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9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5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6.xml" ContentType="application/vnd.openxmlformats-officedocument.themeOverr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7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8.xml" ContentType="application/vnd.openxmlformats-officedocument.themeOverr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9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0.xml" ContentType="application/vnd.openxmlformats-officedocument.themeOverr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1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2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3.xml" ContentType="application/vnd.openxmlformats-officedocument.themeOverr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4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5.xml" ContentType="application/vnd.openxmlformats-officedocument.themeOverr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6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17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18.xml" ContentType="application/vnd.openxmlformats-officedocument.themeOverrid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9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0.xml" ContentType="application/vnd.openxmlformats-officedocument.themeOverrid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1.xml" ContentType="application/vnd.openxmlformats-officedocument.themeOverr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95" r:id="rId2"/>
    <p:sldMasterId id="2147483701" r:id="rId3"/>
    <p:sldMasterId id="2147483697" r:id="rId4"/>
    <p:sldMasterId id="2147483703" r:id="rId5"/>
    <p:sldMasterId id="2147483723" r:id="rId6"/>
    <p:sldMasterId id="2147483733" r:id="rId7"/>
    <p:sldMasterId id="2147483752" r:id="rId8"/>
    <p:sldMasterId id="2147483739" r:id="rId9"/>
    <p:sldMasterId id="2147483688" r:id="rId10"/>
  </p:sldMasterIdLst>
  <p:notesMasterIdLst>
    <p:notesMasterId r:id="rId66"/>
  </p:notesMasterIdLst>
  <p:handoutMasterIdLst>
    <p:handoutMasterId r:id="rId67"/>
  </p:handoutMasterIdLst>
  <p:sldIdLst>
    <p:sldId id="476" r:id="rId11"/>
    <p:sldId id="490" r:id="rId12"/>
    <p:sldId id="494" r:id="rId13"/>
    <p:sldId id="477" r:id="rId14"/>
    <p:sldId id="491" r:id="rId15"/>
    <p:sldId id="478" r:id="rId16"/>
    <p:sldId id="499" r:id="rId17"/>
    <p:sldId id="480" r:id="rId18"/>
    <p:sldId id="481" r:id="rId19"/>
    <p:sldId id="482" r:id="rId20"/>
    <p:sldId id="483" r:id="rId21"/>
    <p:sldId id="484" r:id="rId22"/>
    <p:sldId id="485" r:id="rId23"/>
    <p:sldId id="486" r:id="rId24"/>
    <p:sldId id="487" r:id="rId25"/>
    <p:sldId id="489" r:id="rId26"/>
    <p:sldId id="498" r:id="rId27"/>
    <p:sldId id="500" r:id="rId28"/>
    <p:sldId id="417" r:id="rId29"/>
    <p:sldId id="501" r:id="rId30"/>
    <p:sldId id="502" r:id="rId31"/>
    <p:sldId id="503" r:id="rId32"/>
    <p:sldId id="527" r:id="rId33"/>
    <p:sldId id="538" r:id="rId34"/>
    <p:sldId id="539" r:id="rId35"/>
    <p:sldId id="529" r:id="rId36"/>
    <p:sldId id="507" r:id="rId37"/>
    <p:sldId id="508" r:id="rId38"/>
    <p:sldId id="509" r:id="rId39"/>
    <p:sldId id="510" r:id="rId40"/>
    <p:sldId id="505" r:id="rId41"/>
    <p:sldId id="506" r:id="rId42"/>
    <p:sldId id="530" r:id="rId43"/>
    <p:sldId id="514" r:id="rId44"/>
    <p:sldId id="515" r:id="rId45"/>
    <p:sldId id="516" r:id="rId46"/>
    <p:sldId id="504" r:id="rId47"/>
    <p:sldId id="517" r:id="rId48"/>
    <p:sldId id="518" r:id="rId49"/>
    <p:sldId id="519" r:id="rId50"/>
    <p:sldId id="520" r:id="rId51"/>
    <p:sldId id="495" r:id="rId52"/>
    <p:sldId id="528" r:id="rId53"/>
    <p:sldId id="531" r:id="rId54"/>
    <p:sldId id="521" r:id="rId55"/>
    <p:sldId id="523" r:id="rId56"/>
    <p:sldId id="524" r:id="rId57"/>
    <p:sldId id="525" r:id="rId58"/>
    <p:sldId id="526" r:id="rId59"/>
    <p:sldId id="532" r:id="rId60"/>
    <p:sldId id="533" r:id="rId61"/>
    <p:sldId id="534" r:id="rId62"/>
    <p:sldId id="535" r:id="rId63"/>
    <p:sldId id="536" r:id="rId64"/>
    <p:sldId id="361" r:id="rId65"/>
  </p:sldIdLst>
  <p:sldSz cx="9144000" cy="6858000" type="screen4x3"/>
  <p:notesSz cx="9296400" cy="688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89" userDrawn="1">
          <p15:clr>
            <a:srgbClr val="A4A3A4"/>
          </p15:clr>
        </p15:guide>
        <p15:guide id="3" orient="horz" pos="1616" userDrawn="1">
          <p15:clr>
            <a:srgbClr val="A4A3A4"/>
          </p15:clr>
        </p15:guide>
        <p15:guide id="4" pos="2245" userDrawn="1">
          <p15:clr>
            <a:srgbClr val="A4A3A4"/>
          </p15:clr>
        </p15:guide>
        <p15:guide id="5" orient="horz" pos="1366" userDrawn="1">
          <p15:clr>
            <a:srgbClr val="A4A3A4"/>
          </p15:clr>
        </p15:guide>
        <p15:guide id="6" orient="horz" pos="247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 Townsend" initials="BT" lastIdx="13" clrIdx="0">
    <p:extLst>
      <p:ext uri="{19B8F6BF-5375-455C-9EA6-DF929625EA0E}">
        <p15:presenceInfo xmlns:p15="http://schemas.microsoft.com/office/powerpoint/2012/main" userId="27394e98b407e1ff" providerId="Windows Live"/>
      </p:ext>
    </p:extLst>
  </p:cmAuthor>
  <p:cmAuthor id="2" name="Dell" initials="D" lastIdx="5" clrIdx="1">
    <p:extLst>
      <p:ext uri="{19B8F6BF-5375-455C-9EA6-DF929625EA0E}">
        <p15:presenceInfo xmlns:p15="http://schemas.microsoft.com/office/powerpoint/2012/main" userId="dbac5b84198e76d6" providerId="Windows Live"/>
      </p:ext>
    </p:extLst>
  </p:cmAuthor>
  <p:cmAuthor id="3" name="Oliver Lough" initials="OL" lastIdx="3" clrIdx="2">
    <p:extLst>
      <p:ext uri="{19B8F6BF-5375-455C-9EA6-DF929625EA0E}">
        <p15:presenceInfo xmlns:p15="http://schemas.microsoft.com/office/powerpoint/2012/main" userId="2ba41a07d7d52a53" providerId="Windows Live"/>
      </p:ext>
    </p:extLst>
  </p:cmAuthor>
  <p:cmAuthor id="4" name="Augusto Come" initials="AC" lastIdx="33" clrIdx="3">
    <p:extLst>
      <p:ext uri="{19B8F6BF-5375-455C-9EA6-DF929625EA0E}">
        <p15:presenceInfo xmlns:p15="http://schemas.microsoft.com/office/powerpoint/2012/main" userId="S-1-5-21-889838981-920820592-1903951286-826746" providerId="AD"/>
      </p:ext>
    </p:extLst>
  </p:cmAuthor>
  <p:cmAuthor id="5" name="Lea Barbezat IMPACT" initials="LB" lastIdx="28" clrIdx="4">
    <p:extLst>
      <p:ext uri="{19B8F6BF-5375-455C-9EA6-DF929625EA0E}">
        <p15:presenceInfo xmlns:p15="http://schemas.microsoft.com/office/powerpoint/2012/main" userId="Lea Barbezat IMPAC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595959"/>
    <a:srgbClr val="979797"/>
    <a:srgbClr val="FF3300"/>
    <a:srgbClr val="CACACA"/>
    <a:srgbClr val="58585A"/>
    <a:srgbClr val="D1D3D4"/>
    <a:srgbClr val="EE5859"/>
    <a:srgbClr val="ABACA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60" autoAdjust="0"/>
    <p:restoredTop sz="96344" autoAdjust="0"/>
  </p:normalViewPr>
  <p:slideViewPr>
    <p:cSldViewPr snapToGrid="0">
      <p:cViewPr varScale="1">
        <p:scale>
          <a:sx n="84" d="100"/>
          <a:sy n="84" d="100"/>
        </p:scale>
        <p:origin x="1253" y="67"/>
      </p:cViewPr>
      <p:guideLst>
        <p:guide orient="horz" pos="2160"/>
        <p:guide pos="2789"/>
        <p:guide orient="horz" pos="1616"/>
        <p:guide pos="2245"/>
        <p:guide orient="horz" pos="1366"/>
        <p:guide orient="horz" pos="2478"/>
      </p:guideLst>
    </p:cSldViewPr>
  </p:slideViewPr>
  <p:outlineViewPr>
    <p:cViewPr>
      <p:scale>
        <a:sx n="33" d="100"/>
        <a:sy n="33" d="100"/>
      </p:scale>
      <p:origin x="0" y="-63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Cameroun\Geo_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Demographic%20Pyrami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Cameroun\Incidents.csv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oleObject" Target="file:///C:\Users\acome\Desktop\Dropbox\GWC%20ASSESSMENT\1.%20COUNTRY%20SUPPORT\Cameroon\All%20docs\IMPACT%20Programme_CMR_%20ShelterNFIsWASHAssessment_20190104_WorkingDataset_A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b="1" dirty="0">
                <a:solidFill>
                  <a:schemeClr val="tx1"/>
                </a:solidFill>
              </a:rPr>
              <a:t>Population by Region </a:t>
            </a:r>
            <a:r>
              <a:rPr lang="en-US" sz="1200" b="1" dirty="0">
                <a:solidFill>
                  <a:schemeClr val="tx1"/>
                </a:solidFill>
              </a:rPr>
              <a:t>(census, 2013)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Sheet2!$F$4</c:f>
              <c:strCache>
                <c:ptCount val="1"/>
                <c:pt idx="0">
                  <c:v>Population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00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678-4389-A635-2A9B7449FDBF}"/>
              </c:ext>
            </c:extLst>
          </c:dPt>
          <c:dPt>
            <c:idx val="4"/>
            <c:invertIfNegative val="0"/>
            <c:bubble3D val="0"/>
            <c:spPr>
              <a:solidFill>
                <a:schemeClr val="bg2"/>
              </a:solidFill>
              <a:ln>
                <a:solidFill>
                  <a:srgbClr val="0099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678-4389-A635-2A9B7449FDBF}"/>
              </c:ext>
            </c:extLst>
          </c:dPt>
          <c:dPt>
            <c:idx val="5"/>
            <c:invertIfNegative val="0"/>
            <c:bubble3D val="0"/>
            <c:spPr>
              <a:solidFill>
                <a:srgbClr val="00999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678-4389-A635-2A9B7449FDBF}"/>
              </c:ext>
            </c:extLst>
          </c:dPt>
          <c:dPt>
            <c:idx val="7"/>
            <c:invertIfNegative val="0"/>
            <c:bubble3D val="0"/>
            <c:spPr>
              <a:solidFill>
                <a:schemeClr val="bg2"/>
              </a:solidFill>
              <a:ln>
                <a:solidFill>
                  <a:srgbClr val="009999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678-4389-A635-2A9B7449FDBF}"/>
              </c:ext>
            </c:extLst>
          </c:dPt>
          <c:dLbls>
            <c:dLbl>
              <c:idx val="3"/>
              <c:layout>
                <c:manualLayout>
                  <c:x val="0.1974908848983392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78-4389-A635-2A9B7449FDBF}"/>
                </c:ext>
              </c:extLst>
            </c:dLbl>
            <c:dLbl>
              <c:idx val="4"/>
              <c:layout>
                <c:manualLayout>
                  <c:x val="0.22895517882797364"/>
                  <c:y val="4.4253808484500451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78-4389-A635-2A9B7449FDBF}"/>
                </c:ext>
              </c:extLst>
            </c:dLbl>
            <c:dLbl>
              <c:idx val="5"/>
              <c:layout>
                <c:manualLayout>
                  <c:x val="0.2344518810148731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78-4389-A635-2A9B7449FDBF}"/>
                </c:ext>
              </c:extLst>
            </c:dLbl>
            <c:dLbl>
              <c:idx val="7"/>
              <c:layout>
                <c:manualLayout>
                  <c:x val="0.3294590994679012"/>
                  <c:y val="4.4253808484500043E-3"/>
                </c:manualLayout>
              </c:layout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78-4389-A635-2A9B7449FDB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Sheet2!$E$5:$E$14</c:f>
              <c:strCache>
                <c:ptCount val="10"/>
                <c:pt idx="0">
                  <c:v>South</c:v>
                </c:pt>
                <c:pt idx="1">
                  <c:v>East</c:v>
                </c:pt>
                <c:pt idx="2">
                  <c:v>Adamaoua</c:v>
                </c:pt>
                <c:pt idx="3">
                  <c:v>South West</c:v>
                </c:pt>
                <c:pt idx="4">
                  <c:v>West</c:v>
                </c:pt>
                <c:pt idx="5">
                  <c:v>North West</c:v>
                </c:pt>
                <c:pt idx="6">
                  <c:v>North</c:v>
                </c:pt>
                <c:pt idx="7">
                  <c:v>Littoral</c:v>
                </c:pt>
                <c:pt idx="8">
                  <c:v>Far North</c:v>
                </c:pt>
                <c:pt idx="9">
                  <c:v>Center</c:v>
                </c:pt>
              </c:strCache>
            </c:strRef>
          </c:cat>
          <c:val>
            <c:numRef>
              <c:f>Sheet2!$F$5:$F$14</c:f>
              <c:numCache>
                <c:formatCode>_(* #,##0.0_);_(* \(#,##0.0\);_(* "-"??_);_(@_)</c:formatCode>
                <c:ptCount val="10"/>
                <c:pt idx="0">
                  <c:v>800707.49172882945</c:v>
                </c:pt>
                <c:pt idx="1">
                  <c:v>905724.95103412936</c:v>
                </c:pt>
                <c:pt idx="2">
                  <c:v>1246295.5815475527</c:v>
                </c:pt>
                <c:pt idx="3">
                  <c:v>1573575.1490907127</c:v>
                </c:pt>
                <c:pt idx="4">
                  <c:v>1908276.0409210974</c:v>
                </c:pt>
                <c:pt idx="5">
                  <c:v>2055461.1800909683</c:v>
                </c:pt>
                <c:pt idx="6">
                  <c:v>2614535.0743733137</c:v>
                </c:pt>
                <c:pt idx="7">
                  <c:v>3488187.425928589</c:v>
                </c:pt>
                <c:pt idx="8">
                  <c:v>3868425.0051147193</c:v>
                </c:pt>
                <c:pt idx="9">
                  <c:v>4367737.496463486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678-4389-A635-2A9B7449FD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9096000"/>
        <c:axId val="1952876192"/>
      </c:barChart>
      <c:catAx>
        <c:axId val="2019096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52876192"/>
        <c:crosses val="autoZero"/>
        <c:auto val="1"/>
        <c:lblAlgn val="ctr"/>
        <c:lblOffset val="100"/>
        <c:noMultiLvlLbl val="0"/>
      </c:catAx>
      <c:valAx>
        <c:axId val="1952876192"/>
        <c:scaling>
          <c:orientation val="minMax"/>
        </c:scaling>
        <c:delete val="1"/>
        <c:axPos val="b"/>
        <c:numFmt formatCode="_(* #,##0.0_);_(* \(#,##0.0\);_(* &quot;-&quot;??_);_(@_)" sourceLinked="1"/>
        <c:majorTickMark val="none"/>
        <c:minorTickMark val="none"/>
        <c:tickLblPos val="nextTo"/>
        <c:crossAx val="201909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ShelterNFIsWASHAssessment_20190104_WorkingDataset_AC.xlsx]Soap available!PivotTable87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'Soap available'!$B$6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'Soap available'!$A$7:$A$12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Half</c:v>
                </c:pt>
                <c:pt idx="3">
                  <c:v>Few</c:v>
                </c:pt>
                <c:pt idx="4">
                  <c:v>None</c:v>
                </c:pt>
              </c:strCache>
            </c:strRef>
          </c:cat>
          <c:val>
            <c:numRef>
              <c:f>'Soap available'!$B$7:$B$12</c:f>
              <c:numCache>
                <c:formatCode>0%</c:formatCode>
                <c:ptCount val="5"/>
                <c:pt idx="0">
                  <c:v>1.4388489208633094E-2</c:v>
                </c:pt>
                <c:pt idx="1">
                  <c:v>0.15107913669064749</c:v>
                </c:pt>
                <c:pt idx="2">
                  <c:v>0.12949640287769784</c:v>
                </c:pt>
                <c:pt idx="3">
                  <c:v>0.6690647482014388</c:v>
                </c:pt>
                <c:pt idx="4">
                  <c:v>3.5971223021582732E-2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7-4A9E-ACDF-B428DA49836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ShelterNFIsWASHAssessment_20190104_WorkingDataset_AC.xlsx]Handwashing!PivotTable19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Handwashing!$B$6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Handwashing!$A$7:$A$12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Half</c:v>
                </c:pt>
                <c:pt idx="3">
                  <c:v>Few</c:v>
                </c:pt>
                <c:pt idx="4">
                  <c:v>None</c:v>
                </c:pt>
              </c:strCache>
            </c:strRef>
          </c:cat>
          <c:val>
            <c:numRef>
              <c:f>Handwashing!$B$7:$B$12</c:f>
              <c:numCache>
                <c:formatCode>0%</c:formatCode>
                <c:ptCount val="5"/>
                <c:pt idx="0">
                  <c:v>3.0769230769230771E-2</c:v>
                </c:pt>
                <c:pt idx="1">
                  <c:v>9.2307692307692313E-2</c:v>
                </c:pt>
                <c:pt idx="2">
                  <c:v>8.461538461538462E-2</c:v>
                </c:pt>
                <c:pt idx="3">
                  <c:v>0.63076923076923075</c:v>
                </c:pt>
                <c:pt idx="4">
                  <c:v>0.16153846153846155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590-4EE7-A6F7-D70E5218AF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ShelterNFIsWASHAssessment_20190104_WorkingDataset_AC.xlsx]Menstrual material!PivotTable65</c:name>
    <c:fmtId val="9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'Menstrual material'!$B$6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'Menstrual material'!$A$7:$A$11</c:f>
              <c:strCache>
                <c:ptCount val="4"/>
                <c:pt idx="0">
                  <c:v>Pads</c:v>
                </c:pt>
                <c:pt idx="1">
                  <c:v>Wool</c:v>
                </c:pt>
                <c:pt idx="2">
                  <c:v>None</c:v>
                </c:pt>
                <c:pt idx="3">
                  <c:v>Cotton</c:v>
                </c:pt>
              </c:strCache>
            </c:strRef>
          </c:cat>
          <c:val>
            <c:numRef>
              <c:f>'Menstrual material'!$B$7:$B$11</c:f>
              <c:numCache>
                <c:formatCode>0%</c:formatCode>
                <c:ptCount val="4"/>
                <c:pt idx="0">
                  <c:v>0.65853658536585369</c:v>
                </c:pt>
                <c:pt idx="1">
                  <c:v>0.17073170731707318</c:v>
                </c:pt>
                <c:pt idx="2">
                  <c:v>9.7560975609756101E-2</c:v>
                </c:pt>
                <c:pt idx="3">
                  <c:v>7.3170731707317069E-2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A0-411D-A484-EC0369856D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ShelterNFIsWASHAssessment_20190104_WorkingDataset_AC.xlsx]Menstrual material!PivotTable65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5.9181692459582207E-2"/>
          <c:y val="0.104669006731586"/>
          <c:w val="0.90658174097664546"/>
          <c:h val="0.653014732025907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'Menstrual issues'!$I$9:$I$12</c:f>
              <c:strCache>
                <c:ptCount val="4"/>
                <c:pt idx="0">
                  <c:v>Lack of money</c:v>
                </c:pt>
                <c:pt idx="1">
                  <c:v>No access to market</c:v>
                </c:pt>
                <c:pt idx="2">
                  <c:v>Unavailability of good</c:v>
                </c:pt>
                <c:pt idx="3">
                  <c:v>Too much insecurity</c:v>
                </c:pt>
              </c:strCache>
            </c:strRef>
          </c:cat>
          <c:val>
            <c:numRef>
              <c:f>'Menstrual issues'!$J$9:$J$12</c:f>
              <c:numCache>
                <c:formatCode>0%</c:formatCode>
                <c:ptCount val="4"/>
                <c:pt idx="0">
                  <c:v>0.90740740740740744</c:v>
                </c:pt>
                <c:pt idx="1">
                  <c:v>0.31481481481481483</c:v>
                </c:pt>
                <c:pt idx="2">
                  <c:v>0.29629629629629628</c:v>
                </c:pt>
                <c:pt idx="3">
                  <c:v>0.18518518518518517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53-4877-8E4C-9605EC3E3A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Defecation!$N$8:$N$12</c:f>
              <c:strCache>
                <c:ptCount val="5"/>
                <c:pt idx="0">
                  <c:v>Family latrines</c:v>
                </c:pt>
                <c:pt idx="1">
                  <c:v>Fatrines shared with other HHs</c:v>
                </c:pt>
                <c:pt idx="2">
                  <c:v>Communal latrines</c:v>
                </c:pt>
                <c:pt idx="3">
                  <c:v>Open area "random place"</c:v>
                </c:pt>
                <c:pt idx="4">
                  <c:v>Open area "designated place"</c:v>
                </c:pt>
              </c:strCache>
            </c:strRef>
          </c:cat>
          <c:val>
            <c:numRef>
              <c:f>Defecation!$O$8:$O$12</c:f>
              <c:numCache>
                <c:formatCode>0%</c:formatCode>
                <c:ptCount val="5"/>
                <c:pt idx="0">
                  <c:v>0.55279503105590067</c:v>
                </c:pt>
                <c:pt idx="1">
                  <c:v>0.55279503105590067</c:v>
                </c:pt>
                <c:pt idx="2">
                  <c:v>0.32919254658385094</c:v>
                </c:pt>
                <c:pt idx="3">
                  <c:v>0.19254658385093168</c:v>
                </c:pt>
                <c:pt idx="4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9-4CA3-ADB7-CEB7EAB176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ShelterNFIsWASHAssessment_20190104_WorkingDataset_AC.xlsx]Toilet access!PivotTable100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'Toilet access'!$B$6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'Toilet access'!$A$7:$A$12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Half</c:v>
                </c:pt>
                <c:pt idx="3">
                  <c:v>Few</c:v>
                </c:pt>
                <c:pt idx="4">
                  <c:v>None</c:v>
                </c:pt>
              </c:strCache>
            </c:strRef>
          </c:cat>
          <c:val>
            <c:numRef>
              <c:f>'Toilet access'!$B$7:$B$12</c:f>
              <c:numCache>
                <c:formatCode>0%</c:formatCode>
                <c:ptCount val="5"/>
                <c:pt idx="0">
                  <c:v>0.11805555555555555</c:v>
                </c:pt>
                <c:pt idx="1">
                  <c:v>0.15972222222222221</c:v>
                </c:pt>
                <c:pt idx="2">
                  <c:v>0.21527777777777779</c:v>
                </c:pt>
                <c:pt idx="3">
                  <c:v>0.40972222222222221</c:v>
                </c:pt>
                <c:pt idx="4">
                  <c:v>9.7222222222222224E-2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D6-47EF-9E47-1D315931D4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'Toilet issues'!$F$6:$F$9</c:f>
              <c:strCache>
                <c:ptCount val="4"/>
                <c:pt idx="0">
                  <c:v>Too many people sharing</c:v>
                </c:pt>
                <c:pt idx="1">
                  <c:v>Lack of gender-separation</c:v>
                </c:pt>
                <c:pt idx="2">
                  <c:v>Lack of privacy</c:v>
                </c:pt>
                <c:pt idx="3">
                  <c:v>Not enough facilities</c:v>
                </c:pt>
              </c:strCache>
            </c:strRef>
          </c:cat>
          <c:val>
            <c:numRef>
              <c:f>'Toilet issues'!$G$6:$G$9</c:f>
              <c:numCache>
                <c:formatCode>0%</c:formatCode>
                <c:ptCount val="4"/>
                <c:pt idx="0">
                  <c:v>0.6645161290322581</c:v>
                </c:pt>
                <c:pt idx="1">
                  <c:v>0.52258064516129032</c:v>
                </c:pt>
                <c:pt idx="2">
                  <c:v>0.46451612903225808</c:v>
                </c:pt>
                <c:pt idx="3">
                  <c:v>0.43870967741935485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8D-4922-8F18-1E4FAD9EB5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2.7879601631026544E-2"/>
          <c:y val="9.3167184076881265E-2"/>
          <c:w val="0.94424079673794692"/>
          <c:h val="0.683217569050088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'Waste disposal'!$H$2:$H$5</c:f>
              <c:strCache>
                <c:ptCount val="4"/>
                <c:pt idx="0">
                  <c:v>Designated open area(s)</c:v>
                </c:pt>
                <c:pt idx="1">
                  <c:v>Undesignated open area(s)</c:v>
                </c:pt>
                <c:pt idx="2">
                  <c:v>Burn it</c:v>
                </c:pt>
                <c:pt idx="3">
                  <c:v>Communal bin</c:v>
                </c:pt>
              </c:strCache>
            </c:strRef>
          </c:cat>
          <c:val>
            <c:numRef>
              <c:f>'Waste disposal'!$I$2:$I$5</c:f>
              <c:numCache>
                <c:formatCode>0%</c:formatCode>
                <c:ptCount val="4"/>
                <c:pt idx="0">
                  <c:v>0.47499999999999998</c:v>
                </c:pt>
                <c:pt idx="1">
                  <c:v>0.375</c:v>
                </c:pt>
                <c:pt idx="2">
                  <c:v>0.3</c:v>
                </c:pt>
                <c:pt idx="3">
                  <c:v>0.1875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6D-45D0-BE53-44424622DE2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ShelterNFIsWASHAssessment_20190104_WorkingDataset_AC.xlsx]Stagnant!PivotTable1</c:name>
    <c:fmtId val="15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bestFit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Stagnant!$B$6</c:f>
              <c:strCache>
                <c:ptCount val="1"/>
                <c:pt idx="0">
                  <c:v>Total</c:v>
                </c:pt>
              </c:strCache>
            </c:strRef>
          </c:tx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3B-4425-B196-781756E11C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3B-4425-B196-781756E11CB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Stagnant!$A$7:$A$9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Stagnant!$B$7:$B$9</c:f>
              <c:numCache>
                <c:formatCode>0%</c:formatCode>
                <c:ptCount val="2"/>
                <c:pt idx="0">
                  <c:v>0.52238805970149249</c:v>
                </c:pt>
                <c:pt idx="1">
                  <c:v>0.47761194029850745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23B-4425-B196-781756E11CB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280059671667765"/>
          <c:y val="0.75285045909742476"/>
          <c:w val="0.37222222222222223"/>
          <c:h val="0.246145694052394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tx1"/>
                </a:solidFill>
              </a:rPr>
              <a:t>Population Pyramid of Cameroon </a:t>
            </a:r>
            <a:r>
              <a:rPr lang="en-US" sz="1200" b="1" dirty="0">
                <a:solidFill>
                  <a:srgbClr val="000000"/>
                </a:solidFill>
                <a:effectLst/>
              </a:rPr>
              <a:t>(census, 2013)</a:t>
            </a:r>
            <a:endParaRPr lang="en-GB" sz="12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Data!$C$6</c:f>
              <c:strCache>
                <c:ptCount val="1"/>
                <c:pt idx="0">
                  <c:v>Female</c:v>
                </c:pt>
              </c:strCache>
            </c:strRef>
          </c:tx>
          <c:spPr>
            <a:solidFill>
              <a:srgbClr val="009999"/>
            </a:solidFill>
            <a:ln>
              <a:solidFill>
                <a:srgbClr val="009999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BA123837-19FC-43CA-8974-786B4AECB1FF}" type="CELLRANGE">
                      <a:rPr lang="en-US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6D35-45EB-A371-FF48542A460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2B14A39-D490-441A-AA12-8B939FDEBAF5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6D35-45EB-A371-FF48542A460A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401FC36-A73E-4230-AF78-2E00D4ED4316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2-6D35-45EB-A371-FF48542A460A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C69BD1B5-CC60-4A88-9CBE-6E103A71B2CF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3-6D35-45EB-A371-FF48542A460A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0B62220-3499-448E-8F78-A88084A1FCE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6D35-45EB-A371-FF48542A460A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946C4CD-9E24-4475-B082-5C005A7F680E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6D35-45EB-A371-FF48542A460A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C7ADD8E3-8460-4414-8249-93D9B68605B2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6D35-45EB-A371-FF48542A460A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6D1D075-76C8-4018-9323-C4F5D5F1AEEC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6D35-45EB-A371-FF48542A460A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625AAA4-1D79-47CD-B0C7-903A5F2FFC57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6D35-45EB-A371-FF48542A460A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054949DF-1E6F-4F42-A634-FEAD6EABD59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6D35-45EB-A371-FF48542A460A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4B020FE-0C63-4E67-A1B2-BFA8DD0D0CDE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6D35-45EB-A371-FF48542A460A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D14007FD-F5E3-4F5C-B8C6-318420005CF1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6D35-45EB-A371-FF48542A460A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07040F8B-5C0B-4EC3-BCBF-FBC6AF76B9D3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6D35-45EB-A371-FF48542A460A}"/>
                </c:ext>
              </c:extLst>
            </c:dLbl>
            <c:dLbl>
              <c:idx val="13"/>
              <c:tx>
                <c:rich>
                  <a:bodyPr/>
                  <a:lstStyle/>
                  <a:p>
                    <a:fld id="{32DB36E4-0F95-49A4-AC79-F3E392A92214}" type="CELLRANGE">
                      <a:rPr lang="en-GB"/>
                      <a:pPr/>
                      <a:t>[CELLRANGE]</a:t>
                    </a:fld>
                    <a:endParaRPr lang="en-GB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6D35-45EB-A371-FF48542A460A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cat>
            <c:strRef>
              <c:f>Data!$B$7:$B$20</c:f>
              <c:strCache>
                <c:ptCount val="14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65+</c:v>
                </c:pt>
              </c:strCache>
            </c:strRef>
          </c:cat>
          <c:val>
            <c:numRef>
              <c:f>Data!$C$7:$C$20</c:f>
              <c:numCache>
                <c:formatCode>#.00;\-#.00;0.00;@</c:formatCode>
                <c:ptCount val="14"/>
                <c:pt idx="0">
                  <c:v>-8.3001670936195815E-2</c:v>
                </c:pt>
                <c:pt idx="1">
                  <c:v>-6.9064259176586817E-2</c:v>
                </c:pt>
                <c:pt idx="2">
                  <c:v>-5.9371561696063849E-2</c:v>
                </c:pt>
                <c:pt idx="3">
                  <c:v>-5.8201684065689652E-2</c:v>
                </c:pt>
                <c:pt idx="4">
                  <c:v>-5.1681537694535602E-2</c:v>
                </c:pt>
                <c:pt idx="5">
                  <c:v>-4.2326631442479688E-2</c:v>
                </c:pt>
                <c:pt idx="6">
                  <c:v>-3.2006830363770687E-2</c:v>
                </c:pt>
                <c:pt idx="7">
                  <c:v>-2.5163034401969764E-2</c:v>
                </c:pt>
                <c:pt idx="8">
                  <c:v>-2.053488782252216E-2</c:v>
                </c:pt>
                <c:pt idx="9">
                  <c:v>-1.6494446900443861E-2</c:v>
                </c:pt>
                <c:pt idx="10">
                  <c:v>-1.2725865958935236E-2</c:v>
                </c:pt>
                <c:pt idx="11">
                  <c:v>-9.0855056867593167E-3</c:v>
                </c:pt>
                <c:pt idx="12">
                  <c:v>-7.8015490248725863E-3</c:v>
                </c:pt>
                <c:pt idx="13">
                  <c:v>-1.8486431382290232E-2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Data!$H$7:$H$20</c15:f>
                <c15:dlblRangeCache>
                  <c:ptCount val="14"/>
                  <c:pt idx="0">
                    <c:v>8%</c:v>
                  </c:pt>
                  <c:pt idx="1">
                    <c:v>7%</c:v>
                  </c:pt>
                  <c:pt idx="2">
                    <c:v>6%</c:v>
                  </c:pt>
                  <c:pt idx="3">
                    <c:v>6%</c:v>
                  </c:pt>
                  <c:pt idx="4">
                    <c:v>5%</c:v>
                  </c:pt>
                  <c:pt idx="5">
                    <c:v>4%</c:v>
                  </c:pt>
                  <c:pt idx="6">
                    <c:v>3%</c:v>
                  </c:pt>
                  <c:pt idx="7">
                    <c:v>3%</c:v>
                  </c:pt>
                  <c:pt idx="8">
                    <c:v>2%</c:v>
                  </c:pt>
                  <c:pt idx="9">
                    <c:v>2%</c:v>
                  </c:pt>
                  <c:pt idx="10">
                    <c:v>1%</c:v>
                  </c:pt>
                  <c:pt idx="11">
                    <c:v>1%</c:v>
                  </c:pt>
                  <c:pt idx="12">
                    <c:v>1%</c:v>
                  </c:pt>
                  <c:pt idx="13">
                    <c:v>2%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E-6D35-45EB-A371-FF48542A460A}"/>
            </c:ext>
          </c:extLst>
        </c:ser>
        <c:ser>
          <c:idx val="1"/>
          <c:order val="1"/>
          <c:tx>
            <c:strRef>
              <c:f>Data!$D$6</c:f>
              <c:strCache>
                <c:ptCount val="1"/>
                <c:pt idx="0">
                  <c:v>Male</c:v>
                </c:pt>
              </c:strCache>
            </c:strRef>
          </c:tx>
          <c:spPr>
            <a:solidFill>
              <a:srgbClr val="585859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Data!$B$7:$B$20</c:f>
              <c:strCache>
                <c:ptCount val="14"/>
                <c:pt idx="0">
                  <c:v>0-4</c:v>
                </c:pt>
                <c:pt idx="1">
                  <c:v>5-9</c:v>
                </c:pt>
                <c:pt idx="2">
                  <c:v>10-14</c:v>
                </c:pt>
                <c:pt idx="3">
                  <c:v>15-19</c:v>
                </c:pt>
                <c:pt idx="4">
                  <c:v>20-24</c:v>
                </c:pt>
                <c:pt idx="5">
                  <c:v>25-29</c:v>
                </c:pt>
                <c:pt idx="6">
                  <c:v>30-34</c:v>
                </c:pt>
                <c:pt idx="7">
                  <c:v>35-39</c:v>
                </c:pt>
                <c:pt idx="8">
                  <c:v>40-44</c:v>
                </c:pt>
                <c:pt idx="9">
                  <c:v>45-49</c:v>
                </c:pt>
                <c:pt idx="10">
                  <c:v>50-54</c:v>
                </c:pt>
                <c:pt idx="11">
                  <c:v>55-59</c:v>
                </c:pt>
                <c:pt idx="12">
                  <c:v>60-64</c:v>
                </c:pt>
                <c:pt idx="13">
                  <c:v>65+</c:v>
                </c:pt>
              </c:strCache>
            </c:strRef>
          </c:cat>
          <c:val>
            <c:numRef>
              <c:f>Data!$D$7:$D$20</c:f>
              <c:numCache>
                <c:formatCode>#.00;\-#.00;0.00;@</c:formatCode>
                <c:ptCount val="14"/>
                <c:pt idx="0">
                  <c:v>8.505816777251278E-2</c:v>
                </c:pt>
                <c:pt idx="1">
                  <c:v>7.1349339743956894E-2</c:v>
                </c:pt>
                <c:pt idx="2">
                  <c:v>6.215495763491654E-2</c:v>
                </c:pt>
                <c:pt idx="3">
                  <c:v>5.5662148610451649E-2</c:v>
                </c:pt>
                <c:pt idx="4">
                  <c:v>4.4971874458012269E-2</c:v>
                </c:pt>
                <c:pt idx="5">
                  <c:v>3.7217716473593898E-2</c:v>
                </c:pt>
                <c:pt idx="6">
                  <c:v>3.0419845362372844E-2</c:v>
                </c:pt>
                <c:pt idx="7">
                  <c:v>2.3791957683679182E-2</c:v>
                </c:pt>
                <c:pt idx="8">
                  <c:v>1.9986201734389107E-2</c:v>
                </c:pt>
                <c:pt idx="9">
                  <c:v>1.6504662933116625E-2</c:v>
                </c:pt>
                <c:pt idx="10">
                  <c:v>1.3069285464661819E-2</c:v>
                </c:pt>
                <c:pt idx="11">
                  <c:v>9.7066499325529007E-3</c:v>
                </c:pt>
                <c:pt idx="12">
                  <c:v>7.6477409774104122E-3</c:v>
                </c:pt>
                <c:pt idx="13">
                  <c:v>1.6513554665257734E-2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D35-45EB-A371-FF48542A4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620965808"/>
        <c:axId val="1920208032"/>
      </c:barChart>
      <c:catAx>
        <c:axId val="1620965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920208032"/>
        <c:crosses val="autoZero"/>
        <c:auto val="1"/>
        <c:lblAlgn val="ctr"/>
        <c:lblOffset val="100"/>
        <c:noMultiLvlLbl val="0"/>
      </c:catAx>
      <c:valAx>
        <c:axId val="1920208032"/>
        <c:scaling>
          <c:orientation val="minMax"/>
        </c:scaling>
        <c:delete val="1"/>
        <c:axPos val="b"/>
        <c:numFmt formatCode="#.00;\-#.00;0.00;@" sourceLinked="1"/>
        <c:majorTickMark val="none"/>
        <c:minorTickMark val="none"/>
        <c:tickLblPos val="nextTo"/>
        <c:crossAx val="162096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800"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'Health issues'!$F$5:$F$10</c:f>
              <c:strCache>
                <c:ptCount val="6"/>
                <c:pt idx="0">
                  <c:v>Malaria</c:v>
                </c:pt>
                <c:pt idx="1">
                  <c:v>Respiratory disease</c:v>
                </c:pt>
                <c:pt idx="2">
                  <c:v>Watery diarrhea</c:v>
                </c:pt>
                <c:pt idx="3">
                  <c:v>Malnutrition</c:v>
                </c:pt>
                <c:pt idx="4">
                  <c:v>Skin disease</c:v>
                </c:pt>
                <c:pt idx="5">
                  <c:v>Bloody diarrhea</c:v>
                </c:pt>
              </c:strCache>
            </c:strRef>
          </c:cat>
          <c:val>
            <c:numRef>
              <c:f>'Health issues'!$G$5:$G$10</c:f>
              <c:numCache>
                <c:formatCode>0%</c:formatCode>
                <c:ptCount val="6"/>
                <c:pt idx="0">
                  <c:v>0.86956521739130432</c:v>
                </c:pt>
                <c:pt idx="1">
                  <c:v>0.78260869565217395</c:v>
                </c:pt>
                <c:pt idx="2">
                  <c:v>0.55279503105590067</c:v>
                </c:pt>
                <c:pt idx="3">
                  <c:v>0.47826086956521741</c:v>
                </c:pt>
                <c:pt idx="4">
                  <c:v>0.47204968944099379</c:v>
                </c:pt>
                <c:pt idx="5">
                  <c:v>0.18012422360248448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61-439F-B8B4-AB33DEF78BF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Healthcare!$G$6:$G$10</c:f>
              <c:strCache>
                <c:ptCount val="5"/>
                <c:pt idx="0">
                  <c:v>Gov facilities</c:v>
                </c:pt>
                <c:pt idx="1">
                  <c:v>Nowhere</c:v>
                </c:pt>
                <c:pt idx="2">
                  <c:v>Traditional healer</c:v>
                </c:pt>
                <c:pt idx="3">
                  <c:v>Church facilities</c:v>
                </c:pt>
                <c:pt idx="4">
                  <c:v>Private clinic</c:v>
                </c:pt>
              </c:strCache>
            </c:strRef>
          </c:cat>
          <c:val>
            <c:numRef>
              <c:f>Healthcare!$H$6:$H$10</c:f>
              <c:numCache>
                <c:formatCode>0%</c:formatCode>
                <c:ptCount val="5"/>
                <c:pt idx="0">
                  <c:v>0.59375</c:v>
                </c:pt>
                <c:pt idx="1">
                  <c:v>0.42499999999999999</c:v>
                </c:pt>
                <c:pt idx="2">
                  <c:v>0.3125</c:v>
                </c:pt>
                <c:pt idx="3">
                  <c:v>0.24374999999999999</c:v>
                </c:pt>
                <c:pt idx="4">
                  <c:v>0.15625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66-48E8-9B0C-7FE4DF27A43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ShelterNFIsWASHAssessment_20190104_WorkingDataset_AC.xlsx]Nets!PivotTable92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Nets!$B$6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Nets!$A$7:$A$12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Half</c:v>
                </c:pt>
                <c:pt idx="3">
                  <c:v>Few</c:v>
                </c:pt>
                <c:pt idx="4">
                  <c:v>None</c:v>
                </c:pt>
              </c:strCache>
            </c:strRef>
          </c:cat>
          <c:val>
            <c:numRef>
              <c:f>Nets!$B$7:$B$12</c:f>
              <c:numCache>
                <c:formatCode>0%</c:formatCode>
                <c:ptCount val="5"/>
                <c:pt idx="0">
                  <c:v>7.3529411764705881E-3</c:v>
                </c:pt>
                <c:pt idx="1">
                  <c:v>5.1470588235294115E-2</c:v>
                </c:pt>
                <c:pt idx="2">
                  <c:v>5.8823529411764705E-2</c:v>
                </c:pt>
                <c:pt idx="3">
                  <c:v>0.625</c:v>
                </c:pt>
                <c:pt idx="4">
                  <c:v>0.25735294117647056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70-4E4D-A74C-C6A2CD5E0A6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ShelterNFIsWASHAssessment_20190104_WorkingDataset_AC.xlsx]Markets!PivotTable25</c:name>
    <c:fmtId val="12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/>
      <c:pieChart>
        <c:varyColors val="1"/>
        <c:ser>
          <c:idx val="0"/>
          <c:order val="0"/>
          <c:tx>
            <c:strRef>
              <c:f>Markets!$B$6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FA-4E17-ACD0-9E6E6DC07EF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FA-4E17-ACD0-9E6E6DC07E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Markets!$A$7:$A$9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Markets!$B$7:$B$9</c:f>
              <c:numCache>
                <c:formatCode>0%</c:formatCode>
                <c:ptCount val="2"/>
                <c:pt idx="0">
                  <c:v>0.38157894736842107</c:v>
                </c:pt>
                <c:pt idx="1">
                  <c:v>0.61842105263157898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6FA-4E17-ACD0-9E6E6DC07EF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Goods!$E$7:$E$9</c:f>
              <c:strCache>
                <c:ptCount val="3"/>
                <c:pt idx="0">
                  <c:v>Soap</c:v>
                </c:pt>
                <c:pt idx="1">
                  <c:v>Jerrycans</c:v>
                </c:pt>
                <c:pt idx="2">
                  <c:v>Mosquito nets</c:v>
                </c:pt>
              </c:strCache>
            </c:strRef>
          </c:cat>
          <c:val>
            <c:numRef>
              <c:f>Goods!$F$7:$F$9</c:f>
              <c:numCache>
                <c:formatCode>0%</c:formatCode>
                <c:ptCount val="3"/>
                <c:pt idx="0">
                  <c:v>0.9042553191489362</c:v>
                </c:pt>
                <c:pt idx="1">
                  <c:v>0.53191489361702127</c:v>
                </c:pt>
                <c:pt idx="2">
                  <c:v>0.38297872340425532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E3-425E-B881-ACF19BDEB63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Unafordable!$D$4:$D$6</c:f>
              <c:strCache>
                <c:ptCount val="3"/>
                <c:pt idx="0">
                  <c:v>Soap</c:v>
                </c:pt>
                <c:pt idx="1">
                  <c:v>Jerrycans</c:v>
                </c:pt>
                <c:pt idx="2">
                  <c:v>Mosquito nets</c:v>
                </c:pt>
              </c:strCache>
            </c:strRef>
          </c:cat>
          <c:val>
            <c:numRef>
              <c:f>Unafordable!$E$4:$E$6</c:f>
              <c:numCache>
                <c:formatCode>0%</c:formatCode>
                <c:ptCount val="3"/>
                <c:pt idx="0">
                  <c:v>0.59615384615384615</c:v>
                </c:pt>
                <c:pt idx="1">
                  <c:v>0.46153846153846156</c:v>
                </c:pt>
                <c:pt idx="2">
                  <c:v>0.33974358974358976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51-4A18-A42C-CFBAE4A1A75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GB" sz="2000" b="1" dirty="0">
                <a:solidFill>
                  <a:schemeClr val="tx1"/>
                </a:solidFill>
              </a:rPr>
              <a:t>Number of Recorded Violence Incidents (ACLED) per quarter since 2016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Sheet3!$F$13</c:f>
              <c:strCache>
                <c:ptCount val="1"/>
                <c:pt idx="0">
                  <c:v>Littoral</c:v>
                </c:pt>
              </c:strCache>
            </c:strRef>
          </c:tx>
          <c:spPr>
            <a:ln w="28575" cap="rnd">
              <a:solidFill>
                <a:srgbClr val="D2CBB8"/>
              </a:solidFill>
              <a:round/>
            </a:ln>
            <a:effectLst/>
          </c:spPr>
          <c:marker>
            <c:symbol val="none"/>
          </c:marker>
          <c:cat>
            <c:strRef>
              <c:f>Sheet3!$G$12:$Q$12</c:f>
              <c:strCache>
                <c:ptCount val="11"/>
                <c:pt idx="0">
                  <c:v>Q1-16</c:v>
                </c:pt>
                <c:pt idx="1">
                  <c:v>Q2-16</c:v>
                </c:pt>
                <c:pt idx="2">
                  <c:v>Q3-16</c:v>
                </c:pt>
                <c:pt idx="3">
                  <c:v>Q4-16</c:v>
                </c:pt>
                <c:pt idx="4">
                  <c:v>Q1-17</c:v>
                </c:pt>
                <c:pt idx="5">
                  <c:v>Q2-17</c:v>
                </c:pt>
                <c:pt idx="6">
                  <c:v>Q3-17</c:v>
                </c:pt>
                <c:pt idx="7">
                  <c:v>Q4-18</c:v>
                </c:pt>
                <c:pt idx="8">
                  <c:v>Q1-18</c:v>
                </c:pt>
                <c:pt idx="9">
                  <c:v>Q2-18</c:v>
                </c:pt>
                <c:pt idx="10">
                  <c:v>Q3-18</c:v>
                </c:pt>
              </c:strCache>
            </c:strRef>
          </c:cat>
          <c:val>
            <c:numRef>
              <c:f>Sheet3!$G$13:$Q$13</c:f>
              <c:numCache>
                <c:formatCode>General</c:formatCode>
                <c:ptCount val="11"/>
                <c:pt idx="0">
                  <c:v>2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3</c:v>
                </c:pt>
                <c:pt idx="8">
                  <c:v>0</c:v>
                </c:pt>
                <c:pt idx="9">
                  <c:v>0</c:v>
                </c:pt>
                <c:pt idx="10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9EA-4A92-A942-053D0D35D931}"/>
            </c:ext>
          </c:extLst>
        </c:ser>
        <c:ser>
          <c:idx val="1"/>
          <c:order val="1"/>
          <c:tx>
            <c:strRef>
              <c:f>Sheet3!$F$14</c:f>
              <c:strCache>
                <c:ptCount val="1"/>
                <c:pt idx="0">
                  <c:v>North West</c:v>
                </c:pt>
              </c:strCache>
            </c:strRef>
          </c:tx>
          <c:spPr>
            <a:ln w="28575" cap="rnd">
              <a:solidFill>
                <a:srgbClr val="00999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3890419770772232E-2"/>
                  <c:y val="-5.5555617368909724E-2"/>
                </c:manualLayout>
              </c:layout>
              <c:tx>
                <c:rich>
                  <a:bodyPr/>
                  <a:lstStyle/>
                  <a:p>
                    <a:fld id="{B4C7906F-9892-41B3-ADFB-F0A5D61ED3C5}" type="VALUE">
                      <a:rPr lang="en-US">
                        <a:solidFill>
                          <a:srgbClr val="009999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97821872437913"/>
                      <c:h val="5.029301384235888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9EA-4A92-A942-053D0D35D931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FC284758-C269-4ABC-A44D-C7D2DE2CF249}" type="VALUE">
                      <a:rPr lang="en-US" dirty="0">
                        <a:solidFill>
                          <a:srgbClr val="009999"/>
                        </a:solidFill>
                      </a:rPr>
                      <a:pPr/>
                      <a:t>[VALUE]</a:t>
                    </a:fld>
                    <a:endParaRPr lang="en-GB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9EA-4A92-A942-053D0D35D9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EE5859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Sheet3!$G$12:$Q$12</c:f>
              <c:strCache>
                <c:ptCount val="11"/>
                <c:pt idx="0">
                  <c:v>Q1-16</c:v>
                </c:pt>
                <c:pt idx="1">
                  <c:v>Q2-16</c:v>
                </c:pt>
                <c:pt idx="2">
                  <c:v>Q3-16</c:v>
                </c:pt>
                <c:pt idx="3">
                  <c:v>Q4-16</c:v>
                </c:pt>
                <c:pt idx="4">
                  <c:v>Q1-17</c:v>
                </c:pt>
                <c:pt idx="5">
                  <c:v>Q2-17</c:v>
                </c:pt>
                <c:pt idx="6">
                  <c:v>Q3-17</c:v>
                </c:pt>
                <c:pt idx="7">
                  <c:v>Q4-18</c:v>
                </c:pt>
                <c:pt idx="8">
                  <c:v>Q1-18</c:v>
                </c:pt>
                <c:pt idx="9">
                  <c:v>Q2-18</c:v>
                </c:pt>
                <c:pt idx="10">
                  <c:v>Q3-18</c:v>
                </c:pt>
              </c:strCache>
            </c:strRef>
          </c:cat>
          <c:val>
            <c:numRef>
              <c:f>Sheet3!$G$14:$Q$14</c:f>
              <c:numCache>
                <c:formatCode>General</c:formatCode>
                <c:ptCount val="11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7</c:v>
                </c:pt>
                <c:pt idx="4">
                  <c:v>7</c:v>
                </c:pt>
                <c:pt idx="5">
                  <c:v>2</c:v>
                </c:pt>
                <c:pt idx="6">
                  <c:v>10</c:v>
                </c:pt>
                <c:pt idx="7">
                  <c:v>21</c:v>
                </c:pt>
                <c:pt idx="8">
                  <c:v>33</c:v>
                </c:pt>
                <c:pt idx="9">
                  <c:v>31</c:v>
                </c:pt>
                <c:pt idx="10">
                  <c:v>78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9EA-4A92-A942-053D0D35D931}"/>
            </c:ext>
          </c:extLst>
        </c:ser>
        <c:ser>
          <c:idx val="2"/>
          <c:order val="2"/>
          <c:tx>
            <c:strRef>
              <c:f>Sheet3!$F$15</c:f>
              <c:strCache>
                <c:ptCount val="1"/>
                <c:pt idx="0">
                  <c:v>West</c:v>
                </c:pt>
              </c:strCache>
            </c:strRef>
          </c:tx>
          <c:spPr>
            <a:ln w="28575" cap="rnd">
              <a:solidFill>
                <a:srgbClr val="D1D3D4"/>
              </a:solidFill>
              <a:round/>
            </a:ln>
            <a:effectLst/>
          </c:spPr>
          <c:marker>
            <c:symbol val="none"/>
          </c:marker>
          <c:cat>
            <c:strRef>
              <c:f>Sheet3!$G$12:$Q$12</c:f>
              <c:strCache>
                <c:ptCount val="11"/>
                <c:pt idx="0">
                  <c:v>Q1-16</c:v>
                </c:pt>
                <c:pt idx="1">
                  <c:v>Q2-16</c:v>
                </c:pt>
                <c:pt idx="2">
                  <c:v>Q3-16</c:v>
                </c:pt>
                <c:pt idx="3">
                  <c:v>Q4-16</c:v>
                </c:pt>
                <c:pt idx="4">
                  <c:v>Q1-17</c:v>
                </c:pt>
                <c:pt idx="5">
                  <c:v>Q2-17</c:v>
                </c:pt>
                <c:pt idx="6">
                  <c:v>Q3-17</c:v>
                </c:pt>
                <c:pt idx="7">
                  <c:v>Q4-18</c:v>
                </c:pt>
                <c:pt idx="8">
                  <c:v>Q1-18</c:v>
                </c:pt>
                <c:pt idx="9">
                  <c:v>Q2-18</c:v>
                </c:pt>
                <c:pt idx="10">
                  <c:v>Q3-18</c:v>
                </c:pt>
              </c:strCache>
            </c:strRef>
          </c:cat>
          <c:val>
            <c:numRef>
              <c:f>Sheet3!$G$15:$Q$15</c:f>
              <c:numCache>
                <c:formatCode>General</c:formatCode>
                <c:ptCount val="11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0</c:v>
                </c:pt>
                <c:pt idx="4">
                  <c:v>0</c:v>
                </c:pt>
                <c:pt idx="6">
                  <c:v>1</c:v>
                </c:pt>
                <c:pt idx="7">
                  <c:v>4</c:v>
                </c:pt>
                <c:pt idx="8">
                  <c:v>1</c:v>
                </c:pt>
                <c:pt idx="9">
                  <c:v>2</c:v>
                </c:pt>
                <c:pt idx="1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9EA-4A92-A942-053D0D35D931}"/>
            </c:ext>
          </c:extLst>
        </c:ser>
        <c:ser>
          <c:idx val="3"/>
          <c:order val="3"/>
          <c:tx>
            <c:strRef>
              <c:f>Sheet3!$F$16</c:f>
              <c:strCache>
                <c:ptCount val="1"/>
                <c:pt idx="0">
                  <c:v>South West</c:v>
                </c:pt>
              </c:strCache>
            </c:strRef>
          </c:tx>
          <c:spPr>
            <a:ln w="28575" cap="rnd">
              <a:solidFill>
                <a:srgbClr val="58585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2777777777777785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9EA-4A92-A942-053D0D35D931}"/>
                </c:ext>
              </c:extLst>
            </c:dLbl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9EA-4A92-A942-053D0D35D93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666666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Sheet3!$G$12:$Q$12</c:f>
              <c:strCache>
                <c:ptCount val="11"/>
                <c:pt idx="0">
                  <c:v>Q1-16</c:v>
                </c:pt>
                <c:pt idx="1">
                  <c:v>Q2-16</c:v>
                </c:pt>
                <c:pt idx="2">
                  <c:v>Q3-16</c:v>
                </c:pt>
                <c:pt idx="3">
                  <c:v>Q4-16</c:v>
                </c:pt>
                <c:pt idx="4">
                  <c:v>Q1-17</c:v>
                </c:pt>
                <c:pt idx="5">
                  <c:v>Q2-17</c:v>
                </c:pt>
                <c:pt idx="6">
                  <c:v>Q3-17</c:v>
                </c:pt>
                <c:pt idx="7">
                  <c:v>Q4-18</c:v>
                </c:pt>
                <c:pt idx="8">
                  <c:v>Q1-18</c:v>
                </c:pt>
                <c:pt idx="9">
                  <c:v>Q2-18</c:v>
                </c:pt>
                <c:pt idx="10">
                  <c:v>Q3-18</c:v>
                </c:pt>
              </c:strCache>
            </c:strRef>
          </c:cat>
          <c:val>
            <c:numRef>
              <c:f>Sheet3!$G$16:$Q$16</c:f>
              <c:numCache>
                <c:formatCode>General</c:formatCode>
                <c:ptCount val="11"/>
                <c:pt idx="0">
                  <c:v>0</c:v>
                </c:pt>
                <c:pt idx="1">
                  <c:v>3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8</c:v>
                </c:pt>
                <c:pt idx="7">
                  <c:v>34</c:v>
                </c:pt>
                <c:pt idx="8">
                  <c:v>32</c:v>
                </c:pt>
                <c:pt idx="9">
                  <c:v>58</c:v>
                </c:pt>
                <c:pt idx="10">
                  <c:v>50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9EA-4A92-A942-053D0D35D9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14110352"/>
        <c:axId val="1850393536"/>
      </c:lineChart>
      <c:catAx>
        <c:axId val="171411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850393536"/>
        <c:crosses val="autoZero"/>
        <c:auto val="1"/>
        <c:lblAlgn val="ctr"/>
        <c:lblOffset val="100"/>
        <c:noMultiLvlLbl val="0"/>
      </c:catAx>
      <c:valAx>
        <c:axId val="1850393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14110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08129936138935"/>
          <c:y val="0.10647125063966302"/>
          <c:w val="0.85761482195677918"/>
          <c:h val="0.522075591628380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Reasons for displacement</c:v>
                </c:pt>
              </c:strCache>
            </c:strRef>
          </c:tx>
          <c:spPr>
            <a:solidFill>
              <a:srgbClr val="009999"/>
            </a:solidFill>
            <a:ln>
              <a:solidFill>
                <a:srgbClr val="009999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A7A797B-08D5-45C7-8220-674F5B4873E0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E25B-48D5-B50B-FAC4E287E09B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CCE820C-EDF5-44B4-B9E9-9E99BCC96C65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5B-48D5-B50B-FAC4E287E09B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96D588FF-0752-4224-B33F-EE34763AE081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E25B-48D5-B50B-FAC4E287E09B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51DA2660-D27C-4F56-A661-10DB1C146CB6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5B-48D5-B50B-FAC4E287E09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0043929A-1203-4F10-A382-3D6C11F2CCA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E25B-48D5-B50B-FAC4E287E09B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11993590-962B-4B31-A767-68B083FB01B5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25B-48D5-B50B-FAC4E287E09B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D7E4718C-0A4A-46D4-8BC6-3C68715F1177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E25B-48D5-B50B-FAC4E287E09B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39B7FF50-807A-4A86-8098-DDEB0A1D5C4C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25B-48D5-B50B-FAC4E287E09B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Insecurity</c:v>
                </c:pt>
                <c:pt idx="1">
                  <c:v>House completely destroyed</c:v>
                </c:pt>
                <c:pt idx="2">
                  <c:v>House partially damaged</c:v>
                </c:pt>
                <c:pt idx="3">
                  <c:v>Lack of work</c:v>
                </c:pt>
                <c:pt idx="4">
                  <c:v>Lack of food</c:v>
                </c:pt>
                <c:pt idx="5">
                  <c:v>Lack of services</c:v>
                </c:pt>
                <c:pt idx="6">
                  <c:v>Lack of water</c:v>
                </c:pt>
                <c:pt idx="7">
                  <c:v>Other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90.303030303030297</c:v>
                </c:pt>
                <c:pt idx="1">
                  <c:v>44.242424242424242</c:v>
                </c:pt>
                <c:pt idx="2">
                  <c:v>30.303030303030305</c:v>
                </c:pt>
                <c:pt idx="3">
                  <c:v>15.151515151515152</c:v>
                </c:pt>
                <c:pt idx="4">
                  <c:v>14.545454545454545</c:v>
                </c:pt>
                <c:pt idx="5">
                  <c:v>10.303030303030303</c:v>
                </c:pt>
                <c:pt idx="6">
                  <c:v>5.4545454545454541</c:v>
                </c:pt>
                <c:pt idx="7">
                  <c:v>5.4545454545454541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18-4F87-A50D-9614078BDE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28037311"/>
        <c:axId val="1828054783"/>
      </c:barChart>
      <c:catAx>
        <c:axId val="18280373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8054783"/>
        <c:crosses val="autoZero"/>
        <c:auto val="1"/>
        <c:lblAlgn val="ctr"/>
        <c:lblOffset val="100"/>
        <c:noMultiLvlLbl val="0"/>
      </c:catAx>
      <c:valAx>
        <c:axId val="182805478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280373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800"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ShelterNFIsWASHAssessment_20190104_WorkingDataset_AC.xlsx]Enough water!PivotTable5</c:name>
    <c:fmtId val="16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'Enough water'!$B$6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'Enough water'!$A$7:$A$12</c:f>
              <c:strCache>
                <c:ptCount val="5"/>
                <c:pt idx="0">
                  <c:v>All</c:v>
                </c:pt>
                <c:pt idx="1">
                  <c:v>Most</c:v>
                </c:pt>
                <c:pt idx="2">
                  <c:v>Half</c:v>
                </c:pt>
                <c:pt idx="3">
                  <c:v>Few</c:v>
                </c:pt>
                <c:pt idx="4">
                  <c:v>None</c:v>
                </c:pt>
              </c:strCache>
            </c:strRef>
          </c:cat>
          <c:val>
            <c:numRef>
              <c:f>'Enough water'!$B$7:$B$12</c:f>
              <c:numCache>
                <c:formatCode>0%</c:formatCode>
                <c:ptCount val="5"/>
                <c:pt idx="0">
                  <c:v>4.9295774647887321E-2</c:v>
                </c:pt>
                <c:pt idx="1">
                  <c:v>0.1619718309859155</c:v>
                </c:pt>
                <c:pt idx="2">
                  <c:v>0.19014084507042253</c:v>
                </c:pt>
                <c:pt idx="3">
                  <c:v>0.50704225352112675</c:v>
                </c:pt>
                <c:pt idx="4">
                  <c:v>9.154929577464789E-2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4-4CBA-A566-0E781137338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53066832"/>
        <c:axId val="425897200"/>
      </c:barChart>
      <c:catAx>
        <c:axId val="3530668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897200"/>
        <c:crosses val="autoZero"/>
        <c:auto val="1"/>
        <c:lblAlgn val="ctr"/>
        <c:lblOffset val="100"/>
        <c:noMultiLvlLbl val="0"/>
      </c:catAx>
      <c:valAx>
        <c:axId val="4258972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53066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ShelterNFIsWASHAssessment_20190104_WorkingDataset_AC.xlsx]Water source!PivotTable10</c:name>
    <c:fmtId val="3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1.9709746818990417E-2"/>
          <c:y val="0"/>
          <c:w val="0.94579819624777639"/>
          <c:h val="0.8008341465232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'Water source'!$B$6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'Water source'!$A$7:$A$10</c:f>
              <c:strCache>
                <c:ptCount val="3"/>
                <c:pt idx="0">
                  <c:v>Mixed</c:v>
                </c:pt>
                <c:pt idx="1">
                  <c:v>Improved only</c:v>
                </c:pt>
                <c:pt idx="2">
                  <c:v>Unimproved only</c:v>
                </c:pt>
              </c:strCache>
            </c:strRef>
          </c:cat>
          <c:val>
            <c:numRef>
              <c:f>'Water source'!$B$7:$B$10</c:f>
              <c:numCache>
                <c:formatCode>0%</c:formatCode>
                <c:ptCount val="3"/>
                <c:pt idx="0">
                  <c:v>0.51592356687898089</c:v>
                </c:pt>
                <c:pt idx="1">
                  <c:v>0.28662420382165604</c:v>
                </c:pt>
                <c:pt idx="2">
                  <c:v>0.19745222929936307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C6-4AE0-9B74-D5130AEA809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'Water issues'!$L$15:$L$20</c:f>
              <c:strCache>
                <c:ptCount val="6"/>
                <c:pt idx="0">
                  <c:v>Not enough containers</c:v>
                </c:pt>
                <c:pt idx="1">
                  <c:v>Not enough water points</c:v>
                </c:pt>
                <c:pt idx="2">
                  <c:v>Sources too far</c:v>
                </c:pt>
                <c:pt idx="3">
                  <c:v>Long waiting time </c:v>
                </c:pt>
                <c:pt idx="4">
                  <c:v>Too much insecurity</c:v>
                </c:pt>
                <c:pt idx="5">
                  <c:v>Water points not functional</c:v>
                </c:pt>
              </c:strCache>
            </c:strRef>
          </c:cat>
          <c:val>
            <c:numRef>
              <c:f>'Water issues'!$M$15:$M$20</c:f>
              <c:numCache>
                <c:formatCode>0%</c:formatCode>
                <c:ptCount val="6"/>
                <c:pt idx="0">
                  <c:v>0.5625</c:v>
                </c:pt>
                <c:pt idx="1">
                  <c:v>0.52500000000000002</c:v>
                </c:pt>
                <c:pt idx="2">
                  <c:v>0.50624999999999998</c:v>
                </c:pt>
                <c:pt idx="3">
                  <c:v>0.375</c:v>
                </c:pt>
                <c:pt idx="4">
                  <c:v>0.3125</c:v>
                </c:pt>
                <c:pt idx="5">
                  <c:v>0.30625000000000002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3A-4897-AB41-F2B1E6BBDCE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4">
    <c:autoUpdate val="0"/>
  </c:externalData>
  <c:extLst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[IMPACT Programme_CMR_ ShelterNFIsWASHAssessment_20190104_WorkingDataset_AC.xlsx]WT!PivotTable96</c:name>
    <c:fmtId val="4"/>
  </c:pivotSource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WT!$B$6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WT!$A$7:$A$11</c:f>
              <c:strCache>
                <c:ptCount val="4"/>
                <c:pt idx="0">
                  <c:v>Most</c:v>
                </c:pt>
                <c:pt idx="1">
                  <c:v>Half</c:v>
                </c:pt>
                <c:pt idx="2">
                  <c:v>Few</c:v>
                </c:pt>
                <c:pt idx="3">
                  <c:v>None</c:v>
                </c:pt>
              </c:strCache>
            </c:strRef>
          </c:cat>
          <c:val>
            <c:numRef>
              <c:f>WT!$B$7:$B$11</c:f>
              <c:numCache>
                <c:formatCode>0%</c:formatCode>
                <c:ptCount val="4"/>
                <c:pt idx="0">
                  <c:v>1.8867924528301886E-2</c:v>
                </c:pt>
                <c:pt idx="1">
                  <c:v>4.716981132075472E-2</c:v>
                </c:pt>
                <c:pt idx="2">
                  <c:v>0.62264150943396224</c:v>
                </c:pt>
                <c:pt idx="3">
                  <c:v>0.31132075471698112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21-4070-A55F-C2EEFB88528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'WT methods'!$D$10:$D$13</c:f>
              <c:strCache>
                <c:ptCount val="4"/>
                <c:pt idx="0">
                  <c:v>Let is settle</c:v>
                </c:pt>
                <c:pt idx="1">
                  <c:v>Boil it</c:v>
                </c:pt>
                <c:pt idx="2">
                  <c:v>Filter it</c:v>
                </c:pt>
                <c:pt idx="3">
                  <c:v>Disinfection</c:v>
                </c:pt>
              </c:strCache>
            </c:strRef>
          </c:cat>
          <c:val>
            <c:numRef>
              <c:f>'WT methods'!$E$10:$E$13</c:f>
              <c:numCache>
                <c:formatCode>0%</c:formatCode>
                <c:ptCount val="4"/>
                <c:pt idx="0">
                  <c:v>0.60784313725490191</c:v>
                </c:pt>
                <c:pt idx="1">
                  <c:v>0.37908496732026142</c:v>
                </c:pt>
                <c:pt idx="2">
                  <c:v>0.18954248366013071</c:v>
                </c:pt>
                <c:pt idx="3">
                  <c:v>0.1437908496732026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10-41EF-9198-3C3CCCBC973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65234432"/>
        <c:axId val="554008736"/>
      </c:barChart>
      <c:catAx>
        <c:axId val="36523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008736"/>
        <c:crosses val="autoZero"/>
        <c:auto val="1"/>
        <c:lblAlgn val="ctr"/>
        <c:lblOffset val="100"/>
        <c:noMultiLvlLbl val="0"/>
      </c:catAx>
      <c:valAx>
        <c:axId val="554008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365234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extLst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6E385A-87A1-4206-B4DD-06094F75406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1F6C2-60C5-4F12-865C-902F24AB221A}">
      <dgm:prSet phldrT="[Text]" phldr="1" custT="1"/>
      <dgm:spPr>
        <a:solidFill>
          <a:srgbClr val="EE5859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D746B296-ABB7-45D2-9176-325795C24DEE}" type="parTrans" cxnId="{D722942E-6E96-4E01-B4B0-F439873F1872}">
      <dgm:prSet/>
      <dgm:spPr/>
      <dgm:t>
        <a:bodyPr/>
        <a:lstStyle/>
        <a:p>
          <a:endParaRPr lang="en-US"/>
        </a:p>
      </dgm:t>
    </dgm:pt>
    <dgm:pt modelId="{0273A9FB-FE90-4028-8AA4-30882672A62E}" type="sibTrans" cxnId="{D722942E-6E96-4E01-B4B0-F439873F1872}">
      <dgm:prSet/>
      <dgm:spPr/>
      <dgm:t>
        <a:bodyPr/>
        <a:lstStyle/>
        <a:p>
          <a:endParaRPr lang="en-US"/>
        </a:p>
      </dgm:t>
    </dgm:pt>
    <dgm:pt modelId="{70E3F231-63EE-41EF-9A8D-1C355E45F643}">
      <dgm:prSet phldrT="[Text]" phldr="1" custT="1"/>
      <dgm:spPr>
        <a:solidFill>
          <a:srgbClr val="58585A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014991C-3BA1-482C-8F60-42C9AD9CB624}" type="parTrans" cxnId="{514ED5D6-5D91-4731-B555-A41394B9E92A}">
      <dgm:prSet/>
      <dgm:spPr/>
      <dgm:t>
        <a:bodyPr/>
        <a:lstStyle/>
        <a:p>
          <a:endParaRPr lang="en-US"/>
        </a:p>
      </dgm:t>
    </dgm:pt>
    <dgm:pt modelId="{40EFEAC6-569C-482C-AF5C-53A4B8978EE8}" type="sibTrans" cxnId="{514ED5D6-5D91-4731-B555-A41394B9E92A}">
      <dgm:prSet/>
      <dgm:spPr/>
      <dgm:t>
        <a:bodyPr/>
        <a:lstStyle/>
        <a:p>
          <a:endParaRPr lang="en-US"/>
        </a:p>
      </dgm:t>
    </dgm:pt>
    <dgm:pt modelId="{FACC9926-4231-4E01-A9AB-E5DFED19C8FD}">
      <dgm:prSet phldrT="[Text]" phldr="1" custT="1"/>
      <dgm:spPr>
        <a:solidFill>
          <a:srgbClr val="D2CBB8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C711441-5BF4-4D4A-BBBF-F67CBFF2D5EB}" type="parTrans" cxnId="{F6EB394A-2E58-4252-BADE-E4168254D690}">
      <dgm:prSet/>
      <dgm:spPr/>
      <dgm:t>
        <a:bodyPr/>
        <a:lstStyle/>
        <a:p>
          <a:endParaRPr lang="en-US"/>
        </a:p>
      </dgm:t>
    </dgm:pt>
    <dgm:pt modelId="{6E4BD22F-C643-4283-A19D-4D334A5EED6D}" type="sibTrans" cxnId="{F6EB394A-2E58-4252-BADE-E4168254D690}">
      <dgm:prSet/>
      <dgm:spPr/>
      <dgm:t>
        <a:bodyPr/>
        <a:lstStyle/>
        <a:p>
          <a:endParaRPr lang="en-US"/>
        </a:p>
      </dgm:t>
    </dgm:pt>
    <dgm:pt modelId="{25D6640D-C921-4827-9C68-28FABCB989C1}">
      <dgm:prSet phldrT="[Text]" phldr="1" custT="1"/>
      <dgm:spPr>
        <a:solidFill>
          <a:schemeClr val="tx1">
            <a:lumMod val="50000"/>
            <a:lumOff val="50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6DE24966-6684-4AE6-944C-BA6EB6CE5A0D}" type="parTrans" cxnId="{A87A1630-B34D-4B01-AC99-7B7F143677F3}">
      <dgm:prSet/>
      <dgm:spPr/>
      <dgm:t>
        <a:bodyPr/>
        <a:lstStyle/>
        <a:p>
          <a:endParaRPr lang="en-US"/>
        </a:p>
      </dgm:t>
    </dgm:pt>
    <dgm:pt modelId="{A07BEC86-D4B4-4ACA-9D28-18E3CFF6205B}" type="sibTrans" cxnId="{A87A1630-B34D-4B01-AC99-7B7F143677F3}">
      <dgm:prSet/>
      <dgm:spPr/>
      <dgm:t>
        <a:bodyPr/>
        <a:lstStyle/>
        <a:p>
          <a:endParaRPr lang="en-US"/>
        </a:p>
      </dgm:t>
    </dgm:pt>
    <dgm:pt modelId="{19770A51-E882-4041-8689-E12E416E18B0}">
      <dgm:prSet phldrT="[Text]" phldr="1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F8D44643-2EEE-4C0B-8D5E-7991F657DD12}" type="parTrans" cxnId="{4B908479-D3B3-4115-B14A-8D0C766009FF}">
      <dgm:prSet/>
      <dgm:spPr/>
      <dgm:t>
        <a:bodyPr/>
        <a:lstStyle/>
        <a:p>
          <a:endParaRPr lang="en-US"/>
        </a:p>
      </dgm:t>
    </dgm:pt>
    <dgm:pt modelId="{CA9D706E-AD53-4513-8AB1-DC3187D95985}" type="sibTrans" cxnId="{4B908479-D3B3-4115-B14A-8D0C766009FF}">
      <dgm:prSet/>
      <dgm:spPr/>
      <dgm:t>
        <a:bodyPr/>
        <a:lstStyle/>
        <a:p>
          <a:endParaRPr lang="en-US"/>
        </a:p>
      </dgm:t>
    </dgm:pt>
    <dgm:pt modelId="{7262C3E8-EB66-4EAB-8987-2136D95F56BF}">
      <dgm:prSet phldrT="[Text]" phldr="1"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A32DD2A-57C2-4524-8F99-C8C192282BDD}" type="parTrans" cxnId="{F42D4BE9-D547-4641-9122-F20B9DFDCEDA}">
      <dgm:prSet/>
      <dgm:spPr/>
      <dgm:t>
        <a:bodyPr/>
        <a:lstStyle/>
        <a:p>
          <a:endParaRPr lang="en-US"/>
        </a:p>
      </dgm:t>
    </dgm:pt>
    <dgm:pt modelId="{A670DCE0-6E68-470A-8A60-C5ACDB47B6CB}" type="sibTrans" cxnId="{F42D4BE9-D547-4641-9122-F20B9DFDCEDA}">
      <dgm:prSet/>
      <dgm:spPr/>
      <dgm:t>
        <a:bodyPr/>
        <a:lstStyle/>
        <a:p>
          <a:endParaRPr lang="en-US"/>
        </a:p>
      </dgm:t>
    </dgm:pt>
    <dgm:pt modelId="{1623FBE0-81BA-469A-BC11-A39E0579D9A5}">
      <dgm:prSet phldrT="[Text]" phldr="1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10E8632-7279-4023-8E40-ABB45571E8BA}" type="parTrans" cxnId="{A44752EF-E99F-4310-BA2A-D57B6CFCED3E}">
      <dgm:prSet/>
      <dgm:spPr/>
      <dgm:t>
        <a:bodyPr/>
        <a:lstStyle/>
        <a:p>
          <a:endParaRPr lang="en-US"/>
        </a:p>
      </dgm:t>
    </dgm:pt>
    <dgm:pt modelId="{55C44505-088E-4490-B49B-D39474EC5E8A}" type="sibTrans" cxnId="{A44752EF-E99F-4310-BA2A-D57B6CFCED3E}">
      <dgm:prSet/>
      <dgm:spPr/>
      <dgm:t>
        <a:bodyPr/>
        <a:lstStyle/>
        <a:p>
          <a:endParaRPr lang="en-US"/>
        </a:p>
      </dgm:t>
    </dgm:pt>
    <dgm:pt modelId="{2544BCCF-E002-438A-A74F-A495E284AB9E}" type="pres">
      <dgm:prSet presAssocID="{156E385A-87A1-4206-B4DD-06094F7540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B2154D-66E7-4FDE-87D6-54A84AD23FAA}" type="pres">
      <dgm:prSet presAssocID="{0A21F6C2-60C5-4F12-865C-902F24AB221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D53A5D26-E23B-41E4-9F51-28032B415ED6}" type="pres">
      <dgm:prSet presAssocID="{70E3F231-63EE-41EF-9A8D-1C355E45F643}" presName="Accent1" presStyleCnt="0"/>
      <dgm:spPr/>
    </dgm:pt>
    <dgm:pt modelId="{CC74C9F0-6D76-4523-973E-C83ED7E14E54}" type="pres">
      <dgm:prSet presAssocID="{70E3F231-63EE-41EF-9A8D-1C355E45F643}" presName="Accent" presStyleLbl="bgShp" presStyleIdx="0" presStyleCnt="6"/>
      <dgm:spPr/>
    </dgm:pt>
    <dgm:pt modelId="{AB67786F-3905-46D7-A93E-AF5E97A1DB68}" type="pres">
      <dgm:prSet presAssocID="{70E3F231-63EE-41EF-9A8D-1C355E45F6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49FBA-A039-460E-8EB7-07349660E9E7}" type="pres">
      <dgm:prSet presAssocID="{FACC9926-4231-4E01-A9AB-E5DFED19C8FD}" presName="Accent2" presStyleCnt="0"/>
      <dgm:spPr/>
    </dgm:pt>
    <dgm:pt modelId="{868AB947-ADE5-46AC-9026-8304CA11CDEB}" type="pres">
      <dgm:prSet presAssocID="{FACC9926-4231-4E01-A9AB-E5DFED19C8FD}" presName="Accent" presStyleLbl="bgShp" presStyleIdx="1" presStyleCnt="6"/>
      <dgm:spPr>
        <a:solidFill>
          <a:schemeClr val="bg2"/>
        </a:solidFill>
      </dgm:spPr>
    </dgm:pt>
    <dgm:pt modelId="{28444ACE-AB4C-4B84-A5F3-B60EE582385E}" type="pres">
      <dgm:prSet presAssocID="{FACC9926-4231-4E01-A9AB-E5DFED19C8F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81EA7-6C16-4064-A9A3-974D86577728}" type="pres">
      <dgm:prSet presAssocID="{25D6640D-C921-4827-9C68-28FABCB989C1}" presName="Accent3" presStyleCnt="0"/>
      <dgm:spPr/>
    </dgm:pt>
    <dgm:pt modelId="{B2A6F704-34B4-4E29-99E6-61B5FB753B5F}" type="pres">
      <dgm:prSet presAssocID="{25D6640D-C921-4827-9C68-28FABCB989C1}" presName="Accent" presStyleLbl="bgShp" presStyleIdx="2" presStyleCnt="6"/>
      <dgm:spPr>
        <a:solidFill>
          <a:schemeClr val="bg2"/>
        </a:solidFill>
      </dgm:spPr>
    </dgm:pt>
    <dgm:pt modelId="{C83C3C06-A202-4832-9AD7-6ED9D092A04C}" type="pres">
      <dgm:prSet presAssocID="{25D6640D-C921-4827-9C68-28FABCB989C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EAE14-7540-460E-B450-CA5240B81D56}" type="pres">
      <dgm:prSet presAssocID="{19770A51-E882-4041-8689-E12E416E18B0}" presName="Accent4" presStyleCnt="0"/>
      <dgm:spPr/>
    </dgm:pt>
    <dgm:pt modelId="{7CC1EDCE-2FE7-4E45-9414-DC40B3D97FA7}" type="pres">
      <dgm:prSet presAssocID="{19770A51-E882-4041-8689-E12E416E18B0}" presName="Accent" presStyleLbl="bgShp" presStyleIdx="3" presStyleCnt="6"/>
      <dgm:spPr>
        <a:solidFill>
          <a:schemeClr val="bg2"/>
        </a:solidFill>
      </dgm:spPr>
    </dgm:pt>
    <dgm:pt modelId="{5B907FC8-9B3B-4696-91E4-08971BF9F525}" type="pres">
      <dgm:prSet presAssocID="{19770A51-E882-4041-8689-E12E416E1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4FB7-C75A-4903-AAF1-3B387018DDD9}" type="pres">
      <dgm:prSet presAssocID="{7262C3E8-EB66-4EAB-8987-2136D95F56BF}" presName="Accent5" presStyleCnt="0"/>
      <dgm:spPr/>
    </dgm:pt>
    <dgm:pt modelId="{CA03A5CC-D4CC-4B60-A4F9-B0D5A47FC231}" type="pres">
      <dgm:prSet presAssocID="{7262C3E8-EB66-4EAB-8987-2136D95F56BF}" presName="Accent" presStyleLbl="bgShp" presStyleIdx="4" presStyleCnt="6"/>
      <dgm:spPr>
        <a:solidFill>
          <a:schemeClr val="bg2"/>
        </a:solidFill>
      </dgm:spPr>
    </dgm:pt>
    <dgm:pt modelId="{0DD1483D-ABBF-4C01-A05A-2422BE723BD5}" type="pres">
      <dgm:prSet presAssocID="{7262C3E8-EB66-4EAB-8987-2136D95F56B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F10A-6569-4D5A-8787-D62E28445ECB}" type="pres">
      <dgm:prSet presAssocID="{1623FBE0-81BA-469A-BC11-A39E0579D9A5}" presName="Accent6" presStyleCnt="0"/>
      <dgm:spPr/>
    </dgm:pt>
    <dgm:pt modelId="{5EB18341-C21D-4938-A464-D3060C0A5EB8}" type="pres">
      <dgm:prSet presAssocID="{1623FBE0-81BA-469A-BC11-A39E0579D9A5}" presName="Accent" presStyleLbl="bgShp" presStyleIdx="5" presStyleCnt="6"/>
      <dgm:spPr>
        <a:solidFill>
          <a:schemeClr val="bg2"/>
        </a:solidFill>
      </dgm:spPr>
    </dgm:pt>
    <dgm:pt modelId="{B26889CB-5ABD-47CC-95BF-2DC4E5124E04}" type="pres">
      <dgm:prSet presAssocID="{1623FBE0-81BA-469A-BC11-A39E0579D9A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D81FA-5519-4040-8889-BD34505C70A4}" type="presOf" srcId="{FACC9926-4231-4E01-A9AB-E5DFED19C8FD}" destId="{28444ACE-AB4C-4B84-A5F3-B60EE582385E}" srcOrd="0" destOrd="0" presId="urn:microsoft.com/office/officeart/2011/layout/HexagonRadial"/>
    <dgm:cxn modelId="{4B908479-D3B3-4115-B14A-8D0C766009FF}" srcId="{0A21F6C2-60C5-4F12-865C-902F24AB221A}" destId="{19770A51-E882-4041-8689-E12E416E18B0}" srcOrd="3" destOrd="0" parTransId="{F8D44643-2EEE-4C0B-8D5E-7991F657DD12}" sibTransId="{CA9D706E-AD53-4513-8AB1-DC3187D95985}"/>
    <dgm:cxn modelId="{5785D627-7ED0-4978-BA99-25716AB134E4}" type="presOf" srcId="{70E3F231-63EE-41EF-9A8D-1C355E45F643}" destId="{AB67786F-3905-46D7-A93E-AF5E97A1DB68}" srcOrd="0" destOrd="0" presId="urn:microsoft.com/office/officeart/2011/layout/HexagonRadial"/>
    <dgm:cxn modelId="{F6EB394A-2E58-4252-BADE-E4168254D690}" srcId="{0A21F6C2-60C5-4F12-865C-902F24AB221A}" destId="{FACC9926-4231-4E01-A9AB-E5DFED19C8FD}" srcOrd="1" destOrd="0" parTransId="{0C711441-5BF4-4D4A-BBBF-F67CBFF2D5EB}" sibTransId="{6E4BD22F-C643-4283-A19D-4D334A5EED6D}"/>
    <dgm:cxn modelId="{A87A1630-B34D-4B01-AC99-7B7F143677F3}" srcId="{0A21F6C2-60C5-4F12-865C-902F24AB221A}" destId="{25D6640D-C921-4827-9C68-28FABCB989C1}" srcOrd="2" destOrd="0" parTransId="{6DE24966-6684-4AE6-944C-BA6EB6CE5A0D}" sibTransId="{A07BEC86-D4B4-4ACA-9D28-18E3CFF6205B}"/>
    <dgm:cxn modelId="{514ED5D6-5D91-4731-B555-A41394B9E92A}" srcId="{0A21F6C2-60C5-4F12-865C-902F24AB221A}" destId="{70E3F231-63EE-41EF-9A8D-1C355E45F643}" srcOrd="0" destOrd="0" parTransId="{8014991C-3BA1-482C-8F60-42C9AD9CB624}" sibTransId="{40EFEAC6-569C-482C-AF5C-53A4B8978EE8}"/>
    <dgm:cxn modelId="{D722942E-6E96-4E01-B4B0-F439873F1872}" srcId="{156E385A-87A1-4206-B4DD-06094F754068}" destId="{0A21F6C2-60C5-4F12-865C-902F24AB221A}" srcOrd="0" destOrd="0" parTransId="{D746B296-ABB7-45D2-9176-325795C24DEE}" sibTransId="{0273A9FB-FE90-4028-8AA4-30882672A62E}"/>
    <dgm:cxn modelId="{261B9A08-3162-4A95-B9BD-19F60E6A72CA}" type="presOf" srcId="{7262C3E8-EB66-4EAB-8987-2136D95F56BF}" destId="{0DD1483D-ABBF-4C01-A05A-2422BE723BD5}" srcOrd="0" destOrd="0" presId="urn:microsoft.com/office/officeart/2011/layout/HexagonRadial"/>
    <dgm:cxn modelId="{888366BB-7B66-47F5-B8F5-12B791EB34C6}" type="presOf" srcId="{19770A51-E882-4041-8689-E12E416E18B0}" destId="{5B907FC8-9B3B-4696-91E4-08971BF9F525}" srcOrd="0" destOrd="0" presId="urn:microsoft.com/office/officeart/2011/layout/HexagonRadial"/>
    <dgm:cxn modelId="{E9586F27-4991-45A3-9433-F32613A6F1BD}" type="presOf" srcId="{25D6640D-C921-4827-9C68-28FABCB989C1}" destId="{C83C3C06-A202-4832-9AD7-6ED9D092A04C}" srcOrd="0" destOrd="0" presId="urn:microsoft.com/office/officeart/2011/layout/HexagonRadial"/>
    <dgm:cxn modelId="{AEE95233-1790-43C3-A09A-164AC033FC95}" type="presOf" srcId="{1623FBE0-81BA-469A-BC11-A39E0579D9A5}" destId="{B26889CB-5ABD-47CC-95BF-2DC4E5124E04}" srcOrd="0" destOrd="0" presId="urn:microsoft.com/office/officeart/2011/layout/HexagonRadial"/>
    <dgm:cxn modelId="{F42D4BE9-D547-4641-9122-F20B9DFDCEDA}" srcId="{0A21F6C2-60C5-4F12-865C-902F24AB221A}" destId="{7262C3E8-EB66-4EAB-8987-2136D95F56BF}" srcOrd="4" destOrd="0" parTransId="{8A32DD2A-57C2-4524-8F99-C8C192282BDD}" sibTransId="{A670DCE0-6E68-470A-8A60-C5ACDB47B6CB}"/>
    <dgm:cxn modelId="{BEC2B23B-09DB-46B7-8CAC-D73F5980CDB8}" type="presOf" srcId="{0A21F6C2-60C5-4F12-865C-902F24AB221A}" destId="{02B2154D-66E7-4FDE-87D6-54A84AD23FAA}" srcOrd="0" destOrd="0" presId="urn:microsoft.com/office/officeart/2011/layout/HexagonRadial"/>
    <dgm:cxn modelId="{A44752EF-E99F-4310-BA2A-D57B6CFCED3E}" srcId="{0A21F6C2-60C5-4F12-865C-902F24AB221A}" destId="{1623FBE0-81BA-469A-BC11-A39E0579D9A5}" srcOrd="5" destOrd="0" parTransId="{010E8632-7279-4023-8E40-ABB45571E8BA}" sibTransId="{55C44505-088E-4490-B49B-D39474EC5E8A}"/>
    <dgm:cxn modelId="{5EDBCA3F-E313-4627-A87B-B2DAC0BBE334}" type="presOf" srcId="{156E385A-87A1-4206-B4DD-06094F754068}" destId="{2544BCCF-E002-438A-A74F-A495E284AB9E}" srcOrd="0" destOrd="0" presId="urn:microsoft.com/office/officeart/2011/layout/HexagonRadial"/>
    <dgm:cxn modelId="{45120C89-8C37-409F-862B-DF81421DEFAC}" type="presParOf" srcId="{2544BCCF-E002-438A-A74F-A495E284AB9E}" destId="{02B2154D-66E7-4FDE-87D6-54A84AD23FAA}" srcOrd="0" destOrd="0" presId="urn:microsoft.com/office/officeart/2011/layout/HexagonRadial"/>
    <dgm:cxn modelId="{35A6ACCD-F71C-4386-A517-BCB5F875D596}" type="presParOf" srcId="{2544BCCF-E002-438A-A74F-A495E284AB9E}" destId="{D53A5D26-E23B-41E4-9F51-28032B415ED6}" srcOrd="1" destOrd="0" presId="urn:microsoft.com/office/officeart/2011/layout/HexagonRadial"/>
    <dgm:cxn modelId="{EA3B1C41-D807-46A8-8301-F4062B3C4226}" type="presParOf" srcId="{D53A5D26-E23B-41E4-9F51-28032B415ED6}" destId="{CC74C9F0-6D76-4523-973E-C83ED7E14E54}" srcOrd="0" destOrd="0" presId="urn:microsoft.com/office/officeart/2011/layout/HexagonRadial"/>
    <dgm:cxn modelId="{92F7D684-8C68-494E-8DC3-4C2096321DA6}" type="presParOf" srcId="{2544BCCF-E002-438A-A74F-A495E284AB9E}" destId="{AB67786F-3905-46D7-A93E-AF5E97A1DB68}" srcOrd="2" destOrd="0" presId="urn:microsoft.com/office/officeart/2011/layout/HexagonRadial"/>
    <dgm:cxn modelId="{DF989294-F3A0-4374-B03A-5C9150A92A9B}" type="presParOf" srcId="{2544BCCF-E002-438A-A74F-A495E284AB9E}" destId="{D0749FBA-A039-460E-8EB7-07349660E9E7}" srcOrd="3" destOrd="0" presId="urn:microsoft.com/office/officeart/2011/layout/HexagonRadial"/>
    <dgm:cxn modelId="{F5DA7014-15E4-4D02-A52D-EA100B46749D}" type="presParOf" srcId="{D0749FBA-A039-460E-8EB7-07349660E9E7}" destId="{868AB947-ADE5-46AC-9026-8304CA11CDEB}" srcOrd="0" destOrd="0" presId="urn:microsoft.com/office/officeart/2011/layout/HexagonRadial"/>
    <dgm:cxn modelId="{5329203D-BDD2-4605-9E01-D59A2BC573E7}" type="presParOf" srcId="{2544BCCF-E002-438A-A74F-A495E284AB9E}" destId="{28444ACE-AB4C-4B84-A5F3-B60EE582385E}" srcOrd="4" destOrd="0" presId="urn:microsoft.com/office/officeart/2011/layout/HexagonRadial"/>
    <dgm:cxn modelId="{75E435C4-6809-4EF6-8D04-2A9E30D356B2}" type="presParOf" srcId="{2544BCCF-E002-438A-A74F-A495E284AB9E}" destId="{51F81EA7-6C16-4064-A9A3-974D86577728}" srcOrd="5" destOrd="0" presId="urn:microsoft.com/office/officeart/2011/layout/HexagonRadial"/>
    <dgm:cxn modelId="{F86DED83-EF9C-4A80-99E6-06B5BBFABA00}" type="presParOf" srcId="{51F81EA7-6C16-4064-A9A3-974D86577728}" destId="{B2A6F704-34B4-4E29-99E6-61B5FB753B5F}" srcOrd="0" destOrd="0" presId="urn:microsoft.com/office/officeart/2011/layout/HexagonRadial"/>
    <dgm:cxn modelId="{213DC67B-123E-4BB0-B383-F21821E017BB}" type="presParOf" srcId="{2544BCCF-E002-438A-A74F-A495E284AB9E}" destId="{C83C3C06-A202-4832-9AD7-6ED9D092A04C}" srcOrd="6" destOrd="0" presId="urn:microsoft.com/office/officeart/2011/layout/HexagonRadial"/>
    <dgm:cxn modelId="{7078C9E8-92FB-41CD-A23A-00D7282EAF3C}" type="presParOf" srcId="{2544BCCF-E002-438A-A74F-A495E284AB9E}" destId="{DA8EAE14-7540-460E-B450-CA5240B81D56}" srcOrd="7" destOrd="0" presId="urn:microsoft.com/office/officeart/2011/layout/HexagonRadial"/>
    <dgm:cxn modelId="{4B7818EA-19D2-4C1C-98C9-AFCB52E7FA6B}" type="presParOf" srcId="{DA8EAE14-7540-460E-B450-CA5240B81D56}" destId="{7CC1EDCE-2FE7-4E45-9414-DC40B3D97FA7}" srcOrd="0" destOrd="0" presId="urn:microsoft.com/office/officeart/2011/layout/HexagonRadial"/>
    <dgm:cxn modelId="{54E15A88-E8A9-452C-B5D2-319D03EC818C}" type="presParOf" srcId="{2544BCCF-E002-438A-A74F-A495E284AB9E}" destId="{5B907FC8-9B3B-4696-91E4-08971BF9F525}" srcOrd="8" destOrd="0" presId="urn:microsoft.com/office/officeart/2011/layout/HexagonRadial"/>
    <dgm:cxn modelId="{80ACF8F6-2DB3-4E87-A1FB-0E66F9AD6131}" type="presParOf" srcId="{2544BCCF-E002-438A-A74F-A495E284AB9E}" destId="{08C84FB7-C75A-4903-AAF1-3B387018DDD9}" srcOrd="9" destOrd="0" presId="urn:microsoft.com/office/officeart/2011/layout/HexagonRadial"/>
    <dgm:cxn modelId="{A74D821F-DD19-4447-9AC4-E4827C3C3960}" type="presParOf" srcId="{08C84FB7-C75A-4903-AAF1-3B387018DDD9}" destId="{CA03A5CC-D4CC-4B60-A4F9-B0D5A47FC231}" srcOrd="0" destOrd="0" presId="urn:microsoft.com/office/officeart/2011/layout/HexagonRadial"/>
    <dgm:cxn modelId="{8F379825-2B53-44B8-8E1C-D241A27ED719}" type="presParOf" srcId="{2544BCCF-E002-438A-A74F-A495E284AB9E}" destId="{0DD1483D-ABBF-4C01-A05A-2422BE723BD5}" srcOrd="10" destOrd="0" presId="urn:microsoft.com/office/officeart/2011/layout/HexagonRadial"/>
    <dgm:cxn modelId="{A634D970-2EB2-44AC-9617-BE6659ED78FB}" type="presParOf" srcId="{2544BCCF-E002-438A-A74F-A495E284AB9E}" destId="{F276F10A-6569-4D5A-8787-D62E28445ECB}" srcOrd="11" destOrd="0" presId="urn:microsoft.com/office/officeart/2011/layout/HexagonRadial"/>
    <dgm:cxn modelId="{E90BFC88-892A-4415-B6CA-A7DA9440892D}" type="presParOf" srcId="{F276F10A-6569-4D5A-8787-D62E28445ECB}" destId="{5EB18341-C21D-4938-A464-D3060C0A5EB8}" srcOrd="0" destOrd="0" presId="urn:microsoft.com/office/officeart/2011/layout/HexagonRadial"/>
    <dgm:cxn modelId="{A779273A-0C4F-4D18-BE5B-15E64727E192}" type="presParOf" srcId="{2544BCCF-E002-438A-A74F-A495E284AB9E}" destId="{B26889CB-5ABD-47CC-95BF-2DC4E5124E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6E385A-87A1-4206-B4DD-06094F754068}" type="doc">
      <dgm:prSet loTypeId="urn:microsoft.com/office/officeart/2011/layout/HexagonRadial" loCatId="officeon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21F6C2-60C5-4F12-865C-902F24AB221A}">
      <dgm:prSet phldrT="[Text]" phldr="1" custT="1"/>
      <dgm:spPr>
        <a:solidFill>
          <a:srgbClr val="EE5859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D746B296-ABB7-45D2-9176-325795C24DEE}" type="parTrans" cxnId="{D722942E-6E96-4E01-B4B0-F439873F1872}">
      <dgm:prSet/>
      <dgm:spPr/>
      <dgm:t>
        <a:bodyPr/>
        <a:lstStyle/>
        <a:p>
          <a:endParaRPr lang="en-US"/>
        </a:p>
      </dgm:t>
    </dgm:pt>
    <dgm:pt modelId="{0273A9FB-FE90-4028-8AA4-30882672A62E}" type="sibTrans" cxnId="{D722942E-6E96-4E01-B4B0-F439873F1872}">
      <dgm:prSet/>
      <dgm:spPr/>
      <dgm:t>
        <a:bodyPr/>
        <a:lstStyle/>
        <a:p>
          <a:endParaRPr lang="en-US"/>
        </a:p>
      </dgm:t>
    </dgm:pt>
    <dgm:pt modelId="{70E3F231-63EE-41EF-9A8D-1C355E45F643}">
      <dgm:prSet phldrT="[Text]" phldr="1" custT="1"/>
      <dgm:spPr>
        <a:solidFill>
          <a:srgbClr val="58585A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014991C-3BA1-482C-8F60-42C9AD9CB624}" type="parTrans" cxnId="{514ED5D6-5D91-4731-B555-A41394B9E92A}">
      <dgm:prSet/>
      <dgm:spPr/>
      <dgm:t>
        <a:bodyPr/>
        <a:lstStyle/>
        <a:p>
          <a:endParaRPr lang="en-US"/>
        </a:p>
      </dgm:t>
    </dgm:pt>
    <dgm:pt modelId="{40EFEAC6-569C-482C-AF5C-53A4B8978EE8}" type="sibTrans" cxnId="{514ED5D6-5D91-4731-B555-A41394B9E92A}">
      <dgm:prSet/>
      <dgm:spPr/>
      <dgm:t>
        <a:bodyPr/>
        <a:lstStyle/>
        <a:p>
          <a:endParaRPr lang="en-US"/>
        </a:p>
      </dgm:t>
    </dgm:pt>
    <dgm:pt modelId="{FACC9926-4231-4E01-A9AB-E5DFED19C8FD}">
      <dgm:prSet phldrT="[Text]" phldr="1" custT="1"/>
      <dgm:spPr>
        <a:solidFill>
          <a:srgbClr val="D2CBB8"/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C711441-5BF4-4D4A-BBBF-F67CBFF2D5EB}" type="parTrans" cxnId="{F6EB394A-2E58-4252-BADE-E4168254D690}">
      <dgm:prSet/>
      <dgm:spPr/>
      <dgm:t>
        <a:bodyPr/>
        <a:lstStyle/>
        <a:p>
          <a:endParaRPr lang="en-US"/>
        </a:p>
      </dgm:t>
    </dgm:pt>
    <dgm:pt modelId="{6E4BD22F-C643-4283-A19D-4D334A5EED6D}" type="sibTrans" cxnId="{F6EB394A-2E58-4252-BADE-E4168254D690}">
      <dgm:prSet/>
      <dgm:spPr/>
      <dgm:t>
        <a:bodyPr/>
        <a:lstStyle/>
        <a:p>
          <a:endParaRPr lang="en-US"/>
        </a:p>
      </dgm:t>
    </dgm:pt>
    <dgm:pt modelId="{25D6640D-C921-4827-9C68-28FABCB989C1}">
      <dgm:prSet phldrT="[Text]" phldr="1" custT="1"/>
      <dgm:spPr>
        <a:solidFill>
          <a:schemeClr val="tx1">
            <a:lumMod val="50000"/>
            <a:lumOff val="50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6DE24966-6684-4AE6-944C-BA6EB6CE5A0D}" type="parTrans" cxnId="{A87A1630-B34D-4B01-AC99-7B7F143677F3}">
      <dgm:prSet/>
      <dgm:spPr/>
      <dgm:t>
        <a:bodyPr/>
        <a:lstStyle/>
        <a:p>
          <a:endParaRPr lang="en-US"/>
        </a:p>
      </dgm:t>
    </dgm:pt>
    <dgm:pt modelId="{A07BEC86-D4B4-4ACA-9D28-18E3CFF6205B}" type="sibTrans" cxnId="{A87A1630-B34D-4B01-AC99-7B7F143677F3}">
      <dgm:prSet/>
      <dgm:spPr/>
      <dgm:t>
        <a:bodyPr/>
        <a:lstStyle/>
        <a:p>
          <a:endParaRPr lang="en-US"/>
        </a:p>
      </dgm:t>
    </dgm:pt>
    <dgm:pt modelId="{19770A51-E882-4041-8689-E12E416E18B0}">
      <dgm:prSet phldrT="[Text]" phldr="1" custT="1"/>
      <dgm:spPr>
        <a:solidFill>
          <a:schemeClr val="bg1">
            <a:lumMod val="65000"/>
          </a:schemeClr>
        </a:solidFill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F8D44643-2EEE-4C0B-8D5E-7991F657DD12}" type="parTrans" cxnId="{4B908479-D3B3-4115-B14A-8D0C766009FF}">
      <dgm:prSet/>
      <dgm:spPr/>
      <dgm:t>
        <a:bodyPr/>
        <a:lstStyle/>
        <a:p>
          <a:endParaRPr lang="en-US"/>
        </a:p>
      </dgm:t>
    </dgm:pt>
    <dgm:pt modelId="{CA9D706E-AD53-4513-8AB1-DC3187D95985}" type="sibTrans" cxnId="{4B908479-D3B3-4115-B14A-8D0C766009FF}">
      <dgm:prSet/>
      <dgm:spPr/>
      <dgm:t>
        <a:bodyPr/>
        <a:lstStyle/>
        <a:p>
          <a:endParaRPr lang="en-US"/>
        </a:p>
      </dgm:t>
    </dgm:pt>
    <dgm:pt modelId="{7262C3E8-EB66-4EAB-8987-2136D95F56BF}">
      <dgm:prSet phldrT="[Text]" phldr="1"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8A32DD2A-57C2-4524-8F99-C8C192282BDD}" type="parTrans" cxnId="{F42D4BE9-D547-4641-9122-F20B9DFDCEDA}">
      <dgm:prSet/>
      <dgm:spPr/>
      <dgm:t>
        <a:bodyPr/>
        <a:lstStyle/>
        <a:p>
          <a:endParaRPr lang="en-US"/>
        </a:p>
      </dgm:t>
    </dgm:pt>
    <dgm:pt modelId="{A670DCE0-6E68-470A-8A60-C5ACDB47B6CB}" type="sibTrans" cxnId="{F42D4BE9-D547-4641-9122-F20B9DFDCEDA}">
      <dgm:prSet/>
      <dgm:spPr/>
      <dgm:t>
        <a:bodyPr/>
        <a:lstStyle/>
        <a:p>
          <a:endParaRPr lang="en-US"/>
        </a:p>
      </dgm:t>
    </dgm:pt>
    <dgm:pt modelId="{1623FBE0-81BA-469A-BC11-A39E0579D9A5}">
      <dgm:prSet phldrT="[Text]" phldr="1" custT="1"/>
      <dgm:spPr>
        <a:solidFill>
          <a:schemeClr val="bg1">
            <a:lumMod val="85000"/>
          </a:schemeClr>
        </a:solidFill>
        <a:ln>
          <a:noFill/>
        </a:ln>
      </dgm:spPr>
      <dgm:t>
        <a:bodyPr/>
        <a:lstStyle/>
        <a:p>
          <a:endParaRPr lang="en-US" sz="1800" dirty="0">
            <a:latin typeface="Arial Narrow" panose="020B0606020202030204" pitchFamily="34" charset="0"/>
          </a:endParaRPr>
        </a:p>
      </dgm:t>
    </dgm:pt>
    <dgm:pt modelId="{010E8632-7279-4023-8E40-ABB45571E8BA}" type="parTrans" cxnId="{A44752EF-E99F-4310-BA2A-D57B6CFCED3E}">
      <dgm:prSet/>
      <dgm:spPr/>
      <dgm:t>
        <a:bodyPr/>
        <a:lstStyle/>
        <a:p>
          <a:endParaRPr lang="en-US"/>
        </a:p>
      </dgm:t>
    </dgm:pt>
    <dgm:pt modelId="{55C44505-088E-4490-B49B-D39474EC5E8A}" type="sibTrans" cxnId="{A44752EF-E99F-4310-BA2A-D57B6CFCED3E}">
      <dgm:prSet/>
      <dgm:spPr/>
      <dgm:t>
        <a:bodyPr/>
        <a:lstStyle/>
        <a:p>
          <a:endParaRPr lang="en-US"/>
        </a:p>
      </dgm:t>
    </dgm:pt>
    <dgm:pt modelId="{2544BCCF-E002-438A-A74F-A495E284AB9E}" type="pres">
      <dgm:prSet presAssocID="{156E385A-87A1-4206-B4DD-06094F7540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B2154D-66E7-4FDE-87D6-54A84AD23FAA}" type="pres">
      <dgm:prSet presAssocID="{0A21F6C2-60C5-4F12-865C-902F24AB221A}" presName="Parent" presStyleLbl="node0" presStyleIdx="0" presStyleCnt="1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D53A5D26-E23B-41E4-9F51-28032B415ED6}" type="pres">
      <dgm:prSet presAssocID="{70E3F231-63EE-41EF-9A8D-1C355E45F643}" presName="Accent1" presStyleCnt="0"/>
      <dgm:spPr/>
    </dgm:pt>
    <dgm:pt modelId="{CC74C9F0-6D76-4523-973E-C83ED7E14E54}" type="pres">
      <dgm:prSet presAssocID="{70E3F231-63EE-41EF-9A8D-1C355E45F643}" presName="Accent" presStyleLbl="bgShp" presStyleIdx="0" presStyleCnt="6"/>
      <dgm:spPr/>
    </dgm:pt>
    <dgm:pt modelId="{AB67786F-3905-46D7-A93E-AF5E97A1DB68}" type="pres">
      <dgm:prSet presAssocID="{70E3F231-63EE-41EF-9A8D-1C355E45F643}" presName="Child1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749FBA-A039-460E-8EB7-07349660E9E7}" type="pres">
      <dgm:prSet presAssocID="{FACC9926-4231-4E01-A9AB-E5DFED19C8FD}" presName="Accent2" presStyleCnt="0"/>
      <dgm:spPr/>
    </dgm:pt>
    <dgm:pt modelId="{868AB947-ADE5-46AC-9026-8304CA11CDEB}" type="pres">
      <dgm:prSet presAssocID="{FACC9926-4231-4E01-A9AB-E5DFED19C8FD}" presName="Accent" presStyleLbl="bgShp" presStyleIdx="1" presStyleCnt="6"/>
      <dgm:spPr>
        <a:solidFill>
          <a:schemeClr val="bg2"/>
        </a:solidFill>
      </dgm:spPr>
    </dgm:pt>
    <dgm:pt modelId="{28444ACE-AB4C-4B84-A5F3-B60EE582385E}" type="pres">
      <dgm:prSet presAssocID="{FACC9926-4231-4E01-A9AB-E5DFED19C8F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F81EA7-6C16-4064-A9A3-974D86577728}" type="pres">
      <dgm:prSet presAssocID="{25D6640D-C921-4827-9C68-28FABCB989C1}" presName="Accent3" presStyleCnt="0"/>
      <dgm:spPr/>
    </dgm:pt>
    <dgm:pt modelId="{B2A6F704-34B4-4E29-99E6-61B5FB753B5F}" type="pres">
      <dgm:prSet presAssocID="{25D6640D-C921-4827-9C68-28FABCB989C1}" presName="Accent" presStyleLbl="bgShp" presStyleIdx="2" presStyleCnt="6"/>
      <dgm:spPr>
        <a:solidFill>
          <a:schemeClr val="bg2"/>
        </a:solidFill>
      </dgm:spPr>
    </dgm:pt>
    <dgm:pt modelId="{C83C3C06-A202-4832-9AD7-6ED9D092A04C}" type="pres">
      <dgm:prSet presAssocID="{25D6640D-C921-4827-9C68-28FABCB989C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EAE14-7540-460E-B450-CA5240B81D56}" type="pres">
      <dgm:prSet presAssocID="{19770A51-E882-4041-8689-E12E416E18B0}" presName="Accent4" presStyleCnt="0"/>
      <dgm:spPr/>
    </dgm:pt>
    <dgm:pt modelId="{7CC1EDCE-2FE7-4E45-9414-DC40B3D97FA7}" type="pres">
      <dgm:prSet presAssocID="{19770A51-E882-4041-8689-E12E416E18B0}" presName="Accent" presStyleLbl="bgShp" presStyleIdx="3" presStyleCnt="6"/>
      <dgm:spPr>
        <a:solidFill>
          <a:schemeClr val="bg2"/>
        </a:solidFill>
      </dgm:spPr>
    </dgm:pt>
    <dgm:pt modelId="{5B907FC8-9B3B-4696-91E4-08971BF9F525}" type="pres">
      <dgm:prSet presAssocID="{19770A51-E882-4041-8689-E12E416E18B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C84FB7-C75A-4903-AAF1-3B387018DDD9}" type="pres">
      <dgm:prSet presAssocID="{7262C3E8-EB66-4EAB-8987-2136D95F56BF}" presName="Accent5" presStyleCnt="0"/>
      <dgm:spPr/>
    </dgm:pt>
    <dgm:pt modelId="{CA03A5CC-D4CC-4B60-A4F9-B0D5A47FC231}" type="pres">
      <dgm:prSet presAssocID="{7262C3E8-EB66-4EAB-8987-2136D95F56BF}" presName="Accent" presStyleLbl="bgShp" presStyleIdx="4" presStyleCnt="6"/>
      <dgm:spPr>
        <a:solidFill>
          <a:schemeClr val="bg2"/>
        </a:solidFill>
      </dgm:spPr>
    </dgm:pt>
    <dgm:pt modelId="{0DD1483D-ABBF-4C01-A05A-2422BE723BD5}" type="pres">
      <dgm:prSet presAssocID="{7262C3E8-EB66-4EAB-8987-2136D95F56B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6F10A-6569-4D5A-8787-D62E28445ECB}" type="pres">
      <dgm:prSet presAssocID="{1623FBE0-81BA-469A-BC11-A39E0579D9A5}" presName="Accent6" presStyleCnt="0"/>
      <dgm:spPr/>
    </dgm:pt>
    <dgm:pt modelId="{5EB18341-C21D-4938-A464-D3060C0A5EB8}" type="pres">
      <dgm:prSet presAssocID="{1623FBE0-81BA-469A-BC11-A39E0579D9A5}" presName="Accent" presStyleLbl="bgShp" presStyleIdx="5" presStyleCnt="6"/>
      <dgm:spPr>
        <a:solidFill>
          <a:schemeClr val="bg2"/>
        </a:solidFill>
      </dgm:spPr>
    </dgm:pt>
    <dgm:pt modelId="{B26889CB-5ABD-47CC-95BF-2DC4E5124E04}" type="pres">
      <dgm:prSet presAssocID="{1623FBE0-81BA-469A-BC11-A39E0579D9A5}" presName="Child6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5D81FA-5519-4040-8889-BD34505C70A4}" type="presOf" srcId="{FACC9926-4231-4E01-A9AB-E5DFED19C8FD}" destId="{28444ACE-AB4C-4B84-A5F3-B60EE582385E}" srcOrd="0" destOrd="0" presId="urn:microsoft.com/office/officeart/2011/layout/HexagonRadial"/>
    <dgm:cxn modelId="{4B908479-D3B3-4115-B14A-8D0C766009FF}" srcId="{0A21F6C2-60C5-4F12-865C-902F24AB221A}" destId="{19770A51-E882-4041-8689-E12E416E18B0}" srcOrd="3" destOrd="0" parTransId="{F8D44643-2EEE-4C0B-8D5E-7991F657DD12}" sibTransId="{CA9D706E-AD53-4513-8AB1-DC3187D95985}"/>
    <dgm:cxn modelId="{5785D627-7ED0-4978-BA99-25716AB134E4}" type="presOf" srcId="{70E3F231-63EE-41EF-9A8D-1C355E45F643}" destId="{AB67786F-3905-46D7-A93E-AF5E97A1DB68}" srcOrd="0" destOrd="0" presId="urn:microsoft.com/office/officeart/2011/layout/HexagonRadial"/>
    <dgm:cxn modelId="{F6EB394A-2E58-4252-BADE-E4168254D690}" srcId="{0A21F6C2-60C5-4F12-865C-902F24AB221A}" destId="{FACC9926-4231-4E01-A9AB-E5DFED19C8FD}" srcOrd="1" destOrd="0" parTransId="{0C711441-5BF4-4D4A-BBBF-F67CBFF2D5EB}" sibTransId="{6E4BD22F-C643-4283-A19D-4D334A5EED6D}"/>
    <dgm:cxn modelId="{A87A1630-B34D-4B01-AC99-7B7F143677F3}" srcId="{0A21F6C2-60C5-4F12-865C-902F24AB221A}" destId="{25D6640D-C921-4827-9C68-28FABCB989C1}" srcOrd="2" destOrd="0" parTransId="{6DE24966-6684-4AE6-944C-BA6EB6CE5A0D}" sibTransId="{A07BEC86-D4B4-4ACA-9D28-18E3CFF6205B}"/>
    <dgm:cxn modelId="{514ED5D6-5D91-4731-B555-A41394B9E92A}" srcId="{0A21F6C2-60C5-4F12-865C-902F24AB221A}" destId="{70E3F231-63EE-41EF-9A8D-1C355E45F643}" srcOrd="0" destOrd="0" parTransId="{8014991C-3BA1-482C-8F60-42C9AD9CB624}" sibTransId="{40EFEAC6-569C-482C-AF5C-53A4B8978EE8}"/>
    <dgm:cxn modelId="{D722942E-6E96-4E01-B4B0-F439873F1872}" srcId="{156E385A-87A1-4206-B4DD-06094F754068}" destId="{0A21F6C2-60C5-4F12-865C-902F24AB221A}" srcOrd="0" destOrd="0" parTransId="{D746B296-ABB7-45D2-9176-325795C24DEE}" sibTransId="{0273A9FB-FE90-4028-8AA4-30882672A62E}"/>
    <dgm:cxn modelId="{261B9A08-3162-4A95-B9BD-19F60E6A72CA}" type="presOf" srcId="{7262C3E8-EB66-4EAB-8987-2136D95F56BF}" destId="{0DD1483D-ABBF-4C01-A05A-2422BE723BD5}" srcOrd="0" destOrd="0" presId="urn:microsoft.com/office/officeart/2011/layout/HexagonRadial"/>
    <dgm:cxn modelId="{888366BB-7B66-47F5-B8F5-12B791EB34C6}" type="presOf" srcId="{19770A51-E882-4041-8689-E12E416E18B0}" destId="{5B907FC8-9B3B-4696-91E4-08971BF9F525}" srcOrd="0" destOrd="0" presId="urn:microsoft.com/office/officeart/2011/layout/HexagonRadial"/>
    <dgm:cxn modelId="{E9586F27-4991-45A3-9433-F32613A6F1BD}" type="presOf" srcId="{25D6640D-C921-4827-9C68-28FABCB989C1}" destId="{C83C3C06-A202-4832-9AD7-6ED9D092A04C}" srcOrd="0" destOrd="0" presId="urn:microsoft.com/office/officeart/2011/layout/HexagonRadial"/>
    <dgm:cxn modelId="{AEE95233-1790-43C3-A09A-164AC033FC95}" type="presOf" srcId="{1623FBE0-81BA-469A-BC11-A39E0579D9A5}" destId="{B26889CB-5ABD-47CC-95BF-2DC4E5124E04}" srcOrd="0" destOrd="0" presId="urn:microsoft.com/office/officeart/2011/layout/HexagonRadial"/>
    <dgm:cxn modelId="{F42D4BE9-D547-4641-9122-F20B9DFDCEDA}" srcId="{0A21F6C2-60C5-4F12-865C-902F24AB221A}" destId="{7262C3E8-EB66-4EAB-8987-2136D95F56BF}" srcOrd="4" destOrd="0" parTransId="{8A32DD2A-57C2-4524-8F99-C8C192282BDD}" sibTransId="{A670DCE0-6E68-470A-8A60-C5ACDB47B6CB}"/>
    <dgm:cxn modelId="{BEC2B23B-09DB-46B7-8CAC-D73F5980CDB8}" type="presOf" srcId="{0A21F6C2-60C5-4F12-865C-902F24AB221A}" destId="{02B2154D-66E7-4FDE-87D6-54A84AD23FAA}" srcOrd="0" destOrd="0" presId="urn:microsoft.com/office/officeart/2011/layout/HexagonRadial"/>
    <dgm:cxn modelId="{A44752EF-E99F-4310-BA2A-D57B6CFCED3E}" srcId="{0A21F6C2-60C5-4F12-865C-902F24AB221A}" destId="{1623FBE0-81BA-469A-BC11-A39E0579D9A5}" srcOrd="5" destOrd="0" parTransId="{010E8632-7279-4023-8E40-ABB45571E8BA}" sibTransId="{55C44505-088E-4490-B49B-D39474EC5E8A}"/>
    <dgm:cxn modelId="{5EDBCA3F-E313-4627-A87B-B2DAC0BBE334}" type="presOf" srcId="{156E385A-87A1-4206-B4DD-06094F754068}" destId="{2544BCCF-E002-438A-A74F-A495E284AB9E}" srcOrd="0" destOrd="0" presId="urn:microsoft.com/office/officeart/2011/layout/HexagonRadial"/>
    <dgm:cxn modelId="{45120C89-8C37-409F-862B-DF81421DEFAC}" type="presParOf" srcId="{2544BCCF-E002-438A-A74F-A495E284AB9E}" destId="{02B2154D-66E7-4FDE-87D6-54A84AD23FAA}" srcOrd="0" destOrd="0" presId="urn:microsoft.com/office/officeart/2011/layout/HexagonRadial"/>
    <dgm:cxn modelId="{35A6ACCD-F71C-4386-A517-BCB5F875D596}" type="presParOf" srcId="{2544BCCF-E002-438A-A74F-A495E284AB9E}" destId="{D53A5D26-E23B-41E4-9F51-28032B415ED6}" srcOrd="1" destOrd="0" presId="urn:microsoft.com/office/officeart/2011/layout/HexagonRadial"/>
    <dgm:cxn modelId="{EA3B1C41-D807-46A8-8301-F4062B3C4226}" type="presParOf" srcId="{D53A5D26-E23B-41E4-9F51-28032B415ED6}" destId="{CC74C9F0-6D76-4523-973E-C83ED7E14E54}" srcOrd="0" destOrd="0" presId="urn:microsoft.com/office/officeart/2011/layout/HexagonRadial"/>
    <dgm:cxn modelId="{92F7D684-8C68-494E-8DC3-4C2096321DA6}" type="presParOf" srcId="{2544BCCF-E002-438A-A74F-A495E284AB9E}" destId="{AB67786F-3905-46D7-A93E-AF5E97A1DB68}" srcOrd="2" destOrd="0" presId="urn:microsoft.com/office/officeart/2011/layout/HexagonRadial"/>
    <dgm:cxn modelId="{DF989294-F3A0-4374-B03A-5C9150A92A9B}" type="presParOf" srcId="{2544BCCF-E002-438A-A74F-A495E284AB9E}" destId="{D0749FBA-A039-460E-8EB7-07349660E9E7}" srcOrd="3" destOrd="0" presId="urn:microsoft.com/office/officeart/2011/layout/HexagonRadial"/>
    <dgm:cxn modelId="{F5DA7014-15E4-4D02-A52D-EA100B46749D}" type="presParOf" srcId="{D0749FBA-A039-460E-8EB7-07349660E9E7}" destId="{868AB947-ADE5-46AC-9026-8304CA11CDEB}" srcOrd="0" destOrd="0" presId="urn:microsoft.com/office/officeart/2011/layout/HexagonRadial"/>
    <dgm:cxn modelId="{5329203D-BDD2-4605-9E01-D59A2BC573E7}" type="presParOf" srcId="{2544BCCF-E002-438A-A74F-A495E284AB9E}" destId="{28444ACE-AB4C-4B84-A5F3-B60EE582385E}" srcOrd="4" destOrd="0" presId="urn:microsoft.com/office/officeart/2011/layout/HexagonRadial"/>
    <dgm:cxn modelId="{75E435C4-6809-4EF6-8D04-2A9E30D356B2}" type="presParOf" srcId="{2544BCCF-E002-438A-A74F-A495E284AB9E}" destId="{51F81EA7-6C16-4064-A9A3-974D86577728}" srcOrd="5" destOrd="0" presId="urn:microsoft.com/office/officeart/2011/layout/HexagonRadial"/>
    <dgm:cxn modelId="{F86DED83-EF9C-4A80-99E6-06B5BBFABA00}" type="presParOf" srcId="{51F81EA7-6C16-4064-A9A3-974D86577728}" destId="{B2A6F704-34B4-4E29-99E6-61B5FB753B5F}" srcOrd="0" destOrd="0" presId="urn:microsoft.com/office/officeart/2011/layout/HexagonRadial"/>
    <dgm:cxn modelId="{213DC67B-123E-4BB0-B383-F21821E017BB}" type="presParOf" srcId="{2544BCCF-E002-438A-A74F-A495E284AB9E}" destId="{C83C3C06-A202-4832-9AD7-6ED9D092A04C}" srcOrd="6" destOrd="0" presId="urn:microsoft.com/office/officeart/2011/layout/HexagonRadial"/>
    <dgm:cxn modelId="{7078C9E8-92FB-41CD-A23A-00D7282EAF3C}" type="presParOf" srcId="{2544BCCF-E002-438A-A74F-A495E284AB9E}" destId="{DA8EAE14-7540-460E-B450-CA5240B81D56}" srcOrd="7" destOrd="0" presId="urn:microsoft.com/office/officeart/2011/layout/HexagonRadial"/>
    <dgm:cxn modelId="{4B7818EA-19D2-4C1C-98C9-AFCB52E7FA6B}" type="presParOf" srcId="{DA8EAE14-7540-460E-B450-CA5240B81D56}" destId="{7CC1EDCE-2FE7-4E45-9414-DC40B3D97FA7}" srcOrd="0" destOrd="0" presId="urn:microsoft.com/office/officeart/2011/layout/HexagonRadial"/>
    <dgm:cxn modelId="{54E15A88-E8A9-452C-B5D2-319D03EC818C}" type="presParOf" srcId="{2544BCCF-E002-438A-A74F-A495E284AB9E}" destId="{5B907FC8-9B3B-4696-91E4-08971BF9F525}" srcOrd="8" destOrd="0" presId="urn:microsoft.com/office/officeart/2011/layout/HexagonRadial"/>
    <dgm:cxn modelId="{80ACF8F6-2DB3-4E87-A1FB-0E66F9AD6131}" type="presParOf" srcId="{2544BCCF-E002-438A-A74F-A495E284AB9E}" destId="{08C84FB7-C75A-4903-AAF1-3B387018DDD9}" srcOrd="9" destOrd="0" presId="urn:microsoft.com/office/officeart/2011/layout/HexagonRadial"/>
    <dgm:cxn modelId="{A74D821F-DD19-4447-9AC4-E4827C3C3960}" type="presParOf" srcId="{08C84FB7-C75A-4903-AAF1-3B387018DDD9}" destId="{CA03A5CC-D4CC-4B60-A4F9-B0D5A47FC231}" srcOrd="0" destOrd="0" presId="urn:microsoft.com/office/officeart/2011/layout/HexagonRadial"/>
    <dgm:cxn modelId="{8F379825-2B53-44B8-8E1C-D241A27ED719}" type="presParOf" srcId="{2544BCCF-E002-438A-A74F-A495E284AB9E}" destId="{0DD1483D-ABBF-4C01-A05A-2422BE723BD5}" srcOrd="10" destOrd="0" presId="urn:microsoft.com/office/officeart/2011/layout/HexagonRadial"/>
    <dgm:cxn modelId="{A634D970-2EB2-44AC-9617-BE6659ED78FB}" type="presParOf" srcId="{2544BCCF-E002-438A-A74F-A495E284AB9E}" destId="{F276F10A-6569-4D5A-8787-D62E28445ECB}" srcOrd="11" destOrd="0" presId="urn:microsoft.com/office/officeart/2011/layout/HexagonRadial"/>
    <dgm:cxn modelId="{E90BFC88-892A-4415-B6CA-A7DA9440892D}" type="presParOf" srcId="{F276F10A-6569-4D5A-8787-D62E28445ECB}" destId="{5EB18341-C21D-4938-A464-D3060C0A5EB8}" srcOrd="0" destOrd="0" presId="urn:microsoft.com/office/officeart/2011/layout/HexagonRadial"/>
    <dgm:cxn modelId="{A779273A-0C4F-4D18-BE5B-15E64727E192}" type="presParOf" srcId="{2544BCCF-E002-438A-A74F-A495E284AB9E}" destId="{B26889CB-5ABD-47CC-95BF-2DC4E5124E04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5790A7-29BC-41A1-89A4-BD81D1763226}" type="doc">
      <dgm:prSet loTypeId="urn:microsoft.com/office/officeart/2005/8/layout/chevron2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0B0CA3CC-16D8-4F97-88F8-79C7AF401A7B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November</a:t>
          </a:r>
          <a:endParaRPr lang="en-GB" dirty="0">
            <a:latin typeface="Arial Narrow" panose="020B0606020202030204" pitchFamily="34" charset="0"/>
          </a:endParaRPr>
        </a:p>
      </dgm:t>
    </dgm:pt>
    <dgm:pt modelId="{802BF4B2-1A64-4395-A5B1-805ACB1D0E96}" type="parTrans" cxnId="{BCD4DBE5-44E4-4E33-B535-7C236FC73415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0D48767D-F3C2-4135-8F66-5F980ED5F511}" type="sibTrans" cxnId="{BCD4DBE5-44E4-4E33-B535-7C236FC73415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DECA4C95-A115-447B-BC68-0F4A98293C1C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Preparatory research</a:t>
          </a:r>
          <a:endParaRPr lang="en-GB" sz="2000" dirty="0">
            <a:latin typeface="Arial Narrow" panose="020B0606020202030204" pitchFamily="34" charset="0"/>
          </a:endParaRPr>
        </a:p>
      </dgm:t>
    </dgm:pt>
    <dgm:pt modelId="{37197D43-B3BA-4C5C-BA2A-2336B2C66FB0}" type="parTrans" cxnId="{C9B9C0BA-F94A-47A0-BC6A-5DF209E4A2AB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A4146121-3C81-42C4-B55B-BFB33ED748F9}" type="sibTrans" cxnId="{C9B9C0BA-F94A-47A0-BC6A-5DF209E4A2AB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8C9A2465-56D5-42E4-9E51-F805A08CDBC5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Deployment to Cameroon</a:t>
          </a:r>
          <a:endParaRPr lang="en-GB" sz="2000" dirty="0">
            <a:latin typeface="Arial Narrow" panose="020B0606020202030204" pitchFamily="34" charset="0"/>
          </a:endParaRPr>
        </a:p>
      </dgm:t>
    </dgm:pt>
    <dgm:pt modelId="{D8ABE96F-6753-40AF-994F-E5413B2FD6B0}" type="parTrans" cxnId="{B1307F1D-6306-4F9F-8D8C-1F2CF10827DC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CA88B9E1-7231-4CEC-8B2D-25D8B018A264}" type="sibTrans" cxnId="{B1307F1D-6306-4F9F-8D8C-1F2CF10827DC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D4A03338-EEDA-4968-BDCE-085BA7402614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December</a:t>
          </a:r>
          <a:endParaRPr lang="en-GB" dirty="0">
            <a:latin typeface="Arial Narrow" panose="020B0606020202030204" pitchFamily="34" charset="0"/>
          </a:endParaRPr>
        </a:p>
      </dgm:t>
    </dgm:pt>
    <dgm:pt modelId="{F989DB6E-9749-4B6F-8995-9160331F8416}" type="parTrans" cxnId="{F615B71E-E477-42F3-AEEA-73BDA6CD7867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F8767394-FD43-4FD8-9333-4ACCD06530DF}" type="sibTrans" cxnId="{F615B71E-E477-42F3-AEEA-73BDA6CD7867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CE66045B-9178-410C-99F6-EEF08D689A97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Planification of data collection</a:t>
          </a:r>
          <a:endParaRPr lang="en-GB" sz="2000" dirty="0">
            <a:latin typeface="Arial Narrow" panose="020B0606020202030204" pitchFamily="34" charset="0"/>
          </a:endParaRPr>
        </a:p>
      </dgm:t>
    </dgm:pt>
    <dgm:pt modelId="{A630444B-5691-4157-B88E-53FB5746BCD4}" type="parTrans" cxnId="{A3CD3D8A-85D5-4DEB-B778-D1F42A9ADDBF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3CBCF85A-BA5F-4947-8D61-982E5A2AAEEA}" type="sibTrans" cxnId="{A3CD3D8A-85D5-4DEB-B778-D1F42A9ADDBF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6705EEF6-8D0B-497B-9E43-1E49BE33D4F5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Data collection through 5 selected partners </a:t>
          </a:r>
          <a:endParaRPr lang="en-GB" sz="2000" dirty="0">
            <a:latin typeface="Arial Narrow" panose="020B0606020202030204" pitchFamily="34" charset="0"/>
          </a:endParaRPr>
        </a:p>
      </dgm:t>
    </dgm:pt>
    <dgm:pt modelId="{6E229447-2BBE-4AFB-AF3C-603B13AB4E97}" type="parTrans" cxnId="{3C1782CC-F2E2-4E08-84A2-2AF57DB7BB59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9686F90E-5B49-4A3D-B4F1-35D3440D29EE}" type="sibTrans" cxnId="{3C1782CC-F2E2-4E08-84A2-2AF57DB7BB59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B37CFD83-5992-48ED-B661-34BF4749966F}">
      <dgm:prSet phldrT="[Text]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January</a:t>
          </a:r>
          <a:endParaRPr lang="en-GB" dirty="0">
            <a:latin typeface="Arial Narrow" panose="020B0606020202030204" pitchFamily="34" charset="0"/>
          </a:endParaRPr>
        </a:p>
      </dgm:t>
    </dgm:pt>
    <dgm:pt modelId="{530D59B7-7CE4-462A-B3A9-62DBC5B08DDC}" type="parTrans" cxnId="{343DBBE7-C6A5-4CC7-973C-8C6CA2F93F48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65EF13DA-8904-4048-9657-6FBFAB369CD4}" type="sibTrans" cxnId="{343DBBE7-C6A5-4CC7-973C-8C6CA2F93F48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C36636B9-E586-4BE8-9E7B-43989E6D95BC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Data analysis</a:t>
          </a:r>
          <a:endParaRPr lang="en-GB" sz="2000" dirty="0">
            <a:latin typeface="Arial Narrow" panose="020B0606020202030204" pitchFamily="34" charset="0"/>
          </a:endParaRPr>
        </a:p>
      </dgm:t>
    </dgm:pt>
    <dgm:pt modelId="{8CD80D1E-24C0-4728-9AC0-B05B105A68EF}" type="parTrans" cxnId="{F8CF4EC9-631D-4859-89B2-6EC4CFBD2408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3B47EE7B-1F9F-4956-A154-1354043F3E30}" type="sibTrans" cxnId="{F8CF4EC9-631D-4859-89B2-6EC4CFBD2408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6344A501-3721-4480-AB41-D6FD25802A41}">
      <dgm:prSet phldrT="[Text]" custT="1"/>
      <dgm:spPr/>
      <dgm:t>
        <a:bodyPr/>
        <a:lstStyle/>
        <a:p>
          <a:r>
            <a:rPr lang="en-US" sz="2000" dirty="0">
              <a:latin typeface="Arial Narrow" panose="020B0606020202030204" pitchFamily="34" charset="0"/>
            </a:rPr>
            <a:t>Reporting</a:t>
          </a:r>
          <a:endParaRPr lang="en-GB" sz="2000" dirty="0">
            <a:latin typeface="Arial Narrow" panose="020B0606020202030204" pitchFamily="34" charset="0"/>
          </a:endParaRPr>
        </a:p>
      </dgm:t>
    </dgm:pt>
    <dgm:pt modelId="{DB1AAE23-FF1E-4C90-B494-B8029DA7B675}" type="parTrans" cxnId="{D85004BB-06CC-4EB1-AB78-D4EB2C357944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DE281652-2742-4E41-A2F4-FBEE016DF85C}" type="sibTrans" cxnId="{D85004BB-06CC-4EB1-AB78-D4EB2C357944}">
      <dgm:prSet/>
      <dgm:spPr/>
      <dgm:t>
        <a:bodyPr/>
        <a:lstStyle/>
        <a:p>
          <a:endParaRPr lang="en-GB">
            <a:latin typeface="Arial Narrow" panose="020B0606020202030204" pitchFamily="34" charset="0"/>
          </a:endParaRPr>
        </a:p>
      </dgm:t>
    </dgm:pt>
    <dgm:pt modelId="{9B3A9D89-678B-4CA3-A3E6-DB12107D3F7D}" type="pres">
      <dgm:prSet presAssocID="{E65790A7-29BC-41A1-89A4-BD81D176322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DFCBC5-CFE4-47CD-A2BA-86ED9916B0B6}" type="pres">
      <dgm:prSet presAssocID="{0B0CA3CC-16D8-4F97-88F8-79C7AF401A7B}" presName="composite" presStyleCnt="0"/>
      <dgm:spPr/>
    </dgm:pt>
    <dgm:pt modelId="{C3B0E989-4D87-46C6-B29D-34ACBCC4D674}" type="pres">
      <dgm:prSet presAssocID="{0B0CA3CC-16D8-4F97-88F8-79C7AF401A7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5BABB6-E37D-4E9A-85AB-E8E244547579}" type="pres">
      <dgm:prSet presAssocID="{0B0CA3CC-16D8-4F97-88F8-79C7AF401A7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D7CF36-1DDE-4E48-B299-F8952809C6B4}" type="pres">
      <dgm:prSet presAssocID="{0D48767D-F3C2-4135-8F66-5F980ED5F511}" presName="sp" presStyleCnt="0"/>
      <dgm:spPr/>
    </dgm:pt>
    <dgm:pt modelId="{038E30A0-66C6-4B13-B0C0-3609AF311162}" type="pres">
      <dgm:prSet presAssocID="{D4A03338-EEDA-4968-BDCE-085BA7402614}" presName="composite" presStyleCnt="0"/>
      <dgm:spPr/>
    </dgm:pt>
    <dgm:pt modelId="{33B745A9-D0A4-437B-B096-75E1D0BA50F8}" type="pres">
      <dgm:prSet presAssocID="{D4A03338-EEDA-4968-BDCE-085BA740261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3A42A9-7051-48B7-A4DA-CEE31FF09712}" type="pres">
      <dgm:prSet presAssocID="{D4A03338-EEDA-4968-BDCE-085BA740261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65870D-E602-49C0-9B9E-3BECF063F2C5}" type="pres">
      <dgm:prSet presAssocID="{F8767394-FD43-4FD8-9333-4ACCD06530DF}" presName="sp" presStyleCnt="0"/>
      <dgm:spPr/>
    </dgm:pt>
    <dgm:pt modelId="{0571DE43-ED4A-486C-9C1F-36BF980E89FE}" type="pres">
      <dgm:prSet presAssocID="{B37CFD83-5992-48ED-B661-34BF4749966F}" presName="composite" presStyleCnt="0"/>
      <dgm:spPr/>
    </dgm:pt>
    <dgm:pt modelId="{737123BD-9BBF-428E-A92E-F09396B537E0}" type="pres">
      <dgm:prSet presAssocID="{B37CFD83-5992-48ED-B661-34BF4749966F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B6694-80D4-4A31-87C7-2BD68D0AD796}" type="pres">
      <dgm:prSet presAssocID="{B37CFD83-5992-48ED-B661-34BF4749966F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CD3D8A-85D5-4DEB-B778-D1F42A9ADDBF}" srcId="{D4A03338-EEDA-4968-BDCE-085BA7402614}" destId="{CE66045B-9178-410C-99F6-EEF08D689A97}" srcOrd="0" destOrd="0" parTransId="{A630444B-5691-4157-B88E-53FB5746BCD4}" sibTransId="{3CBCF85A-BA5F-4947-8D61-982E5A2AAEEA}"/>
    <dgm:cxn modelId="{F8CF4EC9-631D-4859-89B2-6EC4CFBD2408}" srcId="{B37CFD83-5992-48ED-B661-34BF4749966F}" destId="{C36636B9-E586-4BE8-9E7B-43989E6D95BC}" srcOrd="0" destOrd="0" parTransId="{8CD80D1E-24C0-4728-9AC0-B05B105A68EF}" sibTransId="{3B47EE7B-1F9F-4956-A154-1354043F3E30}"/>
    <dgm:cxn modelId="{C9B9C0BA-F94A-47A0-BC6A-5DF209E4A2AB}" srcId="{0B0CA3CC-16D8-4F97-88F8-79C7AF401A7B}" destId="{DECA4C95-A115-447B-BC68-0F4A98293C1C}" srcOrd="0" destOrd="0" parTransId="{37197D43-B3BA-4C5C-BA2A-2336B2C66FB0}" sibTransId="{A4146121-3C81-42C4-B55B-BFB33ED748F9}"/>
    <dgm:cxn modelId="{D45B50D4-3981-4D90-81A3-5ABF81EECD6D}" type="presOf" srcId="{C36636B9-E586-4BE8-9E7B-43989E6D95BC}" destId="{6B8B6694-80D4-4A31-87C7-2BD68D0AD796}" srcOrd="0" destOrd="0" presId="urn:microsoft.com/office/officeart/2005/8/layout/chevron2"/>
    <dgm:cxn modelId="{B1307F1D-6306-4F9F-8D8C-1F2CF10827DC}" srcId="{0B0CA3CC-16D8-4F97-88F8-79C7AF401A7B}" destId="{8C9A2465-56D5-42E4-9E51-F805A08CDBC5}" srcOrd="1" destOrd="0" parTransId="{D8ABE96F-6753-40AF-994F-E5413B2FD6B0}" sibTransId="{CA88B9E1-7231-4CEC-8B2D-25D8B018A264}"/>
    <dgm:cxn modelId="{F615B71E-E477-42F3-AEEA-73BDA6CD7867}" srcId="{E65790A7-29BC-41A1-89A4-BD81D1763226}" destId="{D4A03338-EEDA-4968-BDCE-085BA7402614}" srcOrd="1" destOrd="0" parTransId="{F989DB6E-9749-4B6F-8995-9160331F8416}" sibTransId="{F8767394-FD43-4FD8-9333-4ACCD06530DF}"/>
    <dgm:cxn modelId="{33B0737A-3CD3-4CB3-8AD6-5E461A5B98D4}" type="presOf" srcId="{CE66045B-9178-410C-99F6-EEF08D689A97}" destId="{793A42A9-7051-48B7-A4DA-CEE31FF09712}" srcOrd="0" destOrd="0" presId="urn:microsoft.com/office/officeart/2005/8/layout/chevron2"/>
    <dgm:cxn modelId="{C04C7061-C3F4-4F9A-9D76-565E58A037B0}" type="presOf" srcId="{E65790A7-29BC-41A1-89A4-BD81D1763226}" destId="{9B3A9D89-678B-4CA3-A3E6-DB12107D3F7D}" srcOrd="0" destOrd="0" presId="urn:microsoft.com/office/officeart/2005/8/layout/chevron2"/>
    <dgm:cxn modelId="{D85004BB-06CC-4EB1-AB78-D4EB2C357944}" srcId="{B37CFD83-5992-48ED-B661-34BF4749966F}" destId="{6344A501-3721-4480-AB41-D6FD25802A41}" srcOrd="1" destOrd="0" parTransId="{DB1AAE23-FF1E-4C90-B494-B8029DA7B675}" sibTransId="{DE281652-2742-4E41-A2F4-FBEE016DF85C}"/>
    <dgm:cxn modelId="{1E8D7CA1-440D-4A93-A461-AEBC6100A0AE}" type="presOf" srcId="{0B0CA3CC-16D8-4F97-88F8-79C7AF401A7B}" destId="{C3B0E989-4D87-46C6-B29D-34ACBCC4D674}" srcOrd="0" destOrd="0" presId="urn:microsoft.com/office/officeart/2005/8/layout/chevron2"/>
    <dgm:cxn modelId="{8BDACBC4-C6B6-4CD3-BEAA-DD40FC34A590}" type="presOf" srcId="{DECA4C95-A115-447B-BC68-0F4A98293C1C}" destId="{8B5BABB6-E37D-4E9A-85AB-E8E244547579}" srcOrd="0" destOrd="0" presId="urn:microsoft.com/office/officeart/2005/8/layout/chevron2"/>
    <dgm:cxn modelId="{DC1CBC49-E00C-405E-ACC3-B829E6884099}" type="presOf" srcId="{D4A03338-EEDA-4968-BDCE-085BA7402614}" destId="{33B745A9-D0A4-437B-B096-75E1D0BA50F8}" srcOrd="0" destOrd="0" presId="urn:microsoft.com/office/officeart/2005/8/layout/chevron2"/>
    <dgm:cxn modelId="{3C1782CC-F2E2-4E08-84A2-2AF57DB7BB59}" srcId="{D4A03338-EEDA-4968-BDCE-085BA7402614}" destId="{6705EEF6-8D0B-497B-9E43-1E49BE33D4F5}" srcOrd="1" destOrd="0" parTransId="{6E229447-2BBE-4AFB-AF3C-603B13AB4E97}" sibTransId="{9686F90E-5B49-4A3D-B4F1-35D3440D29EE}"/>
    <dgm:cxn modelId="{343DBBE7-C6A5-4CC7-973C-8C6CA2F93F48}" srcId="{E65790A7-29BC-41A1-89A4-BD81D1763226}" destId="{B37CFD83-5992-48ED-B661-34BF4749966F}" srcOrd="2" destOrd="0" parTransId="{530D59B7-7CE4-462A-B3A9-62DBC5B08DDC}" sibTransId="{65EF13DA-8904-4048-9657-6FBFAB369CD4}"/>
    <dgm:cxn modelId="{7B9FD06C-9CAE-4FAC-92C8-97D8BF034759}" type="presOf" srcId="{8C9A2465-56D5-42E4-9E51-F805A08CDBC5}" destId="{8B5BABB6-E37D-4E9A-85AB-E8E244547579}" srcOrd="0" destOrd="1" presId="urn:microsoft.com/office/officeart/2005/8/layout/chevron2"/>
    <dgm:cxn modelId="{28721FAF-3106-484A-B9BD-B254D2CB5DBD}" type="presOf" srcId="{6705EEF6-8D0B-497B-9E43-1E49BE33D4F5}" destId="{793A42A9-7051-48B7-A4DA-CEE31FF09712}" srcOrd="0" destOrd="1" presId="urn:microsoft.com/office/officeart/2005/8/layout/chevron2"/>
    <dgm:cxn modelId="{BCD4DBE5-44E4-4E33-B535-7C236FC73415}" srcId="{E65790A7-29BC-41A1-89A4-BD81D1763226}" destId="{0B0CA3CC-16D8-4F97-88F8-79C7AF401A7B}" srcOrd="0" destOrd="0" parTransId="{802BF4B2-1A64-4395-A5B1-805ACB1D0E96}" sibTransId="{0D48767D-F3C2-4135-8F66-5F980ED5F511}"/>
    <dgm:cxn modelId="{E23AD0E1-D011-4649-B3CA-60459961B5BF}" type="presOf" srcId="{B37CFD83-5992-48ED-B661-34BF4749966F}" destId="{737123BD-9BBF-428E-A92E-F09396B537E0}" srcOrd="0" destOrd="0" presId="urn:microsoft.com/office/officeart/2005/8/layout/chevron2"/>
    <dgm:cxn modelId="{8030471A-09E8-4AC0-8E70-622DDF556B00}" type="presOf" srcId="{6344A501-3721-4480-AB41-D6FD25802A41}" destId="{6B8B6694-80D4-4A31-87C7-2BD68D0AD796}" srcOrd="0" destOrd="1" presId="urn:microsoft.com/office/officeart/2005/8/layout/chevron2"/>
    <dgm:cxn modelId="{08BE7EF7-4F15-4F67-AA1A-22B937A625C9}" type="presParOf" srcId="{9B3A9D89-678B-4CA3-A3E6-DB12107D3F7D}" destId="{7FDFCBC5-CFE4-47CD-A2BA-86ED9916B0B6}" srcOrd="0" destOrd="0" presId="urn:microsoft.com/office/officeart/2005/8/layout/chevron2"/>
    <dgm:cxn modelId="{C865B363-64B3-4931-83EB-74D018200D3B}" type="presParOf" srcId="{7FDFCBC5-CFE4-47CD-A2BA-86ED9916B0B6}" destId="{C3B0E989-4D87-46C6-B29D-34ACBCC4D674}" srcOrd="0" destOrd="0" presId="urn:microsoft.com/office/officeart/2005/8/layout/chevron2"/>
    <dgm:cxn modelId="{8AB5D51F-2693-4AC9-907F-2C469375B781}" type="presParOf" srcId="{7FDFCBC5-CFE4-47CD-A2BA-86ED9916B0B6}" destId="{8B5BABB6-E37D-4E9A-85AB-E8E244547579}" srcOrd="1" destOrd="0" presId="urn:microsoft.com/office/officeart/2005/8/layout/chevron2"/>
    <dgm:cxn modelId="{AC53BACA-01ED-49F0-B79F-2F0490127B24}" type="presParOf" srcId="{9B3A9D89-678B-4CA3-A3E6-DB12107D3F7D}" destId="{A3D7CF36-1DDE-4E48-B299-F8952809C6B4}" srcOrd="1" destOrd="0" presId="urn:microsoft.com/office/officeart/2005/8/layout/chevron2"/>
    <dgm:cxn modelId="{8AC6E7E7-10F2-4A8C-9E4F-110C6C58F2CE}" type="presParOf" srcId="{9B3A9D89-678B-4CA3-A3E6-DB12107D3F7D}" destId="{038E30A0-66C6-4B13-B0C0-3609AF311162}" srcOrd="2" destOrd="0" presId="urn:microsoft.com/office/officeart/2005/8/layout/chevron2"/>
    <dgm:cxn modelId="{54265F58-5538-4C93-9012-E36E4D1B5EED}" type="presParOf" srcId="{038E30A0-66C6-4B13-B0C0-3609AF311162}" destId="{33B745A9-D0A4-437B-B096-75E1D0BA50F8}" srcOrd="0" destOrd="0" presId="urn:microsoft.com/office/officeart/2005/8/layout/chevron2"/>
    <dgm:cxn modelId="{447946FA-AF70-401F-AD10-F0660169B48C}" type="presParOf" srcId="{038E30A0-66C6-4B13-B0C0-3609AF311162}" destId="{793A42A9-7051-48B7-A4DA-CEE31FF09712}" srcOrd="1" destOrd="0" presId="urn:microsoft.com/office/officeart/2005/8/layout/chevron2"/>
    <dgm:cxn modelId="{0C86C5F1-701F-4CED-B3B0-A3483D040E1F}" type="presParOf" srcId="{9B3A9D89-678B-4CA3-A3E6-DB12107D3F7D}" destId="{CA65870D-E602-49C0-9B9E-3BECF063F2C5}" srcOrd="3" destOrd="0" presId="urn:microsoft.com/office/officeart/2005/8/layout/chevron2"/>
    <dgm:cxn modelId="{F2BC4E4B-DCB4-4780-89A2-FE47E753B0CD}" type="presParOf" srcId="{9B3A9D89-678B-4CA3-A3E6-DB12107D3F7D}" destId="{0571DE43-ED4A-486C-9C1F-36BF980E89FE}" srcOrd="4" destOrd="0" presId="urn:microsoft.com/office/officeart/2005/8/layout/chevron2"/>
    <dgm:cxn modelId="{4327C710-751A-42DB-A156-6F6C6E928DA3}" type="presParOf" srcId="{0571DE43-ED4A-486C-9C1F-36BF980E89FE}" destId="{737123BD-9BBF-428E-A92E-F09396B537E0}" srcOrd="0" destOrd="0" presId="urn:microsoft.com/office/officeart/2005/8/layout/chevron2"/>
    <dgm:cxn modelId="{BFEF7882-B25C-46F2-A9BE-191E9F130049}" type="presParOf" srcId="{0571DE43-ED4A-486C-9C1F-36BF980E89FE}" destId="{6B8B6694-80D4-4A31-87C7-2BD68D0AD79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154D-66E7-4FDE-87D6-54A84AD23FAA}">
      <dsp:nvSpPr>
        <dsp:cNvPr id="0" name=""/>
        <dsp:cNvSpPr/>
      </dsp:nvSpPr>
      <dsp:spPr>
        <a:xfrm>
          <a:off x="1563881" y="1295828"/>
          <a:ext cx="1647054" cy="1424768"/>
        </a:xfrm>
        <a:prstGeom prst="hexagon">
          <a:avLst>
            <a:gd name="adj" fmla="val 28570"/>
            <a:gd name="vf" fmla="val 115470"/>
          </a:avLst>
        </a:prstGeom>
        <a:solidFill>
          <a:srgbClr val="EE58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836821" y="1531932"/>
        <a:ext cx="1101174" cy="952560"/>
      </dsp:txXfrm>
    </dsp:sp>
    <dsp:sp modelId="{868AB947-ADE5-46AC-9026-8304CA11CDEB}">
      <dsp:nvSpPr>
        <dsp:cNvPr id="0" name=""/>
        <dsp:cNvSpPr/>
      </dsp:nvSpPr>
      <dsp:spPr>
        <a:xfrm>
          <a:off x="2595253" y="614173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86F-3905-46D7-A93E-AF5E97A1DB68}">
      <dsp:nvSpPr>
        <dsp:cNvPr id="0" name=""/>
        <dsp:cNvSpPr/>
      </dsp:nvSpPr>
      <dsp:spPr>
        <a:xfrm>
          <a:off x="1715598" y="0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58585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193511"/>
        <a:ext cx="902385" cy="780669"/>
      </dsp:txXfrm>
    </dsp:sp>
    <dsp:sp modelId="{B2A6F704-34B4-4E29-99E6-61B5FB753B5F}">
      <dsp:nvSpPr>
        <dsp:cNvPr id="0" name=""/>
        <dsp:cNvSpPr/>
      </dsp:nvSpPr>
      <dsp:spPr>
        <a:xfrm>
          <a:off x="3320509" y="1615166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44ACE-AB4C-4B84-A5F3-B60EE582385E}">
      <dsp:nvSpPr>
        <dsp:cNvPr id="0" name=""/>
        <dsp:cNvSpPr/>
      </dsp:nvSpPr>
      <dsp:spPr>
        <a:xfrm>
          <a:off x="2953475" y="718208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D2CB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911719"/>
        <a:ext cx="902385" cy="780669"/>
      </dsp:txXfrm>
    </dsp:sp>
    <dsp:sp modelId="{7CC1EDCE-2FE7-4E45-9414-DC40B3D97FA7}">
      <dsp:nvSpPr>
        <dsp:cNvPr id="0" name=""/>
        <dsp:cNvSpPr/>
      </dsp:nvSpPr>
      <dsp:spPr>
        <a:xfrm>
          <a:off x="2816700" y="2745100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3C06-A202-4832-9AD7-6ED9D092A04C}">
      <dsp:nvSpPr>
        <dsp:cNvPr id="0" name=""/>
        <dsp:cNvSpPr/>
      </dsp:nvSpPr>
      <dsp:spPr>
        <a:xfrm>
          <a:off x="2953475" y="2130123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2323634"/>
        <a:ext cx="902385" cy="780669"/>
      </dsp:txXfrm>
    </dsp:sp>
    <dsp:sp modelId="{CA03A5CC-D4CC-4B60-A4F9-B0D5A47FC231}">
      <dsp:nvSpPr>
        <dsp:cNvPr id="0" name=""/>
        <dsp:cNvSpPr/>
      </dsp:nvSpPr>
      <dsp:spPr>
        <a:xfrm>
          <a:off x="1566946" y="2862391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07FC8-9B3B-4696-91E4-08971BF9F525}">
      <dsp:nvSpPr>
        <dsp:cNvPr id="0" name=""/>
        <dsp:cNvSpPr/>
      </dsp:nvSpPr>
      <dsp:spPr>
        <a:xfrm>
          <a:off x="1715598" y="2849136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3042647"/>
        <a:ext cx="902385" cy="780669"/>
      </dsp:txXfrm>
    </dsp:sp>
    <dsp:sp modelId="{5EB18341-C21D-4938-A464-D3060C0A5EB8}">
      <dsp:nvSpPr>
        <dsp:cNvPr id="0" name=""/>
        <dsp:cNvSpPr/>
      </dsp:nvSpPr>
      <dsp:spPr>
        <a:xfrm>
          <a:off x="829813" y="1861799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1483D-ABBF-4C01-A05A-2422BE723BD5}">
      <dsp:nvSpPr>
        <dsp:cNvPr id="0" name=""/>
        <dsp:cNvSpPr/>
      </dsp:nvSpPr>
      <dsp:spPr>
        <a:xfrm>
          <a:off x="471974" y="2130927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2324438"/>
        <a:ext cx="902385" cy="780669"/>
      </dsp:txXfrm>
    </dsp:sp>
    <dsp:sp modelId="{B26889CB-5ABD-47CC-95BF-2DC4E5124E04}">
      <dsp:nvSpPr>
        <dsp:cNvPr id="0" name=""/>
        <dsp:cNvSpPr/>
      </dsp:nvSpPr>
      <dsp:spPr>
        <a:xfrm>
          <a:off x="471974" y="716602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910113"/>
        <a:ext cx="902385" cy="7806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B2154D-66E7-4FDE-87D6-54A84AD23FAA}">
      <dsp:nvSpPr>
        <dsp:cNvPr id="0" name=""/>
        <dsp:cNvSpPr/>
      </dsp:nvSpPr>
      <dsp:spPr>
        <a:xfrm>
          <a:off x="1563881" y="1295828"/>
          <a:ext cx="1647054" cy="1424768"/>
        </a:xfrm>
        <a:prstGeom prst="hexagon">
          <a:avLst>
            <a:gd name="adj" fmla="val 28570"/>
            <a:gd name="vf" fmla="val 115470"/>
          </a:avLst>
        </a:prstGeom>
        <a:solidFill>
          <a:srgbClr val="EE5859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836821" y="1531932"/>
        <a:ext cx="1101174" cy="952560"/>
      </dsp:txXfrm>
    </dsp:sp>
    <dsp:sp modelId="{868AB947-ADE5-46AC-9026-8304CA11CDEB}">
      <dsp:nvSpPr>
        <dsp:cNvPr id="0" name=""/>
        <dsp:cNvSpPr/>
      </dsp:nvSpPr>
      <dsp:spPr>
        <a:xfrm>
          <a:off x="2595253" y="614173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7786F-3905-46D7-A93E-AF5E97A1DB68}">
      <dsp:nvSpPr>
        <dsp:cNvPr id="0" name=""/>
        <dsp:cNvSpPr/>
      </dsp:nvSpPr>
      <dsp:spPr>
        <a:xfrm>
          <a:off x="1715598" y="0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58585A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193511"/>
        <a:ext cx="902385" cy="780669"/>
      </dsp:txXfrm>
    </dsp:sp>
    <dsp:sp modelId="{B2A6F704-34B4-4E29-99E6-61B5FB753B5F}">
      <dsp:nvSpPr>
        <dsp:cNvPr id="0" name=""/>
        <dsp:cNvSpPr/>
      </dsp:nvSpPr>
      <dsp:spPr>
        <a:xfrm>
          <a:off x="3320509" y="1615166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44ACE-AB4C-4B84-A5F3-B60EE582385E}">
      <dsp:nvSpPr>
        <dsp:cNvPr id="0" name=""/>
        <dsp:cNvSpPr/>
      </dsp:nvSpPr>
      <dsp:spPr>
        <a:xfrm>
          <a:off x="2953475" y="718208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rgbClr val="D2CBB8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911719"/>
        <a:ext cx="902385" cy="780669"/>
      </dsp:txXfrm>
    </dsp:sp>
    <dsp:sp modelId="{7CC1EDCE-2FE7-4E45-9414-DC40B3D97FA7}">
      <dsp:nvSpPr>
        <dsp:cNvPr id="0" name=""/>
        <dsp:cNvSpPr/>
      </dsp:nvSpPr>
      <dsp:spPr>
        <a:xfrm>
          <a:off x="2816700" y="2745100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C3C06-A202-4832-9AD7-6ED9D092A04C}">
      <dsp:nvSpPr>
        <dsp:cNvPr id="0" name=""/>
        <dsp:cNvSpPr/>
      </dsp:nvSpPr>
      <dsp:spPr>
        <a:xfrm>
          <a:off x="2953475" y="2130123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tx1">
            <a:lumMod val="50000"/>
            <a:lumOff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3177157" y="2323634"/>
        <a:ext cx="902385" cy="780669"/>
      </dsp:txXfrm>
    </dsp:sp>
    <dsp:sp modelId="{CA03A5CC-D4CC-4B60-A4F9-B0D5A47FC231}">
      <dsp:nvSpPr>
        <dsp:cNvPr id="0" name=""/>
        <dsp:cNvSpPr/>
      </dsp:nvSpPr>
      <dsp:spPr>
        <a:xfrm>
          <a:off x="1566946" y="2862391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907FC8-9B3B-4696-91E4-08971BF9F525}">
      <dsp:nvSpPr>
        <dsp:cNvPr id="0" name=""/>
        <dsp:cNvSpPr/>
      </dsp:nvSpPr>
      <dsp:spPr>
        <a:xfrm>
          <a:off x="1715598" y="2849136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1939280" y="3042647"/>
        <a:ext cx="902385" cy="780669"/>
      </dsp:txXfrm>
    </dsp:sp>
    <dsp:sp modelId="{5EB18341-C21D-4938-A464-D3060C0A5EB8}">
      <dsp:nvSpPr>
        <dsp:cNvPr id="0" name=""/>
        <dsp:cNvSpPr/>
      </dsp:nvSpPr>
      <dsp:spPr>
        <a:xfrm>
          <a:off x="829813" y="1861799"/>
          <a:ext cx="621428" cy="535443"/>
        </a:xfrm>
        <a:prstGeom prst="hexagon">
          <a:avLst>
            <a:gd name="adj" fmla="val 28900"/>
            <a:gd name="vf" fmla="val 115470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1483D-ABBF-4C01-A05A-2422BE723BD5}">
      <dsp:nvSpPr>
        <dsp:cNvPr id="0" name=""/>
        <dsp:cNvSpPr/>
      </dsp:nvSpPr>
      <dsp:spPr>
        <a:xfrm>
          <a:off x="471974" y="2130927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2324438"/>
        <a:ext cx="902385" cy="780669"/>
      </dsp:txXfrm>
    </dsp:sp>
    <dsp:sp modelId="{B26889CB-5ABD-47CC-95BF-2DC4E5124E04}">
      <dsp:nvSpPr>
        <dsp:cNvPr id="0" name=""/>
        <dsp:cNvSpPr/>
      </dsp:nvSpPr>
      <dsp:spPr>
        <a:xfrm>
          <a:off x="471974" y="716602"/>
          <a:ext cx="1349749" cy="1167691"/>
        </a:xfrm>
        <a:prstGeom prst="hexagon">
          <a:avLst>
            <a:gd name="adj" fmla="val 28570"/>
            <a:gd name="vf" fmla="val 115470"/>
          </a:avLst>
        </a:prstGeom>
        <a:solidFill>
          <a:schemeClr val="bg1">
            <a:lumMod val="8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latin typeface="Arial Narrow" panose="020B0606020202030204" pitchFamily="34" charset="0"/>
          </a:endParaRPr>
        </a:p>
      </dsp:txBody>
      <dsp:txXfrm>
        <a:off x="695656" y="910113"/>
        <a:ext cx="902385" cy="7806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B0E989-4D87-46C6-B29D-34ACBCC4D674}">
      <dsp:nvSpPr>
        <dsp:cNvPr id="0" name=""/>
        <dsp:cNvSpPr/>
      </dsp:nvSpPr>
      <dsp:spPr>
        <a:xfrm rot="5400000">
          <a:off x="-181127" y="182592"/>
          <a:ext cx="1207514" cy="84526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Arial Narrow" panose="020B0606020202030204" pitchFamily="34" charset="0"/>
            </a:rPr>
            <a:t>November</a:t>
          </a:r>
          <a:endParaRPr lang="en-GB" sz="1700" kern="1200" dirty="0">
            <a:latin typeface="Arial Narrow" panose="020B0606020202030204" pitchFamily="34" charset="0"/>
          </a:endParaRPr>
        </a:p>
      </dsp:txBody>
      <dsp:txXfrm rot="-5400000">
        <a:off x="0" y="424095"/>
        <a:ext cx="845260" cy="362254"/>
      </dsp:txXfrm>
    </dsp:sp>
    <dsp:sp modelId="{8B5BABB6-E37D-4E9A-85AB-E8E244547579}">
      <dsp:nvSpPr>
        <dsp:cNvPr id="0" name=""/>
        <dsp:cNvSpPr/>
      </dsp:nvSpPr>
      <dsp:spPr>
        <a:xfrm rot="5400000">
          <a:off x="3441946" y="-2595221"/>
          <a:ext cx="784884" cy="5978256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Arial Narrow" panose="020B0606020202030204" pitchFamily="34" charset="0"/>
            </a:rPr>
            <a:t>Preparatory research</a:t>
          </a:r>
          <a:endParaRPr lang="en-GB" sz="2000" kern="1200" dirty="0">
            <a:latin typeface="Arial Narrow" panose="020B0606020202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Arial Narrow" panose="020B0606020202030204" pitchFamily="34" charset="0"/>
            </a:rPr>
            <a:t>Deployment to Cameroon</a:t>
          </a:r>
          <a:endParaRPr lang="en-GB" sz="2000" kern="1200" dirty="0">
            <a:latin typeface="Arial Narrow" panose="020B0606020202030204" pitchFamily="34" charset="0"/>
          </a:endParaRPr>
        </a:p>
      </dsp:txBody>
      <dsp:txXfrm rot="-5400000">
        <a:off x="845261" y="39779"/>
        <a:ext cx="5939941" cy="708254"/>
      </dsp:txXfrm>
    </dsp:sp>
    <dsp:sp modelId="{33B745A9-D0A4-437B-B096-75E1D0BA50F8}">
      <dsp:nvSpPr>
        <dsp:cNvPr id="0" name=""/>
        <dsp:cNvSpPr/>
      </dsp:nvSpPr>
      <dsp:spPr>
        <a:xfrm rot="5400000">
          <a:off x="-181127" y="1189488"/>
          <a:ext cx="1207514" cy="84526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Arial Narrow" panose="020B0606020202030204" pitchFamily="34" charset="0"/>
            </a:rPr>
            <a:t>December</a:t>
          </a:r>
          <a:endParaRPr lang="en-GB" sz="1700" kern="1200" dirty="0">
            <a:latin typeface="Arial Narrow" panose="020B0606020202030204" pitchFamily="34" charset="0"/>
          </a:endParaRPr>
        </a:p>
      </dsp:txBody>
      <dsp:txXfrm rot="-5400000">
        <a:off x="0" y="1430991"/>
        <a:ext cx="845260" cy="362254"/>
      </dsp:txXfrm>
    </dsp:sp>
    <dsp:sp modelId="{793A42A9-7051-48B7-A4DA-CEE31FF09712}">
      <dsp:nvSpPr>
        <dsp:cNvPr id="0" name=""/>
        <dsp:cNvSpPr/>
      </dsp:nvSpPr>
      <dsp:spPr>
        <a:xfrm rot="5400000">
          <a:off x="3441946" y="-1588324"/>
          <a:ext cx="784884" cy="5978256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Arial Narrow" panose="020B0606020202030204" pitchFamily="34" charset="0"/>
            </a:rPr>
            <a:t>Planification of data collection</a:t>
          </a:r>
          <a:endParaRPr lang="en-GB" sz="2000" kern="1200" dirty="0">
            <a:latin typeface="Arial Narrow" panose="020B0606020202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Arial Narrow" panose="020B0606020202030204" pitchFamily="34" charset="0"/>
            </a:rPr>
            <a:t>Data collection through 5 selected partners </a:t>
          </a:r>
          <a:endParaRPr lang="en-GB" sz="2000" kern="1200" dirty="0">
            <a:latin typeface="Arial Narrow" panose="020B0606020202030204" pitchFamily="34" charset="0"/>
          </a:endParaRPr>
        </a:p>
      </dsp:txBody>
      <dsp:txXfrm rot="-5400000">
        <a:off x="845261" y="1046676"/>
        <a:ext cx="5939941" cy="708254"/>
      </dsp:txXfrm>
    </dsp:sp>
    <dsp:sp modelId="{737123BD-9BBF-428E-A92E-F09396B537E0}">
      <dsp:nvSpPr>
        <dsp:cNvPr id="0" name=""/>
        <dsp:cNvSpPr/>
      </dsp:nvSpPr>
      <dsp:spPr>
        <a:xfrm rot="5400000">
          <a:off x="-181127" y="2196384"/>
          <a:ext cx="1207514" cy="84526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>
              <a:latin typeface="Arial Narrow" panose="020B0606020202030204" pitchFamily="34" charset="0"/>
            </a:rPr>
            <a:t>January</a:t>
          </a:r>
          <a:endParaRPr lang="en-GB" sz="1700" kern="1200" dirty="0">
            <a:latin typeface="Arial Narrow" panose="020B0606020202030204" pitchFamily="34" charset="0"/>
          </a:endParaRPr>
        </a:p>
      </dsp:txBody>
      <dsp:txXfrm rot="-5400000">
        <a:off x="0" y="2437887"/>
        <a:ext cx="845260" cy="362254"/>
      </dsp:txXfrm>
    </dsp:sp>
    <dsp:sp modelId="{6B8B6694-80D4-4A31-87C7-2BD68D0AD796}">
      <dsp:nvSpPr>
        <dsp:cNvPr id="0" name=""/>
        <dsp:cNvSpPr/>
      </dsp:nvSpPr>
      <dsp:spPr>
        <a:xfrm rot="5400000">
          <a:off x="3441946" y="-581428"/>
          <a:ext cx="784884" cy="5978256"/>
        </a:xfrm>
        <a:prstGeom prst="round2Same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Arial Narrow" panose="020B0606020202030204" pitchFamily="34" charset="0"/>
            </a:rPr>
            <a:t>Data analysis</a:t>
          </a:r>
          <a:endParaRPr lang="en-GB" sz="2000" kern="1200" dirty="0">
            <a:latin typeface="Arial Narrow" panose="020B0606020202030204" pitchFamily="34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>
              <a:latin typeface="Arial Narrow" panose="020B0606020202030204" pitchFamily="34" charset="0"/>
            </a:rPr>
            <a:t>Reporting</a:t>
          </a:r>
          <a:endParaRPr lang="en-GB" sz="2000" kern="1200" dirty="0">
            <a:latin typeface="Arial Narrow" panose="020B0606020202030204" pitchFamily="34" charset="0"/>
          </a:endParaRPr>
        </a:p>
      </dsp:txBody>
      <dsp:txXfrm rot="-5400000">
        <a:off x="845261" y="2053572"/>
        <a:ext cx="5939941" cy="708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844" cy="344774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539" y="0"/>
            <a:ext cx="4028844" cy="344774"/>
          </a:xfrm>
          <a:prstGeom prst="rect">
            <a:avLst/>
          </a:prstGeom>
        </p:spPr>
        <p:txBody>
          <a:bodyPr vert="horz" lIns="87444" tIns="43722" rIns="87444" bIns="43722" rtlCol="0"/>
          <a:lstStyle>
            <a:lvl1pPr algn="r">
              <a:defRPr sz="1100"/>
            </a:lvl1pPr>
          </a:lstStyle>
          <a:p>
            <a:fld id="{109DF4DB-A3F6-43C8-A5C3-24A35969957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37041"/>
            <a:ext cx="4028844" cy="344773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539" y="6537041"/>
            <a:ext cx="4028844" cy="344773"/>
          </a:xfrm>
          <a:prstGeom prst="rect">
            <a:avLst/>
          </a:prstGeom>
        </p:spPr>
        <p:txBody>
          <a:bodyPr vert="horz" lIns="87444" tIns="43722" rIns="87444" bIns="43722" rtlCol="0" anchor="b"/>
          <a:lstStyle>
            <a:lvl1pPr algn="r">
              <a:defRPr sz="1100"/>
            </a:lvl1pPr>
          </a:lstStyle>
          <a:p>
            <a:fld id="{E8FFE667-6222-4196-AA59-60066F5C1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62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4028440" cy="34528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10" y="2"/>
            <a:ext cx="4028440" cy="34528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14187454-6566-4199-A605-864F9887DED6}" type="datetimeFigureOut">
              <a:rPr lang="en-US" smtClean="0"/>
              <a:t>1/28/2019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00388" y="860425"/>
            <a:ext cx="3095625" cy="23225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1" y="3311872"/>
            <a:ext cx="7437119" cy="2709714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536530"/>
            <a:ext cx="4028440" cy="345285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10" y="6536530"/>
            <a:ext cx="4028440" cy="345285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92E0D2A4-A7E5-476D-B4F5-6C0B67D86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67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412376"/>
            <a:ext cx="4714315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60015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Big Left banner+Text &amp; Text +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5428094" y="550506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2960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Text Op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443988"/>
            <a:ext cx="8087840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969919"/>
            <a:ext cx="8087840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64259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&amp; Image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138" y="1357313"/>
            <a:ext cx="8966200" cy="4826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763299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Texts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3052113"/>
            <a:ext cx="1568450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953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1162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7561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371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8770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3580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35250" y="312972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4756150" y="312972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6877050" y="313818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96049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4 Boxes +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92674" y="2903567"/>
            <a:ext cx="2520375" cy="2916456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EE5859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6320408" y="2903567"/>
            <a:ext cx="2520375" cy="2916456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angle 28"/>
          <p:cNvSpPr/>
          <p:nvPr userDrawn="1"/>
        </p:nvSpPr>
        <p:spPr>
          <a:xfrm>
            <a:off x="3306541" y="2903567"/>
            <a:ext cx="2520375" cy="291645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6407440" y="2924923"/>
            <a:ext cx="2385868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5875" y="1469292"/>
            <a:ext cx="817706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text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357330" y="2924925"/>
            <a:ext cx="2385870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3393572" y="2924924"/>
            <a:ext cx="2385869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400086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 4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664143" y="1873250"/>
            <a:ext cx="1799924" cy="3767154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/>
          <p:cNvSpPr/>
          <p:nvPr userDrawn="1"/>
        </p:nvSpPr>
        <p:spPr>
          <a:xfrm>
            <a:off x="664143" y="1873250"/>
            <a:ext cx="1799924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angle 30"/>
          <p:cNvSpPr/>
          <p:nvPr userDrawn="1"/>
        </p:nvSpPr>
        <p:spPr>
          <a:xfrm>
            <a:off x="2678224" y="1873250"/>
            <a:ext cx="1799924" cy="3767154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angle 31"/>
          <p:cNvSpPr/>
          <p:nvPr userDrawn="1"/>
        </p:nvSpPr>
        <p:spPr>
          <a:xfrm>
            <a:off x="2678224" y="1873250"/>
            <a:ext cx="1799924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/>
          <p:cNvSpPr/>
          <p:nvPr userDrawn="1"/>
        </p:nvSpPr>
        <p:spPr>
          <a:xfrm>
            <a:off x="4692305" y="1873250"/>
            <a:ext cx="1799924" cy="3767154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angle 33"/>
          <p:cNvSpPr/>
          <p:nvPr userDrawn="1"/>
        </p:nvSpPr>
        <p:spPr>
          <a:xfrm>
            <a:off x="4692305" y="1873250"/>
            <a:ext cx="1799924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angle 34"/>
          <p:cNvSpPr/>
          <p:nvPr userDrawn="1"/>
        </p:nvSpPr>
        <p:spPr>
          <a:xfrm>
            <a:off x="6706386" y="1873250"/>
            <a:ext cx="1799924" cy="3767154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angle 35"/>
          <p:cNvSpPr/>
          <p:nvPr userDrawn="1"/>
        </p:nvSpPr>
        <p:spPr>
          <a:xfrm>
            <a:off x="6706386" y="1873250"/>
            <a:ext cx="1799924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2554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4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2766215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2676646" y="1863085"/>
            <a:ext cx="1793928" cy="51723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766216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4780307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690738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4780308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794399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04830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94400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1498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 +2 Text Boxe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56329" y="1875182"/>
            <a:ext cx="3776870" cy="3949148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8" name="Rectangle 37"/>
          <p:cNvSpPr/>
          <p:nvPr/>
        </p:nvSpPr>
        <p:spPr>
          <a:xfrm>
            <a:off x="556329" y="1709530"/>
            <a:ext cx="3776870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40" name="Rectangle 39"/>
          <p:cNvSpPr/>
          <p:nvPr/>
        </p:nvSpPr>
        <p:spPr>
          <a:xfrm>
            <a:off x="4810277" y="1875182"/>
            <a:ext cx="3776870" cy="3949148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41" name="Rectangle 40"/>
          <p:cNvSpPr/>
          <p:nvPr/>
        </p:nvSpPr>
        <p:spPr>
          <a:xfrm>
            <a:off x="4810277" y="1709530"/>
            <a:ext cx="3776870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25" name="Text Placeholder 1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52123" y="2668746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52123" y="1919282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59380" y="2315785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  <p:sp>
        <p:nvSpPr>
          <p:cNvPr id="27" name="Text Placeholder 1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004808" y="2676003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8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5004808" y="1926539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9" name="Text Placeholder 1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012065" y="2323042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72654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GRAPHIC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151553760"/>
              </p:ext>
            </p:extLst>
          </p:nvPr>
        </p:nvGraphicFramePr>
        <p:xfrm>
          <a:off x="275771" y="1716315"/>
          <a:ext cx="4775200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6609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Chartop2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CHART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386176" y="1794971"/>
            <a:ext cx="4563195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3804215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anner, Smartgraphic &amp; Text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5" y="1794971"/>
            <a:ext cx="4736687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2389951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Section Intro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7894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ig Banner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471959"/>
            <a:ext cx="8087840" cy="47250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29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141" y="858297"/>
            <a:ext cx="8087840" cy="692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 baseline="0">
                <a:solidFill>
                  <a:srgbClr val="D2CBB8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0963" y="1774825"/>
            <a:ext cx="8974137" cy="4410075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6326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Top Big Banner, Text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471959"/>
            <a:ext cx="8087840" cy="47250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2900" b="1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141" y="858297"/>
            <a:ext cx="8087840" cy="69259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D2CBB8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3240370"/>
            <a:ext cx="1568450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32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14350" y="373455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995363" y="248789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2635250" y="373455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116263" y="248789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756150" y="373455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5237163" y="248789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38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6877050" y="3734551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358063" y="2487895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40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2635250" y="3317977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41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4756150" y="3317977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42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6877050" y="3326437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51080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1593256" y="0"/>
            <a:ext cx="0" cy="4081549"/>
          </a:xfrm>
          <a:prstGeom prst="line">
            <a:avLst/>
          </a:prstGeom>
          <a:ln w="2222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412376"/>
            <a:ext cx="4714315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748512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Section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EE58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0173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5472699" y="177970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58585A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rgbClr val="58585A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52506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76740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1341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3480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5619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www.impact-initiatives.org</a:t>
            </a:r>
            <a:endParaRPr lang="es-E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9005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501812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IMPACT_init</a:t>
            </a:r>
            <a:endParaRPr lang="es-E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817681"/>
            <a:ext cx="139097" cy="1390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99661"/>
            <a:ext cx="142572" cy="980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93774"/>
            <a:ext cx="130921" cy="13092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605381"/>
            <a:ext cx="147872" cy="147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833939"/>
            <a:ext cx="138520" cy="1385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5085917"/>
            <a:ext cx="168361" cy="117852"/>
          </a:xfrm>
          <a:prstGeom prst="rect">
            <a:avLst/>
          </a:prstGeom>
        </p:spPr>
      </p:pic>
      <p:cxnSp>
        <p:nvCxnSpPr>
          <p:cNvPr id="22" name="Straight Connector 21"/>
          <p:cNvCxnSpPr/>
          <p:nvPr userDrawn="1"/>
        </p:nvCxnSpPr>
        <p:spPr>
          <a:xfrm>
            <a:off x="5167909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834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2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5015499" y="2512335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rgbClr val="58585A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rgbClr val="58585A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rgbClr val="58585A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4710709" y="2512335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19710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Left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2775" y="990982"/>
            <a:ext cx="416410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62775" y="1526859"/>
            <a:ext cx="4164106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614128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Left banner, Tex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28187" y="462065"/>
            <a:ext cx="2998694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1409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Left banner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 SECTION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67125" y="198438"/>
            <a:ext cx="5287963" cy="589121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GB" noProof="0" dirty="0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94745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6176" y="1443988"/>
            <a:ext cx="8087840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86176" y="1969919"/>
            <a:ext cx="8087840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8725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 userDrawn="1"/>
        </p:nvSpPr>
        <p:spPr>
          <a:xfrm>
            <a:off x="5472699" y="177970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52506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76740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1341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name.lastname@impact-initiatives.org</a:t>
            </a:r>
            <a:endParaRPr lang="es-E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3480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5619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www.impact-initiatives.org</a:t>
            </a:r>
            <a:endParaRPr lang="es-ES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9005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30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501812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IMPACT_init</a:t>
            </a:r>
            <a:endParaRPr lang="es-ES" dirty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817681"/>
            <a:ext cx="139097" cy="1390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99661"/>
            <a:ext cx="142572" cy="980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93774"/>
            <a:ext cx="130921" cy="13092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605381"/>
            <a:ext cx="147872" cy="147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833939"/>
            <a:ext cx="138520" cy="13852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5085917"/>
            <a:ext cx="168361" cy="117852"/>
          </a:xfrm>
          <a:prstGeom prst="rect">
            <a:avLst/>
          </a:prstGeom>
        </p:spPr>
      </p:pic>
      <p:cxnSp>
        <p:nvCxnSpPr>
          <p:cNvPr id="37" name="Straight Connector 36"/>
          <p:cNvCxnSpPr/>
          <p:nvPr userDrawn="1"/>
        </p:nvCxnSpPr>
        <p:spPr>
          <a:xfrm>
            <a:off x="5167909" y="2270286"/>
            <a:ext cx="0" cy="3273866"/>
          </a:xfrm>
          <a:prstGeom prst="line">
            <a:avLst/>
          </a:prstGeom>
          <a:ln w="161925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680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4138" y="1357313"/>
            <a:ext cx="8966200" cy="482600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062882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, Texts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4350" y="3052113"/>
            <a:ext cx="1568450" cy="52593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143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953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26352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1162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47561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52371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6877050" y="3546294"/>
            <a:ext cx="1568450" cy="173055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12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7358063" y="2299638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2635250" y="312972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22" hasCustomPrompt="1"/>
          </p:nvPr>
        </p:nvSpPr>
        <p:spPr>
          <a:xfrm>
            <a:off x="4756150" y="312972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23" hasCustomPrompt="1"/>
          </p:nvPr>
        </p:nvSpPr>
        <p:spPr>
          <a:xfrm>
            <a:off x="6877050" y="3138180"/>
            <a:ext cx="1568450" cy="44832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1500"/>
              </a:lnSpc>
              <a:buNone/>
              <a:defRPr sz="12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YOU PASTE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436894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 4 Boxes +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587141" y="1857675"/>
            <a:ext cx="1799924" cy="2916456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EE5859"/>
              </a:solidFill>
            </a:endParaRPr>
          </a:p>
        </p:txBody>
      </p:sp>
      <p:sp>
        <p:nvSpPr>
          <p:cNvPr id="28" name="Rectangle 27"/>
          <p:cNvSpPr/>
          <p:nvPr userDrawn="1"/>
        </p:nvSpPr>
        <p:spPr>
          <a:xfrm>
            <a:off x="4750052" y="1857675"/>
            <a:ext cx="1799924" cy="2916456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angle 28"/>
          <p:cNvSpPr/>
          <p:nvPr userDrawn="1"/>
        </p:nvSpPr>
        <p:spPr>
          <a:xfrm>
            <a:off x="2668596" y="1858074"/>
            <a:ext cx="1799924" cy="2916456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angle 29"/>
          <p:cNvSpPr/>
          <p:nvPr userDrawn="1"/>
        </p:nvSpPr>
        <p:spPr>
          <a:xfrm>
            <a:off x="6865180" y="1857675"/>
            <a:ext cx="1799924" cy="2916456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4874490" y="1856508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6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5875" y="4995195"/>
            <a:ext cx="8177069" cy="10269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text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714086" y="1856509"/>
            <a:ext cx="1568450" cy="2918691"/>
          </a:xfrm>
          <a:prstGeom prst="rect">
            <a:avLst/>
          </a:prstGeom>
          <a:noFill/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2790534" y="1856509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6988690" y="1856507"/>
            <a:ext cx="1568450" cy="291869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 OF YOUR BOX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55524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 + 4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664143" y="1873250"/>
            <a:ext cx="1799924" cy="3767154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Rectangle 22"/>
          <p:cNvSpPr/>
          <p:nvPr userDrawn="1"/>
        </p:nvSpPr>
        <p:spPr>
          <a:xfrm>
            <a:off x="664143" y="1873250"/>
            <a:ext cx="1799924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angle 30"/>
          <p:cNvSpPr/>
          <p:nvPr userDrawn="1"/>
        </p:nvSpPr>
        <p:spPr>
          <a:xfrm>
            <a:off x="2678224" y="1873250"/>
            <a:ext cx="1799924" cy="3767154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angle 31"/>
          <p:cNvSpPr/>
          <p:nvPr userDrawn="1"/>
        </p:nvSpPr>
        <p:spPr>
          <a:xfrm>
            <a:off x="2678224" y="1873250"/>
            <a:ext cx="1799924" cy="5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Rectangle 32"/>
          <p:cNvSpPr/>
          <p:nvPr userDrawn="1"/>
        </p:nvSpPr>
        <p:spPr>
          <a:xfrm>
            <a:off x="4692305" y="1873250"/>
            <a:ext cx="1799924" cy="3767154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Rectangle 33"/>
          <p:cNvSpPr/>
          <p:nvPr userDrawn="1"/>
        </p:nvSpPr>
        <p:spPr>
          <a:xfrm>
            <a:off x="4692305" y="1873250"/>
            <a:ext cx="1799924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Rectangle 34"/>
          <p:cNvSpPr/>
          <p:nvPr userDrawn="1"/>
        </p:nvSpPr>
        <p:spPr>
          <a:xfrm>
            <a:off x="6706386" y="1873250"/>
            <a:ext cx="1799924" cy="3767154"/>
          </a:xfrm>
          <a:prstGeom prst="rect">
            <a:avLst/>
          </a:prstGeom>
          <a:solidFill>
            <a:srgbClr val="D1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Rectangle 35"/>
          <p:cNvSpPr/>
          <p:nvPr userDrawn="1"/>
        </p:nvSpPr>
        <p:spPr>
          <a:xfrm>
            <a:off x="6706386" y="1873250"/>
            <a:ext cx="1799924" cy="50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ext Placeholder 16"/>
          <p:cNvSpPr>
            <a:spLocks noGrp="1"/>
          </p:cNvSpPr>
          <p:nvPr>
            <p:ph type="body" sz="quarter" idx="25" hasCustomPrompt="1"/>
          </p:nvPr>
        </p:nvSpPr>
        <p:spPr>
          <a:xfrm>
            <a:off x="752123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21" hasCustomPrompt="1"/>
          </p:nvPr>
        </p:nvSpPr>
        <p:spPr>
          <a:xfrm>
            <a:off x="662554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24" hasCustomPrompt="1"/>
          </p:nvPr>
        </p:nvSpPr>
        <p:spPr>
          <a:xfrm>
            <a:off x="752124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2" name="Text Placeholder 16"/>
          <p:cNvSpPr>
            <a:spLocks noGrp="1"/>
          </p:cNvSpPr>
          <p:nvPr>
            <p:ph type="body" sz="quarter" idx="26" hasCustomPrompt="1"/>
          </p:nvPr>
        </p:nvSpPr>
        <p:spPr>
          <a:xfrm>
            <a:off x="2766215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7" hasCustomPrompt="1"/>
          </p:nvPr>
        </p:nvSpPr>
        <p:spPr>
          <a:xfrm>
            <a:off x="2676646" y="1863085"/>
            <a:ext cx="1793928" cy="517238"/>
          </a:xfrm>
          <a:prstGeom prst="rect">
            <a:avLst/>
          </a:prstGeom>
          <a:solidFill>
            <a:schemeClr val="tx1">
              <a:alpha val="20000"/>
            </a:schemeClr>
          </a:solidFill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2766216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5" name="Text Placeholder 16"/>
          <p:cNvSpPr>
            <a:spLocks noGrp="1"/>
          </p:cNvSpPr>
          <p:nvPr>
            <p:ph type="body" sz="quarter" idx="29" hasCustomPrompt="1"/>
          </p:nvPr>
        </p:nvSpPr>
        <p:spPr>
          <a:xfrm>
            <a:off x="4780307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30" hasCustomPrompt="1"/>
          </p:nvPr>
        </p:nvSpPr>
        <p:spPr>
          <a:xfrm>
            <a:off x="4690738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31" hasCustomPrompt="1"/>
          </p:nvPr>
        </p:nvSpPr>
        <p:spPr>
          <a:xfrm>
            <a:off x="4780308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794399" y="2686528"/>
            <a:ext cx="1630739" cy="288683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900"/>
              </a:lnSpc>
              <a:buNone/>
              <a:defRPr sz="7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33" hasCustomPrompt="1"/>
          </p:nvPr>
        </p:nvSpPr>
        <p:spPr>
          <a:xfrm>
            <a:off x="6704830" y="1863085"/>
            <a:ext cx="1793928" cy="51723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ts val="1500"/>
              </a:lnSpc>
              <a:buNone/>
              <a:defRPr sz="1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BOX</a:t>
            </a:r>
            <a:endParaRPr lang="es-ES" dirty="0"/>
          </a:p>
        </p:txBody>
      </p:sp>
      <p:sp>
        <p:nvSpPr>
          <p:cNvPr id="21" name="Text Placeholder 16"/>
          <p:cNvSpPr>
            <a:spLocks noGrp="1"/>
          </p:cNvSpPr>
          <p:nvPr>
            <p:ph type="body" sz="quarter" idx="34" hasCustomPrompt="1"/>
          </p:nvPr>
        </p:nvSpPr>
        <p:spPr>
          <a:xfrm>
            <a:off x="6794400" y="2353435"/>
            <a:ext cx="1630739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the header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041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 +2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56329" y="1875182"/>
            <a:ext cx="3776870" cy="3949148"/>
          </a:xfrm>
          <a:prstGeom prst="rect">
            <a:avLst/>
          </a:prstGeom>
          <a:solidFill>
            <a:srgbClr val="EE5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38" name="Rectangle 37"/>
          <p:cNvSpPr/>
          <p:nvPr/>
        </p:nvSpPr>
        <p:spPr>
          <a:xfrm>
            <a:off x="556329" y="1709530"/>
            <a:ext cx="3776870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40" name="Rectangle 39"/>
          <p:cNvSpPr/>
          <p:nvPr/>
        </p:nvSpPr>
        <p:spPr>
          <a:xfrm>
            <a:off x="4810277" y="1875182"/>
            <a:ext cx="3776870" cy="3949148"/>
          </a:xfrm>
          <a:prstGeom prst="rect">
            <a:avLst/>
          </a:prstGeom>
          <a:solidFill>
            <a:srgbClr val="D2CB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41" name="Rectangle 40"/>
          <p:cNvSpPr/>
          <p:nvPr/>
        </p:nvSpPr>
        <p:spPr>
          <a:xfrm>
            <a:off x="4810277" y="1709530"/>
            <a:ext cx="3776870" cy="165652"/>
          </a:xfrm>
          <a:prstGeom prst="rect">
            <a:avLst/>
          </a:prstGeom>
          <a:solidFill>
            <a:srgbClr val="585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25" name="Text Placeholder 16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752123" y="2668746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52123" y="1919282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6" name="Text Placeholder 16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759380" y="2315785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  <p:sp>
        <p:nvSpPr>
          <p:cNvPr id="27" name="Text Placeholder 16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5004808" y="2676003"/>
            <a:ext cx="3286677" cy="298456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11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28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5004808" y="1926539"/>
            <a:ext cx="3286677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22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TITLE</a:t>
            </a:r>
            <a:endParaRPr lang="es-ES" dirty="0"/>
          </a:p>
        </p:txBody>
      </p:sp>
      <p:sp>
        <p:nvSpPr>
          <p:cNvPr id="29" name="Text Placeholder 16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5012065" y="2323042"/>
            <a:ext cx="3279420" cy="36021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ts val="2500"/>
              </a:lnSpc>
              <a:buNone/>
              <a:defRPr sz="13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header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8278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, Chart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GRAPHIC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graphicFrame>
        <p:nvGraphicFramePr>
          <p:cNvPr id="3" name="Diagram 2"/>
          <p:cNvGraphicFramePr/>
          <p:nvPr userDrawn="1">
            <p:extLst>
              <p:ext uri="{D42A27DB-BD31-4B8C-83A1-F6EECF244321}">
                <p14:modId xmlns:p14="http://schemas.microsoft.com/office/powerpoint/2010/main" val="3155327852"/>
              </p:ext>
            </p:extLst>
          </p:nvPr>
        </p:nvGraphicFramePr>
        <p:xfrm>
          <a:off x="275771" y="1716315"/>
          <a:ext cx="4775200" cy="4016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6741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, Chartop2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2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THE CHART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5" hasCustomPrompt="1"/>
          </p:nvPr>
        </p:nvSpPr>
        <p:spPr>
          <a:xfrm>
            <a:off x="386176" y="1794971"/>
            <a:ext cx="4563195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chart</a:t>
            </a:r>
          </a:p>
        </p:txBody>
      </p:sp>
    </p:spTree>
    <p:extLst>
      <p:ext uri="{BB962C8B-B14F-4D97-AF65-F5344CB8AC3E}">
        <p14:creationId xmlns:p14="http://schemas.microsoft.com/office/powerpoint/2010/main" val="15065439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Top Banner, Smartgraphic &amp;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6176" y="266337"/>
            <a:ext cx="8087840" cy="7246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29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10757" y="1794970"/>
            <a:ext cx="324371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21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TITLE OF YOUR SMARTART</a:t>
            </a:r>
            <a:endParaRPr lang="es-ES" dirty="0"/>
          </a:p>
        </p:txBody>
      </p:sp>
      <p:sp>
        <p:nvSpPr>
          <p:cNvPr id="1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10757" y="2466109"/>
            <a:ext cx="3243716" cy="14778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ts val="1500"/>
              </a:lnSpc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the subsection</a:t>
            </a:r>
            <a:endParaRPr lang="es-E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10757" y="2663222"/>
            <a:ext cx="3243716" cy="281682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ts val="1100"/>
              </a:lnSpc>
              <a:buNone/>
              <a:defRPr sz="9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Enter here your plain text</a:t>
            </a:r>
            <a:endParaRPr lang="es-ES" dirty="0"/>
          </a:p>
        </p:txBody>
      </p:sp>
      <p:sp>
        <p:nvSpPr>
          <p:cNvPr id="4" name="SmartArt Placeholder 3"/>
          <p:cNvSpPr>
            <a:spLocks noGrp="1"/>
          </p:cNvSpPr>
          <p:nvPr>
            <p:ph type="dgm" sz="quarter" idx="15" hasCustomPrompt="1"/>
          </p:nvPr>
        </p:nvSpPr>
        <p:spPr>
          <a:xfrm>
            <a:off x="386175" y="1794971"/>
            <a:ext cx="4736687" cy="3685080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SmartArt</a:t>
            </a:r>
          </a:p>
        </p:txBody>
      </p:sp>
    </p:spTree>
    <p:extLst>
      <p:ext uri="{BB962C8B-B14F-4D97-AF65-F5344CB8AC3E}">
        <p14:creationId xmlns:p14="http://schemas.microsoft.com/office/powerpoint/2010/main" val="36934074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Left banner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195763" y="150813"/>
            <a:ext cx="4784725" cy="59737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91708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2 Left banner, Text &amp;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0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plain text</a:t>
            </a:r>
            <a:endParaRPr lang="es-E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9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30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31" name="Text Placeholder 20"/>
          <p:cNvSpPr>
            <a:spLocks noGrp="1"/>
          </p:cNvSpPr>
          <p:nvPr>
            <p:ph type="body" sz="quarter" idx="24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25" hasCustomPrompt="1"/>
          </p:nvPr>
        </p:nvSpPr>
        <p:spPr>
          <a:xfrm>
            <a:off x="5428093" y="541441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250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5015499" y="2512335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710709" y="2512335"/>
            <a:ext cx="0" cy="3273866"/>
          </a:xfrm>
          <a:prstGeom prst="line">
            <a:avLst/>
          </a:prstGeom>
          <a:ln w="161925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9397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 3 Cover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38536" y="0"/>
            <a:ext cx="5288096" cy="4616067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53790"/>
            <a:ext cx="4164107" cy="291352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593256" y="0"/>
            <a:ext cx="0" cy="4081549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8070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3 Cover Op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843571" y="0"/>
            <a:ext cx="5288096" cy="4616067"/>
          </a:xfrm>
          <a:prstGeom prst="rect">
            <a:avLst/>
          </a:prstGeom>
          <a:solidFill>
            <a:srgbClr val="D2CBB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D2CBB8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585526" y="0"/>
            <a:ext cx="0" cy="4081549"/>
          </a:xfrm>
          <a:prstGeom prst="line">
            <a:avLst/>
          </a:prstGeom>
          <a:ln w="22225">
            <a:solidFill>
              <a:srgbClr val="58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43635" y="53790"/>
            <a:ext cx="4164107" cy="291352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5700"/>
              </a:lnSpc>
              <a:defRPr sz="60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743636" y="2952281"/>
            <a:ext cx="4164106" cy="525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is an example of how your explanatory text could be placed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743075" y="3478213"/>
            <a:ext cx="2713038" cy="654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23025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3 Section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22922"/>
            <a:ext cx="9144000" cy="276245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EE58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TOUR SECTION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6661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3 Section Op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722922"/>
            <a:ext cx="9144000" cy="2762451"/>
          </a:xfrm>
          <a:prstGeom prst="rect">
            <a:avLst/>
          </a:prstGeom>
          <a:solidFill>
            <a:srgbClr val="D2CBB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2143678" y="2492943"/>
            <a:ext cx="1539249" cy="1208401"/>
          </a:xfrm>
          <a:prstGeom prst="rect">
            <a:avLst/>
          </a:prstGeom>
        </p:spPr>
        <p:txBody>
          <a:bodyPr anchor="b"/>
          <a:lstStyle>
            <a:lvl1pPr algn="r">
              <a:lnSpc>
                <a:spcPts val="5700"/>
              </a:lnSpc>
              <a:defRPr sz="9600" b="1">
                <a:solidFill>
                  <a:srgbClr val="EE58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00</a:t>
            </a:r>
            <a:endParaRPr lang="es-E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012877" y="1894901"/>
            <a:ext cx="0" cy="2423711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9824" y="2168601"/>
            <a:ext cx="2300341" cy="1743959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400" b="1">
                <a:solidFill>
                  <a:srgbClr val="58585A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 OF TOUR SECTION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43511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5167909" y="2270286"/>
            <a:ext cx="3976091" cy="327386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472699" y="177970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52506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76740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1341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name.lastname@</a:t>
            </a:r>
            <a:r>
              <a:rPr lang="es-ES"/>
              <a:t>reach-initiative.org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3480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5619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s-ES"/>
              <a:t>www.reach-initiative.org</a:t>
            </a:r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9005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501812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@REACH_info</a:t>
            </a:r>
            <a:endParaRPr lang="es-E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817681"/>
            <a:ext cx="139097" cy="139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99661"/>
            <a:ext cx="142572" cy="980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93774"/>
            <a:ext cx="130921" cy="130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605381"/>
            <a:ext cx="147872" cy="147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833939"/>
            <a:ext cx="138520" cy="138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5085917"/>
            <a:ext cx="168361" cy="117852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5167909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0460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 userDrawn="1"/>
        </p:nvSpPr>
        <p:spPr>
          <a:xfrm>
            <a:off x="5167909" y="2270286"/>
            <a:ext cx="3976091" cy="3273866"/>
          </a:xfrm>
          <a:prstGeom prst="rect">
            <a:avLst/>
          </a:prstGeom>
          <a:solidFill>
            <a:srgbClr val="D2CBB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5472699" y="1779705"/>
            <a:ext cx="3323875" cy="1716918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58585A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b="1" dirty="0">
              <a:solidFill>
                <a:srgbClr val="58585A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535934" y="3525066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Name </a:t>
            </a:r>
            <a:r>
              <a:rPr lang="en-US" dirty="0" err="1"/>
              <a:t>Lastname</a:t>
            </a:r>
            <a:endParaRPr lang="es-E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5727079" y="3767409"/>
            <a:ext cx="3069499" cy="36676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5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Mobile Telephone</a:t>
            </a:r>
          </a:p>
          <a:p>
            <a:pPr lvl="0"/>
            <a:r>
              <a:rPr lang="en-US" dirty="0"/>
              <a:t>Desktop Telephone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727079" y="41341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name.lastname@</a:t>
            </a:r>
            <a:r>
              <a:rPr lang="es-ES"/>
              <a:t>reach-initiative.org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727078" y="43480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 baseline="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skype user name</a:t>
            </a:r>
            <a:endParaRPr lang="es-ES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727077" y="4561973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s-ES"/>
              <a:t>www.reach-initiative.org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5727076" y="4790051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IMPACT Initiatives</a:t>
            </a:r>
            <a:endParaRPr lang="es-ES" dirty="0"/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727075" y="5018129"/>
            <a:ext cx="3069499" cy="2139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95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@IREACH_info</a:t>
            </a:r>
            <a:endParaRPr lang="es-E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08" y="3817681"/>
            <a:ext cx="139097" cy="1390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15" y="4199661"/>
            <a:ext cx="142572" cy="980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4393774"/>
            <a:ext cx="130921" cy="130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616" y="4605381"/>
            <a:ext cx="147872" cy="1478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79" y="4833939"/>
            <a:ext cx="138520" cy="1385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612" y="5085917"/>
            <a:ext cx="168361" cy="117852"/>
          </a:xfrm>
          <a:prstGeom prst="rect">
            <a:avLst/>
          </a:prstGeom>
        </p:spPr>
      </p:pic>
      <p:cxnSp>
        <p:nvCxnSpPr>
          <p:cNvPr id="23" name="Straight Connector 22"/>
          <p:cNvCxnSpPr/>
          <p:nvPr userDrawn="1"/>
        </p:nvCxnSpPr>
        <p:spPr>
          <a:xfrm>
            <a:off x="5167909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5030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5167909" y="2270286"/>
            <a:ext cx="3976091" cy="3273866"/>
          </a:xfrm>
          <a:prstGeom prst="rect">
            <a:avLst/>
          </a:prstGeom>
          <a:solidFill>
            <a:schemeClr val="tx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167909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 userDrawn="1"/>
        </p:nvSpPr>
        <p:spPr>
          <a:xfrm>
            <a:off x="5472704" y="2270290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chemeClr val="bg1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573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p 3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5167909" y="2270286"/>
            <a:ext cx="3976091" cy="3273866"/>
          </a:xfrm>
          <a:prstGeom prst="rect">
            <a:avLst/>
          </a:prstGeom>
          <a:solidFill>
            <a:srgbClr val="D2CBB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6" name="Straight Connector 25"/>
          <p:cNvCxnSpPr/>
          <p:nvPr userDrawn="1"/>
        </p:nvCxnSpPr>
        <p:spPr>
          <a:xfrm>
            <a:off x="5167909" y="2270286"/>
            <a:ext cx="0" cy="3273866"/>
          </a:xfrm>
          <a:prstGeom prst="line">
            <a:avLst/>
          </a:prstGeom>
          <a:ln w="161925">
            <a:solidFill>
              <a:srgbClr val="EE58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 userDrawn="1"/>
        </p:nvSpPr>
        <p:spPr>
          <a:xfrm>
            <a:off x="5472704" y="2270290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rgbClr val="58585A"/>
                </a:solidFill>
                <a:latin typeface="Arial Narrow" panose="020B0606020202030204" pitchFamily="34" charset="0"/>
              </a:rPr>
              <a:t>THANK YOU FOR </a:t>
            </a:r>
            <a:r>
              <a:rPr lang="en-US" sz="4400" b="1">
                <a:solidFill>
                  <a:srgbClr val="58585A"/>
                </a:solidFill>
                <a:latin typeface="Arial Narrow" panose="020B0606020202030204" pitchFamily="34" charset="0"/>
              </a:rPr>
              <a:t>YOUR ATTENTION</a:t>
            </a:r>
            <a:endParaRPr lang="es-ES" sz="4400" b="1" dirty="0">
              <a:solidFill>
                <a:srgbClr val="58585A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7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Text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2775" y="990982"/>
            <a:ext cx="4164106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700" b="1" baseline="0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262775" y="1526859"/>
            <a:ext cx="4164106" cy="40632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3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4097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, Text &amp; Icons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YOUR SECTION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428187" y="462065"/>
            <a:ext cx="2998694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428187" y="9431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652963" y="8509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428187" y="223819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4652963" y="214591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5428187" y="3568350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4652963" y="3476079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9" hasCustomPrompt="1"/>
          </p:nvPr>
        </p:nvSpPr>
        <p:spPr>
          <a:xfrm>
            <a:off x="5428187" y="4905571"/>
            <a:ext cx="2998694" cy="77805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300"/>
              </a:lnSpc>
              <a:buNone/>
              <a:defRPr sz="1100">
                <a:solidFill>
                  <a:srgbClr val="58585A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4652963" y="4813300"/>
            <a:ext cx="663575" cy="66357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endParaRPr lang="es-E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1" hasCustomPrompt="1"/>
          </p:nvPr>
        </p:nvSpPr>
        <p:spPr>
          <a:xfrm>
            <a:off x="5428187" y="1836013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428094" y="316114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  <p:sp>
        <p:nvSpPr>
          <p:cNvPr id="23" name="Text Placeholder 20"/>
          <p:cNvSpPr>
            <a:spLocks noGrp="1"/>
          </p:cNvSpPr>
          <p:nvPr>
            <p:ph type="body" sz="quarter" idx="23" hasCustomPrompt="1"/>
          </p:nvPr>
        </p:nvSpPr>
        <p:spPr>
          <a:xfrm>
            <a:off x="5428094" y="4520185"/>
            <a:ext cx="2998787" cy="43776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the title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5308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Left banner &amp; Image O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1907" y="1845250"/>
            <a:ext cx="2941487" cy="250115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400" b="1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THE TITLE OF YOU SECTION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667125" y="198438"/>
            <a:ext cx="5287963" cy="589121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n-GB" noProof="0" dirty="0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09038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p1 Goodby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 userDrawn="1"/>
        </p:nvSpPr>
        <p:spPr>
          <a:xfrm>
            <a:off x="5015499" y="2512335"/>
            <a:ext cx="3850595" cy="327386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ts val="3700"/>
              </a:lnSpc>
              <a:spcBef>
                <a:spcPct val="0"/>
              </a:spcBef>
              <a:buNone/>
              <a:defRPr sz="3400" kern="1200">
                <a:solidFill>
                  <a:schemeClr val="bg1"/>
                </a:solidFill>
                <a:latin typeface="Trade Gothic LT Std Bold" panose="00000800000000000000" pitchFamily="50" charset="0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</a:pPr>
            <a:r>
              <a:rPr lang="en-US" sz="4400" b="1" dirty="0">
                <a:solidFill>
                  <a:schemeClr val="bg1"/>
                </a:solidFill>
                <a:latin typeface="Arial Narrow" panose="020B0606020202030204" pitchFamily="34" charset="0"/>
              </a:rPr>
              <a:t>THANK YOU FOR YOUR ATTENTION</a:t>
            </a:r>
            <a:endParaRPr lang="es-ES" sz="4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4710709" y="2512335"/>
            <a:ext cx="0" cy="3273866"/>
          </a:xfrm>
          <a:prstGeom prst="line">
            <a:avLst/>
          </a:prstGeom>
          <a:ln w="161925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422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1 Big Left banner+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1889" y="-15484"/>
            <a:ext cx="2941487" cy="250115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400" b="1" baseline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 dirty="0"/>
              <a:t>HERE GOES YOUR TITLE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1889" y="2593539"/>
            <a:ext cx="2941487" cy="52593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500" b="1">
                <a:solidFill>
                  <a:srgbClr val="EE5859"/>
                </a:solidFill>
                <a:latin typeface="Arial Narrow" panose="020B06060202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Here goes your header</a:t>
            </a:r>
            <a:endParaRPr lang="es-E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91889" y="3119470"/>
            <a:ext cx="2941487" cy="28930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1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Here goes your plain text</a:t>
            </a:r>
            <a:endParaRPr lang="es-E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4195763" y="150813"/>
            <a:ext cx="4784725" cy="5973762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 panose="020B0606020202030204" pitchFamily="34" charset="0"/>
              </a:defRPr>
            </a:lvl1pPr>
          </a:lstStyle>
          <a:p>
            <a:r>
              <a:rPr lang="es-ES" dirty="0" err="1"/>
              <a:t>Click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icon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to </a:t>
            </a:r>
            <a:r>
              <a:rPr lang="es-ES" dirty="0" err="1"/>
              <a:t>insert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picture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96646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44.xml"/><Relationship Id="rId10" Type="http://schemas.openxmlformats.org/officeDocument/2006/relationships/image" Target="../media/image22.jpg"/><Relationship Id="rId4" Type="http://schemas.openxmlformats.org/officeDocument/2006/relationships/slideLayout" Target="../slideLayouts/slideLayout43.xml"/><Relationship Id="rId9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3.wdp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20.jp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19.jp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.png"/><Relationship Id="rId5" Type="http://schemas.openxmlformats.org/officeDocument/2006/relationships/image" Target="../media/image21.jpg"/><Relationship Id="rId4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268598"/>
            <a:ext cx="9144000" cy="589402"/>
            <a:chOff x="0" y="6268598"/>
            <a:chExt cx="9144000" cy="589402"/>
          </a:xfrm>
          <a:solidFill>
            <a:srgbClr val="009999"/>
          </a:solidFill>
        </p:grpSpPr>
        <p:sp>
          <p:nvSpPr>
            <p:cNvPr id="8" name="Rectangle 7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68610"/>
              <a:ext cx="2595581" cy="571907"/>
            </a:xfrm>
            <a:prstGeom prst="rect">
              <a:avLst/>
            </a:prstGeom>
            <a:grpFill/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73F5583-E7AE-41B4-A8F7-7814F5C5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14"/>
          <a:stretch/>
        </p:blipFill>
        <p:spPr>
          <a:xfrm>
            <a:off x="0" y="0"/>
            <a:ext cx="9144000" cy="6277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E03191-02A9-451B-86DB-85D7C4B56A5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6268598"/>
            <a:ext cx="1541983" cy="5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45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7" r:id="rId2"/>
    <p:sldLayoutId id="2147483719" r:id="rId3"/>
    <p:sldLayoutId id="21474837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"/>
            <a:ext cx="9144000" cy="6856929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185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3" r:id="rId2"/>
    <p:sldLayoutId id="2147483692" r:id="rId3"/>
    <p:sldLayoutId id="2147483722" r:id="rId4"/>
    <p:sldLayoutId id="2147483751" r:id="rId5"/>
    <p:sldLayoutId id="2147483773" r:id="rId6"/>
    <p:sldLayoutId id="2147483772" r:id="rId7"/>
    <p:sldLayoutId id="21474837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6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68598"/>
            <a:ext cx="9144000" cy="589402"/>
            <a:chOff x="0" y="6268598"/>
            <a:chExt cx="9144000" cy="589402"/>
          </a:xfrm>
          <a:solidFill>
            <a:srgbClr val="009999"/>
          </a:solidFill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009999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8" y="6280236"/>
              <a:ext cx="2622162" cy="577764"/>
            </a:xfrm>
            <a:prstGeom prst="rect">
              <a:avLst/>
            </a:prstGeom>
            <a:grpFill/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831F439-5FA8-4F46-B4FF-2FC7D265E1A2}"/>
              </a:ext>
            </a:extLst>
          </p:cNvPr>
          <p:cNvSpPr/>
          <p:nvPr userDrawn="1"/>
        </p:nvSpPr>
        <p:spPr>
          <a:xfrm>
            <a:off x="-7843" y="1860697"/>
            <a:ext cx="215175" cy="2445488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173C04-D512-4B7B-9875-D0CC37DE14B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6268598"/>
            <a:ext cx="1541983" cy="5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81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05" r:id="rId2"/>
    <p:sldLayoutId id="2147483699" r:id="rId3"/>
    <p:sldLayoutId id="21474837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196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E736DB-3954-49A2-8C2A-8B430ACF635C}"/>
              </a:ext>
            </a:extLst>
          </p:cNvPr>
          <p:cNvSpPr/>
          <p:nvPr userDrawn="1"/>
        </p:nvSpPr>
        <p:spPr>
          <a:xfrm>
            <a:off x="0" y="-1650"/>
            <a:ext cx="361950" cy="12780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0" y="6267600"/>
            <a:ext cx="9144000" cy="590400"/>
            <a:chOff x="0" y="6267600"/>
            <a:chExt cx="9144000" cy="590400"/>
          </a:xfrm>
          <a:solidFill>
            <a:srgbClr val="009999"/>
          </a:solidFill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9" y="6267600"/>
              <a:ext cx="2597813" cy="572400"/>
            </a:xfrm>
            <a:prstGeom prst="rect">
              <a:avLst/>
            </a:prstGeom>
            <a:grpFill/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C3766A-8DBA-4753-B9FF-5F4F4D151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3000"/>
                    </a14:imgEffect>
                  </a14:imgLayer>
                </a14:imgProps>
              </a:ext>
            </a:extLst>
          </a:blip>
          <a:srcRect l="1810" t="25678" r="95" b="54465"/>
          <a:stretch/>
        </p:blipFill>
        <p:spPr>
          <a:xfrm>
            <a:off x="168275" y="-1"/>
            <a:ext cx="8975725" cy="1276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B3C620-049C-40ED-8F51-2826CBEA8F3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3" y="6268598"/>
            <a:ext cx="1541983" cy="55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0" r:id="rId2"/>
    <p:sldLayoutId id="2147483707" r:id="rId3"/>
    <p:sldLayoutId id="2147483716" r:id="rId4"/>
    <p:sldLayoutId id="2147483717" r:id="rId5"/>
    <p:sldLayoutId id="2147483718" r:id="rId6"/>
    <p:sldLayoutId id="2147483709" r:id="rId7"/>
    <p:sldLayoutId id="2147483714" r:id="rId8"/>
    <p:sldLayoutId id="214748371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33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6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D2CBB8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8" name="Rectangle 7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8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6" r:id="rId2"/>
    <p:sldLayoutId id="2147483725" r:id="rId3"/>
    <p:sldLayoutId id="214748377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80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26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5" r:id="rId2"/>
    <p:sldLayoutId id="2147483757" r:id="rId3"/>
    <p:sldLayoutId id="2147483759" r:id="rId4"/>
    <p:sldLayoutId id="2147483761" r:id="rId5"/>
    <p:sldLayoutId id="2147483763" r:id="rId6"/>
    <p:sldLayoutId id="2147483765" r:id="rId7"/>
    <p:sldLayoutId id="2147483767" r:id="rId8"/>
    <p:sldLayoutId id="21474837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0" y="6251156"/>
            <a:ext cx="9148386" cy="606844"/>
            <a:chOff x="0" y="6251156"/>
            <a:chExt cx="9148386" cy="606844"/>
          </a:xfrm>
        </p:grpSpPr>
        <p:sp>
          <p:nvSpPr>
            <p:cNvPr id="7" name="Rectangle 6"/>
            <p:cNvSpPr/>
            <p:nvPr/>
          </p:nvSpPr>
          <p:spPr>
            <a:xfrm>
              <a:off x="0" y="6268598"/>
              <a:ext cx="9144000" cy="589402"/>
            </a:xfrm>
            <a:prstGeom prst="rect">
              <a:avLst/>
            </a:prstGeom>
            <a:solidFill>
              <a:srgbClr val="585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247" y="6251156"/>
              <a:ext cx="2754139" cy="606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11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risisgroup.org/global/10-conflicts-watch-2019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0"/>
            <a:ext cx="9144001" cy="629146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7631BB-D578-4D2F-9C7D-664E91DFFDFC}"/>
              </a:ext>
            </a:extLst>
          </p:cNvPr>
          <p:cNvSpPr txBox="1">
            <a:spLocks/>
          </p:cNvSpPr>
          <p:nvPr/>
        </p:nvSpPr>
        <p:spPr>
          <a:xfrm>
            <a:off x="554353" y="1848990"/>
            <a:ext cx="7030117" cy="17465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bg2"/>
                </a:solidFill>
                <a:latin typeface="Arial Narrow" panose="020B0606020202030204" pitchFamily="34" charset="0"/>
              </a:rPr>
              <a:t>WASH Needs Assessment</a:t>
            </a:r>
            <a:endParaRPr lang="es-ES" b="1" dirty="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F37CE15-2B54-45CD-B5E2-04877572587B}"/>
              </a:ext>
            </a:extLst>
          </p:cNvPr>
          <p:cNvSpPr txBox="1">
            <a:spLocks/>
          </p:cNvSpPr>
          <p:nvPr/>
        </p:nvSpPr>
        <p:spPr>
          <a:xfrm>
            <a:off x="554355" y="2722280"/>
            <a:ext cx="6497184" cy="5259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bg2"/>
                </a:solidFill>
                <a:latin typeface="Arial Narrow" panose="020B0606020202030204" pitchFamily="34" charset="0"/>
              </a:rPr>
              <a:t>Understanding WASH needs in Cameroon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A3D531A-B02C-43F7-9259-19CA664D3D28}"/>
              </a:ext>
            </a:extLst>
          </p:cNvPr>
          <p:cNvSpPr txBox="1">
            <a:spLocks/>
          </p:cNvSpPr>
          <p:nvPr/>
        </p:nvSpPr>
        <p:spPr>
          <a:xfrm>
            <a:off x="554353" y="3330977"/>
            <a:ext cx="3451055" cy="654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2"/>
                </a:solidFill>
                <a:latin typeface="Arial Narrow" panose="020B0606020202030204" pitchFamily="34" charset="0"/>
              </a:rPr>
              <a:t>January 2019 |   Cameroon</a:t>
            </a:r>
          </a:p>
        </p:txBody>
      </p:sp>
    </p:spTree>
    <p:extLst>
      <p:ext uri="{BB962C8B-B14F-4D97-AF65-F5344CB8AC3E}">
        <p14:creationId xmlns:p14="http://schemas.microsoft.com/office/powerpoint/2010/main" val="447586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Age Pyramid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7EF18A4-A859-4D14-9B8C-5484AFAA89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785522"/>
              </p:ext>
            </p:extLst>
          </p:nvPr>
        </p:nvGraphicFramePr>
        <p:xfrm>
          <a:off x="3530990" y="168812"/>
          <a:ext cx="5613009" cy="585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346A93D-8941-428D-ABB6-3B251DD00503}"/>
              </a:ext>
            </a:extLst>
          </p:cNvPr>
          <p:cNvSpPr/>
          <p:nvPr/>
        </p:nvSpPr>
        <p:spPr>
          <a:xfrm>
            <a:off x="3530990" y="4107766"/>
            <a:ext cx="5503981" cy="1392703"/>
          </a:xfrm>
          <a:prstGeom prst="rect">
            <a:avLst/>
          </a:prstGeom>
          <a:noFill/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AC5A84-84DE-42AC-B181-28443E814A2B}"/>
              </a:ext>
            </a:extLst>
          </p:cNvPr>
          <p:cNvSpPr txBox="1"/>
          <p:nvPr/>
        </p:nvSpPr>
        <p:spPr>
          <a:xfrm>
            <a:off x="7446666" y="1475918"/>
            <a:ext cx="1588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54% of the population is under 20 yo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08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Population Distribution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1CBFCC9-6AE3-427C-9F54-2D07EA04C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0" b="6666"/>
          <a:stretch/>
        </p:blipFill>
        <p:spPr>
          <a:xfrm>
            <a:off x="3888109" y="152601"/>
            <a:ext cx="4849684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66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2688685" cy="2501153"/>
          </a:xfrm>
        </p:spPr>
        <p:txBody>
          <a:bodyPr/>
          <a:lstStyle/>
          <a:p>
            <a:r>
              <a:rPr lang="en-US" noProof="0" dirty="0"/>
              <a:t>Incidents of Violence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6C2FE8B-5EF5-481B-A8B7-BE26C84F7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5624914"/>
              </p:ext>
            </p:extLst>
          </p:nvPr>
        </p:nvGraphicFramePr>
        <p:xfrm>
          <a:off x="3784207" y="473650"/>
          <a:ext cx="5067885" cy="5392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41648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145885" cy="2501153"/>
          </a:xfrm>
        </p:spPr>
        <p:txBody>
          <a:bodyPr/>
          <a:lstStyle/>
          <a:p>
            <a:r>
              <a:rPr lang="en-US" noProof="0" dirty="0"/>
              <a:t>Geographic Distribution of Incidents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D6F2928-0EFB-4E6E-9E33-6E4BAFDD57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099133"/>
              </p:ext>
            </p:extLst>
          </p:nvPr>
        </p:nvGraphicFramePr>
        <p:xfrm>
          <a:off x="3886200" y="1415281"/>
          <a:ext cx="4759376" cy="3361090"/>
        </p:xfrm>
        <a:graphic>
          <a:graphicData uri="http://schemas.openxmlformats.org/drawingml/2006/table">
            <a:tbl>
              <a:tblPr/>
              <a:tblGrid>
                <a:gridCol w="1593941">
                  <a:extLst>
                    <a:ext uri="{9D8B030D-6E8A-4147-A177-3AD203B41FA5}">
                      <a16:colId xmlns:a16="http://schemas.microsoft.com/office/drawing/2014/main" val="1355357391"/>
                    </a:ext>
                  </a:extLst>
                </a:gridCol>
                <a:gridCol w="1055145">
                  <a:extLst>
                    <a:ext uri="{9D8B030D-6E8A-4147-A177-3AD203B41FA5}">
                      <a16:colId xmlns:a16="http://schemas.microsoft.com/office/drawing/2014/main" val="1619392895"/>
                    </a:ext>
                  </a:extLst>
                </a:gridCol>
                <a:gridCol w="1055145">
                  <a:extLst>
                    <a:ext uri="{9D8B030D-6E8A-4147-A177-3AD203B41FA5}">
                      <a16:colId xmlns:a16="http://schemas.microsoft.com/office/drawing/2014/main" val="2078210226"/>
                    </a:ext>
                  </a:extLst>
                </a:gridCol>
                <a:gridCol w="1055145">
                  <a:extLst>
                    <a:ext uri="{9D8B030D-6E8A-4147-A177-3AD203B41FA5}">
                      <a16:colId xmlns:a16="http://schemas.microsoft.com/office/drawing/2014/main" val="593230052"/>
                    </a:ext>
                  </a:extLst>
                </a:gridCol>
              </a:tblGrid>
              <a:tr h="672218">
                <a:tc>
                  <a:txBody>
                    <a:bodyPr/>
                    <a:lstStyle/>
                    <a:p>
                      <a:pPr algn="ctr" fontAlgn="b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097162"/>
                  </a:ext>
                </a:extLst>
              </a:tr>
              <a:tr h="6722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AF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A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132561"/>
                  </a:ext>
                </a:extLst>
              </a:tr>
              <a:tr h="6722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North West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E2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483011"/>
                  </a:ext>
                </a:extLst>
              </a:tr>
              <a:tr h="6722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B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9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195922"/>
                  </a:ext>
                </a:extLst>
              </a:tr>
              <a:tr h="67221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South West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F8F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DF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34%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981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0043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18B1979-F77A-4812-88B5-61561525E960}"/>
              </a:ext>
            </a:extLst>
          </p:cNvPr>
          <p:cNvSpPr txBox="1"/>
          <p:nvPr/>
        </p:nvSpPr>
        <p:spPr>
          <a:xfrm>
            <a:off x="3974124" y="341709"/>
            <a:ext cx="4167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Number of recorded violence incidents (ACLED) by region since 2016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EA4444-3B40-454D-985E-3437D073BFA6}"/>
              </a:ext>
            </a:extLst>
          </p:cNvPr>
          <p:cNvSpPr txBox="1"/>
          <p:nvPr/>
        </p:nvSpPr>
        <p:spPr>
          <a:xfrm>
            <a:off x="3480685" y="5142057"/>
            <a:ext cx="5570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Most of the incidents took place in the North West and South West regions (74% or the total number of incidents in 2018) </a:t>
            </a:r>
          </a:p>
        </p:txBody>
      </p:sp>
    </p:spTree>
    <p:extLst>
      <p:ext uri="{BB962C8B-B14F-4D97-AF65-F5344CB8AC3E}">
        <p14:creationId xmlns:p14="http://schemas.microsoft.com/office/powerpoint/2010/main" val="398290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Geographic Distribution of Incidents</a:t>
            </a:r>
            <a:endParaRPr lang="en-US" noProof="0" dirty="0"/>
          </a:p>
        </p:txBody>
      </p:sp>
      <p:pic>
        <p:nvPicPr>
          <p:cNvPr id="4" name="Picture 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282B82E8-CD6C-4737-A0E4-A0F1B7A7AF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6666"/>
          <a:stretch/>
        </p:blipFill>
        <p:spPr>
          <a:xfrm>
            <a:off x="3876675" y="202910"/>
            <a:ext cx="4880168" cy="590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68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Landcover with Incidents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EB7A407-7242-4252-B196-DE4DB179BB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5" b="6462"/>
          <a:stretch/>
        </p:blipFill>
        <p:spPr>
          <a:xfrm>
            <a:off x="3824654" y="130849"/>
            <a:ext cx="4939515" cy="601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15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Push Factors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B45529B-9785-4FEA-8AAF-FA3D7C339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941557"/>
              </p:ext>
            </p:extLst>
          </p:nvPr>
        </p:nvGraphicFramePr>
        <p:xfrm>
          <a:off x="3455377" y="665552"/>
          <a:ext cx="5688623" cy="4277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E11B3C3B-51F2-429E-9819-3C822AA08A59}"/>
              </a:ext>
            </a:extLst>
          </p:cNvPr>
          <p:cNvSpPr/>
          <p:nvPr/>
        </p:nvSpPr>
        <p:spPr>
          <a:xfrm>
            <a:off x="3679307" y="294419"/>
            <a:ext cx="5172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Arial Narrow" panose="020B0606020202030204" pitchFamily="34" charset="0"/>
              </a:rPr>
              <a:t>IDPs' main raison for displacement (by % of KIs reporting)</a:t>
            </a:r>
            <a:endParaRPr lang="en-GB" sz="2400" b="1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4CEC0-286C-4BD7-BC86-A7327F596319}"/>
              </a:ext>
            </a:extLst>
          </p:cNvPr>
          <p:cNvSpPr txBox="1"/>
          <p:nvPr/>
        </p:nvSpPr>
        <p:spPr>
          <a:xfrm>
            <a:off x="3583866" y="4976021"/>
            <a:ext cx="5268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Insecurity and loss of housing are the main drivers of displacement and reflect the very poor security situation affecting the North West and South West regions.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021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-85725"/>
            <a:ext cx="9144001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9C731-A492-449B-861A-5AACA34E2E68}"/>
              </a:ext>
            </a:extLst>
          </p:cNvPr>
          <p:cNvSpPr txBox="1"/>
          <p:nvPr/>
        </p:nvSpPr>
        <p:spPr>
          <a:xfrm>
            <a:off x="2071468" y="2591471"/>
            <a:ext cx="500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Humanitarian Profile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RÃ©sultat de recherche d'images">
            <a:extLst>
              <a:ext uri="{FF2B5EF4-FFF2-40B4-BE49-F238E27FC236}">
                <a16:creationId xmlns:a16="http://schemas.microsoft.com/office/drawing/2014/main" id="{BC484CF9-FD8D-4FC2-B1A2-5D8FF0C88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-1" y="-85725"/>
            <a:ext cx="9144001" cy="63553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2F6B5-F7C1-4D74-9910-CDC366B55093}"/>
              </a:ext>
            </a:extLst>
          </p:cNvPr>
          <p:cNvSpPr txBox="1"/>
          <p:nvPr/>
        </p:nvSpPr>
        <p:spPr>
          <a:xfrm>
            <a:off x="2223868" y="2743871"/>
            <a:ext cx="500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Access to Water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75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noProof="0" dirty="0"/>
              <a:t>Water Supply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B3C3B-51F2-429E-9819-3C822AA08A59}"/>
              </a:ext>
            </a:extLst>
          </p:cNvPr>
          <p:cNvSpPr/>
          <p:nvPr/>
        </p:nvSpPr>
        <p:spPr>
          <a:xfrm>
            <a:off x="3679307" y="294419"/>
            <a:ext cx="5172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can access enough water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679307" y="3903847"/>
            <a:ext cx="53328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As few as 5% of KIs say that that there is no water quantity issue in the community they report 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Especially difficult situation for people living in the bush.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More blurry the disaggregation by population groups, with non-displaced people seemingly worst off, but with a higher percentage of displaced communities being reported as facing very acute issues and no households having access to enough water.</a:t>
            </a:r>
          </a:p>
          <a:p>
            <a:pPr algn="ctr"/>
            <a:endParaRPr lang="en-GB" dirty="0">
              <a:latin typeface="Arial Narrow" panose="020B060602020203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1631A59-071D-48D7-A974-ADF2F3978F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446897"/>
              </p:ext>
            </p:extLst>
          </p:nvPr>
        </p:nvGraphicFramePr>
        <p:xfrm>
          <a:off x="3679307" y="967215"/>
          <a:ext cx="5070219" cy="2936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66812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69" y="1827665"/>
            <a:ext cx="3534508" cy="2501153"/>
          </a:xfrm>
        </p:spPr>
        <p:txBody>
          <a:bodyPr/>
          <a:lstStyle/>
          <a:p>
            <a:r>
              <a:rPr lang="en-US" noProof="0" dirty="0"/>
              <a:t>Water Supply</a:t>
            </a:r>
            <a:br>
              <a:rPr lang="en-US" noProof="0" dirty="0"/>
            </a:br>
            <a:r>
              <a:rPr lang="en-US" noProof="0" dirty="0"/>
              <a:t>Disaggregated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38CC32E-2895-4D31-9FBB-DA356953D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154178"/>
              </p:ext>
            </p:extLst>
          </p:nvPr>
        </p:nvGraphicFramePr>
        <p:xfrm>
          <a:off x="4045435" y="1236922"/>
          <a:ext cx="4201749" cy="1337310"/>
        </p:xfrm>
        <a:graphic>
          <a:graphicData uri="http://schemas.openxmlformats.org/drawingml/2006/table">
            <a:tbl>
              <a:tblPr/>
              <a:tblGrid>
                <a:gridCol w="1218436">
                  <a:extLst>
                    <a:ext uri="{9D8B030D-6E8A-4147-A177-3AD203B41FA5}">
                      <a16:colId xmlns:a16="http://schemas.microsoft.com/office/drawing/2014/main" val="3837201155"/>
                    </a:ext>
                  </a:extLst>
                </a:gridCol>
                <a:gridCol w="1192238">
                  <a:extLst>
                    <a:ext uri="{9D8B030D-6E8A-4147-A177-3AD203B41FA5}">
                      <a16:colId xmlns:a16="http://schemas.microsoft.com/office/drawing/2014/main" val="56622032"/>
                    </a:ext>
                  </a:extLst>
                </a:gridCol>
                <a:gridCol w="988646">
                  <a:extLst>
                    <a:ext uri="{9D8B030D-6E8A-4147-A177-3AD203B41FA5}">
                      <a16:colId xmlns:a16="http://schemas.microsoft.com/office/drawing/2014/main" val="721120780"/>
                    </a:ext>
                  </a:extLst>
                </a:gridCol>
                <a:gridCol w="802429">
                  <a:extLst>
                    <a:ext uri="{9D8B030D-6E8A-4147-A177-3AD203B41FA5}">
                      <a16:colId xmlns:a16="http://schemas.microsoft.com/office/drawing/2014/main" val="2509701976"/>
                    </a:ext>
                  </a:extLst>
                </a:gridCol>
              </a:tblGrid>
              <a:tr h="183384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741495"/>
                  </a:ext>
                </a:extLst>
              </a:tr>
              <a:tr h="18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5907527"/>
                  </a:ext>
                </a:extLst>
              </a:tr>
              <a:tr h="18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5228442"/>
                  </a:ext>
                </a:extLst>
              </a:tr>
              <a:tr h="18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992420"/>
                  </a:ext>
                </a:extLst>
              </a:tr>
              <a:tr h="18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48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A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589472"/>
                  </a:ext>
                </a:extLst>
              </a:tr>
              <a:tr h="1833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BD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0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1276200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882205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C766528C-F56C-4B68-B351-CB5660059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239771"/>
              </p:ext>
            </p:extLst>
          </p:nvPr>
        </p:nvGraphicFramePr>
        <p:xfrm>
          <a:off x="4045435" y="3029328"/>
          <a:ext cx="4201749" cy="1338166"/>
        </p:xfrm>
        <a:graphic>
          <a:graphicData uri="http://schemas.openxmlformats.org/drawingml/2006/table">
            <a:tbl>
              <a:tblPr/>
              <a:tblGrid>
                <a:gridCol w="1171802">
                  <a:extLst>
                    <a:ext uri="{9D8B030D-6E8A-4147-A177-3AD203B41FA5}">
                      <a16:colId xmlns:a16="http://schemas.microsoft.com/office/drawing/2014/main" val="2172379691"/>
                    </a:ext>
                  </a:extLst>
                </a:gridCol>
                <a:gridCol w="1807924">
                  <a:extLst>
                    <a:ext uri="{9D8B030D-6E8A-4147-A177-3AD203B41FA5}">
                      <a16:colId xmlns:a16="http://schemas.microsoft.com/office/drawing/2014/main" val="655097253"/>
                    </a:ext>
                  </a:extLst>
                </a:gridCol>
                <a:gridCol w="1222023">
                  <a:extLst>
                    <a:ext uri="{9D8B030D-6E8A-4147-A177-3AD203B41FA5}">
                      <a16:colId xmlns:a16="http://schemas.microsoft.com/office/drawing/2014/main" val="21049411"/>
                    </a:ext>
                  </a:extLst>
                </a:gridCol>
              </a:tblGrid>
              <a:tr h="223741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077705"/>
                  </a:ext>
                </a:extLst>
              </a:tr>
              <a:tr h="193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751968"/>
                  </a:ext>
                </a:extLst>
              </a:tr>
              <a:tr h="193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011992"/>
                  </a:ext>
                </a:extLst>
              </a:tr>
              <a:tr h="193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4077272"/>
                  </a:ext>
                </a:extLst>
              </a:tr>
              <a:tr h="193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5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618196"/>
                  </a:ext>
                </a:extLst>
              </a:tr>
              <a:tr h="1937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F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2586025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615131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D61A9D20-A000-4A0B-ACA3-9E08858DC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7221775"/>
              </p:ext>
            </p:extLst>
          </p:nvPr>
        </p:nvGraphicFramePr>
        <p:xfrm>
          <a:off x="4045436" y="4610119"/>
          <a:ext cx="4402826" cy="1432280"/>
        </p:xfrm>
        <a:graphic>
          <a:graphicData uri="http://schemas.openxmlformats.org/drawingml/2006/table">
            <a:tbl>
              <a:tblPr/>
              <a:tblGrid>
                <a:gridCol w="1237249">
                  <a:extLst>
                    <a:ext uri="{9D8B030D-6E8A-4147-A177-3AD203B41FA5}">
                      <a16:colId xmlns:a16="http://schemas.microsoft.com/office/drawing/2014/main" val="2770457907"/>
                    </a:ext>
                  </a:extLst>
                </a:gridCol>
                <a:gridCol w="876851">
                  <a:extLst>
                    <a:ext uri="{9D8B030D-6E8A-4147-A177-3AD203B41FA5}">
                      <a16:colId xmlns:a16="http://schemas.microsoft.com/office/drawing/2014/main" val="642043676"/>
                    </a:ext>
                  </a:extLst>
                </a:gridCol>
                <a:gridCol w="832263">
                  <a:extLst>
                    <a:ext uri="{9D8B030D-6E8A-4147-A177-3AD203B41FA5}">
                      <a16:colId xmlns:a16="http://schemas.microsoft.com/office/drawing/2014/main" val="3192311790"/>
                    </a:ext>
                  </a:extLst>
                </a:gridCol>
                <a:gridCol w="847126">
                  <a:extLst>
                    <a:ext uri="{9D8B030D-6E8A-4147-A177-3AD203B41FA5}">
                      <a16:colId xmlns:a16="http://schemas.microsoft.com/office/drawing/2014/main" val="4264931294"/>
                    </a:ext>
                  </a:extLst>
                </a:gridCol>
                <a:gridCol w="609337">
                  <a:extLst>
                    <a:ext uri="{9D8B030D-6E8A-4147-A177-3AD203B41FA5}">
                      <a16:colId xmlns:a16="http://schemas.microsoft.com/office/drawing/2014/main" val="603944239"/>
                    </a:ext>
                  </a:extLst>
                </a:gridCol>
              </a:tblGrid>
              <a:tr h="31785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020842"/>
                  </a:ext>
                </a:extLst>
              </a:tr>
              <a:tr h="193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7840360"/>
                  </a:ext>
                </a:extLst>
              </a:tr>
              <a:tr h="193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480306"/>
                  </a:ext>
                </a:extLst>
              </a:tr>
              <a:tr h="193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318470"/>
                  </a:ext>
                </a:extLst>
              </a:tr>
              <a:tr h="193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28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4A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1917434"/>
                  </a:ext>
                </a:extLst>
              </a:tr>
              <a:tr h="193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4F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0E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E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735051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433333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6CF0E43-256F-4C99-8016-84345617F744}"/>
              </a:ext>
            </a:extLst>
          </p:cNvPr>
          <p:cNvSpPr/>
          <p:nvPr/>
        </p:nvSpPr>
        <p:spPr>
          <a:xfrm>
            <a:off x="3625860" y="96008"/>
            <a:ext cx="5172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</a:t>
            </a:r>
            <a:r>
              <a:rPr lang="en-US" sz="2000" b="1">
                <a:latin typeface="Arial Narrow" panose="020B0606020202030204" pitchFamily="34" charset="0"/>
              </a:rPr>
              <a:t>of HHs </a:t>
            </a:r>
            <a:r>
              <a:rPr lang="en-US" sz="2000" b="1" dirty="0">
                <a:latin typeface="Arial Narrow" panose="020B0606020202030204" pitchFamily="34" charset="0"/>
              </a:rPr>
              <a:t>in the community that can access enough water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30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-1" y="0"/>
            <a:ext cx="9144001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860418-771F-4EFD-8EE6-AF2CB3990AFC}"/>
              </a:ext>
            </a:extLst>
          </p:cNvPr>
          <p:cNvSpPr/>
          <p:nvPr/>
        </p:nvSpPr>
        <p:spPr>
          <a:xfrm>
            <a:off x="0" y="-1"/>
            <a:ext cx="9144000" cy="6260123"/>
          </a:xfrm>
          <a:prstGeom prst="rect">
            <a:avLst/>
          </a:prstGeom>
          <a:solidFill>
            <a:srgbClr val="4D4D4D">
              <a:alpha val="47843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99C731-A492-449B-861A-5AACA34E2E68}"/>
              </a:ext>
            </a:extLst>
          </p:cNvPr>
          <p:cNvSpPr txBox="1"/>
          <p:nvPr/>
        </p:nvSpPr>
        <p:spPr>
          <a:xfrm>
            <a:off x="1980907" y="2389248"/>
            <a:ext cx="500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Background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RÃ©sultat de recherche d'images">
            <a:extLst>
              <a:ext uri="{FF2B5EF4-FFF2-40B4-BE49-F238E27FC236}">
                <a16:creationId xmlns:a16="http://schemas.microsoft.com/office/drawing/2014/main" id="{6BF51743-B0B8-4306-9C8A-BEDC9F387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-2"/>
            <a:ext cx="9144001" cy="626012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8CAE87-4E65-4822-A013-D88291D9432D}"/>
              </a:ext>
            </a:extLst>
          </p:cNvPr>
          <p:cNvSpPr txBox="1"/>
          <p:nvPr/>
        </p:nvSpPr>
        <p:spPr>
          <a:xfrm>
            <a:off x="2133307" y="2541648"/>
            <a:ext cx="500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Introduction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9820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noProof="0" dirty="0"/>
              <a:t>Water Sources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B3C3B-51F2-429E-9819-3C822AA08A59}"/>
              </a:ext>
            </a:extLst>
          </p:cNvPr>
          <p:cNvSpPr/>
          <p:nvPr/>
        </p:nvSpPr>
        <p:spPr>
          <a:xfrm>
            <a:off x="3578469" y="293680"/>
            <a:ext cx="5574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types of water sources used by HHs in the community for drinking and cooking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578469" y="4483045"/>
            <a:ext cx="54387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majority of the communities reportedly rely on a mix of improved and unimproved water sources – however a fifth rely on unimproved sources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Reliance on unimproved water sources is more common among people living in villages and displaced communities.</a:t>
            </a:r>
          </a:p>
          <a:p>
            <a:pPr algn="ctr"/>
            <a:endParaRPr lang="en-GB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479C9D01-578B-4F54-8A39-8488A03912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2713642"/>
              </p:ext>
            </p:extLst>
          </p:nvPr>
        </p:nvGraphicFramePr>
        <p:xfrm>
          <a:off x="3766049" y="1356654"/>
          <a:ext cx="5154810" cy="28980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2639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185" y="1827665"/>
            <a:ext cx="3534508" cy="2501153"/>
          </a:xfrm>
        </p:spPr>
        <p:txBody>
          <a:bodyPr/>
          <a:lstStyle/>
          <a:p>
            <a:r>
              <a:rPr lang="en-US" noProof="0" dirty="0"/>
              <a:t>Water Sources</a:t>
            </a:r>
            <a:br>
              <a:rPr lang="en-US" noProof="0" dirty="0"/>
            </a:br>
            <a:r>
              <a:rPr lang="en-US" noProof="0" dirty="0"/>
              <a:t>Disaggregated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4067930" y="97012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4076721" y="2704975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4067930" y="452125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9A3101-4A96-47CF-9B80-23B3736D6C91}"/>
              </a:ext>
            </a:extLst>
          </p:cNvPr>
          <p:cNvSpPr/>
          <p:nvPr/>
        </p:nvSpPr>
        <p:spPr>
          <a:xfrm>
            <a:off x="3675185" y="153007"/>
            <a:ext cx="5574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types of water sources used by HHs in the community for drinking and cooking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7A276CAB-0DE6-4AE3-BB66-61F14DBCAE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59924"/>
              </p:ext>
            </p:extLst>
          </p:nvPr>
        </p:nvGraphicFramePr>
        <p:xfrm>
          <a:off x="4144109" y="4958962"/>
          <a:ext cx="3645876" cy="1046184"/>
        </p:xfrm>
        <a:graphic>
          <a:graphicData uri="http://schemas.openxmlformats.org/drawingml/2006/table">
            <a:tbl>
              <a:tblPr/>
              <a:tblGrid>
                <a:gridCol w="846138">
                  <a:extLst>
                    <a:ext uri="{9D8B030D-6E8A-4147-A177-3AD203B41FA5}">
                      <a16:colId xmlns:a16="http://schemas.microsoft.com/office/drawing/2014/main" val="558165834"/>
                    </a:ext>
                  </a:extLst>
                </a:gridCol>
                <a:gridCol w="784830">
                  <a:extLst>
                    <a:ext uri="{9D8B030D-6E8A-4147-A177-3AD203B41FA5}">
                      <a16:colId xmlns:a16="http://schemas.microsoft.com/office/drawing/2014/main" val="191585858"/>
                    </a:ext>
                  </a:extLst>
                </a:gridCol>
                <a:gridCol w="741780">
                  <a:extLst>
                    <a:ext uri="{9D8B030D-6E8A-4147-A177-3AD203B41FA5}">
                      <a16:colId xmlns:a16="http://schemas.microsoft.com/office/drawing/2014/main" val="2915708585"/>
                    </a:ext>
                  </a:extLst>
                </a:gridCol>
                <a:gridCol w="755027">
                  <a:extLst>
                    <a:ext uri="{9D8B030D-6E8A-4147-A177-3AD203B41FA5}">
                      <a16:colId xmlns:a16="http://schemas.microsoft.com/office/drawing/2014/main" val="2974120972"/>
                    </a:ext>
                  </a:extLst>
                </a:gridCol>
                <a:gridCol w="518101">
                  <a:extLst>
                    <a:ext uri="{9D8B030D-6E8A-4147-A177-3AD203B41FA5}">
                      <a16:colId xmlns:a16="http://schemas.microsoft.com/office/drawing/2014/main" val="2542513165"/>
                    </a:ext>
                  </a:extLst>
                </a:gridCol>
              </a:tblGrid>
              <a:tr h="261546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6984182"/>
                  </a:ext>
                </a:extLst>
              </a:tr>
              <a:tr h="2615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Mixed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445329"/>
                  </a:ext>
                </a:extLst>
              </a:tr>
              <a:tr h="2615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Improved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380885"/>
                  </a:ext>
                </a:extLst>
              </a:tr>
              <a:tr h="26154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Unimproved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8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8A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68418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1CEA1B9-4038-4635-BD3D-A8404A9B1F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387410"/>
              </p:ext>
            </p:extLst>
          </p:nvPr>
        </p:nvGraphicFramePr>
        <p:xfrm>
          <a:off x="4144109" y="1255750"/>
          <a:ext cx="3645876" cy="1054367"/>
        </p:xfrm>
        <a:graphic>
          <a:graphicData uri="http://schemas.openxmlformats.org/drawingml/2006/table">
            <a:tbl>
              <a:tblPr/>
              <a:tblGrid>
                <a:gridCol w="1061139">
                  <a:extLst>
                    <a:ext uri="{9D8B030D-6E8A-4147-A177-3AD203B41FA5}">
                      <a16:colId xmlns:a16="http://schemas.microsoft.com/office/drawing/2014/main" val="1233297768"/>
                    </a:ext>
                  </a:extLst>
                </a:gridCol>
                <a:gridCol w="975744">
                  <a:extLst>
                    <a:ext uri="{9D8B030D-6E8A-4147-A177-3AD203B41FA5}">
                      <a16:colId xmlns:a16="http://schemas.microsoft.com/office/drawing/2014/main" val="3494021760"/>
                    </a:ext>
                  </a:extLst>
                </a:gridCol>
                <a:gridCol w="844061">
                  <a:extLst>
                    <a:ext uri="{9D8B030D-6E8A-4147-A177-3AD203B41FA5}">
                      <a16:colId xmlns:a16="http://schemas.microsoft.com/office/drawing/2014/main" val="3246257834"/>
                    </a:ext>
                  </a:extLst>
                </a:gridCol>
                <a:gridCol w="764932">
                  <a:extLst>
                    <a:ext uri="{9D8B030D-6E8A-4147-A177-3AD203B41FA5}">
                      <a16:colId xmlns:a16="http://schemas.microsoft.com/office/drawing/2014/main" val="1959527919"/>
                    </a:ext>
                  </a:extLst>
                </a:gridCol>
              </a:tblGrid>
              <a:tr h="3857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125247"/>
                  </a:ext>
                </a:extLst>
              </a:tr>
              <a:tr h="2140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Mixed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993712"/>
                  </a:ext>
                </a:extLst>
              </a:tr>
              <a:tr h="2140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Improved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0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164646"/>
                  </a:ext>
                </a:extLst>
              </a:tr>
              <a:tr h="21408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Unimproved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491225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01E0FA5-AB83-43B8-A823-B3523F1A09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8289972"/>
              </p:ext>
            </p:extLst>
          </p:nvPr>
        </p:nvGraphicFramePr>
        <p:xfrm>
          <a:off x="4076720" y="3148834"/>
          <a:ext cx="3809979" cy="893856"/>
        </p:xfrm>
        <a:graphic>
          <a:graphicData uri="http://schemas.openxmlformats.org/drawingml/2006/table">
            <a:tbl>
              <a:tblPr/>
              <a:tblGrid>
                <a:gridCol w="1515188">
                  <a:extLst>
                    <a:ext uri="{9D8B030D-6E8A-4147-A177-3AD203B41FA5}">
                      <a16:colId xmlns:a16="http://schemas.microsoft.com/office/drawing/2014/main" val="4003830529"/>
                    </a:ext>
                  </a:extLst>
                </a:gridCol>
                <a:gridCol w="1211064">
                  <a:extLst>
                    <a:ext uri="{9D8B030D-6E8A-4147-A177-3AD203B41FA5}">
                      <a16:colId xmlns:a16="http://schemas.microsoft.com/office/drawing/2014/main" val="1085996480"/>
                    </a:ext>
                  </a:extLst>
                </a:gridCol>
                <a:gridCol w="1083727">
                  <a:extLst>
                    <a:ext uri="{9D8B030D-6E8A-4147-A177-3AD203B41FA5}">
                      <a16:colId xmlns:a16="http://schemas.microsoft.com/office/drawing/2014/main" val="2913830665"/>
                    </a:ext>
                  </a:extLst>
                </a:gridCol>
              </a:tblGrid>
              <a:tr h="2234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45738"/>
                  </a:ext>
                </a:extLst>
              </a:tr>
              <a:tr h="2234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Mixed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9737039"/>
                  </a:ext>
                </a:extLst>
              </a:tr>
              <a:tr h="2234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Improved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3236685"/>
                  </a:ext>
                </a:extLst>
              </a:tr>
              <a:tr h="22346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Unimproved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201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8683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noProof="0" dirty="0"/>
              <a:t>Water Issues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475886" y="4520558"/>
            <a:ext cx="55655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3 main issues that hampers water supply are lack of containers, waterpoints and the fact that the latter are too far.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Insecurity is an important challenge in the NW and SW (reported by 38% and 42% of KIs respectively).</a:t>
            </a:r>
            <a:endParaRPr lang="en-GB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B20E446-107D-4745-BC14-1BE2CBB864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603245"/>
              </p:ext>
            </p:extLst>
          </p:nvPr>
        </p:nvGraphicFramePr>
        <p:xfrm>
          <a:off x="3578469" y="1380392"/>
          <a:ext cx="536036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640015" y="275540"/>
            <a:ext cx="4994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by types of challenges HHs in the community face collecting water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024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8" y="1845250"/>
            <a:ext cx="3346263" cy="2501153"/>
          </a:xfrm>
        </p:spPr>
        <p:txBody>
          <a:bodyPr/>
          <a:lstStyle/>
          <a:p>
            <a:r>
              <a:rPr lang="en-US" dirty="0"/>
              <a:t>Water Treatment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515081" y="4445991"/>
            <a:ext cx="53850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Water treatment is not a common practice and in 93% of the communities KIs reported that few to none treat water.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percentage of KIs reporting that nobody treat the water rises above 40% for people living in the bush or villages, as well as among displaced communities.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50509" y="411342"/>
            <a:ext cx="4809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treat water before drinking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99952F1-CC86-4B9A-BD88-AF28559556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1356537"/>
              </p:ext>
            </p:extLst>
          </p:nvPr>
        </p:nvGraphicFramePr>
        <p:xfrm>
          <a:off x="3618400" y="1294646"/>
          <a:ext cx="5390773" cy="2897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5985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6185" y="1827665"/>
            <a:ext cx="3534508" cy="2501153"/>
          </a:xfrm>
        </p:spPr>
        <p:txBody>
          <a:bodyPr/>
          <a:lstStyle/>
          <a:p>
            <a:r>
              <a:rPr lang="en-US" dirty="0"/>
              <a:t>Water Treatment</a:t>
            </a:r>
            <a:br>
              <a:rPr lang="en-US" dirty="0"/>
            </a:br>
            <a:r>
              <a:rPr lang="en-US" dirty="0"/>
              <a:t>Disaggregated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4067930" y="97012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4076721" y="2704975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4067930" y="452125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9A3101-4A96-47CF-9B80-23B3736D6C91}"/>
              </a:ext>
            </a:extLst>
          </p:cNvPr>
          <p:cNvSpPr/>
          <p:nvPr/>
        </p:nvSpPr>
        <p:spPr>
          <a:xfrm>
            <a:off x="3675185" y="153007"/>
            <a:ext cx="55743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treat water before drinking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DCB4C6-B78E-4CE5-BA29-15D827DFD5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7154376"/>
              </p:ext>
            </p:extLst>
          </p:nvPr>
        </p:nvGraphicFramePr>
        <p:xfrm>
          <a:off x="4191022" y="1326193"/>
          <a:ext cx="2825239" cy="1186475"/>
        </p:xfrm>
        <a:graphic>
          <a:graphicData uri="http://schemas.openxmlformats.org/drawingml/2006/table">
            <a:tbl>
              <a:tblPr/>
              <a:tblGrid>
                <a:gridCol w="787876">
                  <a:extLst>
                    <a:ext uri="{9D8B030D-6E8A-4147-A177-3AD203B41FA5}">
                      <a16:colId xmlns:a16="http://schemas.microsoft.com/office/drawing/2014/main" val="2234857384"/>
                    </a:ext>
                  </a:extLst>
                </a:gridCol>
                <a:gridCol w="661481">
                  <a:extLst>
                    <a:ext uri="{9D8B030D-6E8A-4147-A177-3AD203B41FA5}">
                      <a16:colId xmlns:a16="http://schemas.microsoft.com/office/drawing/2014/main" val="344915579"/>
                    </a:ext>
                  </a:extLst>
                </a:gridCol>
                <a:gridCol w="680439">
                  <a:extLst>
                    <a:ext uri="{9D8B030D-6E8A-4147-A177-3AD203B41FA5}">
                      <a16:colId xmlns:a16="http://schemas.microsoft.com/office/drawing/2014/main" val="3879536713"/>
                    </a:ext>
                  </a:extLst>
                </a:gridCol>
                <a:gridCol w="695443">
                  <a:extLst>
                    <a:ext uri="{9D8B030D-6E8A-4147-A177-3AD203B41FA5}">
                      <a16:colId xmlns:a16="http://schemas.microsoft.com/office/drawing/2014/main" val="2339761785"/>
                    </a:ext>
                  </a:extLst>
                </a:gridCol>
              </a:tblGrid>
              <a:tr h="237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721281"/>
                  </a:ext>
                </a:extLst>
              </a:tr>
              <a:tr h="237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64046"/>
                  </a:ext>
                </a:extLst>
              </a:tr>
              <a:tr h="237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834956"/>
                  </a:ext>
                </a:extLst>
              </a:tr>
              <a:tr h="237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70939"/>
                  </a:ext>
                </a:extLst>
              </a:tr>
              <a:tr h="237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87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844470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C47A85-5822-4564-8F51-E7EC50C451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690632"/>
              </p:ext>
            </p:extLst>
          </p:nvPr>
        </p:nvGraphicFramePr>
        <p:xfrm>
          <a:off x="4191022" y="3102724"/>
          <a:ext cx="3027465" cy="1226223"/>
        </p:xfrm>
        <a:graphic>
          <a:graphicData uri="http://schemas.openxmlformats.org/drawingml/2006/table">
            <a:tbl>
              <a:tblPr/>
              <a:tblGrid>
                <a:gridCol w="747057">
                  <a:extLst>
                    <a:ext uri="{9D8B030D-6E8A-4147-A177-3AD203B41FA5}">
                      <a16:colId xmlns:a16="http://schemas.microsoft.com/office/drawing/2014/main" val="3225181617"/>
                    </a:ext>
                  </a:extLst>
                </a:gridCol>
                <a:gridCol w="1026575">
                  <a:extLst>
                    <a:ext uri="{9D8B030D-6E8A-4147-A177-3AD203B41FA5}">
                      <a16:colId xmlns:a16="http://schemas.microsoft.com/office/drawing/2014/main" val="3091981546"/>
                    </a:ext>
                  </a:extLst>
                </a:gridCol>
                <a:gridCol w="1253833">
                  <a:extLst>
                    <a:ext uri="{9D8B030D-6E8A-4147-A177-3AD203B41FA5}">
                      <a16:colId xmlns:a16="http://schemas.microsoft.com/office/drawing/2014/main" val="1086719573"/>
                    </a:ext>
                  </a:extLst>
                </a:gridCol>
              </a:tblGrid>
              <a:tr h="33468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8080713"/>
                  </a:ext>
                </a:extLst>
              </a:tr>
              <a:tr h="203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482794"/>
                  </a:ext>
                </a:extLst>
              </a:tr>
              <a:tr h="203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2309986"/>
                  </a:ext>
                </a:extLst>
              </a:tr>
              <a:tr h="203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838610"/>
                  </a:ext>
                </a:extLst>
              </a:tr>
              <a:tr h="203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618436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1354564-A0B1-46D6-AF94-EB537AACA2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590843"/>
              </p:ext>
            </p:extLst>
          </p:nvPr>
        </p:nvGraphicFramePr>
        <p:xfrm>
          <a:off x="4191022" y="4890586"/>
          <a:ext cx="3414324" cy="1132145"/>
        </p:xfrm>
        <a:graphic>
          <a:graphicData uri="http://schemas.openxmlformats.org/drawingml/2006/table">
            <a:tbl>
              <a:tblPr/>
              <a:tblGrid>
                <a:gridCol w="618491">
                  <a:extLst>
                    <a:ext uri="{9D8B030D-6E8A-4147-A177-3AD203B41FA5}">
                      <a16:colId xmlns:a16="http://schemas.microsoft.com/office/drawing/2014/main" val="1774948098"/>
                    </a:ext>
                  </a:extLst>
                </a:gridCol>
                <a:gridCol w="710003">
                  <a:extLst>
                    <a:ext uri="{9D8B030D-6E8A-4147-A177-3AD203B41FA5}">
                      <a16:colId xmlns:a16="http://schemas.microsoft.com/office/drawing/2014/main" val="3590657453"/>
                    </a:ext>
                  </a:extLst>
                </a:gridCol>
                <a:gridCol w="681602">
                  <a:extLst>
                    <a:ext uri="{9D8B030D-6E8A-4147-A177-3AD203B41FA5}">
                      <a16:colId xmlns:a16="http://schemas.microsoft.com/office/drawing/2014/main" val="1225369373"/>
                    </a:ext>
                  </a:extLst>
                </a:gridCol>
                <a:gridCol w="656358">
                  <a:extLst>
                    <a:ext uri="{9D8B030D-6E8A-4147-A177-3AD203B41FA5}">
                      <a16:colId xmlns:a16="http://schemas.microsoft.com/office/drawing/2014/main" val="3305805601"/>
                    </a:ext>
                  </a:extLst>
                </a:gridCol>
                <a:gridCol w="747870">
                  <a:extLst>
                    <a:ext uri="{9D8B030D-6E8A-4147-A177-3AD203B41FA5}">
                      <a16:colId xmlns:a16="http://schemas.microsoft.com/office/drawing/2014/main" val="3767262936"/>
                    </a:ext>
                  </a:extLst>
                </a:gridCol>
              </a:tblGrid>
              <a:tr h="226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2564637"/>
                  </a:ext>
                </a:extLst>
              </a:tr>
              <a:tr h="226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2892016"/>
                  </a:ext>
                </a:extLst>
              </a:tr>
              <a:tr h="226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054653"/>
                  </a:ext>
                </a:extLst>
              </a:tr>
              <a:tr h="226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9858443"/>
                  </a:ext>
                </a:extLst>
              </a:tr>
              <a:tr h="22642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99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77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576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9043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8" y="1845250"/>
            <a:ext cx="3346263" cy="2501153"/>
          </a:xfrm>
        </p:spPr>
        <p:txBody>
          <a:bodyPr/>
          <a:lstStyle/>
          <a:p>
            <a:r>
              <a:rPr lang="en-US" dirty="0"/>
              <a:t>Water Treatment</a:t>
            </a:r>
            <a:br>
              <a:rPr lang="en-US" dirty="0"/>
            </a:br>
            <a:r>
              <a:rPr lang="en-US" dirty="0"/>
              <a:t>Methods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515081" y="4346403"/>
            <a:ext cx="53850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most frequently reported treatment methods are letting stand/settle the water, boiling it, filtering it and using a disinfection product, be it Aquatabs, bleach, PuR, etc.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Two out of three most frequently reported treatment methods have no effects on pathogens causing water-borne fecal-oral diseases, such as diarrhea and cholera. 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50509" y="411342"/>
            <a:ext cx="4809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by reporting type of water treatment methods used by HHs in the communities that treat water before drinking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7562230-EEF1-4505-A8D0-E2537962D0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442409"/>
              </p:ext>
            </p:extLst>
          </p:nvPr>
        </p:nvGraphicFramePr>
        <p:xfrm>
          <a:off x="3939397" y="1174587"/>
          <a:ext cx="4536465" cy="3031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7550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-85725"/>
            <a:ext cx="9144001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9C731-A492-449B-861A-5AACA34E2E68}"/>
              </a:ext>
            </a:extLst>
          </p:cNvPr>
          <p:cNvSpPr txBox="1"/>
          <p:nvPr/>
        </p:nvSpPr>
        <p:spPr>
          <a:xfrm>
            <a:off x="2071468" y="2591471"/>
            <a:ext cx="500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Humanitarian Profile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RÃ©sultat de recherche d'images">
            <a:extLst>
              <a:ext uri="{FF2B5EF4-FFF2-40B4-BE49-F238E27FC236}">
                <a16:creationId xmlns:a16="http://schemas.microsoft.com/office/drawing/2014/main" id="{BC484CF9-FD8D-4FC2-B1A2-5D8FF0C88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-1" y="-85725"/>
            <a:ext cx="9144001" cy="63553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2F6B5-F7C1-4D74-9910-CDC366B55093}"/>
              </a:ext>
            </a:extLst>
          </p:cNvPr>
          <p:cNvSpPr txBox="1"/>
          <p:nvPr/>
        </p:nvSpPr>
        <p:spPr>
          <a:xfrm>
            <a:off x="2223868" y="2743871"/>
            <a:ext cx="5001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Access to Hygiene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3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Access to Soap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494637" y="4445251"/>
            <a:ext cx="54713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Access to soap represents a widespread problem, with 71% of KIs reporting that either few people or nobody has soap.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percentage of KIs goes up to 77% for displaced communities in comparison with 59% for non-displaced ones.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640015" y="275540"/>
            <a:ext cx="49940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soap</a:t>
            </a:r>
            <a:endParaRPr lang="en-GB" sz="2000" b="1" dirty="0">
              <a:latin typeface="Arial Narrow" panose="020B0606020202030204" pitchFamily="34" charset="0"/>
            </a:endParaRPr>
          </a:p>
          <a:p>
            <a:pPr algn="ctr"/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BBF5909-0E4D-414D-AB95-8CF48A131F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2288221"/>
              </p:ext>
            </p:extLst>
          </p:nvPr>
        </p:nvGraphicFramePr>
        <p:xfrm>
          <a:off x="3677142" y="1186702"/>
          <a:ext cx="5106347" cy="3014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20771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884" y="1853931"/>
            <a:ext cx="3446585" cy="2501153"/>
          </a:xfrm>
        </p:spPr>
        <p:txBody>
          <a:bodyPr/>
          <a:lstStyle/>
          <a:p>
            <a:r>
              <a:rPr lang="en-US" noProof="0" dirty="0"/>
              <a:t>Access/Soap</a:t>
            </a:r>
            <a:br>
              <a:rPr lang="en-US" noProof="0" dirty="0"/>
            </a:br>
            <a:r>
              <a:rPr lang="en-US" noProof="0" dirty="0"/>
              <a:t>Disaggregated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97012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67667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43333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CCC53-8D31-46B7-A0EF-EE40B2710485}"/>
              </a:ext>
            </a:extLst>
          </p:cNvPr>
          <p:cNvSpPr/>
          <p:nvPr/>
        </p:nvSpPr>
        <p:spPr>
          <a:xfrm>
            <a:off x="3640015" y="275540"/>
            <a:ext cx="49940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soap</a:t>
            </a:r>
            <a:endParaRPr lang="en-GB" sz="2000" b="1" dirty="0">
              <a:latin typeface="Arial Narrow" panose="020B0606020202030204" pitchFamily="34" charset="0"/>
            </a:endParaRPr>
          </a:p>
          <a:p>
            <a:pPr algn="ctr"/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A73F589-B8B6-46AD-8002-25E9A6918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469539"/>
              </p:ext>
            </p:extLst>
          </p:nvPr>
        </p:nvGraphicFramePr>
        <p:xfrm>
          <a:off x="4084514" y="1280557"/>
          <a:ext cx="3679092" cy="1337310"/>
        </p:xfrm>
        <a:graphic>
          <a:graphicData uri="http://schemas.openxmlformats.org/drawingml/2006/table">
            <a:tbl>
              <a:tblPr/>
              <a:tblGrid>
                <a:gridCol w="919773">
                  <a:extLst>
                    <a:ext uri="{9D8B030D-6E8A-4147-A177-3AD203B41FA5}">
                      <a16:colId xmlns:a16="http://schemas.microsoft.com/office/drawing/2014/main" val="2460653013"/>
                    </a:ext>
                  </a:extLst>
                </a:gridCol>
                <a:gridCol w="919773">
                  <a:extLst>
                    <a:ext uri="{9D8B030D-6E8A-4147-A177-3AD203B41FA5}">
                      <a16:colId xmlns:a16="http://schemas.microsoft.com/office/drawing/2014/main" val="3245328741"/>
                    </a:ext>
                  </a:extLst>
                </a:gridCol>
                <a:gridCol w="919773">
                  <a:extLst>
                    <a:ext uri="{9D8B030D-6E8A-4147-A177-3AD203B41FA5}">
                      <a16:colId xmlns:a16="http://schemas.microsoft.com/office/drawing/2014/main" val="201203999"/>
                    </a:ext>
                  </a:extLst>
                </a:gridCol>
                <a:gridCol w="919773">
                  <a:extLst>
                    <a:ext uri="{9D8B030D-6E8A-4147-A177-3AD203B41FA5}">
                      <a16:colId xmlns:a16="http://schemas.microsoft.com/office/drawing/2014/main" val="1024140506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14029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36187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0807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87222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2B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10995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A8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80437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BCFA1E-D6AC-4DA3-82E4-357025B47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774238"/>
              </p:ext>
            </p:extLst>
          </p:nvPr>
        </p:nvGraphicFramePr>
        <p:xfrm>
          <a:off x="4084515" y="2981879"/>
          <a:ext cx="3679093" cy="1337310"/>
        </p:xfrm>
        <a:graphic>
          <a:graphicData uri="http://schemas.openxmlformats.org/drawingml/2006/table">
            <a:tbl>
              <a:tblPr/>
              <a:tblGrid>
                <a:gridCol w="1538026">
                  <a:extLst>
                    <a:ext uri="{9D8B030D-6E8A-4147-A177-3AD203B41FA5}">
                      <a16:colId xmlns:a16="http://schemas.microsoft.com/office/drawing/2014/main" val="905879731"/>
                    </a:ext>
                  </a:extLst>
                </a:gridCol>
                <a:gridCol w="836509">
                  <a:extLst>
                    <a:ext uri="{9D8B030D-6E8A-4147-A177-3AD203B41FA5}">
                      <a16:colId xmlns:a16="http://schemas.microsoft.com/office/drawing/2014/main" val="661592538"/>
                    </a:ext>
                  </a:extLst>
                </a:gridCol>
                <a:gridCol w="1304558">
                  <a:extLst>
                    <a:ext uri="{9D8B030D-6E8A-4147-A177-3AD203B41FA5}">
                      <a16:colId xmlns:a16="http://schemas.microsoft.com/office/drawing/2014/main" val="880333520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37085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036224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0526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64236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857430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39148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66D90C-F227-4AFF-B376-0E3909A8DD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314035"/>
              </p:ext>
            </p:extLst>
          </p:nvPr>
        </p:nvGraphicFramePr>
        <p:xfrm>
          <a:off x="4084515" y="4767497"/>
          <a:ext cx="3746500" cy="1337310"/>
        </p:xfrm>
        <a:graphic>
          <a:graphicData uri="http://schemas.openxmlformats.org/drawingml/2006/table">
            <a:tbl>
              <a:tblPr/>
              <a:tblGrid>
                <a:gridCol w="749300">
                  <a:extLst>
                    <a:ext uri="{9D8B030D-6E8A-4147-A177-3AD203B41FA5}">
                      <a16:colId xmlns:a16="http://schemas.microsoft.com/office/drawing/2014/main" val="2197706793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598346860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2905506797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677081160"/>
                    </a:ext>
                  </a:extLst>
                </a:gridCol>
                <a:gridCol w="749300">
                  <a:extLst>
                    <a:ext uri="{9D8B030D-6E8A-4147-A177-3AD203B41FA5}">
                      <a16:colId xmlns:a16="http://schemas.microsoft.com/office/drawing/2014/main" val="3628048962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151294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633573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36503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28801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C7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1B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319534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4B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3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657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581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Handwashing Facilities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4052800" y="4510118"/>
            <a:ext cx="45812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situation regarding access to handwashing facilities is very similar to soap ownership and the same patterns can be observed.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640015" y="275540"/>
            <a:ext cx="49940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handwashing facilities</a:t>
            </a:r>
            <a:endParaRPr lang="en-GB" sz="2000" b="1" dirty="0">
              <a:latin typeface="Arial Narrow" panose="020B0606020202030204" pitchFamily="34" charset="0"/>
            </a:endParaRPr>
          </a:p>
          <a:p>
            <a:pPr algn="ctr"/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C7B1678-8A27-4036-8045-E33EFA2319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256700"/>
              </p:ext>
            </p:extLst>
          </p:nvPr>
        </p:nvGraphicFramePr>
        <p:xfrm>
          <a:off x="3640015" y="1132942"/>
          <a:ext cx="5241435" cy="311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9289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BC6523-03AF-4425-B1E2-4DC911881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Crisis background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06204-5463-4115-9E12-3AAB1FE5766D}"/>
              </a:ext>
            </a:extLst>
          </p:cNvPr>
          <p:cNvSpPr txBox="1"/>
          <p:nvPr/>
        </p:nvSpPr>
        <p:spPr>
          <a:xfrm>
            <a:off x="276225" y="1472620"/>
            <a:ext cx="85534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The humanitarian crisis in western Cameroon has emerged from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long-lasting grievances </a:t>
            </a:r>
            <a:r>
              <a:rPr lang="en-US" sz="2000" dirty="0">
                <a:latin typeface="Arial Narrow" panose="020B0606020202030204" pitchFamily="34" charset="0"/>
              </a:rPr>
              <a:t>of parts of the Anglophone community which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turned into an open conflict </a:t>
            </a:r>
            <a:r>
              <a:rPr lang="en-US" sz="2000" dirty="0">
                <a:latin typeface="Arial Narrow" panose="020B0606020202030204" pitchFamily="34" charset="0"/>
              </a:rPr>
              <a:t>between governmental forces and non-state armed groups in the second half of 2017.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As of January 2019,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some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  <a:hlinkClick r:id="rId2"/>
              </a:rPr>
              <a:t>500 civilians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have died as a result of violence </a:t>
            </a:r>
            <a:r>
              <a:rPr lang="en-US" sz="2000" dirty="0">
                <a:latin typeface="Arial Narrow" panose="020B0606020202030204" pitchFamily="34" charset="0"/>
              </a:rPr>
              <a:t>in the regions . The population has been facing indiscriminate killings, arbitrary arrests, destruction of houses, looting and disruption of market activities for over a year.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This violence has generated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large scale displacement</a:t>
            </a:r>
            <a:r>
              <a:rPr lang="en-US" sz="2000" dirty="0">
                <a:latin typeface="Arial Narrow" panose="020B0606020202030204" pitchFamily="34" charset="0"/>
              </a:rPr>
              <a:t>, with over 430,000 people estimated to have been internally displaced since the middle of 2017.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The regions directly affected by conflict are the North-West (NW) and South-West (SW) regions while the Littoral and West regions have mostly been affected by influxes of displaced population seeking refuge in secured locations.</a:t>
            </a:r>
          </a:p>
        </p:txBody>
      </p:sp>
    </p:spTree>
    <p:extLst>
      <p:ext uri="{BB962C8B-B14F-4D97-AF65-F5344CB8AC3E}">
        <p14:creationId xmlns:p14="http://schemas.microsoft.com/office/powerpoint/2010/main" val="30966108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98C1E867-FF01-4BFB-8B1B-137E9170C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897097"/>
              </p:ext>
            </p:extLst>
          </p:nvPr>
        </p:nvGraphicFramePr>
        <p:xfrm>
          <a:off x="4045438" y="1175052"/>
          <a:ext cx="3858848" cy="1507770"/>
        </p:xfrm>
        <a:graphic>
          <a:graphicData uri="http://schemas.openxmlformats.org/drawingml/2006/table">
            <a:tbl>
              <a:tblPr/>
              <a:tblGrid>
                <a:gridCol w="964712">
                  <a:extLst>
                    <a:ext uri="{9D8B030D-6E8A-4147-A177-3AD203B41FA5}">
                      <a16:colId xmlns:a16="http://schemas.microsoft.com/office/drawing/2014/main" val="522448562"/>
                    </a:ext>
                  </a:extLst>
                </a:gridCol>
                <a:gridCol w="964712">
                  <a:extLst>
                    <a:ext uri="{9D8B030D-6E8A-4147-A177-3AD203B41FA5}">
                      <a16:colId xmlns:a16="http://schemas.microsoft.com/office/drawing/2014/main" val="2752309642"/>
                    </a:ext>
                  </a:extLst>
                </a:gridCol>
                <a:gridCol w="964712">
                  <a:extLst>
                    <a:ext uri="{9D8B030D-6E8A-4147-A177-3AD203B41FA5}">
                      <a16:colId xmlns:a16="http://schemas.microsoft.com/office/drawing/2014/main" val="1895137252"/>
                    </a:ext>
                  </a:extLst>
                </a:gridCol>
                <a:gridCol w="964712">
                  <a:extLst>
                    <a:ext uri="{9D8B030D-6E8A-4147-A177-3AD203B41FA5}">
                      <a16:colId xmlns:a16="http://schemas.microsoft.com/office/drawing/2014/main" val="3333143608"/>
                    </a:ext>
                  </a:extLst>
                </a:gridCol>
              </a:tblGrid>
              <a:tr h="251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7199326"/>
                  </a:ext>
                </a:extLst>
              </a:tr>
              <a:tr h="251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876870"/>
                  </a:ext>
                </a:extLst>
              </a:tr>
              <a:tr h="251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993036"/>
                  </a:ext>
                </a:extLst>
              </a:tr>
              <a:tr h="251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013451"/>
                  </a:ext>
                </a:extLst>
              </a:tr>
              <a:tr h="251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C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9337482"/>
                  </a:ext>
                </a:extLst>
              </a:tr>
              <a:tr h="25129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8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213458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3FC4BAAA-A377-4379-92B5-99BA12B75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104958"/>
              </p:ext>
            </p:extLst>
          </p:nvPr>
        </p:nvGraphicFramePr>
        <p:xfrm>
          <a:off x="4063022" y="2886445"/>
          <a:ext cx="3858846" cy="1476632"/>
        </p:xfrm>
        <a:graphic>
          <a:graphicData uri="http://schemas.openxmlformats.org/drawingml/2006/table">
            <a:tbl>
              <a:tblPr/>
              <a:tblGrid>
                <a:gridCol w="1286282">
                  <a:extLst>
                    <a:ext uri="{9D8B030D-6E8A-4147-A177-3AD203B41FA5}">
                      <a16:colId xmlns:a16="http://schemas.microsoft.com/office/drawing/2014/main" val="605525104"/>
                    </a:ext>
                  </a:extLst>
                </a:gridCol>
                <a:gridCol w="1286282">
                  <a:extLst>
                    <a:ext uri="{9D8B030D-6E8A-4147-A177-3AD203B41FA5}">
                      <a16:colId xmlns:a16="http://schemas.microsoft.com/office/drawing/2014/main" val="3300408914"/>
                    </a:ext>
                  </a:extLst>
                </a:gridCol>
                <a:gridCol w="1286282">
                  <a:extLst>
                    <a:ext uri="{9D8B030D-6E8A-4147-A177-3AD203B41FA5}">
                      <a16:colId xmlns:a16="http://schemas.microsoft.com/office/drawing/2014/main" val="2315375526"/>
                    </a:ext>
                  </a:extLst>
                </a:gridCol>
              </a:tblGrid>
              <a:tr h="36220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367259"/>
                  </a:ext>
                </a:extLst>
              </a:tr>
              <a:tr h="20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49393"/>
                  </a:ext>
                </a:extLst>
              </a:tr>
              <a:tr h="20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465754"/>
                  </a:ext>
                </a:extLst>
              </a:tr>
              <a:tr h="20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24004"/>
                  </a:ext>
                </a:extLst>
              </a:tr>
              <a:tr h="20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625593"/>
                  </a:ext>
                </a:extLst>
              </a:tr>
              <a:tr h="20607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863106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43ECA6F5-1EB6-4266-99DD-1747560F5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00837"/>
              </p:ext>
            </p:extLst>
          </p:nvPr>
        </p:nvGraphicFramePr>
        <p:xfrm>
          <a:off x="4063022" y="4726158"/>
          <a:ext cx="3946770" cy="1338194"/>
        </p:xfrm>
        <a:graphic>
          <a:graphicData uri="http://schemas.openxmlformats.org/drawingml/2006/table">
            <a:tbl>
              <a:tblPr/>
              <a:tblGrid>
                <a:gridCol w="789354">
                  <a:extLst>
                    <a:ext uri="{9D8B030D-6E8A-4147-A177-3AD203B41FA5}">
                      <a16:colId xmlns:a16="http://schemas.microsoft.com/office/drawing/2014/main" val="1141624837"/>
                    </a:ext>
                  </a:extLst>
                </a:gridCol>
                <a:gridCol w="789354">
                  <a:extLst>
                    <a:ext uri="{9D8B030D-6E8A-4147-A177-3AD203B41FA5}">
                      <a16:colId xmlns:a16="http://schemas.microsoft.com/office/drawing/2014/main" val="1972472409"/>
                    </a:ext>
                  </a:extLst>
                </a:gridCol>
                <a:gridCol w="789354">
                  <a:extLst>
                    <a:ext uri="{9D8B030D-6E8A-4147-A177-3AD203B41FA5}">
                      <a16:colId xmlns:a16="http://schemas.microsoft.com/office/drawing/2014/main" val="835012070"/>
                    </a:ext>
                  </a:extLst>
                </a:gridCol>
                <a:gridCol w="789354">
                  <a:extLst>
                    <a:ext uri="{9D8B030D-6E8A-4147-A177-3AD203B41FA5}">
                      <a16:colId xmlns:a16="http://schemas.microsoft.com/office/drawing/2014/main" val="1503129958"/>
                    </a:ext>
                  </a:extLst>
                </a:gridCol>
                <a:gridCol w="789354">
                  <a:extLst>
                    <a:ext uri="{9D8B030D-6E8A-4147-A177-3AD203B41FA5}">
                      <a16:colId xmlns:a16="http://schemas.microsoft.com/office/drawing/2014/main" val="365273093"/>
                    </a:ext>
                  </a:extLst>
                </a:gridCol>
              </a:tblGrid>
              <a:tr h="211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809593"/>
                  </a:ext>
                </a:extLst>
              </a:tr>
              <a:tr h="211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1550745"/>
                  </a:ext>
                </a:extLst>
              </a:tr>
              <a:tr h="22376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8227765"/>
                  </a:ext>
                </a:extLst>
              </a:tr>
              <a:tr h="211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616453"/>
                  </a:ext>
                </a:extLst>
              </a:tr>
              <a:tr h="211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1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2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851747"/>
                  </a:ext>
                </a:extLst>
              </a:tr>
              <a:tr h="21104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FD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3E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5646671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62" y="1830599"/>
            <a:ext cx="3446585" cy="2501153"/>
          </a:xfrm>
        </p:spPr>
        <p:txBody>
          <a:bodyPr/>
          <a:lstStyle/>
          <a:p>
            <a:r>
              <a:rPr lang="en-US" dirty="0"/>
              <a:t>Handwashing Facilities</a:t>
            </a:r>
            <a:br>
              <a:rPr lang="en-US" dirty="0"/>
            </a:br>
            <a:r>
              <a:rPr lang="en-US" dirty="0"/>
              <a:t>Disaggregated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1040462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729428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459710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CCC53-8D31-46B7-A0EF-EE40B2710485}"/>
              </a:ext>
            </a:extLst>
          </p:cNvPr>
          <p:cNvSpPr/>
          <p:nvPr/>
        </p:nvSpPr>
        <p:spPr>
          <a:xfrm>
            <a:off x="3640015" y="196410"/>
            <a:ext cx="49940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handwashing facilities</a:t>
            </a:r>
            <a:endParaRPr lang="en-GB" sz="2000" b="1" dirty="0">
              <a:latin typeface="Arial Narrow" panose="020B0606020202030204" pitchFamily="34" charset="0"/>
            </a:endParaRPr>
          </a:p>
          <a:p>
            <a:pPr algn="ctr"/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251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Menstrual Material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490546" y="3905279"/>
            <a:ext cx="559190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most commonly reported preferred types of menstrual hygiene material by female KIs were pads.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As high as 25% of female KIs reported that women living in the bush preferred using no material in comparison with 9% and 5% of female KIs reporting on village and urban centers.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NB: disaggregation (by setting, pop groups and regions) should be taken with caution due to the limited number of female KIs (36% of the total).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640015" y="275540"/>
            <a:ext cx="4994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female KIs reporting preferred types of menstrual hygiene material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170C0F4-BC4F-447F-8C6B-CD80F4F4D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6188789"/>
              </p:ext>
            </p:extLst>
          </p:nvPr>
        </p:nvGraphicFramePr>
        <p:xfrm>
          <a:off x="3786187" y="983426"/>
          <a:ext cx="4543425" cy="280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26367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Menstrual Material</a:t>
            </a:r>
            <a:br>
              <a:rPr lang="en-US" dirty="0"/>
            </a:br>
            <a:r>
              <a:rPr lang="en-US" dirty="0"/>
              <a:t>Issues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578469" y="4346403"/>
            <a:ext cx="51727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overwhelming majority of female KIs report that the main issues in accessing menstrual material is lack of money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Insecurity is reported as an issue by 29% and 24% of female KIs for NW and SW respectively, in comparison with 0% for the Littoral and the West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640015" y="275540"/>
            <a:ext cx="52314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female KIs by types of challenges HHs in the community face accessing menstrual material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170C0F4-BC4F-447F-8C6B-CD80F4F4D5FE}"/>
              </a:ext>
            </a:extLst>
          </p:cNvPr>
          <p:cNvGraphicFramePr>
            <a:graphicFrameLocks/>
          </p:cNvGraphicFramePr>
          <p:nvPr/>
        </p:nvGraphicFramePr>
        <p:xfrm>
          <a:off x="3851030" y="106386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6F447EBF-17D8-4F07-8D02-8608461A65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779952"/>
              </p:ext>
            </p:extLst>
          </p:nvPr>
        </p:nvGraphicFramePr>
        <p:xfrm>
          <a:off x="3725870" y="1081453"/>
          <a:ext cx="4822319" cy="2927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090304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-85725"/>
            <a:ext cx="9144001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9C731-A492-449B-861A-5AACA34E2E68}"/>
              </a:ext>
            </a:extLst>
          </p:cNvPr>
          <p:cNvSpPr txBox="1"/>
          <p:nvPr/>
        </p:nvSpPr>
        <p:spPr>
          <a:xfrm>
            <a:off x="2071468" y="2591471"/>
            <a:ext cx="500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Humanitarian Profile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RÃ©sultat de recherche d'images">
            <a:extLst>
              <a:ext uri="{FF2B5EF4-FFF2-40B4-BE49-F238E27FC236}">
                <a16:creationId xmlns:a16="http://schemas.microsoft.com/office/drawing/2014/main" id="{BC484CF9-FD8D-4FC2-B1A2-5D8FF0C88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-1" y="-85725"/>
            <a:ext cx="9144001" cy="63553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2F6B5-F7C1-4D74-9910-CDC366B55093}"/>
              </a:ext>
            </a:extLst>
          </p:cNvPr>
          <p:cNvSpPr txBox="1"/>
          <p:nvPr/>
        </p:nvSpPr>
        <p:spPr>
          <a:xfrm>
            <a:off x="1951892" y="2743871"/>
            <a:ext cx="5273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Access to Sanitation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9798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Defecation Practices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368456" y="4575049"/>
            <a:ext cx="57217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HH latrines or HH latrines shared with other HHs are reported to be a usual place of defecation by a majority of KIs.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Open defecation (OD) however remains widespread, with 19% and 14% of the KIs reporting OD in random place and OD in designated areas as a usual defecation practice.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974123" y="275540"/>
            <a:ext cx="4659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usual places of defecation of HHs in the community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5BC342B-4BFF-493C-BEC6-5BC17D984E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766747"/>
              </p:ext>
            </p:extLst>
          </p:nvPr>
        </p:nvGraphicFramePr>
        <p:xfrm>
          <a:off x="3640016" y="1212072"/>
          <a:ext cx="5178670" cy="3134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7762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505907-D030-4795-9BA0-C77EAC2FB0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3583638"/>
              </p:ext>
            </p:extLst>
          </p:nvPr>
        </p:nvGraphicFramePr>
        <p:xfrm>
          <a:off x="3971214" y="2953586"/>
          <a:ext cx="4037601" cy="1175949"/>
        </p:xfrm>
        <a:graphic>
          <a:graphicData uri="http://schemas.openxmlformats.org/drawingml/2006/table">
            <a:tbl>
              <a:tblPr/>
              <a:tblGrid>
                <a:gridCol w="1345867">
                  <a:extLst>
                    <a:ext uri="{9D8B030D-6E8A-4147-A177-3AD203B41FA5}">
                      <a16:colId xmlns:a16="http://schemas.microsoft.com/office/drawing/2014/main" val="1578928644"/>
                    </a:ext>
                  </a:extLst>
                </a:gridCol>
                <a:gridCol w="1345867">
                  <a:extLst>
                    <a:ext uri="{9D8B030D-6E8A-4147-A177-3AD203B41FA5}">
                      <a16:colId xmlns:a16="http://schemas.microsoft.com/office/drawing/2014/main" val="3092039064"/>
                    </a:ext>
                  </a:extLst>
                </a:gridCol>
                <a:gridCol w="1345867">
                  <a:extLst>
                    <a:ext uri="{9D8B030D-6E8A-4147-A177-3AD203B41FA5}">
                      <a16:colId xmlns:a16="http://schemas.microsoft.com/office/drawing/2014/main" val="2212287006"/>
                    </a:ext>
                  </a:extLst>
                </a:gridCol>
              </a:tblGrid>
              <a:tr h="581625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433122"/>
                  </a:ext>
                </a:extLst>
              </a:tr>
              <a:tr h="2971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0494322"/>
                  </a:ext>
                </a:extLst>
              </a:tr>
              <a:tr h="29716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00420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62" y="1830599"/>
            <a:ext cx="3446585" cy="2501153"/>
          </a:xfrm>
        </p:spPr>
        <p:txBody>
          <a:bodyPr/>
          <a:lstStyle/>
          <a:p>
            <a:r>
              <a:rPr lang="en-US" dirty="0"/>
              <a:t>Open Defecation</a:t>
            </a:r>
            <a:br>
              <a:rPr lang="en-US" dirty="0"/>
            </a:br>
            <a:r>
              <a:rPr lang="en-US" dirty="0"/>
              <a:t>Disaggregated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1040462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67667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43333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4CCC53-8D31-46B7-A0EF-EE40B2710485}"/>
              </a:ext>
            </a:extLst>
          </p:cNvPr>
          <p:cNvSpPr/>
          <p:nvPr/>
        </p:nvSpPr>
        <p:spPr>
          <a:xfrm>
            <a:off x="3640015" y="196410"/>
            <a:ext cx="53545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“open areas – random places” as usual place of defecation of HHs in the community</a:t>
            </a:r>
            <a:endParaRPr lang="en-GB" sz="2000" b="1" dirty="0">
              <a:latin typeface="Arial Narrow" panose="020B0606020202030204" pitchFamily="34" charset="0"/>
            </a:endParaRPr>
          </a:p>
          <a:p>
            <a:pPr algn="ctr"/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8AF70C-A277-4FED-90F1-39442B40C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032711"/>
              </p:ext>
            </p:extLst>
          </p:nvPr>
        </p:nvGraphicFramePr>
        <p:xfrm>
          <a:off x="3971214" y="1516274"/>
          <a:ext cx="4037600" cy="957252"/>
        </p:xfrm>
        <a:graphic>
          <a:graphicData uri="http://schemas.openxmlformats.org/drawingml/2006/table">
            <a:tbl>
              <a:tblPr/>
              <a:tblGrid>
                <a:gridCol w="1009400">
                  <a:extLst>
                    <a:ext uri="{9D8B030D-6E8A-4147-A177-3AD203B41FA5}">
                      <a16:colId xmlns:a16="http://schemas.microsoft.com/office/drawing/2014/main" val="1443786837"/>
                    </a:ext>
                  </a:extLst>
                </a:gridCol>
                <a:gridCol w="1009400">
                  <a:extLst>
                    <a:ext uri="{9D8B030D-6E8A-4147-A177-3AD203B41FA5}">
                      <a16:colId xmlns:a16="http://schemas.microsoft.com/office/drawing/2014/main" val="3904154665"/>
                    </a:ext>
                  </a:extLst>
                </a:gridCol>
                <a:gridCol w="1009400">
                  <a:extLst>
                    <a:ext uri="{9D8B030D-6E8A-4147-A177-3AD203B41FA5}">
                      <a16:colId xmlns:a16="http://schemas.microsoft.com/office/drawing/2014/main" val="3631610563"/>
                    </a:ext>
                  </a:extLst>
                </a:gridCol>
                <a:gridCol w="1009400">
                  <a:extLst>
                    <a:ext uri="{9D8B030D-6E8A-4147-A177-3AD203B41FA5}">
                      <a16:colId xmlns:a16="http://schemas.microsoft.com/office/drawing/2014/main" val="2436608480"/>
                    </a:ext>
                  </a:extLst>
                </a:gridCol>
              </a:tblGrid>
              <a:tr h="319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117290"/>
                  </a:ext>
                </a:extLst>
              </a:tr>
              <a:tr h="319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274590"/>
                  </a:ext>
                </a:extLst>
              </a:tr>
              <a:tr h="319084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6C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3397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F4BCCE5-A0F9-43D9-883B-C72226A38B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032872"/>
              </p:ext>
            </p:extLst>
          </p:nvPr>
        </p:nvGraphicFramePr>
        <p:xfrm>
          <a:off x="4071816" y="4953063"/>
          <a:ext cx="3937000" cy="902616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1535739131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07718439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74699226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508196796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377136376"/>
                    </a:ext>
                  </a:extLst>
                </a:gridCol>
              </a:tblGrid>
              <a:tr h="300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081989"/>
                  </a:ext>
                </a:extLst>
              </a:tr>
              <a:tr h="300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0924839"/>
                  </a:ext>
                </a:extLst>
              </a:tr>
              <a:tr h="3008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1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A7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4886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657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Access to Toilets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376246" y="4445252"/>
            <a:ext cx="56138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Access to toilets remains fragile, with half of the KIs reporting that only few or no people at all have access to toilets.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percentage of KIs goes up to 73% among those reporting on people living in the bush.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974123" y="275540"/>
            <a:ext cx="46599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access to toilets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04B0C1D-E853-4213-948C-188FB633CD3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901223"/>
              </p:ext>
            </p:extLst>
          </p:nvPr>
        </p:nvGraphicFramePr>
        <p:xfrm>
          <a:off x="3651068" y="1257301"/>
          <a:ext cx="5062109" cy="27519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4817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D61CF4-92AF-4354-A268-D5FF7DCED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053737"/>
              </p:ext>
            </p:extLst>
          </p:nvPr>
        </p:nvGraphicFramePr>
        <p:xfrm>
          <a:off x="4131405" y="4744245"/>
          <a:ext cx="3720125" cy="1337310"/>
        </p:xfrm>
        <a:graphic>
          <a:graphicData uri="http://schemas.openxmlformats.org/drawingml/2006/table">
            <a:tbl>
              <a:tblPr/>
              <a:tblGrid>
                <a:gridCol w="744025">
                  <a:extLst>
                    <a:ext uri="{9D8B030D-6E8A-4147-A177-3AD203B41FA5}">
                      <a16:colId xmlns:a16="http://schemas.microsoft.com/office/drawing/2014/main" val="2665372718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863457652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1483938143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1100571800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2915092203"/>
                    </a:ext>
                  </a:extLst>
                </a:gridCol>
              </a:tblGrid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15540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742328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93472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863994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D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E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547492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48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FC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9122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05C94E-B50E-4283-9C2F-973C6684E4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6050707"/>
              </p:ext>
            </p:extLst>
          </p:nvPr>
        </p:nvGraphicFramePr>
        <p:xfrm>
          <a:off x="4085510" y="2749628"/>
          <a:ext cx="3748437" cy="1616013"/>
        </p:xfrm>
        <a:graphic>
          <a:graphicData uri="http://schemas.openxmlformats.org/drawingml/2006/table">
            <a:tbl>
              <a:tblPr/>
              <a:tblGrid>
                <a:gridCol w="1249479">
                  <a:extLst>
                    <a:ext uri="{9D8B030D-6E8A-4147-A177-3AD203B41FA5}">
                      <a16:colId xmlns:a16="http://schemas.microsoft.com/office/drawing/2014/main" val="2426646429"/>
                    </a:ext>
                  </a:extLst>
                </a:gridCol>
                <a:gridCol w="1249479">
                  <a:extLst>
                    <a:ext uri="{9D8B030D-6E8A-4147-A177-3AD203B41FA5}">
                      <a16:colId xmlns:a16="http://schemas.microsoft.com/office/drawing/2014/main" val="590852287"/>
                    </a:ext>
                  </a:extLst>
                </a:gridCol>
                <a:gridCol w="1249479">
                  <a:extLst>
                    <a:ext uri="{9D8B030D-6E8A-4147-A177-3AD203B41FA5}">
                      <a16:colId xmlns:a16="http://schemas.microsoft.com/office/drawing/2014/main" val="1779034721"/>
                    </a:ext>
                  </a:extLst>
                </a:gridCol>
              </a:tblGrid>
              <a:tr h="48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180661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52615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530600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75803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37012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131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EEC4AE-B53D-4597-85A2-DA78C4DAC3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5123369"/>
              </p:ext>
            </p:extLst>
          </p:nvPr>
        </p:nvGraphicFramePr>
        <p:xfrm>
          <a:off x="4113822" y="1183846"/>
          <a:ext cx="3702540" cy="1448868"/>
        </p:xfrm>
        <a:graphic>
          <a:graphicData uri="http://schemas.openxmlformats.org/drawingml/2006/table">
            <a:tbl>
              <a:tblPr/>
              <a:tblGrid>
                <a:gridCol w="925635">
                  <a:extLst>
                    <a:ext uri="{9D8B030D-6E8A-4147-A177-3AD203B41FA5}">
                      <a16:colId xmlns:a16="http://schemas.microsoft.com/office/drawing/2014/main" val="145748266"/>
                    </a:ext>
                  </a:extLst>
                </a:gridCol>
                <a:gridCol w="925635">
                  <a:extLst>
                    <a:ext uri="{9D8B030D-6E8A-4147-A177-3AD203B41FA5}">
                      <a16:colId xmlns:a16="http://schemas.microsoft.com/office/drawing/2014/main" val="3863458905"/>
                    </a:ext>
                  </a:extLst>
                </a:gridCol>
                <a:gridCol w="925635">
                  <a:extLst>
                    <a:ext uri="{9D8B030D-6E8A-4147-A177-3AD203B41FA5}">
                      <a16:colId xmlns:a16="http://schemas.microsoft.com/office/drawing/2014/main" val="644261275"/>
                    </a:ext>
                  </a:extLst>
                </a:gridCol>
                <a:gridCol w="925635">
                  <a:extLst>
                    <a:ext uri="{9D8B030D-6E8A-4147-A177-3AD203B41FA5}">
                      <a16:colId xmlns:a16="http://schemas.microsoft.com/office/drawing/2014/main" val="1806026281"/>
                    </a:ext>
                  </a:extLst>
                </a:gridCol>
              </a:tblGrid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39056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889185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72830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112305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41702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B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3689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69" y="1827665"/>
            <a:ext cx="3534508" cy="2501153"/>
          </a:xfrm>
        </p:spPr>
        <p:txBody>
          <a:bodyPr/>
          <a:lstStyle/>
          <a:p>
            <a:r>
              <a:rPr lang="en-US" dirty="0"/>
              <a:t>Access to Toilets</a:t>
            </a:r>
            <a:r>
              <a:rPr lang="en-US" noProof="0" dirty="0"/>
              <a:t/>
            </a:r>
            <a:br>
              <a:rPr lang="en-US" noProof="0" dirty="0"/>
            </a:br>
            <a:r>
              <a:rPr lang="en-US" noProof="0" dirty="0"/>
              <a:t>Disaggregated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97012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703052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47729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D9374F-6FF5-468C-9B32-6E361ACF05C0}"/>
              </a:ext>
            </a:extLst>
          </p:cNvPr>
          <p:cNvSpPr/>
          <p:nvPr/>
        </p:nvSpPr>
        <p:spPr>
          <a:xfrm>
            <a:off x="3640015" y="275540"/>
            <a:ext cx="4994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access to toilets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615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Issues with Toilets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578469" y="4346403"/>
            <a:ext cx="53559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most commonly reported issues linked with sanitation facilities are availability (too many people and not enough facilities) and lack of privacy and gender separation.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Other less frequently reported issues include unhygienic conditions (34%), facilities clogged (20%) and facilities unsafe (15%) 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68616" y="275540"/>
            <a:ext cx="4958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by types of challenges HHs in the community face accessing</a:t>
            </a:r>
            <a:r>
              <a:rPr lang="en-GB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>
                <a:latin typeface="Arial Narrow" panose="020B0606020202030204" pitchFamily="34" charset="0"/>
              </a:rPr>
              <a:t>toilets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0B9B95-876E-4708-8615-68D6FBE258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740647"/>
              </p:ext>
            </p:extLst>
          </p:nvPr>
        </p:nvGraphicFramePr>
        <p:xfrm>
          <a:off x="3494943" y="1257300"/>
          <a:ext cx="5706207" cy="2712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98566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9D61CF4-92AF-4354-A268-D5FF7DCED915}"/>
              </a:ext>
            </a:extLst>
          </p:cNvPr>
          <p:cNvGraphicFramePr>
            <a:graphicFrameLocks noGrp="1"/>
          </p:cNvGraphicFramePr>
          <p:nvPr/>
        </p:nvGraphicFramePr>
        <p:xfrm>
          <a:off x="4131405" y="4744245"/>
          <a:ext cx="3720125" cy="1337310"/>
        </p:xfrm>
        <a:graphic>
          <a:graphicData uri="http://schemas.openxmlformats.org/drawingml/2006/table">
            <a:tbl>
              <a:tblPr/>
              <a:tblGrid>
                <a:gridCol w="744025">
                  <a:extLst>
                    <a:ext uri="{9D8B030D-6E8A-4147-A177-3AD203B41FA5}">
                      <a16:colId xmlns:a16="http://schemas.microsoft.com/office/drawing/2014/main" val="2665372718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863457652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1483938143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1100571800"/>
                    </a:ext>
                  </a:extLst>
                </a:gridCol>
                <a:gridCol w="744025">
                  <a:extLst>
                    <a:ext uri="{9D8B030D-6E8A-4147-A177-3AD203B41FA5}">
                      <a16:colId xmlns:a16="http://schemas.microsoft.com/office/drawing/2014/main" val="2915092203"/>
                    </a:ext>
                  </a:extLst>
                </a:gridCol>
              </a:tblGrid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15540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2742328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2093472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2863994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D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E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547492"/>
                  </a:ext>
                </a:extLst>
              </a:tr>
              <a:tr h="21454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848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BFC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9122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805C94E-B50E-4283-9C2F-973C6684E4F1}"/>
              </a:ext>
            </a:extLst>
          </p:cNvPr>
          <p:cNvGraphicFramePr>
            <a:graphicFrameLocks noGrp="1"/>
          </p:cNvGraphicFramePr>
          <p:nvPr/>
        </p:nvGraphicFramePr>
        <p:xfrm>
          <a:off x="4085510" y="2749628"/>
          <a:ext cx="3748437" cy="1616013"/>
        </p:xfrm>
        <a:graphic>
          <a:graphicData uri="http://schemas.openxmlformats.org/drawingml/2006/table">
            <a:tbl>
              <a:tblPr/>
              <a:tblGrid>
                <a:gridCol w="1249479">
                  <a:extLst>
                    <a:ext uri="{9D8B030D-6E8A-4147-A177-3AD203B41FA5}">
                      <a16:colId xmlns:a16="http://schemas.microsoft.com/office/drawing/2014/main" val="2426646429"/>
                    </a:ext>
                  </a:extLst>
                </a:gridCol>
                <a:gridCol w="1249479">
                  <a:extLst>
                    <a:ext uri="{9D8B030D-6E8A-4147-A177-3AD203B41FA5}">
                      <a16:colId xmlns:a16="http://schemas.microsoft.com/office/drawing/2014/main" val="590852287"/>
                    </a:ext>
                  </a:extLst>
                </a:gridCol>
                <a:gridCol w="1249479">
                  <a:extLst>
                    <a:ext uri="{9D8B030D-6E8A-4147-A177-3AD203B41FA5}">
                      <a16:colId xmlns:a16="http://schemas.microsoft.com/office/drawing/2014/main" val="1779034721"/>
                    </a:ext>
                  </a:extLst>
                </a:gridCol>
              </a:tblGrid>
              <a:tr h="48121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7180661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552615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9530600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075803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537012"/>
                  </a:ext>
                </a:extLst>
              </a:tr>
              <a:tr h="22696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131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EEC4AE-B53D-4597-85A2-DA78C4DAC38F}"/>
              </a:ext>
            </a:extLst>
          </p:cNvPr>
          <p:cNvGraphicFramePr>
            <a:graphicFrameLocks noGrp="1"/>
          </p:cNvGraphicFramePr>
          <p:nvPr/>
        </p:nvGraphicFramePr>
        <p:xfrm>
          <a:off x="4113822" y="1183846"/>
          <a:ext cx="3702540" cy="1448868"/>
        </p:xfrm>
        <a:graphic>
          <a:graphicData uri="http://schemas.openxmlformats.org/drawingml/2006/table">
            <a:tbl>
              <a:tblPr/>
              <a:tblGrid>
                <a:gridCol w="925635">
                  <a:extLst>
                    <a:ext uri="{9D8B030D-6E8A-4147-A177-3AD203B41FA5}">
                      <a16:colId xmlns:a16="http://schemas.microsoft.com/office/drawing/2014/main" val="145748266"/>
                    </a:ext>
                  </a:extLst>
                </a:gridCol>
                <a:gridCol w="925635">
                  <a:extLst>
                    <a:ext uri="{9D8B030D-6E8A-4147-A177-3AD203B41FA5}">
                      <a16:colId xmlns:a16="http://schemas.microsoft.com/office/drawing/2014/main" val="3863458905"/>
                    </a:ext>
                  </a:extLst>
                </a:gridCol>
                <a:gridCol w="925635">
                  <a:extLst>
                    <a:ext uri="{9D8B030D-6E8A-4147-A177-3AD203B41FA5}">
                      <a16:colId xmlns:a16="http://schemas.microsoft.com/office/drawing/2014/main" val="644261275"/>
                    </a:ext>
                  </a:extLst>
                </a:gridCol>
                <a:gridCol w="925635">
                  <a:extLst>
                    <a:ext uri="{9D8B030D-6E8A-4147-A177-3AD203B41FA5}">
                      <a16:colId xmlns:a16="http://schemas.microsoft.com/office/drawing/2014/main" val="1806026281"/>
                    </a:ext>
                  </a:extLst>
                </a:gridCol>
              </a:tblGrid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739056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889185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472830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5112305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441702"/>
                  </a:ext>
                </a:extLst>
              </a:tr>
              <a:tr h="24147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BC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636897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69" y="1827665"/>
            <a:ext cx="3534508" cy="2501153"/>
          </a:xfrm>
        </p:spPr>
        <p:txBody>
          <a:bodyPr/>
          <a:lstStyle/>
          <a:p>
            <a:r>
              <a:rPr lang="en-US" dirty="0"/>
              <a:t>Issues with Toilets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97012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703052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47729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2D9374F-6FF5-468C-9B32-6E361ACF05C0}"/>
              </a:ext>
            </a:extLst>
          </p:cNvPr>
          <p:cNvSpPr/>
          <p:nvPr/>
        </p:nvSpPr>
        <p:spPr>
          <a:xfrm>
            <a:off x="3640015" y="275540"/>
            <a:ext cx="49940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access to toilets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02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BC6523-03AF-4425-B1E2-4DC911881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 a nutshell</a:t>
            </a:r>
            <a:endParaRPr lang="en-US" noProof="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06204-5463-4115-9E12-3AAB1FE5766D}"/>
              </a:ext>
            </a:extLst>
          </p:cNvPr>
          <p:cNvSpPr txBox="1"/>
          <p:nvPr/>
        </p:nvSpPr>
        <p:spPr>
          <a:xfrm>
            <a:off x="513089" y="1644070"/>
            <a:ext cx="82022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What: </a:t>
            </a:r>
            <a:r>
              <a:rPr lang="en-US" sz="2000" dirty="0">
                <a:latin typeface="Arial Narrow" panose="020B0606020202030204" pitchFamily="34" charset="0"/>
              </a:rPr>
              <a:t>REACH deployed in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November/December 2018 </a:t>
            </a:r>
            <a:r>
              <a:rPr lang="en-US" sz="2000" dirty="0">
                <a:latin typeface="Arial Narrow" panose="020B0606020202030204" pitchFamily="34" charset="0"/>
              </a:rPr>
              <a:t>to implement joint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Shelter/NFI and WASH assessment.</a:t>
            </a:r>
            <a:endParaRPr lang="en-US" sz="2000" b="1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Why:</a:t>
            </a:r>
            <a:r>
              <a:rPr lang="en-US" sz="2000" dirty="0">
                <a:latin typeface="Arial Narrow" panose="020B0606020202030204" pitchFamily="34" charset="0"/>
              </a:rPr>
              <a:t>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inform Shelter/NFI and WASH response planning </a:t>
            </a:r>
            <a:r>
              <a:rPr lang="en-US" sz="2000" dirty="0">
                <a:latin typeface="Arial Narrow" panose="020B0606020202030204" pitchFamily="34" charset="0"/>
              </a:rPr>
              <a:t>to assist affected population by identifying for the four regions (SW, NW, West and Littoral) humanitarian needs disaggregated by population groups and settings.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How: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157 semi-structured interviews of key informants </a:t>
            </a:r>
            <a:r>
              <a:rPr lang="en-US" sz="2000" dirty="0">
                <a:latin typeface="Arial Narrow" panose="020B0606020202030204" pitchFamily="34" charset="0"/>
              </a:rPr>
              <a:t>(KIs) and extensive secondary data review at all stages of the assessment.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Partners: </a:t>
            </a:r>
            <a:r>
              <a:rPr lang="en-US" sz="2000" dirty="0">
                <a:latin typeface="Arial Narrow" panose="020B0606020202030204" pitchFamily="34" charset="0"/>
              </a:rPr>
              <a:t>the assessment was conducted on behalf of the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Shelter and WASH clusters</a:t>
            </a:r>
            <a:r>
              <a:rPr lang="en-US" sz="2000" dirty="0">
                <a:latin typeface="Arial Narrow" panose="020B0606020202030204" pitchFamily="34" charset="0"/>
              </a:rPr>
              <a:t>, in partnership with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local and international NGOs</a:t>
            </a:r>
            <a:r>
              <a:rPr lang="en-US" sz="2000" dirty="0">
                <a:latin typeface="Arial Narrow" panose="020B0606020202030204" pitchFamily="34" charset="0"/>
              </a:rPr>
              <a:t> (REACH OUT, PEP, COHESODEC, Plan International and SUDHASER) and </a:t>
            </a:r>
            <a:r>
              <a:rPr lang="en-US" sz="2000" dirty="0" err="1">
                <a:latin typeface="Arial Narrow" panose="020B0606020202030204" pitchFamily="34" charset="0"/>
              </a:rPr>
              <a:t>and</a:t>
            </a:r>
            <a:r>
              <a:rPr lang="en-US" sz="2000" dirty="0">
                <a:latin typeface="Arial Narrow" panose="020B0606020202030204" pitchFamily="34" charset="0"/>
              </a:rPr>
              <a:t> thanks to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Shelter and WASH clusters </a:t>
            </a:r>
            <a:r>
              <a:rPr lang="en-US" sz="2000" dirty="0">
                <a:latin typeface="Arial Narrow" panose="020B0606020202030204" pitchFamily="34" charset="0"/>
              </a:rPr>
              <a:t>funding.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 </a:t>
            </a: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838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Waste Disposal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684760" y="4346403"/>
            <a:ext cx="51727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most common solid waste disposal methods is leaving waste either in designated or undesignated open areas.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74% and 57% of KIs report that the main issue the communities face is that waste attracts vectors such as flies/insects and rodents/animals respectively.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684760" y="275540"/>
            <a:ext cx="51427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by reported types of solid waste disposal practice used by HHs in the community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4A957730-2873-40D5-BD50-4485C5A41E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0635926"/>
              </p:ext>
            </p:extLst>
          </p:nvPr>
        </p:nvGraphicFramePr>
        <p:xfrm>
          <a:off x="3684760" y="1165459"/>
          <a:ext cx="5010832" cy="2998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10453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896F63C-34DA-4B50-B370-7620DE05C9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487666"/>
              </p:ext>
            </p:extLst>
          </p:nvPr>
        </p:nvGraphicFramePr>
        <p:xfrm>
          <a:off x="4051309" y="2874149"/>
          <a:ext cx="4003431" cy="979780"/>
        </p:xfrm>
        <a:graphic>
          <a:graphicData uri="http://schemas.openxmlformats.org/drawingml/2006/table">
            <a:tbl>
              <a:tblPr/>
              <a:tblGrid>
                <a:gridCol w="1334477">
                  <a:extLst>
                    <a:ext uri="{9D8B030D-6E8A-4147-A177-3AD203B41FA5}">
                      <a16:colId xmlns:a16="http://schemas.microsoft.com/office/drawing/2014/main" val="2959364519"/>
                    </a:ext>
                  </a:extLst>
                </a:gridCol>
                <a:gridCol w="1334477">
                  <a:extLst>
                    <a:ext uri="{9D8B030D-6E8A-4147-A177-3AD203B41FA5}">
                      <a16:colId xmlns:a16="http://schemas.microsoft.com/office/drawing/2014/main" val="4084035305"/>
                    </a:ext>
                  </a:extLst>
                </a:gridCol>
                <a:gridCol w="1334477">
                  <a:extLst>
                    <a:ext uri="{9D8B030D-6E8A-4147-A177-3AD203B41FA5}">
                      <a16:colId xmlns:a16="http://schemas.microsoft.com/office/drawing/2014/main" val="3983905763"/>
                    </a:ext>
                  </a:extLst>
                </a:gridCol>
              </a:tblGrid>
              <a:tr h="53401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548169"/>
                  </a:ext>
                </a:extLst>
              </a:tr>
              <a:tr h="18322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262386"/>
                  </a:ext>
                </a:extLst>
              </a:tr>
              <a:tr h="18322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73385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675264B-07DB-4540-933B-3202996039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8990963"/>
              </p:ext>
            </p:extLst>
          </p:nvPr>
        </p:nvGraphicFramePr>
        <p:xfrm>
          <a:off x="4051309" y="1229052"/>
          <a:ext cx="3880316" cy="1087596"/>
        </p:xfrm>
        <a:graphic>
          <a:graphicData uri="http://schemas.openxmlformats.org/drawingml/2006/table">
            <a:tbl>
              <a:tblPr/>
              <a:tblGrid>
                <a:gridCol w="970079">
                  <a:extLst>
                    <a:ext uri="{9D8B030D-6E8A-4147-A177-3AD203B41FA5}">
                      <a16:colId xmlns:a16="http://schemas.microsoft.com/office/drawing/2014/main" val="3339412744"/>
                    </a:ext>
                  </a:extLst>
                </a:gridCol>
                <a:gridCol w="970079">
                  <a:extLst>
                    <a:ext uri="{9D8B030D-6E8A-4147-A177-3AD203B41FA5}">
                      <a16:colId xmlns:a16="http://schemas.microsoft.com/office/drawing/2014/main" val="2395705779"/>
                    </a:ext>
                  </a:extLst>
                </a:gridCol>
                <a:gridCol w="970079">
                  <a:extLst>
                    <a:ext uri="{9D8B030D-6E8A-4147-A177-3AD203B41FA5}">
                      <a16:colId xmlns:a16="http://schemas.microsoft.com/office/drawing/2014/main" val="3469473515"/>
                    </a:ext>
                  </a:extLst>
                </a:gridCol>
                <a:gridCol w="970079">
                  <a:extLst>
                    <a:ext uri="{9D8B030D-6E8A-4147-A177-3AD203B41FA5}">
                      <a16:colId xmlns:a16="http://schemas.microsoft.com/office/drawing/2014/main" val="4201030023"/>
                    </a:ext>
                  </a:extLst>
                </a:gridCol>
              </a:tblGrid>
              <a:tr h="362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64537"/>
                  </a:ext>
                </a:extLst>
              </a:tr>
              <a:tr h="362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2034187"/>
                  </a:ext>
                </a:extLst>
              </a:tr>
              <a:tr h="36253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8E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57707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69" y="1827665"/>
            <a:ext cx="3534508" cy="2501153"/>
          </a:xfrm>
        </p:spPr>
        <p:txBody>
          <a:bodyPr/>
          <a:lstStyle/>
          <a:p>
            <a:r>
              <a:rPr lang="en-US" dirty="0"/>
              <a:t>Waste Disposal</a:t>
            </a:r>
            <a:br>
              <a:rPr lang="en-US" dirty="0"/>
            </a:br>
            <a:r>
              <a:rPr lang="en-US" dirty="0"/>
              <a:t>Disaggregated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97012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703052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47729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A45B79-BF13-481D-A455-842F30AC478B}"/>
              </a:ext>
            </a:extLst>
          </p:cNvPr>
          <p:cNvSpPr/>
          <p:nvPr/>
        </p:nvSpPr>
        <p:spPr>
          <a:xfrm>
            <a:off x="3786576" y="163933"/>
            <a:ext cx="5199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HHs in the community disposing solid waste in undesignated open areas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F7F81383-08C7-41B2-9463-36A0AF0FA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81703"/>
              </p:ext>
            </p:extLst>
          </p:nvPr>
        </p:nvGraphicFramePr>
        <p:xfrm>
          <a:off x="4051309" y="4846626"/>
          <a:ext cx="4003430" cy="947505"/>
        </p:xfrm>
        <a:graphic>
          <a:graphicData uri="http://schemas.openxmlformats.org/drawingml/2006/table">
            <a:tbl>
              <a:tblPr/>
              <a:tblGrid>
                <a:gridCol w="800686">
                  <a:extLst>
                    <a:ext uri="{9D8B030D-6E8A-4147-A177-3AD203B41FA5}">
                      <a16:colId xmlns:a16="http://schemas.microsoft.com/office/drawing/2014/main" val="3789739371"/>
                    </a:ext>
                  </a:extLst>
                </a:gridCol>
                <a:gridCol w="800686">
                  <a:extLst>
                    <a:ext uri="{9D8B030D-6E8A-4147-A177-3AD203B41FA5}">
                      <a16:colId xmlns:a16="http://schemas.microsoft.com/office/drawing/2014/main" val="1229650854"/>
                    </a:ext>
                  </a:extLst>
                </a:gridCol>
                <a:gridCol w="800686">
                  <a:extLst>
                    <a:ext uri="{9D8B030D-6E8A-4147-A177-3AD203B41FA5}">
                      <a16:colId xmlns:a16="http://schemas.microsoft.com/office/drawing/2014/main" val="2002751025"/>
                    </a:ext>
                  </a:extLst>
                </a:gridCol>
                <a:gridCol w="800686">
                  <a:extLst>
                    <a:ext uri="{9D8B030D-6E8A-4147-A177-3AD203B41FA5}">
                      <a16:colId xmlns:a16="http://schemas.microsoft.com/office/drawing/2014/main" val="492431245"/>
                    </a:ext>
                  </a:extLst>
                </a:gridCol>
                <a:gridCol w="800686">
                  <a:extLst>
                    <a:ext uri="{9D8B030D-6E8A-4147-A177-3AD203B41FA5}">
                      <a16:colId xmlns:a16="http://schemas.microsoft.com/office/drawing/2014/main" val="3869586266"/>
                    </a:ext>
                  </a:extLst>
                </a:gridCol>
              </a:tblGrid>
              <a:tr h="31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2278650"/>
                  </a:ext>
                </a:extLst>
              </a:tr>
              <a:tr h="31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3819702"/>
                  </a:ext>
                </a:extLst>
              </a:tr>
              <a:tr h="31583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FA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6F7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830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3442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Stagnant water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1B3C3B-51F2-429E-9819-3C822AA08A59}"/>
              </a:ext>
            </a:extLst>
          </p:cNvPr>
          <p:cNvSpPr/>
          <p:nvPr/>
        </p:nvSpPr>
        <p:spPr>
          <a:xfrm>
            <a:off x="3529838" y="465171"/>
            <a:ext cx="5614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presence of stagnant water/ponding close to where HHs live in the community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DF623BD0-B6E5-4384-8304-80D9BA8B7C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7414756"/>
              </p:ext>
            </p:extLst>
          </p:nvPr>
        </p:nvGraphicFramePr>
        <p:xfrm>
          <a:off x="4245768" y="1256015"/>
          <a:ext cx="4345781" cy="3462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0EC4B1A7-4DC0-4D28-BED8-D63CF2BDC380}"/>
              </a:ext>
            </a:extLst>
          </p:cNvPr>
          <p:cNvSpPr/>
          <p:nvPr/>
        </p:nvSpPr>
        <p:spPr>
          <a:xfrm>
            <a:off x="3670673" y="4718352"/>
            <a:ext cx="5332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Around half of the KIs report presence of stagnant water or ponding in/around the place where the community lives.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Surprisingly this issue is more frequently reported by KIs in regards to non-displaced communities than displaced.</a:t>
            </a: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3869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8415F9F-29A5-427D-BB3E-278A781AD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713608"/>
              </p:ext>
            </p:extLst>
          </p:nvPr>
        </p:nvGraphicFramePr>
        <p:xfrm>
          <a:off x="4075723" y="4758673"/>
          <a:ext cx="3919415" cy="877197"/>
        </p:xfrm>
        <a:graphic>
          <a:graphicData uri="http://schemas.openxmlformats.org/drawingml/2006/table">
            <a:tbl>
              <a:tblPr/>
              <a:tblGrid>
                <a:gridCol w="783883">
                  <a:extLst>
                    <a:ext uri="{9D8B030D-6E8A-4147-A177-3AD203B41FA5}">
                      <a16:colId xmlns:a16="http://schemas.microsoft.com/office/drawing/2014/main" val="4080440511"/>
                    </a:ext>
                  </a:extLst>
                </a:gridCol>
                <a:gridCol w="783883">
                  <a:extLst>
                    <a:ext uri="{9D8B030D-6E8A-4147-A177-3AD203B41FA5}">
                      <a16:colId xmlns:a16="http://schemas.microsoft.com/office/drawing/2014/main" val="4172558366"/>
                    </a:ext>
                  </a:extLst>
                </a:gridCol>
                <a:gridCol w="783883">
                  <a:extLst>
                    <a:ext uri="{9D8B030D-6E8A-4147-A177-3AD203B41FA5}">
                      <a16:colId xmlns:a16="http://schemas.microsoft.com/office/drawing/2014/main" val="119421469"/>
                    </a:ext>
                  </a:extLst>
                </a:gridCol>
                <a:gridCol w="783883">
                  <a:extLst>
                    <a:ext uri="{9D8B030D-6E8A-4147-A177-3AD203B41FA5}">
                      <a16:colId xmlns:a16="http://schemas.microsoft.com/office/drawing/2014/main" val="2641027296"/>
                    </a:ext>
                  </a:extLst>
                </a:gridCol>
                <a:gridCol w="783883">
                  <a:extLst>
                    <a:ext uri="{9D8B030D-6E8A-4147-A177-3AD203B41FA5}">
                      <a16:colId xmlns:a16="http://schemas.microsoft.com/office/drawing/2014/main" val="3050327686"/>
                    </a:ext>
                  </a:extLst>
                </a:gridCol>
              </a:tblGrid>
              <a:tr h="292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2744824"/>
                  </a:ext>
                </a:extLst>
              </a:tr>
              <a:tr h="292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207311"/>
                  </a:ext>
                </a:extLst>
              </a:tr>
              <a:tr h="29239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6A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A6A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15735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F1015E-D5FC-4591-9666-C4DCE6FB45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944188"/>
              </p:ext>
            </p:extLst>
          </p:nvPr>
        </p:nvGraphicFramePr>
        <p:xfrm>
          <a:off x="4075724" y="2840850"/>
          <a:ext cx="3919413" cy="1115691"/>
        </p:xfrm>
        <a:graphic>
          <a:graphicData uri="http://schemas.openxmlformats.org/drawingml/2006/table">
            <a:tbl>
              <a:tblPr/>
              <a:tblGrid>
                <a:gridCol w="1306471">
                  <a:extLst>
                    <a:ext uri="{9D8B030D-6E8A-4147-A177-3AD203B41FA5}">
                      <a16:colId xmlns:a16="http://schemas.microsoft.com/office/drawing/2014/main" val="491879883"/>
                    </a:ext>
                  </a:extLst>
                </a:gridCol>
                <a:gridCol w="1306471">
                  <a:extLst>
                    <a:ext uri="{9D8B030D-6E8A-4147-A177-3AD203B41FA5}">
                      <a16:colId xmlns:a16="http://schemas.microsoft.com/office/drawing/2014/main" val="3102795149"/>
                    </a:ext>
                  </a:extLst>
                </a:gridCol>
                <a:gridCol w="1306471">
                  <a:extLst>
                    <a:ext uri="{9D8B030D-6E8A-4147-A177-3AD203B41FA5}">
                      <a16:colId xmlns:a16="http://schemas.microsoft.com/office/drawing/2014/main" val="83641673"/>
                    </a:ext>
                  </a:extLst>
                </a:gridCol>
              </a:tblGrid>
              <a:tr h="66165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505726"/>
                  </a:ext>
                </a:extLst>
              </a:tr>
              <a:tr h="227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7438075"/>
                  </a:ext>
                </a:extLst>
              </a:tr>
              <a:tr h="227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721354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2461AE-8400-4C9A-B573-76EE5FF4E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902099"/>
              </p:ext>
            </p:extLst>
          </p:nvPr>
        </p:nvGraphicFramePr>
        <p:xfrm>
          <a:off x="4075724" y="1068647"/>
          <a:ext cx="3919416" cy="1254275"/>
        </p:xfrm>
        <a:graphic>
          <a:graphicData uri="http://schemas.openxmlformats.org/drawingml/2006/table">
            <a:tbl>
              <a:tblPr/>
              <a:tblGrid>
                <a:gridCol w="979854">
                  <a:extLst>
                    <a:ext uri="{9D8B030D-6E8A-4147-A177-3AD203B41FA5}">
                      <a16:colId xmlns:a16="http://schemas.microsoft.com/office/drawing/2014/main" val="3116561989"/>
                    </a:ext>
                  </a:extLst>
                </a:gridCol>
                <a:gridCol w="979854">
                  <a:extLst>
                    <a:ext uri="{9D8B030D-6E8A-4147-A177-3AD203B41FA5}">
                      <a16:colId xmlns:a16="http://schemas.microsoft.com/office/drawing/2014/main" val="2915662585"/>
                    </a:ext>
                  </a:extLst>
                </a:gridCol>
                <a:gridCol w="979854">
                  <a:extLst>
                    <a:ext uri="{9D8B030D-6E8A-4147-A177-3AD203B41FA5}">
                      <a16:colId xmlns:a16="http://schemas.microsoft.com/office/drawing/2014/main" val="3051895397"/>
                    </a:ext>
                  </a:extLst>
                </a:gridCol>
                <a:gridCol w="979854">
                  <a:extLst>
                    <a:ext uri="{9D8B030D-6E8A-4147-A177-3AD203B41FA5}">
                      <a16:colId xmlns:a16="http://schemas.microsoft.com/office/drawing/2014/main" val="706263117"/>
                    </a:ext>
                  </a:extLst>
                </a:gridCol>
              </a:tblGrid>
              <a:tr h="6203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023878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841156"/>
                  </a:ext>
                </a:extLst>
              </a:tr>
              <a:tr h="31695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1D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2677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230" y="1918519"/>
            <a:ext cx="3400620" cy="2501153"/>
          </a:xfrm>
        </p:spPr>
        <p:txBody>
          <a:bodyPr/>
          <a:lstStyle/>
          <a:p>
            <a:r>
              <a:rPr lang="en-US" dirty="0"/>
              <a:t>Stagnant Water</a:t>
            </a:r>
            <a:br>
              <a:rPr lang="en-US" dirty="0"/>
            </a:br>
            <a:r>
              <a:rPr lang="en-US" dirty="0"/>
              <a:t>Disaggregated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1066838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79976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57400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1F669-5983-48DD-9B94-DE79E7D4AA4B}"/>
              </a:ext>
            </a:extLst>
          </p:cNvPr>
          <p:cNvSpPr/>
          <p:nvPr/>
        </p:nvSpPr>
        <p:spPr>
          <a:xfrm>
            <a:off x="3411416" y="159666"/>
            <a:ext cx="58117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presence of stagnant water/ponding close to where HHs live in the community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4084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-85725"/>
            <a:ext cx="9144001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9C731-A492-449B-861A-5AACA34E2E68}"/>
              </a:ext>
            </a:extLst>
          </p:cNvPr>
          <p:cNvSpPr txBox="1"/>
          <p:nvPr/>
        </p:nvSpPr>
        <p:spPr>
          <a:xfrm>
            <a:off x="2071468" y="2591471"/>
            <a:ext cx="500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Humanitarian Profile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RÃ©sultat de recherche d'images">
            <a:extLst>
              <a:ext uri="{FF2B5EF4-FFF2-40B4-BE49-F238E27FC236}">
                <a16:creationId xmlns:a16="http://schemas.microsoft.com/office/drawing/2014/main" id="{BC484CF9-FD8D-4FC2-B1A2-5D8FF0C88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-1" y="-85725"/>
            <a:ext cx="9144001" cy="63553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2F6B5-F7C1-4D74-9910-CDC366B55093}"/>
              </a:ext>
            </a:extLst>
          </p:cNvPr>
          <p:cNvSpPr txBox="1"/>
          <p:nvPr/>
        </p:nvSpPr>
        <p:spPr>
          <a:xfrm>
            <a:off x="1951892" y="2743871"/>
            <a:ext cx="5591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Access to Health Care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306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907" y="1845250"/>
            <a:ext cx="3286562" cy="2501153"/>
          </a:xfrm>
        </p:spPr>
        <p:txBody>
          <a:bodyPr/>
          <a:lstStyle/>
          <a:p>
            <a:r>
              <a:rPr lang="en-US" dirty="0"/>
              <a:t>Health Issues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642956" y="4845097"/>
            <a:ext cx="51727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 most commonly reported water-related diseases affecting children are malaria and respiratory diseases.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68616" y="275540"/>
            <a:ext cx="4721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by main health problems children face in the community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D6BDE77-7F3B-4636-86EB-59CC0C149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6659897"/>
              </p:ext>
            </p:extLst>
          </p:nvPr>
        </p:nvGraphicFramePr>
        <p:xfrm>
          <a:off x="3519487" y="1163547"/>
          <a:ext cx="5624513" cy="3501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257069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9155" y="1845250"/>
            <a:ext cx="3286562" cy="2501153"/>
          </a:xfrm>
        </p:spPr>
        <p:txBody>
          <a:bodyPr/>
          <a:lstStyle/>
          <a:p>
            <a:r>
              <a:rPr lang="en-US" dirty="0"/>
              <a:t>Health Infrastructure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699995" y="4264922"/>
            <a:ext cx="5063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Government health facilities are reported to be the most common place where the HHs go to when children are sick.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Still 43% of KIs mention that HHs do no go to any health </a:t>
            </a:r>
            <a:r>
              <a:rPr lang="en-US" dirty="0" err="1">
                <a:latin typeface="Arial Narrow" panose="020B0606020202030204" pitchFamily="34" charset="0"/>
              </a:rPr>
              <a:t>centre</a:t>
            </a:r>
            <a:r>
              <a:rPr lang="en-US" dirty="0">
                <a:latin typeface="Arial Narrow" panose="020B0606020202030204" pitchFamily="34" charset="0"/>
              </a:rPr>
              <a:t>/healer. This percentage goes up to 62% for KIs reporting on people living in the bush.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68616" y="275540"/>
            <a:ext cx="4721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by places HHs in the community go to when their children are sick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E76A33C-AF7A-4BC3-BB16-64364231F6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872111"/>
              </p:ext>
            </p:extLst>
          </p:nvPr>
        </p:nvGraphicFramePr>
        <p:xfrm>
          <a:off x="3585418" y="1116625"/>
          <a:ext cx="5353417" cy="2883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56609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B8D20BA-1E79-4AD3-800B-A289A3987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998081"/>
              </p:ext>
            </p:extLst>
          </p:nvPr>
        </p:nvGraphicFramePr>
        <p:xfrm>
          <a:off x="4092330" y="4758672"/>
          <a:ext cx="3970215" cy="1017844"/>
        </p:xfrm>
        <a:graphic>
          <a:graphicData uri="http://schemas.openxmlformats.org/drawingml/2006/table">
            <a:tbl>
              <a:tblPr/>
              <a:tblGrid>
                <a:gridCol w="794043">
                  <a:extLst>
                    <a:ext uri="{9D8B030D-6E8A-4147-A177-3AD203B41FA5}">
                      <a16:colId xmlns:a16="http://schemas.microsoft.com/office/drawing/2014/main" val="3352723119"/>
                    </a:ext>
                  </a:extLst>
                </a:gridCol>
                <a:gridCol w="794043">
                  <a:extLst>
                    <a:ext uri="{9D8B030D-6E8A-4147-A177-3AD203B41FA5}">
                      <a16:colId xmlns:a16="http://schemas.microsoft.com/office/drawing/2014/main" val="2528704149"/>
                    </a:ext>
                  </a:extLst>
                </a:gridCol>
                <a:gridCol w="794043">
                  <a:extLst>
                    <a:ext uri="{9D8B030D-6E8A-4147-A177-3AD203B41FA5}">
                      <a16:colId xmlns:a16="http://schemas.microsoft.com/office/drawing/2014/main" val="2733565402"/>
                    </a:ext>
                  </a:extLst>
                </a:gridCol>
                <a:gridCol w="794043">
                  <a:extLst>
                    <a:ext uri="{9D8B030D-6E8A-4147-A177-3AD203B41FA5}">
                      <a16:colId xmlns:a16="http://schemas.microsoft.com/office/drawing/2014/main" val="4030567780"/>
                    </a:ext>
                  </a:extLst>
                </a:gridCol>
                <a:gridCol w="794043">
                  <a:extLst>
                    <a:ext uri="{9D8B030D-6E8A-4147-A177-3AD203B41FA5}">
                      <a16:colId xmlns:a16="http://schemas.microsoft.com/office/drawing/2014/main" val="3114061832"/>
                    </a:ext>
                  </a:extLst>
                </a:gridCol>
              </a:tblGrid>
              <a:tr h="50342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647308"/>
                  </a:ext>
                </a:extLst>
              </a:tr>
              <a:tr h="2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315558"/>
                  </a:ext>
                </a:extLst>
              </a:tr>
              <a:tr h="25720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9717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EEF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235440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895C07A-44FC-4E4E-A55A-17969BFA3E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785054"/>
              </p:ext>
            </p:extLst>
          </p:nvPr>
        </p:nvGraphicFramePr>
        <p:xfrm>
          <a:off x="4092331" y="2984430"/>
          <a:ext cx="3970215" cy="1004282"/>
        </p:xfrm>
        <a:graphic>
          <a:graphicData uri="http://schemas.openxmlformats.org/drawingml/2006/table">
            <a:tbl>
              <a:tblPr/>
              <a:tblGrid>
                <a:gridCol w="1323405">
                  <a:extLst>
                    <a:ext uri="{9D8B030D-6E8A-4147-A177-3AD203B41FA5}">
                      <a16:colId xmlns:a16="http://schemas.microsoft.com/office/drawing/2014/main" val="899085758"/>
                    </a:ext>
                  </a:extLst>
                </a:gridCol>
                <a:gridCol w="1323405">
                  <a:extLst>
                    <a:ext uri="{9D8B030D-6E8A-4147-A177-3AD203B41FA5}">
                      <a16:colId xmlns:a16="http://schemas.microsoft.com/office/drawing/2014/main" val="2414493574"/>
                    </a:ext>
                  </a:extLst>
                </a:gridCol>
                <a:gridCol w="1323405">
                  <a:extLst>
                    <a:ext uri="{9D8B030D-6E8A-4147-A177-3AD203B41FA5}">
                      <a16:colId xmlns:a16="http://schemas.microsoft.com/office/drawing/2014/main" val="2738060147"/>
                    </a:ext>
                  </a:extLst>
                </a:gridCol>
              </a:tblGrid>
              <a:tr h="55851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9857135"/>
                  </a:ext>
                </a:extLst>
              </a:tr>
              <a:tr h="19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37530"/>
                  </a:ext>
                </a:extLst>
              </a:tr>
              <a:tr h="19163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87514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A0D0309-AFE3-49BD-AE80-11EA070B7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5650656"/>
              </p:ext>
            </p:extLst>
          </p:nvPr>
        </p:nvGraphicFramePr>
        <p:xfrm>
          <a:off x="4092331" y="1364796"/>
          <a:ext cx="3970216" cy="833535"/>
        </p:xfrm>
        <a:graphic>
          <a:graphicData uri="http://schemas.openxmlformats.org/drawingml/2006/table">
            <a:tbl>
              <a:tblPr/>
              <a:tblGrid>
                <a:gridCol w="992554">
                  <a:extLst>
                    <a:ext uri="{9D8B030D-6E8A-4147-A177-3AD203B41FA5}">
                      <a16:colId xmlns:a16="http://schemas.microsoft.com/office/drawing/2014/main" val="2450180156"/>
                    </a:ext>
                  </a:extLst>
                </a:gridCol>
                <a:gridCol w="992554">
                  <a:extLst>
                    <a:ext uri="{9D8B030D-6E8A-4147-A177-3AD203B41FA5}">
                      <a16:colId xmlns:a16="http://schemas.microsoft.com/office/drawing/2014/main" val="3753937637"/>
                    </a:ext>
                  </a:extLst>
                </a:gridCol>
                <a:gridCol w="992554">
                  <a:extLst>
                    <a:ext uri="{9D8B030D-6E8A-4147-A177-3AD203B41FA5}">
                      <a16:colId xmlns:a16="http://schemas.microsoft.com/office/drawing/2014/main" val="393088180"/>
                    </a:ext>
                  </a:extLst>
                </a:gridCol>
                <a:gridCol w="992554">
                  <a:extLst>
                    <a:ext uri="{9D8B030D-6E8A-4147-A177-3AD203B41FA5}">
                      <a16:colId xmlns:a16="http://schemas.microsoft.com/office/drawing/2014/main" val="4253063151"/>
                    </a:ext>
                  </a:extLst>
                </a:gridCol>
              </a:tblGrid>
              <a:tr h="277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45071"/>
                  </a:ext>
                </a:extLst>
              </a:tr>
              <a:tr h="277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55661"/>
                  </a:ext>
                </a:extLst>
              </a:tr>
              <a:tr h="27784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A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85796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69" y="1827665"/>
            <a:ext cx="3534508" cy="2501153"/>
          </a:xfrm>
        </p:spPr>
        <p:txBody>
          <a:bodyPr/>
          <a:lstStyle/>
          <a:p>
            <a:r>
              <a:rPr lang="en-US" dirty="0"/>
              <a:t>Health Infrastructure</a:t>
            </a:r>
            <a:br>
              <a:rPr lang="en-US" dirty="0"/>
            </a:br>
            <a:r>
              <a:rPr lang="en-US" dirty="0"/>
              <a:t>Disaggregated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1066838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79976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57400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1F669-5983-48DD-9B94-DE79E7D4AA4B}"/>
              </a:ext>
            </a:extLst>
          </p:cNvPr>
          <p:cNvSpPr/>
          <p:nvPr/>
        </p:nvSpPr>
        <p:spPr>
          <a:xfrm>
            <a:off x="3589265" y="134762"/>
            <a:ext cx="527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HHs in the community not going to any health facility / healer when children are sick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040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8" y="1845250"/>
            <a:ext cx="3346263" cy="2501153"/>
          </a:xfrm>
        </p:spPr>
        <p:txBody>
          <a:bodyPr/>
          <a:lstStyle/>
          <a:p>
            <a:r>
              <a:rPr lang="en-US" dirty="0"/>
              <a:t>Mosquito Nets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766049" y="4618759"/>
            <a:ext cx="5172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Access to mosquito nets is very limited and 89% of KIs report that few to nobody has access to this kind of NFI.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This issue is even more commonly reported by KIs for people living in the bush and displaced communities.  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68616" y="275540"/>
            <a:ext cx="4809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mosquito nets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6B9984E-F5DB-4351-9C76-8770348A555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5219609"/>
              </p:ext>
            </p:extLst>
          </p:nvPr>
        </p:nvGraphicFramePr>
        <p:xfrm>
          <a:off x="3350968" y="1151791"/>
          <a:ext cx="5666998" cy="31946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2366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2F8083A-4853-4B6A-AE22-2C89FDD247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705184"/>
              </p:ext>
            </p:extLst>
          </p:nvPr>
        </p:nvGraphicFramePr>
        <p:xfrm>
          <a:off x="4075724" y="4823376"/>
          <a:ext cx="3978030" cy="1337310"/>
        </p:xfrm>
        <a:graphic>
          <a:graphicData uri="http://schemas.openxmlformats.org/drawingml/2006/table">
            <a:tbl>
              <a:tblPr/>
              <a:tblGrid>
                <a:gridCol w="795606">
                  <a:extLst>
                    <a:ext uri="{9D8B030D-6E8A-4147-A177-3AD203B41FA5}">
                      <a16:colId xmlns:a16="http://schemas.microsoft.com/office/drawing/2014/main" val="2283859656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3066411514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2448795048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1151257987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3449852532"/>
                    </a:ext>
                  </a:extLst>
                </a:gridCol>
              </a:tblGrid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435256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352421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48268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9869302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3336680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C1C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9A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52003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989188E-7FBD-486B-8122-9318D37400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344554"/>
              </p:ext>
            </p:extLst>
          </p:nvPr>
        </p:nvGraphicFramePr>
        <p:xfrm>
          <a:off x="4075724" y="2896512"/>
          <a:ext cx="3978033" cy="1548258"/>
        </p:xfrm>
        <a:graphic>
          <a:graphicData uri="http://schemas.openxmlformats.org/drawingml/2006/table">
            <a:tbl>
              <a:tblPr/>
              <a:tblGrid>
                <a:gridCol w="1326011">
                  <a:extLst>
                    <a:ext uri="{9D8B030D-6E8A-4147-A177-3AD203B41FA5}">
                      <a16:colId xmlns:a16="http://schemas.microsoft.com/office/drawing/2014/main" val="1028168627"/>
                    </a:ext>
                  </a:extLst>
                </a:gridCol>
                <a:gridCol w="1326011">
                  <a:extLst>
                    <a:ext uri="{9D8B030D-6E8A-4147-A177-3AD203B41FA5}">
                      <a16:colId xmlns:a16="http://schemas.microsoft.com/office/drawing/2014/main" val="89662932"/>
                    </a:ext>
                  </a:extLst>
                </a:gridCol>
                <a:gridCol w="1326011">
                  <a:extLst>
                    <a:ext uri="{9D8B030D-6E8A-4147-A177-3AD203B41FA5}">
                      <a16:colId xmlns:a16="http://schemas.microsoft.com/office/drawing/2014/main" val="127649569"/>
                    </a:ext>
                  </a:extLst>
                </a:gridCol>
              </a:tblGrid>
              <a:tr h="3618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452279"/>
                  </a:ext>
                </a:extLst>
              </a:tr>
              <a:tr h="237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735325"/>
                  </a:ext>
                </a:extLst>
              </a:tr>
              <a:tr h="237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860520"/>
                  </a:ext>
                </a:extLst>
              </a:tr>
              <a:tr h="237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210836"/>
                  </a:ext>
                </a:extLst>
              </a:tr>
              <a:tr h="237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6370176"/>
                  </a:ext>
                </a:extLst>
              </a:tr>
              <a:tr h="23729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63901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1FA130-0320-4796-943F-E765C6502A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080975"/>
              </p:ext>
            </p:extLst>
          </p:nvPr>
        </p:nvGraphicFramePr>
        <p:xfrm>
          <a:off x="4075724" y="1272112"/>
          <a:ext cx="3978032" cy="1399314"/>
        </p:xfrm>
        <a:graphic>
          <a:graphicData uri="http://schemas.openxmlformats.org/drawingml/2006/table">
            <a:tbl>
              <a:tblPr/>
              <a:tblGrid>
                <a:gridCol w="994508">
                  <a:extLst>
                    <a:ext uri="{9D8B030D-6E8A-4147-A177-3AD203B41FA5}">
                      <a16:colId xmlns:a16="http://schemas.microsoft.com/office/drawing/2014/main" val="2383612084"/>
                    </a:ext>
                  </a:extLst>
                </a:gridCol>
                <a:gridCol w="994508">
                  <a:extLst>
                    <a:ext uri="{9D8B030D-6E8A-4147-A177-3AD203B41FA5}">
                      <a16:colId xmlns:a16="http://schemas.microsoft.com/office/drawing/2014/main" val="1252384191"/>
                    </a:ext>
                  </a:extLst>
                </a:gridCol>
                <a:gridCol w="994508">
                  <a:extLst>
                    <a:ext uri="{9D8B030D-6E8A-4147-A177-3AD203B41FA5}">
                      <a16:colId xmlns:a16="http://schemas.microsoft.com/office/drawing/2014/main" val="2698766517"/>
                    </a:ext>
                  </a:extLst>
                </a:gridCol>
                <a:gridCol w="994508">
                  <a:extLst>
                    <a:ext uri="{9D8B030D-6E8A-4147-A177-3AD203B41FA5}">
                      <a16:colId xmlns:a16="http://schemas.microsoft.com/office/drawing/2014/main" val="2551961839"/>
                    </a:ext>
                  </a:extLst>
                </a:gridCol>
              </a:tblGrid>
              <a:tr h="233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805602"/>
                  </a:ext>
                </a:extLst>
              </a:tr>
              <a:tr h="233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All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0%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672421"/>
                  </a:ext>
                </a:extLst>
              </a:tr>
              <a:tr h="233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000354"/>
                  </a:ext>
                </a:extLst>
              </a:tr>
              <a:tr h="233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Half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907527"/>
                  </a:ext>
                </a:extLst>
              </a:tr>
              <a:tr h="233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Few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781193"/>
                  </a:ext>
                </a:extLst>
              </a:tr>
              <a:tr h="2332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BD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80665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69" y="1827665"/>
            <a:ext cx="3534508" cy="2501153"/>
          </a:xfrm>
        </p:spPr>
        <p:txBody>
          <a:bodyPr/>
          <a:lstStyle/>
          <a:p>
            <a:r>
              <a:rPr lang="en-US" dirty="0"/>
              <a:t>Mosquito Nets</a:t>
            </a:r>
            <a:br>
              <a:rPr lang="en-US" dirty="0"/>
            </a:br>
            <a:r>
              <a:rPr lang="en-US" dirty="0"/>
              <a:t>Disaggregated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1066838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799764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574006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1F669-5983-48DD-9B94-DE79E7D4AA4B}"/>
              </a:ext>
            </a:extLst>
          </p:cNvPr>
          <p:cNvSpPr/>
          <p:nvPr/>
        </p:nvSpPr>
        <p:spPr>
          <a:xfrm>
            <a:off x="3606850" y="205100"/>
            <a:ext cx="527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the proportion of HHs in the community that have access to mosquito nets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85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BC6523-03AF-4425-B1E2-4DC911881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Methodology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06204-5463-4115-9E12-3AAB1FE5766D}"/>
              </a:ext>
            </a:extLst>
          </p:cNvPr>
          <p:cNvSpPr txBox="1"/>
          <p:nvPr/>
        </p:nvSpPr>
        <p:spPr>
          <a:xfrm>
            <a:off x="518441" y="1339270"/>
            <a:ext cx="810681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Key disaggregation:</a:t>
            </a:r>
          </a:p>
          <a:p>
            <a:endParaRPr lang="en-US" sz="2000" b="1" dirty="0">
              <a:solidFill>
                <a:srgbClr val="009999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6 population groups</a:t>
            </a:r>
            <a:r>
              <a:rPr lang="en-US" sz="2000" dirty="0">
                <a:latin typeface="Arial Narrow" panose="020B0606020202030204" pitchFamily="34" charset="0"/>
              </a:rPr>
              <a:t> (aggregate during in this presentation into to displaced and non-displaced).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3 types of settings </a:t>
            </a:r>
            <a:r>
              <a:rPr lang="en-US" sz="2000" dirty="0">
                <a:latin typeface="Arial Narrow" panose="020B0606020202030204" pitchFamily="34" charset="0"/>
              </a:rPr>
              <a:t>(urban, village, bush).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4 regions </a:t>
            </a:r>
            <a:r>
              <a:rPr lang="en-US" sz="2000" dirty="0">
                <a:latin typeface="Arial Narrow" panose="020B0606020202030204" pitchFamily="34" charset="0"/>
              </a:rPr>
              <a:t>(North West, South West, Littoral and West).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Data collection: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Sampling: </a:t>
            </a:r>
            <a:r>
              <a:rPr lang="en-US" sz="2000" dirty="0">
                <a:latin typeface="Arial Narrow" panose="020B0606020202030204" pitchFamily="34" charset="0"/>
              </a:rPr>
              <a:t>snowball sampling in targeted settlements.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Number of interviews: </a:t>
            </a:r>
            <a:r>
              <a:rPr lang="en-US" sz="2000" dirty="0">
                <a:latin typeface="Arial Narrow" panose="020B0606020202030204" pitchFamily="34" charset="0"/>
              </a:rPr>
              <a:t>157 KI interviews at site-level.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KI profiles: </a:t>
            </a:r>
            <a:r>
              <a:rPr lang="en-US" sz="2000" dirty="0">
                <a:latin typeface="Arial Narrow" panose="020B0606020202030204" pitchFamily="34" charset="0"/>
              </a:rPr>
              <a:t>mostly displaced representatives (25%), host family representatives. (23%), teachers (16%), local aid workers (10%), religious leaders (9%).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6020202030204" pitchFamily="34" charset="0"/>
              </a:rPr>
              <a:t>Coverage:</a:t>
            </a:r>
            <a:r>
              <a:rPr lang="en-US" sz="2000" dirty="0">
                <a:latin typeface="Arial Narrow" panose="020B0606020202030204" pitchFamily="34" charset="0"/>
              </a:rPr>
              <a:t> 18 sub-divisions in North West, South West, Littoral and West divisions.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84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-85725"/>
            <a:ext cx="9144001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9C731-A492-449B-861A-5AACA34E2E68}"/>
              </a:ext>
            </a:extLst>
          </p:cNvPr>
          <p:cNvSpPr txBox="1"/>
          <p:nvPr/>
        </p:nvSpPr>
        <p:spPr>
          <a:xfrm>
            <a:off x="2071468" y="2591471"/>
            <a:ext cx="500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Humanitarian Profile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RÃ©sultat de recherche d'images">
            <a:extLst>
              <a:ext uri="{FF2B5EF4-FFF2-40B4-BE49-F238E27FC236}">
                <a16:creationId xmlns:a16="http://schemas.microsoft.com/office/drawing/2014/main" id="{BC484CF9-FD8D-4FC2-B1A2-5D8FF0C88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-1" y="-85725"/>
            <a:ext cx="9144001" cy="63553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2F6B5-F7C1-4D74-9910-CDC366B55093}"/>
              </a:ext>
            </a:extLst>
          </p:cNvPr>
          <p:cNvSpPr txBox="1"/>
          <p:nvPr/>
        </p:nvSpPr>
        <p:spPr>
          <a:xfrm>
            <a:off x="1951892" y="2743871"/>
            <a:ext cx="5273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Access to Markets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740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8" y="1845250"/>
            <a:ext cx="3346263" cy="2501153"/>
          </a:xfrm>
        </p:spPr>
        <p:txBody>
          <a:bodyPr/>
          <a:lstStyle/>
          <a:p>
            <a:r>
              <a:rPr lang="en-US" dirty="0"/>
              <a:t>Access to Markets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358662" y="4147227"/>
            <a:ext cx="56714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Overall, almost 2/3 of KIs report that communities have access to functional markets.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There seem to be noticeable disparity in access to functional markets between people living in the bush/villages and urban contexts, and between displaced and non displaced people.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Access to functional market appears to be much more limited in the NW and SW. 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68616" y="275540"/>
            <a:ext cx="48093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that HHs in the community  have access to functional markets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955168CB-3868-467F-93F2-F477A24645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7460544"/>
              </p:ext>
            </p:extLst>
          </p:nvPr>
        </p:nvGraphicFramePr>
        <p:xfrm>
          <a:off x="4556744" y="1167898"/>
          <a:ext cx="3826765" cy="2933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0823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9728963-4800-4BF6-81E8-64E05DFC9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8096736"/>
              </p:ext>
            </p:extLst>
          </p:nvPr>
        </p:nvGraphicFramePr>
        <p:xfrm>
          <a:off x="4075724" y="4943338"/>
          <a:ext cx="3978030" cy="894753"/>
        </p:xfrm>
        <a:graphic>
          <a:graphicData uri="http://schemas.openxmlformats.org/drawingml/2006/table">
            <a:tbl>
              <a:tblPr/>
              <a:tblGrid>
                <a:gridCol w="795606">
                  <a:extLst>
                    <a:ext uri="{9D8B030D-6E8A-4147-A177-3AD203B41FA5}">
                      <a16:colId xmlns:a16="http://schemas.microsoft.com/office/drawing/2014/main" val="3235160258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1365020739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1638700895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1267527755"/>
                    </a:ext>
                  </a:extLst>
                </a:gridCol>
                <a:gridCol w="795606">
                  <a:extLst>
                    <a:ext uri="{9D8B030D-6E8A-4147-A177-3AD203B41FA5}">
                      <a16:colId xmlns:a16="http://schemas.microsoft.com/office/drawing/2014/main" val="2519990997"/>
                    </a:ext>
                  </a:extLst>
                </a:gridCol>
              </a:tblGrid>
              <a:tr h="298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Littoral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SW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West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7670764"/>
                  </a:ext>
                </a:extLst>
              </a:tr>
              <a:tr h="298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90903"/>
                  </a:ext>
                </a:extLst>
              </a:tr>
              <a:tr h="2982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C7C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C6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80079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0694103-1ED4-45F6-8F9F-2FB8F43747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07861"/>
              </p:ext>
            </p:extLst>
          </p:nvPr>
        </p:nvGraphicFramePr>
        <p:xfrm>
          <a:off x="4059135" y="2783401"/>
          <a:ext cx="3978033" cy="1363593"/>
        </p:xfrm>
        <a:graphic>
          <a:graphicData uri="http://schemas.openxmlformats.org/drawingml/2006/table">
            <a:tbl>
              <a:tblPr/>
              <a:tblGrid>
                <a:gridCol w="1709614">
                  <a:extLst>
                    <a:ext uri="{9D8B030D-6E8A-4147-A177-3AD203B41FA5}">
                      <a16:colId xmlns:a16="http://schemas.microsoft.com/office/drawing/2014/main" val="4087115483"/>
                    </a:ext>
                  </a:extLst>
                </a:gridCol>
                <a:gridCol w="942408">
                  <a:extLst>
                    <a:ext uri="{9D8B030D-6E8A-4147-A177-3AD203B41FA5}">
                      <a16:colId xmlns:a16="http://schemas.microsoft.com/office/drawing/2014/main" val="2172018957"/>
                    </a:ext>
                  </a:extLst>
                </a:gridCol>
                <a:gridCol w="1326011">
                  <a:extLst>
                    <a:ext uri="{9D8B030D-6E8A-4147-A177-3AD203B41FA5}">
                      <a16:colId xmlns:a16="http://schemas.microsoft.com/office/drawing/2014/main" val="2466192760"/>
                    </a:ext>
                  </a:extLst>
                </a:gridCol>
              </a:tblGrid>
              <a:tr h="8086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Non-displaced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386161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193782"/>
                  </a:ext>
                </a:extLst>
              </a:tr>
              <a:tr h="27746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57%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69%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57473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8BD0305-36FB-4DC8-83C2-45E495A9CD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469" y="1827665"/>
            <a:ext cx="3534508" cy="2501153"/>
          </a:xfrm>
        </p:spPr>
        <p:txBody>
          <a:bodyPr/>
          <a:lstStyle/>
          <a:p>
            <a:r>
              <a:rPr lang="en-US" dirty="0"/>
              <a:t>Access to Markets</a:t>
            </a:r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165402-C140-453D-AE56-22546B7041C3}"/>
              </a:ext>
            </a:extLst>
          </p:cNvPr>
          <p:cNvSpPr/>
          <p:nvPr/>
        </p:nvSpPr>
        <p:spPr>
          <a:xfrm>
            <a:off x="3971214" y="1154758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setting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254ACA-ED58-48BE-8479-59A759BEEBD0}"/>
              </a:ext>
            </a:extLst>
          </p:cNvPr>
          <p:cNvSpPr/>
          <p:nvPr/>
        </p:nvSpPr>
        <p:spPr>
          <a:xfrm>
            <a:off x="3971214" y="2861308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pop group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9BB5F30-5B6D-449A-A3D2-D9C8DC3AE4CB}"/>
              </a:ext>
            </a:extLst>
          </p:cNvPr>
          <p:cNvSpPr/>
          <p:nvPr/>
        </p:nvSpPr>
        <p:spPr>
          <a:xfrm>
            <a:off x="3971214" y="4591590"/>
            <a:ext cx="51727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 Narrow" panose="020B0606020202030204" pitchFamily="34" charset="0"/>
              </a:rPr>
              <a:t>By region</a:t>
            </a:r>
            <a:endParaRPr lang="en-GB" b="1" dirty="0">
              <a:latin typeface="Arial Narrow" panose="020B0606020202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1F669-5983-48DD-9B94-DE79E7D4AA4B}"/>
              </a:ext>
            </a:extLst>
          </p:cNvPr>
          <p:cNvSpPr/>
          <p:nvPr/>
        </p:nvSpPr>
        <p:spPr>
          <a:xfrm>
            <a:off x="3606850" y="257852"/>
            <a:ext cx="527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that HHs in the community  have access to functional markets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AE5AAA-C47E-499A-ACDC-DBB497FE8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613314"/>
              </p:ext>
            </p:extLst>
          </p:nvPr>
        </p:nvGraphicFramePr>
        <p:xfrm>
          <a:off x="4075724" y="1590022"/>
          <a:ext cx="3978032" cy="910218"/>
        </p:xfrm>
        <a:graphic>
          <a:graphicData uri="http://schemas.openxmlformats.org/drawingml/2006/table">
            <a:tbl>
              <a:tblPr/>
              <a:tblGrid>
                <a:gridCol w="994508">
                  <a:extLst>
                    <a:ext uri="{9D8B030D-6E8A-4147-A177-3AD203B41FA5}">
                      <a16:colId xmlns:a16="http://schemas.microsoft.com/office/drawing/2014/main" val="1935974442"/>
                    </a:ext>
                  </a:extLst>
                </a:gridCol>
                <a:gridCol w="994508">
                  <a:extLst>
                    <a:ext uri="{9D8B030D-6E8A-4147-A177-3AD203B41FA5}">
                      <a16:colId xmlns:a16="http://schemas.microsoft.com/office/drawing/2014/main" val="185764731"/>
                    </a:ext>
                  </a:extLst>
                </a:gridCol>
                <a:gridCol w="994508">
                  <a:extLst>
                    <a:ext uri="{9D8B030D-6E8A-4147-A177-3AD203B41FA5}">
                      <a16:colId xmlns:a16="http://schemas.microsoft.com/office/drawing/2014/main" val="232844607"/>
                    </a:ext>
                  </a:extLst>
                </a:gridCol>
                <a:gridCol w="994508">
                  <a:extLst>
                    <a:ext uri="{9D8B030D-6E8A-4147-A177-3AD203B41FA5}">
                      <a16:colId xmlns:a16="http://schemas.microsoft.com/office/drawing/2014/main" val="2865642511"/>
                    </a:ext>
                  </a:extLst>
                </a:gridCol>
              </a:tblGrid>
              <a:tr h="30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Bush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Village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Urban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87566"/>
                  </a:ext>
                </a:extLst>
              </a:tr>
              <a:tr h="30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B3B3B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3863451"/>
                  </a:ext>
                </a:extLst>
              </a:tr>
              <a:tr h="30340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Yes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54%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8707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708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82413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8" y="1845250"/>
            <a:ext cx="3346263" cy="2501153"/>
          </a:xfrm>
        </p:spPr>
        <p:txBody>
          <a:bodyPr/>
          <a:lstStyle/>
          <a:p>
            <a:r>
              <a:rPr lang="en-US" dirty="0"/>
              <a:t>Availability   of WASH NFIs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793209" y="4591599"/>
            <a:ext cx="5172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Availability of key WASH NFIs is somehow limited. If 90% of KIs report that soap is available, this percentage drops to 53% and 38% respectively for jerrycans and mosquito nets.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68616" y="275540"/>
            <a:ext cx="4809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availability of key WASH NFIs at local markets (where functional markets are available)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439B584-A85F-41C8-BA28-FE403956BD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5030197"/>
              </p:ext>
            </p:extLst>
          </p:nvPr>
        </p:nvGraphicFramePr>
        <p:xfrm>
          <a:off x="3603747" y="1195754"/>
          <a:ext cx="5074261" cy="3150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66960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8818" y="1845250"/>
            <a:ext cx="3346263" cy="2501153"/>
          </a:xfrm>
        </p:spPr>
        <p:txBody>
          <a:bodyPr/>
          <a:lstStyle/>
          <a:p>
            <a:r>
              <a:rPr lang="en-US" dirty="0"/>
              <a:t>Affordability of WASH NFIs</a:t>
            </a:r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662E2C-97ED-4DD8-9228-1ED347753F4C}"/>
              </a:ext>
            </a:extLst>
          </p:cNvPr>
          <p:cNvSpPr/>
          <p:nvPr/>
        </p:nvSpPr>
        <p:spPr>
          <a:xfrm>
            <a:off x="3515080" y="4555385"/>
            <a:ext cx="5514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Overall, the majority of KIs report that soap is affordable, while items such as jerrycans and mosquito nets are less so. 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Arial Narrow" panose="020B0606020202030204" pitchFamily="34" charset="0"/>
              </a:rPr>
              <a:t>Affordability of soap however sharply drops for people living in the bush.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960693-E21B-43C4-A156-0696C8379A7D}"/>
              </a:ext>
            </a:extLst>
          </p:cNvPr>
          <p:cNvSpPr/>
          <p:nvPr/>
        </p:nvSpPr>
        <p:spPr>
          <a:xfrm>
            <a:off x="3868616" y="275540"/>
            <a:ext cx="4809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Arial Narrow" panose="020B0606020202030204" pitchFamily="34" charset="0"/>
              </a:rPr>
              <a:t>% of KIs reporting that key WASH NFIs at local markets are affordable (where functional markets are available)</a:t>
            </a:r>
            <a:endParaRPr lang="en-GB" sz="2000" b="1" dirty="0">
              <a:latin typeface="Arial Narrow" panose="020B0606020202030204" pitchFamily="34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1692617-F309-4AB3-876C-7DCE1F05A8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0635485"/>
              </p:ext>
            </p:extLst>
          </p:nvPr>
        </p:nvGraphicFramePr>
        <p:xfrm>
          <a:off x="3690936" y="1160585"/>
          <a:ext cx="4987071" cy="293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567934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695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BC6523-03AF-4425-B1E2-4DC911881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Timeline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A32DFE8-51A0-42E8-9028-00B3B6680B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7822851"/>
              </p:ext>
            </p:extLst>
          </p:nvPr>
        </p:nvGraphicFramePr>
        <p:xfrm>
          <a:off x="1344536" y="2156655"/>
          <a:ext cx="6823517" cy="322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3555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BC6523-03AF-4425-B1E2-4DC911881E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Limitations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506204-5463-4115-9E12-3AAB1FE5766D}"/>
              </a:ext>
            </a:extLst>
          </p:cNvPr>
          <p:cNvSpPr txBox="1"/>
          <p:nvPr/>
        </p:nvSpPr>
        <p:spPr>
          <a:xfrm>
            <a:off x="386176" y="1400817"/>
            <a:ext cx="842773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009999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As a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qualitative survey </a:t>
            </a:r>
            <a:r>
              <a:rPr lang="en-US" sz="2000" dirty="0">
                <a:latin typeface="Arial Narrow" panose="020B0606020202030204" pitchFamily="34" charset="0"/>
              </a:rPr>
              <a:t>the data is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not proportionally representative </a:t>
            </a:r>
            <a:r>
              <a:rPr lang="en-US" sz="2000" dirty="0">
                <a:latin typeface="Arial Narrow" panose="020B0606020202030204" pitchFamily="34" charset="0"/>
              </a:rPr>
              <a:t>of the target populations and of assessed localities,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findings and frequencies show trends </a:t>
            </a:r>
            <a:r>
              <a:rPr lang="en-US" sz="2000" dirty="0">
                <a:latin typeface="Arial Narrow" panose="020B0606020202030204" pitchFamily="34" charset="0"/>
              </a:rPr>
              <a:t>but should not be used to extrapolate populations in need.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KIs can express personal opinions </a:t>
            </a:r>
            <a:r>
              <a:rPr lang="en-US" sz="2000" dirty="0">
                <a:latin typeface="Arial Narrow" panose="020B0606020202030204" pitchFamily="34" charset="0"/>
              </a:rPr>
              <a:t>rather than the community they represent; as such, findings should be triangulated between KIs and with secondary 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6020202030204" pitchFamily="34" charset="0"/>
              </a:rPr>
              <a:t>Given the time limitations </a:t>
            </a: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the assessment was not able to cover other key sectors </a:t>
            </a:r>
            <a:r>
              <a:rPr lang="en-US" sz="2000" dirty="0">
                <a:latin typeface="Arial Narrow" panose="020B0606020202030204" pitchFamily="34" charset="0"/>
              </a:rPr>
              <a:t>such as food security, health or protection which limits the ability of the exercise to look at holistic needs of the population.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09999"/>
                </a:solidFill>
                <a:latin typeface="Arial Narrow" panose="020B0606020202030204" pitchFamily="34" charset="0"/>
              </a:rPr>
              <a:t>Limited number of KIs by strata</a:t>
            </a:r>
            <a:r>
              <a:rPr lang="en-US" sz="2000" dirty="0">
                <a:latin typeface="Arial Narrow" panose="020B0606020202030204" pitchFamily="34" charset="0"/>
              </a:rPr>
              <a:t>, due to the operational constraints, limited resources and short implementation timeframe.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855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Ã©sultat de recherche d'images">
            <a:extLst>
              <a:ext uri="{FF2B5EF4-FFF2-40B4-BE49-F238E27FC236}">
                <a16:creationId xmlns:a16="http://schemas.microsoft.com/office/drawing/2014/main" id="{9C7AA050-7881-4023-A336-8D0FDB4DB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0" y="-85725"/>
            <a:ext cx="9144001" cy="626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99C731-A492-449B-861A-5AACA34E2E68}"/>
              </a:ext>
            </a:extLst>
          </p:cNvPr>
          <p:cNvSpPr txBox="1"/>
          <p:nvPr/>
        </p:nvSpPr>
        <p:spPr>
          <a:xfrm>
            <a:off x="2071468" y="2591471"/>
            <a:ext cx="500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Humanitarian Profile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Picture 4" descr="RÃ©sultat de recherche d'images">
            <a:extLst>
              <a:ext uri="{FF2B5EF4-FFF2-40B4-BE49-F238E27FC236}">
                <a16:creationId xmlns:a16="http://schemas.microsoft.com/office/drawing/2014/main" id="{BC484CF9-FD8D-4FC2-B1A2-5D8FF0C88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2" r="7725"/>
          <a:stretch/>
        </p:blipFill>
        <p:spPr bwMode="auto">
          <a:xfrm>
            <a:off x="-1" y="-85725"/>
            <a:ext cx="9144001" cy="63553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02F6B5-F7C1-4D74-9910-CDC366B55093}"/>
              </a:ext>
            </a:extLst>
          </p:cNvPr>
          <p:cNvSpPr txBox="1"/>
          <p:nvPr/>
        </p:nvSpPr>
        <p:spPr>
          <a:xfrm>
            <a:off x="2223868" y="2743871"/>
            <a:ext cx="50010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panose="020B0606020202030204" pitchFamily="34" charset="0"/>
              </a:rPr>
              <a:t>Humanitarian Profile</a:t>
            </a:r>
            <a:endParaRPr lang="en-GB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350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noProof="0" dirty="0"/>
              <a:t>Population by Region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CCC4BFA-9980-4514-B450-E151121206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5374051"/>
              </p:ext>
            </p:extLst>
          </p:nvPr>
        </p:nvGraphicFramePr>
        <p:xfrm>
          <a:off x="3770141" y="211015"/>
          <a:ext cx="5081951" cy="5739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2B263F-FE1A-4A0C-88EA-51A792AEA1BA}"/>
              </a:ext>
            </a:extLst>
          </p:cNvPr>
          <p:cNvSpPr txBox="1"/>
          <p:nvPr/>
        </p:nvSpPr>
        <p:spPr>
          <a:xfrm>
            <a:off x="6813449" y="4651203"/>
            <a:ext cx="2225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15% of people in Cameroon live in NW/SW, 39% in L/W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E1C7B4-BB4D-48A6-AB50-970EC0FD87F9}"/>
              </a:ext>
            </a:extLst>
          </p:cNvPr>
          <p:cNvSpPr/>
          <p:nvPr/>
        </p:nvSpPr>
        <p:spPr>
          <a:xfrm>
            <a:off x="6696657" y="4557932"/>
            <a:ext cx="2266368" cy="1185644"/>
          </a:xfrm>
          <a:prstGeom prst="rect">
            <a:avLst/>
          </a:prstGeom>
          <a:noFill/>
          <a:ln w="38100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610336"/>
      </p:ext>
    </p:extLst>
  </p:cSld>
  <p:clrMapOvr>
    <a:masterClrMapping/>
  </p:clrMapOvr>
</p:sld>
</file>

<file path=ppt/theme/theme1.xml><?xml version="1.0" encoding="utf-8"?>
<a:theme xmlns:a="http://schemas.openxmlformats.org/drawingml/2006/main" name="Op1">
  <a:themeElements>
    <a:clrScheme name="REACH colours">
      <a:dk1>
        <a:srgbClr val="000000"/>
      </a:dk1>
      <a:lt1>
        <a:srgbClr val="FFFFFF"/>
      </a:lt1>
      <a:dk2>
        <a:srgbClr val="EE5859"/>
      </a:dk2>
      <a:lt2>
        <a:srgbClr val="FFFFFF"/>
      </a:lt2>
      <a:accent1>
        <a:srgbClr val="D2CBB8"/>
      </a:accent1>
      <a:accent2>
        <a:srgbClr val="D1D3D4"/>
      </a:accent2>
      <a:accent3>
        <a:srgbClr val="A5A5A5"/>
      </a:accent3>
      <a:accent4>
        <a:srgbClr val="F6ABAB"/>
      </a:accent4>
      <a:accent5>
        <a:srgbClr val="FACCCD"/>
      </a:accent5>
      <a:accent6>
        <a:srgbClr val="E8E4D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AB2D6CB1-6E43-4983-AB44-C0078063B9DF}"/>
    </a:ext>
  </a:extLst>
</a:theme>
</file>

<file path=ppt/theme/theme10.xml><?xml version="1.0" encoding="utf-8"?>
<a:theme xmlns:a="http://schemas.openxmlformats.org/drawingml/2006/main" name="Op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00ED20B0-A57B-47A6-92B6-BF532C01082F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1 Left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B66A6868-009C-4E23-B260-E0BDABE94902}"/>
    </a:ext>
  </a:extLst>
</a:theme>
</file>

<file path=ppt/theme/theme3.xml><?xml version="1.0" encoding="utf-8"?>
<a:theme xmlns:a="http://schemas.openxmlformats.org/drawingml/2006/main" name="Op1 Big Left bann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6E2DB4B3-0A91-46AC-B2E1-1E41E4DC0BFF}"/>
    </a:ext>
  </a:extLst>
</a:theme>
</file>

<file path=ppt/theme/theme4.xml><?xml version="1.0" encoding="utf-8"?>
<a:theme xmlns:a="http://schemas.openxmlformats.org/drawingml/2006/main" name="Op1 Top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2BD1E236-E27A-44A0-B6CA-258BDCEE32A3}"/>
    </a:ext>
  </a:extLst>
</a:theme>
</file>

<file path=ppt/theme/theme5.xml><?xml version="1.0" encoding="utf-8"?>
<a:theme xmlns:a="http://schemas.openxmlformats.org/drawingml/2006/main" name="Op1 Top big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BA16BE75-FF82-49EE-9E11-72ADE461BB0E}"/>
    </a:ext>
  </a:extLst>
</a:theme>
</file>

<file path=ppt/theme/theme6.xml><?xml version="1.0" encoding="utf-8"?>
<a:theme xmlns:a="http://schemas.openxmlformats.org/drawingml/2006/main" name="Op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01F33962-6289-48AF-91AE-BCC022D1B5E5}"/>
    </a:ext>
  </a:extLst>
</a:theme>
</file>

<file path=ppt/theme/theme7.xml><?xml version="1.0" encoding="utf-8"?>
<a:theme xmlns:a="http://schemas.openxmlformats.org/drawingml/2006/main" name="Op2 Left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64858D50-D725-4E48-972A-A58B142B7469}"/>
    </a:ext>
  </a:extLst>
</a:theme>
</file>

<file path=ppt/theme/theme8.xml><?xml version="1.0" encoding="utf-8"?>
<a:theme xmlns:a="http://schemas.openxmlformats.org/drawingml/2006/main" name="Op2 Top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544AC4C3-99A9-4423-A11E-24865A665579}"/>
    </a:ext>
  </a:extLst>
</a:theme>
</file>

<file path=ppt/theme/theme9.xml><?xml version="1.0" encoding="utf-8"?>
<a:theme xmlns:a="http://schemas.openxmlformats.org/drawingml/2006/main" name="Op2 Big Left bann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ACH_Powerpoint_Template_MasterSlides.pptx" id="{958E95B1-D1E0-4E6A-9EE1-F967C05616B6}" vid="{AC6BFDDA-B6C8-441F-A441-4E6BD2FD0A9B}"/>
    </a:ext>
  </a:extLst>
</a:theme>
</file>

<file path=ppt/theme/themeOverride1.xml><?xml version="1.0" encoding="utf-8"?>
<a:themeOverride xmlns:a="http://schemas.openxmlformats.org/drawingml/2006/main">
  <a:clrScheme name="Shelter Palette">
    <a:dk1>
      <a:sysClr val="windowText" lastClr="000000"/>
    </a:dk1>
    <a:lt1>
      <a:sysClr val="window" lastClr="FFFFFF"/>
    </a:lt1>
    <a:dk2>
      <a:srgbClr val="953734"/>
    </a:dk2>
    <a:lt2>
      <a:srgbClr val="FFFFFF"/>
    </a:lt2>
    <a:accent1>
      <a:srgbClr val="953734"/>
    </a:accent1>
    <a:accent2>
      <a:srgbClr val="CE7674"/>
    </a:accent2>
    <a:accent3>
      <a:srgbClr val="7F7F7F"/>
    </a:accent3>
    <a:accent4>
      <a:srgbClr val="BFBFBF"/>
    </a:accent4>
    <a:accent5>
      <a:srgbClr val="4F81BD"/>
    </a:accent5>
    <a:accent6>
      <a:srgbClr val="F79646"/>
    </a:accent6>
    <a:hlink>
      <a:srgbClr val="0000FF"/>
    </a:hlink>
    <a:folHlink>
      <a:srgbClr val="800080"/>
    </a:folHlink>
  </a:clrScheme>
  <a:fontScheme name="REACH text">
    <a:majorFont>
      <a:latin typeface="Arial Narrow"/>
      <a:ea typeface="ＭＳ Ｐゴシック"/>
      <a:cs typeface=""/>
    </a:majorFont>
    <a:minorFont>
      <a:latin typeface="Arial Narrow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A5A5A5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Custom 6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009999"/>
    </a:accent1>
    <a:accent2>
      <a:srgbClr val="BFBFBF"/>
    </a:accent2>
    <a:accent3>
      <a:srgbClr val="7F7F7F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REACH">
    <a:majorFont>
      <a:latin typeface="Arial Narrow"/>
      <a:ea typeface=""/>
      <a:cs typeface=""/>
    </a:majorFont>
    <a:minorFont>
      <a:latin typeface="Arial Narrow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REACH_Powerpoint_Template_MasterSlides</Template>
  <TotalTime>0</TotalTime>
  <Words>3523</Words>
  <Application>Microsoft Office PowerPoint</Application>
  <PresentationFormat>On-screen Show (4:3)</PresentationFormat>
  <Paragraphs>969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55</vt:i4>
      </vt:variant>
    </vt:vector>
  </HeadingPairs>
  <TitlesOfParts>
    <vt:vector size="68" baseType="lpstr">
      <vt:lpstr>Arial</vt:lpstr>
      <vt:lpstr>Arial Narrow</vt:lpstr>
      <vt:lpstr>Calibri</vt:lpstr>
      <vt:lpstr>Op1</vt:lpstr>
      <vt:lpstr>Op1 Left banner</vt:lpstr>
      <vt:lpstr>Op1 Big Left banner layout</vt:lpstr>
      <vt:lpstr>Op1 Top banner</vt:lpstr>
      <vt:lpstr>Op1 Top big banner</vt:lpstr>
      <vt:lpstr>Op2</vt:lpstr>
      <vt:lpstr>Op2 Left banner</vt:lpstr>
      <vt:lpstr>Op2 Top banner</vt:lpstr>
      <vt:lpstr>Op2 Big Left banner layout</vt:lpstr>
      <vt:lpstr>Op3</vt:lpstr>
      <vt:lpstr>PowerPoint Presentation</vt:lpstr>
      <vt:lpstr>PowerPoint Presentation</vt:lpstr>
      <vt:lpstr>Crisis background</vt:lpstr>
      <vt:lpstr>In a nutshell</vt:lpstr>
      <vt:lpstr>Methodology</vt:lpstr>
      <vt:lpstr>Timeline</vt:lpstr>
      <vt:lpstr>Limitations</vt:lpstr>
      <vt:lpstr>PowerPoint Presentation</vt:lpstr>
      <vt:lpstr>Population by Region</vt:lpstr>
      <vt:lpstr>Age Pyramid</vt:lpstr>
      <vt:lpstr>Population Distribution</vt:lpstr>
      <vt:lpstr>Incidents of Violence</vt:lpstr>
      <vt:lpstr>Geographic Distribution of Incidents</vt:lpstr>
      <vt:lpstr>Geographic Distribution of Incidents</vt:lpstr>
      <vt:lpstr>Landcover with Incidents</vt:lpstr>
      <vt:lpstr>Push Factors</vt:lpstr>
      <vt:lpstr>PowerPoint Presentation</vt:lpstr>
      <vt:lpstr>Water Supply</vt:lpstr>
      <vt:lpstr>Water Supply Disaggregated</vt:lpstr>
      <vt:lpstr>Water Sources</vt:lpstr>
      <vt:lpstr>Water Sources Disaggregated</vt:lpstr>
      <vt:lpstr>Water Issues</vt:lpstr>
      <vt:lpstr>Water Treatment</vt:lpstr>
      <vt:lpstr>Water Treatment Disaggregated</vt:lpstr>
      <vt:lpstr>Water Treatment Methods</vt:lpstr>
      <vt:lpstr>PowerPoint Presentation</vt:lpstr>
      <vt:lpstr>Access to Soap</vt:lpstr>
      <vt:lpstr>Access/Soap Disaggregated</vt:lpstr>
      <vt:lpstr>Handwashing Facilities</vt:lpstr>
      <vt:lpstr>Handwashing Facilities Disaggregated</vt:lpstr>
      <vt:lpstr>Menstrual Material</vt:lpstr>
      <vt:lpstr>Menstrual Material Issues</vt:lpstr>
      <vt:lpstr>PowerPoint Presentation</vt:lpstr>
      <vt:lpstr>Defecation Practices</vt:lpstr>
      <vt:lpstr>Open Defecation Disaggregated</vt:lpstr>
      <vt:lpstr>Access to Toilets</vt:lpstr>
      <vt:lpstr>Access to Toilets Disaggregated</vt:lpstr>
      <vt:lpstr>Issues with Toilets</vt:lpstr>
      <vt:lpstr>Issues with Toilets</vt:lpstr>
      <vt:lpstr>Waste Disposal</vt:lpstr>
      <vt:lpstr>Waste Disposal Disaggregated</vt:lpstr>
      <vt:lpstr>Stagnant water</vt:lpstr>
      <vt:lpstr>Stagnant Water Disaggregated</vt:lpstr>
      <vt:lpstr>PowerPoint Presentation</vt:lpstr>
      <vt:lpstr>Health Issues</vt:lpstr>
      <vt:lpstr>Health Infrastructure</vt:lpstr>
      <vt:lpstr>Health Infrastructure Disaggregated</vt:lpstr>
      <vt:lpstr>Mosquito Nets</vt:lpstr>
      <vt:lpstr>Mosquito Nets Disaggregated</vt:lpstr>
      <vt:lpstr>PowerPoint Presentation</vt:lpstr>
      <vt:lpstr>Access to Markets</vt:lpstr>
      <vt:lpstr>Access to Markets</vt:lpstr>
      <vt:lpstr>Availability   of WASH NFIs</vt:lpstr>
      <vt:lpstr>Affordability of WASH NFIs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Pastor Melo</dc:creator>
  <cp:lastModifiedBy>Lea Barbezat IMPACT</cp:lastModifiedBy>
  <cp:revision>719</cp:revision>
  <cp:lastPrinted>2018-10-17T07:34:50Z</cp:lastPrinted>
  <dcterms:created xsi:type="dcterms:W3CDTF">2018-03-16T14:29:28Z</dcterms:created>
  <dcterms:modified xsi:type="dcterms:W3CDTF">2019-01-28T17:59:26Z</dcterms:modified>
</cp:coreProperties>
</file>