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modernComment_141_644A7287.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3_B5ED199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0"/>
  </p:notesMasterIdLst>
  <p:sldIdLst>
    <p:sldId id="298" r:id="rId5"/>
    <p:sldId id="300" r:id="rId6"/>
    <p:sldId id="302" r:id="rId7"/>
    <p:sldId id="305" r:id="rId8"/>
    <p:sldId id="303" r:id="rId9"/>
    <p:sldId id="320" r:id="rId10"/>
    <p:sldId id="321" r:id="rId11"/>
    <p:sldId id="322" r:id="rId12"/>
    <p:sldId id="323" r:id="rId13"/>
    <p:sldId id="326" r:id="rId14"/>
    <p:sldId id="325" r:id="rId15"/>
    <p:sldId id="327" r:id="rId16"/>
    <p:sldId id="304" r:id="rId17"/>
    <p:sldId id="332" r:id="rId18"/>
    <p:sldId id="328" r:id="rId19"/>
    <p:sldId id="330" r:id="rId20"/>
    <p:sldId id="309" r:id="rId21"/>
    <p:sldId id="331" r:id="rId22"/>
    <p:sldId id="333" r:id="rId23"/>
    <p:sldId id="334" r:id="rId24"/>
    <p:sldId id="335" r:id="rId25"/>
    <p:sldId id="339" r:id="rId26"/>
    <p:sldId id="351" r:id="rId27"/>
    <p:sldId id="337" r:id="rId28"/>
    <p:sldId id="338" r:id="rId29"/>
    <p:sldId id="349" r:id="rId30"/>
    <p:sldId id="352" r:id="rId31"/>
    <p:sldId id="336" r:id="rId32"/>
    <p:sldId id="340" r:id="rId33"/>
    <p:sldId id="342" r:id="rId34"/>
    <p:sldId id="344" r:id="rId35"/>
    <p:sldId id="345" r:id="rId36"/>
    <p:sldId id="346" r:id="rId37"/>
    <p:sldId id="347" r:id="rId38"/>
    <p:sldId id="319" r:id="rId39"/>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A05E0-451C-96B3-8F06-2D7479ABF79A}" name="Marie-Amandine GRAND" initials="MG" userId="S::marie-amandine.grand@impact-initiatives.org::2c1f69fd-12c6-4284-a1f6-d4cc420126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31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8AC5D-3585-4891-A3AE-B0C4EA980AB5}" v="278" dt="2026-04-24T13:16:12.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99" autoAdjust="0"/>
  </p:normalViewPr>
  <p:slideViewPr>
    <p:cSldViewPr snapToGrid="0">
      <p:cViewPr varScale="1">
        <p:scale>
          <a:sx n="65" d="100"/>
          <a:sy n="65" d="100"/>
        </p:scale>
        <p:origin x="7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41_644A7287.xml><?xml version="1.0" encoding="utf-8"?>
<p188:cmLst xmlns:a="http://schemas.openxmlformats.org/drawingml/2006/main" xmlns:r="http://schemas.openxmlformats.org/officeDocument/2006/relationships" xmlns:p188="http://schemas.microsoft.com/office/powerpoint/2018/8/main">
  <p188:cm id="{66731BEC-5F09-4C63-8EF6-635AD60FF326}" authorId="{CBDA05E0-451C-96B3-8F06-2D7479ABF79A}" created="2026-04-24T12:35:33.762">
    <pc:sldMkLst xmlns:pc="http://schemas.microsoft.com/office/powerpoint/2013/main/command">
      <pc:docMk/>
      <pc:sldMk cId="1682600583" sldId="321"/>
    </pc:sldMkLst>
    <p188:txBody>
      <a:bodyPr/>
      <a:lstStyle/>
      <a:p>
        <a:r>
          <a:rPr lang="fr-FR"/>
          <a:t>Si on arrive à ajouter une carte pour montrer les sous préfectures ciblées ce serait super!</a:t>
        </a:r>
      </a:p>
    </p188:txBody>
  </p188:cm>
</p188:cmLst>
</file>

<file path=ppt/comments/modernComment_143_B5ED1990.xml><?xml version="1.0" encoding="utf-8"?>
<p188:cmLst xmlns:a="http://schemas.openxmlformats.org/drawingml/2006/main" xmlns:r="http://schemas.openxmlformats.org/officeDocument/2006/relationships" xmlns:p188="http://schemas.microsoft.com/office/powerpoint/2018/8/main">
  <p188:cm id="{EAC20553-5847-4783-B678-CF77170615C0}" authorId="{CBDA05E0-451C-96B3-8F06-2D7479ABF79A}" created="2026-04-24T08:35:01.235">
    <pc:sldMkLst xmlns:pc="http://schemas.microsoft.com/office/powerpoint/2013/main/command">
      <pc:docMk/>
      <pc:sldMk cId="3052214672" sldId="323"/>
    </pc:sldMkLst>
    <p188:txBody>
      <a:bodyPr/>
      <a:lstStyle/>
      <a:p>
        <a:r>
          <a:rPr lang="fr-FR"/>
          <a:t>Je vous ai mis les détails au cas où et en pensant au partage de la présentation aux partenaires post présentation, mais en fonction du temps que vous avez pour présenter je pense qu’il vaut mieux ne pas passer à travers tous ces détails et vous concentrer sur les résultats clés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38BAB-DBCA-4C50-9AA3-B9720937ECDB}" type="datetimeFigureOut">
              <a:rPr lang="fr-FR" smtClean="0"/>
              <a:t>06/05/2026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24292-24A5-41FE-B0E5-00B397F57A55}" type="slidenum">
              <a:rPr lang="fr-FR" smtClean="0"/>
              <a:t>‹N°›</a:t>
            </a:fld>
            <a:endParaRPr lang="fr-FR"/>
          </a:p>
        </p:txBody>
      </p:sp>
    </p:spTree>
    <p:extLst>
      <p:ext uri="{BB962C8B-B14F-4D97-AF65-F5344CB8AC3E}">
        <p14:creationId xmlns:p14="http://schemas.microsoft.com/office/powerpoint/2010/main" val="147402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lobalpartnership.org/node/document/download?file=document/file/2021-02-01-gpe-plan-sectoriel-de-education-republique-centrafricaine-2020-202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12 IC ont été classés en profil « autres » que leaders communautaires ou membre RECOPE.</a:t>
            </a:r>
          </a:p>
        </p:txBody>
      </p:sp>
      <p:sp>
        <p:nvSpPr>
          <p:cNvPr id="4" name="Slide Number Placeholder 3"/>
          <p:cNvSpPr>
            <a:spLocks noGrp="1"/>
          </p:cNvSpPr>
          <p:nvPr>
            <p:ph type="sldNum" sz="quarter" idx="5"/>
          </p:nvPr>
        </p:nvSpPr>
        <p:spPr/>
        <p:txBody>
          <a:bodyPr/>
          <a:lstStyle/>
          <a:p>
            <a:fld id="{EBD24292-24A5-41FE-B0E5-00B397F57A55}" type="slidenum">
              <a:rPr lang="fr-FR" smtClean="0"/>
              <a:t>8</a:t>
            </a:fld>
            <a:endParaRPr lang="fr-FR"/>
          </a:p>
        </p:txBody>
      </p:sp>
    </p:spTree>
    <p:extLst>
      <p:ext uri="{BB962C8B-B14F-4D97-AF65-F5344CB8AC3E}">
        <p14:creationId xmlns:p14="http://schemas.microsoft.com/office/powerpoint/2010/main" val="415908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A9FBA-E6C9-A354-7B03-3D8A23059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6ADC2-93F5-E9D2-E765-24EBCEDFA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35ABC-6455-2AFE-821D-40DCBE4699A2}"/>
              </a:ext>
            </a:extLst>
          </p:cNvPr>
          <p:cNvSpPr>
            <a:spLocks noGrp="1"/>
          </p:cNvSpPr>
          <p:nvPr>
            <p:ph type="body" idx="1"/>
          </p:nvPr>
        </p:nvSpPr>
        <p:spPr/>
        <p:txBody>
          <a:bodyPr/>
          <a:lstStyle/>
          <a:p>
            <a:r>
              <a:rPr lang="fr-FR" dirty="0"/>
              <a:t>Enseignants qualifiés: </a:t>
            </a:r>
            <a:r>
              <a:rPr lang="fr-FR" sz="1200" b="0" i="0" kern="1200" dirty="0">
                <a:solidFill>
                  <a:schemeClr val="tx1"/>
                </a:solidFill>
                <a:effectLst/>
                <a:latin typeface="+mn-lt"/>
                <a:ea typeface="+mn-ea"/>
                <a:cs typeface="+mn-cs"/>
              </a:rPr>
              <a:t>Le dispositif de formation des enseignants du cycle Fondamental 1 est constitué d’une École normale des instituteurs (ENI), située à Bambari, et de dix Centres pédagogiques régionaux (CPR) répartis dans les huit inspections académiques. L’École Normale Supérieure (ENS) de Bangui assure le recrutement par un concours national et la formation initiale des enseignants du cycle secondaire, dans toutes les disciplines sauf l’éducation physique et sportive (EPS). Mais la moitié (49 % en 2018–2019) des enseignants du cycle secondaire sont des enseignants vacataires qui, pour la plupart, n’ont pas reçu de formation pour enseigner : ce sont souvent des fonctionnaires qui dispensent des heures de cours en complément de leur activité principale ou des (anciens) étudiants. Source : </a:t>
            </a:r>
            <a:r>
              <a:rPr lang="fr-FR" sz="1200" b="0" i="0" u="sng" strike="noStrike" kern="1200" dirty="0">
                <a:solidFill>
                  <a:schemeClr val="tx1"/>
                </a:solidFill>
                <a:effectLst/>
                <a:latin typeface="+mn-lt"/>
                <a:ea typeface="+mn-ea"/>
                <a:cs typeface="+mn-cs"/>
                <a:hlinkClick r:id="rId3"/>
              </a:rPr>
              <a:t>plan sectoriel de l’éducation 2020-2029 pour la République Centrafricaine</a:t>
            </a:r>
            <a:r>
              <a:rPr lang="fr-FR" sz="1200" b="0" i="0" kern="1200" dirty="0">
                <a:solidFill>
                  <a:schemeClr val="tx1"/>
                </a:solidFill>
                <a:effectLst/>
                <a:latin typeface="+mn-lt"/>
                <a:ea typeface="+mn-ea"/>
                <a:cs typeface="+mn-cs"/>
              </a:rPr>
              <a:t> </a:t>
            </a:r>
            <a:endParaRPr lang="fr-FR" dirty="0"/>
          </a:p>
        </p:txBody>
      </p:sp>
      <p:sp>
        <p:nvSpPr>
          <p:cNvPr id="4" name="Slide Number Placeholder 3">
            <a:extLst>
              <a:ext uri="{FF2B5EF4-FFF2-40B4-BE49-F238E27FC236}">
                <a16:creationId xmlns:a16="http://schemas.microsoft.com/office/drawing/2014/main" id="{3F17E81B-0493-E227-CA41-C39076AB71B2}"/>
              </a:ext>
            </a:extLst>
          </p:cNvPr>
          <p:cNvSpPr>
            <a:spLocks noGrp="1"/>
          </p:cNvSpPr>
          <p:nvPr>
            <p:ph type="sldNum" sz="quarter" idx="5"/>
          </p:nvPr>
        </p:nvSpPr>
        <p:spPr/>
        <p:txBody>
          <a:bodyPr/>
          <a:lstStyle/>
          <a:p>
            <a:fld id="{EBD24292-24A5-41FE-B0E5-00B397F57A55}" type="slidenum">
              <a:rPr lang="fr-FR" smtClean="0"/>
              <a:t>21</a:t>
            </a:fld>
            <a:endParaRPr lang="fr-FR"/>
          </a:p>
        </p:txBody>
      </p:sp>
    </p:spTree>
    <p:extLst>
      <p:ext uri="{BB962C8B-B14F-4D97-AF65-F5344CB8AC3E}">
        <p14:creationId xmlns:p14="http://schemas.microsoft.com/office/powerpoint/2010/main" val="139658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5E9F6-BAE4-982C-23AA-859CD28FE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D2DEE-D5A8-9089-42C8-919820907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F17E4-D388-FF5C-61EE-6F6BE1E73DF4}"/>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les deux tiers du personnel éducatif (66 %) ont jugé que les élèves inscrits étaient trop nombreux par rapport à la taille de l’école</a:t>
            </a:r>
            <a:r>
              <a:rPr lang="fr-FR" sz="1200" b="0" i="0" kern="1200" dirty="0">
                <a:solidFill>
                  <a:schemeClr val="tx1"/>
                </a:solidFill>
                <a:effectLst/>
                <a:latin typeface="+mn-lt"/>
                <a:ea typeface="+mn-ea"/>
                <a:cs typeface="+mn-cs"/>
              </a:rPr>
              <a:t> (sans différence notable entre les écoles situées en zone urbaine et rurale). </a:t>
            </a:r>
            <a:endParaRPr lang="fr-FR" dirty="0"/>
          </a:p>
        </p:txBody>
      </p:sp>
      <p:sp>
        <p:nvSpPr>
          <p:cNvPr id="4" name="Slide Number Placeholder 3">
            <a:extLst>
              <a:ext uri="{FF2B5EF4-FFF2-40B4-BE49-F238E27FC236}">
                <a16:creationId xmlns:a16="http://schemas.microsoft.com/office/drawing/2014/main" id="{91FEB8AB-DBC6-D61E-1994-64923C3C107C}"/>
              </a:ext>
            </a:extLst>
          </p:cNvPr>
          <p:cNvSpPr>
            <a:spLocks noGrp="1"/>
          </p:cNvSpPr>
          <p:nvPr>
            <p:ph type="sldNum" sz="quarter" idx="5"/>
          </p:nvPr>
        </p:nvSpPr>
        <p:spPr/>
        <p:txBody>
          <a:bodyPr/>
          <a:lstStyle/>
          <a:p>
            <a:fld id="{EBD24292-24A5-41FE-B0E5-00B397F57A55}" type="slidenum">
              <a:rPr lang="fr-FR" smtClean="0"/>
              <a:t>22</a:t>
            </a:fld>
            <a:endParaRPr lang="fr-FR"/>
          </a:p>
        </p:txBody>
      </p:sp>
    </p:spTree>
    <p:extLst>
      <p:ext uri="{BB962C8B-B14F-4D97-AF65-F5344CB8AC3E}">
        <p14:creationId xmlns:p14="http://schemas.microsoft.com/office/powerpoint/2010/main" val="213913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1DEA-6A80-8D26-B01A-2507DA02F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B30A9-9615-5A38-566C-222B56506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72557-47C8-C339-991D-C6A536AF5DA6}"/>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les deux tiers du personnel éducatif (66 %) ont jugé que les élèves inscrits étaient trop nombreux par rapport à la taille de l’école</a:t>
            </a:r>
            <a:r>
              <a:rPr lang="fr-FR" sz="1200" b="0" i="0" kern="1200" dirty="0">
                <a:solidFill>
                  <a:schemeClr val="tx1"/>
                </a:solidFill>
                <a:effectLst/>
                <a:latin typeface="+mn-lt"/>
                <a:ea typeface="+mn-ea"/>
                <a:cs typeface="+mn-cs"/>
              </a:rPr>
              <a:t> (sans différence notable entre les écoles situées en zone urbaine et rurale). </a:t>
            </a:r>
            <a:endParaRPr lang="fr-FR" dirty="0"/>
          </a:p>
        </p:txBody>
      </p:sp>
      <p:sp>
        <p:nvSpPr>
          <p:cNvPr id="4" name="Slide Number Placeholder 3">
            <a:extLst>
              <a:ext uri="{FF2B5EF4-FFF2-40B4-BE49-F238E27FC236}">
                <a16:creationId xmlns:a16="http://schemas.microsoft.com/office/drawing/2014/main" id="{4DE210DE-13B2-F121-B8DD-3AB3F77599AB}"/>
              </a:ext>
            </a:extLst>
          </p:cNvPr>
          <p:cNvSpPr>
            <a:spLocks noGrp="1"/>
          </p:cNvSpPr>
          <p:nvPr>
            <p:ph type="sldNum" sz="quarter" idx="5"/>
          </p:nvPr>
        </p:nvSpPr>
        <p:spPr/>
        <p:txBody>
          <a:bodyPr/>
          <a:lstStyle/>
          <a:p>
            <a:fld id="{EBD24292-24A5-41FE-B0E5-00B397F57A55}" type="slidenum">
              <a:rPr lang="fr-FR" smtClean="0"/>
              <a:t>23</a:t>
            </a:fld>
            <a:endParaRPr lang="fr-FR"/>
          </a:p>
        </p:txBody>
      </p:sp>
    </p:spTree>
    <p:extLst>
      <p:ext uri="{BB962C8B-B14F-4D97-AF65-F5344CB8AC3E}">
        <p14:creationId xmlns:p14="http://schemas.microsoft.com/office/powerpoint/2010/main" val="296785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Double flux=</a:t>
            </a:r>
            <a:r>
              <a:rPr lang="fr-FR" sz="1200" noProof="0" dirty="0">
                <a:latin typeface="Segoe UI Light" panose="020B0502040204020203" pitchFamily="34" charset="0"/>
                <a:ea typeface="Roboto Light" panose="02000000000000000000" pitchFamily="2" charset="0"/>
              </a:rPr>
              <a:t>ce qui signifie dans le cadre de cette étude que l’école accueillait deux groupes d’élèves différents le matin et l’après-midi.</a:t>
            </a:r>
          </a:p>
          <a:p>
            <a:endParaRPr lang="fr-FR" dirty="0"/>
          </a:p>
        </p:txBody>
      </p:sp>
      <p:sp>
        <p:nvSpPr>
          <p:cNvPr id="4" name="Slide Number Placeholder 3"/>
          <p:cNvSpPr>
            <a:spLocks noGrp="1"/>
          </p:cNvSpPr>
          <p:nvPr>
            <p:ph type="sldNum" sz="quarter" idx="5"/>
          </p:nvPr>
        </p:nvSpPr>
        <p:spPr/>
        <p:txBody>
          <a:bodyPr/>
          <a:lstStyle/>
          <a:p>
            <a:fld id="{EBD24292-24A5-41FE-B0E5-00B397F57A55}" type="slidenum">
              <a:rPr lang="fr-FR" smtClean="0"/>
              <a:t>24</a:t>
            </a:fld>
            <a:endParaRPr lang="fr-FR"/>
          </a:p>
        </p:txBody>
      </p:sp>
    </p:spTree>
    <p:extLst>
      <p:ext uri="{BB962C8B-B14F-4D97-AF65-F5344CB8AC3E}">
        <p14:creationId xmlns:p14="http://schemas.microsoft.com/office/powerpoint/2010/main" val="25957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DB011-7FE5-15E2-4370-873934ABF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72B6D-3D6D-9966-BDFC-5B19CCEE1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7B4B6-E09B-4D17-CC8E-0AB81FEA33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latin typeface="Segoe UI Light" panose="020B0502040204020203" pitchFamily="34" charset="0"/>
                <a:ea typeface="Roboto Light" panose="02000000000000000000" pitchFamily="2" charset="0"/>
              </a:rPr>
              <a:t>seules 65 % des écoles fournissaient aux élèves des documents attestant de l'achèvement des cours(75 % contre 59 % pour les écoles en milieu rural): </a:t>
            </a:r>
            <a:r>
              <a:rPr lang="fr-FR" sz="1200" b="1" i="0" kern="1200" dirty="0">
                <a:solidFill>
                  <a:schemeClr val="tx1"/>
                </a:solidFill>
                <a:effectLst/>
                <a:latin typeface="+mn-lt"/>
                <a:ea typeface="+mn-ea"/>
                <a:cs typeface="+mn-cs"/>
              </a:rPr>
              <a:t>Ce résultat pourrait en partie s’expliquer par le fait que les élèves en zone rurale soient relativement moins nombreux à poursuivre leurs études, notamment en raison des fortes inégalités territoriales quant à la présence des établissements secondaires et des différences de marché de l‘emploi.</a:t>
            </a:r>
            <a:endParaRPr lang="fr-FR" dirty="0"/>
          </a:p>
        </p:txBody>
      </p:sp>
      <p:sp>
        <p:nvSpPr>
          <p:cNvPr id="4" name="Slide Number Placeholder 3">
            <a:extLst>
              <a:ext uri="{FF2B5EF4-FFF2-40B4-BE49-F238E27FC236}">
                <a16:creationId xmlns:a16="http://schemas.microsoft.com/office/drawing/2014/main" id="{7C878B6E-8DFB-E435-4BCE-794F5B673084}"/>
              </a:ext>
            </a:extLst>
          </p:cNvPr>
          <p:cNvSpPr>
            <a:spLocks noGrp="1"/>
          </p:cNvSpPr>
          <p:nvPr>
            <p:ph type="sldNum" sz="quarter" idx="5"/>
          </p:nvPr>
        </p:nvSpPr>
        <p:spPr/>
        <p:txBody>
          <a:bodyPr/>
          <a:lstStyle/>
          <a:p>
            <a:fld id="{EBD24292-24A5-41FE-B0E5-00B397F57A55}" type="slidenum">
              <a:rPr lang="fr-FR" smtClean="0"/>
              <a:t>25</a:t>
            </a:fld>
            <a:endParaRPr lang="fr-FR"/>
          </a:p>
        </p:txBody>
      </p:sp>
    </p:spTree>
    <p:extLst>
      <p:ext uri="{BB962C8B-B14F-4D97-AF65-F5344CB8AC3E}">
        <p14:creationId xmlns:p14="http://schemas.microsoft.com/office/powerpoint/2010/main" val="390693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118F0-9524-BEBA-2F19-8D1909F38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D3040-A6CD-EC70-ACFD-F56E3CB40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92F57-46A9-F018-078C-0A1B4D3D8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Double flux=</a:t>
            </a:r>
            <a:r>
              <a:rPr lang="fr-FR" sz="1200" noProof="0" dirty="0">
                <a:latin typeface="Segoe UI Light" panose="020B0502040204020203" pitchFamily="34" charset="0"/>
                <a:ea typeface="Roboto Light" panose="02000000000000000000" pitchFamily="2" charset="0"/>
              </a:rPr>
              <a:t>ce qui signifie dans le cadre de cette étude que l’école accueillait deux groupes d’élèves différents le matin et l’après-midi.</a:t>
            </a:r>
          </a:p>
          <a:p>
            <a:endParaRPr lang="fr-FR" dirty="0"/>
          </a:p>
        </p:txBody>
      </p:sp>
      <p:sp>
        <p:nvSpPr>
          <p:cNvPr id="4" name="Slide Number Placeholder 3">
            <a:extLst>
              <a:ext uri="{FF2B5EF4-FFF2-40B4-BE49-F238E27FC236}">
                <a16:creationId xmlns:a16="http://schemas.microsoft.com/office/drawing/2014/main" id="{FAC27339-0D2D-39A2-A697-2838AED09A43}"/>
              </a:ext>
            </a:extLst>
          </p:cNvPr>
          <p:cNvSpPr>
            <a:spLocks noGrp="1"/>
          </p:cNvSpPr>
          <p:nvPr>
            <p:ph type="sldNum" sz="quarter" idx="5"/>
          </p:nvPr>
        </p:nvSpPr>
        <p:spPr/>
        <p:txBody>
          <a:bodyPr/>
          <a:lstStyle/>
          <a:p>
            <a:fld id="{EBD24292-24A5-41FE-B0E5-00B397F57A55}" type="slidenum">
              <a:rPr lang="fr-FR" smtClean="0"/>
              <a:t>27</a:t>
            </a:fld>
            <a:endParaRPr lang="fr-FR"/>
          </a:p>
        </p:txBody>
      </p:sp>
    </p:spTree>
    <p:extLst>
      <p:ext uri="{BB962C8B-B14F-4D97-AF65-F5344CB8AC3E}">
        <p14:creationId xmlns:p14="http://schemas.microsoft.com/office/powerpoint/2010/main" val="112747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795E5-C36E-BA02-FBBF-094E02027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A765C-2A0C-2746-0095-9C4A0A3E7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A4D78-A937-2411-B95A-50F19144BD38}"/>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DF61BF2C-1AD6-2D62-E5E7-7749A456DEF7}"/>
              </a:ext>
            </a:extLst>
          </p:cNvPr>
          <p:cNvSpPr>
            <a:spLocks noGrp="1"/>
          </p:cNvSpPr>
          <p:nvPr>
            <p:ph type="sldNum" sz="quarter" idx="5"/>
          </p:nvPr>
        </p:nvSpPr>
        <p:spPr/>
        <p:txBody>
          <a:bodyPr/>
          <a:lstStyle/>
          <a:p>
            <a:fld id="{EBD24292-24A5-41FE-B0E5-00B397F57A55}" type="slidenum">
              <a:rPr lang="fr-FR" smtClean="0"/>
              <a:t>28</a:t>
            </a:fld>
            <a:endParaRPr lang="fr-FR"/>
          </a:p>
        </p:txBody>
      </p:sp>
    </p:spTree>
    <p:extLst>
      <p:ext uri="{BB962C8B-B14F-4D97-AF65-F5344CB8AC3E}">
        <p14:creationId xmlns:p14="http://schemas.microsoft.com/office/powerpoint/2010/main" val="48483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A1CF7-BC4A-03D6-5C56-B5ACA22E3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F9AE2-2247-3DD1-0336-020A61CD3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F9421-8926-12A2-E51D-B44635AB687E}"/>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F366A768-228F-ED6C-B17D-E3ACE0D290AD}"/>
              </a:ext>
            </a:extLst>
          </p:cNvPr>
          <p:cNvSpPr>
            <a:spLocks noGrp="1"/>
          </p:cNvSpPr>
          <p:nvPr>
            <p:ph type="sldNum" sz="quarter" idx="5"/>
          </p:nvPr>
        </p:nvSpPr>
        <p:spPr/>
        <p:txBody>
          <a:bodyPr/>
          <a:lstStyle/>
          <a:p>
            <a:fld id="{EBD24292-24A5-41FE-B0E5-00B397F57A55}" type="slidenum">
              <a:rPr lang="fr-FR" smtClean="0"/>
              <a:t>29</a:t>
            </a:fld>
            <a:endParaRPr lang="fr-FR"/>
          </a:p>
        </p:txBody>
      </p:sp>
    </p:spTree>
    <p:extLst>
      <p:ext uri="{BB962C8B-B14F-4D97-AF65-F5344CB8AC3E}">
        <p14:creationId xmlns:p14="http://schemas.microsoft.com/office/powerpoint/2010/main" val="58237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FC0E-06EA-C6FE-80A8-D60A7A2B2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E0E05-1F00-D278-D5DB-9C1D819D78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83AA2-74F0-8955-118C-0744B8F9623B}"/>
              </a:ext>
            </a:extLst>
          </p:cNvPr>
          <p:cNvSpPr>
            <a:spLocks noGrp="1"/>
          </p:cNvSpPr>
          <p:nvPr>
            <p:ph type="body" idx="1"/>
          </p:nvPr>
        </p:nvSpPr>
        <p:spPr/>
        <p:txBody>
          <a:bodyPr/>
          <a:lstStyle/>
          <a:p>
            <a:r>
              <a:rPr lang="fr-FR" dirty="0"/>
              <a:t>Plusieurs choix pouvaient être sélectionnés.</a:t>
            </a:r>
          </a:p>
        </p:txBody>
      </p:sp>
      <p:sp>
        <p:nvSpPr>
          <p:cNvPr id="4" name="Slide Number Placeholder 3">
            <a:extLst>
              <a:ext uri="{FF2B5EF4-FFF2-40B4-BE49-F238E27FC236}">
                <a16:creationId xmlns:a16="http://schemas.microsoft.com/office/drawing/2014/main" id="{8E91DA04-CE2C-F1D7-214C-1A6C97B76357}"/>
              </a:ext>
            </a:extLst>
          </p:cNvPr>
          <p:cNvSpPr>
            <a:spLocks noGrp="1"/>
          </p:cNvSpPr>
          <p:nvPr>
            <p:ph type="sldNum" sz="quarter" idx="5"/>
          </p:nvPr>
        </p:nvSpPr>
        <p:spPr/>
        <p:txBody>
          <a:bodyPr/>
          <a:lstStyle/>
          <a:p>
            <a:fld id="{EBD24292-24A5-41FE-B0E5-00B397F57A55}" type="slidenum">
              <a:rPr lang="fr-FR" smtClean="0"/>
              <a:t>30</a:t>
            </a:fld>
            <a:endParaRPr lang="fr-FR"/>
          </a:p>
        </p:txBody>
      </p:sp>
    </p:spTree>
    <p:extLst>
      <p:ext uri="{BB962C8B-B14F-4D97-AF65-F5344CB8AC3E}">
        <p14:creationId xmlns:p14="http://schemas.microsoft.com/office/powerpoint/2010/main" val="3263269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0B7E-B5DC-2B6D-C134-4517BC6E9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9AB3C-454A-5E6F-3A26-01F6F65525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B164D-9A59-BC70-EB6F-B8422F91F951}"/>
              </a:ext>
            </a:extLst>
          </p:cNvPr>
          <p:cNvSpPr>
            <a:spLocks noGrp="1"/>
          </p:cNvSpPr>
          <p:nvPr>
            <p:ph type="body" idx="1"/>
          </p:nvPr>
        </p:nvSpPr>
        <p:spPr/>
        <p:txBody>
          <a:bodyPr/>
          <a:lstStyle/>
          <a:p>
            <a:r>
              <a:rPr lang="fr-FR" dirty="0"/>
              <a:t>Plus d’information sur les latrines sont disponibles dans le rapport ,notamment: </a:t>
            </a:r>
          </a:p>
          <a:p>
            <a:pPr rtl="0" fontAlgn="base"/>
            <a:r>
              <a:rPr lang="fr-FR" sz="1200" b="0" i="0" kern="1200" dirty="0">
                <a:solidFill>
                  <a:schemeClr val="tx1"/>
                </a:solidFill>
                <a:effectLst/>
                <a:latin typeface="+mn-lt"/>
                <a:ea typeface="+mn-ea"/>
                <a:cs typeface="+mn-cs"/>
              </a:rPr>
              <a:t>Parmi les établissements disposant de latrines : </a:t>
            </a:r>
          </a:p>
          <a:p>
            <a:pPr rtl="0" fontAlgn="base"/>
            <a:r>
              <a:rPr lang="fr-FR" sz="1200" b="0" i="0" kern="1200" dirty="0">
                <a:solidFill>
                  <a:schemeClr val="tx1"/>
                </a:solidFill>
                <a:effectLst/>
                <a:latin typeface="+mn-lt"/>
                <a:ea typeface="+mn-ea"/>
                <a:cs typeface="+mn-cs"/>
              </a:rPr>
              <a:t>Peu d’écoles proposaient des latrines séparées pour les personnes en situation de handicap (7 % des écoles rurales contre 22 % des écoles urbaines). </a:t>
            </a:r>
          </a:p>
          <a:p>
            <a:pPr rtl="0" fontAlgn="base"/>
            <a:r>
              <a:rPr lang="fr-FR" sz="1200" b="0" i="0" kern="1200" dirty="0">
                <a:solidFill>
                  <a:schemeClr val="tx1"/>
                </a:solidFill>
                <a:effectLst/>
                <a:latin typeface="+mn-lt"/>
                <a:ea typeface="+mn-ea"/>
                <a:cs typeface="+mn-cs"/>
              </a:rPr>
              <a:t>69% disposaient de latrines séparées pour les filles et les garçons. </a:t>
            </a:r>
          </a:p>
          <a:p>
            <a:pPr rtl="0" fontAlgn="base"/>
            <a:r>
              <a:rPr lang="fr-FR" sz="1200" b="0" i="0" kern="1200" dirty="0">
                <a:solidFill>
                  <a:schemeClr val="tx1"/>
                </a:solidFill>
                <a:effectLst/>
                <a:latin typeface="+mn-lt"/>
                <a:ea typeface="+mn-ea"/>
                <a:cs typeface="+mn-cs"/>
              </a:rPr>
              <a:t>29% disposaient de latrines séparées pour les enseignants et les élèves. </a:t>
            </a:r>
          </a:p>
          <a:p>
            <a:pPr rtl="0" fontAlgn="base"/>
            <a:r>
              <a:rPr lang="fr-FR" sz="1200" b="0" i="0" kern="1200" dirty="0">
                <a:solidFill>
                  <a:schemeClr val="tx1"/>
                </a:solidFill>
                <a:effectLst/>
                <a:latin typeface="+mn-lt"/>
                <a:ea typeface="+mn-ea"/>
                <a:cs typeface="+mn-cs"/>
              </a:rPr>
              <a:t>39% disposaient de latrines séparées pour les enseignants et les enseignantes. </a:t>
            </a:r>
          </a:p>
          <a:p>
            <a:pPr rtl="0" fontAlgn="base"/>
            <a:r>
              <a:rPr lang="fr-FR" sz="1200" b="1" i="0" kern="1200" dirty="0">
                <a:solidFill>
                  <a:schemeClr val="tx1"/>
                </a:solidFill>
                <a:effectLst/>
                <a:latin typeface="+mn-lt"/>
                <a:ea typeface="+mn-ea"/>
                <a:cs typeface="+mn-cs"/>
              </a:rPr>
              <a:t>24% ne disposaient d’aucune séparation (hommes/femmes, garçons/filles, enseignants/élèves). </a:t>
            </a:r>
            <a:r>
              <a:rPr lang="fr-FR" sz="1200" b="0" i="0" kern="1200" dirty="0">
                <a:solidFill>
                  <a:schemeClr val="tx1"/>
                </a:solidFill>
                <a:effectLst/>
                <a:latin typeface="+mn-lt"/>
                <a:ea typeface="+mn-ea"/>
                <a:cs typeface="+mn-cs"/>
              </a:rPr>
              <a:t> </a:t>
            </a:r>
          </a:p>
          <a:p>
            <a:endParaRPr lang="fr-FR" dirty="0"/>
          </a:p>
        </p:txBody>
      </p:sp>
      <p:sp>
        <p:nvSpPr>
          <p:cNvPr id="4" name="Slide Number Placeholder 3">
            <a:extLst>
              <a:ext uri="{FF2B5EF4-FFF2-40B4-BE49-F238E27FC236}">
                <a16:creationId xmlns:a16="http://schemas.microsoft.com/office/drawing/2014/main" id="{2EF89626-93C4-CD78-6802-9A2770344E64}"/>
              </a:ext>
            </a:extLst>
          </p:cNvPr>
          <p:cNvSpPr>
            <a:spLocks noGrp="1"/>
          </p:cNvSpPr>
          <p:nvPr>
            <p:ph type="sldNum" sz="quarter" idx="5"/>
          </p:nvPr>
        </p:nvSpPr>
        <p:spPr/>
        <p:txBody>
          <a:bodyPr/>
          <a:lstStyle/>
          <a:p>
            <a:fld id="{EBD24292-24A5-41FE-B0E5-00B397F57A55}" type="slidenum">
              <a:rPr lang="fr-FR" smtClean="0"/>
              <a:t>31</a:t>
            </a:fld>
            <a:endParaRPr lang="fr-FR"/>
          </a:p>
        </p:txBody>
      </p:sp>
    </p:spTree>
    <p:extLst>
      <p:ext uri="{BB962C8B-B14F-4D97-AF65-F5344CB8AC3E}">
        <p14:creationId xmlns:p14="http://schemas.microsoft.com/office/powerpoint/2010/main" val="43113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39BF0-DFEB-AA01-00C1-CC60B8417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C1D55A-55A0-74B9-4E2A-17996BFCB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11B0A-7F96-8A29-F4C4-C4302EF471A3}"/>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80EAC555-A4DB-752F-C81F-3474BDEED676}"/>
              </a:ext>
            </a:extLst>
          </p:cNvPr>
          <p:cNvSpPr>
            <a:spLocks noGrp="1"/>
          </p:cNvSpPr>
          <p:nvPr>
            <p:ph type="sldNum" sz="quarter" idx="5"/>
          </p:nvPr>
        </p:nvSpPr>
        <p:spPr/>
        <p:txBody>
          <a:bodyPr/>
          <a:lstStyle/>
          <a:p>
            <a:fld id="{EBD24292-24A5-41FE-B0E5-00B397F57A55}" type="slidenum">
              <a:rPr lang="fr-FR" smtClean="0"/>
              <a:t>9</a:t>
            </a:fld>
            <a:endParaRPr lang="fr-FR"/>
          </a:p>
        </p:txBody>
      </p:sp>
    </p:spTree>
    <p:extLst>
      <p:ext uri="{BB962C8B-B14F-4D97-AF65-F5344CB8AC3E}">
        <p14:creationId xmlns:p14="http://schemas.microsoft.com/office/powerpoint/2010/main" val="3704320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45242-B237-3716-5850-DF84F97F83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A5C00-69DF-6264-D352-FD8F466F60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84E4D-73DE-05BB-CCB5-112B769A9CC5}"/>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3DF2C627-D2E2-8DA7-67A4-48F482C126FE}"/>
              </a:ext>
            </a:extLst>
          </p:cNvPr>
          <p:cNvSpPr>
            <a:spLocks noGrp="1"/>
          </p:cNvSpPr>
          <p:nvPr>
            <p:ph type="sldNum" sz="quarter" idx="5"/>
          </p:nvPr>
        </p:nvSpPr>
        <p:spPr/>
        <p:txBody>
          <a:bodyPr/>
          <a:lstStyle/>
          <a:p>
            <a:fld id="{EBD24292-24A5-41FE-B0E5-00B397F57A55}" type="slidenum">
              <a:rPr lang="fr-FR" smtClean="0"/>
              <a:t>32</a:t>
            </a:fld>
            <a:endParaRPr lang="fr-FR"/>
          </a:p>
        </p:txBody>
      </p:sp>
    </p:spTree>
    <p:extLst>
      <p:ext uri="{BB962C8B-B14F-4D97-AF65-F5344CB8AC3E}">
        <p14:creationId xmlns:p14="http://schemas.microsoft.com/office/powerpoint/2010/main" val="363067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673AD-5550-E4A9-19B8-B1F126D89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900A9B-862D-6AC0-6F91-5923FA094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9545E-B520-99EF-1C48-CF64141DBF70}"/>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AAD7761B-DFDC-1DAD-02E5-88F043FC6AD4}"/>
              </a:ext>
            </a:extLst>
          </p:cNvPr>
          <p:cNvSpPr>
            <a:spLocks noGrp="1"/>
          </p:cNvSpPr>
          <p:nvPr>
            <p:ph type="sldNum" sz="quarter" idx="5"/>
          </p:nvPr>
        </p:nvSpPr>
        <p:spPr/>
        <p:txBody>
          <a:bodyPr/>
          <a:lstStyle/>
          <a:p>
            <a:fld id="{EBD24292-24A5-41FE-B0E5-00B397F57A55}" type="slidenum">
              <a:rPr lang="fr-FR" smtClean="0"/>
              <a:t>33</a:t>
            </a:fld>
            <a:endParaRPr lang="fr-FR"/>
          </a:p>
        </p:txBody>
      </p:sp>
    </p:spTree>
    <p:extLst>
      <p:ext uri="{BB962C8B-B14F-4D97-AF65-F5344CB8AC3E}">
        <p14:creationId xmlns:p14="http://schemas.microsoft.com/office/powerpoint/2010/main" val="75585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48446-1692-97FF-C47B-959203A0C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28B19-8630-6360-8927-88C0B4BBE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5E81D3-60FA-27E6-3216-5A4506A18C7E}"/>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836A7BD0-41EB-AB4D-01AD-7415DEB3BD08}"/>
              </a:ext>
            </a:extLst>
          </p:cNvPr>
          <p:cNvSpPr>
            <a:spLocks noGrp="1"/>
          </p:cNvSpPr>
          <p:nvPr>
            <p:ph type="sldNum" sz="quarter" idx="5"/>
          </p:nvPr>
        </p:nvSpPr>
        <p:spPr/>
        <p:txBody>
          <a:bodyPr/>
          <a:lstStyle/>
          <a:p>
            <a:fld id="{EBD24292-24A5-41FE-B0E5-00B397F57A55}" type="slidenum">
              <a:rPr lang="fr-FR" smtClean="0"/>
              <a:t>34</a:t>
            </a:fld>
            <a:endParaRPr lang="fr-FR"/>
          </a:p>
        </p:txBody>
      </p:sp>
    </p:spTree>
    <p:extLst>
      <p:ext uri="{BB962C8B-B14F-4D97-AF65-F5344CB8AC3E}">
        <p14:creationId xmlns:p14="http://schemas.microsoft.com/office/powerpoint/2010/main" val="408589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D3FD-9999-3F38-1E63-E4E947595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8F1A0-5F2F-9407-B934-D64D441DC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D25A2B-5762-6515-CEC4-8F57D86D8498}"/>
              </a:ext>
            </a:extLst>
          </p:cNvPr>
          <p:cNvSpPr>
            <a:spLocks noGrp="1"/>
          </p:cNvSpPr>
          <p:nvPr>
            <p:ph type="body" idx="1"/>
          </p:nvPr>
        </p:nvSpPr>
        <p:spPr/>
        <p:txBody>
          <a:bodyPr/>
          <a:lstStyle/>
          <a:p>
            <a:r>
              <a:rPr lang="fr-FR" dirty="0"/>
              <a:t>12 IC ont été classés en profil « autres » que leaders communautaires ou membre RECOPE.</a:t>
            </a:r>
          </a:p>
        </p:txBody>
      </p:sp>
      <p:sp>
        <p:nvSpPr>
          <p:cNvPr id="4" name="Slide Number Placeholder 3">
            <a:extLst>
              <a:ext uri="{FF2B5EF4-FFF2-40B4-BE49-F238E27FC236}">
                <a16:creationId xmlns:a16="http://schemas.microsoft.com/office/drawing/2014/main" id="{B36AF6F4-4721-50C5-5708-735EE34A06D2}"/>
              </a:ext>
            </a:extLst>
          </p:cNvPr>
          <p:cNvSpPr>
            <a:spLocks noGrp="1"/>
          </p:cNvSpPr>
          <p:nvPr>
            <p:ph type="sldNum" sz="quarter" idx="5"/>
          </p:nvPr>
        </p:nvSpPr>
        <p:spPr/>
        <p:txBody>
          <a:bodyPr/>
          <a:lstStyle/>
          <a:p>
            <a:fld id="{EBD24292-24A5-41FE-B0E5-00B397F57A55}" type="slidenum">
              <a:rPr lang="fr-FR" smtClean="0"/>
              <a:t>10</a:t>
            </a:fld>
            <a:endParaRPr lang="fr-FR"/>
          </a:p>
        </p:txBody>
      </p:sp>
    </p:spTree>
    <p:extLst>
      <p:ext uri="{BB962C8B-B14F-4D97-AF65-F5344CB8AC3E}">
        <p14:creationId xmlns:p14="http://schemas.microsoft.com/office/powerpoint/2010/main" val="136003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5F41-EAE3-62CE-02AE-5649E2859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2F414-2809-99CB-7EE2-3E771F5AD5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A4C2A-85EB-393B-5B91-66BE4538013B}"/>
              </a:ext>
            </a:extLst>
          </p:cNvPr>
          <p:cNvSpPr>
            <a:spLocks noGrp="1"/>
          </p:cNvSpPr>
          <p:nvPr>
            <p:ph type="body" idx="1"/>
          </p:nvPr>
        </p:nvSpPr>
        <p:spPr/>
        <p:txBody>
          <a:bodyPr/>
          <a:lstStyle/>
          <a:p>
            <a:r>
              <a:rPr lang="fr-FR" dirty="0"/>
              <a:t>.</a:t>
            </a:r>
          </a:p>
        </p:txBody>
      </p:sp>
      <p:sp>
        <p:nvSpPr>
          <p:cNvPr id="4" name="Slide Number Placeholder 3">
            <a:extLst>
              <a:ext uri="{FF2B5EF4-FFF2-40B4-BE49-F238E27FC236}">
                <a16:creationId xmlns:a16="http://schemas.microsoft.com/office/drawing/2014/main" id="{C6BE42D1-C5AF-27D7-CDBA-535A5709D8FE}"/>
              </a:ext>
            </a:extLst>
          </p:cNvPr>
          <p:cNvSpPr>
            <a:spLocks noGrp="1"/>
          </p:cNvSpPr>
          <p:nvPr>
            <p:ph type="sldNum" sz="quarter" idx="5"/>
          </p:nvPr>
        </p:nvSpPr>
        <p:spPr/>
        <p:txBody>
          <a:bodyPr/>
          <a:lstStyle/>
          <a:p>
            <a:fld id="{EBD24292-24A5-41FE-B0E5-00B397F57A55}" type="slidenum">
              <a:rPr lang="fr-FR" smtClean="0"/>
              <a:t>11</a:t>
            </a:fld>
            <a:endParaRPr lang="fr-FR"/>
          </a:p>
        </p:txBody>
      </p:sp>
    </p:spTree>
    <p:extLst>
      <p:ext uri="{BB962C8B-B14F-4D97-AF65-F5344CB8AC3E}">
        <p14:creationId xmlns:p14="http://schemas.microsoft.com/office/powerpoint/2010/main" val="127382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1B946-097E-0ADE-C0F3-793E0C1CD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43617-53D1-0F00-679B-2F6FC4E5B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3F136-A540-9973-3857-F3EA0CF8ECFB}"/>
              </a:ext>
            </a:extLst>
          </p:cNvPr>
          <p:cNvSpPr>
            <a:spLocks noGrp="1"/>
          </p:cNvSpPr>
          <p:nvPr>
            <p:ph type="body" idx="1"/>
          </p:nvPr>
        </p:nvSpPr>
        <p:spPr/>
        <p:txBody>
          <a:bodyPr/>
          <a:lstStyle/>
          <a:p>
            <a:r>
              <a:rPr lang="fr-FR" dirty="0"/>
              <a:t>Plus de détails peuvent être trouvés dans le rapport du JENA</a:t>
            </a:r>
          </a:p>
        </p:txBody>
      </p:sp>
      <p:sp>
        <p:nvSpPr>
          <p:cNvPr id="4" name="Slide Number Placeholder 3">
            <a:extLst>
              <a:ext uri="{FF2B5EF4-FFF2-40B4-BE49-F238E27FC236}">
                <a16:creationId xmlns:a16="http://schemas.microsoft.com/office/drawing/2014/main" id="{4E24A6A0-D26C-0B9E-2526-650963AB8F32}"/>
              </a:ext>
            </a:extLst>
          </p:cNvPr>
          <p:cNvSpPr>
            <a:spLocks noGrp="1"/>
          </p:cNvSpPr>
          <p:nvPr>
            <p:ph type="sldNum" sz="quarter" idx="5"/>
          </p:nvPr>
        </p:nvSpPr>
        <p:spPr/>
        <p:txBody>
          <a:bodyPr/>
          <a:lstStyle/>
          <a:p>
            <a:fld id="{EBD24292-24A5-41FE-B0E5-00B397F57A55}" type="slidenum">
              <a:rPr lang="fr-FR" smtClean="0"/>
              <a:t>12</a:t>
            </a:fld>
            <a:endParaRPr lang="fr-FR"/>
          </a:p>
        </p:txBody>
      </p:sp>
    </p:spTree>
    <p:extLst>
      <p:ext uri="{BB962C8B-B14F-4D97-AF65-F5344CB8AC3E}">
        <p14:creationId xmlns:p14="http://schemas.microsoft.com/office/powerpoint/2010/main" val="2473298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lien avec le résultat 2: </a:t>
            </a:r>
            <a:r>
              <a:rPr lang="fr-FR" sz="1200" b="0" i="0" kern="1200" dirty="0">
                <a:solidFill>
                  <a:schemeClr val="tx1"/>
                </a:solidFill>
                <a:effectLst/>
                <a:latin typeface="+mn-lt"/>
                <a:ea typeface="+mn-ea"/>
                <a:cs typeface="+mn-cs"/>
              </a:rPr>
              <a:t>Dans certaines écoles, cette information existait et était affichée dans chacune des classes, mais n’était pas disponible sous forme compilée le jour de la collecte. Dans d’autres, cette information détaillée n’existait pas du tout, ce qui semble indiquer qu’établir cette distinction ne semblait pas pertinent pour le personnel éducatif interrogé. Il pourrait également s’agir d’écoles accueillant principalement des enfants hôtes. </a:t>
            </a:r>
            <a:endParaRPr lang="fr-FR" dirty="0"/>
          </a:p>
        </p:txBody>
      </p:sp>
      <p:sp>
        <p:nvSpPr>
          <p:cNvPr id="4" name="Slide Number Placeholder 3"/>
          <p:cNvSpPr>
            <a:spLocks noGrp="1"/>
          </p:cNvSpPr>
          <p:nvPr>
            <p:ph type="sldNum" sz="quarter" idx="5"/>
          </p:nvPr>
        </p:nvSpPr>
        <p:spPr/>
        <p:txBody>
          <a:bodyPr/>
          <a:lstStyle/>
          <a:p>
            <a:fld id="{EBD24292-24A5-41FE-B0E5-00B397F57A55}" type="slidenum">
              <a:rPr lang="fr-FR" smtClean="0"/>
              <a:t>13</a:t>
            </a:fld>
            <a:endParaRPr lang="fr-FR"/>
          </a:p>
        </p:txBody>
      </p:sp>
    </p:spTree>
    <p:extLst>
      <p:ext uri="{BB962C8B-B14F-4D97-AF65-F5344CB8AC3E}">
        <p14:creationId xmlns:p14="http://schemas.microsoft.com/office/powerpoint/2010/main" val="418738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Plusieurs choix pouvaient être sélectionnés.</a:t>
            </a:r>
          </a:p>
        </p:txBody>
      </p:sp>
      <p:sp>
        <p:nvSpPr>
          <p:cNvPr id="4" name="Slide Number Placeholder 3"/>
          <p:cNvSpPr>
            <a:spLocks noGrp="1"/>
          </p:cNvSpPr>
          <p:nvPr>
            <p:ph type="sldNum" sz="quarter" idx="5"/>
          </p:nvPr>
        </p:nvSpPr>
        <p:spPr/>
        <p:txBody>
          <a:bodyPr/>
          <a:lstStyle/>
          <a:p>
            <a:fld id="{EBD24292-24A5-41FE-B0E5-00B397F57A55}" type="slidenum">
              <a:rPr lang="fr-FR" smtClean="0"/>
              <a:t>17</a:t>
            </a:fld>
            <a:endParaRPr lang="fr-FR"/>
          </a:p>
        </p:txBody>
      </p:sp>
    </p:spTree>
    <p:extLst>
      <p:ext uri="{BB962C8B-B14F-4D97-AF65-F5344CB8AC3E}">
        <p14:creationId xmlns:p14="http://schemas.microsoft.com/office/powerpoint/2010/main" val="405946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B54D-DCDD-C0B5-29DD-4ADB01D25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F0111-3B21-E6A6-509A-FEF2C07C3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CC992-B8D6-1B74-306A-02D757AD9CD8}"/>
              </a:ext>
            </a:extLst>
          </p:cNvPr>
          <p:cNvSpPr>
            <a:spLocks noGrp="1"/>
          </p:cNvSpPr>
          <p:nvPr>
            <p:ph type="body" idx="1"/>
          </p:nvPr>
        </p:nvSpPr>
        <p:spPr/>
        <p:txBody>
          <a:bodyPr/>
          <a:lstStyle/>
          <a:p>
            <a:r>
              <a:rPr lang="fr-FR" sz="1200" b="1" i="0" kern="1200" dirty="0">
                <a:solidFill>
                  <a:schemeClr val="tx1"/>
                </a:solidFill>
                <a:effectLst/>
                <a:latin typeface="+mn-lt"/>
                <a:ea typeface="+mn-ea"/>
                <a:cs typeface="+mn-cs"/>
              </a:rPr>
              <a:t>les deux tiers du personnel éducatif (66 %) ont jugé que les élèves inscrits étaient trop nombreux par rapport à la taille de l’école</a:t>
            </a:r>
            <a:r>
              <a:rPr lang="fr-FR" sz="1200" b="0" i="0" kern="1200" dirty="0">
                <a:solidFill>
                  <a:schemeClr val="tx1"/>
                </a:solidFill>
                <a:effectLst/>
                <a:latin typeface="+mn-lt"/>
                <a:ea typeface="+mn-ea"/>
                <a:cs typeface="+mn-cs"/>
              </a:rPr>
              <a:t> (sans différence notable entre les écoles situées en zone urbaine et rurale). </a:t>
            </a:r>
            <a:endParaRPr lang="fr-FR" dirty="0"/>
          </a:p>
        </p:txBody>
      </p:sp>
      <p:sp>
        <p:nvSpPr>
          <p:cNvPr id="4" name="Slide Number Placeholder 3">
            <a:extLst>
              <a:ext uri="{FF2B5EF4-FFF2-40B4-BE49-F238E27FC236}">
                <a16:creationId xmlns:a16="http://schemas.microsoft.com/office/drawing/2014/main" id="{906F99A5-6655-70EF-9795-A87574B51BF1}"/>
              </a:ext>
            </a:extLst>
          </p:cNvPr>
          <p:cNvSpPr>
            <a:spLocks noGrp="1"/>
          </p:cNvSpPr>
          <p:nvPr>
            <p:ph type="sldNum" sz="quarter" idx="5"/>
          </p:nvPr>
        </p:nvSpPr>
        <p:spPr/>
        <p:txBody>
          <a:bodyPr/>
          <a:lstStyle/>
          <a:p>
            <a:fld id="{EBD24292-24A5-41FE-B0E5-00B397F57A55}" type="slidenum">
              <a:rPr lang="fr-FR" smtClean="0"/>
              <a:t>19</a:t>
            </a:fld>
            <a:endParaRPr lang="fr-FR"/>
          </a:p>
        </p:txBody>
      </p:sp>
    </p:spTree>
    <p:extLst>
      <p:ext uri="{BB962C8B-B14F-4D97-AF65-F5344CB8AC3E}">
        <p14:creationId xmlns:p14="http://schemas.microsoft.com/office/powerpoint/2010/main" val="156478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9A697-9D55-B112-DEE2-E3F14E9AD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6FC72-9CB5-7B7A-84AC-60206726D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EAE75D-E586-C7F9-F948-5CA76A9487A6}"/>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6D350003-F0C6-3487-6F49-6BF2E6C9F9EF}"/>
              </a:ext>
            </a:extLst>
          </p:cNvPr>
          <p:cNvSpPr>
            <a:spLocks noGrp="1"/>
          </p:cNvSpPr>
          <p:nvPr>
            <p:ph type="sldNum" sz="quarter" idx="5"/>
          </p:nvPr>
        </p:nvSpPr>
        <p:spPr/>
        <p:txBody>
          <a:bodyPr/>
          <a:lstStyle/>
          <a:p>
            <a:fld id="{EBD24292-24A5-41FE-B0E5-00B397F57A55}" type="slidenum">
              <a:rPr lang="fr-FR" smtClean="0"/>
              <a:t>20</a:t>
            </a:fld>
            <a:endParaRPr lang="fr-FR"/>
          </a:p>
        </p:txBody>
      </p:sp>
    </p:spTree>
    <p:extLst>
      <p:ext uri="{BB962C8B-B14F-4D97-AF65-F5344CB8AC3E}">
        <p14:creationId xmlns:p14="http://schemas.microsoft.com/office/powerpoint/2010/main" val="39150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twitter.com/impact_init" TargetMode="External"/><Relationship Id="rId1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twitter.com/impact_init" TargetMode="External"/><Relationship Id="rId1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29D30A05-851C-B130-98D0-A5D5918179F8}"/>
              </a:ext>
            </a:extLst>
          </p:cNvPr>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97391" y="0"/>
            <a:ext cx="12094609" cy="6913671"/>
          </a:xfrm>
          <a:prstGeom prst="rect">
            <a:avLst/>
          </a:prstGeom>
        </p:spPr>
      </p:pic>
      <p:sp>
        <p:nvSpPr>
          <p:cNvPr id="9" name="Rectangle 8">
            <a:extLst>
              <a:ext uri="{FF2B5EF4-FFF2-40B4-BE49-F238E27FC236}">
                <a16:creationId xmlns:a16="http://schemas.microsoft.com/office/drawing/2014/main" id="{5E3DEF56-6A04-D0C9-17BA-12AA82B42F60}"/>
              </a:ext>
            </a:extLst>
          </p:cNvPr>
          <p:cNvSpPr/>
          <p:nvPr/>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itle 10">
            <a:extLst>
              <a:ext uri="{FF2B5EF4-FFF2-40B4-BE49-F238E27FC236}">
                <a16:creationId xmlns:a16="http://schemas.microsoft.com/office/drawing/2014/main" id="{C81D7303-84DA-D7CB-4BA5-81D8D6774D74}"/>
              </a:ext>
            </a:extLst>
          </p:cNvPr>
          <p:cNvSpPr>
            <a:spLocks noGrp="1"/>
          </p:cNvSpPr>
          <p:nvPr>
            <p:ph type="title" hasCustomPrompt="1"/>
          </p:nvPr>
        </p:nvSpPr>
        <p:spPr>
          <a:xfrm>
            <a:off x="512425" y="1268362"/>
            <a:ext cx="5521231" cy="3185652"/>
          </a:xfrm>
        </p:spPr>
        <p:txBody>
          <a:bodyPr anchor="b">
            <a:normAutofit/>
          </a:bodyPr>
          <a:lstStyle>
            <a:lvl1pPr>
              <a:defRPr sz="4050" b="0">
                <a:solidFill>
                  <a:srgbClr val="58585A"/>
                </a:solidFill>
              </a:defRPr>
            </a:lvl1pPr>
          </a:lstStyle>
          <a:p>
            <a:r>
              <a:rPr lang="en-GB" dirty="0"/>
              <a:t>[Place Your Presentation Title Here]</a:t>
            </a:r>
            <a:endParaRPr lang="en-CH" dirty="0"/>
          </a:p>
        </p:txBody>
      </p:sp>
      <p:sp>
        <p:nvSpPr>
          <p:cNvPr id="5" name="Text Placeholder 6">
            <a:extLst>
              <a:ext uri="{FF2B5EF4-FFF2-40B4-BE49-F238E27FC236}">
                <a16:creationId xmlns:a16="http://schemas.microsoft.com/office/drawing/2014/main" id="{4C50704E-EB69-CFF7-E334-BD17F5F694FD}"/>
              </a:ext>
            </a:extLst>
          </p:cNvPr>
          <p:cNvSpPr>
            <a:spLocks noGrp="1"/>
          </p:cNvSpPr>
          <p:nvPr>
            <p:ph type="body" sz="quarter" idx="10" hasCustomPrompt="1"/>
          </p:nvPr>
        </p:nvSpPr>
        <p:spPr>
          <a:xfrm>
            <a:off x="512763" y="4725988"/>
            <a:ext cx="5521325" cy="498475"/>
          </a:xfrm>
        </p:spPr>
        <p:txBody>
          <a:bodyPr>
            <a:normAutofit/>
          </a:bodyPr>
          <a:lstStyle>
            <a:lvl1pPr marL="0" indent="0">
              <a:buNone/>
              <a:defRPr sz="1800" b="1">
                <a:solidFill>
                  <a:schemeClr val="bg2"/>
                </a:solidFill>
                <a:latin typeface="+mj-lt"/>
              </a:defRPr>
            </a:lvl1pPr>
          </a:lstStyle>
          <a:p>
            <a:pPr lvl="0"/>
            <a:r>
              <a:rPr lang="en-US" dirty="0"/>
              <a:t>[Place Your Subtitle Here]</a:t>
            </a:r>
            <a:endParaRPr lang="en-GB" dirty="0"/>
          </a:p>
        </p:txBody>
      </p:sp>
      <p:pic>
        <p:nvPicPr>
          <p:cNvPr id="7" name="Picture 6" descr="A black and white sign&#10;&#10;Description automatically generated with medium confidence">
            <a:extLst>
              <a:ext uri="{FF2B5EF4-FFF2-40B4-BE49-F238E27FC236}">
                <a16:creationId xmlns:a16="http://schemas.microsoft.com/office/drawing/2014/main" id="{F3EF1198-E18A-545C-B0DF-F91116DCD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5" y="6160956"/>
            <a:ext cx="2266676" cy="498475"/>
          </a:xfrm>
          <a:prstGeom prst="rect">
            <a:avLst/>
          </a:prstGeom>
        </p:spPr>
      </p:pic>
    </p:spTree>
    <p:extLst>
      <p:ext uri="{BB962C8B-B14F-4D97-AF65-F5344CB8AC3E}">
        <p14:creationId xmlns:p14="http://schemas.microsoft.com/office/powerpoint/2010/main" val="174674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2" y="1017244"/>
            <a:ext cx="6781969" cy="1499813"/>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30942" y="2901786"/>
            <a:ext cx="6781969" cy="275303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7678994" y="609600"/>
            <a:ext cx="4119716" cy="2618406"/>
          </a:xfrm>
        </p:spPr>
        <p:txBody>
          <a:bodyPr/>
          <a:lstStyle/>
          <a:p>
            <a:r>
              <a:rPr lang="en-US"/>
              <a:t>Click icon to add picture</a:t>
            </a:r>
            <a:endParaRPr lang="en-CH"/>
          </a:p>
        </p:txBody>
      </p:sp>
      <p:sp>
        <p:nvSpPr>
          <p:cNvPr id="6" name="Picture Placeholder 4">
            <a:extLst>
              <a:ext uri="{FF2B5EF4-FFF2-40B4-BE49-F238E27FC236}">
                <a16:creationId xmlns:a16="http://schemas.microsoft.com/office/drawing/2014/main" id="{FC2FF6D1-63FE-3DF6-24FB-88EDBF67E089}"/>
              </a:ext>
            </a:extLst>
          </p:cNvPr>
          <p:cNvSpPr>
            <a:spLocks noGrp="1"/>
          </p:cNvSpPr>
          <p:nvPr>
            <p:ph type="pic" sz="quarter" idx="12"/>
          </p:nvPr>
        </p:nvSpPr>
        <p:spPr>
          <a:xfrm>
            <a:off x="7678994" y="3597094"/>
            <a:ext cx="4119716" cy="2618406"/>
          </a:xfrm>
        </p:spPr>
        <p:txBody>
          <a:bodyPr/>
          <a:lstStyle/>
          <a:p>
            <a:r>
              <a:rPr lang="en-US"/>
              <a:t>Click icon to add picture</a:t>
            </a:r>
            <a:endParaRPr lang="en-CH"/>
          </a:p>
        </p:txBody>
      </p:sp>
      <p:sp>
        <p:nvSpPr>
          <p:cNvPr id="7" name="Rectangle 6">
            <a:extLst>
              <a:ext uri="{FF2B5EF4-FFF2-40B4-BE49-F238E27FC236}">
                <a16:creationId xmlns:a16="http://schemas.microsoft.com/office/drawing/2014/main" id="{245E4346-73D7-19AC-4F85-28C84C0CFD75}"/>
              </a:ext>
            </a:extLst>
          </p:cNvPr>
          <p:cNvSpPr/>
          <p:nvPr/>
        </p:nvSpPr>
        <p:spPr>
          <a:xfrm>
            <a:off x="598717" y="475765"/>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72089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3" y="2332605"/>
            <a:ext cx="3667877" cy="2192791"/>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dirty="0"/>
          </a:p>
        </p:txBody>
      </p:sp>
      <p:sp>
        <p:nvSpPr>
          <p:cNvPr id="8" name="Rectangle 7">
            <a:extLst>
              <a:ext uri="{FF2B5EF4-FFF2-40B4-BE49-F238E27FC236}">
                <a16:creationId xmlns:a16="http://schemas.microsoft.com/office/drawing/2014/main" id="{7C2C3106-26B1-50E5-0B19-4D041ECDBC2E}"/>
              </a:ext>
            </a:extLst>
          </p:cNvPr>
          <p:cNvSpPr/>
          <p:nvPr/>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13460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10DAF3-B338-0DA5-9F50-58B5AE72A225}"/>
              </a:ext>
            </a:extLst>
          </p:cNvPr>
          <p:cNvSpPr/>
          <p:nvPr/>
        </p:nvSpPr>
        <p:spPr>
          <a:xfrm>
            <a:off x="355679" y="1220676"/>
            <a:ext cx="4142715" cy="4416648"/>
          </a:xfrm>
          <a:prstGeom prst="rect">
            <a:avLst/>
          </a:prstGeom>
          <a:solidFill>
            <a:srgbClr val="58585A">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rgbClr val="EE5859"/>
              </a:solidFill>
            </a:endParaRPr>
          </a:p>
        </p:txBody>
      </p:sp>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30943" y="2332605"/>
            <a:ext cx="3667877" cy="2192791"/>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dirty="0"/>
          </a:p>
        </p:txBody>
      </p:sp>
      <p:sp>
        <p:nvSpPr>
          <p:cNvPr id="8" name="Rectangle 7">
            <a:extLst>
              <a:ext uri="{FF2B5EF4-FFF2-40B4-BE49-F238E27FC236}">
                <a16:creationId xmlns:a16="http://schemas.microsoft.com/office/drawing/2014/main" id="{7C2C3106-26B1-50E5-0B19-4D041ECDBC2E}"/>
              </a:ext>
            </a:extLst>
          </p:cNvPr>
          <p:cNvSpPr/>
          <p:nvPr/>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6173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781039-93DA-F8C2-7CFC-423E2D9ACA61}"/>
              </a:ext>
            </a:extLst>
          </p:cNvPr>
          <p:cNvPicPr>
            <a:picLocks noChangeAspect="1"/>
          </p:cNvPicPr>
          <p:nvPr userDrawn="1"/>
        </p:nvPicPr>
        <p:blipFill>
          <a:blip r:embed="rId2">
            <a:alphaModFix amt="50000"/>
          </a:blip>
          <a:stretch>
            <a:fillRect/>
          </a:stretch>
        </p:blipFill>
        <p:spPr>
          <a:xfrm>
            <a:off x="0" y="0"/>
            <a:ext cx="12192000" cy="6975120"/>
          </a:xfrm>
          <a:prstGeom prst="rect">
            <a:avLst/>
          </a:prstGeom>
        </p:spPr>
      </p:pic>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7" name="Image 12">
            <a:hlinkClick r:id="rId3"/>
            <a:extLst>
              <a:ext uri="{FF2B5EF4-FFF2-40B4-BE49-F238E27FC236}">
                <a16:creationId xmlns:a16="http://schemas.microsoft.com/office/drawing/2014/main" id="{78AC8C23-E2F3-8946-B28E-0D3FDA26EC37}"/>
              </a:ext>
            </a:extLst>
          </p:cNvPr>
          <p:cNvPicPr>
            <a:picLocks noChangeAspect="1"/>
          </p:cNvPicPr>
          <p:nvPr/>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8" name="Image 13">
            <a:hlinkClick r:id="rId6"/>
            <a:extLst>
              <a:ext uri="{FF2B5EF4-FFF2-40B4-BE49-F238E27FC236}">
                <a16:creationId xmlns:a16="http://schemas.microsoft.com/office/drawing/2014/main" id="{D56DD471-DBB0-8DDB-008D-FA981795E6D7}"/>
              </a:ext>
            </a:extLst>
          </p:cNvPr>
          <p:cNvPicPr>
            <a:picLocks noChangeAspect="1"/>
          </p:cNvPicPr>
          <p:nvPr/>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4" descr="Une image contenant oiseau&#10;&#10;Description générée automatiquement">
            <a:hlinkClick r:id="rId9"/>
            <a:extLst>
              <a:ext uri="{FF2B5EF4-FFF2-40B4-BE49-F238E27FC236}">
                <a16:creationId xmlns:a16="http://schemas.microsoft.com/office/drawing/2014/main" id="{B5B66FA1-1368-8B10-C67D-91EEB25F06B7}"/>
              </a:ext>
            </a:extLst>
          </p:cNvPr>
          <p:cNvPicPr>
            <a:picLocks noChangeAspect="1"/>
          </p:cNvPicPr>
          <p:nvPr/>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descr="Une image contenant oiseau&#10;&#10;Description générée automatiquement">
            <a:extLst>
              <a:ext uri="{FF2B5EF4-FFF2-40B4-BE49-F238E27FC236}">
                <a16:creationId xmlns:a16="http://schemas.microsoft.com/office/drawing/2014/main" id="{D281749D-E0F8-4363-696E-0F2CD48CBBC5}"/>
              </a:ext>
            </a:extLst>
          </p:cNvPr>
          <p:cNvPicPr>
            <a:picLocks noChangeAspect="1"/>
          </p:cNvPicPr>
          <p:nvPr/>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ack and white sign&#10;&#10;Description automatically generated with medium confidence">
            <a:extLst>
              <a:ext uri="{FF2B5EF4-FFF2-40B4-BE49-F238E27FC236}">
                <a16:creationId xmlns:a16="http://schemas.microsoft.com/office/drawing/2014/main" id="{51F281C8-0A6C-ED1D-5847-748ACA17298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spTree>
    <p:extLst>
      <p:ext uri="{BB962C8B-B14F-4D97-AF65-F5344CB8AC3E}">
        <p14:creationId xmlns:p14="http://schemas.microsoft.com/office/powerpoint/2010/main" val="1377756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4" name="Picture 13" descr="A picture containing red, light, outdoor object, dark&#10;&#10;Description automatically generated">
            <a:extLst>
              <a:ext uri="{FF2B5EF4-FFF2-40B4-BE49-F238E27FC236}">
                <a16:creationId xmlns:a16="http://schemas.microsoft.com/office/drawing/2014/main" id="{570602E0-58F7-2FF9-A168-3D23575EFDDA}"/>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a:off x="52872" y="10706"/>
            <a:ext cx="4282444" cy="4950931"/>
          </a:xfrm>
          <a:prstGeom prst="rect">
            <a:avLst/>
          </a:prstGeom>
        </p:spPr>
      </p:pic>
      <p:pic>
        <p:nvPicPr>
          <p:cNvPr id="13" name="Picture 12" descr="A picture containing red, light, outdoor object, dark&#10;&#10;Description automatically generated">
            <a:extLst>
              <a:ext uri="{FF2B5EF4-FFF2-40B4-BE49-F238E27FC236}">
                <a16:creationId xmlns:a16="http://schemas.microsoft.com/office/drawing/2014/main" id="{A8914457-F610-9ACE-F5AB-9B58D85AEC84}"/>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686799" y="754264"/>
            <a:ext cx="3505201" cy="6103736"/>
          </a:xfrm>
          <a:prstGeom prst="rect">
            <a:avLst/>
          </a:prstGeom>
        </p:spPr>
      </p:pic>
      <p:sp>
        <p:nvSpPr>
          <p:cNvPr id="7" name="Title 1">
            <a:extLst>
              <a:ext uri="{FF2B5EF4-FFF2-40B4-BE49-F238E27FC236}">
                <a16:creationId xmlns:a16="http://schemas.microsoft.com/office/drawing/2014/main" id="{C9B8B0DD-BE55-A4E2-9BB9-75E2E4FF91F0}"/>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9" name="Image 12">
            <a:hlinkClick r:id="rId3"/>
            <a:extLst>
              <a:ext uri="{FF2B5EF4-FFF2-40B4-BE49-F238E27FC236}">
                <a16:creationId xmlns:a16="http://schemas.microsoft.com/office/drawing/2014/main" id="{7898650D-B322-9458-A2C5-777F5CC18127}"/>
              </a:ext>
            </a:extLst>
          </p:cNvPr>
          <p:cNvPicPr>
            <a:picLocks noChangeAspect="1"/>
          </p:cNvPicPr>
          <p:nvPr/>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10" name="Image 13">
            <a:hlinkClick r:id="rId6"/>
            <a:extLst>
              <a:ext uri="{FF2B5EF4-FFF2-40B4-BE49-F238E27FC236}">
                <a16:creationId xmlns:a16="http://schemas.microsoft.com/office/drawing/2014/main" id="{F146C907-5344-EF35-0F7C-544BE9BEFC91}"/>
              </a:ext>
            </a:extLst>
          </p:cNvPr>
          <p:cNvPicPr>
            <a:picLocks noChangeAspect="1"/>
          </p:cNvPicPr>
          <p:nvPr/>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4" descr="Une image contenant oiseau&#10;&#10;Description générée automatiquement">
            <a:hlinkClick r:id="rId9"/>
            <a:extLst>
              <a:ext uri="{FF2B5EF4-FFF2-40B4-BE49-F238E27FC236}">
                <a16:creationId xmlns:a16="http://schemas.microsoft.com/office/drawing/2014/main" id="{335B1F19-D96B-2426-CAE3-4154CA98966F}"/>
              </a:ext>
            </a:extLst>
          </p:cNvPr>
          <p:cNvPicPr>
            <a:picLocks noChangeAspect="1"/>
          </p:cNvPicPr>
          <p:nvPr/>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7" descr="Une image contenant oiseau&#10;&#10;Description générée automatiquement">
            <a:extLst>
              <a:ext uri="{FF2B5EF4-FFF2-40B4-BE49-F238E27FC236}">
                <a16:creationId xmlns:a16="http://schemas.microsoft.com/office/drawing/2014/main" id="{43A014FD-F001-A2C4-102B-F88D99A23D66}"/>
              </a:ext>
            </a:extLst>
          </p:cNvPr>
          <p:cNvPicPr>
            <a:picLocks noChangeAspect="1"/>
          </p:cNvPicPr>
          <p:nvPr/>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ack and white sign&#10;&#10;Description automatically generated with medium confidence">
            <a:extLst>
              <a:ext uri="{FF2B5EF4-FFF2-40B4-BE49-F238E27FC236}">
                <a16:creationId xmlns:a16="http://schemas.microsoft.com/office/drawing/2014/main" id="{8D00605D-8F3F-6139-D7EF-43F48CF1F7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pic>
        <p:nvPicPr>
          <p:cNvPr id="16" name="Picture 15" descr="A black and white sign&#10;&#10;Description automatically generated with medium confidence">
            <a:extLst>
              <a:ext uri="{FF2B5EF4-FFF2-40B4-BE49-F238E27FC236}">
                <a16:creationId xmlns:a16="http://schemas.microsoft.com/office/drawing/2014/main" id="{EB28BA2E-F3F0-EA6E-4FB0-C32FF7EFCA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63299" y="5753807"/>
            <a:ext cx="2265401" cy="498194"/>
          </a:xfrm>
          <a:prstGeom prst="rect">
            <a:avLst/>
          </a:prstGeom>
        </p:spPr>
      </p:pic>
    </p:spTree>
    <p:extLst>
      <p:ext uri="{BB962C8B-B14F-4D97-AF65-F5344CB8AC3E}">
        <p14:creationId xmlns:p14="http://schemas.microsoft.com/office/powerpoint/2010/main" val="261613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DEF56-6A04-D0C9-17BA-12AA82B42F60}"/>
              </a:ext>
            </a:extLst>
          </p:cNvPr>
          <p:cNvSpPr/>
          <p:nvPr/>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descr="A picture containing red, light, outdoor object, dark&#10;&#10;Description automatically generated">
            <a:extLst>
              <a:ext uri="{FF2B5EF4-FFF2-40B4-BE49-F238E27FC236}">
                <a16:creationId xmlns:a16="http://schemas.microsoft.com/office/drawing/2014/main" id="{6A15F3B5-0AE0-2CA1-787E-1735428390A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38916" b="2314"/>
          <a:stretch/>
        </p:blipFill>
        <p:spPr>
          <a:xfrm>
            <a:off x="4689987" y="-1"/>
            <a:ext cx="7502013" cy="6858001"/>
          </a:xfrm>
          <a:prstGeom prst="rect">
            <a:avLst/>
          </a:prstGeom>
        </p:spPr>
      </p:pic>
      <p:sp>
        <p:nvSpPr>
          <p:cNvPr id="5" name="Title 10">
            <a:extLst>
              <a:ext uri="{FF2B5EF4-FFF2-40B4-BE49-F238E27FC236}">
                <a16:creationId xmlns:a16="http://schemas.microsoft.com/office/drawing/2014/main" id="{D191A177-3E06-70AE-4CA6-C9E0DA81A802}"/>
              </a:ext>
            </a:extLst>
          </p:cNvPr>
          <p:cNvSpPr>
            <a:spLocks noGrp="1"/>
          </p:cNvSpPr>
          <p:nvPr>
            <p:ph type="title" hasCustomPrompt="1"/>
          </p:nvPr>
        </p:nvSpPr>
        <p:spPr>
          <a:xfrm>
            <a:off x="512425" y="1268362"/>
            <a:ext cx="5521231" cy="3185652"/>
          </a:xfrm>
        </p:spPr>
        <p:txBody>
          <a:bodyPr anchor="b">
            <a:normAutofit/>
          </a:bodyPr>
          <a:lstStyle>
            <a:lvl1pPr>
              <a:defRPr sz="4050">
                <a:solidFill>
                  <a:srgbClr val="EE5859"/>
                </a:solidFill>
              </a:defRPr>
            </a:lvl1pPr>
          </a:lstStyle>
          <a:p>
            <a:r>
              <a:rPr lang="en-GB" dirty="0"/>
              <a:t>[Place Your Presentation Title Here]</a:t>
            </a:r>
            <a:endParaRPr lang="en-CH" dirty="0"/>
          </a:p>
        </p:txBody>
      </p:sp>
      <p:sp>
        <p:nvSpPr>
          <p:cNvPr id="6" name="Text Placeholder 6">
            <a:extLst>
              <a:ext uri="{FF2B5EF4-FFF2-40B4-BE49-F238E27FC236}">
                <a16:creationId xmlns:a16="http://schemas.microsoft.com/office/drawing/2014/main" id="{E693E073-6E2E-18ED-AE96-25B755A41C04}"/>
              </a:ext>
            </a:extLst>
          </p:cNvPr>
          <p:cNvSpPr>
            <a:spLocks noGrp="1"/>
          </p:cNvSpPr>
          <p:nvPr>
            <p:ph type="body" sz="quarter" idx="10" hasCustomPrompt="1"/>
          </p:nvPr>
        </p:nvSpPr>
        <p:spPr>
          <a:xfrm>
            <a:off x="512763" y="4725988"/>
            <a:ext cx="5521325" cy="498475"/>
          </a:xfrm>
        </p:spPr>
        <p:txBody>
          <a:bodyPr>
            <a:normAutofit/>
          </a:bodyPr>
          <a:lstStyle>
            <a:lvl1pPr marL="0" indent="0">
              <a:buNone/>
              <a:defRPr sz="1800" b="1">
                <a:solidFill>
                  <a:schemeClr val="tx2"/>
                </a:solidFill>
                <a:latin typeface="+mj-lt"/>
              </a:defRPr>
            </a:lvl1pPr>
          </a:lstStyle>
          <a:p>
            <a:pPr lvl="0"/>
            <a:r>
              <a:rPr lang="en-US" dirty="0"/>
              <a:t>[Place Your Subtitle Here]</a:t>
            </a:r>
            <a:endParaRPr lang="en-GB" dirty="0"/>
          </a:p>
        </p:txBody>
      </p:sp>
      <p:pic>
        <p:nvPicPr>
          <p:cNvPr id="7" name="Picture 6" descr="A black and white sign&#10;&#10;Description automatically generated with medium confidence">
            <a:extLst>
              <a:ext uri="{FF2B5EF4-FFF2-40B4-BE49-F238E27FC236}">
                <a16:creationId xmlns:a16="http://schemas.microsoft.com/office/drawing/2014/main" id="{DD9F9EA1-ECE0-250A-D004-777AB8C83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5" y="6160956"/>
            <a:ext cx="2266676" cy="498475"/>
          </a:xfrm>
          <a:prstGeom prst="rect">
            <a:avLst/>
          </a:prstGeom>
        </p:spPr>
      </p:pic>
    </p:spTree>
    <p:extLst>
      <p:ext uri="{BB962C8B-B14F-4D97-AF65-F5344CB8AC3E}">
        <p14:creationId xmlns:p14="http://schemas.microsoft.com/office/powerpoint/2010/main" val="79817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9D4209C1-17DB-CD26-7D3C-2BB6DF6A2667}"/>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76DA0C88-17B5-DD48-2A99-9DF9C78F5CF4}"/>
              </a:ext>
            </a:extLst>
          </p:cNvPr>
          <p:cNvPicPr>
            <a:picLocks noChangeAspect="1"/>
          </p:cNvPicPr>
          <p:nvPr userDrawn="1"/>
        </p:nvPicPr>
        <p:blipFill>
          <a:blip r:embed="rId3"/>
          <a:stretch>
            <a:fillRect/>
          </a:stretch>
        </p:blipFill>
        <p:spPr>
          <a:xfrm>
            <a:off x="92422" y="-247207"/>
            <a:ext cx="6425741" cy="3676207"/>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 Placeholder 16">
            <a:extLst>
              <a:ext uri="{FF2B5EF4-FFF2-40B4-BE49-F238E27FC236}">
                <a16:creationId xmlns:a16="http://schemas.microsoft.com/office/drawing/2014/main" id="{3784218C-C9E0-71D1-0357-5D49DC9B9533}"/>
              </a:ext>
            </a:extLst>
          </p:cNvPr>
          <p:cNvSpPr>
            <a:spLocks noGrp="1"/>
          </p:cNvSpPr>
          <p:nvPr>
            <p:ph type="body" sz="quarter" idx="10" hasCustomPrompt="1"/>
          </p:nvPr>
        </p:nvSpPr>
        <p:spPr>
          <a:xfrm>
            <a:off x="7590088" y="2269220"/>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1]</a:t>
            </a:r>
          </a:p>
        </p:txBody>
      </p:sp>
      <p:sp>
        <p:nvSpPr>
          <p:cNvPr id="5" name="Text Placeholder 2">
            <a:extLst>
              <a:ext uri="{FF2B5EF4-FFF2-40B4-BE49-F238E27FC236}">
                <a16:creationId xmlns:a16="http://schemas.microsoft.com/office/drawing/2014/main" id="{8914C7B8-02EA-2FB5-2503-1E2A64E10374}"/>
              </a:ext>
            </a:extLst>
          </p:cNvPr>
          <p:cNvSpPr>
            <a:spLocks noGrp="1"/>
          </p:cNvSpPr>
          <p:nvPr>
            <p:ph type="body" sz="quarter" idx="11" hasCustomPrompt="1"/>
          </p:nvPr>
        </p:nvSpPr>
        <p:spPr>
          <a:xfrm>
            <a:off x="6755980" y="226922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
        <p:nvSpPr>
          <p:cNvPr id="6" name="Text Placeholder 2">
            <a:extLst>
              <a:ext uri="{FF2B5EF4-FFF2-40B4-BE49-F238E27FC236}">
                <a16:creationId xmlns:a16="http://schemas.microsoft.com/office/drawing/2014/main" id="{89373FCD-F42A-6976-35E8-C124535F57CC}"/>
              </a:ext>
            </a:extLst>
          </p:cNvPr>
          <p:cNvSpPr>
            <a:spLocks noGrp="1"/>
          </p:cNvSpPr>
          <p:nvPr>
            <p:ph type="body" sz="quarter" idx="12" hasCustomPrompt="1"/>
          </p:nvPr>
        </p:nvSpPr>
        <p:spPr>
          <a:xfrm>
            <a:off x="6755980" y="305613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02</a:t>
            </a:r>
            <a:endParaRPr lang="en-CH" dirty="0"/>
          </a:p>
        </p:txBody>
      </p:sp>
      <p:sp>
        <p:nvSpPr>
          <p:cNvPr id="7" name="Text Placeholder 2">
            <a:extLst>
              <a:ext uri="{FF2B5EF4-FFF2-40B4-BE49-F238E27FC236}">
                <a16:creationId xmlns:a16="http://schemas.microsoft.com/office/drawing/2014/main" id="{337E2C7A-583E-4E77-6F08-812872A14197}"/>
              </a:ext>
            </a:extLst>
          </p:cNvPr>
          <p:cNvSpPr>
            <a:spLocks noGrp="1"/>
          </p:cNvSpPr>
          <p:nvPr>
            <p:ph type="body" sz="quarter" idx="13" hasCustomPrompt="1"/>
          </p:nvPr>
        </p:nvSpPr>
        <p:spPr>
          <a:xfrm>
            <a:off x="6755980" y="3858802"/>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03</a:t>
            </a:r>
            <a:endParaRPr lang="en-CH" dirty="0"/>
          </a:p>
        </p:txBody>
      </p:sp>
      <p:sp>
        <p:nvSpPr>
          <p:cNvPr id="8" name="Text Placeholder 2">
            <a:extLst>
              <a:ext uri="{FF2B5EF4-FFF2-40B4-BE49-F238E27FC236}">
                <a16:creationId xmlns:a16="http://schemas.microsoft.com/office/drawing/2014/main" id="{9C4F4E10-8508-C9B4-080D-988C505F1788}"/>
              </a:ext>
            </a:extLst>
          </p:cNvPr>
          <p:cNvSpPr>
            <a:spLocks noGrp="1"/>
          </p:cNvSpPr>
          <p:nvPr>
            <p:ph type="body" sz="quarter" idx="14" hasCustomPrompt="1"/>
          </p:nvPr>
        </p:nvSpPr>
        <p:spPr>
          <a:xfrm>
            <a:off x="6755980" y="4654033"/>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04</a:t>
            </a:r>
            <a:endParaRPr lang="en-CH" dirty="0"/>
          </a:p>
        </p:txBody>
      </p:sp>
      <p:sp>
        <p:nvSpPr>
          <p:cNvPr id="9" name="Text Placeholder 16">
            <a:extLst>
              <a:ext uri="{FF2B5EF4-FFF2-40B4-BE49-F238E27FC236}">
                <a16:creationId xmlns:a16="http://schemas.microsoft.com/office/drawing/2014/main" id="{2B7CEE04-A751-105E-E756-8102DA541ABA}"/>
              </a:ext>
            </a:extLst>
          </p:cNvPr>
          <p:cNvSpPr>
            <a:spLocks noGrp="1"/>
          </p:cNvSpPr>
          <p:nvPr>
            <p:ph type="body" sz="quarter" idx="15" hasCustomPrompt="1"/>
          </p:nvPr>
        </p:nvSpPr>
        <p:spPr>
          <a:xfrm>
            <a:off x="7590087" y="3051295"/>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2]</a:t>
            </a:r>
          </a:p>
        </p:txBody>
      </p:sp>
      <p:sp>
        <p:nvSpPr>
          <p:cNvPr id="10" name="Text Placeholder 16">
            <a:extLst>
              <a:ext uri="{FF2B5EF4-FFF2-40B4-BE49-F238E27FC236}">
                <a16:creationId xmlns:a16="http://schemas.microsoft.com/office/drawing/2014/main" id="{EDF3758A-7859-2090-3236-853CF05B6B25}"/>
              </a:ext>
            </a:extLst>
          </p:cNvPr>
          <p:cNvSpPr>
            <a:spLocks noGrp="1"/>
          </p:cNvSpPr>
          <p:nvPr>
            <p:ph type="body" sz="quarter" idx="16" hasCustomPrompt="1"/>
          </p:nvPr>
        </p:nvSpPr>
        <p:spPr>
          <a:xfrm>
            <a:off x="7590087" y="385880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3]</a:t>
            </a:r>
          </a:p>
        </p:txBody>
      </p:sp>
      <p:sp>
        <p:nvSpPr>
          <p:cNvPr id="15" name="Text Placeholder 16">
            <a:extLst>
              <a:ext uri="{FF2B5EF4-FFF2-40B4-BE49-F238E27FC236}">
                <a16:creationId xmlns:a16="http://schemas.microsoft.com/office/drawing/2014/main" id="{0C1A6CFD-E50D-A45C-5527-6BF50F0ADB51}"/>
              </a:ext>
            </a:extLst>
          </p:cNvPr>
          <p:cNvSpPr>
            <a:spLocks noGrp="1"/>
          </p:cNvSpPr>
          <p:nvPr>
            <p:ph type="body" sz="quarter" idx="17" hasCustomPrompt="1"/>
          </p:nvPr>
        </p:nvSpPr>
        <p:spPr>
          <a:xfrm>
            <a:off x="7590086" y="465403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4]</a:t>
            </a:r>
          </a:p>
        </p:txBody>
      </p:sp>
      <p:sp>
        <p:nvSpPr>
          <p:cNvPr id="18" name="Title 4">
            <a:extLst>
              <a:ext uri="{FF2B5EF4-FFF2-40B4-BE49-F238E27FC236}">
                <a16:creationId xmlns:a16="http://schemas.microsoft.com/office/drawing/2014/main" id="{400C5066-DB1B-5EDA-D9AF-702B73FF310F}"/>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Tree>
    <p:extLst>
      <p:ext uri="{BB962C8B-B14F-4D97-AF65-F5344CB8AC3E}">
        <p14:creationId xmlns:p14="http://schemas.microsoft.com/office/powerpoint/2010/main" val="124714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12" name="Picture 11" descr="A picture containing red, light, outdoor object, dark&#10;&#10;Description automatically generated">
            <a:extLst>
              <a:ext uri="{FF2B5EF4-FFF2-40B4-BE49-F238E27FC236}">
                <a16:creationId xmlns:a16="http://schemas.microsoft.com/office/drawing/2014/main" id="{73B39123-F7DD-0A52-BFB5-AF0426DC450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flipV="1">
            <a:off x="8686799" y="-573"/>
            <a:ext cx="3505201" cy="6103736"/>
          </a:xfrm>
          <a:prstGeom prst="rect">
            <a:avLst/>
          </a:prstGeom>
        </p:spPr>
      </p:pic>
      <p:pic>
        <p:nvPicPr>
          <p:cNvPr id="23" name="Picture 22" descr="A picture containing red, light, outdoor object, dark&#10;&#10;Description automatically generated">
            <a:extLst>
              <a:ext uri="{FF2B5EF4-FFF2-40B4-BE49-F238E27FC236}">
                <a16:creationId xmlns:a16="http://schemas.microsoft.com/office/drawing/2014/main" id="{FBB67444-350B-551B-8A58-FB651DE687A5}"/>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flipV="1">
            <a:off x="0" y="1907069"/>
            <a:ext cx="4282444" cy="4950931"/>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2" name="Text Placeholder 16">
            <a:extLst>
              <a:ext uri="{FF2B5EF4-FFF2-40B4-BE49-F238E27FC236}">
                <a16:creationId xmlns:a16="http://schemas.microsoft.com/office/drawing/2014/main" id="{6B507665-D484-21F7-FEF3-F30C5FA494AE}"/>
              </a:ext>
            </a:extLst>
          </p:cNvPr>
          <p:cNvSpPr>
            <a:spLocks noGrp="1"/>
          </p:cNvSpPr>
          <p:nvPr>
            <p:ph type="body" sz="quarter" idx="10" hasCustomPrompt="1"/>
          </p:nvPr>
        </p:nvSpPr>
        <p:spPr>
          <a:xfrm>
            <a:off x="7590088" y="2269220"/>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1]</a:t>
            </a:r>
          </a:p>
        </p:txBody>
      </p:sp>
      <p:sp>
        <p:nvSpPr>
          <p:cNvPr id="3" name="Text Placeholder 2">
            <a:extLst>
              <a:ext uri="{FF2B5EF4-FFF2-40B4-BE49-F238E27FC236}">
                <a16:creationId xmlns:a16="http://schemas.microsoft.com/office/drawing/2014/main" id="{E4D7D712-8378-8868-CA44-DE7AA0DABDCE}"/>
              </a:ext>
            </a:extLst>
          </p:cNvPr>
          <p:cNvSpPr>
            <a:spLocks noGrp="1"/>
          </p:cNvSpPr>
          <p:nvPr>
            <p:ph type="body" sz="quarter" idx="11" hasCustomPrompt="1"/>
          </p:nvPr>
        </p:nvSpPr>
        <p:spPr>
          <a:xfrm>
            <a:off x="6755980" y="226922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
        <p:nvSpPr>
          <p:cNvPr id="4" name="Text Placeholder 2">
            <a:extLst>
              <a:ext uri="{FF2B5EF4-FFF2-40B4-BE49-F238E27FC236}">
                <a16:creationId xmlns:a16="http://schemas.microsoft.com/office/drawing/2014/main" id="{7CE2C4F0-2886-58C2-5694-BF8FFBA73824}"/>
              </a:ext>
            </a:extLst>
          </p:cNvPr>
          <p:cNvSpPr>
            <a:spLocks noGrp="1"/>
          </p:cNvSpPr>
          <p:nvPr>
            <p:ph type="body" sz="quarter" idx="12" hasCustomPrompt="1"/>
          </p:nvPr>
        </p:nvSpPr>
        <p:spPr>
          <a:xfrm>
            <a:off x="6755980" y="3056130"/>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02</a:t>
            </a:r>
            <a:endParaRPr lang="en-CH" dirty="0"/>
          </a:p>
        </p:txBody>
      </p:sp>
      <p:sp>
        <p:nvSpPr>
          <p:cNvPr id="5" name="Text Placeholder 2">
            <a:extLst>
              <a:ext uri="{FF2B5EF4-FFF2-40B4-BE49-F238E27FC236}">
                <a16:creationId xmlns:a16="http://schemas.microsoft.com/office/drawing/2014/main" id="{40DF9562-D645-9AB3-2250-8345A838AD59}"/>
              </a:ext>
            </a:extLst>
          </p:cNvPr>
          <p:cNvSpPr>
            <a:spLocks noGrp="1"/>
          </p:cNvSpPr>
          <p:nvPr>
            <p:ph type="body" sz="quarter" idx="13" hasCustomPrompt="1"/>
          </p:nvPr>
        </p:nvSpPr>
        <p:spPr>
          <a:xfrm>
            <a:off x="6755980" y="3858802"/>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03</a:t>
            </a:r>
            <a:endParaRPr lang="en-CH" dirty="0"/>
          </a:p>
        </p:txBody>
      </p:sp>
      <p:sp>
        <p:nvSpPr>
          <p:cNvPr id="6" name="Text Placeholder 2">
            <a:extLst>
              <a:ext uri="{FF2B5EF4-FFF2-40B4-BE49-F238E27FC236}">
                <a16:creationId xmlns:a16="http://schemas.microsoft.com/office/drawing/2014/main" id="{F5AD5113-AACB-A5ED-3BCA-0B5ED6440960}"/>
              </a:ext>
            </a:extLst>
          </p:cNvPr>
          <p:cNvSpPr>
            <a:spLocks noGrp="1"/>
          </p:cNvSpPr>
          <p:nvPr>
            <p:ph type="body" sz="quarter" idx="14" hasCustomPrompt="1"/>
          </p:nvPr>
        </p:nvSpPr>
        <p:spPr>
          <a:xfrm>
            <a:off x="6755980" y="4654033"/>
            <a:ext cx="684639" cy="524635"/>
          </a:xfrm>
        </p:spPr>
        <p:txBody>
          <a:bodyPr anchor="ctr">
            <a:normAutofit/>
          </a:bodyPr>
          <a:lstStyle>
            <a:lvl1pPr marL="0" indent="0">
              <a:buNone/>
              <a:defRPr sz="36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04</a:t>
            </a:r>
            <a:endParaRPr lang="en-CH" dirty="0"/>
          </a:p>
        </p:txBody>
      </p:sp>
      <p:sp>
        <p:nvSpPr>
          <p:cNvPr id="7" name="Text Placeholder 16">
            <a:extLst>
              <a:ext uri="{FF2B5EF4-FFF2-40B4-BE49-F238E27FC236}">
                <a16:creationId xmlns:a16="http://schemas.microsoft.com/office/drawing/2014/main" id="{27F8C156-C6C4-4F8D-2F6E-6D7ED13B1CE0}"/>
              </a:ext>
            </a:extLst>
          </p:cNvPr>
          <p:cNvSpPr>
            <a:spLocks noGrp="1"/>
          </p:cNvSpPr>
          <p:nvPr>
            <p:ph type="body" sz="quarter" idx="15" hasCustomPrompt="1"/>
          </p:nvPr>
        </p:nvSpPr>
        <p:spPr>
          <a:xfrm>
            <a:off x="7590087" y="3051295"/>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2]</a:t>
            </a:r>
          </a:p>
        </p:txBody>
      </p:sp>
      <p:sp>
        <p:nvSpPr>
          <p:cNvPr id="8" name="Text Placeholder 16">
            <a:extLst>
              <a:ext uri="{FF2B5EF4-FFF2-40B4-BE49-F238E27FC236}">
                <a16:creationId xmlns:a16="http://schemas.microsoft.com/office/drawing/2014/main" id="{668B1298-06DF-9581-7F3E-5124D7A83999}"/>
              </a:ext>
            </a:extLst>
          </p:cNvPr>
          <p:cNvSpPr>
            <a:spLocks noGrp="1"/>
          </p:cNvSpPr>
          <p:nvPr>
            <p:ph type="body" sz="quarter" idx="16" hasCustomPrompt="1"/>
          </p:nvPr>
        </p:nvSpPr>
        <p:spPr>
          <a:xfrm>
            <a:off x="7590087" y="385880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3]</a:t>
            </a:r>
          </a:p>
        </p:txBody>
      </p:sp>
      <p:sp>
        <p:nvSpPr>
          <p:cNvPr id="9" name="Text Placeholder 16">
            <a:extLst>
              <a:ext uri="{FF2B5EF4-FFF2-40B4-BE49-F238E27FC236}">
                <a16:creationId xmlns:a16="http://schemas.microsoft.com/office/drawing/2014/main" id="{4AC2110C-737A-2031-1590-B876F102ADE5}"/>
              </a:ext>
            </a:extLst>
          </p:cNvPr>
          <p:cNvSpPr>
            <a:spLocks noGrp="1"/>
          </p:cNvSpPr>
          <p:nvPr>
            <p:ph type="body" sz="quarter" idx="17" hasCustomPrompt="1"/>
          </p:nvPr>
        </p:nvSpPr>
        <p:spPr>
          <a:xfrm>
            <a:off x="7590086" y="4654032"/>
            <a:ext cx="3551179" cy="524635"/>
          </a:xfrm>
        </p:spPr>
        <p:txBody>
          <a:bodyPr anchor="t">
            <a:normAutofit/>
          </a:bodyPr>
          <a:lstStyle>
            <a:lvl1pPr marL="0" indent="0">
              <a:buNone/>
              <a:defRPr sz="1800">
                <a:latin typeface="Segoe UI Light" panose="020B0502040204020203" pitchFamily="34" charset="0"/>
                <a:cs typeface="Segoe UI Light" panose="020B0502040204020203" pitchFamily="34" charset="0"/>
              </a:defRPr>
            </a:lvl1pPr>
          </a:lstStyle>
          <a:p>
            <a:pPr algn="l">
              <a:lnSpc>
                <a:spcPct val="100000"/>
              </a:lnSpc>
            </a:pPr>
            <a:r>
              <a:rPr lang="en-GB" dirty="0">
                <a:latin typeface="Roboto Light" panose="02000000000000000000" pitchFamily="2" charset="0"/>
                <a:ea typeface="Roboto Light" panose="02000000000000000000" pitchFamily="2" charset="0"/>
              </a:rPr>
              <a:t>[Title 4]</a:t>
            </a:r>
          </a:p>
        </p:txBody>
      </p:sp>
    </p:spTree>
    <p:extLst>
      <p:ext uri="{BB962C8B-B14F-4D97-AF65-F5344CB8AC3E}">
        <p14:creationId xmlns:p14="http://schemas.microsoft.com/office/powerpoint/2010/main" val="35391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8A6E15C2-814B-0340-3A5F-99EDE648D3FE}"/>
              </a:ext>
            </a:extLst>
          </p:cNvPr>
          <p:cNvPicPr>
            <a:picLocks noChangeAspect="1"/>
          </p:cNvPicPr>
          <p:nvPr/>
        </p:nvPicPr>
        <p:blipFill>
          <a:blip r:embed="rId2">
            <a:alphaModFix amt="4000"/>
            <a:extLst>
              <a:ext uri="{28A0092B-C50C-407E-A947-70E740481C1C}">
                <a14:useLocalDpi xmlns:a14="http://schemas.microsoft.com/office/drawing/2010/main" val="0"/>
              </a:ext>
            </a:extLst>
          </a:blip>
          <a:stretch>
            <a:fillRect/>
          </a:stretch>
        </p:blipFill>
        <p:spPr>
          <a:xfrm>
            <a:off x="-18503" y="0"/>
            <a:ext cx="12210504" cy="6979920"/>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itle 1">
            <a:extLst>
              <a:ext uri="{FF2B5EF4-FFF2-40B4-BE49-F238E27FC236}">
                <a16:creationId xmlns:a16="http://schemas.microsoft.com/office/drawing/2014/main" id="{6F4D2AB8-1633-3580-6F9B-64F810B8BAE0}"/>
              </a:ext>
            </a:extLst>
          </p:cNvPr>
          <p:cNvSpPr>
            <a:spLocks noGrp="1"/>
          </p:cNvSpPr>
          <p:nvPr>
            <p:ph type="title" hasCustomPrompt="1"/>
          </p:nvPr>
        </p:nvSpPr>
        <p:spPr>
          <a:xfrm>
            <a:off x="1668340" y="3143669"/>
            <a:ext cx="8855319" cy="1325563"/>
          </a:xfrm>
        </p:spPr>
        <p:txBody>
          <a:bodyPr>
            <a:normAutofit/>
          </a:bodyPr>
          <a:lstStyle>
            <a:lvl1pPr algn="ctr">
              <a:defRPr sz="4800">
                <a:solidFill>
                  <a:srgbClr val="58585A"/>
                </a:solidFill>
              </a:defRPr>
            </a:lvl1pPr>
          </a:lstStyle>
          <a:p>
            <a:r>
              <a:rPr lang="en-GB" dirty="0"/>
              <a:t>[Place the title of the section here]</a:t>
            </a:r>
            <a:endParaRPr lang="en-CH" dirty="0"/>
          </a:p>
        </p:txBody>
      </p:sp>
      <p:sp>
        <p:nvSpPr>
          <p:cNvPr id="4" name="Text Placeholder 2">
            <a:extLst>
              <a:ext uri="{FF2B5EF4-FFF2-40B4-BE49-F238E27FC236}">
                <a16:creationId xmlns:a16="http://schemas.microsoft.com/office/drawing/2014/main" id="{ED5C7B5E-9237-9BB7-9004-D60D5EC4D41A}"/>
              </a:ext>
            </a:extLst>
          </p:cNvPr>
          <p:cNvSpPr>
            <a:spLocks noGrp="1"/>
          </p:cNvSpPr>
          <p:nvPr>
            <p:ph type="body" sz="quarter" idx="11" hasCustomPrompt="1"/>
          </p:nvPr>
        </p:nvSpPr>
        <p:spPr>
          <a:xfrm>
            <a:off x="5608529" y="2494527"/>
            <a:ext cx="974943" cy="557702"/>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Tree>
    <p:extLst>
      <p:ext uri="{BB962C8B-B14F-4D97-AF65-F5344CB8AC3E}">
        <p14:creationId xmlns:p14="http://schemas.microsoft.com/office/powerpoint/2010/main" val="332105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8" name="Picture 7" descr="A picture containing red, light, outdoor object, dark&#10;&#10;Description automatically generated">
            <a:extLst>
              <a:ext uri="{FF2B5EF4-FFF2-40B4-BE49-F238E27FC236}">
                <a16:creationId xmlns:a16="http://schemas.microsoft.com/office/drawing/2014/main" id="{92E549BA-251A-C7CE-9322-2439F5A72DE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686798" y="754582"/>
            <a:ext cx="3505201" cy="6103736"/>
          </a:xfrm>
          <a:prstGeom prst="rect">
            <a:avLst/>
          </a:prstGeom>
        </p:spPr>
      </p:pic>
      <p:pic>
        <p:nvPicPr>
          <p:cNvPr id="9" name="Picture 8" descr="A picture containing red, light, outdoor object, dark&#10;&#10;Description automatically generated">
            <a:extLst>
              <a:ext uri="{FF2B5EF4-FFF2-40B4-BE49-F238E27FC236}">
                <a16:creationId xmlns:a16="http://schemas.microsoft.com/office/drawing/2014/main" id="{16A0A65F-2144-9082-41E6-611BD55BE3C3}"/>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a:off x="0" y="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p:nvSpPr>
        <p:spPr>
          <a:xfrm>
            <a:off x="0" y="0"/>
            <a:ext cx="12192000" cy="68580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itle 1">
            <a:extLst>
              <a:ext uri="{FF2B5EF4-FFF2-40B4-BE49-F238E27FC236}">
                <a16:creationId xmlns:a16="http://schemas.microsoft.com/office/drawing/2014/main" id="{08AC4E57-E724-A54D-CAA2-CB9CD7B98494}"/>
              </a:ext>
            </a:extLst>
          </p:cNvPr>
          <p:cNvSpPr>
            <a:spLocks noGrp="1"/>
          </p:cNvSpPr>
          <p:nvPr>
            <p:ph type="title" hasCustomPrompt="1"/>
          </p:nvPr>
        </p:nvSpPr>
        <p:spPr>
          <a:xfrm>
            <a:off x="1668340" y="3143669"/>
            <a:ext cx="8855319" cy="1325563"/>
          </a:xfrm>
        </p:spPr>
        <p:txBody>
          <a:bodyPr>
            <a:normAutofit/>
          </a:bodyPr>
          <a:lstStyle>
            <a:lvl1pPr algn="ctr">
              <a:defRPr sz="4800">
                <a:solidFill>
                  <a:srgbClr val="58585A"/>
                </a:solidFill>
              </a:defRPr>
            </a:lvl1pPr>
          </a:lstStyle>
          <a:p>
            <a:r>
              <a:rPr lang="en-GB" dirty="0"/>
              <a:t>[Place the title of the section here]</a:t>
            </a:r>
            <a:endParaRPr lang="en-CH" dirty="0"/>
          </a:p>
        </p:txBody>
      </p:sp>
      <p:sp>
        <p:nvSpPr>
          <p:cNvPr id="4" name="Text Placeholder 2">
            <a:extLst>
              <a:ext uri="{FF2B5EF4-FFF2-40B4-BE49-F238E27FC236}">
                <a16:creationId xmlns:a16="http://schemas.microsoft.com/office/drawing/2014/main" id="{DBC788A4-1A7E-6E48-D4F7-BD370D91F26F}"/>
              </a:ext>
            </a:extLst>
          </p:cNvPr>
          <p:cNvSpPr>
            <a:spLocks noGrp="1"/>
          </p:cNvSpPr>
          <p:nvPr>
            <p:ph type="body" sz="quarter" idx="11" hasCustomPrompt="1"/>
          </p:nvPr>
        </p:nvSpPr>
        <p:spPr>
          <a:xfrm>
            <a:off x="5608529" y="2494527"/>
            <a:ext cx="974943" cy="557702"/>
          </a:xfrm>
        </p:spPr>
        <p:txBody>
          <a:bodyPr>
            <a:noAutofit/>
          </a:bodyPr>
          <a:lstStyle>
            <a:lvl1pPr marL="0" indent="0" algn="ctr">
              <a:buNone/>
              <a:defRPr sz="4000" b="1">
                <a:solidFill>
                  <a:srgbClr val="EE5859"/>
                </a:solidFill>
                <a:latin typeface="+mj-lt"/>
                <a:ea typeface="Roboto Black" panose="02000000000000000000" pitchFamily="2" charset="0"/>
                <a:cs typeface="Segoe UI Light" panose="020B0502040204020203" pitchFamily="34" charset="0"/>
              </a:defRPr>
            </a:lvl1pPr>
          </a:lstStyle>
          <a:p>
            <a:pPr lvl="0"/>
            <a:r>
              <a:rPr lang="en-US" dirty="0"/>
              <a:t>01</a:t>
            </a:r>
            <a:endParaRPr lang="en-CH" dirty="0"/>
          </a:p>
        </p:txBody>
      </p:sp>
    </p:spTree>
    <p:extLst>
      <p:ext uri="{BB962C8B-B14F-4D97-AF65-F5344CB8AC3E}">
        <p14:creationId xmlns:p14="http://schemas.microsoft.com/office/powerpoint/2010/main" val="103935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DD2E7D-3C98-B627-DADA-2F9D396CB6FF}"/>
              </a:ext>
            </a:extLst>
          </p:cNvPr>
          <p:cNvSpPr/>
          <p:nvPr/>
        </p:nvSpPr>
        <p:spPr>
          <a:xfrm>
            <a:off x="-21085" y="333509"/>
            <a:ext cx="3442710" cy="1750930"/>
          </a:xfrm>
          <a:prstGeom prst="rect">
            <a:avLst/>
          </a:prstGeom>
          <a:solidFill>
            <a:srgbClr val="58585A"/>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471949" y="407645"/>
            <a:ext cx="2841522" cy="1582994"/>
          </a:xfrm>
        </p:spPr>
        <p:txBody>
          <a:bodyPr>
            <a:noAutofit/>
          </a:bodyPr>
          <a:lstStyle>
            <a:lvl1pPr>
              <a:defRPr sz="4000">
                <a:solidFill>
                  <a:schemeClr val="bg1"/>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647768" y="609600"/>
            <a:ext cx="8219767" cy="601734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23" name="Rectangle 22">
            <a:extLst>
              <a:ext uri="{FF2B5EF4-FFF2-40B4-BE49-F238E27FC236}">
                <a16:creationId xmlns:a16="http://schemas.microsoft.com/office/drawing/2014/main" id="{94F096BA-D7F9-7EEA-979B-2963BCD82CAA}"/>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7898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471948" y="489525"/>
            <a:ext cx="7766887" cy="615675"/>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71949" y="1594726"/>
            <a:ext cx="11258234" cy="4809619"/>
          </a:xfrm>
        </p:spPr>
        <p:txBody>
          <a:bodyPr>
            <a:normAutofit/>
          </a:bodyPr>
          <a:lstStyle>
            <a:lvl1pPr>
              <a:defRPr sz="1400">
                <a:latin typeface="Segoe UI Light" panose="020B0502040204020203" pitchFamily="34" charset="0"/>
                <a:cs typeface="Segoe UI Light" panose="020B0502040204020203" pitchFamily="34" charset="0"/>
              </a:defRPr>
            </a:lvl1pPr>
            <a:lvl2pPr>
              <a:defRPr sz="1200">
                <a:latin typeface="Segoe UI Light" panose="020B0502040204020203" pitchFamily="34" charset="0"/>
                <a:cs typeface="Segoe UI Light" panose="020B0502040204020203" pitchFamily="34" charset="0"/>
              </a:defRPr>
            </a:lvl2pPr>
            <a:lvl3pPr>
              <a:defRPr sz="1100">
                <a:latin typeface="Segoe UI Light" panose="020B0502040204020203" pitchFamily="34" charset="0"/>
                <a:cs typeface="Segoe UI Light" panose="020B0502040204020203" pitchFamily="34" charset="0"/>
              </a:defRPr>
            </a:lvl3pPr>
            <a:lvl4pPr>
              <a:defRPr sz="1050">
                <a:latin typeface="Segoe UI Light" panose="020B0502040204020203" pitchFamily="34" charset="0"/>
                <a:cs typeface="Segoe UI Light" panose="020B0502040204020203" pitchFamily="34" charset="0"/>
              </a:defRPr>
            </a:lvl4pPr>
            <a:lvl5pPr>
              <a:defRPr sz="1050">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dirty="0"/>
          </a:p>
        </p:txBody>
      </p:sp>
      <p:sp>
        <p:nvSpPr>
          <p:cNvPr id="6" name="Rectangle 5">
            <a:extLst>
              <a:ext uri="{FF2B5EF4-FFF2-40B4-BE49-F238E27FC236}">
                <a16:creationId xmlns:a16="http://schemas.microsoft.com/office/drawing/2014/main" id="{9A8F63B5-C736-68DF-C08B-E81FD3FF7E26}"/>
              </a:ext>
            </a:extLst>
          </p:cNvPr>
          <p:cNvSpPr/>
          <p:nvPr/>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BCC50C77-4D39-4300-8013-E2EF88828764}"/>
              </a:ext>
            </a:extLst>
          </p:cNvPr>
          <p:cNvSpPr/>
          <p:nvPr/>
        </p:nvSpPr>
        <p:spPr>
          <a:xfrm>
            <a:off x="363254" y="0"/>
            <a:ext cx="112735"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59670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hasCustomPrompt="1"/>
          </p:nvPr>
        </p:nvSpPr>
        <p:spPr>
          <a:xfrm>
            <a:off x="5085566" y="1489193"/>
            <a:ext cx="6781969" cy="1499813"/>
          </a:xfrm>
        </p:spPr>
        <p:txBody>
          <a:bodyPr>
            <a:noAutofit/>
          </a:bodyPr>
          <a:lstStyle>
            <a:lvl1pPr>
              <a:defRPr sz="4000">
                <a:solidFill>
                  <a:srgbClr val="58585A"/>
                </a:solidFill>
              </a:defRPr>
            </a:lvl1pPr>
          </a:lstStyle>
          <a:p>
            <a:r>
              <a:rPr lang="en-GB" dirty="0"/>
              <a:t>[Place Title here]</a:t>
            </a:r>
            <a:endParaRPr lang="en-CH" dirty="0"/>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085566" y="3529781"/>
            <a:ext cx="6781969" cy="2753032"/>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17" name="Rectangle 16">
            <a:extLst>
              <a:ext uri="{FF2B5EF4-FFF2-40B4-BE49-F238E27FC236}">
                <a16:creationId xmlns:a16="http://schemas.microsoft.com/office/drawing/2014/main" id="{A81479E1-425E-BBAC-760A-B4D8085BC6D6}"/>
              </a:ext>
            </a:extLst>
          </p:cNvPr>
          <p:cNvSpPr/>
          <p:nvPr/>
        </p:nvSpPr>
        <p:spPr>
          <a:xfrm>
            <a:off x="5085567" y="997159"/>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530942" y="609599"/>
            <a:ext cx="4119716" cy="5673213"/>
          </a:xfrm>
        </p:spPr>
        <p:txBody>
          <a:bodyPr/>
          <a:lstStyle/>
          <a:p>
            <a:r>
              <a:rPr lang="en-US"/>
              <a:t>Click icon to add picture</a:t>
            </a:r>
            <a:endParaRPr lang="en-CH"/>
          </a:p>
        </p:txBody>
      </p:sp>
    </p:spTree>
    <p:extLst>
      <p:ext uri="{BB962C8B-B14F-4D97-AF65-F5344CB8AC3E}">
        <p14:creationId xmlns:p14="http://schemas.microsoft.com/office/powerpoint/2010/main" val="400327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73B4E-2328-71C8-8F4A-7F8BF21C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dirty="0"/>
          </a:p>
        </p:txBody>
      </p:sp>
      <p:sp>
        <p:nvSpPr>
          <p:cNvPr id="3" name="Text Placeholder 2">
            <a:extLst>
              <a:ext uri="{FF2B5EF4-FFF2-40B4-BE49-F238E27FC236}">
                <a16:creationId xmlns:a16="http://schemas.microsoft.com/office/drawing/2014/main" id="{68564FDE-82F7-CD67-B6E6-A21E59E45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dirty="0"/>
          </a:p>
        </p:txBody>
      </p:sp>
      <p:sp>
        <p:nvSpPr>
          <p:cNvPr id="4" name="Date Placeholder 3">
            <a:extLst>
              <a:ext uri="{FF2B5EF4-FFF2-40B4-BE49-F238E27FC236}">
                <a16:creationId xmlns:a16="http://schemas.microsoft.com/office/drawing/2014/main" id="{945F4384-FC46-A039-DF62-66692EF7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901E-C904-4F85-B94B-C8F631EE4FAE}" type="datetimeFigureOut">
              <a:rPr lang="en-CH" smtClean="0"/>
              <a:t>06/05/2026</a:t>
            </a:fld>
            <a:endParaRPr lang="en-CH"/>
          </a:p>
        </p:txBody>
      </p:sp>
      <p:sp>
        <p:nvSpPr>
          <p:cNvPr id="5" name="Footer Placeholder 4">
            <a:extLst>
              <a:ext uri="{FF2B5EF4-FFF2-40B4-BE49-F238E27FC236}">
                <a16:creationId xmlns:a16="http://schemas.microsoft.com/office/drawing/2014/main" id="{CF660B81-F607-7AFC-F151-9892B0234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2E56E9B-9D03-DA1B-3E34-577705F35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D203-3F6D-4A25-BEC6-FA26FC4FF084}" type="slidenum">
              <a:rPr lang="en-CH" smtClean="0"/>
              <a:t>‹N°›</a:t>
            </a:fld>
            <a:endParaRPr lang="en-CH"/>
          </a:p>
        </p:txBody>
      </p:sp>
    </p:spTree>
    <p:extLst>
      <p:ext uri="{BB962C8B-B14F-4D97-AF65-F5344CB8AC3E}">
        <p14:creationId xmlns:p14="http://schemas.microsoft.com/office/powerpoint/2010/main" val="372387743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sv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4.sv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globalpartnership.org/node/document/download?file=document/file/2021-02-01-gpe-plan-sectoriel-de-education-republique-centrafricaine-2020-2029.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2.sv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2.sv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mailto:Leo.porte@impact-initiatives.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41_644A728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3_B5ED1990.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4B4535C-22FB-8EE9-42E1-3C6C77158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570132"/>
            <a:ext cx="8039100" cy="5429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160F90E-A473-68CF-E644-11B1B50360BC}"/>
              </a:ext>
            </a:extLst>
          </p:cNvPr>
          <p:cNvSpPr>
            <a:spLocks noGrp="1"/>
          </p:cNvSpPr>
          <p:nvPr>
            <p:ph type="title"/>
          </p:nvPr>
        </p:nvSpPr>
        <p:spPr>
          <a:xfrm>
            <a:off x="512425" y="1268362"/>
            <a:ext cx="3798318" cy="3185652"/>
          </a:xfrm>
        </p:spPr>
        <p:txBody>
          <a:bodyPr>
            <a:normAutofit fontScale="90000"/>
          </a:bodyPr>
          <a:lstStyle/>
          <a:p>
            <a:br>
              <a:rPr lang="fr-FR" noProof="0" dirty="0"/>
            </a:br>
            <a:br>
              <a:rPr lang="fr-FR" noProof="0" dirty="0"/>
            </a:br>
            <a:br>
              <a:rPr lang="fr-FR" noProof="0" dirty="0"/>
            </a:br>
            <a:br>
              <a:rPr lang="fr-FR" sz="3600" noProof="0" dirty="0"/>
            </a:br>
            <a:r>
              <a:rPr lang="fr-FR" sz="3600" noProof="0" dirty="0"/>
              <a:t>Résultats principaux</a:t>
            </a:r>
            <a:br>
              <a:rPr lang="fr-FR" sz="3600" noProof="0" dirty="0"/>
            </a:br>
            <a:r>
              <a:rPr lang="fr-FR" sz="3600" noProof="0" dirty="0"/>
              <a:t>Évaluation conjointe des besoins en Education</a:t>
            </a:r>
            <a:br>
              <a:rPr lang="fr-FR" sz="3600" noProof="0" dirty="0"/>
            </a:br>
            <a:br>
              <a:rPr lang="fr-FR" sz="3600" noProof="0" dirty="0"/>
            </a:br>
            <a:r>
              <a:rPr lang="fr-FR" sz="3100" noProof="0" dirty="0"/>
              <a:t>« Joint Education Needs </a:t>
            </a:r>
            <a:r>
              <a:rPr lang="fr-FR" sz="3100" noProof="0" dirty="0" err="1"/>
              <a:t>Assessment</a:t>
            </a:r>
            <a:r>
              <a:rPr lang="fr-FR" sz="3100" noProof="0" dirty="0"/>
              <a:t> » (JENA)</a:t>
            </a:r>
            <a:endParaRPr lang="fr-FR" noProof="0" dirty="0"/>
          </a:p>
        </p:txBody>
      </p:sp>
      <p:sp>
        <p:nvSpPr>
          <p:cNvPr id="3" name="Text Placeholder 2">
            <a:extLst>
              <a:ext uri="{FF2B5EF4-FFF2-40B4-BE49-F238E27FC236}">
                <a16:creationId xmlns:a16="http://schemas.microsoft.com/office/drawing/2014/main" id="{70450CED-159C-E173-6133-967764B0982A}"/>
              </a:ext>
            </a:extLst>
          </p:cNvPr>
          <p:cNvSpPr>
            <a:spLocks noGrp="1"/>
          </p:cNvSpPr>
          <p:nvPr>
            <p:ph type="body" sz="quarter" idx="10"/>
          </p:nvPr>
        </p:nvSpPr>
        <p:spPr/>
        <p:txBody>
          <a:bodyPr/>
          <a:lstStyle/>
          <a:p>
            <a:r>
              <a:rPr lang="fr-FR" noProof="0" dirty="0"/>
              <a:t>République Centrafricaine, 2025</a:t>
            </a:r>
          </a:p>
        </p:txBody>
      </p:sp>
      <p:pic>
        <p:nvPicPr>
          <p:cNvPr id="4" name="image9.png" descr="Blue text on a black background  Description automatically generated">
            <a:extLst>
              <a:ext uri="{FF2B5EF4-FFF2-40B4-BE49-F238E27FC236}">
                <a16:creationId xmlns:a16="http://schemas.microsoft.com/office/drawing/2014/main" id="{9559AEE7-4BB7-60A8-3F53-F53FB231F79F}"/>
              </a:ext>
            </a:extLst>
          </p:cNvPr>
          <p:cNvPicPr/>
          <p:nvPr/>
        </p:nvPicPr>
        <p:blipFill>
          <a:blip r:embed="rId3"/>
          <a:srcRect/>
          <a:stretch>
            <a:fillRect/>
          </a:stretch>
        </p:blipFill>
        <p:spPr>
          <a:xfrm>
            <a:off x="2967877" y="6183957"/>
            <a:ext cx="1595755" cy="492760"/>
          </a:xfrm>
          <a:prstGeom prst="rect">
            <a:avLst/>
          </a:prstGeom>
          <a:ln/>
        </p:spPr>
      </p:pic>
    </p:spTree>
    <p:extLst>
      <p:ext uri="{BB962C8B-B14F-4D97-AF65-F5344CB8AC3E}">
        <p14:creationId xmlns:p14="http://schemas.microsoft.com/office/powerpoint/2010/main" val="393381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BBD566-7D8A-3628-659F-594E04D0E0F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1E376D1-A8A3-151C-0FDC-DE6C37DC8293}"/>
              </a:ext>
            </a:extLst>
          </p:cNvPr>
          <p:cNvSpPr>
            <a:spLocks noGrp="1"/>
          </p:cNvSpPr>
          <p:nvPr>
            <p:ph type="title"/>
          </p:nvPr>
        </p:nvSpPr>
        <p:spPr>
          <a:xfrm>
            <a:off x="520921" y="635660"/>
            <a:ext cx="3853623" cy="615675"/>
          </a:xfrm>
        </p:spPr>
        <p:txBody>
          <a:bodyPr/>
          <a:lstStyle/>
          <a:p>
            <a:r>
              <a:rPr lang="fr-FR" sz="1800" i="1" noProof="0" dirty="0"/>
              <a:t>Nombre d’entretiens communautaires réalisés par préfecture </a:t>
            </a:r>
            <a:r>
              <a:rPr lang="fr-FR" sz="1800" noProof="0" dirty="0"/>
              <a:t> </a:t>
            </a:r>
          </a:p>
        </p:txBody>
      </p:sp>
      <p:graphicFrame>
        <p:nvGraphicFramePr>
          <p:cNvPr id="2" name="Table 1">
            <a:extLst>
              <a:ext uri="{FF2B5EF4-FFF2-40B4-BE49-F238E27FC236}">
                <a16:creationId xmlns:a16="http://schemas.microsoft.com/office/drawing/2014/main" id="{94A3D95D-8ABE-6DF8-A422-55494F438169}"/>
              </a:ext>
            </a:extLst>
          </p:cNvPr>
          <p:cNvGraphicFramePr>
            <a:graphicFrameLocks noGrp="1"/>
          </p:cNvGraphicFramePr>
          <p:nvPr>
            <p:extLst>
              <p:ext uri="{D42A27DB-BD31-4B8C-83A1-F6EECF244321}">
                <p14:modId xmlns:p14="http://schemas.microsoft.com/office/powerpoint/2010/main" val="146813136"/>
              </p:ext>
            </p:extLst>
          </p:nvPr>
        </p:nvGraphicFramePr>
        <p:xfrm>
          <a:off x="564544" y="1371911"/>
          <a:ext cx="3810000" cy="3647440"/>
        </p:xfrm>
        <a:graphic>
          <a:graphicData uri="http://schemas.openxmlformats.org/drawingml/2006/table">
            <a:tbl>
              <a:tblPr/>
              <a:tblGrid>
                <a:gridCol w="2235200">
                  <a:extLst>
                    <a:ext uri="{9D8B030D-6E8A-4147-A177-3AD203B41FA5}">
                      <a16:colId xmlns:a16="http://schemas.microsoft.com/office/drawing/2014/main" val="694975801"/>
                    </a:ext>
                  </a:extLst>
                </a:gridCol>
                <a:gridCol w="1574800">
                  <a:extLst>
                    <a:ext uri="{9D8B030D-6E8A-4147-A177-3AD203B41FA5}">
                      <a16:colId xmlns:a16="http://schemas.microsoft.com/office/drawing/2014/main" val="3430451475"/>
                    </a:ext>
                  </a:extLst>
                </a:gridCol>
              </a:tblGrid>
              <a:tr h="0">
                <a:tc>
                  <a:txBody>
                    <a:bodyPr/>
                    <a:lstStyle/>
                    <a:p>
                      <a:pPr algn="l" rtl="0" fontAlgn="base">
                        <a:lnSpc>
                          <a:spcPts val="1564"/>
                        </a:lnSpc>
                        <a:spcAft>
                          <a:spcPts val="800"/>
                        </a:spcAft>
                        <a:buNone/>
                      </a:pPr>
                      <a:r>
                        <a:rPr lang="fr-FR" sz="1600" b="1" i="1" noProof="0" dirty="0">
                          <a:solidFill>
                            <a:srgbClr val="FFFFFF"/>
                          </a:solidFill>
                          <a:effectLst/>
                          <a:latin typeface="+mn-lt"/>
                        </a:rPr>
                        <a:t>Préfectures</a:t>
                      </a:r>
                      <a:r>
                        <a:rPr lang="fr-FR" sz="1600" b="1" i="0" noProof="0" dirty="0">
                          <a:solidFill>
                            <a:srgbClr val="FFFFFF"/>
                          </a:solidFill>
                          <a:effectLst/>
                          <a:latin typeface="+mn-lt"/>
                        </a:rPr>
                        <a:t> </a:t>
                      </a:r>
                      <a:r>
                        <a:rPr lang="fr-FR" sz="1600" b="0" i="0" noProof="0" dirty="0">
                          <a:solidFill>
                            <a:srgbClr val="FFFFFF"/>
                          </a:solidFill>
                          <a:effectLst/>
                          <a:latin typeface="+mn-lt"/>
                        </a:rPr>
                        <a:t> </a:t>
                      </a:r>
                      <a:endParaRPr lang="fr-FR" sz="2800" b="0" i="0" noProof="0" dirty="0">
                        <a:effectLst/>
                        <a:latin typeface="+mn-lt"/>
                      </a:endParaRPr>
                    </a:p>
                  </a:txBody>
                  <a:tcPr>
                    <a:lnL w="6350" cap="flat" cmpd="sng" algn="ctr">
                      <a:solidFill>
                        <a:srgbClr val="80729B"/>
                      </a:solidFill>
                      <a:prstDash val="solid"/>
                      <a:round/>
                      <a:headEnd type="none" w="med" len="med"/>
                      <a:tailEnd type="none" w="med" len="med"/>
                    </a:lnL>
                    <a:lnR>
                      <a:noFill/>
                    </a:lnR>
                    <a:lnT w="6350" cap="flat" cmpd="sng" algn="ctr">
                      <a:solidFill>
                        <a:srgbClr val="80729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Nombre entretiens réalisés</a:t>
                      </a:r>
                      <a:r>
                        <a:rPr lang="fr-FR" sz="1600" b="0" i="0" noProof="0" dirty="0">
                          <a:solidFill>
                            <a:srgbClr val="FFFFFF"/>
                          </a:solidFill>
                          <a:effectLst/>
                          <a:latin typeface="+mn-lt"/>
                        </a:rPr>
                        <a:t> </a:t>
                      </a:r>
                      <a:endParaRPr lang="fr-FR" sz="2800" b="0" i="0" noProof="0" dirty="0">
                        <a:effectLst/>
                        <a:latin typeface="+mn-lt"/>
                      </a:endParaRPr>
                    </a:p>
                  </a:txBody>
                  <a:tcPr>
                    <a:lnL>
                      <a:noFill/>
                    </a:lnL>
                    <a:lnR w="6350" cap="flat" cmpd="sng" algn="ctr">
                      <a:solidFill>
                        <a:srgbClr val="805DEF"/>
                      </a:solidFill>
                      <a:prstDash val="solid"/>
                      <a:round/>
                      <a:headEnd type="none" w="med" len="med"/>
                      <a:tailEnd type="none" w="med" len="med"/>
                    </a:lnR>
                    <a:lnT w="6350" cap="flat" cmpd="sng" algn="ctr">
                      <a:solidFill>
                        <a:srgbClr val="805DE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628819770"/>
                  </a:ext>
                </a:extLst>
              </a:tr>
              <a:tr h="0">
                <a:tc>
                  <a:txBody>
                    <a:bodyPr/>
                    <a:lstStyle/>
                    <a:p>
                      <a:pPr algn="l" rtl="0" fontAlgn="base">
                        <a:lnSpc>
                          <a:spcPts val="1564"/>
                        </a:lnSpc>
                        <a:spcAft>
                          <a:spcPts val="800"/>
                        </a:spcAft>
                        <a:buNone/>
                      </a:pPr>
                      <a:r>
                        <a:rPr lang="fr-FR" sz="1600" b="0" i="0" noProof="0" dirty="0">
                          <a:effectLst/>
                          <a:latin typeface="+mn-lt"/>
                        </a:rPr>
                        <a:t>Ouham-Pendé</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252765"/>
                  </a:ext>
                </a:extLst>
              </a:tr>
              <a:tr h="0">
                <a:tc>
                  <a:txBody>
                    <a:bodyPr/>
                    <a:lstStyle/>
                    <a:p>
                      <a:pPr algn="l" rtl="0" fontAlgn="base">
                        <a:lnSpc>
                          <a:spcPts val="1564"/>
                        </a:lnSpc>
                        <a:spcAft>
                          <a:spcPts val="800"/>
                        </a:spcAft>
                        <a:buNone/>
                      </a:pPr>
                      <a:r>
                        <a:rPr lang="fr-FR" sz="1600" b="0" i="0" noProof="0" dirty="0">
                          <a:effectLst/>
                          <a:latin typeface="+mn-lt"/>
                        </a:rPr>
                        <a:t>Ouham</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13 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6817315"/>
                  </a:ext>
                </a:extLst>
              </a:tr>
              <a:tr h="0">
                <a:tc>
                  <a:txBody>
                    <a:bodyPr/>
                    <a:lstStyle/>
                    <a:p>
                      <a:pPr algn="l" rtl="0" fontAlgn="base">
                        <a:lnSpc>
                          <a:spcPts val="1564"/>
                        </a:lnSpc>
                        <a:spcAft>
                          <a:spcPts val="800"/>
                        </a:spcAft>
                        <a:buNone/>
                      </a:pPr>
                      <a:r>
                        <a:rPr lang="fr-FR" sz="1600" b="0" i="0" noProof="0" dirty="0">
                          <a:effectLst/>
                          <a:latin typeface="+mn-lt"/>
                        </a:rPr>
                        <a:t>Ouham-Fafa</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25 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7307260"/>
                  </a:ext>
                </a:extLst>
              </a:tr>
              <a:tr h="0">
                <a:tc>
                  <a:txBody>
                    <a:bodyPr/>
                    <a:lstStyle/>
                    <a:p>
                      <a:pPr algn="l" rtl="0" fontAlgn="base">
                        <a:lnSpc>
                          <a:spcPts val="1564"/>
                        </a:lnSpc>
                        <a:spcAft>
                          <a:spcPts val="800"/>
                        </a:spcAft>
                        <a:buNone/>
                      </a:pPr>
                      <a:r>
                        <a:rPr lang="fr-FR" sz="1600" b="0" i="0" noProof="0" dirty="0">
                          <a:effectLst/>
                          <a:latin typeface="+mn-lt"/>
                        </a:rPr>
                        <a:t>Lim-</a:t>
                      </a:r>
                      <a:r>
                        <a:rPr lang="fr-FR" sz="1600" b="0" i="0" noProof="0" dirty="0" err="1">
                          <a:effectLst/>
                          <a:latin typeface="+mn-lt"/>
                        </a:rPr>
                        <a:t>pendé</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6 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13875459"/>
                  </a:ext>
                </a:extLst>
              </a:tr>
              <a:tr h="0">
                <a:tc>
                  <a:txBody>
                    <a:bodyPr/>
                    <a:lstStyle/>
                    <a:p>
                      <a:pPr algn="l" rtl="0" fontAlgn="base">
                        <a:lnSpc>
                          <a:spcPts val="1564"/>
                        </a:lnSpc>
                        <a:spcAft>
                          <a:spcPts val="800"/>
                        </a:spcAft>
                        <a:buNone/>
                      </a:pPr>
                      <a:r>
                        <a:rPr lang="fr-FR" sz="1600" b="0" i="0" noProof="0" dirty="0">
                          <a:effectLst/>
                          <a:latin typeface="+mn-lt"/>
                        </a:rPr>
                        <a:t>Nana-</a:t>
                      </a:r>
                      <a:r>
                        <a:rPr lang="fr-FR" sz="1600" b="0" i="0" noProof="0" dirty="0" err="1">
                          <a:effectLst/>
                          <a:latin typeface="+mn-lt"/>
                        </a:rPr>
                        <a:t>Gribizi</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9 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468800"/>
                  </a:ext>
                </a:extLst>
              </a:tr>
              <a:tr h="0">
                <a:tc>
                  <a:txBody>
                    <a:bodyPr/>
                    <a:lstStyle/>
                    <a:p>
                      <a:pPr algn="l" rtl="0" fontAlgn="base">
                        <a:lnSpc>
                          <a:spcPts val="1564"/>
                        </a:lnSpc>
                        <a:spcAft>
                          <a:spcPts val="800"/>
                        </a:spcAft>
                        <a:buNone/>
                      </a:pPr>
                      <a:r>
                        <a:rPr lang="fr-FR" sz="1600" b="0" i="0" noProof="0" dirty="0" err="1">
                          <a:effectLst/>
                          <a:latin typeface="+mn-lt"/>
                        </a:rPr>
                        <a:t>Ouaka</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13 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5385527"/>
                  </a:ext>
                </a:extLst>
              </a:tr>
              <a:tr h="0">
                <a:tc>
                  <a:txBody>
                    <a:bodyPr/>
                    <a:lstStyle/>
                    <a:p>
                      <a:pPr algn="l" rtl="0" fontAlgn="base">
                        <a:lnSpc>
                          <a:spcPts val="1564"/>
                        </a:lnSpc>
                        <a:spcAft>
                          <a:spcPts val="800"/>
                        </a:spcAft>
                        <a:buNone/>
                      </a:pPr>
                      <a:r>
                        <a:rPr lang="fr-FR" sz="1600" b="0" i="0" noProof="0" dirty="0">
                          <a:effectLst/>
                          <a:latin typeface="+mn-lt"/>
                        </a:rPr>
                        <a:t>Bamingui-</a:t>
                      </a:r>
                      <a:r>
                        <a:rPr lang="fr-FR" sz="1600" b="0" i="0" noProof="0" dirty="0" err="1">
                          <a:effectLst/>
                          <a:latin typeface="+mn-lt"/>
                        </a:rPr>
                        <a:t>Bangoran</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1750848"/>
                  </a:ext>
                </a:extLst>
              </a:tr>
              <a:tr h="0">
                <a:tc>
                  <a:txBody>
                    <a:bodyPr/>
                    <a:lstStyle/>
                    <a:p>
                      <a:pPr algn="l" rtl="0" fontAlgn="base">
                        <a:lnSpc>
                          <a:spcPts val="1564"/>
                        </a:lnSpc>
                        <a:spcAft>
                          <a:spcPts val="800"/>
                        </a:spcAft>
                        <a:buNone/>
                      </a:pPr>
                      <a:r>
                        <a:rPr lang="fr-FR" sz="1600" b="0" i="0" noProof="0" dirty="0">
                          <a:effectLst/>
                          <a:latin typeface="+mn-lt"/>
                        </a:rPr>
                        <a:t>Haute-Kotto</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3 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6555657"/>
                  </a:ext>
                </a:extLst>
              </a:tr>
              <a:tr h="0">
                <a:tc>
                  <a:txBody>
                    <a:bodyPr/>
                    <a:lstStyle/>
                    <a:p>
                      <a:pPr algn="l" rtl="0" fontAlgn="base">
                        <a:lnSpc>
                          <a:spcPts val="1564"/>
                        </a:lnSpc>
                        <a:spcAft>
                          <a:spcPts val="800"/>
                        </a:spcAft>
                        <a:buNone/>
                      </a:pPr>
                      <a:r>
                        <a:rPr lang="fr-FR" sz="1600" b="0" i="0" noProof="0" dirty="0">
                          <a:effectLst/>
                          <a:latin typeface="+mn-lt"/>
                        </a:rPr>
                        <a:t>Haut-Mbomou</a:t>
                      </a:r>
                      <a:r>
                        <a:rPr lang="fr-FR" sz="1600" b="1" i="0" noProof="0" dirty="0">
                          <a:effectLst/>
                          <a:latin typeface="+mn-lt"/>
                        </a:rPr>
                        <a:t> </a:t>
                      </a:r>
                      <a:r>
                        <a:rPr lang="fr-FR" sz="1600" b="0" i="0" noProof="0" dirty="0">
                          <a:effectLst/>
                          <a:latin typeface="+mn-lt"/>
                        </a:rPr>
                        <a:t>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endParaRPr lang="fr-FR" sz="28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434823"/>
                  </a:ext>
                </a:extLst>
              </a:tr>
              <a:tr h="0">
                <a:tc>
                  <a:txBody>
                    <a:bodyPr/>
                    <a:lstStyle/>
                    <a:p>
                      <a:pPr algn="l" rtl="0" fontAlgn="base">
                        <a:lnSpc>
                          <a:spcPts val="1564"/>
                        </a:lnSpc>
                        <a:spcAft>
                          <a:spcPts val="800"/>
                        </a:spcAft>
                        <a:buNone/>
                      </a:pPr>
                      <a:r>
                        <a:rPr lang="fr-FR" sz="1600" b="1" i="0" noProof="0" dirty="0">
                          <a:effectLst/>
                          <a:latin typeface="+mn-lt"/>
                        </a:rPr>
                        <a:t>Total  </a:t>
                      </a:r>
                      <a:endParaRPr lang="fr-FR" sz="2800" b="1"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1" i="0" noProof="0" dirty="0">
                          <a:effectLst/>
                          <a:latin typeface="+mn-lt"/>
                        </a:rPr>
                        <a:t>82 </a:t>
                      </a:r>
                      <a:endParaRPr lang="fr-FR" sz="2800" b="1"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630938"/>
                  </a:ext>
                </a:extLst>
              </a:tr>
            </a:tbl>
          </a:graphicData>
        </a:graphic>
      </p:graphicFrame>
      <p:graphicFrame>
        <p:nvGraphicFramePr>
          <p:cNvPr id="3" name="Table 2">
            <a:extLst>
              <a:ext uri="{FF2B5EF4-FFF2-40B4-BE49-F238E27FC236}">
                <a16:creationId xmlns:a16="http://schemas.microsoft.com/office/drawing/2014/main" id="{FFF4F90A-AA02-3812-A050-7B72E322AEEA}"/>
              </a:ext>
            </a:extLst>
          </p:cNvPr>
          <p:cNvGraphicFramePr>
            <a:graphicFrameLocks noGrp="1"/>
          </p:cNvGraphicFramePr>
          <p:nvPr>
            <p:extLst>
              <p:ext uri="{D42A27DB-BD31-4B8C-83A1-F6EECF244321}">
                <p14:modId xmlns:p14="http://schemas.microsoft.com/office/powerpoint/2010/main" val="3743927788"/>
              </p:ext>
            </p:extLst>
          </p:nvPr>
        </p:nvGraphicFramePr>
        <p:xfrm>
          <a:off x="5974930" y="1361863"/>
          <a:ext cx="5851977" cy="2580640"/>
        </p:xfrm>
        <a:graphic>
          <a:graphicData uri="http://schemas.openxmlformats.org/drawingml/2006/table">
            <a:tbl>
              <a:tblPr/>
              <a:tblGrid>
                <a:gridCol w="1584471">
                  <a:extLst>
                    <a:ext uri="{9D8B030D-6E8A-4147-A177-3AD203B41FA5}">
                      <a16:colId xmlns:a16="http://schemas.microsoft.com/office/drawing/2014/main" val="3573015754"/>
                    </a:ext>
                  </a:extLst>
                </a:gridCol>
                <a:gridCol w="718293">
                  <a:extLst>
                    <a:ext uri="{9D8B030D-6E8A-4147-A177-3AD203B41FA5}">
                      <a16:colId xmlns:a16="http://schemas.microsoft.com/office/drawing/2014/main" val="1600914263"/>
                    </a:ext>
                  </a:extLst>
                </a:gridCol>
                <a:gridCol w="718293">
                  <a:extLst>
                    <a:ext uri="{9D8B030D-6E8A-4147-A177-3AD203B41FA5}">
                      <a16:colId xmlns:a16="http://schemas.microsoft.com/office/drawing/2014/main" val="3392170953"/>
                    </a:ext>
                  </a:extLst>
                </a:gridCol>
                <a:gridCol w="718293">
                  <a:extLst>
                    <a:ext uri="{9D8B030D-6E8A-4147-A177-3AD203B41FA5}">
                      <a16:colId xmlns:a16="http://schemas.microsoft.com/office/drawing/2014/main" val="686785318"/>
                    </a:ext>
                  </a:extLst>
                </a:gridCol>
                <a:gridCol w="718293">
                  <a:extLst>
                    <a:ext uri="{9D8B030D-6E8A-4147-A177-3AD203B41FA5}">
                      <a16:colId xmlns:a16="http://schemas.microsoft.com/office/drawing/2014/main" val="2090169896"/>
                    </a:ext>
                  </a:extLst>
                </a:gridCol>
                <a:gridCol w="697167">
                  <a:extLst>
                    <a:ext uri="{9D8B030D-6E8A-4147-A177-3AD203B41FA5}">
                      <a16:colId xmlns:a16="http://schemas.microsoft.com/office/drawing/2014/main" val="2398294143"/>
                    </a:ext>
                  </a:extLst>
                </a:gridCol>
                <a:gridCol w="697167">
                  <a:extLst>
                    <a:ext uri="{9D8B030D-6E8A-4147-A177-3AD203B41FA5}">
                      <a16:colId xmlns:a16="http://schemas.microsoft.com/office/drawing/2014/main" val="4031136738"/>
                    </a:ext>
                  </a:extLst>
                </a:gridCol>
              </a:tblGrid>
              <a:tr h="0">
                <a:tc rowSpan="2">
                  <a:txBody>
                    <a:bodyPr/>
                    <a:lstStyle/>
                    <a:p>
                      <a:pPr algn="l" rtl="0" fontAlgn="base">
                        <a:lnSpc>
                          <a:spcPts val="1564"/>
                        </a:lnSpc>
                        <a:spcAft>
                          <a:spcPts val="800"/>
                        </a:spcAft>
                        <a:buNone/>
                      </a:pPr>
                      <a:r>
                        <a:rPr lang="fr-FR" sz="1600" b="1" i="0" noProof="0" dirty="0">
                          <a:solidFill>
                            <a:srgbClr val="FFFFFF"/>
                          </a:solidFill>
                          <a:effectLst/>
                          <a:latin typeface="+mn-lt"/>
                        </a:rPr>
                        <a:t>Profil IC </a:t>
                      </a:r>
                      <a:r>
                        <a:rPr lang="fr-FR" sz="1600" b="0" i="0" noProof="0" dirty="0">
                          <a:solidFill>
                            <a:srgbClr val="FFFFFF"/>
                          </a:solidFill>
                          <a:effectLst/>
                          <a:latin typeface="+mn-lt"/>
                        </a:rPr>
                        <a:t> </a:t>
                      </a:r>
                      <a:endParaRPr lang="fr-FR" sz="16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rtl="0" fontAlgn="base">
                        <a:lnSpc>
                          <a:spcPts val="1564"/>
                        </a:lnSpc>
                        <a:spcAft>
                          <a:spcPts val="800"/>
                        </a:spcAft>
                        <a:buNone/>
                      </a:pPr>
                      <a:r>
                        <a:rPr lang="fr-FR" sz="1600" b="1" i="0" noProof="0" dirty="0">
                          <a:solidFill>
                            <a:srgbClr val="FFFFFF"/>
                          </a:solidFill>
                          <a:effectLst/>
                          <a:latin typeface="+mn-lt"/>
                        </a:rPr>
                        <a:t>IC femme</a:t>
                      </a:r>
                      <a:r>
                        <a:rPr lang="fr-FR" sz="1600" b="0" i="0" noProof="0" dirty="0">
                          <a:solidFill>
                            <a:srgbClr val="FFFFFF"/>
                          </a:solidFill>
                          <a:effectLst/>
                          <a:latin typeface="+mn-lt"/>
                        </a:rPr>
                        <a:t> </a:t>
                      </a:r>
                      <a:endParaRPr lang="fr-FR" sz="16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gridSpan="2">
                  <a:txBody>
                    <a:bodyPr/>
                    <a:lstStyle/>
                    <a:p>
                      <a:pPr algn="ctr" rtl="0" fontAlgn="base">
                        <a:lnSpc>
                          <a:spcPts val="1564"/>
                        </a:lnSpc>
                        <a:spcAft>
                          <a:spcPts val="800"/>
                        </a:spcAft>
                        <a:buNone/>
                      </a:pPr>
                      <a:r>
                        <a:rPr lang="fr-FR" sz="1600" b="1" i="0" noProof="0" dirty="0">
                          <a:solidFill>
                            <a:srgbClr val="FFFFFF"/>
                          </a:solidFill>
                          <a:effectLst/>
                          <a:latin typeface="+mn-lt"/>
                        </a:rPr>
                        <a:t>IC homme</a:t>
                      </a:r>
                      <a:r>
                        <a:rPr lang="fr-FR" sz="1600" b="0" i="0" noProof="0" dirty="0">
                          <a:solidFill>
                            <a:srgbClr val="FFFFFF"/>
                          </a:solidFill>
                          <a:effectLst/>
                          <a:latin typeface="+mn-lt"/>
                        </a:rPr>
                        <a:t> </a:t>
                      </a:r>
                      <a:endParaRPr lang="fr-FR" sz="16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gridSpan="2">
                  <a:txBody>
                    <a:bodyPr/>
                    <a:lstStyle/>
                    <a:p>
                      <a:pPr algn="ctr" rtl="0" fontAlgn="base">
                        <a:lnSpc>
                          <a:spcPts val="1564"/>
                        </a:lnSpc>
                        <a:spcAft>
                          <a:spcPts val="800"/>
                        </a:spcAft>
                        <a:buNone/>
                      </a:pPr>
                      <a:r>
                        <a:rPr lang="fr-FR" sz="1600" b="1" i="0" noProof="0" dirty="0">
                          <a:solidFill>
                            <a:srgbClr val="FFFFFF"/>
                          </a:solidFill>
                          <a:effectLst/>
                          <a:latin typeface="+mn-lt"/>
                        </a:rPr>
                        <a:t>Total</a:t>
                      </a:r>
                      <a:r>
                        <a:rPr lang="fr-FR" sz="1600" b="0" i="0" noProof="0" dirty="0">
                          <a:solidFill>
                            <a:srgbClr val="FFFFFF"/>
                          </a:solidFill>
                          <a:effectLst/>
                          <a:latin typeface="+mn-lt"/>
                        </a:rPr>
                        <a:t> </a:t>
                      </a:r>
                      <a:endParaRPr lang="fr-FR" sz="1600" b="0" i="0" noProof="0" dirty="0">
                        <a:effectLst/>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extLst>
                  <a:ext uri="{0D108BD9-81ED-4DB2-BD59-A6C34878D82A}">
                    <a16:rowId xmlns:a16="http://schemas.microsoft.com/office/drawing/2014/main" val="2265766613"/>
                  </a:ext>
                </a:extLst>
              </a:tr>
              <a:tr h="0">
                <a:tc vMerge="1">
                  <a:txBody>
                    <a:bodyPr/>
                    <a:lstStyle/>
                    <a:p>
                      <a:endParaRPr lang="fr-FR"/>
                    </a:p>
                  </a:txBody>
                  <a:tcPr/>
                </a:tc>
                <a:tc>
                  <a:txBody>
                    <a:bodyPr/>
                    <a:lstStyle/>
                    <a:p>
                      <a:pPr algn="ctr" rtl="0" fontAlgn="base">
                        <a:lnSpc>
                          <a:spcPts val="1564"/>
                        </a:lnSpc>
                        <a:spcAft>
                          <a:spcPts val="800"/>
                        </a:spcAft>
                        <a:buNone/>
                      </a:pPr>
                      <a:r>
                        <a:rPr lang="fr-FR" sz="1600" b="0" i="0" noProof="0" dirty="0">
                          <a:effectLst/>
                          <a:latin typeface="+mn-lt"/>
                        </a:rPr>
                        <a:t>Nb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600" b="0" i="0" noProof="0" dirty="0">
                          <a:effectLst/>
                          <a:latin typeface="+mn-lt"/>
                        </a:rPr>
                        <a:t>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600" b="0" i="0" noProof="0" dirty="0">
                          <a:effectLst/>
                          <a:latin typeface="+mn-lt"/>
                        </a:rPr>
                        <a:t>Nb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600" b="0" i="0" noProof="0" dirty="0">
                          <a:effectLst/>
                          <a:latin typeface="+mn-lt"/>
                        </a:rPr>
                        <a:t>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600" b="0" i="0" noProof="0" dirty="0">
                          <a:effectLst/>
                          <a:latin typeface="+mn-lt"/>
                        </a:rPr>
                        <a:t>Nb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600" b="0" i="0" noProof="0" dirty="0">
                          <a:effectLst/>
                          <a:latin typeface="+mn-lt"/>
                        </a:rPr>
                        <a:t>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871369"/>
                  </a:ext>
                </a:extLst>
              </a:tr>
              <a:tr h="0">
                <a:tc>
                  <a:txBody>
                    <a:bodyPr/>
                    <a:lstStyle/>
                    <a:p>
                      <a:pPr algn="l" rtl="0" fontAlgn="base">
                        <a:lnSpc>
                          <a:spcPts val="1564"/>
                        </a:lnSpc>
                        <a:spcAft>
                          <a:spcPts val="800"/>
                        </a:spcAft>
                        <a:buNone/>
                      </a:pPr>
                      <a:r>
                        <a:rPr lang="fr-FR" sz="1600" b="0" i="0" noProof="0" dirty="0">
                          <a:effectLst/>
                          <a:latin typeface="+mn-lt"/>
                        </a:rPr>
                        <a:t>Leader communautaire</a:t>
                      </a:r>
                      <a:r>
                        <a:rPr lang="fr-FR" sz="1600" b="1" i="0" noProof="0" dirty="0">
                          <a:effectLst/>
                          <a:latin typeface="+mn-lt"/>
                        </a:rPr>
                        <a:t> </a:t>
                      </a:r>
                      <a:r>
                        <a:rPr lang="fr-FR" sz="1600" b="0" i="0" noProof="0" dirty="0">
                          <a:effectLst/>
                          <a:latin typeface="+mn-lt"/>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6 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59 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72 %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65 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79 %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5675016"/>
                  </a:ext>
                </a:extLst>
              </a:tr>
              <a:tr h="0">
                <a:tc>
                  <a:txBody>
                    <a:bodyPr/>
                    <a:lstStyle/>
                    <a:p>
                      <a:pPr algn="l" rtl="0" fontAlgn="base">
                        <a:lnSpc>
                          <a:spcPts val="1564"/>
                        </a:lnSpc>
                        <a:spcAft>
                          <a:spcPts val="800"/>
                        </a:spcAft>
                        <a:buNone/>
                      </a:pPr>
                      <a:r>
                        <a:rPr lang="fr-FR" sz="1600" b="0" i="0" noProof="0" dirty="0">
                          <a:effectLst/>
                          <a:latin typeface="+mn-lt"/>
                        </a:rPr>
                        <a:t>Membre du RECOPE</a:t>
                      </a:r>
                      <a:r>
                        <a:rPr lang="fr-FR" sz="1600" b="1" i="0" noProof="0" dirty="0">
                          <a:effectLst/>
                          <a:latin typeface="+mn-lt"/>
                        </a:rPr>
                        <a:t> </a:t>
                      </a:r>
                      <a:r>
                        <a:rPr lang="fr-FR" sz="1600" b="0" i="0" noProof="0" dirty="0">
                          <a:effectLst/>
                          <a:latin typeface="+mn-lt"/>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5 %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5 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6 %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0988928"/>
                  </a:ext>
                </a:extLst>
              </a:tr>
              <a:tr h="0">
                <a:tc>
                  <a:txBody>
                    <a:bodyPr/>
                    <a:lstStyle/>
                    <a:p>
                      <a:pPr algn="l" rtl="0" fontAlgn="base">
                        <a:lnSpc>
                          <a:spcPts val="1564"/>
                        </a:lnSpc>
                        <a:spcAft>
                          <a:spcPts val="800"/>
                        </a:spcAft>
                        <a:buNone/>
                      </a:pPr>
                      <a:r>
                        <a:rPr lang="fr-FR" sz="1600" b="0" i="0" noProof="0" dirty="0">
                          <a:effectLst/>
                          <a:latin typeface="+mn-lt"/>
                        </a:rPr>
                        <a:t>Autres</a:t>
                      </a:r>
                      <a:r>
                        <a:rPr lang="fr-FR" sz="1600" b="1" i="0" noProof="0" dirty="0">
                          <a:effectLst/>
                          <a:latin typeface="+mn-lt"/>
                        </a:rPr>
                        <a:t> </a:t>
                      </a:r>
                      <a:r>
                        <a:rPr lang="fr-FR" sz="1600" b="0" i="0" noProof="0" dirty="0">
                          <a:effectLst/>
                          <a:latin typeface="+mn-lt"/>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11 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13 %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12 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15 %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7577"/>
                  </a:ext>
                </a:extLst>
              </a:tr>
              <a:tr h="0">
                <a:tc>
                  <a:txBody>
                    <a:bodyPr/>
                    <a:lstStyle/>
                    <a:p>
                      <a:pPr algn="l" rtl="0" fontAlgn="base">
                        <a:lnSpc>
                          <a:spcPts val="1564"/>
                        </a:lnSpc>
                        <a:spcAft>
                          <a:spcPts val="800"/>
                        </a:spcAft>
                        <a:buNone/>
                      </a:pPr>
                      <a:r>
                        <a:rPr lang="fr-FR" sz="1600" b="1" i="0" noProof="0" dirty="0">
                          <a:effectLst/>
                          <a:latin typeface="+mn-lt"/>
                        </a:rPr>
                        <a:t>Total </a:t>
                      </a:r>
                      <a:r>
                        <a:rPr lang="fr-FR" sz="1600" b="0" i="0" noProof="0" dirty="0">
                          <a:effectLst/>
                          <a:latin typeface="+mn-lt"/>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10 %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74 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90 %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82 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100 %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0950169"/>
                  </a:ext>
                </a:extLst>
              </a:tr>
            </a:tbl>
          </a:graphicData>
        </a:graphic>
      </p:graphicFrame>
      <p:sp>
        <p:nvSpPr>
          <p:cNvPr id="4" name="Title 4">
            <a:extLst>
              <a:ext uri="{FF2B5EF4-FFF2-40B4-BE49-F238E27FC236}">
                <a16:creationId xmlns:a16="http://schemas.microsoft.com/office/drawing/2014/main" id="{7D0FCAB2-2265-A972-223A-C971F95DDCD8}"/>
              </a:ext>
            </a:extLst>
          </p:cNvPr>
          <p:cNvSpPr txBox="1">
            <a:spLocks/>
          </p:cNvSpPr>
          <p:nvPr/>
        </p:nvSpPr>
        <p:spPr>
          <a:xfrm>
            <a:off x="5890646" y="635659"/>
            <a:ext cx="5780433" cy="615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8585A"/>
                </a:solidFill>
                <a:latin typeface="+mj-lt"/>
                <a:ea typeface="+mj-ea"/>
                <a:cs typeface="+mj-cs"/>
              </a:defRPr>
            </a:lvl1pPr>
          </a:lstStyle>
          <a:p>
            <a:r>
              <a:rPr lang="fr-FR" sz="1800" i="1" noProof="0" dirty="0"/>
              <a:t>Profil et genre des IC communautaires enquêtés </a:t>
            </a:r>
            <a:endParaRPr lang="fr-FR" sz="1000" noProof="0" dirty="0"/>
          </a:p>
        </p:txBody>
      </p:sp>
    </p:spTree>
    <p:extLst>
      <p:ext uri="{BB962C8B-B14F-4D97-AF65-F5344CB8AC3E}">
        <p14:creationId xmlns:p14="http://schemas.microsoft.com/office/powerpoint/2010/main" val="200295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21055B-39D8-2D96-3120-43C95AD76E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08EDF6-A18C-C5F5-1384-FE8FCA14B742}"/>
              </a:ext>
            </a:extLst>
          </p:cNvPr>
          <p:cNvSpPr>
            <a:spLocks noGrp="1"/>
          </p:cNvSpPr>
          <p:nvPr>
            <p:ph type="title"/>
          </p:nvPr>
        </p:nvSpPr>
        <p:spPr/>
        <p:txBody>
          <a:bodyPr/>
          <a:lstStyle/>
          <a:p>
            <a:r>
              <a:rPr lang="fr-FR" sz="3200" i="1" noProof="0" dirty="0"/>
              <a:t>Échantillonnage des enfants consultés </a:t>
            </a:r>
            <a:r>
              <a:rPr lang="fr-FR" sz="3200" noProof="0" dirty="0"/>
              <a:t> </a:t>
            </a:r>
          </a:p>
        </p:txBody>
      </p:sp>
      <p:graphicFrame>
        <p:nvGraphicFramePr>
          <p:cNvPr id="8" name="Table 7">
            <a:extLst>
              <a:ext uri="{FF2B5EF4-FFF2-40B4-BE49-F238E27FC236}">
                <a16:creationId xmlns:a16="http://schemas.microsoft.com/office/drawing/2014/main" id="{AAC23D44-1579-9B5E-1A1B-6B8BA91BB612}"/>
              </a:ext>
            </a:extLst>
          </p:cNvPr>
          <p:cNvGraphicFramePr>
            <a:graphicFrameLocks noGrp="1"/>
          </p:cNvGraphicFramePr>
          <p:nvPr>
            <p:extLst>
              <p:ext uri="{D42A27DB-BD31-4B8C-83A1-F6EECF244321}">
                <p14:modId xmlns:p14="http://schemas.microsoft.com/office/powerpoint/2010/main" val="479252080"/>
              </p:ext>
            </p:extLst>
          </p:nvPr>
        </p:nvGraphicFramePr>
        <p:xfrm>
          <a:off x="704601" y="1492723"/>
          <a:ext cx="10569651" cy="4090935"/>
        </p:xfrm>
        <a:graphic>
          <a:graphicData uri="http://schemas.openxmlformats.org/drawingml/2006/table">
            <a:tbl>
              <a:tblPr/>
              <a:tblGrid>
                <a:gridCol w="1351530">
                  <a:extLst>
                    <a:ext uri="{9D8B030D-6E8A-4147-A177-3AD203B41FA5}">
                      <a16:colId xmlns:a16="http://schemas.microsoft.com/office/drawing/2014/main" val="605452114"/>
                    </a:ext>
                  </a:extLst>
                </a:gridCol>
                <a:gridCol w="1767384">
                  <a:extLst>
                    <a:ext uri="{9D8B030D-6E8A-4147-A177-3AD203B41FA5}">
                      <a16:colId xmlns:a16="http://schemas.microsoft.com/office/drawing/2014/main" val="3591018066"/>
                    </a:ext>
                  </a:extLst>
                </a:gridCol>
                <a:gridCol w="1767384">
                  <a:extLst>
                    <a:ext uri="{9D8B030D-6E8A-4147-A177-3AD203B41FA5}">
                      <a16:colId xmlns:a16="http://schemas.microsoft.com/office/drawing/2014/main" val="3988649580"/>
                    </a:ext>
                  </a:extLst>
                </a:gridCol>
                <a:gridCol w="1698075">
                  <a:extLst>
                    <a:ext uri="{9D8B030D-6E8A-4147-A177-3AD203B41FA5}">
                      <a16:colId xmlns:a16="http://schemas.microsoft.com/office/drawing/2014/main" val="1685293871"/>
                    </a:ext>
                  </a:extLst>
                </a:gridCol>
                <a:gridCol w="1178256">
                  <a:extLst>
                    <a:ext uri="{9D8B030D-6E8A-4147-A177-3AD203B41FA5}">
                      <a16:colId xmlns:a16="http://schemas.microsoft.com/office/drawing/2014/main" val="1053009831"/>
                    </a:ext>
                  </a:extLst>
                </a:gridCol>
                <a:gridCol w="1403511">
                  <a:extLst>
                    <a:ext uri="{9D8B030D-6E8A-4147-A177-3AD203B41FA5}">
                      <a16:colId xmlns:a16="http://schemas.microsoft.com/office/drawing/2014/main" val="2790104176"/>
                    </a:ext>
                  </a:extLst>
                </a:gridCol>
                <a:gridCol w="1403511">
                  <a:extLst>
                    <a:ext uri="{9D8B030D-6E8A-4147-A177-3AD203B41FA5}">
                      <a16:colId xmlns:a16="http://schemas.microsoft.com/office/drawing/2014/main" val="169344454"/>
                    </a:ext>
                  </a:extLst>
                </a:gridCol>
              </a:tblGrid>
              <a:tr h="617431">
                <a:tc>
                  <a:txBody>
                    <a:bodyPr/>
                    <a:lstStyle/>
                    <a:p>
                      <a:pPr algn="l" rtl="0" fontAlgn="base">
                        <a:lnSpc>
                          <a:spcPts val="1564"/>
                        </a:lnSpc>
                        <a:spcAft>
                          <a:spcPts val="800"/>
                        </a:spcAft>
                        <a:buNone/>
                      </a:pPr>
                      <a:r>
                        <a:rPr lang="fr-FR" sz="1600" b="1" i="0" noProof="0" dirty="0">
                          <a:solidFill>
                            <a:srgbClr val="FFFFFF"/>
                          </a:solidFill>
                          <a:effectLst/>
                          <a:latin typeface="+mn-lt"/>
                        </a:rPr>
                        <a:t>Statut </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rtl="0" fontAlgn="base">
                        <a:lnSpc>
                          <a:spcPts val="1564"/>
                        </a:lnSpc>
                        <a:spcAft>
                          <a:spcPts val="800"/>
                        </a:spcAft>
                        <a:buNone/>
                      </a:pPr>
                      <a:r>
                        <a:rPr lang="fr-FR" sz="1600" b="1" i="0" noProof="0" dirty="0">
                          <a:solidFill>
                            <a:srgbClr val="FFFFFF"/>
                          </a:solidFill>
                          <a:effectLst/>
                          <a:latin typeface="+mn-lt"/>
                        </a:rPr>
                        <a:t>Age </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Consultations</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Enfants en situation de handicap</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Filles</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Garçons</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600" b="1" i="0" noProof="0" dirty="0">
                          <a:solidFill>
                            <a:srgbClr val="FFFFFF"/>
                          </a:solidFill>
                          <a:effectLst/>
                          <a:latin typeface="+mn-lt"/>
                        </a:rPr>
                        <a:t>Total enfants</a:t>
                      </a:r>
                      <a:r>
                        <a:rPr lang="fr-FR" sz="1600" b="0" i="0" noProof="0" dirty="0">
                          <a:solidFill>
                            <a:srgbClr val="FFFFFF"/>
                          </a:solidFill>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689314938"/>
                  </a:ext>
                </a:extLst>
              </a:tr>
              <a:tr h="484623">
                <a:tc rowSpan="3">
                  <a:txBody>
                    <a:bodyPr/>
                    <a:lstStyle/>
                    <a:p>
                      <a:pPr algn="ctr" rtl="0" fontAlgn="base">
                        <a:lnSpc>
                          <a:spcPts val="1564"/>
                        </a:lnSpc>
                        <a:spcAft>
                          <a:spcPts val="800"/>
                        </a:spcAft>
                        <a:buNone/>
                      </a:pPr>
                      <a:r>
                        <a:rPr lang="fr-FR" sz="1600" b="1" i="0" noProof="0" dirty="0">
                          <a:effectLst/>
                          <a:latin typeface="+mn-lt"/>
                        </a:rPr>
                        <a:t>Scolarisés </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8-11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3 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7 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11 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730593"/>
                  </a:ext>
                </a:extLst>
              </a:tr>
              <a:tr h="484623">
                <a:tc vMerge="1">
                  <a:txBody>
                    <a:bodyPr/>
                    <a:lstStyle/>
                    <a:p>
                      <a:endParaRPr lang="fr-FR"/>
                    </a:p>
                  </a:txBody>
                  <a:tcPr/>
                </a:tc>
                <a:tc>
                  <a:txBody>
                    <a:bodyPr/>
                    <a:lstStyle/>
                    <a:p>
                      <a:pPr algn="ctr" rtl="0" fontAlgn="base">
                        <a:lnSpc>
                          <a:spcPts val="1564"/>
                        </a:lnSpc>
                        <a:spcAft>
                          <a:spcPts val="800"/>
                        </a:spcAft>
                        <a:buNone/>
                      </a:pPr>
                      <a:r>
                        <a:rPr lang="fr-FR" sz="1600" b="0" i="0" noProof="0" dirty="0">
                          <a:effectLst/>
                          <a:latin typeface="+mn-lt"/>
                        </a:rPr>
                        <a:t>12-14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0 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52 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914433"/>
                  </a:ext>
                </a:extLst>
              </a:tr>
              <a:tr h="484623">
                <a:tc vMerge="1">
                  <a:txBody>
                    <a:bodyPr/>
                    <a:lstStyle/>
                    <a:p>
                      <a:endParaRPr lang="fr-FR"/>
                    </a:p>
                  </a:txBody>
                  <a:tcPr/>
                </a:tc>
                <a:tc>
                  <a:txBody>
                    <a:bodyPr/>
                    <a:lstStyle/>
                    <a:p>
                      <a:pPr algn="ctr" rtl="0" fontAlgn="base">
                        <a:lnSpc>
                          <a:spcPts val="1564"/>
                        </a:lnSpc>
                        <a:spcAft>
                          <a:spcPts val="800"/>
                        </a:spcAft>
                        <a:buNone/>
                      </a:pPr>
                      <a:r>
                        <a:rPr lang="fr-FR" sz="1600" b="0" i="0" noProof="0" dirty="0">
                          <a:effectLst/>
                          <a:latin typeface="+mn-lt"/>
                        </a:rPr>
                        <a:t>15-17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3 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25 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20 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45 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927288"/>
                  </a:ext>
                </a:extLst>
              </a:tr>
              <a:tr h="484623">
                <a:tc rowSpan="3">
                  <a:txBody>
                    <a:bodyPr/>
                    <a:lstStyle/>
                    <a:p>
                      <a:pPr algn="ctr" rtl="0" fontAlgn="base">
                        <a:lnSpc>
                          <a:spcPts val="1564"/>
                        </a:lnSpc>
                        <a:spcAft>
                          <a:spcPts val="800"/>
                        </a:spcAft>
                        <a:buNone/>
                      </a:pPr>
                      <a:r>
                        <a:rPr lang="fr-FR" sz="1600" b="1" i="0" noProof="0" dirty="0">
                          <a:effectLst/>
                          <a:latin typeface="+mn-lt"/>
                        </a:rPr>
                        <a:t>Non scolarisés </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8-11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20 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8986304"/>
                  </a:ext>
                </a:extLst>
              </a:tr>
              <a:tr h="484623">
                <a:tc vMerge="1">
                  <a:txBody>
                    <a:bodyPr/>
                    <a:lstStyle/>
                    <a:p>
                      <a:endParaRPr lang="fr-FR"/>
                    </a:p>
                  </a:txBody>
                  <a:tcPr/>
                </a:tc>
                <a:tc>
                  <a:txBody>
                    <a:bodyPr/>
                    <a:lstStyle/>
                    <a:p>
                      <a:pPr algn="ctr" rtl="0" fontAlgn="base">
                        <a:lnSpc>
                          <a:spcPts val="1564"/>
                        </a:lnSpc>
                        <a:spcAft>
                          <a:spcPts val="800"/>
                        </a:spcAft>
                        <a:buNone/>
                      </a:pPr>
                      <a:r>
                        <a:rPr lang="fr-FR" sz="1600" b="0" i="0" noProof="0" dirty="0">
                          <a:effectLst/>
                          <a:latin typeface="+mn-lt"/>
                        </a:rPr>
                        <a:t>12-14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4 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6 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21 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27 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2329643"/>
                  </a:ext>
                </a:extLst>
              </a:tr>
              <a:tr h="484623">
                <a:tc vMerge="1">
                  <a:txBody>
                    <a:bodyPr/>
                    <a:lstStyle/>
                    <a:p>
                      <a:endParaRPr lang="fr-FR"/>
                    </a:p>
                  </a:txBody>
                  <a:tcPr/>
                </a:tc>
                <a:tc>
                  <a:txBody>
                    <a:bodyPr/>
                    <a:lstStyle/>
                    <a:p>
                      <a:pPr algn="ctr" rtl="0" fontAlgn="base">
                        <a:lnSpc>
                          <a:spcPts val="1564"/>
                        </a:lnSpc>
                        <a:spcAft>
                          <a:spcPts val="800"/>
                        </a:spcAft>
                        <a:buNone/>
                      </a:pPr>
                      <a:r>
                        <a:rPr lang="fr-FR" sz="1600" b="0" i="0" noProof="0" dirty="0">
                          <a:effectLst/>
                          <a:latin typeface="+mn-lt"/>
                        </a:rPr>
                        <a:t>15-17 ans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3 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26 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13 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0" noProof="0" dirty="0">
                          <a:effectLst/>
                          <a:latin typeface="+mn-lt"/>
                        </a:rPr>
                        <a:t>39 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3283663"/>
                  </a:ext>
                </a:extLst>
              </a:tr>
              <a:tr h="484623">
                <a:tc gridSpan="2">
                  <a:txBody>
                    <a:bodyPr/>
                    <a:lstStyle/>
                    <a:p>
                      <a:pPr algn="ctr" rtl="0" fontAlgn="base">
                        <a:lnSpc>
                          <a:spcPts val="1564"/>
                        </a:lnSpc>
                        <a:spcAft>
                          <a:spcPts val="800"/>
                        </a:spcAft>
                        <a:buNone/>
                      </a:pPr>
                      <a:r>
                        <a:rPr lang="fr-FR" sz="1600" b="1" i="1" noProof="0" dirty="0">
                          <a:effectLst/>
                          <a:latin typeface="+mn-lt"/>
                        </a:rPr>
                        <a:t>Total </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rtl="0" fontAlgn="base">
                        <a:lnSpc>
                          <a:spcPts val="1564"/>
                        </a:lnSpc>
                        <a:spcAft>
                          <a:spcPts val="800"/>
                        </a:spcAft>
                        <a:buNone/>
                      </a:pPr>
                      <a:r>
                        <a:rPr lang="fr-FR" sz="1600" b="0" i="1" noProof="0" dirty="0">
                          <a:effectLst/>
                          <a:latin typeface="+mn-lt"/>
                        </a:rPr>
                        <a:t>15</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1" noProof="0" dirty="0">
                          <a:effectLst/>
                          <a:latin typeface="+mn-lt"/>
                        </a:rPr>
                        <a:t>18</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1" noProof="0" dirty="0">
                          <a:effectLst/>
                          <a:latin typeface="+mn-lt"/>
                        </a:rPr>
                        <a:t>128</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1" noProof="0" dirty="0">
                          <a:effectLst/>
                          <a:latin typeface="+mn-lt"/>
                        </a:rPr>
                        <a:t>70</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64"/>
                        </a:lnSpc>
                        <a:spcAft>
                          <a:spcPts val="800"/>
                        </a:spcAft>
                        <a:buNone/>
                      </a:pPr>
                      <a:r>
                        <a:rPr lang="fr-FR" sz="1600" b="0" i="1" noProof="0" dirty="0">
                          <a:effectLst/>
                          <a:latin typeface="+mn-lt"/>
                        </a:rPr>
                        <a:t>198</a:t>
                      </a:r>
                      <a:r>
                        <a:rPr lang="fr-FR" sz="1600" b="0" i="0" noProof="0" dirty="0">
                          <a:effectLst/>
                          <a:latin typeface="+mn-lt"/>
                        </a:rPr>
                        <a:t> </a:t>
                      </a:r>
                      <a:endParaRPr lang="fr-FR" sz="2800" b="0" i="0" noProof="0" dirty="0">
                        <a:effectLst/>
                        <a:latin typeface="+mn-lt"/>
                      </a:endParaRPr>
                    </a:p>
                  </a:txBody>
                  <a:tcPr marL="88974" marR="88974" marT="44487" marB="4448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051835"/>
                  </a:ext>
                </a:extLst>
              </a:tr>
            </a:tbl>
          </a:graphicData>
        </a:graphic>
      </p:graphicFrame>
    </p:spTree>
    <p:extLst>
      <p:ext uri="{BB962C8B-B14F-4D97-AF65-F5344CB8AC3E}">
        <p14:creationId xmlns:p14="http://schemas.microsoft.com/office/powerpoint/2010/main" val="936764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CA62-3D22-81F9-E9B1-B1B10F4E4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AB034-B00A-0051-B437-4944B1F3C611}"/>
              </a:ext>
            </a:extLst>
          </p:cNvPr>
          <p:cNvSpPr>
            <a:spLocks noGrp="1"/>
          </p:cNvSpPr>
          <p:nvPr>
            <p:ph type="title"/>
          </p:nvPr>
        </p:nvSpPr>
        <p:spPr/>
        <p:txBody>
          <a:bodyPr/>
          <a:lstStyle/>
          <a:p>
            <a:r>
              <a:rPr lang="fr-FR" sz="4000" noProof="0" dirty="0"/>
              <a:t>Défis et limites de l’évaluation</a:t>
            </a:r>
          </a:p>
        </p:txBody>
      </p:sp>
      <p:sp>
        <p:nvSpPr>
          <p:cNvPr id="3" name="Content Placeholder 2">
            <a:extLst>
              <a:ext uri="{FF2B5EF4-FFF2-40B4-BE49-F238E27FC236}">
                <a16:creationId xmlns:a16="http://schemas.microsoft.com/office/drawing/2014/main" id="{12410DE5-ADB2-7C4C-BA94-F532B9D5C758}"/>
              </a:ext>
            </a:extLst>
          </p:cNvPr>
          <p:cNvSpPr>
            <a:spLocks noGrp="1"/>
          </p:cNvSpPr>
          <p:nvPr>
            <p:ph sz="quarter" idx="10"/>
          </p:nvPr>
        </p:nvSpPr>
        <p:spPr>
          <a:xfrm>
            <a:off x="466883" y="1184420"/>
            <a:ext cx="11258234" cy="5417348"/>
          </a:xfrm>
        </p:spPr>
        <p:txBody>
          <a:bodyPr>
            <a:normAutofit fontScale="85000" lnSpcReduction="20000"/>
          </a:bodyPr>
          <a:lstStyle/>
          <a:p>
            <a:pPr fontAlgn="base">
              <a:lnSpc>
                <a:spcPct val="120000"/>
              </a:lnSpc>
            </a:pPr>
            <a:r>
              <a:rPr lang="fr-FR" sz="2000" b="1" noProof="0" dirty="0"/>
              <a:t>Faible fiabilité des données de base utilisées lors de l’échantillonnage:</a:t>
            </a:r>
            <a:r>
              <a:rPr lang="fr-FR" sz="2000" noProof="0" dirty="0"/>
              <a:t> Les listes d’écoles utilisées pour l’échantillonnage initial étaient relativement anciennes. Il est donc probable que certaines sous-préfectures soient sur ou sous-représentées par rapport à la proportion des écoles réellement présentes au moment de l’évaluation.  </a:t>
            </a:r>
          </a:p>
          <a:p>
            <a:pPr fontAlgn="base">
              <a:lnSpc>
                <a:spcPct val="120000"/>
              </a:lnSpc>
            </a:pPr>
            <a:r>
              <a:rPr lang="fr-FR" sz="2000" b="1" noProof="0" dirty="0"/>
              <a:t>Inaccessibilité de certaines écoles sélectionnées dans l’échantillon constatée au moment de la collecte de données pour des raisons logistiques ou sécuritaires</a:t>
            </a:r>
            <a:endParaRPr lang="fr-FR" sz="2000" noProof="0" dirty="0"/>
          </a:p>
          <a:p>
            <a:pPr fontAlgn="base">
              <a:lnSpc>
                <a:spcPct val="120000"/>
              </a:lnSpc>
            </a:pPr>
            <a:r>
              <a:rPr lang="fr-FR" sz="2000" b="1" noProof="0" dirty="0"/>
              <a:t>Une couverture finale des enquêtes écoles relativement faible</a:t>
            </a:r>
            <a:r>
              <a:rPr lang="fr-FR" sz="2000" noProof="0" dirty="0"/>
              <a:t>: La couverture finale de l’échantillon des enquêtes écoles a atteint 51 % de l’objectif initial, malgré plusieurs prolongations de la période de collecte.  </a:t>
            </a:r>
          </a:p>
          <a:p>
            <a:pPr fontAlgn="base">
              <a:lnSpc>
                <a:spcPct val="120000"/>
              </a:lnSpc>
            </a:pPr>
            <a:r>
              <a:rPr lang="fr-FR" sz="2000" b="1" noProof="0" dirty="0"/>
              <a:t>Une représentativité des résultats limitée: </a:t>
            </a:r>
            <a:r>
              <a:rPr lang="fr-FR" sz="2000" noProof="0" dirty="0"/>
              <a:t>L’exclusion des établissements inaccessibles ou très reculés signifie que la situation en matière d'éducation et de protection de l'enfance dans les régions moins accessibles n'a pas été évaluée, laissant place à la possibilité que des problèmes plus importants dans ces écoles aient été sous-estimés.  </a:t>
            </a:r>
          </a:p>
          <a:p>
            <a:pPr fontAlgn="base">
              <a:lnSpc>
                <a:spcPct val="120000"/>
              </a:lnSpc>
            </a:pPr>
            <a:r>
              <a:rPr lang="fr-FR" sz="2000" b="1" noProof="0" dirty="0"/>
              <a:t>Sensibilité de certains indicateurs</a:t>
            </a:r>
            <a:r>
              <a:rPr lang="fr-FR" sz="2000" noProof="0" dirty="0"/>
              <a:t>: Certains indicateurs, particulièrement ceux de la section protection, peuvent être particulièrement sensibles. Par conséquent un potentiel sous rapportage des indicateurs de protection est possible, et devra être souligné lors de la restitution des résultats.    </a:t>
            </a:r>
          </a:p>
          <a:p>
            <a:pPr fontAlgn="base">
              <a:lnSpc>
                <a:spcPct val="120000"/>
              </a:lnSpc>
            </a:pPr>
            <a:r>
              <a:rPr lang="fr-FR" sz="2000" b="1" noProof="0" dirty="0"/>
              <a:t>Insuffisance/manque de supervision de la collecte: </a:t>
            </a:r>
            <a:r>
              <a:rPr lang="fr-FR" sz="2000" noProof="0" dirty="0"/>
              <a:t>Cela a pu impacter la qualité des données.</a:t>
            </a:r>
          </a:p>
          <a:p>
            <a:pPr fontAlgn="base">
              <a:lnSpc>
                <a:spcPct val="120000"/>
              </a:lnSpc>
            </a:pPr>
            <a:r>
              <a:rPr lang="fr-FR" sz="2000" b="1" noProof="0" dirty="0"/>
              <a:t>Des lacunes dans la formation des agents de collecte:</a:t>
            </a:r>
            <a:r>
              <a:rPr lang="fr-FR" sz="2000" noProof="0" dirty="0"/>
              <a:t> Cela a particulièrement affecté les consultations d’enfants pour lesquelles le non-respect des tranches d’âge, des séparations par genre ainsi que la mauvaise répartition des sites pour la tenue des discussions ont rendu la majorité des données peu exploitables. </a:t>
            </a:r>
          </a:p>
        </p:txBody>
      </p:sp>
    </p:spTree>
    <p:extLst>
      <p:ext uri="{BB962C8B-B14F-4D97-AF65-F5344CB8AC3E}">
        <p14:creationId xmlns:p14="http://schemas.microsoft.com/office/powerpoint/2010/main" val="37604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8D7C-7EC6-D812-1035-315DB7735F07}"/>
              </a:ext>
            </a:extLst>
          </p:cNvPr>
          <p:cNvSpPr>
            <a:spLocks noGrp="1"/>
          </p:cNvSpPr>
          <p:nvPr>
            <p:ph type="title"/>
          </p:nvPr>
        </p:nvSpPr>
        <p:spPr/>
        <p:txBody>
          <a:bodyPr/>
          <a:lstStyle/>
          <a:p>
            <a:r>
              <a:rPr lang="fr-FR" sz="3200" noProof="0" dirty="0"/>
              <a:t>Accès et environnement d’apprentissage</a:t>
            </a:r>
          </a:p>
        </p:txBody>
      </p:sp>
      <p:grpSp>
        <p:nvGrpSpPr>
          <p:cNvPr id="7" name="Group 6">
            <a:extLst>
              <a:ext uri="{FF2B5EF4-FFF2-40B4-BE49-F238E27FC236}">
                <a16:creationId xmlns:a16="http://schemas.microsoft.com/office/drawing/2014/main" id="{34C368AF-C095-E70E-5011-08E6DA0CDFF6}"/>
              </a:ext>
            </a:extLst>
          </p:cNvPr>
          <p:cNvGrpSpPr/>
          <p:nvPr/>
        </p:nvGrpSpPr>
        <p:grpSpPr>
          <a:xfrm>
            <a:off x="471949" y="2505257"/>
            <a:ext cx="7270299" cy="3298912"/>
            <a:chOff x="471949" y="2505257"/>
            <a:chExt cx="7270299" cy="3298912"/>
          </a:xfrm>
        </p:grpSpPr>
        <p:sp>
          <p:nvSpPr>
            <p:cNvPr id="8" name="Subtitle 5">
              <a:extLst>
                <a:ext uri="{FF2B5EF4-FFF2-40B4-BE49-F238E27FC236}">
                  <a16:creationId xmlns:a16="http://schemas.microsoft.com/office/drawing/2014/main" id="{CD2F3DF9-5A69-B719-8133-575BC096AF24}"/>
                </a:ext>
              </a:extLst>
            </p:cNvPr>
            <p:cNvSpPr txBox="1">
              <a:spLocks/>
            </p:cNvSpPr>
            <p:nvPr/>
          </p:nvSpPr>
          <p:spPr>
            <a:xfrm>
              <a:off x="471949" y="3627624"/>
              <a:ext cx="3299802" cy="21765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500" noProof="0" dirty="0">
                  <a:latin typeface="Segoe UI Light" panose="020B0502040204020203" pitchFamily="34" charset="0"/>
                  <a:ea typeface="Roboto Light" panose="02000000000000000000" pitchFamily="2" charset="0"/>
                </a:rPr>
                <a:t>La très vaste majorité des écoles (99 %) visitées étaient fonctionnelles et accueillaient des enfants au moment de la collecte de données.</a:t>
              </a:r>
            </a:p>
            <a:p>
              <a:pPr algn="l">
                <a:lnSpc>
                  <a:spcPct val="100000"/>
                </a:lnSpc>
              </a:pPr>
              <a:r>
                <a:rPr lang="fr-FR" sz="1500" i="1" dirty="0">
                  <a:latin typeface="Segoe UI Light" panose="020B0502040204020203" pitchFamily="34" charset="0"/>
                  <a:ea typeface="Roboto Light" panose="02000000000000000000" pitchFamily="2" charset="0"/>
                </a:rPr>
                <a:t>(En lien avec l’échantillonnage)</a:t>
              </a:r>
              <a:endParaRPr lang="fr-FR" sz="1500" i="1" noProof="0" dirty="0">
                <a:latin typeface="Segoe UI Light" panose="020B0502040204020203" pitchFamily="34" charset="0"/>
                <a:ea typeface="Roboto Light" panose="02000000000000000000" pitchFamily="2" charset="0"/>
              </a:endParaRPr>
            </a:p>
          </p:txBody>
        </p:sp>
        <p:sp>
          <p:nvSpPr>
            <p:cNvPr id="9" name="Subtitle 5">
              <a:extLst>
                <a:ext uri="{FF2B5EF4-FFF2-40B4-BE49-F238E27FC236}">
                  <a16:creationId xmlns:a16="http://schemas.microsoft.com/office/drawing/2014/main" id="{61D12BA6-2049-5AA5-58C9-05D40CDBE739}"/>
                </a:ext>
              </a:extLst>
            </p:cNvPr>
            <p:cNvSpPr txBox="1">
              <a:spLocks/>
            </p:cNvSpPr>
            <p:nvPr/>
          </p:nvSpPr>
          <p:spPr>
            <a:xfrm>
              <a:off x="4442447" y="3014124"/>
              <a:ext cx="2601379"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Statistiques disponibles</a:t>
              </a:r>
            </a:p>
          </p:txBody>
        </p:sp>
        <p:sp>
          <p:nvSpPr>
            <p:cNvPr id="10" name="Subtitle 5">
              <a:extLst>
                <a:ext uri="{FF2B5EF4-FFF2-40B4-BE49-F238E27FC236}">
                  <a16:creationId xmlns:a16="http://schemas.microsoft.com/office/drawing/2014/main" id="{F1A25761-2201-4678-9279-DAE7763C2E38}"/>
                </a:ext>
              </a:extLst>
            </p:cNvPr>
            <p:cNvSpPr txBox="1">
              <a:spLocks/>
            </p:cNvSpPr>
            <p:nvPr/>
          </p:nvSpPr>
          <p:spPr>
            <a:xfrm>
              <a:off x="473208" y="3014123"/>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b="1" dirty="0">
                  <a:solidFill>
                    <a:srgbClr val="EE5859"/>
                  </a:solidFill>
                  <a:latin typeface="+mj-lt"/>
                  <a:ea typeface="Roboto Black" panose="02000000000000000000" pitchFamily="2" charset="0"/>
                </a:rPr>
                <a:t>Fonctionnalité des établissements</a:t>
              </a:r>
              <a:endParaRPr lang="fr-FR" sz="1800" b="1" noProof="0" dirty="0">
                <a:solidFill>
                  <a:srgbClr val="EE5859"/>
                </a:solidFill>
                <a:latin typeface="+mj-lt"/>
                <a:ea typeface="Roboto Black" panose="02000000000000000000" pitchFamily="2" charset="0"/>
              </a:endParaRPr>
            </a:p>
          </p:txBody>
        </p:sp>
        <p:sp>
          <p:nvSpPr>
            <p:cNvPr id="11" name="Subtitle 5">
              <a:extLst>
                <a:ext uri="{FF2B5EF4-FFF2-40B4-BE49-F238E27FC236}">
                  <a16:creationId xmlns:a16="http://schemas.microsoft.com/office/drawing/2014/main" id="{2DD2C768-6DFC-FBD8-B06E-5B0F82E73A40}"/>
                </a:ext>
              </a:extLst>
            </p:cNvPr>
            <p:cNvSpPr txBox="1">
              <a:spLocks/>
            </p:cNvSpPr>
            <p:nvPr/>
          </p:nvSpPr>
          <p:spPr>
            <a:xfrm>
              <a:off x="4442446" y="3624384"/>
              <a:ext cx="3299802" cy="141106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500" b="1" noProof="0" dirty="0">
                  <a:latin typeface="Segoe UI Light" panose="020B0502040204020203" pitchFamily="34" charset="0"/>
                  <a:ea typeface="Roboto Light" panose="02000000000000000000" pitchFamily="2" charset="0"/>
                </a:rPr>
                <a:t>Dans à peine plus d’un quart des écoles (26 %, 92) évaluées, les IC interrogés ont rapporté que l’école disposait de statistiques détaillées </a:t>
              </a:r>
              <a:r>
                <a:rPr lang="fr-FR" sz="1500" noProof="0" dirty="0">
                  <a:latin typeface="Segoe UI Light" panose="020B0502040204020203" pitchFamily="34" charset="0"/>
                  <a:ea typeface="Roboto Light" panose="02000000000000000000" pitchFamily="2" charset="0"/>
                </a:rPr>
                <a:t>sur le statut de déplacement des enfants inscrits au cours de l’année scolaire. </a:t>
              </a:r>
            </a:p>
            <a:p>
              <a:pPr algn="l">
                <a:lnSpc>
                  <a:spcPct val="100000"/>
                </a:lnSpc>
              </a:pPr>
              <a:endParaRPr lang="fr-FR" sz="1500" noProof="0" dirty="0">
                <a:latin typeface="Segoe UI Light" panose="020B0502040204020203" pitchFamily="34" charset="0"/>
                <a:ea typeface="Roboto Light" panose="02000000000000000000" pitchFamily="2" charset="0"/>
              </a:endParaRPr>
            </a:p>
          </p:txBody>
        </p:sp>
        <p:sp>
          <p:nvSpPr>
            <p:cNvPr id="14" name="Subtitle 5">
              <a:extLst>
                <a:ext uri="{FF2B5EF4-FFF2-40B4-BE49-F238E27FC236}">
                  <a16:creationId xmlns:a16="http://schemas.microsoft.com/office/drawing/2014/main" id="{12F91B51-9111-2E95-A600-E7C7C9C67A2C}"/>
                </a:ext>
              </a:extLst>
            </p:cNvPr>
            <p:cNvSpPr txBox="1">
              <a:spLocks/>
            </p:cNvSpPr>
            <p:nvPr/>
          </p:nvSpPr>
          <p:spPr>
            <a:xfrm>
              <a:off x="1841066" y="2505257"/>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noProof="0" dirty="0">
                  <a:solidFill>
                    <a:srgbClr val="58585A"/>
                  </a:solidFill>
                  <a:latin typeface="+mj-lt"/>
                  <a:ea typeface="Roboto Black" panose="02000000000000000000" pitchFamily="2" charset="0"/>
                </a:rPr>
                <a:t>01</a:t>
              </a:r>
            </a:p>
          </p:txBody>
        </p:sp>
        <p:sp>
          <p:nvSpPr>
            <p:cNvPr id="15" name="Subtitle 5">
              <a:extLst>
                <a:ext uri="{FF2B5EF4-FFF2-40B4-BE49-F238E27FC236}">
                  <a16:creationId xmlns:a16="http://schemas.microsoft.com/office/drawing/2014/main" id="{008A3B00-1BE7-31BD-8956-F42F179CB7E3}"/>
                </a:ext>
              </a:extLst>
            </p:cNvPr>
            <p:cNvSpPr txBox="1">
              <a:spLocks/>
            </p:cNvSpPr>
            <p:nvPr/>
          </p:nvSpPr>
          <p:spPr>
            <a:xfrm>
              <a:off x="5503675" y="2505257"/>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noProof="0" dirty="0">
                  <a:solidFill>
                    <a:srgbClr val="58585A"/>
                  </a:solidFill>
                  <a:latin typeface="+mj-lt"/>
                  <a:ea typeface="Roboto Black" panose="02000000000000000000" pitchFamily="2" charset="0"/>
                </a:rPr>
                <a:t>02</a:t>
              </a:r>
            </a:p>
          </p:txBody>
        </p:sp>
      </p:grpSp>
      <p:sp>
        <p:nvSpPr>
          <p:cNvPr id="17" name="Subtitle 5">
            <a:extLst>
              <a:ext uri="{FF2B5EF4-FFF2-40B4-BE49-F238E27FC236}">
                <a16:creationId xmlns:a16="http://schemas.microsoft.com/office/drawing/2014/main" id="{83ED8DDF-C780-B7A2-01AD-55EA8208E3B0}"/>
              </a:ext>
            </a:extLst>
          </p:cNvPr>
          <p:cNvSpPr txBox="1">
            <a:spLocks/>
          </p:cNvSpPr>
          <p:nvPr/>
        </p:nvSpPr>
        <p:spPr>
          <a:xfrm>
            <a:off x="8570292" y="3632782"/>
            <a:ext cx="3299802" cy="230272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500" noProof="0" dirty="0">
                <a:latin typeface="Segoe UI Light" panose="020B0502040204020203" pitchFamily="34" charset="0"/>
                <a:ea typeface="Roboto Light" panose="02000000000000000000" pitchFamily="2" charset="0"/>
              </a:rPr>
              <a:t>Parmi ces 92 établissements: </a:t>
            </a:r>
          </a:p>
          <a:p>
            <a:pPr marL="285750" indent="-285750" algn="l">
              <a:lnSpc>
                <a:spcPct val="100000"/>
              </a:lnSpc>
              <a:buFont typeface="Arial" panose="020B0604020202020204" pitchFamily="34" charset="0"/>
              <a:buChar char="•"/>
            </a:pPr>
            <a:r>
              <a:rPr lang="fr-FR" sz="1500" noProof="0" dirty="0">
                <a:latin typeface="Segoe UI Light" panose="020B0502040204020203" pitchFamily="34" charset="0"/>
                <a:ea typeface="Roboto Light" panose="02000000000000000000" pitchFamily="2" charset="0"/>
              </a:rPr>
              <a:t>49 % (45/92) des écoles accueillaient au moins un enfant en famille d’accueil.</a:t>
            </a:r>
          </a:p>
          <a:p>
            <a:pPr marL="285750" indent="-285750" algn="l">
              <a:lnSpc>
                <a:spcPct val="100000"/>
              </a:lnSpc>
              <a:buFont typeface="Arial" panose="020B0604020202020204" pitchFamily="34" charset="0"/>
              <a:buChar char="•"/>
            </a:pPr>
            <a:r>
              <a:rPr lang="fr-FR" sz="1500" dirty="0">
                <a:latin typeface="Segoe UI Light" panose="020B0502040204020203" pitchFamily="34" charset="0"/>
                <a:ea typeface="Roboto Light" panose="02000000000000000000" pitchFamily="2" charset="0"/>
              </a:rPr>
              <a:t>52 % (48/92) des écoles accueillaient au moins un enfant retourné.    </a:t>
            </a:r>
          </a:p>
        </p:txBody>
      </p:sp>
      <p:sp>
        <p:nvSpPr>
          <p:cNvPr id="20" name="Arrow: Down 19">
            <a:extLst>
              <a:ext uri="{FF2B5EF4-FFF2-40B4-BE49-F238E27FC236}">
                <a16:creationId xmlns:a16="http://schemas.microsoft.com/office/drawing/2014/main" id="{74EB1233-3075-220D-C850-1A77D76748DA}"/>
              </a:ext>
            </a:extLst>
          </p:cNvPr>
          <p:cNvSpPr/>
          <p:nvPr/>
        </p:nvSpPr>
        <p:spPr>
          <a:xfrm rot="16200000">
            <a:off x="8017736" y="3791735"/>
            <a:ext cx="277068" cy="3705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Subtitle 5">
            <a:extLst>
              <a:ext uri="{FF2B5EF4-FFF2-40B4-BE49-F238E27FC236}">
                <a16:creationId xmlns:a16="http://schemas.microsoft.com/office/drawing/2014/main" id="{CB1ACAFE-05B4-A277-7E84-FEECB6A822CF}"/>
              </a:ext>
            </a:extLst>
          </p:cNvPr>
          <p:cNvSpPr txBox="1">
            <a:spLocks/>
          </p:cNvSpPr>
          <p:nvPr/>
        </p:nvSpPr>
        <p:spPr>
          <a:xfrm>
            <a:off x="8570292" y="3014124"/>
            <a:ext cx="2257253"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Profils des apprenants</a:t>
            </a:r>
          </a:p>
        </p:txBody>
      </p:sp>
      <p:sp>
        <p:nvSpPr>
          <p:cNvPr id="22" name="Subtitle 5">
            <a:extLst>
              <a:ext uri="{FF2B5EF4-FFF2-40B4-BE49-F238E27FC236}">
                <a16:creationId xmlns:a16="http://schemas.microsoft.com/office/drawing/2014/main" id="{F5B29EE4-7C3D-CB3D-B712-8A9C4AE3B250}"/>
              </a:ext>
            </a:extLst>
          </p:cNvPr>
          <p:cNvSpPr txBox="1">
            <a:spLocks/>
          </p:cNvSpPr>
          <p:nvPr/>
        </p:nvSpPr>
        <p:spPr>
          <a:xfrm>
            <a:off x="9598008" y="2505257"/>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noProof="0" dirty="0">
                <a:solidFill>
                  <a:srgbClr val="58585A"/>
                </a:solidFill>
                <a:latin typeface="+mj-lt"/>
                <a:ea typeface="Roboto Black" panose="02000000000000000000" pitchFamily="2" charset="0"/>
              </a:rPr>
              <a:t>03</a:t>
            </a:r>
          </a:p>
        </p:txBody>
      </p:sp>
      <p:pic>
        <p:nvPicPr>
          <p:cNvPr id="23" name="Graphic 22">
            <a:extLst>
              <a:ext uri="{FF2B5EF4-FFF2-40B4-BE49-F238E27FC236}">
                <a16:creationId xmlns:a16="http://schemas.microsoft.com/office/drawing/2014/main" id="{E23963E5-3492-F2EE-EC16-8575B67ADB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85246" y="5651769"/>
            <a:ext cx="320040" cy="220028"/>
          </a:xfrm>
          <a:prstGeom prst="rect">
            <a:avLst/>
          </a:prstGeom>
        </p:spPr>
      </p:pic>
      <p:sp>
        <p:nvSpPr>
          <p:cNvPr id="24" name="TextBox 23">
            <a:extLst>
              <a:ext uri="{FF2B5EF4-FFF2-40B4-BE49-F238E27FC236}">
                <a16:creationId xmlns:a16="http://schemas.microsoft.com/office/drawing/2014/main" id="{8533EBA5-D983-B763-A44B-2BCB6894C927}"/>
              </a:ext>
            </a:extLst>
          </p:cNvPr>
          <p:cNvSpPr txBox="1"/>
          <p:nvPr/>
        </p:nvSpPr>
        <p:spPr>
          <a:xfrm>
            <a:off x="4372853" y="5520006"/>
            <a:ext cx="3663904" cy="1169551"/>
          </a:xfrm>
          <a:prstGeom prst="rect">
            <a:avLst/>
          </a:prstGeom>
          <a:noFill/>
        </p:spPr>
        <p:txBody>
          <a:bodyPr wrap="square" rtlCol="0">
            <a:spAutoFit/>
          </a:bodyPr>
          <a:lstStyle/>
          <a:p>
            <a:r>
              <a:rPr lang="fr-FR" sz="1400" i="1" dirty="0"/>
              <a:t>Il est nécessaire d’appuyer les autorités éducatives à collecter systématiquement des données désagrégées (notamment via un renforcement des outils utilisés pour développer les annuaires statistiques).</a:t>
            </a:r>
          </a:p>
        </p:txBody>
      </p:sp>
    </p:spTree>
    <p:extLst>
      <p:ext uri="{BB962C8B-B14F-4D97-AF65-F5344CB8AC3E}">
        <p14:creationId xmlns:p14="http://schemas.microsoft.com/office/powerpoint/2010/main" val="86443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CEE90-6496-7635-C485-DC50B0A0DB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8906B-6471-F783-36B4-CF39B205E4E1}"/>
              </a:ext>
            </a:extLst>
          </p:cNvPr>
          <p:cNvSpPr>
            <a:spLocks noGrp="1"/>
          </p:cNvSpPr>
          <p:nvPr>
            <p:ph type="title"/>
          </p:nvPr>
        </p:nvSpPr>
        <p:spPr/>
        <p:txBody>
          <a:bodyPr/>
          <a:lstStyle/>
          <a:p>
            <a:r>
              <a:rPr lang="fr-FR" noProof="0" dirty="0"/>
              <a:t>Accès des enfants vulnérables</a:t>
            </a:r>
          </a:p>
        </p:txBody>
      </p:sp>
      <p:sp>
        <p:nvSpPr>
          <p:cNvPr id="6" name="Subtitle 5">
            <a:extLst>
              <a:ext uri="{FF2B5EF4-FFF2-40B4-BE49-F238E27FC236}">
                <a16:creationId xmlns:a16="http://schemas.microsoft.com/office/drawing/2014/main" id="{23CB14EC-FE94-0123-2FDB-629C7845A7A5}"/>
              </a:ext>
            </a:extLst>
          </p:cNvPr>
          <p:cNvSpPr txBox="1">
            <a:spLocks/>
          </p:cNvSpPr>
          <p:nvPr/>
        </p:nvSpPr>
        <p:spPr>
          <a:xfrm>
            <a:off x="397591" y="1484736"/>
            <a:ext cx="10906805" cy="615675"/>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dirty="0">
                <a:latin typeface="Segoe UI Light" panose="020B0502040204020203" pitchFamily="34" charset="0"/>
                <a:ea typeface="Roboto Light" panose="02000000000000000000" pitchFamily="2" charset="0"/>
              </a:rPr>
              <a:t>84 % (291) des écoles enquêtées accueillaient des enfants issus de groupes vulnérables ou à risque au cours de l’année scolaire 2024-2025. </a:t>
            </a:r>
          </a:p>
        </p:txBody>
      </p:sp>
      <p:pic>
        <p:nvPicPr>
          <p:cNvPr id="4098" name="Picture 2" descr="Une image contenant texte, capture d’écran, Police, nombre&#10;&#10;Le contenu généré par l’IA peut être incorrect.">
            <a:extLst>
              <a:ext uri="{FF2B5EF4-FFF2-40B4-BE49-F238E27FC236}">
                <a16:creationId xmlns:a16="http://schemas.microsoft.com/office/drawing/2014/main" id="{8F35D3E8-B04A-FF33-106B-C80D75DC2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717" y="3513165"/>
            <a:ext cx="6891237" cy="25799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D3CF4F3-A8F4-38C9-FB02-EA8A9EC4A5B8}"/>
              </a:ext>
            </a:extLst>
          </p:cNvPr>
          <p:cNvSpPr txBox="1"/>
          <p:nvPr/>
        </p:nvSpPr>
        <p:spPr>
          <a:xfrm>
            <a:off x="2882046" y="2844225"/>
            <a:ext cx="6094324" cy="646331"/>
          </a:xfrm>
          <a:prstGeom prst="rect">
            <a:avLst/>
          </a:prstGeom>
          <a:noFill/>
        </p:spPr>
        <p:txBody>
          <a:bodyPr wrap="square">
            <a:spAutoFit/>
          </a:bodyPr>
          <a:lstStyle/>
          <a:p>
            <a:r>
              <a:rPr lang="fr-FR" i="1" dirty="0">
                <a:solidFill>
                  <a:srgbClr val="58585A"/>
                </a:solidFill>
                <a:latin typeface="+mj-lt"/>
                <a:ea typeface="+mj-ea"/>
                <a:cs typeface="+mj-cs"/>
              </a:rPr>
              <a:t>% d’écoles accueillant des enfants issus de groupes vulnérables dans les écoles, par type de vulnérabilité</a:t>
            </a:r>
          </a:p>
        </p:txBody>
      </p:sp>
    </p:spTree>
    <p:extLst>
      <p:ext uri="{BB962C8B-B14F-4D97-AF65-F5344CB8AC3E}">
        <p14:creationId xmlns:p14="http://schemas.microsoft.com/office/powerpoint/2010/main" val="373157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a:extLst>
            <a:ext uri="{FF2B5EF4-FFF2-40B4-BE49-F238E27FC236}">
              <a16:creationId xmlns:a16="http://schemas.microsoft.com/office/drawing/2014/main" id="{32D36076-BB41-2532-416B-75C91388A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C822F-8D53-AE52-532F-4FEEE5EFD4E1}"/>
              </a:ext>
            </a:extLst>
          </p:cNvPr>
          <p:cNvSpPr>
            <a:spLocks noGrp="1"/>
          </p:cNvSpPr>
          <p:nvPr>
            <p:ph type="title"/>
          </p:nvPr>
        </p:nvSpPr>
        <p:spPr>
          <a:xfrm>
            <a:off x="1668340" y="2633660"/>
            <a:ext cx="8855319" cy="1325563"/>
          </a:xfrm>
        </p:spPr>
        <p:txBody>
          <a:bodyPr>
            <a:normAutofit fontScale="90000"/>
          </a:bodyPr>
          <a:lstStyle/>
          <a:p>
            <a:br>
              <a:rPr lang="fr-FR" dirty="0"/>
            </a:br>
            <a:r>
              <a:rPr lang="fr-FR" sz="4000" b="1" dirty="0"/>
              <a:t>“Certains enfants orphelins vivent avec des tuteurs vulnérables, le grand-père ou grand-mère, qui n’ont pas la capacité de les soutenir à l’école”</a:t>
            </a:r>
            <a:br>
              <a:rPr lang="fr-FR" sz="4000" b="1" dirty="0"/>
            </a:br>
            <a:br>
              <a:rPr lang="fr-FR" dirty="0"/>
            </a:br>
            <a:r>
              <a:rPr lang="fr-FR" sz="3600" dirty="0"/>
              <a:t>(Groupe de filles, Sous-préfecture d’Obo)</a:t>
            </a:r>
            <a:br>
              <a:rPr lang="fr-FR" sz="3600" dirty="0"/>
            </a:br>
            <a:endParaRPr lang="fr-FR" noProof="0" dirty="0"/>
          </a:p>
        </p:txBody>
      </p:sp>
      <p:grpSp>
        <p:nvGrpSpPr>
          <p:cNvPr id="8" name="Group 7">
            <a:extLst>
              <a:ext uri="{FF2B5EF4-FFF2-40B4-BE49-F238E27FC236}">
                <a16:creationId xmlns:a16="http://schemas.microsoft.com/office/drawing/2014/main" id="{A51A99AA-5A1F-4988-E990-FA2D25532150}"/>
              </a:ext>
            </a:extLst>
          </p:cNvPr>
          <p:cNvGrpSpPr/>
          <p:nvPr/>
        </p:nvGrpSpPr>
        <p:grpSpPr>
          <a:xfrm>
            <a:off x="143189" y="432079"/>
            <a:ext cx="2830157" cy="389429"/>
            <a:chOff x="143189" y="432079"/>
            <a:chExt cx="2830157" cy="389429"/>
          </a:xfrm>
        </p:grpSpPr>
        <p:sp>
          <p:nvSpPr>
            <p:cNvPr id="6" name="TextBox 5">
              <a:extLst>
                <a:ext uri="{FF2B5EF4-FFF2-40B4-BE49-F238E27FC236}">
                  <a16:creationId xmlns:a16="http://schemas.microsoft.com/office/drawing/2014/main" id="{BD404FE4-DB2F-F947-ABE5-EF6635472B3A}"/>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7" name="Graphic 6">
              <a:extLst>
                <a:ext uri="{FF2B5EF4-FFF2-40B4-BE49-F238E27FC236}">
                  <a16:creationId xmlns:a16="http://schemas.microsoft.com/office/drawing/2014/main" id="{645FC5E8-250E-7122-B2B3-E2023F19722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189" y="432079"/>
              <a:ext cx="457200" cy="342900"/>
            </a:xfrm>
            <a:prstGeom prst="rect">
              <a:avLst/>
            </a:prstGeom>
          </p:spPr>
        </p:pic>
      </p:grpSp>
      <p:pic>
        <p:nvPicPr>
          <p:cNvPr id="9" name="Graphic 8">
            <a:extLst>
              <a:ext uri="{FF2B5EF4-FFF2-40B4-BE49-F238E27FC236}">
                <a16:creationId xmlns:a16="http://schemas.microsoft.com/office/drawing/2014/main" id="{DD7F43A6-E3C2-FDEC-2657-E0B0EBAC6D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49659" y="5402043"/>
            <a:ext cx="537208" cy="369331"/>
          </a:xfrm>
          <a:prstGeom prst="rect">
            <a:avLst/>
          </a:prstGeom>
        </p:spPr>
      </p:pic>
      <p:sp>
        <p:nvSpPr>
          <p:cNvPr id="14" name="TextBox 13">
            <a:extLst>
              <a:ext uri="{FF2B5EF4-FFF2-40B4-BE49-F238E27FC236}">
                <a16:creationId xmlns:a16="http://schemas.microsoft.com/office/drawing/2014/main" id="{0C975DE2-2442-6082-FCC8-A3DFEA41C310}"/>
              </a:ext>
            </a:extLst>
          </p:cNvPr>
          <p:cNvSpPr txBox="1"/>
          <p:nvPr/>
        </p:nvSpPr>
        <p:spPr>
          <a:xfrm>
            <a:off x="1957688" y="5309709"/>
            <a:ext cx="8855319" cy="923330"/>
          </a:xfrm>
          <a:prstGeom prst="rect">
            <a:avLst/>
          </a:prstGeom>
          <a:noFill/>
        </p:spPr>
        <p:txBody>
          <a:bodyPr wrap="square">
            <a:spAutoFit/>
          </a:bodyPr>
          <a:lstStyle/>
          <a:p>
            <a:r>
              <a:rPr lang="fr-FR" b="1" i="1" dirty="0">
                <a:solidFill>
                  <a:srgbClr val="58585A"/>
                </a:solidFill>
              </a:rPr>
              <a:t>L’inclusion des orphelins nécessite des mesures de protection (sensibilisation du personnel enseignant et des communautés, mise en place de référencement intersectoriels etc.), de soutien matériel et d’accompagnement d’apprentissage personnalisés. </a:t>
            </a:r>
          </a:p>
        </p:txBody>
      </p:sp>
    </p:spTree>
    <p:extLst>
      <p:ext uri="{BB962C8B-B14F-4D97-AF65-F5344CB8AC3E}">
        <p14:creationId xmlns:p14="http://schemas.microsoft.com/office/powerpoint/2010/main" val="1359648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6075CBA0-8D0A-8522-090A-9AA2881F95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87994-81AA-8046-D320-56E5DF688E15}"/>
              </a:ext>
            </a:extLst>
          </p:cNvPr>
          <p:cNvSpPr>
            <a:spLocks noGrp="1"/>
          </p:cNvSpPr>
          <p:nvPr>
            <p:ph type="title"/>
          </p:nvPr>
        </p:nvSpPr>
        <p:spPr>
          <a:xfrm>
            <a:off x="1668340" y="2641251"/>
            <a:ext cx="8855319" cy="1325563"/>
          </a:xfrm>
        </p:spPr>
        <p:txBody>
          <a:bodyPr>
            <a:normAutofit fontScale="90000"/>
          </a:bodyPr>
          <a:lstStyle/>
          <a:p>
            <a:br>
              <a:rPr lang="fr-FR" sz="4400" dirty="0"/>
            </a:br>
            <a:br>
              <a:rPr lang="fr-FR" sz="4400" dirty="0"/>
            </a:br>
            <a:r>
              <a:rPr lang="fr-FR" sz="4400" b="1" dirty="0"/>
              <a:t>« A cause de leur handicap physique, leurs parents ne veulent pas les inscrire à l’école, pourtant ils ont la volonté d’apprendre comme les autres enfants. »</a:t>
            </a:r>
            <a:br>
              <a:rPr lang="fr-FR" sz="3600" b="1" dirty="0"/>
            </a:br>
            <a:br>
              <a:rPr lang="fr-FR" dirty="0"/>
            </a:br>
            <a:r>
              <a:rPr lang="fr-FR" sz="3600" dirty="0"/>
              <a:t>(Groupe d’enfants filles et garçons)</a:t>
            </a:r>
            <a:br>
              <a:rPr lang="fr-FR" sz="3600" dirty="0"/>
            </a:br>
            <a:br>
              <a:rPr lang="fr-FR" sz="3600" dirty="0"/>
            </a:br>
            <a:r>
              <a:rPr lang="fr-FR" sz="2200" dirty="0"/>
              <a:t>Il est nécessaire de continuer à sensibiliser les communautés à l’accès à l’éducation des enfants en situation de handicap ainsi que de former et d’accompagner du personnel éducatif, d’adapter les infrastructures et les matériels d’enseignements</a:t>
            </a:r>
            <a:r>
              <a:rPr lang="fr-FR" sz="3100" dirty="0"/>
              <a:t>.</a:t>
            </a:r>
            <a:endParaRPr lang="fr-FR" noProof="0" dirty="0"/>
          </a:p>
        </p:txBody>
      </p:sp>
      <p:grpSp>
        <p:nvGrpSpPr>
          <p:cNvPr id="3" name="Group 2">
            <a:extLst>
              <a:ext uri="{FF2B5EF4-FFF2-40B4-BE49-F238E27FC236}">
                <a16:creationId xmlns:a16="http://schemas.microsoft.com/office/drawing/2014/main" id="{4A79ACD6-AE66-E9B9-F1B0-1C725CDB7B1E}"/>
              </a:ext>
            </a:extLst>
          </p:cNvPr>
          <p:cNvGrpSpPr/>
          <p:nvPr/>
        </p:nvGrpSpPr>
        <p:grpSpPr>
          <a:xfrm>
            <a:off x="143189" y="432079"/>
            <a:ext cx="2830157" cy="389429"/>
            <a:chOff x="143189" y="432079"/>
            <a:chExt cx="2830157" cy="389429"/>
          </a:xfrm>
        </p:grpSpPr>
        <p:sp>
          <p:nvSpPr>
            <p:cNvPr id="4" name="TextBox 3">
              <a:extLst>
                <a:ext uri="{FF2B5EF4-FFF2-40B4-BE49-F238E27FC236}">
                  <a16:creationId xmlns:a16="http://schemas.microsoft.com/office/drawing/2014/main" id="{0418BE40-6230-4F81-618D-4F27ED649289}"/>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5" name="Graphic 4">
              <a:extLst>
                <a:ext uri="{FF2B5EF4-FFF2-40B4-BE49-F238E27FC236}">
                  <a16:creationId xmlns:a16="http://schemas.microsoft.com/office/drawing/2014/main" id="{3ABAAD53-31C4-BAFD-8D92-9000A01FC39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189" y="432079"/>
              <a:ext cx="457200" cy="342900"/>
            </a:xfrm>
            <a:prstGeom prst="rect">
              <a:avLst/>
            </a:prstGeom>
          </p:spPr>
        </p:pic>
      </p:grpSp>
      <p:pic>
        <p:nvPicPr>
          <p:cNvPr id="6" name="Graphic 5">
            <a:extLst>
              <a:ext uri="{FF2B5EF4-FFF2-40B4-BE49-F238E27FC236}">
                <a16:creationId xmlns:a16="http://schemas.microsoft.com/office/drawing/2014/main" id="{1A04DC73-B4F2-5560-864F-2C28974B7D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0745" y="5209641"/>
            <a:ext cx="537208" cy="369331"/>
          </a:xfrm>
          <a:prstGeom prst="rect">
            <a:avLst/>
          </a:prstGeom>
        </p:spPr>
      </p:pic>
    </p:spTree>
    <p:extLst>
      <p:ext uri="{BB962C8B-B14F-4D97-AF65-F5344CB8AC3E}">
        <p14:creationId xmlns:p14="http://schemas.microsoft.com/office/powerpoint/2010/main" val="262274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24AB-1CA2-D2A2-CB6D-ADF537F5C324}"/>
              </a:ext>
            </a:extLst>
          </p:cNvPr>
          <p:cNvSpPr>
            <a:spLocks noGrp="1"/>
          </p:cNvSpPr>
          <p:nvPr>
            <p:ph type="title"/>
          </p:nvPr>
        </p:nvSpPr>
        <p:spPr>
          <a:xfrm>
            <a:off x="720376" y="2179773"/>
            <a:ext cx="3667877" cy="2192791"/>
          </a:xfrm>
        </p:spPr>
        <p:txBody>
          <a:bodyPr/>
          <a:lstStyle/>
          <a:p>
            <a:r>
              <a:rPr lang="fr-FR" sz="2400" b="1" dirty="0"/>
              <a:t>A peine plus d’un tiers des IC interrogés (35 %, 123) mentionnaient cependant que leur école avait mis en place des mesures concrètes </a:t>
            </a:r>
            <a:r>
              <a:rPr lang="fr-FR" sz="2400" dirty="0"/>
              <a:t>pour aider les élèves vulnérables à accéder à l’école, y participer et/ou éviter les décrochages scolaires.</a:t>
            </a:r>
            <a:br>
              <a:rPr lang="fr-FR" sz="1800" dirty="0"/>
            </a:br>
            <a:endParaRPr lang="fr-FR" sz="1800" noProof="0" dirty="0"/>
          </a:p>
        </p:txBody>
      </p:sp>
      <p:grpSp>
        <p:nvGrpSpPr>
          <p:cNvPr id="3" name="Group 2">
            <a:extLst>
              <a:ext uri="{FF2B5EF4-FFF2-40B4-BE49-F238E27FC236}">
                <a16:creationId xmlns:a16="http://schemas.microsoft.com/office/drawing/2014/main" id="{1979662A-57D4-6A91-F482-C9E8F9C71C85}"/>
              </a:ext>
            </a:extLst>
          </p:cNvPr>
          <p:cNvGrpSpPr/>
          <p:nvPr/>
        </p:nvGrpSpPr>
        <p:grpSpPr>
          <a:xfrm>
            <a:off x="5663271" y="2297828"/>
            <a:ext cx="6136603" cy="592873"/>
            <a:chOff x="6067839" y="812070"/>
            <a:chExt cx="4787202" cy="592873"/>
          </a:xfrm>
        </p:grpSpPr>
        <p:sp>
          <p:nvSpPr>
            <p:cNvPr id="4" name="Subtitle 5">
              <a:extLst>
                <a:ext uri="{FF2B5EF4-FFF2-40B4-BE49-F238E27FC236}">
                  <a16:creationId xmlns:a16="http://schemas.microsoft.com/office/drawing/2014/main" id="{47B90E72-44C8-CAFD-224F-8C969868BAC1}"/>
                </a:ext>
              </a:extLst>
            </p:cNvPr>
            <p:cNvSpPr txBox="1">
              <a:spLocks/>
            </p:cNvSpPr>
            <p:nvPr/>
          </p:nvSpPr>
          <p:spPr>
            <a:xfrm>
              <a:off x="6418996" y="848972"/>
              <a:ext cx="4436045" cy="5559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latin typeface="Segoe UI Light" panose="020B0502040204020203" pitchFamily="34" charset="0"/>
                  <a:ea typeface="Roboto Light" panose="02000000000000000000" pitchFamily="2" charset="0"/>
                </a:rPr>
                <a:t>L</a:t>
              </a:r>
              <a:r>
                <a:rPr lang="fr-FR" sz="2000" b="1" noProof="0" dirty="0">
                  <a:latin typeface="Segoe UI Light" panose="020B0502040204020203" pitchFamily="34" charset="0"/>
                  <a:ea typeface="Roboto Light" panose="02000000000000000000" pitchFamily="2" charset="0"/>
                </a:rPr>
                <a:t>’accueil des enfants sur-âgés (52 % des écoles)</a:t>
              </a:r>
            </a:p>
          </p:txBody>
        </p:sp>
        <p:sp>
          <p:nvSpPr>
            <p:cNvPr id="6" name="Subtitle 5">
              <a:extLst>
                <a:ext uri="{FF2B5EF4-FFF2-40B4-BE49-F238E27FC236}">
                  <a16:creationId xmlns:a16="http://schemas.microsoft.com/office/drawing/2014/main" id="{26883AE6-1D88-190F-C472-125DAC36EFD1}"/>
                </a:ext>
              </a:extLst>
            </p:cNvPr>
            <p:cNvSpPr txBox="1">
              <a:spLocks/>
            </p:cNvSpPr>
            <p:nvPr/>
          </p:nvSpPr>
          <p:spPr>
            <a:xfrm>
              <a:off x="6067839" y="812070"/>
              <a:ext cx="2901684"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800" b="1" noProof="0" dirty="0">
                  <a:solidFill>
                    <a:srgbClr val="EE5859"/>
                  </a:solidFill>
                  <a:latin typeface="+mj-lt"/>
                  <a:ea typeface="Roboto Black" panose="02000000000000000000" pitchFamily="2" charset="0"/>
                </a:rPr>
                <a:t>1. </a:t>
              </a:r>
            </a:p>
          </p:txBody>
        </p:sp>
      </p:grpSp>
      <p:grpSp>
        <p:nvGrpSpPr>
          <p:cNvPr id="16" name="Group 15">
            <a:extLst>
              <a:ext uri="{FF2B5EF4-FFF2-40B4-BE49-F238E27FC236}">
                <a16:creationId xmlns:a16="http://schemas.microsoft.com/office/drawing/2014/main" id="{C65B041B-1D63-92E5-EDF6-F92C66FACECF}"/>
              </a:ext>
            </a:extLst>
          </p:cNvPr>
          <p:cNvGrpSpPr/>
          <p:nvPr/>
        </p:nvGrpSpPr>
        <p:grpSpPr>
          <a:xfrm>
            <a:off x="5695909" y="2669176"/>
            <a:ext cx="5999517" cy="613912"/>
            <a:chOff x="6100821" y="801991"/>
            <a:chExt cx="4763861" cy="613912"/>
          </a:xfrm>
        </p:grpSpPr>
        <p:sp>
          <p:nvSpPr>
            <p:cNvPr id="17" name="Subtitle 5">
              <a:extLst>
                <a:ext uri="{FF2B5EF4-FFF2-40B4-BE49-F238E27FC236}">
                  <a16:creationId xmlns:a16="http://schemas.microsoft.com/office/drawing/2014/main" id="{8097DA8C-6697-A535-2504-16FAD95F219C}"/>
                </a:ext>
              </a:extLst>
            </p:cNvPr>
            <p:cNvSpPr txBox="1">
              <a:spLocks/>
            </p:cNvSpPr>
            <p:nvPr/>
          </p:nvSpPr>
          <p:spPr>
            <a:xfrm>
              <a:off x="6428637" y="859932"/>
              <a:ext cx="4436045" cy="5559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latin typeface="Segoe UI Light" panose="020B0502040204020203" pitchFamily="34" charset="0"/>
                  <a:ea typeface="Roboto Light" panose="02000000000000000000" pitchFamily="2" charset="0"/>
                </a:rPr>
                <a:t>La mise en place d’un suivi de la protection de l’enfance (37 %) </a:t>
              </a:r>
              <a:endParaRPr lang="fr-FR" sz="2000" b="1" noProof="0" dirty="0">
                <a:latin typeface="Segoe UI Light" panose="020B0502040204020203" pitchFamily="34" charset="0"/>
                <a:ea typeface="Roboto Light" panose="02000000000000000000" pitchFamily="2" charset="0"/>
              </a:endParaRPr>
            </a:p>
          </p:txBody>
        </p:sp>
        <p:sp>
          <p:nvSpPr>
            <p:cNvPr id="18" name="Subtitle 5">
              <a:extLst>
                <a:ext uri="{FF2B5EF4-FFF2-40B4-BE49-F238E27FC236}">
                  <a16:creationId xmlns:a16="http://schemas.microsoft.com/office/drawing/2014/main" id="{E403731D-C9B4-75BE-BF7A-66559CE20A5C}"/>
                </a:ext>
              </a:extLst>
            </p:cNvPr>
            <p:cNvSpPr txBox="1">
              <a:spLocks/>
            </p:cNvSpPr>
            <p:nvPr/>
          </p:nvSpPr>
          <p:spPr>
            <a:xfrm>
              <a:off x="6100821" y="801991"/>
              <a:ext cx="2901684"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800" b="1" dirty="0">
                  <a:solidFill>
                    <a:srgbClr val="EE5859"/>
                  </a:solidFill>
                  <a:latin typeface="+mj-lt"/>
                  <a:ea typeface="Roboto Black" panose="02000000000000000000" pitchFamily="2" charset="0"/>
                </a:rPr>
                <a:t>2</a:t>
              </a:r>
              <a:r>
                <a:rPr lang="fr-FR" sz="2800" b="1" noProof="0" dirty="0">
                  <a:solidFill>
                    <a:srgbClr val="EE5859"/>
                  </a:solidFill>
                  <a:latin typeface="+mj-lt"/>
                  <a:ea typeface="Roboto Black" panose="02000000000000000000" pitchFamily="2" charset="0"/>
                </a:rPr>
                <a:t>. </a:t>
              </a:r>
            </a:p>
          </p:txBody>
        </p:sp>
      </p:grpSp>
      <p:grpSp>
        <p:nvGrpSpPr>
          <p:cNvPr id="19" name="Group 18">
            <a:extLst>
              <a:ext uri="{FF2B5EF4-FFF2-40B4-BE49-F238E27FC236}">
                <a16:creationId xmlns:a16="http://schemas.microsoft.com/office/drawing/2014/main" id="{E9F4652B-6A64-D728-C00B-3E820690DE13}"/>
              </a:ext>
            </a:extLst>
          </p:cNvPr>
          <p:cNvGrpSpPr/>
          <p:nvPr/>
        </p:nvGrpSpPr>
        <p:grpSpPr>
          <a:xfrm>
            <a:off x="5695909" y="3294623"/>
            <a:ext cx="5999517" cy="613912"/>
            <a:chOff x="6100821" y="801991"/>
            <a:chExt cx="4763861" cy="613912"/>
          </a:xfrm>
        </p:grpSpPr>
        <p:sp>
          <p:nvSpPr>
            <p:cNvPr id="21" name="Subtitle 5">
              <a:extLst>
                <a:ext uri="{FF2B5EF4-FFF2-40B4-BE49-F238E27FC236}">
                  <a16:creationId xmlns:a16="http://schemas.microsoft.com/office/drawing/2014/main" id="{6A1067F3-6A42-0075-75BC-32C50C55D295}"/>
                </a:ext>
              </a:extLst>
            </p:cNvPr>
            <p:cNvSpPr txBox="1">
              <a:spLocks/>
            </p:cNvSpPr>
            <p:nvPr/>
          </p:nvSpPr>
          <p:spPr>
            <a:xfrm>
              <a:off x="6428637" y="859932"/>
              <a:ext cx="4436045" cy="5559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dirty="0">
                  <a:latin typeface="Segoe UI Light" panose="020B0502040204020203" pitchFamily="34" charset="0"/>
                  <a:ea typeface="Roboto Light" panose="02000000000000000000" pitchFamily="2" charset="0"/>
                </a:rPr>
                <a:t>La mise en place d’horaires flexibles (33 %). </a:t>
              </a:r>
              <a:endParaRPr lang="fr-FR" sz="2000" b="1" noProof="0" dirty="0">
                <a:latin typeface="Segoe UI Light" panose="020B0502040204020203" pitchFamily="34" charset="0"/>
                <a:ea typeface="Roboto Light" panose="02000000000000000000" pitchFamily="2" charset="0"/>
              </a:endParaRPr>
            </a:p>
          </p:txBody>
        </p:sp>
        <p:sp>
          <p:nvSpPr>
            <p:cNvPr id="22" name="Subtitle 5">
              <a:extLst>
                <a:ext uri="{FF2B5EF4-FFF2-40B4-BE49-F238E27FC236}">
                  <a16:creationId xmlns:a16="http://schemas.microsoft.com/office/drawing/2014/main" id="{46687D30-A257-48B8-7E30-96E069E22ACB}"/>
                </a:ext>
              </a:extLst>
            </p:cNvPr>
            <p:cNvSpPr txBox="1">
              <a:spLocks/>
            </p:cNvSpPr>
            <p:nvPr/>
          </p:nvSpPr>
          <p:spPr>
            <a:xfrm>
              <a:off x="6100821" y="801991"/>
              <a:ext cx="2901684" cy="53243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800" b="1" noProof="0" dirty="0">
                  <a:solidFill>
                    <a:srgbClr val="EE5859"/>
                  </a:solidFill>
                  <a:latin typeface="+mj-lt"/>
                  <a:ea typeface="Roboto Black" panose="02000000000000000000" pitchFamily="2" charset="0"/>
                </a:rPr>
                <a:t>3. </a:t>
              </a:r>
            </a:p>
          </p:txBody>
        </p:sp>
      </p:grpSp>
      <p:sp>
        <p:nvSpPr>
          <p:cNvPr id="24" name="TextBox 23">
            <a:extLst>
              <a:ext uri="{FF2B5EF4-FFF2-40B4-BE49-F238E27FC236}">
                <a16:creationId xmlns:a16="http://schemas.microsoft.com/office/drawing/2014/main" id="{21A4556E-D1F1-DD7D-2B83-9846E3A322DB}"/>
              </a:ext>
            </a:extLst>
          </p:cNvPr>
          <p:cNvSpPr txBox="1"/>
          <p:nvPr/>
        </p:nvSpPr>
        <p:spPr>
          <a:xfrm>
            <a:off x="5705550" y="3896538"/>
            <a:ext cx="6094324" cy="1015663"/>
          </a:xfrm>
          <a:prstGeom prst="rect">
            <a:avLst/>
          </a:prstGeom>
          <a:noFill/>
        </p:spPr>
        <p:txBody>
          <a:bodyPr wrap="square">
            <a:spAutoFit/>
          </a:bodyPr>
          <a:lstStyle/>
          <a:p>
            <a:r>
              <a:rPr lang="fr-FR" sz="2000" dirty="0"/>
              <a:t>Environ un tiers (30 %) des IC indiquaient également que leurs établissements pouvaient annuler ou réduire les frais de scolarité ou autres coûts éducatifs. </a:t>
            </a:r>
          </a:p>
        </p:txBody>
      </p:sp>
      <p:sp>
        <p:nvSpPr>
          <p:cNvPr id="28" name="TextBox 27">
            <a:extLst>
              <a:ext uri="{FF2B5EF4-FFF2-40B4-BE49-F238E27FC236}">
                <a16:creationId xmlns:a16="http://schemas.microsoft.com/office/drawing/2014/main" id="{074597DF-5C37-638A-6A7C-E7861A75963E}"/>
              </a:ext>
            </a:extLst>
          </p:cNvPr>
          <p:cNvSpPr txBox="1"/>
          <p:nvPr/>
        </p:nvSpPr>
        <p:spPr>
          <a:xfrm>
            <a:off x="5695910" y="4996882"/>
            <a:ext cx="6094324" cy="1477328"/>
          </a:xfrm>
          <a:prstGeom prst="rect">
            <a:avLst/>
          </a:prstGeom>
          <a:noFill/>
        </p:spPr>
        <p:txBody>
          <a:bodyPr wrap="square">
            <a:spAutoFit/>
          </a:bodyPr>
          <a:lstStyle/>
          <a:p>
            <a:r>
              <a:rPr lang="fr-FR" i="1" dirty="0"/>
              <a:t>Cette mesure semble particulièrement pertinente en RCA, où 50% des enfants non-scolarisés n’accédaient pas à l’école en 2024-2025 en raison des coûts liés à l’éducation (source : MSNA 2025). Un problème soulevé de nombreuses fois par les enfants pendant les consultations. </a:t>
            </a:r>
          </a:p>
        </p:txBody>
      </p:sp>
      <p:sp>
        <p:nvSpPr>
          <p:cNvPr id="29" name="TextBox 28">
            <a:extLst>
              <a:ext uri="{FF2B5EF4-FFF2-40B4-BE49-F238E27FC236}">
                <a16:creationId xmlns:a16="http://schemas.microsoft.com/office/drawing/2014/main" id="{1063BBA6-93E3-DD72-4B7E-C35CE111221B}"/>
              </a:ext>
            </a:extLst>
          </p:cNvPr>
          <p:cNvSpPr txBox="1"/>
          <p:nvPr/>
        </p:nvSpPr>
        <p:spPr>
          <a:xfrm>
            <a:off x="5601102" y="1386495"/>
            <a:ext cx="6094324" cy="707886"/>
          </a:xfrm>
          <a:prstGeom prst="rect">
            <a:avLst/>
          </a:prstGeom>
          <a:noFill/>
        </p:spPr>
        <p:txBody>
          <a:bodyPr wrap="square">
            <a:spAutoFit/>
          </a:bodyPr>
          <a:lstStyle/>
          <a:p>
            <a:r>
              <a:rPr lang="fr-FR" sz="2000" dirty="0"/>
              <a:t>Les principales dispositions mises en place dans ces 123 écoles étaient les suivantes:</a:t>
            </a:r>
          </a:p>
        </p:txBody>
      </p:sp>
      <p:pic>
        <p:nvPicPr>
          <p:cNvPr id="30" name="Graphic 29">
            <a:extLst>
              <a:ext uri="{FF2B5EF4-FFF2-40B4-BE49-F238E27FC236}">
                <a16:creationId xmlns:a16="http://schemas.microsoft.com/office/drawing/2014/main" id="{FF614402-75E3-F04D-AA4F-4BEBF40AB63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43231" y="5099110"/>
            <a:ext cx="320040" cy="220028"/>
          </a:xfrm>
          <a:prstGeom prst="rect">
            <a:avLst/>
          </a:prstGeom>
        </p:spPr>
      </p:pic>
    </p:spTree>
    <p:extLst>
      <p:ext uri="{BB962C8B-B14F-4D97-AF65-F5344CB8AC3E}">
        <p14:creationId xmlns:p14="http://schemas.microsoft.com/office/powerpoint/2010/main" val="305588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34F59-34B9-9D07-9EE5-48E850A01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5E5EB-7AA4-20EA-10CB-46F48C0886C4}"/>
              </a:ext>
            </a:extLst>
          </p:cNvPr>
          <p:cNvSpPr>
            <a:spLocks noGrp="1"/>
          </p:cNvSpPr>
          <p:nvPr>
            <p:ph type="title"/>
          </p:nvPr>
        </p:nvSpPr>
        <p:spPr>
          <a:xfrm>
            <a:off x="1668340" y="2766218"/>
            <a:ext cx="8855319" cy="1325563"/>
          </a:xfrm>
        </p:spPr>
        <p:txBody>
          <a:bodyPr>
            <a:normAutofit fontScale="90000"/>
          </a:bodyPr>
          <a:lstStyle/>
          <a:p>
            <a:br>
              <a:rPr lang="fr-FR" sz="4400" dirty="0"/>
            </a:br>
            <a:r>
              <a:rPr lang="fr-FR" sz="4400" b="1" dirty="0"/>
              <a:t>« C’est très difficile maintenant pour nous et nos parents d’avoir de l’argent par ce que la vente des produits agricole ne marche pas bien maintenant. Avec la baisse des prix sur le marché, nos parents n’ont pas la capacité de soutenir leurs enfants pour aller à l’école »</a:t>
            </a:r>
            <a:br>
              <a:rPr lang="fr-FR" sz="3600" b="1" dirty="0"/>
            </a:br>
            <a:br>
              <a:rPr lang="fr-FR" dirty="0"/>
            </a:br>
            <a:r>
              <a:rPr lang="fr-FR" sz="3600" dirty="0"/>
              <a:t>(Groupe de filles scolarisées âgées entre 12 et 14 ans dans la sous-préfecture d’Obo)</a:t>
            </a:r>
            <a:endParaRPr lang="fr-FR" noProof="0" dirty="0"/>
          </a:p>
        </p:txBody>
      </p:sp>
      <p:grpSp>
        <p:nvGrpSpPr>
          <p:cNvPr id="3" name="Group 2">
            <a:extLst>
              <a:ext uri="{FF2B5EF4-FFF2-40B4-BE49-F238E27FC236}">
                <a16:creationId xmlns:a16="http://schemas.microsoft.com/office/drawing/2014/main" id="{EA730784-B182-6D9A-5E1A-73CD1C6B704A}"/>
              </a:ext>
            </a:extLst>
          </p:cNvPr>
          <p:cNvGrpSpPr/>
          <p:nvPr/>
        </p:nvGrpSpPr>
        <p:grpSpPr>
          <a:xfrm>
            <a:off x="143189" y="432079"/>
            <a:ext cx="2830157" cy="389429"/>
            <a:chOff x="143189" y="432079"/>
            <a:chExt cx="2830157" cy="389429"/>
          </a:xfrm>
        </p:grpSpPr>
        <p:sp>
          <p:nvSpPr>
            <p:cNvPr id="4" name="TextBox 3">
              <a:extLst>
                <a:ext uri="{FF2B5EF4-FFF2-40B4-BE49-F238E27FC236}">
                  <a16:creationId xmlns:a16="http://schemas.microsoft.com/office/drawing/2014/main" id="{576DEEA6-56FA-7144-7DA1-BF63F9DFD788}"/>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5" name="Graphic 4">
              <a:extLst>
                <a:ext uri="{FF2B5EF4-FFF2-40B4-BE49-F238E27FC236}">
                  <a16:creationId xmlns:a16="http://schemas.microsoft.com/office/drawing/2014/main" id="{682D27A7-E482-5163-8D6F-C617E4828F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189" y="432079"/>
              <a:ext cx="457200" cy="342900"/>
            </a:xfrm>
            <a:prstGeom prst="rect">
              <a:avLst/>
            </a:prstGeom>
          </p:spPr>
        </p:pic>
      </p:grpSp>
    </p:spTree>
    <p:extLst>
      <p:ext uri="{BB962C8B-B14F-4D97-AF65-F5344CB8AC3E}">
        <p14:creationId xmlns:p14="http://schemas.microsoft.com/office/powerpoint/2010/main" val="242136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82473-C503-3755-A5F8-0FBD59BF6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FD47F6-8D9F-EE1A-F87C-E41486FAFF55}"/>
              </a:ext>
            </a:extLst>
          </p:cNvPr>
          <p:cNvSpPr>
            <a:spLocks noGrp="1"/>
          </p:cNvSpPr>
          <p:nvPr>
            <p:ph type="title"/>
          </p:nvPr>
        </p:nvSpPr>
        <p:spPr/>
        <p:txBody>
          <a:bodyPr/>
          <a:lstStyle/>
          <a:p>
            <a:r>
              <a:rPr lang="fr-FR" sz="3200" noProof="0" dirty="0"/>
              <a:t>Environnement d’apprentissage</a:t>
            </a:r>
          </a:p>
        </p:txBody>
      </p:sp>
      <p:sp>
        <p:nvSpPr>
          <p:cNvPr id="10" name="Subtitle 5">
            <a:extLst>
              <a:ext uri="{FF2B5EF4-FFF2-40B4-BE49-F238E27FC236}">
                <a16:creationId xmlns:a16="http://schemas.microsoft.com/office/drawing/2014/main" id="{D86EFE47-52AE-756F-A6DE-D9237BE750A3}"/>
              </a:ext>
            </a:extLst>
          </p:cNvPr>
          <p:cNvSpPr txBox="1">
            <a:spLocks/>
          </p:cNvSpPr>
          <p:nvPr/>
        </p:nvSpPr>
        <p:spPr>
          <a:xfrm>
            <a:off x="347349" y="1341060"/>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b="1" noProof="0" dirty="0">
                <a:solidFill>
                  <a:srgbClr val="EE5859"/>
                </a:solidFill>
                <a:latin typeface="+mj-lt"/>
                <a:ea typeface="Roboto Black" panose="02000000000000000000" pitchFamily="2" charset="0"/>
              </a:rPr>
              <a:t>Infrastructures</a:t>
            </a:r>
          </a:p>
        </p:txBody>
      </p:sp>
      <p:sp>
        <p:nvSpPr>
          <p:cNvPr id="3" name="Subtitle 5">
            <a:extLst>
              <a:ext uri="{FF2B5EF4-FFF2-40B4-BE49-F238E27FC236}">
                <a16:creationId xmlns:a16="http://schemas.microsoft.com/office/drawing/2014/main" id="{EA8C5F9F-A821-F87A-02C7-E85726160470}"/>
              </a:ext>
            </a:extLst>
          </p:cNvPr>
          <p:cNvSpPr txBox="1">
            <a:spLocks/>
          </p:cNvSpPr>
          <p:nvPr/>
        </p:nvSpPr>
        <p:spPr>
          <a:xfrm>
            <a:off x="347351" y="1892265"/>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latin typeface="Segoe UI Light" panose="020B0502040204020203" pitchFamily="34" charset="0"/>
                <a:ea typeface="Roboto Light" panose="02000000000000000000" pitchFamily="2" charset="0"/>
              </a:rPr>
              <a:t>Selon les IC communautaires, 83 % des communes (68 communes sur 82) disposaient d’écoles et d’espaces d’apprentissages en briques, contre 24% (20 communes) en bambou/paille et 18 % (15 communes) étaient des tentes.</a:t>
            </a:r>
          </a:p>
          <a:p>
            <a:pPr algn="l">
              <a:lnSpc>
                <a:spcPct val="100000"/>
              </a:lnSpc>
            </a:pPr>
            <a:r>
              <a:rPr lang="fr-FR" sz="1800" dirty="0">
                <a:latin typeface="Segoe UI Light" panose="020B0502040204020203" pitchFamily="34" charset="0"/>
                <a:ea typeface="Roboto Light" panose="02000000000000000000" pitchFamily="2" charset="0"/>
              </a:rPr>
              <a:t>	La mauvaise qualité des infrastructures peut créer un environnement inadéquat et parfois dangereux pour les 	élèves. </a:t>
            </a:r>
            <a:r>
              <a:rPr lang="fr-FR" sz="1800" b="1" dirty="0">
                <a:latin typeface="Segoe UI Light" panose="020B0502040204020203" pitchFamily="34" charset="0"/>
                <a:ea typeface="Roboto Light" panose="02000000000000000000" pitchFamily="2" charset="0"/>
              </a:rPr>
              <a:t>30% des IC communautaires interrogés identifiaient la réparation des bâtiments scolaires 	endommagés ou des installations comme la première priorité pour le secteur éducatif dans leur commune.  </a:t>
            </a:r>
          </a:p>
        </p:txBody>
      </p:sp>
      <p:sp>
        <p:nvSpPr>
          <p:cNvPr id="4" name="Subtitle 5">
            <a:extLst>
              <a:ext uri="{FF2B5EF4-FFF2-40B4-BE49-F238E27FC236}">
                <a16:creationId xmlns:a16="http://schemas.microsoft.com/office/drawing/2014/main" id="{F9D43337-C088-69BF-44F0-A145B7F1E087}"/>
              </a:ext>
            </a:extLst>
          </p:cNvPr>
          <p:cNvSpPr txBox="1">
            <a:spLocks/>
          </p:cNvSpPr>
          <p:nvPr/>
        </p:nvSpPr>
        <p:spPr>
          <a:xfrm>
            <a:off x="347350" y="3779476"/>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b="1" noProof="0" dirty="0">
                <a:solidFill>
                  <a:srgbClr val="EE5859"/>
                </a:solidFill>
                <a:latin typeface="+mj-lt"/>
                <a:ea typeface="Roboto Black" panose="02000000000000000000" pitchFamily="2" charset="0"/>
              </a:rPr>
              <a:t>Salles de classe</a:t>
            </a:r>
          </a:p>
        </p:txBody>
      </p:sp>
      <p:sp>
        <p:nvSpPr>
          <p:cNvPr id="5" name="Subtitle 5">
            <a:extLst>
              <a:ext uri="{FF2B5EF4-FFF2-40B4-BE49-F238E27FC236}">
                <a16:creationId xmlns:a16="http://schemas.microsoft.com/office/drawing/2014/main" id="{DE0394B1-6D56-F8FE-3EF0-BB1FFCDE3E0C}"/>
              </a:ext>
            </a:extLst>
          </p:cNvPr>
          <p:cNvSpPr txBox="1">
            <a:spLocks/>
          </p:cNvSpPr>
          <p:nvPr/>
        </p:nvSpPr>
        <p:spPr>
          <a:xfrm>
            <a:off x="347351" y="4282275"/>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latin typeface="Segoe UI Light" panose="020B0502040204020203" pitchFamily="34" charset="0"/>
                <a:ea typeface="Roboto Light" panose="02000000000000000000" pitchFamily="2" charset="0"/>
              </a:rPr>
              <a:t>Les écoles enquêtées étaient de relativement petite taille, et possédaient en moyenne 5 salles de classe fonctionnelles (pouvant être utilisées pour les cours au moment de la collecte de données). Les écoles des zones urbaines disposaient d’un nombre de classes fonctionnelles relativement plus élevé que celles situées en milieu rural.</a:t>
            </a:r>
          </a:p>
          <a:p>
            <a:pPr marL="285750" indent="-285750" algn="l">
              <a:lnSpc>
                <a:spcPct val="100000"/>
              </a:lnSpc>
              <a:buFont typeface="Arial" panose="020B0604020202020204" pitchFamily="34" charset="0"/>
              <a:buChar char="•"/>
            </a:pPr>
            <a:r>
              <a:rPr lang="fr-FR" sz="1800" dirty="0">
                <a:latin typeface="Segoe UI Light" panose="020B0502040204020203" pitchFamily="34" charset="0"/>
                <a:ea typeface="Roboto Light" panose="02000000000000000000" pitchFamily="2" charset="0"/>
              </a:rPr>
              <a:t>De fait, </a:t>
            </a:r>
            <a:r>
              <a:rPr lang="fr-FR" sz="1800" b="1" dirty="0">
                <a:latin typeface="Segoe UI Light" panose="020B0502040204020203" pitchFamily="34" charset="0"/>
                <a:ea typeface="Roboto Light" panose="02000000000000000000" pitchFamily="2" charset="0"/>
              </a:rPr>
              <a:t>le ratio d’élèves scolarisés par nombre de salles fonctionnelles semblait être légèrement plus élevé dans les zones rurales qu’urbaines (127 contre 114). </a:t>
            </a:r>
          </a:p>
          <a:p>
            <a:pPr marL="285750" indent="-285750" algn="l">
              <a:lnSpc>
                <a:spcPct val="100000"/>
              </a:lnSpc>
              <a:buFont typeface="Arial" panose="020B0604020202020204" pitchFamily="34" charset="0"/>
              <a:buChar char="•"/>
            </a:pPr>
            <a:r>
              <a:rPr lang="fr-FR" sz="1800" b="1" dirty="0">
                <a:latin typeface="Segoe UI Light" panose="020B0502040204020203" pitchFamily="34" charset="0"/>
                <a:ea typeface="Roboto Light" panose="02000000000000000000" pitchFamily="2" charset="0"/>
              </a:rPr>
              <a:t>Perception du personnel éducatif:  Selon les IC, seule une école sur cinq accueillait un nombre correct d’élèves.  </a:t>
            </a:r>
          </a:p>
        </p:txBody>
      </p:sp>
      <p:pic>
        <p:nvPicPr>
          <p:cNvPr id="12" name="Graphic 11">
            <a:extLst>
              <a:ext uri="{FF2B5EF4-FFF2-40B4-BE49-F238E27FC236}">
                <a16:creationId xmlns:a16="http://schemas.microsoft.com/office/drawing/2014/main" id="{1D8B0630-091A-D0D1-9D78-630529513C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2950" y="2660632"/>
            <a:ext cx="537208" cy="369331"/>
          </a:xfrm>
          <a:prstGeom prst="rect">
            <a:avLst/>
          </a:prstGeom>
        </p:spPr>
      </p:pic>
    </p:spTree>
    <p:extLst>
      <p:ext uri="{BB962C8B-B14F-4D97-AF65-F5344CB8AC3E}">
        <p14:creationId xmlns:p14="http://schemas.microsoft.com/office/powerpoint/2010/main" val="302219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D7BE7B-0421-49F6-2402-945B1003466C}"/>
              </a:ext>
            </a:extLst>
          </p:cNvPr>
          <p:cNvSpPr>
            <a:spLocks noGrp="1"/>
          </p:cNvSpPr>
          <p:nvPr>
            <p:ph type="body" sz="quarter" idx="10"/>
          </p:nvPr>
        </p:nvSpPr>
        <p:spPr/>
        <p:txBody>
          <a:bodyPr/>
          <a:lstStyle/>
          <a:p>
            <a:r>
              <a:rPr lang="fr-FR" noProof="0" dirty="0"/>
              <a:t>Chronologie du projet</a:t>
            </a:r>
          </a:p>
        </p:txBody>
      </p:sp>
      <p:sp>
        <p:nvSpPr>
          <p:cNvPr id="3" name="Text Placeholder 2">
            <a:extLst>
              <a:ext uri="{FF2B5EF4-FFF2-40B4-BE49-F238E27FC236}">
                <a16:creationId xmlns:a16="http://schemas.microsoft.com/office/drawing/2014/main" id="{F30BD6F9-2F00-00D4-9BBE-A4E78BACBB46}"/>
              </a:ext>
            </a:extLst>
          </p:cNvPr>
          <p:cNvSpPr>
            <a:spLocks noGrp="1"/>
          </p:cNvSpPr>
          <p:nvPr>
            <p:ph type="body" sz="quarter" idx="11"/>
          </p:nvPr>
        </p:nvSpPr>
        <p:spPr/>
        <p:txBody>
          <a:bodyPr>
            <a:normAutofit fontScale="92500" lnSpcReduction="10000"/>
          </a:bodyPr>
          <a:lstStyle/>
          <a:p>
            <a:r>
              <a:rPr lang="fr-FR" noProof="0" dirty="0"/>
              <a:t>01</a:t>
            </a:r>
          </a:p>
        </p:txBody>
      </p:sp>
      <p:sp>
        <p:nvSpPr>
          <p:cNvPr id="4" name="Text Placeholder 3">
            <a:extLst>
              <a:ext uri="{FF2B5EF4-FFF2-40B4-BE49-F238E27FC236}">
                <a16:creationId xmlns:a16="http://schemas.microsoft.com/office/drawing/2014/main" id="{71BB4948-1208-7F50-F887-D46C603A7297}"/>
              </a:ext>
            </a:extLst>
          </p:cNvPr>
          <p:cNvSpPr>
            <a:spLocks noGrp="1"/>
          </p:cNvSpPr>
          <p:nvPr>
            <p:ph type="body" sz="quarter" idx="12"/>
          </p:nvPr>
        </p:nvSpPr>
        <p:spPr/>
        <p:txBody>
          <a:bodyPr>
            <a:normAutofit fontScale="92500" lnSpcReduction="10000"/>
          </a:bodyPr>
          <a:lstStyle/>
          <a:p>
            <a:r>
              <a:rPr lang="fr-FR" noProof="0" dirty="0"/>
              <a:t>02</a:t>
            </a:r>
          </a:p>
        </p:txBody>
      </p:sp>
      <p:sp>
        <p:nvSpPr>
          <p:cNvPr id="5" name="Text Placeholder 4">
            <a:extLst>
              <a:ext uri="{FF2B5EF4-FFF2-40B4-BE49-F238E27FC236}">
                <a16:creationId xmlns:a16="http://schemas.microsoft.com/office/drawing/2014/main" id="{18D822C2-CA72-797B-3430-8DD309CD3308}"/>
              </a:ext>
            </a:extLst>
          </p:cNvPr>
          <p:cNvSpPr>
            <a:spLocks noGrp="1"/>
          </p:cNvSpPr>
          <p:nvPr>
            <p:ph type="body" sz="quarter" idx="13"/>
          </p:nvPr>
        </p:nvSpPr>
        <p:spPr/>
        <p:txBody>
          <a:bodyPr>
            <a:normAutofit fontScale="92500" lnSpcReduction="10000"/>
          </a:bodyPr>
          <a:lstStyle/>
          <a:p>
            <a:r>
              <a:rPr lang="fr-FR" noProof="0" dirty="0"/>
              <a:t>03</a:t>
            </a:r>
          </a:p>
        </p:txBody>
      </p:sp>
      <p:sp>
        <p:nvSpPr>
          <p:cNvPr id="7" name="Text Placeholder 6">
            <a:extLst>
              <a:ext uri="{FF2B5EF4-FFF2-40B4-BE49-F238E27FC236}">
                <a16:creationId xmlns:a16="http://schemas.microsoft.com/office/drawing/2014/main" id="{74FA16FA-A81E-2BC8-FACD-EE3383B65CBB}"/>
              </a:ext>
            </a:extLst>
          </p:cNvPr>
          <p:cNvSpPr>
            <a:spLocks noGrp="1"/>
          </p:cNvSpPr>
          <p:nvPr>
            <p:ph type="body" sz="quarter" idx="15"/>
          </p:nvPr>
        </p:nvSpPr>
        <p:spPr/>
        <p:txBody>
          <a:bodyPr>
            <a:normAutofit fontScale="92500" lnSpcReduction="10000"/>
          </a:bodyPr>
          <a:lstStyle/>
          <a:p>
            <a:r>
              <a:rPr lang="fr-FR" noProof="0" dirty="0"/>
              <a:t>Objectifs, couverture, méthodologies et limites</a:t>
            </a:r>
          </a:p>
        </p:txBody>
      </p:sp>
      <p:sp>
        <p:nvSpPr>
          <p:cNvPr id="8" name="Text Placeholder 7">
            <a:extLst>
              <a:ext uri="{FF2B5EF4-FFF2-40B4-BE49-F238E27FC236}">
                <a16:creationId xmlns:a16="http://schemas.microsoft.com/office/drawing/2014/main" id="{9ADE3EA4-CD81-81C9-7C16-CE06181A80D6}"/>
              </a:ext>
            </a:extLst>
          </p:cNvPr>
          <p:cNvSpPr>
            <a:spLocks noGrp="1"/>
          </p:cNvSpPr>
          <p:nvPr>
            <p:ph type="body" sz="quarter" idx="16"/>
          </p:nvPr>
        </p:nvSpPr>
        <p:spPr/>
        <p:txBody>
          <a:bodyPr>
            <a:normAutofit fontScale="92500" lnSpcReduction="10000"/>
          </a:bodyPr>
          <a:lstStyle/>
          <a:p>
            <a:r>
              <a:rPr lang="fr-FR" noProof="0" dirty="0"/>
              <a:t>Résultats clés des enquêtes écoles et des consultations d’enfants</a:t>
            </a:r>
          </a:p>
        </p:txBody>
      </p:sp>
      <p:sp>
        <p:nvSpPr>
          <p:cNvPr id="10" name="Title 9">
            <a:extLst>
              <a:ext uri="{FF2B5EF4-FFF2-40B4-BE49-F238E27FC236}">
                <a16:creationId xmlns:a16="http://schemas.microsoft.com/office/drawing/2014/main" id="{F7CE5F81-BF86-6769-6608-FFC1DF6C9F37}"/>
              </a:ext>
            </a:extLst>
          </p:cNvPr>
          <p:cNvSpPr>
            <a:spLocks noGrp="1"/>
          </p:cNvSpPr>
          <p:nvPr>
            <p:ph type="title"/>
          </p:nvPr>
        </p:nvSpPr>
        <p:spPr/>
        <p:txBody>
          <a:bodyPr/>
          <a:lstStyle/>
          <a:p>
            <a:r>
              <a:rPr lang="fr-FR" noProof="0" dirty="0"/>
              <a:t>Contents</a:t>
            </a:r>
          </a:p>
        </p:txBody>
      </p:sp>
    </p:spTree>
    <p:extLst>
      <p:ext uri="{BB962C8B-B14F-4D97-AF65-F5344CB8AC3E}">
        <p14:creationId xmlns:p14="http://schemas.microsoft.com/office/powerpoint/2010/main" val="91725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8C691-3A0C-A57D-8C64-4999F8F1BD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F90F2-414A-D2BC-57F1-F85DCFE2BEFA}"/>
              </a:ext>
            </a:extLst>
          </p:cNvPr>
          <p:cNvSpPr>
            <a:spLocks noGrp="1"/>
          </p:cNvSpPr>
          <p:nvPr>
            <p:ph type="title"/>
          </p:nvPr>
        </p:nvSpPr>
        <p:spPr/>
        <p:txBody>
          <a:bodyPr/>
          <a:lstStyle/>
          <a:p>
            <a:r>
              <a:rPr lang="fr-FR" sz="3200" dirty="0"/>
              <a:t>Personnel enseignant et enseignement </a:t>
            </a:r>
            <a:endParaRPr lang="fr-FR" sz="2400" noProof="0" dirty="0"/>
          </a:p>
        </p:txBody>
      </p:sp>
      <p:sp>
        <p:nvSpPr>
          <p:cNvPr id="9" name="TextBox 8">
            <a:extLst>
              <a:ext uri="{FF2B5EF4-FFF2-40B4-BE49-F238E27FC236}">
                <a16:creationId xmlns:a16="http://schemas.microsoft.com/office/drawing/2014/main" id="{A51FDA48-A601-E02F-8C5E-BCDF4FE43A3C}"/>
              </a:ext>
            </a:extLst>
          </p:cNvPr>
          <p:cNvSpPr txBox="1"/>
          <p:nvPr/>
        </p:nvSpPr>
        <p:spPr>
          <a:xfrm>
            <a:off x="3780108" y="598977"/>
            <a:ext cx="7939943" cy="1200329"/>
          </a:xfrm>
          <a:prstGeom prst="rect">
            <a:avLst/>
          </a:prstGeom>
          <a:noFill/>
        </p:spPr>
        <p:txBody>
          <a:bodyPr wrap="square">
            <a:spAutoFit/>
          </a:bodyPr>
          <a:lstStyle/>
          <a:p>
            <a:r>
              <a:rPr lang="fr-FR" sz="2400" dirty="0">
                <a:solidFill>
                  <a:srgbClr val="EE5859"/>
                </a:solidFill>
                <a:latin typeface="+mj-lt"/>
                <a:ea typeface="+mj-ea"/>
                <a:cs typeface="+mj-cs"/>
              </a:rPr>
              <a:t>68% des écoles </a:t>
            </a:r>
            <a:r>
              <a:rPr lang="fr-FR" sz="2400" dirty="0">
                <a:solidFill>
                  <a:srgbClr val="58585A"/>
                </a:solidFill>
                <a:latin typeface="+mj-lt"/>
                <a:ea typeface="+mj-ea"/>
                <a:cs typeface="+mj-cs"/>
              </a:rPr>
              <a:t>se situaient au-delà du ratio élèves/enseignant standard du pays (65 élèves par enseignant, y compris les maître parents).</a:t>
            </a:r>
          </a:p>
        </p:txBody>
      </p:sp>
      <p:sp>
        <p:nvSpPr>
          <p:cNvPr id="11" name="Subtitle 5">
            <a:extLst>
              <a:ext uri="{FF2B5EF4-FFF2-40B4-BE49-F238E27FC236}">
                <a16:creationId xmlns:a16="http://schemas.microsoft.com/office/drawing/2014/main" id="{DE3F66F9-E3B1-5833-372B-61AB4D4CF16B}"/>
              </a:ext>
            </a:extLst>
          </p:cNvPr>
          <p:cNvSpPr txBox="1">
            <a:spLocks/>
          </p:cNvSpPr>
          <p:nvPr/>
        </p:nvSpPr>
        <p:spPr>
          <a:xfrm>
            <a:off x="4538253" y="2257383"/>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moyen</a:t>
            </a:r>
          </a:p>
          <a:p>
            <a:pPr>
              <a:lnSpc>
                <a:spcPct val="100000"/>
              </a:lnSpc>
            </a:pPr>
            <a:r>
              <a:rPr lang="fr-FR" sz="2000" b="1" dirty="0">
                <a:solidFill>
                  <a:schemeClr val="accent2"/>
                </a:solidFill>
                <a:latin typeface="+mj-lt"/>
                <a:ea typeface="Roboto Black" panose="02000000000000000000" pitchFamily="2" charset="0"/>
              </a:rPr>
              <a:t>1: 114</a:t>
            </a:r>
            <a:endParaRPr lang="fr-FR" sz="2000" b="1" noProof="0" dirty="0">
              <a:solidFill>
                <a:schemeClr val="accent2"/>
              </a:solidFill>
              <a:latin typeface="+mj-lt"/>
              <a:ea typeface="Roboto Black" panose="02000000000000000000" pitchFamily="2" charset="0"/>
            </a:endParaRPr>
          </a:p>
        </p:txBody>
      </p:sp>
      <p:sp>
        <p:nvSpPr>
          <p:cNvPr id="12" name="Subtitle 5">
            <a:extLst>
              <a:ext uri="{FF2B5EF4-FFF2-40B4-BE49-F238E27FC236}">
                <a16:creationId xmlns:a16="http://schemas.microsoft.com/office/drawing/2014/main" id="{AE1D3132-9D51-873F-71FA-4C72482D32FC}"/>
              </a:ext>
            </a:extLst>
          </p:cNvPr>
          <p:cNvSpPr txBox="1">
            <a:spLocks/>
          </p:cNvSpPr>
          <p:nvPr/>
        </p:nvSpPr>
        <p:spPr>
          <a:xfrm>
            <a:off x="1090429" y="3692475"/>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moyen</a:t>
            </a:r>
          </a:p>
          <a:p>
            <a:pPr algn="l">
              <a:lnSpc>
                <a:spcPct val="100000"/>
              </a:lnSpc>
            </a:pPr>
            <a:r>
              <a:rPr lang="fr-FR" sz="2000" b="1" dirty="0">
                <a:solidFill>
                  <a:srgbClr val="EE5859"/>
                </a:solidFill>
                <a:latin typeface="+mj-lt"/>
                <a:ea typeface="Roboto Black" panose="02000000000000000000" pitchFamily="2" charset="0"/>
              </a:rPr>
              <a:t>Zones urbaines</a:t>
            </a:r>
            <a:endParaRPr lang="fr-FR" sz="2000" b="1" noProof="0" dirty="0">
              <a:solidFill>
                <a:srgbClr val="EE5859"/>
              </a:solidFill>
              <a:latin typeface="+mj-lt"/>
              <a:ea typeface="Roboto Black" panose="02000000000000000000" pitchFamily="2" charset="0"/>
            </a:endParaRPr>
          </a:p>
          <a:p>
            <a:pPr>
              <a:lnSpc>
                <a:spcPct val="100000"/>
              </a:lnSpc>
            </a:pPr>
            <a:r>
              <a:rPr lang="fr-FR" sz="2000" b="1" dirty="0">
                <a:solidFill>
                  <a:schemeClr val="accent2"/>
                </a:solidFill>
                <a:latin typeface="+mj-lt"/>
                <a:ea typeface="Roboto Black" panose="02000000000000000000" pitchFamily="2" charset="0"/>
              </a:rPr>
              <a:t>1: 145</a:t>
            </a:r>
            <a:endParaRPr lang="fr-FR" sz="2000" b="1" noProof="0" dirty="0">
              <a:solidFill>
                <a:schemeClr val="accent2"/>
              </a:solidFill>
              <a:latin typeface="+mj-lt"/>
              <a:ea typeface="Roboto Black" panose="02000000000000000000" pitchFamily="2" charset="0"/>
            </a:endParaRPr>
          </a:p>
        </p:txBody>
      </p:sp>
      <p:sp>
        <p:nvSpPr>
          <p:cNvPr id="13" name="Subtitle 5">
            <a:extLst>
              <a:ext uri="{FF2B5EF4-FFF2-40B4-BE49-F238E27FC236}">
                <a16:creationId xmlns:a16="http://schemas.microsoft.com/office/drawing/2014/main" id="{C2126930-4C3F-8522-68FF-4208968A6D76}"/>
              </a:ext>
            </a:extLst>
          </p:cNvPr>
          <p:cNvSpPr txBox="1">
            <a:spLocks/>
          </p:cNvSpPr>
          <p:nvPr/>
        </p:nvSpPr>
        <p:spPr>
          <a:xfrm>
            <a:off x="7913564" y="3692475"/>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moyen</a:t>
            </a:r>
          </a:p>
          <a:p>
            <a:pPr algn="l">
              <a:lnSpc>
                <a:spcPct val="100000"/>
              </a:lnSpc>
            </a:pPr>
            <a:r>
              <a:rPr lang="fr-FR" sz="2000" b="1" dirty="0">
                <a:solidFill>
                  <a:srgbClr val="EE5859"/>
                </a:solidFill>
                <a:latin typeface="+mj-lt"/>
                <a:ea typeface="Roboto Black" panose="02000000000000000000" pitchFamily="2" charset="0"/>
              </a:rPr>
              <a:t>Zones rurales</a:t>
            </a:r>
            <a:endParaRPr lang="fr-FR" sz="2000" b="1" noProof="0" dirty="0">
              <a:solidFill>
                <a:srgbClr val="EE5859"/>
              </a:solidFill>
              <a:latin typeface="+mj-lt"/>
              <a:ea typeface="Roboto Black" panose="02000000000000000000" pitchFamily="2" charset="0"/>
            </a:endParaRPr>
          </a:p>
          <a:p>
            <a:pPr>
              <a:lnSpc>
                <a:spcPct val="100000"/>
              </a:lnSpc>
            </a:pPr>
            <a:r>
              <a:rPr lang="fr-FR" sz="2000" b="1" dirty="0">
                <a:solidFill>
                  <a:schemeClr val="accent2"/>
                </a:solidFill>
                <a:latin typeface="+mj-lt"/>
                <a:ea typeface="Roboto Black" panose="02000000000000000000" pitchFamily="2" charset="0"/>
              </a:rPr>
              <a:t>1: 96</a:t>
            </a:r>
            <a:endParaRPr lang="fr-FR" sz="2000" b="1" noProof="0" dirty="0">
              <a:solidFill>
                <a:schemeClr val="accent2"/>
              </a:solidFill>
              <a:latin typeface="+mj-lt"/>
              <a:ea typeface="Roboto Black" panose="02000000000000000000" pitchFamily="2" charset="0"/>
            </a:endParaRPr>
          </a:p>
        </p:txBody>
      </p:sp>
      <p:sp>
        <p:nvSpPr>
          <p:cNvPr id="15" name="TextBox 14">
            <a:extLst>
              <a:ext uri="{FF2B5EF4-FFF2-40B4-BE49-F238E27FC236}">
                <a16:creationId xmlns:a16="http://schemas.microsoft.com/office/drawing/2014/main" id="{2F55E1D3-D7FC-D6F8-B968-49538B882D28}"/>
              </a:ext>
            </a:extLst>
          </p:cNvPr>
          <p:cNvSpPr txBox="1"/>
          <p:nvPr/>
        </p:nvSpPr>
        <p:spPr>
          <a:xfrm>
            <a:off x="237823" y="5527025"/>
            <a:ext cx="11716351" cy="923330"/>
          </a:xfrm>
          <a:prstGeom prst="rect">
            <a:avLst/>
          </a:prstGeom>
          <a:noFill/>
        </p:spPr>
        <p:txBody>
          <a:bodyPr wrap="square">
            <a:spAutoFit/>
          </a:bodyPr>
          <a:lstStyle/>
          <a:p>
            <a:r>
              <a:rPr lang="fr-FR" dirty="0"/>
              <a:t>La situation semblait particulièrement inquiétante pour les écoles dans les préfectures de </a:t>
            </a:r>
            <a:r>
              <a:rPr lang="fr-FR" dirty="0" err="1"/>
              <a:t>Ouaka</a:t>
            </a:r>
            <a:r>
              <a:rPr lang="fr-FR" dirty="0"/>
              <a:t> (240 élèves en moyenne par professeur parmi les 39 écoles enquêtées) et Lim-</a:t>
            </a:r>
            <a:r>
              <a:rPr lang="fr-FR" dirty="0" err="1"/>
              <a:t>pendé</a:t>
            </a:r>
            <a:r>
              <a:rPr lang="fr-FR" dirty="0"/>
              <a:t> (146 élèves en moyenne par enseignant parmi les 30 écoles visitées).</a:t>
            </a:r>
          </a:p>
        </p:txBody>
      </p:sp>
      <p:sp>
        <p:nvSpPr>
          <p:cNvPr id="40" name="Arc 39">
            <a:extLst>
              <a:ext uri="{FF2B5EF4-FFF2-40B4-BE49-F238E27FC236}">
                <a16:creationId xmlns:a16="http://schemas.microsoft.com/office/drawing/2014/main" id="{1FEB2BC9-DD4A-EDE4-B0F5-5A5CCFF1EEF4}"/>
              </a:ext>
            </a:extLst>
          </p:cNvPr>
          <p:cNvSpPr/>
          <p:nvPr/>
        </p:nvSpPr>
        <p:spPr>
          <a:xfrm rot="16416133">
            <a:off x="4902643" y="2197830"/>
            <a:ext cx="1472018" cy="2872805"/>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lumMod val="50000"/>
                </a:schemeClr>
              </a:solidFill>
            </a:endParaRPr>
          </a:p>
        </p:txBody>
      </p:sp>
      <p:sp>
        <p:nvSpPr>
          <p:cNvPr id="43" name="Arc 42">
            <a:extLst>
              <a:ext uri="{FF2B5EF4-FFF2-40B4-BE49-F238E27FC236}">
                <a16:creationId xmlns:a16="http://schemas.microsoft.com/office/drawing/2014/main" id="{54ADEB3C-0B90-9EFA-2F0B-854FBBAAFBEB}"/>
              </a:ext>
            </a:extLst>
          </p:cNvPr>
          <p:cNvSpPr/>
          <p:nvPr/>
        </p:nvSpPr>
        <p:spPr>
          <a:xfrm rot="5183867" flipH="1">
            <a:off x="6095076" y="2197829"/>
            <a:ext cx="1472018" cy="2872805"/>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lumMod val="50000"/>
                </a:schemeClr>
              </a:solidFill>
            </a:endParaRPr>
          </a:p>
        </p:txBody>
      </p:sp>
    </p:spTree>
    <p:extLst>
      <p:ext uri="{BB962C8B-B14F-4D97-AF65-F5344CB8AC3E}">
        <p14:creationId xmlns:p14="http://schemas.microsoft.com/office/powerpoint/2010/main" val="1146288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C8241-A8D8-B928-CBEB-E66A6F56F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8C637B-2CF0-F9BD-5255-E7AC123A9958}"/>
              </a:ext>
            </a:extLst>
          </p:cNvPr>
          <p:cNvSpPr>
            <a:spLocks noGrp="1"/>
          </p:cNvSpPr>
          <p:nvPr>
            <p:ph type="title"/>
          </p:nvPr>
        </p:nvSpPr>
        <p:spPr/>
        <p:txBody>
          <a:bodyPr/>
          <a:lstStyle/>
          <a:p>
            <a:r>
              <a:rPr lang="fr-FR" sz="3200" dirty="0"/>
              <a:t>Personnel enseignant et enseignement </a:t>
            </a:r>
            <a:endParaRPr lang="fr-FR" sz="2400" noProof="0" dirty="0"/>
          </a:p>
        </p:txBody>
      </p:sp>
      <p:sp>
        <p:nvSpPr>
          <p:cNvPr id="9" name="TextBox 8">
            <a:extLst>
              <a:ext uri="{FF2B5EF4-FFF2-40B4-BE49-F238E27FC236}">
                <a16:creationId xmlns:a16="http://schemas.microsoft.com/office/drawing/2014/main" id="{56783ACE-9978-7079-9235-A160FE348A12}"/>
              </a:ext>
            </a:extLst>
          </p:cNvPr>
          <p:cNvSpPr txBox="1"/>
          <p:nvPr/>
        </p:nvSpPr>
        <p:spPr>
          <a:xfrm>
            <a:off x="3780108" y="598977"/>
            <a:ext cx="7939943" cy="830997"/>
          </a:xfrm>
          <a:prstGeom prst="rect">
            <a:avLst/>
          </a:prstGeom>
          <a:noFill/>
        </p:spPr>
        <p:txBody>
          <a:bodyPr wrap="square">
            <a:spAutoFit/>
          </a:bodyPr>
          <a:lstStyle/>
          <a:p>
            <a:r>
              <a:rPr lang="fr-FR" sz="2400" dirty="0">
                <a:solidFill>
                  <a:srgbClr val="EE5859"/>
                </a:solidFill>
                <a:latin typeface="+mj-lt"/>
                <a:ea typeface="+mj-ea"/>
                <a:cs typeface="+mj-cs"/>
              </a:rPr>
              <a:t>95% des écoles </a:t>
            </a:r>
            <a:r>
              <a:rPr lang="fr-FR" sz="2400" dirty="0">
                <a:solidFill>
                  <a:srgbClr val="58585A"/>
                </a:solidFill>
                <a:latin typeface="+mj-lt"/>
                <a:ea typeface="+mj-ea"/>
                <a:cs typeface="+mj-cs"/>
              </a:rPr>
              <a:t>dépassaient le standard de 65 élèves par enseignant </a:t>
            </a:r>
            <a:r>
              <a:rPr lang="fr-FR" sz="2400" u="sng" dirty="0">
                <a:solidFill>
                  <a:srgbClr val="58585A"/>
                </a:solidFill>
                <a:latin typeface="+mj-lt"/>
                <a:ea typeface="+mj-ea"/>
                <a:cs typeface="+mj-cs"/>
              </a:rPr>
              <a:t>qualifié</a:t>
            </a:r>
            <a:r>
              <a:rPr lang="fr-FR" sz="2400" dirty="0">
                <a:solidFill>
                  <a:srgbClr val="58585A"/>
                </a:solidFill>
                <a:latin typeface="+mj-lt"/>
                <a:ea typeface="+mj-ea"/>
                <a:cs typeface="+mj-cs"/>
              </a:rPr>
              <a:t>.</a:t>
            </a:r>
          </a:p>
        </p:txBody>
      </p:sp>
      <p:sp>
        <p:nvSpPr>
          <p:cNvPr id="11" name="Subtitle 5">
            <a:extLst>
              <a:ext uri="{FF2B5EF4-FFF2-40B4-BE49-F238E27FC236}">
                <a16:creationId xmlns:a16="http://schemas.microsoft.com/office/drawing/2014/main" id="{C80A1C27-960C-737F-B3D1-E4AD0A4925F4}"/>
              </a:ext>
            </a:extLst>
          </p:cNvPr>
          <p:cNvSpPr txBox="1">
            <a:spLocks/>
          </p:cNvSpPr>
          <p:nvPr/>
        </p:nvSpPr>
        <p:spPr>
          <a:xfrm>
            <a:off x="4016645" y="2246563"/>
            <a:ext cx="4294248"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a:t>
            </a:r>
            <a:r>
              <a:rPr lang="fr-FR" sz="2000" b="1" u="sng" noProof="0" dirty="0">
                <a:solidFill>
                  <a:srgbClr val="EE5859"/>
                </a:solidFill>
                <a:latin typeface="+mj-lt"/>
                <a:ea typeface="Roboto Black" panose="02000000000000000000" pitchFamily="2" charset="0"/>
              </a:rPr>
              <a:t>qualifié</a:t>
            </a:r>
            <a:r>
              <a:rPr lang="fr-FR" sz="2000" b="1" noProof="0" dirty="0">
                <a:solidFill>
                  <a:srgbClr val="EE5859"/>
                </a:solidFill>
                <a:latin typeface="+mj-lt"/>
                <a:ea typeface="Roboto Black" panose="02000000000000000000" pitchFamily="2" charset="0"/>
              </a:rPr>
              <a:t> moyen</a:t>
            </a:r>
          </a:p>
          <a:p>
            <a:pPr>
              <a:lnSpc>
                <a:spcPct val="100000"/>
              </a:lnSpc>
            </a:pPr>
            <a:r>
              <a:rPr lang="fr-FR" sz="2000" b="1" dirty="0">
                <a:solidFill>
                  <a:schemeClr val="accent2"/>
                </a:solidFill>
                <a:latin typeface="+mj-lt"/>
                <a:ea typeface="Roboto Black" panose="02000000000000000000" pitchFamily="2" charset="0"/>
              </a:rPr>
              <a:t>1: 314</a:t>
            </a:r>
            <a:endParaRPr lang="fr-FR" sz="2000" b="1" noProof="0" dirty="0">
              <a:solidFill>
                <a:schemeClr val="accent2"/>
              </a:solidFill>
              <a:latin typeface="+mj-lt"/>
              <a:ea typeface="Roboto Black" panose="02000000000000000000" pitchFamily="2" charset="0"/>
            </a:endParaRPr>
          </a:p>
        </p:txBody>
      </p:sp>
      <p:sp>
        <p:nvSpPr>
          <p:cNvPr id="12" name="Subtitle 5">
            <a:extLst>
              <a:ext uri="{FF2B5EF4-FFF2-40B4-BE49-F238E27FC236}">
                <a16:creationId xmlns:a16="http://schemas.microsoft.com/office/drawing/2014/main" id="{C020DF83-56B6-F6A8-5FDB-3032AD927529}"/>
              </a:ext>
            </a:extLst>
          </p:cNvPr>
          <p:cNvSpPr txBox="1">
            <a:spLocks/>
          </p:cNvSpPr>
          <p:nvPr/>
        </p:nvSpPr>
        <p:spPr>
          <a:xfrm>
            <a:off x="1090429" y="3692475"/>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moyen</a:t>
            </a:r>
          </a:p>
          <a:p>
            <a:pPr algn="l">
              <a:lnSpc>
                <a:spcPct val="100000"/>
              </a:lnSpc>
            </a:pPr>
            <a:r>
              <a:rPr lang="fr-FR" sz="2000" b="1" dirty="0">
                <a:solidFill>
                  <a:srgbClr val="EE5859"/>
                </a:solidFill>
                <a:latin typeface="+mj-lt"/>
                <a:ea typeface="Roboto Black" panose="02000000000000000000" pitchFamily="2" charset="0"/>
              </a:rPr>
              <a:t>Zones urbaines</a:t>
            </a:r>
            <a:endParaRPr lang="fr-FR" sz="2000" b="1" noProof="0" dirty="0">
              <a:solidFill>
                <a:srgbClr val="EE5859"/>
              </a:solidFill>
              <a:latin typeface="+mj-lt"/>
              <a:ea typeface="Roboto Black" panose="02000000000000000000" pitchFamily="2" charset="0"/>
            </a:endParaRPr>
          </a:p>
          <a:p>
            <a:pPr>
              <a:lnSpc>
                <a:spcPct val="100000"/>
              </a:lnSpc>
            </a:pPr>
            <a:r>
              <a:rPr lang="fr-FR" sz="2000" b="1" dirty="0">
                <a:solidFill>
                  <a:schemeClr val="accent2"/>
                </a:solidFill>
                <a:latin typeface="+mj-lt"/>
                <a:ea typeface="Roboto Black" panose="02000000000000000000" pitchFamily="2" charset="0"/>
              </a:rPr>
              <a:t>1: 296</a:t>
            </a:r>
            <a:endParaRPr lang="fr-FR" sz="2000" b="1" noProof="0" dirty="0">
              <a:solidFill>
                <a:schemeClr val="accent2"/>
              </a:solidFill>
              <a:latin typeface="+mj-lt"/>
              <a:ea typeface="Roboto Black" panose="02000000000000000000" pitchFamily="2" charset="0"/>
            </a:endParaRPr>
          </a:p>
        </p:txBody>
      </p:sp>
      <p:sp>
        <p:nvSpPr>
          <p:cNvPr id="13" name="Subtitle 5">
            <a:extLst>
              <a:ext uri="{FF2B5EF4-FFF2-40B4-BE49-F238E27FC236}">
                <a16:creationId xmlns:a16="http://schemas.microsoft.com/office/drawing/2014/main" id="{8FC4D3D0-372C-105B-5C58-37E7FF717A02}"/>
              </a:ext>
            </a:extLst>
          </p:cNvPr>
          <p:cNvSpPr txBox="1">
            <a:spLocks/>
          </p:cNvSpPr>
          <p:nvPr/>
        </p:nvSpPr>
        <p:spPr>
          <a:xfrm>
            <a:off x="7913564" y="3692475"/>
            <a:ext cx="3375311" cy="50279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Ratio élèves/enseignant moyen</a:t>
            </a:r>
          </a:p>
          <a:p>
            <a:pPr algn="l">
              <a:lnSpc>
                <a:spcPct val="100000"/>
              </a:lnSpc>
            </a:pPr>
            <a:r>
              <a:rPr lang="fr-FR" sz="2000" b="1" dirty="0">
                <a:solidFill>
                  <a:srgbClr val="EE5859"/>
                </a:solidFill>
                <a:latin typeface="+mj-lt"/>
                <a:ea typeface="Roboto Black" panose="02000000000000000000" pitchFamily="2" charset="0"/>
              </a:rPr>
              <a:t>Zones rurales</a:t>
            </a:r>
            <a:endParaRPr lang="fr-FR" sz="2000" b="1" noProof="0" dirty="0">
              <a:solidFill>
                <a:srgbClr val="EE5859"/>
              </a:solidFill>
              <a:latin typeface="+mj-lt"/>
              <a:ea typeface="Roboto Black" panose="02000000000000000000" pitchFamily="2" charset="0"/>
            </a:endParaRPr>
          </a:p>
          <a:p>
            <a:pPr>
              <a:lnSpc>
                <a:spcPct val="100000"/>
              </a:lnSpc>
            </a:pPr>
            <a:r>
              <a:rPr lang="fr-FR" sz="2000" b="1" dirty="0">
                <a:solidFill>
                  <a:schemeClr val="accent2"/>
                </a:solidFill>
                <a:latin typeface="+mj-lt"/>
                <a:ea typeface="Roboto Black" panose="02000000000000000000" pitchFamily="2" charset="0"/>
              </a:rPr>
              <a:t>1: 327</a:t>
            </a:r>
            <a:endParaRPr lang="fr-FR" sz="2000" b="1" noProof="0" dirty="0">
              <a:solidFill>
                <a:schemeClr val="accent2"/>
              </a:solidFill>
              <a:latin typeface="+mj-lt"/>
              <a:ea typeface="Roboto Black" panose="02000000000000000000" pitchFamily="2" charset="0"/>
            </a:endParaRPr>
          </a:p>
        </p:txBody>
      </p:sp>
      <p:sp>
        <p:nvSpPr>
          <p:cNvPr id="15" name="TextBox 14">
            <a:extLst>
              <a:ext uri="{FF2B5EF4-FFF2-40B4-BE49-F238E27FC236}">
                <a16:creationId xmlns:a16="http://schemas.microsoft.com/office/drawing/2014/main" id="{467AF820-2A70-C98A-8561-41353494AA21}"/>
              </a:ext>
            </a:extLst>
          </p:cNvPr>
          <p:cNvSpPr txBox="1"/>
          <p:nvPr/>
        </p:nvSpPr>
        <p:spPr>
          <a:xfrm>
            <a:off x="237824" y="5237541"/>
            <a:ext cx="11716351" cy="923330"/>
          </a:xfrm>
          <a:prstGeom prst="rect">
            <a:avLst/>
          </a:prstGeom>
          <a:noFill/>
        </p:spPr>
        <p:txBody>
          <a:bodyPr wrap="square">
            <a:spAutoFit/>
          </a:bodyPr>
          <a:lstStyle/>
          <a:p>
            <a:pPr fontAlgn="base"/>
            <a:r>
              <a:rPr lang="fr-FR" dirty="0"/>
              <a:t>La pénurie d’enseignants qualifiés est d’autant plus importante en zone rurale, ce qui s’explique notamment par le recours significatif aux maître parents (maîtres communautaires) pour pallier l’absence d’enseignants titulaires ou contractuels dans les écoles primaires.  </a:t>
            </a:r>
          </a:p>
        </p:txBody>
      </p:sp>
      <p:sp>
        <p:nvSpPr>
          <p:cNvPr id="40" name="Arc 39">
            <a:extLst>
              <a:ext uri="{FF2B5EF4-FFF2-40B4-BE49-F238E27FC236}">
                <a16:creationId xmlns:a16="http://schemas.microsoft.com/office/drawing/2014/main" id="{0A50FE41-8BD0-7799-37ED-3ECD3A7CC151}"/>
              </a:ext>
            </a:extLst>
          </p:cNvPr>
          <p:cNvSpPr/>
          <p:nvPr/>
        </p:nvSpPr>
        <p:spPr>
          <a:xfrm rot="16416133">
            <a:off x="4902643" y="2197830"/>
            <a:ext cx="1472018" cy="2872805"/>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lumMod val="50000"/>
                </a:schemeClr>
              </a:solidFill>
            </a:endParaRPr>
          </a:p>
        </p:txBody>
      </p:sp>
      <p:sp>
        <p:nvSpPr>
          <p:cNvPr id="43" name="Arc 42">
            <a:extLst>
              <a:ext uri="{FF2B5EF4-FFF2-40B4-BE49-F238E27FC236}">
                <a16:creationId xmlns:a16="http://schemas.microsoft.com/office/drawing/2014/main" id="{FC554F48-2C3A-DF19-773A-F268BB5D5F59}"/>
              </a:ext>
            </a:extLst>
          </p:cNvPr>
          <p:cNvSpPr/>
          <p:nvPr/>
        </p:nvSpPr>
        <p:spPr>
          <a:xfrm rot="5183867" flipH="1">
            <a:off x="6095076" y="2197829"/>
            <a:ext cx="1472018" cy="2872805"/>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lumMod val="50000"/>
                </a:schemeClr>
              </a:solidFill>
            </a:endParaRPr>
          </a:p>
        </p:txBody>
      </p:sp>
    </p:spTree>
    <p:extLst>
      <p:ext uri="{BB962C8B-B14F-4D97-AF65-F5344CB8AC3E}">
        <p14:creationId xmlns:p14="http://schemas.microsoft.com/office/powerpoint/2010/main" val="2284149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1D4D-8934-8009-15D4-BD33BEBC0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31826-3359-8445-616D-9834BCB74C00}"/>
              </a:ext>
            </a:extLst>
          </p:cNvPr>
          <p:cNvSpPr>
            <a:spLocks noGrp="1"/>
          </p:cNvSpPr>
          <p:nvPr>
            <p:ph type="title"/>
          </p:nvPr>
        </p:nvSpPr>
        <p:spPr/>
        <p:txBody>
          <a:bodyPr/>
          <a:lstStyle/>
          <a:p>
            <a:r>
              <a:rPr lang="fr-FR" sz="3200" noProof="0" dirty="0"/>
              <a:t>Profil des enseignants et rémunération</a:t>
            </a:r>
          </a:p>
        </p:txBody>
      </p:sp>
      <p:sp>
        <p:nvSpPr>
          <p:cNvPr id="3" name="Subtitle 5">
            <a:extLst>
              <a:ext uri="{FF2B5EF4-FFF2-40B4-BE49-F238E27FC236}">
                <a16:creationId xmlns:a16="http://schemas.microsoft.com/office/drawing/2014/main" id="{101B767E-017E-209E-A16C-41DCEFFBA2EE}"/>
              </a:ext>
            </a:extLst>
          </p:cNvPr>
          <p:cNvSpPr txBox="1">
            <a:spLocks/>
          </p:cNvSpPr>
          <p:nvPr/>
        </p:nvSpPr>
        <p:spPr>
          <a:xfrm>
            <a:off x="347349" y="1176310"/>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latin typeface="Segoe UI Light" panose="020B0502040204020203" pitchFamily="34" charset="0"/>
                <a:ea typeface="Roboto Light" panose="02000000000000000000" pitchFamily="2" charset="0"/>
              </a:rPr>
              <a:t>Parmi les enseignants des écoles enquêtées (maître parents exclus), 75% étaient qualifiés. En considérant les maîtres parents, la part du personnel enseignant qualifié descendait à un tiers (36%). </a:t>
            </a:r>
            <a:r>
              <a:rPr lang="fr-FR" sz="1800" b="1" dirty="0">
                <a:latin typeface="Segoe UI Light" panose="020B0502040204020203" pitchFamily="34" charset="0"/>
                <a:ea typeface="Roboto Light" panose="02000000000000000000" pitchFamily="2" charset="0"/>
              </a:rPr>
              <a:t>Très peu de maître parents bénéficient de formation professionnelle initiale, de nombreux reçoivent des formations courtes destinées à renforcer leurs capacités, souvent dans le cadre de programmes mis en œuvre par des ONG. La qualité de l’enseignement donné par les maîtres parents est donc très hétérogène.</a:t>
            </a:r>
          </a:p>
        </p:txBody>
      </p:sp>
      <p:sp>
        <p:nvSpPr>
          <p:cNvPr id="9" name="TextBox 8">
            <a:extLst>
              <a:ext uri="{FF2B5EF4-FFF2-40B4-BE49-F238E27FC236}">
                <a16:creationId xmlns:a16="http://schemas.microsoft.com/office/drawing/2014/main" id="{979F67BC-2B8D-3B71-F80A-EA31F86B55D5}"/>
              </a:ext>
            </a:extLst>
          </p:cNvPr>
          <p:cNvSpPr txBox="1"/>
          <p:nvPr/>
        </p:nvSpPr>
        <p:spPr>
          <a:xfrm>
            <a:off x="2260879" y="4284176"/>
            <a:ext cx="9583768" cy="1077218"/>
          </a:xfrm>
          <a:prstGeom prst="rect">
            <a:avLst/>
          </a:prstGeom>
          <a:noFill/>
        </p:spPr>
        <p:txBody>
          <a:bodyPr wrap="square">
            <a:spAutoFit/>
          </a:bodyPr>
          <a:lstStyle/>
          <a:p>
            <a:pPr marL="285750" indent="-285750">
              <a:buFont typeface="Arial" panose="020B0604020202020204" pitchFamily="34" charset="0"/>
              <a:buChar char="•"/>
            </a:pPr>
            <a:r>
              <a:rPr lang="fr-FR" sz="1600" dirty="0"/>
              <a:t>Parmi les écoles où certains enseignants étaient payés par le ministère, 23% ont rapporté que les enseignants avaient reçu leur dernier salaire au cours du mois le plus récent, 46% le mois d‘avant et 31% plus de deux mois avant la collecte de données. </a:t>
            </a:r>
          </a:p>
          <a:p>
            <a:endParaRPr lang="fr-FR" sz="1600" dirty="0"/>
          </a:p>
        </p:txBody>
      </p:sp>
      <p:pic>
        <p:nvPicPr>
          <p:cNvPr id="12" name="Picture 11">
            <a:extLst>
              <a:ext uri="{FF2B5EF4-FFF2-40B4-BE49-F238E27FC236}">
                <a16:creationId xmlns:a16="http://schemas.microsoft.com/office/drawing/2014/main" id="{A3969922-56C5-35EA-B6FA-E47655428D0B}"/>
              </a:ext>
            </a:extLst>
          </p:cNvPr>
          <p:cNvPicPr>
            <a:picLocks noChangeAspect="1"/>
          </p:cNvPicPr>
          <p:nvPr/>
        </p:nvPicPr>
        <p:blipFill>
          <a:blip r:embed="rId3"/>
          <a:stretch>
            <a:fillRect/>
          </a:stretch>
        </p:blipFill>
        <p:spPr>
          <a:xfrm>
            <a:off x="1230127" y="2648798"/>
            <a:ext cx="1130358" cy="1066855"/>
          </a:xfrm>
          <a:prstGeom prst="rect">
            <a:avLst/>
          </a:prstGeom>
        </p:spPr>
      </p:pic>
      <p:sp>
        <p:nvSpPr>
          <p:cNvPr id="14" name="TextBox 13">
            <a:extLst>
              <a:ext uri="{FF2B5EF4-FFF2-40B4-BE49-F238E27FC236}">
                <a16:creationId xmlns:a16="http://schemas.microsoft.com/office/drawing/2014/main" id="{8D03A220-291E-3F68-683D-9F9375B0C0B9}"/>
              </a:ext>
            </a:extLst>
          </p:cNvPr>
          <p:cNvSpPr txBox="1"/>
          <p:nvPr/>
        </p:nvSpPr>
        <p:spPr>
          <a:xfrm>
            <a:off x="2444262" y="2774031"/>
            <a:ext cx="2167932" cy="954107"/>
          </a:xfrm>
          <a:prstGeom prst="rect">
            <a:avLst/>
          </a:prstGeom>
          <a:noFill/>
        </p:spPr>
        <p:txBody>
          <a:bodyPr wrap="square">
            <a:spAutoFit/>
          </a:bodyPr>
          <a:lstStyle/>
          <a:p>
            <a:r>
              <a:rPr lang="fr-FR" sz="1400" b="1" dirty="0">
                <a:solidFill>
                  <a:srgbClr val="58585A"/>
                </a:solidFill>
              </a:rPr>
              <a:t>68% des enseignants </a:t>
            </a:r>
            <a:r>
              <a:rPr lang="fr-FR" sz="1400" dirty="0"/>
              <a:t>des écoles enquêtées </a:t>
            </a:r>
            <a:r>
              <a:rPr lang="fr-FR" sz="1400" b="1" dirty="0"/>
              <a:t>en zone rurale</a:t>
            </a:r>
            <a:r>
              <a:rPr lang="fr-FR" sz="1400" dirty="0"/>
              <a:t> était payés par l’état.</a:t>
            </a:r>
          </a:p>
        </p:txBody>
      </p:sp>
      <p:pic>
        <p:nvPicPr>
          <p:cNvPr id="16" name="Picture 15">
            <a:extLst>
              <a:ext uri="{FF2B5EF4-FFF2-40B4-BE49-F238E27FC236}">
                <a16:creationId xmlns:a16="http://schemas.microsoft.com/office/drawing/2014/main" id="{7725D9BF-AF98-0762-BD0F-FF03A9B0B75A}"/>
              </a:ext>
            </a:extLst>
          </p:cNvPr>
          <p:cNvPicPr>
            <a:picLocks noChangeAspect="1"/>
          </p:cNvPicPr>
          <p:nvPr/>
        </p:nvPicPr>
        <p:blipFill>
          <a:blip r:embed="rId4"/>
          <a:stretch>
            <a:fillRect/>
          </a:stretch>
        </p:blipFill>
        <p:spPr>
          <a:xfrm>
            <a:off x="6981470" y="2634912"/>
            <a:ext cx="1257365" cy="1073205"/>
          </a:xfrm>
          <a:prstGeom prst="rect">
            <a:avLst/>
          </a:prstGeom>
        </p:spPr>
      </p:pic>
      <p:sp>
        <p:nvSpPr>
          <p:cNvPr id="17" name="TextBox 16">
            <a:extLst>
              <a:ext uri="{FF2B5EF4-FFF2-40B4-BE49-F238E27FC236}">
                <a16:creationId xmlns:a16="http://schemas.microsoft.com/office/drawing/2014/main" id="{39418590-64CE-069D-9AD7-623E478F0A88}"/>
              </a:ext>
            </a:extLst>
          </p:cNvPr>
          <p:cNvSpPr txBox="1"/>
          <p:nvPr/>
        </p:nvSpPr>
        <p:spPr>
          <a:xfrm>
            <a:off x="8324222" y="2725625"/>
            <a:ext cx="2167932" cy="954107"/>
          </a:xfrm>
          <a:prstGeom prst="rect">
            <a:avLst/>
          </a:prstGeom>
          <a:noFill/>
        </p:spPr>
        <p:txBody>
          <a:bodyPr wrap="square">
            <a:spAutoFit/>
          </a:bodyPr>
          <a:lstStyle/>
          <a:p>
            <a:r>
              <a:rPr lang="fr-FR" sz="1400" b="1" dirty="0">
                <a:solidFill>
                  <a:srgbClr val="58585A"/>
                </a:solidFill>
              </a:rPr>
              <a:t>78% des enseignants </a:t>
            </a:r>
            <a:r>
              <a:rPr lang="fr-FR" sz="1400" dirty="0"/>
              <a:t>des écoles enquêtées </a:t>
            </a:r>
            <a:r>
              <a:rPr lang="fr-FR" sz="1400" b="1" dirty="0"/>
              <a:t>en zone urbaine</a:t>
            </a:r>
            <a:r>
              <a:rPr lang="fr-FR" sz="1400" dirty="0"/>
              <a:t> était payés par l’état.</a:t>
            </a:r>
          </a:p>
        </p:txBody>
      </p:sp>
      <p:sp>
        <p:nvSpPr>
          <p:cNvPr id="25" name="Arc 24">
            <a:extLst>
              <a:ext uri="{FF2B5EF4-FFF2-40B4-BE49-F238E27FC236}">
                <a16:creationId xmlns:a16="http://schemas.microsoft.com/office/drawing/2014/main" id="{29E3BA7D-6444-B6DC-7B84-2A3418773C1C}"/>
              </a:ext>
            </a:extLst>
          </p:cNvPr>
          <p:cNvSpPr/>
          <p:nvPr/>
        </p:nvSpPr>
        <p:spPr>
          <a:xfrm rot="12053570">
            <a:off x="1613160" y="3595244"/>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7" name="TextBox 26">
            <a:extLst>
              <a:ext uri="{FF2B5EF4-FFF2-40B4-BE49-F238E27FC236}">
                <a16:creationId xmlns:a16="http://schemas.microsoft.com/office/drawing/2014/main" id="{DF632F0C-050F-B8B6-E155-1A1EA1CA1AD6}"/>
              </a:ext>
            </a:extLst>
          </p:cNvPr>
          <p:cNvSpPr txBox="1"/>
          <p:nvPr/>
        </p:nvSpPr>
        <p:spPr>
          <a:xfrm>
            <a:off x="1503321" y="5422205"/>
            <a:ext cx="1130359" cy="646331"/>
          </a:xfrm>
          <a:prstGeom prst="rect">
            <a:avLst/>
          </a:prstGeom>
          <a:noFill/>
        </p:spPr>
        <p:txBody>
          <a:bodyPr wrap="square">
            <a:spAutoFit/>
          </a:bodyPr>
          <a:lstStyle/>
          <a:p>
            <a:r>
              <a:rPr lang="fr-FR" sz="3600" b="1" dirty="0">
                <a:solidFill>
                  <a:srgbClr val="EE5859"/>
                </a:solidFill>
              </a:rPr>
              <a:t>49%</a:t>
            </a:r>
          </a:p>
        </p:txBody>
      </p:sp>
      <p:sp>
        <p:nvSpPr>
          <p:cNvPr id="29" name="TextBox 28">
            <a:extLst>
              <a:ext uri="{FF2B5EF4-FFF2-40B4-BE49-F238E27FC236}">
                <a16:creationId xmlns:a16="http://schemas.microsoft.com/office/drawing/2014/main" id="{11CB32D5-B7A4-9134-3527-171E216C9891}"/>
              </a:ext>
            </a:extLst>
          </p:cNvPr>
          <p:cNvSpPr txBox="1"/>
          <p:nvPr/>
        </p:nvSpPr>
        <p:spPr>
          <a:xfrm>
            <a:off x="2534697" y="5372984"/>
            <a:ext cx="9309950" cy="830997"/>
          </a:xfrm>
          <a:prstGeom prst="rect">
            <a:avLst/>
          </a:prstGeom>
          <a:noFill/>
        </p:spPr>
        <p:txBody>
          <a:bodyPr wrap="square">
            <a:spAutoFit/>
          </a:bodyPr>
          <a:lstStyle/>
          <a:p>
            <a:r>
              <a:rPr lang="fr-FR" sz="1600" dirty="0"/>
              <a:t>des écoles enquêtées avaient </a:t>
            </a:r>
            <a:r>
              <a:rPr lang="fr-FR" sz="1600" b="1" dirty="0"/>
              <a:t>au moins un enseignant payé par une ONG</a:t>
            </a:r>
            <a:r>
              <a:rPr lang="fr-FR" sz="1600" dirty="0"/>
              <a:t>, sans distinction entre les écoles situées en zones urbaines ou rurales, traduisant de nouveau la dépendance du système éducatif à des acteurs non-étatiques et un manque d’investissement structurel dans l’éducation. </a:t>
            </a:r>
          </a:p>
        </p:txBody>
      </p:sp>
    </p:spTree>
    <p:extLst>
      <p:ext uri="{BB962C8B-B14F-4D97-AF65-F5344CB8AC3E}">
        <p14:creationId xmlns:p14="http://schemas.microsoft.com/office/powerpoint/2010/main" val="40763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920E6-24E7-D60E-1154-1C5979F10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E5E7A-AEBD-FDEB-10E3-49D4A17A597D}"/>
              </a:ext>
            </a:extLst>
          </p:cNvPr>
          <p:cNvSpPr>
            <a:spLocks noGrp="1"/>
          </p:cNvSpPr>
          <p:nvPr>
            <p:ph type="title"/>
          </p:nvPr>
        </p:nvSpPr>
        <p:spPr/>
        <p:txBody>
          <a:bodyPr/>
          <a:lstStyle/>
          <a:p>
            <a:r>
              <a:rPr lang="fr-FR" sz="3200" noProof="0" dirty="0"/>
              <a:t>Profil des enseignants et rémunération</a:t>
            </a:r>
          </a:p>
        </p:txBody>
      </p:sp>
      <p:sp>
        <p:nvSpPr>
          <p:cNvPr id="3" name="Subtitle 5">
            <a:extLst>
              <a:ext uri="{FF2B5EF4-FFF2-40B4-BE49-F238E27FC236}">
                <a16:creationId xmlns:a16="http://schemas.microsoft.com/office/drawing/2014/main" id="{02F899BB-4284-D412-3ED9-61F2F3620234}"/>
              </a:ext>
            </a:extLst>
          </p:cNvPr>
          <p:cNvSpPr txBox="1">
            <a:spLocks/>
          </p:cNvSpPr>
          <p:nvPr/>
        </p:nvSpPr>
        <p:spPr>
          <a:xfrm>
            <a:off x="347349" y="1176310"/>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latin typeface="Segoe UI Light" panose="020B0502040204020203" pitchFamily="34" charset="0"/>
                <a:ea typeface="Roboto Light" panose="02000000000000000000" pitchFamily="2" charset="0"/>
              </a:rPr>
              <a:t>En considérant les maîtres parents, seul 36% du personnel enseignant était qualifié dans les écoles enquêtées. Très peu de maître parents bénéficient de formation professionnelle initiale, de nombreux reçoivent des formations courtes destinées à renforcer leurs capacités, souvent dans le cadre de programmes mis en œuvre par des ONG. La qualité de l’enseignement donné par les maîtres parents est donc très hétérogène.</a:t>
            </a:r>
          </a:p>
        </p:txBody>
      </p:sp>
      <p:sp>
        <p:nvSpPr>
          <p:cNvPr id="9" name="TextBox 8">
            <a:extLst>
              <a:ext uri="{FF2B5EF4-FFF2-40B4-BE49-F238E27FC236}">
                <a16:creationId xmlns:a16="http://schemas.microsoft.com/office/drawing/2014/main" id="{72F803EA-BA47-E467-EA8B-836959729B4B}"/>
              </a:ext>
            </a:extLst>
          </p:cNvPr>
          <p:cNvSpPr txBox="1"/>
          <p:nvPr/>
        </p:nvSpPr>
        <p:spPr>
          <a:xfrm>
            <a:off x="2260879" y="4324370"/>
            <a:ext cx="9583768" cy="1077218"/>
          </a:xfrm>
          <a:prstGeom prst="rect">
            <a:avLst/>
          </a:prstGeom>
          <a:noFill/>
        </p:spPr>
        <p:txBody>
          <a:bodyPr wrap="square">
            <a:spAutoFit/>
          </a:bodyPr>
          <a:lstStyle/>
          <a:p>
            <a:pPr marL="285750" indent="-285750">
              <a:buFont typeface="Arial" panose="020B0604020202020204" pitchFamily="34" charset="0"/>
              <a:buChar char="•"/>
            </a:pPr>
            <a:r>
              <a:rPr lang="fr-FR" sz="1600" dirty="0"/>
              <a:t>Parmi les écoles où certains enseignants étaient payés par le ministère, 23% ont rapporté que les enseignants avaient reçu leur dernier salaire au cours du mois le plus récent, 46% le mois d‘avant et 31% plus de deux mois avant la collecte de données. </a:t>
            </a:r>
          </a:p>
          <a:p>
            <a:endParaRPr lang="fr-FR" sz="1600" dirty="0"/>
          </a:p>
        </p:txBody>
      </p:sp>
      <p:pic>
        <p:nvPicPr>
          <p:cNvPr id="12" name="Picture 11">
            <a:extLst>
              <a:ext uri="{FF2B5EF4-FFF2-40B4-BE49-F238E27FC236}">
                <a16:creationId xmlns:a16="http://schemas.microsoft.com/office/drawing/2014/main" id="{F5E1C1B7-6FBA-1613-ECEF-640A9440FE9A}"/>
              </a:ext>
            </a:extLst>
          </p:cNvPr>
          <p:cNvPicPr>
            <a:picLocks noChangeAspect="1"/>
          </p:cNvPicPr>
          <p:nvPr/>
        </p:nvPicPr>
        <p:blipFill>
          <a:blip r:embed="rId3"/>
          <a:stretch>
            <a:fillRect/>
          </a:stretch>
        </p:blipFill>
        <p:spPr>
          <a:xfrm>
            <a:off x="1230127" y="2688992"/>
            <a:ext cx="1130358" cy="1066855"/>
          </a:xfrm>
          <a:prstGeom prst="rect">
            <a:avLst/>
          </a:prstGeom>
        </p:spPr>
      </p:pic>
      <p:sp>
        <p:nvSpPr>
          <p:cNvPr id="14" name="TextBox 13">
            <a:extLst>
              <a:ext uri="{FF2B5EF4-FFF2-40B4-BE49-F238E27FC236}">
                <a16:creationId xmlns:a16="http://schemas.microsoft.com/office/drawing/2014/main" id="{7FA9E6DE-F8DF-03FA-6B62-8DCB0CC71419}"/>
              </a:ext>
            </a:extLst>
          </p:cNvPr>
          <p:cNvSpPr txBox="1"/>
          <p:nvPr/>
        </p:nvSpPr>
        <p:spPr>
          <a:xfrm>
            <a:off x="2444262" y="2814225"/>
            <a:ext cx="2167932" cy="954107"/>
          </a:xfrm>
          <a:prstGeom prst="rect">
            <a:avLst/>
          </a:prstGeom>
          <a:noFill/>
        </p:spPr>
        <p:txBody>
          <a:bodyPr wrap="square">
            <a:spAutoFit/>
          </a:bodyPr>
          <a:lstStyle/>
          <a:p>
            <a:r>
              <a:rPr lang="fr-FR" sz="1400" b="1" dirty="0">
                <a:solidFill>
                  <a:srgbClr val="58585A"/>
                </a:solidFill>
              </a:rPr>
              <a:t>68% des enseignants </a:t>
            </a:r>
            <a:r>
              <a:rPr lang="fr-FR" sz="1400" dirty="0"/>
              <a:t>des écoles enquêtées </a:t>
            </a:r>
            <a:r>
              <a:rPr lang="fr-FR" sz="1400" b="1" dirty="0"/>
              <a:t>en zone rurale</a:t>
            </a:r>
            <a:r>
              <a:rPr lang="fr-FR" sz="1400" dirty="0"/>
              <a:t> était payés par l’état.</a:t>
            </a:r>
          </a:p>
        </p:txBody>
      </p:sp>
      <p:pic>
        <p:nvPicPr>
          <p:cNvPr id="16" name="Picture 15">
            <a:extLst>
              <a:ext uri="{FF2B5EF4-FFF2-40B4-BE49-F238E27FC236}">
                <a16:creationId xmlns:a16="http://schemas.microsoft.com/office/drawing/2014/main" id="{26ADE6F3-DB9F-92FB-AB77-BE2F587D3823}"/>
              </a:ext>
            </a:extLst>
          </p:cNvPr>
          <p:cNvPicPr>
            <a:picLocks noChangeAspect="1"/>
          </p:cNvPicPr>
          <p:nvPr/>
        </p:nvPicPr>
        <p:blipFill>
          <a:blip r:embed="rId4"/>
          <a:stretch>
            <a:fillRect/>
          </a:stretch>
        </p:blipFill>
        <p:spPr>
          <a:xfrm>
            <a:off x="6981470" y="2675106"/>
            <a:ext cx="1257365" cy="1073205"/>
          </a:xfrm>
          <a:prstGeom prst="rect">
            <a:avLst/>
          </a:prstGeom>
        </p:spPr>
      </p:pic>
      <p:sp>
        <p:nvSpPr>
          <p:cNvPr id="17" name="TextBox 16">
            <a:extLst>
              <a:ext uri="{FF2B5EF4-FFF2-40B4-BE49-F238E27FC236}">
                <a16:creationId xmlns:a16="http://schemas.microsoft.com/office/drawing/2014/main" id="{EA5AF678-F69F-45B5-F639-78FFDC610A66}"/>
              </a:ext>
            </a:extLst>
          </p:cNvPr>
          <p:cNvSpPr txBox="1"/>
          <p:nvPr/>
        </p:nvSpPr>
        <p:spPr>
          <a:xfrm>
            <a:off x="8324222" y="2765819"/>
            <a:ext cx="2167932" cy="954107"/>
          </a:xfrm>
          <a:prstGeom prst="rect">
            <a:avLst/>
          </a:prstGeom>
          <a:noFill/>
        </p:spPr>
        <p:txBody>
          <a:bodyPr wrap="square">
            <a:spAutoFit/>
          </a:bodyPr>
          <a:lstStyle/>
          <a:p>
            <a:r>
              <a:rPr lang="fr-FR" sz="1400" b="1" dirty="0">
                <a:solidFill>
                  <a:srgbClr val="58585A"/>
                </a:solidFill>
              </a:rPr>
              <a:t>78% des enseignants </a:t>
            </a:r>
            <a:r>
              <a:rPr lang="fr-FR" sz="1400" dirty="0"/>
              <a:t>des écoles enquêtées </a:t>
            </a:r>
            <a:r>
              <a:rPr lang="fr-FR" sz="1400" b="1" dirty="0"/>
              <a:t>en zone urbaine</a:t>
            </a:r>
            <a:r>
              <a:rPr lang="fr-FR" sz="1400" dirty="0"/>
              <a:t> était payés par l’état.</a:t>
            </a:r>
          </a:p>
        </p:txBody>
      </p:sp>
      <p:sp>
        <p:nvSpPr>
          <p:cNvPr id="25" name="Arc 24">
            <a:extLst>
              <a:ext uri="{FF2B5EF4-FFF2-40B4-BE49-F238E27FC236}">
                <a16:creationId xmlns:a16="http://schemas.microsoft.com/office/drawing/2014/main" id="{2FF8E49A-594C-D226-9306-48A23133EA1A}"/>
              </a:ext>
            </a:extLst>
          </p:cNvPr>
          <p:cNvSpPr/>
          <p:nvPr/>
        </p:nvSpPr>
        <p:spPr>
          <a:xfrm rot="12053570">
            <a:off x="1613160" y="3635438"/>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7" name="TextBox 26">
            <a:extLst>
              <a:ext uri="{FF2B5EF4-FFF2-40B4-BE49-F238E27FC236}">
                <a16:creationId xmlns:a16="http://schemas.microsoft.com/office/drawing/2014/main" id="{45D3F4C9-2E88-8CDC-4E45-FC64C7FE9243}"/>
              </a:ext>
            </a:extLst>
          </p:cNvPr>
          <p:cNvSpPr txBox="1"/>
          <p:nvPr/>
        </p:nvSpPr>
        <p:spPr>
          <a:xfrm>
            <a:off x="1503321" y="5525617"/>
            <a:ext cx="1130359" cy="646331"/>
          </a:xfrm>
          <a:prstGeom prst="rect">
            <a:avLst/>
          </a:prstGeom>
          <a:noFill/>
        </p:spPr>
        <p:txBody>
          <a:bodyPr wrap="square">
            <a:spAutoFit/>
          </a:bodyPr>
          <a:lstStyle/>
          <a:p>
            <a:r>
              <a:rPr lang="fr-FR" sz="3600" b="1" dirty="0">
                <a:solidFill>
                  <a:srgbClr val="EE5859"/>
                </a:solidFill>
              </a:rPr>
              <a:t>49%</a:t>
            </a:r>
          </a:p>
        </p:txBody>
      </p:sp>
      <p:sp>
        <p:nvSpPr>
          <p:cNvPr id="29" name="TextBox 28">
            <a:extLst>
              <a:ext uri="{FF2B5EF4-FFF2-40B4-BE49-F238E27FC236}">
                <a16:creationId xmlns:a16="http://schemas.microsoft.com/office/drawing/2014/main" id="{9E6889C3-CE2C-CB84-B6B2-93D6B20EDB3D}"/>
              </a:ext>
            </a:extLst>
          </p:cNvPr>
          <p:cNvSpPr txBox="1"/>
          <p:nvPr/>
        </p:nvSpPr>
        <p:spPr>
          <a:xfrm>
            <a:off x="2534697" y="5476396"/>
            <a:ext cx="9309950" cy="830997"/>
          </a:xfrm>
          <a:prstGeom prst="rect">
            <a:avLst/>
          </a:prstGeom>
          <a:noFill/>
        </p:spPr>
        <p:txBody>
          <a:bodyPr wrap="square">
            <a:spAutoFit/>
          </a:bodyPr>
          <a:lstStyle/>
          <a:p>
            <a:r>
              <a:rPr lang="fr-FR" sz="1600" dirty="0"/>
              <a:t>des écoles enquêtées avaient </a:t>
            </a:r>
            <a:r>
              <a:rPr lang="fr-FR" sz="1600" b="1" dirty="0"/>
              <a:t>au moins un enseignant payé par une ONG</a:t>
            </a:r>
            <a:r>
              <a:rPr lang="fr-FR" sz="1600" dirty="0"/>
              <a:t>, sans distinction entre les écoles situées en zones urbaines ou rurales, traduisant de nouveau la dépendance du système éducatif à des acteurs non-étatiques et un manque d’investissement structurel dans l’éducation. </a:t>
            </a:r>
          </a:p>
        </p:txBody>
      </p:sp>
    </p:spTree>
    <p:extLst>
      <p:ext uri="{BB962C8B-B14F-4D97-AF65-F5344CB8AC3E}">
        <p14:creationId xmlns:p14="http://schemas.microsoft.com/office/powerpoint/2010/main" val="125312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AF65-A4F0-E159-42B5-A353DBB06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49528-8896-57EF-90C8-CA455874121D}"/>
              </a:ext>
            </a:extLst>
          </p:cNvPr>
          <p:cNvSpPr>
            <a:spLocks noGrp="1"/>
          </p:cNvSpPr>
          <p:nvPr>
            <p:ph type="title"/>
          </p:nvPr>
        </p:nvSpPr>
        <p:spPr/>
        <p:txBody>
          <a:bodyPr/>
          <a:lstStyle/>
          <a:p>
            <a:r>
              <a:rPr lang="fr-FR" dirty="0"/>
              <a:t>Personnel enseignant et enseignement </a:t>
            </a:r>
            <a:endParaRPr lang="fr-FR" sz="4000" noProof="0" dirty="0"/>
          </a:p>
        </p:txBody>
      </p:sp>
      <p:grpSp>
        <p:nvGrpSpPr>
          <p:cNvPr id="3" name="Group 2">
            <a:extLst>
              <a:ext uri="{FF2B5EF4-FFF2-40B4-BE49-F238E27FC236}">
                <a16:creationId xmlns:a16="http://schemas.microsoft.com/office/drawing/2014/main" id="{6FE0240C-DD25-0EDE-8B94-EB8857B5F238}"/>
              </a:ext>
            </a:extLst>
          </p:cNvPr>
          <p:cNvGrpSpPr/>
          <p:nvPr/>
        </p:nvGrpSpPr>
        <p:grpSpPr>
          <a:xfrm>
            <a:off x="351368" y="1663991"/>
            <a:ext cx="11686557" cy="4704484"/>
            <a:chOff x="352388" y="2487956"/>
            <a:chExt cx="11709802" cy="3201498"/>
          </a:xfrm>
        </p:grpSpPr>
        <p:sp>
          <p:nvSpPr>
            <p:cNvPr id="4" name="Subtitle 5">
              <a:extLst>
                <a:ext uri="{FF2B5EF4-FFF2-40B4-BE49-F238E27FC236}">
                  <a16:creationId xmlns:a16="http://schemas.microsoft.com/office/drawing/2014/main" id="{F2249381-6B3E-D072-EC06-F41B46505616}"/>
                </a:ext>
              </a:extLst>
            </p:cNvPr>
            <p:cNvSpPr txBox="1">
              <a:spLocks/>
            </p:cNvSpPr>
            <p:nvPr/>
          </p:nvSpPr>
          <p:spPr>
            <a:xfrm>
              <a:off x="352388" y="3412142"/>
              <a:ext cx="2889938" cy="21765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noProof="0" dirty="0">
                  <a:latin typeface="Segoe UI Light" panose="020B0502040204020203" pitchFamily="34" charset="0"/>
                  <a:ea typeface="Roboto Light" panose="02000000000000000000" pitchFamily="2" charset="0"/>
                </a:rPr>
                <a:t>78 % des écoles avaient reçu la visite d'un inspecteur pédagogique ou d'un autre responsable extérieur du secteur de l'éducation au cours des six derniers mois</a:t>
              </a:r>
            </a:p>
          </p:txBody>
        </p:sp>
        <p:sp>
          <p:nvSpPr>
            <p:cNvPr id="5" name="Subtitle 5">
              <a:extLst>
                <a:ext uri="{FF2B5EF4-FFF2-40B4-BE49-F238E27FC236}">
                  <a16:creationId xmlns:a16="http://schemas.microsoft.com/office/drawing/2014/main" id="{F6D71C9F-5F44-16B2-76D9-D30B69AD666E}"/>
                </a:ext>
              </a:extLst>
            </p:cNvPr>
            <p:cNvSpPr txBox="1">
              <a:spLocks/>
            </p:cNvSpPr>
            <p:nvPr/>
          </p:nvSpPr>
          <p:spPr>
            <a:xfrm>
              <a:off x="3456215" y="3014124"/>
              <a:ext cx="2257253" cy="370520"/>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Besoin des enseignants </a:t>
              </a:r>
            </a:p>
          </p:txBody>
        </p:sp>
        <p:sp>
          <p:nvSpPr>
            <p:cNvPr id="6" name="Subtitle 5">
              <a:extLst>
                <a:ext uri="{FF2B5EF4-FFF2-40B4-BE49-F238E27FC236}">
                  <a16:creationId xmlns:a16="http://schemas.microsoft.com/office/drawing/2014/main" id="{12466E3B-ED04-4CC8-D306-F210E23B789B}"/>
                </a:ext>
              </a:extLst>
            </p:cNvPr>
            <p:cNvSpPr txBox="1">
              <a:spLocks/>
            </p:cNvSpPr>
            <p:nvPr/>
          </p:nvSpPr>
          <p:spPr>
            <a:xfrm>
              <a:off x="352388" y="3014124"/>
              <a:ext cx="2226643" cy="4148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700" b="1" noProof="0" dirty="0">
                  <a:solidFill>
                    <a:srgbClr val="EE5859"/>
                  </a:solidFill>
                  <a:latin typeface="+mj-lt"/>
                  <a:ea typeface="Roboto Black" panose="02000000000000000000" pitchFamily="2" charset="0"/>
                </a:rPr>
                <a:t>Supervision et évaluation </a:t>
              </a:r>
            </a:p>
          </p:txBody>
        </p:sp>
        <p:sp>
          <p:nvSpPr>
            <p:cNvPr id="7" name="Subtitle 5">
              <a:extLst>
                <a:ext uri="{FF2B5EF4-FFF2-40B4-BE49-F238E27FC236}">
                  <a16:creationId xmlns:a16="http://schemas.microsoft.com/office/drawing/2014/main" id="{3A80A963-A7BC-F19D-98C3-1F372A6AE1CE}"/>
                </a:ext>
              </a:extLst>
            </p:cNvPr>
            <p:cNvSpPr txBox="1">
              <a:spLocks/>
            </p:cNvSpPr>
            <p:nvPr/>
          </p:nvSpPr>
          <p:spPr>
            <a:xfrm>
              <a:off x="3456399" y="3412143"/>
              <a:ext cx="3737987" cy="227731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b="1" noProof="0" dirty="0">
                  <a:latin typeface="Segoe UI Light" panose="020B0502040204020203" pitchFamily="34" charset="0"/>
                  <a:ea typeface="Roboto Light" panose="02000000000000000000" pitchFamily="2" charset="0"/>
                </a:rPr>
                <a:t>Top 3 des besoins prioritaires des enseignants selon les IC communautaires:</a:t>
              </a:r>
            </a:p>
            <a:p>
              <a:pPr algn="l">
                <a:lnSpc>
                  <a:spcPct val="100000"/>
                </a:lnSpc>
                <a:spcBef>
                  <a:spcPts val="0"/>
                </a:spcBef>
              </a:pPr>
              <a:r>
                <a:rPr lang="fr-FR" sz="1600" dirty="0">
                  <a:latin typeface="Segoe UI Light" panose="020B0502040204020203" pitchFamily="34" charset="0"/>
                  <a:ea typeface="Roboto Light" panose="02000000000000000000" pitchFamily="2" charset="0"/>
                </a:rPr>
                <a:t>1. L</a:t>
              </a:r>
              <a:r>
                <a:rPr lang="fr-FR" sz="1600" noProof="0" dirty="0">
                  <a:latin typeface="Segoe UI Light" panose="020B0502040204020203" pitchFamily="34" charset="0"/>
                  <a:ea typeface="Roboto Light" panose="02000000000000000000" pitchFamily="2" charset="0"/>
                </a:rPr>
                <a:t>’appui aux moyens de subsistance </a:t>
              </a:r>
            </a:p>
            <a:p>
              <a:pPr algn="l">
                <a:lnSpc>
                  <a:spcPct val="100000"/>
                </a:lnSpc>
                <a:spcBef>
                  <a:spcPts val="0"/>
                </a:spcBef>
              </a:pPr>
              <a:r>
                <a:rPr lang="fr-FR" sz="1600" noProof="0" dirty="0">
                  <a:latin typeface="Segoe UI Light" panose="020B0502040204020203" pitchFamily="34" charset="0"/>
                  <a:ea typeface="Roboto Light" panose="02000000000000000000" pitchFamily="2" charset="0"/>
                </a:rPr>
                <a:t>(55 %,45/82) </a:t>
              </a:r>
            </a:p>
            <a:p>
              <a:pPr algn="l">
                <a:lnSpc>
                  <a:spcPct val="100000"/>
                </a:lnSpc>
                <a:spcBef>
                  <a:spcPts val="0"/>
                </a:spcBef>
              </a:pPr>
              <a:endParaRPr lang="fr-FR" sz="1600" noProof="0" dirty="0">
                <a:latin typeface="Segoe UI Light" panose="020B0502040204020203" pitchFamily="34" charset="0"/>
                <a:ea typeface="Roboto Light" panose="02000000000000000000" pitchFamily="2" charset="0"/>
              </a:endParaRPr>
            </a:p>
            <a:p>
              <a:pPr algn="l">
                <a:lnSpc>
                  <a:spcPct val="100000"/>
                </a:lnSpc>
                <a:spcBef>
                  <a:spcPts val="0"/>
                </a:spcBef>
              </a:pPr>
              <a:r>
                <a:rPr lang="fr-FR" sz="1600" noProof="0" dirty="0">
                  <a:latin typeface="Segoe UI Light" panose="020B0502040204020203" pitchFamily="34" charset="0"/>
                  <a:ea typeface="Roboto Light" panose="02000000000000000000" pitchFamily="2" charset="0"/>
                </a:rPr>
                <a:t>2. La formation sur des sujets liés à la santé ou à la protection </a:t>
              </a:r>
            </a:p>
            <a:p>
              <a:pPr algn="l">
                <a:lnSpc>
                  <a:spcPct val="100000"/>
                </a:lnSpc>
                <a:spcBef>
                  <a:spcPts val="0"/>
                </a:spcBef>
              </a:pPr>
              <a:r>
                <a:rPr lang="fr-FR" sz="1600" noProof="0" dirty="0">
                  <a:latin typeface="Segoe UI Light" panose="020B0502040204020203" pitchFamily="34" charset="0"/>
                  <a:ea typeface="Roboto Light" panose="02000000000000000000" pitchFamily="2" charset="0"/>
                </a:rPr>
                <a:t>(49 %, 40/82) </a:t>
              </a:r>
            </a:p>
            <a:p>
              <a:pPr algn="l">
                <a:lnSpc>
                  <a:spcPct val="100000"/>
                </a:lnSpc>
                <a:spcBef>
                  <a:spcPts val="0"/>
                </a:spcBef>
              </a:pPr>
              <a:endParaRPr lang="fr-FR" sz="1600" dirty="0">
                <a:latin typeface="Segoe UI Light" panose="020B0502040204020203" pitchFamily="34" charset="0"/>
                <a:ea typeface="Roboto Light" panose="02000000000000000000" pitchFamily="2" charset="0"/>
              </a:endParaRPr>
            </a:p>
            <a:p>
              <a:pPr algn="l">
                <a:lnSpc>
                  <a:spcPct val="100000"/>
                </a:lnSpc>
                <a:spcBef>
                  <a:spcPts val="0"/>
                </a:spcBef>
              </a:pPr>
              <a:r>
                <a:rPr lang="fr-FR" sz="1600" dirty="0">
                  <a:latin typeface="Segoe UI Light" panose="020B0502040204020203" pitchFamily="34" charset="0"/>
                  <a:ea typeface="Roboto Light" panose="02000000000000000000" pitchFamily="2" charset="0"/>
                </a:rPr>
                <a:t>3. Apporter un </a:t>
              </a:r>
              <a:r>
                <a:rPr lang="fr-FR" sz="1600" noProof="0" dirty="0">
                  <a:latin typeface="Segoe UI Light" panose="020B0502040204020203" pitchFamily="34" charset="0"/>
                  <a:ea typeface="Roboto Light" panose="02000000000000000000" pitchFamily="2" charset="0"/>
                </a:rPr>
                <a:t>soutien psychosocial aux enseignants </a:t>
              </a:r>
            </a:p>
            <a:p>
              <a:pPr algn="l">
                <a:lnSpc>
                  <a:spcPct val="100000"/>
                </a:lnSpc>
                <a:spcBef>
                  <a:spcPts val="0"/>
                </a:spcBef>
              </a:pPr>
              <a:r>
                <a:rPr lang="fr-FR" sz="1600" noProof="0" dirty="0">
                  <a:latin typeface="Segoe UI Light" panose="020B0502040204020203" pitchFamily="34" charset="0"/>
                  <a:ea typeface="Roboto Light" panose="02000000000000000000" pitchFamily="2" charset="0"/>
                </a:rPr>
                <a:t>(41%, 34/82 des communes). </a:t>
              </a:r>
            </a:p>
          </p:txBody>
        </p:sp>
        <p:sp>
          <p:nvSpPr>
            <p:cNvPr id="8" name="Subtitle 5">
              <a:extLst>
                <a:ext uri="{FF2B5EF4-FFF2-40B4-BE49-F238E27FC236}">
                  <a16:creationId xmlns:a16="http://schemas.microsoft.com/office/drawing/2014/main" id="{3F522E60-E610-D0B6-53CD-0F59B3F77D04}"/>
                </a:ext>
              </a:extLst>
            </p:cNvPr>
            <p:cNvSpPr txBox="1">
              <a:spLocks/>
            </p:cNvSpPr>
            <p:nvPr/>
          </p:nvSpPr>
          <p:spPr>
            <a:xfrm>
              <a:off x="7755555" y="3412143"/>
              <a:ext cx="4306635" cy="2209961"/>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b="1" noProof="0" dirty="0">
                  <a:latin typeface="Segoe UI Light" panose="020B0502040204020203" pitchFamily="34" charset="0"/>
                  <a:ea typeface="Roboto Light" panose="02000000000000000000" pitchFamily="2" charset="0"/>
                </a:rPr>
                <a:t>45 % des écoles enquêtées fonctionnaient en double flux</a:t>
              </a:r>
              <a:r>
                <a:rPr lang="fr-FR" sz="1600" noProof="0" dirty="0">
                  <a:latin typeface="Segoe UI Light" panose="020B0502040204020203" pitchFamily="34" charset="0"/>
                  <a:ea typeface="Roboto Light" panose="02000000000000000000" pitchFamily="2" charset="0"/>
                </a:rPr>
                <a:t>, Les écoles ayant mis en place le système de double-flux étaient ouvertes légèrement plus longtemps que celles qui accueillaient un seul groupe d’enfants sur la journée </a:t>
              </a:r>
              <a:r>
                <a:rPr lang="fr-FR" sz="1600" b="1" noProof="0" dirty="0">
                  <a:latin typeface="Segoe UI Light" panose="020B0502040204020203" pitchFamily="34" charset="0"/>
                  <a:ea typeface="Roboto Light" panose="02000000000000000000" pitchFamily="2" charset="0"/>
                </a:rPr>
                <a:t>(6 heures vs 5 en moyenne). </a:t>
              </a:r>
            </a:p>
            <a:p>
              <a:pPr marL="285750" indent="-285750" algn="l">
                <a:lnSpc>
                  <a:spcPct val="100000"/>
                </a:lnSpc>
                <a:buFont typeface="Arial" panose="020B0604020202020204" pitchFamily="34" charset="0"/>
                <a:buChar char="•"/>
              </a:pPr>
              <a:r>
                <a:rPr lang="fr-FR" sz="1600" noProof="0" dirty="0">
                  <a:latin typeface="Segoe UI Light" panose="020B0502040204020203" pitchFamily="34" charset="0"/>
                  <a:ea typeface="Roboto Light" panose="02000000000000000000" pitchFamily="2" charset="0"/>
                </a:rPr>
                <a:t>Pendant les 5h30 d’ouverture moyenne des écoles, seul un tiers des IC interrogés (35 %, 121 écoles) considéraient que les enseignants consacraient la très grande majorité de leurs temps (76 – 100 %) à l’enseignement et à l’apprentissage (par opposition aux tâches administratives, au passage d'une activité à l'autre et à l'attente). </a:t>
              </a:r>
            </a:p>
          </p:txBody>
        </p:sp>
        <p:sp>
          <p:nvSpPr>
            <p:cNvPr id="9" name="Subtitle 5">
              <a:extLst>
                <a:ext uri="{FF2B5EF4-FFF2-40B4-BE49-F238E27FC236}">
                  <a16:creationId xmlns:a16="http://schemas.microsoft.com/office/drawing/2014/main" id="{CF449BAA-C468-FA30-0097-CA1B34C084BE}"/>
                </a:ext>
              </a:extLst>
            </p:cNvPr>
            <p:cNvSpPr txBox="1">
              <a:spLocks/>
            </p:cNvSpPr>
            <p:nvPr/>
          </p:nvSpPr>
          <p:spPr>
            <a:xfrm>
              <a:off x="7735420" y="3014124"/>
              <a:ext cx="2257253" cy="370520"/>
            </a:xfrm>
            <a:prstGeom prst="rect">
              <a:avLst/>
            </a:prstGeom>
          </p:spPr>
          <p:txBody>
            <a:bodyPr vert="horz" lIns="68580" tIns="34290" rIns="68580" bIns="3429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 Temps d’apprentissage</a:t>
              </a:r>
            </a:p>
          </p:txBody>
        </p:sp>
        <p:sp>
          <p:nvSpPr>
            <p:cNvPr id="10" name="Subtitle 5">
              <a:extLst>
                <a:ext uri="{FF2B5EF4-FFF2-40B4-BE49-F238E27FC236}">
                  <a16:creationId xmlns:a16="http://schemas.microsoft.com/office/drawing/2014/main" id="{F9C36D32-21E8-7812-AAD3-870166822245}"/>
                </a:ext>
              </a:extLst>
            </p:cNvPr>
            <p:cNvSpPr txBox="1">
              <a:spLocks/>
            </p:cNvSpPr>
            <p:nvPr/>
          </p:nvSpPr>
          <p:spPr>
            <a:xfrm>
              <a:off x="352388"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01</a:t>
              </a:r>
            </a:p>
          </p:txBody>
        </p:sp>
        <p:sp>
          <p:nvSpPr>
            <p:cNvPr id="11" name="Subtitle 5">
              <a:extLst>
                <a:ext uri="{FF2B5EF4-FFF2-40B4-BE49-F238E27FC236}">
                  <a16:creationId xmlns:a16="http://schemas.microsoft.com/office/drawing/2014/main" id="{9A87FEAD-480E-94FA-E430-BA18502353C5}"/>
                </a:ext>
              </a:extLst>
            </p:cNvPr>
            <p:cNvSpPr txBox="1">
              <a:spLocks/>
            </p:cNvSpPr>
            <p:nvPr/>
          </p:nvSpPr>
          <p:spPr>
            <a:xfrm>
              <a:off x="3456214"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02</a:t>
              </a:r>
            </a:p>
          </p:txBody>
        </p:sp>
        <p:sp>
          <p:nvSpPr>
            <p:cNvPr id="12" name="Subtitle 5">
              <a:extLst>
                <a:ext uri="{FF2B5EF4-FFF2-40B4-BE49-F238E27FC236}">
                  <a16:creationId xmlns:a16="http://schemas.microsoft.com/office/drawing/2014/main" id="{EF988EA9-FD40-EE8D-24CC-B442F3C7C3A4}"/>
                </a:ext>
              </a:extLst>
            </p:cNvPr>
            <p:cNvSpPr txBox="1">
              <a:spLocks/>
            </p:cNvSpPr>
            <p:nvPr/>
          </p:nvSpPr>
          <p:spPr>
            <a:xfrm>
              <a:off x="7755556"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03</a:t>
              </a:r>
            </a:p>
          </p:txBody>
        </p:sp>
      </p:grpSp>
    </p:spTree>
    <p:extLst>
      <p:ext uri="{BB962C8B-B14F-4D97-AF65-F5344CB8AC3E}">
        <p14:creationId xmlns:p14="http://schemas.microsoft.com/office/powerpoint/2010/main" val="40638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32B3-F536-5B01-F839-599A305AC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096EAA-B3C5-AA11-47BF-9D599C5327DC}"/>
              </a:ext>
            </a:extLst>
          </p:cNvPr>
          <p:cNvSpPr>
            <a:spLocks noGrp="1"/>
          </p:cNvSpPr>
          <p:nvPr>
            <p:ph type="title"/>
          </p:nvPr>
        </p:nvSpPr>
        <p:spPr/>
        <p:txBody>
          <a:bodyPr/>
          <a:lstStyle/>
          <a:p>
            <a:r>
              <a:rPr lang="fr-FR" dirty="0"/>
              <a:t>Personnel enseignant et enseignement </a:t>
            </a:r>
            <a:endParaRPr lang="fr-FR" sz="4000" noProof="0" dirty="0"/>
          </a:p>
        </p:txBody>
      </p:sp>
      <p:grpSp>
        <p:nvGrpSpPr>
          <p:cNvPr id="3" name="Group 2">
            <a:extLst>
              <a:ext uri="{FF2B5EF4-FFF2-40B4-BE49-F238E27FC236}">
                <a16:creationId xmlns:a16="http://schemas.microsoft.com/office/drawing/2014/main" id="{80A4FA6B-9C70-7396-AD32-801A67048AF9}"/>
              </a:ext>
            </a:extLst>
          </p:cNvPr>
          <p:cNvGrpSpPr/>
          <p:nvPr/>
        </p:nvGrpSpPr>
        <p:grpSpPr>
          <a:xfrm>
            <a:off x="391560" y="1663991"/>
            <a:ext cx="11354962" cy="4694221"/>
            <a:chOff x="392660" y="2487956"/>
            <a:chExt cx="11377548" cy="3194514"/>
          </a:xfrm>
        </p:grpSpPr>
        <p:sp>
          <p:nvSpPr>
            <p:cNvPr id="4" name="Subtitle 5">
              <a:extLst>
                <a:ext uri="{FF2B5EF4-FFF2-40B4-BE49-F238E27FC236}">
                  <a16:creationId xmlns:a16="http://schemas.microsoft.com/office/drawing/2014/main" id="{AC336E51-1BFB-C51D-0516-02977AFC88EF}"/>
                </a:ext>
              </a:extLst>
            </p:cNvPr>
            <p:cNvSpPr txBox="1">
              <a:spLocks/>
            </p:cNvSpPr>
            <p:nvPr/>
          </p:nvSpPr>
          <p:spPr>
            <a:xfrm>
              <a:off x="392660" y="3412142"/>
              <a:ext cx="3483663" cy="2176545"/>
            </a:xfrm>
            <a:prstGeom prst="rect">
              <a:avLst/>
            </a:prstGeom>
          </p:spPr>
          <p:txBody>
            <a:bodyPr vert="horz" lIns="68580" tIns="34290" rIns="68580" bIns="3429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dirty="0">
                  <a:latin typeface="Segoe UI Light" panose="020B0502040204020203" pitchFamily="34" charset="0"/>
                  <a:ea typeface="Roboto Light" panose="02000000000000000000" pitchFamily="2" charset="0"/>
                </a:rPr>
                <a:t>La très grande majorité des écoles enquêtées dans le cadre du JENA </a:t>
              </a:r>
              <a:r>
                <a:rPr lang="fr-FR" sz="1600" b="1" dirty="0">
                  <a:latin typeface="Segoe UI Light" panose="020B0502040204020203" pitchFamily="34" charset="0"/>
                  <a:ea typeface="Roboto Light" panose="02000000000000000000" pitchFamily="2" charset="0"/>
                </a:rPr>
                <a:t>utilisaient aussi bien le Français que le Sango comme langues d’enseignement </a:t>
              </a:r>
              <a:r>
                <a:rPr lang="fr-FR" sz="1600" dirty="0">
                  <a:latin typeface="Segoe UI Light" panose="020B0502040204020203" pitchFamily="34" charset="0"/>
                  <a:ea typeface="Roboto Light" panose="02000000000000000000" pitchFamily="2" charset="0"/>
                </a:rPr>
                <a:t>(rapporté dans respectivement 99 % et 86 % des écoles). </a:t>
              </a:r>
            </a:p>
            <a:p>
              <a:pPr marL="285750" indent="-285750" algn="l">
                <a:lnSpc>
                  <a:spcPct val="100000"/>
                </a:lnSpc>
                <a:buFont typeface="Arial" panose="020B0604020202020204" pitchFamily="34" charset="0"/>
                <a:buChar char="•"/>
              </a:pPr>
              <a:r>
                <a:rPr lang="fr-FR" sz="1600" dirty="0">
                  <a:latin typeface="Segoe UI Light" panose="020B0502040204020203" pitchFamily="34" charset="0"/>
                  <a:ea typeface="Roboto Light" panose="02000000000000000000" pitchFamily="2" charset="0"/>
                </a:rPr>
                <a:t>Le Sango semblait davantage utilisé en milieu rural qu’en milieu urbain avec (93 % vs 74 %). </a:t>
              </a:r>
            </a:p>
            <a:p>
              <a:pPr marL="285750" indent="-285750" algn="l">
                <a:lnSpc>
                  <a:spcPct val="100000"/>
                </a:lnSpc>
                <a:buFont typeface="Arial" panose="020B0604020202020204" pitchFamily="34" charset="0"/>
                <a:buChar char="•"/>
              </a:pPr>
              <a:r>
                <a:rPr lang="fr-FR" sz="1600" dirty="0">
                  <a:latin typeface="Segoe UI Light" panose="020B0502040204020203" pitchFamily="34" charset="0"/>
                  <a:ea typeface="Roboto Light" panose="02000000000000000000" pitchFamily="2" charset="0"/>
                </a:rPr>
                <a:t>En revanche, toutes les écoles visitées utilisaient des manuels scolaires et autres matériels d’apprentissage en Français, contre </a:t>
              </a:r>
              <a:r>
                <a:rPr lang="fr-FR" sz="1600" b="1" dirty="0">
                  <a:latin typeface="Segoe UI Light" panose="020B0502040204020203" pitchFamily="34" charset="0"/>
                  <a:ea typeface="Roboto Light" panose="02000000000000000000" pitchFamily="2" charset="0"/>
                </a:rPr>
                <a:t>seulement 7 % en Sango.</a:t>
              </a:r>
            </a:p>
          </p:txBody>
        </p:sp>
        <p:sp>
          <p:nvSpPr>
            <p:cNvPr id="5" name="Subtitle 5">
              <a:extLst>
                <a:ext uri="{FF2B5EF4-FFF2-40B4-BE49-F238E27FC236}">
                  <a16:creationId xmlns:a16="http://schemas.microsoft.com/office/drawing/2014/main" id="{71EDAFFC-7F74-94EA-F152-43FE754FC565}"/>
                </a:ext>
              </a:extLst>
            </p:cNvPr>
            <p:cNvSpPr txBox="1">
              <a:spLocks/>
            </p:cNvSpPr>
            <p:nvPr/>
          </p:nvSpPr>
          <p:spPr>
            <a:xfrm>
              <a:off x="4171822" y="3012275"/>
              <a:ext cx="2967705"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Matériel d’enseignement</a:t>
              </a:r>
            </a:p>
          </p:txBody>
        </p:sp>
        <p:sp>
          <p:nvSpPr>
            <p:cNvPr id="6" name="Subtitle 5">
              <a:extLst>
                <a:ext uri="{FF2B5EF4-FFF2-40B4-BE49-F238E27FC236}">
                  <a16:creationId xmlns:a16="http://schemas.microsoft.com/office/drawing/2014/main" id="{3A5EC7D7-17D1-0739-5F57-AD1593E98E82}"/>
                </a:ext>
              </a:extLst>
            </p:cNvPr>
            <p:cNvSpPr txBox="1">
              <a:spLocks/>
            </p:cNvSpPr>
            <p:nvPr/>
          </p:nvSpPr>
          <p:spPr>
            <a:xfrm>
              <a:off x="392660" y="3014124"/>
              <a:ext cx="2226643" cy="4148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b="1" noProof="0" dirty="0">
                  <a:solidFill>
                    <a:srgbClr val="EE5859"/>
                  </a:solidFill>
                  <a:latin typeface="+mj-lt"/>
                  <a:ea typeface="Roboto Black" panose="02000000000000000000" pitchFamily="2" charset="0"/>
                </a:rPr>
                <a:t>Langues</a:t>
              </a:r>
            </a:p>
          </p:txBody>
        </p:sp>
        <p:sp>
          <p:nvSpPr>
            <p:cNvPr id="7" name="Subtitle 5">
              <a:extLst>
                <a:ext uri="{FF2B5EF4-FFF2-40B4-BE49-F238E27FC236}">
                  <a16:creationId xmlns:a16="http://schemas.microsoft.com/office/drawing/2014/main" id="{86A45C7C-2FE7-1A67-E77D-9EA30B69BEF2}"/>
                </a:ext>
              </a:extLst>
            </p:cNvPr>
            <p:cNvSpPr txBox="1">
              <a:spLocks/>
            </p:cNvSpPr>
            <p:nvPr/>
          </p:nvSpPr>
          <p:spPr>
            <a:xfrm>
              <a:off x="4198800" y="3405159"/>
              <a:ext cx="3483663" cy="227731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500" b="1" noProof="0" dirty="0">
                  <a:latin typeface="Segoe UI Light" panose="020B0502040204020203" pitchFamily="34" charset="0"/>
                  <a:ea typeface="Roboto Light" panose="02000000000000000000" pitchFamily="2" charset="0"/>
                </a:rPr>
                <a:t>Dans 71 % des écoles visitées, </a:t>
              </a:r>
              <a:r>
                <a:rPr lang="fr-FR" sz="1500" noProof="0" dirty="0">
                  <a:latin typeface="Segoe UI Light" panose="020B0502040204020203" pitchFamily="34" charset="0"/>
                  <a:ea typeface="Roboto Light" panose="02000000000000000000" pitchFamily="2" charset="0"/>
                </a:rPr>
                <a:t>les IC avaient déclaré que peu d’enseignants </a:t>
              </a:r>
              <a:r>
                <a:rPr lang="fr-FR" sz="1500" b="1" noProof="0" dirty="0">
                  <a:latin typeface="Segoe UI Light" panose="020B0502040204020203" pitchFamily="34" charset="0"/>
                  <a:ea typeface="Roboto Light" panose="02000000000000000000" pitchFamily="2" charset="0"/>
                </a:rPr>
                <a:t>(moins d’un enseignant sur quatre) disposait d’un ensemble complet de manuels scolaires.</a:t>
              </a:r>
            </a:p>
            <a:p>
              <a:pPr algn="l">
                <a:lnSpc>
                  <a:spcPct val="100000"/>
                </a:lnSpc>
              </a:pPr>
              <a:r>
                <a:rPr lang="fr-FR" sz="1500" noProof="0" dirty="0">
                  <a:latin typeface="Segoe UI Light" panose="020B0502040204020203" pitchFamily="34" charset="0"/>
                  <a:ea typeface="Roboto Light" panose="02000000000000000000" pitchFamily="2" charset="0"/>
                </a:rPr>
                <a:t>De manière similaire, </a:t>
              </a:r>
              <a:r>
                <a:rPr lang="fr-FR" sz="1500" b="1" noProof="0" dirty="0">
                  <a:latin typeface="Segoe UI Light" panose="020B0502040204020203" pitchFamily="34" charset="0"/>
                  <a:ea typeface="Roboto Light" panose="02000000000000000000" pitchFamily="2" charset="0"/>
                </a:rPr>
                <a:t>seules 7 % des écoles disposaient de manuels scolaires en quantité suffisante,</a:t>
              </a:r>
              <a:r>
                <a:rPr lang="fr-FR" sz="1500" noProof="0" dirty="0">
                  <a:latin typeface="Segoe UI Light" panose="020B0502040204020203" pitchFamily="34" charset="0"/>
                  <a:ea typeface="Roboto Light" panose="02000000000000000000" pitchFamily="2" charset="0"/>
                </a:rPr>
                <a:t> qu’elles soient localisées en zone urbaine ou rurale. </a:t>
              </a:r>
            </a:p>
          </p:txBody>
        </p:sp>
        <p:sp>
          <p:nvSpPr>
            <p:cNvPr id="8" name="Subtitle 5">
              <a:extLst>
                <a:ext uri="{FF2B5EF4-FFF2-40B4-BE49-F238E27FC236}">
                  <a16:creationId xmlns:a16="http://schemas.microsoft.com/office/drawing/2014/main" id="{0F0F9EA0-8B99-F263-55CA-016EA23E5DCB}"/>
                </a:ext>
              </a:extLst>
            </p:cNvPr>
            <p:cNvSpPr txBox="1">
              <a:spLocks/>
            </p:cNvSpPr>
            <p:nvPr/>
          </p:nvSpPr>
          <p:spPr>
            <a:xfrm>
              <a:off x="7987126" y="3412143"/>
              <a:ext cx="3783082" cy="2209961"/>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500" b="1" noProof="0" dirty="0">
                  <a:latin typeface="Segoe UI Light" panose="020B0502040204020203" pitchFamily="34" charset="0"/>
                  <a:ea typeface="Roboto Light" panose="02000000000000000000" pitchFamily="2" charset="0"/>
                </a:rPr>
                <a:t>92% des écoles enquêtées mesuraient les performances des élèves par le biais de tests, d'examens et/ou de de rapports réguliers</a:t>
              </a:r>
              <a:r>
                <a:rPr lang="fr-FR" sz="1500" noProof="0" dirty="0">
                  <a:latin typeface="Segoe UI Light" panose="020B0502040204020203" pitchFamily="34" charset="0"/>
                  <a:ea typeface="Roboto Light" panose="02000000000000000000" pitchFamily="2" charset="0"/>
                </a:rPr>
                <a:t> (sans différence notable entre zones urbaines et rurale).</a:t>
              </a:r>
            </a:p>
            <a:p>
              <a:pPr marL="285750" indent="-285750" algn="l">
                <a:lnSpc>
                  <a:spcPct val="100000"/>
                </a:lnSpc>
                <a:buFont typeface="Arial" panose="020B0604020202020204" pitchFamily="34" charset="0"/>
                <a:buChar char="•"/>
              </a:pPr>
              <a:r>
                <a:rPr lang="fr-FR" sz="1500" dirty="0">
                  <a:latin typeface="Segoe UI Light" panose="020B0502040204020203" pitchFamily="34" charset="0"/>
                  <a:ea typeface="Roboto Light" panose="02000000000000000000" pitchFamily="2" charset="0"/>
                </a:rPr>
                <a:t>S</a:t>
              </a:r>
              <a:r>
                <a:rPr lang="fr-FR" sz="1500" noProof="0" dirty="0" err="1">
                  <a:latin typeface="Segoe UI Light" panose="020B0502040204020203" pitchFamily="34" charset="0"/>
                  <a:ea typeface="Roboto Light" panose="02000000000000000000" pitchFamily="2" charset="0"/>
                </a:rPr>
                <a:t>eules</a:t>
              </a:r>
              <a:r>
                <a:rPr lang="fr-FR" sz="1500" noProof="0" dirty="0">
                  <a:latin typeface="Segoe UI Light" panose="020B0502040204020203" pitchFamily="34" charset="0"/>
                  <a:ea typeface="Roboto Light" panose="02000000000000000000" pitchFamily="2" charset="0"/>
                </a:rPr>
                <a:t> 65 % des écoles fournissaient aux élèves des documents attestant de l'achèvement des cours (75 % contre 59 % pour les écoles en milieu rural). </a:t>
              </a:r>
            </a:p>
          </p:txBody>
        </p:sp>
        <p:sp>
          <p:nvSpPr>
            <p:cNvPr id="9" name="Subtitle 5">
              <a:extLst>
                <a:ext uri="{FF2B5EF4-FFF2-40B4-BE49-F238E27FC236}">
                  <a16:creationId xmlns:a16="http://schemas.microsoft.com/office/drawing/2014/main" id="{C7295368-74F4-B8BC-4964-8BF550416335}"/>
                </a:ext>
              </a:extLst>
            </p:cNvPr>
            <p:cNvSpPr txBox="1">
              <a:spLocks/>
            </p:cNvSpPr>
            <p:nvPr/>
          </p:nvSpPr>
          <p:spPr>
            <a:xfrm>
              <a:off x="7966991" y="3014124"/>
              <a:ext cx="2257253"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 Evaluation</a:t>
              </a:r>
            </a:p>
          </p:txBody>
        </p:sp>
        <p:sp>
          <p:nvSpPr>
            <p:cNvPr id="10" name="Subtitle 5">
              <a:extLst>
                <a:ext uri="{FF2B5EF4-FFF2-40B4-BE49-F238E27FC236}">
                  <a16:creationId xmlns:a16="http://schemas.microsoft.com/office/drawing/2014/main" id="{9F5399F1-319F-F26A-F51C-8727958E0414}"/>
                </a:ext>
              </a:extLst>
            </p:cNvPr>
            <p:cNvSpPr txBox="1">
              <a:spLocks/>
            </p:cNvSpPr>
            <p:nvPr/>
          </p:nvSpPr>
          <p:spPr>
            <a:xfrm>
              <a:off x="392660"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04</a:t>
              </a:r>
            </a:p>
          </p:txBody>
        </p:sp>
        <p:sp>
          <p:nvSpPr>
            <p:cNvPr id="11" name="Subtitle 5">
              <a:extLst>
                <a:ext uri="{FF2B5EF4-FFF2-40B4-BE49-F238E27FC236}">
                  <a16:creationId xmlns:a16="http://schemas.microsoft.com/office/drawing/2014/main" id="{ADA8930F-021A-CAA4-ABDE-4E18CE3E2F4D}"/>
                </a:ext>
              </a:extLst>
            </p:cNvPr>
            <p:cNvSpPr txBox="1">
              <a:spLocks/>
            </p:cNvSpPr>
            <p:nvPr/>
          </p:nvSpPr>
          <p:spPr>
            <a:xfrm>
              <a:off x="4161000" y="2508470"/>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05</a:t>
              </a:r>
            </a:p>
          </p:txBody>
        </p:sp>
        <p:sp>
          <p:nvSpPr>
            <p:cNvPr id="12" name="Subtitle 5">
              <a:extLst>
                <a:ext uri="{FF2B5EF4-FFF2-40B4-BE49-F238E27FC236}">
                  <a16:creationId xmlns:a16="http://schemas.microsoft.com/office/drawing/2014/main" id="{0A4CA5C2-F8C0-1B49-EFF2-972415397066}"/>
                </a:ext>
              </a:extLst>
            </p:cNvPr>
            <p:cNvSpPr txBox="1">
              <a:spLocks/>
            </p:cNvSpPr>
            <p:nvPr/>
          </p:nvSpPr>
          <p:spPr>
            <a:xfrm>
              <a:off x="7987127"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06</a:t>
              </a:r>
            </a:p>
          </p:txBody>
        </p:sp>
      </p:grpSp>
    </p:spTree>
    <p:extLst>
      <p:ext uri="{BB962C8B-B14F-4D97-AF65-F5344CB8AC3E}">
        <p14:creationId xmlns:p14="http://schemas.microsoft.com/office/powerpoint/2010/main" val="100875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4FE0-89D0-6267-D252-7FFB6B201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07FD5-CEBA-D00A-1CAD-073A1C998C54}"/>
              </a:ext>
            </a:extLst>
          </p:cNvPr>
          <p:cNvSpPr>
            <a:spLocks noGrp="1"/>
          </p:cNvSpPr>
          <p:nvPr>
            <p:ph type="title"/>
          </p:nvPr>
        </p:nvSpPr>
        <p:spPr>
          <a:xfrm>
            <a:off x="1969790" y="3826956"/>
            <a:ext cx="8855319" cy="1325563"/>
          </a:xfrm>
        </p:spPr>
        <p:txBody>
          <a:bodyPr>
            <a:normAutofit fontScale="90000"/>
          </a:bodyPr>
          <a:lstStyle/>
          <a:p>
            <a:br>
              <a:rPr lang="fr-FR" sz="4400" dirty="0"/>
            </a:br>
            <a:br>
              <a:rPr lang="fr-FR" sz="4400" dirty="0"/>
            </a:br>
            <a:r>
              <a:rPr lang="fr-FR" sz="4000" dirty="0"/>
              <a:t>“Certains enseignants ne travaillent pas à cœur ouvert et s’absentent beaucoup par rapport au non-paiement de leur prime mensuelle. Les enseignants ne sont pas motivés car ils réclament leur rémunération. S’ils viennent, parfois ils ne dispensent pas les cours.”</a:t>
            </a:r>
            <a:br>
              <a:rPr lang="fr-FR" dirty="0"/>
            </a:br>
            <a:br>
              <a:rPr lang="fr-FR" dirty="0"/>
            </a:br>
            <a:r>
              <a:rPr lang="fr-FR" sz="3600" dirty="0"/>
              <a:t>(Groupe de garçons scolarisés, âgés entre 12 et 14 ans, sous-préfecture d’Obo). </a:t>
            </a:r>
            <a:br>
              <a:rPr lang="fr-FR" dirty="0"/>
            </a:br>
            <a:br>
              <a:rPr lang="fr-FR" sz="3600" dirty="0"/>
            </a:br>
            <a:br>
              <a:rPr lang="fr-FR" sz="3600" dirty="0"/>
            </a:br>
            <a:endParaRPr lang="fr-FR" noProof="0" dirty="0"/>
          </a:p>
        </p:txBody>
      </p:sp>
      <p:grpSp>
        <p:nvGrpSpPr>
          <p:cNvPr id="3" name="Group 2">
            <a:extLst>
              <a:ext uri="{FF2B5EF4-FFF2-40B4-BE49-F238E27FC236}">
                <a16:creationId xmlns:a16="http://schemas.microsoft.com/office/drawing/2014/main" id="{8691D82C-0A13-5416-873F-9FFFC4EA2427}"/>
              </a:ext>
            </a:extLst>
          </p:cNvPr>
          <p:cNvGrpSpPr/>
          <p:nvPr/>
        </p:nvGrpSpPr>
        <p:grpSpPr>
          <a:xfrm>
            <a:off x="143189" y="432079"/>
            <a:ext cx="2830157" cy="389429"/>
            <a:chOff x="143189" y="432079"/>
            <a:chExt cx="2830157" cy="389429"/>
          </a:xfrm>
        </p:grpSpPr>
        <p:sp>
          <p:nvSpPr>
            <p:cNvPr id="4" name="TextBox 3">
              <a:extLst>
                <a:ext uri="{FF2B5EF4-FFF2-40B4-BE49-F238E27FC236}">
                  <a16:creationId xmlns:a16="http://schemas.microsoft.com/office/drawing/2014/main" id="{1B538F63-A32D-4110-921D-D68D7A51A6D2}"/>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5" name="Graphic 4">
              <a:extLst>
                <a:ext uri="{FF2B5EF4-FFF2-40B4-BE49-F238E27FC236}">
                  <a16:creationId xmlns:a16="http://schemas.microsoft.com/office/drawing/2014/main" id="{5C176660-25CB-0282-5E12-AA836023F7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43189" y="432079"/>
              <a:ext cx="457200" cy="342900"/>
            </a:xfrm>
            <a:prstGeom prst="rect">
              <a:avLst/>
            </a:prstGeom>
          </p:spPr>
        </p:pic>
      </p:grpSp>
    </p:spTree>
    <p:extLst>
      <p:ext uri="{BB962C8B-B14F-4D97-AF65-F5344CB8AC3E}">
        <p14:creationId xmlns:p14="http://schemas.microsoft.com/office/powerpoint/2010/main" val="178874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93BDA-7D8C-2538-153C-12B3E44636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5E160-3578-D730-2034-9C144A335388}"/>
              </a:ext>
            </a:extLst>
          </p:cNvPr>
          <p:cNvSpPr>
            <a:spLocks noGrp="1"/>
          </p:cNvSpPr>
          <p:nvPr>
            <p:ph type="title"/>
          </p:nvPr>
        </p:nvSpPr>
        <p:spPr/>
        <p:txBody>
          <a:bodyPr/>
          <a:lstStyle/>
          <a:p>
            <a:r>
              <a:rPr lang="fr-FR" dirty="0"/>
              <a:t>Personnel enseignant et enseignement </a:t>
            </a:r>
            <a:endParaRPr lang="fr-FR" sz="4000" noProof="0" dirty="0"/>
          </a:p>
        </p:txBody>
      </p:sp>
      <p:sp>
        <p:nvSpPr>
          <p:cNvPr id="13" name="TextBox 12">
            <a:extLst>
              <a:ext uri="{FF2B5EF4-FFF2-40B4-BE49-F238E27FC236}">
                <a16:creationId xmlns:a16="http://schemas.microsoft.com/office/drawing/2014/main" id="{055C18D0-FFE4-848D-C90E-6E7779B950DF}"/>
              </a:ext>
            </a:extLst>
          </p:cNvPr>
          <p:cNvSpPr txBox="1"/>
          <p:nvPr/>
        </p:nvSpPr>
        <p:spPr>
          <a:xfrm>
            <a:off x="755515" y="1686539"/>
            <a:ext cx="11101540" cy="4801314"/>
          </a:xfrm>
          <a:prstGeom prst="rect">
            <a:avLst/>
          </a:prstGeom>
          <a:noFill/>
        </p:spPr>
        <p:txBody>
          <a:bodyPr wrap="square">
            <a:spAutoFit/>
          </a:bodyPr>
          <a:lstStyle/>
          <a:p>
            <a:pPr marL="742950" lvl="1" indent="-285750" fontAlgn="base">
              <a:buFont typeface="Arial" panose="020B0604020202020204" pitchFamily="34" charset="0"/>
              <a:buChar char="•"/>
            </a:pPr>
            <a:r>
              <a:rPr lang="fr-FR" dirty="0">
                <a:solidFill>
                  <a:srgbClr val="58585A"/>
                </a:solidFill>
              </a:rPr>
              <a:t>Le </a:t>
            </a:r>
            <a:r>
              <a:rPr lang="fr-FR" b="1" dirty="0">
                <a:solidFill>
                  <a:srgbClr val="58585A"/>
                </a:solidFill>
              </a:rPr>
              <a:t>besoin d’enseignants additionnels </a:t>
            </a:r>
            <a:r>
              <a:rPr lang="fr-FR" dirty="0">
                <a:solidFill>
                  <a:srgbClr val="58585A"/>
                </a:solidFill>
              </a:rPr>
              <a:t>fait partie des 3 priorités identifiées par les IC communautaires. Soutenir la </a:t>
            </a:r>
            <a:r>
              <a:rPr lang="fr-FR" b="1" dirty="0">
                <a:solidFill>
                  <a:srgbClr val="58585A"/>
                </a:solidFill>
              </a:rPr>
              <a:t>formation des enseignants et des conditions de travail correctes </a:t>
            </a:r>
            <a:r>
              <a:rPr lang="fr-FR" dirty="0">
                <a:solidFill>
                  <a:srgbClr val="58585A"/>
                </a:solidFill>
              </a:rPr>
              <a:t>sont deux prérequis additionnels à la qualité de l’enseignement, deux faiblesses du système actuel.</a:t>
            </a:r>
          </a:p>
          <a:p>
            <a:pPr lvl="1" fontAlgn="base"/>
            <a:endParaRPr lang="fr-FR" dirty="0">
              <a:solidFill>
                <a:srgbClr val="58585A"/>
              </a:solidFill>
            </a:endParaRPr>
          </a:p>
          <a:p>
            <a:pPr marL="1200150" lvl="2" indent="-285750" fontAlgn="base">
              <a:buFont typeface="Arial" panose="020B0604020202020204" pitchFamily="34" charset="0"/>
              <a:buChar char="•"/>
            </a:pPr>
            <a:r>
              <a:rPr lang="fr-FR" dirty="0">
                <a:solidFill>
                  <a:srgbClr val="58585A"/>
                </a:solidFill>
              </a:rPr>
              <a:t>Dans 46% des écoles, les salles de classe sont probablement seulement utilisées en simple vacation et certaines d’entre elles pourraient donc l’être plus intensivement, en double vacation, si des enseignants supplémentaires étaient nommés dans l’école. </a:t>
            </a:r>
          </a:p>
          <a:p>
            <a:pPr lvl="1" fontAlgn="base"/>
            <a:endParaRPr lang="fr-FR" dirty="0">
              <a:solidFill>
                <a:srgbClr val="58585A"/>
              </a:solidFill>
            </a:endParaRPr>
          </a:p>
          <a:p>
            <a:pPr marL="742950" lvl="1" indent="-285750" fontAlgn="base">
              <a:buFont typeface="Arial" panose="020B0604020202020204" pitchFamily="34" charset="0"/>
              <a:buChar char="•"/>
            </a:pPr>
            <a:r>
              <a:rPr lang="fr-FR" b="1" dirty="0">
                <a:solidFill>
                  <a:srgbClr val="58585A"/>
                </a:solidFill>
              </a:rPr>
              <a:t>Soutenir la mise en place de service d’appui psychosocial/ de santé mental pour les enseignants </a:t>
            </a:r>
            <a:r>
              <a:rPr lang="fr-FR" dirty="0">
                <a:solidFill>
                  <a:srgbClr val="58585A"/>
                </a:solidFill>
              </a:rPr>
              <a:t>est nécessaire (dans 94 % des écoles enquêtées il n’existait aucun service, bien qu’il s’agisse du 3</a:t>
            </a:r>
            <a:r>
              <a:rPr lang="fr-FR" baseline="30000" dirty="0">
                <a:solidFill>
                  <a:srgbClr val="58585A"/>
                </a:solidFill>
              </a:rPr>
              <a:t>ème</a:t>
            </a:r>
            <a:r>
              <a:rPr lang="fr-FR" dirty="0">
                <a:solidFill>
                  <a:srgbClr val="58585A"/>
                </a:solidFill>
              </a:rPr>
              <a:t> besoin pour les enseignants le plus fréquemment rapporté par les IC communautaires).</a:t>
            </a:r>
          </a:p>
          <a:p>
            <a:pPr lvl="1" fontAlgn="base"/>
            <a:endParaRPr lang="fr-FR" dirty="0">
              <a:solidFill>
                <a:srgbClr val="58585A"/>
              </a:solidFill>
            </a:endParaRPr>
          </a:p>
          <a:p>
            <a:pPr marL="742950" lvl="1" indent="-285750" fontAlgn="base">
              <a:buFont typeface="Arial" panose="020B0604020202020204" pitchFamily="34" charset="0"/>
              <a:buChar char="•"/>
            </a:pPr>
            <a:r>
              <a:rPr lang="fr-FR" dirty="0">
                <a:solidFill>
                  <a:srgbClr val="58585A"/>
                </a:solidFill>
              </a:rPr>
              <a:t>Le </a:t>
            </a:r>
            <a:r>
              <a:rPr lang="fr-FR" dirty="0">
                <a:solidFill>
                  <a:srgbClr val="58585A"/>
                </a:solidFill>
                <a:hlinkClick r:id="rId3">
                  <a:extLst>
                    <a:ext uri="{A12FA001-AC4F-418D-AE19-62706E023703}">
                      <ahyp:hlinkClr xmlns:ahyp="http://schemas.microsoft.com/office/drawing/2018/hyperlinkcolor" val="tx"/>
                    </a:ext>
                  </a:extLst>
                </a:hlinkClick>
              </a:rPr>
              <a:t>Plan sectoriel de l’éducation de la République centrafricaine 2020-2029</a:t>
            </a:r>
            <a:r>
              <a:rPr lang="fr-FR" dirty="0">
                <a:solidFill>
                  <a:srgbClr val="58585A"/>
                </a:solidFill>
              </a:rPr>
              <a:t> prévoit notamment le développement de matériel pédagogique (tels que les livres de lecture ou les manuels scolaires) en Sango, afin de soutenir l’introduction de l’enseignement en Sango au cycle primaire et améliorer les résultats d’apprentissage. Force est de constater que si le Sango est utilisé largement à l’école, </a:t>
            </a:r>
            <a:r>
              <a:rPr lang="fr-FR" b="1" dirty="0">
                <a:solidFill>
                  <a:srgbClr val="58585A"/>
                </a:solidFill>
              </a:rPr>
              <a:t>l’approvisionnement du matériel pédagogique associé reste encore largement à mettre en place. </a:t>
            </a:r>
          </a:p>
        </p:txBody>
      </p:sp>
      <p:pic>
        <p:nvPicPr>
          <p:cNvPr id="14" name="Graphic 13">
            <a:extLst>
              <a:ext uri="{FF2B5EF4-FFF2-40B4-BE49-F238E27FC236}">
                <a16:creationId xmlns:a16="http://schemas.microsoft.com/office/drawing/2014/main" id="{80AB5EAA-3FC6-8D0F-11E0-0CDDFD8AB2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1948" y="1773246"/>
            <a:ext cx="411091" cy="282625"/>
          </a:xfrm>
          <a:prstGeom prst="rect">
            <a:avLst/>
          </a:prstGeom>
        </p:spPr>
      </p:pic>
    </p:spTree>
    <p:extLst>
      <p:ext uri="{BB962C8B-B14F-4D97-AF65-F5344CB8AC3E}">
        <p14:creationId xmlns:p14="http://schemas.microsoft.com/office/powerpoint/2010/main" val="982832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0E8C7-6429-136B-AC65-2E3928AAC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45368-8706-041E-85F4-25E0BFBAA10D}"/>
              </a:ext>
            </a:extLst>
          </p:cNvPr>
          <p:cNvSpPr>
            <a:spLocks noGrp="1"/>
          </p:cNvSpPr>
          <p:nvPr>
            <p:ph type="title"/>
          </p:nvPr>
        </p:nvSpPr>
        <p:spPr/>
        <p:txBody>
          <a:bodyPr/>
          <a:lstStyle/>
          <a:p>
            <a:r>
              <a:rPr lang="fr-FR" sz="3200" noProof="0" dirty="0"/>
              <a:t>Protection et bien être</a:t>
            </a:r>
          </a:p>
        </p:txBody>
      </p:sp>
      <p:sp>
        <p:nvSpPr>
          <p:cNvPr id="3" name="Subtitle 5">
            <a:extLst>
              <a:ext uri="{FF2B5EF4-FFF2-40B4-BE49-F238E27FC236}">
                <a16:creationId xmlns:a16="http://schemas.microsoft.com/office/drawing/2014/main" id="{E5AFB0EC-FF04-C912-1136-A0D711A73AF7}"/>
              </a:ext>
            </a:extLst>
          </p:cNvPr>
          <p:cNvSpPr txBox="1">
            <a:spLocks/>
          </p:cNvSpPr>
          <p:nvPr/>
        </p:nvSpPr>
        <p:spPr>
          <a:xfrm>
            <a:off x="347349" y="1338058"/>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b="1" dirty="0">
                <a:solidFill>
                  <a:srgbClr val="58585A"/>
                </a:solidFill>
                <a:latin typeface="Segoe UI Light" panose="020B0502040204020203" pitchFamily="34" charset="0"/>
                <a:ea typeface="Roboto Light" panose="02000000000000000000" pitchFamily="2" charset="0"/>
              </a:rPr>
              <a:t>Risques sur les trajets de l’école</a:t>
            </a:r>
          </a:p>
        </p:txBody>
      </p:sp>
      <p:sp>
        <p:nvSpPr>
          <p:cNvPr id="9" name="TextBox 8">
            <a:extLst>
              <a:ext uri="{FF2B5EF4-FFF2-40B4-BE49-F238E27FC236}">
                <a16:creationId xmlns:a16="http://schemas.microsoft.com/office/drawing/2014/main" id="{C3E46DBE-DF61-BA3A-F7C1-E2CF45CC395D}"/>
              </a:ext>
            </a:extLst>
          </p:cNvPr>
          <p:cNvSpPr txBox="1"/>
          <p:nvPr/>
        </p:nvSpPr>
        <p:spPr>
          <a:xfrm>
            <a:off x="2260879" y="3398410"/>
            <a:ext cx="9583768" cy="584775"/>
          </a:xfrm>
          <a:prstGeom prst="rect">
            <a:avLst/>
          </a:prstGeom>
          <a:noFill/>
        </p:spPr>
        <p:txBody>
          <a:bodyPr wrap="square">
            <a:spAutoFit/>
          </a:bodyPr>
          <a:lstStyle/>
          <a:p>
            <a:pPr marL="285750" indent="-285750">
              <a:buFont typeface="Arial" panose="020B0604020202020204" pitchFamily="34" charset="0"/>
              <a:buChar char="•"/>
            </a:pPr>
            <a:r>
              <a:rPr lang="fr-FR" sz="1600" dirty="0">
                <a:solidFill>
                  <a:srgbClr val="58585A"/>
                </a:solidFill>
              </a:rPr>
              <a:t>La majorité se situaient à Haut-Mbomou, Ouham-Pendé, Sangha-</a:t>
            </a:r>
            <a:r>
              <a:rPr lang="fr-FR" sz="1600" dirty="0" err="1">
                <a:solidFill>
                  <a:srgbClr val="58585A"/>
                </a:solidFill>
              </a:rPr>
              <a:t>Mbaéré</a:t>
            </a:r>
            <a:r>
              <a:rPr lang="fr-FR" sz="1600" dirty="0">
                <a:solidFill>
                  <a:srgbClr val="58585A"/>
                </a:solidFill>
              </a:rPr>
              <a:t>, Bamingui-</a:t>
            </a:r>
            <a:r>
              <a:rPr lang="fr-FR" sz="1600" dirty="0" err="1">
                <a:solidFill>
                  <a:srgbClr val="58585A"/>
                </a:solidFill>
              </a:rPr>
              <a:t>Bangoran</a:t>
            </a:r>
            <a:r>
              <a:rPr lang="fr-FR" sz="1600" dirty="0">
                <a:solidFill>
                  <a:srgbClr val="58585A"/>
                </a:solidFill>
              </a:rPr>
              <a:t> et Ouham-Fafa</a:t>
            </a:r>
          </a:p>
        </p:txBody>
      </p:sp>
      <p:sp>
        <p:nvSpPr>
          <p:cNvPr id="14" name="TextBox 13">
            <a:extLst>
              <a:ext uri="{FF2B5EF4-FFF2-40B4-BE49-F238E27FC236}">
                <a16:creationId xmlns:a16="http://schemas.microsoft.com/office/drawing/2014/main" id="{2D80D5D5-98B8-56F6-9509-AA658CAAB04C}"/>
              </a:ext>
            </a:extLst>
          </p:cNvPr>
          <p:cNvSpPr txBox="1"/>
          <p:nvPr/>
        </p:nvSpPr>
        <p:spPr>
          <a:xfrm>
            <a:off x="2444262" y="1909870"/>
            <a:ext cx="3142622" cy="1077218"/>
          </a:xfrm>
          <a:prstGeom prst="rect">
            <a:avLst/>
          </a:prstGeom>
          <a:noFill/>
        </p:spPr>
        <p:txBody>
          <a:bodyPr wrap="square">
            <a:spAutoFit/>
          </a:bodyPr>
          <a:lstStyle/>
          <a:p>
            <a:r>
              <a:rPr lang="fr-FR" sz="1600" b="1" dirty="0">
                <a:solidFill>
                  <a:srgbClr val="EE5859"/>
                </a:solidFill>
              </a:rPr>
              <a:t>16% </a:t>
            </a:r>
            <a:r>
              <a:rPr lang="fr-FR" sz="1600" dirty="0">
                <a:solidFill>
                  <a:srgbClr val="58585A"/>
                </a:solidFill>
              </a:rPr>
              <a:t>des IC écoles (57) ont déclaré que les enfants ne pouvaient </a:t>
            </a:r>
            <a:r>
              <a:rPr lang="fr-FR" sz="1600" u="sng" dirty="0">
                <a:solidFill>
                  <a:srgbClr val="58585A"/>
                </a:solidFill>
              </a:rPr>
              <a:t>pas</a:t>
            </a:r>
            <a:r>
              <a:rPr lang="fr-FR" sz="1600" dirty="0">
                <a:solidFill>
                  <a:srgbClr val="58585A"/>
                </a:solidFill>
              </a:rPr>
              <a:t> venir et repartir en toute sécurité de l’école.</a:t>
            </a:r>
            <a:endParaRPr lang="fr-FR" sz="1600" dirty="0"/>
          </a:p>
        </p:txBody>
      </p:sp>
      <p:sp>
        <p:nvSpPr>
          <p:cNvPr id="25" name="Arc 24">
            <a:extLst>
              <a:ext uri="{FF2B5EF4-FFF2-40B4-BE49-F238E27FC236}">
                <a16:creationId xmlns:a16="http://schemas.microsoft.com/office/drawing/2014/main" id="{5FFF40F9-601F-5285-664D-7FEBB9A726E7}"/>
              </a:ext>
            </a:extLst>
          </p:cNvPr>
          <p:cNvSpPr/>
          <p:nvPr/>
        </p:nvSpPr>
        <p:spPr>
          <a:xfrm rot="12053570">
            <a:off x="1613160" y="2731083"/>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pic>
        <p:nvPicPr>
          <p:cNvPr id="31" name="Picture 30">
            <a:extLst>
              <a:ext uri="{FF2B5EF4-FFF2-40B4-BE49-F238E27FC236}">
                <a16:creationId xmlns:a16="http://schemas.microsoft.com/office/drawing/2014/main" id="{30C33E19-102A-4B90-E5A6-240DDBA28C19}"/>
              </a:ext>
            </a:extLst>
          </p:cNvPr>
          <p:cNvPicPr>
            <a:picLocks noChangeAspect="1"/>
          </p:cNvPicPr>
          <p:nvPr/>
        </p:nvPicPr>
        <p:blipFill>
          <a:blip r:embed="rId3"/>
          <a:stretch>
            <a:fillRect/>
          </a:stretch>
        </p:blipFill>
        <p:spPr>
          <a:xfrm>
            <a:off x="1205948" y="1845448"/>
            <a:ext cx="1238314" cy="1073205"/>
          </a:xfrm>
          <a:prstGeom prst="rect">
            <a:avLst/>
          </a:prstGeom>
        </p:spPr>
      </p:pic>
      <p:pic>
        <p:nvPicPr>
          <p:cNvPr id="35" name="Picture 34">
            <a:extLst>
              <a:ext uri="{FF2B5EF4-FFF2-40B4-BE49-F238E27FC236}">
                <a16:creationId xmlns:a16="http://schemas.microsoft.com/office/drawing/2014/main" id="{5729BF1E-0E79-A1CC-ABDF-D433F748EC59}"/>
              </a:ext>
            </a:extLst>
          </p:cNvPr>
          <p:cNvPicPr>
            <a:picLocks noChangeAspect="1"/>
          </p:cNvPicPr>
          <p:nvPr/>
        </p:nvPicPr>
        <p:blipFill>
          <a:blip r:embed="rId4"/>
          <a:stretch>
            <a:fillRect/>
          </a:stretch>
        </p:blipFill>
        <p:spPr>
          <a:xfrm>
            <a:off x="1269451" y="5078547"/>
            <a:ext cx="1111307" cy="1085906"/>
          </a:xfrm>
          <a:prstGeom prst="rect">
            <a:avLst/>
          </a:prstGeom>
        </p:spPr>
      </p:pic>
      <p:grpSp>
        <p:nvGrpSpPr>
          <p:cNvPr id="36" name="Group 35">
            <a:extLst>
              <a:ext uri="{FF2B5EF4-FFF2-40B4-BE49-F238E27FC236}">
                <a16:creationId xmlns:a16="http://schemas.microsoft.com/office/drawing/2014/main" id="{BCA2E5B6-A3BD-E5F3-B318-A45E03F32406}"/>
              </a:ext>
            </a:extLst>
          </p:cNvPr>
          <p:cNvGrpSpPr/>
          <p:nvPr/>
        </p:nvGrpSpPr>
        <p:grpSpPr>
          <a:xfrm>
            <a:off x="366735" y="4314860"/>
            <a:ext cx="2830157" cy="389429"/>
            <a:chOff x="143189" y="432079"/>
            <a:chExt cx="2830157" cy="389429"/>
          </a:xfrm>
        </p:grpSpPr>
        <p:sp>
          <p:nvSpPr>
            <p:cNvPr id="37" name="TextBox 36">
              <a:extLst>
                <a:ext uri="{FF2B5EF4-FFF2-40B4-BE49-F238E27FC236}">
                  <a16:creationId xmlns:a16="http://schemas.microsoft.com/office/drawing/2014/main" id="{C7B8388E-EC70-ACFB-880E-B8886E8138AB}"/>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38" name="Graphic 37">
              <a:extLst>
                <a:ext uri="{FF2B5EF4-FFF2-40B4-BE49-F238E27FC236}">
                  <a16:creationId xmlns:a16="http://schemas.microsoft.com/office/drawing/2014/main" id="{D45D8682-FEA5-002C-953D-DE242D12EF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3189" y="432079"/>
              <a:ext cx="457200" cy="342900"/>
            </a:xfrm>
            <a:prstGeom prst="rect">
              <a:avLst/>
            </a:prstGeom>
          </p:spPr>
        </p:pic>
      </p:grpSp>
      <p:sp>
        <p:nvSpPr>
          <p:cNvPr id="40" name="TextBox 39">
            <a:extLst>
              <a:ext uri="{FF2B5EF4-FFF2-40B4-BE49-F238E27FC236}">
                <a16:creationId xmlns:a16="http://schemas.microsoft.com/office/drawing/2014/main" id="{FDAC1B96-E5A9-6499-495E-4CFD4B72B1BF}"/>
              </a:ext>
            </a:extLst>
          </p:cNvPr>
          <p:cNvSpPr txBox="1"/>
          <p:nvPr/>
        </p:nvSpPr>
        <p:spPr>
          <a:xfrm>
            <a:off x="2444262" y="5012338"/>
            <a:ext cx="9304774" cy="1569660"/>
          </a:xfrm>
          <a:prstGeom prst="rect">
            <a:avLst/>
          </a:prstGeom>
          <a:noFill/>
        </p:spPr>
        <p:txBody>
          <a:bodyPr wrap="square">
            <a:spAutoFit/>
          </a:bodyPr>
          <a:lstStyle/>
          <a:p>
            <a:r>
              <a:rPr lang="fr-FR" sz="1600" dirty="0">
                <a:solidFill>
                  <a:srgbClr val="58585A"/>
                </a:solidFill>
              </a:rPr>
              <a:t>Une petite majorité (</a:t>
            </a:r>
            <a:r>
              <a:rPr lang="fr-FR" sz="1600" b="1" dirty="0">
                <a:solidFill>
                  <a:srgbClr val="58585A"/>
                </a:solidFill>
              </a:rPr>
              <a:t>51%</a:t>
            </a:r>
            <a:r>
              <a:rPr lang="fr-FR" sz="1600" dirty="0">
                <a:solidFill>
                  <a:srgbClr val="58585A"/>
                </a:solidFill>
              </a:rPr>
              <a:t>) d’entre eux estimaient ne pas rencontrer de problème sur le chemin de l’école, sans distinction entre les filles et les garçons. </a:t>
            </a:r>
          </a:p>
          <a:p>
            <a:endParaRPr lang="fr-FR" sz="1600" b="1" dirty="0">
              <a:solidFill>
                <a:srgbClr val="EE5859"/>
              </a:solidFill>
            </a:endParaRPr>
          </a:p>
          <a:p>
            <a:r>
              <a:rPr lang="fr-FR" sz="1600" b="1" dirty="0">
                <a:solidFill>
                  <a:srgbClr val="EE5859"/>
                </a:solidFill>
              </a:rPr>
              <a:t>28%</a:t>
            </a:r>
            <a:r>
              <a:rPr lang="fr-FR" sz="1600" b="1" dirty="0">
                <a:solidFill>
                  <a:srgbClr val="58585A"/>
                </a:solidFill>
              </a:rPr>
              <a:t> </a:t>
            </a:r>
            <a:r>
              <a:rPr lang="fr-FR" sz="1600" dirty="0">
                <a:solidFill>
                  <a:srgbClr val="58585A"/>
                </a:solidFill>
              </a:rPr>
              <a:t>ont cependant déclaré le contraire, et évoquaient entre autres, la présence de rebelles armés dans la zone, le fait d’être ”à la merci de la nature”, le manque de dispositif sécuritaire ou encore les menaces des groupes armés.</a:t>
            </a:r>
          </a:p>
        </p:txBody>
      </p:sp>
    </p:spTree>
    <p:extLst>
      <p:ext uri="{BB962C8B-B14F-4D97-AF65-F5344CB8AC3E}">
        <p14:creationId xmlns:p14="http://schemas.microsoft.com/office/powerpoint/2010/main" val="256663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CC9A-0562-0E64-FA86-D380C8B87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C3CB1-FD1E-318C-C858-D04BFAA8BD10}"/>
              </a:ext>
            </a:extLst>
          </p:cNvPr>
          <p:cNvSpPr>
            <a:spLocks noGrp="1"/>
          </p:cNvSpPr>
          <p:nvPr>
            <p:ph type="title"/>
          </p:nvPr>
        </p:nvSpPr>
        <p:spPr/>
        <p:txBody>
          <a:bodyPr/>
          <a:lstStyle/>
          <a:p>
            <a:r>
              <a:rPr lang="fr-FR" sz="3200" noProof="0" dirty="0"/>
              <a:t>Protection et bien être</a:t>
            </a:r>
          </a:p>
        </p:txBody>
      </p:sp>
      <p:sp>
        <p:nvSpPr>
          <p:cNvPr id="3" name="Subtitle 5">
            <a:extLst>
              <a:ext uri="{FF2B5EF4-FFF2-40B4-BE49-F238E27FC236}">
                <a16:creationId xmlns:a16="http://schemas.microsoft.com/office/drawing/2014/main" id="{A88FB2CC-F449-FD1B-97E0-128DCBCD777E}"/>
              </a:ext>
            </a:extLst>
          </p:cNvPr>
          <p:cNvSpPr txBox="1">
            <a:spLocks/>
          </p:cNvSpPr>
          <p:nvPr/>
        </p:nvSpPr>
        <p:spPr>
          <a:xfrm>
            <a:off x="347349" y="1338058"/>
            <a:ext cx="11497298"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b="1" dirty="0">
                <a:solidFill>
                  <a:srgbClr val="58585A"/>
                </a:solidFill>
                <a:latin typeface="Segoe UI Light" panose="020B0502040204020203" pitchFamily="34" charset="0"/>
                <a:ea typeface="Roboto Light" panose="02000000000000000000" pitchFamily="2" charset="0"/>
              </a:rPr>
              <a:t>Sécurité à l’école</a:t>
            </a:r>
          </a:p>
        </p:txBody>
      </p:sp>
      <p:sp>
        <p:nvSpPr>
          <p:cNvPr id="9" name="TextBox 8">
            <a:extLst>
              <a:ext uri="{FF2B5EF4-FFF2-40B4-BE49-F238E27FC236}">
                <a16:creationId xmlns:a16="http://schemas.microsoft.com/office/drawing/2014/main" id="{4A7083F7-AB63-6AC5-C450-5598F1E345D2}"/>
              </a:ext>
            </a:extLst>
          </p:cNvPr>
          <p:cNvSpPr txBox="1"/>
          <p:nvPr/>
        </p:nvSpPr>
        <p:spPr>
          <a:xfrm>
            <a:off x="612949" y="1861593"/>
            <a:ext cx="11304396" cy="923330"/>
          </a:xfrm>
          <a:prstGeom prst="rect">
            <a:avLst/>
          </a:prstGeom>
          <a:noFill/>
        </p:spPr>
        <p:txBody>
          <a:bodyPr wrap="square">
            <a:spAutoFit/>
          </a:bodyPr>
          <a:lstStyle/>
          <a:p>
            <a:r>
              <a:rPr lang="fr-FR" b="1" dirty="0">
                <a:solidFill>
                  <a:srgbClr val="EE5859"/>
                </a:solidFill>
              </a:rPr>
              <a:t>5 % </a:t>
            </a:r>
            <a:r>
              <a:rPr lang="fr-FR" dirty="0"/>
              <a:t>des IC ont rapporté que leur école avait été victime d’une attaque armée ou d’un acte de violence ciblant les bâtiments scolaires ou leur fonctionnement (par exemple bombardement, incendie, pillage, occupation militaire) entre le début de l’année scolaire 2024-2025 et le moment de la collecte de données. </a:t>
            </a:r>
            <a:endParaRPr lang="fr-FR" sz="1600" dirty="0">
              <a:solidFill>
                <a:srgbClr val="58585A"/>
              </a:solidFill>
            </a:endParaRPr>
          </a:p>
        </p:txBody>
      </p:sp>
      <p:grpSp>
        <p:nvGrpSpPr>
          <p:cNvPr id="36" name="Group 35">
            <a:extLst>
              <a:ext uri="{FF2B5EF4-FFF2-40B4-BE49-F238E27FC236}">
                <a16:creationId xmlns:a16="http://schemas.microsoft.com/office/drawing/2014/main" id="{F94DB899-F316-6B1B-572E-3F6311AB9609}"/>
              </a:ext>
            </a:extLst>
          </p:cNvPr>
          <p:cNvGrpSpPr/>
          <p:nvPr/>
        </p:nvGrpSpPr>
        <p:grpSpPr>
          <a:xfrm>
            <a:off x="1311281" y="4377426"/>
            <a:ext cx="2830157" cy="389429"/>
            <a:chOff x="143189" y="432079"/>
            <a:chExt cx="2830157" cy="389429"/>
          </a:xfrm>
        </p:grpSpPr>
        <p:sp>
          <p:nvSpPr>
            <p:cNvPr id="37" name="TextBox 36">
              <a:extLst>
                <a:ext uri="{FF2B5EF4-FFF2-40B4-BE49-F238E27FC236}">
                  <a16:creationId xmlns:a16="http://schemas.microsoft.com/office/drawing/2014/main" id="{A342945A-D789-A7F9-5B56-F2B40BCF31E4}"/>
                </a:ext>
              </a:extLst>
            </p:cNvPr>
            <p:cNvSpPr txBox="1"/>
            <p:nvPr/>
          </p:nvSpPr>
          <p:spPr>
            <a:xfrm>
              <a:off x="600389" y="452176"/>
              <a:ext cx="2372957" cy="369332"/>
            </a:xfrm>
            <a:prstGeom prst="rect">
              <a:avLst/>
            </a:prstGeom>
            <a:noFill/>
          </p:spPr>
          <p:txBody>
            <a:bodyPr wrap="none" rtlCol="0">
              <a:spAutoFit/>
            </a:bodyPr>
            <a:lstStyle/>
            <a:p>
              <a:r>
                <a:rPr lang="fr-FR" b="1" dirty="0">
                  <a:solidFill>
                    <a:schemeClr val="accent5">
                      <a:lumMod val="50000"/>
                    </a:schemeClr>
                  </a:solidFill>
                </a:rPr>
                <a:t>Qu’en dise les enfants?</a:t>
              </a:r>
            </a:p>
          </p:txBody>
        </p:sp>
        <p:pic>
          <p:nvPicPr>
            <p:cNvPr id="38" name="Graphic 37">
              <a:extLst>
                <a:ext uri="{FF2B5EF4-FFF2-40B4-BE49-F238E27FC236}">
                  <a16:creationId xmlns:a16="http://schemas.microsoft.com/office/drawing/2014/main" id="{15F906DB-DF43-547A-A035-02EA715AE0E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3189" y="432079"/>
              <a:ext cx="457200" cy="342900"/>
            </a:xfrm>
            <a:prstGeom prst="rect">
              <a:avLst/>
            </a:prstGeom>
          </p:spPr>
        </p:pic>
      </p:grpSp>
      <p:sp>
        <p:nvSpPr>
          <p:cNvPr id="40" name="TextBox 39">
            <a:extLst>
              <a:ext uri="{FF2B5EF4-FFF2-40B4-BE49-F238E27FC236}">
                <a16:creationId xmlns:a16="http://schemas.microsoft.com/office/drawing/2014/main" id="{EA94C8A7-62FB-8B2F-74D4-FC1ABE059AE2}"/>
              </a:ext>
            </a:extLst>
          </p:cNvPr>
          <p:cNvSpPr txBox="1"/>
          <p:nvPr/>
        </p:nvSpPr>
        <p:spPr>
          <a:xfrm>
            <a:off x="2444262" y="5189251"/>
            <a:ext cx="9304774" cy="584775"/>
          </a:xfrm>
          <a:prstGeom prst="rect">
            <a:avLst/>
          </a:prstGeom>
          <a:noFill/>
        </p:spPr>
        <p:txBody>
          <a:bodyPr wrap="square">
            <a:spAutoFit/>
          </a:bodyPr>
          <a:lstStyle/>
          <a:p>
            <a:r>
              <a:rPr lang="fr-FR" sz="1600" b="1" dirty="0">
                <a:solidFill>
                  <a:srgbClr val="EE5859"/>
                </a:solidFill>
              </a:rPr>
              <a:t>67%</a:t>
            </a:r>
            <a:r>
              <a:rPr lang="fr-FR" sz="1600" b="1" dirty="0">
                <a:solidFill>
                  <a:srgbClr val="58585A"/>
                </a:solidFill>
              </a:rPr>
              <a:t> </a:t>
            </a:r>
            <a:r>
              <a:rPr lang="fr-FR" sz="1600" dirty="0">
                <a:solidFill>
                  <a:srgbClr val="58585A"/>
                </a:solidFill>
              </a:rPr>
              <a:t>des enfants, sans distinction entre les filles et les garçons, n’étaient </a:t>
            </a:r>
            <a:r>
              <a:rPr lang="fr-FR" sz="1600" u="sng" dirty="0">
                <a:solidFill>
                  <a:srgbClr val="58585A"/>
                </a:solidFill>
              </a:rPr>
              <a:t>pas</a:t>
            </a:r>
            <a:r>
              <a:rPr lang="fr-FR" sz="1600" dirty="0">
                <a:solidFill>
                  <a:srgbClr val="58585A"/>
                </a:solidFill>
              </a:rPr>
              <a:t> d’accord avec l’affirmation « je me sens en sécurité dans mon école ».</a:t>
            </a:r>
          </a:p>
        </p:txBody>
      </p:sp>
      <p:sp>
        <p:nvSpPr>
          <p:cNvPr id="7" name="TextBox 6">
            <a:extLst>
              <a:ext uri="{FF2B5EF4-FFF2-40B4-BE49-F238E27FC236}">
                <a16:creationId xmlns:a16="http://schemas.microsoft.com/office/drawing/2014/main" id="{4249B4E2-302B-3B72-EBB3-A1B70AF351B3}"/>
              </a:ext>
            </a:extLst>
          </p:cNvPr>
          <p:cNvSpPr txBox="1"/>
          <p:nvPr/>
        </p:nvSpPr>
        <p:spPr>
          <a:xfrm>
            <a:off x="612948" y="3035573"/>
            <a:ext cx="10942655" cy="923330"/>
          </a:xfrm>
          <a:prstGeom prst="rect">
            <a:avLst/>
          </a:prstGeom>
          <a:noFill/>
        </p:spPr>
        <p:txBody>
          <a:bodyPr wrap="square">
            <a:spAutoFit/>
          </a:bodyPr>
          <a:lstStyle/>
          <a:p>
            <a:r>
              <a:rPr lang="fr-FR" dirty="0"/>
              <a:t>Lorsqu’interrogé sur les principaux risques auxquels les enfants étaient exposés à l’école, </a:t>
            </a:r>
            <a:r>
              <a:rPr lang="fr-FR" b="1" dirty="0"/>
              <a:t>la majorité des IC (63%) ont répondu “aucun”, </a:t>
            </a:r>
            <a:r>
              <a:rPr lang="fr-FR" dirty="0"/>
              <a:t>un pourcentage légèrement plus élevé en zone rurale qu’urbaine (69% vs 53%). Ce chiffre contraste dans une certaine mesure avec les résultats des consultations d’enfants.</a:t>
            </a:r>
          </a:p>
        </p:txBody>
      </p:sp>
      <p:pic>
        <p:nvPicPr>
          <p:cNvPr id="10" name="Picture 9">
            <a:extLst>
              <a:ext uri="{FF2B5EF4-FFF2-40B4-BE49-F238E27FC236}">
                <a16:creationId xmlns:a16="http://schemas.microsoft.com/office/drawing/2014/main" id="{F8FBB4FD-4E5E-21BF-8657-2C6CB13820A7}"/>
              </a:ext>
            </a:extLst>
          </p:cNvPr>
          <p:cNvPicPr>
            <a:picLocks noChangeAspect="1"/>
          </p:cNvPicPr>
          <p:nvPr/>
        </p:nvPicPr>
        <p:blipFill>
          <a:blip r:embed="rId4"/>
          <a:stretch>
            <a:fillRect/>
          </a:stretch>
        </p:blipFill>
        <p:spPr>
          <a:xfrm>
            <a:off x="1203302" y="4929361"/>
            <a:ext cx="1130358" cy="1181161"/>
          </a:xfrm>
          <a:prstGeom prst="rect">
            <a:avLst/>
          </a:prstGeom>
        </p:spPr>
      </p:pic>
      <p:sp>
        <p:nvSpPr>
          <p:cNvPr id="11" name="Arc 10">
            <a:extLst>
              <a:ext uri="{FF2B5EF4-FFF2-40B4-BE49-F238E27FC236}">
                <a16:creationId xmlns:a16="http://schemas.microsoft.com/office/drawing/2014/main" id="{2D08D2DD-D12E-FA80-A37C-1ED2C61C11CD}"/>
              </a:ext>
            </a:extLst>
          </p:cNvPr>
          <p:cNvSpPr/>
          <p:nvPr/>
        </p:nvSpPr>
        <p:spPr>
          <a:xfrm rot="12053570">
            <a:off x="593933" y="3821972"/>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79370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6284-DDC0-6179-E945-A14F25BF6C49}"/>
              </a:ext>
            </a:extLst>
          </p:cNvPr>
          <p:cNvSpPr>
            <a:spLocks noGrp="1"/>
          </p:cNvSpPr>
          <p:nvPr>
            <p:ph type="title"/>
          </p:nvPr>
        </p:nvSpPr>
        <p:spPr/>
        <p:txBody>
          <a:bodyPr/>
          <a:lstStyle/>
          <a:p>
            <a:r>
              <a:rPr lang="fr-FR" noProof="0" dirty="0"/>
              <a:t>Chronologie du projet</a:t>
            </a:r>
          </a:p>
        </p:txBody>
      </p:sp>
      <p:sp>
        <p:nvSpPr>
          <p:cNvPr id="3" name="Text Placeholder 2">
            <a:extLst>
              <a:ext uri="{FF2B5EF4-FFF2-40B4-BE49-F238E27FC236}">
                <a16:creationId xmlns:a16="http://schemas.microsoft.com/office/drawing/2014/main" id="{C571A921-DC80-1FEB-47B0-F2F75239AAEC}"/>
              </a:ext>
            </a:extLst>
          </p:cNvPr>
          <p:cNvSpPr>
            <a:spLocks noGrp="1"/>
          </p:cNvSpPr>
          <p:nvPr>
            <p:ph type="body" sz="quarter" idx="11"/>
          </p:nvPr>
        </p:nvSpPr>
        <p:spPr/>
        <p:txBody>
          <a:bodyPr/>
          <a:lstStyle/>
          <a:p>
            <a:r>
              <a:rPr lang="fr-FR" noProof="0" dirty="0"/>
              <a:t>01</a:t>
            </a:r>
          </a:p>
        </p:txBody>
      </p:sp>
    </p:spTree>
    <p:extLst>
      <p:ext uri="{BB962C8B-B14F-4D97-AF65-F5344CB8AC3E}">
        <p14:creationId xmlns:p14="http://schemas.microsoft.com/office/powerpoint/2010/main" val="4065012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9EBE4-75C9-9393-DB43-446ADEACB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A8004-CA61-6DD5-2CD2-3A1FAFAA7991}"/>
              </a:ext>
            </a:extLst>
          </p:cNvPr>
          <p:cNvSpPr>
            <a:spLocks noGrp="1"/>
          </p:cNvSpPr>
          <p:nvPr>
            <p:ph type="title"/>
          </p:nvPr>
        </p:nvSpPr>
        <p:spPr>
          <a:xfrm>
            <a:off x="720376" y="2179773"/>
            <a:ext cx="3667877" cy="2192791"/>
          </a:xfrm>
        </p:spPr>
        <p:txBody>
          <a:bodyPr/>
          <a:lstStyle/>
          <a:p>
            <a:r>
              <a:rPr lang="fr-FR" sz="2400" b="1" dirty="0"/>
              <a:t>L’analyse des données révèle d'importantes lacunes dans les mécanismes de protection au sein des écoles. </a:t>
            </a:r>
            <a:br>
              <a:rPr lang="fr-FR" sz="2400" b="1" dirty="0"/>
            </a:br>
            <a:br>
              <a:rPr lang="fr-FR" sz="1800" dirty="0"/>
            </a:br>
            <a:endParaRPr lang="fr-FR" sz="1800" noProof="0" dirty="0"/>
          </a:p>
        </p:txBody>
      </p:sp>
      <p:sp>
        <p:nvSpPr>
          <p:cNvPr id="29" name="TextBox 28">
            <a:extLst>
              <a:ext uri="{FF2B5EF4-FFF2-40B4-BE49-F238E27FC236}">
                <a16:creationId xmlns:a16="http://schemas.microsoft.com/office/drawing/2014/main" id="{9686BF6A-4F91-B6E0-B91B-BE1B9095597E}"/>
              </a:ext>
            </a:extLst>
          </p:cNvPr>
          <p:cNvSpPr txBox="1"/>
          <p:nvPr/>
        </p:nvSpPr>
        <p:spPr>
          <a:xfrm>
            <a:off x="5601102" y="789557"/>
            <a:ext cx="6138776" cy="1723549"/>
          </a:xfrm>
          <a:prstGeom prst="rect">
            <a:avLst/>
          </a:prstGeom>
          <a:noFill/>
        </p:spPr>
        <p:txBody>
          <a:bodyPr wrap="square">
            <a:spAutoFit/>
          </a:bodyPr>
          <a:lstStyle/>
          <a:p>
            <a:r>
              <a:rPr lang="fr-FR" sz="1600" dirty="0"/>
              <a:t>Dans </a:t>
            </a:r>
            <a:r>
              <a:rPr lang="fr-FR" sz="1600" b="1" dirty="0">
                <a:solidFill>
                  <a:srgbClr val="EE5859"/>
                </a:solidFill>
              </a:rPr>
              <a:t>75 % des établissements </a:t>
            </a:r>
            <a:r>
              <a:rPr lang="fr-FR" sz="1600" dirty="0"/>
              <a:t>(69 % en zone urbaine et 79 % en zone rurale), il n’existait aucun système permettant d’identifier, de surveiller ou de signaler les cas d’abus ou de maltraitance envers les enfants.</a:t>
            </a:r>
          </a:p>
          <a:p>
            <a:pPr marL="285750" indent="-285750">
              <a:buFont typeface="Arial" panose="020B0604020202020204" pitchFamily="34" charset="0"/>
              <a:buChar char="•"/>
            </a:pPr>
            <a:r>
              <a:rPr lang="fr-FR" sz="1400" dirty="0"/>
              <a:t>Cette absence est particulièrement frappante dans les préfectures de la Sangha-</a:t>
            </a:r>
            <a:r>
              <a:rPr lang="fr-FR" sz="1400" dirty="0" err="1"/>
              <a:t>Mbaéré</a:t>
            </a:r>
            <a:r>
              <a:rPr lang="fr-FR" sz="1400" dirty="0"/>
              <a:t> (100 %), de la Haute-Kotto (95 %), de l’Ouham-Fafa (91 %) et du Haut-Mbomou (91 %)</a:t>
            </a:r>
            <a:endParaRPr lang="fr-FR" sz="1600" dirty="0"/>
          </a:p>
        </p:txBody>
      </p:sp>
      <p:pic>
        <p:nvPicPr>
          <p:cNvPr id="7" name="Picture 6">
            <a:extLst>
              <a:ext uri="{FF2B5EF4-FFF2-40B4-BE49-F238E27FC236}">
                <a16:creationId xmlns:a16="http://schemas.microsoft.com/office/drawing/2014/main" id="{EDBC1443-56E5-C099-E6CE-1313C2188B76}"/>
              </a:ext>
            </a:extLst>
          </p:cNvPr>
          <p:cNvPicPr>
            <a:picLocks noChangeAspect="1"/>
          </p:cNvPicPr>
          <p:nvPr/>
        </p:nvPicPr>
        <p:blipFill>
          <a:blip r:embed="rId3"/>
          <a:stretch>
            <a:fillRect/>
          </a:stretch>
        </p:blipFill>
        <p:spPr>
          <a:xfrm>
            <a:off x="4461250" y="789557"/>
            <a:ext cx="1066855" cy="1085906"/>
          </a:xfrm>
          <a:prstGeom prst="rect">
            <a:avLst/>
          </a:prstGeom>
        </p:spPr>
      </p:pic>
      <p:sp>
        <p:nvSpPr>
          <p:cNvPr id="11" name="TextBox 10">
            <a:extLst>
              <a:ext uri="{FF2B5EF4-FFF2-40B4-BE49-F238E27FC236}">
                <a16:creationId xmlns:a16="http://schemas.microsoft.com/office/drawing/2014/main" id="{EC15CC27-0D76-B778-F2EC-80AEE6339D61}"/>
              </a:ext>
            </a:extLst>
          </p:cNvPr>
          <p:cNvSpPr txBox="1"/>
          <p:nvPr/>
        </p:nvSpPr>
        <p:spPr>
          <a:xfrm>
            <a:off x="5645554" y="2695152"/>
            <a:ext cx="6094324" cy="1508105"/>
          </a:xfrm>
          <a:prstGeom prst="rect">
            <a:avLst/>
          </a:prstGeom>
          <a:noFill/>
        </p:spPr>
        <p:txBody>
          <a:bodyPr wrap="square">
            <a:spAutoFit/>
          </a:bodyPr>
          <a:lstStyle/>
          <a:p>
            <a:r>
              <a:rPr lang="fr-FR" sz="1600" b="1" dirty="0">
                <a:solidFill>
                  <a:srgbClr val="58585A"/>
                </a:solidFill>
              </a:rPr>
              <a:t>66 % des écoles disposaient d’un code de conduite ou d’une politique similaire définissant les normes de comportement du personnel</a:t>
            </a:r>
            <a:r>
              <a:rPr lang="fr-FR" sz="1600" dirty="0">
                <a:solidFill>
                  <a:srgbClr val="58585A"/>
                </a:solidFill>
              </a:rPr>
              <a:t>, </a:t>
            </a:r>
            <a:r>
              <a:rPr lang="fr-FR" sz="1600" dirty="0"/>
              <a:t>avec une couverture de 60 % en zone rurale et 75 % en zone urbaine. </a:t>
            </a:r>
          </a:p>
          <a:p>
            <a:pPr marL="285750" indent="-285750">
              <a:buFont typeface="Arial" panose="020B0604020202020204" pitchFamily="34" charset="0"/>
              <a:buChar char="•"/>
            </a:pPr>
            <a:r>
              <a:rPr lang="fr-FR" sz="1400" dirty="0"/>
              <a:t>Cependant, parmi les 229 écoles dotées d’un code de conduite aucun ou très peu d’enseignants n’étaient formés dans 28 % des écoles.</a:t>
            </a:r>
          </a:p>
        </p:txBody>
      </p:sp>
      <p:pic>
        <p:nvPicPr>
          <p:cNvPr id="13" name="Picture 12">
            <a:extLst>
              <a:ext uri="{FF2B5EF4-FFF2-40B4-BE49-F238E27FC236}">
                <a16:creationId xmlns:a16="http://schemas.microsoft.com/office/drawing/2014/main" id="{5C0AEF38-F3CF-773C-7E0C-35123BB1B0F2}"/>
              </a:ext>
            </a:extLst>
          </p:cNvPr>
          <p:cNvPicPr>
            <a:picLocks noChangeAspect="1"/>
          </p:cNvPicPr>
          <p:nvPr/>
        </p:nvPicPr>
        <p:blipFill>
          <a:blip r:embed="rId4"/>
          <a:stretch>
            <a:fillRect/>
          </a:stretch>
        </p:blipFill>
        <p:spPr>
          <a:xfrm>
            <a:off x="4404220" y="2723907"/>
            <a:ext cx="1162110" cy="1047804"/>
          </a:xfrm>
          <a:prstGeom prst="rect">
            <a:avLst/>
          </a:prstGeom>
        </p:spPr>
      </p:pic>
      <p:pic>
        <p:nvPicPr>
          <p:cNvPr id="23" name="Picture 22">
            <a:extLst>
              <a:ext uri="{FF2B5EF4-FFF2-40B4-BE49-F238E27FC236}">
                <a16:creationId xmlns:a16="http://schemas.microsoft.com/office/drawing/2014/main" id="{6DE8E440-45E4-CAA3-9756-F46D29E20210}"/>
              </a:ext>
            </a:extLst>
          </p:cNvPr>
          <p:cNvPicPr>
            <a:picLocks noChangeAspect="1"/>
          </p:cNvPicPr>
          <p:nvPr/>
        </p:nvPicPr>
        <p:blipFill>
          <a:blip r:embed="rId5"/>
          <a:stretch>
            <a:fillRect/>
          </a:stretch>
        </p:blipFill>
        <p:spPr>
          <a:xfrm>
            <a:off x="4404220" y="4357062"/>
            <a:ext cx="1111307" cy="1143059"/>
          </a:xfrm>
          <a:prstGeom prst="rect">
            <a:avLst/>
          </a:prstGeom>
        </p:spPr>
      </p:pic>
      <p:sp>
        <p:nvSpPr>
          <p:cNvPr id="25" name="TextBox 24">
            <a:extLst>
              <a:ext uri="{FF2B5EF4-FFF2-40B4-BE49-F238E27FC236}">
                <a16:creationId xmlns:a16="http://schemas.microsoft.com/office/drawing/2014/main" id="{204209D3-8302-3509-20CE-BF64134C7246}"/>
              </a:ext>
            </a:extLst>
          </p:cNvPr>
          <p:cNvSpPr txBox="1"/>
          <p:nvPr/>
        </p:nvSpPr>
        <p:spPr>
          <a:xfrm>
            <a:off x="5661521" y="4466926"/>
            <a:ext cx="6094324" cy="584775"/>
          </a:xfrm>
          <a:prstGeom prst="rect">
            <a:avLst/>
          </a:prstGeom>
          <a:noFill/>
        </p:spPr>
        <p:txBody>
          <a:bodyPr wrap="square">
            <a:spAutoFit/>
          </a:bodyPr>
          <a:lstStyle/>
          <a:p>
            <a:r>
              <a:rPr lang="fr-FR" sz="1600" b="1" dirty="0">
                <a:solidFill>
                  <a:srgbClr val="EE5859"/>
                </a:solidFill>
              </a:rPr>
              <a:t>84 % </a:t>
            </a:r>
            <a:r>
              <a:rPr lang="fr-FR" sz="1600" dirty="0"/>
              <a:t>des enseignants n’avaient </a:t>
            </a:r>
            <a:r>
              <a:rPr lang="fr-FR" sz="1600" u="sng" dirty="0"/>
              <a:t>pas </a:t>
            </a:r>
            <a:r>
              <a:rPr lang="fr-FR" sz="1600" dirty="0"/>
              <a:t>été formés à orienter les élèves victimes de violences sexuelles vers des services de soins</a:t>
            </a:r>
            <a:endParaRPr lang="fr-FR" sz="1400" dirty="0"/>
          </a:p>
        </p:txBody>
      </p:sp>
      <p:sp>
        <p:nvSpPr>
          <p:cNvPr id="26" name="Subtitle 5">
            <a:extLst>
              <a:ext uri="{FF2B5EF4-FFF2-40B4-BE49-F238E27FC236}">
                <a16:creationId xmlns:a16="http://schemas.microsoft.com/office/drawing/2014/main" id="{93DE5FD6-7270-4287-CD9F-5A836D9E57FA}"/>
              </a:ext>
            </a:extLst>
          </p:cNvPr>
          <p:cNvSpPr txBox="1">
            <a:spLocks/>
          </p:cNvSpPr>
          <p:nvPr/>
        </p:nvSpPr>
        <p:spPr>
          <a:xfrm>
            <a:off x="1306285" y="5650349"/>
            <a:ext cx="10723521" cy="153673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i="1" dirty="0">
                <a:latin typeface="Segoe UI Light" panose="020B0502040204020203" pitchFamily="34" charset="0"/>
                <a:ea typeface="Roboto Light" panose="02000000000000000000" pitchFamily="2" charset="0"/>
              </a:rPr>
              <a:t>Capitaliser sur la collaboration entre les acteurs éducation et protection de l’enfance pour (i) communiquer sur les voies de référencement existantes et (ii) former les enseignants à la sauvegarde de l’enfant, à l’identification et à la gestion de cas de protection (y compris les victimes de violences sexuelles). </a:t>
            </a:r>
          </a:p>
        </p:txBody>
      </p:sp>
      <p:pic>
        <p:nvPicPr>
          <p:cNvPr id="27" name="Graphic 26">
            <a:extLst>
              <a:ext uri="{FF2B5EF4-FFF2-40B4-BE49-F238E27FC236}">
                <a16:creationId xmlns:a16="http://schemas.microsoft.com/office/drawing/2014/main" id="{BD8992C8-8654-ACA1-8C57-BEA7A5855DE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34465" y="5726940"/>
            <a:ext cx="537208" cy="369331"/>
          </a:xfrm>
          <a:prstGeom prst="rect">
            <a:avLst/>
          </a:prstGeom>
        </p:spPr>
      </p:pic>
    </p:spTree>
    <p:extLst>
      <p:ext uri="{BB962C8B-B14F-4D97-AF65-F5344CB8AC3E}">
        <p14:creationId xmlns:p14="http://schemas.microsoft.com/office/powerpoint/2010/main" val="285864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D48C-81BD-4177-E364-5EDE17D54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FED5C-7EA9-D9DB-C315-EC8AFBEFE793}"/>
              </a:ext>
            </a:extLst>
          </p:cNvPr>
          <p:cNvSpPr>
            <a:spLocks noGrp="1"/>
          </p:cNvSpPr>
          <p:nvPr>
            <p:ph type="title"/>
          </p:nvPr>
        </p:nvSpPr>
        <p:spPr/>
        <p:txBody>
          <a:bodyPr/>
          <a:lstStyle/>
          <a:p>
            <a:r>
              <a:rPr lang="fr-FR" dirty="0"/>
              <a:t>Eau, Hygiène et Assainissement</a:t>
            </a:r>
            <a:endParaRPr lang="fr-FR" sz="4000" noProof="0" dirty="0"/>
          </a:p>
        </p:txBody>
      </p:sp>
      <p:grpSp>
        <p:nvGrpSpPr>
          <p:cNvPr id="3" name="Group 2">
            <a:extLst>
              <a:ext uri="{FF2B5EF4-FFF2-40B4-BE49-F238E27FC236}">
                <a16:creationId xmlns:a16="http://schemas.microsoft.com/office/drawing/2014/main" id="{5D6391EA-4A1C-1469-C30C-90B2094AF95A}"/>
              </a:ext>
            </a:extLst>
          </p:cNvPr>
          <p:cNvGrpSpPr/>
          <p:nvPr/>
        </p:nvGrpSpPr>
        <p:grpSpPr>
          <a:xfrm>
            <a:off x="642775" y="1663775"/>
            <a:ext cx="10983169" cy="4704484"/>
            <a:chOff x="644375" y="2487810"/>
            <a:chExt cx="11005014" cy="3201498"/>
          </a:xfrm>
        </p:grpSpPr>
        <p:sp>
          <p:nvSpPr>
            <p:cNvPr id="4" name="Subtitle 5">
              <a:extLst>
                <a:ext uri="{FF2B5EF4-FFF2-40B4-BE49-F238E27FC236}">
                  <a16:creationId xmlns:a16="http://schemas.microsoft.com/office/drawing/2014/main" id="{4F8D407E-A27D-B66A-9486-B97A2AE9CFC6}"/>
                </a:ext>
              </a:extLst>
            </p:cNvPr>
            <p:cNvSpPr txBox="1">
              <a:spLocks/>
            </p:cNvSpPr>
            <p:nvPr/>
          </p:nvSpPr>
          <p:spPr>
            <a:xfrm>
              <a:off x="644375" y="3411996"/>
              <a:ext cx="3103826" cy="21765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noProof="0" dirty="0">
                  <a:latin typeface="Segoe UI Light" panose="020B0502040204020203" pitchFamily="34" charset="0"/>
                  <a:ea typeface="Roboto Light" panose="02000000000000000000" pitchFamily="2" charset="0"/>
                </a:rPr>
                <a:t>Dans 27% des écoles, les enseignants et les élèves n’avaient accès à </a:t>
              </a:r>
              <a:r>
                <a:rPr lang="fr-FR" sz="1600" b="1" noProof="0" dirty="0">
                  <a:latin typeface="Segoe UI Light" panose="020B0502040204020203" pitchFamily="34" charset="0"/>
                  <a:ea typeface="Roboto Light" panose="02000000000000000000" pitchFamily="2" charset="0"/>
                </a:rPr>
                <a:t>aucune source d’eau </a:t>
              </a:r>
              <a:r>
                <a:rPr lang="fr-FR" sz="1600" noProof="0" dirty="0">
                  <a:latin typeface="Segoe UI Light" panose="020B0502040204020203" pitchFamily="34" charset="0"/>
                  <a:ea typeface="Roboto Light" panose="02000000000000000000" pitchFamily="2" charset="0"/>
                </a:rPr>
                <a:t>lorsqu’ils étaient présents à l’école. </a:t>
              </a:r>
            </a:p>
            <a:p>
              <a:pPr algn="l">
                <a:lnSpc>
                  <a:spcPct val="100000"/>
                </a:lnSpc>
              </a:pPr>
              <a:r>
                <a:rPr lang="fr-FR" sz="1600" noProof="0" dirty="0">
                  <a:latin typeface="Segoe UI Light" panose="020B0502040204020203" pitchFamily="34" charset="0"/>
                  <a:ea typeface="Roboto Light" panose="02000000000000000000" pitchFamily="2" charset="0"/>
                </a:rPr>
                <a:t>Parmi les trois-quarts des écoles enquêtées disposant d’une source d’eau, cette dernière se situait </a:t>
              </a:r>
              <a:r>
                <a:rPr lang="fr-FR" sz="1600" i="1" noProof="0" dirty="0">
                  <a:latin typeface="Segoe UI Light" panose="020B0502040204020203" pitchFamily="34" charset="0"/>
                  <a:ea typeface="Roboto Light" panose="02000000000000000000" pitchFamily="2" charset="0"/>
                </a:rPr>
                <a:t>à l’extérieur </a:t>
              </a:r>
              <a:r>
                <a:rPr lang="fr-FR" sz="1600" noProof="0" dirty="0">
                  <a:latin typeface="Segoe UI Light" panose="020B0502040204020203" pitchFamily="34" charset="0"/>
                  <a:ea typeface="Roboto Light" panose="02000000000000000000" pitchFamily="2" charset="0"/>
                </a:rPr>
                <a:t>de l’enceinte scolaire dans 45% (109 écoles) des cas. </a:t>
              </a:r>
            </a:p>
          </p:txBody>
        </p:sp>
        <p:sp>
          <p:nvSpPr>
            <p:cNvPr id="5" name="Subtitle 5">
              <a:extLst>
                <a:ext uri="{FF2B5EF4-FFF2-40B4-BE49-F238E27FC236}">
                  <a16:creationId xmlns:a16="http://schemas.microsoft.com/office/drawing/2014/main" id="{8F2825E8-75B4-81E6-F7EA-C4657CDB9BCB}"/>
                </a:ext>
              </a:extLst>
            </p:cNvPr>
            <p:cNvSpPr txBox="1">
              <a:spLocks/>
            </p:cNvSpPr>
            <p:nvPr/>
          </p:nvSpPr>
          <p:spPr>
            <a:xfrm>
              <a:off x="3979774" y="3013978"/>
              <a:ext cx="2257253"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Qualité de l’eau</a:t>
              </a:r>
            </a:p>
          </p:txBody>
        </p:sp>
        <p:sp>
          <p:nvSpPr>
            <p:cNvPr id="6" name="Subtitle 5">
              <a:extLst>
                <a:ext uri="{FF2B5EF4-FFF2-40B4-BE49-F238E27FC236}">
                  <a16:creationId xmlns:a16="http://schemas.microsoft.com/office/drawing/2014/main" id="{0E9DF72A-678D-0489-52CC-9B1622D26E5D}"/>
                </a:ext>
              </a:extLst>
            </p:cNvPr>
            <p:cNvSpPr txBox="1">
              <a:spLocks/>
            </p:cNvSpPr>
            <p:nvPr/>
          </p:nvSpPr>
          <p:spPr>
            <a:xfrm>
              <a:off x="644376" y="3013978"/>
              <a:ext cx="2226643" cy="4148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700" b="1" noProof="0" dirty="0">
                  <a:solidFill>
                    <a:srgbClr val="EE5859"/>
                  </a:solidFill>
                  <a:latin typeface="+mj-lt"/>
                  <a:ea typeface="Roboto Black" panose="02000000000000000000" pitchFamily="2" charset="0"/>
                </a:rPr>
                <a:t>Accès à l’eau dans les écoles  </a:t>
              </a:r>
            </a:p>
          </p:txBody>
        </p:sp>
        <p:sp>
          <p:nvSpPr>
            <p:cNvPr id="7" name="Subtitle 5">
              <a:extLst>
                <a:ext uri="{FF2B5EF4-FFF2-40B4-BE49-F238E27FC236}">
                  <a16:creationId xmlns:a16="http://schemas.microsoft.com/office/drawing/2014/main" id="{F816D150-2003-53EE-BFD8-AF7C5587AC75}"/>
                </a:ext>
              </a:extLst>
            </p:cNvPr>
            <p:cNvSpPr txBox="1">
              <a:spLocks/>
            </p:cNvSpPr>
            <p:nvPr/>
          </p:nvSpPr>
          <p:spPr>
            <a:xfrm>
              <a:off x="3979957" y="3411997"/>
              <a:ext cx="3737987" cy="227731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noProof="0" dirty="0">
                  <a:latin typeface="Segoe UI Light" panose="020B0502040204020203" pitchFamily="34" charset="0"/>
                  <a:ea typeface="Roboto Light" panose="02000000000000000000" pitchFamily="2" charset="0"/>
                </a:rPr>
                <a:t>Dans </a:t>
              </a:r>
              <a:r>
                <a:rPr lang="fr-FR" sz="1600" b="1" noProof="0" dirty="0">
                  <a:latin typeface="Segoe UI Light" panose="020B0502040204020203" pitchFamily="34" charset="0"/>
                  <a:ea typeface="Roboto Light" panose="02000000000000000000" pitchFamily="2" charset="0"/>
                </a:rPr>
                <a:t>12 % des écoles (41/348), la principale source d’approvisionnement provenait d’une source non protégée </a:t>
              </a:r>
              <a:r>
                <a:rPr lang="fr-FR" sz="1600" noProof="0" dirty="0">
                  <a:latin typeface="Segoe UI Light" panose="020B0502040204020203" pitchFamily="34" charset="0"/>
                  <a:ea typeface="Roboto Light" panose="02000000000000000000" pitchFamily="2" charset="0"/>
                </a:rPr>
                <a:t>(source non aménagée, eau de pluie, puits non protégé ou eau de surface).</a:t>
              </a:r>
            </a:p>
          </p:txBody>
        </p:sp>
        <p:sp>
          <p:nvSpPr>
            <p:cNvPr id="8" name="Subtitle 5">
              <a:extLst>
                <a:ext uri="{FF2B5EF4-FFF2-40B4-BE49-F238E27FC236}">
                  <a16:creationId xmlns:a16="http://schemas.microsoft.com/office/drawing/2014/main" id="{FFA7D9D2-DBD2-2BF0-3D38-04AE27DB83E7}"/>
                </a:ext>
              </a:extLst>
            </p:cNvPr>
            <p:cNvSpPr txBox="1">
              <a:spLocks/>
            </p:cNvSpPr>
            <p:nvPr/>
          </p:nvSpPr>
          <p:spPr>
            <a:xfrm>
              <a:off x="7755555" y="3412143"/>
              <a:ext cx="3893834" cy="2209961"/>
            </a:xfrm>
            <a:prstGeom prst="rect">
              <a:avLst/>
            </a:prstGeom>
          </p:spPr>
          <p:txBody>
            <a:bodyPr vert="horz" lIns="68580" tIns="34290" rIns="68580" bIns="3429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600" b="1" noProof="0" dirty="0">
                  <a:latin typeface="Segoe UI Light" panose="020B0502040204020203" pitchFamily="34" charset="0"/>
                  <a:ea typeface="Roboto Light" panose="02000000000000000000" pitchFamily="2" charset="0"/>
                </a:rPr>
                <a:t>La proportion d’établissement disposant d’au moins une latrine fonctionnelle était de 66 % en milieu rural et 88 % en milieu urbain.</a:t>
              </a:r>
            </a:p>
            <a:p>
              <a:pPr algn="l">
                <a:lnSpc>
                  <a:spcPct val="100000"/>
                </a:lnSpc>
              </a:pPr>
              <a:r>
                <a:rPr lang="fr-FR" sz="1600" noProof="0" dirty="0">
                  <a:latin typeface="Segoe UI Light" panose="020B0502040204020203" pitchFamily="34" charset="0"/>
                  <a:ea typeface="Roboto Light" panose="02000000000000000000" pitchFamily="2" charset="0"/>
                </a:rPr>
                <a:t>De manière générale, le nombre moyen d’élèves par latrine fonctionnelle atteignait 189 élèves. </a:t>
              </a:r>
            </a:p>
            <a:p>
              <a:pPr marL="285750" indent="-285750" algn="l">
                <a:lnSpc>
                  <a:spcPct val="100000"/>
                </a:lnSpc>
                <a:buFont typeface="Arial" panose="020B0604020202020204" pitchFamily="34" charset="0"/>
                <a:buChar char="•"/>
              </a:pPr>
              <a:r>
                <a:rPr lang="fr-FR" sz="1600" noProof="0" dirty="0">
                  <a:latin typeface="Segoe UI Light" panose="020B0502040204020203" pitchFamily="34" charset="0"/>
                  <a:ea typeface="Roboto Light" panose="02000000000000000000" pitchFamily="2" charset="0"/>
                </a:rPr>
                <a:t>Ce ratio était d’autant plus élevé en milieu urbain (208 élèves par latrine), ce qui est bien au-dessus des standards de l’UNICEF/MEN qui visent environ 50 élèves par latrine.  </a:t>
              </a:r>
            </a:p>
          </p:txBody>
        </p:sp>
        <p:sp>
          <p:nvSpPr>
            <p:cNvPr id="9" name="Subtitle 5">
              <a:extLst>
                <a:ext uri="{FF2B5EF4-FFF2-40B4-BE49-F238E27FC236}">
                  <a16:creationId xmlns:a16="http://schemas.microsoft.com/office/drawing/2014/main" id="{A14D0EA1-6725-3603-DDB7-6B8A184656F8}"/>
                </a:ext>
              </a:extLst>
            </p:cNvPr>
            <p:cNvSpPr txBox="1">
              <a:spLocks/>
            </p:cNvSpPr>
            <p:nvPr/>
          </p:nvSpPr>
          <p:spPr>
            <a:xfrm>
              <a:off x="7735420" y="3014124"/>
              <a:ext cx="2257253" cy="370520"/>
            </a:xfrm>
            <a:prstGeom prst="rect">
              <a:avLst/>
            </a:prstGeom>
          </p:spPr>
          <p:txBody>
            <a:bodyPr vert="horz" lIns="68580" tIns="34290" rIns="68580" bIns="3429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sz="1800" b="1" noProof="0" dirty="0">
                  <a:solidFill>
                    <a:srgbClr val="EE5859"/>
                  </a:solidFill>
                  <a:latin typeface="+mj-lt"/>
                  <a:ea typeface="Roboto Black" panose="02000000000000000000" pitchFamily="2" charset="0"/>
                  <a:cs typeface="+mn-cs"/>
                </a:rPr>
                <a:t> Accès aux latrines et environnement sanitaire </a:t>
              </a:r>
            </a:p>
          </p:txBody>
        </p:sp>
        <p:sp>
          <p:nvSpPr>
            <p:cNvPr id="10" name="Subtitle 5">
              <a:extLst>
                <a:ext uri="{FF2B5EF4-FFF2-40B4-BE49-F238E27FC236}">
                  <a16:creationId xmlns:a16="http://schemas.microsoft.com/office/drawing/2014/main" id="{B56065F9-B558-6A2C-70B8-70E3DFC87F63}"/>
                </a:ext>
              </a:extLst>
            </p:cNvPr>
            <p:cNvSpPr txBox="1">
              <a:spLocks/>
            </p:cNvSpPr>
            <p:nvPr/>
          </p:nvSpPr>
          <p:spPr>
            <a:xfrm>
              <a:off x="644376" y="2487810"/>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01</a:t>
              </a:r>
            </a:p>
          </p:txBody>
        </p:sp>
        <p:sp>
          <p:nvSpPr>
            <p:cNvPr id="11" name="Subtitle 5">
              <a:extLst>
                <a:ext uri="{FF2B5EF4-FFF2-40B4-BE49-F238E27FC236}">
                  <a16:creationId xmlns:a16="http://schemas.microsoft.com/office/drawing/2014/main" id="{4D078652-A240-2140-1D10-B444140AB332}"/>
                </a:ext>
              </a:extLst>
            </p:cNvPr>
            <p:cNvSpPr txBox="1">
              <a:spLocks/>
            </p:cNvSpPr>
            <p:nvPr/>
          </p:nvSpPr>
          <p:spPr>
            <a:xfrm>
              <a:off x="3979773" y="2487810"/>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02</a:t>
              </a:r>
            </a:p>
          </p:txBody>
        </p:sp>
        <p:sp>
          <p:nvSpPr>
            <p:cNvPr id="12" name="Subtitle 5">
              <a:extLst>
                <a:ext uri="{FF2B5EF4-FFF2-40B4-BE49-F238E27FC236}">
                  <a16:creationId xmlns:a16="http://schemas.microsoft.com/office/drawing/2014/main" id="{8A42051A-526B-6129-C587-1733C62875D4}"/>
                </a:ext>
              </a:extLst>
            </p:cNvPr>
            <p:cNvSpPr txBox="1">
              <a:spLocks/>
            </p:cNvSpPr>
            <p:nvPr/>
          </p:nvSpPr>
          <p:spPr>
            <a:xfrm>
              <a:off x="7755556" y="2487956"/>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03</a:t>
              </a:r>
            </a:p>
          </p:txBody>
        </p:sp>
      </p:grpSp>
    </p:spTree>
    <p:extLst>
      <p:ext uri="{BB962C8B-B14F-4D97-AF65-F5344CB8AC3E}">
        <p14:creationId xmlns:p14="http://schemas.microsoft.com/office/powerpoint/2010/main" val="283734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2AE6A-BEC5-F801-4BB3-75AEFAD85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151DC-A90F-C5AE-AA65-8467F7EC76CC}"/>
              </a:ext>
            </a:extLst>
          </p:cNvPr>
          <p:cNvSpPr>
            <a:spLocks noGrp="1"/>
          </p:cNvSpPr>
          <p:nvPr>
            <p:ph type="title"/>
          </p:nvPr>
        </p:nvSpPr>
        <p:spPr/>
        <p:txBody>
          <a:bodyPr/>
          <a:lstStyle/>
          <a:p>
            <a:r>
              <a:rPr lang="fr-FR" dirty="0"/>
              <a:t>Santé et nutrition</a:t>
            </a:r>
            <a:endParaRPr lang="fr-FR" sz="4000" noProof="0" dirty="0"/>
          </a:p>
        </p:txBody>
      </p:sp>
      <p:grpSp>
        <p:nvGrpSpPr>
          <p:cNvPr id="3" name="Group 2">
            <a:extLst>
              <a:ext uri="{FF2B5EF4-FFF2-40B4-BE49-F238E27FC236}">
                <a16:creationId xmlns:a16="http://schemas.microsoft.com/office/drawing/2014/main" id="{C539E628-9FFF-D448-9D3C-BE80BC828B75}"/>
              </a:ext>
            </a:extLst>
          </p:cNvPr>
          <p:cNvGrpSpPr/>
          <p:nvPr/>
        </p:nvGrpSpPr>
        <p:grpSpPr>
          <a:xfrm>
            <a:off x="964316" y="1663775"/>
            <a:ext cx="10263368" cy="4704484"/>
            <a:chOff x="845212" y="2487810"/>
            <a:chExt cx="6410583" cy="3201498"/>
          </a:xfrm>
        </p:grpSpPr>
        <p:sp>
          <p:nvSpPr>
            <p:cNvPr id="4" name="Subtitle 5">
              <a:extLst>
                <a:ext uri="{FF2B5EF4-FFF2-40B4-BE49-F238E27FC236}">
                  <a16:creationId xmlns:a16="http://schemas.microsoft.com/office/drawing/2014/main" id="{5AF768B7-55BD-EAA3-CE0E-0527F289578E}"/>
                </a:ext>
              </a:extLst>
            </p:cNvPr>
            <p:cNvSpPr txBox="1">
              <a:spLocks/>
            </p:cNvSpPr>
            <p:nvPr/>
          </p:nvSpPr>
          <p:spPr>
            <a:xfrm>
              <a:off x="845212" y="3411996"/>
              <a:ext cx="3103826" cy="217654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noProof="0" dirty="0">
                  <a:latin typeface="Segoe UI Light" panose="020B0502040204020203" pitchFamily="34" charset="0"/>
                  <a:ea typeface="Roboto Light" panose="02000000000000000000" pitchFamily="2" charset="0"/>
                </a:rPr>
                <a:t>Seules </a:t>
              </a:r>
              <a:r>
                <a:rPr lang="fr-FR" sz="1800" noProof="0" dirty="0">
                  <a:solidFill>
                    <a:srgbClr val="EE5859"/>
                  </a:solidFill>
                  <a:latin typeface="Segoe UI Light" panose="020B0502040204020203" pitchFamily="34" charset="0"/>
                  <a:ea typeface="Roboto Light" panose="02000000000000000000" pitchFamily="2" charset="0"/>
                </a:rPr>
                <a:t>2 % des écoles enquêtées disposaient d’installations de base pour les premiers secours</a:t>
              </a:r>
              <a:r>
                <a:rPr lang="fr-FR" sz="1800" noProof="0" dirty="0">
                  <a:latin typeface="Segoe UI Light" panose="020B0502040204020203" pitchFamily="34" charset="0"/>
                  <a:ea typeface="Roboto Light" panose="02000000000000000000" pitchFamily="2" charset="0"/>
                </a:rPr>
                <a:t>, une tendance similaire en milieu rural et urbain. </a:t>
              </a:r>
            </a:p>
            <a:p>
              <a:pPr marL="285750" indent="-285750" algn="l">
                <a:lnSpc>
                  <a:spcPct val="100000"/>
                </a:lnSpc>
                <a:buFont typeface="Arial" panose="020B0604020202020204" pitchFamily="34" charset="0"/>
                <a:buChar char="•"/>
              </a:pPr>
              <a:r>
                <a:rPr lang="fr-FR" sz="1800" dirty="0">
                  <a:latin typeface="Segoe UI Light" panose="020B0502040204020203" pitchFamily="34" charset="0"/>
                  <a:ea typeface="Roboto Light" panose="02000000000000000000" pitchFamily="2" charset="0"/>
                </a:rPr>
                <a:t>L</a:t>
              </a:r>
              <a:r>
                <a:rPr lang="fr-FR" sz="1800" noProof="0" dirty="0">
                  <a:latin typeface="Segoe UI Light" panose="020B0502040204020203" pitchFamily="34" charset="0"/>
                  <a:ea typeface="Roboto Light" panose="02000000000000000000" pitchFamily="2" charset="0"/>
                </a:rPr>
                <a:t>a proportion d’écoles où certains enseignants étaient formés à l’utilisation de la trousse de premiers secours demeurait très faible : 9 % en milieu urbain et 7 % en milieu rural.  </a:t>
              </a:r>
            </a:p>
          </p:txBody>
        </p:sp>
        <p:sp>
          <p:nvSpPr>
            <p:cNvPr id="5" name="Subtitle 5">
              <a:extLst>
                <a:ext uri="{FF2B5EF4-FFF2-40B4-BE49-F238E27FC236}">
                  <a16:creationId xmlns:a16="http://schemas.microsoft.com/office/drawing/2014/main" id="{E7A5825D-1059-AAE2-FBA9-784158805BE3}"/>
                </a:ext>
              </a:extLst>
            </p:cNvPr>
            <p:cNvSpPr txBox="1">
              <a:spLocks/>
            </p:cNvSpPr>
            <p:nvPr/>
          </p:nvSpPr>
          <p:spPr>
            <a:xfrm>
              <a:off x="4055090" y="3013978"/>
              <a:ext cx="2257253" cy="3705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defRPr/>
              </a:pPr>
              <a:r>
                <a:rPr lang="fr-FR" b="1" noProof="0" dirty="0">
                  <a:solidFill>
                    <a:srgbClr val="EE5859"/>
                  </a:solidFill>
                  <a:latin typeface="+mj-lt"/>
                  <a:ea typeface="Roboto Black" panose="02000000000000000000" pitchFamily="2" charset="0"/>
                  <a:cs typeface="+mn-cs"/>
                </a:rPr>
                <a:t>Curriculum</a:t>
              </a:r>
            </a:p>
          </p:txBody>
        </p:sp>
        <p:sp>
          <p:nvSpPr>
            <p:cNvPr id="6" name="Subtitle 5">
              <a:extLst>
                <a:ext uri="{FF2B5EF4-FFF2-40B4-BE49-F238E27FC236}">
                  <a16:creationId xmlns:a16="http://schemas.microsoft.com/office/drawing/2014/main" id="{F99D717D-2F78-43F8-AE03-27E7255A4231}"/>
                </a:ext>
              </a:extLst>
            </p:cNvPr>
            <p:cNvSpPr txBox="1">
              <a:spLocks/>
            </p:cNvSpPr>
            <p:nvPr/>
          </p:nvSpPr>
          <p:spPr>
            <a:xfrm>
              <a:off x="845213" y="3013978"/>
              <a:ext cx="2226643" cy="4148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2000" b="1" noProof="0" dirty="0">
                  <a:solidFill>
                    <a:srgbClr val="EE5859"/>
                  </a:solidFill>
                  <a:latin typeface="+mj-lt"/>
                  <a:ea typeface="Roboto Black" panose="02000000000000000000" pitchFamily="2" charset="0"/>
                </a:rPr>
                <a:t>Premiers soins</a:t>
              </a:r>
            </a:p>
          </p:txBody>
        </p:sp>
        <p:sp>
          <p:nvSpPr>
            <p:cNvPr id="7" name="Subtitle 5">
              <a:extLst>
                <a:ext uri="{FF2B5EF4-FFF2-40B4-BE49-F238E27FC236}">
                  <a16:creationId xmlns:a16="http://schemas.microsoft.com/office/drawing/2014/main" id="{D6E2E62D-DEBD-26CB-1B2C-11FF015C97D0}"/>
                </a:ext>
              </a:extLst>
            </p:cNvPr>
            <p:cNvSpPr txBox="1">
              <a:spLocks/>
            </p:cNvSpPr>
            <p:nvPr/>
          </p:nvSpPr>
          <p:spPr>
            <a:xfrm>
              <a:off x="4055274" y="3411997"/>
              <a:ext cx="3200521" cy="227731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800" dirty="0">
                  <a:latin typeface="Segoe UI Light" panose="020B0502040204020203" pitchFamily="34" charset="0"/>
                  <a:ea typeface="Roboto Light" panose="02000000000000000000" pitchFamily="2" charset="0"/>
                </a:rPr>
                <a:t>La “promotion de la santé, de la nutrition et de l’hygiène” a été introduit dans le curriculum de </a:t>
              </a:r>
              <a:r>
                <a:rPr lang="fr-FR" sz="1800" b="1" dirty="0">
                  <a:latin typeface="Segoe UI Light" panose="020B0502040204020203" pitchFamily="34" charset="0"/>
                  <a:ea typeface="Roboto Light" panose="02000000000000000000" pitchFamily="2" charset="0"/>
                </a:rPr>
                <a:t>plus de la moitié des écoles enquêtées</a:t>
              </a:r>
              <a:r>
                <a:rPr lang="fr-FR" sz="1800" dirty="0">
                  <a:latin typeface="Segoe UI Light" panose="020B0502040204020203" pitchFamily="34" charset="0"/>
                  <a:ea typeface="Roboto Light" panose="02000000000000000000" pitchFamily="2" charset="0"/>
                </a:rPr>
                <a:t>, signe de la volonté du personnel éducatif de contribuer à éduquer les enfants à ce sujet. </a:t>
              </a:r>
            </a:p>
          </p:txBody>
        </p:sp>
        <p:sp>
          <p:nvSpPr>
            <p:cNvPr id="10" name="Subtitle 5">
              <a:extLst>
                <a:ext uri="{FF2B5EF4-FFF2-40B4-BE49-F238E27FC236}">
                  <a16:creationId xmlns:a16="http://schemas.microsoft.com/office/drawing/2014/main" id="{A6EDE792-141D-0390-C6EF-B3C950ED4052}"/>
                </a:ext>
              </a:extLst>
            </p:cNvPr>
            <p:cNvSpPr txBox="1">
              <a:spLocks/>
            </p:cNvSpPr>
            <p:nvPr/>
          </p:nvSpPr>
          <p:spPr>
            <a:xfrm>
              <a:off x="845213" y="2487810"/>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01</a:t>
              </a:r>
            </a:p>
          </p:txBody>
        </p:sp>
        <p:sp>
          <p:nvSpPr>
            <p:cNvPr id="11" name="Subtitle 5">
              <a:extLst>
                <a:ext uri="{FF2B5EF4-FFF2-40B4-BE49-F238E27FC236}">
                  <a16:creationId xmlns:a16="http://schemas.microsoft.com/office/drawing/2014/main" id="{E0FE060F-E370-C9E4-A4FF-158D32D2CE2C}"/>
                </a:ext>
              </a:extLst>
            </p:cNvPr>
            <p:cNvSpPr txBox="1">
              <a:spLocks/>
            </p:cNvSpPr>
            <p:nvPr/>
          </p:nvSpPr>
          <p:spPr>
            <a:xfrm>
              <a:off x="4055089" y="2487810"/>
              <a:ext cx="705730" cy="60774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noProof="0" dirty="0">
                  <a:solidFill>
                    <a:srgbClr val="58585A"/>
                  </a:solidFill>
                  <a:latin typeface="+mj-lt"/>
                  <a:ea typeface="Roboto Black" panose="02000000000000000000" pitchFamily="2" charset="0"/>
                </a:rPr>
                <a:t>02</a:t>
              </a:r>
            </a:p>
          </p:txBody>
        </p:sp>
      </p:grpSp>
    </p:spTree>
    <p:extLst>
      <p:ext uri="{BB962C8B-B14F-4D97-AF65-F5344CB8AC3E}">
        <p14:creationId xmlns:p14="http://schemas.microsoft.com/office/powerpoint/2010/main" val="325405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077F3-8DF9-7FBF-D156-61EC1F61A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023CD-48CA-6CE8-DC1D-2244C16C79C5}"/>
              </a:ext>
            </a:extLst>
          </p:cNvPr>
          <p:cNvSpPr>
            <a:spLocks noGrp="1"/>
          </p:cNvSpPr>
          <p:nvPr>
            <p:ph type="title"/>
          </p:nvPr>
        </p:nvSpPr>
        <p:spPr/>
        <p:txBody>
          <a:bodyPr/>
          <a:lstStyle/>
          <a:p>
            <a:r>
              <a:rPr lang="fr-FR" sz="3200" noProof="0" dirty="0"/>
              <a:t>Repas et cantine scolaire</a:t>
            </a:r>
          </a:p>
        </p:txBody>
      </p:sp>
      <p:sp>
        <p:nvSpPr>
          <p:cNvPr id="14" name="TextBox 13">
            <a:extLst>
              <a:ext uri="{FF2B5EF4-FFF2-40B4-BE49-F238E27FC236}">
                <a16:creationId xmlns:a16="http://schemas.microsoft.com/office/drawing/2014/main" id="{DFF92FC1-2410-DC8B-9D73-967691135003}"/>
              </a:ext>
            </a:extLst>
          </p:cNvPr>
          <p:cNvSpPr txBox="1"/>
          <p:nvPr/>
        </p:nvSpPr>
        <p:spPr>
          <a:xfrm>
            <a:off x="2444262" y="1880249"/>
            <a:ext cx="5794573" cy="830997"/>
          </a:xfrm>
          <a:prstGeom prst="rect">
            <a:avLst/>
          </a:prstGeom>
          <a:noFill/>
        </p:spPr>
        <p:txBody>
          <a:bodyPr wrap="square">
            <a:spAutoFit/>
          </a:bodyPr>
          <a:lstStyle/>
          <a:p>
            <a:r>
              <a:rPr lang="fr-FR" sz="1600" b="1" dirty="0">
                <a:solidFill>
                  <a:srgbClr val="EE5859"/>
                </a:solidFill>
              </a:rPr>
              <a:t>Dans 70 % des écoles, </a:t>
            </a:r>
            <a:r>
              <a:rPr lang="fr-FR" sz="1600" dirty="0">
                <a:solidFill>
                  <a:srgbClr val="58585A"/>
                </a:solidFill>
              </a:rPr>
              <a:t>les IC ont rapporté que peu ou aucun élève ne prenait un repas avant de venir en classe, une proportion encore plus élevée en milieu rural (74 %) qu’urbain (62 %). </a:t>
            </a:r>
          </a:p>
        </p:txBody>
      </p:sp>
      <p:pic>
        <p:nvPicPr>
          <p:cNvPr id="5" name="Picture 4">
            <a:extLst>
              <a:ext uri="{FF2B5EF4-FFF2-40B4-BE49-F238E27FC236}">
                <a16:creationId xmlns:a16="http://schemas.microsoft.com/office/drawing/2014/main" id="{DA41E106-DE0E-8F62-6A89-D7AE61A127AE}"/>
              </a:ext>
            </a:extLst>
          </p:cNvPr>
          <p:cNvPicPr>
            <a:picLocks noChangeAspect="1"/>
          </p:cNvPicPr>
          <p:nvPr/>
        </p:nvPicPr>
        <p:blipFill>
          <a:blip r:embed="rId3"/>
          <a:stretch>
            <a:fillRect/>
          </a:stretch>
        </p:blipFill>
        <p:spPr>
          <a:xfrm>
            <a:off x="1205811" y="1784825"/>
            <a:ext cx="1104957" cy="1016052"/>
          </a:xfrm>
          <a:prstGeom prst="rect">
            <a:avLst/>
          </a:prstGeom>
        </p:spPr>
      </p:pic>
      <p:pic>
        <p:nvPicPr>
          <p:cNvPr id="7" name="Picture 6">
            <a:extLst>
              <a:ext uri="{FF2B5EF4-FFF2-40B4-BE49-F238E27FC236}">
                <a16:creationId xmlns:a16="http://schemas.microsoft.com/office/drawing/2014/main" id="{7926A7B8-E041-EEF0-9245-3D5349621A62}"/>
              </a:ext>
            </a:extLst>
          </p:cNvPr>
          <p:cNvPicPr>
            <a:picLocks noChangeAspect="1"/>
          </p:cNvPicPr>
          <p:nvPr/>
        </p:nvPicPr>
        <p:blipFill>
          <a:blip r:embed="rId4"/>
          <a:stretch>
            <a:fillRect/>
          </a:stretch>
        </p:blipFill>
        <p:spPr>
          <a:xfrm>
            <a:off x="1199461" y="3354218"/>
            <a:ext cx="1111307" cy="1085906"/>
          </a:xfrm>
          <a:prstGeom prst="rect">
            <a:avLst/>
          </a:prstGeom>
        </p:spPr>
      </p:pic>
      <p:sp>
        <p:nvSpPr>
          <p:cNvPr id="8" name="TextBox 7">
            <a:extLst>
              <a:ext uri="{FF2B5EF4-FFF2-40B4-BE49-F238E27FC236}">
                <a16:creationId xmlns:a16="http://schemas.microsoft.com/office/drawing/2014/main" id="{5CBC2567-C0ED-4F80-5E68-D2802B1596DF}"/>
              </a:ext>
            </a:extLst>
          </p:cNvPr>
          <p:cNvSpPr txBox="1"/>
          <p:nvPr/>
        </p:nvSpPr>
        <p:spPr>
          <a:xfrm>
            <a:off x="2380758" y="3493911"/>
            <a:ext cx="6150293" cy="830997"/>
          </a:xfrm>
          <a:prstGeom prst="rect">
            <a:avLst/>
          </a:prstGeom>
          <a:noFill/>
        </p:spPr>
        <p:txBody>
          <a:bodyPr wrap="square">
            <a:spAutoFit/>
          </a:bodyPr>
          <a:lstStyle/>
          <a:p>
            <a:r>
              <a:rPr lang="fr-FR" sz="1600" dirty="0">
                <a:solidFill>
                  <a:srgbClr val="58585A"/>
                </a:solidFill>
              </a:rPr>
              <a:t>Cette situation était d’autant plus préoccupante que</a:t>
            </a:r>
            <a:r>
              <a:rPr lang="fr-FR" sz="1600" b="1" dirty="0">
                <a:solidFill>
                  <a:srgbClr val="58585A"/>
                </a:solidFill>
              </a:rPr>
              <a:t> </a:t>
            </a:r>
            <a:r>
              <a:rPr lang="fr-FR" sz="1600" b="1" dirty="0">
                <a:solidFill>
                  <a:srgbClr val="EE5859"/>
                </a:solidFill>
              </a:rPr>
              <a:t>91 % des écoles ne fournissaient aucun repas aux élèves </a:t>
            </a:r>
            <a:r>
              <a:rPr lang="fr-FR" sz="1600" dirty="0">
                <a:solidFill>
                  <a:srgbClr val="58585A"/>
                </a:solidFill>
              </a:rPr>
              <a:t>(87% en zone rurale vs 96% en zone urbaine). </a:t>
            </a:r>
          </a:p>
        </p:txBody>
      </p:sp>
      <p:sp>
        <p:nvSpPr>
          <p:cNvPr id="10" name="TextBox 9">
            <a:extLst>
              <a:ext uri="{FF2B5EF4-FFF2-40B4-BE49-F238E27FC236}">
                <a16:creationId xmlns:a16="http://schemas.microsoft.com/office/drawing/2014/main" id="{6C86D3CD-EB71-99B2-0570-579E39216AE5}"/>
              </a:ext>
            </a:extLst>
          </p:cNvPr>
          <p:cNvSpPr txBox="1"/>
          <p:nvPr/>
        </p:nvSpPr>
        <p:spPr>
          <a:xfrm>
            <a:off x="2355415" y="4757791"/>
            <a:ext cx="6668005" cy="1477328"/>
          </a:xfrm>
          <a:prstGeom prst="rect">
            <a:avLst/>
          </a:prstGeom>
          <a:noFill/>
        </p:spPr>
        <p:txBody>
          <a:bodyPr wrap="square">
            <a:spAutoFit/>
          </a:bodyPr>
          <a:lstStyle/>
          <a:p>
            <a:r>
              <a:rPr lang="fr-FR" i="1" dirty="0"/>
              <a:t>Au cours de la collecte de données, de nombreux IC ont exprimé spontanément le besoin urgent de créer ou soutenir des cantines scolaires. </a:t>
            </a:r>
            <a:r>
              <a:rPr lang="fr-FR" dirty="0"/>
              <a:t>Dans les pays touchés par l’insécurité alimentaire, les</a:t>
            </a:r>
            <a:r>
              <a:rPr lang="fr-FR" b="1" dirty="0"/>
              <a:t> programmes de cantines scolaires sont essentiels pour favoriser la fréquentation et l’assiduité en classe.</a:t>
            </a:r>
            <a:endParaRPr lang="fr-FR" i="1" dirty="0"/>
          </a:p>
        </p:txBody>
      </p:sp>
      <p:pic>
        <p:nvPicPr>
          <p:cNvPr id="11" name="Graphic 10">
            <a:extLst>
              <a:ext uri="{FF2B5EF4-FFF2-40B4-BE49-F238E27FC236}">
                <a16:creationId xmlns:a16="http://schemas.microsoft.com/office/drawing/2014/main" id="{BADE39E0-DBEB-AF84-1EA0-0CC22176031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86510" y="4865229"/>
            <a:ext cx="537208" cy="369331"/>
          </a:xfrm>
          <a:prstGeom prst="rect">
            <a:avLst/>
          </a:prstGeom>
        </p:spPr>
      </p:pic>
    </p:spTree>
    <p:extLst>
      <p:ext uri="{BB962C8B-B14F-4D97-AF65-F5344CB8AC3E}">
        <p14:creationId xmlns:p14="http://schemas.microsoft.com/office/powerpoint/2010/main" val="3221312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B1F3-DB35-60FB-011E-831E4B76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29403-31D8-9A8D-9E6B-FF60FA3FCC8A}"/>
              </a:ext>
            </a:extLst>
          </p:cNvPr>
          <p:cNvSpPr>
            <a:spLocks noGrp="1"/>
          </p:cNvSpPr>
          <p:nvPr>
            <p:ph type="title"/>
          </p:nvPr>
        </p:nvSpPr>
        <p:spPr/>
        <p:txBody>
          <a:bodyPr/>
          <a:lstStyle/>
          <a:p>
            <a:r>
              <a:rPr lang="fr-FR" sz="3200" noProof="0" dirty="0"/>
              <a:t>Impact des chocs sur l’éducation</a:t>
            </a:r>
          </a:p>
        </p:txBody>
      </p:sp>
      <p:sp>
        <p:nvSpPr>
          <p:cNvPr id="9" name="TextBox 8">
            <a:extLst>
              <a:ext uri="{FF2B5EF4-FFF2-40B4-BE49-F238E27FC236}">
                <a16:creationId xmlns:a16="http://schemas.microsoft.com/office/drawing/2014/main" id="{D671D3F7-65EC-1006-EDAF-D729D8E5D887}"/>
              </a:ext>
            </a:extLst>
          </p:cNvPr>
          <p:cNvSpPr txBox="1"/>
          <p:nvPr/>
        </p:nvSpPr>
        <p:spPr>
          <a:xfrm>
            <a:off x="1744198" y="2452767"/>
            <a:ext cx="9583768" cy="3293209"/>
          </a:xfrm>
          <a:prstGeom prst="rect">
            <a:avLst/>
          </a:prstGeom>
          <a:noFill/>
        </p:spPr>
        <p:txBody>
          <a:bodyPr wrap="square">
            <a:spAutoFit/>
          </a:bodyPr>
          <a:lstStyle/>
          <a:p>
            <a:r>
              <a:rPr lang="fr-FR" sz="1600" dirty="0"/>
              <a:t>Les chocs les plus fréquents étaient liés à </a:t>
            </a:r>
            <a:r>
              <a:rPr lang="fr-FR" sz="1600" b="1" dirty="0"/>
              <a:t>l’insécurité, la violence et le pillage </a:t>
            </a:r>
            <a:r>
              <a:rPr lang="fr-FR" sz="1600" dirty="0"/>
              <a:t>(19%, 65 écoles concernées). </a:t>
            </a:r>
          </a:p>
          <a:p>
            <a:r>
              <a:rPr lang="fr-FR" sz="1600" dirty="0"/>
              <a:t>Les </a:t>
            </a:r>
            <a:r>
              <a:rPr lang="fr-FR" sz="1600" b="1" dirty="0"/>
              <a:t>chocs climatiques tels que les sécheresses ou les inondations </a:t>
            </a:r>
            <a:r>
              <a:rPr lang="fr-FR" sz="1600" dirty="0"/>
              <a:t>étaient le deuxième type de crise le plus fréquemment rapporté (11%, 39 écoles), suivi </a:t>
            </a:r>
            <a:r>
              <a:rPr lang="fr-FR" sz="1600" b="1" dirty="0"/>
              <a:t>des déplacements à grande échelle </a:t>
            </a:r>
            <a:r>
              <a:rPr lang="fr-FR" sz="1600" dirty="0"/>
              <a:t>vers la localité (5%, 18 écoles) et des </a:t>
            </a:r>
            <a:r>
              <a:rPr lang="fr-FR" sz="1600" b="1" dirty="0"/>
              <a:t>épidémies</a:t>
            </a:r>
            <a:r>
              <a:rPr lang="fr-FR" sz="1600" dirty="0"/>
              <a:t> (4%, 14 écoles).</a:t>
            </a:r>
          </a:p>
          <a:p>
            <a:endParaRPr lang="fr-FR" sz="1600" dirty="0"/>
          </a:p>
          <a:p>
            <a:endParaRPr lang="fr-FR" sz="1600" dirty="0"/>
          </a:p>
          <a:p>
            <a:r>
              <a:rPr lang="fr-FR" sz="1600" dirty="0"/>
              <a:t>Dans certains cas, ces chocs avaient eu des répercussions immédiates sur les conditions d’accès à l’éducation.</a:t>
            </a:r>
          </a:p>
          <a:p>
            <a:endParaRPr lang="fr-FR" sz="1600" dirty="0"/>
          </a:p>
          <a:p>
            <a:pPr marL="285750" indent="-285750">
              <a:buFont typeface="Arial" panose="020B0604020202020204" pitchFamily="34" charset="0"/>
              <a:buChar char="•"/>
            </a:pPr>
            <a:r>
              <a:rPr lang="fr-FR" sz="1600" dirty="0"/>
              <a:t>Dans 61% des écoles ayant été affectées, les IC déclaraient que désormais certain des enfants devaient parcourir </a:t>
            </a:r>
            <a:r>
              <a:rPr lang="fr-FR" sz="1600" b="1" dirty="0"/>
              <a:t>une plus grande distance pour se rendre à l’école.</a:t>
            </a:r>
          </a:p>
          <a:p>
            <a:endParaRPr lang="fr-FR" sz="1600" dirty="0"/>
          </a:p>
          <a:p>
            <a:pPr marL="285750" indent="-285750">
              <a:buFont typeface="Arial" panose="020B0604020202020204" pitchFamily="34" charset="0"/>
              <a:buChar char="•"/>
            </a:pPr>
            <a:r>
              <a:rPr lang="fr-FR" sz="1600" dirty="0"/>
              <a:t>Parmi les 117 écoles affectées, 45 % des IC déclaraient avoir constaté </a:t>
            </a:r>
            <a:r>
              <a:rPr lang="fr-FR" sz="1600" b="1" dirty="0"/>
              <a:t>un changement dans la fréquentation scolaire à la suite du choc.</a:t>
            </a:r>
          </a:p>
        </p:txBody>
      </p:sp>
      <p:sp>
        <p:nvSpPr>
          <p:cNvPr id="25" name="Arc 24">
            <a:extLst>
              <a:ext uri="{FF2B5EF4-FFF2-40B4-BE49-F238E27FC236}">
                <a16:creationId xmlns:a16="http://schemas.microsoft.com/office/drawing/2014/main" id="{E7800FDF-63F2-6006-A190-FFC503F98311}"/>
              </a:ext>
            </a:extLst>
          </p:cNvPr>
          <p:cNvSpPr/>
          <p:nvPr/>
        </p:nvSpPr>
        <p:spPr>
          <a:xfrm rot="12053570">
            <a:off x="1026851" y="1816264"/>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 name="TextBox 3">
            <a:extLst>
              <a:ext uri="{FF2B5EF4-FFF2-40B4-BE49-F238E27FC236}">
                <a16:creationId xmlns:a16="http://schemas.microsoft.com/office/drawing/2014/main" id="{9E80A67F-457C-F5CC-4DED-D933DFEA7267}"/>
              </a:ext>
            </a:extLst>
          </p:cNvPr>
          <p:cNvSpPr txBox="1"/>
          <p:nvPr/>
        </p:nvSpPr>
        <p:spPr>
          <a:xfrm>
            <a:off x="409649" y="1302845"/>
            <a:ext cx="1130359" cy="646331"/>
          </a:xfrm>
          <a:prstGeom prst="rect">
            <a:avLst/>
          </a:prstGeom>
          <a:noFill/>
        </p:spPr>
        <p:txBody>
          <a:bodyPr wrap="square">
            <a:spAutoFit/>
          </a:bodyPr>
          <a:lstStyle/>
          <a:p>
            <a:r>
              <a:rPr lang="fr-FR" sz="3600" b="1" dirty="0">
                <a:solidFill>
                  <a:srgbClr val="EE5859"/>
                </a:solidFill>
              </a:rPr>
              <a:t>35%</a:t>
            </a:r>
          </a:p>
        </p:txBody>
      </p:sp>
      <p:sp>
        <p:nvSpPr>
          <p:cNvPr id="5" name="TextBox 4">
            <a:extLst>
              <a:ext uri="{FF2B5EF4-FFF2-40B4-BE49-F238E27FC236}">
                <a16:creationId xmlns:a16="http://schemas.microsoft.com/office/drawing/2014/main" id="{C02BAAA9-F784-621E-5196-72D8CA236ACB}"/>
              </a:ext>
            </a:extLst>
          </p:cNvPr>
          <p:cNvSpPr txBox="1"/>
          <p:nvPr/>
        </p:nvSpPr>
        <p:spPr>
          <a:xfrm>
            <a:off x="1441025" y="1253624"/>
            <a:ext cx="9309950" cy="584775"/>
          </a:xfrm>
          <a:prstGeom prst="rect">
            <a:avLst/>
          </a:prstGeom>
          <a:noFill/>
        </p:spPr>
        <p:txBody>
          <a:bodyPr wrap="square">
            <a:spAutoFit/>
          </a:bodyPr>
          <a:lstStyle/>
          <a:p>
            <a:r>
              <a:rPr lang="fr-FR" sz="1600" dirty="0"/>
              <a:t>des écoles enquêtées (117) ont été touchées par un choc (insécurité, épidémie, déplacement de grande ampleur etc.) au cours des 12 derniers mois précédant la collecte de données.</a:t>
            </a:r>
          </a:p>
        </p:txBody>
      </p:sp>
      <p:sp>
        <p:nvSpPr>
          <p:cNvPr id="6" name="Arc 5">
            <a:extLst>
              <a:ext uri="{FF2B5EF4-FFF2-40B4-BE49-F238E27FC236}">
                <a16:creationId xmlns:a16="http://schemas.microsoft.com/office/drawing/2014/main" id="{692E9BD8-0014-E3D2-2BAF-C3488DE91561}"/>
              </a:ext>
            </a:extLst>
          </p:cNvPr>
          <p:cNvSpPr/>
          <p:nvPr/>
        </p:nvSpPr>
        <p:spPr>
          <a:xfrm rot="12053570">
            <a:off x="973874" y="3227426"/>
            <a:ext cx="1434695" cy="880515"/>
          </a:xfrm>
          <a:prstGeom prst="arc">
            <a:avLst/>
          </a:prstGeom>
          <a:ln w="28575">
            <a:solidFill>
              <a:srgbClr val="5858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407449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8D4F040-2567-8C5D-A287-76C319505659}"/>
              </a:ext>
            </a:extLst>
          </p:cNvPr>
          <p:cNvSpPr>
            <a:spLocks noGrp="1"/>
          </p:cNvSpPr>
          <p:nvPr>
            <p:ph type="title"/>
          </p:nvPr>
        </p:nvSpPr>
        <p:spPr>
          <a:xfrm>
            <a:off x="838200" y="1918264"/>
            <a:ext cx="10515600" cy="1325563"/>
          </a:xfrm>
        </p:spPr>
        <p:txBody>
          <a:bodyPr/>
          <a:lstStyle/>
          <a:p>
            <a:r>
              <a:rPr lang="fr-FR" sz="6000" noProof="0" dirty="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Thank</a:t>
            </a:r>
            <a:r>
              <a:rPr lang="fr-FR" sz="6000" noProof="0" dirty="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fr-FR" sz="6000" noProof="0" dirty="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you</a:t>
            </a:r>
            <a:r>
              <a:rPr lang="fr-FR" sz="6000" noProof="0" dirty="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for </a:t>
            </a:r>
            <a:r>
              <a:rPr lang="fr-FR" sz="6000" noProof="0" dirty="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your</a:t>
            </a:r>
            <a:r>
              <a:rPr lang="fr-FR" sz="6000" noProof="0" dirty="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attention</a:t>
            </a:r>
          </a:p>
        </p:txBody>
      </p:sp>
      <p:sp>
        <p:nvSpPr>
          <p:cNvPr id="4" name="Subtitle 5">
            <a:extLst>
              <a:ext uri="{FF2B5EF4-FFF2-40B4-BE49-F238E27FC236}">
                <a16:creationId xmlns:a16="http://schemas.microsoft.com/office/drawing/2014/main" id="{3B0758B0-5D16-C3BA-E34E-403C62234F6D}"/>
              </a:ext>
            </a:extLst>
          </p:cNvPr>
          <p:cNvSpPr txBox="1">
            <a:spLocks/>
          </p:cNvSpPr>
          <p:nvPr/>
        </p:nvSpPr>
        <p:spPr>
          <a:xfrm>
            <a:off x="4645948" y="3484039"/>
            <a:ext cx="3134354" cy="416012"/>
          </a:xfrm>
          <a:prstGeom prst="rect">
            <a:avLst/>
          </a:prstGeom>
        </p:spPr>
        <p:txBody>
          <a:bodyPr vert="horz" lIns="68580" tIns="34290" rIns="68580" bIns="3429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FR" sz="1200" u="sng" noProof="0" dirty="0">
                <a:solidFill>
                  <a:srgbClr val="581522"/>
                </a:solidFill>
                <a:latin typeface="Segoe UI Light" panose="020B0502040204020203" pitchFamily="34" charset="0"/>
                <a:ea typeface="Roboto Light" panose="02000000000000000000" pitchFamily="2" charset="0"/>
                <a:hlinkClick r:id="rId2">
                  <a:extLst>
                    <a:ext uri="{A12FA001-AC4F-418D-AE19-62706E023703}">
                      <ahyp:hlinkClr xmlns:ahyp="http://schemas.microsoft.com/office/drawing/2018/hyperlinkcolor" val="tx"/>
                    </a:ext>
                  </a:extLst>
                </a:hlinkClick>
              </a:rPr>
              <a:t>Leo</a:t>
            </a:r>
            <a:r>
              <a:rPr lang="fr-FR" sz="1200" u="sng" dirty="0">
                <a:latin typeface="Segoe UI Light" panose="020B0502040204020203" pitchFamily="34" charset="0"/>
                <a:ea typeface="Roboto Light" panose="02000000000000000000" pitchFamily="2" charset="0"/>
                <a:hlinkClick r:id="rId2">
                  <a:extLst>
                    <a:ext uri="{A12FA001-AC4F-418D-AE19-62706E023703}">
                      <ahyp:hlinkClr xmlns:ahyp="http://schemas.microsoft.com/office/drawing/2018/hyperlinkcolor" val="tx"/>
                    </a:ext>
                  </a:extLst>
                </a:hlinkClick>
              </a:rPr>
              <a:t>.porte@impact-initiatives.org</a:t>
            </a:r>
            <a:endParaRPr lang="fr-FR" sz="1200" u="sng" dirty="0">
              <a:latin typeface="Segoe UI Light" panose="020B0502040204020203" pitchFamily="34" charset="0"/>
              <a:ea typeface="Roboto Light" panose="02000000000000000000" pitchFamily="2" charset="0"/>
            </a:endParaRPr>
          </a:p>
          <a:p>
            <a:pPr algn="l">
              <a:lnSpc>
                <a:spcPct val="100000"/>
              </a:lnSpc>
            </a:pPr>
            <a:r>
              <a:rPr lang="fr-FR" sz="1200" u="sng" dirty="0">
                <a:latin typeface="Segoe UI Light" panose="020B0502040204020203" pitchFamily="34" charset="0"/>
                <a:ea typeface="Roboto Light" panose="02000000000000000000" pitchFamily="2" charset="0"/>
              </a:rPr>
              <a:t>Pascal.ouedraogo@impact-initiatives.org</a:t>
            </a:r>
            <a:endParaRPr lang="fr-FR" sz="1200" u="sng" noProof="0" dirty="0">
              <a:latin typeface="Segoe UI Light" panose="020B0502040204020203" pitchFamily="34" charset="0"/>
              <a:ea typeface="Roboto Light" panose="02000000000000000000" pitchFamily="2" charset="0"/>
            </a:endParaRPr>
          </a:p>
        </p:txBody>
      </p:sp>
    </p:spTree>
    <p:extLst>
      <p:ext uri="{BB962C8B-B14F-4D97-AF65-F5344CB8AC3E}">
        <p14:creationId xmlns:p14="http://schemas.microsoft.com/office/powerpoint/2010/main" val="212928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ADF8-3AA4-3C9A-D06B-ABC07FE86163}"/>
              </a:ext>
            </a:extLst>
          </p:cNvPr>
          <p:cNvSpPr>
            <a:spLocks noGrp="1"/>
          </p:cNvSpPr>
          <p:nvPr>
            <p:ph type="title"/>
          </p:nvPr>
        </p:nvSpPr>
        <p:spPr/>
        <p:txBody>
          <a:bodyPr/>
          <a:lstStyle/>
          <a:p>
            <a:r>
              <a:rPr lang="fr-FR" noProof="0" dirty="0"/>
              <a:t>Chronologie du projet</a:t>
            </a:r>
            <a:endParaRPr lang="fr-FR" sz="4000" noProof="0" dirty="0"/>
          </a:p>
        </p:txBody>
      </p:sp>
      <p:sp>
        <p:nvSpPr>
          <p:cNvPr id="3" name="Content Placeholder 2">
            <a:extLst>
              <a:ext uri="{FF2B5EF4-FFF2-40B4-BE49-F238E27FC236}">
                <a16:creationId xmlns:a16="http://schemas.microsoft.com/office/drawing/2014/main" id="{C75488CA-BF42-5331-D49F-1B3457250A0F}"/>
              </a:ext>
            </a:extLst>
          </p:cNvPr>
          <p:cNvSpPr>
            <a:spLocks noGrp="1"/>
          </p:cNvSpPr>
          <p:nvPr>
            <p:ph sz="quarter" idx="10"/>
          </p:nvPr>
        </p:nvSpPr>
        <p:spPr/>
        <p:txBody>
          <a:bodyPr>
            <a:normAutofit/>
          </a:bodyPr>
          <a:lstStyle/>
          <a:p>
            <a:pPr>
              <a:lnSpc>
                <a:spcPct val="100000"/>
              </a:lnSpc>
            </a:pPr>
            <a:r>
              <a:rPr lang="fr-FR" sz="1900" b="1" noProof="0" dirty="0"/>
              <a:t>Juillet-août 2025 : </a:t>
            </a:r>
            <a:r>
              <a:rPr lang="fr-FR" sz="1900" noProof="0" dirty="0"/>
              <a:t>Conception de l’évaluation et proposition technique. </a:t>
            </a:r>
          </a:p>
          <a:p>
            <a:pPr>
              <a:lnSpc>
                <a:spcPct val="100000"/>
              </a:lnSpc>
            </a:pPr>
            <a:r>
              <a:rPr lang="fr-FR" sz="1900" b="1" noProof="0" dirty="0"/>
              <a:t>Septembre-Octobre 2025 : </a:t>
            </a:r>
            <a:r>
              <a:rPr lang="fr-FR" sz="1900" noProof="0" dirty="0"/>
              <a:t>Les premières versions des termes de référence et des outils ont été revus par l’équipe REACH en RCA, puis soumis pour revue et validation au département de recherche d’IMPACT Initiatives et au GEC.  En parallèle, le cluster Education et ses partenaires ont effectué une revue des données secondaires. </a:t>
            </a:r>
          </a:p>
          <a:p>
            <a:pPr>
              <a:lnSpc>
                <a:spcPct val="100000"/>
              </a:lnSpc>
            </a:pPr>
            <a:r>
              <a:rPr lang="fr-FR" sz="1900" b="1" noProof="0" dirty="0"/>
              <a:t> 20 au 24 octobre 2025 : </a:t>
            </a:r>
            <a:r>
              <a:rPr lang="fr-FR" sz="1900" noProof="0" dirty="0"/>
              <a:t>38 formateurs membres d’organisations nationales et internationales partenaires des clusters Education et EHA et du </a:t>
            </a:r>
            <a:r>
              <a:rPr lang="fr-FR" sz="1900" noProof="0" dirty="0" err="1"/>
              <a:t>CPAoR</a:t>
            </a:r>
            <a:r>
              <a:rPr lang="fr-FR" sz="1900" noProof="0" dirty="0"/>
              <a:t> ont été formés à Bangui.  </a:t>
            </a:r>
          </a:p>
          <a:p>
            <a:pPr>
              <a:lnSpc>
                <a:spcPct val="100000"/>
              </a:lnSpc>
            </a:pPr>
            <a:r>
              <a:rPr lang="fr-FR" sz="1900" b="1" noProof="0" dirty="0"/>
              <a:t> 27 octobre au 10 novembre 2025 : </a:t>
            </a:r>
            <a:r>
              <a:rPr lang="fr-FR" sz="1900" noProof="0" dirty="0"/>
              <a:t>Formation en cascades des agents de collecte au niveau des sous-préfectures.  </a:t>
            </a:r>
          </a:p>
          <a:p>
            <a:pPr>
              <a:lnSpc>
                <a:spcPct val="100000"/>
              </a:lnSpc>
            </a:pPr>
            <a:r>
              <a:rPr lang="fr-FR" sz="1900" b="1" noProof="0" dirty="0"/>
              <a:t> 11 novembre au 09 décembre 2025 : </a:t>
            </a:r>
            <a:r>
              <a:rPr lang="fr-FR" sz="1900" noProof="0" dirty="0"/>
              <a:t>Collecte des données primaires (qualitatives et quantitatives). </a:t>
            </a:r>
          </a:p>
          <a:p>
            <a:pPr>
              <a:lnSpc>
                <a:spcPct val="100000"/>
              </a:lnSpc>
            </a:pPr>
            <a:r>
              <a:rPr lang="fr-FR" sz="1900" b="1" noProof="0" dirty="0"/>
              <a:t> 10 au 23 décembre 2025 : </a:t>
            </a:r>
            <a:r>
              <a:rPr lang="fr-FR" sz="1900" noProof="0" dirty="0"/>
              <a:t>Nettoyage des données. </a:t>
            </a:r>
          </a:p>
          <a:p>
            <a:pPr>
              <a:lnSpc>
                <a:spcPct val="100000"/>
              </a:lnSpc>
            </a:pPr>
            <a:r>
              <a:rPr lang="fr-FR" sz="1900" noProof="0" dirty="0"/>
              <a:t> </a:t>
            </a:r>
            <a:r>
              <a:rPr lang="fr-FR" sz="1900" b="1" noProof="0" dirty="0"/>
              <a:t>16 au 23 décembre 2025 : </a:t>
            </a:r>
            <a:r>
              <a:rPr lang="fr-FR" sz="1900" noProof="0" dirty="0"/>
              <a:t>Analyse des données et production du rapport de consultation des enfants. </a:t>
            </a:r>
          </a:p>
          <a:p>
            <a:pPr>
              <a:lnSpc>
                <a:spcPct val="100000"/>
              </a:lnSpc>
            </a:pPr>
            <a:r>
              <a:rPr lang="fr-FR" sz="1900" noProof="0" dirty="0"/>
              <a:t> </a:t>
            </a:r>
            <a:r>
              <a:rPr lang="fr-FR" sz="1900" b="1" noProof="0" dirty="0"/>
              <a:t>Janvier-février 2026 : </a:t>
            </a:r>
            <a:r>
              <a:rPr lang="fr-FR" sz="1900" noProof="0" dirty="0"/>
              <a:t>Rédaction du rapport. </a:t>
            </a:r>
          </a:p>
          <a:p>
            <a:endParaRPr lang="fr-FR" sz="1400" noProof="0" dirty="0"/>
          </a:p>
        </p:txBody>
      </p:sp>
    </p:spTree>
    <p:extLst>
      <p:ext uri="{BB962C8B-B14F-4D97-AF65-F5344CB8AC3E}">
        <p14:creationId xmlns:p14="http://schemas.microsoft.com/office/powerpoint/2010/main" val="540585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FCC5-22A7-E0DE-E16F-F9A67DE5088C}"/>
              </a:ext>
            </a:extLst>
          </p:cNvPr>
          <p:cNvSpPr>
            <a:spLocks noGrp="1"/>
          </p:cNvSpPr>
          <p:nvPr>
            <p:ph type="title"/>
          </p:nvPr>
        </p:nvSpPr>
        <p:spPr/>
        <p:txBody>
          <a:bodyPr>
            <a:normAutofit fontScale="90000"/>
          </a:bodyPr>
          <a:lstStyle/>
          <a:p>
            <a:r>
              <a:rPr lang="fr-FR" noProof="0" dirty="0"/>
              <a:t>Objectifs, couvertures, méthodologies et limites</a:t>
            </a:r>
          </a:p>
        </p:txBody>
      </p:sp>
      <p:sp>
        <p:nvSpPr>
          <p:cNvPr id="3" name="Text Placeholder 2">
            <a:extLst>
              <a:ext uri="{FF2B5EF4-FFF2-40B4-BE49-F238E27FC236}">
                <a16:creationId xmlns:a16="http://schemas.microsoft.com/office/drawing/2014/main" id="{5928C2DA-3C99-3D2C-9D64-BE8C7A632278}"/>
              </a:ext>
            </a:extLst>
          </p:cNvPr>
          <p:cNvSpPr>
            <a:spLocks noGrp="1"/>
          </p:cNvSpPr>
          <p:nvPr>
            <p:ph type="body" sz="quarter" idx="11"/>
          </p:nvPr>
        </p:nvSpPr>
        <p:spPr/>
        <p:txBody>
          <a:bodyPr/>
          <a:lstStyle/>
          <a:p>
            <a:r>
              <a:rPr lang="fr-FR" noProof="0" dirty="0"/>
              <a:t>02</a:t>
            </a:r>
          </a:p>
        </p:txBody>
      </p:sp>
    </p:spTree>
    <p:extLst>
      <p:ext uri="{BB962C8B-B14F-4D97-AF65-F5344CB8AC3E}">
        <p14:creationId xmlns:p14="http://schemas.microsoft.com/office/powerpoint/2010/main" val="365558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BAE8D-B4C1-60F8-FE49-18A12E802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A41F8-B66E-56DE-25D2-5CF740F1A363}"/>
              </a:ext>
            </a:extLst>
          </p:cNvPr>
          <p:cNvSpPr>
            <a:spLocks noGrp="1"/>
          </p:cNvSpPr>
          <p:nvPr>
            <p:ph type="title"/>
          </p:nvPr>
        </p:nvSpPr>
        <p:spPr/>
        <p:txBody>
          <a:bodyPr/>
          <a:lstStyle/>
          <a:p>
            <a:r>
              <a:rPr lang="fr-FR" sz="4000" noProof="0" dirty="0"/>
              <a:t>Objectifs</a:t>
            </a:r>
          </a:p>
        </p:txBody>
      </p:sp>
      <p:sp>
        <p:nvSpPr>
          <p:cNvPr id="3" name="Content Placeholder 2">
            <a:extLst>
              <a:ext uri="{FF2B5EF4-FFF2-40B4-BE49-F238E27FC236}">
                <a16:creationId xmlns:a16="http://schemas.microsoft.com/office/drawing/2014/main" id="{C20DBED3-ECDA-F7B9-86AA-1F079A506A4C}"/>
              </a:ext>
            </a:extLst>
          </p:cNvPr>
          <p:cNvSpPr>
            <a:spLocks noGrp="1"/>
          </p:cNvSpPr>
          <p:nvPr>
            <p:ph sz="quarter" idx="10"/>
          </p:nvPr>
        </p:nvSpPr>
        <p:spPr>
          <a:xfrm>
            <a:off x="466883" y="1325096"/>
            <a:ext cx="11258234" cy="4809619"/>
          </a:xfrm>
        </p:spPr>
        <p:txBody>
          <a:bodyPr>
            <a:normAutofit/>
          </a:bodyPr>
          <a:lstStyle/>
          <a:p>
            <a:pPr marL="342900" lvl="0" indent="-342900"/>
            <a:r>
              <a:rPr lang="fr-FR" sz="2400" b="1" noProof="0" dirty="0">
                <a:ea typeface="Roboto" panose="02000000000000000000" pitchFamily="2" charset="0"/>
                <a:cs typeface="Roboto" panose="02000000000000000000" pitchFamily="2" charset="0"/>
              </a:rPr>
              <a:t>But principal : Fournir une compréhension commune de l'impact de la crise sur les besoins en matière d’éducation et de protection de l’enfance. </a:t>
            </a:r>
          </a:p>
          <a:p>
            <a:pPr marL="342900" lvl="0" indent="-342900"/>
            <a:r>
              <a:rPr lang="fr-FR" sz="2400" b="1" noProof="0" dirty="0">
                <a:ea typeface="Roboto" panose="02000000000000000000" pitchFamily="2" charset="0"/>
                <a:cs typeface="Roboto" panose="02000000000000000000" pitchFamily="2" charset="0"/>
              </a:rPr>
              <a:t>Objectifs spécifiques : </a:t>
            </a:r>
          </a:p>
          <a:p>
            <a:pPr lvl="1"/>
            <a:r>
              <a:rPr lang="fr-FR" sz="2000" b="1" noProof="0" dirty="0">
                <a:ea typeface="Roboto" panose="02000000000000000000" pitchFamily="2" charset="0"/>
                <a:cs typeface="Roboto" panose="02000000000000000000" pitchFamily="2" charset="0"/>
              </a:rPr>
              <a:t>Fournir de meilleures estimations de données aux partenaires afin de comprendre les lacunes et les besoins </a:t>
            </a:r>
          </a:p>
          <a:p>
            <a:pPr marL="457200" lvl="1" indent="0">
              <a:buNone/>
            </a:pPr>
            <a:endParaRPr lang="fr-FR" sz="2000" b="1" noProof="0" dirty="0">
              <a:ea typeface="Roboto" panose="02000000000000000000" pitchFamily="2" charset="0"/>
              <a:cs typeface="Roboto" panose="02000000000000000000" pitchFamily="2" charset="0"/>
            </a:endParaRPr>
          </a:p>
          <a:p>
            <a:pPr lvl="1"/>
            <a:r>
              <a:rPr lang="fr-FR" sz="2000" b="1" noProof="0" dirty="0">
                <a:ea typeface="Roboto" panose="02000000000000000000" pitchFamily="2" charset="0"/>
                <a:cs typeface="Roboto" panose="02000000000000000000" pitchFamily="2" charset="0"/>
              </a:rPr>
              <a:t>Fournir des données suffisantes pour la priorisation des zones géographiques d'intervention en fonction de la gravité des besoins, qui informeront les propositions et les documents de plaidoyer </a:t>
            </a:r>
            <a:r>
              <a:rPr lang="fr-FR" sz="2000" noProof="0" dirty="0">
                <a:ea typeface="Roboto" panose="02000000000000000000" pitchFamily="2" charset="0"/>
                <a:cs typeface="Roboto" panose="02000000000000000000" pitchFamily="2" charset="0"/>
              </a:rPr>
              <a:t>commun et proposer des actions concrètes pour permettre un accès à une éducation de qualité, dans un environnement sûr et protecteur. </a:t>
            </a:r>
          </a:p>
          <a:p>
            <a:pPr marL="457200" lvl="1" indent="0">
              <a:buNone/>
            </a:pPr>
            <a:endParaRPr lang="fr-FR" sz="2000" b="1" noProof="0" dirty="0">
              <a:ea typeface="Roboto" panose="02000000000000000000" pitchFamily="2" charset="0"/>
              <a:cs typeface="Roboto" panose="02000000000000000000" pitchFamily="2" charset="0"/>
            </a:endParaRPr>
          </a:p>
          <a:p>
            <a:pPr lvl="1"/>
            <a:r>
              <a:rPr lang="fr-FR" sz="2000" b="1" noProof="0" dirty="0">
                <a:ea typeface="Roboto" panose="02000000000000000000" pitchFamily="2" charset="0"/>
                <a:cs typeface="Roboto" panose="02000000000000000000" pitchFamily="2" charset="0"/>
              </a:rPr>
              <a:t>Actualiser les stratégies et les plans d'intervention du cluster Education, du Domaine de responsabilité de la protection de l’enfant (</a:t>
            </a:r>
            <a:r>
              <a:rPr lang="fr-FR" sz="2000" b="1" noProof="0" dirty="0" err="1">
                <a:ea typeface="Roboto" panose="02000000000000000000" pitchFamily="2" charset="0"/>
                <a:cs typeface="Roboto" panose="02000000000000000000" pitchFamily="2" charset="0"/>
              </a:rPr>
              <a:t>CPAoR</a:t>
            </a:r>
            <a:r>
              <a:rPr lang="fr-FR" sz="2000" b="1" noProof="0" dirty="0">
                <a:ea typeface="Roboto" panose="02000000000000000000" pitchFamily="2" charset="0"/>
                <a:cs typeface="Roboto" panose="02000000000000000000" pitchFamily="2" charset="0"/>
              </a:rPr>
              <a:t>) et du cluster en Eau, Hygiène et Assainissement (EHA) </a:t>
            </a:r>
            <a:endParaRPr lang="fr-FR" sz="1800" noProof="0" dirty="0">
              <a:ea typeface="Roboto" panose="02000000000000000000" pitchFamily="2" charset="0"/>
              <a:cs typeface="Roboto" panose="02000000000000000000" pitchFamily="2" charset="0"/>
            </a:endParaRPr>
          </a:p>
          <a:p>
            <a:pPr marL="0" indent="0" algn="just">
              <a:buNone/>
            </a:pPr>
            <a:endParaRPr lang="fr-FR" sz="1800" noProof="0" dirty="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7172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5455E-C77D-F9DC-B991-2D9431C38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85173-2373-973D-8804-62C7D7A2DBAB}"/>
              </a:ext>
            </a:extLst>
          </p:cNvPr>
          <p:cNvSpPr>
            <a:spLocks noGrp="1"/>
          </p:cNvSpPr>
          <p:nvPr>
            <p:ph type="title"/>
          </p:nvPr>
        </p:nvSpPr>
        <p:spPr/>
        <p:txBody>
          <a:bodyPr/>
          <a:lstStyle/>
          <a:p>
            <a:r>
              <a:rPr lang="fr-FR" sz="4000" noProof="0" dirty="0"/>
              <a:t>Couverture</a:t>
            </a:r>
          </a:p>
        </p:txBody>
      </p:sp>
      <p:sp>
        <p:nvSpPr>
          <p:cNvPr id="3" name="Content Placeholder 2">
            <a:extLst>
              <a:ext uri="{FF2B5EF4-FFF2-40B4-BE49-F238E27FC236}">
                <a16:creationId xmlns:a16="http://schemas.microsoft.com/office/drawing/2014/main" id="{55AFF28F-C17A-AB33-2AD0-C4E856080A88}"/>
              </a:ext>
            </a:extLst>
          </p:cNvPr>
          <p:cNvSpPr>
            <a:spLocks noGrp="1"/>
          </p:cNvSpPr>
          <p:nvPr>
            <p:ph sz="quarter" idx="10"/>
          </p:nvPr>
        </p:nvSpPr>
        <p:spPr>
          <a:xfrm>
            <a:off x="466883" y="1325096"/>
            <a:ext cx="11258234" cy="4809619"/>
          </a:xfrm>
        </p:spPr>
        <p:txBody>
          <a:bodyPr>
            <a:normAutofit fontScale="85000" lnSpcReduction="10000"/>
          </a:bodyPr>
          <a:lstStyle/>
          <a:p>
            <a:pPr marL="342900" lvl="0" indent="-342900">
              <a:lnSpc>
                <a:spcPct val="120000"/>
              </a:lnSpc>
            </a:pPr>
            <a:r>
              <a:rPr lang="fr-FR" sz="2400" noProof="0" dirty="0">
                <a:ea typeface="Roboto" panose="02000000000000000000" pitchFamily="2" charset="0"/>
                <a:cs typeface="Roboto" panose="02000000000000000000" pitchFamily="2" charset="0"/>
              </a:rPr>
              <a:t>L’enquête a couvert </a:t>
            </a:r>
            <a:r>
              <a:rPr lang="fr-FR" sz="2400" b="1" noProof="0" dirty="0">
                <a:ea typeface="Roboto" panose="02000000000000000000" pitchFamily="2" charset="0"/>
                <a:cs typeface="Roboto" panose="02000000000000000000" pitchFamily="2" charset="0"/>
              </a:rPr>
              <a:t>38 sous-préfectures réparties dans sur 11 préfectures </a:t>
            </a:r>
            <a:r>
              <a:rPr lang="fr-FR" sz="2400" i="1" noProof="0" dirty="0">
                <a:ea typeface="Roboto" panose="02000000000000000000" pitchFamily="2" charset="0"/>
                <a:cs typeface="Roboto" panose="02000000000000000000" pitchFamily="2" charset="0"/>
              </a:rPr>
              <a:t>(Sangha-</a:t>
            </a:r>
            <a:r>
              <a:rPr lang="fr-FR" sz="2400" i="1" noProof="0" dirty="0" err="1">
                <a:ea typeface="Roboto" panose="02000000000000000000" pitchFamily="2" charset="0"/>
                <a:cs typeface="Roboto" panose="02000000000000000000" pitchFamily="2" charset="0"/>
              </a:rPr>
              <a:t>Mbaéré</a:t>
            </a:r>
            <a:r>
              <a:rPr lang="fr-FR" sz="2400" i="1" noProof="0" dirty="0">
                <a:ea typeface="Roboto" panose="02000000000000000000" pitchFamily="2" charset="0"/>
                <a:cs typeface="Roboto" panose="02000000000000000000" pitchFamily="2" charset="0"/>
              </a:rPr>
              <a:t>, Ouham-Pendé, Ouham, Ouham-Fafa, Lim-</a:t>
            </a:r>
            <a:r>
              <a:rPr lang="fr-FR" sz="2400" i="1" noProof="0" dirty="0" err="1">
                <a:ea typeface="Roboto" panose="02000000000000000000" pitchFamily="2" charset="0"/>
                <a:cs typeface="Roboto" panose="02000000000000000000" pitchFamily="2" charset="0"/>
              </a:rPr>
              <a:t>pendé</a:t>
            </a:r>
            <a:r>
              <a:rPr lang="fr-FR" sz="2400" i="1" noProof="0" dirty="0">
                <a:ea typeface="Roboto" panose="02000000000000000000" pitchFamily="2" charset="0"/>
                <a:cs typeface="Roboto" panose="02000000000000000000" pitchFamily="2" charset="0"/>
              </a:rPr>
              <a:t>, Nana-</a:t>
            </a:r>
            <a:r>
              <a:rPr lang="fr-FR" sz="2400" i="1" noProof="0" dirty="0" err="1">
                <a:ea typeface="Roboto" panose="02000000000000000000" pitchFamily="2" charset="0"/>
                <a:cs typeface="Roboto" panose="02000000000000000000" pitchFamily="2" charset="0"/>
              </a:rPr>
              <a:t>Gribizi</a:t>
            </a:r>
            <a:r>
              <a:rPr lang="fr-FR" sz="2400" i="1" noProof="0" dirty="0">
                <a:ea typeface="Roboto" panose="02000000000000000000" pitchFamily="2" charset="0"/>
                <a:cs typeface="Roboto" panose="02000000000000000000" pitchFamily="2" charset="0"/>
              </a:rPr>
              <a:t>, </a:t>
            </a:r>
            <a:r>
              <a:rPr lang="fr-FR" sz="2400" i="1" noProof="0" dirty="0" err="1">
                <a:ea typeface="Roboto" panose="02000000000000000000" pitchFamily="2" charset="0"/>
                <a:cs typeface="Roboto" panose="02000000000000000000" pitchFamily="2" charset="0"/>
              </a:rPr>
              <a:t>Ouaka</a:t>
            </a:r>
            <a:r>
              <a:rPr lang="fr-FR" sz="2400" i="1" noProof="0" dirty="0">
                <a:ea typeface="Roboto" panose="02000000000000000000" pitchFamily="2" charset="0"/>
                <a:cs typeface="Roboto" panose="02000000000000000000" pitchFamily="2" charset="0"/>
              </a:rPr>
              <a:t>, Bamingui-</a:t>
            </a:r>
            <a:r>
              <a:rPr lang="fr-FR" sz="2400" i="1" noProof="0" dirty="0" err="1">
                <a:ea typeface="Roboto" panose="02000000000000000000" pitchFamily="2" charset="0"/>
                <a:cs typeface="Roboto" panose="02000000000000000000" pitchFamily="2" charset="0"/>
              </a:rPr>
              <a:t>Bangoran</a:t>
            </a:r>
            <a:r>
              <a:rPr lang="fr-FR" sz="2400" i="1" noProof="0" dirty="0">
                <a:ea typeface="Roboto" panose="02000000000000000000" pitchFamily="2" charset="0"/>
                <a:cs typeface="Roboto" panose="02000000000000000000" pitchFamily="2" charset="0"/>
              </a:rPr>
              <a:t>, Haute-Kotto et Haut-Mbomou)</a:t>
            </a:r>
            <a:r>
              <a:rPr lang="fr-FR" sz="2400" noProof="0" dirty="0">
                <a:ea typeface="Roboto" panose="02000000000000000000" pitchFamily="2" charset="0"/>
                <a:cs typeface="Roboto" panose="02000000000000000000" pitchFamily="2" charset="0"/>
              </a:rPr>
              <a:t> de la RCA. La sélection des sous-préfectures a été faite selon les critères suivants :  </a:t>
            </a:r>
          </a:p>
          <a:p>
            <a:pPr marL="342900" lvl="0" indent="-342900"/>
            <a:endParaRPr lang="fr-FR" sz="2400" b="1" noProof="0" dirty="0">
              <a:ea typeface="Roboto" panose="02000000000000000000" pitchFamily="2" charset="0"/>
              <a:cs typeface="Roboto" panose="02000000000000000000" pitchFamily="2" charset="0"/>
            </a:endParaRPr>
          </a:p>
          <a:p>
            <a:pPr marL="800100" lvl="1" indent="-342900"/>
            <a:r>
              <a:rPr lang="fr-FR" sz="2200" b="1" noProof="0" dirty="0">
                <a:ea typeface="Roboto" panose="02000000000000000000" pitchFamily="2" charset="0"/>
                <a:cs typeface="Roboto" panose="02000000000000000000" pitchFamily="2" charset="0"/>
              </a:rPr>
              <a:t>Sous-préfectures identifiées comme “hotspots” en 2024 en raison d’un grand nombre de chocs.  </a:t>
            </a:r>
          </a:p>
          <a:p>
            <a:pPr marL="342900" lvl="0" indent="-342900"/>
            <a:endParaRPr lang="fr-FR" sz="2400" b="1" noProof="0" dirty="0">
              <a:ea typeface="Roboto" panose="02000000000000000000" pitchFamily="2" charset="0"/>
              <a:cs typeface="Roboto" panose="02000000000000000000" pitchFamily="2" charset="0"/>
            </a:endParaRPr>
          </a:p>
          <a:p>
            <a:pPr marL="800100" lvl="1" indent="-342900"/>
            <a:r>
              <a:rPr lang="fr-FR" sz="2200" b="1" noProof="0" dirty="0">
                <a:ea typeface="Roboto" panose="02000000000000000000" pitchFamily="2" charset="0"/>
                <a:cs typeface="Roboto" panose="02000000000000000000" pitchFamily="2" charset="0"/>
              </a:rPr>
              <a:t>La présence opérationnelle de partenaires capables de participer à la collecte de données.  </a:t>
            </a:r>
            <a:endParaRPr lang="fr-FR" sz="2400" b="1" noProof="0" dirty="0">
              <a:ea typeface="Roboto" panose="02000000000000000000" pitchFamily="2" charset="0"/>
              <a:cs typeface="Roboto" panose="02000000000000000000" pitchFamily="2" charset="0"/>
            </a:endParaRPr>
          </a:p>
          <a:p>
            <a:pPr marL="342900" lvl="0" indent="-342900"/>
            <a:endParaRPr lang="fr-FR" sz="2400" b="1" noProof="0" dirty="0">
              <a:ea typeface="Roboto" panose="02000000000000000000" pitchFamily="2" charset="0"/>
              <a:cs typeface="Roboto" panose="02000000000000000000" pitchFamily="2" charset="0"/>
            </a:endParaRPr>
          </a:p>
          <a:p>
            <a:pPr marL="342900" lvl="0" indent="-342900"/>
            <a:r>
              <a:rPr lang="fr-FR" sz="2400" noProof="0" dirty="0">
                <a:ea typeface="Roboto" panose="02000000000000000000" pitchFamily="2" charset="0"/>
                <a:cs typeface="Roboto" panose="02000000000000000000" pitchFamily="2" charset="0"/>
              </a:rPr>
              <a:t>Au sein de ces sous-préfectures, les zones rurales avec des écoles fonctionnelles ont été, autant que possible, couvertes par l’évaluation. </a:t>
            </a:r>
          </a:p>
          <a:p>
            <a:pPr marL="342900" lvl="0" indent="-342900"/>
            <a:r>
              <a:rPr lang="fr-FR" sz="2400" b="1" noProof="0" dirty="0">
                <a:ea typeface="Roboto" panose="02000000000000000000" pitchFamily="2" charset="0"/>
                <a:cs typeface="Roboto" panose="02000000000000000000" pitchFamily="2" charset="0"/>
              </a:rPr>
              <a:t>L’évaluation s'est concentrée sur les zones accessibles dans un rayon de 15kms autour des axes principaux. </a:t>
            </a:r>
          </a:p>
          <a:p>
            <a:pPr marL="342900" lvl="0" indent="-342900"/>
            <a:r>
              <a:rPr lang="fr-FR" sz="2400" b="1" noProof="0" dirty="0">
                <a:ea typeface="Roboto" panose="02000000000000000000" pitchFamily="2" charset="0"/>
                <a:cs typeface="Roboto" panose="02000000000000000000" pitchFamily="2" charset="0"/>
              </a:rPr>
              <a:t>Les critères de sûreté et de sécurité des équipes sur le terrain ont également déterminé la couverture géographique finale de l’évaluation.  </a:t>
            </a:r>
            <a:endParaRPr lang="fr-FR" sz="1800" noProof="0" dirty="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8260058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319C-129D-829D-1DC7-45C69B925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C2FF8-2A13-5B3F-AF2C-BE3F550E08E1}"/>
              </a:ext>
            </a:extLst>
          </p:cNvPr>
          <p:cNvSpPr>
            <a:spLocks noGrp="1"/>
          </p:cNvSpPr>
          <p:nvPr>
            <p:ph type="title"/>
          </p:nvPr>
        </p:nvSpPr>
        <p:spPr/>
        <p:txBody>
          <a:bodyPr/>
          <a:lstStyle/>
          <a:p>
            <a:r>
              <a:rPr lang="fr-FR" sz="4000" noProof="0" dirty="0"/>
              <a:t>Méthodologies</a:t>
            </a:r>
          </a:p>
        </p:txBody>
      </p:sp>
      <p:sp>
        <p:nvSpPr>
          <p:cNvPr id="3" name="Content Placeholder 2">
            <a:extLst>
              <a:ext uri="{FF2B5EF4-FFF2-40B4-BE49-F238E27FC236}">
                <a16:creationId xmlns:a16="http://schemas.microsoft.com/office/drawing/2014/main" id="{4221CD06-8324-B590-2694-AE669B896487}"/>
              </a:ext>
            </a:extLst>
          </p:cNvPr>
          <p:cNvSpPr>
            <a:spLocks noGrp="1"/>
          </p:cNvSpPr>
          <p:nvPr>
            <p:ph sz="quarter" idx="10"/>
          </p:nvPr>
        </p:nvSpPr>
        <p:spPr>
          <a:xfrm>
            <a:off x="466883" y="1254758"/>
            <a:ext cx="11258234" cy="5417348"/>
          </a:xfrm>
        </p:spPr>
        <p:txBody>
          <a:bodyPr>
            <a:normAutofit fontScale="92500" lnSpcReduction="10000"/>
          </a:bodyPr>
          <a:lstStyle/>
          <a:p>
            <a:pPr marL="0" indent="0" fontAlgn="base">
              <a:buNone/>
            </a:pPr>
            <a:r>
              <a:rPr lang="fr-FR" sz="1800" b="1" noProof="0" dirty="0"/>
              <a:t>La collecte des données primaires a adopté une approche mixte : </a:t>
            </a:r>
          </a:p>
          <a:p>
            <a:pPr marL="0" indent="0" fontAlgn="base">
              <a:buNone/>
            </a:pPr>
            <a:r>
              <a:rPr lang="fr-FR" sz="1600" b="1" noProof="0" dirty="0"/>
              <a:t>1. Enquêtes dans les écoles, via des entretiens avec les directeurs/directrices d’établissements</a:t>
            </a:r>
          </a:p>
          <a:p>
            <a:pPr fontAlgn="base"/>
            <a:r>
              <a:rPr lang="fr-FR" sz="1600" noProof="0" dirty="0"/>
              <a:t>352 enquêtes écoles ont été réalisées en raison de diverses contraintes logistiques et sécuritaires et certaines ont dû être choisies délibérément. </a:t>
            </a:r>
          </a:p>
          <a:p>
            <a:pPr fontAlgn="base"/>
            <a:r>
              <a:rPr lang="fr-FR" sz="1600" noProof="0" dirty="0"/>
              <a:t>Les IC interrogés au niveau des écoles étaient très majoritairement des hommes. Les femmes ne représentaient que 12% de l’échantillon. </a:t>
            </a:r>
          </a:p>
          <a:p>
            <a:pPr fontAlgn="base"/>
            <a:r>
              <a:rPr lang="fr-FR" sz="1600" noProof="0" dirty="0"/>
              <a:t>L’évaluation s’est majoritairement concentrée sur les écoles primaires publiques</a:t>
            </a:r>
            <a:r>
              <a:rPr lang="fr-FR" sz="1600" baseline="30000" noProof="0" dirty="0"/>
              <a:t>8</a:t>
            </a:r>
            <a:r>
              <a:rPr lang="fr-FR" sz="1600" noProof="0" dirty="0"/>
              <a:t> formelles (340/352 écoles évaluées)</a:t>
            </a:r>
          </a:p>
          <a:p>
            <a:pPr marL="0" indent="0" fontAlgn="base">
              <a:buNone/>
            </a:pPr>
            <a:endParaRPr lang="fr-FR" sz="1600" noProof="0" dirty="0"/>
          </a:p>
          <a:p>
            <a:pPr marL="0" indent="0" fontAlgn="base">
              <a:buNone/>
            </a:pPr>
            <a:r>
              <a:rPr lang="fr-FR" sz="1600" b="1" noProof="0" dirty="0"/>
              <a:t>2. Entretiens avec des informateurs clés acteurs communautaires tels que des leaders religieux ou des membres du Réseau Communautaire de Protection de l’Enfance (RECOPE). </a:t>
            </a:r>
          </a:p>
          <a:p>
            <a:pPr fontAlgn="base"/>
            <a:r>
              <a:rPr lang="fr-FR" sz="1600" noProof="0" dirty="0"/>
              <a:t>Un seul questionnaire a été administré dans chacune des 82 communes où se trouvaient les écoles évaluées. </a:t>
            </a:r>
          </a:p>
          <a:p>
            <a:pPr fontAlgn="base"/>
            <a:r>
              <a:rPr lang="fr-FR" sz="1600" noProof="0" dirty="0"/>
              <a:t>Le choix de l’IC communautaire a été fait par les partenaires au cours de la collecte en priorisant les  leaders communautaires (65 sur 82)  ou membre RECOPE (5 sur 82) pouvant communiquer des informations fiables à l’échelle de la commune. </a:t>
            </a:r>
          </a:p>
          <a:p>
            <a:pPr marL="0" indent="0" fontAlgn="base">
              <a:buNone/>
            </a:pPr>
            <a:endParaRPr lang="fr-FR" sz="1600" noProof="0" dirty="0"/>
          </a:p>
          <a:p>
            <a:pPr marL="0" indent="0" fontAlgn="base">
              <a:buNone/>
            </a:pPr>
            <a:r>
              <a:rPr lang="fr-FR" sz="1600" b="1" noProof="0" dirty="0"/>
              <a:t>3. La collecte des données qualitatives par des consultations auprès d’enfants, âgés de 8 à 17 ans scolarisés et non scolarisés. </a:t>
            </a:r>
          </a:p>
          <a:p>
            <a:pPr fontAlgn="base"/>
            <a:r>
              <a:rPr lang="fr-FR" sz="1600" noProof="0" dirty="0"/>
              <a:t>15 consultations d’enfants (groupes de discussions) ont été réalisés au cours de cette évaluation dont 4 avec des filles, 3 avec des garçons et 8 mixtes. </a:t>
            </a:r>
          </a:p>
          <a:p>
            <a:pPr marL="0" indent="0" fontAlgn="base">
              <a:buNone/>
            </a:pPr>
            <a:endParaRPr lang="fr-FR" sz="1600" noProof="0" dirty="0"/>
          </a:p>
          <a:p>
            <a:pPr marL="0" indent="0" fontAlgn="base">
              <a:buNone/>
            </a:pPr>
            <a:r>
              <a:rPr lang="fr-FR" sz="1600" i="1" noProof="0" dirty="0"/>
              <a:t>Tous les résultats présentés doivent être considérés comme indicatifs.  </a:t>
            </a:r>
          </a:p>
          <a:p>
            <a:pPr fontAlgn="base"/>
            <a:endParaRPr lang="fr-FR" sz="1600" noProof="0" dirty="0"/>
          </a:p>
        </p:txBody>
      </p:sp>
    </p:spTree>
    <p:extLst>
      <p:ext uri="{BB962C8B-B14F-4D97-AF65-F5344CB8AC3E}">
        <p14:creationId xmlns:p14="http://schemas.microsoft.com/office/powerpoint/2010/main" val="419210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ECF5BC-E7F2-A1FD-8F73-33981B5F19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95F7080-94DF-0B01-DD60-7DDEEC6C738B}"/>
              </a:ext>
            </a:extLst>
          </p:cNvPr>
          <p:cNvSpPr>
            <a:spLocks noGrp="1"/>
          </p:cNvSpPr>
          <p:nvPr>
            <p:ph type="title"/>
          </p:nvPr>
        </p:nvSpPr>
        <p:spPr>
          <a:xfrm>
            <a:off x="520921" y="635660"/>
            <a:ext cx="10088870" cy="615675"/>
          </a:xfrm>
        </p:spPr>
        <p:txBody>
          <a:bodyPr/>
          <a:lstStyle/>
          <a:p>
            <a:r>
              <a:rPr lang="fr-FR" sz="2400" i="1" noProof="0" dirty="0"/>
              <a:t>Nombre d’établissements scolaires par niveau d’enseignement et par zone </a:t>
            </a:r>
            <a:endParaRPr lang="fr-FR" sz="1800" noProof="0" dirty="0"/>
          </a:p>
        </p:txBody>
      </p:sp>
      <p:graphicFrame>
        <p:nvGraphicFramePr>
          <p:cNvPr id="9" name="Table 8">
            <a:extLst>
              <a:ext uri="{FF2B5EF4-FFF2-40B4-BE49-F238E27FC236}">
                <a16:creationId xmlns:a16="http://schemas.microsoft.com/office/drawing/2014/main" id="{E9738DAB-50A0-481E-DB1E-700C89F80193}"/>
              </a:ext>
            </a:extLst>
          </p:cNvPr>
          <p:cNvGraphicFramePr>
            <a:graphicFrameLocks noGrp="1"/>
          </p:cNvGraphicFramePr>
          <p:nvPr>
            <p:extLst>
              <p:ext uri="{D42A27DB-BD31-4B8C-83A1-F6EECF244321}">
                <p14:modId xmlns:p14="http://schemas.microsoft.com/office/powerpoint/2010/main" val="2725902"/>
              </p:ext>
            </p:extLst>
          </p:nvPr>
        </p:nvGraphicFramePr>
        <p:xfrm>
          <a:off x="569894" y="1323061"/>
          <a:ext cx="5996378" cy="1682435"/>
        </p:xfrm>
        <a:graphic>
          <a:graphicData uri="http://schemas.openxmlformats.org/drawingml/2006/table">
            <a:tbl>
              <a:tblPr/>
              <a:tblGrid>
                <a:gridCol w="1524163">
                  <a:extLst>
                    <a:ext uri="{9D8B030D-6E8A-4147-A177-3AD203B41FA5}">
                      <a16:colId xmlns:a16="http://schemas.microsoft.com/office/drawing/2014/main" val="2681140080"/>
                    </a:ext>
                  </a:extLst>
                </a:gridCol>
                <a:gridCol w="1494081">
                  <a:extLst>
                    <a:ext uri="{9D8B030D-6E8A-4147-A177-3AD203B41FA5}">
                      <a16:colId xmlns:a16="http://schemas.microsoft.com/office/drawing/2014/main" val="3429208995"/>
                    </a:ext>
                  </a:extLst>
                </a:gridCol>
                <a:gridCol w="1504108">
                  <a:extLst>
                    <a:ext uri="{9D8B030D-6E8A-4147-A177-3AD203B41FA5}">
                      <a16:colId xmlns:a16="http://schemas.microsoft.com/office/drawing/2014/main" val="3233966439"/>
                    </a:ext>
                  </a:extLst>
                </a:gridCol>
                <a:gridCol w="1474026">
                  <a:extLst>
                    <a:ext uri="{9D8B030D-6E8A-4147-A177-3AD203B41FA5}">
                      <a16:colId xmlns:a16="http://schemas.microsoft.com/office/drawing/2014/main" val="3872270903"/>
                    </a:ext>
                  </a:extLst>
                </a:gridCol>
              </a:tblGrid>
              <a:tr h="0">
                <a:tc>
                  <a:txBody>
                    <a:bodyPr/>
                    <a:lstStyle/>
                    <a:p>
                      <a:pPr algn="l" rtl="0" fontAlgn="base">
                        <a:lnSpc>
                          <a:spcPts val="1564"/>
                        </a:lnSpc>
                        <a:spcAft>
                          <a:spcPts val="800"/>
                        </a:spcAft>
                        <a:buNone/>
                      </a:pPr>
                      <a:r>
                        <a:rPr lang="fr-FR" sz="1800" b="1" i="0" noProof="0" dirty="0">
                          <a:solidFill>
                            <a:srgbClr val="FFFFFF"/>
                          </a:solidFill>
                          <a:effectLst/>
                          <a:latin typeface="+mn-lt"/>
                        </a:rPr>
                        <a:t>Niveau de l'école </a:t>
                      </a:r>
                      <a:r>
                        <a:rPr lang="fr-FR" sz="1800" b="0" i="0" noProof="0" dirty="0">
                          <a:solidFill>
                            <a:srgbClr val="FFFFFF"/>
                          </a:solidFill>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800" b="1" i="0" noProof="0" dirty="0">
                          <a:solidFill>
                            <a:srgbClr val="FFFFFF"/>
                          </a:solidFill>
                          <a:effectLst/>
                          <a:latin typeface="+mn-lt"/>
                        </a:rPr>
                        <a:t>Milieu rural</a:t>
                      </a:r>
                      <a:r>
                        <a:rPr lang="fr-FR" sz="1800" b="0" i="0" noProof="0" dirty="0">
                          <a:solidFill>
                            <a:srgbClr val="FFFFFF"/>
                          </a:solidFill>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800" b="1" i="0" noProof="0" dirty="0">
                          <a:solidFill>
                            <a:srgbClr val="FFFFFF"/>
                          </a:solidFill>
                          <a:effectLst/>
                          <a:latin typeface="+mn-lt"/>
                        </a:rPr>
                        <a:t>Milieu urbain</a:t>
                      </a:r>
                      <a:r>
                        <a:rPr lang="fr-FR" sz="1800" b="0" i="0" noProof="0" dirty="0">
                          <a:solidFill>
                            <a:srgbClr val="FFFFFF"/>
                          </a:solidFill>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rtl="0" fontAlgn="base">
                        <a:lnSpc>
                          <a:spcPts val="1564"/>
                        </a:lnSpc>
                        <a:spcAft>
                          <a:spcPts val="800"/>
                        </a:spcAft>
                        <a:buNone/>
                      </a:pPr>
                      <a:r>
                        <a:rPr lang="fr-FR" sz="1800" b="1" i="0" noProof="0" dirty="0">
                          <a:solidFill>
                            <a:srgbClr val="FFFFFF"/>
                          </a:solidFill>
                          <a:effectLst/>
                          <a:latin typeface="+mn-lt"/>
                        </a:rPr>
                        <a:t>Total</a:t>
                      </a:r>
                      <a:r>
                        <a:rPr lang="fr-FR" sz="1800" b="0" i="0" noProof="0" dirty="0">
                          <a:solidFill>
                            <a:srgbClr val="FFFFFF"/>
                          </a:solidFill>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extLst>
                  <a:ext uri="{0D108BD9-81ED-4DB2-BD59-A6C34878D82A}">
                    <a16:rowId xmlns:a16="http://schemas.microsoft.com/office/drawing/2014/main" val="2470178701"/>
                  </a:ext>
                </a:extLst>
              </a:tr>
              <a:tr h="0">
                <a:tc>
                  <a:txBody>
                    <a:bodyPr/>
                    <a:lstStyle/>
                    <a:p>
                      <a:pPr algn="l" rtl="0" fontAlgn="base">
                        <a:lnSpc>
                          <a:spcPts val="1564"/>
                        </a:lnSpc>
                        <a:spcAft>
                          <a:spcPts val="800"/>
                        </a:spcAft>
                        <a:buNone/>
                      </a:pPr>
                      <a:r>
                        <a:rPr lang="fr-FR" sz="1800" b="0" i="0" noProof="0" dirty="0">
                          <a:effectLst/>
                          <a:latin typeface="+mn-lt"/>
                        </a:rPr>
                        <a:t>Préscolaire</a:t>
                      </a:r>
                      <a:r>
                        <a:rPr lang="fr-FR" sz="1800" b="1" i="0" noProof="0" dirty="0">
                          <a:effectLst/>
                          <a:latin typeface="+mn-lt"/>
                        </a:rPr>
                        <a:t> </a:t>
                      </a:r>
                      <a:r>
                        <a:rPr lang="fr-FR" sz="1800" b="0" i="0" noProof="0" dirty="0">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4 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4 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1690579"/>
                  </a:ext>
                </a:extLst>
              </a:tr>
              <a:tr h="0">
                <a:tc>
                  <a:txBody>
                    <a:bodyPr/>
                    <a:lstStyle/>
                    <a:p>
                      <a:pPr algn="l" rtl="0" fontAlgn="base">
                        <a:lnSpc>
                          <a:spcPts val="1564"/>
                        </a:lnSpc>
                        <a:spcAft>
                          <a:spcPts val="800"/>
                        </a:spcAft>
                        <a:buNone/>
                      </a:pPr>
                      <a:r>
                        <a:rPr lang="fr-FR" sz="1800" b="0" i="0" noProof="0" dirty="0">
                          <a:effectLst/>
                          <a:latin typeface="+mn-lt"/>
                        </a:rPr>
                        <a:t>Primaire</a:t>
                      </a:r>
                      <a:r>
                        <a:rPr lang="fr-FR" sz="1800" b="1" i="0" strike="sngStrike" noProof="0" dirty="0">
                          <a:solidFill>
                            <a:srgbClr val="498205"/>
                          </a:solidFill>
                          <a:effectLst/>
                          <a:latin typeface="+mn-lt"/>
                        </a:rPr>
                        <a:t> </a:t>
                      </a:r>
                      <a:r>
                        <a:rPr lang="fr-FR" sz="1800" b="0" i="0" noProof="0" dirty="0">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218 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122 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340 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702679"/>
                  </a:ext>
                </a:extLst>
              </a:tr>
              <a:tr h="0">
                <a:tc>
                  <a:txBody>
                    <a:bodyPr/>
                    <a:lstStyle/>
                    <a:p>
                      <a:pPr algn="l" rtl="0" fontAlgn="base">
                        <a:lnSpc>
                          <a:spcPts val="1564"/>
                        </a:lnSpc>
                        <a:spcAft>
                          <a:spcPts val="800"/>
                        </a:spcAft>
                        <a:buNone/>
                      </a:pPr>
                      <a:r>
                        <a:rPr lang="fr-FR" sz="1800" b="0" i="0" noProof="0" dirty="0">
                          <a:effectLst/>
                          <a:latin typeface="+mn-lt"/>
                        </a:rPr>
                        <a:t>Secondaire</a:t>
                      </a:r>
                      <a:r>
                        <a:rPr lang="fr-FR" sz="1800" b="1" i="0" noProof="0" dirty="0">
                          <a:effectLst/>
                          <a:latin typeface="+mn-lt"/>
                        </a:rPr>
                        <a:t> </a:t>
                      </a:r>
                      <a:r>
                        <a:rPr lang="fr-FR" sz="1800" b="0" i="0" noProof="0" dirty="0">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7 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8 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1500040"/>
                  </a:ext>
                </a:extLst>
              </a:tr>
              <a:tr h="0">
                <a:tc>
                  <a:txBody>
                    <a:bodyPr/>
                    <a:lstStyle/>
                    <a:p>
                      <a:pPr algn="l" rtl="0" fontAlgn="base">
                        <a:lnSpc>
                          <a:spcPts val="1564"/>
                        </a:lnSpc>
                        <a:spcAft>
                          <a:spcPts val="800"/>
                        </a:spcAft>
                        <a:buNone/>
                      </a:pPr>
                      <a:r>
                        <a:rPr lang="fr-FR" sz="1800" b="0" i="0" noProof="0" dirty="0">
                          <a:effectLst/>
                          <a:latin typeface="+mn-lt"/>
                        </a:rPr>
                        <a:t>Total</a:t>
                      </a:r>
                      <a:r>
                        <a:rPr lang="fr-FR" sz="1800" b="1" i="0" noProof="0" dirty="0">
                          <a:effectLst/>
                          <a:latin typeface="+mn-lt"/>
                        </a:rPr>
                        <a:t> </a:t>
                      </a:r>
                      <a:r>
                        <a:rPr lang="fr-FR" sz="1800" b="0" i="0" noProof="0" dirty="0">
                          <a:effectLst/>
                          <a:latin typeface="+mn-lt"/>
                        </a:rPr>
                        <a:t>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219 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133 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352 </a:t>
                      </a:r>
                      <a:endParaRPr lang="fr-FR" sz="3200" b="0" i="0" noProof="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842151"/>
                  </a:ext>
                </a:extLst>
              </a:tr>
            </a:tbl>
          </a:graphicData>
        </a:graphic>
      </p:graphicFrame>
      <p:sp>
        <p:nvSpPr>
          <p:cNvPr id="11" name="TextBox 10">
            <a:extLst>
              <a:ext uri="{FF2B5EF4-FFF2-40B4-BE49-F238E27FC236}">
                <a16:creationId xmlns:a16="http://schemas.microsoft.com/office/drawing/2014/main" id="{3C861ECE-B5E7-6843-93F5-D339CC90C1CF}"/>
              </a:ext>
            </a:extLst>
          </p:cNvPr>
          <p:cNvSpPr txBox="1"/>
          <p:nvPr/>
        </p:nvSpPr>
        <p:spPr>
          <a:xfrm>
            <a:off x="520921" y="3429000"/>
            <a:ext cx="6094324" cy="461665"/>
          </a:xfrm>
          <a:prstGeom prst="rect">
            <a:avLst/>
          </a:prstGeom>
          <a:noFill/>
        </p:spPr>
        <p:txBody>
          <a:bodyPr wrap="square">
            <a:spAutoFit/>
          </a:bodyPr>
          <a:lstStyle/>
          <a:p>
            <a:r>
              <a:rPr lang="fr-FR" sz="2400" i="1" noProof="0" dirty="0">
                <a:solidFill>
                  <a:srgbClr val="58585A"/>
                </a:solidFill>
                <a:latin typeface="+mj-lt"/>
                <a:ea typeface="+mj-ea"/>
                <a:cs typeface="+mj-cs"/>
              </a:rPr>
              <a:t>Répartition des IC école par école et par genre  </a:t>
            </a:r>
          </a:p>
        </p:txBody>
      </p:sp>
      <p:graphicFrame>
        <p:nvGraphicFramePr>
          <p:cNvPr id="12" name="Table 11">
            <a:extLst>
              <a:ext uri="{FF2B5EF4-FFF2-40B4-BE49-F238E27FC236}">
                <a16:creationId xmlns:a16="http://schemas.microsoft.com/office/drawing/2014/main" id="{EB980021-A26F-2F61-E7FA-E8592F92A1FC}"/>
              </a:ext>
            </a:extLst>
          </p:cNvPr>
          <p:cNvGraphicFramePr>
            <a:graphicFrameLocks noGrp="1"/>
          </p:cNvGraphicFramePr>
          <p:nvPr>
            <p:extLst>
              <p:ext uri="{D42A27DB-BD31-4B8C-83A1-F6EECF244321}">
                <p14:modId xmlns:p14="http://schemas.microsoft.com/office/powerpoint/2010/main" val="1246318060"/>
              </p:ext>
            </p:extLst>
          </p:nvPr>
        </p:nvGraphicFramePr>
        <p:xfrm>
          <a:off x="569894" y="3987197"/>
          <a:ext cx="9739715" cy="2366522"/>
        </p:xfrm>
        <a:graphic>
          <a:graphicData uri="http://schemas.openxmlformats.org/drawingml/2006/table">
            <a:tbl>
              <a:tblPr/>
              <a:tblGrid>
                <a:gridCol w="3766466">
                  <a:extLst>
                    <a:ext uri="{9D8B030D-6E8A-4147-A177-3AD203B41FA5}">
                      <a16:colId xmlns:a16="http://schemas.microsoft.com/office/drawing/2014/main" val="2923544373"/>
                    </a:ext>
                  </a:extLst>
                </a:gridCol>
                <a:gridCol w="1111688">
                  <a:extLst>
                    <a:ext uri="{9D8B030D-6E8A-4147-A177-3AD203B41FA5}">
                      <a16:colId xmlns:a16="http://schemas.microsoft.com/office/drawing/2014/main" val="2989550558"/>
                    </a:ext>
                  </a:extLst>
                </a:gridCol>
                <a:gridCol w="1012134">
                  <a:extLst>
                    <a:ext uri="{9D8B030D-6E8A-4147-A177-3AD203B41FA5}">
                      <a16:colId xmlns:a16="http://schemas.microsoft.com/office/drawing/2014/main" val="3168470089"/>
                    </a:ext>
                  </a:extLst>
                </a:gridCol>
                <a:gridCol w="1310796">
                  <a:extLst>
                    <a:ext uri="{9D8B030D-6E8A-4147-A177-3AD203B41FA5}">
                      <a16:colId xmlns:a16="http://schemas.microsoft.com/office/drawing/2014/main" val="190408012"/>
                    </a:ext>
                  </a:extLst>
                </a:gridCol>
                <a:gridCol w="962356">
                  <a:extLst>
                    <a:ext uri="{9D8B030D-6E8A-4147-A177-3AD203B41FA5}">
                      <a16:colId xmlns:a16="http://schemas.microsoft.com/office/drawing/2014/main" val="3551992654"/>
                    </a:ext>
                  </a:extLst>
                </a:gridCol>
                <a:gridCol w="1576275">
                  <a:extLst>
                    <a:ext uri="{9D8B030D-6E8A-4147-A177-3AD203B41FA5}">
                      <a16:colId xmlns:a16="http://schemas.microsoft.com/office/drawing/2014/main" val="4059382117"/>
                    </a:ext>
                  </a:extLst>
                </a:gridCol>
              </a:tblGrid>
              <a:tr h="0">
                <a:tc>
                  <a:txBody>
                    <a:bodyPr/>
                    <a:lstStyle/>
                    <a:p>
                      <a:pPr algn="l" rtl="0" fontAlgn="base">
                        <a:lnSpc>
                          <a:spcPts val="1564"/>
                        </a:lnSpc>
                        <a:spcAft>
                          <a:spcPts val="800"/>
                        </a:spcAft>
                        <a:buNone/>
                      </a:pPr>
                      <a:r>
                        <a:rPr lang="fr-FR" sz="1800" b="1" i="0" noProof="0" dirty="0">
                          <a:solidFill>
                            <a:srgbClr val="FFFFFF"/>
                          </a:solidFill>
                          <a:effectLst/>
                          <a:latin typeface="+mn-lt"/>
                        </a:rPr>
                        <a:t>Type d'école</a:t>
                      </a:r>
                      <a:r>
                        <a:rPr lang="fr-FR" sz="1800" b="0" i="0" noProof="0" dirty="0">
                          <a:solidFill>
                            <a:srgbClr val="FFFFFF"/>
                          </a:solidFill>
                          <a:effectLst/>
                          <a:latin typeface="+mn-lt"/>
                        </a:rPr>
                        <a:t>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rtl="0" fontAlgn="base">
                        <a:lnSpc>
                          <a:spcPts val="1564"/>
                        </a:lnSpc>
                        <a:spcAft>
                          <a:spcPts val="800"/>
                        </a:spcAft>
                        <a:buNone/>
                      </a:pPr>
                      <a:r>
                        <a:rPr lang="fr-FR" sz="1800" b="1" i="0" noProof="0" dirty="0">
                          <a:solidFill>
                            <a:srgbClr val="FFFFFF"/>
                          </a:solidFill>
                          <a:effectLst/>
                          <a:latin typeface="+mn-lt"/>
                        </a:rPr>
                        <a:t>Femme</a:t>
                      </a:r>
                      <a:r>
                        <a:rPr lang="fr-FR" sz="1800" b="0" i="0" noProof="0" dirty="0">
                          <a:solidFill>
                            <a:srgbClr val="FFFFFF"/>
                          </a:solidFill>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gridSpan="2">
                  <a:txBody>
                    <a:bodyPr/>
                    <a:lstStyle/>
                    <a:p>
                      <a:pPr algn="ctr" rtl="0" fontAlgn="base">
                        <a:lnSpc>
                          <a:spcPts val="1564"/>
                        </a:lnSpc>
                        <a:spcAft>
                          <a:spcPts val="800"/>
                        </a:spcAft>
                        <a:buNone/>
                      </a:pPr>
                      <a:r>
                        <a:rPr lang="fr-FR" sz="1800" b="1" i="0" noProof="0" dirty="0">
                          <a:solidFill>
                            <a:srgbClr val="FFFFFF"/>
                          </a:solidFill>
                          <a:effectLst/>
                          <a:latin typeface="+mn-lt"/>
                        </a:rPr>
                        <a:t>Homme</a:t>
                      </a:r>
                      <a:r>
                        <a:rPr lang="fr-FR" sz="1800" b="0" i="0" noProof="0" dirty="0">
                          <a:solidFill>
                            <a:srgbClr val="FFFFFF"/>
                          </a:solidFill>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fr-FR"/>
                    </a:p>
                  </a:txBody>
                  <a:tcPr/>
                </a:tc>
                <a:tc>
                  <a:txBody>
                    <a:bodyPr/>
                    <a:lstStyle/>
                    <a:p>
                      <a:pPr algn="ctr" rtl="0" fontAlgn="base">
                        <a:lnSpc>
                          <a:spcPts val="1564"/>
                        </a:lnSpc>
                        <a:spcAft>
                          <a:spcPts val="800"/>
                        </a:spcAft>
                        <a:buNone/>
                      </a:pPr>
                      <a:r>
                        <a:rPr lang="fr-FR" sz="1800" b="1" i="0" noProof="0" dirty="0">
                          <a:solidFill>
                            <a:srgbClr val="FFFFFF"/>
                          </a:solidFill>
                          <a:effectLst/>
                          <a:latin typeface="+mn-lt"/>
                        </a:rPr>
                        <a:t>Total</a:t>
                      </a:r>
                      <a:r>
                        <a:rPr lang="fr-FR" sz="1800" b="0" i="0" noProof="0" dirty="0">
                          <a:solidFill>
                            <a:srgbClr val="FFFFFF"/>
                          </a:solidFill>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3743617533"/>
                  </a:ext>
                </a:extLst>
              </a:tr>
              <a:tr h="0">
                <a:tc>
                  <a:txBody>
                    <a:bodyPr/>
                    <a:lstStyle/>
                    <a:p>
                      <a:pPr algn="l" rtl="0" fontAlgn="base">
                        <a:lnSpc>
                          <a:spcPts val="1564"/>
                        </a:lnSpc>
                        <a:spcAft>
                          <a:spcPts val="800"/>
                        </a:spcAft>
                        <a:buNone/>
                      </a:pPr>
                      <a:r>
                        <a:rPr lang="fr-FR" sz="1800" b="0" i="0" noProof="0" dirty="0">
                          <a:effectLst/>
                          <a:latin typeface="+mn-lt"/>
                        </a:rPr>
                        <a:t>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NB </a:t>
                      </a:r>
                      <a:endParaRPr lang="fr-FR" sz="3200" b="1"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 % </a:t>
                      </a:r>
                      <a:endParaRPr lang="fr-FR" sz="3200" b="1"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NB </a:t>
                      </a:r>
                      <a:endParaRPr lang="fr-FR" sz="3200" b="1"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 % </a:t>
                      </a:r>
                      <a:endParaRPr lang="fr-FR" sz="3200" b="1"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NB </a:t>
                      </a:r>
                      <a:endParaRPr lang="fr-FR" sz="3200" b="1"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755268"/>
                  </a:ext>
                </a:extLst>
              </a:tr>
              <a:tr h="0">
                <a:tc>
                  <a:txBody>
                    <a:bodyPr/>
                    <a:lstStyle/>
                    <a:p>
                      <a:pPr algn="l" rtl="0" fontAlgn="base">
                        <a:lnSpc>
                          <a:spcPts val="1564"/>
                        </a:lnSpc>
                        <a:spcAft>
                          <a:spcPts val="800"/>
                        </a:spcAft>
                        <a:buNone/>
                      </a:pPr>
                      <a:r>
                        <a:rPr lang="fr-FR" sz="1800" b="0" i="0" noProof="0" dirty="0">
                          <a:effectLst/>
                          <a:latin typeface="+mn-lt"/>
                        </a:rPr>
                        <a:t>Publique/ gouvernementale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41 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12 %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302 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88 %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343 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1106958"/>
                  </a:ext>
                </a:extLst>
              </a:tr>
              <a:tr h="0">
                <a:tc>
                  <a:txBody>
                    <a:bodyPr/>
                    <a:lstStyle/>
                    <a:p>
                      <a:pPr algn="l" rtl="0" fontAlgn="base">
                        <a:lnSpc>
                          <a:spcPts val="1564"/>
                        </a:lnSpc>
                        <a:spcAft>
                          <a:spcPts val="800"/>
                        </a:spcAft>
                        <a:buNone/>
                      </a:pPr>
                      <a:r>
                        <a:rPr lang="fr-FR" sz="1800" b="0" i="0" noProof="0" dirty="0">
                          <a:effectLst/>
                          <a:latin typeface="+mn-lt"/>
                        </a:rPr>
                        <a:t>Communautaire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100 %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5681216"/>
                  </a:ext>
                </a:extLst>
              </a:tr>
              <a:tr h="0">
                <a:tc>
                  <a:txBody>
                    <a:bodyPr/>
                    <a:lstStyle/>
                    <a:p>
                      <a:pPr algn="l" rtl="0" fontAlgn="base">
                        <a:lnSpc>
                          <a:spcPts val="1564"/>
                        </a:lnSpc>
                        <a:spcAft>
                          <a:spcPts val="800"/>
                        </a:spcAft>
                        <a:buNone/>
                      </a:pPr>
                      <a:r>
                        <a:rPr lang="fr-FR" sz="1800" b="0" i="0" noProof="0" dirty="0">
                          <a:effectLst/>
                          <a:latin typeface="+mn-lt"/>
                        </a:rPr>
                        <a:t>Privée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2 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100 %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2 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9548882"/>
                  </a:ext>
                </a:extLst>
              </a:tr>
              <a:tr h="0">
                <a:tc>
                  <a:txBody>
                    <a:bodyPr/>
                    <a:lstStyle/>
                    <a:p>
                      <a:pPr algn="l" rtl="0" fontAlgn="base">
                        <a:lnSpc>
                          <a:spcPts val="1564"/>
                        </a:lnSpc>
                        <a:spcAft>
                          <a:spcPts val="800"/>
                        </a:spcAft>
                        <a:buNone/>
                      </a:pPr>
                      <a:r>
                        <a:rPr lang="fr-FR" sz="1800" b="0" i="0" noProof="0" dirty="0">
                          <a:effectLst/>
                          <a:latin typeface="+mn-lt"/>
                        </a:rPr>
                        <a:t>Religieuse/ mission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33 %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2 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67 %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3 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8489081"/>
                  </a:ext>
                </a:extLst>
              </a:tr>
              <a:tr h="0">
                <a:tc>
                  <a:txBody>
                    <a:bodyPr/>
                    <a:lstStyle/>
                    <a:p>
                      <a:pPr algn="l" rtl="0" fontAlgn="base">
                        <a:lnSpc>
                          <a:spcPts val="1564"/>
                        </a:lnSpc>
                        <a:spcAft>
                          <a:spcPts val="800"/>
                        </a:spcAft>
                        <a:buNone/>
                      </a:pPr>
                      <a:r>
                        <a:rPr lang="fr-FR" sz="1800" b="0" i="0" noProof="0" dirty="0">
                          <a:effectLst/>
                          <a:latin typeface="+mn-lt"/>
                        </a:rPr>
                        <a:t>Autres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0 %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9314092"/>
                  </a:ext>
                </a:extLst>
              </a:tr>
              <a:tr h="0">
                <a:tc>
                  <a:txBody>
                    <a:bodyPr/>
                    <a:lstStyle/>
                    <a:p>
                      <a:pPr algn="l" rtl="0" fontAlgn="base">
                        <a:lnSpc>
                          <a:spcPts val="1564"/>
                        </a:lnSpc>
                        <a:spcAft>
                          <a:spcPts val="800"/>
                        </a:spcAft>
                        <a:buNone/>
                      </a:pPr>
                      <a:r>
                        <a:rPr lang="fr-FR" sz="1800" b="1" i="0" noProof="0" dirty="0">
                          <a:effectLst/>
                          <a:latin typeface="+mn-lt"/>
                        </a:rPr>
                        <a:t>Total général</a:t>
                      </a:r>
                      <a:r>
                        <a:rPr lang="fr-FR" sz="1800" b="0" i="0" noProof="0" dirty="0">
                          <a:effectLst/>
                          <a:latin typeface="+mn-lt"/>
                        </a:rPr>
                        <a:t>  </a:t>
                      </a:r>
                      <a:endParaRPr lang="fr-FR" sz="3200" b="0" i="0" noProof="0" dirty="0">
                        <a:effectLst/>
                        <a:latin typeface="+mn-l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42</a:t>
                      </a:r>
                      <a:r>
                        <a:rPr lang="fr-FR" sz="1800" b="0" i="0" noProof="0" dirty="0">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12 %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310</a:t>
                      </a:r>
                      <a:r>
                        <a:rPr lang="fr-FR" sz="1800" b="0" i="0" noProof="0" dirty="0">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0" i="0" noProof="0" dirty="0">
                          <a:effectLst/>
                          <a:latin typeface="+mn-lt"/>
                        </a:rPr>
                        <a:t>88 %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564"/>
                        </a:lnSpc>
                        <a:spcAft>
                          <a:spcPts val="800"/>
                        </a:spcAft>
                        <a:buNone/>
                      </a:pPr>
                      <a:r>
                        <a:rPr lang="fr-FR" sz="1800" b="1" i="0" noProof="0" dirty="0">
                          <a:effectLst/>
                          <a:latin typeface="+mn-lt"/>
                        </a:rPr>
                        <a:t>352</a:t>
                      </a:r>
                      <a:r>
                        <a:rPr lang="fr-FR" sz="1800" b="0" i="0" noProof="0" dirty="0">
                          <a:effectLst/>
                          <a:latin typeface="+mn-lt"/>
                        </a:rPr>
                        <a:t> </a:t>
                      </a:r>
                      <a:endParaRPr lang="fr-FR" sz="3200" b="0" i="0" noProof="0" dirty="0">
                        <a:effectLst/>
                        <a:latin typeface="+mn-l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3142808"/>
                  </a:ext>
                </a:extLst>
              </a:tr>
            </a:tbl>
          </a:graphicData>
        </a:graphic>
      </p:graphicFrame>
    </p:spTree>
    <p:extLst>
      <p:ext uri="{BB962C8B-B14F-4D97-AF65-F5344CB8AC3E}">
        <p14:creationId xmlns:p14="http://schemas.microsoft.com/office/powerpoint/2010/main" val="305221467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REACH Theme">
  <a:themeElements>
    <a:clrScheme name="REACH_Color_Palette_2022">
      <a:dk1>
        <a:sysClr val="windowText" lastClr="000000"/>
      </a:dk1>
      <a:lt1>
        <a:sysClr val="window" lastClr="FFFFFF"/>
      </a:lt1>
      <a:dk2>
        <a:srgbClr val="58585A"/>
      </a:dk2>
      <a:lt2>
        <a:srgbClr val="EE5859"/>
      </a:lt2>
      <a:accent1>
        <a:srgbClr val="EE5859"/>
      </a:accent1>
      <a:accent2>
        <a:srgbClr val="58585A"/>
      </a:accent2>
      <a:accent3>
        <a:srgbClr val="315975"/>
      </a:accent3>
      <a:accent4>
        <a:srgbClr val="D2CBB8"/>
      </a:accent4>
      <a:accent5>
        <a:srgbClr val="A5A5A5"/>
      </a:accent5>
      <a:accent6>
        <a:srgbClr val="A5A5A5"/>
      </a:accent6>
      <a:hlink>
        <a:srgbClr val="581522"/>
      </a:hlink>
      <a:folHlink>
        <a:srgbClr val="015232"/>
      </a:folHlink>
    </a:clrScheme>
    <a:fontScheme name="IMPACT">
      <a:majorFont>
        <a:latin typeface="Roboto Condense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resentation_Template_2022" id="{399921B2-75C4-4F23-8376-FB86981A9D96}" vid="{046FA8F4-C261-4908-80B8-B64138AEA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51FB2AFBB2DD429D3D11FE759FFC43" ma:contentTypeVersion="18" ma:contentTypeDescription="Create a new document." ma:contentTypeScope="" ma:versionID="64bf7a86c00e57391fde19f51239d445">
  <xsd:schema xmlns:xsd="http://www.w3.org/2001/XMLSchema" xmlns:xs="http://www.w3.org/2001/XMLSchema" xmlns:p="http://schemas.microsoft.com/office/2006/metadata/properties" xmlns:ns1="http://schemas.microsoft.com/sharepoint/v3" xmlns:ns2="f4877444-78fa-4cfa-bafc-d6c64fafc061" xmlns:ns3="d0fa6634-326e-4532-91a2-52bea7ac9212" targetNamespace="http://schemas.microsoft.com/office/2006/metadata/properties" ma:root="true" ma:fieldsID="887bdea85c641648dfa41b2556fd8924" ns1:_="" ns2:_="" ns3:_="">
    <xsd:import namespace="http://schemas.microsoft.com/sharepoint/v3"/>
    <xsd:import namespace="f4877444-78fa-4cfa-bafc-d6c64fafc061"/>
    <xsd:import namespace="d0fa6634-326e-4532-91a2-52bea7ac92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2:MediaServiceLocation"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7444-78fa-4cfa-bafc-d6c64fafc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fa6634-326e-4532-91a2-52bea7ac921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6bd4e25-e667-4943-8e38-5db701f530ee}" ma:internalName="TaxCatchAll" ma:showField="CatchAllData" ma:web="d0fa6634-326e-4532-91a2-52bea7ac9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0fa6634-326e-4532-91a2-52bea7ac9212" xsi:nil="true"/>
    <lcf76f155ced4ddcb4097134ff3c332f xmlns="f4877444-78fa-4cfa-bafc-d6c64fafc061">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76834-C20C-4651-A7B0-C3E5E9717D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4877444-78fa-4cfa-bafc-d6c64fafc061"/>
    <ds:schemaRef ds:uri="d0fa6634-326e-4532-91a2-52bea7ac9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16187-4ADE-4CCD-91E8-7744D4E3B96F}">
  <ds:schemaRefs>
    <ds:schemaRef ds:uri="http://schemas.microsoft.com/office/2006/metadata/properties"/>
    <ds:schemaRef ds:uri="http://schemas.microsoft.com/office/infopath/2007/PartnerControls"/>
    <ds:schemaRef ds:uri="a6c4a5f2-8fa1-4399-adba-98b13265f581"/>
    <ds:schemaRef ds:uri="0abf2ae5-e878-4ccc-836e-24fe06428412"/>
    <ds:schemaRef ds:uri="d0fa6634-326e-4532-91a2-52bea7ac9212"/>
    <ds:schemaRef ds:uri="f4877444-78fa-4cfa-bafc-d6c64fafc061"/>
    <ds:schemaRef ds:uri="http://schemas.microsoft.com/sharepoint/v3"/>
  </ds:schemaRefs>
</ds:datastoreItem>
</file>

<file path=customXml/itemProps3.xml><?xml version="1.0" encoding="utf-8"?>
<ds:datastoreItem xmlns:ds="http://schemas.openxmlformats.org/officeDocument/2006/customXml" ds:itemID="{760372A1-4416-40BC-B9A8-EA260C9301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REACH_Presentation_Widescreen_Template_2022 (1)</Template>
  <TotalTime>202</TotalTime>
  <Words>4978</Words>
  <Application>Microsoft Office PowerPoint</Application>
  <PresentationFormat>Grand écran</PresentationFormat>
  <Paragraphs>470</Paragraphs>
  <Slides>35</Slides>
  <Notes>22</Notes>
  <HiddenSlides>3</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Aptos</vt:lpstr>
      <vt:lpstr>Arial</vt:lpstr>
      <vt:lpstr>Roboto</vt:lpstr>
      <vt:lpstr>Roboto Condensed</vt:lpstr>
      <vt:lpstr>Roboto Light</vt:lpstr>
      <vt:lpstr>Segoe UI Light</vt:lpstr>
      <vt:lpstr>REACH Theme</vt:lpstr>
      <vt:lpstr>    Résultats principaux Évaluation conjointe des besoins en Education  « Joint Education Needs Assessment » (JENA)</vt:lpstr>
      <vt:lpstr>Contents</vt:lpstr>
      <vt:lpstr>Chronologie du projet</vt:lpstr>
      <vt:lpstr>Chronologie du projet</vt:lpstr>
      <vt:lpstr>Objectifs, couvertures, méthodologies et limites</vt:lpstr>
      <vt:lpstr>Objectifs</vt:lpstr>
      <vt:lpstr>Couverture</vt:lpstr>
      <vt:lpstr>Méthodologies</vt:lpstr>
      <vt:lpstr>Nombre d’établissements scolaires par niveau d’enseignement et par zone </vt:lpstr>
      <vt:lpstr>Nombre d’entretiens communautaires réalisés par préfecture  </vt:lpstr>
      <vt:lpstr>Échantillonnage des enfants consultés  </vt:lpstr>
      <vt:lpstr>Défis et limites de l’évaluation</vt:lpstr>
      <vt:lpstr>Accès et environnement d’apprentissage</vt:lpstr>
      <vt:lpstr>Accès des enfants vulnérables</vt:lpstr>
      <vt:lpstr> “Certains enfants orphelins vivent avec des tuteurs vulnérables, le grand-père ou grand-mère, qui n’ont pas la capacité de les soutenir à l’école”  (Groupe de filles, Sous-préfecture d’Obo) </vt:lpstr>
      <vt:lpstr>  « A cause de leur handicap physique, leurs parents ne veulent pas les inscrire à l’école, pourtant ils ont la volonté d’apprendre comme les autres enfants. »  (Groupe d’enfants filles et garçons)  Il est nécessaire de continuer à sensibiliser les communautés à l’accès à l’éducation des enfants en situation de handicap ainsi que de former et d’accompagner du personnel éducatif, d’adapter les infrastructures et les matériels d’enseignements.</vt:lpstr>
      <vt:lpstr>A peine plus d’un tiers des IC interrogés (35 %, 123) mentionnaient cependant que leur école avait mis en place des mesures concrètes pour aider les élèves vulnérables à accéder à l’école, y participer et/ou éviter les décrochages scolaires. </vt:lpstr>
      <vt:lpstr> « C’est très difficile maintenant pour nous et nos parents d’avoir de l’argent par ce que la vente des produits agricole ne marche pas bien maintenant. Avec la baisse des prix sur le marché, nos parents n’ont pas la capacité de soutenir leurs enfants pour aller à l’école »  (Groupe de filles scolarisées âgées entre 12 et 14 ans dans la sous-préfecture d’Obo)</vt:lpstr>
      <vt:lpstr>Environnement d’apprentissage</vt:lpstr>
      <vt:lpstr>Personnel enseignant et enseignement </vt:lpstr>
      <vt:lpstr>Personnel enseignant et enseignement </vt:lpstr>
      <vt:lpstr>Profil des enseignants et rémunération</vt:lpstr>
      <vt:lpstr>Profil des enseignants et rémunération</vt:lpstr>
      <vt:lpstr>Personnel enseignant et enseignement </vt:lpstr>
      <vt:lpstr>Personnel enseignant et enseignement </vt:lpstr>
      <vt:lpstr>  “Certains enseignants ne travaillent pas à cœur ouvert et s’absentent beaucoup par rapport au non-paiement de leur prime mensuelle. Les enseignants ne sont pas motivés car ils réclament leur rémunération. S’ils viennent, parfois ils ne dispensent pas les cours.”  (Groupe de garçons scolarisés, âgés entre 12 et 14 ans, sous-préfecture d’Obo).    </vt:lpstr>
      <vt:lpstr>Personnel enseignant et enseignement </vt:lpstr>
      <vt:lpstr>Protection et bien être</vt:lpstr>
      <vt:lpstr>Protection et bien être</vt:lpstr>
      <vt:lpstr>L’analyse des données révèle d'importantes lacunes dans les mécanismes de protection au sein des écoles.   </vt:lpstr>
      <vt:lpstr>Eau, Hygiène et Assainissement</vt:lpstr>
      <vt:lpstr>Santé et nutrition</vt:lpstr>
      <vt:lpstr>Repas et cantine scolaire</vt:lpstr>
      <vt:lpstr>Impact des chocs sur l’éducation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Marie-Amandine GRAND</dc:creator>
  <cp:lastModifiedBy>Léo PORTE</cp:lastModifiedBy>
  <cp:revision>2</cp:revision>
  <dcterms:created xsi:type="dcterms:W3CDTF">2026-04-23T13:17:46Z</dcterms:created>
  <dcterms:modified xsi:type="dcterms:W3CDTF">2026-05-06T15:08:21Z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0x010100DE51FB2AFBB2DD429D3D11FE759FFC43</vt:lpwstr>
  </property>
  <property fmtid="{D5CDD505-2E9C-101B-9397-08002B2CF9AE}" pid="3" name="Order">
    <vt:r8>334500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