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1.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1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1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47"/>
  </p:notesMasterIdLst>
  <p:sldIdLst>
    <p:sldId id="256" r:id="rId3"/>
    <p:sldId id="257" r:id="rId4"/>
    <p:sldId id="271" r:id="rId5"/>
    <p:sldId id="412" r:id="rId6"/>
    <p:sldId id="482" r:id="rId7"/>
    <p:sldId id="382" r:id="rId8"/>
    <p:sldId id="272" r:id="rId9"/>
    <p:sldId id="264" r:id="rId10"/>
    <p:sldId id="483" r:id="rId11"/>
    <p:sldId id="431" r:id="rId12"/>
    <p:sldId id="432" r:id="rId13"/>
    <p:sldId id="433" r:id="rId14"/>
    <p:sldId id="487" r:id="rId15"/>
    <p:sldId id="488" r:id="rId16"/>
    <p:sldId id="489" r:id="rId17"/>
    <p:sldId id="491" r:id="rId18"/>
    <p:sldId id="492" r:id="rId19"/>
    <p:sldId id="493" r:id="rId20"/>
    <p:sldId id="490" r:id="rId21"/>
    <p:sldId id="434" r:id="rId22"/>
    <p:sldId id="435" r:id="rId23"/>
    <p:sldId id="458" r:id="rId24"/>
    <p:sldId id="464" r:id="rId25"/>
    <p:sldId id="460" r:id="rId26"/>
    <p:sldId id="462" r:id="rId27"/>
    <p:sldId id="437" r:id="rId28"/>
    <p:sldId id="465" r:id="rId29"/>
    <p:sldId id="466" r:id="rId30"/>
    <p:sldId id="467" r:id="rId31"/>
    <p:sldId id="468" r:id="rId32"/>
    <p:sldId id="469" r:id="rId33"/>
    <p:sldId id="484" r:id="rId34"/>
    <p:sldId id="470" r:id="rId35"/>
    <p:sldId id="443" r:id="rId36"/>
    <p:sldId id="471" r:id="rId37"/>
    <p:sldId id="472" r:id="rId38"/>
    <p:sldId id="473" r:id="rId39"/>
    <p:sldId id="474" r:id="rId40"/>
    <p:sldId id="485" r:id="rId41"/>
    <p:sldId id="447" r:id="rId42"/>
    <p:sldId id="448" r:id="rId43"/>
    <p:sldId id="486" r:id="rId44"/>
    <p:sldId id="480" r:id="rId45"/>
    <p:sldId id="449"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Lea Barbezat" initials="II" lastIdx="44" clrIdx="6">
    <p:extLst/>
  </p:cmAuthor>
  <p:cmAuthor id="1" name="unhcr" initials="u" lastIdx="7" clrIdx="0">
    <p:extLst/>
  </p:cmAuthor>
  <p:cmAuthor id="8" name="Visitor" initials="V" lastIdx="32" clrIdx="7">
    <p:extLst/>
  </p:cmAuthor>
  <p:cmAuthor id="2" name="REACH Niger" initials="ck" lastIdx="92" clrIdx="1">
    <p:extLst/>
  </p:cmAuthor>
  <p:cmAuthor id="9" name="Marie Faou" initials="MF" lastIdx="11" clrIdx="8"/>
  <p:cmAuthor id="3" name="Claudia" initials="CG" lastIdx="31" clrIdx="2">
    <p:extLst/>
  </p:cmAuthor>
  <p:cmAuthor id="10" name="Marie " initials="MF" lastIdx="3" clrIdx="9">
    <p:extLst>
      <p:ext uri="{19B8F6BF-5375-455C-9EA6-DF929625EA0E}">
        <p15:presenceInfo xmlns:p15="http://schemas.microsoft.com/office/powerpoint/2012/main" userId="Marie " providerId="None"/>
      </p:ext>
    </p:extLst>
  </p:cmAuthor>
  <p:cmAuthor id="4" name="Megan" initials="M" lastIdx="1" clrIdx="3">
    <p:extLst/>
  </p:cmAuthor>
  <p:cmAuthor id="11" name="Floor Keuleers" initials="FK" lastIdx="3" clrIdx="10">
    <p:extLst>
      <p:ext uri="{19B8F6BF-5375-455C-9EA6-DF929625EA0E}">
        <p15:presenceInfo xmlns:p15="http://schemas.microsoft.com/office/powerpoint/2012/main" userId="Floor Keuleers" providerId="None"/>
      </p:ext>
    </p:extLst>
  </p:cmAuthor>
  <p:cmAuthor id="5" name="Nayana Das" initials="R" lastIdx="22" clrIdx="4">
    <p:extLst/>
  </p:cmAuthor>
  <p:cmAuthor id="12" name="Reach" initials="R" lastIdx="8" clrIdx="11">
    <p:extLst>
      <p:ext uri="{19B8F6BF-5375-455C-9EA6-DF929625EA0E}">
        <p15:presenceInfo xmlns:p15="http://schemas.microsoft.com/office/powerpoint/2012/main" userId="Reach" providerId="None"/>
      </p:ext>
    </p:extLst>
  </p:cmAuthor>
  <p:cmAuthor id="6" name="HP PROBOOK" initials="HP" lastIdx="36"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5859"/>
    <a:srgbClr val="5A5858"/>
    <a:srgbClr val="969696"/>
    <a:srgbClr val="EAEAEA"/>
    <a:srgbClr val="000000"/>
    <a:srgbClr val="B2B2B2"/>
    <a:srgbClr val="585859"/>
    <a:srgbClr val="58585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5451" autoAdjust="0"/>
  </p:normalViewPr>
  <p:slideViewPr>
    <p:cSldViewPr snapToGrid="0" showGuides="1">
      <p:cViewPr varScale="1">
        <p:scale>
          <a:sx n="85" d="100"/>
          <a:sy n="85" d="100"/>
        </p:scale>
        <p:origin x="1758" y="48"/>
      </p:cViewPr>
      <p:guideLst>
        <p:guide orient="horz" pos="2160"/>
        <p:guide pos="2880"/>
      </p:guideLst>
    </p:cSldViewPr>
  </p:slideViewPr>
  <p:notesTextViewPr>
    <p:cViewPr>
      <p:scale>
        <a:sx n="66" d="100"/>
        <a:sy n="66" d="100"/>
      </p:scale>
      <p:origin x="0" y="0"/>
    </p:cViewPr>
  </p:notesTextViewPr>
  <p:notesViewPr>
    <p:cSldViewPr snapToGrid="0">
      <p:cViewPr varScale="1">
        <p:scale>
          <a:sx n="67" d="100"/>
          <a:sy n="67" d="100"/>
        </p:scale>
        <p:origin x="-3120" y="-8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microsoft.com/office/2015/10/relationships/revisionInfo" Target="revisionInfo.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Feuille_de_calcul_Microsoft_Excel1.xlsx"/></Relationships>
</file>

<file path=ppt/charts/_rels/chart10.xml.rels><?xml version="1.0" encoding="UTF-8" standalone="yes"?>
<Relationships xmlns="http://schemas.openxmlformats.org/package/2006/relationships"><Relationship Id="rId1" Type="http://schemas.openxmlformats.org/officeDocument/2006/relationships/oleObject" Target="file:///C:\Users\Floor%20Keuleers\Documents\Floor%20Keuleers%20IMPACT-REACH\Protection%20-%20UNHCR%20-%2030CVN\Analysis\R&#233;sum&#233;%20donn&#233;es\R&#233;sum&#233;%20donn&#233;es%20PDI%20&#233;labor&#233;.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Feuille_de_calcul_Microsoft_Excel7.xlsx"/></Relationships>
</file>

<file path=ppt/charts/_rels/chart1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13.xml.rels><?xml version="1.0" encoding="UTF-8" standalone="yes"?>
<Relationships xmlns="http://schemas.openxmlformats.org/package/2006/relationships"><Relationship Id="rId3" Type="http://schemas.openxmlformats.org/officeDocument/2006/relationships/package" Target="../embeddings/Feuille_de_calcul_Microsoft_Excel8.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Floor\Documents\IMPACT-REACH\Protection%20-%20UNHCR%20-%2030CVN\Analysis\R&#233;sum&#233;%20donn&#233;es\R&#233;sum&#233;%20donn&#233;es%20PDI%20&#233;labor&#233;.xlsx" TargetMode="External"/><Relationship Id="rId2" Type="http://schemas.microsoft.com/office/2011/relationships/chartColorStyle" Target="colors4.xml"/><Relationship Id="rId1" Type="http://schemas.microsoft.com/office/2011/relationships/chartStyle" Target="style4.xml"/></Relationships>
</file>

<file path=ppt/charts/_rels/chart2.xml.rels><?xml version="1.0" encoding="UTF-8" standalone="yes"?>
<Relationships xmlns="http://schemas.openxmlformats.org/package/2006/relationships"><Relationship Id="rId1" Type="http://schemas.openxmlformats.org/officeDocument/2006/relationships/package" Target="../embeddings/Feuille_de_calcul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Feuille_de_calcul_Microsoft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Feuille_de_calcul_Microsoft_Excel4.xlsx"/></Relationships>
</file>

<file path=ppt/charts/_rels/chart5.xml.rels><?xml version="1.0" encoding="UTF-8" standalone="yes"?>
<Relationships xmlns="http://schemas.openxmlformats.org/package/2006/relationships"><Relationship Id="rId1" Type="http://schemas.openxmlformats.org/officeDocument/2006/relationships/package" Target="../embeddings/Feuille_de_calcul_Microsoft_Excel5.xlsx"/></Relationships>
</file>

<file path=ppt/charts/_rels/chart6.xml.rels><?xml version="1.0" encoding="UTF-8" standalone="yes"?>
<Relationships xmlns="http://schemas.openxmlformats.org/package/2006/relationships"><Relationship Id="rId1" Type="http://schemas.openxmlformats.org/officeDocument/2006/relationships/package" Target="../embeddings/Feuille_de_calcul_Microsoft_Excel6.xlsx"/></Relationships>
</file>

<file path=ppt/charts/_rels/chart7.xml.rels><?xml version="1.0" encoding="UTF-8" standalone="yes"?>
<Relationships xmlns="http://schemas.openxmlformats.org/package/2006/relationships"><Relationship Id="rId1" Type="http://schemas.openxmlformats.org/officeDocument/2006/relationships/oleObject" Target="file:///C:\Users\Floor%20Keuleers\Documents\Floor%20Keuleers%20IMPACT-REACH\Protection%20-%20UNHCR%20-%2030CVN\Analysis\R&#233;sum&#233;%20donn&#233;es\R&#233;sum&#233;%20donn&#233;es%20PDI%20&#233;labor&#233;.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Floor%20Keuleers\Documents\Floor%20Keuleers%20IMPACT-REACH\Protection%20-%20UNHCR%20-%2030CVN\Analysis\R&#233;sum&#233;%20donn&#233;es\R&#233;sum&#233;%20donn&#233;es%20PDI%20&#233;labor&#233;.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Floor%20Keuleers\Documents\Floor%20Keuleers%20IMPACT-REACH\Protection%20-%20UNHCR%20-%2030CVN\Analysis\R&#233;sum&#233;%20donn&#233;es\R&#233;sum&#233;%20donn&#233;es%20PDI%20&#233;labor&#23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5A5858">
                  <a:alpha val="50196"/>
                </a:srgbClr>
              </a:solidFill>
              <a:ln w="19050">
                <a:solidFill>
                  <a:schemeClr val="lt1"/>
                </a:solidFill>
              </a:ln>
              <a:effectLst/>
            </c:spPr>
            <c:extLst xmlns:c16r2="http://schemas.microsoft.com/office/drawing/2015/06/chart">
              <c:ext xmlns:c16="http://schemas.microsoft.com/office/drawing/2014/chart" uri="{C3380CC4-5D6E-409C-BE32-E72D297353CC}">
                <c16:uniqueId val="{00000001-67F6-4038-81BC-F002E5C65F58}"/>
              </c:ext>
            </c:extLst>
          </c:dPt>
          <c:dPt>
            <c:idx val="1"/>
            <c:bubble3D val="0"/>
            <c:spPr>
              <a:solidFill>
                <a:srgbClr val="EE5859">
                  <a:alpha val="50196"/>
                </a:srgbClr>
              </a:solidFill>
              <a:ln w="19050">
                <a:solidFill>
                  <a:schemeClr val="lt1"/>
                </a:solidFill>
              </a:ln>
              <a:effectLst/>
            </c:spPr>
            <c:extLst xmlns:c16r2="http://schemas.microsoft.com/office/drawing/2015/06/chart">
              <c:ext xmlns:c16="http://schemas.microsoft.com/office/drawing/2014/chart" uri="{C3380CC4-5D6E-409C-BE32-E72D297353CC}">
                <c16:uniqueId val="{00000003-67F6-4038-81BC-F002E5C65F58}"/>
              </c:ext>
            </c:extLst>
          </c:dPt>
          <c:dPt>
            <c:idx val="2"/>
            <c:bubble3D val="0"/>
            <c:spPr>
              <a:solidFill>
                <a:srgbClr val="EE5859"/>
              </a:solidFill>
              <a:ln w="19050">
                <a:solidFill>
                  <a:schemeClr val="lt1"/>
                </a:solidFill>
              </a:ln>
              <a:effectLst/>
            </c:spPr>
            <c:extLst xmlns:c16r2="http://schemas.microsoft.com/office/drawing/2015/06/chart">
              <c:ext xmlns:c16="http://schemas.microsoft.com/office/drawing/2014/chart" uri="{C3380CC4-5D6E-409C-BE32-E72D297353CC}">
                <c16:uniqueId val="{00000005-67F6-4038-81BC-F002E5C65F58}"/>
              </c:ext>
            </c:extLst>
          </c:dPt>
          <c:val>
            <c:numRef>
              <c:f>Sheet2!$C$3:$C$5</c:f>
              <c:numCache>
                <c:formatCode>General</c:formatCode>
                <c:ptCount val="3"/>
                <c:pt idx="0">
                  <c:v>54</c:v>
                </c:pt>
                <c:pt idx="1">
                  <c:v>22</c:v>
                </c:pt>
                <c:pt idx="2">
                  <c:v>44</c:v>
                </c:pt>
              </c:numCache>
            </c:numRef>
          </c:val>
          <c:extLst xmlns:c16r2="http://schemas.microsoft.com/office/drawing/2015/06/chart">
            <c:ext xmlns:c16="http://schemas.microsoft.com/office/drawing/2014/chart" uri="{C3380CC4-5D6E-409C-BE32-E72D297353CC}">
              <c16:uniqueId val="{00000006-67F6-4038-81BC-F002E5C65F5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spPr>
            <a:ln w="19050">
              <a:solidFill>
                <a:schemeClr val="bg1">
                  <a:alpha val="50196"/>
                </a:schemeClr>
              </a:solidFill>
            </a:ln>
          </c:spPr>
          <c:dPt>
            <c:idx val="0"/>
            <c:bubble3D val="0"/>
            <c:spPr>
              <a:solidFill>
                <a:srgbClr val="58585A">
                  <a:alpha val="50196"/>
                </a:srgbClr>
              </a:solidFill>
              <a:ln w="19050">
                <a:solidFill>
                  <a:schemeClr val="bg1">
                    <a:alpha val="50196"/>
                  </a:schemeClr>
                </a:solidFill>
              </a:ln>
            </c:spPr>
          </c:dPt>
          <c:dPt>
            <c:idx val="1"/>
            <c:bubble3D val="0"/>
            <c:spPr>
              <a:solidFill>
                <a:srgbClr val="EE5859">
                  <a:alpha val="50196"/>
                </a:srgbClr>
              </a:solidFill>
              <a:ln w="19050">
                <a:solidFill>
                  <a:schemeClr val="bg1">
                    <a:alpha val="50196"/>
                  </a:schemeClr>
                </a:solidFill>
              </a:ln>
            </c:spPr>
          </c:dPt>
          <c:dPt>
            <c:idx val="2"/>
            <c:bubble3D val="0"/>
            <c:spPr>
              <a:solidFill>
                <a:srgbClr val="EE5859"/>
              </a:solidFill>
              <a:ln w="19050">
                <a:solidFill>
                  <a:schemeClr val="bg1">
                    <a:alpha val="50196"/>
                  </a:schemeClr>
                </a:solidFill>
              </a:ln>
            </c:spPr>
          </c:dPt>
          <c:val>
            <c:numRef>
              <c:f>Feuil1!$D$4:$D$6</c:f>
              <c:numCache>
                <c:formatCode>General</c:formatCode>
                <c:ptCount val="3"/>
                <c:pt idx="0">
                  <c:v>84</c:v>
                </c:pt>
                <c:pt idx="1">
                  <c:v>8</c:v>
                </c:pt>
                <c:pt idx="2">
                  <c:v>16</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rgbClr val="5A5858">
                  <a:alpha val="50196"/>
                </a:srgbClr>
              </a:solidFill>
              <a:ln w="19050">
                <a:solidFill>
                  <a:schemeClr val="lt1"/>
                </a:solidFill>
              </a:ln>
              <a:effectLst/>
            </c:spPr>
            <c:extLst xmlns:c16r2="http://schemas.microsoft.com/office/drawing/2015/06/chart">
              <c:ext xmlns:c16="http://schemas.microsoft.com/office/drawing/2014/chart" uri="{C3380CC4-5D6E-409C-BE32-E72D297353CC}">
                <c16:uniqueId val="{00000001-932D-451C-868C-6BEC9B339A18}"/>
              </c:ext>
            </c:extLst>
          </c:dPt>
          <c:dPt>
            <c:idx val="1"/>
            <c:bubble3D val="0"/>
            <c:spPr>
              <a:solidFill>
                <a:srgbClr val="EE5859">
                  <a:alpha val="50196"/>
                </a:srgbClr>
              </a:solidFill>
              <a:ln w="19050">
                <a:solidFill>
                  <a:schemeClr val="lt1"/>
                </a:solidFill>
              </a:ln>
              <a:effectLst/>
            </c:spPr>
            <c:extLst xmlns:c16r2="http://schemas.microsoft.com/office/drawing/2015/06/chart">
              <c:ext xmlns:c16="http://schemas.microsoft.com/office/drawing/2014/chart" uri="{C3380CC4-5D6E-409C-BE32-E72D297353CC}">
                <c16:uniqueId val="{00000003-932D-451C-868C-6BEC9B339A18}"/>
              </c:ext>
            </c:extLst>
          </c:dPt>
          <c:dPt>
            <c:idx val="2"/>
            <c:bubble3D val="0"/>
            <c:spPr>
              <a:solidFill>
                <a:srgbClr val="EE5859"/>
              </a:solidFill>
              <a:ln w="19050">
                <a:solidFill>
                  <a:schemeClr val="lt1"/>
                </a:solidFill>
              </a:ln>
              <a:effectLst/>
            </c:spPr>
            <c:extLst xmlns:c16r2="http://schemas.microsoft.com/office/drawing/2015/06/chart">
              <c:ext xmlns:c16="http://schemas.microsoft.com/office/drawing/2014/chart" uri="{C3380CC4-5D6E-409C-BE32-E72D297353CC}">
                <c16:uniqueId val="{00000005-932D-451C-868C-6BEC9B339A18}"/>
              </c:ext>
            </c:extLst>
          </c:dPt>
          <c:val>
            <c:numRef>
              <c:f>Sheet1!$D$3:$D$5</c:f>
              <c:numCache>
                <c:formatCode>General</c:formatCode>
                <c:ptCount val="3"/>
                <c:pt idx="0">
                  <c:v>96</c:v>
                </c:pt>
                <c:pt idx="1">
                  <c:v>12</c:v>
                </c:pt>
                <c:pt idx="2">
                  <c:v>13</c:v>
                </c:pt>
              </c:numCache>
            </c:numRef>
          </c:val>
          <c:extLst xmlns:c16r2="http://schemas.microsoft.com/office/drawing/2015/06/chart">
            <c:ext xmlns:c16="http://schemas.microsoft.com/office/drawing/2014/chart" uri="{C3380CC4-5D6E-409C-BE32-E72D297353CC}">
              <c16:uniqueId val="{00000006-932D-451C-868C-6BEC9B339A1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fr-FR"/>
    </a:p>
  </c:txPr>
  <c:externalData r:id="rId4">
    <c:autoUpdate val="0"/>
  </c:externalData>
  <c:userShapes r:id="rId5"/>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rgbClr val="5A5858"/>
            </a:solidFill>
          </c:spPr>
          <c:dPt>
            <c:idx val="0"/>
            <c:bubble3D val="0"/>
            <c:spPr>
              <a:solidFill>
                <a:srgbClr val="5A5858">
                  <a:alpha val="50196"/>
                </a:srgbClr>
              </a:solidFill>
              <a:ln w="19050">
                <a:solidFill>
                  <a:schemeClr val="lt1"/>
                </a:solidFill>
              </a:ln>
              <a:effectLst/>
            </c:spPr>
            <c:extLst xmlns:c16r2="http://schemas.microsoft.com/office/drawing/2015/06/chart">
              <c:ext xmlns:c16="http://schemas.microsoft.com/office/drawing/2014/chart" uri="{C3380CC4-5D6E-409C-BE32-E72D297353CC}">
                <c16:uniqueId val="{00000001-08DD-4190-BE0F-36801FBF06F6}"/>
              </c:ext>
            </c:extLst>
          </c:dPt>
          <c:dPt>
            <c:idx val="1"/>
            <c:bubble3D val="0"/>
            <c:spPr>
              <a:solidFill>
                <a:srgbClr val="EE5859">
                  <a:alpha val="50196"/>
                </a:srgbClr>
              </a:solidFill>
              <a:ln w="19050">
                <a:solidFill>
                  <a:schemeClr val="lt1"/>
                </a:solidFill>
              </a:ln>
              <a:effectLst/>
            </c:spPr>
            <c:extLst xmlns:c16r2="http://schemas.microsoft.com/office/drawing/2015/06/chart">
              <c:ext xmlns:c16="http://schemas.microsoft.com/office/drawing/2014/chart" uri="{C3380CC4-5D6E-409C-BE32-E72D297353CC}">
                <c16:uniqueId val="{00000003-08DD-4190-BE0F-36801FBF06F6}"/>
              </c:ext>
            </c:extLst>
          </c:dPt>
          <c:dPt>
            <c:idx val="2"/>
            <c:bubble3D val="0"/>
            <c:spPr>
              <a:solidFill>
                <a:srgbClr val="EE5859"/>
              </a:solidFill>
              <a:ln w="19050">
                <a:solidFill>
                  <a:schemeClr val="lt1"/>
                </a:solidFill>
              </a:ln>
              <a:effectLst/>
            </c:spPr>
            <c:extLst xmlns:c16r2="http://schemas.microsoft.com/office/drawing/2015/06/chart">
              <c:ext xmlns:c16="http://schemas.microsoft.com/office/drawing/2014/chart" uri="{C3380CC4-5D6E-409C-BE32-E72D297353CC}">
                <c16:uniqueId val="{00000005-08DD-4190-BE0F-36801FBF06F6}"/>
              </c:ext>
            </c:extLst>
          </c:dPt>
          <c:val>
            <c:numRef>
              <c:f>Sheet1!$E$3:$E$5</c:f>
              <c:numCache>
                <c:formatCode>General</c:formatCode>
                <c:ptCount val="3"/>
                <c:pt idx="0">
                  <c:v>90</c:v>
                </c:pt>
                <c:pt idx="1">
                  <c:v>6</c:v>
                </c:pt>
                <c:pt idx="2">
                  <c:v>17</c:v>
                </c:pt>
              </c:numCache>
            </c:numRef>
          </c:val>
          <c:extLst xmlns:c16r2="http://schemas.microsoft.com/office/drawing/2015/06/chart">
            <c:ext xmlns:c16="http://schemas.microsoft.com/office/drawing/2014/chart" uri="{C3380CC4-5D6E-409C-BE32-E72D297353CC}">
              <c16:uniqueId val="{00000006-08DD-4190-BE0F-36801FBF06F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rgbClr val="5A5858"/>
            </a:solidFill>
          </c:spPr>
          <c:dPt>
            <c:idx val="0"/>
            <c:bubble3D val="0"/>
            <c:spPr>
              <a:solidFill>
                <a:srgbClr val="5A5858">
                  <a:alpha val="50196"/>
                </a:srgbClr>
              </a:solidFill>
              <a:ln w="19050">
                <a:solidFill>
                  <a:schemeClr val="lt1"/>
                </a:solidFill>
              </a:ln>
              <a:effectLst/>
            </c:spPr>
            <c:extLst xmlns:c16r2="http://schemas.microsoft.com/office/drawing/2015/06/chart">
              <c:ext xmlns:c16="http://schemas.microsoft.com/office/drawing/2014/chart" uri="{C3380CC4-5D6E-409C-BE32-E72D297353CC}">
                <c16:uniqueId val="{00000001-083E-4941-9B71-0D7C2B487477}"/>
              </c:ext>
            </c:extLst>
          </c:dPt>
          <c:dPt>
            <c:idx val="1"/>
            <c:bubble3D val="0"/>
            <c:spPr>
              <a:solidFill>
                <a:srgbClr val="EE5859">
                  <a:alpha val="49804"/>
                </a:srgbClr>
              </a:solidFill>
              <a:ln w="19050">
                <a:solidFill>
                  <a:schemeClr val="lt1"/>
                </a:solidFill>
              </a:ln>
              <a:effectLst/>
            </c:spPr>
            <c:extLst xmlns:c16r2="http://schemas.microsoft.com/office/drawing/2015/06/chart">
              <c:ext xmlns:c16="http://schemas.microsoft.com/office/drawing/2014/chart" uri="{C3380CC4-5D6E-409C-BE32-E72D297353CC}">
                <c16:uniqueId val="{00000003-083E-4941-9B71-0D7C2B487477}"/>
              </c:ext>
            </c:extLst>
          </c:dPt>
          <c:dPt>
            <c:idx val="2"/>
            <c:bubble3D val="0"/>
            <c:spPr>
              <a:solidFill>
                <a:srgbClr val="EE5859"/>
              </a:solidFill>
              <a:ln w="19050">
                <a:solidFill>
                  <a:schemeClr val="lt1"/>
                </a:solidFill>
              </a:ln>
              <a:effectLst/>
            </c:spPr>
            <c:extLst xmlns:c16r2="http://schemas.microsoft.com/office/drawing/2015/06/chart">
              <c:ext xmlns:c16="http://schemas.microsoft.com/office/drawing/2014/chart" uri="{C3380CC4-5D6E-409C-BE32-E72D297353CC}">
                <c16:uniqueId val="{00000005-083E-4941-9B71-0D7C2B487477}"/>
              </c:ext>
            </c:extLst>
          </c:dPt>
          <c:val>
            <c:numRef>
              <c:f>'Graph documents'!$C$3:$C$5</c:f>
              <c:numCache>
                <c:formatCode>General</c:formatCode>
                <c:ptCount val="3"/>
                <c:pt idx="0">
                  <c:v>50</c:v>
                </c:pt>
                <c:pt idx="1">
                  <c:v>65</c:v>
                </c:pt>
                <c:pt idx="2">
                  <c:v>5</c:v>
                </c:pt>
              </c:numCache>
            </c:numRef>
          </c:val>
          <c:extLst xmlns:c16r2="http://schemas.microsoft.com/office/drawing/2015/06/chart">
            <c:ext xmlns:c16="http://schemas.microsoft.com/office/drawing/2014/chart" uri="{C3380CC4-5D6E-409C-BE32-E72D297353CC}">
              <c16:uniqueId val="{00000006-083E-4941-9B71-0D7C2B48747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rgbClr val="5A5858"/>
            </a:solidFill>
          </c:spPr>
          <c:explosion val="1"/>
          <c:dPt>
            <c:idx val="0"/>
            <c:bubble3D val="0"/>
            <c:spPr>
              <a:solidFill>
                <a:srgbClr val="5A5858">
                  <a:alpha val="50196"/>
                </a:srgbClr>
              </a:solidFill>
              <a:ln w="19050">
                <a:solidFill>
                  <a:schemeClr val="lt1"/>
                </a:solidFill>
              </a:ln>
              <a:effectLst/>
            </c:spPr>
            <c:extLst xmlns:c16r2="http://schemas.microsoft.com/office/drawing/2015/06/chart">
              <c:ext xmlns:c16="http://schemas.microsoft.com/office/drawing/2014/chart" uri="{C3380CC4-5D6E-409C-BE32-E72D297353CC}">
                <c16:uniqueId val="{00000001-9D45-482A-87BD-6A5BB09353AA}"/>
              </c:ext>
            </c:extLst>
          </c:dPt>
          <c:dPt>
            <c:idx val="1"/>
            <c:bubble3D val="0"/>
            <c:spPr>
              <a:solidFill>
                <a:srgbClr val="EE5859">
                  <a:alpha val="50196"/>
                </a:srgbClr>
              </a:solidFill>
              <a:ln w="19050">
                <a:solidFill>
                  <a:schemeClr val="lt1"/>
                </a:solidFill>
              </a:ln>
              <a:effectLst/>
            </c:spPr>
            <c:extLst xmlns:c16r2="http://schemas.microsoft.com/office/drawing/2015/06/chart">
              <c:ext xmlns:c16="http://schemas.microsoft.com/office/drawing/2014/chart" uri="{C3380CC4-5D6E-409C-BE32-E72D297353CC}">
                <c16:uniqueId val="{00000003-9D45-482A-87BD-6A5BB09353AA}"/>
              </c:ext>
            </c:extLst>
          </c:dPt>
          <c:dPt>
            <c:idx val="2"/>
            <c:bubble3D val="0"/>
            <c:spPr>
              <a:solidFill>
                <a:srgbClr val="EE5859"/>
              </a:solidFill>
              <a:ln w="19050">
                <a:solidFill>
                  <a:schemeClr val="lt1"/>
                </a:solidFill>
              </a:ln>
              <a:effectLst/>
            </c:spPr>
            <c:extLst xmlns:c16r2="http://schemas.microsoft.com/office/drawing/2015/06/chart">
              <c:ext xmlns:c16="http://schemas.microsoft.com/office/drawing/2014/chart" uri="{C3380CC4-5D6E-409C-BE32-E72D297353CC}">
                <c16:uniqueId val="{00000005-9D45-482A-87BD-6A5BB09353AA}"/>
              </c:ext>
            </c:extLst>
          </c:dPt>
          <c:val>
            <c:numRef>
              <c:f>'Graph documents'!$D$3:$D$5</c:f>
              <c:numCache>
                <c:formatCode>General</c:formatCode>
                <c:ptCount val="3"/>
                <c:pt idx="0">
                  <c:v>17</c:v>
                </c:pt>
                <c:pt idx="1">
                  <c:v>65</c:v>
                </c:pt>
                <c:pt idx="2">
                  <c:v>31</c:v>
                </c:pt>
              </c:numCache>
            </c:numRef>
          </c:val>
          <c:extLst xmlns:c16r2="http://schemas.microsoft.com/office/drawing/2015/06/chart">
            <c:ext xmlns:c16="http://schemas.microsoft.com/office/drawing/2014/chart" uri="{C3380CC4-5D6E-409C-BE32-E72D297353CC}">
              <c16:uniqueId val="{00000006-9D45-482A-87BD-6A5BB09353A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5A5858">
                  <a:alpha val="50196"/>
                </a:srgbClr>
              </a:solidFill>
              <a:ln w="19050">
                <a:solidFill>
                  <a:schemeClr val="lt1"/>
                </a:solidFill>
              </a:ln>
              <a:effectLst/>
            </c:spPr>
            <c:extLst xmlns:c16r2="http://schemas.microsoft.com/office/drawing/2015/06/chart">
              <c:ext xmlns:c16="http://schemas.microsoft.com/office/drawing/2014/chart" uri="{C3380CC4-5D6E-409C-BE32-E72D297353CC}">
                <c16:uniqueId val="{00000001-4BD4-4FAB-B77B-7A4D97BBEC68}"/>
              </c:ext>
            </c:extLst>
          </c:dPt>
          <c:dPt>
            <c:idx val="1"/>
            <c:bubble3D val="0"/>
            <c:spPr>
              <a:solidFill>
                <a:srgbClr val="EE5859">
                  <a:alpha val="50196"/>
                </a:srgbClr>
              </a:solidFill>
              <a:ln w="19050">
                <a:solidFill>
                  <a:schemeClr val="lt1"/>
                </a:solidFill>
              </a:ln>
              <a:effectLst/>
            </c:spPr>
            <c:extLst xmlns:c16r2="http://schemas.microsoft.com/office/drawing/2015/06/chart">
              <c:ext xmlns:c16="http://schemas.microsoft.com/office/drawing/2014/chart" uri="{C3380CC4-5D6E-409C-BE32-E72D297353CC}">
                <c16:uniqueId val="{00000003-4BD4-4FAB-B77B-7A4D97BBEC68}"/>
              </c:ext>
            </c:extLst>
          </c:dPt>
          <c:dPt>
            <c:idx val="2"/>
            <c:bubble3D val="0"/>
            <c:spPr>
              <a:solidFill>
                <a:srgbClr val="EE5859"/>
              </a:solidFill>
              <a:ln w="19050">
                <a:solidFill>
                  <a:schemeClr val="lt1"/>
                </a:solidFill>
              </a:ln>
              <a:effectLst/>
            </c:spPr>
            <c:extLst xmlns:c16r2="http://schemas.microsoft.com/office/drawing/2015/06/chart">
              <c:ext xmlns:c16="http://schemas.microsoft.com/office/drawing/2014/chart" uri="{C3380CC4-5D6E-409C-BE32-E72D297353CC}">
                <c16:uniqueId val="{00000005-4BD4-4FAB-B77B-7A4D97BBEC68}"/>
              </c:ext>
            </c:extLst>
          </c:dPt>
          <c:val>
            <c:numRef>
              <c:f>Sheet2!$D$3:$D$5</c:f>
              <c:numCache>
                <c:formatCode>General</c:formatCode>
                <c:ptCount val="3"/>
                <c:pt idx="0">
                  <c:v>38</c:v>
                </c:pt>
                <c:pt idx="1">
                  <c:v>30</c:v>
                </c:pt>
                <c:pt idx="2">
                  <c:v>44</c:v>
                </c:pt>
              </c:numCache>
            </c:numRef>
          </c:val>
          <c:extLst xmlns:c16r2="http://schemas.microsoft.com/office/drawing/2015/06/chart">
            <c:ext xmlns:c16="http://schemas.microsoft.com/office/drawing/2014/chart" uri="{C3380CC4-5D6E-409C-BE32-E72D297353CC}">
              <c16:uniqueId val="{00000006-4BD4-4FAB-B77B-7A4D97BBEC6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spPr>
            <a:ln>
              <a:solidFill>
                <a:schemeClr val="bg1"/>
              </a:solidFill>
            </a:ln>
          </c:spPr>
          <c:dPt>
            <c:idx val="0"/>
            <c:bubble3D val="0"/>
            <c:spPr>
              <a:solidFill>
                <a:srgbClr val="58585A">
                  <a:alpha val="50196"/>
                </a:srgbClr>
              </a:solidFill>
              <a:ln>
                <a:solidFill>
                  <a:schemeClr val="bg1"/>
                </a:solidFill>
              </a:ln>
            </c:spPr>
          </c:dPt>
          <c:dPt>
            <c:idx val="1"/>
            <c:bubble3D val="0"/>
            <c:spPr>
              <a:solidFill>
                <a:srgbClr val="EE5859">
                  <a:alpha val="50196"/>
                </a:srgbClr>
              </a:solidFill>
              <a:ln>
                <a:solidFill>
                  <a:schemeClr val="bg1"/>
                </a:solidFill>
              </a:ln>
            </c:spPr>
          </c:dPt>
          <c:dPt>
            <c:idx val="2"/>
            <c:bubble3D val="0"/>
            <c:spPr>
              <a:solidFill>
                <a:srgbClr val="EE5859"/>
              </a:solidFill>
              <a:ln w="19050">
                <a:solidFill>
                  <a:schemeClr val="bg1"/>
                </a:solidFill>
              </a:ln>
            </c:spPr>
          </c:dPt>
          <c:val>
            <c:numRef>
              <c:f>Feuil1!$C$4:$C$6</c:f>
              <c:numCache>
                <c:formatCode>General</c:formatCode>
                <c:ptCount val="3"/>
                <c:pt idx="0">
                  <c:v>102</c:v>
                </c:pt>
                <c:pt idx="1">
                  <c:v>3</c:v>
                </c:pt>
                <c:pt idx="2">
                  <c:v>11</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0.57719</cdr:x>
      <cdr:y>0.58356</cdr:y>
    </cdr:from>
    <cdr:to>
      <cdr:x>0.79471</cdr:x>
      <cdr:y>0.76972</cdr:y>
    </cdr:to>
    <cdr:sp macro="" textlink="">
      <cdr:nvSpPr>
        <cdr:cNvPr id="2" name="ZoneTexte 1"/>
        <cdr:cNvSpPr txBox="1"/>
      </cdr:nvSpPr>
      <cdr:spPr>
        <a:xfrm xmlns:a="http://schemas.openxmlformats.org/drawingml/2006/main">
          <a:off x="1774873" y="1722679"/>
          <a:ext cx="668867" cy="54954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400" b="1" dirty="0" smtClean="0">
              <a:latin typeface="Arial Narrow" pitchFamily="34" charset="0"/>
            </a:rPr>
            <a:t>96 sites</a:t>
          </a:r>
        </a:p>
        <a:p xmlns:a="http://schemas.openxmlformats.org/drawingml/2006/main">
          <a:pPr algn="ctr"/>
          <a:r>
            <a:rPr lang="en-GB" sz="1200" b="1" dirty="0" smtClean="0">
              <a:latin typeface="Arial Narrow" pitchFamily="34" charset="0"/>
            </a:rPr>
            <a:t>79 %</a:t>
          </a:r>
          <a:endParaRPr lang="en-GB" sz="1200" b="1" dirty="0">
            <a:latin typeface="Arial Narrow" pitchFamily="34" charset="0"/>
          </a:endParaRPr>
        </a:p>
      </cdr:txBody>
    </cdr:sp>
  </cdr:relSizeAnchor>
  <cdr:relSizeAnchor xmlns:cdr="http://schemas.openxmlformats.org/drawingml/2006/chartDrawing">
    <cdr:from>
      <cdr:x>0.24391</cdr:x>
      <cdr:y>0.09517</cdr:y>
    </cdr:from>
    <cdr:to>
      <cdr:x>0.54128</cdr:x>
      <cdr:y>0.40493</cdr:y>
    </cdr:to>
    <cdr:sp macro="" textlink="">
      <cdr:nvSpPr>
        <cdr:cNvPr id="3" name="ZoneTexte 2"/>
        <cdr:cNvSpPr txBox="1"/>
      </cdr:nvSpPr>
      <cdr:spPr>
        <a:xfrm xmlns:a="http://schemas.openxmlformats.org/drawingml/2006/main">
          <a:off x="750024" y="28095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400" b="1" dirty="0" smtClean="0">
              <a:latin typeface="Arial Narrow" pitchFamily="34" charset="0"/>
            </a:rPr>
            <a:t>13 sites</a:t>
          </a:r>
        </a:p>
        <a:p xmlns:a="http://schemas.openxmlformats.org/drawingml/2006/main">
          <a:pPr algn="ctr"/>
          <a:r>
            <a:rPr lang="en-GB" sz="1200" b="1" dirty="0" smtClean="0">
              <a:latin typeface="Arial Narrow" pitchFamily="34" charset="0"/>
            </a:rPr>
            <a:t>11%</a:t>
          </a:r>
          <a:endParaRPr lang="en-GB" sz="1200" b="1" dirty="0">
            <a:latin typeface="Arial Narrow"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0.64839</cdr:x>
      <cdr:y>0.41432</cdr:y>
    </cdr:from>
    <cdr:to>
      <cdr:x>0.89404</cdr:x>
      <cdr:y>0.63438</cdr:y>
    </cdr:to>
    <cdr:sp macro="" textlink="">
      <cdr:nvSpPr>
        <cdr:cNvPr id="2" name="ZoneTexte 1"/>
        <cdr:cNvSpPr txBox="1"/>
      </cdr:nvSpPr>
      <cdr:spPr>
        <a:xfrm xmlns:a="http://schemas.openxmlformats.org/drawingml/2006/main">
          <a:off x="1562825" y="984963"/>
          <a:ext cx="592095" cy="52314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400" b="1" dirty="0" smtClean="0"/>
            <a:t>50 sites</a:t>
          </a:r>
        </a:p>
        <a:p xmlns:a="http://schemas.openxmlformats.org/drawingml/2006/main">
          <a:pPr algn="ctr"/>
          <a:r>
            <a:rPr lang="en-GB" sz="1200" b="1" dirty="0" smtClean="0"/>
            <a:t>42 %</a:t>
          </a:r>
          <a:endParaRPr lang="en-GB" sz="1200" b="1"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8A587C-D404-413D-A741-BC6B5775C4D2}" type="datetimeFigureOut">
              <a:rPr lang="fr-FR" smtClean="0"/>
              <a:t>27/12/2017</a:t>
            </a:fld>
            <a:endParaRPr lang="fr-F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0D7343-0814-4D56-857D-B50F9ABE7930}" type="slidenum">
              <a:rPr lang="fr-FR" smtClean="0"/>
              <a:t>‹N°›</a:t>
            </a:fld>
            <a:endParaRPr lang="fr-FR"/>
          </a:p>
        </p:txBody>
      </p:sp>
    </p:spTree>
    <p:extLst>
      <p:ext uri="{BB962C8B-B14F-4D97-AF65-F5344CB8AC3E}">
        <p14:creationId xmlns:p14="http://schemas.microsoft.com/office/powerpoint/2010/main" val="1499270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4</a:t>
            </a:fld>
            <a:endParaRPr lang="fr-FR"/>
          </a:p>
        </p:txBody>
      </p:sp>
    </p:spTree>
    <p:extLst>
      <p:ext uri="{BB962C8B-B14F-4D97-AF65-F5344CB8AC3E}">
        <p14:creationId xmlns:p14="http://schemas.microsoft.com/office/powerpoint/2010/main" val="4162884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15</a:t>
            </a:fld>
            <a:endParaRPr lang="fr-FR">
              <a:solidFill>
                <a:prstClr val="black"/>
              </a:solidFill>
            </a:endParaRPr>
          </a:p>
        </p:txBody>
      </p:sp>
    </p:spTree>
    <p:extLst>
      <p:ext uri="{BB962C8B-B14F-4D97-AF65-F5344CB8AC3E}">
        <p14:creationId xmlns:p14="http://schemas.microsoft.com/office/powerpoint/2010/main" val="1731892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000" i="1" u="sng" kern="100" dirty="0">
              <a:latin typeface="Arial Narrow" pitchFamily="34" charset="0"/>
            </a:endParaRPr>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16</a:t>
            </a:fld>
            <a:endParaRPr lang="fr-FR">
              <a:solidFill>
                <a:prstClr val="black"/>
              </a:solidFill>
            </a:endParaRPr>
          </a:p>
        </p:txBody>
      </p:sp>
    </p:spTree>
    <p:extLst>
      <p:ext uri="{BB962C8B-B14F-4D97-AF65-F5344CB8AC3E}">
        <p14:creationId xmlns:p14="http://schemas.microsoft.com/office/powerpoint/2010/main" val="767731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b="1" dirty="0" err="1" smtClean="0"/>
              <a:t>Comparaison</a:t>
            </a:r>
            <a:r>
              <a:rPr lang="en-GB" b="1" dirty="0" smtClean="0"/>
              <a:t> </a:t>
            </a:r>
            <a:r>
              <a:rPr lang="en-GB" b="1" dirty="0" err="1" smtClean="0"/>
              <a:t>endline</a:t>
            </a:r>
            <a:r>
              <a:rPr lang="en-GB" b="1" dirty="0" smtClean="0"/>
              <a:t>-baseline</a:t>
            </a:r>
            <a:r>
              <a:rPr lang="en-GB" b="1" baseline="0" dirty="0" smtClean="0"/>
              <a:t> PDI</a:t>
            </a:r>
          </a:p>
          <a:p>
            <a:endParaRPr lang="en-GB" b="1" baseline="0" dirty="0" smtClean="0"/>
          </a:p>
          <a:p>
            <a:r>
              <a:rPr lang="en-GB" b="0" u="none" baseline="0" dirty="0" smtClean="0">
                <a:sym typeface="Wingdings" pitchFamily="2" charset="2"/>
              </a:rPr>
              <a:t> Le </a:t>
            </a:r>
            <a:r>
              <a:rPr lang="en-GB" b="0" u="none" baseline="0" dirty="0" err="1" smtClean="0">
                <a:sym typeface="Wingdings" pitchFamily="2" charset="2"/>
              </a:rPr>
              <a:t>nombre</a:t>
            </a:r>
            <a:r>
              <a:rPr lang="en-GB" b="0" u="none" baseline="0" dirty="0" smtClean="0">
                <a:sym typeface="Wingdings" pitchFamily="2" charset="2"/>
              </a:rPr>
              <a:t> de sites </a:t>
            </a:r>
            <a:r>
              <a:rPr lang="en-GB" b="0" u="none" baseline="0" dirty="0" err="1" smtClean="0">
                <a:sym typeface="Wingdings" pitchFamily="2" charset="2"/>
              </a:rPr>
              <a:t>dans</a:t>
            </a:r>
            <a:r>
              <a:rPr lang="en-GB" b="0" u="none" baseline="0" dirty="0" smtClean="0">
                <a:sym typeface="Wingdings" pitchFamily="2" charset="2"/>
              </a:rPr>
              <a:t> </a:t>
            </a:r>
            <a:r>
              <a:rPr lang="en-GB" b="0" u="none" baseline="0" dirty="0" err="1" smtClean="0">
                <a:sym typeface="Wingdings" pitchFamily="2" charset="2"/>
              </a:rPr>
              <a:t>lesquels</a:t>
            </a:r>
            <a:r>
              <a:rPr lang="en-GB" b="0" u="none" baseline="0" dirty="0" smtClean="0">
                <a:sym typeface="Wingdings" pitchFamily="2" charset="2"/>
              </a:rPr>
              <a:t> les PDI </a:t>
            </a:r>
            <a:r>
              <a:rPr lang="en-GB" b="0" u="none" baseline="0" dirty="0" err="1" smtClean="0">
                <a:sym typeface="Wingdings" pitchFamily="2" charset="2"/>
              </a:rPr>
              <a:t>n’ont</a:t>
            </a:r>
            <a:r>
              <a:rPr lang="en-GB" b="0" u="none" baseline="0" dirty="0" smtClean="0">
                <a:sym typeface="Wingdings" pitchFamily="2" charset="2"/>
              </a:rPr>
              <a:t> pas </a:t>
            </a:r>
            <a:r>
              <a:rPr lang="en-GB" b="0" u="none" baseline="0" dirty="0" err="1" smtClean="0">
                <a:sym typeface="Wingdings" pitchFamily="2" charset="2"/>
              </a:rPr>
              <a:t>l’intention</a:t>
            </a:r>
            <a:r>
              <a:rPr lang="en-GB" b="0" u="none" baseline="0" dirty="0" smtClean="0">
                <a:sym typeface="Wingdings" pitchFamily="2" charset="2"/>
              </a:rPr>
              <a:t> de </a:t>
            </a:r>
            <a:r>
              <a:rPr lang="en-GB" b="0" u="none" baseline="0" dirty="0" err="1" smtClean="0">
                <a:sym typeface="Wingdings" pitchFamily="2" charset="2"/>
              </a:rPr>
              <a:t>rester</a:t>
            </a:r>
            <a:r>
              <a:rPr lang="en-GB" b="0" u="none" baseline="0" dirty="0" smtClean="0">
                <a:sym typeface="Wingdings" pitchFamily="2" charset="2"/>
              </a:rPr>
              <a:t> </a:t>
            </a:r>
            <a:r>
              <a:rPr lang="en-GB" b="0" u="none" baseline="0" dirty="0" err="1" smtClean="0">
                <a:sym typeface="Wingdings" pitchFamily="2" charset="2"/>
              </a:rPr>
              <a:t>est</a:t>
            </a:r>
            <a:r>
              <a:rPr lang="en-GB" b="0" u="none" baseline="0" dirty="0" smtClean="0">
                <a:sym typeface="Wingdings" pitchFamily="2" charset="2"/>
              </a:rPr>
              <a:t> </a:t>
            </a:r>
            <a:r>
              <a:rPr lang="en-GB" b="0" u="none" baseline="0" dirty="0" err="1" smtClean="0">
                <a:sym typeface="Wingdings" pitchFamily="2" charset="2"/>
              </a:rPr>
              <a:t>resté</a:t>
            </a:r>
            <a:r>
              <a:rPr lang="en-GB" b="0" u="none" baseline="0" dirty="0" smtClean="0">
                <a:sym typeface="Wingdings" pitchFamily="2" charset="2"/>
              </a:rPr>
              <a:t> stable entre la baseline et la </a:t>
            </a:r>
            <a:r>
              <a:rPr lang="en-GB" b="0" u="none" baseline="0" dirty="0" err="1" smtClean="0">
                <a:sym typeface="Wingdings" pitchFamily="2" charset="2"/>
              </a:rPr>
              <a:t>endline</a:t>
            </a:r>
            <a:r>
              <a:rPr lang="en-GB" b="0" u="none" baseline="0" dirty="0" smtClean="0">
                <a:sym typeface="Wingdings" pitchFamily="2" charset="2"/>
              </a:rPr>
              <a:t>, </a:t>
            </a:r>
            <a:r>
              <a:rPr lang="en-GB" b="0" u="none" baseline="0" dirty="0" err="1" smtClean="0">
                <a:sym typeface="Wingdings" pitchFamily="2" charset="2"/>
              </a:rPr>
              <a:t>mais</a:t>
            </a:r>
            <a:r>
              <a:rPr lang="en-GB" b="0" u="none" baseline="0" dirty="0" smtClean="0">
                <a:sym typeface="Wingdings" pitchFamily="2" charset="2"/>
              </a:rPr>
              <a:t> les sites </a:t>
            </a:r>
            <a:r>
              <a:rPr lang="en-GB" b="0" u="none" baseline="0" dirty="0" err="1" smtClean="0">
                <a:sym typeface="Wingdings" pitchFamily="2" charset="2"/>
              </a:rPr>
              <a:t>eux-mêmes</a:t>
            </a:r>
            <a:r>
              <a:rPr lang="en-GB" b="0" u="none" baseline="0" dirty="0" smtClean="0">
                <a:sym typeface="Wingdings" pitchFamily="2" charset="2"/>
              </a:rPr>
              <a:t> et les communes </a:t>
            </a:r>
            <a:r>
              <a:rPr lang="en-GB" b="0" u="none" baseline="0" dirty="0" err="1" smtClean="0">
                <a:sym typeface="Wingdings" pitchFamily="2" charset="2"/>
              </a:rPr>
              <a:t>concernées</a:t>
            </a:r>
            <a:r>
              <a:rPr lang="en-GB" b="0" u="none" baseline="0" dirty="0" smtClean="0">
                <a:sym typeface="Wingdings" pitchFamily="2" charset="2"/>
              </a:rPr>
              <a:t> </a:t>
            </a:r>
            <a:r>
              <a:rPr lang="en-GB" b="0" u="none" baseline="0" dirty="0" err="1" smtClean="0">
                <a:sym typeface="Wingdings" pitchFamily="2" charset="2"/>
              </a:rPr>
              <a:t>ont</a:t>
            </a:r>
            <a:r>
              <a:rPr lang="en-GB" b="0" u="none" baseline="0" dirty="0" smtClean="0">
                <a:sym typeface="Wingdings" pitchFamily="2" charset="2"/>
              </a:rPr>
              <a:t> </a:t>
            </a:r>
            <a:r>
              <a:rPr lang="en-GB" b="0" u="none" baseline="0" dirty="0" err="1" smtClean="0">
                <a:sym typeface="Wingdings" pitchFamily="2" charset="2"/>
              </a:rPr>
              <a:t>changé</a:t>
            </a:r>
            <a:r>
              <a:rPr lang="en-GB" b="0" u="none" baseline="0" dirty="0" smtClean="0">
                <a:sym typeface="Wingdings" pitchFamily="2" charset="2"/>
              </a:rPr>
              <a:t>. </a:t>
            </a:r>
            <a:r>
              <a:rPr lang="en-GB" b="0" u="none" baseline="0" dirty="0" err="1" smtClean="0">
                <a:sym typeface="Wingdings" pitchFamily="2" charset="2"/>
              </a:rPr>
              <a:t>Dans</a:t>
            </a:r>
            <a:r>
              <a:rPr lang="en-GB" b="0" u="none" baseline="0" dirty="0" smtClean="0">
                <a:sym typeface="Wingdings" pitchFamily="2" charset="2"/>
              </a:rPr>
              <a:t> la baseline les sites avec intention de retour se </a:t>
            </a:r>
            <a:r>
              <a:rPr lang="en-GB" b="0" u="none" baseline="0" dirty="0" err="1" smtClean="0">
                <a:sym typeface="Wingdings" pitchFamily="2" charset="2"/>
              </a:rPr>
              <a:t>situaient</a:t>
            </a:r>
            <a:r>
              <a:rPr lang="en-GB" b="0" u="none" baseline="0" dirty="0" smtClean="0">
                <a:sym typeface="Wingdings" pitchFamily="2" charset="2"/>
              </a:rPr>
              <a:t> </a:t>
            </a:r>
            <a:r>
              <a:rPr lang="en-GB" b="0" u="none" baseline="0" dirty="0" err="1" smtClean="0">
                <a:sym typeface="Wingdings" pitchFamily="2" charset="2"/>
              </a:rPr>
              <a:t>surtout</a:t>
            </a:r>
            <a:r>
              <a:rPr lang="en-GB" b="0" u="none" baseline="0" dirty="0" smtClean="0">
                <a:sym typeface="Wingdings" pitchFamily="2" charset="2"/>
              </a:rPr>
              <a:t> à Diffa, </a:t>
            </a:r>
            <a:r>
              <a:rPr lang="en-GB" b="0" u="none" baseline="0" dirty="0" err="1" smtClean="0">
                <a:sym typeface="Wingdings" pitchFamily="2" charset="2"/>
              </a:rPr>
              <a:t>Gueskerou</a:t>
            </a:r>
            <a:r>
              <a:rPr lang="en-GB" b="0" u="none" baseline="0" dirty="0" smtClean="0">
                <a:sym typeface="Wingdings" pitchFamily="2" charset="2"/>
              </a:rPr>
              <a:t> et Maine </a:t>
            </a:r>
            <a:r>
              <a:rPr lang="en-GB" b="0" u="none" baseline="0" dirty="0" err="1" smtClean="0">
                <a:sym typeface="Wingdings" pitchFamily="2" charset="2"/>
              </a:rPr>
              <a:t>Soroa</a:t>
            </a:r>
            <a:r>
              <a:rPr lang="en-GB" b="0" u="none" baseline="0" dirty="0" smtClean="0">
                <a:sym typeface="Wingdings" pitchFamily="2" charset="2"/>
              </a:rPr>
              <a:t>. </a:t>
            </a:r>
            <a:r>
              <a:rPr lang="en-GB" b="0" u="none" baseline="0" dirty="0" err="1" smtClean="0">
                <a:sym typeface="Wingdings" pitchFamily="2" charset="2"/>
              </a:rPr>
              <a:t>Dans</a:t>
            </a:r>
            <a:r>
              <a:rPr lang="en-GB" b="0" u="none" baseline="0" dirty="0" smtClean="0">
                <a:sym typeface="Wingdings" pitchFamily="2" charset="2"/>
              </a:rPr>
              <a:t> la </a:t>
            </a:r>
            <a:r>
              <a:rPr lang="en-GB" b="0" u="none" baseline="0" dirty="0" err="1" smtClean="0">
                <a:sym typeface="Wingdings" pitchFamily="2" charset="2"/>
              </a:rPr>
              <a:t>endline</a:t>
            </a:r>
            <a:r>
              <a:rPr lang="en-GB" b="0" u="none" baseline="0" dirty="0" smtClean="0">
                <a:sym typeface="Wingdings" pitchFamily="2" charset="2"/>
              </a:rPr>
              <a:t>, </a:t>
            </a:r>
            <a:r>
              <a:rPr lang="en-GB" b="0" u="none" baseline="0" dirty="0" err="1" smtClean="0">
                <a:sym typeface="Wingdings" pitchFamily="2" charset="2"/>
              </a:rPr>
              <a:t>il</a:t>
            </a:r>
            <a:r>
              <a:rPr lang="en-GB" b="0" u="none" baseline="0" dirty="0" smtClean="0">
                <a:sym typeface="Wingdings" pitchFamily="2" charset="2"/>
              </a:rPr>
              <a:t> </a:t>
            </a:r>
            <a:r>
              <a:rPr lang="en-GB" b="0" u="none" baseline="0" dirty="0" err="1" smtClean="0">
                <a:sym typeface="Wingdings" pitchFamily="2" charset="2"/>
              </a:rPr>
              <a:t>n’y</a:t>
            </a:r>
            <a:r>
              <a:rPr lang="en-GB" b="0" u="none" baseline="0" dirty="0" smtClean="0">
                <a:sym typeface="Wingdings" pitchFamily="2" charset="2"/>
              </a:rPr>
              <a:t> a </a:t>
            </a:r>
            <a:r>
              <a:rPr lang="en-GB" b="0" u="none" baseline="0" dirty="0" err="1" smtClean="0">
                <a:sym typeface="Wingdings" pitchFamily="2" charset="2"/>
              </a:rPr>
              <a:t>presque</a:t>
            </a:r>
            <a:r>
              <a:rPr lang="en-GB" b="0" u="none" baseline="0" dirty="0" smtClean="0">
                <a:sym typeface="Wingdings" pitchFamily="2" charset="2"/>
              </a:rPr>
              <a:t> pas de sites avec intention de retour à Diffa et </a:t>
            </a:r>
            <a:r>
              <a:rPr lang="en-GB" b="0" u="none" baseline="0" dirty="0" err="1" smtClean="0">
                <a:sym typeface="Wingdings" pitchFamily="2" charset="2"/>
              </a:rPr>
              <a:t>Gueskerou</a:t>
            </a:r>
            <a:r>
              <a:rPr lang="en-GB" b="0" u="none" baseline="0" dirty="0" smtClean="0">
                <a:sym typeface="Wingdings" pitchFamily="2" charset="2"/>
              </a:rPr>
              <a:t>. </a:t>
            </a:r>
            <a:r>
              <a:rPr lang="en-GB" b="0" u="none" baseline="0" dirty="0" err="1" smtClean="0">
                <a:sym typeface="Wingdings" pitchFamily="2" charset="2"/>
              </a:rPr>
              <a:t>Kabalewa</a:t>
            </a:r>
            <a:r>
              <a:rPr lang="en-GB" b="0" u="none" baseline="0" dirty="0" smtClean="0">
                <a:sym typeface="Wingdings" pitchFamily="2" charset="2"/>
              </a:rPr>
              <a:t> </a:t>
            </a:r>
            <a:r>
              <a:rPr lang="en-GB" b="0" u="none" baseline="0" dirty="0" err="1" smtClean="0">
                <a:sym typeface="Wingdings" pitchFamily="2" charset="2"/>
              </a:rPr>
              <a:t>est</a:t>
            </a:r>
            <a:r>
              <a:rPr lang="en-GB" b="0" u="none" baseline="0" dirty="0" smtClean="0">
                <a:sym typeface="Wingdings" pitchFamily="2" charset="2"/>
              </a:rPr>
              <a:t> </a:t>
            </a:r>
            <a:r>
              <a:rPr lang="en-GB" b="0" u="none" baseline="0" dirty="0" err="1" smtClean="0">
                <a:sym typeface="Wingdings" pitchFamily="2" charset="2"/>
              </a:rPr>
              <a:t>maintenant</a:t>
            </a:r>
            <a:r>
              <a:rPr lang="en-GB" b="0" u="none" baseline="0" dirty="0" smtClean="0">
                <a:sym typeface="Wingdings" pitchFamily="2" charset="2"/>
              </a:rPr>
              <a:t> la commune avec le plus grand </a:t>
            </a:r>
            <a:r>
              <a:rPr lang="en-GB" b="0" u="none" baseline="0" dirty="0" err="1" smtClean="0">
                <a:sym typeface="Wingdings" pitchFamily="2" charset="2"/>
              </a:rPr>
              <a:t>nombre</a:t>
            </a:r>
            <a:r>
              <a:rPr lang="en-GB" b="0" u="none" baseline="0" dirty="0" smtClean="0">
                <a:sym typeface="Wingdings" pitchFamily="2" charset="2"/>
              </a:rPr>
              <a:t> de </a:t>
            </a:r>
            <a:r>
              <a:rPr lang="en-GB" b="0" u="none" baseline="0" dirty="0" err="1" smtClean="0">
                <a:sym typeface="Wingdings" pitchFamily="2" charset="2"/>
              </a:rPr>
              <a:t>tels</a:t>
            </a:r>
            <a:r>
              <a:rPr lang="en-GB" b="0" u="none" baseline="0" dirty="0" smtClean="0">
                <a:sym typeface="Wingdings" pitchFamily="2" charset="2"/>
              </a:rPr>
              <a:t> sites.</a:t>
            </a:r>
            <a:endParaRPr lang="en-GB" b="0" u="none" baseline="0" dirty="0" smtClean="0"/>
          </a:p>
          <a:p>
            <a:endParaRPr lang="en-GB" b="0" u="sng" baseline="0" dirty="0" smtClean="0"/>
          </a:p>
          <a:p>
            <a:r>
              <a:rPr lang="en-GB" b="0" u="sng" baseline="0" dirty="0" smtClean="0"/>
              <a:t>Baseline</a:t>
            </a:r>
            <a:r>
              <a:rPr lang="en-GB" b="0" u="none" baseline="0" dirty="0" smtClean="0"/>
              <a:t>:</a:t>
            </a:r>
          </a:p>
          <a:p>
            <a:r>
              <a:rPr lang="en-GB" b="0" u="none" baseline="0" dirty="0" smtClean="0"/>
              <a:t>12 sites </a:t>
            </a:r>
            <a:r>
              <a:rPr lang="en-GB" b="0" u="none" baseline="0" dirty="0" err="1" smtClean="0"/>
              <a:t>où</a:t>
            </a:r>
            <a:r>
              <a:rPr lang="en-GB" b="0" u="none" baseline="0" dirty="0" smtClean="0"/>
              <a:t> les DPI </a:t>
            </a:r>
            <a:r>
              <a:rPr lang="en-GB" b="0" u="none" baseline="0" dirty="0" err="1" smtClean="0"/>
              <a:t>n’ont</a:t>
            </a:r>
            <a:r>
              <a:rPr lang="en-GB" b="0" u="none" baseline="0" dirty="0" smtClean="0"/>
              <a:t> pas </a:t>
            </a:r>
            <a:r>
              <a:rPr lang="en-GB" b="0" u="none" baseline="0" dirty="0" err="1" smtClean="0"/>
              <a:t>l’intention</a:t>
            </a:r>
            <a:r>
              <a:rPr lang="en-GB" b="0" u="none" baseline="0" dirty="0" smtClean="0"/>
              <a:t> de </a:t>
            </a:r>
            <a:r>
              <a:rPr lang="en-GB" b="0" u="none" baseline="0" dirty="0" err="1" smtClean="0"/>
              <a:t>rester</a:t>
            </a:r>
            <a:r>
              <a:rPr lang="en-GB" b="0" u="none" baseline="0" dirty="0" smtClean="0"/>
              <a:t> </a:t>
            </a:r>
            <a:r>
              <a:rPr lang="en-GB" b="0" u="none" baseline="0" dirty="0" err="1" smtClean="0"/>
              <a:t>sur</a:t>
            </a:r>
            <a:r>
              <a:rPr lang="en-GB" b="0" u="none" baseline="0" dirty="0" smtClean="0"/>
              <a:t> </a:t>
            </a:r>
            <a:r>
              <a:rPr lang="en-GB" b="0" u="none" baseline="0" dirty="0" err="1" smtClean="0"/>
              <a:t>leur</a:t>
            </a:r>
            <a:r>
              <a:rPr lang="en-GB" b="0" u="none" baseline="0" dirty="0" smtClean="0"/>
              <a:t> site, </a:t>
            </a:r>
            <a:r>
              <a:rPr lang="en-GB" b="0" u="none" baseline="0" dirty="0" err="1" smtClean="0"/>
              <a:t>dont</a:t>
            </a:r>
            <a:r>
              <a:rPr lang="en-GB" b="0" u="none" baseline="0" dirty="0" smtClean="0"/>
              <a:t> 1 à </a:t>
            </a:r>
            <a:r>
              <a:rPr lang="en-GB" b="0" u="none" baseline="0" dirty="0" err="1" smtClean="0"/>
              <a:t>Chetimari</a:t>
            </a:r>
            <a:r>
              <a:rPr lang="en-GB" b="0" u="none" baseline="0" dirty="0" smtClean="0"/>
              <a:t> (</a:t>
            </a:r>
            <a:r>
              <a:rPr lang="en-GB" b="0" u="none" baseline="0" dirty="0" err="1" smtClean="0"/>
              <a:t>Gremadi</a:t>
            </a:r>
            <a:r>
              <a:rPr lang="en-GB" b="0" u="none" baseline="0" dirty="0" smtClean="0"/>
              <a:t>), 4 à Diffa (</a:t>
            </a:r>
            <a:r>
              <a:rPr lang="en-GB" b="0" u="none" baseline="0" dirty="0" err="1" smtClean="0"/>
              <a:t>Awaridi</a:t>
            </a:r>
            <a:r>
              <a:rPr lang="en-GB" b="0" u="none" baseline="0" dirty="0" smtClean="0"/>
              <a:t>, Dubai, </a:t>
            </a:r>
            <a:r>
              <a:rPr lang="en-GB" b="0" u="none" baseline="0" dirty="0" err="1" smtClean="0"/>
              <a:t>Kagouri</a:t>
            </a:r>
            <a:r>
              <a:rPr lang="en-GB" b="0" u="none" baseline="0" dirty="0" smtClean="0"/>
              <a:t> </a:t>
            </a:r>
            <a:r>
              <a:rPr lang="en-GB" b="0" u="none" baseline="0" dirty="0" err="1" smtClean="0"/>
              <a:t>Ngoui</a:t>
            </a:r>
            <a:r>
              <a:rPr lang="en-GB" b="0" u="none" baseline="0" dirty="0" smtClean="0"/>
              <a:t>, </a:t>
            </a:r>
            <a:r>
              <a:rPr lang="en-GB" b="0" u="none" baseline="0" dirty="0" err="1" smtClean="0"/>
              <a:t>Sabon</a:t>
            </a:r>
            <a:r>
              <a:rPr lang="en-GB" b="0" u="none" baseline="0" dirty="0" smtClean="0"/>
              <a:t> </a:t>
            </a:r>
            <a:r>
              <a:rPr lang="en-GB" b="0" u="none" baseline="0" dirty="0" err="1" smtClean="0"/>
              <a:t>Carre</a:t>
            </a:r>
            <a:r>
              <a:rPr lang="en-GB" b="0" u="none" baseline="0" dirty="0" smtClean="0"/>
              <a:t>), 3 à </a:t>
            </a:r>
            <a:r>
              <a:rPr lang="en-GB" b="0" u="none" baseline="0" dirty="0" err="1" smtClean="0"/>
              <a:t>Gueskerou</a:t>
            </a:r>
            <a:r>
              <a:rPr lang="en-GB" b="0" u="none" baseline="0" dirty="0" smtClean="0"/>
              <a:t> (</a:t>
            </a:r>
            <a:r>
              <a:rPr lang="en-GB" b="0" u="none" baseline="0" dirty="0" err="1" smtClean="0"/>
              <a:t>Alla</a:t>
            </a:r>
            <a:r>
              <a:rPr lang="en-GB" b="0" u="none" baseline="0" dirty="0" smtClean="0"/>
              <a:t> </a:t>
            </a:r>
            <a:r>
              <a:rPr lang="en-GB" b="0" u="none" baseline="0" dirty="0" err="1" smtClean="0"/>
              <a:t>Dallamaram</a:t>
            </a:r>
            <a:r>
              <a:rPr lang="en-GB" b="0" u="none" baseline="0" dirty="0" smtClean="0"/>
              <a:t>, </a:t>
            </a:r>
            <a:r>
              <a:rPr lang="en-GB" b="0" u="none" baseline="0" dirty="0" err="1" smtClean="0"/>
              <a:t>Garin</a:t>
            </a:r>
            <a:r>
              <a:rPr lang="en-GB" b="0" u="none" baseline="0" dirty="0" smtClean="0"/>
              <a:t> </a:t>
            </a:r>
            <a:r>
              <a:rPr lang="en-GB" b="0" u="none" baseline="0" dirty="0" err="1" smtClean="0"/>
              <a:t>Wanzam</a:t>
            </a:r>
            <a:r>
              <a:rPr lang="en-GB" b="0" u="none" baseline="0" dirty="0" smtClean="0"/>
              <a:t>, </a:t>
            </a:r>
            <a:r>
              <a:rPr lang="en-GB" b="0" u="none" baseline="0" dirty="0" err="1" smtClean="0"/>
              <a:t>Zeinam</a:t>
            </a:r>
            <a:r>
              <a:rPr lang="en-GB" b="0" u="none" baseline="0" dirty="0" smtClean="0"/>
              <a:t> </a:t>
            </a:r>
            <a:r>
              <a:rPr lang="en-GB" b="0" u="none" baseline="0" dirty="0" err="1" smtClean="0"/>
              <a:t>Kellouri</a:t>
            </a:r>
            <a:r>
              <a:rPr lang="en-GB" b="0" u="none" baseline="0" dirty="0" smtClean="0"/>
              <a:t>), 3 à Maine </a:t>
            </a:r>
            <a:r>
              <a:rPr lang="en-GB" b="0" u="none" baseline="0" dirty="0" err="1" smtClean="0"/>
              <a:t>Soroa</a:t>
            </a:r>
            <a:r>
              <a:rPr lang="en-GB" b="0" u="none" baseline="0" dirty="0" smtClean="0"/>
              <a:t> (</a:t>
            </a:r>
            <a:r>
              <a:rPr lang="en-GB" b="0" u="none" baseline="0" dirty="0" err="1" smtClean="0"/>
              <a:t>Ambouram</a:t>
            </a:r>
            <a:r>
              <a:rPr lang="en-GB" b="0" u="none" baseline="0" dirty="0" smtClean="0"/>
              <a:t> Ali, </a:t>
            </a:r>
            <a:r>
              <a:rPr lang="en-GB" b="0" u="none" baseline="0" dirty="0" err="1" smtClean="0"/>
              <a:t>Kanama</a:t>
            </a:r>
            <a:r>
              <a:rPr lang="en-GB" b="0" u="none" baseline="0" dirty="0" smtClean="0"/>
              <a:t> </a:t>
            </a:r>
            <a:r>
              <a:rPr lang="en-GB" b="0" u="none" baseline="0" dirty="0" err="1" smtClean="0"/>
              <a:t>Ligari</a:t>
            </a:r>
            <a:r>
              <a:rPr lang="en-GB" b="0" u="none" baseline="0" dirty="0" smtClean="0"/>
              <a:t>, </a:t>
            </a:r>
            <a:r>
              <a:rPr lang="en-GB" b="0" u="none" baseline="0" dirty="0" err="1" smtClean="0"/>
              <a:t>Kayetawa</a:t>
            </a:r>
            <a:r>
              <a:rPr lang="en-GB" b="0" u="none" baseline="0" dirty="0" smtClean="0"/>
              <a:t>) et 1 à </a:t>
            </a:r>
            <a:r>
              <a:rPr lang="en-GB" b="0" u="none" baseline="0" dirty="0" err="1" smtClean="0"/>
              <a:t>Toumour</a:t>
            </a:r>
            <a:r>
              <a:rPr lang="en-GB" b="0" u="none" baseline="0" dirty="0" smtClean="0"/>
              <a:t> (</a:t>
            </a:r>
            <a:r>
              <a:rPr lang="en-GB" b="0" u="none" baseline="0" dirty="0" err="1" smtClean="0"/>
              <a:t>Bourbourwa</a:t>
            </a:r>
            <a:r>
              <a:rPr lang="en-GB" b="0" u="none" baseline="0" dirty="0" smtClean="0"/>
              <a:t>)</a:t>
            </a:r>
          </a:p>
          <a:p>
            <a:endParaRPr lang="en-GB" b="0" u="none" baseline="0" dirty="0" smtClean="0"/>
          </a:p>
          <a:p>
            <a:r>
              <a:rPr lang="en-GB" b="0" u="sng" baseline="0" dirty="0" err="1" smtClean="0"/>
              <a:t>Endline</a:t>
            </a:r>
            <a:r>
              <a:rPr lang="en-GB" b="0" u="none" baseline="0" dirty="0" smtClean="0"/>
              <a:t>: </a:t>
            </a:r>
          </a:p>
          <a:p>
            <a:r>
              <a:rPr lang="en-GB" b="0" u="none" baseline="0" dirty="0" smtClean="0"/>
              <a:t>11 sites </a:t>
            </a:r>
            <a:r>
              <a:rPr lang="en-GB" b="0" u="none" baseline="0" dirty="0" err="1" smtClean="0"/>
              <a:t>où</a:t>
            </a:r>
            <a:r>
              <a:rPr lang="en-GB" b="0" u="none" baseline="0" dirty="0" smtClean="0"/>
              <a:t> </a:t>
            </a:r>
            <a:r>
              <a:rPr lang="en-GB" b="0" u="none" baseline="0" dirty="0" err="1" smtClean="0"/>
              <a:t>personne</a:t>
            </a:r>
            <a:r>
              <a:rPr lang="en-GB" b="0" u="none" baseline="0" dirty="0" smtClean="0"/>
              <a:t> </a:t>
            </a:r>
            <a:r>
              <a:rPr lang="en-GB" b="0" u="none" baseline="0" dirty="0" err="1" smtClean="0"/>
              <a:t>ou</a:t>
            </a:r>
            <a:r>
              <a:rPr lang="en-GB" b="0" u="none" baseline="0" dirty="0" smtClean="0"/>
              <a:t> </a:t>
            </a:r>
            <a:r>
              <a:rPr lang="en-GB" b="0" u="none" baseline="0" dirty="0" err="1" smtClean="0"/>
              <a:t>une</a:t>
            </a:r>
            <a:r>
              <a:rPr lang="en-GB" b="0" u="none" baseline="0" dirty="0" smtClean="0"/>
              <a:t> </a:t>
            </a:r>
            <a:r>
              <a:rPr lang="en-GB" b="0" u="none" baseline="0" dirty="0" err="1" smtClean="0"/>
              <a:t>minorité</a:t>
            </a:r>
            <a:r>
              <a:rPr lang="en-GB" b="0" u="none" baseline="0" dirty="0" smtClean="0"/>
              <a:t> des PDI a </a:t>
            </a:r>
            <a:r>
              <a:rPr lang="en-GB" b="0" u="none" baseline="0" dirty="0" err="1" smtClean="0"/>
              <a:t>l’intention</a:t>
            </a:r>
            <a:r>
              <a:rPr lang="en-GB" b="0" u="none" baseline="0" dirty="0" smtClean="0"/>
              <a:t> de </a:t>
            </a:r>
            <a:r>
              <a:rPr lang="en-GB" b="0" u="none" baseline="0" dirty="0" err="1" smtClean="0"/>
              <a:t>rester</a:t>
            </a:r>
            <a:r>
              <a:rPr lang="en-GB" b="0" u="none" baseline="0" dirty="0" smtClean="0"/>
              <a:t> </a:t>
            </a:r>
            <a:r>
              <a:rPr lang="en-GB" b="0" u="none" baseline="0" dirty="0" err="1" smtClean="0"/>
              <a:t>sur</a:t>
            </a:r>
            <a:r>
              <a:rPr lang="en-GB" b="0" u="none" baseline="0" dirty="0" smtClean="0"/>
              <a:t> </a:t>
            </a:r>
            <a:r>
              <a:rPr lang="en-GB" b="0" u="none" baseline="0" dirty="0" err="1" smtClean="0"/>
              <a:t>leur</a:t>
            </a:r>
            <a:r>
              <a:rPr lang="en-GB" b="0" u="none" baseline="0" dirty="0" smtClean="0"/>
              <a:t> site, </a:t>
            </a:r>
            <a:r>
              <a:rPr lang="en-GB" b="0" u="none" baseline="0" dirty="0" err="1" smtClean="0"/>
              <a:t>dont</a:t>
            </a:r>
            <a:r>
              <a:rPr lang="en-GB" b="0" u="none" baseline="0" dirty="0" smtClean="0"/>
              <a:t> 1 à </a:t>
            </a:r>
            <a:r>
              <a:rPr lang="en-GB" b="0" u="none" baseline="0" dirty="0" err="1" smtClean="0"/>
              <a:t>Chetimari</a:t>
            </a:r>
            <a:r>
              <a:rPr lang="en-GB" b="0" u="none" baseline="0" dirty="0" smtClean="0"/>
              <a:t> (</a:t>
            </a:r>
            <a:r>
              <a:rPr lang="en-GB" b="0" u="none" baseline="0" dirty="0" err="1" smtClean="0"/>
              <a:t>Gagamari</a:t>
            </a:r>
            <a:r>
              <a:rPr lang="en-GB" b="0" u="none" baseline="0" dirty="0" smtClean="0"/>
              <a:t>), 1 à </a:t>
            </a:r>
            <a:r>
              <a:rPr lang="en-GB" b="0" u="none" baseline="0" dirty="0" err="1" smtClean="0"/>
              <a:t>Gueskerou</a:t>
            </a:r>
            <a:r>
              <a:rPr lang="en-GB" b="0" u="none" baseline="0" dirty="0" smtClean="0"/>
              <a:t> (</a:t>
            </a:r>
            <a:r>
              <a:rPr lang="en-GB" b="0" u="none" baseline="0" dirty="0" err="1" smtClean="0"/>
              <a:t>Ngagam</a:t>
            </a:r>
            <a:r>
              <a:rPr lang="en-GB" b="0" u="none" baseline="0" dirty="0" smtClean="0"/>
              <a:t>), 4 à </a:t>
            </a:r>
            <a:r>
              <a:rPr lang="en-GB" b="0" u="none" baseline="0" dirty="0" err="1" smtClean="0"/>
              <a:t>Kabalewa</a:t>
            </a:r>
            <a:r>
              <a:rPr lang="en-GB" b="0" u="none" baseline="0" dirty="0" smtClean="0"/>
              <a:t> (</a:t>
            </a:r>
            <a:r>
              <a:rPr lang="en-GB" b="0" u="none" baseline="0" dirty="0" err="1" smtClean="0"/>
              <a:t>Kaoua</a:t>
            </a:r>
            <a:r>
              <a:rPr lang="en-GB" b="0" u="none" baseline="0" dirty="0" smtClean="0"/>
              <a:t>, </a:t>
            </a:r>
            <a:r>
              <a:rPr lang="en-GB" b="0" u="none" baseline="0" dirty="0" err="1" smtClean="0"/>
              <a:t>Kolo</a:t>
            </a:r>
            <a:r>
              <a:rPr lang="en-GB" b="0" u="none" baseline="0" dirty="0" smtClean="0"/>
              <a:t> Manga, </a:t>
            </a:r>
            <a:r>
              <a:rPr lang="en-GB" b="0" u="none" baseline="0" dirty="0" err="1" smtClean="0"/>
              <a:t>Koragou</a:t>
            </a:r>
            <a:r>
              <a:rPr lang="en-GB" b="0" u="none" baseline="0" dirty="0" smtClean="0"/>
              <a:t>*, </a:t>
            </a:r>
            <a:r>
              <a:rPr lang="en-GB" b="0" u="none" baseline="0" dirty="0" err="1" smtClean="0"/>
              <a:t>Ngarana</a:t>
            </a:r>
            <a:r>
              <a:rPr lang="en-GB" b="0" u="none" baseline="0" dirty="0" smtClean="0"/>
              <a:t>), 3 à Maine </a:t>
            </a:r>
            <a:r>
              <a:rPr lang="en-GB" b="0" u="none" baseline="0" dirty="0" err="1" smtClean="0"/>
              <a:t>Soroa</a:t>
            </a:r>
            <a:r>
              <a:rPr lang="en-GB" b="0" u="none" baseline="0" dirty="0" smtClean="0"/>
              <a:t> (</a:t>
            </a:r>
            <a:r>
              <a:rPr lang="en-GB" b="0" u="none" baseline="0" dirty="0" err="1" smtClean="0"/>
              <a:t>Dekouram</a:t>
            </a:r>
            <a:r>
              <a:rPr lang="en-GB" b="0" u="none" baseline="0" dirty="0" smtClean="0"/>
              <a:t>, </a:t>
            </a:r>
            <a:r>
              <a:rPr lang="en-GB" b="0" u="none" baseline="0" dirty="0" err="1" smtClean="0"/>
              <a:t>Gadori</a:t>
            </a:r>
            <a:r>
              <a:rPr lang="en-GB" b="0" u="none" baseline="0" dirty="0" smtClean="0"/>
              <a:t>, </a:t>
            </a:r>
            <a:r>
              <a:rPr lang="en-GB" b="0" u="none" baseline="0" dirty="0" err="1" smtClean="0"/>
              <a:t>Issari</a:t>
            </a:r>
            <a:r>
              <a:rPr lang="en-GB" b="0" u="none" baseline="0" dirty="0" smtClean="0"/>
              <a:t> </a:t>
            </a:r>
            <a:r>
              <a:rPr lang="en-GB" b="0" u="none" baseline="0" dirty="0" err="1" smtClean="0"/>
              <a:t>Bagara</a:t>
            </a:r>
            <a:r>
              <a:rPr lang="en-GB" b="0" u="none" baseline="0" dirty="0" smtClean="0"/>
              <a:t>), 1 à </a:t>
            </a:r>
            <a:r>
              <a:rPr lang="en-GB" b="0" u="none" baseline="0" dirty="0" err="1" smtClean="0"/>
              <a:t>Nguigmi</a:t>
            </a:r>
            <a:r>
              <a:rPr lang="en-GB" b="0" u="none" baseline="0" dirty="0" smtClean="0"/>
              <a:t> (</a:t>
            </a:r>
            <a:r>
              <a:rPr lang="en-GB" b="0" u="none" baseline="0" dirty="0" err="1" smtClean="0"/>
              <a:t>Kanenbori</a:t>
            </a:r>
            <a:r>
              <a:rPr lang="en-GB" b="0" u="none" baseline="0" dirty="0" smtClean="0"/>
              <a:t>) et 1 à </a:t>
            </a:r>
            <a:r>
              <a:rPr lang="en-GB" b="0" u="none" baseline="0" dirty="0" err="1" smtClean="0"/>
              <a:t>Toumour</a:t>
            </a:r>
            <a:r>
              <a:rPr lang="en-GB" b="0" u="none" baseline="0" dirty="0" smtClean="0"/>
              <a:t> (</a:t>
            </a:r>
            <a:r>
              <a:rPr lang="en-GB" b="0" u="none" baseline="0" dirty="0" err="1" smtClean="0"/>
              <a:t>Ngouba</a:t>
            </a:r>
            <a:r>
              <a:rPr lang="en-GB" b="0" u="none" baseline="0" dirty="0" smtClean="0"/>
              <a:t>)</a:t>
            </a:r>
            <a:endParaRPr lang="en-GB" b="0" u="sng" baseline="0" dirty="0" smtClean="0"/>
          </a:p>
          <a:p>
            <a:r>
              <a:rPr lang="en-GB" b="0" baseline="0" dirty="0" smtClean="0"/>
              <a:t> </a:t>
            </a:r>
            <a:r>
              <a:rPr lang="fr-FR" b="0" baseline="0" dirty="0" smtClean="0"/>
              <a:t>* Le site de </a:t>
            </a:r>
            <a:r>
              <a:rPr lang="fr-FR" b="0" baseline="0" dirty="0" err="1" smtClean="0"/>
              <a:t>Koragou</a:t>
            </a:r>
            <a:r>
              <a:rPr lang="fr-FR" b="0" baseline="0" dirty="0" smtClean="0"/>
              <a:t> n’était pas </a:t>
            </a:r>
            <a:r>
              <a:rPr lang="fr-FR" b="0" baseline="0" dirty="0" err="1" smtClean="0"/>
              <a:t>inclu</a:t>
            </a:r>
            <a:r>
              <a:rPr lang="fr-FR" b="0" baseline="0" dirty="0" smtClean="0"/>
              <a:t> dans la </a:t>
            </a:r>
            <a:r>
              <a:rPr lang="fr-FR" b="0" baseline="0" dirty="0" err="1" smtClean="0"/>
              <a:t>baseline</a:t>
            </a:r>
            <a:endParaRPr lang="fr-FR" b="0" baseline="0" dirty="0" smtClean="0"/>
          </a:p>
          <a:p>
            <a:endParaRPr lang="en-GB" b="1" dirty="0" smtClean="0"/>
          </a:p>
          <a:p>
            <a:endParaRPr lang="en-GB" b="1" dirty="0" smtClean="0"/>
          </a:p>
          <a:p>
            <a:endParaRPr lang="en-GB" b="0"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17</a:t>
            </a:fld>
            <a:endParaRPr lang="fr-FR"/>
          </a:p>
        </p:txBody>
      </p:sp>
    </p:spTree>
    <p:extLst>
      <p:ext uri="{BB962C8B-B14F-4D97-AF65-F5344CB8AC3E}">
        <p14:creationId xmlns:p14="http://schemas.microsoft.com/office/powerpoint/2010/main" val="771689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b="1" dirty="0" err="1" smtClean="0"/>
              <a:t>Comparaison</a:t>
            </a:r>
            <a:r>
              <a:rPr lang="en-GB" b="1" baseline="0" dirty="0" smtClean="0"/>
              <a:t> </a:t>
            </a:r>
            <a:r>
              <a:rPr lang="en-GB" b="1" baseline="0" dirty="0" err="1" smtClean="0"/>
              <a:t>endline</a:t>
            </a:r>
            <a:r>
              <a:rPr lang="en-GB" b="1" baseline="0" dirty="0" smtClean="0"/>
              <a:t>-baseline </a:t>
            </a:r>
            <a:r>
              <a:rPr lang="en-GB" b="1" baseline="0" dirty="0" err="1" smtClean="0"/>
              <a:t>réfugiés</a:t>
            </a:r>
            <a:endParaRPr lang="en-GB" b="1" baseline="0" dirty="0" smtClean="0"/>
          </a:p>
          <a:p>
            <a:endParaRPr lang="en-GB" b="1" baseline="0" dirty="0" smtClean="0"/>
          </a:p>
          <a:p>
            <a:pPr marL="171450" marR="0" indent="-171450" algn="l" defTabSz="914400" rtl="0" eaLnBrk="1" fontAlgn="auto" latinLnBrk="0" hangingPunct="1">
              <a:lnSpc>
                <a:spcPct val="100000"/>
              </a:lnSpc>
              <a:spcBef>
                <a:spcPts val="0"/>
              </a:spcBef>
              <a:spcAft>
                <a:spcPts val="0"/>
              </a:spcAft>
              <a:buClrTx/>
              <a:buSzTx/>
              <a:buFont typeface="Wingdings"/>
              <a:buChar char="à"/>
              <a:tabLst/>
              <a:defRPr/>
            </a:pPr>
            <a:r>
              <a:rPr lang="en-GB" b="0" u="none" baseline="0" dirty="0" smtClean="0">
                <a:sym typeface="Wingdings" pitchFamily="2" charset="2"/>
              </a:rPr>
              <a:t>Le </a:t>
            </a:r>
            <a:r>
              <a:rPr lang="en-GB" b="0" u="none" baseline="0" dirty="0" err="1" smtClean="0">
                <a:sym typeface="Wingdings" pitchFamily="2" charset="2"/>
              </a:rPr>
              <a:t>nombre</a:t>
            </a:r>
            <a:r>
              <a:rPr lang="en-GB" b="0" u="none" baseline="0" dirty="0" smtClean="0">
                <a:sym typeface="Wingdings" pitchFamily="2" charset="2"/>
              </a:rPr>
              <a:t> de sites </a:t>
            </a:r>
            <a:r>
              <a:rPr lang="en-GB" b="0" u="none" baseline="0" dirty="0" err="1" smtClean="0">
                <a:sym typeface="Wingdings" pitchFamily="2" charset="2"/>
              </a:rPr>
              <a:t>dans</a:t>
            </a:r>
            <a:r>
              <a:rPr lang="en-GB" b="0" u="none" baseline="0" dirty="0" smtClean="0">
                <a:sym typeface="Wingdings" pitchFamily="2" charset="2"/>
              </a:rPr>
              <a:t> </a:t>
            </a:r>
            <a:r>
              <a:rPr lang="en-GB" b="0" u="none" baseline="0" dirty="0" err="1" smtClean="0">
                <a:sym typeface="Wingdings" pitchFamily="2" charset="2"/>
              </a:rPr>
              <a:t>lesquels</a:t>
            </a:r>
            <a:r>
              <a:rPr lang="en-GB" b="0" u="none" baseline="0" dirty="0" smtClean="0">
                <a:sym typeface="Wingdings" pitchFamily="2" charset="2"/>
              </a:rPr>
              <a:t> les </a:t>
            </a:r>
            <a:r>
              <a:rPr lang="en-GB" b="0" u="none" baseline="0" dirty="0" err="1" smtClean="0">
                <a:sym typeface="Wingdings" pitchFamily="2" charset="2"/>
              </a:rPr>
              <a:t>réfugiés</a:t>
            </a:r>
            <a:r>
              <a:rPr lang="en-GB" b="0" u="none" baseline="0" dirty="0" smtClean="0">
                <a:sym typeface="Wingdings" pitchFamily="2" charset="2"/>
              </a:rPr>
              <a:t> </a:t>
            </a:r>
            <a:r>
              <a:rPr lang="en-GB" b="0" u="none" baseline="0" dirty="0" err="1" smtClean="0">
                <a:sym typeface="Wingdings" pitchFamily="2" charset="2"/>
              </a:rPr>
              <a:t>n’ont</a:t>
            </a:r>
            <a:r>
              <a:rPr lang="en-GB" b="0" u="none" baseline="0" dirty="0" smtClean="0">
                <a:sym typeface="Wingdings" pitchFamily="2" charset="2"/>
              </a:rPr>
              <a:t> pas </a:t>
            </a:r>
            <a:r>
              <a:rPr lang="en-GB" b="0" u="none" baseline="0" dirty="0" err="1" smtClean="0">
                <a:sym typeface="Wingdings" pitchFamily="2" charset="2"/>
              </a:rPr>
              <a:t>l’intention</a:t>
            </a:r>
            <a:r>
              <a:rPr lang="en-GB" b="0" u="none" baseline="0" dirty="0" smtClean="0">
                <a:sym typeface="Wingdings" pitchFamily="2" charset="2"/>
              </a:rPr>
              <a:t> de </a:t>
            </a:r>
            <a:r>
              <a:rPr lang="en-GB" b="0" u="none" baseline="0" dirty="0" err="1" smtClean="0">
                <a:sym typeface="Wingdings" pitchFamily="2" charset="2"/>
              </a:rPr>
              <a:t>rester</a:t>
            </a:r>
            <a:r>
              <a:rPr lang="en-GB" b="0" u="none" baseline="0" dirty="0" smtClean="0">
                <a:sym typeface="Wingdings" pitchFamily="2" charset="2"/>
              </a:rPr>
              <a:t> a </a:t>
            </a:r>
            <a:r>
              <a:rPr lang="en-GB" b="0" u="none" baseline="0" dirty="0" err="1" smtClean="0">
                <a:sym typeface="Wingdings" pitchFamily="2" charset="2"/>
              </a:rPr>
              <a:t>augmenté</a:t>
            </a:r>
            <a:r>
              <a:rPr lang="en-GB" b="0" u="none" baseline="0" dirty="0" smtClean="0">
                <a:sym typeface="Wingdings" pitchFamily="2" charset="2"/>
              </a:rPr>
              <a:t> </a:t>
            </a:r>
            <a:r>
              <a:rPr lang="en-GB" b="0" u="none" baseline="0" dirty="0" err="1" smtClean="0">
                <a:sym typeface="Wingdings" pitchFamily="2" charset="2"/>
              </a:rPr>
              <a:t>depuis</a:t>
            </a:r>
            <a:r>
              <a:rPr lang="en-GB" b="0" u="none" baseline="0" dirty="0" smtClean="0">
                <a:sym typeface="Wingdings" pitchFamily="2" charset="2"/>
              </a:rPr>
              <a:t> la baseline, de 7 à 17. De plus, et </a:t>
            </a:r>
            <a:r>
              <a:rPr lang="en-GB" b="0" u="none" baseline="0" dirty="0" err="1" smtClean="0">
                <a:sym typeface="Wingdings" pitchFamily="2" charset="2"/>
              </a:rPr>
              <a:t>comme</a:t>
            </a:r>
            <a:r>
              <a:rPr lang="en-GB" b="0" u="none" baseline="0" dirty="0" smtClean="0">
                <a:sym typeface="Wingdings" pitchFamily="2" charset="2"/>
              </a:rPr>
              <a:t> pour les PDI, les communes </a:t>
            </a:r>
            <a:r>
              <a:rPr lang="en-GB" b="0" u="none" baseline="0" dirty="0" err="1" smtClean="0">
                <a:sym typeface="Wingdings" pitchFamily="2" charset="2"/>
              </a:rPr>
              <a:t>concernées</a:t>
            </a:r>
            <a:r>
              <a:rPr lang="en-GB" b="0" u="none" baseline="0" dirty="0" smtClean="0">
                <a:sym typeface="Wingdings" pitchFamily="2" charset="2"/>
              </a:rPr>
              <a:t> </a:t>
            </a:r>
            <a:r>
              <a:rPr lang="en-GB" b="0" u="none" baseline="0" dirty="0" err="1" smtClean="0">
                <a:sym typeface="Wingdings" pitchFamily="2" charset="2"/>
              </a:rPr>
              <a:t>ont</a:t>
            </a:r>
            <a:r>
              <a:rPr lang="en-GB" b="0" u="none" baseline="0" dirty="0" smtClean="0">
                <a:sym typeface="Wingdings" pitchFamily="2" charset="2"/>
              </a:rPr>
              <a:t> </a:t>
            </a:r>
            <a:r>
              <a:rPr lang="en-GB" b="0" u="none" baseline="0" dirty="0" err="1" smtClean="0">
                <a:sym typeface="Wingdings" pitchFamily="2" charset="2"/>
              </a:rPr>
              <a:t>changé</a:t>
            </a:r>
            <a:r>
              <a:rPr lang="en-GB" b="0" u="none" baseline="0" dirty="0" smtClean="0">
                <a:sym typeface="Wingdings" pitchFamily="2" charset="2"/>
              </a:rPr>
              <a:t>. </a:t>
            </a:r>
            <a:r>
              <a:rPr lang="en-GB" b="0" u="none" baseline="0" dirty="0" err="1" smtClean="0">
                <a:sym typeface="Wingdings" pitchFamily="2" charset="2"/>
              </a:rPr>
              <a:t>Dans</a:t>
            </a:r>
            <a:r>
              <a:rPr lang="en-GB" b="0" u="none" baseline="0" dirty="0" smtClean="0">
                <a:sym typeface="Wingdings" pitchFamily="2" charset="2"/>
              </a:rPr>
              <a:t> la baseline les sites avec intention de </a:t>
            </a:r>
            <a:r>
              <a:rPr lang="en-GB" b="0" u="none" baseline="0" dirty="0" err="1" smtClean="0">
                <a:sym typeface="Wingdings" pitchFamily="2" charset="2"/>
              </a:rPr>
              <a:t>partir</a:t>
            </a:r>
            <a:r>
              <a:rPr lang="en-GB" b="0" u="none" baseline="0" dirty="0" smtClean="0">
                <a:sym typeface="Wingdings" pitchFamily="2" charset="2"/>
              </a:rPr>
              <a:t> se </a:t>
            </a:r>
            <a:r>
              <a:rPr lang="en-GB" b="0" u="none" baseline="0" dirty="0" err="1" smtClean="0">
                <a:sym typeface="Wingdings" pitchFamily="2" charset="2"/>
              </a:rPr>
              <a:t>situaient</a:t>
            </a:r>
            <a:r>
              <a:rPr lang="en-GB" b="0" u="none" baseline="0" dirty="0" smtClean="0">
                <a:sym typeface="Wingdings" pitchFamily="2" charset="2"/>
              </a:rPr>
              <a:t> </a:t>
            </a:r>
            <a:r>
              <a:rPr lang="en-GB" b="0" u="none" baseline="0" dirty="0" err="1" smtClean="0">
                <a:sym typeface="Wingdings" pitchFamily="2" charset="2"/>
              </a:rPr>
              <a:t>surtout</a:t>
            </a:r>
            <a:r>
              <a:rPr lang="en-GB" b="0" u="none" baseline="0" dirty="0" smtClean="0">
                <a:sym typeface="Wingdings" pitchFamily="2" charset="2"/>
              </a:rPr>
              <a:t> à </a:t>
            </a:r>
            <a:r>
              <a:rPr lang="en-GB" b="0" u="none" baseline="0" dirty="0" err="1" smtClean="0">
                <a:sym typeface="Wingdings" pitchFamily="2" charset="2"/>
              </a:rPr>
              <a:t>Gueskerou</a:t>
            </a:r>
            <a:r>
              <a:rPr lang="en-GB" b="0" u="none" baseline="0" dirty="0" smtClean="0">
                <a:sym typeface="Wingdings" pitchFamily="2" charset="2"/>
              </a:rPr>
              <a:t>. </a:t>
            </a:r>
            <a:r>
              <a:rPr lang="en-GB" b="0" u="none" baseline="0" dirty="0" err="1" smtClean="0">
                <a:sym typeface="Wingdings" pitchFamily="2" charset="2"/>
              </a:rPr>
              <a:t>Dans</a:t>
            </a:r>
            <a:r>
              <a:rPr lang="en-GB" b="0" u="none" baseline="0" dirty="0" smtClean="0">
                <a:sym typeface="Wingdings" pitchFamily="2" charset="2"/>
              </a:rPr>
              <a:t> la </a:t>
            </a:r>
            <a:r>
              <a:rPr lang="en-GB" b="0" u="none" baseline="0" dirty="0" err="1" smtClean="0">
                <a:sym typeface="Wingdings" pitchFamily="2" charset="2"/>
              </a:rPr>
              <a:t>endline</a:t>
            </a:r>
            <a:r>
              <a:rPr lang="en-GB" b="0" u="none" baseline="0" dirty="0" smtClean="0">
                <a:sym typeface="Wingdings" pitchFamily="2" charset="2"/>
              </a:rPr>
              <a:t>, les </a:t>
            </a:r>
            <a:r>
              <a:rPr lang="en-GB" b="0" u="none" baseline="0" dirty="0" err="1" smtClean="0">
                <a:sym typeface="Wingdings" pitchFamily="2" charset="2"/>
              </a:rPr>
              <a:t>principales</a:t>
            </a:r>
            <a:r>
              <a:rPr lang="en-GB" b="0" u="none" baseline="0" dirty="0" smtClean="0">
                <a:sym typeface="Wingdings" pitchFamily="2" charset="2"/>
              </a:rPr>
              <a:t> communes </a:t>
            </a:r>
            <a:r>
              <a:rPr lang="en-GB" b="0" u="none" baseline="0" dirty="0" err="1" smtClean="0">
                <a:sym typeface="Wingdings" pitchFamily="2" charset="2"/>
              </a:rPr>
              <a:t>concernées</a:t>
            </a:r>
            <a:r>
              <a:rPr lang="en-GB" b="0" u="none" baseline="0" dirty="0" smtClean="0">
                <a:sym typeface="Wingdings" pitchFamily="2" charset="2"/>
              </a:rPr>
              <a:t> </a:t>
            </a:r>
            <a:r>
              <a:rPr lang="en-GB" b="0" u="none" baseline="0" dirty="0" err="1" smtClean="0">
                <a:sym typeface="Wingdings" pitchFamily="2" charset="2"/>
              </a:rPr>
              <a:t>sont</a:t>
            </a:r>
            <a:r>
              <a:rPr lang="en-GB" b="0" u="none" baseline="0" dirty="0" smtClean="0">
                <a:sym typeface="Wingdings" pitchFamily="2" charset="2"/>
              </a:rPr>
              <a:t> </a:t>
            </a:r>
            <a:r>
              <a:rPr lang="en-GB" b="0" u="none" baseline="0" dirty="0" err="1" smtClean="0">
                <a:sym typeface="Wingdings" pitchFamily="2" charset="2"/>
              </a:rPr>
              <a:t>Chetimari</a:t>
            </a:r>
            <a:r>
              <a:rPr lang="en-GB" b="0" u="none" baseline="0" dirty="0" smtClean="0">
                <a:sym typeface="Wingdings" pitchFamily="2" charset="2"/>
              </a:rPr>
              <a:t>, Diffa, </a:t>
            </a:r>
            <a:r>
              <a:rPr lang="en-GB" b="0" u="none" baseline="0" dirty="0" err="1" smtClean="0">
                <a:sym typeface="Wingdings" pitchFamily="2" charset="2"/>
              </a:rPr>
              <a:t>Kabalewa</a:t>
            </a:r>
            <a:r>
              <a:rPr lang="en-GB" b="0" u="none" baseline="0" dirty="0" smtClean="0">
                <a:sym typeface="Wingdings" pitchFamily="2" charset="2"/>
              </a:rPr>
              <a:t>, Maine </a:t>
            </a:r>
            <a:r>
              <a:rPr lang="en-GB" b="0" u="none" baseline="0" dirty="0" err="1" smtClean="0">
                <a:sym typeface="Wingdings" pitchFamily="2" charset="2"/>
              </a:rPr>
              <a:t>Soroa</a:t>
            </a:r>
            <a:r>
              <a:rPr lang="en-GB" b="0" u="none" baseline="0" dirty="0" smtClean="0">
                <a:sym typeface="Wingdings" pitchFamily="2" charset="2"/>
              </a:rPr>
              <a:t> et </a:t>
            </a:r>
            <a:r>
              <a:rPr lang="en-GB" b="0" u="none" baseline="0" dirty="0" err="1" smtClean="0">
                <a:sym typeface="Wingdings" pitchFamily="2" charset="2"/>
              </a:rPr>
              <a:t>Nguigmi</a:t>
            </a:r>
            <a:r>
              <a:rPr lang="en-GB" b="0" u="none" baseline="0" dirty="0" smtClean="0">
                <a:sym typeface="Wingdings" pitchFamily="2" charset="2"/>
              </a:rPr>
              <a:t>.</a:t>
            </a:r>
          </a:p>
          <a:p>
            <a:pPr marL="0" marR="0" indent="0" algn="l" defTabSz="914400" rtl="0" eaLnBrk="1" fontAlgn="auto" latinLnBrk="0" hangingPunct="1">
              <a:lnSpc>
                <a:spcPct val="100000"/>
              </a:lnSpc>
              <a:spcBef>
                <a:spcPts val="0"/>
              </a:spcBef>
              <a:spcAft>
                <a:spcPts val="0"/>
              </a:spcAft>
              <a:buClrTx/>
              <a:buSzTx/>
              <a:buFont typeface="Wingdings"/>
              <a:buNone/>
              <a:tabLst/>
              <a:defRPr/>
            </a:pPr>
            <a:endParaRPr lang="en-GB" b="0" u="sng" dirty="0" smtClean="0"/>
          </a:p>
          <a:p>
            <a:r>
              <a:rPr lang="en-GB" b="0" u="sng" dirty="0" smtClean="0"/>
              <a:t>Baseline</a:t>
            </a:r>
            <a:r>
              <a:rPr lang="en-GB" b="0" u="none" dirty="0" smtClean="0"/>
              <a:t>:</a:t>
            </a:r>
          </a:p>
          <a:p>
            <a:r>
              <a:rPr lang="en-GB" b="0" u="none" dirty="0" smtClean="0"/>
              <a:t>7</a:t>
            </a:r>
            <a:r>
              <a:rPr lang="en-GB" b="0" u="none" baseline="0" dirty="0" smtClean="0"/>
              <a:t> sites </a:t>
            </a:r>
            <a:r>
              <a:rPr lang="fr-FR" b="0" u="none" baseline="0" dirty="0" smtClean="0"/>
              <a:t>où les DPI n’ont pas l’intention de rester sur leur site, dont 1 à Diffa (</a:t>
            </a:r>
            <a:r>
              <a:rPr lang="fr-FR" b="0" u="none" baseline="0" dirty="0" err="1" smtClean="0"/>
              <a:t>Sabon</a:t>
            </a:r>
            <a:r>
              <a:rPr lang="fr-FR" b="0" u="none" baseline="0" dirty="0" smtClean="0"/>
              <a:t> Carre), 5 à </a:t>
            </a:r>
            <a:r>
              <a:rPr lang="fr-FR" b="0" u="none" baseline="0" dirty="0" err="1" smtClean="0"/>
              <a:t>Gueskerou</a:t>
            </a:r>
            <a:r>
              <a:rPr lang="fr-FR" b="0" u="none" baseline="0" dirty="0" smtClean="0"/>
              <a:t> (</a:t>
            </a:r>
            <a:r>
              <a:rPr lang="fr-FR" b="0" u="none" baseline="0" dirty="0" err="1" smtClean="0"/>
              <a:t>Djalori</a:t>
            </a:r>
            <a:r>
              <a:rPr lang="fr-FR" b="0" u="none" baseline="0" dirty="0" smtClean="0"/>
              <a:t>, Garin </a:t>
            </a:r>
            <a:r>
              <a:rPr lang="fr-FR" b="0" u="none" baseline="0" dirty="0" err="1" smtClean="0"/>
              <a:t>Wanzam</a:t>
            </a:r>
            <a:r>
              <a:rPr lang="fr-FR" b="0" u="none" baseline="0" dirty="0" smtClean="0"/>
              <a:t>, </a:t>
            </a:r>
            <a:r>
              <a:rPr lang="fr-FR" b="0" u="none" baseline="0" dirty="0" err="1" smtClean="0"/>
              <a:t>Kangouri</a:t>
            </a:r>
            <a:r>
              <a:rPr lang="fr-FR" b="0" u="none" baseline="0" dirty="0" smtClean="0"/>
              <a:t> Mamadou, Massa, </a:t>
            </a:r>
            <a:r>
              <a:rPr lang="fr-FR" b="0" u="none" baseline="0" dirty="0" err="1" smtClean="0"/>
              <a:t>Ngagam</a:t>
            </a:r>
            <a:r>
              <a:rPr lang="fr-FR" b="0" u="none" baseline="0" dirty="0" smtClean="0"/>
              <a:t>) et 1 à </a:t>
            </a:r>
            <a:r>
              <a:rPr lang="fr-FR" b="0" u="none" baseline="0" dirty="0" err="1" smtClean="0"/>
              <a:t>Toumour</a:t>
            </a:r>
            <a:r>
              <a:rPr lang="fr-FR" b="0" u="none" baseline="0" dirty="0" smtClean="0"/>
              <a:t> (</a:t>
            </a:r>
            <a:r>
              <a:rPr lang="fr-FR" b="0" u="none" baseline="0" dirty="0" err="1" smtClean="0"/>
              <a:t>Kindjandi</a:t>
            </a:r>
            <a:r>
              <a:rPr lang="fr-FR" b="0" u="none" baseline="0" dirty="0" smtClean="0"/>
              <a:t>)</a:t>
            </a:r>
          </a:p>
          <a:p>
            <a:endParaRPr lang="fr-FR" b="0" u="none" baseline="0" dirty="0" smtClean="0"/>
          </a:p>
          <a:p>
            <a:r>
              <a:rPr lang="fr-FR" b="0" u="sng" baseline="0" dirty="0" err="1" smtClean="0"/>
              <a:t>Endline</a:t>
            </a:r>
            <a:r>
              <a:rPr lang="fr-FR" b="0" u="none" baseline="0" dirty="0" smtClean="0"/>
              <a:t>: </a:t>
            </a:r>
          </a:p>
          <a:p>
            <a:r>
              <a:rPr lang="en-GB" b="0" u="none" baseline="0" dirty="0" smtClean="0"/>
              <a:t>17 sites </a:t>
            </a:r>
            <a:r>
              <a:rPr lang="en-GB" b="0" u="none" baseline="0" dirty="0" err="1" smtClean="0"/>
              <a:t>où</a:t>
            </a:r>
            <a:r>
              <a:rPr lang="en-GB" b="0" u="none" baseline="0" dirty="0" smtClean="0"/>
              <a:t> </a:t>
            </a:r>
            <a:r>
              <a:rPr lang="en-GB" b="0" u="none" baseline="0" dirty="0" err="1" smtClean="0"/>
              <a:t>personne</a:t>
            </a:r>
            <a:r>
              <a:rPr lang="en-GB" b="0" u="none" baseline="0" dirty="0" smtClean="0"/>
              <a:t> </a:t>
            </a:r>
            <a:r>
              <a:rPr lang="en-GB" b="0" u="none" baseline="0" dirty="0" err="1" smtClean="0"/>
              <a:t>ou</a:t>
            </a:r>
            <a:r>
              <a:rPr lang="en-GB" b="0" u="none" baseline="0" dirty="0" smtClean="0"/>
              <a:t> </a:t>
            </a:r>
            <a:r>
              <a:rPr lang="en-GB" b="0" u="none" baseline="0" dirty="0" err="1" smtClean="0"/>
              <a:t>une</a:t>
            </a:r>
            <a:r>
              <a:rPr lang="en-GB" b="0" u="none" baseline="0" dirty="0" smtClean="0"/>
              <a:t> </a:t>
            </a:r>
            <a:r>
              <a:rPr lang="en-GB" b="0" u="none" baseline="0" dirty="0" err="1" smtClean="0"/>
              <a:t>minorité</a:t>
            </a:r>
            <a:r>
              <a:rPr lang="en-GB" b="0" u="none" baseline="0" dirty="0" smtClean="0"/>
              <a:t> des PDI a </a:t>
            </a:r>
            <a:r>
              <a:rPr lang="en-GB" b="0" u="none" baseline="0" dirty="0" err="1" smtClean="0"/>
              <a:t>l’intention</a:t>
            </a:r>
            <a:r>
              <a:rPr lang="en-GB" b="0" u="none" baseline="0" dirty="0" smtClean="0"/>
              <a:t> de </a:t>
            </a:r>
            <a:r>
              <a:rPr lang="en-GB" b="0" u="none" baseline="0" dirty="0" err="1" smtClean="0"/>
              <a:t>rester</a:t>
            </a:r>
            <a:r>
              <a:rPr lang="en-GB" b="0" u="none" baseline="0" dirty="0" smtClean="0"/>
              <a:t> </a:t>
            </a:r>
            <a:r>
              <a:rPr lang="en-GB" b="0" u="none" baseline="0" dirty="0" err="1" smtClean="0"/>
              <a:t>sur</a:t>
            </a:r>
            <a:r>
              <a:rPr lang="en-GB" b="0" u="none" baseline="0" dirty="0" smtClean="0"/>
              <a:t> </a:t>
            </a:r>
            <a:r>
              <a:rPr lang="en-GB" b="0" u="none" baseline="0" dirty="0" err="1" smtClean="0"/>
              <a:t>leur</a:t>
            </a:r>
            <a:r>
              <a:rPr lang="en-GB" b="0" u="none" baseline="0" dirty="0" smtClean="0"/>
              <a:t> site, </a:t>
            </a:r>
            <a:r>
              <a:rPr lang="en-GB" b="0" u="none" baseline="0" dirty="0" err="1" smtClean="0"/>
              <a:t>dont</a:t>
            </a:r>
            <a:r>
              <a:rPr lang="en-GB" b="0" u="none" baseline="0" dirty="0" smtClean="0"/>
              <a:t> 3 à </a:t>
            </a:r>
            <a:r>
              <a:rPr lang="en-GB" b="0" u="none" baseline="0" dirty="0" err="1" smtClean="0"/>
              <a:t>Chetimari</a:t>
            </a:r>
            <a:r>
              <a:rPr lang="en-GB" b="0" u="none" baseline="0" dirty="0" smtClean="0"/>
              <a:t> (Camp </a:t>
            </a:r>
            <a:r>
              <a:rPr lang="en-GB" b="0" u="none" baseline="0" dirty="0" err="1" smtClean="0"/>
              <a:t>Sayam</a:t>
            </a:r>
            <a:r>
              <a:rPr lang="en-GB" b="0" u="none" baseline="0" dirty="0" smtClean="0"/>
              <a:t> Forage, </a:t>
            </a:r>
            <a:r>
              <a:rPr lang="en-GB" b="0" u="none" baseline="0" dirty="0" err="1" smtClean="0"/>
              <a:t>Chetimari</a:t>
            </a:r>
            <a:r>
              <a:rPr lang="en-GB" b="0" u="none" baseline="0" dirty="0" smtClean="0"/>
              <a:t>, </a:t>
            </a:r>
            <a:r>
              <a:rPr lang="en-GB" b="0" u="none" baseline="0" dirty="0" err="1" smtClean="0"/>
              <a:t>Kouble</a:t>
            </a:r>
            <a:r>
              <a:rPr lang="en-GB" b="0" u="none" baseline="0" dirty="0" smtClean="0"/>
              <a:t> </a:t>
            </a:r>
            <a:r>
              <a:rPr lang="en-GB" b="0" u="none" baseline="0" dirty="0" err="1" smtClean="0"/>
              <a:t>Damaram</a:t>
            </a:r>
            <a:r>
              <a:rPr lang="en-GB" b="0" u="none" baseline="0" dirty="0" smtClean="0"/>
              <a:t>), 3 à Diffa (</a:t>
            </a:r>
            <a:r>
              <a:rPr lang="en-GB" b="0" u="none" baseline="0" dirty="0" err="1" smtClean="0"/>
              <a:t>Bagara</a:t>
            </a:r>
            <a:r>
              <a:rPr lang="en-GB" b="0" u="none" baseline="0" dirty="0" smtClean="0"/>
              <a:t>, </a:t>
            </a:r>
            <a:r>
              <a:rPr lang="en-GB" b="0" u="none" baseline="0" dirty="0" err="1" smtClean="0"/>
              <a:t>Boulangouri</a:t>
            </a:r>
            <a:r>
              <a:rPr lang="en-GB" b="0" u="none" baseline="0" dirty="0" smtClean="0"/>
              <a:t>, Festival), 1 à </a:t>
            </a:r>
            <a:r>
              <a:rPr lang="en-GB" b="0" u="none" baseline="0" dirty="0" err="1" smtClean="0"/>
              <a:t>Foulatari</a:t>
            </a:r>
            <a:r>
              <a:rPr lang="en-GB" b="0" u="none" baseline="0" dirty="0" smtClean="0"/>
              <a:t> (</a:t>
            </a:r>
            <a:r>
              <a:rPr lang="en-GB" b="0" u="none" baseline="0" dirty="0" err="1" smtClean="0"/>
              <a:t>Foulatari</a:t>
            </a:r>
            <a:r>
              <a:rPr lang="en-GB" b="0" u="none" baseline="0" dirty="0" smtClean="0"/>
              <a:t>), 3 à </a:t>
            </a:r>
            <a:r>
              <a:rPr lang="en-GB" b="0" u="none" baseline="0" dirty="0" err="1" smtClean="0"/>
              <a:t>Kabalewa</a:t>
            </a:r>
            <a:r>
              <a:rPr lang="en-GB" b="0" u="none" baseline="0" dirty="0" smtClean="0"/>
              <a:t> (</a:t>
            </a:r>
            <a:r>
              <a:rPr lang="en-GB" b="0" u="none" baseline="0" dirty="0" err="1" smtClean="0"/>
              <a:t>Kabalewa</a:t>
            </a:r>
            <a:r>
              <a:rPr lang="en-GB" b="0" u="none" baseline="0" dirty="0" smtClean="0"/>
              <a:t>, </a:t>
            </a:r>
            <a:r>
              <a:rPr lang="en-GB" b="0" u="none" baseline="0" dirty="0" err="1" smtClean="0"/>
              <a:t>Kaoua</a:t>
            </a:r>
            <a:r>
              <a:rPr lang="en-GB" b="0" u="none" baseline="0" dirty="0" smtClean="0"/>
              <a:t>, </a:t>
            </a:r>
            <a:r>
              <a:rPr lang="en-GB" b="0" u="none" baseline="0" dirty="0" err="1" smtClean="0"/>
              <a:t>Nguelbaourou</a:t>
            </a:r>
            <a:r>
              <a:rPr lang="en-GB" b="0" u="none" baseline="0" dirty="0" smtClean="0"/>
              <a:t>), 5 à Maine </a:t>
            </a:r>
            <a:r>
              <a:rPr lang="en-GB" b="0" u="none" baseline="0" dirty="0" err="1" smtClean="0"/>
              <a:t>Soroa</a:t>
            </a:r>
            <a:r>
              <a:rPr lang="en-GB" b="0" u="none" baseline="0" dirty="0" smtClean="0"/>
              <a:t> (</a:t>
            </a:r>
            <a:r>
              <a:rPr lang="en-GB" b="0" u="none" baseline="0" dirty="0" err="1" smtClean="0"/>
              <a:t>Djatkori</a:t>
            </a:r>
            <a:r>
              <a:rPr lang="en-GB" b="0" u="none" baseline="0" dirty="0" smtClean="0"/>
              <a:t>, </a:t>
            </a:r>
            <a:r>
              <a:rPr lang="en-GB" b="0" u="none" baseline="0" dirty="0" err="1" smtClean="0"/>
              <a:t>Gadori</a:t>
            </a:r>
            <a:r>
              <a:rPr lang="en-GB" b="0" u="none" baseline="0" dirty="0" smtClean="0"/>
              <a:t>, </a:t>
            </a:r>
            <a:r>
              <a:rPr lang="en-GB" b="0" u="none" baseline="0" dirty="0" err="1" smtClean="0"/>
              <a:t>Goussougourniram</a:t>
            </a:r>
            <a:r>
              <a:rPr lang="en-GB" b="0" u="none" baseline="0" dirty="0" smtClean="0"/>
              <a:t>, </a:t>
            </a:r>
            <a:r>
              <a:rPr lang="en-GB" b="0" u="none" baseline="0" dirty="0" err="1" smtClean="0"/>
              <a:t>Kanama</a:t>
            </a:r>
            <a:r>
              <a:rPr lang="en-GB" b="0" u="none" baseline="0" dirty="0" smtClean="0"/>
              <a:t> </a:t>
            </a:r>
            <a:r>
              <a:rPr lang="en-GB" b="0" u="none" baseline="0" dirty="0" err="1" smtClean="0"/>
              <a:t>Ligari</a:t>
            </a:r>
            <a:r>
              <a:rPr lang="en-GB" b="0" u="none" baseline="0" dirty="0" smtClean="0"/>
              <a:t>, </a:t>
            </a:r>
            <a:r>
              <a:rPr lang="en-GB" b="0" u="none" baseline="0" dirty="0" err="1" smtClean="0"/>
              <a:t>Kouble</a:t>
            </a:r>
            <a:r>
              <a:rPr lang="en-GB" b="0" u="none" baseline="0" dirty="0" smtClean="0"/>
              <a:t> </a:t>
            </a:r>
            <a:r>
              <a:rPr lang="en-GB" b="0" u="none" baseline="0" dirty="0" err="1" smtClean="0"/>
              <a:t>Igre</a:t>
            </a:r>
            <a:r>
              <a:rPr lang="en-GB" b="0" u="none" baseline="0" dirty="0" smtClean="0"/>
              <a:t>) et 2 à </a:t>
            </a:r>
            <a:r>
              <a:rPr lang="en-GB" b="0" u="none" baseline="0" dirty="0" err="1" smtClean="0"/>
              <a:t>Nguigmi</a:t>
            </a:r>
            <a:r>
              <a:rPr lang="en-GB" b="0" u="none" baseline="0" dirty="0" smtClean="0"/>
              <a:t> 7 (</a:t>
            </a:r>
            <a:r>
              <a:rPr lang="en-GB" b="0" u="none" baseline="0" dirty="0" err="1" smtClean="0"/>
              <a:t>Kassoua</a:t>
            </a:r>
            <a:r>
              <a:rPr lang="en-GB" b="0" u="none" baseline="0" dirty="0" smtClean="0"/>
              <a:t> Dare, </a:t>
            </a:r>
            <a:r>
              <a:rPr lang="en-GB" b="0" u="none" baseline="0" dirty="0" err="1" smtClean="0"/>
              <a:t>Meleram</a:t>
            </a:r>
            <a:r>
              <a:rPr lang="en-GB" b="0" u="none" baseline="0" dirty="0" smtClean="0"/>
              <a:t>)</a:t>
            </a:r>
            <a:endParaRPr lang="en-GB" b="0" u="sng"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18</a:t>
            </a:fld>
            <a:endParaRPr lang="fr-FR"/>
          </a:p>
        </p:txBody>
      </p:sp>
    </p:spTree>
    <p:extLst>
      <p:ext uri="{BB962C8B-B14F-4D97-AF65-F5344CB8AC3E}">
        <p14:creationId xmlns:p14="http://schemas.microsoft.com/office/powerpoint/2010/main" val="242922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19</a:t>
            </a:fld>
            <a:endParaRPr lang="fr-FR">
              <a:solidFill>
                <a:prstClr val="black"/>
              </a:solidFill>
            </a:endParaRPr>
          </a:p>
        </p:txBody>
      </p:sp>
    </p:spTree>
    <p:extLst>
      <p:ext uri="{BB962C8B-B14F-4D97-AF65-F5344CB8AC3E}">
        <p14:creationId xmlns:p14="http://schemas.microsoft.com/office/powerpoint/2010/main" val="767731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u="none" kern="100" dirty="0" smtClean="0">
                <a:solidFill>
                  <a:srgbClr val="FF0000"/>
                </a:solidFill>
                <a:latin typeface="Arial Narrow" pitchFamily="34" charset="0"/>
              </a:rPr>
              <a:t>Comparaison</a:t>
            </a:r>
            <a:r>
              <a:rPr lang="fr-FR" sz="1200" b="1" u="none" kern="100" baseline="0" dirty="0" smtClean="0">
                <a:solidFill>
                  <a:srgbClr val="FF0000"/>
                </a:solidFill>
                <a:latin typeface="Arial Narrow" pitchFamily="34" charset="0"/>
              </a:rPr>
              <a:t> </a:t>
            </a:r>
            <a:r>
              <a:rPr lang="fr-FR" sz="1200" b="1" u="none" kern="100" baseline="0" dirty="0" err="1" smtClean="0">
                <a:solidFill>
                  <a:srgbClr val="FF0000"/>
                </a:solidFill>
                <a:latin typeface="Arial Narrow" pitchFamily="34" charset="0"/>
              </a:rPr>
              <a:t>endline-baseline</a:t>
            </a:r>
            <a:endParaRPr lang="fr-FR" sz="1200" b="1" u="none" kern="100" baseline="0" dirty="0" smtClean="0">
              <a:solidFill>
                <a:srgbClr val="FF0000"/>
              </a:solidFill>
              <a:latin typeface="Arial Narrow" pitchFamily="34" charset="0"/>
            </a:endParaRPr>
          </a:p>
          <a:p>
            <a:endParaRPr lang="fr-FR" sz="1200" u="sng" kern="100" baseline="0" dirty="0" smtClean="0">
              <a:solidFill>
                <a:srgbClr val="FF0000"/>
              </a:solidFill>
              <a:latin typeface="Arial Narrow" pitchFamily="34" charset="0"/>
            </a:endParaRPr>
          </a:p>
          <a:p>
            <a:pPr marL="171450" indent="-171450">
              <a:buFont typeface="Wingdings"/>
              <a:buChar char="à"/>
            </a:pPr>
            <a:r>
              <a:rPr lang="fr-FR" sz="1200" u="none" kern="100" baseline="0" dirty="0" smtClean="0">
                <a:solidFill>
                  <a:srgbClr val="FF0000"/>
                </a:solidFill>
                <a:latin typeface="Arial Narrow" pitchFamily="34" charset="0"/>
                <a:sym typeface="Wingdings" pitchFamily="2" charset="2"/>
              </a:rPr>
              <a:t>Les grandes tendances sont les mêmes, mais le nombre de sites dans lesquels les déplacés se ne sentent pas en sécurité a augmenté légèrement, surtout pour les PDI. Les sites où les déplacés ne se sentent pas en sécurité ont changé, il y a surtout une augmentation du nombre de sites pour la commune de </a:t>
            </a:r>
            <a:r>
              <a:rPr lang="fr-FR" sz="1200" u="none" kern="100" baseline="0" dirty="0" err="1" smtClean="0">
                <a:solidFill>
                  <a:srgbClr val="FF0000"/>
                </a:solidFill>
                <a:latin typeface="Arial Narrow" pitchFamily="34" charset="0"/>
                <a:sym typeface="Wingdings" pitchFamily="2" charset="2"/>
              </a:rPr>
              <a:t>Gueskerou</a:t>
            </a:r>
            <a:r>
              <a:rPr lang="fr-FR" sz="1200" u="none" kern="100" baseline="0" dirty="0" smtClean="0">
                <a:solidFill>
                  <a:srgbClr val="FF0000"/>
                </a:solidFill>
                <a:latin typeface="Arial Narrow" pitchFamily="34" charset="0"/>
                <a:sym typeface="Wingdings" pitchFamily="2" charset="2"/>
              </a:rPr>
              <a:t>.</a:t>
            </a:r>
            <a:endParaRPr lang="fr-FR" sz="1200" u="none" kern="100" dirty="0" smtClean="0">
              <a:solidFill>
                <a:srgbClr val="FF0000"/>
              </a:solidFill>
              <a:latin typeface="Arial Narrow" pitchFamily="34" charset="0"/>
            </a:endParaRPr>
          </a:p>
          <a:p>
            <a:pPr marL="0" indent="0">
              <a:buFont typeface="Wingdings"/>
              <a:buNone/>
            </a:pPr>
            <a:endParaRPr lang="fr-FR" sz="1200" u="none" kern="100" dirty="0" smtClean="0">
              <a:solidFill>
                <a:srgbClr val="FF0000"/>
              </a:solidFill>
              <a:latin typeface="Arial Narrow" pitchFamily="34" charset="0"/>
            </a:endParaRPr>
          </a:p>
          <a:p>
            <a:pPr marL="0" indent="0">
              <a:buFont typeface="Wingdings"/>
              <a:buNone/>
            </a:pPr>
            <a:r>
              <a:rPr lang="fr-FR" sz="1200" b="1" u="none" kern="100" dirty="0" smtClean="0">
                <a:solidFill>
                  <a:srgbClr val="FF0000"/>
                </a:solidFill>
                <a:latin typeface="Arial Narrow" pitchFamily="34" charset="0"/>
              </a:rPr>
              <a:t>PDI:</a:t>
            </a:r>
          </a:p>
          <a:p>
            <a:pPr marL="0" indent="0">
              <a:buFont typeface="Wingdings"/>
              <a:buNone/>
            </a:pPr>
            <a:r>
              <a:rPr lang="fr-FR" sz="1200" u="sng" kern="100" dirty="0" smtClean="0">
                <a:solidFill>
                  <a:srgbClr val="FF0000"/>
                </a:solidFill>
                <a:latin typeface="Arial Narrow" pitchFamily="34" charset="0"/>
              </a:rPr>
              <a:t>Baseline</a:t>
            </a:r>
            <a:r>
              <a:rPr lang="fr-FR" sz="1200" u="none" kern="100" dirty="0" smtClean="0">
                <a:solidFill>
                  <a:srgbClr val="FF0000"/>
                </a:solidFill>
                <a:latin typeface="Arial Narrow" pitchFamily="34" charset="0"/>
              </a:rPr>
              <a:t>:</a:t>
            </a:r>
            <a:r>
              <a:rPr lang="fr-FR" sz="1200" u="none" kern="100" baseline="0" dirty="0" smtClean="0">
                <a:solidFill>
                  <a:srgbClr val="FF0000"/>
                </a:solidFill>
                <a:latin typeface="Arial Narrow" pitchFamily="34" charset="0"/>
              </a:rPr>
              <a:t> 6 sites où les IDP ne se sentaient pas en sécurité, dont 2 à </a:t>
            </a:r>
            <a:r>
              <a:rPr lang="fr-FR" sz="1200" u="none" kern="100" baseline="0" dirty="0" err="1" smtClean="0">
                <a:solidFill>
                  <a:srgbClr val="FF0000"/>
                </a:solidFill>
                <a:latin typeface="Arial Narrow" pitchFamily="34" charset="0"/>
              </a:rPr>
              <a:t>Chetimari</a:t>
            </a:r>
            <a:r>
              <a:rPr lang="fr-FR" sz="1200" u="none" kern="100" baseline="0" dirty="0" smtClean="0">
                <a:solidFill>
                  <a:srgbClr val="FF0000"/>
                </a:solidFill>
                <a:latin typeface="Arial Narrow" pitchFamily="34" charset="0"/>
              </a:rPr>
              <a:t> (</a:t>
            </a:r>
            <a:r>
              <a:rPr lang="fr-FR" sz="1200" u="none" kern="100" baseline="0" dirty="0" err="1" smtClean="0">
                <a:solidFill>
                  <a:srgbClr val="FF0000"/>
                </a:solidFill>
                <a:latin typeface="Arial Narrow" pitchFamily="34" charset="0"/>
              </a:rPr>
              <a:t>Dabagoun</a:t>
            </a:r>
            <a:r>
              <a:rPr lang="fr-FR" sz="1200" u="none" kern="100" baseline="0" dirty="0" smtClean="0">
                <a:solidFill>
                  <a:srgbClr val="FF0000"/>
                </a:solidFill>
                <a:latin typeface="Arial Narrow" pitchFamily="34" charset="0"/>
              </a:rPr>
              <a:t> </a:t>
            </a:r>
            <a:r>
              <a:rPr lang="fr-FR" sz="1200" u="none" kern="100" baseline="0" dirty="0" err="1" smtClean="0">
                <a:solidFill>
                  <a:srgbClr val="FF0000"/>
                </a:solidFill>
                <a:latin typeface="Arial Narrow" pitchFamily="34" charset="0"/>
              </a:rPr>
              <a:t>Kawaya</a:t>
            </a:r>
            <a:r>
              <a:rPr lang="fr-FR" sz="1200" u="none" kern="100" baseline="0" dirty="0" smtClean="0">
                <a:solidFill>
                  <a:srgbClr val="FF0000"/>
                </a:solidFill>
                <a:latin typeface="Arial Narrow" pitchFamily="34" charset="0"/>
              </a:rPr>
              <a:t>, </a:t>
            </a:r>
            <a:r>
              <a:rPr lang="fr-FR" sz="1200" u="none" kern="100" baseline="0" dirty="0" err="1" smtClean="0">
                <a:solidFill>
                  <a:srgbClr val="FF0000"/>
                </a:solidFill>
                <a:latin typeface="Arial Narrow" pitchFamily="34" charset="0"/>
              </a:rPr>
              <a:t>Gremadi</a:t>
            </a:r>
            <a:r>
              <a:rPr lang="fr-FR" sz="1200" u="none" kern="100" baseline="0" dirty="0" smtClean="0">
                <a:solidFill>
                  <a:srgbClr val="FF0000"/>
                </a:solidFill>
                <a:latin typeface="Arial Narrow" pitchFamily="34" charset="0"/>
              </a:rPr>
              <a:t>), 1 à Diffa (</a:t>
            </a:r>
            <a:r>
              <a:rPr lang="fr-FR" sz="1200" u="none" kern="100" baseline="0" dirty="0" err="1" smtClean="0">
                <a:solidFill>
                  <a:srgbClr val="FF0000"/>
                </a:solidFill>
                <a:latin typeface="Arial Narrow" pitchFamily="34" charset="0"/>
              </a:rPr>
              <a:t>Affounori</a:t>
            </a:r>
            <a:r>
              <a:rPr lang="fr-FR" sz="1200" u="none" kern="100" baseline="0" dirty="0" smtClean="0">
                <a:solidFill>
                  <a:srgbClr val="FF0000"/>
                </a:solidFill>
                <a:latin typeface="Arial Narrow" pitchFamily="34" charset="0"/>
              </a:rPr>
              <a:t>), 1 à </a:t>
            </a:r>
            <a:r>
              <a:rPr lang="fr-FR" sz="1200" u="none" kern="100" baseline="0" dirty="0" err="1" smtClean="0">
                <a:solidFill>
                  <a:srgbClr val="FF0000"/>
                </a:solidFill>
                <a:latin typeface="Arial Narrow" pitchFamily="34" charset="0"/>
              </a:rPr>
              <a:t>Gueskerou</a:t>
            </a:r>
            <a:r>
              <a:rPr lang="fr-FR" sz="1200" u="none" kern="100" baseline="0" dirty="0" smtClean="0">
                <a:solidFill>
                  <a:srgbClr val="FF0000"/>
                </a:solidFill>
                <a:latin typeface="Arial Narrow" pitchFamily="34" charset="0"/>
              </a:rPr>
              <a:t> ( Alla </a:t>
            </a:r>
            <a:r>
              <a:rPr lang="fr-FR" sz="1200" u="none" kern="100" baseline="0" dirty="0" err="1" smtClean="0">
                <a:solidFill>
                  <a:srgbClr val="FF0000"/>
                </a:solidFill>
                <a:latin typeface="Arial Narrow" pitchFamily="34" charset="0"/>
              </a:rPr>
              <a:t>Dallamaram</a:t>
            </a:r>
            <a:r>
              <a:rPr lang="fr-FR" sz="1200" u="none" kern="100" baseline="0" dirty="0" smtClean="0">
                <a:solidFill>
                  <a:srgbClr val="FF0000"/>
                </a:solidFill>
                <a:latin typeface="Arial Narrow" pitchFamily="34" charset="0"/>
              </a:rPr>
              <a:t>), 1 à Maine </a:t>
            </a:r>
            <a:r>
              <a:rPr lang="fr-FR" sz="1200" u="none" kern="100" baseline="0" dirty="0" err="1" smtClean="0">
                <a:solidFill>
                  <a:srgbClr val="FF0000"/>
                </a:solidFill>
                <a:latin typeface="Arial Narrow" pitchFamily="34" charset="0"/>
              </a:rPr>
              <a:t>Soroa</a:t>
            </a:r>
            <a:r>
              <a:rPr lang="fr-FR" sz="1200" u="none" kern="100" baseline="0" dirty="0" smtClean="0">
                <a:solidFill>
                  <a:srgbClr val="FF0000"/>
                </a:solidFill>
                <a:latin typeface="Arial Narrow" pitchFamily="34" charset="0"/>
              </a:rPr>
              <a:t> (</a:t>
            </a:r>
            <a:r>
              <a:rPr lang="fr-FR" sz="1200" u="none" kern="100" baseline="0" dirty="0" err="1" smtClean="0">
                <a:solidFill>
                  <a:srgbClr val="FF0000"/>
                </a:solidFill>
                <a:latin typeface="Arial Narrow" pitchFamily="34" charset="0"/>
              </a:rPr>
              <a:t>Kanama</a:t>
            </a:r>
            <a:r>
              <a:rPr lang="fr-FR" sz="1200" u="none" kern="100" baseline="0" dirty="0" smtClean="0">
                <a:solidFill>
                  <a:srgbClr val="FF0000"/>
                </a:solidFill>
                <a:latin typeface="Arial Narrow" pitchFamily="34" charset="0"/>
              </a:rPr>
              <a:t> </a:t>
            </a:r>
            <a:r>
              <a:rPr lang="fr-FR" sz="1200" u="none" kern="100" baseline="0" dirty="0" err="1" smtClean="0">
                <a:solidFill>
                  <a:srgbClr val="FF0000"/>
                </a:solidFill>
                <a:latin typeface="Arial Narrow" pitchFamily="34" charset="0"/>
              </a:rPr>
              <a:t>Ligari</a:t>
            </a:r>
            <a:r>
              <a:rPr lang="fr-FR" sz="1200" u="none" kern="100" baseline="0" dirty="0" smtClean="0">
                <a:solidFill>
                  <a:srgbClr val="FF0000"/>
                </a:solidFill>
                <a:latin typeface="Arial Narrow" pitchFamily="34" charset="0"/>
              </a:rPr>
              <a:t>) et 1 à Nguigmi (</a:t>
            </a:r>
            <a:r>
              <a:rPr lang="fr-FR" sz="1200" u="none" kern="100" baseline="0" dirty="0" err="1" smtClean="0">
                <a:solidFill>
                  <a:srgbClr val="FF0000"/>
                </a:solidFill>
                <a:latin typeface="Arial Narrow" pitchFamily="34" charset="0"/>
              </a:rPr>
              <a:t>Wouye</a:t>
            </a:r>
            <a:r>
              <a:rPr lang="fr-FR" sz="1200" u="none" kern="100" baseline="0" dirty="0" smtClean="0">
                <a:solidFill>
                  <a:srgbClr val="FF0000"/>
                </a:solidFill>
                <a:latin typeface="Arial Narrow" pitchFamily="34" charset="0"/>
              </a:rPr>
              <a:t> </a:t>
            </a:r>
            <a:r>
              <a:rPr lang="fr-FR" sz="1200" u="none" kern="100" baseline="0" dirty="0" err="1" smtClean="0">
                <a:solidFill>
                  <a:srgbClr val="FF0000"/>
                </a:solidFill>
                <a:latin typeface="Arial Narrow" pitchFamily="34" charset="0"/>
              </a:rPr>
              <a:t>Kalboukoura</a:t>
            </a:r>
            <a:r>
              <a:rPr lang="fr-FR" sz="1200" u="none" kern="100" baseline="0" dirty="0" smtClean="0">
                <a:solidFill>
                  <a:srgbClr val="FF0000"/>
                </a:solidFill>
                <a:latin typeface="Arial Narrow" pitchFamily="34" charset="0"/>
              </a:rPr>
              <a:t>)</a:t>
            </a:r>
          </a:p>
          <a:p>
            <a:pPr marL="0" indent="0">
              <a:buFont typeface="Wingdings"/>
              <a:buNone/>
            </a:pPr>
            <a:r>
              <a:rPr lang="fr-FR" sz="1200" u="sng" kern="100" baseline="0" dirty="0" err="1" smtClean="0">
                <a:solidFill>
                  <a:srgbClr val="FF0000"/>
                </a:solidFill>
                <a:latin typeface="Arial Narrow" pitchFamily="34" charset="0"/>
              </a:rPr>
              <a:t>Endline</a:t>
            </a:r>
            <a:r>
              <a:rPr lang="fr-FR" sz="1200" u="none" kern="100" baseline="0" dirty="0" smtClean="0">
                <a:solidFill>
                  <a:srgbClr val="FF0000"/>
                </a:solidFill>
                <a:latin typeface="Arial Narrow" pitchFamily="34" charset="0"/>
              </a:rPr>
              <a:t>: 15 sites où les IDP ne se sentaient pas en sécurité, dont 1 à </a:t>
            </a:r>
            <a:r>
              <a:rPr lang="fr-FR" sz="1200" u="none" kern="100" baseline="0" dirty="0" err="1" smtClean="0">
                <a:solidFill>
                  <a:srgbClr val="FF0000"/>
                </a:solidFill>
                <a:latin typeface="Arial Narrow" pitchFamily="34" charset="0"/>
              </a:rPr>
              <a:t>Chetimari</a:t>
            </a:r>
            <a:r>
              <a:rPr lang="fr-FR" sz="1200" u="none" kern="100" baseline="0" dirty="0" smtClean="0">
                <a:solidFill>
                  <a:srgbClr val="FF0000"/>
                </a:solidFill>
                <a:latin typeface="Arial Narrow" pitchFamily="34" charset="0"/>
              </a:rPr>
              <a:t> (</a:t>
            </a:r>
            <a:r>
              <a:rPr lang="fr-FR" sz="1200" u="none" kern="100" baseline="0" dirty="0" err="1" smtClean="0">
                <a:solidFill>
                  <a:srgbClr val="FF0000"/>
                </a:solidFill>
                <a:latin typeface="Arial Narrow" pitchFamily="34" charset="0"/>
              </a:rPr>
              <a:t>Mourimadi</a:t>
            </a:r>
            <a:r>
              <a:rPr lang="fr-FR" sz="1200" u="none" kern="100" baseline="0" dirty="0" smtClean="0">
                <a:solidFill>
                  <a:srgbClr val="FF0000"/>
                </a:solidFill>
                <a:latin typeface="Arial Narrow" pitchFamily="34" charset="0"/>
              </a:rPr>
              <a:t>), 1 à Diffa (</a:t>
            </a:r>
            <a:r>
              <a:rPr lang="fr-FR" sz="1200" u="none" kern="100" baseline="0" dirty="0" err="1" smtClean="0">
                <a:solidFill>
                  <a:srgbClr val="FF0000"/>
                </a:solidFill>
                <a:latin typeface="Arial Narrow" pitchFamily="34" charset="0"/>
              </a:rPr>
              <a:t>Kayawa</a:t>
            </a:r>
            <a:r>
              <a:rPr lang="fr-FR" sz="1200" u="none" kern="100" baseline="0" dirty="0" smtClean="0">
                <a:solidFill>
                  <a:srgbClr val="FF0000"/>
                </a:solidFill>
                <a:latin typeface="Arial Narrow" pitchFamily="34" charset="0"/>
              </a:rPr>
              <a:t>), 8 à </a:t>
            </a:r>
            <a:r>
              <a:rPr lang="fr-FR" sz="1200" u="none" kern="100" baseline="0" dirty="0" err="1" smtClean="0">
                <a:solidFill>
                  <a:srgbClr val="FF0000"/>
                </a:solidFill>
                <a:latin typeface="Arial Narrow" pitchFamily="34" charset="0"/>
              </a:rPr>
              <a:t>Gueskerou</a:t>
            </a:r>
            <a:r>
              <a:rPr lang="fr-FR" sz="1200" u="none" kern="100" baseline="0" dirty="0" smtClean="0">
                <a:solidFill>
                  <a:srgbClr val="FF0000"/>
                </a:solidFill>
                <a:latin typeface="Arial Narrow" pitchFamily="34" charset="0"/>
              </a:rPr>
              <a:t> (Alla </a:t>
            </a:r>
            <a:r>
              <a:rPr lang="fr-FR" sz="1200" u="none" kern="100" baseline="0" dirty="0" err="1" smtClean="0">
                <a:solidFill>
                  <a:srgbClr val="FF0000"/>
                </a:solidFill>
                <a:latin typeface="Arial Narrow" pitchFamily="34" charset="0"/>
              </a:rPr>
              <a:t>Dallamaram</a:t>
            </a:r>
            <a:r>
              <a:rPr lang="fr-FR" sz="1200" u="none" kern="100" baseline="0" dirty="0" smtClean="0">
                <a:solidFill>
                  <a:srgbClr val="FF0000"/>
                </a:solidFill>
                <a:latin typeface="Arial Narrow" pitchFamily="34" charset="0"/>
              </a:rPr>
              <a:t>, </a:t>
            </a:r>
            <a:r>
              <a:rPr lang="fr-FR" sz="1200" u="none" kern="100" baseline="0" dirty="0" err="1" smtClean="0">
                <a:solidFill>
                  <a:srgbClr val="FF0000"/>
                </a:solidFill>
                <a:latin typeface="Arial Narrow" pitchFamily="34" charset="0"/>
              </a:rPr>
              <a:t>Elh</a:t>
            </a:r>
            <a:r>
              <a:rPr lang="fr-FR" sz="1200" u="none" kern="100" baseline="0" dirty="0" smtClean="0">
                <a:solidFill>
                  <a:srgbClr val="FF0000"/>
                </a:solidFill>
                <a:latin typeface="Arial Narrow" pitchFamily="34" charset="0"/>
              </a:rPr>
              <a:t> </a:t>
            </a:r>
            <a:r>
              <a:rPr lang="fr-FR" sz="1200" u="none" kern="100" baseline="0" dirty="0" err="1" smtClean="0">
                <a:solidFill>
                  <a:srgbClr val="FF0000"/>
                </a:solidFill>
                <a:latin typeface="Arial Narrow" pitchFamily="34" charset="0"/>
              </a:rPr>
              <a:t>Mainari</a:t>
            </a:r>
            <a:r>
              <a:rPr lang="fr-FR" sz="1200" u="none" kern="100" baseline="0" dirty="0" smtClean="0">
                <a:solidFill>
                  <a:srgbClr val="FF0000"/>
                </a:solidFill>
                <a:latin typeface="Arial Narrow" pitchFamily="34" charset="0"/>
              </a:rPr>
              <a:t>, Garin </a:t>
            </a:r>
            <a:r>
              <a:rPr lang="fr-FR" sz="1200" u="none" kern="100" baseline="0" dirty="0" err="1" smtClean="0">
                <a:solidFill>
                  <a:srgbClr val="FF0000"/>
                </a:solidFill>
                <a:latin typeface="Arial Narrow" pitchFamily="34" charset="0"/>
              </a:rPr>
              <a:t>Dogom</a:t>
            </a:r>
            <a:r>
              <a:rPr lang="fr-FR" sz="1200" u="none" kern="100" baseline="0" dirty="0" smtClean="0">
                <a:solidFill>
                  <a:srgbClr val="FF0000"/>
                </a:solidFill>
                <a:latin typeface="Arial Narrow" pitchFamily="34" charset="0"/>
              </a:rPr>
              <a:t> </a:t>
            </a:r>
            <a:r>
              <a:rPr lang="fr-FR" sz="1200" u="none" kern="100" baseline="0" dirty="0" err="1" smtClean="0">
                <a:solidFill>
                  <a:srgbClr val="FF0000"/>
                </a:solidFill>
                <a:latin typeface="Arial Narrow" pitchFamily="34" charset="0"/>
              </a:rPr>
              <a:t>Guesere</a:t>
            </a:r>
            <a:r>
              <a:rPr lang="fr-FR" sz="1200" u="none" kern="100" baseline="0" dirty="0" smtClean="0">
                <a:solidFill>
                  <a:srgbClr val="FF0000"/>
                </a:solidFill>
                <a:latin typeface="Arial Narrow" pitchFamily="34" charset="0"/>
              </a:rPr>
              <a:t> </a:t>
            </a:r>
            <a:r>
              <a:rPr lang="fr-FR" sz="1200" u="none" kern="100" baseline="0" dirty="0" err="1" smtClean="0">
                <a:solidFill>
                  <a:srgbClr val="FF0000"/>
                </a:solidFill>
                <a:latin typeface="Arial Narrow" pitchFamily="34" charset="0"/>
              </a:rPr>
              <a:t>Yarta</a:t>
            </a:r>
            <a:r>
              <a:rPr lang="fr-FR" sz="1200" u="none" kern="100" baseline="0" dirty="0" smtClean="0">
                <a:solidFill>
                  <a:srgbClr val="FF0000"/>
                </a:solidFill>
                <a:latin typeface="Arial Narrow" pitchFamily="34" charset="0"/>
              </a:rPr>
              <a:t>, </a:t>
            </a:r>
            <a:r>
              <a:rPr lang="fr-FR" sz="1200" u="none" kern="100" baseline="0" dirty="0" err="1" smtClean="0">
                <a:solidFill>
                  <a:srgbClr val="FF0000"/>
                </a:solidFill>
                <a:latin typeface="Arial Narrow" pitchFamily="34" charset="0"/>
              </a:rPr>
              <a:t>Kagareye</a:t>
            </a:r>
            <a:r>
              <a:rPr lang="fr-FR" sz="1200" u="none" kern="100" baseline="0" dirty="0" smtClean="0">
                <a:solidFill>
                  <a:srgbClr val="FF0000"/>
                </a:solidFill>
                <a:latin typeface="Arial Narrow" pitchFamily="34" charset="0"/>
              </a:rPr>
              <a:t>, </a:t>
            </a:r>
            <a:r>
              <a:rPr lang="fr-FR" sz="1200" u="none" kern="100" baseline="0" dirty="0" err="1" smtClean="0">
                <a:solidFill>
                  <a:srgbClr val="FF0000"/>
                </a:solidFill>
                <a:latin typeface="Arial Narrow" pitchFamily="34" charset="0"/>
              </a:rPr>
              <a:t>Kangouri</a:t>
            </a:r>
            <a:r>
              <a:rPr lang="fr-FR" sz="1200" u="none" kern="100" baseline="0" dirty="0" smtClean="0">
                <a:solidFill>
                  <a:srgbClr val="FF0000"/>
                </a:solidFill>
                <a:latin typeface="Arial Narrow" pitchFamily="34" charset="0"/>
              </a:rPr>
              <a:t> Mamadou, </a:t>
            </a:r>
            <a:r>
              <a:rPr lang="fr-FR" sz="1200" u="none" kern="100" baseline="0" dirty="0" err="1" smtClean="0">
                <a:solidFill>
                  <a:srgbClr val="FF0000"/>
                </a:solidFill>
                <a:latin typeface="Arial Narrow" pitchFamily="34" charset="0"/>
              </a:rPr>
              <a:t>Korillam</a:t>
            </a:r>
            <a:r>
              <a:rPr lang="fr-FR" sz="1200" u="none" kern="100" baseline="0" dirty="0" smtClean="0">
                <a:solidFill>
                  <a:srgbClr val="FF0000"/>
                </a:solidFill>
                <a:latin typeface="Arial Narrow" pitchFamily="34" charset="0"/>
              </a:rPr>
              <a:t>, </a:t>
            </a:r>
            <a:r>
              <a:rPr lang="fr-FR" sz="1200" u="none" kern="100" baseline="0" dirty="0" err="1" smtClean="0">
                <a:solidFill>
                  <a:srgbClr val="FF0000"/>
                </a:solidFill>
                <a:latin typeface="Arial Narrow" pitchFamily="34" charset="0"/>
              </a:rPr>
              <a:t>Ngagam</a:t>
            </a:r>
            <a:r>
              <a:rPr lang="fr-FR" sz="1200" u="none" kern="100" baseline="0" dirty="0" smtClean="0">
                <a:solidFill>
                  <a:srgbClr val="FF0000"/>
                </a:solidFill>
                <a:latin typeface="Arial Narrow" pitchFamily="34" charset="0"/>
              </a:rPr>
              <a:t>), 3 à Nguigmi (</a:t>
            </a:r>
            <a:r>
              <a:rPr lang="fr-FR" sz="1200" u="none" kern="100" baseline="0" dirty="0" err="1" smtClean="0">
                <a:solidFill>
                  <a:srgbClr val="FF0000"/>
                </a:solidFill>
                <a:latin typeface="Arial Narrow" pitchFamily="34" charset="0"/>
              </a:rPr>
              <a:t>Badarmdawe</a:t>
            </a:r>
            <a:r>
              <a:rPr lang="fr-FR" sz="1200" u="none" kern="100" baseline="0" dirty="0" smtClean="0">
                <a:solidFill>
                  <a:srgbClr val="FF0000"/>
                </a:solidFill>
                <a:latin typeface="Arial Narrow" pitchFamily="34" charset="0"/>
              </a:rPr>
              <a:t>, </a:t>
            </a:r>
            <a:r>
              <a:rPr lang="fr-FR" sz="1200" u="none" kern="100" baseline="0" dirty="0" err="1" smtClean="0">
                <a:solidFill>
                  <a:srgbClr val="FF0000"/>
                </a:solidFill>
                <a:latin typeface="Arial Narrow" pitchFamily="34" charset="0"/>
              </a:rPr>
              <a:t>Ferewa</a:t>
            </a:r>
            <a:r>
              <a:rPr lang="fr-FR" sz="1200" u="none" kern="100" baseline="0" dirty="0" smtClean="0">
                <a:solidFill>
                  <a:srgbClr val="FF0000"/>
                </a:solidFill>
                <a:latin typeface="Arial Narrow" pitchFamily="34" charset="0"/>
              </a:rPr>
              <a:t>*, </a:t>
            </a:r>
            <a:r>
              <a:rPr lang="fr-FR" sz="1200" u="none" kern="100" baseline="0" dirty="0" err="1" smtClean="0">
                <a:solidFill>
                  <a:srgbClr val="FF0000"/>
                </a:solidFill>
                <a:latin typeface="Arial Narrow" pitchFamily="34" charset="0"/>
              </a:rPr>
              <a:t>Koutou</a:t>
            </a:r>
            <a:r>
              <a:rPr lang="fr-FR" sz="1200" u="none" kern="100" baseline="0" dirty="0" smtClean="0">
                <a:solidFill>
                  <a:srgbClr val="FF0000"/>
                </a:solidFill>
                <a:latin typeface="Arial Narrow" pitchFamily="34" charset="0"/>
              </a:rPr>
              <a:t> II) et 2 à </a:t>
            </a:r>
            <a:r>
              <a:rPr lang="fr-FR" sz="1200" u="none" kern="100" baseline="0" dirty="0" err="1" smtClean="0">
                <a:solidFill>
                  <a:srgbClr val="FF0000"/>
                </a:solidFill>
                <a:latin typeface="Arial Narrow" pitchFamily="34" charset="0"/>
              </a:rPr>
              <a:t>Toumour</a:t>
            </a:r>
            <a:r>
              <a:rPr lang="fr-FR" sz="1200" u="none" kern="100" baseline="0" dirty="0" smtClean="0">
                <a:solidFill>
                  <a:srgbClr val="FF0000"/>
                </a:solidFill>
                <a:latin typeface="Arial Narrow" pitchFamily="34" charset="0"/>
              </a:rPr>
              <a:t> (</a:t>
            </a:r>
            <a:r>
              <a:rPr lang="fr-FR" sz="1200" u="none" kern="100" baseline="0" dirty="0" err="1" smtClean="0">
                <a:solidFill>
                  <a:srgbClr val="FF0000"/>
                </a:solidFill>
                <a:latin typeface="Arial Narrow" pitchFamily="34" charset="0"/>
              </a:rPr>
              <a:t>Gouworso</a:t>
            </a:r>
            <a:r>
              <a:rPr lang="fr-FR" sz="1200" u="none" kern="100" baseline="0" dirty="0" smtClean="0">
                <a:solidFill>
                  <a:srgbClr val="FF0000"/>
                </a:solidFill>
                <a:latin typeface="Arial Narrow" pitchFamily="34" charset="0"/>
              </a:rPr>
              <a:t>, </a:t>
            </a:r>
            <a:r>
              <a:rPr lang="fr-FR" sz="1200" u="none" kern="100" baseline="0" dirty="0" err="1" smtClean="0">
                <a:solidFill>
                  <a:srgbClr val="FF0000"/>
                </a:solidFill>
                <a:latin typeface="Arial Narrow" pitchFamily="34" charset="0"/>
              </a:rPr>
              <a:t>Ngadado</a:t>
            </a:r>
            <a:r>
              <a:rPr lang="fr-FR" sz="1200" u="none" kern="100" baseline="0" dirty="0" smtClean="0">
                <a:solidFill>
                  <a:srgbClr val="FF0000"/>
                </a:solidFill>
                <a:latin typeface="Arial Narrow" pitchFamily="34" charset="0"/>
              </a:rPr>
              <a:t>)</a:t>
            </a:r>
          </a:p>
          <a:p>
            <a:pPr marL="0" indent="0">
              <a:buFont typeface="Wingdings"/>
              <a:buNone/>
            </a:pPr>
            <a:r>
              <a:rPr lang="fr-FR" sz="1200" u="none" kern="100" baseline="0" dirty="0" smtClean="0">
                <a:solidFill>
                  <a:srgbClr val="FF0000"/>
                </a:solidFill>
                <a:latin typeface="Arial Narrow" pitchFamily="34" charset="0"/>
              </a:rPr>
              <a:t>* Le site de </a:t>
            </a:r>
            <a:r>
              <a:rPr lang="fr-FR" sz="1200" u="none" kern="100" baseline="0" dirty="0" err="1" smtClean="0">
                <a:solidFill>
                  <a:srgbClr val="FF0000"/>
                </a:solidFill>
                <a:latin typeface="Arial Narrow" pitchFamily="34" charset="0"/>
              </a:rPr>
              <a:t>Ferewa</a:t>
            </a:r>
            <a:r>
              <a:rPr lang="fr-FR" sz="1200" u="none" kern="100" baseline="0" dirty="0" smtClean="0">
                <a:solidFill>
                  <a:srgbClr val="FF0000"/>
                </a:solidFill>
                <a:latin typeface="Arial Narrow" pitchFamily="34" charset="0"/>
              </a:rPr>
              <a:t> n’était pas </a:t>
            </a:r>
            <a:r>
              <a:rPr lang="fr-FR" sz="1200" u="none" kern="100" baseline="0" dirty="0" err="1" smtClean="0">
                <a:solidFill>
                  <a:srgbClr val="FF0000"/>
                </a:solidFill>
                <a:latin typeface="Arial Narrow" pitchFamily="34" charset="0"/>
              </a:rPr>
              <a:t>inclu</a:t>
            </a:r>
            <a:r>
              <a:rPr lang="fr-FR" sz="1200" u="none" kern="100" baseline="0" dirty="0" smtClean="0">
                <a:solidFill>
                  <a:srgbClr val="FF0000"/>
                </a:solidFill>
                <a:latin typeface="Arial Narrow" pitchFamily="34" charset="0"/>
              </a:rPr>
              <a:t> dans la </a:t>
            </a:r>
            <a:r>
              <a:rPr lang="fr-FR" sz="1200" u="none" kern="100" baseline="0" dirty="0" err="1" smtClean="0">
                <a:solidFill>
                  <a:srgbClr val="FF0000"/>
                </a:solidFill>
                <a:latin typeface="Arial Narrow" pitchFamily="34" charset="0"/>
              </a:rPr>
              <a:t>baseline</a:t>
            </a:r>
            <a:endParaRPr lang="fr-FR" sz="1200" u="none" kern="100" baseline="0" dirty="0" smtClean="0">
              <a:solidFill>
                <a:srgbClr val="FF0000"/>
              </a:solidFill>
              <a:latin typeface="Arial Narrow" pitchFamily="34" charset="0"/>
            </a:endParaRPr>
          </a:p>
          <a:p>
            <a:pPr marL="0" indent="0">
              <a:buFont typeface="Wingdings"/>
              <a:buNone/>
            </a:pPr>
            <a:endParaRPr lang="fr-FR" sz="1200" u="none" kern="100" baseline="0" dirty="0" smtClean="0">
              <a:solidFill>
                <a:srgbClr val="FF0000"/>
              </a:solidFill>
              <a:latin typeface="Arial Narrow" pitchFamily="34" charset="0"/>
            </a:endParaRPr>
          </a:p>
          <a:p>
            <a:pPr marL="0" indent="0">
              <a:buFont typeface="Wingdings"/>
              <a:buNone/>
            </a:pPr>
            <a:r>
              <a:rPr lang="fr-FR" sz="1200" b="1" u="none" kern="100" dirty="0" smtClean="0">
                <a:latin typeface="Arial Narrow" pitchFamily="34" charset="0"/>
              </a:rPr>
              <a:t>Réfugiés:</a:t>
            </a:r>
          </a:p>
          <a:p>
            <a:pPr marL="0" indent="0">
              <a:buFont typeface="Wingdings"/>
              <a:buNone/>
            </a:pPr>
            <a:r>
              <a:rPr lang="fr-FR" sz="1200" b="0" u="sng" kern="100" dirty="0" smtClean="0">
                <a:latin typeface="Arial Narrow" pitchFamily="34" charset="0"/>
              </a:rPr>
              <a:t>Baseline</a:t>
            </a:r>
            <a:r>
              <a:rPr lang="fr-FR" sz="1200" b="0" u="none" kern="100" dirty="0" smtClean="0">
                <a:latin typeface="Arial Narrow" pitchFamily="34" charset="0"/>
              </a:rPr>
              <a:t>:</a:t>
            </a:r>
            <a:r>
              <a:rPr lang="fr-FR" sz="1200" b="0" u="none" kern="100" baseline="0" dirty="0" smtClean="0">
                <a:latin typeface="Arial Narrow" pitchFamily="34" charset="0"/>
              </a:rPr>
              <a:t> 7 sites où les réfugiés ne se sentaient pas en sécurité, dont 1 à </a:t>
            </a:r>
            <a:r>
              <a:rPr lang="fr-FR" sz="1200" b="0" u="none" kern="100" baseline="0" dirty="0" err="1" smtClean="0">
                <a:latin typeface="Arial Narrow" pitchFamily="34" charset="0"/>
              </a:rPr>
              <a:t>Chetimari</a:t>
            </a:r>
            <a:r>
              <a:rPr lang="fr-FR" sz="1200" b="0" u="none" kern="100" baseline="0" dirty="0" smtClean="0">
                <a:latin typeface="Arial Narrow" pitchFamily="34" charset="0"/>
              </a:rPr>
              <a:t> (</a:t>
            </a:r>
            <a:r>
              <a:rPr lang="fr-FR" sz="1200" b="0" u="none" kern="100" baseline="0" dirty="0" err="1" smtClean="0">
                <a:latin typeface="Arial Narrow" pitchFamily="34" charset="0"/>
              </a:rPr>
              <a:t>Dabagoun</a:t>
            </a:r>
            <a:r>
              <a:rPr lang="fr-FR" sz="1200" b="0" u="none" kern="100" baseline="0" dirty="0" smtClean="0">
                <a:latin typeface="Arial Narrow" pitchFamily="34" charset="0"/>
              </a:rPr>
              <a:t> </a:t>
            </a:r>
            <a:r>
              <a:rPr lang="fr-FR" sz="1200" b="0" u="none" kern="100" baseline="0" dirty="0" err="1" smtClean="0">
                <a:latin typeface="Arial Narrow" pitchFamily="34" charset="0"/>
              </a:rPr>
              <a:t>Kayawa</a:t>
            </a:r>
            <a:r>
              <a:rPr lang="fr-FR" sz="1200" b="0" u="none" kern="100" baseline="0" dirty="0" smtClean="0">
                <a:latin typeface="Arial Narrow" pitchFamily="34" charset="0"/>
              </a:rPr>
              <a:t>), 4 à </a:t>
            </a:r>
            <a:r>
              <a:rPr lang="fr-FR" sz="1200" b="0" u="none" kern="100" baseline="0" dirty="0" err="1" smtClean="0">
                <a:latin typeface="Arial Narrow" pitchFamily="34" charset="0"/>
              </a:rPr>
              <a:t>Gueskerou</a:t>
            </a:r>
            <a:r>
              <a:rPr lang="fr-FR" sz="1200" b="0" u="none" kern="100" baseline="0" dirty="0" smtClean="0">
                <a:latin typeface="Arial Narrow" pitchFamily="34" charset="0"/>
              </a:rPr>
              <a:t> (</a:t>
            </a:r>
            <a:r>
              <a:rPr lang="fr-FR" sz="1200" b="0" u="none" kern="100" baseline="0" dirty="0" err="1" smtClean="0">
                <a:latin typeface="Arial Narrow" pitchFamily="34" charset="0"/>
              </a:rPr>
              <a:t>Elh</a:t>
            </a:r>
            <a:r>
              <a:rPr lang="fr-FR" sz="1200" b="0" u="none" kern="100" baseline="0" dirty="0" smtClean="0">
                <a:latin typeface="Arial Narrow" pitchFamily="34" charset="0"/>
              </a:rPr>
              <a:t> </a:t>
            </a:r>
            <a:r>
              <a:rPr lang="fr-FR" sz="1200" b="0" u="none" kern="100" baseline="0" dirty="0" err="1" smtClean="0">
                <a:latin typeface="Arial Narrow" pitchFamily="34" charset="0"/>
              </a:rPr>
              <a:t>Mainari</a:t>
            </a:r>
            <a:r>
              <a:rPr lang="fr-FR" sz="1200" b="0" u="none" kern="100" baseline="0" dirty="0" smtClean="0">
                <a:latin typeface="Arial Narrow" pitchFamily="34" charset="0"/>
              </a:rPr>
              <a:t>, </a:t>
            </a:r>
            <a:r>
              <a:rPr lang="fr-FR" sz="1200" b="0" u="none" kern="100" baseline="0" dirty="0" err="1" smtClean="0">
                <a:latin typeface="Arial Narrow" pitchFamily="34" charset="0"/>
              </a:rPr>
              <a:t>Fougouri</a:t>
            </a:r>
            <a:r>
              <a:rPr lang="fr-FR" sz="1200" b="0" u="none" kern="100" baseline="0" dirty="0" smtClean="0">
                <a:latin typeface="Arial Narrow" pitchFamily="34" charset="0"/>
              </a:rPr>
              <a:t>, Garin </a:t>
            </a:r>
            <a:r>
              <a:rPr lang="fr-FR" sz="1200" b="0" u="none" kern="100" baseline="0" dirty="0" err="1" smtClean="0">
                <a:latin typeface="Arial Narrow" pitchFamily="34" charset="0"/>
              </a:rPr>
              <a:t>Dogo</a:t>
            </a:r>
            <a:r>
              <a:rPr lang="fr-FR" sz="1200" b="0" u="none" kern="100" baseline="0" dirty="0" smtClean="0">
                <a:latin typeface="Arial Narrow" pitchFamily="34" charset="0"/>
              </a:rPr>
              <a:t>, </a:t>
            </a:r>
            <a:r>
              <a:rPr lang="fr-FR" sz="1200" b="0" u="none" kern="100" baseline="0" dirty="0" err="1" smtClean="0">
                <a:latin typeface="Arial Narrow" pitchFamily="34" charset="0"/>
              </a:rPr>
              <a:t>Ngalwa</a:t>
            </a:r>
            <a:r>
              <a:rPr lang="fr-FR" sz="1200" b="0" u="none" kern="100" baseline="0" dirty="0" smtClean="0">
                <a:latin typeface="Arial Narrow" pitchFamily="34" charset="0"/>
              </a:rPr>
              <a:t>), 1 à Maine </a:t>
            </a:r>
            <a:r>
              <a:rPr lang="fr-FR" sz="1200" b="0" u="none" kern="100" baseline="0" dirty="0" err="1" smtClean="0">
                <a:latin typeface="Arial Narrow" pitchFamily="34" charset="0"/>
              </a:rPr>
              <a:t>Soroa</a:t>
            </a:r>
            <a:r>
              <a:rPr lang="fr-FR" sz="1200" b="0" u="none" kern="100" baseline="0" dirty="0" smtClean="0">
                <a:latin typeface="Arial Narrow" pitchFamily="34" charset="0"/>
              </a:rPr>
              <a:t> (</a:t>
            </a:r>
            <a:r>
              <a:rPr lang="fr-FR" sz="1200" b="0" u="none" kern="100" baseline="0" dirty="0" err="1" smtClean="0">
                <a:latin typeface="Arial Narrow" pitchFamily="34" charset="0"/>
              </a:rPr>
              <a:t>Boudoum</a:t>
            </a:r>
            <a:r>
              <a:rPr lang="fr-FR" sz="1200" b="0" u="none" kern="100" baseline="0" dirty="0" smtClean="0">
                <a:latin typeface="Arial Narrow" pitchFamily="34" charset="0"/>
              </a:rPr>
              <a:t>) et 1 à </a:t>
            </a:r>
            <a:r>
              <a:rPr lang="fr-FR" sz="1200" b="0" u="none" kern="100" baseline="0" dirty="0" err="1" smtClean="0">
                <a:latin typeface="Arial Narrow" pitchFamily="34" charset="0"/>
              </a:rPr>
              <a:t>Toumour</a:t>
            </a:r>
            <a:r>
              <a:rPr lang="fr-FR" sz="1200" b="0" u="none" kern="100" baseline="0" dirty="0" smtClean="0">
                <a:latin typeface="Arial Narrow" pitchFamily="34" charset="0"/>
              </a:rPr>
              <a:t> (</a:t>
            </a:r>
            <a:r>
              <a:rPr lang="fr-FR" sz="1200" b="0" u="none" kern="100" baseline="0" dirty="0" err="1" smtClean="0">
                <a:latin typeface="Arial Narrow" pitchFamily="34" charset="0"/>
              </a:rPr>
              <a:t>Kindjandi</a:t>
            </a:r>
            <a:r>
              <a:rPr lang="fr-FR" sz="1200" b="0" u="none" kern="100" baseline="0" dirty="0" smtClean="0">
                <a:latin typeface="Arial Narrow" pitchFamily="34" charset="0"/>
              </a:rPr>
              <a:t>)</a:t>
            </a:r>
          </a:p>
          <a:p>
            <a:pPr marL="0" indent="0">
              <a:buFont typeface="Wingdings"/>
              <a:buNone/>
            </a:pPr>
            <a:r>
              <a:rPr lang="fr-FR" sz="1200" b="0" u="sng" kern="100" baseline="0" dirty="0" err="1" smtClean="0">
                <a:latin typeface="Arial Narrow" pitchFamily="34" charset="0"/>
              </a:rPr>
              <a:t>Endline</a:t>
            </a:r>
            <a:r>
              <a:rPr lang="fr-FR" sz="1200" b="0" u="none" kern="100" baseline="0" dirty="0" smtClean="0">
                <a:latin typeface="Arial Narrow" pitchFamily="34" charset="0"/>
              </a:rPr>
              <a:t>: 10 sites où les réfugiés ne se sentaient pas en sécurité, dont 1 à </a:t>
            </a:r>
            <a:r>
              <a:rPr lang="fr-FR" sz="1200" b="0" u="none" kern="100" baseline="0" dirty="0" err="1" smtClean="0">
                <a:latin typeface="Arial Narrow" pitchFamily="34" charset="0"/>
              </a:rPr>
              <a:t>Chetimari</a:t>
            </a:r>
            <a:r>
              <a:rPr lang="fr-FR" sz="1200" b="0" u="none" kern="100" baseline="0" dirty="0" smtClean="0">
                <a:latin typeface="Arial Narrow" pitchFamily="34" charset="0"/>
              </a:rPr>
              <a:t> (</a:t>
            </a:r>
            <a:r>
              <a:rPr lang="fr-FR" sz="1200" b="0" u="none" kern="100" baseline="0" dirty="0" err="1" smtClean="0">
                <a:latin typeface="Arial Narrow" pitchFamily="34" charset="0"/>
              </a:rPr>
              <a:t>Chetimari</a:t>
            </a:r>
            <a:r>
              <a:rPr lang="fr-FR" sz="1200" b="0" u="none" kern="100" baseline="0" dirty="0" smtClean="0">
                <a:latin typeface="Arial Narrow" pitchFamily="34" charset="0"/>
              </a:rPr>
              <a:t>), 1 à Diffa (Diffa Koura), 7 à </a:t>
            </a:r>
            <a:r>
              <a:rPr lang="fr-FR" sz="1200" b="0" u="none" kern="100" baseline="0" dirty="0" err="1" smtClean="0">
                <a:latin typeface="Arial Narrow" pitchFamily="34" charset="0"/>
              </a:rPr>
              <a:t>Gueskerou</a:t>
            </a:r>
            <a:r>
              <a:rPr lang="fr-FR" sz="1200" b="0" u="none" kern="100" baseline="0" dirty="0" smtClean="0">
                <a:latin typeface="Arial Narrow" pitchFamily="34" charset="0"/>
              </a:rPr>
              <a:t> (Alla </a:t>
            </a:r>
            <a:r>
              <a:rPr lang="fr-FR" sz="1200" b="0" u="none" kern="100" baseline="0" dirty="0" err="1" smtClean="0">
                <a:latin typeface="Arial Narrow" pitchFamily="34" charset="0"/>
              </a:rPr>
              <a:t>Dallamaram</a:t>
            </a:r>
            <a:r>
              <a:rPr lang="fr-FR" sz="1200" b="0" u="none" kern="100" baseline="0" dirty="0" smtClean="0">
                <a:latin typeface="Arial Narrow" pitchFamily="34" charset="0"/>
              </a:rPr>
              <a:t>, </a:t>
            </a:r>
            <a:r>
              <a:rPr lang="fr-FR" sz="1200" b="0" u="none" kern="100" baseline="0" dirty="0" err="1" smtClean="0">
                <a:latin typeface="Arial Narrow" pitchFamily="34" charset="0"/>
              </a:rPr>
              <a:t>Elh</a:t>
            </a:r>
            <a:r>
              <a:rPr lang="fr-FR" sz="1200" b="0" u="none" kern="100" baseline="0" dirty="0" smtClean="0">
                <a:latin typeface="Arial Narrow" pitchFamily="34" charset="0"/>
              </a:rPr>
              <a:t> </a:t>
            </a:r>
            <a:r>
              <a:rPr lang="fr-FR" sz="1200" b="0" u="none" kern="100" baseline="0" dirty="0" err="1" smtClean="0">
                <a:latin typeface="Arial Narrow" pitchFamily="34" charset="0"/>
              </a:rPr>
              <a:t>Mainari</a:t>
            </a:r>
            <a:r>
              <a:rPr lang="fr-FR" sz="1200" b="0" u="none" kern="100" baseline="0" dirty="0" smtClean="0">
                <a:latin typeface="Arial Narrow" pitchFamily="34" charset="0"/>
              </a:rPr>
              <a:t>, </a:t>
            </a:r>
            <a:r>
              <a:rPr lang="fr-FR" sz="1200" b="0" u="none" kern="100" baseline="0" dirty="0" err="1" smtClean="0">
                <a:latin typeface="Arial Narrow" pitchFamily="34" charset="0"/>
              </a:rPr>
              <a:t>Fougouri</a:t>
            </a:r>
            <a:r>
              <a:rPr lang="fr-FR" sz="1200" b="0" u="none" kern="100" baseline="0" dirty="0" smtClean="0">
                <a:latin typeface="Arial Narrow" pitchFamily="34" charset="0"/>
              </a:rPr>
              <a:t>, Garin </a:t>
            </a:r>
            <a:r>
              <a:rPr lang="fr-FR" sz="1200" b="0" u="none" kern="100" baseline="0" dirty="0" err="1" smtClean="0">
                <a:latin typeface="Arial Narrow" pitchFamily="34" charset="0"/>
              </a:rPr>
              <a:t>Dogo</a:t>
            </a:r>
            <a:r>
              <a:rPr lang="fr-FR" sz="1200" b="0" u="none" kern="100" baseline="0" dirty="0" smtClean="0">
                <a:latin typeface="Arial Narrow" pitchFamily="34" charset="0"/>
              </a:rPr>
              <a:t>, </a:t>
            </a:r>
            <a:r>
              <a:rPr lang="fr-FR" sz="1200" b="0" u="none" kern="100" baseline="0" dirty="0" err="1" smtClean="0">
                <a:latin typeface="Arial Narrow" pitchFamily="34" charset="0"/>
              </a:rPr>
              <a:t>Guesere</a:t>
            </a:r>
            <a:r>
              <a:rPr lang="fr-FR" sz="1200" b="0" u="none" kern="100" baseline="0" dirty="0" smtClean="0">
                <a:latin typeface="Arial Narrow" pitchFamily="34" charset="0"/>
              </a:rPr>
              <a:t> </a:t>
            </a:r>
            <a:r>
              <a:rPr lang="fr-FR" sz="1200" b="0" u="none" kern="100" baseline="0" dirty="0" err="1" smtClean="0">
                <a:latin typeface="Arial Narrow" pitchFamily="34" charset="0"/>
              </a:rPr>
              <a:t>Yarta</a:t>
            </a:r>
            <a:r>
              <a:rPr lang="fr-FR" sz="1200" b="0" u="none" kern="100" baseline="0" dirty="0" smtClean="0">
                <a:latin typeface="Arial Narrow" pitchFamily="34" charset="0"/>
              </a:rPr>
              <a:t>, </a:t>
            </a:r>
            <a:r>
              <a:rPr lang="fr-FR" sz="1200" b="0" u="none" kern="100" baseline="0" dirty="0" err="1" smtClean="0">
                <a:latin typeface="Arial Narrow" pitchFamily="34" charset="0"/>
              </a:rPr>
              <a:t>Kagareye</a:t>
            </a:r>
            <a:r>
              <a:rPr lang="fr-FR" sz="1200" b="0" u="none" kern="100" baseline="0" dirty="0" smtClean="0">
                <a:latin typeface="Arial Narrow" pitchFamily="34" charset="0"/>
              </a:rPr>
              <a:t>, </a:t>
            </a:r>
            <a:r>
              <a:rPr lang="fr-FR" sz="1200" b="0" u="none" kern="100" baseline="0" dirty="0" err="1" smtClean="0">
                <a:latin typeface="Arial Narrow" pitchFamily="34" charset="0"/>
              </a:rPr>
              <a:t>Ngalwa</a:t>
            </a:r>
            <a:r>
              <a:rPr lang="fr-FR" sz="1200" b="0" u="none" kern="100" baseline="0" dirty="0" smtClean="0">
                <a:latin typeface="Arial Narrow" pitchFamily="34" charset="0"/>
              </a:rPr>
              <a:t>) et 1 à </a:t>
            </a:r>
            <a:r>
              <a:rPr lang="fr-FR" sz="1200" b="0" u="none" kern="100" baseline="0" dirty="0" err="1" smtClean="0">
                <a:latin typeface="Arial Narrow" pitchFamily="34" charset="0"/>
              </a:rPr>
              <a:t>Kabalewa</a:t>
            </a:r>
            <a:r>
              <a:rPr lang="fr-FR" sz="1200" b="0" u="none" kern="100" baseline="0" dirty="0" smtClean="0">
                <a:latin typeface="Arial Narrow" pitchFamily="34" charset="0"/>
              </a:rPr>
              <a:t> (</a:t>
            </a:r>
            <a:r>
              <a:rPr lang="fr-FR" sz="1200" b="0" u="none" kern="100" baseline="0" dirty="0" err="1" smtClean="0">
                <a:latin typeface="Arial Narrow" pitchFamily="34" charset="0"/>
              </a:rPr>
              <a:t>Koragou</a:t>
            </a:r>
            <a:r>
              <a:rPr lang="fr-FR" sz="1200" b="0" u="none" kern="100" baseline="0" dirty="0" smtClean="0">
                <a:latin typeface="Arial Narrow" pitchFamily="34" charset="0"/>
              </a:rPr>
              <a:t>*)</a:t>
            </a:r>
          </a:p>
          <a:p>
            <a:pPr marL="0" marR="0" indent="0" algn="l" defTabSz="914400" rtl="0" eaLnBrk="1" fontAlgn="auto" latinLnBrk="0" hangingPunct="1">
              <a:lnSpc>
                <a:spcPct val="100000"/>
              </a:lnSpc>
              <a:spcBef>
                <a:spcPts val="0"/>
              </a:spcBef>
              <a:spcAft>
                <a:spcPts val="0"/>
              </a:spcAft>
              <a:buClrTx/>
              <a:buSzTx/>
              <a:buFont typeface="Wingdings"/>
              <a:buNone/>
              <a:tabLst/>
              <a:defRPr/>
            </a:pPr>
            <a:r>
              <a:rPr lang="fr-FR" sz="1200" b="0" u="none" kern="100" baseline="0" dirty="0" smtClean="0">
                <a:latin typeface="Arial Narrow" pitchFamily="34" charset="0"/>
              </a:rPr>
              <a:t>* </a:t>
            </a:r>
            <a:r>
              <a:rPr lang="fr-FR" sz="1200" u="none" kern="100" baseline="0" dirty="0" smtClean="0">
                <a:solidFill>
                  <a:srgbClr val="FF0000"/>
                </a:solidFill>
                <a:latin typeface="Arial Narrow" pitchFamily="34" charset="0"/>
              </a:rPr>
              <a:t>Le site de </a:t>
            </a:r>
            <a:r>
              <a:rPr lang="fr-FR" sz="1200" u="none" kern="100" baseline="0" dirty="0" err="1" smtClean="0">
                <a:solidFill>
                  <a:srgbClr val="FF0000"/>
                </a:solidFill>
                <a:latin typeface="Arial Narrow" pitchFamily="34" charset="0"/>
              </a:rPr>
              <a:t>Koragou</a:t>
            </a:r>
            <a:r>
              <a:rPr lang="fr-FR" sz="1200" u="none" kern="100" baseline="0" dirty="0" smtClean="0">
                <a:solidFill>
                  <a:srgbClr val="FF0000"/>
                </a:solidFill>
                <a:latin typeface="Arial Narrow" pitchFamily="34" charset="0"/>
              </a:rPr>
              <a:t> n’était pas </a:t>
            </a:r>
            <a:r>
              <a:rPr lang="fr-FR" sz="1200" u="none" kern="100" baseline="0" dirty="0" err="1" smtClean="0">
                <a:solidFill>
                  <a:srgbClr val="FF0000"/>
                </a:solidFill>
                <a:latin typeface="Arial Narrow" pitchFamily="34" charset="0"/>
              </a:rPr>
              <a:t>inclu</a:t>
            </a:r>
            <a:r>
              <a:rPr lang="fr-FR" sz="1200" u="none" kern="100" baseline="0" dirty="0" smtClean="0">
                <a:solidFill>
                  <a:srgbClr val="FF0000"/>
                </a:solidFill>
                <a:latin typeface="Arial Narrow" pitchFamily="34" charset="0"/>
              </a:rPr>
              <a:t> dans la </a:t>
            </a:r>
            <a:r>
              <a:rPr lang="fr-FR" sz="1200" u="none" kern="100" baseline="0" dirty="0" err="1" smtClean="0">
                <a:solidFill>
                  <a:srgbClr val="FF0000"/>
                </a:solidFill>
                <a:latin typeface="Arial Narrow" pitchFamily="34" charset="0"/>
              </a:rPr>
              <a:t>baseline</a:t>
            </a:r>
          </a:p>
          <a:p>
            <a:pPr marL="0" indent="0">
              <a:buFont typeface="Wingdings"/>
              <a:buNone/>
            </a:pPr>
            <a:endParaRPr lang="fr-FR" sz="1200" b="0" u="sng" kern="100" dirty="0" smtClean="0">
              <a:latin typeface="Arial Narrow" pitchFamily="34" charset="0"/>
            </a:endParaRPr>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21</a:t>
            </a:fld>
            <a:endParaRPr lang="fr-FR">
              <a:solidFill>
                <a:prstClr val="black"/>
              </a:solidFill>
            </a:endParaRPr>
          </a:p>
        </p:txBody>
      </p:sp>
    </p:spTree>
    <p:extLst>
      <p:ext uri="{BB962C8B-B14F-4D97-AF65-F5344CB8AC3E}">
        <p14:creationId xmlns:p14="http://schemas.microsoft.com/office/powerpoint/2010/main" val="42272852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smtClean="0"/>
              <a:t>Sites o</a:t>
            </a:r>
            <a:r>
              <a:rPr lang="en-GB" b="1" baseline="0" dirty="0" smtClean="0"/>
              <a:t>ù des incidents </a:t>
            </a:r>
            <a:r>
              <a:rPr lang="en-GB" b="1" baseline="0" dirty="0" err="1" smtClean="0"/>
              <a:t>sécuritaires</a:t>
            </a:r>
            <a:r>
              <a:rPr lang="en-GB" b="1" baseline="0" dirty="0" smtClean="0"/>
              <a:t> </a:t>
            </a:r>
            <a:r>
              <a:rPr lang="en-GB" b="1" baseline="0" dirty="0" err="1" smtClean="0"/>
              <a:t>ont</a:t>
            </a:r>
            <a:r>
              <a:rPr lang="en-GB" b="1" baseline="0" dirty="0" smtClean="0"/>
              <a:t> </a:t>
            </a:r>
            <a:r>
              <a:rPr lang="en-GB" b="1" baseline="0" dirty="0" err="1" smtClean="0"/>
              <a:t>été</a:t>
            </a:r>
            <a:r>
              <a:rPr lang="en-GB" b="1" baseline="0" dirty="0" smtClean="0"/>
              <a:t> </a:t>
            </a:r>
            <a:r>
              <a:rPr lang="en-GB" b="1" baseline="0" dirty="0" err="1" smtClean="0"/>
              <a:t>rapportés</a:t>
            </a:r>
            <a:r>
              <a:rPr lang="en-GB" b="1" baseline="0" dirty="0" smtClean="0"/>
              <a:t>:</a:t>
            </a:r>
          </a:p>
          <a:p>
            <a:endParaRPr lang="en-GB" baseline="0" dirty="0" smtClean="0"/>
          </a:p>
          <a:p>
            <a:r>
              <a:rPr lang="en-GB" b="1" baseline="0" dirty="0" smtClean="0"/>
              <a:t>PDI: </a:t>
            </a:r>
          </a:p>
          <a:p>
            <a:r>
              <a:rPr lang="en-GB" baseline="0" dirty="0" smtClean="0"/>
              <a:t>1 à </a:t>
            </a:r>
            <a:r>
              <a:rPr lang="en-GB" baseline="0" dirty="0" err="1" smtClean="0"/>
              <a:t>Chetimari</a:t>
            </a:r>
            <a:r>
              <a:rPr lang="en-GB" baseline="0" dirty="0" smtClean="0"/>
              <a:t> (</a:t>
            </a:r>
            <a:r>
              <a:rPr lang="en-GB" baseline="0" dirty="0" err="1" smtClean="0"/>
              <a:t>Mourimadi</a:t>
            </a:r>
            <a:r>
              <a:rPr lang="en-GB" baseline="0" dirty="0" smtClean="0"/>
              <a:t>), 1 à Diffa (</a:t>
            </a:r>
            <a:r>
              <a:rPr lang="en-GB" baseline="0" dirty="0" err="1" smtClean="0"/>
              <a:t>Madou</a:t>
            </a:r>
            <a:r>
              <a:rPr lang="en-GB" baseline="0" dirty="0" smtClean="0"/>
              <a:t> </a:t>
            </a:r>
            <a:r>
              <a:rPr lang="en-GB" baseline="0" dirty="0" err="1" smtClean="0"/>
              <a:t>Korodi</a:t>
            </a:r>
            <a:r>
              <a:rPr lang="en-GB" baseline="0" dirty="0" smtClean="0"/>
              <a:t>), 11 à </a:t>
            </a:r>
            <a:r>
              <a:rPr lang="en-GB" baseline="0" dirty="0" err="1" smtClean="0"/>
              <a:t>Gueskerou</a:t>
            </a:r>
            <a:r>
              <a:rPr lang="en-GB" baseline="0" dirty="0" smtClean="0"/>
              <a:t> (</a:t>
            </a:r>
            <a:r>
              <a:rPr lang="en-GB" baseline="0" dirty="0" err="1" smtClean="0"/>
              <a:t>Alla</a:t>
            </a:r>
            <a:r>
              <a:rPr lang="en-GB" baseline="0" dirty="0" smtClean="0"/>
              <a:t> </a:t>
            </a:r>
            <a:r>
              <a:rPr lang="en-GB" baseline="0" dirty="0" err="1" smtClean="0"/>
              <a:t>Dallamaram</a:t>
            </a:r>
            <a:r>
              <a:rPr lang="en-GB" baseline="0" dirty="0" smtClean="0"/>
              <a:t>, </a:t>
            </a:r>
            <a:r>
              <a:rPr lang="en-GB" baseline="0" dirty="0" err="1" smtClean="0"/>
              <a:t>Dewa</a:t>
            </a:r>
            <a:r>
              <a:rPr lang="en-GB" baseline="0" dirty="0" smtClean="0"/>
              <a:t> Fide, </a:t>
            </a:r>
            <a:r>
              <a:rPr lang="en-GB" baseline="0" dirty="0" err="1" smtClean="0"/>
              <a:t>Djalori</a:t>
            </a:r>
            <a:r>
              <a:rPr lang="en-GB" baseline="0" dirty="0" smtClean="0"/>
              <a:t>, </a:t>
            </a:r>
            <a:r>
              <a:rPr lang="en-GB" baseline="0" dirty="0" err="1" smtClean="0"/>
              <a:t>Elh</a:t>
            </a:r>
            <a:r>
              <a:rPr lang="en-GB" baseline="0" dirty="0" smtClean="0"/>
              <a:t> </a:t>
            </a:r>
            <a:r>
              <a:rPr lang="en-GB" baseline="0" dirty="0" err="1" smtClean="0"/>
              <a:t>Mainari</a:t>
            </a:r>
            <a:r>
              <a:rPr lang="en-GB" baseline="0" dirty="0" smtClean="0"/>
              <a:t>, </a:t>
            </a:r>
            <a:r>
              <a:rPr lang="en-GB" baseline="0" dirty="0" err="1" smtClean="0"/>
              <a:t>Garin</a:t>
            </a:r>
            <a:r>
              <a:rPr lang="en-GB" baseline="0" dirty="0" smtClean="0"/>
              <a:t> </a:t>
            </a:r>
            <a:r>
              <a:rPr lang="en-GB" baseline="0" dirty="0" err="1" smtClean="0"/>
              <a:t>Dogo</a:t>
            </a:r>
            <a:r>
              <a:rPr lang="en-GB" baseline="0" dirty="0" smtClean="0"/>
              <a:t>, </a:t>
            </a:r>
            <a:r>
              <a:rPr lang="en-GB" baseline="0" dirty="0" err="1" smtClean="0"/>
              <a:t>Assaga</a:t>
            </a:r>
            <a:r>
              <a:rPr lang="en-GB" baseline="0" dirty="0" smtClean="0"/>
              <a:t>, </a:t>
            </a:r>
            <a:r>
              <a:rPr lang="en-GB" baseline="0" dirty="0" err="1" smtClean="0"/>
              <a:t>Kangouri</a:t>
            </a:r>
            <a:r>
              <a:rPr lang="en-GB" baseline="0" dirty="0" smtClean="0"/>
              <a:t> </a:t>
            </a:r>
            <a:r>
              <a:rPr lang="en-GB" baseline="0" dirty="0" err="1" smtClean="0"/>
              <a:t>Mamadou</a:t>
            </a:r>
            <a:r>
              <a:rPr lang="en-GB" baseline="0" dirty="0" smtClean="0"/>
              <a:t>, </a:t>
            </a:r>
            <a:r>
              <a:rPr lang="en-GB" baseline="0" dirty="0" err="1" smtClean="0"/>
              <a:t>Kindjandi</a:t>
            </a:r>
            <a:r>
              <a:rPr lang="en-GB" baseline="0" dirty="0" smtClean="0"/>
              <a:t>, </a:t>
            </a:r>
            <a:r>
              <a:rPr lang="en-GB" baseline="0" dirty="0" err="1" smtClean="0"/>
              <a:t>Kagareye</a:t>
            </a:r>
            <a:r>
              <a:rPr lang="en-GB" baseline="0" dirty="0" smtClean="0"/>
              <a:t>, </a:t>
            </a:r>
            <a:r>
              <a:rPr lang="en-GB" baseline="0" dirty="0" err="1" smtClean="0"/>
              <a:t>Ngagam</a:t>
            </a:r>
            <a:r>
              <a:rPr lang="en-GB" baseline="0" dirty="0" smtClean="0"/>
              <a:t>, </a:t>
            </a:r>
            <a:r>
              <a:rPr lang="en-GB" baseline="0" dirty="0" err="1" smtClean="0"/>
              <a:t>Guesere</a:t>
            </a:r>
            <a:r>
              <a:rPr lang="en-GB" baseline="0" dirty="0" smtClean="0"/>
              <a:t> </a:t>
            </a:r>
            <a:r>
              <a:rPr lang="en-GB" baseline="0" dirty="0" err="1" smtClean="0"/>
              <a:t>Yarta</a:t>
            </a:r>
            <a:r>
              <a:rPr lang="en-GB" baseline="0" dirty="0" smtClean="0"/>
              <a:t>), 2 à </a:t>
            </a:r>
            <a:r>
              <a:rPr lang="en-GB" baseline="0" dirty="0" err="1" smtClean="0"/>
              <a:t>Kabalewa</a:t>
            </a:r>
            <a:r>
              <a:rPr lang="en-GB" baseline="0" dirty="0" smtClean="0"/>
              <a:t> (</a:t>
            </a:r>
            <a:r>
              <a:rPr lang="en-GB" baseline="0" dirty="0" err="1" smtClean="0"/>
              <a:t>Kolo</a:t>
            </a:r>
            <a:r>
              <a:rPr lang="en-GB" baseline="0" dirty="0" smtClean="0"/>
              <a:t> Manga, Camp </a:t>
            </a:r>
            <a:r>
              <a:rPr lang="en-GB" baseline="0" dirty="0" err="1" smtClean="0"/>
              <a:t>Kabalewa</a:t>
            </a:r>
            <a:r>
              <a:rPr lang="en-GB" baseline="0" dirty="0" smtClean="0"/>
              <a:t>), 2 à Maine </a:t>
            </a:r>
            <a:r>
              <a:rPr lang="en-GB" baseline="0" dirty="0" err="1" smtClean="0"/>
              <a:t>Soroa</a:t>
            </a:r>
            <a:r>
              <a:rPr lang="en-GB" baseline="0" dirty="0" smtClean="0"/>
              <a:t> (</a:t>
            </a:r>
            <a:r>
              <a:rPr lang="en-GB" baseline="0" dirty="0" err="1" smtClean="0"/>
              <a:t>Boudoum</a:t>
            </a:r>
            <a:r>
              <a:rPr lang="en-GB" baseline="0" dirty="0" smtClean="0"/>
              <a:t>, </a:t>
            </a:r>
            <a:r>
              <a:rPr lang="en-GB" baseline="0" dirty="0" err="1" smtClean="0"/>
              <a:t>Nguibia</a:t>
            </a:r>
            <a:r>
              <a:rPr lang="en-GB" baseline="0" dirty="0" smtClean="0"/>
              <a:t>), 8 à </a:t>
            </a:r>
            <a:r>
              <a:rPr lang="en-GB" baseline="0" dirty="0" err="1" smtClean="0"/>
              <a:t>Nguigmi</a:t>
            </a:r>
            <a:r>
              <a:rPr lang="en-GB" baseline="0" dirty="0" smtClean="0"/>
              <a:t> (</a:t>
            </a:r>
            <a:r>
              <a:rPr lang="en-GB" baseline="0" dirty="0" err="1" smtClean="0"/>
              <a:t>Badarmdawe</a:t>
            </a:r>
            <a:r>
              <a:rPr lang="en-GB" baseline="0" dirty="0" smtClean="0"/>
              <a:t>, </a:t>
            </a:r>
            <a:r>
              <a:rPr lang="en-GB" baseline="0" dirty="0" err="1" smtClean="0"/>
              <a:t>Ferewa</a:t>
            </a:r>
            <a:r>
              <a:rPr lang="en-GB" baseline="0" dirty="0" smtClean="0"/>
              <a:t>, </a:t>
            </a:r>
            <a:r>
              <a:rPr lang="en-GB" baseline="0" dirty="0" err="1" smtClean="0"/>
              <a:t>Koudokindilla</a:t>
            </a:r>
            <a:r>
              <a:rPr lang="en-GB" baseline="0" dirty="0" smtClean="0"/>
              <a:t>, </a:t>
            </a:r>
            <a:r>
              <a:rPr lang="en-GB" baseline="0" dirty="0" err="1" smtClean="0"/>
              <a:t>Koutou</a:t>
            </a:r>
            <a:r>
              <a:rPr lang="en-GB" baseline="0" dirty="0" smtClean="0"/>
              <a:t> I, </a:t>
            </a:r>
            <a:r>
              <a:rPr lang="en-GB" baseline="0" dirty="0" err="1" smtClean="0"/>
              <a:t>Koutou</a:t>
            </a:r>
            <a:r>
              <a:rPr lang="en-GB" baseline="0" dirty="0" smtClean="0"/>
              <a:t> II, </a:t>
            </a:r>
            <a:r>
              <a:rPr lang="en-GB" baseline="0" dirty="0" err="1" smtClean="0"/>
              <a:t>Lari-Kanori</a:t>
            </a:r>
            <a:r>
              <a:rPr lang="en-GB" baseline="0" dirty="0" smtClean="0"/>
              <a:t>, </a:t>
            </a:r>
            <a:r>
              <a:rPr lang="en-GB" baseline="0" dirty="0" err="1" smtClean="0"/>
              <a:t>Gagala</a:t>
            </a:r>
            <a:r>
              <a:rPr lang="en-GB" baseline="0" dirty="0" smtClean="0"/>
              <a:t> </a:t>
            </a:r>
            <a:r>
              <a:rPr lang="en-GB" baseline="0" dirty="0" err="1" smtClean="0"/>
              <a:t>Peulh</a:t>
            </a:r>
            <a:r>
              <a:rPr lang="en-GB" baseline="0" dirty="0" smtClean="0"/>
              <a:t>, </a:t>
            </a:r>
            <a:r>
              <a:rPr lang="en-GB" baseline="0" dirty="0" err="1" smtClean="0"/>
              <a:t>Nguitchima</a:t>
            </a:r>
            <a:r>
              <a:rPr lang="en-GB" baseline="0" dirty="0" smtClean="0"/>
              <a:t>), 2 à </a:t>
            </a:r>
            <a:r>
              <a:rPr lang="en-GB" baseline="0" dirty="0" err="1" smtClean="0"/>
              <a:t>Toumour</a:t>
            </a:r>
            <a:r>
              <a:rPr lang="en-GB" baseline="0" dirty="0" smtClean="0"/>
              <a:t> (</a:t>
            </a:r>
            <a:r>
              <a:rPr lang="en-GB" baseline="0" dirty="0" err="1" smtClean="0"/>
              <a:t>Chenal</a:t>
            </a:r>
            <a:r>
              <a:rPr lang="en-GB" baseline="0" dirty="0" smtClean="0"/>
              <a:t>, </a:t>
            </a:r>
            <a:r>
              <a:rPr lang="en-GB" baseline="0" dirty="0" err="1" smtClean="0"/>
              <a:t>Toumour</a:t>
            </a:r>
            <a:r>
              <a:rPr lang="en-GB" baseline="0" dirty="0" smtClean="0"/>
              <a:t>)</a:t>
            </a:r>
          </a:p>
          <a:p>
            <a:endParaRPr lang="en-GB" baseline="0" dirty="0" smtClean="0"/>
          </a:p>
          <a:p>
            <a:r>
              <a:rPr lang="fr-FR" b="1" dirty="0" smtClean="0"/>
              <a:t>Réfugiés:</a:t>
            </a:r>
          </a:p>
          <a:p>
            <a:r>
              <a:rPr lang="fr-FR" b="0" dirty="0" smtClean="0"/>
              <a:t>2</a:t>
            </a:r>
            <a:r>
              <a:rPr lang="fr-FR" b="0" baseline="0" dirty="0" smtClean="0"/>
              <a:t> à </a:t>
            </a:r>
            <a:r>
              <a:rPr lang="fr-FR" b="0" baseline="0" dirty="0" err="1" smtClean="0"/>
              <a:t>Chetimari</a:t>
            </a:r>
            <a:r>
              <a:rPr lang="fr-FR" b="0" baseline="0" dirty="0" smtClean="0"/>
              <a:t> (</a:t>
            </a:r>
            <a:r>
              <a:rPr lang="fr-FR" b="0" baseline="0" dirty="0" err="1" smtClean="0"/>
              <a:t>Maina</a:t>
            </a:r>
            <a:r>
              <a:rPr lang="fr-FR" b="0" baseline="0" dirty="0" smtClean="0"/>
              <a:t> </a:t>
            </a:r>
            <a:r>
              <a:rPr lang="fr-FR" b="0" baseline="0" dirty="0" err="1" smtClean="0"/>
              <a:t>Karderi</a:t>
            </a:r>
            <a:r>
              <a:rPr lang="fr-FR" b="0" baseline="0" dirty="0" smtClean="0"/>
              <a:t>, </a:t>
            </a:r>
            <a:r>
              <a:rPr lang="fr-FR" b="0" baseline="0" dirty="0" err="1" smtClean="0"/>
              <a:t>Nguelkolo</a:t>
            </a:r>
            <a:r>
              <a:rPr lang="fr-FR" b="0" baseline="0" dirty="0" smtClean="0"/>
              <a:t>), 1 à Diffa (Madou </a:t>
            </a:r>
            <a:r>
              <a:rPr lang="fr-FR" b="0" baseline="0" dirty="0" err="1" smtClean="0"/>
              <a:t>Korodi</a:t>
            </a:r>
            <a:r>
              <a:rPr lang="fr-FR" b="0" baseline="0" dirty="0" smtClean="0"/>
              <a:t>), 13 à </a:t>
            </a:r>
            <a:r>
              <a:rPr lang="fr-FR" b="0" baseline="0" dirty="0" err="1" smtClean="0"/>
              <a:t>Gueskerou</a:t>
            </a:r>
            <a:r>
              <a:rPr lang="fr-FR" b="0" baseline="0" dirty="0" smtClean="0"/>
              <a:t> (Alla </a:t>
            </a:r>
            <a:r>
              <a:rPr lang="fr-FR" b="0" baseline="0" dirty="0" err="1" smtClean="0"/>
              <a:t>Dallamaram</a:t>
            </a:r>
            <a:r>
              <a:rPr lang="fr-FR" b="0" baseline="0" dirty="0" smtClean="0"/>
              <a:t>, </a:t>
            </a:r>
            <a:r>
              <a:rPr lang="fr-FR" b="0" baseline="0" dirty="0" err="1" smtClean="0"/>
              <a:t>Dewa</a:t>
            </a:r>
            <a:r>
              <a:rPr lang="fr-FR" b="0" baseline="0" dirty="0" smtClean="0"/>
              <a:t> Fide, </a:t>
            </a:r>
            <a:r>
              <a:rPr lang="fr-FR" b="0" baseline="0" dirty="0" err="1" smtClean="0"/>
              <a:t>Djalori</a:t>
            </a:r>
            <a:r>
              <a:rPr lang="fr-FR" b="0" baseline="0" dirty="0" smtClean="0"/>
              <a:t>, </a:t>
            </a:r>
            <a:r>
              <a:rPr lang="fr-FR" b="0" baseline="0" dirty="0" err="1" smtClean="0"/>
              <a:t>Elh</a:t>
            </a:r>
            <a:r>
              <a:rPr lang="fr-FR" b="0" baseline="0" dirty="0" smtClean="0"/>
              <a:t> </a:t>
            </a:r>
            <a:r>
              <a:rPr lang="fr-FR" b="0" baseline="0" dirty="0" err="1" smtClean="0"/>
              <a:t>Mainari</a:t>
            </a:r>
            <a:r>
              <a:rPr lang="fr-FR" b="0" baseline="0" dirty="0" smtClean="0"/>
              <a:t>, </a:t>
            </a:r>
            <a:r>
              <a:rPr lang="fr-FR" b="0" baseline="0" dirty="0" err="1" smtClean="0"/>
              <a:t>Fiego</a:t>
            </a:r>
            <a:r>
              <a:rPr lang="fr-FR" b="0" baseline="0" dirty="0" smtClean="0"/>
              <a:t>, Garin </a:t>
            </a:r>
            <a:r>
              <a:rPr lang="fr-FR" b="0" baseline="0" dirty="0" err="1" smtClean="0"/>
              <a:t>Dogo</a:t>
            </a:r>
            <a:r>
              <a:rPr lang="fr-FR" b="0" baseline="0" dirty="0" smtClean="0"/>
              <a:t>, </a:t>
            </a:r>
            <a:r>
              <a:rPr lang="fr-FR" b="0" baseline="0" dirty="0" err="1" smtClean="0"/>
              <a:t>Assaga</a:t>
            </a:r>
            <a:r>
              <a:rPr lang="fr-FR" b="0" baseline="0" dirty="0" smtClean="0"/>
              <a:t>, </a:t>
            </a:r>
            <a:r>
              <a:rPr lang="fr-FR" b="0" baseline="0" dirty="0" err="1" smtClean="0"/>
              <a:t>Kangouri</a:t>
            </a:r>
            <a:r>
              <a:rPr lang="fr-FR" b="0" baseline="0" dirty="0" smtClean="0"/>
              <a:t> Mamadou, </a:t>
            </a:r>
            <a:r>
              <a:rPr lang="fr-FR" b="0" baseline="0" dirty="0" err="1" smtClean="0"/>
              <a:t>Malam</a:t>
            </a:r>
            <a:r>
              <a:rPr lang="fr-FR" b="0" baseline="0" dirty="0" smtClean="0"/>
              <a:t> </a:t>
            </a:r>
            <a:r>
              <a:rPr lang="fr-FR" b="0" baseline="0" dirty="0" err="1" smtClean="0"/>
              <a:t>Boulori</a:t>
            </a:r>
            <a:r>
              <a:rPr lang="fr-FR" b="0" baseline="0" dirty="0" smtClean="0"/>
              <a:t>, </a:t>
            </a:r>
            <a:r>
              <a:rPr lang="fr-FR" b="0" baseline="0" dirty="0" err="1" smtClean="0"/>
              <a:t>Kagareye</a:t>
            </a:r>
            <a:r>
              <a:rPr lang="fr-FR" b="0" baseline="0" dirty="0" smtClean="0"/>
              <a:t>, </a:t>
            </a:r>
            <a:r>
              <a:rPr lang="fr-FR" b="0" baseline="0" dirty="0" err="1" smtClean="0"/>
              <a:t>Ngagam</a:t>
            </a:r>
            <a:r>
              <a:rPr lang="fr-FR" b="0" baseline="0" dirty="0" smtClean="0"/>
              <a:t>, </a:t>
            </a:r>
            <a:r>
              <a:rPr lang="fr-FR" b="0" baseline="0" dirty="0" err="1" smtClean="0"/>
              <a:t>Ngalwa</a:t>
            </a:r>
            <a:r>
              <a:rPr lang="fr-FR" b="0" baseline="0" dirty="0" smtClean="0"/>
              <a:t>, </a:t>
            </a:r>
            <a:r>
              <a:rPr lang="fr-FR" b="0" baseline="0" dirty="0" err="1" smtClean="0"/>
              <a:t>Guesere</a:t>
            </a:r>
            <a:r>
              <a:rPr lang="fr-FR" b="0" baseline="0" dirty="0" smtClean="0"/>
              <a:t> </a:t>
            </a:r>
            <a:r>
              <a:rPr lang="fr-FR" b="0" baseline="0" dirty="0" err="1" smtClean="0"/>
              <a:t>Yarta</a:t>
            </a:r>
            <a:r>
              <a:rPr lang="fr-FR" b="0" baseline="0" dirty="0" smtClean="0"/>
              <a:t>), 4 à </a:t>
            </a:r>
            <a:r>
              <a:rPr lang="fr-FR" b="0" baseline="0" dirty="0" err="1" smtClean="0"/>
              <a:t>Kabalewa</a:t>
            </a:r>
            <a:r>
              <a:rPr lang="fr-FR" b="0" baseline="0" dirty="0" smtClean="0"/>
              <a:t> (</a:t>
            </a:r>
            <a:r>
              <a:rPr lang="fr-FR" b="0" baseline="0" dirty="0" err="1" smtClean="0"/>
              <a:t>Kolo</a:t>
            </a:r>
            <a:r>
              <a:rPr lang="fr-FR" b="0" baseline="0" dirty="0" smtClean="0"/>
              <a:t> Manga, </a:t>
            </a:r>
            <a:r>
              <a:rPr lang="fr-FR" b="0" baseline="0" dirty="0" err="1" smtClean="0"/>
              <a:t>Koragou</a:t>
            </a:r>
            <a:r>
              <a:rPr lang="fr-FR" b="0" baseline="0" dirty="0" smtClean="0"/>
              <a:t>, Camp </a:t>
            </a:r>
            <a:r>
              <a:rPr lang="fr-FR" b="0" baseline="0" dirty="0" err="1" smtClean="0"/>
              <a:t>Kabalewa</a:t>
            </a:r>
            <a:r>
              <a:rPr lang="fr-FR" b="0" baseline="0" dirty="0" smtClean="0"/>
              <a:t>, </a:t>
            </a:r>
            <a:r>
              <a:rPr lang="fr-FR" b="0" baseline="0" dirty="0" err="1" smtClean="0"/>
              <a:t>Nguelbaourou</a:t>
            </a:r>
            <a:r>
              <a:rPr lang="fr-FR" b="0" baseline="0" dirty="0" smtClean="0"/>
              <a:t>), 1 à Nguigmi (</a:t>
            </a:r>
            <a:r>
              <a:rPr lang="fr-FR" b="0" baseline="0" dirty="0" err="1" smtClean="0"/>
              <a:t>Blabrine</a:t>
            </a:r>
            <a:r>
              <a:rPr lang="fr-FR" b="0" baseline="0" dirty="0" smtClean="0"/>
              <a:t>)</a:t>
            </a:r>
            <a:endParaRPr lang="fr-FR" b="0"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22</a:t>
            </a:fld>
            <a:endParaRPr lang="fr-FR">
              <a:solidFill>
                <a:prstClr val="black"/>
              </a:solidFill>
            </a:endParaRPr>
          </a:p>
        </p:txBody>
      </p:sp>
    </p:spTree>
    <p:extLst>
      <p:ext uri="{BB962C8B-B14F-4D97-AF65-F5344CB8AC3E}">
        <p14:creationId xmlns:p14="http://schemas.microsoft.com/office/powerpoint/2010/main" val="1766244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23</a:t>
            </a:fld>
            <a:endParaRPr lang="fr-FR">
              <a:solidFill>
                <a:prstClr val="black"/>
              </a:solidFill>
            </a:endParaRPr>
          </a:p>
        </p:txBody>
      </p:sp>
    </p:spTree>
    <p:extLst>
      <p:ext uri="{BB962C8B-B14F-4D97-AF65-F5344CB8AC3E}">
        <p14:creationId xmlns:p14="http://schemas.microsoft.com/office/powerpoint/2010/main" val="6819291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Rares: moins d’une fois par mois </a:t>
            </a:r>
          </a:p>
          <a:p>
            <a:r>
              <a:rPr lang="fr-FR" dirty="0" smtClean="0"/>
              <a:t>Sporadiques: entre une fois par semaine et une fois par mois</a:t>
            </a:r>
          </a:p>
          <a:p>
            <a:r>
              <a:rPr lang="fr-FR" dirty="0" smtClean="0"/>
              <a:t>Fréquents: au moins une fois par semaine </a:t>
            </a:r>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24</a:t>
            </a:fld>
            <a:endParaRPr lang="fr-FR">
              <a:solidFill>
                <a:prstClr val="black"/>
              </a:solidFill>
            </a:endParaRPr>
          </a:p>
        </p:txBody>
      </p:sp>
    </p:spTree>
    <p:extLst>
      <p:ext uri="{BB962C8B-B14F-4D97-AF65-F5344CB8AC3E}">
        <p14:creationId xmlns:p14="http://schemas.microsoft.com/office/powerpoint/2010/main" val="6368901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Sécurisation:  mise en place de mesures afin d’améliorer la sécurité dans la localité </a:t>
            </a:r>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25</a:t>
            </a:fld>
            <a:endParaRPr lang="fr-FR">
              <a:solidFill>
                <a:prstClr val="black"/>
              </a:solidFill>
            </a:endParaRPr>
          </a:p>
        </p:txBody>
      </p:sp>
    </p:spTree>
    <p:extLst>
      <p:ext uri="{BB962C8B-B14F-4D97-AF65-F5344CB8AC3E}">
        <p14:creationId xmlns:p14="http://schemas.microsoft.com/office/powerpoint/2010/main" val="2106732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5</a:t>
            </a:fld>
            <a:endParaRPr lang="fr-FR"/>
          </a:p>
        </p:txBody>
      </p:sp>
    </p:spTree>
    <p:extLst>
      <p:ext uri="{BB962C8B-B14F-4D97-AF65-F5344CB8AC3E}">
        <p14:creationId xmlns:p14="http://schemas.microsoft.com/office/powerpoint/2010/main" val="17913807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27</a:t>
            </a:fld>
            <a:endParaRPr lang="fr-FR">
              <a:solidFill>
                <a:prstClr val="black"/>
              </a:solidFill>
            </a:endParaRPr>
          </a:p>
        </p:txBody>
      </p:sp>
    </p:spTree>
    <p:extLst>
      <p:ext uri="{BB962C8B-B14F-4D97-AF65-F5344CB8AC3E}">
        <p14:creationId xmlns:p14="http://schemas.microsoft.com/office/powerpoint/2010/main" val="29854079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28</a:t>
            </a:fld>
            <a:endParaRPr lang="fr-FR">
              <a:solidFill>
                <a:prstClr val="black"/>
              </a:solidFill>
            </a:endParaRPr>
          </a:p>
        </p:txBody>
      </p:sp>
    </p:spTree>
    <p:extLst>
      <p:ext uri="{BB962C8B-B14F-4D97-AF65-F5344CB8AC3E}">
        <p14:creationId xmlns:p14="http://schemas.microsoft.com/office/powerpoint/2010/main" val="9546289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0" dirty="0" smtClean="0"/>
              <a:t>Définition voies de référencement: Si une personne est affectée ou elle est à risque, si elle connait les voies de référencement implique qu’elle sait à qui s’adresser pour le problème qu’elle a afin qu’elle soit aidée. Par exemple : le chef du village/</a:t>
            </a:r>
            <a:r>
              <a:rPr lang="fr-FR" b="0" dirty="0" err="1" smtClean="0"/>
              <a:t>boulama</a:t>
            </a:r>
            <a:r>
              <a:rPr lang="fr-FR" b="0" dirty="0" smtClean="0"/>
              <a:t>, le comité de protection etc.</a:t>
            </a:r>
          </a:p>
          <a:p>
            <a:r>
              <a:rPr lang="fr-FR" b="0" dirty="0" smtClean="0"/>
              <a:t>Exemples: appui psychosocial, éducation, services de conseil, accès aux documents (acte de naissance, certificat de divorce), suivi judiciaire, programme AGR</a:t>
            </a:r>
          </a:p>
          <a:p>
            <a:endParaRPr lang="fr-FR" b="0" dirty="0" smtClean="0"/>
          </a:p>
          <a:p>
            <a:r>
              <a:rPr lang="fr-FR" b="1" dirty="0" smtClean="0"/>
              <a:t>Comparaison</a:t>
            </a:r>
            <a:r>
              <a:rPr lang="fr-FR" b="1" baseline="0" dirty="0" smtClean="0"/>
              <a:t> </a:t>
            </a:r>
            <a:r>
              <a:rPr lang="fr-FR" b="1" baseline="0" dirty="0" err="1" smtClean="0"/>
              <a:t>endline-baseline</a:t>
            </a:r>
            <a:endParaRPr lang="fr-FR" b="1" dirty="0" smtClean="0"/>
          </a:p>
          <a:p>
            <a:endParaRPr lang="fr-FR" dirty="0" smtClean="0"/>
          </a:p>
          <a:p>
            <a:r>
              <a:rPr lang="fr-FR" b="1" dirty="0" smtClean="0"/>
              <a:t>PDI</a:t>
            </a:r>
            <a:endParaRPr lang="fr-FR" b="0" dirty="0" smtClean="0"/>
          </a:p>
          <a:p>
            <a:r>
              <a:rPr lang="fr-FR" b="0" u="sng" dirty="0" smtClean="0"/>
              <a:t>Baseline</a:t>
            </a:r>
            <a:r>
              <a:rPr lang="fr-FR" b="1" u="sng" dirty="0" smtClean="0"/>
              <a:t>:</a:t>
            </a:r>
          </a:p>
          <a:p>
            <a:r>
              <a:rPr lang="fr-FR" b="0" u="none" dirty="0" smtClean="0"/>
              <a:t>La</a:t>
            </a:r>
            <a:r>
              <a:rPr lang="fr-FR" b="0" u="none" baseline="0" dirty="0" smtClean="0"/>
              <a:t> population connait au moins une voie de référencement dans un peu plus que la moitié des sites. Parmi ces sites, il y a des voies de référencement qui sont accessibles dans une grande majorité des sites. Parmi les sites avec des voies de référencement qui sont accessibles, la population utilise ces voies dans une grande majorité des sites.</a:t>
            </a:r>
            <a:endParaRPr lang="fr-FR" b="0" u="none" dirty="0" smtClean="0"/>
          </a:p>
          <a:p>
            <a:r>
              <a:rPr lang="fr-FR" b="0" u="sng" dirty="0" err="1" smtClean="0"/>
              <a:t>Endline</a:t>
            </a:r>
            <a:r>
              <a:rPr lang="fr-FR" b="0" u="sng" dirty="0" smtClean="0"/>
              <a:t>:</a:t>
            </a:r>
          </a:p>
          <a:p>
            <a:r>
              <a:rPr lang="fr-FR" b="0" u="none" dirty="0" smtClean="0"/>
              <a:t>Une</a:t>
            </a:r>
            <a:r>
              <a:rPr lang="fr-FR" b="0" u="none" baseline="0" dirty="0" smtClean="0"/>
              <a:t> grande majorité de sites a au moins une voie de référencement (98/121). Parmi les sites avec au moins une voie, l’ensemble de la population connait ces voies dans un peu plus que la moitié des sites (56/98). Parmi les sites où au moins une partie de les population connait ces voies, l’ensemble de la population a accès à ces voies dans environ deux tiers des sites (61/95). Parmi les sites où au moins une partie de la population a accès à ces voies, l’ensemble de la population utilise ces voies dans un peu plus que la moitié des sites (51/89).</a:t>
            </a:r>
          </a:p>
          <a:p>
            <a:endParaRPr lang="fr-FR" b="0" u="none" dirty="0" smtClean="0"/>
          </a:p>
          <a:p>
            <a:r>
              <a:rPr lang="fr-FR" b="1" dirty="0" smtClean="0"/>
              <a:t>Réfugiés</a:t>
            </a:r>
            <a:endParaRPr lang="fr-FR" b="0" dirty="0" smtClean="0"/>
          </a:p>
          <a:p>
            <a:r>
              <a:rPr lang="fr-FR" b="0" u="sng" dirty="0" smtClean="0"/>
              <a:t>Baseline</a:t>
            </a:r>
            <a:r>
              <a:rPr lang="fr-FR" b="1" u="sng" dirty="0" smtClean="0"/>
              <a:t>:</a:t>
            </a:r>
          </a:p>
          <a:p>
            <a:r>
              <a:rPr lang="fr-FR" b="0" u="none" dirty="0" smtClean="0"/>
              <a:t>La population connait au moins une voie de référencement dans la moitié des sites. Parmi ces sites, il y a des voies de référencement qui sont accessibles dans une grande majorité des sites. Parmi les sites avec des voies de référencement qui sont accessibles, la population utilise ces voies dans une grande majorité des sites.</a:t>
            </a:r>
          </a:p>
          <a:p>
            <a:r>
              <a:rPr lang="fr-FR" b="0" u="sng" dirty="0" err="1" smtClean="0"/>
              <a:t>Endline</a:t>
            </a:r>
            <a:r>
              <a:rPr lang="fr-FR" b="0" u="sng" dirty="0" smtClean="0"/>
              <a:t>:</a:t>
            </a:r>
          </a:p>
          <a:p>
            <a:r>
              <a:rPr lang="fr-FR" b="0" u="none" dirty="0" smtClean="0"/>
              <a:t>Environ trois quarts des </a:t>
            </a:r>
            <a:r>
              <a:rPr lang="fr-FR" b="0" u="none" baseline="0" dirty="0" smtClean="0"/>
              <a:t>sites a au moins une voie de référencement (83/113). Parmi les sites avec au moins une voie, l’ensemble de la population connait ces voies dans une majorité des sites (58/83). Parmi les sites où au moins une partie de les population connait ces voies, l’ensemble de la population a accès à ces voies dans environ deux tiers des sites (56/82). Parmi les sites où au moins une partie de la population a accès à ces voies, l’ensemble de la population utilise ces voies dans une majorité des sites (54/76).</a:t>
            </a:r>
          </a:p>
          <a:p>
            <a:endParaRPr lang="fr-FR" b="0" u="none" dirty="0" smtClean="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29</a:t>
            </a:fld>
            <a:endParaRPr lang="fr-FR">
              <a:solidFill>
                <a:prstClr val="black"/>
              </a:solidFill>
            </a:endParaRPr>
          </a:p>
        </p:txBody>
      </p:sp>
    </p:spTree>
    <p:extLst>
      <p:ext uri="{BB962C8B-B14F-4D97-AF65-F5344CB8AC3E}">
        <p14:creationId xmlns:p14="http://schemas.microsoft.com/office/powerpoint/2010/main" val="32215299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smtClean="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30</a:t>
            </a:fld>
            <a:endParaRPr lang="fr-FR">
              <a:solidFill>
                <a:prstClr val="black"/>
              </a:solidFill>
            </a:endParaRPr>
          </a:p>
        </p:txBody>
      </p:sp>
    </p:spTree>
    <p:extLst>
      <p:ext uri="{BB962C8B-B14F-4D97-AF65-F5344CB8AC3E}">
        <p14:creationId xmlns:p14="http://schemas.microsoft.com/office/powerpoint/2010/main" val="9201653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smtClean="0"/>
              <a:t>Comparaison</a:t>
            </a:r>
            <a:r>
              <a:rPr lang="fr-FR" b="1" baseline="0" dirty="0" smtClean="0"/>
              <a:t> </a:t>
            </a:r>
            <a:r>
              <a:rPr lang="fr-FR" b="1" baseline="0" dirty="0" err="1" smtClean="0"/>
              <a:t>endline-baseline</a:t>
            </a:r>
            <a:endParaRPr lang="fr-FR" b="1" baseline="0" dirty="0" smtClean="0"/>
          </a:p>
          <a:p>
            <a:endParaRPr lang="fr-FR" b="1" baseline="0" dirty="0" smtClean="0"/>
          </a:p>
          <a:p>
            <a:r>
              <a:rPr lang="fr-FR" b="1" u="none" baseline="0" dirty="0" smtClean="0"/>
              <a:t>PDI</a:t>
            </a:r>
          </a:p>
          <a:p>
            <a:r>
              <a:rPr lang="fr-FR" b="0" u="sng" baseline="0" dirty="0" smtClean="0"/>
              <a:t>Baseline</a:t>
            </a:r>
            <a:r>
              <a:rPr lang="fr-FR" b="0" u="none" baseline="0" dirty="0" smtClean="0"/>
              <a:t>: Une moitié des sites dans lesquels il y a des déplacés qui ont rapporté avoir perdu leur documentation légale.</a:t>
            </a:r>
          </a:p>
          <a:p>
            <a:r>
              <a:rPr lang="fr-FR" b="0" u="sng" baseline="0" dirty="0" err="1" smtClean="0"/>
              <a:t>Endline</a:t>
            </a:r>
            <a:r>
              <a:rPr lang="fr-FR" b="0" u="none" baseline="0" dirty="0" smtClean="0"/>
              <a:t>: Un peu plus que la moitié des sites dans lesquels au moins une partie de la population n’a pas de documentation légale.</a:t>
            </a:r>
          </a:p>
          <a:p>
            <a:endParaRPr lang="fr-FR" b="0" u="sng" baseline="0" dirty="0" smtClean="0"/>
          </a:p>
          <a:p>
            <a:endParaRPr lang="fr-FR" b="0" u="none" baseline="0" dirty="0" smtClean="0"/>
          </a:p>
          <a:p>
            <a:r>
              <a:rPr lang="fr-FR" b="1" u="none" baseline="0" dirty="0" smtClean="0"/>
              <a:t>Réfugiés</a:t>
            </a:r>
          </a:p>
          <a:p>
            <a:r>
              <a:rPr lang="fr-FR" b="0" u="sng" baseline="0" dirty="0" smtClean="0"/>
              <a:t>Baseline</a:t>
            </a:r>
            <a:r>
              <a:rPr lang="fr-FR" b="0" u="none" baseline="0" dirty="0" smtClean="0"/>
              <a:t>: Un peu plus que la moitié des sites dans lesquels il y a des déplacés qui ont rapporté avoir perdu leur documentation légale.</a:t>
            </a:r>
          </a:p>
          <a:p>
            <a:r>
              <a:rPr lang="fr-FR" b="0" u="sng" baseline="0" dirty="0" err="1" smtClean="0"/>
              <a:t>Endline</a:t>
            </a:r>
            <a:r>
              <a:rPr lang="fr-FR" b="0" u="none" baseline="0" dirty="0" smtClean="0"/>
              <a:t>: Une grande majorité des sites dans lesquels au moins une partie de la population n’a pas de documentation légale.</a:t>
            </a:r>
            <a:endParaRPr lang="fr-FR" b="0" u="sng" baseline="0" dirty="0" smtClean="0"/>
          </a:p>
          <a:p>
            <a:endParaRPr lang="fr-FR" b="0" u="none" baseline="0" dirty="0" smtClean="0"/>
          </a:p>
          <a:p>
            <a:endParaRPr lang="fr-FR" b="0" u="sng" baseline="0" dirty="0" smtClean="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31</a:t>
            </a:fld>
            <a:endParaRPr lang="fr-FR">
              <a:solidFill>
                <a:prstClr val="black"/>
              </a:solidFill>
            </a:endParaRPr>
          </a:p>
        </p:txBody>
      </p:sp>
    </p:spTree>
    <p:extLst>
      <p:ext uri="{BB962C8B-B14F-4D97-AF65-F5344CB8AC3E}">
        <p14:creationId xmlns:p14="http://schemas.microsoft.com/office/powerpoint/2010/main" val="4708361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32</a:t>
            </a:fld>
            <a:endParaRPr lang="fr-FR">
              <a:solidFill>
                <a:prstClr val="black"/>
              </a:solidFill>
            </a:endParaRPr>
          </a:p>
        </p:txBody>
      </p:sp>
    </p:spTree>
    <p:extLst>
      <p:ext uri="{BB962C8B-B14F-4D97-AF65-F5344CB8AC3E}">
        <p14:creationId xmlns:p14="http://schemas.microsoft.com/office/powerpoint/2010/main" val="4708361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33</a:t>
            </a:fld>
            <a:endParaRPr lang="fr-FR">
              <a:solidFill>
                <a:prstClr val="black"/>
              </a:solidFill>
            </a:endParaRPr>
          </a:p>
        </p:txBody>
      </p:sp>
    </p:spTree>
    <p:extLst>
      <p:ext uri="{BB962C8B-B14F-4D97-AF65-F5344CB8AC3E}">
        <p14:creationId xmlns:p14="http://schemas.microsoft.com/office/powerpoint/2010/main" val="35633770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35</a:t>
            </a:fld>
            <a:endParaRPr lang="fr-FR">
              <a:solidFill>
                <a:prstClr val="black"/>
              </a:solidFill>
            </a:endParaRPr>
          </a:p>
        </p:txBody>
      </p:sp>
    </p:spTree>
    <p:extLst>
      <p:ext uri="{BB962C8B-B14F-4D97-AF65-F5344CB8AC3E}">
        <p14:creationId xmlns:p14="http://schemas.microsoft.com/office/powerpoint/2010/main" val="30713616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36</a:t>
            </a:fld>
            <a:endParaRPr lang="fr-FR">
              <a:solidFill>
                <a:prstClr val="black"/>
              </a:solidFill>
            </a:endParaRPr>
          </a:p>
        </p:txBody>
      </p:sp>
    </p:spTree>
    <p:extLst>
      <p:ext uri="{BB962C8B-B14F-4D97-AF65-F5344CB8AC3E}">
        <p14:creationId xmlns:p14="http://schemas.microsoft.com/office/powerpoint/2010/main" val="4068916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37</a:t>
            </a:fld>
            <a:endParaRPr lang="fr-FR">
              <a:solidFill>
                <a:prstClr val="black"/>
              </a:solidFill>
            </a:endParaRPr>
          </a:p>
        </p:txBody>
      </p:sp>
    </p:spTree>
    <p:extLst>
      <p:ext uri="{BB962C8B-B14F-4D97-AF65-F5344CB8AC3E}">
        <p14:creationId xmlns:p14="http://schemas.microsoft.com/office/powerpoint/2010/main" val="3744141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6</a:t>
            </a:fld>
            <a:endParaRPr lang="fr-FR"/>
          </a:p>
        </p:txBody>
      </p:sp>
    </p:spTree>
    <p:extLst>
      <p:ext uri="{BB962C8B-B14F-4D97-AF65-F5344CB8AC3E}">
        <p14:creationId xmlns:p14="http://schemas.microsoft.com/office/powerpoint/2010/main" val="30383200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smtClean="0"/>
              <a:t>Comparaison</a:t>
            </a:r>
            <a:r>
              <a:rPr lang="fr-FR" b="1" baseline="0" dirty="0" smtClean="0"/>
              <a:t> </a:t>
            </a:r>
            <a:r>
              <a:rPr lang="fr-FR" b="1" baseline="0" dirty="0" err="1" smtClean="0"/>
              <a:t>endline-baseline</a:t>
            </a:r>
            <a:endParaRPr lang="fr-FR" b="1" baseline="0" dirty="0" smtClean="0"/>
          </a:p>
          <a:p>
            <a:endParaRPr lang="fr-FR" b="1" baseline="0" dirty="0" smtClean="0"/>
          </a:p>
          <a:p>
            <a:r>
              <a:rPr lang="fr-FR" b="1" baseline="0" dirty="0" smtClean="0"/>
              <a:t>PDI</a:t>
            </a:r>
          </a:p>
          <a:p>
            <a:r>
              <a:rPr lang="fr-FR" b="0" u="sng" baseline="0" dirty="0" smtClean="0"/>
              <a:t>Baseline</a:t>
            </a:r>
            <a:r>
              <a:rPr lang="fr-FR" b="0" u="none" baseline="0" dirty="0" smtClean="0"/>
              <a:t>:</a:t>
            </a:r>
          </a:p>
          <a:p>
            <a:pPr marL="228600" indent="-228600">
              <a:buAutoNum type="arabicPeriod"/>
            </a:pPr>
            <a:r>
              <a:rPr lang="fr-FR" b="0" u="none" baseline="0" dirty="0" smtClean="0"/>
              <a:t>Bien alimentaires</a:t>
            </a:r>
          </a:p>
          <a:p>
            <a:pPr marL="228600" indent="-228600">
              <a:buAutoNum type="arabicPeriod"/>
            </a:pPr>
            <a:r>
              <a:rPr lang="fr-FR" b="0" u="none" baseline="0" dirty="0" smtClean="0"/>
              <a:t>Accès à l’eau à boire</a:t>
            </a:r>
          </a:p>
          <a:p>
            <a:pPr marL="228600" indent="-228600">
              <a:buAutoNum type="arabicPeriod"/>
            </a:pPr>
            <a:r>
              <a:rPr lang="fr-FR" sz="1200" dirty="0" smtClean="0"/>
              <a:t>Accès à une Activité Génératrice de Revenu (AGR)</a:t>
            </a:r>
          </a:p>
          <a:p>
            <a:pPr marL="0" indent="0">
              <a:buNone/>
            </a:pPr>
            <a:r>
              <a:rPr lang="fr-FR" sz="1200" b="0" u="sng" dirty="0" err="1" smtClean="0"/>
              <a:t>Endline</a:t>
            </a:r>
            <a:r>
              <a:rPr lang="fr-FR" sz="1200" b="0" u="none" dirty="0" smtClean="0"/>
              <a:t>:</a:t>
            </a:r>
          </a:p>
          <a:p>
            <a:pPr marL="228600" indent="-228600">
              <a:buAutoNum type="arabicPeriod"/>
            </a:pPr>
            <a:r>
              <a:rPr lang="fr-FR" sz="1200" b="0" u="none" dirty="0" smtClean="0"/>
              <a:t>Biens alimentaires</a:t>
            </a:r>
          </a:p>
          <a:p>
            <a:pPr marL="228600" indent="-228600">
              <a:buAutoNum type="arabicPeriod"/>
            </a:pPr>
            <a:r>
              <a:rPr lang="fr-FR" sz="1200" b="0" u="none" dirty="0" smtClean="0"/>
              <a:t>Accès à une Activité Génératrice de Revenu (AGR)</a:t>
            </a:r>
          </a:p>
          <a:p>
            <a:pPr marL="228600" indent="-228600">
              <a:buAutoNum type="arabicPeriod"/>
            </a:pPr>
            <a:r>
              <a:rPr lang="fr-FR" sz="1200" b="0" u="none" dirty="0" smtClean="0"/>
              <a:t>Accès à l’eau</a:t>
            </a:r>
          </a:p>
          <a:p>
            <a:pPr marL="228600" indent="-228600">
              <a:buAutoNum type="arabicPeriod"/>
            </a:pPr>
            <a:endParaRPr lang="fr-FR" sz="1200" b="0" u="none" dirty="0" smtClean="0"/>
          </a:p>
          <a:p>
            <a:pPr marL="0" indent="0">
              <a:buNone/>
            </a:pPr>
            <a:r>
              <a:rPr lang="fr-FR" sz="1200" b="1" u="none" dirty="0" smtClean="0"/>
              <a:t>Réfugiés</a:t>
            </a:r>
          </a:p>
          <a:p>
            <a:r>
              <a:rPr lang="fr-FR" b="0" u="sng" baseline="0" dirty="0" smtClean="0"/>
              <a:t>Baseline</a:t>
            </a:r>
            <a:r>
              <a:rPr lang="fr-FR" b="0" u="none" baseline="0" dirty="0" smtClean="0"/>
              <a:t>:</a:t>
            </a:r>
          </a:p>
          <a:p>
            <a:pPr marL="228600" indent="-228600">
              <a:buAutoNum type="arabicPeriod"/>
            </a:pPr>
            <a:r>
              <a:rPr lang="fr-FR" b="0" u="none" baseline="0" dirty="0" smtClean="0"/>
              <a:t>Bien alimentaires</a:t>
            </a:r>
          </a:p>
          <a:p>
            <a:pPr marL="228600" indent="-228600">
              <a:buAutoNum type="arabicPeriod"/>
            </a:pPr>
            <a:r>
              <a:rPr lang="fr-FR" sz="1200" dirty="0" smtClean="0"/>
              <a:t>Accès à une Activité Génératrice de Revenu (AGR)</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fr-FR" b="0" u="none" baseline="0" dirty="0" smtClean="0"/>
              <a:t>Accès à l’eau à boire</a:t>
            </a:r>
            <a:endParaRPr lang="fr-FR" sz="1200" dirty="0" smtClean="0"/>
          </a:p>
          <a:p>
            <a:pPr marL="0" indent="0">
              <a:buNone/>
            </a:pPr>
            <a:r>
              <a:rPr lang="fr-FR" sz="1200" b="0" u="sng" dirty="0" err="1" smtClean="0"/>
              <a:t>Endline</a:t>
            </a:r>
            <a:r>
              <a:rPr lang="fr-FR" sz="1200" b="0" u="none" dirty="0" smtClean="0"/>
              <a:t>:</a:t>
            </a:r>
          </a:p>
          <a:p>
            <a:pPr marL="228600" indent="-228600">
              <a:buAutoNum type="arabicPeriod"/>
            </a:pPr>
            <a:r>
              <a:rPr lang="fr-FR" sz="1200" b="0" u="none" dirty="0" smtClean="0"/>
              <a:t>Biens alimentaires</a:t>
            </a:r>
          </a:p>
          <a:p>
            <a:pPr marL="228600" indent="-228600">
              <a:buAutoNum type="arabicPeriod"/>
            </a:pPr>
            <a:r>
              <a:rPr lang="fr-FR" sz="1200" b="0" u="none" dirty="0" smtClean="0"/>
              <a:t>Accès à une Activité Génératrice de Revenu (AGR)</a:t>
            </a:r>
          </a:p>
          <a:p>
            <a:pPr marL="228600" indent="-228600">
              <a:buAutoNum type="arabicPeriod"/>
            </a:pPr>
            <a:r>
              <a:rPr lang="fr-FR" sz="1200" b="0" u="none" dirty="0" smtClean="0"/>
              <a:t>Accès à l’eau</a:t>
            </a:r>
          </a:p>
          <a:p>
            <a:pPr marL="0" indent="0">
              <a:buNone/>
            </a:pPr>
            <a:endParaRPr lang="fr-FR" sz="1200" b="0" u="none" dirty="0" smtClean="0"/>
          </a:p>
          <a:p>
            <a:pPr marL="0" indent="0">
              <a:buNone/>
            </a:pPr>
            <a:endParaRPr lang="fr-FR" sz="1200" b="0" u="sng" dirty="0" smtClean="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38</a:t>
            </a:fld>
            <a:endParaRPr lang="fr-FR">
              <a:solidFill>
                <a:prstClr val="black"/>
              </a:solidFill>
            </a:endParaRPr>
          </a:p>
        </p:txBody>
      </p:sp>
    </p:spTree>
    <p:extLst>
      <p:ext uri="{BB962C8B-B14F-4D97-AF65-F5344CB8AC3E}">
        <p14:creationId xmlns:p14="http://schemas.microsoft.com/office/powerpoint/2010/main" val="5491854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Education: dans le cadre de cette évaluation, le terme ‘éducation’ est compris de générale, et ne fait pas référence à un type ou niveau d’éducation en particulier. </a:t>
            </a:r>
          </a:p>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39</a:t>
            </a:fld>
            <a:endParaRPr lang="fr-FR">
              <a:solidFill>
                <a:prstClr val="black"/>
              </a:solidFill>
            </a:endParaRPr>
          </a:p>
        </p:txBody>
      </p:sp>
    </p:spTree>
    <p:extLst>
      <p:ext uri="{BB962C8B-B14F-4D97-AF65-F5344CB8AC3E}">
        <p14:creationId xmlns:p14="http://schemas.microsoft.com/office/powerpoint/2010/main" val="549185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8</a:t>
            </a:fld>
            <a:endParaRPr lang="fr-FR"/>
          </a:p>
        </p:txBody>
      </p:sp>
    </p:spTree>
    <p:extLst>
      <p:ext uri="{BB962C8B-B14F-4D97-AF65-F5344CB8AC3E}">
        <p14:creationId xmlns:p14="http://schemas.microsoft.com/office/powerpoint/2010/main" val="702679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9</a:t>
            </a:fld>
            <a:endParaRPr lang="fr-FR"/>
          </a:p>
        </p:txBody>
      </p:sp>
    </p:spTree>
    <p:extLst>
      <p:ext uri="{BB962C8B-B14F-4D97-AF65-F5344CB8AC3E}">
        <p14:creationId xmlns:p14="http://schemas.microsoft.com/office/powerpoint/2010/main" val="702679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b="1" dirty="0" err="1" smtClean="0"/>
              <a:t>Comparaison</a:t>
            </a:r>
            <a:r>
              <a:rPr lang="en-GB" b="1" baseline="0" dirty="0" smtClean="0"/>
              <a:t> </a:t>
            </a:r>
            <a:r>
              <a:rPr lang="en-GB" b="1" baseline="0" dirty="0" err="1" smtClean="0"/>
              <a:t>endline</a:t>
            </a:r>
            <a:r>
              <a:rPr lang="en-GB" b="1" baseline="0" dirty="0" smtClean="0"/>
              <a:t>-baseline</a:t>
            </a:r>
          </a:p>
          <a:p>
            <a:endParaRPr lang="en-GB" b="1" baseline="0" dirty="0" smtClean="0"/>
          </a:p>
          <a:p>
            <a:r>
              <a:rPr lang="en-GB" b="0" baseline="0" dirty="0" smtClean="0"/>
              <a:t>Sites </a:t>
            </a:r>
            <a:r>
              <a:rPr lang="en-GB" b="0" baseline="0" dirty="0" err="1" smtClean="0"/>
              <a:t>indiqués</a:t>
            </a:r>
            <a:r>
              <a:rPr lang="en-GB" b="0" baseline="0" dirty="0" smtClean="0"/>
              <a:t> en </a:t>
            </a:r>
            <a:r>
              <a:rPr lang="en-GB" b="0" baseline="0" dirty="0" err="1" smtClean="0"/>
              <a:t>gris</a:t>
            </a:r>
            <a:r>
              <a:rPr lang="en-GB" b="0" baseline="0" dirty="0" smtClean="0"/>
              <a:t> = sites </a:t>
            </a:r>
            <a:r>
              <a:rPr lang="en-GB" b="0" baseline="0" dirty="0" err="1" smtClean="0"/>
              <a:t>inclus</a:t>
            </a:r>
            <a:r>
              <a:rPr lang="en-GB" b="0" baseline="0" dirty="0" smtClean="0"/>
              <a:t> </a:t>
            </a:r>
            <a:r>
              <a:rPr lang="en-GB" b="0" baseline="0" dirty="0" err="1" smtClean="0"/>
              <a:t>dans</a:t>
            </a:r>
            <a:r>
              <a:rPr lang="en-GB" b="0" baseline="0" dirty="0" smtClean="0"/>
              <a:t> la </a:t>
            </a:r>
            <a:r>
              <a:rPr lang="en-GB" b="0" baseline="0" dirty="0" err="1" smtClean="0"/>
              <a:t>endline</a:t>
            </a:r>
            <a:r>
              <a:rPr lang="en-GB" b="0" baseline="0" dirty="0" smtClean="0"/>
              <a:t> et </a:t>
            </a:r>
            <a:r>
              <a:rPr lang="en-GB" b="0" baseline="0" dirty="0" err="1" smtClean="0"/>
              <a:t>dans</a:t>
            </a:r>
            <a:r>
              <a:rPr lang="en-GB" b="0" baseline="0" dirty="0" smtClean="0"/>
              <a:t> la baseline</a:t>
            </a:r>
          </a:p>
          <a:p>
            <a:r>
              <a:rPr lang="en-GB" b="0" baseline="0" dirty="0" smtClean="0"/>
              <a:t>Sites </a:t>
            </a:r>
            <a:r>
              <a:rPr lang="en-GB" b="0" baseline="0" dirty="0" err="1" smtClean="0"/>
              <a:t>indiqués</a:t>
            </a:r>
            <a:r>
              <a:rPr lang="en-GB" b="0" baseline="0" dirty="0" smtClean="0"/>
              <a:t> en rouge = sites </a:t>
            </a:r>
            <a:r>
              <a:rPr lang="en-GB" b="0" baseline="0" dirty="0" err="1" smtClean="0"/>
              <a:t>inclus</a:t>
            </a:r>
            <a:r>
              <a:rPr lang="en-GB" b="0" baseline="0" dirty="0" smtClean="0"/>
              <a:t> </a:t>
            </a:r>
            <a:r>
              <a:rPr lang="en-GB" b="0" baseline="0" dirty="0" err="1" smtClean="0"/>
              <a:t>dans</a:t>
            </a:r>
            <a:r>
              <a:rPr lang="en-GB" b="0" baseline="0" dirty="0" smtClean="0"/>
              <a:t> la </a:t>
            </a:r>
            <a:r>
              <a:rPr lang="en-GB" b="0" baseline="0" dirty="0" err="1" smtClean="0"/>
              <a:t>endline</a:t>
            </a:r>
            <a:r>
              <a:rPr lang="en-GB" b="0" baseline="0" dirty="0" smtClean="0"/>
              <a:t> </a:t>
            </a:r>
            <a:r>
              <a:rPr lang="en-GB" b="0" baseline="0" dirty="0" err="1" smtClean="0"/>
              <a:t>mais</a:t>
            </a:r>
            <a:r>
              <a:rPr lang="en-GB" b="0" baseline="0" dirty="0" smtClean="0"/>
              <a:t> pas </a:t>
            </a:r>
            <a:r>
              <a:rPr lang="en-GB" b="0" baseline="0" dirty="0" err="1" smtClean="0"/>
              <a:t>inclus</a:t>
            </a:r>
            <a:r>
              <a:rPr lang="en-GB" b="0" baseline="0" dirty="0" smtClean="0"/>
              <a:t> </a:t>
            </a:r>
            <a:r>
              <a:rPr lang="en-GB" b="0" baseline="0" dirty="0" err="1" smtClean="0"/>
              <a:t>dans</a:t>
            </a:r>
            <a:r>
              <a:rPr lang="en-GB" b="0" baseline="0" dirty="0" smtClean="0"/>
              <a:t> le baseline</a:t>
            </a:r>
            <a:endParaRPr lang="en-GB" b="0"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10</a:t>
            </a:fld>
            <a:endParaRPr lang="fr-FR"/>
          </a:p>
        </p:txBody>
      </p:sp>
    </p:spTree>
    <p:extLst>
      <p:ext uri="{BB962C8B-B14F-4D97-AF65-F5344CB8AC3E}">
        <p14:creationId xmlns:p14="http://schemas.microsoft.com/office/powerpoint/2010/main" val="4111247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Dernier point: Certaines thématiques de protection, telles que celles liées à la protection de l’enfance ou aux violences basées sur le sexe et le genre, nécessiteraient des enquêtes plus approfondies afin notamment de pouvoir faire ressortir les liens de cause à effet entre certains éléments.  Une méthodologie de collecte de données telle que les groupes de discussion serait alors nécessaire afin de prendre en considération le caractère sensible des informations communiquées.    </a:t>
            </a:r>
          </a:p>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11</a:t>
            </a:fld>
            <a:endParaRPr lang="fr-FR">
              <a:solidFill>
                <a:prstClr val="black"/>
              </a:solidFill>
            </a:endParaRPr>
          </a:p>
        </p:txBody>
      </p:sp>
    </p:spTree>
    <p:extLst>
      <p:ext uri="{BB962C8B-B14F-4D97-AF65-F5344CB8AC3E}">
        <p14:creationId xmlns:p14="http://schemas.microsoft.com/office/powerpoint/2010/main" val="3405726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Lors de la lecture de ces résultats et données, il faut garder en tête qu’ils sont basés sur des entretiens avec des informateurs clés et sont donc indicatifs plutôt que représentatifs de la situation de la population au sein de la localité. De plus, en raison du caractère sensible de certaines thématiques comme le travail forcé ou l’existence de tensions entre deux types de population, l’occurrence de certaines problématiques de protection peuvent avoir été sous rapportée. Il s’agit d’une limite liée à la méthodologie utilisée que nous clarifierons dans les différents outputs que nous publierons. </a:t>
            </a:r>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t>12</a:t>
            </a:fld>
            <a:endParaRPr lang="fr-FR"/>
          </a:p>
        </p:txBody>
      </p:sp>
    </p:spTree>
    <p:extLst>
      <p:ext uri="{BB962C8B-B14F-4D97-AF65-F5344CB8AC3E}">
        <p14:creationId xmlns:p14="http://schemas.microsoft.com/office/powerpoint/2010/main" val="25805538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20D7343-0814-4D56-857D-B50F9ABE7930}" type="slidenum">
              <a:rPr lang="fr-FR" smtClean="0">
                <a:solidFill>
                  <a:prstClr val="black"/>
                </a:solidFill>
              </a:rPr>
              <a:pPr/>
              <a:t>14</a:t>
            </a:fld>
            <a:endParaRPr lang="fr-FR">
              <a:solidFill>
                <a:prstClr val="black"/>
              </a:solidFill>
            </a:endParaRPr>
          </a:p>
        </p:txBody>
      </p:sp>
    </p:spTree>
    <p:extLst>
      <p:ext uri="{BB962C8B-B14F-4D97-AF65-F5344CB8AC3E}">
        <p14:creationId xmlns:p14="http://schemas.microsoft.com/office/powerpoint/2010/main" val="34292531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4" name="Group 13"/>
          <p:cNvGrpSpPr/>
          <p:nvPr userDrawn="1"/>
        </p:nvGrpSpPr>
        <p:grpSpPr>
          <a:xfrm>
            <a:off x="-1" y="6247805"/>
            <a:ext cx="9144001" cy="610195"/>
            <a:chOff x="-1" y="6247805"/>
            <a:chExt cx="9144001" cy="610195"/>
          </a:xfrm>
        </p:grpSpPr>
        <p:sp>
          <p:nvSpPr>
            <p:cNvPr id="9" name="Rectangle 8"/>
            <p:cNvSpPr/>
            <p:nvPr userDrawn="1"/>
          </p:nvSpPr>
          <p:spPr>
            <a:xfrm>
              <a:off x="-1" y="6330186"/>
              <a:ext cx="9144001" cy="52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9" descr="REACH-PowerpointTitl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1880" y="6364560"/>
              <a:ext cx="3237775" cy="465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1" y="6247805"/>
              <a:ext cx="9143999" cy="961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Rectangle 14"/>
          <p:cNvSpPr/>
          <p:nvPr userDrawn="1"/>
        </p:nvSpPr>
        <p:spPr>
          <a:xfrm>
            <a:off x="-1" y="0"/>
            <a:ext cx="9144001" cy="62478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233757" y="379824"/>
            <a:ext cx="5012011" cy="658330"/>
          </a:xfrm>
        </p:spPr>
        <p:txBody>
          <a:bodyPr anchor="b">
            <a:normAutofit/>
          </a:bodyPr>
          <a:lstStyle>
            <a:lvl1pPr algn="l">
              <a:defRPr sz="4000" b="1" baseline="0">
                <a:ln>
                  <a:noFill/>
                </a:ln>
                <a:solidFill>
                  <a:schemeClr val="tx1"/>
                </a:solidFill>
                <a:effectLst/>
                <a:latin typeface="Arial Narrow" panose="020B0606020202030204" pitchFamily="34" charset="0"/>
              </a:defRPr>
            </a:lvl1pPr>
          </a:lstStyle>
          <a:p>
            <a:r>
              <a:rPr lang="en-US" dirty="0"/>
              <a:t>Presentation title here</a:t>
            </a:r>
          </a:p>
        </p:txBody>
      </p:sp>
      <p:sp>
        <p:nvSpPr>
          <p:cNvPr id="3" name="Subtitle 2"/>
          <p:cNvSpPr>
            <a:spLocks noGrp="1"/>
          </p:cNvSpPr>
          <p:nvPr>
            <p:ph type="subTitle" idx="1" hasCustomPrompt="1"/>
          </p:nvPr>
        </p:nvSpPr>
        <p:spPr>
          <a:xfrm>
            <a:off x="233757" y="1120535"/>
            <a:ext cx="5012011" cy="426821"/>
          </a:xfrm>
        </p:spPr>
        <p:txBody>
          <a:bodyPr/>
          <a:lstStyle>
            <a:lvl1pPr marL="0" indent="0" algn="l">
              <a:buNone/>
              <a:defRPr sz="2400" b="1">
                <a:ln>
                  <a:noFill/>
                </a:ln>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Location, date</a:t>
            </a:r>
          </a:p>
        </p:txBody>
      </p:sp>
    </p:spTree>
    <p:extLst>
      <p:ext uri="{BB962C8B-B14F-4D97-AF65-F5344CB8AC3E}">
        <p14:creationId xmlns:p14="http://schemas.microsoft.com/office/powerpoint/2010/main" val="2436225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10762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48781"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33756"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09690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4" name="Group 13"/>
          <p:cNvGrpSpPr/>
          <p:nvPr userDrawn="1"/>
        </p:nvGrpSpPr>
        <p:grpSpPr>
          <a:xfrm>
            <a:off x="-1" y="6247805"/>
            <a:ext cx="9144001" cy="610195"/>
            <a:chOff x="-1" y="6247805"/>
            <a:chExt cx="9144001" cy="610195"/>
          </a:xfrm>
        </p:grpSpPr>
        <p:sp>
          <p:nvSpPr>
            <p:cNvPr id="9" name="Rectangle 8"/>
            <p:cNvSpPr/>
            <p:nvPr userDrawn="1"/>
          </p:nvSpPr>
          <p:spPr>
            <a:xfrm>
              <a:off x="-1" y="6330186"/>
              <a:ext cx="9144001" cy="52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pic>
          <p:nvPicPr>
            <p:cNvPr id="11" name="Picture 9" descr="REACH-PowerpointTitl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1880" y="6364560"/>
              <a:ext cx="3237775" cy="465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1" y="6247805"/>
              <a:ext cx="9143999" cy="961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sp>
        <p:nvSpPr>
          <p:cNvPr id="15" name="Rectangle 14"/>
          <p:cNvSpPr/>
          <p:nvPr userDrawn="1"/>
        </p:nvSpPr>
        <p:spPr>
          <a:xfrm>
            <a:off x="-1" y="0"/>
            <a:ext cx="9144001" cy="62478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p:cNvSpPr>
            <a:spLocks noGrp="1"/>
          </p:cNvSpPr>
          <p:nvPr>
            <p:ph type="ctrTitle" hasCustomPrompt="1"/>
          </p:nvPr>
        </p:nvSpPr>
        <p:spPr>
          <a:xfrm>
            <a:off x="233757" y="379824"/>
            <a:ext cx="5012011" cy="658330"/>
          </a:xfrm>
        </p:spPr>
        <p:txBody>
          <a:bodyPr anchor="b">
            <a:normAutofit/>
          </a:bodyPr>
          <a:lstStyle>
            <a:lvl1pPr algn="l">
              <a:defRPr sz="4000" b="1" baseline="0">
                <a:ln>
                  <a:noFill/>
                </a:ln>
                <a:solidFill>
                  <a:schemeClr val="tx1"/>
                </a:solidFill>
                <a:effectLst/>
                <a:latin typeface="Arial Narrow" panose="020B0606020202030204" pitchFamily="34" charset="0"/>
              </a:defRPr>
            </a:lvl1pPr>
          </a:lstStyle>
          <a:p>
            <a:r>
              <a:rPr lang="en-US" dirty="0"/>
              <a:t>Presentation title here</a:t>
            </a:r>
          </a:p>
        </p:txBody>
      </p:sp>
      <p:sp>
        <p:nvSpPr>
          <p:cNvPr id="3" name="Subtitle 2"/>
          <p:cNvSpPr>
            <a:spLocks noGrp="1"/>
          </p:cNvSpPr>
          <p:nvPr>
            <p:ph type="subTitle" idx="1" hasCustomPrompt="1"/>
          </p:nvPr>
        </p:nvSpPr>
        <p:spPr>
          <a:xfrm>
            <a:off x="233757" y="1120535"/>
            <a:ext cx="5012011" cy="426821"/>
          </a:xfrm>
        </p:spPr>
        <p:txBody>
          <a:bodyPr/>
          <a:lstStyle>
            <a:lvl1pPr marL="0" indent="0" algn="l">
              <a:buNone/>
              <a:defRPr sz="2400" b="1">
                <a:ln>
                  <a:noFill/>
                </a:ln>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Location, date</a:t>
            </a:r>
          </a:p>
        </p:txBody>
      </p:sp>
    </p:spTree>
    <p:extLst>
      <p:ext uri="{BB962C8B-B14F-4D97-AF65-F5344CB8AC3E}">
        <p14:creationId xmlns:p14="http://schemas.microsoft.com/office/powerpoint/2010/main" val="39517544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1" name="Group 10"/>
          <p:cNvGrpSpPr/>
          <p:nvPr userDrawn="1"/>
        </p:nvGrpSpPr>
        <p:grpSpPr>
          <a:xfrm>
            <a:off x="8554685" y="0"/>
            <a:ext cx="589315" cy="6858003"/>
            <a:chOff x="8554685" y="0"/>
            <a:chExt cx="589315" cy="6858003"/>
          </a:xfrm>
        </p:grpSpPr>
        <p:sp>
          <p:nvSpPr>
            <p:cNvPr id="12" name="Rectangle 2"/>
            <p:cNvSpPr>
              <a:spLocks noChangeArrowheads="1"/>
            </p:cNvSpPr>
            <p:nvPr userDrawn="1"/>
          </p:nvSpPr>
          <p:spPr bwMode="auto">
            <a:xfrm rot="5400000">
              <a:off x="5453743" y="3167746"/>
              <a:ext cx="6858000" cy="522514"/>
            </a:xfrm>
            <a:prstGeom prst="rect">
              <a:avLst/>
            </a:prstGeom>
            <a:solidFill>
              <a:srgbClr val="5A5A5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en-US" altLang="en-US" sz="2400">
                <a:solidFill>
                  <a:srgbClr val="000000"/>
                </a:solidFill>
                <a:latin typeface="Trade Gothic LT Std" panose="00000500000000000000" pitchFamily="50" charset="0"/>
              </a:endParaRPr>
            </a:p>
          </p:txBody>
        </p:sp>
        <p:pic>
          <p:nvPicPr>
            <p:cNvPr id="13" name="Picture 12" descr="REACH-PowerpointTitle"/>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rot="16200000">
              <a:off x="7588225" y="5238751"/>
              <a:ext cx="2592387"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userDrawn="1"/>
          </p:nvSpPr>
          <p:spPr>
            <a:xfrm rot="5400000">
              <a:off x="5167248" y="3387437"/>
              <a:ext cx="6858002" cy="831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spTree>
    <p:extLst>
      <p:ext uri="{BB962C8B-B14F-4D97-AF65-F5344CB8AC3E}">
        <p14:creationId xmlns:p14="http://schemas.microsoft.com/office/powerpoint/2010/main" val="2223590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3756" y="1709739"/>
            <a:ext cx="7905572" cy="1707229"/>
          </a:xfrm>
        </p:spPr>
        <p:txBody>
          <a:bodyPr anchor="b"/>
          <a:lstStyle>
            <a:lvl1pPr>
              <a:defRPr sz="4400" b="1"/>
            </a:lvl1pPr>
          </a:lstStyle>
          <a:p>
            <a:r>
              <a:rPr lang="en-US"/>
              <a:t>Click to edit Master title style</a:t>
            </a:r>
            <a:endParaRPr lang="en-US" dirty="0"/>
          </a:p>
        </p:txBody>
      </p:sp>
      <p:sp>
        <p:nvSpPr>
          <p:cNvPr id="3" name="Text Placeholder 2"/>
          <p:cNvSpPr>
            <a:spLocks noGrp="1"/>
          </p:cNvSpPr>
          <p:nvPr>
            <p:ph type="body" idx="1"/>
          </p:nvPr>
        </p:nvSpPr>
        <p:spPr>
          <a:xfrm>
            <a:off x="233756" y="3544436"/>
            <a:ext cx="7905572"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46030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233756"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19647"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746994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Detailed/zoomed map">
    <p:spTree>
      <p:nvGrpSpPr>
        <p:cNvPr id="1" name=""/>
        <p:cNvGrpSpPr/>
        <p:nvPr/>
      </p:nvGrpSpPr>
      <p:grpSpPr>
        <a:xfrm>
          <a:off x="0" y="0"/>
          <a:ext cx="0" cy="0"/>
          <a:chOff x="0" y="0"/>
          <a:chExt cx="0" cy="0"/>
        </a:xfrm>
      </p:grpSpPr>
      <p:sp>
        <p:nvSpPr>
          <p:cNvPr id="8" name="Rectangle 7"/>
          <p:cNvSpPr/>
          <p:nvPr userDrawn="1"/>
        </p:nvSpPr>
        <p:spPr>
          <a:xfrm>
            <a:off x="-2" y="0"/>
            <a:ext cx="8548009"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p:cNvSpPr>
            <a:spLocks noGrp="1"/>
          </p:cNvSpPr>
          <p:nvPr>
            <p:ph type="title" hasCustomPrompt="1"/>
          </p:nvPr>
        </p:nvSpPr>
        <p:spPr>
          <a:xfrm>
            <a:off x="233756" y="365126"/>
            <a:ext cx="7947718" cy="2735584"/>
          </a:xfrm>
        </p:spPr>
        <p:txBody>
          <a:bodyPr>
            <a:noAutofit/>
          </a:bodyPr>
          <a:lstStyle>
            <a:lvl1pPr>
              <a:defRPr sz="2800" b="1" baseline="0">
                <a:solidFill>
                  <a:schemeClr val="bg1"/>
                </a:solidFill>
              </a:defRPr>
            </a:lvl1pPr>
          </a:lstStyle>
          <a:p>
            <a:r>
              <a:rPr lang="en-US" dirty="0"/>
              <a:t>Use this slide for a detailed map.</a:t>
            </a:r>
            <a:br>
              <a:rPr lang="en-US" dirty="0"/>
            </a:br>
            <a:r>
              <a:rPr lang="en-US" dirty="0"/>
              <a:t/>
            </a:r>
            <a:br>
              <a:rPr lang="en-US" dirty="0"/>
            </a:br>
            <a:r>
              <a:rPr lang="en-US" dirty="0"/>
              <a:t>Crop the map to show only the area of interest, using the REACH sidebar. </a:t>
            </a:r>
            <a:br>
              <a:rPr lang="en-US" dirty="0"/>
            </a:br>
            <a:r>
              <a:rPr lang="en-US" dirty="0"/>
              <a:t>While no title is needed, leave an explanation in the comments section if the slideshow will be shared afterwards.</a:t>
            </a:r>
          </a:p>
        </p:txBody>
      </p:sp>
    </p:spTree>
    <p:extLst>
      <p:ext uri="{BB962C8B-B14F-4D97-AF65-F5344CB8AC3E}">
        <p14:creationId xmlns:p14="http://schemas.microsoft.com/office/powerpoint/2010/main" val="42003128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Whole map">
    <p:spTree>
      <p:nvGrpSpPr>
        <p:cNvPr id="1" name=""/>
        <p:cNvGrpSpPr/>
        <p:nvPr/>
      </p:nvGrpSpPr>
      <p:grpSpPr>
        <a:xfrm>
          <a:off x="0" y="0"/>
          <a:ext cx="0" cy="0"/>
          <a:chOff x="0" y="0"/>
          <a:chExt cx="0" cy="0"/>
        </a:xfrm>
      </p:grpSpPr>
      <p:sp>
        <p:nvSpPr>
          <p:cNvPr id="8" name="Rectangle 7"/>
          <p:cNvSpPr/>
          <p:nvPr userDrawn="1"/>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p:cNvSpPr>
            <a:spLocks noGrp="1"/>
          </p:cNvSpPr>
          <p:nvPr>
            <p:ph type="title" hasCustomPrompt="1"/>
          </p:nvPr>
        </p:nvSpPr>
        <p:spPr>
          <a:xfrm>
            <a:off x="233756" y="365126"/>
            <a:ext cx="7947718" cy="2735584"/>
          </a:xfrm>
        </p:spPr>
        <p:txBody>
          <a:bodyPr>
            <a:noAutofit/>
          </a:bodyPr>
          <a:lstStyle>
            <a:lvl1pPr>
              <a:defRPr sz="2800" b="1" baseline="0">
                <a:solidFill>
                  <a:schemeClr val="bg1"/>
                </a:solidFill>
              </a:defRPr>
            </a:lvl1pPr>
          </a:lstStyle>
          <a:p>
            <a:r>
              <a:rPr lang="en-US" dirty="0"/>
              <a:t>Use this slide for a whole map.</a:t>
            </a:r>
            <a:br>
              <a:rPr lang="en-US" dirty="0"/>
            </a:br>
            <a:r>
              <a:rPr lang="en-US" dirty="0"/>
              <a:t/>
            </a:r>
            <a:br>
              <a:rPr lang="en-US" dirty="0"/>
            </a:br>
            <a:r>
              <a:rPr lang="en-US" dirty="0"/>
              <a:t>Expand the map to fill the page proportionally as much as possible. Centre the map on the page and leave black space at edges as required. </a:t>
            </a:r>
          </a:p>
        </p:txBody>
      </p:sp>
    </p:spTree>
    <p:extLst>
      <p:ext uri="{BB962C8B-B14F-4D97-AF65-F5344CB8AC3E}">
        <p14:creationId xmlns:p14="http://schemas.microsoft.com/office/powerpoint/2010/main" val="39135361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13252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3756" y="457200"/>
            <a:ext cx="3345263" cy="1600200"/>
          </a:xfrm>
        </p:spPr>
        <p:txBody>
          <a:bodyPr anchor="b"/>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3726353" y="987426"/>
            <a:ext cx="445512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33756" y="2057400"/>
            <a:ext cx="334526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043865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1" name="Group 10"/>
          <p:cNvGrpSpPr/>
          <p:nvPr userDrawn="1"/>
        </p:nvGrpSpPr>
        <p:grpSpPr>
          <a:xfrm>
            <a:off x="8554685" y="0"/>
            <a:ext cx="589315" cy="6858003"/>
            <a:chOff x="8554685" y="0"/>
            <a:chExt cx="589315" cy="6858003"/>
          </a:xfrm>
        </p:grpSpPr>
        <p:sp>
          <p:nvSpPr>
            <p:cNvPr id="12" name="Rectangle 2"/>
            <p:cNvSpPr>
              <a:spLocks noChangeArrowheads="1"/>
            </p:cNvSpPr>
            <p:nvPr userDrawn="1"/>
          </p:nvSpPr>
          <p:spPr bwMode="auto">
            <a:xfrm rot="5400000">
              <a:off x="5453743" y="3167746"/>
              <a:ext cx="6858000" cy="522514"/>
            </a:xfrm>
            <a:prstGeom prst="rect">
              <a:avLst/>
            </a:prstGeom>
            <a:solidFill>
              <a:srgbClr val="5A5A5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en-US" altLang="en-US" sz="2400">
                <a:latin typeface="Trade Gothic LT Std" panose="00000500000000000000" pitchFamily="50" charset="0"/>
              </a:endParaRPr>
            </a:p>
          </p:txBody>
        </p:sp>
        <p:pic>
          <p:nvPicPr>
            <p:cNvPr id="13" name="Picture 12" descr="REACH-PowerpointTitle"/>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rot="16200000">
              <a:off x="7588225" y="5238751"/>
              <a:ext cx="2592387"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userDrawn="1"/>
          </p:nvSpPr>
          <p:spPr>
            <a:xfrm rot="5400000">
              <a:off x="5167248" y="3387437"/>
              <a:ext cx="6858002" cy="831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noFill/>
                </a:ln>
              </a:endParaRPr>
            </a:p>
          </p:txBody>
        </p:sp>
      </p:grpSp>
    </p:spTree>
    <p:extLst>
      <p:ext uri="{BB962C8B-B14F-4D97-AF65-F5344CB8AC3E}">
        <p14:creationId xmlns:p14="http://schemas.microsoft.com/office/powerpoint/2010/main" val="4814492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3756" y="457200"/>
            <a:ext cx="2949178" cy="1600200"/>
          </a:xfrm>
        </p:spPr>
        <p:txBody>
          <a:bodyPr anchor="b"/>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3552324"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3756"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5732649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196127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48781"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33756"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19946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3756" y="1709739"/>
            <a:ext cx="7905572" cy="1707229"/>
          </a:xfrm>
        </p:spPr>
        <p:txBody>
          <a:bodyPr anchor="b"/>
          <a:lstStyle>
            <a:lvl1pPr>
              <a:defRPr sz="4400" b="1"/>
            </a:lvl1pPr>
          </a:lstStyle>
          <a:p>
            <a:r>
              <a:rPr lang="en-US"/>
              <a:t>Click to edit Master title style</a:t>
            </a:r>
            <a:endParaRPr lang="en-US" dirty="0"/>
          </a:p>
        </p:txBody>
      </p:sp>
      <p:sp>
        <p:nvSpPr>
          <p:cNvPr id="3" name="Text Placeholder 2"/>
          <p:cNvSpPr>
            <a:spLocks noGrp="1"/>
          </p:cNvSpPr>
          <p:nvPr>
            <p:ph type="body" idx="1"/>
          </p:nvPr>
        </p:nvSpPr>
        <p:spPr>
          <a:xfrm>
            <a:off x="233756" y="3544436"/>
            <a:ext cx="7905572"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79245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233756"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19647"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05833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Detailed/zoomed map">
    <p:spTree>
      <p:nvGrpSpPr>
        <p:cNvPr id="1" name=""/>
        <p:cNvGrpSpPr/>
        <p:nvPr/>
      </p:nvGrpSpPr>
      <p:grpSpPr>
        <a:xfrm>
          <a:off x="0" y="0"/>
          <a:ext cx="0" cy="0"/>
          <a:chOff x="0" y="0"/>
          <a:chExt cx="0" cy="0"/>
        </a:xfrm>
      </p:grpSpPr>
      <p:sp>
        <p:nvSpPr>
          <p:cNvPr id="8" name="Rectangle 7"/>
          <p:cNvSpPr/>
          <p:nvPr userDrawn="1"/>
        </p:nvSpPr>
        <p:spPr>
          <a:xfrm>
            <a:off x="-2" y="0"/>
            <a:ext cx="8548009"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233756" y="365126"/>
            <a:ext cx="7947718" cy="2735584"/>
          </a:xfrm>
        </p:spPr>
        <p:txBody>
          <a:bodyPr>
            <a:noAutofit/>
          </a:bodyPr>
          <a:lstStyle>
            <a:lvl1pPr>
              <a:defRPr sz="2800" b="1" baseline="0">
                <a:solidFill>
                  <a:schemeClr val="bg1"/>
                </a:solidFill>
              </a:defRPr>
            </a:lvl1pPr>
          </a:lstStyle>
          <a:p>
            <a:r>
              <a:rPr lang="en-US" dirty="0"/>
              <a:t>Use this slide for a detailed map.</a:t>
            </a:r>
            <a:br>
              <a:rPr lang="en-US" dirty="0"/>
            </a:br>
            <a:r>
              <a:rPr lang="en-US" dirty="0"/>
              <a:t/>
            </a:r>
            <a:br>
              <a:rPr lang="en-US" dirty="0"/>
            </a:br>
            <a:r>
              <a:rPr lang="en-US" dirty="0"/>
              <a:t>Crop the map to show only the area of interest, using the REACH sidebar. </a:t>
            </a:r>
            <a:br>
              <a:rPr lang="en-US" dirty="0"/>
            </a:br>
            <a:r>
              <a:rPr lang="en-US" dirty="0"/>
              <a:t>While no title is needed, leave an explanation in the comments section if the slideshow will be shared afterwards.</a:t>
            </a:r>
          </a:p>
        </p:txBody>
      </p:sp>
    </p:spTree>
    <p:extLst>
      <p:ext uri="{BB962C8B-B14F-4D97-AF65-F5344CB8AC3E}">
        <p14:creationId xmlns:p14="http://schemas.microsoft.com/office/powerpoint/2010/main" val="1255194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Whole map">
    <p:spTree>
      <p:nvGrpSpPr>
        <p:cNvPr id="1" name=""/>
        <p:cNvGrpSpPr/>
        <p:nvPr/>
      </p:nvGrpSpPr>
      <p:grpSpPr>
        <a:xfrm>
          <a:off x="0" y="0"/>
          <a:ext cx="0" cy="0"/>
          <a:chOff x="0" y="0"/>
          <a:chExt cx="0" cy="0"/>
        </a:xfrm>
      </p:grpSpPr>
      <p:sp>
        <p:nvSpPr>
          <p:cNvPr id="8" name="Rectangle 7"/>
          <p:cNvSpPr/>
          <p:nvPr userDrawn="1"/>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233756" y="365126"/>
            <a:ext cx="7947718" cy="2735584"/>
          </a:xfrm>
        </p:spPr>
        <p:txBody>
          <a:bodyPr>
            <a:noAutofit/>
          </a:bodyPr>
          <a:lstStyle>
            <a:lvl1pPr>
              <a:defRPr sz="2800" b="1" baseline="0">
                <a:solidFill>
                  <a:schemeClr val="bg1"/>
                </a:solidFill>
              </a:defRPr>
            </a:lvl1pPr>
          </a:lstStyle>
          <a:p>
            <a:r>
              <a:rPr lang="en-US" dirty="0"/>
              <a:t>Use this slide for a whole map.</a:t>
            </a:r>
            <a:br>
              <a:rPr lang="en-US" dirty="0"/>
            </a:br>
            <a:r>
              <a:rPr lang="en-US" dirty="0"/>
              <a:t/>
            </a:r>
            <a:br>
              <a:rPr lang="en-US" dirty="0"/>
            </a:br>
            <a:r>
              <a:rPr lang="en-US" dirty="0"/>
              <a:t>Expand the map to fill the page proportionally as much as possible. Centre the map on the page and leave black space at edges as required. </a:t>
            </a:r>
          </a:p>
        </p:txBody>
      </p:sp>
    </p:spTree>
    <p:extLst>
      <p:ext uri="{BB962C8B-B14F-4D97-AF65-F5344CB8AC3E}">
        <p14:creationId xmlns:p14="http://schemas.microsoft.com/office/powerpoint/2010/main" val="2755059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4416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3756" y="457200"/>
            <a:ext cx="3345263" cy="1600200"/>
          </a:xfrm>
        </p:spPr>
        <p:txBody>
          <a:bodyPr anchor="b"/>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3726353" y="987426"/>
            <a:ext cx="445512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33756" y="2057400"/>
            <a:ext cx="334526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698408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3756" y="457200"/>
            <a:ext cx="2949178" cy="1600200"/>
          </a:xfrm>
        </p:spPr>
        <p:txBody>
          <a:bodyPr anchor="b"/>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3552324"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3756"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025264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3756" y="365127"/>
            <a:ext cx="7947718" cy="67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33756" y="1253331"/>
            <a:ext cx="7947718" cy="50718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6" name="Group 15"/>
          <p:cNvGrpSpPr/>
          <p:nvPr userDrawn="1"/>
        </p:nvGrpSpPr>
        <p:grpSpPr>
          <a:xfrm>
            <a:off x="8554685" y="0"/>
            <a:ext cx="589315" cy="6858003"/>
            <a:chOff x="8554685" y="0"/>
            <a:chExt cx="589315" cy="6858003"/>
          </a:xfrm>
        </p:grpSpPr>
        <p:sp>
          <p:nvSpPr>
            <p:cNvPr id="17" name="Rectangle 2"/>
            <p:cNvSpPr>
              <a:spLocks noChangeArrowheads="1"/>
            </p:cNvSpPr>
            <p:nvPr userDrawn="1"/>
          </p:nvSpPr>
          <p:spPr bwMode="auto">
            <a:xfrm rot="5400000">
              <a:off x="5453743" y="3167746"/>
              <a:ext cx="6858000" cy="522514"/>
            </a:xfrm>
            <a:prstGeom prst="rect">
              <a:avLst/>
            </a:prstGeom>
            <a:solidFill>
              <a:srgbClr val="5A5A5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en-US" altLang="en-US" sz="2400">
                <a:latin typeface="Trade Gothic LT Std" panose="00000500000000000000" pitchFamily="50" charset="0"/>
              </a:endParaRPr>
            </a:p>
          </p:txBody>
        </p:sp>
        <p:pic>
          <p:nvPicPr>
            <p:cNvPr id="18" name="Picture 17" descr="REACH-PowerpointTitle"/>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rot="16200000">
              <a:off x="7588225" y="5238751"/>
              <a:ext cx="2592387"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p:cNvSpPr/>
            <p:nvPr userDrawn="1"/>
          </p:nvSpPr>
          <p:spPr>
            <a:xfrm rot="5400000">
              <a:off x="5167248" y="3387437"/>
              <a:ext cx="6858002" cy="831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noFill/>
                </a:ln>
              </a:endParaRPr>
            </a:p>
          </p:txBody>
        </p:sp>
      </p:grpSp>
    </p:spTree>
    <p:extLst>
      <p:ext uri="{BB962C8B-B14F-4D97-AF65-F5344CB8AC3E}">
        <p14:creationId xmlns:p14="http://schemas.microsoft.com/office/powerpoint/2010/main" val="29791631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72"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3756" y="365127"/>
            <a:ext cx="7947718" cy="67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33756" y="1253331"/>
            <a:ext cx="7947718" cy="50718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6" name="Group 15"/>
          <p:cNvGrpSpPr/>
          <p:nvPr userDrawn="1"/>
        </p:nvGrpSpPr>
        <p:grpSpPr>
          <a:xfrm>
            <a:off x="8554685" y="0"/>
            <a:ext cx="589315" cy="6858003"/>
            <a:chOff x="8554685" y="0"/>
            <a:chExt cx="589315" cy="6858003"/>
          </a:xfrm>
        </p:grpSpPr>
        <p:sp>
          <p:nvSpPr>
            <p:cNvPr id="17" name="Rectangle 2"/>
            <p:cNvSpPr>
              <a:spLocks noChangeArrowheads="1"/>
            </p:cNvSpPr>
            <p:nvPr userDrawn="1"/>
          </p:nvSpPr>
          <p:spPr bwMode="auto">
            <a:xfrm rot="5400000">
              <a:off x="5453743" y="3167746"/>
              <a:ext cx="6858000" cy="522514"/>
            </a:xfrm>
            <a:prstGeom prst="rect">
              <a:avLst/>
            </a:prstGeom>
            <a:solidFill>
              <a:srgbClr val="5A5A5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en-US" altLang="en-US" sz="2400">
                <a:solidFill>
                  <a:srgbClr val="000000"/>
                </a:solidFill>
                <a:latin typeface="Trade Gothic LT Std" panose="00000500000000000000" pitchFamily="50" charset="0"/>
              </a:endParaRPr>
            </a:p>
          </p:txBody>
        </p:sp>
        <p:pic>
          <p:nvPicPr>
            <p:cNvPr id="18" name="Picture 17" descr="REACH-PowerpointTitle"/>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rot="16200000">
              <a:off x="7588225" y="5238751"/>
              <a:ext cx="2592387"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p:cNvSpPr/>
            <p:nvPr userDrawn="1"/>
          </p:nvSpPr>
          <p:spPr>
            <a:xfrm rot="5400000">
              <a:off x="5167248" y="3387437"/>
              <a:ext cx="6858002" cy="831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spTree>
    <p:extLst>
      <p:ext uri="{BB962C8B-B14F-4D97-AF65-F5344CB8AC3E}">
        <p14:creationId xmlns:p14="http://schemas.microsoft.com/office/powerpoint/2010/main" val="123591550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chart" Target="../charts/chart1.xml"/><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chart" Target="../charts/chart5.xml"/><Relationship Id="rId13" Type="http://schemas.openxmlformats.org/officeDocument/2006/relationships/chart" Target="../charts/chart10.xml"/><Relationship Id="rId3" Type="http://schemas.openxmlformats.org/officeDocument/2006/relationships/image" Target="../media/image4.png"/><Relationship Id="rId7" Type="http://schemas.openxmlformats.org/officeDocument/2006/relationships/chart" Target="../charts/chart4.xml"/><Relationship Id="rId12" Type="http://schemas.openxmlformats.org/officeDocument/2006/relationships/chart" Target="../charts/chart9.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chart" Target="../charts/chart3.xml"/><Relationship Id="rId11" Type="http://schemas.openxmlformats.org/officeDocument/2006/relationships/chart" Target="../charts/chart8.xml"/><Relationship Id="rId5" Type="http://schemas.openxmlformats.org/officeDocument/2006/relationships/image" Target="../media/image8.png"/><Relationship Id="rId10" Type="http://schemas.openxmlformats.org/officeDocument/2006/relationships/chart" Target="../charts/chart7.xml"/><Relationship Id="rId4" Type="http://schemas.openxmlformats.org/officeDocument/2006/relationships/image" Target="../media/image7.png"/><Relationship Id="rId9" Type="http://schemas.openxmlformats.org/officeDocument/2006/relationships/chart" Target="../charts/chart6.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chart" Target="../charts/chart12.xml"/><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chart" Target="../charts/chart11.xml"/><Relationship Id="rId5" Type="http://schemas.openxmlformats.org/officeDocument/2006/relationships/image" Target="../media/image8.pn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chart" Target="../charts/chart14.xml"/><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chart" Target="../charts/chart13.xml"/><Relationship Id="rId5" Type="http://schemas.openxmlformats.org/officeDocument/2006/relationships/image" Target="../media/image8.pn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hyperlink" Target="mailto:marie.faou@reach-initiative.org" TargetMode="External"/><Relationship Id="rId2" Type="http://schemas.openxmlformats.org/officeDocument/2006/relationships/hyperlink" Target="mailto:claudia.grigore@reach-initiative.org" TargetMode="Externa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9144000" cy="6255657"/>
          </a:xfrm>
          <a:prstGeom prst="rect">
            <a:avLst/>
          </a:prstGeom>
        </p:spPr>
      </p:pic>
      <p:sp>
        <p:nvSpPr>
          <p:cNvPr id="2" name="Title 1"/>
          <p:cNvSpPr>
            <a:spLocks noGrp="1"/>
          </p:cNvSpPr>
          <p:nvPr>
            <p:ph type="ctrTitle"/>
          </p:nvPr>
        </p:nvSpPr>
        <p:spPr>
          <a:xfrm>
            <a:off x="-2" y="265612"/>
            <a:ext cx="9037319" cy="1798319"/>
          </a:xfrm>
          <a:solidFill>
            <a:srgbClr val="EAEAEA">
              <a:alpha val="49804"/>
            </a:srgbClr>
          </a:solidFill>
        </p:spPr>
        <p:txBody>
          <a:bodyPr>
            <a:noAutofit/>
          </a:bodyPr>
          <a:lstStyle/>
          <a:p>
            <a:r>
              <a:rPr lang="fr-FR" dirty="0">
                <a:solidFill>
                  <a:schemeClr val="accent1"/>
                </a:solidFill>
              </a:rPr>
              <a:t>É</a:t>
            </a:r>
            <a:r>
              <a:rPr lang="fr-FR" dirty="0" smtClean="0">
                <a:solidFill>
                  <a:schemeClr val="accent1"/>
                </a:solidFill>
              </a:rPr>
              <a:t>valuation </a:t>
            </a:r>
            <a:r>
              <a:rPr lang="fr-FR" dirty="0">
                <a:solidFill>
                  <a:schemeClr val="accent1"/>
                </a:solidFill>
              </a:rPr>
              <a:t>finale des besoins en termes de protection de la population déplacée dans la région de Diffa</a:t>
            </a:r>
          </a:p>
        </p:txBody>
      </p:sp>
      <p:sp>
        <p:nvSpPr>
          <p:cNvPr id="3" name="Subtitle 2"/>
          <p:cNvSpPr>
            <a:spLocks noGrp="1"/>
          </p:cNvSpPr>
          <p:nvPr>
            <p:ph type="subTitle" idx="1"/>
          </p:nvPr>
        </p:nvSpPr>
        <p:spPr>
          <a:xfrm>
            <a:off x="0" y="5271242"/>
            <a:ext cx="2857817" cy="426821"/>
          </a:xfrm>
          <a:solidFill>
            <a:srgbClr val="EAEAEA">
              <a:alpha val="50196"/>
            </a:srgbClr>
          </a:solidFill>
        </p:spPr>
        <p:txBody>
          <a:bodyPr/>
          <a:lstStyle/>
          <a:p>
            <a:r>
              <a:rPr lang="en-GB" dirty="0">
                <a:solidFill>
                  <a:schemeClr val="accent1"/>
                </a:solidFill>
              </a:rPr>
              <a:t>Niger, </a:t>
            </a:r>
            <a:r>
              <a:rPr lang="en-GB" dirty="0" err="1">
                <a:solidFill>
                  <a:schemeClr val="accent1"/>
                </a:solidFill>
              </a:rPr>
              <a:t>Novembre</a:t>
            </a:r>
            <a:r>
              <a:rPr lang="en-GB" dirty="0">
                <a:solidFill>
                  <a:schemeClr val="accent1"/>
                </a:solidFill>
              </a:rPr>
              <a:t> 2017</a:t>
            </a: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3943" y="6376782"/>
            <a:ext cx="695740" cy="425916"/>
          </a:xfrm>
          <a:prstGeom prst="rect">
            <a:avLst/>
          </a:prstGeom>
        </p:spPr>
      </p:pic>
    </p:spTree>
    <p:extLst>
      <p:ext uri="{BB962C8B-B14F-4D97-AF65-F5344CB8AC3E}">
        <p14:creationId xmlns:p14="http://schemas.microsoft.com/office/powerpoint/2010/main" val="271419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324246"/>
            <a:ext cx="7947718" cy="673028"/>
          </a:xfrm>
        </p:spPr>
        <p:txBody>
          <a:bodyPr>
            <a:noAutofit/>
          </a:bodyPr>
          <a:lstStyle/>
          <a:p>
            <a:r>
              <a:rPr lang="fr-FR" sz="4000" dirty="0"/>
              <a:t>Sites et camps évalués</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Image 2"/>
          <p:cNvPicPr>
            <a:picLocks noChangeAspect="1"/>
          </p:cNvPicPr>
          <p:nvPr/>
        </p:nvPicPr>
        <p:blipFill>
          <a:blip r:embed="rId4"/>
          <a:stretch>
            <a:fillRect/>
          </a:stretch>
        </p:blipFill>
        <p:spPr>
          <a:xfrm>
            <a:off x="233756" y="997274"/>
            <a:ext cx="8067675" cy="5686425"/>
          </a:xfrm>
          <a:prstGeom prst="rect">
            <a:avLst/>
          </a:prstGeom>
        </p:spPr>
      </p:pic>
    </p:spTree>
    <p:extLst>
      <p:ext uri="{BB962C8B-B14F-4D97-AF65-F5344CB8AC3E}">
        <p14:creationId xmlns:p14="http://schemas.microsoft.com/office/powerpoint/2010/main" val="3094985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756" y="261609"/>
            <a:ext cx="7947718" cy="673028"/>
          </a:xfrm>
        </p:spPr>
        <p:txBody>
          <a:bodyPr>
            <a:normAutofit fontScale="90000"/>
          </a:bodyPr>
          <a:lstStyle/>
          <a:p>
            <a:r>
              <a:rPr lang="fr-FR" dirty="0"/>
              <a:t>Limites de la méthodologie</a:t>
            </a:r>
          </a:p>
        </p:txBody>
      </p:sp>
      <p:sp>
        <p:nvSpPr>
          <p:cNvPr id="3" name="Content Placeholder 2"/>
          <p:cNvSpPr>
            <a:spLocks noGrp="1"/>
          </p:cNvSpPr>
          <p:nvPr>
            <p:ph idx="1"/>
          </p:nvPr>
        </p:nvSpPr>
        <p:spPr>
          <a:xfrm>
            <a:off x="221724" y="971269"/>
            <a:ext cx="8058906" cy="5668414"/>
          </a:xfrm>
        </p:spPr>
        <p:txBody>
          <a:bodyPr>
            <a:noAutofit/>
          </a:bodyPr>
          <a:lstStyle/>
          <a:p>
            <a:pPr marL="342900" lvl="1" indent="-342900" algn="just">
              <a:lnSpc>
                <a:spcPct val="100000"/>
              </a:lnSpc>
              <a:spcBef>
                <a:spcPts val="600"/>
              </a:spcBef>
              <a:spcAft>
                <a:spcPts val="1200"/>
              </a:spcAft>
              <a:buFont typeface="Trade Gothic LT Std"/>
              <a:buChar char="-"/>
            </a:pPr>
            <a:r>
              <a:rPr lang="fr-FR" sz="2200" dirty="0">
                <a:solidFill>
                  <a:srgbClr val="000000"/>
                </a:solidFill>
                <a:ea typeface="Cambria"/>
                <a:cs typeface="Times New Roman"/>
              </a:rPr>
              <a:t>En raison de la nature qualitative de la méthodologie</a:t>
            </a:r>
            <a:r>
              <a:rPr lang="fr-FR" sz="2200" dirty="0" smtClean="0">
                <a:solidFill>
                  <a:srgbClr val="000000"/>
                </a:solidFill>
                <a:ea typeface="Cambria"/>
                <a:cs typeface="Times New Roman"/>
              </a:rPr>
              <a:t>, les </a:t>
            </a:r>
            <a:r>
              <a:rPr lang="fr-FR" sz="2200" b="1" dirty="0" smtClean="0">
                <a:solidFill>
                  <a:srgbClr val="000000"/>
                </a:solidFill>
                <a:ea typeface="Cambria"/>
                <a:cs typeface="Times New Roman"/>
              </a:rPr>
              <a:t>résultats</a:t>
            </a:r>
            <a:r>
              <a:rPr lang="fr-FR" sz="2200" dirty="0" smtClean="0">
                <a:solidFill>
                  <a:srgbClr val="000000"/>
                </a:solidFill>
                <a:ea typeface="Cambria"/>
                <a:cs typeface="Times New Roman"/>
              </a:rPr>
              <a:t> sont</a:t>
            </a:r>
            <a:r>
              <a:rPr lang="fr-FR" sz="2200" b="1" dirty="0" smtClean="0">
                <a:solidFill>
                  <a:srgbClr val="000000"/>
                </a:solidFill>
                <a:ea typeface="Cambria"/>
                <a:cs typeface="Times New Roman"/>
              </a:rPr>
              <a:t> indicatifs</a:t>
            </a:r>
            <a:r>
              <a:rPr lang="fr-FR" sz="2200" dirty="0" smtClean="0">
                <a:solidFill>
                  <a:srgbClr val="000000"/>
                </a:solidFill>
                <a:ea typeface="Cambria"/>
                <a:cs typeface="Times New Roman"/>
              </a:rPr>
              <a:t>, </a:t>
            </a:r>
            <a:r>
              <a:rPr lang="fr-FR" sz="2200" dirty="0">
                <a:solidFill>
                  <a:srgbClr val="000000"/>
                </a:solidFill>
                <a:ea typeface="Cambria"/>
                <a:cs typeface="Times New Roman"/>
              </a:rPr>
              <a:t>et non représentatifs, de la situation des sites </a:t>
            </a:r>
            <a:r>
              <a:rPr lang="fr-FR" sz="2200" dirty="0" smtClean="0">
                <a:solidFill>
                  <a:srgbClr val="000000"/>
                </a:solidFill>
                <a:ea typeface="Cambria"/>
                <a:cs typeface="Times New Roman"/>
              </a:rPr>
              <a:t>évalués</a:t>
            </a:r>
          </a:p>
          <a:p>
            <a:pPr marL="342900" lvl="1" indent="-342900" algn="just">
              <a:lnSpc>
                <a:spcPct val="100000"/>
              </a:lnSpc>
              <a:spcBef>
                <a:spcPts val="600"/>
              </a:spcBef>
              <a:spcAft>
                <a:spcPts val="1200"/>
              </a:spcAft>
              <a:buFont typeface="Trade Gothic LT Std"/>
              <a:buChar char="-"/>
            </a:pPr>
            <a:r>
              <a:rPr lang="fr-FR" sz="2200" b="1" dirty="0" smtClean="0">
                <a:solidFill>
                  <a:srgbClr val="000000"/>
                </a:solidFill>
                <a:ea typeface="Cambria"/>
                <a:cs typeface="Times New Roman"/>
              </a:rPr>
              <a:t>L’unité de mesure </a:t>
            </a:r>
            <a:r>
              <a:rPr lang="fr-FR" sz="2200" dirty="0" smtClean="0">
                <a:solidFill>
                  <a:srgbClr val="000000"/>
                </a:solidFill>
                <a:ea typeface="Cambria"/>
                <a:cs typeface="Times New Roman"/>
              </a:rPr>
              <a:t>pour tous les résultats est </a:t>
            </a:r>
            <a:r>
              <a:rPr lang="fr-FR" sz="2200" b="1" dirty="0" smtClean="0">
                <a:solidFill>
                  <a:srgbClr val="000000"/>
                </a:solidFill>
                <a:ea typeface="Cambria"/>
                <a:cs typeface="Times New Roman"/>
              </a:rPr>
              <a:t>le site de déplacés, pas l’individu ou le ménage déplacé</a:t>
            </a:r>
            <a:endParaRPr lang="fr-FR" sz="2200" b="1" dirty="0">
              <a:solidFill>
                <a:srgbClr val="000000"/>
              </a:solidFill>
              <a:ea typeface="Cambria"/>
              <a:cs typeface="Times New Roman"/>
            </a:endParaRPr>
          </a:p>
          <a:p>
            <a:pPr marL="342900" indent="-342900" algn="just">
              <a:lnSpc>
                <a:spcPct val="100000"/>
              </a:lnSpc>
              <a:spcBef>
                <a:spcPts val="600"/>
              </a:spcBef>
              <a:spcAft>
                <a:spcPts val="1200"/>
              </a:spcAft>
              <a:buFont typeface="Trade Gothic LT Std"/>
              <a:buChar char="-"/>
            </a:pPr>
            <a:r>
              <a:rPr lang="fr-FR" sz="2200" dirty="0" smtClean="0">
                <a:solidFill>
                  <a:srgbClr val="000000"/>
                </a:solidFill>
                <a:ea typeface="Cambria"/>
                <a:cs typeface="Times New Roman"/>
              </a:rPr>
              <a:t>En </a:t>
            </a:r>
            <a:r>
              <a:rPr lang="fr-FR" sz="2200" dirty="0">
                <a:solidFill>
                  <a:srgbClr val="000000"/>
                </a:solidFill>
                <a:ea typeface="Cambria"/>
                <a:cs typeface="Times New Roman"/>
              </a:rPr>
              <a:t>raison des conditions sécuritaires, </a:t>
            </a:r>
            <a:r>
              <a:rPr lang="fr-FR" sz="2200" b="1" dirty="0" smtClean="0">
                <a:solidFill>
                  <a:srgbClr val="000000"/>
                </a:solidFill>
                <a:ea typeface="Cambria"/>
                <a:cs typeface="Times New Roman"/>
              </a:rPr>
              <a:t>certains </a:t>
            </a:r>
            <a:r>
              <a:rPr lang="fr-FR" sz="2200" b="1" dirty="0">
                <a:solidFill>
                  <a:srgbClr val="000000"/>
                </a:solidFill>
                <a:ea typeface="Cambria"/>
                <a:cs typeface="Times New Roman"/>
              </a:rPr>
              <a:t>sites </a:t>
            </a:r>
            <a:r>
              <a:rPr lang="fr-FR" sz="2200" dirty="0">
                <a:solidFill>
                  <a:srgbClr val="000000"/>
                </a:solidFill>
                <a:ea typeface="Cambria"/>
                <a:cs typeface="Times New Roman"/>
              </a:rPr>
              <a:t>ont été rendus </a:t>
            </a:r>
            <a:r>
              <a:rPr lang="fr-FR" sz="2200" b="1" dirty="0">
                <a:solidFill>
                  <a:srgbClr val="000000"/>
                </a:solidFill>
                <a:ea typeface="Cambria"/>
                <a:cs typeface="Times New Roman"/>
              </a:rPr>
              <a:t>inaccessibles</a:t>
            </a:r>
            <a:r>
              <a:rPr lang="fr-FR" sz="2200" dirty="0">
                <a:solidFill>
                  <a:srgbClr val="000000"/>
                </a:solidFill>
                <a:ea typeface="Cambria"/>
                <a:cs typeface="Times New Roman"/>
              </a:rPr>
              <a:t> au moment de la collecte de données</a:t>
            </a:r>
          </a:p>
          <a:p>
            <a:pPr marL="342900" indent="-342900" algn="just">
              <a:lnSpc>
                <a:spcPct val="100000"/>
              </a:lnSpc>
              <a:spcBef>
                <a:spcPts val="600"/>
              </a:spcBef>
              <a:spcAft>
                <a:spcPts val="1200"/>
              </a:spcAft>
              <a:buFont typeface="Trade Gothic LT Std"/>
              <a:buChar char="-"/>
            </a:pPr>
            <a:r>
              <a:rPr lang="fr-FR" sz="2200" b="1" dirty="0">
                <a:solidFill>
                  <a:srgbClr val="000000"/>
                </a:solidFill>
                <a:ea typeface="Cambria"/>
                <a:cs typeface="Times New Roman"/>
              </a:rPr>
              <a:t>C</a:t>
            </a:r>
            <a:r>
              <a:rPr lang="fr-FR" sz="2200" b="1" dirty="0" smtClean="0">
                <a:solidFill>
                  <a:srgbClr val="000000"/>
                </a:solidFill>
                <a:ea typeface="Cambria"/>
                <a:cs typeface="Times New Roman"/>
              </a:rPr>
              <a:t>ertaines </a:t>
            </a:r>
            <a:r>
              <a:rPr lang="fr-FR" sz="2200" b="1" dirty="0">
                <a:solidFill>
                  <a:srgbClr val="000000"/>
                </a:solidFill>
                <a:ea typeface="Cambria"/>
                <a:cs typeface="Times New Roman"/>
              </a:rPr>
              <a:t>problématiques de protection </a:t>
            </a:r>
            <a:r>
              <a:rPr lang="fr-FR" sz="2200" b="1" dirty="0" smtClean="0">
                <a:solidFill>
                  <a:srgbClr val="000000"/>
                </a:solidFill>
                <a:ea typeface="Cambria"/>
                <a:cs typeface="Times New Roman"/>
              </a:rPr>
              <a:t>ont pu </a:t>
            </a:r>
            <a:r>
              <a:rPr lang="fr-FR" sz="2200" b="1" dirty="0">
                <a:solidFill>
                  <a:srgbClr val="000000"/>
                </a:solidFill>
                <a:ea typeface="Cambria"/>
                <a:cs typeface="Times New Roman"/>
              </a:rPr>
              <a:t>être </a:t>
            </a:r>
            <a:r>
              <a:rPr lang="fr-FR" sz="2200" b="1" dirty="0" smtClean="0">
                <a:solidFill>
                  <a:srgbClr val="000000"/>
                </a:solidFill>
                <a:ea typeface="Cambria"/>
                <a:cs typeface="Times New Roman"/>
              </a:rPr>
              <a:t>sous-rapportées </a:t>
            </a:r>
            <a:r>
              <a:rPr lang="fr-FR" sz="2200" dirty="0">
                <a:solidFill>
                  <a:srgbClr val="000000"/>
                </a:solidFill>
                <a:ea typeface="Cambria"/>
                <a:cs typeface="Times New Roman"/>
              </a:rPr>
              <a:t>en raison du caractère sensible du sujet</a:t>
            </a:r>
          </a:p>
          <a:p>
            <a:pPr marL="342900" indent="-342900" algn="just">
              <a:lnSpc>
                <a:spcPct val="100000"/>
              </a:lnSpc>
              <a:spcBef>
                <a:spcPts val="600"/>
              </a:spcBef>
              <a:spcAft>
                <a:spcPts val="1200"/>
              </a:spcAft>
              <a:buFont typeface="Trade Gothic LT Std"/>
              <a:buChar char="-"/>
            </a:pPr>
            <a:r>
              <a:rPr lang="fr-FR" sz="2200" dirty="0">
                <a:solidFill>
                  <a:srgbClr val="000000"/>
                </a:solidFill>
                <a:ea typeface="Cambria"/>
                <a:cs typeface="Times New Roman"/>
              </a:rPr>
              <a:t>Les données reposant sur les réponses des participants, </a:t>
            </a:r>
            <a:r>
              <a:rPr lang="fr-FR" sz="2200" dirty="0" smtClean="0">
                <a:solidFill>
                  <a:srgbClr val="000000"/>
                </a:solidFill>
                <a:ea typeface="Cambria"/>
                <a:cs typeface="Times New Roman"/>
              </a:rPr>
              <a:t>il </a:t>
            </a:r>
            <a:r>
              <a:rPr lang="fr-FR" sz="2200" b="1" dirty="0" smtClean="0">
                <a:solidFill>
                  <a:srgbClr val="000000"/>
                </a:solidFill>
                <a:ea typeface="Cambria"/>
                <a:cs typeface="Times New Roman"/>
              </a:rPr>
              <a:t>existe un </a:t>
            </a:r>
            <a:r>
              <a:rPr lang="fr-FR" sz="2200" b="1" dirty="0">
                <a:solidFill>
                  <a:srgbClr val="000000"/>
                </a:solidFill>
                <a:ea typeface="Cambria"/>
                <a:cs typeface="Times New Roman"/>
              </a:rPr>
              <a:t>possible d’un biais dans les réponses</a:t>
            </a:r>
            <a:r>
              <a:rPr lang="fr-FR" sz="2200" dirty="0">
                <a:solidFill>
                  <a:srgbClr val="000000"/>
                </a:solidFill>
                <a:ea typeface="Cambria"/>
                <a:cs typeface="Times New Roman"/>
              </a:rPr>
              <a:t>, notamment dans l’optique de recevoir davantage </a:t>
            </a:r>
            <a:r>
              <a:rPr lang="fr-FR" sz="2200" dirty="0" smtClean="0">
                <a:solidFill>
                  <a:srgbClr val="000000"/>
                </a:solidFill>
                <a:ea typeface="Cambria"/>
                <a:cs typeface="Times New Roman"/>
              </a:rPr>
              <a:t>d’assistance</a:t>
            </a:r>
          </a:p>
          <a:p>
            <a:pPr marL="342900" indent="-342900" algn="just">
              <a:lnSpc>
                <a:spcPct val="100000"/>
              </a:lnSpc>
              <a:spcBef>
                <a:spcPts val="600"/>
              </a:spcBef>
              <a:spcAft>
                <a:spcPts val="1200"/>
              </a:spcAft>
              <a:buFont typeface="Trade Gothic LT Std"/>
              <a:buChar char="-"/>
            </a:pPr>
            <a:r>
              <a:rPr lang="fr-FR" sz="2200" dirty="0">
                <a:solidFill>
                  <a:srgbClr val="000000"/>
                </a:solidFill>
                <a:ea typeface="Cambria"/>
                <a:cs typeface="Times New Roman"/>
              </a:rPr>
              <a:t>Certaines thématiques de protection nécessiteraient </a:t>
            </a:r>
            <a:r>
              <a:rPr lang="fr-FR" sz="2200" b="1" dirty="0">
                <a:solidFill>
                  <a:srgbClr val="000000"/>
                </a:solidFill>
                <a:ea typeface="Cambria"/>
                <a:cs typeface="Times New Roman"/>
              </a:rPr>
              <a:t>des enquêtes plus approfondies</a:t>
            </a:r>
            <a:r>
              <a:rPr lang="fr-FR" sz="2200" dirty="0">
                <a:solidFill>
                  <a:srgbClr val="000000"/>
                </a:solidFill>
                <a:ea typeface="Cambria"/>
                <a:cs typeface="Times New Roman"/>
              </a:rPr>
              <a:t> notamment à travers des groupes de discussion </a:t>
            </a:r>
          </a:p>
          <a:p>
            <a:pPr marL="342900" indent="-342900" algn="just">
              <a:lnSpc>
                <a:spcPct val="100000"/>
              </a:lnSpc>
              <a:spcBef>
                <a:spcPts val="600"/>
              </a:spcBef>
              <a:spcAft>
                <a:spcPts val="900"/>
              </a:spcAft>
              <a:buFont typeface="Trade Gothic LT Std"/>
              <a:buChar char="-"/>
            </a:pPr>
            <a:endParaRPr lang="fr-FR" sz="2400" dirty="0">
              <a:solidFill>
                <a:srgbClr val="000000"/>
              </a:solidFill>
              <a:ea typeface="Cambria"/>
              <a:cs typeface="Times New Roman"/>
            </a:endParaRPr>
          </a:p>
          <a:p>
            <a:pPr marL="342900" indent="-342900" algn="just">
              <a:lnSpc>
                <a:spcPct val="100000"/>
              </a:lnSpc>
              <a:spcBef>
                <a:spcPts val="3000"/>
              </a:spcBef>
              <a:buFont typeface="Trade Gothic LT Std"/>
              <a:buChar char="-"/>
            </a:pPr>
            <a:endParaRPr lang="fr-FR" sz="2000" dirty="0">
              <a:solidFill>
                <a:srgbClr val="000000"/>
              </a:solidFill>
              <a:ea typeface="Cambria"/>
              <a:cs typeface="Times New Roman"/>
            </a:endParaRPr>
          </a:p>
          <a:p>
            <a:pPr marL="342900" indent="-342900" algn="just">
              <a:lnSpc>
                <a:spcPct val="100000"/>
              </a:lnSpc>
              <a:spcBef>
                <a:spcPts val="3000"/>
              </a:spcBef>
              <a:buFont typeface="Trade Gothic LT Std"/>
              <a:buChar char="-"/>
            </a:pPr>
            <a:endParaRPr lang="fr-FR" sz="2000" dirty="0">
              <a:solidFill>
                <a:srgbClr val="000000"/>
              </a:solidFill>
              <a:ea typeface="Cambria"/>
              <a:cs typeface="Times New Roman"/>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82365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a:solidFill>
                <a:srgbClr val="000000"/>
              </a:solidFill>
            </a:endParaRPr>
          </a:p>
        </p:txBody>
      </p:sp>
      <p:sp>
        <p:nvSpPr>
          <p:cNvPr id="4102" name="Rectangle 11"/>
          <p:cNvSpPr>
            <a:spLocks noGrp="1" noChangeArrowheads="1"/>
          </p:cNvSpPr>
          <p:nvPr>
            <p:ph type="ctrTitle"/>
          </p:nvPr>
        </p:nvSpPr>
        <p:spPr>
          <a:xfrm>
            <a:off x="1589088" y="2298700"/>
            <a:ext cx="5875337" cy="1216025"/>
          </a:xfrm>
        </p:spPr>
        <p:txBody>
          <a:bodyPr>
            <a:noAutofit/>
          </a:bodyPr>
          <a:lstStyle/>
          <a:p>
            <a:pPr algn="ctr" eaLnBrk="1" hangingPunct="1">
              <a:lnSpc>
                <a:spcPct val="80000"/>
              </a:lnSpc>
              <a:defRPr/>
            </a:pPr>
            <a:r>
              <a:rPr lang="en-US" altLang="en-US" sz="4800" cap="small" dirty="0">
                <a:solidFill>
                  <a:schemeClr val="bg2">
                    <a:lumMod val="50000"/>
                  </a:schemeClr>
                </a:solidFill>
              </a:rPr>
              <a:t>3. </a:t>
            </a:r>
            <a:r>
              <a:rPr lang="en-US" altLang="en-US" sz="4800" cap="small" dirty="0" err="1">
                <a:solidFill>
                  <a:schemeClr val="bg2">
                    <a:lumMod val="50000"/>
                  </a:schemeClr>
                </a:solidFill>
              </a:rPr>
              <a:t>Résultats</a:t>
            </a:r>
            <a:r>
              <a:rPr lang="en-US" altLang="en-US" sz="4800" cap="small" dirty="0">
                <a:solidFill>
                  <a:schemeClr val="bg2">
                    <a:lumMod val="50000"/>
                  </a:schemeClr>
                </a:solidFill>
              </a:rPr>
              <a:t> </a:t>
            </a:r>
            <a:r>
              <a:rPr lang="en-US" altLang="en-US" sz="4800" cap="small" dirty="0" err="1">
                <a:solidFill>
                  <a:schemeClr val="bg2">
                    <a:lumMod val="50000"/>
                  </a:schemeClr>
                </a:solidFill>
              </a:rPr>
              <a:t>principaux</a:t>
            </a:r>
            <a:r>
              <a:rPr lang="en-US" altLang="en-US" sz="4800" cap="small" dirty="0">
                <a:solidFill>
                  <a:schemeClr val="bg2">
                    <a:lumMod val="50000"/>
                  </a:schemeClr>
                </a:solidFill>
              </a:rPr>
              <a:t> de </a:t>
            </a:r>
            <a:r>
              <a:rPr lang="en-US" altLang="en-US" sz="4800" cap="small" dirty="0" err="1">
                <a:solidFill>
                  <a:schemeClr val="bg2">
                    <a:lumMod val="50000"/>
                  </a:schemeClr>
                </a:solidFill>
              </a:rPr>
              <a:t>l’évaluation</a:t>
            </a:r>
            <a:endParaRPr lang="fr-FR" altLang="en-US" sz="3600" cap="small" dirty="0">
              <a:solidFill>
                <a:schemeClr val="bg2">
                  <a:lumMod val="50000"/>
                </a:schemeClr>
              </a:solidFill>
            </a:endParaRPr>
          </a:p>
        </p:txBody>
      </p:sp>
      <p:sp>
        <p:nvSpPr>
          <p:cNvPr id="6" name="Rectangle 5"/>
          <p:cNvSpPr/>
          <p:nvPr/>
        </p:nvSpPr>
        <p:spPr>
          <a:xfrm>
            <a:off x="1589087" y="3609975"/>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solidFill>
                <a:srgbClr val="FFFFFF"/>
              </a:solidFill>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7514" y="6385953"/>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11122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a:solidFill>
                <a:srgbClr val="000000"/>
              </a:solidFill>
            </a:endParaRPr>
          </a:p>
        </p:txBody>
      </p:sp>
      <p:sp>
        <p:nvSpPr>
          <p:cNvPr id="4102" name="Rectangle 11"/>
          <p:cNvSpPr>
            <a:spLocks noGrp="1" noChangeArrowheads="1"/>
          </p:cNvSpPr>
          <p:nvPr>
            <p:ph type="ctrTitle"/>
          </p:nvPr>
        </p:nvSpPr>
        <p:spPr>
          <a:xfrm>
            <a:off x="1078172" y="2390774"/>
            <a:ext cx="6987654" cy="1216025"/>
          </a:xfrm>
        </p:spPr>
        <p:txBody>
          <a:bodyPr>
            <a:noAutofit/>
          </a:bodyPr>
          <a:lstStyle/>
          <a:p>
            <a:pPr algn="ctr" eaLnBrk="1" hangingPunct="1">
              <a:lnSpc>
                <a:spcPct val="80000"/>
              </a:lnSpc>
              <a:defRPr/>
            </a:pPr>
            <a:r>
              <a:rPr lang="fr-FR" altLang="en-US" sz="4800" cap="small" dirty="0" smtClean="0">
                <a:solidFill>
                  <a:schemeClr val="bg2">
                    <a:lumMod val="50000"/>
                  </a:schemeClr>
                </a:solidFill>
              </a:rPr>
              <a:t>3.1. </a:t>
            </a:r>
            <a:r>
              <a:rPr lang="fr-FR" altLang="en-US" sz="4800" cap="small" dirty="0">
                <a:solidFill>
                  <a:schemeClr val="bg2">
                    <a:lumMod val="50000"/>
                  </a:schemeClr>
                </a:solidFill>
              </a:rPr>
              <a:t>Dynamiques de déplacement</a:t>
            </a:r>
            <a:endParaRPr lang="fr-FR" altLang="en-US" sz="3600" cap="small" dirty="0">
              <a:solidFill>
                <a:schemeClr val="bg2">
                  <a:lumMod val="50000"/>
                </a:schemeClr>
              </a:solidFill>
            </a:endParaRPr>
          </a:p>
        </p:txBody>
      </p:sp>
      <p:sp>
        <p:nvSpPr>
          <p:cNvPr id="6" name="Rectangle 5"/>
          <p:cNvSpPr/>
          <p:nvPr/>
        </p:nvSpPr>
        <p:spPr>
          <a:xfrm>
            <a:off x="1634330" y="3690744"/>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solidFill>
                <a:srgbClr val="FFFFFF"/>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5510" y="6399431"/>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81674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5" y="365127"/>
            <a:ext cx="8443105" cy="673028"/>
          </a:xfrm>
        </p:spPr>
        <p:txBody>
          <a:bodyPr>
            <a:normAutofit fontScale="90000"/>
          </a:bodyPr>
          <a:lstStyle/>
          <a:p>
            <a:r>
              <a:rPr lang="fr-FR" dirty="0" smtClean="0"/>
              <a:t>Facteurs </a:t>
            </a:r>
            <a:r>
              <a:rPr lang="fr-FR" dirty="0"/>
              <a:t>de </a:t>
            </a:r>
            <a:r>
              <a:rPr lang="fr-FR" dirty="0" smtClean="0"/>
              <a:t>répulsion</a:t>
            </a:r>
            <a:endParaRPr lang="fr-FR"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3835017" y="2366928"/>
            <a:ext cx="1396514" cy="625522"/>
          </a:xfrm>
          <a:prstGeom prst="rect">
            <a:avLst/>
          </a:prstGeom>
        </p:spPr>
      </p:pic>
      <p:pic>
        <p:nvPicPr>
          <p:cNvPr id="6"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6330338" y="2366928"/>
            <a:ext cx="1396514" cy="625522"/>
          </a:xfrm>
          <a:prstGeom prst="rect">
            <a:avLst/>
          </a:prstGeom>
        </p:spPr>
      </p:pic>
      <p:sp>
        <p:nvSpPr>
          <p:cNvPr id="12" name="Rectangle: Rounded Corners 11">
            <a:extLst>
              <a:ext uri="{FF2B5EF4-FFF2-40B4-BE49-F238E27FC236}">
                <a16:creationId xmlns:a16="http://schemas.microsoft.com/office/drawing/2014/main" xmlns="" id="{02C29D86-37C9-440A-B55E-2B1D81A3F06E}"/>
              </a:ext>
            </a:extLst>
          </p:cNvPr>
          <p:cNvSpPr/>
          <p:nvPr/>
        </p:nvSpPr>
        <p:spPr>
          <a:xfrm>
            <a:off x="641440" y="2679689"/>
            <a:ext cx="2333767" cy="136024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Sites </a:t>
            </a:r>
            <a:r>
              <a:rPr lang="fr-FR" dirty="0" smtClean="0"/>
              <a:t>/ camp où </a:t>
            </a:r>
            <a:r>
              <a:rPr lang="fr-FR" dirty="0"/>
              <a:t>la majorité des déplacés a quitté leur village d’origine depuis </a:t>
            </a:r>
            <a:r>
              <a:rPr lang="fr-FR" b="1" dirty="0"/>
              <a:t>plus d’un </a:t>
            </a:r>
            <a:r>
              <a:rPr lang="fr-FR" b="1" dirty="0" smtClean="0"/>
              <a:t>an</a:t>
            </a:r>
            <a:endParaRPr lang="fr-FR" b="1" dirty="0"/>
          </a:p>
        </p:txBody>
      </p:sp>
      <p:sp>
        <p:nvSpPr>
          <p:cNvPr id="31" name="Rectangle: Rounded Corners 30">
            <a:extLst>
              <a:ext uri="{FF2B5EF4-FFF2-40B4-BE49-F238E27FC236}">
                <a16:creationId xmlns:a16="http://schemas.microsoft.com/office/drawing/2014/main" xmlns="" id="{9FECE1BF-34A4-42CC-BB51-919E3483DC84}"/>
              </a:ext>
            </a:extLst>
          </p:cNvPr>
          <p:cNvSpPr/>
          <p:nvPr/>
        </p:nvSpPr>
        <p:spPr>
          <a:xfrm>
            <a:off x="685290" y="4196733"/>
            <a:ext cx="2333767" cy="128905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t>Facteurs</a:t>
            </a:r>
            <a:r>
              <a:rPr lang="fr-FR" dirty="0"/>
              <a:t> principaux ayant conduit les déplacés à </a:t>
            </a:r>
            <a:r>
              <a:rPr lang="fr-FR" b="1" dirty="0"/>
              <a:t>quitter</a:t>
            </a:r>
            <a:r>
              <a:rPr lang="fr-FR" dirty="0"/>
              <a:t> leur village d’origine</a:t>
            </a:r>
          </a:p>
        </p:txBody>
      </p:sp>
      <p:cxnSp>
        <p:nvCxnSpPr>
          <p:cNvPr id="37" name="Connecteur droit 11">
            <a:extLst>
              <a:ext uri="{FF2B5EF4-FFF2-40B4-BE49-F238E27FC236}">
                <a16:creationId xmlns:a16="http://schemas.microsoft.com/office/drawing/2014/main" xmlns="" id="{1FD05933-066B-40F3-8746-71E914FED0F6}"/>
              </a:ext>
            </a:extLst>
          </p:cNvPr>
          <p:cNvCxnSpPr>
            <a:cxnSpLocks/>
          </p:cNvCxnSpPr>
          <p:nvPr/>
        </p:nvCxnSpPr>
        <p:spPr>
          <a:xfrm>
            <a:off x="641441" y="4101350"/>
            <a:ext cx="7540033"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8" name="Connecteur droit 11">
            <a:extLst>
              <a:ext uri="{FF2B5EF4-FFF2-40B4-BE49-F238E27FC236}">
                <a16:creationId xmlns:a16="http://schemas.microsoft.com/office/drawing/2014/main" xmlns="" id="{9F0FB4AF-96D7-4DF9-A7DD-026852CFBF2B}"/>
              </a:ext>
            </a:extLst>
          </p:cNvPr>
          <p:cNvCxnSpPr>
            <a:cxnSpLocks/>
          </p:cNvCxnSpPr>
          <p:nvPr/>
        </p:nvCxnSpPr>
        <p:spPr>
          <a:xfrm>
            <a:off x="685290" y="5564816"/>
            <a:ext cx="7540034"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44" name="Rectangle: Rounded Corners 43">
            <a:extLst>
              <a:ext uri="{FF2B5EF4-FFF2-40B4-BE49-F238E27FC236}">
                <a16:creationId xmlns:a16="http://schemas.microsoft.com/office/drawing/2014/main" xmlns="" id="{8A77E19F-FA2C-4774-B345-544E18408B3E}"/>
              </a:ext>
            </a:extLst>
          </p:cNvPr>
          <p:cNvSpPr/>
          <p:nvPr/>
        </p:nvSpPr>
        <p:spPr>
          <a:xfrm>
            <a:off x="641440" y="5661638"/>
            <a:ext cx="2333767" cy="113599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b="1" dirty="0"/>
              <a:t>Acteurs</a:t>
            </a:r>
            <a:r>
              <a:rPr lang="nl-BE" dirty="0"/>
              <a:t> à l’origine de la décision de quitter le village d’origine</a:t>
            </a:r>
            <a:endParaRPr lang="nl-BE" b="1" dirty="0"/>
          </a:p>
        </p:txBody>
      </p:sp>
      <p:sp>
        <p:nvSpPr>
          <p:cNvPr id="20" name="Espace réservé du contenu 2">
            <a:extLst>
              <a:ext uri="{FF2B5EF4-FFF2-40B4-BE49-F238E27FC236}">
                <a16:creationId xmlns:a16="http://schemas.microsoft.com/office/drawing/2014/main" xmlns="" id="{986AEA39-9D66-4428-9995-D9E7C01A91BA}"/>
              </a:ext>
            </a:extLst>
          </p:cNvPr>
          <p:cNvSpPr txBox="1">
            <a:spLocks/>
          </p:cNvSpPr>
          <p:nvPr/>
        </p:nvSpPr>
        <p:spPr>
          <a:xfrm>
            <a:off x="3758359" y="4215013"/>
            <a:ext cx="2371222" cy="12722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Insécurité</a:t>
            </a:r>
          </a:p>
          <a:p>
            <a:pPr marL="0" indent="0">
              <a:spcBef>
                <a:spcPts val="600"/>
              </a:spcBef>
              <a:buNone/>
            </a:pPr>
            <a:r>
              <a:rPr lang="fr-FR" sz="1600" b="1" dirty="0">
                <a:solidFill>
                  <a:srgbClr val="EE5859"/>
                </a:solidFill>
              </a:rPr>
              <a:t>2</a:t>
            </a:r>
            <a:r>
              <a:rPr lang="fr-FR" sz="1600" dirty="0"/>
              <a:t> Perte de moyens de</a:t>
            </a:r>
            <a:br>
              <a:rPr lang="fr-FR" sz="1600" dirty="0"/>
            </a:br>
            <a:r>
              <a:rPr lang="fr-FR" sz="1600" dirty="0"/>
              <a:t>   subsistance</a:t>
            </a:r>
          </a:p>
          <a:p>
            <a:pPr marL="0" indent="0">
              <a:spcBef>
                <a:spcPts val="600"/>
              </a:spcBef>
              <a:buNone/>
            </a:pPr>
            <a:r>
              <a:rPr lang="fr-FR" sz="1600" b="1" dirty="0">
                <a:solidFill>
                  <a:srgbClr val="EE5859"/>
                </a:solidFill>
              </a:rPr>
              <a:t>3 </a:t>
            </a:r>
            <a:r>
              <a:rPr lang="fr-FR" sz="1600" dirty="0"/>
              <a:t>Instruction du</a:t>
            </a:r>
            <a:br>
              <a:rPr lang="fr-FR" sz="1600" dirty="0"/>
            </a:br>
            <a:r>
              <a:rPr lang="fr-FR" sz="1600" dirty="0"/>
              <a:t>   </a:t>
            </a:r>
            <a:r>
              <a:rPr lang="fr-FR" sz="1600" dirty="0" smtClean="0"/>
              <a:t>gouvernement</a:t>
            </a:r>
            <a:endParaRPr lang="fr-FR" sz="1600" dirty="0"/>
          </a:p>
          <a:p>
            <a:pPr marL="0" indent="0">
              <a:spcBef>
                <a:spcPts val="600"/>
              </a:spcBef>
              <a:buNone/>
            </a:pPr>
            <a:endParaRPr lang="fr-FR" sz="1600" dirty="0"/>
          </a:p>
        </p:txBody>
      </p:sp>
      <p:sp>
        <p:nvSpPr>
          <p:cNvPr id="21" name="Espace réservé du contenu 2">
            <a:extLst>
              <a:ext uri="{FF2B5EF4-FFF2-40B4-BE49-F238E27FC236}">
                <a16:creationId xmlns:a16="http://schemas.microsoft.com/office/drawing/2014/main" xmlns="" id="{A1326D9C-FAA0-4C32-8FA8-F4A4808A9F21}"/>
              </a:ext>
            </a:extLst>
          </p:cNvPr>
          <p:cNvSpPr txBox="1">
            <a:spLocks/>
          </p:cNvSpPr>
          <p:nvPr/>
        </p:nvSpPr>
        <p:spPr>
          <a:xfrm>
            <a:off x="6250671" y="4218126"/>
            <a:ext cx="2371222" cy="12722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Insécurité</a:t>
            </a:r>
          </a:p>
          <a:p>
            <a:pPr marL="0" indent="0">
              <a:spcBef>
                <a:spcPts val="600"/>
              </a:spcBef>
              <a:buNone/>
            </a:pPr>
            <a:r>
              <a:rPr lang="fr-FR" sz="1600" b="1" dirty="0">
                <a:solidFill>
                  <a:srgbClr val="EE5859"/>
                </a:solidFill>
              </a:rPr>
              <a:t>2</a:t>
            </a:r>
            <a:r>
              <a:rPr lang="fr-FR" sz="1600" dirty="0"/>
              <a:t> Perte de moyens de</a:t>
            </a:r>
            <a:br>
              <a:rPr lang="fr-FR" sz="1600" dirty="0"/>
            </a:br>
            <a:r>
              <a:rPr lang="fr-FR" sz="1600" dirty="0"/>
              <a:t>   subsistance</a:t>
            </a:r>
          </a:p>
          <a:p>
            <a:pPr marL="0" indent="0">
              <a:spcBef>
                <a:spcPts val="600"/>
              </a:spcBef>
              <a:buNone/>
            </a:pPr>
            <a:r>
              <a:rPr lang="fr-FR" sz="1600" b="1" dirty="0">
                <a:solidFill>
                  <a:srgbClr val="EE5859"/>
                </a:solidFill>
              </a:rPr>
              <a:t>3 </a:t>
            </a:r>
            <a:r>
              <a:rPr lang="fr-FR" sz="1600" dirty="0"/>
              <a:t>Accès limité aux services</a:t>
            </a:r>
            <a:br>
              <a:rPr lang="fr-FR" sz="1600" dirty="0"/>
            </a:br>
            <a:r>
              <a:rPr lang="fr-FR" sz="1600" dirty="0"/>
              <a:t>   de base</a:t>
            </a:r>
          </a:p>
        </p:txBody>
      </p:sp>
      <p:sp>
        <p:nvSpPr>
          <p:cNvPr id="24" name="TextBox 23">
            <a:extLst>
              <a:ext uri="{FF2B5EF4-FFF2-40B4-BE49-F238E27FC236}">
                <a16:creationId xmlns:a16="http://schemas.microsoft.com/office/drawing/2014/main" xmlns="" id="{71837ED2-8899-492C-BF64-E4E019D24619}"/>
              </a:ext>
            </a:extLst>
          </p:cNvPr>
          <p:cNvSpPr txBox="1"/>
          <p:nvPr/>
        </p:nvSpPr>
        <p:spPr>
          <a:xfrm>
            <a:off x="3741806" y="3361352"/>
            <a:ext cx="1637528" cy="369332"/>
          </a:xfrm>
          <a:prstGeom prst="rect">
            <a:avLst/>
          </a:prstGeom>
          <a:noFill/>
        </p:spPr>
        <p:txBody>
          <a:bodyPr wrap="square" rtlCol="0">
            <a:spAutoFit/>
          </a:bodyPr>
          <a:lstStyle/>
          <a:p>
            <a:pPr algn="ctr"/>
            <a:r>
              <a:rPr lang="nl-BE" dirty="0"/>
              <a:t>113 / 121  </a:t>
            </a:r>
            <a:r>
              <a:rPr lang="nl-BE" sz="1400" dirty="0">
                <a:solidFill>
                  <a:srgbClr val="58585A"/>
                </a:solidFill>
              </a:rPr>
              <a:t>(93%) </a:t>
            </a:r>
          </a:p>
        </p:txBody>
      </p:sp>
      <p:sp>
        <p:nvSpPr>
          <p:cNvPr id="25" name="TextBox 24">
            <a:extLst>
              <a:ext uri="{FF2B5EF4-FFF2-40B4-BE49-F238E27FC236}">
                <a16:creationId xmlns:a16="http://schemas.microsoft.com/office/drawing/2014/main" xmlns="" id="{1D6EC086-CCC1-404B-9EFE-4FB06F6B5245}"/>
              </a:ext>
            </a:extLst>
          </p:cNvPr>
          <p:cNvSpPr txBox="1"/>
          <p:nvPr/>
        </p:nvSpPr>
        <p:spPr>
          <a:xfrm>
            <a:off x="6305636" y="3366467"/>
            <a:ext cx="1637528" cy="369332"/>
          </a:xfrm>
          <a:prstGeom prst="rect">
            <a:avLst/>
          </a:prstGeom>
          <a:noFill/>
        </p:spPr>
        <p:txBody>
          <a:bodyPr wrap="square" rtlCol="0">
            <a:spAutoFit/>
          </a:bodyPr>
          <a:lstStyle/>
          <a:p>
            <a:pPr algn="ctr"/>
            <a:r>
              <a:rPr lang="nl-BE" dirty="0"/>
              <a:t>109 / 113  </a:t>
            </a:r>
            <a:r>
              <a:rPr lang="nl-BE" sz="1400" dirty="0">
                <a:solidFill>
                  <a:srgbClr val="58585A"/>
                </a:solidFill>
              </a:rPr>
              <a:t>(96%) </a:t>
            </a:r>
          </a:p>
        </p:txBody>
      </p:sp>
      <p:sp>
        <p:nvSpPr>
          <p:cNvPr id="29" name="Espace réservé du contenu 2">
            <a:extLst>
              <a:ext uri="{FF2B5EF4-FFF2-40B4-BE49-F238E27FC236}">
                <a16:creationId xmlns:a16="http://schemas.microsoft.com/office/drawing/2014/main" xmlns="" id="{21FE8F2A-D90B-40FE-BA91-69F37CA2BBBA}"/>
              </a:ext>
            </a:extLst>
          </p:cNvPr>
          <p:cNvSpPr txBox="1">
            <a:spLocks/>
          </p:cNvSpPr>
          <p:nvPr/>
        </p:nvSpPr>
        <p:spPr>
          <a:xfrm>
            <a:off x="3714510" y="5671669"/>
            <a:ext cx="2371222" cy="12722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Les autorités locales</a:t>
            </a:r>
          </a:p>
          <a:p>
            <a:pPr marL="0" indent="0">
              <a:spcBef>
                <a:spcPts val="600"/>
              </a:spcBef>
              <a:buNone/>
            </a:pPr>
            <a:r>
              <a:rPr lang="fr-FR" sz="1600" b="1" dirty="0">
                <a:solidFill>
                  <a:srgbClr val="EE5859"/>
                </a:solidFill>
              </a:rPr>
              <a:t>2</a:t>
            </a:r>
            <a:r>
              <a:rPr lang="fr-FR" sz="1600" dirty="0"/>
              <a:t> Les </a:t>
            </a:r>
            <a:r>
              <a:rPr lang="fr-FR" sz="1600" i="1" dirty="0" err="1"/>
              <a:t>B</a:t>
            </a:r>
            <a:r>
              <a:rPr lang="fr-FR" sz="1600" i="1" dirty="0" err="1" smtClean="0"/>
              <a:t>oulamas</a:t>
            </a:r>
            <a:r>
              <a:rPr lang="fr-FR" sz="1600" dirty="0" smtClean="0"/>
              <a:t> </a:t>
            </a:r>
            <a:r>
              <a:rPr lang="fr-FR" sz="1600" dirty="0"/>
              <a:t>ou chefs de</a:t>
            </a:r>
            <a:br>
              <a:rPr lang="fr-FR" sz="1600" dirty="0"/>
            </a:br>
            <a:r>
              <a:rPr lang="fr-FR" sz="1600" dirty="0"/>
              <a:t>   villages</a:t>
            </a:r>
          </a:p>
          <a:p>
            <a:pPr marL="0" indent="0">
              <a:spcBef>
                <a:spcPts val="600"/>
              </a:spcBef>
              <a:buNone/>
            </a:pPr>
            <a:r>
              <a:rPr lang="fr-FR" sz="1600" b="1" dirty="0">
                <a:solidFill>
                  <a:srgbClr val="EE5859"/>
                </a:solidFill>
              </a:rPr>
              <a:t>3 </a:t>
            </a:r>
            <a:r>
              <a:rPr lang="fr-FR" sz="1600" dirty="0"/>
              <a:t>Les chefs </a:t>
            </a:r>
            <a:r>
              <a:rPr lang="fr-FR" sz="1600" dirty="0" smtClean="0"/>
              <a:t>de famille</a:t>
            </a:r>
            <a:endParaRPr lang="fr-FR" sz="1600" dirty="0"/>
          </a:p>
          <a:p>
            <a:pPr marL="0" indent="0">
              <a:spcBef>
                <a:spcPts val="600"/>
              </a:spcBef>
              <a:buNone/>
            </a:pPr>
            <a:endParaRPr lang="fr-FR" sz="1600" dirty="0"/>
          </a:p>
        </p:txBody>
      </p:sp>
      <p:sp>
        <p:nvSpPr>
          <p:cNvPr id="30" name="Espace réservé du contenu 2">
            <a:extLst>
              <a:ext uri="{FF2B5EF4-FFF2-40B4-BE49-F238E27FC236}">
                <a16:creationId xmlns:a16="http://schemas.microsoft.com/office/drawing/2014/main" xmlns="" id="{D042DEB7-2420-47D5-BFB3-034CA9F8CF16}"/>
              </a:ext>
            </a:extLst>
          </p:cNvPr>
          <p:cNvSpPr txBox="1">
            <a:spLocks/>
          </p:cNvSpPr>
          <p:nvPr/>
        </p:nvSpPr>
        <p:spPr>
          <a:xfrm>
            <a:off x="6250671" y="5661638"/>
            <a:ext cx="2371222" cy="12722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Les chefs </a:t>
            </a:r>
            <a:r>
              <a:rPr lang="fr-FR" sz="1600" dirty="0" smtClean="0"/>
              <a:t>de famille</a:t>
            </a:r>
            <a:endParaRPr lang="fr-FR" sz="1600" dirty="0"/>
          </a:p>
          <a:p>
            <a:pPr marL="0" indent="0">
              <a:spcBef>
                <a:spcPts val="600"/>
              </a:spcBef>
              <a:buNone/>
            </a:pPr>
            <a:r>
              <a:rPr lang="fr-FR" sz="1600" b="1" dirty="0">
                <a:solidFill>
                  <a:srgbClr val="EE5859"/>
                </a:solidFill>
              </a:rPr>
              <a:t>2</a:t>
            </a:r>
            <a:r>
              <a:rPr lang="fr-FR" sz="1600" dirty="0"/>
              <a:t> Les familles entières</a:t>
            </a:r>
          </a:p>
          <a:p>
            <a:pPr marL="0" indent="0">
              <a:spcBef>
                <a:spcPts val="600"/>
              </a:spcBef>
              <a:buNone/>
            </a:pPr>
            <a:r>
              <a:rPr lang="fr-FR" sz="1600" b="1" dirty="0">
                <a:solidFill>
                  <a:srgbClr val="EE5859"/>
                </a:solidFill>
              </a:rPr>
              <a:t>3 </a:t>
            </a:r>
            <a:r>
              <a:rPr lang="fr-FR" sz="1600" dirty="0"/>
              <a:t>Les </a:t>
            </a:r>
            <a:r>
              <a:rPr lang="fr-FR" sz="1600" i="1" dirty="0" err="1"/>
              <a:t>B</a:t>
            </a:r>
            <a:r>
              <a:rPr lang="fr-FR" sz="1600" i="1" dirty="0" err="1" smtClean="0"/>
              <a:t>oulamas</a:t>
            </a:r>
            <a:r>
              <a:rPr lang="fr-FR" sz="1600" dirty="0" smtClean="0"/>
              <a:t> </a:t>
            </a:r>
            <a:r>
              <a:rPr lang="fr-FR" sz="1600" dirty="0"/>
              <a:t>ou chefs de</a:t>
            </a:r>
            <a:br>
              <a:rPr lang="fr-FR" sz="1600" dirty="0"/>
            </a:br>
            <a:r>
              <a:rPr lang="fr-FR" sz="1600" dirty="0"/>
              <a:t>   villages</a:t>
            </a:r>
          </a:p>
          <a:p>
            <a:pPr marL="0" indent="0">
              <a:spcBef>
                <a:spcPts val="600"/>
              </a:spcBef>
              <a:buNone/>
            </a:pPr>
            <a:endParaRPr lang="fr-FR" sz="1600" dirty="0"/>
          </a:p>
        </p:txBody>
      </p:sp>
      <p:sp>
        <p:nvSpPr>
          <p:cNvPr id="17" name="Espace réservé du contenu 3"/>
          <p:cNvSpPr txBox="1">
            <a:spLocks/>
          </p:cNvSpPr>
          <p:nvPr/>
        </p:nvSpPr>
        <p:spPr>
          <a:xfrm>
            <a:off x="233756" y="1091746"/>
            <a:ext cx="7947718" cy="13044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smtClean="0"/>
              <a:t>Dans </a:t>
            </a:r>
            <a:r>
              <a:rPr lang="fr-FR" sz="2400" dirty="0"/>
              <a:t>presque tous les </a:t>
            </a:r>
            <a:r>
              <a:rPr lang="fr-FR" sz="2400" dirty="0" smtClean="0"/>
              <a:t>sites / camp, la majorité des déplacés ont quitté leur village d’origine il y a plus d’un an.</a:t>
            </a:r>
          </a:p>
          <a:p>
            <a:r>
              <a:rPr lang="fr-FR" sz="2400" dirty="0" smtClean="0"/>
              <a:t>L’insécurité est le facteur de déplacement le plus important.</a:t>
            </a:r>
          </a:p>
        </p:txBody>
      </p:sp>
    </p:spTree>
    <p:extLst>
      <p:ext uri="{BB962C8B-B14F-4D97-AF65-F5344CB8AC3E}">
        <p14:creationId xmlns:p14="http://schemas.microsoft.com/office/powerpoint/2010/main" val="15832660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5" y="365127"/>
            <a:ext cx="8443105" cy="673028"/>
          </a:xfrm>
        </p:spPr>
        <p:txBody>
          <a:bodyPr>
            <a:normAutofit fontScale="90000"/>
          </a:bodyPr>
          <a:lstStyle/>
          <a:p>
            <a:r>
              <a:rPr lang="fr-FR" dirty="0"/>
              <a:t>Facteurs </a:t>
            </a:r>
            <a:r>
              <a:rPr lang="fr-FR" dirty="0" smtClean="0"/>
              <a:t>d’attraction</a:t>
            </a:r>
            <a:endParaRPr lang="fr-FR"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3835017" y="1541433"/>
            <a:ext cx="1396514" cy="625522"/>
          </a:xfrm>
          <a:prstGeom prst="rect">
            <a:avLst/>
          </a:prstGeom>
        </p:spPr>
      </p:pic>
      <p:pic>
        <p:nvPicPr>
          <p:cNvPr id="6"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6330338" y="1541433"/>
            <a:ext cx="1396514" cy="625522"/>
          </a:xfrm>
          <a:prstGeom prst="rect">
            <a:avLst/>
          </a:prstGeom>
        </p:spPr>
      </p:pic>
      <p:sp>
        <p:nvSpPr>
          <p:cNvPr id="12" name="Rectangle: Rounded Corners 11">
            <a:extLst>
              <a:ext uri="{FF2B5EF4-FFF2-40B4-BE49-F238E27FC236}">
                <a16:creationId xmlns:a16="http://schemas.microsoft.com/office/drawing/2014/main" xmlns="" id="{02C29D86-37C9-440A-B55E-2B1D81A3F06E}"/>
              </a:ext>
            </a:extLst>
          </p:cNvPr>
          <p:cNvSpPr/>
          <p:nvPr/>
        </p:nvSpPr>
        <p:spPr>
          <a:xfrm>
            <a:off x="641440" y="2283897"/>
            <a:ext cx="2333767" cy="109571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t>Facteurs</a:t>
            </a:r>
            <a:r>
              <a:rPr lang="fr-FR" dirty="0"/>
              <a:t> principaux ayant conduit les déplacés à </a:t>
            </a:r>
            <a:r>
              <a:rPr lang="fr-FR" b="1" dirty="0"/>
              <a:t>choisir</a:t>
            </a:r>
            <a:r>
              <a:rPr lang="fr-FR" dirty="0"/>
              <a:t> leur site actuel et à y rester</a:t>
            </a:r>
          </a:p>
        </p:txBody>
      </p:sp>
      <p:sp>
        <p:nvSpPr>
          <p:cNvPr id="20" name="Espace réservé du contenu 2">
            <a:extLst>
              <a:ext uri="{FF2B5EF4-FFF2-40B4-BE49-F238E27FC236}">
                <a16:creationId xmlns:a16="http://schemas.microsoft.com/office/drawing/2014/main" xmlns="" id="{986AEA39-9D66-4428-9995-D9E7C01A91BA}"/>
              </a:ext>
            </a:extLst>
          </p:cNvPr>
          <p:cNvSpPr txBox="1">
            <a:spLocks/>
          </p:cNvSpPr>
          <p:nvPr/>
        </p:nvSpPr>
        <p:spPr>
          <a:xfrm>
            <a:off x="4830713" y="2271235"/>
            <a:ext cx="2371222" cy="12722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Absence de conflits</a:t>
            </a:r>
          </a:p>
          <a:p>
            <a:pPr marL="0" indent="0">
              <a:spcBef>
                <a:spcPts val="600"/>
              </a:spcBef>
              <a:buNone/>
            </a:pPr>
            <a:r>
              <a:rPr lang="fr-FR" sz="1600" b="1" dirty="0">
                <a:solidFill>
                  <a:srgbClr val="EE5859"/>
                </a:solidFill>
              </a:rPr>
              <a:t>2</a:t>
            </a:r>
            <a:r>
              <a:rPr lang="fr-FR" sz="1600" dirty="0"/>
              <a:t> Présence de proches </a:t>
            </a:r>
            <a:r>
              <a:rPr lang="fr-FR" sz="1600" dirty="0" smtClean="0"/>
              <a:t>ou</a:t>
            </a:r>
            <a:r>
              <a:rPr lang="fr-FR" sz="1600" dirty="0"/>
              <a:t/>
            </a:r>
            <a:br>
              <a:rPr lang="fr-FR" sz="1600" dirty="0"/>
            </a:br>
            <a:r>
              <a:rPr lang="fr-FR" sz="1600" dirty="0"/>
              <a:t>   connaissances</a:t>
            </a:r>
          </a:p>
          <a:p>
            <a:pPr marL="0" indent="0">
              <a:spcBef>
                <a:spcPts val="600"/>
              </a:spcBef>
              <a:buNone/>
            </a:pPr>
            <a:r>
              <a:rPr lang="fr-FR" sz="1600" b="1" dirty="0">
                <a:solidFill>
                  <a:srgbClr val="EE5859"/>
                </a:solidFill>
              </a:rPr>
              <a:t>3 </a:t>
            </a:r>
            <a:r>
              <a:rPr lang="fr-FR" sz="1600" dirty="0"/>
              <a:t>Accès à l’aide humanitaire</a:t>
            </a:r>
          </a:p>
          <a:p>
            <a:pPr marL="0" indent="0">
              <a:spcBef>
                <a:spcPts val="600"/>
              </a:spcBef>
              <a:buNone/>
            </a:pPr>
            <a:endParaRPr lang="fr-FR" sz="1600" dirty="0"/>
          </a:p>
        </p:txBody>
      </p:sp>
      <p:sp>
        <p:nvSpPr>
          <p:cNvPr id="18" name="Rectangle: Rounded Corners 17">
            <a:extLst>
              <a:ext uri="{FF2B5EF4-FFF2-40B4-BE49-F238E27FC236}">
                <a16:creationId xmlns:a16="http://schemas.microsoft.com/office/drawing/2014/main" xmlns="" id="{A6754E4A-8233-467E-9172-06EE4A60A024}"/>
              </a:ext>
            </a:extLst>
          </p:cNvPr>
          <p:cNvSpPr/>
          <p:nvPr/>
        </p:nvSpPr>
        <p:spPr>
          <a:xfrm>
            <a:off x="627785" y="4876800"/>
            <a:ext cx="2333767" cy="432826"/>
          </a:xfrm>
          <a:prstGeom prst="roundRect">
            <a:avLst/>
          </a:prstGeom>
          <a:solidFill>
            <a:srgbClr val="58585A">
              <a:alpha val="50000"/>
            </a:srgbClr>
          </a:solidFill>
          <a:ln>
            <a:solidFill>
              <a:srgbClr val="58585A">
                <a:alpha val="50000"/>
              </a:srgb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smtClean="0"/>
              <a:t>personne</a:t>
            </a:r>
            <a:endParaRPr lang="nl-BE" sz="1400" dirty="0"/>
          </a:p>
        </p:txBody>
      </p:sp>
      <p:sp>
        <p:nvSpPr>
          <p:cNvPr id="19" name="Rectangle: Rounded Corners 18">
            <a:extLst>
              <a:ext uri="{FF2B5EF4-FFF2-40B4-BE49-F238E27FC236}">
                <a16:creationId xmlns:a16="http://schemas.microsoft.com/office/drawing/2014/main" xmlns="" id="{1A2519E4-DA8E-4A51-BCE9-8E8B425DF528}"/>
              </a:ext>
            </a:extLst>
          </p:cNvPr>
          <p:cNvSpPr/>
          <p:nvPr/>
        </p:nvSpPr>
        <p:spPr>
          <a:xfrm>
            <a:off x="627784" y="5389384"/>
            <a:ext cx="2333767" cy="415146"/>
          </a:xfrm>
          <a:prstGeom prst="roundRect">
            <a:avLst/>
          </a:prstGeom>
          <a:solidFill>
            <a:srgbClr val="EE5859">
              <a:alpha val="50000"/>
            </a:srgbClr>
          </a:solidFill>
          <a:ln>
            <a:solidFill>
              <a:schemeClr val="accent1">
                <a:alpha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a:t>une </a:t>
            </a:r>
            <a:r>
              <a:rPr lang="fr-FR" sz="1400" dirty="0" smtClean="0"/>
              <a:t>partie</a:t>
            </a:r>
            <a:endParaRPr lang="nl-BE" sz="1400" dirty="0"/>
          </a:p>
        </p:txBody>
      </p:sp>
      <p:sp>
        <p:nvSpPr>
          <p:cNvPr id="22" name="Rectangle: Rounded Corners 21">
            <a:extLst>
              <a:ext uri="{FF2B5EF4-FFF2-40B4-BE49-F238E27FC236}">
                <a16:creationId xmlns:a16="http://schemas.microsoft.com/office/drawing/2014/main" xmlns="" id="{405C40D6-067B-4D0F-92CD-B091A7E89B62}"/>
              </a:ext>
            </a:extLst>
          </p:cNvPr>
          <p:cNvSpPr/>
          <p:nvPr/>
        </p:nvSpPr>
        <p:spPr>
          <a:xfrm>
            <a:off x="627787" y="5886511"/>
            <a:ext cx="2333767" cy="391272"/>
          </a:xfrm>
          <a:prstGeom prst="roundRect">
            <a:avLst/>
          </a:prstGeom>
          <a:solidFill>
            <a:srgbClr val="EE5859"/>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smtClean="0"/>
              <a:t>l’ensemble</a:t>
            </a:r>
            <a:endParaRPr lang="nl-BE" sz="1400" dirty="0"/>
          </a:p>
        </p:txBody>
      </p:sp>
      <p:graphicFrame>
        <p:nvGraphicFramePr>
          <p:cNvPr id="23" name="Chart 22">
            <a:extLst>
              <a:ext uri="{FF2B5EF4-FFF2-40B4-BE49-F238E27FC236}">
                <a16:creationId xmlns:a16="http://schemas.microsoft.com/office/drawing/2014/main" xmlns="" id="{7A7CDE2E-DAAA-47BC-B121-D206DF655F42}"/>
              </a:ext>
            </a:extLst>
          </p:cNvPr>
          <p:cNvGraphicFramePr>
            <a:graphicFrameLocks/>
          </p:cNvGraphicFramePr>
          <p:nvPr>
            <p:extLst>
              <p:ext uri="{D42A27DB-BD31-4B8C-83A1-F6EECF244321}">
                <p14:modId xmlns:p14="http://schemas.microsoft.com/office/powerpoint/2010/main" val="1941600814"/>
              </p:ext>
            </p:extLst>
          </p:nvPr>
        </p:nvGraphicFramePr>
        <p:xfrm>
          <a:off x="3335439" y="4393731"/>
          <a:ext cx="2449284" cy="235831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6" name="Chart 25">
            <a:extLst>
              <a:ext uri="{FF2B5EF4-FFF2-40B4-BE49-F238E27FC236}">
                <a16:creationId xmlns:a16="http://schemas.microsoft.com/office/drawing/2014/main" xmlns="" id="{6E7D1346-44B7-42B5-860B-99E3F742F318}"/>
              </a:ext>
            </a:extLst>
          </p:cNvPr>
          <p:cNvGraphicFramePr>
            <a:graphicFrameLocks/>
          </p:cNvGraphicFramePr>
          <p:nvPr>
            <p:extLst>
              <p:ext uri="{D42A27DB-BD31-4B8C-83A1-F6EECF244321}">
                <p14:modId xmlns:p14="http://schemas.microsoft.com/office/powerpoint/2010/main" val="3402359959"/>
              </p:ext>
            </p:extLst>
          </p:nvPr>
        </p:nvGraphicFramePr>
        <p:xfrm>
          <a:off x="5896242" y="4393731"/>
          <a:ext cx="2474255" cy="2358312"/>
        </p:xfrm>
        <a:graphic>
          <a:graphicData uri="http://schemas.openxmlformats.org/drawingml/2006/chart">
            <c:chart xmlns:c="http://schemas.openxmlformats.org/drawingml/2006/chart" xmlns:r="http://schemas.openxmlformats.org/officeDocument/2006/relationships" r:id="rId7"/>
          </a:graphicData>
        </a:graphic>
      </p:graphicFrame>
      <p:sp>
        <p:nvSpPr>
          <p:cNvPr id="15" name="ZoneTexte 1"/>
          <p:cNvSpPr txBox="1"/>
          <p:nvPr/>
        </p:nvSpPr>
        <p:spPr>
          <a:xfrm>
            <a:off x="4761440" y="5128548"/>
            <a:ext cx="665449" cy="521673"/>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dirty="0" smtClean="0"/>
              <a:t>54 sites</a:t>
            </a:r>
          </a:p>
          <a:p>
            <a:pPr algn="ctr"/>
            <a:r>
              <a:rPr lang="en-GB" sz="1200" b="1" dirty="0" smtClean="0"/>
              <a:t>45 %</a:t>
            </a:r>
            <a:endParaRPr lang="en-GB" sz="1200" b="1" dirty="0"/>
          </a:p>
        </p:txBody>
      </p:sp>
      <p:sp>
        <p:nvSpPr>
          <p:cNvPr id="16" name="ZoneTexte 1"/>
          <p:cNvSpPr txBox="1"/>
          <p:nvPr/>
        </p:nvSpPr>
        <p:spPr>
          <a:xfrm>
            <a:off x="4075638" y="5991286"/>
            <a:ext cx="665449" cy="521673"/>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dirty="0" smtClean="0"/>
              <a:t>22 sites</a:t>
            </a:r>
          </a:p>
          <a:p>
            <a:pPr algn="ctr"/>
            <a:r>
              <a:rPr lang="en-GB" sz="1200" b="1" dirty="0" smtClean="0"/>
              <a:t>18 %</a:t>
            </a:r>
            <a:endParaRPr lang="en-GB" sz="1200" b="1" dirty="0"/>
          </a:p>
        </p:txBody>
      </p:sp>
      <p:sp>
        <p:nvSpPr>
          <p:cNvPr id="21" name="ZoneTexte 1"/>
          <p:cNvSpPr txBox="1"/>
          <p:nvPr/>
        </p:nvSpPr>
        <p:spPr>
          <a:xfrm>
            <a:off x="3742913" y="4992858"/>
            <a:ext cx="665449" cy="521673"/>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dirty="0" smtClean="0"/>
              <a:t>44 sites</a:t>
            </a:r>
          </a:p>
          <a:p>
            <a:pPr algn="ctr"/>
            <a:r>
              <a:rPr lang="en-GB" sz="1200" b="1" dirty="0" smtClean="0"/>
              <a:t>37 %</a:t>
            </a:r>
            <a:endParaRPr lang="en-GB" sz="1200" b="1" dirty="0"/>
          </a:p>
        </p:txBody>
      </p:sp>
      <p:sp>
        <p:nvSpPr>
          <p:cNvPr id="24" name="ZoneTexte 1"/>
          <p:cNvSpPr txBox="1"/>
          <p:nvPr/>
        </p:nvSpPr>
        <p:spPr>
          <a:xfrm>
            <a:off x="7306710" y="5118451"/>
            <a:ext cx="665449" cy="521673"/>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dirty="0" smtClean="0"/>
              <a:t>38 sites</a:t>
            </a:r>
          </a:p>
          <a:p>
            <a:pPr algn="ctr"/>
            <a:r>
              <a:rPr lang="en-GB" sz="1200" b="1" dirty="0" smtClean="0"/>
              <a:t>34 %</a:t>
            </a:r>
            <a:endParaRPr lang="en-GB" sz="1200" b="1" dirty="0"/>
          </a:p>
        </p:txBody>
      </p:sp>
      <p:sp>
        <p:nvSpPr>
          <p:cNvPr id="25" name="ZoneTexte 1"/>
          <p:cNvSpPr txBox="1"/>
          <p:nvPr/>
        </p:nvSpPr>
        <p:spPr>
          <a:xfrm>
            <a:off x="6800645" y="5991285"/>
            <a:ext cx="665449" cy="521673"/>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dirty="0" smtClean="0"/>
              <a:t>30 sites</a:t>
            </a:r>
          </a:p>
          <a:p>
            <a:pPr algn="ctr"/>
            <a:r>
              <a:rPr lang="en-GB" sz="1200" b="1" dirty="0" smtClean="0"/>
              <a:t>27 %</a:t>
            </a:r>
            <a:endParaRPr lang="en-GB" sz="1200" b="1" dirty="0"/>
          </a:p>
        </p:txBody>
      </p:sp>
      <p:sp>
        <p:nvSpPr>
          <p:cNvPr id="27" name="ZoneTexte 1"/>
          <p:cNvSpPr txBox="1"/>
          <p:nvPr/>
        </p:nvSpPr>
        <p:spPr>
          <a:xfrm>
            <a:off x="6324577" y="4992857"/>
            <a:ext cx="665449" cy="521673"/>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dirty="0" smtClean="0"/>
              <a:t>44 sites</a:t>
            </a:r>
          </a:p>
          <a:p>
            <a:pPr algn="ctr"/>
            <a:r>
              <a:rPr lang="en-GB" sz="1200" b="1" dirty="0" smtClean="0"/>
              <a:t>39 %</a:t>
            </a:r>
            <a:endParaRPr lang="en-GB" sz="1200" b="1" dirty="0"/>
          </a:p>
        </p:txBody>
      </p:sp>
      <p:sp>
        <p:nvSpPr>
          <p:cNvPr id="28" name="Espace réservé du contenu 3"/>
          <p:cNvSpPr txBox="1">
            <a:spLocks/>
          </p:cNvSpPr>
          <p:nvPr/>
        </p:nvSpPr>
        <p:spPr>
          <a:xfrm>
            <a:off x="233756" y="1091746"/>
            <a:ext cx="7947718" cy="7410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smtClean="0"/>
              <a:t>Les considérations sécuritaires ont aussi informé fortement le choix du site / camp actuel.</a:t>
            </a:r>
          </a:p>
        </p:txBody>
      </p:sp>
      <p:sp>
        <p:nvSpPr>
          <p:cNvPr id="29" name="Espace réservé du contenu 3"/>
          <p:cNvSpPr txBox="1">
            <a:spLocks/>
          </p:cNvSpPr>
          <p:nvPr/>
        </p:nvSpPr>
        <p:spPr>
          <a:xfrm>
            <a:off x="329728" y="3568246"/>
            <a:ext cx="7947718" cy="7410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smtClean="0"/>
              <a:t>Proportion de la population qui était déjà déplacée avant l’arrivée sur le site, par nombre de sites / camp :</a:t>
            </a:r>
            <a:endParaRPr lang="fr-FR" sz="2400" dirty="0"/>
          </a:p>
        </p:txBody>
      </p:sp>
    </p:spTree>
    <p:extLst>
      <p:ext uri="{BB962C8B-B14F-4D97-AF65-F5344CB8AC3E}">
        <p14:creationId xmlns:p14="http://schemas.microsoft.com/office/powerpoint/2010/main" val="13538242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5" y="365127"/>
            <a:ext cx="8443105" cy="673028"/>
          </a:xfrm>
        </p:spPr>
        <p:txBody>
          <a:bodyPr>
            <a:normAutofit fontScale="90000"/>
          </a:bodyPr>
          <a:lstStyle/>
          <a:p>
            <a:r>
              <a:rPr lang="fr-FR" dirty="0" smtClean="0"/>
              <a:t>Intentions de retour (1/2) </a:t>
            </a:r>
            <a:endParaRPr lang="fr-FR"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3835017" y="1935815"/>
            <a:ext cx="1396514" cy="625522"/>
          </a:xfrm>
          <a:prstGeom prst="rect">
            <a:avLst/>
          </a:prstGeom>
        </p:spPr>
      </p:pic>
      <p:pic>
        <p:nvPicPr>
          <p:cNvPr id="6"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6330338" y="1935815"/>
            <a:ext cx="1396514" cy="625522"/>
          </a:xfrm>
          <a:prstGeom prst="rect">
            <a:avLst/>
          </a:prstGeom>
        </p:spPr>
      </p:pic>
      <p:sp>
        <p:nvSpPr>
          <p:cNvPr id="31" name="Espace réservé du contenu 3"/>
          <p:cNvSpPr txBox="1">
            <a:spLocks/>
          </p:cNvSpPr>
          <p:nvPr/>
        </p:nvSpPr>
        <p:spPr>
          <a:xfrm>
            <a:off x="437589" y="1166186"/>
            <a:ext cx="7947718" cy="741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smtClean="0"/>
              <a:t>Proportion de la population qui a </a:t>
            </a:r>
            <a:r>
              <a:rPr lang="fr-FR" sz="2400" b="1" dirty="0" smtClean="0"/>
              <a:t>l’intention de rester dans leur site </a:t>
            </a:r>
            <a:r>
              <a:rPr lang="fr-FR" sz="2400" dirty="0" smtClean="0"/>
              <a:t>dans les trois mois suivant l’évaluation, par nombre de sites / camp :</a:t>
            </a:r>
            <a:endParaRPr lang="fr-FR" sz="2400" dirty="0"/>
          </a:p>
        </p:txBody>
      </p:sp>
      <p:graphicFrame>
        <p:nvGraphicFramePr>
          <p:cNvPr id="35" name="Graphique 34"/>
          <p:cNvGraphicFramePr>
            <a:graphicFrameLocks/>
          </p:cNvGraphicFramePr>
          <p:nvPr>
            <p:extLst>
              <p:ext uri="{D42A27DB-BD31-4B8C-83A1-F6EECF244321}">
                <p14:modId xmlns:p14="http://schemas.microsoft.com/office/powerpoint/2010/main" val="4148478022"/>
              </p:ext>
            </p:extLst>
          </p:nvPr>
        </p:nvGraphicFramePr>
        <p:xfrm>
          <a:off x="3428760" y="2590481"/>
          <a:ext cx="2371222" cy="252937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6" name="Graphique 35"/>
          <p:cNvGraphicFramePr>
            <a:graphicFrameLocks/>
          </p:cNvGraphicFramePr>
          <p:nvPr>
            <p:extLst>
              <p:ext uri="{D42A27DB-BD31-4B8C-83A1-F6EECF244321}">
                <p14:modId xmlns:p14="http://schemas.microsoft.com/office/powerpoint/2010/main" val="429443115"/>
              </p:ext>
            </p:extLst>
          </p:nvPr>
        </p:nvGraphicFramePr>
        <p:xfrm>
          <a:off x="5953126" y="2559054"/>
          <a:ext cx="2357924" cy="264536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9" name="Graphique 38"/>
          <p:cNvGraphicFramePr>
            <a:graphicFrameLocks/>
          </p:cNvGraphicFramePr>
          <p:nvPr>
            <p:extLst>
              <p:ext uri="{D42A27DB-BD31-4B8C-83A1-F6EECF244321}">
                <p14:modId xmlns:p14="http://schemas.microsoft.com/office/powerpoint/2010/main" val="1241369761"/>
              </p:ext>
            </p:extLst>
          </p:nvPr>
        </p:nvGraphicFramePr>
        <p:xfrm>
          <a:off x="3473722" y="2611463"/>
          <a:ext cx="2290553" cy="241442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40" name="Graphique 39"/>
          <p:cNvGraphicFramePr>
            <a:graphicFrameLocks/>
          </p:cNvGraphicFramePr>
          <p:nvPr>
            <p:extLst>
              <p:ext uri="{D42A27DB-BD31-4B8C-83A1-F6EECF244321}">
                <p14:modId xmlns:p14="http://schemas.microsoft.com/office/powerpoint/2010/main" val="253138662"/>
              </p:ext>
            </p:extLst>
          </p:nvPr>
        </p:nvGraphicFramePr>
        <p:xfrm>
          <a:off x="5934582" y="2611463"/>
          <a:ext cx="2290742" cy="2446818"/>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41" name="Graphique 40"/>
          <p:cNvGraphicFramePr>
            <a:graphicFrameLocks/>
          </p:cNvGraphicFramePr>
          <p:nvPr>
            <p:extLst>
              <p:ext uri="{D42A27DB-BD31-4B8C-83A1-F6EECF244321}">
                <p14:modId xmlns:p14="http://schemas.microsoft.com/office/powerpoint/2010/main" val="4025226839"/>
              </p:ext>
            </p:extLst>
          </p:nvPr>
        </p:nvGraphicFramePr>
        <p:xfrm>
          <a:off x="3395134" y="2522051"/>
          <a:ext cx="2456612" cy="2430949"/>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42" name="Graphique 41"/>
          <p:cNvGraphicFramePr>
            <a:graphicFrameLocks/>
          </p:cNvGraphicFramePr>
          <p:nvPr>
            <p:extLst>
              <p:ext uri="{D42A27DB-BD31-4B8C-83A1-F6EECF244321}">
                <p14:modId xmlns:p14="http://schemas.microsoft.com/office/powerpoint/2010/main" val="227270252"/>
              </p:ext>
            </p:extLst>
          </p:nvPr>
        </p:nvGraphicFramePr>
        <p:xfrm>
          <a:off x="5924865" y="2611463"/>
          <a:ext cx="2375775" cy="2356313"/>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47" name="Graphique 46"/>
          <p:cNvGraphicFramePr>
            <a:graphicFrameLocks/>
          </p:cNvGraphicFramePr>
          <p:nvPr>
            <p:extLst>
              <p:ext uri="{D42A27DB-BD31-4B8C-83A1-F6EECF244321}">
                <p14:modId xmlns:p14="http://schemas.microsoft.com/office/powerpoint/2010/main" val="2507670920"/>
              </p:ext>
            </p:extLst>
          </p:nvPr>
        </p:nvGraphicFramePr>
        <p:xfrm>
          <a:off x="3338193" y="2561338"/>
          <a:ext cx="2622339" cy="2419008"/>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48" name="Graphique 47"/>
          <p:cNvGraphicFramePr>
            <a:graphicFrameLocks/>
          </p:cNvGraphicFramePr>
          <p:nvPr>
            <p:extLst>
              <p:ext uri="{D42A27DB-BD31-4B8C-83A1-F6EECF244321}">
                <p14:modId xmlns:p14="http://schemas.microsoft.com/office/powerpoint/2010/main" val="3017834298"/>
              </p:ext>
            </p:extLst>
          </p:nvPr>
        </p:nvGraphicFramePr>
        <p:xfrm>
          <a:off x="5945557" y="2561337"/>
          <a:ext cx="2439750" cy="2430439"/>
        </p:xfrm>
        <a:graphic>
          <a:graphicData uri="http://schemas.openxmlformats.org/drawingml/2006/chart">
            <c:chart xmlns:c="http://schemas.openxmlformats.org/drawingml/2006/chart" xmlns:r="http://schemas.openxmlformats.org/officeDocument/2006/relationships" r:id="rId13"/>
          </a:graphicData>
        </a:graphic>
      </p:graphicFrame>
      <p:sp>
        <p:nvSpPr>
          <p:cNvPr id="7" name="ZoneTexte 6"/>
          <p:cNvSpPr txBox="1"/>
          <p:nvPr/>
        </p:nvSpPr>
        <p:spPr>
          <a:xfrm>
            <a:off x="4605099" y="4021660"/>
            <a:ext cx="808235" cy="492443"/>
          </a:xfrm>
          <a:prstGeom prst="rect">
            <a:avLst/>
          </a:prstGeom>
          <a:noFill/>
        </p:spPr>
        <p:txBody>
          <a:bodyPr wrap="none" rtlCol="0">
            <a:spAutoFit/>
          </a:bodyPr>
          <a:lstStyle/>
          <a:p>
            <a:pPr algn="ctr"/>
            <a:r>
              <a:rPr lang="en-GB" sz="1400" b="1" dirty="0" smtClean="0"/>
              <a:t>102 sites</a:t>
            </a:r>
          </a:p>
          <a:p>
            <a:pPr algn="ctr"/>
            <a:r>
              <a:rPr lang="en-GB" sz="1200" b="1" dirty="0" smtClean="0"/>
              <a:t>88%</a:t>
            </a:r>
            <a:endParaRPr lang="en-GB" sz="1200" b="1" dirty="0"/>
          </a:p>
        </p:txBody>
      </p:sp>
      <p:sp>
        <p:nvSpPr>
          <p:cNvPr id="49" name="ZoneTexte 48"/>
          <p:cNvSpPr txBox="1"/>
          <p:nvPr/>
        </p:nvSpPr>
        <p:spPr>
          <a:xfrm>
            <a:off x="3714510" y="2815160"/>
            <a:ext cx="644728" cy="492443"/>
          </a:xfrm>
          <a:prstGeom prst="rect">
            <a:avLst/>
          </a:prstGeom>
          <a:noFill/>
        </p:spPr>
        <p:txBody>
          <a:bodyPr wrap="none" rtlCol="0">
            <a:spAutoFit/>
          </a:bodyPr>
          <a:lstStyle/>
          <a:p>
            <a:pPr algn="ctr"/>
            <a:r>
              <a:rPr lang="en-GB" sz="1400" b="1" dirty="0"/>
              <a:t>3</a:t>
            </a:r>
            <a:r>
              <a:rPr lang="en-GB" sz="1400" b="1" dirty="0" smtClean="0"/>
              <a:t> sites</a:t>
            </a:r>
          </a:p>
          <a:p>
            <a:pPr algn="ctr"/>
            <a:r>
              <a:rPr lang="en-GB" sz="1200" b="1" dirty="0"/>
              <a:t>3</a:t>
            </a:r>
            <a:r>
              <a:rPr lang="en-GB" sz="1200" b="1" dirty="0" smtClean="0"/>
              <a:t>%</a:t>
            </a:r>
            <a:endParaRPr lang="en-GB" sz="1200" b="1" dirty="0"/>
          </a:p>
        </p:txBody>
      </p:sp>
      <p:sp>
        <p:nvSpPr>
          <p:cNvPr id="50" name="ZoneTexte 49"/>
          <p:cNvSpPr txBox="1"/>
          <p:nvPr/>
        </p:nvSpPr>
        <p:spPr>
          <a:xfrm>
            <a:off x="4096106" y="2630267"/>
            <a:ext cx="718403" cy="492443"/>
          </a:xfrm>
          <a:prstGeom prst="rect">
            <a:avLst/>
          </a:prstGeom>
          <a:noFill/>
        </p:spPr>
        <p:txBody>
          <a:bodyPr wrap="none" rtlCol="0">
            <a:spAutoFit/>
          </a:bodyPr>
          <a:lstStyle/>
          <a:p>
            <a:pPr algn="ctr"/>
            <a:r>
              <a:rPr lang="en-GB" sz="1400" b="1" dirty="0" smtClean="0"/>
              <a:t>11 sites</a:t>
            </a:r>
          </a:p>
          <a:p>
            <a:pPr algn="ctr"/>
            <a:r>
              <a:rPr lang="en-GB" sz="1200" b="1" dirty="0"/>
              <a:t>9</a:t>
            </a:r>
            <a:r>
              <a:rPr lang="en-GB" sz="1200" b="1" dirty="0" smtClean="0"/>
              <a:t>%</a:t>
            </a:r>
            <a:endParaRPr lang="en-GB" sz="1200" b="1" dirty="0"/>
          </a:p>
        </p:txBody>
      </p:sp>
      <p:sp>
        <p:nvSpPr>
          <p:cNvPr id="51" name="ZoneTexte 50"/>
          <p:cNvSpPr txBox="1"/>
          <p:nvPr/>
        </p:nvSpPr>
        <p:spPr>
          <a:xfrm>
            <a:off x="6109227" y="3217221"/>
            <a:ext cx="644728" cy="492443"/>
          </a:xfrm>
          <a:prstGeom prst="rect">
            <a:avLst/>
          </a:prstGeom>
          <a:noFill/>
        </p:spPr>
        <p:txBody>
          <a:bodyPr wrap="none" rtlCol="0">
            <a:spAutoFit/>
          </a:bodyPr>
          <a:lstStyle/>
          <a:p>
            <a:pPr algn="ctr"/>
            <a:r>
              <a:rPr lang="en-GB" sz="1400" b="1" dirty="0"/>
              <a:t>8</a:t>
            </a:r>
            <a:r>
              <a:rPr lang="en-GB" sz="1400" b="1" dirty="0" smtClean="0"/>
              <a:t> sites</a:t>
            </a:r>
          </a:p>
          <a:p>
            <a:pPr algn="ctr"/>
            <a:r>
              <a:rPr lang="en-GB" sz="1200" b="1" dirty="0"/>
              <a:t>7</a:t>
            </a:r>
            <a:r>
              <a:rPr lang="en-GB" sz="1200" b="1" dirty="0" smtClean="0"/>
              <a:t>%</a:t>
            </a:r>
            <a:endParaRPr lang="en-GB" sz="1200" b="1" dirty="0"/>
          </a:p>
        </p:txBody>
      </p:sp>
      <p:sp>
        <p:nvSpPr>
          <p:cNvPr id="59" name="ZoneTexte 58"/>
          <p:cNvSpPr txBox="1"/>
          <p:nvPr/>
        </p:nvSpPr>
        <p:spPr>
          <a:xfrm>
            <a:off x="6491708" y="2853942"/>
            <a:ext cx="726481" cy="492443"/>
          </a:xfrm>
          <a:prstGeom prst="rect">
            <a:avLst/>
          </a:prstGeom>
          <a:noFill/>
        </p:spPr>
        <p:txBody>
          <a:bodyPr wrap="none" rtlCol="0">
            <a:spAutoFit/>
          </a:bodyPr>
          <a:lstStyle/>
          <a:p>
            <a:pPr algn="ctr"/>
            <a:r>
              <a:rPr lang="en-GB" sz="1400" b="1" dirty="0" smtClean="0"/>
              <a:t>16 sites</a:t>
            </a:r>
          </a:p>
          <a:p>
            <a:pPr algn="ctr"/>
            <a:r>
              <a:rPr lang="en-GB" sz="1200" b="1" dirty="0" smtClean="0"/>
              <a:t>15%</a:t>
            </a:r>
            <a:endParaRPr lang="en-GB" sz="1200" b="1" dirty="0"/>
          </a:p>
        </p:txBody>
      </p:sp>
      <p:sp>
        <p:nvSpPr>
          <p:cNvPr id="60" name="ZoneTexte 59"/>
          <p:cNvSpPr txBox="1"/>
          <p:nvPr/>
        </p:nvSpPr>
        <p:spPr>
          <a:xfrm>
            <a:off x="7030476" y="4073141"/>
            <a:ext cx="726481" cy="492443"/>
          </a:xfrm>
          <a:prstGeom prst="rect">
            <a:avLst/>
          </a:prstGeom>
          <a:noFill/>
        </p:spPr>
        <p:txBody>
          <a:bodyPr wrap="none" rtlCol="0">
            <a:spAutoFit/>
          </a:bodyPr>
          <a:lstStyle/>
          <a:p>
            <a:pPr algn="ctr"/>
            <a:r>
              <a:rPr lang="en-GB" sz="1400" b="1" dirty="0" smtClean="0"/>
              <a:t>84 sites</a:t>
            </a:r>
          </a:p>
          <a:p>
            <a:pPr algn="ctr"/>
            <a:r>
              <a:rPr lang="en-GB" sz="1200" b="1" dirty="0" smtClean="0"/>
              <a:t>78%</a:t>
            </a:r>
            <a:endParaRPr lang="en-GB" sz="1200" b="1" dirty="0"/>
          </a:p>
        </p:txBody>
      </p:sp>
      <p:sp>
        <p:nvSpPr>
          <p:cNvPr id="61" name="Rectangle: Rounded Corners 17">
            <a:extLst>
              <a:ext uri="{FF2B5EF4-FFF2-40B4-BE49-F238E27FC236}">
                <a16:creationId xmlns:a16="http://schemas.microsoft.com/office/drawing/2014/main" xmlns="" id="{A6754E4A-8233-467E-9172-06EE4A60A024}"/>
              </a:ext>
            </a:extLst>
          </p:cNvPr>
          <p:cNvSpPr/>
          <p:nvPr/>
        </p:nvSpPr>
        <p:spPr>
          <a:xfrm>
            <a:off x="685290" y="3175609"/>
            <a:ext cx="2333767" cy="432826"/>
          </a:xfrm>
          <a:prstGeom prst="roundRect">
            <a:avLst/>
          </a:prstGeom>
          <a:solidFill>
            <a:srgbClr val="58585A">
              <a:alpha val="50000"/>
            </a:srgbClr>
          </a:solidFill>
          <a:ln>
            <a:solidFill>
              <a:srgbClr val="58585A">
                <a:alpha val="50000"/>
              </a:srgb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a:t>l</a:t>
            </a:r>
            <a:r>
              <a:rPr lang="fr-FR" sz="1400" dirty="0" smtClean="0"/>
              <a:t>’ensemble</a:t>
            </a:r>
            <a:endParaRPr lang="nl-BE" sz="1400" dirty="0"/>
          </a:p>
        </p:txBody>
      </p:sp>
      <p:sp>
        <p:nvSpPr>
          <p:cNvPr id="62" name="Rectangle: Rounded Corners 18">
            <a:extLst>
              <a:ext uri="{FF2B5EF4-FFF2-40B4-BE49-F238E27FC236}">
                <a16:creationId xmlns:a16="http://schemas.microsoft.com/office/drawing/2014/main" xmlns="" id="{1A2519E4-DA8E-4A51-BCE9-8E8B425DF528}"/>
              </a:ext>
            </a:extLst>
          </p:cNvPr>
          <p:cNvSpPr/>
          <p:nvPr/>
        </p:nvSpPr>
        <p:spPr>
          <a:xfrm>
            <a:off x="685290" y="3688193"/>
            <a:ext cx="2333767" cy="415146"/>
          </a:xfrm>
          <a:prstGeom prst="roundRect">
            <a:avLst/>
          </a:prstGeom>
          <a:solidFill>
            <a:srgbClr val="EE5859">
              <a:alpha val="50000"/>
            </a:srgbClr>
          </a:solidFill>
          <a:ln>
            <a:solidFill>
              <a:schemeClr val="accent1">
                <a:alpha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a:t>une </a:t>
            </a:r>
            <a:r>
              <a:rPr lang="fr-FR" sz="1400" dirty="0" smtClean="0"/>
              <a:t>partie</a:t>
            </a:r>
            <a:endParaRPr lang="nl-BE" sz="1400" dirty="0"/>
          </a:p>
        </p:txBody>
      </p:sp>
      <p:sp>
        <p:nvSpPr>
          <p:cNvPr id="63" name="Rectangle: Rounded Corners 21">
            <a:extLst>
              <a:ext uri="{FF2B5EF4-FFF2-40B4-BE49-F238E27FC236}">
                <a16:creationId xmlns:a16="http://schemas.microsoft.com/office/drawing/2014/main" xmlns="" id="{405C40D6-067B-4D0F-92CD-B091A7E89B62}"/>
              </a:ext>
            </a:extLst>
          </p:cNvPr>
          <p:cNvSpPr/>
          <p:nvPr/>
        </p:nvSpPr>
        <p:spPr>
          <a:xfrm>
            <a:off x="685290" y="4185320"/>
            <a:ext cx="2333767" cy="391272"/>
          </a:xfrm>
          <a:prstGeom prst="roundRect">
            <a:avLst/>
          </a:prstGeom>
          <a:solidFill>
            <a:srgbClr val="EE5859"/>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smtClean="0"/>
              <a:t>personne</a:t>
            </a:r>
            <a:endParaRPr lang="nl-BE" sz="1400" dirty="0"/>
          </a:p>
        </p:txBody>
      </p:sp>
      <p:sp>
        <p:nvSpPr>
          <p:cNvPr id="28" name="Espace réservé du contenu 3"/>
          <p:cNvSpPr txBox="1">
            <a:spLocks/>
          </p:cNvSpPr>
          <p:nvPr/>
        </p:nvSpPr>
        <p:spPr>
          <a:xfrm>
            <a:off x="437589" y="5213908"/>
            <a:ext cx="7947718" cy="161579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smtClean="0"/>
              <a:t>Comparaison avec les </a:t>
            </a:r>
            <a:r>
              <a:rPr lang="fr-FR" sz="2400" b="1" dirty="0" smtClean="0"/>
              <a:t>intentions de retour il y a six mois </a:t>
            </a:r>
            <a:r>
              <a:rPr lang="fr-FR" sz="2400" dirty="0" smtClean="0"/>
              <a:t>:</a:t>
            </a:r>
          </a:p>
          <a:p>
            <a:pPr lvl="1"/>
            <a:r>
              <a:rPr lang="fr-FR" sz="2000" dirty="0" smtClean="0"/>
              <a:t>Pour les deux types de population : changement dans les sites / camp et communes où les déplacés n’ont pas l’intention de rester</a:t>
            </a:r>
          </a:p>
          <a:p>
            <a:pPr lvl="1"/>
            <a:r>
              <a:rPr lang="fr-FR" sz="2000" dirty="0" smtClean="0"/>
              <a:t>Pour les réfugiés : </a:t>
            </a:r>
            <a:r>
              <a:rPr lang="fr-FR" sz="2000" dirty="0"/>
              <a:t>a</a:t>
            </a:r>
            <a:r>
              <a:rPr lang="fr-FR" sz="2000" dirty="0" smtClean="0"/>
              <a:t>ugmentation du nombre de sites où la population n’a pas l’intention de rester</a:t>
            </a:r>
            <a:endParaRPr lang="fr-FR" sz="2000" dirty="0"/>
          </a:p>
        </p:txBody>
      </p:sp>
    </p:spTree>
    <p:extLst>
      <p:ext uri="{BB962C8B-B14F-4D97-AF65-F5344CB8AC3E}">
        <p14:creationId xmlns:p14="http://schemas.microsoft.com/office/powerpoint/2010/main" val="4693294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GB" dirty="0" smtClean="0"/>
              <a:t>Evolution des sites avec intentions de retour (PDI)</a:t>
            </a:r>
            <a:endParaRPr lang="en-GB"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026" y="1211283"/>
            <a:ext cx="7896057" cy="5587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84893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GB" dirty="0" smtClean="0"/>
              <a:t>Evolution des sites </a:t>
            </a:r>
            <a:r>
              <a:rPr lang="en-GB" smtClean="0"/>
              <a:t>avec intentions </a:t>
            </a:r>
            <a:r>
              <a:rPr lang="en-GB" dirty="0" smtClean="0"/>
              <a:t>de retour (</a:t>
            </a:r>
            <a:r>
              <a:rPr lang="en-GB" dirty="0" err="1" smtClean="0"/>
              <a:t>réfugiés</a:t>
            </a:r>
            <a:r>
              <a:rPr lang="en-GB" dirty="0" smtClean="0"/>
              <a:t>)</a:t>
            </a:r>
            <a:endParaRPr lang="en-GB"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03" y="1246907"/>
            <a:ext cx="7843051" cy="5561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80358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5" y="365127"/>
            <a:ext cx="8443105" cy="673028"/>
          </a:xfrm>
        </p:spPr>
        <p:txBody>
          <a:bodyPr>
            <a:normAutofit fontScale="90000"/>
          </a:bodyPr>
          <a:lstStyle/>
          <a:p>
            <a:r>
              <a:rPr lang="fr-FR" dirty="0"/>
              <a:t>Intentions de </a:t>
            </a:r>
            <a:r>
              <a:rPr lang="fr-FR" dirty="0" smtClean="0"/>
              <a:t>retour (2/2)</a:t>
            </a:r>
            <a:endParaRPr lang="fr-FR"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TextBox 23">
            <a:extLst>
              <a:ext uri="{FF2B5EF4-FFF2-40B4-BE49-F238E27FC236}">
                <a16:creationId xmlns:a16="http://schemas.microsoft.com/office/drawing/2014/main" xmlns="" id="{71837ED2-8899-492C-BF64-E4E019D24619}"/>
              </a:ext>
            </a:extLst>
          </p:cNvPr>
          <p:cNvSpPr txBox="1"/>
          <p:nvPr/>
        </p:nvSpPr>
        <p:spPr>
          <a:xfrm>
            <a:off x="3311670" y="5178502"/>
            <a:ext cx="1637528" cy="400110"/>
          </a:xfrm>
          <a:prstGeom prst="rect">
            <a:avLst/>
          </a:prstGeom>
          <a:noFill/>
        </p:spPr>
        <p:txBody>
          <a:bodyPr wrap="square" rtlCol="0">
            <a:spAutoFit/>
          </a:bodyPr>
          <a:lstStyle/>
          <a:p>
            <a:pPr algn="ctr"/>
            <a:r>
              <a:rPr lang="nl-BE" sz="2000" dirty="0"/>
              <a:t>18 / 121  </a:t>
            </a:r>
            <a:r>
              <a:rPr lang="nl-BE" sz="1600" dirty="0">
                <a:solidFill>
                  <a:srgbClr val="58585A"/>
                </a:solidFill>
              </a:rPr>
              <a:t>(15%) </a:t>
            </a:r>
          </a:p>
        </p:txBody>
      </p:sp>
      <p:sp>
        <p:nvSpPr>
          <p:cNvPr id="25" name="TextBox 24">
            <a:extLst>
              <a:ext uri="{FF2B5EF4-FFF2-40B4-BE49-F238E27FC236}">
                <a16:creationId xmlns:a16="http://schemas.microsoft.com/office/drawing/2014/main" xmlns="" id="{1D6EC086-CCC1-404B-9EFE-4FB06F6B5245}"/>
              </a:ext>
            </a:extLst>
          </p:cNvPr>
          <p:cNvSpPr txBox="1"/>
          <p:nvPr/>
        </p:nvSpPr>
        <p:spPr>
          <a:xfrm>
            <a:off x="6131921" y="5179760"/>
            <a:ext cx="1637528" cy="400110"/>
          </a:xfrm>
          <a:prstGeom prst="rect">
            <a:avLst/>
          </a:prstGeom>
          <a:noFill/>
        </p:spPr>
        <p:txBody>
          <a:bodyPr wrap="square" rtlCol="0">
            <a:spAutoFit/>
          </a:bodyPr>
          <a:lstStyle/>
          <a:p>
            <a:pPr algn="ctr"/>
            <a:r>
              <a:rPr lang="nl-BE" sz="2000" dirty="0"/>
              <a:t>9 / 113  </a:t>
            </a:r>
            <a:r>
              <a:rPr lang="nl-BE" sz="1600" dirty="0">
                <a:solidFill>
                  <a:srgbClr val="58585A"/>
                </a:solidFill>
              </a:rPr>
              <a:t>(8%) </a:t>
            </a:r>
          </a:p>
        </p:txBody>
      </p:sp>
      <p:sp>
        <p:nvSpPr>
          <p:cNvPr id="26" name="Rectangle: Rounded Corners 25">
            <a:extLst>
              <a:ext uri="{FF2B5EF4-FFF2-40B4-BE49-F238E27FC236}">
                <a16:creationId xmlns:a16="http://schemas.microsoft.com/office/drawing/2014/main" xmlns="" id="{9BFC9F47-D815-4E6C-AD5D-2D600B57C0DE}"/>
              </a:ext>
            </a:extLst>
          </p:cNvPr>
          <p:cNvSpPr/>
          <p:nvPr/>
        </p:nvSpPr>
        <p:spPr>
          <a:xfrm>
            <a:off x="546432" y="5122275"/>
            <a:ext cx="2333767" cy="38586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sz="2000" dirty="0"/>
              <a:t>Diminué </a:t>
            </a:r>
          </a:p>
        </p:txBody>
      </p:sp>
      <p:sp>
        <p:nvSpPr>
          <p:cNvPr id="27" name="Rectangle: Rounded Corners 26">
            <a:extLst>
              <a:ext uri="{FF2B5EF4-FFF2-40B4-BE49-F238E27FC236}">
                <a16:creationId xmlns:a16="http://schemas.microsoft.com/office/drawing/2014/main" xmlns="" id="{5EA1194A-5DF1-4C0F-ABEA-19ADD4477D6C}"/>
              </a:ext>
            </a:extLst>
          </p:cNvPr>
          <p:cNvSpPr/>
          <p:nvPr/>
        </p:nvSpPr>
        <p:spPr>
          <a:xfrm>
            <a:off x="546432" y="5563752"/>
            <a:ext cx="2333767" cy="38586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sz="2000" dirty="0"/>
              <a:t>Stable</a:t>
            </a:r>
          </a:p>
        </p:txBody>
      </p:sp>
      <p:sp>
        <p:nvSpPr>
          <p:cNvPr id="28" name="Rectangle: Rounded Corners 27">
            <a:extLst>
              <a:ext uri="{FF2B5EF4-FFF2-40B4-BE49-F238E27FC236}">
                <a16:creationId xmlns:a16="http://schemas.microsoft.com/office/drawing/2014/main" xmlns="" id="{313438D5-A4C0-4ADF-8714-E51979739F71}"/>
              </a:ext>
            </a:extLst>
          </p:cNvPr>
          <p:cNvSpPr/>
          <p:nvPr/>
        </p:nvSpPr>
        <p:spPr>
          <a:xfrm>
            <a:off x="546432" y="6006673"/>
            <a:ext cx="2333767" cy="38586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sz="2000" dirty="0"/>
              <a:t>Augmenté </a:t>
            </a:r>
          </a:p>
        </p:txBody>
      </p:sp>
      <p:cxnSp>
        <p:nvCxnSpPr>
          <p:cNvPr id="32" name="Straight Arrow Connector 31">
            <a:extLst>
              <a:ext uri="{FF2B5EF4-FFF2-40B4-BE49-F238E27FC236}">
                <a16:creationId xmlns:a16="http://schemas.microsoft.com/office/drawing/2014/main" xmlns="" id="{6C9B4F14-C4D3-44EF-B516-0791AF2DB584}"/>
              </a:ext>
            </a:extLst>
          </p:cNvPr>
          <p:cNvCxnSpPr>
            <a:cxnSpLocks/>
          </p:cNvCxnSpPr>
          <p:nvPr/>
        </p:nvCxnSpPr>
        <p:spPr>
          <a:xfrm>
            <a:off x="2266056" y="5216598"/>
            <a:ext cx="187657" cy="2118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xmlns="" id="{25C40125-2507-40AB-8E14-5A951C428F63}"/>
              </a:ext>
            </a:extLst>
          </p:cNvPr>
          <p:cNvCxnSpPr>
            <a:cxnSpLocks/>
          </p:cNvCxnSpPr>
          <p:nvPr/>
        </p:nvCxnSpPr>
        <p:spPr>
          <a:xfrm flipV="1">
            <a:off x="2293352" y="6123609"/>
            <a:ext cx="160361" cy="1841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xmlns="" id="{C6CE2EAA-2DE5-4419-B745-DC855E87079A}"/>
              </a:ext>
            </a:extLst>
          </p:cNvPr>
          <p:cNvCxnSpPr>
            <a:cxnSpLocks/>
          </p:cNvCxnSpPr>
          <p:nvPr/>
        </p:nvCxnSpPr>
        <p:spPr>
          <a:xfrm>
            <a:off x="2225681" y="5764304"/>
            <a:ext cx="352843" cy="2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xmlns="" id="{E6F440C7-C41D-4522-96E7-ACC7FD0D545F}"/>
              </a:ext>
            </a:extLst>
          </p:cNvPr>
          <p:cNvSpPr txBox="1"/>
          <p:nvPr/>
        </p:nvSpPr>
        <p:spPr>
          <a:xfrm>
            <a:off x="6131921" y="5998207"/>
            <a:ext cx="1637528" cy="400110"/>
          </a:xfrm>
          <a:prstGeom prst="rect">
            <a:avLst/>
          </a:prstGeom>
          <a:noFill/>
        </p:spPr>
        <p:txBody>
          <a:bodyPr wrap="square" rtlCol="0">
            <a:spAutoFit/>
          </a:bodyPr>
          <a:lstStyle/>
          <a:p>
            <a:pPr algn="ctr"/>
            <a:r>
              <a:rPr lang="nl-BE" sz="2000" dirty="0"/>
              <a:t>54 / 113  </a:t>
            </a:r>
            <a:r>
              <a:rPr lang="nl-BE" sz="1600" dirty="0">
                <a:solidFill>
                  <a:srgbClr val="58585A"/>
                </a:solidFill>
              </a:rPr>
              <a:t>(48%) </a:t>
            </a:r>
          </a:p>
        </p:txBody>
      </p:sp>
      <p:sp>
        <p:nvSpPr>
          <p:cNvPr id="53" name="TextBox 52">
            <a:extLst>
              <a:ext uri="{FF2B5EF4-FFF2-40B4-BE49-F238E27FC236}">
                <a16:creationId xmlns:a16="http://schemas.microsoft.com/office/drawing/2014/main" xmlns="" id="{CA0D460A-6393-4CF9-BE9B-0D1A88948387}"/>
              </a:ext>
            </a:extLst>
          </p:cNvPr>
          <p:cNvSpPr txBox="1"/>
          <p:nvPr/>
        </p:nvSpPr>
        <p:spPr>
          <a:xfrm>
            <a:off x="6131921" y="5579870"/>
            <a:ext cx="1637528" cy="400110"/>
          </a:xfrm>
          <a:prstGeom prst="rect">
            <a:avLst/>
          </a:prstGeom>
          <a:noFill/>
        </p:spPr>
        <p:txBody>
          <a:bodyPr wrap="square" rtlCol="0">
            <a:spAutoFit/>
          </a:bodyPr>
          <a:lstStyle/>
          <a:p>
            <a:pPr algn="ctr"/>
            <a:r>
              <a:rPr lang="nl-BE" sz="2000" dirty="0"/>
              <a:t>49 / 113  </a:t>
            </a:r>
            <a:r>
              <a:rPr lang="nl-BE" sz="1600" dirty="0">
                <a:solidFill>
                  <a:srgbClr val="58585A"/>
                </a:solidFill>
              </a:rPr>
              <a:t>(43%) </a:t>
            </a:r>
          </a:p>
        </p:txBody>
      </p:sp>
      <p:sp>
        <p:nvSpPr>
          <p:cNvPr id="54" name="TextBox 53">
            <a:extLst>
              <a:ext uri="{FF2B5EF4-FFF2-40B4-BE49-F238E27FC236}">
                <a16:creationId xmlns:a16="http://schemas.microsoft.com/office/drawing/2014/main" xmlns="" id="{9A006D9A-C022-45B8-B178-172424884C34}"/>
              </a:ext>
            </a:extLst>
          </p:cNvPr>
          <p:cNvSpPr txBox="1"/>
          <p:nvPr/>
        </p:nvSpPr>
        <p:spPr>
          <a:xfrm>
            <a:off x="3301001" y="5629665"/>
            <a:ext cx="1637528" cy="400110"/>
          </a:xfrm>
          <a:prstGeom prst="rect">
            <a:avLst/>
          </a:prstGeom>
          <a:noFill/>
        </p:spPr>
        <p:txBody>
          <a:bodyPr wrap="square" rtlCol="0">
            <a:spAutoFit/>
          </a:bodyPr>
          <a:lstStyle/>
          <a:p>
            <a:pPr algn="ctr"/>
            <a:r>
              <a:rPr lang="nl-BE" sz="2000" dirty="0"/>
              <a:t>50 / 121  </a:t>
            </a:r>
            <a:r>
              <a:rPr lang="nl-BE" sz="1600" dirty="0">
                <a:solidFill>
                  <a:srgbClr val="58585A"/>
                </a:solidFill>
              </a:rPr>
              <a:t>(41%) </a:t>
            </a:r>
          </a:p>
        </p:txBody>
      </p:sp>
      <p:sp>
        <p:nvSpPr>
          <p:cNvPr id="55" name="TextBox 54">
            <a:extLst>
              <a:ext uri="{FF2B5EF4-FFF2-40B4-BE49-F238E27FC236}">
                <a16:creationId xmlns:a16="http://schemas.microsoft.com/office/drawing/2014/main" xmlns="" id="{2F2CB862-0E3F-4D24-9CCF-23ADD4FF5A31}"/>
              </a:ext>
            </a:extLst>
          </p:cNvPr>
          <p:cNvSpPr txBox="1"/>
          <p:nvPr/>
        </p:nvSpPr>
        <p:spPr>
          <a:xfrm>
            <a:off x="3298885" y="6044889"/>
            <a:ext cx="1637528" cy="400110"/>
          </a:xfrm>
          <a:prstGeom prst="rect">
            <a:avLst/>
          </a:prstGeom>
          <a:noFill/>
        </p:spPr>
        <p:txBody>
          <a:bodyPr wrap="square" rtlCol="0">
            <a:spAutoFit/>
          </a:bodyPr>
          <a:lstStyle/>
          <a:p>
            <a:pPr algn="ctr"/>
            <a:r>
              <a:rPr lang="nl-BE" sz="2000" dirty="0"/>
              <a:t>53 / 121  </a:t>
            </a:r>
            <a:r>
              <a:rPr lang="nl-BE" sz="1600" dirty="0">
                <a:solidFill>
                  <a:srgbClr val="58585A"/>
                </a:solidFill>
              </a:rPr>
              <a:t>(44%) </a:t>
            </a:r>
          </a:p>
        </p:txBody>
      </p:sp>
      <p:sp>
        <p:nvSpPr>
          <p:cNvPr id="31" name="Espace réservé du contenu 3"/>
          <p:cNvSpPr txBox="1">
            <a:spLocks/>
          </p:cNvSpPr>
          <p:nvPr/>
        </p:nvSpPr>
        <p:spPr>
          <a:xfrm>
            <a:off x="233756" y="4397382"/>
            <a:ext cx="7947718" cy="7410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a:t>Evolution du nombre de déplacés </a:t>
            </a:r>
            <a:r>
              <a:rPr lang="fr-FR" sz="2400" dirty="0" smtClean="0"/>
              <a:t>au cours des six </a:t>
            </a:r>
            <a:r>
              <a:rPr lang="fr-FR" sz="2400" dirty="0"/>
              <a:t>mois précédant </a:t>
            </a:r>
            <a:r>
              <a:rPr lang="fr-FR" sz="2400" dirty="0" smtClean="0"/>
              <a:t>l’évaluation, par nombre de sites / camp :</a:t>
            </a:r>
            <a:endParaRPr lang="fr-FR" sz="2400" dirty="0"/>
          </a:p>
        </p:txBody>
      </p:sp>
      <p:sp>
        <p:nvSpPr>
          <p:cNvPr id="21" name="Espace réservé du contenu 2">
            <a:extLst>
              <a:ext uri="{FF2B5EF4-FFF2-40B4-BE49-F238E27FC236}">
                <a16:creationId xmlns:a16="http://schemas.microsoft.com/office/drawing/2014/main" xmlns="" id="{21FE8F2A-D90B-40FE-BA91-69F37CA2BBBA}"/>
              </a:ext>
            </a:extLst>
          </p:cNvPr>
          <p:cNvSpPr txBox="1">
            <a:spLocks/>
          </p:cNvSpPr>
          <p:nvPr/>
        </p:nvSpPr>
        <p:spPr>
          <a:xfrm>
            <a:off x="2807385" y="2648046"/>
            <a:ext cx="1773761" cy="12722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Accès limité aux </a:t>
            </a:r>
            <a:br>
              <a:rPr lang="fr-FR" sz="1600" dirty="0"/>
            </a:br>
            <a:r>
              <a:rPr lang="fr-FR" sz="1600" dirty="0" smtClean="0"/>
              <a:t>    services de </a:t>
            </a:r>
            <a:r>
              <a:rPr lang="fr-FR" sz="1600" dirty="0"/>
              <a:t>base</a:t>
            </a:r>
          </a:p>
          <a:p>
            <a:pPr marL="0" indent="0">
              <a:spcBef>
                <a:spcPts val="600"/>
              </a:spcBef>
              <a:buNone/>
            </a:pPr>
            <a:r>
              <a:rPr lang="fr-FR" sz="1600" b="1" dirty="0">
                <a:solidFill>
                  <a:srgbClr val="EE5859"/>
                </a:solidFill>
              </a:rPr>
              <a:t>1*</a:t>
            </a:r>
            <a:r>
              <a:rPr lang="fr-FR" sz="1600" dirty="0"/>
              <a:t> </a:t>
            </a:r>
            <a:r>
              <a:rPr lang="fr-FR" sz="1600" dirty="0" smtClean="0"/>
              <a:t>Insuffisance de</a:t>
            </a:r>
            <a:br>
              <a:rPr lang="fr-FR" sz="1600" dirty="0" smtClean="0"/>
            </a:br>
            <a:r>
              <a:rPr lang="fr-FR" sz="1600" dirty="0" smtClean="0"/>
              <a:t>     l’aide humanitaire</a:t>
            </a:r>
            <a:endParaRPr lang="fr-FR" sz="1600" dirty="0"/>
          </a:p>
          <a:p>
            <a:pPr marL="0" indent="0">
              <a:spcBef>
                <a:spcPts val="600"/>
              </a:spcBef>
              <a:buNone/>
            </a:pPr>
            <a:r>
              <a:rPr lang="fr-FR" sz="1600" b="1" dirty="0">
                <a:solidFill>
                  <a:srgbClr val="EE5859"/>
                </a:solidFill>
              </a:rPr>
              <a:t>3 </a:t>
            </a:r>
            <a:r>
              <a:rPr lang="fr-FR" sz="1600" dirty="0" smtClean="0"/>
              <a:t>Problèmes d’accès</a:t>
            </a:r>
            <a:br>
              <a:rPr lang="fr-FR" sz="1600" dirty="0" smtClean="0"/>
            </a:br>
            <a:r>
              <a:rPr lang="fr-FR" sz="1600" dirty="0" smtClean="0"/>
              <a:t>   à la</a:t>
            </a:r>
            <a:r>
              <a:rPr lang="fr-FR" sz="1600" dirty="0"/>
              <a:t> </a:t>
            </a:r>
            <a:r>
              <a:rPr lang="fr-FR" sz="1600" dirty="0" smtClean="0"/>
              <a:t>nourriture</a:t>
            </a:r>
            <a:endParaRPr lang="fr-FR" sz="1600" dirty="0"/>
          </a:p>
          <a:p>
            <a:pPr marL="0" indent="0">
              <a:spcBef>
                <a:spcPts val="600"/>
              </a:spcBef>
              <a:buNone/>
            </a:pPr>
            <a:endParaRPr lang="fr-FR" sz="1600" dirty="0"/>
          </a:p>
        </p:txBody>
      </p:sp>
      <p:sp>
        <p:nvSpPr>
          <p:cNvPr id="22" name="Espace réservé du contenu 2">
            <a:extLst>
              <a:ext uri="{FF2B5EF4-FFF2-40B4-BE49-F238E27FC236}">
                <a16:creationId xmlns:a16="http://schemas.microsoft.com/office/drawing/2014/main" xmlns="" id="{D042DEB7-2420-47D5-BFB3-034CA9F8CF16}"/>
              </a:ext>
            </a:extLst>
          </p:cNvPr>
          <p:cNvSpPr txBox="1">
            <a:spLocks/>
          </p:cNvSpPr>
          <p:nvPr/>
        </p:nvSpPr>
        <p:spPr>
          <a:xfrm>
            <a:off x="5754761" y="2648046"/>
            <a:ext cx="1677956" cy="16727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a:t>
            </a:r>
            <a:r>
              <a:rPr lang="fr-FR" sz="1600" dirty="0" smtClean="0"/>
              <a:t>Insécurité</a:t>
            </a:r>
            <a:br>
              <a:rPr lang="fr-FR" sz="1600" dirty="0" smtClean="0"/>
            </a:br>
            <a:endParaRPr lang="fr-FR" sz="1600" dirty="0"/>
          </a:p>
          <a:p>
            <a:pPr marL="0" indent="0">
              <a:spcBef>
                <a:spcPts val="600"/>
              </a:spcBef>
              <a:buNone/>
            </a:pPr>
            <a:r>
              <a:rPr lang="fr-FR" sz="1600" b="1" dirty="0">
                <a:solidFill>
                  <a:srgbClr val="EE5859"/>
                </a:solidFill>
              </a:rPr>
              <a:t>1*</a:t>
            </a:r>
            <a:r>
              <a:rPr lang="fr-FR" sz="1600" dirty="0"/>
              <a:t> Accès limité </a:t>
            </a:r>
            <a:r>
              <a:rPr lang="fr-FR" sz="1600" dirty="0" smtClean="0"/>
              <a:t>aux</a:t>
            </a:r>
            <a:br>
              <a:rPr lang="fr-FR" sz="1600" dirty="0" smtClean="0"/>
            </a:br>
            <a:r>
              <a:rPr lang="fr-FR" sz="1600" dirty="0" smtClean="0"/>
              <a:t>    services de </a:t>
            </a:r>
            <a:r>
              <a:rPr lang="fr-FR" sz="1600" dirty="0"/>
              <a:t>base</a:t>
            </a:r>
          </a:p>
          <a:p>
            <a:pPr marL="0" indent="0">
              <a:spcBef>
                <a:spcPts val="600"/>
              </a:spcBef>
              <a:buNone/>
            </a:pPr>
            <a:r>
              <a:rPr lang="fr-FR" sz="1600" b="1" dirty="0">
                <a:solidFill>
                  <a:srgbClr val="EE5859"/>
                </a:solidFill>
              </a:rPr>
              <a:t>3 </a:t>
            </a:r>
            <a:r>
              <a:rPr lang="fr-FR" sz="1600" dirty="0"/>
              <a:t>Perte de </a:t>
            </a:r>
            <a:r>
              <a:rPr lang="fr-FR" sz="1600" dirty="0" smtClean="0"/>
              <a:t>moyens</a:t>
            </a:r>
            <a:br>
              <a:rPr lang="fr-FR" sz="1600" dirty="0" smtClean="0"/>
            </a:br>
            <a:r>
              <a:rPr lang="fr-FR" sz="1600" dirty="0" smtClean="0"/>
              <a:t>   de subsistance</a:t>
            </a:r>
            <a:endParaRPr lang="fr-FR" sz="1600" dirty="0"/>
          </a:p>
          <a:p>
            <a:pPr marL="0" indent="0">
              <a:spcBef>
                <a:spcPts val="600"/>
              </a:spcBef>
              <a:buNone/>
            </a:pPr>
            <a:endParaRPr lang="fr-FR" sz="1600" dirty="0"/>
          </a:p>
        </p:txBody>
      </p:sp>
      <p:pic>
        <p:nvPicPr>
          <p:cNvPr id="23"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3422132" y="1794452"/>
            <a:ext cx="1396514" cy="625522"/>
          </a:xfrm>
          <a:prstGeom prst="rect">
            <a:avLst/>
          </a:prstGeom>
        </p:spPr>
      </p:pic>
      <p:pic>
        <p:nvPicPr>
          <p:cNvPr id="29"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6214328" y="1794452"/>
            <a:ext cx="1396514" cy="625522"/>
          </a:xfrm>
          <a:prstGeom prst="rect">
            <a:avLst/>
          </a:prstGeom>
        </p:spPr>
      </p:pic>
      <p:sp>
        <p:nvSpPr>
          <p:cNvPr id="30" name="Espace réservé du contenu 3"/>
          <p:cNvSpPr txBox="1">
            <a:spLocks/>
          </p:cNvSpPr>
          <p:nvPr/>
        </p:nvSpPr>
        <p:spPr>
          <a:xfrm>
            <a:off x="233756" y="1082682"/>
            <a:ext cx="7947718" cy="7410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smtClean="0"/>
              <a:t>Parmi ceux qui n’ont pas l’intention de rester, raisons principales, par nombre de sites / camp :</a:t>
            </a:r>
            <a:endParaRPr lang="fr-FR" sz="2400" dirty="0"/>
          </a:p>
        </p:txBody>
      </p:sp>
      <p:sp>
        <p:nvSpPr>
          <p:cNvPr id="35" name="Espace réservé du contenu 2">
            <a:extLst>
              <a:ext uri="{FF2B5EF4-FFF2-40B4-BE49-F238E27FC236}">
                <a16:creationId xmlns:a16="http://schemas.microsoft.com/office/drawing/2014/main" xmlns="" id="{21FE8F2A-D90B-40FE-BA91-69F37CA2BBBA}"/>
              </a:ext>
            </a:extLst>
          </p:cNvPr>
          <p:cNvSpPr txBox="1">
            <a:spLocks/>
          </p:cNvSpPr>
          <p:nvPr/>
        </p:nvSpPr>
        <p:spPr>
          <a:xfrm>
            <a:off x="4459609" y="2648046"/>
            <a:ext cx="1773761" cy="12722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endParaRPr lang="fr-FR" sz="1600" dirty="0"/>
          </a:p>
        </p:txBody>
      </p:sp>
      <p:sp>
        <p:nvSpPr>
          <p:cNvPr id="3" name="ZoneTexte 2"/>
          <p:cNvSpPr txBox="1"/>
          <p:nvPr/>
        </p:nvSpPr>
        <p:spPr>
          <a:xfrm>
            <a:off x="4571999" y="2636019"/>
            <a:ext cx="1087762" cy="338554"/>
          </a:xfrm>
          <a:prstGeom prst="rect">
            <a:avLst/>
          </a:prstGeom>
          <a:noFill/>
        </p:spPr>
        <p:txBody>
          <a:bodyPr wrap="square" rtlCol="0">
            <a:spAutoFit/>
          </a:bodyPr>
          <a:lstStyle/>
          <a:p>
            <a:r>
              <a:rPr lang="en-GB" sz="1600" dirty="0" smtClean="0"/>
              <a:t>7/14 </a:t>
            </a:r>
            <a:r>
              <a:rPr lang="en-GB" sz="1200" dirty="0" smtClean="0"/>
              <a:t>(50%)</a:t>
            </a:r>
            <a:endParaRPr lang="en-GB" sz="1200" dirty="0"/>
          </a:p>
        </p:txBody>
      </p:sp>
      <p:sp>
        <p:nvSpPr>
          <p:cNvPr id="36" name="ZoneTexte 35"/>
          <p:cNvSpPr txBox="1"/>
          <p:nvPr/>
        </p:nvSpPr>
        <p:spPr>
          <a:xfrm>
            <a:off x="4571999" y="3139480"/>
            <a:ext cx="1087762" cy="338554"/>
          </a:xfrm>
          <a:prstGeom prst="rect">
            <a:avLst/>
          </a:prstGeom>
          <a:noFill/>
        </p:spPr>
        <p:txBody>
          <a:bodyPr wrap="square" rtlCol="0">
            <a:spAutoFit/>
          </a:bodyPr>
          <a:lstStyle/>
          <a:p>
            <a:r>
              <a:rPr lang="en-GB" sz="1600" dirty="0" smtClean="0"/>
              <a:t>7/14 </a:t>
            </a:r>
            <a:r>
              <a:rPr lang="en-GB" sz="1200" dirty="0" smtClean="0"/>
              <a:t>(50%)</a:t>
            </a:r>
            <a:endParaRPr lang="en-GB" sz="1200" dirty="0"/>
          </a:p>
        </p:txBody>
      </p:sp>
      <p:sp>
        <p:nvSpPr>
          <p:cNvPr id="37" name="ZoneTexte 36"/>
          <p:cNvSpPr txBox="1"/>
          <p:nvPr/>
        </p:nvSpPr>
        <p:spPr>
          <a:xfrm>
            <a:off x="4580152" y="3641163"/>
            <a:ext cx="1087762" cy="338554"/>
          </a:xfrm>
          <a:prstGeom prst="rect">
            <a:avLst/>
          </a:prstGeom>
          <a:noFill/>
        </p:spPr>
        <p:txBody>
          <a:bodyPr wrap="square" rtlCol="0">
            <a:spAutoFit/>
          </a:bodyPr>
          <a:lstStyle/>
          <a:p>
            <a:r>
              <a:rPr lang="en-GB" sz="1600" dirty="0"/>
              <a:t>6</a:t>
            </a:r>
            <a:r>
              <a:rPr lang="en-GB" sz="1600" dirty="0" smtClean="0"/>
              <a:t>/14 </a:t>
            </a:r>
            <a:r>
              <a:rPr lang="en-GB" sz="1200" dirty="0" smtClean="0"/>
              <a:t>(43%)</a:t>
            </a:r>
            <a:endParaRPr lang="en-GB" sz="1200" dirty="0"/>
          </a:p>
        </p:txBody>
      </p:sp>
      <p:sp>
        <p:nvSpPr>
          <p:cNvPr id="38" name="ZoneTexte 37"/>
          <p:cNvSpPr txBox="1"/>
          <p:nvPr/>
        </p:nvSpPr>
        <p:spPr>
          <a:xfrm>
            <a:off x="7352689" y="2636019"/>
            <a:ext cx="1087762" cy="338554"/>
          </a:xfrm>
          <a:prstGeom prst="rect">
            <a:avLst/>
          </a:prstGeom>
          <a:noFill/>
        </p:spPr>
        <p:txBody>
          <a:bodyPr wrap="square" rtlCol="0">
            <a:spAutoFit/>
          </a:bodyPr>
          <a:lstStyle/>
          <a:p>
            <a:r>
              <a:rPr lang="en-GB" sz="1600" dirty="0" smtClean="0"/>
              <a:t>10/24 </a:t>
            </a:r>
            <a:r>
              <a:rPr lang="en-GB" sz="1200" dirty="0" smtClean="0"/>
              <a:t>(42%)</a:t>
            </a:r>
            <a:endParaRPr lang="en-GB" sz="1200" dirty="0"/>
          </a:p>
        </p:txBody>
      </p:sp>
      <p:sp>
        <p:nvSpPr>
          <p:cNvPr id="39" name="ZoneTexte 38"/>
          <p:cNvSpPr txBox="1"/>
          <p:nvPr/>
        </p:nvSpPr>
        <p:spPr>
          <a:xfrm>
            <a:off x="7352689" y="3139480"/>
            <a:ext cx="1087762" cy="338554"/>
          </a:xfrm>
          <a:prstGeom prst="rect">
            <a:avLst/>
          </a:prstGeom>
          <a:noFill/>
        </p:spPr>
        <p:txBody>
          <a:bodyPr wrap="square" rtlCol="0">
            <a:spAutoFit/>
          </a:bodyPr>
          <a:lstStyle/>
          <a:p>
            <a:r>
              <a:rPr lang="en-GB" sz="1600" dirty="0" smtClean="0"/>
              <a:t>10/24 </a:t>
            </a:r>
            <a:r>
              <a:rPr lang="en-GB" sz="1200" dirty="0" smtClean="0"/>
              <a:t>(42%)</a:t>
            </a:r>
            <a:endParaRPr lang="en-GB" sz="1200" dirty="0"/>
          </a:p>
        </p:txBody>
      </p:sp>
      <p:sp>
        <p:nvSpPr>
          <p:cNvPr id="40" name="ZoneTexte 39"/>
          <p:cNvSpPr txBox="1"/>
          <p:nvPr/>
        </p:nvSpPr>
        <p:spPr>
          <a:xfrm>
            <a:off x="7432092" y="3641163"/>
            <a:ext cx="1087762" cy="338554"/>
          </a:xfrm>
          <a:prstGeom prst="rect">
            <a:avLst/>
          </a:prstGeom>
          <a:noFill/>
        </p:spPr>
        <p:txBody>
          <a:bodyPr wrap="square" rtlCol="0">
            <a:spAutoFit/>
          </a:bodyPr>
          <a:lstStyle/>
          <a:p>
            <a:r>
              <a:rPr lang="en-GB" sz="1600" dirty="0" smtClean="0"/>
              <a:t>9/24 </a:t>
            </a:r>
            <a:r>
              <a:rPr lang="en-GB" sz="1200" dirty="0" smtClean="0"/>
              <a:t>(38%)</a:t>
            </a:r>
            <a:endParaRPr lang="en-GB" sz="1200" dirty="0"/>
          </a:p>
        </p:txBody>
      </p:sp>
      <p:cxnSp>
        <p:nvCxnSpPr>
          <p:cNvPr id="5" name="Connecteur droit 4"/>
          <p:cNvCxnSpPr/>
          <p:nvPr/>
        </p:nvCxnSpPr>
        <p:spPr>
          <a:xfrm>
            <a:off x="5636011" y="2648046"/>
            <a:ext cx="0" cy="1567694"/>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sp>
        <p:nvSpPr>
          <p:cNvPr id="41" name="Espace réservé du contenu 3">
            <a:extLst>
              <a:ext uri="{FF2B5EF4-FFF2-40B4-BE49-F238E27FC236}">
                <a16:creationId xmlns:a16="http://schemas.microsoft.com/office/drawing/2014/main" xmlns="" id="{9455563C-7A42-447D-AC1C-0A566045AFBE}"/>
              </a:ext>
            </a:extLst>
          </p:cNvPr>
          <p:cNvSpPr txBox="1">
            <a:spLocks/>
          </p:cNvSpPr>
          <p:nvPr/>
        </p:nvSpPr>
        <p:spPr>
          <a:xfrm>
            <a:off x="465189" y="6570620"/>
            <a:ext cx="7947718" cy="10149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smtClean="0">
                <a:solidFill>
                  <a:srgbClr val="EE5859"/>
                </a:solidFill>
              </a:rPr>
              <a:t>*</a:t>
            </a:r>
            <a:r>
              <a:rPr lang="fr-FR" sz="1600" dirty="0" smtClean="0"/>
              <a:t> Ces deux réponses ont été mentionnées par le même nombre d’IC.</a:t>
            </a:r>
            <a:endParaRPr lang="fr-FR" sz="1600" dirty="0"/>
          </a:p>
        </p:txBody>
      </p:sp>
    </p:spTree>
    <p:extLst>
      <p:ext uri="{BB962C8B-B14F-4D97-AF65-F5344CB8AC3E}">
        <p14:creationId xmlns:p14="http://schemas.microsoft.com/office/powerpoint/2010/main" val="25125475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a:t>Sommaire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233756" y="1399977"/>
            <a:ext cx="7947718" cy="4743245"/>
          </a:xfrm>
        </p:spPr>
        <p:txBody>
          <a:bodyPr>
            <a:normAutofit/>
          </a:bodyPr>
          <a:lstStyle/>
          <a:p>
            <a:pPr marL="0" indent="0">
              <a:buNone/>
            </a:pPr>
            <a:r>
              <a:rPr lang="fr-FR" sz="3200" dirty="0"/>
              <a:t>1. Introduction</a:t>
            </a:r>
          </a:p>
          <a:p>
            <a:pPr marL="0" indent="0">
              <a:buNone/>
            </a:pPr>
            <a:r>
              <a:rPr lang="fr-FR" sz="3200" dirty="0"/>
              <a:t>2. Méthodologie</a:t>
            </a:r>
          </a:p>
          <a:p>
            <a:pPr marL="0" indent="0">
              <a:buNone/>
            </a:pPr>
            <a:r>
              <a:rPr lang="fr-FR" sz="3200" dirty="0"/>
              <a:t>3. Résultats principaux de l’évaluation</a:t>
            </a:r>
          </a:p>
          <a:p>
            <a:pPr lvl="1"/>
            <a:r>
              <a:rPr lang="fr-FR" sz="2800" dirty="0"/>
              <a:t>Dynamiques de </a:t>
            </a:r>
            <a:r>
              <a:rPr lang="fr-FR" sz="2800" dirty="0" smtClean="0"/>
              <a:t>déplacement</a:t>
            </a:r>
          </a:p>
          <a:p>
            <a:pPr lvl="1"/>
            <a:r>
              <a:rPr lang="fr-FR" sz="2800" dirty="0" smtClean="0"/>
              <a:t>Situation </a:t>
            </a:r>
            <a:r>
              <a:rPr lang="fr-FR" sz="2800" dirty="0"/>
              <a:t>sécuritaire</a:t>
            </a:r>
          </a:p>
          <a:p>
            <a:pPr lvl="1"/>
            <a:r>
              <a:rPr lang="fr-FR" sz="2800" dirty="0"/>
              <a:t>Protection</a:t>
            </a:r>
          </a:p>
          <a:p>
            <a:pPr lvl="1"/>
            <a:r>
              <a:rPr lang="fr-FR" sz="2800" dirty="0" smtClean="0"/>
              <a:t>Accès à l’information / </a:t>
            </a:r>
            <a:r>
              <a:rPr lang="fr-FR" sz="2800" dirty="0"/>
              <a:t>services de base</a:t>
            </a:r>
          </a:p>
          <a:p>
            <a:pPr marL="0" indent="0">
              <a:buNone/>
            </a:pPr>
            <a:r>
              <a:rPr lang="fr-FR" dirty="0" smtClean="0"/>
              <a:t>4</a:t>
            </a:r>
            <a:r>
              <a:rPr lang="fr-FR" dirty="0"/>
              <a:t>. </a:t>
            </a:r>
            <a:r>
              <a:rPr lang="fr-FR" sz="3200" dirty="0"/>
              <a:t>Conclusion</a:t>
            </a:r>
          </a:p>
          <a:p>
            <a:pPr marL="457200" lvl="1" indent="0">
              <a:buNone/>
            </a:pPr>
            <a:endParaRPr lang="fr-FR" dirty="0"/>
          </a:p>
        </p:txBody>
      </p:sp>
    </p:spTree>
    <p:extLst>
      <p:ext uri="{BB962C8B-B14F-4D97-AF65-F5344CB8AC3E}">
        <p14:creationId xmlns:p14="http://schemas.microsoft.com/office/powerpoint/2010/main" val="42344190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a:solidFill>
                <a:srgbClr val="000000"/>
              </a:solidFill>
            </a:endParaRPr>
          </a:p>
        </p:txBody>
      </p:sp>
      <p:sp>
        <p:nvSpPr>
          <p:cNvPr id="4102" name="Rectangle 11"/>
          <p:cNvSpPr>
            <a:spLocks noGrp="1" noChangeArrowheads="1"/>
          </p:cNvSpPr>
          <p:nvPr>
            <p:ph type="ctrTitle"/>
          </p:nvPr>
        </p:nvSpPr>
        <p:spPr>
          <a:xfrm>
            <a:off x="1009934" y="2052638"/>
            <a:ext cx="6987654" cy="1216025"/>
          </a:xfrm>
        </p:spPr>
        <p:txBody>
          <a:bodyPr>
            <a:noAutofit/>
          </a:bodyPr>
          <a:lstStyle/>
          <a:p>
            <a:pPr algn="ctr" eaLnBrk="1" hangingPunct="1">
              <a:lnSpc>
                <a:spcPct val="80000"/>
              </a:lnSpc>
              <a:defRPr/>
            </a:pPr>
            <a:r>
              <a:rPr lang="en-US" altLang="en-US" sz="4800" cap="small" dirty="0" smtClean="0">
                <a:solidFill>
                  <a:schemeClr val="bg2">
                    <a:lumMod val="50000"/>
                  </a:schemeClr>
                </a:solidFill>
              </a:rPr>
              <a:t>3.2. </a:t>
            </a:r>
            <a:r>
              <a:rPr lang="en-US" altLang="en-US" sz="4800" cap="small" dirty="0">
                <a:solidFill>
                  <a:schemeClr val="bg2">
                    <a:lumMod val="50000"/>
                  </a:schemeClr>
                </a:solidFill>
              </a:rPr>
              <a:t>Situation </a:t>
            </a:r>
            <a:r>
              <a:rPr lang="en-US" altLang="en-US" sz="4800" cap="small" dirty="0" err="1">
                <a:solidFill>
                  <a:schemeClr val="bg2">
                    <a:lumMod val="50000"/>
                  </a:schemeClr>
                </a:solidFill>
              </a:rPr>
              <a:t>sécuritaire</a:t>
            </a:r>
            <a:endParaRPr lang="fr-FR" altLang="en-US" sz="3600" cap="small" dirty="0">
              <a:solidFill>
                <a:schemeClr val="bg2">
                  <a:lumMod val="50000"/>
                </a:schemeClr>
              </a:solidFill>
            </a:endParaRPr>
          </a:p>
        </p:txBody>
      </p:sp>
      <p:sp>
        <p:nvSpPr>
          <p:cNvPr id="6" name="Rectangle 5"/>
          <p:cNvSpPr/>
          <p:nvPr/>
        </p:nvSpPr>
        <p:spPr>
          <a:xfrm>
            <a:off x="1589088" y="3514725"/>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solidFill>
                <a:srgbClr val="FFFFFF"/>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5510" y="6399431"/>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35879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Sentiment de sécurité</a:t>
            </a: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contenu 3"/>
          <p:cNvSpPr>
            <a:spLocks noGrp="1"/>
          </p:cNvSpPr>
          <p:nvPr>
            <p:ph idx="1"/>
          </p:nvPr>
        </p:nvSpPr>
        <p:spPr>
          <a:xfrm>
            <a:off x="287053" y="1233644"/>
            <a:ext cx="7947718" cy="1218457"/>
          </a:xfrm>
        </p:spPr>
        <p:txBody>
          <a:bodyPr>
            <a:normAutofit/>
          </a:bodyPr>
          <a:lstStyle/>
          <a:p>
            <a:r>
              <a:rPr lang="fr-FR" sz="2200" b="1" dirty="0" smtClean="0"/>
              <a:t>Proportion de la population qui se sent en sécurité</a:t>
            </a:r>
            <a:r>
              <a:rPr lang="fr-FR" sz="2200" dirty="0" smtClean="0"/>
              <a:t>, par nombre de sites / camp :</a:t>
            </a:r>
            <a:endParaRPr lang="fr-FR" sz="2200" dirty="0"/>
          </a:p>
        </p:txBody>
      </p:sp>
      <p:pic>
        <p:nvPicPr>
          <p:cNvPr id="5"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3939761" y="1787662"/>
            <a:ext cx="1396514" cy="625522"/>
          </a:xfrm>
          <a:prstGeom prst="rect">
            <a:avLst/>
          </a:prstGeom>
        </p:spPr>
      </p:pic>
      <p:pic>
        <p:nvPicPr>
          <p:cNvPr id="6"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5632081" y="1787662"/>
            <a:ext cx="1396514" cy="625522"/>
          </a:xfrm>
          <a:prstGeom prst="rect">
            <a:avLst/>
          </a:prstGeom>
        </p:spPr>
      </p:pic>
      <p:sp>
        <p:nvSpPr>
          <p:cNvPr id="12" name="Rectangle: Rounded Corners 11">
            <a:extLst>
              <a:ext uri="{FF2B5EF4-FFF2-40B4-BE49-F238E27FC236}">
                <a16:creationId xmlns:a16="http://schemas.microsoft.com/office/drawing/2014/main" xmlns="" id="{02C29D86-37C9-440A-B55E-2B1D81A3F06E}"/>
              </a:ext>
            </a:extLst>
          </p:cNvPr>
          <p:cNvSpPr/>
          <p:nvPr/>
        </p:nvSpPr>
        <p:spPr>
          <a:xfrm>
            <a:off x="632398" y="2432244"/>
            <a:ext cx="3125337" cy="42948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dirty="0" err="1"/>
              <a:t>l</a:t>
            </a:r>
            <a:r>
              <a:rPr lang="nl-BE" dirty="0" err="1" smtClean="0"/>
              <a:t>’ensemble</a:t>
            </a:r>
            <a:endParaRPr lang="nl-BE" dirty="0"/>
          </a:p>
        </p:txBody>
      </p:sp>
      <p:sp>
        <p:nvSpPr>
          <p:cNvPr id="14" name="Rectangle: Rounded Corners 13">
            <a:extLst>
              <a:ext uri="{FF2B5EF4-FFF2-40B4-BE49-F238E27FC236}">
                <a16:creationId xmlns:a16="http://schemas.microsoft.com/office/drawing/2014/main" xmlns="" id="{7F6E9A73-B2CD-4DAF-A450-A93760FED2E3}"/>
              </a:ext>
            </a:extLst>
          </p:cNvPr>
          <p:cNvSpPr/>
          <p:nvPr/>
        </p:nvSpPr>
        <p:spPr>
          <a:xfrm>
            <a:off x="632399" y="2932143"/>
            <a:ext cx="3125337" cy="39648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dirty="0" err="1" smtClean="0"/>
              <a:t>une</a:t>
            </a:r>
            <a:r>
              <a:rPr lang="nl-BE" dirty="0" smtClean="0"/>
              <a:t> </a:t>
            </a:r>
            <a:r>
              <a:rPr lang="nl-BE" dirty="0" err="1" smtClean="0"/>
              <a:t>minorité</a:t>
            </a:r>
            <a:r>
              <a:rPr lang="nl-BE" dirty="0" smtClean="0"/>
              <a:t> </a:t>
            </a:r>
            <a:r>
              <a:rPr lang="nl-BE" dirty="0" err="1" smtClean="0"/>
              <a:t>ou</a:t>
            </a:r>
            <a:r>
              <a:rPr lang="nl-BE" dirty="0" smtClean="0"/>
              <a:t> </a:t>
            </a:r>
            <a:r>
              <a:rPr lang="nl-BE" dirty="0" err="1" smtClean="0"/>
              <a:t>personne</a:t>
            </a:r>
            <a:endParaRPr lang="nl-BE" dirty="0"/>
          </a:p>
        </p:txBody>
      </p:sp>
      <p:sp>
        <p:nvSpPr>
          <p:cNvPr id="15" name="TextBox 14">
            <a:extLst>
              <a:ext uri="{FF2B5EF4-FFF2-40B4-BE49-F238E27FC236}">
                <a16:creationId xmlns:a16="http://schemas.microsoft.com/office/drawing/2014/main" xmlns="" id="{37484040-821E-4C94-AF76-DC4F8F48B0F4}"/>
              </a:ext>
            </a:extLst>
          </p:cNvPr>
          <p:cNvSpPr txBox="1"/>
          <p:nvPr/>
        </p:nvSpPr>
        <p:spPr>
          <a:xfrm>
            <a:off x="3939759" y="2530495"/>
            <a:ext cx="1578539" cy="369332"/>
          </a:xfrm>
          <a:prstGeom prst="rect">
            <a:avLst/>
          </a:prstGeom>
          <a:noFill/>
        </p:spPr>
        <p:txBody>
          <a:bodyPr wrap="square" rtlCol="0">
            <a:spAutoFit/>
          </a:bodyPr>
          <a:lstStyle/>
          <a:p>
            <a:pPr algn="ctr"/>
            <a:r>
              <a:rPr lang="nl-BE" dirty="0"/>
              <a:t>98 / 121  </a:t>
            </a:r>
            <a:r>
              <a:rPr lang="nl-BE" sz="1400" dirty="0">
                <a:solidFill>
                  <a:srgbClr val="585859"/>
                </a:solidFill>
              </a:rPr>
              <a:t>(81%) </a:t>
            </a:r>
            <a:endParaRPr lang="nl-BE" dirty="0">
              <a:solidFill>
                <a:srgbClr val="585859"/>
              </a:solidFill>
            </a:endParaRPr>
          </a:p>
        </p:txBody>
      </p:sp>
      <p:sp>
        <p:nvSpPr>
          <p:cNvPr id="16" name="TextBox 15">
            <a:extLst>
              <a:ext uri="{FF2B5EF4-FFF2-40B4-BE49-F238E27FC236}">
                <a16:creationId xmlns:a16="http://schemas.microsoft.com/office/drawing/2014/main" xmlns="" id="{4743E42B-91BB-4CF1-BEB6-9B049EB0F591}"/>
              </a:ext>
            </a:extLst>
          </p:cNvPr>
          <p:cNvSpPr txBox="1"/>
          <p:nvPr/>
        </p:nvSpPr>
        <p:spPr>
          <a:xfrm>
            <a:off x="5693497" y="2938525"/>
            <a:ext cx="1396514" cy="369332"/>
          </a:xfrm>
          <a:prstGeom prst="rect">
            <a:avLst/>
          </a:prstGeom>
          <a:noFill/>
        </p:spPr>
        <p:txBody>
          <a:bodyPr wrap="square" rtlCol="0">
            <a:spAutoFit/>
          </a:bodyPr>
          <a:lstStyle/>
          <a:p>
            <a:pPr algn="ctr"/>
            <a:r>
              <a:rPr lang="nl-BE" dirty="0" smtClean="0"/>
              <a:t>10 </a:t>
            </a:r>
            <a:r>
              <a:rPr lang="nl-BE" dirty="0"/>
              <a:t>/ 113  </a:t>
            </a:r>
            <a:r>
              <a:rPr lang="nl-BE" sz="1400" dirty="0" smtClean="0">
                <a:solidFill>
                  <a:srgbClr val="585859"/>
                </a:solidFill>
              </a:rPr>
              <a:t>(9%)</a:t>
            </a:r>
            <a:endParaRPr lang="nl-BE" dirty="0">
              <a:solidFill>
                <a:srgbClr val="585859"/>
              </a:solidFill>
            </a:endParaRPr>
          </a:p>
        </p:txBody>
      </p:sp>
      <p:sp>
        <p:nvSpPr>
          <p:cNvPr id="17" name="TextBox 16">
            <a:extLst>
              <a:ext uri="{FF2B5EF4-FFF2-40B4-BE49-F238E27FC236}">
                <a16:creationId xmlns:a16="http://schemas.microsoft.com/office/drawing/2014/main" xmlns="" id="{7F37C521-0725-4999-A692-FBF232355C9F}"/>
              </a:ext>
            </a:extLst>
          </p:cNvPr>
          <p:cNvSpPr txBox="1"/>
          <p:nvPr/>
        </p:nvSpPr>
        <p:spPr>
          <a:xfrm>
            <a:off x="5632081" y="2535127"/>
            <a:ext cx="1519346" cy="369332"/>
          </a:xfrm>
          <a:prstGeom prst="rect">
            <a:avLst/>
          </a:prstGeom>
          <a:noFill/>
        </p:spPr>
        <p:txBody>
          <a:bodyPr wrap="square" rtlCol="0">
            <a:spAutoFit/>
          </a:bodyPr>
          <a:lstStyle/>
          <a:p>
            <a:pPr algn="ctr"/>
            <a:r>
              <a:rPr lang="nl-BE" dirty="0"/>
              <a:t>102 / 113  </a:t>
            </a:r>
            <a:r>
              <a:rPr lang="nl-BE" sz="1400" dirty="0">
                <a:solidFill>
                  <a:srgbClr val="585859"/>
                </a:solidFill>
              </a:rPr>
              <a:t>(90%)</a:t>
            </a:r>
            <a:endParaRPr lang="nl-BE" dirty="0">
              <a:solidFill>
                <a:srgbClr val="585859"/>
              </a:solidFill>
            </a:endParaRPr>
          </a:p>
        </p:txBody>
      </p:sp>
      <p:sp>
        <p:nvSpPr>
          <p:cNvPr id="18" name="TextBox 17">
            <a:extLst>
              <a:ext uri="{FF2B5EF4-FFF2-40B4-BE49-F238E27FC236}">
                <a16:creationId xmlns:a16="http://schemas.microsoft.com/office/drawing/2014/main" xmlns="" id="{253F7C56-C5E2-467E-B942-F1C4D7A8D411}"/>
              </a:ext>
            </a:extLst>
          </p:cNvPr>
          <p:cNvSpPr txBox="1"/>
          <p:nvPr/>
        </p:nvSpPr>
        <p:spPr>
          <a:xfrm>
            <a:off x="4030772" y="2933893"/>
            <a:ext cx="1396514" cy="369332"/>
          </a:xfrm>
          <a:prstGeom prst="rect">
            <a:avLst/>
          </a:prstGeom>
          <a:noFill/>
        </p:spPr>
        <p:txBody>
          <a:bodyPr wrap="square" rtlCol="0">
            <a:spAutoFit/>
          </a:bodyPr>
          <a:lstStyle/>
          <a:p>
            <a:pPr algn="ctr"/>
            <a:r>
              <a:rPr lang="nl-BE" dirty="0" smtClean="0"/>
              <a:t>15 </a:t>
            </a:r>
            <a:r>
              <a:rPr lang="nl-BE" dirty="0"/>
              <a:t>/ 121  </a:t>
            </a:r>
            <a:r>
              <a:rPr lang="nl-BE" sz="1400" dirty="0" smtClean="0">
                <a:solidFill>
                  <a:srgbClr val="585859"/>
                </a:solidFill>
              </a:rPr>
              <a:t>(12%)</a:t>
            </a:r>
            <a:endParaRPr lang="nl-BE" dirty="0">
              <a:solidFill>
                <a:srgbClr val="585859"/>
              </a:solidFill>
            </a:endParaRPr>
          </a:p>
        </p:txBody>
      </p:sp>
      <p:sp>
        <p:nvSpPr>
          <p:cNvPr id="19" name="Espace réservé du contenu 3">
            <a:extLst>
              <a:ext uri="{FF2B5EF4-FFF2-40B4-BE49-F238E27FC236}">
                <a16:creationId xmlns:a16="http://schemas.microsoft.com/office/drawing/2014/main" xmlns="" id="{9455563C-7A42-447D-AC1C-0A566045AFBE}"/>
              </a:ext>
            </a:extLst>
          </p:cNvPr>
          <p:cNvSpPr txBox="1">
            <a:spLocks/>
          </p:cNvSpPr>
          <p:nvPr/>
        </p:nvSpPr>
        <p:spPr>
          <a:xfrm>
            <a:off x="287053" y="4969001"/>
            <a:ext cx="7947718" cy="10813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200" b="1" dirty="0"/>
              <a:t>P</a:t>
            </a:r>
            <a:r>
              <a:rPr lang="fr-FR" sz="2200" b="1" dirty="0" smtClean="0"/>
              <a:t>rincipales </a:t>
            </a:r>
            <a:r>
              <a:rPr lang="fr-FR" sz="2200" b="1" dirty="0"/>
              <a:t>raisons </a:t>
            </a:r>
            <a:r>
              <a:rPr lang="fr-FR" sz="2200" dirty="0"/>
              <a:t>évoquées </a:t>
            </a:r>
            <a:r>
              <a:rPr lang="fr-FR" sz="2200" dirty="0" smtClean="0"/>
              <a:t>pour le sentiment d’insécurité :</a:t>
            </a:r>
            <a:endParaRPr lang="fr-FR" sz="2200" dirty="0"/>
          </a:p>
          <a:p>
            <a:endParaRPr lang="fr-FR" sz="2200" dirty="0"/>
          </a:p>
        </p:txBody>
      </p:sp>
      <p:sp>
        <p:nvSpPr>
          <p:cNvPr id="22" name="Espace réservé du contenu 2">
            <a:extLst>
              <a:ext uri="{FF2B5EF4-FFF2-40B4-BE49-F238E27FC236}">
                <a16:creationId xmlns:a16="http://schemas.microsoft.com/office/drawing/2014/main" xmlns="" id="{C5EEEC0C-7A5E-4073-92E3-7703A61C04BE}"/>
              </a:ext>
            </a:extLst>
          </p:cNvPr>
          <p:cNvSpPr txBox="1">
            <a:spLocks/>
          </p:cNvSpPr>
          <p:nvPr/>
        </p:nvSpPr>
        <p:spPr>
          <a:xfrm>
            <a:off x="2210942" y="5438727"/>
            <a:ext cx="3125336"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800" b="1" dirty="0">
                <a:solidFill>
                  <a:srgbClr val="EE5859"/>
                </a:solidFill>
              </a:rPr>
              <a:t>1</a:t>
            </a:r>
            <a:r>
              <a:rPr lang="fr-FR" sz="1800" dirty="0"/>
              <a:t> Présence de groupes armés</a:t>
            </a:r>
          </a:p>
          <a:p>
            <a:pPr marL="0" indent="0">
              <a:spcBef>
                <a:spcPts val="600"/>
              </a:spcBef>
              <a:buNone/>
            </a:pPr>
            <a:r>
              <a:rPr lang="fr-FR" sz="1800" b="1" dirty="0">
                <a:solidFill>
                  <a:srgbClr val="EE5859"/>
                </a:solidFill>
              </a:rPr>
              <a:t>2</a:t>
            </a:r>
            <a:r>
              <a:rPr lang="fr-FR" sz="1800" dirty="0"/>
              <a:t> Absence </a:t>
            </a:r>
            <a:r>
              <a:rPr lang="fr-FR" sz="1800" dirty="0" smtClean="0"/>
              <a:t>de Forces de Défense</a:t>
            </a:r>
            <a:br>
              <a:rPr lang="fr-FR" sz="1800" dirty="0" smtClean="0"/>
            </a:br>
            <a:r>
              <a:rPr lang="fr-FR" sz="1800" dirty="0" smtClean="0"/>
              <a:t>   et de Sécurité (FDS)</a:t>
            </a:r>
            <a:endParaRPr lang="fr-FR" sz="1800" dirty="0"/>
          </a:p>
          <a:p>
            <a:pPr marL="0" indent="0">
              <a:spcBef>
                <a:spcPts val="600"/>
              </a:spcBef>
              <a:buNone/>
            </a:pPr>
            <a:r>
              <a:rPr lang="fr-FR" sz="1800" b="1" dirty="0">
                <a:solidFill>
                  <a:srgbClr val="EE5859"/>
                </a:solidFill>
              </a:rPr>
              <a:t>3</a:t>
            </a:r>
            <a:r>
              <a:rPr lang="fr-FR" sz="1800" dirty="0"/>
              <a:t> Manque de patrouilles régulières</a:t>
            </a:r>
          </a:p>
        </p:txBody>
      </p:sp>
      <p:sp>
        <p:nvSpPr>
          <p:cNvPr id="23" name="Espace réservé du contenu 2">
            <a:extLst>
              <a:ext uri="{FF2B5EF4-FFF2-40B4-BE49-F238E27FC236}">
                <a16:creationId xmlns:a16="http://schemas.microsoft.com/office/drawing/2014/main" xmlns="" id="{A116D0CD-DF82-46D4-9A0E-01856AE1744C}"/>
              </a:ext>
            </a:extLst>
          </p:cNvPr>
          <p:cNvSpPr txBox="1">
            <a:spLocks/>
          </p:cNvSpPr>
          <p:nvPr/>
        </p:nvSpPr>
        <p:spPr>
          <a:xfrm>
            <a:off x="5416795" y="5438727"/>
            <a:ext cx="3255349"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800" b="1" dirty="0" smtClean="0">
                <a:solidFill>
                  <a:srgbClr val="EE5859"/>
                </a:solidFill>
              </a:rPr>
              <a:t>1</a:t>
            </a:r>
            <a:r>
              <a:rPr lang="fr-FR" sz="1800" dirty="0" smtClean="0"/>
              <a:t> </a:t>
            </a:r>
            <a:r>
              <a:rPr lang="fr-FR" sz="1800" dirty="0"/>
              <a:t>Absence </a:t>
            </a:r>
            <a:r>
              <a:rPr lang="fr-FR" sz="1800" dirty="0" smtClean="0"/>
              <a:t>de </a:t>
            </a:r>
            <a:r>
              <a:rPr lang="fr-FR" sz="1800" dirty="0"/>
              <a:t>Forces de </a:t>
            </a:r>
            <a:r>
              <a:rPr lang="fr-FR" sz="1800" dirty="0" smtClean="0"/>
              <a:t>Défense</a:t>
            </a:r>
            <a:br>
              <a:rPr lang="fr-FR" sz="1800" dirty="0" smtClean="0"/>
            </a:br>
            <a:r>
              <a:rPr lang="fr-FR" sz="1800" dirty="0" smtClean="0"/>
              <a:t>   et </a:t>
            </a:r>
            <a:r>
              <a:rPr lang="fr-FR" sz="1800" dirty="0"/>
              <a:t>de </a:t>
            </a:r>
            <a:r>
              <a:rPr lang="fr-FR" sz="1800" dirty="0" smtClean="0"/>
              <a:t>Sécurité </a:t>
            </a:r>
            <a:r>
              <a:rPr lang="fr-FR" sz="1800" dirty="0"/>
              <a:t>(FDS)</a:t>
            </a:r>
          </a:p>
          <a:p>
            <a:pPr marL="0" indent="0">
              <a:spcBef>
                <a:spcPts val="600"/>
              </a:spcBef>
              <a:buNone/>
            </a:pPr>
            <a:r>
              <a:rPr lang="fr-FR" sz="1800" b="1" dirty="0" smtClean="0">
                <a:solidFill>
                  <a:srgbClr val="EE5859"/>
                </a:solidFill>
              </a:rPr>
              <a:t>2</a:t>
            </a:r>
            <a:r>
              <a:rPr lang="fr-FR" sz="1800" dirty="0" smtClean="0"/>
              <a:t> </a:t>
            </a:r>
            <a:r>
              <a:rPr lang="fr-FR" sz="1800" dirty="0"/>
              <a:t>Présence de groupes armés </a:t>
            </a:r>
          </a:p>
          <a:p>
            <a:pPr marL="0" indent="0">
              <a:spcBef>
                <a:spcPts val="600"/>
              </a:spcBef>
              <a:buNone/>
            </a:pPr>
            <a:r>
              <a:rPr lang="fr-FR" sz="1800" b="1" dirty="0">
                <a:solidFill>
                  <a:srgbClr val="EE5859"/>
                </a:solidFill>
              </a:rPr>
              <a:t>3</a:t>
            </a:r>
            <a:r>
              <a:rPr lang="fr-FR" sz="1800" dirty="0"/>
              <a:t> Manques de patrouilles régulières</a:t>
            </a:r>
          </a:p>
        </p:txBody>
      </p:sp>
      <p:sp>
        <p:nvSpPr>
          <p:cNvPr id="25" name="Espace réservé du contenu 3"/>
          <p:cNvSpPr txBox="1">
            <a:spLocks/>
          </p:cNvSpPr>
          <p:nvPr/>
        </p:nvSpPr>
        <p:spPr>
          <a:xfrm>
            <a:off x="287053" y="3690082"/>
            <a:ext cx="7947718" cy="16157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200" dirty="0" smtClean="0"/>
              <a:t>Comparaison avec le </a:t>
            </a:r>
            <a:r>
              <a:rPr lang="fr-FR" sz="2200" b="1" dirty="0" smtClean="0"/>
              <a:t>sentiment de sécurité il y a six mois </a:t>
            </a:r>
            <a:r>
              <a:rPr lang="fr-FR" sz="2200" dirty="0" smtClean="0"/>
              <a:t>:</a:t>
            </a:r>
          </a:p>
          <a:p>
            <a:pPr lvl="1"/>
            <a:r>
              <a:rPr lang="fr-FR" sz="2000" dirty="0"/>
              <a:t>L</a:t>
            </a:r>
            <a:r>
              <a:rPr lang="fr-FR" sz="2000" dirty="0" smtClean="0"/>
              <a:t>es grandes tendances sont restées les mêmes</a:t>
            </a:r>
          </a:p>
          <a:p>
            <a:pPr lvl="1"/>
            <a:r>
              <a:rPr lang="fr-FR" sz="2000" dirty="0" smtClean="0"/>
              <a:t>Augmentation du nombre de sites où les PDI ne se sentent pas en sécurité</a:t>
            </a:r>
            <a:endParaRPr lang="fr-FR" sz="2000" dirty="0"/>
          </a:p>
        </p:txBody>
      </p:sp>
    </p:spTree>
    <p:extLst>
      <p:ext uri="{BB962C8B-B14F-4D97-AF65-F5344CB8AC3E}">
        <p14:creationId xmlns:p14="http://schemas.microsoft.com/office/powerpoint/2010/main" val="7135539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Incidents sécuritaires (1/3)</a:t>
            </a: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contenu 3"/>
          <p:cNvSpPr>
            <a:spLocks noGrp="1"/>
          </p:cNvSpPr>
          <p:nvPr>
            <p:ph idx="1"/>
          </p:nvPr>
        </p:nvSpPr>
        <p:spPr>
          <a:xfrm>
            <a:off x="287053" y="1115310"/>
            <a:ext cx="7947718" cy="1218457"/>
          </a:xfrm>
        </p:spPr>
        <p:txBody>
          <a:bodyPr>
            <a:normAutofit/>
          </a:bodyPr>
          <a:lstStyle/>
          <a:p>
            <a:r>
              <a:rPr lang="fr-FR" sz="2400" dirty="0"/>
              <a:t>Pour les PDI comme pour les réfugiés, </a:t>
            </a:r>
            <a:r>
              <a:rPr lang="fr-FR" sz="2400" dirty="0" smtClean="0"/>
              <a:t>des incidents sécuritaires ont eu lieu au cours des six mois précédant l’évaluation dans environ 20% des sites / camp. </a:t>
            </a:r>
            <a:endParaRPr lang="fr-FR" sz="2400" dirty="0"/>
          </a:p>
        </p:txBody>
      </p:sp>
      <p:pic>
        <p:nvPicPr>
          <p:cNvPr id="5"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3606104" y="2175336"/>
            <a:ext cx="1396514" cy="625522"/>
          </a:xfrm>
          <a:prstGeom prst="rect">
            <a:avLst/>
          </a:prstGeom>
        </p:spPr>
      </p:pic>
      <p:pic>
        <p:nvPicPr>
          <p:cNvPr id="6"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6409244" y="2163695"/>
            <a:ext cx="1396514" cy="625522"/>
          </a:xfrm>
          <a:prstGeom prst="rect">
            <a:avLst/>
          </a:prstGeom>
        </p:spPr>
      </p:pic>
      <p:sp>
        <p:nvSpPr>
          <p:cNvPr id="3" name="Rectangle à coins arrondis 2"/>
          <p:cNvSpPr/>
          <p:nvPr/>
        </p:nvSpPr>
        <p:spPr>
          <a:xfrm>
            <a:off x="541867" y="3248026"/>
            <a:ext cx="1930400" cy="546100"/>
          </a:xfrm>
          <a:prstGeom prst="roundRect">
            <a:avLst/>
          </a:prstGeom>
          <a:solidFill>
            <a:srgbClr val="EE5859">
              <a:alpha val="50196"/>
            </a:srgbClr>
          </a:solidFill>
          <a:ln>
            <a:solidFill>
              <a:srgbClr val="EE5859">
                <a:alpha val="4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Sites / camp avec incidents</a:t>
            </a:r>
            <a:endParaRPr lang="en-GB" dirty="0">
              <a:solidFill>
                <a:schemeClr val="tx1"/>
              </a:solidFill>
            </a:endParaRPr>
          </a:p>
        </p:txBody>
      </p:sp>
      <p:sp>
        <p:nvSpPr>
          <p:cNvPr id="10" name="Rectangle à coins arrondis 9"/>
          <p:cNvSpPr/>
          <p:nvPr/>
        </p:nvSpPr>
        <p:spPr>
          <a:xfrm>
            <a:off x="541867" y="3877459"/>
            <a:ext cx="1930400" cy="551666"/>
          </a:xfrm>
          <a:prstGeom prst="roundRect">
            <a:avLst/>
          </a:prstGeom>
          <a:solidFill>
            <a:srgbClr val="5A5858">
              <a:alpha val="49804"/>
            </a:srgbClr>
          </a:solidFill>
          <a:ln>
            <a:solidFill>
              <a:srgbClr val="5A5858">
                <a:alpha val="5019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Sites /camp sans incident</a:t>
            </a:r>
            <a:endParaRPr lang="en-GB" dirty="0">
              <a:solidFill>
                <a:schemeClr val="tx1"/>
              </a:solidFill>
            </a:endParaRPr>
          </a:p>
        </p:txBody>
      </p:sp>
      <p:pic>
        <p:nvPicPr>
          <p:cNvPr id="1026"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t="5756"/>
          <a:stretch/>
        </p:blipFill>
        <p:spPr bwMode="auto">
          <a:xfrm>
            <a:off x="3211270" y="2777066"/>
            <a:ext cx="2473038" cy="238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t="6337"/>
          <a:stretch/>
        </p:blipFill>
        <p:spPr bwMode="auto">
          <a:xfrm>
            <a:off x="6063343" y="2794000"/>
            <a:ext cx="2402794" cy="2401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Espace réservé du contenu 3"/>
          <p:cNvSpPr txBox="1">
            <a:spLocks/>
          </p:cNvSpPr>
          <p:nvPr/>
        </p:nvSpPr>
        <p:spPr>
          <a:xfrm>
            <a:off x="326118" y="5467738"/>
            <a:ext cx="7947718" cy="12677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smtClean="0"/>
              <a:t>Dans un </a:t>
            </a:r>
            <a:r>
              <a:rPr lang="fr-FR" sz="2400" dirty="0"/>
              <a:t>total de 35 </a:t>
            </a:r>
            <a:r>
              <a:rPr lang="fr-FR" sz="2400" dirty="0" smtClean="0"/>
              <a:t>sites / camp, </a:t>
            </a:r>
            <a:r>
              <a:rPr lang="fr-FR" sz="2400" dirty="0"/>
              <a:t>répartis </a:t>
            </a:r>
            <a:r>
              <a:rPr lang="fr-FR" sz="2400" dirty="0" smtClean="0"/>
              <a:t>dans 7 communes différentes, au moins un IC PDI et/ ou réfugié a rapporté des incidents sécuritaires au </a:t>
            </a:r>
            <a:r>
              <a:rPr lang="fr-FR" sz="2400" dirty="0"/>
              <a:t>cours des six </a:t>
            </a:r>
            <a:r>
              <a:rPr lang="fr-FR" sz="2400" dirty="0" smtClean="0"/>
              <a:t>mois précédant l’évaluation.</a:t>
            </a:r>
            <a:endParaRPr lang="fr-FR" sz="2400" dirty="0"/>
          </a:p>
        </p:txBody>
      </p:sp>
    </p:spTree>
    <p:extLst>
      <p:ext uri="{BB962C8B-B14F-4D97-AF65-F5344CB8AC3E}">
        <p14:creationId xmlns:p14="http://schemas.microsoft.com/office/powerpoint/2010/main" val="29317215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Incidents sécuritaires (2/3)</a:t>
            </a: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Espace réservé du contenu 3">
            <a:extLst>
              <a:ext uri="{FF2B5EF4-FFF2-40B4-BE49-F238E27FC236}">
                <a16:creationId xmlns:a16="http://schemas.microsoft.com/office/drawing/2014/main" xmlns="" id="{9455563C-7A42-447D-AC1C-0A566045AFBE}"/>
              </a:ext>
            </a:extLst>
          </p:cNvPr>
          <p:cNvSpPr txBox="1">
            <a:spLocks/>
          </p:cNvSpPr>
          <p:nvPr/>
        </p:nvSpPr>
        <p:spPr>
          <a:xfrm>
            <a:off x="287053" y="1166304"/>
            <a:ext cx="7947718" cy="10149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a:t>Parmi les sites </a:t>
            </a:r>
            <a:r>
              <a:rPr lang="fr-FR" sz="2400" dirty="0" smtClean="0"/>
              <a:t>/ camp dans lesquels </a:t>
            </a:r>
            <a:r>
              <a:rPr lang="fr-FR" sz="2400" dirty="0"/>
              <a:t>des incidents sécuritaires ont été </a:t>
            </a:r>
            <a:r>
              <a:rPr lang="fr-FR" sz="2400" dirty="0" smtClean="0"/>
              <a:t>rapportés, les </a:t>
            </a:r>
            <a:r>
              <a:rPr lang="fr-FR" sz="2400" b="1" dirty="0" smtClean="0"/>
              <a:t>types d’incidents </a:t>
            </a:r>
            <a:r>
              <a:rPr lang="fr-FR" sz="2400" dirty="0" smtClean="0"/>
              <a:t>les plus rapportés sont similaires pour les deux types de population :  </a:t>
            </a:r>
            <a:endParaRPr lang="fr-FR" sz="2400" dirty="0"/>
          </a:p>
        </p:txBody>
      </p:sp>
      <p:pic>
        <p:nvPicPr>
          <p:cNvPr id="20" name="Picture 19">
            <a:extLst>
              <a:ext uri="{FF2B5EF4-FFF2-40B4-BE49-F238E27FC236}">
                <a16:creationId xmlns:a16="http://schemas.microsoft.com/office/drawing/2014/main" xmlns="" id="{72ABBEF9-F1B2-4F35-8175-9AE7E2641F82}"/>
              </a:ext>
            </a:extLst>
          </p:cNvPr>
          <p:cNvPicPr>
            <a:picLocks noChangeAspect="1"/>
          </p:cNvPicPr>
          <p:nvPr/>
        </p:nvPicPr>
        <p:blipFill>
          <a:blip r:embed="rId4"/>
          <a:stretch>
            <a:fillRect/>
          </a:stretch>
        </p:blipFill>
        <p:spPr>
          <a:xfrm>
            <a:off x="2022087" y="2323298"/>
            <a:ext cx="1396514" cy="625522"/>
          </a:xfrm>
          <a:prstGeom prst="rect">
            <a:avLst/>
          </a:prstGeom>
        </p:spPr>
      </p:pic>
      <p:pic>
        <p:nvPicPr>
          <p:cNvPr id="21" name="Picture 20">
            <a:extLst>
              <a:ext uri="{FF2B5EF4-FFF2-40B4-BE49-F238E27FC236}">
                <a16:creationId xmlns:a16="http://schemas.microsoft.com/office/drawing/2014/main" xmlns="" id="{48E1A578-29E4-4258-92CC-E1E5C823D02C}"/>
              </a:ext>
            </a:extLst>
          </p:cNvPr>
          <p:cNvPicPr>
            <a:picLocks noChangeAspect="1"/>
          </p:cNvPicPr>
          <p:nvPr/>
        </p:nvPicPr>
        <p:blipFill>
          <a:blip r:embed="rId5"/>
          <a:stretch>
            <a:fillRect/>
          </a:stretch>
        </p:blipFill>
        <p:spPr>
          <a:xfrm>
            <a:off x="4948360" y="2323298"/>
            <a:ext cx="1396514" cy="625522"/>
          </a:xfrm>
          <a:prstGeom prst="rect">
            <a:avLst/>
          </a:prstGeom>
        </p:spPr>
      </p:pic>
      <p:sp>
        <p:nvSpPr>
          <p:cNvPr id="22" name="Espace réservé du contenu 2">
            <a:extLst>
              <a:ext uri="{FF2B5EF4-FFF2-40B4-BE49-F238E27FC236}">
                <a16:creationId xmlns:a16="http://schemas.microsoft.com/office/drawing/2014/main" xmlns="" id="{C5EEEC0C-7A5E-4073-92E3-7703A61C04BE}"/>
              </a:ext>
            </a:extLst>
          </p:cNvPr>
          <p:cNvSpPr txBox="1">
            <a:spLocks/>
          </p:cNvSpPr>
          <p:nvPr/>
        </p:nvSpPr>
        <p:spPr>
          <a:xfrm>
            <a:off x="1276427" y="3059241"/>
            <a:ext cx="3234520"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a:t>
            </a:r>
            <a:r>
              <a:rPr lang="fr-FR" sz="1600" dirty="0" smtClean="0"/>
              <a:t>Violences </a:t>
            </a:r>
            <a:r>
              <a:rPr lang="fr-FR" sz="1600" dirty="0"/>
              <a:t>physiques contre </a:t>
            </a:r>
            <a:r>
              <a:rPr lang="fr-FR" sz="1600" dirty="0" smtClean="0"/>
              <a:t>les civils</a:t>
            </a:r>
            <a:endParaRPr lang="fr-FR" sz="1600" dirty="0"/>
          </a:p>
          <a:p>
            <a:pPr marL="0" indent="0">
              <a:spcBef>
                <a:spcPts val="600"/>
              </a:spcBef>
              <a:buNone/>
            </a:pPr>
            <a:r>
              <a:rPr lang="fr-FR" sz="1600" b="1" dirty="0">
                <a:solidFill>
                  <a:srgbClr val="EE5859"/>
                </a:solidFill>
              </a:rPr>
              <a:t>2</a:t>
            </a:r>
            <a:r>
              <a:rPr lang="fr-FR" sz="1600" dirty="0"/>
              <a:t> Vols / braquages</a:t>
            </a:r>
          </a:p>
          <a:p>
            <a:pPr marL="0" indent="0">
              <a:spcBef>
                <a:spcPts val="600"/>
              </a:spcBef>
              <a:buNone/>
            </a:pPr>
            <a:r>
              <a:rPr lang="fr-FR" sz="1600" b="1" dirty="0">
                <a:solidFill>
                  <a:srgbClr val="EE5859"/>
                </a:solidFill>
              </a:rPr>
              <a:t>3*</a:t>
            </a:r>
            <a:r>
              <a:rPr lang="fr-FR" sz="1600" dirty="0"/>
              <a:t> Combats entre groupes armés</a:t>
            </a:r>
          </a:p>
          <a:p>
            <a:pPr marL="0" indent="0">
              <a:spcBef>
                <a:spcPts val="600"/>
              </a:spcBef>
              <a:buNone/>
            </a:pPr>
            <a:r>
              <a:rPr lang="fr-FR" sz="1600" b="1" dirty="0">
                <a:solidFill>
                  <a:srgbClr val="EE5859"/>
                </a:solidFill>
              </a:rPr>
              <a:t>3*</a:t>
            </a:r>
            <a:r>
              <a:rPr lang="fr-FR" sz="1600" dirty="0"/>
              <a:t> </a:t>
            </a:r>
            <a:r>
              <a:rPr lang="fr-FR" sz="1600" dirty="0" smtClean="0"/>
              <a:t>Kidnapping / disparitions forcées</a:t>
            </a:r>
            <a:endParaRPr lang="fr-FR" sz="1600" dirty="0"/>
          </a:p>
        </p:txBody>
      </p:sp>
      <p:sp>
        <p:nvSpPr>
          <p:cNvPr id="24" name="Espace réservé du contenu 2">
            <a:extLst>
              <a:ext uri="{FF2B5EF4-FFF2-40B4-BE49-F238E27FC236}">
                <a16:creationId xmlns:a16="http://schemas.microsoft.com/office/drawing/2014/main" xmlns="" id="{FA8E8118-BA75-4677-83BB-1A38D101B60F}"/>
              </a:ext>
            </a:extLst>
          </p:cNvPr>
          <p:cNvSpPr txBox="1">
            <a:spLocks/>
          </p:cNvSpPr>
          <p:nvPr/>
        </p:nvSpPr>
        <p:spPr>
          <a:xfrm>
            <a:off x="4536706" y="3072386"/>
            <a:ext cx="3236400"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a:t>
            </a:r>
            <a:r>
              <a:rPr lang="fr-FR" sz="1600" dirty="0" smtClean="0"/>
              <a:t>Violences </a:t>
            </a:r>
            <a:r>
              <a:rPr lang="fr-FR" sz="1600" dirty="0"/>
              <a:t>physiques contre </a:t>
            </a:r>
            <a:r>
              <a:rPr lang="fr-FR" sz="1600" dirty="0" smtClean="0"/>
              <a:t>les civils</a:t>
            </a:r>
            <a:endParaRPr lang="fr-FR" sz="1600" dirty="0"/>
          </a:p>
          <a:p>
            <a:pPr marL="0" indent="0">
              <a:spcBef>
                <a:spcPts val="600"/>
              </a:spcBef>
              <a:buNone/>
            </a:pPr>
            <a:r>
              <a:rPr lang="fr-FR" sz="1600" b="1" dirty="0">
                <a:solidFill>
                  <a:srgbClr val="EE5859"/>
                </a:solidFill>
              </a:rPr>
              <a:t>2</a:t>
            </a:r>
            <a:r>
              <a:rPr lang="fr-FR" sz="1600" dirty="0"/>
              <a:t> Combats entre groupes armés</a:t>
            </a:r>
          </a:p>
          <a:p>
            <a:pPr marL="0" indent="0">
              <a:spcBef>
                <a:spcPts val="600"/>
              </a:spcBef>
              <a:buNone/>
            </a:pPr>
            <a:r>
              <a:rPr lang="fr-FR" sz="1600" b="1" dirty="0">
                <a:solidFill>
                  <a:srgbClr val="EE5859"/>
                </a:solidFill>
              </a:rPr>
              <a:t>3</a:t>
            </a:r>
            <a:r>
              <a:rPr lang="fr-FR" sz="1600" dirty="0"/>
              <a:t> Vols / braquages</a:t>
            </a:r>
          </a:p>
        </p:txBody>
      </p:sp>
      <p:sp>
        <p:nvSpPr>
          <p:cNvPr id="25" name="Espace réservé du contenu 2">
            <a:extLst>
              <a:ext uri="{FF2B5EF4-FFF2-40B4-BE49-F238E27FC236}">
                <a16:creationId xmlns:a16="http://schemas.microsoft.com/office/drawing/2014/main" xmlns="" id="{41DF70C2-12D9-48C3-9CDB-64649119D4FD}"/>
              </a:ext>
            </a:extLst>
          </p:cNvPr>
          <p:cNvSpPr txBox="1">
            <a:spLocks/>
          </p:cNvSpPr>
          <p:nvPr/>
        </p:nvSpPr>
        <p:spPr>
          <a:xfrm>
            <a:off x="1332216" y="4891333"/>
            <a:ext cx="3236400"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Hommes (18-49 ans)</a:t>
            </a:r>
          </a:p>
          <a:p>
            <a:pPr marL="0" indent="0">
              <a:spcBef>
                <a:spcPts val="600"/>
              </a:spcBef>
              <a:buNone/>
            </a:pPr>
            <a:r>
              <a:rPr lang="fr-FR" sz="1600" b="1" dirty="0">
                <a:solidFill>
                  <a:srgbClr val="EE5859"/>
                </a:solidFill>
              </a:rPr>
              <a:t>2</a:t>
            </a:r>
            <a:r>
              <a:rPr lang="fr-FR" sz="1600" dirty="0"/>
              <a:t> Garçons (11-17 ans)</a:t>
            </a:r>
          </a:p>
          <a:p>
            <a:pPr marL="0" indent="0">
              <a:spcBef>
                <a:spcPts val="600"/>
              </a:spcBef>
              <a:buNone/>
            </a:pPr>
            <a:r>
              <a:rPr lang="fr-FR" sz="1600" b="1" dirty="0">
                <a:solidFill>
                  <a:srgbClr val="EE5859"/>
                </a:solidFill>
              </a:rPr>
              <a:t>3</a:t>
            </a:r>
            <a:r>
              <a:rPr lang="fr-FR" sz="1600" dirty="0"/>
              <a:t> Femmes (18-49 ans</a:t>
            </a:r>
            <a:r>
              <a:rPr lang="fr-FR" sz="1600" dirty="0" smtClean="0"/>
              <a:t>)</a:t>
            </a:r>
          </a:p>
          <a:p>
            <a:pPr marL="0" indent="0">
              <a:spcBef>
                <a:spcPts val="600"/>
              </a:spcBef>
              <a:buNone/>
            </a:pPr>
            <a:r>
              <a:rPr lang="fr-FR" sz="1600" b="1" dirty="0" smtClean="0">
                <a:solidFill>
                  <a:srgbClr val="EE5859"/>
                </a:solidFill>
              </a:rPr>
              <a:t>4 </a:t>
            </a:r>
            <a:r>
              <a:rPr lang="fr-FR" sz="1600" dirty="0" smtClean="0"/>
              <a:t>Filles (11-17 ans)</a:t>
            </a:r>
            <a:endParaRPr lang="fr-FR" sz="1600" dirty="0"/>
          </a:p>
        </p:txBody>
      </p:sp>
      <p:sp>
        <p:nvSpPr>
          <p:cNvPr id="26" name="Espace réservé du contenu 2">
            <a:extLst>
              <a:ext uri="{FF2B5EF4-FFF2-40B4-BE49-F238E27FC236}">
                <a16:creationId xmlns:a16="http://schemas.microsoft.com/office/drawing/2014/main" xmlns="" id="{409F78F4-DAA0-4566-857E-F0BB2D91C45C}"/>
              </a:ext>
            </a:extLst>
          </p:cNvPr>
          <p:cNvSpPr txBox="1">
            <a:spLocks/>
          </p:cNvSpPr>
          <p:nvPr/>
        </p:nvSpPr>
        <p:spPr>
          <a:xfrm>
            <a:off x="4489081" y="4891333"/>
            <a:ext cx="3236400"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Femmes (18-49 ans)</a:t>
            </a:r>
          </a:p>
          <a:p>
            <a:pPr marL="0" indent="0">
              <a:spcBef>
                <a:spcPts val="600"/>
              </a:spcBef>
              <a:buNone/>
            </a:pPr>
            <a:r>
              <a:rPr lang="fr-FR" sz="1600" b="1" dirty="0">
                <a:solidFill>
                  <a:srgbClr val="EE5859"/>
                </a:solidFill>
              </a:rPr>
              <a:t>1*</a:t>
            </a:r>
            <a:r>
              <a:rPr lang="fr-FR" sz="1600" dirty="0"/>
              <a:t> Hommes (18-49 ans)</a:t>
            </a:r>
          </a:p>
          <a:p>
            <a:pPr marL="0" indent="0">
              <a:spcBef>
                <a:spcPts val="600"/>
              </a:spcBef>
              <a:buNone/>
            </a:pPr>
            <a:r>
              <a:rPr lang="fr-FR" sz="1600" b="1" dirty="0">
                <a:solidFill>
                  <a:srgbClr val="EE5859"/>
                </a:solidFill>
              </a:rPr>
              <a:t>3*</a:t>
            </a:r>
            <a:r>
              <a:rPr lang="fr-FR" sz="1600" dirty="0"/>
              <a:t> </a:t>
            </a:r>
            <a:r>
              <a:rPr lang="fr-FR" sz="1600" dirty="0" smtClean="0"/>
              <a:t>Bébés </a:t>
            </a:r>
            <a:r>
              <a:rPr lang="fr-FR" sz="1600" dirty="0"/>
              <a:t>(&lt; 5 ans)</a:t>
            </a:r>
          </a:p>
          <a:p>
            <a:pPr marL="0" indent="0">
              <a:spcBef>
                <a:spcPts val="600"/>
              </a:spcBef>
              <a:buNone/>
            </a:pPr>
            <a:r>
              <a:rPr lang="fr-FR" sz="1600" b="1" dirty="0">
                <a:solidFill>
                  <a:srgbClr val="EE5859"/>
                </a:solidFill>
              </a:rPr>
              <a:t>3* </a:t>
            </a:r>
            <a:r>
              <a:rPr lang="fr-FR" sz="1600" dirty="0"/>
              <a:t>Femmes â</a:t>
            </a:r>
            <a:r>
              <a:rPr lang="fr-FR" sz="1600" dirty="0" smtClean="0"/>
              <a:t>gées (50 ans ou plus)</a:t>
            </a:r>
            <a:endParaRPr lang="fr-FR" sz="1600" dirty="0"/>
          </a:p>
        </p:txBody>
      </p:sp>
      <p:sp>
        <p:nvSpPr>
          <p:cNvPr id="15" name="Espace réservé du contenu 3">
            <a:extLst>
              <a:ext uri="{FF2B5EF4-FFF2-40B4-BE49-F238E27FC236}">
                <a16:creationId xmlns:a16="http://schemas.microsoft.com/office/drawing/2014/main" xmlns="" id="{9455563C-7A42-447D-AC1C-0A566045AFBE}"/>
              </a:ext>
            </a:extLst>
          </p:cNvPr>
          <p:cNvSpPr txBox="1">
            <a:spLocks/>
          </p:cNvSpPr>
          <p:nvPr/>
        </p:nvSpPr>
        <p:spPr>
          <a:xfrm>
            <a:off x="439453" y="4384546"/>
            <a:ext cx="7947718" cy="10149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b="1" dirty="0" smtClean="0"/>
              <a:t>Groupes de </a:t>
            </a:r>
            <a:r>
              <a:rPr lang="fr-FR" sz="2400" b="1" dirty="0"/>
              <a:t>personnes </a:t>
            </a:r>
            <a:r>
              <a:rPr lang="fr-FR" sz="2400" b="1" dirty="0" smtClean="0"/>
              <a:t>les plus affectés </a:t>
            </a:r>
            <a:r>
              <a:rPr lang="fr-FR" sz="2400" dirty="0" smtClean="0"/>
              <a:t>par </a:t>
            </a:r>
            <a:r>
              <a:rPr lang="fr-FR" sz="2400" dirty="0"/>
              <a:t>ces </a:t>
            </a:r>
            <a:r>
              <a:rPr lang="fr-FR" sz="2400" dirty="0" smtClean="0"/>
              <a:t>incidents :</a:t>
            </a:r>
            <a:endParaRPr lang="fr-FR" sz="2400" dirty="0"/>
          </a:p>
        </p:txBody>
      </p:sp>
    </p:spTree>
    <p:extLst>
      <p:ext uri="{BB962C8B-B14F-4D97-AF65-F5344CB8AC3E}">
        <p14:creationId xmlns:p14="http://schemas.microsoft.com/office/powerpoint/2010/main" val="20377472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Incidents sécuritaires (3/3)</a:t>
            </a: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contenu 3"/>
          <p:cNvSpPr>
            <a:spLocks noGrp="1"/>
          </p:cNvSpPr>
          <p:nvPr>
            <p:ph idx="1"/>
          </p:nvPr>
        </p:nvSpPr>
        <p:spPr>
          <a:xfrm>
            <a:off x="234317" y="1043344"/>
            <a:ext cx="7947718" cy="750999"/>
          </a:xfrm>
        </p:spPr>
        <p:txBody>
          <a:bodyPr>
            <a:noAutofit/>
          </a:bodyPr>
          <a:lstStyle/>
          <a:p>
            <a:r>
              <a:rPr lang="fr-FR" sz="2400" b="1" dirty="0" smtClean="0"/>
              <a:t>Fréquence des incidents sécuritaires </a:t>
            </a:r>
            <a:r>
              <a:rPr lang="fr-FR" sz="2400" dirty="0" smtClean="0"/>
              <a:t>au cours des six mois précédant l’évaluation, par nombre de sites / camp :</a:t>
            </a:r>
            <a:endParaRPr lang="fr-FR" sz="2400" dirty="0"/>
          </a:p>
        </p:txBody>
      </p:sp>
      <p:pic>
        <p:nvPicPr>
          <p:cNvPr id="5"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3835017" y="1808883"/>
            <a:ext cx="1396514" cy="625522"/>
          </a:xfrm>
          <a:prstGeom prst="rect">
            <a:avLst/>
          </a:prstGeom>
        </p:spPr>
      </p:pic>
      <p:pic>
        <p:nvPicPr>
          <p:cNvPr id="6"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6330338" y="1792351"/>
            <a:ext cx="1396514" cy="625522"/>
          </a:xfrm>
          <a:prstGeom prst="rect">
            <a:avLst/>
          </a:prstGeom>
        </p:spPr>
      </p:pic>
      <p:sp>
        <p:nvSpPr>
          <p:cNvPr id="12" name="Rectangle: Rounded Corners 11">
            <a:extLst>
              <a:ext uri="{FF2B5EF4-FFF2-40B4-BE49-F238E27FC236}">
                <a16:creationId xmlns:a16="http://schemas.microsoft.com/office/drawing/2014/main" xmlns="" id="{02C29D86-37C9-440A-B55E-2B1D81A3F06E}"/>
              </a:ext>
            </a:extLst>
          </p:cNvPr>
          <p:cNvSpPr/>
          <p:nvPr/>
        </p:nvSpPr>
        <p:spPr>
          <a:xfrm>
            <a:off x="641438" y="2254994"/>
            <a:ext cx="2333774" cy="65925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dirty="0"/>
              <a:t>I</a:t>
            </a:r>
            <a:r>
              <a:rPr lang="nl-BE" dirty="0" smtClean="0"/>
              <a:t>ncidents </a:t>
            </a:r>
            <a:r>
              <a:rPr lang="nl-BE" b="1" dirty="0" err="1" smtClean="0"/>
              <a:t>rares</a:t>
            </a:r>
            <a:endParaRPr lang="nl-BE" b="1" dirty="0" smtClean="0"/>
          </a:p>
          <a:p>
            <a:pPr algn="ctr"/>
            <a:r>
              <a:rPr lang="nl-BE" sz="1400" dirty="0" smtClean="0"/>
              <a:t>(&gt; 1 </a:t>
            </a:r>
            <a:r>
              <a:rPr lang="nl-BE" sz="1400" dirty="0" err="1" smtClean="0"/>
              <a:t>fois</a:t>
            </a:r>
            <a:r>
              <a:rPr lang="nl-BE" sz="1400" dirty="0" smtClean="0"/>
              <a:t> par </a:t>
            </a:r>
            <a:r>
              <a:rPr lang="nl-BE" sz="1400" dirty="0" err="1" smtClean="0"/>
              <a:t>mois</a:t>
            </a:r>
            <a:r>
              <a:rPr lang="nl-BE" sz="1400" dirty="0" smtClean="0"/>
              <a:t>) </a:t>
            </a:r>
            <a:endParaRPr lang="nl-BE" sz="1400" dirty="0"/>
          </a:p>
        </p:txBody>
      </p:sp>
      <p:sp>
        <p:nvSpPr>
          <p:cNvPr id="23" name="Rectangle: Rounded Corners 22">
            <a:extLst>
              <a:ext uri="{FF2B5EF4-FFF2-40B4-BE49-F238E27FC236}">
                <a16:creationId xmlns:a16="http://schemas.microsoft.com/office/drawing/2014/main" xmlns="" id="{AF7EB5C6-E2D7-414B-BE5C-8BEAA8AEF1D5}"/>
              </a:ext>
            </a:extLst>
          </p:cNvPr>
          <p:cNvSpPr/>
          <p:nvPr/>
        </p:nvSpPr>
        <p:spPr>
          <a:xfrm>
            <a:off x="641444" y="2953030"/>
            <a:ext cx="2333767" cy="76171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dirty="0"/>
              <a:t>I</a:t>
            </a:r>
            <a:r>
              <a:rPr lang="nl-BE" dirty="0" smtClean="0"/>
              <a:t>ncidents </a:t>
            </a:r>
            <a:r>
              <a:rPr lang="nl-BE" b="1" dirty="0" err="1" smtClean="0"/>
              <a:t>sporadiques</a:t>
            </a:r>
            <a:endParaRPr lang="nl-BE" b="1" dirty="0" smtClean="0"/>
          </a:p>
          <a:p>
            <a:pPr algn="ctr"/>
            <a:r>
              <a:rPr lang="nl-BE" sz="1400" dirty="0" smtClean="0"/>
              <a:t>(1 </a:t>
            </a:r>
            <a:r>
              <a:rPr lang="nl-BE" sz="1400" dirty="0" err="1" smtClean="0"/>
              <a:t>fois</a:t>
            </a:r>
            <a:r>
              <a:rPr lang="nl-BE" sz="1400" dirty="0" smtClean="0"/>
              <a:t> par </a:t>
            </a:r>
            <a:r>
              <a:rPr lang="nl-BE" sz="1400" dirty="0" err="1" smtClean="0"/>
              <a:t>mois</a:t>
            </a:r>
            <a:r>
              <a:rPr lang="nl-BE" sz="1400" dirty="0" smtClean="0"/>
              <a:t> – 1 </a:t>
            </a:r>
            <a:r>
              <a:rPr lang="nl-BE" sz="1400" dirty="0" err="1" smtClean="0"/>
              <a:t>fois</a:t>
            </a:r>
            <a:r>
              <a:rPr lang="nl-BE" sz="1400" dirty="0" smtClean="0"/>
              <a:t> par </a:t>
            </a:r>
            <a:r>
              <a:rPr lang="nl-BE" sz="1400" dirty="0" err="1" smtClean="0"/>
              <a:t>semaine</a:t>
            </a:r>
            <a:r>
              <a:rPr lang="nl-BE" sz="1400" dirty="0" smtClean="0"/>
              <a:t>)</a:t>
            </a:r>
            <a:endParaRPr lang="nl-BE" sz="1400" dirty="0"/>
          </a:p>
        </p:txBody>
      </p:sp>
      <p:sp>
        <p:nvSpPr>
          <p:cNvPr id="39" name="Rectangle: Rounded Corners 38">
            <a:extLst>
              <a:ext uri="{FF2B5EF4-FFF2-40B4-BE49-F238E27FC236}">
                <a16:creationId xmlns:a16="http://schemas.microsoft.com/office/drawing/2014/main" xmlns="" id="{A2C52D54-2810-4965-B179-A66F19416BFE}"/>
              </a:ext>
            </a:extLst>
          </p:cNvPr>
          <p:cNvSpPr/>
          <p:nvPr/>
        </p:nvSpPr>
        <p:spPr>
          <a:xfrm>
            <a:off x="675307" y="5564507"/>
            <a:ext cx="2333767" cy="33899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dirty="0"/>
              <a:t>Diminué </a:t>
            </a:r>
          </a:p>
        </p:txBody>
      </p:sp>
      <p:sp>
        <p:nvSpPr>
          <p:cNvPr id="40" name="Rectangle: Rounded Corners 39">
            <a:extLst>
              <a:ext uri="{FF2B5EF4-FFF2-40B4-BE49-F238E27FC236}">
                <a16:creationId xmlns:a16="http://schemas.microsoft.com/office/drawing/2014/main" xmlns="" id="{E6AA69C9-AFD2-4022-8BFE-05F29D5AB5CD}"/>
              </a:ext>
            </a:extLst>
          </p:cNvPr>
          <p:cNvSpPr/>
          <p:nvPr/>
        </p:nvSpPr>
        <p:spPr>
          <a:xfrm>
            <a:off x="675307" y="6281799"/>
            <a:ext cx="2333767" cy="34371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dirty="0" err="1" smtClean="0"/>
              <a:t>Augmenté</a:t>
            </a:r>
            <a:endParaRPr lang="nl-BE" dirty="0"/>
          </a:p>
        </p:txBody>
      </p:sp>
      <p:sp>
        <p:nvSpPr>
          <p:cNvPr id="41" name="Rectangle: Rounded Corners 40">
            <a:extLst>
              <a:ext uri="{FF2B5EF4-FFF2-40B4-BE49-F238E27FC236}">
                <a16:creationId xmlns:a16="http://schemas.microsoft.com/office/drawing/2014/main" xmlns="" id="{92E1C36A-211B-48EC-8150-0158FFEFC4C6}"/>
              </a:ext>
            </a:extLst>
          </p:cNvPr>
          <p:cNvSpPr/>
          <p:nvPr/>
        </p:nvSpPr>
        <p:spPr>
          <a:xfrm>
            <a:off x="675307" y="5945103"/>
            <a:ext cx="2333767" cy="31313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dirty="0" err="1" smtClean="0"/>
              <a:t>Stable</a:t>
            </a:r>
            <a:endParaRPr lang="nl-BE" dirty="0"/>
          </a:p>
        </p:txBody>
      </p:sp>
      <p:cxnSp>
        <p:nvCxnSpPr>
          <p:cNvPr id="13" name="Straight Arrow Connector 12">
            <a:extLst>
              <a:ext uri="{FF2B5EF4-FFF2-40B4-BE49-F238E27FC236}">
                <a16:creationId xmlns:a16="http://schemas.microsoft.com/office/drawing/2014/main" xmlns="" id="{5684ADAA-E60C-4CCE-8BC6-759879C2E059}"/>
              </a:ext>
            </a:extLst>
          </p:cNvPr>
          <p:cNvCxnSpPr>
            <a:cxnSpLocks/>
          </p:cNvCxnSpPr>
          <p:nvPr/>
        </p:nvCxnSpPr>
        <p:spPr>
          <a:xfrm>
            <a:off x="2361063" y="5681250"/>
            <a:ext cx="187657" cy="2118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xmlns="" id="{974D372D-93A4-4310-9837-18A2C531BFFE}"/>
              </a:ext>
            </a:extLst>
          </p:cNvPr>
          <p:cNvCxnSpPr>
            <a:cxnSpLocks/>
          </p:cNvCxnSpPr>
          <p:nvPr/>
        </p:nvCxnSpPr>
        <p:spPr>
          <a:xfrm flipV="1">
            <a:off x="2388359" y="6344843"/>
            <a:ext cx="160361" cy="1841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xmlns="" id="{0A0EA9E0-28D4-48BA-ABC2-41AF5F0B9FCB}"/>
              </a:ext>
            </a:extLst>
          </p:cNvPr>
          <p:cNvSpPr txBox="1"/>
          <p:nvPr/>
        </p:nvSpPr>
        <p:spPr>
          <a:xfrm>
            <a:off x="3868885" y="5554602"/>
            <a:ext cx="1396514" cy="369332"/>
          </a:xfrm>
          <a:prstGeom prst="rect">
            <a:avLst/>
          </a:prstGeom>
          <a:noFill/>
        </p:spPr>
        <p:txBody>
          <a:bodyPr wrap="square" rtlCol="0">
            <a:spAutoFit/>
          </a:bodyPr>
          <a:lstStyle/>
          <a:p>
            <a:pPr algn="ctr"/>
            <a:r>
              <a:rPr lang="nl-BE" dirty="0"/>
              <a:t>13 / </a:t>
            </a:r>
            <a:r>
              <a:rPr lang="nl-BE" dirty="0" smtClean="0"/>
              <a:t>27 </a:t>
            </a:r>
            <a:r>
              <a:rPr lang="nl-BE" sz="1400" dirty="0" smtClean="0">
                <a:solidFill>
                  <a:srgbClr val="5A5858"/>
                </a:solidFill>
              </a:rPr>
              <a:t>(48%) </a:t>
            </a:r>
            <a:endParaRPr lang="nl-BE" sz="1400" dirty="0">
              <a:solidFill>
                <a:srgbClr val="5A5858"/>
              </a:solidFill>
            </a:endParaRPr>
          </a:p>
        </p:txBody>
      </p:sp>
      <p:sp>
        <p:nvSpPr>
          <p:cNvPr id="47" name="TextBox 46">
            <a:extLst>
              <a:ext uri="{FF2B5EF4-FFF2-40B4-BE49-F238E27FC236}">
                <a16:creationId xmlns:a16="http://schemas.microsoft.com/office/drawing/2014/main" xmlns="" id="{7E8181F5-06D2-49C7-86A6-7E90AF7A17AA}"/>
              </a:ext>
            </a:extLst>
          </p:cNvPr>
          <p:cNvSpPr txBox="1"/>
          <p:nvPr/>
        </p:nvSpPr>
        <p:spPr>
          <a:xfrm>
            <a:off x="3868885" y="6221542"/>
            <a:ext cx="1396514" cy="369332"/>
          </a:xfrm>
          <a:prstGeom prst="rect">
            <a:avLst/>
          </a:prstGeom>
          <a:noFill/>
        </p:spPr>
        <p:txBody>
          <a:bodyPr wrap="square" rtlCol="0">
            <a:spAutoFit/>
          </a:bodyPr>
          <a:lstStyle/>
          <a:p>
            <a:pPr algn="ctr"/>
            <a:r>
              <a:rPr lang="nl-BE" dirty="0"/>
              <a:t>10 / </a:t>
            </a:r>
            <a:r>
              <a:rPr lang="nl-BE" dirty="0" smtClean="0"/>
              <a:t>27 </a:t>
            </a:r>
            <a:r>
              <a:rPr lang="nl-BE" sz="1400" dirty="0" smtClean="0">
                <a:solidFill>
                  <a:srgbClr val="5A5858"/>
                </a:solidFill>
              </a:rPr>
              <a:t>(37%) </a:t>
            </a:r>
            <a:endParaRPr lang="nl-BE" sz="1400" dirty="0">
              <a:solidFill>
                <a:srgbClr val="5A5858"/>
              </a:solidFill>
            </a:endParaRPr>
          </a:p>
        </p:txBody>
      </p:sp>
      <p:sp>
        <p:nvSpPr>
          <p:cNvPr id="48" name="TextBox 47">
            <a:extLst>
              <a:ext uri="{FF2B5EF4-FFF2-40B4-BE49-F238E27FC236}">
                <a16:creationId xmlns:a16="http://schemas.microsoft.com/office/drawing/2014/main" xmlns="" id="{B9044F88-2B09-4594-AC1D-891C689728D3}"/>
              </a:ext>
            </a:extLst>
          </p:cNvPr>
          <p:cNvSpPr txBox="1"/>
          <p:nvPr/>
        </p:nvSpPr>
        <p:spPr>
          <a:xfrm>
            <a:off x="3928154" y="5911575"/>
            <a:ext cx="1396514" cy="369332"/>
          </a:xfrm>
          <a:prstGeom prst="rect">
            <a:avLst/>
          </a:prstGeom>
          <a:noFill/>
        </p:spPr>
        <p:txBody>
          <a:bodyPr wrap="square" rtlCol="0">
            <a:spAutoFit/>
          </a:bodyPr>
          <a:lstStyle/>
          <a:p>
            <a:pPr algn="ctr"/>
            <a:r>
              <a:rPr lang="nl-BE" dirty="0"/>
              <a:t>4 / </a:t>
            </a:r>
            <a:r>
              <a:rPr lang="nl-BE" dirty="0" smtClean="0"/>
              <a:t>27 </a:t>
            </a:r>
            <a:r>
              <a:rPr lang="nl-BE" sz="1400" dirty="0" smtClean="0">
                <a:solidFill>
                  <a:srgbClr val="5A5858"/>
                </a:solidFill>
              </a:rPr>
              <a:t>(15%) </a:t>
            </a:r>
            <a:endParaRPr lang="nl-BE" sz="1400" dirty="0">
              <a:solidFill>
                <a:srgbClr val="5A5858"/>
              </a:solidFill>
            </a:endParaRPr>
          </a:p>
        </p:txBody>
      </p:sp>
      <p:sp>
        <p:nvSpPr>
          <p:cNvPr id="49" name="TextBox 48">
            <a:extLst>
              <a:ext uri="{FF2B5EF4-FFF2-40B4-BE49-F238E27FC236}">
                <a16:creationId xmlns:a16="http://schemas.microsoft.com/office/drawing/2014/main" xmlns="" id="{0B9C77F7-7B52-4BBE-B1BA-390106E0A660}"/>
              </a:ext>
            </a:extLst>
          </p:cNvPr>
          <p:cNvSpPr txBox="1"/>
          <p:nvPr/>
        </p:nvSpPr>
        <p:spPr>
          <a:xfrm>
            <a:off x="6427320" y="5891304"/>
            <a:ext cx="1396514" cy="369332"/>
          </a:xfrm>
          <a:prstGeom prst="rect">
            <a:avLst/>
          </a:prstGeom>
          <a:noFill/>
        </p:spPr>
        <p:txBody>
          <a:bodyPr wrap="square" rtlCol="0">
            <a:spAutoFit/>
          </a:bodyPr>
          <a:lstStyle/>
          <a:p>
            <a:pPr algn="ctr"/>
            <a:r>
              <a:rPr lang="nl-BE" dirty="0"/>
              <a:t>3 / </a:t>
            </a:r>
            <a:r>
              <a:rPr lang="nl-BE" dirty="0" smtClean="0"/>
              <a:t>21 </a:t>
            </a:r>
            <a:r>
              <a:rPr lang="nl-BE" sz="1400" dirty="0" smtClean="0">
                <a:solidFill>
                  <a:srgbClr val="5A5858"/>
                </a:solidFill>
              </a:rPr>
              <a:t>(14%) </a:t>
            </a:r>
            <a:endParaRPr lang="nl-BE" sz="1400" dirty="0">
              <a:solidFill>
                <a:srgbClr val="5A5858"/>
              </a:solidFill>
            </a:endParaRPr>
          </a:p>
        </p:txBody>
      </p:sp>
      <p:sp>
        <p:nvSpPr>
          <p:cNvPr id="50" name="TextBox 49">
            <a:extLst>
              <a:ext uri="{FF2B5EF4-FFF2-40B4-BE49-F238E27FC236}">
                <a16:creationId xmlns:a16="http://schemas.microsoft.com/office/drawing/2014/main" xmlns="" id="{EE2BA402-7655-46C1-B555-BF9E01FF9C63}"/>
              </a:ext>
            </a:extLst>
          </p:cNvPr>
          <p:cNvSpPr txBox="1"/>
          <p:nvPr/>
        </p:nvSpPr>
        <p:spPr>
          <a:xfrm>
            <a:off x="6427320" y="5538070"/>
            <a:ext cx="1396514" cy="369332"/>
          </a:xfrm>
          <a:prstGeom prst="rect">
            <a:avLst/>
          </a:prstGeom>
          <a:noFill/>
        </p:spPr>
        <p:txBody>
          <a:bodyPr wrap="square" rtlCol="0">
            <a:spAutoFit/>
          </a:bodyPr>
          <a:lstStyle/>
          <a:p>
            <a:pPr algn="ctr"/>
            <a:r>
              <a:rPr lang="nl-BE" dirty="0"/>
              <a:t>9 / </a:t>
            </a:r>
            <a:r>
              <a:rPr lang="nl-BE" dirty="0" smtClean="0"/>
              <a:t>21 </a:t>
            </a:r>
            <a:r>
              <a:rPr lang="nl-BE" sz="1400" dirty="0" smtClean="0">
                <a:solidFill>
                  <a:srgbClr val="5A5858"/>
                </a:solidFill>
              </a:rPr>
              <a:t>(43%) </a:t>
            </a:r>
            <a:endParaRPr lang="nl-BE" sz="1400" dirty="0">
              <a:solidFill>
                <a:srgbClr val="5A5858"/>
              </a:solidFill>
            </a:endParaRPr>
          </a:p>
        </p:txBody>
      </p:sp>
      <p:sp>
        <p:nvSpPr>
          <p:cNvPr id="51" name="TextBox 50">
            <a:extLst>
              <a:ext uri="{FF2B5EF4-FFF2-40B4-BE49-F238E27FC236}">
                <a16:creationId xmlns:a16="http://schemas.microsoft.com/office/drawing/2014/main" xmlns="" id="{2A65AB37-8BDE-4FDD-9E37-E2C3D4205DF9}"/>
              </a:ext>
            </a:extLst>
          </p:cNvPr>
          <p:cNvSpPr txBox="1"/>
          <p:nvPr/>
        </p:nvSpPr>
        <p:spPr>
          <a:xfrm>
            <a:off x="6427320" y="6221542"/>
            <a:ext cx="1396514" cy="369332"/>
          </a:xfrm>
          <a:prstGeom prst="rect">
            <a:avLst/>
          </a:prstGeom>
          <a:noFill/>
        </p:spPr>
        <p:txBody>
          <a:bodyPr wrap="square" rtlCol="0">
            <a:spAutoFit/>
          </a:bodyPr>
          <a:lstStyle/>
          <a:p>
            <a:pPr algn="ctr"/>
            <a:r>
              <a:rPr lang="nl-BE" dirty="0"/>
              <a:t>9 / </a:t>
            </a:r>
            <a:r>
              <a:rPr lang="nl-BE" dirty="0" smtClean="0"/>
              <a:t>21 </a:t>
            </a:r>
            <a:r>
              <a:rPr lang="nl-BE" sz="1400" dirty="0" smtClean="0">
                <a:solidFill>
                  <a:srgbClr val="5A5858"/>
                </a:solidFill>
              </a:rPr>
              <a:t>(43%) </a:t>
            </a:r>
            <a:endParaRPr lang="nl-BE" sz="1400" dirty="0">
              <a:solidFill>
                <a:srgbClr val="5A5858"/>
              </a:solidFill>
            </a:endParaRPr>
          </a:p>
        </p:txBody>
      </p:sp>
      <p:cxnSp>
        <p:nvCxnSpPr>
          <p:cNvPr id="34" name="Straight Arrow Connector 33">
            <a:extLst>
              <a:ext uri="{FF2B5EF4-FFF2-40B4-BE49-F238E27FC236}">
                <a16:creationId xmlns:a16="http://schemas.microsoft.com/office/drawing/2014/main" xmlns="" id="{215D81D2-EB33-4A74-B25C-DA533423399E}"/>
              </a:ext>
            </a:extLst>
          </p:cNvPr>
          <p:cNvCxnSpPr>
            <a:cxnSpLocks/>
          </p:cNvCxnSpPr>
          <p:nvPr/>
        </p:nvCxnSpPr>
        <p:spPr>
          <a:xfrm>
            <a:off x="2320688" y="6133706"/>
            <a:ext cx="35284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Espace réservé du contenu 3"/>
          <p:cNvSpPr txBox="1">
            <a:spLocks/>
          </p:cNvSpPr>
          <p:nvPr/>
        </p:nvSpPr>
        <p:spPr>
          <a:xfrm>
            <a:off x="385580" y="4623703"/>
            <a:ext cx="7947718" cy="7509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b="1" dirty="0" smtClean="0"/>
              <a:t>Evolution du nombre d’incidents</a:t>
            </a:r>
            <a:r>
              <a:rPr lang="fr-FR" sz="2400" dirty="0" smtClean="0"/>
              <a:t> par rapport à la situation six mois avant l’évaluation, par nombre de sites / camp : </a:t>
            </a:r>
            <a:endParaRPr lang="fr-FR" sz="2400" dirty="0"/>
          </a:p>
        </p:txBody>
      </p:sp>
      <p:sp>
        <p:nvSpPr>
          <p:cNvPr id="57" name="Rectangle: Rounded Corners 22">
            <a:extLst>
              <a:ext uri="{FF2B5EF4-FFF2-40B4-BE49-F238E27FC236}">
                <a16:creationId xmlns:a16="http://schemas.microsoft.com/office/drawing/2014/main" xmlns="" id="{AF7EB5C6-E2D7-414B-BE5C-8BEAA8AEF1D5}"/>
              </a:ext>
            </a:extLst>
          </p:cNvPr>
          <p:cNvSpPr/>
          <p:nvPr/>
        </p:nvSpPr>
        <p:spPr>
          <a:xfrm>
            <a:off x="641436" y="3775390"/>
            <a:ext cx="2333767" cy="69787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dirty="0"/>
              <a:t>I</a:t>
            </a:r>
            <a:r>
              <a:rPr lang="nl-BE" dirty="0" smtClean="0"/>
              <a:t>ncidents </a:t>
            </a:r>
            <a:r>
              <a:rPr lang="nl-BE" b="1" dirty="0" err="1" smtClean="0"/>
              <a:t>fréquents</a:t>
            </a:r>
            <a:r>
              <a:rPr lang="nl-BE" b="1" dirty="0" smtClean="0"/>
              <a:t> </a:t>
            </a:r>
          </a:p>
          <a:p>
            <a:pPr algn="ctr"/>
            <a:r>
              <a:rPr lang="nl-BE" sz="1400" dirty="0" smtClean="0"/>
              <a:t>(au </a:t>
            </a:r>
            <a:r>
              <a:rPr lang="nl-BE" sz="1400" dirty="0" err="1" smtClean="0"/>
              <a:t>moins</a:t>
            </a:r>
            <a:r>
              <a:rPr lang="nl-BE" sz="1400" dirty="0" smtClean="0"/>
              <a:t> 1 </a:t>
            </a:r>
            <a:r>
              <a:rPr lang="nl-BE" sz="1400" dirty="0" err="1" smtClean="0"/>
              <a:t>fois</a:t>
            </a:r>
            <a:r>
              <a:rPr lang="nl-BE" sz="1400" dirty="0" smtClean="0"/>
              <a:t> par </a:t>
            </a:r>
            <a:r>
              <a:rPr lang="nl-BE" sz="1400" dirty="0" err="1" smtClean="0"/>
              <a:t>semaine</a:t>
            </a:r>
            <a:r>
              <a:rPr lang="nl-BE" sz="1400" dirty="0" smtClean="0"/>
              <a:t>)</a:t>
            </a:r>
            <a:endParaRPr lang="nl-BE" sz="1400" dirty="0"/>
          </a:p>
        </p:txBody>
      </p:sp>
      <p:sp>
        <p:nvSpPr>
          <p:cNvPr id="59" name="TextBox 45">
            <a:extLst>
              <a:ext uri="{FF2B5EF4-FFF2-40B4-BE49-F238E27FC236}">
                <a16:creationId xmlns:a16="http://schemas.microsoft.com/office/drawing/2014/main" xmlns="" id="{0A0EA9E0-28D4-48BA-ABC2-41AF5F0B9FCB}"/>
              </a:ext>
            </a:extLst>
          </p:cNvPr>
          <p:cNvSpPr txBox="1"/>
          <p:nvPr/>
        </p:nvSpPr>
        <p:spPr>
          <a:xfrm>
            <a:off x="3868885" y="2545199"/>
            <a:ext cx="1396514" cy="369332"/>
          </a:xfrm>
          <a:prstGeom prst="rect">
            <a:avLst/>
          </a:prstGeom>
          <a:noFill/>
        </p:spPr>
        <p:txBody>
          <a:bodyPr wrap="square" rtlCol="0">
            <a:spAutoFit/>
          </a:bodyPr>
          <a:lstStyle/>
          <a:p>
            <a:pPr algn="ctr"/>
            <a:r>
              <a:rPr lang="nl-BE" dirty="0" smtClean="0"/>
              <a:t>16 </a:t>
            </a:r>
            <a:r>
              <a:rPr lang="nl-BE" dirty="0"/>
              <a:t>/ </a:t>
            </a:r>
            <a:r>
              <a:rPr lang="nl-BE" dirty="0" smtClean="0"/>
              <a:t>27 </a:t>
            </a:r>
            <a:r>
              <a:rPr lang="nl-BE" sz="1400" dirty="0" smtClean="0">
                <a:solidFill>
                  <a:srgbClr val="5A5858"/>
                </a:solidFill>
              </a:rPr>
              <a:t>(59%) </a:t>
            </a:r>
            <a:endParaRPr lang="nl-BE" sz="1400" dirty="0">
              <a:solidFill>
                <a:srgbClr val="5A5858"/>
              </a:solidFill>
            </a:endParaRPr>
          </a:p>
        </p:txBody>
      </p:sp>
      <p:sp>
        <p:nvSpPr>
          <p:cNvPr id="60" name="TextBox 46">
            <a:extLst>
              <a:ext uri="{FF2B5EF4-FFF2-40B4-BE49-F238E27FC236}">
                <a16:creationId xmlns:a16="http://schemas.microsoft.com/office/drawing/2014/main" xmlns="" id="{7E8181F5-06D2-49C7-86A6-7E90AF7A17AA}"/>
              </a:ext>
            </a:extLst>
          </p:cNvPr>
          <p:cNvSpPr txBox="1"/>
          <p:nvPr/>
        </p:nvSpPr>
        <p:spPr>
          <a:xfrm>
            <a:off x="3835017" y="3939659"/>
            <a:ext cx="1396514" cy="369332"/>
          </a:xfrm>
          <a:prstGeom prst="rect">
            <a:avLst/>
          </a:prstGeom>
          <a:noFill/>
        </p:spPr>
        <p:txBody>
          <a:bodyPr wrap="square" rtlCol="0">
            <a:spAutoFit/>
          </a:bodyPr>
          <a:lstStyle/>
          <a:p>
            <a:pPr algn="ctr"/>
            <a:r>
              <a:rPr lang="nl-BE" dirty="0"/>
              <a:t>6</a:t>
            </a:r>
            <a:r>
              <a:rPr lang="nl-BE" dirty="0" smtClean="0"/>
              <a:t> </a:t>
            </a:r>
            <a:r>
              <a:rPr lang="nl-BE" dirty="0"/>
              <a:t>/ </a:t>
            </a:r>
            <a:r>
              <a:rPr lang="nl-BE" dirty="0" smtClean="0"/>
              <a:t>27 </a:t>
            </a:r>
            <a:r>
              <a:rPr lang="nl-BE" sz="1400" dirty="0" smtClean="0">
                <a:solidFill>
                  <a:srgbClr val="5A5858"/>
                </a:solidFill>
              </a:rPr>
              <a:t>(22%) </a:t>
            </a:r>
            <a:endParaRPr lang="nl-BE" sz="1400" dirty="0">
              <a:solidFill>
                <a:srgbClr val="5A5858"/>
              </a:solidFill>
            </a:endParaRPr>
          </a:p>
        </p:txBody>
      </p:sp>
      <p:sp>
        <p:nvSpPr>
          <p:cNvPr id="61" name="TextBox 47">
            <a:extLst>
              <a:ext uri="{FF2B5EF4-FFF2-40B4-BE49-F238E27FC236}">
                <a16:creationId xmlns:a16="http://schemas.microsoft.com/office/drawing/2014/main" xmlns="" id="{B9044F88-2B09-4594-AC1D-891C689728D3}"/>
              </a:ext>
            </a:extLst>
          </p:cNvPr>
          <p:cNvSpPr txBox="1"/>
          <p:nvPr/>
        </p:nvSpPr>
        <p:spPr>
          <a:xfrm>
            <a:off x="3868885" y="3153396"/>
            <a:ext cx="1396514" cy="369332"/>
          </a:xfrm>
          <a:prstGeom prst="rect">
            <a:avLst/>
          </a:prstGeom>
          <a:noFill/>
        </p:spPr>
        <p:txBody>
          <a:bodyPr wrap="square" rtlCol="0">
            <a:spAutoFit/>
          </a:bodyPr>
          <a:lstStyle/>
          <a:p>
            <a:pPr algn="ctr"/>
            <a:r>
              <a:rPr lang="nl-BE" dirty="0"/>
              <a:t>4 / </a:t>
            </a:r>
            <a:r>
              <a:rPr lang="nl-BE" dirty="0" smtClean="0"/>
              <a:t>27 </a:t>
            </a:r>
            <a:r>
              <a:rPr lang="nl-BE" sz="1400" dirty="0" smtClean="0">
                <a:solidFill>
                  <a:srgbClr val="5A5858"/>
                </a:solidFill>
              </a:rPr>
              <a:t>(15%) </a:t>
            </a:r>
            <a:endParaRPr lang="nl-BE" sz="1400" dirty="0">
              <a:solidFill>
                <a:srgbClr val="5A5858"/>
              </a:solidFill>
            </a:endParaRPr>
          </a:p>
        </p:txBody>
      </p:sp>
      <p:sp>
        <p:nvSpPr>
          <p:cNvPr id="62" name="TextBox 48">
            <a:extLst>
              <a:ext uri="{FF2B5EF4-FFF2-40B4-BE49-F238E27FC236}">
                <a16:creationId xmlns:a16="http://schemas.microsoft.com/office/drawing/2014/main" xmlns="" id="{0B9C77F7-7B52-4BBE-B1BA-390106E0A660}"/>
              </a:ext>
            </a:extLst>
          </p:cNvPr>
          <p:cNvSpPr txBox="1"/>
          <p:nvPr/>
        </p:nvSpPr>
        <p:spPr>
          <a:xfrm>
            <a:off x="6427320" y="3133125"/>
            <a:ext cx="1396514" cy="369332"/>
          </a:xfrm>
          <a:prstGeom prst="rect">
            <a:avLst/>
          </a:prstGeom>
          <a:noFill/>
        </p:spPr>
        <p:txBody>
          <a:bodyPr wrap="square" rtlCol="0">
            <a:spAutoFit/>
          </a:bodyPr>
          <a:lstStyle/>
          <a:p>
            <a:pPr algn="ctr"/>
            <a:r>
              <a:rPr lang="nl-BE" dirty="0"/>
              <a:t>3 / </a:t>
            </a:r>
            <a:r>
              <a:rPr lang="nl-BE" dirty="0" smtClean="0"/>
              <a:t>21 </a:t>
            </a:r>
            <a:r>
              <a:rPr lang="nl-BE" sz="1400" dirty="0" smtClean="0">
                <a:solidFill>
                  <a:srgbClr val="5A5858"/>
                </a:solidFill>
              </a:rPr>
              <a:t>(14%) </a:t>
            </a:r>
            <a:endParaRPr lang="nl-BE" sz="1400" dirty="0">
              <a:solidFill>
                <a:srgbClr val="5A5858"/>
              </a:solidFill>
            </a:endParaRPr>
          </a:p>
        </p:txBody>
      </p:sp>
      <p:sp>
        <p:nvSpPr>
          <p:cNvPr id="63" name="TextBox 49">
            <a:extLst>
              <a:ext uri="{FF2B5EF4-FFF2-40B4-BE49-F238E27FC236}">
                <a16:creationId xmlns:a16="http://schemas.microsoft.com/office/drawing/2014/main" xmlns="" id="{EE2BA402-7655-46C1-B555-BF9E01FF9C63}"/>
              </a:ext>
            </a:extLst>
          </p:cNvPr>
          <p:cNvSpPr txBox="1"/>
          <p:nvPr/>
        </p:nvSpPr>
        <p:spPr>
          <a:xfrm>
            <a:off x="6427320" y="2544919"/>
            <a:ext cx="1396514" cy="369332"/>
          </a:xfrm>
          <a:prstGeom prst="rect">
            <a:avLst/>
          </a:prstGeom>
          <a:noFill/>
        </p:spPr>
        <p:txBody>
          <a:bodyPr wrap="square" rtlCol="0">
            <a:spAutoFit/>
          </a:bodyPr>
          <a:lstStyle/>
          <a:p>
            <a:pPr algn="ctr"/>
            <a:r>
              <a:rPr lang="nl-BE" dirty="0"/>
              <a:t>8</a:t>
            </a:r>
            <a:r>
              <a:rPr lang="nl-BE" dirty="0" smtClean="0"/>
              <a:t> </a:t>
            </a:r>
            <a:r>
              <a:rPr lang="nl-BE" dirty="0"/>
              <a:t>/ </a:t>
            </a:r>
            <a:r>
              <a:rPr lang="nl-BE" dirty="0" smtClean="0"/>
              <a:t>21 </a:t>
            </a:r>
            <a:r>
              <a:rPr lang="nl-BE" sz="1400" dirty="0" smtClean="0">
                <a:solidFill>
                  <a:srgbClr val="5A5858"/>
                </a:solidFill>
              </a:rPr>
              <a:t>(38%) </a:t>
            </a:r>
            <a:endParaRPr lang="nl-BE" sz="1400" dirty="0">
              <a:solidFill>
                <a:srgbClr val="5A5858"/>
              </a:solidFill>
            </a:endParaRPr>
          </a:p>
        </p:txBody>
      </p:sp>
      <p:sp>
        <p:nvSpPr>
          <p:cNvPr id="64" name="TextBox 50">
            <a:extLst>
              <a:ext uri="{FF2B5EF4-FFF2-40B4-BE49-F238E27FC236}">
                <a16:creationId xmlns:a16="http://schemas.microsoft.com/office/drawing/2014/main" xmlns="" id="{2A65AB37-8BDE-4FDD-9E37-E2C3D4205DF9}"/>
              </a:ext>
            </a:extLst>
          </p:cNvPr>
          <p:cNvSpPr txBox="1"/>
          <p:nvPr/>
        </p:nvSpPr>
        <p:spPr>
          <a:xfrm>
            <a:off x="6427320" y="3939659"/>
            <a:ext cx="1396514" cy="369332"/>
          </a:xfrm>
          <a:prstGeom prst="rect">
            <a:avLst/>
          </a:prstGeom>
          <a:noFill/>
        </p:spPr>
        <p:txBody>
          <a:bodyPr wrap="square" rtlCol="0">
            <a:spAutoFit/>
          </a:bodyPr>
          <a:lstStyle/>
          <a:p>
            <a:pPr algn="ctr"/>
            <a:r>
              <a:rPr lang="nl-BE" dirty="0" smtClean="0"/>
              <a:t>10 </a:t>
            </a:r>
            <a:r>
              <a:rPr lang="nl-BE" dirty="0"/>
              <a:t>/ </a:t>
            </a:r>
            <a:r>
              <a:rPr lang="nl-BE" dirty="0" smtClean="0"/>
              <a:t>21 </a:t>
            </a:r>
            <a:r>
              <a:rPr lang="nl-BE" sz="1400" dirty="0" smtClean="0">
                <a:solidFill>
                  <a:srgbClr val="5A5858"/>
                </a:solidFill>
              </a:rPr>
              <a:t>(48%) </a:t>
            </a:r>
            <a:endParaRPr lang="nl-BE" sz="1400" dirty="0">
              <a:solidFill>
                <a:srgbClr val="5A5858"/>
              </a:solidFill>
            </a:endParaRPr>
          </a:p>
        </p:txBody>
      </p:sp>
    </p:spTree>
    <p:extLst>
      <p:ext uri="{BB962C8B-B14F-4D97-AF65-F5344CB8AC3E}">
        <p14:creationId xmlns:p14="http://schemas.microsoft.com/office/powerpoint/2010/main" val="30336637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Mécanismes de prévention </a:t>
            </a: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3787957" y="1275229"/>
            <a:ext cx="1396514" cy="625522"/>
          </a:xfrm>
          <a:prstGeom prst="rect">
            <a:avLst/>
          </a:prstGeom>
        </p:spPr>
      </p:pic>
      <p:pic>
        <p:nvPicPr>
          <p:cNvPr id="6"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6283278" y="1275229"/>
            <a:ext cx="1396514" cy="625522"/>
          </a:xfrm>
          <a:prstGeom prst="rect">
            <a:avLst/>
          </a:prstGeom>
        </p:spPr>
      </p:pic>
      <p:sp>
        <p:nvSpPr>
          <p:cNvPr id="12" name="Rectangle: Rounded Corners 11">
            <a:extLst>
              <a:ext uri="{FF2B5EF4-FFF2-40B4-BE49-F238E27FC236}">
                <a16:creationId xmlns:a16="http://schemas.microsoft.com/office/drawing/2014/main" xmlns="" id="{02C29D86-37C9-440A-B55E-2B1D81A3F06E}"/>
              </a:ext>
            </a:extLst>
          </p:cNvPr>
          <p:cNvSpPr/>
          <p:nvPr/>
        </p:nvSpPr>
        <p:spPr>
          <a:xfrm>
            <a:off x="594377" y="1587990"/>
            <a:ext cx="2333767" cy="157431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smtClean="0"/>
              <a:t>Sites / camp où des </a:t>
            </a:r>
            <a:r>
              <a:rPr lang="fr-FR" b="1" dirty="0"/>
              <a:t>actions ont été entreprises </a:t>
            </a:r>
            <a:r>
              <a:rPr lang="fr-FR" dirty="0"/>
              <a:t>afin de réduire/prévenir </a:t>
            </a:r>
            <a:r>
              <a:rPr lang="fr-FR" dirty="0" smtClean="0"/>
              <a:t>les incidents</a:t>
            </a:r>
            <a:r>
              <a:rPr lang="fr-FR" b="1" dirty="0" smtClean="0"/>
              <a:t> </a:t>
            </a:r>
            <a:r>
              <a:rPr lang="fr-FR" dirty="0"/>
              <a:t>sécuritaires</a:t>
            </a:r>
            <a:endParaRPr lang="nl-BE" dirty="0"/>
          </a:p>
        </p:txBody>
      </p:sp>
      <p:sp>
        <p:nvSpPr>
          <p:cNvPr id="15" name="TextBox 14">
            <a:extLst>
              <a:ext uri="{FF2B5EF4-FFF2-40B4-BE49-F238E27FC236}">
                <a16:creationId xmlns:a16="http://schemas.microsoft.com/office/drawing/2014/main" xmlns="" id="{37484040-821E-4C94-AF76-DC4F8F48B0F4}"/>
              </a:ext>
            </a:extLst>
          </p:cNvPr>
          <p:cNvSpPr txBox="1"/>
          <p:nvPr/>
        </p:nvSpPr>
        <p:spPr>
          <a:xfrm>
            <a:off x="3787957" y="2244604"/>
            <a:ext cx="1396514" cy="369332"/>
          </a:xfrm>
          <a:prstGeom prst="rect">
            <a:avLst/>
          </a:prstGeom>
          <a:noFill/>
        </p:spPr>
        <p:txBody>
          <a:bodyPr wrap="square" rtlCol="0">
            <a:spAutoFit/>
          </a:bodyPr>
          <a:lstStyle/>
          <a:p>
            <a:pPr algn="ctr"/>
            <a:r>
              <a:rPr lang="nl-BE" dirty="0"/>
              <a:t>18 / 27  </a:t>
            </a:r>
            <a:r>
              <a:rPr lang="nl-BE" sz="1400" dirty="0">
                <a:solidFill>
                  <a:srgbClr val="58585A"/>
                </a:solidFill>
              </a:rPr>
              <a:t>(67%) </a:t>
            </a:r>
          </a:p>
        </p:txBody>
      </p:sp>
      <p:sp>
        <p:nvSpPr>
          <p:cNvPr id="17" name="TextBox 16">
            <a:extLst>
              <a:ext uri="{FF2B5EF4-FFF2-40B4-BE49-F238E27FC236}">
                <a16:creationId xmlns:a16="http://schemas.microsoft.com/office/drawing/2014/main" xmlns="" id="{7F37C521-0725-4999-A692-FBF232355C9F}"/>
              </a:ext>
            </a:extLst>
          </p:cNvPr>
          <p:cNvSpPr txBox="1"/>
          <p:nvPr/>
        </p:nvSpPr>
        <p:spPr>
          <a:xfrm>
            <a:off x="6283278" y="2248604"/>
            <a:ext cx="1396514" cy="369332"/>
          </a:xfrm>
          <a:prstGeom prst="rect">
            <a:avLst/>
          </a:prstGeom>
          <a:noFill/>
        </p:spPr>
        <p:txBody>
          <a:bodyPr wrap="square" rtlCol="0">
            <a:spAutoFit/>
          </a:bodyPr>
          <a:lstStyle/>
          <a:p>
            <a:pPr algn="ctr"/>
            <a:r>
              <a:rPr lang="nl-BE" dirty="0"/>
              <a:t>11 / 21 </a:t>
            </a:r>
            <a:r>
              <a:rPr lang="nl-BE" sz="1400" dirty="0">
                <a:solidFill>
                  <a:srgbClr val="58585A"/>
                </a:solidFill>
              </a:rPr>
              <a:t>(52%)</a:t>
            </a:r>
          </a:p>
        </p:txBody>
      </p:sp>
      <p:sp>
        <p:nvSpPr>
          <p:cNvPr id="19" name="Espace réservé du contenu 3">
            <a:extLst>
              <a:ext uri="{FF2B5EF4-FFF2-40B4-BE49-F238E27FC236}">
                <a16:creationId xmlns:a16="http://schemas.microsoft.com/office/drawing/2014/main" xmlns="" id="{9455563C-7A42-447D-AC1C-0A566045AFBE}"/>
              </a:ext>
            </a:extLst>
          </p:cNvPr>
          <p:cNvSpPr txBox="1">
            <a:spLocks/>
          </p:cNvSpPr>
          <p:nvPr/>
        </p:nvSpPr>
        <p:spPr>
          <a:xfrm>
            <a:off x="287053" y="3131318"/>
            <a:ext cx="7947718" cy="7125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2400" dirty="0"/>
          </a:p>
        </p:txBody>
      </p:sp>
      <p:sp>
        <p:nvSpPr>
          <p:cNvPr id="31" name="Rectangle: Rounded Corners 30">
            <a:extLst>
              <a:ext uri="{FF2B5EF4-FFF2-40B4-BE49-F238E27FC236}">
                <a16:creationId xmlns:a16="http://schemas.microsoft.com/office/drawing/2014/main" xmlns="" id="{9FECE1BF-34A4-42CC-BB51-919E3483DC84}"/>
              </a:ext>
            </a:extLst>
          </p:cNvPr>
          <p:cNvSpPr/>
          <p:nvPr/>
        </p:nvSpPr>
        <p:spPr>
          <a:xfrm>
            <a:off x="580729" y="3380555"/>
            <a:ext cx="2333767" cy="93432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dirty="0"/>
              <a:t>Principales </a:t>
            </a:r>
            <a:r>
              <a:rPr lang="nl-BE" b="1" dirty="0"/>
              <a:t>actions</a:t>
            </a:r>
            <a:r>
              <a:rPr lang="nl-BE" dirty="0"/>
              <a:t> entreprises</a:t>
            </a:r>
          </a:p>
        </p:txBody>
      </p:sp>
      <p:cxnSp>
        <p:nvCxnSpPr>
          <p:cNvPr id="37" name="Connecteur droit 11">
            <a:extLst>
              <a:ext uri="{FF2B5EF4-FFF2-40B4-BE49-F238E27FC236}">
                <a16:creationId xmlns:a16="http://schemas.microsoft.com/office/drawing/2014/main" xmlns="" id="{1FD05933-066B-40F3-8746-71E914FED0F6}"/>
              </a:ext>
            </a:extLst>
          </p:cNvPr>
          <p:cNvCxnSpPr>
            <a:cxnSpLocks/>
          </p:cNvCxnSpPr>
          <p:nvPr/>
        </p:nvCxnSpPr>
        <p:spPr>
          <a:xfrm>
            <a:off x="627788" y="3280788"/>
            <a:ext cx="7540033"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8" name="Connecteur droit 11">
            <a:extLst>
              <a:ext uri="{FF2B5EF4-FFF2-40B4-BE49-F238E27FC236}">
                <a16:creationId xmlns:a16="http://schemas.microsoft.com/office/drawing/2014/main" xmlns="" id="{9F0FB4AF-96D7-4DF9-A7DD-026852CFBF2B}"/>
              </a:ext>
            </a:extLst>
          </p:cNvPr>
          <p:cNvCxnSpPr>
            <a:cxnSpLocks/>
          </p:cNvCxnSpPr>
          <p:nvPr/>
        </p:nvCxnSpPr>
        <p:spPr>
          <a:xfrm>
            <a:off x="627789" y="4406795"/>
            <a:ext cx="7540034"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34" name="Espace réservé du contenu 2">
            <a:extLst>
              <a:ext uri="{FF2B5EF4-FFF2-40B4-BE49-F238E27FC236}">
                <a16:creationId xmlns:a16="http://schemas.microsoft.com/office/drawing/2014/main" xmlns="" id="{29144C65-3088-4743-9400-058EB4E13A68}"/>
              </a:ext>
            </a:extLst>
          </p:cNvPr>
          <p:cNvSpPr txBox="1">
            <a:spLocks/>
          </p:cNvSpPr>
          <p:nvPr/>
        </p:nvSpPr>
        <p:spPr>
          <a:xfrm>
            <a:off x="3690177" y="3376427"/>
            <a:ext cx="2030224"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Patrouilles fréquentes</a:t>
            </a:r>
          </a:p>
          <a:p>
            <a:pPr marL="0" indent="0">
              <a:spcBef>
                <a:spcPts val="600"/>
              </a:spcBef>
              <a:buNone/>
            </a:pPr>
            <a:r>
              <a:rPr lang="fr-FR" sz="1600" b="1" dirty="0">
                <a:solidFill>
                  <a:srgbClr val="EE5859"/>
                </a:solidFill>
              </a:rPr>
              <a:t>2</a:t>
            </a:r>
            <a:r>
              <a:rPr lang="fr-FR" sz="1600" dirty="0"/>
              <a:t> Aide humanitaire</a:t>
            </a:r>
          </a:p>
          <a:p>
            <a:pPr marL="0" indent="0">
              <a:spcBef>
                <a:spcPts val="600"/>
              </a:spcBef>
              <a:buNone/>
            </a:pPr>
            <a:r>
              <a:rPr lang="fr-FR" sz="1600" b="1" dirty="0">
                <a:solidFill>
                  <a:srgbClr val="EE5859"/>
                </a:solidFill>
              </a:rPr>
              <a:t>3</a:t>
            </a:r>
            <a:r>
              <a:rPr lang="fr-FR" sz="1600" dirty="0"/>
              <a:t> Sécurisation</a:t>
            </a:r>
          </a:p>
        </p:txBody>
      </p:sp>
      <p:sp>
        <p:nvSpPr>
          <p:cNvPr id="36" name="Espace réservé du contenu 2">
            <a:extLst>
              <a:ext uri="{FF2B5EF4-FFF2-40B4-BE49-F238E27FC236}">
                <a16:creationId xmlns:a16="http://schemas.microsoft.com/office/drawing/2014/main" xmlns="" id="{2C165E47-E0EC-47C7-929C-63C500B8C832}"/>
              </a:ext>
            </a:extLst>
          </p:cNvPr>
          <p:cNvSpPr txBox="1">
            <a:spLocks/>
          </p:cNvSpPr>
          <p:nvPr/>
        </p:nvSpPr>
        <p:spPr>
          <a:xfrm>
            <a:off x="6185498" y="3379841"/>
            <a:ext cx="2030224"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Sécurisation</a:t>
            </a:r>
          </a:p>
          <a:p>
            <a:pPr marL="0" indent="0">
              <a:spcBef>
                <a:spcPts val="600"/>
              </a:spcBef>
              <a:buNone/>
            </a:pPr>
            <a:r>
              <a:rPr lang="fr-FR" sz="1600" b="1" dirty="0">
                <a:solidFill>
                  <a:srgbClr val="EE5859"/>
                </a:solidFill>
              </a:rPr>
              <a:t>2</a:t>
            </a:r>
            <a:r>
              <a:rPr lang="fr-FR" sz="1600" dirty="0"/>
              <a:t> Aide humanitaire</a:t>
            </a:r>
          </a:p>
          <a:p>
            <a:pPr marL="0" indent="0">
              <a:spcBef>
                <a:spcPts val="600"/>
              </a:spcBef>
              <a:buNone/>
            </a:pPr>
            <a:r>
              <a:rPr lang="fr-FR" sz="1600" b="1" dirty="0">
                <a:solidFill>
                  <a:srgbClr val="EE5859"/>
                </a:solidFill>
              </a:rPr>
              <a:t>3</a:t>
            </a:r>
            <a:r>
              <a:rPr lang="fr-FR" sz="1600" dirty="0"/>
              <a:t> Patrouilles fréquentes</a:t>
            </a:r>
          </a:p>
        </p:txBody>
      </p:sp>
      <p:sp>
        <p:nvSpPr>
          <p:cNvPr id="44" name="Rectangle: Rounded Corners 43">
            <a:extLst>
              <a:ext uri="{FF2B5EF4-FFF2-40B4-BE49-F238E27FC236}">
                <a16:creationId xmlns:a16="http://schemas.microsoft.com/office/drawing/2014/main" xmlns="" id="{8A77E19F-FA2C-4774-B345-544E18408B3E}"/>
              </a:ext>
            </a:extLst>
          </p:cNvPr>
          <p:cNvSpPr/>
          <p:nvPr/>
        </p:nvSpPr>
        <p:spPr>
          <a:xfrm>
            <a:off x="641438" y="4511755"/>
            <a:ext cx="2333767" cy="93432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dirty="0" err="1" smtClean="0"/>
              <a:t>Principaux</a:t>
            </a:r>
            <a:r>
              <a:rPr lang="nl-BE" dirty="0" smtClean="0"/>
              <a:t> </a:t>
            </a:r>
            <a:r>
              <a:rPr lang="nl-BE" b="1" dirty="0"/>
              <a:t>acteurs</a:t>
            </a:r>
            <a:r>
              <a:rPr lang="nl-BE" dirty="0"/>
              <a:t> ayant entrepris ces actions</a:t>
            </a:r>
          </a:p>
        </p:txBody>
      </p:sp>
      <p:sp>
        <p:nvSpPr>
          <p:cNvPr id="45" name="Espace réservé du contenu 2">
            <a:extLst>
              <a:ext uri="{FF2B5EF4-FFF2-40B4-BE49-F238E27FC236}">
                <a16:creationId xmlns:a16="http://schemas.microsoft.com/office/drawing/2014/main" xmlns="" id="{FA702CF5-3226-4932-8886-74A4B0FC8DE8}"/>
              </a:ext>
            </a:extLst>
          </p:cNvPr>
          <p:cNvSpPr txBox="1">
            <a:spLocks/>
          </p:cNvSpPr>
          <p:nvPr/>
        </p:nvSpPr>
        <p:spPr>
          <a:xfrm>
            <a:off x="3690177" y="4547737"/>
            <a:ext cx="2030224"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Patrouilles </a:t>
            </a:r>
            <a:r>
              <a:rPr lang="fr-FR" sz="1600" dirty="0" smtClean="0"/>
              <a:t>FDS</a:t>
            </a:r>
            <a:endParaRPr lang="fr-FR" sz="1600" dirty="0"/>
          </a:p>
          <a:p>
            <a:pPr marL="0" indent="0">
              <a:spcBef>
                <a:spcPts val="600"/>
              </a:spcBef>
              <a:buNone/>
            </a:pPr>
            <a:r>
              <a:rPr lang="fr-FR" sz="1600" b="1" dirty="0">
                <a:solidFill>
                  <a:srgbClr val="EE5859"/>
                </a:solidFill>
              </a:rPr>
              <a:t>2</a:t>
            </a:r>
            <a:r>
              <a:rPr lang="fr-FR" sz="1600" dirty="0"/>
              <a:t> E</a:t>
            </a:r>
            <a:r>
              <a:rPr lang="fr-FR" sz="1600" dirty="0" smtClean="0"/>
              <a:t>tat</a:t>
            </a:r>
            <a:endParaRPr lang="fr-FR" sz="1600" dirty="0"/>
          </a:p>
          <a:p>
            <a:pPr marL="0" indent="0">
              <a:spcBef>
                <a:spcPts val="600"/>
              </a:spcBef>
              <a:buNone/>
            </a:pPr>
            <a:r>
              <a:rPr lang="fr-FR" sz="1600" b="1" dirty="0">
                <a:solidFill>
                  <a:srgbClr val="EE5859"/>
                </a:solidFill>
              </a:rPr>
              <a:t>3</a:t>
            </a:r>
            <a:r>
              <a:rPr lang="fr-FR" sz="1600" dirty="0"/>
              <a:t> La population</a:t>
            </a:r>
          </a:p>
        </p:txBody>
      </p:sp>
      <p:sp>
        <p:nvSpPr>
          <p:cNvPr id="52" name="Espace réservé du contenu 2">
            <a:extLst>
              <a:ext uri="{FF2B5EF4-FFF2-40B4-BE49-F238E27FC236}">
                <a16:creationId xmlns:a16="http://schemas.microsoft.com/office/drawing/2014/main" xmlns="" id="{315ECFF8-61B0-4E64-B8B0-7CAD9519C26A}"/>
              </a:ext>
            </a:extLst>
          </p:cNvPr>
          <p:cNvSpPr txBox="1">
            <a:spLocks/>
          </p:cNvSpPr>
          <p:nvPr/>
        </p:nvSpPr>
        <p:spPr>
          <a:xfrm>
            <a:off x="6185498" y="4569121"/>
            <a:ext cx="2221288"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Patrouilles FDS</a:t>
            </a:r>
          </a:p>
          <a:p>
            <a:pPr marL="0" indent="0">
              <a:spcBef>
                <a:spcPts val="600"/>
              </a:spcBef>
              <a:buNone/>
            </a:pPr>
            <a:r>
              <a:rPr lang="fr-FR" sz="1600" b="1" dirty="0">
                <a:solidFill>
                  <a:srgbClr val="EE5859"/>
                </a:solidFill>
              </a:rPr>
              <a:t>1* </a:t>
            </a:r>
            <a:r>
              <a:rPr lang="fr-FR" sz="1600" dirty="0"/>
              <a:t>E</a:t>
            </a:r>
            <a:r>
              <a:rPr lang="fr-FR" sz="1600" dirty="0" smtClean="0"/>
              <a:t>tat</a:t>
            </a:r>
            <a:endParaRPr lang="fr-FR" sz="1600" dirty="0"/>
          </a:p>
          <a:p>
            <a:pPr marL="0" indent="0">
              <a:spcBef>
                <a:spcPts val="600"/>
              </a:spcBef>
              <a:buNone/>
            </a:pPr>
            <a:r>
              <a:rPr lang="fr-FR" sz="1600" b="1" dirty="0">
                <a:solidFill>
                  <a:srgbClr val="EE5859"/>
                </a:solidFill>
              </a:rPr>
              <a:t>3</a:t>
            </a:r>
            <a:r>
              <a:rPr lang="fr-FR" sz="1600" dirty="0"/>
              <a:t> Chef de village / </a:t>
            </a:r>
            <a:r>
              <a:rPr lang="fr-FR" sz="1600" i="1" dirty="0" err="1"/>
              <a:t>B</a:t>
            </a:r>
            <a:r>
              <a:rPr lang="fr-FR" sz="1600" i="1" dirty="0" err="1" smtClean="0"/>
              <a:t>oulama</a:t>
            </a:r>
            <a:endParaRPr lang="fr-FR" sz="1600" i="1" dirty="0"/>
          </a:p>
        </p:txBody>
      </p:sp>
      <p:cxnSp>
        <p:nvCxnSpPr>
          <p:cNvPr id="20" name="Connecteur droit 11">
            <a:extLst>
              <a:ext uri="{FF2B5EF4-FFF2-40B4-BE49-F238E27FC236}">
                <a16:creationId xmlns:a16="http://schemas.microsoft.com/office/drawing/2014/main" xmlns="" id="{227AAE33-25E0-443E-8732-E6182E6009F7}"/>
              </a:ext>
            </a:extLst>
          </p:cNvPr>
          <p:cNvCxnSpPr>
            <a:cxnSpLocks/>
          </p:cNvCxnSpPr>
          <p:nvPr/>
        </p:nvCxnSpPr>
        <p:spPr>
          <a:xfrm>
            <a:off x="627788" y="5556722"/>
            <a:ext cx="7540034"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21" name="Rectangle: Rounded Corners 20">
            <a:extLst>
              <a:ext uri="{FF2B5EF4-FFF2-40B4-BE49-F238E27FC236}">
                <a16:creationId xmlns:a16="http://schemas.microsoft.com/office/drawing/2014/main" xmlns="" id="{FFB07715-F670-4CE0-80C8-92B0BAEC22D0}"/>
              </a:ext>
            </a:extLst>
          </p:cNvPr>
          <p:cNvSpPr/>
          <p:nvPr/>
        </p:nvSpPr>
        <p:spPr>
          <a:xfrm>
            <a:off x="627788" y="5669729"/>
            <a:ext cx="2333767" cy="79774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smtClean="0"/>
              <a:t>Sites / camp </a:t>
            </a:r>
            <a:r>
              <a:rPr lang="fr-FR" dirty="0"/>
              <a:t>où ces actions sont jugées </a:t>
            </a:r>
            <a:r>
              <a:rPr lang="fr-FR" b="1" dirty="0" smtClean="0"/>
              <a:t>efficaces</a:t>
            </a:r>
            <a:endParaRPr lang="nl-BE" b="1" dirty="0"/>
          </a:p>
        </p:txBody>
      </p:sp>
      <p:sp>
        <p:nvSpPr>
          <p:cNvPr id="22" name="TextBox 21">
            <a:extLst>
              <a:ext uri="{FF2B5EF4-FFF2-40B4-BE49-F238E27FC236}">
                <a16:creationId xmlns:a16="http://schemas.microsoft.com/office/drawing/2014/main" xmlns="" id="{C6F065BC-8E74-4E3C-817B-3C19D445249F}"/>
              </a:ext>
            </a:extLst>
          </p:cNvPr>
          <p:cNvSpPr txBox="1"/>
          <p:nvPr/>
        </p:nvSpPr>
        <p:spPr>
          <a:xfrm>
            <a:off x="3835017" y="5835530"/>
            <a:ext cx="1396514" cy="369332"/>
          </a:xfrm>
          <a:prstGeom prst="rect">
            <a:avLst/>
          </a:prstGeom>
          <a:noFill/>
        </p:spPr>
        <p:txBody>
          <a:bodyPr wrap="square" rtlCol="0">
            <a:spAutoFit/>
          </a:bodyPr>
          <a:lstStyle/>
          <a:p>
            <a:pPr algn="ctr"/>
            <a:r>
              <a:rPr lang="nl-BE" dirty="0"/>
              <a:t>16 / 18  </a:t>
            </a:r>
            <a:r>
              <a:rPr lang="nl-BE" sz="1400" dirty="0">
                <a:solidFill>
                  <a:srgbClr val="58585A"/>
                </a:solidFill>
              </a:rPr>
              <a:t>(89%) </a:t>
            </a:r>
          </a:p>
        </p:txBody>
      </p:sp>
      <p:sp>
        <p:nvSpPr>
          <p:cNvPr id="23" name="TextBox 22">
            <a:extLst>
              <a:ext uri="{FF2B5EF4-FFF2-40B4-BE49-F238E27FC236}">
                <a16:creationId xmlns:a16="http://schemas.microsoft.com/office/drawing/2014/main" xmlns="" id="{EFABEACD-EB55-439C-8BF8-8D3E63AC80C7}"/>
              </a:ext>
            </a:extLst>
          </p:cNvPr>
          <p:cNvSpPr txBox="1"/>
          <p:nvPr/>
        </p:nvSpPr>
        <p:spPr>
          <a:xfrm>
            <a:off x="6330338" y="5835530"/>
            <a:ext cx="1396514" cy="369332"/>
          </a:xfrm>
          <a:prstGeom prst="rect">
            <a:avLst/>
          </a:prstGeom>
          <a:noFill/>
        </p:spPr>
        <p:txBody>
          <a:bodyPr wrap="square" rtlCol="0">
            <a:spAutoFit/>
          </a:bodyPr>
          <a:lstStyle/>
          <a:p>
            <a:pPr algn="ctr"/>
            <a:r>
              <a:rPr lang="nl-BE" dirty="0"/>
              <a:t>10 / 11  </a:t>
            </a:r>
            <a:r>
              <a:rPr lang="nl-BE" sz="1400" dirty="0">
                <a:solidFill>
                  <a:srgbClr val="58585A"/>
                </a:solidFill>
              </a:rPr>
              <a:t>(91%)</a:t>
            </a:r>
          </a:p>
        </p:txBody>
      </p:sp>
    </p:spTree>
    <p:extLst>
      <p:ext uri="{BB962C8B-B14F-4D97-AF65-F5344CB8AC3E}">
        <p14:creationId xmlns:p14="http://schemas.microsoft.com/office/powerpoint/2010/main" val="10430937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a:solidFill>
                <a:srgbClr val="000000"/>
              </a:solidFill>
            </a:endParaRPr>
          </a:p>
        </p:txBody>
      </p:sp>
      <p:sp>
        <p:nvSpPr>
          <p:cNvPr id="4102" name="Rectangle 11"/>
          <p:cNvSpPr>
            <a:spLocks noGrp="1" noChangeArrowheads="1"/>
          </p:cNvSpPr>
          <p:nvPr>
            <p:ph type="ctrTitle"/>
          </p:nvPr>
        </p:nvSpPr>
        <p:spPr>
          <a:xfrm>
            <a:off x="1009934" y="2052638"/>
            <a:ext cx="6987654" cy="1216025"/>
          </a:xfrm>
        </p:spPr>
        <p:txBody>
          <a:bodyPr>
            <a:noAutofit/>
          </a:bodyPr>
          <a:lstStyle/>
          <a:p>
            <a:pPr algn="ctr" eaLnBrk="1" hangingPunct="1">
              <a:lnSpc>
                <a:spcPct val="80000"/>
              </a:lnSpc>
              <a:defRPr/>
            </a:pPr>
            <a:r>
              <a:rPr lang="en-US" altLang="en-US" sz="4800" cap="small" dirty="0" smtClean="0">
                <a:solidFill>
                  <a:schemeClr val="bg2">
                    <a:lumMod val="50000"/>
                  </a:schemeClr>
                </a:solidFill>
              </a:rPr>
              <a:t>3.3. </a:t>
            </a:r>
            <a:r>
              <a:rPr lang="en-US" altLang="en-US" sz="4800" cap="small" dirty="0">
                <a:solidFill>
                  <a:schemeClr val="bg2">
                    <a:lumMod val="50000"/>
                  </a:schemeClr>
                </a:solidFill>
              </a:rPr>
              <a:t>Protection</a:t>
            </a:r>
            <a:endParaRPr lang="fr-FR" altLang="en-US" sz="3600" cap="small" dirty="0">
              <a:solidFill>
                <a:schemeClr val="bg2">
                  <a:lumMod val="50000"/>
                </a:schemeClr>
              </a:solidFill>
            </a:endParaRPr>
          </a:p>
        </p:txBody>
      </p:sp>
      <p:sp>
        <p:nvSpPr>
          <p:cNvPr id="6" name="Rectangle 5"/>
          <p:cNvSpPr/>
          <p:nvPr/>
        </p:nvSpPr>
        <p:spPr>
          <a:xfrm>
            <a:off x="1589088" y="3514725"/>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solidFill>
                <a:srgbClr val="FFFFFF"/>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5510" y="6399431"/>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7623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Groupes de personnes vulnérables</a:t>
            </a: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1674690" y="2368057"/>
            <a:ext cx="1396514" cy="625522"/>
          </a:xfrm>
          <a:prstGeom prst="rect">
            <a:avLst/>
          </a:prstGeom>
        </p:spPr>
      </p:pic>
      <p:pic>
        <p:nvPicPr>
          <p:cNvPr id="6"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5178900" y="2368057"/>
            <a:ext cx="1396514" cy="625522"/>
          </a:xfrm>
          <a:prstGeom prst="rect">
            <a:avLst/>
          </a:prstGeom>
        </p:spPr>
      </p:pic>
      <p:sp>
        <p:nvSpPr>
          <p:cNvPr id="21" name="Espace réservé du contenu 2">
            <a:extLst>
              <a:ext uri="{FF2B5EF4-FFF2-40B4-BE49-F238E27FC236}">
                <a16:creationId xmlns:a16="http://schemas.microsoft.com/office/drawing/2014/main" xmlns="" id="{7FCF72D4-D3A4-40A4-AB94-05B31F592A98}"/>
              </a:ext>
            </a:extLst>
          </p:cNvPr>
          <p:cNvSpPr txBox="1">
            <a:spLocks/>
          </p:cNvSpPr>
          <p:nvPr/>
        </p:nvSpPr>
        <p:spPr>
          <a:xfrm>
            <a:off x="742950" y="3223449"/>
            <a:ext cx="3833058" cy="17390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spcBef>
                <a:spcPts val="600"/>
              </a:spcBef>
              <a:buNone/>
            </a:pPr>
            <a:r>
              <a:rPr lang="fr-FR" sz="3200" b="1" dirty="0">
                <a:solidFill>
                  <a:srgbClr val="EE5859"/>
                </a:solidFill>
              </a:rPr>
              <a:t>1</a:t>
            </a:r>
            <a:r>
              <a:rPr lang="fr-FR" sz="3200" dirty="0">
                <a:solidFill>
                  <a:srgbClr val="EE5859"/>
                </a:solidFill>
              </a:rPr>
              <a:t>*</a:t>
            </a:r>
            <a:r>
              <a:rPr lang="fr-FR" sz="3200" dirty="0"/>
              <a:t> </a:t>
            </a:r>
            <a:r>
              <a:rPr lang="fr-FR" sz="2000" dirty="0"/>
              <a:t>Femmes </a:t>
            </a:r>
            <a:r>
              <a:rPr lang="fr-FR" sz="2000" dirty="0" smtClean="0"/>
              <a:t>âgées (50 ans ou plus)</a:t>
            </a:r>
            <a:endParaRPr lang="fr-FR" sz="2000" dirty="0"/>
          </a:p>
          <a:p>
            <a:pPr marL="0" indent="0">
              <a:lnSpc>
                <a:spcPct val="130000"/>
              </a:lnSpc>
              <a:spcBef>
                <a:spcPts val="600"/>
              </a:spcBef>
              <a:buNone/>
            </a:pPr>
            <a:r>
              <a:rPr lang="fr-FR" sz="3200" b="1" dirty="0">
                <a:solidFill>
                  <a:srgbClr val="EE5859"/>
                </a:solidFill>
              </a:rPr>
              <a:t>1</a:t>
            </a:r>
            <a:r>
              <a:rPr lang="fr-FR" sz="3200" dirty="0">
                <a:solidFill>
                  <a:srgbClr val="EE5859"/>
                </a:solidFill>
              </a:rPr>
              <a:t>*</a:t>
            </a:r>
            <a:r>
              <a:rPr lang="fr-FR" sz="3200" b="1" dirty="0">
                <a:solidFill>
                  <a:srgbClr val="EE5859"/>
                </a:solidFill>
              </a:rPr>
              <a:t> </a:t>
            </a:r>
            <a:r>
              <a:rPr lang="fr-FR" sz="2000" dirty="0"/>
              <a:t>Hommes </a:t>
            </a:r>
            <a:r>
              <a:rPr lang="fr-FR" sz="2000" dirty="0" smtClean="0"/>
              <a:t>âgés (50 ans ou plus)</a:t>
            </a:r>
            <a:endParaRPr lang="fr-FR" sz="2000" dirty="0"/>
          </a:p>
          <a:p>
            <a:pPr marL="0" indent="0">
              <a:lnSpc>
                <a:spcPct val="130000"/>
              </a:lnSpc>
              <a:spcBef>
                <a:spcPts val="600"/>
              </a:spcBef>
              <a:buNone/>
            </a:pPr>
            <a:r>
              <a:rPr lang="fr-FR" sz="3200" b="1" dirty="0">
                <a:solidFill>
                  <a:srgbClr val="EE5859"/>
                </a:solidFill>
              </a:rPr>
              <a:t>3</a:t>
            </a:r>
            <a:r>
              <a:rPr lang="fr-FR" sz="2000" dirty="0"/>
              <a:t> </a:t>
            </a:r>
            <a:r>
              <a:rPr lang="fr-FR" sz="2000" dirty="0" smtClean="0"/>
              <a:t>   Femmes </a:t>
            </a:r>
            <a:r>
              <a:rPr lang="fr-FR" sz="2000" dirty="0"/>
              <a:t>(18-49 ans</a:t>
            </a:r>
            <a:r>
              <a:rPr lang="fr-FR" sz="2000" dirty="0" smtClean="0"/>
              <a:t>)</a:t>
            </a:r>
            <a:br>
              <a:rPr lang="fr-FR" sz="2000" dirty="0" smtClean="0"/>
            </a:br>
            <a:endParaRPr lang="fr-FR" sz="2000" dirty="0"/>
          </a:p>
        </p:txBody>
      </p:sp>
      <p:sp>
        <p:nvSpPr>
          <p:cNvPr id="22" name="Espace réservé du contenu 2">
            <a:extLst>
              <a:ext uri="{FF2B5EF4-FFF2-40B4-BE49-F238E27FC236}">
                <a16:creationId xmlns:a16="http://schemas.microsoft.com/office/drawing/2014/main" xmlns="" id="{4703A1EF-619A-4D47-B449-8029C0275F68}"/>
              </a:ext>
            </a:extLst>
          </p:cNvPr>
          <p:cNvSpPr txBox="1">
            <a:spLocks/>
          </p:cNvSpPr>
          <p:nvPr/>
        </p:nvSpPr>
        <p:spPr>
          <a:xfrm>
            <a:off x="4585533" y="3192989"/>
            <a:ext cx="3854233" cy="18000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spcBef>
                <a:spcPts val="600"/>
              </a:spcBef>
              <a:buNone/>
            </a:pPr>
            <a:r>
              <a:rPr lang="fr-FR" sz="3200" b="1" dirty="0">
                <a:solidFill>
                  <a:srgbClr val="EE5859"/>
                </a:solidFill>
              </a:rPr>
              <a:t>1</a:t>
            </a:r>
            <a:r>
              <a:rPr lang="fr-FR" sz="2000" dirty="0"/>
              <a:t> </a:t>
            </a:r>
            <a:r>
              <a:rPr lang="fr-FR" sz="2000" dirty="0" smtClean="0"/>
              <a:t>  Femmes âgées (50 ans ou plus)</a:t>
            </a:r>
            <a:endParaRPr lang="fr-FR" sz="2000" dirty="0"/>
          </a:p>
          <a:p>
            <a:pPr marL="0" indent="0">
              <a:lnSpc>
                <a:spcPct val="130000"/>
              </a:lnSpc>
              <a:spcBef>
                <a:spcPts val="600"/>
              </a:spcBef>
              <a:buNone/>
            </a:pPr>
            <a:r>
              <a:rPr lang="fr-FR" sz="3200" b="1" dirty="0">
                <a:solidFill>
                  <a:srgbClr val="EE5859"/>
                </a:solidFill>
              </a:rPr>
              <a:t>2</a:t>
            </a:r>
            <a:r>
              <a:rPr lang="fr-FR" sz="2000" b="1" dirty="0">
                <a:solidFill>
                  <a:srgbClr val="EE5859"/>
                </a:solidFill>
              </a:rPr>
              <a:t> </a:t>
            </a:r>
            <a:r>
              <a:rPr lang="fr-FR" sz="2000" b="1" dirty="0" smtClean="0">
                <a:solidFill>
                  <a:srgbClr val="EE5859"/>
                </a:solidFill>
              </a:rPr>
              <a:t>  </a:t>
            </a:r>
            <a:r>
              <a:rPr lang="fr-FR" sz="2000" dirty="0" smtClean="0"/>
              <a:t>Hommes âgés (50 ans ou plus)</a:t>
            </a:r>
            <a:endParaRPr lang="fr-FR" sz="2000" dirty="0"/>
          </a:p>
          <a:p>
            <a:pPr marL="0" indent="0">
              <a:lnSpc>
                <a:spcPct val="130000"/>
              </a:lnSpc>
              <a:spcBef>
                <a:spcPts val="600"/>
              </a:spcBef>
              <a:buNone/>
            </a:pPr>
            <a:r>
              <a:rPr lang="fr-FR" sz="3200" b="1" dirty="0">
                <a:solidFill>
                  <a:srgbClr val="EE5859"/>
                </a:solidFill>
              </a:rPr>
              <a:t>3</a:t>
            </a:r>
            <a:r>
              <a:rPr lang="fr-FR" sz="2000" dirty="0"/>
              <a:t> </a:t>
            </a:r>
            <a:r>
              <a:rPr lang="fr-FR" sz="2000" dirty="0" smtClean="0"/>
              <a:t>  Bébés (&lt;5 ans)*</a:t>
            </a:r>
            <a:br>
              <a:rPr lang="fr-FR" sz="2000" dirty="0" smtClean="0"/>
            </a:br>
            <a:endParaRPr lang="fr-FR" sz="2000" dirty="0"/>
          </a:p>
        </p:txBody>
      </p:sp>
      <p:sp>
        <p:nvSpPr>
          <p:cNvPr id="9" name="Espace réservé du contenu 3"/>
          <p:cNvSpPr>
            <a:spLocks noGrp="1"/>
          </p:cNvSpPr>
          <p:nvPr>
            <p:ph idx="1"/>
          </p:nvPr>
        </p:nvSpPr>
        <p:spPr>
          <a:xfrm>
            <a:off x="305657" y="1221515"/>
            <a:ext cx="7947718" cy="750999"/>
          </a:xfrm>
        </p:spPr>
        <p:txBody>
          <a:bodyPr>
            <a:normAutofit/>
          </a:bodyPr>
          <a:lstStyle/>
          <a:p>
            <a:r>
              <a:rPr lang="fr-FR" sz="2400" b="1" dirty="0"/>
              <a:t>Principaux groupes de personnes vulnérables </a:t>
            </a:r>
            <a:r>
              <a:rPr lang="fr-FR" sz="2400" dirty="0" smtClean="0"/>
              <a:t>identifiés </a:t>
            </a:r>
            <a:r>
              <a:rPr lang="fr-FR" sz="2400" dirty="0"/>
              <a:t>au sein de la population </a:t>
            </a:r>
            <a:r>
              <a:rPr lang="fr-FR" sz="2400" dirty="0" smtClean="0"/>
              <a:t>déplacée:</a:t>
            </a:r>
            <a:endParaRPr lang="fr-FR" sz="2400" dirty="0"/>
          </a:p>
        </p:txBody>
      </p:sp>
      <p:sp>
        <p:nvSpPr>
          <p:cNvPr id="10" name="Espace réservé du contenu 3"/>
          <p:cNvSpPr txBox="1">
            <a:spLocks/>
          </p:cNvSpPr>
          <p:nvPr/>
        </p:nvSpPr>
        <p:spPr>
          <a:xfrm>
            <a:off x="305657" y="6091963"/>
            <a:ext cx="7947718" cy="7509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dirty="0" smtClean="0"/>
              <a:t>* Etant donné que seuls des IC adultes ont été interrogés en raison de la méthodologie utilisée, les problématiques liées à la protection de l’enfance ont pu être sous-rapportées. </a:t>
            </a:r>
            <a:endParaRPr lang="fr-FR" sz="1800" dirty="0"/>
          </a:p>
        </p:txBody>
      </p:sp>
    </p:spTree>
    <p:extLst>
      <p:ext uri="{BB962C8B-B14F-4D97-AF65-F5344CB8AC3E}">
        <p14:creationId xmlns:p14="http://schemas.microsoft.com/office/powerpoint/2010/main" val="2007196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Atteintes à l’intégrité de la personne</a:t>
            </a: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3835017" y="2114968"/>
            <a:ext cx="1396514" cy="625522"/>
          </a:xfrm>
          <a:prstGeom prst="rect">
            <a:avLst/>
          </a:prstGeom>
        </p:spPr>
      </p:pic>
      <p:pic>
        <p:nvPicPr>
          <p:cNvPr id="6"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6498015" y="2114032"/>
            <a:ext cx="1396514" cy="625522"/>
          </a:xfrm>
          <a:prstGeom prst="rect">
            <a:avLst/>
          </a:prstGeom>
        </p:spPr>
      </p:pic>
      <p:cxnSp>
        <p:nvCxnSpPr>
          <p:cNvPr id="38" name="Connecteur droit 11">
            <a:extLst>
              <a:ext uri="{FF2B5EF4-FFF2-40B4-BE49-F238E27FC236}">
                <a16:creationId xmlns:a16="http://schemas.microsoft.com/office/drawing/2014/main" xmlns="" id="{9F0FB4AF-96D7-4DF9-A7DD-026852CFBF2B}"/>
              </a:ext>
            </a:extLst>
          </p:cNvPr>
          <p:cNvCxnSpPr>
            <a:cxnSpLocks/>
          </p:cNvCxnSpPr>
          <p:nvPr/>
        </p:nvCxnSpPr>
        <p:spPr>
          <a:xfrm>
            <a:off x="641437" y="5310700"/>
            <a:ext cx="7540034"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44" name="Rectangle: Rounded Corners 43">
            <a:extLst>
              <a:ext uri="{FF2B5EF4-FFF2-40B4-BE49-F238E27FC236}">
                <a16:creationId xmlns:a16="http://schemas.microsoft.com/office/drawing/2014/main" xmlns="" id="{8A77E19F-FA2C-4774-B345-544E18408B3E}"/>
              </a:ext>
            </a:extLst>
          </p:cNvPr>
          <p:cNvSpPr/>
          <p:nvPr/>
        </p:nvSpPr>
        <p:spPr>
          <a:xfrm>
            <a:off x="641436" y="5458451"/>
            <a:ext cx="2333767" cy="119269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dirty="0"/>
              <a:t>Dans les sites où des atteintes ont été rapportées:</a:t>
            </a:r>
          </a:p>
          <a:p>
            <a:pPr algn="ctr"/>
            <a:r>
              <a:rPr lang="nl-BE" b="1" dirty="0"/>
              <a:t>types principaux</a:t>
            </a:r>
          </a:p>
        </p:txBody>
      </p:sp>
      <p:sp>
        <p:nvSpPr>
          <p:cNvPr id="45" name="Espace réservé du contenu 2">
            <a:extLst>
              <a:ext uri="{FF2B5EF4-FFF2-40B4-BE49-F238E27FC236}">
                <a16:creationId xmlns:a16="http://schemas.microsoft.com/office/drawing/2014/main" xmlns="" id="{FA702CF5-3226-4932-8886-74A4B0FC8DE8}"/>
              </a:ext>
            </a:extLst>
          </p:cNvPr>
          <p:cNvSpPr txBox="1">
            <a:spLocks/>
          </p:cNvSpPr>
          <p:nvPr/>
        </p:nvSpPr>
        <p:spPr>
          <a:xfrm>
            <a:off x="4887063" y="5676172"/>
            <a:ext cx="2030224"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Violences physiques</a:t>
            </a:r>
            <a:br>
              <a:rPr lang="fr-FR" sz="1600" dirty="0"/>
            </a:br>
            <a:r>
              <a:rPr lang="fr-FR" sz="1600" dirty="0"/>
              <a:t>   (attaques, meurtre)</a:t>
            </a:r>
          </a:p>
          <a:p>
            <a:pPr marL="0" indent="0">
              <a:spcBef>
                <a:spcPts val="600"/>
              </a:spcBef>
              <a:buNone/>
            </a:pPr>
            <a:r>
              <a:rPr lang="fr-FR" sz="1600" b="1" dirty="0">
                <a:solidFill>
                  <a:srgbClr val="EE5859"/>
                </a:solidFill>
              </a:rPr>
              <a:t>2</a:t>
            </a:r>
            <a:r>
              <a:rPr lang="fr-FR" sz="1600" dirty="0"/>
              <a:t> </a:t>
            </a:r>
            <a:r>
              <a:rPr lang="fr-FR" sz="1600" dirty="0" smtClean="0"/>
              <a:t>Menace</a:t>
            </a:r>
            <a:endParaRPr lang="fr-FR" sz="1600" dirty="0"/>
          </a:p>
        </p:txBody>
      </p:sp>
      <p:sp>
        <p:nvSpPr>
          <p:cNvPr id="26" name="Rectangle: Rounded Corners 25">
            <a:extLst>
              <a:ext uri="{FF2B5EF4-FFF2-40B4-BE49-F238E27FC236}">
                <a16:creationId xmlns:a16="http://schemas.microsoft.com/office/drawing/2014/main" xmlns="" id="{FC95D171-EA5E-4120-BF0E-707D7C319EF0}"/>
              </a:ext>
            </a:extLst>
          </p:cNvPr>
          <p:cNvSpPr/>
          <p:nvPr/>
        </p:nvSpPr>
        <p:spPr>
          <a:xfrm>
            <a:off x="641437" y="3609139"/>
            <a:ext cx="2333767" cy="301461"/>
          </a:xfrm>
          <a:prstGeom prst="roundRect">
            <a:avLst/>
          </a:prstGeom>
          <a:solidFill>
            <a:srgbClr val="58585A">
              <a:alpha val="50000"/>
            </a:srgbClr>
          </a:solidFill>
          <a:ln>
            <a:solidFill>
              <a:srgbClr val="58585A">
                <a:alpha val="50000"/>
              </a:srgb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smtClean="0"/>
              <a:t>personne</a:t>
            </a:r>
            <a:endParaRPr lang="nl-BE" sz="1400" dirty="0"/>
          </a:p>
        </p:txBody>
      </p:sp>
      <p:sp>
        <p:nvSpPr>
          <p:cNvPr id="27" name="Rectangle: Rounded Corners 26">
            <a:extLst>
              <a:ext uri="{FF2B5EF4-FFF2-40B4-BE49-F238E27FC236}">
                <a16:creationId xmlns:a16="http://schemas.microsoft.com/office/drawing/2014/main" xmlns="" id="{BF6A53F1-C87F-45D5-B2EA-77C670AC0AAE}"/>
              </a:ext>
            </a:extLst>
          </p:cNvPr>
          <p:cNvSpPr/>
          <p:nvPr/>
        </p:nvSpPr>
        <p:spPr>
          <a:xfrm>
            <a:off x="641437" y="3960116"/>
            <a:ext cx="2333767" cy="291818"/>
          </a:xfrm>
          <a:prstGeom prst="roundRect">
            <a:avLst/>
          </a:prstGeom>
          <a:solidFill>
            <a:srgbClr val="EE5859">
              <a:alpha val="50000"/>
            </a:srgbClr>
          </a:solidFill>
          <a:ln>
            <a:solidFill>
              <a:schemeClr val="accent1">
                <a:alpha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a:t>une </a:t>
            </a:r>
            <a:r>
              <a:rPr lang="fr-FR" sz="1400" dirty="0" smtClean="0"/>
              <a:t>partie</a:t>
            </a:r>
            <a:endParaRPr lang="nl-BE" sz="1400" dirty="0"/>
          </a:p>
        </p:txBody>
      </p:sp>
      <p:sp>
        <p:nvSpPr>
          <p:cNvPr id="28" name="Rectangle: Rounded Corners 27">
            <a:extLst>
              <a:ext uri="{FF2B5EF4-FFF2-40B4-BE49-F238E27FC236}">
                <a16:creationId xmlns:a16="http://schemas.microsoft.com/office/drawing/2014/main" xmlns="" id="{412CC923-1C29-41BD-8C6B-9EFF3AE0EBAF}"/>
              </a:ext>
            </a:extLst>
          </p:cNvPr>
          <p:cNvSpPr/>
          <p:nvPr/>
        </p:nvSpPr>
        <p:spPr>
          <a:xfrm>
            <a:off x="641437" y="4302171"/>
            <a:ext cx="2333767" cy="291818"/>
          </a:xfrm>
          <a:prstGeom prst="roundRect">
            <a:avLst/>
          </a:prstGeom>
          <a:solidFill>
            <a:srgbClr val="EE5859"/>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smtClean="0"/>
              <a:t>l’ensemble</a:t>
            </a:r>
            <a:endParaRPr lang="nl-BE" sz="1400" dirty="0"/>
          </a:p>
        </p:txBody>
      </p:sp>
      <p:graphicFrame>
        <p:nvGraphicFramePr>
          <p:cNvPr id="20" name="Chart 19">
            <a:extLst>
              <a:ext uri="{FF2B5EF4-FFF2-40B4-BE49-F238E27FC236}">
                <a16:creationId xmlns:a16="http://schemas.microsoft.com/office/drawing/2014/main" xmlns="" id="{492FC36B-859A-40F7-9F98-4A5DC13192B2}"/>
              </a:ext>
            </a:extLst>
          </p:cNvPr>
          <p:cNvGraphicFramePr>
            <a:graphicFrameLocks noChangeAspect="1"/>
          </p:cNvGraphicFramePr>
          <p:nvPr>
            <p:extLst>
              <p:ext uri="{D42A27DB-BD31-4B8C-83A1-F6EECF244321}">
                <p14:modId xmlns:p14="http://schemas.microsoft.com/office/powerpoint/2010/main" val="990881448"/>
              </p:ext>
            </p:extLst>
          </p:nvPr>
        </p:nvGraphicFramePr>
        <p:xfrm>
          <a:off x="3149799" y="2657804"/>
          <a:ext cx="2740073" cy="263047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9" name="Chart 28">
            <a:extLst>
              <a:ext uri="{FF2B5EF4-FFF2-40B4-BE49-F238E27FC236}">
                <a16:creationId xmlns:a16="http://schemas.microsoft.com/office/drawing/2014/main" xmlns="" id="{54BA3D30-0C70-4F73-872C-3C8AFC1B6D7A}"/>
              </a:ext>
            </a:extLst>
          </p:cNvPr>
          <p:cNvGraphicFramePr>
            <a:graphicFrameLocks noChangeAspect="1"/>
          </p:cNvGraphicFramePr>
          <p:nvPr>
            <p:extLst>
              <p:ext uri="{D42A27DB-BD31-4B8C-83A1-F6EECF244321}">
                <p14:modId xmlns:p14="http://schemas.microsoft.com/office/powerpoint/2010/main" val="3240717129"/>
              </p:ext>
            </p:extLst>
          </p:nvPr>
        </p:nvGraphicFramePr>
        <p:xfrm>
          <a:off x="5811138" y="2603576"/>
          <a:ext cx="2885674" cy="2685215"/>
        </p:xfrm>
        <a:graphic>
          <a:graphicData uri="http://schemas.openxmlformats.org/drawingml/2006/chart">
            <c:chart xmlns:c="http://schemas.openxmlformats.org/drawingml/2006/chart" xmlns:r="http://schemas.openxmlformats.org/officeDocument/2006/relationships" r:id="rId7"/>
          </a:graphicData>
        </a:graphic>
      </p:graphicFrame>
      <p:sp>
        <p:nvSpPr>
          <p:cNvPr id="3" name="Rectangle 2"/>
          <p:cNvSpPr/>
          <p:nvPr/>
        </p:nvSpPr>
        <p:spPr>
          <a:xfrm>
            <a:off x="3255049" y="3283078"/>
            <a:ext cx="1024467" cy="492443"/>
          </a:xfrm>
          <a:prstGeom prst="rect">
            <a:avLst/>
          </a:prstGeom>
        </p:spPr>
        <p:txBody>
          <a:bodyPr wrap="square">
            <a:spAutoFit/>
          </a:bodyPr>
          <a:lstStyle/>
          <a:p>
            <a:pPr algn="ctr"/>
            <a:r>
              <a:rPr lang="en-GB" sz="1400" b="1" dirty="0" smtClean="0">
                <a:latin typeface="Arial Narrow" pitchFamily="34" charset="0"/>
              </a:rPr>
              <a:t>12 </a:t>
            </a:r>
            <a:r>
              <a:rPr lang="en-GB" sz="1400" b="1" dirty="0">
                <a:latin typeface="Arial Narrow" pitchFamily="34" charset="0"/>
              </a:rPr>
              <a:t>sites</a:t>
            </a:r>
          </a:p>
          <a:p>
            <a:pPr algn="ctr"/>
            <a:r>
              <a:rPr lang="en-GB" sz="1200" b="1" dirty="0" smtClean="0">
                <a:latin typeface="Arial Narrow" pitchFamily="34" charset="0"/>
              </a:rPr>
              <a:t>10%</a:t>
            </a:r>
            <a:endParaRPr lang="en-GB" sz="1200" b="1" dirty="0">
              <a:latin typeface="Arial Narrow" pitchFamily="34" charset="0"/>
            </a:endParaRPr>
          </a:p>
        </p:txBody>
      </p:sp>
      <p:sp>
        <p:nvSpPr>
          <p:cNvPr id="17" name="ZoneTexte 1"/>
          <p:cNvSpPr txBox="1"/>
          <p:nvPr/>
        </p:nvSpPr>
        <p:spPr>
          <a:xfrm>
            <a:off x="7471431" y="4180640"/>
            <a:ext cx="596014" cy="489689"/>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dirty="0" smtClean="0">
                <a:latin typeface="Arial Narrow" pitchFamily="34" charset="0"/>
              </a:rPr>
              <a:t>90 sites</a:t>
            </a:r>
          </a:p>
          <a:p>
            <a:pPr algn="ctr"/>
            <a:r>
              <a:rPr lang="en-GB" sz="1200" b="1" dirty="0" smtClean="0">
                <a:latin typeface="Arial Narrow" pitchFamily="34" charset="0"/>
              </a:rPr>
              <a:t>80 %</a:t>
            </a:r>
            <a:endParaRPr lang="en-GB" sz="1200" b="1" dirty="0">
              <a:latin typeface="Arial Narrow" pitchFamily="34" charset="0"/>
            </a:endParaRPr>
          </a:p>
        </p:txBody>
      </p:sp>
      <p:sp>
        <p:nvSpPr>
          <p:cNvPr id="18" name="ZoneTexte 1"/>
          <p:cNvSpPr txBox="1"/>
          <p:nvPr/>
        </p:nvSpPr>
        <p:spPr>
          <a:xfrm>
            <a:off x="6608319" y="2919767"/>
            <a:ext cx="596014" cy="489689"/>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dirty="0" smtClean="0">
                <a:latin typeface="Arial Narrow" pitchFamily="34" charset="0"/>
              </a:rPr>
              <a:t>17 sites</a:t>
            </a:r>
          </a:p>
          <a:p>
            <a:pPr algn="ctr"/>
            <a:r>
              <a:rPr lang="en-GB" sz="1200" b="1" dirty="0" smtClean="0">
                <a:latin typeface="Arial Narrow" pitchFamily="34" charset="0"/>
              </a:rPr>
              <a:t>15 %</a:t>
            </a:r>
            <a:endParaRPr lang="en-GB" sz="1200" b="1" dirty="0">
              <a:latin typeface="Arial Narrow" pitchFamily="34" charset="0"/>
            </a:endParaRPr>
          </a:p>
        </p:txBody>
      </p:sp>
      <p:sp>
        <p:nvSpPr>
          <p:cNvPr id="19" name="ZoneTexte 1"/>
          <p:cNvSpPr txBox="1"/>
          <p:nvPr/>
        </p:nvSpPr>
        <p:spPr>
          <a:xfrm>
            <a:off x="6056069" y="3284454"/>
            <a:ext cx="596014" cy="489689"/>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dirty="0">
                <a:latin typeface="Arial Narrow" pitchFamily="34" charset="0"/>
              </a:rPr>
              <a:t>6</a:t>
            </a:r>
            <a:r>
              <a:rPr lang="en-GB" sz="1400" b="1" dirty="0" smtClean="0">
                <a:latin typeface="Arial Narrow" pitchFamily="34" charset="0"/>
              </a:rPr>
              <a:t> sites</a:t>
            </a:r>
          </a:p>
          <a:p>
            <a:pPr algn="ctr"/>
            <a:r>
              <a:rPr lang="en-GB" sz="1200" b="1" dirty="0">
                <a:latin typeface="Arial Narrow" pitchFamily="34" charset="0"/>
              </a:rPr>
              <a:t>5</a:t>
            </a:r>
            <a:r>
              <a:rPr lang="en-GB" sz="1200" b="1" dirty="0" smtClean="0">
                <a:latin typeface="Arial Narrow" pitchFamily="34" charset="0"/>
              </a:rPr>
              <a:t> %</a:t>
            </a:r>
            <a:endParaRPr lang="en-GB" sz="1200" b="1" dirty="0">
              <a:latin typeface="Arial Narrow" pitchFamily="34" charset="0"/>
            </a:endParaRPr>
          </a:p>
        </p:txBody>
      </p:sp>
      <p:sp>
        <p:nvSpPr>
          <p:cNvPr id="21" name="Espace réservé du contenu 3"/>
          <p:cNvSpPr>
            <a:spLocks noGrp="1"/>
          </p:cNvSpPr>
          <p:nvPr>
            <p:ph idx="1"/>
          </p:nvPr>
        </p:nvSpPr>
        <p:spPr>
          <a:xfrm>
            <a:off x="305657" y="1101769"/>
            <a:ext cx="7947718" cy="1064696"/>
          </a:xfrm>
        </p:spPr>
        <p:txBody>
          <a:bodyPr>
            <a:normAutofit lnSpcReduction="10000"/>
          </a:bodyPr>
          <a:lstStyle/>
          <a:p>
            <a:r>
              <a:rPr lang="fr-FR" sz="2400" dirty="0" smtClean="0"/>
              <a:t>Proportions de la population ayant été confrontée </a:t>
            </a:r>
            <a:r>
              <a:rPr lang="fr-FR" sz="2400" b="1" dirty="0" smtClean="0"/>
              <a:t>à des atteintes à l’intégrité de la personne</a:t>
            </a:r>
            <a:r>
              <a:rPr lang="fr-FR" sz="2400" dirty="0" smtClean="0"/>
              <a:t> au cours des six mois précédant l’évaluation, par nombre de sites / camp :</a:t>
            </a:r>
            <a:endParaRPr lang="fr-FR" sz="2400" dirty="0"/>
          </a:p>
        </p:txBody>
      </p:sp>
    </p:spTree>
    <p:extLst>
      <p:ext uri="{BB962C8B-B14F-4D97-AF65-F5344CB8AC3E}">
        <p14:creationId xmlns:p14="http://schemas.microsoft.com/office/powerpoint/2010/main" val="159484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Voies de référencement (1/2)</a:t>
            </a: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3835017" y="1036156"/>
            <a:ext cx="1396514" cy="625522"/>
          </a:xfrm>
          <a:prstGeom prst="rect">
            <a:avLst/>
          </a:prstGeom>
        </p:spPr>
      </p:pic>
      <p:pic>
        <p:nvPicPr>
          <p:cNvPr id="6"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6330338" y="1018231"/>
            <a:ext cx="1396514" cy="625522"/>
          </a:xfrm>
          <a:prstGeom prst="rect">
            <a:avLst/>
          </a:prstGeom>
        </p:spPr>
      </p:pic>
      <p:sp>
        <p:nvSpPr>
          <p:cNvPr id="12" name="Rectangle: Rounded Corners 11">
            <a:extLst>
              <a:ext uri="{FF2B5EF4-FFF2-40B4-BE49-F238E27FC236}">
                <a16:creationId xmlns:a16="http://schemas.microsoft.com/office/drawing/2014/main" xmlns="" id="{02C29D86-37C9-440A-B55E-2B1D81A3F06E}"/>
              </a:ext>
            </a:extLst>
          </p:cNvPr>
          <p:cNvSpPr/>
          <p:nvPr/>
        </p:nvSpPr>
        <p:spPr>
          <a:xfrm>
            <a:off x="641437" y="1554983"/>
            <a:ext cx="2333767" cy="74564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sz="1500" dirty="0"/>
              <a:t>Sites </a:t>
            </a:r>
            <a:r>
              <a:rPr lang="nl-BE" sz="1500" dirty="0" smtClean="0"/>
              <a:t>/ camp </a:t>
            </a:r>
            <a:r>
              <a:rPr lang="nl-BE" sz="1500" dirty="0" err="1" smtClean="0"/>
              <a:t>avec</a:t>
            </a:r>
            <a:r>
              <a:rPr lang="nl-BE" sz="1500" dirty="0" smtClean="0"/>
              <a:t> </a:t>
            </a:r>
            <a:r>
              <a:rPr lang="nl-BE" sz="1500" dirty="0"/>
              <a:t>au moins une </a:t>
            </a:r>
            <a:r>
              <a:rPr lang="nl-BE" sz="1500" b="1" dirty="0"/>
              <a:t>voie de réferencement</a:t>
            </a:r>
          </a:p>
        </p:txBody>
      </p:sp>
      <p:sp>
        <p:nvSpPr>
          <p:cNvPr id="15" name="TextBox 14">
            <a:extLst>
              <a:ext uri="{FF2B5EF4-FFF2-40B4-BE49-F238E27FC236}">
                <a16:creationId xmlns:a16="http://schemas.microsoft.com/office/drawing/2014/main" xmlns="" id="{37484040-821E-4C94-AF76-DC4F8F48B0F4}"/>
              </a:ext>
            </a:extLst>
          </p:cNvPr>
          <p:cNvSpPr txBox="1"/>
          <p:nvPr/>
        </p:nvSpPr>
        <p:spPr>
          <a:xfrm>
            <a:off x="3749146" y="1743139"/>
            <a:ext cx="1568256" cy="369332"/>
          </a:xfrm>
          <a:prstGeom prst="rect">
            <a:avLst/>
          </a:prstGeom>
          <a:noFill/>
        </p:spPr>
        <p:txBody>
          <a:bodyPr wrap="square" rtlCol="0">
            <a:spAutoFit/>
          </a:bodyPr>
          <a:lstStyle/>
          <a:p>
            <a:pPr algn="ctr"/>
            <a:r>
              <a:rPr lang="nl-BE" dirty="0"/>
              <a:t>98 / 121  </a:t>
            </a:r>
            <a:r>
              <a:rPr lang="nl-BE" sz="1400" dirty="0">
                <a:solidFill>
                  <a:srgbClr val="58585A"/>
                </a:solidFill>
              </a:rPr>
              <a:t>(81%) </a:t>
            </a:r>
          </a:p>
        </p:txBody>
      </p:sp>
      <p:sp>
        <p:nvSpPr>
          <p:cNvPr id="23" name="Rectangle: Rounded Corners 22">
            <a:extLst>
              <a:ext uri="{FF2B5EF4-FFF2-40B4-BE49-F238E27FC236}">
                <a16:creationId xmlns:a16="http://schemas.microsoft.com/office/drawing/2014/main" xmlns="" id="{AF7EB5C6-E2D7-414B-BE5C-8BEAA8AEF1D5}"/>
              </a:ext>
            </a:extLst>
          </p:cNvPr>
          <p:cNvSpPr/>
          <p:nvPr/>
        </p:nvSpPr>
        <p:spPr>
          <a:xfrm>
            <a:off x="641437" y="2356818"/>
            <a:ext cx="2333767" cy="12069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sz="1500" b="1" dirty="0" err="1" smtClean="0">
                <a:solidFill>
                  <a:schemeClr val="tx1"/>
                </a:solidFill>
              </a:rPr>
              <a:t>Parmi</a:t>
            </a:r>
            <a:r>
              <a:rPr lang="nl-BE" sz="1500" b="1" dirty="0" smtClean="0">
                <a:solidFill>
                  <a:schemeClr val="tx1"/>
                </a:solidFill>
              </a:rPr>
              <a:t> les sites / camp </a:t>
            </a:r>
            <a:r>
              <a:rPr lang="nl-BE" sz="1500" b="1" dirty="0" err="1" smtClean="0">
                <a:solidFill>
                  <a:schemeClr val="tx1"/>
                </a:solidFill>
              </a:rPr>
              <a:t>où</a:t>
            </a:r>
            <a:r>
              <a:rPr lang="nl-BE" sz="1500" b="1" dirty="0" smtClean="0">
                <a:solidFill>
                  <a:schemeClr val="tx1"/>
                </a:solidFill>
              </a:rPr>
              <a:t> </a:t>
            </a:r>
            <a:r>
              <a:rPr lang="nl-BE" sz="1500" b="1" dirty="0" err="1" smtClean="0">
                <a:solidFill>
                  <a:schemeClr val="tx1"/>
                </a:solidFill>
              </a:rPr>
              <a:t>il</a:t>
            </a:r>
            <a:r>
              <a:rPr lang="nl-BE" sz="1500" b="1" dirty="0" smtClean="0">
                <a:solidFill>
                  <a:schemeClr val="tx1"/>
                </a:solidFill>
              </a:rPr>
              <a:t> </a:t>
            </a:r>
            <a:r>
              <a:rPr lang="nl-BE" sz="1500" b="1" dirty="0" err="1" smtClean="0">
                <a:solidFill>
                  <a:schemeClr val="tx1"/>
                </a:solidFill>
              </a:rPr>
              <a:t>existe</a:t>
            </a:r>
            <a:r>
              <a:rPr lang="nl-BE" sz="1500" b="1" dirty="0" smtClean="0">
                <a:solidFill>
                  <a:schemeClr val="tx1"/>
                </a:solidFill>
              </a:rPr>
              <a:t> au </a:t>
            </a:r>
            <a:r>
              <a:rPr lang="nl-BE" sz="1500" b="1" dirty="0" err="1" smtClean="0">
                <a:solidFill>
                  <a:schemeClr val="tx1"/>
                </a:solidFill>
              </a:rPr>
              <a:t>moins</a:t>
            </a:r>
            <a:r>
              <a:rPr lang="nl-BE" sz="1500" b="1" dirty="0" smtClean="0">
                <a:solidFill>
                  <a:schemeClr val="tx1"/>
                </a:solidFill>
              </a:rPr>
              <a:t> </a:t>
            </a:r>
            <a:r>
              <a:rPr lang="nl-BE" sz="1500" b="1" dirty="0" err="1" smtClean="0">
                <a:solidFill>
                  <a:schemeClr val="tx1"/>
                </a:solidFill>
              </a:rPr>
              <a:t>une</a:t>
            </a:r>
            <a:r>
              <a:rPr lang="nl-BE" sz="1500" b="1" dirty="0" smtClean="0">
                <a:solidFill>
                  <a:schemeClr val="tx1"/>
                </a:solidFill>
              </a:rPr>
              <a:t> </a:t>
            </a:r>
            <a:r>
              <a:rPr lang="nl-BE" sz="1500" b="1" dirty="0" err="1" smtClean="0">
                <a:solidFill>
                  <a:schemeClr val="tx1"/>
                </a:solidFill>
              </a:rPr>
              <a:t>voie</a:t>
            </a:r>
            <a:r>
              <a:rPr lang="nl-BE" sz="1500" dirty="0" smtClean="0">
                <a:solidFill>
                  <a:schemeClr val="tx1"/>
                </a:solidFill>
              </a:rPr>
              <a:t>,</a:t>
            </a:r>
            <a:r>
              <a:rPr lang="nl-BE" sz="1500" b="1" dirty="0" smtClean="0">
                <a:solidFill>
                  <a:schemeClr val="tx1"/>
                </a:solidFill>
              </a:rPr>
              <a:t> </a:t>
            </a:r>
            <a:r>
              <a:rPr lang="nl-BE" sz="1500" b="1" dirty="0"/>
              <a:t/>
            </a:r>
            <a:br>
              <a:rPr lang="nl-BE" sz="1500" b="1" dirty="0"/>
            </a:br>
            <a:r>
              <a:rPr lang="nl-BE" sz="1500" dirty="0" smtClean="0"/>
              <a:t>sites / camp </a:t>
            </a:r>
            <a:r>
              <a:rPr lang="nl-BE" sz="1500" dirty="0" err="1" smtClean="0"/>
              <a:t>où</a:t>
            </a:r>
            <a:r>
              <a:rPr lang="nl-BE" sz="1500" dirty="0" smtClean="0"/>
              <a:t> </a:t>
            </a:r>
            <a:r>
              <a:rPr lang="nl-BE" sz="1500" dirty="0"/>
              <a:t>l’ensemble de la </a:t>
            </a:r>
            <a:r>
              <a:rPr lang="nl-BE" sz="1500" dirty="0" err="1"/>
              <a:t>population</a:t>
            </a:r>
            <a:r>
              <a:rPr lang="nl-BE" sz="1500" dirty="0"/>
              <a:t> </a:t>
            </a:r>
            <a:r>
              <a:rPr lang="nl-BE" sz="1500" b="1" dirty="0" err="1" smtClean="0"/>
              <a:t>connaît</a:t>
            </a:r>
            <a:r>
              <a:rPr lang="nl-BE" sz="1500" dirty="0" smtClean="0"/>
              <a:t> </a:t>
            </a:r>
            <a:r>
              <a:rPr lang="nl-BE" sz="1500" dirty="0"/>
              <a:t>ces voies</a:t>
            </a:r>
          </a:p>
        </p:txBody>
      </p:sp>
      <p:sp>
        <p:nvSpPr>
          <p:cNvPr id="35" name="Rectangle: Rounded Corners 34">
            <a:extLst>
              <a:ext uri="{FF2B5EF4-FFF2-40B4-BE49-F238E27FC236}">
                <a16:creationId xmlns:a16="http://schemas.microsoft.com/office/drawing/2014/main" xmlns="" id="{EE1CD9F6-F1E9-465E-890C-0203CE3ABB26}"/>
              </a:ext>
            </a:extLst>
          </p:cNvPr>
          <p:cNvSpPr/>
          <p:nvPr/>
        </p:nvSpPr>
        <p:spPr>
          <a:xfrm>
            <a:off x="641437" y="3621383"/>
            <a:ext cx="2333767" cy="15429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sz="1500" dirty="0"/>
              <a:t> </a:t>
            </a:r>
            <a:r>
              <a:rPr lang="nl-BE" sz="1500" b="1" dirty="0" err="1" smtClean="0">
                <a:solidFill>
                  <a:schemeClr val="tx1"/>
                </a:solidFill>
              </a:rPr>
              <a:t>Parmi</a:t>
            </a:r>
            <a:r>
              <a:rPr lang="nl-BE" sz="1500" b="1" dirty="0" smtClean="0">
                <a:solidFill>
                  <a:schemeClr val="tx1"/>
                </a:solidFill>
              </a:rPr>
              <a:t> les sites / camp </a:t>
            </a:r>
            <a:r>
              <a:rPr lang="fr-FR" sz="1500" b="1" dirty="0">
                <a:solidFill>
                  <a:schemeClr val="tx1"/>
                </a:solidFill>
              </a:rPr>
              <a:t>où au moins une partie de la population a </a:t>
            </a:r>
            <a:r>
              <a:rPr lang="fr-FR" sz="1500" b="1" dirty="0" smtClean="0">
                <a:solidFill>
                  <a:schemeClr val="tx1"/>
                </a:solidFill>
              </a:rPr>
              <a:t>connaissance de ces voies</a:t>
            </a:r>
            <a:r>
              <a:rPr lang="fr-FR" sz="1500" dirty="0" smtClean="0">
                <a:solidFill>
                  <a:schemeClr val="tx1"/>
                </a:solidFill>
              </a:rPr>
              <a:t>, s</a:t>
            </a:r>
            <a:r>
              <a:rPr lang="nl-BE" sz="1500" dirty="0" err="1" smtClean="0"/>
              <a:t>ites</a:t>
            </a:r>
            <a:r>
              <a:rPr lang="nl-BE" sz="1500" dirty="0" smtClean="0"/>
              <a:t> / camp </a:t>
            </a:r>
            <a:r>
              <a:rPr lang="nl-BE" sz="1500" dirty="0" err="1" smtClean="0"/>
              <a:t>où</a:t>
            </a:r>
            <a:r>
              <a:rPr lang="nl-BE" sz="1500" dirty="0" smtClean="0"/>
              <a:t> </a:t>
            </a:r>
            <a:r>
              <a:rPr lang="nl-BE" sz="1500" dirty="0"/>
              <a:t>l’ensemble de la </a:t>
            </a:r>
            <a:r>
              <a:rPr lang="nl-BE" sz="1500" dirty="0" err="1"/>
              <a:t>population</a:t>
            </a:r>
            <a:r>
              <a:rPr lang="nl-BE" sz="1500" dirty="0"/>
              <a:t> </a:t>
            </a:r>
            <a:r>
              <a:rPr lang="nl-BE" sz="1500" dirty="0" smtClean="0"/>
              <a:t>a </a:t>
            </a:r>
            <a:r>
              <a:rPr lang="nl-BE" sz="1500" b="1" dirty="0"/>
              <a:t>accès</a:t>
            </a:r>
            <a:r>
              <a:rPr lang="nl-BE" sz="1500" dirty="0"/>
              <a:t> à ces voies</a:t>
            </a:r>
          </a:p>
        </p:txBody>
      </p:sp>
      <p:sp>
        <p:nvSpPr>
          <p:cNvPr id="36" name="TextBox 35">
            <a:extLst>
              <a:ext uri="{FF2B5EF4-FFF2-40B4-BE49-F238E27FC236}">
                <a16:creationId xmlns:a16="http://schemas.microsoft.com/office/drawing/2014/main" xmlns="" id="{35707493-5347-4347-8A00-7548632B1A6A}"/>
              </a:ext>
            </a:extLst>
          </p:cNvPr>
          <p:cNvSpPr txBox="1"/>
          <p:nvPr/>
        </p:nvSpPr>
        <p:spPr>
          <a:xfrm>
            <a:off x="3754633" y="2729087"/>
            <a:ext cx="1568256" cy="369332"/>
          </a:xfrm>
          <a:prstGeom prst="rect">
            <a:avLst/>
          </a:prstGeom>
          <a:noFill/>
        </p:spPr>
        <p:txBody>
          <a:bodyPr wrap="square" rtlCol="0">
            <a:spAutoFit/>
          </a:bodyPr>
          <a:lstStyle/>
          <a:p>
            <a:pPr algn="ctr"/>
            <a:r>
              <a:rPr lang="nl-BE" dirty="0"/>
              <a:t>56 / 98  </a:t>
            </a:r>
            <a:r>
              <a:rPr lang="nl-BE" sz="1400" dirty="0">
                <a:solidFill>
                  <a:srgbClr val="58585A"/>
                </a:solidFill>
              </a:rPr>
              <a:t>(57%) </a:t>
            </a:r>
          </a:p>
        </p:txBody>
      </p:sp>
      <p:sp>
        <p:nvSpPr>
          <p:cNvPr id="43" name="TextBox 42">
            <a:extLst>
              <a:ext uri="{FF2B5EF4-FFF2-40B4-BE49-F238E27FC236}">
                <a16:creationId xmlns:a16="http://schemas.microsoft.com/office/drawing/2014/main" xmlns="" id="{A2696635-AC2E-4BBB-851D-E862E1EA9F36}"/>
              </a:ext>
            </a:extLst>
          </p:cNvPr>
          <p:cNvSpPr txBox="1"/>
          <p:nvPr/>
        </p:nvSpPr>
        <p:spPr>
          <a:xfrm>
            <a:off x="3754633" y="4247251"/>
            <a:ext cx="1568256" cy="369332"/>
          </a:xfrm>
          <a:prstGeom prst="rect">
            <a:avLst/>
          </a:prstGeom>
          <a:noFill/>
        </p:spPr>
        <p:txBody>
          <a:bodyPr wrap="square" rtlCol="0">
            <a:spAutoFit/>
          </a:bodyPr>
          <a:lstStyle/>
          <a:p>
            <a:pPr algn="ctr"/>
            <a:r>
              <a:rPr lang="nl-BE" dirty="0"/>
              <a:t>61 / 95  </a:t>
            </a:r>
            <a:r>
              <a:rPr lang="nl-BE" sz="1400" dirty="0">
                <a:solidFill>
                  <a:srgbClr val="58585A"/>
                </a:solidFill>
              </a:rPr>
              <a:t>(64%) </a:t>
            </a:r>
          </a:p>
        </p:txBody>
      </p:sp>
      <p:sp>
        <p:nvSpPr>
          <p:cNvPr id="44" name="Rectangle: Rounded Corners 43">
            <a:extLst>
              <a:ext uri="{FF2B5EF4-FFF2-40B4-BE49-F238E27FC236}">
                <a16:creationId xmlns:a16="http://schemas.microsoft.com/office/drawing/2014/main" xmlns="" id="{F29B14C4-5E46-4E69-AD6C-0DE839E5A011}"/>
              </a:ext>
            </a:extLst>
          </p:cNvPr>
          <p:cNvSpPr/>
          <p:nvPr/>
        </p:nvSpPr>
        <p:spPr>
          <a:xfrm>
            <a:off x="641437" y="5211920"/>
            <a:ext cx="2333767" cy="151273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sz="1500" dirty="0"/>
              <a:t> </a:t>
            </a:r>
            <a:r>
              <a:rPr lang="fr-FR" sz="1500" b="1" dirty="0"/>
              <a:t>Parmi les </a:t>
            </a:r>
            <a:r>
              <a:rPr lang="fr-FR" sz="1500" b="1" dirty="0" smtClean="0"/>
              <a:t>sites / camp où </a:t>
            </a:r>
            <a:r>
              <a:rPr lang="fr-FR" sz="1500" b="1" dirty="0"/>
              <a:t>au moins une partie de la population a accès </a:t>
            </a:r>
            <a:r>
              <a:rPr lang="fr-FR" sz="1500" b="1" dirty="0" smtClean="0"/>
              <a:t>à ces voies</a:t>
            </a:r>
            <a:r>
              <a:rPr lang="fr-FR" sz="1500" dirty="0" smtClean="0"/>
              <a:t>, s</a:t>
            </a:r>
            <a:r>
              <a:rPr lang="nl-BE" sz="1500" dirty="0" err="1" smtClean="0"/>
              <a:t>ites</a:t>
            </a:r>
            <a:r>
              <a:rPr lang="nl-BE" sz="1500" dirty="0" smtClean="0"/>
              <a:t> / camp </a:t>
            </a:r>
            <a:r>
              <a:rPr lang="nl-BE" sz="1500" dirty="0" err="1" smtClean="0"/>
              <a:t>où</a:t>
            </a:r>
            <a:r>
              <a:rPr lang="nl-BE" sz="1500" dirty="0" smtClean="0"/>
              <a:t> </a:t>
            </a:r>
            <a:r>
              <a:rPr lang="nl-BE" sz="1500" dirty="0"/>
              <a:t>l’ensemble de la </a:t>
            </a:r>
            <a:r>
              <a:rPr lang="nl-BE" sz="1500" dirty="0" err="1"/>
              <a:t>population</a:t>
            </a:r>
            <a:r>
              <a:rPr lang="nl-BE" sz="1500" dirty="0"/>
              <a:t> </a:t>
            </a:r>
            <a:r>
              <a:rPr lang="nl-BE" sz="1500" b="1" dirty="0" err="1" smtClean="0"/>
              <a:t>utilise</a:t>
            </a:r>
            <a:r>
              <a:rPr lang="nl-BE" sz="1500" dirty="0" smtClean="0"/>
              <a:t> </a:t>
            </a:r>
            <a:r>
              <a:rPr lang="nl-BE" sz="1500" dirty="0"/>
              <a:t>ces voies</a:t>
            </a:r>
          </a:p>
        </p:txBody>
      </p:sp>
      <p:sp>
        <p:nvSpPr>
          <p:cNvPr id="45" name="TextBox 44">
            <a:extLst>
              <a:ext uri="{FF2B5EF4-FFF2-40B4-BE49-F238E27FC236}">
                <a16:creationId xmlns:a16="http://schemas.microsoft.com/office/drawing/2014/main" xmlns="" id="{CE228044-6477-4DAB-8178-890B1FA1A865}"/>
              </a:ext>
            </a:extLst>
          </p:cNvPr>
          <p:cNvSpPr txBox="1"/>
          <p:nvPr/>
        </p:nvSpPr>
        <p:spPr>
          <a:xfrm>
            <a:off x="3760120" y="5842060"/>
            <a:ext cx="1568256" cy="369332"/>
          </a:xfrm>
          <a:prstGeom prst="rect">
            <a:avLst/>
          </a:prstGeom>
          <a:noFill/>
        </p:spPr>
        <p:txBody>
          <a:bodyPr wrap="square" rtlCol="0">
            <a:spAutoFit/>
          </a:bodyPr>
          <a:lstStyle/>
          <a:p>
            <a:pPr algn="ctr"/>
            <a:r>
              <a:rPr lang="nl-BE" dirty="0"/>
              <a:t>51 / 89  </a:t>
            </a:r>
            <a:r>
              <a:rPr lang="nl-BE" sz="1400" dirty="0">
                <a:solidFill>
                  <a:srgbClr val="58585A"/>
                </a:solidFill>
              </a:rPr>
              <a:t>(57%) </a:t>
            </a:r>
          </a:p>
        </p:txBody>
      </p:sp>
      <p:sp>
        <p:nvSpPr>
          <p:cNvPr id="52" name="TextBox 51">
            <a:extLst>
              <a:ext uri="{FF2B5EF4-FFF2-40B4-BE49-F238E27FC236}">
                <a16:creationId xmlns:a16="http://schemas.microsoft.com/office/drawing/2014/main" xmlns="" id="{26BF739D-071D-420D-8C2E-DF68EE493BF7}"/>
              </a:ext>
            </a:extLst>
          </p:cNvPr>
          <p:cNvSpPr txBox="1"/>
          <p:nvPr/>
        </p:nvSpPr>
        <p:spPr>
          <a:xfrm>
            <a:off x="6244467" y="1743139"/>
            <a:ext cx="1568256" cy="369332"/>
          </a:xfrm>
          <a:prstGeom prst="rect">
            <a:avLst/>
          </a:prstGeom>
          <a:noFill/>
        </p:spPr>
        <p:txBody>
          <a:bodyPr wrap="square" rtlCol="0">
            <a:spAutoFit/>
          </a:bodyPr>
          <a:lstStyle/>
          <a:p>
            <a:pPr algn="ctr"/>
            <a:r>
              <a:rPr lang="nl-BE" dirty="0"/>
              <a:t>83 / 113  </a:t>
            </a:r>
            <a:r>
              <a:rPr lang="nl-BE" sz="1400" dirty="0">
                <a:solidFill>
                  <a:srgbClr val="58585A"/>
                </a:solidFill>
              </a:rPr>
              <a:t>(73%) </a:t>
            </a:r>
          </a:p>
        </p:txBody>
      </p:sp>
      <p:sp>
        <p:nvSpPr>
          <p:cNvPr id="53" name="TextBox 52">
            <a:extLst>
              <a:ext uri="{FF2B5EF4-FFF2-40B4-BE49-F238E27FC236}">
                <a16:creationId xmlns:a16="http://schemas.microsoft.com/office/drawing/2014/main" xmlns="" id="{84F8E63A-292C-4F45-AA94-6B28E043C3E2}"/>
              </a:ext>
            </a:extLst>
          </p:cNvPr>
          <p:cNvSpPr txBox="1"/>
          <p:nvPr/>
        </p:nvSpPr>
        <p:spPr>
          <a:xfrm>
            <a:off x="6244467" y="2717253"/>
            <a:ext cx="1568256" cy="369332"/>
          </a:xfrm>
          <a:prstGeom prst="rect">
            <a:avLst/>
          </a:prstGeom>
          <a:noFill/>
        </p:spPr>
        <p:txBody>
          <a:bodyPr wrap="square" rtlCol="0">
            <a:spAutoFit/>
          </a:bodyPr>
          <a:lstStyle/>
          <a:p>
            <a:pPr algn="ctr"/>
            <a:r>
              <a:rPr lang="nl-BE" dirty="0"/>
              <a:t>58 / 83  </a:t>
            </a:r>
            <a:r>
              <a:rPr lang="nl-BE" sz="1400" dirty="0">
                <a:solidFill>
                  <a:srgbClr val="58585A"/>
                </a:solidFill>
              </a:rPr>
              <a:t>(70%) </a:t>
            </a:r>
          </a:p>
        </p:txBody>
      </p:sp>
      <p:sp>
        <p:nvSpPr>
          <p:cNvPr id="54" name="TextBox 53">
            <a:extLst>
              <a:ext uri="{FF2B5EF4-FFF2-40B4-BE49-F238E27FC236}">
                <a16:creationId xmlns:a16="http://schemas.microsoft.com/office/drawing/2014/main" xmlns="" id="{9865368C-6A8F-4170-8A0E-4598E74BC0D1}"/>
              </a:ext>
            </a:extLst>
          </p:cNvPr>
          <p:cNvSpPr txBox="1"/>
          <p:nvPr/>
        </p:nvSpPr>
        <p:spPr>
          <a:xfrm>
            <a:off x="6244467" y="4247251"/>
            <a:ext cx="1568256" cy="369332"/>
          </a:xfrm>
          <a:prstGeom prst="rect">
            <a:avLst/>
          </a:prstGeom>
          <a:noFill/>
        </p:spPr>
        <p:txBody>
          <a:bodyPr wrap="square" rtlCol="0">
            <a:spAutoFit/>
          </a:bodyPr>
          <a:lstStyle/>
          <a:p>
            <a:pPr algn="ctr"/>
            <a:r>
              <a:rPr lang="nl-BE" dirty="0"/>
              <a:t>56 / 82  </a:t>
            </a:r>
            <a:r>
              <a:rPr lang="nl-BE" sz="1400" dirty="0">
                <a:solidFill>
                  <a:srgbClr val="58585A"/>
                </a:solidFill>
              </a:rPr>
              <a:t>(68%) </a:t>
            </a:r>
          </a:p>
        </p:txBody>
      </p:sp>
      <p:sp>
        <p:nvSpPr>
          <p:cNvPr id="55" name="TextBox 54">
            <a:extLst>
              <a:ext uri="{FF2B5EF4-FFF2-40B4-BE49-F238E27FC236}">
                <a16:creationId xmlns:a16="http://schemas.microsoft.com/office/drawing/2014/main" xmlns="" id="{0CA2915A-BA3B-4D4C-95BB-64217A237FA8}"/>
              </a:ext>
            </a:extLst>
          </p:cNvPr>
          <p:cNvSpPr txBox="1"/>
          <p:nvPr/>
        </p:nvSpPr>
        <p:spPr>
          <a:xfrm>
            <a:off x="6244467" y="5842060"/>
            <a:ext cx="1568256" cy="369332"/>
          </a:xfrm>
          <a:prstGeom prst="rect">
            <a:avLst/>
          </a:prstGeom>
          <a:noFill/>
        </p:spPr>
        <p:txBody>
          <a:bodyPr wrap="square" rtlCol="0">
            <a:spAutoFit/>
          </a:bodyPr>
          <a:lstStyle/>
          <a:p>
            <a:pPr algn="ctr"/>
            <a:r>
              <a:rPr lang="nl-BE" dirty="0"/>
              <a:t>54 / 76  </a:t>
            </a:r>
            <a:r>
              <a:rPr lang="nl-BE" sz="1400" dirty="0">
                <a:solidFill>
                  <a:srgbClr val="58585A"/>
                </a:solidFill>
              </a:rPr>
              <a:t>(71%) </a:t>
            </a:r>
          </a:p>
        </p:txBody>
      </p:sp>
      <p:sp>
        <p:nvSpPr>
          <p:cNvPr id="13" name="Arrow: Curved Right 12">
            <a:extLst>
              <a:ext uri="{FF2B5EF4-FFF2-40B4-BE49-F238E27FC236}">
                <a16:creationId xmlns:a16="http://schemas.microsoft.com/office/drawing/2014/main" xmlns="" id="{0F2A5AEE-20F1-4882-A450-18DB7AD72198}"/>
              </a:ext>
            </a:extLst>
          </p:cNvPr>
          <p:cNvSpPr/>
          <p:nvPr/>
        </p:nvSpPr>
        <p:spPr>
          <a:xfrm>
            <a:off x="218129" y="1963821"/>
            <a:ext cx="407681" cy="966250"/>
          </a:xfrm>
          <a:prstGeom prst="curvedRightArrow">
            <a:avLst/>
          </a:prstGeom>
          <a:solidFill>
            <a:srgbClr val="5A5858">
              <a:alpha val="49804"/>
            </a:srgbClr>
          </a:solidFill>
          <a:ln>
            <a:solidFill>
              <a:srgbClr val="58585A">
                <a:alpha val="5019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solidFill>
                <a:schemeClr val="tx1"/>
              </a:solidFill>
            </a:endParaRPr>
          </a:p>
        </p:txBody>
      </p:sp>
      <p:sp>
        <p:nvSpPr>
          <p:cNvPr id="34" name="Arrow: Curved Right 33">
            <a:extLst>
              <a:ext uri="{FF2B5EF4-FFF2-40B4-BE49-F238E27FC236}">
                <a16:creationId xmlns:a16="http://schemas.microsoft.com/office/drawing/2014/main" xmlns="" id="{734EF7AE-9CC8-408B-BEB9-07520CCD8A0B}"/>
              </a:ext>
            </a:extLst>
          </p:cNvPr>
          <p:cNvSpPr/>
          <p:nvPr/>
        </p:nvSpPr>
        <p:spPr>
          <a:xfrm>
            <a:off x="218130" y="2960302"/>
            <a:ext cx="407681" cy="1432538"/>
          </a:xfrm>
          <a:prstGeom prst="curvedRightArrow">
            <a:avLst/>
          </a:prstGeom>
          <a:solidFill>
            <a:srgbClr val="5A5858">
              <a:alpha val="49804"/>
            </a:srgbClr>
          </a:solidFill>
          <a:ln>
            <a:solidFill>
              <a:srgbClr val="58585A">
                <a:alpha val="5019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solidFill>
                <a:schemeClr val="tx1"/>
              </a:solidFill>
            </a:endParaRPr>
          </a:p>
        </p:txBody>
      </p:sp>
      <p:sp>
        <p:nvSpPr>
          <p:cNvPr id="37" name="Arrow: Curved Right 36">
            <a:extLst>
              <a:ext uri="{FF2B5EF4-FFF2-40B4-BE49-F238E27FC236}">
                <a16:creationId xmlns:a16="http://schemas.microsoft.com/office/drawing/2014/main" xmlns="" id="{10328203-DF6B-4660-9375-E9A984A6CCD5}"/>
              </a:ext>
            </a:extLst>
          </p:cNvPr>
          <p:cNvSpPr/>
          <p:nvPr/>
        </p:nvSpPr>
        <p:spPr>
          <a:xfrm>
            <a:off x="218130" y="4431917"/>
            <a:ext cx="407681" cy="1594809"/>
          </a:xfrm>
          <a:prstGeom prst="curvedRightArrow">
            <a:avLst/>
          </a:prstGeom>
          <a:solidFill>
            <a:srgbClr val="5A5858">
              <a:alpha val="49804"/>
            </a:srgbClr>
          </a:solidFill>
          <a:ln>
            <a:solidFill>
              <a:srgbClr val="58585A">
                <a:alpha val="5019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solidFill>
                <a:schemeClr val="tx1"/>
              </a:solidFill>
            </a:endParaRPr>
          </a:p>
        </p:txBody>
      </p:sp>
    </p:spTree>
    <p:extLst>
      <p:ext uri="{BB962C8B-B14F-4D97-AF65-F5344CB8AC3E}">
        <p14:creationId xmlns:p14="http://schemas.microsoft.com/office/powerpoint/2010/main" val="28804506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dirty="0"/>
          </a:p>
        </p:txBody>
      </p:sp>
      <p:sp>
        <p:nvSpPr>
          <p:cNvPr id="4102" name="Rectangle 11"/>
          <p:cNvSpPr>
            <a:spLocks noGrp="1" noChangeArrowheads="1"/>
          </p:cNvSpPr>
          <p:nvPr>
            <p:ph type="ctrTitle"/>
          </p:nvPr>
        </p:nvSpPr>
        <p:spPr>
          <a:xfrm>
            <a:off x="1589088" y="2052638"/>
            <a:ext cx="5875337" cy="1216025"/>
          </a:xfrm>
        </p:spPr>
        <p:txBody>
          <a:bodyPr>
            <a:noAutofit/>
          </a:bodyPr>
          <a:lstStyle/>
          <a:p>
            <a:pPr algn="ctr" eaLnBrk="1" hangingPunct="1">
              <a:lnSpc>
                <a:spcPct val="80000"/>
              </a:lnSpc>
              <a:defRPr/>
            </a:pPr>
            <a:r>
              <a:rPr lang="en-US" altLang="en-US" sz="4800" cap="small" dirty="0">
                <a:solidFill>
                  <a:schemeClr val="bg2">
                    <a:lumMod val="50000"/>
                  </a:schemeClr>
                </a:solidFill>
              </a:rPr>
              <a:t>1. Introduction </a:t>
            </a:r>
            <a:endParaRPr lang="fr-FR" altLang="en-US" sz="3600" cap="small" dirty="0">
              <a:solidFill>
                <a:schemeClr val="bg2">
                  <a:lumMod val="50000"/>
                </a:schemeClr>
              </a:solidFill>
            </a:endParaRPr>
          </a:p>
        </p:txBody>
      </p:sp>
      <p:sp>
        <p:nvSpPr>
          <p:cNvPr id="6" name="Rectangle 5"/>
          <p:cNvSpPr/>
          <p:nvPr/>
        </p:nvSpPr>
        <p:spPr>
          <a:xfrm>
            <a:off x="1589088" y="3514725"/>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5718" y="6383665"/>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49789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Voies de référencement (2/2)</a:t>
            </a: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contenu 3"/>
          <p:cNvSpPr>
            <a:spLocks noGrp="1"/>
          </p:cNvSpPr>
          <p:nvPr>
            <p:ph idx="1"/>
          </p:nvPr>
        </p:nvSpPr>
        <p:spPr>
          <a:xfrm>
            <a:off x="287053" y="1115310"/>
            <a:ext cx="7947718" cy="750999"/>
          </a:xfrm>
        </p:spPr>
        <p:txBody>
          <a:bodyPr>
            <a:normAutofit/>
          </a:bodyPr>
          <a:lstStyle/>
          <a:p>
            <a:r>
              <a:rPr lang="fr-FR" sz="2400" dirty="0"/>
              <a:t>Parmi les sites </a:t>
            </a:r>
            <a:r>
              <a:rPr lang="fr-FR" sz="2400" dirty="0" smtClean="0"/>
              <a:t>/ camp où </a:t>
            </a:r>
            <a:r>
              <a:rPr lang="fr-FR" sz="2400" dirty="0"/>
              <a:t>au moins une partie de la population déplacée </a:t>
            </a:r>
            <a:r>
              <a:rPr lang="fr-FR" sz="2400" b="1" dirty="0"/>
              <a:t>n’a pas accès à ces </a:t>
            </a:r>
            <a:r>
              <a:rPr lang="fr-FR" sz="2400" b="1" dirty="0" smtClean="0"/>
              <a:t>voies</a:t>
            </a:r>
            <a:r>
              <a:rPr lang="fr-FR" sz="2400" dirty="0" smtClean="0"/>
              <a:t>, par nombre de sites / camp</a:t>
            </a:r>
            <a:r>
              <a:rPr lang="fr-FR" sz="2400" b="1" dirty="0" smtClean="0"/>
              <a:t> </a:t>
            </a:r>
            <a:r>
              <a:rPr lang="fr-FR" sz="2400" dirty="0" smtClean="0"/>
              <a:t>:</a:t>
            </a:r>
            <a:endParaRPr lang="fr-FR" sz="2400" dirty="0"/>
          </a:p>
        </p:txBody>
      </p:sp>
      <p:pic>
        <p:nvPicPr>
          <p:cNvPr id="5"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3419392" y="1869045"/>
            <a:ext cx="1396514" cy="625522"/>
          </a:xfrm>
          <a:prstGeom prst="rect">
            <a:avLst/>
          </a:prstGeom>
        </p:spPr>
      </p:pic>
      <p:pic>
        <p:nvPicPr>
          <p:cNvPr id="6"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6757838" y="1866309"/>
            <a:ext cx="1396514" cy="625522"/>
          </a:xfrm>
          <a:prstGeom prst="rect">
            <a:avLst/>
          </a:prstGeom>
        </p:spPr>
      </p:pic>
      <p:sp>
        <p:nvSpPr>
          <p:cNvPr id="12" name="Rectangle: Rounded Corners 11">
            <a:extLst>
              <a:ext uri="{FF2B5EF4-FFF2-40B4-BE49-F238E27FC236}">
                <a16:creationId xmlns:a16="http://schemas.microsoft.com/office/drawing/2014/main" xmlns="" id="{02C29D86-37C9-440A-B55E-2B1D81A3F06E}"/>
              </a:ext>
            </a:extLst>
          </p:cNvPr>
          <p:cNvSpPr/>
          <p:nvPr/>
        </p:nvSpPr>
        <p:spPr>
          <a:xfrm>
            <a:off x="641437" y="2510313"/>
            <a:ext cx="2333767" cy="9355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t>Raisons</a:t>
            </a:r>
            <a:r>
              <a:rPr lang="fr-FR" dirty="0"/>
              <a:t> principales pour le manque d’accès</a:t>
            </a:r>
            <a:endParaRPr lang="nl-BE" dirty="0"/>
          </a:p>
        </p:txBody>
      </p:sp>
      <p:sp>
        <p:nvSpPr>
          <p:cNvPr id="19" name="Espace réservé du contenu 3">
            <a:extLst>
              <a:ext uri="{FF2B5EF4-FFF2-40B4-BE49-F238E27FC236}">
                <a16:creationId xmlns:a16="http://schemas.microsoft.com/office/drawing/2014/main" xmlns="" id="{9455563C-7A42-447D-AC1C-0A566045AFBE}"/>
              </a:ext>
            </a:extLst>
          </p:cNvPr>
          <p:cNvSpPr txBox="1">
            <a:spLocks/>
          </p:cNvSpPr>
          <p:nvPr/>
        </p:nvSpPr>
        <p:spPr>
          <a:xfrm>
            <a:off x="287053" y="3131318"/>
            <a:ext cx="7947718" cy="7125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2400" dirty="0"/>
          </a:p>
        </p:txBody>
      </p:sp>
      <p:sp>
        <p:nvSpPr>
          <p:cNvPr id="34" name="Espace réservé du contenu 2">
            <a:extLst>
              <a:ext uri="{FF2B5EF4-FFF2-40B4-BE49-F238E27FC236}">
                <a16:creationId xmlns:a16="http://schemas.microsoft.com/office/drawing/2014/main" xmlns="" id="{29144C65-3088-4743-9400-058EB4E13A68}"/>
              </a:ext>
            </a:extLst>
          </p:cNvPr>
          <p:cNvSpPr txBox="1">
            <a:spLocks/>
          </p:cNvSpPr>
          <p:nvPr/>
        </p:nvSpPr>
        <p:spPr>
          <a:xfrm>
            <a:off x="4836137" y="2516617"/>
            <a:ext cx="2177709"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Manque d’information</a:t>
            </a:r>
          </a:p>
          <a:p>
            <a:pPr marL="0" indent="0">
              <a:spcBef>
                <a:spcPts val="600"/>
              </a:spcBef>
              <a:buNone/>
            </a:pPr>
            <a:r>
              <a:rPr lang="fr-FR" sz="1600" b="1" dirty="0">
                <a:solidFill>
                  <a:srgbClr val="EE5859"/>
                </a:solidFill>
              </a:rPr>
              <a:t>2</a:t>
            </a:r>
            <a:r>
              <a:rPr lang="fr-FR" sz="1600" dirty="0"/>
              <a:t> Voies </a:t>
            </a:r>
            <a:r>
              <a:rPr lang="fr-FR" sz="1600" dirty="0" smtClean="0"/>
              <a:t>non-fonctionnelles</a:t>
            </a:r>
            <a:endParaRPr lang="fr-FR" sz="1600" dirty="0"/>
          </a:p>
          <a:p>
            <a:pPr marL="0" indent="0">
              <a:spcBef>
                <a:spcPts val="600"/>
              </a:spcBef>
              <a:buNone/>
            </a:pPr>
            <a:r>
              <a:rPr lang="fr-FR" sz="1600" b="1" dirty="0">
                <a:solidFill>
                  <a:srgbClr val="EE5859"/>
                </a:solidFill>
              </a:rPr>
              <a:t>3</a:t>
            </a:r>
            <a:r>
              <a:rPr lang="fr-FR" sz="1600" dirty="0"/>
              <a:t> Discrimination</a:t>
            </a:r>
          </a:p>
        </p:txBody>
      </p:sp>
      <p:sp>
        <p:nvSpPr>
          <p:cNvPr id="21" name="Rectangle: Rounded Corners 20">
            <a:extLst>
              <a:ext uri="{FF2B5EF4-FFF2-40B4-BE49-F238E27FC236}">
                <a16:creationId xmlns:a16="http://schemas.microsoft.com/office/drawing/2014/main" xmlns="" id="{FFB07715-F670-4CE0-80C8-92B0BAEC22D0}"/>
              </a:ext>
            </a:extLst>
          </p:cNvPr>
          <p:cNvSpPr/>
          <p:nvPr/>
        </p:nvSpPr>
        <p:spPr>
          <a:xfrm>
            <a:off x="641436" y="5440763"/>
            <a:ext cx="2333767" cy="136936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Sites </a:t>
            </a:r>
            <a:r>
              <a:rPr lang="fr-FR" dirty="0" smtClean="0"/>
              <a:t>/ camp où </a:t>
            </a:r>
            <a:r>
              <a:rPr lang="fr-FR" dirty="0"/>
              <a:t>ces voies sont jugées </a:t>
            </a:r>
            <a:r>
              <a:rPr lang="fr-FR" b="1" dirty="0"/>
              <a:t>efficaces</a:t>
            </a:r>
            <a:r>
              <a:rPr lang="fr-FR" dirty="0"/>
              <a:t> par </a:t>
            </a:r>
            <a:r>
              <a:rPr lang="fr-FR" dirty="0" smtClean="0"/>
              <a:t>au moins la </a:t>
            </a:r>
            <a:r>
              <a:rPr lang="fr-FR" dirty="0"/>
              <a:t>majorité de ceux qui les </a:t>
            </a:r>
            <a:r>
              <a:rPr lang="fr-FR" dirty="0" smtClean="0"/>
              <a:t>utilisent</a:t>
            </a:r>
            <a:endParaRPr lang="nl-BE" dirty="0"/>
          </a:p>
        </p:txBody>
      </p:sp>
      <p:sp>
        <p:nvSpPr>
          <p:cNvPr id="22" name="TextBox 21">
            <a:extLst>
              <a:ext uri="{FF2B5EF4-FFF2-40B4-BE49-F238E27FC236}">
                <a16:creationId xmlns:a16="http://schemas.microsoft.com/office/drawing/2014/main" xmlns="" id="{C6F065BC-8E74-4E3C-817B-3C19D445249F}"/>
              </a:ext>
            </a:extLst>
          </p:cNvPr>
          <p:cNvSpPr txBox="1"/>
          <p:nvPr/>
        </p:nvSpPr>
        <p:spPr>
          <a:xfrm>
            <a:off x="4278079" y="5836611"/>
            <a:ext cx="1396514" cy="369332"/>
          </a:xfrm>
          <a:prstGeom prst="rect">
            <a:avLst/>
          </a:prstGeom>
          <a:noFill/>
        </p:spPr>
        <p:txBody>
          <a:bodyPr wrap="square" rtlCol="0">
            <a:spAutoFit/>
          </a:bodyPr>
          <a:lstStyle/>
          <a:p>
            <a:pPr algn="ctr"/>
            <a:r>
              <a:rPr lang="nl-BE" dirty="0"/>
              <a:t>79 / 88  </a:t>
            </a:r>
            <a:r>
              <a:rPr lang="nl-BE" sz="1400" dirty="0">
                <a:solidFill>
                  <a:srgbClr val="58585A"/>
                </a:solidFill>
              </a:rPr>
              <a:t>(90%) </a:t>
            </a:r>
          </a:p>
        </p:txBody>
      </p:sp>
      <p:sp>
        <p:nvSpPr>
          <p:cNvPr id="23" name="TextBox 22">
            <a:extLst>
              <a:ext uri="{FF2B5EF4-FFF2-40B4-BE49-F238E27FC236}">
                <a16:creationId xmlns:a16="http://schemas.microsoft.com/office/drawing/2014/main" xmlns="" id="{EFABEACD-EB55-439C-8BF8-8D3E63AC80C7}"/>
              </a:ext>
            </a:extLst>
          </p:cNvPr>
          <p:cNvSpPr txBox="1"/>
          <p:nvPr/>
        </p:nvSpPr>
        <p:spPr>
          <a:xfrm>
            <a:off x="6687973" y="5836611"/>
            <a:ext cx="1396514" cy="369332"/>
          </a:xfrm>
          <a:prstGeom prst="rect">
            <a:avLst/>
          </a:prstGeom>
          <a:noFill/>
        </p:spPr>
        <p:txBody>
          <a:bodyPr wrap="square" rtlCol="0">
            <a:spAutoFit/>
          </a:bodyPr>
          <a:lstStyle/>
          <a:p>
            <a:pPr algn="ctr"/>
            <a:r>
              <a:rPr lang="nl-BE" dirty="0"/>
              <a:t>67 / 75  </a:t>
            </a:r>
            <a:r>
              <a:rPr lang="nl-BE" sz="1400" dirty="0">
                <a:solidFill>
                  <a:srgbClr val="58585A"/>
                </a:solidFill>
              </a:rPr>
              <a:t>(89%)</a:t>
            </a:r>
          </a:p>
        </p:txBody>
      </p:sp>
      <p:sp>
        <p:nvSpPr>
          <p:cNvPr id="24" name="Espace réservé du contenu 3">
            <a:extLst>
              <a:ext uri="{FF2B5EF4-FFF2-40B4-BE49-F238E27FC236}">
                <a16:creationId xmlns:a16="http://schemas.microsoft.com/office/drawing/2014/main" xmlns="" id="{304C1FA2-F294-4C2D-95C2-9F6F5F589441}"/>
              </a:ext>
            </a:extLst>
          </p:cNvPr>
          <p:cNvSpPr txBox="1">
            <a:spLocks/>
          </p:cNvSpPr>
          <p:nvPr/>
        </p:nvSpPr>
        <p:spPr>
          <a:xfrm>
            <a:off x="220103" y="3534787"/>
            <a:ext cx="7947718" cy="7509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a:t>Parmi les sites </a:t>
            </a:r>
            <a:r>
              <a:rPr lang="fr-FR" sz="2400" dirty="0" smtClean="0"/>
              <a:t>/ camp où </a:t>
            </a:r>
            <a:r>
              <a:rPr lang="fr-FR" sz="2400" dirty="0"/>
              <a:t>au moins une partie de la population déplacée </a:t>
            </a:r>
            <a:r>
              <a:rPr lang="fr-FR" sz="2400" b="1" dirty="0"/>
              <a:t>utilise ces </a:t>
            </a:r>
            <a:r>
              <a:rPr lang="fr-FR" sz="2400" b="1" dirty="0" smtClean="0"/>
              <a:t>voies</a:t>
            </a:r>
            <a:r>
              <a:rPr lang="fr-FR" sz="2400" dirty="0" smtClean="0"/>
              <a:t>, par nombre de sites / camp :</a:t>
            </a:r>
            <a:endParaRPr lang="fr-FR" sz="2400" dirty="0"/>
          </a:p>
        </p:txBody>
      </p:sp>
      <p:sp>
        <p:nvSpPr>
          <p:cNvPr id="25" name="Rectangle: Rounded Corners 24">
            <a:extLst>
              <a:ext uri="{FF2B5EF4-FFF2-40B4-BE49-F238E27FC236}">
                <a16:creationId xmlns:a16="http://schemas.microsoft.com/office/drawing/2014/main" xmlns="" id="{AB067C75-82A5-415B-BBA2-B29940ECC1A0}"/>
              </a:ext>
            </a:extLst>
          </p:cNvPr>
          <p:cNvSpPr/>
          <p:nvPr/>
        </p:nvSpPr>
        <p:spPr>
          <a:xfrm>
            <a:off x="641437" y="4450475"/>
            <a:ext cx="2333767" cy="90529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smtClean="0"/>
              <a:t>Principales </a:t>
            </a:r>
            <a:r>
              <a:rPr lang="fr-FR" b="1" dirty="0"/>
              <a:t>voies</a:t>
            </a:r>
            <a:r>
              <a:rPr lang="fr-FR" dirty="0"/>
              <a:t> de référencement </a:t>
            </a:r>
            <a:r>
              <a:rPr lang="fr-FR" b="1" dirty="0"/>
              <a:t>utilisées</a:t>
            </a:r>
            <a:endParaRPr lang="nl-BE" b="1" dirty="0"/>
          </a:p>
        </p:txBody>
      </p:sp>
      <p:sp>
        <p:nvSpPr>
          <p:cNvPr id="26" name="Espace réservé du contenu 2">
            <a:extLst>
              <a:ext uri="{FF2B5EF4-FFF2-40B4-BE49-F238E27FC236}">
                <a16:creationId xmlns:a16="http://schemas.microsoft.com/office/drawing/2014/main" xmlns="" id="{E63D2457-5E51-4B28-B38A-CD2622C0F3F1}"/>
              </a:ext>
            </a:extLst>
          </p:cNvPr>
          <p:cNvSpPr txBox="1">
            <a:spLocks/>
          </p:cNvSpPr>
          <p:nvPr/>
        </p:nvSpPr>
        <p:spPr>
          <a:xfrm>
            <a:off x="3100084" y="4297306"/>
            <a:ext cx="1398898"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a:t>
            </a:r>
            <a:r>
              <a:rPr lang="fr-FR" sz="1600" dirty="0" smtClean="0"/>
              <a:t>Services éducatifs</a:t>
            </a:r>
          </a:p>
          <a:p>
            <a:pPr marL="0" indent="0">
              <a:spcBef>
                <a:spcPts val="600"/>
              </a:spcBef>
              <a:buNone/>
            </a:pPr>
            <a:r>
              <a:rPr lang="fr-FR" sz="1600" b="1" dirty="0" smtClean="0">
                <a:solidFill>
                  <a:srgbClr val="EE5859"/>
                </a:solidFill>
              </a:rPr>
              <a:t>2</a:t>
            </a:r>
            <a:r>
              <a:rPr lang="fr-FR" sz="1600" dirty="0" smtClean="0"/>
              <a:t> </a:t>
            </a:r>
            <a:r>
              <a:rPr lang="fr-FR" sz="1600" dirty="0"/>
              <a:t>Services de </a:t>
            </a:r>
            <a:r>
              <a:rPr lang="fr-FR" sz="1600" dirty="0" smtClean="0"/>
              <a:t>santé </a:t>
            </a:r>
          </a:p>
        </p:txBody>
      </p:sp>
      <p:sp>
        <p:nvSpPr>
          <p:cNvPr id="27" name="Espace réservé du contenu 2">
            <a:extLst>
              <a:ext uri="{FF2B5EF4-FFF2-40B4-BE49-F238E27FC236}">
                <a16:creationId xmlns:a16="http://schemas.microsoft.com/office/drawing/2014/main" xmlns="" id="{499516AD-4561-4226-B0FA-72566FA5FD83}"/>
              </a:ext>
            </a:extLst>
          </p:cNvPr>
          <p:cNvSpPr txBox="1">
            <a:spLocks/>
          </p:cNvSpPr>
          <p:nvPr/>
        </p:nvSpPr>
        <p:spPr>
          <a:xfrm>
            <a:off x="5799474" y="4282653"/>
            <a:ext cx="1532659"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Services de santé</a:t>
            </a:r>
          </a:p>
          <a:p>
            <a:pPr marL="0" indent="0">
              <a:spcBef>
                <a:spcPts val="600"/>
              </a:spcBef>
              <a:buNone/>
            </a:pPr>
            <a:r>
              <a:rPr lang="fr-FR" sz="1600" b="1" dirty="0">
                <a:solidFill>
                  <a:srgbClr val="EE5859"/>
                </a:solidFill>
              </a:rPr>
              <a:t>2</a:t>
            </a:r>
            <a:r>
              <a:rPr lang="fr-FR" sz="1600" dirty="0"/>
              <a:t> </a:t>
            </a:r>
            <a:r>
              <a:rPr lang="fr-FR" sz="1600" dirty="0" smtClean="0"/>
              <a:t>Services éducatifs</a:t>
            </a:r>
            <a:endParaRPr lang="fr-FR" sz="1600" dirty="0"/>
          </a:p>
        </p:txBody>
      </p:sp>
      <p:sp>
        <p:nvSpPr>
          <p:cNvPr id="17" name="Espace réservé du contenu 2">
            <a:extLst>
              <a:ext uri="{FF2B5EF4-FFF2-40B4-BE49-F238E27FC236}">
                <a16:creationId xmlns:a16="http://schemas.microsoft.com/office/drawing/2014/main" xmlns="" id="{29144C65-3088-4743-9400-058EB4E13A68}"/>
              </a:ext>
            </a:extLst>
          </p:cNvPr>
          <p:cNvSpPr txBox="1">
            <a:spLocks/>
          </p:cNvSpPr>
          <p:nvPr/>
        </p:nvSpPr>
        <p:spPr>
          <a:xfrm>
            <a:off x="3423142" y="2516617"/>
            <a:ext cx="1336188"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ts val="600"/>
              </a:spcBef>
              <a:buNone/>
            </a:pPr>
            <a:r>
              <a:rPr lang="fr-FR" sz="1600" dirty="0" smtClean="0"/>
              <a:t>21 / 34  </a:t>
            </a:r>
            <a:r>
              <a:rPr lang="fr-FR" sz="1400" dirty="0" smtClean="0"/>
              <a:t>(62%)</a:t>
            </a:r>
          </a:p>
          <a:p>
            <a:pPr marL="0" indent="0" algn="r">
              <a:spcBef>
                <a:spcPts val="600"/>
              </a:spcBef>
              <a:buNone/>
            </a:pPr>
            <a:r>
              <a:rPr lang="fr-FR" sz="1600" dirty="0" smtClean="0"/>
              <a:t>15 / 34  </a:t>
            </a:r>
            <a:r>
              <a:rPr lang="fr-FR" sz="1400" dirty="0" smtClean="0"/>
              <a:t>(44%)</a:t>
            </a:r>
          </a:p>
          <a:p>
            <a:pPr marL="0" indent="0" algn="r">
              <a:spcBef>
                <a:spcPts val="600"/>
              </a:spcBef>
              <a:buNone/>
            </a:pPr>
            <a:r>
              <a:rPr lang="fr-FR" sz="1600" dirty="0" smtClean="0"/>
              <a:t>8 / 34  </a:t>
            </a:r>
            <a:r>
              <a:rPr lang="fr-FR" sz="1400" dirty="0" smtClean="0"/>
              <a:t>(24%)</a:t>
            </a:r>
            <a:endParaRPr lang="fr-FR" sz="1400" dirty="0"/>
          </a:p>
        </p:txBody>
      </p:sp>
      <p:sp>
        <p:nvSpPr>
          <p:cNvPr id="18" name="Espace réservé du contenu 2">
            <a:extLst>
              <a:ext uri="{FF2B5EF4-FFF2-40B4-BE49-F238E27FC236}">
                <a16:creationId xmlns:a16="http://schemas.microsoft.com/office/drawing/2014/main" xmlns="" id="{29144C65-3088-4743-9400-058EB4E13A68}"/>
              </a:ext>
            </a:extLst>
          </p:cNvPr>
          <p:cNvSpPr txBox="1">
            <a:spLocks/>
          </p:cNvSpPr>
          <p:nvPr/>
        </p:nvSpPr>
        <p:spPr>
          <a:xfrm>
            <a:off x="4486205" y="4297306"/>
            <a:ext cx="1188388"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ts val="600"/>
              </a:spcBef>
              <a:buNone/>
            </a:pPr>
            <a:r>
              <a:rPr lang="fr-FR" sz="1600" dirty="0" smtClean="0"/>
              <a:t>68 / 88  </a:t>
            </a:r>
            <a:r>
              <a:rPr lang="fr-FR" sz="1400" dirty="0" smtClean="0"/>
              <a:t>(77%)</a:t>
            </a:r>
          </a:p>
          <a:p>
            <a:pPr marL="0" indent="0" algn="r">
              <a:spcBef>
                <a:spcPts val="600"/>
              </a:spcBef>
              <a:buNone/>
            </a:pPr>
            <a:endParaRPr lang="fr-FR" sz="1600" dirty="0" smtClean="0"/>
          </a:p>
          <a:p>
            <a:pPr marL="0" indent="0" algn="r">
              <a:spcBef>
                <a:spcPts val="600"/>
              </a:spcBef>
              <a:buNone/>
            </a:pPr>
            <a:r>
              <a:rPr lang="fr-FR" sz="1600" dirty="0" smtClean="0"/>
              <a:t>57 / 88  </a:t>
            </a:r>
            <a:r>
              <a:rPr lang="fr-FR" sz="1400" dirty="0" smtClean="0"/>
              <a:t>(65%)</a:t>
            </a:r>
          </a:p>
        </p:txBody>
      </p:sp>
      <p:sp>
        <p:nvSpPr>
          <p:cNvPr id="20" name="Espace réservé du contenu 2">
            <a:extLst>
              <a:ext uri="{FF2B5EF4-FFF2-40B4-BE49-F238E27FC236}">
                <a16:creationId xmlns:a16="http://schemas.microsoft.com/office/drawing/2014/main" xmlns="" id="{29144C65-3088-4743-9400-058EB4E13A68}"/>
              </a:ext>
            </a:extLst>
          </p:cNvPr>
          <p:cNvSpPr txBox="1">
            <a:spLocks/>
          </p:cNvSpPr>
          <p:nvPr/>
        </p:nvSpPr>
        <p:spPr>
          <a:xfrm>
            <a:off x="6852447" y="2500679"/>
            <a:ext cx="1336188"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ts val="600"/>
              </a:spcBef>
              <a:buNone/>
            </a:pPr>
            <a:r>
              <a:rPr lang="fr-FR" sz="1600" dirty="0" smtClean="0"/>
              <a:t>16 / 26  </a:t>
            </a:r>
            <a:r>
              <a:rPr lang="fr-FR" sz="1400" dirty="0" smtClean="0"/>
              <a:t>(62%)</a:t>
            </a:r>
          </a:p>
          <a:p>
            <a:pPr marL="0" indent="0" algn="r">
              <a:spcBef>
                <a:spcPts val="600"/>
              </a:spcBef>
              <a:buNone/>
            </a:pPr>
            <a:r>
              <a:rPr lang="fr-FR" sz="1600" dirty="0" smtClean="0"/>
              <a:t>14 / 26  </a:t>
            </a:r>
            <a:r>
              <a:rPr lang="fr-FR" sz="1400" dirty="0" smtClean="0"/>
              <a:t>(54%)</a:t>
            </a:r>
          </a:p>
          <a:p>
            <a:pPr marL="0" indent="0" algn="r">
              <a:spcBef>
                <a:spcPts val="600"/>
              </a:spcBef>
              <a:buNone/>
            </a:pPr>
            <a:r>
              <a:rPr lang="fr-FR" sz="1600" dirty="0"/>
              <a:t>2</a:t>
            </a:r>
            <a:r>
              <a:rPr lang="fr-FR" sz="1600" dirty="0" smtClean="0"/>
              <a:t> / 26  </a:t>
            </a:r>
            <a:r>
              <a:rPr lang="fr-FR" sz="1400" dirty="0" smtClean="0"/>
              <a:t>(8%)</a:t>
            </a:r>
            <a:endParaRPr lang="fr-FR" sz="1400" dirty="0"/>
          </a:p>
        </p:txBody>
      </p:sp>
      <p:sp>
        <p:nvSpPr>
          <p:cNvPr id="28" name="Espace réservé du contenu 2">
            <a:extLst>
              <a:ext uri="{FF2B5EF4-FFF2-40B4-BE49-F238E27FC236}">
                <a16:creationId xmlns:a16="http://schemas.microsoft.com/office/drawing/2014/main" xmlns="" id="{29144C65-3088-4743-9400-058EB4E13A68}"/>
              </a:ext>
            </a:extLst>
          </p:cNvPr>
          <p:cNvSpPr txBox="1">
            <a:spLocks/>
          </p:cNvSpPr>
          <p:nvPr/>
        </p:nvSpPr>
        <p:spPr>
          <a:xfrm>
            <a:off x="7198372" y="4283439"/>
            <a:ext cx="1336188" cy="11926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ts val="600"/>
              </a:spcBef>
              <a:buNone/>
            </a:pPr>
            <a:r>
              <a:rPr lang="fr-FR" sz="1600" dirty="0" smtClean="0"/>
              <a:t>64 / 75  </a:t>
            </a:r>
            <a:r>
              <a:rPr lang="fr-FR" sz="1400" dirty="0" smtClean="0"/>
              <a:t>(85%)</a:t>
            </a:r>
          </a:p>
          <a:p>
            <a:pPr marL="0" indent="0" algn="r">
              <a:spcBef>
                <a:spcPts val="600"/>
              </a:spcBef>
              <a:buNone/>
            </a:pPr>
            <a:endParaRPr lang="fr-FR" sz="1600" dirty="0" smtClean="0"/>
          </a:p>
          <a:p>
            <a:pPr marL="0" indent="0" algn="r">
              <a:lnSpc>
                <a:spcPct val="100000"/>
              </a:lnSpc>
              <a:spcBef>
                <a:spcPts val="600"/>
              </a:spcBef>
              <a:buNone/>
            </a:pPr>
            <a:r>
              <a:rPr lang="fr-FR" sz="1600" dirty="0" smtClean="0"/>
              <a:t>55 / 75  </a:t>
            </a:r>
            <a:r>
              <a:rPr lang="fr-FR" sz="1400" dirty="0" smtClean="0"/>
              <a:t>(73%)</a:t>
            </a:r>
            <a:endParaRPr lang="fr-FR" sz="1600" dirty="0"/>
          </a:p>
        </p:txBody>
      </p:sp>
    </p:spTree>
    <p:extLst>
      <p:ext uri="{BB962C8B-B14F-4D97-AF65-F5344CB8AC3E}">
        <p14:creationId xmlns:p14="http://schemas.microsoft.com/office/powerpoint/2010/main" val="15198579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Documentation légale </a:t>
            </a:r>
            <a:r>
              <a:rPr lang="fr-FR" dirty="0" smtClean="0"/>
              <a:t>(1/2)</a:t>
            </a:r>
            <a:endParaRPr lang="fr-FR"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3696375" y="2691727"/>
            <a:ext cx="1396514" cy="625522"/>
          </a:xfrm>
          <a:prstGeom prst="rect">
            <a:avLst/>
          </a:prstGeom>
        </p:spPr>
      </p:pic>
      <p:pic>
        <p:nvPicPr>
          <p:cNvPr id="6"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6377963" y="2691727"/>
            <a:ext cx="1396514" cy="625522"/>
          </a:xfrm>
          <a:prstGeom prst="rect">
            <a:avLst/>
          </a:prstGeom>
        </p:spPr>
      </p:pic>
      <p:sp>
        <p:nvSpPr>
          <p:cNvPr id="26" name="Rectangle: Rounded Corners 25">
            <a:extLst>
              <a:ext uri="{FF2B5EF4-FFF2-40B4-BE49-F238E27FC236}">
                <a16:creationId xmlns:a16="http://schemas.microsoft.com/office/drawing/2014/main" xmlns="" id="{B0BE1288-D22A-4FBA-B088-4F805D794B4C}"/>
              </a:ext>
            </a:extLst>
          </p:cNvPr>
          <p:cNvSpPr/>
          <p:nvPr/>
        </p:nvSpPr>
        <p:spPr>
          <a:xfrm>
            <a:off x="627784" y="3863753"/>
            <a:ext cx="2333767" cy="455223"/>
          </a:xfrm>
          <a:prstGeom prst="roundRect">
            <a:avLst/>
          </a:prstGeom>
          <a:solidFill>
            <a:srgbClr val="58585A">
              <a:alpha val="50000"/>
            </a:srgbClr>
          </a:solidFill>
          <a:ln>
            <a:solidFill>
              <a:srgbClr val="58585A">
                <a:alpha val="50000"/>
              </a:srgb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smtClean="0"/>
              <a:t>l’ensemble</a:t>
            </a:r>
            <a:endParaRPr lang="nl-BE" sz="1400" dirty="0"/>
          </a:p>
        </p:txBody>
      </p:sp>
      <p:sp>
        <p:nvSpPr>
          <p:cNvPr id="27" name="Rectangle: Rounded Corners 26">
            <a:extLst>
              <a:ext uri="{FF2B5EF4-FFF2-40B4-BE49-F238E27FC236}">
                <a16:creationId xmlns:a16="http://schemas.microsoft.com/office/drawing/2014/main" xmlns="" id="{6E87FFF1-F3BE-4504-89DD-2E4DB9375978}"/>
              </a:ext>
            </a:extLst>
          </p:cNvPr>
          <p:cNvSpPr/>
          <p:nvPr/>
        </p:nvSpPr>
        <p:spPr>
          <a:xfrm>
            <a:off x="641438" y="4366601"/>
            <a:ext cx="2333767" cy="458760"/>
          </a:xfrm>
          <a:prstGeom prst="roundRect">
            <a:avLst/>
          </a:prstGeom>
          <a:solidFill>
            <a:srgbClr val="EE5859">
              <a:alpha val="50000"/>
            </a:srgbClr>
          </a:solidFill>
          <a:ln>
            <a:solidFill>
              <a:schemeClr val="accent1">
                <a:alpha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a:t>une </a:t>
            </a:r>
            <a:r>
              <a:rPr lang="fr-FR" sz="1400" dirty="0" smtClean="0"/>
              <a:t>partie</a:t>
            </a:r>
            <a:endParaRPr lang="nl-BE" sz="1400" dirty="0"/>
          </a:p>
        </p:txBody>
      </p:sp>
      <p:sp>
        <p:nvSpPr>
          <p:cNvPr id="28" name="Rectangle: Rounded Corners 27">
            <a:extLst>
              <a:ext uri="{FF2B5EF4-FFF2-40B4-BE49-F238E27FC236}">
                <a16:creationId xmlns:a16="http://schemas.microsoft.com/office/drawing/2014/main" xmlns="" id="{FC67A7B0-C559-4C77-BE89-C47F557C28C9}"/>
              </a:ext>
            </a:extLst>
          </p:cNvPr>
          <p:cNvSpPr/>
          <p:nvPr/>
        </p:nvSpPr>
        <p:spPr>
          <a:xfrm>
            <a:off x="627786" y="4869577"/>
            <a:ext cx="2333767" cy="435847"/>
          </a:xfrm>
          <a:prstGeom prst="roundRect">
            <a:avLst/>
          </a:prstGeom>
          <a:solidFill>
            <a:srgbClr val="EE5859"/>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smtClean="0"/>
              <a:t>personne</a:t>
            </a:r>
            <a:endParaRPr lang="nl-BE" sz="1400" dirty="0"/>
          </a:p>
        </p:txBody>
      </p:sp>
      <p:graphicFrame>
        <p:nvGraphicFramePr>
          <p:cNvPr id="29" name="Chart 28">
            <a:extLst>
              <a:ext uri="{FF2B5EF4-FFF2-40B4-BE49-F238E27FC236}">
                <a16:creationId xmlns:a16="http://schemas.microsoft.com/office/drawing/2014/main" xmlns="" id="{6FD4CDB2-5615-4537-BE80-681CFE2C1259}"/>
              </a:ext>
            </a:extLst>
          </p:cNvPr>
          <p:cNvGraphicFramePr>
            <a:graphicFrameLocks noChangeAspect="1"/>
          </p:cNvGraphicFramePr>
          <p:nvPr>
            <p:extLst>
              <p:ext uri="{D42A27DB-BD31-4B8C-83A1-F6EECF244321}">
                <p14:modId xmlns:p14="http://schemas.microsoft.com/office/powerpoint/2010/main" val="1596552767"/>
              </p:ext>
            </p:extLst>
          </p:nvPr>
        </p:nvGraphicFramePr>
        <p:xfrm>
          <a:off x="3247055" y="3317249"/>
          <a:ext cx="2410317" cy="237729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a:extLst>
              <a:ext uri="{FF2B5EF4-FFF2-40B4-BE49-F238E27FC236}">
                <a16:creationId xmlns:a16="http://schemas.microsoft.com/office/drawing/2014/main" xmlns="" id="{CB111634-4C7A-4503-98B6-355AF2B875BD}"/>
              </a:ext>
            </a:extLst>
          </p:cNvPr>
          <p:cNvGraphicFramePr>
            <a:graphicFrameLocks noChangeAspect="1"/>
          </p:cNvGraphicFramePr>
          <p:nvPr>
            <p:extLst>
              <p:ext uri="{D42A27DB-BD31-4B8C-83A1-F6EECF244321}">
                <p14:modId xmlns:p14="http://schemas.microsoft.com/office/powerpoint/2010/main" val="1658903242"/>
              </p:ext>
            </p:extLst>
          </p:nvPr>
        </p:nvGraphicFramePr>
        <p:xfrm>
          <a:off x="5861657" y="3317249"/>
          <a:ext cx="2429126" cy="2387531"/>
        </p:xfrm>
        <a:graphic>
          <a:graphicData uri="http://schemas.openxmlformats.org/drawingml/2006/chart">
            <c:chart xmlns:c="http://schemas.openxmlformats.org/drawingml/2006/chart" xmlns:r="http://schemas.openxmlformats.org/officeDocument/2006/relationships" r:id="rId7"/>
          </a:graphicData>
        </a:graphic>
      </p:graphicFrame>
      <p:sp>
        <p:nvSpPr>
          <p:cNvPr id="20" name="Espace réservé du contenu 3"/>
          <p:cNvSpPr>
            <a:spLocks noGrp="1"/>
          </p:cNvSpPr>
          <p:nvPr>
            <p:ph idx="1"/>
          </p:nvPr>
        </p:nvSpPr>
        <p:spPr>
          <a:xfrm>
            <a:off x="287053" y="1115310"/>
            <a:ext cx="7947718" cy="1949623"/>
          </a:xfrm>
        </p:spPr>
        <p:txBody>
          <a:bodyPr>
            <a:normAutofit fontScale="92500"/>
          </a:bodyPr>
          <a:lstStyle/>
          <a:p>
            <a:r>
              <a:rPr lang="fr-FR" sz="2400" dirty="0" smtClean="0"/>
              <a:t>Pour les deux types de population, il y a une </a:t>
            </a:r>
            <a:r>
              <a:rPr lang="fr-FR" sz="2400" b="1" dirty="0" smtClean="0"/>
              <a:t>majorité de sites / camp </a:t>
            </a:r>
            <a:r>
              <a:rPr lang="fr-FR" sz="2400" dirty="0" smtClean="0"/>
              <a:t>où au moins une partie de la population n’a </a:t>
            </a:r>
            <a:r>
              <a:rPr lang="fr-FR" sz="2400" b="1" dirty="0" smtClean="0"/>
              <a:t>pas de documentation </a:t>
            </a:r>
            <a:r>
              <a:rPr lang="fr-FR" sz="2400" b="1" dirty="0"/>
              <a:t>légale </a:t>
            </a:r>
            <a:r>
              <a:rPr lang="fr-FR" sz="2400" dirty="0"/>
              <a:t>(documents d'état civil/acte ou extrait de </a:t>
            </a:r>
            <a:r>
              <a:rPr lang="fr-FR" sz="2400" dirty="0" smtClean="0"/>
              <a:t>naissance).</a:t>
            </a:r>
          </a:p>
          <a:p>
            <a:r>
              <a:rPr lang="fr-FR" sz="2400" dirty="0" smtClean="0"/>
              <a:t>Proportions de la population ayant des documents, par nombre de sites / camp : </a:t>
            </a:r>
            <a:endParaRPr lang="fr-FR" sz="2400" dirty="0"/>
          </a:p>
        </p:txBody>
      </p:sp>
      <p:sp>
        <p:nvSpPr>
          <p:cNvPr id="22" name="ZoneTexte 1"/>
          <p:cNvSpPr txBox="1"/>
          <p:nvPr/>
        </p:nvSpPr>
        <p:spPr>
          <a:xfrm>
            <a:off x="3681547" y="4871426"/>
            <a:ext cx="665460" cy="57383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dirty="0" smtClean="0"/>
              <a:t>65 sites</a:t>
            </a:r>
          </a:p>
          <a:p>
            <a:pPr algn="ctr"/>
            <a:r>
              <a:rPr lang="en-GB" sz="1200" b="1" dirty="0" smtClean="0"/>
              <a:t>54 %</a:t>
            </a:r>
            <a:endParaRPr lang="en-GB" sz="1200" b="1" dirty="0"/>
          </a:p>
        </p:txBody>
      </p:sp>
      <p:sp>
        <p:nvSpPr>
          <p:cNvPr id="23" name="ZoneTexte 1"/>
          <p:cNvSpPr txBox="1"/>
          <p:nvPr/>
        </p:nvSpPr>
        <p:spPr>
          <a:xfrm>
            <a:off x="4119484" y="3542160"/>
            <a:ext cx="665460" cy="57383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dirty="0" smtClean="0"/>
              <a:t>5 sites</a:t>
            </a:r>
          </a:p>
          <a:p>
            <a:pPr algn="ctr"/>
            <a:r>
              <a:rPr lang="en-GB" sz="1200" b="1" dirty="0" smtClean="0"/>
              <a:t>4%</a:t>
            </a:r>
            <a:endParaRPr lang="en-GB" sz="1200" b="1" dirty="0"/>
          </a:p>
        </p:txBody>
      </p:sp>
      <p:sp>
        <p:nvSpPr>
          <p:cNvPr id="32" name="ZoneTexte 1"/>
          <p:cNvSpPr txBox="1"/>
          <p:nvPr/>
        </p:nvSpPr>
        <p:spPr>
          <a:xfrm>
            <a:off x="6209097" y="4057204"/>
            <a:ext cx="665460" cy="57383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dirty="0" smtClean="0"/>
              <a:t>31 sites</a:t>
            </a:r>
          </a:p>
          <a:p>
            <a:pPr algn="ctr"/>
            <a:r>
              <a:rPr lang="en-GB" sz="1200" b="1" dirty="0" smtClean="0"/>
              <a:t>28 %</a:t>
            </a:r>
            <a:endParaRPr lang="en-GB" sz="1200" b="1" dirty="0"/>
          </a:p>
        </p:txBody>
      </p:sp>
      <p:sp>
        <p:nvSpPr>
          <p:cNvPr id="33" name="ZoneTexte 1"/>
          <p:cNvSpPr txBox="1"/>
          <p:nvPr/>
        </p:nvSpPr>
        <p:spPr>
          <a:xfrm>
            <a:off x="6874557" y="5066666"/>
            <a:ext cx="665460" cy="57383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dirty="0" smtClean="0"/>
              <a:t>63 sites</a:t>
            </a:r>
          </a:p>
          <a:p>
            <a:pPr algn="ctr"/>
            <a:r>
              <a:rPr lang="en-GB" sz="1200" b="1" dirty="0" smtClean="0"/>
              <a:t>57 %</a:t>
            </a:r>
            <a:endParaRPr lang="en-GB" sz="1200" b="1" dirty="0"/>
          </a:p>
        </p:txBody>
      </p:sp>
      <p:sp>
        <p:nvSpPr>
          <p:cNvPr id="35" name="ZoneTexte 1"/>
          <p:cNvSpPr txBox="1"/>
          <p:nvPr/>
        </p:nvSpPr>
        <p:spPr>
          <a:xfrm>
            <a:off x="7203680" y="3748453"/>
            <a:ext cx="665460" cy="57383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dirty="0" smtClean="0"/>
              <a:t>17 sites</a:t>
            </a:r>
          </a:p>
          <a:p>
            <a:pPr algn="ctr"/>
            <a:r>
              <a:rPr lang="en-GB" sz="1200" b="1" dirty="0" smtClean="0"/>
              <a:t>15 %</a:t>
            </a:r>
            <a:endParaRPr lang="en-GB" sz="1200" b="1" dirty="0"/>
          </a:p>
        </p:txBody>
      </p:sp>
      <p:sp>
        <p:nvSpPr>
          <p:cNvPr id="19" name="Espace réservé du contenu 3"/>
          <p:cNvSpPr txBox="1">
            <a:spLocks/>
          </p:cNvSpPr>
          <p:nvPr/>
        </p:nvSpPr>
        <p:spPr>
          <a:xfrm>
            <a:off x="240230" y="5811135"/>
            <a:ext cx="7947718" cy="10468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smtClean="0"/>
              <a:t>Pour les deux types de population, </a:t>
            </a:r>
            <a:r>
              <a:rPr lang="fr-FR" sz="2400" dirty="0"/>
              <a:t>le manque de documentation semble </a:t>
            </a:r>
            <a:r>
              <a:rPr lang="fr-FR" sz="2400" dirty="0" smtClean="0"/>
              <a:t>concerner </a:t>
            </a:r>
            <a:r>
              <a:rPr lang="fr-FR" sz="2400" b="1" dirty="0"/>
              <a:t>toutes les catégories de </a:t>
            </a:r>
            <a:r>
              <a:rPr lang="fr-FR" sz="2400" b="1" dirty="0" smtClean="0"/>
              <a:t>population</a:t>
            </a:r>
            <a:r>
              <a:rPr lang="fr-FR" sz="2400" dirty="0" smtClean="0"/>
              <a:t>.</a:t>
            </a:r>
          </a:p>
        </p:txBody>
      </p:sp>
    </p:spTree>
    <p:extLst>
      <p:ext uri="{BB962C8B-B14F-4D97-AF65-F5344CB8AC3E}">
        <p14:creationId xmlns:p14="http://schemas.microsoft.com/office/powerpoint/2010/main" val="38451827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Documentation légale </a:t>
            </a:r>
            <a:r>
              <a:rPr lang="fr-FR" dirty="0" smtClean="0"/>
              <a:t>(2/2)</a:t>
            </a:r>
            <a:endParaRPr lang="fr-FR"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3699547" y="1654037"/>
            <a:ext cx="1396514" cy="625522"/>
          </a:xfrm>
          <a:prstGeom prst="rect">
            <a:avLst/>
          </a:prstGeom>
        </p:spPr>
      </p:pic>
      <p:pic>
        <p:nvPicPr>
          <p:cNvPr id="6"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6330338" y="1651159"/>
            <a:ext cx="1396514" cy="625522"/>
          </a:xfrm>
          <a:prstGeom prst="rect">
            <a:avLst/>
          </a:prstGeom>
        </p:spPr>
      </p:pic>
      <p:sp>
        <p:nvSpPr>
          <p:cNvPr id="31" name="Rectangle: Rounded Corners 30">
            <a:extLst>
              <a:ext uri="{FF2B5EF4-FFF2-40B4-BE49-F238E27FC236}">
                <a16:creationId xmlns:a16="http://schemas.microsoft.com/office/drawing/2014/main" xmlns="" id="{9FECE1BF-34A4-42CC-BB51-919E3483DC84}"/>
              </a:ext>
            </a:extLst>
          </p:cNvPr>
          <p:cNvSpPr/>
          <p:nvPr/>
        </p:nvSpPr>
        <p:spPr>
          <a:xfrm>
            <a:off x="627788" y="2698776"/>
            <a:ext cx="2333767" cy="128856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dirty="0" err="1" smtClean="0"/>
              <a:t>Trois</a:t>
            </a:r>
            <a:r>
              <a:rPr lang="nl-BE" b="1" dirty="0" smtClean="0"/>
              <a:t> raisons</a:t>
            </a:r>
            <a:r>
              <a:rPr lang="nl-BE" dirty="0" smtClean="0"/>
              <a:t> </a:t>
            </a:r>
            <a:r>
              <a:rPr lang="nl-BE" dirty="0"/>
              <a:t>principales du manque de documents</a:t>
            </a:r>
          </a:p>
        </p:txBody>
      </p:sp>
      <p:cxnSp>
        <p:nvCxnSpPr>
          <p:cNvPr id="38" name="Connecteur droit 11">
            <a:extLst>
              <a:ext uri="{FF2B5EF4-FFF2-40B4-BE49-F238E27FC236}">
                <a16:creationId xmlns:a16="http://schemas.microsoft.com/office/drawing/2014/main" xmlns="" id="{9F0FB4AF-96D7-4DF9-A7DD-026852CFBF2B}"/>
              </a:ext>
            </a:extLst>
          </p:cNvPr>
          <p:cNvCxnSpPr>
            <a:cxnSpLocks/>
          </p:cNvCxnSpPr>
          <p:nvPr/>
        </p:nvCxnSpPr>
        <p:spPr>
          <a:xfrm>
            <a:off x="694737" y="4493285"/>
            <a:ext cx="7540034"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34" name="Espace réservé du contenu 2">
            <a:extLst>
              <a:ext uri="{FF2B5EF4-FFF2-40B4-BE49-F238E27FC236}">
                <a16:creationId xmlns:a16="http://schemas.microsoft.com/office/drawing/2014/main" xmlns="" id="{29144C65-3088-4743-9400-058EB4E13A68}"/>
              </a:ext>
            </a:extLst>
          </p:cNvPr>
          <p:cNvSpPr txBox="1">
            <a:spLocks/>
          </p:cNvSpPr>
          <p:nvPr/>
        </p:nvSpPr>
        <p:spPr>
          <a:xfrm>
            <a:off x="3518161" y="2583015"/>
            <a:ext cx="2244463" cy="160081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Manque de moyens</a:t>
            </a:r>
            <a:br>
              <a:rPr lang="fr-FR" sz="1600" dirty="0"/>
            </a:br>
            <a:r>
              <a:rPr lang="fr-FR" sz="1600" dirty="0"/>
              <a:t>   financiers</a:t>
            </a:r>
          </a:p>
          <a:p>
            <a:pPr marL="0" indent="0">
              <a:spcBef>
                <a:spcPts val="600"/>
              </a:spcBef>
              <a:buNone/>
            </a:pPr>
            <a:r>
              <a:rPr lang="fr-FR" sz="1600" b="1" dirty="0">
                <a:solidFill>
                  <a:srgbClr val="EE5859"/>
                </a:solidFill>
              </a:rPr>
              <a:t>2</a:t>
            </a:r>
            <a:r>
              <a:rPr lang="fr-FR" sz="1600" dirty="0"/>
              <a:t> Jamais eu de</a:t>
            </a:r>
            <a:br>
              <a:rPr lang="fr-FR" sz="1600" dirty="0"/>
            </a:br>
            <a:r>
              <a:rPr lang="fr-FR" sz="1600" dirty="0"/>
              <a:t>   documentation</a:t>
            </a:r>
          </a:p>
          <a:p>
            <a:pPr marL="0" indent="0">
              <a:spcBef>
                <a:spcPts val="600"/>
              </a:spcBef>
              <a:buNone/>
            </a:pPr>
            <a:r>
              <a:rPr lang="fr-FR" sz="1600" b="1" dirty="0">
                <a:solidFill>
                  <a:srgbClr val="EE5859"/>
                </a:solidFill>
              </a:rPr>
              <a:t>3</a:t>
            </a:r>
            <a:r>
              <a:rPr lang="fr-FR" sz="1600" dirty="0"/>
              <a:t> </a:t>
            </a:r>
            <a:r>
              <a:rPr lang="fr-FR" sz="1600" dirty="0" smtClean="0"/>
              <a:t>Non connaissance</a:t>
            </a:r>
            <a:br>
              <a:rPr lang="fr-FR" sz="1600" dirty="0" smtClean="0"/>
            </a:br>
            <a:r>
              <a:rPr lang="fr-FR" sz="1600" dirty="0" smtClean="0"/>
              <a:t>   des </a:t>
            </a:r>
            <a:r>
              <a:rPr lang="fr-FR" sz="1600" dirty="0"/>
              <a:t>procédures </a:t>
            </a:r>
            <a:r>
              <a:rPr lang="fr-FR" sz="1600" dirty="0" smtClean="0"/>
              <a:t>pour</a:t>
            </a:r>
            <a:br>
              <a:rPr lang="fr-FR" sz="1600" dirty="0" smtClean="0"/>
            </a:br>
            <a:r>
              <a:rPr lang="fr-FR" sz="1600" dirty="0" smtClean="0"/>
              <a:t>   avoir </a:t>
            </a:r>
            <a:r>
              <a:rPr lang="fr-FR" sz="1600" dirty="0"/>
              <a:t>ces documents</a:t>
            </a:r>
          </a:p>
        </p:txBody>
      </p:sp>
      <p:sp>
        <p:nvSpPr>
          <p:cNvPr id="36" name="Espace réservé du contenu 2">
            <a:extLst>
              <a:ext uri="{FF2B5EF4-FFF2-40B4-BE49-F238E27FC236}">
                <a16:creationId xmlns:a16="http://schemas.microsoft.com/office/drawing/2014/main" xmlns="" id="{2C165E47-E0EC-47C7-929C-63C500B8C832}"/>
              </a:ext>
            </a:extLst>
          </p:cNvPr>
          <p:cNvSpPr txBox="1">
            <a:spLocks/>
          </p:cNvSpPr>
          <p:nvPr/>
        </p:nvSpPr>
        <p:spPr>
          <a:xfrm>
            <a:off x="6013482" y="2559537"/>
            <a:ext cx="2463767" cy="15974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Manque de moyens</a:t>
            </a:r>
            <a:br>
              <a:rPr lang="fr-FR" sz="1600" dirty="0"/>
            </a:br>
            <a:r>
              <a:rPr lang="fr-FR" sz="1600" dirty="0"/>
              <a:t>   financiers</a:t>
            </a:r>
          </a:p>
          <a:p>
            <a:pPr marL="0" indent="0">
              <a:spcBef>
                <a:spcPts val="600"/>
              </a:spcBef>
              <a:buNone/>
            </a:pPr>
            <a:r>
              <a:rPr lang="fr-FR" sz="1600" b="1" dirty="0">
                <a:solidFill>
                  <a:srgbClr val="EE5859"/>
                </a:solidFill>
              </a:rPr>
              <a:t>2</a:t>
            </a:r>
            <a:r>
              <a:rPr lang="fr-FR" sz="1600" dirty="0"/>
              <a:t> </a:t>
            </a:r>
            <a:r>
              <a:rPr lang="fr-FR" sz="1600" dirty="0" smtClean="0"/>
              <a:t>Perte de documents</a:t>
            </a:r>
            <a:endParaRPr lang="fr-FR" sz="1600" dirty="0"/>
          </a:p>
          <a:p>
            <a:pPr marL="0" indent="0">
              <a:spcBef>
                <a:spcPts val="600"/>
              </a:spcBef>
              <a:buNone/>
            </a:pPr>
            <a:r>
              <a:rPr lang="fr-FR" sz="1600" b="1" dirty="0">
                <a:solidFill>
                  <a:srgbClr val="EE5859"/>
                </a:solidFill>
              </a:rPr>
              <a:t>3</a:t>
            </a:r>
            <a:r>
              <a:rPr lang="fr-FR" sz="1600" dirty="0"/>
              <a:t> </a:t>
            </a:r>
            <a:r>
              <a:rPr lang="fr-FR" sz="1600" dirty="0" smtClean="0"/>
              <a:t>Non connaissance</a:t>
            </a:r>
            <a:r>
              <a:rPr lang="fr-FR" sz="1600" dirty="0"/>
              <a:t/>
            </a:r>
            <a:br>
              <a:rPr lang="fr-FR" sz="1600" dirty="0"/>
            </a:br>
            <a:r>
              <a:rPr lang="fr-FR" sz="1600" dirty="0"/>
              <a:t>   des procédures pour</a:t>
            </a:r>
            <a:br>
              <a:rPr lang="fr-FR" sz="1600" dirty="0"/>
            </a:br>
            <a:r>
              <a:rPr lang="fr-FR" sz="1600" dirty="0"/>
              <a:t>   avoir ces documents</a:t>
            </a:r>
          </a:p>
        </p:txBody>
      </p:sp>
      <p:sp>
        <p:nvSpPr>
          <p:cNvPr id="21" name="Rectangle: Rounded Corners 20">
            <a:extLst>
              <a:ext uri="{FF2B5EF4-FFF2-40B4-BE49-F238E27FC236}">
                <a16:creationId xmlns:a16="http://schemas.microsoft.com/office/drawing/2014/main" xmlns="" id="{FFB07715-F670-4CE0-80C8-92B0BAEC22D0}"/>
              </a:ext>
            </a:extLst>
          </p:cNvPr>
          <p:cNvSpPr/>
          <p:nvPr/>
        </p:nvSpPr>
        <p:spPr>
          <a:xfrm>
            <a:off x="641438" y="4851604"/>
            <a:ext cx="2333767" cy="132243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t>Conséquences</a:t>
            </a:r>
            <a:r>
              <a:rPr lang="fr-FR" dirty="0"/>
              <a:t> les plus fréquentes du manque de documents</a:t>
            </a:r>
            <a:endParaRPr lang="nl-BE" dirty="0"/>
          </a:p>
        </p:txBody>
      </p:sp>
      <p:sp>
        <p:nvSpPr>
          <p:cNvPr id="24" name="Espace réservé du contenu 2">
            <a:extLst>
              <a:ext uri="{FF2B5EF4-FFF2-40B4-BE49-F238E27FC236}">
                <a16:creationId xmlns:a16="http://schemas.microsoft.com/office/drawing/2014/main" xmlns="" id="{69B203E2-6805-482A-A896-CF0BF7A47391}"/>
              </a:ext>
            </a:extLst>
          </p:cNvPr>
          <p:cNvSpPr txBox="1">
            <a:spLocks/>
          </p:cNvSpPr>
          <p:nvPr/>
        </p:nvSpPr>
        <p:spPr>
          <a:xfrm>
            <a:off x="3445246" y="4748190"/>
            <a:ext cx="2176056" cy="160081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Difficulté en termes de</a:t>
            </a:r>
            <a:br>
              <a:rPr lang="fr-FR" sz="1600" dirty="0"/>
            </a:br>
            <a:r>
              <a:rPr lang="fr-FR" sz="1600" dirty="0"/>
              <a:t>   circulation / mouvement</a:t>
            </a:r>
          </a:p>
          <a:p>
            <a:pPr marL="0" indent="0">
              <a:spcBef>
                <a:spcPts val="600"/>
              </a:spcBef>
              <a:buNone/>
            </a:pPr>
            <a:r>
              <a:rPr lang="fr-FR" sz="1600" b="1" dirty="0">
                <a:solidFill>
                  <a:srgbClr val="EE5859"/>
                </a:solidFill>
              </a:rPr>
              <a:t>2</a:t>
            </a:r>
            <a:r>
              <a:rPr lang="fr-FR" sz="1600" dirty="0"/>
              <a:t> Difficulté pour accéder</a:t>
            </a:r>
            <a:br>
              <a:rPr lang="fr-FR" sz="1600" dirty="0"/>
            </a:br>
            <a:r>
              <a:rPr lang="fr-FR" sz="1600" dirty="0"/>
              <a:t>   au travail</a:t>
            </a:r>
          </a:p>
          <a:p>
            <a:pPr marL="0" indent="0">
              <a:spcBef>
                <a:spcPts val="600"/>
              </a:spcBef>
              <a:buNone/>
            </a:pPr>
            <a:r>
              <a:rPr lang="fr-FR" sz="1600" b="1" dirty="0">
                <a:solidFill>
                  <a:srgbClr val="EE5859"/>
                </a:solidFill>
              </a:rPr>
              <a:t>3</a:t>
            </a:r>
            <a:r>
              <a:rPr lang="fr-FR" sz="1600" dirty="0"/>
              <a:t> Difficulté pour accéder</a:t>
            </a:r>
            <a:br>
              <a:rPr lang="fr-FR" sz="1600" dirty="0"/>
            </a:br>
            <a:r>
              <a:rPr lang="fr-FR" sz="1600" dirty="0"/>
              <a:t>   aux services de base</a:t>
            </a:r>
          </a:p>
        </p:txBody>
      </p:sp>
      <p:sp>
        <p:nvSpPr>
          <p:cNvPr id="25" name="Espace réservé du contenu 2">
            <a:extLst>
              <a:ext uri="{FF2B5EF4-FFF2-40B4-BE49-F238E27FC236}">
                <a16:creationId xmlns:a16="http://schemas.microsoft.com/office/drawing/2014/main" xmlns="" id="{73384978-65D8-4078-8EC1-74808CC14DE3}"/>
              </a:ext>
            </a:extLst>
          </p:cNvPr>
          <p:cNvSpPr txBox="1">
            <a:spLocks/>
          </p:cNvSpPr>
          <p:nvPr/>
        </p:nvSpPr>
        <p:spPr>
          <a:xfrm>
            <a:off x="6013483" y="4748190"/>
            <a:ext cx="2221288" cy="160081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Difficulté en termes de</a:t>
            </a:r>
            <a:br>
              <a:rPr lang="fr-FR" sz="1600" dirty="0"/>
            </a:br>
            <a:r>
              <a:rPr lang="fr-FR" sz="1600" dirty="0"/>
              <a:t>   circulation / mouvement</a:t>
            </a:r>
          </a:p>
          <a:p>
            <a:pPr marL="0" indent="0">
              <a:spcBef>
                <a:spcPts val="600"/>
              </a:spcBef>
              <a:buNone/>
            </a:pPr>
            <a:r>
              <a:rPr lang="fr-FR" sz="1600" b="1" dirty="0">
                <a:solidFill>
                  <a:srgbClr val="EE5859"/>
                </a:solidFill>
              </a:rPr>
              <a:t>2</a:t>
            </a:r>
            <a:r>
              <a:rPr lang="fr-FR" sz="1600" dirty="0"/>
              <a:t> Difficulté pour accéder</a:t>
            </a:r>
            <a:br>
              <a:rPr lang="fr-FR" sz="1600" dirty="0"/>
            </a:br>
            <a:r>
              <a:rPr lang="fr-FR" sz="1600" dirty="0"/>
              <a:t>   aux services de base</a:t>
            </a:r>
          </a:p>
          <a:p>
            <a:pPr marL="0" indent="0">
              <a:spcBef>
                <a:spcPts val="600"/>
              </a:spcBef>
              <a:buNone/>
            </a:pPr>
            <a:r>
              <a:rPr lang="fr-FR" sz="1600" b="1" dirty="0">
                <a:solidFill>
                  <a:srgbClr val="EE5859"/>
                </a:solidFill>
              </a:rPr>
              <a:t>3</a:t>
            </a:r>
            <a:r>
              <a:rPr lang="fr-FR" sz="1600" dirty="0"/>
              <a:t> Difficulté pour accéder au</a:t>
            </a:r>
            <a:br>
              <a:rPr lang="fr-FR" sz="1600" dirty="0"/>
            </a:br>
            <a:r>
              <a:rPr lang="fr-FR" sz="1600" dirty="0"/>
              <a:t>   travail</a:t>
            </a:r>
          </a:p>
        </p:txBody>
      </p:sp>
    </p:spTree>
    <p:extLst>
      <p:ext uri="{BB962C8B-B14F-4D97-AF65-F5344CB8AC3E}">
        <p14:creationId xmlns:p14="http://schemas.microsoft.com/office/powerpoint/2010/main" val="26751087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Enregistrement des </a:t>
            </a:r>
            <a:r>
              <a:rPr lang="fr-FR" dirty="0" smtClean="0"/>
              <a:t>nouveau-nés </a:t>
            </a:r>
            <a:endParaRPr lang="fr-FR"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3835017" y="2410393"/>
            <a:ext cx="1396514" cy="625522"/>
          </a:xfrm>
          <a:prstGeom prst="rect">
            <a:avLst/>
          </a:prstGeom>
        </p:spPr>
      </p:pic>
      <p:pic>
        <p:nvPicPr>
          <p:cNvPr id="6"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6330338" y="2410393"/>
            <a:ext cx="1396514" cy="625522"/>
          </a:xfrm>
          <a:prstGeom prst="rect">
            <a:avLst/>
          </a:prstGeom>
        </p:spPr>
      </p:pic>
      <p:sp>
        <p:nvSpPr>
          <p:cNvPr id="12" name="Rectangle: Rounded Corners 11">
            <a:extLst>
              <a:ext uri="{FF2B5EF4-FFF2-40B4-BE49-F238E27FC236}">
                <a16:creationId xmlns:a16="http://schemas.microsoft.com/office/drawing/2014/main" xmlns="" id="{02C29D86-37C9-440A-B55E-2B1D81A3F06E}"/>
              </a:ext>
            </a:extLst>
          </p:cNvPr>
          <p:cNvSpPr/>
          <p:nvPr/>
        </p:nvSpPr>
        <p:spPr>
          <a:xfrm>
            <a:off x="627787" y="3099010"/>
            <a:ext cx="2333767" cy="200106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Sites </a:t>
            </a:r>
            <a:r>
              <a:rPr lang="fr-FR" dirty="0" smtClean="0"/>
              <a:t>/ camp où </a:t>
            </a:r>
            <a:r>
              <a:rPr lang="fr-FR" dirty="0"/>
              <a:t>au moins une partie de la population déplacée a </a:t>
            </a:r>
            <a:r>
              <a:rPr lang="fr-FR" dirty="0" smtClean="0"/>
              <a:t>rapporté des </a:t>
            </a:r>
            <a:r>
              <a:rPr lang="fr-FR" b="1" dirty="0"/>
              <a:t>difficultés pour enregistrer leurs </a:t>
            </a:r>
            <a:r>
              <a:rPr lang="fr-FR" b="1" dirty="0" smtClean="0"/>
              <a:t>nouveau-nés</a:t>
            </a:r>
            <a:endParaRPr lang="nl-BE" b="1" dirty="0"/>
          </a:p>
        </p:txBody>
      </p:sp>
      <p:sp>
        <p:nvSpPr>
          <p:cNvPr id="15" name="TextBox 14">
            <a:extLst>
              <a:ext uri="{FF2B5EF4-FFF2-40B4-BE49-F238E27FC236}">
                <a16:creationId xmlns:a16="http://schemas.microsoft.com/office/drawing/2014/main" xmlns="" id="{37484040-821E-4C94-AF76-DC4F8F48B0F4}"/>
              </a:ext>
            </a:extLst>
          </p:cNvPr>
          <p:cNvSpPr txBox="1"/>
          <p:nvPr/>
        </p:nvSpPr>
        <p:spPr>
          <a:xfrm>
            <a:off x="3776855" y="3914875"/>
            <a:ext cx="1512838" cy="369332"/>
          </a:xfrm>
          <a:prstGeom prst="rect">
            <a:avLst/>
          </a:prstGeom>
          <a:noFill/>
        </p:spPr>
        <p:txBody>
          <a:bodyPr wrap="square" rtlCol="0">
            <a:spAutoFit/>
          </a:bodyPr>
          <a:lstStyle/>
          <a:p>
            <a:pPr algn="ctr"/>
            <a:r>
              <a:rPr lang="nl-BE" dirty="0"/>
              <a:t>44 / 121  </a:t>
            </a:r>
            <a:r>
              <a:rPr lang="nl-BE" sz="1400" dirty="0">
                <a:solidFill>
                  <a:srgbClr val="58585A"/>
                </a:solidFill>
              </a:rPr>
              <a:t>(36%) </a:t>
            </a:r>
          </a:p>
        </p:txBody>
      </p:sp>
      <p:sp>
        <p:nvSpPr>
          <p:cNvPr id="17" name="TextBox 16">
            <a:extLst>
              <a:ext uri="{FF2B5EF4-FFF2-40B4-BE49-F238E27FC236}">
                <a16:creationId xmlns:a16="http://schemas.microsoft.com/office/drawing/2014/main" xmlns="" id="{7F37C521-0725-4999-A692-FBF232355C9F}"/>
              </a:ext>
            </a:extLst>
          </p:cNvPr>
          <p:cNvSpPr txBox="1"/>
          <p:nvPr/>
        </p:nvSpPr>
        <p:spPr>
          <a:xfrm>
            <a:off x="6252146" y="3915066"/>
            <a:ext cx="1552898" cy="369332"/>
          </a:xfrm>
          <a:prstGeom prst="rect">
            <a:avLst/>
          </a:prstGeom>
          <a:noFill/>
        </p:spPr>
        <p:txBody>
          <a:bodyPr wrap="square" rtlCol="0">
            <a:spAutoFit/>
          </a:bodyPr>
          <a:lstStyle/>
          <a:p>
            <a:pPr algn="ctr"/>
            <a:r>
              <a:rPr lang="nl-BE" dirty="0"/>
              <a:t>55 / 113  </a:t>
            </a:r>
            <a:r>
              <a:rPr lang="nl-BE" sz="1400" dirty="0">
                <a:solidFill>
                  <a:srgbClr val="58585A"/>
                </a:solidFill>
              </a:rPr>
              <a:t>(49%)</a:t>
            </a:r>
          </a:p>
        </p:txBody>
      </p:sp>
      <p:sp>
        <p:nvSpPr>
          <p:cNvPr id="19" name="Espace réservé du contenu 3">
            <a:extLst>
              <a:ext uri="{FF2B5EF4-FFF2-40B4-BE49-F238E27FC236}">
                <a16:creationId xmlns:a16="http://schemas.microsoft.com/office/drawing/2014/main" xmlns="" id="{9455563C-7A42-447D-AC1C-0A566045AFBE}"/>
              </a:ext>
            </a:extLst>
          </p:cNvPr>
          <p:cNvSpPr txBox="1">
            <a:spLocks/>
          </p:cNvSpPr>
          <p:nvPr/>
        </p:nvSpPr>
        <p:spPr>
          <a:xfrm>
            <a:off x="287053" y="3131318"/>
            <a:ext cx="7947718" cy="7125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2400" dirty="0"/>
          </a:p>
        </p:txBody>
      </p:sp>
      <p:sp>
        <p:nvSpPr>
          <p:cNvPr id="31" name="Rectangle: Rounded Corners 30">
            <a:extLst>
              <a:ext uri="{FF2B5EF4-FFF2-40B4-BE49-F238E27FC236}">
                <a16:creationId xmlns:a16="http://schemas.microsoft.com/office/drawing/2014/main" xmlns="" id="{9FECE1BF-34A4-42CC-BB51-919E3483DC84}"/>
              </a:ext>
            </a:extLst>
          </p:cNvPr>
          <p:cNvSpPr/>
          <p:nvPr/>
        </p:nvSpPr>
        <p:spPr>
          <a:xfrm>
            <a:off x="627787" y="5278507"/>
            <a:ext cx="2333767" cy="122388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b="1" dirty="0"/>
              <a:t>Raisons</a:t>
            </a:r>
            <a:r>
              <a:rPr lang="nl-BE" dirty="0"/>
              <a:t> principales pour ces difficultés</a:t>
            </a:r>
          </a:p>
        </p:txBody>
      </p:sp>
      <p:cxnSp>
        <p:nvCxnSpPr>
          <p:cNvPr id="37" name="Connecteur droit 11">
            <a:extLst>
              <a:ext uri="{FF2B5EF4-FFF2-40B4-BE49-F238E27FC236}">
                <a16:creationId xmlns:a16="http://schemas.microsoft.com/office/drawing/2014/main" xmlns="" id="{1FD05933-066B-40F3-8746-71E914FED0F6}"/>
              </a:ext>
            </a:extLst>
          </p:cNvPr>
          <p:cNvCxnSpPr>
            <a:cxnSpLocks/>
          </p:cNvCxnSpPr>
          <p:nvPr/>
        </p:nvCxnSpPr>
        <p:spPr>
          <a:xfrm>
            <a:off x="627787" y="5166970"/>
            <a:ext cx="7540033"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34" name="Espace réservé du contenu 2">
            <a:extLst>
              <a:ext uri="{FF2B5EF4-FFF2-40B4-BE49-F238E27FC236}">
                <a16:creationId xmlns:a16="http://schemas.microsoft.com/office/drawing/2014/main" xmlns="" id="{29144C65-3088-4743-9400-058EB4E13A68}"/>
              </a:ext>
            </a:extLst>
          </p:cNvPr>
          <p:cNvSpPr txBox="1">
            <a:spLocks/>
          </p:cNvSpPr>
          <p:nvPr/>
        </p:nvSpPr>
        <p:spPr>
          <a:xfrm>
            <a:off x="3382692" y="5273835"/>
            <a:ext cx="2030224" cy="14552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Manque de moyens</a:t>
            </a:r>
            <a:br>
              <a:rPr lang="fr-FR" sz="1600" dirty="0"/>
            </a:br>
            <a:r>
              <a:rPr lang="fr-FR" sz="1600" dirty="0"/>
              <a:t>   financiers</a:t>
            </a:r>
          </a:p>
          <a:p>
            <a:pPr marL="0" indent="0">
              <a:spcBef>
                <a:spcPts val="600"/>
              </a:spcBef>
              <a:buNone/>
            </a:pPr>
            <a:r>
              <a:rPr lang="fr-FR" sz="1600" b="1" dirty="0">
                <a:solidFill>
                  <a:srgbClr val="EE5859"/>
                </a:solidFill>
              </a:rPr>
              <a:t>2</a:t>
            </a:r>
            <a:r>
              <a:rPr lang="fr-FR" sz="1600" dirty="0"/>
              <a:t> Service trop éloigné</a:t>
            </a:r>
          </a:p>
          <a:p>
            <a:pPr marL="0" indent="0">
              <a:spcBef>
                <a:spcPts val="600"/>
              </a:spcBef>
              <a:buNone/>
            </a:pPr>
            <a:r>
              <a:rPr lang="fr-FR" sz="1600" b="1" dirty="0">
                <a:solidFill>
                  <a:srgbClr val="EE5859"/>
                </a:solidFill>
              </a:rPr>
              <a:t>3</a:t>
            </a:r>
            <a:r>
              <a:rPr lang="fr-FR" sz="1600" dirty="0"/>
              <a:t> Ne savent pas</a:t>
            </a:r>
            <a:br>
              <a:rPr lang="fr-FR" sz="1600" dirty="0"/>
            </a:br>
            <a:r>
              <a:rPr lang="fr-FR" sz="1600" dirty="0"/>
              <a:t>   comment faire</a:t>
            </a:r>
          </a:p>
        </p:txBody>
      </p:sp>
      <p:sp>
        <p:nvSpPr>
          <p:cNvPr id="36" name="Espace réservé du contenu 2">
            <a:extLst>
              <a:ext uri="{FF2B5EF4-FFF2-40B4-BE49-F238E27FC236}">
                <a16:creationId xmlns:a16="http://schemas.microsoft.com/office/drawing/2014/main" xmlns="" id="{2C165E47-E0EC-47C7-929C-63C500B8C832}"/>
              </a:ext>
            </a:extLst>
          </p:cNvPr>
          <p:cNvSpPr txBox="1">
            <a:spLocks/>
          </p:cNvSpPr>
          <p:nvPr/>
        </p:nvSpPr>
        <p:spPr>
          <a:xfrm>
            <a:off x="6013483" y="5273836"/>
            <a:ext cx="2030224" cy="14521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Manque de moyens</a:t>
            </a:r>
            <a:br>
              <a:rPr lang="fr-FR" sz="1600" dirty="0"/>
            </a:br>
            <a:r>
              <a:rPr lang="fr-FR" sz="1600" dirty="0"/>
              <a:t>   financiers</a:t>
            </a:r>
          </a:p>
          <a:p>
            <a:pPr marL="0" indent="0">
              <a:spcBef>
                <a:spcPts val="600"/>
              </a:spcBef>
              <a:buNone/>
            </a:pPr>
            <a:r>
              <a:rPr lang="fr-FR" sz="1600" b="1" dirty="0">
                <a:solidFill>
                  <a:srgbClr val="EE5859"/>
                </a:solidFill>
              </a:rPr>
              <a:t>2</a:t>
            </a:r>
            <a:r>
              <a:rPr lang="fr-FR" sz="1600" dirty="0"/>
              <a:t> Ne savent pas </a:t>
            </a:r>
            <a:r>
              <a:rPr lang="fr-FR" sz="1600" dirty="0" smtClean="0"/>
              <a:t>où</a:t>
            </a:r>
            <a:br>
              <a:rPr lang="fr-FR" sz="1600" dirty="0" smtClean="0"/>
            </a:br>
            <a:r>
              <a:rPr lang="fr-FR" sz="1600" dirty="0" smtClean="0"/>
              <a:t>   s’enregistrer</a:t>
            </a:r>
            <a:endParaRPr lang="fr-FR" sz="1600" dirty="0"/>
          </a:p>
          <a:p>
            <a:pPr marL="0" indent="0">
              <a:spcBef>
                <a:spcPts val="600"/>
              </a:spcBef>
              <a:buNone/>
            </a:pPr>
            <a:r>
              <a:rPr lang="fr-FR" sz="1600" b="1" dirty="0">
                <a:solidFill>
                  <a:srgbClr val="EE5859"/>
                </a:solidFill>
              </a:rPr>
              <a:t>3</a:t>
            </a:r>
            <a:r>
              <a:rPr lang="fr-FR" sz="1600" dirty="0"/>
              <a:t> Service trop </a:t>
            </a:r>
            <a:r>
              <a:rPr lang="fr-FR" sz="1600" dirty="0" smtClean="0"/>
              <a:t>éloigné</a:t>
            </a:r>
            <a:endParaRPr lang="fr-FR" sz="1600" dirty="0"/>
          </a:p>
        </p:txBody>
      </p:sp>
      <p:sp>
        <p:nvSpPr>
          <p:cNvPr id="14" name="Espace réservé du contenu 3"/>
          <p:cNvSpPr>
            <a:spLocks noGrp="1"/>
          </p:cNvSpPr>
          <p:nvPr>
            <p:ph idx="1"/>
          </p:nvPr>
        </p:nvSpPr>
        <p:spPr>
          <a:xfrm>
            <a:off x="287053" y="1176257"/>
            <a:ext cx="7947718" cy="1304476"/>
          </a:xfrm>
        </p:spPr>
        <p:txBody>
          <a:bodyPr>
            <a:normAutofit/>
          </a:bodyPr>
          <a:lstStyle/>
          <a:p>
            <a:r>
              <a:rPr lang="fr-FR" sz="2400" dirty="0" smtClean="0"/>
              <a:t>Les deux groupes de déplacés ont rapporté </a:t>
            </a:r>
            <a:r>
              <a:rPr lang="fr-FR" sz="2400" b="1" dirty="0" smtClean="0"/>
              <a:t>des difficultés concernant l’enregistrement des nouveau-nés</a:t>
            </a:r>
            <a:r>
              <a:rPr lang="fr-FR" sz="2400" dirty="0" smtClean="0"/>
              <a:t>, un problème qui semble également plus prononcé pour les réfugiés.</a:t>
            </a:r>
            <a:endParaRPr lang="fr-FR" sz="2400" dirty="0"/>
          </a:p>
        </p:txBody>
      </p:sp>
    </p:spTree>
    <p:extLst>
      <p:ext uri="{BB962C8B-B14F-4D97-AF65-F5344CB8AC3E}">
        <p14:creationId xmlns:p14="http://schemas.microsoft.com/office/powerpoint/2010/main" val="30320886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a:solidFill>
                <a:srgbClr val="000000"/>
              </a:solidFill>
            </a:endParaRPr>
          </a:p>
        </p:txBody>
      </p:sp>
      <p:sp>
        <p:nvSpPr>
          <p:cNvPr id="4102" name="Rectangle 11"/>
          <p:cNvSpPr>
            <a:spLocks noGrp="1" noChangeArrowheads="1"/>
          </p:cNvSpPr>
          <p:nvPr>
            <p:ph type="ctrTitle"/>
          </p:nvPr>
        </p:nvSpPr>
        <p:spPr>
          <a:xfrm>
            <a:off x="967601" y="2555519"/>
            <a:ext cx="6987654" cy="1216025"/>
          </a:xfrm>
        </p:spPr>
        <p:txBody>
          <a:bodyPr>
            <a:noAutofit/>
          </a:bodyPr>
          <a:lstStyle/>
          <a:p>
            <a:pPr algn="ctr" eaLnBrk="1" hangingPunct="1">
              <a:lnSpc>
                <a:spcPct val="80000"/>
              </a:lnSpc>
              <a:defRPr/>
            </a:pPr>
            <a:r>
              <a:rPr lang="fr-FR" altLang="en-US" sz="4800" cap="small" dirty="0" smtClean="0">
                <a:solidFill>
                  <a:schemeClr val="bg2">
                    <a:lumMod val="50000"/>
                  </a:schemeClr>
                </a:solidFill>
              </a:rPr>
              <a:t>3.4. </a:t>
            </a:r>
            <a:r>
              <a:rPr lang="fr-FR" altLang="en-US" sz="4800" cap="small" dirty="0">
                <a:solidFill>
                  <a:schemeClr val="bg2">
                    <a:lumMod val="50000"/>
                  </a:schemeClr>
                </a:solidFill>
              </a:rPr>
              <a:t>Accès à l’information et aux services de base</a:t>
            </a:r>
            <a:endParaRPr lang="fr-FR" altLang="en-US" sz="3600" cap="small" dirty="0">
              <a:solidFill>
                <a:schemeClr val="bg2">
                  <a:lumMod val="50000"/>
                </a:schemeClr>
              </a:solidFill>
            </a:endParaRPr>
          </a:p>
        </p:txBody>
      </p:sp>
      <p:sp>
        <p:nvSpPr>
          <p:cNvPr id="6" name="Rectangle 5"/>
          <p:cNvSpPr/>
          <p:nvPr/>
        </p:nvSpPr>
        <p:spPr>
          <a:xfrm>
            <a:off x="1634331" y="3826210"/>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solidFill>
                <a:srgbClr val="FFFFFF"/>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5510" y="6399431"/>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84408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Sources d’information et moyens </a:t>
            </a:r>
            <a:r>
              <a:rPr lang="fr-FR" dirty="0" smtClean="0"/>
              <a:t>de communication</a:t>
            </a:r>
            <a:endParaRPr lang="fr-FR"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3463883" y="2048378"/>
            <a:ext cx="1396514" cy="625522"/>
          </a:xfrm>
          <a:prstGeom prst="rect">
            <a:avLst/>
          </a:prstGeom>
        </p:spPr>
      </p:pic>
      <p:pic>
        <p:nvPicPr>
          <p:cNvPr id="6"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6924088" y="2048378"/>
            <a:ext cx="1396514" cy="625522"/>
          </a:xfrm>
          <a:prstGeom prst="rect">
            <a:avLst/>
          </a:prstGeom>
        </p:spPr>
      </p:pic>
      <p:sp>
        <p:nvSpPr>
          <p:cNvPr id="12" name="Rectangle: Rounded Corners 11">
            <a:extLst>
              <a:ext uri="{FF2B5EF4-FFF2-40B4-BE49-F238E27FC236}">
                <a16:creationId xmlns:a16="http://schemas.microsoft.com/office/drawing/2014/main" xmlns="" id="{02C29D86-37C9-440A-B55E-2B1D81A3F06E}"/>
              </a:ext>
            </a:extLst>
          </p:cNvPr>
          <p:cNvSpPr/>
          <p:nvPr/>
        </p:nvSpPr>
        <p:spPr>
          <a:xfrm>
            <a:off x="627784" y="2857487"/>
            <a:ext cx="2333767" cy="103592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t>Sources</a:t>
            </a:r>
            <a:r>
              <a:rPr lang="fr-FR" dirty="0"/>
              <a:t> d’information les plus fréquemment utilisées</a:t>
            </a:r>
            <a:endParaRPr lang="nl-BE" dirty="0"/>
          </a:p>
        </p:txBody>
      </p:sp>
      <p:sp>
        <p:nvSpPr>
          <p:cNvPr id="19" name="Espace réservé du contenu 3">
            <a:extLst>
              <a:ext uri="{FF2B5EF4-FFF2-40B4-BE49-F238E27FC236}">
                <a16:creationId xmlns:a16="http://schemas.microsoft.com/office/drawing/2014/main" xmlns="" id="{9455563C-7A42-447D-AC1C-0A566045AFBE}"/>
              </a:ext>
            </a:extLst>
          </p:cNvPr>
          <p:cNvSpPr txBox="1">
            <a:spLocks/>
          </p:cNvSpPr>
          <p:nvPr/>
        </p:nvSpPr>
        <p:spPr>
          <a:xfrm>
            <a:off x="287053" y="3131318"/>
            <a:ext cx="7947718" cy="7125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2400" dirty="0"/>
          </a:p>
        </p:txBody>
      </p:sp>
      <p:sp>
        <p:nvSpPr>
          <p:cNvPr id="31" name="Rectangle: Rounded Corners 30">
            <a:extLst>
              <a:ext uri="{FF2B5EF4-FFF2-40B4-BE49-F238E27FC236}">
                <a16:creationId xmlns:a16="http://schemas.microsoft.com/office/drawing/2014/main" xmlns="" id="{9FECE1BF-34A4-42CC-BB51-919E3483DC84}"/>
              </a:ext>
            </a:extLst>
          </p:cNvPr>
          <p:cNvSpPr/>
          <p:nvPr/>
        </p:nvSpPr>
        <p:spPr>
          <a:xfrm>
            <a:off x="627785" y="4122332"/>
            <a:ext cx="2333767" cy="85273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b="1" dirty="0"/>
              <a:t>Moyens</a:t>
            </a:r>
            <a:r>
              <a:rPr lang="nl-BE" dirty="0"/>
              <a:t> de communication les plus fréquemment utilisés</a:t>
            </a:r>
          </a:p>
        </p:txBody>
      </p:sp>
      <p:cxnSp>
        <p:nvCxnSpPr>
          <p:cNvPr id="37" name="Connecteur droit 11">
            <a:extLst>
              <a:ext uri="{FF2B5EF4-FFF2-40B4-BE49-F238E27FC236}">
                <a16:creationId xmlns:a16="http://schemas.microsoft.com/office/drawing/2014/main" xmlns="" id="{1FD05933-066B-40F3-8746-71E914FED0F6}"/>
              </a:ext>
            </a:extLst>
          </p:cNvPr>
          <p:cNvCxnSpPr>
            <a:cxnSpLocks/>
          </p:cNvCxnSpPr>
          <p:nvPr/>
        </p:nvCxnSpPr>
        <p:spPr>
          <a:xfrm>
            <a:off x="615426" y="4009950"/>
            <a:ext cx="7540033"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44" name="Rectangle: Rounded Corners 43">
            <a:extLst>
              <a:ext uri="{FF2B5EF4-FFF2-40B4-BE49-F238E27FC236}">
                <a16:creationId xmlns:a16="http://schemas.microsoft.com/office/drawing/2014/main" xmlns="" id="{8A77E19F-FA2C-4774-B345-544E18408B3E}"/>
              </a:ext>
            </a:extLst>
          </p:cNvPr>
          <p:cNvSpPr/>
          <p:nvPr/>
        </p:nvSpPr>
        <p:spPr>
          <a:xfrm>
            <a:off x="627786" y="5189517"/>
            <a:ext cx="2333767" cy="158878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dirty="0" smtClean="0"/>
              <a:t>Sites / camp </a:t>
            </a:r>
            <a:r>
              <a:rPr lang="nl-BE" dirty="0" err="1"/>
              <a:t>où</a:t>
            </a:r>
            <a:r>
              <a:rPr lang="nl-BE" dirty="0"/>
              <a:t> </a:t>
            </a:r>
            <a:r>
              <a:rPr lang="nl-BE" dirty="0" smtClean="0"/>
              <a:t>au </a:t>
            </a:r>
            <a:r>
              <a:rPr lang="nl-BE" dirty="0" err="1" smtClean="0"/>
              <a:t>moins</a:t>
            </a:r>
            <a:r>
              <a:rPr lang="nl-BE" dirty="0" smtClean="0"/>
              <a:t> la </a:t>
            </a:r>
            <a:r>
              <a:rPr lang="nl-BE" dirty="0"/>
              <a:t>majorité des déplacés a accès à </a:t>
            </a:r>
            <a:r>
              <a:rPr lang="nl-BE" b="1" dirty="0"/>
              <a:t>suffisamment d’informations sur leur zone actuelle</a:t>
            </a:r>
          </a:p>
        </p:txBody>
      </p:sp>
      <p:sp>
        <p:nvSpPr>
          <p:cNvPr id="22" name="TextBox 21">
            <a:extLst>
              <a:ext uri="{FF2B5EF4-FFF2-40B4-BE49-F238E27FC236}">
                <a16:creationId xmlns:a16="http://schemas.microsoft.com/office/drawing/2014/main" xmlns="" id="{C6F065BC-8E74-4E3C-817B-3C19D445249F}"/>
              </a:ext>
            </a:extLst>
          </p:cNvPr>
          <p:cNvSpPr txBox="1"/>
          <p:nvPr/>
        </p:nvSpPr>
        <p:spPr>
          <a:xfrm>
            <a:off x="3524510" y="5746860"/>
            <a:ext cx="1637528" cy="369332"/>
          </a:xfrm>
          <a:prstGeom prst="rect">
            <a:avLst/>
          </a:prstGeom>
          <a:noFill/>
        </p:spPr>
        <p:txBody>
          <a:bodyPr wrap="square" rtlCol="0">
            <a:spAutoFit/>
          </a:bodyPr>
          <a:lstStyle/>
          <a:p>
            <a:pPr algn="ctr"/>
            <a:r>
              <a:rPr lang="nl-BE" dirty="0"/>
              <a:t>114 / 121  </a:t>
            </a:r>
            <a:r>
              <a:rPr lang="nl-BE" sz="1400" dirty="0">
                <a:solidFill>
                  <a:srgbClr val="58585A"/>
                </a:solidFill>
              </a:rPr>
              <a:t>(94%) </a:t>
            </a:r>
          </a:p>
        </p:txBody>
      </p:sp>
      <p:sp>
        <p:nvSpPr>
          <p:cNvPr id="23" name="TextBox 22">
            <a:extLst>
              <a:ext uri="{FF2B5EF4-FFF2-40B4-BE49-F238E27FC236}">
                <a16:creationId xmlns:a16="http://schemas.microsoft.com/office/drawing/2014/main" xmlns="" id="{EFABEACD-EB55-439C-8BF8-8D3E63AC80C7}"/>
              </a:ext>
            </a:extLst>
          </p:cNvPr>
          <p:cNvSpPr txBox="1"/>
          <p:nvPr/>
        </p:nvSpPr>
        <p:spPr>
          <a:xfrm>
            <a:off x="6893037" y="5746860"/>
            <a:ext cx="1553616" cy="369332"/>
          </a:xfrm>
          <a:prstGeom prst="rect">
            <a:avLst/>
          </a:prstGeom>
          <a:noFill/>
        </p:spPr>
        <p:txBody>
          <a:bodyPr wrap="square" rtlCol="0">
            <a:spAutoFit/>
          </a:bodyPr>
          <a:lstStyle/>
          <a:p>
            <a:pPr algn="ctr"/>
            <a:r>
              <a:rPr lang="nl-BE" dirty="0"/>
              <a:t>99 / 113 </a:t>
            </a:r>
            <a:r>
              <a:rPr lang="nl-BE" sz="1400" dirty="0">
                <a:solidFill>
                  <a:srgbClr val="58585A"/>
                </a:solidFill>
              </a:rPr>
              <a:t>(88%)</a:t>
            </a:r>
          </a:p>
        </p:txBody>
      </p:sp>
      <p:sp>
        <p:nvSpPr>
          <p:cNvPr id="25" name="Espace réservé du contenu 2">
            <a:extLst>
              <a:ext uri="{FF2B5EF4-FFF2-40B4-BE49-F238E27FC236}">
                <a16:creationId xmlns:a16="http://schemas.microsoft.com/office/drawing/2014/main" xmlns="" id="{0EE92157-48CF-4E1E-9A3C-842B9EFE0CAE}"/>
              </a:ext>
            </a:extLst>
          </p:cNvPr>
          <p:cNvSpPr txBox="1">
            <a:spLocks/>
          </p:cNvSpPr>
          <p:nvPr/>
        </p:nvSpPr>
        <p:spPr>
          <a:xfrm>
            <a:off x="4849371" y="2732532"/>
            <a:ext cx="2082782" cy="122991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300"/>
              </a:spcBef>
              <a:buNone/>
            </a:pPr>
            <a:r>
              <a:rPr lang="fr-FR" sz="1600" b="1" dirty="0">
                <a:solidFill>
                  <a:srgbClr val="EE5859"/>
                </a:solidFill>
              </a:rPr>
              <a:t>1</a:t>
            </a:r>
            <a:r>
              <a:rPr lang="fr-FR" sz="1600" dirty="0"/>
              <a:t> Radio &amp; télévision</a:t>
            </a:r>
          </a:p>
          <a:p>
            <a:pPr marL="0" indent="0">
              <a:spcBef>
                <a:spcPts val="300"/>
              </a:spcBef>
              <a:buNone/>
            </a:pPr>
            <a:r>
              <a:rPr lang="fr-FR" sz="1600" b="1" dirty="0">
                <a:solidFill>
                  <a:srgbClr val="EE5859"/>
                </a:solidFill>
              </a:rPr>
              <a:t>2</a:t>
            </a:r>
            <a:r>
              <a:rPr lang="fr-FR" sz="1600" dirty="0"/>
              <a:t> Chef de </a:t>
            </a:r>
            <a:r>
              <a:rPr lang="fr-FR" sz="1600" dirty="0" smtClean="0"/>
              <a:t>communauté/</a:t>
            </a:r>
            <a:br>
              <a:rPr lang="fr-FR" sz="1600" dirty="0" smtClean="0"/>
            </a:br>
            <a:r>
              <a:rPr lang="fr-FR" sz="1600" dirty="0" smtClean="0"/>
              <a:t>   village ou </a:t>
            </a:r>
            <a:r>
              <a:rPr lang="fr-FR" sz="1600" i="1" dirty="0" err="1"/>
              <a:t>B</a:t>
            </a:r>
            <a:r>
              <a:rPr lang="fr-FR" sz="1600" i="1" dirty="0" err="1" smtClean="0"/>
              <a:t>oulama</a:t>
            </a:r>
            <a:endParaRPr lang="fr-FR" sz="1600" i="1" dirty="0"/>
          </a:p>
          <a:p>
            <a:pPr marL="0" indent="0">
              <a:spcBef>
                <a:spcPts val="300"/>
              </a:spcBef>
              <a:buNone/>
            </a:pPr>
            <a:r>
              <a:rPr lang="fr-FR" sz="1600" b="1" dirty="0">
                <a:solidFill>
                  <a:srgbClr val="EE5859"/>
                </a:solidFill>
              </a:rPr>
              <a:t>3</a:t>
            </a:r>
            <a:r>
              <a:rPr lang="fr-FR" sz="1600" dirty="0"/>
              <a:t> Lieux de </a:t>
            </a:r>
            <a:r>
              <a:rPr lang="fr-FR" sz="1600" dirty="0" smtClean="0"/>
              <a:t>manifestation</a:t>
            </a:r>
            <a:r>
              <a:rPr lang="fr-FR" sz="1600" dirty="0"/>
              <a:t/>
            </a:r>
            <a:br>
              <a:rPr lang="fr-FR" sz="1600" dirty="0"/>
            </a:br>
            <a:r>
              <a:rPr lang="fr-FR" sz="1600" dirty="0" smtClean="0"/>
              <a:t>   sociale</a:t>
            </a:r>
            <a:endParaRPr lang="fr-FR" sz="1600" dirty="0"/>
          </a:p>
        </p:txBody>
      </p:sp>
      <p:sp>
        <p:nvSpPr>
          <p:cNvPr id="26" name="Espace réservé du contenu 2">
            <a:extLst>
              <a:ext uri="{FF2B5EF4-FFF2-40B4-BE49-F238E27FC236}">
                <a16:creationId xmlns:a16="http://schemas.microsoft.com/office/drawing/2014/main" xmlns="" id="{D0FD3D2E-D691-426D-9253-F2A9EBFFA6B5}"/>
              </a:ext>
            </a:extLst>
          </p:cNvPr>
          <p:cNvSpPr txBox="1">
            <a:spLocks/>
          </p:cNvSpPr>
          <p:nvPr/>
        </p:nvSpPr>
        <p:spPr>
          <a:xfrm>
            <a:off x="4901929" y="4215522"/>
            <a:ext cx="2030224" cy="6751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Téléphone</a:t>
            </a:r>
          </a:p>
          <a:p>
            <a:pPr marL="0" indent="0">
              <a:spcBef>
                <a:spcPts val="600"/>
              </a:spcBef>
              <a:buNone/>
            </a:pPr>
            <a:r>
              <a:rPr lang="fr-FR" sz="1600" b="1" dirty="0">
                <a:solidFill>
                  <a:srgbClr val="EE5859"/>
                </a:solidFill>
              </a:rPr>
              <a:t>2</a:t>
            </a:r>
            <a:r>
              <a:rPr lang="fr-FR" sz="1600" dirty="0"/>
              <a:t> Contact direct</a:t>
            </a:r>
          </a:p>
        </p:txBody>
      </p:sp>
      <p:sp>
        <p:nvSpPr>
          <p:cNvPr id="17" name="Espace réservé du contenu 3"/>
          <p:cNvSpPr txBox="1">
            <a:spLocks/>
          </p:cNvSpPr>
          <p:nvPr/>
        </p:nvSpPr>
        <p:spPr>
          <a:xfrm>
            <a:off x="224669" y="1278890"/>
            <a:ext cx="7947718" cy="77554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smtClean="0"/>
              <a:t>Les </a:t>
            </a:r>
            <a:r>
              <a:rPr lang="fr-FR" sz="2400" b="1" dirty="0" smtClean="0"/>
              <a:t>principales sources d’information </a:t>
            </a:r>
            <a:r>
              <a:rPr lang="fr-FR" sz="2400" dirty="0" smtClean="0"/>
              <a:t>et </a:t>
            </a:r>
            <a:r>
              <a:rPr lang="fr-FR" sz="2400" b="1" dirty="0" smtClean="0"/>
              <a:t>moyens de communication</a:t>
            </a:r>
            <a:r>
              <a:rPr lang="fr-FR" sz="2400" dirty="0" smtClean="0"/>
              <a:t> sont les </a:t>
            </a:r>
            <a:r>
              <a:rPr lang="fr-FR" sz="2400" b="1" dirty="0" smtClean="0"/>
              <a:t>mêmes pour les deux types de population </a:t>
            </a:r>
            <a:r>
              <a:rPr lang="fr-FR" sz="2400" dirty="0" smtClean="0"/>
              <a:t>: </a:t>
            </a:r>
          </a:p>
          <a:p>
            <a:endParaRPr lang="fr-FR" sz="2400" dirty="0"/>
          </a:p>
        </p:txBody>
      </p:sp>
      <p:cxnSp>
        <p:nvCxnSpPr>
          <p:cNvPr id="18" name="Connecteur droit 11">
            <a:extLst>
              <a:ext uri="{FF2B5EF4-FFF2-40B4-BE49-F238E27FC236}">
                <a16:creationId xmlns:a16="http://schemas.microsoft.com/office/drawing/2014/main" xmlns="" id="{1FD05933-066B-40F3-8746-71E914FED0F6}"/>
              </a:ext>
            </a:extLst>
          </p:cNvPr>
          <p:cNvCxnSpPr>
            <a:cxnSpLocks/>
          </p:cNvCxnSpPr>
          <p:nvPr/>
        </p:nvCxnSpPr>
        <p:spPr>
          <a:xfrm>
            <a:off x="632354" y="5078543"/>
            <a:ext cx="7540033"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20" name="Espace réservé du contenu 2">
            <a:extLst>
              <a:ext uri="{FF2B5EF4-FFF2-40B4-BE49-F238E27FC236}">
                <a16:creationId xmlns:a16="http://schemas.microsoft.com/office/drawing/2014/main" xmlns="" id="{0EE92157-48CF-4E1E-9A3C-842B9EFE0CAE}"/>
              </a:ext>
            </a:extLst>
          </p:cNvPr>
          <p:cNvSpPr txBox="1">
            <a:spLocks/>
          </p:cNvSpPr>
          <p:nvPr/>
        </p:nvSpPr>
        <p:spPr>
          <a:xfrm>
            <a:off x="3536252" y="2722609"/>
            <a:ext cx="1443744" cy="122991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28650">
              <a:spcBef>
                <a:spcPts val="300"/>
              </a:spcBef>
              <a:buNone/>
            </a:pPr>
            <a:r>
              <a:rPr lang="fr-FR" sz="1400" dirty="0" smtClean="0"/>
              <a:t>104/121</a:t>
            </a:r>
            <a:r>
              <a:rPr lang="fr-FR" sz="1600" dirty="0" smtClean="0"/>
              <a:t> 	</a:t>
            </a:r>
            <a:r>
              <a:rPr lang="fr-FR" sz="1200" dirty="0" smtClean="0"/>
              <a:t>(86%)</a:t>
            </a:r>
          </a:p>
          <a:p>
            <a:pPr marL="0" indent="0" defTabSz="628650">
              <a:spcBef>
                <a:spcPts val="300"/>
              </a:spcBef>
              <a:buNone/>
            </a:pPr>
            <a:r>
              <a:rPr lang="fr-FR" sz="1600" dirty="0" smtClean="0"/>
              <a:t>  </a:t>
            </a:r>
            <a:r>
              <a:rPr lang="fr-FR" sz="1400" dirty="0" smtClean="0"/>
              <a:t>66/121</a:t>
            </a:r>
            <a:r>
              <a:rPr lang="fr-FR" sz="1600" dirty="0" smtClean="0"/>
              <a:t>	</a:t>
            </a:r>
            <a:r>
              <a:rPr lang="fr-FR" sz="1200" dirty="0" smtClean="0"/>
              <a:t>(55%)</a:t>
            </a:r>
            <a:r>
              <a:rPr lang="fr-FR" sz="1600" dirty="0" smtClean="0"/>
              <a:t/>
            </a:r>
            <a:br>
              <a:rPr lang="fr-FR" sz="1600" dirty="0" smtClean="0"/>
            </a:br>
            <a:endParaRPr lang="fr-FR" sz="1600" dirty="0" smtClean="0"/>
          </a:p>
          <a:p>
            <a:pPr marL="0" indent="0" defTabSz="628650">
              <a:spcBef>
                <a:spcPts val="300"/>
              </a:spcBef>
              <a:buNone/>
            </a:pPr>
            <a:r>
              <a:rPr lang="fr-FR" sz="1600" dirty="0" smtClean="0"/>
              <a:t>  </a:t>
            </a:r>
            <a:r>
              <a:rPr lang="fr-FR" sz="1400" dirty="0" smtClean="0"/>
              <a:t>36/121</a:t>
            </a:r>
            <a:r>
              <a:rPr lang="fr-FR" sz="1600" dirty="0" smtClean="0"/>
              <a:t>	</a:t>
            </a:r>
            <a:r>
              <a:rPr lang="fr-FR" sz="1200" dirty="0" smtClean="0"/>
              <a:t>(30%)</a:t>
            </a:r>
            <a:r>
              <a:rPr lang="fr-FR" sz="1600" dirty="0" smtClean="0"/>
              <a:t> </a:t>
            </a:r>
            <a:endParaRPr lang="fr-FR" sz="1600" dirty="0"/>
          </a:p>
        </p:txBody>
      </p:sp>
      <p:sp>
        <p:nvSpPr>
          <p:cNvPr id="24" name="Espace réservé du contenu 2">
            <a:extLst>
              <a:ext uri="{FF2B5EF4-FFF2-40B4-BE49-F238E27FC236}">
                <a16:creationId xmlns:a16="http://schemas.microsoft.com/office/drawing/2014/main" xmlns="" id="{0EE92157-48CF-4E1E-9A3C-842B9EFE0CAE}"/>
              </a:ext>
            </a:extLst>
          </p:cNvPr>
          <p:cNvSpPr txBox="1">
            <a:spLocks/>
          </p:cNvSpPr>
          <p:nvPr/>
        </p:nvSpPr>
        <p:spPr>
          <a:xfrm>
            <a:off x="7107391" y="2724866"/>
            <a:ext cx="1443744" cy="122991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28650">
              <a:spcBef>
                <a:spcPts val="300"/>
              </a:spcBef>
              <a:buNone/>
            </a:pPr>
            <a:r>
              <a:rPr lang="fr-FR" sz="1400" dirty="0" smtClean="0"/>
              <a:t>103/113</a:t>
            </a:r>
            <a:r>
              <a:rPr lang="fr-FR" sz="1600" dirty="0" smtClean="0"/>
              <a:t> 	</a:t>
            </a:r>
            <a:r>
              <a:rPr lang="fr-FR" sz="1200" dirty="0" smtClean="0"/>
              <a:t>(91%)</a:t>
            </a:r>
          </a:p>
          <a:p>
            <a:pPr marL="0" indent="0" defTabSz="628650">
              <a:spcBef>
                <a:spcPts val="300"/>
              </a:spcBef>
              <a:buNone/>
            </a:pPr>
            <a:r>
              <a:rPr lang="fr-FR" sz="1600" dirty="0" smtClean="0"/>
              <a:t>  </a:t>
            </a:r>
            <a:r>
              <a:rPr lang="fr-FR" sz="1400" dirty="0" smtClean="0"/>
              <a:t>48/113</a:t>
            </a:r>
            <a:r>
              <a:rPr lang="fr-FR" sz="1600" dirty="0" smtClean="0"/>
              <a:t>	</a:t>
            </a:r>
            <a:r>
              <a:rPr lang="fr-FR" sz="1200" dirty="0" smtClean="0"/>
              <a:t>(42%)</a:t>
            </a:r>
            <a:r>
              <a:rPr lang="fr-FR" sz="1600" dirty="0" smtClean="0"/>
              <a:t/>
            </a:r>
            <a:br>
              <a:rPr lang="fr-FR" sz="1600" dirty="0" smtClean="0"/>
            </a:br>
            <a:endParaRPr lang="fr-FR" sz="1600" dirty="0" smtClean="0"/>
          </a:p>
          <a:p>
            <a:pPr marL="0" indent="0" defTabSz="628650">
              <a:spcBef>
                <a:spcPts val="300"/>
              </a:spcBef>
              <a:buNone/>
            </a:pPr>
            <a:r>
              <a:rPr lang="fr-FR" sz="1600" dirty="0" smtClean="0"/>
              <a:t>  </a:t>
            </a:r>
            <a:r>
              <a:rPr lang="fr-FR" sz="1400" dirty="0" smtClean="0"/>
              <a:t>30/113</a:t>
            </a:r>
            <a:r>
              <a:rPr lang="fr-FR" sz="1600" dirty="0" smtClean="0"/>
              <a:t>	</a:t>
            </a:r>
            <a:r>
              <a:rPr lang="fr-FR" sz="1200" dirty="0" smtClean="0"/>
              <a:t>(27%)</a:t>
            </a:r>
            <a:r>
              <a:rPr lang="fr-FR" sz="1600" dirty="0" smtClean="0"/>
              <a:t> </a:t>
            </a:r>
            <a:endParaRPr lang="fr-FR" sz="1600" dirty="0"/>
          </a:p>
        </p:txBody>
      </p:sp>
      <p:sp>
        <p:nvSpPr>
          <p:cNvPr id="27" name="Espace réservé du contenu 2">
            <a:extLst>
              <a:ext uri="{FF2B5EF4-FFF2-40B4-BE49-F238E27FC236}">
                <a16:creationId xmlns:a16="http://schemas.microsoft.com/office/drawing/2014/main" xmlns="" id="{0EE92157-48CF-4E1E-9A3C-842B9EFE0CAE}"/>
              </a:ext>
            </a:extLst>
          </p:cNvPr>
          <p:cNvSpPr txBox="1">
            <a:spLocks/>
          </p:cNvSpPr>
          <p:nvPr/>
        </p:nvSpPr>
        <p:spPr>
          <a:xfrm>
            <a:off x="3580445" y="4215522"/>
            <a:ext cx="1443744" cy="6751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28650">
              <a:spcBef>
                <a:spcPts val="600"/>
              </a:spcBef>
              <a:buNone/>
            </a:pPr>
            <a:r>
              <a:rPr lang="fr-FR" sz="1400" dirty="0" smtClean="0"/>
              <a:t>115/121</a:t>
            </a:r>
            <a:r>
              <a:rPr lang="fr-FR" sz="1600" dirty="0" smtClean="0"/>
              <a:t> 	</a:t>
            </a:r>
            <a:r>
              <a:rPr lang="fr-FR" sz="1200" dirty="0" smtClean="0"/>
              <a:t>(95%)</a:t>
            </a:r>
          </a:p>
          <a:p>
            <a:pPr marL="0" indent="0" defTabSz="628650">
              <a:spcBef>
                <a:spcPts val="600"/>
              </a:spcBef>
              <a:buNone/>
            </a:pPr>
            <a:r>
              <a:rPr lang="fr-FR" sz="1400" dirty="0" smtClean="0"/>
              <a:t>106/121</a:t>
            </a:r>
            <a:r>
              <a:rPr lang="fr-FR" sz="1600" dirty="0" smtClean="0"/>
              <a:t>	</a:t>
            </a:r>
            <a:r>
              <a:rPr lang="fr-FR" sz="1200" dirty="0" smtClean="0"/>
              <a:t>(55%)</a:t>
            </a:r>
            <a:endParaRPr lang="fr-FR" sz="1600" dirty="0" smtClean="0"/>
          </a:p>
        </p:txBody>
      </p:sp>
      <p:sp>
        <p:nvSpPr>
          <p:cNvPr id="28" name="Espace réservé du contenu 2">
            <a:extLst>
              <a:ext uri="{FF2B5EF4-FFF2-40B4-BE49-F238E27FC236}">
                <a16:creationId xmlns:a16="http://schemas.microsoft.com/office/drawing/2014/main" xmlns="" id="{0EE92157-48CF-4E1E-9A3C-842B9EFE0CAE}"/>
              </a:ext>
            </a:extLst>
          </p:cNvPr>
          <p:cNvSpPr txBox="1">
            <a:spLocks/>
          </p:cNvSpPr>
          <p:nvPr/>
        </p:nvSpPr>
        <p:spPr>
          <a:xfrm>
            <a:off x="7107391" y="4203647"/>
            <a:ext cx="1443744" cy="6751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28650">
              <a:spcBef>
                <a:spcPts val="600"/>
              </a:spcBef>
              <a:buNone/>
            </a:pPr>
            <a:r>
              <a:rPr lang="fr-FR" sz="1400" dirty="0" smtClean="0"/>
              <a:t>103/113</a:t>
            </a:r>
            <a:r>
              <a:rPr lang="fr-FR" sz="1600" dirty="0" smtClean="0"/>
              <a:t> 	</a:t>
            </a:r>
            <a:r>
              <a:rPr lang="fr-FR" sz="1200" dirty="0" smtClean="0"/>
              <a:t>(91%)</a:t>
            </a:r>
          </a:p>
          <a:p>
            <a:pPr marL="0" indent="0" defTabSz="628650">
              <a:spcBef>
                <a:spcPts val="600"/>
              </a:spcBef>
              <a:buNone/>
            </a:pPr>
            <a:r>
              <a:rPr lang="fr-FR" sz="1600" dirty="0" smtClean="0"/>
              <a:t>  </a:t>
            </a:r>
            <a:r>
              <a:rPr lang="fr-FR" sz="1400" dirty="0" smtClean="0"/>
              <a:t>98/113</a:t>
            </a:r>
            <a:r>
              <a:rPr lang="fr-FR" sz="1600" dirty="0" smtClean="0"/>
              <a:t>	</a:t>
            </a:r>
            <a:r>
              <a:rPr lang="fr-FR" sz="1200" dirty="0" smtClean="0"/>
              <a:t>(87%)</a:t>
            </a:r>
            <a:endParaRPr lang="fr-FR" sz="1600" dirty="0" smtClean="0"/>
          </a:p>
        </p:txBody>
      </p:sp>
    </p:spTree>
    <p:extLst>
      <p:ext uri="{BB962C8B-B14F-4D97-AF65-F5344CB8AC3E}">
        <p14:creationId xmlns:p14="http://schemas.microsoft.com/office/powerpoint/2010/main" val="35110973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Information sur la zone d’origine</a:t>
            </a: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3835017" y="2290725"/>
            <a:ext cx="1396514" cy="625522"/>
          </a:xfrm>
          <a:prstGeom prst="rect">
            <a:avLst/>
          </a:prstGeom>
        </p:spPr>
      </p:pic>
      <p:pic>
        <p:nvPicPr>
          <p:cNvPr id="6"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6330338" y="2290725"/>
            <a:ext cx="1396514" cy="625522"/>
          </a:xfrm>
          <a:prstGeom prst="rect">
            <a:avLst/>
          </a:prstGeom>
        </p:spPr>
      </p:pic>
      <p:sp>
        <p:nvSpPr>
          <p:cNvPr id="12" name="Rectangle: Rounded Corners 11">
            <a:extLst>
              <a:ext uri="{FF2B5EF4-FFF2-40B4-BE49-F238E27FC236}">
                <a16:creationId xmlns:a16="http://schemas.microsoft.com/office/drawing/2014/main" xmlns="" id="{02C29D86-37C9-440A-B55E-2B1D81A3F06E}"/>
              </a:ext>
            </a:extLst>
          </p:cNvPr>
          <p:cNvSpPr/>
          <p:nvPr/>
        </p:nvSpPr>
        <p:spPr>
          <a:xfrm>
            <a:off x="627785" y="2853267"/>
            <a:ext cx="2333767" cy="180211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Sites </a:t>
            </a:r>
            <a:r>
              <a:rPr lang="fr-FR" dirty="0" smtClean="0"/>
              <a:t>/camp où </a:t>
            </a:r>
            <a:r>
              <a:rPr lang="fr-FR" dirty="0"/>
              <a:t>au moins une partie des déplacés n’a </a:t>
            </a:r>
            <a:r>
              <a:rPr lang="fr-FR" b="1" dirty="0"/>
              <a:t>pas suffisamment d’informations sur </a:t>
            </a:r>
            <a:r>
              <a:rPr lang="fr-FR" b="1" dirty="0" smtClean="0"/>
              <a:t>sa zone </a:t>
            </a:r>
            <a:r>
              <a:rPr lang="fr-FR" b="1" dirty="0"/>
              <a:t>d’origine</a:t>
            </a:r>
            <a:endParaRPr lang="nl-BE" b="1" dirty="0"/>
          </a:p>
        </p:txBody>
      </p:sp>
      <p:sp>
        <p:nvSpPr>
          <p:cNvPr id="19" name="Espace réservé du contenu 3">
            <a:extLst>
              <a:ext uri="{FF2B5EF4-FFF2-40B4-BE49-F238E27FC236}">
                <a16:creationId xmlns:a16="http://schemas.microsoft.com/office/drawing/2014/main" xmlns="" id="{9455563C-7A42-447D-AC1C-0A566045AFBE}"/>
              </a:ext>
            </a:extLst>
          </p:cNvPr>
          <p:cNvSpPr txBox="1">
            <a:spLocks/>
          </p:cNvSpPr>
          <p:nvPr/>
        </p:nvSpPr>
        <p:spPr>
          <a:xfrm>
            <a:off x="287053" y="3131318"/>
            <a:ext cx="7947718" cy="7125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2400" dirty="0"/>
          </a:p>
        </p:txBody>
      </p:sp>
      <p:sp>
        <p:nvSpPr>
          <p:cNvPr id="31" name="Rectangle: Rounded Corners 30">
            <a:extLst>
              <a:ext uri="{FF2B5EF4-FFF2-40B4-BE49-F238E27FC236}">
                <a16:creationId xmlns:a16="http://schemas.microsoft.com/office/drawing/2014/main" xmlns="" id="{9FECE1BF-34A4-42CC-BB51-919E3483DC84}"/>
              </a:ext>
            </a:extLst>
          </p:cNvPr>
          <p:cNvSpPr/>
          <p:nvPr/>
        </p:nvSpPr>
        <p:spPr>
          <a:xfrm>
            <a:off x="627785" y="5012901"/>
            <a:ext cx="2333767" cy="169703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dirty="0"/>
              <a:t>Parmi ceux qui n’ont pas </a:t>
            </a:r>
            <a:r>
              <a:rPr lang="nl-BE" dirty="0" err="1"/>
              <a:t>suffisamment</a:t>
            </a:r>
            <a:r>
              <a:rPr lang="nl-BE" dirty="0"/>
              <a:t> </a:t>
            </a:r>
            <a:r>
              <a:rPr lang="nl-BE" dirty="0" err="1" smtClean="0"/>
              <a:t>d’informations</a:t>
            </a:r>
            <a:r>
              <a:rPr lang="nl-BE" dirty="0" smtClean="0"/>
              <a:t>, </a:t>
            </a:r>
            <a:r>
              <a:rPr lang="nl-BE" b="1" dirty="0" err="1" smtClean="0"/>
              <a:t>principaux</a:t>
            </a:r>
            <a:r>
              <a:rPr lang="nl-BE" dirty="0" smtClean="0"/>
              <a:t> </a:t>
            </a:r>
            <a:r>
              <a:rPr lang="nl-BE" b="1" dirty="0"/>
              <a:t>types d’informations</a:t>
            </a:r>
            <a:r>
              <a:rPr lang="nl-BE" dirty="0"/>
              <a:t> dont ils ont besoin</a:t>
            </a:r>
          </a:p>
        </p:txBody>
      </p:sp>
      <p:cxnSp>
        <p:nvCxnSpPr>
          <p:cNvPr id="37" name="Connecteur droit 11">
            <a:extLst>
              <a:ext uri="{FF2B5EF4-FFF2-40B4-BE49-F238E27FC236}">
                <a16:creationId xmlns:a16="http://schemas.microsoft.com/office/drawing/2014/main" xmlns="" id="{1FD05933-066B-40F3-8746-71E914FED0F6}"/>
              </a:ext>
            </a:extLst>
          </p:cNvPr>
          <p:cNvCxnSpPr>
            <a:cxnSpLocks/>
          </p:cNvCxnSpPr>
          <p:nvPr/>
        </p:nvCxnSpPr>
        <p:spPr>
          <a:xfrm>
            <a:off x="627785" y="4829905"/>
            <a:ext cx="7540033"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26" name="Espace réservé du contenu 2">
            <a:extLst>
              <a:ext uri="{FF2B5EF4-FFF2-40B4-BE49-F238E27FC236}">
                <a16:creationId xmlns:a16="http://schemas.microsoft.com/office/drawing/2014/main" xmlns="" id="{D0FD3D2E-D691-426D-9253-F2A9EBFFA6B5}"/>
              </a:ext>
            </a:extLst>
          </p:cNvPr>
          <p:cNvSpPr txBox="1">
            <a:spLocks/>
          </p:cNvSpPr>
          <p:nvPr/>
        </p:nvSpPr>
        <p:spPr>
          <a:xfrm>
            <a:off x="3704839" y="5216635"/>
            <a:ext cx="2122438" cy="12895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Situation sécuritaire</a:t>
            </a:r>
          </a:p>
          <a:p>
            <a:pPr marL="0" indent="0">
              <a:spcBef>
                <a:spcPts val="600"/>
              </a:spcBef>
              <a:buNone/>
            </a:pPr>
            <a:r>
              <a:rPr lang="fr-FR" sz="1600" b="1" dirty="0">
                <a:solidFill>
                  <a:srgbClr val="EE5859"/>
                </a:solidFill>
              </a:rPr>
              <a:t>2</a:t>
            </a:r>
            <a:r>
              <a:rPr lang="fr-FR" sz="1600" dirty="0"/>
              <a:t> Situation de la maison /</a:t>
            </a:r>
            <a:br>
              <a:rPr lang="fr-FR" sz="1600" dirty="0"/>
            </a:br>
            <a:r>
              <a:rPr lang="fr-FR" sz="1600" dirty="0"/>
              <a:t>   propriété</a:t>
            </a:r>
          </a:p>
          <a:p>
            <a:pPr marL="0" indent="0">
              <a:spcBef>
                <a:spcPts val="600"/>
              </a:spcBef>
              <a:buNone/>
            </a:pPr>
            <a:r>
              <a:rPr lang="fr-FR" sz="1600" b="1" dirty="0">
                <a:solidFill>
                  <a:srgbClr val="EE5859"/>
                </a:solidFill>
              </a:rPr>
              <a:t>3</a:t>
            </a:r>
            <a:r>
              <a:rPr lang="fr-FR" sz="1600" dirty="0"/>
              <a:t> Situation de l’agriculture</a:t>
            </a:r>
          </a:p>
        </p:txBody>
      </p:sp>
      <p:sp>
        <p:nvSpPr>
          <p:cNvPr id="16" name="TextBox 15">
            <a:extLst>
              <a:ext uri="{FF2B5EF4-FFF2-40B4-BE49-F238E27FC236}">
                <a16:creationId xmlns:a16="http://schemas.microsoft.com/office/drawing/2014/main" xmlns="" id="{ADB21223-C409-4F5D-BA84-22F635603F81}"/>
              </a:ext>
            </a:extLst>
          </p:cNvPr>
          <p:cNvSpPr txBox="1"/>
          <p:nvPr/>
        </p:nvSpPr>
        <p:spPr>
          <a:xfrm>
            <a:off x="3714510" y="3456330"/>
            <a:ext cx="1637528" cy="369332"/>
          </a:xfrm>
          <a:prstGeom prst="rect">
            <a:avLst/>
          </a:prstGeom>
          <a:noFill/>
        </p:spPr>
        <p:txBody>
          <a:bodyPr wrap="square" rtlCol="0">
            <a:spAutoFit/>
          </a:bodyPr>
          <a:lstStyle/>
          <a:p>
            <a:pPr algn="ctr"/>
            <a:r>
              <a:rPr lang="nl-BE" dirty="0"/>
              <a:t>87 / 121  </a:t>
            </a:r>
            <a:r>
              <a:rPr lang="nl-BE" sz="1400" dirty="0">
                <a:solidFill>
                  <a:srgbClr val="58585A"/>
                </a:solidFill>
              </a:rPr>
              <a:t>(72%) </a:t>
            </a:r>
          </a:p>
        </p:txBody>
      </p:sp>
      <p:sp>
        <p:nvSpPr>
          <p:cNvPr id="17" name="TextBox 16">
            <a:extLst>
              <a:ext uri="{FF2B5EF4-FFF2-40B4-BE49-F238E27FC236}">
                <a16:creationId xmlns:a16="http://schemas.microsoft.com/office/drawing/2014/main" xmlns="" id="{57959373-80F6-4487-A7B3-BBF26C1E4892}"/>
              </a:ext>
            </a:extLst>
          </p:cNvPr>
          <p:cNvSpPr txBox="1"/>
          <p:nvPr/>
        </p:nvSpPr>
        <p:spPr>
          <a:xfrm>
            <a:off x="6209831" y="3456330"/>
            <a:ext cx="1637528" cy="369332"/>
          </a:xfrm>
          <a:prstGeom prst="rect">
            <a:avLst/>
          </a:prstGeom>
          <a:noFill/>
        </p:spPr>
        <p:txBody>
          <a:bodyPr wrap="square" rtlCol="0">
            <a:spAutoFit/>
          </a:bodyPr>
          <a:lstStyle/>
          <a:p>
            <a:pPr algn="ctr"/>
            <a:r>
              <a:rPr lang="nl-BE" dirty="0"/>
              <a:t>58 / 113  </a:t>
            </a:r>
            <a:r>
              <a:rPr lang="nl-BE" sz="1400" dirty="0">
                <a:solidFill>
                  <a:srgbClr val="58585A"/>
                </a:solidFill>
              </a:rPr>
              <a:t>(51%) </a:t>
            </a:r>
          </a:p>
        </p:txBody>
      </p:sp>
      <p:sp>
        <p:nvSpPr>
          <p:cNvPr id="18" name="Espace réservé du contenu 2">
            <a:extLst>
              <a:ext uri="{FF2B5EF4-FFF2-40B4-BE49-F238E27FC236}">
                <a16:creationId xmlns:a16="http://schemas.microsoft.com/office/drawing/2014/main" xmlns="" id="{D7E647E5-232D-4D48-81F1-ADBFD072B52D}"/>
              </a:ext>
            </a:extLst>
          </p:cNvPr>
          <p:cNvSpPr txBox="1">
            <a:spLocks/>
          </p:cNvSpPr>
          <p:nvPr/>
        </p:nvSpPr>
        <p:spPr>
          <a:xfrm>
            <a:off x="5967376" y="5216635"/>
            <a:ext cx="2122438" cy="12895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Situation sécuritaire</a:t>
            </a:r>
          </a:p>
          <a:p>
            <a:pPr marL="0" indent="0">
              <a:spcBef>
                <a:spcPts val="600"/>
              </a:spcBef>
              <a:buNone/>
            </a:pPr>
            <a:r>
              <a:rPr lang="fr-FR" sz="1600" b="1" dirty="0">
                <a:solidFill>
                  <a:srgbClr val="EE5859"/>
                </a:solidFill>
              </a:rPr>
              <a:t>2</a:t>
            </a:r>
            <a:r>
              <a:rPr lang="fr-FR" sz="1600" dirty="0"/>
              <a:t> Situation de la maison /</a:t>
            </a:r>
            <a:br>
              <a:rPr lang="fr-FR" sz="1600" dirty="0"/>
            </a:br>
            <a:r>
              <a:rPr lang="fr-FR" sz="1600" dirty="0"/>
              <a:t>   propriété</a:t>
            </a:r>
          </a:p>
          <a:p>
            <a:pPr marL="0" indent="0">
              <a:spcBef>
                <a:spcPts val="600"/>
              </a:spcBef>
              <a:buNone/>
            </a:pPr>
            <a:r>
              <a:rPr lang="fr-FR" sz="1600" b="1" dirty="0">
                <a:solidFill>
                  <a:srgbClr val="EE5859"/>
                </a:solidFill>
              </a:rPr>
              <a:t>3</a:t>
            </a:r>
            <a:r>
              <a:rPr lang="fr-FR" sz="1600" dirty="0"/>
              <a:t> Situation des marchés</a:t>
            </a:r>
          </a:p>
        </p:txBody>
      </p:sp>
      <p:sp>
        <p:nvSpPr>
          <p:cNvPr id="14" name="Espace réservé du contenu 3"/>
          <p:cNvSpPr txBox="1">
            <a:spLocks/>
          </p:cNvSpPr>
          <p:nvPr/>
        </p:nvSpPr>
        <p:spPr>
          <a:xfrm>
            <a:off x="224669" y="1111684"/>
            <a:ext cx="7947718" cy="13044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smtClean="0"/>
              <a:t>L’</a:t>
            </a:r>
            <a:r>
              <a:rPr lang="fr-FR" sz="2400" b="1" dirty="0" smtClean="0"/>
              <a:t>accès aux informations sur la zone d’origine </a:t>
            </a:r>
            <a:r>
              <a:rPr lang="fr-FR" sz="2400" dirty="0" smtClean="0"/>
              <a:t>est </a:t>
            </a:r>
            <a:r>
              <a:rPr lang="fr-FR" sz="2400" b="1" dirty="0" smtClean="0"/>
              <a:t>plus limité</a:t>
            </a:r>
            <a:r>
              <a:rPr lang="fr-FR" sz="2400" dirty="0" smtClean="0"/>
              <a:t>. Ce problème semble </a:t>
            </a:r>
            <a:r>
              <a:rPr lang="fr-FR" sz="2400" b="1" dirty="0" smtClean="0"/>
              <a:t>plus prononcé pour les PDI</a:t>
            </a:r>
            <a:r>
              <a:rPr lang="fr-FR" sz="2400" dirty="0" smtClean="0"/>
              <a:t>.</a:t>
            </a:r>
          </a:p>
          <a:p>
            <a:endParaRPr lang="fr-FR" sz="2400" dirty="0"/>
          </a:p>
        </p:txBody>
      </p:sp>
    </p:spTree>
    <p:extLst>
      <p:ext uri="{BB962C8B-B14F-4D97-AF65-F5344CB8AC3E}">
        <p14:creationId xmlns:p14="http://schemas.microsoft.com/office/powerpoint/2010/main" val="13336412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Information sur l’aide humanitaire</a:t>
            </a: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3835017" y="1782705"/>
            <a:ext cx="1396514" cy="625522"/>
          </a:xfrm>
          <a:prstGeom prst="rect">
            <a:avLst/>
          </a:prstGeom>
        </p:spPr>
      </p:pic>
      <p:pic>
        <p:nvPicPr>
          <p:cNvPr id="6"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6330338" y="1782705"/>
            <a:ext cx="1396514" cy="625522"/>
          </a:xfrm>
          <a:prstGeom prst="rect">
            <a:avLst/>
          </a:prstGeom>
        </p:spPr>
      </p:pic>
      <p:sp>
        <p:nvSpPr>
          <p:cNvPr id="12" name="Rectangle: Rounded Corners 11">
            <a:extLst>
              <a:ext uri="{FF2B5EF4-FFF2-40B4-BE49-F238E27FC236}">
                <a16:creationId xmlns:a16="http://schemas.microsoft.com/office/drawing/2014/main" xmlns="" id="{02C29D86-37C9-440A-B55E-2B1D81A3F06E}"/>
              </a:ext>
            </a:extLst>
          </p:cNvPr>
          <p:cNvSpPr/>
          <p:nvPr/>
        </p:nvSpPr>
        <p:spPr>
          <a:xfrm>
            <a:off x="615421" y="2038350"/>
            <a:ext cx="2333767" cy="156315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dirty="0"/>
              <a:t>Sites </a:t>
            </a:r>
            <a:r>
              <a:rPr lang="fr-FR" sz="1600" dirty="0" smtClean="0"/>
              <a:t>/ camp où </a:t>
            </a:r>
            <a:r>
              <a:rPr lang="fr-FR" sz="1600" dirty="0"/>
              <a:t>au moins une partie des déplacés </a:t>
            </a:r>
            <a:r>
              <a:rPr lang="fr-FR" sz="1600" b="1" dirty="0"/>
              <a:t>n’a pas suffisamment d’informations</a:t>
            </a:r>
            <a:r>
              <a:rPr lang="fr-FR" sz="1600" dirty="0"/>
              <a:t> sur </a:t>
            </a:r>
            <a:r>
              <a:rPr lang="fr-FR" sz="1600" dirty="0" smtClean="0"/>
              <a:t>l’accès à l’aide </a:t>
            </a:r>
            <a:r>
              <a:rPr lang="fr-FR" sz="1600" dirty="0"/>
              <a:t>humanitaire</a:t>
            </a:r>
          </a:p>
        </p:txBody>
      </p:sp>
      <p:sp>
        <p:nvSpPr>
          <p:cNvPr id="19" name="Espace réservé du contenu 3">
            <a:extLst>
              <a:ext uri="{FF2B5EF4-FFF2-40B4-BE49-F238E27FC236}">
                <a16:creationId xmlns:a16="http://schemas.microsoft.com/office/drawing/2014/main" xmlns="" id="{9455563C-7A42-447D-AC1C-0A566045AFBE}"/>
              </a:ext>
            </a:extLst>
          </p:cNvPr>
          <p:cNvSpPr txBox="1">
            <a:spLocks/>
          </p:cNvSpPr>
          <p:nvPr/>
        </p:nvSpPr>
        <p:spPr>
          <a:xfrm>
            <a:off x="287053" y="3150028"/>
            <a:ext cx="7947718" cy="7125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2400" dirty="0"/>
          </a:p>
        </p:txBody>
      </p:sp>
      <p:sp>
        <p:nvSpPr>
          <p:cNvPr id="31" name="Rectangle: Rounded Corners 30">
            <a:extLst>
              <a:ext uri="{FF2B5EF4-FFF2-40B4-BE49-F238E27FC236}">
                <a16:creationId xmlns:a16="http://schemas.microsoft.com/office/drawing/2014/main" xmlns="" id="{9FECE1BF-34A4-42CC-BB51-919E3483DC84}"/>
              </a:ext>
            </a:extLst>
          </p:cNvPr>
          <p:cNvSpPr/>
          <p:nvPr/>
        </p:nvSpPr>
        <p:spPr>
          <a:xfrm>
            <a:off x="615424" y="3790029"/>
            <a:ext cx="2333767" cy="133522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dirty="0"/>
              <a:t>Parmi ceux qui n’ont </a:t>
            </a:r>
            <a:r>
              <a:rPr lang="fr-FR" sz="1600" b="1" dirty="0"/>
              <a:t>pas suffisamment </a:t>
            </a:r>
            <a:r>
              <a:rPr lang="fr-FR" sz="1600" dirty="0" smtClean="0"/>
              <a:t>d’informations, </a:t>
            </a:r>
            <a:r>
              <a:rPr lang="fr-FR" sz="1600" b="1" dirty="0" smtClean="0"/>
              <a:t>principaux types </a:t>
            </a:r>
            <a:r>
              <a:rPr lang="fr-FR" sz="1600" b="1" dirty="0"/>
              <a:t>d’informations</a:t>
            </a:r>
            <a:r>
              <a:rPr lang="fr-FR" sz="1600" dirty="0"/>
              <a:t> dont ils besoin</a:t>
            </a:r>
          </a:p>
        </p:txBody>
      </p:sp>
      <p:cxnSp>
        <p:nvCxnSpPr>
          <p:cNvPr id="37" name="Connecteur droit 11">
            <a:extLst>
              <a:ext uri="{FF2B5EF4-FFF2-40B4-BE49-F238E27FC236}">
                <a16:creationId xmlns:a16="http://schemas.microsoft.com/office/drawing/2014/main" xmlns="" id="{1FD05933-066B-40F3-8746-71E914FED0F6}"/>
              </a:ext>
            </a:extLst>
          </p:cNvPr>
          <p:cNvCxnSpPr>
            <a:cxnSpLocks/>
          </p:cNvCxnSpPr>
          <p:nvPr/>
        </p:nvCxnSpPr>
        <p:spPr>
          <a:xfrm>
            <a:off x="641441" y="3681390"/>
            <a:ext cx="7540033"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8" name="Connecteur droit 11">
            <a:extLst>
              <a:ext uri="{FF2B5EF4-FFF2-40B4-BE49-F238E27FC236}">
                <a16:creationId xmlns:a16="http://schemas.microsoft.com/office/drawing/2014/main" xmlns="" id="{9F0FB4AF-96D7-4DF9-A7DD-026852CFBF2B}"/>
              </a:ext>
            </a:extLst>
          </p:cNvPr>
          <p:cNvCxnSpPr>
            <a:cxnSpLocks/>
          </p:cNvCxnSpPr>
          <p:nvPr/>
        </p:nvCxnSpPr>
        <p:spPr>
          <a:xfrm>
            <a:off x="615424" y="5256983"/>
            <a:ext cx="7540034"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44" name="Rectangle: Rounded Corners 43">
            <a:extLst>
              <a:ext uri="{FF2B5EF4-FFF2-40B4-BE49-F238E27FC236}">
                <a16:creationId xmlns:a16="http://schemas.microsoft.com/office/drawing/2014/main" xmlns="" id="{8A77E19F-FA2C-4774-B345-544E18408B3E}"/>
              </a:ext>
            </a:extLst>
          </p:cNvPr>
          <p:cNvSpPr/>
          <p:nvPr/>
        </p:nvSpPr>
        <p:spPr>
          <a:xfrm>
            <a:off x="615422" y="5356383"/>
            <a:ext cx="2333767" cy="136052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sz="1600" dirty="0"/>
              <a:t>Parmi ceux qui ont </a:t>
            </a:r>
            <a:r>
              <a:rPr lang="nl-BE" sz="1600" b="1" dirty="0" err="1"/>
              <a:t>suffisamment</a:t>
            </a:r>
            <a:r>
              <a:rPr lang="nl-BE" sz="1600" dirty="0"/>
              <a:t> </a:t>
            </a:r>
            <a:r>
              <a:rPr lang="nl-BE" sz="1600" dirty="0" err="1" smtClean="0"/>
              <a:t>d’informations</a:t>
            </a:r>
            <a:r>
              <a:rPr lang="nl-BE" sz="1600" dirty="0" smtClean="0"/>
              <a:t>, </a:t>
            </a:r>
            <a:r>
              <a:rPr lang="nl-BE" sz="1600" b="1" dirty="0"/>
              <a:t>sources</a:t>
            </a:r>
            <a:r>
              <a:rPr lang="nl-BE" sz="1600" dirty="0"/>
              <a:t> les plus </a:t>
            </a:r>
            <a:r>
              <a:rPr lang="nl-BE" sz="1600" dirty="0" err="1"/>
              <a:t>utilisées</a:t>
            </a:r>
            <a:r>
              <a:rPr lang="nl-BE" sz="1600" dirty="0"/>
              <a:t> </a:t>
            </a:r>
            <a:r>
              <a:rPr lang="nl-BE" sz="1600" dirty="0" smtClean="0"/>
              <a:t>pour </a:t>
            </a:r>
            <a:r>
              <a:rPr lang="nl-BE" sz="1600" dirty="0" err="1" smtClean="0"/>
              <a:t>obtenir</a:t>
            </a:r>
            <a:r>
              <a:rPr lang="nl-BE" sz="1600" dirty="0" smtClean="0"/>
              <a:t> </a:t>
            </a:r>
            <a:r>
              <a:rPr lang="nl-BE" sz="1600" dirty="0" err="1" smtClean="0"/>
              <a:t>cette</a:t>
            </a:r>
            <a:r>
              <a:rPr lang="nl-BE" sz="1600" dirty="0" smtClean="0"/>
              <a:t> information</a:t>
            </a:r>
            <a:endParaRPr lang="nl-BE" sz="1600" b="1" dirty="0"/>
          </a:p>
        </p:txBody>
      </p:sp>
      <p:sp>
        <p:nvSpPr>
          <p:cNvPr id="26" name="Espace réservé du contenu 2">
            <a:extLst>
              <a:ext uri="{FF2B5EF4-FFF2-40B4-BE49-F238E27FC236}">
                <a16:creationId xmlns:a16="http://schemas.microsoft.com/office/drawing/2014/main" xmlns="" id="{D0FD3D2E-D691-426D-9253-F2A9EBFFA6B5}"/>
              </a:ext>
            </a:extLst>
          </p:cNvPr>
          <p:cNvSpPr txBox="1">
            <a:spLocks/>
          </p:cNvSpPr>
          <p:nvPr/>
        </p:nvSpPr>
        <p:spPr>
          <a:xfrm>
            <a:off x="3714510" y="3862544"/>
            <a:ext cx="2371222" cy="12722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Procédures de distribution</a:t>
            </a:r>
          </a:p>
          <a:p>
            <a:pPr marL="0" indent="0">
              <a:spcBef>
                <a:spcPts val="600"/>
              </a:spcBef>
              <a:buNone/>
            </a:pPr>
            <a:r>
              <a:rPr lang="fr-FR" sz="1600" b="1" dirty="0">
                <a:solidFill>
                  <a:srgbClr val="EE5859"/>
                </a:solidFill>
              </a:rPr>
              <a:t>2</a:t>
            </a:r>
            <a:r>
              <a:rPr lang="fr-FR" sz="1600" dirty="0"/>
              <a:t> Lieux de distribution</a:t>
            </a:r>
          </a:p>
          <a:p>
            <a:pPr marL="0" indent="0">
              <a:spcBef>
                <a:spcPts val="600"/>
              </a:spcBef>
              <a:buNone/>
            </a:pPr>
            <a:r>
              <a:rPr lang="fr-FR" sz="1600" b="1" dirty="0">
                <a:solidFill>
                  <a:srgbClr val="EE5859"/>
                </a:solidFill>
              </a:rPr>
              <a:t>3* </a:t>
            </a:r>
            <a:r>
              <a:rPr lang="fr-FR" sz="1600" dirty="0"/>
              <a:t>Dates de distribution</a:t>
            </a:r>
          </a:p>
          <a:p>
            <a:pPr marL="0" indent="0">
              <a:spcBef>
                <a:spcPts val="600"/>
              </a:spcBef>
              <a:buNone/>
            </a:pPr>
            <a:r>
              <a:rPr lang="fr-FR" sz="1600" b="1" dirty="0">
                <a:solidFill>
                  <a:srgbClr val="EE5859"/>
                </a:solidFill>
              </a:rPr>
              <a:t>3* </a:t>
            </a:r>
            <a:r>
              <a:rPr lang="fr-FR" sz="1600" dirty="0"/>
              <a:t>Critères de sélection</a:t>
            </a:r>
          </a:p>
        </p:txBody>
      </p:sp>
      <p:sp>
        <p:nvSpPr>
          <p:cNvPr id="16" name="TextBox 15">
            <a:extLst>
              <a:ext uri="{FF2B5EF4-FFF2-40B4-BE49-F238E27FC236}">
                <a16:creationId xmlns:a16="http://schemas.microsoft.com/office/drawing/2014/main" xmlns="" id="{B706664B-C4C5-4C17-BF1A-47A27AE7EB74}"/>
              </a:ext>
            </a:extLst>
          </p:cNvPr>
          <p:cNvSpPr txBox="1"/>
          <p:nvPr/>
        </p:nvSpPr>
        <p:spPr>
          <a:xfrm>
            <a:off x="3758951" y="2677833"/>
            <a:ext cx="1637528" cy="369332"/>
          </a:xfrm>
          <a:prstGeom prst="rect">
            <a:avLst/>
          </a:prstGeom>
          <a:noFill/>
        </p:spPr>
        <p:txBody>
          <a:bodyPr wrap="square" rtlCol="0">
            <a:spAutoFit/>
          </a:bodyPr>
          <a:lstStyle/>
          <a:p>
            <a:pPr algn="ctr"/>
            <a:r>
              <a:rPr lang="nl-BE" dirty="0"/>
              <a:t>61 / 121  </a:t>
            </a:r>
            <a:r>
              <a:rPr lang="nl-BE" sz="1400" dirty="0">
                <a:solidFill>
                  <a:srgbClr val="58585A"/>
                </a:solidFill>
              </a:rPr>
              <a:t>(50%) </a:t>
            </a:r>
          </a:p>
        </p:txBody>
      </p:sp>
      <p:sp>
        <p:nvSpPr>
          <p:cNvPr id="17" name="TextBox 16">
            <a:extLst>
              <a:ext uri="{FF2B5EF4-FFF2-40B4-BE49-F238E27FC236}">
                <a16:creationId xmlns:a16="http://schemas.microsoft.com/office/drawing/2014/main" xmlns="" id="{1475BEBA-3076-4A01-ADEF-6486B2590A69}"/>
              </a:ext>
            </a:extLst>
          </p:cNvPr>
          <p:cNvSpPr txBox="1"/>
          <p:nvPr/>
        </p:nvSpPr>
        <p:spPr>
          <a:xfrm>
            <a:off x="6251787" y="2652433"/>
            <a:ext cx="1553616" cy="369332"/>
          </a:xfrm>
          <a:prstGeom prst="rect">
            <a:avLst/>
          </a:prstGeom>
          <a:noFill/>
        </p:spPr>
        <p:txBody>
          <a:bodyPr wrap="square" rtlCol="0">
            <a:spAutoFit/>
          </a:bodyPr>
          <a:lstStyle/>
          <a:p>
            <a:pPr algn="ctr"/>
            <a:r>
              <a:rPr lang="nl-BE" dirty="0"/>
              <a:t>63 / 113 </a:t>
            </a:r>
            <a:r>
              <a:rPr lang="nl-BE" sz="1400" dirty="0">
                <a:solidFill>
                  <a:srgbClr val="58585A"/>
                </a:solidFill>
              </a:rPr>
              <a:t>(56%)</a:t>
            </a:r>
          </a:p>
        </p:txBody>
      </p:sp>
      <p:sp>
        <p:nvSpPr>
          <p:cNvPr id="18" name="Espace réservé du contenu 2">
            <a:extLst>
              <a:ext uri="{FF2B5EF4-FFF2-40B4-BE49-F238E27FC236}">
                <a16:creationId xmlns:a16="http://schemas.microsoft.com/office/drawing/2014/main" xmlns="" id="{B14A2959-06B3-4501-8DE0-753738FE3D22}"/>
              </a:ext>
            </a:extLst>
          </p:cNvPr>
          <p:cNvSpPr txBox="1">
            <a:spLocks/>
          </p:cNvSpPr>
          <p:nvPr/>
        </p:nvSpPr>
        <p:spPr>
          <a:xfrm>
            <a:off x="6085732" y="3842505"/>
            <a:ext cx="2371222" cy="12722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Lieux de distribution</a:t>
            </a:r>
          </a:p>
          <a:p>
            <a:pPr marL="0" indent="0">
              <a:spcBef>
                <a:spcPts val="600"/>
              </a:spcBef>
              <a:buNone/>
            </a:pPr>
            <a:r>
              <a:rPr lang="fr-FR" sz="1600" b="1" dirty="0">
                <a:solidFill>
                  <a:srgbClr val="EE5859"/>
                </a:solidFill>
              </a:rPr>
              <a:t>2</a:t>
            </a:r>
            <a:r>
              <a:rPr lang="fr-FR" sz="1600" dirty="0"/>
              <a:t> Procédures de distribution</a:t>
            </a:r>
          </a:p>
          <a:p>
            <a:pPr marL="0" indent="0">
              <a:spcBef>
                <a:spcPts val="600"/>
              </a:spcBef>
              <a:buNone/>
            </a:pPr>
            <a:r>
              <a:rPr lang="fr-FR" sz="1600" b="1" dirty="0">
                <a:solidFill>
                  <a:srgbClr val="EE5859"/>
                </a:solidFill>
              </a:rPr>
              <a:t>3 </a:t>
            </a:r>
            <a:r>
              <a:rPr lang="fr-FR" sz="1600" dirty="0"/>
              <a:t>Dates de distribution</a:t>
            </a:r>
          </a:p>
        </p:txBody>
      </p:sp>
      <p:sp>
        <p:nvSpPr>
          <p:cNvPr id="20" name="Espace réservé du contenu 2">
            <a:extLst>
              <a:ext uri="{FF2B5EF4-FFF2-40B4-BE49-F238E27FC236}">
                <a16:creationId xmlns:a16="http://schemas.microsoft.com/office/drawing/2014/main" xmlns="" id="{986AEA39-9D66-4428-9995-D9E7C01A91BA}"/>
              </a:ext>
            </a:extLst>
          </p:cNvPr>
          <p:cNvSpPr txBox="1">
            <a:spLocks/>
          </p:cNvSpPr>
          <p:nvPr/>
        </p:nvSpPr>
        <p:spPr>
          <a:xfrm>
            <a:off x="3714510" y="5400495"/>
            <a:ext cx="2371222" cy="12722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Chef de village /</a:t>
            </a:r>
            <a:br>
              <a:rPr lang="fr-FR" sz="1600" dirty="0"/>
            </a:br>
            <a:r>
              <a:rPr lang="fr-FR" sz="1600" dirty="0"/>
              <a:t>   </a:t>
            </a:r>
            <a:r>
              <a:rPr lang="fr-FR" sz="1600" dirty="0" smtClean="0"/>
              <a:t>Communauté ou </a:t>
            </a:r>
            <a:r>
              <a:rPr lang="fr-FR" sz="1600" i="1" dirty="0" err="1"/>
              <a:t>B</a:t>
            </a:r>
            <a:r>
              <a:rPr lang="fr-FR" sz="1600" i="1" dirty="0" err="1" smtClean="0"/>
              <a:t>oulama</a:t>
            </a:r>
            <a:endParaRPr lang="fr-FR" sz="1600" i="1" dirty="0"/>
          </a:p>
          <a:p>
            <a:pPr marL="0" indent="0">
              <a:spcBef>
                <a:spcPts val="600"/>
              </a:spcBef>
              <a:buNone/>
            </a:pPr>
            <a:r>
              <a:rPr lang="fr-FR" sz="1600" b="1" dirty="0">
                <a:solidFill>
                  <a:srgbClr val="EE5859"/>
                </a:solidFill>
              </a:rPr>
              <a:t>2</a:t>
            </a:r>
            <a:r>
              <a:rPr lang="fr-FR" sz="1600" dirty="0"/>
              <a:t> </a:t>
            </a:r>
            <a:r>
              <a:rPr lang="fr-FR" sz="1600" dirty="0" err="1"/>
              <a:t>Travaillleurs</a:t>
            </a:r>
            <a:r>
              <a:rPr lang="fr-FR" sz="1600" dirty="0"/>
              <a:t> sociaux /</a:t>
            </a:r>
            <a:br>
              <a:rPr lang="fr-FR" sz="1600" dirty="0"/>
            </a:br>
            <a:r>
              <a:rPr lang="fr-FR" sz="1600" dirty="0"/>
              <a:t>   humanitaires</a:t>
            </a:r>
          </a:p>
          <a:p>
            <a:pPr marL="0" indent="0">
              <a:spcBef>
                <a:spcPts val="600"/>
              </a:spcBef>
              <a:buNone/>
            </a:pPr>
            <a:r>
              <a:rPr lang="fr-FR" sz="1600" b="1" dirty="0">
                <a:solidFill>
                  <a:srgbClr val="EE5859"/>
                </a:solidFill>
              </a:rPr>
              <a:t>3 </a:t>
            </a:r>
            <a:r>
              <a:rPr lang="fr-FR" sz="1600" dirty="0"/>
              <a:t>Radio, télévision</a:t>
            </a:r>
          </a:p>
        </p:txBody>
      </p:sp>
      <p:sp>
        <p:nvSpPr>
          <p:cNvPr id="21" name="Espace réservé du contenu 2">
            <a:extLst>
              <a:ext uri="{FF2B5EF4-FFF2-40B4-BE49-F238E27FC236}">
                <a16:creationId xmlns:a16="http://schemas.microsoft.com/office/drawing/2014/main" xmlns="" id="{A1326D9C-FAA0-4C32-8FA8-F4A4808A9F21}"/>
              </a:ext>
            </a:extLst>
          </p:cNvPr>
          <p:cNvSpPr txBox="1">
            <a:spLocks/>
          </p:cNvSpPr>
          <p:nvPr/>
        </p:nvSpPr>
        <p:spPr>
          <a:xfrm>
            <a:off x="6037219" y="5400495"/>
            <a:ext cx="2371222" cy="12722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Radio, télévision</a:t>
            </a:r>
          </a:p>
          <a:p>
            <a:pPr marL="0" indent="0">
              <a:spcBef>
                <a:spcPts val="600"/>
              </a:spcBef>
              <a:buNone/>
            </a:pPr>
            <a:r>
              <a:rPr lang="fr-FR" sz="1600" b="1" dirty="0">
                <a:solidFill>
                  <a:srgbClr val="EE5859"/>
                </a:solidFill>
              </a:rPr>
              <a:t>2</a:t>
            </a:r>
            <a:r>
              <a:rPr lang="fr-FR" sz="1600" dirty="0"/>
              <a:t> Chef de village /</a:t>
            </a:r>
            <a:br>
              <a:rPr lang="fr-FR" sz="1600" dirty="0"/>
            </a:br>
            <a:r>
              <a:rPr lang="fr-FR" sz="1600" dirty="0"/>
              <a:t>   Communauté ou </a:t>
            </a:r>
            <a:r>
              <a:rPr lang="fr-FR" sz="1600" i="1" dirty="0" err="1"/>
              <a:t>Boulama</a:t>
            </a:r>
            <a:endParaRPr lang="fr-FR" sz="1600" dirty="0"/>
          </a:p>
          <a:p>
            <a:pPr marL="0" indent="0">
              <a:spcBef>
                <a:spcPts val="600"/>
              </a:spcBef>
              <a:buNone/>
            </a:pPr>
            <a:r>
              <a:rPr lang="fr-FR" sz="1600" b="1" dirty="0">
                <a:solidFill>
                  <a:srgbClr val="EE5859"/>
                </a:solidFill>
              </a:rPr>
              <a:t>3 </a:t>
            </a:r>
            <a:r>
              <a:rPr lang="fr-FR" sz="1600" dirty="0"/>
              <a:t>Comités de villageois</a:t>
            </a:r>
          </a:p>
        </p:txBody>
      </p:sp>
      <p:sp>
        <p:nvSpPr>
          <p:cNvPr id="22" name="Espace réservé du contenu 3"/>
          <p:cNvSpPr txBox="1">
            <a:spLocks/>
          </p:cNvSpPr>
          <p:nvPr/>
        </p:nvSpPr>
        <p:spPr>
          <a:xfrm>
            <a:off x="233755" y="1011929"/>
            <a:ext cx="8174685" cy="13044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smtClean="0"/>
              <a:t>Pour les deux types de population, la population d’environ la moitié des sites / camp n’a pas assez d’informations sur comment accéder à l’aide humanitaire.</a:t>
            </a:r>
          </a:p>
          <a:p>
            <a:endParaRPr lang="fr-FR" sz="2400" dirty="0"/>
          </a:p>
        </p:txBody>
      </p:sp>
    </p:spTree>
    <p:extLst>
      <p:ext uri="{BB962C8B-B14F-4D97-AF65-F5344CB8AC3E}">
        <p14:creationId xmlns:p14="http://schemas.microsoft.com/office/powerpoint/2010/main" val="39561755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5" y="365127"/>
            <a:ext cx="8443105" cy="673028"/>
          </a:xfrm>
        </p:spPr>
        <p:txBody>
          <a:bodyPr>
            <a:normAutofit fontScale="90000"/>
          </a:bodyPr>
          <a:lstStyle/>
          <a:p>
            <a:r>
              <a:rPr lang="fr-FR" dirty="0"/>
              <a:t>Besoins </a:t>
            </a:r>
            <a:r>
              <a:rPr lang="fr-FR" dirty="0" smtClean="0"/>
              <a:t>prioritaires</a:t>
            </a:r>
            <a:endParaRPr lang="fr-FR"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Espace réservé du contenu 3">
            <a:extLst>
              <a:ext uri="{FF2B5EF4-FFF2-40B4-BE49-F238E27FC236}">
                <a16:creationId xmlns:a16="http://schemas.microsoft.com/office/drawing/2014/main" xmlns="" id="{9455563C-7A42-447D-AC1C-0A566045AFBE}"/>
              </a:ext>
            </a:extLst>
          </p:cNvPr>
          <p:cNvSpPr txBox="1">
            <a:spLocks/>
          </p:cNvSpPr>
          <p:nvPr/>
        </p:nvSpPr>
        <p:spPr>
          <a:xfrm>
            <a:off x="287053" y="3131318"/>
            <a:ext cx="7947718" cy="7125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2400" dirty="0"/>
          </a:p>
        </p:txBody>
      </p:sp>
      <p:pic>
        <p:nvPicPr>
          <p:cNvPr id="3" name="Picture 2">
            <a:extLst>
              <a:ext uri="{FF2B5EF4-FFF2-40B4-BE49-F238E27FC236}">
                <a16:creationId xmlns:a16="http://schemas.microsoft.com/office/drawing/2014/main" xmlns="" id="{0E15CFA4-00F3-40B4-A577-8A47D4D5DA5F}"/>
              </a:ext>
            </a:extLst>
          </p:cNvPr>
          <p:cNvPicPr>
            <a:picLocks noChangeAspect="1"/>
          </p:cNvPicPr>
          <p:nvPr/>
        </p:nvPicPr>
        <p:blipFill>
          <a:blip r:embed="rId4"/>
          <a:stretch>
            <a:fillRect/>
          </a:stretch>
        </p:blipFill>
        <p:spPr>
          <a:xfrm>
            <a:off x="6069006" y="1888123"/>
            <a:ext cx="364770" cy="327220"/>
          </a:xfrm>
          <a:prstGeom prst="rect">
            <a:avLst/>
          </a:prstGeom>
        </p:spPr>
      </p:pic>
      <p:sp>
        <p:nvSpPr>
          <p:cNvPr id="32" name="Espace réservé du contenu 3"/>
          <p:cNvSpPr txBox="1">
            <a:spLocks/>
          </p:cNvSpPr>
          <p:nvPr/>
        </p:nvSpPr>
        <p:spPr>
          <a:xfrm>
            <a:off x="287053" y="1190051"/>
            <a:ext cx="7947718" cy="201248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a:t>Les </a:t>
            </a:r>
            <a:r>
              <a:rPr lang="fr-FR" sz="2400" b="1" dirty="0"/>
              <a:t>trois principaux besoins prioritaires </a:t>
            </a:r>
            <a:r>
              <a:rPr lang="fr-FR" sz="2400" dirty="0"/>
              <a:t>sont les </a:t>
            </a:r>
            <a:r>
              <a:rPr lang="fr-FR" sz="2400" b="1" dirty="0"/>
              <a:t>mêmes pour les deux </a:t>
            </a:r>
            <a:r>
              <a:rPr lang="fr-FR" sz="2400" b="1" dirty="0" smtClean="0"/>
              <a:t>types de population</a:t>
            </a:r>
            <a:r>
              <a:rPr lang="fr-FR" sz="2400" dirty="0" smtClean="0"/>
              <a:t> :</a:t>
            </a:r>
          </a:p>
          <a:p>
            <a:pPr marL="266700" indent="-266700">
              <a:buNone/>
            </a:pPr>
            <a:r>
              <a:rPr lang="fr-FR" sz="2400" dirty="0"/>
              <a:t>	</a:t>
            </a:r>
            <a:r>
              <a:rPr lang="fr-FR" sz="2200" dirty="0" smtClean="0">
                <a:solidFill>
                  <a:srgbClr val="EE5859"/>
                </a:solidFill>
              </a:rPr>
              <a:t>1</a:t>
            </a:r>
            <a:r>
              <a:rPr lang="fr-FR" sz="2200" dirty="0" smtClean="0"/>
              <a:t> Biens alimentaires</a:t>
            </a:r>
          </a:p>
          <a:p>
            <a:pPr marL="266700" indent="-266700">
              <a:buNone/>
            </a:pPr>
            <a:r>
              <a:rPr lang="fr-FR" sz="2200" dirty="0"/>
              <a:t>	</a:t>
            </a:r>
            <a:r>
              <a:rPr lang="fr-FR" sz="2200" dirty="0" smtClean="0">
                <a:solidFill>
                  <a:srgbClr val="EE5859"/>
                </a:solidFill>
              </a:rPr>
              <a:t>2</a:t>
            </a:r>
            <a:r>
              <a:rPr lang="fr-FR" sz="2200" dirty="0" smtClean="0"/>
              <a:t> Accès à une Activité Génératrice de Revenu (AGR)</a:t>
            </a:r>
          </a:p>
          <a:p>
            <a:pPr marL="266700" indent="-266700">
              <a:buNone/>
            </a:pPr>
            <a:r>
              <a:rPr lang="fr-FR" sz="2200" dirty="0"/>
              <a:t>	</a:t>
            </a:r>
            <a:r>
              <a:rPr lang="fr-FR" sz="2200" dirty="0" smtClean="0">
                <a:solidFill>
                  <a:srgbClr val="EE5859"/>
                </a:solidFill>
              </a:rPr>
              <a:t>3</a:t>
            </a:r>
            <a:r>
              <a:rPr lang="fr-FR" sz="2200" dirty="0" smtClean="0"/>
              <a:t> Accès à l’eau</a:t>
            </a:r>
            <a:endParaRPr lang="fr-FR" sz="2400" dirty="0" smtClean="0"/>
          </a:p>
          <a:p>
            <a:endParaRPr lang="fr-FR" sz="2400" dirty="0"/>
          </a:p>
          <a:p>
            <a:endParaRPr lang="fr-FR" sz="2400" dirty="0" smtClean="0"/>
          </a:p>
          <a:p>
            <a:endParaRPr lang="fr-FR" sz="2400" dirty="0"/>
          </a:p>
        </p:txBody>
      </p:sp>
      <p:sp>
        <p:nvSpPr>
          <p:cNvPr id="34" name="TextBox 23">
            <a:extLst>
              <a:ext uri="{FF2B5EF4-FFF2-40B4-BE49-F238E27FC236}">
                <a16:creationId xmlns:a16="http://schemas.microsoft.com/office/drawing/2014/main" xmlns="" id="{71837ED2-8899-492C-BF64-E4E019D24619}"/>
              </a:ext>
            </a:extLst>
          </p:cNvPr>
          <p:cNvSpPr txBox="1"/>
          <p:nvPr/>
        </p:nvSpPr>
        <p:spPr>
          <a:xfrm>
            <a:off x="2285760" y="5184219"/>
            <a:ext cx="1637528" cy="369332"/>
          </a:xfrm>
          <a:prstGeom prst="rect">
            <a:avLst/>
          </a:prstGeom>
          <a:noFill/>
        </p:spPr>
        <p:txBody>
          <a:bodyPr wrap="square" rtlCol="0">
            <a:spAutoFit/>
          </a:bodyPr>
          <a:lstStyle/>
          <a:p>
            <a:pPr algn="ctr"/>
            <a:r>
              <a:rPr lang="nl-BE" dirty="0" smtClean="0"/>
              <a:t>113 </a:t>
            </a:r>
            <a:r>
              <a:rPr lang="nl-BE" dirty="0"/>
              <a:t>/ 121  </a:t>
            </a:r>
            <a:r>
              <a:rPr lang="nl-BE" sz="1400" dirty="0" smtClean="0">
                <a:solidFill>
                  <a:srgbClr val="58585A"/>
                </a:solidFill>
              </a:rPr>
              <a:t>(93%) </a:t>
            </a:r>
            <a:endParaRPr lang="nl-BE" sz="1400" dirty="0">
              <a:solidFill>
                <a:srgbClr val="58585A"/>
              </a:solidFill>
            </a:endParaRPr>
          </a:p>
        </p:txBody>
      </p:sp>
      <p:sp>
        <p:nvSpPr>
          <p:cNvPr id="35" name="TextBox 23">
            <a:extLst>
              <a:ext uri="{FF2B5EF4-FFF2-40B4-BE49-F238E27FC236}">
                <a16:creationId xmlns:a16="http://schemas.microsoft.com/office/drawing/2014/main" xmlns="" id="{71837ED2-8899-492C-BF64-E4E019D24619}"/>
              </a:ext>
            </a:extLst>
          </p:cNvPr>
          <p:cNvSpPr txBox="1"/>
          <p:nvPr/>
        </p:nvSpPr>
        <p:spPr>
          <a:xfrm>
            <a:off x="4781081" y="5184219"/>
            <a:ext cx="1637528" cy="369332"/>
          </a:xfrm>
          <a:prstGeom prst="rect">
            <a:avLst/>
          </a:prstGeom>
          <a:noFill/>
        </p:spPr>
        <p:txBody>
          <a:bodyPr wrap="square" rtlCol="0">
            <a:spAutoFit/>
          </a:bodyPr>
          <a:lstStyle/>
          <a:p>
            <a:pPr algn="ctr"/>
            <a:r>
              <a:rPr lang="nl-BE" dirty="0" smtClean="0"/>
              <a:t>110 </a:t>
            </a:r>
            <a:r>
              <a:rPr lang="nl-BE" dirty="0"/>
              <a:t>/ </a:t>
            </a:r>
            <a:r>
              <a:rPr lang="nl-BE" dirty="0" smtClean="0"/>
              <a:t>113  </a:t>
            </a:r>
            <a:r>
              <a:rPr lang="nl-BE" sz="1400" dirty="0" smtClean="0">
                <a:solidFill>
                  <a:srgbClr val="58585A"/>
                </a:solidFill>
              </a:rPr>
              <a:t>(97%) </a:t>
            </a:r>
            <a:endParaRPr lang="nl-BE" sz="1400" dirty="0">
              <a:solidFill>
                <a:srgbClr val="58585A"/>
              </a:solidFill>
            </a:endParaRPr>
          </a:p>
        </p:txBody>
      </p:sp>
      <p:pic>
        <p:nvPicPr>
          <p:cNvPr id="7" name="Picture 6">
            <a:extLst>
              <a:ext uri="{FF2B5EF4-FFF2-40B4-BE49-F238E27FC236}">
                <a16:creationId xmlns:a16="http://schemas.microsoft.com/office/drawing/2014/main" xmlns="" id="{B5320986-ED3E-4A04-8382-761E52B05061}"/>
              </a:ext>
            </a:extLst>
          </p:cNvPr>
          <p:cNvPicPr>
            <a:picLocks noChangeAspect="1"/>
          </p:cNvPicPr>
          <p:nvPr/>
        </p:nvPicPr>
        <p:blipFill>
          <a:blip r:embed="rId5"/>
          <a:stretch>
            <a:fillRect/>
          </a:stretch>
        </p:blipFill>
        <p:spPr>
          <a:xfrm>
            <a:off x="6124865" y="2759117"/>
            <a:ext cx="253052" cy="271127"/>
          </a:xfrm>
          <a:prstGeom prst="rect">
            <a:avLst/>
          </a:prstGeom>
        </p:spPr>
      </p:pic>
      <p:pic>
        <p:nvPicPr>
          <p:cNvPr id="4" name="Picture 3">
            <a:extLst>
              <a:ext uri="{FF2B5EF4-FFF2-40B4-BE49-F238E27FC236}">
                <a16:creationId xmlns:a16="http://schemas.microsoft.com/office/drawing/2014/main" xmlns="" id="{B3741EA7-2154-41C0-98B8-8620CA6B38B1}"/>
              </a:ext>
            </a:extLst>
          </p:cNvPr>
          <p:cNvPicPr>
            <a:picLocks noChangeAspect="1"/>
          </p:cNvPicPr>
          <p:nvPr/>
        </p:nvPicPr>
        <p:blipFill>
          <a:blip r:embed="rId6"/>
          <a:stretch>
            <a:fillRect/>
          </a:stretch>
        </p:blipFill>
        <p:spPr>
          <a:xfrm>
            <a:off x="6127856" y="2323813"/>
            <a:ext cx="281650" cy="353443"/>
          </a:xfrm>
          <a:prstGeom prst="rect">
            <a:avLst/>
          </a:prstGeom>
        </p:spPr>
      </p:pic>
      <p:sp>
        <p:nvSpPr>
          <p:cNvPr id="16" name="Espace réservé du contenu 3"/>
          <p:cNvSpPr txBox="1">
            <a:spLocks/>
          </p:cNvSpPr>
          <p:nvPr/>
        </p:nvSpPr>
        <p:spPr>
          <a:xfrm>
            <a:off x="287053" y="3215742"/>
            <a:ext cx="7947718" cy="20124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smtClean="0"/>
              <a:t>Le </a:t>
            </a:r>
            <a:r>
              <a:rPr lang="fr-FR" sz="2400" b="1" dirty="0" smtClean="0"/>
              <a:t>besoin en biens alimentaires</a:t>
            </a:r>
            <a:r>
              <a:rPr lang="fr-FR" sz="2400" dirty="0" smtClean="0"/>
              <a:t> est particulièrement </a:t>
            </a:r>
            <a:r>
              <a:rPr lang="fr-FR" sz="2400" b="1" dirty="0" smtClean="0"/>
              <a:t>important</a:t>
            </a:r>
            <a:r>
              <a:rPr lang="fr-FR" sz="2400" dirty="0" smtClean="0"/>
              <a:t>; il a été rapporté dans la </a:t>
            </a:r>
            <a:r>
              <a:rPr lang="fr-FR" sz="2400" b="1" dirty="0" smtClean="0"/>
              <a:t>quasi-totalité des sites / camp </a:t>
            </a:r>
            <a:r>
              <a:rPr lang="fr-FR" sz="2400" dirty="0" smtClean="0"/>
              <a:t>:</a:t>
            </a:r>
          </a:p>
          <a:p>
            <a:endParaRPr lang="fr-FR" sz="2400" dirty="0"/>
          </a:p>
        </p:txBody>
      </p:sp>
      <p:pic>
        <p:nvPicPr>
          <p:cNvPr id="17" name="Picture 4">
            <a:extLst>
              <a:ext uri="{FF2B5EF4-FFF2-40B4-BE49-F238E27FC236}">
                <a16:creationId xmlns:a16="http://schemas.microsoft.com/office/drawing/2014/main" xmlns="" id="{9BE87A24-A9EA-4771-9442-B1AB9ED41526}"/>
              </a:ext>
            </a:extLst>
          </p:cNvPr>
          <p:cNvPicPr>
            <a:picLocks noChangeAspect="1"/>
          </p:cNvPicPr>
          <p:nvPr/>
        </p:nvPicPr>
        <p:blipFill>
          <a:blip r:embed="rId7"/>
          <a:stretch>
            <a:fillRect/>
          </a:stretch>
        </p:blipFill>
        <p:spPr>
          <a:xfrm>
            <a:off x="2406267" y="4202934"/>
            <a:ext cx="1396514" cy="625522"/>
          </a:xfrm>
          <a:prstGeom prst="rect">
            <a:avLst/>
          </a:prstGeom>
        </p:spPr>
      </p:pic>
      <p:pic>
        <p:nvPicPr>
          <p:cNvPr id="18" name="Picture 5">
            <a:extLst>
              <a:ext uri="{FF2B5EF4-FFF2-40B4-BE49-F238E27FC236}">
                <a16:creationId xmlns:a16="http://schemas.microsoft.com/office/drawing/2014/main" xmlns="" id="{478E80CE-5213-47F5-B9CC-F3B85B7D8CA4}"/>
              </a:ext>
            </a:extLst>
          </p:cNvPr>
          <p:cNvPicPr>
            <a:picLocks noChangeAspect="1"/>
          </p:cNvPicPr>
          <p:nvPr/>
        </p:nvPicPr>
        <p:blipFill>
          <a:blip r:embed="rId8"/>
          <a:stretch>
            <a:fillRect/>
          </a:stretch>
        </p:blipFill>
        <p:spPr>
          <a:xfrm>
            <a:off x="4901588" y="4202934"/>
            <a:ext cx="1396514" cy="625522"/>
          </a:xfrm>
          <a:prstGeom prst="rect">
            <a:avLst/>
          </a:prstGeom>
        </p:spPr>
      </p:pic>
      <p:sp>
        <p:nvSpPr>
          <p:cNvPr id="14" name="Espace réservé du contenu 3"/>
          <p:cNvSpPr txBox="1">
            <a:spLocks/>
          </p:cNvSpPr>
          <p:nvPr/>
        </p:nvSpPr>
        <p:spPr>
          <a:xfrm>
            <a:off x="287053" y="5712868"/>
            <a:ext cx="7947718" cy="20124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smtClean="0"/>
              <a:t>La situation en termes de besoins prioritaires est </a:t>
            </a:r>
            <a:r>
              <a:rPr lang="fr-FR" sz="2400" b="1" dirty="0" smtClean="0"/>
              <a:t>très similaire à la situation il y a six mois</a:t>
            </a:r>
            <a:r>
              <a:rPr lang="fr-FR" sz="2400" dirty="0" smtClean="0"/>
              <a:t>.</a:t>
            </a:r>
          </a:p>
          <a:p>
            <a:endParaRPr lang="fr-FR" sz="2400" dirty="0"/>
          </a:p>
        </p:txBody>
      </p:sp>
    </p:spTree>
    <p:extLst>
      <p:ext uri="{BB962C8B-B14F-4D97-AF65-F5344CB8AC3E}">
        <p14:creationId xmlns:p14="http://schemas.microsoft.com/office/powerpoint/2010/main" val="33648728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5" y="365127"/>
            <a:ext cx="8443105" cy="673028"/>
          </a:xfrm>
        </p:spPr>
        <p:txBody>
          <a:bodyPr>
            <a:normAutofit fontScale="90000"/>
          </a:bodyPr>
          <a:lstStyle/>
          <a:p>
            <a:r>
              <a:rPr lang="fr-FR" dirty="0"/>
              <a:t>A</a:t>
            </a:r>
            <a:r>
              <a:rPr lang="fr-FR" dirty="0" smtClean="0"/>
              <a:t>ccès </a:t>
            </a:r>
            <a:r>
              <a:rPr lang="fr-FR" dirty="0"/>
              <a:t>aux </a:t>
            </a:r>
            <a:r>
              <a:rPr lang="fr-FR" dirty="0" smtClean="0"/>
              <a:t>services de base</a:t>
            </a:r>
            <a:endParaRPr lang="fr-FR"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xmlns="" id="{9BE87A24-A9EA-4771-9442-B1AB9ED41526}"/>
              </a:ext>
            </a:extLst>
          </p:cNvPr>
          <p:cNvPicPr>
            <a:picLocks noChangeAspect="1"/>
          </p:cNvPicPr>
          <p:nvPr/>
        </p:nvPicPr>
        <p:blipFill>
          <a:blip r:embed="rId4"/>
          <a:stretch>
            <a:fillRect/>
          </a:stretch>
        </p:blipFill>
        <p:spPr>
          <a:xfrm>
            <a:off x="3835017" y="2137282"/>
            <a:ext cx="1396514" cy="625522"/>
          </a:xfrm>
          <a:prstGeom prst="rect">
            <a:avLst/>
          </a:prstGeom>
        </p:spPr>
      </p:pic>
      <p:pic>
        <p:nvPicPr>
          <p:cNvPr id="6" name="Picture 5">
            <a:extLst>
              <a:ext uri="{FF2B5EF4-FFF2-40B4-BE49-F238E27FC236}">
                <a16:creationId xmlns:a16="http://schemas.microsoft.com/office/drawing/2014/main" xmlns="" id="{478E80CE-5213-47F5-B9CC-F3B85B7D8CA4}"/>
              </a:ext>
            </a:extLst>
          </p:cNvPr>
          <p:cNvPicPr>
            <a:picLocks noChangeAspect="1"/>
          </p:cNvPicPr>
          <p:nvPr/>
        </p:nvPicPr>
        <p:blipFill>
          <a:blip r:embed="rId5"/>
          <a:stretch>
            <a:fillRect/>
          </a:stretch>
        </p:blipFill>
        <p:spPr>
          <a:xfrm>
            <a:off x="6330338" y="2137282"/>
            <a:ext cx="1396514" cy="625522"/>
          </a:xfrm>
          <a:prstGeom prst="rect">
            <a:avLst/>
          </a:prstGeom>
        </p:spPr>
      </p:pic>
      <p:sp>
        <p:nvSpPr>
          <p:cNvPr id="19" name="Espace réservé du contenu 3">
            <a:extLst>
              <a:ext uri="{FF2B5EF4-FFF2-40B4-BE49-F238E27FC236}">
                <a16:creationId xmlns:a16="http://schemas.microsoft.com/office/drawing/2014/main" xmlns="" id="{9455563C-7A42-447D-AC1C-0A566045AFBE}"/>
              </a:ext>
            </a:extLst>
          </p:cNvPr>
          <p:cNvSpPr txBox="1">
            <a:spLocks/>
          </p:cNvSpPr>
          <p:nvPr/>
        </p:nvSpPr>
        <p:spPr>
          <a:xfrm>
            <a:off x="287053" y="3131318"/>
            <a:ext cx="7947718" cy="7125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2400" dirty="0"/>
          </a:p>
        </p:txBody>
      </p:sp>
      <p:sp>
        <p:nvSpPr>
          <p:cNvPr id="31" name="Rectangle: Rounded Corners 30">
            <a:extLst>
              <a:ext uri="{FF2B5EF4-FFF2-40B4-BE49-F238E27FC236}">
                <a16:creationId xmlns:a16="http://schemas.microsoft.com/office/drawing/2014/main" xmlns="" id="{9FECE1BF-34A4-42CC-BB51-919E3483DC84}"/>
              </a:ext>
            </a:extLst>
          </p:cNvPr>
          <p:cNvSpPr/>
          <p:nvPr/>
        </p:nvSpPr>
        <p:spPr>
          <a:xfrm>
            <a:off x="615423" y="2533650"/>
            <a:ext cx="2333767" cy="131018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smtClean="0"/>
              <a:t>Sites / camp </a:t>
            </a:r>
            <a:r>
              <a:rPr lang="fr-FR" dirty="0"/>
              <a:t>où au moins une partie des déplacés a un </a:t>
            </a:r>
            <a:r>
              <a:rPr lang="fr-FR" b="1" dirty="0"/>
              <a:t>accès limité </a:t>
            </a:r>
            <a:r>
              <a:rPr lang="fr-FR" dirty="0"/>
              <a:t>aux </a:t>
            </a:r>
            <a:r>
              <a:rPr lang="fr-FR" dirty="0" smtClean="0"/>
              <a:t>services de base</a:t>
            </a:r>
            <a:endParaRPr lang="fr-FR" dirty="0"/>
          </a:p>
        </p:txBody>
      </p:sp>
      <p:cxnSp>
        <p:nvCxnSpPr>
          <p:cNvPr id="38" name="Connecteur droit 11">
            <a:extLst>
              <a:ext uri="{FF2B5EF4-FFF2-40B4-BE49-F238E27FC236}">
                <a16:creationId xmlns:a16="http://schemas.microsoft.com/office/drawing/2014/main" xmlns="" id="{9F0FB4AF-96D7-4DF9-A7DD-026852CFBF2B}"/>
              </a:ext>
            </a:extLst>
          </p:cNvPr>
          <p:cNvCxnSpPr>
            <a:cxnSpLocks/>
          </p:cNvCxnSpPr>
          <p:nvPr/>
        </p:nvCxnSpPr>
        <p:spPr>
          <a:xfrm>
            <a:off x="641440" y="4036785"/>
            <a:ext cx="7540034"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44" name="Rectangle: Rounded Corners 43">
            <a:extLst>
              <a:ext uri="{FF2B5EF4-FFF2-40B4-BE49-F238E27FC236}">
                <a16:creationId xmlns:a16="http://schemas.microsoft.com/office/drawing/2014/main" xmlns="" id="{8A77E19F-FA2C-4774-B345-544E18408B3E}"/>
              </a:ext>
            </a:extLst>
          </p:cNvPr>
          <p:cNvSpPr/>
          <p:nvPr/>
        </p:nvSpPr>
        <p:spPr>
          <a:xfrm>
            <a:off x="641440" y="4266552"/>
            <a:ext cx="2333767" cy="86061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dirty="0"/>
              <a:t>Parmi ceux qui ont un </a:t>
            </a:r>
            <a:r>
              <a:rPr lang="nl-BE" dirty="0" err="1"/>
              <a:t>accès</a:t>
            </a:r>
            <a:r>
              <a:rPr lang="nl-BE" dirty="0"/>
              <a:t> </a:t>
            </a:r>
            <a:r>
              <a:rPr lang="nl-BE" dirty="0" err="1" smtClean="0"/>
              <a:t>limité</a:t>
            </a:r>
            <a:r>
              <a:rPr lang="nl-BE" dirty="0" smtClean="0"/>
              <a:t>, </a:t>
            </a:r>
            <a:r>
              <a:rPr lang="nl-BE" b="1" dirty="0" err="1" smtClean="0"/>
              <a:t>principaux</a:t>
            </a:r>
            <a:r>
              <a:rPr lang="nl-BE" dirty="0" smtClean="0"/>
              <a:t> </a:t>
            </a:r>
            <a:r>
              <a:rPr lang="nl-BE" b="1" dirty="0" smtClean="0"/>
              <a:t>services </a:t>
            </a:r>
            <a:r>
              <a:rPr lang="nl-BE" b="1" dirty="0" err="1" smtClean="0"/>
              <a:t>concernés</a:t>
            </a:r>
            <a:endParaRPr lang="nl-BE" b="1" dirty="0"/>
          </a:p>
        </p:txBody>
      </p:sp>
      <p:sp>
        <p:nvSpPr>
          <p:cNvPr id="20" name="Espace réservé du contenu 2">
            <a:extLst>
              <a:ext uri="{FF2B5EF4-FFF2-40B4-BE49-F238E27FC236}">
                <a16:creationId xmlns:a16="http://schemas.microsoft.com/office/drawing/2014/main" xmlns="" id="{986AEA39-9D66-4428-9995-D9E7C01A91BA}"/>
              </a:ext>
            </a:extLst>
          </p:cNvPr>
          <p:cNvSpPr txBox="1">
            <a:spLocks/>
          </p:cNvSpPr>
          <p:nvPr/>
        </p:nvSpPr>
        <p:spPr>
          <a:xfrm>
            <a:off x="3714510" y="4230658"/>
            <a:ext cx="2371222" cy="12722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Santé</a:t>
            </a:r>
          </a:p>
          <a:p>
            <a:pPr marL="0" indent="0">
              <a:spcBef>
                <a:spcPts val="600"/>
              </a:spcBef>
              <a:buNone/>
            </a:pPr>
            <a:r>
              <a:rPr lang="fr-FR" sz="1600" b="1" dirty="0">
                <a:solidFill>
                  <a:srgbClr val="EE5859"/>
                </a:solidFill>
              </a:rPr>
              <a:t>2</a:t>
            </a:r>
            <a:r>
              <a:rPr lang="fr-FR" sz="1600" dirty="0"/>
              <a:t> Marchés</a:t>
            </a:r>
          </a:p>
          <a:p>
            <a:pPr marL="0" indent="0">
              <a:spcBef>
                <a:spcPts val="600"/>
              </a:spcBef>
              <a:buNone/>
            </a:pPr>
            <a:r>
              <a:rPr lang="fr-FR" sz="1600" b="1" dirty="0">
                <a:solidFill>
                  <a:srgbClr val="EE5859"/>
                </a:solidFill>
              </a:rPr>
              <a:t>3* </a:t>
            </a:r>
            <a:r>
              <a:rPr lang="fr-FR" sz="1600" dirty="0"/>
              <a:t>Education / </a:t>
            </a:r>
            <a:r>
              <a:rPr lang="fr-FR" sz="1600" b="1" dirty="0">
                <a:solidFill>
                  <a:srgbClr val="EE5859"/>
                </a:solidFill>
              </a:rPr>
              <a:t>3* </a:t>
            </a:r>
            <a:r>
              <a:rPr lang="fr-FR" sz="1600" dirty="0"/>
              <a:t>Eau</a:t>
            </a:r>
          </a:p>
          <a:p>
            <a:pPr marL="0" indent="0">
              <a:spcBef>
                <a:spcPts val="600"/>
              </a:spcBef>
              <a:buNone/>
            </a:pPr>
            <a:endParaRPr lang="fr-FR" sz="1600" dirty="0"/>
          </a:p>
        </p:txBody>
      </p:sp>
      <p:sp>
        <p:nvSpPr>
          <p:cNvPr id="21" name="Espace réservé du contenu 2">
            <a:extLst>
              <a:ext uri="{FF2B5EF4-FFF2-40B4-BE49-F238E27FC236}">
                <a16:creationId xmlns:a16="http://schemas.microsoft.com/office/drawing/2014/main" xmlns="" id="{A1326D9C-FAA0-4C32-8FA8-F4A4808A9F21}"/>
              </a:ext>
            </a:extLst>
          </p:cNvPr>
          <p:cNvSpPr txBox="1">
            <a:spLocks/>
          </p:cNvSpPr>
          <p:nvPr/>
        </p:nvSpPr>
        <p:spPr>
          <a:xfrm>
            <a:off x="6085732" y="4252254"/>
            <a:ext cx="2371222" cy="12722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Santé</a:t>
            </a:r>
          </a:p>
          <a:p>
            <a:pPr marL="0" indent="0">
              <a:spcBef>
                <a:spcPts val="600"/>
              </a:spcBef>
              <a:buNone/>
            </a:pPr>
            <a:r>
              <a:rPr lang="fr-FR" sz="1600" b="1" dirty="0">
                <a:solidFill>
                  <a:srgbClr val="EE5859"/>
                </a:solidFill>
              </a:rPr>
              <a:t>2</a:t>
            </a:r>
            <a:r>
              <a:rPr lang="fr-FR" sz="1600" dirty="0"/>
              <a:t> Marchés</a:t>
            </a:r>
          </a:p>
          <a:p>
            <a:pPr marL="0" indent="0">
              <a:spcBef>
                <a:spcPts val="600"/>
              </a:spcBef>
              <a:buNone/>
            </a:pPr>
            <a:r>
              <a:rPr lang="fr-FR" sz="1600" b="1" dirty="0">
                <a:solidFill>
                  <a:srgbClr val="EE5859"/>
                </a:solidFill>
              </a:rPr>
              <a:t>3 </a:t>
            </a:r>
            <a:r>
              <a:rPr lang="fr-FR" sz="1600" dirty="0"/>
              <a:t>Education</a:t>
            </a:r>
          </a:p>
        </p:txBody>
      </p:sp>
      <p:sp>
        <p:nvSpPr>
          <p:cNvPr id="24" name="TextBox 23">
            <a:extLst>
              <a:ext uri="{FF2B5EF4-FFF2-40B4-BE49-F238E27FC236}">
                <a16:creationId xmlns:a16="http://schemas.microsoft.com/office/drawing/2014/main" xmlns="" id="{71837ED2-8899-492C-BF64-E4E019D24619}"/>
              </a:ext>
            </a:extLst>
          </p:cNvPr>
          <p:cNvSpPr txBox="1"/>
          <p:nvPr/>
        </p:nvSpPr>
        <p:spPr>
          <a:xfrm>
            <a:off x="3714510" y="3162620"/>
            <a:ext cx="1637528" cy="369332"/>
          </a:xfrm>
          <a:prstGeom prst="rect">
            <a:avLst/>
          </a:prstGeom>
          <a:noFill/>
        </p:spPr>
        <p:txBody>
          <a:bodyPr wrap="square" rtlCol="0">
            <a:spAutoFit/>
          </a:bodyPr>
          <a:lstStyle/>
          <a:p>
            <a:pPr algn="ctr"/>
            <a:r>
              <a:rPr lang="nl-BE" dirty="0"/>
              <a:t>94 / 121  </a:t>
            </a:r>
            <a:r>
              <a:rPr lang="nl-BE" sz="1400" dirty="0">
                <a:solidFill>
                  <a:srgbClr val="58585A"/>
                </a:solidFill>
              </a:rPr>
              <a:t>(78%) </a:t>
            </a:r>
          </a:p>
        </p:txBody>
      </p:sp>
      <p:sp>
        <p:nvSpPr>
          <p:cNvPr id="25" name="TextBox 24">
            <a:extLst>
              <a:ext uri="{FF2B5EF4-FFF2-40B4-BE49-F238E27FC236}">
                <a16:creationId xmlns:a16="http://schemas.microsoft.com/office/drawing/2014/main" xmlns="" id="{1D6EC086-CCC1-404B-9EFE-4FB06F6B5245}"/>
              </a:ext>
            </a:extLst>
          </p:cNvPr>
          <p:cNvSpPr txBox="1"/>
          <p:nvPr/>
        </p:nvSpPr>
        <p:spPr>
          <a:xfrm>
            <a:off x="6195555" y="3162620"/>
            <a:ext cx="1637528" cy="369332"/>
          </a:xfrm>
          <a:prstGeom prst="rect">
            <a:avLst/>
          </a:prstGeom>
          <a:noFill/>
        </p:spPr>
        <p:txBody>
          <a:bodyPr wrap="square" rtlCol="0">
            <a:spAutoFit/>
          </a:bodyPr>
          <a:lstStyle/>
          <a:p>
            <a:pPr algn="ctr"/>
            <a:r>
              <a:rPr lang="nl-BE" dirty="0"/>
              <a:t>84 / 113  </a:t>
            </a:r>
            <a:r>
              <a:rPr lang="nl-BE" sz="1400" dirty="0">
                <a:solidFill>
                  <a:srgbClr val="58585A"/>
                </a:solidFill>
              </a:rPr>
              <a:t>(74%) </a:t>
            </a:r>
          </a:p>
        </p:txBody>
      </p:sp>
      <p:cxnSp>
        <p:nvCxnSpPr>
          <p:cNvPr id="27" name="Connecteur droit 11">
            <a:extLst>
              <a:ext uri="{FF2B5EF4-FFF2-40B4-BE49-F238E27FC236}">
                <a16:creationId xmlns:a16="http://schemas.microsoft.com/office/drawing/2014/main" xmlns="" id="{01C76A2D-BE3E-411A-B0B2-56B790452DA3}"/>
              </a:ext>
            </a:extLst>
          </p:cNvPr>
          <p:cNvCxnSpPr>
            <a:cxnSpLocks/>
          </p:cNvCxnSpPr>
          <p:nvPr/>
        </p:nvCxnSpPr>
        <p:spPr>
          <a:xfrm>
            <a:off x="615423" y="5364881"/>
            <a:ext cx="7540034"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28" name="Rectangle: Rounded Corners 27">
            <a:extLst>
              <a:ext uri="{FF2B5EF4-FFF2-40B4-BE49-F238E27FC236}">
                <a16:creationId xmlns:a16="http://schemas.microsoft.com/office/drawing/2014/main" xmlns="" id="{20C27EB1-B670-4042-880F-67D7FEFA76E2}"/>
              </a:ext>
            </a:extLst>
          </p:cNvPr>
          <p:cNvSpPr/>
          <p:nvPr/>
        </p:nvSpPr>
        <p:spPr>
          <a:xfrm>
            <a:off x="641439" y="5565243"/>
            <a:ext cx="2333767" cy="108410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l-BE" dirty="0"/>
              <a:t>Parmi ceux qui ont un </a:t>
            </a:r>
            <a:r>
              <a:rPr lang="nl-BE" dirty="0" err="1"/>
              <a:t>accès</a:t>
            </a:r>
            <a:r>
              <a:rPr lang="nl-BE" dirty="0"/>
              <a:t> </a:t>
            </a:r>
            <a:r>
              <a:rPr lang="nl-BE" dirty="0" err="1" smtClean="0"/>
              <a:t>limité</a:t>
            </a:r>
            <a:r>
              <a:rPr lang="nl-BE" dirty="0" smtClean="0"/>
              <a:t>, </a:t>
            </a:r>
            <a:r>
              <a:rPr lang="nl-BE" b="1" dirty="0" smtClean="0"/>
              <a:t>raisons </a:t>
            </a:r>
            <a:r>
              <a:rPr lang="nl-BE" b="1" dirty="0" err="1" smtClean="0"/>
              <a:t>principales</a:t>
            </a:r>
            <a:endParaRPr lang="nl-BE" b="1" dirty="0"/>
          </a:p>
        </p:txBody>
      </p:sp>
      <p:sp>
        <p:nvSpPr>
          <p:cNvPr id="29" name="Espace réservé du contenu 2">
            <a:extLst>
              <a:ext uri="{FF2B5EF4-FFF2-40B4-BE49-F238E27FC236}">
                <a16:creationId xmlns:a16="http://schemas.microsoft.com/office/drawing/2014/main" xmlns="" id="{21FE8F2A-D90B-40FE-BA91-69F37CA2BBBA}"/>
              </a:ext>
            </a:extLst>
          </p:cNvPr>
          <p:cNvSpPr txBox="1">
            <a:spLocks/>
          </p:cNvSpPr>
          <p:nvPr/>
        </p:nvSpPr>
        <p:spPr>
          <a:xfrm>
            <a:off x="3714510" y="5538079"/>
            <a:ext cx="2371222" cy="12722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Manque de moyens</a:t>
            </a:r>
            <a:br>
              <a:rPr lang="fr-FR" sz="1600" dirty="0"/>
            </a:br>
            <a:r>
              <a:rPr lang="fr-FR" sz="1600" dirty="0"/>
              <a:t>   financiers</a:t>
            </a:r>
          </a:p>
          <a:p>
            <a:pPr marL="0" indent="0">
              <a:spcBef>
                <a:spcPts val="600"/>
              </a:spcBef>
              <a:buNone/>
            </a:pPr>
            <a:r>
              <a:rPr lang="fr-FR" sz="1600" b="1" dirty="0">
                <a:solidFill>
                  <a:srgbClr val="EE5859"/>
                </a:solidFill>
              </a:rPr>
              <a:t>2</a:t>
            </a:r>
            <a:r>
              <a:rPr lang="fr-FR" sz="1600" dirty="0"/>
              <a:t> Service </a:t>
            </a:r>
            <a:r>
              <a:rPr lang="fr-FR" sz="1600" dirty="0" smtClean="0"/>
              <a:t>non-existant</a:t>
            </a:r>
            <a:endParaRPr lang="fr-FR" sz="1600" dirty="0"/>
          </a:p>
          <a:p>
            <a:pPr marL="0" indent="0">
              <a:spcBef>
                <a:spcPts val="600"/>
              </a:spcBef>
              <a:buNone/>
            </a:pPr>
            <a:r>
              <a:rPr lang="fr-FR" sz="1600" b="1" dirty="0">
                <a:solidFill>
                  <a:srgbClr val="EE5859"/>
                </a:solidFill>
              </a:rPr>
              <a:t>3 </a:t>
            </a:r>
            <a:r>
              <a:rPr lang="fr-FR" sz="1600" dirty="0"/>
              <a:t>Service trop éloigné</a:t>
            </a:r>
          </a:p>
          <a:p>
            <a:pPr marL="0" indent="0">
              <a:spcBef>
                <a:spcPts val="600"/>
              </a:spcBef>
              <a:buNone/>
            </a:pPr>
            <a:endParaRPr lang="fr-FR" sz="1600" dirty="0"/>
          </a:p>
        </p:txBody>
      </p:sp>
      <p:sp>
        <p:nvSpPr>
          <p:cNvPr id="30" name="Espace réservé du contenu 2">
            <a:extLst>
              <a:ext uri="{FF2B5EF4-FFF2-40B4-BE49-F238E27FC236}">
                <a16:creationId xmlns:a16="http://schemas.microsoft.com/office/drawing/2014/main" xmlns="" id="{D042DEB7-2420-47D5-BFB3-034CA9F8CF16}"/>
              </a:ext>
            </a:extLst>
          </p:cNvPr>
          <p:cNvSpPr txBox="1">
            <a:spLocks/>
          </p:cNvSpPr>
          <p:nvPr/>
        </p:nvSpPr>
        <p:spPr>
          <a:xfrm>
            <a:off x="6085732" y="5527282"/>
            <a:ext cx="2371222" cy="12722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fr-FR" sz="1600" b="1" dirty="0">
                <a:solidFill>
                  <a:srgbClr val="EE5859"/>
                </a:solidFill>
              </a:rPr>
              <a:t>1</a:t>
            </a:r>
            <a:r>
              <a:rPr lang="fr-FR" sz="1600" dirty="0"/>
              <a:t> Manque de moyens</a:t>
            </a:r>
            <a:br>
              <a:rPr lang="fr-FR" sz="1600" dirty="0"/>
            </a:br>
            <a:r>
              <a:rPr lang="fr-FR" sz="1600" dirty="0"/>
              <a:t>   financiers</a:t>
            </a:r>
          </a:p>
          <a:p>
            <a:pPr marL="0" indent="0">
              <a:spcBef>
                <a:spcPts val="600"/>
              </a:spcBef>
              <a:buNone/>
            </a:pPr>
            <a:r>
              <a:rPr lang="fr-FR" sz="1600" b="1" dirty="0">
                <a:solidFill>
                  <a:srgbClr val="EE5859"/>
                </a:solidFill>
              </a:rPr>
              <a:t>2</a:t>
            </a:r>
            <a:r>
              <a:rPr lang="fr-FR" sz="1600" dirty="0"/>
              <a:t> Service trop éloigné</a:t>
            </a:r>
          </a:p>
          <a:p>
            <a:pPr marL="0" indent="0">
              <a:spcBef>
                <a:spcPts val="600"/>
              </a:spcBef>
              <a:buNone/>
            </a:pPr>
            <a:r>
              <a:rPr lang="fr-FR" sz="1600" b="1" dirty="0">
                <a:solidFill>
                  <a:srgbClr val="EE5859"/>
                </a:solidFill>
              </a:rPr>
              <a:t>3 </a:t>
            </a:r>
            <a:r>
              <a:rPr lang="fr-FR" sz="1600" dirty="0"/>
              <a:t>Service </a:t>
            </a:r>
            <a:r>
              <a:rPr lang="fr-FR" sz="1600" dirty="0" smtClean="0"/>
              <a:t>non-existant</a:t>
            </a:r>
            <a:endParaRPr lang="fr-FR" sz="1600" dirty="0"/>
          </a:p>
          <a:p>
            <a:pPr marL="0" indent="0">
              <a:spcBef>
                <a:spcPts val="600"/>
              </a:spcBef>
              <a:buNone/>
            </a:pPr>
            <a:endParaRPr lang="fr-FR" sz="1600" dirty="0"/>
          </a:p>
        </p:txBody>
      </p:sp>
      <p:sp>
        <p:nvSpPr>
          <p:cNvPr id="32" name="Espace réservé du contenu 3"/>
          <p:cNvSpPr txBox="1">
            <a:spLocks/>
          </p:cNvSpPr>
          <p:nvPr/>
        </p:nvSpPr>
        <p:spPr>
          <a:xfrm>
            <a:off x="233756" y="1118835"/>
            <a:ext cx="7947718" cy="13044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smtClean="0"/>
              <a:t>Pour les deux types de population, au moins une partie des déplacés a un </a:t>
            </a:r>
            <a:r>
              <a:rPr lang="fr-FR" sz="2400" b="1" dirty="0" smtClean="0"/>
              <a:t>accès limité aux services </a:t>
            </a:r>
            <a:r>
              <a:rPr lang="fr-FR" sz="2400" b="1" dirty="0"/>
              <a:t>de base</a:t>
            </a:r>
            <a:r>
              <a:rPr lang="fr-FR" sz="2400" dirty="0"/>
              <a:t> dans </a:t>
            </a:r>
            <a:r>
              <a:rPr lang="fr-FR" sz="2400" dirty="0" smtClean="0"/>
              <a:t>la majorité des sites / camp.</a:t>
            </a:r>
          </a:p>
        </p:txBody>
      </p:sp>
    </p:spTree>
    <p:extLst>
      <p:ext uri="{BB962C8B-B14F-4D97-AF65-F5344CB8AC3E}">
        <p14:creationId xmlns:p14="http://schemas.microsoft.com/office/powerpoint/2010/main" val="13428178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9522" y="491255"/>
            <a:ext cx="7947718" cy="673028"/>
          </a:xfrm>
        </p:spPr>
        <p:txBody>
          <a:bodyPr>
            <a:normAutofit fontScale="90000"/>
          </a:bodyPr>
          <a:lstStyle/>
          <a:p>
            <a:r>
              <a:rPr lang="fr-FR" dirty="0"/>
              <a:t>Contexte</a:t>
            </a:r>
          </a:p>
        </p:txBody>
      </p:sp>
      <p:sp>
        <p:nvSpPr>
          <p:cNvPr id="3" name="Espace réservé du contenu 2"/>
          <p:cNvSpPr>
            <a:spLocks noGrp="1"/>
          </p:cNvSpPr>
          <p:nvPr>
            <p:ph idx="1"/>
          </p:nvPr>
        </p:nvSpPr>
        <p:spPr>
          <a:xfrm>
            <a:off x="249522" y="1268149"/>
            <a:ext cx="8119830" cy="5426438"/>
          </a:xfrm>
        </p:spPr>
        <p:txBody>
          <a:bodyPr>
            <a:normAutofit fontScale="92500" lnSpcReduction="20000"/>
          </a:bodyPr>
          <a:lstStyle/>
          <a:p>
            <a:pPr algn="just"/>
            <a:r>
              <a:rPr lang="fr-FR" b="1" dirty="0"/>
              <a:t>Evaluation </a:t>
            </a:r>
            <a:r>
              <a:rPr lang="fr-FR" b="1" dirty="0" smtClean="0"/>
              <a:t>finale des besoins en termes de protection des populations déplacées réalisée </a:t>
            </a:r>
            <a:r>
              <a:rPr lang="fr-FR" b="1" dirty="0"/>
              <a:t>par REACH</a:t>
            </a:r>
            <a:r>
              <a:rPr lang="fr-FR" dirty="0"/>
              <a:t>, en étroite collaboration avec </a:t>
            </a:r>
            <a:r>
              <a:rPr lang="fr-FR" b="1" dirty="0"/>
              <a:t>le Groupe de Travail Protection (GTP)</a:t>
            </a:r>
            <a:r>
              <a:rPr lang="fr-FR" dirty="0"/>
              <a:t> à Diffa et le </a:t>
            </a:r>
            <a:r>
              <a:rPr lang="fr-FR" b="1" dirty="0"/>
              <a:t>Haut Commissariat des Nations Unies pour les Réfugiés (HCR)</a:t>
            </a:r>
          </a:p>
          <a:p>
            <a:pPr marL="0" indent="0" algn="just">
              <a:buNone/>
            </a:pPr>
            <a:endParaRPr lang="fr-FR" dirty="0"/>
          </a:p>
          <a:p>
            <a:pPr algn="just"/>
            <a:r>
              <a:rPr lang="fr-FR" dirty="0"/>
              <a:t>Evaluation qui s’inscrit dans un cycle </a:t>
            </a:r>
            <a:r>
              <a:rPr lang="fr-FR" dirty="0" smtClean="0"/>
              <a:t>de quatre évaluations </a:t>
            </a:r>
            <a:r>
              <a:rPr lang="fr-FR" dirty="0"/>
              <a:t>protection </a:t>
            </a:r>
            <a:r>
              <a:rPr lang="fr-FR" dirty="0" smtClean="0"/>
              <a:t>réalisé </a:t>
            </a:r>
            <a:r>
              <a:rPr lang="fr-FR" dirty="0"/>
              <a:t>avec ces mêmes </a:t>
            </a:r>
            <a:r>
              <a:rPr lang="fr-FR" dirty="0" smtClean="0"/>
              <a:t>partenaires</a:t>
            </a:r>
          </a:p>
          <a:p>
            <a:pPr algn="just"/>
            <a:endParaRPr lang="fr-FR" dirty="0"/>
          </a:p>
          <a:p>
            <a:pPr algn="just"/>
            <a:r>
              <a:rPr lang="fr-FR" dirty="0" smtClean="0"/>
              <a:t>L’évaluation complète notamment les deux évaluations suivantes :</a:t>
            </a:r>
            <a:endParaRPr lang="fr-FR" dirty="0"/>
          </a:p>
          <a:p>
            <a:pPr lvl="1" algn="just"/>
            <a:r>
              <a:rPr lang="fr-FR" b="1" dirty="0">
                <a:solidFill>
                  <a:srgbClr val="EE5859"/>
                </a:solidFill>
              </a:rPr>
              <a:t>Evaluation de référence </a:t>
            </a:r>
            <a:r>
              <a:rPr lang="fr-FR" b="1" dirty="0" smtClean="0">
                <a:solidFill>
                  <a:schemeClr val="tx2"/>
                </a:solidFill>
              </a:rPr>
              <a:t>sur </a:t>
            </a:r>
            <a:r>
              <a:rPr lang="fr-FR" b="1" dirty="0">
                <a:solidFill>
                  <a:schemeClr val="tx2"/>
                </a:solidFill>
              </a:rPr>
              <a:t>la situation en termes de protection des </a:t>
            </a:r>
            <a:r>
              <a:rPr lang="fr-FR" b="1" dirty="0" smtClean="0">
                <a:solidFill>
                  <a:schemeClr val="tx2"/>
                </a:solidFill>
              </a:rPr>
              <a:t>populations déplacées </a:t>
            </a:r>
            <a:r>
              <a:rPr lang="fr-FR" b="1" dirty="0">
                <a:solidFill>
                  <a:schemeClr val="tx2"/>
                </a:solidFill>
              </a:rPr>
              <a:t>à </a:t>
            </a:r>
            <a:r>
              <a:rPr lang="fr-FR" b="1" dirty="0" smtClean="0">
                <a:solidFill>
                  <a:schemeClr val="tx2"/>
                </a:solidFill>
              </a:rPr>
              <a:t>Diffa </a:t>
            </a:r>
            <a:r>
              <a:rPr lang="fr-FR" dirty="0">
                <a:solidFill>
                  <a:schemeClr val="tx2"/>
                </a:solidFill>
              </a:rPr>
              <a:t>réalisée </a:t>
            </a:r>
            <a:r>
              <a:rPr lang="fr-FR" dirty="0"/>
              <a:t>en mai 2017 </a:t>
            </a:r>
            <a:endParaRPr lang="fr-FR" b="1" dirty="0" smtClean="0"/>
          </a:p>
          <a:p>
            <a:pPr marL="717550" lvl="1" indent="-260350" algn="just">
              <a:buNone/>
            </a:pPr>
            <a:r>
              <a:rPr lang="fr-FR" b="1" dirty="0" smtClean="0"/>
              <a:t>	</a:t>
            </a:r>
            <a:r>
              <a:rPr lang="fr-FR" b="1" dirty="0" smtClean="0">
                <a:sym typeface="Wingdings" pitchFamily="2" charset="2"/>
              </a:rPr>
              <a:t> </a:t>
            </a:r>
            <a:r>
              <a:rPr lang="fr-FR" dirty="0" smtClean="0">
                <a:sym typeface="Wingdings" pitchFamily="2" charset="2"/>
              </a:rPr>
              <a:t>Comparaison longitudinale entre mai et novembre 2017</a:t>
            </a:r>
            <a:endParaRPr lang="fr-FR" b="1" dirty="0"/>
          </a:p>
          <a:p>
            <a:pPr lvl="1" algn="just"/>
            <a:r>
              <a:rPr lang="fr-FR" b="1" dirty="0" smtClean="0">
                <a:solidFill>
                  <a:schemeClr val="accent1"/>
                </a:solidFill>
              </a:rPr>
              <a:t>Evaluation </a:t>
            </a:r>
            <a:r>
              <a:rPr lang="fr-FR" b="1" dirty="0">
                <a:solidFill>
                  <a:schemeClr val="accent1"/>
                </a:solidFill>
              </a:rPr>
              <a:t>des besoins de la population hôte </a:t>
            </a:r>
            <a:r>
              <a:rPr lang="fr-FR" b="1" dirty="0">
                <a:solidFill>
                  <a:schemeClr val="tx2"/>
                </a:solidFill>
              </a:rPr>
              <a:t>en termes de protection dans la région de Diffa</a:t>
            </a:r>
            <a:r>
              <a:rPr lang="fr-FR" dirty="0">
                <a:solidFill>
                  <a:schemeClr val="tx2"/>
                </a:solidFill>
              </a:rPr>
              <a:t> </a:t>
            </a:r>
            <a:r>
              <a:rPr lang="fr-FR" dirty="0" smtClean="0"/>
              <a:t>réalisée en novembre 2017</a:t>
            </a:r>
          </a:p>
          <a:p>
            <a:pPr marL="717550" lvl="1" indent="-260350" algn="just">
              <a:buNone/>
            </a:pPr>
            <a:r>
              <a:rPr lang="fr-FR" dirty="0" smtClean="0"/>
              <a:t>	</a:t>
            </a:r>
            <a:r>
              <a:rPr lang="fr-FR" dirty="0" smtClean="0">
                <a:sym typeface="Wingdings" pitchFamily="2" charset="2"/>
              </a:rPr>
              <a:t> Comparaison entre population déplacée et population hôte</a:t>
            </a:r>
            <a:endParaRPr lang="fr-FR" dirty="0" smtClean="0"/>
          </a:p>
          <a:p>
            <a:pPr marL="457200" lvl="1" indent="0" algn="just">
              <a:buNone/>
            </a:pPr>
            <a:endParaRPr lang="fr-FR" dirty="0"/>
          </a:p>
          <a:p>
            <a:pPr algn="just"/>
            <a:endParaRPr lang="fr-FR"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703395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a:solidFill>
                <a:srgbClr val="000000"/>
              </a:solidFill>
            </a:endParaRPr>
          </a:p>
        </p:txBody>
      </p:sp>
      <p:sp>
        <p:nvSpPr>
          <p:cNvPr id="4102" name="Rectangle 11"/>
          <p:cNvSpPr>
            <a:spLocks noGrp="1" noChangeArrowheads="1"/>
          </p:cNvSpPr>
          <p:nvPr>
            <p:ph type="ctrTitle"/>
          </p:nvPr>
        </p:nvSpPr>
        <p:spPr>
          <a:xfrm>
            <a:off x="1009934" y="2052638"/>
            <a:ext cx="6987654" cy="1216025"/>
          </a:xfrm>
        </p:spPr>
        <p:txBody>
          <a:bodyPr>
            <a:noAutofit/>
          </a:bodyPr>
          <a:lstStyle/>
          <a:p>
            <a:pPr algn="ctr" eaLnBrk="1" hangingPunct="1">
              <a:lnSpc>
                <a:spcPct val="80000"/>
              </a:lnSpc>
              <a:defRPr/>
            </a:pPr>
            <a:r>
              <a:rPr lang="en-US" altLang="en-US" sz="4800" cap="small" dirty="0">
                <a:solidFill>
                  <a:schemeClr val="bg2">
                    <a:lumMod val="50000"/>
                  </a:schemeClr>
                </a:solidFill>
              </a:rPr>
              <a:t>4. Conclusion</a:t>
            </a:r>
            <a:endParaRPr lang="fr-FR" altLang="en-US" sz="3600" cap="small" dirty="0">
              <a:solidFill>
                <a:schemeClr val="bg2">
                  <a:lumMod val="50000"/>
                </a:schemeClr>
              </a:solidFill>
            </a:endParaRPr>
          </a:p>
        </p:txBody>
      </p:sp>
      <p:sp>
        <p:nvSpPr>
          <p:cNvPr id="6" name="Rectangle 5"/>
          <p:cNvSpPr/>
          <p:nvPr/>
        </p:nvSpPr>
        <p:spPr>
          <a:xfrm>
            <a:off x="1589088" y="3514725"/>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solidFill>
                <a:srgbClr val="FFFFFF"/>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5510" y="6399431"/>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7298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360816"/>
            <a:ext cx="7947718" cy="673028"/>
          </a:xfrm>
        </p:spPr>
        <p:txBody>
          <a:bodyPr>
            <a:normAutofit fontScale="90000"/>
          </a:bodyPr>
          <a:lstStyle/>
          <a:p>
            <a:r>
              <a:rPr lang="fr-FR" dirty="0"/>
              <a:t>Conclusion </a:t>
            </a:r>
            <a:r>
              <a:rPr lang="fr-FR" dirty="0" smtClean="0"/>
              <a:t>et développement (1/3)</a:t>
            </a:r>
            <a:endParaRPr lang="fr-FR"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contenu 3"/>
          <p:cNvSpPr>
            <a:spLocks noGrp="1"/>
          </p:cNvSpPr>
          <p:nvPr>
            <p:ph idx="1"/>
          </p:nvPr>
        </p:nvSpPr>
        <p:spPr>
          <a:xfrm>
            <a:off x="233756" y="1294128"/>
            <a:ext cx="7947718" cy="5466646"/>
          </a:xfrm>
        </p:spPr>
        <p:txBody>
          <a:bodyPr>
            <a:normAutofit fontScale="92500" lnSpcReduction="20000"/>
          </a:bodyPr>
          <a:lstStyle/>
          <a:p>
            <a:r>
              <a:rPr lang="fr-FR" dirty="0"/>
              <a:t>Dynamiques de déplacement</a:t>
            </a:r>
          </a:p>
          <a:p>
            <a:pPr lvl="1"/>
            <a:r>
              <a:rPr lang="fr-FR" sz="2200" dirty="0"/>
              <a:t>Décision de quitter </a:t>
            </a:r>
            <a:r>
              <a:rPr lang="fr-FR" sz="2200" dirty="0" smtClean="0"/>
              <a:t>le village d’origine </a:t>
            </a:r>
            <a:r>
              <a:rPr lang="fr-FR" sz="2200" dirty="0"/>
              <a:t>et choix du site / camp actuel principalement basés sur des</a:t>
            </a:r>
            <a:r>
              <a:rPr lang="fr-FR" sz="2200" b="1" dirty="0"/>
              <a:t> considérations </a:t>
            </a:r>
            <a:r>
              <a:rPr lang="fr-FR" sz="2200" b="1" dirty="0" smtClean="0"/>
              <a:t>sécuritaires.</a:t>
            </a:r>
            <a:endParaRPr lang="fr-FR" sz="2200" dirty="0"/>
          </a:p>
          <a:p>
            <a:pPr lvl="1"/>
            <a:r>
              <a:rPr lang="fr-FR" sz="2200" dirty="0"/>
              <a:t>Dans presque tous les sites / camp, les déplacés ont </a:t>
            </a:r>
            <a:r>
              <a:rPr lang="fr-FR" sz="2200" b="1" dirty="0"/>
              <a:t>quitté leur village depuis plus d’un an.</a:t>
            </a:r>
          </a:p>
          <a:p>
            <a:pPr lvl="1"/>
            <a:r>
              <a:rPr lang="fr-FR" sz="2200" dirty="0"/>
              <a:t>Dans une grande majorité des sites / camp, au moins la majorité des déplacés a </a:t>
            </a:r>
            <a:r>
              <a:rPr lang="fr-FR" sz="2200" b="1" dirty="0"/>
              <a:t>l’intention de rester </a:t>
            </a:r>
            <a:r>
              <a:rPr lang="fr-FR" sz="2200" dirty="0"/>
              <a:t>au cours des trois mois après </a:t>
            </a:r>
            <a:r>
              <a:rPr lang="fr-FR" sz="2200" dirty="0" smtClean="0"/>
              <a:t>l’évaluation. </a:t>
            </a:r>
            <a:endParaRPr lang="fr-FR" sz="2200" b="1" dirty="0"/>
          </a:p>
          <a:p>
            <a:pPr lvl="2"/>
            <a:r>
              <a:rPr lang="fr-FR" sz="2200" dirty="0" smtClean="0"/>
              <a:t>Cependant, il y a eu une </a:t>
            </a:r>
            <a:r>
              <a:rPr lang="fr-FR" sz="2200" b="1" dirty="0" smtClean="0"/>
              <a:t>augmentation </a:t>
            </a:r>
            <a:r>
              <a:rPr lang="fr-FR" sz="2200" b="1" dirty="0"/>
              <a:t>de la proportion de sites / camp où la population réfugiée n’a pas l’intention de rester </a:t>
            </a:r>
            <a:r>
              <a:rPr lang="fr-FR" sz="2200" dirty="0"/>
              <a:t>par rapport à l’évaluation de </a:t>
            </a:r>
            <a:r>
              <a:rPr lang="fr-FR" sz="2200" dirty="0" smtClean="0"/>
              <a:t>référence.</a:t>
            </a:r>
            <a:endParaRPr lang="fr-FR" sz="2200" b="1" dirty="0" smtClean="0"/>
          </a:p>
          <a:p>
            <a:pPr lvl="2"/>
            <a:endParaRPr lang="fr-FR" dirty="0" smtClean="0"/>
          </a:p>
          <a:p>
            <a:pPr algn="just"/>
            <a:r>
              <a:rPr lang="fr-FR" dirty="0" smtClean="0"/>
              <a:t>Situation sécuritaire similaire pour les deux types de population</a:t>
            </a:r>
          </a:p>
          <a:p>
            <a:pPr lvl="1" algn="just"/>
            <a:r>
              <a:rPr lang="fr-FR" sz="2200" b="1" dirty="0" smtClean="0"/>
              <a:t>Sentiment d'insécurité </a:t>
            </a:r>
            <a:r>
              <a:rPr lang="fr-FR" sz="2200" dirty="0" smtClean="0"/>
              <a:t>légèrement </a:t>
            </a:r>
            <a:r>
              <a:rPr lang="fr-FR" sz="2200" dirty="0"/>
              <a:t>plus </a:t>
            </a:r>
            <a:r>
              <a:rPr lang="fr-FR" sz="2200" dirty="0" smtClean="0"/>
              <a:t>élevé parmi les PDI </a:t>
            </a:r>
            <a:r>
              <a:rPr lang="fr-FR" sz="2200" dirty="0"/>
              <a:t>par rapport à</a:t>
            </a:r>
            <a:r>
              <a:rPr lang="fr-FR" sz="2200" dirty="0" smtClean="0"/>
              <a:t> l‘évaluation </a:t>
            </a:r>
            <a:r>
              <a:rPr lang="fr-FR" sz="2200" dirty="0"/>
              <a:t>de </a:t>
            </a:r>
            <a:r>
              <a:rPr lang="fr-FR" sz="2200" dirty="0" smtClean="0"/>
              <a:t>référence.</a:t>
            </a:r>
          </a:p>
          <a:p>
            <a:pPr lvl="1" algn="just"/>
            <a:r>
              <a:rPr lang="fr-FR" sz="2200" b="1" dirty="0" smtClean="0"/>
              <a:t>Incidents fréquents </a:t>
            </a:r>
            <a:r>
              <a:rPr lang="fr-FR" sz="2200" dirty="0" smtClean="0"/>
              <a:t>rapportés plus souvent pour les </a:t>
            </a:r>
            <a:r>
              <a:rPr lang="fr-FR" sz="2200" b="1" dirty="0" smtClean="0"/>
              <a:t>réfugiés</a:t>
            </a:r>
            <a:r>
              <a:rPr lang="fr-FR" sz="2200" dirty="0" smtClean="0"/>
              <a:t> que pour les PDI.</a:t>
            </a:r>
          </a:p>
          <a:p>
            <a:pPr lvl="1" algn="just"/>
            <a:r>
              <a:rPr lang="fr-FR" sz="2200" b="1" dirty="0" smtClean="0"/>
              <a:t>Proportion de sites avec actions préventives plus basse </a:t>
            </a:r>
            <a:r>
              <a:rPr lang="fr-FR" sz="2200" dirty="0" smtClean="0"/>
              <a:t>pour les </a:t>
            </a:r>
            <a:r>
              <a:rPr lang="fr-FR" sz="2200" b="1" dirty="0" smtClean="0"/>
              <a:t>réfugies</a:t>
            </a:r>
            <a:r>
              <a:rPr lang="fr-FR" sz="2200" dirty="0"/>
              <a:t> </a:t>
            </a:r>
            <a:r>
              <a:rPr lang="fr-FR" sz="2200" dirty="0" smtClean="0"/>
              <a:t>que pour les PDI.</a:t>
            </a:r>
          </a:p>
        </p:txBody>
      </p:sp>
    </p:spTree>
    <p:extLst>
      <p:ext uri="{BB962C8B-B14F-4D97-AF65-F5344CB8AC3E}">
        <p14:creationId xmlns:p14="http://schemas.microsoft.com/office/powerpoint/2010/main" val="6359813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360816"/>
            <a:ext cx="7947718" cy="673028"/>
          </a:xfrm>
        </p:spPr>
        <p:txBody>
          <a:bodyPr>
            <a:normAutofit fontScale="90000"/>
          </a:bodyPr>
          <a:lstStyle/>
          <a:p>
            <a:r>
              <a:rPr lang="fr-FR" dirty="0"/>
              <a:t>Conclusion et développement </a:t>
            </a:r>
            <a:r>
              <a:rPr lang="fr-FR" dirty="0" smtClean="0"/>
              <a:t>(2/3</a:t>
            </a:r>
            <a:r>
              <a:rPr lang="fr-FR" dirty="0"/>
              <a:t>)</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contenu 3"/>
          <p:cNvSpPr>
            <a:spLocks noGrp="1"/>
          </p:cNvSpPr>
          <p:nvPr>
            <p:ph idx="1"/>
          </p:nvPr>
        </p:nvSpPr>
        <p:spPr>
          <a:xfrm>
            <a:off x="233756" y="1253331"/>
            <a:ext cx="7947718" cy="5393002"/>
          </a:xfrm>
        </p:spPr>
        <p:txBody>
          <a:bodyPr>
            <a:normAutofit/>
          </a:bodyPr>
          <a:lstStyle/>
          <a:p>
            <a:pPr algn="just">
              <a:lnSpc>
                <a:spcPct val="80000"/>
              </a:lnSpc>
            </a:pPr>
            <a:r>
              <a:rPr lang="fr-FR" sz="2600" dirty="0"/>
              <a:t>Protection</a:t>
            </a:r>
          </a:p>
          <a:p>
            <a:pPr lvl="1" algn="just">
              <a:lnSpc>
                <a:spcPct val="80000"/>
              </a:lnSpc>
            </a:pPr>
            <a:r>
              <a:rPr lang="fr-FR" sz="2200" dirty="0"/>
              <a:t>Pour les deux </a:t>
            </a:r>
            <a:r>
              <a:rPr lang="fr-FR" sz="2200" dirty="0" smtClean="0"/>
              <a:t>types de population, </a:t>
            </a:r>
            <a:r>
              <a:rPr lang="fr-FR" sz="2200" b="1" dirty="0"/>
              <a:t>grande variété de groupes vulnérables.</a:t>
            </a:r>
          </a:p>
          <a:p>
            <a:pPr lvl="1" algn="just">
              <a:lnSpc>
                <a:spcPct val="80000"/>
              </a:lnSpc>
              <a:spcAft>
                <a:spcPts val="500"/>
              </a:spcAft>
            </a:pPr>
            <a:r>
              <a:rPr lang="fr-FR" sz="2200" dirty="0"/>
              <a:t>Dans une minorité de sites / camp,</a:t>
            </a:r>
            <a:r>
              <a:rPr lang="fr-FR" sz="2200" b="1" dirty="0"/>
              <a:t> une partie </a:t>
            </a:r>
            <a:r>
              <a:rPr lang="fr-FR" sz="2200" dirty="0"/>
              <a:t>de la population déplacée a été </a:t>
            </a:r>
            <a:r>
              <a:rPr lang="fr-FR" sz="2200" dirty="0" smtClean="0"/>
              <a:t>confrontée </a:t>
            </a:r>
            <a:r>
              <a:rPr lang="fr-FR" sz="2200" dirty="0"/>
              <a:t>à des </a:t>
            </a:r>
            <a:r>
              <a:rPr lang="fr-FR" sz="2200" b="1" dirty="0"/>
              <a:t>atteintes à l’intégrité de la personne.</a:t>
            </a:r>
          </a:p>
          <a:p>
            <a:pPr lvl="1" algn="just">
              <a:lnSpc>
                <a:spcPct val="80000"/>
              </a:lnSpc>
              <a:spcAft>
                <a:spcPts val="500"/>
              </a:spcAft>
            </a:pPr>
            <a:r>
              <a:rPr lang="fr-FR" sz="2200" b="1" dirty="0"/>
              <a:t>Violences physiques</a:t>
            </a:r>
            <a:r>
              <a:rPr lang="fr-FR" sz="2200" dirty="0"/>
              <a:t> (attaques, meurtres) toujours le principal type d’atteinte, comme c’était déjà le cas lors de l’évaluation de référence</a:t>
            </a:r>
            <a:r>
              <a:rPr lang="fr-FR" sz="2200" dirty="0" smtClean="0"/>
              <a:t>.</a:t>
            </a:r>
            <a:endParaRPr lang="fr-FR" sz="2600" dirty="0" smtClean="0"/>
          </a:p>
          <a:p>
            <a:pPr algn="just">
              <a:lnSpc>
                <a:spcPct val="80000"/>
              </a:lnSpc>
            </a:pPr>
            <a:endParaRPr lang="fr-FR" sz="2600" dirty="0"/>
          </a:p>
          <a:p>
            <a:pPr algn="just">
              <a:lnSpc>
                <a:spcPct val="80000"/>
              </a:lnSpc>
            </a:pPr>
            <a:r>
              <a:rPr lang="fr-FR" sz="2600" dirty="0" smtClean="0"/>
              <a:t>Manque de documentation </a:t>
            </a:r>
            <a:r>
              <a:rPr lang="fr-FR" sz="2600" dirty="0"/>
              <a:t>légale</a:t>
            </a:r>
          </a:p>
          <a:p>
            <a:pPr lvl="1" algn="just">
              <a:lnSpc>
                <a:spcPct val="80000"/>
              </a:lnSpc>
            </a:pPr>
            <a:r>
              <a:rPr lang="fr-FR" sz="2200" dirty="0" smtClean="0"/>
              <a:t>Problème commun aux deux types de population, mais </a:t>
            </a:r>
            <a:r>
              <a:rPr lang="fr-FR" sz="2200" b="1" dirty="0" smtClean="0"/>
              <a:t>particulièrement </a:t>
            </a:r>
            <a:r>
              <a:rPr lang="fr-FR" sz="2200" b="1" dirty="0"/>
              <a:t>prononcé pour les réfugiés</a:t>
            </a:r>
            <a:r>
              <a:rPr lang="fr-FR" sz="2200" dirty="0"/>
              <a:t>, comme </a:t>
            </a:r>
            <a:r>
              <a:rPr lang="fr-FR" sz="2200" dirty="0" smtClean="0"/>
              <a:t>c’était déjà </a:t>
            </a:r>
            <a:r>
              <a:rPr lang="fr-FR" sz="2200" dirty="0"/>
              <a:t>le cas </a:t>
            </a:r>
            <a:r>
              <a:rPr lang="fr-FR" sz="2200" dirty="0" smtClean="0"/>
              <a:t>lors de l‘évaluation </a:t>
            </a:r>
            <a:r>
              <a:rPr lang="fr-FR" sz="2200" dirty="0"/>
              <a:t>de </a:t>
            </a:r>
            <a:r>
              <a:rPr lang="fr-FR" sz="2200" dirty="0" smtClean="0"/>
              <a:t>référence</a:t>
            </a:r>
          </a:p>
          <a:p>
            <a:pPr lvl="1" algn="just">
              <a:lnSpc>
                <a:spcPct val="80000"/>
              </a:lnSpc>
              <a:spcAft>
                <a:spcPts val="1500"/>
              </a:spcAft>
            </a:pPr>
            <a:r>
              <a:rPr lang="fr-FR" sz="2200" dirty="0" smtClean="0"/>
              <a:t>Situation entrainant des </a:t>
            </a:r>
            <a:r>
              <a:rPr lang="fr-FR" sz="2200" b="1" dirty="0"/>
              <a:t>difficultés en termes de mouvement, </a:t>
            </a:r>
            <a:r>
              <a:rPr lang="fr-FR" sz="2200" b="1" dirty="0" smtClean="0"/>
              <a:t>d’accès </a:t>
            </a:r>
            <a:r>
              <a:rPr lang="fr-FR" sz="2200" b="1" dirty="0"/>
              <a:t>aux services de </a:t>
            </a:r>
            <a:r>
              <a:rPr lang="fr-FR" sz="2200" b="1" dirty="0" smtClean="0"/>
              <a:t>base </a:t>
            </a:r>
            <a:r>
              <a:rPr lang="fr-FR" sz="2200" dirty="0" smtClean="0"/>
              <a:t>et</a:t>
            </a:r>
            <a:r>
              <a:rPr lang="fr-FR" sz="2200" b="1" dirty="0" smtClean="0"/>
              <a:t> au travail.</a:t>
            </a:r>
            <a:endParaRPr lang="nl-BE" sz="2200" b="1" dirty="0"/>
          </a:p>
        </p:txBody>
      </p:sp>
    </p:spTree>
    <p:extLst>
      <p:ext uri="{BB962C8B-B14F-4D97-AF65-F5344CB8AC3E}">
        <p14:creationId xmlns:p14="http://schemas.microsoft.com/office/powerpoint/2010/main" val="39986357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756" y="360816"/>
            <a:ext cx="7947718" cy="673028"/>
          </a:xfrm>
        </p:spPr>
        <p:txBody>
          <a:bodyPr>
            <a:normAutofit fontScale="90000"/>
          </a:bodyPr>
          <a:lstStyle/>
          <a:p>
            <a:r>
              <a:rPr lang="fr-FR" dirty="0"/>
              <a:t>Conclusion et développement </a:t>
            </a:r>
            <a:r>
              <a:rPr lang="fr-FR" dirty="0" smtClean="0"/>
              <a:t>(3/3</a:t>
            </a:r>
            <a:r>
              <a:rPr lang="fr-FR" dirty="0"/>
              <a:t>)</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contenu 3"/>
          <p:cNvSpPr>
            <a:spLocks noGrp="1"/>
          </p:cNvSpPr>
          <p:nvPr>
            <p:ph idx="1"/>
          </p:nvPr>
        </p:nvSpPr>
        <p:spPr>
          <a:xfrm>
            <a:off x="233756" y="1210996"/>
            <a:ext cx="7947718" cy="5071841"/>
          </a:xfrm>
        </p:spPr>
        <p:txBody>
          <a:bodyPr>
            <a:normAutofit lnSpcReduction="10000"/>
          </a:bodyPr>
          <a:lstStyle/>
          <a:p>
            <a:pPr>
              <a:lnSpc>
                <a:spcPct val="80000"/>
              </a:lnSpc>
            </a:pPr>
            <a:r>
              <a:rPr lang="fr-FR" sz="2600" dirty="0"/>
              <a:t>Les deux </a:t>
            </a:r>
            <a:r>
              <a:rPr lang="fr-FR" sz="2600" dirty="0" smtClean="0"/>
              <a:t>types de population </a:t>
            </a:r>
            <a:r>
              <a:rPr lang="fr-FR" sz="2600" dirty="0"/>
              <a:t>manquent principalement d’informations concernant leur zone d’origine et l’aide humanitaire :</a:t>
            </a:r>
          </a:p>
          <a:p>
            <a:pPr lvl="1">
              <a:lnSpc>
                <a:spcPct val="80000"/>
              </a:lnSpc>
            </a:pPr>
            <a:r>
              <a:rPr lang="fr-FR" sz="2200" dirty="0"/>
              <a:t>Pour la zone d’origine, s</a:t>
            </a:r>
            <a:r>
              <a:rPr lang="fr-FR" sz="2200" b="1" dirty="0"/>
              <a:t>urtout le cas pour les PDI</a:t>
            </a:r>
            <a:r>
              <a:rPr lang="fr-FR" sz="2200" dirty="0"/>
              <a:t>, comme c’était déjà le cas lors de l’évaluation de référence</a:t>
            </a:r>
            <a:r>
              <a:rPr lang="fr-FR" sz="2200" dirty="0" smtClean="0"/>
              <a:t>.</a:t>
            </a:r>
            <a:endParaRPr lang="fr-FR" sz="2200" dirty="0"/>
          </a:p>
          <a:p>
            <a:pPr>
              <a:lnSpc>
                <a:spcPct val="80000"/>
              </a:lnSpc>
            </a:pPr>
            <a:endParaRPr lang="fr-FR" sz="2600" dirty="0" smtClean="0"/>
          </a:p>
          <a:p>
            <a:pPr>
              <a:lnSpc>
                <a:spcPct val="80000"/>
              </a:lnSpc>
            </a:pPr>
            <a:r>
              <a:rPr lang="fr-FR" sz="2600" dirty="0" smtClean="0"/>
              <a:t>Biens </a:t>
            </a:r>
            <a:r>
              <a:rPr lang="fr-FR" sz="2600" dirty="0"/>
              <a:t>alimentaires rapportés comme besoin prioritaire dans la quasi-totalité des sites / camp:</a:t>
            </a:r>
          </a:p>
          <a:p>
            <a:pPr lvl="1">
              <a:lnSpc>
                <a:spcPct val="80000"/>
              </a:lnSpc>
            </a:pPr>
            <a:r>
              <a:rPr lang="fr-FR" sz="2200" dirty="0"/>
              <a:t>A travers toutes les communes évaluées</a:t>
            </a:r>
          </a:p>
          <a:p>
            <a:pPr lvl="1">
              <a:lnSpc>
                <a:spcPct val="80000"/>
              </a:lnSpc>
            </a:pPr>
            <a:r>
              <a:rPr lang="fr-FR" sz="2200" dirty="0"/>
              <a:t>Similaire à la situation il y a six mois (évaluation de référence</a:t>
            </a:r>
            <a:r>
              <a:rPr lang="fr-FR" sz="2200" dirty="0" smtClean="0"/>
              <a:t>)</a:t>
            </a:r>
            <a:endParaRPr lang="fr-FR" sz="2600" dirty="0" smtClean="0"/>
          </a:p>
          <a:p>
            <a:pPr>
              <a:lnSpc>
                <a:spcPct val="80000"/>
              </a:lnSpc>
            </a:pPr>
            <a:endParaRPr lang="fr-FR" sz="2600" dirty="0"/>
          </a:p>
          <a:p>
            <a:pPr>
              <a:lnSpc>
                <a:spcPct val="80000"/>
              </a:lnSpc>
            </a:pPr>
            <a:r>
              <a:rPr lang="fr-FR" sz="2600" dirty="0" smtClean="0"/>
              <a:t>Accès </a:t>
            </a:r>
            <a:r>
              <a:rPr lang="fr-FR" sz="2600" dirty="0"/>
              <a:t>limité aux services de base rapporté dans la majorité des </a:t>
            </a:r>
            <a:r>
              <a:rPr lang="fr-FR" sz="2600" dirty="0" smtClean="0"/>
              <a:t>sites / camp</a:t>
            </a:r>
            <a:endParaRPr lang="fr-FR" sz="2600" dirty="0"/>
          </a:p>
          <a:p>
            <a:pPr lvl="1">
              <a:lnSpc>
                <a:spcPct val="80000"/>
              </a:lnSpc>
              <a:spcAft>
                <a:spcPts val="500"/>
              </a:spcAft>
            </a:pPr>
            <a:r>
              <a:rPr lang="fr-FR" sz="2200" dirty="0" smtClean="0"/>
              <a:t>Raison la plus rapportée pour </a:t>
            </a:r>
            <a:r>
              <a:rPr lang="fr-FR" sz="2200" dirty="0"/>
              <a:t>les deux </a:t>
            </a:r>
            <a:r>
              <a:rPr lang="fr-FR" sz="2200" dirty="0" smtClean="0"/>
              <a:t>types de population </a:t>
            </a:r>
            <a:r>
              <a:rPr lang="fr-FR" sz="2200" dirty="0"/>
              <a:t>= </a:t>
            </a:r>
            <a:r>
              <a:rPr lang="fr-FR" sz="2200" b="1" dirty="0"/>
              <a:t>manque de moyens </a:t>
            </a:r>
            <a:r>
              <a:rPr lang="fr-FR" sz="2200" b="1" dirty="0" smtClean="0"/>
              <a:t>financiers.</a:t>
            </a:r>
            <a:endParaRPr lang="fr-FR" sz="2200" b="1" dirty="0"/>
          </a:p>
          <a:p>
            <a:pPr>
              <a:lnSpc>
                <a:spcPct val="80000"/>
              </a:lnSpc>
            </a:pPr>
            <a:endParaRPr lang="fr-FR" dirty="0"/>
          </a:p>
        </p:txBody>
      </p:sp>
    </p:spTree>
    <p:extLst>
      <p:ext uri="{BB962C8B-B14F-4D97-AF65-F5344CB8AC3E}">
        <p14:creationId xmlns:p14="http://schemas.microsoft.com/office/powerpoint/2010/main" val="100346143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dirty="0">
              <a:solidFill>
                <a:srgbClr val="000000"/>
              </a:solidFill>
            </a:endParaRPr>
          </a:p>
        </p:txBody>
      </p:sp>
      <p:sp>
        <p:nvSpPr>
          <p:cNvPr id="4102" name="Rectangle 11"/>
          <p:cNvSpPr>
            <a:spLocks noGrp="1" noChangeArrowheads="1"/>
          </p:cNvSpPr>
          <p:nvPr>
            <p:ph type="ctrTitle"/>
          </p:nvPr>
        </p:nvSpPr>
        <p:spPr>
          <a:xfrm>
            <a:off x="1078173" y="0"/>
            <a:ext cx="6987654" cy="6826468"/>
          </a:xfrm>
        </p:spPr>
        <p:txBody>
          <a:bodyPr>
            <a:noAutofit/>
          </a:bodyPr>
          <a:lstStyle/>
          <a:p>
            <a:pPr lvl="0" algn="ctr">
              <a:lnSpc>
                <a:spcPct val="100000"/>
              </a:lnSpc>
              <a:spcBef>
                <a:spcPts val="0"/>
              </a:spcBef>
            </a:pPr>
            <a:r>
              <a:rPr lang="en-US" altLang="en-US" sz="5400" cap="small" dirty="0">
                <a:solidFill>
                  <a:schemeClr val="accent1"/>
                </a:solidFill>
              </a:rPr>
              <a:t>Merci !</a:t>
            </a:r>
            <a:r>
              <a:rPr lang="en-US" altLang="en-US" sz="4800" cap="small" dirty="0">
                <a:solidFill>
                  <a:schemeClr val="accent1"/>
                </a:solidFill>
              </a:rPr>
              <a:t/>
            </a:r>
            <a:br>
              <a:rPr lang="en-US" altLang="en-US" sz="4800" cap="small" dirty="0">
                <a:solidFill>
                  <a:schemeClr val="accent1"/>
                </a:solidFill>
              </a:rPr>
            </a:br>
            <a:r>
              <a:rPr lang="en-US" altLang="en-US" sz="4800" cap="small" dirty="0">
                <a:solidFill>
                  <a:schemeClr val="accent1"/>
                </a:solidFill>
              </a:rPr>
              <a:t/>
            </a:r>
            <a:br>
              <a:rPr lang="en-US" altLang="en-US" sz="4800" cap="small" dirty="0">
                <a:solidFill>
                  <a:schemeClr val="accent1"/>
                </a:solidFill>
              </a:rPr>
            </a:br>
            <a:r>
              <a:rPr lang="en-US" altLang="en-US" sz="4400" cap="small" dirty="0">
                <a:solidFill>
                  <a:schemeClr val="tx2"/>
                </a:solidFill>
              </a:rPr>
              <a:t>Contact</a:t>
            </a:r>
            <a:br>
              <a:rPr lang="en-US" altLang="en-US" sz="4400" cap="small" dirty="0">
                <a:solidFill>
                  <a:schemeClr val="tx2"/>
                </a:solidFill>
              </a:rPr>
            </a:br>
            <a:r>
              <a:rPr lang="en-US" altLang="en-US" sz="4400" cap="small" dirty="0">
                <a:solidFill>
                  <a:schemeClr val="tx2"/>
                </a:solidFill>
              </a:rPr>
              <a:t/>
            </a:r>
            <a:br>
              <a:rPr lang="en-US" altLang="en-US" sz="4400" cap="small" dirty="0">
                <a:solidFill>
                  <a:schemeClr val="tx2"/>
                </a:solidFill>
              </a:rPr>
            </a:br>
            <a:r>
              <a:rPr lang="fr-CH" sz="1800" b="0" dirty="0">
                <a:solidFill>
                  <a:prstClr val="black"/>
                </a:solidFill>
                <a:latin typeface="Arial Narrow"/>
              </a:rPr>
              <a:t>Christian KELLER – Point Focal Pays REACH Niger, Niamey</a:t>
            </a:r>
            <a:br>
              <a:rPr lang="fr-CH" sz="1800" b="0" dirty="0">
                <a:solidFill>
                  <a:prstClr val="black"/>
                </a:solidFill>
                <a:latin typeface="Arial Narrow"/>
              </a:rPr>
            </a:br>
            <a:r>
              <a:rPr lang="en-US" sz="1800" b="0" dirty="0">
                <a:solidFill>
                  <a:srgbClr val="1F497D"/>
                </a:solidFill>
                <a:latin typeface="Arial Narrow"/>
                <a:hlinkClick r:id="rId2"/>
              </a:rPr>
              <a:t>christian.keller@reach-initiative.org</a:t>
            </a:r>
            <a:r>
              <a:rPr lang="en-US" altLang="en-US" sz="2000" b="0" cap="small" dirty="0">
                <a:solidFill>
                  <a:schemeClr val="tx2"/>
                </a:solidFill>
              </a:rPr>
              <a:t/>
            </a:r>
            <a:br>
              <a:rPr lang="en-US" altLang="en-US" sz="2000" b="0" cap="small" dirty="0">
                <a:solidFill>
                  <a:schemeClr val="tx2"/>
                </a:solidFill>
              </a:rPr>
            </a:br>
            <a:r>
              <a:rPr lang="en-US" altLang="en-US" sz="2000" b="0" cap="small" dirty="0">
                <a:solidFill>
                  <a:schemeClr val="tx2"/>
                </a:solidFill>
              </a:rPr>
              <a:t/>
            </a:r>
            <a:br>
              <a:rPr lang="en-US" altLang="en-US" sz="2000" b="0" cap="small" dirty="0">
                <a:solidFill>
                  <a:schemeClr val="tx2"/>
                </a:solidFill>
              </a:rPr>
            </a:br>
            <a:r>
              <a:rPr lang="en-US" altLang="en-US" sz="2000" b="0" cap="small" dirty="0">
                <a:solidFill>
                  <a:schemeClr val="tx2"/>
                </a:solidFill>
              </a:rPr>
              <a:t/>
            </a:r>
            <a:br>
              <a:rPr lang="en-US" altLang="en-US" sz="2000" b="0" cap="small" dirty="0">
                <a:solidFill>
                  <a:schemeClr val="tx2"/>
                </a:solidFill>
              </a:rPr>
            </a:br>
            <a:r>
              <a:rPr lang="fr-CH" sz="1800" b="0" dirty="0">
                <a:solidFill>
                  <a:prstClr val="black"/>
                </a:solidFill>
                <a:latin typeface="Arial Narrow"/>
                <a:cs typeface="+mn-cs"/>
              </a:rPr>
              <a:t>Marie FAOU – Chargée d’évaluation REACH Niger, Niamey</a:t>
            </a:r>
            <a:br>
              <a:rPr lang="fr-CH" sz="1800" b="0" dirty="0">
                <a:solidFill>
                  <a:prstClr val="black"/>
                </a:solidFill>
                <a:latin typeface="Arial Narrow"/>
                <a:cs typeface="+mn-cs"/>
              </a:rPr>
            </a:br>
            <a:r>
              <a:rPr lang="en-US" sz="1800" b="0" dirty="0">
                <a:solidFill>
                  <a:srgbClr val="1F497D"/>
                </a:solidFill>
                <a:latin typeface="Arial Narrow"/>
                <a:cs typeface="+mn-cs"/>
                <a:hlinkClick r:id="rId3"/>
              </a:rPr>
              <a:t>marie.faou@reach-initiative.org</a:t>
            </a:r>
            <a:r>
              <a:rPr lang="en-US" altLang="en-US" sz="2000" b="0" cap="small" dirty="0">
                <a:solidFill>
                  <a:schemeClr val="tx2"/>
                </a:solidFill>
              </a:rPr>
              <a:t/>
            </a:r>
            <a:br>
              <a:rPr lang="en-US" altLang="en-US" sz="2000" b="0" cap="small" dirty="0">
                <a:solidFill>
                  <a:schemeClr val="tx2"/>
                </a:solidFill>
              </a:rPr>
            </a:br>
            <a:r>
              <a:rPr lang="en-US" altLang="en-US" sz="2000" b="0" cap="small" dirty="0">
                <a:solidFill>
                  <a:schemeClr val="tx2"/>
                </a:solidFill>
              </a:rPr>
              <a:t/>
            </a:r>
            <a:br>
              <a:rPr lang="en-US" altLang="en-US" sz="2000" b="0" cap="small" dirty="0">
                <a:solidFill>
                  <a:schemeClr val="tx2"/>
                </a:solidFill>
              </a:rPr>
            </a:br>
            <a:r>
              <a:rPr lang="en-US" altLang="en-US" sz="2000" b="0" cap="small" dirty="0">
                <a:solidFill>
                  <a:schemeClr val="tx2"/>
                </a:solidFill>
              </a:rPr>
              <a:t/>
            </a:r>
            <a:br>
              <a:rPr lang="en-US" altLang="en-US" sz="2000" b="0" cap="small" dirty="0">
                <a:solidFill>
                  <a:schemeClr val="tx2"/>
                </a:solidFill>
              </a:rPr>
            </a:br>
            <a:r>
              <a:rPr lang="en-US" altLang="en-US" sz="4800" cap="small" dirty="0">
                <a:solidFill>
                  <a:schemeClr val="accent1"/>
                </a:solidFill>
              </a:rPr>
              <a:t/>
            </a:r>
            <a:br>
              <a:rPr lang="en-US" altLang="en-US" sz="4800" cap="small" dirty="0">
                <a:solidFill>
                  <a:schemeClr val="accent1"/>
                </a:solidFill>
              </a:rPr>
            </a:br>
            <a:endParaRPr lang="fr-FR" altLang="en-US" sz="3600" cap="small" dirty="0">
              <a:solidFill>
                <a:schemeClr val="accent1"/>
              </a:solidFill>
            </a:endParaRPr>
          </a:p>
        </p:txBody>
      </p:sp>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5510" y="6399431"/>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23093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9522" y="491255"/>
            <a:ext cx="7947718" cy="673028"/>
          </a:xfrm>
        </p:spPr>
        <p:txBody>
          <a:bodyPr>
            <a:normAutofit fontScale="90000"/>
          </a:bodyPr>
          <a:lstStyle/>
          <a:p>
            <a:r>
              <a:rPr lang="fr-FR" dirty="0"/>
              <a:t>Objectifs de l’évaluation</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xmlns="" id="{832BD2E7-CAAE-479F-BF21-011DA9D0B882}"/>
              </a:ext>
            </a:extLst>
          </p:cNvPr>
          <p:cNvSpPr txBox="1"/>
          <p:nvPr/>
        </p:nvSpPr>
        <p:spPr>
          <a:xfrm>
            <a:off x="524841" y="5088289"/>
            <a:ext cx="7501950" cy="1061829"/>
          </a:xfrm>
          <a:prstGeom prst="rect">
            <a:avLst/>
          </a:prstGeom>
          <a:solidFill>
            <a:srgbClr val="58585A"/>
          </a:solidFill>
        </p:spPr>
        <p:txBody>
          <a:bodyPr wrap="square" rtlCol="0">
            <a:spAutoFit/>
          </a:bodyPr>
          <a:lstStyle/>
          <a:p>
            <a:r>
              <a:rPr lang="fr-FR" dirty="0">
                <a:solidFill>
                  <a:schemeClr val="bg1"/>
                </a:solidFill>
              </a:rPr>
              <a:t>Fournir </a:t>
            </a:r>
            <a:r>
              <a:rPr lang="fr-FR" b="1" dirty="0">
                <a:solidFill>
                  <a:schemeClr val="bg1"/>
                </a:solidFill>
              </a:rPr>
              <a:t>une vue d’ensemble de la situation en termes de protection </a:t>
            </a:r>
            <a:r>
              <a:rPr lang="fr-FR" dirty="0">
                <a:solidFill>
                  <a:schemeClr val="bg1"/>
                </a:solidFill>
              </a:rPr>
              <a:t>de la population déplacée dans la région de </a:t>
            </a:r>
            <a:r>
              <a:rPr lang="fr-FR" dirty="0" smtClean="0">
                <a:solidFill>
                  <a:schemeClr val="bg1"/>
                </a:solidFill>
              </a:rPr>
              <a:t>Diffa, afin d’offrir </a:t>
            </a:r>
            <a:r>
              <a:rPr lang="fr-FR" dirty="0">
                <a:solidFill>
                  <a:schemeClr val="bg1"/>
                </a:solidFill>
              </a:rPr>
              <a:t>u</a:t>
            </a:r>
            <a:r>
              <a:rPr lang="fr-FR" dirty="0" smtClean="0">
                <a:solidFill>
                  <a:schemeClr val="bg1"/>
                </a:solidFill>
              </a:rPr>
              <a:t>ne </a:t>
            </a:r>
            <a:r>
              <a:rPr lang="fr-FR" b="1" dirty="0" smtClean="0">
                <a:solidFill>
                  <a:schemeClr val="bg1"/>
                </a:solidFill>
              </a:rPr>
              <a:t>comparaison avec la situation de la population déplacée il y a six mois </a:t>
            </a:r>
            <a:r>
              <a:rPr lang="fr-FR" dirty="0" smtClean="0">
                <a:solidFill>
                  <a:schemeClr val="bg1"/>
                </a:solidFill>
              </a:rPr>
              <a:t>(mai 2017)</a:t>
            </a:r>
          </a:p>
          <a:p>
            <a:pPr algn="ctr"/>
            <a:endParaRPr lang="fr-FR" sz="900" dirty="0">
              <a:solidFill>
                <a:schemeClr val="bg1"/>
              </a:solidFill>
              <a:latin typeface="Arial Narrow" panose="020B0606020202030204" pitchFamily="34" charset="0"/>
            </a:endParaRPr>
          </a:p>
        </p:txBody>
      </p:sp>
      <p:sp>
        <p:nvSpPr>
          <p:cNvPr id="8" name="TextBox 7">
            <a:extLst>
              <a:ext uri="{FF2B5EF4-FFF2-40B4-BE49-F238E27FC236}">
                <a16:creationId xmlns:a16="http://schemas.microsoft.com/office/drawing/2014/main" xmlns="" id="{E2D5CF2B-87D9-4E90-AC0A-48C6E54F5ACC}"/>
              </a:ext>
            </a:extLst>
          </p:cNvPr>
          <p:cNvSpPr txBox="1"/>
          <p:nvPr/>
        </p:nvSpPr>
        <p:spPr>
          <a:xfrm rot="16200000">
            <a:off x="-206126" y="5419148"/>
            <a:ext cx="1061829" cy="400111"/>
          </a:xfrm>
          <a:prstGeom prst="rect">
            <a:avLst/>
          </a:prstGeom>
          <a:solidFill>
            <a:srgbClr val="EE5859"/>
          </a:solidFill>
        </p:spPr>
        <p:txBody>
          <a:bodyPr wrap="square" rtlCol="0">
            <a:spAutoFit/>
          </a:bodyPr>
          <a:lstStyle/>
          <a:p>
            <a:pPr algn="ctr"/>
            <a:r>
              <a:rPr lang="en-GB" sz="2000" b="1" dirty="0">
                <a:solidFill>
                  <a:schemeClr val="bg1"/>
                </a:solidFill>
                <a:latin typeface="Arial Narrow" panose="020B0606020202030204" pitchFamily="34" charset="0"/>
              </a:rPr>
              <a:t>BUT</a:t>
            </a:r>
          </a:p>
        </p:txBody>
      </p:sp>
      <p:sp>
        <p:nvSpPr>
          <p:cNvPr id="9" name="TextBox 8">
            <a:extLst>
              <a:ext uri="{FF2B5EF4-FFF2-40B4-BE49-F238E27FC236}">
                <a16:creationId xmlns:a16="http://schemas.microsoft.com/office/drawing/2014/main" xmlns="" id="{E36272B4-5D65-4115-B438-EEAD57313F13}"/>
              </a:ext>
            </a:extLst>
          </p:cNvPr>
          <p:cNvSpPr txBox="1"/>
          <p:nvPr/>
        </p:nvSpPr>
        <p:spPr>
          <a:xfrm>
            <a:off x="124731" y="1698370"/>
            <a:ext cx="1980000" cy="2880000"/>
          </a:xfrm>
          <a:prstGeom prst="rect">
            <a:avLst/>
          </a:prstGeom>
          <a:solidFill>
            <a:srgbClr val="CDCDCD"/>
          </a:solidFill>
        </p:spPr>
        <p:txBody>
          <a:bodyPr wrap="square" rtlCol="0">
            <a:spAutoFit/>
          </a:bodyPr>
          <a:lstStyle/>
          <a:p>
            <a:pPr lvl="0" algn="ctr"/>
            <a:r>
              <a:rPr lang="fr-FR" sz="1600" dirty="0"/>
              <a:t>Identifier les </a:t>
            </a:r>
            <a:r>
              <a:rPr lang="fr-FR" sz="1600" b="1" dirty="0"/>
              <a:t>besoins en termes de protection </a:t>
            </a:r>
            <a:r>
              <a:rPr lang="fr-FR" sz="1600" dirty="0"/>
              <a:t>des populations déplacées </a:t>
            </a:r>
            <a:r>
              <a:rPr lang="fr-FR" sz="1600" dirty="0" smtClean="0"/>
              <a:t>dans </a:t>
            </a:r>
            <a:r>
              <a:rPr lang="fr-FR" sz="1600" dirty="0"/>
              <a:t>la région de </a:t>
            </a:r>
            <a:r>
              <a:rPr lang="fr-FR" sz="1600" dirty="0" smtClean="0"/>
              <a:t>Diffa</a:t>
            </a:r>
          </a:p>
          <a:p>
            <a:pPr lvl="0" algn="ctr"/>
            <a:endParaRPr lang="fr-FR" sz="1600" dirty="0"/>
          </a:p>
          <a:p>
            <a:pPr lvl="0" algn="ctr"/>
            <a:endParaRPr lang="fr-FR" sz="1600" dirty="0" smtClean="0"/>
          </a:p>
          <a:p>
            <a:pPr lvl="0" algn="ctr"/>
            <a:endParaRPr lang="fr-FR" sz="1600" dirty="0"/>
          </a:p>
          <a:p>
            <a:pPr lvl="0" algn="ctr"/>
            <a:endParaRPr lang="fr-FR" sz="1600" dirty="0" smtClean="0"/>
          </a:p>
          <a:p>
            <a:pPr lvl="0" algn="ctr"/>
            <a:endParaRPr lang="fr-FR" sz="1600" dirty="0"/>
          </a:p>
          <a:p>
            <a:pPr lvl="0" algn="ctr"/>
            <a:r>
              <a:rPr lang="fr-FR" sz="1600" dirty="0" smtClean="0"/>
              <a:t> </a:t>
            </a:r>
            <a:endParaRPr lang="fr-FR" sz="1600" dirty="0"/>
          </a:p>
        </p:txBody>
      </p:sp>
      <p:sp>
        <p:nvSpPr>
          <p:cNvPr id="10" name="TextBox 9">
            <a:extLst>
              <a:ext uri="{FF2B5EF4-FFF2-40B4-BE49-F238E27FC236}">
                <a16:creationId xmlns:a16="http://schemas.microsoft.com/office/drawing/2014/main" xmlns="" id="{20D4D84D-E34B-4EC6-A2ED-C7FFC5E31B71}"/>
              </a:ext>
            </a:extLst>
          </p:cNvPr>
          <p:cNvSpPr txBox="1"/>
          <p:nvPr/>
        </p:nvSpPr>
        <p:spPr>
          <a:xfrm>
            <a:off x="124734" y="1267476"/>
            <a:ext cx="1980000" cy="430895"/>
          </a:xfrm>
          <a:prstGeom prst="rect">
            <a:avLst/>
          </a:prstGeom>
          <a:solidFill>
            <a:srgbClr val="EE5859"/>
          </a:solidFill>
        </p:spPr>
        <p:txBody>
          <a:bodyPr wrap="square" rtlCol="0">
            <a:spAutoFit/>
          </a:bodyPr>
          <a:lstStyle/>
          <a:p>
            <a:pPr algn="ctr"/>
            <a:r>
              <a:rPr lang="en-GB" sz="2200" b="1" dirty="0">
                <a:solidFill>
                  <a:schemeClr val="bg1"/>
                </a:solidFill>
                <a:latin typeface="Arial Narrow" panose="020B0606020202030204" pitchFamily="34" charset="0"/>
              </a:rPr>
              <a:t>OBJECTIF 1</a:t>
            </a:r>
          </a:p>
        </p:txBody>
      </p:sp>
      <p:sp>
        <p:nvSpPr>
          <p:cNvPr id="11" name="TextBox 10">
            <a:extLst>
              <a:ext uri="{FF2B5EF4-FFF2-40B4-BE49-F238E27FC236}">
                <a16:creationId xmlns:a16="http://schemas.microsoft.com/office/drawing/2014/main" xmlns="" id="{EFDE47BE-CBE0-4138-95D1-10980531C8DD}"/>
              </a:ext>
            </a:extLst>
          </p:cNvPr>
          <p:cNvSpPr txBox="1"/>
          <p:nvPr/>
        </p:nvSpPr>
        <p:spPr>
          <a:xfrm rot="5400000">
            <a:off x="7695933" y="5419150"/>
            <a:ext cx="1061826" cy="400110"/>
          </a:xfrm>
          <a:prstGeom prst="rect">
            <a:avLst/>
          </a:prstGeom>
          <a:solidFill>
            <a:srgbClr val="EE5859"/>
          </a:solidFill>
        </p:spPr>
        <p:txBody>
          <a:bodyPr wrap="square" rtlCol="0">
            <a:spAutoFit/>
          </a:bodyPr>
          <a:lstStyle/>
          <a:p>
            <a:pPr algn="ctr"/>
            <a:r>
              <a:rPr lang="en-GB" sz="2000" b="1" dirty="0">
                <a:solidFill>
                  <a:schemeClr val="bg1"/>
                </a:solidFill>
                <a:latin typeface="Arial Narrow" panose="020B0606020202030204" pitchFamily="34" charset="0"/>
              </a:rPr>
              <a:t>BUT</a:t>
            </a:r>
          </a:p>
        </p:txBody>
      </p:sp>
      <p:sp>
        <p:nvSpPr>
          <p:cNvPr id="12" name="Down Arrow 19">
            <a:extLst>
              <a:ext uri="{FF2B5EF4-FFF2-40B4-BE49-F238E27FC236}">
                <a16:creationId xmlns:a16="http://schemas.microsoft.com/office/drawing/2014/main" xmlns="" id="{B26CCF78-6EBE-4B93-ADB1-23B3A5C7FD35}"/>
              </a:ext>
            </a:extLst>
          </p:cNvPr>
          <p:cNvSpPr/>
          <p:nvPr/>
        </p:nvSpPr>
        <p:spPr>
          <a:xfrm>
            <a:off x="940335" y="4599270"/>
            <a:ext cx="348791" cy="427585"/>
          </a:xfrm>
          <a:prstGeom prst="downArrow">
            <a:avLst/>
          </a:prstGeom>
          <a:solidFill>
            <a:srgbClr val="F6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6">
            <a:extLst>
              <a:ext uri="{FF2B5EF4-FFF2-40B4-BE49-F238E27FC236}">
                <a16:creationId xmlns:a16="http://schemas.microsoft.com/office/drawing/2014/main" xmlns="" id="{6AA6D9A7-E452-4CB6-8BAB-F1C1E58513D7}"/>
              </a:ext>
            </a:extLst>
          </p:cNvPr>
          <p:cNvSpPr txBox="1"/>
          <p:nvPr/>
        </p:nvSpPr>
        <p:spPr>
          <a:xfrm>
            <a:off x="2230502" y="1267476"/>
            <a:ext cx="1980000" cy="430895"/>
          </a:xfrm>
          <a:prstGeom prst="rect">
            <a:avLst/>
          </a:prstGeom>
          <a:solidFill>
            <a:srgbClr val="EE5859"/>
          </a:solidFill>
        </p:spPr>
        <p:txBody>
          <a:bodyPr wrap="square" rtlCol="0">
            <a:spAutoFit/>
          </a:bodyPr>
          <a:lstStyle/>
          <a:p>
            <a:pPr algn="ctr"/>
            <a:r>
              <a:rPr lang="en-GB" sz="2200" b="1" dirty="0">
                <a:solidFill>
                  <a:schemeClr val="bg1"/>
                </a:solidFill>
                <a:latin typeface="Arial Narrow" panose="020B0606020202030204" pitchFamily="34" charset="0"/>
              </a:rPr>
              <a:t>OBJECTIF 2</a:t>
            </a:r>
          </a:p>
        </p:txBody>
      </p:sp>
      <p:sp>
        <p:nvSpPr>
          <p:cNvPr id="14" name="TextBox 13">
            <a:extLst>
              <a:ext uri="{FF2B5EF4-FFF2-40B4-BE49-F238E27FC236}">
                <a16:creationId xmlns:a16="http://schemas.microsoft.com/office/drawing/2014/main" xmlns="" id="{A7E442C6-A431-4156-94E3-5DDCF8747407}"/>
              </a:ext>
            </a:extLst>
          </p:cNvPr>
          <p:cNvSpPr txBox="1"/>
          <p:nvPr/>
        </p:nvSpPr>
        <p:spPr>
          <a:xfrm>
            <a:off x="2230500" y="1688411"/>
            <a:ext cx="1980000" cy="2880000"/>
          </a:xfrm>
          <a:prstGeom prst="rect">
            <a:avLst/>
          </a:prstGeom>
          <a:solidFill>
            <a:srgbClr val="CDCDCD"/>
          </a:solidFill>
        </p:spPr>
        <p:txBody>
          <a:bodyPr wrap="square" rtlCol="0">
            <a:spAutoFit/>
          </a:bodyPr>
          <a:lstStyle/>
          <a:p>
            <a:pPr lvl="0" algn="ctr"/>
            <a:r>
              <a:rPr lang="fr-FR" sz="1600" dirty="0"/>
              <a:t>Identifier les </a:t>
            </a:r>
            <a:r>
              <a:rPr lang="fr-FR" sz="1600" b="1" dirty="0"/>
              <a:t>mécanismes d’adaptation et de résilience </a:t>
            </a:r>
            <a:r>
              <a:rPr lang="fr-FR" sz="1600" dirty="0"/>
              <a:t>en termes de protection des populations déplacées dans la région de </a:t>
            </a:r>
            <a:r>
              <a:rPr lang="fr-FR" sz="1600" dirty="0" smtClean="0"/>
              <a:t>Diffa</a:t>
            </a:r>
            <a:endParaRPr lang="fr-CH" sz="1600" dirty="0">
              <a:solidFill>
                <a:srgbClr val="000000"/>
              </a:solidFill>
            </a:endParaRPr>
          </a:p>
          <a:p>
            <a:pPr lvl="0" algn="ctr"/>
            <a:endParaRPr lang="fr-CH" sz="1600" b="1" dirty="0">
              <a:solidFill>
                <a:srgbClr val="000000"/>
              </a:solidFill>
            </a:endParaRPr>
          </a:p>
          <a:p>
            <a:pPr lvl="0" algn="ctr"/>
            <a:endParaRPr lang="fr-CH" sz="1600" b="1" dirty="0" smtClean="0">
              <a:solidFill>
                <a:srgbClr val="000000"/>
              </a:solidFill>
            </a:endParaRPr>
          </a:p>
          <a:p>
            <a:pPr lvl="0" algn="ctr"/>
            <a:endParaRPr lang="fr-CH" sz="1600" b="1" dirty="0">
              <a:solidFill>
                <a:srgbClr val="000000"/>
              </a:solidFill>
            </a:endParaRPr>
          </a:p>
          <a:p>
            <a:pPr lvl="0" algn="ctr"/>
            <a:endParaRPr lang="fr-CH" sz="1600" b="1" dirty="0">
              <a:solidFill>
                <a:srgbClr val="000000"/>
              </a:solidFill>
            </a:endParaRPr>
          </a:p>
        </p:txBody>
      </p:sp>
      <p:sp>
        <p:nvSpPr>
          <p:cNvPr id="15" name="TextBox 16">
            <a:extLst>
              <a:ext uri="{FF2B5EF4-FFF2-40B4-BE49-F238E27FC236}">
                <a16:creationId xmlns:a16="http://schemas.microsoft.com/office/drawing/2014/main" xmlns="" id="{271CEAF5-C9CF-453F-A1D9-4215E86A6972}"/>
              </a:ext>
            </a:extLst>
          </p:cNvPr>
          <p:cNvSpPr txBox="1"/>
          <p:nvPr/>
        </p:nvSpPr>
        <p:spPr>
          <a:xfrm>
            <a:off x="4343469" y="1267476"/>
            <a:ext cx="1980000" cy="430895"/>
          </a:xfrm>
          <a:prstGeom prst="rect">
            <a:avLst/>
          </a:prstGeom>
          <a:solidFill>
            <a:srgbClr val="EE5859"/>
          </a:solidFill>
        </p:spPr>
        <p:txBody>
          <a:bodyPr wrap="square" rtlCol="0">
            <a:spAutoFit/>
          </a:bodyPr>
          <a:lstStyle/>
          <a:p>
            <a:pPr algn="ctr"/>
            <a:r>
              <a:rPr lang="en-GB" sz="2200" b="1" dirty="0">
                <a:solidFill>
                  <a:schemeClr val="bg1"/>
                </a:solidFill>
                <a:latin typeface="Arial Narrow" panose="020B0606020202030204" pitchFamily="34" charset="0"/>
              </a:rPr>
              <a:t>OBJECTIF 3</a:t>
            </a:r>
          </a:p>
        </p:txBody>
      </p:sp>
      <p:sp>
        <p:nvSpPr>
          <p:cNvPr id="16" name="TextBox 13">
            <a:extLst>
              <a:ext uri="{FF2B5EF4-FFF2-40B4-BE49-F238E27FC236}">
                <a16:creationId xmlns:a16="http://schemas.microsoft.com/office/drawing/2014/main" xmlns="" id="{BD9F9A10-2ECC-4343-9157-5EA4855552AF}"/>
              </a:ext>
            </a:extLst>
          </p:cNvPr>
          <p:cNvSpPr txBox="1"/>
          <p:nvPr/>
        </p:nvSpPr>
        <p:spPr>
          <a:xfrm>
            <a:off x="4343469" y="1695177"/>
            <a:ext cx="1980000" cy="2880000"/>
          </a:xfrm>
          <a:prstGeom prst="rect">
            <a:avLst/>
          </a:prstGeom>
          <a:solidFill>
            <a:srgbClr val="CDCDCD"/>
          </a:solidFill>
        </p:spPr>
        <p:txBody>
          <a:bodyPr wrap="square" rtlCol="0">
            <a:spAutoFit/>
          </a:bodyPr>
          <a:lstStyle/>
          <a:p>
            <a:pPr lvl="0" algn="ctr"/>
            <a:r>
              <a:rPr lang="fr-FR" sz="1600" dirty="0"/>
              <a:t>Identifier les </a:t>
            </a:r>
            <a:r>
              <a:rPr lang="fr-FR" sz="1600" b="1" dirty="0"/>
              <a:t>manquements dans la réponse humanitaire </a:t>
            </a:r>
            <a:r>
              <a:rPr lang="fr-FR" sz="1600" dirty="0"/>
              <a:t>en termes de protection des populations déplacées dans la région de </a:t>
            </a:r>
            <a:r>
              <a:rPr lang="fr-FR" sz="1600" dirty="0" smtClean="0"/>
              <a:t>Diffa</a:t>
            </a:r>
          </a:p>
          <a:p>
            <a:pPr lvl="0" algn="ctr"/>
            <a:endParaRPr lang="fr-FR" sz="1600" dirty="0"/>
          </a:p>
          <a:p>
            <a:pPr lvl="0" algn="ctr"/>
            <a:endParaRPr lang="fr-CH" sz="1600" b="1" dirty="0">
              <a:solidFill>
                <a:srgbClr val="000000"/>
              </a:solidFill>
            </a:endParaRPr>
          </a:p>
          <a:p>
            <a:pPr lvl="0" algn="ctr"/>
            <a:endParaRPr lang="fr-CH" sz="1600" b="1" dirty="0">
              <a:solidFill>
                <a:srgbClr val="000000"/>
              </a:solidFill>
            </a:endParaRPr>
          </a:p>
          <a:p>
            <a:pPr lvl="0" algn="ctr"/>
            <a:endParaRPr lang="fr-CH" sz="1600" b="1" dirty="0">
              <a:solidFill>
                <a:srgbClr val="000000"/>
              </a:solidFill>
            </a:endParaRPr>
          </a:p>
        </p:txBody>
      </p:sp>
      <p:sp>
        <p:nvSpPr>
          <p:cNvPr id="17" name="Down Arrow 19">
            <a:extLst>
              <a:ext uri="{FF2B5EF4-FFF2-40B4-BE49-F238E27FC236}">
                <a16:creationId xmlns:a16="http://schemas.microsoft.com/office/drawing/2014/main" xmlns="" id="{4CA4D7B1-D63D-4B65-9018-1855BB1D2CF3}"/>
              </a:ext>
            </a:extLst>
          </p:cNvPr>
          <p:cNvSpPr/>
          <p:nvPr/>
        </p:nvSpPr>
        <p:spPr>
          <a:xfrm>
            <a:off x="3046106" y="4606578"/>
            <a:ext cx="348791" cy="427585"/>
          </a:xfrm>
          <a:prstGeom prst="downArrow">
            <a:avLst/>
          </a:prstGeom>
          <a:solidFill>
            <a:srgbClr val="F6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Down Arrow 19">
            <a:extLst>
              <a:ext uri="{FF2B5EF4-FFF2-40B4-BE49-F238E27FC236}">
                <a16:creationId xmlns:a16="http://schemas.microsoft.com/office/drawing/2014/main" xmlns="" id="{FF05B1B1-33DB-4AB4-B555-6844021D3AB7}"/>
              </a:ext>
            </a:extLst>
          </p:cNvPr>
          <p:cNvSpPr/>
          <p:nvPr/>
        </p:nvSpPr>
        <p:spPr>
          <a:xfrm>
            <a:off x="7596810" y="4012179"/>
            <a:ext cx="348791" cy="427585"/>
          </a:xfrm>
          <a:prstGeom prst="downArrow">
            <a:avLst/>
          </a:prstGeom>
          <a:solidFill>
            <a:srgbClr val="F6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6">
            <a:extLst>
              <a:ext uri="{FF2B5EF4-FFF2-40B4-BE49-F238E27FC236}">
                <a16:creationId xmlns:a16="http://schemas.microsoft.com/office/drawing/2014/main" xmlns="" id="{743BE620-628B-4741-8F38-567EAC3A6CB4}"/>
              </a:ext>
            </a:extLst>
          </p:cNvPr>
          <p:cNvSpPr txBox="1"/>
          <p:nvPr/>
        </p:nvSpPr>
        <p:spPr>
          <a:xfrm>
            <a:off x="6446901" y="1267476"/>
            <a:ext cx="1980000" cy="430895"/>
          </a:xfrm>
          <a:prstGeom prst="rect">
            <a:avLst/>
          </a:prstGeom>
          <a:solidFill>
            <a:srgbClr val="EE5859"/>
          </a:solidFill>
        </p:spPr>
        <p:txBody>
          <a:bodyPr wrap="square" rtlCol="0">
            <a:spAutoFit/>
          </a:bodyPr>
          <a:lstStyle/>
          <a:p>
            <a:pPr algn="ctr"/>
            <a:r>
              <a:rPr lang="en-GB" sz="2200" b="1" dirty="0">
                <a:solidFill>
                  <a:schemeClr val="bg1"/>
                </a:solidFill>
                <a:latin typeface="Arial Narrow" panose="020B0606020202030204" pitchFamily="34" charset="0"/>
              </a:rPr>
              <a:t>OBJECTIF 4</a:t>
            </a:r>
          </a:p>
        </p:txBody>
      </p:sp>
      <p:sp>
        <p:nvSpPr>
          <p:cNvPr id="21" name="TextBox 13">
            <a:extLst>
              <a:ext uri="{FF2B5EF4-FFF2-40B4-BE49-F238E27FC236}">
                <a16:creationId xmlns:a16="http://schemas.microsoft.com/office/drawing/2014/main" xmlns="" id="{C8E26026-0168-4277-B0F4-794031714994}"/>
              </a:ext>
            </a:extLst>
          </p:cNvPr>
          <p:cNvSpPr txBox="1"/>
          <p:nvPr/>
        </p:nvSpPr>
        <p:spPr>
          <a:xfrm>
            <a:off x="6444010" y="1698371"/>
            <a:ext cx="1980000" cy="2880000"/>
          </a:xfrm>
          <a:prstGeom prst="rect">
            <a:avLst/>
          </a:prstGeom>
          <a:solidFill>
            <a:srgbClr val="CDCDCD"/>
          </a:solidFill>
        </p:spPr>
        <p:txBody>
          <a:bodyPr wrap="square" rtlCol="0">
            <a:spAutoFit/>
          </a:bodyPr>
          <a:lstStyle/>
          <a:p>
            <a:pPr lvl="0" algn="ctr"/>
            <a:r>
              <a:rPr lang="fr-FR" sz="1600" dirty="0" smtClean="0"/>
              <a:t>Fournir un aperçu des </a:t>
            </a:r>
            <a:r>
              <a:rPr lang="fr-FR" sz="1600" b="1" dirty="0" smtClean="0"/>
              <a:t>dynamiques de déplacement, des </a:t>
            </a:r>
            <a:r>
              <a:rPr lang="fr-FR" sz="1600" b="1" dirty="0"/>
              <a:t>facteurs de </a:t>
            </a:r>
            <a:r>
              <a:rPr lang="fr-FR" sz="1600" b="1" dirty="0" smtClean="0"/>
              <a:t>répulsion </a:t>
            </a:r>
            <a:r>
              <a:rPr lang="fr-FR" sz="1600" b="1" dirty="0"/>
              <a:t>et </a:t>
            </a:r>
            <a:r>
              <a:rPr lang="fr-FR" sz="1600" b="1" dirty="0" smtClean="0"/>
              <a:t>d’attraction, et de </a:t>
            </a:r>
            <a:r>
              <a:rPr lang="fr-FR" sz="1600" b="1" dirty="0"/>
              <a:t>leurs conséquences sur la situation en termes de protection </a:t>
            </a:r>
            <a:r>
              <a:rPr lang="fr-FR" sz="1600" dirty="0"/>
              <a:t>des populations déplacées dans la région de </a:t>
            </a:r>
            <a:r>
              <a:rPr lang="fr-FR" sz="1600" dirty="0" smtClean="0"/>
              <a:t>Diffa</a:t>
            </a:r>
            <a:endParaRPr lang="fr-FR" sz="1600" dirty="0"/>
          </a:p>
        </p:txBody>
      </p:sp>
      <p:sp>
        <p:nvSpPr>
          <p:cNvPr id="23" name="Down Arrow 19">
            <a:extLst>
              <a:ext uri="{FF2B5EF4-FFF2-40B4-BE49-F238E27FC236}">
                <a16:creationId xmlns:a16="http://schemas.microsoft.com/office/drawing/2014/main" xmlns="" id="{242E7283-344D-40FC-B938-173014E4B824}"/>
              </a:ext>
            </a:extLst>
          </p:cNvPr>
          <p:cNvSpPr/>
          <p:nvPr/>
        </p:nvSpPr>
        <p:spPr>
          <a:xfrm>
            <a:off x="5159073" y="4606578"/>
            <a:ext cx="348791" cy="427585"/>
          </a:xfrm>
          <a:prstGeom prst="downArrow">
            <a:avLst/>
          </a:prstGeom>
          <a:solidFill>
            <a:srgbClr val="F6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Down Arrow 19">
            <a:extLst>
              <a:ext uri="{FF2B5EF4-FFF2-40B4-BE49-F238E27FC236}">
                <a16:creationId xmlns:a16="http://schemas.microsoft.com/office/drawing/2014/main" xmlns="" id="{E36C8F5D-D8A4-4AD7-B398-6F38B7B0B3C2}"/>
              </a:ext>
            </a:extLst>
          </p:cNvPr>
          <p:cNvSpPr/>
          <p:nvPr/>
        </p:nvSpPr>
        <p:spPr>
          <a:xfrm>
            <a:off x="7262505" y="4606578"/>
            <a:ext cx="348791" cy="427585"/>
          </a:xfrm>
          <a:prstGeom prst="downArrow">
            <a:avLst/>
          </a:prstGeom>
          <a:solidFill>
            <a:srgbClr val="F6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5192371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H" dirty="0"/>
              <a:t>Produits finaux de l’évaluation</a:t>
            </a:r>
            <a:endParaRPr lang="fr-FR" dirty="0"/>
          </a:p>
        </p:txBody>
      </p:sp>
      <p:sp>
        <p:nvSpPr>
          <p:cNvPr id="3" name="Espace réservé du contenu 2"/>
          <p:cNvSpPr>
            <a:spLocks noGrp="1"/>
          </p:cNvSpPr>
          <p:nvPr>
            <p:ph idx="1"/>
          </p:nvPr>
        </p:nvSpPr>
        <p:spPr>
          <a:xfrm>
            <a:off x="233756" y="1095671"/>
            <a:ext cx="7947718" cy="5493815"/>
          </a:xfrm>
        </p:spPr>
        <p:txBody>
          <a:bodyPr>
            <a:normAutofit lnSpcReduction="10000"/>
          </a:bodyPr>
          <a:lstStyle/>
          <a:p>
            <a:pPr marL="0" indent="0" algn="just">
              <a:buNone/>
            </a:pPr>
            <a:r>
              <a:rPr lang="fr-CH" dirty="0"/>
              <a:t>Quatre types de produits </a:t>
            </a:r>
            <a:r>
              <a:rPr lang="fr-CH" dirty="0" smtClean="0"/>
              <a:t>seront </a:t>
            </a:r>
            <a:r>
              <a:rPr lang="fr-CH" dirty="0"/>
              <a:t>élaborés et </a:t>
            </a:r>
            <a:r>
              <a:rPr lang="fr-CH" dirty="0" smtClean="0"/>
              <a:t>partagés :</a:t>
            </a:r>
            <a:endParaRPr lang="fr-CH" dirty="0"/>
          </a:p>
          <a:p>
            <a:pPr marL="0" indent="0" algn="just">
              <a:buNone/>
            </a:pPr>
            <a:endParaRPr lang="fr-CH" sz="500" dirty="0"/>
          </a:p>
          <a:p>
            <a:pPr marL="514350" lvl="0" indent="-514350" algn="just">
              <a:buFont typeface="+mj-lt"/>
              <a:buAutoNum type="arabicPeriod"/>
            </a:pPr>
            <a:r>
              <a:rPr lang="fr-CH" b="1" dirty="0">
                <a:solidFill>
                  <a:srgbClr val="000000"/>
                </a:solidFill>
              </a:rPr>
              <a:t>Base de données de l’évaluation nettoyée </a:t>
            </a:r>
          </a:p>
          <a:p>
            <a:pPr marL="0" lvl="0" indent="0" algn="just">
              <a:buNone/>
            </a:pPr>
            <a:endParaRPr lang="fr-CH" b="1" dirty="0">
              <a:solidFill>
                <a:srgbClr val="000000"/>
              </a:solidFill>
            </a:endParaRPr>
          </a:p>
          <a:p>
            <a:pPr marL="514350" lvl="0" indent="-514350" algn="just">
              <a:buFont typeface="+mj-lt"/>
              <a:buAutoNum type="arabicPeriod" startAt="2"/>
            </a:pPr>
            <a:r>
              <a:rPr lang="fr-CH" b="1" dirty="0">
                <a:solidFill>
                  <a:srgbClr val="000000"/>
                </a:solidFill>
              </a:rPr>
              <a:t>Présentation des </a:t>
            </a:r>
            <a:r>
              <a:rPr lang="fr-CH" b="1" dirty="0" smtClean="0">
                <a:solidFill>
                  <a:srgbClr val="000000"/>
                </a:solidFill>
              </a:rPr>
              <a:t>résultats</a:t>
            </a:r>
            <a:endParaRPr lang="fr-FR" sz="2400" dirty="0">
              <a:solidFill>
                <a:schemeClr val="tx2"/>
              </a:solidFill>
            </a:endParaRPr>
          </a:p>
          <a:p>
            <a:pPr marL="514350" indent="-514350" algn="just">
              <a:buFont typeface="Arial" panose="020B0604020202020204" pitchFamily="34" charset="0"/>
              <a:buAutoNum type="arabicPeriod" startAt="2"/>
            </a:pPr>
            <a:endParaRPr lang="fr-CH" b="1" dirty="0"/>
          </a:p>
          <a:p>
            <a:pPr marL="514350" indent="-514350" algn="just">
              <a:buFont typeface="Arial" panose="020B0604020202020204" pitchFamily="34" charset="0"/>
              <a:buAutoNum type="arabicPeriod" startAt="2"/>
            </a:pPr>
            <a:r>
              <a:rPr lang="fr-CH" b="1" dirty="0" smtClean="0"/>
              <a:t>Huit fiches d’informations:</a:t>
            </a:r>
            <a:endParaRPr lang="fr-CH" b="1" dirty="0"/>
          </a:p>
          <a:p>
            <a:pPr lvl="1" algn="just">
              <a:buFontTx/>
              <a:buChar char="-"/>
            </a:pPr>
            <a:r>
              <a:rPr lang="fr-FR" dirty="0"/>
              <a:t>Dynamiques de </a:t>
            </a:r>
            <a:r>
              <a:rPr lang="fr-FR" dirty="0" smtClean="0"/>
              <a:t>déplacement (PDI / réfugiés)</a:t>
            </a:r>
            <a:endParaRPr lang="fr-FR" dirty="0"/>
          </a:p>
          <a:p>
            <a:pPr lvl="1" algn="just">
              <a:buFontTx/>
              <a:buChar char="-"/>
            </a:pPr>
            <a:r>
              <a:rPr lang="fr-FR" dirty="0"/>
              <a:t>Situation </a:t>
            </a:r>
            <a:r>
              <a:rPr lang="fr-FR" dirty="0" smtClean="0"/>
              <a:t>sécuritaire </a:t>
            </a:r>
            <a:r>
              <a:rPr lang="fr-FR" dirty="0"/>
              <a:t>(PDI / réfugiés</a:t>
            </a:r>
            <a:r>
              <a:rPr lang="fr-FR" dirty="0" smtClean="0"/>
              <a:t>)</a:t>
            </a:r>
            <a:endParaRPr lang="fr-FR" dirty="0"/>
          </a:p>
          <a:p>
            <a:pPr lvl="1" algn="just">
              <a:buFontTx/>
              <a:buChar char="-"/>
            </a:pPr>
            <a:r>
              <a:rPr lang="fr-FR" dirty="0" smtClean="0"/>
              <a:t>Protection </a:t>
            </a:r>
            <a:r>
              <a:rPr lang="fr-FR" dirty="0"/>
              <a:t>(PDI / réfugiés</a:t>
            </a:r>
            <a:r>
              <a:rPr lang="fr-FR" dirty="0" smtClean="0"/>
              <a:t>)</a:t>
            </a:r>
            <a:endParaRPr lang="fr-FR" dirty="0"/>
          </a:p>
          <a:p>
            <a:pPr lvl="1" algn="just">
              <a:buFontTx/>
              <a:buChar char="-"/>
            </a:pPr>
            <a:r>
              <a:rPr lang="fr-FR" dirty="0"/>
              <a:t>Accès à l’information / services de </a:t>
            </a:r>
            <a:r>
              <a:rPr lang="fr-FR" dirty="0" smtClean="0"/>
              <a:t>base </a:t>
            </a:r>
            <a:r>
              <a:rPr lang="fr-FR" dirty="0"/>
              <a:t>(PDI / réfugiés</a:t>
            </a:r>
            <a:r>
              <a:rPr lang="fr-FR" dirty="0" smtClean="0"/>
              <a:t>)</a:t>
            </a:r>
            <a:endParaRPr lang="fr-FR" dirty="0"/>
          </a:p>
          <a:p>
            <a:pPr marL="0" indent="0" algn="just">
              <a:buNone/>
            </a:pPr>
            <a:endParaRPr lang="fr-FR" b="1" dirty="0"/>
          </a:p>
          <a:p>
            <a:pPr marL="457200" indent="-457200" algn="just">
              <a:buAutoNum type="arabicPeriod" startAt="2"/>
            </a:pPr>
            <a:r>
              <a:rPr lang="fr-FR" b="1" dirty="0"/>
              <a:t>Un </a:t>
            </a:r>
            <a:r>
              <a:rPr lang="fr-FR" b="1" dirty="0" smtClean="0"/>
              <a:t>rapport final</a:t>
            </a:r>
            <a:endParaRPr lang="fr-FR" b="1" dirty="0"/>
          </a:p>
          <a:p>
            <a:pPr marL="0" indent="0" algn="just">
              <a:buNone/>
            </a:pPr>
            <a:endParaRPr lang="fr-FR" dirty="0">
              <a:solidFill>
                <a:schemeClr val="tx2"/>
              </a:solidFill>
            </a:endParaRPr>
          </a:p>
          <a:p>
            <a:pPr marL="0" lvl="0" indent="0" algn="just">
              <a:buNone/>
            </a:pPr>
            <a:endParaRPr lang="fr-CH" b="1" dirty="0">
              <a:solidFill>
                <a:srgbClr val="000000"/>
              </a:solidFill>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542717" y="313832"/>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9021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0" y="0"/>
            <a:ext cx="9144000" cy="6188075"/>
          </a:xfrm>
          <a:prstGeom prst="rect">
            <a:avLst/>
          </a:prstGeom>
          <a:solidFill>
            <a:schemeClr val="accent3">
              <a:lumMod val="20000"/>
              <a:lumOff val="80000"/>
            </a:schemeClr>
          </a:solidFill>
          <a:ln>
            <a:noFill/>
          </a:ln>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endParaRPr lang="fr-CH" altLang="en-US" sz="2400" dirty="0"/>
          </a:p>
        </p:txBody>
      </p:sp>
      <p:sp>
        <p:nvSpPr>
          <p:cNvPr id="4102" name="Rectangle 11"/>
          <p:cNvSpPr>
            <a:spLocks noGrp="1" noChangeArrowheads="1"/>
          </p:cNvSpPr>
          <p:nvPr>
            <p:ph type="ctrTitle"/>
          </p:nvPr>
        </p:nvSpPr>
        <p:spPr>
          <a:xfrm>
            <a:off x="1589088" y="2052638"/>
            <a:ext cx="5875337" cy="1216025"/>
          </a:xfrm>
        </p:spPr>
        <p:txBody>
          <a:bodyPr>
            <a:noAutofit/>
          </a:bodyPr>
          <a:lstStyle/>
          <a:p>
            <a:pPr algn="ctr" eaLnBrk="1" hangingPunct="1">
              <a:lnSpc>
                <a:spcPct val="80000"/>
              </a:lnSpc>
              <a:defRPr/>
            </a:pPr>
            <a:r>
              <a:rPr lang="en-US" altLang="en-US" sz="4800" cap="small" dirty="0">
                <a:solidFill>
                  <a:schemeClr val="bg2">
                    <a:lumMod val="50000"/>
                  </a:schemeClr>
                </a:solidFill>
              </a:rPr>
              <a:t>2. </a:t>
            </a:r>
            <a:r>
              <a:rPr lang="en-US" altLang="en-US" sz="4800" cap="small" dirty="0" err="1">
                <a:solidFill>
                  <a:schemeClr val="bg2">
                    <a:lumMod val="50000"/>
                  </a:schemeClr>
                </a:solidFill>
              </a:rPr>
              <a:t>Méthodologie</a:t>
            </a:r>
            <a:r>
              <a:rPr lang="en-US" altLang="en-US" sz="4800" cap="small" dirty="0">
                <a:solidFill>
                  <a:schemeClr val="bg2">
                    <a:lumMod val="50000"/>
                  </a:schemeClr>
                </a:solidFill>
              </a:rPr>
              <a:t> </a:t>
            </a:r>
            <a:endParaRPr lang="fr-FR" altLang="en-US" sz="3600" cap="small" dirty="0">
              <a:solidFill>
                <a:schemeClr val="bg2">
                  <a:lumMod val="50000"/>
                </a:schemeClr>
              </a:solidFill>
            </a:endParaRPr>
          </a:p>
        </p:txBody>
      </p:sp>
      <p:sp>
        <p:nvSpPr>
          <p:cNvPr id="6" name="Rectangle 5"/>
          <p:cNvSpPr/>
          <p:nvPr/>
        </p:nvSpPr>
        <p:spPr>
          <a:xfrm>
            <a:off x="1589088" y="3514725"/>
            <a:ext cx="5875337" cy="15875"/>
          </a:xfrm>
          <a:prstGeom prst="rect">
            <a:avLst/>
          </a:prstGeom>
          <a:solidFill>
            <a:schemeClr val="tx2">
              <a:lumMod val="50000"/>
              <a:lumOff val="50000"/>
            </a:schemeClr>
          </a:solidFill>
          <a:ln>
            <a:solidFill>
              <a:schemeClr val="tx2">
                <a:lumMod val="50000"/>
                <a:lumOff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CH"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614786">
            <a:off x="8341497" y="6223515"/>
            <a:ext cx="469900" cy="72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54469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Collecte</a:t>
            </a:r>
            <a:r>
              <a:rPr lang="en-US" dirty="0"/>
              <a:t> de </a:t>
            </a:r>
            <a:r>
              <a:rPr lang="en-US" dirty="0" err="1"/>
              <a:t>données</a:t>
            </a:r>
            <a:endParaRPr lang="en-US" dirty="0"/>
          </a:p>
        </p:txBody>
      </p:sp>
      <p:sp>
        <p:nvSpPr>
          <p:cNvPr id="3" name="Content Placeholder 2"/>
          <p:cNvSpPr>
            <a:spLocks noGrp="1"/>
          </p:cNvSpPr>
          <p:nvPr>
            <p:ph idx="1"/>
          </p:nvPr>
        </p:nvSpPr>
        <p:spPr>
          <a:xfrm>
            <a:off x="249521" y="1038155"/>
            <a:ext cx="8200796" cy="5172145"/>
          </a:xfrm>
        </p:spPr>
        <p:txBody>
          <a:bodyPr>
            <a:noAutofit/>
          </a:bodyPr>
          <a:lstStyle/>
          <a:p>
            <a:pPr lvl="0" algn="just">
              <a:lnSpc>
                <a:spcPct val="85000"/>
              </a:lnSpc>
              <a:buClr>
                <a:srgbClr val="EE5859"/>
              </a:buClr>
              <a:buFont typeface="Wingdings" pitchFamily="2" charset="2"/>
              <a:buChar char="Ø"/>
            </a:pPr>
            <a:r>
              <a:rPr lang="fr-FR" sz="2600" b="1" dirty="0">
                <a:solidFill>
                  <a:srgbClr val="000000"/>
                </a:solidFill>
              </a:rPr>
              <a:t> </a:t>
            </a:r>
            <a:r>
              <a:rPr lang="fr-FR" sz="2600" b="1" dirty="0" smtClean="0">
                <a:solidFill>
                  <a:srgbClr val="000000"/>
                </a:solidFill>
              </a:rPr>
              <a:t>Quand ? </a:t>
            </a:r>
            <a:endParaRPr lang="fr-FR" sz="2600" b="1" dirty="0">
              <a:solidFill>
                <a:srgbClr val="000000"/>
              </a:solidFill>
            </a:endParaRPr>
          </a:p>
          <a:p>
            <a:pPr marL="355600" indent="-355600" algn="just">
              <a:lnSpc>
                <a:spcPct val="85000"/>
              </a:lnSpc>
              <a:buClr>
                <a:schemeClr val="accent1"/>
              </a:buClr>
              <a:buNone/>
            </a:pPr>
            <a:r>
              <a:rPr lang="fr-FR" sz="2400" dirty="0"/>
              <a:t>	Données collectées</a:t>
            </a:r>
            <a:r>
              <a:rPr lang="fr-FR" sz="2400" dirty="0">
                <a:solidFill>
                  <a:srgbClr val="FF0000"/>
                </a:solidFill>
              </a:rPr>
              <a:t> </a:t>
            </a:r>
            <a:r>
              <a:rPr lang="fr-FR" sz="2400" dirty="0"/>
              <a:t>du 23 octobre au </a:t>
            </a:r>
            <a:r>
              <a:rPr lang="fr-FR" sz="2400" dirty="0" smtClean="0"/>
              <a:t>10 </a:t>
            </a:r>
            <a:r>
              <a:rPr lang="fr-FR" sz="2400" dirty="0"/>
              <a:t>novembre </a:t>
            </a:r>
            <a:r>
              <a:rPr lang="fr-FR" sz="2400" dirty="0" smtClean="0"/>
              <a:t>2017</a:t>
            </a:r>
            <a:endParaRPr lang="fr-FR" sz="1000" b="1" dirty="0">
              <a:solidFill>
                <a:srgbClr val="000000"/>
              </a:solidFill>
            </a:endParaRPr>
          </a:p>
          <a:p>
            <a:pPr lvl="0" algn="just">
              <a:lnSpc>
                <a:spcPct val="85000"/>
              </a:lnSpc>
              <a:buClr>
                <a:srgbClr val="EE5859"/>
              </a:buClr>
              <a:buFont typeface="Wingdings" pitchFamily="2" charset="2"/>
              <a:buChar char="Ø"/>
            </a:pPr>
            <a:r>
              <a:rPr lang="fr-FR" sz="2600" b="1" dirty="0">
                <a:solidFill>
                  <a:srgbClr val="000000"/>
                </a:solidFill>
              </a:rPr>
              <a:t> Où ? </a:t>
            </a:r>
          </a:p>
          <a:p>
            <a:pPr lvl="1" indent="-327025">
              <a:lnSpc>
                <a:spcPct val="85000"/>
              </a:lnSpc>
              <a:buClr>
                <a:srgbClr val="EE5859"/>
              </a:buClr>
              <a:buFont typeface="Wingdings" pitchFamily="2" charset="2"/>
              <a:buChar char="Ø"/>
            </a:pPr>
            <a:r>
              <a:rPr lang="fr-FR" dirty="0" smtClean="0"/>
              <a:t>142 sites et 1 camp dans la région </a:t>
            </a:r>
            <a:br>
              <a:rPr lang="fr-FR" dirty="0" smtClean="0"/>
            </a:br>
            <a:r>
              <a:rPr lang="fr-FR" dirty="0" smtClean="0"/>
              <a:t>de Diffa, incluant </a:t>
            </a:r>
            <a:r>
              <a:rPr lang="fr-FR" dirty="0" smtClean="0">
                <a:solidFill>
                  <a:srgbClr val="000000"/>
                </a:solidFill>
              </a:rPr>
              <a:t>l’ensemble </a:t>
            </a:r>
            <a:r>
              <a:rPr lang="fr-FR" dirty="0">
                <a:solidFill>
                  <a:srgbClr val="000000"/>
                </a:solidFill>
              </a:rPr>
              <a:t>des </a:t>
            </a:r>
            <a:r>
              <a:rPr lang="fr-FR" dirty="0" smtClean="0">
                <a:solidFill>
                  <a:srgbClr val="000000"/>
                </a:solidFill>
              </a:rPr>
              <a:t/>
            </a:r>
            <a:br>
              <a:rPr lang="fr-FR" dirty="0" smtClean="0">
                <a:solidFill>
                  <a:srgbClr val="000000"/>
                </a:solidFill>
              </a:rPr>
            </a:br>
            <a:r>
              <a:rPr lang="fr-FR" dirty="0" smtClean="0">
                <a:solidFill>
                  <a:srgbClr val="000000"/>
                </a:solidFill>
              </a:rPr>
              <a:t>sites de déplacées accessibles </a:t>
            </a:r>
            <a:br>
              <a:rPr lang="fr-FR" dirty="0" smtClean="0">
                <a:solidFill>
                  <a:srgbClr val="000000"/>
                </a:solidFill>
              </a:rPr>
            </a:br>
            <a:r>
              <a:rPr lang="fr-FR" dirty="0" smtClean="0">
                <a:solidFill>
                  <a:srgbClr val="000000"/>
                </a:solidFill>
              </a:rPr>
              <a:t>lors </a:t>
            </a:r>
            <a:r>
              <a:rPr lang="fr-FR" dirty="0">
                <a:solidFill>
                  <a:srgbClr val="000000"/>
                </a:solidFill>
              </a:rPr>
              <a:t>de </a:t>
            </a:r>
            <a:r>
              <a:rPr lang="fr-FR" dirty="0" smtClean="0">
                <a:solidFill>
                  <a:srgbClr val="000000"/>
                </a:solidFill>
              </a:rPr>
              <a:t>la collecte*</a:t>
            </a:r>
            <a:endParaRPr lang="fr-FR" sz="1000" b="1" dirty="0" smtClean="0">
              <a:solidFill>
                <a:srgbClr val="000000"/>
              </a:solidFill>
            </a:endParaRPr>
          </a:p>
          <a:p>
            <a:pPr lvl="0" algn="just">
              <a:lnSpc>
                <a:spcPct val="85000"/>
              </a:lnSpc>
              <a:buClr>
                <a:srgbClr val="EE5859"/>
              </a:buClr>
              <a:buFont typeface="Wingdings" pitchFamily="2" charset="2"/>
              <a:buChar char="Ø"/>
            </a:pPr>
            <a:r>
              <a:rPr lang="fr-FR" sz="2600" b="1" dirty="0" smtClean="0">
                <a:solidFill>
                  <a:srgbClr val="000000"/>
                </a:solidFill>
              </a:rPr>
              <a:t> Population cible : </a:t>
            </a:r>
          </a:p>
          <a:p>
            <a:pPr marL="358775" indent="-358775" algn="just">
              <a:lnSpc>
                <a:spcPct val="85000"/>
              </a:lnSpc>
              <a:buClr>
                <a:srgbClr val="EE5859"/>
              </a:buClr>
              <a:buNone/>
            </a:pPr>
            <a:r>
              <a:rPr lang="fr-FR" b="1" dirty="0" smtClean="0">
                <a:solidFill>
                  <a:srgbClr val="000000"/>
                </a:solidFill>
              </a:rPr>
              <a:t>	</a:t>
            </a:r>
            <a:r>
              <a:rPr lang="fr-FR" sz="2400" dirty="0" smtClean="0">
                <a:solidFill>
                  <a:srgbClr val="000000"/>
                </a:solidFill>
              </a:rPr>
              <a:t>Populations déplacées </a:t>
            </a:r>
            <a:r>
              <a:rPr lang="fr-FR" sz="2400" dirty="0">
                <a:solidFill>
                  <a:srgbClr val="000000"/>
                </a:solidFill>
              </a:rPr>
              <a:t>vivant dans la région de </a:t>
            </a:r>
            <a:r>
              <a:rPr lang="fr-FR" sz="2400" dirty="0" smtClean="0">
                <a:solidFill>
                  <a:srgbClr val="000000"/>
                </a:solidFill>
              </a:rPr>
              <a:t>Diffa</a:t>
            </a:r>
            <a:endParaRPr lang="fr-FR" sz="2400" b="1" dirty="0">
              <a:solidFill>
                <a:srgbClr val="000000"/>
              </a:solidFill>
            </a:endParaRPr>
          </a:p>
          <a:p>
            <a:pPr lvl="1" indent="-327025" algn="just">
              <a:lnSpc>
                <a:spcPct val="85000"/>
              </a:lnSpc>
              <a:buClr>
                <a:srgbClr val="EE5859"/>
              </a:buClr>
              <a:buFont typeface="Wingdings" pitchFamily="2" charset="2"/>
              <a:buChar char="Ø"/>
            </a:pPr>
            <a:r>
              <a:rPr lang="fr-FR" dirty="0" smtClean="0">
                <a:solidFill>
                  <a:srgbClr val="000000"/>
                </a:solidFill>
              </a:rPr>
              <a:t>Personnes </a:t>
            </a:r>
            <a:r>
              <a:rPr lang="fr-FR" dirty="0">
                <a:solidFill>
                  <a:srgbClr val="000000"/>
                </a:solidFill>
              </a:rPr>
              <a:t>Déplacées Internes (</a:t>
            </a:r>
            <a:r>
              <a:rPr lang="fr-FR" dirty="0" smtClean="0">
                <a:solidFill>
                  <a:srgbClr val="000000"/>
                </a:solidFill>
              </a:rPr>
              <a:t>PDI)</a:t>
            </a:r>
          </a:p>
          <a:p>
            <a:pPr lvl="1" indent="-327025" algn="just">
              <a:lnSpc>
                <a:spcPct val="85000"/>
              </a:lnSpc>
              <a:buClr>
                <a:srgbClr val="EE5859"/>
              </a:buClr>
              <a:buFont typeface="Wingdings" pitchFamily="2" charset="2"/>
              <a:buChar char="Ø"/>
            </a:pPr>
            <a:r>
              <a:rPr lang="fr-FR" dirty="0" smtClean="0">
                <a:solidFill>
                  <a:srgbClr val="000000"/>
                </a:solidFill>
              </a:rPr>
              <a:t>Réfugiés </a:t>
            </a:r>
            <a:endParaRPr lang="fr-FR" dirty="0">
              <a:solidFill>
                <a:srgbClr val="000000"/>
              </a:solidFill>
            </a:endParaRPr>
          </a:p>
          <a:p>
            <a:pPr marL="457200" lvl="1" indent="0" algn="just">
              <a:lnSpc>
                <a:spcPct val="85000"/>
              </a:lnSpc>
              <a:buClr>
                <a:srgbClr val="EE5859"/>
              </a:buClr>
              <a:buNone/>
            </a:pPr>
            <a:endParaRPr lang="fr-FR" dirty="0">
              <a:solidFill>
                <a:srgbClr val="000000"/>
              </a:solidFill>
            </a:endParaRPr>
          </a:p>
          <a:p>
            <a:pPr marL="355600" lvl="0" indent="-355600" algn="just">
              <a:lnSpc>
                <a:spcPct val="85000"/>
              </a:lnSpc>
              <a:buClr>
                <a:srgbClr val="EE5859"/>
              </a:buClr>
              <a:buNone/>
            </a:pPr>
            <a:r>
              <a:rPr lang="fr-FR" sz="2400" dirty="0">
                <a:solidFill>
                  <a:srgbClr val="000000"/>
                </a:solidFill>
              </a:rPr>
              <a:t>	</a:t>
            </a:r>
            <a:endParaRPr lang="fr-FR" sz="2200" dirty="0">
              <a:solidFill>
                <a:srgbClr val="000000"/>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029797">
            <a:off x="8550108" y="319984"/>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a:extLst>
              <a:ext uri="{FF2B5EF4-FFF2-40B4-BE49-F238E27FC236}">
                <a16:creationId xmlns:a16="http://schemas.microsoft.com/office/drawing/2014/main" xmlns="" id="{D1D0F035-A7D8-4185-AD28-A343EEAC290C}"/>
              </a:ext>
            </a:extLst>
          </p:cNvPr>
          <p:cNvSpPr/>
          <p:nvPr/>
        </p:nvSpPr>
        <p:spPr>
          <a:xfrm>
            <a:off x="4882870" y="2252208"/>
            <a:ext cx="2576946" cy="1602963"/>
          </a:xfrm>
          <a:prstGeom prst="ellipse">
            <a:avLst/>
          </a:prstGeom>
          <a:noFill/>
          <a:ln>
            <a:solidFill>
              <a:srgbClr val="EE58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Oval 5">
            <a:extLst>
              <a:ext uri="{FF2B5EF4-FFF2-40B4-BE49-F238E27FC236}">
                <a16:creationId xmlns:a16="http://schemas.microsoft.com/office/drawing/2014/main" xmlns="" id="{79404522-CF1D-443B-BE88-D2144DF9FFC9}"/>
              </a:ext>
            </a:extLst>
          </p:cNvPr>
          <p:cNvSpPr/>
          <p:nvPr/>
        </p:nvSpPr>
        <p:spPr>
          <a:xfrm>
            <a:off x="5909634" y="2252208"/>
            <a:ext cx="2576946" cy="1602963"/>
          </a:xfrm>
          <a:prstGeom prst="ellipse">
            <a:avLst/>
          </a:prstGeom>
          <a:noFill/>
          <a:ln>
            <a:solidFill>
              <a:srgbClr val="5858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solidFill>
                <a:srgbClr val="585859"/>
              </a:solidFill>
            </a:endParaRPr>
          </a:p>
        </p:txBody>
      </p:sp>
      <p:sp>
        <p:nvSpPr>
          <p:cNvPr id="7" name="TextBox 6">
            <a:extLst>
              <a:ext uri="{FF2B5EF4-FFF2-40B4-BE49-F238E27FC236}">
                <a16:creationId xmlns:a16="http://schemas.microsoft.com/office/drawing/2014/main" xmlns="" id="{049271A3-2381-4C9B-AE23-BC5FF5159D29}"/>
              </a:ext>
            </a:extLst>
          </p:cNvPr>
          <p:cNvSpPr txBox="1"/>
          <p:nvPr/>
        </p:nvSpPr>
        <p:spPr>
          <a:xfrm>
            <a:off x="6359416" y="2869023"/>
            <a:ext cx="838691" cy="369332"/>
          </a:xfrm>
          <a:prstGeom prst="rect">
            <a:avLst/>
          </a:prstGeom>
          <a:noFill/>
        </p:spPr>
        <p:txBody>
          <a:bodyPr wrap="none" rtlCol="0">
            <a:spAutoFit/>
          </a:bodyPr>
          <a:lstStyle/>
          <a:p>
            <a:r>
              <a:rPr lang="nl-BE" dirty="0"/>
              <a:t>91 sites</a:t>
            </a:r>
          </a:p>
        </p:txBody>
      </p:sp>
      <p:sp>
        <p:nvSpPr>
          <p:cNvPr id="8" name="TextBox 7">
            <a:extLst>
              <a:ext uri="{FF2B5EF4-FFF2-40B4-BE49-F238E27FC236}">
                <a16:creationId xmlns:a16="http://schemas.microsoft.com/office/drawing/2014/main" xmlns="" id="{034E1FA5-7B19-43E2-80D9-0E4F9AE5FF01}"/>
              </a:ext>
            </a:extLst>
          </p:cNvPr>
          <p:cNvSpPr txBox="1"/>
          <p:nvPr/>
        </p:nvSpPr>
        <p:spPr>
          <a:xfrm>
            <a:off x="5070943" y="2869023"/>
            <a:ext cx="838691" cy="369332"/>
          </a:xfrm>
          <a:prstGeom prst="rect">
            <a:avLst/>
          </a:prstGeom>
          <a:noFill/>
        </p:spPr>
        <p:txBody>
          <a:bodyPr wrap="none" rtlCol="0">
            <a:spAutoFit/>
          </a:bodyPr>
          <a:lstStyle/>
          <a:p>
            <a:r>
              <a:rPr lang="nl-BE" dirty="0">
                <a:solidFill>
                  <a:srgbClr val="EE5859"/>
                </a:solidFill>
              </a:rPr>
              <a:t>30 sites</a:t>
            </a:r>
          </a:p>
        </p:txBody>
      </p:sp>
      <p:sp>
        <p:nvSpPr>
          <p:cNvPr id="9" name="TextBox 8">
            <a:extLst>
              <a:ext uri="{FF2B5EF4-FFF2-40B4-BE49-F238E27FC236}">
                <a16:creationId xmlns:a16="http://schemas.microsoft.com/office/drawing/2014/main" xmlns="" id="{54737283-03D1-4DB1-9DCF-9CE0139635CD}"/>
              </a:ext>
            </a:extLst>
          </p:cNvPr>
          <p:cNvSpPr txBox="1"/>
          <p:nvPr/>
        </p:nvSpPr>
        <p:spPr>
          <a:xfrm>
            <a:off x="7549685" y="2712607"/>
            <a:ext cx="838691" cy="646331"/>
          </a:xfrm>
          <a:prstGeom prst="rect">
            <a:avLst/>
          </a:prstGeom>
          <a:noFill/>
        </p:spPr>
        <p:txBody>
          <a:bodyPr wrap="none" rtlCol="0">
            <a:spAutoFit/>
          </a:bodyPr>
          <a:lstStyle/>
          <a:p>
            <a:pPr algn="ctr"/>
            <a:r>
              <a:rPr lang="nl-BE" dirty="0" smtClean="0">
                <a:solidFill>
                  <a:srgbClr val="585859"/>
                </a:solidFill>
              </a:rPr>
              <a:t>21 sites</a:t>
            </a:r>
          </a:p>
          <a:p>
            <a:pPr algn="ctr"/>
            <a:r>
              <a:rPr lang="nl-BE" dirty="0" smtClean="0">
                <a:solidFill>
                  <a:srgbClr val="585859"/>
                </a:solidFill>
              </a:rPr>
              <a:t>1 camp</a:t>
            </a:r>
            <a:endParaRPr lang="nl-BE" dirty="0">
              <a:solidFill>
                <a:srgbClr val="585859"/>
              </a:solidFill>
            </a:endParaRPr>
          </a:p>
        </p:txBody>
      </p:sp>
      <p:sp>
        <p:nvSpPr>
          <p:cNvPr id="10" name="TextBox 9">
            <a:extLst>
              <a:ext uri="{FF2B5EF4-FFF2-40B4-BE49-F238E27FC236}">
                <a16:creationId xmlns:a16="http://schemas.microsoft.com/office/drawing/2014/main" xmlns="" id="{FA7A7388-0915-4497-BF17-3D8EFED3BB94}"/>
              </a:ext>
            </a:extLst>
          </p:cNvPr>
          <p:cNvSpPr txBox="1"/>
          <p:nvPr/>
        </p:nvSpPr>
        <p:spPr>
          <a:xfrm>
            <a:off x="4989830" y="1885188"/>
            <a:ext cx="500458" cy="369332"/>
          </a:xfrm>
          <a:prstGeom prst="rect">
            <a:avLst/>
          </a:prstGeom>
          <a:noFill/>
        </p:spPr>
        <p:txBody>
          <a:bodyPr wrap="none" rtlCol="0">
            <a:spAutoFit/>
          </a:bodyPr>
          <a:lstStyle/>
          <a:p>
            <a:r>
              <a:rPr lang="nl-BE" dirty="0" smtClean="0">
                <a:solidFill>
                  <a:srgbClr val="EE5859"/>
                </a:solidFill>
              </a:rPr>
              <a:t>PDI</a:t>
            </a:r>
            <a:endParaRPr lang="nl-BE" dirty="0">
              <a:solidFill>
                <a:srgbClr val="EE5859"/>
              </a:solidFill>
            </a:endParaRPr>
          </a:p>
        </p:txBody>
      </p:sp>
      <p:sp>
        <p:nvSpPr>
          <p:cNvPr id="11" name="TextBox 10">
            <a:extLst>
              <a:ext uri="{FF2B5EF4-FFF2-40B4-BE49-F238E27FC236}">
                <a16:creationId xmlns:a16="http://schemas.microsoft.com/office/drawing/2014/main" xmlns="" id="{09AE60C1-DE0D-4548-822F-C121448BBA5B}"/>
              </a:ext>
            </a:extLst>
          </p:cNvPr>
          <p:cNvSpPr txBox="1"/>
          <p:nvPr/>
        </p:nvSpPr>
        <p:spPr>
          <a:xfrm>
            <a:off x="7553311" y="1882217"/>
            <a:ext cx="933269" cy="369332"/>
          </a:xfrm>
          <a:prstGeom prst="rect">
            <a:avLst/>
          </a:prstGeom>
          <a:noFill/>
        </p:spPr>
        <p:txBody>
          <a:bodyPr wrap="none" rtlCol="0">
            <a:spAutoFit/>
          </a:bodyPr>
          <a:lstStyle/>
          <a:p>
            <a:r>
              <a:rPr lang="nl-BE" dirty="0">
                <a:solidFill>
                  <a:srgbClr val="585859"/>
                </a:solidFill>
              </a:rPr>
              <a:t>Réfugiés</a:t>
            </a:r>
          </a:p>
        </p:txBody>
      </p:sp>
      <p:sp>
        <p:nvSpPr>
          <p:cNvPr id="12" name="Espace réservé du contenu 3">
            <a:extLst>
              <a:ext uri="{FF2B5EF4-FFF2-40B4-BE49-F238E27FC236}">
                <a16:creationId xmlns:a16="http://schemas.microsoft.com/office/drawing/2014/main" xmlns="" id="{9455563C-7A42-447D-AC1C-0A566045AFBE}"/>
              </a:ext>
            </a:extLst>
          </p:cNvPr>
          <p:cNvSpPr txBox="1">
            <a:spLocks/>
          </p:cNvSpPr>
          <p:nvPr/>
        </p:nvSpPr>
        <p:spPr>
          <a:xfrm>
            <a:off x="309640" y="5617752"/>
            <a:ext cx="8078736" cy="14189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400" b="1" dirty="0" smtClean="0"/>
              <a:t>*</a:t>
            </a:r>
            <a:r>
              <a:rPr lang="fr-FR" sz="1400" dirty="0" smtClean="0"/>
              <a:t> Les sites de déplacés tels que recensés </a:t>
            </a:r>
            <a:r>
              <a:rPr lang="fr-FR" sz="1400" dirty="0"/>
              <a:t>par la Direction Régionale de l’Etat Civil, de la Migration et des Réfugiés (</a:t>
            </a:r>
            <a:r>
              <a:rPr lang="fr-FR" sz="1400" dirty="0" smtClean="0"/>
              <a:t>DREC/M-R) en mars 2017</a:t>
            </a:r>
            <a:r>
              <a:rPr lang="fr-FR" sz="1400" dirty="0"/>
              <a:t>. Bien que la DREC ait publié un </a:t>
            </a:r>
            <a:r>
              <a:rPr lang="fr-FR" sz="1400" dirty="0" smtClean="0"/>
              <a:t>nouvel </a:t>
            </a:r>
            <a:r>
              <a:rPr lang="fr-FR" sz="1400" dirty="0"/>
              <a:t>aperçu de 99 sites de déplacés en octobre 2017, la collecte de données pour l’évaluation finale a été basée sur la liste de 142 sites publiée par la DREC en mars </a:t>
            </a:r>
            <a:r>
              <a:rPr lang="fr-FR" sz="1400" dirty="0" smtClean="0"/>
              <a:t>2017. Cette approche permet une </a:t>
            </a:r>
            <a:r>
              <a:rPr lang="fr-FR" sz="1400" dirty="0"/>
              <a:t>comparaison entre les résultats de l’évaluation finale et ceux de l’évaluation de référence, </a:t>
            </a:r>
            <a:r>
              <a:rPr lang="fr-FR" sz="1400" dirty="0" smtClean="0"/>
              <a:t>un </a:t>
            </a:r>
            <a:r>
              <a:rPr lang="fr-FR" sz="1400" dirty="0"/>
              <a:t>des objectifs du cycle d’évaluations. </a:t>
            </a:r>
            <a:r>
              <a:rPr lang="fr-FR" sz="1400" dirty="0" smtClean="0"/>
              <a:t>Certains </a:t>
            </a:r>
            <a:r>
              <a:rPr lang="fr-FR" sz="1400" dirty="0"/>
              <a:t>sites </a:t>
            </a:r>
            <a:r>
              <a:rPr lang="fr-FR" sz="1400" dirty="0" smtClean="0"/>
              <a:t>inclus dans l’évaluation de référence étaient inaccessibles au moment de la </a:t>
            </a:r>
            <a:r>
              <a:rPr lang="fr-FR" sz="1400" dirty="0"/>
              <a:t>collecte </a:t>
            </a:r>
            <a:r>
              <a:rPr lang="fr-FR" sz="1400" dirty="0" smtClean="0"/>
              <a:t>finale en </a:t>
            </a:r>
            <a:r>
              <a:rPr lang="fr-FR" sz="1400" dirty="0"/>
              <a:t>raison des conditions sécuritaires; </a:t>
            </a:r>
            <a:r>
              <a:rPr lang="fr-FR" sz="1400" dirty="0" smtClean="0"/>
              <a:t>ces sites ne sont donc pas inclus dans l’évaluation finale.</a:t>
            </a:r>
            <a:endParaRPr lang="fr-FR" sz="1400" dirty="0"/>
          </a:p>
        </p:txBody>
      </p:sp>
    </p:spTree>
    <p:extLst>
      <p:ext uri="{BB962C8B-B14F-4D97-AF65-F5344CB8AC3E}">
        <p14:creationId xmlns:p14="http://schemas.microsoft.com/office/powerpoint/2010/main" val="8758764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Collecte</a:t>
            </a:r>
            <a:r>
              <a:rPr lang="en-US" dirty="0"/>
              <a:t> de </a:t>
            </a:r>
            <a:r>
              <a:rPr lang="en-US" dirty="0" err="1"/>
              <a:t>données</a:t>
            </a:r>
            <a:endParaRPr lang="en-US" dirty="0"/>
          </a:p>
        </p:txBody>
      </p:sp>
      <p:sp>
        <p:nvSpPr>
          <p:cNvPr id="3" name="Content Placeholder 2"/>
          <p:cNvSpPr>
            <a:spLocks noGrp="1"/>
          </p:cNvSpPr>
          <p:nvPr>
            <p:ph idx="1"/>
          </p:nvPr>
        </p:nvSpPr>
        <p:spPr>
          <a:xfrm>
            <a:off x="249521" y="1038155"/>
            <a:ext cx="8200796" cy="5977500"/>
          </a:xfrm>
        </p:spPr>
        <p:txBody>
          <a:bodyPr>
            <a:noAutofit/>
          </a:bodyPr>
          <a:lstStyle/>
          <a:p>
            <a:pPr lvl="0" algn="just">
              <a:lnSpc>
                <a:spcPct val="85000"/>
              </a:lnSpc>
              <a:buClr>
                <a:srgbClr val="EE5859"/>
              </a:buClr>
              <a:buFont typeface="Wingdings" pitchFamily="2" charset="2"/>
              <a:buChar char="Ø"/>
            </a:pPr>
            <a:r>
              <a:rPr lang="fr-FR" sz="2600" b="1" dirty="0" smtClean="0">
                <a:solidFill>
                  <a:srgbClr val="000000"/>
                </a:solidFill>
              </a:rPr>
              <a:t>Comment ? </a:t>
            </a:r>
            <a:endParaRPr lang="fr-FR" sz="2600" b="1" dirty="0">
              <a:solidFill>
                <a:srgbClr val="000000"/>
              </a:solidFill>
            </a:endParaRPr>
          </a:p>
          <a:p>
            <a:pPr lvl="1" indent="-327025" algn="just">
              <a:lnSpc>
                <a:spcPct val="85000"/>
              </a:lnSpc>
              <a:buClr>
                <a:srgbClr val="EE5859"/>
              </a:buClr>
              <a:buFont typeface="Wingdings" pitchFamily="2" charset="2"/>
              <a:buChar char="Ø"/>
            </a:pPr>
            <a:r>
              <a:rPr lang="fr-FR" dirty="0" smtClean="0"/>
              <a:t>Méthodologie </a:t>
            </a:r>
            <a:r>
              <a:rPr lang="fr-FR" b="1" dirty="0" smtClean="0"/>
              <a:t>qualitative</a:t>
            </a:r>
          </a:p>
          <a:p>
            <a:pPr lvl="1" indent="-327025" algn="just">
              <a:lnSpc>
                <a:spcPct val="85000"/>
              </a:lnSpc>
              <a:buClr>
                <a:srgbClr val="EE5859"/>
              </a:buClr>
              <a:buFont typeface="Wingdings" pitchFamily="2" charset="2"/>
              <a:buChar char="Ø"/>
            </a:pPr>
            <a:r>
              <a:rPr lang="fr-FR" dirty="0">
                <a:solidFill>
                  <a:srgbClr val="000000"/>
                </a:solidFill>
              </a:rPr>
              <a:t>Entretiens effectués avec </a:t>
            </a:r>
            <a:r>
              <a:rPr lang="fr-FR" b="1" dirty="0">
                <a:solidFill>
                  <a:srgbClr val="000000"/>
                </a:solidFill>
              </a:rPr>
              <a:t>623 </a:t>
            </a:r>
            <a:r>
              <a:rPr lang="fr-FR" b="1" dirty="0" smtClean="0">
                <a:solidFill>
                  <a:srgbClr val="000000"/>
                </a:solidFill>
              </a:rPr>
              <a:t>informateurs clés (IC)</a:t>
            </a:r>
            <a:r>
              <a:rPr lang="fr-FR" dirty="0" smtClean="0">
                <a:solidFill>
                  <a:srgbClr val="000000"/>
                </a:solidFill>
              </a:rPr>
              <a:t>,</a:t>
            </a:r>
            <a:r>
              <a:rPr lang="fr-FR" b="1" dirty="0" smtClean="0">
                <a:solidFill>
                  <a:srgbClr val="000000"/>
                </a:solidFill>
              </a:rPr>
              <a:t> </a:t>
            </a:r>
            <a:r>
              <a:rPr lang="fr-FR" dirty="0" smtClean="0">
                <a:solidFill>
                  <a:srgbClr val="000000"/>
                </a:solidFill>
              </a:rPr>
              <a:t>sur </a:t>
            </a:r>
            <a:r>
              <a:rPr lang="fr-FR" dirty="0">
                <a:solidFill>
                  <a:srgbClr val="000000"/>
                </a:solidFill>
              </a:rPr>
              <a:t>la base d’un questionnaire élaboré en collaboration avec le </a:t>
            </a:r>
            <a:r>
              <a:rPr lang="fr-FR" dirty="0" smtClean="0">
                <a:solidFill>
                  <a:srgbClr val="000000"/>
                </a:solidFill>
              </a:rPr>
              <a:t>GTP</a:t>
            </a:r>
          </a:p>
          <a:p>
            <a:pPr lvl="2" indent="-327025" algn="just">
              <a:lnSpc>
                <a:spcPct val="85000"/>
              </a:lnSpc>
              <a:buClr>
                <a:srgbClr val="EE5859"/>
              </a:buClr>
              <a:buFont typeface="Wingdings" pitchFamily="2" charset="2"/>
              <a:buChar char="Ø"/>
            </a:pPr>
            <a:r>
              <a:rPr lang="fr-FR" sz="2200" b="1" dirty="0" smtClean="0">
                <a:solidFill>
                  <a:srgbClr val="000000"/>
                </a:solidFill>
              </a:rPr>
              <a:t>326 </a:t>
            </a:r>
            <a:r>
              <a:rPr lang="fr-FR" sz="2200" b="1" dirty="0">
                <a:solidFill>
                  <a:srgbClr val="000000"/>
                </a:solidFill>
              </a:rPr>
              <a:t>IC PDI </a:t>
            </a:r>
            <a:r>
              <a:rPr lang="fr-FR" sz="2200" dirty="0">
                <a:solidFill>
                  <a:srgbClr val="000000"/>
                </a:solidFill>
              </a:rPr>
              <a:t>et </a:t>
            </a:r>
            <a:r>
              <a:rPr lang="fr-FR" sz="2200" b="1" dirty="0">
                <a:solidFill>
                  <a:srgbClr val="000000"/>
                </a:solidFill>
              </a:rPr>
              <a:t>297 IC </a:t>
            </a:r>
            <a:r>
              <a:rPr lang="fr-FR" sz="2200" b="1" dirty="0" smtClean="0">
                <a:solidFill>
                  <a:srgbClr val="000000"/>
                </a:solidFill>
              </a:rPr>
              <a:t>réfugiés</a:t>
            </a:r>
          </a:p>
          <a:p>
            <a:pPr lvl="2" indent="-327025" algn="just">
              <a:lnSpc>
                <a:spcPct val="85000"/>
              </a:lnSpc>
              <a:buClr>
                <a:srgbClr val="EE5859"/>
              </a:buClr>
              <a:buFont typeface="Wingdings" pitchFamily="2" charset="2"/>
              <a:buChar char="Ø"/>
            </a:pPr>
            <a:r>
              <a:rPr lang="fr-FR" sz="2200" b="1" dirty="0" smtClean="0">
                <a:solidFill>
                  <a:srgbClr val="000000"/>
                </a:solidFill>
              </a:rPr>
              <a:t>91 IC femmes </a:t>
            </a:r>
            <a:r>
              <a:rPr lang="fr-FR" sz="2200" dirty="0" smtClean="0">
                <a:solidFill>
                  <a:srgbClr val="000000"/>
                </a:solidFill>
              </a:rPr>
              <a:t>(40 PDI et 51 réfugiées) et </a:t>
            </a:r>
            <a:r>
              <a:rPr lang="fr-FR" sz="2200" b="1" dirty="0" smtClean="0">
                <a:solidFill>
                  <a:srgbClr val="000000"/>
                </a:solidFill>
              </a:rPr>
              <a:t>532 IC hommes</a:t>
            </a:r>
            <a:endParaRPr lang="fr-FR" sz="2200" b="1" dirty="0">
              <a:solidFill>
                <a:srgbClr val="000000"/>
              </a:solidFill>
            </a:endParaRPr>
          </a:p>
          <a:p>
            <a:pPr lvl="1" indent="-327025" algn="just">
              <a:lnSpc>
                <a:spcPct val="85000"/>
              </a:lnSpc>
              <a:buClr>
                <a:srgbClr val="EE5859"/>
              </a:buClr>
              <a:buFont typeface="Wingdings" pitchFamily="2" charset="2"/>
              <a:buChar char="Ø"/>
            </a:pPr>
            <a:r>
              <a:rPr lang="fr-FR" dirty="0">
                <a:solidFill>
                  <a:srgbClr val="000000"/>
                </a:solidFill>
              </a:rPr>
              <a:t>IC sélectionnés par rapport à leurs connaissances vis-à-vis d’une des </a:t>
            </a:r>
            <a:r>
              <a:rPr lang="fr-FR" b="1" dirty="0">
                <a:solidFill>
                  <a:srgbClr val="000000"/>
                </a:solidFill>
              </a:rPr>
              <a:t>trois </a:t>
            </a:r>
            <a:r>
              <a:rPr lang="fr-FR" b="1" dirty="0" smtClean="0">
                <a:solidFill>
                  <a:srgbClr val="000000"/>
                </a:solidFill>
              </a:rPr>
              <a:t>thématiques principales </a:t>
            </a:r>
            <a:r>
              <a:rPr lang="fr-FR" dirty="0" smtClean="0">
                <a:solidFill>
                  <a:srgbClr val="000000"/>
                </a:solidFill>
              </a:rPr>
              <a:t>de l'enquête </a:t>
            </a:r>
            <a:r>
              <a:rPr lang="fr-FR" dirty="0">
                <a:solidFill>
                  <a:srgbClr val="000000"/>
                </a:solidFill>
              </a:rPr>
              <a:t>(situation sécuritaire, protection, accès à l’information/services de base)</a:t>
            </a:r>
          </a:p>
          <a:p>
            <a:pPr lvl="1" indent="-327025" algn="just">
              <a:lnSpc>
                <a:spcPct val="85000"/>
              </a:lnSpc>
              <a:buClr>
                <a:srgbClr val="EE5859"/>
              </a:buClr>
              <a:buFont typeface="Wingdings" pitchFamily="2" charset="2"/>
              <a:buChar char="Ø"/>
            </a:pPr>
            <a:r>
              <a:rPr lang="fr-FR" u="sng" dirty="0" smtClean="0">
                <a:solidFill>
                  <a:srgbClr val="000000"/>
                </a:solidFill>
              </a:rPr>
              <a:t>Objectif</a:t>
            </a:r>
            <a:r>
              <a:rPr lang="fr-FR" dirty="0" smtClean="0">
                <a:solidFill>
                  <a:srgbClr val="000000"/>
                </a:solidFill>
              </a:rPr>
              <a:t> : Avoir un IC par thématique, par site/camp et par statut (PDI ou réfugié)</a:t>
            </a:r>
          </a:p>
          <a:p>
            <a:pPr marL="273050" indent="-273050" algn="just">
              <a:lnSpc>
                <a:spcPct val="85000"/>
              </a:lnSpc>
              <a:buClr>
                <a:schemeClr val="accent1"/>
              </a:buClr>
              <a:buFont typeface="Wingdings" pitchFamily="2" charset="2"/>
              <a:buChar char="Ø"/>
            </a:pPr>
            <a:endParaRPr lang="fr-FR" sz="1400" b="1" dirty="0" smtClean="0">
              <a:solidFill>
                <a:srgbClr val="000000"/>
              </a:solidFill>
            </a:endParaRPr>
          </a:p>
          <a:p>
            <a:pPr marL="273050" indent="-273050" algn="just">
              <a:lnSpc>
                <a:spcPct val="85000"/>
              </a:lnSpc>
              <a:buClr>
                <a:schemeClr val="accent1"/>
              </a:buClr>
              <a:buFont typeface="Wingdings" pitchFamily="2" charset="2"/>
              <a:buChar char="Ø"/>
            </a:pPr>
            <a:r>
              <a:rPr lang="fr-FR" sz="2600" dirty="0" smtClean="0">
                <a:solidFill>
                  <a:srgbClr val="000000"/>
                </a:solidFill>
              </a:rPr>
              <a:t>La méthodologie </a:t>
            </a:r>
            <a:r>
              <a:rPr lang="fr-FR" sz="2600" b="1" dirty="0" smtClean="0">
                <a:solidFill>
                  <a:srgbClr val="000000"/>
                </a:solidFill>
              </a:rPr>
              <a:t>reflète également l’objectif comparatif </a:t>
            </a:r>
            <a:r>
              <a:rPr lang="fr-FR" sz="2600" dirty="0" smtClean="0">
                <a:solidFill>
                  <a:srgbClr val="000000"/>
                </a:solidFill>
              </a:rPr>
              <a:t>de l’évaluation</a:t>
            </a:r>
            <a:r>
              <a:rPr lang="fr-FR" sz="2600" dirty="0">
                <a:solidFill>
                  <a:srgbClr val="000000"/>
                </a:solidFill>
              </a:rPr>
              <a:t> </a:t>
            </a:r>
            <a:r>
              <a:rPr lang="fr-FR" sz="2600" dirty="0" smtClean="0">
                <a:solidFill>
                  <a:srgbClr val="000000"/>
                </a:solidFill>
                <a:sym typeface="Wingdings" pitchFamily="2" charset="2"/>
              </a:rPr>
              <a:t></a:t>
            </a:r>
            <a:r>
              <a:rPr lang="fr-FR" sz="2600" dirty="0" smtClean="0">
                <a:solidFill>
                  <a:srgbClr val="000000"/>
                </a:solidFill>
              </a:rPr>
              <a:t> </a:t>
            </a:r>
            <a:r>
              <a:rPr lang="fr-FR" sz="2600" b="1" dirty="0" smtClean="0">
                <a:solidFill>
                  <a:srgbClr val="000000"/>
                </a:solidFill>
              </a:rPr>
              <a:t>continuité avec l’évaluation de référence et l’évaluation sur la population hôte</a:t>
            </a:r>
            <a:r>
              <a:rPr lang="fr-FR" sz="2600" dirty="0">
                <a:solidFill>
                  <a:srgbClr val="000000"/>
                </a:solidFill>
              </a:rPr>
              <a:t> </a:t>
            </a:r>
            <a:r>
              <a:rPr lang="fr-FR" sz="2600" dirty="0" smtClean="0">
                <a:solidFill>
                  <a:srgbClr val="000000"/>
                </a:solidFill>
              </a:rPr>
              <a:t>en termes de</a:t>
            </a:r>
            <a:r>
              <a:rPr lang="fr-FR" sz="2600" b="1" dirty="0" smtClean="0">
                <a:solidFill>
                  <a:srgbClr val="000000"/>
                </a:solidFill>
              </a:rPr>
              <a:t> </a:t>
            </a:r>
            <a:r>
              <a:rPr lang="fr-FR" sz="2600" dirty="0" smtClean="0">
                <a:solidFill>
                  <a:srgbClr val="000000"/>
                </a:solidFill>
              </a:rPr>
              <a:t>couverture géographique, méthodologie et outils de collecte</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029797">
            <a:off x="8550108" y="319984"/>
            <a:ext cx="6953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3704285"/>
      </p:ext>
    </p:extLst>
  </p:cSld>
  <p:clrMapOvr>
    <a:masterClrMapping/>
  </p:clrMapOvr>
  <p:timing>
    <p:tnLst>
      <p:par>
        <p:cTn id="1" dur="indefinite" restart="never" nodeType="tmRoot"/>
      </p:par>
    </p:tnLst>
  </p:timing>
</p:sld>
</file>

<file path=ppt/theme/theme1.xml><?xml version="1.0" encoding="utf-8"?>
<a:theme xmlns:a="http://schemas.openxmlformats.org/drawingml/2006/main" name="REACH">
  <a:themeElements>
    <a:clrScheme name="REACH theme">
      <a:dk1>
        <a:srgbClr val="000000"/>
      </a:dk1>
      <a:lt1>
        <a:srgbClr val="FFFFFF"/>
      </a:lt1>
      <a:dk2>
        <a:srgbClr val="000000"/>
      </a:dk2>
      <a:lt2>
        <a:srgbClr val="58585A"/>
      </a:lt2>
      <a:accent1>
        <a:srgbClr val="EE5859"/>
      </a:accent1>
      <a:accent2>
        <a:srgbClr val="58585A"/>
      </a:accent2>
      <a:accent3>
        <a:srgbClr val="D2CBB8"/>
      </a:accent3>
      <a:accent4>
        <a:srgbClr val="F69E61"/>
      </a:accent4>
      <a:accent5>
        <a:srgbClr val="A5C9A1"/>
      </a:accent5>
      <a:accent6>
        <a:srgbClr val="56B3CD"/>
      </a:accent6>
      <a:hlink>
        <a:srgbClr val="0067A9"/>
      </a:hlink>
      <a:folHlink>
        <a:srgbClr val="FFF67A"/>
      </a:folHlink>
    </a:clrScheme>
    <a:fontScheme name="REACH text">
      <a:majorFont>
        <a:latin typeface="Arial Narrow"/>
        <a:ea typeface="ＭＳ Ｐゴシック"/>
        <a:cs typeface=""/>
      </a:majorFont>
      <a:minorFont>
        <a:latin typeface="Arial Narrow"/>
        <a:ea typeface="ＭＳ Ｐゴシック"/>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EB31F12-FD48-4928-B797-68E4D982B6DF}" vid="{507976F8-0F25-4A49-B01C-81C85490E436}"/>
    </a:ext>
  </a:extLst>
</a:theme>
</file>

<file path=ppt/theme/theme2.xml><?xml version="1.0" encoding="utf-8"?>
<a:theme xmlns:a="http://schemas.openxmlformats.org/drawingml/2006/main" name="1_REACH">
  <a:themeElements>
    <a:clrScheme name="REACH theme">
      <a:dk1>
        <a:srgbClr val="000000"/>
      </a:dk1>
      <a:lt1>
        <a:srgbClr val="FFFFFF"/>
      </a:lt1>
      <a:dk2>
        <a:srgbClr val="000000"/>
      </a:dk2>
      <a:lt2>
        <a:srgbClr val="58585A"/>
      </a:lt2>
      <a:accent1>
        <a:srgbClr val="EE5859"/>
      </a:accent1>
      <a:accent2>
        <a:srgbClr val="58585A"/>
      </a:accent2>
      <a:accent3>
        <a:srgbClr val="D2CBB8"/>
      </a:accent3>
      <a:accent4>
        <a:srgbClr val="F69E61"/>
      </a:accent4>
      <a:accent5>
        <a:srgbClr val="A5C9A1"/>
      </a:accent5>
      <a:accent6>
        <a:srgbClr val="56B3CD"/>
      </a:accent6>
      <a:hlink>
        <a:srgbClr val="0067A9"/>
      </a:hlink>
      <a:folHlink>
        <a:srgbClr val="FFF67A"/>
      </a:folHlink>
    </a:clrScheme>
    <a:fontScheme name="REACH text">
      <a:majorFont>
        <a:latin typeface="Arial Narrow"/>
        <a:ea typeface="ＭＳ Ｐゴシック"/>
        <a:cs typeface=""/>
      </a:majorFont>
      <a:minorFont>
        <a:latin typeface="Arial Narrow"/>
        <a:ea typeface="ＭＳ Ｐゴシック"/>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EB31F12-FD48-4928-B797-68E4D982B6DF}" vid="{507976F8-0F25-4A49-B01C-81C85490E43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7466</TotalTime>
  <Words>5296</Words>
  <Application>Microsoft Office PowerPoint</Application>
  <PresentationFormat>Affichage à l'écran (4:3)</PresentationFormat>
  <Paragraphs>636</Paragraphs>
  <Slides>44</Slides>
  <Notes>31</Notes>
  <HiddenSlides>0</HiddenSlides>
  <MMClips>0</MMClips>
  <ScaleCrop>false</ScaleCrop>
  <HeadingPairs>
    <vt:vector size="6" baseType="variant">
      <vt:variant>
        <vt:lpstr>Polices utilisées</vt:lpstr>
      </vt:variant>
      <vt:variant>
        <vt:i4>8</vt:i4>
      </vt:variant>
      <vt:variant>
        <vt:lpstr>Thème</vt:lpstr>
      </vt:variant>
      <vt:variant>
        <vt:i4>2</vt:i4>
      </vt:variant>
      <vt:variant>
        <vt:lpstr>Titres des diapositives</vt:lpstr>
      </vt:variant>
      <vt:variant>
        <vt:i4>44</vt:i4>
      </vt:variant>
    </vt:vector>
  </HeadingPairs>
  <TitlesOfParts>
    <vt:vector size="54" baseType="lpstr">
      <vt:lpstr>Arial</vt:lpstr>
      <vt:lpstr>Arial Narrow</vt:lpstr>
      <vt:lpstr>Calibri</vt:lpstr>
      <vt:lpstr>Cambria</vt:lpstr>
      <vt:lpstr>ＭＳ Ｐゴシック</vt:lpstr>
      <vt:lpstr>Times New Roman</vt:lpstr>
      <vt:lpstr>Trade Gothic LT Std</vt:lpstr>
      <vt:lpstr>Wingdings</vt:lpstr>
      <vt:lpstr>REACH</vt:lpstr>
      <vt:lpstr>1_REACH</vt:lpstr>
      <vt:lpstr>Évaluation finale des besoins en termes de protection de la population déplacée dans la région de Diffa</vt:lpstr>
      <vt:lpstr>Sommaire</vt:lpstr>
      <vt:lpstr>1. Introduction </vt:lpstr>
      <vt:lpstr>Contexte</vt:lpstr>
      <vt:lpstr>Objectifs de l’évaluation</vt:lpstr>
      <vt:lpstr>Produits finaux de l’évaluation</vt:lpstr>
      <vt:lpstr>2. Méthodologie </vt:lpstr>
      <vt:lpstr>Collecte de données</vt:lpstr>
      <vt:lpstr>Collecte de données</vt:lpstr>
      <vt:lpstr>Sites et camps évalués</vt:lpstr>
      <vt:lpstr>Limites de la méthodologie</vt:lpstr>
      <vt:lpstr>3. Résultats principaux de l’évaluation</vt:lpstr>
      <vt:lpstr>3.1. Dynamiques de déplacement</vt:lpstr>
      <vt:lpstr>Facteurs de répulsion</vt:lpstr>
      <vt:lpstr>Facteurs d’attraction</vt:lpstr>
      <vt:lpstr>Intentions de retour (1/2) </vt:lpstr>
      <vt:lpstr>Evolution des sites avec intentions de retour (PDI)</vt:lpstr>
      <vt:lpstr>Evolution des sites avec intentions de retour (réfugiés)</vt:lpstr>
      <vt:lpstr>Intentions de retour (2/2)</vt:lpstr>
      <vt:lpstr>3.2. Situation sécuritaire</vt:lpstr>
      <vt:lpstr>Sentiment de sécurité</vt:lpstr>
      <vt:lpstr>Incidents sécuritaires (1/3)</vt:lpstr>
      <vt:lpstr>Incidents sécuritaires (2/3)</vt:lpstr>
      <vt:lpstr>Incidents sécuritaires (3/3)</vt:lpstr>
      <vt:lpstr>Mécanismes de prévention </vt:lpstr>
      <vt:lpstr>3.3. Protection</vt:lpstr>
      <vt:lpstr>Groupes de personnes vulnérables</vt:lpstr>
      <vt:lpstr>Atteintes à l’intégrité de la personne</vt:lpstr>
      <vt:lpstr>Voies de référencement (1/2)</vt:lpstr>
      <vt:lpstr>Voies de référencement (2/2)</vt:lpstr>
      <vt:lpstr>Documentation légale (1/2)</vt:lpstr>
      <vt:lpstr>Documentation légale (2/2)</vt:lpstr>
      <vt:lpstr>Enregistrement des nouveau-nés </vt:lpstr>
      <vt:lpstr>3.4. Accès à l’information et aux services de base</vt:lpstr>
      <vt:lpstr>Sources d’information et moyens de communication</vt:lpstr>
      <vt:lpstr>Information sur la zone d’origine</vt:lpstr>
      <vt:lpstr>Information sur l’aide humanitaire</vt:lpstr>
      <vt:lpstr>Besoins prioritaires</vt:lpstr>
      <vt:lpstr>Accès aux services de base</vt:lpstr>
      <vt:lpstr>4. Conclusion</vt:lpstr>
      <vt:lpstr>Conclusion et développement (1/3)</vt:lpstr>
      <vt:lpstr>Conclusion et développement (2/3)</vt:lpstr>
      <vt:lpstr>Conclusion et développement (3/3)</vt:lpstr>
      <vt:lpstr>Merci !  Contact  Christian KELLER – Point Focal Pays REACH Niger, Niamey christian.keller@reach-initiative.org   Marie FAOU – Chargée d’évaluation REACH Niger, Niamey marie.faou@reach-initiative.org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Lea Barbezat</dc:creator>
  <cp:lastModifiedBy>Marie </cp:lastModifiedBy>
  <cp:revision>1154</cp:revision>
  <dcterms:created xsi:type="dcterms:W3CDTF">2017-05-14T09:43:55Z</dcterms:created>
  <dcterms:modified xsi:type="dcterms:W3CDTF">2017-12-27T09:12:43Z</dcterms:modified>
</cp:coreProperties>
</file>