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7" r:id="rId2"/>
    <p:sldId id="323" r:id="rId3"/>
    <p:sldId id="325" r:id="rId4"/>
    <p:sldId id="327" r:id="rId5"/>
    <p:sldId id="350" r:id="rId6"/>
    <p:sldId id="353" r:id="rId7"/>
    <p:sldId id="354" r:id="rId8"/>
    <p:sldId id="355" r:id="rId9"/>
    <p:sldId id="356" r:id="rId10"/>
    <p:sldId id="357" r:id="rId11"/>
    <p:sldId id="358" r:id="rId12"/>
    <p:sldId id="359" r:id="rId13"/>
    <p:sldId id="360" r:id="rId14"/>
    <p:sldId id="361" r:id="rId15"/>
    <p:sldId id="362" r:id="rId16"/>
    <p:sldId id="363" r:id="rId17"/>
    <p:sldId id="34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ina Calland-Scoble" initials="NC" lastIdx="40" clrIdx="0">
    <p:extLst>
      <p:ext uri="{19B8F6BF-5375-455C-9EA6-DF929625EA0E}">
        <p15:presenceInfo xmlns:p15="http://schemas.microsoft.com/office/powerpoint/2012/main" userId="115581bc0e1fcd61" providerId="Windows Live"/>
      </p:ext>
    </p:extLst>
  </p:cmAuthor>
  <p:cmAuthor id="2" name="Acted User" initials="AU" lastIdx="1" clrIdx="1">
    <p:extLst>
      <p:ext uri="{19B8F6BF-5375-455C-9EA6-DF929625EA0E}">
        <p15:presenceInfo xmlns:p15="http://schemas.microsoft.com/office/powerpoint/2012/main" userId="Acted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6A0A2"/>
    <a:srgbClr val="F15858"/>
    <a:srgbClr val="FF6969"/>
    <a:srgbClr val="EE5859"/>
    <a:srgbClr val="555859"/>
    <a:srgbClr val="9E0000"/>
    <a:srgbClr val="EF5859"/>
    <a:srgbClr val="D4CABB"/>
    <a:srgbClr val="EF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1"/>
    <p:restoredTop sz="94694"/>
  </p:normalViewPr>
  <p:slideViewPr>
    <p:cSldViewPr snapToGrid="0" snapToObjects="1">
      <p:cViewPr varScale="1">
        <p:scale>
          <a:sx n="101" d="100"/>
          <a:sy n="101" d="100"/>
        </p:scale>
        <p:origin x="120" y="348"/>
      </p:cViewPr>
      <p:guideLst/>
    </p:cSldViewPr>
  </p:slideViewPr>
  <p:notesTextViewPr>
    <p:cViewPr>
      <p:scale>
        <a:sx n="1" d="1"/>
        <a:sy n="1" d="1"/>
      </p:scale>
      <p:origin x="0" y="0"/>
    </p:cViewPr>
  </p:notesTextViewPr>
  <p:notesViewPr>
    <p:cSldViewPr snapToGrid="0" snapToObjects="1">
      <p:cViewPr varScale="1">
        <p:scale>
          <a:sx n="97" d="100"/>
          <a:sy n="97" d="100"/>
        </p:scale>
        <p:origin x="40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ted%20User\Dropbox\REACH_COL\2_Research_Management\2018-9_44%20DXN_44ALR%20_ECHO\ETNIMM\05_Quantitative_data\Round_3\Clean_data\REACH_COL_ETNIMM_Database_R3_Jul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ted%20User\Downloads\work-plann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cted%20User\Downloads\work-plann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ted%20User\Dropbox\REACH_COL\2_Research_Management\2018-9_44%20DXN_44ALR%20_ECHO\ETNIMM\03_Analysis_plans\Round_3\Outputs\REACH_Analysis_plan_Total_ETNIMM_R3_agos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ted%20User\Dropbox\REACH_COL\2_Research_Management\2018-9_44%20DXN_44ALR%20_ECHO\ETNIMM\03_Analysis_plans\Round_3\Outputs\REACH_Analysis_plan_Total_ETNIMM_R3_agos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ted%20User\Downloads\work-plann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cted%20User\Dropbox\REACH_COL\2_Research_Management\2018-9_44%20DXN_44ALR%20_ECHO\ETNIMM\03_Analysis_plans\Round_3\Outputs\REACH_Analysis_plan_Total_ETNIMM_R3_agos202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13117837609461"/>
          <c:y val="9.1229262902034675E-2"/>
          <c:w val="0.63372471238518668"/>
          <c:h val="0.7728114208674709"/>
        </c:manualLayout>
      </c:layout>
      <c:doughnutChart>
        <c:varyColors val="1"/>
        <c:ser>
          <c:idx val="0"/>
          <c:order val="0"/>
          <c:dPt>
            <c:idx val="0"/>
            <c:bubble3D val="0"/>
            <c:spPr>
              <a:solidFill>
                <a:srgbClr val="EE5859"/>
              </a:solidFill>
              <a:ln w="19050">
                <a:solidFill>
                  <a:schemeClr val="lt1"/>
                </a:solidFill>
              </a:ln>
              <a:effectLst/>
            </c:spPr>
            <c:extLst>
              <c:ext xmlns:c16="http://schemas.microsoft.com/office/drawing/2014/chart" uri="{C3380CC4-5D6E-409C-BE32-E72D297353CC}">
                <c16:uniqueId val="{00000001-329E-481C-85B0-E1F9D20B8899}"/>
              </c:ext>
            </c:extLst>
          </c:dPt>
          <c:dPt>
            <c:idx val="1"/>
            <c:bubble3D val="0"/>
            <c:spPr>
              <a:solidFill>
                <a:srgbClr val="F9C1C2"/>
              </a:solidFill>
              <a:ln w="19050">
                <a:solidFill>
                  <a:schemeClr val="lt1"/>
                </a:solidFill>
              </a:ln>
              <a:effectLst/>
            </c:spPr>
            <c:extLst>
              <c:ext xmlns:c16="http://schemas.microsoft.com/office/drawing/2014/chart" uri="{C3380CC4-5D6E-409C-BE32-E72D297353CC}">
                <c16:uniqueId val="{00000003-329E-481C-85B0-E1F9D20B8899}"/>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329E-481C-85B0-E1F9D20B8899}"/>
              </c:ext>
            </c:extLst>
          </c:dPt>
          <c:dLbls>
            <c:dLbl>
              <c:idx val="0"/>
              <c:layout>
                <c:manualLayout>
                  <c:x val="0.22067861945736059"/>
                  <c:y val="-3.9609765834549698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29E-481C-85B0-E1F9D20B8899}"/>
                </c:ext>
              </c:extLst>
            </c:dLbl>
            <c:dLbl>
              <c:idx val="1"/>
              <c:layout>
                <c:manualLayout>
                  <c:x val="-9.6701866953225427E-2"/>
                  <c:y val="-9.1102461419464306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29E-481C-85B0-E1F9D20B8899}"/>
                </c:ext>
              </c:extLst>
            </c:dLbl>
            <c:dLbl>
              <c:idx val="2"/>
              <c:layout>
                <c:manualLayout>
                  <c:x val="2.4795350500827033E-3"/>
                  <c:y val="-0.1544780867547438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29E-481C-85B0-E1F9D20B8899}"/>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Hoja1!$G$23:$G$25</c:f>
              <c:strCache>
                <c:ptCount val="3"/>
                <c:pt idx="0">
                  <c:v>Venezuela </c:v>
                </c:pt>
                <c:pt idx="1">
                  <c:v>Colombia</c:v>
                </c:pt>
                <c:pt idx="2">
                  <c:v>Perú</c:v>
                </c:pt>
              </c:strCache>
            </c:strRef>
          </c:cat>
          <c:val>
            <c:numRef>
              <c:f>Hoja1!$H$23:$H$25</c:f>
              <c:numCache>
                <c:formatCode>0%</c:formatCode>
                <c:ptCount val="3"/>
                <c:pt idx="0">
                  <c:v>0.88</c:v>
                </c:pt>
                <c:pt idx="1">
                  <c:v>0.11</c:v>
                </c:pt>
                <c:pt idx="2">
                  <c:v>0.01</c:v>
                </c:pt>
              </c:numCache>
            </c:numRef>
          </c:val>
          <c:extLst>
            <c:ext xmlns:c16="http://schemas.microsoft.com/office/drawing/2014/chart" uri="{C3380CC4-5D6E-409C-BE32-E72D297353CC}">
              <c16:uniqueId val="{00000006-329E-481C-85B0-E1F9D20B889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legend>
    <c:plotVisOnly val="1"/>
    <c:dispBlanksAs val="gap"/>
    <c:showDLblsOverMax val="0"/>
  </c:chart>
  <c:spPr>
    <a:noFill/>
    <a:ln w="57150">
      <a:noFill/>
    </a:ln>
    <a:effectLst/>
  </c:spPr>
  <c:txPr>
    <a:bodyPr/>
    <a:lstStyle/>
    <a:p>
      <a:pPr>
        <a:defRPr sz="1800" b="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5970-4E86-AE92-5E9C1072BCDA}"/>
              </c:ext>
            </c:extLst>
          </c:dPt>
          <c:dPt>
            <c:idx val="1"/>
            <c:invertIfNegative val="0"/>
            <c:bubble3D val="0"/>
            <c:spPr>
              <a:solidFill>
                <a:srgbClr val="F6A0A2"/>
              </a:solidFill>
              <a:ln>
                <a:noFill/>
              </a:ln>
              <a:effectLst/>
            </c:spPr>
            <c:extLst>
              <c:ext xmlns:c16="http://schemas.microsoft.com/office/drawing/2014/chart" uri="{C3380CC4-5D6E-409C-BE32-E72D297353CC}">
                <c16:uniqueId val="{00000003-5970-4E86-AE92-5E9C1072BCDA}"/>
              </c:ext>
            </c:extLst>
          </c:dPt>
          <c:dPt>
            <c:idx val="2"/>
            <c:invertIfNegative val="0"/>
            <c:bubble3D val="0"/>
            <c:spPr>
              <a:solidFill>
                <a:srgbClr val="EE5859"/>
              </a:solidFill>
              <a:ln>
                <a:noFill/>
              </a:ln>
              <a:effectLst/>
            </c:spPr>
            <c:extLst>
              <c:ext xmlns:c16="http://schemas.microsoft.com/office/drawing/2014/chart" uri="{C3380CC4-5D6E-409C-BE32-E72D297353CC}">
                <c16:uniqueId val="{00000005-5970-4E86-AE92-5E9C1072BCDA}"/>
              </c:ext>
            </c:extLst>
          </c:dPt>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Hoja1!$I$129:$I$131</c:f>
              <c:strCache>
                <c:ptCount val="3"/>
                <c:pt idx="0">
                  <c:v>Cruces peligrosos (entre ríos, matorrales)</c:v>
                </c:pt>
                <c:pt idx="1">
                  <c:v>Escasez de agua </c:v>
                </c:pt>
                <c:pt idx="2">
                  <c:v>Escasez de alimento </c:v>
                </c:pt>
              </c:strCache>
            </c:strRef>
          </c:cat>
          <c:val>
            <c:numRef>
              <c:f>Hoja1!$J$129:$J$131</c:f>
              <c:numCache>
                <c:formatCode>0%</c:formatCode>
                <c:ptCount val="3"/>
                <c:pt idx="0">
                  <c:v>0.43</c:v>
                </c:pt>
                <c:pt idx="1">
                  <c:v>0.62</c:v>
                </c:pt>
                <c:pt idx="2">
                  <c:v>0.78</c:v>
                </c:pt>
              </c:numCache>
            </c:numRef>
          </c:val>
          <c:extLst>
            <c:ext xmlns:c16="http://schemas.microsoft.com/office/drawing/2014/chart" uri="{C3380CC4-5D6E-409C-BE32-E72D297353CC}">
              <c16:uniqueId val="{00000006-5970-4E86-AE92-5E9C1072BCDA}"/>
            </c:ext>
          </c:extLst>
        </c:ser>
        <c:dLbls>
          <c:showLegendKey val="0"/>
          <c:showVal val="1"/>
          <c:showCatName val="0"/>
          <c:showSerName val="0"/>
          <c:showPercent val="0"/>
          <c:showBubbleSize val="0"/>
        </c:dLbls>
        <c:gapWidth val="75"/>
        <c:axId val="81729856"/>
        <c:axId val="81722368"/>
      </c:barChart>
      <c:catAx>
        <c:axId val="81729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crossAx val="81722368"/>
        <c:crosses val="autoZero"/>
        <c:auto val="1"/>
        <c:lblAlgn val="ctr"/>
        <c:lblOffset val="100"/>
        <c:noMultiLvlLbl val="0"/>
      </c:catAx>
      <c:valAx>
        <c:axId val="81722368"/>
        <c:scaling>
          <c:orientation val="minMax"/>
        </c:scaling>
        <c:delete val="1"/>
        <c:axPos val="b"/>
        <c:numFmt formatCode="0%" sourceLinked="1"/>
        <c:majorTickMark val="none"/>
        <c:minorTickMark val="none"/>
        <c:tickLblPos val="nextTo"/>
        <c:crossAx val="81729856"/>
        <c:crosses val="autoZero"/>
        <c:crossBetween val="between"/>
      </c:valAx>
      <c:spPr>
        <a:noFill/>
        <a:ln>
          <a:noFill/>
        </a:ln>
        <a:effectLst/>
      </c:spPr>
    </c:plotArea>
    <c:plotVisOnly val="1"/>
    <c:dispBlanksAs val="gap"/>
    <c:showDLblsOverMax val="0"/>
  </c:chart>
  <c:spPr>
    <a:noFill/>
    <a:ln>
      <a:noFill/>
    </a:ln>
    <a:effectLst/>
  </c:spPr>
  <c:txPr>
    <a:bodyPr/>
    <a:lstStyle/>
    <a:p>
      <a:pPr>
        <a:defRPr sz="1500" b="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E5859"/>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3D0A-4D52-AB7C-FC9BCF814A3B}"/>
              </c:ext>
            </c:extLst>
          </c:dPt>
          <c:dPt>
            <c:idx val="1"/>
            <c:invertIfNegative val="0"/>
            <c:bubble3D val="0"/>
            <c:spPr>
              <a:solidFill>
                <a:srgbClr val="F6A0A2"/>
              </a:solidFill>
              <a:ln>
                <a:noFill/>
              </a:ln>
              <a:effectLst/>
            </c:spPr>
            <c:extLst>
              <c:ext xmlns:c16="http://schemas.microsoft.com/office/drawing/2014/chart" uri="{C3380CC4-5D6E-409C-BE32-E72D297353CC}">
                <c16:uniqueId val="{00000003-3D0A-4D52-AB7C-FC9BCF814A3B}"/>
              </c:ext>
            </c:extLst>
          </c:dPt>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Hoja1!$I$133:$I$135</c:f>
              <c:strCache>
                <c:ptCount val="3"/>
                <c:pt idx="0">
                  <c:v>Fiebre </c:v>
                </c:pt>
                <c:pt idx="1">
                  <c:v>Fatiga o debilidad </c:v>
                </c:pt>
                <c:pt idx="2">
                  <c:v>Dolencias musculares o articulares </c:v>
                </c:pt>
              </c:strCache>
            </c:strRef>
          </c:cat>
          <c:val>
            <c:numRef>
              <c:f>Hoja1!$J$133:$J$135</c:f>
              <c:numCache>
                <c:formatCode>0%</c:formatCode>
                <c:ptCount val="3"/>
                <c:pt idx="0">
                  <c:v>0.25</c:v>
                </c:pt>
                <c:pt idx="1">
                  <c:v>0.27</c:v>
                </c:pt>
                <c:pt idx="2">
                  <c:v>0.45</c:v>
                </c:pt>
              </c:numCache>
            </c:numRef>
          </c:val>
          <c:extLst>
            <c:ext xmlns:c16="http://schemas.microsoft.com/office/drawing/2014/chart" uri="{C3380CC4-5D6E-409C-BE32-E72D297353CC}">
              <c16:uniqueId val="{00000004-3D0A-4D52-AB7C-FC9BCF814A3B}"/>
            </c:ext>
          </c:extLst>
        </c:ser>
        <c:dLbls>
          <c:showLegendKey val="0"/>
          <c:showVal val="1"/>
          <c:showCatName val="0"/>
          <c:showSerName val="0"/>
          <c:showPercent val="0"/>
          <c:showBubbleSize val="0"/>
        </c:dLbls>
        <c:gapWidth val="75"/>
        <c:axId val="16049136"/>
        <c:axId val="92978864"/>
      </c:barChart>
      <c:catAx>
        <c:axId val="1604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crossAx val="92978864"/>
        <c:crosses val="autoZero"/>
        <c:auto val="1"/>
        <c:lblAlgn val="ctr"/>
        <c:lblOffset val="100"/>
        <c:noMultiLvlLbl val="0"/>
      </c:catAx>
      <c:valAx>
        <c:axId val="92978864"/>
        <c:scaling>
          <c:orientation val="minMax"/>
        </c:scaling>
        <c:delete val="1"/>
        <c:axPos val="b"/>
        <c:numFmt formatCode="0%" sourceLinked="1"/>
        <c:majorTickMark val="none"/>
        <c:minorTickMark val="none"/>
        <c:tickLblPos val="nextTo"/>
        <c:crossAx val="16049136"/>
        <c:crosses val="autoZero"/>
        <c:crossBetween val="between"/>
      </c:valAx>
      <c:spPr>
        <a:noFill/>
        <a:ln>
          <a:noFill/>
        </a:ln>
        <a:effectLst/>
      </c:spPr>
    </c:plotArea>
    <c:plotVisOnly val="1"/>
    <c:dispBlanksAs val="gap"/>
    <c:showDLblsOverMax val="0"/>
  </c:chart>
  <c:spPr>
    <a:noFill/>
    <a:ln>
      <a:noFill/>
    </a:ln>
    <a:effectLst/>
  </c:spPr>
  <c:txPr>
    <a:bodyPr/>
    <a:lstStyle/>
    <a:p>
      <a:pPr>
        <a:defRPr sz="150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4538043814402"/>
          <c:y val="5.7157547971456585E-2"/>
          <c:w val="0.6634882935992521"/>
          <c:h val="0.79741156216755438"/>
        </c:manualLayout>
      </c:layout>
      <c:doughnutChart>
        <c:varyColors val="1"/>
        <c:ser>
          <c:idx val="0"/>
          <c:order val="0"/>
          <c:dPt>
            <c:idx val="0"/>
            <c:bubble3D val="0"/>
            <c:spPr>
              <a:solidFill>
                <a:srgbClr val="EE5859"/>
              </a:solidFill>
              <a:ln w="19050">
                <a:solidFill>
                  <a:schemeClr val="lt1"/>
                </a:solidFill>
              </a:ln>
              <a:effectLst/>
            </c:spPr>
            <c:extLst>
              <c:ext xmlns:c16="http://schemas.microsoft.com/office/drawing/2014/chart" uri="{C3380CC4-5D6E-409C-BE32-E72D297353CC}">
                <c16:uniqueId val="{00000001-AE76-4778-9B7A-8DCE7C7CA16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E76-4778-9B7A-8DCE7C7CA160}"/>
              </c:ext>
            </c:extLst>
          </c:dPt>
          <c:dLbls>
            <c:dLbl>
              <c:idx val="0"/>
              <c:layout>
                <c:manualLayout>
                  <c:x val="0.13870457198784542"/>
                  <c:y val="1.9613560818073444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76-4778-9B7A-8DCE7C7CA160}"/>
                </c:ext>
              </c:extLst>
            </c:dLbl>
            <c:dLbl>
              <c:idx val="1"/>
              <c:layout>
                <c:manualLayout>
                  <c:x val="-0.18215890288828557"/>
                  <c:y val="-1.4222220900728623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E76-4778-9B7A-8DCE7C7CA160}"/>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Hoja2!$E$100:$E$101</c:f>
              <c:strCache>
                <c:ptCount val="2"/>
                <c:pt idx="0">
                  <c:v>No</c:v>
                </c:pt>
                <c:pt idx="1">
                  <c:v>Sí</c:v>
                </c:pt>
              </c:strCache>
            </c:strRef>
          </c:cat>
          <c:val>
            <c:numRef>
              <c:f>Hoja2!$F$100:$F$101</c:f>
              <c:numCache>
                <c:formatCode>General</c:formatCode>
                <c:ptCount val="2"/>
                <c:pt idx="0">
                  <c:v>111</c:v>
                </c:pt>
                <c:pt idx="1">
                  <c:v>82</c:v>
                </c:pt>
              </c:numCache>
            </c:numRef>
          </c:val>
          <c:extLst>
            <c:ext xmlns:c16="http://schemas.microsoft.com/office/drawing/2014/chart" uri="{C3380CC4-5D6E-409C-BE32-E72D297353CC}">
              <c16:uniqueId val="{00000004-AE76-4778-9B7A-8DCE7C7CA16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legend>
    <c:plotVisOnly val="1"/>
    <c:dispBlanksAs val="gap"/>
    <c:showDLblsOverMax val="0"/>
  </c:chart>
  <c:spPr>
    <a:noFill/>
    <a:ln>
      <a:noFill/>
    </a:ln>
    <a:effectLst/>
  </c:spPr>
  <c:txPr>
    <a:bodyPr/>
    <a:lstStyle/>
    <a:p>
      <a:pPr>
        <a:defRPr sz="2000" b="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9896163014879"/>
          <c:y val="0.10377412988831206"/>
          <c:w val="0.63401067704329661"/>
          <c:h val="0.76198413244540275"/>
        </c:manualLayout>
      </c:layout>
      <c:doughnutChart>
        <c:varyColors val="1"/>
        <c:ser>
          <c:idx val="0"/>
          <c:order val="0"/>
          <c:dPt>
            <c:idx val="0"/>
            <c:bubble3D val="0"/>
            <c:spPr>
              <a:solidFill>
                <a:srgbClr val="EE5859"/>
              </a:solidFill>
              <a:ln>
                <a:noFill/>
              </a:ln>
              <a:effectLst/>
            </c:spPr>
            <c:extLst>
              <c:ext xmlns:c16="http://schemas.microsoft.com/office/drawing/2014/chart" uri="{C3380CC4-5D6E-409C-BE32-E72D297353CC}">
                <c16:uniqueId val="{00000001-A114-4482-99D2-0A1D99E354C1}"/>
              </c:ext>
            </c:extLst>
          </c:dPt>
          <c:dPt>
            <c:idx val="1"/>
            <c:bubble3D val="0"/>
            <c:spPr>
              <a:solidFill>
                <a:srgbClr val="F9C1C2"/>
              </a:solidFill>
              <a:ln>
                <a:noFill/>
              </a:ln>
              <a:effectLst/>
            </c:spPr>
            <c:extLst>
              <c:ext xmlns:c16="http://schemas.microsoft.com/office/drawing/2014/chart" uri="{C3380CC4-5D6E-409C-BE32-E72D297353CC}">
                <c16:uniqueId val="{00000003-A114-4482-99D2-0A1D99E354C1}"/>
              </c:ext>
            </c:extLst>
          </c:dPt>
          <c:dPt>
            <c:idx val="2"/>
            <c:bubble3D val="0"/>
            <c:spPr>
              <a:solidFill>
                <a:schemeClr val="bg1">
                  <a:lumMod val="50000"/>
                </a:schemeClr>
              </a:solidFill>
              <a:ln>
                <a:noFill/>
              </a:ln>
              <a:effectLst/>
            </c:spPr>
            <c:extLst>
              <c:ext xmlns:c16="http://schemas.microsoft.com/office/drawing/2014/chart" uri="{C3380CC4-5D6E-409C-BE32-E72D297353CC}">
                <c16:uniqueId val="{00000005-A114-4482-99D2-0A1D99E354C1}"/>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07-A114-4482-99D2-0A1D99E354C1}"/>
              </c:ext>
            </c:extLst>
          </c:dPt>
          <c:dLbls>
            <c:dLbl>
              <c:idx val="0"/>
              <c:layout>
                <c:manualLayout>
                  <c:x val="0.13600031796561318"/>
                  <c:y val="4.04379139513031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14-4482-99D2-0A1D99E354C1}"/>
                </c:ext>
              </c:extLst>
            </c:dLbl>
            <c:dLbl>
              <c:idx val="1"/>
              <c:layout>
                <c:manualLayout>
                  <c:x val="-0.19511086135571237"/>
                  <c:y val="-1.61710498258884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114-4482-99D2-0A1D99E354C1}"/>
                </c:ext>
              </c:extLst>
            </c:dLbl>
            <c:dLbl>
              <c:idx val="2"/>
              <c:layout>
                <c:manualLayout>
                  <c:x val="-0.22836873792824364"/>
                  <c:y val="-3.77531923280483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114-4482-99D2-0A1D99E354C1}"/>
                </c:ext>
              </c:extLst>
            </c:dLbl>
            <c:dLbl>
              <c:idx val="3"/>
              <c:layout>
                <c:manualLayout>
                  <c:x val="-2.3167346130941336E-2"/>
                  <c:y val="-0.162864587182774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114-4482-99D2-0A1D99E354C1}"/>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Hoja2!$O$93:$O$96</c:f>
              <c:strCache>
                <c:ptCount val="4"/>
                <c:pt idx="0">
                  <c:v>Logró satisfacer algunas</c:v>
                </c:pt>
                <c:pt idx="1">
                  <c:v>Logró satisfacer poco</c:v>
                </c:pt>
                <c:pt idx="2">
                  <c:v>Logró satisfacer todas</c:v>
                </c:pt>
                <c:pt idx="3">
                  <c:v>No logró satisfacer nada</c:v>
                </c:pt>
              </c:strCache>
            </c:strRef>
          </c:cat>
          <c:val>
            <c:numRef>
              <c:f>Hoja2!$P$93:$P$96</c:f>
              <c:numCache>
                <c:formatCode>0%</c:formatCode>
                <c:ptCount val="4"/>
                <c:pt idx="0">
                  <c:v>0.57999999999999996</c:v>
                </c:pt>
                <c:pt idx="1">
                  <c:v>0.25</c:v>
                </c:pt>
                <c:pt idx="2">
                  <c:v>0.16</c:v>
                </c:pt>
                <c:pt idx="3">
                  <c:v>0.01</c:v>
                </c:pt>
              </c:numCache>
            </c:numRef>
          </c:val>
          <c:extLst>
            <c:ext xmlns:c16="http://schemas.microsoft.com/office/drawing/2014/chart" uri="{C3380CC4-5D6E-409C-BE32-E72D297353CC}">
              <c16:uniqueId val="{00000008-A114-4482-99D2-0A1D99E354C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4512190596355232E-4"/>
          <c:y val="0.87677499046400575"/>
          <c:w val="0.99930975618807283"/>
          <c:h val="0.107041429116342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legend>
    <c:plotVisOnly val="1"/>
    <c:dispBlanksAs val="gap"/>
    <c:showDLblsOverMax val="0"/>
  </c:chart>
  <c:spPr>
    <a:noFill/>
    <a:ln>
      <a:noFill/>
    </a:ln>
    <a:effectLst/>
  </c:spPr>
  <c:txPr>
    <a:bodyPr/>
    <a:lstStyle/>
    <a:p>
      <a:pPr>
        <a:defRPr sz="200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17223963428021"/>
          <c:y val="6.9444444444444448E-2"/>
          <c:w val="0.61330704888906629"/>
          <c:h val="0.8473148148148148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09EF-4F01-ACED-65EDF0275CE5}"/>
              </c:ext>
            </c:extLst>
          </c:dPt>
          <c:dPt>
            <c:idx val="1"/>
            <c:invertIfNegative val="0"/>
            <c:bubble3D val="0"/>
            <c:spPr>
              <a:solidFill>
                <a:srgbClr val="F9C1C2"/>
              </a:solidFill>
              <a:ln>
                <a:noFill/>
              </a:ln>
              <a:effectLst/>
            </c:spPr>
            <c:extLst>
              <c:ext xmlns:c16="http://schemas.microsoft.com/office/drawing/2014/chart" uri="{C3380CC4-5D6E-409C-BE32-E72D297353CC}">
                <c16:uniqueId val="{00000003-09EF-4F01-ACED-65EDF0275CE5}"/>
              </c:ext>
            </c:extLst>
          </c:dPt>
          <c:dPt>
            <c:idx val="2"/>
            <c:invertIfNegative val="0"/>
            <c:bubble3D val="0"/>
            <c:spPr>
              <a:solidFill>
                <a:srgbClr val="EE5859"/>
              </a:solidFill>
              <a:ln>
                <a:noFill/>
              </a:ln>
              <a:effectLst/>
            </c:spPr>
            <c:extLst>
              <c:ext xmlns:c16="http://schemas.microsoft.com/office/drawing/2014/chart" uri="{C3380CC4-5D6E-409C-BE32-E72D297353CC}">
                <c16:uniqueId val="{00000005-09EF-4F01-ACED-65EDF0275CE5}"/>
              </c:ext>
            </c:extLst>
          </c:dPt>
          <c:dLbls>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Hoja1!$I$137:$I$139</c:f>
              <c:strCache>
                <c:ptCount val="3"/>
                <c:pt idx="0">
                  <c:v>Agua limpia </c:v>
                </c:pt>
                <c:pt idx="1">
                  <c:v>Transporte </c:v>
                </c:pt>
                <c:pt idx="2">
                  <c:v>Alimentos </c:v>
                </c:pt>
              </c:strCache>
            </c:strRef>
          </c:cat>
          <c:val>
            <c:numRef>
              <c:f>Hoja1!$J$137:$J$139</c:f>
              <c:numCache>
                <c:formatCode>0%</c:formatCode>
                <c:ptCount val="3"/>
                <c:pt idx="0">
                  <c:v>0.39</c:v>
                </c:pt>
                <c:pt idx="1">
                  <c:v>0.4</c:v>
                </c:pt>
                <c:pt idx="2">
                  <c:v>0.88</c:v>
                </c:pt>
              </c:numCache>
            </c:numRef>
          </c:val>
          <c:extLst>
            <c:ext xmlns:c16="http://schemas.microsoft.com/office/drawing/2014/chart" uri="{C3380CC4-5D6E-409C-BE32-E72D297353CC}">
              <c16:uniqueId val="{00000006-09EF-4F01-ACED-65EDF0275CE5}"/>
            </c:ext>
          </c:extLst>
        </c:ser>
        <c:dLbls>
          <c:showLegendKey val="0"/>
          <c:showVal val="1"/>
          <c:showCatName val="0"/>
          <c:showSerName val="0"/>
          <c:showPercent val="0"/>
          <c:showBubbleSize val="0"/>
        </c:dLbls>
        <c:gapWidth val="75"/>
        <c:axId val="239015360"/>
        <c:axId val="239008704"/>
      </c:barChart>
      <c:catAx>
        <c:axId val="23901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crossAx val="239008704"/>
        <c:crosses val="autoZero"/>
        <c:auto val="1"/>
        <c:lblAlgn val="ctr"/>
        <c:lblOffset val="100"/>
        <c:noMultiLvlLbl val="0"/>
      </c:catAx>
      <c:valAx>
        <c:axId val="239008704"/>
        <c:scaling>
          <c:orientation val="minMax"/>
        </c:scaling>
        <c:delete val="1"/>
        <c:axPos val="b"/>
        <c:numFmt formatCode="0%" sourceLinked="1"/>
        <c:majorTickMark val="none"/>
        <c:minorTickMark val="none"/>
        <c:tickLblPos val="nextTo"/>
        <c:crossAx val="239015360"/>
        <c:crosses val="autoZero"/>
        <c:crossBetween val="between"/>
      </c:valAx>
      <c:spPr>
        <a:noFill/>
        <a:ln>
          <a:noFill/>
        </a:ln>
        <a:effectLst/>
      </c:spPr>
    </c:plotArea>
    <c:plotVisOnly val="1"/>
    <c:dispBlanksAs val="gap"/>
    <c:showDLblsOverMax val="0"/>
  </c:chart>
  <c:spPr>
    <a:noFill/>
    <a:ln>
      <a:noFill/>
    </a:ln>
    <a:effectLst/>
  </c:spPr>
  <c:txPr>
    <a:bodyPr/>
    <a:lstStyle/>
    <a:p>
      <a:pPr>
        <a:defRPr sz="150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44538043814402"/>
          <c:y val="5.7157547971456585E-2"/>
          <c:w val="0.6634882935992521"/>
          <c:h val="0.79741156216755438"/>
        </c:manualLayout>
      </c:layout>
      <c:doughnutChart>
        <c:varyColors val="1"/>
        <c:ser>
          <c:idx val="0"/>
          <c:order val="0"/>
          <c:dPt>
            <c:idx val="0"/>
            <c:bubble3D val="0"/>
            <c:spPr>
              <a:solidFill>
                <a:srgbClr val="EE5859"/>
              </a:solidFill>
              <a:ln w="19050">
                <a:solidFill>
                  <a:schemeClr val="lt1"/>
                </a:solidFill>
              </a:ln>
              <a:effectLst/>
            </c:spPr>
            <c:extLst>
              <c:ext xmlns:c16="http://schemas.microsoft.com/office/drawing/2014/chart" uri="{C3380CC4-5D6E-409C-BE32-E72D297353CC}">
                <c16:uniqueId val="{00000001-AE76-4778-9B7A-8DCE7C7CA16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AE76-4778-9B7A-8DCE7C7CA160}"/>
              </c:ext>
            </c:extLst>
          </c:dPt>
          <c:dLbls>
            <c:dLbl>
              <c:idx val="0"/>
              <c:layout>
                <c:manualLayout>
                  <c:x val="0.13870457198784542"/>
                  <c:y val="1.9613560818073444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76-4778-9B7A-8DCE7C7CA160}"/>
                </c:ext>
              </c:extLst>
            </c:dLbl>
            <c:dLbl>
              <c:idx val="1"/>
              <c:layout>
                <c:manualLayout>
                  <c:x val="-0.18215890288828557"/>
                  <c:y val="-1.4222220900728623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E76-4778-9B7A-8DCE7C7CA160}"/>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Hoja2!$E$100:$E$101</c:f>
              <c:strCache>
                <c:ptCount val="2"/>
                <c:pt idx="0">
                  <c:v>No</c:v>
                </c:pt>
                <c:pt idx="1">
                  <c:v>Sí</c:v>
                </c:pt>
              </c:strCache>
            </c:strRef>
          </c:cat>
          <c:val>
            <c:numRef>
              <c:f>Hoja2!$F$100:$F$101</c:f>
              <c:numCache>
                <c:formatCode>General</c:formatCode>
                <c:ptCount val="2"/>
                <c:pt idx="0">
                  <c:v>111</c:v>
                </c:pt>
                <c:pt idx="1">
                  <c:v>82</c:v>
                </c:pt>
              </c:numCache>
            </c:numRef>
          </c:val>
          <c:extLst>
            <c:ext xmlns:c16="http://schemas.microsoft.com/office/drawing/2014/chart" uri="{C3380CC4-5D6E-409C-BE32-E72D297353CC}">
              <c16:uniqueId val="{00000004-AE76-4778-9B7A-8DCE7C7CA16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n-US"/>
        </a:p>
      </c:txPr>
    </c:legend>
    <c:plotVisOnly val="1"/>
    <c:dispBlanksAs val="gap"/>
    <c:showDLblsOverMax val="0"/>
  </c:chart>
  <c:spPr>
    <a:noFill/>
    <a:ln>
      <a:noFill/>
    </a:ln>
    <a:effectLst/>
  </c:spPr>
  <c:txPr>
    <a:bodyPr/>
    <a:lstStyle/>
    <a:p>
      <a:pPr>
        <a:defRPr sz="2000" b="0">
          <a:solidFill>
            <a:schemeClr val="bg1"/>
          </a:solidFill>
          <a:latin typeface="Leelawadee" panose="020B0502040204020203" pitchFamily="34" charset="-34"/>
          <a:cs typeface="Leelawadee" panose="020B0502040204020203"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A294BC-B1DC-3A46-9B70-2AB7DD8C23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02AE58-5190-2840-9269-E8C56328B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0C482-C148-CC4D-930C-2BDE6CCFA1D2}" type="datetimeFigureOut">
              <a:rPr lang="fr-FR" smtClean="0"/>
              <a:t>26/11/2021</a:t>
            </a:fld>
            <a:endParaRPr lang="fr-FR"/>
          </a:p>
        </p:txBody>
      </p:sp>
      <p:sp>
        <p:nvSpPr>
          <p:cNvPr id="4" name="Espace réservé du pied de page 3">
            <a:extLst>
              <a:ext uri="{FF2B5EF4-FFF2-40B4-BE49-F238E27FC236}">
                <a16:creationId xmlns:a16="http://schemas.microsoft.com/office/drawing/2014/main" id="{B1F130C4-ABF0-E341-A772-69CDE106F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38E74BD-D9F3-2742-B34C-1FAE4C984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DD826-17D7-A04D-A8AE-A78DD17207DB}" type="slidenum">
              <a:rPr lang="fr-FR" smtClean="0"/>
              <a:t>‹Nº›</a:t>
            </a:fld>
            <a:endParaRPr lang="fr-FR"/>
          </a:p>
        </p:txBody>
      </p:sp>
    </p:spTree>
    <p:extLst>
      <p:ext uri="{BB962C8B-B14F-4D97-AF65-F5344CB8AC3E}">
        <p14:creationId xmlns:p14="http://schemas.microsoft.com/office/powerpoint/2010/main" val="411214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1C5C8-8C3A-C34C-AF34-E808902AF998}" type="datetimeFigureOut">
              <a:rPr lang="en-GB" smtClean="0"/>
              <a:t>26/11/2021</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1591-CD1C-9941-89AE-2EDBF1AA6543}" type="slidenum">
              <a:rPr lang="en-GB" smtClean="0"/>
              <a:t>‹Nº›</a:t>
            </a:fld>
            <a:endParaRPr lang="en-GB"/>
          </a:p>
        </p:txBody>
      </p:sp>
    </p:spTree>
    <p:extLst>
      <p:ext uri="{BB962C8B-B14F-4D97-AF65-F5344CB8AC3E}">
        <p14:creationId xmlns:p14="http://schemas.microsoft.com/office/powerpoint/2010/main" val="295444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D9A1591-CD1C-9941-89AE-2EDBF1AA6543}" type="slidenum">
              <a:rPr lang="en-GB" smtClean="0"/>
              <a:t>1</a:t>
            </a:fld>
            <a:endParaRPr lang="en-GB"/>
          </a:p>
        </p:txBody>
      </p:sp>
    </p:spTree>
    <p:extLst>
      <p:ext uri="{BB962C8B-B14F-4D97-AF65-F5344CB8AC3E}">
        <p14:creationId xmlns:p14="http://schemas.microsoft.com/office/powerpoint/2010/main" val="871822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8.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0.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png"/><Relationship Id="rId3" Type="http://schemas.microsoft.com/office/2007/relationships/hdphoto" Target="../media/hdphoto13.wdp"/><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microsoft.com/office/2007/relationships/hdphoto" Target="../media/hdphoto14.wdp"/><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esentation_slid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23B1BC0-5312-AC4D-AA65-35CEADA6E326}"/>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DB76258-CD85-8543-9F33-6ABA236A929B}"/>
              </a:ext>
            </a:extLst>
          </p:cNvPr>
          <p:cNvSpPr/>
          <p:nvPr userDrawn="1"/>
        </p:nvSpPr>
        <p:spPr>
          <a:xfrm>
            <a:off x="0" y="-3468"/>
            <a:ext cx="12192000" cy="6873565"/>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A690850-FDE7-3E48-8BBA-FBF24A97B43F}"/>
              </a:ext>
            </a:extLst>
          </p:cNvPr>
          <p:cNvSpPr/>
          <p:nvPr userDrawn="1"/>
        </p:nvSpPr>
        <p:spPr>
          <a:xfrm flipH="1">
            <a:off x="740167" y="1122363"/>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4" name="Rectangle 13">
            <a:extLst>
              <a:ext uri="{FF2B5EF4-FFF2-40B4-BE49-F238E27FC236}">
                <a16:creationId xmlns:a16="http://schemas.microsoft.com/office/drawing/2014/main" id="{A7904949-3ECA-8842-9941-B3B9FEF3BBF8}"/>
              </a:ext>
            </a:extLst>
          </p:cNvPr>
          <p:cNvSpPr/>
          <p:nvPr userDrawn="1"/>
        </p:nvSpPr>
        <p:spPr>
          <a:xfrm>
            <a:off x="10725150" y="6165493"/>
            <a:ext cx="1466849" cy="692508"/>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1261148" y="1250225"/>
            <a:ext cx="8856830" cy="2106613"/>
          </a:xfrm>
        </p:spPr>
        <p:txBody>
          <a:bodyPr anchor="t">
            <a:noAutofit/>
          </a:bodyPr>
          <a:lstStyle>
            <a:lvl1pPr marL="0" indent="0">
              <a:buNone/>
              <a:defRPr sz="9500" b="1" i="0">
                <a:solidFill>
                  <a:schemeClr val="bg1"/>
                </a:solidFill>
                <a:latin typeface="Franklin Gothic Demi" panose="020B0603020102020204" pitchFamily="34" charset="0"/>
              </a:defRPr>
            </a:lvl1pPr>
          </a:lstStyle>
          <a:p>
            <a:pPr lvl="0"/>
            <a:r>
              <a:rPr lang="fr-FR" dirty="0"/>
              <a:t>HERE GOES 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260855" y="3971766"/>
            <a:ext cx="8856830" cy="880971"/>
          </a:xfrm>
        </p:spPr>
        <p:txBody>
          <a:bodyPr anchor="t">
            <a:noAutofit/>
          </a:bodyPr>
          <a:lstStyle>
            <a:lvl1pPr marL="0" indent="0">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DF9F6A1C-2327-A24C-AEAD-D00782ED3413}"/>
              </a:ext>
            </a:extLst>
          </p:cNvPr>
          <p:cNvSpPr>
            <a:spLocks noGrp="1"/>
          </p:cNvSpPr>
          <p:nvPr>
            <p:ph type="body" sz="quarter" idx="12" hasCustomPrompt="1"/>
          </p:nvPr>
        </p:nvSpPr>
        <p:spPr>
          <a:xfrm>
            <a:off x="10851398" y="6314002"/>
            <a:ext cx="1295087" cy="395490"/>
          </a:xfrm>
        </p:spPr>
        <p:txBody>
          <a:bodyPr anchor="ctr">
            <a:noAutofit/>
          </a:bodyPr>
          <a:lstStyle>
            <a:lvl1pPr marL="0" indent="0" algn="ctr">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15" name="Image 14" descr="Une image contenant extérieur, bouteille, vert, assis&#10;&#10;Description générée automatiquement">
            <a:extLst>
              <a:ext uri="{FF2B5EF4-FFF2-40B4-BE49-F238E27FC236}">
                <a16:creationId xmlns:a16="http://schemas.microsoft.com/office/drawing/2014/main" id="{F85B6F99-0C97-B641-BF46-332DBF98CE4C}"/>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8" name="Image 7" descr="Une image contenant dessin, assiette&#10;&#10;Description générée automatiquement">
            <a:extLst>
              <a:ext uri="{FF2B5EF4-FFF2-40B4-BE49-F238E27FC236}">
                <a16:creationId xmlns:a16="http://schemas.microsoft.com/office/drawing/2014/main" id="{4EF16D8E-5463-5142-B97A-B1A8B5E15A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5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46735"/>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40134"/>
            <a:ext cx="6531933"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276B8DA5-9A48-5F48-88E5-D96751D73873}"/>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C7DA8F1E-19AA-A640-8028-6411BA6E625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6935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EA3E3262-64D4-9344-8EBA-9DBE98ACA1D9}"/>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DE6D918A-480D-254D-AC81-BCFDB55C7C7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2776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BD0FA96D-72B1-774A-A3CC-CD63D792AF3E}"/>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B7E3ACD7-A946-2541-9838-9DE57E6B0BF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1004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6ED056F3-5DCA-0E4A-BA44-ACAC05D3B128}"/>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1885D9B7-A73C-6041-A30C-E19E7B80DD1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2523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4569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472A5ED1-4652-1642-BCA1-3B6C6DC58AB1}"/>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86F93F70-0FEA-0E4F-9A9C-1A6CA728D4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5544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32F0A85A-BAC2-EB48-AB31-3561803699EC}"/>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60BA6B95-AC46-4042-BF74-700B58D198C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8640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xplanatoray_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F1673E-B729-1F41-BEE2-C08E79D0A967}"/>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5" name="Image 24" descr="Une image contenant dessin, assiette&#10;&#10;Description générée automatiquement">
            <a:extLst>
              <a:ext uri="{FF2B5EF4-FFF2-40B4-BE49-F238E27FC236}">
                <a16:creationId xmlns:a16="http://schemas.microsoft.com/office/drawing/2014/main" id="{1BE3C079-6EDF-ED40-9218-D5EF134B69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26" name="Image 25">
            <a:extLst>
              <a:ext uri="{FF2B5EF4-FFF2-40B4-BE49-F238E27FC236}">
                <a16:creationId xmlns:a16="http://schemas.microsoft.com/office/drawing/2014/main" id="{6B0F0BA0-8007-594A-A2DB-018D3E7BA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28" name="Image 27">
            <a:extLst>
              <a:ext uri="{FF2B5EF4-FFF2-40B4-BE49-F238E27FC236}">
                <a16:creationId xmlns:a16="http://schemas.microsoft.com/office/drawing/2014/main" id="{DD1DEE64-593D-3542-9721-1B9CAEEB12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3" name="Espace réservé du texte 21">
            <a:extLst>
              <a:ext uri="{FF2B5EF4-FFF2-40B4-BE49-F238E27FC236}">
                <a16:creationId xmlns:a16="http://schemas.microsoft.com/office/drawing/2014/main" id="{BBC0C5CD-D3AA-CA4B-A213-EC52014E44EE}"/>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35" name="Image 34" descr="Une image contenant extérieur, eau, herbe, roche&#10;&#10;Description générée automatiquement">
            <a:extLst>
              <a:ext uri="{FF2B5EF4-FFF2-40B4-BE49-F238E27FC236}">
                <a16:creationId xmlns:a16="http://schemas.microsoft.com/office/drawing/2014/main" id="{38201329-1320-2840-9684-003B80ED8566}"/>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7"/>
            <a:ext cx="6176923" cy="3445993"/>
          </a:xfrm>
          <a:prstGeom prst="rect">
            <a:avLst/>
          </a:prstGeom>
        </p:spPr>
      </p:pic>
      <p:pic>
        <p:nvPicPr>
          <p:cNvPr id="36" name="Image 35" descr="Une image contenant bâtiment, extérieur, maison, brique&#10;&#10;Description générée automatiquement">
            <a:extLst>
              <a:ext uri="{FF2B5EF4-FFF2-40B4-BE49-F238E27FC236}">
                <a16:creationId xmlns:a16="http://schemas.microsoft.com/office/drawing/2014/main" id="{A30209BE-D584-204E-A644-6DE166DA357A}"/>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5537" cy="3445994"/>
          </a:xfrm>
          <a:prstGeom prst="rect">
            <a:avLst/>
          </a:prstGeom>
        </p:spPr>
      </p:pic>
      <p:pic>
        <p:nvPicPr>
          <p:cNvPr id="41" name="Image 40">
            <a:extLst>
              <a:ext uri="{FF2B5EF4-FFF2-40B4-BE49-F238E27FC236}">
                <a16:creationId xmlns:a16="http://schemas.microsoft.com/office/drawing/2014/main" id="{F0832D14-3B31-0247-A05F-D277041BA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42" name="Image 41">
            <a:extLst>
              <a:ext uri="{FF2B5EF4-FFF2-40B4-BE49-F238E27FC236}">
                <a16:creationId xmlns:a16="http://schemas.microsoft.com/office/drawing/2014/main" id="{D1AACA65-640F-2249-887F-BB6DB0920D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43" name="Image 42" descr="Une image contenant extérieur, bouteille, vert, assis&#10;&#10;Description générée automatiquement">
            <a:extLst>
              <a:ext uri="{FF2B5EF4-FFF2-40B4-BE49-F238E27FC236}">
                <a16:creationId xmlns:a16="http://schemas.microsoft.com/office/drawing/2014/main" id="{A277910F-BE5F-CF4F-AE59-24B23D6363BE}"/>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44" name="Image 43" descr="Une image contenant dessin, assiette&#10;&#10;Description générée automatiquement">
            <a:extLst>
              <a:ext uri="{FF2B5EF4-FFF2-40B4-BE49-F238E27FC236}">
                <a16:creationId xmlns:a16="http://schemas.microsoft.com/office/drawing/2014/main" id="{9622902D-47FA-EB45-B335-CFC9A33F17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
        <p:nvSpPr>
          <p:cNvPr id="45" name="Espace réservé du texte 21">
            <a:extLst>
              <a:ext uri="{FF2B5EF4-FFF2-40B4-BE49-F238E27FC236}">
                <a16:creationId xmlns:a16="http://schemas.microsoft.com/office/drawing/2014/main" id="{8FA2B8CF-1FE8-FA46-BE4F-BDD7AA03DF64}"/>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6" name="Espace réservé du texte 21">
            <a:extLst>
              <a:ext uri="{FF2B5EF4-FFF2-40B4-BE49-F238E27FC236}">
                <a16:creationId xmlns:a16="http://schemas.microsoft.com/office/drawing/2014/main" id="{A3D07DB6-9C8F-7C4C-AEDB-0CD561BD0B4B}"/>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47" name="Espace réservé du texte 21">
            <a:extLst>
              <a:ext uri="{FF2B5EF4-FFF2-40B4-BE49-F238E27FC236}">
                <a16:creationId xmlns:a16="http://schemas.microsoft.com/office/drawing/2014/main" id="{3E3B9BA5-2A6A-3047-B984-39B4E4C5FDC3}"/>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48" name="Espace réservé du texte 21">
            <a:extLst>
              <a:ext uri="{FF2B5EF4-FFF2-40B4-BE49-F238E27FC236}">
                <a16:creationId xmlns:a16="http://schemas.microsoft.com/office/drawing/2014/main" id="{A3EFC9AD-77BE-C04E-820A-9872B94894CE}"/>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Tree>
    <p:extLst>
      <p:ext uri="{BB962C8B-B14F-4D97-AF65-F5344CB8AC3E}">
        <p14:creationId xmlns:p14="http://schemas.microsoft.com/office/powerpoint/2010/main" val="355788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0" name="Image 29" descr="Une image contenant dessin, assiette&#10;&#10;Description générée automatiquement">
            <a:extLst>
              <a:ext uri="{FF2B5EF4-FFF2-40B4-BE49-F238E27FC236}">
                <a16:creationId xmlns:a16="http://schemas.microsoft.com/office/drawing/2014/main" id="{3C44B671-FCD7-D444-A2E2-ECDD90C7FB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pic>
        <p:nvPicPr>
          <p:cNvPr id="13" name="Image 12" descr="Une image contenant extérieur, eau, herbe, roche&#10;&#10;Description générée automatiquement">
            <a:extLst>
              <a:ext uri="{FF2B5EF4-FFF2-40B4-BE49-F238E27FC236}">
                <a16:creationId xmlns:a16="http://schemas.microsoft.com/office/drawing/2014/main" id="{6C32D3CB-1790-4F40-BCA1-6541C72ABB10}"/>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6"/>
            <a:ext cx="6176921" cy="3445992"/>
          </a:xfrm>
          <a:prstGeom prst="rect">
            <a:avLst/>
          </a:prstGeom>
        </p:spPr>
      </p:pic>
      <p:pic>
        <p:nvPicPr>
          <p:cNvPr id="14" name="Image 13" descr="Une image contenant bâtiment, extérieur, maison, brique&#10;&#10;Description générée automatiquement">
            <a:extLst>
              <a:ext uri="{FF2B5EF4-FFF2-40B4-BE49-F238E27FC236}">
                <a16:creationId xmlns:a16="http://schemas.microsoft.com/office/drawing/2014/main" id="{57D2CA7E-B84A-544E-9C5E-C82F8F1C6628}"/>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2069" cy="3445993"/>
          </a:xfrm>
          <a:prstGeom prst="rect">
            <a:avLst/>
          </a:prstGeom>
        </p:spPr>
      </p:pic>
      <p:sp>
        <p:nvSpPr>
          <p:cNvPr id="15" name="Espace réservé du texte 21">
            <a:extLst>
              <a:ext uri="{FF2B5EF4-FFF2-40B4-BE49-F238E27FC236}">
                <a16:creationId xmlns:a16="http://schemas.microsoft.com/office/drawing/2014/main" id="{3F36EE16-4807-8741-9412-51C803ED1C8A}"/>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endParaRPr lang="en-GB" noProof="0" dirty="0"/>
          </a:p>
        </p:txBody>
      </p:sp>
      <p:pic>
        <p:nvPicPr>
          <p:cNvPr id="21" name="Image 20">
            <a:extLst>
              <a:ext uri="{FF2B5EF4-FFF2-40B4-BE49-F238E27FC236}">
                <a16:creationId xmlns:a16="http://schemas.microsoft.com/office/drawing/2014/main" id="{8D94F0C2-9AEC-9547-91AB-EF565845AE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22" name="Image 21">
            <a:extLst>
              <a:ext uri="{FF2B5EF4-FFF2-40B4-BE49-F238E27FC236}">
                <a16:creationId xmlns:a16="http://schemas.microsoft.com/office/drawing/2014/main" id="{773BBD83-E600-0941-B336-679CD3D546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19" name="Image 18" descr="Une image contenant extérieur, bouteille, vert, assis&#10;&#10;Description générée automatiquement">
            <a:extLst>
              <a:ext uri="{FF2B5EF4-FFF2-40B4-BE49-F238E27FC236}">
                <a16:creationId xmlns:a16="http://schemas.microsoft.com/office/drawing/2014/main" id="{DD414081-FBCB-9E4E-8E61-DCAF5A36510B}"/>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24" name="Image 23" descr="Une image contenant dessin, assiette&#10;&#10;Description générée automatiquement">
            <a:extLst>
              <a:ext uri="{FF2B5EF4-FFF2-40B4-BE49-F238E27FC236}">
                <a16:creationId xmlns:a16="http://schemas.microsoft.com/office/drawing/2014/main" id="{02D0350D-22EB-1140-BE60-35E628E12E1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0296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EE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B79C37DD-6B6C-8B47-B110-53369A48F7AB}"/>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C0C800F1-71C3-C94E-9896-C6019F2E183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7205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_slid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63C941E-E864-FC4E-9B8D-D8193F3A66DF}"/>
              </a:ext>
            </a:extLst>
          </p:cNvPr>
          <p:cNvSpPr>
            <a:spLocks noGrp="1"/>
          </p:cNvSpPr>
          <p:nvPr>
            <p:ph type="dt" sz="half" idx="10"/>
          </p:nvPr>
        </p:nvSpPr>
        <p:spPr/>
        <p:txBody>
          <a:bodyPr/>
          <a:lstStyle/>
          <a:p>
            <a:fld id="{DC982C94-9C2F-DB48-860F-8264F206F8B4}"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57B95E15-6F47-0242-8044-DD883A4477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2AFDEE-9514-834E-A48B-35F53A7E1D76}"/>
              </a:ext>
            </a:extLst>
          </p:cNvPr>
          <p:cNvSpPr>
            <a:spLocks noGrp="1"/>
          </p:cNvSpPr>
          <p:nvPr>
            <p:ph type="sldNum" sz="quarter" idx="12"/>
          </p:nvPr>
        </p:nvSpPr>
        <p:spPr/>
        <p:txBody>
          <a:bodyPr/>
          <a:lstStyle/>
          <a:p>
            <a:fld id="{74A0C0C1-A777-AC4B-AA45-C58CC8424653}" type="slidenum">
              <a:rPr lang="fr-FR" smtClean="0"/>
              <a:t>‹Nº›</a:t>
            </a:fld>
            <a:endParaRPr lang="fr-FR"/>
          </a:p>
        </p:txBody>
      </p:sp>
      <p:sp>
        <p:nvSpPr>
          <p:cNvPr id="7" name="ZoneTexte 6">
            <a:extLst>
              <a:ext uri="{FF2B5EF4-FFF2-40B4-BE49-F238E27FC236}">
                <a16:creationId xmlns:a16="http://schemas.microsoft.com/office/drawing/2014/main" id="{FFBD548B-7A4F-6E48-8FEA-92ABFEEBD180}"/>
              </a:ext>
            </a:extLst>
          </p:cNvPr>
          <p:cNvSpPr txBox="1"/>
          <p:nvPr userDrawn="1"/>
        </p:nvSpPr>
        <p:spPr>
          <a:xfrm>
            <a:off x="411480" y="6469380"/>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E0F220F1-9A67-C844-9328-2748B0A4789D}"/>
              </a:ext>
            </a:extLst>
          </p:cNvPr>
          <p:cNvSpPr txBox="1"/>
          <p:nvPr userDrawn="1"/>
        </p:nvSpPr>
        <p:spPr>
          <a:xfrm>
            <a:off x="205740" y="6309360"/>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FF8C77B9-4046-4747-89C4-6C0C4A2C67B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552AA93-7695-1D4C-8C5A-C8A4D72AD630}"/>
              </a:ext>
            </a:extLst>
          </p:cNvPr>
          <p:cNvSpPr/>
          <p:nvPr userDrawn="1"/>
        </p:nvSpPr>
        <p:spPr>
          <a:xfrm>
            <a:off x="0" y="1"/>
            <a:ext cx="12192000" cy="6838712"/>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52976FE0-C963-954B-9274-09616D26F24F}"/>
              </a:ext>
            </a:extLst>
          </p:cNvPr>
          <p:cNvSpPr/>
          <p:nvPr userDrawn="1"/>
        </p:nvSpPr>
        <p:spPr>
          <a:xfrm>
            <a:off x="647700" y="0"/>
            <a:ext cx="5988822" cy="6530365"/>
          </a:xfrm>
          <a:prstGeom prst="rect">
            <a:avLst/>
          </a:prstGeom>
          <a:solidFill>
            <a:srgbClr val="EF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5" name="Rectangle 14">
            <a:extLst>
              <a:ext uri="{FF2B5EF4-FFF2-40B4-BE49-F238E27FC236}">
                <a16:creationId xmlns:a16="http://schemas.microsoft.com/office/drawing/2014/main" id="{F6068C3E-27FA-E046-9A67-96C7D52F230A}"/>
              </a:ext>
            </a:extLst>
          </p:cNvPr>
          <p:cNvSpPr/>
          <p:nvPr userDrawn="1"/>
        </p:nvSpPr>
        <p:spPr>
          <a:xfrm flipH="1">
            <a:off x="1487460" y="1003068"/>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6" name="Sous-titre 2">
            <a:extLst>
              <a:ext uri="{FF2B5EF4-FFF2-40B4-BE49-F238E27FC236}">
                <a16:creationId xmlns:a16="http://schemas.microsoft.com/office/drawing/2014/main" id="{42B754E8-72D5-5B44-8FD0-E2DA3855D64E}"/>
              </a:ext>
            </a:extLst>
          </p:cNvPr>
          <p:cNvSpPr txBox="1">
            <a:spLocks/>
          </p:cNvSpPr>
          <p:nvPr userDrawn="1"/>
        </p:nvSpPr>
        <p:spPr>
          <a:xfrm>
            <a:off x="10937280" y="6338002"/>
            <a:ext cx="1119038" cy="358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dirty="0">
              <a:solidFill>
                <a:schemeClr val="bg1"/>
              </a:solidFill>
              <a:latin typeface="Leelawadee" panose="020B0502040204020203" pitchFamily="34" charset="-34"/>
              <a:cs typeface="Leelawadee" panose="020B0502040204020203" pitchFamily="34" charset="-34"/>
            </a:endParaRPr>
          </a:p>
        </p:txBody>
      </p:sp>
      <p:sp>
        <p:nvSpPr>
          <p:cNvPr id="27" name="Espace réservé du texte 26">
            <a:extLst>
              <a:ext uri="{FF2B5EF4-FFF2-40B4-BE49-F238E27FC236}">
                <a16:creationId xmlns:a16="http://schemas.microsoft.com/office/drawing/2014/main" id="{D1D09005-B822-254C-B296-28A5427AAA4E}"/>
              </a:ext>
            </a:extLst>
          </p:cNvPr>
          <p:cNvSpPr>
            <a:spLocks noGrp="1"/>
          </p:cNvSpPr>
          <p:nvPr>
            <p:ph type="body" sz="quarter" idx="13" hasCustomPrompt="1"/>
          </p:nvPr>
        </p:nvSpPr>
        <p:spPr>
          <a:xfrm>
            <a:off x="1799428" y="1371600"/>
            <a:ext cx="3914916" cy="2057400"/>
          </a:xfrm>
        </p:spPr>
        <p:txBody>
          <a:bodyPr>
            <a:noAutofit/>
          </a:bodyPr>
          <a:lstStyle>
            <a:lvl1pPr marL="0" indent="0">
              <a:buNone/>
              <a:defRPr sz="5400" b="1" i="0">
                <a:solidFill>
                  <a:schemeClr val="bg1"/>
                </a:solidFill>
                <a:latin typeface="Franklin Gothic Demi" panose="020B0603020102020204" pitchFamily="34" charset="0"/>
              </a:defRPr>
            </a:lvl1pPr>
          </a:lstStyle>
          <a:p>
            <a:pPr lvl="0"/>
            <a:r>
              <a:rPr lang="fr-FR" dirty="0"/>
              <a:t>HERE </a:t>
            </a:r>
            <a:br>
              <a:rPr lang="fr-FR" dirty="0"/>
            </a:br>
            <a:r>
              <a:rPr lang="fr-FR" dirty="0"/>
              <a:t>GOES </a:t>
            </a:r>
            <a:br>
              <a:rPr lang="fr-FR" dirty="0"/>
            </a:br>
            <a:r>
              <a:rPr lang="fr-FR" dirty="0"/>
              <a:t>YOUR TITLE</a:t>
            </a:r>
          </a:p>
        </p:txBody>
      </p:sp>
      <p:sp>
        <p:nvSpPr>
          <p:cNvPr id="29" name="Espace réservé du texte 28">
            <a:extLst>
              <a:ext uri="{FF2B5EF4-FFF2-40B4-BE49-F238E27FC236}">
                <a16:creationId xmlns:a16="http://schemas.microsoft.com/office/drawing/2014/main" id="{57C6EBF6-89CC-514B-89F3-CA3AE7FE7FCE}"/>
              </a:ext>
            </a:extLst>
          </p:cNvPr>
          <p:cNvSpPr>
            <a:spLocks noGrp="1"/>
          </p:cNvSpPr>
          <p:nvPr>
            <p:ph type="body" sz="quarter" idx="14" hasCustomPrompt="1"/>
          </p:nvPr>
        </p:nvSpPr>
        <p:spPr>
          <a:xfrm>
            <a:off x="1799428" y="4098442"/>
            <a:ext cx="3914916" cy="1270000"/>
          </a:xfrm>
        </p:spPr>
        <p:txBody>
          <a:bodyPr>
            <a:normAutofit/>
          </a:bodyPr>
          <a:lstStyle>
            <a:lvl1pPr marL="0" indent="0">
              <a:buNone/>
              <a:defRPr sz="240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 </a:t>
            </a:r>
          </a:p>
        </p:txBody>
      </p:sp>
      <p:sp>
        <p:nvSpPr>
          <p:cNvPr id="32" name="Espace réservé du texte 31">
            <a:extLst>
              <a:ext uri="{FF2B5EF4-FFF2-40B4-BE49-F238E27FC236}">
                <a16:creationId xmlns:a16="http://schemas.microsoft.com/office/drawing/2014/main" id="{F593AC5C-D3E1-D344-815B-1039EA6AED00}"/>
              </a:ext>
            </a:extLst>
          </p:cNvPr>
          <p:cNvSpPr>
            <a:spLocks noGrp="1"/>
          </p:cNvSpPr>
          <p:nvPr>
            <p:ph type="body" sz="quarter" idx="15" hasCustomPrompt="1"/>
          </p:nvPr>
        </p:nvSpPr>
        <p:spPr>
          <a:xfrm>
            <a:off x="5154825" y="122811"/>
            <a:ext cx="1119038" cy="282575"/>
          </a:xfrm>
        </p:spPr>
        <p:txBody>
          <a:bodyPr>
            <a:noAutofit/>
          </a:bodyPr>
          <a:lstStyle>
            <a:lvl1pPr marL="0" indent="0" algn="ctr">
              <a:buNone/>
              <a:defRPr sz="1800">
                <a:solidFill>
                  <a:schemeClr val="bg1"/>
                </a:solidFill>
                <a:latin typeface="Leelawadee" panose="020B0502040204020203" pitchFamily="34" charset="-34"/>
                <a:cs typeface="Leelawadee" panose="020B0502040204020203" pitchFamily="34" charset="-34"/>
              </a:defRPr>
            </a:lvl1pPr>
          </a:lstStyle>
          <a:p>
            <a:pPr lvl="0"/>
            <a:r>
              <a:rPr lang="en-GB" noProof="0" dirty="0"/>
              <a:t>07/2020</a:t>
            </a:r>
          </a:p>
        </p:txBody>
      </p:sp>
      <p:pic>
        <p:nvPicPr>
          <p:cNvPr id="23" name="Image 22">
            <a:extLst>
              <a:ext uri="{FF2B5EF4-FFF2-40B4-BE49-F238E27FC236}">
                <a16:creationId xmlns:a16="http://schemas.microsoft.com/office/drawing/2014/main" id="{915E705F-9371-9A4B-8DFF-B3E6898EF6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4" name="Image 23">
            <a:extLst>
              <a:ext uri="{FF2B5EF4-FFF2-40B4-BE49-F238E27FC236}">
                <a16:creationId xmlns:a16="http://schemas.microsoft.com/office/drawing/2014/main" id="{B53A0780-2FCB-034B-AF07-86148F2233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5" name="Image 24" descr="Une image contenant extérieur, bouteille, vert, assis&#10;&#10;Description générée automatiquement">
            <a:extLst>
              <a:ext uri="{FF2B5EF4-FFF2-40B4-BE49-F238E27FC236}">
                <a16:creationId xmlns:a16="http://schemas.microsoft.com/office/drawing/2014/main" id="{7E2CFB2E-21DF-1B4A-B9D7-7D284E8BF122}"/>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D2EB1BCF-A614-E04C-81D3-A81A2894743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180958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
            </a:r>
            <a:r>
              <a:rPr lang="en-GB" noProof="0" dirty="0" err="1"/>
              <a:t>Dignissim</a:t>
            </a:r>
            <a:r>
              <a:rPr lang="en-GB" noProof="0" dirty="0"/>
              <a:t> </a:t>
            </a:r>
            <a:r>
              <a:rPr lang="en-GB" noProof="0" dirty="0" err="1"/>
              <a:t>odio</a:t>
            </a:r>
            <a:r>
              <a:rPr lang="en-GB" noProof="0" dirty="0"/>
              <a:t> </a:t>
            </a:r>
            <a:r>
              <a:rPr lang="en-GB" noProof="0" dirty="0" err="1"/>
              <a:t>Dignissim</a:t>
            </a:r>
            <a:r>
              <a:rPr lang="en-GB" noProof="0" dirty="0"/>
              <a:t> ipsum </a:t>
            </a:r>
            <a:r>
              <a:rPr lang="en-GB" noProof="0" dirty="0" err="1"/>
              <a:t>dolorsitametConsec</a:t>
            </a:r>
            <a:endParaRPr lang="en-GB" noProof="0" dirty="0"/>
          </a:p>
        </p:txBody>
      </p:sp>
      <p:pic>
        <p:nvPicPr>
          <p:cNvPr id="20" name="Image 19" descr="Une image contenant extérieur, bouteille, vert, assis&#10;&#10;Description générée automatiquement">
            <a:extLst>
              <a:ext uri="{FF2B5EF4-FFF2-40B4-BE49-F238E27FC236}">
                <a16:creationId xmlns:a16="http://schemas.microsoft.com/office/drawing/2014/main" id="{698A1B4B-A234-2E4A-AB18-D3055C538F7F}"/>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21E415B9-BAD7-5246-9C34-8495BCD104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0008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9CC415F6-51E6-484E-894F-DCA0E29C418D}"/>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EAB7E08A-6507-CA45-9BAF-590B2ADB37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9990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3BD60D61-2137-044B-ACFC-547B2CC876A0}"/>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070BF077-7C27-0C46-8239-E3CA14A562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3344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01DAA7B3-8BDD-B746-9671-89945084F866}"/>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58D251EE-492A-8F41-91E1-AA196C1E000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04534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Explanatoray_section_slide">
    <p:spTree>
      <p:nvGrpSpPr>
        <p:cNvPr id="1" name=""/>
        <p:cNvGrpSpPr/>
        <p:nvPr/>
      </p:nvGrpSpPr>
      <p:grpSpPr>
        <a:xfrm>
          <a:off x="0" y="0"/>
          <a:ext cx="0" cy="0"/>
          <a:chOff x="0" y="0"/>
          <a:chExt cx="0" cy="0"/>
        </a:xfrm>
      </p:grpSpPr>
      <p:pic>
        <p:nvPicPr>
          <p:cNvPr id="39" name="Image 38" descr="Une image contenant bâtiment, extérieur, maison, brique&#10;&#10;Description générée automatiquement">
            <a:extLst>
              <a:ext uri="{FF2B5EF4-FFF2-40B4-BE49-F238E27FC236}">
                <a16:creationId xmlns:a16="http://schemas.microsoft.com/office/drawing/2014/main" id="{FA45645B-7630-8A46-B371-E8B8C7C11B81}"/>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8684"/>
            <a:ext cx="12191998" cy="6876683"/>
          </a:xfrm>
          <a:prstGeom prst="rect">
            <a:avLst/>
          </a:prstGeom>
        </p:spPr>
      </p:pic>
      <p:sp>
        <p:nvSpPr>
          <p:cNvPr id="40" name="Rectangle 39">
            <a:extLst>
              <a:ext uri="{FF2B5EF4-FFF2-40B4-BE49-F238E27FC236}">
                <a16:creationId xmlns:a16="http://schemas.microsoft.com/office/drawing/2014/main" id="{45169535-CE4A-9C41-93B1-37FD57034319}"/>
              </a:ext>
            </a:extLst>
          </p:cNvPr>
          <p:cNvSpPr/>
          <p:nvPr userDrawn="1"/>
        </p:nvSpPr>
        <p:spPr>
          <a:xfrm>
            <a:off x="549484" y="1077942"/>
            <a:ext cx="3537204" cy="4749005"/>
          </a:xfrm>
          <a:prstGeom prst="rect">
            <a:avLst/>
          </a:prstGeom>
          <a:solidFill>
            <a:srgbClr val="EE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17F2EDD9-6FE0-C843-AFB7-06B2050F4BA8}"/>
              </a:ext>
            </a:extLst>
          </p:cNvPr>
          <p:cNvSpPr/>
          <p:nvPr userDrawn="1"/>
        </p:nvSpPr>
        <p:spPr>
          <a:xfrm>
            <a:off x="4361756" y="1077941"/>
            <a:ext cx="3537204" cy="4749005"/>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8F39D58-C840-AF43-AFD0-96D1219F2273}"/>
              </a:ext>
            </a:extLst>
          </p:cNvPr>
          <p:cNvSpPr/>
          <p:nvPr userDrawn="1"/>
        </p:nvSpPr>
        <p:spPr>
          <a:xfrm>
            <a:off x="8196889" y="1041174"/>
            <a:ext cx="3537204" cy="4749005"/>
          </a:xfrm>
          <a:prstGeom prst="rect">
            <a:avLst/>
          </a:prstGeom>
          <a:solidFill>
            <a:srgbClr val="D4CABB">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955222" y="3558710"/>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1382479" y="1590304"/>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1</a:t>
            </a:r>
          </a:p>
        </p:txBody>
      </p:sp>
      <p:sp>
        <p:nvSpPr>
          <p:cNvPr id="43" name="Espace réservé du texte 21">
            <a:extLst>
              <a:ext uri="{FF2B5EF4-FFF2-40B4-BE49-F238E27FC236}">
                <a16:creationId xmlns:a16="http://schemas.microsoft.com/office/drawing/2014/main" id="{50015BC8-23ED-E848-B5CE-F4EFEA1FA5A0}"/>
              </a:ext>
            </a:extLst>
          </p:cNvPr>
          <p:cNvSpPr>
            <a:spLocks noGrp="1"/>
          </p:cNvSpPr>
          <p:nvPr>
            <p:ph type="body" sz="quarter" idx="18" hasCustomPrompt="1"/>
          </p:nvPr>
        </p:nvSpPr>
        <p:spPr>
          <a:xfrm>
            <a:off x="4919683" y="3521287"/>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4" name="Espace réservé du texte 21">
            <a:extLst>
              <a:ext uri="{FF2B5EF4-FFF2-40B4-BE49-F238E27FC236}">
                <a16:creationId xmlns:a16="http://schemas.microsoft.com/office/drawing/2014/main" id="{879C49E9-42F5-CA41-AB6A-1C4B27461EE8}"/>
              </a:ext>
            </a:extLst>
          </p:cNvPr>
          <p:cNvSpPr>
            <a:spLocks noGrp="1"/>
          </p:cNvSpPr>
          <p:nvPr>
            <p:ph type="body" sz="quarter" idx="19" hasCustomPrompt="1"/>
          </p:nvPr>
        </p:nvSpPr>
        <p:spPr>
          <a:xfrm>
            <a:off x="5346940" y="1552881"/>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2</a:t>
            </a:r>
          </a:p>
        </p:txBody>
      </p:sp>
      <p:sp>
        <p:nvSpPr>
          <p:cNvPr id="45" name="Espace réservé du texte 21">
            <a:extLst>
              <a:ext uri="{FF2B5EF4-FFF2-40B4-BE49-F238E27FC236}">
                <a16:creationId xmlns:a16="http://schemas.microsoft.com/office/drawing/2014/main" id="{ABC5ADDC-3F37-5C40-930F-11B2791CC20E}"/>
              </a:ext>
            </a:extLst>
          </p:cNvPr>
          <p:cNvSpPr>
            <a:spLocks noGrp="1"/>
          </p:cNvSpPr>
          <p:nvPr>
            <p:ph type="body" sz="quarter" idx="20" hasCustomPrompt="1"/>
          </p:nvPr>
        </p:nvSpPr>
        <p:spPr>
          <a:xfrm>
            <a:off x="8617835" y="3516734"/>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a:t>
            </a:r>
            <a:r>
              <a:rPr lang="en-GB" noProof="0" dirty="0" err="1"/>
              <a:t>sitametConsectetr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lucisitTus</a:t>
            </a:r>
            <a:r>
              <a:rPr lang="en-GB" noProof="0" dirty="0"/>
              <a:t> </a:t>
            </a:r>
            <a:r>
              <a:rPr lang="en-GB" noProof="0" dirty="0" err="1"/>
              <a:t>eurismof</a:t>
            </a:r>
            <a:r>
              <a:rPr lang="en-GB" noProof="0" dirty="0"/>
              <a:t> </a:t>
            </a:r>
            <a:r>
              <a:rPr lang="en-GB" noProof="0" dirty="0" err="1"/>
              <a:t>Nullam</a:t>
            </a:r>
            <a:r>
              <a:rPr lang="en-GB" noProof="0" dirty="0"/>
              <a:t> libero </a:t>
            </a:r>
            <a:r>
              <a:rPr lang="en-GB" noProof="0" dirty="0" err="1"/>
              <a:t>arcu</a:t>
            </a:r>
            <a:r>
              <a:rPr lang="en-GB" noProof="0" dirty="0"/>
              <a:t>, </a:t>
            </a:r>
          </a:p>
        </p:txBody>
      </p:sp>
      <p:sp>
        <p:nvSpPr>
          <p:cNvPr id="46" name="Espace réservé du texte 21">
            <a:extLst>
              <a:ext uri="{FF2B5EF4-FFF2-40B4-BE49-F238E27FC236}">
                <a16:creationId xmlns:a16="http://schemas.microsoft.com/office/drawing/2014/main" id="{8DA54D7B-2D54-D345-9E7A-5FBF444DFB09}"/>
              </a:ext>
            </a:extLst>
          </p:cNvPr>
          <p:cNvSpPr>
            <a:spLocks noGrp="1"/>
          </p:cNvSpPr>
          <p:nvPr>
            <p:ph type="body" sz="quarter" idx="21" hasCustomPrompt="1"/>
          </p:nvPr>
        </p:nvSpPr>
        <p:spPr>
          <a:xfrm>
            <a:off x="9045092" y="154832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SECTION 3</a:t>
            </a:r>
          </a:p>
        </p:txBody>
      </p:sp>
      <p:pic>
        <p:nvPicPr>
          <p:cNvPr id="16" name="Image 15" descr="Une image contenant extérieur, bouteille, vert, assis&#10;&#10;Description générée automatiquement">
            <a:extLst>
              <a:ext uri="{FF2B5EF4-FFF2-40B4-BE49-F238E27FC236}">
                <a16:creationId xmlns:a16="http://schemas.microsoft.com/office/drawing/2014/main" id="{4A6A5A42-C0BB-D441-8C6F-1CF4E1F13FD6}"/>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5240F8DB-2DE0-3E46-8967-C9EBA6AB3F9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31569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A648BFA-5624-FB4A-94DB-79D46D9DDA60}"/>
              </a:ext>
            </a:extLst>
          </p:cNvPr>
          <p:cNvSpPr/>
          <p:nvPr userDrawn="1"/>
        </p:nvSpPr>
        <p:spPr>
          <a:xfrm>
            <a:off x="6684579" y="1"/>
            <a:ext cx="5507422" cy="6877806"/>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7332912F-4A4C-404D-AE89-FF5A5ED65E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20160" y="194614"/>
            <a:ext cx="294169" cy="294169"/>
          </a:xfrm>
          <a:prstGeom prst="rect">
            <a:avLst/>
          </a:prstGeom>
        </p:spPr>
      </p:pic>
      <p:pic>
        <p:nvPicPr>
          <p:cNvPr id="14" name="Image 13">
            <a:extLst>
              <a:ext uri="{FF2B5EF4-FFF2-40B4-BE49-F238E27FC236}">
                <a16:creationId xmlns:a16="http://schemas.microsoft.com/office/drawing/2014/main" id="{A695FE77-47ED-D84B-960B-650D96EC04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62232" y="757581"/>
            <a:ext cx="294169" cy="294169"/>
          </a:xfrm>
          <a:prstGeom prst="rect">
            <a:avLst/>
          </a:prstGeom>
        </p:spPr>
      </p:pic>
      <p:pic>
        <p:nvPicPr>
          <p:cNvPr id="15" name="Image 14" descr="Une image contenant oiseau&#10;&#10;Description générée automatiquement">
            <a:extLst>
              <a:ext uri="{FF2B5EF4-FFF2-40B4-BE49-F238E27FC236}">
                <a16:creationId xmlns:a16="http://schemas.microsoft.com/office/drawing/2014/main" id="{F48CB4FE-E32E-A745-A3CC-44632607604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762232" y="1320549"/>
            <a:ext cx="294170" cy="294170"/>
          </a:xfrm>
          <a:prstGeom prst="rect">
            <a:avLst/>
          </a:prstGeom>
        </p:spPr>
      </p:pic>
      <p:sp>
        <p:nvSpPr>
          <p:cNvPr id="24" name="Rectangle 23">
            <a:extLst>
              <a:ext uri="{FF2B5EF4-FFF2-40B4-BE49-F238E27FC236}">
                <a16:creationId xmlns:a16="http://schemas.microsoft.com/office/drawing/2014/main" id="{B6EFE044-6112-8B45-AE9E-9E7331F29882}"/>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E3F6FBAF-8A3C-CD4B-80F1-D4638139769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9891" y="2613847"/>
            <a:ext cx="324294" cy="324294"/>
          </a:xfrm>
          <a:prstGeom prst="rect">
            <a:avLst/>
          </a:prstGeom>
        </p:spPr>
      </p:pic>
      <p:pic>
        <p:nvPicPr>
          <p:cNvPr id="28" name="Image 27" descr="Une image contenant oiseau&#10;&#10;Description générée automatiquement">
            <a:extLst>
              <a:ext uri="{FF2B5EF4-FFF2-40B4-BE49-F238E27FC236}">
                <a16:creationId xmlns:a16="http://schemas.microsoft.com/office/drawing/2014/main" id="{6158ABCF-A474-1B40-83F6-CD77E756B79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9696" y="3548655"/>
            <a:ext cx="371713" cy="371713"/>
          </a:xfrm>
          <a:prstGeom prst="rect">
            <a:avLst/>
          </a:prstGeom>
        </p:spPr>
      </p:pic>
      <p:pic>
        <p:nvPicPr>
          <p:cNvPr id="29" name="Image 28">
            <a:extLst>
              <a:ext uri="{FF2B5EF4-FFF2-40B4-BE49-F238E27FC236}">
                <a16:creationId xmlns:a16="http://schemas.microsoft.com/office/drawing/2014/main" id="{159EBA83-E00D-9A44-B2B9-929D6B0814F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12935" y="4663226"/>
            <a:ext cx="371713" cy="371713"/>
          </a:xfrm>
          <a:prstGeom prst="rect">
            <a:avLst/>
          </a:prstGeom>
        </p:spPr>
      </p:pic>
      <p:pic>
        <p:nvPicPr>
          <p:cNvPr id="31" name="Image 30">
            <a:extLst>
              <a:ext uri="{FF2B5EF4-FFF2-40B4-BE49-F238E27FC236}">
                <a16:creationId xmlns:a16="http://schemas.microsoft.com/office/drawing/2014/main" id="{3DA27D85-9A02-6A4B-ABDD-121D5BCEEA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E0540A48-F910-164B-AC64-BBD4724CFBB7}"/>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Sous-titre 2">
            <a:extLst>
              <a:ext uri="{FF2B5EF4-FFF2-40B4-BE49-F238E27FC236}">
                <a16:creationId xmlns:a16="http://schemas.microsoft.com/office/drawing/2014/main" id="{1F53C7CA-871A-A944-9926-FF1A00BA1372}"/>
              </a:ext>
            </a:extLst>
          </p:cNvPr>
          <p:cNvSpPr txBox="1">
            <a:spLocks/>
          </p:cNvSpPr>
          <p:nvPr userDrawn="1"/>
        </p:nvSpPr>
        <p:spPr>
          <a:xfrm>
            <a:off x="5096824" y="6609138"/>
            <a:ext cx="5635255" cy="2406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470667" y="2668149"/>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Geneva, Switzerland, </a:t>
            </a:r>
            <a:r>
              <a:rPr lang="en-GB" noProof="0" dirty="0" err="1"/>
              <a:t>Chemin</a:t>
            </a:r>
            <a:r>
              <a:rPr lang="en-GB" noProof="0" dirty="0"/>
              <a:t> de Balexert 7-9, MIE II</a:t>
            </a: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7263037" y="2154825"/>
            <a:ext cx="4751292" cy="2106613"/>
          </a:xfrm>
        </p:spPr>
        <p:txBody>
          <a:bodyPr anchor="ctr">
            <a:noAutofit/>
          </a:bodyPr>
          <a:lstStyle>
            <a:lvl1pPr marL="0" indent="0" algn="l">
              <a:buNone/>
              <a:defRPr sz="5400" b="1" i="0">
                <a:solidFill>
                  <a:schemeClr val="bg1"/>
                </a:solidFill>
                <a:latin typeface="Franklin Gothic Demi" panose="020B0603020102020204" pitchFamily="34" charset="0"/>
              </a:defRPr>
            </a:lvl1pPr>
          </a:lstStyle>
          <a:p>
            <a:pPr lvl="0"/>
            <a:r>
              <a:rPr lang="fr-FR" dirty="0"/>
              <a:t>THANKS FOR YOUR ATTENTION</a:t>
            </a:r>
            <a:endParaRPr lang="en-GB" dirty="0"/>
          </a:p>
        </p:txBody>
      </p:sp>
      <p:sp>
        <p:nvSpPr>
          <p:cNvPr id="37" name="Espace réservé du texte 21">
            <a:extLst>
              <a:ext uri="{FF2B5EF4-FFF2-40B4-BE49-F238E27FC236}">
                <a16:creationId xmlns:a16="http://schemas.microsoft.com/office/drawing/2014/main" id="{795F1E4D-6B6D-0A47-94F1-264260A37CCC}"/>
              </a:ext>
            </a:extLst>
          </p:cNvPr>
          <p:cNvSpPr>
            <a:spLocks noGrp="1"/>
          </p:cNvSpPr>
          <p:nvPr>
            <p:ph type="body" sz="quarter" idx="12" hasCustomPrompt="1"/>
          </p:nvPr>
        </p:nvSpPr>
        <p:spPr>
          <a:xfrm>
            <a:off x="922705" y="1503318"/>
            <a:ext cx="2845744" cy="539982"/>
          </a:xfrm>
        </p:spPr>
        <p:txBody>
          <a:bodyPr anchor="ctr">
            <a:noAutofit/>
          </a:bodyPr>
          <a:lstStyle>
            <a:lvl1pPr marL="0" indent="0" algn="l">
              <a:buNone/>
              <a:defRPr sz="3200" b="1" i="0">
                <a:solidFill>
                  <a:schemeClr val="bg1"/>
                </a:solidFill>
                <a:latin typeface="Franklin Gothic Demi" panose="020B0603020102020204" pitchFamily="34" charset="0"/>
              </a:defRPr>
            </a:lvl1pPr>
          </a:lstStyle>
          <a:p>
            <a:pPr lvl="0"/>
            <a:r>
              <a:rPr lang="fr-FR" dirty="0"/>
              <a:t>CONTACT</a:t>
            </a:r>
            <a:endParaRPr lang="en-GB" dirty="0"/>
          </a:p>
        </p:txBody>
      </p:sp>
      <p:sp>
        <p:nvSpPr>
          <p:cNvPr id="38" name="Espace réservé du texte 21">
            <a:extLst>
              <a:ext uri="{FF2B5EF4-FFF2-40B4-BE49-F238E27FC236}">
                <a16:creationId xmlns:a16="http://schemas.microsoft.com/office/drawing/2014/main" id="{BA613B93-C87D-EF47-966F-E0F94D1A03C9}"/>
              </a:ext>
            </a:extLst>
          </p:cNvPr>
          <p:cNvSpPr>
            <a:spLocks noGrp="1"/>
          </p:cNvSpPr>
          <p:nvPr>
            <p:ph type="body" sz="quarter" idx="13" hasCustomPrompt="1"/>
          </p:nvPr>
        </p:nvSpPr>
        <p:spPr>
          <a:xfrm>
            <a:off x="1470668" y="3598451"/>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name.lastname@impact-initiatives.org</a:t>
            </a:r>
            <a:endParaRPr lang="en-GB" noProof="0" dirty="0"/>
          </a:p>
        </p:txBody>
      </p:sp>
      <p:sp>
        <p:nvSpPr>
          <p:cNvPr id="39" name="Espace réservé du texte 21">
            <a:extLst>
              <a:ext uri="{FF2B5EF4-FFF2-40B4-BE49-F238E27FC236}">
                <a16:creationId xmlns:a16="http://schemas.microsoft.com/office/drawing/2014/main" id="{AAF3BDA0-75DE-5D48-AA4D-9748494DA4CC}"/>
              </a:ext>
            </a:extLst>
          </p:cNvPr>
          <p:cNvSpPr>
            <a:spLocks noGrp="1"/>
          </p:cNvSpPr>
          <p:nvPr>
            <p:ph type="body" sz="quarter" idx="14" hasCustomPrompt="1"/>
          </p:nvPr>
        </p:nvSpPr>
        <p:spPr>
          <a:xfrm>
            <a:off x="1470667" y="4627692"/>
            <a:ext cx="3179619" cy="371714"/>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+41 225 66 29 63</a:t>
            </a:r>
          </a:p>
        </p:txBody>
      </p:sp>
      <p:pic>
        <p:nvPicPr>
          <p:cNvPr id="26" name="Image 25" descr="Une image contenant extérieur, bouteille, vert, assis&#10;&#10;Description générée automatiquement">
            <a:extLst>
              <a:ext uri="{FF2B5EF4-FFF2-40B4-BE49-F238E27FC236}">
                <a16:creationId xmlns:a16="http://schemas.microsoft.com/office/drawing/2014/main" id="{EB9A4FCC-0EBC-EA41-A576-3789DF1CA15E}"/>
              </a:ext>
            </a:extLst>
          </p:cNvPr>
          <p:cNvPicPr>
            <a:picLocks noChangeAspect="1"/>
          </p:cNvPicPr>
          <p:nvPr userDrawn="1"/>
        </p:nvPicPr>
        <p:blipFill>
          <a:blip r:embed="rId12"/>
          <a:stretch>
            <a:fillRect/>
          </a:stretch>
        </p:blipFill>
        <p:spPr>
          <a:xfrm>
            <a:off x="0" y="6438946"/>
            <a:ext cx="1277183" cy="419054"/>
          </a:xfrm>
          <a:prstGeom prst="rect">
            <a:avLst/>
          </a:prstGeom>
        </p:spPr>
      </p:pic>
      <p:pic>
        <p:nvPicPr>
          <p:cNvPr id="33" name="Image 32" descr="Une image contenant dessin, assiette&#10;&#10;Description générée automatiquement">
            <a:extLst>
              <a:ext uri="{FF2B5EF4-FFF2-40B4-BE49-F238E27FC236}">
                <a16:creationId xmlns:a16="http://schemas.microsoft.com/office/drawing/2014/main" id="{8EE0D041-9BC5-A245-BEEA-A791566EB68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6497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2" name="Rectangle 11">
            <a:extLst>
              <a:ext uri="{FF2B5EF4-FFF2-40B4-BE49-F238E27FC236}">
                <a16:creationId xmlns:a16="http://schemas.microsoft.com/office/drawing/2014/main" id="{9A6558CD-7152-9D4B-B66E-51D4FB3BC754}"/>
              </a:ext>
            </a:extLst>
          </p:cNvPr>
          <p:cNvSpPr/>
          <p:nvPr userDrawn="1"/>
        </p:nvSpPr>
        <p:spPr>
          <a:xfrm>
            <a:off x="1654408" y="1163406"/>
            <a:ext cx="8873042"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THANKS FOR YOUR ATTENTION</a:t>
            </a:r>
            <a:endParaRPr lang="en-GB" dirty="0"/>
          </a:p>
        </p:txBody>
      </p:sp>
      <p:pic>
        <p:nvPicPr>
          <p:cNvPr id="13" name="Image 12">
            <a:extLst>
              <a:ext uri="{FF2B5EF4-FFF2-40B4-BE49-F238E27FC236}">
                <a16:creationId xmlns:a16="http://schemas.microsoft.com/office/drawing/2014/main" id="{9A56FDBC-E531-204F-9584-5E0042DD060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48880" y="4154635"/>
            <a:ext cx="324294" cy="324294"/>
          </a:xfrm>
          <a:prstGeom prst="rect">
            <a:avLst/>
          </a:prstGeom>
        </p:spPr>
      </p:pic>
      <p:pic>
        <p:nvPicPr>
          <p:cNvPr id="14" name="Image 13" descr="Une image contenant oiseau&#10;&#10;Description générée automatiquement">
            <a:extLst>
              <a:ext uri="{FF2B5EF4-FFF2-40B4-BE49-F238E27FC236}">
                <a16:creationId xmlns:a16="http://schemas.microsoft.com/office/drawing/2014/main" id="{BAC8AD7F-32C5-5A40-B3B5-6C635073472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53509" y="4135955"/>
            <a:ext cx="371713" cy="371713"/>
          </a:xfrm>
          <a:prstGeom prst="rect">
            <a:avLst/>
          </a:prstGeom>
        </p:spPr>
      </p:pic>
      <p:pic>
        <p:nvPicPr>
          <p:cNvPr id="15" name="Image 14">
            <a:extLst>
              <a:ext uri="{FF2B5EF4-FFF2-40B4-BE49-F238E27FC236}">
                <a16:creationId xmlns:a16="http://schemas.microsoft.com/office/drawing/2014/main" id="{F7761C82-049F-3141-8DAB-DE8EAD7247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33032" y="4135955"/>
            <a:ext cx="371713" cy="371713"/>
          </a:xfrm>
          <a:prstGeom prst="rect">
            <a:avLst/>
          </a:prstGeom>
        </p:spPr>
      </p:pic>
      <p:sp>
        <p:nvSpPr>
          <p:cNvPr id="24" name="Rectangle 23">
            <a:extLst>
              <a:ext uri="{FF2B5EF4-FFF2-40B4-BE49-F238E27FC236}">
                <a16:creationId xmlns:a16="http://schemas.microsoft.com/office/drawing/2014/main" id="{ED5F4ED2-EB3C-EA42-AFEE-7BF08DCC4ACE}"/>
              </a:ext>
            </a:extLst>
          </p:cNvPr>
          <p:cNvSpPr/>
          <p:nvPr userDrawn="1"/>
        </p:nvSpPr>
        <p:spPr>
          <a:xfrm>
            <a:off x="11586258" y="2406936"/>
            <a:ext cx="605742" cy="1883391"/>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258153DF-F4AE-9545-9B52-4F0E6C70367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720160" y="2715850"/>
            <a:ext cx="294169" cy="294169"/>
          </a:xfrm>
          <a:prstGeom prst="rect">
            <a:avLst/>
          </a:prstGeom>
        </p:spPr>
      </p:pic>
      <p:pic>
        <p:nvPicPr>
          <p:cNvPr id="28" name="Image 27">
            <a:extLst>
              <a:ext uri="{FF2B5EF4-FFF2-40B4-BE49-F238E27FC236}">
                <a16:creationId xmlns:a16="http://schemas.microsoft.com/office/drawing/2014/main" id="{1C7DA681-9D94-DD40-8EFA-B8FD2842262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762232" y="3278817"/>
            <a:ext cx="294169" cy="294169"/>
          </a:xfrm>
          <a:prstGeom prst="rect">
            <a:avLst/>
          </a:prstGeom>
        </p:spPr>
      </p:pic>
      <p:pic>
        <p:nvPicPr>
          <p:cNvPr id="29" name="Image 28" descr="Une image contenant oiseau&#10;&#10;Description générée automatiquement">
            <a:extLst>
              <a:ext uri="{FF2B5EF4-FFF2-40B4-BE49-F238E27FC236}">
                <a16:creationId xmlns:a16="http://schemas.microsoft.com/office/drawing/2014/main" id="{C5B0750F-D526-0E42-9D69-EE66EE3B5A3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762232" y="3841785"/>
            <a:ext cx="294170" cy="294170"/>
          </a:xfrm>
          <a:prstGeom prst="rect">
            <a:avLst/>
          </a:prstGeom>
        </p:spPr>
      </p:pic>
      <p:sp>
        <p:nvSpPr>
          <p:cNvPr id="30" name="Espace réservé du texte 21">
            <a:extLst>
              <a:ext uri="{FF2B5EF4-FFF2-40B4-BE49-F238E27FC236}">
                <a16:creationId xmlns:a16="http://schemas.microsoft.com/office/drawing/2014/main" id="{A32A0117-5A67-B243-BCD4-DCDD5E1AF07C}"/>
              </a:ext>
            </a:extLst>
          </p:cNvPr>
          <p:cNvSpPr>
            <a:spLocks noGrp="1"/>
          </p:cNvSpPr>
          <p:nvPr>
            <p:ph type="body" sz="quarter" idx="11" hasCustomPrompt="1"/>
          </p:nvPr>
        </p:nvSpPr>
        <p:spPr>
          <a:xfrm>
            <a:off x="2574924" y="4639108"/>
            <a:ext cx="2463316"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Geneva, Switzerland, </a:t>
            </a:r>
            <a:r>
              <a:rPr lang="en-GB" noProof="0" dirty="0" err="1"/>
              <a:t>Chemin</a:t>
            </a:r>
            <a:r>
              <a:rPr lang="en-GB" noProof="0" dirty="0"/>
              <a:t> de Balexert 7-9, MIE II</a:t>
            </a:r>
          </a:p>
        </p:txBody>
      </p:sp>
      <p:sp>
        <p:nvSpPr>
          <p:cNvPr id="32" name="Espace réservé du texte 21">
            <a:extLst>
              <a:ext uri="{FF2B5EF4-FFF2-40B4-BE49-F238E27FC236}">
                <a16:creationId xmlns:a16="http://schemas.microsoft.com/office/drawing/2014/main" id="{576ECF80-1AEE-054A-B010-595C6D3795AA}"/>
              </a:ext>
            </a:extLst>
          </p:cNvPr>
          <p:cNvSpPr>
            <a:spLocks noGrp="1"/>
          </p:cNvSpPr>
          <p:nvPr>
            <p:ph type="body" sz="quarter" idx="13" hasCustomPrompt="1"/>
          </p:nvPr>
        </p:nvSpPr>
        <p:spPr>
          <a:xfrm>
            <a:off x="5457438" y="4666800"/>
            <a:ext cx="2163853"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err="1"/>
              <a:t>name.lastname@impact-initiatives.org</a:t>
            </a:r>
            <a:endParaRPr lang="en-GB" noProof="0" dirty="0"/>
          </a:p>
        </p:txBody>
      </p:sp>
      <p:sp>
        <p:nvSpPr>
          <p:cNvPr id="33" name="Espace réservé du texte 21">
            <a:extLst>
              <a:ext uri="{FF2B5EF4-FFF2-40B4-BE49-F238E27FC236}">
                <a16:creationId xmlns:a16="http://schemas.microsoft.com/office/drawing/2014/main" id="{1505AF36-A79C-F943-975D-BBEEE7839CB2}"/>
              </a:ext>
            </a:extLst>
          </p:cNvPr>
          <p:cNvSpPr>
            <a:spLocks noGrp="1"/>
          </p:cNvSpPr>
          <p:nvPr>
            <p:ph type="body" sz="quarter" idx="14" hasCustomPrompt="1"/>
          </p:nvPr>
        </p:nvSpPr>
        <p:spPr>
          <a:xfrm>
            <a:off x="7874012" y="4693716"/>
            <a:ext cx="1689116" cy="371714"/>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dirty="0"/>
              <a:t>+41 225 66 29 63</a:t>
            </a:r>
          </a:p>
        </p:txBody>
      </p:sp>
      <p:sp>
        <p:nvSpPr>
          <p:cNvPr id="2" name="ZoneTexte 1">
            <a:extLst>
              <a:ext uri="{FF2B5EF4-FFF2-40B4-BE49-F238E27FC236}">
                <a16:creationId xmlns:a16="http://schemas.microsoft.com/office/drawing/2014/main" id="{DF678705-7065-7540-84B0-8991F327216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25" name="Image 24" descr="Une image contenant extérieur, bouteille, vert, assis&#10;&#10;Description générée automatiquement">
            <a:extLst>
              <a:ext uri="{FF2B5EF4-FFF2-40B4-BE49-F238E27FC236}">
                <a16:creationId xmlns:a16="http://schemas.microsoft.com/office/drawing/2014/main" id="{688B6689-177E-284D-A0C8-6897046FBDB4}"/>
              </a:ext>
            </a:extLst>
          </p:cNvPr>
          <p:cNvPicPr>
            <a:picLocks noChangeAspect="1"/>
          </p:cNvPicPr>
          <p:nvPr userDrawn="1"/>
        </p:nvPicPr>
        <p:blipFill>
          <a:blip r:embed="rId12"/>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B007C233-C190-9B44-BD12-B8A275F4440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134326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B1D96920-6CCE-EB48-B7CF-4CBAF91AAC5C}"/>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F8AE2C65-F3F2-B247-A80C-C8CDA85DE121}"/>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15" name="Image 14" descr="Une image contenant dessin, assiette&#10;&#10;Description générée automatiquement">
            <a:extLst>
              <a:ext uri="{FF2B5EF4-FFF2-40B4-BE49-F238E27FC236}">
                <a16:creationId xmlns:a16="http://schemas.microsoft.com/office/drawing/2014/main" id="{F0147611-42B5-4247-9B6B-1561B19377F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7617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6" name="Image 15" descr="Une image contenant dessin, assiette&#10;&#10;Description générée automatiquement">
            <a:extLst>
              <a:ext uri="{FF2B5EF4-FFF2-40B4-BE49-F238E27FC236}">
                <a16:creationId xmlns:a16="http://schemas.microsoft.com/office/drawing/2014/main" id="{BD5E6305-07FE-2840-9535-2627C16E85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1"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13" name="ZoneTexte 12">
            <a:extLst>
              <a:ext uri="{FF2B5EF4-FFF2-40B4-BE49-F238E27FC236}">
                <a16:creationId xmlns:a16="http://schemas.microsoft.com/office/drawing/2014/main" id="{47DFF9FC-8FFC-6142-A199-DABB8A153851}"/>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2F85B1DA-DC22-8440-ACE2-A28C84B686CB}"/>
              </a:ext>
            </a:extLst>
          </p:cNvPr>
          <p:cNvPicPr>
            <a:picLocks noChangeAspect="1"/>
          </p:cNvPicPr>
          <p:nvPr userDrawn="1"/>
        </p:nvPicPr>
        <p:blipFill>
          <a:blip r:embed="rId7"/>
          <a:stretch>
            <a:fillRect/>
          </a:stretch>
        </p:blipFill>
        <p:spPr>
          <a:xfrm>
            <a:off x="0" y="-3468"/>
            <a:ext cx="1277183" cy="419054"/>
          </a:xfrm>
          <a:prstGeom prst="rect">
            <a:avLst/>
          </a:prstGeom>
        </p:spPr>
      </p:pic>
    </p:spTree>
    <p:extLst>
      <p:ext uri="{BB962C8B-B14F-4D97-AF65-F5344CB8AC3E}">
        <p14:creationId xmlns:p14="http://schemas.microsoft.com/office/powerpoint/2010/main" val="24827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EE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p:txBody>
      </p:sp>
      <p:sp>
        <p:nvSpPr>
          <p:cNvPr id="27" name="ZoneTexte 26">
            <a:extLst>
              <a:ext uri="{FF2B5EF4-FFF2-40B4-BE49-F238E27FC236}">
                <a16:creationId xmlns:a16="http://schemas.microsoft.com/office/drawing/2014/main" id="{EB29577F-8AAA-2140-8AC7-5CC1D5B6EF1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9D45C0D3-B8DF-1B4F-8C96-2378F6B02238}"/>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8AABD7B9-436F-9340-899D-535EBAC0F70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765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Introduction</a:t>
            </a:r>
          </a:p>
          <a:p>
            <a:pPr lvl="0"/>
            <a:r>
              <a:rPr lang="en-GB" noProof="0" dirty="0"/>
              <a:t>Themes</a:t>
            </a:r>
          </a:p>
          <a:p>
            <a:pPr lvl="0"/>
            <a:r>
              <a:rPr lang="en-GB" noProof="0" dirty="0"/>
              <a:t>Conclusion</a:t>
            </a:r>
          </a:p>
          <a:p>
            <a:pPr lvl="0"/>
            <a:endParaRPr lang="en-GB" noProof="0" dirty="0"/>
          </a:p>
        </p:txBody>
      </p:sp>
      <p:sp>
        <p:nvSpPr>
          <p:cNvPr id="27" name="ZoneTexte 26">
            <a:extLst>
              <a:ext uri="{FF2B5EF4-FFF2-40B4-BE49-F238E27FC236}">
                <a16:creationId xmlns:a16="http://schemas.microsoft.com/office/drawing/2014/main" id="{B74C7C25-4A75-904E-9914-3D5DFC52C75F}"/>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solidFill>
                  <a:schemeClr val="bg1"/>
                </a:solidFill>
                <a:latin typeface="Leelawadee" panose="020B0502040204020203" pitchFamily="34" charset="-34"/>
                <a:cs typeface="Leelawadee" panose="020B0502040204020203" pitchFamily="34" charset="-34"/>
              </a:rPr>
              <a:t>© UNHCR/Jim </a:t>
            </a:r>
            <a:r>
              <a:rPr lang="fr-CH" sz="900" dirty="0" err="1">
                <a:solidFill>
                  <a:schemeClr val="bg1"/>
                </a:solidFill>
                <a:latin typeface="Leelawadee" panose="020B0502040204020203" pitchFamily="34" charset="-34"/>
                <a:cs typeface="Leelawadee" panose="020B0502040204020203" pitchFamily="34" charset="-34"/>
              </a:rPr>
              <a:t>Huylebroek</a:t>
            </a:r>
            <a:endParaRPr lang="es-ES" sz="900" dirty="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50850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384E20C7-F5EF-244E-8503-1A352AF37DD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4890E76B-220E-7D4F-BCE5-6F6D87223EF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5998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dirty="0"/>
              <a:t>HERE GOES </a:t>
            </a:r>
            <a:br>
              <a:rPr lang="fr-FR" dirty="0"/>
            </a:br>
            <a:r>
              <a:rPr lang="fr-FR" dirty="0"/>
              <a:t>YOUR TITLE</a:t>
            </a:r>
            <a:endParaRPr lang="en-GB" dirty="0"/>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dirty="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DE369319-D896-C847-906A-EA3EE010BEE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E42CBAD8-3F95-AC4A-A9AE-4C1349FCDE9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806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18160"/>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dirty="0"/>
              <a:t>Lorem ipsum </a:t>
            </a:r>
            <a:r>
              <a:rPr lang="en-GB" noProof="0" dirty="0" err="1"/>
              <a:t>dolor</a:t>
            </a:r>
            <a:r>
              <a:rPr lang="en-GB" noProof="0" dirty="0"/>
              <a:t> sit </a:t>
            </a:r>
            <a:r>
              <a:rPr lang="en-GB" noProof="0" dirty="0" err="1"/>
              <a:t>amet</a:t>
            </a:r>
            <a:endParaRPr lang="en-GB" noProof="0" dirty="0"/>
          </a:p>
          <a:p>
            <a:pPr lvl="0"/>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Duis </a:t>
            </a:r>
            <a:r>
              <a:rPr lang="en-GB" noProof="0" dirty="0" err="1"/>
              <a:t>lucisit</a:t>
            </a:r>
            <a:endParaRPr lang="en-GB" noProof="0" dirty="0"/>
          </a:p>
          <a:p>
            <a:pPr lvl="0"/>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r>
              <a:rPr lang="en-GB" noProof="0" dirty="0" err="1"/>
              <a:t>Dignissim</a:t>
            </a:r>
            <a:r>
              <a:rPr lang="en-GB" noProof="0" dirty="0"/>
              <a:t> </a:t>
            </a:r>
            <a:r>
              <a:rPr lang="en-GB" noProof="0" dirty="0" err="1"/>
              <a:t>vehiczla</a:t>
            </a:r>
            <a:r>
              <a:rPr lang="en-GB" noProof="0" dirty="0"/>
              <a:t> </a:t>
            </a:r>
            <a:r>
              <a:rPr lang="en-GB" noProof="0" dirty="0" err="1"/>
              <a:t>dolor</a:t>
            </a:r>
            <a:r>
              <a:rPr lang="en-GB" noProof="0" dirty="0"/>
              <a:t>. </a:t>
            </a:r>
            <a:r>
              <a:rPr lang="en-GB" noProof="0" dirty="0" err="1"/>
              <a:t>Maescenas</a:t>
            </a:r>
            <a:r>
              <a:rPr lang="en-GB" noProof="0" dirty="0"/>
              <a:t> vestibulum </a:t>
            </a:r>
            <a:r>
              <a:rPr lang="en-GB" noProof="0" dirty="0" err="1"/>
              <a:t>elit</a:t>
            </a:r>
            <a:r>
              <a:rPr lang="en-GB" noProof="0" dirty="0"/>
              <a:t> </a:t>
            </a:r>
            <a:r>
              <a:rPr lang="en-GB" noProof="0" dirty="0" err="1"/>
              <a:t>sem,sed</a:t>
            </a:r>
            <a:endParaRPr lang="en-GB" noProof="0" dirty="0"/>
          </a:p>
          <a:p>
            <a:pPr marL="457200" marR="0" lvl="0" indent="-457200" algn="l" defTabSz="914400" rtl="0" eaLnBrk="1" fontAlgn="auto" latinLnBrk="0" hangingPunct="1">
              <a:lnSpc>
                <a:spcPct val="90000"/>
              </a:lnSpc>
              <a:spcBef>
                <a:spcPts val="1000"/>
              </a:spcBef>
              <a:spcAft>
                <a:spcPts val="0"/>
              </a:spcAft>
              <a:buClrTx/>
              <a:buSzTx/>
              <a:tabLst/>
              <a:defRPr/>
            </a:pPr>
            <a:r>
              <a:rPr lang="en-GB" noProof="0" dirty="0"/>
              <a:t>Tus </a:t>
            </a:r>
            <a:r>
              <a:rPr lang="en-GB" noProof="0" dirty="0" err="1"/>
              <a:t>eurismof</a:t>
            </a:r>
            <a:r>
              <a:rPr lang="en-GB" noProof="0" dirty="0"/>
              <a:t> </a:t>
            </a:r>
            <a:r>
              <a:rPr lang="en-GB" noProof="0" dirty="0" err="1"/>
              <a:t>urna</a:t>
            </a:r>
            <a:r>
              <a:rPr lang="en-GB" noProof="0" dirty="0"/>
              <a:t>. </a:t>
            </a:r>
            <a:r>
              <a:rPr lang="en-GB" noProof="0" dirty="0" err="1"/>
              <a:t>Nullam</a:t>
            </a:r>
            <a:r>
              <a:rPr lang="en-GB" noProof="0" dirty="0"/>
              <a:t> libero </a:t>
            </a:r>
            <a:r>
              <a:rPr lang="en-GB" noProof="0" dirty="0" err="1"/>
              <a:t>arcu</a:t>
            </a:r>
            <a:r>
              <a:rPr lang="en-GB" noProof="0" dirty="0"/>
              <a:t>, </a:t>
            </a:r>
            <a:r>
              <a:rPr lang="en-GB" noProof="0" dirty="0" err="1"/>
              <a:t>interdum</a:t>
            </a:r>
            <a:r>
              <a:rPr lang="en-GB" noProof="0" dirty="0"/>
              <a:t> id </a:t>
            </a:r>
            <a:r>
              <a:rPr lang="en-GB" noProof="0" dirty="0" err="1"/>
              <a:t>odio</a:t>
            </a:r>
            <a:r>
              <a:rPr lang="en-GB" noProof="0" dirty="0"/>
              <a:t> at</a:t>
            </a:r>
          </a:p>
          <a:p>
            <a:pPr lvl="0"/>
            <a:endParaRPr lang="en-GB" noProof="0" dirty="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00031"/>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dirty="0"/>
              <a:t>YOUR TITLE</a:t>
            </a:r>
            <a:endParaRPr lang="en-GB" dirty="0"/>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11559"/>
            <a:ext cx="6531933"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dirty="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C5BA9962-67FE-304B-90F9-84859BAFF98E}"/>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2B2302D7-4BCB-1E4F-977B-9980C74EFCE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85550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39A54-539F-A947-98F1-4D39C0012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D18DA-DC84-5A49-A4EA-E3CAEAA4C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C9CDB9-F292-8349-8F8A-0DDDFFC6C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82C94-9C2F-DB48-860F-8264F206F8B4}"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477014DC-796E-3442-9708-536B3F18A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3A28D3E-B19E-3142-B1D3-782E3FBB2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C0C1-A777-AC4B-AA45-C58CC8424653}" type="slidenum">
              <a:rPr lang="fr-FR" smtClean="0"/>
              <a:t>‹Nº›</a:t>
            </a:fld>
            <a:endParaRPr lang="fr-FR"/>
          </a:p>
        </p:txBody>
      </p:sp>
    </p:spTree>
    <p:extLst>
      <p:ext uri="{BB962C8B-B14F-4D97-AF65-F5344CB8AC3E}">
        <p14:creationId xmlns:p14="http://schemas.microsoft.com/office/powerpoint/2010/main" val="3539223968"/>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61"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31.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chart" Target="../charts/chart4.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Jennifer.gutierrez@reach-initiative.org"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7.svg"/><Relationship Id="rId4" Type="http://schemas.microsoft.com/office/2007/relationships/hdphoto" Target="../media/hdphoto15.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1.xml"/><Relationship Id="rId6" Type="http://schemas.microsoft.com/office/2007/relationships/hdphoto" Target="../media/hdphoto16.wdp"/><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F91F31-BB9E-894F-B037-CDC4AEDAB2DD}"/>
              </a:ext>
            </a:extLst>
          </p:cNvPr>
          <p:cNvSpPr>
            <a:spLocks noGrp="1"/>
          </p:cNvSpPr>
          <p:nvPr>
            <p:ph type="body" sz="quarter" idx="10"/>
          </p:nvPr>
        </p:nvSpPr>
        <p:spPr>
          <a:xfrm>
            <a:off x="1277476" y="1201985"/>
            <a:ext cx="8856830" cy="2106613"/>
          </a:xfrm>
        </p:spPr>
        <p:txBody>
          <a:bodyPr/>
          <a:lstStyle/>
          <a:p>
            <a:r>
              <a:rPr lang="es-CO" sz="4000" dirty="0"/>
              <a:t>Evaluación de Tendencias sobre Necesidades e Intenciones de Movimientos Migratorios (ETNIMM</a:t>
            </a:r>
            <a:r>
              <a:rPr lang="es-CO" sz="4000" dirty="0" smtClean="0"/>
              <a:t>)</a:t>
            </a:r>
            <a:endParaRPr lang="en-GB" sz="4000" dirty="0"/>
          </a:p>
        </p:txBody>
      </p:sp>
      <p:sp>
        <p:nvSpPr>
          <p:cNvPr id="3" name="Espace réservé du texte 2">
            <a:extLst>
              <a:ext uri="{FF2B5EF4-FFF2-40B4-BE49-F238E27FC236}">
                <a16:creationId xmlns:a16="http://schemas.microsoft.com/office/drawing/2014/main" id="{7096CBE5-09C7-1F4E-BE91-2695C0479000}"/>
              </a:ext>
            </a:extLst>
          </p:cNvPr>
          <p:cNvSpPr>
            <a:spLocks noGrp="1"/>
          </p:cNvSpPr>
          <p:nvPr>
            <p:ph type="body" sz="quarter" idx="11"/>
          </p:nvPr>
        </p:nvSpPr>
        <p:spPr>
          <a:xfrm>
            <a:off x="1277183" y="3923526"/>
            <a:ext cx="8856830" cy="880971"/>
          </a:xfrm>
        </p:spPr>
        <p:txBody>
          <a:bodyPr/>
          <a:lstStyle/>
          <a:p>
            <a:r>
              <a:rPr lang="en-GB" dirty="0" smtClean="0"/>
              <a:t>GIFMM ARAUCA</a:t>
            </a:r>
          </a:p>
          <a:p>
            <a:r>
              <a:rPr lang="en-GB" dirty="0" smtClean="0"/>
              <a:t>2 </a:t>
            </a:r>
            <a:r>
              <a:rPr lang="en-GB" dirty="0" smtClean="0"/>
              <a:t>de </a:t>
            </a:r>
            <a:r>
              <a:rPr lang="es-CO" dirty="0" smtClean="0"/>
              <a:t>diciembre</a:t>
            </a:r>
            <a:r>
              <a:rPr lang="en-GB" dirty="0" smtClean="0"/>
              <a:t> del 2021</a:t>
            </a:r>
            <a:endParaRPr lang="en-GB" dirty="0"/>
          </a:p>
        </p:txBody>
      </p:sp>
      <p:sp>
        <p:nvSpPr>
          <p:cNvPr id="4" name="Espace réservé du texte 3">
            <a:extLst>
              <a:ext uri="{FF2B5EF4-FFF2-40B4-BE49-F238E27FC236}">
                <a16:creationId xmlns:a16="http://schemas.microsoft.com/office/drawing/2014/main" id="{8F1A150B-21F5-9B4F-B80A-BEF60AE1FCBA}"/>
              </a:ext>
            </a:extLst>
          </p:cNvPr>
          <p:cNvSpPr>
            <a:spLocks noGrp="1"/>
          </p:cNvSpPr>
          <p:nvPr>
            <p:ph type="body" sz="quarter" idx="12"/>
          </p:nvPr>
        </p:nvSpPr>
        <p:spPr/>
        <p:txBody>
          <a:bodyPr/>
          <a:lstStyle/>
          <a:p>
            <a:r>
              <a:rPr lang="en-GB" dirty="0" smtClean="0"/>
              <a:t>12/2021</a:t>
            </a:r>
            <a:endParaRPr lang="en-GB" dirty="0"/>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538" y="3891"/>
            <a:ext cx="3029819" cy="329483"/>
          </a:xfrm>
          <a:prstGeom prst="rect">
            <a:avLst/>
          </a:prstGeom>
        </p:spPr>
      </p:pic>
    </p:spTree>
    <p:extLst>
      <p:ext uri="{BB962C8B-B14F-4D97-AF65-F5344CB8AC3E}">
        <p14:creationId xmlns:p14="http://schemas.microsoft.com/office/powerpoint/2010/main" val="3047352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00746B8-25BA-9146-9504-68DEFA1EE877}"/>
              </a:ext>
            </a:extLst>
          </p:cNvPr>
          <p:cNvSpPr>
            <a:spLocks noGrp="1"/>
          </p:cNvSpPr>
          <p:nvPr>
            <p:ph type="body" sz="quarter" idx="16"/>
          </p:nvPr>
        </p:nvSpPr>
        <p:spPr/>
        <p:txBody>
          <a:bodyPr/>
          <a:lstStyle/>
          <a:p>
            <a:pPr algn="ctr"/>
            <a:r>
              <a:rPr lang="en-GB" sz="2800" dirty="0" err="1"/>
              <a:t>Intenciones</a:t>
            </a:r>
            <a:r>
              <a:rPr lang="en-GB" sz="2800" dirty="0"/>
              <a:t> de </a:t>
            </a:r>
            <a:r>
              <a:rPr lang="en-GB" sz="2800" dirty="0" err="1"/>
              <a:t>desplazamiento</a:t>
            </a:r>
            <a:endParaRPr lang="en-GB" sz="2800" dirty="0"/>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r="10994"/>
          <a:stretch/>
        </p:blipFill>
        <p:spPr>
          <a:xfrm>
            <a:off x="1037230" y="1213335"/>
            <a:ext cx="10099343" cy="4940826"/>
          </a:xfrm>
          <a:prstGeom prst="rect">
            <a:avLst/>
          </a:prstGeom>
        </p:spPr>
      </p:pic>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3068698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a:xfrm>
            <a:off x="559687" y="2307763"/>
            <a:ext cx="2674829" cy="1916802"/>
          </a:xfrm>
        </p:spPr>
        <p:txBody>
          <a:bodyPr/>
          <a:lstStyle/>
          <a:p>
            <a:pPr algn="l"/>
            <a:r>
              <a:rPr lang="en-GB" sz="2800" dirty="0" err="1"/>
              <a:t>Intenciones</a:t>
            </a:r>
            <a:r>
              <a:rPr lang="en-GB" sz="2800" dirty="0"/>
              <a:t> de </a:t>
            </a:r>
            <a:r>
              <a:rPr lang="en-GB" sz="2800" dirty="0" err="1"/>
              <a:t>desplazamiento</a:t>
            </a:r>
            <a:endParaRPr lang="en-GB" sz="2800" dirty="0"/>
          </a:p>
        </p:txBody>
      </p:sp>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4092040" y="542512"/>
            <a:ext cx="3605297" cy="417254"/>
          </a:xfrm>
        </p:spPr>
        <p:txBody>
          <a:bodyPr/>
          <a:lstStyle/>
          <a:p>
            <a:r>
              <a:rPr lang="es-ES" sz="2000" dirty="0"/>
              <a:t>Razones principales de elección de destino reportadas por los 130 IC que indicaron tener un destino final: </a:t>
            </a:r>
          </a:p>
          <a:p>
            <a:endParaRPr lang="en-GB" sz="2000" dirty="0"/>
          </a:p>
        </p:txBody>
      </p:sp>
      <p:sp>
        <p:nvSpPr>
          <p:cNvPr id="34" name="Rectángulo 33">
            <a:extLst>
              <a:ext uri="{FF2B5EF4-FFF2-40B4-BE49-F238E27FC236}">
                <a16:creationId xmlns:a16="http://schemas.microsoft.com/office/drawing/2014/main" id="{7FFCADC0-3226-4BF2-91F3-40665CE74F5C}"/>
              </a:ext>
            </a:extLst>
          </p:cNvPr>
          <p:cNvSpPr/>
          <p:nvPr/>
        </p:nvSpPr>
        <p:spPr>
          <a:xfrm>
            <a:off x="5018907" y="2261382"/>
            <a:ext cx="2491815" cy="3990836"/>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IC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en ese lugar viven amigos/familiares que les recibirían </a:t>
            </a:r>
          </a:p>
          <a:p>
            <a:endParaRPr lang="es-ES" sz="2000" baseline="30000" dirty="0" smtClean="0">
              <a:solidFill>
                <a:srgbClr val="555859"/>
              </a:solidFill>
              <a:latin typeface="Leelawadee" panose="020B0502040204020203" pitchFamily="34" charset="-34"/>
              <a:cs typeface="Leelawadee" panose="020B0502040204020203" pitchFamily="34" charset="-34"/>
            </a:endParaRPr>
          </a:p>
          <a:p>
            <a:endParaRPr lang="es-ES" sz="2000" baseline="30000" dirty="0">
              <a:solidFill>
                <a:srgbClr val="555859"/>
              </a:solidFill>
              <a:latin typeface="Leelawadee" panose="020B0502040204020203" pitchFamily="34" charset="-34"/>
              <a:cs typeface="Leelawadee" panose="020B0502040204020203" pitchFamily="34" charset="-34"/>
            </a:endParaRPr>
          </a:p>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IC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en tiene mayores oportunidades laborales  </a:t>
            </a:r>
          </a:p>
          <a:p>
            <a:endParaRPr lang="es-ES" sz="2000" baseline="30000" dirty="0" smtClean="0">
              <a:solidFill>
                <a:srgbClr val="555859"/>
              </a:solidFill>
              <a:latin typeface="Leelawadee" panose="020B0502040204020203" pitchFamily="34" charset="-34"/>
              <a:cs typeface="Leelawadee" panose="020B0502040204020203" pitchFamily="34" charset="-34"/>
            </a:endParaRPr>
          </a:p>
          <a:p>
            <a:endParaRPr lang="es-ES" sz="2000" baseline="30000" dirty="0">
              <a:solidFill>
                <a:srgbClr val="555859"/>
              </a:solidFill>
              <a:latin typeface="Leelawadee" panose="020B0502040204020203" pitchFamily="34" charset="-34"/>
              <a:cs typeface="Leelawadee" panose="020B0502040204020203" pitchFamily="34" charset="-34"/>
            </a:endParaRPr>
          </a:p>
          <a:p>
            <a:endParaRPr lang="es-ES" sz="2000" baseline="30000" dirty="0" smtClean="0">
              <a:solidFill>
                <a:srgbClr val="555859"/>
              </a:solidFill>
              <a:latin typeface="Leelawadee" panose="020B0502040204020203" pitchFamily="34" charset="-34"/>
              <a:cs typeface="Leelawadee" panose="020B0502040204020203" pitchFamily="34" charset="-34"/>
            </a:endParaRPr>
          </a:p>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IC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tienen una vida mejor y/o pueden dar una vida mejor a su familia </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4" name="Subtítulo 2">
            <a:extLst>
              <a:ext uri="{FF2B5EF4-FFF2-40B4-BE49-F238E27FC236}">
                <a16:creationId xmlns:a16="http://schemas.microsoft.com/office/drawing/2014/main" id="{74FD7B15-9C22-4507-9769-3F32C141D1AC}"/>
              </a:ext>
            </a:extLst>
          </p:cNvPr>
          <p:cNvSpPr txBox="1">
            <a:spLocks/>
          </p:cNvSpPr>
          <p:nvPr/>
        </p:nvSpPr>
        <p:spPr bwMode="auto">
          <a:xfrm>
            <a:off x="3962069" y="2106246"/>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75%</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25" name="Subtítulo 2">
            <a:extLst>
              <a:ext uri="{FF2B5EF4-FFF2-40B4-BE49-F238E27FC236}">
                <a16:creationId xmlns:a16="http://schemas.microsoft.com/office/drawing/2014/main" id="{74FD7B15-9C22-4507-9769-3F32C141D1AC}"/>
              </a:ext>
            </a:extLst>
          </p:cNvPr>
          <p:cNvSpPr txBox="1">
            <a:spLocks/>
          </p:cNvSpPr>
          <p:nvPr/>
        </p:nvSpPr>
        <p:spPr bwMode="auto">
          <a:xfrm>
            <a:off x="3962069" y="3356734"/>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57%</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27" name="Subtítulo 2">
            <a:extLst>
              <a:ext uri="{FF2B5EF4-FFF2-40B4-BE49-F238E27FC236}">
                <a16:creationId xmlns:a16="http://schemas.microsoft.com/office/drawing/2014/main" id="{74FD7B15-9C22-4507-9769-3F32C141D1AC}"/>
              </a:ext>
            </a:extLst>
          </p:cNvPr>
          <p:cNvSpPr txBox="1">
            <a:spLocks/>
          </p:cNvSpPr>
          <p:nvPr/>
        </p:nvSpPr>
        <p:spPr bwMode="auto">
          <a:xfrm>
            <a:off x="3962069" y="469108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40%</a:t>
            </a:r>
            <a:endParaRPr lang="es-CO" altLang="en-US" sz="2000" b="1" dirty="0">
              <a:solidFill>
                <a:srgbClr val="EE5859"/>
              </a:solidFill>
              <a:latin typeface="Leelawadee" panose="020B0502040204020203" pitchFamily="34" charset="-34"/>
              <a:cs typeface="Leelawadee" panose="020B0502040204020203" pitchFamily="34" charset="-34"/>
            </a:endParaRPr>
          </a:p>
        </p:txBody>
      </p:sp>
      <p:pic>
        <p:nvPicPr>
          <p:cNvPr id="33" name="Imagen 32"/>
          <p:cNvPicPr>
            <a:picLocks noChangeAspect="1"/>
          </p:cNvPicPr>
          <p:nvPr/>
        </p:nvPicPr>
        <p:blipFill rotWithShape="1">
          <a:blip r:embed="rId2"/>
          <a:srcRect l="20469" t="-1" r="35204" b="1292"/>
          <a:stretch/>
        </p:blipFill>
        <p:spPr>
          <a:xfrm>
            <a:off x="7886575" y="525732"/>
            <a:ext cx="45719" cy="2359875"/>
          </a:xfrm>
          <a:prstGeom prst="rect">
            <a:avLst/>
          </a:prstGeom>
        </p:spPr>
      </p:pic>
      <p:sp>
        <p:nvSpPr>
          <p:cNvPr id="36" name="Subtítulo 2">
            <a:extLst>
              <a:ext uri="{FF2B5EF4-FFF2-40B4-BE49-F238E27FC236}">
                <a16:creationId xmlns:a16="http://schemas.microsoft.com/office/drawing/2014/main" id="{74FD7B15-9C22-4507-9769-3F32C141D1AC}"/>
              </a:ext>
            </a:extLst>
          </p:cNvPr>
          <p:cNvSpPr txBox="1">
            <a:spLocks/>
          </p:cNvSpPr>
          <p:nvPr/>
        </p:nvSpPr>
        <p:spPr bwMode="auto">
          <a:xfrm>
            <a:off x="8315711" y="668392"/>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a:solidFill>
                  <a:srgbClr val="EE5859"/>
                </a:solidFill>
                <a:latin typeface="Leelawadee" panose="020B0502040204020203" pitchFamily="34" charset="-34"/>
                <a:cs typeface="Leelawadee" panose="020B0502040204020203" pitchFamily="34" charset="-34"/>
              </a:rPr>
              <a:t>6</a:t>
            </a:r>
            <a:r>
              <a:rPr lang="es-CO" altLang="en-US" sz="2000" b="1" dirty="0" smtClean="0">
                <a:solidFill>
                  <a:srgbClr val="EE5859"/>
                </a:solidFill>
                <a:latin typeface="Leelawadee" panose="020B0502040204020203" pitchFamily="34" charset="-34"/>
                <a:cs typeface="Leelawadee" panose="020B0502040204020203" pitchFamily="34" charset="-34"/>
              </a:rPr>
              <a:t>%</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39" name="Rectángulo 38"/>
          <p:cNvSpPr/>
          <p:nvPr/>
        </p:nvSpPr>
        <p:spPr>
          <a:xfrm>
            <a:off x="8445682" y="1244759"/>
            <a:ext cx="796896" cy="286232"/>
          </a:xfrm>
          <a:prstGeom prst="rect">
            <a:avLst/>
          </a:prstGeom>
        </p:spPr>
        <p:txBody>
          <a:bodyPr wrap="square">
            <a:spAutoFit/>
          </a:bodyPr>
          <a:lstStyle/>
          <a:p>
            <a:pPr algn="ctr">
              <a:lnSpc>
                <a:spcPct val="90000"/>
              </a:lnSpc>
              <a:spcBef>
                <a:spcPts val="1000"/>
              </a:spcBef>
            </a:pPr>
            <a:r>
              <a:rPr lang="es-CO" altLang="en-US" sz="1400" dirty="0" smtClean="0">
                <a:solidFill>
                  <a:schemeClr val="tx1">
                    <a:lumMod val="65000"/>
                    <a:lumOff val="35000"/>
                  </a:schemeClr>
                </a:solidFill>
                <a:latin typeface="Leelawadee" panose="020B0502040204020203" pitchFamily="34" charset="-34"/>
                <a:cs typeface="Leelawadee" panose="020B0502040204020203" pitchFamily="34" charset="-34"/>
              </a:rPr>
              <a:t>(12 </a:t>
            </a:r>
            <a:r>
              <a:rPr lang="es-CO" altLang="en-US" sz="1400" dirty="0">
                <a:solidFill>
                  <a:schemeClr val="tx1">
                    <a:lumMod val="65000"/>
                    <a:lumOff val="35000"/>
                  </a:schemeClr>
                </a:solidFill>
                <a:latin typeface="Leelawadee" panose="020B0502040204020203" pitchFamily="34" charset="-34"/>
                <a:cs typeface="Leelawadee" panose="020B0502040204020203" pitchFamily="34" charset="-34"/>
              </a:rPr>
              <a:t>IC)</a:t>
            </a:r>
          </a:p>
        </p:txBody>
      </p:sp>
      <p:sp>
        <p:nvSpPr>
          <p:cNvPr id="40" name="Rectángulo 39">
            <a:extLst>
              <a:ext uri="{FF2B5EF4-FFF2-40B4-BE49-F238E27FC236}">
                <a16:creationId xmlns:a16="http://schemas.microsoft.com/office/drawing/2014/main" id="{7FFCADC0-3226-4BF2-91F3-40665CE74F5C}"/>
              </a:ext>
            </a:extLst>
          </p:cNvPr>
          <p:cNvSpPr/>
          <p:nvPr/>
        </p:nvSpPr>
        <p:spPr>
          <a:xfrm>
            <a:off x="9416383" y="668392"/>
            <a:ext cx="2491815" cy="1938992"/>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193 IC que indicaron tener un destino final reportaron tener la intención  de </a:t>
            </a:r>
            <a:r>
              <a:rPr lang="es-ES" sz="2000" b="1" baseline="30000" dirty="0">
                <a:solidFill>
                  <a:srgbClr val="555859"/>
                </a:solidFill>
                <a:latin typeface="Leelawadee" panose="020B0502040204020203" pitchFamily="34" charset="-34"/>
                <a:cs typeface="Leelawadee" panose="020B0502040204020203" pitchFamily="34" charset="-34"/>
              </a:rPr>
              <a:t>acogerse al Estatuto Temporal de Protección para Migrantes Venezolanos (ETPV)</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1" name="Subtítulo 2">
            <a:extLst>
              <a:ext uri="{FF2B5EF4-FFF2-40B4-BE49-F238E27FC236}">
                <a16:creationId xmlns:a16="http://schemas.microsoft.com/office/drawing/2014/main" id="{74FD7B15-9C22-4507-9769-3F32C141D1AC}"/>
              </a:ext>
            </a:extLst>
          </p:cNvPr>
          <p:cNvSpPr txBox="1">
            <a:spLocks/>
          </p:cNvSpPr>
          <p:nvPr/>
        </p:nvSpPr>
        <p:spPr bwMode="auto">
          <a:xfrm>
            <a:off x="8317983" y="3979859"/>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69%</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43" name="Rectángulo 42">
            <a:extLst>
              <a:ext uri="{FF2B5EF4-FFF2-40B4-BE49-F238E27FC236}">
                <a16:creationId xmlns:a16="http://schemas.microsoft.com/office/drawing/2014/main" id="{7FFCADC0-3226-4BF2-91F3-40665CE74F5C}"/>
              </a:ext>
            </a:extLst>
          </p:cNvPr>
          <p:cNvSpPr/>
          <p:nvPr/>
        </p:nvSpPr>
        <p:spPr>
          <a:xfrm>
            <a:off x="9418655" y="3154565"/>
            <a:ext cx="2491815" cy="2144177"/>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19 IC que tenían una próxima parada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la </a:t>
            </a:r>
            <a:r>
              <a:rPr lang="es-ES" sz="2000" b="1" baseline="30000" dirty="0" err="1">
                <a:solidFill>
                  <a:srgbClr val="555859"/>
                </a:solidFill>
                <a:latin typeface="Leelawadee" panose="020B0502040204020203" pitchFamily="34" charset="-34"/>
                <a:cs typeface="Leelawadee" panose="020B0502040204020203" pitchFamily="34" charset="-34"/>
              </a:rPr>
              <a:t>tractomula</a:t>
            </a:r>
            <a:r>
              <a:rPr lang="es-ES" sz="2000" b="1" baseline="30000" dirty="0">
                <a:solidFill>
                  <a:srgbClr val="555859"/>
                </a:solidFill>
                <a:latin typeface="Leelawadee" panose="020B0502040204020203" pitchFamily="34" charset="-34"/>
                <a:cs typeface="Leelawadee" panose="020B0502040204020203" pitchFamily="34" charset="-34"/>
              </a:rPr>
              <a:t>, mula o camión como el medio de transporte principal que usarían para desplazarse hacia la siguiente parada</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pic>
        <p:nvPicPr>
          <p:cNvPr id="45" name="Gráfico 23">
            <a:extLst>
              <a:ext uri="{FF2B5EF4-FFF2-40B4-BE49-F238E27FC236}">
                <a16:creationId xmlns:a16="http://schemas.microsoft.com/office/drawing/2014/main" id="{960B71F4-F7AF-4F84-B426-16EAE3FCA8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64526" y="3315389"/>
            <a:ext cx="746672" cy="668894"/>
          </a:xfrm>
          <a:prstGeom prst="rect">
            <a:avLst/>
          </a:prstGeom>
        </p:spPr>
      </p:pic>
      <p:pic>
        <p:nvPicPr>
          <p:cNvPr id="4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
        <p:nvSpPr>
          <p:cNvPr id="17" name="Marcador de pie de página 3">
            <a:extLst>
              <a:ext uri="{FF2B5EF4-FFF2-40B4-BE49-F238E27FC236}">
                <a16:creationId xmlns:a16="http://schemas.microsoft.com/office/drawing/2014/main" id="{EC4380A3-015C-4FC9-932B-53594F0C2260}"/>
              </a:ext>
            </a:extLst>
          </p:cNvPr>
          <p:cNvSpPr txBox="1">
            <a:spLocks/>
          </p:cNvSpPr>
          <p:nvPr/>
        </p:nvSpPr>
        <p:spPr>
          <a:xfrm>
            <a:off x="3834212" y="6318330"/>
            <a:ext cx="5677819" cy="209521"/>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latin typeface="Arial Narrow" panose="020B0606020202030204" pitchFamily="34" charset="0"/>
                <a:ea typeface="Arial"/>
                <a:cs typeface="Calibri" panose="020F0502020204030204" pitchFamily="34" charset="0"/>
                <a:sym typeface="Arial"/>
              </a:rPr>
              <a:t>hace</a:t>
            </a:r>
            <a:r>
              <a:rPr lang="es-MX" sz="900" i="1" dirty="0">
                <a:latin typeface="Arial Narrow" panose="020B0606020202030204" pitchFamily="34" charset="0"/>
                <a:cs typeface="Calibri" panose="020F0502020204030204" pitchFamily="34" charset="0"/>
              </a:rPr>
              <a:t> que el porcentaje sea superior a 100%. </a:t>
            </a:r>
            <a:endParaRPr lang="es-CO" sz="900" i="1"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343033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4C77B6-B90E-D640-A718-21B02093ED19}"/>
              </a:ext>
            </a:extLst>
          </p:cNvPr>
          <p:cNvSpPr>
            <a:spLocks noGrp="1"/>
          </p:cNvSpPr>
          <p:nvPr>
            <p:ph type="body" sz="quarter" idx="16"/>
          </p:nvPr>
        </p:nvSpPr>
        <p:spPr>
          <a:xfrm>
            <a:off x="732218" y="964886"/>
            <a:ext cx="5422922" cy="880971"/>
          </a:xfrm>
        </p:spPr>
        <p:txBody>
          <a:bodyPr/>
          <a:lstStyle/>
          <a:p>
            <a:r>
              <a:rPr lang="es-ES" dirty="0"/>
              <a:t>Principales dificultades reportadas durante el camino por los 193 IC que indicaron tener un destino final*: </a:t>
            </a:r>
          </a:p>
          <a:p>
            <a:endParaRPr lang="en-GB" dirty="0"/>
          </a:p>
        </p:txBody>
      </p:sp>
      <p:sp>
        <p:nvSpPr>
          <p:cNvPr id="7" name="Espace réservé du texte 3">
            <a:extLst>
              <a:ext uri="{FF2B5EF4-FFF2-40B4-BE49-F238E27FC236}">
                <a16:creationId xmlns:a16="http://schemas.microsoft.com/office/drawing/2014/main" id="{D00746B8-25BA-9146-9504-68DEFA1EE877}"/>
              </a:ext>
            </a:extLst>
          </p:cNvPr>
          <p:cNvSpPr txBox="1">
            <a:spLocks/>
          </p:cNvSpPr>
          <p:nvPr/>
        </p:nvSpPr>
        <p:spPr>
          <a:xfrm>
            <a:off x="2353734" y="242580"/>
            <a:ext cx="7477600" cy="58114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err="1" smtClean="0"/>
              <a:t>Dificultades</a:t>
            </a:r>
            <a:r>
              <a:rPr lang="en-GB" sz="2800" dirty="0" smtClean="0"/>
              <a:t> </a:t>
            </a:r>
            <a:r>
              <a:rPr lang="en-GB" sz="2800" dirty="0" err="1" smtClean="0"/>
              <a:t>reportadas</a:t>
            </a:r>
            <a:r>
              <a:rPr lang="en-GB" sz="2800" dirty="0" smtClean="0"/>
              <a:t> </a:t>
            </a:r>
            <a:r>
              <a:rPr lang="en-GB" sz="2800" dirty="0" err="1" smtClean="0"/>
              <a:t>durante</a:t>
            </a:r>
            <a:r>
              <a:rPr lang="en-GB" sz="2800" dirty="0" smtClean="0"/>
              <a:t> </a:t>
            </a:r>
            <a:r>
              <a:rPr lang="en-GB" sz="2800" dirty="0"/>
              <a:t>el </a:t>
            </a:r>
            <a:r>
              <a:rPr lang="en-GB" sz="2800" dirty="0" err="1"/>
              <a:t>viaje</a:t>
            </a:r>
            <a:endParaRPr lang="en-GB" sz="2800" dirty="0"/>
          </a:p>
        </p:txBody>
      </p:sp>
      <p:graphicFrame>
        <p:nvGraphicFramePr>
          <p:cNvPr id="8" name="Gráfico 7"/>
          <p:cNvGraphicFramePr>
            <a:graphicFrameLocks/>
          </p:cNvGraphicFramePr>
          <p:nvPr>
            <p:extLst>
              <p:ext uri="{D42A27DB-BD31-4B8C-83A1-F6EECF244321}">
                <p14:modId xmlns:p14="http://schemas.microsoft.com/office/powerpoint/2010/main" val="3084911952"/>
              </p:ext>
            </p:extLst>
          </p:nvPr>
        </p:nvGraphicFramePr>
        <p:xfrm>
          <a:off x="838200" y="2572690"/>
          <a:ext cx="5316940" cy="2053902"/>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texte 3">
            <a:extLst>
              <a:ext uri="{FF2B5EF4-FFF2-40B4-BE49-F238E27FC236}">
                <a16:creationId xmlns:a16="http://schemas.microsoft.com/office/drawing/2014/main" id="{B34C77B6-B90E-D640-A718-21B02093ED19}"/>
              </a:ext>
            </a:extLst>
          </p:cNvPr>
          <p:cNvSpPr>
            <a:spLocks noGrp="1"/>
          </p:cNvSpPr>
          <p:nvPr>
            <p:ph type="body" sz="quarter" idx="16"/>
          </p:nvPr>
        </p:nvSpPr>
        <p:spPr>
          <a:xfrm>
            <a:off x="6769078" y="884066"/>
            <a:ext cx="5162367" cy="880971"/>
          </a:xfrm>
        </p:spPr>
        <p:txBody>
          <a:bodyPr/>
          <a:lstStyle/>
          <a:p>
            <a:r>
              <a:rPr lang="es-ES" dirty="0"/>
              <a:t>Principales condiciones de salud reportadas por los 55 IC que indicaron sentirse enfermos durante el camino*:</a:t>
            </a:r>
          </a:p>
          <a:p>
            <a:endParaRPr lang="en-GB" dirty="0"/>
          </a:p>
        </p:txBody>
      </p:sp>
      <p:graphicFrame>
        <p:nvGraphicFramePr>
          <p:cNvPr id="10" name="Gráfico 9"/>
          <p:cNvGraphicFramePr>
            <a:graphicFrameLocks/>
          </p:cNvGraphicFramePr>
          <p:nvPr>
            <p:extLst>
              <p:ext uri="{D42A27DB-BD31-4B8C-83A1-F6EECF244321}">
                <p14:modId xmlns:p14="http://schemas.microsoft.com/office/powerpoint/2010/main" val="2720339322"/>
              </p:ext>
            </p:extLst>
          </p:nvPr>
        </p:nvGraphicFramePr>
        <p:xfrm>
          <a:off x="6991029" y="2572690"/>
          <a:ext cx="4786990" cy="2053902"/>
        </p:xfrm>
        <a:graphic>
          <a:graphicData uri="http://schemas.openxmlformats.org/drawingml/2006/chart">
            <c:chart xmlns:c="http://schemas.openxmlformats.org/drawingml/2006/chart" xmlns:r="http://schemas.openxmlformats.org/officeDocument/2006/relationships" r:id="rId3"/>
          </a:graphicData>
        </a:graphic>
      </p:graphicFrame>
      <p:sp>
        <p:nvSpPr>
          <p:cNvPr id="11" name="Subtítulo 2">
            <a:extLst>
              <a:ext uri="{FF2B5EF4-FFF2-40B4-BE49-F238E27FC236}">
                <a16:creationId xmlns:a16="http://schemas.microsoft.com/office/drawing/2014/main" id="{74FD7B15-9C22-4507-9769-3F32C141D1AC}"/>
              </a:ext>
            </a:extLst>
          </p:cNvPr>
          <p:cNvSpPr txBox="1">
            <a:spLocks/>
          </p:cNvSpPr>
          <p:nvPr/>
        </p:nvSpPr>
        <p:spPr bwMode="auto">
          <a:xfrm>
            <a:off x="6991028" y="5509422"/>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chemeClr val="bg1"/>
                </a:solidFill>
                <a:latin typeface="Leelawadee" panose="020B0502040204020203" pitchFamily="34" charset="-34"/>
                <a:cs typeface="Leelawadee" panose="020B0502040204020203" pitchFamily="34" charset="-34"/>
              </a:rPr>
              <a:t>100%</a:t>
            </a:r>
            <a:endParaRPr lang="es-CO" altLang="en-US" sz="2000" b="1" dirty="0">
              <a:solidFill>
                <a:schemeClr val="bg1"/>
              </a:solidFill>
              <a:latin typeface="Leelawadee" panose="020B0502040204020203" pitchFamily="34" charset="-34"/>
              <a:cs typeface="Leelawadee" panose="020B0502040204020203" pitchFamily="34" charset="-34"/>
            </a:endParaRPr>
          </a:p>
        </p:txBody>
      </p:sp>
      <p:sp>
        <p:nvSpPr>
          <p:cNvPr id="12" name="Rectángulo 11">
            <a:extLst>
              <a:ext uri="{FF2B5EF4-FFF2-40B4-BE49-F238E27FC236}">
                <a16:creationId xmlns:a16="http://schemas.microsoft.com/office/drawing/2014/main" id="{7FFCADC0-3226-4BF2-91F3-40665CE74F5C}"/>
              </a:ext>
            </a:extLst>
          </p:cNvPr>
          <p:cNvSpPr/>
          <p:nvPr/>
        </p:nvSpPr>
        <p:spPr>
          <a:xfrm>
            <a:off x="8267570" y="5120043"/>
            <a:ext cx="3510448" cy="1323439"/>
          </a:xfrm>
          <a:prstGeom prst="rect">
            <a:avLst/>
          </a:prstGeom>
        </p:spPr>
        <p:txBody>
          <a:bodyPr wrap="square">
            <a:spAutoFit/>
          </a:bodyPr>
          <a:lstStyle/>
          <a:p>
            <a:r>
              <a:rPr lang="es-ES" sz="2000" baseline="30000" dirty="0" smtClean="0">
                <a:solidFill>
                  <a:schemeClr val="bg1"/>
                </a:solidFill>
                <a:latin typeface="Leelawadee" panose="020B0502040204020203" pitchFamily="34" charset="-34"/>
                <a:cs typeface="Leelawadee" panose="020B0502040204020203" pitchFamily="34" charset="-34"/>
              </a:rPr>
              <a:t>de </a:t>
            </a:r>
            <a:r>
              <a:rPr lang="es-ES" sz="2000" baseline="30000" dirty="0">
                <a:solidFill>
                  <a:schemeClr val="bg1"/>
                </a:solidFill>
                <a:latin typeface="Leelawadee" panose="020B0502040204020203" pitchFamily="34" charset="-34"/>
                <a:cs typeface="Leelawadee" panose="020B0502040204020203" pitchFamily="34" charset="-34"/>
              </a:rPr>
              <a:t>los 9 IC que señalaron no acudir a un sitio para recibir atención médica, reportó que la razón </a:t>
            </a:r>
            <a:r>
              <a:rPr lang="es-ES" sz="2000" b="1" baseline="30000" dirty="0">
                <a:solidFill>
                  <a:schemeClr val="bg1"/>
                </a:solidFill>
                <a:latin typeface="Leelawadee" panose="020B0502040204020203" pitchFamily="34" charset="-34"/>
                <a:cs typeface="Leelawadee" panose="020B0502040204020203" pitchFamily="34" charset="-34"/>
              </a:rPr>
              <a:t>principal se debía a la falta de información</a:t>
            </a:r>
          </a:p>
          <a:p>
            <a:endParaRPr lang="es-ES" sz="2000" b="1" baseline="30000" dirty="0" smtClean="0">
              <a:solidFill>
                <a:schemeClr val="bg1"/>
              </a:solidFill>
              <a:latin typeface="Leelawadee" panose="020B0502040204020203" pitchFamily="34" charset="-34"/>
              <a:cs typeface="Leelawadee" panose="020B0502040204020203" pitchFamily="34" charset="-34"/>
            </a:endParaRPr>
          </a:p>
          <a:p>
            <a:endParaRPr lang="es-MX" sz="2000" baseline="30000" dirty="0">
              <a:solidFill>
                <a:schemeClr val="bg1"/>
              </a:solidFill>
              <a:latin typeface="Leelawadee" panose="020B0502040204020203" pitchFamily="34" charset="-34"/>
              <a:cs typeface="Leelawadee" panose="020B0502040204020203" pitchFamily="34" charset="-34"/>
            </a:endParaRPr>
          </a:p>
        </p:txBody>
      </p:sp>
      <p:pic>
        <p:nvPicPr>
          <p:cNvPr id="13" name="Gráfico 23">
            <a:extLst>
              <a:ext uri="{FF2B5EF4-FFF2-40B4-BE49-F238E27FC236}">
                <a16:creationId xmlns:a16="http://schemas.microsoft.com/office/drawing/2014/main" id="{960B71F4-F7AF-4F84-B426-16EAE3FCA85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37571" y="4844952"/>
            <a:ext cx="746672" cy="668894"/>
          </a:xfrm>
          <a:prstGeom prst="rect">
            <a:avLst/>
          </a:prstGeom>
        </p:spPr>
      </p:pic>
      <p:sp>
        <p:nvSpPr>
          <p:cNvPr id="14" name="Subtítulo 2">
            <a:extLst>
              <a:ext uri="{FF2B5EF4-FFF2-40B4-BE49-F238E27FC236}">
                <a16:creationId xmlns:a16="http://schemas.microsoft.com/office/drawing/2014/main" id="{74FD7B15-9C22-4507-9769-3F32C141D1AC}"/>
              </a:ext>
            </a:extLst>
          </p:cNvPr>
          <p:cNvSpPr txBox="1">
            <a:spLocks/>
          </p:cNvSpPr>
          <p:nvPr/>
        </p:nvSpPr>
        <p:spPr bwMode="auto">
          <a:xfrm>
            <a:off x="1038897" y="5082404"/>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27%</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5" name="Rectángulo 14">
            <a:extLst>
              <a:ext uri="{FF2B5EF4-FFF2-40B4-BE49-F238E27FC236}">
                <a16:creationId xmlns:a16="http://schemas.microsoft.com/office/drawing/2014/main" id="{7FFCADC0-3226-4BF2-91F3-40665CE74F5C}"/>
              </a:ext>
            </a:extLst>
          </p:cNvPr>
          <p:cNvSpPr/>
          <p:nvPr/>
        </p:nvSpPr>
        <p:spPr>
          <a:xfrm>
            <a:off x="2141983" y="5163259"/>
            <a:ext cx="3510448" cy="1426031"/>
          </a:xfrm>
          <a:prstGeom prst="rect">
            <a:avLst/>
          </a:prstGeom>
        </p:spPr>
        <p:txBody>
          <a:bodyPr wrap="square">
            <a:spAutoFit/>
          </a:bodyPr>
          <a:lstStyle/>
          <a:p>
            <a:r>
              <a:rPr lang="es-ES" sz="2000" baseline="30000" dirty="0" smtClean="0">
                <a:solidFill>
                  <a:schemeClr val="bg1"/>
                </a:solidFill>
                <a:latin typeface="Leelawadee" panose="020B0502040204020203" pitchFamily="34" charset="-34"/>
                <a:cs typeface="Leelawadee" panose="020B0502040204020203" pitchFamily="34" charset="-34"/>
              </a:rPr>
              <a:t>de </a:t>
            </a:r>
            <a:r>
              <a:rPr lang="es-ES" sz="2000" baseline="30000" dirty="0">
                <a:solidFill>
                  <a:schemeClr val="bg1"/>
                </a:solidFill>
                <a:latin typeface="Leelawadee" panose="020B0502040204020203" pitchFamily="34" charset="-34"/>
                <a:cs typeface="Leelawadee" panose="020B0502040204020203" pitchFamily="34" charset="-34"/>
              </a:rPr>
              <a:t>los 33 IC que señalaron que ellos/as o alguien de su grupo se sintió enfermo/a, indicó no haber acudido a ningún sitio para recibir atención médica</a:t>
            </a:r>
          </a:p>
          <a:p>
            <a:r>
              <a:rPr lang="es-ES" sz="2000" dirty="0" smtClean="0">
                <a:solidFill>
                  <a:schemeClr val="bg1"/>
                </a:solidFill>
                <a:latin typeface="Leelawadee" panose="020B0502040204020203" pitchFamily="34" charset="-34"/>
                <a:cs typeface="Leelawadee" panose="020B0502040204020203" pitchFamily="34" charset="-34"/>
              </a:rPr>
              <a:t> </a:t>
            </a:r>
            <a:endParaRPr lang="es-ES" sz="2000" b="1" baseline="30000" dirty="0" smtClean="0">
              <a:solidFill>
                <a:schemeClr val="bg1"/>
              </a:solidFill>
              <a:latin typeface="Leelawadee" panose="020B0502040204020203" pitchFamily="34" charset="-34"/>
              <a:cs typeface="Leelawadee" panose="020B0502040204020203" pitchFamily="34" charset="-34"/>
            </a:endParaRPr>
          </a:p>
          <a:p>
            <a:endParaRPr lang="es-MX" sz="2000" baseline="30000" dirty="0">
              <a:solidFill>
                <a:schemeClr val="bg1"/>
              </a:solidFill>
              <a:latin typeface="Leelawadee" panose="020B0502040204020203" pitchFamily="34" charset="-34"/>
              <a:cs typeface="Leelawadee" panose="020B0502040204020203" pitchFamily="34" charset="-34"/>
            </a:endParaRPr>
          </a:p>
        </p:txBody>
      </p:sp>
      <p:pic>
        <p:nvPicPr>
          <p:cNvPr id="1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534" y="6514821"/>
            <a:ext cx="2296841" cy="249774"/>
          </a:xfrm>
          <a:prstGeom prst="rect">
            <a:avLst/>
          </a:prstGeom>
        </p:spPr>
      </p:pic>
      <p:sp>
        <p:nvSpPr>
          <p:cNvPr id="18" name="Marcador de pie de página 3">
            <a:extLst>
              <a:ext uri="{FF2B5EF4-FFF2-40B4-BE49-F238E27FC236}">
                <a16:creationId xmlns:a16="http://schemas.microsoft.com/office/drawing/2014/main" id="{EC4380A3-015C-4FC9-932B-53594F0C2260}"/>
              </a:ext>
            </a:extLst>
          </p:cNvPr>
          <p:cNvSpPr txBox="1">
            <a:spLocks/>
          </p:cNvSpPr>
          <p:nvPr/>
        </p:nvSpPr>
        <p:spPr>
          <a:xfrm>
            <a:off x="1252936" y="6648171"/>
            <a:ext cx="6290863" cy="25963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solidFill>
                  <a:schemeClr val="bg1"/>
                </a:solidFill>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solidFill>
                  <a:schemeClr val="bg1"/>
                </a:solidFill>
                <a:latin typeface="Arial Narrow" panose="020B0606020202030204" pitchFamily="34" charset="0"/>
                <a:ea typeface="Arial"/>
                <a:cs typeface="Calibri" panose="020F0502020204030204" pitchFamily="34" charset="0"/>
                <a:sym typeface="Arial"/>
              </a:rPr>
              <a:t>hace</a:t>
            </a:r>
            <a:r>
              <a:rPr lang="es-MX" sz="900" i="1" dirty="0">
                <a:solidFill>
                  <a:schemeClr val="bg1"/>
                </a:solidFill>
                <a:latin typeface="Arial Narrow" panose="020B0606020202030204" pitchFamily="34" charset="0"/>
                <a:cs typeface="Calibri" panose="020F0502020204030204" pitchFamily="34" charset="0"/>
              </a:rPr>
              <a:t> que el porcentaje sea superior a 100%. </a:t>
            </a:r>
            <a:endParaRPr lang="es-CO" sz="900" i="1" dirty="0">
              <a:solidFill>
                <a:schemeClr val="bg1"/>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366144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p:txBody>
          <a:bodyPr/>
          <a:lstStyle/>
          <a:p>
            <a:pPr algn="l"/>
            <a:r>
              <a:rPr lang="en-GB" sz="2800" dirty="0" err="1"/>
              <a:t>Dificultades</a:t>
            </a:r>
            <a:r>
              <a:rPr lang="en-GB" sz="2800" dirty="0"/>
              <a:t> </a:t>
            </a:r>
            <a:r>
              <a:rPr lang="en-GB" sz="2800" dirty="0" err="1"/>
              <a:t>durante</a:t>
            </a:r>
            <a:r>
              <a:rPr lang="en-GB" sz="2800" dirty="0"/>
              <a:t> el </a:t>
            </a:r>
            <a:r>
              <a:rPr lang="en-GB" sz="2800" dirty="0" err="1"/>
              <a:t>viaje</a:t>
            </a:r>
            <a:endParaRPr lang="en-GB" sz="2800" dirty="0"/>
          </a:p>
        </p:txBody>
      </p:sp>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5002" y="610752"/>
            <a:ext cx="3581920" cy="417254"/>
          </a:xfrm>
        </p:spPr>
        <p:txBody>
          <a:bodyPr/>
          <a:lstStyle/>
          <a:p>
            <a:r>
              <a:rPr lang="es-ES" sz="2000" dirty="0" smtClean="0"/>
              <a:t>Dificultades </a:t>
            </a:r>
            <a:r>
              <a:rPr lang="es-ES" sz="2000" dirty="0"/>
              <a:t>reportadas </a:t>
            </a:r>
            <a:r>
              <a:rPr lang="es-ES" sz="2000" dirty="0" smtClean="0"/>
              <a:t>por los IC relacionadas con hospedaje:</a:t>
            </a:r>
            <a:endParaRPr lang="en-GB" sz="2000" dirty="0"/>
          </a:p>
        </p:txBody>
      </p:sp>
      <p:sp>
        <p:nvSpPr>
          <p:cNvPr id="1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4733" y="610752"/>
            <a:ext cx="3581920" cy="417254"/>
          </a:xfrm>
        </p:spPr>
        <p:txBody>
          <a:bodyPr/>
          <a:lstStyle/>
          <a:p>
            <a:r>
              <a:rPr lang="es-ES" sz="2000" dirty="0"/>
              <a:t>Dificultades reportadas por los IC relacionadas con </a:t>
            </a:r>
            <a:r>
              <a:rPr lang="es-ES" sz="2000" dirty="0" smtClean="0"/>
              <a:t>seguridad alimentaria:</a:t>
            </a:r>
            <a:endParaRPr lang="en-GB" sz="2000" dirty="0"/>
          </a:p>
          <a:p>
            <a:endParaRPr lang="en-GB" sz="2000" dirty="0"/>
          </a:p>
        </p:txBody>
      </p:sp>
      <p:pic>
        <p:nvPicPr>
          <p:cNvPr id="22" name="Imagen 21"/>
          <p:cNvPicPr>
            <a:picLocks noChangeAspect="1"/>
          </p:cNvPicPr>
          <p:nvPr/>
        </p:nvPicPr>
        <p:blipFill rotWithShape="1">
          <a:blip r:embed="rId2"/>
          <a:srcRect l="20469" t="-1" r="35204" b="1292"/>
          <a:stretch/>
        </p:blipFill>
        <p:spPr>
          <a:xfrm>
            <a:off x="7886575" y="525732"/>
            <a:ext cx="45719" cy="2359875"/>
          </a:xfrm>
          <a:prstGeom prst="rect">
            <a:avLst/>
          </a:prstGeom>
        </p:spPr>
      </p:pic>
      <p:sp>
        <p:nvSpPr>
          <p:cNvPr id="34" name="Rectángulo 33">
            <a:extLst>
              <a:ext uri="{FF2B5EF4-FFF2-40B4-BE49-F238E27FC236}">
                <a16:creationId xmlns:a16="http://schemas.microsoft.com/office/drawing/2014/main" id="{7FFCADC0-3226-4BF2-91F3-40665CE74F5C}"/>
              </a:ext>
            </a:extLst>
          </p:cNvPr>
          <p:cNvSpPr/>
          <p:nvPr/>
        </p:nvSpPr>
        <p:spPr>
          <a:xfrm>
            <a:off x="5042321" y="1735195"/>
            <a:ext cx="2491815" cy="1528624"/>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IC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ellos y/o la mayoría de su grupo de viaje </a:t>
            </a:r>
            <a:r>
              <a:rPr lang="es-ES" sz="2000" b="1" baseline="30000" dirty="0">
                <a:solidFill>
                  <a:srgbClr val="555859"/>
                </a:solidFill>
                <a:latin typeface="Leelawadee" panose="020B0502040204020203" pitchFamily="34" charset="-34"/>
                <a:cs typeface="Leelawadee" panose="020B0502040204020203" pitchFamily="34" charset="-34"/>
              </a:rPr>
              <a:t>estaba pasando la noche en las ciudades donde se realizo la encuesta</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4" name="Subtítulo 2">
            <a:extLst>
              <a:ext uri="{FF2B5EF4-FFF2-40B4-BE49-F238E27FC236}">
                <a16:creationId xmlns:a16="http://schemas.microsoft.com/office/drawing/2014/main" id="{74FD7B15-9C22-4507-9769-3F32C141D1AC}"/>
              </a:ext>
            </a:extLst>
          </p:cNvPr>
          <p:cNvSpPr txBox="1">
            <a:spLocks/>
          </p:cNvSpPr>
          <p:nvPr/>
        </p:nvSpPr>
        <p:spPr bwMode="auto">
          <a:xfrm>
            <a:off x="3939235" y="162374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72%</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7" name="Rectángulo 16"/>
          <p:cNvSpPr/>
          <p:nvPr/>
        </p:nvSpPr>
        <p:spPr>
          <a:xfrm>
            <a:off x="4079501" y="2177028"/>
            <a:ext cx="796896" cy="286232"/>
          </a:xfrm>
          <a:prstGeom prst="rect">
            <a:avLst/>
          </a:prstGeom>
        </p:spPr>
        <p:txBody>
          <a:bodyPr wrap="square">
            <a:spAutoFit/>
          </a:bodyPr>
          <a:lstStyle/>
          <a:p>
            <a:pPr algn="ctr">
              <a:lnSpc>
                <a:spcPct val="90000"/>
              </a:lnSpc>
              <a:spcBef>
                <a:spcPts val="1000"/>
              </a:spcBef>
            </a:pPr>
            <a:r>
              <a:rPr lang="es-CO" altLang="en-US" sz="1400" dirty="0" smtClean="0">
                <a:solidFill>
                  <a:schemeClr val="tx1">
                    <a:lumMod val="65000"/>
                    <a:lumOff val="35000"/>
                  </a:schemeClr>
                </a:solidFill>
                <a:latin typeface="Leelawadee" panose="020B0502040204020203" pitchFamily="34" charset="-34"/>
                <a:cs typeface="Leelawadee" panose="020B0502040204020203" pitchFamily="34" charset="-34"/>
              </a:rPr>
              <a:t>(139 </a:t>
            </a:r>
            <a:r>
              <a:rPr lang="es-CO" altLang="en-US" sz="1400" dirty="0">
                <a:solidFill>
                  <a:schemeClr val="tx1">
                    <a:lumMod val="65000"/>
                    <a:lumOff val="35000"/>
                  </a:schemeClr>
                </a:solidFill>
                <a:latin typeface="Leelawadee" panose="020B0502040204020203" pitchFamily="34" charset="-34"/>
                <a:cs typeface="Leelawadee" panose="020B0502040204020203" pitchFamily="34" charset="-34"/>
              </a:rPr>
              <a:t>IC)</a:t>
            </a:r>
          </a:p>
        </p:txBody>
      </p:sp>
      <p:sp>
        <p:nvSpPr>
          <p:cNvPr id="18" name="Rectángulo 17">
            <a:extLst>
              <a:ext uri="{FF2B5EF4-FFF2-40B4-BE49-F238E27FC236}">
                <a16:creationId xmlns:a16="http://schemas.microsoft.com/office/drawing/2014/main" id="{7FFCADC0-3226-4BF2-91F3-40665CE74F5C}"/>
              </a:ext>
            </a:extLst>
          </p:cNvPr>
          <p:cNvSpPr/>
          <p:nvPr/>
        </p:nvSpPr>
        <p:spPr>
          <a:xfrm>
            <a:off x="5044593" y="3907465"/>
            <a:ext cx="2491815" cy="1323439"/>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IC </a:t>
            </a:r>
            <a:r>
              <a:rPr lang="es-ES" sz="2000" baseline="30000" dirty="0" smtClean="0">
                <a:solidFill>
                  <a:srgbClr val="555859"/>
                </a:solidFill>
                <a:latin typeface="Leelawadee" panose="020B0502040204020203" pitchFamily="34" charset="-34"/>
                <a:cs typeface="Leelawadee" panose="020B0502040204020203" pitchFamily="34" charset="-34"/>
              </a:rPr>
              <a:t>indicaron </a:t>
            </a:r>
            <a:r>
              <a:rPr lang="es-ES" sz="2000" baseline="30000" dirty="0">
                <a:solidFill>
                  <a:srgbClr val="555859"/>
                </a:solidFill>
                <a:latin typeface="Leelawadee" panose="020B0502040204020203" pitchFamily="34" charset="-34"/>
                <a:cs typeface="Leelawadee" panose="020B0502040204020203" pitchFamily="34" charset="-34"/>
              </a:rPr>
              <a:t>que estaban pernoctando en la calle o vía pública como lugar principal para pasar la noche</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19" name="Subtítulo 2">
            <a:extLst>
              <a:ext uri="{FF2B5EF4-FFF2-40B4-BE49-F238E27FC236}">
                <a16:creationId xmlns:a16="http://schemas.microsoft.com/office/drawing/2014/main" id="{74FD7B15-9C22-4507-9769-3F32C141D1AC}"/>
              </a:ext>
            </a:extLst>
          </p:cNvPr>
          <p:cNvSpPr txBox="1">
            <a:spLocks/>
          </p:cNvSpPr>
          <p:nvPr/>
        </p:nvSpPr>
        <p:spPr bwMode="auto">
          <a:xfrm>
            <a:off x="3941507" y="379601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58%</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21" name="Rectángulo 20">
            <a:extLst>
              <a:ext uri="{FF2B5EF4-FFF2-40B4-BE49-F238E27FC236}">
                <a16:creationId xmlns:a16="http://schemas.microsoft.com/office/drawing/2014/main" id="{7FFCADC0-3226-4BF2-91F3-40665CE74F5C}"/>
              </a:ext>
            </a:extLst>
          </p:cNvPr>
          <p:cNvSpPr/>
          <p:nvPr/>
        </p:nvSpPr>
        <p:spPr>
          <a:xfrm>
            <a:off x="9234465" y="1723820"/>
            <a:ext cx="2491815" cy="1836400"/>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a:t>
            </a:r>
            <a:r>
              <a:rPr lang="es-ES" sz="2000" dirty="0" smtClean="0">
                <a:solidFill>
                  <a:srgbClr val="555859"/>
                </a:solidFill>
                <a:latin typeface="Leelawadee" panose="020B0502040204020203" pitchFamily="34" charset="-34"/>
                <a:cs typeface="Leelawadee" panose="020B0502040204020203" pitchFamily="34" charset="-34"/>
              </a:rPr>
              <a:t> </a:t>
            </a:r>
            <a:r>
              <a:rPr lang="es-ES" sz="2000" baseline="30000" dirty="0" smtClean="0">
                <a:solidFill>
                  <a:srgbClr val="555859"/>
                </a:solidFill>
                <a:latin typeface="Leelawadee" panose="020B0502040204020203" pitchFamily="34" charset="-34"/>
                <a:cs typeface="Leelawadee" panose="020B0502040204020203" pitchFamily="34" charset="-34"/>
              </a:rPr>
              <a:t>los </a:t>
            </a:r>
            <a:r>
              <a:rPr lang="es-ES" sz="2000" baseline="30000" dirty="0">
                <a:solidFill>
                  <a:srgbClr val="555859"/>
                </a:solidFill>
                <a:latin typeface="Leelawadee" panose="020B0502040204020203" pitchFamily="34" charset="-34"/>
                <a:cs typeface="Leelawadee" panose="020B0502040204020203" pitchFamily="34" charset="-34"/>
              </a:rPr>
              <a:t>IC </a:t>
            </a:r>
            <a:r>
              <a:rPr lang="es-ES" sz="2000" baseline="30000" dirty="0" smtClean="0">
                <a:solidFill>
                  <a:srgbClr val="555859"/>
                </a:solidFill>
                <a:latin typeface="Leelawadee" panose="020B0502040204020203" pitchFamily="34" charset="-34"/>
                <a:cs typeface="Leelawadee" panose="020B0502040204020203" pitchFamily="34" charset="-34"/>
              </a:rPr>
              <a:t>indicaron </a:t>
            </a:r>
            <a:r>
              <a:rPr lang="es-ES" sz="2000" baseline="30000" dirty="0">
                <a:solidFill>
                  <a:srgbClr val="555859"/>
                </a:solidFill>
                <a:latin typeface="Leelawadee" panose="020B0502040204020203" pitchFamily="34" charset="-34"/>
                <a:cs typeface="Leelawadee" panose="020B0502040204020203" pitchFamily="34" charset="-34"/>
              </a:rPr>
              <a:t>que en los tres meses previos a la recolección de datos ellos y/o la mayoría de su grupo de viaje consumía tres comidas al día</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23" name="Subtítulo 2">
            <a:extLst>
              <a:ext uri="{FF2B5EF4-FFF2-40B4-BE49-F238E27FC236}">
                <a16:creationId xmlns:a16="http://schemas.microsoft.com/office/drawing/2014/main" id="{74FD7B15-9C22-4507-9769-3F32C141D1AC}"/>
              </a:ext>
            </a:extLst>
          </p:cNvPr>
          <p:cNvSpPr txBox="1">
            <a:spLocks/>
          </p:cNvSpPr>
          <p:nvPr/>
        </p:nvSpPr>
        <p:spPr bwMode="auto">
          <a:xfrm>
            <a:off x="8131379" y="1612365"/>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25%</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25" name="Rectángulo 24">
            <a:extLst>
              <a:ext uri="{FF2B5EF4-FFF2-40B4-BE49-F238E27FC236}">
                <a16:creationId xmlns:a16="http://schemas.microsoft.com/office/drawing/2014/main" id="{7FFCADC0-3226-4BF2-91F3-40665CE74F5C}"/>
              </a:ext>
            </a:extLst>
          </p:cNvPr>
          <p:cNvSpPr/>
          <p:nvPr/>
        </p:nvSpPr>
        <p:spPr>
          <a:xfrm>
            <a:off x="9236737" y="3896090"/>
            <a:ext cx="2491815" cy="1836400"/>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a:t>
            </a:r>
            <a:r>
              <a:rPr lang="es-ES" sz="2000" dirty="0" smtClean="0">
                <a:solidFill>
                  <a:srgbClr val="555859"/>
                </a:solidFill>
                <a:latin typeface="Leelawadee" panose="020B0502040204020203" pitchFamily="34" charset="-34"/>
                <a:cs typeface="Leelawadee" panose="020B0502040204020203" pitchFamily="34" charset="-34"/>
              </a:rPr>
              <a:t> </a:t>
            </a:r>
            <a:r>
              <a:rPr lang="es-ES" sz="2000" baseline="30000" dirty="0" smtClean="0">
                <a:solidFill>
                  <a:srgbClr val="555859"/>
                </a:solidFill>
                <a:latin typeface="Leelawadee" panose="020B0502040204020203" pitchFamily="34" charset="-34"/>
                <a:cs typeface="Leelawadee" panose="020B0502040204020203" pitchFamily="34" charset="-34"/>
              </a:rPr>
              <a:t>los </a:t>
            </a:r>
            <a:r>
              <a:rPr lang="es-ES" sz="2000" baseline="30000" dirty="0">
                <a:solidFill>
                  <a:srgbClr val="555859"/>
                </a:solidFill>
                <a:latin typeface="Leelawadee" panose="020B0502040204020203" pitchFamily="34" charset="-34"/>
                <a:cs typeface="Leelawadee" panose="020B0502040204020203" pitchFamily="34" charset="-34"/>
              </a:rPr>
              <a:t>IC </a:t>
            </a:r>
            <a:r>
              <a:rPr lang="es-ES" sz="2000" baseline="30000" dirty="0" smtClean="0">
                <a:solidFill>
                  <a:srgbClr val="555859"/>
                </a:solidFill>
                <a:latin typeface="Leelawadee" panose="020B0502040204020203" pitchFamily="34" charset="-34"/>
                <a:cs typeface="Leelawadee" panose="020B0502040204020203" pitchFamily="34" charset="-34"/>
              </a:rPr>
              <a:t>mencionaron </a:t>
            </a:r>
            <a:r>
              <a:rPr lang="es-ES" sz="2000" baseline="30000" dirty="0">
                <a:solidFill>
                  <a:srgbClr val="555859"/>
                </a:solidFill>
                <a:latin typeface="Leelawadee" panose="020B0502040204020203" pitchFamily="34" charset="-34"/>
                <a:cs typeface="Leelawadee" panose="020B0502040204020203" pitchFamily="34" charset="-34"/>
              </a:rPr>
              <a:t>que ellos y/o la mayoría de su grupo de viaje consumía tres comidas al día durante los siete días previos a la recolección de datos</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26" name="Subtítulo 2">
            <a:extLst>
              <a:ext uri="{FF2B5EF4-FFF2-40B4-BE49-F238E27FC236}">
                <a16:creationId xmlns:a16="http://schemas.microsoft.com/office/drawing/2014/main" id="{74FD7B15-9C22-4507-9769-3F32C141D1AC}"/>
              </a:ext>
            </a:extLst>
          </p:cNvPr>
          <p:cNvSpPr txBox="1">
            <a:spLocks/>
          </p:cNvSpPr>
          <p:nvPr/>
        </p:nvSpPr>
        <p:spPr bwMode="auto">
          <a:xfrm>
            <a:off x="8133651" y="3784635"/>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a:solidFill>
                  <a:srgbClr val="EE5859"/>
                </a:solidFill>
                <a:latin typeface="Leelawadee" panose="020B0502040204020203" pitchFamily="34" charset="-34"/>
                <a:cs typeface="Leelawadee" panose="020B0502040204020203" pitchFamily="34" charset="-34"/>
              </a:rPr>
              <a:t>1</a:t>
            </a:r>
            <a:r>
              <a:rPr lang="es-CO" altLang="en-US" sz="2000" b="1" dirty="0" smtClean="0">
                <a:solidFill>
                  <a:srgbClr val="EE5859"/>
                </a:solidFill>
                <a:latin typeface="Leelawadee" panose="020B0502040204020203" pitchFamily="34" charset="-34"/>
                <a:cs typeface="Leelawadee" panose="020B0502040204020203" pitchFamily="34" charset="-34"/>
              </a:rPr>
              <a:t>8%</a:t>
            </a:r>
            <a:endParaRPr lang="es-CO" altLang="en-US" sz="2000" b="1" dirty="0">
              <a:solidFill>
                <a:srgbClr val="EE5859"/>
              </a:solidFill>
              <a:latin typeface="Leelawadee" panose="020B0502040204020203" pitchFamily="34" charset="-34"/>
              <a:cs typeface="Leelawadee" panose="020B0502040204020203" pitchFamily="34" charset="-34"/>
            </a:endParaRPr>
          </a:p>
        </p:txBody>
      </p:sp>
      <p:pic>
        <p:nvPicPr>
          <p:cNvPr id="2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
        <p:nvSpPr>
          <p:cNvPr id="20" name="Marcador de pie de página 3">
            <a:extLst>
              <a:ext uri="{FF2B5EF4-FFF2-40B4-BE49-F238E27FC236}">
                <a16:creationId xmlns:a16="http://schemas.microsoft.com/office/drawing/2014/main" id="{EC4380A3-015C-4FC9-932B-53594F0C2260}"/>
              </a:ext>
            </a:extLst>
          </p:cNvPr>
          <p:cNvSpPr txBox="1">
            <a:spLocks/>
          </p:cNvSpPr>
          <p:nvPr/>
        </p:nvSpPr>
        <p:spPr>
          <a:xfrm>
            <a:off x="3834212" y="6318330"/>
            <a:ext cx="5677819" cy="209521"/>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latin typeface="Arial Narrow" panose="020B0606020202030204" pitchFamily="34" charset="0"/>
                <a:ea typeface="Arial"/>
                <a:cs typeface="Calibri" panose="020F0502020204030204" pitchFamily="34" charset="0"/>
                <a:sym typeface="Arial"/>
              </a:rPr>
              <a:t>hace</a:t>
            </a:r>
            <a:r>
              <a:rPr lang="es-MX" sz="900" i="1" dirty="0">
                <a:latin typeface="Arial Narrow" panose="020B0606020202030204" pitchFamily="34" charset="0"/>
                <a:cs typeface="Calibri" panose="020F0502020204030204" pitchFamily="34" charset="0"/>
              </a:rPr>
              <a:t> que el porcentaje sea superior a 100%. </a:t>
            </a:r>
            <a:endParaRPr lang="es-CO" sz="900" i="1"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3777447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675219" y="475260"/>
            <a:ext cx="4537442" cy="581140"/>
          </a:xfrm>
        </p:spPr>
        <p:txBody>
          <a:bodyPr/>
          <a:lstStyle/>
          <a:p>
            <a:r>
              <a:rPr lang="en-GB" sz="2800" dirty="0" err="1"/>
              <a:t>Asistencia</a:t>
            </a:r>
            <a:r>
              <a:rPr lang="en-GB" sz="2800" dirty="0"/>
              <a:t> </a:t>
            </a:r>
            <a:r>
              <a:rPr lang="en-GB" sz="2800" dirty="0" err="1"/>
              <a:t>humanitaria</a:t>
            </a:r>
            <a:endParaRPr lang="en-GB" sz="2800" dirty="0"/>
          </a:p>
        </p:txBody>
      </p:sp>
      <p:sp>
        <p:nvSpPr>
          <p:cNvPr id="3" name="Espace réservé du texte 2">
            <a:extLst>
              <a:ext uri="{FF2B5EF4-FFF2-40B4-BE49-F238E27FC236}">
                <a16:creationId xmlns:a16="http://schemas.microsoft.com/office/drawing/2014/main" id="{C6A22FDC-5812-0B41-8381-050E6812CE3C}"/>
              </a:ext>
            </a:extLst>
          </p:cNvPr>
          <p:cNvSpPr>
            <a:spLocks noGrp="1"/>
          </p:cNvSpPr>
          <p:nvPr>
            <p:ph type="body" sz="quarter" idx="14"/>
          </p:nvPr>
        </p:nvSpPr>
        <p:spPr>
          <a:xfrm>
            <a:off x="1624084" y="2745185"/>
            <a:ext cx="3425588" cy="880971"/>
          </a:xfrm>
        </p:spPr>
        <p:txBody>
          <a:bodyPr/>
          <a:lstStyle/>
          <a:p>
            <a:r>
              <a:rPr lang="en-GB" dirty="0"/>
              <a:t>Alimentos</a:t>
            </a:r>
          </a:p>
          <a:p>
            <a:endParaRPr lang="en-GB" dirty="0"/>
          </a:p>
          <a:p>
            <a:r>
              <a:rPr lang="en-GB" dirty="0"/>
              <a:t>Agua</a:t>
            </a:r>
          </a:p>
          <a:p>
            <a:endParaRPr lang="en-GB" dirty="0"/>
          </a:p>
        </p:txBody>
      </p:sp>
      <p:sp>
        <p:nvSpPr>
          <p:cNvPr id="4" name="Espace réservé du texte 3">
            <a:extLst>
              <a:ext uri="{FF2B5EF4-FFF2-40B4-BE49-F238E27FC236}">
                <a16:creationId xmlns:a16="http://schemas.microsoft.com/office/drawing/2014/main" id="{88005C4B-7D92-A34C-8AD9-ED5FFD02A11D}"/>
              </a:ext>
            </a:extLst>
          </p:cNvPr>
          <p:cNvSpPr>
            <a:spLocks noGrp="1"/>
          </p:cNvSpPr>
          <p:nvPr>
            <p:ph type="body" sz="quarter" idx="16"/>
          </p:nvPr>
        </p:nvSpPr>
        <p:spPr>
          <a:xfrm>
            <a:off x="721917" y="1377612"/>
            <a:ext cx="4457919" cy="880971"/>
          </a:xfrm>
        </p:spPr>
        <p:txBody>
          <a:bodyPr/>
          <a:lstStyle/>
          <a:p>
            <a:r>
              <a:rPr lang="es-ES" sz="2000" dirty="0"/>
              <a:t>Dos principales tipos de asistencia humanitaria  recibidas durante el recorrido*:</a:t>
            </a:r>
          </a:p>
          <a:p>
            <a:endParaRPr lang="en-GB" sz="2000" dirty="0"/>
          </a:p>
        </p:txBody>
      </p:sp>
      <p:sp>
        <p:nvSpPr>
          <p:cNvPr id="9" name="Subtítulo 2">
            <a:extLst>
              <a:ext uri="{FF2B5EF4-FFF2-40B4-BE49-F238E27FC236}">
                <a16:creationId xmlns:a16="http://schemas.microsoft.com/office/drawing/2014/main" id="{74FD7B15-9C22-4507-9769-3F32C141D1AC}"/>
              </a:ext>
            </a:extLst>
          </p:cNvPr>
          <p:cNvSpPr txBox="1">
            <a:spLocks/>
          </p:cNvSpPr>
          <p:nvPr/>
        </p:nvSpPr>
        <p:spPr bwMode="auto">
          <a:xfrm>
            <a:off x="548294" y="2546131"/>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50%</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0" name="Subtítulo 2">
            <a:extLst>
              <a:ext uri="{FF2B5EF4-FFF2-40B4-BE49-F238E27FC236}">
                <a16:creationId xmlns:a16="http://schemas.microsoft.com/office/drawing/2014/main" id="{74FD7B15-9C22-4507-9769-3F32C141D1AC}"/>
              </a:ext>
            </a:extLst>
          </p:cNvPr>
          <p:cNvSpPr txBox="1">
            <a:spLocks/>
          </p:cNvSpPr>
          <p:nvPr/>
        </p:nvSpPr>
        <p:spPr bwMode="auto">
          <a:xfrm>
            <a:off x="548294" y="3376668"/>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41%</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4" name="Espace réservé du texte 3">
            <a:extLst>
              <a:ext uri="{FF2B5EF4-FFF2-40B4-BE49-F238E27FC236}">
                <a16:creationId xmlns:a16="http://schemas.microsoft.com/office/drawing/2014/main" id="{88005C4B-7D92-A34C-8AD9-ED5FFD02A11D}"/>
              </a:ext>
            </a:extLst>
          </p:cNvPr>
          <p:cNvSpPr txBox="1">
            <a:spLocks/>
          </p:cNvSpPr>
          <p:nvPr/>
        </p:nvSpPr>
        <p:spPr>
          <a:xfrm>
            <a:off x="6744174" y="475260"/>
            <a:ext cx="4457919" cy="8809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smtClean="0"/>
              <a:t>Proporción </a:t>
            </a:r>
            <a:r>
              <a:rPr lang="es-ES" sz="2000" dirty="0"/>
              <a:t>de los 66 IC que reportó recibir asistencia humanitaria durante el </a:t>
            </a:r>
            <a:r>
              <a:rPr lang="es-ES" sz="2000" dirty="0" smtClean="0"/>
              <a:t>recorrido:</a:t>
            </a:r>
            <a:endParaRPr lang="es-ES" sz="2000" dirty="0" smtClean="0"/>
          </a:p>
          <a:p>
            <a:endParaRPr lang="en-GB" sz="2000" dirty="0"/>
          </a:p>
        </p:txBody>
      </p:sp>
      <p:pic>
        <p:nvPicPr>
          <p:cNvPr id="13" name="Gráfico 11">
            <a:extLst>
              <a:ext uri="{FF2B5EF4-FFF2-40B4-BE49-F238E27FC236}">
                <a16:creationId xmlns:a16="http://schemas.microsoft.com/office/drawing/2014/main" id="{0559E557-FB4E-4A6D-A8AB-7B266071171B}"/>
              </a:ext>
            </a:extLst>
          </p:cNvPr>
          <p:cNvPicPr>
            <a:picLocks noChangeAspect="1"/>
          </p:cNvPicPr>
          <p:nvPr/>
        </p:nvPicPr>
        <p:blipFill>
          <a:blip r:embed="rId2">
            <a:lum bright="70000" contrast="-70000"/>
            <a:extLst>
              <a:ext uri="{96DAC541-7B7A-43D3-8B79-37D633B846F1}">
                <asvg:svgBlip xmlns="" xmlns:asvg="http://schemas.microsoft.com/office/drawing/2016/SVG/main" r:embed="rId4"/>
              </a:ext>
            </a:extLst>
          </a:blip>
          <a:stretch>
            <a:fillRect/>
          </a:stretch>
        </p:blipFill>
        <p:spPr>
          <a:xfrm>
            <a:off x="931042" y="4921064"/>
            <a:ext cx="337589" cy="445605"/>
          </a:xfrm>
          <a:prstGeom prst="rect">
            <a:avLst/>
          </a:prstGeom>
        </p:spPr>
      </p:pic>
      <p:sp>
        <p:nvSpPr>
          <p:cNvPr id="15" name="Subtítulo 2">
            <a:extLst>
              <a:ext uri="{FF2B5EF4-FFF2-40B4-BE49-F238E27FC236}">
                <a16:creationId xmlns:a16="http://schemas.microsoft.com/office/drawing/2014/main" id="{74FD7B15-9C22-4507-9769-3F32C141D1AC}"/>
              </a:ext>
            </a:extLst>
          </p:cNvPr>
          <p:cNvSpPr txBox="1">
            <a:spLocks/>
          </p:cNvSpPr>
          <p:nvPr/>
        </p:nvSpPr>
        <p:spPr bwMode="auto">
          <a:xfrm>
            <a:off x="548294" y="5366669"/>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53%</a:t>
            </a:r>
            <a:endParaRPr lang="es-CO" altLang="en-US" sz="2000" b="1" dirty="0">
              <a:solidFill>
                <a:srgbClr val="EE5859"/>
              </a:solidFill>
              <a:latin typeface="Leelawadee" panose="020B0502040204020203" pitchFamily="34" charset="-34"/>
              <a:cs typeface="Leelawadee" panose="020B0502040204020203" pitchFamily="34" charset="-34"/>
            </a:endParaRPr>
          </a:p>
        </p:txBody>
      </p:sp>
      <p:graphicFrame>
        <p:nvGraphicFramePr>
          <p:cNvPr id="17" name="Gráfico 16"/>
          <p:cNvGraphicFramePr>
            <a:graphicFrameLocks/>
          </p:cNvGraphicFramePr>
          <p:nvPr>
            <p:extLst>
              <p:ext uri="{D42A27DB-BD31-4B8C-83A1-F6EECF244321}">
                <p14:modId xmlns:p14="http://schemas.microsoft.com/office/powerpoint/2010/main" val="197562034"/>
              </p:ext>
            </p:extLst>
          </p:nvPr>
        </p:nvGraphicFramePr>
        <p:xfrm>
          <a:off x="6023614" y="1555845"/>
          <a:ext cx="5658870" cy="4708477"/>
        </p:xfrm>
        <a:graphic>
          <a:graphicData uri="http://schemas.openxmlformats.org/drawingml/2006/chart">
            <c:chart xmlns:c="http://schemas.openxmlformats.org/drawingml/2006/chart" xmlns:r="http://schemas.openxmlformats.org/officeDocument/2006/relationships" r:id="rId5"/>
          </a:graphicData>
        </a:graphic>
      </p:graphicFrame>
      <p:sp>
        <p:nvSpPr>
          <p:cNvPr id="18" name="Espace réservé du texte 2">
            <a:extLst>
              <a:ext uri="{FF2B5EF4-FFF2-40B4-BE49-F238E27FC236}">
                <a16:creationId xmlns:a16="http://schemas.microsoft.com/office/drawing/2014/main" id="{C6A22FDC-5812-0B41-8381-050E6812CE3C}"/>
              </a:ext>
            </a:extLst>
          </p:cNvPr>
          <p:cNvSpPr txBox="1">
            <a:spLocks/>
          </p:cNvSpPr>
          <p:nvPr/>
        </p:nvSpPr>
        <p:spPr>
          <a:xfrm>
            <a:off x="1624084" y="4538602"/>
            <a:ext cx="3425588" cy="880971"/>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De los </a:t>
            </a:r>
            <a:r>
              <a:rPr lang="es-ES" dirty="0"/>
              <a:t>IC que reportaron recibir asistencia humanitaria durante el recorrido reportó los organismos humanitarios como la principal fuente de asistencia</a:t>
            </a:r>
          </a:p>
          <a:p>
            <a:endParaRPr lang="en-GB" dirty="0"/>
          </a:p>
        </p:txBody>
      </p:sp>
      <p:pic>
        <p:nvPicPr>
          <p:cNvPr id="21"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534" y="6514821"/>
            <a:ext cx="2296841" cy="249774"/>
          </a:xfrm>
          <a:prstGeom prst="rect">
            <a:avLst/>
          </a:prstGeom>
        </p:spPr>
      </p:pic>
      <p:sp>
        <p:nvSpPr>
          <p:cNvPr id="22" name="Marcador de pie de página 3">
            <a:extLst>
              <a:ext uri="{FF2B5EF4-FFF2-40B4-BE49-F238E27FC236}">
                <a16:creationId xmlns:a16="http://schemas.microsoft.com/office/drawing/2014/main" id="{EC4380A3-015C-4FC9-932B-53594F0C2260}"/>
              </a:ext>
            </a:extLst>
          </p:cNvPr>
          <p:cNvSpPr txBox="1">
            <a:spLocks/>
          </p:cNvSpPr>
          <p:nvPr/>
        </p:nvSpPr>
        <p:spPr>
          <a:xfrm>
            <a:off x="1252936" y="6648171"/>
            <a:ext cx="6290863" cy="25963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solidFill>
                  <a:schemeClr val="bg1"/>
                </a:solidFill>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solidFill>
                  <a:schemeClr val="bg1"/>
                </a:solidFill>
                <a:latin typeface="Arial Narrow" panose="020B0606020202030204" pitchFamily="34" charset="0"/>
                <a:ea typeface="Arial"/>
                <a:cs typeface="Calibri" panose="020F0502020204030204" pitchFamily="34" charset="0"/>
                <a:sym typeface="Arial"/>
              </a:rPr>
              <a:t>hace</a:t>
            </a:r>
            <a:r>
              <a:rPr lang="es-MX" sz="900" i="1" dirty="0">
                <a:solidFill>
                  <a:schemeClr val="bg1"/>
                </a:solidFill>
                <a:latin typeface="Arial Narrow" panose="020B0606020202030204" pitchFamily="34" charset="0"/>
                <a:cs typeface="Calibri" panose="020F0502020204030204" pitchFamily="34" charset="0"/>
              </a:rPr>
              <a:t> que el porcentaje sea superior a 100%. </a:t>
            </a:r>
            <a:endParaRPr lang="es-CO" sz="900" i="1" dirty="0">
              <a:solidFill>
                <a:schemeClr val="bg1"/>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139745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675219" y="475260"/>
            <a:ext cx="4537442" cy="581140"/>
          </a:xfrm>
        </p:spPr>
        <p:txBody>
          <a:bodyPr/>
          <a:lstStyle/>
          <a:p>
            <a:r>
              <a:rPr lang="en-GB" sz="2800" dirty="0" err="1"/>
              <a:t>Asistencia</a:t>
            </a:r>
            <a:r>
              <a:rPr lang="en-GB" sz="2800" dirty="0"/>
              <a:t> </a:t>
            </a:r>
            <a:r>
              <a:rPr lang="en-GB" sz="2800" dirty="0" err="1"/>
              <a:t>humanitaria</a:t>
            </a:r>
            <a:endParaRPr lang="en-GB" sz="2800" dirty="0"/>
          </a:p>
        </p:txBody>
      </p:sp>
      <p:sp>
        <p:nvSpPr>
          <p:cNvPr id="3" name="Espace réservé du texte 2">
            <a:extLst>
              <a:ext uri="{FF2B5EF4-FFF2-40B4-BE49-F238E27FC236}">
                <a16:creationId xmlns:a16="http://schemas.microsoft.com/office/drawing/2014/main" id="{C6A22FDC-5812-0B41-8381-050E6812CE3C}"/>
              </a:ext>
            </a:extLst>
          </p:cNvPr>
          <p:cNvSpPr>
            <a:spLocks noGrp="1"/>
          </p:cNvSpPr>
          <p:nvPr>
            <p:ph type="body" sz="quarter" idx="14"/>
          </p:nvPr>
        </p:nvSpPr>
        <p:spPr>
          <a:xfrm>
            <a:off x="1624084" y="2226564"/>
            <a:ext cx="3425588" cy="880971"/>
          </a:xfrm>
        </p:spPr>
        <p:txBody>
          <a:bodyPr/>
          <a:lstStyle/>
          <a:p>
            <a:r>
              <a:rPr lang="es-ES" dirty="0"/>
              <a:t>Se ha usado/consumido </a:t>
            </a:r>
          </a:p>
          <a:p>
            <a:endParaRPr lang="es-ES" dirty="0"/>
          </a:p>
          <a:p>
            <a:r>
              <a:rPr lang="es-ES" dirty="0"/>
              <a:t>La han intercambiado por otros bienes durante la ruta</a:t>
            </a:r>
          </a:p>
          <a:p>
            <a:endParaRPr lang="en-GB" dirty="0"/>
          </a:p>
        </p:txBody>
      </p:sp>
      <p:sp>
        <p:nvSpPr>
          <p:cNvPr id="4" name="Espace réservé du texte 3">
            <a:extLst>
              <a:ext uri="{FF2B5EF4-FFF2-40B4-BE49-F238E27FC236}">
                <a16:creationId xmlns:a16="http://schemas.microsoft.com/office/drawing/2014/main" id="{88005C4B-7D92-A34C-8AD9-ED5FFD02A11D}"/>
              </a:ext>
            </a:extLst>
          </p:cNvPr>
          <p:cNvSpPr>
            <a:spLocks noGrp="1"/>
          </p:cNvSpPr>
          <p:nvPr>
            <p:ph type="body" sz="quarter" idx="16"/>
          </p:nvPr>
        </p:nvSpPr>
        <p:spPr>
          <a:xfrm>
            <a:off x="721917" y="1186540"/>
            <a:ext cx="4457919" cy="880971"/>
          </a:xfrm>
        </p:spPr>
        <p:txBody>
          <a:bodyPr/>
          <a:lstStyle/>
          <a:p>
            <a:r>
              <a:rPr lang="es-ES" sz="2000" dirty="0"/>
              <a:t>Dos principales usos de la asistencia humanitaria recibida durante la ruta:</a:t>
            </a:r>
          </a:p>
          <a:p>
            <a:endParaRPr lang="en-GB" sz="2000" dirty="0"/>
          </a:p>
        </p:txBody>
      </p:sp>
      <p:sp>
        <p:nvSpPr>
          <p:cNvPr id="9" name="Subtítulo 2">
            <a:extLst>
              <a:ext uri="{FF2B5EF4-FFF2-40B4-BE49-F238E27FC236}">
                <a16:creationId xmlns:a16="http://schemas.microsoft.com/office/drawing/2014/main" id="{74FD7B15-9C22-4507-9769-3F32C141D1AC}"/>
              </a:ext>
            </a:extLst>
          </p:cNvPr>
          <p:cNvSpPr txBox="1">
            <a:spLocks/>
          </p:cNvSpPr>
          <p:nvPr/>
        </p:nvSpPr>
        <p:spPr bwMode="auto">
          <a:xfrm>
            <a:off x="548294" y="202751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98%</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0" name="Subtítulo 2">
            <a:extLst>
              <a:ext uri="{FF2B5EF4-FFF2-40B4-BE49-F238E27FC236}">
                <a16:creationId xmlns:a16="http://schemas.microsoft.com/office/drawing/2014/main" id="{74FD7B15-9C22-4507-9769-3F32C141D1AC}"/>
              </a:ext>
            </a:extLst>
          </p:cNvPr>
          <p:cNvSpPr txBox="1">
            <a:spLocks/>
          </p:cNvSpPr>
          <p:nvPr/>
        </p:nvSpPr>
        <p:spPr bwMode="auto">
          <a:xfrm>
            <a:off x="548294" y="2858047"/>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a:solidFill>
                  <a:srgbClr val="EE5859"/>
                </a:solidFill>
                <a:latin typeface="Leelawadee" panose="020B0502040204020203" pitchFamily="34" charset="-34"/>
                <a:cs typeface="Leelawadee" panose="020B0502040204020203" pitchFamily="34" charset="-34"/>
              </a:rPr>
              <a:t>2</a:t>
            </a:r>
            <a:r>
              <a:rPr lang="es-CO" altLang="en-US" sz="2000" b="1" dirty="0" smtClean="0">
                <a:solidFill>
                  <a:srgbClr val="EE5859"/>
                </a:solidFill>
                <a:latin typeface="Leelawadee" panose="020B0502040204020203" pitchFamily="34" charset="-34"/>
                <a:cs typeface="Leelawadee" panose="020B0502040204020203" pitchFamily="34" charset="-34"/>
              </a:rPr>
              <a:t>%</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4" name="Espace réservé du texte 3">
            <a:extLst>
              <a:ext uri="{FF2B5EF4-FFF2-40B4-BE49-F238E27FC236}">
                <a16:creationId xmlns:a16="http://schemas.microsoft.com/office/drawing/2014/main" id="{88005C4B-7D92-A34C-8AD9-ED5FFD02A11D}"/>
              </a:ext>
            </a:extLst>
          </p:cNvPr>
          <p:cNvSpPr txBox="1">
            <a:spLocks/>
          </p:cNvSpPr>
          <p:nvPr/>
        </p:nvSpPr>
        <p:spPr>
          <a:xfrm>
            <a:off x="6744174" y="475260"/>
            <a:ext cx="4457919" cy="8809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smtClean="0"/>
              <a:t>Escala </a:t>
            </a:r>
            <a:r>
              <a:rPr lang="es-ES" sz="2000" dirty="0"/>
              <a:t>de satisfacción con la asistencia humanitaria recibida durante la </a:t>
            </a:r>
            <a:r>
              <a:rPr lang="es-ES" sz="2000" dirty="0" smtClean="0"/>
              <a:t>ruta:</a:t>
            </a:r>
            <a:endParaRPr lang="es-ES" sz="2000" dirty="0" smtClean="0"/>
          </a:p>
          <a:p>
            <a:endParaRPr lang="en-GB" sz="2000" dirty="0"/>
          </a:p>
        </p:txBody>
      </p:sp>
      <p:graphicFrame>
        <p:nvGraphicFramePr>
          <p:cNvPr id="12" name="Gráfico 11"/>
          <p:cNvGraphicFramePr>
            <a:graphicFrameLocks/>
          </p:cNvGraphicFramePr>
          <p:nvPr>
            <p:extLst>
              <p:ext uri="{D42A27DB-BD31-4B8C-83A1-F6EECF244321}">
                <p14:modId xmlns:p14="http://schemas.microsoft.com/office/powerpoint/2010/main" val="673400286"/>
              </p:ext>
            </p:extLst>
          </p:nvPr>
        </p:nvGraphicFramePr>
        <p:xfrm>
          <a:off x="6255626" y="1494310"/>
          <a:ext cx="5658870" cy="4708476"/>
        </p:xfrm>
        <a:graphic>
          <a:graphicData uri="http://schemas.openxmlformats.org/drawingml/2006/chart">
            <c:chart xmlns:c="http://schemas.openxmlformats.org/drawingml/2006/chart" xmlns:r="http://schemas.openxmlformats.org/officeDocument/2006/relationships" r:id="rId2"/>
          </a:graphicData>
        </a:graphic>
      </p:graphicFrame>
      <p:sp>
        <p:nvSpPr>
          <p:cNvPr id="19" name="Espace réservé du texte 3">
            <a:extLst>
              <a:ext uri="{FF2B5EF4-FFF2-40B4-BE49-F238E27FC236}">
                <a16:creationId xmlns:a16="http://schemas.microsoft.com/office/drawing/2014/main" id="{88005C4B-7D92-A34C-8AD9-ED5FFD02A11D}"/>
              </a:ext>
            </a:extLst>
          </p:cNvPr>
          <p:cNvSpPr txBox="1">
            <a:spLocks/>
          </p:cNvSpPr>
          <p:nvPr/>
        </p:nvSpPr>
        <p:spPr>
          <a:xfrm>
            <a:off x="724189" y="4068493"/>
            <a:ext cx="4457919" cy="8809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smtClean="0"/>
              <a:t>Tres </a:t>
            </a:r>
            <a:r>
              <a:rPr lang="es-ES" sz="2000" dirty="0"/>
              <a:t>principales necesidades reportadas por los IC*:</a:t>
            </a:r>
          </a:p>
          <a:p>
            <a:endParaRPr lang="en-GB" sz="2000" dirty="0"/>
          </a:p>
        </p:txBody>
      </p:sp>
      <p:graphicFrame>
        <p:nvGraphicFramePr>
          <p:cNvPr id="22" name="Gráfico 21"/>
          <p:cNvGraphicFramePr>
            <a:graphicFrameLocks/>
          </p:cNvGraphicFramePr>
          <p:nvPr>
            <p:extLst>
              <p:ext uri="{D42A27DB-BD31-4B8C-83A1-F6EECF244321}">
                <p14:modId xmlns:p14="http://schemas.microsoft.com/office/powerpoint/2010/main" val="2274390012"/>
              </p:ext>
            </p:extLst>
          </p:nvPr>
        </p:nvGraphicFramePr>
        <p:xfrm>
          <a:off x="724188" y="4756426"/>
          <a:ext cx="4455647" cy="157905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3534" y="6514821"/>
            <a:ext cx="2296841" cy="249774"/>
          </a:xfrm>
          <a:prstGeom prst="rect">
            <a:avLst/>
          </a:prstGeom>
        </p:spPr>
      </p:pic>
      <p:sp>
        <p:nvSpPr>
          <p:cNvPr id="15" name="Marcador de pie de página 3">
            <a:extLst>
              <a:ext uri="{FF2B5EF4-FFF2-40B4-BE49-F238E27FC236}">
                <a16:creationId xmlns:a16="http://schemas.microsoft.com/office/drawing/2014/main" id="{EC4380A3-015C-4FC9-932B-53594F0C2260}"/>
              </a:ext>
            </a:extLst>
          </p:cNvPr>
          <p:cNvSpPr txBox="1">
            <a:spLocks/>
          </p:cNvSpPr>
          <p:nvPr/>
        </p:nvSpPr>
        <p:spPr>
          <a:xfrm>
            <a:off x="1252936" y="6648171"/>
            <a:ext cx="6290863" cy="25963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solidFill>
                  <a:schemeClr val="bg1"/>
                </a:solidFill>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solidFill>
                  <a:schemeClr val="bg1"/>
                </a:solidFill>
                <a:latin typeface="Arial Narrow" panose="020B0606020202030204" pitchFamily="34" charset="0"/>
                <a:ea typeface="Arial"/>
                <a:cs typeface="Calibri" panose="020F0502020204030204" pitchFamily="34" charset="0"/>
                <a:sym typeface="Arial"/>
              </a:rPr>
              <a:t>hace</a:t>
            </a:r>
            <a:r>
              <a:rPr lang="es-MX" sz="900" i="1" dirty="0">
                <a:solidFill>
                  <a:schemeClr val="bg1"/>
                </a:solidFill>
                <a:latin typeface="Arial Narrow" panose="020B0606020202030204" pitchFamily="34" charset="0"/>
                <a:cs typeface="Calibri" panose="020F0502020204030204" pitchFamily="34" charset="0"/>
              </a:rPr>
              <a:t> que el porcentaje sea superior a 100%. </a:t>
            </a:r>
            <a:endParaRPr lang="es-CO" sz="900" i="1" dirty="0">
              <a:solidFill>
                <a:schemeClr val="bg1"/>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34545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675219" y="475260"/>
            <a:ext cx="4537442" cy="581140"/>
          </a:xfrm>
        </p:spPr>
        <p:txBody>
          <a:bodyPr/>
          <a:lstStyle/>
          <a:p>
            <a:r>
              <a:rPr lang="en-GB" sz="2800" dirty="0" err="1"/>
              <a:t>Dificultades</a:t>
            </a:r>
            <a:r>
              <a:rPr lang="en-GB" sz="2800" dirty="0"/>
              <a:t> de </a:t>
            </a:r>
            <a:r>
              <a:rPr lang="en-GB" sz="2800" dirty="0" err="1"/>
              <a:t>acceso</a:t>
            </a:r>
            <a:r>
              <a:rPr lang="en-GB" sz="2800" dirty="0"/>
              <a:t> a </a:t>
            </a:r>
            <a:r>
              <a:rPr lang="en-GB" sz="2800" dirty="0" err="1"/>
              <a:t>mercados</a:t>
            </a:r>
            <a:endParaRPr lang="en-GB" sz="2800" dirty="0"/>
          </a:p>
        </p:txBody>
      </p:sp>
      <p:sp>
        <p:nvSpPr>
          <p:cNvPr id="3" name="Espace réservé du texte 2">
            <a:extLst>
              <a:ext uri="{FF2B5EF4-FFF2-40B4-BE49-F238E27FC236}">
                <a16:creationId xmlns:a16="http://schemas.microsoft.com/office/drawing/2014/main" id="{C6A22FDC-5812-0B41-8381-050E6812CE3C}"/>
              </a:ext>
            </a:extLst>
          </p:cNvPr>
          <p:cNvSpPr>
            <a:spLocks noGrp="1"/>
          </p:cNvSpPr>
          <p:nvPr>
            <p:ph type="body" sz="quarter" idx="14"/>
          </p:nvPr>
        </p:nvSpPr>
        <p:spPr>
          <a:xfrm>
            <a:off x="1624084" y="2745185"/>
            <a:ext cx="3425588" cy="880971"/>
          </a:xfrm>
        </p:spPr>
        <p:txBody>
          <a:bodyPr/>
          <a:lstStyle/>
          <a:p>
            <a:r>
              <a:rPr lang="es-ES" dirty="0" smtClean="0"/>
              <a:t>No </a:t>
            </a:r>
            <a:r>
              <a:rPr lang="es-ES" dirty="0"/>
              <a:t>les permiten entrar a la tienda o mercado debido a su nacionalidad </a:t>
            </a:r>
          </a:p>
          <a:p>
            <a:endParaRPr lang="es-ES" dirty="0"/>
          </a:p>
          <a:p>
            <a:r>
              <a:rPr lang="es-ES" dirty="0" smtClean="0"/>
              <a:t>No </a:t>
            </a:r>
            <a:r>
              <a:rPr lang="es-ES" dirty="0"/>
              <a:t>les venden los productos que necesitan debido a su nacionalidad </a:t>
            </a:r>
          </a:p>
          <a:p>
            <a:endParaRPr lang="es-ES" dirty="0" smtClean="0"/>
          </a:p>
          <a:p>
            <a:r>
              <a:rPr lang="es-ES" dirty="0" smtClean="0"/>
              <a:t>La </a:t>
            </a:r>
            <a:r>
              <a:rPr lang="es-ES" dirty="0"/>
              <a:t>tienda estaba cerrada</a:t>
            </a:r>
          </a:p>
          <a:p>
            <a:endParaRPr lang="en-GB" dirty="0"/>
          </a:p>
        </p:txBody>
      </p:sp>
      <p:sp>
        <p:nvSpPr>
          <p:cNvPr id="4" name="Espace réservé du texte 3">
            <a:extLst>
              <a:ext uri="{FF2B5EF4-FFF2-40B4-BE49-F238E27FC236}">
                <a16:creationId xmlns:a16="http://schemas.microsoft.com/office/drawing/2014/main" id="{88005C4B-7D92-A34C-8AD9-ED5FFD02A11D}"/>
              </a:ext>
            </a:extLst>
          </p:cNvPr>
          <p:cNvSpPr>
            <a:spLocks noGrp="1"/>
          </p:cNvSpPr>
          <p:nvPr>
            <p:ph type="body" sz="quarter" idx="16"/>
          </p:nvPr>
        </p:nvSpPr>
        <p:spPr>
          <a:xfrm>
            <a:off x="721917" y="1377612"/>
            <a:ext cx="4457919" cy="880971"/>
          </a:xfrm>
        </p:spPr>
        <p:txBody>
          <a:bodyPr/>
          <a:lstStyle/>
          <a:p>
            <a:r>
              <a:rPr lang="es-ES" sz="2000" dirty="0"/>
              <a:t>Tres principales barreras de acceso a mercados reportadas por 17 IC </a:t>
            </a:r>
            <a:r>
              <a:rPr lang="es-ES" sz="2000" dirty="0" smtClean="0"/>
              <a:t>que indicaron </a:t>
            </a:r>
            <a:r>
              <a:rPr lang="es-ES" sz="2000" dirty="0"/>
              <a:t>tener barreras durante la ruta</a:t>
            </a:r>
            <a:r>
              <a:rPr lang="es-ES" sz="2000" dirty="0" smtClean="0"/>
              <a:t>*:</a:t>
            </a:r>
            <a:endParaRPr lang="es-ES" sz="2000" dirty="0"/>
          </a:p>
          <a:p>
            <a:endParaRPr lang="en-GB" sz="2000" dirty="0"/>
          </a:p>
        </p:txBody>
      </p:sp>
      <p:sp>
        <p:nvSpPr>
          <p:cNvPr id="9" name="Subtítulo 2">
            <a:extLst>
              <a:ext uri="{FF2B5EF4-FFF2-40B4-BE49-F238E27FC236}">
                <a16:creationId xmlns:a16="http://schemas.microsoft.com/office/drawing/2014/main" id="{74FD7B15-9C22-4507-9769-3F32C141D1AC}"/>
              </a:ext>
            </a:extLst>
          </p:cNvPr>
          <p:cNvSpPr txBox="1">
            <a:spLocks/>
          </p:cNvSpPr>
          <p:nvPr/>
        </p:nvSpPr>
        <p:spPr bwMode="auto">
          <a:xfrm>
            <a:off x="548294" y="2778223"/>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52%</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0" name="Subtítulo 2">
            <a:extLst>
              <a:ext uri="{FF2B5EF4-FFF2-40B4-BE49-F238E27FC236}">
                <a16:creationId xmlns:a16="http://schemas.microsoft.com/office/drawing/2014/main" id="{74FD7B15-9C22-4507-9769-3F32C141D1AC}"/>
              </a:ext>
            </a:extLst>
          </p:cNvPr>
          <p:cNvSpPr txBox="1">
            <a:spLocks/>
          </p:cNvSpPr>
          <p:nvPr/>
        </p:nvSpPr>
        <p:spPr bwMode="auto">
          <a:xfrm>
            <a:off x="548294" y="4166345"/>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23%</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4" name="Espace réservé du texte 3">
            <a:extLst>
              <a:ext uri="{FF2B5EF4-FFF2-40B4-BE49-F238E27FC236}">
                <a16:creationId xmlns:a16="http://schemas.microsoft.com/office/drawing/2014/main" id="{88005C4B-7D92-A34C-8AD9-ED5FFD02A11D}"/>
              </a:ext>
            </a:extLst>
          </p:cNvPr>
          <p:cNvSpPr txBox="1">
            <a:spLocks/>
          </p:cNvSpPr>
          <p:nvPr/>
        </p:nvSpPr>
        <p:spPr>
          <a:xfrm>
            <a:off x="6744174" y="475260"/>
            <a:ext cx="4457919" cy="8809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smtClean="0"/>
              <a:t>Proporción </a:t>
            </a:r>
            <a:r>
              <a:rPr lang="es-ES" sz="2000" dirty="0"/>
              <a:t>de los 66 IC que reportó recibir asistencia humanitaria durante el </a:t>
            </a:r>
            <a:r>
              <a:rPr lang="es-ES" sz="2000" dirty="0" smtClean="0"/>
              <a:t>recorrido:</a:t>
            </a:r>
            <a:endParaRPr lang="es-ES" sz="2000" dirty="0" smtClean="0"/>
          </a:p>
          <a:p>
            <a:endParaRPr lang="en-GB" sz="2000" dirty="0"/>
          </a:p>
        </p:txBody>
      </p:sp>
      <p:graphicFrame>
        <p:nvGraphicFramePr>
          <p:cNvPr id="17" name="Gráfico 16"/>
          <p:cNvGraphicFramePr>
            <a:graphicFrameLocks/>
          </p:cNvGraphicFramePr>
          <p:nvPr>
            <p:extLst>
              <p:ext uri="{D42A27DB-BD31-4B8C-83A1-F6EECF244321}">
                <p14:modId xmlns:p14="http://schemas.microsoft.com/office/powerpoint/2010/main" val="3286666867"/>
              </p:ext>
            </p:extLst>
          </p:nvPr>
        </p:nvGraphicFramePr>
        <p:xfrm>
          <a:off x="6023614" y="1555845"/>
          <a:ext cx="5658870" cy="4708477"/>
        </p:xfrm>
        <a:graphic>
          <a:graphicData uri="http://schemas.openxmlformats.org/drawingml/2006/chart">
            <c:chart xmlns:c="http://schemas.openxmlformats.org/drawingml/2006/chart" xmlns:r="http://schemas.openxmlformats.org/officeDocument/2006/relationships" r:id="rId2"/>
          </a:graphicData>
        </a:graphic>
      </p:graphicFrame>
      <p:sp>
        <p:nvSpPr>
          <p:cNvPr id="12" name="Subtítulo 2">
            <a:extLst>
              <a:ext uri="{FF2B5EF4-FFF2-40B4-BE49-F238E27FC236}">
                <a16:creationId xmlns:a16="http://schemas.microsoft.com/office/drawing/2014/main" id="{74FD7B15-9C22-4507-9769-3F32C141D1AC}"/>
              </a:ext>
            </a:extLst>
          </p:cNvPr>
          <p:cNvSpPr txBox="1">
            <a:spLocks/>
          </p:cNvSpPr>
          <p:nvPr/>
        </p:nvSpPr>
        <p:spPr bwMode="auto">
          <a:xfrm>
            <a:off x="548294" y="5347807"/>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27%</a:t>
            </a:r>
            <a:endParaRPr lang="es-CO" altLang="en-US" sz="2000" b="1" dirty="0">
              <a:solidFill>
                <a:srgbClr val="EE5859"/>
              </a:solidFill>
              <a:latin typeface="Leelawadee" panose="020B0502040204020203" pitchFamily="34" charset="-34"/>
              <a:cs typeface="Leelawadee" panose="020B0502040204020203" pitchFamily="34" charset="-34"/>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3534" y="6514821"/>
            <a:ext cx="2296841" cy="249774"/>
          </a:xfrm>
          <a:prstGeom prst="rect">
            <a:avLst/>
          </a:prstGeom>
        </p:spPr>
      </p:pic>
    </p:spTree>
    <p:extLst>
      <p:ext uri="{BB962C8B-B14F-4D97-AF65-F5344CB8AC3E}">
        <p14:creationId xmlns:p14="http://schemas.microsoft.com/office/powerpoint/2010/main" val="33451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CAA703-6090-D945-837A-1E3FE1A08A3D}"/>
              </a:ext>
            </a:extLst>
          </p:cNvPr>
          <p:cNvSpPr>
            <a:spLocks noGrp="1"/>
          </p:cNvSpPr>
          <p:nvPr>
            <p:ph type="body" sz="quarter" idx="11"/>
          </p:nvPr>
        </p:nvSpPr>
        <p:spPr/>
        <p:txBody>
          <a:bodyPr/>
          <a:lstStyle/>
          <a:p>
            <a:r>
              <a:rPr lang="en-GB" dirty="0" smtClean="0"/>
              <a:t>Bogotá Colombia</a:t>
            </a:r>
            <a:endParaRPr lang="en-GB" dirty="0"/>
          </a:p>
        </p:txBody>
      </p:sp>
      <p:sp>
        <p:nvSpPr>
          <p:cNvPr id="3" name="Espace réservé du texte 2">
            <a:extLst>
              <a:ext uri="{FF2B5EF4-FFF2-40B4-BE49-F238E27FC236}">
                <a16:creationId xmlns:a16="http://schemas.microsoft.com/office/drawing/2014/main" id="{CE16536E-0EEC-F14B-B72E-66B8E51CE8F6}"/>
              </a:ext>
            </a:extLst>
          </p:cNvPr>
          <p:cNvSpPr>
            <a:spLocks noGrp="1"/>
          </p:cNvSpPr>
          <p:nvPr>
            <p:ph type="body" sz="quarter" idx="10"/>
          </p:nvPr>
        </p:nvSpPr>
        <p:spPr/>
        <p:txBody>
          <a:bodyPr/>
          <a:lstStyle/>
          <a:p>
            <a:r>
              <a:rPr lang="es-CO" dirty="0" smtClean="0"/>
              <a:t>Gracias por su </a:t>
            </a:r>
            <a:r>
              <a:rPr lang="es-CO" dirty="0" smtClean="0"/>
              <a:t>atención </a:t>
            </a:r>
            <a:endParaRPr lang="es-CO" dirty="0"/>
          </a:p>
        </p:txBody>
      </p:sp>
      <p:sp>
        <p:nvSpPr>
          <p:cNvPr id="4" name="Espace réservé du texte 3">
            <a:extLst>
              <a:ext uri="{FF2B5EF4-FFF2-40B4-BE49-F238E27FC236}">
                <a16:creationId xmlns:a16="http://schemas.microsoft.com/office/drawing/2014/main" id="{21DB2C79-303D-584A-8D36-3CCE536AA03B}"/>
              </a:ext>
            </a:extLst>
          </p:cNvPr>
          <p:cNvSpPr>
            <a:spLocks noGrp="1"/>
          </p:cNvSpPr>
          <p:nvPr>
            <p:ph type="body" sz="quarter" idx="12"/>
          </p:nvPr>
        </p:nvSpPr>
        <p:spPr/>
        <p:txBody>
          <a:bodyPr/>
          <a:lstStyle/>
          <a:p>
            <a:r>
              <a:rPr lang="en-GB" dirty="0" smtClean="0"/>
              <a:t>CONTACT</a:t>
            </a:r>
            <a:endParaRPr lang="en-GB" dirty="0"/>
          </a:p>
        </p:txBody>
      </p:sp>
      <p:sp>
        <p:nvSpPr>
          <p:cNvPr id="5" name="Espace réservé du texte 4">
            <a:extLst>
              <a:ext uri="{FF2B5EF4-FFF2-40B4-BE49-F238E27FC236}">
                <a16:creationId xmlns:a16="http://schemas.microsoft.com/office/drawing/2014/main" id="{1907F3B9-8B72-3640-94A5-B70CE8C0ABF5}"/>
              </a:ext>
            </a:extLst>
          </p:cNvPr>
          <p:cNvSpPr>
            <a:spLocks noGrp="1"/>
          </p:cNvSpPr>
          <p:nvPr>
            <p:ph type="body" sz="quarter" idx="13"/>
          </p:nvPr>
        </p:nvSpPr>
        <p:spPr/>
        <p:txBody>
          <a:bodyPr/>
          <a:lstStyle/>
          <a:p>
            <a:pPr>
              <a:spcBef>
                <a:spcPts val="0"/>
              </a:spcBef>
            </a:pPr>
            <a:r>
              <a:rPr lang="es-CO" dirty="0" smtClean="0"/>
              <a:t>Jennifer Gutiérrez</a:t>
            </a:r>
            <a:endParaRPr lang="es-CO" dirty="0"/>
          </a:p>
          <a:p>
            <a:pPr>
              <a:spcBef>
                <a:spcPts val="0"/>
              </a:spcBef>
            </a:pPr>
            <a:r>
              <a:rPr lang="es-CO" dirty="0" smtClean="0"/>
              <a:t>Oficial </a:t>
            </a:r>
            <a:r>
              <a:rPr lang="es-CO" dirty="0"/>
              <a:t>evaluación </a:t>
            </a:r>
          </a:p>
          <a:p>
            <a:pPr>
              <a:spcBef>
                <a:spcPts val="0"/>
              </a:spcBef>
            </a:pPr>
            <a:r>
              <a:rPr lang="es-CO" dirty="0">
                <a:hlinkClick r:id="rId2"/>
              </a:rPr>
              <a:t>Jennifer.gutierrez@reach-initiative.org</a:t>
            </a:r>
            <a:endParaRPr lang="es-CO" dirty="0"/>
          </a:p>
          <a:p>
            <a:endParaRPr lang="en-GB" dirty="0"/>
          </a:p>
        </p:txBody>
      </p:sp>
      <p:sp>
        <p:nvSpPr>
          <p:cNvPr id="6" name="Espace réservé du texte 5">
            <a:extLst>
              <a:ext uri="{FF2B5EF4-FFF2-40B4-BE49-F238E27FC236}">
                <a16:creationId xmlns:a16="http://schemas.microsoft.com/office/drawing/2014/main" id="{9AD953A7-0C9E-A447-8312-A775A05EFF5E}"/>
              </a:ext>
            </a:extLst>
          </p:cNvPr>
          <p:cNvSpPr>
            <a:spLocks noGrp="1"/>
          </p:cNvSpPr>
          <p:nvPr>
            <p:ph type="body" sz="quarter" idx="14"/>
          </p:nvPr>
        </p:nvSpPr>
        <p:spPr/>
        <p:txBody>
          <a:bodyPr/>
          <a:lstStyle/>
          <a:p>
            <a:r>
              <a:rPr lang="en-GB" dirty="0" smtClean="0"/>
              <a:t>311 491 0421</a:t>
            </a:r>
            <a:endParaRPr lang="en-GB" dirty="0"/>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2048280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5F988D-D3C2-A64B-9D8D-8ECE465E9C20}"/>
              </a:ext>
            </a:extLst>
          </p:cNvPr>
          <p:cNvSpPr>
            <a:spLocks noGrp="1"/>
          </p:cNvSpPr>
          <p:nvPr>
            <p:ph type="body" sz="quarter" idx="10"/>
          </p:nvPr>
        </p:nvSpPr>
        <p:spPr/>
        <p:txBody>
          <a:bodyPr/>
          <a:lstStyle/>
          <a:p>
            <a:r>
              <a:rPr lang="en-GB" dirty="0" smtClean="0"/>
              <a:t>Agenda</a:t>
            </a:r>
            <a:endParaRPr lang="en-GB" dirty="0"/>
          </a:p>
        </p:txBody>
      </p:sp>
      <p:sp>
        <p:nvSpPr>
          <p:cNvPr id="4" name="Espace réservé du texte 3">
            <a:extLst>
              <a:ext uri="{FF2B5EF4-FFF2-40B4-BE49-F238E27FC236}">
                <a16:creationId xmlns:a16="http://schemas.microsoft.com/office/drawing/2014/main" id="{FE84E8CF-0773-6442-9088-E5BF2B2DD097}"/>
              </a:ext>
            </a:extLst>
          </p:cNvPr>
          <p:cNvSpPr>
            <a:spLocks noGrp="1"/>
          </p:cNvSpPr>
          <p:nvPr>
            <p:ph type="body" sz="quarter" idx="12"/>
          </p:nvPr>
        </p:nvSpPr>
        <p:spPr>
          <a:xfrm>
            <a:off x="7011924" y="1207437"/>
            <a:ext cx="5060920" cy="880971"/>
          </a:xfrm>
        </p:spPr>
        <p:txBody>
          <a:bodyPr/>
          <a:lstStyle/>
          <a:p>
            <a:r>
              <a:rPr lang="es-ES" dirty="0"/>
              <a:t>Resumen general de la evaluación</a:t>
            </a:r>
          </a:p>
          <a:p>
            <a:r>
              <a:rPr lang="es-ES" dirty="0" smtClean="0"/>
              <a:t>Cobertura </a:t>
            </a:r>
            <a:r>
              <a:rPr lang="es-ES" dirty="0"/>
              <a:t>geográfica</a:t>
            </a:r>
          </a:p>
          <a:p>
            <a:r>
              <a:rPr lang="es-ES" dirty="0" smtClean="0"/>
              <a:t>Perfil </a:t>
            </a:r>
            <a:r>
              <a:rPr lang="es-ES" dirty="0"/>
              <a:t>demográfico general, de vulnerabilidad y migratorio</a:t>
            </a:r>
          </a:p>
          <a:p>
            <a:r>
              <a:rPr lang="es-ES" dirty="0" smtClean="0"/>
              <a:t>Historia </a:t>
            </a:r>
            <a:r>
              <a:rPr lang="es-ES" dirty="0"/>
              <a:t>de desplazamiento</a:t>
            </a:r>
          </a:p>
          <a:p>
            <a:r>
              <a:rPr lang="es-ES" dirty="0" smtClean="0"/>
              <a:t>Intenciones </a:t>
            </a:r>
            <a:r>
              <a:rPr lang="es-ES" dirty="0"/>
              <a:t>de desplazamiento</a:t>
            </a:r>
          </a:p>
          <a:p>
            <a:r>
              <a:rPr lang="es-ES" dirty="0" smtClean="0"/>
              <a:t>Dificultades </a:t>
            </a:r>
            <a:r>
              <a:rPr lang="es-ES" dirty="0"/>
              <a:t>durante el viaje</a:t>
            </a:r>
          </a:p>
          <a:p>
            <a:r>
              <a:rPr lang="es-ES" dirty="0" smtClean="0"/>
              <a:t>Asistencia </a:t>
            </a:r>
            <a:r>
              <a:rPr lang="es-ES" dirty="0"/>
              <a:t>humanitaria</a:t>
            </a:r>
          </a:p>
          <a:p>
            <a:r>
              <a:rPr lang="es-ES" dirty="0" smtClean="0"/>
              <a:t>Dificultades </a:t>
            </a:r>
            <a:r>
              <a:rPr lang="es-ES" dirty="0"/>
              <a:t>de acceso a mercados </a:t>
            </a:r>
          </a:p>
          <a:p>
            <a:r>
              <a:rPr lang="es-ES" dirty="0" smtClean="0"/>
              <a:t>Preguntas</a:t>
            </a:r>
            <a:endParaRPr lang="es-ES"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220845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845FC6-F61E-2D45-A81A-226AC3A8A419}"/>
              </a:ext>
            </a:extLst>
          </p:cNvPr>
          <p:cNvSpPr>
            <a:spLocks noGrp="1"/>
          </p:cNvSpPr>
          <p:nvPr>
            <p:ph type="body" sz="quarter" idx="12"/>
          </p:nvPr>
        </p:nvSpPr>
        <p:spPr>
          <a:xfrm>
            <a:off x="4653889" y="604838"/>
            <a:ext cx="6738636" cy="1051480"/>
          </a:xfrm>
          <a:ln>
            <a:noFill/>
          </a:ln>
        </p:spPr>
        <p:txBody>
          <a:bodyPr/>
          <a:lstStyle/>
          <a:p>
            <a:pPr marL="0" indent="0">
              <a:buNone/>
            </a:pPr>
            <a:r>
              <a:rPr lang="es-ES" sz="1600" dirty="0"/>
              <a:t>Informar a la comunidad humanitaria sobre las principales tendencias que reportan las personas que se encuentran </a:t>
            </a:r>
            <a:r>
              <a:rPr lang="es-ES" sz="1600" dirty="0" smtClean="0"/>
              <a:t>en movilidad en Colombia</a:t>
            </a:r>
            <a:r>
              <a:rPr lang="es-ES" sz="1600" dirty="0"/>
              <a:t>, por causa de una situación humanitaria</a:t>
            </a:r>
          </a:p>
          <a:p>
            <a:endParaRPr lang="en-GB" sz="1600" dirty="0"/>
          </a:p>
        </p:txBody>
      </p:sp>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p:txBody>
          <a:bodyPr/>
          <a:lstStyle/>
          <a:p>
            <a:pPr algn="l"/>
            <a:r>
              <a:rPr lang="es-CO" sz="2800" dirty="0"/>
              <a:t>Resumen general de la evaluación</a:t>
            </a:r>
            <a:endParaRPr lang="en-GB" sz="2800" dirty="0"/>
          </a:p>
        </p:txBody>
      </p:sp>
      <p:sp>
        <p:nvSpPr>
          <p:cNvPr id="5" name="Espace réservé du texte 4">
            <a:extLst>
              <a:ext uri="{FF2B5EF4-FFF2-40B4-BE49-F238E27FC236}">
                <a16:creationId xmlns:a16="http://schemas.microsoft.com/office/drawing/2014/main" id="{918A4E72-854F-D848-853B-2015D042B327}"/>
              </a:ext>
            </a:extLst>
          </p:cNvPr>
          <p:cNvSpPr>
            <a:spLocks noGrp="1"/>
          </p:cNvSpPr>
          <p:nvPr>
            <p:ph type="body" sz="quarter" idx="11"/>
          </p:nvPr>
        </p:nvSpPr>
        <p:spPr>
          <a:xfrm>
            <a:off x="4087637" y="274911"/>
            <a:ext cx="7774539" cy="419868"/>
          </a:xfrm>
          <a:ln>
            <a:noFill/>
          </a:ln>
        </p:spPr>
        <p:txBody>
          <a:bodyPr/>
          <a:lstStyle/>
          <a:p>
            <a:r>
              <a:rPr lang="en-GB" sz="2000" dirty="0" err="1"/>
              <a:t>Propósito</a:t>
            </a:r>
            <a:r>
              <a:rPr lang="en-GB" sz="2000" dirty="0"/>
              <a:t>: </a:t>
            </a:r>
          </a:p>
        </p:txBody>
      </p:sp>
      <p:sp>
        <p:nvSpPr>
          <p:cNvPr id="7" name="Espace réservé du texte 1">
            <a:extLst>
              <a:ext uri="{FF2B5EF4-FFF2-40B4-BE49-F238E27FC236}">
                <a16:creationId xmlns:a16="http://schemas.microsoft.com/office/drawing/2014/main" id="{39845FC6-F61E-2D45-A81A-226AC3A8A419}"/>
              </a:ext>
            </a:extLst>
          </p:cNvPr>
          <p:cNvSpPr>
            <a:spLocks noGrp="1"/>
          </p:cNvSpPr>
          <p:nvPr>
            <p:ph type="body" sz="quarter" idx="12"/>
          </p:nvPr>
        </p:nvSpPr>
        <p:spPr>
          <a:xfrm>
            <a:off x="4653889" y="1813323"/>
            <a:ext cx="6738636" cy="1051480"/>
          </a:xfrm>
          <a:ln>
            <a:noFill/>
          </a:ln>
        </p:spPr>
        <p:txBody>
          <a:bodyPr/>
          <a:lstStyle/>
          <a:p>
            <a:pPr marL="216000" indent="-342900">
              <a:buFont typeface="Arial" panose="020B0604020202020204" pitchFamily="34" charset="0"/>
              <a:buChar char="•"/>
            </a:pPr>
            <a:r>
              <a:rPr lang="es-ES" sz="1600" dirty="0"/>
              <a:t>Perfiles</a:t>
            </a:r>
          </a:p>
          <a:p>
            <a:pPr marL="216000" indent="-342900">
              <a:buFont typeface="Arial" panose="020B0604020202020204" pitchFamily="34" charset="0"/>
              <a:buChar char="•"/>
            </a:pPr>
            <a:r>
              <a:rPr lang="es-ES" sz="1600" dirty="0"/>
              <a:t>Necesidades básicas</a:t>
            </a:r>
          </a:p>
          <a:p>
            <a:pPr marL="216000" indent="-342900">
              <a:buFont typeface="Arial" panose="020B0604020202020204" pitchFamily="34" charset="0"/>
              <a:buChar char="•"/>
            </a:pPr>
            <a:r>
              <a:rPr lang="es-ES" sz="1600" dirty="0" smtClean="0"/>
              <a:t>Intenciones </a:t>
            </a:r>
            <a:r>
              <a:rPr lang="es-ES" sz="1600" dirty="0"/>
              <a:t>de desplazamiento</a:t>
            </a:r>
          </a:p>
          <a:p>
            <a:pPr marL="216000" indent="-342900">
              <a:buFont typeface="Arial" panose="020B0604020202020204" pitchFamily="34" charset="0"/>
              <a:buChar char="•"/>
            </a:pPr>
            <a:r>
              <a:rPr lang="es-ES" sz="1600" dirty="0"/>
              <a:t>Preferencias de asistencia humanitaria</a:t>
            </a:r>
          </a:p>
          <a:p>
            <a:pPr marL="0" indent="0">
              <a:buNone/>
            </a:pPr>
            <a:endParaRPr lang="en-GB" sz="1600" dirty="0"/>
          </a:p>
        </p:txBody>
      </p:sp>
      <p:sp>
        <p:nvSpPr>
          <p:cNvPr id="8" name="Espace réservé du texte 4">
            <a:extLst>
              <a:ext uri="{FF2B5EF4-FFF2-40B4-BE49-F238E27FC236}">
                <a16:creationId xmlns:a16="http://schemas.microsoft.com/office/drawing/2014/main" id="{918A4E72-854F-D848-853B-2015D042B327}"/>
              </a:ext>
            </a:extLst>
          </p:cNvPr>
          <p:cNvSpPr>
            <a:spLocks noGrp="1"/>
          </p:cNvSpPr>
          <p:nvPr>
            <p:ph type="body" sz="quarter" idx="11"/>
          </p:nvPr>
        </p:nvSpPr>
        <p:spPr>
          <a:xfrm>
            <a:off x="4087638" y="1443552"/>
            <a:ext cx="7774539" cy="568895"/>
          </a:xfrm>
          <a:ln>
            <a:noFill/>
          </a:ln>
        </p:spPr>
        <p:txBody>
          <a:bodyPr/>
          <a:lstStyle/>
          <a:p>
            <a:r>
              <a:rPr lang="en-GB" sz="2000" dirty="0" err="1"/>
              <a:t>Temas</a:t>
            </a:r>
            <a:r>
              <a:rPr lang="en-GB" sz="2000" dirty="0"/>
              <a:t> </a:t>
            </a:r>
            <a:r>
              <a:rPr lang="en-GB" sz="2000" dirty="0" err="1"/>
              <a:t>evaluados</a:t>
            </a:r>
            <a:r>
              <a:rPr lang="en-GB" sz="2000" dirty="0"/>
              <a:t>:</a:t>
            </a:r>
          </a:p>
          <a:p>
            <a:r>
              <a:rPr lang="en-GB" sz="2000" dirty="0" smtClean="0"/>
              <a:t> </a:t>
            </a:r>
            <a:endParaRPr lang="en-GB" sz="2000" dirty="0"/>
          </a:p>
        </p:txBody>
      </p:sp>
      <p:sp>
        <p:nvSpPr>
          <p:cNvPr id="10" name="Espace réservé du texte 4">
            <a:extLst>
              <a:ext uri="{FF2B5EF4-FFF2-40B4-BE49-F238E27FC236}">
                <a16:creationId xmlns:a16="http://schemas.microsoft.com/office/drawing/2014/main" id="{918A4E72-854F-D848-853B-2015D042B327}"/>
              </a:ext>
            </a:extLst>
          </p:cNvPr>
          <p:cNvSpPr>
            <a:spLocks noGrp="1"/>
          </p:cNvSpPr>
          <p:nvPr>
            <p:ph type="body" sz="quarter" idx="11"/>
          </p:nvPr>
        </p:nvSpPr>
        <p:spPr>
          <a:xfrm>
            <a:off x="4133125" y="4281696"/>
            <a:ext cx="7774539" cy="419868"/>
          </a:xfrm>
          <a:ln>
            <a:noFill/>
          </a:ln>
        </p:spPr>
        <p:txBody>
          <a:bodyPr/>
          <a:lstStyle/>
          <a:p>
            <a:r>
              <a:rPr lang="en-GB" sz="2000" dirty="0" err="1"/>
              <a:t>Limitaciones</a:t>
            </a:r>
            <a:r>
              <a:rPr lang="en-GB" sz="2000" dirty="0"/>
              <a:t>: </a:t>
            </a:r>
          </a:p>
        </p:txBody>
      </p:sp>
      <p:sp>
        <p:nvSpPr>
          <p:cNvPr id="12" name="Espace réservé du texte 4">
            <a:extLst>
              <a:ext uri="{FF2B5EF4-FFF2-40B4-BE49-F238E27FC236}">
                <a16:creationId xmlns:a16="http://schemas.microsoft.com/office/drawing/2014/main" id="{918A4E72-854F-D848-853B-2015D042B327}"/>
              </a:ext>
            </a:extLst>
          </p:cNvPr>
          <p:cNvSpPr>
            <a:spLocks noGrp="1"/>
          </p:cNvSpPr>
          <p:nvPr>
            <p:ph type="body" sz="quarter" idx="11"/>
          </p:nvPr>
        </p:nvSpPr>
        <p:spPr>
          <a:xfrm>
            <a:off x="4133125" y="3272138"/>
            <a:ext cx="7774539" cy="419868"/>
          </a:xfrm>
          <a:ln>
            <a:noFill/>
          </a:ln>
        </p:spPr>
        <p:txBody>
          <a:bodyPr/>
          <a:lstStyle/>
          <a:p>
            <a:r>
              <a:rPr lang="en-GB" sz="2000" dirty="0" err="1"/>
              <a:t>Población</a:t>
            </a:r>
            <a:r>
              <a:rPr lang="en-GB" sz="2000" dirty="0"/>
              <a:t> de </a:t>
            </a:r>
            <a:r>
              <a:rPr lang="en-GB" sz="2000" dirty="0" err="1"/>
              <a:t>interés</a:t>
            </a:r>
            <a:r>
              <a:rPr lang="en-GB" sz="2000" dirty="0"/>
              <a:t>: </a:t>
            </a:r>
          </a:p>
        </p:txBody>
      </p:sp>
      <p:sp>
        <p:nvSpPr>
          <p:cNvPr id="13" name="Espace réservé du texte 1">
            <a:extLst>
              <a:ext uri="{FF2B5EF4-FFF2-40B4-BE49-F238E27FC236}">
                <a16:creationId xmlns:a16="http://schemas.microsoft.com/office/drawing/2014/main" id="{39845FC6-F61E-2D45-A81A-226AC3A8A419}"/>
              </a:ext>
            </a:extLst>
          </p:cNvPr>
          <p:cNvSpPr>
            <a:spLocks noGrp="1"/>
          </p:cNvSpPr>
          <p:nvPr>
            <p:ph type="body" sz="quarter" idx="12"/>
          </p:nvPr>
        </p:nvSpPr>
        <p:spPr>
          <a:xfrm>
            <a:off x="4653887" y="4653909"/>
            <a:ext cx="6738638" cy="1051480"/>
          </a:xfrm>
          <a:ln>
            <a:noFill/>
          </a:ln>
        </p:spPr>
        <p:txBody>
          <a:bodyPr/>
          <a:lstStyle/>
          <a:p>
            <a:pPr marL="0" indent="0">
              <a:buNone/>
            </a:pPr>
            <a:r>
              <a:rPr lang="es-ES" sz="1600" dirty="0"/>
              <a:t>Resultados indicativos, ya que los puntos de recogida de datos no se seleccionan al azar, si no que se basa en los lugares donde los GIFMM locales han observado grades flujos de transito</a:t>
            </a:r>
          </a:p>
          <a:p>
            <a:pPr marL="0" indent="0">
              <a:buNone/>
            </a:pPr>
            <a:endParaRPr lang="en-GB" sz="1600" dirty="0"/>
          </a:p>
        </p:txBody>
      </p:sp>
      <p:sp>
        <p:nvSpPr>
          <p:cNvPr id="14" name="Espace réservé du texte 1">
            <a:extLst>
              <a:ext uri="{FF2B5EF4-FFF2-40B4-BE49-F238E27FC236}">
                <a16:creationId xmlns:a16="http://schemas.microsoft.com/office/drawing/2014/main" id="{39845FC6-F61E-2D45-A81A-226AC3A8A419}"/>
              </a:ext>
            </a:extLst>
          </p:cNvPr>
          <p:cNvSpPr>
            <a:spLocks noGrp="1"/>
          </p:cNvSpPr>
          <p:nvPr>
            <p:ph type="body" sz="quarter" idx="12"/>
          </p:nvPr>
        </p:nvSpPr>
        <p:spPr>
          <a:xfrm>
            <a:off x="4653889" y="3615713"/>
            <a:ext cx="6738636" cy="601448"/>
          </a:xfrm>
          <a:ln>
            <a:noFill/>
          </a:ln>
        </p:spPr>
        <p:txBody>
          <a:bodyPr/>
          <a:lstStyle/>
          <a:p>
            <a:pPr marL="0" indent="0">
              <a:buNone/>
            </a:pPr>
            <a:r>
              <a:rPr lang="es-ES" sz="1600" dirty="0"/>
              <a:t>Personas desplazadas y en movimiento que se encuentran en territorio </a:t>
            </a:r>
            <a:r>
              <a:rPr lang="es-ES" sz="1600" dirty="0" smtClean="0"/>
              <a:t>colombiano</a:t>
            </a:r>
            <a:endParaRPr lang="en-GB" sz="1600" dirty="0"/>
          </a:p>
        </p:txBody>
      </p:sp>
      <p:sp>
        <p:nvSpPr>
          <p:cNvPr id="17" name="Espace réservé du texte 4">
            <a:extLst>
              <a:ext uri="{FF2B5EF4-FFF2-40B4-BE49-F238E27FC236}">
                <a16:creationId xmlns:a16="http://schemas.microsoft.com/office/drawing/2014/main" id="{918A4E72-854F-D848-853B-2015D042B327}"/>
              </a:ext>
            </a:extLst>
          </p:cNvPr>
          <p:cNvSpPr>
            <a:spLocks noGrp="1"/>
          </p:cNvSpPr>
          <p:nvPr>
            <p:ph type="body" sz="quarter" idx="11"/>
          </p:nvPr>
        </p:nvSpPr>
        <p:spPr>
          <a:xfrm>
            <a:off x="4133125" y="5495455"/>
            <a:ext cx="7774539" cy="419868"/>
          </a:xfrm>
          <a:ln>
            <a:noFill/>
          </a:ln>
        </p:spPr>
        <p:txBody>
          <a:bodyPr/>
          <a:lstStyle/>
          <a:p>
            <a:r>
              <a:rPr lang="es-ES" altLang="en-US" sz="2000" dirty="0" smtClean="0">
                <a:solidFill>
                  <a:srgbClr val="EE5859"/>
                </a:solidFill>
                <a:latin typeface="Franklin Gothic Demi" panose="020B0703020102020204" pitchFamily="34" charset="0"/>
              </a:rPr>
              <a:t> </a:t>
            </a:r>
            <a:r>
              <a:rPr lang="es-ES" altLang="en-US" sz="2000" dirty="0" smtClean="0">
                <a:solidFill>
                  <a:srgbClr val="EE5859"/>
                </a:solidFill>
                <a:latin typeface="Franklin Gothic Demi" panose="020B0703020102020204" pitchFamily="34" charset="0"/>
              </a:rPr>
              <a:t>*193 </a:t>
            </a:r>
            <a:r>
              <a:rPr lang="es-ES" altLang="en-US" sz="2000" dirty="0" smtClean="0">
                <a:solidFill>
                  <a:srgbClr val="EE5859"/>
                </a:solidFill>
                <a:latin typeface="Franklin Gothic Demi" panose="020B0703020102020204" pitchFamily="34" charset="0"/>
              </a:rPr>
              <a:t>Informantes </a:t>
            </a:r>
            <a:r>
              <a:rPr lang="es-ES" altLang="en-US" sz="2000" dirty="0">
                <a:solidFill>
                  <a:srgbClr val="EE5859"/>
                </a:solidFill>
                <a:latin typeface="Franklin Gothic Demi" panose="020B0703020102020204" pitchFamily="34" charset="0"/>
              </a:rPr>
              <a:t>Clave (IC) </a:t>
            </a:r>
            <a:r>
              <a:rPr lang="es-ES" altLang="en-US" sz="2000" dirty="0" smtClean="0">
                <a:solidFill>
                  <a:srgbClr val="EE5859"/>
                </a:solidFill>
                <a:latin typeface="Franklin Gothic Demi" panose="020B0703020102020204" pitchFamily="34" charset="0"/>
              </a:rPr>
              <a:t>entrevistados en Arauca</a:t>
            </a:r>
            <a:r>
              <a:rPr lang="en-GB" sz="2000" dirty="0" smtClean="0">
                <a:latin typeface="Franklin Gothic Demi" panose="020B0703020102020204" pitchFamily="34" charset="0"/>
              </a:rPr>
              <a:t> </a:t>
            </a:r>
            <a:endParaRPr lang="en-GB" sz="2000" dirty="0">
              <a:latin typeface="Franklin Gothic Demi" panose="020B0703020102020204" pitchFamily="34" charset="0"/>
            </a:endParaRPr>
          </a:p>
        </p:txBody>
      </p:sp>
      <p:sp>
        <p:nvSpPr>
          <p:cNvPr id="18" name="Espace réservé du texte 1">
            <a:extLst>
              <a:ext uri="{FF2B5EF4-FFF2-40B4-BE49-F238E27FC236}">
                <a16:creationId xmlns:a16="http://schemas.microsoft.com/office/drawing/2014/main" id="{39845FC6-F61E-2D45-A81A-226AC3A8A419}"/>
              </a:ext>
            </a:extLst>
          </p:cNvPr>
          <p:cNvSpPr>
            <a:spLocks noGrp="1"/>
          </p:cNvSpPr>
          <p:nvPr>
            <p:ph type="body" sz="quarter" idx="12"/>
          </p:nvPr>
        </p:nvSpPr>
        <p:spPr>
          <a:xfrm>
            <a:off x="4653887" y="5972598"/>
            <a:ext cx="6738638" cy="1051480"/>
          </a:xfrm>
          <a:ln>
            <a:noFill/>
          </a:ln>
        </p:spPr>
        <p:txBody>
          <a:bodyPr/>
          <a:lstStyle/>
          <a:p>
            <a:pPr marL="0" indent="0">
              <a:buNone/>
            </a:pPr>
            <a:r>
              <a:rPr lang="es-ES" sz="1600" dirty="0"/>
              <a:t>57% viajaba en </a:t>
            </a:r>
            <a:r>
              <a:rPr lang="es-ES" sz="1600" dirty="0" smtClean="0"/>
              <a:t>grupo            43</a:t>
            </a:r>
            <a:r>
              <a:rPr lang="es-ES" sz="1600" dirty="0"/>
              <a:t>% viajaba solo/la</a:t>
            </a:r>
          </a:p>
          <a:p>
            <a:pPr marL="0" indent="0">
              <a:buNone/>
            </a:pPr>
            <a:r>
              <a:rPr lang="es-ES" sz="1200" i="1" dirty="0"/>
              <a:t>*de los 193 IC representan a 473 viajeros que transitaban en total </a:t>
            </a:r>
          </a:p>
          <a:p>
            <a:pPr marL="0" indent="0">
              <a:buNone/>
            </a:pPr>
            <a:endParaRPr lang="en-GB" sz="1600" dirty="0"/>
          </a:p>
        </p:txBody>
      </p:sp>
      <p:pic>
        <p:nvPicPr>
          <p:cNvPr id="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113662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F1445BD-BBC8-AC4E-AB4D-C1274FBC6ECF}"/>
              </a:ext>
            </a:extLst>
          </p:cNvPr>
          <p:cNvSpPr>
            <a:spLocks noGrp="1"/>
          </p:cNvSpPr>
          <p:nvPr>
            <p:ph type="body" sz="quarter" idx="10"/>
          </p:nvPr>
        </p:nvSpPr>
        <p:spPr/>
        <p:txBody>
          <a:bodyPr/>
          <a:lstStyle/>
          <a:p>
            <a:pPr algn="l"/>
            <a:r>
              <a:rPr lang="en-GB" sz="2800" dirty="0" err="1" smtClean="0"/>
              <a:t>Cobertura</a:t>
            </a:r>
            <a:r>
              <a:rPr lang="en-GB" sz="2800" dirty="0" smtClean="0"/>
              <a:t> </a:t>
            </a:r>
            <a:r>
              <a:rPr lang="en-GB" sz="2800" dirty="0" err="1"/>
              <a:t>geográfica</a:t>
            </a:r>
            <a:endParaRPr lang="en-GB" sz="2800" dirty="0"/>
          </a:p>
          <a:p>
            <a:endParaRPr lang="en-GB" sz="2800" dirty="0"/>
          </a:p>
        </p:txBody>
      </p:sp>
      <p:pic>
        <p:nvPicPr>
          <p:cNvPr id="8" name="Imagen 7" descr="Mapa&#10;&#10;Descripción generada automáticamente">
            <a:extLst>
              <a:ext uri="{FF2B5EF4-FFF2-40B4-BE49-F238E27FC236}">
                <a16:creationId xmlns:a16="http://schemas.microsoft.com/office/drawing/2014/main" id="{27D21C9A-5660-4514-AC0E-61EC95B66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843" y="364806"/>
            <a:ext cx="5625884" cy="59131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39915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p:txBody>
          <a:bodyPr/>
          <a:lstStyle/>
          <a:p>
            <a:pPr algn="l"/>
            <a:endParaRPr lang="en-GB" sz="2800" dirty="0" smtClean="0"/>
          </a:p>
          <a:p>
            <a:pPr algn="l"/>
            <a:r>
              <a:rPr lang="en-GB" sz="2800" dirty="0" err="1" smtClean="0"/>
              <a:t>Perfil</a:t>
            </a:r>
            <a:r>
              <a:rPr lang="en-GB" sz="2800" dirty="0" smtClean="0"/>
              <a:t> </a:t>
            </a:r>
            <a:r>
              <a:rPr lang="en-GB" sz="2800" dirty="0" err="1"/>
              <a:t>demográfico</a:t>
            </a:r>
            <a:r>
              <a:rPr lang="en-GB" sz="2800" dirty="0"/>
              <a:t> general </a:t>
            </a:r>
          </a:p>
          <a:p>
            <a:pPr algn="l"/>
            <a:endParaRPr lang="en-GB" sz="2800" dirty="0"/>
          </a:p>
        </p:txBody>
      </p:sp>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5002" y="610752"/>
            <a:ext cx="3581920" cy="417254"/>
          </a:xfrm>
        </p:spPr>
        <p:txBody>
          <a:bodyPr/>
          <a:lstStyle/>
          <a:p>
            <a:pPr algn="ctr"/>
            <a:r>
              <a:rPr lang="en-GB" sz="2000" dirty="0" err="1"/>
              <a:t>Perfil</a:t>
            </a:r>
            <a:r>
              <a:rPr lang="en-GB" sz="2000" dirty="0"/>
              <a:t> </a:t>
            </a:r>
            <a:r>
              <a:rPr lang="en-GB" sz="2000" dirty="0" err="1"/>
              <a:t>demográfico</a:t>
            </a:r>
            <a:r>
              <a:rPr lang="en-GB" sz="2000" dirty="0"/>
              <a:t> de </a:t>
            </a:r>
            <a:r>
              <a:rPr lang="en-GB" sz="2000" dirty="0" err="1"/>
              <a:t>viajeros</a:t>
            </a:r>
            <a:r>
              <a:rPr lang="en-GB" sz="2000" dirty="0"/>
              <a:t>/as solos/as</a:t>
            </a:r>
          </a:p>
          <a:p>
            <a:pPr algn="ctr"/>
            <a:endParaRPr lang="en-GB" sz="2000" dirty="0"/>
          </a:p>
        </p:txBody>
      </p:sp>
      <p:sp>
        <p:nvSpPr>
          <p:cNvPr id="1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4733" y="610752"/>
            <a:ext cx="3581920" cy="417254"/>
          </a:xfrm>
        </p:spPr>
        <p:txBody>
          <a:bodyPr/>
          <a:lstStyle/>
          <a:p>
            <a:pPr algn="ctr"/>
            <a:r>
              <a:rPr lang="es-ES" sz="2000" dirty="0"/>
              <a:t>Perfil demográfico de viajeros/as en grupo</a:t>
            </a:r>
          </a:p>
          <a:p>
            <a:pPr algn="ctr"/>
            <a:endParaRPr lang="en-GB" sz="2000" dirty="0"/>
          </a:p>
        </p:txBody>
      </p:sp>
      <p:pic>
        <p:nvPicPr>
          <p:cNvPr id="13" name="Picture 19">
            <a:extLst>
              <a:ext uri="{FF2B5EF4-FFF2-40B4-BE49-F238E27FC236}">
                <a16:creationId xmlns:a16="http://schemas.microsoft.com/office/drawing/2014/main" id="{20FEE8CA-4DFE-4DD8-8B64-60E4D975451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3" t="61281" r="74255" b="27464"/>
          <a:stretch>
            <a:fillRect/>
          </a:stretch>
        </p:blipFill>
        <p:spPr bwMode="auto">
          <a:xfrm>
            <a:off x="5859205" y="1908778"/>
            <a:ext cx="925398" cy="177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a:extLst>
              <a:ext uri="{FF2B5EF4-FFF2-40B4-BE49-F238E27FC236}">
                <a16:creationId xmlns:a16="http://schemas.microsoft.com/office/drawing/2014/main" id="{4EE8BD75-7AD7-4BF7-B618-9D8CF63F44B3}"/>
              </a:ext>
            </a:extLst>
          </p:cNvPr>
          <p:cNvSpPr>
            <a:spLocks noChangeArrowheads="1"/>
          </p:cNvSpPr>
          <p:nvPr/>
        </p:nvSpPr>
        <p:spPr bwMode="auto">
          <a:xfrm>
            <a:off x="4021072" y="2316295"/>
            <a:ext cx="1482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sz="1700"/>
          </a:p>
        </p:txBody>
      </p:sp>
      <p:sp>
        <p:nvSpPr>
          <p:cNvPr id="15" name="Subtítulo 2">
            <a:extLst>
              <a:ext uri="{FF2B5EF4-FFF2-40B4-BE49-F238E27FC236}">
                <a16:creationId xmlns:a16="http://schemas.microsoft.com/office/drawing/2014/main" id="{1EF52576-EEE5-4A51-BECC-98C0E3E0DE1C}"/>
              </a:ext>
            </a:extLst>
          </p:cNvPr>
          <p:cNvSpPr txBox="1">
            <a:spLocks/>
          </p:cNvSpPr>
          <p:nvPr/>
        </p:nvSpPr>
        <p:spPr bwMode="auto">
          <a:xfrm>
            <a:off x="6416087" y="2857711"/>
            <a:ext cx="1671409" cy="3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pPr>
            <a:r>
              <a:rPr lang="es-CO" altLang="en-US" sz="2500" b="1" dirty="0" smtClean="0">
                <a:solidFill>
                  <a:srgbClr val="EE5859"/>
                </a:solidFill>
                <a:latin typeface="Arial Narrow" panose="020B0606020202030204" pitchFamily="34" charset="0"/>
              </a:rPr>
              <a:t>36%</a:t>
            </a:r>
            <a:endParaRPr lang="es-CO" altLang="en-US" sz="2500" b="1" dirty="0">
              <a:solidFill>
                <a:srgbClr val="EE5859"/>
              </a:solidFill>
              <a:latin typeface="Arial Narrow" panose="020B0606020202030204" pitchFamily="34" charset="0"/>
            </a:endParaRPr>
          </a:p>
        </p:txBody>
      </p:sp>
      <p:sp>
        <p:nvSpPr>
          <p:cNvPr id="16" name="Subtítulo 2">
            <a:extLst>
              <a:ext uri="{FF2B5EF4-FFF2-40B4-BE49-F238E27FC236}">
                <a16:creationId xmlns:a16="http://schemas.microsoft.com/office/drawing/2014/main" id="{B6EE6BD8-AE5F-48CE-BD84-5A538D326104}"/>
              </a:ext>
            </a:extLst>
          </p:cNvPr>
          <p:cNvSpPr txBox="1">
            <a:spLocks/>
          </p:cNvSpPr>
          <p:nvPr/>
        </p:nvSpPr>
        <p:spPr bwMode="auto">
          <a:xfrm>
            <a:off x="4205801" y="2856868"/>
            <a:ext cx="1671409" cy="3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pPr>
            <a:r>
              <a:rPr lang="es-CO" altLang="en-US" sz="2500" b="1" dirty="0" smtClean="0">
                <a:solidFill>
                  <a:schemeClr val="tx1">
                    <a:lumMod val="65000"/>
                    <a:lumOff val="35000"/>
                  </a:schemeClr>
                </a:solidFill>
                <a:latin typeface="Arial Narrow" panose="020B0606020202030204" pitchFamily="34" charset="0"/>
              </a:rPr>
              <a:t>64%</a:t>
            </a:r>
            <a:endParaRPr lang="es-CO" altLang="en-US" sz="2500" b="1" dirty="0">
              <a:solidFill>
                <a:schemeClr val="tx1">
                  <a:lumMod val="65000"/>
                  <a:lumOff val="35000"/>
                </a:schemeClr>
              </a:solidFill>
              <a:latin typeface="Arial Narrow" panose="020B0606020202030204" pitchFamily="34" charset="0"/>
            </a:endParaRPr>
          </a:p>
        </p:txBody>
      </p:sp>
      <p:pic>
        <p:nvPicPr>
          <p:cNvPr id="17" name="Gráfico 4">
            <a:extLst>
              <a:ext uri="{FF2B5EF4-FFF2-40B4-BE49-F238E27FC236}">
                <a16:creationId xmlns:a16="http://schemas.microsoft.com/office/drawing/2014/main" id="{7FEA4230-1F62-4901-B7F4-1B67FC5D88CC}"/>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0" b="100000" l="0" r="100000">
                        <a14:foregroundMark x1="52885" y1="7813" x2="52885" y2="7813"/>
                        <a14:foregroundMark x1="52885" y1="39583" x2="52885" y2="39583"/>
                      </a14:backgroundRemoval>
                    </a14:imgEffect>
                  </a14:imgLayer>
                </a14:imgProps>
              </a:ext>
              <a:ext uri="{96DAC541-7B7A-43D3-8B79-37D633B846F1}">
                <asvg:svgBlip xmlns="" xmlns:asvg="http://schemas.microsoft.com/office/drawing/2016/SVG/main" r:embed="rId5"/>
              </a:ext>
            </a:extLst>
          </a:blip>
          <a:stretch>
            <a:fillRect/>
          </a:stretch>
        </p:blipFill>
        <p:spPr>
          <a:xfrm>
            <a:off x="3793487" y="2147263"/>
            <a:ext cx="742402" cy="1370588"/>
          </a:xfrm>
          <a:prstGeom prst="rect">
            <a:avLst/>
          </a:prstGeom>
          <a:ln w="28575">
            <a:noFill/>
          </a:ln>
        </p:spPr>
      </p:pic>
      <p:sp>
        <p:nvSpPr>
          <p:cNvPr id="18" name="Rectángulo 17"/>
          <p:cNvSpPr/>
          <p:nvPr/>
        </p:nvSpPr>
        <p:spPr>
          <a:xfrm>
            <a:off x="3766240" y="3777012"/>
            <a:ext cx="796896" cy="341632"/>
          </a:xfrm>
          <a:prstGeom prst="rect">
            <a:avLst/>
          </a:prstGeom>
        </p:spPr>
        <p:txBody>
          <a:bodyPr wrap="square">
            <a:spAutoFit/>
          </a:bodyPr>
          <a:lstStyle/>
          <a:p>
            <a:pPr algn="ctr">
              <a:lnSpc>
                <a:spcPct val="90000"/>
              </a:lnSpc>
              <a:spcBef>
                <a:spcPts val="1000"/>
              </a:spcBef>
            </a:pPr>
            <a:r>
              <a:rPr lang="es-CO" altLang="en-US" b="1" dirty="0" smtClean="0">
                <a:solidFill>
                  <a:schemeClr val="tx1">
                    <a:lumMod val="65000"/>
                    <a:lumOff val="35000"/>
                  </a:schemeClr>
                </a:solidFill>
                <a:latin typeface="Arial Narrow" panose="020B0606020202030204" pitchFamily="34" charset="0"/>
              </a:rPr>
              <a:t>(53 </a:t>
            </a:r>
            <a:r>
              <a:rPr lang="es-CO" altLang="en-US" b="1" dirty="0">
                <a:solidFill>
                  <a:schemeClr val="tx1">
                    <a:lumMod val="65000"/>
                    <a:lumOff val="35000"/>
                  </a:schemeClr>
                </a:solidFill>
                <a:latin typeface="Arial Narrow" panose="020B0606020202030204" pitchFamily="34" charset="0"/>
              </a:rPr>
              <a:t>IC)</a:t>
            </a:r>
          </a:p>
        </p:txBody>
      </p:sp>
      <p:sp>
        <p:nvSpPr>
          <p:cNvPr id="19" name="Rectángulo 18"/>
          <p:cNvSpPr/>
          <p:nvPr/>
        </p:nvSpPr>
        <p:spPr>
          <a:xfrm>
            <a:off x="5973474" y="3777012"/>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(30 IC</a:t>
            </a:r>
            <a:r>
              <a:rPr lang="es-CO" altLang="en-US" b="1" dirty="0">
                <a:solidFill>
                  <a:srgbClr val="EE5859"/>
                </a:solidFill>
                <a:latin typeface="Arial Narrow" panose="020B0606020202030204" pitchFamily="34" charset="0"/>
              </a:rPr>
              <a:t>)</a:t>
            </a:r>
          </a:p>
        </p:txBody>
      </p:sp>
      <p:sp>
        <p:nvSpPr>
          <p:cNvPr id="20" name="Rectángulo 19">
            <a:extLst>
              <a:ext uri="{FF2B5EF4-FFF2-40B4-BE49-F238E27FC236}">
                <a16:creationId xmlns:a16="http://schemas.microsoft.com/office/drawing/2014/main" id="{7FFCADC0-3226-4BF2-91F3-40665CE74F5C}"/>
              </a:ext>
            </a:extLst>
          </p:cNvPr>
          <p:cNvSpPr/>
          <p:nvPr/>
        </p:nvSpPr>
        <p:spPr>
          <a:xfrm>
            <a:off x="4751614" y="4805505"/>
            <a:ext cx="2765308" cy="502702"/>
          </a:xfrm>
          <a:prstGeom prst="rect">
            <a:avLst/>
          </a:prstGeom>
        </p:spPr>
        <p:txBody>
          <a:bodyPr wrap="square">
            <a:spAutoFit/>
          </a:bodyPr>
          <a:lstStyle/>
          <a:p>
            <a:r>
              <a:rPr lang="es-MX" sz="2000" baseline="30000" dirty="0">
                <a:solidFill>
                  <a:srgbClr val="555859"/>
                </a:solidFill>
                <a:latin typeface="Leelawadee" panose="020B0502040204020203" pitchFamily="34" charset="-34"/>
                <a:cs typeface="Leelawadee" panose="020B0502040204020203" pitchFamily="34" charset="-34"/>
              </a:rPr>
              <a:t>Edad media reportada por los que viajaban </a:t>
            </a:r>
            <a:r>
              <a:rPr lang="es-MX" sz="2000" baseline="30000" dirty="0" smtClean="0">
                <a:solidFill>
                  <a:srgbClr val="555859"/>
                </a:solidFill>
                <a:latin typeface="Leelawadee" panose="020B0502040204020203" pitchFamily="34" charset="-34"/>
                <a:cs typeface="Leelawadee" panose="020B0502040204020203" pitchFamily="34" charset="-34"/>
              </a:rPr>
              <a:t>solos/as</a:t>
            </a:r>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21" name="Subtítulo 2">
            <a:extLst>
              <a:ext uri="{FF2B5EF4-FFF2-40B4-BE49-F238E27FC236}">
                <a16:creationId xmlns:a16="http://schemas.microsoft.com/office/drawing/2014/main" id="{74FD7B15-9C22-4507-9769-3F32C141D1AC}"/>
              </a:ext>
            </a:extLst>
          </p:cNvPr>
          <p:cNvSpPr txBox="1">
            <a:spLocks/>
          </p:cNvSpPr>
          <p:nvPr/>
        </p:nvSpPr>
        <p:spPr bwMode="auto">
          <a:xfrm>
            <a:off x="3788052" y="4600428"/>
            <a:ext cx="835498"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dirty="0" smtClean="0">
                <a:solidFill>
                  <a:srgbClr val="EE5859"/>
                </a:solidFill>
                <a:latin typeface="Leelawadee" panose="020B0502040204020203" pitchFamily="34" charset="-34"/>
                <a:cs typeface="Leelawadee" panose="020B0502040204020203" pitchFamily="34" charset="-34"/>
              </a:rPr>
              <a:t>32 </a:t>
            </a:r>
            <a:r>
              <a:rPr lang="es-CO" altLang="en-US" sz="2000" dirty="0">
                <a:solidFill>
                  <a:srgbClr val="EE5859"/>
                </a:solidFill>
                <a:latin typeface="Leelawadee" panose="020B0502040204020203" pitchFamily="34" charset="-34"/>
                <a:cs typeface="Leelawadee" panose="020B0502040204020203" pitchFamily="34" charset="-34"/>
              </a:rPr>
              <a:t>años</a:t>
            </a:r>
          </a:p>
        </p:txBody>
      </p:sp>
      <p:pic>
        <p:nvPicPr>
          <p:cNvPr id="22" name="Imagen 21"/>
          <p:cNvPicPr>
            <a:picLocks noChangeAspect="1"/>
          </p:cNvPicPr>
          <p:nvPr/>
        </p:nvPicPr>
        <p:blipFill rotWithShape="1">
          <a:blip r:embed="rId6"/>
          <a:srcRect l="20469" t="-1" r="35204" b="1292"/>
          <a:stretch/>
        </p:blipFill>
        <p:spPr>
          <a:xfrm>
            <a:off x="7886575" y="525732"/>
            <a:ext cx="45719" cy="2359875"/>
          </a:xfrm>
          <a:prstGeom prst="rect">
            <a:avLst/>
          </a:prstGeom>
        </p:spPr>
      </p:pic>
      <p:pic>
        <p:nvPicPr>
          <p:cNvPr id="23" name="Picture 19">
            <a:extLst>
              <a:ext uri="{FF2B5EF4-FFF2-40B4-BE49-F238E27FC236}">
                <a16:creationId xmlns:a16="http://schemas.microsoft.com/office/drawing/2014/main" id="{20FEE8CA-4DFE-4DD8-8B64-60E4D975451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3" t="61281" r="74255" b="27464"/>
          <a:stretch>
            <a:fillRect/>
          </a:stretch>
        </p:blipFill>
        <p:spPr bwMode="auto">
          <a:xfrm>
            <a:off x="10191726" y="1897891"/>
            <a:ext cx="925398" cy="177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8">
            <a:extLst>
              <a:ext uri="{FF2B5EF4-FFF2-40B4-BE49-F238E27FC236}">
                <a16:creationId xmlns:a16="http://schemas.microsoft.com/office/drawing/2014/main" id="{4EE8BD75-7AD7-4BF7-B618-9D8CF63F44B3}"/>
              </a:ext>
            </a:extLst>
          </p:cNvPr>
          <p:cNvSpPr>
            <a:spLocks noChangeArrowheads="1"/>
          </p:cNvSpPr>
          <p:nvPr/>
        </p:nvSpPr>
        <p:spPr bwMode="auto">
          <a:xfrm>
            <a:off x="8353593" y="2305408"/>
            <a:ext cx="1482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sz="1700"/>
          </a:p>
        </p:txBody>
      </p:sp>
      <p:sp>
        <p:nvSpPr>
          <p:cNvPr id="25" name="Subtítulo 2">
            <a:extLst>
              <a:ext uri="{FF2B5EF4-FFF2-40B4-BE49-F238E27FC236}">
                <a16:creationId xmlns:a16="http://schemas.microsoft.com/office/drawing/2014/main" id="{1EF52576-EEE5-4A51-BECC-98C0E3E0DE1C}"/>
              </a:ext>
            </a:extLst>
          </p:cNvPr>
          <p:cNvSpPr txBox="1">
            <a:spLocks/>
          </p:cNvSpPr>
          <p:nvPr/>
        </p:nvSpPr>
        <p:spPr bwMode="auto">
          <a:xfrm>
            <a:off x="10748608" y="2846824"/>
            <a:ext cx="1671409" cy="3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pPr>
            <a:r>
              <a:rPr lang="es-CO" altLang="en-US" sz="2500" b="1" dirty="0" smtClean="0">
                <a:solidFill>
                  <a:srgbClr val="EE5859"/>
                </a:solidFill>
                <a:latin typeface="Arial Narrow" panose="020B0606020202030204" pitchFamily="34" charset="0"/>
              </a:rPr>
              <a:t>53%</a:t>
            </a:r>
            <a:endParaRPr lang="es-CO" altLang="en-US" sz="2500" b="1" dirty="0">
              <a:solidFill>
                <a:srgbClr val="EE5859"/>
              </a:solidFill>
              <a:latin typeface="Arial Narrow" panose="020B0606020202030204" pitchFamily="34" charset="0"/>
            </a:endParaRPr>
          </a:p>
        </p:txBody>
      </p:sp>
      <p:sp>
        <p:nvSpPr>
          <p:cNvPr id="26" name="Subtítulo 2">
            <a:extLst>
              <a:ext uri="{FF2B5EF4-FFF2-40B4-BE49-F238E27FC236}">
                <a16:creationId xmlns:a16="http://schemas.microsoft.com/office/drawing/2014/main" id="{B6EE6BD8-AE5F-48CE-BD84-5A538D326104}"/>
              </a:ext>
            </a:extLst>
          </p:cNvPr>
          <p:cNvSpPr txBox="1">
            <a:spLocks/>
          </p:cNvSpPr>
          <p:nvPr/>
        </p:nvSpPr>
        <p:spPr bwMode="auto">
          <a:xfrm>
            <a:off x="8538322" y="2845981"/>
            <a:ext cx="1671409" cy="3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pPr>
            <a:r>
              <a:rPr lang="es-CO" altLang="en-US" sz="2500" b="1" dirty="0" smtClean="0">
                <a:solidFill>
                  <a:schemeClr val="tx1">
                    <a:lumMod val="65000"/>
                    <a:lumOff val="35000"/>
                  </a:schemeClr>
                </a:solidFill>
                <a:latin typeface="Arial Narrow" panose="020B0606020202030204" pitchFamily="34" charset="0"/>
              </a:rPr>
              <a:t>47%</a:t>
            </a:r>
            <a:endParaRPr lang="es-CO" altLang="en-US" sz="2500" b="1" dirty="0">
              <a:solidFill>
                <a:schemeClr val="tx1">
                  <a:lumMod val="65000"/>
                  <a:lumOff val="35000"/>
                </a:schemeClr>
              </a:solidFill>
              <a:latin typeface="Arial Narrow" panose="020B0606020202030204" pitchFamily="34" charset="0"/>
            </a:endParaRPr>
          </a:p>
        </p:txBody>
      </p:sp>
      <p:pic>
        <p:nvPicPr>
          <p:cNvPr id="27" name="Gráfico 4">
            <a:extLst>
              <a:ext uri="{FF2B5EF4-FFF2-40B4-BE49-F238E27FC236}">
                <a16:creationId xmlns:a16="http://schemas.microsoft.com/office/drawing/2014/main" id="{7FEA4230-1F62-4901-B7F4-1B67FC5D88CC}"/>
              </a:ext>
            </a:extLst>
          </p:cNvPr>
          <p:cNvPicPr>
            <a:picLocks noChangeAspect="1"/>
          </p:cNvPicPr>
          <p:nvPr/>
        </p:nvPicPr>
        <p:blipFill>
          <a:blip r:embed="rId7">
            <a:clrChange>
              <a:clrFrom>
                <a:srgbClr val="000000">
                  <a:alpha val="0"/>
                </a:srgbClr>
              </a:clrFrom>
              <a:clrTo>
                <a:srgbClr val="000000">
                  <a:alpha val="0"/>
                </a:srgbClr>
              </a:clrTo>
            </a:clrChange>
            <a:extLst>
              <a:ext uri="{96DAC541-7B7A-43D3-8B79-37D633B846F1}">
                <asvg:svgBlip xmlns="" xmlns:asvg="http://schemas.microsoft.com/office/drawing/2016/SVG/main" r:embed="rId5"/>
              </a:ext>
            </a:extLst>
          </a:blip>
          <a:stretch>
            <a:fillRect/>
          </a:stretch>
        </p:blipFill>
        <p:spPr>
          <a:xfrm>
            <a:off x="8126008" y="2136376"/>
            <a:ext cx="742402" cy="1370588"/>
          </a:xfrm>
          <a:prstGeom prst="rect">
            <a:avLst/>
          </a:prstGeom>
        </p:spPr>
      </p:pic>
      <p:sp>
        <p:nvSpPr>
          <p:cNvPr id="28" name="Rectángulo 27"/>
          <p:cNvSpPr/>
          <p:nvPr/>
        </p:nvSpPr>
        <p:spPr>
          <a:xfrm>
            <a:off x="8098761" y="3766125"/>
            <a:ext cx="796896" cy="341632"/>
          </a:xfrm>
          <a:prstGeom prst="rect">
            <a:avLst/>
          </a:prstGeom>
        </p:spPr>
        <p:txBody>
          <a:bodyPr wrap="square">
            <a:spAutoFit/>
          </a:bodyPr>
          <a:lstStyle/>
          <a:p>
            <a:pPr algn="ctr">
              <a:lnSpc>
                <a:spcPct val="90000"/>
              </a:lnSpc>
              <a:spcBef>
                <a:spcPts val="1000"/>
              </a:spcBef>
            </a:pPr>
            <a:r>
              <a:rPr lang="es-CO" altLang="en-US" b="1" dirty="0" smtClean="0">
                <a:solidFill>
                  <a:schemeClr val="tx1">
                    <a:lumMod val="65000"/>
                    <a:lumOff val="35000"/>
                  </a:schemeClr>
                </a:solidFill>
                <a:latin typeface="Arial Narrow" panose="020B0606020202030204" pitchFamily="34" charset="0"/>
              </a:rPr>
              <a:t>(52 </a:t>
            </a:r>
            <a:r>
              <a:rPr lang="es-CO" altLang="en-US" b="1" dirty="0">
                <a:solidFill>
                  <a:schemeClr val="tx1">
                    <a:lumMod val="65000"/>
                    <a:lumOff val="35000"/>
                  </a:schemeClr>
                </a:solidFill>
                <a:latin typeface="Arial Narrow" panose="020B0606020202030204" pitchFamily="34" charset="0"/>
              </a:rPr>
              <a:t>IC)</a:t>
            </a:r>
          </a:p>
        </p:txBody>
      </p:sp>
      <p:sp>
        <p:nvSpPr>
          <p:cNvPr id="29" name="Rectángulo 28"/>
          <p:cNvSpPr/>
          <p:nvPr/>
        </p:nvSpPr>
        <p:spPr>
          <a:xfrm>
            <a:off x="10305995" y="3766125"/>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(58 IC</a:t>
            </a:r>
            <a:r>
              <a:rPr lang="es-CO" altLang="en-US" b="1" dirty="0">
                <a:solidFill>
                  <a:srgbClr val="EE5859"/>
                </a:solidFill>
                <a:latin typeface="Arial Narrow" panose="020B0606020202030204" pitchFamily="34" charset="0"/>
              </a:rPr>
              <a:t>)</a:t>
            </a:r>
          </a:p>
        </p:txBody>
      </p:sp>
      <p:sp>
        <p:nvSpPr>
          <p:cNvPr id="30" name="Rectángulo 29">
            <a:extLst>
              <a:ext uri="{FF2B5EF4-FFF2-40B4-BE49-F238E27FC236}">
                <a16:creationId xmlns:a16="http://schemas.microsoft.com/office/drawing/2014/main" id="{7FFCADC0-3226-4BF2-91F3-40665CE74F5C}"/>
              </a:ext>
            </a:extLst>
          </p:cNvPr>
          <p:cNvSpPr/>
          <p:nvPr/>
        </p:nvSpPr>
        <p:spPr>
          <a:xfrm>
            <a:off x="9097892" y="4794618"/>
            <a:ext cx="2770757" cy="502702"/>
          </a:xfrm>
          <a:prstGeom prst="rect">
            <a:avLst/>
          </a:prstGeom>
        </p:spPr>
        <p:txBody>
          <a:bodyPr wrap="square">
            <a:spAutoFit/>
          </a:bodyPr>
          <a:lstStyle/>
          <a:p>
            <a:r>
              <a:rPr lang="es-ES" sz="2000" baseline="30000" dirty="0">
                <a:solidFill>
                  <a:srgbClr val="555859"/>
                </a:solidFill>
                <a:latin typeface="Leelawadee" panose="020B0502040204020203" pitchFamily="34" charset="-34"/>
                <a:cs typeface="Leelawadee" panose="020B0502040204020203" pitchFamily="34" charset="-34"/>
              </a:rPr>
              <a:t>Grupo etario más reportado dentro del grupo</a:t>
            </a:r>
          </a:p>
        </p:txBody>
      </p:sp>
      <p:sp>
        <p:nvSpPr>
          <p:cNvPr id="31" name="Subtítulo 2">
            <a:extLst>
              <a:ext uri="{FF2B5EF4-FFF2-40B4-BE49-F238E27FC236}">
                <a16:creationId xmlns:a16="http://schemas.microsoft.com/office/drawing/2014/main" id="{74FD7B15-9C22-4507-9769-3F32C141D1AC}"/>
              </a:ext>
            </a:extLst>
          </p:cNvPr>
          <p:cNvSpPr txBox="1">
            <a:spLocks/>
          </p:cNvSpPr>
          <p:nvPr/>
        </p:nvSpPr>
        <p:spPr bwMode="auto">
          <a:xfrm>
            <a:off x="7994807" y="4589541"/>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dirty="0" smtClean="0">
                <a:solidFill>
                  <a:srgbClr val="EE5859"/>
                </a:solidFill>
                <a:latin typeface="Leelawadee" panose="020B0502040204020203" pitchFamily="34" charset="-34"/>
                <a:cs typeface="Leelawadee" panose="020B0502040204020203" pitchFamily="34" charset="-34"/>
              </a:rPr>
              <a:t>18 a 24 años</a:t>
            </a:r>
            <a:endParaRPr lang="es-CO" altLang="en-US" sz="2000" dirty="0">
              <a:solidFill>
                <a:srgbClr val="EE5859"/>
              </a:solidFill>
              <a:latin typeface="Leelawadee" panose="020B0502040204020203" pitchFamily="34" charset="-34"/>
              <a:cs typeface="Leelawadee" panose="020B0502040204020203" pitchFamily="34" charset="-34"/>
            </a:endParaRPr>
          </a:p>
        </p:txBody>
      </p:sp>
      <p:sp>
        <p:nvSpPr>
          <p:cNvPr id="32" name="Rectángulo 31">
            <a:extLst>
              <a:ext uri="{FF2B5EF4-FFF2-40B4-BE49-F238E27FC236}">
                <a16:creationId xmlns:a16="http://schemas.microsoft.com/office/drawing/2014/main" id="{7FFCADC0-3226-4BF2-91F3-40665CE74F5C}"/>
              </a:ext>
            </a:extLst>
          </p:cNvPr>
          <p:cNvSpPr/>
          <p:nvPr/>
        </p:nvSpPr>
        <p:spPr>
          <a:xfrm>
            <a:off x="9095896" y="5542743"/>
            <a:ext cx="2770757" cy="502702"/>
          </a:xfrm>
          <a:prstGeom prst="rect">
            <a:avLst/>
          </a:prstGeom>
        </p:spPr>
        <p:txBody>
          <a:bodyPr wrap="square">
            <a:spAutoFit/>
          </a:bodyPr>
          <a:lstStyle/>
          <a:p>
            <a:r>
              <a:rPr lang="es-ES" sz="2000" baseline="30000" dirty="0">
                <a:solidFill>
                  <a:srgbClr val="555859"/>
                </a:solidFill>
                <a:latin typeface="Leelawadee" panose="020B0502040204020203" pitchFamily="34" charset="-34"/>
                <a:cs typeface="Leelawadee" panose="020B0502040204020203" pitchFamily="34" charset="-34"/>
              </a:rPr>
              <a:t>Tamaño medio de integrantes de los grupos de viaje</a:t>
            </a:r>
          </a:p>
        </p:txBody>
      </p:sp>
      <p:sp>
        <p:nvSpPr>
          <p:cNvPr id="33" name="Subtítulo 2">
            <a:extLst>
              <a:ext uri="{FF2B5EF4-FFF2-40B4-BE49-F238E27FC236}">
                <a16:creationId xmlns:a16="http://schemas.microsoft.com/office/drawing/2014/main" id="{74FD7B15-9C22-4507-9769-3F32C141D1AC}"/>
              </a:ext>
            </a:extLst>
          </p:cNvPr>
          <p:cNvSpPr txBox="1">
            <a:spLocks/>
          </p:cNvSpPr>
          <p:nvPr/>
        </p:nvSpPr>
        <p:spPr bwMode="auto">
          <a:xfrm>
            <a:off x="7994808" y="5220712"/>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dirty="0" smtClean="0">
                <a:solidFill>
                  <a:srgbClr val="EE5859"/>
                </a:solidFill>
                <a:latin typeface="Leelawadee" panose="020B0502040204020203" pitchFamily="34" charset="-34"/>
                <a:cs typeface="Leelawadee" panose="020B0502040204020203" pitchFamily="34" charset="-34"/>
              </a:rPr>
              <a:t>4</a:t>
            </a:r>
            <a:endParaRPr lang="es-CO" altLang="en-US" sz="2000" dirty="0">
              <a:solidFill>
                <a:srgbClr val="EE5859"/>
              </a:solidFill>
              <a:latin typeface="Leelawadee" panose="020B0502040204020203" pitchFamily="34" charset="-34"/>
              <a:cs typeface="Leelawadee" panose="020B0502040204020203" pitchFamily="34" charset="-34"/>
            </a:endParaRPr>
          </a:p>
        </p:txBody>
      </p:sp>
      <p:pic>
        <p:nvPicPr>
          <p:cNvPr id="35"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193378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a:xfrm>
            <a:off x="668873" y="2307763"/>
            <a:ext cx="2551264" cy="1916802"/>
          </a:xfrm>
        </p:spPr>
        <p:txBody>
          <a:bodyPr/>
          <a:lstStyle/>
          <a:p>
            <a:pPr algn="l"/>
            <a:r>
              <a:rPr lang="en-GB" sz="2800" dirty="0" err="1"/>
              <a:t>Perfil</a:t>
            </a:r>
            <a:r>
              <a:rPr lang="en-GB" sz="2800" dirty="0"/>
              <a:t> de </a:t>
            </a:r>
            <a:r>
              <a:rPr lang="en-GB" sz="2800" dirty="0" err="1"/>
              <a:t>vulnerabilidad</a:t>
            </a:r>
            <a:endParaRPr lang="en-GB" sz="2800" dirty="0"/>
          </a:p>
        </p:txBody>
      </p:sp>
      <p:sp>
        <p:nvSpPr>
          <p:cNvPr id="1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4733" y="610752"/>
            <a:ext cx="3581920" cy="417254"/>
          </a:xfrm>
        </p:spPr>
        <p:txBody>
          <a:bodyPr/>
          <a:lstStyle/>
          <a:p>
            <a:pPr algn="ctr"/>
            <a:r>
              <a:rPr lang="es-ES" sz="2000" dirty="0"/>
              <a:t>Perfil </a:t>
            </a:r>
            <a:r>
              <a:rPr lang="es-ES" sz="2000" dirty="0" smtClean="0"/>
              <a:t>de </a:t>
            </a:r>
            <a:r>
              <a:rPr lang="es-ES" sz="2000" dirty="0" smtClean="0"/>
              <a:t>vulnerabilidad </a:t>
            </a:r>
            <a:r>
              <a:rPr lang="es-ES" sz="2000" dirty="0"/>
              <a:t>de viajeros/as en grupo</a:t>
            </a:r>
          </a:p>
          <a:p>
            <a:pPr algn="ctr"/>
            <a:endParaRPr lang="en-GB" sz="2000" dirty="0"/>
          </a:p>
        </p:txBody>
      </p:sp>
      <p:sp>
        <p:nvSpPr>
          <p:cNvPr id="20" name="Rectángulo 19">
            <a:extLst>
              <a:ext uri="{FF2B5EF4-FFF2-40B4-BE49-F238E27FC236}">
                <a16:creationId xmlns:a16="http://schemas.microsoft.com/office/drawing/2014/main" id="{7FFCADC0-3226-4BF2-91F3-40665CE74F5C}"/>
              </a:ext>
            </a:extLst>
          </p:cNvPr>
          <p:cNvSpPr/>
          <p:nvPr/>
        </p:nvSpPr>
        <p:spPr>
          <a:xfrm>
            <a:off x="5042321" y="2427338"/>
            <a:ext cx="2491815" cy="1118255"/>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El </a:t>
            </a:r>
            <a:r>
              <a:rPr lang="es-ES" sz="2000" baseline="30000" dirty="0">
                <a:solidFill>
                  <a:srgbClr val="555859"/>
                </a:solidFill>
                <a:latin typeface="Leelawadee" panose="020B0502040204020203" pitchFamily="34" charset="-34"/>
                <a:cs typeface="Leelawadee" panose="020B0502040204020203" pitchFamily="34" charset="-34"/>
              </a:rPr>
              <a:t>20% </a:t>
            </a:r>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las 30 IC mujeres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1" baseline="30000" dirty="0">
                <a:solidFill>
                  <a:srgbClr val="555859"/>
                </a:solidFill>
                <a:latin typeface="Leelawadee" panose="020B0502040204020203" pitchFamily="34" charset="-34"/>
                <a:cs typeface="Leelawadee" panose="020B0502040204020203" pitchFamily="34" charset="-34"/>
              </a:rPr>
              <a:t>no estar viajando en estado de gestación o lactancia</a:t>
            </a:r>
          </a:p>
          <a:p>
            <a:endParaRPr lang="es-MX" sz="2000" baseline="30000" dirty="0">
              <a:solidFill>
                <a:srgbClr val="555859"/>
              </a:solidFill>
              <a:latin typeface="Leelawadee" panose="020B0502040204020203" pitchFamily="34" charset="-34"/>
              <a:cs typeface="Leelawadee" panose="020B0502040204020203" pitchFamily="34" charset="-34"/>
            </a:endParaRPr>
          </a:p>
        </p:txBody>
      </p:sp>
      <p:pic>
        <p:nvPicPr>
          <p:cNvPr id="22" name="Imagen 21"/>
          <p:cNvPicPr>
            <a:picLocks noChangeAspect="1"/>
          </p:cNvPicPr>
          <p:nvPr/>
        </p:nvPicPr>
        <p:blipFill rotWithShape="1">
          <a:blip r:embed="rId2"/>
          <a:srcRect l="20469" t="-1" r="35204" b="1292"/>
          <a:stretch/>
        </p:blipFill>
        <p:spPr>
          <a:xfrm>
            <a:off x="7886575" y="525732"/>
            <a:ext cx="45719" cy="2359875"/>
          </a:xfrm>
          <a:prstGeom prst="rect">
            <a:avLst/>
          </a:prstGeom>
        </p:spPr>
      </p:pic>
      <p:grpSp>
        <p:nvGrpSpPr>
          <p:cNvPr id="37" name="Group 1">
            <a:extLst>
              <a:ext uri="{FF2B5EF4-FFF2-40B4-BE49-F238E27FC236}">
                <a16:creationId xmlns:a16="http://schemas.microsoft.com/office/drawing/2014/main" id="{C17078F9-FC48-4BAA-AD4D-BDA92754BC09}"/>
              </a:ext>
            </a:extLst>
          </p:cNvPr>
          <p:cNvGrpSpPr>
            <a:grpSpLocks/>
          </p:cNvGrpSpPr>
          <p:nvPr/>
        </p:nvGrpSpPr>
        <p:grpSpPr bwMode="auto">
          <a:xfrm>
            <a:off x="4193726" y="2123479"/>
            <a:ext cx="769649" cy="1381475"/>
            <a:chOff x="-32" y="0"/>
            <a:chExt cx="444" cy="760"/>
          </a:xfrm>
        </p:grpSpPr>
        <p:sp>
          <p:nvSpPr>
            <p:cNvPr id="38" name="AutoShape 3">
              <a:extLst>
                <a:ext uri="{FF2B5EF4-FFF2-40B4-BE49-F238E27FC236}">
                  <a16:creationId xmlns:a16="http://schemas.microsoft.com/office/drawing/2014/main" id="{0759534F-6E4B-4736-8B9B-D7281A003B3F}"/>
                </a:ext>
              </a:extLst>
            </p:cNvPr>
            <p:cNvSpPr>
              <a:spLocks/>
            </p:cNvSpPr>
            <p:nvPr/>
          </p:nvSpPr>
          <p:spPr bwMode="auto">
            <a:xfrm>
              <a:off x="-32" y="158"/>
              <a:ext cx="444" cy="602"/>
            </a:xfrm>
            <a:custGeom>
              <a:avLst/>
              <a:gdLst>
                <a:gd name="T0" fmla="*/ 174 w 444"/>
                <a:gd name="T1" fmla="+- 0 570 158"/>
                <a:gd name="T2" fmla="*/ 570 h 602"/>
                <a:gd name="T3" fmla="*/ 177 w 444"/>
                <a:gd name="T4" fmla="+- 0 741 158"/>
                <a:gd name="T5" fmla="*/ 741 h 602"/>
                <a:gd name="T6" fmla="*/ 193 w 444"/>
                <a:gd name="T7" fmla="+- 0 757 158"/>
                <a:gd name="T8" fmla="*/ 757 h 602"/>
                <a:gd name="T9" fmla="*/ 218 w 444"/>
                <a:gd name="T10" fmla="+- 0 757 158"/>
                <a:gd name="T11" fmla="*/ 757 h 602"/>
                <a:gd name="T12" fmla="*/ 235 w 444"/>
                <a:gd name="T13" fmla="+- 0 740 158"/>
                <a:gd name="T14" fmla="*/ 740 h 602"/>
                <a:gd name="T15" fmla="*/ 237 w 444"/>
                <a:gd name="T16" fmla="+- 0 570 158"/>
                <a:gd name="T17" fmla="*/ 570 h 602"/>
                <a:gd name="T18" fmla="*/ 174 w 444"/>
                <a:gd name="T19" fmla="+- 0 222 158"/>
                <a:gd name="T20" fmla="*/ 222 h 602"/>
                <a:gd name="T21" fmla="*/ 93 w 444"/>
                <a:gd name="T22" fmla="+- 0 556 158"/>
                <a:gd name="T23" fmla="*/ 556 h 602"/>
                <a:gd name="T24" fmla="*/ 269 w 444"/>
                <a:gd name="T25" fmla="+- 0 570 158"/>
                <a:gd name="T26" fmla="*/ 570 h 602"/>
                <a:gd name="T27" fmla="*/ 272 w 444"/>
                <a:gd name="T28" fmla="+- 0 741 158"/>
                <a:gd name="T29" fmla="*/ 741 h 602"/>
                <a:gd name="T30" fmla="*/ 288 w 444"/>
                <a:gd name="T31" fmla="+- 0 757 158"/>
                <a:gd name="T32" fmla="*/ 757 h 602"/>
                <a:gd name="T33" fmla="*/ 313 w 444"/>
                <a:gd name="T34" fmla="+- 0 757 158"/>
                <a:gd name="T35" fmla="*/ 757 h 602"/>
                <a:gd name="T36" fmla="*/ 330 w 444"/>
                <a:gd name="T37" fmla="+- 0 740 158"/>
                <a:gd name="T38" fmla="*/ 740 h 602"/>
                <a:gd name="T39" fmla="*/ 332 w 444"/>
                <a:gd name="T40" fmla="+- 0 551 158"/>
                <a:gd name="T41" fmla="*/ 551 h 602"/>
                <a:gd name="T42" fmla="*/ 350 w 444"/>
                <a:gd name="T43" fmla="+- 0 530 158"/>
                <a:gd name="T44" fmla="*/ 530 h 602"/>
                <a:gd name="T45" fmla="*/ 361 w 444"/>
                <a:gd name="T46" fmla="+- 0 503 158"/>
                <a:gd name="T47" fmla="*/ 503 h 602"/>
                <a:gd name="T48" fmla="*/ 420 w 444"/>
                <a:gd name="T49" fmla="+- 0 463 158"/>
                <a:gd name="T50" fmla="*/ 463 h 602"/>
                <a:gd name="T51" fmla="*/ 332 w 444"/>
                <a:gd name="T52" fmla="+- 0 459 158"/>
                <a:gd name="T53" fmla="*/ 459 h 602"/>
                <a:gd name="T54" fmla="*/ 326 w 444"/>
                <a:gd name="T55" fmla="+- 0 458 158"/>
                <a:gd name="T56" fmla="*/ 458 h 602"/>
                <a:gd name="T57" fmla="*/ 279 w 444"/>
                <a:gd name="T58" fmla="+- 0 409 158"/>
                <a:gd name="T59" fmla="*/ 409 h 602"/>
                <a:gd name="T60" fmla="*/ 269 w 444"/>
                <a:gd name="T61" fmla="+- 0 383 158"/>
                <a:gd name="T62" fmla="*/ 383 h 602"/>
                <a:gd name="T63" fmla="*/ 280 w 444"/>
                <a:gd name="T64" fmla="+- 0 358 158"/>
                <a:gd name="T65" fmla="*/ 358 h 602"/>
                <a:gd name="T66" fmla="*/ 305 w 444"/>
                <a:gd name="T67" fmla="+- 0 348 158"/>
                <a:gd name="T68" fmla="*/ 348 h 602"/>
                <a:gd name="T69" fmla="*/ 362 w 444"/>
                <a:gd name="T70" fmla="+- 0 346 158"/>
                <a:gd name="T71" fmla="*/ 346 h 602"/>
                <a:gd name="T72" fmla="*/ 416 w 444"/>
                <a:gd name="T73" fmla="+- 0 322 158"/>
                <a:gd name="T74" fmla="*/ 322 h 602"/>
                <a:gd name="T75" fmla="*/ 348 w 444"/>
                <a:gd name="T76" fmla="+- 0 285 158"/>
                <a:gd name="T77" fmla="*/ 285 h 602"/>
                <a:gd name="T78" fmla="*/ 338 w 444"/>
                <a:gd name="T79" fmla="+- 0 222 158"/>
                <a:gd name="T80" fmla="*/ 222 h 602"/>
                <a:gd name="T81" fmla="*/ 362 w 444"/>
                <a:gd name="T82" fmla="+- 0 346 158"/>
                <a:gd name="T83" fmla="*/ 346 h 602"/>
                <a:gd name="T84" fmla="*/ 385 w 444"/>
                <a:gd name="T85" fmla="+- 0 358 158"/>
                <a:gd name="T86" fmla="*/ 358 h 602"/>
                <a:gd name="T87" fmla="*/ 396 w 444"/>
                <a:gd name="T88" fmla="+- 0 383 158"/>
                <a:gd name="T89" fmla="*/ 383 h 602"/>
                <a:gd name="T90" fmla="*/ 386 w 444"/>
                <a:gd name="T91" fmla="+- 0 409 158"/>
                <a:gd name="T92" fmla="*/ 409 h 602"/>
                <a:gd name="T93" fmla="*/ 338 w 444"/>
                <a:gd name="T94" fmla="+- 0 458 158"/>
                <a:gd name="T95" fmla="*/ 458 h 602"/>
                <a:gd name="T96" fmla="*/ 422 w 444"/>
                <a:gd name="T97" fmla="+- 0 459 158"/>
                <a:gd name="T98" fmla="*/ 459 h 602"/>
                <a:gd name="T99" fmla="*/ 443 w 444"/>
                <a:gd name="T100" fmla="+- 0 395 158"/>
                <a:gd name="T101" fmla="*/ 395 h 602"/>
                <a:gd name="T102" fmla="*/ 430 w 444"/>
                <a:gd name="T103" fmla="+- 0 346 158"/>
                <a:gd name="T104" fmla="*/ 346 h 602"/>
                <a:gd name="T105" fmla="*/ 202 w 444"/>
                <a:gd name="T106" fmla="+- 0 158 158"/>
                <a:gd name="T107" fmla="*/ 158 h 602"/>
                <a:gd name="T108" fmla="*/ 123 w 444"/>
                <a:gd name="T109" fmla="+- 0 176 158"/>
                <a:gd name="T110" fmla="*/ 176 h 602"/>
                <a:gd name="T111" fmla="*/ 16 w 444"/>
                <a:gd name="T112" fmla="+- 0 285 158"/>
                <a:gd name="T113" fmla="*/ 285 h 602"/>
                <a:gd name="T114" fmla="*/ 2 w 444"/>
                <a:gd name="T115" fmla="+- 0 376 158"/>
                <a:gd name="T116" fmla="*/ 376 h 602"/>
                <a:gd name="T117" fmla="*/ 19 w 444"/>
                <a:gd name="T118" fmla="+- 0 393 158"/>
                <a:gd name="T119" fmla="*/ 393 h 602"/>
                <a:gd name="T120" fmla="*/ 44 w 444"/>
                <a:gd name="T121" fmla="+- 0 393 158"/>
                <a:gd name="T122" fmla="*/ 393 h 602"/>
                <a:gd name="T123" fmla="*/ 61 w 444"/>
                <a:gd name="T124" fmla="+- 0 376 158"/>
                <a:gd name="T125" fmla="*/ 376 h 602"/>
                <a:gd name="T126" fmla="*/ 72 w 444"/>
                <a:gd name="T127" fmla="+- 0 316 158"/>
                <a:gd name="T128" fmla="*/ 316 h 602"/>
                <a:gd name="T129" fmla="*/ 130 w 444"/>
                <a:gd name="T130" fmla="+- 0 241 158"/>
                <a:gd name="T131" fmla="*/ 241 h 602"/>
                <a:gd name="T132" fmla="*/ 338 w 444"/>
                <a:gd name="T133" fmla="+- 0 222 158"/>
                <a:gd name="T134" fmla="*/ 222 h 602"/>
                <a:gd name="T135" fmla="*/ 329 w 444"/>
                <a:gd name="T136" fmla="+- 0 167 158"/>
                <a:gd name="T137" fmla="*/ 167 h 602"/>
                <a:gd name="T138" fmla="*/ 356 w 444"/>
                <a:gd name="T139" fmla="+- 0 348 158"/>
                <a:gd name="T140" fmla="*/ 348 h 602"/>
                <a:gd name="T141" fmla="*/ 318 w 444"/>
                <a:gd name="T142" fmla="+- 0 351 158"/>
                <a:gd name="T143" fmla="*/ 351 h 602"/>
                <a:gd name="T144" fmla="*/ 332 w 444"/>
                <a:gd name="T145" fmla="+- 0 363 158"/>
                <a:gd name="T146" fmla="*/ 363 h 602"/>
                <a:gd name="T147" fmla="*/ 340 w 444"/>
                <a:gd name="T148" fmla="+- 0 355 158"/>
                <a:gd name="T149" fmla="*/ 355 h 602"/>
                <a:gd name="T150" fmla="*/ 356 w 444"/>
                <a:gd name="T151" fmla="+- 0 348 158"/>
                <a:gd name="T152" fmla="*/ 348 h 60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Lst>
              <a:rect l="0" t="0" r="r" b="b"/>
              <a:pathLst>
                <a:path w="444" h="602">
                  <a:moveTo>
                    <a:pt x="237" y="412"/>
                  </a:moveTo>
                  <a:lnTo>
                    <a:pt x="174" y="412"/>
                  </a:lnTo>
                  <a:lnTo>
                    <a:pt x="174" y="570"/>
                  </a:lnTo>
                  <a:lnTo>
                    <a:pt x="177" y="583"/>
                  </a:lnTo>
                  <a:lnTo>
                    <a:pt x="183" y="593"/>
                  </a:lnTo>
                  <a:lnTo>
                    <a:pt x="193" y="599"/>
                  </a:lnTo>
                  <a:lnTo>
                    <a:pt x="206" y="602"/>
                  </a:lnTo>
                  <a:lnTo>
                    <a:pt x="218" y="599"/>
                  </a:lnTo>
                  <a:lnTo>
                    <a:pt x="228" y="593"/>
                  </a:lnTo>
                  <a:lnTo>
                    <a:pt x="235" y="582"/>
                  </a:lnTo>
                  <a:lnTo>
                    <a:pt x="237" y="570"/>
                  </a:lnTo>
                  <a:lnTo>
                    <a:pt x="237" y="412"/>
                  </a:lnTo>
                  <a:close/>
                  <a:moveTo>
                    <a:pt x="338" y="64"/>
                  </a:moveTo>
                  <a:lnTo>
                    <a:pt x="174" y="64"/>
                  </a:lnTo>
                  <a:lnTo>
                    <a:pt x="95" y="383"/>
                  </a:lnTo>
                  <a:lnTo>
                    <a:pt x="93" y="398"/>
                  </a:lnTo>
                  <a:lnTo>
                    <a:pt x="102" y="412"/>
                  </a:lnTo>
                  <a:lnTo>
                    <a:pt x="269" y="412"/>
                  </a:lnTo>
                  <a:lnTo>
                    <a:pt x="269" y="570"/>
                  </a:lnTo>
                  <a:lnTo>
                    <a:pt x="272" y="583"/>
                  </a:lnTo>
                  <a:lnTo>
                    <a:pt x="278" y="593"/>
                  </a:lnTo>
                  <a:lnTo>
                    <a:pt x="288" y="599"/>
                  </a:lnTo>
                  <a:lnTo>
                    <a:pt x="301" y="602"/>
                  </a:lnTo>
                  <a:lnTo>
                    <a:pt x="313" y="599"/>
                  </a:lnTo>
                  <a:lnTo>
                    <a:pt x="323" y="593"/>
                  </a:lnTo>
                  <a:lnTo>
                    <a:pt x="330" y="582"/>
                  </a:lnTo>
                  <a:lnTo>
                    <a:pt x="332" y="570"/>
                  </a:lnTo>
                  <a:lnTo>
                    <a:pt x="332" y="393"/>
                  </a:lnTo>
                  <a:lnTo>
                    <a:pt x="342" y="383"/>
                  </a:lnTo>
                  <a:lnTo>
                    <a:pt x="350" y="372"/>
                  </a:lnTo>
                  <a:lnTo>
                    <a:pt x="356" y="359"/>
                  </a:lnTo>
                  <a:lnTo>
                    <a:pt x="361" y="345"/>
                  </a:lnTo>
                  <a:lnTo>
                    <a:pt x="394" y="330"/>
                  </a:lnTo>
                  <a:lnTo>
                    <a:pt x="420" y="305"/>
                  </a:lnTo>
                  <a:lnTo>
                    <a:pt x="422" y="301"/>
                  </a:lnTo>
                  <a:lnTo>
                    <a:pt x="332" y="301"/>
                  </a:lnTo>
                  <a:lnTo>
                    <a:pt x="329" y="301"/>
                  </a:lnTo>
                  <a:lnTo>
                    <a:pt x="326" y="300"/>
                  </a:lnTo>
                  <a:lnTo>
                    <a:pt x="324" y="298"/>
                  </a:lnTo>
                  <a:lnTo>
                    <a:pt x="279" y="251"/>
                  </a:lnTo>
                  <a:lnTo>
                    <a:pt x="272" y="239"/>
                  </a:lnTo>
                  <a:lnTo>
                    <a:pt x="269" y="225"/>
                  </a:lnTo>
                  <a:lnTo>
                    <a:pt x="272" y="212"/>
                  </a:lnTo>
                  <a:lnTo>
                    <a:pt x="280" y="200"/>
                  </a:lnTo>
                  <a:lnTo>
                    <a:pt x="292" y="192"/>
                  </a:lnTo>
                  <a:lnTo>
                    <a:pt x="305" y="190"/>
                  </a:lnTo>
                  <a:lnTo>
                    <a:pt x="356" y="190"/>
                  </a:lnTo>
                  <a:lnTo>
                    <a:pt x="362" y="188"/>
                  </a:lnTo>
                  <a:lnTo>
                    <a:pt x="430" y="188"/>
                  </a:lnTo>
                  <a:lnTo>
                    <a:pt x="416" y="164"/>
                  </a:lnTo>
                  <a:lnTo>
                    <a:pt x="386" y="140"/>
                  </a:lnTo>
                  <a:lnTo>
                    <a:pt x="348" y="127"/>
                  </a:lnTo>
                  <a:lnTo>
                    <a:pt x="338" y="64"/>
                  </a:lnTo>
                  <a:close/>
                  <a:moveTo>
                    <a:pt x="430" y="188"/>
                  </a:moveTo>
                  <a:lnTo>
                    <a:pt x="362" y="188"/>
                  </a:lnTo>
                  <a:lnTo>
                    <a:pt x="375" y="190"/>
                  </a:lnTo>
                  <a:lnTo>
                    <a:pt x="385" y="200"/>
                  </a:lnTo>
                  <a:lnTo>
                    <a:pt x="393" y="212"/>
                  </a:lnTo>
                  <a:lnTo>
                    <a:pt x="396" y="225"/>
                  </a:lnTo>
                  <a:lnTo>
                    <a:pt x="393" y="239"/>
                  </a:lnTo>
                  <a:lnTo>
                    <a:pt x="386" y="251"/>
                  </a:lnTo>
                  <a:lnTo>
                    <a:pt x="341" y="298"/>
                  </a:lnTo>
                  <a:lnTo>
                    <a:pt x="338" y="300"/>
                  </a:lnTo>
                  <a:lnTo>
                    <a:pt x="335" y="301"/>
                  </a:lnTo>
                  <a:lnTo>
                    <a:pt x="422" y="301"/>
                  </a:lnTo>
                  <a:lnTo>
                    <a:pt x="437" y="274"/>
                  </a:lnTo>
                  <a:lnTo>
                    <a:pt x="443" y="237"/>
                  </a:lnTo>
                  <a:lnTo>
                    <a:pt x="436" y="197"/>
                  </a:lnTo>
                  <a:lnTo>
                    <a:pt x="430" y="188"/>
                  </a:lnTo>
                  <a:close/>
                  <a:moveTo>
                    <a:pt x="320" y="0"/>
                  </a:moveTo>
                  <a:lnTo>
                    <a:pt x="202" y="0"/>
                  </a:lnTo>
                  <a:lnTo>
                    <a:pt x="123" y="18"/>
                  </a:lnTo>
                  <a:lnTo>
                    <a:pt x="59" y="62"/>
                  </a:lnTo>
                  <a:lnTo>
                    <a:pt x="16" y="127"/>
                  </a:lnTo>
                  <a:lnTo>
                    <a:pt x="0" y="206"/>
                  </a:lnTo>
                  <a:lnTo>
                    <a:pt x="2" y="218"/>
                  </a:lnTo>
                  <a:lnTo>
                    <a:pt x="9" y="228"/>
                  </a:lnTo>
                  <a:lnTo>
                    <a:pt x="19" y="235"/>
                  </a:lnTo>
                  <a:lnTo>
                    <a:pt x="32" y="238"/>
                  </a:lnTo>
                  <a:lnTo>
                    <a:pt x="44" y="235"/>
                  </a:lnTo>
                  <a:lnTo>
                    <a:pt x="54" y="228"/>
                  </a:lnTo>
                  <a:lnTo>
                    <a:pt x="61" y="218"/>
                  </a:lnTo>
                  <a:lnTo>
                    <a:pt x="63" y="206"/>
                  </a:lnTo>
                  <a:lnTo>
                    <a:pt x="72" y="158"/>
                  </a:lnTo>
                  <a:lnTo>
                    <a:pt x="95" y="115"/>
                  </a:lnTo>
                  <a:lnTo>
                    <a:pt x="130" y="83"/>
                  </a:lnTo>
                  <a:lnTo>
                    <a:pt x="174" y="64"/>
                  </a:lnTo>
                  <a:lnTo>
                    <a:pt x="338" y="64"/>
                  </a:lnTo>
                  <a:lnTo>
                    <a:pt x="331" y="22"/>
                  </a:lnTo>
                  <a:lnTo>
                    <a:pt x="329" y="9"/>
                  </a:lnTo>
                  <a:lnTo>
                    <a:pt x="320" y="0"/>
                  </a:lnTo>
                  <a:close/>
                  <a:moveTo>
                    <a:pt x="356" y="190"/>
                  </a:moveTo>
                  <a:lnTo>
                    <a:pt x="305" y="190"/>
                  </a:lnTo>
                  <a:lnTo>
                    <a:pt x="318" y="193"/>
                  </a:lnTo>
                  <a:lnTo>
                    <a:pt x="329" y="201"/>
                  </a:lnTo>
                  <a:lnTo>
                    <a:pt x="332" y="205"/>
                  </a:lnTo>
                  <a:lnTo>
                    <a:pt x="336" y="201"/>
                  </a:lnTo>
                  <a:lnTo>
                    <a:pt x="340" y="197"/>
                  </a:lnTo>
                  <a:lnTo>
                    <a:pt x="345" y="194"/>
                  </a:lnTo>
                  <a:lnTo>
                    <a:pt x="356" y="190"/>
                  </a:lnTo>
                  <a:close/>
                </a:path>
              </a:pathLst>
            </a:custGeom>
            <a:solidFill>
              <a:srgbClr val="F15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dirty="0"/>
            </a:p>
          </p:txBody>
        </p:sp>
        <p:pic>
          <p:nvPicPr>
            <p:cNvPr id="39" name="Picture 2">
              <a:extLst>
                <a:ext uri="{FF2B5EF4-FFF2-40B4-BE49-F238E27FC236}">
                  <a16:creationId xmlns:a16="http://schemas.microsoft.com/office/drawing/2014/main" id="{5FADF5A3-EED6-4E70-A278-F853E0ED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0"/>
              <a:ext cx="127" cy="127"/>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ángulo 39"/>
          <p:cNvSpPr/>
          <p:nvPr/>
        </p:nvSpPr>
        <p:spPr>
          <a:xfrm>
            <a:off x="4231192" y="3766125"/>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a:t>
            </a:r>
            <a:r>
              <a:rPr lang="es-CO" altLang="en-US" b="1" dirty="0">
                <a:solidFill>
                  <a:srgbClr val="EE5859"/>
                </a:solidFill>
                <a:latin typeface="Arial Narrow" panose="020B0606020202030204" pitchFamily="34" charset="0"/>
              </a:rPr>
              <a:t>6</a:t>
            </a:r>
            <a:r>
              <a:rPr lang="es-CO" altLang="en-US" b="1" dirty="0" smtClean="0">
                <a:solidFill>
                  <a:srgbClr val="EE5859"/>
                </a:solidFill>
                <a:latin typeface="Arial Narrow" panose="020B0606020202030204" pitchFamily="34" charset="0"/>
              </a:rPr>
              <a:t> IC</a:t>
            </a:r>
            <a:r>
              <a:rPr lang="es-CO" altLang="en-US" b="1" dirty="0">
                <a:solidFill>
                  <a:srgbClr val="EE5859"/>
                </a:solidFill>
                <a:latin typeface="Arial Narrow" panose="020B0606020202030204" pitchFamily="34" charset="0"/>
              </a:rPr>
              <a:t>)</a:t>
            </a:r>
          </a:p>
        </p:txBody>
      </p:sp>
      <p:sp>
        <p:nvSpPr>
          <p:cNvPr id="41" name="Rectángulo 40">
            <a:extLst>
              <a:ext uri="{FF2B5EF4-FFF2-40B4-BE49-F238E27FC236}">
                <a16:creationId xmlns:a16="http://schemas.microsoft.com/office/drawing/2014/main" id="{7FFCADC0-3226-4BF2-91F3-40665CE74F5C}"/>
              </a:ext>
            </a:extLst>
          </p:cNvPr>
          <p:cNvSpPr/>
          <p:nvPr/>
        </p:nvSpPr>
        <p:spPr>
          <a:xfrm>
            <a:off x="9343652" y="2443258"/>
            <a:ext cx="2523001" cy="1733808"/>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El </a:t>
            </a:r>
            <a:r>
              <a:rPr lang="es-ES" sz="2000" baseline="30000" dirty="0">
                <a:solidFill>
                  <a:srgbClr val="555859"/>
                </a:solidFill>
                <a:latin typeface="Leelawadee" panose="020B0502040204020203" pitchFamily="34" charset="-34"/>
                <a:cs typeface="Leelawadee" panose="020B0502040204020203" pitchFamily="34" charset="-34"/>
              </a:rPr>
              <a:t>26% de las 91 IC que viajaba en grupo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ellas o mujeres dentro de su </a:t>
            </a:r>
            <a:r>
              <a:rPr lang="es-ES" sz="2000" b="1" baseline="30000" dirty="0">
                <a:solidFill>
                  <a:srgbClr val="555859"/>
                </a:solidFill>
                <a:latin typeface="Leelawadee" panose="020B0502040204020203" pitchFamily="34" charset="-34"/>
                <a:cs typeface="Leelawadee" panose="020B0502040204020203" pitchFamily="34" charset="-34"/>
              </a:rPr>
              <a:t>grupo se encontraban viajando en estado de gestación o lactancia</a:t>
            </a:r>
          </a:p>
          <a:p>
            <a:r>
              <a:rPr lang="es-ES" sz="2000" b="1" baseline="30000" dirty="0" smtClean="0">
                <a:solidFill>
                  <a:srgbClr val="555859"/>
                </a:solidFill>
                <a:latin typeface="Leelawadee" panose="020B0502040204020203" pitchFamily="34" charset="-34"/>
                <a:cs typeface="Leelawadee" panose="020B0502040204020203" pitchFamily="34" charset="-34"/>
              </a:rPr>
              <a:t> </a:t>
            </a:r>
          </a:p>
          <a:p>
            <a:endParaRPr lang="es-MX" sz="2000" baseline="30000" dirty="0">
              <a:solidFill>
                <a:srgbClr val="555859"/>
              </a:solidFill>
              <a:latin typeface="Leelawadee" panose="020B0502040204020203" pitchFamily="34" charset="-34"/>
              <a:cs typeface="Leelawadee" panose="020B0502040204020203" pitchFamily="34" charset="-34"/>
            </a:endParaRPr>
          </a:p>
        </p:txBody>
      </p:sp>
      <p:grpSp>
        <p:nvGrpSpPr>
          <p:cNvPr id="42" name="Group 1">
            <a:extLst>
              <a:ext uri="{FF2B5EF4-FFF2-40B4-BE49-F238E27FC236}">
                <a16:creationId xmlns:a16="http://schemas.microsoft.com/office/drawing/2014/main" id="{C17078F9-FC48-4BAA-AD4D-BDA92754BC09}"/>
              </a:ext>
            </a:extLst>
          </p:cNvPr>
          <p:cNvGrpSpPr>
            <a:grpSpLocks/>
          </p:cNvGrpSpPr>
          <p:nvPr/>
        </p:nvGrpSpPr>
        <p:grpSpPr bwMode="auto">
          <a:xfrm>
            <a:off x="8495057" y="2139399"/>
            <a:ext cx="769649" cy="1381475"/>
            <a:chOff x="-32" y="0"/>
            <a:chExt cx="444" cy="760"/>
          </a:xfrm>
        </p:grpSpPr>
        <p:sp>
          <p:nvSpPr>
            <p:cNvPr id="43" name="AutoShape 3">
              <a:extLst>
                <a:ext uri="{FF2B5EF4-FFF2-40B4-BE49-F238E27FC236}">
                  <a16:creationId xmlns:a16="http://schemas.microsoft.com/office/drawing/2014/main" id="{0759534F-6E4B-4736-8B9B-D7281A003B3F}"/>
                </a:ext>
              </a:extLst>
            </p:cNvPr>
            <p:cNvSpPr>
              <a:spLocks/>
            </p:cNvSpPr>
            <p:nvPr/>
          </p:nvSpPr>
          <p:spPr bwMode="auto">
            <a:xfrm>
              <a:off x="-32" y="158"/>
              <a:ext cx="444" cy="602"/>
            </a:xfrm>
            <a:custGeom>
              <a:avLst/>
              <a:gdLst>
                <a:gd name="T0" fmla="*/ 174 w 444"/>
                <a:gd name="T1" fmla="+- 0 570 158"/>
                <a:gd name="T2" fmla="*/ 570 h 602"/>
                <a:gd name="T3" fmla="*/ 177 w 444"/>
                <a:gd name="T4" fmla="+- 0 741 158"/>
                <a:gd name="T5" fmla="*/ 741 h 602"/>
                <a:gd name="T6" fmla="*/ 193 w 444"/>
                <a:gd name="T7" fmla="+- 0 757 158"/>
                <a:gd name="T8" fmla="*/ 757 h 602"/>
                <a:gd name="T9" fmla="*/ 218 w 444"/>
                <a:gd name="T10" fmla="+- 0 757 158"/>
                <a:gd name="T11" fmla="*/ 757 h 602"/>
                <a:gd name="T12" fmla="*/ 235 w 444"/>
                <a:gd name="T13" fmla="+- 0 740 158"/>
                <a:gd name="T14" fmla="*/ 740 h 602"/>
                <a:gd name="T15" fmla="*/ 237 w 444"/>
                <a:gd name="T16" fmla="+- 0 570 158"/>
                <a:gd name="T17" fmla="*/ 570 h 602"/>
                <a:gd name="T18" fmla="*/ 174 w 444"/>
                <a:gd name="T19" fmla="+- 0 222 158"/>
                <a:gd name="T20" fmla="*/ 222 h 602"/>
                <a:gd name="T21" fmla="*/ 93 w 444"/>
                <a:gd name="T22" fmla="+- 0 556 158"/>
                <a:gd name="T23" fmla="*/ 556 h 602"/>
                <a:gd name="T24" fmla="*/ 269 w 444"/>
                <a:gd name="T25" fmla="+- 0 570 158"/>
                <a:gd name="T26" fmla="*/ 570 h 602"/>
                <a:gd name="T27" fmla="*/ 272 w 444"/>
                <a:gd name="T28" fmla="+- 0 741 158"/>
                <a:gd name="T29" fmla="*/ 741 h 602"/>
                <a:gd name="T30" fmla="*/ 288 w 444"/>
                <a:gd name="T31" fmla="+- 0 757 158"/>
                <a:gd name="T32" fmla="*/ 757 h 602"/>
                <a:gd name="T33" fmla="*/ 313 w 444"/>
                <a:gd name="T34" fmla="+- 0 757 158"/>
                <a:gd name="T35" fmla="*/ 757 h 602"/>
                <a:gd name="T36" fmla="*/ 330 w 444"/>
                <a:gd name="T37" fmla="+- 0 740 158"/>
                <a:gd name="T38" fmla="*/ 740 h 602"/>
                <a:gd name="T39" fmla="*/ 332 w 444"/>
                <a:gd name="T40" fmla="+- 0 551 158"/>
                <a:gd name="T41" fmla="*/ 551 h 602"/>
                <a:gd name="T42" fmla="*/ 350 w 444"/>
                <a:gd name="T43" fmla="+- 0 530 158"/>
                <a:gd name="T44" fmla="*/ 530 h 602"/>
                <a:gd name="T45" fmla="*/ 361 w 444"/>
                <a:gd name="T46" fmla="+- 0 503 158"/>
                <a:gd name="T47" fmla="*/ 503 h 602"/>
                <a:gd name="T48" fmla="*/ 420 w 444"/>
                <a:gd name="T49" fmla="+- 0 463 158"/>
                <a:gd name="T50" fmla="*/ 463 h 602"/>
                <a:gd name="T51" fmla="*/ 332 w 444"/>
                <a:gd name="T52" fmla="+- 0 459 158"/>
                <a:gd name="T53" fmla="*/ 459 h 602"/>
                <a:gd name="T54" fmla="*/ 326 w 444"/>
                <a:gd name="T55" fmla="+- 0 458 158"/>
                <a:gd name="T56" fmla="*/ 458 h 602"/>
                <a:gd name="T57" fmla="*/ 279 w 444"/>
                <a:gd name="T58" fmla="+- 0 409 158"/>
                <a:gd name="T59" fmla="*/ 409 h 602"/>
                <a:gd name="T60" fmla="*/ 269 w 444"/>
                <a:gd name="T61" fmla="+- 0 383 158"/>
                <a:gd name="T62" fmla="*/ 383 h 602"/>
                <a:gd name="T63" fmla="*/ 280 w 444"/>
                <a:gd name="T64" fmla="+- 0 358 158"/>
                <a:gd name="T65" fmla="*/ 358 h 602"/>
                <a:gd name="T66" fmla="*/ 305 w 444"/>
                <a:gd name="T67" fmla="+- 0 348 158"/>
                <a:gd name="T68" fmla="*/ 348 h 602"/>
                <a:gd name="T69" fmla="*/ 362 w 444"/>
                <a:gd name="T70" fmla="+- 0 346 158"/>
                <a:gd name="T71" fmla="*/ 346 h 602"/>
                <a:gd name="T72" fmla="*/ 416 w 444"/>
                <a:gd name="T73" fmla="+- 0 322 158"/>
                <a:gd name="T74" fmla="*/ 322 h 602"/>
                <a:gd name="T75" fmla="*/ 348 w 444"/>
                <a:gd name="T76" fmla="+- 0 285 158"/>
                <a:gd name="T77" fmla="*/ 285 h 602"/>
                <a:gd name="T78" fmla="*/ 338 w 444"/>
                <a:gd name="T79" fmla="+- 0 222 158"/>
                <a:gd name="T80" fmla="*/ 222 h 602"/>
                <a:gd name="T81" fmla="*/ 362 w 444"/>
                <a:gd name="T82" fmla="+- 0 346 158"/>
                <a:gd name="T83" fmla="*/ 346 h 602"/>
                <a:gd name="T84" fmla="*/ 385 w 444"/>
                <a:gd name="T85" fmla="+- 0 358 158"/>
                <a:gd name="T86" fmla="*/ 358 h 602"/>
                <a:gd name="T87" fmla="*/ 396 w 444"/>
                <a:gd name="T88" fmla="+- 0 383 158"/>
                <a:gd name="T89" fmla="*/ 383 h 602"/>
                <a:gd name="T90" fmla="*/ 386 w 444"/>
                <a:gd name="T91" fmla="+- 0 409 158"/>
                <a:gd name="T92" fmla="*/ 409 h 602"/>
                <a:gd name="T93" fmla="*/ 338 w 444"/>
                <a:gd name="T94" fmla="+- 0 458 158"/>
                <a:gd name="T95" fmla="*/ 458 h 602"/>
                <a:gd name="T96" fmla="*/ 422 w 444"/>
                <a:gd name="T97" fmla="+- 0 459 158"/>
                <a:gd name="T98" fmla="*/ 459 h 602"/>
                <a:gd name="T99" fmla="*/ 443 w 444"/>
                <a:gd name="T100" fmla="+- 0 395 158"/>
                <a:gd name="T101" fmla="*/ 395 h 602"/>
                <a:gd name="T102" fmla="*/ 430 w 444"/>
                <a:gd name="T103" fmla="+- 0 346 158"/>
                <a:gd name="T104" fmla="*/ 346 h 602"/>
                <a:gd name="T105" fmla="*/ 202 w 444"/>
                <a:gd name="T106" fmla="+- 0 158 158"/>
                <a:gd name="T107" fmla="*/ 158 h 602"/>
                <a:gd name="T108" fmla="*/ 123 w 444"/>
                <a:gd name="T109" fmla="+- 0 176 158"/>
                <a:gd name="T110" fmla="*/ 176 h 602"/>
                <a:gd name="T111" fmla="*/ 16 w 444"/>
                <a:gd name="T112" fmla="+- 0 285 158"/>
                <a:gd name="T113" fmla="*/ 285 h 602"/>
                <a:gd name="T114" fmla="*/ 2 w 444"/>
                <a:gd name="T115" fmla="+- 0 376 158"/>
                <a:gd name="T116" fmla="*/ 376 h 602"/>
                <a:gd name="T117" fmla="*/ 19 w 444"/>
                <a:gd name="T118" fmla="+- 0 393 158"/>
                <a:gd name="T119" fmla="*/ 393 h 602"/>
                <a:gd name="T120" fmla="*/ 44 w 444"/>
                <a:gd name="T121" fmla="+- 0 393 158"/>
                <a:gd name="T122" fmla="*/ 393 h 602"/>
                <a:gd name="T123" fmla="*/ 61 w 444"/>
                <a:gd name="T124" fmla="+- 0 376 158"/>
                <a:gd name="T125" fmla="*/ 376 h 602"/>
                <a:gd name="T126" fmla="*/ 72 w 444"/>
                <a:gd name="T127" fmla="+- 0 316 158"/>
                <a:gd name="T128" fmla="*/ 316 h 602"/>
                <a:gd name="T129" fmla="*/ 130 w 444"/>
                <a:gd name="T130" fmla="+- 0 241 158"/>
                <a:gd name="T131" fmla="*/ 241 h 602"/>
                <a:gd name="T132" fmla="*/ 338 w 444"/>
                <a:gd name="T133" fmla="+- 0 222 158"/>
                <a:gd name="T134" fmla="*/ 222 h 602"/>
                <a:gd name="T135" fmla="*/ 329 w 444"/>
                <a:gd name="T136" fmla="+- 0 167 158"/>
                <a:gd name="T137" fmla="*/ 167 h 602"/>
                <a:gd name="T138" fmla="*/ 356 w 444"/>
                <a:gd name="T139" fmla="+- 0 348 158"/>
                <a:gd name="T140" fmla="*/ 348 h 602"/>
                <a:gd name="T141" fmla="*/ 318 w 444"/>
                <a:gd name="T142" fmla="+- 0 351 158"/>
                <a:gd name="T143" fmla="*/ 351 h 602"/>
                <a:gd name="T144" fmla="*/ 332 w 444"/>
                <a:gd name="T145" fmla="+- 0 363 158"/>
                <a:gd name="T146" fmla="*/ 363 h 602"/>
                <a:gd name="T147" fmla="*/ 340 w 444"/>
                <a:gd name="T148" fmla="+- 0 355 158"/>
                <a:gd name="T149" fmla="*/ 355 h 602"/>
                <a:gd name="T150" fmla="*/ 356 w 444"/>
                <a:gd name="T151" fmla="+- 0 348 158"/>
                <a:gd name="T152" fmla="*/ 348 h 60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Lst>
              <a:rect l="0" t="0" r="r" b="b"/>
              <a:pathLst>
                <a:path w="444" h="602">
                  <a:moveTo>
                    <a:pt x="237" y="412"/>
                  </a:moveTo>
                  <a:lnTo>
                    <a:pt x="174" y="412"/>
                  </a:lnTo>
                  <a:lnTo>
                    <a:pt x="174" y="570"/>
                  </a:lnTo>
                  <a:lnTo>
                    <a:pt x="177" y="583"/>
                  </a:lnTo>
                  <a:lnTo>
                    <a:pt x="183" y="593"/>
                  </a:lnTo>
                  <a:lnTo>
                    <a:pt x="193" y="599"/>
                  </a:lnTo>
                  <a:lnTo>
                    <a:pt x="206" y="602"/>
                  </a:lnTo>
                  <a:lnTo>
                    <a:pt x="218" y="599"/>
                  </a:lnTo>
                  <a:lnTo>
                    <a:pt x="228" y="593"/>
                  </a:lnTo>
                  <a:lnTo>
                    <a:pt x="235" y="582"/>
                  </a:lnTo>
                  <a:lnTo>
                    <a:pt x="237" y="570"/>
                  </a:lnTo>
                  <a:lnTo>
                    <a:pt x="237" y="412"/>
                  </a:lnTo>
                  <a:close/>
                  <a:moveTo>
                    <a:pt x="338" y="64"/>
                  </a:moveTo>
                  <a:lnTo>
                    <a:pt x="174" y="64"/>
                  </a:lnTo>
                  <a:lnTo>
                    <a:pt x="95" y="383"/>
                  </a:lnTo>
                  <a:lnTo>
                    <a:pt x="93" y="398"/>
                  </a:lnTo>
                  <a:lnTo>
                    <a:pt x="102" y="412"/>
                  </a:lnTo>
                  <a:lnTo>
                    <a:pt x="269" y="412"/>
                  </a:lnTo>
                  <a:lnTo>
                    <a:pt x="269" y="570"/>
                  </a:lnTo>
                  <a:lnTo>
                    <a:pt x="272" y="583"/>
                  </a:lnTo>
                  <a:lnTo>
                    <a:pt x="278" y="593"/>
                  </a:lnTo>
                  <a:lnTo>
                    <a:pt x="288" y="599"/>
                  </a:lnTo>
                  <a:lnTo>
                    <a:pt x="301" y="602"/>
                  </a:lnTo>
                  <a:lnTo>
                    <a:pt x="313" y="599"/>
                  </a:lnTo>
                  <a:lnTo>
                    <a:pt x="323" y="593"/>
                  </a:lnTo>
                  <a:lnTo>
                    <a:pt x="330" y="582"/>
                  </a:lnTo>
                  <a:lnTo>
                    <a:pt x="332" y="570"/>
                  </a:lnTo>
                  <a:lnTo>
                    <a:pt x="332" y="393"/>
                  </a:lnTo>
                  <a:lnTo>
                    <a:pt x="342" y="383"/>
                  </a:lnTo>
                  <a:lnTo>
                    <a:pt x="350" y="372"/>
                  </a:lnTo>
                  <a:lnTo>
                    <a:pt x="356" y="359"/>
                  </a:lnTo>
                  <a:lnTo>
                    <a:pt x="361" y="345"/>
                  </a:lnTo>
                  <a:lnTo>
                    <a:pt x="394" y="330"/>
                  </a:lnTo>
                  <a:lnTo>
                    <a:pt x="420" y="305"/>
                  </a:lnTo>
                  <a:lnTo>
                    <a:pt x="422" y="301"/>
                  </a:lnTo>
                  <a:lnTo>
                    <a:pt x="332" y="301"/>
                  </a:lnTo>
                  <a:lnTo>
                    <a:pt x="329" y="301"/>
                  </a:lnTo>
                  <a:lnTo>
                    <a:pt x="326" y="300"/>
                  </a:lnTo>
                  <a:lnTo>
                    <a:pt x="324" y="298"/>
                  </a:lnTo>
                  <a:lnTo>
                    <a:pt x="279" y="251"/>
                  </a:lnTo>
                  <a:lnTo>
                    <a:pt x="272" y="239"/>
                  </a:lnTo>
                  <a:lnTo>
                    <a:pt x="269" y="225"/>
                  </a:lnTo>
                  <a:lnTo>
                    <a:pt x="272" y="212"/>
                  </a:lnTo>
                  <a:lnTo>
                    <a:pt x="280" y="200"/>
                  </a:lnTo>
                  <a:lnTo>
                    <a:pt x="292" y="192"/>
                  </a:lnTo>
                  <a:lnTo>
                    <a:pt x="305" y="190"/>
                  </a:lnTo>
                  <a:lnTo>
                    <a:pt x="356" y="190"/>
                  </a:lnTo>
                  <a:lnTo>
                    <a:pt x="362" y="188"/>
                  </a:lnTo>
                  <a:lnTo>
                    <a:pt x="430" y="188"/>
                  </a:lnTo>
                  <a:lnTo>
                    <a:pt x="416" y="164"/>
                  </a:lnTo>
                  <a:lnTo>
                    <a:pt x="386" y="140"/>
                  </a:lnTo>
                  <a:lnTo>
                    <a:pt x="348" y="127"/>
                  </a:lnTo>
                  <a:lnTo>
                    <a:pt x="338" y="64"/>
                  </a:lnTo>
                  <a:close/>
                  <a:moveTo>
                    <a:pt x="430" y="188"/>
                  </a:moveTo>
                  <a:lnTo>
                    <a:pt x="362" y="188"/>
                  </a:lnTo>
                  <a:lnTo>
                    <a:pt x="375" y="190"/>
                  </a:lnTo>
                  <a:lnTo>
                    <a:pt x="385" y="200"/>
                  </a:lnTo>
                  <a:lnTo>
                    <a:pt x="393" y="212"/>
                  </a:lnTo>
                  <a:lnTo>
                    <a:pt x="396" y="225"/>
                  </a:lnTo>
                  <a:lnTo>
                    <a:pt x="393" y="239"/>
                  </a:lnTo>
                  <a:lnTo>
                    <a:pt x="386" y="251"/>
                  </a:lnTo>
                  <a:lnTo>
                    <a:pt x="341" y="298"/>
                  </a:lnTo>
                  <a:lnTo>
                    <a:pt x="338" y="300"/>
                  </a:lnTo>
                  <a:lnTo>
                    <a:pt x="335" y="301"/>
                  </a:lnTo>
                  <a:lnTo>
                    <a:pt x="422" y="301"/>
                  </a:lnTo>
                  <a:lnTo>
                    <a:pt x="437" y="274"/>
                  </a:lnTo>
                  <a:lnTo>
                    <a:pt x="443" y="237"/>
                  </a:lnTo>
                  <a:lnTo>
                    <a:pt x="436" y="197"/>
                  </a:lnTo>
                  <a:lnTo>
                    <a:pt x="430" y="188"/>
                  </a:lnTo>
                  <a:close/>
                  <a:moveTo>
                    <a:pt x="320" y="0"/>
                  </a:moveTo>
                  <a:lnTo>
                    <a:pt x="202" y="0"/>
                  </a:lnTo>
                  <a:lnTo>
                    <a:pt x="123" y="18"/>
                  </a:lnTo>
                  <a:lnTo>
                    <a:pt x="59" y="62"/>
                  </a:lnTo>
                  <a:lnTo>
                    <a:pt x="16" y="127"/>
                  </a:lnTo>
                  <a:lnTo>
                    <a:pt x="0" y="206"/>
                  </a:lnTo>
                  <a:lnTo>
                    <a:pt x="2" y="218"/>
                  </a:lnTo>
                  <a:lnTo>
                    <a:pt x="9" y="228"/>
                  </a:lnTo>
                  <a:lnTo>
                    <a:pt x="19" y="235"/>
                  </a:lnTo>
                  <a:lnTo>
                    <a:pt x="32" y="238"/>
                  </a:lnTo>
                  <a:lnTo>
                    <a:pt x="44" y="235"/>
                  </a:lnTo>
                  <a:lnTo>
                    <a:pt x="54" y="228"/>
                  </a:lnTo>
                  <a:lnTo>
                    <a:pt x="61" y="218"/>
                  </a:lnTo>
                  <a:lnTo>
                    <a:pt x="63" y="206"/>
                  </a:lnTo>
                  <a:lnTo>
                    <a:pt x="72" y="158"/>
                  </a:lnTo>
                  <a:lnTo>
                    <a:pt x="95" y="115"/>
                  </a:lnTo>
                  <a:lnTo>
                    <a:pt x="130" y="83"/>
                  </a:lnTo>
                  <a:lnTo>
                    <a:pt x="174" y="64"/>
                  </a:lnTo>
                  <a:lnTo>
                    <a:pt x="338" y="64"/>
                  </a:lnTo>
                  <a:lnTo>
                    <a:pt x="331" y="22"/>
                  </a:lnTo>
                  <a:lnTo>
                    <a:pt x="329" y="9"/>
                  </a:lnTo>
                  <a:lnTo>
                    <a:pt x="320" y="0"/>
                  </a:lnTo>
                  <a:close/>
                  <a:moveTo>
                    <a:pt x="356" y="190"/>
                  </a:moveTo>
                  <a:lnTo>
                    <a:pt x="305" y="190"/>
                  </a:lnTo>
                  <a:lnTo>
                    <a:pt x="318" y="193"/>
                  </a:lnTo>
                  <a:lnTo>
                    <a:pt x="329" y="201"/>
                  </a:lnTo>
                  <a:lnTo>
                    <a:pt x="332" y="205"/>
                  </a:lnTo>
                  <a:lnTo>
                    <a:pt x="336" y="201"/>
                  </a:lnTo>
                  <a:lnTo>
                    <a:pt x="340" y="197"/>
                  </a:lnTo>
                  <a:lnTo>
                    <a:pt x="345" y="194"/>
                  </a:lnTo>
                  <a:lnTo>
                    <a:pt x="356" y="190"/>
                  </a:lnTo>
                  <a:close/>
                </a:path>
              </a:pathLst>
            </a:custGeom>
            <a:solidFill>
              <a:srgbClr val="F15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dirty="0"/>
            </a:p>
          </p:txBody>
        </p:sp>
        <p:pic>
          <p:nvPicPr>
            <p:cNvPr id="44" name="Picture 2">
              <a:extLst>
                <a:ext uri="{FF2B5EF4-FFF2-40B4-BE49-F238E27FC236}">
                  <a16:creationId xmlns:a16="http://schemas.microsoft.com/office/drawing/2014/main" id="{5FADF5A3-EED6-4E70-A278-F853E0ED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0"/>
              <a:ext cx="127" cy="127"/>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ángulo 44"/>
          <p:cNvSpPr/>
          <p:nvPr/>
        </p:nvSpPr>
        <p:spPr>
          <a:xfrm>
            <a:off x="8532523" y="3782045"/>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(91 IC</a:t>
            </a:r>
            <a:r>
              <a:rPr lang="es-CO" altLang="en-US" b="1" dirty="0">
                <a:solidFill>
                  <a:srgbClr val="EE5859"/>
                </a:solidFill>
                <a:latin typeface="Arial Narrow" panose="020B0606020202030204" pitchFamily="34" charset="0"/>
              </a:rPr>
              <a:t>)</a:t>
            </a:r>
          </a:p>
        </p:txBody>
      </p:sp>
      <p:pic>
        <p:nvPicPr>
          <p:cNvPr id="3" name="Imagen 2"/>
          <p:cNvPicPr>
            <a:picLocks noChangeAspect="1"/>
          </p:cNvPicPr>
          <p:nvPr/>
        </p:nvPicPr>
        <p:blipFill>
          <a:blip r:embed="rId4"/>
          <a:stretch>
            <a:fillRect/>
          </a:stretch>
        </p:blipFill>
        <p:spPr>
          <a:xfrm>
            <a:off x="6728843" y="4210049"/>
            <a:ext cx="2656623" cy="2064863"/>
          </a:xfrm>
          <a:prstGeom prst="rect">
            <a:avLst/>
          </a:prstGeom>
        </p:spPr>
      </p:pic>
      <p:cxnSp>
        <p:nvCxnSpPr>
          <p:cNvPr id="7" name="Conector recto 6"/>
          <p:cNvCxnSpPr/>
          <p:nvPr/>
        </p:nvCxnSpPr>
        <p:spPr>
          <a:xfrm>
            <a:off x="5819266" y="4183956"/>
            <a:ext cx="3979829" cy="20406"/>
          </a:xfrm>
          <a:prstGeom prst="line">
            <a:avLst/>
          </a:prstGeom>
          <a:ln w="28575">
            <a:solidFill>
              <a:srgbClr val="555859"/>
            </a:solidFill>
          </a:ln>
        </p:spPr>
        <p:style>
          <a:lnRef idx="1">
            <a:schemeClr val="accent1"/>
          </a:lnRef>
          <a:fillRef idx="0">
            <a:schemeClr val="accent1"/>
          </a:fillRef>
          <a:effectRef idx="0">
            <a:schemeClr val="accent1"/>
          </a:effectRef>
          <a:fontRef idx="minor">
            <a:schemeClr val="tx1"/>
          </a:fontRef>
        </p:style>
      </p:cxnSp>
      <p:pic>
        <p:nvPicPr>
          <p:cNvPr id="47" name="Imagen 46">
            <a:extLst>
              <a:ext uri="{FF2B5EF4-FFF2-40B4-BE49-F238E27FC236}">
                <a16:creationId xmlns:a16="http://schemas.microsoft.com/office/drawing/2014/main" id="{CE6E4F8D-933F-4CF8-BA33-B3BE6D6BE1CC}"/>
              </a:ext>
            </a:extLst>
          </p:cNvPr>
          <p:cNvPicPr>
            <a:picLocks noChangeAspect="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r:embed="rId6">
                    <a14:imgEffect>
                      <a14:artisticPhotocopy/>
                    </a14:imgEffect>
                    <a14:imgEffect>
                      <a14:colorTemperature colorTemp="828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5912743" y="5074034"/>
            <a:ext cx="1593531" cy="1280152"/>
          </a:xfrm>
          <a:prstGeom prst="rect">
            <a:avLst/>
          </a:prstGeom>
        </p:spPr>
      </p:pic>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5819266" y="4296581"/>
            <a:ext cx="3979828" cy="417254"/>
          </a:xfrm>
        </p:spPr>
        <p:txBody>
          <a:bodyPr/>
          <a:lstStyle/>
          <a:p>
            <a:pPr algn="ctr"/>
            <a:r>
              <a:rPr lang="en-GB" sz="2000" dirty="0" err="1"/>
              <a:t>Menores</a:t>
            </a:r>
            <a:r>
              <a:rPr lang="en-GB" sz="2000" dirty="0"/>
              <a:t> </a:t>
            </a:r>
            <a:r>
              <a:rPr lang="en-GB" sz="2000" dirty="0" err="1"/>
              <a:t>viajando</a:t>
            </a:r>
            <a:r>
              <a:rPr lang="en-GB" sz="2000" dirty="0"/>
              <a:t> solos/as</a:t>
            </a:r>
          </a:p>
        </p:txBody>
      </p:sp>
      <p:sp>
        <p:nvSpPr>
          <p:cNvPr id="49" name="Rectángulo 48">
            <a:extLst>
              <a:ext uri="{FF2B5EF4-FFF2-40B4-BE49-F238E27FC236}">
                <a16:creationId xmlns:a16="http://schemas.microsoft.com/office/drawing/2014/main" id="{7FFCADC0-3226-4BF2-91F3-40665CE74F5C}"/>
              </a:ext>
            </a:extLst>
          </p:cNvPr>
          <p:cNvSpPr/>
          <p:nvPr/>
        </p:nvSpPr>
        <p:spPr>
          <a:xfrm>
            <a:off x="7672567" y="5143908"/>
            <a:ext cx="2523001" cy="1938992"/>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El </a:t>
            </a:r>
            <a:r>
              <a:rPr lang="es-ES" sz="2000" baseline="30000" dirty="0">
                <a:solidFill>
                  <a:srgbClr val="555859"/>
                </a:solidFill>
                <a:latin typeface="Leelawadee" panose="020B0502040204020203" pitchFamily="34" charset="-34"/>
                <a:cs typeface="Leelawadee" panose="020B0502040204020203" pitchFamily="34" charset="-34"/>
              </a:rPr>
              <a:t>8% (6 IC) de los 76 que viajaban con menores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aseline="30000" dirty="0">
                <a:solidFill>
                  <a:srgbClr val="555859"/>
                </a:solidFill>
                <a:latin typeface="Leelawadee" panose="020B0502040204020203" pitchFamily="34" charset="-34"/>
                <a:cs typeface="Leelawadee" panose="020B0502040204020203" pitchFamily="34" charset="-34"/>
              </a:rPr>
              <a:t>que dentro de su grupo de viaje había </a:t>
            </a:r>
            <a:r>
              <a:rPr lang="es-ES" sz="2000" b="1" baseline="30000" dirty="0">
                <a:solidFill>
                  <a:srgbClr val="555859"/>
                </a:solidFill>
                <a:latin typeface="Leelawadee" panose="020B0502040204020203" pitchFamily="34" charset="-34"/>
                <a:cs typeface="Leelawadee" panose="020B0502040204020203" pitchFamily="34" charset="-34"/>
              </a:rPr>
              <a:t>niños/as viajando sin su acudiente legal</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r>
              <a:rPr lang="es-ES" sz="2000" b="1" baseline="30000" dirty="0" smtClean="0">
                <a:solidFill>
                  <a:srgbClr val="555859"/>
                </a:solidFill>
                <a:latin typeface="Leelawadee" panose="020B0502040204020203" pitchFamily="34" charset="-34"/>
                <a:cs typeface="Leelawadee" panose="020B0502040204020203" pitchFamily="34" charset="-34"/>
              </a:rPr>
              <a:t> </a:t>
            </a:r>
          </a:p>
          <a:p>
            <a:endParaRPr lang="es-MX" sz="2000" baseline="30000" dirty="0">
              <a:solidFill>
                <a:srgbClr val="555859"/>
              </a:solidFill>
              <a:latin typeface="Leelawadee" panose="020B0502040204020203" pitchFamily="34" charset="-34"/>
              <a:cs typeface="Leelawadee" panose="020B0502040204020203" pitchFamily="34" charset="-34"/>
            </a:endParaRPr>
          </a:p>
        </p:txBody>
      </p:sp>
      <p:grpSp>
        <p:nvGrpSpPr>
          <p:cNvPr id="51" name="Group 1">
            <a:extLst>
              <a:ext uri="{FF2B5EF4-FFF2-40B4-BE49-F238E27FC236}">
                <a16:creationId xmlns:a16="http://schemas.microsoft.com/office/drawing/2014/main" id="{C17078F9-FC48-4BAA-AD4D-BDA92754BC09}"/>
              </a:ext>
            </a:extLst>
          </p:cNvPr>
          <p:cNvGrpSpPr>
            <a:grpSpLocks/>
          </p:cNvGrpSpPr>
          <p:nvPr/>
        </p:nvGrpSpPr>
        <p:grpSpPr bwMode="auto">
          <a:xfrm>
            <a:off x="4193726" y="2107559"/>
            <a:ext cx="769649" cy="1381475"/>
            <a:chOff x="-32" y="0"/>
            <a:chExt cx="444" cy="760"/>
          </a:xfrm>
        </p:grpSpPr>
        <p:sp>
          <p:nvSpPr>
            <p:cNvPr id="52" name="AutoShape 3">
              <a:extLst>
                <a:ext uri="{FF2B5EF4-FFF2-40B4-BE49-F238E27FC236}">
                  <a16:creationId xmlns:a16="http://schemas.microsoft.com/office/drawing/2014/main" id="{0759534F-6E4B-4736-8B9B-D7281A003B3F}"/>
                </a:ext>
              </a:extLst>
            </p:cNvPr>
            <p:cNvSpPr>
              <a:spLocks/>
            </p:cNvSpPr>
            <p:nvPr/>
          </p:nvSpPr>
          <p:spPr bwMode="auto">
            <a:xfrm>
              <a:off x="-32" y="158"/>
              <a:ext cx="444" cy="602"/>
            </a:xfrm>
            <a:custGeom>
              <a:avLst/>
              <a:gdLst>
                <a:gd name="T0" fmla="*/ 174 w 444"/>
                <a:gd name="T1" fmla="+- 0 570 158"/>
                <a:gd name="T2" fmla="*/ 570 h 602"/>
                <a:gd name="T3" fmla="*/ 177 w 444"/>
                <a:gd name="T4" fmla="+- 0 741 158"/>
                <a:gd name="T5" fmla="*/ 741 h 602"/>
                <a:gd name="T6" fmla="*/ 193 w 444"/>
                <a:gd name="T7" fmla="+- 0 757 158"/>
                <a:gd name="T8" fmla="*/ 757 h 602"/>
                <a:gd name="T9" fmla="*/ 218 w 444"/>
                <a:gd name="T10" fmla="+- 0 757 158"/>
                <a:gd name="T11" fmla="*/ 757 h 602"/>
                <a:gd name="T12" fmla="*/ 235 w 444"/>
                <a:gd name="T13" fmla="+- 0 740 158"/>
                <a:gd name="T14" fmla="*/ 740 h 602"/>
                <a:gd name="T15" fmla="*/ 237 w 444"/>
                <a:gd name="T16" fmla="+- 0 570 158"/>
                <a:gd name="T17" fmla="*/ 570 h 602"/>
                <a:gd name="T18" fmla="*/ 174 w 444"/>
                <a:gd name="T19" fmla="+- 0 222 158"/>
                <a:gd name="T20" fmla="*/ 222 h 602"/>
                <a:gd name="T21" fmla="*/ 93 w 444"/>
                <a:gd name="T22" fmla="+- 0 556 158"/>
                <a:gd name="T23" fmla="*/ 556 h 602"/>
                <a:gd name="T24" fmla="*/ 269 w 444"/>
                <a:gd name="T25" fmla="+- 0 570 158"/>
                <a:gd name="T26" fmla="*/ 570 h 602"/>
                <a:gd name="T27" fmla="*/ 272 w 444"/>
                <a:gd name="T28" fmla="+- 0 741 158"/>
                <a:gd name="T29" fmla="*/ 741 h 602"/>
                <a:gd name="T30" fmla="*/ 288 w 444"/>
                <a:gd name="T31" fmla="+- 0 757 158"/>
                <a:gd name="T32" fmla="*/ 757 h 602"/>
                <a:gd name="T33" fmla="*/ 313 w 444"/>
                <a:gd name="T34" fmla="+- 0 757 158"/>
                <a:gd name="T35" fmla="*/ 757 h 602"/>
                <a:gd name="T36" fmla="*/ 330 w 444"/>
                <a:gd name="T37" fmla="+- 0 740 158"/>
                <a:gd name="T38" fmla="*/ 740 h 602"/>
                <a:gd name="T39" fmla="*/ 332 w 444"/>
                <a:gd name="T40" fmla="+- 0 551 158"/>
                <a:gd name="T41" fmla="*/ 551 h 602"/>
                <a:gd name="T42" fmla="*/ 350 w 444"/>
                <a:gd name="T43" fmla="+- 0 530 158"/>
                <a:gd name="T44" fmla="*/ 530 h 602"/>
                <a:gd name="T45" fmla="*/ 361 w 444"/>
                <a:gd name="T46" fmla="+- 0 503 158"/>
                <a:gd name="T47" fmla="*/ 503 h 602"/>
                <a:gd name="T48" fmla="*/ 420 w 444"/>
                <a:gd name="T49" fmla="+- 0 463 158"/>
                <a:gd name="T50" fmla="*/ 463 h 602"/>
                <a:gd name="T51" fmla="*/ 332 w 444"/>
                <a:gd name="T52" fmla="+- 0 459 158"/>
                <a:gd name="T53" fmla="*/ 459 h 602"/>
                <a:gd name="T54" fmla="*/ 326 w 444"/>
                <a:gd name="T55" fmla="+- 0 458 158"/>
                <a:gd name="T56" fmla="*/ 458 h 602"/>
                <a:gd name="T57" fmla="*/ 279 w 444"/>
                <a:gd name="T58" fmla="+- 0 409 158"/>
                <a:gd name="T59" fmla="*/ 409 h 602"/>
                <a:gd name="T60" fmla="*/ 269 w 444"/>
                <a:gd name="T61" fmla="+- 0 383 158"/>
                <a:gd name="T62" fmla="*/ 383 h 602"/>
                <a:gd name="T63" fmla="*/ 280 w 444"/>
                <a:gd name="T64" fmla="+- 0 358 158"/>
                <a:gd name="T65" fmla="*/ 358 h 602"/>
                <a:gd name="T66" fmla="*/ 305 w 444"/>
                <a:gd name="T67" fmla="+- 0 348 158"/>
                <a:gd name="T68" fmla="*/ 348 h 602"/>
                <a:gd name="T69" fmla="*/ 362 w 444"/>
                <a:gd name="T70" fmla="+- 0 346 158"/>
                <a:gd name="T71" fmla="*/ 346 h 602"/>
                <a:gd name="T72" fmla="*/ 416 w 444"/>
                <a:gd name="T73" fmla="+- 0 322 158"/>
                <a:gd name="T74" fmla="*/ 322 h 602"/>
                <a:gd name="T75" fmla="*/ 348 w 444"/>
                <a:gd name="T76" fmla="+- 0 285 158"/>
                <a:gd name="T77" fmla="*/ 285 h 602"/>
                <a:gd name="T78" fmla="*/ 338 w 444"/>
                <a:gd name="T79" fmla="+- 0 222 158"/>
                <a:gd name="T80" fmla="*/ 222 h 602"/>
                <a:gd name="T81" fmla="*/ 362 w 444"/>
                <a:gd name="T82" fmla="+- 0 346 158"/>
                <a:gd name="T83" fmla="*/ 346 h 602"/>
                <a:gd name="T84" fmla="*/ 385 w 444"/>
                <a:gd name="T85" fmla="+- 0 358 158"/>
                <a:gd name="T86" fmla="*/ 358 h 602"/>
                <a:gd name="T87" fmla="*/ 396 w 444"/>
                <a:gd name="T88" fmla="+- 0 383 158"/>
                <a:gd name="T89" fmla="*/ 383 h 602"/>
                <a:gd name="T90" fmla="*/ 386 w 444"/>
                <a:gd name="T91" fmla="+- 0 409 158"/>
                <a:gd name="T92" fmla="*/ 409 h 602"/>
                <a:gd name="T93" fmla="*/ 338 w 444"/>
                <a:gd name="T94" fmla="+- 0 458 158"/>
                <a:gd name="T95" fmla="*/ 458 h 602"/>
                <a:gd name="T96" fmla="*/ 422 w 444"/>
                <a:gd name="T97" fmla="+- 0 459 158"/>
                <a:gd name="T98" fmla="*/ 459 h 602"/>
                <a:gd name="T99" fmla="*/ 443 w 444"/>
                <a:gd name="T100" fmla="+- 0 395 158"/>
                <a:gd name="T101" fmla="*/ 395 h 602"/>
                <a:gd name="T102" fmla="*/ 430 w 444"/>
                <a:gd name="T103" fmla="+- 0 346 158"/>
                <a:gd name="T104" fmla="*/ 346 h 602"/>
                <a:gd name="T105" fmla="*/ 202 w 444"/>
                <a:gd name="T106" fmla="+- 0 158 158"/>
                <a:gd name="T107" fmla="*/ 158 h 602"/>
                <a:gd name="T108" fmla="*/ 123 w 444"/>
                <a:gd name="T109" fmla="+- 0 176 158"/>
                <a:gd name="T110" fmla="*/ 176 h 602"/>
                <a:gd name="T111" fmla="*/ 16 w 444"/>
                <a:gd name="T112" fmla="+- 0 285 158"/>
                <a:gd name="T113" fmla="*/ 285 h 602"/>
                <a:gd name="T114" fmla="*/ 2 w 444"/>
                <a:gd name="T115" fmla="+- 0 376 158"/>
                <a:gd name="T116" fmla="*/ 376 h 602"/>
                <a:gd name="T117" fmla="*/ 19 w 444"/>
                <a:gd name="T118" fmla="+- 0 393 158"/>
                <a:gd name="T119" fmla="*/ 393 h 602"/>
                <a:gd name="T120" fmla="*/ 44 w 444"/>
                <a:gd name="T121" fmla="+- 0 393 158"/>
                <a:gd name="T122" fmla="*/ 393 h 602"/>
                <a:gd name="T123" fmla="*/ 61 w 444"/>
                <a:gd name="T124" fmla="+- 0 376 158"/>
                <a:gd name="T125" fmla="*/ 376 h 602"/>
                <a:gd name="T126" fmla="*/ 72 w 444"/>
                <a:gd name="T127" fmla="+- 0 316 158"/>
                <a:gd name="T128" fmla="*/ 316 h 602"/>
                <a:gd name="T129" fmla="*/ 130 w 444"/>
                <a:gd name="T130" fmla="+- 0 241 158"/>
                <a:gd name="T131" fmla="*/ 241 h 602"/>
                <a:gd name="T132" fmla="*/ 338 w 444"/>
                <a:gd name="T133" fmla="+- 0 222 158"/>
                <a:gd name="T134" fmla="*/ 222 h 602"/>
                <a:gd name="T135" fmla="*/ 329 w 444"/>
                <a:gd name="T136" fmla="+- 0 167 158"/>
                <a:gd name="T137" fmla="*/ 167 h 602"/>
                <a:gd name="T138" fmla="*/ 356 w 444"/>
                <a:gd name="T139" fmla="+- 0 348 158"/>
                <a:gd name="T140" fmla="*/ 348 h 602"/>
                <a:gd name="T141" fmla="*/ 318 w 444"/>
                <a:gd name="T142" fmla="+- 0 351 158"/>
                <a:gd name="T143" fmla="*/ 351 h 602"/>
                <a:gd name="T144" fmla="*/ 332 w 444"/>
                <a:gd name="T145" fmla="+- 0 363 158"/>
                <a:gd name="T146" fmla="*/ 363 h 602"/>
                <a:gd name="T147" fmla="*/ 340 w 444"/>
                <a:gd name="T148" fmla="+- 0 355 158"/>
                <a:gd name="T149" fmla="*/ 355 h 602"/>
                <a:gd name="T150" fmla="*/ 356 w 444"/>
                <a:gd name="T151" fmla="+- 0 348 158"/>
                <a:gd name="T152" fmla="*/ 348 h 60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Lst>
              <a:rect l="0" t="0" r="r" b="b"/>
              <a:pathLst>
                <a:path w="444" h="602">
                  <a:moveTo>
                    <a:pt x="237" y="412"/>
                  </a:moveTo>
                  <a:lnTo>
                    <a:pt x="174" y="412"/>
                  </a:lnTo>
                  <a:lnTo>
                    <a:pt x="174" y="570"/>
                  </a:lnTo>
                  <a:lnTo>
                    <a:pt x="177" y="583"/>
                  </a:lnTo>
                  <a:lnTo>
                    <a:pt x="183" y="593"/>
                  </a:lnTo>
                  <a:lnTo>
                    <a:pt x="193" y="599"/>
                  </a:lnTo>
                  <a:lnTo>
                    <a:pt x="206" y="602"/>
                  </a:lnTo>
                  <a:lnTo>
                    <a:pt x="218" y="599"/>
                  </a:lnTo>
                  <a:lnTo>
                    <a:pt x="228" y="593"/>
                  </a:lnTo>
                  <a:lnTo>
                    <a:pt x="235" y="582"/>
                  </a:lnTo>
                  <a:lnTo>
                    <a:pt x="237" y="570"/>
                  </a:lnTo>
                  <a:lnTo>
                    <a:pt x="237" y="412"/>
                  </a:lnTo>
                  <a:close/>
                  <a:moveTo>
                    <a:pt x="338" y="64"/>
                  </a:moveTo>
                  <a:lnTo>
                    <a:pt x="174" y="64"/>
                  </a:lnTo>
                  <a:lnTo>
                    <a:pt x="95" y="383"/>
                  </a:lnTo>
                  <a:lnTo>
                    <a:pt x="93" y="398"/>
                  </a:lnTo>
                  <a:lnTo>
                    <a:pt x="102" y="412"/>
                  </a:lnTo>
                  <a:lnTo>
                    <a:pt x="269" y="412"/>
                  </a:lnTo>
                  <a:lnTo>
                    <a:pt x="269" y="570"/>
                  </a:lnTo>
                  <a:lnTo>
                    <a:pt x="272" y="583"/>
                  </a:lnTo>
                  <a:lnTo>
                    <a:pt x="278" y="593"/>
                  </a:lnTo>
                  <a:lnTo>
                    <a:pt x="288" y="599"/>
                  </a:lnTo>
                  <a:lnTo>
                    <a:pt x="301" y="602"/>
                  </a:lnTo>
                  <a:lnTo>
                    <a:pt x="313" y="599"/>
                  </a:lnTo>
                  <a:lnTo>
                    <a:pt x="323" y="593"/>
                  </a:lnTo>
                  <a:lnTo>
                    <a:pt x="330" y="582"/>
                  </a:lnTo>
                  <a:lnTo>
                    <a:pt x="332" y="570"/>
                  </a:lnTo>
                  <a:lnTo>
                    <a:pt x="332" y="393"/>
                  </a:lnTo>
                  <a:lnTo>
                    <a:pt x="342" y="383"/>
                  </a:lnTo>
                  <a:lnTo>
                    <a:pt x="350" y="372"/>
                  </a:lnTo>
                  <a:lnTo>
                    <a:pt x="356" y="359"/>
                  </a:lnTo>
                  <a:lnTo>
                    <a:pt x="361" y="345"/>
                  </a:lnTo>
                  <a:lnTo>
                    <a:pt x="394" y="330"/>
                  </a:lnTo>
                  <a:lnTo>
                    <a:pt x="420" y="305"/>
                  </a:lnTo>
                  <a:lnTo>
                    <a:pt x="422" y="301"/>
                  </a:lnTo>
                  <a:lnTo>
                    <a:pt x="332" y="301"/>
                  </a:lnTo>
                  <a:lnTo>
                    <a:pt x="329" y="301"/>
                  </a:lnTo>
                  <a:lnTo>
                    <a:pt x="326" y="300"/>
                  </a:lnTo>
                  <a:lnTo>
                    <a:pt x="324" y="298"/>
                  </a:lnTo>
                  <a:lnTo>
                    <a:pt x="279" y="251"/>
                  </a:lnTo>
                  <a:lnTo>
                    <a:pt x="272" y="239"/>
                  </a:lnTo>
                  <a:lnTo>
                    <a:pt x="269" y="225"/>
                  </a:lnTo>
                  <a:lnTo>
                    <a:pt x="272" y="212"/>
                  </a:lnTo>
                  <a:lnTo>
                    <a:pt x="280" y="200"/>
                  </a:lnTo>
                  <a:lnTo>
                    <a:pt x="292" y="192"/>
                  </a:lnTo>
                  <a:lnTo>
                    <a:pt x="305" y="190"/>
                  </a:lnTo>
                  <a:lnTo>
                    <a:pt x="356" y="190"/>
                  </a:lnTo>
                  <a:lnTo>
                    <a:pt x="362" y="188"/>
                  </a:lnTo>
                  <a:lnTo>
                    <a:pt x="430" y="188"/>
                  </a:lnTo>
                  <a:lnTo>
                    <a:pt x="416" y="164"/>
                  </a:lnTo>
                  <a:lnTo>
                    <a:pt x="386" y="140"/>
                  </a:lnTo>
                  <a:lnTo>
                    <a:pt x="348" y="127"/>
                  </a:lnTo>
                  <a:lnTo>
                    <a:pt x="338" y="64"/>
                  </a:lnTo>
                  <a:close/>
                  <a:moveTo>
                    <a:pt x="430" y="188"/>
                  </a:moveTo>
                  <a:lnTo>
                    <a:pt x="362" y="188"/>
                  </a:lnTo>
                  <a:lnTo>
                    <a:pt x="375" y="190"/>
                  </a:lnTo>
                  <a:lnTo>
                    <a:pt x="385" y="200"/>
                  </a:lnTo>
                  <a:lnTo>
                    <a:pt x="393" y="212"/>
                  </a:lnTo>
                  <a:lnTo>
                    <a:pt x="396" y="225"/>
                  </a:lnTo>
                  <a:lnTo>
                    <a:pt x="393" y="239"/>
                  </a:lnTo>
                  <a:lnTo>
                    <a:pt x="386" y="251"/>
                  </a:lnTo>
                  <a:lnTo>
                    <a:pt x="341" y="298"/>
                  </a:lnTo>
                  <a:lnTo>
                    <a:pt x="338" y="300"/>
                  </a:lnTo>
                  <a:lnTo>
                    <a:pt x="335" y="301"/>
                  </a:lnTo>
                  <a:lnTo>
                    <a:pt x="422" y="301"/>
                  </a:lnTo>
                  <a:lnTo>
                    <a:pt x="437" y="274"/>
                  </a:lnTo>
                  <a:lnTo>
                    <a:pt x="443" y="237"/>
                  </a:lnTo>
                  <a:lnTo>
                    <a:pt x="436" y="197"/>
                  </a:lnTo>
                  <a:lnTo>
                    <a:pt x="430" y="188"/>
                  </a:lnTo>
                  <a:close/>
                  <a:moveTo>
                    <a:pt x="320" y="0"/>
                  </a:moveTo>
                  <a:lnTo>
                    <a:pt x="202" y="0"/>
                  </a:lnTo>
                  <a:lnTo>
                    <a:pt x="123" y="18"/>
                  </a:lnTo>
                  <a:lnTo>
                    <a:pt x="59" y="62"/>
                  </a:lnTo>
                  <a:lnTo>
                    <a:pt x="16" y="127"/>
                  </a:lnTo>
                  <a:lnTo>
                    <a:pt x="0" y="206"/>
                  </a:lnTo>
                  <a:lnTo>
                    <a:pt x="2" y="218"/>
                  </a:lnTo>
                  <a:lnTo>
                    <a:pt x="9" y="228"/>
                  </a:lnTo>
                  <a:lnTo>
                    <a:pt x="19" y="235"/>
                  </a:lnTo>
                  <a:lnTo>
                    <a:pt x="32" y="238"/>
                  </a:lnTo>
                  <a:lnTo>
                    <a:pt x="44" y="235"/>
                  </a:lnTo>
                  <a:lnTo>
                    <a:pt x="54" y="228"/>
                  </a:lnTo>
                  <a:lnTo>
                    <a:pt x="61" y="218"/>
                  </a:lnTo>
                  <a:lnTo>
                    <a:pt x="63" y="206"/>
                  </a:lnTo>
                  <a:lnTo>
                    <a:pt x="72" y="158"/>
                  </a:lnTo>
                  <a:lnTo>
                    <a:pt x="95" y="115"/>
                  </a:lnTo>
                  <a:lnTo>
                    <a:pt x="130" y="83"/>
                  </a:lnTo>
                  <a:lnTo>
                    <a:pt x="174" y="64"/>
                  </a:lnTo>
                  <a:lnTo>
                    <a:pt x="338" y="64"/>
                  </a:lnTo>
                  <a:lnTo>
                    <a:pt x="331" y="22"/>
                  </a:lnTo>
                  <a:lnTo>
                    <a:pt x="329" y="9"/>
                  </a:lnTo>
                  <a:lnTo>
                    <a:pt x="320" y="0"/>
                  </a:lnTo>
                  <a:close/>
                  <a:moveTo>
                    <a:pt x="356" y="190"/>
                  </a:moveTo>
                  <a:lnTo>
                    <a:pt x="305" y="190"/>
                  </a:lnTo>
                  <a:lnTo>
                    <a:pt x="318" y="193"/>
                  </a:lnTo>
                  <a:lnTo>
                    <a:pt x="329" y="201"/>
                  </a:lnTo>
                  <a:lnTo>
                    <a:pt x="332" y="205"/>
                  </a:lnTo>
                  <a:lnTo>
                    <a:pt x="336" y="201"/>
                  </a:lnTo>
                  <a:lnTo>
                    <a:pt x="340" y="197"/>
                  </a:lnTo>
                  <a:lnTo>
                    <a:pt x="345" y="194"/>
                  </a:lnTo>
                  <a:lnTo>
                    <a:pt x="356" y="190"/>
                  </a:lnTo>
                  <a:close/>
                </a:path>
              </a:pathLst>
            </a:custGeom>
            <a:solidFill>
              <a:srgbClr val="F15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dirty="0"/>
            </a:p>
          </p:txBody>
        </p:sp>
        <p:pic>
          <p:nvPicPr>
            <p:cNvPr id="53" name="Picture 2">
              <a:extLst>
                <a:ext uri="{FF2B5EF4-FFF2-40B4-BE49-F238E27FC236}">
                  <a16:creationId xmlns:a16="http://schemas.microsoft.com/office/drawing/2014/main" id="{5FADF5A3-EED6-4E70-A278-F853E0ED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0"/>
              <a:ext cx="127" cy="127"/>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ángulo 53"/>
          <p:cNvSpPr/>
          <p:nvPr/>
        </p:nvSpPr>
        <p:spPr>
          <a:xfrm>
            <a:off x="4231192" y="3750205"/>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a:t>
            </a:r>
            <a:r>
              <a:rPr lang="es-CO" altLang="en-US" b="1" dirty="0">
                <a:solidFill>
                  <a:srgbClr val="EE5859"/>
                </a:solidFill>
                <a:latin typeface="Arial Narrow" panose="020B0606020202030204" pitchFamily="34" charset="0"/>
              </a:rPr>
              <a:t>6</a:t>
            </a:r>
            <a:r>
              <a:rPr lang="es-CO" altLang="en-US" b="1" dirty="0" smtClean="0">
                <a:solidFill>
                  <a:srgbClr val="EE5859"/>
                </a:solidFill>
                <a:latin typeface="Arial Narrow" panose="020B0606020202030204" pitchFamily="34" charset="0"/>
              </a:rPr>
              <a:t> IC</a:t>
            </a:r>
            <a:r>
              <a:rPr lang="es-CO" altLang="en-US" b="1" dirty="0">
                <a:solidFill>
                  <a:srgbClr val="EE5859"/>
                </a:solidFill>
                <a:latin typeface="Arial Narrow" panose="020B0606020202030204" pitchFamily="34" charset="0"/>
              </a:rPr>
              <a:t>)</a:t>
            </a:r>
          </a:p>
        </p:txBody>
      </p:sp>
      <p:grpSp>
        <p:nvGrpSpPr>
          <p:cNvPr id="56" name="Group 1">
            <a:extLst>
              <a:ext uri="{FF2B5EF4-FFF2-40B4-BE49-F238E27FC236}">
                <a16:creationId xmlns:a16="http://schemas.microsoft.com/office/drawing/2014/main" id="{C17078F9-FC48-4BAA-AD4D-BDA92754BC09}"/>
              </a:ext>
            </a:extLst>
          </p:cNvPr>
          <p:cNvGrpSpPr>
            <a:grpSpLocks/>
          </p:cNvGrpSpPr>
          <p:nvPr/>
        </p:nvGrpSpPr>
        <p:grpSpPr bwMode="auto">
          <a:xfrm>
            <a:off x="8495057" y="2123479"/>
            <a:ext cx="769649" cy="1381475"/>
            <a:chOff x="-32" y="0"/>
            <a:chExt cx="444" cy="760"/>
          </a:xfrm>
        </p:grpSpPr>
        <p:sp>
          <p:nvSpPr>
            <p:cNvPr id="57" name="AutoShape 3">
              <a:extLst>
                <a:ext uri="{FF2B5EF4-FFF2-40B4-BE49-F238E27FC236}">
                  <a16:creationId xmlns:a16="http://schemas.microsoft.com/office/drawing/2014/main" id="{0759534F-6E4B-4736-8B9B-D7281A003B3F}"/>
                </a:ext>
              </a:extLst>
            </p:cNvPr>
            <p:cNvSpPr>
              <a:spLocks/>
            </p:cNvSpPr>
            <p:nvPr/>
          </p:nvSpPr>
          <p:spPr bwMode="auto">
            <a:xfrm>
              <a:off x="-32" y="158"/>
              <a:ext cx="444" cy="602"/>
            </a:xfrm>
            <a:custGeom>
              <a:avLst/>
              <a:gdLst>
                <a:gd name="T0" fmla="*/ 174 w 444"/>
                <a:gd name="T1" fmla="+- 0 570 158"/>
                <a:gd name="T2" fmla="*/ 570 h 602"/>
                <a:gd name="T3" fmla="*/ 177 w 444"/>
                <a:gd name="T4" fmla="+- 0 741 158"/>
                <a:gd name="T5" fmla="*/ 741 h 602"/>
                <a:gd name="T6" fmla="*/ 193 w 444"/>
                <a:gd name="T7" fmla="+- 0 757 158"/>
                <a:gd name="T8" fmla="*/ 757 h 602"/>
                <a:gd name="T9" fmla="*/ 218 w 444"/>
                <a:gd name="T10" fmla="+- 0 757 158"/>
                <a:gd name="T11" fmla="*/ 757 h 602"/>
                <a:gd name="T12" fmla="*/ 235 w 444"/>
                <a:gd name="T13" fmla="+- 0 740 158"/>
                <a:gd name="T14" fmla="*/ 740 h 602"/>
                <a:gd name="T15" fmla="*/ 237 w 444"/>
                <a:gd name="T16" fmla="+- 0 570 158"/>
                <a:gd name="T17" fmla="*/ 570 h 602"/>
                <a:gd name="T18" fmla="*/ 174 w 444"/>
                <a:gd name="T19" fmla="+- 0 222 158"/>
                <a:gd name="T20" fmla="*/ 222 h 602"/>
                <a:gd name="T21" fmla="*/ 93 w 444"/>
                <a:gd name="T22" fmla="+- 0 556 158"/>
                <a:gd name="T23" fmla="*/ 556 h 602"/>
                <a:gd name="T24" fmla="*/ 269 w 444"/>
                <a:gd name="T25" fmla="+- 0 570 158"/>
                <a:gd name="T26" fmla="*/ 570 h 602"/>
                <a:gd name="T27" fmla="*/ 272 w 444"/>
                <a:gd name="T28" fmla="+- 0 741 158"/>
                <a:gd name="T29" fmla="*/ 741 h 602"/>
                <a:gd name="T30" fmla="*/ 288 w 444"/>
                <a:gd name="T31" fmla="+- 0 757 158"/>
                <a:gd name="T32" fmla="*/ 757 h 602"/>
                <a:gd name="T33" fmla="*/ 313 w 444"/>
                <a:gd name="T34" fmla="+- 0 757 158"/>
                <a:gd name="T35" fmla="*/ 757 h 602"/>
                <a:gd name="T36" fmla="*/ 330 w 444"/>
                <a:gd name="T37" fmla="+- 0 740 158"/>
                <a:gd name="T38" fmla="*/ 740 h 602"/>
                <a:gd name="T39" fmla="*/ 332 w 444"/>
                <a:gd name="T40" fmla="+- 0 551 158"/>
                <a:gd name="T41" fmla="*/ 551 h 602"/>
                <a:gd name="T42" fmla="*/ 350 w 444"/>
                <a:gd name="T43" fmla="+- 0 530 158"/>
                <a:gd name="T44" fmla="*/ 530 h 602"/>
                <a:gd name="T45" fmla="*/ 361 w 444"/>
                <a:gd name="T46" fmla="+- 0 503 158"/>
                <a:gd name="T47" fmla="*/ 503 h 602"/>
                <a:gd name="T48" fmla="*/ 420 w 444"/>
                <a:gd name="T49" fmla="+- 0 463 158"/>
                <a:gd name="T50" fmla="*/ 463 h 602"/>
                <a:gd name="T51" fmla="*/ 332 w 444"/>
                <a:gd name="T52" fmla="+- 0 459 158"/>
                <a:gd name="T53" fmla="*/ 459 h 602"/>
                <a:gd name="T54" fmla="*/ 326 w 444"/>
                <a:gd name="T55" fmla="+- 0 458 158"/>
                <a:gd name="T56" fmla="*/ 458 h 602"/>
                <a:gd name="T57" fmla="*/ 279 w 444"/>
                <a:gd name="T58" fmla="+- 0 409 158"/>
                <a:gd name="T59" fmla="*/ 409 h 602"/>
                <a:gd name="T60" fmla="*/ 269 w 444"/>
                <a:gd name="T61" fmla="+- 0 383 158"/>
                <a:gd name="T62" fmla="*/ 383 h 602"/>
                <a:gd name="T63" fmla="*/ 280 w 444"/>
                <a:gd name="T64" fmla="+- 0 358 158"/>
                <a:gd name="T65" fmla="*/ 358 h 602"/>
                <a:gd name="T66" fmla="*/ 305 w 444"/>
                <a:gd name="T67" fmla="+- 0 348 158"/>
                <a:gd name="T68" fmla="*/ 348 h 602"/>
                <a:gd name="T69" fmla="*/ 362 w 444"/>
                <a:gd name="T70" fmla="+- 0 346 158"/>
                <a:gd name="T71" fmla="*/ 346 h 602"/>
                <a:gd name="T72" fmla="*/ 416 w 444"/>
                <a:gd name="T73" fmla="+- 0 322 158"/>
                <a:gd name="T74" fmla="*/ 322 h 602"/>
                <a:gd name="T75" fmla="*/ 348 w 444"/>
                <a:gd name="T76" fmla="+- 0 285 158"/>
                <a:gd name="T77" fmla="*/ 285 h 602"/>
                <a:gd name="T78" fmla="*/ 338 w 444"/>
                <a:gd name="T79" fmla="+- 0 222 158"/>
                <a:gd name="T80" fmla="*/ 222 h 602"/>
                <a:gd name="T81" fmla="*/ 362 w 444"/>
                <a:gd name="T82" fmla="+- 0 346 158"/>
                <a:gd name="T83" fmla="*/ 346 h 602"/>
                <a:gd name="T84" fmla="*/ 385 w 444"/>
                <a:gd name="T85" fmla="+- 0 358 158"/>
                <a:gd name="T86" fmla="*/ 358 h 602"/>
                <a:gd name="T87" fmla="*/ 396 w 444"/>
                <a:gd name="T88" fmla="+- 0 383 158"/>
                <a:gd name="T89" fmla="*/ 383 h 602"/>
                <a:gd name="T90" fmla="*/ 386 w 444"/>
                <a:gd name="T91" fmla="+- 0 409 158"/>
                <a:gd name="T92" fmla="*/ 409 h 602"/>
                <a:gd name="T93" fmla="*/ 338 w 444"/>
                <a:gd name="T94" fmla="+- 0 458 158"/>
                <a:gd name="T95" fmla="*/ 458 h 602"/>
                <a:gd name="T96" fmla="*/ 422 w 444"/>
                <a:gd name="T97" fmla="+- 0 459 158"/>
                <a:gd name="T98" fmla="*/ 459 h 602"/>
                <a:gd name="T99" fmla="*/ 443 w 444"/>
                <a:gd name="T100" fmla="+- 0 395 158"/>
                <a:gd name="T101" fmla="*/ 395 h 602"/>
                <a:gd name="T102" fmla="*/ 430 w 444"/>
                <a:gd name="T103" fmla="+- 0 346 158"/>
                <a:gd name="T104" fmla="*/ 346 h 602"/>
                <a:gd name="T105" fmla="*/ 202 w 444"/>
                <a:gd name="T106" fmla="+- 0 158 158"/>
                <a:gd name="T107" fmla="*/ 158 h 602"/>
                <a:gd name="T108" fmla="*/ 123 w 444"/>
                <a:gd name="T109" fmla="+- 0 176 158"/>
                <a:gd name="T110" fmla="*/ 176 h 602"/>
                <a:gd name="T111" fmla="*/ 16 w 444"/>
                <a:gd name="T112" fmla="+- 0 285 158"/>
                <a:gd name="T113" fmla="*/ 285 h 602"/>
                <a:gd name="T114" fmla="*/ 2 w 444"/>
                <a:gd name="T115" fmla="+- 0 376 158"/>
                <a:gd name="T116" fmla="*/ 376 h 602"/>
                <a:gd name="T117" fmla="*/ 19 w 444"/>
                <a:gd name="T118" fmla="+- 0 393 158"/>
                <a:gd name="T119" fmla="*/ 393 h 602"/>
                <a:gd name="T120" fmla="*/ 44 w 444"/>
                <a:gd name="T121" fmla="+- 0 393 158"/>
                <a:gd name="T122" fmla="*/ 393 h 602"/>
                <a:gd name="T123" fmla="*/ 61 w 444"/>
                <a:gd name="T124" fmla="+- 0 376 158"/>
                <a:gd name="T125" fmla="*/ 376 h 602"/>
                <a:gd name="T126" fmla="*/ 72 w 444"/>
                <a:gd name="T127" fmla="+- 0 316 158"/>
                <a:gd name="T128" fmla="*/ 316 h 602"/>
                <a:gd name="T129" fmla="*/ 130 w 444"/>
                <a:gd name="T130" fmla="+- 0 241 158"/>
                <a:gd name="T131" fmla="*/ 241 h 602"/>
                <a:gd name="T132" fmla="*/ 338 w 444"/>
                <a:gd name="T133" fmla="+- 0 222 158"/>
                <a:gd name="T134" fmla="*/ 222 h 602"/>
                <a:gd name="T135" fmla="*/ 329 w 444"/>
                <a:gd name="T136" fmla="+- 0 167 158"/>
                <a:gd name="T137" fmla="*/ 167 h 602"/>
                <a:gd name="T138" fmla="*/ 356 w 444"/>
                <a:gd name="T139" fmla="+- 0 348 158"/>
                <a:gd name="T140" fmla="*/ 348 h 602"/>
                <a:gd name="T141" fmla="*/ 318 w 444"/>
                <a:gd name="T142" fmla="+- 0 351 158"/>
                <a:gd name="T143" fmla="*/ 351 h 602"/>
                <a:gd name="T144" fmla="*/ 332 w 444"/>
                <a:gd name="T145" fmla="+- 0 363 158"/>
                <a:gd name="T146" fmla="*/ 363 h 602"/>
                <a:gd name="T147" fmla="*/ 340 w 444"/>
                <a:gd name="T148" fmla="+- 0 355 158"/>
                <a:gd name="T149" fmla="*/ 355 h 602"/>
                <a:gd name="T150" fmla="*/ 356 w 444"/>
                <a:gd name="T151" fmla="+- 0 348 158"/>
                <a:gd name="T152" fmla="*/ 348 h 60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Lst>
              <a:rect l="0" t="0" r="r" b="b"/>
              <a:pathLst>
                <a:path w="444" h="602">
                  <a:moveTo>
                    <a:pt x="237" y="412"/>
                  </a:moveTo>
                  <a:lnTo>
                    <a:pt x="174" y="412"/>
                  </a:lnTo>
                  <a:lnTo>
                    <a:pt x="174" y="570"/>
                  </a:lnTo>
                  <a:lnTo>
                    <a:pt x="177" y="583"/>
                  </a:lnTo>
                  <a:lnTo>
                    <a:pt x="183" y="593"/>
                  </a:lnTo>
                  <a:lnTo>
                    <a:pt x="193" y="599"/>
                  </a:lnTo>
                  <a:lnTo>
                    <a:pt x="206" y="602"/>
                  </a:lnTo>
                  <a:lnTo>
                    <a:pt x="218" y="599"/>
                  </a:lnTo>
                  <a:lnTo>
                    <a:pt x="228" y="593"/>
                  </a:lnTo>
                  <a:lnTo>
                    <a:pt x="235" y="582"/>
                  </a:lnTo>
                  <a:lnTo>
                    <a:pt x="237" y="570"/>
                  </a:lnTo>
                  <a:lnTo>
                    <a:pt x="237" y="412"/>
                  </a:lnTo>
                  <a:close/>
                  <a:moveTo>
                    <a:pt x="338" y="64"/>
                  </a:moveTo>
                  <a:lnTo>
                    <a:pt x="174" y="64"/>
                  </a:lnTo>
                  <a:lnTo>
                    <a:pt x="95" y="383"/>
                  </a:lnTo>
                  <a:lnTo>
                    <a:pt x="93" y="398"/>
                  </a:lnTo>
                  <a:lnTo>
                    <a:pt x="102" y="412"/>
                  </a:lnTo>
                  <a:lnTo>
                    <a:pt x="269" y="412"/>
                  </a:lnTo>
                  <a:lnTo>
                    <a:pt x="269" y="570"/>
                  </a:lnTo>
                  <a:lnTo>
                    <a:pt x="272" y="583"/>
                  </a:lnTo>
                  <a:lnTo>
                    <a:pt x="278" y="593"/>
                  </a:lnTo>
                  <a:lnTo>
                    <a:pt x="288" y="599"/>
                  </a:lnTo>
                  <a:lnTo>
                    <a:pt x="301" y="602"/>
                  </a:lnTo>
                  <a:lnTo>
                    <a:pt x="313" y="599"/>
                  </a:lnTo>
                  <a:lnTo>
                    <a:pt x="323" y="593"/>
                  </a:lnTo>
                  <a:lnTo>
                    <a:pt x="330" y="582"/>
                  </a:lnTo>
                  <a:lnTo>
                    <a:pt x="332" y="570"/>
                  </a:lnTo>
                  <a:lnTo>
                    <a:pt x="332" y="393"/>
                  </a:lnTo>
                  <a:lnTo>
                    <a:pt x="342" y="383"/>
                  </a:lnTo>
                  <a:lnTo>
                    <a:pt x="350" y="372"/>
                  </a:lnTo>
                  <a:lnTo>
                    <a:pt x="356" y="359"/>
                  </a:lnTo>
                  <a:lnTo>
                    <a:pt x="361" y="345"/>
                  </a:lnTo>
                  <a:lnTo>
                    <a:pt x="394" y="330"/>
                  </a:lnTo>
                  <a:lnTo>
                    <a:pt x="420" y="305"/>
                  </a:lnTo>
                  <a:lnTo>
                    <a:pt x="422" y="301"/>
                  </a:lnTo>
                  <a:lnTo>
                    <a:pt x="332" y="301"/>
                  </a:lnTo>
                  <a:lnTo>
                    <a:pt x="329" y="301"/>
                  </a:lnTo>
                  <a:lnTo>
                    <a:pt x="326" y="300"/>
                  </a:lnTo>
                  <a:lnTo>
                    <a:pt x="324" y="298"/>
                  </a:lnTo>
                  <a:lnTo>
                    <a:pt x="279" y="251"/>
                  </a:lnTo>
                  <a:lnTo>
                    <a:pt x="272" y="239"/>
                  </a:lnTo>
                  <a:lnTo>
                    <a:pt x="269" y="225"/>
                  </a:lnTo>
                  <a:lnTo>
                    <a:pt x="272" y="212"/>
                  </a:lnTo>
                  <a:lnTo>
                    <a:pt x="280" y="200"/>
                  </a:lnTo>
                  <a:lnTo>
                    <a:pt x="292" y="192"/>
                  </a:lnTo>
                  <a:lnTo>
                    <a:pt x="305" y="190"/>
                  </a:lnTo>
                  <a:lnTo>
                    <a:pt x="356" y="190"/>
                  </a:lnTo>
                  <a:lnTo>
                    <a:pt x="362" y="188"/>
                  </a:lnTo>
                  <a:lnTo>
                    <a:pt x="430" y="188"/>
                  </a:lnTo>
                  <a:lnTo>
                    <a:pt x="416" y="164"/>
                  </a:lnTo>
                  <a:lnTo>
                    <a:pt x="386" y="140"/>
                  </a:lnTo>
                  <a:lnTo>
                    <a:pt x="348" y="127"/>
                  </a:lnTo>
                  <a:lnTo>
                    <a:pt x="338" y="64"/>
                  </a:lnTo>
                  <a:close/>
                  <a:moveTo>
                    <a:pt x="430" y="188"/>
                  </a:moveTo>
                  <a:lnTo>
                    <a:pt x="362" y="188"/>
                  </a:lnTo>
                  <a:lnTo>
                    <a:pt x="375" y="190"/>
                  </a:lnTo>
                  <a:lnTo>
                    <a:pt x="385" y="200"/>
                  </a:lnTo>
                  <a:lnTo>
                    <a:pt x="393" y="212"/>
                  </a:lnTo>
                  <a:lnTo>
                    <a:pt x="396" y="225"/>
                  </a:lnTo>
                  <a:lnTo>
                    <a:pt x="393" y="239"/>
                  </a:lnTo>
                  <a:lnTo>
                    <a:pt x="386" y="251"/>
                  </a:lnTo>
                  <a:lnTo>
                    <a:pt x="341" y="298"/>
                  </a:lnTo>
                  <a:lnTo>
                    <a:pt x="338" y="300"/>
                  </a:lnTo>
                  <a:lnTo>
                    <a:pt x="335" y="301"/>
                  </a:lnTo>
                  <a:lnTo>
                    <a:pt x="422" y="301"/>
                  </a:lnTo>
                  <a:lnTo>
                    <a:pt x="437" y="274"/>
                  </a:lnTo>
                  <a:lnTo>
                    <a:pt x="443" y="237"/>
                  </a:lnTo>
                  <a:lnTo>
                    <a:pt x="436" y="197"/>
                  </a:lnTo>
                  <a:lnTo>
                    <a:pt x="430" y="188"/>
                  </a:lnTo>
                  <a:close/>
                  <a:moveTo>
                    <a:pt x="320" y="0"/>
                  </a:moveTo>
                  <a:lnTo>
                    <a:pt x="202" y="0"/>
                  </a:lnTo>
                  <a:lnTo>
                    <a:pt x="123" y="18"/>
                  </a:lnTo>
                  <a:lnTo>
                    <a:pt x="59" y="62"/>
                  </a:lnTo>
                  <a:lnTo>
                    <a:pt x="16" y="127"/>
                  </a:lnTo>
                  <a:lnTo>
                    <a:pt x="0" y="206"/>
                  </a:lnTo>
                  <a:lnTo>
                    <a:pt x="2" y="218"/>
                  </a:lnTo>
                  <a:lnTo>
                    <a:pt x="9" y="228"/>
                  </a:lnTo>
                  <a:lnTo>
                    <a:pt x="19" y="235"/>
                  </a:lnTo>
                  <a:lnTo>
                    <a:pt x="32" y="238"/>
                  </a:lnTo>
                  <a:lnTo>
                    <a:pt x="44" y="235"/>
                  </a:lnTo>
                  <a:lnTo>
                    <a:pt x="54" y="228"/>
                  </a:lnTo>
                  <a:lnTo>
                    <a:pt x="61" y="218"/>
                  </a:lnTo>
                  <a:lnTo>
                    <a:pt x="63" y="206"/>
                  </a:lnTo>
                  <a:lnTo>
                    <a:pt x="72" y="158"/>
                  </a:lnTo>
                  <a:lnTo>
                    <a:pt x="95" y="115"/>
                  </a:lnTo>
                  <a:lnTo>
                    <a:pt x="130" y="83"/>
                  </a:lnTo>
                  <a:lnTo>
                    <a:pt x="174" y="64"/>
                  </a:lnTo>
                  <a:lnTo>
                    <a:pt x="338" y="64"/>
                  </a:lnTo>
                  <a:lnTo>
                    <a:pt x="331" y="22"/>
                  </a:lnTo>
                  <a:lnTo>
                    <a:pt x="329" y="9"/>
                  </a:lnTo>
                  <a:lnTo>
                    <a:pt x="320" y="0"/>
                  </a:lnTo>
                  <a:close/>
                  <a:moveTo>
                    <a:pt x="356" y="190"/>
                  </a:moveTo>
                  <a:lnTo>
                    <a:pt x="305" y="190"/>
                  </a:lnTo>
                  <a:lnTo>
                    <a:pt x="318" y="193"/>
                  </a:lnTo>
                  <a:lnTo>
                    <a:pt x="329" y="201"/>
                  </a:lnTo>
                  <a:lnTo>
                    <a:pt x="332" y="205"/>
                  </a:lnTo>
                  <a:lnTo>
                    <a:pt x="336" y="201"/>
                  </a:lnTo>
                  <a:lnTo>
                    <a:pt x="340" y="197"/>
                  </a:lnTo>
                  <a:lnTo>
                    <a:pt x="345" y="194"/>
                  </a:lnTo>
                  <a:lnTo>
                    <a:pt x="356" y="190"/>
                  </a:lnTo>
                  <a:close/>
                </a:path>
              </a:pathLst>
            </a:custGeom>
            <a:solidFill>
              <a:srgbClr val="F15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2000" dirty="0"/>
            </a:p>
          </p:txBody>
        </p:sp>
        <p:pic>
          <p:nvPicPr>
            <p:cNvPr id="58" name="Picture 2">
              <a:extLst>
                <a:ext uri="{FF2B5EF4-FFF2-40B4-BE49-F238E27FC236}">
                  <a16:creationId xmlns:a16="http://schemas.microsoft.com/office/drawing/2014/main" id="{5FADF5A3-EED6-4E70-A278-F853E0ED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0"/>
              <a:ext cx="127" cy="127"/>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ángulo 58"/>
          <p:cNvSpPr/>
          <p:nvPr/>
        </p:nvSpPr>
        <p:spPr>
          <a:xfrm>
            <a:off x="8532523" y="3766125"/>
            <a:ext cx="811129" cy="341632"/>
          </a:xfrm>
          <a:prstGeom prst="rect">
            <a:avLst/>
          </a:prstGeom>
        </p:spPr>
        <p:txBody>
          <a:bodyPr wrap="square">
            <a:spAutoFit/>
          </a:bodyPr>
          <a:lstStyle/>
          <a:p>
            <a:pPr algn="ctr">
              <a:lnSpc>
                <a:spcPct val="90000"/>
              </a:lnSpc>
              <a:spcBef>
                <a:spcPts val="1000"/>
              </a:spcBef>
            </a:pPr>
            <a:r>
              <a:rPr lang="es-CO" altLang="en-US" b="1" dirty="0" smtClean="0">
                <a:solidFill>
                  <a:srgbClr val="EE5859"/>
                </a:solidFill>
                <a:latin typeface="Arial Narrow" panose="020B0606020202030204" pitchFamily="34" charset="0"/>
              </a:rPr>
              <a:t>(91 IC</a:t>
            </a:r>
            <a:r>
              <a:rPr lang="es-CO" altLang="en-US" b="1" dirty="0">
                <a:solidFill>
                  <a:srgbClr val="EE5859"/>
                </a:solidFill>
                <a:latin typeface="Arial Narrow" panose="020B0606020202030204" pitchFamily="34" charset="0"/>
              </a:rPr>
              <a:t>)</a:t>
            </a:r>
          </a:p>
        </p:txBody>
      </p:sp>
      <p:sp>
        <p:nvSpPr>
          <p:cNvPr id="3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5002" y="610752"/>
            <a:ext cx="3581920" cy="417254"/>
          </a:xfrm>
        </p:spPr>
        <p:txBody>
          <a:bodyPr/>
          <a:lstStyle/>
          <a:p>
            <a:pPr algn="ctr"/>
            <a:r>
              <a:rPr lang="en-GB" sz="2000" dirty="0" err="1"/>
              <a:t>Perfil</a:t>
            </a:r>
            <a:r>
              <a:rPr lang="en-GB" sz="2000" dirty="0"/>
              <a:t> </a:t>
            </a:r>
            <a:r>
              <a:rPr lang="en-GB" sz="2000" dirty="0" smtClean="0"/>
              <a:t>de </a:t>
            </a:r>
            <a:r>
              <a:rPr lang="en-GB" sz="2000" dirty="0" err="1" smtClean="0"/>
              <a:t>vulnerabilidad</a:t>
            </a:r>
            <a:r>
              <a:rPr lang="en-GB" sz="2000" dirty="0" smtClean="0"/>
              <a:t> </a:t>
            </a:r>
            <a:r>
              <a:rPr lang="en-GB" sz="2000" dirty="0"/>
              <a:t>de </a:t>
            </a:r>
            <a:r>
              <a:rPr lang="en-GB" sz="2000" dirty="0" err="1"/>
              <a:t>viajeros</a:t>
            </a:r>
            <a:r>
              <a:rPr lang="en-GB" sz="2000" dirty="0"/>
              <a:t>/as solos/as</a:t>
            </a:r>
          </a:p>
          <a:p>
            <a:pPr algn="ctr"/>
            <a:endParaRPr lang="en-GB" sz="2000" dirty="0"/>
          </a:p>
        </p:txBody>
      </p:sp>
      <p:pic>
        <p:nvPicPr>
          <p:cNvPr id="34"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1000868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p:txBody>
          <a:bodyPr/>
          <a:lstStyle/>
          <a:p>
            <a:pPr algn="l"/>
            <a:r>
              <a:rPr lang="en-GB" sz="2800" dirty="0" err="1" smtClean="0"/>
              <a:t>Perfil</a:t>
            </a:r>
            <a:r>
              <a:rPr lang="en-GB" sz="2800" dirty="0" smtClean="0"/>
              <a:t> </a:t>
            </a:r>
            <a:r>
              <a:rPr lang="en-GB" sz="2800" dirty="0" err="1"/>
              <a:t>migratorio</a:t>
            </a:r>
            <a:endParaRPr lang="en-GB" sz="2800" dirty="0"/>
          </a:p>
        </p:txBody>
      </p:sp>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5002" y="610752"/>
            <a:ext cx="3581920" cy="417254"/>
          </a:xfrm>
        </p:spPr>
        <p:txBody>
          <a:bodyPr/>
          <a:lstStyle/>
          <a:p>
            <a:pPr algn="ctr"/>
            <a:r>
              <a:rPr lang="en-GB" sz="2000" dirty="0" err="1"/>
              <a:t>Perfil</a:t>
            </a:r>
            <a:r>
              <a:rPr lang="en-GB" sz="2000" dirty="0"/>
              <a:t> </a:t>
            </a:r>
            <a:r>
              <a:rPr lang="en-GB" sz="2000" dirty="0" err="1" smtClean="0"/>
              <a:t>migratorio</a:t>
            </a:r>
            <a:r>
              <a:rPr lang="en-GB" sz="2000" dirty="0" smtClean="0"/>
              <a:t> </a:t>
            </a:r>
            <a:r>
              <a:rPr lang="en-GB" sz="2000" dirty="0"/>
              <a:t>de </a:t>
            </a:r>
            <a:r>
              <a:rPr lang="en-GB" sz="2000" dirty="0" err="1"/>
              <a:t>viajeros</a:t>
            </a:r>
            <a:r>
              <a:rPr lang="en-GB" sz="2000" dirty="0"/>
              <a:t>/as solos/as</a:t>
            </a:r>
          </a:p>
          <a:p>
            <a:pPr algn="ctr"/>
            <a:endParaRPr lang="en-GB" sz="2000" dirty="0"/>
          </a:p>
        </p:txBody>
      </p:sp>
      <p:sp>
        <p:nvSpPr>
          <p:cNvPr id="1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4733" y="610752"/>
            <a:ext cx="3581920" cy="417254"/>
          </a:xfrm>
        </p:spPr>
        <p:txBody>
          <a:bodyPr/>
          <a:lstStyle/>
          <a:p>
            <a:pPr algn="ctr"/>
            <a:r>
              <a:rPr lang="es-ES" sz="2000" dirty="0"/>
              <a:t>Perfil </a:t>
            </a:r>
            <a:r>
              <a:rPr lang="es-ES" sz="2000" dirty="0" smtClean="0"/>
              <a:t>migratorio de </a:t>
            </a:r>
            <a:r>
              <a:rPr lang="es-ES" sz="2000" dirty="0"/>
              <a:t>viajeros/as en grupo</a:t>
            </a:r>
          </a:p>
          <a:p>
            <a:pPr algn="ctr"/>
            <a:endParaRPr lang="en-GB" sz="2000" dirty="0"/>
          </a:p>
        </p:txBody>
      </p:sp>
      <p:pic>
        <p:nvPicPr>
          <p:cNvPr id="22" name="Imagen 21"/>
          <p:cNvPicPr>
            <a:picLocks noChangeAspect="1"/>
          </p:cNvPicPr>
          <p:nvPr/>
        </p:nvPicPr>
        <p:blipFill rotWithShape="1">
          <a:blip r:embed="rId2"/>
          <a:srcRect l="20469" t="-1" r="35204" b="1292"/>
          <a:stretch/>
        </p:blipFill>
        <p:spPr>
          <a:xfrm>
            <a:off x="7886575" y="525732"/>
            <a:ext cx="45719" cy="2359875"/>
          </a:xfrm>
          <a:prstGeom prst="rect">
            <a:avLst/>
          </a:prstGeom>
        </p:spPr>
      </p:pic>
      <p:sp>
        <p:nvSpPr>
          <p:cNvPr id="34" name="Rectángulo 33">
            <a:extLst>
              <a:ext uri="{FF2B5EF4-FFF2-40B4-BE49-F238E27FC236}">
                <a16:creationId xmlns:a16="http://schemas.microsoft.com/office/drawing/2014/main" id="{7FFCADC0-3226-4BF2-91F3-40665CE74F5C}"/>
              </a:ext>
            </a:extLst>
          </p:cNvPr>
          <p:cNvSpPr/>
          <p:nvPr/>
        </p:nvSpPr>
        <p:spPr>
          <a:xfrm>
            <a:off x="5042321" y="1988336"/>
            <a:ext cx="2491815" cy="1118255"/>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83 IC que viajaban solos/as </a:t>
            </a:r>
            <a:r>
              <a:rPr lang="es-ES" sz="2000" b="1" baseline="30000" dirty="0" smtClean="0">
                <a:solidFill>
                  <a:srgbClr val="555859"/>
                </a:solidFill>
                <a:latin typeface="Leelawadee" panose="020B0502040204020203" pitchFamily="34" charset="-34"/>
                <a:cs typeface="Leelawadee" panose="020B0502040204020203" pitchFamily="34" charset="-34"/>
              </a:rPr>
              <a:t>reportaron </a:t>
            </a:r>
            <a:r>
              <a:rPr lang="es-ES" sz="2000" b="1" baseline="30000" dirty="0">
                <a:solidFill>
                  <a:srgbClr val="555859"/>
                </a:solidFill>
                <a:latin typeface="Leelawadee" panose="020B0502040204020203" pitchFamily="34" charset="-34"/>
                <a:cs typeface="Leelawadee" panose="020B0502040204020203" pitchFamily="34" charset="-34"/>
              </a:rPr>
              <a:t>tener nacionalidad </a:t>
            </a:r>
            <a:r>
              <a:rPr lang="es-ES" sz="2000" b="1" baseline="30000" dirty="0" smtClean="0">
                <a:solidFill>
                  <a:srgbClr val="555859"/>
                </a:solidFill>
                <a:latin typeface="Leelawadee" panose="020B0502040204020203" pitchFamily="34" charset="-34"/>
                <a:cs typeface="Leelawadee" panose="020B0502040204020203" pitchFamily="34" charset="-34"/>
              </a:rPr>
              <a:t>venezolana </a:t>
            </a:r>
            <a:endParaRPr lang="es-ES" sz="2000" b="1" baseline="30000" dirty="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4" name="Subtítulo 2">
            <a:extLst>
              <a:ext uri="{FF2B5EF4-FFF2-40B4-BE49-F238E27FC236}">
                <a16:creationId xmlns:a16="http://schemas.microsoft.com/office/drawing/2014/main" id="{74FD7B15-9C22-4507-9769-3F32C141D1AC}"/>
              </a:ext>
            </a:extLst>
          </p:cNvPr>
          <p:cNvSpPr txBox="1">
            <a:spLocks/>
          </p:cNvSpPr>
          <p:nvPr/>
        </p:nvSpPr>
        <p:spPr bwMode="auto">
          <a:xfrm>
            <a:off x="3939235" y="1964934"/>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100%</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47" name="Rectángulo 46">
            <a:extLst>
              <a:ext uri="{FF2B5EF4-FFF2-40B4-BE49-F238E27FC236}">
                <a16:creationId xmlns:a16="http://schemas.microsoft.com/office/drawing/2014/main" id="{7FFCADC0-3226-4BF2-91F3-40665CE74F5C}"/>
              </a:ext>
            </a:extLst>
          </p:cNvPr>
          <p:cNvSpPr/>
          <p:nvPr/>
        </p:nvSpPr>
        <p:spPr>
          <a:xfrm>
            <a:off x="9329999" y="1976961"/>
            <a:ext cx="2491815" cy="2144177"/>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110 IC que viajaban en grupo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1" baseline="30000" dirty="0">
                <a:solidFill>
                  <a:srgbClr val="555859"/>
                </a:solidFill>
                <a:latin typeface="Leelawadee" panose="020B0502040204020203" pitchFamily="34" charset="-34"/>
                <a:cs typeface="Leelawadee" panose="020B0502040204020203" pitchFamily="34" charset="-34"/>
              </a:rPr>
              <a:t>tener nacionalidad venezolana. </a:t>
            </a:r>
            <a:r>
              <a:rPr lang="es-ES" sz="2000" baseline="30000" dirty="0">
                <a:solidFill>
                  <a:srgbClr val="555859"/>
                </a:solidFill>
                <a:latin typeface="Leelawadee" panose="020B0502040204020203" pitchFamily="34" charset="-34"/>
                <a:cs typeface="Leelawadee" panose="020B0502040204020203" pitchFamily="34" charset="-34"/>
              </a:rPr>
              <a:t>Seguido de un 7% (9 IC) que reportaron tener </a:t>
            </a:r>
            <a:r>
              <a:rPr lang="es-ES" sz="2000" baseline="30000" dirty="0" smtClean="0">
                <a:solidFill>
                  <a:srgbClr val="555859"/>
                </a:solidFill>
                <a:latin typeface="Leelawadee" panose="020B0502040204020203" pitchFamily="34" charset="-34"/>
                <a:cs typeface="Leelawadee" panose="020B0502040204020203" pitchFamily="34" charset="-34"/>
              </a:rPr>
              <a:t>doble nacionalidad </a:t>
            </a:r>
            <a:r>
              <a:rPr lang="es-ES" sz="2000" b="1" baseline="30000" dirty="0" smtClean="0">
                <a:solidFill>
                  <a:srgbClr val="555859"/>
                </a:solidFill>
                <a:latin typeface="Leelawadee" panose="020B0502040204020203" pitchFamily="34" charset="-34"/>
                <a:cs typeface="Leelawadee" panose="020B0502040204020203" pitchFamily="34" charset="-34"/>
              </a:rPr>
              <a:t>colombo-venezolana.*</a:t>
            </a:r>
            <a:endParaRPr lang="es-ES" sz="2000" b="1" baseline="30000" dirty="0">
              <a:solidFill>
                <a:srgbClr val="555859"/>
              </a:solidFill>
              <a:latin typeface="Leelawadee" panose="020B0502040204020203" pitchFamily="34" charset="-34"/>
              <a:cs typeface="Leelawadee" panose="020B0502040204020203" pitchFamily="34" charset="-34"/>
            </a:endParaRPr>
          </a:p>
          <a:p>
            <a:r>
              <a:rPr lang="es-ES" sz="2000" b="1" baseline="30000" dirty="0" smtClean="0">
                <a:solidFill>
                  <a:srgbClr val="555859"/>
                </a:solidFill>
                <a:latin typeface="Leelawadee" panose="020B0502040204020203" pitchFamily="34" charset="-34"/>
                <a:cs typeface="Leelawadee" panose="020B0502040204020203" pitchFamily="34" charset="-34"/>
              </a:rPr>
              <a:t> </a:t>
            </a:r>
            <a:endParaRPr lang="es-ES" sz="2000" b="1" baseline="30000" dirty="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8" name="Subtítulo 2">
            <a:extLst>
              <a:ext uri="{FF2B5EF4-FFF2-40B4-BE49-F238E27FC236}">
                <a16:creationId xmlns:a16="http://schemas.microsoft.com/office/drawing/2014/main" id="{74FD7B15-9C22-4507-9769-3F32C141D1AC}"/>
              </a:ext>
            </a:extLst>
          </p:cNvPr>
          <p:cNvSpPr txBox="1">
            <a:spLocks/>
          </p:cNvSpPr>
          <p:nvPr/>
        </p:nvSpPr>
        <p:spPr bwMode="auto">
          <a:xfrm>
            <a:off x="8226913" y="1953559"/>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100%</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49" name="Rectángulo 48">
            <a:extLst>
              <a:ext uri="{FF2B5EF4-FFF2-40B4-BE49-F238E27FC236}">
                <a16:creationId xmlns:a16="http://schemas.microsoft.com/office/drawing/2014/main" id="{7FFCADC0-3226-4BF2-91F3-40665CE74F5C}"/>
              </a:ext>
            </a:extLst>
          </p:cNvPr>
          <p:cNvSpPr/>
          <p:nvPr/>
        </p:nvSpPr>
        <p:spPr>
          <a:xfrm>
            <a:off x="5044593" y="3846711"/>
            <a:ext cx="2491815" cy="2144177"/>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83 IC que indicaron tener nacionalidad venezolana reportaron </a:t>
            </a:r>
            <a:r>
              <a:rPr lang="es-ES" sz="2000" b="1" baseline="30000" dirty="0">
                <a:solidFill>
                  <a:srgbClr val="555859"/>
                </a:solidFill>
                <a:latin typeface="Leelawadee" panose="020B0502040204020203" pitchFamily="34" charset="-34"/>
                <a:cs typeface="Leelawadee" panose="020B0502040204020203" pitchFamily="34" charset="-34"/>
              </a:rPr>
              <a:t>contar con la Tarjeta de Movilidad Fronteriza (TMF) </a:t>
            </a:r>
            <a:r>
              <a:rPr lang="es-ES" sz="2000" baseline="30000" dirty="0">
                <a:solidFill>
                  <a:srgbClr val="555859"/>
                </a:solidFill>
                <a:latin typeface="Leelawadee" panose="020B0502040204020203" pitchFamily="34" charset="-34"/>
                <a:cs typeface="Leelawadee" panose="020B0502040204020203" pitchFamily="34" charset="-34"/>
              </a:rPr>
              <a:t>como documento migratorio válido para estar dentro de territorio </a:t>
            </a:r>
            <a:r>
              <a:rPr lang="es-ES" sz="2000" baseline="30000" dirty="0" smtClean="0">
                <a:solidFill>
                  <a:srgbClr val="555859"/>
                </a:solidFill>
                <a:latin typeface="Leelawadee" panose="020B0502040204020203" pitchFamily="34" charset="-34"/>
                <a:cs typeface="Leelawadee" panose="020B0502040204020203" pitchFamily="34" charset="-34"/>
              </a:rPr>
              <a:t>colombiano</a:t>
            </a:r>
            <a:endParaRPr lang="es-ES" sz="2000" baseline="30000" dirty="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50" name="Subtítulo 2">
            <a:extLst>
              <a:ext uri="{FF2B5EF4-FFF2-40B4-BE49-F238E27FC236}">
                <a16:creationId xmlns:a16="http://schemas.microsoft.com/office/drawing/2014/main" id="{74FD7B15-9C22-4507-9769-3F32C141D1AC}"/>
              </a:ext>
            </a:extLst>
          </p:cNvPr>
          <p:cNvSpPr txBox="1">
            <a:spLocks/>
          </p:cNvSpPr>
          <p:nvPr/>
        </p:nvSpPr>
        <p:spPr bwMode="auto">
          <a:xfrm>
            <a:off x="3941507" y="3823309"/>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95%</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53" name="Rectángulo 52"/>
          <p:cNvSpPr/>
          <p:nvPr/>
        </p:nvSpPr>
        <p:spPr>
          <a:xfrm>
            <a:off x="4092330" y="4360272"/>
            <a:ext cx="796896" cy="286232"/>
          </a:xfrm>
          <a:prstGeom prst="rect">
            <a:avLst/>
          </a:prstGeom>
        </p:spPr>
        <p:txBody>
          <a:bodyPr wrap="square">
            <a:spAutoFit/>
          </a:bodyPr>
          <a:lstStyle/>
          <a:p>
            <a:pPr algn="ctr">
              <a:lnSpc>
                <a:spcPct val="90000"/>
              </a:lnSpc>
              <a:spcBef>
                <a:spcPts val="1000"/>
              </a:spcBef>
            </a:pPr>
            <a:r>
              <a:rPr lang="es-CO" altLang="en-US" sz="1400" dirty="0" smtClean="0">
                <a:solidFill>
                  <a:schemeClr val="tx1">
                    <a:lumMod val="65000"/>
                    <a:lumOff val="35000"/>
                  </a:schemeClr>
                </a:solidFill>
                <a:latin typeface="Leelawadee" panose="020B0502040204020203" pitchFamily="34" charset="-34"/>
                <a:cs typeface="Leelawadee" panose="020B0502040204020203" pitchFamily="34" charset="-34"/>
              </a:rPr>
              <a:t>(75 </a:t>
            </a:r>
            <a:r>
              <a:rPr lang="es-CO" altLang="en-US" sz="1400" dirty="0">
                <a:solidFill>
                  <a:schemeClr val="tx1">
                    <a:lumMod val="65000"/>
                    <a:lumOff val="35000"/>
                  </a:schemeClr>
                </a:solidFill>
                <a:latin typeface="Leelawadee" panose="020B0502040204020203" pitchFamily="34" charset="-34"/>
                <a:cs typeface="Leelawadee" panose="020B0502040204020203" pitchFamily="34" charset="-34"/>
              </a:rPr>
              <a:t>IC)</a:t>
            </a:r>
          </a:p>
        </p:txBody>
      </p:sp>
      <p:sp>
        <p:nvSpPr>
          <p:cNvPr id="54" name="Rectángulo 53">
            <a:extLst>
              <a:ext uri="{FF2B5EF4-FFF2-40B4-BE49-F238E27FC236}">
                <a16:creationId xmlns:a16="http://schemas.microsoft.com/office/drawing/2014/main" id="{7FFCADC0-3226-4BF2-91F3-40665CE74F5C}"/>
              </a:ext>
            </a:extLst>
          </p:cNvPr>
          <p:cNvSpPr/>
          <p:nvPr/>
        </p:nvSpPr>
        <p:spPr>
          <a:xfrm>
            <a:off x="9345923" y="3835337"/>
            <a:ext cx="2491815" cy="2349361"/>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a:solidFill>
                  <a:srgbClr val="555859"/>
                </a:solidFill>
                <a:latin typeface="Leelawadee" panose="020B0502040204020203" pitchFamily="34" charset="-34"/>
                <a:cs typeface="Leelawadee" panose="020B0502040204020203" pitchFamily="34" charset="-34"/>
              </a:rPr>
              <a:t>los 110 IC que indicaron tener nacionalidad venezolana reportaron </a:t>
            </a:r>
            <a:r>
              <a:rPr lang="es-ES" sz="2000" b="1" baseline="30000" dirty="0">
                <a:solidFill>
                  <a:srgbClr val="555859"/>
                </a:solidFill>
                <a:latin typeface="Leelawadee" panose="020B0502040204020203" pitchFamily="34" charset="-34"/>
                <a:cs typeface="Leelawadee" panose="020B0502040204020203" pitchFamily="34" charset="-34"/>
              </a:rPr>
              <a:t>contar con la Tarjeta de Movilidad Fronteriza (TMF)</a:t>
            </a:r>
            <a:r>
              <a:rPr lang="es-ES" sz="2000" baseline="30000" dirty="0">
                <a:solidFill>
                  <a:srgbClr val="555859"/>
                </a:solidFill>
                <a:latin typeface="Leelawadee" panose="020B0502040204020203" pitchFamily="34" charset="-34"/>
                <a:cs typeface="Leelawadee" panose="020B0502040204020203" pitchFamily="34" charset="-34"/>
              </a:rPr>
              <a:t> como documento migratorio válido para estar dentro de territorio colombiano.</a:t>
            </a:r>
          </a:p>
          <a:p>
            <a:endParaRPr lang="es-ES" sz="2000" baseline="30000" dirty="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55" name="Subtítulo 2">
            <a:extLst>
              <a:ext uri="{FF2B5EF4-FFF2-40B4-BE49-F238E27FC236}">
                <a16:creationId xmlns:a16="http://schemas.microsoft.com/office/drawing/2014/main" id="{74FD7B15-9C22-4507-9769-3F32C141D1AC}"/>
              </a:ext>
            </a:extLst>
          </p:cNvPr>
          <p:cNvSpPr txBox="1">
            <a:spLocks/>
          </p:cNvSpPr>
          <p:nvPr/>
        </p:nvSpPr>
        <p:spPr bwMode="auto">
          <a:xfrm>
            <a:off x="8242837" y="3811935"/>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100%</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56" name="Rectángulo 55"/>
          <p:cNvSpPr/>
          <p:nvPr/>
        </p:nvSpPr>
        <p:spPr>
          <a:xfrm>
            <a:off x="8393660" y="4348898"/>
            <a:ext cx="796896" cy="286232"/>
          </a:xfrm>
          <a:prstGeom prst="rect">
            <a:avLst/>
          </a:prstGeom>
        </p:spPr>
        <p:txBody>
          <a:bodyPr wrap="square">
            <a:spAutoFit/>
          </a:bodyPr>
          <a:lstStyle/>
          <a:p>
            <a:pPr algn="ctr">
              <a:lnSpc>
                <a:spcPct val="90000"/>
              </a:lnSpc>
              <a:spcBef>
                <a:spcPts val="1000"/>
              </a:spcBef>
            </a:pPr>
            <a:r>
              <a:rPr lang="es-CO" altLang="en-US" sz="1400" dirty="0" smtClean="0">
                <a:solidFill>
                  <a:schemeClr val="tx1">
                    <a:lumMod val="65000"/>
                    <a:lumOff val="35000"/>
                  </a:schemeClr>
                </a:solidFill>
                <a:latin typeface="Leelawadee" panose="020B0502040204020203" pitchFamily="34" charset="-34"/>
                <a:cs typeface="Leelawadee" panose="020B0502040204020203" pitchFamily="34" charset="-34"/>
              </a:rPr>
              <a:t>(110 </a:t>
            </a:r>
            <a:r>
              <a:rPr lang="es-CO" altLang="en-US" sz="1400" dirty="0">
                <a:solidFill>
                  <a:schemeClr val="tx1">
                    <a:lumMod val="65000"/>
                    <a:lumOff val="35000"/>
                  </a:schemeClr>
                </a:solidFill>
                <a:latin typeface="Leelawadee" panose="020B0502040204020203" pitchFamily="34" charset="-34"/>
                <a:cs typeface="Leelawadee" panose="020B0502040204020203" pitchFamily="34" charset="-34"/>
              </a:rPr>
              <a:t>IC)</a:t>
            </a:r>
          </a:p>
        </p:txBody>
      </p:sp>
      <p:sp>
        <p:nvSpPr>
          <p:cNvPr id="57" name="Marcador de pie de página 3">
            <a:extLst>
              <a:ext uri="{FF2B5EF4-FFF2-40B4-BE49-F238E27FC236}">
                <a16:creationId xmlns:a16="http://schemas.microsoft.com/office/drawing/2014/main" id="{EC4380A3-015C-4FC9-932B-53594F0C2260}"/>
              </a:ext>
            </a:extLst>
          </p:cNvPr>
          <p:cNvSpPr txBox="1">
            <a:spLocks/>
          </p:cNvSpPr>
          <p:nvPr/>
        </p:nvSpPr>
        <p:spPr>
          <a:xfrm>
            <a:off x="3834212" y="6318330"/>
            <a:ext cx="5677819" cy="209521"/>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latin typeface="Arial Narrow" panose="020B0606020202030204" pitchFamily="34" charset="0"/>
                <a:ea typeface="Arial"/>
                <a:cs typeface="Calibri" panose="020F0502020204030204" pitchFamily="34" charset="0"/>
                <a:sym typeface="Arial"/>
              </a:rPr>
              <a:t>hace</a:t>
            </a:r>
            <a:r>
              <a:rPr lang="es-MX" sz="900" i="1" dirty="0">
                <a:latin typeface="Arial Narrow" panose="020B0606020202030204" pitchFamily="34" charset="0"/>
                <a:cs typeface="Calibri" panose="020F0502020204030204" pitchFamily="34" charset="0"/>
              </a:rPr>
              <a:t> que el porcentaje sea superior a 100%. </a:t>
            </a:r>
            <a:endParaRPr lang="es-CO" sz="900" i="1" dirty="0">
              <a:latin typeface="Arial Narrow" panose="020B0606020202030204" pitchFamily="34" charset="0"/>
              <a:cs typeface="Calibri" panose="020F0502020204030204" pitchFamily="34" charset="0"/>
            </a:endParaRPr>
          </a:p>
        </p:txBody>
      </p:sp>
      <p:pic>
        <p:nvPicPr>
          <p:cNvPr id="18"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Tree>
    <p:extLst>
      <p:ext uri="{BB962C8B-B14F-4D97-AF65-F5344CB8AC3E}">
        <p14:creationId xmlns:p14="http://schemas.microsoft.com/office/powerpoint/2010/main" val="227516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76D3B2-2466-B845-8C9C-D1FDE9824FA4}"/>
              </a:ext>
            </a:extLst>
          </p:cNvPr>
          <p:cNvSpPr>
            <a:spLocks noGrp="1"/>
          </p:cNvSpPr>
          <p:nvPr>
            <p:ph type="body" sz="quarter" idx="13"/>
          </p:nvPr>
        </p:nvSpPr>
        <p:spPr>
          <a:xfrm>
            <a:off x="675219" y="475260"/>
            <a:ext cx="4537442" cy="581140"/>
          </a:xfrm>
        </p:spPr>
        <p:txBody>
          <a:bodyPr/>
          <a:lstStyle/>
          <a:p>
            <a:r>
              <a:rPr lang="en-GB" sz="2800" dirty="0" err="1"/>
              <a:t>Historia</a:t>
            </a:r>
            <a:r>
              <a:rPr lang="en-GB" sz="2800" dirty="0"/>
              <a:t> del </a:t>
            </a:r>
            <a:r>
              <a:rPr lang="en-GB" sz="2800" dirty="0" err="1"/>
              <a:t>desplazamiento</a:t>
            </a:r>
            <a:endParaRPr lang="en-GB" sz="2800" dirty="0"/>
          </a:p>
        </p:txBody>
      </p:sp>
      <p:sp>
        <p:nvSpPr>
          <p:cNvPr id="3" name="Espace réservé du texte 2">
            <a:extLst>
              <a:ext uri="{FF2B5EF4-FFF2-40B4-BE49-F238E27FC236}">
                <a16:creationId xmlns:a16="http://schemas.microsoft.com/office/drawing/2014/main" id="{C6A22FDC-5812-0B41-8381-050E6812CE3C}"/>
              </a:ext>
            </a:extLst>
          </p:cNvPr>
          <p:cNvSpPr>
            <a:spLocks noGrp="1"/>
          </p:cNvSpPr>
          <p:nvPr>
            <p:ph type="body" sz="quarter" idx="14"/>
          </p:nvPr>
        </p:nvSpPr>
        <p:spPr>
          <a:xfrm>
            <a:off x="1624084" y="2745185"/>
            <a:ext cx="3425588" cy="880971"/>
          </a:xfrm>
        </p:spPr>
        <p:txBody>
          <a:bodyPr/>
          <a:lstStyle/>
          <a:p>
            <a:r>
              <a:rPr lang="es-ES" dirty="0"/>
              <a:t>Por pérdida de empleo/actividad que generaba ingresos en el lugar de residencia </a:t>
            </a:r>
          </a:p>
          <a:p>
            <a:endParaRPr lang="es-ES" dirty="0"/>
          </a:p>
          <a:p>
            <a:r>
              <a:rPr lang="es-ES" dirty="0"/>
              <a:t>Por buscar una </a:t>
            </a:r>
            <a:r>
              <a:rPr lang="es-ES" dirty="0" smtClean="0"/>
              <a:t>mejor </a:t>
            </a:r>
            <a:r>
              <a:rPr lang="es-ES" dirty="0"/>
              <a:t>calidad de vida en otro lugar</a:t>
            </a:r>
          </a:p>
          <a:p>
            <a:endParaRPr lang="es-ES" dirty="0"/>
          </a:p>
          <a:p>
            <a:r>
              <a:rPr lang="es-ES" dirty="0"/>
              <a:t>Por escasez/encarecimiento de alimentos </a:t>
            </a:r>
          </a:p>
          <a:p>
            <a:endParaRPr lang="en-GB" dirty="0"/>
          </a:p>
        </p:txBody>
      </p:sp>
      <p:sp>
        <p:nvSpPr>
          <p:cNvPr id="4" name="Espace réservé du texte 3">
            <a:extLst>
              <a:ext uri="{FF2B5EF4-FFF2-40B4-BE49-F238E27FC236}">
                <a16:creationId xmlns:a16="http://schemas.microsoft.com/office/drawing/2014/main" id="{88005C4B-7D92-A34C-8AD9-ED5FFD02A11D}"/>
              </a:ext>
            </a:extLst>
          </p:cNvPr>
          <p:cNvSpPr>
            <a:spLocks noGrp="1"/>
          </p:cNvSpPr>
          <p:nvPr>
            <p:ph type="body" sz="quarter" idx="16"/>
          </p:nvPr>
        </p:nvSpPr>
        <p:spPr>
          <a:xfrm>
            <a:off x="721917" y="1377612"/>
            <a:ext cx="4457919" cy="880971"/>
          </a:xfrm>
        </p:spPr>
        <p:txBody>
          <a:bodyPr/>
          <a:lstStyle/>
          <a:p>
            <a:r>
              <a:rPr lang="es-ES" sz="2000" dirty="0"/>
              <a:t>Tres principales razones reportadas por las que los IC dejaron el lugar de residencia tres meses antes*:</a:t>
            </a:r>
            <a:endParaRPr lang="es-ES" sz="2000" dirty="0"/>
          </a:p>
          <a:p>
            <a:endParaRPr lang="en-GB" sz="2000" dirty="0"/>
          </a:p>
        </p:txBody>
      </p:sp>
      <p:sp>
        <p:nvSpPr>
          <p:cNvPr id="9" name="Subtítulo 2">
            <a:extLst>
              <a:ext uri="{FF2B5EF4-FFF2-40B4-BE49-F238E27FC236}">
                <a16:creationId xmlns:a16="http://schemas.microsoft.com/office/drawing/2014/main" id="{74FD7B15-9C22-4507-9769-3F32C141D1AC}"/>
              </a:ext>
            </a:extLst>
          </p:cNvPr>
          <p:cNvSpPr txBox="1">
            <a:spLocks/>
          </p:cNvSpPr>
          <p:nvPr/>
        </p:nvSpPr>
        <p:spPr bwMode="auto">
          <a:xfrm>
            <a:off x="548294" y="280647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67%</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0" name="Subtítulo 2">
            <a:extLst>
              <a:ext uri="{FF2B5EF4-FFF2-40B4-BE49-F238E27FC236}">
                <a16:creationId xmlns:a16="http://schemas.microsoft.com/office/drawing/2014/main" id="{74FD7B15-9C22-4507-9769-3F32C141D1AC}"/>
              </a:ext>
            </a:extLst>
          </p:cNvPr>
          <p:cNvSpPr txBox="1">
            <a:spLocks/>
          </p:cNvSpPr>
          <p:nvPr/>
        </p:nvSpPr>
        <p:spPr bwMode="auto">
          <a:xfrm>
            <a:off x="548294" y="4319570"/>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52%</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1" name="Subtítulo 2">
            <a:extLst>
              <a:ext uri="{FF2B5EF4-FFF2-40B4-BE49-F238E27FC236}">
                <a16:creationId xmlns:a16="http://schemas.microsoft.com/office/drawing/2014/main" id="{74FD7B15-9C22-4507-9769-3F32C141D1AC}"/>
              </a:ext>
            </a:extLst>
          </p:cNvPr>
          <p:cNvSpPr txBox="1">
            <a:spLocks/>
          </p:cNvSpPr>
          <p:nvPr/>
        </p:nvSpPr>
        <p:spPr bwMode="auto">
          <a:xfrm>
            <a:off x="548294" y="5359075"/>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51%</a:t>
            </a:r>
            <a:endParaRPr lang="es-CO" altLang="en-US" sz="2000" b="1" dirty="0">
              <a:solidFill>
                <a:srgbClr val="EE5859"/>
              </a:solidFill>
              <a:latin typeface="Leelawadee" panose="020B0502040204020203" pitchFamily="34" charset="-34"/>
              <a:cs typeface="Leelawadee" panose="020B0502040204020203" pitchFamily="34" charset="-34"/>
            </a:endParaRPr>
          </a:p>
        </p:txBody>
      </p:sp>
      <p:graphicFrame>
        <p:nvGraphicFramePr>
          <p:cNvPr id="12" name="Gráfico 11"/>
          <p:cNvGraphicFramePr>
            <a:graphicFrameLocks/>
          </p:cNvGraphicFramePr>
          <p:nvPr>
            <p:extLst>
              <p:ext uri="{D42A27DB-BD31-4B8C-83A1-F6EECF244321}">
                <p14:modId xmlns:p14="http://schemas.microsoft.com/office/powerpoint/2010/main" val="166498424"/>
              </p:ext>
            </p:extLst>
          </p:nvPr>
        </p:nvGraphicFramePr>
        <p:xfrm>
          <a:off x="6113927" y="1522415"/>
          <a:ext cx="5718412" cy="4689241"/>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texte 3">
            <a:extLst>
              <a:ext uri="{FF2B5EF4-FFF2-40B4-BE49-F238E27FC236}">
                <a16:creationId xmlns:a16="http://schemas.microsoft.com/office/drawing/2014/main" id="{88005C4B-7D92-A34C-8AD9-ED5FFD02A11D}"/>
              </a:ext>
            </a:extLst>
          </p:cNvPr>
          <p:cNvSpPr txBox="1">
            <a:spLocks/>
          </p:cNvSpPr>
          <p:nvPr/>
        </p:nvSpPr>
        <p:spPr>
          <a:xfrm>
            <a:off x="6744174" y="475260"/>
            <a:ext cx="4457919" cy="8809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bg1"/>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smtClean="0"/>
              <a:t>País </a:t>
            </a:r>
            <a:r>
              <a:rPr lang="es-ES" sz="2000" dirty="0"/>
              <a:t>de residencia tres meses antes de la recolección de datos </a:t>
            </a:r>
            <a:r>
              <a:rPr lang="es-ES" sz="2000" dirty="0" smtClean="0"/>
              <a:t>reportados </a:t>
            </a:r>
            <a:r>
              <a:rPr lang="es-ES" sz="2000" dirty="0"/>
              <a:t>por los IC:</a:t>
            </a:r>
          </a:p>
          <a:p>
            <a:endParaRPr lang="es-ES" sz="2000" dirty="0" smtClean="0"/>
          </a:p>
          <a:p>
            <a:endParaRPr lang="en-GB" sz="2000" dirty="0"/>
          </a:p>
        </p:txBody>
      </p:sp>
      <p:pic>
        <p:nvPicPr>
          <p:cNvPr id="1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3534" y="6514821"/>
            <a:ext cx="2296841" cy="249774"/>
          </a:xfrm>
          <a:prstGeom prst="rect">
            <a:avLst/>
          </a:prstGeom>
        </p:spPr>
      </p:pic>
      <p:sp>
        <p:nvSpPr>
          <p:cNvPr id="13" name="Marcador de pie de página 3">
            <a:extLst>
              <a:ext uri="{FF2B5EF4-FFF2-40B4-BE49-F238E27FC236}">
                <a16:creationId xmlns:a16="http://schemas.microsoft.com/office/drawing/2014/main" id="{EC4380A3-015C-4FC9-932B-53594F0C2260}"/>
              </a:ext>
            </a:extLst>
          </p:cNvPr>
          <p:cNvSpPr txBox="1">
            <a:spLocks/>
          </p:cNvSpPr>
          <p:nvPr/>
        </p:nvSpPr>
        <p:spPr>
          <a:xfrm>
            <a:off x="1252936" y="6514821"/>
            <a:ext cx="6290863" cy="25963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solidFill>
                  <a:schemeClr val="bg1"/>
                </a:solidFill>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solidFill>
                  <a:schemeClr val="bg1"/>
                </a:solidFill>
                <a:latin typeface="Arial Narrow" panose="020B0606020202030204" pitchFamily="34" charset="0"/>
                <a:ea typeface="Arial"/>
                <a:cs typeface="Calibri" panose="020F0502020204030204" pitchFamily="34" charset="0"/>
                <a:sym typeface="Arial"/>
              </a:rPr>
              <a:t>hace</a:t>
            </a:r>
            <a:r>
              <a:rPr lang="es-MX" sz="900" i="1" dirty="0">
                <a:solidFill>
                  <a:schemeClr val="bg1"/>
                </a:solidFill>
                <a:latin typeface="Arial Narrow" panose="020B0606020202030204" pitchFamily="34" charset="0"/>
                <a:cs typeface="Calibri" panose="020F0502020204030204" pitchFamily="34" charset="0"/>
              </a:rPr>
              <a:t> que el porcentaje sea superior a 100%. </a:t>
            </a:r>
            <a:endParaRPr lang="es-CO" sz="900" i="1" dirty="0">
              <a:solidFill>
                <a:schemeClr val="bg1"/>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82874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A6BB4E7-586E-5741-A1CA-E2C065D58130}"/>
              </a:ext>
            </a:extLst>
          </p:cNvPr>
          <p:cNvSpPr>
            <a:spLocks noGrp="1"/>
          </p:cNvSpPr>
          <p:nvPr>
            <p:ph type="body" sz="quarter" idx="10"/>
          </p:nvPr>
        </p:nvSpPr>
        <p:spPr>
          <a:xfrm>
            <a:off x="559687" y="2307763"/>
            <a:ext cx="2674829" cy="1916802"/>
          </a:xfrm>
        </p:spPr>
        <p:txBody>
          <a:bodyPr/>
          <a:lstStyle/>
          <a:p>
            <a:pPr algn="l"/>
            <a:r>
              <a:rPr lang="en-GB" sz="2800" dirty="0" err="1"/>
              <a:t>Historia</a:t>
            </a:r>
            <a:r>
              <a:rPr lang="en-GB" sz="2800" dirty="0"/>
              <a:t> del </a:t>
            </a:r>
            <a:r>
              <a:rPr lang="en-GB" sz="2800" dirty="0" err="1"/>
              <a:t>desplazamiento</a:t>
            </a:r>
            <a:endParaRPr lang="en-GB" sz="2800" dirty="0"/>
          </a:p>
        </p:txBody>
      </p:sp>
      <p:sp>
        <p:nvSpPr>
          <p:cNvPr id="5"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5002" y="542512"/>
            <a:ext cx="3581920" cy="417254"/>
          </a:xfrm>
        </p:spPr>
        <p:txBody>
          <a:bodyPr/>
          <a:lstStyle/>
          <a:p>
            <a:r>
              <a:rPr lang="es-ES" sz="2000" dirty="0"/>
              <a:t>Cruce por un paso fronterizo oficial:</a:t>
            </a:r>
          </a:p>
          <a:p>
            <a:endParaRPr lang="en-GB" sz="2000" dirty="0"/>
          </a:p>
        </p:txBody>
      </p:sp>
      <p:sp>
        <p:nvSpPr>
          <p:cNvPr id="12"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4733" y="542512"/>
            <a:ext cx="3581920" cy="417254"/>
          </a:xfrm>
        </p:spPr>
        <p:txBody>
          <a:bodyPr/>
          <a:lstStyle/>
          <a:p>
            <a:r>
              <a:rPr lang="es-ES" sz="2000" dirty="0"/>
              <a:t>Medio de transporte más usado hasta el lugar de la encuesta:</a:t>
            </a:r>
          </a:p>
          <a:p>
            <a:endParaRPr lang="en-GB" sz="2000" dirty="0"/>
          </a:p>
        </p:txBody>
      </p:sp>
      <p:pic>
        <p:nvPicPr>
          <p:cNvPr id="22" name="Imagen 21"/>
          <p:cNvPicPr>
            <a:picLocks noChangeAspect="1"/>
          </p:cNvPicPr>
          <p:nvPr/>
        </p:nvPicPr>
        <p:blipFill rotWithShape="1">
          <a:blip r:embed="rId2"/>
          <a:srcRect l="20469" t="-1" r="35204" b="1292"/>
          <a:stretch/>
        </p:blipFill>
        <p:spPr>
          <a:xfrm>
            <a:off x="7886575" y="525732"/>
            <a:ext cx="45719" cy="2359875"/>
          </a:xfrm>
          <a:prstGeom prst="rect">
            <a:avLst/>
          </a:prstGeom>
        </p:spPr>
      </p:pic>
      <p:sp>
        <p:nvSpPr>
          <p:cNvPr id="34" name="Rectángulo 33">
            <a:extLst>
              <a:ext uri="{FF2B5EF4-FFF2-40B4-BE49-F238E27FC236}">
                <a16:creationId xmlns:a16="http://schemas.microsoft.com/office/drawing/2014/main" id="{7FFCADC0-3226-4BF2-91F3-40665CE74F5C}"/>
              </a:ext>
            </a:extLst>
          </p:cNvPr>
          <p:cNvSpPr/>
          <p:nvPr/>
        </p:nvSpPr>
        <p:spPr>
          <a:xfrm>
            <a:off x="5065155" y="1578902"/>
            <a:ext cx="2491815" cy="2349361"/>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de </a:t>
            </a:r>
            <a:r>
              <a:rPr lang="es-ES" sz="2000" baseline="30000" dirty="0" smtClean="0">
                <a:solidFill>
                  <a:srgbClr val="555859"/>
                </a:solidFill>
                <a:latin typeface="Leelawadee" panose="020B0502040204020203" pitchFamily="34" charset="-34"/>
                <a:cs typeface="Leelawadee" panose="020B0502040204020203" pitchFamily="34" charset="-34"/>
              </a:rPr>
              <a:t>los IC que </a:t>
            </a:r>
            <a:r>
              <a:rPr lang="es-ES" sz="2000" baseline="30000" dirty="0">
                <a:solidFill>
                  <a:srgbClr val="555859"/>
                </a:solidFill>
                <a:latin typeface="Leelawadee" panose="020B0502040204020203" pitchFamily="34" charset="-34"/>
                <a:cs typeface="Leelawadee" panose="020B0502040204020203" pitchFamily="34" charset="-34"/>
              </a:rPr>
              <a:t>señalaron como país de </a:t>
            </a:r>
            <a:r>
              <a:rPr lang="es-ES" sz="2000" baseline="30000" dirty="0" smtClean="0">
                <a:solidFill>
                  <a:srgbClr val="555859"/>
                </a:solidFill>
                <a:latin typeface="Leelawadee" panose="020B0502040204020203" pitchFamily="34" charset="-34"/>
                <a:cs typeface="Leelawadee" panose="020B0502040204020203" pitchFamily="34" charset="-34"/>
              </a:rPr>
              <a:t>residencia </a:t>
            </a:r>
            <a:r>
              <a:rPr lang="es-ES" sz="2000" baseline="30000" dirty="0">
                <a:solidFill>
                  <a:srgbClr val="555859"/>
                </a:solidFill>
                <a:latin typeface="Leelawadee" panose="020B0502040204020203" pitchFamily="34" charset="-34"/>
                <a:cs typeface="Leelawadee" panose="020B0502040204020203" pitchFamily="34" charset="-34"/>
              </a:rPr>
              <a:t>de hace tres meses un país diferente a Colombia reportó que él/ella o la mayoría de su grupo </a:t>
            </a:r>
            <a:r>
              <a:rPr lang="es-ES" sz="2000" b="1" baseline="30000" dirty="0">
                <a:solidFill>
                  <a:srgbClr val="555859"/>
                </a:solidFill>
                <a:latin typeface="Leelawadee" panose="020B0502040204020203" pitchFamily="34" charset="-34"/>
                <a:cs typeface="Leelawadee" panose="020B0502040204020203" pitchFamily="34" charset="-34"/>
              </a:rPr>
              <a:t>cruzaron por un paso fronterizo oficial </a:t>
            </a:r>
            <a:r>
              <a:rPr lang="es-ES" sz="2000" baseline="30000" dirty="0">
                <a:solidFill>
                  <a:srgbClr val="555859"/>
                </a:solidFill>
                <a:latin typeface="Leelawadee" panose="020B0502040204020203" pitchFamily="34" charset="-34"/>
                <a:cs typeface="Leelawadee" panose="020B0502040204020203" pitchFamily="34" charset="-34"/>
              </a:rPr>
              <a:t>para llegar a Colombia</a:t>
            </a:r>
          </a:p>
          <a:p>
            <a:r>
              <a:rPr lang="es-ES" sz="2000" baseline="30000" dirty="0" smtClean="0">
                <a:solidFill>
                  <a:srgbClr val="555859"/>
                </a:solidFill>
                <a:latin typeface="Leelawadee" panose="020B0502040204020203" pitchFamily="34" charset="-34"/>
                <a:cs typeface="Leelawadee" panose="020B0502040204020203" pitchFamily="34" charset="-34"/>
              </a:rPr>
              <a:t> </a:t>
            </a:r>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44" name="Subtítulo 2">
            <a:extLst>
              <a:ext uri="{FF2B5EF4-FFF2-40B4-BE49-F238E27FC236}">
                <a16:creationId xmlns:a16="http://schemas.microsoft.com/office/drawing/2014/main" id="{74FD7B15-9C22-4507-9769-3F32C141D1AC}"/>
              </a:ext>
            </a:extLst>
          </p:cNvPr>
          <p:cNvSpPr txBox="1">
            <a:spLocks/>
          </p:cNvSpPr>
          <p:nvPr/>
        </p:nvSpPr>
        <p:spPr bwMode="auto">
          <a:xfrm>
            <a:off x="3962069" y="1541852"/>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100%</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19" name="Rectángulo 18"/>
          <p:cNvSpPr/>
          <p:nvPr/>
        </p:nvSpPr>
        <p:spPr>
          <a:xfrm>
            <a:off x="4092040" y="2118219"/>
            <a:ext cx="796896" cy="286232"/>
          </a:xfrm>
          <a:prstGeom prst="rect">
            <a:avLst/>
          </a:prstGeom>
        </p:spPr>
        <p:txBody>
          <a:bodyPr wrap="square">
            <a:spAutoFit/>
          </a:bodyPr>
          <a:lstStyle/>
          <a:p>
            <a:pPr algn="ctr">
              <a:lnSpc>
                <a:spcPct val="90000"/>
              </a:lnSpc>
              <a:spcBef>
                <a:spcPts val="1000"/>
              </a:spcBef>
            </a:pPr>
            <a:r>
              <a:rPr lang="es-CO" altLang="en-US" sz="1400" dirty="0" smtClean="0">
                <a:solidFill>
                  <a:schemeClr val="tx1">
                    <a:lumMod val="65000"/>
                    <a:lumOff val="35000"/>
                  </a:schemeClr>
                </a:solidFill>
                <a:latin typeface="Leelawadee" panose="020B0502040204020203" pitchFamily="34" charset="-34"/>
                <a:cs typeface="Leelawadee" panose="020B0502040204020203" pitchFamily="34" charset="-34"/>
              </a:rPr>
              <a:t>(193 </a:t>
            </a:r>
            <a:r>
              <a:rPr lang="es-CO" altLang="en-US" sz="1400" dirty="0">
                <a:solidFill>
                  <a:schemeClr val="tx1">
                    <a:lumMod val="65000"/>
                    <a:lumOff val="35000"/>
                  </a:schemeClr>
                </a:solidFill>
                <a:latin typeface="Leelawadee" panose="020B0502040204020203" pitchFamily="34" charset="-34"/>
                <a:cs typeface="Leelawadee" panose="020B0502040204020203" pitchFamily="34" charset="-34"/>
              </a:rPr>
              <a:t>IC)</a:t>
            </a:r>
          </a:p>
        </p:txBody>
      </p:sp>
      <p:sp>
        <p:nvSpPr>
          <p:cNvPr id="23" name="Rectángulo 22">
            <a:extLst>
              <a:ext uri="{FF2B5EF4-FFF2-40B4-BE49-F238E27FC236}">
                <a16:creationId xmlns:a16="http://schemas.microsoft.com/office/drawing/2014/main" id="{7FFCADC0-3226-4BF2-91F3-40665CE74F5C}"/>
              </a:ext>
            </a:extLst>
          </p:cNvPr>
          <p:cNvSpPr/>
          <p:nvPr/>
        </p:nvSpPr>
        <p:spPr>
          <a:xfrm>
            <a:off x="9339188" y="1594825"/>
            <a:ext cx="2491815" cy="1938992"/>
          </a:xfrm>
          <a:prstGeom prst="rect">
            <a:avLst/>
          </a:prstGeom>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59% </a:t>
            </a:r>
            <a:r>
              <a:rPr lang="es-ES" sz="2000" baseline="30000" dirty="0">
                <a:solidFill>
                  <a:srgbClr val="555859"/>
                </a:solidFill>
                <a:latin typeface="Leelawadee" panose="020B0502040204020203" pitchFamily="34" charset="-34"/>
                <a:cs typeface="Leelawadee" panose="020B0502040204020203" pitchFamily="34" charset="-34"/>
              </a:rPr>
              <a:t>de los IC </a:t>
            </a:r>
            <a:r>
              <a:rPr lang="es-ES" sz="2000" baseline="30000" dirty="0" smtClean="0">
                <a:solidFill>
                  <a:srgbClr val="555859"/>
                </a:solidFill>
                <a:latin typeface="Leelawadee" panose="020B0502040204020203" pitchFamily="34" charset="-34"/>
                <a:cs typeface="Leelawadee" panose="020B0502040204020203" pitchFamily="34" charset="-34"/>
              </a:rPr>
              <a:t>reportaron </a:t>
            </a:r>
            <a:r>
              <a:rPr lang="es-ES" sz="2000" b="1" baseline="30000" dirty="0">
                <a:solidFill>
                  <a:srgbClr val="555859"/>
                </a:solidFill>
                <a:latin typeface="Leelawadee" panose="020B0502040204020203" pitchFamily="34" charset="-34"/>
                <a:cs typeface="Leelawadee" panose="020B0502040204020203" pitchFamily="34" charset="-34"/>
              </a:rPr>
              <a:t>la caminata a pie como el principal medio de transporte </a:t>
            </a:r>
            <a:r>
              <a:rPr lang="es-ES" sz="2000" baseline="30000" dirty="0">
                <a:solidFill>
                  <a:srgbClr val="555859"/>
                </a:solidFill>
                <a:latin typeface="Leelawadee" panose="020B0502040204020203" pitchFamily="34" charset="-34"/>
                <a:cs typeface="Leelawadee" panose="020B0502040204020203" pitchFamily="34" charset="-34"/>
              </a:rPr>
              <a:t>desde el lugar de partida del viaje hasta el lugar de la encuesta</a:t>
            </a:r>
          </a:p>
          <a:p>
            <a:r>
              <a:rPr lang="es-ES" sz="2000" baseline="30000" dirty="0" smtClean="0">
                <a:solidFill>
                  <a:srgbClr val="555859"/>
                </a:solidFill>
                <a:latin typeface="Leelawadee" panose="020B0502040204020203" pitchFamily="34" charset="-34"/>
                <a:cs typeface="Leelawadee" panose="020B0502040204020203" pitchFamily="34" charset="-34"/>
              </a:rPr>
              <a:t>  </a:t>
            </a:r>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pic>
        <p:nvPicPr>
          <p:cNvPr id="26" name="Gráfico 23">
            <a:extLst>
              <a:ext uri="{FF2B5EF4-FFF2-40B4-BE49-F238E27FC236}">
                <a16:creationId xmlns:a16="http://schemas.microsoft.com/office/drawing/2014/main" id="{960B71F4-F7AF-4F84-B426-16EAE3FCA8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746558" y="1596577"/>
            <a:ext cx="475837" cy="426271"/>
          </a:xfrm>
          <a:prstGeom prst="rect">
            <a:avLst/>
          </a:prstGeom>
        </p:spPr>
      </p:pic>
      <p:sp>
        <p:nvSpPr>
          <p:cNvPr id="28"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3937274" y="3451765"/>
            <a:ext cx="3581920" cy="417254"/>
          </a:xfrm>
        </p:spPr>
        <p:txBody>
          <a:bodyPr/>
          <a:lstStyle/>
          <a:p>
            <a:r>
              <a:rPr lang="es-ES" sz="2000" dirty="0"/>
              <a:t>Fecha media del inicio de viaje</a:t>
            </a:r>
            <a:r>
              <a:rPr lang="es-ES" sz="2000" dirty="0" smtClean="0"/>
              <a:t>:</a:t>
            </a:r>
            <a:endParaRPr lang="es-ES" sz="2000" dirty="0"/>
          </a:p>
        </p:txBody>
      </p:sp>
      <p:sp>
        <p:nvSpPr>
          <p:cNvPr id="29" name="Espace réservé du texte 4">
            <a:extLst>
              <a:ext uri="{FF2B5EF4-FFF2-40B4-BE49-F238E27FC236}">
                <a16:creationId xmlns:a16="http://schemas.microsoft.com/office/drawing/2014/main" id="{4C4E98CC-5C9F-1F4F-A71D-2C793D09A7E4}"/>
              </a:ext>
            </a:extLst>
          </p:cNvPr>
          <p:cNvSpPr>
            <a:spLocks noGrp="1"/>
          </p:cNvSpPr>
          <p:nvPr>
            <p:ph type="body" sz="quarter" idx="11"/>
          </p:nvPr>
        </p:nvSpPr>
        <p:spPr>
          <a:xfrm>
            <a:off x="8287005" y="3451765"/>
            <a:ext cx="3581920" cy="417254"/>
          </a:xfrm>
        </p:spPr>
        <p:txBody>
          <a:bodyPr/>
          <a:lstStyle/>
          <a:p>
            <a:r>
              <a:rPr lang="es-ES" sz="2000" dirty="0"/>
              <a:t>Número de paradas realizadas durante el viaje:</a:t>
            </a:r>
          </a:p>
          <a:p>
            <a:endParaRPr lang="en-GB" sz="2000" dirty="0"/>
          </a:p>
        </p:txBody>
      </p:sp>
      <p:pic>
        <p:nvPicPr>
          <p:cNvPr id="30" name="Imagen 29"/>
          <p:cNvPicPr>
            <a:picLocks noChangeAspect="1"/>
          </p:cNvPicPr>
          <p:nvPr/>
        </p:nvPicPr>
        <p:blipFill rotWithShape="1">
          <a:blip r:embed="rId2"/>
          <a:srcRect l="20469" t="3599" r="35204" b="1292"/>
          <a:stretch/>
        </p:blipFill>
        <p:spPr>
          <a:xfrm>
            <a:off x="7886042" y="3248083"/>
            <a:ext cx="45719" cy="2273814"/>
          </a:xfrm>
          <a:prstGeom prst="rect">
            <a:avLst/>
          </a:prstGeom>
        </p:spPr>
      </p:pic>
      <p:sp>
        <p:nvSpPr>
          <p:cNvPr id="31" name="Rectángulo 30">
            <a:extLst>
              <a:ext uri="{FF2B5EF4-FFF2-40B4-BE49-F238E27FC236}">
                <a16:creationId xmlns:a16="http://schemas.microsoft.com/office/drawing/2014/main" id="{7FFCADC0-3226-4BF2-91F3-40665CE74F5C}"/>
              </a:ext>
            </a:extLst>
          </p:cNvPr>
          <p:cNvSpPr/>
          <p:nvPr/>
        </p:nvSpPr>
        <p:spPr>
          <a:xfrm>
            <a:off x="5067427" y="4692873"/>
            <a:ext cx="2491815" cy="1733808"/>
          </a:xfrm>
          <a:prstGeom prst="rect">
            <a:avLst/>
          </a:prstGeom>
          <a:ln>
            <a:noFill/>
          </a:ln>
        </p:spPr>
        <p:txBody>
          <a:bodyPr wrap="square">
            <a:spAutoFit/>
          </a:bodyPr>
          <a:lstStyle/>
          <a:p>
            <a:r>
              <a:rPr lang="es-ES" sz="2000" baseline="30000" dirty="0" smtClean="0">
                <a:solidFill>
                  <a:srgbClr val="555859"/>
                </a:solidFill>
                <a:latin typeface="Leelawadee" panose="020B0502040204020203" pitchFamily="34" charset="-34"/>
                <a:cs typeface="Leelawadee" panose="020B0502040204020203" pitchFamily="34" charset="-34"/>
              </a:rPr>
              <a:t>fue </a:t>
            </a:r>
            <a:r>
              <a:rPr lang="es-ES" sz="2000" baseline="30000" dirty="0" smtClean="0">
                <a:solidFill>
                  <a:srgbClr val="555859"/>
                </a:solidFill>
                <a:latin typeface="Leelawadee" panose="020B0502040204020203" pitchFamily="34" charset="-34"/>
                <a:cs typeface="Leelawadee" panose="020B0502040204020203" pitchFamily="34" charset="-34"/>
              </a:rPr>
              <a:t>la </a:t>
            </a:r>
            <a:r>
              <a:rPr lang="es-ES" sz="2000" b="1" baseline="30000" dirty="0">
                <a:solidFill>
                  <a:srgbClr val="555859"/>
                </a:solidFill>
                <a:latin typeface="Leelawadee" panose="020B0502040204020203" pitchFamily="34" charset="-34"/>
                <a:cs typeface="Leelawadee" panose="020B0502040204020203" pitchFamily="34" charset="-34"/>
              </a:rPr>
              <a:t>fecha media </a:t>
            </a:r>
            <a:r>
              <a:rPr lang="es-ES" sz="2000" baseline="30000" dirty="0">
                <a:solidFill>
                  <a:srgbClr val="555859"/>
                </a:solidFill>
                <a:latin typeface="Leelawadee" panose="020B0502040204020203" pitchFamily="34" charset="-34"/>
                <a:cs typeface="Leelawadee" panose="020B0502040204020203" pitchFamily="34" charset="-34"/>
              </a:rPr>
              <a:t>en la que la mayoría de los informantes clave comunicó que inició el viaje él/ella y/o los integrantes de su grupo</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32" name="Subtítulo 2">
            <a:extLst>
              <a:ext uri="{FF2B5EF4-FFF2-40B4-BE49-F238E27FC236}">
                <a16:creationId xmlns:a16="http://schemas.microsoft.com/office/drawing/2014/main" id="{74FD7B15-9C22-4507-9769-3F32C141D1AC}"/>
              </a:ext>
            </a:extLst>
          </p:cNvPr>
          <p:cNvSpPr txBox="1">
            <a:spLocks/>
          </p:cNvSpPr>
          <p:nvPr/>
        </p:nvSpPr>
        <p:spPr bwMode="auto">
          <a:xfrm>
            <a:off x="3812170" y="4885202"/>
            <a:ext cx="1237499"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25 de julio del 2021</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37" name="Rectángulo 36">
            <a:extLst>
              <a:ext uri="{FF2B5EF4-FFF2-40B4-BE49-F238E27FC236}">
                <a16:creationId xmlns:a16="http://schemas.microsoft.com/office/drawing/2014/main" id="{7FFCADC0-3226-4BF2-91F3-40665CE74F5C}"/>
              </a:ext>
            </a:extLst>
          </p:cNvPr>
          <p:cNvSpPr/>
          <p:nvPr/>
        </p:nvSpPr>
        <p:spPr>
          <a:xfrm>
            <a:off x="9560442" y="4729673"/>
            <a:ext cx="2491815" cy="1528624"/>
          </a:xfrm>
          <a:prstGeom prst="rect">
            <a:avLst/>
          </a:prstGeom>
        </p:spPr>
        <p:txBody>
          <a:bodyPr wrap="square">
            <a:spAutoFit/>
          </a:bodyPr>
          <a:lstStyle/>
          <a:p>
            <a:r>
              <a:rPr lang="es-ES" sz="2000" baseline="30000" dirty="0">
                <a:solidFill>
                  <a:srgbClr val="555859"/>
                </a:solidFill>
                <a:latin typeface="Leelawadee" panose="020B0502040204020203" pitchFamily="34" charset="-34"/>
                <a:cs typeface="Leelawadee" panose="020B0502040204020203" pitchFamily="34" charset="-34"/>
              </a:rPr>
              <a:t>f</a:t>
            </a:r>
            <a:r>
              <a:rPr lang="es-ES" sz="2000" baseline="30000" dirty="0" smtClean="0">
                <a:solidFill>
                  <a:srgbClr val="555859"/>
                </a:solidFill>
                <a:latin typeface="Leelawadee" panose="020B0502040204020203" pitchFamily="34" charset="-34"/>
                <a:cs typeface="Leelawadee" panose="020B0502040204020203" pitchFamily="34" charset="-34"/>
              </a:rPr>
              <a:t>ue el promedio </a:t>
            </a:r>
            <a:r>
              <a:rPr lang="es-ES" sz="2000" baseline="30000" dirty="0">
                <a:solidFill>
                  <a:srgbClr val="555859"/>
                </a:solidFill>
                <a:latin typeface="Leelawadee" panose="020B0502040204020203" pitchFamily="34" charset="-34"/>
                <a:cs typeface="Leelawadee" panose="020B0502040204020203" pitchFamily="34" charset="-34"/>
              </a:rPr>
              <a:t>del número de paradas </a:t>
            </a:r>
            <a:r>
              <a:rPr lang="es-ES" sz="2000" b="1" baseline="30000" dirty="0">
                <a:solidFill>
                  <a:srgbClr val="555859"/>
                </a:solidFill>
                <a:latin typeface="Leelawadee" panose="020B0502040204020203" pitchFamily="34" charset="-34"/>
                <a:cs typeface="Leelawadee" panose="020B0502040204020203" pitchFamily="34" charset="-34"/>
              </a:rPr>
              <a:t>reportado por los 114 IC que indicaron la caminata como medio de </a:t>
            </a:r>
            <a:r>
              <a:rPr lang="es-ES" sz="2000" b="1" baseline="30000" dirty="0" smtClean="0">
                <a:solidFill>
                  <a:srgbClr val="555859"/>
                </a:solidFill>
                <a:latin typeface="Leelawadee" panose="020B0502040204020203" pitchFamily="34" charset="-34"/>
                <a:cs typeface="Leelawadee" panose="020B0502040204020203" pitchFamily="34" charset="-34"/>
              </a:rPr>
              <a:t>transporte</a:t>
            </a:r>
          </a:p>
          <a:p>
            <a:endParaRPr lang="es-ES" sz="2000" b="1" baseline="30000" dirty="0" smtClean="0">
              <a:solidFill>
                <a:srgbClr val="555859"/>
              </a:solidFill>
              <a:latin typeface="Leelawadee" panose="020B0502040204020203" pitchFamily="34" charset="-34"/>
              <a:cs typeface="Leelawadee" panose="020B0502040204020203" pitchFamily="34" charset="-34"/>
            </a:endParaRPr>
          </a:p>
          <a:p>
            <a:endParaRPr lang="es-MX" sz="2000" baseline="30000" dirty="0">
              <a:solidFill>
                <a:srgbClr val="555859"/>
              </a:solidFill>
              <a:latin typeface="Leelawadee" panose="020B0502040204020203" pitchFamily="34" charset="-34"/>
              <a:cs typeface="Leelawadee" panose="020B0502040204020203" pitchFamily="34" charset="-34"/>
            </a:endParaRPr>
          </a:p>
        </p:txBody>
      </p:sp>
      <p:sp>
        <p:nvSpPr>
          <p:cNvPr id="38" name="Subtítulo 2">
            <a:extLst>
              <a:ext uri="{FF2B5EF4-FFF2-40B4-BE49-F238E27FC236}">
                <a16:creationId xmlns:a16="http://schemas.microsoft.com/office/drawing/2014/main" id="{74FD7B15-9C22-4507-9769-3F32C141D1AC}"/>
              </a:ext>
            </a:extLst>
          </p:cNvPr>
          <p:cNvSpPr txBox="1">
            <a:spLocks/>
          </p:cNvSpPr>
          <p:nvPr/>
        </p:nvSpPr>
        <p:spPr bwMode="auto">
          <a:xfrm>
            <a:off x="8413754" y="4685391"/>
            <a:ext cx="1237499"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4 paradas</a:t>
            </a:r>
            <a:endParaRPr lang="es-CO" altLang="en-US" sz="2000" b="1" dirty="0">
              <a:solidFill>
                <a:srgbClr val="EE5859"/>
              </a:solidFill>
              <a:latin typeface="Leelawadee" panose="020B0502040204020203" pitchFamily="34" charset="-34"/>
              <a:cs typeface="Leelawadee" panose="020B0502040204020203" pitchFamily="34" charset="-34"/>
            </a:endParaRPr>
          </a:p>
        </p:txBody>
      </p:sp>
      <p:pic>
        <p:nvPicPr>
          <p:cNvPr id="2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463" y="6531249"/>
            <a:ext cx="2296841" cy="249774"/>
          </a:xfrm>
          <a:prstGeom prst="rect">
            <a:avLst/>
          </a:prstGeom>
        </p:spPr>
      </p:pic>
      <p:sp>
        <p:nvSpPr>
          <p:cNvPr id="20" name="Subtítulo 2">
            <a:extLst>
              <a:ext uri="{FF2B5EF4-FFF2-40B4-BE49-F238E27FC236}">
                <a16:creationId xmlns:a16="http://schemas.microsoft.com/office/drawing/2014/main" id="{74FD7B15-9C22-4507-9769-3F32C141D1AC}"/>
              </a:ext>
            </a:extLst>
          </p:cNvPr>
          <p:cNvSpPr txBox="1">
            <a:spLocks/>
          </p:cNvSpPr>
          <p:nvPr/>
        </p:nvSpPr>
        <p:spPr bwMode="auto">
          <a:xfrm>
            <a:off x="8412321" y="1909087"/>
            <a:ext cx="1103086" cy="7077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es-CO" altLang="en-US" sz="2000" b="1" dirty="0" smtClean="0">
                <a:solidFill>
                  <a:srgbClr val="EE5859"/>
                </a:solidFill>
                <a:latin typeface="Leelawadee" panose="020B0502040204020203" pitchFamily="34" charset="-34"/>
                <a:cs typeface="Leelawadee" panose="020B0502040204020203" pitchFamily="34" charset="-34"/>
              </a:rPr>
              <a:t>59</a:t>
            </a:r>
            <a:r>
              <a:rPr lang="es-CO" altLang="en-US" sz="2000" b="1" dirty="0" smtClean="0">
                <a:solidFill>
                  <a:srgbClr val="EE5859"/>
                </a:solidFill>
                <a:latin typeface="Leelawadee" panose="020B0502040204020203" pitchFamily="34" charset="-34"/>
                <a:cs typeface="Leelawadee" panose="020B0502040204020203" pitchFamily="34" charset="-34"/>
              </a:rPr>
              <a:t>%</a:t>
            </a:r>
            <a:endParaRPr lang="es-CO" altLang="en-US" sz="2000" b="1" dirty="0">
              <a:solidFill>
                <a:srgbClr val="EE5859"/>
              </a:solidFill>
              <a:latin typeface="Leelawadee" panose="020B0502040204020203" pitchFamily="34" charset="-34"/>
              <a:cs typeface="Leelawadee" panose="020B0502040204020203" pitchFamily="34" charset="-34"/>
            </a:endParaRPr>
          </a:p>
        </p:txBody>
      </p:sp>
      <p:sp>
        <p:nvSpPr>
          <p:cNvPr id="24" name="Marcador de pie de página 3">
            <a:extLst>
              <a:ext uri="{FF2B5EF4-FFF2-40B4-BE49-F238E27FC236}">
                <a16:creationId xmlns:a16="http://schemas.microsoft.com/office/drawing/2014/main" id="{EC4380A3-015C-4FC9-932B-53594F0C2260}"/>
              </a:ext>
            </a:extLst>
          </p:cNvPr>
          <p:cNvSpPr txBox="1">
            <a:spLocks/>
          </p:cNvSpPr>
          <p:nvPr/>
        </p:nvSpPr>
        <p:spPr>
          <a:xfrm>
            <a:off x="3834212" y="6327855"/>
            <a:ext cx="5677819" cy="209521"/>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900" i="1" dirty="0">
                <a:latin typeface="Arial Narrow" panose="020B0606020202030204" pitchFamily="34" charset="0"/>
                <a:cs typeface="Calibri" panose="020F0502020204030204" pitchFamily="34" charset="0"/>
              </a:rPr>
              <a:t>*Los IC podían elegir varias opciones de respuesta al estar informando para el grupo de viaje, lo cual </a:t>
            </a:r>
            <a:r>
              <a:rPr lang="es-MX" sz="900" i="1" dirty="0">
                <a:latin typeface="Arial Narrow" panose="020B0606020202030204" pitchFamily="34" charset="0"/>
                <a:ea typeface="Arial"/>
                <a:cs typeface="Calibri" panose="020F0502020204030204" pitchFamily="34" charset="0"/>
                <a:sym typeface="Arial"/>
              </a:rPr>
              <a:t>hace</a:t>
            </a:r>
            <a:r>
              <a:rPr lang="es-MX" sz="900" i="1" dirty="0">
                <a:latin typeface="Arial Narrow" panose="020B0606020202030204" pitchFamily="34" charset="0"/>
                <a:cs typeface="Calibri" panose="020F0502020204030204" pitchFamily="34" charset="0"/>
              </a:rPr>
              <a:t> que el porcentaje sea superior a 100%. </a:t>
            </a:r>
            <a:endParaRPr lang="es-CO" sz="900" i="1"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3285817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13430</TotalTime>
  <Words>1549</Words>
  <Application>Microsoft Office PowerPoint</Application>
  <PresentationFormat>Panorámica</PresentationFormat>
  <Paragraphs>204</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Narrow</vt:lpstr>
      <vt:lpstr>Calibri</vt:lpstr>
      <vt:lpstr>Calibri Light</vt:lpstr>
      <vt:lpstr>Franklin Gothic Demi</vt:lpstr>
      <vt:lpstr>Leelawadee</vt:lpstr>
      <vt:lpstr>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Cynthia SOMASUNDARAM</dc:creator>
  <cp:lastModifiedBy>Acted User</cp:lastModifiedBy>
  <cp:revision>228</cp:revision>
  <dcterms:created xsi:type="dcterms:W3CDTF">2020-04-16T08:07:18Z</dcterms:created>
  <dcterms:modified xsi:type="dcterms:W3CDTF">2021-11-26T14:34:50Z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4287360</vt:lpwstr>
  </property>
  <property fmtid="{D5CDD505-2E9C-101B-9397-08002B2CF9AE}" pid="3" name="NXPowerLiteSettings">
    <vt:lpwstr>C7000400038000</vt:lpwstr>
  </property>
  <property fmtid="{D5CDD505-2E9C-101B-9397-08002B2CF9AE}" pid="4" name="NXPowerLiteVersion">
    <vt:lpwstr>S9.0.1</vt:lpwstr>
  </property>
</Properties>
</file>