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1.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2.xml" ContentType="application/vnd.openxmlformats-officedocument.them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695" r:id="rId2"/>
    <p:sldMasterId id="2147483701" r:id="rId3"/>
    <p:sldMasterId id="2147483697" r:id="rId4"/>
    <p:sldMasterId id="2147483703" r:id="rId5"/>
    <p:sldMasterId id="2147483723" r:id="rId6"/>
    <p:sldMasterId id="2147483733" r:id="rId7"/>
    <p:sldMasterId id="2147483752" r:id="rId8"/>
    <p:sldMasterId id="2147483739" r:id="rId9"/>
    <p:sldMasterId id="2147483688" r:id="rId10"/>
    <p:sldMasterId id="2147483771" r:id="rId11"/>
    <p:sldMasterId id="2147483778" r:id="rId12"/>
    <p:sldMasterId id="2147483797" r:id="rId13"/>
  </p:sldMasterIdLst>
  <p:notesMasterIdLst>
    <p:notesMasterId r:id="rId47"/>
  </p:notesMasterIdLst>
  <p:handoutMasterIdLst>
    <p:handoutMasterId r:id="rId48"/>
  </p:handoutMasterIdLst>
  <p:sldIdLst>
    <p:sldId id="298" r:id="rId14"/>
    <p:sldId id="397" r:id="rId15"/>
    <p:sldId id="552" r:id="rId16"/>
    <p:sldId id="571" r:id="rId17"/>
    <p:sldId id="572" r:id="rId18"/>
    <p:sldId id="577" r:id="rId19"/>
    <p:sldId id="556" r:id="rId20"/>
    <p:sldId id="576" r:id="rId21"/>
    <p:sldId id="555" r:id="rId22"/>
    <p:sldId id="329" r:id="rId23"/>
    <p:sldId id="551" r:id="rId24"/>
    <p:sldId id="550" r:id="rId25"/>
    <p:sldId id="579" r:id="rId26"/>
    <p:sldId id="520" r:id="rId27"/>
    <p:sldId id="589" r:id="rId28"/>
    <p:sldId id="580" r:id="rId29"/>
    <p:sldId id="585" r:id="rId30"/>
    <p:sldId id="591" r:id="rId31"/>
    <p:sldId id="584" r:id="rId32"/>
    <p:sldId id="582" r:id="rId33"/>
    <p:sldId id="503" r:id="rId34"/>
    <p:sldId id="510" r:id="rId35"/>
    <p:sldId id="506" r:id="rId36"/>
    <p:sldId id="565" r:id="rId37"/>
    <p:sldId id="509" r:id="rId38"/>
    <p:sldId id="566" r:id="rId39"/>
    <p:sldId id="514" r:id="rId40"/>
    <p:sldId id="567" r:id="rId41"/>
    <p:sldId id="544" r:id="rId42"/>
    <p:sldId id="590" r:id="rId43"/>
    <p:sldId id="558" r:id="rId44"/>
    <p:sldId id="573" r:id="rId45"/>
    <p:sldId id="574" r:id="rId46"/>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89" userDrawn="1">
          <p15:clr>
            <a:srgbClr val="A4A3A4"/>
          </p15:clr>
        </p15:guide>
        <p15:guide id="3" orient="horz" pos="1616" userDrawn="1">
          <p15:clr>
            <a:srgbClr val="A4A3A4"/>
          </p15:clr>
        </p15:guide>
        <p15:guide id="4" pos="2245" userDrawn="1">
          <p15:clr>
            <a:srgbClr val="A4A3A4"/>
          </p15:clr>
        </p15:guide>
        <p15:guide id="5" orient="horz" pos="1366" userDrawn="1">
          <p15:clr>
            <a:srgbClr val="A4A3A4"/>
          </p15:clr>
        </p15:guide>
        <p15:guide id="6" orient="horz" pos="24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Microsoft Office User" initials="Office [32]" lastIdx="1" clrIdx="42"/>
  <p:cmAuthor id="1" name="NY" initials="N" lastIdx="27" clrIdx="0"/>
  <p:cmAuthor id="44" name="Microsoft Office User" initials="Office [33]" lastIdx="1" clrIdx="43"/>
  <p:cmAuthor id="2" name="Roxana Mullafiroze" initials="RM" lastIdx="64" clrIdx="1"/>
  <p:cmAuthor id="45" name="Microsoft Office User" initials="Office [34]" lastIdx="1" clrIdx="44"/>
  <p:cmAuthor id="3" name="Luis Alcaraz" initials="LA" lastIdx="155" clrIdx="2"/>
  <p:cmAuthor id="46" name="Microsoft Office User" initials="Office [35]" lastIdx="1" clrIdx="45"/>
  <p:cmAuthor id="4" name="Koen van der West" initials="KvdW" lastIdx="1" clrIdx="3"/>
  <p:cmAuthor id="47" name="Microsoft Office User" initials="Office [36]" lastIdx="1" clrIdx="46"/>
  <p:cmAuthor id="5" name="REACH" initials="R" lastIdx="90" clrIdx="4"/>
  <p:cmAuthor id="48" name="Microsoft Office User" initials="Office [37]" lastIdx="1" clrIdx="47"/>
  <p:cmAuthor id="6" name="sarah vose" initials="sv" lastIdx="57" clrIdx="5"/>
  <p:cmAuthor id="49" name="Microsoft Office User" initials="Office [38]" lastIdx="1" clrIdx="48"/>
  <p:cmAuthor id="7" name="REACH IRAQ GIS" initials="RIG" lastIdx="21" clrIdx="6"/>
  <p:cmAuthor id="50" name="Microsoft Office User" initials="Office [39]" lastIdx="1" clrIdx="49"/>
  <p:cmAuthor id="8" name="cris" initials="c" lastIdx="201" clrIdx="7"/>
  <p:cmAuthor id="51" name="Microsoft Office User" initials="Office [40]" lastIdx="1" clrIdx="50"/>
  <p:cmAuthor id="9" name="Katherine Condon" initials="KC" lastIdx="309" clrIdx="8"/>
  <p:cmAuthor id="52" name="Microsoft Office User" initials="Office [41]" lastIdx="1" clrIdx="51"/>
  <p:cmAuthor id="10" name="REACH_IRQ_AO2" initials="R" lastIdx="47" clrIdx="9"/>
  <p:cmAuthor id="53" name="Microsoft Office User" initials="Office [42]" lastIdx="1" clrIdx="52"/>
  <p:cmAuthor id="11" name="Canon Co" initials="CC" lastIdx="156" clrIdx="10"/>
  <p:cmAuthor id="54" name="Katherine CONDON" initials="KC" lastIdx="27" clrIdx="53"/>
  <p:cmAuthor id="12" name="Microsoft Office User" initials="Office" lastIdx="2" clrIdx="11"/>
  <p:cmAuthor id="13" name="Microsoft Office User" initials="Office [2]" lastIdx="1" clrIdx="12"/>
  <p:cmAuthor id="14" name="Microsoft Office User" initials="Office [3]" lastIdx="1" clrIdx="13"/>
  <p:cmAuthor id="15" name="Microsoft Office User" initials="Office [4]" lastIdx="1" clrIdx="14"/>
  <p:cmAuthor id="16" name="Microsoft Office User" initials="Office [5]" lastIdx="1" clrIdx="15"/>
  <p:cmAuthor id="17" name="Microsoft Office User" initials="Office [6]" lastIdx="1" clrIdx="16"/>
  <p:cmAuthor id="18" name="Microsoft Office User" initials="Office [7]" lastIdx="1" clrIdx="17"/>
  <p:cmAuthor id="19" name="Microsoft Office User" initials="Office [8]" lastIdx="1" clrIdx="18"/>
  <p:cmAuthor id="20" name="Microsoft Office User" initials="Office [9]" lastIdx="1" clrIdx="19"/>
  <p:cmAuthor id="21" name="Microsoft Office User" initials="Office [10]" lastIdx="1" clrIdx="20"/>
  <p:cmAuthor id="22" name="Microsoft Office User" initials="Office [11]" lastIdx="1" clrIdx="21"/>
  <p:cmAuthor id="23" name="Microsoft Office User" initials="Office [12]" lastIdx="1" clrIdx="22"/>
  <p:cmAuthor id="24" name="Microsoft Office User" initials="Office [13]" lastIdx="1" clrIdx="23"/>
  <p:cmAuthor id="25" name="Microsoft Office User" initials="Office [14]" lastIdx="1" clrIdx="24"/>
  <p:cmAuthor id="26" name="Microsoft Office User" initials="Office [15]" lastIdx="1" clrIdx="25"/>
  <p:cmAuthor id="27" name="Microsoft Office User" initials="Office [16]" lastIdx="1" clrIdx="26"/>
  <p:cmAuthor id="28" name="Microsoft Office User" initials="Office [17]" lastIdx="1" clrIdx="27"/>
  <p:cmAuthor id="29" name="Microsoft Office User" initials="Office [18]" lastIdx="1" clrIdx="28"/>
  <p:cmAuthor id="30" name="Microsoft Office User" initials="Office [19]" lastIdx="1" clrIdx="29"/>
  <p:cmAuthor id="31" name="Microsoft Office User" initials="Office [20]" lastIdx="1" clrIdx="30"/>
  <p:cmAuthor id="32" name="Microsoft Office User" initials="Office [21]" lastIdx="1" clrIdx="31"/>
  <p:cmAuthor id="33" name="Microsoft Office User" initials="Office [22]" lastIdx="1" clrIdx="32"/>
  <p:cmAuthor id="34" name="Microsoft Office User" initials="Office [23]" lastIdx="1" clrIdx="33"/>
  <p:cmAuthor id="35" name="Microsoft Office User" initials="Office [24]" lastIdx="1" clrIdx="34"/>
  <p:cmAuthor id="36" name="Microsoft Office User" initials="Office [25]" lastIdx="1" clrIdx="35"/>
  <p:cmAuthor id="37" name="Microsoft Office User" initials="Office [26]" lastIdx="1" clrIdx="36"/>
  <p:cmAuthor id="38" name="Microsoft Office User" initials="Office [27]" lastIdx="1" clrIdx="37"/>
  <p:cmAuthor id="39" name="Microsoft Office User" initials="Office [28]" lastIdx="1" clrIdx="38"/>
  <p:cmAuthor id="40" name="Microsoft Office User" initials="Office [29]" lastIdx="1" clrIdx="39"/>
  <p:cmAuthor id="41" name="Microsoft Office User" initials="Office [30]" lastIdx="1" clrIdx="40"/>
  <p:cmAuthor id="42" name="Microsoft Office User" initials="Office [31]" lastIdx="1" clrIdx="4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376"/>
    <a:srgbClr val="EE5859"/>
    <a:srgbClr val="58585A"/>
    <a:srgbClr val="95A0A9"/>
    <a:srgbClr val="F08C8F"/>
    <a:srgbClr val="F6A4A4"/>
    <a:srgbClr val="E6E6E6"/>
    <a:srgbClr val="DDDDDD"/>
    <a:srgbClr val="FFFFFF"/>
    <a:srgbClr val="D2C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96" autoAdjust="0"/>
    <p:restoredTop sz="82838" autoAdjust="0"/>
  </p:normalViewPr>
  <p:slideViewPr>
    <p:cSldViewPr snapToGrid="0">
      <p:cViewPr varScale="1">
        <p:scale>
          <a:sx n="49" d="100"/>
          <a:sy n="49" d="100"/>
        </p:scale>
        <p:origin x="1412" y="24"/>
      </p:cViewPr>
      <p:guideLst>
        <p:guide orient="horz" pos="2160"/>
        <p:guide pos="2789"/>
        <p:guide orient="horz" pos="1616"/>
        <p:guide pos="2245"/>
        <p:guide orient="horz" pos="1366"/>
        <p:guide orient="horz" pos="2478"/>
      </p:guideLst>
    </p:cSldViewPr>
  </p:slideViewPr>
  <p:outlineViewPr>
    <p:cViewPr>
      <p:scale>
        <a:sx n="33" d="100"/>
        <a:sy n="33" d="100"/>
      </p:scale>
      <p:origin x="0" y="-5632"/>
    </p:cViewPr>
  </p:outlineViewPr>
  <p:notesTextViewPr>
    <p:cViewPr>
      <p:scale>
        <a:sx n="75" d="100"/>
        <a:sy n="75"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261B9A08-3162-4A95-B9BD-19F60E6A72CA}" type="presOf" srcId="{7262C3E8-EB66-4EAB-8987-2136D95F56BF}" destId="{0DD1483D-ABBF-4C01-A05A-2422BE723BD5}" srcOrd="0" destOrd="0" presId="urn:microsoft.com/office/officeart/2011/layout/HexagonRadial"/>
    <dgm:cxn modelId="{E9586F27-4991-45A3-9433-F32613A6F1BD}" type="presOf" srcId="{25D6640D-C921-4827-9C68-28FABCB989C1}" destId="{C83C3C06-A202-4832-9AD7-6ED9D092A04C}" srcOrd="0" destOrd="0" presId="urn:microsoft.com/office/officeart/2011/layout/HexagonRadial"/>
    <dgm:cxn modelId="{5785D627-7ED0-4978-BA99-25716AB134E4}" type="presOf" srcId="{70E3F231-63EE-41EF-9A8D-1C355E45F643}" destId="{AB67786F-3905-46D7-A93E-AF5E97A1DB68}"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AEE95233-1790-43C3-A09A-164AC033FC95}" type="presOf" srcId="{1623FBE0-81BA-469A-BC11-A39E0579D9A5}" destId="{B26889CB-5ABD-47CC-95BF-2DC4E5124E04}" srcOrd="0" destOrd="0" presId="urn:microsoft.com/office/officeart/2011/layout/HexagonRadial"/>
    <dgm:cxn modelId="{BEC2B23B-09DB-46B7-8CAC-D73F5980CDB8}" type="presOf" srcId="{0A21F6C2-60C5-4F12-865C-902F24AB221A}" destId="{02B2154D-66E7-4FDE-87D6-54A84AD23FAA}" srcOrd="0" destOrd="0" presId="urn:microsoft.com/office/officeart/2011/layout/HexagonRadial"/>
    <dgm:cxn modelId="{5EDBCA3F-E313-4627-A87B-B2DAC0BBE334}" type="presOf" srcId="{156E385A-87A1-4206-B4DD-06094F754068}" destId="{2544BCCF-E002-438A-A74F-A495E284AB9E}"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4B908479-D3B3-4115-B14A-8D0C766009FF}" srcId="{0A21F6C2-60C5-4F12-865C-902F24AB221A}" destId="{19770A51-E882-4041-8689-E12E416E18B0}" srcOrd="3" destOrd="0" parTransId="{F8D44643-2EEE-4C0B-8D5E-7991F657DD12}" sibTransId="{CA9D706E-AD53-4513-8AB1-DC3187D95985}"/>
    <dgm:cxn modelId="{888366BB-7B66-47F5-B8F5-12B791EB34C6}" type="presOf" srcId="{19770A51-E882-4041-8689-E12E416E18B0}" destId="{5B907FC8-9B3B-4696-91E4-08971BF9F525}"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1D5D81FA-5519-4040-8889-BD34505C70A4}" type="presOf" srcId="{FACC9926-4231-4E01-A9AB-E5DFED19C8FD}" destId="{28444ACE-AB4C-4B84-A5F3-B60EE582385E}" srcOrd="0" destOrd="0" presId="urn:microsoft.com/office/officeart/2011/layout/HexagonRadial"/>
    <dgm:cxn modelId="{45120C89-8C37-409F-862B-DF81421DEFAC}" type="presParOf" srcId="{2544BCCF-E002-438A-A74F-A495E284AB9E}" destId="{02B2154D-66E7-4FDE-87D6-54A84AD23FAA}" srcOrd="0" destOrd="0" presId="urn:microsoft.com/office/officeart/2011/layout/HexagonRadial"/>
    <dgm:cxn modelId="{35A6ACCD-F71C-4386-A517-BCB5F875D596}" type="presParOf" srcId="{2544BCCF-E002-438A-A74F-A495E284AB9E}" destId="{D53A5D26-E23B-41E4-9F51-28032B415ED6}" srcOrd="1" destOrd="0" presId="urn:microsoft.com/office/officeart/2011/layout/HexagonRadial"/>
    <dgm:cxn modelId="{EA3B1C41-D807-46A8-8301-F4062B3C4226}" type="presParOf" srcId="{D53A5D26-E23B-41E4-9F51-28032B415ED6}" destId="{CC74C9F0-6D76-4523-973E-C83ED7E14E54}" srcOrd="0" destOrd="0" presId="urn:microsoft.com/office/officeart/2011/layout/HexagonRadial"/>
    <dgm:cxn modelId="{92F7D684-8C68-494E-8DC3-4C2096321DA6}" type="presParOf" srcId="{2544BCCF-E002-438A-A74F-A495E284AB9E}" destId="{AB67786F-3905-46D7-A93E-AF5E97A1DB68}" srcOrd="2" destOrd="0" presId="urn:microsoft.com/office/officeart/2011/layout/HexagonRadial"/>
    <dgm:cxn modelId="{DF989294-F3A0-4374-B03A-5C9150A92A9B}" type="presParOf" srcId="{2544BCCF-E002-438A-A74F-A495E284AB9E}" destId="{D0749FBA-A039-460E-8EB7-07349660E9E7}" srcOrd="3" destOrd="0" presId="urn:microsoft.com/office/officeart/2011/layout/HexagonRadial"/>
    <dgm:cxn modelId="{F5DA7014-15E4-4D02-A52D-EA100B46749D}" type="presParOf" srcId="{D0749FBA-A039-460E-8EB7-07349660E9E7}" destId="{868AB947-ADE5-46AC-9026-8304CA11CDEB}" srcOrd="0" destOrd="0" presId="urn:microsoft.com/office/officeart/2011/layout/HexagonRadial"/>
    <dgm:cxn modelId="{5329203D-BDD2-4605-9E01-D59A2BC573E7}" type="presParOf" srcId="{2544BCCF-E002-438A-A74F-A495E284AB9E}" destId="{28444ACE-AB4C-4B84-A5F3-B60EE582385E}" srcOrd="4" destOrd="0" presId="urn:microsoft.com/office/officeart/2011/layout/HexagonRadial"/>
    <dgm:cxn modelId="{75E435C4-6809-4EF6-8D04-2A9E30D356B2}" type="presParOf" srcId="{2544BCCF-E002-438A-A74F-A495E284AB9E}" destId="{51F81EA7-6C16-4064-A9A3-974D86577728}" srcOrd="5" destOrd="0" presId="urn:microsoft.com/office/officeart/2011/layout/HexagonRadial"/>
    <dgm:cxn modelId="{F86DED83-EF9C-4A80-99E6-06B5BBFABA00}" type="presParOf" srcId="{51F81EA7-6C16-4064-A9A3-974D86577728}" destId="{B2A6F704-34B4-4E29-99E6-61B5FB753B5F}" srcOrd="0" destOrd="0" presId="urn:microsoft.com/office/officeart/2011/layout/HexagonRadial"/>
    <dgm:cxn modelId="{213DC67B-123E-4BB0-B383-F21821E017BB}" type="presParOf" srcId="{2544BCCF-E002-438A-A74F-A495E284AB9E}" destId="{C83C3C06-A202-4832-9AD7-6ED9D092A04C}" srcOrd="6" destOrd="0" presId="urn:microsoft.com/office/officeart/2011/layout/HexagonRadial"/>
    <dgm:cxn modelId="{7078C9E8-92FB-41CD-A23A-00D7282EAF3C}" type="presParOf" srcId="{2544BCCF-E002-438A-A74F-A495E284AB9E}" destId="{DA8EAE14-7540-460E-B450-CA5240B81D56}" srcOrd="7" destOrd="0" presId="urn:microsoft.com/office/officeart/2011/layout/HexagonRadial"/>
    <dgm:cxn modelId="{4B7818EA-19D2-4C1C-98C9-AFCB52E7FA6B}" type="presParOf" srcId="{DA8EAE14-7540-460E-B450-CA5240B81D56}" destId="{7CC1EDCE-2FE7-4E45-9414-DC40B3D97FA7}" srcOrd="0" destOrd="0" presId="urn:microsoft.com/office/officeart/2011/layout/HexagonRadial"/>
    <dgm:cxn modelId="{54E15A88-E8A9-452C-B5D2-319D03EC818C}" type="presParOf" srcId="{2544BCCF-E002-438A-A74F-A495E284AB9E}" destId="{5B907FC8-9B3B-4696-91E4-08971BF9F525}" srcOrd="8" destOrd="0" presId="urn:microsoft.com/office/officeart/2011/layout/HexagonRadial"/>
    <dgm:cxn modelId="{80ACF8F6-2DB3-4E87-A1FB-0E66F9AD6131}" type="presParOf" srcId="{2544BCCF-E002-438A-A74F-A495E284AB9E}" destId="{08C84FB7-C75A-4903-AAF1-3B387018DDD9}" srcOrd="9" destOrd="0" presId="urn:microsoft.com/office/officeart/2011/layout/HexagonRadial"/>
    <dgm:cxn modelId="{A74D821F-DD19-4447-9AC4-E4827C3C3960}" type="presParOf" srcId="{08C84FB7-C75A-4903-AAF1-3B387018DDD9}" destId="{CA03A5CC-D4CC-4B60-A4F9-B0D5A47FC231}" srcOrd="0" destOrd="0" presId="urn:microsoft.com/office/officeart/2011/layout/HexagonRadial"/>
    <dgm:cxn modelId="{8F379825-2B53-44B8-8E1C-D241A27ED719}" type="presParOf" srcId="{2544BCCF-E002-438A-A74F-A495E284AB9E}" destId="{0DD1483D-ABBF-4C01-A05A-2422BE723BD5}" srcOrd="10" destOrd="0" presId="urn:microsoft.com/office/officeart/2011/layout/HexagonRadial"/>
    <dgm:cxn modelId="{A634D970-2EB2-44AC-9617-BE6659ED78FB}" type="presParOf" srcId="{2544BCCF-E002-438A-A74F-A495E284AB9E}" destId="{F276F10A-6569-4D5A-8787-D62E28445ECB}" srcOrd="11" destOrd="0" presId="urn:microsoft.com/office/officeart/2011/layout/HexagonRadial"/>
    <dgm:cxn modelId="{E90BFC88-892A-4415-B6CA-A7DA9440892D}" type="presParOf" srcId="{F276F10A-6569-4D5A-8787-D62E28445ECB}" destId="{5EB18341-C21D-4938-A464-D3060C0A5EB8}" srcOrd="0" destOrd="0" presId="urn:microsoft.com/office/officeart/2011/layout/HexagonRadial"/>
    <dgm:cxn modelId="{A779273A-0C4F-4D18-BE5B-15E64727E192}"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3FECA226-932B-441E-BF1B-0EE9DFC3B687}" type="presOf" srcId="{19770A51-E882-4041-8689-E12E416E18B0}" destId="{5B907FC8-9B3B-4696-91E4-08971BF9F525}" srcOrd="0" destOrd="0" presId="urn:microsoft.com/office/officeart/2011/layout/HexagonRadial"/>
    <dgm:cxn modelId="{1444792D-AEEB-4DCA-9E0F-DE93D9619288}" type="presOf" srcId="{7262C3E8-EB66-4EAB-8987-2136D95F56BF}" destId="{0DD1483D-ABBF-4C01-A05A-2422BE723BD5}"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4EC2F13C-D62D-4AD9-AA90-E299FFA0B213}" type="presOf" srcId="{FACC9926-4231-4E01-A9AB-E5DFED19C8FD}" destId="{28444ACE-AB4C-4B84-A5F3-B60EE582385E}" srcOrd="0" destOrd="0" presId="urn:microsoft.com/office/officeart/2011/layout/HexagonRadial"/>
    <dgm:cxn modelId="{50C2FF62-D476-410F-A7D4-B23E80C867EC}" type="presOf" srcId="{0A21F6C2-60C5-4F12-865C-902F24AB221A}" destId="{02B2154D-66E7-4FDE-87D6-54A84AD23FAA}" srcOrd="0" destOrd="0" presId="urn:microsoft.com/office/officeart/2011/layout/HexagonRadial"/>
    <dgm:cxn modelId="{F6EB394A-2E58-4252-BADE-E4168254D690}" srcId="{0A21F6C2-60C5-4F12-865C-902F24AB221A}" destId="{FACC9926-4231-4E01-A9AB-E5DFED19C8FD}" srcOrd="1" destOrd="0" parTransId="{0C711441-5BF4-4D4A-BBBF-F67CBFF2D5EB}" sibTransId="{6E4BD22F-C643-4283-A19D-4D334A5EED6D}"/>
    <dgm:cxn modelId="{B4444C4C-F754-4769-A929-EEC93174CF11}" type="presOf" srcId="{1623FBE0-81BA-469A-BC11-A39E0579D9A5}" destId="{B26889CB-5ABD-47CC-95BF-2DC4E5124E04}"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B4C1445A-9A7F-4BE4-8766-3173CD1BDD06}" type="presOf" srcId="{25D6640D-C921-4827-9C68-28FABCB989C1}" destId="{C83C3C06-A202-4832-9AD7-6ED9D092A04C}" srcOrd="0" destOrd="0" presId="urn:microsoft.com/office/officeart/2011/layout/HexagonRadial"/>
    <dgm:cxn modelId="{CAB210A6-449D-456C-A40E-0831AB41E8F4}" type="presOf" srcId="{156E385A-87A1-4206-B4DD-06094F754068}" destId="{2544BCCF-E002-438A-A74F-A495E284AB9E}" srcOrd="0" destOrd="0" presId="urn:microsoft.com/office/officeart/2011/layout/HexagonRadial"/>
    <dgm:cxn modelId="{B958A9C0-3BC7-4EF8-8232-869B0FA375BB}" type="presOf" srcId="{70E3F231-63EE-41EF-9A8D-1C355E45F643}" destId="{AB67786F-3905-46D7-A93E-AF5E97A1DB68}"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8EBAA382-2CD5-4FF5-A3D5-EE00B5C08E53}" type="presParOf" srcId="{2544BCCF-E002-438A-A74F-A495E284AB9E}" destId="{02B2154D-66E7-4FDE-87D6-54A84AD23FAA}" srcOrd="0" destOrd="0" presId="urn:microsoft.com/office/officeart/2011/layout/HexagonRadial"/>
    <dgm:cxn modelId="{51EAA336-64C7-4FE9-9582-BCDDD934DBF0}" type="presParOf" srcId="{2544BCCF-E002-438A-A74F-A495E284AB9E}" destId="{D53A5D26-E23B-41E4-9F51-28032B415ED6}" srcOrd="1" destOrd="0" presId="urn:microsoft.com/office/officeart/2011/layout/HexagonRadial"/>
    <dgm:cxn modelId="{260809AC-5ED9-4251-AF03-07615DC184B7}" type="presParOf" srcId="{D53A5D26-E23B-41E4-9F51-28032B415ED6}" destId="{CC74C9F0-6D76-4523-973E-C83ED7E14E54}" srcOrd="0" destOrd="0" presId="urn:microsoft.com/office/officeart/2011/layout/HexagonRadial"/>
    <dgm:cxn modelId="{539140E5-02F4-490C-A2E8-2C9BB47685FE}" type="presParOf" srcId="{2544BCCF-E002-438A-A74F-A495E284AB9E}" destId="{AB67786F-3905-46D7-A93E-AF5E97A1DB68}" srcOrd="2" destOrd="0" presId="urn:microsoft.com/office/officeart/2011/layout/HexagonRadial"/>
    <dgm:cxn modelId="{5A09342F-7B45-4092-ACDA-A0F87DA1522F}" type="presParOf" srcId="{2544BCCF-E002-438A-A74F-A495E284AB9E}" destId="{D0749FBA-A039-460E-8EB7-07349660E9E7}" srcOrd="3" destOrd="0" presId="urn:microsoft.com/office/officeart/2011/layout/HexagonRadial"/>
    <dgm:cxn modelId="{380EC831-FC10-4387-A9FC-53B6DFA66B46}" type="presParOf" srcId="{D0749FBA-A039-460E-8EB7-07349660E9E7}" destId="{868AB947-ADE5-46AC-9026-8304CA11CDEB}" srcOrd="0" destOrd="0" presId="urn:microsoft.com/office/officeart/2011/layout/HexagonRadial"/>
    <dgm:cxn modelId="{953A2020-B4B5-4B30-97F7-1085C2020732}" type="presParOf" srcId="{2544BCCF-E002-438A-A74F-A495E284AB9E}" destId="{28444ACE-AB4C-4B84-A5F3-B60EE582385E}" srcOrd="4" destOrd="0" presId="urn:microsoft.com/office/officeart/2011/layout/HexagonRadial"/>
    <dgm:cxn modelId="{E4D1B2A1-31BF-4195-BDFF-A4690F46F3AA}" type="presParOf" srcId="{2544BCCF-E002-438A-A74F-A495E284AB9E}" destId="{51F81EA7-6C16-4064-A9A3-974D86577728}" srcOrd="5" destOrd="0" presId="urn:microsoft.com/office/officeart/2011/layout/HexagonRadial"/>
    <dgm:cxn modelId="{FACE4D82-934C-4E8E-A78C-314A8F60C9F6}" type="presParOf" srcId="{51F81EA7-6C16-4064-A9A3-974D86577728}" destId="{B2A6F704-34B4-4E29-99E6-61B5FB753B5F}" srcOrd="0" destOrd="0" presId="urn:microsoft.com/office/officeart/2011/layout/HexagonRadial"/>
    <dgm:cxn modelId="{DCD85152-1BFF-4AEB-AD5B-657E34C73712}" type="presParOf" srcId="{2544BCCF-E002-438A-A74F-A495E284AB9E}" destId="{C83C3C06-A202-4832-9AD7-6ED9D092A04C}" srcOrd="6" destOrd="0" presId="urn:microsoft.com/office/officeart/2011/layout/HexagonRadial"/>
    <dgm:cxn modelId="{47FF3575-8624-4323-BE77-93EDF81CB4D6}" type="presParOf" srcId="{2544BCCF-E002-438A-A74F-A495E284AB9E}" destId="{DA8EAE14-7540-460E-B450-CA5240B81D56}" srcOrd="7" destOrd="0" presId="urn:microsoft.com/office/officeart/2011/layout/HexagonRadial"/>
    <dgm:cxn modelId="{C7A603E4-1833-459E-9914-F22512FEE213}" type="presParOf" srcId="{DA8EAE14-7540-460E-B450-CA5240B81D56}" destId="{7CC1EDCE-2FE7-4E45-9414-DC40B3D97FA7}" srcOrd="0" destOrd="0" presId="urn:microsoft.com/office/officeart/2011/layout/HexagonRadial"/>
    <dgm:cxn modelId="{0F990631-EE20-4E2D-8970-1D6B5D521C8D}" type="presParOf" srcId="{2544BCCF-E002-438A-A74F-A495E284AB9E}" destId="{5B907FC8-9B3B-4696-91E4-08971BF9F525}" srcOrd="8" destOrd="0" presId="urn:microsoft.com/office/officeart/2011/layout/HexagonRadial"/>
    <dgm:cxn modelId="{F9B83B74-3354-4761-A45A-0F6D3AEC9B88}" type="presParOf" srcId="{2544BCCF-E002-438A-A74F-A495E284AB9E}" destId="{08C84FB7-C75A-4903-AAF1-3B387018DDD9}" srcOrd="9" destOrd="0" presId="urn:microsoft.com/office/officeart/2011/layout/HexagonRadial"/>
    <dgm:cxn modelId="{951AC910-A4E1-4E43-BCF8-3F1F5F9D8A86}" type="presParOf" srcId="{08C84FB7-C75A-4903-AAF1-3B387018DDD9}" destId="{CA03A5CC-D4CC-4B60-A4F9-B0D5A47FC231}" srcOrd="0" destOrd="0" presId="urn:microsoft.com/office/officeart/2011/layout/HexagonRadial"/>
    <dgm:cxn modelId="{63C95FD1-3D62-4BE4-9257-E44F0743644E}" type="presParOf" srcId="{2544BCCF-E002-438A-A74F-A495E284AB9E}" destId="{0DD1483D-ABBF-4C01-A05A-2422BE723BD5}" srcOrd="10" destOrd="0" presId="urn:microsoft.com/office/officeart/2011/layout/HexagonRadial"/>
    <dgm:cxn modelId="{E2EE3805-0671-42F8-87C6-DCCFD13452F8}" type="presParOf" srcId="{2544BCCF-E002-438A-A74F-A495E284AB9E}" destId="{F276F10A-6569-4D5A-8787-D62E28445ECB}" srcOrd="11" destOrd="0" presId="urn:microsoft.com/office/officeart/2011/layout/HexagonRadial"/>
    <dgm:cxn modelId="{33D92B39-5356-473B-BA8D-1A72179D8450}" type="presParOf" srcId="{F276F10A-6569-4D5A-8787-D62E28445ECB}" destId="{5EB18341-C21D-4938-A464-D3060C0A5EB8}" srcOrd="0" destOrd="0" presId="urn:microsoft.com/office/officeart/2011/layout/HexagonRadial"/>
    <dgm:cxn modelId="{4F5E77C5-7F08-4EAF-BD36-B54D8D920F54}"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6E385A-87A1-4206-B4DD-06094F754068}"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0A21F6C2-60C5-4F12-865C-902F24AB221A}">
      <dgm:prSet phldrT="[Text]" phldr="1" custT="1"/>
      <dgm:spPr>
        <a:solidFill>
          <a:srgbClr val="EE5859"/>
        </a:solidFill>
        <a:ln>
          <a:noFill/>
        </a:ln>
      </dgm:spPr>
      <dgm:t>
        <a:bodyPr/>
        <a:lstStyle/>
        <a:p>
          <a:endParaRPr lang="en-US" sz="1800" dirty="0">
            <a:latin typeface="Arial Narrow" panose="020B0606020202030204" pitchFamily="34" charset="0"/>
          </a:endParaRPr>
        </a:p>
      </dgm:t>
    </dgm:pt>
    <dgm:pt modelId="{D746B296-ABB7-45D2-9176-325795C24DEE}" type="parTrans" cxnId="{D722942E-6E96-4E01-B4B0-F439873F1872}">
      <dgm:prSet/>
      <dgm:spPr/>
      <dgm:t>
        <a:bodyPr/>
        <a:lstStyle/>
        <a:p>
          <a:endParaRPr lang="en-US"/>
        </a:p>
      </dgm:t>
    </dgm:pt>
    <dgm:pt modelId="{0273A9FB-FE90-4028-8AA4-30882672A62E}" type="sibTrans" cxnId="{D722942E-6E96-4E01-B4B0-F439873F1872}">
      <dgm:prSet/>
      <dgm:spPr/>
      <dgm:t>
        <a:bodyPr/>
        <a:lstStyle/>
        <a:p>
          <a:endParaRPr lang="en-US"/>
        </a:p>
      </dgm:t>
    </dgm:pt>
    <dgm:pt modelId="{70E3F231-63EE-41EF-9A8D-1C355E45F643}">
      <dgm:prSet phldrT="[Text]" phldr="1" custT="1"/>
      <dgm:spPr>
        <a:solidFill>
          <a:srgbClr val="58585A"/>
        </a:solidFill>
        <a:ln>
          <a:noFill/>
        </a:ln>
      </dgm:spPr>
      <dgm:t>
        <a:bodyPr/>
        <a:lstStyle/>
        <a:p>
          <a:endParaRPr lang="en-US" sz="1800" dirty="0">
            <a:latin typeface="Arial Narrow" panose="020B0606020202030204" pitchFamily="34" charset="0"/>
          </a:endParaRPr>
        </a:p>
      </dgm:t>
    </dgm:pt>
    <dgm:pt modelId="{8014991C-3BA1-482C-8F60-42C9AD9CB624}" type="parTrans" cxnId="{514ED5D6-5D91-4731-B555-A41394B9E92A}">
      <dgm:prSet/>
      <dgm:spPr/>
      <dgm:t>
        <a:bodyPr/>
        <a:lstStyle/>
        <a:p>
          <a:endParaRPr lang="en-US"/>
        </a:p>
      </dgm:t>
    </dgm:pt>
    <dgm:pt modelId="{40EFEAC6-569C-482C-AF5C-53A4B8978EE8}" type="sibTrans" cxnId="{514ED5D6-5D91-4731-B555-A41394B9E92A}">
      <dgm:prSet/>
      <dgm:spPr/>
      <dgm:t>
        <a:bodyPr/>
        <a:lstStyle/>
        <a:p>
          <a:endParaRPr lang="en-US"/>
        </a:p>
      </dgm:t>
    </dgm:pt>
    <dgm:pt modelId="{FACC9926-4231-4E01-A9AB-E5DFED19C8FD}">
      <dgm:prSet phldrT="[Text]" phldr="1" custT="1"/>
      <dgm:spPr>
        <a:solidFill>
          <a:srgbClr val="D2CBB8"/>
        </a:solidFill>
        <a:ln>
          <a:noFill/>
        </a:ln>
      </dgm:spPr>
      <dgm:t>
        <a:bodyPr/>
        <a:lstStyle/>
        <a:p>
          <a:endParaRPr lang="en-US" sz="1800" dirty="0">
            <a:latin typeface="Arial Narrow" panose="020B0606020202030204" pitchFamily="34" charset="0"/>
          </a:endParaRPr>
        </a:p>
      </dgm:t>
    </dgm:pt>
    <dgm:pt modelId="{0C711441-5BF4-4D4A-BBBF-F67CBFF2D5EB}" type="parTrans" cxnId="{F6EB394A-2E58-4252-BADE-E4168254D690}">
      <dgm:prSet/>
      <dgm:spPr/>
      <dgm:t>
        <a:bodyPr/>
        <a:lstStyle/>
        <a:p>
          <a:endParaRPr lang="en-US"/>
        </a:p>
      </dgm:t>
    </dgm:pt>
    <dgm:pt modelId="{6E4BD22F-C643-4283-A19D-4D334A5EED6D}" type="sibTrans" cxnId="{F6EB394A-2E58-4252-BADE-E4168254D690}">
      <dgm:prSet/>
      <dgm:spPr/>
      <dgm:t>
        <a:bodyPr/>
        <a:lstStyle/>
        <a:p>
          <a:endParaRPr lang="en-US"/>
        </a:p>
      </dgm:t>
    </dgm:pt>
    <dgm:pt modelId="{25D6640D-C921-4827-9C68-28FABCB989C1}">
      <dgm:prSet phldrT="[Text]" phldr="1" custT="1"/>
      <dgm:spPr>
        <a:solidFill>
          <a:schemeClr val="tx1">
            <a:lumMod val="50000"/>
            <a:lumOff val="50000"/>
          </a:schemeClr>
        </a:solidFill>
        <a:ln>
          <a:noFill/>
        </a:ln>
      </dgm:spPr>
      <dgm:t>
        <a:bodyPr/>
        <a:lstStyle/>
        <a:p>
          <a:endParaRPr lang="en-US" sz="1800" dirty="0">
            <a:latin typeface="Arial Narrow" panose="020B0606020202030204" pitchFamily="34" charset="0"/>
          </a:endParaRPr>
        </a:p>
      </dgm:t>
    </dgm:pt>
    <dgm:pt modelId="{6DE24966-6684-4AE6-944C-BA6EB6CE5A0D}" type="parTrans" cxnId="{A87A1630-B34D-4B01-AC99-7B7F143677F3}">
      <dgm:prSet/>
      <dgm:spPr/>
      <dgm:t>
        <a:bodyPr/>
        <a:lstStyle/>
        <a:p>
          <a:endParaRPr lang="en-US"/>
        </a:p>
      </dgm:t>
    </dgm:pt>
    <dgm:pt modelId="{A07BEC86-D4B4-4ACA-9D28-18E3CFF6205B}" type="sibTrans" cxnId="{A87A1630-B34D-4B01-AC99-7B7F143677F3}">
      <dgm:prSet/>
      <dgm:spPr/>
      <dgm:t>
        <a:bodyPr/>
        <a:lstStyle/>
        <a:p>
          <a:endParaRPr lang="en-US"/>
        </a:p>
      </dgm:t>
    </dgm:pt>
    <dgm:pt modelId="{19770A51-E882-4041-8689-E12E416E18B0}">
      <dgm:prSet phldrT="[Text]" phldr="1" custT="1"/>
      <dgm:spPr>
        <a:solidFill>
          <a:schemeClr val="bg1">
            <a:lumMod val="65000"/>
          </a:schemeClr>
        </a:solidFill>
      </dgm:spPr>
      <dgm:t>
        <a:bodyPr/>
        <a:lstStyle/>
        <a:p>
          <a:endParaRPr lang="en-US" sz="1800" dirty="0">
            <a:latin typeface="Arial Narrow" panose="020B0606020202030204" pitchFamily="34" charset="0"/>
          </a:endParaRPr>
        </a:p>
      </dgm:t>
    </dgm:pt>
    <dgm:pt modelId="{F8D44643-2EEE-4C0B-8D5E-7991F657DD12}" type="parTrans" cxnId="{4B908479-D3B3-4115-B14A-8D0C766009FF}">
      <dgm:prSet/>
      <dgm:spPr/>
      <dgm:t>
        <a:bodyPr/>
        <a:lstStyle/>
        <a:p>
          <a:endParaRPr lang="en-US"/>
        </a:p>
      </dgm:t>
    </dgm:pt>
    <dgm:pt modelId="{CA9D706E-AD53-4513-8AB1-DC3187D95985}" type="sibTrans" cxnId="{4B908479-D3B3-4115-B14A-8D0C766009FF}">
      <dgm:prSet/>
      <dgm:spPr/>
      <dgm:t>
        <a:bodyPr/>
        <a:lstStyle/>
        <a:p>
          <a:endParaRPr lang="en-US"/>
        </a:p>
      </dgm:t>
    </dgm:pt>
    <dgm:pt modelId="{7262C3E8-EB66-4EAB-8987-2136D95F56BF}">
      <dgm:prSet phldrT="[Text]" phldr="1" custT="1"/>
      <dgm:spPr>
        <a:solidFill>
          <a:schemeClr val="bg1">
            <a:lumMod val="75000"/>
          </a:schemeClr>
        </a:solidFill>
        <a:ln>
          <a:noFill/>
        </a:ln>
      </dgm:spPr>
      <dgm:t>
        <a:bodyPr/>
        <a:lstStyle/>
        <a:p>
          <a:endParaRPr lang="en-US" sz="1800" dirty="0">
            <a:latin typeface="Arial Narrow" panose="020B0606020202030204" pitchFamily="34" charset="0"/>
          </a:endParaRPr>
        </a:p>
      </dgm:t>
    </dgm:pt>
    <dgm:pt modelId="{8A32DD2A-57C2-4524-8F99-C8C192282BDD}" type="parTrans" cxnId="{F42D4BE9-D547-4641-9122-F20B9DFDCEDA}">
      <dgm:prSet/>
      <dgm:spPr/>
      <dgm:t>
        <a:bodyPr/>
        <a:lstStyle/>
        <a:p>
          <a:endParaRPr lang="en-US"/>
        </a:p>
      </dgm:t>
    </dgm:pt>
    <dgm:pt modelId="{A670DCE0-6E68-470A-8A60-C5ACDB47B6CB}" type="sibTrans" cxnId="{F42D4BE9-D547-4641-9122-F20B9DFDCEDA}">
      <dgm:prSet/>
      <dgm:spPr/>
      <dgm:t>
        <a:bodyPr/>
        <a:lstStyle/>
        <a:p>
          <a:endParaRPr lang="en-US"/>
        </a:p>
      </dgm:t>
    </dgm:pt>
    <dgm:pt modelId="{1623FBE0-81BA-469A-BC11-A39E0579D9A5}">
      <dgm:prSet phldrT="[Text]" phldr="1" custT="1"/>
      <dgm:spPr>
        <a:solidFill>
          <a:schemeClr val="bg1">
            <a:lumMod val="85000"/>
          </a:schemeClr>
        </a:solidFill>
        <a:ln>
          <a:noFill/>
        </a:ln>
      </dgm:spPr>
      <dgm:t>
        <a:bodyPr/>
        <a:lstStyle/>
        <a:p>
          <a:endParaRPr lang="en-US" sz="1800" dirty="0">
            <a:latin typeface="Arial Narrow" panose="020B0606020202030204" pitchFamily="34" charset="0"/>
          </a:endParaRPr>
        </a:p>
      </dgm:t>
    </dgm:pt>
    <dgm:pt modelId="{010E8632-7279-4023-8E40-ABB45571E8BA}" type="parTrans" cxnId="{A44752EF-E99F-4310-BA2A-D57B6CFCED3E}">
      <dgm:prSet/>
      <dgm:spPr/>
      <dgm:t>
        <a:bodyPr/>
        <a:lstStyle/>
        <a:p>
          <a:endParaRPr lang="en-US"/>
        </a:p>
      </dgm:t>
    </dgm:pt>
    <dgm:pt modelId="{55C44505-088E-4490-B49B-D39474EC5E8A}" type="sibTrans" cxnId="{A44752EF-E99F-4310-BA2A-D57B6CFCED3E}">
      <dgm:prSet/>
      <dgm:spPr/>
      <dgm:t>
        <a:bodyPr/>
        <a:lstStyle/>
        <a:p>
          <a:endParaRPr lang="en-US"/>
        </a:p>
      </dgm:t>
    </dgm:pt>
    <dgm:pt modelId="{2544BCCF-E002-438A-A74F-A495E284AB9E}" type="pres">
      <dgm:prSet presAssocID="{156E385A-87A1-4206-B4DD-06094F754068}" presName="Name0" presStyleCnt="0">
        <dgm:presLayoutVars>
          <dgm:chMax val="1"/>
          <dgm:chPref val="1"/>
          <dgm:dir/>
          <dgm:animOne val="branch"/>
          <dgm:animLvl val="lvl"/>
        </dgm:presLayoutVars>
      </dgm:prSet>
      <dgm:spPr/>
    </dgm:pt>
    <dgm:pt modelId="{02B2154D-66E7-4FDE-87D6-54A84AD23FAA}" type="pres">
      <dgm:prSet presAssocID="{0A21F6C2-60C5-4F12-865C-902F24AB221A}" presName="Parent" presStyleLbl="node0" presStyleIdx="0" presStyleCnt="1">
        <dgm:presLayoutVars>
          <dgm:chMax val="6"/>
          <dgm:chPref val="6"/>
        </dgm:presLayoutVars>
      </dgm:prSet>
      <dgm:spPr/>
    </dgm:pt>
    <dgm:pt modelId="{D53A5D26-E23B-41E4-9F51-28032B415ED6}" type="pres">
      <dgm:prSet presAssocID="{70E3F231-63EE-41EF-9A8D-1C355E45F643}" presName="Accent1" presStyleCnt="0"/>
      <dgm:spPr/>
    </dgm:pt>
    <dgm:pt modelId="{CC74C9F0-6D76-4523-973E-C83ED7E14E54}" type="pres">
      <dgm:prSet presAssocID="{70E3F231-63EE-41EF-9A8D-1C355E45F643}" presName="Accent" presStyleLbl="bgShp" presStyleIdx="0" presStyleCnt="6"/>
      <dgm:spPr/>
    </dgm:pt>
    <dgm:pt modelId="{AB67786F-3905-46D7-A93E-AF5E97A1DB68}" type="pres">
      <dgm:prSet presAssocID="{70E3F231-63EE-41EF-9A8D-1C355E45F643}" presName="Child1" presStyleLbl="node1" presStyleIdx="0" presStyleCnt="6">
        <dgm:presLayoutVars>
          <dgm:chMax val="0"/>
          <dgm:chPref val="0"/>
          <dgm:bulletEnabled val="1"/>
        </dgm:presLayoutVars>
      </dgm:prSet>
      <dgm:spPr/>
    </dgm:pt>
    <dgm:pt modelId="{D0749FBA-A039-460E-8EB7-07349660E9E7}" type="pres">
      <dgm:prSet presAssocID="{FACC9926-4231-4E01-A9AB-E5DFED19C8FD}" presName="Accent2" presStyleCnt="0"/>
      <dgm:spPr/>
    </dgm:pt>
    <dgm:pt modelId="{868AB947-ADE5-46AC-9026-8304CA11CDEB}" type="pres">
      <dgm:prSet presAssocID="{FACC9926-4231-4E01-A9AB-E5DFED19C8FD}" presName="Accent" presStyleLbl="bgShp" presStyleIdx="1" presStyleCnt="6"/>
      <dgm:spPr>
        <a:solidFill>
          <a:schemeClr val="bg2"/>
        </a:solidFill>
      </dgm:spPr>
    </dgm:pt>
    <dgm:pt modelId="{28444ACE-AB4C-4B84-A5F3-B60EE582385E}" type="pres">
      <dgm:prSet presAssocID="{FACC9926-4231-4E01-A9AB-E5DFED19C8FD}" presName="Child2" presStyleLbl="node1" presStyleIdx="1" presStyleCnt="6">
        <dgm:presLayoutVars>
          <dgm:chMax val="0"/>
          <dgm:chPref val="0"/>
          <dgm:bulletEnabled val="1"/>
        </dgm:presLayoutVars>
      </dgm:prSet>
      <dgm:spPr/>
    </dgm:pt>
    <dgm:pt modelId="{51F81EA7-6C16-4064-A9A3-974D86577728}" type="pres">
      <dgm:prSet presAssocID="{25D6640D-C921-4827-9C68-28FABCB989C1}" presName="Accent3" presStyleCnt="0"/>
      <dgm:spPr/>
    </dgm:pt>
    <dgm:pt modelId="{B2A6F704-34B4-4E29-99E6-61B5FB753B5F}" type="pres">
      <dgm:prSet presAssocID="{25D6640D-C921-4827-9C68-28FABCB989C1}" presName="Accent" presStyleLbl="bgShp" presStyleIdx="2" presStyleCnt="6"/>
      <dgm:spPr>
        <a:solidFill>
          <a:schemeClr val="bg2"/>
        </a:solidFill>
      </dgm:spPr>
    </dgm:pt>
    <dgm:pt modelId="{C83C3C06-A202-4832-9AD7-6ED9D092A04C}" type="pres">
      <dgm:prSet presAssocID="{25D6640D-C921-4827-9C68-28FABCB989C1}" presName="Child3" presStyleLbl="node1" presStyleIdx="2" presStyleCnt="6">
        <dgm:presLayoutVars>
          <dgm:chMax val="0"/>
          <dgm:chPref val="0"/>
          <dgm:bulletEnabled val="1"/>
        </dgm:presLayoutVars>
      </dgm:prSet>
      <dgm:spPr/>
    </dgm:pt>
    <dgm:pt modelId="{DA8EAE14-7540-460E-B450-CA5240B81D56}" type="pres">
      <dgm:prSet presAssocID="{19770A51-E882-4041-8689-E12E416E18B0}" presName="Accent4" presStyleCnt="0"/>
      <dgm:spPr/>
    </dgm:pt>
    <dgm:pt modelId="{7CC1EDCE-2FE7-4E45-9414-DC40B3D97FA7}" type="pres">
      <dgm:prSet presAssocID="{19770A51-E882-4041-8689-E12E416E18B0}" presName="Accent" presStyleLbl="bgShp" presStyleIdx="3" presStyleCnt="6"/>
      <dgm:spPr>
        <a:solidFill>
          <a:schemeClr val="bg2"/>
        </a:solidFill>
      </dgm:spPr>
    </dgm:pt>
    <dgm:pt modelId="{5B907FC8-9B3B-4696-91E4-08971BF9F525}" type="pres">
      <dgm:prSet presAssocID="{19770A51-E882-4041-8689-E12E416E18B0}" presName="Child4" presStyleLbl="node1" presStyleIdx="3" presStyleCnt="6">
        <dgm:presLayoutVars>
          <dgm:chMax val="0"/>
          <dgm:chPref val="0"/>
          <dgm:bulletEnabled val="1"/>
        </dgm:presLayoutVars>
      </dgm:prSet>
      <dgm:spPr/>
    </dgm:pt>
    <dgm:pt modelId="{08C84FB7-C75A-4903-AAF1-3B387018DDD9}" type="pres">
      <dgm:prSet presAssocID="{7262C3E8-EB66-4EAB-8987-2136D95F56BF}" presName="Accent5" presStyleCnt="0"/>
      <dgm:spPr/>
    </dgm:pt>
    <dgm:pt modelId="{CA03A5CC-D4CC-4B60-A4F9-B0D5A47FC231}" type="pres">
      <dgm:prSet presAssocID="{7262C3E8-EB66-4EAB-8987-2136D95F56BF}" presName="Accent" presStyleLbl="bgShp" presStyleIdx="4" presStyleCnt="6"/>
      <dgm:spPr>
        <a:solidFill>
          <a:schemeClr val="bg2"/>
        </a:solidFill>
      </dgm:spPr>
    </dgm:pt>
    <dgm:pt modelId="{0DD1483D-ABBF-4C01-A05A-2422BE723BD5}" type="pres">
      <dgm:prSet presAssocID="{7262C3E8-EB66-4EAB-8987-2136D95F56BF}" presName="Child5" presStyleLbl="node1" presStyleIdx="4" presStyleCnt="6">
        <dgm:presLayoutVars>
          <dgm:chMax val="0"/>
          <dgm:chPref val="0"/>
          <dgm:bulletEnabled val="1"/>
        </dgm:presLayoutVars>
      </dgm:prSet>
      <dgm:spPr/>
    </dgm:pt>
    <dgm:pt modelId="{F276F10A-6569-4D5A-8787-D62E28445ECB}" type="pres">
      <dgm:prSet presAssocID="{1623FBE0-81BA-469A-BC11-A39E0579D9A5}" presName="Accent6" presStyleCnt="0"/>
      <dgm:spPr/>
    </dgm:pt>
    <dgm:pt modelId="{5EB18341-C21D-4938-A464-D3060C0A5EB8}" type="pres">
      <dgm:prSet presAssocID="{1623FBE0-81BA-469A-BC11-A39E0579D9A5}" presName="Accent" presStyleLbl="bgShp" presStyleIdx="5" presStyleCnt="6"/>
      <dgm:spPr>
        <a:solidFill>
          <a:schemeClr val="bg2"/>
        </a:solidFill>
      </dgm:spPr>
    </dgm:pt>
    <dgm:pt modelId="{B26889CB-5ABD-47CC-95BF-2DC4E5124E04}" type="pres">
      <dgm:prSet presAssocID="{1623FBE0-81BA-469A-BC11-A39E0579D9A5}" presName="Child6" presStyleLbl="node1" presStyleIdx="5" presStyleCnt="6">
        <dgm:presLayoutVars>
          <dgm:chMax val="0"/>
          <dgm:chPref val="0"/>
          <dgm:bulletEnabled val="1"/>
        </dgm:presLayoutVars>
      </dgm:prSet>
      <dgm:spPr/>
    </dgm:pt>
  </dgm:ptLst>
  <dgm:cxnLst>
    <dgm:cxn modelId="{9F2EFA16-DF79-489D-BB3F-B05976910FF5}" type="presOf" srcId="{25D6640D-C921-4827-9C68-28FABCB989C1}" destId="{C83C3C06-A202-4832-9AD7-6ED9D092A04C}" srcOrd="0" destOrd="0" presId="urn:microsoft.com/office/officeart/2011/layout/HexagonRadial"/>
    <dgm:cxn modelId="{D722942E-6E96-4E01-B4B0-F439873F1872}" srcId="{156E385A-87A1-4206-B4DD-06094F754068}" destId="{0A21F6C2-60C5-4F12-865C-902F24AB221A}" srcOrd="0" destOrd="0" parTransId="{D746B296-ABB7-45D2-9176-325795C24DEE}" sibTransId="{0273A9FB-FE90-4028-8AA4-30882672A62E}"/>
    <dgm:cxn modelId="{A87A1630-B34D-4B01-AC99-7B7F143677F3}" srcId="{0A21F6C2-60C5-4F12-865C-902F24AB221A}" destId="{25D6640D-C921-4827-9C68-28FABCB989C1}" srcOrd="2" destOrd="0" parTransId="{6DE24966-6684-4AE6-944C-BA6EB6CE5A0D}" sibTransId="{A07BEC86-D4B4-4ACA-9D28-18E3CFF6205B}"/>
    <dgm:cxn modelId="{F6EB394A-2E58-4252-BADE-E4168254D690}" srcId="{0A21F6C2-60C5-4F12-865C-902F24AB221A}" destId="{FACC9926-4231-4E01-A9AB-E5DFED19C8FD}" srcOrd="1" destOrd="0" parTransId="{0C711441-5BF4-4D4A-BBBF-F67CBFF2D5EB}" sibTransId="{6E4BD22F-C643-4283-A19D-4D334A5EED6D}"/>
    <dgm:cxn modelId="{3D03066B-DE50-4E19-98E2-1599377DAD8C}" type="presOf" srcId="{FACC9926-4231-4E01-A9AB-E5DFED19C8FD}" destId="{28444ACE-AB4C-4B84-A5F3-B60EE582385E}" srcOrd="0" destOrd="0" presId="urn:microsoft.com/office/officeart/2011/layout/HexagonRadial"/>
    <dgm:cxn modelId="{4B908479-D3B3-4115-B14A-8D0C766009FF}" srcId="{0A21F6C2-60C5-4F12-865C-902F24AB221A}" destId="{19770A51-E882-4041-8689-E12E416E18B0}" srcOrd="3" destOrd="0" parTransId="{F8D44643-2EEE-4C0B-8D5E-7991F657DD12}" sibTransId="{CA9D706E-AD53-4513-8AB1-DC3187D95985}"/>
    <dgm:cxn modelId="{3B197E7F-5E2B-4248-B10D-7CE2B406E2DC}" type="presOf" srcId="{7262C3E8-EB66-4EAB-8987-2136D95F56BF}" destId="{0DD1483D-ABBF-4C01-A05A-2422BE723BD5}" srcOrd="0" destOrd="0" presId="urn:microsoft.com/office/officeart/2011/layout/HexagonRadial"/>
    <dgm:cxn modelId="{6417C980-CEE5-4B7B-A2A2-6142D6CF6350}" type="presOf" srcId="{1623FBE0-81BA-469A-BC11-A39E0579D9A5}" destId="{B26889CB-5ABD-47CC-95BF-2DC4E5124E04}" srcOrd="0" destOrd="0" presId="urn:microsoft.com/office/officeart/2011/layout/HexagonRadial"/>
    <dgm:cxn modelId="{CFC6F4AF-FAB9-4599-BB2A-6B1532FC7776}" type="presOf" srcId="{156E385A-87A1-4206-B4DD-06094F754068}" destId="{2544BCCF-E002-438A-A74F-A495E284AB9E}" srcOrd="0" destOrd="0" presId="urn:microsoft.com/office/officeart/2011/layout/HexagonRadial"/>
    <dgm:cxn modelId="{BCADACBF-6671-43B0-B72F-2673F8F348D2}" type="presOf" srcId="{19770A51-E882-4041-8689-E12E416E18B0}" destId="{5B907FC8-9B3B-4696-91E4-08971BF9F525}" srcOrd="0" destOrd="0" presId="urn:microsoft.com/office/officeart/2011/layout/HexagonRadial"/>
    <dgm:cxn modelId="{282676C7-5B51-4F79-8665-1C6DFBE5860F}" type="presOf" srcId="{0A21F6C2-60C5-4F12-865C-902F24AB221A}" destId="{02B2154D-66E7-4FDE-87D6-54A84AD23FAA}" srcOrd="0" destOrd="0" presId="urn:microsoft.com/office/officeart/2011/layout/HexagonRadial"/>
    <dgm:cxn modelId="{12EDA0D3-3513-40A6-B883-192765F7D26C}" type="presOf" srcId="{70E3F231-63EE-41EF-9A8D-1C355E45F643}" destId="{AB67786F-3905-46D7-A93E-AF5E97A1DB68}" srcOrd="0" destOrd="0" presId="urn:microsoft.com/office/officeart/2011/layout/HexagonRadial"/>
    <dgm:cxn modelId="{514ED5D6-5D91-4731-B555-A41394B9E92A}" srcId="{0A21F6C2-60C5-4F12-865C-902F24AB221A}" destId="{70E3F231-63EE-41EF-9A8D-1C355E45F643}" srcOrd="0" destOrd="0" parTransId="{8014991C-3BA1-482C-8F60-42C9AD9CB624}" sibTransId="{40EFEAC6-569C-482C-AF5C-53A4B8978EE8}"/>
    <dgm:cxn modelId="{F42D4BE9-D547-4641-9122-F20B9DFDCEDA}" srcId="{0A21F6C2-60C5-4F12-865C-902F24AB221A}" destId="{7262C3E8-EB66-4EAB-8987-2136D95F56BF}" srcOrd="4" destOrd="0" parTransId="{8A32DD2A-57C2-4524-8F99-C8C192282BDD}" sibTransId="{A670DCE0-6E68-470A-8A60-C5ACDB47B6CB}"/>
    <dgm:cxn modelId="{A44752EF-E99F-4310-BA2A-D57B6CFCED3E}" srcId="{0A21F6C2-60C5-4F12-865C-902F24AB221A}" destId="{1623FBE0-81BA-469A-BC11-A39E0579D9A5}" srcOrd="5" destOrd="0" parTransId="{010E8632-7279-4023-8E40-ABB45571E8BA}" sibTransId="{55C44505-088E-4490-B49B-D39474EC5E8A}"/>
    <dgm:cxn modelId="{90CD58E1-1E41-4D7D-A25F-AF2B7F7A0235}" type="presParOf" srcId="{2544BCCF-E002-438A-A74F-A495E284AB9E}" destId="{02B2154D-66E7-4FDE-87D6-54A84AD23FAA}" srcOrd="0" destOrd="0" presId="urn:microsoft.com/office/officeart/2011/layout/HexagonRadial"/>
    <dgm:cxn modelId="{F1C4F98A-E97A-4485-A471-A909ADD81D33}" type="presParOf" srcId="{2544BCCF-E002-438A-A74F-A495E284AB9E}" destId="{D53A5D26-E23B-41E4-9F51-28032B415ED6}" srcOrd="1" destOrd="0" presId="urn:microsoft.com/office/officeart/2011/layout/HexagonRadial"/>
    <dgm:cxn modelId="{607721F4-DF9B-4F11-9E44-5C74E8834E36}" type="presParOf" srcId="{D53A5D26-E23B-41E4-9F51-28032B415ED6}" destId="{CC74C9F0-6D76-4523-973E-C83ED7E14E54}" srcOrd="0" destOrd="0" presId="urn:microsoft.com/office/officeart/2011/layout/HexagonRadial"/>
    <dgm:cxn modelId="{165E223C-1A91-4C36-ADE2-52B5F48EFBF7}" type="presParOf" srcId="{2544BCCF-E002-438A-A74F-A495E284AB9E}" destId="{AB67786F-3905-46D7-A93E-AF5E97A1DB68}" srcOrd="2" destOrd="0" presId="urn:microsoft.com/office/officeart/2011/layout/HexagonRadial"/>
    <dgm:cxn modelId="{3D7D90AC-D2AA-4599-A1A0-6FB01A3D54AC}" type="presParOf" srcId="{2544BCCF-E002-438A-A74F-A495E284AB9E}" destId="{D0749FBA-A039-460E-8EB7-07349660E9E7}" srcOrd="3" destOrd="0" presId="urn:microsoft.com/office/officeart/2011/layout/HexagonRadial"/>
    <dgm:cxn modelId="{2C34CACC-A22C-4C0D-A96C-2DE7E780AECD}" type="presParOf" srcId="{D0749FBA-A039-460E-8EB7-07349660E9E7}" destId="{868AB947-ADE5-46AC-9026-8304CA11CDEB}" srcOrd="0" destOrd="0" presId="urn:microsoft.com/office/officeart/2011/layout/HexagonRadial"/>
    <dgm:cxn modelId="{F0950FE2-56FB-422B-95F0-7D97291B2B8A}" type="presParOf" srcId="{2544BCCF-E002-438A-A74F-A495E284AB9E}" destId="{28444ACE-AB4C-4B84-A5F3-B60EE582385E}" srcOrd="4" destOrd="0" presId="urn:microsoft.com/office/officeart/2011/layout/HexagonRadial"/>
    <dgm:cxn modelId="{F4D4E0E6-37EB-450C-8F5B-26BC565BDD8C}" type="presParOf" srcId="{2544BCCF-E002-438A-A74F-A495E284AB9E}" destId="{51F81EA7-6C16-4064-A9A3-974D86577728}" srcOrd="5" destOrd="0" presId="urn:microsoft.com/office/officeart/2011/layout/HexagonRadial"/>
    <dgm:cxn modelId="{EA4E4167-D797-4784-A2CB-52C312372A0B}" type="presParOf" srcId="{51F81EA7-6C16-4064-A9A3-974D86577728}" destId="{B2A6F704-34B4-4E29-99E6-61B5FB753B5F}" srcOrd="0" destOrd="0" presId="urn:microsoft.com/office/officeart/2011/layout/HexagonRadial"/>
    <dgm:cxn modelId="{A8876993-28C0-4A25-B3B6-D38CEB8E4480}" type="presParOf" srcId="{2544BCCF-E002-438A-A74F-A495E284AB9E}" destId="{C83C3C06-A202-4832-9AD7-6ED9D092A04C}" srcOrd="6" destOrd="0" presId="urn:microsoft.com/office/officeart/2011/layout/HexagonRadial"/>
    <dgm:cxn modelId="{D3BEE10C-E1DB-4F46-AC2D-57F5924033DD}" type="presParOf" srcId="{2544BCCF-E002-438A-A74F-A495E284AB9E}" destId="{DA8EAE14-7540-460E-B450-CA5240B81D56}" srcOrd="7" destOrd="0" presId="urn:microsoft.com/office/officeart/2011/layout/HexagonRadial"/>
    <dgm:cxn modelId="{8A808068-584C-4254-A760-2EC896DF832F}" type="presParOf" srcId="{DA8EAE14-7540-460E-B450-CA5240B81D56}" destId="{7CC1EDCE-2FE7-4E45-9414-DC40B3D97FA7}" srcOrd="0" destOrd="0" presId="urn:microsoft.com/office/officeart/2011/layout/HexagonRadial"/>
    <dgm:cxn modelId="{6E02AD97-490F-4FB6-BA12-BAC381408620}" type="presParOf" srcId="{2544BCCF-E002-438A-A74F-A495E284AB9E}" destId="{5B907FC8-9B3B-4696-91E4-08971BF9F525}" srcOrd="8" destOrd="0" presId="urn:microsoft.com/office/officeart/2011/layout/HexagonRadial"/>
    <dgm:cxn modelId="{A14EFAD2-66AE-43CE-9E10-708EF84CA503}" type="presParOf" srcId="{2544BCCF-E002-438A-A74F-A495E284AB9E}" destId="{08C84FB7-C75A-4903-AAF1-3B387018DDD9}" srcOrd="9" destOrd="0" presId="urn:microsoft.com/office/officeart/2011/layout/HexagonRadial"/>
    <dgm:cxn modelId="{79E51B8C-E88E-4154-AAB7-1F36C112929D}" type="presParOf" srcId="{08C84FB7-C75A-4903-AAF1-3B387018DDD9}" destId="{CA03A5CC-D4CC-4B60-A4F9-B0D5A47FC231}" srcOrd="0" destOrd="0" presId="urn:microsoft.com/office/officeart/2011/layout/HexagonRadial"/>
    <dgm:cxn modelId="{8E871A51-5FFA-41B5-92B7-299FCC501E0B}" type="presParOf" srcId="{2544BCCF-E002-438A-A74F-A495E284AB9E}" destId="{0DD1483D-ABBF-4C01-A05A-2422BE723BD5}" srcOrd="10" destOrd="0" presId="urn:microsoft.com/office/officeart/2011/layout/HexagonRadial"/>
    <dgm:cxn modelId="{4E2BAA1D-C24A-40B0-990C-2E7E0778E3BD}" type="presParOf" srcId="{2544BCCF-E002-438A-A74F-A495E284AB9E}" destId="{F276F10A-6569-4D5A-8787-D62E28445ECB}" srcOrd="11" destOrd="0" presId="urn:microsoft.com/office/officeart/2011/layout/HexagonRadial"/>
    <dgm:cxn modelId="{2A4F4C34-3FE2-43B5-9C2A-5BAFAEC652A3}" type="presParOf" srcId="{F276F10A-6569-4D5A-8787-D62E28445ECB}" destId="{5EB18341-C21D-4938-A464-D3060C0A5EB8}" srcOrd="0" destOrd="0" presId="urn:microsoft.com/office/officeart/2011/layout/HexagonRadial"/>
    <dgm:cxn modelId="{F2554276-4EF8-4618-AE07-AA28EE9A2525}" type="presParOf" srcId="{2544BCCF-E002-438A-A74F-A495E284AB9E}" destId="{B26889CB-5ABD-47CC-95BF-2DC4E5124E04}"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2154D-66E7-4FDE-87D6-54A84AD23FAA}">
      <dsp:nvSpPr>
        <dsp:cNvPr id="0" name=""/>
        <dsp:cNvSpPr/>
      </dsp:nvSpPr>
      <dsp:spPr>
        <a:xfrm>
          <a:off x="1563881" y="1295828"/>
          <a:ext cx="1647054" cy="1424768"/>
        </a:xfrm>
        <a:prstGeom prst="hexagon">
          <a:avLst>
            <a:gd name="adj" fmla="val 28570"/>
            <a:gd name="vf" fmla="val 115470"/>
          </a:avLst>
        </a:prstGeom>
        <a:solidFill>
          <a:srgbClr val="EE585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836821" y="1531932"/>
        <a:ext cx="1101174" cy="952560"/>
      </dsp:txXfrm>
    </dsp:sp>
    <dsp:sp modelId="{868AB947-ADE5-46AC-9026-8304CA11CDEB}">
      <dsp:nvSpPr>
        <dsp:cNvPr id="0" name=""/>
        <dsp:cNvSpPr/>
      </dsp:nvSpPr>
      <dsp:spPr>
        <a:xfrm>
          <a:off x="2595253" y="614173"/>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AB67786F-3905-46D7-A93E-AF5E97A1DB68}">
      <dsp:nvSpPr>
        <dsp:cNvPr id="0" name=""/>
        <dsp:cNvSpPr/>
      </dsp:nvSpPr>
      <dsp:spPr>
        <a:xfrm>
          <a:off x="1715598" y="0"/>
          <a:ext cx="1349749" cy="1167691"/>
        </a:xfrm>
        <a:prstGeom prst="hexagon">
          <a:avLst>
            <a:gd name="adj" fmla="val 28570"/>
            <a:gd name="vf" fmla="val 115470"/>
          </a:avLst>
        </a:prstGeom>
        <a:solidFill>
          <a:srgbClr val="58585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193511"/>
        <a:ext cx="902385" cy="780669"/>
      </dsp:txXfrm>
    </dsp:sp>
    <dsp:sp modelId="{B2A6F704-34B4-4E29-99E6-61B5FB753B5F}">
      <dsp:nvSpPr>
        <dsp:cNvPr id="0" name=""/>
        <dsp:cNvSpPr/>
      </dsp:nvSpPr>
      <dsp:spPr>
        <a:xfrm>
          <a:off x="3320509" y="1615166"/>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28444ACE-AB4C-4B84-A5F3-B60EE582385E}">
      <dsp:nvSpPr>
        <dsp:cNvPr id="0" name=""/>
        <dsp:cNvSpPr/>
      </dsp:nvSpPr>
      <dsp:spPr>
        <a:xfrm>
          <a:off x="2953475" y="718208"/>
          <a:ext cx="1349749" cy="1167691"/>
        </a:xfrm>
        <a:prstGeom prst="hexagon">
          <a:avLst>
            <a:gd name="adj" fmla="val 28570"/>
            <a:gd name="vf" fmla="val 115470"/>
          </a:avLst>
        </a:prstGeom>
        <a:solidFill>
          <a:srgbClr val="D2CBB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911719"/>
        <a:ext cx="902385" cy="780669"/>
      </dsp:txXfrm>
    </dsp:sp>
    <dsp:sp modelId="{7CC1EDCE-2FE7-4E45-9414-DC40B3D97FA7}">
      <dsp:nvSpPr>
        <dsp:cNvPr id="0" name=""/>
        <dsp:cNvSpPr/>
      </dsp:nvSpPr>
      <dsp:spPr>
        <a:xfrm>
          <a:off x="2816700" y="2745100"/>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C83C3C06-A202-4832-9AD7-6ED9D092A04C}">
      <dsp:nvSpPr>
        <dsp:cNvPr id="0" name=""/>
        <dsp:cNvSpPr/>
      </dsp:nvSpPr>
      <dsp:spPr>
        <a:xfrm>
          <a:off x="2953475" y="2130123"/>
          <a:ext cx="1349749" cy="1167691"/>
        </a:xfrm>
        <a:prstGeom prst="hexagon">
          <a:avLst>
            <a:gd name="adj" fmla="val 28570"/>
            <a:gd name="vf" fmla="val 11547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3177157" y="2323634"/>
        <a:ext cx="902385" cy="780669"/>
      </dsp:txXfrm>
    </dsp:sp>
    <dsp:sp modelId="{CA03A5CC-D4CC-4B60-A4F9-B0D5A47FC231}">
      <dsp:nvSpPr>
        <dsp:cNvPr id="0" name=""/>
        <dsp:cNvSpPr/>
      </dsp:nvSpPr>
      <dsp:spPr>
        <a:xfrm>
          <a:off x="1566946" y="2862391"/>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5B907FC8-9B3B-4696-91E4-08971BF9F525}">
      <dsp:nvSpPr>
        <dsp:cNvPr id="0" name=""/>
        <dsp:cNvSpPr/>
      </dsp:nvSpPr>
      <dsp:spPr>
        <a:xfrm>
          <a:off x="1715598" y="2849136"/>
          <a:ext cx="1349749" cy="1167691"/>
        </a:xfrm>
        <a:prstGeom prst="hexagon">
          <a:avLst>
            <a:gd name="adj" fmla="val 28570"/>
            <a:gd name="vf" fmla="val 11547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1939280" y="3042647"/>
        <a:ext cx="902385" cy="780669"/>
      </dsp:txXfrm>
    </dsp:sp>
    <dsp:sp modelId="{5EB18341-C21D-4938-A464-D3060C0A5EB8}">
      <dsp:nvSpPr>
        <dsp:cNvPr id="0" name=""/>
        <dsp:cNvSpPr/>
      </dsp:nvSpPr>
      <dsp:spPr>
        <a:xfrm>
          <a:off x="829813" y="1861799"/>
          <a:ext cx="621428" cy="535443"/>
        </a:xfrm>
        <a:prstGeom prst="hexagon">
          <a:avLst>
            <a:gd name="adj" fmla="val 28900"/>
            <a:gd name="vf" fmla="val 115470"/>
          </a:avLst>
        </a:prstGeom>
        <a:solidFill>
          <a:schemeClr val="bg2"/>
        </a:solidFill>
        <a:ln>
          <a:noFill/>
        </a:ln>
        <a:effectLst/>
      </dsp:spPr>
      <dsp:style>
        <a:lnRef idx="0">
          <a:scrgbClr r="0" g="0" b="0"/>
        </a:lnRef>
        <a:fillRef idx="1">
          <a:scrgbClr r="0" g="0" b="0"/>
        </a:fillRef>
        <a:effectRef idx="0">
          <a:scrgbClr r="0" g="0" b="0"/>
        </a:effectRef>
        <a:fontRef idx="minor"/>
      </dsp:style>
    </dsp:sp>
    <dsp:sp modelId="{0DD1483D-ABBF-4C01-A05A-2422BE723BD5}">
      <dsp:nvSpPr>
        <dsp:cNvPr id="0" name=""/>
        <dsp:cNvSpPr/>
      </dsp:nvSpPr>
      <dsp:spPr>
        <a:xfrm>
          <a:off x="471974" y="2130927"/>
          <a:ext cx="1349749" cy="1167691"/>
        </a:xfrm>
        <a:prstGeom prst="hexagon">
          <a:avLst>
            <a:gd name="adj" fmla="val 28570"/>
            <a:gd name="vf" fmla="val 115470"/>
          </a:avLst>
        </a:prstGeom>
        <a:solidFill>
          <a:schemeClr val="bg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2324438"/>
        <a:ext cx="902385" cy="780669"/>
      </dsp:txXfrm>
    </dsp:sp>
    <dsp:sp modelId="{B26889CB-5ABD-47CC-95BF-2DC4E5124E04}">
      <dsp:nvSpPr>
        <dsp:cNvPr id="0" name=""/>
        <dsp:cNvSpPr/>
      </dsp:nvSpPr>
      <dsp:spPr>
        <a:xfrm>
          <a:off x="471974" y="716602"/>
          <a:ext cx="1349749" cy="1167691"/>
        </a:xfrm>
        <a:prstGeom prst="hexagon">
          <a:avLst>
            <a:gd name="adj" fmla="val 28570"/>
            <a:gd name="vf" fmla="val 115470"/>
          </a:avLst>
        </a:prstGeom>
        <a:solidFill>
          <a:schemeClr val="bg1">
            <a:lumMod val="8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rial Narrow" panose="020B0606020202030204" pitchFamily="34" charset="0"/>
          </a:endParaRPr>
        </a:p>
      </dsp:txBody>
      <dsp:txXfrm>
        <a:off x="695656" y="910113"/>
        <a:ext cx="902385" cy="780669"/>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6013C26A-53D9-4FD5-BBAE-B115FE988F89}" type="datetimeFigureOut">
              <a:rPr lang="en-US" smtClean="0"/>
              <a:t>5/24/2021</a:t>
            </a:fld>
            <a:endParaRPr lang="en-US"/>
          </a:p>
        </p:txBody>
      </p:sp>
      <p:sp>
        <p:nvSpPr>
          <p:cNvPr id="4" name="Footer Placeholder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37D6734F-2F6D-4544-B090-BEA7DEC7755C}" type="slidenum">
              <a:rPr lang="en-US" smtClean="0"/>
              <a:t>‹#›</a:t>
            </a:fld>
            <a:endParaRPr lang="en-US"/>
          </a:p>
        </p:txBody>
      </p:sp>
    </p:spTree>
    <p:extLst>
      <p:ext uri="{BB962C8B-B14F-4D97-AF65-F5344CB8AC3E}">
        <p14:creationId xmlns:p14="http://schemas.microsoft.com/office/powerpoint/2010/main" val="409558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4285F3A9-9CCE-49D1-84B9-FBE1C93054A2}" type="datetimeFigureOut">
              <a:rPr lang="en-US" smtClean="0"/>
              <a:t>5/24/2021</a:t>
            </a:fld>
            <a:endParaRPr lang="en-US"/>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3A22B85-E105-4374-B998-26621ECADA5C}" type="slidenum">
              <a:rPr lang="en-US" smtClean="0"/>
              <a:t>‹#›</a:t>
            </a:fld>
            <a:endParaRPr lang="en-US"/>
          </a:p>
        </p:txBody>
      </p:sp>
    </p:spTree>
    <p:extLst>
      <p:ext uri="{BB962C8B-B14F-4D97-AF65-F5344CB8AC3E}">
        <p14:creationId xmlns:p14="http://schemas.microsoft.com/office/powerpoint/2010/main" val="2276301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1</a:t>
            </a:fld>
            <a:endParaRPr lang="en-US"/>
          </a:p>
        </p:txBody>
      </p:sp>
    </p:spTree>
    <p:extLst>
      <p:ext uri="{BB962C8B-B14F-4D97-AF65-F5344CB8AC3E}">
        <p14:creationId xmlns:p14="http://schemas.microsoft.com/office/powerpoint/2010/main" val="328412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14</a:t>
            </a:fld>
            <a:endParaRPr lang="en-US"/>
          </a:p>
        </p:txBody>
      </p:sp>
    </p:spTree>
    <p:extLst>
      <p:ext uri="{BB962C8B-B14F-4D97-AF65-F5344CB8AC3E}">
        <p14:creationId xmlns:p14="http://schemas.microsoft.com/office/powerpoint/2010/main" val="1529900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58585B"/>
                </a:solidFill>
                <a:latin typeface="Arial Narrow" panose="020B0606020202030204" pitchFamily="34" charset="0"/>
              </a:rPr>
              <a:t>Recent returns</a:t>
            </a:r>
          </a:p>
          <a:p>
            <a:pPr marR="0" algn="just" rtl="0"/>
            <a:r>
              <a:rPr lang="en-US" sz="1200" b="0" i="0" u="none" strike="noStrike" baseline="0" dirty="0">
                <a:solidFill>
                  <a:srgbClr val="58585B"/>
                </a:solidFill>
                <a:latin typeface="Arial Narrow" panose="020B0606020202030204" pitchFamily="34" charset="0"/>
              </a:rPr>
              <a:t>Returns were reported from camps in Ninewa (8 KIs) and Erbil (1 KI) governorates. Other households returned from non-camp areas in Al-</a:t>
            </a:r>
            <a:r>
              <a:rPr lang="en-US" sz="1200" b="0" i="0" u="none" strike="noStrike" baseline="0" dirty="0" err="1">
                <a:solidFill>
                  <a:srgbClr val="58585B"/>
                </a:solidFill>
                <a:latin typeface="Arial Narrow" panose="020B0606020202030204" pitchFamily="34" charset="0"/>
              </a:rPr>
              <a:t>Baaj</a:t>
            </a:r>
            <a:r>
              <a:rPr lang="en-US" sz="1200" b="0" i="0" u="none" strike="noStrike" baseline="0" dirty="0">
                <a:solidFill>
                  <a:srgbClr val="58585B"/>
                </a:solidFill>
                <a:latin typeface="Arial Narrow" panose="020B0606020202030204" pitchFamily="34" charset="0"/>
              </a:rPr>
              <a:t> (3 KIs) and </a:t>
            </a:r>
            <a:r>
              <a:rPr lang="en-US" sz="1200" b="0" i="0" u="none" strike="noStrike" baseline="0" dirty="0" err="1">
                <a:solidFill>
                  <a:srgbClr val="58585B"/>
                </a:solidFill>
                <a:latin typeface="Arial Narrow" panose="020B0606020202030204" pitchFamily="34" charset="0"/>
              </a:rPr>
              <a:t>Hamdaniya</a:t>
            </a:r>
            <a:r>
              <a:rPr lang="en-US" sz="1200" b="0" i="0" u="none" strike="noStrike" baseline="0" dirty="0">
                <a:solidFill>
                  <a:srgbClr val="58585B"/>
                </a:solidFill>
                <a:latin typeface="Arial Narrow" panose="020B0606020202030204" pitchFamily="34" charset="0"/>
              </a:rPr>
              <a:t> (1 KI) districts.</a:t>
            </a:r>
          </a:p>
          <a:p>
            <a:pPr marR="0" algn="just" rtl="0"/>
            <a:endParaRPr lang="en-US" sz="1200" b="0" i="0" u="none" strike="noStrike" baseline="0" dirty="0">
              <a:solidFill>
                <a:srgbClr val="58585B"/>
              </a:solidFill>
              <a:latin typeface="Arial Narrow" panose="020B0606020202030204" pitchFamily="34" charset="0"/>
            </a:endParaRPr>
          </a:p>
          <a:p>
            <a:pPr marR="0" algn="just" rtl="0"/>
            <a:r>
              <a:rPr lang="en-US" sz="1200" b="0" i="0" u="none" strike="noStrike" baseline="0" dirty="0">
                <a:solidFill>
                  <a:srgbClr val="58585B"/>
                </a:solidFill>
                <a:latin typeface="Arial Narrow" panose="020B0606020202030204" pitchFamily="34" charset="0"/>
              </a:rPr>
              <a:t>The rest of the KIs reported no returns (20 KIs), did not know about recent movements (7 KIs), or refused to answer (1 KI).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Failed returns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58585B"/>
                </a:solidFill>
                <a:latin typeface="Arial Narrow" panose="020B0606020202030204" pitchFamily="34" charset="0"/>
              </a:rPr>
              <a:t>Attempted returns were reported from camps in Ninewa (9 KIs) and Erbil (1 KI) governorates. Other households attempted to return from non-camp areas in Al-</a:t>
            </a:r>
            <a:r>
              <a:rPr lang="en-US" sz="1200" b="0" i="0" u="none" strike="noStrike" dirty="0" err="1">
                <a:solidFill>
                  <a:srgbClr val="58585B"/>
                </a:solidFill>
                <a:latin typeface="Arial Narrow" panose="020B0606020202030204" pitchFamily="34" charset="0"/>
              </a:rPr>
              <a:t>Baaj</a:t>
            </a:r>
            <a:r>
              <a:rPr lang="en-US" sz="1200" b="0" i="0" u="none" strike="noStrike" dirty="0">
                <a:solidFill>
                  <a:srgbClr val="58585B"/>
                </a:solidFill>
                <a:latin typeface="Arial Narrow" panose="020B0606020202030204" pitchFamily="34" charset="0"/>
              </a:rPr>
              <a:t> (2 KI), Al-</a:t>
            </a:r>
            <a:r>
              <a:rPr lang="en-US" sz="1200" b="0" i="0" u="none" strike="noStrike" dirty="0" err="1">
                <a:solidFill>
                  <a:srgbClr val="58585B"/>
                </a:solidFill>
                <a:latin typeface="Arial Narrow" panose="020B0606020202030204" pitchFamily="34" charset="0"/>
              </a:rPr>
              <a:t>Makhmour</a:t>
            </a:r>
            <a:r>
              <a:rPr lang="en-US" sz="1200" b="0" i="0" u="none" strike="noStrike" dirty="0">
                <a:solidFill>
                  <a:srgbClr val="58585B"/>
                </a:solidFill>
                <a:latin typeface="Arial Narrow" panose="020B0606020202030204" pitchFamily="34" charset="0"/>
              </a:rPr>
              <a:t> (1 KI) and </a:t>
            </a:r>
            <a:r>
              <a:rPr lang="en-US" sz="1200" b="0" i="0" u="none" strike="noStrike" dirty="0" err="1">
                <a:solidFill>
                  <a:srgbClr val="58585B"/>
                </a:solidFill>
                <a:latin typeface="Arial Narrow" panose="020B0606020202030204" pitchFamily="34" charset="0"/>
              </a:rPr>
              <a:t>Sharbazher</a:t>
            </a:r>
            <a:r>
              <a:rPr lang="en-US" sz="1200" b="0" i="0" u="none" strike="noStrike" dirty="0">
                <a:solidFill>
                  <a:srgbClr val="58585B"/>
                </a:solidFill>
                <a:latin typeface="Arial Narrow" panose="020B0606020202030204" pitchFamily="34" charset="0"/>
              </a:rPr>
              <a:t> (1 KI) districts.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solidFill>
                <a:srgbClr val="58585B"/>
              </a:solidFill>
              <a:latin typeface="Arial Narrow" panose="020B06060202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58585B"/>
                </a:solidFill>
                <a:latin typeface="Arial Narrow" panose="020B0606020202030204" pitchFamily="34" charset="0"/>
              </a:rPr>
              <a:t>The rest of the KIs reported no attempted returns (18 KIs), or did not know (9 KIs).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15</a:t>
            </a:fld>
            <a:endParaRPr lang="en-US"/>
          </a:p>
        </p:txBody>
      </p:sp>
    </p:spTree>
    <p:extLst>
      <p:ext uri="{BB962C8B-B14F-4D97-AF65-F5344CB8AC3E}">
        <p14:creationId xmlns:p14="http://schemas.microsoft.com/office/powerpoint/2010/main" val="7623507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Recent returns</a:t>
            </a:r>
          </a:p>
          <a:p>
            <a:pPr marR="0" algn="just" rtl="0"/>
            <a:r>
              <a:rPr lang="en-US" sz="1800" b="0" i="0" u="sng" strike="noStrike" baseline="0" dirty="0">
                <a:solidFill>
                  <a:srgbClr val="58585B"/>
                </a:solidFill>
                <a:latin typeface="Arial Narrow" panose="020B0606020202030204" pitchFamily="34" charset="0"/>
              </a:rPr>
              <a:t>Other drivers for returns</a:t>
            </a:r>
          </a:p>
          <a:p>
            <a:pPr marR="26970" algn="l" rtl="0"/>
            <a:r>
              <a:rPr lang="en-US" sz="1800" i="0" u="none" strike="noStrike" dirty="0">
                <a:solidFill>
                  <a:srgbClr val="58585B"/>
                </a:solidFill>
                <a:latin typeface="Arial Narrow" panose="020B0606020202030204" pitchFamily="34" charset="0"/>
              </a:rPr>
              <a:t>Availability of job opportunities	                                     </a:t>
            </a:r>
            <a:r>
              <a:rPr lang="en-US" sz="1800" b="1" i="0" u="none" strike="noStrike" dirty="0">
                <a:solidFill>
                  <a:srgbClr val="58585B"/>
                </a:solidFill>
                <a:latin typeface="Arial Narrow" panose="020B0606020202030204" pitchFamily="34" charset="0"/>
              </a:rPr>
              <a:t>1 KI</a:t>
            </a:r>
          </a:p>
          <a:p>
            <a:pPr marR="26970" algn="l" rtl="0"/>
            <a:r>
              <a:rPr lang="en-US" sz="1800" i="0" u="none" strike="noStrike" dirty="0">
                <a:solidFill>
                  <a:srgbClr val="58585B"/>
                </a:solidFill>
                <a:latin typeface="Arial Narrow" panose="020B0606020202030204" pitchFamily="34" charset="0"/>
              </a:rPr>
              <a:t>Difficult living conditions in area of displacement (</a:t>
            </a:r>
            <a:r>
              <a:rPr lang="en-US" sz="1800" i="0" u="none" strike="noStrike" dirty="0" err="1">
                <a:solidFill>
                  <a:srgbClr val="58585B"/>
                </a:solidFill>
                <a:latin typeface="Arial Narrow" panose="020B0606020202030204" pitchFamily="34" charset="0"/>
              </a:rPr>
              <a:t>AoD</a:t>
            </a:r>
            <a:r>
              <a:rPr lang="en-US" sz="1800" i="0" u="none" strike="noStrike" dirty="0">
                <a:solidFill>
                  <a:srgbClr val="58585B"/>
                </a:solidFill>
                <a:latin typeface="Arial Narrow" panose="020B0606020202030204" pitchFamily="34" charset="0"/>
              </a:rPr>
              <a:t>)</a:t>
            </a:r>
            <a:r>
              <a:rPr lang="en-US" sz="1800" b="1" i="0" u="none" strike="noStrike" dirty="0">
                <a:solidFill>
                  <a:srgbClr val="58585B"/>
                </a:solidFill>
                <a:latin typeface="Arial Narrow" panose="020B0606020202030204" pitchFamily="34" charset="0"/>
              </a:rPr>
              <a:t>   	             1 KI</a:t>
            </a:r>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16</a:t>
            </a:fld>
            <a:endParaRPr lang="en-US"/>
          </a:p>
        </p:txBody>
      </p:sp>
    </p:spTree>
    <p:extLst>
      <p:ext uri="{BB962C8B-B14F-4D97-AF65-F5344CB8AC3E}">
        <p14:creationId xmlns:p14="http://schemas.microsoft.com/office/powerpoint/2010/main" val="65662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Failed returns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baseline="0" dirty="0">
                <a:solidFill>
                  <a:srgbClr val="58585B"/>
                </a:solidFill>
                <a:latin typeface="Arial Narrow" panose="020B0606020202030204" pitchFamily="34" charset="0"/>
              </a:rPr>
              <a:t>Other reasons for failed returns</a:t>
            </a:r>
          </a:p>
          <a:p>
            <a:pPr marR="26970" algn="l" rtl="0"/>
            <a:r>
              <a:rPr lang="en-US" sz="1200" b="0" i="0" u="none" strike="noStrike" baseline="0" dirty="0">
                <a:solidFill>
                  <a:srgbClr val="58585B"/>
                </a:solidFill>
                <a:latin typeface="Arial Narrow" panose="020B0606020202030204" pitchFamily="34" charset="0"/>
              </a:rPr>
              <a:t>Fear of similarity of names</a:t>
            </a:r>
            <a:r>
              <a:rPr lang="en-US" sz="1200" b="1" i="0" u="none" strike="noStrike" baseline="0" dirty="0">
                <a:solidFill>
                  <a:srgbClr val="58585B"/>
                </a:solidFill>
                <a:latin typeface="Arial Narrow" panose="020B0606020202030204" pitchFamily="34" charset="0"/>
              </a:rPr>
              <a:t>		              1 KI</a:t>
            </a:r>
          </a:p>
          <a:p>
            <a:pPr marR="26970" algn="l" rtl="0"/>
            <a:r>
              <a:rPr lang="en-US" sz="1200" b="0" i="0" u="none" strike="noStrike" baseline="0" dirty="0">
                <a:solidFill>
                  <a:srgbClr val="58585B"/>
                </a:solidFill>
                <a:latin typeface="Arial Narrow" panose="020B0606020202030204" pitchFamily="34" charset="0"/>
              </a:rPr>
              <a:t>Lack of services in AoO</a:t>
            </a:r>
            <a:r>
              <a:rPr lang="en-US" sz="1200" b="1" i="0" u="none" strike="noStrike" baseline="0" dirty="0">
                <a:solidFill>
                  <a:srgbClr val="58585B"/>
                </a:solidFill>
                <a:latin typeface="Arial Narrow" panose="020B0606020202030204" pitchFamily="34" charset="0"/>
              </a:rPr>
              <a:t>	  	              1 KI</a:t>
            </a:r>
          </a:p>
          <a:p>
            <a:pPr marR="26970" algn="l" rtl="0"/>
            <a:r>
              <a:rPr lang="en-US" sz="1200" b="0" i="0" u="none" strike="noStrike" baseline="0" dirty="0">
                <a:solidFill>
                  <a:srgbClr val="58585B"/>
                </a:solidFill>
                <a:latin typeface="Arial Narrow" panose="020B0606020202030204" pitchFamily="34" charset="0"/>
              </a:rPr>
              <a:t>Unstable security in AoO </a:t>
            </a:r>
            <a:r>
              <a:rPr lang="en-US" sz="1200" b="1" i="0" u="none" strike="noStrike" baseline="0" dirty="0">
                <a:solidFill>
                  <a:srgbClr val="58585B"/>
                </a:solidFill>
                <a:latin typeface="Arial Narrow" panose="020B0606020202030204" pitchFamily="34" charset="0"/>
              </a:rPr>
              <a:t>	            	              1 KI</a:t>
            </a:r>
            <a:endParaRPr lang="x-none"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17</a:t>
            </a:fld>
            <a:endParaRPr lang="en-US"/>
          </a:p>
        </p:txBody>
      </p:sp>
    </p:spTree>
    <p:extLst>
      <p:ext uri="{BB962C8B-B14F-4D97-AF65-F5344CB8AC3E}">
        <p14:creationId xmlns:p14="http://schemas.microsoft.com/office/powerpoint/2010/main" val="25850237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IDP arrivals </a:t>
            </a:r>
            <a:r>
              <a:rPr lang="en-US" sz="1200" b="0" i="0" u="none" strike="noStrike" dirty="0">
                <a:solidFill>
                  <a:srgbClr val="58585B"/>
                </a:solidFill>
                <a:latin typeface="Arial Narrow" panose="020B0606020202030204" pitchFamily="34" charset="0"/>
              </a:rPr>
              <a:t>from camps in Ninewa Governorate (4 KIs out of 9) and from non-camp areas in Al-</a:t>
            </a:r>
            <a:r>
              <a:rPr lang="en-US" sz="1200" b="0" i="0" u="none" strike="noStrike" dirty="0" err="1">
                <a:solidFill>
                  <a:srgbClr val="58585B"/>
                </a:solidFill>
                <a:latin typeface="Arial Narrow" panose="020B0606020202030204" pitchFamily="34" charset="0"/>
              </a:rPr>
              <a:t>Baaj</a:t>
            </a:r>
            <a:r>
              <a:rPr lang="en-US" sz="1200" b="0" i="0" u="none" strike="noStrike" dirty="0">
                <a:solidFill>
                  <a:srgbClr val="58585B"/>
                </a:solidFill>
                <a:latin typeface="Arial Narrow" panose="020B0606020202030204" pitchFamily="34" charset="0"/>
              </a:rPr>
              <a:t> (1 KI) and </a:t>
            </a:r>
            <a:r>
              <a:rPr lang="en-US" sz="1200" b="0" i="0" u="none" strike="noStrike" dirty="0" err="1">
                <a:solidFill>
                  <a:srgbClr val="58585B"/>
                </a:solidFill>
                <a:latin typeface="Arial Narrow" panose="020B0606020202030204" pitchFamily="34" charset="0"/>
              </a:rPr>
              <a:t>Aqra</a:t>
            </a:r>
            <a:r>
              <a:rPr lang="en-US" sz="1200" b="0" i="0" u="none" strike="noStrike" dirty="0">
                <a:solidFill>
                  <a:srgbClr val="58585B"/>
                </a:solidFill>
                <a:latin typeface="Arial Narrow" panose="020B0606020202030204" pitchFamily="34" charset="0"/>
              </a:rPr>
              <a:t> (1 KI) districts. The rest of the KIs reported no IDP arrivals (18 KIs), or did not know (15 KIs).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18</a:t>
            </a:fld>
            <a:endParaRPr lang="en-US"/>
          </a:p>
        </p:txBody>
      </p:sp>
    </p:spTree>
    <p:extLst>
      <p:ext uri="{BB962C8B-B14F-4D97-AF65-F5344CB8AC3E}">
        <p14:creationId xmlns:p14="http://schemas.microsoft.com/office/powerpoint/2010/main" val="1468420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58585B"/>
                </a:solidFill>
                <a:latin typeface="Arial Narrow" panose="020B0606020202030204" pitchFamily="34" charset="0"/>
              </a:rPr>
              <a:t>Reportedly, IDP arrivals to Markaz Mosul negatively impacted access to livelihoods and assistance; these movements were reported to lead to </a:t>
            </a:r>
            <a:r>
              <a:rPr lang="en-US" sz="1200" b="1" i="0" u="none" strike="noStrike" dirty="0">
                <a:solidFill>
                  <a:srgbClr val="58585B"/>
                </a:solidFill>
                <a:latin typeface="Arial Narrow" panose="020B0606020202030204" pitchFamily="34" charset="0"/>
              </a:rPr>
              <a:t>higher competition in the </a:t>
            </a:r>
            <a:r>
              <a:rPr lang="en-US" sz="1200" b="1" i="0" u="none" strike="noStrike" dirty="0" err="1">
                <a:solidFill>
                  <a:srgbClr val="58585B"/>
                </a:solidFill>
                <a:latin typeface="Arial Narrow" panose="020B0606020202030204" pitchFamily="34" charset="0"/>
              </a:rPr>
              <a:t>labour</a:t>
            </a:r>
            <a:r>
              <a:rPr lang="en-US" sz="1200" b="1" i="0" u="none" strike="noStrike" dirty="0">
                <a:solidFill>
                  <a:srgbClr val="58585B"/>
                </a:solidFill>
                <a:latin typeface="Arial Narrow" panose="020B0606020202030204" pitchFamily="34" charset="0"/>
              </a:rPr>
              <a:t> market</a:t>
            </a:r>
            <a:r>
              <a:rPr lang="en-US" sz="1200" b="0" i="0" u="none" strike="noStrike" dirty="0">
                <a:solidFill>
                  <a:srgbClr val="58585B"/>
                </a:solidFill>
                <a:latin typeface="Arial Narrow" panose="020B0606020202030204" pitchFamily="34" charset="0"/>
              </a:rPr>
              <a:t> (6 KIs out of 9), and a </a:t>
            </a:r>
            <a:r>
              <a:rPr lang="en-US" sz="1200" b="1" i="0" u="none" strike="noStrike" dirty="0">
                <a:solidFill>
                  <a:srgbClr val="58585B"/>
                </a:solidFill>
                <a:latin typeface="Arial Narrow" panose="020B0606020202030204" pitchFamily="34" charset="0"/>
              </a:rPr>
              <a:t>decrease in the level of household assistance </a:t>
            </a:r>
            <a:r>
              <a:rPr lang="en-US" sz="1200" b="0" i="0" u="none" strike="noStrike" dirty="0">
                <a:solidFill>
                  <a:srgbClr val="58585B"/>
                </a:solidFill>
                <a:latin typeface="Arial Narrow" panose="020B0606020202030204" pitchFamily="34" charset="0"/>
              </a:rPr>
              <a:t>due to increased demand was also reported (5 KIs).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x-none" baseline="0" dirty="0"/>
          </a:p>
        </p:txBody>
      </p:sp>
      <p:sp>
        <p:nvSpPr>
          <p:cNvPr id="4" name="Slide Number Placeholder 3"/>
          <p:cNvSpPr>
            <a:spLocks noGrp="1"/>
          </p:cNvSpPr>
          <p:nvPr>
            <p:ph type="sldNum" sz="quarter" idx="5"/>
          </p:nvPr>
        </p:nvSpPr>
        <p:spPr/>
        <p:txBody>
          <a:bodyPr/>
          <a:lstStyle/>
          <a:p>
            <a:fld id="{33A22B85-E105-4374-B998-26621ECADA5C}" type="slidenum">
              <a:rPr lang="en-US" smtClean="0"/>
              <a:t>19</a:t>
            </a:fld>
            <a:endParaRPr lang="en-US"/>
          </a:p>
        </p:txBody>
      </p:sp>
    </p:spTree>
    <p:extLst>
      <p:ext uri="{BB962C8B-B14F-4D97-AF65-F5344CB8AC3E}">
        <p14:creationId xmlns:p14="http://schemas.microsoft.com/office/powerpoint/2010/main" val="267902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While the vast majority of KIs did not know about expected returns to Markaz Mosul (33 KIs out of 42), some KIs reported that </a:t>
            </a:r>
            <a:r>
              <a:rPr lang="en-US" sz="1800" b="1" i="0" u="none" strike="noStrike" baseline="0" dirty="0">
                <a:solidFill>
                  <a:srgbClr val="58585B"/>
                </a:solidFill>
                <a:latin typeface="Arial Narrow" panose="020B0606020202030204" pitchFamily="34" charset="0"/>
              </a:rPr>
              <a:t>no households were expected to return </a:t>
            </a:r>
            <a:r>
              <a:rPr lang="en-US" sz="1800" b="0" i="0" u="none" strike="noStrike" baseline="0" dirty="0">
                <a:solidFill>
                  <a:srgbClr val="58585B"/>
                </a:solidFill>
                <a:latin typeface="Arial Narrow" panose="020B0606020202030204" pitchFamily="34" charset="0"/>
              </a:rPr>
              <a:t>in the six months following data collection (8 KIs). One KI refused to answer.</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However, 35 KIs (out of 42) reported drivers that might result in return movements to Markaz Mosul. The rest of the KIs did not know (6 KIs), or refused to answer (1KI).</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sng" strike="noStrike" baseline="0" dirty="0">
                <a:solidFill>
                  <a:srgbClr val="58585B"/>
                </a:solidFill>
                <a:latin typeface="Arial Narrow" panose="020B0606020202030204" pitchFamily="34" charset="0"/>
              </a:rPr>
              <a:t>Other barriers for returns</a:t>
            </a:r>
          </a:p>
          <a:p>
            <a:pPr marR="26970" algn="l" rtl="0"/>
            <a:r>
              <a:rPr lang="en-US" sz="1800" b="0" i="0" u="none" strike="noStrike" baseline="0" dirty="0">
                <a:solidFill>
                  <a:srgbClr val="58585B"/>
                </a:solidFill>
                <a:latin typeface="Arial Narrow" panose="020B0606020202030204" pitchFamily="34" charset="0"/>
              </a:rPr>
              <a:t>Fear of  inter-communal disputes or retaliation	2 KIs</a:t>
            </a:r>
          </a:p>
          <a:p>
            <a:pPr marR="26970" algn="l" rtl="0"/>
            <a:r>
              <a:rPr lang="en-US" sz="1800" b="0" i="0" u="none" strike="noStrike" baseline="0" dirty="0">
                <a:solidFill>
                  <a:srgbClr val="58585B"/>
                </a:solidFill>
                <a:latin typeface="Arial Narrow" panose="020B0606020202030204" pitchFamily="34" charset="0"/>
              </a:rPr>
              <a:t>Fear of being perceived as affiliated with ISIL	2 KIs</a:t>
            </a:r>
          </a:p>
          <a:p>
            <a:pPr marR="26970" algn="l" rtl="0"/>
            <a:r>
              <a:rPr lang="en-US" sz="1800" b="0" i="0" u="none" strike="noStrike" baseline="0" dirty="0">
                <a:solidFill>
                  <a:srgbClr val="58585B"/>
                </a:solidFill>
                <a:latin typeface="Arial Narrow" panose="020B0606020202030204" pitchFamily="34" charset="0"/>
              </a:rPr>
              <a:t>House is rented in AoO			2 KIs</a:t>
            </a:r>
          </a:p>
          <a:p>
            <a:pPr marR="26970" algn="l" rtl="0"/>
            <a:r>
              <a:rPr lang="en-US" sz="1800" b="0" i="0" u="none" strike="noStrike" baseline="0" dirty="0">
                <a:solidFill>
                  <a:srgbClr val="58585B"/>
                </a:solidFill>
                <a:latin typeface="Arial Narrow" panose="020B0606020202030204" pitchFamily="34" charset="0"/>
              </a:rPr>
              <a:t>Lack of necessary documentation to claim properties           1 KI</a:t>
            </a:r>
          </a:p>
          <a:p>
            <a:pPr marR="26970" algn="l" rtl="0"/>
            <a:r>
              <a:rPr lang="en-US" sz="1800" b="0" i="0" u="none" strike="noStrike" baseline="0" dirty="0">
                <a:solidFill>
                  <a:srgbClr val="58585B"/>
                </a:solidFill>
                <a:latin typeface="Arial Narrow" panose="020B0606020202030204" pitchFamily="34" charset="0"/>
              </a:rPr>
              <a:t>Lack of </a:t>
            </a:r>
            <a:r>
              <a:rPr lang="en-US" sz="1800" b="0" i="0" u="none" strike="noStrike" baseline="0" dirty="0" err="1">
                <a:solidFill>
                  <a:srgbClr val="58585B"/>
                </a:solidFill>
                <a:latin typeface="Arial Narrow" panose="020B0606020202030204" pitchFamily="34" charset="0"/>
              </a:rPr>
              <a:t>specialised</a:t>
            </a:r>
            <a:r>
              <a:rPr lang="en-US" sz="1800" b="0" i="0" u="none" strike="noStrike" baseline="0" dirty="0">
                <a:solidFill>
                  <a:srgbClr val="58585B"/>
                </a:solidFill>
                <a:latin typeface="Arial Narrow" panose="020B0606020202030204" pitchFamily="34" charset="0"/>
              </a:rPr>
              <a:t> medical treatment in AoO	 1 KI</a:t>
            </a:r>
          </a:p>
          <a:p>
            <a:pPr marR="26970" algn="l" rtl="0"/>
            <a:r>
              <a:rPr lang="en-US" sz="1800" b="0" i="0" u="none" strike="noStrike" baseline="0" dirty="0">
                <a:solidFill>
                  <a:srgbClr val="58585B"/>
                </a:solidFill>
                <a:latin typeface="Arial Narrow" panose="020B0606020202030204" pitchFamily="34" charset="0"/>
              </a:rPr>
              <a:t>Denial of security clearance26		 1 KI</a:t>
            </a:r>
          </a:p>
          <a:p>
            <a:pPr marR="26970" algn="l"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Further returns were expected to have positive and negative impacts in terms of access to job opportunities. A similar number of KIs reported that expected returns could contribute to </a:t>
            </a:r>
            <a:r>
              <a:rPr lang="en-US" sz="1800" b="1" i="0" u="none" strike="noStrike" baseline="0" dirty="0">
                <a:solidFill>
                  <a:srgbClr val="58585B"/>
                </a:solidFill>
                <a:latin typeface="Arial Narrow" panose="020B0606020202030204" pitchFamily="34" charset="0"/>
              </a:rPr>
              <a:t>increased job opportunities due to the return of business owners</a:t>
            </a:r>
            <a:r>
              <a:rPr lang="en-US" sz="1800" b="0" i="0" u="none" strike="noStrike" baseline="0" dirty="0">
                <a:solidFill>
                  <a:srgbClr val="58585B"/>
                </a:solidFill>
                <a:latin typeface="Arial Narrow" panose="020B0606020202030204" pitchFamily="34" charset="0"/>
              </a:rPr>
              <a:t> (19 KIs out of 42) and, on the other hand, that these movements could increase competition for the limited available opportunities (17 KIs).</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Other negative impacts of further returns reported included an expected decrease in levels of assistance due to increased demand (7 KIs) and the perception that such movements could increase the number of COVID-19 cases in Markaz Mosul (3 KIs). The rest of the KIs  reported no effects related to these movements (3 KIs), or did not know (1 KI).</a:t>
            </a:r>
          </a:p>
          <a:p>
            <a:pPr marR="26970" algn="l"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20</a:t>
            </a:fld>
            <a:endParaRPr lang="en-US"/>
          </a:p>
        </p:txBody>
      </p:sp>
    </p:spTree>
    <p:extLst>
      <p:ext uri="{BB962C8B-B14F-4D97-AF65-F5344CB8AC3E}">
        <p14:creationId xmlns:p14="http://schemas.microsoft.com/office/powerpoint/2010/main" val="36980002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most commonly reported primary need in the community was </a:t>
            </a:r>
            <a:r>
              <a:rPr lang="en-US" sz="1800" b="1" i="0" u="none" strike="noStrike" baseline="0" dirty="0">
                <a:solidFill>
                  <a:srgbClr val="58585B"/>
                </a:solidFill>
                <a:latin typeface="Arial Narrow" panose="020B0606020202030204" pitchFamily="34" charset="0"/>
              </a:rPr>
              <a:t>access to livelihoods</a:t>
            </a:r>
            <a:r>
              <a:rPr lang="en-US" sz="1800" b="0" i="0" u="none" strike="noStrike" baseline="0" dirty="0">
                <a:solidFill>
                  <a:srgbClr val="58585B"/>
                </a:solidFill>
                <a:latin typeface="Arial Narrow" panose="020B0606020202030204" pitchFamily="34" charset="0"/>
              </a:rPr>
              <a:t> (12 KIs out of 42) due to the lack of public and private sector job opportunities (8 KIs out of 12), and the lack of investment in the private sector (1 KI). Female heads of household were reportedly more restricted in terms of access to income generating opportunities (3 KIs). In addition, </a:t>
            </a:r>
            <a:r>
              <a:rPr lang="en-US" sz="1800" b="1" i="0" u="none" strike="noStrike" baseline="0" dirty="0">
                <a:solidFill>
                  <a:srgbClr val="58585B"/>
                </a:solidFill>
                <a:latin typeface="Arial Narrow" panose="020B0606020202030204" pitchFamily="34" charset="0"/>
              </a:rPr>
              <a:t>access to healthcare </a:t>
            </a:r>
            <a:r>
              <a:rPr lang="en-US" sz="1800" b="0" i="0" u="none" strike="noStrike" baseline="0" dirty="0">
                <a:solidFill>
                  <a:srgbClr val="58585B"/>
                </a:solidFill>
                <a:latin typeface="Arial Narrow" panose="020B0606020202030204" pitchFamily="34" charset="0"/>
              </a:rPr>
              <a:t>was also considered a primary community need (7 KIs out of 42). Some KIs reported a decline in the quality of the </a:t>
            </a:r>
            <a:r>
              <a:rPr lang="en-US" sz="1800" b="1" i="0" u="none" strike="noStrike" baseline="0" dirty="0">
                <a:solidFill>
                  <a:srgbClr val="58585B"/>
                </a:solidFill>
                <a:latin typeface="Arial Narrow" panose="020B0606020202030204" pitchFamily="34" charset="0"/>
              </a:rPr>
              <a:t>public</a:t>
            </a:r>
            <a:r>
              <a:rPr lang="en-US" sz="1800" b="0" i="0" u="none" strike="noStrike" baseline="0" dirty="0">
                <a:solidFill>
                  <a:srgbClr val="58585B"/>
                </a:solidFill>
                <a:latin typeface="Arial Narrow" panose="020B0606020202030204" pitchFamily="34" charset="0"/>
              </a:rPr>
              <a:t> </a:t>
            </a:r>
            <a:r>
              <a:rPr lang="en-US" sz="1800" b="1" i="0" u="none" strike="noStrike" baseline="0" dirty="0">
                <a:solidFill>
                  <a:srgbClr val="58585B"/>
                </a:solidFill>
                <a:latin typeface="Arial Narrow" panose="020B0606020202030204" pitchFamily="34" charset="0"/>
              </a:rPr>
              <a:t>healthcare</a:t>
            </a:r>
            <a:r>
              <a:rPr lang="en-US" sz="1800" b="0" i="0" u="none" strike="noStrike" baseline="0" dirty="0">
                <a:solidFill>
                  <a:srgbClr val="58585B"/>
                </a:solidFill>
                <a:latin typeface="Arial Narrow" panose="020B0606020202030204" pitchFamily="34" charset="0"/>
              </a:rPr>
              <a:t> services compared to the period before 2014 (10 KIs), particularly due to the limited availability of medication (8 KIs), lack of medical staff (3 KIs) and limited preparedness to confront the COVID-19 pandemic (1 KI). This situation reportedly forced families to resort to private health services in Markaz Mosul (8 KIs), or move to other areas for treatment (1 KI).</a:t>
            </a:r>
            <a:endParaRPr lang="en-GB" sz="1800" b="0" i="0" u="none" strike="noStrike" baseline="0" dirty="0">
              <a:solidFill>
                <a:srgbClr val="58585B"/>
              </a:solidFill>
              <a:latin typeface="Arial Narrow" panose="020B0606020202030204" pitchFamily="34" charset="0"/>
            </a:endParaRP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second most commonly reported main community need was </a:t>
            </a:r>
            <a:r>
              <a:rPr lang="en-US" sz="1800" b="1" i="0" u="none" strike="noStrike" baseline="0" dirty="0">
                <a:solidFill>
                  <a:srgbClr val="58585B"/>
                </a:solidFill>
                <a:latin typeface="Arial Narrow" panose="020B0606020202030204" pitchFamily="34" charset="0"/>
              </a:rPr>
              <a:t>access to education</a:t>
            </a:r>
            <a:r>
              <a:rPr lang="en-US" sz="1800" b="0" i="0" u="none" strike="noStrike" baseline="0" dirty="0">
                <a:solidFill>
                  <a:srgbClr val="58585B"/>
                </a:solidFill>
                <a:latin typeface="Arial Narrow" panose="020B0606020202030204" pitchFamily="34" charset="0"/>
              </a:rPr>
              <a:t> (10 KIs out of 42) due to the limited availability of (free) school books corresponding to the new educational curriculum (13 KIs).  This led to a perceived  decline in the quality of public education in Markaz Mosul (12 KIs) compared with the quality prior to 2014 as - as a result of gaps in up-to-date materials - schools relied on older curriculum now considered obsolete. Other reported barriers to access education were the number of damaged/destroyed schools (2 KIs) and the lack of educational equipment (2 KIs). </a:t>
            </a:r>
            <a:r>
              <a:rPr lang="en-US" sz="1800" b="1" i="0" u="none" strike="noStrike" baseline="0" dirty="0">
                <a:solidFill>
                  <a:srgbClr val="58585B"/>
                </a:solidFill>
                <a:latin typeface="Arial Narrow" panose="020B0606020202030204" pitchFamily="34" charset="0"/>
              </a:rPr>
              <a:t>Access to food assistance</a:t>
            </a:r>
            <a:r>
              <a:rPr lang="en-US" sz="1800" b="0" i="0" u="none" strike="noStrike" baseline="0" dirty="0">
                <a:solidFill>
                  <a:srgbClr val="58585B"/>
                </a:solidFill>
                <a:latin typeface="Arial Narrow" panose="020B0606020202030204" pitchFamily="34" charset="0"/>
              </a:rPr>
              <a:t> was also considered a second community need, particularly for IDPs and returnees, due to the perceived inability of households to afford food (8 KIs out of 42), with large households reportedly disproportionately affected27 (2 KIs).</a:t>
            </a:r>
          </a:p>
          <a:p>
            <a:pPr marR="0" algn="just" rtl="0"/>
            <a:endParaRPr lang="en-GB"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third most commonly reported main community need was </a:t>
            </a:r>
            <a:r>
              <a:rPr lang="en-US" sz="1800" b="1" i="0" u="none" strike="noStrike" baseline="0" dirty="0">
                <a:solidFill>
                  <a:srgbClr val="58585B"/>
                </a:solidFill>
                <a:latin typeface="Arial Narrow" panose="020B0606020202030204" pitchFamily="34" charset="0"/>
              </a:rPr>
              <a:t>access to water </a:t>
            </a:r>
            <a:r>
              <a:rPr lang="en-US" sz="1800" b="0" i="0" u="none" strike="noStrike" baseline="0" dirty="0">
                <a:solidFill>
                  <a:srgbClr val="58585B"/>
                </a:solidFill>
                <a:latin typeface="Arial Narrow" panose="020B0606020202030204" pitchFamily="34" charset="0"/>
              </a:rPr>
              <a:t>(7 KIs out of 42). Challenges in terms of access to </a:t>
            </a:r>
            <a:r>
              <a:rPr lang="en-US" sz="1800" b="1" i="0" u="none" strike="noStrike" baseline="0" dirty="0">
                <a:solidFill>
                  <a:srgbClr val="58585B"/>
                </a:solidFill>
                <a:latin typeface="Arial Narrow" panose="020B0606020202030204" pitchFamily="34" charset="0"/>
              </a:rPr>
              <a:t>water</a:t>
            </a:r>
            <a:r>
              <a:rPr lang="en-US" sz="1800" b="0" i="0" u="none" strike="noStrike" baseline="0" dirty="0">
                <a:solidFill>
                  <a:srgbClr val="58585B"/>
                </a:solidFill>
                <a:latin typeface="Arial Narrow" panose="020B0606020202030204" pitchFamily="34" charset="0"/>
              </a:rPr>
              <a:t> were also reported in Markaz Mosul. This includes the deterioration of quality due to the lack of maintenance of the water network and water filters (18 KIs), which reportedly resulted in water pollution (11 KIs). Some KIs noted these challenges resulted in the reliance of some households on purchased bottled water (12 KIs) and contributed to highly inflated prices for private water services (7 KIs).</a:t>
            </a: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21</a:t>
            </a:fld>
            <a:endParaRPr lang="en-US"/>
          </a:p>
        </p:txBody>
      </p:sp>
    </p:spTree>
    <p:extLst>
      <p:ext uri="{BB962C8B-B14F-4D97-AF65-F5344CB8AC3E}">
        <p14:creationId xmlns:p14="http://schemas.microsoft.com/office/powerpoint/2010/main" val="2965883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Access to humanitarian aid and presence of non-government organizations (NGOs)</a:t>
            </a:r>
          </a:p>
          <a:p>
            <a:pPr marR="0" algn="just" rtl="0"/>
            <a:r>
              <a:rPr lang="en-US" sz="1800" b="0" i="0" u="none" strike="noStrike" baseline="0" dirty="0">
                <a:solidFill>
                  <a:srgbClr val="58585B"/>
                </a:solidFill>
                <a:latin typeface="Arial Narrow" panose="020B0606020202030204" pitchFamily="34" charset="0"/>
              </a:rPr>
              <a:t>The majority of the KIs reported there were no NGOs present in Markaz Mosul at the time of data collection (36 KIs), and two KIs did not know.</a:t>
            </a:r>
          </a:p>
          <a:p>
            <a:pPr marR="0" algn="just" rtl="0"/>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Of those reporting presence of NGOs in Markaz Mosul, three KIs reported that there were </a:t>
            </a:r>
            <a:r>
              <a:rPr lang="en-US" sz="1800" b="1" i="0" u="none" strike="noStrike" baseline="0" dirty="0">
                <a:solidFill>
                  <a:srgbClr val="58585B"/>
                </a:solidFill>
                <a:latin typeface="Arial Narrow" panose="020B0606020202030204" pitchFamily="34" charset="0"/>
              </a:rPr>
              <a:t>no groups less involved in humanitarian activities and projects</a:t>
            </a:r>
            <a:r>
              <a:rPr lang="en-US" sz="1800" b="0" i="0" u="none" strike="noStrike" baseline="0" dirty="0">
                <a:solidFill>
                  <a:srgbClr val="58585B"/>
                </a:solidFill>
                <a:latin typeface="Arial Narrow" panose="020B0606020202030204" pitchFamily="34" charset="0"/>
              </a:rPr>
              <a:t>. One KI refused to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17 KIs (out of 42) reported that the </a:t>
            </a:r>
            <a:r>
              <a:rPr lang="en-US" sz="1800" b="1" i="0" u="none" strike="noStrike" baseline="0" dirty="0">
                <a:solidFill>
                  <a:srgbClr val="58585B"/>
                </a:solidFill>
                <a:latin typeface="Arial Narrow" panose="020B0606020202030204" pitchFamily="34" charset="0"/>
              </a:rPr>
              <a:t>availability of humanitarian aid would be a factor encouraging returns</a:t>
            </a:r>
            <a:r>
              <a:rPr lang="en-US" sz="1800" b="0" i="0" u="none" strike="noStrike" baseline="0" dirty="0">
                <a:solidFill>
                  <a:srgbClr val="58585B"/>
                </a:solidFill>
                <a:latin typeface="Arial Narrow" panose="020B0606020202030204" pitchFamily="34" charset="0"/>
              </a:rPr>
              <a:t> to Markaz Mosul. The rest of the KIs refused to answer (14 KIs), did not know (10 KIs), or reported that it was not a factor that would encourage returns (1 KI).</a:t>
            </a:r>
          </a:p>
        </p:txBody>
      </p:sp>
      <p:sp>
        <p:nvSpPr>
          <p:cNvPr id="4" name="Slide Number Placeholder 3"/>
          <p:cNvSpPr>
            <a:spLocks noGrp="1"/>
          </p:cNvSpPr>
          <p:nvPr>
            <p:ph type="sldNum" sz="quarter" idx="5"/>
          </p:nvPr>
        </p:nvSpPr>
        <p:spPr/>
        <p:txBody>
          <a:bodyPr/>
          <a:lstStyle/>
          <a:p>
            <a:fld id="{33A22B85-E105-4374-B998-26621ECADA5C}" type="slidenum">
              <a:rPr lang="en-US" smtClean="0"/>
              <a:t>22</a:t>
            </a:fld>
            <a:endParaRPr lang="en-US"/>
          </a:p>
        </p:txBody>
      </p:sp>
    </p:spTree>
    <p:extLst>
      <p:ext uri="{BB962C8B-B14F-4D97-AF65-F5344CB8AC3E}">
        <p14:creationId xmlns:p14="http://schemas.microsoft.com/office/powerpoint/2010/main" val="2546937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15000"/>
              </a:lnSpc>
              <a:spcBef>
                <a:spcPts val="0"/>
              </a:spcBef>
              <a:spcAft>
                <a:spcPts val="0"/>
              </a:spcAft>
            </a:pPr>
            <a:r>
              <a:rPr lang="en-GB" sz="1800" b="1" baseline="0" dirty="0">
                <a:effectLst/>
                <a:latin typeface="Arial Narrow" panose="020B0606020202030204" pitchFamily="34" charset="0"/>
                <a:ea typeface="Calibri" panose="020F0502020204030204" pitchFamily="34" charset="0"/>
                <a:cs typeface="Arial" panose="020B0604020202020204" pitchFamily="34" charset="0"/>
              </a:rPr>
              <a:t>Access to housing</a:t>
            </a: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a:p>
            <a:pPr marR="0" algn="just" rtl="0"/>
            <a:r>
              <a:rPr lang="en-US" sz="1800" b="0" i="0" u="none" strike="noStrike" baseline="0" dirty="0">
                <a:solidFill>
                  <a:srgbClr val="58585B"/>
                </a:solidFill>
                <a:latin typeface="Arial Narrow" panose="020B0606020202030204" pitchFamily="34" charset="0"/>
              </a:rPr>
              <a:t>The primary type of housing agreement held differed by displacement status. IDP KIs (9 KIs) reported that </a:t>
            </a:r>
            <a:r>
              <a:rPr lang="en-US" sz="1800" b="1" i="0" u="none" strike="noStrike" baseline="0" dirty="0">
                <a:solidFill>
                  <a:srgbClr val="58585B"/>
                </a:solidFill>
                <a:latin typeface="Arial Narrow" panose="020B0606020202030204" pitchFamily="34" charset="0"/>
              </a:rPr>
              <a:t>the majority of IDP households resided in housing under verbal rental agreement</a:t>
            </a:r>
            <a:r>
              <a:rPr lang="en-US" sz="1800" b="0" i="0" u="none" strike="noStrike" baseline="0" dirty="0">
                <a:solidFill>
                  <a:srgbClr val="58585B"/>
                </a:solidFill>
                <a:latin typeface="Arial Narrow" panose="020B0606020202030204" pitchFamily="34" charset="0"/>
              </a:rPr>
              <a:t>. Three IDP KIs reported that some IDP households resided in illegally occupied private residences in Markaz Mosul. At the same time, returnee KIs also reported that </a:t>
            </a:r>
            <a:r>
              <a:rPr lang="en-US" sz="1800" b="1" i="0" u="none" strike="noStrike" baseline="0" dirty="0">
                <a:solidFill>
                  <a:srgbClr val="58585B"/>
                </a:solidFill>
                <a:latin typeface="Arial Narrow" panose="020B0606020202030204" pitchFamily="34" charset="0"/>
              </a:rPr>
              <a:t>the majority of returnee households resided under verbal rental agreement </a:t>
            </a:r>
            <a:r>
              <a:rPr lang="en-US" sz="1800" b="0" i="0" u="none" strike="noStrike" baseline="0" dirty="0">
                <a:solidFill>
                  <a:srgbClr val="58585B"/>
                </a:solidFill>
                <a:latin typeface="Arial Narrow" panose="020B0606020202030204" pitchFamily="34" charset="0"/>
              </a:rPr>
              <a:t>(5 KIs), or that they owned houses in Markaz Mosul (4 KIs). A returnee KI reported that some returnee households also resided in illegally occupied private residences. Community leader and </a:t>
            </a:r>
            <a:r>
              <a:rPr lang="en-US" sz="1800" b="0" i="0" u="none" strike="noStrike" baseline="0" dirty="0" err="1">
                <a:solidFill>
                  <a:srgbClr val="58585B"/>
                </a:solidFill>
                <a:latin typeface="Arial Narrow" panose="020B0606020202030204" pitchFamily="34" charset="0"/>
              </a:rPr>
              <a:t>remainee</a:t>
            </a:r>
            <a:r>
              <a:rPr lang="en-US" sz="1800" b="0" i="0" u="none" strike="noStrike" baseline="0" dirty="0">
                <a:solidFill>
                  <a:srgbClr val="58585B"/>
                </a:solidFill>
                <a:latin typeface="Arial Narrow" panose="020B0606020202030204" pitchFamily="34" charset="0"/>
              </a:rPr>
              <a:t> KIs (16 KIs) reported that </a:t>
            </a:r>
            <a:r>
              <a:rPr lang="en-US" sz="1800" b="1" i="0" u="none" strike="noStrike" baseline="0" dirty="0">
                <a:solidFill>
                  <a:srgbClr val="58585B"/>
                </a:solidFill>
                <a:latin typeface="Arial Narrow" panose="020B0606020202030204" pitchFamily="34" charset="0"/>
              </a:rPr>
              <a:t>the majority of host community and </a:t>
            </a:r>
            <a:r>
              <a:rPr lang="en-US" sz="1800" b="1" i="0" u="none" strike="noStrike" baseline="0" dirty="0" err="1">
                <a:solidFill>
                  <a:srgbClr val="58585B"/>
                </a:solidFill>
                <a:latin typeface="Arial Narrow" panose="020B0606020202030204" pitchFamily="34" charset="0"/>
              </a:rPr>
              <a:t>remainee</a:t>
            </a:r>
            <a:r>
              <a:rPr lang="en-US" sz="1800" b="1" i="0" u="none" strike="noStrike" baseline="0" dirty="0">
                <a:solidFill>
                  <a:srgbClr val="58585B"/>
                </a:solidFill>
                <a:latin typeface="Arial Narrow" panose="020B0606020202030204" pitchFamily="34" charset="0"/>
              </a:rPr>
              <a:t> households </a:t>
            </a:r>
            <a:r>
              <a:rPr lang="en-US" sz="1800" b="0" i="0" u="none" strike="noStrike" baseline="0" dirty="0">
                <a:solidFill>
                  <a:srgbClr val="58585B"/>
                </a:solidFill>
                <a:latin typeface="Arial Narrow" panose="020B0606020202030204" pitchFamily="34" charset="0"/>
              </a:rPr>
              <a:t>resided in owned houses, though some also reportedly rented under official or verbal agreements (4 KIs).</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algn="just">
              <a:lnSpc>
                <a:spcPct val="115000"/>
              </a:lnSpc>
              <a:spcBef>
                <a:spcPts val="0"/>
              </a:spcBef>
              <a:spcAft>
                <a:spcPts val="600"/>
              </a:spcAft>
            </a:pPr>
            <a:r>
              <a:rPr lang="en-US" sz="1800" b="1" baseline="0" dirty="0">
                <a:effectLst/>
                <a:latin typeface="Calibri" panose="020F0502020204030204" pitchFamily="34" charset="0"/>
                <a:ea typeface="Calibri" panose="020F0502020204030204" pitchFamily="34" charset="0"/>
                <a:cs typeface="Arial" panose="020B0604020202020204" pitchFamily="34" charset="0"/>
              </a:rPr>
              <a:t>Risk of Eviction</a:t>
            </a:r>
          </a:p>
          <a:p>
            <a:pPr marR="0" algn="just" rtl="0"/>
            <a:r>
              <a:rPr lang="en-US" sz="1800" b="0" i="0" u="none" strike="noStrike" baseline="0" dirty="0">
                <a:solidFill>
                  <a:srgbClr val="58585B"/>
                </a:solidFill>
                <a:latin typeface="Arial Narrow" panose="020B0606020202030204" pitchFamily="34" charset="0"/>
              </a:rPr>
              <a:t>41 KIs (out of 42) reported that there were </a:t>
            </a:r>
            <a:r>
              <a:rPr lang="en-US" sz="1800" b="1" i="0" u="none" strike="noStrike" baseline="0" dirty="0">
                <a:solidFill>
                  <a:srgbClr val="58585B"/>
                </a:solidFill>
                <a:latin typeface="Arial Narrow" panose="020B0606020202030204" pitchFamily="34" charset="0"/>
              </a:rPr>
              <a:t>no families at immediate risk of eviction</a:t>
            </a:r>
            <a:r>
              <a:rPr lang="en-US" sz="1800" b="0" i="0" u="none" strike="noStrike" baseline="0" dirty="0">
                <a:solidFill>
                  <a:srgbClr val="58585B"/>
                </a:solidFill>
                <a:latin typeface="Arial Narrow" panose="020B0606020202030204" pitchFamily="34" charset="0"/>
              </a:rPr>
              <a:t> in Markaz Mosul at the time of data collection. One KI did not know. </a:t>
            </a:r>
          </a:p>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23</a:t>
            </a:fld>
            <a:endParaRPr lang="en-US"/>
          </a:p>
        </p:txBody>
      </p:sp>
    </p:spTree>
    <p:extLst>
      <p:ext uri="{BB962C8B-B14F-4D97-AF65-F5344CB8AC3E}">
        <p14:creationId xmlns:p14="http://schemas.microsoft.com/office/powerpoint/2010/main" val="2897541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2</a:t>
            </a:fld>
            <a:endParaRPr lang="en-US"/>
          </a:p>
        </p:txBody>
      </p:sp>
    </p:spTree>
    <p:extLst>
      <p:ext uri="{BB962C8B-B14F-4D97-AF65-F5344CB8AC3E}">
        <p14:creationId xmlns:p14="http://schemas.microsoft.com/office/powerpoint/2010/main" val="3953769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24</a:t>
            </a:fld>
            <a:endParaRPr lang="en-US"/>
          </a:p>
        </p:txBody>
      </p:sp>
    </p:spTree>
    <p:extLst>
      <p:ext uri="{BB962C8B-B14F-4D97-AF65-F5344CB8AC3E}">
        <p14:creationId xmlns:p14="http://schemas.microsoft.com/office/powerpoint/2010/main" val="2316116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dirty="0">
                <a:solidFill>
                  <a:srgbClr val="58585B"/>
                </a:solidFill>
                <a:latin typeface="Arial Narrow" panose="020B0606020202030204" pitchFamily="34" charset="0"/>
              </a:rPr>
              <a:t>One KI refused to answer.</a:t>
            </a:r>
          </a:p>
          <a:p>
            <a:pPr marR="0" algn="just" rtl="0"/>
            <a:endParaRPr lang="en-US" sz="1800" b="0" i="0" u="none" strike="noStrike" baseline="0" dirty="0">
              <a:solidFill>
                <a:srgbClr val="58585B"/>
              </a:solidFill>
              <a:latin typeface="Arial Narrow" panose="020B0606020202030204" pitchFamily="34" charset="0"/>
            </a:endParaRPr>
          </a:p>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25</a:t>
            </a:fld>
            <a:endParaRPr lang="en-US"/>
          </a:p>
        </p:txBody>
      </p:sp>
    </p:spTree>
    <p:extLst>
      <p:ext uri="{BB962C8B-B14F-4D97-AF65-F5344CB8AC3E}">
        <p14:creationId xmlns:p14="http://schemas.microsoft.com/office/powerpoint/2010/main" val="16149312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The rest of the KIs - including all community leader and </a:t>
            </a:r>
            <a:r>
              <a:rPr lang="en-US" sz="1800" b="0" i="0" u="none" strike="noStrike" baseline="0" dirty="0" err="1">
                <a:solidFill>
                  <a:srgbClr val="58585B"/>
                </a:solidFill>
                <a:latin typeface="Arial Narrow" panose="020B0606020202030204" pitchFamily="34" charset="0"/>
              </a:rPr>
              <a:t>remainee</a:t>
            </a:r>
            <a:r>
              <a:rPr lang="en-US" sz="1800" b="0" i="0" u="none" strike="noStrike" baseline="0" dirty="0">
                <a:solidFill>
                  <a:srgbClr val="58585B"/>
                </a:solidFill>
                <a:latin typeface="Arial Narrow" panose="020B0606020202030204" pitchFamily="34" charset="0"/>
              </a:rPr>
              <a:t> KIs - reported that access to livelihoods was equal for all groups (20 KIs).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In addition to IDPs and returnees,</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KIs reported that people with disabilities (19 KIs), elderly people (14 KIs), and female heads of household (11 KIs) also had less access to livelihoods opportunities</a:t>
            </a:r>
            <a:r>
              <a:rPr lang="en-GB" sz="1800" b="0" i="0" u="none" strike="noStrike" baseline="0" dirty="0">
                <a:solidFill>
                  <a:srgbClr val="58585B"/>
                </a:solidFill>
                <a:latin typeface="Arial Narrow" panose="020B0606020202030204" pitchFamily="34" charset="0"/>
              </a:rPr>
              <a:t>.</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The main reported reasons for differential levels of access to livelihoods were: </a:t>
            </a:r>
            <a:r>
              <a:rPr lang="en-US" sz="1800" b="1" i="0" u="none" strike="noStrike" baseline="0" dirty="0">
                <a:solidFill>
                  <a:srgbClr val="58585B"/>
                </a:solidFill>
                <a:latin typeface="Arial Narrow" panose="020B0606020202030204" pitchFamily="34" charset="0"/>
              </a:rPr>
              <a:t>perceived limited physical capacity, skill or education attainment</a:t>
            </a:r>
            <a:r>
              <a:rPr lang="en-US" sz="1800" b="0" i="0" u="none" strike="noStrike" baseline="0" dirty="0">
                <a:solidFill>
                  <a:srgbClr val="58585B"/>
                </a:solidFill>
                <a:latin typeface="Arial Narrow" panose="020B0606020202030204" pitchFamily="34" charset="0"/>
              </a:rPr>
              <a:t> (19 KIs), and the </a:t>
            </a:r>
            <a:r>
              <a:rPr lang="en-US" sz="1800" b="1" i="0" u="none" strike="noStrike" baseline="0" dirty="0">
                <a:solidFill>
                  <a:srgbClr val="58585B"/>
                </a:solidFill>
                <a:latin typeface="Arial Narrow" panose="020B0606020202030204" pitchFamily="34" charset="0"/>
              </a:rPr>
              <a:t>lack of connections</a:t>
            </a:r>
            <a:r>
              <a:rPr lang="en-US" sz="1800" b="0" i="0" u="none" strike="noStrike" baseline="0" dirty="0">
                <a:solidFill>
                  <a:srgbClr val="58585B"/>
                </a:solidFill>
                <a:latin typeface="Arial Narrow" panose="020B0606020202030204" pitchFamily="34" charset="0"/>
              </a:rPr>
              <a:t> (3 KIs).</a:t>
            </a:r>
          </a:p>
          <a:p>
            <a:pPr marR="0" algn="just" rtl="0"/>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The number and diversity of jobs available had reported reduced compared to the period before 2014. Employment in public and private health (27 KIs), finance (25 KIs), public education (15 KIs), the manufacturing industry (11 KIs), the oil industry (7 KIs), and transportation (6 KIs) were reportedly less available in 2021, compared to 2014. However, there was reportedly no change in the availability of jobs in construction, mainly due to ongoing rehabilitation to rebuild the sub-district following military operations between 2014 and 2017 (20 KIs).</a:t>
            </a:r>
          </a:p>
          <a:p>
            <a:pPr marR="0" algn="just" rtl="0"/>
            <a:endParaRPr lang="en-US" sz="1800" b="0"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26</a:t>
            </a:fld>
            <a:endParaRPr lang="en-US"/>
          </a:p>
        </p:txBody>
      </p:sp>
    </p:spTree>
    <p:extLst>
      <p:ext uri="{BB962C8B-B14F-4D97-AF65-F5344CB8AC3E}">
        <p14:creationId xmlns:p14="http://schemas.microsoft.com/office/powerpoint/2010/main" val="3705430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Governance and influencing bodies</a:t>
            </a:r>
          </a:p>
          <a:p>
            <a:pPr marR="0" algn="just" rtl="0"/>
            <a:r>
              <a:rPr lang="en-US" sz="1800" b="0" i="0" u="none" strike="noStrike" baseline="0" dirty="0">
                <a:solidFill>
                  <a:srgbClr val="58585B"/>
                </a:solidFill>
                <a:latin typeface="Arial Narrow" panose="020B0606020202030204" pitchFamily="34" charset="0"/>
              </a:rPr>
              <a:t>Over half of KIs (22 KIs out of 42) </a:t>
            </a:r>
            <a:r>
              <a:rPr lang="en-US" sz="1800" b="1" i="0" u="none" strike="noStrike" baseline="0" dirty="0">
                <a:solidFill>
                  <a:srgbClr val="58585B"/>
                </a:solidFill>
                <a:latin typeface="Arial Narrow" panose="020B0606020202030204" pitchFamily="34" charset="0"/>
              </a:rPr>
              <a:t>did not know about expected changes in the most influential local actors related to governance </a:t>
            </a:r>
            <a:r>
              <a:rPr lang="en-US" sz="1800" b="0" i="0" u="none" strike="noStrike" baseline="0" dirty="0">
                <a:solidFill>
                  <a:srgbClr val="58585B"/>
                </a:solidFill>
                <a:latin typeface="Arial Narrow" panose="020B0606020202030204" pitchFamily="34" charset="0"/>
              </a:rPr>
              <a:t>in the six months following data collection.</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The rest of the KIs reported no expected changes (19 KIs), or refused to answer (1 KI).</a:t>
            </a:r>
          </a:p>
          <a:p>
            <a:pPr marR="0" algn="just" rtl="0"/>
            <a:endParaRPr lang="en-GB"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Over half of KIs (23 KIs out of 42) did not know about appointments for new local authorities in the six months prior to data collection. Eighteen KIs reported no new appointments. However, one community leader KI reported that there were appointments for new local authorities in the six months prior to data collection in Markaz Mosul.</a:t>
            </a:r>
          </a:p>
          <a:p>
            <a:pPr marR="0" algn="just" rtl="0"/>
            <a:endParaRPr lang="en-US" sz="1800" b="0" i="0" u="none" strike="noStrike" baseline="0" dirty="0">
              <a:solidFill>
                <a:srgbClr val="58585B"/>
              </a:solidFill>
              <a:latin typeface="Arial Narrow" panose="020B0606020202030204" pitchFamily="34" charset="0"/>
            </a:endParaRPr>
          </a:p>
          <a:p>
            <a:pPr marR="0" algn="just" rtl="0"/>
            <a:endParaRPr lang="en-US" sz="1800" b="1"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27</a:t>
            </a:fld>
            <a:endParaRPr lang="en-US"/>
          </a:p>
        </p:txBody>
      </p:sp>
    </p:spTree>
    <p:extLst>
      <p:ext uri="{BB962C8B-B14F-4D97-AF65-F5344CB8AC3E}">
        <p14:creationId xmlns:p14="http://schemas.microsoft.com/office/powerpoint/2010/main" val="3633495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200" b="1" i="0" u="none" strike="noStrike" baseline="0" dirty="0">
                <a:solidFill>
                  <a:srgbClr val="58585B"/>
                </a:solidFill>
                <a:latin typeface="Arial Narrow" panose="020B0606020202030204" pitchFamily="34" charset="0"/>
              </a:rPr>
              <a:t>ERW presence and incidents</a:t>
            </a:r>
          </a:p>
          <a:p>
            <a:pPr marR="0" algn="just" rtl="0"/>
            <a:r>
              <a:rPr lang="en-US" sz="1800" b="0" i="0" u="none" strike="noStrike" baseline="0" dirty="0">
                <a:solidFill>
                  <a:srgbClr val="58585B"/>
                </a:solidFill>
                <a:latin typeface="Arial Narrow" panose="020B0606020202030204" pitchFamily="34" charset="0"/>
              </a:rPr>
              <a:t>All KIs (42 KIs) reported that there were </a:t>
            </a:r>
            <a:r>
              <a:rPr lang="en-US" sz="1800" b="1" i="0" u="none" strike="noStrike" baseline="0" dirty="0">
                <a:solidFill>
                  <a:srgbClr val="58585B"/>
                </a:solidFill>
                <a:latin typeface="Arial Narrow" panose="020B0606020202030204" pitchFamily="34" charset="0"/>
              </a:rPr>
              <a:t>no contaminated fields</a:t>
            </a:r>
            <a:r>
              <a:rPr lang="en-US" sz="1800" b="0" i="0" u="none" strike="noStrike" baseline="0" dirty="0">
                <a:solidFill>
                  <a:srgbClr val="58585B"/>
                </a:solidFill>
                <a:latin typeface="Arial Narrow" panose="020B0606020202030204" pitchFamily="34" charset="0"/>
              </a:rPr>
              <a:t> in Markaz Mosul at the time of data collection.</a:t>
            </a:r>
          </a:p>
          <a:p>
            <a:pPr marR="0" algn="just" rtl="0"/>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Feeling of Safety</a:t>
            </a:r>
          </a:p>
          <a:p>
            <a:pPr marR="0" algn="just" rtl="0"/>
            <a:r>
              <a:rPr lang="en-US" sz="1800" b="0" i="0" u="none" strike="noStrike" baseline="0" dirty="0">
                <a:solidFill>
                  <a:srgbClr val="58585B"/>
                </a:solidFill>
                <a:latin typeface="Arial Narrow" panose="020B0606020202030204" pitchFamily="34" charset="0"/>
              </a:rPr>
              <a:t>The rest of the KIs did not know (1 KI), or refused to answer (1 KI). A </a:t>
            </a:r>
            <a:r>
              <a:rPr lang="en-US" sz="1800" b="0" i="0" u="none" strike="noStrike" baseline="0" dirty="0" err="1">
                <a:solidFill>
                  <a:srgbClr val="58585B"/>
                </a:solidFill>
                <a:latin typeface="Arial Narrow" panose="020B0606020202030204" pitchFamily="34" charset="0"/>
              </a:rPr>
              <a:t>remainee</a:t>
            </a:r>
            <a:r>
              <a:rPr lang="en-US" sz="1800" b="0" i="0" u="none" strike="noStrike" baseline="0" dirty="0">
                <a:solidFill>
                  <a:srgbClr val="58585B"/>
                </a:solidFill>
                <a:latin typeface="Arial Narrow" panose="020B0606020202030204" pitchFamily="34" charset="0"/>
              </a:rPr>
              <a:t> KI reported not feeling safe but did not share the reasons. </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1" i="0" u="none" strike="noStrike" baseline="0" dirty="0">
                <a:solidFill>
                  <a:srgbClr val="58585B"/>
                </a:solidFill>
                <a:latin typeface="Arial Narrow" panose="020B0606020202030204" pitchFamily="34" charset="0"/>
              </a:rPr>
              <a:t>Avoiding specific areas</a:t>
            </a:r>
          </a:p>
          <a:p>
            <a:pPr marR="0" algn="just" rtl="0"/>
            <a:r>
              <a:rPr lang="en-US" sz="1800" b="0" i="0" u="none" strike="noStrike" baseline="0" dirty="0">
                <a:solidFill>
                  <a:srgbClr val="58585B"/>
                </a:solidFill>
                <a:latin typeface="Arial Narrow" panose="020B0606020202030204" pitchFamily="34" charset="0"/>
              </a:rPr>
              <a:t>The rest of the KIs refused to answer (12 KIs) or did not know (1 KI).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1" i="0" u="none" strike="noStrike" baseline="0" dirty="0">
                <a:solidFill>
                  <a:srgbClr val="58585B"/>
                </a:solidFill>
                <a:latin typeface="Arial Narrow" panose="020B0606020202030204" pitchFamily="34" charset="0"/>
              </a:rPr>
              <a:t>Freedom of movement</a:t>
            </a:r>
          </a:p>
          <a:p>
            <a:pPr marR="0" algn="just" rtl="0">
              <a:spcAft>
                <a:spcPts val="1200"/>
              </a:spcAft>
            </a:pPr>
            <a:r>
              <a:rPr lang="en-US" sz="1200" b="0" i="0" u="none" strike="noStrike" baseline="0" dirty="0">
                <a:solidFill>
                  <a:srgbClr val="58585B"/>
                </a:solidFill>
                <a:latin typeface="Arial Narrow" panose="020B0606020202030204" pitchFamily="34" charset="0"/>
              </a:rPr>
              <a:t>Two community leaders refused to answer. It should be noted that responses on gendered feelings on freedom of movement could have been impacted by the limited number of female KIs.</a:t>
            </a:r>
          </a:p>
          <a:p>
            <a:pPr marR="0" algn="just" rtl="0">
              <a:spcAft>
                <a:spcPts val="1200"/>
              </a:spcAft>
            </a:pPr>
            <a:endParaRPr lang="en-US" sz="1200" b="1" i="0" u="none" strike="noStrike" baseline="0" dirty="0">
              <a:solidFill>
                <a:srgbClr val="58585B"/>
              </a:solidFill>
              <a:latin typeface="Arial Narrow" panose="020B0606020202030204" pitchFamily="34" charset="0"/>
            </a:endParaRPr>
          </a:p>
          <a:p>
            <a:pPr marR="0" algn="just" rtl="0">
              <a:spcAft>
                <a:spcPts val="1200"/>
              </a:spcAft>
            </a:pPr>
            <a:r>
              <a:rPr lang="en-US" sz="1200" b="1" i="0" u="none" strike="noStrike" baseline="0" dirty="0">
                <a:solidFill>
                  <a:srgbClr val="58585B"/>
                </a:solidFill>
                <a:latin typeface="Arial Narrow" panose="020B0606020202030204" pitchFamily="34" charset="0"/>
              </a:rPr>
              <a:t>Presence of security forces</a:t>
            </a:r>
          </a:p>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200" b="0" i="0" u="none" strike="noStrike" baseline="0" dirty="0">
                <a:solidFill>
                  <a:srgbClr val="58585B"/>
                </a:solidFill>
                <a:latin typeface="Arial Narrow" panose="020B0606020202030204" pitchFamily="34" charset="0"/>
              </a:rPr>
              <a:t>One KI did not know about how the presence of security forces contributed to the feeling of safety.</a:t>
            </a:r>
          </a:p>
          <a:p>
            <a:pPr marR="0" algn="just" rtl="0">
              <a:spcAft>
                <a:spcPts val="1200"/>
              </a:spcAft>
            </a:pPr>
            <a:endParaRPr lang="en-US" sz="1200" b="1" i="0" u="none" strike="noStrike" baseline="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28</a:t>
            </a:fld>
            <a:endParaRPr lang="en-US"/>
          </a:p>
        </p:txBody>
      </p:sp>
    </p:spTree>
    <p:extLst>
      <p:ext uri="{BB962C8B-B14F-4D97-AF65-F5344CB8AC3E}">
        <p14:creationId xmlns:p14="http://schemas.microsoft.com/office/powerpoint/2010/main" val="1583537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1" baseline="0" dirty="0">
                <a:effectLst/>
                <a:latin typeface="Arial Narrow" panose="020B0606020202030204" pitchFamily="34" charset="0"/>
                <a:ea typeface="Calibri" panose="020F0502020204030204" pitchFamily="34" charset="0"/>
                <a:cs typeface="Arial" panose="020B0604020202020204" pitchFamily="34" charset="0"/>
              </a:rPr>
              <a:t>Community disputes within the neighbourhoods</a:t>
            </a:r>
            <a:r>
              <a:rPr lang="en-GB" sz="1800" baseline="0" dirty="0">
                <a:effectLst/>
                <a:latin typeface="Arial Narrow" panose="020B0606020202030204" pitchFamily="34" charset="0"/>
                <a:ea typeface="Calibri" panose="020F0502020204030204" pitchFamily="34" charset="0"/>
                <a:cs typeface="Arial" panose="020B0604020202020204" pitchFamily="34" charset="0"/>
              </a:rPr>
              <a:t>:</a:t>
            </a:r>
          </a:p>
          <a:p>
            <a:pPr marR="0" algn="just" rtl="0"/>
            <a:r>
              <a:rPr lang="en-US" sz="1800" b="0" u="sng" baseline="0" dirty="0">
                <a:effectLst/>
                <a:latin typeface="Calibri" panose="020F0502020204030204" pitchFamily="34" charset="0"/>
                <a:ea typeface="Calibri" panose="020F0502020204030204" pitchFamily="34" charset="0"/>
                <a:cs typeface="Arial" panose="020B0604020202020204" pitchFamily="34" charset="0"/>
              </a:rPr>
              <a:t>Changes</a:t>
            </a:r>
          </a:p>
          <a:p>
            <a:pPr marR="0" algn="just" rtl="0"/>
            <a:r>
              <a:rPr lang="en-US" sz="1800" b="0" i="0" u="none" strike="noStrike" baseline="0" dirty="0">
                <a:solidFill>
                  <a:srgbClr val="58585B"/>
                </a:solidFill>
                <a:effectLst/>
                <a:latin typeface="Calibri" panose="020F0502020204030204" pitchFamily="34" charset="0"/>
                <a:cs typeface="Arial" panose="020B0604020202020204" pitchFamily="34" charset="0"/>
              </a:rPr>
              <a:t>19 KIs </a:t>
            </a:r>
            <a:r>
              <a:rPr lang="en-US" sz="1800" b="0" i="0" u="none" strike="noStrike" baseline="0" dirty="0">
                <a:solidFill>
                  <a:srgbClr val="58585B"/>
                </a:solidFill>
                <a:latin typeface="Arial Narrow" panose="020B0606020202030204" pitchFamily="34" charset="0"/>
              </a:rPr>
              <a:t>(out of 42) reported </a:t>
            </a:r>
            <a:r>
              <a:rPr lang="en-US" sz="1800" b="1" i="0" u="none" strike="noStrike" baseline="0" dirty="0">
                <a:solidFill>
                  <a:srgbClr val="58585B"/>
                </a:solidFill>
                <a:latin typeface="Arial Narrow" panose="020B0606020202030204" pitchFamily="34" charset="0"/>
              </a:rPr>
              <a:t>expecting no changes in the current situation </a:t>
            </a:r>
            <a:r>
              <a:rPr lang="en-US" sz="1800" b="0" i="0" u="none" strike="noStrike" baseline="0" dirty="0">
                <a:solidFill>
                  <a:srgbClr val="58585B"/>
                </a:solidFill>
                <a:latin typeface="Arial Narrow" panose="020B0606020202030204" pitchFamily="34" charset="0"/>
              </a:rPr>
              <a:t>due to the kinship ties between families (18 KIs), the integration (18 KIs) and acceptance (4 KIs) of IDPs in the community. The majority of KIs (23 KIs) did not know if there would be a change in the occurrence of disputes within </a:t>
            </a:r>
            <a:r>
              <a:rPr lang="en-US" sz="1800" b="0" i="0" u="none" strike="noStrike" baseline="0" dirty="0" err="1">
                <a:solidFill>
                  <a:srgbClr val="58585B"/>
                </a:solidFill>
                <a:latin typeface="Arial Narrow" panose="020B0606020202030204" pitchFamily="34" charset="0"/>
              </a:rPr>
              <a:t>neighbourhoods</a:t>
            </a:r>
            <a:r>
              <a:rPr lang="en-US" sz="1800" b="0" i="0" u="none" strike="noStrike" baseline="0" dirty="0">
                <a:solidFill>
                  <a:srgbClr val="58585B"/>
                </a:solidFill>
                <a:latin typeface="Arial Narrow" panose="020B0606020202030204" pitchFamily="34" charset="0"/>
              </a:rPr>
              <a:t> in the six months following data collection.</a:t>
            </a:r>
          </a:p>
          <a:p>
            <a:pPr marL="0" marR="0" algn="just">
              <a:lnSpc>
                <a:spcPct val="115000"/>
              </a:lnSpc>
              <a:spcBef>
                <a:spcPts val="0"/>
              </a:spcBef>
              <a:spcAft>
                <a:spcPts val="600"/>
              </a:spcAft>
            </a:pPr>
            <a:endParaRPr lang="en-US" sz="1800" baseline="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GB" sz="1800" b="1" baseline="0" dirty="0">
                <a:effectLst/>
                <a:latin typeface="Arial Narrow" panose="020B0606020202030204" pitchFamily="34" charset="0"/>
                <a:ea typeface="Calibri" panose="020F0502020204030204" pitchFamily="34" charset="0"/>
                <a:cs typeface="Arial" panose="020B0604020202020204" pitchFamily="34" charset="0"/>
              </a:rPr>
              <a:t>Community disputes between villages</a:t>
            </a:r>
            <a:r>
              <a:rPr lang="en-GB" sz="1800" baseline="0" dirty="0">
                <a:effectLst/>
                <a:latin typeface="Arial Narrow" panose="020B060602020203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sng" strike="noStrike" baseline="0" dirty="0">
                <a:solidFill>
                  <a:srgbClr val="58585B"/>
                </a:solidFill>
                <a:latin typeface="Arial Narrow" panose="020B0606020202030204" pitchFamily="34" charset="0"/>
              </a:rPr>
              <a:t>Changes</a:t>
            </a:r>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20 KIs (out of 42) reported </a:t>
            </a:r>
            <a:r>
              <a:rPr lang="en-US" sz="1800" b="1" i="0" u="none" strike="noStrike" baseline="0" dirty="0">
                <a:solidFill>
                  <a:srgbClr val="58585B"/>
                </a:solidFill>
                <a:latin typeface="Arial Narrow" panose="020B0606020202030204" pitchFamily="34" charset="0"/>
              </a:rPr>
              <a:t>expecting no change in the current situation </a:t>
            </a:r>
            <a:r>
              <a:rPr lang="en-US" sz="1800" b="0" i="0" u="none" strike="noStrike" baseline="0" dirty="0">
                <a:solidFill>
                  <a:srgbClr val="58585B"/>
                </a:solidFill>
                <a:latin typeface="Arial Narrow" panose="020B0606020202030204" pitchFamily="34" charset="0"/>
              </a:rPr>
              <a:t>due to the (re)integration of IDPs and returnees in the community (18 KIs), kinship ties between families (14 KIs), acceptance of IDPs in the community (12 KIs),  the existence of work relationships (2 KIs), and the intervention of the local authorities (1 KI). The rest of the KIs did not know if there would be a change in the occurrence of disputes between villages in the six months following data collection (22 KIs).</a:t>
            </a:r>
          </a:p>
        </p:txBody>
      </p:sp>
      <p:sp>
        <p:nvSpPr>
          <p:cNvPr id="4" name="Slide Number Placeholder 3"/>
          <p:cNvSpPr>
            <a:spLocks noGrp="1"/>
          </p:cNvSpPr>
          <p:nvPr>
            <p:ph type="sldNum" sz="quarter" idx="5"/>
          </p:nvPr>
        </p:nvSpPr>
        <p:spPr/>
        <p:txBody>
          <a:bodyPr/>
          <a:lstStyle/>
          <a:p>
            <a:fld id="{33A22B85-E105-4374-B998-26621ECADA5C}" type="slidenum">
              <a:rPr lang="en-US" smtClean="0"/>
              <a:t>29</a:t>
            </a:fld>
            <a:endParaRPr lang="en-US"/>
          </a:p>
        </p:txBody>
      </p:sp>
    </p:spTree>
    <p:extLst>
      <p:ext uri="{BB962C8B-B14F-4D97-AF65-F5344CB8AC3E}">
        <p14:creationId xmlns:p14="http://schemas.microsoft.com/office/powerpoint/2010/main" val="31053044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1" i="0" u="none" strike="noStrike" baseline="0" dirty="0">
                <a:solidFill>
                  <a:srgbClr val="58585B"/>
                </a:solidFill>
                <a:latin typeface="Arial Narrow" panose="020B0606020202030204" pitchFamily="34" charset="0"/>
              </a:rPr>
              <a:t>Community trust</a:t>
            </a:r>
          </a:p>
          <a:p>
            <a:pPr marR="0" algn="just" rtl="0"/>
            <a:r>
              <a:rPr lang="en-US" sz="1800" b="0" i="0" u="none" strike="noStrike" baseline="0" dirty="0">
                <a:solidFill>
                  <a:srgbClr val="58585B"/>
                </a:solidFill>
                <a:latin typeface="Arial Narrow" panose="020B0606020202030204" pitchFamily="34" charset="0"/>
              </a:rPr>
              <a:t>The rest of the KIs refused to answer (12 KIs), or did not know (10 KIs).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1" i="0" u="none" strike="noStrike" baseline="0" dirty="0">
                <a:solidFill>
                  <a:srgbClr val="58585B"/>
                </a:solidFill>
                <a:latin typeface="Arial Narrow" panose="020B0606020202030204" pitchFamily="34" charset="0"/>
              </a:rPr>
              <a:t>Interaction with other groups</a:t>
            </a:r>
          </a:p>
          <a:p>
            <a:pPr marR="0" algn="just" rtl="0"/>
            <a:r>
              <a:rPr lang="en-US" sz="1800" b="0" i="0" u="none" strike="noStrike" baseline="0" dirty="0">
                <a:solidFill>
                  <a:srgbClr val="58585B"/>
                </a:solidFill>
                <a:latin typeface="Arial Narrow" panose="020B0606020202030204" pitchFamily="34" charset="0"/>
              </a:rPr>
              <a:t>The rest of the KIs</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did not know (17 KIs), or refused to answer (5 KIs).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sng" strike="noStrike" baseline="0" dirty="0">
                <a:solidFill>
                  <a:srgbClr val="58585B"/>
                </a:solidFill>
                <a:latin typeface="Arial Narrow" panose="020B0606020202030204" pitchFamily="34" charset="0"/>
              </a:rPr>
              <a:t>Other interaction types (out of 20 KIs)</a:t>
            </a:r>
            <a:r>
              <a:rPr lang="en-US" sz="1800" b="0" i="0" u="none" strike="noStrike" baseline="0" dirty="0">
                <a:solidFill>
                  <a:srgbClr val="58585B"/>
                </a:solidFill>
                <a:latin typeface="Arial Narrow" panose="020B0606020202030204" pitchFamily="34" charset="0"/>
              </a:rPr>
              <a:t>:</a:t>
            </a:r>
          </a:p>
          <a:p>
            <a:pPr marR="0" algn="just" rtl="0"/>
            <a:r>
              <a:rPr lang="en-US" sz="1800" b="0" i="0" u="none" strike="noStrike" baseline="0" dirty="0">
                <a:solidFill>
                  <a:srgbClr val="58585B"/>
                </a:solidFill>
                <a:latin typeface="Arial Narrow" panose="020B0606020202030204" pitchFamily="34" charset="0"/>
              </a:rPr>
              <a:t>Attending to shops and public places	  </a:t>
            </a:r>
            <a:r>
              <a:rPr lang="en-US" sz="1800" b="1" i="0" u="none" strike="noStrike" baseline="0" dirty="0">
                <a:solidFill>
                  <a:srgbClr val="58585B"/>
                </a:solidFill>
                <a:latin typeface="Arial Narrow" panose="020B0606020202030204" pitchFamily="34" charset="0"/>
              </a:rPr>
              <a:t>1 KI</a:t>
            </a:r>
          </a:p>
          <a:p>
            <a:pPr marR="0" algn="just" rtl="0"/>
            <a:endParaRPr lang="en-US" sz="1800" b="0" i="0" u="none" strike="noStrike" baseline="0" dirty="0">
              <a:solidFill>
                <a:srgbClr val="58585B"/>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0" i="0" u="sng" strike="noStrike" baseline="0" dirty="0">
                <a:solidFill>
                  <a:srgbClr val="323232"/>
                </a:solidFill>
                <a:latin typeface="Arial Narrow" panose="020B0606020202030204" pitchFamily="34" charset="0"/>
              </a:rPr>
              <a:t>Barriers for interaction (out of 37 KIs)</a:t>
            </a:r>
          </a:p>
          <a:p>
            <a:pPr marR="0" algn="just" rtl="0"/>
            <a:r>
              <a:rPr lang="en-US" sz="1800" b="0" i="0" u="none" strike="noStrike" baseline="0" dirty="0">
                <a:solidFill>
                  <a:srgbClr val="58585B"/>
                </a:solidFill>
                <a:latin typeface="Arial Narrow" panose="020B0606020202030204" pitchFamily="34" charset="0"/>
              </a:rPr>
              <a:t>20 KIs (out of 42) reported </a:t>
            </a:r>
            <a:r>
              <a:rPr lang="en-US" sz="1800" b="1" i="0" u="none" strike="noStrike" baseline="0" dirty="0">
                <a:solidFill>
                  <a:srgbClr val="58585B"/>
                </a:solidFill>
                <a:latin typeface="Arial Narrow" panose="020B0606020202030204" pitchFamily="34" charset="0"/>
              </a:rPr>
              <a:t>no obstacles to interaction between population groups</a:t>
            </a:r>
            <a:r>
              <a:rPr lang="en-US" sz="1800" b="0" i="0" u="none" strike="noStrike" baseline="0" dirty="0">
                <a:solidFill>
                  <a:srgbClr val="58585B"/>
                </a:solidFill>
                <a:latin typeface="Arial Narrow" panose="020B0606020202030204" pitchFamily="34" charset="0"/>
              </a:rPr>
              <a:t>. The rest of the KIs did not know (22 KIs).</a:t>
            </a:r>
          </a:p>
          <a:p>
            <a:pPr marL="0" marR="0" lvl="0" indent="0" algn="just" defTabSz="914400" rtl="0" eaLnBrk="1" fontAlgn="auto" latinLnBrk="0" hangingPunct="1">
              <a:lnSpc>
                <a:spcPct val="115000"/>
              </a:lnSpc>
              <a:spcBef>
                <a:spcPts val="0"/>
              </a:spcBef>
              <a:spcAft>
                <a:spcPts val="1000"/>
              </a:spcAft>
              <a:buClrTx/>
              <a:buSzTx/>
              <a:buFontTx/>
              <a:buNone/>
              <a:tabLst/>
              <a:defRPr/>
            </a:pPr>
            <a:endParaRPr lang="en-US" sz="1800" b="1" i="0" u="none" strike="noStrike" baseline="0" dirty="0">
              <a:solidFill>
                <a:srgbClr val="323232"/>
              </a:solidFill>
              <a:latin typeface="Arial Narrow" panose="020B060602020203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US" sz="1800" b="1" i="0" u="none" strike="noStrike" baseline="0" dirty="0">
                <a:solidFill>
                  <a:srgbClr val="323232"/>
                </a:solidFill>
                <a:latin typeface="Arial Narrow" panose="020B0606020202030204" pitchFamily="34" charset="0"/>
              </a:rPr>
              <a:t>Participation in social and public events</a:t>
            </a:r>
          </a:p>
          <a:p>
            <a:pPr marR="0" algn="just" rtl="0"/>
            <a:r>
              <a:rPr lang="en-US" sz="1800" b="0" i="0" u="none" strike="noStrike" baseline="0" dirty="0">
                <a:solidFill>
                  <a:srgbClr val="58585B"/>
                </a:solidFill>
                <a:latin typeface="Arial Narrow" panose="020B0606020202030204" pitchFamily="34" charset="0"/>
              </a:rPr>
              <a:t>The rest of the KIs did not know about community members</a:t>
            </a:r>
            <a:r>
              <a:rPr lang="en-US" sz="1800" b="1" i="0" u="none" strike="noStrike" baseline="0" dirty="0">
                <a:solidFill>
                  <a:srgbClr val="58585B"/>
                </a:solidFill>
                <a:latin typeface="Arial Narrow" panose="020B0606020202030204" pitchFamily="34" charset="0"/>
              </a:rPr>
              <a:t> </a:t>
            </a:r>
            <a:r>
              <a:rPr lang="en-US" sz="1800" b="0" i="0" u="none" strike="noStrike" baseline="0" dirty="0">
                <a:solidFill>
                  <a:srgbClr val="58585B"/>
                </a:solidFill>
                <a:latin typeface="Arial Narrow" panose="020B0606020202030204" pitchFamily="34" charset="0"/>
              </a:rPr>
              <a:t>participation in social and public events (16 KIs), or refused to answer (11 KIs).</a:t>
            </a:r>
          </a:p>
        </p:txBody>
      </p:sp>
      <p:sp>
        <p:nvSpPr>
          <p:cNvPr id="4" name="Slide Number Placeholder 3"/>
          <p:cNvSpPr>
            <a:spLocks noGrp="1"/>
          </p:cNvSpPr>
          <p:nvPr>
            <p:ph type="sldNum" sz="quarter" idx="5"/>
          </p:nvPr>
        </p:nvSpPr>
        <p:spPr/>
        <p:txBody>
          <a:bodyPr/>
          <a:lstStyle/>
          <a:p>
            <a:fld id="{33A22B85-E105-4374-B998-26621ECADA5C}" type="slidenum">
              <a:rPr lang="en-US" smtClean="0"/>
              <a:t>30</a:t>
            </a:fld>
            <a:endParaRPr lang="en-US"/>
          </a:p>
        </p:txBody>
      </p:sp>
    </p:spTree>
    <p:extLst>
      <p:ext uri="{BB962C8B-B14F-4D97-AF65-F5344CB8AC3E}">
        <p14:creationId xmlns:p14="http://schemas.microsoft.com/office/powerpoint/2010/main" val="759205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A22B85-E105-4374-B998-26621ECADA5C}" type="slidenum">
              <a:rPr lang="en-US" smtClean="0"/>
              <a:t>32</a:t>
            </a:fld>
            <a:endParaRPr lang="en-US"/>
          </a:p>
        </p:txBody>
      </p:sp>
    </p:spTree>
    <p:extLst>
      <p:ext uri="{BB962C8B-B14F-4D97-AF65-F5344CB8AC3E}">
        <p14:creationId xmlns:p14="http://schemas.microsoft.com/office/powerpoint/2010/main" val="3738662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66155">
              <a:defRPr/>
            </a:pPr>
            <a:fld id="{33A22B85-E105-4374-B998-26621ECADA5C}" type="slidenum">
              <a:rPr lang="en-US">
                <a:solidFill>
                  <a:prstClr val="black"/>
                </a:solidFill>
                <a:latin typeface="Calibri" panose="020F0502020204030204"/>
              </a:rPr>
              <a:pPr defTabSz="966155">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197897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A22B85-E105-4374-B998-26621ECADA5C}" type="slidenum">
              <a:rPr lang="en-US" smtClean="0"/>
              <a:t>4</a:t>
            </a:fld>
            <a:endParaRPr lang="en-US"/>
          </a:p>
        </p:txBody>
      </p:sp>
    </p:spTree>
    <p:extLst>
      <p:ext uri="{BB962C8B-B14F-4D97-AF65-F5344CB8AC3E}">
        <p14:creationId xmlns:p14="http://schemas.microsoft.com/office/powerpoint/2010/main" val="3610466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0000"/>
              </a:lnSpc>
              <a:spcBef>
                <a:spcPts val="0"/>
              </a:spcBef>
              <a:spcAft>
                <a:spcPts val="1800"/>
              </a:spcAft>
            </a:pPr>
            <a:r>
              <a:rPr lang="en-US" sz="1200" dirty="0"/>
              <a:t>In general, the assessment aimed to provide </a:t>
            </a:r>
            <a:r>
              <a:rPr lang="en-US" sz="1200" b="1" dirty="0"/>
              <a:t>rapid</a:t>
            </a:r>
            <a:r>
              <a:rPr lang="en-US" sz="1200" dirty="0"/>
              <a:t> </a:t>
            </a:r>
            <a:r>
              <a:rPr lang="en-US" sz="1200" b="1" dirty="0"/>
              <a:t>evidence-base overview of the assessed areas </a:t>
            </a:r>
            <a:r>
              <a:rPr lang="en-US" sz="1200" dirty="0"/>
              <a:t>to support humanitarian and development actors to promote durable solutions for returnees and IDPs in situations of protracted displacement on multiple levels, including:</a:t>
            </a:r>
          </a:p>
          <a:p>
            <a:pPr marL="509588" lvl="0" indent="-285750" algn="just">
              <a:lnSpc>
                <a:spcPct val="100000"/>
              </a:lnSpc>
              <a:spcBef>
                <a:spcPts val="0"/>
              </a:spcBef>
              <a:spcAft>
                <a:spcPts val="600"/>
              </a:spcAft>
              <a:buFont typeface="Arial" panose="020B0604020202020204" pitchFamily="34" charset="0"/>
              <a:buChar char="•"/>
            </a:pPr>
            <a:r>
              <a:rPr lang="x-none" sz="1200" dirty="0"/>
              <a:t>Development of strategic dialogue, policy development, and resource mobilization efforts</a:t>
            </a:r>
            <a:r>
              <a:rPr lang="en-CA" sz="1200" dirty="0"/>
              <a:t>;</a:t>
            </a:r>
            <a:endParaRPr lang="en-US" sz="1200" dirty="0"/>
          </a:p>
          <a:p>
            <a:pPr marL="509588" lvl="0" indent="-285750" algn="just">
              <a:lnSpc>
                <a:spcPct val="100000"/>
              </a:lnSpc>
              <a:spcBef>
                <a:spcPts val="0"/>
              </a:spcBef>
              <a:spcAft>
                <a:spcPts val="600"/>
              </a:spcAft>
              <a:buFont typeface="Arial" panose="020B0604020202020204" pitchFamily="34" charset="0"/>
              <a:buChar char="•"/>
            </a:pPr>
            <a:r>
              <a:rPr lang="x-none" sz="1200" dirty="0"/>
              <a:t>Development of localized interventions</a:t>
            </a:r>
            <a:r>
              <a:rPr lang="en-CA" sz="1200" dirty="0"/>
              <a:t>; and,</a:t>
            </a:r>
            <a:endParaRPr lang="en-US" sz="1200" dirty="0"/>
          </a:p>
          <a:p>
            <a:pPr marL="509588" lvl="0" indent="-285750" algn="just">
              <a:lnSpc>
                <a:spcPct val="100000"/>
              </a:lnSpc>
              <a:spcBef>
                <a:spcPts val="0"/>
              </a:spcBef>
              <a:spcAft>
                <a:spcPts val="600"/>
              </a:spcAft>
              <a:buFont typeface="Arial" panose="020B0604020202020204" pitchFamily="34" charset="0"/>
              <a:buChar char="•"/>
            </a:pPr>
            <a:r>
              <a:rPr lang="x-none" sz="1200" dirty="0"/>
              <a:t>Advocacy with government actors around camp closures, consolidation, premature returns, and conditions in areas of origin to allow sustainable returns.</a:t>
            </a:r>
            <a:endParaRPr lang="en-US" sz="1200" dirty="0"/>
          </a:p>
          <a:p>
            <a:pPr marL="0" marR="0" algn="just">
              <a:lnSpc>
                <a:spcPct val="115000"/>
              </a:lnSpc>
              <a:spcBef>
                <a:spcPts val="0"/>
              </a:spcBef>
              <a:spcAft>
                <a:spcPts val="600"/>
              </a:spcAft>
            </a:pPr>
            <a:endParaRPr lang="en-GB" sz="1200" b="1" dirty="0">
              <a:effectLst/>
              <a:latin typeface="Arial Narrow" panose="020B0606020202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600"/>
              </a:spcAft>
            </a:pPr>
            <a:r>
              <a:rPr lang="en-GB" sz="1200" b="1" dirty="0" err="1">
                <a:effectLst/>
                <a:latin typeface="Arial Narrow" panose="020B0606020202030204" pitchFamily="34" charset="0"/>
                <a:ea typeface="Calibri" panose="020F0502020204030204" pitchFamily="34" charset="0"/>
                <a:cs typeface="Arial" panose="020B0604020202020204" pitchFamily="34" charset="0"/>
              </a:rPr>
              <a:t>ReDS</a:t>
            </a:r>
            <a:r>
              <a:rPr lang="en-GB" sz="1200" b="1" dirty="0">
                <a:effectLst/>
                <a:latin typeface="Arial Narrow" panose="020B0606020202030204" pitchFamily="34" charset="0"/>
                <a:ea typeface="Calibri" panose="020F0502020204030204" pitchFamily="34" charset="0"/>
                <a:cs typeface="Arial" panose="020B0604020202020204" pitchFamily="34" charset="0"/>
              </a:rPr>
              <a:t> Specific Objectives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Provide an understanding about the </a:t>
            </a:r>
            <a:r>
              <a:rPr lang="en-GB" sz="1200" b="1" dirty="0">
                <a:effectLst/>
                <a:latin typeface="Arial Narrow" panose="020B0606020202030204" pitchFamily="34" charset="0"/>
                <a:ea typeface="Calibri" panose="020F0502020204030204" pitchFamily="34" charset="0"/>
                <a:cs typeface="Arial" panose="020B0604020202020204" pitchFamily="34" charset="0"/>
              </a:rPr>
              <a:t>effects of recent movement trends</a:t>
            </a:r>
            <a:r>
              <a:rPr lang="en-GB" sz="1200" dirty="0">
                <a:effectLst/>
                <a:latin typeface="Arial Narrow" panose="020B0606020202030204" pitchFamily="34" charset="0"/>
                <a:ea typeface="Calibri" panose="020F0502020204030204" pitchFamily="34" charset="0"/>
                <a:cs typeface="Arial" panose="020B0604020202020204" pitchFamily="34" charset="0"/>
              </a:rPr>
              <a:t> across different demographic groups in targeted areas;</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perceived intentions to move </a:t>
            </a:r>
            <a:r>
              <a:rPr lang="en-GB" sz="1200" dirty="0">
                <a:effectLst/>
                <a:latin typeface="Arial Narrow" panose="020B0606020202030204" pitchFamily="34" charset="0"/>
                <a:ea typeface="Calibri" panose="020F0502020204030204" pitchFamily="34" charset="0"/>
                <a:cs typeface="Arial" panose="020B0604020202020204" pitchFamily="34" charset="0"/>
              </a:rPr>
              <a:t>among all relevant communities within the areas to </a:t>
            </a:r>
            <a:r>
              <a:rPr lang="en-GB" sz="1200" b="1" dirty="0">
                <a:effectLst/>
                <a:latin typeface="Arial Narrow" panose="020B0606020202030204" pitchFamily="34" charset="0"/>
                <a:ea typeface="Calibri" panose="020F0502020204030204" pitchFamily="34" charset="0"/>
                <a:cs typeface="Arial" panose="020B0604020202020204" pitchFamily="34" charset="0"/>
              </a:rPr>
              <a:t>identify potential risk </a:t>
            </a:r>
            <a:r>
              <a:rPr lang="en-GB" sz="1200" dirty="0">
                <a:effectLst/>
                <a:latin typeface="Arial Narrow" panose="020B0606020202030204" pitchFamily="34" charset="0"/>
                <a:ea typeface="Calibri" panose="020F0502020204030204" pitchFamily="34" charset="0"/>
                <a:cs typeface="Arial" panose="020B0604020202020204" pitchFamily="34" charset="0"/>
              </a:rPr>
              <a:t>of further instability;</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Assess </a:t>
            </a:r>
            <a:r>
              <a:rPr lang="en-GB" sz="1200" b="1" dirty="0">
                <a:effectLst/>
                <a:latin typeface="Arial Narrow" panose="020B0606020202030204" pitchFamily="34" charset="0"/>
                <a:ea typeface="Calibri" panose="020F0502020204030204" pitchFamily="34" charset="0"/>
                <a:cs typeface="Arial" panose="020B0604020202020204" pitchFamily="34" charset="0"/>
              </a:rPr>
              <a:t>how conditions in areas affected </a:t>
            </a:r>
            <a:r>
              <a:rPr lang="en-GB" sz="1200" dirty="0">
                <a:effectLst/>
                <a:latin typeface="Arial Narrow" panose="020B0606020202030204" pitchFamily="34" charset="0"/>
                <a:ea typeface="Calibri" panose="020F0502020204030204" pitchFamily="34" charset="0"/>
                <a:cs typeface="Arial" panose="020B0604020202020204" pitchFamily="34" charset="0"/>
              </a:rPr>
              <a:t>by recent movements</a:t>
            </a:r>
            <a:r>
              <a:rPr lang="en-GB" sz="1200" b="1" dirty="0">
                <a:effectLst/>
                <a:latin typeface="Arial Narrow" panose="020B0606020202030204" pitchFamily="34" charset="0"/>
                <a:ea typeface="Calibri" panose="020F0502020204030204" pitchFamily="34" charset="0"/>
                <a:cs typeface="Arial" panose="020B0604020202020204" pitchFamily="34" charset="0"/>
              </a:rPr>
              <a:t> may impact the sustainability of durable solutions</a:t>
            </a:r>
            <a:r>
              <a:rPr lang="en-GB" sz="1200" dirty="0">
                <a:effectLst/>
                <a:latin typeface="Arial Narrow" panose="020B0606020202030204" pitchFamily="34" charset="0"/>
                <a:ea typeface="Calibri" panose="020F0502020204030204" pitchFamily="34" charset="0"/>
                <a:cs typeface="Arial" panose="020B0604020202020204" pitchFamily="34"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Identify any consequent </a:t>
            </a:r>
            <a:r>
              <a:rPr lang="en-GB" sz="1200" b="1" dirty="0">
                <a:effectLst/>
                <a:latin typeface="Arial Narrow" panose="020B0606020202030204" pitchFamily="34" charset="0"/>
                <a:ea typeface="Calibri" panose="020F0502020204030204" pitchFamily="34" charset="0"/>
                <a:cs typeface="Arial" panose="020B0604020202020204" pitchFamily="34" charset="0"/>
              </a:rPr>
              <a:t>shift in local social dynamics and power structures</a:t>
            </a:r>
            <a:r>
              <a:rPr lang="en-GB" sz="1200" dirty="0">
                <a:effectLst/>
                <a:latin typeface="Arial Narrow" panose="020B0606020202030204" pitchFamily="34" charset="0"/>
                <a:ea typeface="Calibri" panose="020F0502020204030204" pitchFamily="34" charset="0"/>
                <a:cs typeface="Arial" panose="020B0604020202020204" pitchFamily="34" charset="0"/>
              </a:rPr>
              <a:t> following the recent movements; and,</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200" dirty="0">
                <a:effectLst/>
                <a:latin typeface="Arial Narrow" panose="020B0606020202030204" pitchFamily="34" charset="0"/>
                <a:ea typeface="Calibri" panose="020F0502020204030204" pitchFamily="34" charset="0"/>
                <a:cs typeface="Arial" panose="020B0604020202020204" pitchFamily="34" charset="0"/>
              </a:rPr>
              <a:t>Explore conditions in the area in terms of </a:t>
            </a:r>
            <a:r>
              <a:rPr lang="en-GB" sz="1200" b="1" dirty="0">
                <a:effectLst/>
                <a:latin typeface="Arial Narrow" panose="020B0606020202030204" pitchFamily="34" charset="0"/>
                <a:ea typeface="Calibri" panose="020F0502020204030204" pitchFamily="34" charset="0"/>
                <a:cs typeface="Arial" panose="020B0604020202020204" pitchFamily="34" charset="0"/>
              </a:rPr>
              <a:t>community needs and inter-relations; and the viability of safe and dignified (re)integration.</a:t>
            </a: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5</a:t>
            </a:fld>
            <a:endParaRPr lang="en-US"/>
          </a:p>
        </p:txBody>
      </p:sp>
    </p:spTree>
    <p:extLst>
      <p:ext uri="{BB962C8B-B14F-4D97-AF65-F5344CB8AC3E}">
        <p14:creationId xmlns:p14="http://schemas.microsoft.com/office/powerpoint/2010/main" val="3126699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just" rtl="0"/>
            <a:r>
              <a:rPr lang="en-US" sz="1800" b="0" i="0" u="none" strike="noStrike" baseline="0" dirty="0">
                <a:solidFill>
                  <a:srgbClr val="58585B"/>
                </a:solidFill>
                <a:latin typeface="Arial Narrow" panose="020B0606020202030204" pitchFamily="34" charset="0"/>
              </a:rPr>
              <a:t>Community leaders are members of the host community represented by 11 mukhtars (from eight different </a:t>
            </a:r>
            <a:r>
              <a:rPr lang="en-US" sz="1800" b="0" i="0" u="none" strike="noStrike" baseline="0" dirty="0" err="1">
                <a:solidFill>
                  <a:srgbClr val="58585B"/>
                </a:solidFill>
                <a:latin typeface="Arial Narrow" panose="020B0606020202030204" pitchFamily="34" charset="0"/>
              </a:rPr>
              <a:t>neighbourhoods</a:t>
            </a:r>
            <a:r>
              <a:rPr lang="en-US" sz="1800" b="0" i="0" u="none" strike="noStrike" baseline="0" dirty="0">
                <a:solidFill>
                  <a:srgbClr val="58585B"/>
                </a:solidFill>
                <a:latin typeface="Arial Narrow" panose="020B0606020202030204" pitchFamily="34" charset="0"/>
              </a:rPr>
              <a:t> in Markaz Mosul), three governmental employees in different ministries and a national NGO employee. A mukhtar can be defined as the head of a village or </a:t>
            </a:r>
            <a:r>
              <a:rPr lang="en-US" sz="1800" b="0" i="0" u="none" strike="noStrike" baseline="0" dirty="0" err="1">
                <a:solidFill>
                  <a:srgbClr val="58585B"/>
                </a:solidFill>
                <a:latin typeface="Arial Narrow" panose="020B0606020202030204" pitchFamily="34" charset="0"/>
              </a:rPr>
              <a:t>neighbourhood</a:t>
            </a:r>
            <a:r>
              <a:rPr lang="en-US" sz="1800" b="0" i="0" u="none" strike="noStrike" baseline="0" dirty="0">
                <a:solidFill>
                  <a:srgbClr val="58585B"/>
                </a:solidFill>
                <a:latin typeface="Arial Narrow" panose="020B0606020202030204" pitchFamily="34" charset="0"/>
              </a:rPr>
              <a:t> in some Arab countries.</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IDPs (displaced from the area) refer to households from Markaz Mosul displaced the events of 2014 to areas different than their AoO, specifically in </a:t>
            </a:r>
            <a:r>
              <a:rPr lang="en-US" sz="1800" b="0" i="0" u="none" strike="noStrike" baseline="0" dirty="0" err="1">
                <a:solidFill>
                  <a:srgbClr val="58585B"/>
                </a:solidFill>
                <a:latin typeface="Arial Narrow" panose="020B0606020202030204" pitchFamily="34" charset="0"/>
              </a:rPr>
              <a:t>Bazian</a:t>
            </a:r>
            <a:r>
              <a:rPr lang="en-US" sz="1800" b="0" i="0" u="none" strike="noStrike" baseline="0" dirty="0">
                <a:solidFill>
                  <a:srgbClr val="58585B"/>
                </a:solidFill>
                <a:latin typeface="Arial Narrow" panose="020B0606020202030204" pitchFamily="34" charset="0"/>
              </a:rPr>
              <a:t> Sub-district (Al-</a:t>
            </a:r>
            <a:r>
              <a:rPr lang="en-US" sz="1800" b="0" i="0" u="none" strike="noStrike" baseline="0" dirty="0" err="1">
                <a:solidFill>
                  <a:srgbClr val="58585B"/>
                </a:solidFill>
                <a:latin typeface="Arial Narrow" panose="020B0606020202030204" pitchFamily="34" charset="0"/>
              </a:rPr>
              <a:t>Suleimaniyah</a:t>
            </a:r>
            <a:r>
              <a:rPr lang="en-US" sz="1800" b="0" i="0" u="none" strike="noStrike" baseline="0" dirty="0">
                <a:solidFill>
                  <a:srgbClr val="58585B"/>
                </a:solidFill>
                <a:latin typeface="Arial Narrow" panose="020B0606020202030204" pitchFamily="34" charset="0"/>
              </a:rPr>
              <a:t> Governorate), and Markaz Erbil Sub-district (Erbil Governorate).</a:t>
            </a:r>
          </a:p>
          <a:p>
            <a:pPr marR="0" algn="just" rtl="0"/>
            <a:endParaRPr lang="en-US" sz="1800" b="0" i="0" u="none" strike="noStrike" baseline="0" dirty="0">
              <a:solidFill>
                <a:srgbClr val="58585B"/>
              </a:solidFill>
              <a:latin typeface="Arial Narrow" panose="020B0606020202030204" pitchFamily="34" charset="0"/>
            </a:endParaRPr>
          </a:p>
          <a:p>
            <a:pPr marR="0" algn="just" rtl="0"/>
            <a:r>
              <a:rPr lang="en-US" sz="1800" b="0" i="0" u="none" strike="noStrike" baseline="0" dirty="0">
                <a:solidFill>
                  <a:srgbClr val="58585B"/>
                </a:solidFill>
                <a:latin typeface="Arial Narrow" panose="020B0606020202030204" pitchFamily="34" charset="0"/>
              </a:rPr>
              <a:t>IDPs (displaced in the area) refer to households from AoO different than Markaz Mosul Sub-district who were displaced after 2014 events and reside in Markaz Mosul. Households were reportedly originally from different sub-districts in </a:t>
            </a:r>
            <a:r>
              <a:rPr lang="en-US" sz="1800" b="0" i="0" u="none" strike="noStrike" baseline="0" dirty="0" err="1">
                <a:solidFill>
                  <a:srgbClr val="58585B"/>
                </a:solidFill>
                <a:latin typeface="Arial Narrow" panose="020B0606020202030204" pitchFamily="34" charset="0"/>
              </a:rPr>
              <a:t>Sumeil</a:t>
            </a:r>
            <a:r>
              <a:rPr lang="en-US" sz="1800" b="0" i="0" u="none" strike="noStrike" baseline="0" dirty="0">
                <a:solidFill>
                  <a:srgbClr val="58585B"/>
                </a:solidFill>
                <a:latin typeface="Arial Narrow" panose="020B0606020202030204" pitchFamily="34" charset="0"/>
              </a:rPr>
              <a:t>, Sinjar and </a:t>
            </a:r>
            <a:r>
              <a:rPr lang="en-US" sz="1800" b="0" i="0" u="none" strike="noStrike" baseline="0" dirty="0" err="1">
                <a:solidFill>
                  <a:srgbClr val="58585B"/>
                </a:solidFill>
                <a:latin typeface="Arial Narrow" panose="020B0606020202030204" pitchFamily="34" charset="0"/>
              </a:rPr>
              <a:t>Telafar</a:t>
            </a:r>
            <a:r>
              <a:rPr lang="en-US" sz="1800" b="0" i="0" u="none" strike="noStrike" baseline="0" dirty="0">
                <a:solidFill>
                  <a:srgbClr val="58585B"/>
                </a:solidFill>
                <a:latin typeface="Arial Narrow" panose="020B0606020202030204" pitchFamily="34" charset="0"/>
              </a:rPr>
              <a:t> districts of Ninewa Governorate.</a:t>
            </a:r>
          </a:p>
          <a:p>
            <a:pPr marR="0" algn="just" rtl="0"/>
            <a:endParaRPr lang="en-US" sz="1800" b="0" i="0" u="none" strike="noStrike" baseline="0" dirty="0">
              <a:solidFill>
                <a:srgbClr val="58585B"/>
              </a:solidFill>
              <a:latin typeface="Arial Narrow" panose="020B0606020202030204" pitchFamily="34" charset="0"/>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rgbClr val="323232"/>
                </a:solidFill>
                <a:latin typeface="Arial Narrow" panose="020B0606020202030204" pitchFamily="34" charset="0"/>
                <a:ea typeface="+mn-ea"/>
                <a:cs typeface="+mn-cs"/>
              </a:rPr>
              <a:t>For the purpose of this research, returnees will be categorized as an IDP returning to their AoO, where AoO is defined as the stated original sub-district of origin for the IDP. Given the complexity of (re)integration, this could mean that returnees still face challenges to their sustainable return to their AoO.</a:t>
            </a:r>
          </a:p>
          <a:p>
            <a:pPr defTabSz="966155">
              <a:defRPr/>
            </a:pPr>
            <a:endParaRPr lang="en-US" baseline="0" dirty="0"/>
          </a:p>
          <a:p>
            <a:pPr marL="0" marR="0" lvl="0" indent="0" algn="l" defTabSz="966155"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58585B"/>
                </a:solidFill>
                <a:latin typeface="Arial Narrow" panose="020B0606020202030204" pitchFamily="34" charset="0"/>
              </a:rPr>
              <a:t>There were 42 key informants aged between 24 and 71 years old interviewed for the Markaz Mosul assessment. The majority were male (33 KIs). Ensuring gender balance still a limitation to the assessment, mainly due to the limited response rate of female KIs. One KI was over the age of 65, and one KI was considered in the youth group (between 18 and 24).</a:t>
            </a:r>
          </a:p>
        </p:txBody>
      </p:sp>
      <p:sp>
        <p:nvSpPr>
          <p:cNvPr id="4" name="Slide Number Placeholder 3"/>
          <p:cNvSpPr>
            <a:spLocks noGrp="1"/>
          </p:cNvSpPr>
          <p:nvPr>
            <p:ph type="sldNum" sz="quarter" idx="10"/>
          </p:nvPr>
        </p:nvSpPr>
        <p:spPr/>
        <p:txBody>
          <a:bodyPr/>
          <a:lstStyle/>
          <a:p>
            <a:fld id="{33A22B85-E105-4374-B998-26621ECADA5C}" type="slidenum">
              <a:rPr lang="en-US" smtClean="0"/>
              <a:t>7</a:t>
            </a:fld>
            <a:endParaRPr lang="en-US"/>
          </a:p>
        </p:txBody>
      </p:sp>
    </p:spTree>
    <p:extLst>
      <p:ext uri="{BB962C8B-B14F-4D97-AF65-F5344CB8AC3E}">
        <p14:creationId xmlns:p14="http://schemas.microsoft.com/office/powerpoint/2010/main" val="334429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defTabSz="9144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r>
              <a:rPr lang="en-GB" sz="1800" b="1" dirty="0">
                <a:effectLst/>
                <a:latin typeface="Arial Narrow" panose="020B0606020202030204" pitchFamily="34" charset="0"/>
                <a:ea typeface="Calibri" panose="020F0502020204030204" pitchFamily="34" charset="0"/>
                <a:cs typeface="Arial" panose="020B0604020202020204" pitchFamily="34" charset="0"/>
              </a:rPr>
              <a:t>Considering the findings as indicative: </a:t>
            </a:r>
            <a:r>
              <a:rPr lang="en-GB" sz="1800" dirty="0">
                <a:effectLst/>
                <a:latin typeface="Arial Narrow" panose="020B0606020202030204" pitchFamily="34" charset="0"/>
                <a:ea typeface="Calibri" panose="020F0502020204030204" pitchFamily="34" charset="0"/>
                <a:cs typeface="Arial" panose="020B0604020202020204" pitchFamily="34" charset="0"/>
              </a:rPr>
              <a:t>The sample is small (42 KIs</a:t>
            </a:r>
            <a:r>
              <a:rPr lang="en-GB" sz="1800" kern="1200" dirty="0">
                <a:solidFill>
                  <a:schemeClr val="tx1"/>
                </a:solidFill>
                <a:effectLst/>
                <a:latin typeface="Arial Narrow" panose="020B0606020202030204" pitchFamily="34" charset="0"/>
                <a:ea typeface="Calibri" panose="020F0502020204030204" pitchFamily="34" charset="0"/>
                <a:cs typeface="Arial" panose="020B0604020202020204" pitchFamily="34" charset="0"/>
              </a:rPr>
              <a:t>), and findings will only be an indication of trends, needs, humanitarian concerns, gaps and flags for actors to assess further. Findings cannot be analysed or visualised at c</a:t>
            </a:r>
            <a:r>
              <a:rPr lang="en-GB" sz="1800" dirty="0">
                <a:effectLst/>
                <a:latin typeface="Arial Narrow" panose="020B0606020202030204" pitchFamily="34" charset="0"/>
                <a:ea typeface="Calibri" panose="020F0502020204030204" pitchFamily="34" charset="0"/>
                <a:cs typeface="Arial" panose="020B0604020202020204" pitchFamily="34" charset="0"/>
              </a:rPr>
              <a:t>ommunity-level in the current methodology but </a:t>
            </a:r>
            <a:r>
              <a:rPr lang="en-GB" sz="1800" b="1" dirty="0">
                <a:effectLst/>
                <a:latin typeface="Arial Narrow" panose="020B0606020202030204" pitchFamily="34" charset="0"/>
                <a:ea typeface="Calibri" panose="020F0502020204030204" pitchFamily="34" charset="0"/>
                <a:cs typeface="Arial" panose="020B0604020202020204" pitchFamily="34" charset="0"/>
              </a:rPr>
              <a:t>for the current analysis REACH included findings per community group as relevant and available.</a:t>
            </a:r>
          </a:p>
          <a:p>
            <a:pPr marL="0" marR="0" lvl="0" indent="0" algn="just" rtl="0">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15000"/>
              </a:lnSpc>
              <a:spcBef>
                <a:spcPts val="0"/>
              </a:spcBef>
              <a:spcAft>
                <a:spcPts val="1000"/>
              </a:spcAft>
              <a:buClrTx/>
              <a:buSzTx/>
              <a:buFont typeface="Wingdings" panose="05000000000000000000" pitchFamily="2" charset="2"/>
              <a:buChar char=""/>
              <a:tabLst>
                <a:tab pos="457200" algn="l"/>
              </a:tabLst>
              <a:defRPr/>
            </a:pPr>
            <a:r>
              <a:rPr lang="en-GB" sz="1800" b="1" dirty="0">
                <a:effectLst/>
                <a:latin typeface="Arial Narrow" panose="020B0606020202030204" pitchFamily="34" charset="0"/>
                <a:ea typeface="Calibri" panose="020F0502020204030204" pitchFamily="34" charset="0"/>
                <a:cs typeface="Arial" panose="020B0604020202020204" pitchFamily="34" charset="0"/>
              </a:rPr>
              <a:t>KIs gender balance: </a:t>
            </a:r>
            <a:r>
              <a:rPr lang="en-US" sz="1800" b="0" i="0" u="none" strike="noStrike" baseline="0" dirty="0">
                <a:solidFill>
                  <a:srgbClr val="58585B"/>
                </a:solidFill>
                <a:latin typeface="Arial Narrow" panose="020B0606020202030204" pitchFamily="34" charset="0"/>
              </a:rPr>
              <a:t>There were 42 individuals aged between 24 and 71 years old interviewed for the Markaz Mosul assessment. The majority were male (33 KIs).  Ensuring gender balance still a limitation to the assessment, mainly reported due to female KIs not answering to the phone calls. </a:t>
            </a:r>
            <a:r>
              <a:rPr lang="en-GB" sz="1800" b="0" dirty="0">
                <a:effectLst/>
                <a:latin typeface="Arial Narrow" panose="020B0606020202030204" pitchFamily="34" charset="0"/>
                <a:ea typeface="Calibri" panose="020F0502020204030204" pitchFamily="34" charset="0"/>
                <a:cs typeface="Arial" panose="020B0604020202020204" pitchFamily="34" charset="0"/>
              </a:rPr>
              <a:t>REACH and RWG are working on the identification process to encourage women to participate in the rapid assessment. Coming assessment are expected to have an increased participation rate.</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Contextualization at sub-district level: </a:t>
            </a:r>
            <a:r>
              <a:rPr lang="en-GB" sz="1800" dirty="0">
                <a:effectLst/>
                <a:latin typeface="Arial Narrow" panose="020B0606020202030204" pitchFamily="34" charset="0"/>
                <a:ea typeface="Calibri" panose="020F0502020204030204" pitchFamily="34" charset="0"/>
                <a:cs typeface="Arial" panose="020B0604020202020204" pitchFamily="34" charset="0"/>
              </a:rPr>
              <a:t>To operationalize the identified trends, information was analysed and visualised at sub-district level, rather than village and neighbourhood. Extending to more detailed assessment at village, neighbourhood or community-level will depend in the availability of data about KIs. Contact details will need to be provided since the sampling is purposive and snowballing is very limited while doing remote data collection and time consuming taking into consideration the need of the informed consent from individuals to share their contact information with REACH. It will also require additional resources such and budget and human resources (enumerators) and will affect the time-line of the project and report deadlines.</a:t>
            </a:r>
          </a:p>
          <a:p>
            <a:pPr marL="0" marR="0" lvl="0" indent="0" algn="just">
              <a:lnSpc>
                <a:spcPct val="115000"/>
              </a:lnSpc>
              <a:spcBef>
                <a:spcPts val="0"/>
              </a:spcBef>
              <a:spcAft>
                <a:spcPts val="1000"/>
              </a:spcAft>
              <a:buFont typeface="Wingdings" panose="05000000000000000000" pitchFamily="2" charset="2"/>
              <a:buNone/>
              <a:tabLst>
                <a:tab pos="457200" algn="l"/>
              </a:tabLs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000"/>
              </a:spcAft>
              <a:buFont typeface="Wingdings" panose="05000000000000000000" pitchFamily="2" charset="2"/>
              <a:buChar char=""/>
              <a:tabLst>
                <a:tab pos="457200" algn="l"/>
              </a:tabLst>
            </a:pPr>
            <a:r>
              <a:rPr lang="en-GB" sz="1800" b="1" dirty="0">
                <a:effectLst/>
                <a:latin typeface="Arial Narrow" panose="020B0606020202030204" pitchFamily="34" charset="0"/>
                <a:ea typeface="Calibri" panose="020F0502020204030204" pitchFamily="34" charset="0"/>
                <a:cs typeface="Arial" panose="020B0604020202020204" pitchFamily="34" charset="0"/>
              </a:rPr>
              <a:t>Remote data collection: </a:t>
            </a:r>
            <a:r>
              <a:rPr lang="en-GB" sz="1800" b="0" dirty="0">
                <a:effectLst/>
                <a:latin typeface="Arial Narrow" panose="020B0606020202030204" pitchFamily="34" charset="0"/>
                <a:ea typeface="Calibri" panose="020F0502020204030204" pitchFamily="34" charset="0"/>
                <a:cs typeface="Arial" panose="020B0604020202020204" pitchFamily="34" charset="0"/>
              </a:rPr>
              <a:t>While collecting data remotely supports more timely and safe information</a:t>
            </a:r>
            <a:r>
              <a:rPr lang="en-GB" sz="1800" b="0" baseline="0" dirty="0">
                <a:effectLst/>
                <a:latin typeface="Arial Narrow" panose="020B0606020202030204" pitchFamily="34" charset="0"/>
                <a:ea typeface="Calibri" panose="020F0502020204030204" pitchFamily="34" charset="0"/>
                <a:cs typeface="Arial" panose="020B0604020202020204" pitchFamily="34" charset="0"/>
              </a:rPr>
              <a:t> gathering</a:t>
            </a:r>
            <a:r>
              <a:rPr lang="en-GB" sz="1800" b="0" dirty="0">
                <a:effectLst/>
                <a:latin typeface="Arial Narrow" panose="020B0606020202030204" pitchFamily="34" charset="0"/>
                <a:ea typeface="Calibri" panose="020F0502020204030204" pitchFamily="34" charset="0"/>
                <a:cs typeface="Arial" panose="020B0604020202020204" pitchFamily="34" charset="0"/>
              </a:rPr>
              <a:t>,</a:t>
            </a:r>
            <a:r>
              <a:rPr lang="en-GB" sz="1800" b="0" baseline="0" dirty="0">
                <a:effectLst/>
                <a:latin typeface="Arial Narrow" panose="020B0606020202030204" pitchFamily="34" charset="0"/>
                <a:ea typeface="Calibri" panose="020F0502020204030204" pitchFamily="34" charset="0"/>
                <a:cs typeface="Arial" panose="020B0604020202020204" pitchFamily="34" charset="0"/>
              </a:rPr>
              <a:t> the openness of respondents is sometimes affected. That being said, REACH enumerators are trained in building rapport with respondents over the phone, and </a:t>
            </a:r>
            <a:r>
              <a:rPr lang="en-GB" sz="1800" b="1" dirty="0">
                <a:effectLst/>
                <a:latin typeface="Arial Narrow" panose="020B0606020202030204" pitchFamily="34" charset="0"/>
                <a:ea typeface="Calibri" panose="020F0502020204030204" pitchFamily="34" charset="0"/>
                <a:cs typeface="Arial" panose="020B0604020202020204" pitchFamily="34" charset="0"/>
              </a:rPr>
              <a:t>testing processes were very strict as regards the sensitiveness questions and potential</a:t>
            </a:r>
            <a:r>
              <a:rPr lang="en-GB" sz="1800" b="1" baseline="0" dirty="0">
                <a:effectLst/>
                <a:latin typeface="Arial Narrow" panose="020B0606020202030204" pitchFamily="34" charset="0"/>
                <a:ea typeface="Calibri" panose="020F0502020204030204" pitchFamily="34" charset="0"/>
                <a:cs typeface="Arial" panose="020B0604020202020204" pitchFamily="34" charset="0"/>
              </a:rPr>
              <a:t> for </a:t>
            </a:r>
            <a:r>
              <a:rPr lang="en-GB" sz="1800" b="1" dirty="0">
                <a:effectLst/>
                <a:latin typeface="Arial Narrow" panose="020B0606020202030204" pitchFamily="34" charset="0"/>
                <a:ea typeface="Calibri" panose="020F0502020204030204" pitchFamily="34" charset="0"/>
                <a:cs typeface="Arial" panose="020B0604020202020204" pitchFamily="34" charset="0"/>
              </a:rPr>
              <a:t>doing harm to interviewees. </a:t>
            </a:r>
            <a:r>
              <a:rPr lang="en-GB" sz="1800" b="0" dirty="0">
                <a:effectLst/>
                <a:latin typeface="Arial Narrow" panose="020B0606020202030204" pitchFamily="34" charset="0"/>
                <a:ea typeface="Calibri" panose="020F0502020204030204" pitchFamily="34" charset="0"/>
                <a:cs typeface="Arial" panose="020B0604020202020204" pitchFamily="34" charset="0"/>
              </a:rPr>
              <a:t>Some sensitive terminologies related to Iraq context were identified and replaced by explanation text in the Arabic version of the ODK tool (e.g. ‘governance’ was replaced by ‘laws and regulations’).</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p>
            <a:pPr defTabSz="966155">
              <a:defRPr/>
            </a:pPr>
            <a:endParaRPr lang="en-US" dirty="0"/>
          </a:p>
        </p:txBody>
      </p:sp>
      <p:sp>
        <p:nvSpPr>
          <p:cNvPr id="4" name="Slide Number Placeholder 3"/>
          <p:cNvSpPr>
            <a:spLocks noGrp="1"/>
          </p:cNvSpPr>
          <p:nvPr>
            <p:ph type="sldNum" sz="quarter" idx="10"/>
          </p:nvPr>
        </p:nvSpPr>
        <p:spPr/>
        <p:txBody>
          <a:bodyPr/>
          <a:lstStyle/>
          <a:p>
            <a:fld id="{33A22B85-E105-4374-B998-26621ECADA5C}" type="slidenum">
              <a:rPr lang="en-US" smtClean="0"/>
              <a:t>8</a:t>
            </a:fld>
            <a:endParaRPr lang="en-US"/>
          </a:p>
        </p:txBody>
      </p:sp>
    </p:spTree>
    <p:extLst>
      <p:ext uri="{BB962C8B-B14F-4D97-AF65-F5344CB8AC3E}">
        <p14:creationId xmlns:p14="http://schemas.microsoft.com/office/powerpoint/2010/main" val="341965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58585B"/>
                </a:solidFill>
                <a:latin typeface="Arial Narrow" panose="020B0606020202030204" pitchFamily="34" charset="0"/>
              </a:rPr>
              <a:t>Markaz Mosul Sub-district was selected for the assessment as: social cohesion severity  was classified as ‘high’ in at least eight villages in the sub-district according to the International Organization of Migration’s (IOM) Displacement Tracking Matrix (DTM); it was an AoO for IDPs in camps at risk of closure or recently closed; and dynamic population movements to/from this sub-district were reported through the Returns Working Group (RWG). </a:t>
            </a:r>
          </a:p>
          <a:p>
            <a:pPr marR="0" algn="just" rtl="0"/>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10</a:t>
            </a:fld>
            <a:endParaRPr lang="en-US"/>
          </a:p>
        </p:txBody>
      </p:sp>
    </p:spTree>
    <p:extLst>
      <p:ext uri="{BB962C8B-B14F-4D97-AF65-F5344CB8AC3E}">
        <p14:creationId xmlns:p14="http://schemas.microsoft.com/office/powerpoint/2010/main" val="276344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In general, most KIs noted that community members felt safe in Markaz Mosul. There were no reported movement restrictions for women, girls, men and boys during the day or at night, and households members did not avoid any areas in Markaz Mosul.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3000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Additionally, due to traditional naming practices in Iraq, some KIs also reported that some displaced people originally from Markaz Mosul could fear returning as their name may be similar to someone with suspected ISIL affiliation or accused of a crime.</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800" b="0" i="0" u="none" strike="noStrike" baseline="3000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The perceived lack of public services and job opportunities in Markaz Mosul also reportedly prevented further returns. However, it should be noted that perceptions on access to livelihoods varied, with KIs reporting it as both a barrier and a driver of returns. This could be due to different levels of access to information on available job opportunities and differential access between population groups. For example, community leader KIs reported the availability of jobs as a driver for returns, while IDP KIs originally from Markaz Mosul reported the lack of jobs as a barrier to return to their AoO.</a:t>
            </a:r>
            <a:endParaRPr lang="en-US" sz="1800" b="0" i="0" u="none" strike="noStrike" baseline="3000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12</a:t>
            </a:fld>
            <a:endParaRPr lang="en-US"/>
          </a:p>
        </p:txBody>
      </p:sp>
    </p:spTree>
    <p:extLst>
      <p:ext uri="{BB962C8B-B14F-4D97-AF65-F5344CB8AC3E}">
        <p14:creationId xmlns:p14="http://schemas.microsoft.com/office/powerpoint/2010/main" val="3629009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In addition, IDPs were also reportedly disadvantaged in access to compensation for housing and property rehabilitation as well as more at risk of eviction, alongside returnees and families with members with alleged links to ISIL and undocumented people who - as a result of not being able to prove their identity - could not access formal ownership/rental agreements. .</a:t>
            </a:r>
          </a:p>
          <a:p>
            <a:pPr marR="0" algn="just" rtl="0"/>
            <a:endParaRPr lang="en-US" sz="1800" b="0" i="0" u="none" strike="noStrike" baseline="3000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Reportedly, the types of jobs available had also shifted, with employment in public and private healthcare, finance, public education, manufacturing industry, oil industry, and transportation reportedly less available in 2021, compared to 2014. That being said, the availability of construction jobs had reportedly not reduced due to ongoing work to rebuild the sub-district after the conflict.</a:t>
            </a:r>
          </a:p>
          <a:p>
            <a:pPr marR="0" algn="just" rtl="0"/>
            <a:endParaRPr lang="en-US" sz="1800" b="0" i="0" u="none" strike="noStrike" baseline="30000" dirty="0">
              <a:solidFill>
                <a:srgbClr val="58585B"/>
              </a:solidFill>
              <a:latin typeface="Arial Narrow" panose="020B0606020202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58585B"/>
                </a:solidFill>
                <a:latin typeface="Arial Narrow" panose="020B0606020202030204" pitchFamily="34" charset="0"/>
              </a:rPr>
              <a:t>Generally, there were no reported obstacles to the interaction between groups by the majority of KIs. Kinship ties, work relationships, friendship, common business operation, and going to shops and public places were reportedly the most common types of interaction between the different population groups</a:t>
            </a:r>
            <a:r>
              <a:rPr lang="en-US" sz="1800" b="0" i="0" u="none" strike="noStrike" baseline="30000" dirty="0">
                <a:solidFill>
                  <a:srgbClr val="58585B"/>
                </a:solidFill>
                <a:latin typeface="Arial Narrow" panose="020B0606020202030204" pitchFamily="34" charset="0"/>
              </a:rPr>
              <a:t>.</a:t>
            </a:r>
          </a:p>
          <a:p>
            <a:pPr marR="0" algn="just" rtl="0"/>
            <a:endParaRPr lang="en-US" sz="1800" b="0" i="0" u="none" strike="noStrike" baseline="30000" dirty="0">
              <a:solidFill>
                <a:srgbClr val="58585B"/>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However, IDPs originally from Markaz Mosul displaced elsewhere reported concerns about outstanding  inter-communal disputes as a barrier to return.</a:t>
            </a:r>
            <a:endParaRPr lang="en-US" sz="1800" b="0" i="0" u="none" strike="noStrike" baseline="30000" dirty="0">
              <a:solidFill>
                <a:srgbClr val="58585B"/>
              </a:solidFill>
              <a:latin typeface="Arial Narrow" panose="020B0606020202030204" pitchFamily="34" charset="0"/>
            </a:endParaRPr>
          </a:p>
        </p:txBody>
      </p:sp>
      <p:sp>
        <p:nvSpPr>
          <p:cNvPr id="4" name="Slide Number Placeholder 3"/>
          <p:cNvSpPr>
            <a:spLocks noGrp="1"/>
          </p:cNvSpPr>
          <p:nvPr>
            <p:ph type="sldNum" sz="quarter" idx="5"/>
          </p:nvPr>
        </p:nvSpPr>
        <p:spPr/>
        <p:txBody>
          <a:bodyPr/>
          <a:lstStyle/>
          <a:p>
            <a:fld id="{33A22B85-E105-4374-B998-26621ECADA5C}" type="slidenum">
              <a:rPr lang="en-US" smtClean="0"/>
              <a:t>13</a:t>
            </a:fld>
            <a:endParaRPr lang="en-US"/>
          </a:p>
        </p:txBody>
      </p:sp>
    </p:spTree>
    <p:extLst>
      <p:ext uri="{BB962C8B-B14F-4D97-AF65-F5344CB8AC3E}">
        <p14:creationId xmlns:p14="http://schemas.microsoft.com/office/powerpoint/2010/main" val="156093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7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6001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10903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79007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752348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1 Big Left banner+Text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89664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1 Big Left banner+Text &amp; Text +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chemeClr val="bg1"/>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262960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64259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593869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37632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71117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369604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78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494165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340008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737691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3114989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562223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572654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42774477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51553760"/>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609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2203778953"/>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178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0421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3701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389532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2389951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944557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61608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p1 Top Big Banner &amp; Pictur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5" name="Picture Placeholder 4"/>
          <p:cNvSpPr>
            <a:spLocks noGrp="1"/>
          </p:cNvSpPr>
          <p:nvPr>
            <p:ph type="pic" sz="quarter" idx="14" hasCustomPrompt="1"/>
          </p:nvPr>
        </p:nvSpPr>
        <p:spPr>
          <a:xfrm>
            <a:off x="80963" y="1774825"/>
            <a:ext cx="8974137" cy="4410075"/>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786326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1 Top Big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471959"/>
            <a:ext cx="8087840" cy="472507"/>
          </a:xfrm>
          <a:prstGeom prst="rect">
            <a:avLst/>
          </a:prstGeom>
        </p:spPr>
        <p:txBody>
          <a:bodyPr anchor="b"/>
          <a:lstStyle>
            <a:lvl1pPr algn="l">
              <a:lnSpc>
                <a:spcPts val="4500"/>
              </a:lnSpc>
              <a:defRPr sz="2900" b="1" i="0">
                <a:solidFill>
                  <a:srgbClr val="D2CBB8"/>
                </a:solidFill>
                <a:latin typeface="Arial Narrow" panose="020B0606020202030204" pitchFamily="34" charset="0"/>
              </a:defRPr>
            </a:lvl1pPr>
          </a:lstStyle>
          <a:p>
            <a:r>
              <a:rPr lang="en-US" dirty="0"/>
              <a:t>HERE GOES YOUR TITLE</a:t>
            </a:r>
            <a:endParaRPr lang="es-ES" dirty="0"/>
          </a:p>
        </p:txBody>
      </p:sp>
      <p:sp>
        <p:nvSpPr>
          <p:cNvPr id="9" name="Text Placeholder 8"/>
          <p:cNvSpPr>
            <a:spLocks noGrp="1"/>
          </p:cNvSpPr>
          <p:nvPr>
            <p:ph type="body" sz="quarter" idx="13" hasCustomPrompt="1"/>
          </p:nvPr>
        </p:nvSpPr>
        <p:spPr>
          <a:xfrm>
            <a:off x="395141" y="858297"/>
            <a:ext cx="8087840" cy="692598"/>
          </a:xfrm>
          <a:prstGeom prst="rect">
            <a:avLst/>
          </a:prstGeom>
        </p:spPr>
        <p:txBody>
          <a:bodyPr/>
          <a:lstStyle>
            <a:lvl1pPr marL="0" indent="0">
              <a:lnSpc>
                <a:spcPts val="1300"/>
              </a:lnSpc>
              <a:buNone/>
              <a:defRPr sz="11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31" name="Subtitle 2"/>
          <p:cNvSpPr>
            <a:spLocks noGrp="1"/>
          </p:cNvSpPr>
          <p:nvPr>
            <p:ph type="subTitle" idx="1" hasCustomPrompt="1"/>
          </p:nvPr>
        </p:nvSpPr>
        <p:spPr>
          <a:xfrm>
            <a:off x="514350" y="3240370"/>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32" name="Text Placeholder 8"/>
          <p:cNvSpPr>
            <a:spLocks noGrp="1"/>
          </p:cNvSpPr>
          <p:nvPr>
            <p:ph type="body" sz="quarter" idx="14" hasCustomPrompt="1"/>
          </p:nvPr>
        </p:nvSpPr>
        <p:spPr>
          <a:xfrm>
            <a:off x="514350" y="3734551"/>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3" name="Picture Placeholder 4"/>
          <p:cNvSpPr>
            <a:spLocks noGrp="1"/>
          </p:cNvSpPr>
          <p:nvPr>
            <p:ph type="pic" sz="quarter" idx="15"/>
          </p:nvPr>
        </p:nvSpPr>
        <p:spPr>
          <a:xfrm>
            <a:off x="995363" y="2487895"/>
            <a:ext cx="663575" cy="663575"/>
          </a:xfrm>
          <a:prstGeom prst="rect">
            <a:avLst/>
          </a:prstGeom>
        </p:spPr>
        <p:txBody>
          <a:bodyPr/>
          <a:lstStyle>
            <a:lvl1pPr>
              <a:defRPr sz="1000"/>
            </a:lvl1pPr>
          </a:lstStyle>
          <a:p>
            <a:endParaRPr lang="es-ES" dirty="0"/>
          </a:p>
        </p:txBody>
      </p:sp>
      <p:sp>
        <p:nvSpPr>
          <p:cNvPr id="34" name="Text Placeholder 8"/>
          <p:cNvSpPr>
            <a:spLocks noGrp="1"/>
          </p:cNvSpPr>
          <p:nvPr>
            <p:ph type="body" sz="quarter" idx="16" hasCustomPrompt="1"/>
          </p:nvPr>
        </p:nvSpPr>
        <p:spPr>
          <a:xfrm>
            <a:off x="26352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5" name="Picture Placeholder 4"/>
          <p:cNvSpPr>
            <a:spLocks noGrp="1"/>
          </p:cNvSpPr>
          <p:nvPr>
            <p:ph type="pic" sz="quarter" idx="17"/>
          </p:nvPr>
        </p:nvSpPr>
        <p:spPr>
          <a:xfrm>
            <a:off x="3116263" y="2487895"/>
            <a:ext cx="663575" cy="663575"/>
          </a:xfrm>
          <a:prstGeom prst="rect">
            <a:avLst/>
          </a:prstGeom>
        </p:spPr>
        <p:txBody>
          <a:bodyPr/>
          <a:lstStyle>
            <a:lvl1pPr>
              <a:defRPr sz="1000"/>
            </a:lvl1pPr>
          </a:lstStyle>
          <a:p>
            <a:endParaRPr lang="es-ES" dirty="0"/>
          </a:p>
        </p:txBody>
      </p:sp>
      <p:sp>
        <p:nvSpPr>
          <p:cNvPr id="36" name="Text Placeholder 8"/>
          <p:cNvSpPr>
            <a:spLocks noGrp="1"/>
          </p:cNvSpPr>
          <p:nvPr>
            <p:ph type="body" sz="quarter" idx="18" hasCustomPrompt="1"/>
          </p:nvPr>
        </p:nvSpPr>
        <p:spPr>
          <a:xfrm>
            <a:off x="47561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7" name="Picture Placeholder 4"/>
          <p:cNvSpPr>
            <a:spLocks noGrp="1"/>
          </p:cNvSpPr>
          <p:nvPr>
            <p:ph type="pic" sz="quarter" idx="19"/>
          </p:nvPr>
        </p:nvSpPr>
        <p:spPr>
          <a:xfrm>
            <a:off x="5237163" y="2487895"/>
            <a:ext cx="663575" cy="663575"/>
          </a:xfrm>
          <a:prstGeom prst="rect">
            <a:avLst/>
          </a:prstGeom>
        </p:spPr>
        <p:txBody>
          <a:bodyPr/>
          <a:lstStyle>
            <a:lvl1pPr>
              <a:defRPr sz="1000"/>
            </a:lvl1pPr>
          </a:lstStyle>
          <a:p>
            <a:endParaRPr lang="es-ES" dirty="0"/>
          </a:p>
        </p:txBody>
      </p:sp>
      <p:sp>
        <p:nvSpPr>
          <p:cNvPr id="38" name="Text Placeholder 8"/>
          <p:cNvSpPr>
            <a:spLocks noGrp="1"/>
          </p:cNvSpPr>
          <p:nvPr>
            <p:ph type="body" sz="quarter" idx="20" hasCustomPrompt="1"/>
          </p:nvPr>
        </p:nvSpPr>
        <p:spPr>
          <a:xfrm>
            <a:off x="6877050" y="3734551"/>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39" name="Picture Placeholder 4"/>
          <p:cNvSpPr>
            <a:spLocks noGrp="1"/>
          </p:cNvSpPr>
          <p:nvPr>
            <p:ph type="pic" sz="quarter" idx="21"/>
          </p:nvPr>
        </p:nvSpPr>
        <p:spPr>
          <a:xfrm>
            <a:off x="7358063" y="2487895"/>
            <a:ext cx="663575" cy="663575"/>
          </a:xfrm>
          <a:prstGeom prst="rect">
            <a:avLst/>
          </a:prstGeom>
        </p:spPr>
        <p:txBody>
          <a:bodyPr/>
          <a:lstStyle>
            <a:lvl1pPr>
              <a:defRPr sz="1000"/>
            </a:lvl1pPr>
          </a:lstStyle>
          <a:p>
            <a:endParaRPr lang="es-ES" dirty="0"/>
          </a:p>
        </p:txBody>
      </p:sp>
      <p:sp>
        <p:nvSpPr>
          <p:cNvPr id="40" name="Text Placeholder 16"/>
          <p:cNvSpPr>
            <a:spLocks noGrp="1"/>
          </p:cNvSpPr>
          <p:nvPr>
            <p:ph type="body" sz="quarter" idx="22" hasCustomPrompt="1"/>
          </p:nvPr>
        </p:nvSpPr>
        <p:spPr>
          <a:xfrm>
            <a:off x="2635250" y="3317977"/>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1" name="Text Placeholder 16"/>
          <p:cNvSpPr>
            <a:spLocks noGrp="1"/>
          </p:cNvSpPr>
          <p:nvPr>
            <p:ph type="body" sz="quarter" idx="23" hasCustomPrompt="1"/>
          </p:nvPr>
        </p:nvSpPr>
        <p:spPr>
          <a:xfrm>
            <a:off x="4756150" y="331797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42" name="Text Placeholder 16"/>
          <p:cNvSpPr>
            <a:spLocks noGrp="1"/>
          </p:cNvSpPr>
          <p:nvPr>
            <p:ph type="body" sz="quarter" idx="24" hasCustomPrompt="1"/>
          </p:nvPr>
        </p:nvSpPr>
        <p:spPr>
          <a:xfrm>
            <a:off x="6877050" y="3326437"/>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595108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2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12748512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2 Section Intr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173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2 Goodbye slide">
    <p:spTree>
      <p:nvGrpSpPr>
        <p:cNvPr id="1" name=""/>
        <p:cNvGrpSpPr/>
        <p:nvPr/>
      </p:nvGrpSpPr>
      <p:grpSpPr>
        <a:xfrm>
          <a:off x="0" y="0"/>
          <a:ext cx="0" cy="0"/>
          <a:chOff x="0" y="0"/>
          <a:chExt cx="0" cy="0"/>
        </a:xfrm>
      </p:grpSpPr>
      <p:sp>
        <p:nvSpPr>
          <p:cNvPr id="6"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58585A"/>
                </a:solidFill>
                <a:latin typeface="Arial Narrow" panose="020B0606020202030204" pitchFamily="34" charset="0"/>
              </a:rPr>
              <a:t>THANK YOU FOR YOUR ATTENTION</a:t>
            </a:r>
            <a:endParaRPr lang="es-ES" b="1" dirty="0">
              <a:solidFill>
                <a:srgbClr val="58585A"/>
              </a:solidFill>
              <a:latin typeface="Arial Narrow" panose="020B0606020202030204" pitchFamily="34" charset="0"/>
            </a:endParaRPr>
          </a:p>
        </p:txBody>
      </p:sp>
      <p:sp>
        <p:nvSpPr>
          <p:cNvPr id="7"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Name </a:t>
            </a:r>
            <a:r>
              <a:rPr lang="en-US" dirty="0" err="1"/>
              <a:t>Lastname</a:t>
            </a:r>
            <a:endParaRPr lang="es-ES" dirty="0"/>
          </a:p>
        </p:txBody>
      </p:sp>
      <p:sp>
        <p:nvSpPr>
          <p:cNvPr id="8"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rgbClr val="58585A"/>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0"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name.lastname@impact-initiatives.org</a:t>
            </a:r>
            <a:endParaRPr lang="es-ES" dirty="0"/>
          </a:p>
        </p:txBody>
      </p:sp>
      <p:sp>
        <p:nvSpPr>
          <p:cNvPr id="11"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rgbClr val="58585A"/>
                </a:solidFill>
                <a:latin typeface="Arial Narrow" panose="020B0606020202030204" pitchFamily="34" charset="0"/>
              </a:defRPr>
            </a:lvl1pPr>
          </a:lstStyle>
          <a:p>
            <a:pPr lvl="0"/>
            <a:r>
              <a:rPr lang="en-US" dirty="0"/>
              <a:t>skype user name</a:t>
            </a:r>
            <a:endParaRPr lang="es-ES" dirty="0"/>
          </a:p>
        </p:txBody>
      </p:sp>
      <p:sp>
        <p:nvSpPr>
          <p:cNvPr id="12"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www.impact-initiatives.org</a:t>
            </a:r>
            <a:endParaRPr lang="es-ES" dirty="0"/>
          </a:p>
        </p:txBody>
      </p:sp>
      <p:sp>
        <p:nvSpPr>
          <p:cNvPr id="14"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IMPACT Initiatives</a:t>
            </a:r>
            <a:endParaRPr lang="es-ES" dirty="0"/>
          </a:p>
        </p:txBody>
      </p:sp>
      <p:sp>
        <p:nvSpPr>
          <p:cNvPr id="15"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rgbClr val="58585A"/>
                </a:solidFill>
                <a:latin typeface="Arial Narrow" panose="020B0606020202030204" pitchFamily="34" charset="0"/>
              </a:defRPr>
            </a:lvl1pPr>
          </a:lstStyle>
          <a:p>
            <a:pPr lvl="0"/>
            <a:r>
              <a:rPr lang="en-US" dirty="0"/>
              <a:t>@</a:t>
            </a:r>
            <a:r>
              <a:rPr lang="en-US" dirty="0" err="1"/>
              <a:t>IMPACT_init</a:t>
            </a:r>
            <a:endParaRPr lang="es-ES" dirty="0"/>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19" name="Picture 1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1" name="Picture 2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2" name="Straight Connector 21"/>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8341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2661412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680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20214093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p2 Left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58585A"/>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0494745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p2 Top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5872540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p2 Top Banner &amp;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2062882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p2 Top Banner, Texts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1043689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p2 Top Banner 4 Boxes + Texts">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205552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2 Top Banner + 4 Text Boxes">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50411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2 Top Banner +2 Text Boxes">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908278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p2 Top Banner, Chart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3155327852"/>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741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2 Top Banner, Chartop2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506543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0615601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2 Top Banner, Smartgraphic &amp; Tex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58585A"/>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6934074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p2 Left banner &amp;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baseline="0">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6"/>
          <p:cNvSpPr>
            <a:spLocks noGrp="1"/>
          </p:cNvSpPr>
          <p:nvPr>
            <p:ph type="pic" sz="quarter" idx="14" hasCustomPrompt="1"/>
          </p:nvPr>
        </p:nvSpPr>
        <p:spPr>
          <a:xfrm>
            <a:off x="4195763" y="150813"/>
            <a:ext cx="4784725" cy="5973762"/>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2191708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p2 Left banner, Text &amp; Ic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1889" y="-15484"/>
            <a:ext cx="2941487" cy="2501153"/>
          </a:xfrm>
          <a:prstGeom prst="rect">
            <a:avLst/>
          </a:prstGeom>
        </p:spPr>
        <p:txBody>
          <a:bodyPr anchor="b"/>
          <a:lstStyle>
            <a:lvl1pPr algn="l">
              <a:lnSpc>
                <a:spcPts val="4500"/>
              </a:lnSpc>
              <a:defRPr sz="4400" b="1">
                <a:solidFill>
                  <a:srgbClr val="EE5859"/>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491889" y="2593539"/>
            <a:ext cx="2941487" cy="525931"/>
          </a:xfrm>
          <a:prstGeom prst="rect">
            <a:avLst/>
          </a:prstGeom>
        </p:spPr>
        <p:txBody>
          <a:bodyPr anchor="b"/>
          <a:lstStyle>
            <a:lvl1pPr marL="0" indent="0" algn="l">
              <a:buNone/>
              <a:defRPr sz="15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header</a:t>
            </a:r>
            <a:endParaRPr lang="es-ES" dirty="0"/>
          </a:p>
        </p:txBody>
      </p:sp>
      <p:sp>
        <p:nvSpPr>
          <p:cNvPr id="9" name="Text Placeholder 8"/>
          <p:cNvSpPr>
            <a:spLocks noGrp="1"/>
          </p:cNvSpPr>
          <p:nvPr>
            <p:ph type="body" sz="quarter" idx="13" hasCustomPrompt="1"/>
          </p:nvPr>
        </p:nvSpPr>
        <p:spPr>
          <a:xfrm>
            <a:off x="491889" y="3119470"/>
            <a:ext cx="2941487" cy="2893023"/>
          </a:xfrm>
          <a:prstGeom prst="rect">
            <a:avLst/>
          </a:prstGeom>
        </p:spPr>
        <p:txBody>
          <a:bodyPr/>
          <a:lstStyle>
            <a:lvl1pPr marL="0" indent="0">
              <a:lnSpc>
                <a:spcPts val="15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20" name="Subtitle 2"/>
          <p:cNvSpPr txBox="1">
            <a:spLocks/>
          </p:cNvSpPr>
          <p:nvPr userDrawn="1"/>
        </p:nvSpPr>
        <p:spPr>
          <a:xfrm>
            <a:off x="5428187" y="462065"/>
            <a:ext cx="299869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Trade Gothic LT Std Bold" panose="00000800000000000000" pitchFamily="50"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EE5859"/>
                </a:solidFill>
                <a:latin typeface="Arial Narrow" panose="020B0606020202030204" pitchFamily="34" charset="0"/>
              </a:rPr>
              <a:t>Here goes the title</a:t>
            </a:r>
            <a:endParaRPr lang="es-ES" b="1" dirty="0">
              <a:solidFill>
                <a:srgbClr val="EE5859"/>
              </a:solidFill>
              <a:latin typeface="Arial Narrow" panose="020B0606020202030204" pitchFamily="34" charset="0"/>
            </a:endParaRPr>
          </a:p>
        </p:txBody>
      </p:sp>
      <p:sp>
        <p:nvSpPr>
          <p:cNvPr id="21" name="Text Placeholder 8"/>
          <p:cNvSpPr>
            <a:spLocks noGrp="1"/>
          </p:cNvSpPr>
          <p:nvPr>
            <p:ph type="body" sz="quarter" idx="14"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2" name="Picture Placeholder 4"/>
          <p:cNvSpPr>
            <a:spLocks noGrp="1"/>
          </p:cNvSpPr>
          <p:nvPr>
            <p:ph type="pic" sz="quarter" idx="15"/>
          </p:nvPr>
        </p:nvSpPr>
        <p:spPr>
          <a:xfrm>
            <a:off x="4652963" y="850900"/>
            <a:ext cx="663575" cy="663575"/>
          </a:xfrm>
          <a:prstGeom prst="rect">
            <a:avLst/>
          </a:prstGeom>
        </p:spPr>
        <p:txBody>
          <a:bodyPr/>
          <a:lstStyle>
            <a:lvl1pPr>
              <a:defRPr sz="1000"/>
            </a:lvl1pPr>
          </a:lstStyle>
          <a:p>
            <a:endParaRPr lang="es-ES" dirty="0"/>
          </a:p>
        </p:txBody>
      </p:sp>
      <p:sp>
        <p:nvSpPr>
          <p:cNvPr id="23" name="Text Placeholder 8"/>
          <p:cNvSpPr>
            <a:spLocks noGrp="1"/>
          </p:cNvSpPr>
          <p:nvPr>
            <p:ph type="body" sz="quarter" idx="16"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4" name="Picture Placeholder 4"/>
          <p:cNvSpPr>
            <a:spLocks noGrp="1"/>
          </p:cNvSpPr>
          <p:nvPr>
            <p:ph type="pic" sz="quarter" idx="17"/>
          </p:nvPr>
        </p:nvSpPr>
        <p:spPr>
          <a:xfrm>
            <a:off x="4652963" y="2145919"/>
            <a:ext cx="663575" cy="663575"/>
          </a:xfrm>
          <a:prstGeom prst="rect">
            <a:avLst/>
          </a:prstGeom>
        </p:spPr>
        <p:txBody>
          <a:bodyPr/>
          <a:lstStyle>
            <a:lvl1pPr>
              <a:defRPr sz="1000"/>
            </a:lvl1pPr>
          </a:lstStyle>
          <a:p>
            <a:endParaRPr lang="es-ES" dirty="0"/>
          </a:p>
        </p:txBody>
      </p:sp>
      <p:sp>
        <p:nvSpPr>
          <p:cNvPr id="25" name="Text Placeholder 8"/>
          <p:cNvSpPr>
            <a:spLocks noGrp="1"/>
          </p:cNvSpPr>
          <p:nvPr>
            <p:ph type="body" sz="quarter" idx="18"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6" name="Picture Placeholder 4"/>
          <p:cNvSpPr>
            <a:spLocks noGrp="1"/>
          </p:cNvSpPr>
          <p:nvPr>
            <p:ph type="pic" sz="quarter" idx="19"/>
          </p:nvPr>
        </p:nvSpPr>
        <p:spPr>
          <a:xfrm>
            <a:off x="4652963" y="3476079"/>
            <a:ext cx="663575" cy="663575"/>
          </a:xfrm>
          <a:prstGeom prst="rect">
            <a:avLst/>
          </a:prstGeom>
        </p:spPr>
        <p:txBody>
          <a:bodyPr/>
          <a:lstStyle>
            <a:lvl1pPr>
              <a:defRPr sz="1000"/>
            </a:lvl1pPr>
          </a:lstStyle>
          <a:p>
            <a:endParaRPr lang="es-ES" dirty="0"/>
          </a:p>
        </p:txBody>
      </p:sp>
      <p:sp>
        <p:nvSpPr>
          <p:cNvPr id="27" name="Text Placeholder 8"/>
          <p:cNvSpPr>
            <a:spLocks noGrp="1"/>
          </p:cNvSpPr>
          <p:nvPr>
            <p:ph type="body" sz="quarter" idx="20"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the plain text</a:t>
            </a:r>
            <a:endParaRPr lang="es-ES" dirty="0"/>
          </a:p>
        </p:txBody>
      </p:sp>
      <p:sp>
        <p:nvSpPr>
          <p:cNvPr id="28" name="Picture Placeholder 4"/>
          <p:cNvSpPr>
            <a:spLocks noGrp="1"/>
          </p:cNvSpPr>
          <p:nvPr>
            <p:ph type="pic" sz="quarter" idx="21"/>
          </p:nvPr>
        </p:nvSpPr>
        <p:spPr>
          <a:xfrm>
            <a:off x="4652963" y="4813300"/>
            <a:ext cx="663575" cy="663575"/>
          </a:xfrm>
          <a:prstGeom prst="rect">
            <a:avLst/>
          </a:prstGeom>
        </p:spPr>
        <p:txBody>
          <a:bodyPr/>
          <a:lstStyle>
            <a:lvl1pPr>
              <a:defRPr sz="1000"/>
            </a:lvl1pPr>
          </a:lstStyle>
          <a:p>
            <a:endParaRPr lang="es-ES" dirty="0"/>
          </a:p>
        </p:txBody>
      </p:sp>
      <p:sp>
        <p:nvSpPr>
          <p:cNvPr id="29" name="Text Placeholder 20"/>
          <p:cNvSpPr>
            <a:spLocks noGrp="1"/>
          </p:cNvSpPr>
          <p:nvPr>
            <p:ph type="body" sz="quarter" idx="22"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0" name="Text Placeholder 20"/>
          <p:cNvSpPr>
            <a:spLocks noGrp="1"/>
          </p:cNvSpPr>
          <p:nvPr>
            <p:ph type="body" sz="quarter" idx="23"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31" name="Text Placeholder 20"/>
          <p:cNvSpPr>
            <a:spLocks noGrp="1"/>
          </p:cNvSpPr>
          <p:nvPr>
            <p:ph type="body" sz="quarter" idx="24"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9925019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Op 3 Cover OpA">
    <p:spTree>
      <p:nvGrpSpPr>
        <p:cNvPr id="1" name=""/>
        <p:cNvGrpSpPr/>
        <p:nvPr/>
      </p:nvGrpSpPr>
      <p:grpSpPr>
        <a:xfrm>
          <a:off x="0" y="0"/>
          <a:ext cx="0" cy="0"/>
          <a:chOff x="0" y="0"/>
          <a:chExt cx="0" cy="0"/>
        </a:xfrm>
      </p:grpSpPr>
      <p:sp>
        <p:nvSpPr>
          <p:cNvPr id="6" name="Rectangle 5"/>
          <p:cNvSpPr/>
          <p:nvPr userDrawn="1"/>
        </p:nvSpPr>
        <p:spPr>
          <a:xfrm>
            <a:off x="1138536" y="0"/>
            <a:ext cx="5288096" cy="461606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cxnSp>
        <p:nvCxnSpPr>
          <p:cNvPr id="7" name="Straight Connector 6"/>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07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p3 Cover OpB">
    <p:spTree>
      <p:nvGrpSpPr>
        <p:cNvPr id="1" name=""/>
        <p:cNvGrpSpPr/>
        <p:nvPr/>
      </p:nvGrpSpPr>
      <p:grpSpPr>
        <a:xfrm>
          <a:off x="0" y="0"/>
          <a:ext cx="0" cy="0"/>
          <a:chOff x="0" y="0"/>
          <a:chExt cx="0" cy="0"/>
        </a:xfrm>
      </p:grpSpPr>
      <p:sp>
        <p:nvSpPr>
          <p:cNvPr id="8" name="Rectangle 7"/>
          <p:cNvSpPr/>
          <p:nvPr userDrawn="1"/>
        </p:nvSpPr>
        <p:spPr>
          <a:xfrm>
            <a:off x="843571" y="0"/>
            <a:ext cx="5288096" cy="4616067"/>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D2CBB8"/>
              </a:solidFill>
            </a:endParaRPr>
          </a:p>
        </p:txBody>
      </p:sp>
      <p:cxnSp>
        <p:nvCxnSpPr>
          <p:cNvPr id="10" name="Straight Connector 9"/>
          <p:cNvCxnSpPr/>
          <p:nvPr userDrawn="1"/>
        </p:nvCxnSpPr>
        <p:spPr>
          <a:xfrm>
            <a:off x="1585526" y="0"/>
            <a:ext cx="0" cy="4081549"/>
          </a:xfrm>
          <a:prstGeom prst="line">
            <a:avLst/>
          </a:prstGeom>
          <a:ln w="22225">
            <a:solidFill>
              <a:srgbClr val="58585A"/>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1743635" y="53790"/>
            <a:ext cx="4164107" cy="2913529"/>
          </a:xfrm>
          <a:prstGeom prst="rect">
            <a:avLst/>
          </a:prstGeom>
        </p:spPr>
        <p:txBody>
          <a:bodyPr anchor="b"/>
          <a:lstStyle>
            <a:lvl1pPr algn="l">
              <a:lnSpc>
                <a:spcPts val="5700"/>
              </a:lnSpc>
              <a:defRPr sz="6000" b="1">
                <a:solidFill>
                  <a:srgbClr val="58585A"/>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9" name="Text Placeholder 8"/>
          <p:cNvSpPr>
            <a:spLocks noGrp="1"/>
          </p:cNvSpPr>
          <p:nvPr>
            <p:ph type="body" sz="quarter" idx="13" hasCustomPrompt="1"/>
          </p:nvPr>
        </p:nvSpPr>
        <p:spPr>
          <a:xfrm>
            <a:off x="1743075" y="3478213"/>
            <a:ext cx="2713038" cy="654050"/>
          </a:xfrm>
          <a:prstGeom prst="rect">
            <a:avLst/>
          </a:prstGeom>
        </p:spPr>
        <p:txBody>
          <a:bodyPr/>
          <a:lstStyle>
            <a:lvl1pPr marL="0" indent="0">
              <a:buNone/>
              <a:defRPr sz="1200">
                <a:solidFill>
                  <a:srgbClr val="58585A"/>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36823025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Op3 Section OpA">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3916661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p3 Section OpB">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25202436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p3 Section OpC">
    <p:spTree>
      <p:nvGrpSpPr>
        <p:cNvPr id="1" name=""/>
        <p:cNvGrpSpPr/>
        <p:nvPr/>
      </p:nvGrpSpPr>
      <p:grpSpPr>
        <a:xfrm>
          <a:off x="0" y="0"/>
          <a:ext cx="0" cy="0"/>
          <a:chOff x="0" y="0"/>
          <a:chExt cx="0" cy="0"/>
        </a:xfrm>
      </p:grpSpPr>
      <p:sp>
        <p:nvSpPr>
          <p:cNvPr id="8" name="Rectangle 7"/>
          <p:cNvSpPr/>
          <p:nvPr userDrawn="1"/>
        </p:nvSpPr>
        <p:spPr>
          <a:xfrm>
            <a:off x="0" y="1722922"/>
            <a:ext cx="9144000" cy="2762451"/>
          </a:xfrm>
          <a:prstGeom prst="rect">
            <a:avLst/>
          </a:prstGeom>
          <a:solidFill>
            <a:srgbClr val="D2CBB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cxnSp>
        <p:nvCxnSpPr>
          <p:cNvPr id="11" name="Straight Connector 10"/>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58585A"/>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TOUR SECTION</a:t>
            </a:r>
            <a:endParaRPr lang="es-ES" dirty="0"/>
          </a:p>
        </p:txBody>
      </p:sp>
    </p:spTree>
    <p:extLst>
      <p:ext uri="{BB962C8B-B14F-4D97-AF65-F5344CB8AC3E}">
        <p14:creationId xmlns:p14="http://schemas.microsoft.com/office/powerpoint/2010/main" val="4184351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p 3 Goodbye slide">
    <p:spTree>
      <p:nvGrpSpPr>
        <p:cNvPr id="1" name=""/>
        <p:cNvGrpSpPr/>
        <p:nvPr/>
      </p:nvGrpSpPr>
      <p:grpSpPr>
        <a:xfrm>
          <a:off x="0" y="0"/>
          <a:ext cx="0" cy="0"/>
          <a:chOff x="0" y="0"/>
          <a:chExt cx="0" cy="0"/>
        </a:xfrm>
      </p:grpSpPr>
      <p:sp>
        <p:nvSpPr>
          <p:cNvPr id="24" name="Rectangle 23"/>
          <p:cNvSpPr/>
          <p:nvPr userDrawn="1"/>
        </p:nvSpPr>
        <p:spPr>
          <a:xfrm>
            <a:off x="5167909" y="2270286"/>
            <a:ext cx="3976091" cy="327386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D2CBB8"/>
                </a:solidFill>
                <a:latin typeface="Arial Narrow" panose="020B0606020202030204" pitchFamily="34" charset="0"/>
              </a:rPr>
              <a:t>THANK YOU FOR YOUR ATTENTION</a:t>
            </a:r>
            <a:endParaRPr lang="es-ES" b="1" dirty="0">
              <a:solidFill>
                <a:srgbClr val="D2CBB8"/>
              </a:solidFill>
              <a:latin typeface="Arial Narrow" panose="020B0606020202030204" pitchFamily="34" charset="0"/>
            </a:endParaRPr>
          </a:p>
        </p:txBody>
      </p:sp>
      <p:sp>
        <p:nvSpPr>
          <p:cNvPr id="10"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11"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12"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13"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14"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15"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16"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23" name="Straight Connector 22"/>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046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991079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1 Left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0409777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482659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9267551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10761601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Op1 Left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1223610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Op1 Left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 SECTION</a:t>
            </a:r>
            <a:endParaRPr lang="es-ES" dirty="0"/>
          </a:p>
        </p:txBody>
      </p:sp>
      <p:sp>
        <p:nvSpPr>
          <p:cNvPr id="7" name="Picture Placeholder 6"/>
          <p:cNvSpPr>
            <a:spLocks noGrp="1"/>
          </p:cNvSpPr>
          <p:nvPr>
            <p:ph type="pic" sz="quarter" idx="10" hasCustomPrompt="1"/>
          </p:nvPr>
        </p:nvSpPr>
        <p:spPr>
          <a:xfrm>
            <a:off x="3667125" y="198438"/>
            <a:ext cx="5287963" cy="5891212"/>
          </a:xfrm>
          <a:prstGeom prst="rect">
            <a:avLst/>
          </a:prstGeom>
        </p:spPr>
        <p:txBody>
          <a:bodyPr/>
          <a:lstStyle>
            <a:lvl1pPr>
              <a:defRPr>
                <a:latin typeface="Arial Narrow" panose="020B0606020202030204" pitchFamily="34" charset="0"/>
              </a:defRPr>
            </a:lvl1pPr>
          </a:lstStyle>
          <a:p>
            <a:r>
              <a:rPr lang="en-GB" noProof="0" dirty="0"/>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7704643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Op1 Top Banner &amp; Text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61630762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Op1 Top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3" name="Subtitle 2"/>
          <p:cNvSpPr>
            <a:spLocks noGrp="1"/>
          </p:cNvSpPr>
          <p:nvPr>
            <p:ph type="subTitle" idx="1" hasCustomPrompt="1"/>
          </p:nvPr>
        </p:nvSpPr>
        <p:spPr>
          <a:xfrm>
            <a:off x="386176" y="1443988"/>
            <a:ext cx="8087840" cy="525931"/>
          </a:xfrm>
          <a:prstGeom prst="rect">
            <a:avLst/>
          </a:prstGeom>
        </p:spPr>
        <p:txBody>
          <a:bodyPr anchor="b"/>
          <a:lstStyle>
            <a:lvl1pPr marL="0" indent="0" algn="l">
              <a:buNone/>
              <a:defRPr sz="17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header</a:t>
            </a:r>
            <a:endParaRPr lang="es-ES" dirty="0"/>
          </a:p>
        </p:txBody>
      </p:sp>
      <p:sp>
        <p:nvSpPr>
          <p:cNvPr id="9" name="Text Placeholder 8"/>
          <p:cNvSpPr>
            <a:spLocks noGrp="1"/>
          </p:cNvSpPr>
          <p:nvPr>
            <p:ph type="body" sz="quarter" idx="13" hasCustomPrompt="1"/>
          </p:nvPr>
        </p:nvSpPr>
        <p:spPr>
          <a:xfrm>
            <a:off x="386176" y="1969919"/>
            <a:ext cx="8087840" cy="4063235"/>
          </a:xfrm>
          <a:prstGeom prst="rect">
            <a:avLst/>
          </a:prstGeom>
        </p:spPr>
        <p:txBody>
          <a:bodyPr/>
          <a:lstStyle>
            <a:lvl1pPr marL="0" indent="0">
              <a:lnSpc>
                <a:spcPts val="1500"/>
              </a:lnSpc>
              <a:buNone/>
              <a:defRPr sz="1300" baseline="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19808835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p1 Top Banner &amp; Image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4210776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Op1 Top Banner &amp; Image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5" name="Picture Placeholder 4"/>
          <p:cNvSpPr>
            <a:spLocks noGrp="1"/>
          </p:cNvSpPr>
          <p:nvPr>
            <p:ph type="pic" sz="quarter" idx="10" hasCustomPrompt="1"/>
          </p:nvPr>
        </p:nvSpPr>
        <p:spPr>
          <a:xfrm>
            <a:off x="84138" y="1357313"/>
            <a:ext cx="8966200" cy="4826000"/>
          </a:xfrm>
          <a:prstGeom prst="rect">
            <a:avLst/>
          </a:prstGeom>
        </p:spPr>
        <p:txBody>
          <a:bodyPr/>
          <a:lstStyle>
            <a:lvl1pPr>
              <a:defRPr baseline="0">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a:t>
            </a:r>
            <a:r>
              <a:rPr lang="es-ES" dirty="0" err="1"/>
              <a:t>picture</a:t>
            </a:r>
            <a:endParaRPr lang="es-ES" dirty="0"/>
          </a:p>
        </p:txBody>
      </p:sp>
    </p:spTree>
    <p:extLst>
      <p:ext uri="{BB962C8B-B14F-4D97-AF65-F5344CB8AC3E}">
        <p14:creationId xmlns:p14="http://schemas.microsoft.com/office/powerpoint/2010/main" val="35525356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203328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1 Left banner &amp; Text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4262775" y="990982"/>
            <a:ext cx="4164106" cy="525931"/>
          </a:xfrm>
          <a:prstGeom prst="rect">
            <a:avLst/>
          </a:prstGeom>
        </p:spPr>
        <p:txBody>
          <a:bodyPr anchor="b"/>
          <a:lstStyle>
            <a:lvl1pPr marL="0" indent="0" algn="l">
              <a:buNone/>
              <a:defRPr sz="1700" b="1" baseline="0">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your title</a:t>
            </a:r>
            <a:endParaRPr lang="es-ES" dirty="0"/>
          </a:p>
        </p:txBody>
      </p:sp>
      <p:sp>
        <p:nvSpPr>
          <p:cNvPr id="9" name="Text Placeholder 8"/>
          <p:cNvSpPr>
            <a:spLocks noGrp="1"/>
          </p:cNvSpPr>
          <p:nvPr>
            <p:ph type="body" sz="quarter" idx="13" hasCustomPrompt="1"/>
          </p:nvPr>
        </p:nvSpPr>
        <p:spPr>
          <a:xfrm>
            <a:off x="4262775" y="1526859"/>
            <a:ext cx="4164106" cy="4063235"/>
          </a:xfrm>
          <a:prstGeom prst="rect">
            <a:avLst/>
          </a:prstGeom>
        </p:spPr>
        <p:txBody>
          <a:bodyPr/>
          <a:lstStyle>
            <a:lvl1pPr marL="0" indent="0">
              <a:lnSpc>
                <a:spcPts val="1500"/>
              </a:lnSpc>
              <a:buNone/>
              <a:defRPr sz="1300">
                <a:solidFill>
                  <a:srgbClr val="58585A"/>
                </a:solidFill>
                <a:latin typeface="Arial Narrow" panose="020B0606020202030204" pitchFamily="34" charset="0"/>
              </a:defRPr>
            </a:lvl1pPr>
          </a:lstStyle>
          <a:p>
            <a:pPr lvl="0"/>
            <a:r>
              <a:rPr lang="en-US" dirty="0"/>
              <a:t>Here goes your plain text</a:t>
            </a:r>
            <a:endParaRPr lang="es-ES" dirty="0"/>
          </a:p>
        </p:txBody>
      </p:sp>
    </p:spTree>
    <p:extLst>
      <p:ext uri="{BB962C8B-B14F-4D97-AF65-F5344CB8AC3E}">
        <p14:creationId xmlns:p14="http://schemas.microsoft.com/office/powerpoint/2010/main" val="32325918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p1 Top Banner, Texts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4" name="Subtitle 2"/>
          <p:cNvSpPr>
            <a:spLocks noGrp="1"/>
          </p:cNvSpPr>
          <p:nvPr>
            <p:ph type="subTitle" idx="1" hasCustomPrompt="1"/>
          </p:nvPr>
        </p:nvSpPr>
        <p:spPr>
          <a:xfrm>
            <a:off x="514350" y="3052113"/>
            <a:ext cx="1568450" cy="525931"/>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YOU PASTE YOUR HEADER</a:t>
            </a:r>
            <a:endParaRPr lang="es-ES" dirty="0"/>
          </a:p>
        </p:txBody>
      </p:sp>
      <p:sp>
        <p:nvSpPr>
          <p:cNvPr id="6" name="Text Placeholder 8"/>
          <p:cNvSpPr>
            <a:spLocks noGrp="1"/>
          </p:cNvSpPr>
          <p:nvPr>
            <p:ph type="body" sz="quarter" idx="13" hasCustomPrompt="1"/>
          </p:nvPr>
        </p:nvSpPr>
        <p:spPr>
          <a:xfrm>
            <a:off x="514350" y="3546294"/>
            <a:ext cx="1568450" cy="1730556"/>
          </a:xfrm>
          <a:prstGeom prst="rect">
            <a:avLst/>
          </a:prstGeom>
        </p:spPr>
        <p:txBody>
          <a:bodyPr/>
          <a:lstStyle>
            <a:lvl1pPr marL="0" indent="0" algn="ctr">
              <a:lnSpc>
                <a:spcPts val="1200"/>
              </a:lnSpc>
              <a:buNone/>
              <a:defRPr sz="1100" baseline="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7" name="Picture Placeholder 4"/>
          <p:cNvSpPr>
            <a:spLocks noGrp="1"/>
          </p:cNvSpPr>
          <p:nvPr>
            <p:ph type="pic" sz="quarter" idx="14"/>
          </p:nvPr>
        </p:nvSpPr>
        <p:spPr>
          <a:xfrm>
            <a:off x="995363" y="2299638"/>
            <a:ext cx="663575" cy="663575"/>
          </a:xfrm>
          <a:prstGeom prst="rect">
            <a:avLst/>
          </a:prstGeom>
        </p:spPr>
        <p:txBody>
          <a:bodyPr/>
          <a:lstStyle>
            <a:lvl1pPr>
              <a:defRPr sz="1000"/>
            </a:lvl1pPr>
          </a:lstStyle>
          <a:p>
            <a:endParaRPr lang="es-ES" dirty="0"/>
          </a:p>
        </p:txBody>
      </p:sp>
      <p:sp>
        <p:nvSpPr>
          <p:cNvPr id="9" name="Text Placeholder 8"/>
          <p:cNvSpPr>
            <a:spLocks noGrp="1"/>
          </p:cNvSpPr>
          <p:nvPr>
            <p:ph type="body" sz="quarter" idx="15" hasCustomPrompt="1"/>
          </p:nvPr>
        </p:nvSpPr>
        <p:spPr>
          <a:xfrm>
            <a:off x="26352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3116263" y="2299638"/>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47561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5237163" y="2299638"/>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6877050" y="3546294"/>
            <a:ext cx="1568450" cy="1730556"/>
          </a:xfrm>
          <a:prstGeom prst="rect">
            <a:avLst/>
          </a:prstGeom>
        </p:spPr>
        <p:txBody>
          <a:bodyPr/>
          <a:lstStyle>
            <a:lvl1pPr marL="0" indent="0" algn="ctr">
              <a:lnSpc>
                <a:spcPts val="12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7358063" y="2299638"/>
            <a:ext cx="663575" cy="663575"/>
          </a:xfrm>
          <a:prstGeom prst="rect">
            <a:avLst/>
          </a:prstGeom>
        </p:spPr>
        <p:txBody>
          <a:bodyPr/>
          <a:lstStyle>
            <a:lvl1pPr>
              <a:defRPr sz="1000"/>
            </a:lvl1pPr>
          </a:lstStyle>
          <a:p>
            <a:endParaRPr lang="es-ES" dirty="0"/>
          </a:p>
        </p:txBody>
      </p:sp>
      <p:sp>
        <p:nvSpPr>
          <p:cNvPr id="17" name="Text Placeholder 16"/>
          <p:cNvSpPr>
            <a:spLocks noGrp="1"/>
          </p:cNvSpPr>
          <p:nvPr>
            <p:ph type="body" sz="quarter" idx="21" hasCustomPrompt="1"/>
          </p:nvPr>
        </p:nvSpPr>
        <p:spPr>
          <a:xfrm>
            <a:off x="2635250" y="3129720"/>
            <a:ext cx="1568450" cy="448324"/>
          </a:xfrm>
          <a:prstGeom prst="rect">
            <a:avLst/>
          </a:prstGeom>
        </p:spPr>
        <p:txBody>
          <a:bodyPr anchor="b"/>
          <a:lstStyle>
            <a:lvl1pPr marL="0" indent="0" algn="ctr">
              <a:lnSpc>
                <a:spcPts val="1500"/>
              </a:lnSpc>
              <a:buNone/>
              <a:defRPr sz="1200" b="1">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8" name="Text Placeholder 16"/>
          <p:cNvSpPr>
            <a:spLocks noGrp="1"/>
          </p:cNvSpPr>
          <p:nvPr>
            <p:ph type="body" sz="quarter" idx="22" hasCustomPrompt="1"/>
          </p:nvPr>
        </p:nvSpPr>
        <p:spPr>
          <a:xfrm>
            <a:off x="4756150" y="312972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
        <p:nvSpPr>
          <p:cNvPr id="19" name="Text Placeholder 16"/>
          <p:cNvSpPr>
            <a:spLocks noGrp="1"/>
          </p:cNvSpPr>
          <p:nvPr>
            <p:ph type="body" sz="quarter" idx="23" hasCustomPrompt="1"/>
          </p:nvPr>
        </p:nvSpPr>
        <p:spPr>
          <a:xfrm>
            <a:off x="6877050" y="3138180"/>
            <a:ext cx="1568450" cy="448324"/>
          </a:xfrm>
          <a:prstGeom prst="rect">
            <a:avLst/>
          </a:prstGeom>
        </p:spPr>
        <p:txBody>
          <a:bodyPr anchor="b"/>
          <a:lstStyle>
            <a:lvl1pPr marL="0" indent="0" algn="ctr">
              <a:lnSpc>
                <a:spcPts val="1500"/>
              </a:lnSpc>
              <a:buNone/>
              <a:defRPr sz="1200" b="1" baseline="0">
                <a:solidFill>
                  <a:srgbClr val="EE5859"/>
                </a:solidFill>
                <a:latin typeface="Arial Narrow" panose="020B0606020202030204" pitchFamily="34" charset="0"/>
              </a:defRPr>
            </a:lvl1pPr>
          </a:lstStyle>
          <a:p>
            <a:pPr lvl="0"/>
            <a:r>
              <a:rPr lang="en-US" dirty="0"/>
              <a:t>HERE YOU PASTE YOUR HEADER</a:t>
            </a:r>
            <a:endParaRPr lang="es-ES" dirty="0"/>
          </a:p>
        </p:txBody>
      </p:sp>
    </p:spTree>
    <p:extLst>
      <p:ext uri="{BB962C8B-B14F-4D97-AF65-F5344CB8AC3E}">
        <p14:creationId xmlns:p14="http://schemas.microsoft.com/office/powerpoint/2010/main" val="5184239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p1 Top Banner 4 Boxes + Texts OpA">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2452379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1 Top Banner 4 Boxes + Texts OpB">
    <p:spTree>
      <p:nvGrpSpPr>
        <p:cNvPr id="1" name=""/>
        <p:cNvGrpSpPr/>
        <p:nvPr/>
      </p:nvGrpSpPr>
      <p:grpSpPr>
        <a:xfrm>
          <a:off x="0" y="0"/>
          <a:ext cx="0" cy="0"/>
          <a:chOff x="0" y="0"/>
          <a:chExt cx="0" cy="0"/>
        </a:xfrm>
      </p:grpSpPr>
      <p:sp>
        <p:nvSpPr>
          <p:cNvPr id="27" name="Rectangle 26"/>
          <p:cNvSpPr/>
          <p:nvPr userDrawn="1"/>
        </p:nvSpPr>
        <p:spPr>
          <a:xfrm>
            <a:off x="587141" y="1857675"/>
            <a:ext cx="1799924" cy="2916456"/>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EE5859"/>
              </a:solidFill>
            </a:endParaRPr>
          </a:p>
        </p:txBody>
      </p:sp>
      <p:sp>
        <p:nvSpPr>
          <p:cNvPr id="28" name="Rectangle 27"/>
          <p:cNvSpPr/>
          <p:nvPr userDrawn="1"/>
        </p:nvSpPr>
        <p:spPr>
          <a:xfrm>
            <a:off x="4750052" y="1857675"/>
            <a:ext cx="1799924" cy="2916456"/>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9" name="Rectangle 28"/>
          <p:cNvSpPr/>
          <p:nvPr userDrawn="1"/>
        </p:nvSpPr>
        <p:spPr>
          <a:xfrm>
            <a:off x="2668596" y="1858074"/>
            <a:ext cx="1799924" cy="2916456"/>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0" name="Rectangle 29"/>
          <p:cNvSpPr/>
          <p:nvPr userDrawn="1"/>
        </p:nvSpPr>
        <p:spPr>
          <a:xfrm>
            <a:off x="6865180" y="1857675"/>
            <a:ext cx="1799924" cy="2916456"/>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4874490" y="1856508"/>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6" name="Text Placeholder 8"/>
          <p:cNvSpPr>
            <a:spLocks noGrp="1"/>
          </p:cNvSpPr>
          <p:nvPr>
            <p:ph type="body" sz="quarter" idx="13" hasCustomPrompt="1"/>
          </p:nvPr>
        </p:nvSpPr>
        <p:spPr>
          <a:xfrm>
            <a:off x="495875" y="4995195"/>
            <a:ext cx="8177069" cy="1026914"/>
          </a:xfrm>
          <a:prstGeom prst="rect">
            <a:avLst/>
          </a:prstGeom>
        </p:spPr>
        <p:txBody>
          <a:bodyPr/>
          <a:lstStyle>
            <a:lvl1pPr marL="0" indent="0" algn="l">
              <a:lnSpc>
                <a:spcPct val="100000"/>
              </a:lnSpc>
              <a:buNone/>
              <a:defRPr sz="1100">
                <a:solidFill>
                  <a:srgbClr val="58585A"/>
                </a:solidFill>
                <a:latin typeface="Arial Narrow" panose="020B0606020202030204" pitchFamily="34" charset="0"/>
              </a:defRPr>
            </a:lvl1pPr>
          </a:lstStyle>
          <a:p>
            <a:pPr lvl="0"/>
            <a:r>
              <a:rPr lang="en-US" dirty="0"/>
              <a:t>Here goes your text</a:t>
            </a:r>
            <a:endParaRPr lang="es-ES" dirty="0"/>
          </a:p>
        </p:txBody>
      </p:sp>
      <p:sp>
        <p:nvSpPr>
          <p:cNvPr id="17" name="Text Placeholder 16"/>
          <p:cNvSpPr>
            <a:spLocks noGrp="1"/>
          </p:cNvSpPr>
          <p:nvPr>
            <p:ph type="body" sz="quarter" idx="21" hasCustomPrompt="1"/>
          </p:nvPr>
        </p:nvSpPr>
        <p:spPr>
          <a:xfrm>
            <a:off x="714086" y="1856509"/>
            <a:ext cx="1568450" cy="2918691"/>
          </a:xfrm>
          <a:prstGeom prst="rect">
            <a:avLst/>
          </a:prstGeom>
          <a:noFill/>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4" name="Text Placeholder 16"/>
          <p:cNvSpPr>
            <a:spLocks noGrp="1"/>
          </p:cNvSpPr>
          <p:nvPr>
            <p:ph type="body" sz="quarter" idx="24" hasCustomPrompt="1"/>
          </p:nvPr>
        </p:nvSpPr>
        <p:spPr>
          <a:xfrm>
            <a:off x="2790534" y="1856509"/>
            <a:ext cx="1568450" cy="2918691"/>
          </a:xfrm>
          <a:prstGeom prst="rect">
            <a:avLst/>
          </a:prstGeom>
        </p:spPr>
        <p:txBody>
          <a:bodyPr anchor="ctr"/>
          <a:lstStyle>
            <a:lvl1pPr marL="0" indent="0" algn="l">
              <a:lnSpc>
                <a:spcPts val="2500"/>
              </a:lnSpc>
              <a:spcBef>
                <a:spcPts val="0"/>
              </a:spcBef>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
        <p:nvSpPr>
          <p:cNvPr id="26" name="Text Placeholder 16"/>
          <p:cNvSpPr>
            <a:spLocks noGrp="1"/>
          </p:cNvSpPr>
          <p:nvPr>
            <p:ph type="body" sz="quarter" idx="26" hasCustomPrompt="1"/>
          </p:nvPr>
        </p:nvSpPr>
        <p:spPr>
          <a:xfrm>
            <a:off x="6988690" y="1856507"/>
            <a:ext cx="1568450" cy="2918691"/>
          </a:xfrm>
          <a:prstGeom prst="rect">
            <a:avLst/>
          </a:prstGeom>
        </p:spPr>
        <p:txBody>
          <a:bodyPr anchor="ctr"/>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HERE GOES THE TITLE OF YOUR BOX</a:t>
            </a:r>
            <a:endParaRPr lang="es-ES" dirty="0"/>
          </a:p>
        </p:txBody>
      </p:sp>
    </p:spTree>
    <p:extLst>
      <p:ext uri="{BB962C8B-B14F-4D97-AF65-F5344CB8AC3E}">
        <p14:creationId xmlns:p14="http://schemas.microsoft.com/office/powerpoint/2010/main" val="16602723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Op1 Top Banner + 4 Text Boxes OpA">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104316537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p1 Top Banner + 4 Text Boxes OpB">
    <p:spTree>
      <p:nvGrpSpPr>
        <p:cNvPr id="1" name=""/>
        <p:cNvGrpSpPr/>
        <p:nvPr/>
      </p:nvGrpSpPr>
      <p:grpSpPr>
        <a:xfrm>
          <a:off x="0" y="0"/>
          <a:ext cx="0" cy="0"/>
          <a:chOff x="0" y="0"/>
          <a:chExt cx="0" cy="0"/>
        </a:xfrm>
      </p:grpSpPr>
      <p:sp>
        <p:nvSpPr>
          <p:cNvPr id="22" name="Rectangle 21"/>
          <p:cNvSpPr/>
          <p:nvPr userDrawn="1"/>
        </p:nvSpPr>
        <p:spPr>
          <a:xfrm>
            <a:off x="664143" y="1873250"/>
            <a:ext cx="1799924" cy="3767154"/>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3" name="Rectangle 22"/>
          <p:cNvSpPr/>
          <p:nvPr userDrawn="1"/>
        </p:nvSpPr>
        <p:spPr>
          <a:xfrm>
            <a:off x="664143"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1" name="Rectangle 30"/>
          <p:cNvSpPr/>
          <p:nvPr userDrawn="1"/>
        </p:nvSpPr>
        <p:spPr>
          <a:xfrm>
            <a:off x="2678224" y="1873250"/>
            <a:ext cx="1799924" cy="376715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2" name="Rectangle 31"/>
          <p:cNvSpPr/>
          <p:nvPr userDrawn="1"/>
        </p:nvSpPr>
        <p:spPr>
          <a:xfrm>
            <a:off x="2678224" y="1873250"/>
            <a:ext cx="1799924" cy="5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3" name="Rectangle 32"/>
          <p:cNvSpPr/>
          <p:nvPr userDrawn="1"/>
        </p:nvSpPr>
        <p:spPr>
          <a:xfrm>
            <a:off x="4692305" y="1873250"/>
            <a:ext cx="1799924" cy="3767154"/>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4" name="Rectangle 33"/>
          <p:cNvSpPr/>
          <p:nvPr userDrawn="1"/>
        </p:nvSpPr>
        <p:spPr>
          <a:xfrm>
            <a:off x="4692305"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5" name="Rectangle 34"/>
          <p:cNvSpPr/>
          <p:nvPr userDrawn="1"/>
        </p:nvSpPr>
        <p:spPr>
          <a:xfrm>
            <a:off x="6706386" y="1873250"/>
            <a:ext cx="1799924" cy="3767154"/>
          </a:xfrm>
          <a:prstGeom prst="rect">
            <a:avLst/>
          </a:prstGeom>
          <a:solidFill>
            <a:srgbClr val="D1D3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36" name="Rectangle 35"/>
          <p:cNvSpPr/>
          <p:nvPr userDrawn="1"/>
        </p:nvSpPr>
        <p:spPr>
          <a:xfrm>
            <a:off x="6706386" y="1873250"/>
            <a:ext cx="1799924" cy="50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25" name="Text Placeholder 16"/>
          <p:cNvSpPr>
            <a:spLocks noGrp="1"/>
          </p:cNvSpPr>
          <p:nvPr>
            <p:ph type="body" sz="quarter" idx="25" hasCustomPrompt="1"/>
          </p:nvPr>
        </p:nvSpPr>
        <p:spPr>
          <a:xfrm>
            <a:off x="752123" y="2686528"/>
            <a:ext cx="1630739" cy="2886830"/>
          </a:xfrm>
          <a:prstGeom prst="rect">
            <a:avLst/>
          </a:prstGeom>
        </p:spPr>
        <p:txBody>
          <a:bodyPr anchor="t"/>
          <a:lstStyle>
            <a:lvl1pPr marL="0" indent="0" algn="l">
              <a:lnSpc>
                <a:spcPts val="900"/>
              </a:lnSpc>
              <a:buNone/>
              <a:defRPr sz="700" baseline="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Text Placeholder 16"/>
          <p:cNvSpPr>
            <a:spLocks noGrp="1"/>
          </p:cNvSpPr>
          <p:nvPr>
            <p:ph type="body" sz="quarter" idx="21" hasCustomPrompt="1"/>
          </p:nvPr>
        </p:nvSpPr>
        <p:spPr>
          <a:xfrm>
            <a:off x="662554"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4" name="Text Placeholder 16"/>
          <p:cNvSpPr>
            <a:spLocks noGrp="1"/>
          </p:cNvSpPr>
          <p:nvPr>
            <p:ph type="body" sz="quarter" idx="24" hasCustomPrompt="1"/>
          </p:nvPr>
        </p:nvSpPr>
        <p:spPr>
          <a:xfrm>
            <a:off x="752124"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2" name="Text Placeholder 16"/>
          <p:cNvSpPr>
            <a:spLocks noGrp="1"/>
          </p:cNvSpPr>
          <p:nvPr>
            <p:ph type="body" sz="quarter" idx="26" hasCustomPrompt="1"/>
          </p:nvPr>
        </p:nvSpPr>
        <p:spPr>
          <a:xfrm>
            <a:off x="2766215"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3" name="Text Placeholder 16"/>
          <p:cNvSpPr>
            <a:spLocks noGrp="1"/>
          </p:cNvSpPr>
          <p:nvPr>
            <p:ph type="body" sz="quarter" idx="27" hasCustomPrompt="1"/>
          </p:nvPr>
        </p:nvSpPr>
        <p:spPr>
          <a:xfrm>
            <a:off x="2676646" y="1863085"/>
            <a:ext cx="1793928" cy="517238"/>
          </a:xfrm>
          <a:prstGeom prst="rect">
            <a:avLst/>
          </a:prstGeom>
          <a:solidFill>
            <a:schemeClr val="tx1">
              <a:alpha val="20000"/>
            </a:schemeClr>
          </a:solidFill>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4" name="Text Placeholder 16"/>
          <p:cNvSpPr>
            <a:spLocks noGrp="1"/>
          </p:cNvSpPr>
          <p:nvPr>
            <p:ph type="body" sz="quarter" idx="28" hasCustomPrompt="1"/>
          </p:nvPr>
        </p:nvSpPr>
        <p:spPr>
          <a:xfrm>
            <a:off x="2766216"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5" name="Text Placeholder 16"/>
          <p:cNvSpPr>
            <a:spLocks noGrp="1"/>
          </p:cNvSpPr>
          <p:nvPr>
            <p:ph type="body" sz="quarter" idx="29" hasCustomPrompt="1"/>
          </p:nvPr>
        </p:nvSpPr>
        <p:spPr>
          <a:xfrm>
            <a:off x="4780307"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16" name="Text Placeholder 16"/>
          <p:cNvSpPr>
            <a:spLocks noGrp="1"/>
          </p:cNvSpPr>
          <p:nvPr>
            <p:ph type="body" sz="quarter" idx="30" hasCustomPrompt="1"/>
          </p:nvPr>
        </p:nvSpPr>
        <p:spPr>
          <a:xfrm>
            <a:off x="4690738"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18" name="Text Placeholder 16"/>
          <p:cNvSpPr>
            <a:spLocks noGrp="1"/>
          </p:cNvSpPr>
          <p:nvPr>
            <p:ph type="body" sz="quarter" idx="31" hasCustomPrompt="1"/>
          </p:nvPr>
        </p:nvSpPr>
        <p:spPr>
          <a:xfrm>
            <a:off x="4780308"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
        <p:nvSpPr>
          <p:cNvPr id="19" name="Text Placeholder 16"/>
          <p:cNvSpPr>
            <a:spLocks noGrp="1"/>
          </p:cNvSpPr>
          <p:nvPr>
            <p:ph type="body" sz="quarter" idx="32" hasCustomPrompt="1"/>
          </p:nvPr>
        </p:nvSpPr>
        <p:spPr>
          <a:xfrm>
            <a:off x="6794399" y="2686528"/>
            <a:ext cx="1630739" cy="2886830"/>
          </a:xfrm>
          <a:prstGeom prst="rect">
            <a:avLst/>
          </a:prstGeom>
        </p:spPr>
        <p:txBody>
          <a:bodyPr anchor="t"/>
          <a:lstStyle>
            <a:lvl1pPr marL="0" indent="0" algn="l">
              <a:lnSpc>
                <a:spcPts val="900"/>
              </a:lnSpc>
              <a:buNone/>
              <a:defRPr sz="70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0" name="Text Placeholder 16"/>
          <p:cNvSpPr>
            <a:spLocks noGrp="1"/>
          </p:cNvSpPr>
          <p:nvPr>
            <p:ph type="body" sz="quarter" idx="33" hasCustomPrompt="1"/>
          </p:nvPr>
        </p:nvSpPr>
        <p:spPr>
          <a:xfrm>
            <a:off x="6704830" y="1863085"/>
            <a:ext cx="1793928" cy="517238"/>
          </a:xfrm>
          <a:prstGeom prst="rect">
            <a:avLst/>
          </a:prstGeom>
        </p:spPr>
        <p:txBody>
          <a:bodyPr anchor="ctr"/>
          <a:lstStyle>
            <a:lvl1pPr marL="0" indent="0" algn="ctr">
              <a:lnSpc>
                <a:spcPts val="1500"/>
              </a:lnSpc>
              <a:buNone/>
              <a:defRPr sz="1400" b="1">
                <a:solidFill>
                  <a:schemeClr val="bg1"/>
                </a:solidFill>
                <a:latin typeface="Arial Narrow" panose="020B0606020202030204" pitchFamily="34" charset="0"/>
              </a:defRPr>
            </a:lvl1pPr>
          </a:lstStyle>
          <a:p>
            <a:pPr lvl="0"/>
            <a:r>
              <a:rPr lang="en-US" dirty="0"/>
              <a:t>TITLE OF THE BOX</a:t>
            </a:r>
            <a:endParaRPr lang="es-ES" dirty="0"/>
          </a:p>
        </p:txBody>
      </p:sp>
      <p:sp>
        <p:nvSpPr>
          <p:cNvPr id="21" name="Text Placeholder 16"/>
          <p:cNvSpPr>
            <a:spLocks noGrp="1"/>
          </p:cNvSpPr>
          <p:nvPr>
            <p:ph type="body" sz="quarter" idx="34" hasCustomPrompt="1"/>
          </p:nvPr>
        </p:nvSpPr>
        <p:spPr>
          <a:xfrm>
            <a:off x="6794400" y="2353435"/>
            <a:ext cx="1630739" cy="360218"/>
          </a:xfrm>
          <a:prstGeom prst="rect">
            <a:avLst/>
          </a:prstGeom>
        </p:spPr>
        <p:txBody>
          <a:bodyPr anchor="t"/>
          <a:lstStyle>
            <a:lvl1pPr marL="0" indent="0" algn="l">
              <a:lnSpc>
                <a:spcPts val="2500"/>
              </a:lnSpc>
              <a:buNone/>
              <a:defRPr sz="1000" b="1">
                <a:solidFill>
                  <a:schemeClr val="bg1"/>
                </a:solidFill>
                <a:latin typeface="Arial Narrow" panose="020B0606020202030204" pitchFamily="34" charset="0"/>
              </a:defRPr>
            </a:lvl1pPr>
          </a:lstStyle>
          <a:p>
            <a:pPr lvl="0"/>
            <a:r>
              <a:rPr lang="en-US" dirty="0"/>
              <a:t>Enter here the header title</a:t>
            </a:r>
            <a:endParaRPr lang="es-ES" dirty="0"/>
          </a:p>
        </p:txBody>
      </p:sp>
    </p:spTree>
    <p:extLst>
      <p:ext uri="{BB962C8B-B14F-4D97-AF65-F5344CB8AC3E}">
        <p14:creationId xmlns:p14="http://schemas.microsoft.com/office/powerpoint/2010/main" val="2150496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Op1 Top Banner +2 Text Boxes OpA">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1001828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Op1 Top Banner +2 Text Boxes OpB">
    <p:spTree>
      <p:nvGrpSpPr>
        <p:cNvPr id="1" name=""/>
        <p:cNvGrpSpPr/>
        <p:nvPr/>
      </p:nvGrpSpPr>
      <p:grpSpPr>
        <a:xfrm>
          <a:off x="0" y="0"/>
          <a:ext cx="0" cy="0"/>
          <a:chOff x="0" y="0"/>
          <a:chExt cx="0" cy="0"/>
        </a:xfrm>
      </p:grpSpPr>
      <p:sp>
        <p:nvSpPr>
          <p:cNvPr id="37" name="Rectangle 36"/>
          <p:cNvSpPr/>
          <p:nvPr/>
        </p:nvSpPr>
        <p:spPr>
          <a:xfrm>
            <a:off x="556329" y="1875182"/>
            <a:ext cx="3776870" cy="394914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38" name="Rectangle 37"/>
          <p:cNvSpPr/>
          <p:nvPr/>
        </p:nvSpPr>
        <p:spPr>
          <a:xfrm>
            <a:off x="556329"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40" name="Rectangle 39"/>
          <p:cNvSpPr/>
          <p:nvPr/>
        </p:nvSpPr>
        <p:spPr>
          <a:xfrm>
            <a:off x="4810277" y="1875182"/>
            <a:ext cx="3776870" cy="3949148"/>
          </a:xfrm>
          <a:prstGeom prst="rect">
            <a:avLst/>
          </a:prstGeom>
          <a:solidFill>
            <a:srgbClr val="D2CB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solidFill>
                <a:prstClr val="white"/>
              </a:solidFill>
            </a:endParaRPr>
          </a:p>
        </p:txBody>
      </p:sp>
      <p:sp>
        <p:nvSpPr>
          <p:cNvPr id="41" name="Rectangle 40"/>
          <p:cNvSpPr/>
          <p:nvPr/>
        </p:nvSpPr>
        <p:spPr>
          <a:xfrm>
            <a:off x="4810277" y="1709530"/>
            <a:ext cx="3776870" cy="16565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solidFill>
                <a:prstClr val="white"/>
              </a:solidFill>
            </a:endParaRPr>
          </a:p>
        </p:txBody>
      </p:sp>
      <p:sp>
        <p:nvSpPr>
          <p:cNvPr id="25" name="Text Placeholder 16"/>
          <p:cNvSpPr>
            <a:spLocks noGrp="1"/>
          </p:cNvSpPr>
          <p:nvPr userDrawn="1">
            <p:ph type="body" sz="quarter" idx="25" hasCustomPrompt="1"/>
          </p:nvPr>
        </p:nvSpPr>
        <p:spPr>
          <a:xfrm>
            <a:off x="752123" y="2668746"/>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 name="Title 1"/>
          <p:cNvSpPr>
            <a:spLocks noGrp="1"/>
          </p:cNvSpPr>
          <p:nvPr userDrawn="1">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24" name="Text Placeholder 16"/>
          <p:cNvSpPr>
            <a:spLocks noGrp="1"/>
          </p:cNvSpPr>
          <p:nvPr userDrawn="1">
            <p:ph type="body" sz="quarter" idx="24" hasCustomPrompt="1"/>
          </p:nvPr>
        </p:nvSpPr>
        <p:spPr>
          <a:xfrm>
            <a:off x="752123" y="1919282"/>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6" name="Text Placeholder 16"/>
          <p:cNvSpPr>
            <a:spLocks noGrp="1"/>
          </p:cNvSpPr>
          <p:nvPr userDrawn="1">
            <p:ph type="body" sz="quarter" idx="26" hasCustomPrompt="1"/>
          </p:nvPr>
        </p:nvSpPr>
        <p:spPr>
          <a:xfrm>
            <a:off x="759380" y="2315785"/>
            <a:ext cx="3279420" cy="360218"/>
          </a:xfrm>
          <a:prstGeom prst="rect">
            <a:avLst/>
          </a:prstGeom>
        </p:spPr>
        <p:txBody>
          <a:bodyPr anchor="t"/>
          <a:lstStyle>
            <a:lvl1pPr marL="0" indent="0" algn="l">
              <a:lnSpc>
                <a:spcPts val="2500"/>
              </a:lnSpc>
              <a:buNone/>
              <a:defRPr sz="1300" b="1" baseline="0">
                <a:solidFill>
                  <a:schemeClr val="bg1"/>
                </a:solidFill>
                <a:latin typeface="Arial Narrow" panose="020B0606020202030204" pitchFamily="34" charset="0"/>
              </a:defRPr>
            </a:lvl1pPr>
          </a:lstStyle>
          <a:p>
            <a:pPr lvl="0"/>
            <a:r>
              <a:rPr lang="en-US" dirty="0"/>
              <a:t>Enter here your header</a:t>
            </a:r>
            <a:endParaRPr lang="es-ES" dirty="0"/>
          </a:p>
        </p:txBody>
      </p:sp>
      <p:sp>
        <p:nvSpPr>
          <p:cNvPr id="27" name="Text Placeholder 16"/>
          <p:cNvSpPr>
            <a:spLocks noGrp="1"/>
          </p:cNvSpPr>
          <p:nvPr userDrawn="1">
            <p:ph type="body" sz="quarter" idx="27" hasCustomPrompt="1"/>
          </p:nvPr>
        </p:nvSpPr>
        <p:spPr>
          <a:xfrm>
            <a:off x="5004808" y="2676003"/>
            <a:ext cx="3286677" cy="2984568"/>
          </a:xfrm>
          <a:prstGeom prst="rect">
            <a:avLst/>
          </a:prstGeom>
        </p:spPr>
        <p:txBody>
          <a:bodyPr anchor="t"/>
          <a:lstStyle>
            <a:lvl1pPr marL="0" indent="0" algn="l">
              <a:lnSpc>
                <a:spcPts val="1100"/>
              </a:lnSpc>
              <a:buNone/>
              <a:defRPr sz="950">
                <a:solidFill>
                  <a:schemeClr val="bg1"/>
                </a:solidFill>
                <a:latin typeface="Arial Narrow" panose="020B0606020202030204" pitchFamily="34" charset="0"/>
              </a:defRPr>
            </a:lvl1pPr>
          </a:lstStyle>
          <a:p>
            <a:pPr lvl="0"/>
            <a:r>
              <a:rPr lang="en-US" dirty="0"/>
              <a:t>Enter here your plain text</a:t>
            </a:r>
            <a:endParaRPr lang="es-ES" dirty="0"/>
          </a:p>
        </p:txBody>
      </p:sp>
      <p:sp>
        <p:nvSpPr>
          <p:cNvPr id="28" name="Text Placeholder 16"/>
          <p:cNvSpPr>
            <a:spLocks noGrp="1"/>
          </p:cNvSpPr>
          <p:nvPr userDrawn="1">
            <p:ph type="body" sz="quarter" idx="28" hasCustomPrompt="1"/>
          </p:nvPr>
        </p:nvSpPr>
        <p:spPr>
          <a:xfrm>
            <a:off x="5004808" y="1926539"/>
            <a:ext cx="3286677" cy="360218"/>
          </a:xfrm>
          <a:prstGeom prst="rect">
            <a:avLst/>
          </a:prstGeom>
        </p:spPr>
        <p:txBody>
          <a:bodyPr anchor="t"/>
          <a:lstStyle>
            <a:lvl1pPr marL="0" indent="0" algn="l">
              <a:lnSpc>
                <a:spcPts val="2500"/>
              </a:lnSpc>
              <a:buNone/>
              <a:defRPr sz="2200" b="1">
                <a:solidFill>
                  <a:schemeClr val="bg1"/>
                </a:solidFill>
                <a:latin typeface="Arial Narrow" panose="020B0606020202030204" pitchFamily="34" charset="0"/>
              </a:defRPr>
            </a:lvl1pPr>
          </a:lstStyle>
          <a:p>
            <a:pPr lvl="0"/>
            <a:r>
              <a:rPr lang="en-US" dirty="0"/>
              <a:t>ENTER HERE YOUR TITLE</a:t>
            </a:r>
            <a:endParaRPr lang="es-ES" dirty="0"/>
          </a:p>
        </p:txBody>
      </p:sp>
      <p:sp>
        <p:nvSpPr>
          <p:cNvPr id="29" name="Text Placeholder 16"/>
          <p:cNvSpPr>
            <a:spLocks noGrp="1"/>
          </p:cNvSpPr>
          <p:nvPr userDrawn="1">
            <p:ph type="body" sz="quarter" idx="29" hasCustomPrompt="1"/>
          </p:nvPr>
        </p:nvSpPr>
        <p:spPr>
          <a:xfrm>
            <a:off x="5012065" y="2323042"/>
            <a:ext cx="3279420" cy="360218"/>
          </a:xfrm>
          <a:prstGeom prst="rect">
            <a:avLst/>
          </a:prstGeom>
        </p:spPr>
        <p:txBody>
          <a:bodyPr anchor="t"/>
          <a:lstStyle>
            <a:lvl1pPr marL="0" indent="0" algn="l">
              <a:lnSpc>
                <a:spcPts val="2500"/>
              </a:lnSpc>
              <a:buNone/>
              <a:defRPr sz="1300" b="1">
                <a:solidFill>
                  <a:schemeClr val="bg1"/>
                </a:solidFill>
                <a:latin typeface="Arial Narrow" panose="020B0606020202030204" pitchFamily="34" charset="0"/>
              </a:defRPr>
            </a:lvl1pPr>
          </a:lstStyle>
          <a:p>
            <a:pPr lvl="0"/>
            <a:r>
              <a:rPr lang="en-US" dirty="0"/>
              <a:t>Enter here your header</a:t>
            </a:r>
            <a:endParaRPr lang="es-ES" dirty="0"/>
          </a:p>
        </p:txBody>
      </p:sp>
    </p:spTree>
    <p:extLst>
      <p:ext uri="{BB962C8B-B14F-4D97-AF65-F5344CB8AC3E}">
        <p14:creationId xmlns:p14="http://schemas.microsoft.com/office/powerpoint/2010/main" val="203591384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258380054"/>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1867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Op1 Top Banner, Chart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baseline="0">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GRAPHIC</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graphicFrame>
        <p:nvGraphicFramePr>
          <p:cNvPr id="3" name="Diagram 2"/>
          <p:cNvGraphicFramePr/>
          <p:nvPr userDrawn="1">
            <p:extLst>
              <p:ext uri="{D42A27DB-BD31-4B8C-83A1-F6EECF244321}">
                <p14:modId xmlns:p14="http://schemas.microsoft.com/office/powerpoint/2010/main" val="1946349348"/>
              </p:ext>
            </p:extLst>
          </p:nvPr>
        </p:nvGraphicFramePr>
        <p:xfrm>
          <a:off x="275771" y="1716315"/>
          <a:ext cx="4775200" cy="4016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9322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64227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1 Left banner, Text &amp; Icon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chemeClr val="bg1"/>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33530865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Op1 Top Banner, Chartop2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2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THE CHART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7" name="Chart Placeholder 6"/>
          <p:cNvSpPr>
            <a:spLocks noGrp="1"/>
          </p:cNvSpPr>
          <p:nvPr>
            <p:ph type="chart" sz="quarter" idx="15" hasCustomPrompt="1"/>
          </p:nvPr>
        </p:nvSpPr>
        <p:spPr>
          <a:xfrm>
            <a:off x="386176" y="1794971"/>
            <a:ext cx="4563195"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your</a:t>
            </a:r>
            <a:r>
              <a:rPr lang="es-ES" dirty="0"/>
              <a:t> chart</a:t>
            </a:r>
          </a:p>
        </p:txBody>
      </p:sp>
    </p:spTree>
    <p:extLst>
      <p:ext uri="{BB962C8B-B14F-4D97-AF65-F5344CB8AC3E}">
        <p14:creationId xmlns:p14="http://schemas.microsoft.com/office/powerpoint/2010/main" val="140923889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chemeClr val="bg1"/>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17283111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Op1 Top Banner, Smartgraphic &amp; Text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6176" y="266337"/>
            <a:ext cx="8087840" cy="724646"/>
          </a:xfrm>
          <a:prstGeom prst="rect">
            <a:avLst/>
          </a:prstGeom>
        </p:spPr>
        <p:txBody>
          <a:bodyPr anchor="ctr"/>
          <a:lstStyle>
            <a:lvl1pPr algn="l">
              <a:lnSpc>
                <a:spcPts val="4500"/>
              </a:lnSpc>
              <a:defRPr sz="2900" b="1">
                <a:solidFill>
                  <a:srgbClr val="D2CBB8"/>
                </a:solidFill>
                <a:latin typeface="Arial Narrow" panose="020B0606020202030204" pitchFamily="34" charset="0"/>
              </a:defRPr>
            </a:lvl1pPr>
          </a:lstStyle>
          <a:p>
            <a:r>
              <a:rPr lang="en-US" dirty="0"/>
              <a:t>HERE GOES YOUR TITLE</a:t>
            </a:r>
            <a:endParaRPr lang="es-ES" dirty="0"/>
          </a:p>
        </p:txBody>
      </p:sp>
      <p:sp>
        <p:nvSpPr>
          <p:cNvPr id="17" name="Subtitle 2"/>
          <p:cNvSpPr>
            <a:spLocks noGrp="1"/>
          </p:cNvSpPr>
          <p:nvPr>
            <p:ph type="subTitle" idx="1" hasCustomPrompt="1"/>
          </p:nvPr>
        </p:nvSpPr>
        <p:spPr>
          <a:xfrm>
            <a:off x="5410757" y="1794970"/>
            <a:ext cx="3243716" cy="525931"/>
          </a:xfrm>
          <a:prstGeom prst="rect">
            <a:avLst/>
          </a:prstGeom>
        </p:spPr>
        <p:txBody>
          <a:bodyPr anchor="b"/>
          <a:lstStyle>
            <a:lvl1pPr marL="0" indent="0" algn="l">
              <a:buNone/>
              <a:defRPr sz="21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YOUR SMARTART</a:t>
            </a:r>
            <a:endParaRPr lang="es-ES" dirty="0"/>
          </a:p>
        </p:txBody>
      </p:sp>
      <p:sp>
        <p:nvSpPr>
          <p:cNvPr id="18" name="Text Placeholder 8"/>
          <p:cNvSpPr>
            <a:spLocks noGrp="1"/>
          </p:cNvSpPr>
          <p:nvPr>
            <p:ph type="body" sz="quarter" idx="13" hasCustomPrompt="1"/>
          </p:nvPr>
        </p:nvSpPr>
        <p:spPr>
          <a:xfrm>
            <a:off x="5410757" y="2466109"/>
            <a:ext cx="3243716" cy="147781"/>
          </a:xfrm>
          <a:prstGeom prst="rect">
            <a:avLst/>
          </a:prstGeom>
        </p:spPr>
        <p:txBody>
          <a:bodyPr anchor="ctr"/>
          <a:lstStyle>
            <a:lvl1pPr marL="0" indent="0">
              <a:lnSpc>
                <a:spcPts val="1500"/>
              </a:lnSpc>
              <a:buNone/>
              <a:defRPr sz="1300" b="1">
                <a:solidFill>
                  <a:srgbClr val="EE5859"/>
                </a:solidFill>
                <a:latin typeface="Arial Narrow" panose="020B0606020202030204" pitchFamily="34" charset="0"/>
              </a:defRPr>
            </a:lvl1pPr>
          </a:lstStyle>
          <a:p>
            <a:pPr lvl="0"/>
            <a:r>
              <a:rPr lang="en-US" dirty="0"/>
              <a:t>Title of the subsection</a:t>
            </a:r>
            <a:endParaRPr lang="es-ES" dirty="0"/>
          </a:p>
        </p:txBody>
      </p:sp>
      <p:sp>
        <p:nvSpPr>
          <p:cNvPr id="19" name="Text Placeholder 8"/>
          <p:cNvSpPr>
            <a:spLocks noGrp="1"/>
          </p:cNvSpPr>
          <p:nvPr>
            <p:ph type="body" sz="quarter" idx="14" hasCustomPrompt="1"/>
          </p:nvPr>
        </p:nvSpPr>
        <p:spPr>
          <a:xfrm>
            <a:off x="5410757" y="2663222"/>
            <a:ext cx="3243716" cy="2816828"/>
          </a:xfrm>
          <a:prstGeom prst="rect">
            <a:avLst/>
          </a:prstGeom>
        </p:spPr>
        <p:txBody>
          <a:bodyPr anchor="t"/>
          <a:lstStyle>
            <a:lvl1pPr marL="0" indent="0">
              <a:lnSpc>
                <a:spcPts val="1100"/>
              </a:lnSpc>
              <a:buNone/>
              <a:defRPr sz="900">
                <a:solidFill>
                  <a:srgbClr val="58585A"/>
                </a:solidFill>
                <a:latin typeface="Arial Narrow" panose="020B0606020202030204" pitchFamily="34" charset="0"/>
              </a:defRPr>
            </a:lvl1pPr>
          </a:lstStyle>
          <a:p>
            <a:pPr lvl="0"/>
            <a:r>
              <a:rPr lang="en-US" dirty="0"/>
              <a:t>Enter here your plain text</a:t>
            </a:r>
            <a:endParaRPr lang="es-ES" dirty="0"/>
          </a:p>
        </p:txBody>
      </p:sp>
      <p:sp>
        <p:nvSpPr>
          <p:cNvPr id="4" name="SmartArt Placeholder 3"/>
          <p:cNvSpPr>
            <a:spLocks noGrp="1"/>
          </p:cNvSpPr>
          <p:nvPr>
            <p:ph type="dgm" sz="quarter" idx="15" hasCustomPrompt="1"/>
          </p:nvPr>
        </p:nvSpPr>
        <p:spPr>
          <a:xfrm>
            <a:off x="386175" y="1794971"/>
            <a:ext cx="4736687" cy="3685080"/>
          </a:xfrm>
          <a:prstGeom prst="rect">
            <a:avLst/>
          </a:prstGeom>
        </p:spPr>
        <p:txBody>
          <a:bodyPr/>
          <a:lstStyle>
            <a:lvl1pPr>
              <a:defRPr>
                <a:latin typeface="Arial Narrow" panose="020B0606020202030204" pitchFamily="34" charset="0"/>
              </a:defRPr>
            </a:lvl1pPr>
          </a:lstStyle>
          <a:p>
            <a:r>
              <a:rPr lang="es-ES" dirty="0" err="1"/>
              <a:t>Click</a:t>
            </a:r>
            <a:r>
              <a:rPr lang="es-ES" dirty="0"/>
              <a:t> in </a:t>
            </a:r>
            <a:r>
              <a:rPr lang="es-ES" dirty="0" err="1"/>
              <a:t>the</a:t>
            </a:r>
            <a:r>
              <a:rPr lang="es-ES" dirty="0"/>
              <a:t> </a:t>
            </a:r>
            <a:r>
              <a:rPr lang="es-ES" dirty="0" err="1"/>
              <a:t>icon</a:t>
            </a:r>
            <a:r>
              <a:rPr lang="es-ES" dirty="0"/>
              <a:t> </a:t>
            </a:r>
            <a:r>
              <a:rPr lang="es-ES" dirty="0" err="1"/>
              <a:t>below</a:t>
            </a:r>
            <a:r>
              <a:rPr lang="es-ES" dirty="0"/>
              <a:t> to </a:t>
            </a:r>
            <a:r>
              <a:rPr lang="es-ES" dirty="0" err="1"/>
              <a:t>insert</a:t>
            </a:r>
            <a:r>
              <a:rPr lang="es-ES" dirty="0"/>
              <a:t> </a:t>
            </a:r>
            <a:r>
              <a:rPr lang="es-ES" dirty="0" err="1"/>
              <a:t>you</a:t>
            </a:r>
            <a:r>
              <a:rPr lang="es-ES" dirty="0"/>
              <a:t> SmartArt</a:t>
            </a:r>
          </a:p>
        </p:txBody>
      </p:sp>
    </p:spTree>
    <p:extLst>
      <p:ext uri="{BB962C8B-B14F-4D97-AF65-F5344CB8AC3E}">
        <p14:creationId xmlns:p14="http://schemas.microsoft.com/office/powerpoint/2010/main" val="384925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p1 Cover">
    <p:spTree>
      <p:nvGrpSpPr>
        <p:cNvPr id="1" name=""/>
        <p:cNvGrpSpPr/>
        <p:nvPr/>
      </p:nvGrpSpPr>
      <p:grpSpPr>
        <a:xfrm>
          <a:off x="0" y="0"/>
          <a:ext cx="0" cy="0"/>
          <a:chOff x="0" y="0"/>
          <a:chExt cx="0" cy="0"/>
        </a:xfrm>
      </p:grpSpPr>
      <p:cxnSp>
        <p:nvCxnSpPr>
          <p:cNvPr id="13" name="Straight Connector 12"/>
          <p:cNvCxnSpPr/>
          <p:nvPr userDrawn="1"/>
        </p:nvCxnSpPr>
        <p:spPr>
          <a:xfrm>
            <a:off x="1593256" y="0"/>
            <a:ext cx="0" cy="4081549"/>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743635" y="412376"/>
            <a:ext cx="4714315" cy="2501153"/>
          </a:xfrm>
          <a:prstGeom prst="rect">
            <a:avLst/>
          </a:prstGeom>
        </p:spPr>
        <p:txBody>
          <a:bodyPr anchor="b"/>
          <a:lstStyle>
            <a:lvl1pPr algn="l">
              <a:lnSpc>
                <a:spcPts val="5700"/>
              </a:lnSpc>
              <a:defRPr sz="6000" b="1">
                <a:solidFill>
                  <a:schemeClr val="bg1"/>
                </a:solidFill>
                <a:latin typeface="Arial Narrow" panose="020B0606020202030204" pitchFamily="34" charset="0"/>
              </a:defRPr>
            </a:lvl1pPr>
          </a:lstStyle>
          <a:p>
            <a:r>
              <a:rPr lang="en-US" dirty="0"/>
              <a:t>HERE GOES YOUR TITLE</a:t>
            </a:r>
            <a:endParaRPr lang="es-ES" dirty="0"/>
          </a:p>
        </p:txBody>
      </p:sp>
      <p:sp>
        <p:nvSpPr>
          <p:cNvPr id="7" name="Subtitle 2"/>
          <p:cNvSpPr>
            <a:spLocks noGrp="1"/>
          </p:cNvSpPr>
          <p:nvPr>
            <p:ph type="subTitle" idx="1" hasCustomPrompt="1"/>
          </p:nvPr>
        </p:nvSpPr>
        <p:spPr>
          <a:xfrm>
            <a:off x="1743636" y="2952281"/>
            <a:ext cx="4164106" cy="525931"/>
          </a:xfrm>
          <a:prstGeom prst="rect">
            <a:avLst/>
          </a:prstGeom>
        </p:spPr>
        <p:txBody>
          <a:bodyPr/>
          <a:lstStyle>
            <a:lvl1pPr marL="0" indent="0" algn="l">
              <a:buNone/>
              <a:defRPr sz="1600">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is an example of how your explanatory text could be placed</a:t>
            </a:r>
            <a:endParaRPr lang="es-ES" dirty="0"/>
          </a:p>
        </p:txBody>
      </p:sp>
      <p:sp>
        <p:nvSpPr>
          <p:cNvPr id="8" name="Text Placeholder 8"/>
          <p:cNvSpPr>
            <a:spLocks noGrp="1"/>
          </p:cNvSpPr>
          <p:nvPr>
            <p:ph type="body" sz="quarter" idx="14" hasCustomPrompt="1"/>
          </p:nvPr>
        </p:nvSpPr>
        <p:spPr>
          <a:xfrm>
            <a:off x="1743075" y="3478213"/>
            <a:ext cx="2713038" cy="654050"/>
          </a:xfrm>
          <a:prstGeom prst="rect">
            <a:avLst/>
          </a:prstGeom>
        </p:spPr>
        <p:txBody>
          <a:bodyPr/>
          <a:lstStyle>
            <a:lvl1pPr marL="0" indent="0">
              <a:buNone/>
              <a:defRPr sz="1200">
                <a:solidFill>
                  <a:schemeClr val="bg1"/>
                </a:solidFill>
                <a:latin typeface="Arial Narrow" panose="020B0606020202030204" pitchFamily="34" charset="0"/>
              </a:defRPr>
            </a:lvl1pPr>
          </a:lstStyle>
          <a:p>
            <a:pPr lvl="0"/>
            <a:r>
              <a:rPr lang="en-US" dirty="0"/>
              <a:t>Month Year</a:t>
            </a:r>
            <a:endParaRPr lang="es-ES" dirty="0"/>
          </a:p>
        </p:txBody>
      </p:sp>
    </p:spTree>
    <p:extLst>
      <p:ext uri="{BB962C8B-B14F-4D97-AF65-F5344CB8AC3E}">
        <p14:creationId xmlns:p14="http://schemas.microsoft.com/office/powerpoint/2010/main" val="24602872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Op1 Section Intro OpA">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chemeClr val="bg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93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p1 Section Intro OpB">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2143678" y="2492943"/>
            <a:ext cx="1539249" cy="1208401"/>
          </a:xfrm>
          <a:prstGeom prst="rect">
            <a:avLst/>
          </a:prstGeom>
        </p:spPr>
        <p:txBody>
          <a:bodyPr anchor="b"/>
          <a:lstStyle>
            <a:lvl1pPr algn="r">
              <a:lnSpc>
                <a:spcPts val="5700"/>
              </a:lnSpc>
              <a:defRPr sz="9600" b="1">
                <a:solidFill>
                  <a:srgbClr val="EE5859"/>
                </a:solidFill>
                <a:latin typeface="Arial" panose="020B0604020202020204" pitchFamily="34" charset="0"/>
                <a:cs typeface="Arial" panose="020B0604020202020204" pitchFamily="34" charset="0"/>
              </a:defRPr>
            </a:lvl1pPr>
          </a:lstStyle>
          <a:p>
            <a:r>
              <a:rPr lang="en-US" dirty="0"/>
              <a:t>00</a:t>
            </a:r>
            <a:endParaRPr lang="es-ES" dirty="0"/>
          </a:p>
        </p:txBody>
      </p:sp>
      <p:sp>
        <p:nvSpPr>
          <p:cNvPr id="8" name="Subtitle 2"/>
          <p:cNvSpPr>
            <a:spLocks noGrp="1"/>
          </p:cNvSpPr>
          <p:nvPr>
            <p:ph type="subTitle" idx="1" hasCustomPrompt="1"/>
          </p:nvPr>
        </p:nvSpPr>
        <p:spPr>
          <a:xfrm>
            <a:off x="4439824" y="2168601"/>
            <a:ext cx="2300341" cy="1743959"/>
          </a:xfrm>
          <a:prstGeom prst="rect">
            <a:avLst/>
          </a:prstGeom>
        </p:spPr>
        <p:txBody>
          <a:bodyPr anchor="ctr"/>
          <a:lstStyle>
            <a:lvl1pPr marL="0" indent="0" algn="l">
              <a:buNone/>
              <a:defRPr sz="3400" b="1">
                <a:solidFill>
                  <a:srgbClr val="D2CBB8"/>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 OF YOUR SECTION</a:t>
            </a:r>
            <a:endParaRPr lang="es-ES" dirty="0"/>
          </a:p>
        </p:txBody>
      </p:sp>
      <p:cxnSp>
        <p:nvCxnSpPr>
          <p:cNvPr id="9" name="Straight Connector 8"/>
          <p:cNvCxnSpPr/>
          <p:nvPr userDrawn="1"/>
        </p:nvCxnSpPr>
        <p:spPr>
          <a:xfrm>
            <a:off x="4012877" y="1894901"/>
            <a:ext cx="0" cy="2423711"/>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142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Op1 Goodbye slide">
    <p:spTree>
      <p:nvGrpSpPr>
        <p:cNvPr id="1" name=""/>
        <p:cNvGrpSpPr/>
        <p:nvPr/>
      </p:nvGrpSpPr>
      <p:grpSpPr>
        <a:xfrm>
          <a:off x="0" y="0"/>
          <a:ext cx="0" cy="0"/>
          <a:chOff x="0" y="0"/>
          <a:chExt cx="0" cy="0"/>
        </a:xfrm>
      </p:grpSpPr>
      <p:sp>
        <p:nvSpPr>
          <p:cNvPr id="23" name="Title 1"/>
          <p:cNvSpPr txBox="1">
            <a:spLocks/>
          </p:cNvSpPr>
          <p:nvPr userDrawn="1"/>
        </p:nvSpPr>
        <p:spPr>
          <a:xfrm>
            <a:off x="5472699" y="1779705"/>
            <a:ext cx="3323875" cy="1716918"/>
          </a:xfrm>
          <a:prstGeom prst="rect">
            <a:avLst/>
          </a:prstGeom>
        </p:spPr>
        <p:txBody>
          <a:bodyPr anchor="b"/>
          <a:lstStyle>
            <a:lvl1pPr algn="l" defTabSz="914400" rtl="0" eaLnBrk="1" latinLnBrk="0" hangingPunct="1">
              <a:lnSpc>
                <a:spcPts val="3700"/>
              </a:lnSpc>
              <a:spcBef>
                <a:spcPct val="0"/>
              </a:spcBef>
              <a:buNone/>
              <a:defRPr sz="3400" kern="1200">
                <a:solidFill>
                  <a:schemeClr val="bg1"/>
                </a:solidFill>
                <a:latin typeface="Trade Gothic LT Std Bold" panose="00000800000000000000" pitchFamily="50" charset="0"/>
                <a:ea typeface="+mj-ea"/>
                <a:cs typeface="+mj-cs"/>
              </a:defRPr>
            </a:lvl1pPr>
          </a:lstStyle>
          <a:p>
            <a:r>
              <a:rPr lang="en-US" b="1" dirty="0">
                <a:solidFill>
                  <a:srgbClr val="EE5859"/>
                </a:solidFill>
                <a:latin typeface="Arial Narrow" panose="020B0606020202030204" pitchFamily="34" charset="0"/>
              </a:rPr>
              <a:t>THANK YOU FOR YOUR ATTENTION</a:t>
            </a:r>
            <a:endParaRPr lang="es-ES" b="1" dirty="0">
              <a:solidFill>
                <a:srgbClr val="EE5859"/>
              </a:solidFill>
              <a:latin typeface="Arial Narrow" panose="020B0606020202030204" pitchFamily="34" charset="0"/>
            </a:endParaRPr>
          </a:p>
        </p:txBody>
      </p:sp>
      <p:sp>
        <p:nvSpPr>
          <p:cNvPr id="24" name="Text Placeholder 8"/>
          <p:cNvSpPr>
            <a:spLocks noGrp="1"/>
          </p:cNvSpPr>
          <p:nvPr>
            <p:ph type="body" sz="quarter" idx="13" hasCustomPrompt="1"/>
          </p:nvPr>
        </p:nvSpPr>
        <p:spPr>
          <a:xfrm>
            <a:off x="5535934" y="3525066"/>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Name </a:t>
            </a:r>
            <a:r>
              <a:rPr lang="en-US" dirty="0" err="1"/>
              <a:t>Lastname</a:t>
            </a:r>
            <a:endParaRPr lang="es-ES" dirty="0"/>
          </a:p>
        </p:txBody>
      </p:sp>
      <p:sp>
        <p:nvSpPr>
          <p:cNvPr id="25" name="Text Placeholder 8"/>
          <p:cNvSpPr>
            <a:spLocks noGrp="1"/>
          </p:cNvSpPr>
          <p:nvPr>
            <p:ph type="body" sz="quarter" idx="14" hasCustomPrompt="1"/>
          </p:nvPr>
        </p:nvSpPr>
        <p:spPr>
          <a:xfrm>
            <a:off x="5727079" y="3767409"/>
            <a:ext cx="3069499" cy="366764"/>
          </a:xfrm>
          <a:prstGeom prst="rect">
            <a:avLst/>
          </a:prstGeom>
        </p:spPr>
        <p:txBody>
          <a:bodyPr/>
          <a:lstStyle>
            <a:lvl1pPr marL="0" indent="0">
              <a:lnSpc>
                <a:spcPct val="100000"/>
              </a:lnSpc>
              <a:spcBef>
                <a:spcPts val="0"/>
              </a:spcBef>
              <a:buNone/>
              <a:defRPr sz="950" baseline="0">
                <a:solidFill>
                  <a:schemeClr val="bg1"/>
                </a:solidFill>
                <a:latin typeface="Arial Narrow" panose="020B0606020202030204" pitchFamily="34" charset="0"/>
              </a:defRPr>
            </a:lvl1pPr>
          </a:lstStyle>
          <a:p>
            <a:pPr lvl="0"/>
            <a:r>
              <a:rPr lang="en-US" dirty="0"/>
              <a:t>Mobile Telephone</a:t>
            </a:r>
          </a:p>
          <a:p>
            <a:pPr lvl="0"/>
            <a:r>
              <a:rPr lang="en-US" dirty="0"/>
              <a:t>Desktop Telephone</a:t>
            </a:r>
          </a:p>
        </p:txBody>
      </p:sp>
      <p:sp>
        <p:nvSpPr>
          <p:cNvPr id="26" name="Text Placeholder 8"/>
          <p:cNvSpPr>
            <a:spLocks noGrp="1"/>
          </p:cNvSpPr>
          <p:nvPr>
            <p:ph type="body" sz="quarter" idx="15" hasCustomPrompt="1"/>
          </p:nvPr>
        </p:nvSpPr>
        <p:spPr>
          <a:xfrm>
            <a:off x="5727079" y="41341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name.lastname@impact-initiatives.org</a:t>
            </a:r>
            <a:endParaRPr lang="es-ES" dirty="0"/>
          </a:p>
        </p:txBody>
      </p:sp>
      <p:sp>
        <p:nvSpPr>
          <p:cNvPr id="27" name="Text Placeholder 8"/>
          <p:cNvSpPr>
            <a:spLocks noGrp="1"/>
          </p:cNvSpPr>
          <p:nvPr>
            <p:ph type="body" sz="quarter" idx="16" hasCustomPrompt="1"/>
          </p:nvPr>
        </p:nvSpPr>
        <p:spPr>
          <a:xfrm>
            <a:off x="5727078" y="4348073"/>
            <a:ext cx="3069499" cy="213900"/>
          </a:xfrm>
          <a:prstGeom prst="rect">
            <a:avLst/>
          </a:prstGeom>
        </p:spPr>
        <p:txBody>
          <a:bodyPr/>
          <a:lstStyle>
            <a:lvl1pPr marL="0" indent="0">
              <a:lnSpc>
                <a:spcPct val="100000"/>
              </a:lnSpc>
              <a:buNone/>
              <a:defRPr sz="950" baseline="0">
                <a:solidFill>
                  <a:schemeClr val="bg1"/>
                </a:solidFill>
                <a:latin typeface="Arial Narrow" panose="020B0606020202030204" pitchFamily="34" charset="0"/>
              </a:defRPr>
            </a:lvl1pPr>
          </a:lstStyle>
          <a:p>
            <a:pPr lvl="0"/>
            <a:r>
              <a:rPr lang="en-US" dirty="0"/>
              <a:t>skype user name</a:t>
            </a:r>
            <a:endParaRPr lang="es-ES" dirty="0"/>
          </a:p>
        </p:txBody>
      </p:sp>
      <p:sp>
        <p:nvSpPr>
          <p:cNvPr id="28" name="Text Placeholder 8"/>
          <p:cNvSpPr>
            <a:spLocks noGrp="1"/>
          </p:cNvSpPr>
          <p:nvPr>
            <p:ph type="body" sz="quarter" idx="17" hasCustomPrompt="1"/>
          </p:nvPr>
        </p:nvSpPr>
        <p:spPr>
          <a:xfrm>
            <a:off x="5727077" y="4561973"/>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www.impact-initiatives.org</a:t>
            </a:r>
            <a:endParaRPr lang="es-ES" dirty="0"/>
          </a:p>
        </p:txBody>
      </p:sp>
      <p:sp>
        <p:nvSpPr>
          <p:cNvPr id="29" name="Text Placeholder 8"/>
          <p:cNvSpPr>
            <a:spLocks noGrp="1"/>
          </p:cNvSpPr>
          <p:nvPr>
            <p:ph type="body" sz="quarter" idx="18" hasCustomPrompt="1"/>
          </p:nvPr>
        </p:nvSpPr>
        <p:spPr>
          <a:xfrm>
            <a:off x="5727076" y="4790051"/>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IMPACT Initiatives</a:t>
            </a:r>
            <a:endParaRPr lang="es-ES" dirty="0"/>
          </a:p>
        </p:txBody>
      </p:sp>
      <p:sp>
        <p:nvSpPr>
          <p:cNvPr id="30" name="Text Placeholder 8"/>
          <p:cNvSpPr>
            <a:spLocks noGrp="1"/>
          </p:cNvSpPr>
          <p:nvPr>
            <p:ph type="body" sz="quarter" idx="19" hasCustomPrompt="1"/>
          </p:nvPr>
        </p:nvSpPr>
        <p:spPr>
          <a:xfrm>
            <a:off x="5727075" y="5018129"/>
            <a:ext cx="3069499" cy="213900"/>
          </a:xfrm>
          <a:prstGeom prst="rect">
            <a:avLst/>
          </a:prstGeom>
        </p:spPr>
        <p:txBody>
          <a:bodyPr/>
          <a:lstStyle>
            <a:lvl1pPr marL="0" indent="0">
              <a:lnSpc>
                <a:spcPct val="100000"/>
              </a:lnSpc>
              <a:buNone/>
              <a:defRPr sz="950">
                <a:solidFill>
                  <a:schemeClr val="bg1"/>
                </a:solidFill>
                <a:latin typeface="Arial Narrow" panose="020B0606020202030204" pitchFamily="34" charset="0"/>
              </a:defRPr>
            </a:lvl1pPr>
          </a:lstStyle>
          <a:p>
            <a:pPr lvl="0"/>
            <a:r>
              <a:rPr lang="en-US" dirty="0"/>
              <a:t>@</a:t>
            </a:r>
            <a:r>
              <a:rPr lang="en-US" dirty="0" err="1"/>
              <a:t>IMPACT_init</a:t>
            </a:r>
            <a:endParaRPr lang="es-ES" dirty="0"/>
          </a:p>
        </p:txBody>
      </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7908" y="3817681"/>
            <a:ext cx="139097" cy="139097"/>
          </a:xfrm>
          <a:prstGeom prst="rect">
            <a:avLst/>
          </a:prstGeom>
        </p:spPr>
      </p:pic>
      <p:pic>
        <p:nvPicPr>
          <p:cNvPr id="32" name="Picture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1915" y="4199661"/>
            <a:ext cx="142572" cy="98019"/>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03612" y="4393774"/>
            <a:ext cx="130921" cy="130921"/>
          </a:xfrm>
          <a:prstGeom prst="rect">
            <a:avLst/>
          </a:prstGeom>
        </p:spPr>
      </p:pic>
      <p:pic>
        <p:nvPicPr>
          <p:cNvPr id="34" name="Picture 3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606616" y="4605381"/>
            <a:ext cx="147872" cy="147872"/>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7279" y="4833939"/>
            <a:ext cx="138520" cy="13852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603612" y="5085917"/>
            <a:ext cx="168361" cy="117852"/>
          </a:xfrm>
          <a:prstGeom prst="rect">
            <a:avLst/>
          </a:prstGeom>
        </p:spPr>
      </p:pic>
      <p:cxnSp>
        <p:nvCxnSpPr>
          <p:cNvPr id="37" name="Straight Connector 36"/>
          <p:cNvCxnSpPr/>
          <p:nvPr userDrawn="1"/>
        </p:nvCxnSpPr>
        <p:spPr>
          <a:xfrm>
            <a:off x="5167909" y="2270286"/>
            <a:ext cx="0" cy="3273866"/>
          </a:xfrm>
          <a:prstGeom prst="line">
            <a:avLst/>
          </a:prstGeom>
          <a:ln w="16192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95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 1Left banner, Text &amp; Icons OpB">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91907" y="1845250"/>
            <a:ext cx="2941487" cy="2501153"/>
          </a:xfrm>
          <a:prstGeom prst="rect">
            <a:avLst/>
          </a:prstGeom>
        </p:spPr>
        <p:txBody>
          <a:bodyPr anchor="ctr"/>
          <a:lstStyle>
            <a:lvl1pPr algn="l">
              <a:lnSpc>
                <a:spcPts val="4500"/>
              </a:lnSpc>
              <a:defRPr sz="4400" b="1">
                <a:solidFill>
                  <a:srgbClr val="D2CBB8"/>
                </a:solidFill>
                <a:latin typeface="Arial Narrow" panose="020B0606020202030204" pitchFamily="34" charset="0"/>
              </a:defRPr>
            </a:lvl1pPr>
          </a:lstStyle>
          <a:p>
            <a:r>
              <a:rPr lang="en-US" dirty="0"/>
              <a:t>HERE GOES THE TITLE OF YOUR SECTION</a:t>
            </a:r>
            <a:endParaRPr lang="es-ES" dirty="0"/>
          </a:p>
        </p:txBody>
      </p:sp>
      <p:sp>
        <p:nvSpPr>
          <p:cNvPr id="3" name="Subtitle 2"/>
          <p:cNvSpPr>
            <a:spLocks noGrp="1"/>
          </p:cNvSpPr>
          <p:nvPr>
            <p:ph type="subTitle" idx="1" hasCustomPrompt="1"/>
          </p:nvPr>
        </p:nvSpPr>
        <p:spPr>
          <a:xfrm>
            <a:off x="5428187" y="462065"/>
            <a:ext cx="2998694" cy="525931"/>
          </a:xfrm>
          <a:prstGeom prst="rect">
            <a:avLst/>
          </a:prstGeom>
        </p:spPr>
        <p:txBody>
          <a:bodyPr anchor="b"/>
          <a:lstStyle>
            <a:lvl1pPr marL="0" indent="0" algn="l">
              <a:buNone/>
              <a:defRPr sz="1300" b="1">
                <a:solidFill>
                  <a:srgbClr val="EE5859"/>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Here goes the title</a:t>
            </a:r>
            <a:endParaRPr lang="es-ES" dirty="0"/>
          </a:p>
        </p:txBody>
      </p:sp>
      <p:sp>
        <p:nvSpPr>
          <p:cNvPr id="9" name="Text Placeholder 8"/>
          <p:cNvSpPr>
            <a:spLocks noGrp="1"/>
          </p:cNvSpPr>
          <p:nvPr>
            <p:ph type="body" sz="quarter" idx="13" hasCustomPrompt="1"/>
          </p:nvPr>
        </p:nvSpPr>
        <p:spPr>
          <a:xfrm>
            <a:off x="5428187" y="9431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5" name="Picture Placeholder 4"/>
          <p:cNvSpPr>
            <a:spLocks noGrp="1"/>
          </p:cNvSpPr>
          <p:nvPr>
            <p:ph type="pic" sz="quarter" idx="14"/>
          </p:nvPr>
        </p:nvSpPr>
        <p:spPr>
          <a:xfrm>
            <a:off x="4652963" y="850900"/>
            <a:ext cx="663575" cy="663575"/>
          </a:xfrm>
          <a:prstGeom prst="rect">
            <a:avLst/>
          </a:prstGeom>
        </p:spPr>
        <p:txBody>
          <a:bodyPr/>
          <a:lstStyle>
            <a:lvl1pPr>
              <a:defRPr sz="1000"/>
            </a:lvl1pPr>
          </a:lstStyle>
          <a:p>
            <a:endParaRPr lang="es-ES" dirty="0"/>
          </a:p>
        </p:txBody>
      </p:sp>
      <p:sp>
        <p:nvSpPr>
          <p:cNvPr id="8" name="Text Placeholder 8"/>
          <p:cNvSpPr>
            <a:spLocks noGrp="1"/>
          </p:cNvSpPr>
          <p:nvPr>
            <p:ph type="body" sz="quarter" idx="15" hasCustomPrompt="1"/>
          </p:nvPr>
        </p:nvSpPr>
        <p:spPr>
          <a:xfrm>
            <a:off x="5428187" y="223819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0" name="Picture Placeholder 4"/>
          <p:cNvSpPr>
            <a:spLocks noGrp="1"/>
          </p:cNvSpPr>
          <p:nvPr>
            <p:ph type="pic" sz="quarter" idx="16"/>
          </p:nvPr>
        </p:nvSpPr>
        <p:spPr>
          <a:xfrm>
            <a:off x="4652963" y="2145919"/>
            <a:ext cx="663575" cy="663575"/>
          </a:xfrm>
          <a:prstGeom prst="rect">
            <a:avLst/>
          </a:prstGeom>
        </p:spPr>
        <p:txBody>
          <a:bodyPr/>
          <a:lstStyle>
            <a:lvl1pPr>
              <a:defRPr sz="1000"/>
            </a:lvl1pPr>
          </a:lstStyle>
          <a:p>
            <a:endParaRPr lang="es-ES" dirty="0"/>
          </a:p>
        </p:txBody>
      </p:sp>
      <p:sp>
        <p:nvSpPr>
          <p:cNvPr id="12" name="Text Placeholder 8"/>
          <p:cNvSpPr>
            <a:spLocks noGrp="1"/>
          </p:cNvSpPr>
          <p:nvPr>
            <p:ph type="body" sz="quarter" idx="17" hasCustomPrompt="1"/>
          </p:nvPr>
        </p:nvSpPr>
        <p:spPr>
          <a:xfrm>
            <a:off x="5428187" y="3568350"/>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3" name="Picture Placeholder 4"/>
          <p:cNvSpPr>
            <a:spLocks noGrp="1"/>
          </p:cNvSpPr>
          <p:nvPr>
            <p:ph type="pic" sz="quarter" idx="18"/>
          </p:nvPr>
        </p:nvSpPr>
        <p:spPr>
          <a:xfrm>
            <a:off x="4652963" y="3476079"/>
            <a:ext cx="663575" cy="663575"/>
          </a:xfrm>
          <a:prstGeom prst="rect">
            <a:avLst/>
          </a:prstGeom>
        </p:spPr>
        <p:txBody>
          <a:bodyPr/>
          <a:lstStyle>
            <a:lvl1pPr>
              <a:defRPr sz="1000"/>
            </a:lvl1pPr>
          </a:lstStyle>
          <a:p>
            <a:endParaRPr lang="es-ES" dirty="0"/>
          </a:p>
        </p:txBody>
      </p:sp>
      <p:sp>
        <p:nvSpPr>
          <p:cNvPr id="15" name="Text Placeholder 8"/>
          <p:cNvSpPr>
            <a:spLocks noGrp="1"/>
          </p:cNvSpPr>
          <p:nvPr>
            <p:ph type="body" sz="quarter" idx="19" hasCustomPrompt="1"/>
          </p:nvPr>
        </p:nvSpPr>
        <p:spPr>
          <a:xfrm>
            <a:off x="5428187" y="4905571"/>
            <a:ext cx="2998694" cy="778053"/>
          </a:xfrm>
          <a:prstGeom prst="rect">
            <a:avLst/>
          </a:prstGeom>
        </p:spPr>
        <p:txBody>
          <a:bodyPr/>
          <a:lstStyle>
            <a:lvl1pPr marL="0" indent="0">
              <a:lnSpc>
                <a:spcPts val="1300"/>
              </a:lnSpc>
              <a:buNone/>
              <a:defRPr sz="1100">
                <a:solidFill>
                  <a:srgbClr val="58585A"/>
                </a:solidFill>
                <a:latin typeface="Arial Narrow" panose="020B0606020202030204" pitchFamily="34" charset="0"/>
              </a:defRPr>
            </a:lvl1pPr>
          </a:lstStyle>
          <a:p>
            <a:pPr lvl="0"/>
            <a:r>
              <a:rPr lang="en-US" dirty="0"/>
              <a:t>Here goes your plain text</a:t>
            </a:r>
            <a:endParaRPr lang="es-ES" dirty="0"/>
          </a:p>
        </p:txBody>
      </p:sp>
      <p:sp>
        <p:nvSpPr>
          <p:cNvPr id="16" name="Picture Placeholder 4"/>
          <p:cNvSpPr>
            <a:spLocks noGrp="1"/>
          </p:cNvSpPr>
          <p:nvPr>
            <p:ph type="pic" sz="quarter" idx="20"/>
          </p:nvPr>
        </p:nvSpPr>
        <p:spPr>
          <a:xfrm>
            <a:off x="4652963" y="4813300"/>
            <a:ext cx="663575" cy="663575"/>
          </a:xfrm>
          <a:prstGeom prst="rect">
            <a:avLst/>
          </a:prstGeom>
        </p:spPr>
        <p:txBody>
          <a:bodyPr/>
          <a:lstStyle>
            <a:lvl1pPr>
              <a:defRPr sz="1000"/>
            </a:lvl1pPr>
          </a:lstStyle>
          <a:p>
            <a:endParaRPr lang="es-ES" dirty="0"/>
          </a:p>
        </p:txBody>
      </p:sp>
      <p:sp>
        <p:nvSpPr>
          <p:cNvPr id="21" name="Text Placeholder 20"/>
          <p:cNvSpPr>
            <a:spLocks noGrp="1"/>
          </p:cNvSpPr>
          <p:nvPr>
            <p:ph type="body" sz="quarter" idx="21" hasCustomPrompt="1"/>
          </p:nvPr>
        </p:nvSpPr>
        <p:spPr>
          <a:xfrm>
            <a:off x="5428187" y="1836013"/>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2" name="Text Placeholder 20"/>
          <p:cNvSpPr>
            <a:spLocks noGrp="1"/>
          </p:cNvSpPr>
          <p:nvPr>
            <p:ph type="body" sz="quarter" idx="22" hasCustomPrompt="1"/>
          </p:nvPr>
        </p:nvSpPr>
        <p:spPr>
          <a:xfrm>
            <a:off x="5428094" y="316114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
        <p:nvSpPr>
          <p:cNvPr id="23" name="Text Placeholder 20"/>
          <p:cNvSpPr>
            <a:spLocks noGrp="1"/>
          </p:cNvSpPr>
          <p:nvPr>
            <p:ph type="body" sz="quarter" idx="23" hasCustomPrompt="1"/>
          </p:nvPr>
        </p:nvSpPr>
        <p:spPr>
          <a:xfrm>
            <a:off x="5428094" y="4520185"/>
            <a:ext cx="2998787" cy="437765"/>
          </a:xfrm>
          <a:prstGeom prst="rect">
            <a:avLst/>
          </a:prstGeom>
        </p:spPr>
        <p:txBody>
          <a:bodyPr anchor="b"/>
          <a:lstStyle>
            <a:lvl1pPr marL="0" indent="0">
              <a:buNone/>
              <a:defRPr sz="1300" b="1">
                <a:solidFill>
                  <a:srgbClr val="EE5859"/>
                </a:solidFill>
                <a:latin typeface="Arial Narrow" panose="020B0606020202030204" pitchFamily="34" charset="0"/>
              </a:defRPr>
            </a:lvl1pPr>
          </a:lstStyle>
          <a:p>
            <a:pPr lvl="0"/>
            <a:r>
              <a:rPr lang="en-US" dirty="0"/>
              <a:t>Here goes the title</a:t>
            </a:r>
            <a:endParaRPr lang="es-ES" dirty="0"/>
          </a:p>
        </p:txBody>
      </p:sp>
    </p:spTree>
    <p:extLst>
      <p:ext uri="{BB962C8B-B14F-4D97-AF65-F5344CB8AC3E}">
        <p14:creationId xmlns:p14="http://schemas.microsoft.com/office/powerpoint/2010/main" val="4251732396"/>
      </p:ext>
    </p:extLst>
  </p:cSld>
  <p:clrMapOvr>
    <a:masterClrMapping/>
  </p:clrMapOvr>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55.xml"/><Relationship Id="rId7" Type="http://schemas.openxmlformats.org/officeDocument/2006/relationships/theme" Target="../theme/theme10.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Layout" Target="../slideLayouts/slideLayout61.xml"/><Relationship Id="rId7" Type="http://schemas.openxmlformats.org/officeDocument/2006/relationships/theme" Target="../theme/theme1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5" Type="http://schemas.openxmlformats.org/officeDocument/2006/relationships/slideLayout" Target="../slideLayouts/slideLayout63.xml"/><Relationship Id="rId10" Type="http://schemas.openxmlformats.org/officeDocument/2006/relationships/image" Target="../media/image2.png"/><Relationship Id="rId4" Type="http://schemas.openxmlformats.org/officeDocument/2006/relationships/slideLayout" Target="../slideLayouts/slideLayout62.xml"/><Relationship Id="rId9" Type="http://schemas.openxmlformats.org/officeDocument/2006/relationships/image" Target="../media/image10.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3" Type="http://schemas.openxmlformats.org/officeDocument/2006/relationships/slideLayout" Target="../slideLayouts/slideLayout67.xml"/><Relationship Id="rId21" Type="http://schemas.openxmlformats.org/officeDocument/2006/relationships/image" Target="../media/image14.jpg"/><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image" Target="../media/image13.jp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19" Type="http://schemas.openxmlformats.org/officeDocument/2006/relationships/theme" Target="../theme/theme12.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5.xml"/><Relationship Id="rId7" Type="http://schemas.microsoft.com/office/2007/relationships/hdphoto" Target="../media/hdphoto1.wdp"/><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2.png"/><Relationship Id="rId5" Type="http://schemas.openxmlformats.org/officeDocument/2006/relationships/slideLayout" Target="../slideLayouts/slideLayout10.xml"/><Relationship Id="rId10" Type="http://schemas.openxmlformats.org/officeDocument/2006/relationships/image" Target="../media/image10.jpg"/><Relationship Id="rId4" Type="http://schemas.openxmlformats.org/officeDocument/2006/relationships/slideLayout" Target="../slideLayouts/slideLayout9.xml"/><Relationship Id="rId9" Type="http://schemas.openxmlformats.org/officeDocument/2006/relationships/image" Target="../media/image9.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2.jpg"/><Relationship Id="rId4" Type="http://schemas.openxmlformats.org/officeDocument/2006/relationships/image" Target="../media/image1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image" Target="../media/image13.jp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heme" Target="../theme/theme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image" Target="../media/image2.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image" Target="../media/image1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image" Target="../media/image2.png"/><Relationship Id="rId5" Type="http://schemas.openxmlformats.org/officeDocument/2006/relationships/image" Target="../media/image16.jpg"/><Relationship Id="rId4" Type="http://schemas.openxmlformats.org/officeDocument/2006/relationships/image" Target="../media/image15.jp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2.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7.jpg"/><Relationship Id="rId5" Type="http://schemas.openxmlformats.org/officeDocument/2006/relationships/image" Target="../media/image9.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8.jp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image" Target="../media/image13.jpg"/><Relationship Id="rId5" Type="http://schemas.openxmlformats.org/officeDocument/2006/relationships/slideLayout" Target="../slideLayouts/slideLayout46.xml"/><Relationship Id="rId10" Type="http://schemas.openxmlformats.org/officeDocument/2006/relationships/theme" Target="../theme/theme8.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696452591"/>
      </p:ext>
    </p:extLst>
  </p:cSld>
  <p:clrMap bg1="lt1" tx1="dk1" bg2="lt2" tx2="dk2" accent1="accent1" accent2="accent2" accent3="accent3" accent4="accent4" accent5="accent5" accent6="accent6" hlink="hlink" folHlink="folHlink"/>
  <p:sldLayoutIdLst>
    <p:sldLayoutId id="2147483711" r:id="rId1"/>
    <p:sldLayoutId id="2147483727" r:id="rId2"/>
    <p:sldLayoutId id="2147483728" r:id="rId3"/>
    <p:sldLayoutId id="2147483719" r:id="rId4"/>
    <p:sldLayoutId id="21474838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535"/>
            <a:ext cx="9144000" cy="6856929"/>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4191857439"/>
      </p:ext>
    </p:extLst>
  </p:cSld>
  <p:clrMap bg1="lt1" tx1="dk1" bg2="lt2" tx2="dk2" accent1="accent1" accent2="accent2" accent3="accent3" accent4="accent4" accent5="accent5" accent6="accent6" hlink="hlink" folHlink="folHlink"/>
  <p:sldLayoutIdLst>
    <p:sldLayoutId id="2147483689" r:id="rId1"/>
    <p:sldLayoutId id="2147483693" r:id="rId2"/>
    <p:sldLayoutId id="2147483692" r:id="rId3"/>
    <p:sldLayoutId id="2147483729" r:id="rId4"/>
    <p:sldLayoutId id="2147483722" r:id="rId5"/>
    <p:sldLayoutId id="214748375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37739138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pic>
          <p:nvPicPr>
            <p:cNvPr id="8" name="Picture 7"/>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879946100"/>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 id="214748379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FFFF"/>
              </a:solidFill>
            </a:endParaRPr>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FFFFFF"/>
                </a:solidFill>
              </a:endParaRPr>
            </a:p>
          </p:txBody>
        </p:sp>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54842213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84281681"/>
      </p:ext>
    </p:extLst>
  </p:cSld>
  <p:clrMap bg1="lt1" tx1="dk1" bg2="lt2" tx2="dk2" accent1="accent1" accent2="accent2" accent3="accent3" accent4="accent4" accent5="accent5" accent6="accent6" hlink="hlink" folHlink="folHlink"/>
  <p:sldLayoutIdLst>
    <p:sldLayoutId id="2147483696" r:id="rId1"/>
    <p:sldLayoutId id="2147483730" r:id="rId2"/>
    <p:sldLayoutId id="2147483705" r:id="rId3"/>
    <p:sldLayoutId id="2147483731" r:id="rId4"/>
    <p:sldLayoutId id="2147483699" r:id="rId5"/>
    <p:sldLayoutId id="2147483732" r:id="rId6"/>
    <p:sldLayoutId id="214748380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091960100"/>
      </p:ext>
    </p:extLst>
  </p:cSld>
  <p:clrMap bg1="lt1" tx1="dk1" bg2="lt2" tx2="dk2" accent1="accent1" accent2="accent2" accent3="accent3" accent4="accent4" accent5="accent5" accent6="accent6" hlink="hlink" folHlink="folHlink"/>
  <p:sldLayoutIdLst>
    <p:sldLayoutId id="2147483702" r:id="rId1"/>
    <p:sldLayoutId id="214748370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938894370"/>
      </p:ext>
    </p:extLst>
  </p:cSld>
  <p:clrMap bg1="lt1" tx1="dk1" bg2="lt2" tx2="dk2" accent1="accent1" accent2="accent2" accent3="accent3" accent4="accent4" accent5="accent5" accent6="accent6" hlink="hlink" folHlink="folHlink"/>
  <p:sldLayoutIdLst>
    <p:sldLayoutId id="2147483698" r:id="rId1"/>
    <p:sldLayoutId id="2147483742" r:id="rId2"/>
    <p:sldLayoutId id="2147483700" r:id="rId3"/>
    <p:sldLayoutId id="2147483743" r:id="rId4"/>
    <p:sldLayoutId id="2147483707" r:id="rId5"/>
    <p:sldLayoutId id="2147483744" r:id="rId6"/>
    <p:sldLayoutId id="2147483716" r:id="rId7"/>
    <p:sldLayoutId id="2147483745" r:id="rId8"/>
    <p:sldLayoutId id="2147483717" r:id="rId9"/>
    <p:sldLayoutId id="2147483746" r:id="rId10"/>
    <p:sldLayoutId id="2147483718" r:id="rId11"/>
    <p:sldLayoutId id="2147483747" r:id="rId12"/>
    <p:sldLayoutId id="2147483709" r:id="rId13"/>
    <p:sldLayoutId id="2147483748" r:id="rId14"/>
    <p:sldLayoutId id="2147483714" r:id="rId15"/>
    <p:sldLayoutId id="2147483749" r:id="rId16"/>
    <p:sldLayoutId id="2147483715" r:id="rId17"/>
    <p:sldLayoutId id="2147483750" r:id="rId18"/>
    <p:sldLayoutId id="21474837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114333084"/>
      </p:ext>
    </p:extLst>
  </p:cSld>
  <p:clrMap bg1="lt1" tx1="dk1" bg2="lt2" tx2="dk2" accent1="accent1" accent2="accent2" accent3="accent3" accent4="accent4" accent5="accent5" accent6="accent6" hlink="hlink" folHlink="folHlink"/>
  <p:sldLayoutIdLst>
    <p:sldLayoutId id="2147483704" r:id="rId1"/>
    <p:sldLayoutId id="214748370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 name="Picture Placeholder 6"/>
          <p:cNvPicPr>
            <a:picLocks noChangeAspect="1"/>
          </p:cNvPicPr>
          <p:nvPr userDrawn="1"/>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p:cNvSpPr/>
          <p:nvPr userDrawn="1"/>
        </p:nvSpPr>
        <p:spPr>
          <a:xfrm>
            <a:off x="0" y="0"/>
            <a:ext cx="9144000" cy="6858000"/>
          </a:xfrm>
          <a:prstGeom prst="rect">
            <a:avLst/>
          </a:prstGeom>
          <a:solidFill>
            <a:srgbClr val="D2CBB8">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grpSp>
        <p:nvGrpSpPr>
          <p:cNvPr id="7" name="Group 6"/>
          <p:cNvGrpSpPr/>
          <p:nvPr userDrawn="1"/>
        </p:nvGrpSpPr>
        <p:grpSpPr>
          <a:xfrm>
            <a:off x="0" y="6251156"/>
            <a:ext cx="9148386" cy="606844"/>
            <a:chOff x="0" y="6251156"/>
            <a:chExt cx="9148386" cy="606844"/>
          </a:xfrm>
        </p:grpSpPr>
        <p:sp>
          <p:nvSpPr>
            <p:cNvPr id="8" name="Rectangle 7"/>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1578660336"/>
      </p:ext>
    </p:extLst>
  </p:cSld>
  <p:clrMap bg1="lt1" tx1="dk1" bg2="lt2" tx2="dk2" accent1="accent1" accent2="accent2" accent3="accent3" accent4="accent4" accent5="accent5" accent6="accent6" hlink="hlink" folHlink="folHlink"/>
  <p:sldLayoutIdLst>
    <p:sldLayoutId id="2147483724" r:id="rId1"/>
    <p:sldLayoutId id="2147483726" r:id="rId2"/>
    <p:sldLayoutId id="214748372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88029913"/>
      </p:ext>
    </p:extLst>
  </p:cSld>
  <p:clrMap bg1="lt1" tx1="dk1" bg2="lt2" tx2="dk2" accent1="accent1" accent2="accent2" accent3="accent3" accent4="accent4" accent5="accent5" accent6="accent6" hlink="hlink" folHlink="folHlink"/>
  <p:sldLayoutIdLst>
    <p:sldLayoutId id="2147483734" r:id="rId1"/>
    <p:sldLayoutId id="2147483736" r:id="rId2"/>
    <p:sldLayoutId id="214748373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2572689124"/>
      </p:ext>
    </p:extLst>
  </p:cSld>
  <p:clrMap bg1="lt1" tx1="dk1" bg2="lt2" tx2="dk2" accent1="accent1" accent2="accent2" accent3="accent3" accent4="accent4" accent5="accent5" accent6="accent6" hlink="hlink" folHlink="folHlink"/>
  <p:sldLayoutIdLst>
    <p:sldLayoutId id="2147483753" r:id="rId1"/>
    <p:sldLayoutId id="2147483755" r:id="rId2"/>
    <p:sldLayoutId id="2147483757" r:id="rId3"/>
    <p:sldLayoutId id="2147483759" r:id="rId4"/>
    <p:sldLayoutId id="2147483761" r:id="rId5"/>
    <p:sldLayoutId id="2147483763" r:id="rId6"/>
    <p:sldLayoutId id="2147483765" r:id="rId7"/>
    <p:sldLayoutId id="2147483767" r:id="rId8"/>
    <p:sldLayoutId id="21474837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6" name="Group 5"/>
          <p:cNvGrpSpPr/>
          <p:nvPr userDrawn="1"/>
        </p:nvGrpSpPr>
        <p:grpSpPr>
          <a:xfrm>
            <a:off x="0" y="6251156"/>
            <a:ext cx="9148386" cy="606844"/>
            <a:chOff x="0" y="6251156"/>
            <a:chExt cx="9148386" cy="606844"/>
          </a:xfrm>
        </p:grpSpPr>
        <p:sp>
          <p:nvSpPr>
            <p:cNvPr id="7" name="Rectangle 6"/>
            <p:cNvSpPr/>
            <p:nvPr/>
          </p:nvSpPr>
          <p:spPr>
            <a:xfrm>
              <a:off x="0" y="6268598"/>
              <a:ext cx="9144000" cy="58940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4247" y="6251156"/>
              <a:ext cx="2754139" cy="606844"/>
            </a:xfrm>
            <a:prstGeom prst="rect">
              <a:avLst/>
            </a:prstGeom>
          </p:spPr>
        </p:pic>
      </p:grpSp>
    </p:spTree>
    <p:extLst>
      <p:ext uri="{BB962C8B-B14F-4D97-AF65-F5344CB8AC3E}">
        <p14:creationId xmlns:p14="http://schemas.microsoft.com/office/powerpoint/2010/main" val="382116712"/>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1.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1.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1.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1.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1.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1.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1.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1.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www.impact-repository.org/document/reach/dff9be13/REACH_IRQ_ReDS_RA_Factsheet_Markaz_Mosul_March202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DBAD54-661F-4292-8512-7BE207A5FEC8}"/>
              </a:ext>
            </a:extLst>
          </p:cNvPr>
          <p:cNvSpPr>
            <a:spLocks noGrp="1"/>
          </p:cNvSpPr>
          <p:nvPr>
            <p:ph type="subTitle" idx="1"/>
          </p:nvPr>
        </p:nvSpPr>
        <p:spPr>
          <a:xfrm>
            <a:off x="1743634" y="3509330"/>
            <a:ext cx="7199198" cy="379053"/>
          </a:xfrm>
        </p:spPr>
        <p:txBody>
          <a:bodyPr/>
          <a:lstStyle/>
          <a:p>
            <a:r>
              <a:rPr lang="en-US" b="1" dirty="0">
                <a:solidFill>
                  <a:srgbClr val="EE5859"/>
                </a:solidFill>
              </a:rPr>
              <a:t>Findings presentation, Iraq</a:t>
            </a:r>
            <a:endParaRPr lang="en-US" b="1" dirty="0">
              <a:solidFill>
                <a:srgbClr val="EE585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Rectangle 3">
            <a:extLst>
              <a:ext uri="{FF2B5EF4-FFF2-40B4-BE49-F238E27FC236}">
                <a16:creationId xmlns:a16="http://schemas.microsoft.com/office/drawing/2014/main" id="{21BD0E24-DF6F-4021-82B2-46D4A1E478F8}"/>
              </a:ext>
            </a:extLst>
          </p:cNvPr>
          <p:cNvSpPr/>
          <p:nvPr/>
        </p:nvSpPr>
        <p:spPr>
          <a:xfrm>
            <a:off x="1743633" y="249773"/>
            <a:ext cx="7400367" cy="2769989"/>
          </a:xfrm>
          <a:prstGeom prst="rect">
            <a:avLst/>
          </a:prstGeom>
        </p:spPr>
        <p:txBody>
          <a:bodyPr wrap="square">
            <a:spAutoFit/>
          </a:bodyPr>
          <a:lstStyle/>
          <a:p>
            <a:r>
              <a:rPr lang="en-US" sz="4200" b="1" dirty="0">
                <a:solidFill>
                  <a:schemeClr val="bg1"/>
                </a:solidFill>
                <a:latin typeface="Arial Narrow" panose="020B0606020202030204" pitchFamily="34" charset="0"/>
              </a:rPr>
              <a:t>Returns and Durable Solutions Assessment (</a:t>
            </a:r>
            <a:r>
              <a:rPr lang="en-US" sz="4200" b="1" dirty="0" err="1">
                <a:solidFill>
                  <a:schemeClr val="bg1"/>
                </a:solidFill>
                <a:latin typeface="Arial Narrow" panose="020B0606020202030204" pitchFamily="34" charset="0"/>
              </a:rPr>
              <a:t>ReDS</a:t>
            </a:r>
            <a:r>
              <a:rPr lang="en-US" sz="4200" b="1" dirty="0">
                <a:solidFill>
                  <a:schemeClr val="bg1"/>
                </a:solidFill>
                <a:latin typeface="Arial Narrow" panose="020B0606020202030204" pitchFamily="34" charset="0"/>
              </a:rPr>
              <a:t>)</a:t>
            </a:r>
          </a:p>
          <a:p>
            <a:endParaRPr lang="en-US" sz="4200" b="1" dirty="0">
              <a:solidFill>
                <a:schemeClr val="bg1"/>
              </a:solidFill>
              <a:latin typeface="Arial Narrow" panose="020B0606020202030204" pitchFamily="34" charset="0"/>
            </a:endParaRPr>
          </a:p>
          <a:p>
            <a:r>
              <a:rPr lang="en-US" sz="1600" b="1" dirty="0">
                <a:solidFill>
                  <a:schemeClr val="bg1"/>
                </a:solidFill>
                <a:latin typeface="Arial Narrow" panose="020B0606020202030204" pitchFamily="34" charset="0"/>
              </a:rPr>
              <a:t> </a:t>
            </a:r>
            <a:br>
              <a:rPr lang="en-US" sz="4200" b="1" dirty="0">
                <a:solidFill>
                  <a:schemeClr val="bg1"/>
                </a:solidFill>
                <a:latin typeface="Arial Narrow" panose="020B0606020202030204" pitchFamily="34" charset="0"/>
              </a:rPr>
            </a:br>
            <a:r>
              <a:rPr lang="en-US" sz="3200" b="1" dirty="0">
                <a:solidFill>
                  <a:schemeClr val="bg1"/>
                </a:solidFill>
                <a:latin typeface="Arial Narrow" panose="020B0606020202030204" pitchFamily="34" charset="0"/>
              </a:rPr>
              <a:t>Markaz Mosul – Mosul, Ninewa</a:t>
            </a:r>
          </a:p>
        </p:txBody>
      </p:sp>
      <p:sp>
        <p:nvSpPr>
          <p:cNvPr id="6" name="Text Placeholder 6">
            <a:extLst>
              <a:ext uri="{FF2B5EF4-FFF2-40B4-BE49-F238E27FC236}">
                <a16:creationId xmlns:a16="http://schemas.microsoft.com/office/drawing/2014/main" id="{D7FB3262-B396-45E6-93E2-F7AE08A82BBF}"/>
              </a:ext>
            </a:extLst>
          </p:cNvPr>
          <p:cNvSpPr txBox="1">
            <a:spLocks/>
          </p:cNvSpPr>
          <p:nvPr/>
        </p:nvSpPr>
        <p:spPr>
          <a:xfrm>
            <a:off x="1743633" y="3888382"/>
            <a:ext cx="4715040" cy="50999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Data collection period:  </a:t>
            </a:r>
            <a:r>
              <a:rPr lang="en-US" b="0" i="0" u="none" strike="noStrike" dirty="0">
                <a:latin typeface="Arial Narrow" panose="020B0606020202030204" pitchFamily="34" charset="0"/>
              </a:rPr>
              <a:t>10-14 March 2021</a:t>
            </a:r>
          </a:p>
          <a:p>
            <a:endParaRPr lang="en-US" dirty="0"/>
          </a:p>
        </p:txBody>
      </p:sp>
      <p:pic>
        <p:nvPicPr>
          <p:cNvPr id="5" name="Picture 4">
            <a:extLst>
              <a:ext uri="{FF2B5EF4-FFF2-40B4-BE49-F238E27FC236}">
                <a16:creationId xmlns:a16="http://schemas.microsoft.com/office/drawing/2014/main" id="{0FD3694F-A806-4385-87F6-6EBED9E437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92255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9C1C7E-CC40-4ACC-8573-C65C8EBB3CD0}"/>
              </a:ext>
            </a:extLst>
          </p:cNvPr>
          <p:cNvSpPr>
            <a:spLocks noGrp="1"/>
          </p:cNvSpPr>
          <p:nvPr>
            <p:ph type="ctrTitle"/>
          </p:nvPr>
        </p:nvSpPr>
        <p:spPr>
          <a:xfrm>
            <a:off x="386176" y="266337"/>
            <a:ext cx="8087840" cy="724646"/>
          </a:xfrm>
        </p:spPr>
        <p:txBody>
          <a:bodyPr anchor="ctr">
            <a:normAutofit/>
          </a:bodyPr>
          <a:lstStyle/>
          <a:p>
            <a:r>
              <a:rPr lang="en-US" dirty="0"/>
              <a:t>Markaz Mosul Sub-district overview</a:t>
            </a:r>
          </a:p>
        </p:txBody>
      </p:sp>
      <p:sp>
        <p:nvSpPr>
          <p:cNvPr id="10" name="Rectangle 9">
            <a:extLst>
              <a:ext uri="{FF2B5EF4-FFF2-40B4-BE49-F238E27FC236}">
                <a16:creationId xmlns:a16="http://schemas.microsoft.com/office/drawing/2014/main" id="{F15E5B91-6589-4F63-8BA9-85BBBC572065}"/>
              </a:ext>
            </a:extLst>
          </p:cNvPr>
          <p:cNvSpPr/>
          <p:nvPr/>
        </p:nvSpPr>
        <p:spPr>
          <a:xfrm>
            <a:off x="401412" y="1351960"/>
            <a:ext cx="8406685" cy="1908215"/>
          </a:xfrm>
          <a:prstGeom prst="rect">
            <a:avLst/>
          </a:prstGeom>
        </p:spPr>
        <p:txBody>
          <a:bodyPr wrap="square">
            <a:spAutoFit/>
          </a:bodyPr>
          <a:lstStyle/>
          <a:p>
            <a:pPr marL="463550" marR="0" indent="-463550" algn="just" rtl="0">
              <a:spcAft>
                <a:spcPts val="6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Markaz Mosul is a sub-district of Mosul District in Ninewa Governorate. </a:t>
            </a:r>
          </a:p>
          <a:p>
            <a:pPr marL="463550" indent="-463550" algn="just">
              <a:spcAft>
                <a:spcPts val="6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On 10 June 2014, Markaz Mosul fell under the control of the group known as the Islamic State of Iraq and the Levant (ISIL), resulting in </a:t>
            </a:r>
            <a:r>
              <a:rPr lang="en-GB" sz="1800" b="1" i="0" u="none" strike="noStrike" dirty="0">
                <a:solidFill>
                  <a:srgbClr val="58585B"/>
                </a:solidFill>
                <a:latin typeface="Arial Narrow" panose="020B0606020202030204" pitchFamily="34" charset="0"/>
              </a:rPr>
              <a:t>188,157-191,557 households </a:t>
            </a:r>
            <a:r>
              <a:rPr lang="en-GB" sz="1800" i="0" u="none" strike="noStrike" dirty="0">
                <a:solidFill>
                  <a:srgbClr val="58585B"/>
                </a:solidFill>
                <a:latin typeface="Arial Narrow" panose="020B0606020202030204" pitchFamily="34" charset="0"/>
              </a:rPr>
              <a:t>being displaced, as reported by KIs</a:t>
            </a:r>
            <a:r>
              <a:rPr lang="en-US" sz="1800" i="0" u="none" strike="noStrike" dirty="0">
                <a:solidFill>
                  <a:srgbClr val="58585B"/>
                </a:solidFill>
                <a:latin typeface="Arial Narrow" panose="020B0606020202030204" pitchFamily="34" charset="0"/>
              </a:rPr>
              <a:t>.</a:t>
            </a:r>
          </a:p>
          <a:p>
            <a:pPr marL="457200" indent="-457200" algn="just">
              <a:spcAft>
                <a:spcPts val="600"/>
              </a:spcAft>
              <a:buSzPct val="100000"/>
              <a:buFont typeface="Wingdings" panose="05000000000000000000" pitchFamily="2" charset="2"/>
              <a:buChar char="§"/>
            </a:pPr>
            <a:r>
              <a:rPr lang="en-GB" sz="1800" b="1" i="0" u="none" strike="noStrike" dirty="0">
                <a:solidFill>
                  <a:srgbClr val="58585B"/>
                </a:solidFill>
                <a:latin typeface="Arial Narrow" panose="020B0606020202030204" pitchFamily="34" charset="0"/>
              </a:rPr>
              <a:t>156-173</a:t>
            </a:r>
            <a:r>
              <a:rPr lang="en-GB" b="1" i="0" u="none" strike="noStrike" dirty="0">
                <a:solidFill>
                  <a:srgbClr val="58585B"/>
                </a:solidFill>
                <a:latin typeface="Arial Narrow" panose="020B0606020202030204" pitchFamily="34" charset="0"/>
              </a:rPr>
              <a:t> </a:t>
            </a:r>
            <a:r>
              <a:rPr lang="en-US" b="1" dirty="0">
                <a:solidFill>
                  <a:srgbClr val="58585A"/>
                </a:solidFill>
                <a:latin typeface="Arial Narrow" panose="020B0606020202030204" pitchFamily="34" charset="0"/>
              </a:rPr>
              <a:t>IDP households </a:t>
            </a:r>
            <a:r>
              <a:rPr lang="en-US" dirty="0">
                <a:solidFill>
                  <a:srgbClr val="58585A"/>
                </a:solidFill>
                <a:latin typeface="Arial Narrow" panose="020B0606020202030204" pitchFamily="34" charset="0"/>
              </a:rPr>
              <a:t>(area of origin (AoO) not specified) are reported to reside in Markaz Mosul Sub-district.</a:t>
            </a:r>
          </a:p>
        </p:txBody>
      </p:sp>
      <p:pic>
        <p:nvPicPr>
          <p:cNvPr id="5" name="Picture 4">
            <a:extLst>
              <a:ext uri="{FF2B5EF4-FFF2-40B4-BE49-F238E27FC236}">
                <a16:creationId xmlns:a16="http://schemas.microsoft.com/office/drawing/2014/main" id="{B379AD11-9D1F-49E4-81A0-992D01C44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id="{441F7D75-92DD-4F6F-BA71-91BB9CAC90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429000"/>
            <a:ext cx="9144001" cy="2847663"/>
          </a:xfrm>
          <a:prstGeom prst="rect">
            <a:avLst/>
          </a:prstGeom>
        </p:spPr>
      </p:pic>
    </p:spTree>
    <p:extLst>
      <p:ext uri="{BB962C8B-B14F-4D97-AF65-F5344CB8AC3E}">
        <p14:creationId xmlns:p14="http://schemas.microsoft.com/office/powerpoint/2010/main" val="1363983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23548" y="2769423"/>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Key findings</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4</a:t>
            </a:r>
          </a:p>
        </p:txBody>
      </p:sp>
      <p:pic>
        <p:nvPicPr>
          <p:cNvPr id="5" name="Picture 4">
            <a:extLst>
              <a:ext uri="{FF2B5EF4-FFF2-40B4-BE49-F238E27FC236}">
                <a16:creationId xmlns:a16="http://schemas.microsoft.com/office/drawing/2014/main" id="{7763035A-B834-4DE9-95C9-3162722151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84084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60C325-E9E3-45CA-884C-DB4F27522190}"/>
              </a:ext>
            </a:extLst>
          </p:cNvPr>
          <p:cNvSpPr/>
          <p:nvPr/>
        </p:nvSpPr>
        <p:spPr>
          <a:xfrm>
            <a:off x="386176" y="1425116"/>
            <a:ext cx="8371648" cy="4616648"/>
          </a:xfrm>
          <a:prstGeom prst="rect">
            <a:avLst/>
          </a:prstGeom>
        </p:spPr>
        <p:txBody>
          <a:bodyPr wrap="square">
            <a:spAutoFit/>
          </a:bodyPr>
          <a:lstStyle/>
          <a:p>
            <a:pPr marL="285750" marR="0" indent="-285750" algn="just" rtl="0">
              <a:spcAft>
                <a:spcPts val="24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The situation regarding returns to Markaz Mosul remained fluid, with KIs reporting ongoing returns and more projected in the six months following data collection, driven in part by decisions surrounding camp closures.</a:t>
            </a:r>
          </a:p>
          <a:p>
            <a:pPr marL="285750" marR="0" indent="-285750" algn="just" rtl="0">
              <a:spcAft>
                <a:spcPts val="24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Perceived improvement in the safety and security situation was the main reported pull factor for returns to Markaz Mosul.</a:t>
            </a:r>
            <a:endParaRPr lang="en-GB" sz="1800" b="0" i="0" u="none" strike="noStrike" dirty="0">
              <a:solidFill>
                <a:srgbClr val="58585B"/>
              </a:solidFill>
              <a:latin typeface="Arial Narrow" panose="020B0606020202030204" pitchFamily="34" charset="0"/>
            </a:endParaRPr>
          </a:p>
          <a:p>
            <a:pPr marL="285750" marR="0" indent="-285750" algn="just" rtl="0">
              <a:spcAft>
                <a:spcPts val="24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Despite this, insecurity reportedly continued to be a barrier to the return of IDP KIs originally from Markaz Mosul displaced elsewhere. While there were no groups reported to be unwelcome in Markaz Mosul, some IDPs from Markaz Mosul displaced outside the sub-district reported the fear of being perceived as ISIL-affiliated and the fear of  inter-communal disputes, retaliation or harassment. </a:t>
            </a:r>
            <a:endParaRPr lang="en-GB" sz="1800" b="0" i="0" u="none" strike="noStrike" dirty="0">
              <a:solidFill>
                <a:srgbClr val="58585B"/>
              </a:solidFill>
              <a:latin typeface="Arial Narrow" panose="020B0606020202030204" pitchFamily="34" charset="0"/>
            </a:endParaRPr>
          </a:p>
          <a:p>
            <a:pPr marL="285750" marR="0" indent="-285750" algn="just" rtl="0">
              <a:spcAft>
                <a:spcPts val="24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Issues related to housing, land and property (HLP) were also reported barriers to return. These included damaged or destroyed housing, inability to claim HLP due to missing or damaged documentation, and that housing was rented or illegally occupied. </a:t>
            </a:r>
          </a:p>
        </p:txBody>
      </p:sp>
      <p:sp>
        <p:nvSpPr>
          <p:cNvPr id="7" name="Title 3">
            <a:extLst>
              <a:ext uri="{FF2B5EF4-FFF2-40B4-BE49-F238E27FC236}">
                <a16:creationId xmlns:a16="http://schemas.microsoft.com/office/drawing/2014/main" id="{0882E0D3-87FA-4A00-97FA-5A477F066FFA}"/>
              </a:ext>
            </a:extLst>
          </p:cNvPr>
          <p:cNvSpPr>
            <a:spLocks noGrp="1"/>
          </p:cNvSpPr>
          <p:nvPr>
            <p:ph type="ctrTitle"/>
          </p:nvPr>
        </p:nvSpPr>
        <p:spPr>
          <a:xfrm>
            <a:off x="386176" y="266337"/>
            <a:ext cx="8087840" cy="724646"/>
          </a:xfrm>
        </p:spPr>
        <p:txBody>
          <a:bodyPr/>
          <a:lstStyle/>
          <a:p>
            <a:r>
              <a:rPr lang="en-GB" dirty="0"/>
              <a:t>Markaz Mosul Sub-district</a:t>
            </a:r>
            <a:br>
              <a:rPr lang="en-GB" dirty="0"/>
            </a:br>
            <a:r>
              <a:rPr lang="en-US" dirty="0"/>
              <a:t>Key findings</a:t>
            </a:r>
          </a:p>
        </p:txBody>
      </p:sp>
      <p:pic>
        <p:nvPicPr>
          <p:cNvPr id="4" name="Picture 3">
            <a:extLst>
              <a:ext uri="{FF2B5EF4-FFF2-40B4-BE49-F238E27FC236}">
                <a16:creationId xmlns:a16="http://schemas.microsoft.com/office/drawing/2014/main" id="{DD2DCA64-6192-401A-9395-C8EC45125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24386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E60C325-E9E3-45CA-884C-DB4F27522190}"/>
              </a:ext>
            </a:extLst>
          </p:cNvPr>
          <p:cNvSpPr/>
          <p:nvPr/>
        </p:nvSpPr>
        <p:spPr>
          <a:xfrm>
            <a:off x="386176" y="1382252"/>
            <a:ext cx="8371648" cy="4824398"/>
          </a:xfrm>
          <a:prstGeom prst="rect">
            <a:avLst/>
          </a:prstGeom>
        </p:spPr>
        <p:txBody>
          <a:bodyPr wrap="square">
            <a:spAutoFit/>
          </a:bodyPr>
          <a:lstStyle/>
          <a:p>
            <a:pPr marL="285750" marR="0" indent="-285750" algn="just" rtl="0">
              <a:spcAft>
                <a:spcPts val="1800"/>
              </a:spcAft>
              <a:buFont typeface="Wingdings" panose="05000000000000000000" pitchFamily="2" charset="2"/>
              <a:buChar char="§"/>
            </a:pPr>
            <a:r>
              <a:rPr lang="en-US" sz="1750" b="0" i="0" u="none" strike="noStrike" dirty="0">
                <a:solidFill>
                  <a:srgbClr val="58585B"/>
                </a:solidFill>
                <a:latin typeface="Arial Narrow" panose="020B0606020202030204" pitchFamily="34" charset="0"/>
              </a:rPr>
              <a:t>KIs reported that IDPs and – to a lesser extent returnees – persistently had less access to housing, including being more likely to live in inadequate shelter (including tents) or living under informal - and therefore more insecure - housing agreements.</a:t>
            </a:r>
            <a:endParaRPr lang="en-GB" sz="1750" b="0" i="0" u="none" strike="noStrike" dirty="0">
              <a:solidFill>
                <a:srgbClr val="58585B"/>
              </a:solidFill>
              <a:latin typeface="Arial Narrow" panose="020B0606020202030204" pitchFamily="34" charset="0"/>
            </a:endParaRPr>
          </a:p>
          <a:p>
            <a:pPr marL="285750" marR="0" indent="-285750" algn="just" rtl="0">
              <a:spcAft>
                <a:spcPts val="1800"/>
              </a:spcAft>
              <a:buFont typeface="Wingdings" panose="05000000000000000000" pitchFamily="2" charset="2"/>
              <a:buChar char="§"/>
            </a:pPr>
            <a:r>
              <a:rPr lang="en-US" sz="1750" b="0" i="0" u="none" strike="noStrike" dirty="0">
                <a:solidFill>
                  <a:srgbClr val="58585B"/>
                </a:solidFill>
                <a:latin typeface="Arial Narrow" panose="020B0606020202030204" pitchFamily="34" charset="0"/>
              </a:rPr>
              <a:t>The most needed intervention to encourage further returns was reportedly increasing access to livelihoods. All KIs reported an overall decrease in the availability of job opportunities compared to 2014. </a:t>
            </a:r>
          </a:p>
          <a:p>
            <a:pPr marL="285750" marR="0" indent="-285750" algn="just" rtl="0">
              <a:spcAft>
                <a:spcPts val="1800"/>
              </a:spcAft>
              <a:buFont typeface="Wingdings" panose="05000000000000000000" pitchFamily="2" charset="2"/>
              <a:buChar char="§"/>
            </a:pPr>
            <a:r>
              <a:rPr lang="en-US" sz="1750" b="0" i="0" u="none" strike="noStrike" dirty="0">
                <a:solidFill>
                  <a:srgbClr val="58585B"/>
                </a:solidFill>
                <a:latin typeface="Arial Narrow" panose="020B0606020202030204" pitchFamily="34" charset="0"/>
              </a:rPr>
              <a:t>KIs from different population groups prioritized community needs differently. Livelihoods and access to food assistance were the most commonly reported primary community needs for IDP and returnee KIs. On the other hand, community leaders and </a:t>
            </a:r>
            <a:r>
              <a:rPr lang="en-US" sz="1750" b="0" i="0" u="none" strike="noStrike" dirty="0" err="1">
                <a:solidFill>
                  <a:srgbClr val="58585B"/>
                </a:solidFill>
                <a:latin typeface="Arial Narrow" panose="020B0606020202030204" pitchFamily="34" charset="0"/>
              </a:rPr>
              <a:t>remainee</a:t>
            </a:r>
            <a:r>
              <a:rPr lang="en-US" sz="1750" b="0" i="0" u="none" strike="noStrike" dirty="0">
                <a:solidFill>
                  <a:srgbClr val="58585B"/>
                </a:solidFill>
                <a:latin typeface="Arial Narrow" panose="020B0606020202030204" pitchFamily="34" charset="0"/>
              </a:rPr>
              <a:t> KIs reported the need to develop the health and education sectors in Markaz Mosul, and to rehabilitate the public water infrastructure.</a:t>
            </a:r>
          </a:p>
          <a:p>
            <a:pPr marL="285750" marR="0" indent="-285750" algn="just" rtl="0">
              <a:spcAft>
                <a:spcPts val="1800"/>
              </a:spcAft>
              <a:buFont typeface="Wingdings" panose="05000000000000000000" pitchFamily="2" charset="2"/>
              <a:buChar char="§"/>
            </a:pPr>
            <a:r>
              <a:rPr lang="en-US" sz="1750" b="0" i="0" u="none" strike="noStrike" dirty="0">
                <a:solidFill>
                  <a:srgbClr val="58585B"/>
                </a:solidFill>
                <a:latin typeface="Arial Narrow" panose="020B0606020202030204" pitchFamily="34" charset="0"/>
              </a:rPr>
              <a:t>Friendship, kinship ties between community members, work relationships, (re)integration and acceptance of IDPs and returnees, and the intervention of local authorities were reportedly factors contributing to the stability in the area in terms of disputes in the six months prior to data collection.</a:t>
            </a:r>
          </a:p>
        </p:txBody>
      </p:sp>
      <p:sp>
        <p:nvSpPr>
          <p:cNvPr id="7" name="Title 3">
            <a:extLst>
              <a:ext uri="{FF2B5EF4-FFF2-40B4-BE49-F238E27FC236}">
                <a16:creationId xmlns:a16="http://schemas.microsoft.com/office/drawing/2014/main" id="{0882E0D3-87FA-4A00-97FA-5A477F066FFA}"/>
              </a:ext>
            </a:extLst>
          </p:cNvPr>
          <p:cNvSpPr>
            <a:spLocks noGrp="1"/>
          </p:cNvSpPr>
          <p:nvPr>
            <p:ph type="ctrTitle"/>
          </p:nvPr>
        </p:nvSpPr>
        <p:spPr>
          <a:xfrm>
            <a:off x="386176" y="266337"/>
            <a:ext cx="8087840" cy="724646"/>
          </a:xfrm>
        </p:spPr>
        <p:txBody>
          <a:bodyPr/>
          <a:lstStyle/>
          <a:p>
            <a:r>
              <a:rPr lang="en-GB" dirty="0"/>
              <a:t>Markaz Mosul Sub-district</a:t>
            </a:r>
            <a:br>
              <a:rPr lang="en-GB" dirty="0"/>
            </a:br>
            <a:r>
              <a:rPr lang="en-US" dirty="0"/>
              <a:t>Other key findings</a:t>
            </a:r>
          </a:p>
        </p:txBody>
      </p:sp>
      <p:pic>
        <p:nvPicPr>
          <p:cNvPr id="4" name="Picture 3">
            <a:extLst>
              <a:ext uri="{FF2B5EF4-FFF2-40B4-BE49-F238E27FC236}">
                <a16:creationId xmlns:a16="http://schemas.microsoft.com/office/drawing/2014/main" id="{DD2DCA64-6192-401A-9395-C8EC451256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422130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254500" y="2769423"/>
            <a:ext cx="4679736" cy="646331"/>
          </a:xfrm>
          <a:prstGeom prst="rect">
            <a:avLst/>
          </a:prstGeom>
        </p:spPr>
        <p:txBody>
          <a:bodyPr wrap="square">
            <a:spAutoFit/>
          </a:bodyPr>
          <a:lstStyle/>
          <a:p>
            <a:r>
              <a:rPr lang="en-US" sz="3600" b="1" dirty="0">
                <a:solidFill>
                  <a:schemeClr val="bg1"/>
                </a:solidFill>
                <a:latin typeface="Arial Narrow" panose="020B0606020202030204" pitchFamily="34" charset="0"/>
              </a:rPr>
              <a:t>Markaz Mosul findings</a:t>
            </a:r>
          </a:p>
        </p:txBody>
      </p:sp>
      <p:sp>
        <p:nvSpPr>
          <p:cNvPr id="4" name="TextBox 3">
            <a:extLst>
              <a:ext uri="{FF2B5EF4-FFF2-40B4-BE49-F238E27FC236}">
                <a16:creationId xmlns:a16="http://schemas.microsoft.com/office/drawing/2014/main" id="{09D5A904-3E04-47DC-B4E1-57CDE533A43E}"/>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5</a:t>
            </a:r>
          </a:p>
        </p:txBody>
      </p:sp>
      <p:pic>
        <p:nvPicPr>
          <p:cNvPr id="5" name="Picture 4">
            <a:extLst>
              <a:ext uri="{FF2B5EF4-FFF2-40B4-BE49-F238E27FC236}">
                <a16:creationId xmlns:a16="http://schemas.microsoft.com/office/drawing/2014/main" id="{F5DB90C2-A176-4957-8494-6986363A16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12170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GB" sz="3200" baseline="30000" dirty="0"/>
              <a:t>Recent movements to Markaz Mosul – reported by KIs</a:t>
            </a:r>
          </a:p>
        </p:txBody>
      </p:sp>
      <p:pic>
        <p:nvPicPr>
          <p:cNvPr id="12" name="Picture 11">
            <a:extLst>
              <a:ext uri="{FF2B5EF4-FFF2-40B4-BE49-F238E27FC236}">
                <a16:creationId xmlns:a16="http://schemas.microsoft.com/office/drawing/2014/main" id="{4D49839A-3547-42DB-8898-2EA053AB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6" name="Picture 5">
            <a:extLst>
              <a:ext uri="{FF2B5EF4-FFF2-40B4-BE49-F238E27FC236}">
                <a16:creationId xmlns:a16="http://schemas.microsoft.com/office/drawing/2014/main" id="{ECA6F7B4-5C4D-4129-BA13-B9DDDDAA67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676" y="1354666"/>
            <a:ext cx="8980324" cy="4886695"/>
          </a:xfrm>
          <a:prstGeom prst="rect">
            <a:avLst/>
          </a:prstGeom>
        </p:spPr>
      </p:pic>
    </p:spTree>
    <p:extLst>
      <p:ext uri="{BB962C8B-B14F-4D97-AF65-F5344CB8AC3E}">
        <p14:creationId xmlns:p14="http://schemas.microsoft.com/office/powerpoint/2010/main" val="376029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32277" y="1277185"/>
            <a:ext cx="2375685" cy="523220"/>
          </a:xfrm>
          <a:prstGeom prst="rect">
            <a:avLst/>
          </a:prstGeom>
        </p:spPr>
        <p:txBody>
          <a:bodyPr wrap="square">
            <a:spAutoFit/>
          </a:bodyPr>
          <a:lstStyle/>
          <a:p>
            <a:r>
              <a:rPr lang="en-GB" sz="2800" dirty="0">
                <a:solidFill>
                  <a:srgbClr val="EE5859"/>
                </a:solidFill>
                <a:latin typeface="humanitarian-icons-v02" panose="02000503000000000000" pitchFamily="2" charset="0"/>
              </a:rPr>
              <a:t></a:t>
            </a:r>
            <a:r>
              <a:rPr lang="en-GB" baseline="30000" dirty="0">
                <a:latin typeface="humanitarian-icons-v02" panose="02000503000000000000" pitchFamily="2" charset="0"/>
              </a:rPr>
              <a:t>  </a:t>
            </a:r>
            <a:r>
              <a:rPr lang="en-GB" sz="2000" b="1" dirty="0">
                <a:solidFill>
                  <a:srgbClr val="EE5859"/>
                </a:solidFill>
                <a:latin typeface="Arial Narrow" charset="0"/>
                <a:ea typeface="Arial Narrow" charset="0"/>
                <a:cs typeface="Arial Narrow" charset="0"/>
              </a:rPr>
              <a:t>Recent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420047" y="1830380"/>
            <a:ext cx="7281991"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households returned to Markaz Mosul</a:t>
            </a:r>
            <a:r>
              <a:rPr lang="en-US" sz="1800" b="0" i="0" u="none" strike="noStrike" dirty="0">
                <a:solidFill>
                  <a:srgbClr val="58585B"/>
                </a:solidFill>
                <a:latin typeface="Arial Narrow" panose="020B0606020202030204" pitchFamily="34" charset="0"/>
              </a:rPr>
              <a:t> in the six months prior to data collection, as reported by 14 KIs (out of 42).</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GB" sz="3200" baseline="30000" dirty="0"/>
              <a:t>Recent movements – data reported by KIs</a:t>
            </a:r>
          </a:p>
        </p:txBody>
      </p:sp>
      <p:sp>
        <p:nvSpPr>
          <p:cNvPr id="21" name="Rectangle 20">
            <a:extLst>
              <a:ext uri="{FF2B5EF4-FFF2-40B4-BE49-F238E27FC236}">
                <a16:creationId xmlns:a16="http://schemas.microsoft.com/office/drawing/2014/main" id="{4619447A-B2C0-4C4B-ABD9-0CD17EF389BF}"/>
              </a:ext>
            </a:extLst>
          </p:cNvPr>
          <p:cNvSpPr/>
          <p:nvPr/>
        </p:nvSpPr>
        <p:spPr>
          <a:xfrm>
            <a:off x="462375" y="1826410"/>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46-75</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453608" y="2615986"/>
            <a:ext cx="7760752"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Reported drivers for recent returns </a:t>
            </a:r>
            <a:r>
              <a:rPr lang="en-GB" sz="1800" b="1" dirty="0">
                <a:solidFill>
                  <a:srgbClr val="58585A"/>
                </a:solidFill>
                <a:latin typeface="Arial Narrow" charset="0"/>
                <a:ea typeface="Arial Narrow" charset="0"/>
                <a:cs typeface="Arial Narrow" charset="0"/>
              </a:rPr>
              <a:t>(out of 14 KIs)* </a:t>
            </a:r>
            <a:endParaRPr lang="en-US" b="1" dirty="0">
              <a:solidFill>
                <a:srgbClr val="EE5859"/>
              </a:solidFill>
              <a:latin typeface="Arial Narrow" charset="0"/>
              <a:ea typeface="Arial Narrow" charset="0"/>
              <a:cs typeface="Arial Narrow" charset="0"/>
            </a:endParaRPr>
          </a:p>
        </p:txBody>
      </p:sp>
      <p:sp>
        <p:nvSpPr>
          <p:cNvPr id="11" name="Rectangle 10">
            <a:extLst>
              <a:ext uri="{FF2B5EF4-FFF2-40B4-BE49-F238E27FC236}">
                <a16:creationId xmlns:a16="http://schemas.microsoft.com/office/drawing/2014/main" id="{DD5CB452-88AD-4E57-AE2E-DE4D44EA3C56}"/>
              </a:ext>
            </a:extLst>
          </p:cNvPr>
          <p:cNvSpPr/>
          <p:nvPr/>
        </p:nvSpPr>
        <p:spPr>
          <a:xfrm>
            <a:off x="643717" y="2935938"/>
            <a:ext cx="6432944" cy="1154162"/>
          </a:xfrm>
          <a:prstGeom prst="rect">
            <a:avLst/>
          </a:prstGeom>
        </p:spPr>
        <p:txBody>
          <a:bodyPr wrap="square">
            <a:spAutoFit/>
          </a:bodyPr>
          <a:lstStyle/>
          <a:p>
            <a:pPr marR="26970" algn="l" rtl="0">
              <a:spcAft>
                <a:spcPts val="200"/>
              </a:spcAft>
            </a:pPr>
            <a:r>
              <a:rPr lang="en-US" sz="1600" i="0" u="none" strike="noStrike" dirty="0">
                <a:solidFill>
                  <a:srgbClr val="58585B"/>
                </a:solidFill>
                <a:latin typeface="Arial Narrow" panose="020B0606020202030204" pitchFamily="34" charset="0"/>
              </a:rPr>
              <a:t>Sense of increased safety and security  	                  </a:t>
            </a:r>
            <a:r>
              <a:rPr lang="en-US" sz="1600" b="1" i="0" u="none" strike="noStrike" dirty="0">
                <a:solidFill>
                  <a:srgbClr val="58585B"/>
                </a:solidFill>
                <a:latin typeface="Arial Narrow" panose="020B0606020202030204" pitchFamily="34" charset="0"/>
              </a:rPr>
              <a:t>7 KIs</a:t>
            </a:r>
          </a:p>
          <a:p>
            <a:pPr marR="26970" algn="l" rtl="0">
              <a:spcAft>
                <a:spcPts val="200"/>
              </a:spcAft>
            </a:pPr>
            <a:r>
              <a:rPr lang="en-US" sz="1600" i="0" u="none" strike="noStrike" dirty="0">
                <a:solidFill>
                  <a:srgbClr val="58585B"/>
                </a:solidFill>
                <a:latin typeface="Arial Narrow" panose="020B0606020202030204" pitchFamily="34" charset="0"/>
              </a:rPr>
              <a:t>Camp closures in area of displacement (</a:t>
            </a:r>
            <a:r>
              <a:rPr lang="en-US" sz="1600" i="0" u="none" strike="noStrike" dirty="0" err="1">
                <a:solidFill>
                  <a:srgbClr val="58585B"/>
                </a:solidFill>
                <a:latin typeface="Arial Narrow" panose="020B0606020202030204" pitchFamily="34" charset="0"/>
              </a:rPr>
              <a:t>AoD</a:t>
            </a:r>
            <a:r>
              <a:rPr lang="en-US" sz="1600" i="0" u="none" strike="noStrike" dirty="0">
                <a:solidFill>
                  <a:srgbClr val="58585B"/>
                </a:solidFill>
                <a:latin typeface="Arial Narrow" panose="020B0606020202030204" pitchFamily="34" charset="0"/>
              </a:rPr>
              <a:t>)	                  </a:t>
            </a:r>
            <a:r>
              <a:rPr lang="en-US" sz="1600" b="1" i="0" u="none" strike="noStrike" dirty="0">
                <a:solidFill>
                  <a:srgbClr val="58585B"/>
                </a:solidFill>
                <a:latin typeface="Arial Narrow" panose="020B0606020202030204" pitchFamily="34" charset="0"/>
              </a:rPr>
              <a:t>6 KIs</a:t>
            </a:r>
          </a:p>
          <a:p>
            <a:pPr marR="26970" algn="l" rtl="0">
              <a:spcAft>
                <a:spcPts val="200"/>
              </a:spcAft>
            </a:pPr>
            <a:r>
              <a:rPr lang="en-US" sz="1600" i="0" u="none" strike="noStrike" dirty="0">
                <a:solidFill>
                  <a:srgbClr val="58585B"/>
                </a:solidFill>
                <a:latin typeface="Arial Narrow" panose="020B0606020202030204" pitchFamily="34" charset="0"/>
              </a:rPr>
              <a:t>Nostalgia about previous life		                   </a:t>
            </a:r>
            <a:r>
              <a:rPr lang="en-US" sz="1600" b="1" i="0" u="none" strike="noStrike" dirty="0">
                <a:solidFill>
                  <a:srgbClr val="58585B"/>
                </a:solidFill>
                <a:latin typeface="Arial Narrow" panose="020B0606020202030204" pitchFamily="34" charset="0"/>
              </a:rPr>
              <a:t>2 KIs</a:t>
            </a:r>
          </a:p>
          <a:p>
            <a:pPr marR="26970" algn="l" rtl="0">
              <a:spcAft>
                <a:spcPts val="200"/>
              </a:spcAft>
            </a:pPr>
            <a:r>
              <a:rPr lang="en-US" sz="1600" i="0" u="none" strike="noStrike" dirty="0">
                <a:solidFill>
                  <a:srgbClr val="58585B"/>
                </a:solidFill>
                <a:latin typeface="Arial Narrow" panose="020B0606020202030204" pitchFamily="34" charset="0"/>
              </a:rPr>
              <a:t>Security clearance granted		                   </a:t>
            </a:r>
            <a:r>
              <a:rPr lang="en-US" sz="1600" b="1" i="0" u="none" strike="noStrike" dirty="0">
                <a:solidFill>
                  <a:srgbClr val="58585B"/>
                </a:solidFill>
                <a:latin typeface="Arial Narrow" panose="020B0606020202030204" pitchFamily="34" charset="0"/>
              </a:rPr>
              <a:t>1 KI</a:t>
            </a:r>
          </a:p>
        </p:txBody>
      </p:sp>
      <p:sp>
        <p:nvSpPr>
          <p:cNvPr id="15" name="Rectangle 14">
            <a:extLst>
              <a:ext uri="{FF2B5EF4-FFF2-40B4-BE49-F238E27FC236}">
                <a16:creationId xmlns:a16="http://schemas.microsoft.com/office/drawing/2014/main" id="{13BC635C-75E1-41C9-9D74-94B3CC132FE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4" name="Rectangle 3">
            <a:extLst>
              <a:ext uri="{FF2B5EF4-FFF2-40B4-BE49-F238E27FC236}">
                <a16:creationId xmlns:a16="http://schemas.microsoft.com/office/drawing/2014/main" id="{28743364-4EAF-4B26-BB02-243FD9737566}"/>
              </a:ext>
            </a:extLst>
          </p:cNvPr>
          <p:cNvSpPr/>
          <p:nvPr/>
        </p:nvSpPr>
        <p:spPr>
          <a:xfrm>
            <a:off x="462374" y="4235885"/>
            <a:ext cx="5460753"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Reported impact of recent returns </a:t>
            </a:r>
            <a:r>
              <a:rPr lang="en-GB" sz="1800" b="1" dirty="0">
                <a:solidFill>
                  <a:srgbClr val="58585A"/>
                </a:solidFill>
                <a:latin typeface="Arial Narrow" charset="0"/>
                <a:ea typeface="Arial Narrow" charset="0"/>
                <a:cs typeface="Arial Narrow" charset="0"/>
              </a:rPr>
              <a:t>(out of 14 KIs)*</a:t>
            </a:r>
            <a:endParaRPr lang="en-US" b="1" dirty="0">
              <a:solidFill>
                <a:srgbClr val="EE5859"/>
              </a:solidFill>
              <a:latin typeface="Arial Narrow" charset="0"/>
              <a:ea typeface="Arial Narrow" charset="0"/>
              <a:cs typeface="Arial Narrow" charset="0"/>
            </a:endParaRPr>
          </a:p>
        </p:txBody>
      </p:sp>
      <p:sp>
        <p:nvSpPr>
          <p:cNvPr id="22" name="TextBox 21">
            <a:extLst>
              <a:ext uri="{FF2B5EF4-FFF2-40B4-BE49-F238E27FC236}">
                <a16:creationId xmlns:a16="http://schemas.microsoft.com/office/drawing/2014/main" id="{5B9929A8-ECAC-4AE7-91C4-50D20E20C0DD}"/>
              </a:ext>
            </a:extLst>
          </p:cNvPr>
          <p:cNvSpPr txBox="1"/>
          <p:nvPr/>
        </p:nvSpPr>
        <p:spPr>
          <a:xfrm>
            <a:off x="643717" y="4564120"/>
            <a:ext cx="8058322" cy="1400383"/>
          </a:xfrm>
          <a:prstGeom prst="rect">
            <a:avLst/>
          </a:prstGeom>
          <a:noFill/>
        </p:spPr>
        <p:txBody>
          <a:bodyPr wrap="square">
            <a:spAutoFit/>
          </a:bodyPr>
          <a:lstStyle/>
          <a:p>
            <a:pPr marL="285750" indent="-285750" algn="just">
              <a:spcAft>
                <a:spcPts val="600"/>
              </a:spcAft>
              <a:buFont typeface="Wingdings" panose="05000000000000000000" pitchFamily="2" charset="2"/>
              <a:buChar char="§"/>
            </a:pPr>
            <a:r>
              <a:rPr lang="en-US" sz="1600" dirty="0">
                <a:solidFill>
                  <a:srgbClr val="58585B"/>
                </a:solidFill>
                <a:latin typeface="Arial Narrow" panose="020B0606020202030204" pitchFamily="34" charset="0"/>
              </a:rPr>
              <a:t>T</a:t>
            </a:r>
            <a:r>
              <a:rPr lang="en-US" sz="1600" b="0" i="0" u="none" strike="noStrike" dirty="0">
                <a:solidFill>
                  <a:srgbClr val="58585B"/>
                </a:solidFill>
                <a:latin typeface="Arial Narrow" panose="020B0606020202030204" pitchFamily="34" charset="0"/>
              </a:rPr>
              <a:t>hese movements </a:t>
            </a:r>
            <a:r>
              <a:rPr lang="en-US" sz="1600" dirty="0">
                <a:solidFill>
                  <a:srgbClr val="58585B"/>
                </a:solidFill>
                <a:latin typeface="Arial Narrow" panose="020B0606020202030204" pitchFamily="34" charset="0"/>
              </a:rPr>
              <a:t>reportedly </a:t>
            </a:r>
            <a:r>
              <a:rPr lang="en-US" sz="1600" b="0" i="0" u="none" strike="noStrike" dirty="0">
                <a:solidFill>
                  <a:srgbClr val="58585B"/>
                </a:solidFill>
                <a:latin typeface="Arial Narrow" panose="020B0606020202030204" pitchFamily="34" charset="0"/>
              </a:rPr>
              <a:t>led to </a:t>
            </a:r>
            <a:r>
              <a:rPr lang="en-US" sz="1600" b="1" i="0" u="none" strike="noStrike" dirty="0">
                <a:solidFill>
                  <a:srgbClr val="58585B"/>
                </a:solidFill>
                <a:latin typeface="Arial Narrow" panose="020B0606020202030204" pitchFamily="34" charset="0"/>
              </a:rPr>
              <a:t>higher competition in the </a:t>
            </a:r>
            <a:r>
              <a:rPr lang="en-US" sz="1600" b="1" i="0" u="none" strike="noStrike" dirty="0" err="1">
                <a:solidFill>
                  <a:srgbClr val="58585B"/>
                </a:solidFill>
                <a:latin typeface="Arial Narrow" panose="020B0606020202030204" pitchFamily="34" charset="0"/>
              </a:rPr>
              <a:t>labour</a:t>
            </a:r>
            <a:r>
              <a:rPr lang="en-US" sz="1600" b="1" i="0" u="none" strike="noStrike" dirty="0">
                <a:solidFill>
                  <a:srgbClr val="58585B"/>
                </a:solidFill>
                <a:latin typeface="Arial Narrow" panose="020B0606020202030204" pitchFamily="34" charset="0"/>
              </a:rPr>
              <a:t> market</a:t>
            </a:r>
            <a:r>
              <a:rPr lang="en-US" sz="1600" b="0" i="0" u="none" strike="noStrike" dirty="0">
                <a:solidFill>
                  <a:srgbClr val="58585B"/>
                </a:solidFill>
                <a:latin typeface="Arial Narrow" panose="020B0606020202030204" pitchFamily="34" charset="0"/>
              </a:rPr>
              <a:t> (8 KIs), on the other hand some KIs believed that recent returns contributed to increased job </a:t>
            </a:r>
            <a:r>
              <a:rPr lang="en-GB" sz="1600" b="0" i="0" u="none" strike="noStrike" dirty="0">
                <a:solidFill>
                  <a:srgbClr val="58585B"/>
                </a:solidFill>
                <a:latin typeface="Arial Narrow" panose="020B0606020202030204" pitchFamily="34" charset="0"/>
              </a:rPr>
              <a:t>opportunities (3 KIs)</a:t>
            </a:r>
          </a:p>
          <a:p>
            <a:pPr marL="285750" indent="-285750" algn="just">
              <a:spcAft>
                <a:spcPts val="600"/>
              </a:spcAft>
              <a:buFont typeface="Wingdings" panose="05000000000000000000" pitchFamily="2" charset="2"/>
              <a:buChar char="§"/>
            </a:pPr>
            <a:r>
              <a:rPr lang="en-US" sz="1600" b="0" i="0" u="none" strike="noStrike" dirty="0">
                <a:solidFill>
                  <a:srgbClr val="58585B"/>
                </a:solidFill>
                <a:latin typeface="Arial Narrow" panose="020B0606020202030204" pitchFamily="34" charset="0"/>
              </a:rPr>
              <a:t>Similarly, while the majority reported a </a:t>
            </a:r>
            <a:r>
              <a:rPr lang="en-US" sz="1600" b="1" i="0" u="none" strike="noStrike" dirty="0">
                <a:solidFill>
                  <a:srgbClr val="58585B"/>
                </a:solidFill>
                <a:latin typeface="Arial Narrow" panose="020B0606020202030204" pitchFamily="34" charset="0"/>
              </a:rPr>
              <a:t>decrease in the level of household assistance </a:t>
            </a:r>
            <a:r>
              <a:rPr lang="en-US" sz="1600" b="0" i="0" u="none" strike="noStrike" dirty="0">
                <a:solidFill>
                  <a:srgbClr val="58585B"/>
                </a:solidFill>
                <a:latin typeface="Arial Narrow" panose="020B0606020202030204" pitchFamily="34" charset="0"/>
              </a:rPr>
              <a:t>due to increased demand (5 KIs), one KI reported that access to assistance increased due to the due to the response by different governmental and humanitarian actors to the recent returns.</a:t>
            </a:r>
          </a:p>
        </p:txBody>
      </p:sp>
      <p:pic>
        <p:nvPicPr>
          <p:cNvPr id="12" name="Picture 11">
            <a:extLst>
              <a:ext uri="{FF2B5EF4-FFF2-40B4-BE49-F238E27FC236}">
                <a16:creationId xmlns:a16="http://schemas.microsoft.com/office/drawing/2014/main" id="{4D49839A-3547-42DB-8898-2EA053AB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6" name="Picture 5">
            <a:extLst>
              <a:ext uri="{FF2B5EF4-FFF2-40B4-BE49-F238E27FC236}">
                <a16:creationId xmlns:a16="http://schemas.microsoft.com/office/drawing/2014/main" id="{F359C04B-44AE-45A3-89CA-FD953C66A20F}"/>
              </a:ext>
            </a:extLst>
          </p:cNvPr>
          <p:cNvPicPr preferRelativeResize="0">
            <a:picLocks/>
          </p:cNvPicPr>
          <p:nvPr/>
        </p:nvPicPr>
        <p:blipFill>
          <a:blip r:embed="rId4"/>
          <a:stretch>
            <a:fillRect/>
          </a:stretch>
        </p:blipFill>
        <p:spPr>
          <a:xfrm>
            <a:off x="5742557" y="3006632"/>
            <a:ext cx="1524213" cy="1009812"/>
          </a:xfrm>
          <a:prstGeom prst="rect">
            <a:avLst/>
          </a:prstGeom>
        </p:spPr>
      </p:pic>
    </p:spTree>
    <p:extLst>
      <p:ext uri="{BB962C8B-B14F-4D97-AF65-F5344CB8AC3E}">
        <p14:creationId xmlns:p14="http://schemas.microsoft.com/office/powerpoint/2010/main" val="4270909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0" y="1320264"/>
            <a:ext cx="3388261" cy="52322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2000" b="0" i="0" u="none" strike="noStrike" dirty="0">
                <a:solidFill>
                  <a:srgbClr val="EE5859"/>
                </a:solidFill>
                <a:latin typeface="Arial Narrow" panose="020B0606020202030204" pitchFamily="34" charset="0"/>
              </a:rPr>
              <a:t> </a:t>
            </a:r>
            <a:r>
              <a:rPr lang="en-GB" sz="2000" b="1" i="0" u="none" strike="noStrike" dirty="0">
                <a:solidFill>
                  <a:srgbClr val="EE5859"/>
                </a:solidFill>
                <a:latin typeface="Arial Narrow" charset="0"/>
                <a:ea typeface="Arial Narrow" charset="0"/>
                <a:cs typeface="Arial Narrow" charset="0"/>
              </a:rPr>
              <a:t>Failed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420047" y="1831757"/>
            <a:ext cx="7281991"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households attempted to return to Markaz Mosul</a:t>
            </a:r>
            <a:r>
              <a:rPr lang="en-US" sz="1800" b="0" i="0" u="none" strike="noStrike" dirty="0">
                <a:solidFill>
                  <a:srgbClr val="58585B"/>
                </a:solidFill>
                <a:latin typeface="Arial Narrow" panose="020B0606020202030204" pitchFamily="34" charset="0"/>
              </a:rPr>
              <a:t> in the six months prior to data collection but did not succeed (15 KIs out of 42). </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GB" sz="3200" baseline="30000" dirty="0"/>
              <a:t>Recent movements – data reported by KIs</a:t>
            </a:r>
          </a:p>
        </p:txBody>
      </p:sp>
      <p:sp>
        <p:nvSpPr>
          <p:cNvPr id="21" name="Rectangle 20">
            <a:extLst>
              <a:ext uri="{FF2B5EF4-FFF2-40B4-BE49-F238E27FC236}">
                <a16:creationId xmlns:a16="http://schemas.microsoft.com/office/drawing/2014/main" id="{4619447A-B2C0-4C4B-ABD9-0CD17EF389BF}"/>
              </a:ext>
            </a:extLst>
          </p:cNvPr>
          <p:cNvSpPr/>
          <p:nvPr/>
        </p:nvSpPr>
        <p:spPr>
          <a:xfrm>
            <a:off x="462375" y="1826410"/>
            <a:ext cx="973343"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78-133</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453608" y="2724211"/>
            <a:ext cx="7760752"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Reported reasons for failed returns </a:t>
            </a:r>
            <a:r>
              <a:rPr lang="en-GB" sz="1800" b="1" dirty="0">
                <a:solidFill>
                  <a:srgbClr val="58585A"/>
                </a:solidFill>
                <a:latin typeface="Arial Narrow" charset="0"/>
                <a:ea typeface="Arial Narrow" charset="0"/>
                <a:cs typeface="Arial Narrow" charset="0"/>
              </a:rPr>
              <a:t>(out of 15 KIs)* </a:t>
            </a:r>
            <a:endParaRPr lang="en-US" b="1" dirty="0">
              <a:solidFill>
                <a:srgbClr val="EE5859"/>
              </a:solidFill>
              <a:latin typeface="Arial Narrow" charset="0"/>
              <a:ea typeface="Arial Narrow" charset="0"/>
              <a:cs typeface="Arial Narrow" charset="0"/>
            </a:endParaRPr>
          </a:p>
        </p:txBody>
      </p:sp>
      <p:sp>
        <p:nvSpPr>
          <p:cNvPr id="11" name="Rectangle 10">
            <a:extLst>
              <a:ext uri="{FF2B5EF4-FFF2-40B4-BE49-F238E27FC236}">
                <a16:creationId xmlns:a16="http://schemas.microsoft.com/office/drawing/2014/main" id="{DD5CB452-88AD-4E57-AE2E-DE4D44EA3C56}"/>
              </a:ext>
            </a:extLst>
          </p:cNvPr>
          <p:cNvSpPr/>
          <p:nvPr/>
        </p:nvSpPr>
        <p:spPr>
          <a:xfrm>
            <a:off x="643717" y="3101315"/>
            <a:ext cx="8046675" cy="1154162"/>
          </a:xfrm>
          <a:prstGeom prst="rect">
            <a:avLst/>
          </a:prstGeom>
        </p:spPr>
        <p:txBody>
          <a:bodyPr wrap="square">
            <a:spAutoFit/>
          </a:bodyPr>
          <a:lstStyle/>
          <a:p>
            <a:pPr marR="26970" algn="l" rtl="0">
              <a:spcAft>
                <a:spcPts val="200"/>
              </a:spcAft>
            </a:pPr>
            <a:r>
              <a:rPr lang="en-US" sz="1600" i="0" u="none" strike="noStrike" dirty="0">
                <a:solidFill>
                  <a:srgbClr val="58585B"/>
                </a:solidFill>
                <a:latin typeface="Arial Narrow" panose="020B0606020202030204" pitchFamily="34" charset="0"/>
              </a:rPr>
              <a:t>Destroyed/damaged housing</a:t>
            </a:r>
            <a:r>
              <a:rPr lang="en-US" sz="1600" b="1" i="0" u="none" strike="noStrike" dirty="0">
                <a:solidFill>
                  <a:srgbClr val="58585B"/>
                </a:solidFill>
                <a:latin typeface="Arial Narrow" panose="020B0606020202030204" pitchFamily="34" charset="0"/>
              </a:rPr>
              <a:t>		              		7 KIs</a:t>
            </a:r>
          </a:p>
          <a:p>
            <a:pPr marR="26970" algn="l" rtl="0">
              <a:spcAft>
                <a:spcPts val="200"/>
              </a:spcAft>
            </a:pPr>
            <a:r>
              <a:rPr lang="en-US" sz="1600" i="0" u="none" strike="noStrike" dirty="0">
                <a:solidFill>
                  <a:srgbClr val="58585B"/>
                </a:solidFill>
                <a:latin typeface="Arial Narrow" panose="020B0606020202030204" pitchFamily="34" charset="0"/>
              </a:rPr>
              <a:t>Fear of being perceived as ISIL-affiliated</a:t>
            </a:r>
            <a:r>
              <a:rPr lang="en-US" sz="1600" b="1" i="0" u="none" strike="noStrike" dirty="0">
                <a:solidFill>
                  <a:srgbClr val="58585B"/>
                </a:solidFill>
                <a:latin typeface="Arial Narrow" panose="020B0606020202030204" pitchFamily="34" charset="0"/>
              </a:rPr>
              <a:t>	              		2 KIs</a:t>
            </a:r>
          </a:p>
          <a:p>
            <a:pPr marR="26970" algn="l" rtl="0">
              <a:spcAft>
                <a:spcPts val="200"/>
              </a:spcAft>
            </a:pPr>
            <a:r>
              <a:rPr lang="en-US" sz="1600" i="0" u="none" strike="noStrike" dirty="0">
                <a:solidFill>
                  <a:srgbClr val="58585B"/>
                </a:solidFill>
                <a:latin typeface="Arial Narrow" panose="020B0606020202030204" pitchFamily="34" charset="0"/>
              </a:rPr>
              <a:t>Fear of  inter-communal disputes or retaliation</a:t>
            </a:r>
            <a:r>
              <a:rPr lang="en-US" sz="1600" b="1" i="0" u="none" strike="noStrike" dirty="0">
                <a:solidFill>
                  <a:srgbClr val="58585B"/>
                </a:solidFill>
                <a:latin typeface="Arial Narrow" panose="020B0606020202030204" pitchFamily="34" charset="0"/>
              </a:rPr>
              <a:t>			2 KIs</a:t>
            </a:r>
          </a:p>
          <a:p>
            <a:pPr marR="26970">
              <a:spcAft>
                <a:spcPts val="200"/>
              </a:spcAft>
            </a:pPr>
            <a:r>
              <a:rPr lang="en-US" sz="1600" i="0" u="none" strike="noStrike" dirty="0">
                <a:solidFill>
                  <a:srgbClr val="58585B"/>
                </a:solidFill>
                <a:latin typeface="Arial Narrow" panose="020B0606020202030204" pitchFamily="34" charset="0"/>
              </a:rPr>
              <a:t>Availability of job opportunities in area of displacement (</a:t>
            </a:r>
            <a:r>
              <a:rPr lang="en-US" sz="1600" i="0" u="none" strike="noStrike" dirty="0" err="1">
                <a:solidFill>
                  <a:srgbClr val="58585B"/>
                </a:solidFill>
                <a:latin typeface="Arial Narrow" panose="020B0606020202030204" pitchFamily="34" charset="0"/>
              </a:rPr>
              <a:t>AoD</a:t>
            </a:r>
            <a:r>
              <a:rPr lang="en-US" sz="1600" i="0" u="none" strike="noStrike" dirty="0">
                <a:solidFill>
                  <a:srgbClr val="58585B"/>
                </a:solidFill>
                <a:latin typeface="Arial Narrow" panose="020B0606020202030204" pitchFamily="34" charset="0"/>
              </a:rPr>
              <a:t>)		</a:t>
            </a:r>
            <a:r>
              <a:rPr lang="en-US" sz="1600" b="1" i="0" u="none" strike="noStrike" dirty="0">
                <a:solidFill>
                  <a:srgbClr val="58585B"/>
                </a:solidFill>
                <a:latin typeface="Arial Narrow" panose="020B0606020202030204" pitchFamily="34" charset="0"/>
              </a:rPr>
              <a:t>2 KIs	              	</a:t>
            </a:r>
          </a:p>
        </p:txBody>
      </p:sp>
      <p:sp>
        <p:nvSpPr>
          <p:cNvPr id="15" name="Rectangle 14">
            <a:extLst>
              <a:ext uri="{FF2B5EF4-FFF2-40B4-BE49-F238E27FC236}">
                <a16:creationId xmlns:a16="http://schemas.microsoft.com/office/drawing/2014/main" id="{13BC635C-75E1-41C9-9D74-94B3CC132FE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4" name="Rectangle 3">
            <a:extLst>
              <a:ext uri="{FF2B5EF4-FFF2-40B4-BE49-F238E27FC236}">
                <a16:creationId xmlns:a16="http://schemas.microsoft.com/office/drawing/2014/main" id="{28743364-4EAF-4B26-BB02-243FD9737566}"/>
              </a:ext>
            </a:extLst>
          </p:cNvPr>
          <p:cNvSpPr/>
          <p:nvPr/>
        </p:nvSpPr>
        <p:spPr>
          <a:xfrm>
            <a:off x="462374" y="4433376"/>
            <a:ext cx="5460753"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Reported impact of failed returns </a:t>
            </a:r>
            <a:r>
              <a:rPr lang="en-GB" sz="1800" b="1" dirty="0">
                <a:solidFill>
                  <a:srgbClr val="58585A"/>
                </a:solidFill>
                <a:latin typeface="Arial Narrow" charset="0"/>
                <a:ea typeface="Arial Narrow" charset="0"/>
                <a:cs typeface="Arial Narrow" charset="0"/>
              </a:rPr>
              <a:t>(out of 9 KIs)*</a:t>
            </a:r>
            <a:endParaRPr lang="en-US" b="1" dirty="0">
              <a:solidFill>
                <a:srgbClr val="EE5859"/>
              </a:solidFill>
              <a:latin typeface="Arial Narrow" charset="0"/>
              <a:ea typeface="Arial Narrow" charset="0"/>
              <a:cs typeface="Arial Narrow" charset="0"/>
            </a:endParaRPr>
          </a:p>
        </p:txBody>
      </p:sp>
      <p:sp>
        <p:nvSpPr>
          <p:cNvPr id="22" name="TextBox 21">
            <a:extLst>
              <a:ext uri="{FF2B5EF4-FFF2-40B4-BE49-F238E27FC236}">
                <a16:creationId xmlns:a16="http://schemas.microsoft.com/office/drawing/2014/main" id="{5B9929A8-ECAC-4AE7-91C4-50D20E20C0DD}"/>
              </a:ext>
            </a:extLst>
          </p:cNvPr>
          <p:cNvSpPr txBox="1"/>
          <p:nvPr/>
        </p:nvSpPr>
        <p:spPr>
          <a:xfrm>
            <a:off x="643717" y="4790187"/>
            <a:ext cx="8058322" cy="1277273"/>
          </a:xfrm>
          <a:prstGeom prst="rect">
            <a:avLst/>
          </a:prstGeom>
          <a:noFill/>
        </p:spPr>
        <p:txBody>
          <a:bodyPr wrap="square">
            <a:spAutoFit/>
          </a:bodyPr>
          <a:lstStyle/>
          <a:p>
            <a:pPr marL="285750" marR="0" indent="-285750" algn="just" rtl="0">
              <a:spcAft>
                <a:spcPts val="6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The prolonged displacement of business owners reportedly resulted in </a:t>
            </a:r>
            <a:r>
              <a:rPr lang="en-US" sz="1800" b="1" i="0" u="none" strike="noStrike" dirty="0">
                <a:solidFill>
                  <a:srgbClr val="58585B"/>
                </a:solidFill>
                <a:latin typeface="Arial Narrow" panose="020B0606020202030204" pitchFamily="34" charset="0"/>
              </a:rPr>
              <a:t>more limited access to livelihoods </a:t>
            </a:r>
            <a:r>
              <a:rPr lang="en-US" sz="1800" b="0" i="0" u="none" strike="noStrike" dirty="0">
                <a:solidFill>
                  <a:srgbClr val="58585B"/>
                </a:solidFill>
                <a:latin typeface="Arial Narrow" panose="020B0606020202030204" pitchFamily="34" charset="0"/>
              </a:rPr>
              <a:t>(9 KIs).</a:t>
            </a:r>
          </a:p>
          <a:p>
            <a:pPr marL="285750" marR="0" indent="-285750" algn="just" rtl="0">
              <a:spcAft>
                <a:spcPts val="6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In addition, </a:t>
            </a:r>
            <a:r>
              <a:rPr lang="en-US" sz="1800" b="1" i="0" u="none" strike="noStrike" dirty="0">
                <a:solidFill>
                  <a:srgbClr val="58585B"/>
                </a:solidFill>
                <a:latin typeface="Arial Narrow" panose="020B0606020202030204" pitchFamily="34" charset="0"/>
              </a:rPr>
              <a:t>less access to assistance</a:t>
            </a:r>
            <a:r>
              <a:rPr lang="en-US" sz="1800" b="0" i="0" u="none" strike="noStrike" dirty="0">
                <a:solidFill>
                  <a:srgbClr val="58585B"/>
                </a:solidFill>
                <a:latin typeface="Arial Narrow" panose="020B0606020202030204" pitchFamily="34" charset="0"/>
              </a:rPr>
              <a:t> was reported due to the perceived lack of interest of governmental and humanitarian actors in the area (3 KIs).</a:t>
            </a:r>
          </a:p>
        </p:txBody>
      </p:sp>
      <p:pic>
        <p:nvPicPr>
          <p:cNvPr id="12" name="Picture 11">
            <a:extLst>
              <a:ext uri="{FF2B5EF4-FFF2-40B4-BE49-F238E27FC236}">
                <a16:creationId xmlns:a16="http://schemas.microsoft.com/office/drawing/2014/main" id="{4D49839A-3547-42DB-8898-2EA053AB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id="{C84F128D-016E-4922-A372-BBBC52220CD6}"/>
              </a:ext>
            </a:extLst>
          </p:cNvPr>
          <p:cNvPicPr>
            <a:picLocks noChangeAspect="1"/>
          </p:cNvPicPr>
          <p:nvPr/>
        </p:nvPicPr>
        <p:blipFill>
          <a:blip r:embed="rId4"/>
          <a:stretch>
            <a:fillRect/>
          </a:stretch>
        </p:blipFill>
        <p:spPr>
          <a:xfrm>
            <a:off x="6663715" y="3167509"/>
            <a:ext cx="1571844" cy="1045613"/>
          </a:xfrm>
          <a:prstGeom prst="rect">
            <a:avLst/>
          </a:prstGeom>
        </p:spPr>
      </p:pic>
    </p:spTree>
    <p:extLst>
      <p:ext uri="{BB962C8B-B14F-4D97-AF65-F5344CB8AC3E}">
        <p14:creationId xmlns:p14="http://schemas.microsoft.com/office/powerpoint/2010/main" val="2847960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GB" sz="3200" baseline="30000" dirty="0"/>
              <a:t>Recent movements to Markaz Mosul – reported by KIs</a:t>
            </a:r>
          </a:p>
        </p:txBody>
      </p:sp>
      <p:pic>
        <p:nvPicPr>
          <p:cNvPr id="12" name="Picture 11">
            <a:extLst>
              <a:ext uri="{FF2B5EF4-FFF2-40B4-BE49-F238E27FC236}">
                <a16:creationId xmlns:a16="http://schemas.microsoft.com/office/drawing/2014/main" id="{4D49839A-3547-42DB-8898-2EA053AB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id="{B960BB72-0AA5-4722-BB31-B02F4C6193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770" y="1332411"/>
            <a:ext cx="8842727" cy="4847454"/>
          </a:xfrm>
          <a:prstGeom prst="rect">
            <a:avLst/>
          </a:prstGeom>
        </p:spPr>
      </p:pic>
    </p:spTree>
    <p:extLst>
      <p:ext uri="{BB962C8B-B14F-4D97-AF65-F5344CB8AC3E}">
        <p14:creationId xmlns:p14="http://schemas.microsoft.com/office/powerpoint/2010/main" val="2001975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42019" y="1309914"/>
            <a:ext cx="3388261" cy="523220"/>
          </a:xfrm>
          <a:prstGeom prst="rect">
            <a:avLst/>
          </a:prstGeom>
        </p:spPr>
        <p:txBody>
          <a:bodyPr wrap="square">
            <a:spAutoFit/>
          </a:bodyPr>
          <a:lstStyle/>
          <a:p>
            <a:pPr marR="0" algn="l" rtl="0"/>
            <a:r>
              <a:rPr lang="en-GB" sz="2800" b="0" i="0" u="none" strike="noStrike" dirty="0">
                <a:solidFill>
                  <a:srgbClr val="EE5859"/>
                </a:solidFill>
                <a:latin typeface="humanitarian-icons-v02" panose="02000503000000000000" pitchFamily="2" charset="0"/>
              </a:rPr>
              <a:t></a:t>
            </a:r>
            <a:r>
              <a:rPr lang="en-GB" sz="1800" b="0" i="0" u="none" strike="noStrike" dirty="0">
                <a:solidFill>
                  <a:srgbClr val="EE5859"/>
                </a:solidFill>
                <a:latin typeface="Arial Narrow" panose="020B0606020202030204" pitchFamily="34" charset="0"/>
              </a:rPr>
              <a:t> </a:t>
            </a:r>
            <a:r>
              <a:rPr lang="en-GB" sz="2000" b="1" i="0" u="none" strike="noStrike" dirty="0">
                <a:solidFill>
                  <a:srgbClr val="EE5859"/>
                </a:solidFill>
                <a:latin typeface="Arial Narrow" charset="0"/>
                <a:ea typeface="Arial Narrow" charset="0"/>
                <a:cs typeface="Arial Narrow" charset="0"/>
              </a:rPr>
              <a:t>Recent IDP arrivals</a:t>
            </a:r>
          </a:p>
        </p:txBody>
      </p:sp>
      <p:sp>
        <p:nvSpPr>
          <p:cNvPr id="9" name="Rectangle 8">
            <a:extLst>
              <a:ext uri="{FF2B5EF4-FFF2-40B4-BE49-F238E27FC236}">
                <a16:creationId xmlns:a16="http://schemas.microsoft.com/office/drawing/2014/main" id="{549ADD18-B0DC-40A5-9483-A312187E75B7}"/>
              </a:ext>
            </a:extLst>
          </p:cNvPr>
          <p:cNvSpPr/>
          <p:nvPr/>
        </p:nvSpPr>
        <p:spPr>
          <a:xfrm>
            <a:off x="1420047" y="1892509"/>
            <a:ext cx="7281991"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IDP households</a:t>
            </a:r>
            <a:r>
              <a:rPr lang="en-US" sz="1800" b="0" i="0" u="none" strike="noStrike" dirty="0">
                <a:solidFill>
                  <a:srgbClr val="58585B"/>
                </a:solidFill>
                <a:latin typeface="Arial Narrow" panose="020B0606020202030204" pitchFamily="34" charset="0"/>
              </a:rPr>
              <a:t> reportedly </a:t>
            </a:r>
            <a:r>
              <a:rPr lang="en-US" sz="1800" b="1" i="0" u="none" strike="noStrike" dirty="0">
                <a:solidFill>
                  <a:srgbClr val="58585B"/>
                </a:solidFill>
                <a:latin typeface="Arial Narrow" panose="020B0606020202030204" pitchFamily="34" charset="0"/>
              </a:rPr>
              <a:t>arrived in Markaz Mosul</a:t>
            </a:r>
            <a:r>
              <a:rPr lang="en-US" sz="1800" b="0" i="0" u="none" strike="noStrike" dirty="0">
                <a:solidFill>
                  <a:srgbClr val="58585B"/>
                </a:solidFill>
                <a:latin typeface="Arial Narrow" panose="020B0606020202030204" pitchFamily="34" charset="0"/>
              </a:rPr>
              <a:t> in the six months prior to data collection (9 KIs out of 42).</a:t>
            </a: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GB" sz="3200" baseline="30000" dirty="0"/>
              <a:t>Recent movements – data reported by KIs</a:t>
            </a:r>
          </a:p>
        </p:txBody>
      </p:sp>
      <p:sp>
        <p:nvSpPr>
          <p:cNvPr id="21" name="Rectangle 20">
            <a:extLst>
              <a:ext uri="{FF2B5EF4-FFF2-40B4-BE49-F238E27FC236}">
                <a16:creationId xmlns:a16="http://schemas.microsoft.com/office/drawing/2014/main" id="{4619447A-B2C0-4C4B-ABD9-0CD17EF389BF}"/>
              </a:ext>
            </a:extLst>
          </p:cNvPr>
          <p:cNvSpPr/>
          <p:nvPr/>
        </p:nvSpPr>
        <p:spPr>
          <a:xfrm>
            <a:off x="462375" y="1826410"/>
            <a:ext cx="832279"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41-65</a:t>
            </a:r>
            <a:endParaRPr lang="en-US" sz="3600" dirty="0"/>
          </a:p>
        </p:txBody>
      </p:sp>
      <p:sp>
        <p:nvSpPr>
          <p:cNvPr id="5" name="Rectangle 4">
            <a:extLst>
              <a:ext uri="{FF2B5EF4-FFF2-40B4-BE49-F238E27FC236}">
                <a16:creationId xmlns:a16="http://schemas.microsoft.com/office/drawing/2014/main" id="{26F91C3C-9042-45C2-8582-05900CA49BF9}"/>
              </a:ext>
            </a:extLst>
          </p:cNvPr>
          <p:cNvSpPr/>
          <p:nvPr/>
        </p:nvSpPr>
        <p:spPr>
          <a:xfrm>
            <a:off x="453608" y="2694621"/>
            <a:ext cx="7760752"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Reported driver for IDP arrivals </a:t>
            </a:r>
            <a:r>
              <a:rPr lang="en-GB" sz="1800" b="1" dirty="0">
                <a:solidFill>
                  <a:srgbClr val="58585A"/>
                </a:solidFill>
                <a:latin typeface="Arial Narrow" charset="0"/>
                <a:ea typeface="Arial Narrow" charset="0"/>
                <a:cs typeface="Arial Narrow" charset="0"/>
              </a:rPr>
              <a:t>(out of 9 KIs)* </a:t>
            </a:r>
            <a:endParaRPr lang="en-US" b="1" dirty="0">
              <a:solidFill>
                <a:srgbClr val="EE5859"/>
              </a:solidFill>
              <a:latin typeface="Arial Narrow" charset="0"/>
              <a:ea typeface="Arial Narrow" charset="0"/>
              <a:cs typeface="Arial Narrow" charset="0"/>
            </a:endParaRPr>
          </a:p>
        </p:txBody>
      </p:sp>
      <p:sp>
        <p:nvSpPr>
          <p:cNvPr id="11" name="Rectangle 10">
            <a:extLst>
              <a:ext uri="{FF2B5EF4-FFF2-40B4-BE49-F238E27FC236}">
                <a16:creationId xmlns:a16="http://schemas.microsoft.com/office/drawing/2014/main" id="{DD5CB452-88AD-4E57-AE2E-DE4D44EA3C56}"/>
              </a:ext>
            </a:extLst>
          </p:cNvPr>
          <p:cNvSpPr/>
          <p:nvPr/>
        </p:nvSpPr>
        <p:spPr>
          <a:xfrm>
            <a:off x="643718" y="3054329"/>
            <a:ext cx="5279410" cy="882293"/>
          </a:xfrm>
          <a:prstGeom prst="rect">
            <a:avLst/>
          </a:prstGeom>
        </p:spPr>
        <p:txBody>
          <a:bodyPr wrap="square">
            <a:spAutoFit/>
          </a:bodyPr>
          <a:lstStyle/>
          <a:p>
            <a:pPr marR="0" algn="just" rtl="0">
              <a:spcAft>
                <a:spcPts val="200"/>
              </a:spcAft>
            </a:pPr>
            <a:r>
              <a:rPr lang="en-US" sz="1600" b="0" i="0" u="none" strike="noStrike" dirty="0">
                <a:solidFill>
                  <a:srgbClr val="58585B"/>
                </a:solidFill>
                <a:latin typeface="Arial Narrow" panose="020B0606020202030204" pitchFamily="34" charset="0"/>
              </a:rPr>
              <a:t>Camp closures in </a:t>
            </a:r>
            <a:r>
              <a:rPr lang="en-US" sz="1600" b="0" i="0" u="none" strike="noStrike" dirty="0" err="1">
                <a:solidFill>
                  <a:srgbClr val="58585B"/>
                </a:solidFill>
                <a:latin typeface="Arial Narrow" panose="020B0606020202030204" pitchFamily="34" charset="0"/>
              </a:rPr>
              <a:t>AoD</a:t>
            </a:r>
            <a:r>
              <a:rPr lang="en-US" sz="1600" dirty="0">
                <a:solidFill>
                  <a:srgbClr val="58585B"/>
                </a:solidFill>
                <a:latin typeface="Arial Narrow" panose="020B0606020202030204" pitchFamily="34" charset="0"/>
              </a:rPr>
              <a:t>				</a:t>
            </a:r>
            <a:r>
              <a:rPr lang="en-US" sz="1600" b="1" i="0" u="none" strike="noStrike" dirty="0">
                <a:solidFill>
                  <a:srgbClr val="58585B"/>
                </a:solidFill>
                <a:latin typeface="Arial Narrow" panose="020B0606020202030204" pitchFamily="34" charset="0"/>
              </a:rPr>
              <a:t>4 KIs</a:t>
            </a:r>
          </a:p>
          <a:p>
            <a:pPr marR="0" algn="just" rtl="0">
              <a:spcAft>
                <a:spcPts val="200"/>
              </a:spcAft>
            </a:pPr>
            <a:r>
              <a:rPr lang="en-US" sz="1600" b="0" i="0" u="none" strike="noStrike" dirty="0">
                <a:solidFill>
                  <a:srgbClr val="58585B"/>
                </a:solidFill>
                <a:latin typeface="Arial Narrow" panose="020B0606020202030204" pitchFamily="34" charset="0"/>
              </a:rPr>
              <a:t>Denied security clearance to return to AoO</a:t>
            </a:r>
            <a:r>
              <a:rPr lang="en-US" sz="1600" dirty="0">
                <a:solidFill>
                  <a:srgbClr val="58585B"/>
                </a:solidFill>
                <a:latin typeface="Arial Narrow" panose="020B0606020202030204" pitchFamily="34" charset="0"/>
              </a:rPr>
              <a:t>		</a:t>
            </a:r>
            <a:r>
              <a:rPr lang="en-US" sz="1600" b="1" i="0" u="none" strike="noStrike" dirty="0">
                <a:solidFill>
                  <a:srgbClr val="58585B"/>
                </a:solidFill>
                <a:latin typeface="Arial Narrow" panose="020B0606020202030204" pitchFamily="34" charset="0"/>
              </a:rPr>
              <a:t>2 KIs</a:t>
            </a:r>
          </a:p>
          <a:p>
            <a:pPr marR="0" algn="just" rtl="0">
              <a:spcAft>
                <a:spcPts val="200"/>
              </a:spcAft>
            </a:pPr>
            <a:r>
              <a:rPr lang="en-US" sz="1600" b="0" i="0" u="none" strike="noStrike" dirty="0">
                <a:solidFill>
                  <a:srgbClr val="58585B"/>
                </a:solidFill>
                <a:latin typeface="Arial Narrow" panose="020B0606020202030204" pitchFamily="34" charset="0"/>
              </a:rPr>
              <a:t>Did not know				</a:t>
            </a:r>
            <a:r>
              <a:rPr lang="en-US" sz="1600" b="1" i="0" u="none" strike="noStrike" dirty="0">
                <a:solidFill>
                  <a:srgbClr val="58585B"/>
                </a:solidFill>
                <a:latin typeface="Arial Narrow" panose="020B0606020202030204" pitchFamily="34" charset="0"/>
              </a:rPr>
              <a:t>6 KIs</a:t>
            </a:r>
          </a:p>
        </p:txBody>
      </p:sp>
      <p:sp>
        <p:nvSpPr>
          <p:cNvPr id="4" name="Rectangle 3">
            <a:extLst>
              <a:ext uri="{FF2B5EF4-FFF2-40B4-BE49-F238E27FC236}">
                <a16:creationId xmlns:a16="http://schemas.microsoft.com/office/drawing/2014/main" id="{28743364-4EAF-4B26-BB02-243FD9737566}"/>
              </a:ext>
            </a:extLst>
          </p:cNvPr>
          <p:cNvSpPr/>
          <p:nvPr/>
        </p:nvSpPr>
        <p:spPr>
          <a:xfrm>
            <a:off x="462374" y="4265687"/>
            <a:ext cx="5460753"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Reported impact of IDP arrivals </a:t>
            </a:r>
            <a:r>
              <a:rPr lang="en-GB" sz="1800" b="1" dirty="0">
                <a:solidFill>
                  <a:srgbClr val="58585A"/>
                </a:solidFill>
                <a:latin typeface="Arial Narrow" charset="0"/>
                <a:ea typeface="Arial Narrow" charset="0"/>
                <a:cs typeface="Arial Narrow" charset="0"/>
              </a:rPr>
              <a:t>(out of 9 KIs)*</a:t>
            </a:r>
            <a:endParaRPr lang="en-US" b="1" dirty="0">
              <a:solidFill>
                <a:srgbClr val="EE5859"/>
              </a:solidFill>
              <a:latin typeface="Arial Narrow" charset="0"/>
              <a:ea typeface="Arial Narrow" charset="0"/>
              <a:cs typeface="Arial Narrow" charset="0"/>
            </a:endParaRPr>
          </a:p>
        </p:txBody>
      </p:sp>
      <p:sp>
        <p:nvSpPr>
          <p:cNvPr id="22" name="TextBox 21">
            <a:extLst>
              <a:ext uri="{FF2B5EF4-FFF2-40B4-BE49-F238E27FC236}">
                <a16:creationId xmlns:a16="http://schemas.microsoft.com/office/drawing/2014/main" id="{5B9929A8-ECAC-4AE7-91C4-50D20E20C0DD}"/>
              </a:ext>
            </a:extLst>
          </p:cNvPr>
          <p:cNvSpPr txBox="1"/>
          <p:nvPr/>
        </p:nvSpPr>
        <p:spPr>
          <a:xfrm>
            <a:off x="643717" y="4593922"/>
            <a:ext cx="8058322" cy="1277273"/>
          </a:xfrm>
          <a:prstGeom prst="rect">
            <a:avLst/>
          </a:prstGeom>
          <a:noFill/>
        </p:spPr>
        <p:txBody>
          <a:bodyPr wrap="square">
            <a:spAutoFit/>
          </a:bodyPr>
          <a:lstStyle/>
          <a:p>
            <a:pPr marL="285750" marR="0" indent="-285750" algn="just" rtl="0">
              <a:spcAft>
                <a:spcPts val="600"/>
              </a:spcAft>
              <a:buFont typeface="Wingdings" panose="05000000000000000000" pitchFamily="2" charset="2"/>
              <a:buChar char="§"/>
            </a:pPr>
            <a:r>
              <a:rPr lang="en-US" sz="1800" b="0" i="0" u="none" strike="noStrike" dirty="0">
                <a:solidFill>
                  <a:srgbClr val="58585B"/>
                </a:solidFill>
                <a:latin typeface="Arial Narrow" panose="020B0606020202030204" pitchFamily="34" charset="0"/>
              </a:rPr>
              <a:t>These movements were reported to lead to </a:t>
            </a:r>
            <a:r>
              <a:rPr lang="en-US" sz="1800" b="1" i="0" u="none" strike="noStrike" dirty="0">
                <a:solidFill>
                  <a:srgbClr val="58585B"/>
                </a:solidFill>
                <a:latin typeface="Arial Narrow" panose="020B0606020202030204" pitchFamily="34" charset="0"/>
              </a:rPr>
              <a:t>higher competition in the </a:t>
            </a:r>
            <a:r>
              <a:rPr lang="en-US" sz="1800" b="1" i="0" u="none" strike="noStrike" dirty="0" err="1">
                <a:solidFill>
                  <a:srgbClr val="58585B"/>
                </a:solidFill>
                <a:latin typeface="Arial Narrow" panose="020B0606020202030204" pitchFamily="34" charset="0"/>
              </a:rPr>
              <a:t>labour</a:t>
            </a:r>
            <a:r>
              <a:rPr lang="en-US" sz="1800" b="1" i="0" u="none" strike="noStrike" dirty="0">
                <a:solidFill>
                  <a:srgbClr val="58585B"/>
                </a:solidFill>
                <a:latin typeface="Arial Narrow" panose="020B0606020202030204" pitchFamily="34" charset="0"/>
              </a:rPr>
              <a:t> market</a:t>
            </a:r>
            <a:r>
              <a:rPr lang="en-US" sz="1800" b="0" i="0" u="none" strike="noStrike" dirty="0">
                <a:solidFill>
                  <a:srgbClr val="58585B"/>
                </a:solidFill>
                <a:latin typeface="Arial Narrow" panose="020B0606020202030204" pitchFamily="34" charset="0"/>
              </a:rPr>
              <a:t> (6 KIs out of 9), and</a:t>
            </a:r>
          </a:p>
          <a:p>
            <a:pPr marL="285750" marR="0" indent="-285750" algn="just" rtl="0">
              <a:spcAft>
                <a:spcPts val="600"/>
              </a:spcAft>
              <a:buFont typeface="Wingdings" panose="05000000000000000000" pitchFamily="2" charset="2"/>
              <a:buChar char="§"/>
            </a:pPr>
            <a:r>
              <a:rPr lang="en-US" dirty="0">
                <a:solidFill>
                  <a:srgbClr val="58585B"/>
                </a:solidFill>
                <a:latin typeface="Arial Narrow" panose="020B0606020202030204" pitchFamily="34" charset="0"/>
              </a:rPr>
              <a:t>A</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decrease in the level of household assistance </a:t>
            </a:r>
            <a:r>
              <a:rPr lang="en-US" sz="1800" b="0" i="0" u="none" strike="noStrike" dirty="0">
                <a:solidFill>
                  <a:srgbClr val="58585B"/>
                </a:solidFill>
                <a:latin typeface="Arial Narrow" panose="020B0606020202030204" pitchFamily="34" charset="0"/>
              </a:rPr>
              <a:t>due to increased demand was also reported (5 KIs).</a:t>
            </a:r>
          </a:p>
        </p:txBody>
      </p:sp>
      <p:pic>
        <p:nvPicPr>
          <p:cNvPr id="12" name="Picture 11">
            <a:extLst>
              <a:ext uri="{FF2B5EF4-FFF2-40B4-BE49-F238E27FC236}">
                <a16:creationId xmlns:a16="http://schemas.microsoft.com/office/drawing/2014/main" id="{4D49839A-3547-42DB-8898-2EA053AB76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id="{48032E4E-2CF4-4D50-9ADD-8EF84FF39E28}"/>
              </a:ext>
            </a:extLst>
          </p:cNvPr>
          <p:cNvPicPr preferRelativeResize="0">
            <a:picLocks/>
          </p:cNvPicPr>
          <p:nvPr/>
        </p:nvPicPr>
        <p:blipFill>
          <a:blip r:embed="rId4"/>
          <a:stretch>
            <a:fillRect/>
          </a:stretch>
        </p:blipFill>
        <p:spPr>
          <a:xfrm>
            <a:off x="5741973" y="3123328"/>
            <a:ext cx="1409897" cy="786384"/>
          </a:xfrm>
          <a:prstGeom prst="rect">
            <a:avLst/>
          </a:prstGeom>
        </p:spPr>
      </p:pic>
      <p:sp>
        <p:nvSpPr>
          <p:cNvPr id="14" name="Rectangle 13">
            <a:extLst>
              <a:ext uri="{FF2B5EF4-FFF2-40B4-BE49-F238E27FC236}">
                <a16:creationId xmlns:a16="http://schemas.microsoft.com/office/drawing/2014/main" id="{13BC635C-75E1-41C9-9D74-94B3CC132FE4}"/>
              </a:ext>
            </a:extLst>
          </p:cNvPr>
          <p:cNvSpPr/>
          <p:nvPr/>
        </p:nvSpPr>
        <p:spPr>
          <a:xfrm>
            <a:off x="309977" y="602587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Tree>
    <p:extLst>
      <p:ext uri="{BB962C8B-B14F-4D97-AF65-F5344CB8AC3E}">
        <p14:creationId xmlns:p14="http://schemas.microsoft.com/office/powerpoint/2010/main" val="416615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82077CF-D4BA-4185-8359-1DCCB45877D5}"/>
              </a:ext>
            </a:extLst>
          </p:cNvPr>
          <p:cNvSpPr/>
          <p:nvPr/>
        </p:nvSpPr>
        <p:spPr>
          <a:xfrm>
            <a:off x="315311" y="2399327"/>
            <a:ext cx="3168868" cy="1323439"/>
          </a:xfrm>
          <a:prstGeom prst="rect">
            <a:avLst/>
          </a:prstGeom>
        </p:spPr>
        <p:txBody>
          <a:bodyPr wrap="square">
            <a:spAutoFit/>
          </a:bodyPr>
          <a:lstStyle/>
          <a:p>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Presentation</a:t>
            </a:r>
            <a:b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br>
            <a:r>
              <a:rPr lang="en-US" sz="4000" b="1" dirty="0">
                <a:solidFill>
                  <a:schemeClr val="bg1"/>
                </a:solidFill>
                <a:latin typeface="Arial Narrow" panose="020B0606020202030204" pitchFamily="34" charset="0"/>
                <a:ea typeface="Arial Unicode MS" panose="020B0604020202020204" pitchFamily="34" charset="-128"/>
                <a:cs typeface="Arial" panose="020B0604020202020204" pitchFamily="34" charset="0"/>
              </a:rPr>
              <a:t>outline</a:t>
            </a:r>
            <a:endParaRPr lang="en-US" sz="4000" b="1" dirty="0">
              <a:latin typeface="Arial Narrow" panose="020B0606020202030204" pitchFamily="34" charset="0"/>
              <a:ea typeface="Arial Unicode MS" panose="020B0604020202020204" pitchFamily="34" charset="-128"/>
              <a:cs typeface="Arial" panose="020B0604020202020204" pitchFamily="34" charset="0"/>
            </a:endParaRPr>
          </a:p>
        </p:txBody>
      </p:sp>
      <p:sp>
        <p:nvSpPr>
          <p:cNvPr id="2" name="Text Placeholder 3">
            <a:extLst>
              <a:ext uri="{FF2B5EF4-FFF2-40B4-BE49-F238E27FC236}">
                <a16:creationId xmlns:a16="http://schemas.microsoft.com/office/drawing/2014/main" id="{F1075C12-CB42-431A-9421-61BBAC216995}"/>
              </a:ext>
            </a:extLst>
          </p:cNvPr>
          <p:cNvSpPr txBox="1">
            <a:spLocks/>
          </p:cNvSpPr>
          <p:nvPr/>
        </p:nvSpPr>
        <p:spPr>
          <a:xfrm>
            <a:off x="3902747" y="583798"/>
            <a:ext cx="4057133" cy="4954495"/>
          </a:xfrm>
          <a:prstGeom prst="rect">
            <a:avLst/>
          </a:prstGeom>
        </p:spPr>
        <p:txBody>
          <a:bodyPr anchor="ctr"/>
          <a:lstStyle>
            <a:lvl1pPr marL="0" indent="0" algn="l" defTabSz="914400" rtl="0" eaLnBrk="1" latinLnBrk="0" hangingPunct="1">
              <a:lnSpc>
                <a:spcPts val="1500"/>
              </a:lnSpc>
              <a:spcBef>
                <a:spcPts val="1000"/>
              </a:spcBef>
              <a:buFont typeface="Arial" panose="020B0604020202020204" pitchFamily="34" charset="0"/>
              <a:buNone/>
              <a:defRPr sz="1300" kern="1200">
                <a:solidFill>
                  <a:srgbClr val="58585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2400"/>
              </a:spcAft>
            </a:pPr>
            <a:r>
              <a:rPr lang="en-GB" sz="2100" dirty="0"/>
              <a:t>1. Introduction to </a:t>
            </a:r>
            <a:r>
              <a:rPr lang="en-GB" sz="2100" dirty="0" err="1"/>
              <a:t>ReDS</a:t>
            </a:r>
            <a:endParaRPr lang="en-GB" sz="2100" dirty="0"/>
          </a:p>
          <a:p>
            <a:pPr>
              <a:lnSpc>
                <a:spcPct val="100000"/>
              </a:lnSpc>
              <a:spcBef>
                <a:spcPts val="0"/>
              </a:spcBef>
              <a:spcAft>
                <a:spcPts val="2400"/>
              </a:spcAft>
            </a:pPr>
            <a:r>
              <a:rPr lang="en-GB" sz="2100" dirty="0"/>
              <a:t>2. </a:t>
            </a:r>
            <a:r>
              <a:rPr lang="en-GB" sz="2100" dirty="0" err="1"/>
              <a:t>ReDS</a:t>
            </a:r>
            <a:r>
              <a:rPr lang="en-GB" sz="2100" dirty="0"/>
              <a:t> methodology</a:t>
            </a:r>
          </a:p>
          <a:p>
            <a:pPr marL="279400" indent="-279400">
              <a:lnSpc>
                <a:spcPct val="100000"/>
              </a:lnSpc>
              <a:spcBef>
                <a:spcPts val="0"/>
              </a:spcBef>
              <a:spcAft>
                <a:spcPts val="2400"/>
              </a:spcAft>
            </a:pPr>
            <a:r>
              <a:rPr lang="en-GB" sz="2100" dirty="0"/>
              <a:t>3. Markaz Mosul overview</a:t>
            </a:r>
            <a:endParaRPr lang="en-US" sz="2100" dirty="0"/>
          </a:p>
          <a:p>
            <a:pPr>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4. </a:t>
            </a:r>
            <a:r>
              <a:rPr lang="en-GB" sz="2100" dirty="0"/>
              <a:t>Key findings</a:t>
            </a:r>
          </a:p>
          <a:p>
            <a:pPr>
              <a:lnSpc>
                <a:spcPct val="100000"/>
              </a:lnSpc>
              <a:spcBef>
                <a:spcPts val="0"/>
              </a:spcBef>
              <a:spcAft>
                <a:spcPts val="2400"/>
              </a:spcAft>
            </a:pPr>
            <a:r>
              <a:rPr lang="en-GB" sz="2100" dirty="0"/>
              <a:t>5. Detailed findings</a:t>
            </a:r>
          </a:p>
          <a:p>
            <a:pPr rtl="1">
              <a:lnSpc>
                <a:spcPct val="100000"/>
              </a:lnSpc>
              <a:spcBef>
                <a:spcPts val="0"/>
              </a:spcBef>
              <a:spcAft>
                <a:spcPts val="2400"/>
              </a:spcAft>
            </a:pPr>
            <a:r>
              <a:rPr lang="en-GB" sz="2100" dirty="0">
                <a:ea typeface="Arial Unicode MS" panose="020B0604020202020204" pitchFamily="34" charset="-128"/>
                <a:cs typeface="Arial Unicode MS" panose="020B0604020202020204" pitchFamily="34" charset="-128"/>
              </a:rPr>
              <a:t>6. </a:t>
            </a:r>
            <a:r>
              <a:rPr lang="en-GB" sz="2100" dirty="0"/>
              <a:t>Questions from the audience</a:t>
            </a:r>
          </a:p>
          <a:p>
            <a:pPr rtl="1">
              <a:lnSpc>
                <a:spcPct val="100000"/>
              </a:lnSpc>
              <a:spcBef>
                <a:spcPts val="0"/>
              </a:spcBef>
              <a:spcAft>
                <a:spcPts val="2400"/>
              </a:spcAft>
            </a:pPr>
            <a:r>
              <a:rPr lang="en-GB" sz="2100" dirty="0"/>
              <a:t>7. Discussion</a:t>
            </a:r>
          </a:p>
        </p:txBody>
      </p:sp>
      <p:pic>
        <p:nvPicPr>
          <p:cNvPr id="4" name="Picture 3">
            <a:extLst>
              <a:ext uri="{FF2B5EF4-FFF2-40B4-BE49-F238E27FC236}">
                <a16:creationId xmlns:a16="http://schemas.microsoft.com/office/drawing/2014/main" id="{2F0A7068-4974-49B6-B6D2-8EBF170351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342673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400AFD-B73E-48FF-A3F1-D7C1B157AFA4}"/>
              </a:ext>
            </a:extLst>
          </p:cNvPr>
          <p:cNvSpPr/>
          <p:nvPr/>
        </p:nvSpPr>
        <p:spPr>
          <a:xfrm>
            <a:off x="309976" y="1260224"/>
            <a:ext cx="8014435" cy="523220"/>
          </a:xfrm>
          <a:prstGeom prst="rect">
            <a:avLst/>
          </a:prstGeom>
        </p:spPr>
        <p:txBody>
          <a:bodyPr wrap="square">
            <a:spAutoFit/>
          </a:bodyPr>
          <a:lstStyle/>
          <a:p>
            <a:pPr marR="0" algn="l" rtl="0"/>
            <a:r>
              <a:rPr lang="en-GB" sz="2800" dirty="0">
                <a:solidFill>
                  <a:srgbClr val="EE5859"/>
                </a:solidFill>
                <a:latin typeface="humanitarian-icons-v02" panose="02000503000000000000" pitchFamily="2" charset="0"/>
              </a:rPr>
              <a:t></a:t>
            </a:r>
            <a:r>
              <a:rPr lang="en-GB" sz="2000" b="1" i="0" u="none" strike="noStrike" dirty="0">
                <a:solidFill>
                  <a:srgbClr val="EE5859"/>
                </a:solidFill>
                <a:latin typeface="Arial Narrow" charset="0"/>
                <a:ea typeface="Arial Narrow" charset="0"/>
                <a:cs typeface="Arial Narrow" charset="0"/>
              </a:rPr>
              <a:t> Expected returns</a:t>
            </a:r>
          </a:p>
        </p:txBody>
      </p:sp>
      <p:sp>
        <p:nvSpPr>
          <p:cNvPr id="9" name="Rectangle 8">
            <a:extLst>
              <a:ext uri="{FF2B5EF4-FFF2-40B4-BE49-F238E27FC236}">
                <a16:creationId xmlns:a16="http://schemas.microsoft.com/office/drawing/2014/main" id="{549ADD18-B0DC-40A5-9483-A312187E75B7}"/>
              </a:ext>
            </a:extLst>
          </p:cNvPr>
          <p:cNvSpPr/>
          <p:nvPr/>
        </p:nvSpPr>
        <p:spPr>
          <a:xfrm>
            <a:off x="1420047" y="1832451"/>
            <a:ext cx="7281993" cy="646331"/>
          </a:xfrm>
          <a:prstGeom prst="rect">
            <a:avLst/>
          </a:prstGeom>
        </p:spPr>
        <p:txBody>
          <a:bodyPr wrap="square">
            <a:spAutoFit/>
          </a:bodyPr>
          <a:lstStyle/>
          <a:p>
            <a:pPr marR="0" algn="just" rtl="0"/>
            <a:r>
              <a:rPr lang="en-US" sz="1800" b="0" i="0" u="none" strike="noStrike" baseline="0" dirty="0">
                <a:solidFill>
                  <a:srgbClr val="58585B"/>
                </a:solidFill>
                <a:latin typeface="Arial Narrow" panose="020B0606020202030204" pitchFamily="34" charset="0"/>
              </a:rPr>
              <a:t>(out of 42) reported drivers that might result in return movements to Markaz Mosul. The rest of the KIs did not know (6 KIs), or refused to answer (1KI).</a:t>
            </a:r>
            <a:endParaRPr lang="en-US" sz="1800" b="0" i="0" u="none" strike="noStrike" dirty="0">
              <a:solidFill>
                <a:srgbClr val="58585B"/>
              </a:solidFill>
              <a:latin typeface="Arial Narrow" panose="020B0606020202030204" pitchFamily="34" charset="0"/>
            </a:endParaRPr>
          </a:p>
        </p:txBody>
      </p:sp>
      <p:sp>
        <p:nvSpPr>
          <p:cNvPr id="13" name="Title 1">
            <a:extLst>
              <a:ext uri="{FF2B5EF4-FFF2-40B4-BE49-F238E27FC236}">
                <a16:creationId xmlns:a16="http://schemas.microsoft.com/office/drawing/2014/main" id="{09E0B762-5461-4FAD-90A5-1177F892FD97}"/>
              </a:ext>
            </a:extLst>
          </p:cNvPr>
          <p:cNvSpPr txBox="1">
            <a:spLocks/>
          </p:cNvSpPr>
          <p:nvPr/>
        </p:nvSpPr>
        <p:spPr>
          <a:xfrm>
            <a:off x="386176" y="266337"/>
            <a:ext cx="7828184"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GB" sz="3200" baseline="30000" dirty="0"/>
              <a:t>Expected movements – data reported by KIs</a:t>
            </a:r>
          </a:p>
        </p:txBody>
      </p:sp>
      <p:sp>
        <p:nvSpPr>
          <p:cNvPr id="5" name="Rectangle 4">
            <a:extLst>
              <a:ext uri="{FF2B5EF4-FFF2-40B4-BE49-F238E27FC236}">
                <a16:creationId xmlns:a16="http://schemas.microsoft.com/office/drawing/2014/main" id="{26F91C3C-9042-45C2-8582-05900CA49BF9}"/>
              </a:ext>
            </a:extLst>
          </p:cNvPr>
          <p:cNvSpPr/>
          <p:nvPr/>
        </p:nvSpPr>
        <p:spPr>
          <a:xfrm>
            <a:off x="453608" y="2615220"/>
            <a:ext cx="7760751"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Most reported drivers for expected returns </a:t>
            </a:r>
            <a:r>
              <a:rPr lang="en-GB" sz="1600" b="1" dirty="0">
                <a:solidFill>
                  <a:srgbClr val="58585A"/>
                </a:solidFill>
                <a:latin typeface="Arial Narrow" charset="0"/>
                <a:ea typeface="Arial Narrow" charset="0"/>
                <a:cs typeface="Arial Narrow" charset="0"/>
              </a:rPr>
              <a:t>(out of 35 KIs)* </a:t>
            </a:r>
            <a:endParaRPr lang="en-US" sz="1600" b="1" dirty="0">
              <a:solidFill>
                <a:srgbClr val="58585A"/>
              </a:solidFill>
              <a:latin typeface="Arial Narrow" charset="0"/>
              <a:ea typeface="Arial Narrow" charset="0"/>
              <a:cs typeface="Arial Narrow" charset="0"/>
            </a:endParaRPr>
          </a:p>
        </p:txBody>
      </p:sp>
      <p:sp>
        <p:nvSpPr>
          <p:cNvPr id="19" name="Rectangle 18">
            <a:extLst>
              <a:ext uri="{FF2B5EF4-FFF2-40B4-BE49-F238E27FC236}">
                <a16:creationId xmlns:a16="http://schemas.microsoft.com/office/drawing/2014/main" id="{26F91C3C-9042-45C2-8582-05900CA49BF9}"/>
              </a:ext>
            </a:extLst>
          </p:cNvPr>
          <p:cNvSpPr/>
          <p:nvPr/>
        </p:nvSpPr>
        <p:spPr>
          <a:xfrm>
            <a:off x="462375" y="4325503"/>
            <a:ext cx="8352016" cy="369332"/>
          </a:xfrm>
          <a:prstGeom prst="rect">
            <a:avLst/>
          </a:prstGeom>
        </p:spPr>
        <p:txBody>
          <a:bodyPr wrap="square">
            <a:spAutoFit/>
          </a:bodyPr>
          <a:lstStyle/>
          <a:p>
            <a:pPr algn="just">
              <a:spcAft>
                <a:spcPts val="600"/>
              </a:spcAft>
            </a:pPr>
            <a:r>
              <a:rPr lang="en-US" b="1" dirty="0">
                <a:solidFill>
                  <a:srgbClr val="EE5859"/>
                </a:solidFill>
                <a:latin typeface="Arial Narrow" charset="0"/>
                <a:ea typeface="Arial Narrow" charset="0"/>
                <a:cs typeface="Arial Narrow" charset="0"/>
              </a:rPr>
              <a:t>Most reported barriers for expected returns </a:t>
            </a:r>
            <a:r>
              <a:rPr lang="en-GB" sz="1600" b="1" dirty="0">
                <a:solidFill>
                  <a:srgbClr val="58585A"/>
                </a:solidFill>
                <a:latin typeface="Arial Narrow" charset="0"/>
                <a:ea typeface="Arial Narrow" charset="0"/>
                <a:cs typeface="Arial Narrow" charset="0"/>
              </a:rPr>
              <a:t>(out of 42 KIs)* </a:t>
            </a:r>
            <a:endParaRPr lang="en-US" sz="1600" b="1" dirty="0">
              <a:solidFill>
                <a:srgbClr val="58585A"/>
              </a:solidFill>
              <a:latin typeface="Arial Narrow" charset="0"/>
              <a:ea typeface="Arial Narrow" charset="0"/>
              <a:cs typeface="Arial Narrow" charset="0"/>
            </a:endParaRPr>
          </a:p>
        </p:txBody>
      </p:sp>
      <p:sp>
        <p:nvSpPr>
          <p:cNvPr id="3" name="Rectangle 2"/>
          <p:cNvSpPr/>
          <p:nvPr/>
        </p:nvSpPr>
        <p:spPr>
          <a:xfrm>
            <a:off x="643660" y="2960020"/>
            <a:ext cx="6419749" cy="1154162"/>
          </a:xfrm>
          <a:prstGeom prst="rect">
            <a:avLst/>
          </a:prstGeom>
        </p:spPr>
        <p:txBody>
          <a:bodyPr wrap="square">
            <a:spAutoFit/>
          </a:bodyPr>
          <a:lstStyle/>
          <a:p>
            <a:pPr marR="26970" algn="l" rtl="0">
              <a:spcAft>
                <a:spcPts val="200"/>
              </a:spcAft>
            </a:pPr>
            <a:r>
              <a:rPr lang="en-US" sz="1600" i="0" u="none" strike="noStrike" dirty="0">
                <a:solidFill>
                  <a:srgbClr val="58585B"/>
                </a:solidFill>
                <a:latin typeface="Arial Narrow" panose="020B0606020202030204" pitchFamily="34" charset="0"/>
              </a:rPr>
              <a:t>Sense of increased safety and security 		                  </a:t>
            </a:r>
            <a:r>
              <a:rPr lang="en-US" sz="1600" b="1" i="0" u="none" strike="noStrike" dirty="0">
                <a:solidFill>
                  <a:srgbClr val="58585B"/>
                </a:solidFill>
                <a:latin typeface="Arial Narrow" panose="020B0606020202030204" pitchFamily="34" charset="0"/>
              </a:rPr>
              <a:t>30 KIs</a:t>
            </a:r>
          </a:p>
          <a:p>
            <a:pPr marR="26970" algn="l" rtl="0">
              <a:spcAft>
                <a:spcPts val="200"/>
              </a:spcAft>
            </a:pPr>
            <a:r>
              <a:rPr lang="en-US" sz="1600" i="0" u="none" strike="noStrike" dirty="0">
                <a:solidFill>
                  <a:srgbClr val="58585B"/>
                </a:solidFill>
                <a:latin typeface="Arial Narrow" panose="020B0606020202030204" pitchFamily="34" charset="0"/>
              </a:rPr>
              <a:t>Availability of job opportunities				</a:t>
            </a:r>
            <a:r>
              <a:rPr lang="en-US" sz="1600" b="1" i="0" u="none" strike="noStrike" dirty="0">
                <a:solidFill>
                  <a:srgbClr val="58585B"/>
                </a:solidFill>
                <a:latin typeface="Arial Narrow" panose="020B0606020202030204" pitchFamily="34" charset="0"/>
              </a:rPr>
              <a:t>8 KIs </a:t>
            </a:r>
          </a:p>
          <a:p>
            <a:pPr marR="26970" algn="l" rtl="0">
              <a:spcAft>
                <a:spcPts val="200"/>
              </a:spcAft>
            </a:pPr>
            <a:r>
              <a:rPr lang="en-US" sz="1600" i="0" u="none" strike="noStrike" dirty="0">
                <a:solidFill>
                  <a:srgbClr val="58585B"/>
                </a:solidFill>
                <a:latin typeface="Arial Narrow" panose="020B0606020202030204" pitchFamily="34" charset="0"/>
              </a:rPr>
              <a:t>Following the return of other extended family members		</a:t>
            </a:r>
            <a:r>
              <a:rPr lang="en-US" sz="1600" b="1" i="0" u="none" strike="noStrike" dirty="0">
                <a:solidFill>
                  <a:srgbClr val="58585B"/>
                </a:solidFill>
                <a:latin typeface="Arial Narrow" panose="020B0606020202030204" pitchFamily="34" charset="0"/>
              </a:rPr>
              <a:t>4 KIs</a:t>
            </a:r>
          </a:p>
          <a:p>
            <a:pPr marR="26970" algn="l" rtl="0">
              <a:spcAft>
                <a:spcPts val="200"/>
              </a:spcAft>
            </a:pPr>
            <a:r>
              <a:rPr lang="en-US" sz="1600" i="0" u="none" strike="noStrike" dirty="0">
                <a:solidFill>
                  <a:srgbClr val="58585B"/>
                </a:solidFill>
                <a:latin typeface="Arial Narrow" panose="020B0606020202030204" pitchFamily="34" charset="0"/>
              </a:rPr>
              <a:t>Nostalgia about previous life				</a:t>
            </a:r>
            <a:r>
              <a:rPr lang="en-US" sz="1600" b="1" i="0" u="none" strike="noStrike" dirty="0">
                <a:solidFill>
                  <a:srgbClr val="58585B"/>
                </a:solidFill>
                <a:latin typeface="Arial Narrow" panose="020B0606020202030204" pitchFamily="34" charset="0"/>
              </a:rPr>
              <a:t>3 KIs</a:t>
            </a:r>
            <a:endParaRPr lang="en-US" sz="1600" b="1" dirty="0">
              <a:solidFill>
                <a:srgbClr val="58585A"/>
              </a:solidFill>
              <a:latin typeface="Arial Narrow" panose="020B0606020202030204" pitchFamily="34" charset="0"/>
            </a:endParaRPr>
          </a:p>
        </p:txBody>
      </p:sp>
      <p:sp>
        <p:nvSpPr>
          <p:cNvPr id="23" name="Rectangle 22"/>
          <p:cNvSpPr/>
          <p:nvPr/>
        </p:nvSpPr>
        <p:spPr>
          <a:xfrm>
            <a:off x="643660" y="4676284"/>
            <a:ext cx="6278135" cy="1426031"/>
          </a:xfrm>
          <a:prstGeom prst="rect">
            <a:avLst/>
          </a:prstGeom>
        </p:spPr>
        <p:txBody>
          <a:bodyPr wrap="square">
            <a:spAutoFit/>
          </a:bodyPr>
          <a:lstStyle/>
          <a:p>
            <a:pPr marR="26970" algn="l" rtl="0">
              <a:spcAft>
                <a:spcPts val="200"/>
              </a:spcAft>
            </a:pPr>
            <a:r>
              <a:rPr lang="en-US" sz="1600" i="0" u="none" strike="noStrike" dirty="0">
                <a:solidFill>
                  <a:srgbClr val="58585B"/>
                </a:solidFill>
                <a:latin typeface="Arial Narrow" panose="020B0606020202030204" pitchFamily="34" charset="0"/>
              </a:rPr>
              <a:t>Destroyed/damaged housing		                </a:t>
            </a:r>
            <a:r>
              <a:rPr lang="en-US" sz="1600" b="1" i="0" u="none" strike="noStrike" dirty="0">
                <a:solidFill>
                  <a:srgbClr val="58585B"/>
                </a:solidFill>
                <a:latin typeface="Arial Narrow" panose="020B0606020202030204" pitchFamily="34" charset="0"/>
              </a:rPr>
              <a:t>39 KIs</a:t>
            </a:r>
          </a:p>
          <a:p>
            <a:pPr marR="26970" algn="l" rtl="0">
              <a:spcAft>
                <a:spcPts val="200"/>
              </a:spcAft>
            </a:pPr>
            <a:r>
              <a:rPr lang="en-US" sz="1600" i="0" u="none" strike="noStrike" dirty="0">
                <a:solidFill>
                  <a:srgbClr val="58585B"/>
                </a:solidFill>
                <a:latin typeface="Arial Narrow" panose="020B0606020202030204" pitchFamily="34" charset="0"/>
              </a:rPr>
              <a:t>Fear of contracting COVID-19		                  </a:t>
            </a:r>
            <a:r>
              <a:rPr lang="en-US" sz="1600" b="1" i="0" u="none" strike="noStrike" dirty="0">
                <a:solidFill>
                  <a:srgbClr val="58585B"/>
                </a:solidFill>
                <a:latin typeface="Arial Narrow" panose="020B0606020202030204" pitchFamily="34" charset="0"/>
              </a:rPr>
              <a:t>7 KIs</a:t>
            </a:r>
          </a:p>
          <a:p>
            <a:pPr marR="26970" algn="l" rtl="0">
              <a:spcAft>
                <a:spcPts val="200"/>
              </a:spcAft>
            </a:pPr>
            <a:r>
              <a:rPr lang="en-US" sz="1600" i="0" u="none" strike="noStrike" dirty="0">
                <a:solidFill>
                  <a:srgbClr val="58585B"/>
                </a:solidFill>
                <a:latin typeface="Arial Narrow" panose="020B0606020202030204" pitchFamily="34" charset="0"/>
              </a:rPr>
              <a:t>Lack of services		             	                  </a:t>
            </a:r>
            <a:r>
              <a:rPr lang="en-US" sz="1600" b="1" i="0" u="none" strike="noStrike" dirty="0">
                <a:solidFill>
                  <a:srgbClr val="58585B"/>
                </a:solidFill>
                <a:latin typeface="Arial Narrow" panose="020B0606020202030204" pitchFamily="34" charset="0"/>
              </a:rPr>
              <a:t>7 KIs </a:t>
            </a:r>
          </a:p>
          <a:p>
            <a:pPr marR="26970" algn="l" rtl="0">
              <a:spcAft>
                <a:spcPts val="200"/>
              </a:spcAft>
            </a:pPr>
            <a:r>
              <a:rPr lang="en-US" sz="1600" i="0" u="none" strike="noStrike" dirty="0">
                <a:solidFill>
                  <a:srgbClr val="58585B"/>
                </a:solidFill>
                <a:latin typeface="Arial Narrow" panose="020B0606020202030204" pitchFamily="34" charset="0"/>
              </a:rPr>
              <a:t>Lack of job opportunities		                 	                  </a:t>
            </a:r>
            <a:r>
              <a:rPr lang="en-US" sz="1600" b="1" i="0" u="none" strike="noStrike" dirty="0">
                <a:solidFill>
                  <a:srgbClr val="58585B"/>
                </a:solidFill>
                <a:latin typeface="Arial Narrow" panose="020B0606020202030204" pitchFamily="34" charset="0"/>
              </a:rPr>
              <a:t>6 KIs</a:t>
            </a:r>
          </a:p>
          <a:p>
            <a:pPr marR="26970" algn="l" rtl="0">
              <a:spcAft>
                <a:spcPts val="200"/>
              </a:spcAft>
            </a:pPr>
            <a:r>
              <a:rPr lang="en-US" sz="1600" i="0" u="none" strike="noStrike" dirty="0">
                <a:solidFill>
                  <a:srgbClr val="58585B"/>
                </a:solidFill>
                <a:latin typeface="Arial Narrow" panose="020B0606020202030204" pitchFamily="34" charset="0"/>
              </a:rPr>
              <a:t>Lack of security			                  </a:t>
            </a:r>
            <a:r>
              <a:rPr lang="en-US" sz="1600" b="1" i="0" u="none" strike="noStrike" dirty="0">
                <a:solidFill>
                  <a:srgbClr val="58585B"/>
                </a:solidFill>
                <a:latin typeface="Arial Narrow" panose="020B0606020202030204" pitchFamily="34" charset="0"/>
              </a:rPr>
              <a:t>3 KIs</a:t>
            </a:r>
          </a:p>
        </p:txBody>
      </p:sp>
      <p:sp>
        <p:nvSpPr>
          <p:cNvPr id="16" name="Rectangle 1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pic>
        <p:nvPicPr>
          <p:cNvPr id="12" name="Picture 11">
            <a:extLst>
              <a:ext uri="{FF2B5EF4-FFF2-40B4-BE49-F238E27FC236}">
                <a16:creationId xmlns:a16="http://schemas.microsoft.com/office/drawing/2014/main" id="{D4FCE1B3-6084-453C-97F7-E4D91F8F5E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4" name="Rectangle 13">
            <a:extLst>
              <a:ext uri="{FF2B5EF4-FFF2-40B4-BE49-F238E27FC236}">
                <a16:creationId xmlns:a16="http://schemas.microsoft.com/office/drawing/2014/main" id="{9B78AE59-6D4D-4D9E-B703-350270063C30}"/>
              </a:ext>
            </a:extLst>
          </p:cNvPr>
          <p:cNvSpPr/>
          <p:nvPr/>
        </p:nvSpPr>
        <p:spPr>
          <a:xfrm>
            <a:off x="462375" y="1826410"/>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35 KIs</a:t>
            </a:r>
            <a:endParaRPr lang="en-US" sz="3600" dirty="0"/>
          </a:p>
        </p:txBody>
      </p:sp>
      <p:pic>
        <p:nvPicPr>
          <p:cNvPr id="6" name="Picture 5">
            <a:extLst>
              <a:ext uri="{FF2B5EF4-FFF2-40B4-BE49-F238E27FC236}">
                <a16:creationId xmlns:a16="http://schemas.microsoft.com/office/drawing/2014/main" id="{507D406E-472E-4075-AD3E-37D17ECDB216}"/>
              </a:ext>
            </a:extLst>
          </p:cNvPr>
          <p:cNvPicPr>
            <a:picLocks noChangeAspect="1"/>
          </p:cNvPicPr>
          <p:nvPr/>
        </p:nvPicPr>
        <p:blipFill>
          <a:blip r:embed="rId4"/>
          <a:stretch>
            <a:fillRect/>
          </a:stretch>
        </p:blipFill>
        <p:spPr>
          <a:xfrm>
            <a:off x="6748188" y="3010731"/>
            <a:ext cx="1276528" cy="1060485"/>
          </a:xfrm>
          <a:prstGeom prst="rect">
            <a:avLst/>
          </a:prstGeom>
        </p:spPr>
      </p:pic>
      <p:pic>
        <p:nvPicPr>
          <p:cNvPr id="10" name="Picture 9">
            <a:extLst>
              <a:ext uri="{FF2B5EF4-FFF2-40B4-BE49-F238E27FC236}">
                <a16:creationId xmlns:a16="http://schemas.microsoft.com/office/drawing/2014/main" id="{ECB8C249-BBFA-4B32-A999-5B445F005609}"/>
              </a:ext>
            </a:extLst>
          </p:cNvPr>
          <p:cNvPicPr>
            <a:picLocks noChangeAspect="1"/>
          </p:cNvPicPr>
          <p:nvPr/>
        </p:nvPicPr>
        <p:blipFill>
          <a:blip r:embed="rId5"/>
          <a:stretch>
            <a:fillRect/>
          </a:stretch>
        </p:blipFill>
        <p:spPr>
          <a:xfrm>
            <a:off x="5728871" y="4735454"/>
            <a:ext cx="1657581" cy="1312207"/>
          </a:xfrm>
          <a:prstGeom prst="rect">
            <a:avLst/>
          </a:prstGeom>
        </p:spPr>
      </p:pic>
    </p:spTree>
    <p:extLst>
      <p:ext uri="{BB962C8B-B14F-4D97-AF65-F5344CB8AC3E}">
        <p14:creationId xmlns:p14="http://schemas.microsoft.com/office/powerpoint/2010/main" val="77475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US" sz="3200" baseline="30000" dirty="0"/>
              <a:t>Primary community needs </a:t>
            </a:r>
            <a:r>
              <a:rPr lang="en-GB" sz="3200" baseline="30000" dirty="0"/>
              <a:t>– data reported by KIs</a:t>
            </a:r>
            <a:endParaRPr lang="en-GB" sz="3200" dirty="0"/>
          </a:p>
        </p:txBody>
      </p:sp>
      <p:sp>
        <p:nvSpPr>
          <p:cNvPr id="24" name="Rectangle 23">
            <a:extLst>
              <a:ext uri="{FF2B5EF4-FFF2-40B4-BE49-F238E27FC236}">
                <a16:creationId xmlns:a16="http://schemas.microsoft.com/office/drawing/2014/main" id="{AB92D53F-3651-4F27-A8F8-560C927906D9}"/>
              </a:ext>
            </a:extLst>
          </p:cNvPr>
          <p:cNvSpPr/>
          <p:nvPr/>
        </p:nvSpPr>
        <p:spPr>
          <a:xfrm>
            <a:off x="756881" y="2037798"/>
            <a:ext cx="938077" cy="1077218"/>
          </a:xfrm>
          <a:prstGeom prst="rect">
            <a:avLst/>
          </a:prstGeom>
        </p:spPr>
        <p:txBody>
          <a:bodyPr wrap="none">
            <a:spAutoFit/>
          </a:bodyPr>
          <a:lstStyle/>
          <a:p>
            <a:r>
              <a:rPr lang="en-GB" sz="9600" baseline="30000" dirty="0">
                <a:solidFill>
                  <a:srgbClr val="EE5859"/>
                </a:solidFill>
                <a:latin typeface="humanitarian-icons-v02" panose="02000503000000000000" pitchFamily="2" charset="0"/>
              </a:rPr>
              <a:t></a:t>
            </a:r>
          </a:p>
        </p:txBody>
      </p:sp>
      <p:sp>
        <p:nvSpPr>
          <p:cNvPr id="7" name="Rectangle 6"/>
          <p:cNvSpPr/>
          <p:nvPr/>
        </p:nvSpPr>
        <p:spPr>
          <a:xfrm>
            <a:off x="2022922" y="1735289"/>
            <a:ext cx="1340432" cy="338554"/>
          </a:xfrm>
          <a:prstGeom prst="rect">
            <a:avLst/>
          </a:prstGeom>
        </p:spPr>
        <p:txBody>
          <a:bodyPr wrap="none">
            <a:spAutoFit/>
          </a:bodyPr>
          <a:lstStyle/>
          <a:p>
            <a:pPr lvl="0"/>
            <a:r>
              <a:rPr lang="en-US" sz="1600" b="1" dirty="0">
                <a:solidFill>
                  <a:srgbClr val="EE5859"/>
                </a:solidFill>
                <a:latin typeface="Arial Narrow" charset="0"/>
                <a:ea typeface="Arial Narrow" charset="0"/>
                <a:cs typeface="Arial Narrow" charset="0"/>
              </a:rPr>
              <a:t>Primary needs</a:t>
            </a:r>
            <a:endParaRPr lang="en-US" sz="1600" b="1" dirty="0">
              <a:latin typeface="Arial Narrow" charset="0"/>
              <a:ea typeface="Arial Narrow" charset="0"/>
              <a:cs typeface="Arial Narrow" charset="0"/>
            </a:endParaRPr>
          </a:p>
        </p:txBody>
      </p:sp>
      <p:sp>
        <p:nvSpPr>
          <p:cNvPr id="11" name="Rectangle 10"/>
          <p:cNvSpPr/>
          <p:nvPr/>
        </p:nvSpPr>
        <p:spPr>
          <a:xfrm>
            <a:off x="3894898" y="1735289"/>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Healthcare</a:t>
            </a:r>
          </a:p>
        </p:txBody>
      </p:sp>
      <p:sp>
        <p:nvSpPr>
          <p:cNvPr id="13" name="Rectangle 12"/>
          <p:cNvSpPr/>
          <p:nvPr/>
        </p:nvSpPr>
        <p:spPr>
          <a:xfrm>
            <a:off x="2022922" y="2175303"/>
            <a:ext cx="1572866" cy="338554"/>
          </a:xfrm>
          <a:prstGeom prst="rect">
            <a:avLst/>
          </a:prstGeom>
        </p:spPr>
        <p:txBody>
          <a:bodyPr wrap="none">
            <a:spAutoFit/>
          </a:bodyPr>
          <a:lstStyle/>
          <a:p>
            <a:pPr lvl="0"/>
            <a:r>
              <a:rPr lang="en-US" sz="1600" b="1" dirty="0">
                <a:solidFill>
                  <a:srgbClr val="EE5859"/>
                </a:solidFill>
                <a:latin typeface="Arial Narrow" charset="0"/>
                <a:ea typeface="Arial Narrow" charset="0"/>
                <a:cs typeface="Arial Narrow" charset="0"/>
              </a:rPr>
              <a:t>Secondary needs</a:t>
            </a:r>
            <a:endParaRPr lang="en-US" sz="1600" dirty="0">
              <a:latin typeface="Arial Narrow" charset="0"/>
              <a:ea typeface="Arial Narrow" charset="0"/>
              <a:cs typeface="Arial Narrow" charset="0"/>
            </a:endParaRPr>
          </a:p>
        </p:txBody>
      </p:sp>
      <p:sp>
        <p:nvSpPr>
          <p:cNvPr id="15" name="Rectangle 14"/>
          <p:cNvSpPr/>
          <p:nvPr/>
        </p:nvSpPr>
        <p:spPr>
          <a:xfrm>
            <a:off x="3894898" y="2167561"/>
            <a:ext cx="5024384" cy="338554"/>
          </a:xfrm>
          <a:prstGeom prst="rect">
            <a:avLst/>
          </a:prstGeom>
        </p:spPr>
        <p:txBody>
          <a:bodyPr wrap="square">
            <a:spAutoFit/>
          </a:bodyPr>
          <a:lstStyle/>
          <a:p>
            <a:r>
              <a:rPr lang="en-US" sz="1600" dirty="0">
                <a:solidFill>
                  <a:srgbClr val="58585A"/>
                </a:solidFill>
                <a:latin typeface="Arial Narrow" panose="020B0606020202030204" pitchFamily="34" charset="0"/>
              </a:rPr>
              <a:t>Education</a:t>
            </a:r>
          </a:p>
        </p:txBody>
      </p:sp>
      <p:sp>
        <p:nvSpPr>
          <p:cNvPr id="16" name="Rectangle 15"/>
          <p:cNvSpPr/>
          <p:nvPr/>
        </p:nvSpPr>
        <p:spPr>
          <a:xfrm>
            <a:off x="2022922" y="2672045"/>
            <a:ext cx="1658679" cy="338554"/>
          </a:xfrm>
          <a:prstGeom prst="rect">
            <a:avLst/>
          </a:prstGeom>
        </p:spPr>
        <p:txBody>
          <a:bodyPr wrap="square">
            <a:spAutoFit/>
          </a:bodyPr>
          <a:lstStyle/>
          <a:p>
            <a:pPr lvl="0"/>
            <a:r>
              <a:rPr lang="en-US" sz="1600" b="1" dirty="0">
                <a:solidFill>
                  <a:srgbClr val="EE5859"/>
                </a:solidFill>
                <a:latin typeface="Arial Narrow" charset="0"/>
                <a:ea typeface="Arial Narrow" charset="0"/>
                <a:cs typeface="Arial Narrow" charset="0"/>
              </a:rPr>
              <a:t>Tertiary need</a:t>
            </a:r>
            <a:r>
              <a:rPr lang="en-US" sz="1600" dirty="0">
                <a:latin typeface="Arial Narrow" charset="0"/>
                <a:ea typeface="Arial Narrow" charset="0"/>
                <a:cs typeface="Arial Narrow" charset="0"/>
              </a:rPr>
              <a:t> </a:t>
            </a:r>
          </a:p>
        </p:txBody>
      </p:sp>
      <p:sp>
        <p:nvSpPr>
          <p:cNvPr id="17" name="Rectangle 16"/>
          <p:cNvSpPr/>
          <p:nvPr/>
        </p:nvSpPr>
        <p:spPr>
          <a:xfrm>
            <a:off x="3894898" y="2648485"/>
            <a:ext cx="4928691" cy="338554"/>
          </a:xfrm>
          <a:prstGeom prst="rect">
            <a:avLst/>
          </a:prstGeom>
        </p:spPr>
        <p:txBody>
          <a:bodyPr wrap="square">
            <a:spAutoFit/>
          </a:bodyPr>
          <a:lstStyle/>
          <a:p>
            <a:r>
              <a:rPr lang="en-US" sz="1600" dirty="0">
                <a:solidFill>
                  <a:srgbClr val="58585B"/>
                </a:solidFill>
                <a:latin typeface="Arial Narrow" panose="020B0606020202030204" pitchFamily="34" charset="0"/>
              </a:rPr>
              <a:t>Food security</a:t>
            </a:r>
            <a:endParaRPr lang="en-US" sz="1600" i="0" u="none" strike="noStrike" dirty="0">
              <a:solidFill>
                <a:srgbClr val="58585B"/>
              </a:solidFill>
              <a:latin typeface="Arial Narrow" panose="020B0606020202030204" pitchFamily="34" charset="0"/>
            </a:endParaRPr>
          </a:p>
        </p:txBody>
      </p:sp>
      <p:sp>
        <p:nvSpPr>
          <p:cNvPr id="18" name="Rectangle 17"/>
          <p:cNvSpPr/>
          <p:nvPr/>
        </p:nvSpPr>
        <p:spPr>
          <a:xfrm>
            <a:off x="272343" y="3534499"/>
            <a:ext cx="7449961" cy="523220"/>
          </a:xfrm>
          <a:prstGeom prst="rect">
            <a:avLst/>
          </a:prstGeom>
        </p:spPr>
        <p:txBody>
          <a:bodyPr wrap="square">
            <a:spAutoFit/>
          </a:bodyPr>
          <a:lstStyle/>
          <a:p>
            <a:r>
              <a:rPr lang="en-GB" sz="2800" b="0" i="0" u="none" strike="noStrike" dirty="0">
                <a:solidFill>
                  <a:srgbClr val="EE5859"/>
                </a:solidFill>
                <a:latin typeface="humanitarian-icons-v02" panose="02000503000000000000" pitchFamily="2" charset="0"/>
              </a:rPr>
              <a:t></a:t>
            </a:r>
            <a:r>
              <a:rPr lang="en-US" sz="2000" dirty="0">
                <a:solidFill>
                  <a:srgbClr val="EE5859"/>
                </a:solidFill>
                <a:latin typeface="Arial Narrow" charset="0"/>
                <a:ea typeface="Arial Narrow" charset="0"/>
                <a:cs typeface="Arial Narrow" charset="0"/>
              </a:rPr>
              <a:t> </a:t>
            </a:r>
            <a:r>
              <a:rPr lang="en-US" sz="2000" b="1" dirty="0">
                <a:solidFill>
                  <a:srgbClr val="EE5859"/>
                </a:solidFill>
                <a:latin typeface="Arial Narrow" charset="0"/>
                <a:ea typeface="Arial Narrow" charset="0"/>
                <a:cs typeface="Arial Narrow" charset="0"/>
              </a:rPr>
              <a:t>Primary community needs per respondent group</a:t>
            </a:r>
            <a:r>
              <a:rPr lang="en-US" b="1" dirty="0">
                <a:solidFill>
                  <a:srgbClr val="58585A"/>
                </a:solidFill>
                <a:latin typeface="Arial Narrow" charset="0"/>
                <a:ea typeface="Arial Narrow" charset="0"/>
                <a:cs typeface="Arial Narrow" charset="0"/>
              </a:rPr>
              <a:t>*</a:t>
            </a:r>
          </a:p>
        </p:txBody>
      </p:sp>
      <p:sp>
        <p:nvSpPr>
          <p:cNvPr id="26" name="Rectangle 25">
            <a:extLst>
              <a:ext uri="{FF2B5EF4-FFF2-40B4-BE49-F238E27FC236}">
                <a16:creationId xmlns:a16="http://schemas.microsoft.com/office/drawing/2014/main" id="{9FA8D1DF-F1D6-48AB-8A7C-7EA3908AF5B4}"/>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Rectangle 18"/>
          <p:cNvSpPr/>
          <p:nvPr/>
        </p:nvSpPr>
        <p:spPr>
          <a:xfrm>
            <a:off x="272343" y="4151695"/>
            <a:ext cx="8254135" cy="584775"/>
          </a:xfrm>
          <a:prstGeom prst="rect">
            <a:avLst/>
          </a:prstGeom>
        </p:spPr>
        <p:txBody>
          <a:bodyPr wrap="square">
            <a:spAutoFit/>
          </a:bodyPr>
          <a:lstStyle/>
          <a:p>
            <a:r>
              <a:rPr lang="en-US" sz="1600" b="1" dirty="0">
                <a:solidFill>
                  <a:srgbClr val="58585B"/>
                </a:solidFill>
                <a:latin typeface="Arial Narrow" panose="020B0606020202030204" pitchFamily="34" charset="0"/>
              </a:rPr>
              <a:t>Community leaders</a:t>
            </a:r>
          </a:p>
          <a:p>
            <a:r>
              <a:rPr lang="en-US" sz="1600" b="1" dirty="0">
                <a:solidFill>
                  <a:srgbClr val="58585B"/>
                </a:solidFill>
                <a:latin typeface="Arial Narrow" panose="020B0606020202030204" pitchFamily="34" charset="0"/>
              </a:rPr>
              <a:t> </a:t>
            </a:r>
            <a:r>
              <a:rPr lang="en-US" sz="1400" b="1" dirty="0">
                <a:solidFill>
                  <a:srgbClr val="58585B"/>
                </a:solidFill>
                <a:latin typeface="Arial Narrow" panose="020B0606020202030204" pitchFamily="34" charset="0"/>
              </a:rPr>
              <a:t>(out of 15 KIs)</a:t>
            </a:r>
          </a:p>
        </p:txBody>
      </p:sp>
      <p:sp>
        <p:nvSpPr>
          <p:cNvPr id="20" name="Rectangle 19"/>
          <p:cNvSpPr/>
          <p:nvPr/>
        </p:nvSpPr>
        <p:spPr>
          <a:xfrm>
            <a:off x="335502" y="4841152"/>
            <a:ext cx="858425" cy="646331"/>
          </a:xfrm>
          <a:prstGeom prst="rect">
            <a:avLst/>
          </a:prstGeom>
        </p:spPr>
        <p:txBody>
          <a:bodyPr wrap="square">
            <a:spAutoFit/>
          </a:bodyPr>
          <a:lstStyle/>
          <a:p>
            <a:pPr marR="0" algn="just" rtl="0"/>
            <a:r>
              <a:rPr lang="en-US" sz="1200" b="0" i="0" u="none" strike="noStrike" dirty="0">
                <a:solidFill>
                  <a:srgbClr val="58585B"/>
                </a:solidFill>
                <a:latin typeface="Arial Narrow" panose="020B0606020202030204" pitchFamily="34" charset="0"/>
              </a:rPr>
              <a:t>Education</a:t>
            </a:r>
            <a:endParaRPr lang="en-US" sz="1200" b="1" i="0" u="none" strike="noStrike" dirty="0">
              <a:solidFill>
                <a:srgbClr val="ED5959"/>
              </a:solidFill>
              <a:latin typeface="Arial Narrow" panose="020B0606020202030204" pitchFamily="34" charset="0"/>
            </a:endParaRPr>
          </a:p>
          <a:p>
            <a:pPr marR="0" algn="just" rtl="0"/>
            <a:r>
              <a:rPr lang="en-US" sz="1200" b="0" i="0" u="none" strike="noStrike" dirty="0">
                <a:solidFill>
                  <a:srgbClr val="58585B"/>
                </a:solidFill>
                <a:latin typeface="Arial Narrow" panose="020B0606020202030204" pitchFamily="34" charset="0"/>
              </a:rPr>
              <a:t>Water</a:t>
            </a:r>
          </a:p>
          <a:p>
            <a:pPr marR="0" algn="just" rtl="0"/>
            <a:r>
              <a:rPr lang="en-US" sz="1200" b="0" i="0" u="none" strike="noStrike" dirty="0">
                <a:solidFill>
                  <a:srgbClr val="58585B"/>
                </a:solidFill>
                <a:latin typeface="Arial Narrow" panose="020B0606020202030204" pitchFamily="34" charset="0"/>
              </a:rPr>
              <a:t>Healthcare</a:t>
            </a:r>
            <a:endParaRPr lang="en-US" sz="1200" dirty="0">
              <a:solidFill>
                <a:srgbClr val="58585A"/>
              </a:solidFill>
            </a:endParaRPr>
          </a:p>
        </p:txBody>
      </p:sp>
      <p:sp>
        <p:nvSpPr>
          <p:cNvPr id="27" name="Rectangle 26"/>
          <p:cNvSpPr/>
          <p:nvPr/>
        </p:nvSpPr>
        <p:spPr>
          <a:xfrm>
            <a:off x="1275721" y="4846766"/>
            <a:ext cx="720021" cy="646331"/>
          </a:xfrm>
          <a:prstGeom prst="rect">
            <a:avLst/>
          </a:prstGeom>
        </p:spPr>
        <p:txBody>
          <a:bodyPr wrap="square">
            <a:spAutoFit/>
          </a:bodyPr>
          <a:lstStyle/>
          <a:p>
            <a:pPr marR="0" algn="r" rtl="0"/>
            <a:r>
              <a:rPr lang="en-US" sz="1200" b="1" i="0" u="none" strike="noStrike" dirty="0">
                <a:solidFill>
                  <a:srgbClr val="58585A"/>
                </a:solidFill>
                <a:latin typeface="Arial Narrow" panose="020B0606020202030204" pitchFamily="34" charset="0"/>
              </a:rPr>
              <a:t>11 KIs</a:t>
            </a:r>
            <a:endParaRPr lang="en-US" sz="1200" b="0" i="0" u="none" strike="noStrike" dirty="0">
              <a:solidFill>
                <a:srgbClr val="58585A"/>
              </a:solidFill>
              <a:latin typeface="Arial Narrow" panose="020B0606020202030204" pitchFamily="34" charset="0"/>
            </a:endParaRPr>
          </a:p>
          <a:p>
            <a:pPr marR="0" algn="r" rtl="0"/>
            <a:r>
              <a:rPr lang="en-US" sz="1200" b="1" i="0" u="none" strike="noStrike" dirty="0">
                <a:solidFill>
                  <a:srgbClr val="58585A"/>
                </a:solidFill>
                <a:latin typeface="Arial Narrow" panose="020B0606020202030204" pitchFamily="34" charset="0"/>
              </a:rPr>
              <a:t>9 KIs</a:t>
            </a:r>
          </a:p>
          <a:p>
            <a:pPr marR="0" algn="r" rtl="0"/>
            <a:r>
              <a:rPr lang="en-US" sz="1200" b="1" dirty="0">
                <a:solidFill>
                  <a:srgbClr val="58585A"/>
                </a:solidFill>
                <a:latin typeface="Arial Narrow" panose="020B0606020202030204" pitchFamily="34" charset="0"/>
              </a:rPr>
              <a:t>8</a:t>
            </a:r>
            <a:r>
              <a:rPr lang="en-US" sz="1200" b="1" i="0" u="none" strike="noStrike" dirty="0">
                <a:solidFill>
                  <a:srgbClr val="58585A"/>
                </a:solidFill>
                <a:latin typeface="Arial Narrow" panose="020B0606020202030204" pitchFamily="34" charset="0"/>
              </a:rPr>
              <a:t> KIs</a:t>
            </a:r>
            <a:endParaRPr lang="en-US" sz="1200" dirty="0">
              <a:solidFill>
                <a:srgbClr val="58585A"/>
              </a:solidFill>
            </a:endParaRPr>
          </a:p>
        </p:txBody>
      </p:sp>
      <p:sp>
        <p:nvSpPr>
          <p:cNvPr id="29" name="Rectangle 28"/>
          <p:cNvSpPr/>
          <p:nvPr/>
        </p:nvSpPr>
        <p:spPr>
          <a:xfrm>
            <a:off x="4583861" y="4155948"/>
            <a:ext cx="1212191" cy="553998"/>
          </a:xfrm>
          <a:prstGeom prst="rect">
            <a:avLst/>
          </a:prstGeom>
        </p:spPr>
        <p:txBody>
          <a:bodyPr wrap="none">
            <a:spAutoFit/>
          </a:bodyPr>
          <a:lstStyle/>
          <a:p>
            <a:r>
              <a:rPr lang="en-US" sz="1600" b="1" dirty="0">
                <a:solidFill>
                  <a:srgbClr val="58585B"/>
                </a:solidFill>
                <a:latin typeface="Arial Narrow" panose="020B0606020202030204" pitchFamily="34" charset="0"/>
              </a:rPr>
              <a:t>Returnees</a:t>
            </a:r>
          </a:p>
          <a:p>
            <a:r>
              <a:rPr lang="en-US" sz="1400" b="1" dirty="0">
                <a:solidFill>
                  <a:srgbClr val="58585B"/>
                </a:solidFill>
                <a:latin typeface="Arial Narrow" panose="020B0606020202030204" pitchFamily="34" charset="0"/>
              </a:rPr>
              <a:t>(out of 10 KIs) </a:t>
            </a:r>
          </a:p>
        </p:txBody>
      </p:sp>
      <p:sp>
        <p:nvSpPr>
          <p:cNvPr id="30" name="Rectangle 29"/>
          <p:cNvSpPr/>
          <p:nvPr/>
        </p:nvSpPr>
        <p:spPr>
          <a:xfrm>
            <a:off x="2615926" y="4846436"/>
            <a:ext cx="1057882" cy="646331"/>
          </a:xfrm>
          <a:prstGeom prst="rect">
            <a:avLst/>
          </a:prstGeom>
        </p:spPr>
        <p:txBody>
          <a:bodyPr wrap="square">
            <a:spAutoFit/>
          </a:bodyPr>
          <a:lstStyle/>
          <a:p>
            <a:pPr algn="just"/>
            <a:r>
              <a:rPr lang="en-US" sz="1200" b="0" i="0" u="none" strike="noStrike" dirty="0">
                <a:solidFill>
                  <a:srgbClr val="58585B"/>
                </a:solidFill>
                <a:latin typeface="Arial Narrow" panose="020B0606020202030204" pitchFamily="34" charset="0"/>
              </a:rPr>
              <a:t>Healthcare</a:t>
            </a:r>
            <a:endParaRPr lang="en-US" sz="1200" dirty="0">
              <a:solidFill>
                <a:srgbClr val="58585A"/>
              </a:solidFill>
            </a:endParaRPr>
          </a:p>
          <a:p>
            <a:pPr marR="0" algn="just" rtl="0"/>
            <a:r>
              <a:rPr lang="en-US" sz="1200" b="0" i="0" u="none" strike="noStrike" dirty="0">
                <a:solidFill>
                  <a:srgbClr val="58585B"/>
                </a:solidFill>
                <a:latin typeface="Arial Narrow" panose="020B0606020202030204" pitchFamily="34" charset="0"/>
              </a:rPr>
              <a:t>Education</a:t>
            </a:r>
            <a:endParaRPr lang="en-US" sz="1200" b="1" i="0" u="none" strike="noStrike" dirty="0">
              <a:solidFill>
                <a:srgbClr val="ED5959"/>
              </a:solidFill>
              <a:latin typeface="Arial Narrow" panose="020B0606020202030204" pitchFamily="34" charset="0"/>
            </a:endParaRPr>
          </a:p>
          <a:p>
            <a:pPr marR="0" algn="just" rtl="0"/>
            <a:r>
              <a:rPr lang="en-US" sz="1200" b="0" i="0" u="none" strike="noStrike" dirty="0">
                <a:solidFill>
                  <a:srgbClr val="58585B"/>
                </a:solidFill>
                <a:latin typeface="Arial Narrow" panose="020B0606020202030204" pitchFamily="34" charset="0"/>
              </a:rPr>
              <a:t>Water</a:t>
            </a:r>
            <a:endParaRPr lang="en-US" sz="1200" dirty="0">
              <a:solidFill>
                <a:srgbClr val="58585A"/>
              </a:solidFill>
            </a:endParaRPr>
          </a:p>
        </p:txBody>
      </p:sp>
      <p:cxnSp>
        <p:nvCxnSpPr>
          <p:cNvPr id="33" name="Straight Connector 32">
            <a:extLst>
              <a:ext uri="{FF2B5EF4-FFF2-40B4-BE49-F238E27FC236}">
                <a16:creationId xmlns:a16="http://schemas.microsoft.com/office/drawing/2014/main" id="{ADDB7769-4C35-47C3-AC70-64EFC860457A}"/>
              </a:ext>
            </a:extLst>
          </p:cNvPr>
          <p:cNvCxnSpPr>
            <a:cxnSpLocks/>
          </p:cNvCxnSpPr>
          <p:nvPr/>
        </p:nvCxnSpPr>
        <p:spPr>
          <a:xfrm rot="16200000">
            <a:off x="1732595" y="4950866"/>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Connector 33">
            <a:extLst>
              <a:ext uri="{FF2B5EF4-FFF2-40B4-BE49-F238E27FC236}">
                <a16:creationId xmlns:a16="http://schemas.microsoft.com/office/drawing/2014/main" id="{ADDB7769-4C35-47C3-AC70-64EFC860457A}"/>
              </a:ext>
            </a:extLst>
          </p:cNvPr>
          <p:cNvCxnSpPr>
            <a:cxnSpLocks/>
          </p:cNvCxnSpPr>
          <p:nvPr/>
        </p:nvCxnSpPr>
        <p:spPr>
          <a:xfrm rot="16200000">
            <a:off x="3791335" y="4865903"/>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5" name="Rectangle 34"/>
          <p:cNvSpPr/>
          <p:nvPr/>
        </p:nvSpPr>
        <p:spPr>
          <a:xfrm>
            <a:off x="6712842" y="4161903"/>
            <a:ext cx="1212191" cy="553998"/>
          </a:xfrm>
          <a:prstGeom prst="rect">
            <a:avLst/>
          </a:prstGeom>
        </p:spPr>
        <p:txBody>
          <a:bodyPr wrap="none">
            <a:spAutoFit/>
          </a:bodyPr>
          <a:lstStyle/>
          <a:p>
            <a:r>
              <a:rPr lang="en-US" sz="1600" b="1" dirty="0">
                <a:solidFill>
                  <a:srgbClr val="58585B"/>
                </a:solidFill>
                <a:latin typeface="Arial Narrow" panose="020B0606020202030204" pitchFamily="34" charset="0"/>
              </a:rPr>
              <a:t>IDPs</a:t>
            </a:r>
          </a:p>
          <a:p>
            <a:r>
              <a:rPr lang="en-US" sz="1400" b="1" dirty="0">
                <a:solidFill>
                  <a:srgbClr val="58585B"/>
                </a:solidFill>
                <a:latin typeface="Arial Narrow" panose="020B0606020202030204" pitchFamily="34" charset="0"/>
              </a:rPr>
              <a:t>(out of 24 KIs) </a:t>
            </a:r>
          </a:p>
        </p:txBody>
      </p:sp>
      <p:sp>
        <p:nvSpPr>
          <p:cNvPr id="36" name="Rectangle 35"/>
          <p:cNvSpPr/>
          <p:nvPr/>
        </p:nvSpPr>
        <p:spPr>
          <a:xfrm>
            <a:off x="4676092" y="4853720"/>
            <a:ext cx="1138760" cy="646331"/>
          </a:xfrm>
          <a:prstGeom prst="rect">
            <a:avLst/>
          </a:prstGeom>
        </p:spPr>
        <p:txBody>
          <a:bodyPr wrap="square">
            <a:spAutoFit/>
          </a:bodyPr>
          <a:lstStyle/>
          <a:p>
            <a:pPr marR="0" algn="just" rtl="0"/>
            <a:r>
              <a:rPr lang="en-US" sz="1200" b="0" i="0" u="none" strike="noStrike" dirty="0">
                <a:solidFill>
                  <a:srgbClr val="58585B"/>
                </a:solidFill>
                <a:latin typeface="Arial Narrow" panose="020B0606020202030204" pitchFamily="34" charset="0"/>
              </a:rPr>
              <a:t>Food</a:t>
            </a:r>
          </a:p>
          <a:p>
            <a:pPr marR="0" algn="just" rtl="0"/>
            <a:r>
              <a:rPr lang="en-US" sz="1200" b="0" i="0" u="none" strike="noStrike" dirty="0">
                <a:solidFill>
                  <a:srgbClr val="58585B"/>
                </a:solidFill>
                <a:latin typeface="Arial Narrow" panose="020B0606020202030204" pitchFamily="34" charset="0"/>
              </a:rPr>
              <a:t>Livelihoods</a:t>
            </a:r>
          </a:p>
          <a:p>
            <a:pPr marR="0" algn="just" rtl="0"/>
            <a:r>
              <a:rPr lang="en-US" sz="1200" dirty="0">
                <a:solidFill>
                  <a:srgbClr val="58585B"/>
                </a:solidFill>
                <a:latin typeface="Arial Narrow" panose="020B0606020202030204" pitchFamily="34" charset="0"/>
              </a:rPr>
              <a:t>Cash assistance</a:t>
            </a:r>
            <a:endParaRPr lang="en-US" sz="1200" dirty="0">
              <a:solidFill>
                <a:srgbClr val="58585A"/>
              </a:solidFill>
            </a:endParaRPr>
          </a:p>
        </p:txBody>
      </p:sp>
      <p:sp>
        <p:nvSpPr>
          <p:cNvPr id="2" name="Rectangle 1">
            <a:extLst>
              <a:ext uri="{FF2B5EF4-FFF2-40B4-BE49-F238E27FC236}">
                <a16:creationId xmlns:a16="http://schemas.microsoft.com/office/drawing/2014/main" id="{B41C8CE9-69AB-4DD9-8A12-B31008B382CB}"/>
              </a:ext>
            </a:extLst>
          </p:cNvPr>
          <p:cNvSpPr/>
          <p:nvPr/>
        </p:nvSpPr>
        <p:spPr>
          <a:xfrm>
            <a:off x="384389" y="1340706"/>
            <a:ext cx="5894114" cy="369332"/>
          </a:xfrm>
          <a:prstGeom prst="rect">
            <a:avLst/>
          </a:prstGeom>
        </p:spPr>
        <p:txBody>
          <a:bodyPr wrap="none">
            <a:spAutoFit/>
          </a:bodyPr>
          <a:lstStyle/>
          <a:p>
            <a:r>
              <a:rPr lang="en-US" b="1" dirty="0">
                <a:solidFill>
                  <a:srgbClr val="EE5859"/>
                </a:solidFill>
                <a:latin typeface="Arial Narrow" charset="0"/>
                <a:ea typeface="Arial Narrow" charset="0"/>
                <a:cs typeface="Arial Narrow" charset="0"/>
              </a:rPr>
              <a:t>Top reported primary, secondary and tertiary needs </a:t>
            </a:r>
            <a:r>
              <a:rPr lang="en-US" sz="1400" b="1" dirty="0">
                <a:solidFill>
                  <a:srgbClr val="58585A"/>
                </a:solidFill>
                <a:latin typeface="Arial Narrow" charset="0"/>
                <a:ea typeface="Arial Narrow" charset="0"/>
                <a:cs typeface="Arial Narrow" charset="0"/>
              </a:rPr>
              <a:t>(out of 42 KIs) </a:t>
            </a:r>
          </a:p>
        </p:txBody>
      </p:sp>
      <p:sp>
        <p:nvSpPr>
          <p:cNvPr id="9" name="Rectangle 8">
            <a:extLst>
              <a:ext uri="{FF2B5EF4-FFF2-40B4-BE49-F238E27FC236}">
                <a16:creationId xmlns:a16="http://schemas.microsoft.com/office/drawing/2014/main" id="{12D546FE-1689-43BE-B953-5F32A7A85844}"/>
              </a:ext>
            </a:extLst>
          </p:cNvPr>
          <p:cNvSpPr/>
          <p:nvPr/>
        </p:nvSpPr>
        <p:spPr>
          <a:xfrm>
            <a:off x="3726930" y="4841152"/>
            <a:ext cx="544240" cy="644290"/>
          </a:xfrm>
          <a:prstGeom prst="rect">
            <a:avLst/>
          </a:prstGeom>
        </p:spPr>
        <p:txBody>
          <a:bodyPr wrap="square">
            <a:spAutoFit/>
          </a:bodyPr>
          <a:lstStyle/>
          <a:p>
            <a:pPr marR="0" algn="just" rtl="0"/>
            <a:r>
              <a:rPr lang="en-US" sz="1200" b="1" dirty="0">
                <a:solidFill>
                  <a:srgbClr val="58585A"/>
                </a:solidFill>
                <a:latin typeface="Arial Narrow" panose="020B0606020202030204" pitchFamily="34" charset="0"/>
              </a:rPr>
              <a:t>2</a:t>
            </a:r>
            <a:r>
              <a:rPr lang="en-US" sz="1200" b="1" i="0" u="none" strike="noStrike" dirty="0">
                <a:solidFill>
                  <a:srgbClr val="58585A"/>
                </a:solidFill>
                <a:latin typeface="Arial Narrow" panose="020B0606020202030204" pitchFamily="34" charset="0"/>
              </a:rPr>
              <a:t> KIs</a:t>
            </a:r>
          </a:p>
          <a:p>
            <a:pPr marR="0" algn="just" rtl="0"/>
            <a:r>
              <a:rPr lang="en-US" sz="1200" b="1" dirty="0">
                <a:solidFill>
                  <a:srgbClr val="58585A"/>
                </a:solidFill>
                <a:latin typeface="Arial Narrow" panose="020B0606020202030204" pitchFamily="34" charset="0"/>
              </a:rPr>
              <a:t>2</a:t>
            </a:r>
            <a:r>
              <a:rPr lang="en-US" sz="1200" b="1" i="0" u="none" strike="noStrike" dirty="0">
                <a:solidFill>
                  <a:srgbClr val="58585A"/>
                </a:solidFill>
                <a:latin typeface="Arial Narrow" panose="020B0606020202030204" pitchFamily="34" charset="0"/>
              </a:rPr>
              <a:t> KIs</a:t>
            </a:r>
          </a:p>
          <a:p>
            <a:pPr marR="0" algn="just" rtl="0"/>
            <a:r>
              <a:rPr lang="en-US" sz="1200" b="1" dirty="0">
                <a:solidFill>
                  <a:srgbClr val="58585A"/>
                </a:solidFill>
                <a:latin typeface="Arial Narrow" panose="020B0606020202030204" pitchFamily="34" charset="0"/>
              </a:rPr>
              <a:t>2</a:t>
            </a:r>
            <a:r>
              <a:rPr lang="en-US" sz="1200" b="1" i="0" u="none" strike="noStrike" dirty="0">
                <a:solidFill>
                  <a:srgbClr val="58585A"/>
                </a:solidFill>
                <a:latin typeface="Arial Narrow" panose="020B0606020202030204" pitchFamily="34" charset="0"/>
              </a:rPr>
              <a:t> KIs</a:t>
            </a:r>
            <a:endParaRPr lang="en-US" sz="1200" dirty="0">
              <a:solidFill>
                <a:srgbClr val="58585A"/>
              </a:solidFill>
            </a:endParaRPr>
          </a:p>
        </p:txBody>
      </p:sp>
      <p:sp>
        <p:nvSpPr>
          <p:cNvPr id="21" name="Rectangle 20">
            <a:extLst>
              <a:ext uri="{FF2B5EF4-FFF2-40B4-BE49-F238E27FC236}">
                <a16:creationId xmlns:a16="http://schemas.microsoft.com/office/drawing/2014/main" id="{505783D1-006C-43DF-A7F9-6DBBE115DBF1}"/>
              </a:ext>
            </a:extLst>
          </p:cNvPr>
          <p:cNvSpPr/>
          <p:nvPr/>
        </p:nvSpPr>
        <p:spPr>
          <a:xfrm>
            <a:off x="5733370" y="4868475"/>
            <a:ext cx="577757" cy="646331"/>
          </a:xfrm>
          <a:prstGeom prst="rect">
            <a:avLst/>
          </a:prstGeom>
        </p:spPr>
        <p:txBody>
          <a:bodyPr wrap="square">
            <a:spAutoFit/>
          </a:bodyPr>
          <a:lstStyle/>
          <a:p>
            <a:pPr marR="0" algn="r" rtl="0"/>
            <a:r>
              <a:rPr lang="en-US" sz="1200" b="1" i="0" u="none" strike="noStrike" dirty="0">
                <a:solidFill>
                  <a:srgbClr val="58585A"/>
                </a:solidFill>
                <a:latin typeface="Arial Narrow" panose="020B0606020202030204" pitchFamily="34" charset="0"/>
              </a:rPr>
              <a:t>9 KIs</a:t>
            </a:r>
          </a:p>
          <a:p>
            <a:pPr marR="0" algn="r" rtl="0"/>
            <a:r>
              <a:rPr lang="en-US" sz="1200" b="1" i="0" u="none" strike="noStrike" dirty="0">
                <a:solidFill>
                  <a:srgbClr val="58585A"/>
                </a:solidFill>
                <a:latin typeface="Arial Narrow" panose="020B0606020202030204" pitchFamily="34" charset="0"/>
              </a:rPr>
              <a:t>6 KIs</a:t>
            </a:r>
          </a:p>
          <a:p>
            <a:pPr marR="0" algn="r" rtl="0"/>
            <a:r>
              <a:rPr lang="en-US" sz="1200" b="1" i="0" u="none" strike="noStrike" dirty="0">
                <a:solidFill>
                  <a:srgbClr val="58585A"/>
                </a:solidFill>
                <a:latin typeface="Arial Narrow" panose="020B0606020202030204" pitchFamily="34" charset="0"/>
              </a:rPr>
              <a:t>4 KIs</a:t>
            </a:r>
            <a:endParaRPr lang="en-US" sz="1200" dirty="0">
              <a:solidFill>
                <a:srgbClr val="58585A"/>
              </a:solidFill>
            </a:endParaRPr>
          </a:p>
        </p:txBody>
      </p:sp>
      <p:sp>
        <p:nvSpPr>
          <p:cNvPr id="22" name="Rectangle 21">
            <a:extLst>
              <a:ext uri="{FF2B5EF4-FFF2-40B4-BE49-F238E27FC236}">
                <a16:creationId xmlns:a16="http://schemas.microsoft.com/office/drawing/2014/main" id="{0FAD20D2-DEE5-43E6-81F2-C8AB017F6347}"/>
              </a:ext>
            </a:extLst>
          </p:cNvPr>
          <p:cNvSpPr/>
          <p:nvPr/>
        </p:nvSpPr>
        <p:spPr>
          <a:xfrm>
            <a:off x="2552579" y="4160100"/>
            <a:ext cx="1130438" cy="553998"/>
          </a:xfrm>
          <a:prstGeom prst="rect">
            <a:avLst/>
          </a:prstGeom>
        </p:spPr>
        <p:txBody>
          <a:bodyPr wrap="none">
            <a:spAutoFit/>
          </a:bodyPr>
          <a:lstStyle/>
          <a:p>
            <a:r>
              <a:rPr lang="en-US" sz="1600" b="1" dirty="0" err="1">
                <a:solidFill>
                  <a:srgbClr val="58585B"/>
                </a:solidFill>
                <a:latin typeface="Arial Narrow" panose="020B0606020202030204" pitchFamily="34" charset="0"/>
              </a:rPr>
              <a:t>Remainees</a:t>
            </a:r>
            <a:endParaRPr lang="en-US" sz="1600" b="1" dirty="0">
              <a:solidFill>
                <a:srgbClr val="58585B"/>
              </a:solidFill>
              <a:latin typeface="Arial Narrow" panose="020B0606020202030204" pitchFamily="34" charset="0"/>
            </a:endParaRPr>
          </a:p>
          <a:p>
            <a:r>
              <a:rPr lang="en-US" sz="1400" b="1" dirty="0">
                <a:solidFill>
                  <a:srgbClr val="58585B"/>
                </a:solidFill>
                <a:latin typeface="Arial Narrow" panose="020B0606020202030204" pitchFamily="34" charset="0"/>
              </a:rPr>
              <a:t>(out of 5 KIs) </a:t>
            </a:r>
          </a:p>
        </p:txBody>
      </p:sp>
      <p:cxnSp>
        <p:nvCxnSpPr>
          <p:cNvPr id="23" name="Straight Connector 22">
            <a:extLst>
              <a:ext uri="{FF2B5EF4-FFF2-40B4-BE49-F238E27FC236}">
                <a16:creationId xmlns:a16="http://schemas.microsoft.com/office/drawing/2014/main" id="{35E33A61-479B-4D26-8793-8344DD1F91F3}"/>
              </a:ext>
            </a:extLst>
          </p:cNvPr>
          <p:cNvCxnSpPr>
            <a:cxnSpLocks/>
          </p:cNvCxnSpPr>
          <p:nvPr/>
        </p:nvCxnSpPr>
        <p:spPr>
          <a:xfrm rot="16200000">
            <a:off x="5981322" y="4950866"/>
            <a:ext cx="1463040"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1" name="Rectangle 50">
            <a:extLst>
              <a:ext uri="{FF2B5EF4-FFF2-40B4-BE49-F238E27FC236}">
                <a16:creationId xmlns:a16="http://schemas.microsoft.com/office/drawing/2014/main" id="{89F1461F-AD73-44F6-BB7E-56E488E7ACCF}"/>
              </a:ext>
            </a:extLst>
          </p:cNvPr>
          <p:cNvSpPr/>
          <p:nvPr/>
        </p:nvSpPr>
        <p:spPr>
          <a:xfrm>
            <a:off x="6767029" y="4863168"/>
            <a:ext cx="1204792" cy="830997"/>
          </a:xfrm>
          <a:prstGeom prst="rect">
            <a:avLst/>
          </a:prstGeom>
        </p:spPr>
        <p:txBody>
          <a:bodyPr wrap="square">
            <a:spAutoFit/>
          </a:bodyPr>
          <a:lstStyle/>
          <a:p>
            <a:pPr marR="0" algn="just" rtl="0"/>
            <a:r>
              <a:rPr lang="en-US" sz="1200" b="0" i="0" u="none" strike="noStrike" dirty="0">
                <a:solidFill>
                  <a:srgbClr val="58585B"/>
                </a:solidFill>
                <a:latin typeface="Arial Narrow" panose="020B0606020202030204" pitchFamily="34" charset="0"/>
              </a:rPr>
              <a:t>Livelihoods  </a:t>
            </a:r>
          </a:p>
          <a:p>
            <a:pPr marR="0" algn="just" rtl="0"/>
            <a:r>
              <a:rPr lang="en-US" sz="1200" b="0" i="0" u="none" strike="noStrike" dirty="0">
                <a:solidFill>
                  <a:srgbClr val="58585B"/>
                </a:solidFill>
                <a:latin typeface="Arial Narrow" panose="020B0606020202030204" pitchFamily="34" charset="0"/>
              </a:rPr>
              <a:t>Food </a:t>
            </a:r>
          </a:p>
          <a:p>
            <a:pPr algn="just"/>
            <a:r>
              <a:rPr lang="en-US" sz="1200" b="0" i="0" u="none" strike="noStrike" dirty="0">
                <a:solidFill>
                  <a:srgbClr val="58585B"/>
                </a:solidFill>
                <a:latin typeface="Arial Narrow" panose="020B0606020202030204" pitchFamily="34" charset="0"/>
              </a:rPr>
              <a:t>Non-food items</a:t>
            </a:r>
            <a:endParaRPr lang="en-US" sz="1200" dirty="0">
              <a:solidFill>
                <a:srgbClr val="58585A"/>
              </a:solidFill>
            </a:endParaRPr>
          </a:p>
          <a:p>
            <a:pPr marR="0" algn="just" rtl="0"/>
            <a:endParaRPr lang="en-US" sz="1200" dirty="0">
              <a:solidFill>
                <a:srgbClr val="58585A"/>
              </a:solidFill>
            </a:endParaRPr>
          </a:p>
        </p:txBody>
      </p:sp>
      <p:sp>
        <p:nvSpPr>
          <p:cNvPr id="53" name="Rectangle 52">
            <a:extLst>
              <a:ext uri="{FF2B5EF4-FFF2-40B4-BE49-F238E27FC236}">
                <a16:creationId xmlns:a16="http://schemas.microsoft.com/office/drawing/2014/main" id="{7EA6ECC5-3DBA-4CE9-A57D-929552848823}"/>
              </a:ext>
            </a:extLst>
          </p:cNvPr>
          <p:cNvSpPr/>
          <p:nvPr/>
        </p:nvSpPr>
        <p:spPr>
          <a:xfrm>
            <a:off x="7907676" y="4873168"/>
            <a:ext cx="577757" cy="646331"/>
          </a:xfrm>
          <a:prstGeom prst="rect">
            <a:avLst/>
          </a:prstGeom>
        </p:spPr>
        <p:txBody>
          <a:bodyPr wrap="square">
            <a:spAutoFit/>
          </a:bodyPr>
          <a:lstStyle/>
          <a:p>
            <a:pPr marR="0" algn="just" rtl="0"/>
            <a:r>
              <a:rPr lang="en-US" sz="1200" b="1" i="0" u="none" strike="noStrike" dirty="0">
                <a:solidFill>
                  <a:srgbClr val="58585A"/>
                </a:solidFill>
                <a:latin typeface="Arial Narrow" panose="020B0606020202030204" pitchFamily="34" charset="0"/>
              </a:rPr>
              <a:t>9 KIs</a:t>
            </a:r>
            <a:r>
              <a:rPr lang="en-US" sz="1200" b="0" i="0" u="none" strike="noStrike" dirty="0">
                <a:solidFill>
                  <a:srgbClr val="58585A"/>
                </a:solidFill>
                <a:latin typeface="Arial Narrow" panose="020B0606020202030204" pitchFamily="34" charset="0"/>
              </a:rPr>
              <a:t>  </a:t>
            </a:r>
          </a:p>
          <a:p>
            <a:pPr marR="0" algn="just" rtl="0"/>
            <a:r>
              <a:rPr lang="en-US" sz="1200" b="1" i="0" u="none" strike="noStrike" dirty="0">
                <a:solidFill>
                  <a:srgbClr val="58585A"/>
                </a:solidFill>
                <a:latin typeface="Arial Narrow" panose="020B0606020202030204" pitchFamily="34" charset="0"/>
              </a:rPr>
              <a:t>6 KIs</a:t>
            </a:r>
          </a:p>
          <a:p>
            <a:pPr marR="0" algn="just" rtl="0"/>
            <a:r>
              <a:rPr lang="en-US" sz="1200" b="1" i="0" u="none" strike="noStrike" dirty="0">
                <a:solidFill>
                  <a:srgbClr val="58585A"/>
                </a:solidFill>
                <a:latin typeface="Arial Narrow" panose="020B0606020202030204" pitchFamily="34" charset="0"/>
              </a:rPr>
              <a:t>5 KIs</a:t>
            </a:r>
            <a:endParaRPr lang="en-US" sz="1200" dirty="0">
              <a:solidFill>
                <a:srgbClr val="58585A"/>
              </a:solidFill>
            </a:endParaRPr>
          </a:p>
        </p:txBody>
      </p:sp>
      <p:pic>
        <p:nvPicPr>
          <p:cNvPr id="37" name="Picture 36">
            <a:extLst>
              <a:ext uri="{FF2B5EF4-FFF2-40B4-BE49-F238E27FC236}">
                <a16:creationId xmlns:a16="http://schemas.microsoft.com/office/drawing/2014/main" id="{CA6EF80A-4093-4427-9180-4D5DAFCA99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4" name="Picture 3">
            <a:extLst>
              <a:ext uri="{FF2B5EF4-FFF2-40B4-BE49-F238E27FC236}">
                <a16:creationId xmlns:a16="http://schemas.microsoft.com/office/drawing/2014/main" id="{63E2AF7C-9FF2-4225-9B53-E5C0C364380F}"/>
              </a:ext>
            </a:extLst>
          </p:cNvPr>
          <p:cNvPicPr>
            <a:picLocks noChangeAspect="1"/>
          </p:cNvPicPr>
          <p:nvPr/>
        </p:nvPicPr>
        <p:blipFill>
          <a:blip r:embed="rId4"/>
          <a:stretch>
            <a:fillRect/>
          </a:stretch>
        </p:blipFill>
        <p:spPr>
          <a:xfrm>
            <a:off x="1956959" y="4911925"/>
            <a:ext cx="402667" cy="548640"/>
          </a:xfrm>
          <a:prstGeom prst="rect">
            <a:avLst/>
          </a:prstGeom>
        </p:spPr>
      </p:pic>
      <p:pic>
        <p:nvPicPr>
          <p:cNvPr id="10" name="Picture 9">
            <a:extLst>
              <a:ext uri="{FF2B5EF4-FFF2-40B4-BE49-F238E27FC236}">
                <a16:creationId xmlns:a16="http://schemas.microsoft.com/office/drawing/2014/main" id="{B22D5F38-ABA4-4AE0-BE28-40F0B1C0ACC4}"/>
              </a:ext>
            </a:extLst>
          </p:cNvPr>
          <p:cNvPicPr>
            <a:picLocks noChangeAspect="1"/>
          </p:cNvPicPr>
          <p:nvPr/>
        </p:nvPicPr>
        <p:blipFill>
          <a:blip r:embed="rId5"/>
          <a:stretch>
            <a:fillRect/>
          </a:stretch>
        </p:blipFill>
        <p:spPr>
          <a:xfrm>
            <a:off x="4199942" y="4907156"/>
            <a:ext cx="184432" cy="530352"/>
          </a:xfrm>
          <a:prstGeom prst="rect">
            <a:avLst/>
          </a:prstGeom>
        </p:spPr>
      </p:pic>
      <p:pic>
        <p:nvPicPr>
          <p:cNvPr id="25" name="Picture 24">
            <a:extLst>
              <a:ext uri="{FF2B5EF4-FFF2-40B4-BE49-F238E27FC236}">
                <a16:creationId xmlns:a16="http://schemas.microsoft.com/office/drawing/2014/main" id="{5940037C-0DFA-49CE-8EBB-8263C6B27ACD}"/>
              </a:ext>
            </a:extLst>
          </p:cNvPr>
          <p:cNvPicPr>
            <a:picLocks noChangeAspect="1"/>
          </p:cNvPicPr>
          <p:nvPr/>
        </p:nvPicPr>
        <p:blipFill>
          <a:blip r:embed="rId6"/>
          <a:stretch>
            <a:fillRect/>
          </a:stretch>
        </p:blipFill>
        <p:spPr>
          <a:xfrm>
            <a:off x="6285708" y="4913502"/>
            <a:ext cx="307570" cy="548640"/>
          </a:xfrm>
          <a:prstGeom prst="rect">
            <a:avLst/>
          </a:prstGeom>
        </p:spPr>
      </p:pic>
      <p:pic>
        <p:nvPicPr>
          <p:cNvPr id="38" name="Picture 37">
            <a:extLst>
              <a:ext uri="{FF2B5EF4-FFF2-40B4-BE49-F238E27FC236}">
                <a16:creationId xmlns:a16="http://schemas.microsoft.com/office/drawing/2014/main" id="{558794F5-6147-4A30-AE6C-95F7F5926973}"/>
              </a:ext>
            </a:extLst>
          </p:cNvPr>
          <p:cNvPicPr>
            <a:picLocks noChangeAspect="1"/>
          </p:cNvPicPr>
          <p:nvPr/>
        </p:nvPicPr>
        <p:blipFill>
          <a:blip r:embed="rId7"/>
          <a:stretch>
            <a:fillRect/>
          </a:stretch>
        </p:blipFill>
        <p:spPr>
          <a:xfrm>
            <a:off x="8371518" y="4929694"/>
            <a:ext cx="299588" cy="530352"/>
          </a:xfrm>
          <a:prstGeom prst="rect">
            <a:avLst/>
          </a:prstGeom>
        </p:spPr>
      </p:pic>
    </p:spTree>
    <p:extLst>
      <p:ext uri="{BB962C8B-B14F-4D97-AF65-F5344CB8AC3E}">
        <p14:creationId xmlns:p14="http://schemas.microsoft.com/office/powerpoint/2010/main" val="1153426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979B385-8FAA-444C-8A6E-06F4F68BB3AA}"/>
              </a:ext>
            </a:extLst>
          </p:cNvPr>
          <p:cNvSpPr/>
          <p:nvPr/>
        </p:nvSpPr>
        <p:spPr>
          <a:xfrm>
            <a:off x="297117" y="1291561"/>
            <a:ext cx="8635904" cy="523220"/>
          </a:xfrm>
          <a:prstGeom prst="rect">
            <a:avLst/>
          </a:prstGeom>
        </p:spPr>
        <p:txBody>
          <a:bodyPr wrap="square">
            <a:spAutoFit/>
          </a:bodyPr>
          <a:lstStyle/>
          <a:p>
            <a:r>
              <a:rPr lang="en-GB" sz="2800" b="0" i="0" u="none" strike="noStrike" dirty="0">
                <a:solidFill>
                  <a:srgbClr val="EE5859"/>
                </a:solidFill>
                <a:latin typeface="humanitarian-icons-v02" panose="02000503000000000000" pitchFamily="2" charset="0"/>
              </a:rPr>
              <a:t></a:t>
            </a:r>
            <a:r>
              <a:rPr lang="en-GB" sz="2800" b="0" i="0" u="none" strike="noStrike" dirty="0">
                <a:solidFill>
                  <a:srgbClr val="C00000"/>
                </a:solidFill>
                <a:latin typeface="humanitarian-icons-v02" panose="02000503000000000000" pitchFamily="2" charset="0"/>
              </a:rPr>
              <a:t> </a:t>
            </a:r>
            <a:r>
              <a:rPr lang="en-GB" sz="2000" b="1" dirty="0">
                <a:solidFill>
                  <a:srgbClr val="EE5859"/>
                </a:solidFill>
                <a:latin typeface="Arial Narrow" charset="0"/>
                <a:ea typeface="Arial Narrow" charset="0"/>
                <a:cs typeface="Arial Narrow" charset="0"/>
              </a:rPr>
              <a:t>Access to humanitarian aid and presence of NGOs</a:t>
            </a:r>
          </a:p>
        </p:txBody>
      </p:sp>
      <p:sp>
        <p:nvSpPr>
          <p:cNvPr id="23" name="Title 1">
            <a:extLst>
              <a:ext uri="{FF2B5EF4-FFF2-40B4-BE49-F238E27FC236}">
                <a16:creationId xmlns:a16="http://schemas.microsoft.com/office/drawing/2014/main" id="{A8C9FBE2-A72B-4376-9C0D-0BEE31757D69}"/>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US" sz="3200" baseline="30000" dirty="0"/>
              <a:t>Perceptions on access to humanitarian assistance – data reported by KIs</a:t>
            </a:r>
            <a:endParaRPr lang="en-GB" sz="3200" dirty="0"/>
          </a:p>
        </p:txBody>
      </p:sp>
      <p:pic>
        <p:nvPicPr>
          <p:cNvPr id="11" name="Picture 10">
            <a:extLst>
              <a:ext uri="{FF2B5EF4-FFF2-40B4-BE49-F238E27FC236}">
                <a16:creationId xmlns:a16="http://schemas.microsoft.com/office/drawing/2014/main" id="{62486B96-0092-4E1B-A685-B7FBCA8E9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3" name="TextBox 12">
            <a:extLst>
              <a:ext uri="{FF2B5EF4-FFF2-40B4-BE49-F238E27FC236}">
                <a16:creationId xmlns:a16="http://schemas.microsoft.com/office/drawing/2014/main" id="{A552B198-F791-4F58-8985-580D003DD9BA}"/>
              </a:ext>
            </a:extLst>
          </p:cNvPr>
          <p:cNvSpPr txBox="1"/>
          <p:nvPr/>
        </p:nvSpPr>
        <p:spPr>
          <a:xfrm>
            <a:off x="1470794" y="1791548"/>
            <a:ext cx="7226813" cy="646331"/>
          </a:xfrm>
          <a:prstGeom prst="rect">
            <a:avLst/>
          </a:prstGeom>
          <a:noFill/>
        </p:spPr>
        <p:txBody>
          <a:bodyPr wrap="square">
            <a:spAutoFit/>
          </a:bodyPr>
          <a:lstStyle/>
          <a:p>
            <a:pPr marR="0" algn="just" rtl="0"/>
            <a:r>
              <a:rPr lang="en-US" sz="1800" b="0" i="0" u="none" strike="noStrike" dirty="0">
                <a:solidFill>
                  <a:srgbClr val="58585B"/>
                </a:solidFill>
                <a:latin typeface="Arial Narrow" panose="020B0606020202030204" pitchFamily="34" charset="0"/>
              </a:rPr>
              <a:t>(out of 42) reported that there </a:t>
            </a:r>
            <a:r>
              <a:rPr lang="en-US" sz="1800" b="1" i="0" u="none" strike="noStrike" dirty="0">
                <a:solidFill>
                  <a:srgbClr val="58585B"/>
                </a:solidFill>
                <a:latin typeface="Arial Narrow" panose="020B0606020202030204" pitchFamily="34" charset="0"/>
              </a:rPr>
              <a:t>were</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NGOs implementing activities and projects</a:t>
            </a:r>
            <a:r>
              <a:rPr lang="en-US" sz="1800" b="0" i="0" u="none" strike="noStrike" dirty="0">
                <a:solidFill>
                  <a:srgbClr val="58585B"/>
                </a:solidFill>
                <a:latin typeface="Arial Narrow" panose="020B0606020202030204" pitchFamily="34" charset="0"/>
              </a:rPr>
              <a:t> in Markaz Mosul at the time of data collection. </a:t>
            </a:r>
          </a:p>
        </p:txBody>
      </p:sp>
      <p:sp>
        <p:nvSpPr>
          <p:cNvPr id="14" name="Rectangle 13">
            <a:extLst>
              <a:ext uri="{FF2B5EF4-FFF2-40B4-BE49-F238E27FC236}">
                <a16:creationId xmlns:a16="http://schemas.microsoft.com/office/drawing/2014/main" id="{CE1B9AD1-1508-4DFF-9C7D-2E674615AA9E}"/>
              </a:ext>
            </a:extLst>
          </p:cNvPr>
          <p:cNvSpPr/>
          <p:nvPr/>
        </p:nvSpPr>
        <p:spPr>
          <a:xfrm>
            <a:off x="680194" y="1941883"/>
            <a:ext cx="790601"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4 KIs</a:t>
            </a:r>
          </a:p>
        </p:txBody>
      </p:sp>
      <p:sp>
        <p:nvSpPr>
          <p:cNvPr id="16" name="TextBox 15">
            <a:extLst>
              <a:ext uri="{FF2B5EF4-FFF2-40B4-BE49-F238E27FC236}">
                <a16:creationId xmlns:a16="http://schemas.microsoft.com/office/drawing/2014/main" id="{AA7CA485-4FBD-48EE-8E6D-F222E6E300B7}"/>
              </a:ext>
            </a:extLst>
          </p:cNvPr>
          <p:cNvSpPr txBox="1"/>
          <p:nvPr/>
        </p:nvSpPr>
        <p:spPr>
          <a:xfrm>
            <a:off x="651667" y="2595721"/>
            <a:ext cx="4226184" cy="615553"/>
          </a:xfrm>
          <a:prstGeom prst="rect">
            <a:avLst/>
          </a:prstGeom>
          <a:noFill/>
        </p:spPr>
        <p:txBody>
          <a:bodyPr wrap="square">
            <a:spAutoFit/>
          </a:bodyPr>
          <a:lstStyle/>
          <a:p>
            <a:pPr marR="0" algn="l" rtl="0"/>
            <a:r>
              <a:rPr lang="en-US" sz="1800" b="1" i="0" u="none" strike="noStrike" dirty="0">
                <a:solidFill>
                  <a:srgbClr val="EE5859"/>
                </a:solidFill>
                <a:latin typeface="Arial Narrow" charset="0"/>
                <a:ea typeface="Arial Narrow" charset="0"/>
                <a:cs typeface="Arial Narrow" charset="0"/>
              </a:rPr>
              <a:t>Reported activities implemented by NGOs</a:t>
            </a:r>
          </a:p>
          <a:p>
            <a:pPr marR="0" algn="l" rtl="0"/>
            <a:r>
              <a:rPr lang="en-US" sz="1600" b="1" i="0" u="none" strike="noStrike" dirty="0">
                <a:solidFill>
                  <a:srgbClr val="58595A"/>
                </a:solidFill>
                <a:latin typeface="Arial Narrow" charset="0"/>
                <a:ea typeface="Arial Narrow" charset="0"/>
                <a:cs typeface="Arial Narrow" charset="0"/>
              </a:rPr>
              <a:t>(out of 4 KIs)</a:t>
            </a:r>
          </a:p>
        </p:txBody>
      </p:sp>
      <p:sp>
        <p:nvSpPr>
          <p:cNvPr id="17" name="TextBox 16">
            <a:extLst>
              <a:ext uri="{FF2B5EF4-FFF2-40B4-BE49-F238E27FC236}">
                <a16:creationId xmlns:a16="http://schemas.microsoft.com/office/drawing/2014/main" id="{AEA4EA1C-7C5C-4CB1-9011-49001ADC3535}"/>
              </a:ext>
            </a:extLst>
          </p:cNvPr>
          <p:cNvSpPr txBox="1"/>
          <p:nvPr/>
        </p:nvSpPr>
        <p:spPr>
          <a:xfrm>
            <a:off x="808409" y="3139064"/>
            <a:ext cx="3193748" cy="2600712"/>
          </a:xfrm>
          <a:prstGeom prst="rect">
            <a:avLst/>
          </a:prstGeom>
          <a:noFill/>
        </p:spPr>
        <p:txBody>
          <a:bodyPr wrap="square">
            <a:spAutoFit/>
          </a:bodyPr>
          <a:lstStyle/>
          <a:p>
            <a:pPr marR="0" algn="just" rtl="0">
              <a:spcAft>
                <a:spcPts val="600"/>
              </a:spcAft>
            </a:pPr>
            <a:r>
              <a:rPr lang="en-US" sz="1600" b="0" i="0" u="none" strike="noStrike" dirty="0">
                <a:solidFill>
                  <a:srgbClr val="58585B"/>
                </a:solidFill>
                <a:latin typeface="Arial Narrow" panose="020B0606020202030204" pitchFamily="34" charset="0"/>
              </a:rPr>
              <a:t>Livelihoods</a:t>
            </a:r>
          </a:p>
          <a:p>
            <a:pPr marR="0" algn="just" rtl="0">
              <a:spcAft>
                <a:spcPts val="600"/>
              </a:spcAft>
            </a:pPr>
            <a:r>
              <a:rPr lang="en-US" sz="1600" b="0" i="0" u="none" strike="noStrike" dirty="0">
                <a:solidFill>
                  <a:srgbClr val="58585B"/>
                </a:solidFill>
                <a:latin typeface="Arial Narrow" panose="020B0606020202030204" pitchFamily="34" charset="0"/>
              </a:rPr>
              <a:t>Housing rehabilitation</a:t>
            </a:r>
          </a:p>
          <a:p>
            <a:pPr marR="0" algn="just" rtl="0">
              <a:spcAft>
                <a:spcPts val="600"/>
              </a:spcAft>
            </a:pPr>
            <a:r>
              <a:rPr lang="en-US" sz="1600" b="0" i="0" u="none" strike="noStrike" dirty="0">
                <a:solidFill>
                  <a:srgbClr val="58585B"/>
                </a:solidFill>
                <a:latin typeface="Arial Narrow" panose="020B0606020202030204" pitchFamily="34" charset="0"/>
              </a:rPr>
              <a:t>Cash assistance</a:t>
            </a:r>
          </a:p>
          <a:p>
            <a:pPr marR="0" algn="just" rtl="0">
              <a:spcAft>
                <a:spcPts val="600"/>
              </a:spcAft>
            </a:pPr>
            <a:r>
              <a:rPr lang="en-US" sz="1600" b="0" i="0" u="none" strike="noStrike" dirty="0">
                <a:solidFill>
                  <a:srgbClr val="58585B"/>
                </a:solidFill>
                <a:latin typeface="Arial Narrow" panose="020B0606020202030204" pitchFamily="34" charset="0"/>
              </a:rPr>
              <a:t>Social cohesion</a:t>
            </a:r>
          </a:p>
          <a:p>
            <a:pPr marR="0" algn="just" rtl="0">
              <a:spcAft>
                <a:spcPts val="600"/>
              </a:spcAft>
            </a:pPr>
            <a:r>
              <a:rPr lang="en-US" sz="1600" b="0" i="0" u="none" strike="noStrike" dirty="0">
                <a:solidFill>
                  <a:srgbClr val="58585B"/>
                </a:solidFill>
                <a:latin typeface="Arial Narrow" panose="020B0606020202030204" pitchFamily="34" charset="0"/>
              </a:rPr>
              <a:t>Food security </a:t>
            </a:r>
            <a:r>
              <a:rPr lang="en-US" sz="1600" b="0" i="0" u="none" strike="noStrike" dirty="0" err="1">
                <a:solidFill>
                  <a:srgbClr val="58585B"/>
                </a:solidFill>
                <a:latin typeface="Arial Narrow" panose="020B0606020202030204" pitchFamily="34" charset="0"/>
              </a:rPr>
              <a:t>programmes</a:t>
            </a:r>
            <a:endParaRPr lang="en-US" sz="1600" b="1" i="0" u="none" strike="noStrike" dirty="0">
              <a:solidFill>
                <a:srgbClr val="ED5959"/>
              </a:solidFill>
              <a:latin typeface="Arial Narrow" panose="020B0606020202030204" pitchFamily="34" charset="0"/>
            </a:endParaRPr>
          </a:p>
          <a:p>
            <a:pPr marR="0" algn="just" rtl="0">
              <a:spcAft>
                <a:spcPts val="600"/>
              </a:spcAft>
            </a:pPr>
            <a:r>
              <a:rPr lang="en-US" sz="1600" b="0" i="0" u="none" strike="noStrike" dirty="0">
                <a:solidFill>
                  <a:srgbClr val="58585B"/>
                </a:solidFill>
                <a:latin typeface="Arial Narrow" panose="020B0606020202030204" pitchFamily="34" charset="0"/>
              </a:rPr>
              <a:t>Non-food items (NFI) distributions</a:t>
            </a:r>
          </a:p>
          <a:p>
            <a:pPr marR="0" algn="just" rtl="0">
              <a:spcAft>
                <a:spcPts val="600"/>
              </a:spcAft>
            </a:pPr>
            <a:r>
              <a:rPr lang="en-US" sz="1600" b="0" i="0" u="none" strike="noStrike" dirty="0">
                <a:solidFill>
                  <a:srgbClr val="58585B"/>
                </a:solidFill>
                <a:latin typeface="Arial Narrow" panose="020B0606020202030204" pitchFamily="34" charset="0"/>
              </a:rPr>
              <a:t>Water, sanitation and hygiene (WASH)</a:t>
            </a:r>
          </a:p>
          <a:p>
            <a:pPr marR="0" algn="just" rtl="0">
              <a:spcAft>
                <a:spcPts val="600"/>
              </a:spcAft>
            </a:pPr>
            <a:r>
              <a:rPr lang="en-US" sz="1600" b="0" i="0" u="none" strike="noStrike" dirty="0">
                <a:solidFill>
                  <a:srgbClr val="58585B"/>
                </a:solidFill>
                <a:latin typeface="Arial Narrow" panose="020B0606020202030204" pitchFamily="34" charset="0"/>
              </a:rPr>
              <a:t>COVID-19 awareness</a:t>
            </a:r>
            <a:endParaRPr lang="en-GB" sz="1600" b="1" i="0" u="none" strike="noStrike" dirty="0">
              <a:solidFill>
                <a:srgbClr val="D2CBB8"/>
              </a:solidFill>
              <a:latin typeface="Arial Narrow" panose="020B0606020202030204" pitchFamily="34" charset="0"/>
            </a:endParaRPr>
          </a:p>
        </p:txBody>
      </p:sp>
      <p:sp>
        <p:nvSpPr>
          <p:cNvPr id="21" name="TextBox 20">
            <a:extLst>
              <a:ext uri="{FF2B5EF4-FFF2-40B4-BE49-F238E27FC236}">
                <a16:creationId xmlns:a16="http://schemas.microsoft.com/office/drawing/2014/main" id="{9E877762-2D67-4E45-BCBD-F8E055DA7B50}"/>
              </a:ext>
            </a:extLst>
          </p:cNvPr>
          <p:cNvSpPr txBox="1"/>
          <p:nvPr/>
        </p:nvSpPr>
        <p:spPr>
          <a:xfrm>
            <a:off x="4051910" y="3151871"/>
            <a:ext cx="825941" cy="2600712"/>
          </a:xfrm>
          <a:prstGeom prst="rect">
            <a:avLst/>
          </a:prstGeom>
          <a:noFill/>
        </p:spPr>
        <p:txBody>
          <a:bodyPr wrap="square">
            <a:spAutoFit/>
          </a:bodyPr>
          <a:lstStyle/>
          <a:p>
            <a:pPr marR="0" algn="just" rtl="0">
              <a:spcAft>
                <a:spcPts val="600"/>
              </a:spcAft>
            </a:pPr>
            <a:r>
              <a:rPr lang="en-US" sz="1600" b="1" i="0" u="none" strike="noStrike" dirty="0">
                <a:solidFill>
                  <a:srgbClr val="58585B"/>
                </a:solidFill>
                <a:latin typeface="Arial Narrow" panose="020B0606020202030204" pitchFamily="34" charset="0"/>
              </a:rPr>
              <a:t>2 KIs</a:t>
            </a:r>
            <a:endParaRPr lang="en-US" sz="1600" b="0" i="0" u="none" strike="noStrike" dirty="0">
              <a:solidFill>
                <a:srgbClr val="58585B"/>
              </a:solidFill>
              <a:latin typeface="Arial Narrow" panose="020B0606020202030204" pitchFamily="34" charset="0"/>
            </a:endParaRPr>
          </a:p>
          <a:p>
            <a:pPr marR="0" algn="just" rtl="0">
              <a:spcAft>
                <a:spcPts val="600"/>
              </a:spcAft>
            </a:pPr>
            <a:r>
              <a:rPr lang="en-US" sz="1600" b="1" i="0" u="none" strike="noStrike" dirty="0">
                <a:solidFill>
                  <a:srgbClr val="58585B"/>
                </a:solidFill>
                <a:latin typeface="Arial Narrow" panose="020B0606020202030204" pitchFamily="34" charset="0"/>
              </a:rPr>
              <a:t>2 KIs</a:t>
            </a:r>
          </a:p>
          <a:p>
            <a:pPr marR="0" algn="just" rtl="0">
              <a:spcAft>
                <a:spcPts val="600"/>
              </a:spcAft>
            </a:pPr>
            <a:r>
              <a:rPr lang="en-US" sz="1600" b="1" i="0" u="none" strike="noStrike" dirty="0">
                <a:solidFill>
                  <a:srgbClr val="58585B"/>
                </a:solidFill>
                <a:latin typeface="Arial Narrow" panose="020B0606020202030204" pitchFamily="34" charset="0"/>
              </a:rPr>
              <a:t>2 KIs</a:t>
            </a:r>
          </a:p>
          <a:p>
            <a:pPr marR="0" algn="just" rtl="0">
              <a:spcAft>
                <a:spcPts val="600"/>
              </a:spcAft>
            </a:pPr>
            <a:r>
              <a:rPr lang="en-US" sz="1600" b="1" i="0" u="none" strike="noStrike" dirty="0">
                <a:solidFill>
                  <a:srgbClr val="58585B"/>
                </a:solidFill>
                <a:latin typeface="Arial Narrow" panose="020B0606020202030204" pitchFamily="34" charset="0"/>
              </a:rPr>
              <a:t>1 KI</a:t>
            </a:r>
          </a:p>
          <a:p>
            <a:pPr marR="0" algn="just" rtl="0">
              <a:spcAft>
                <a:spcPts val="600"/>
              </a:spcAft>
            </a:pPr>
            <a:r>
              <a:rPr lang="en-US" sz="1600" b="1" i="0" u="none" strike="noStrike" dirty="0">
                <a:solidFill>
                  <a:srgbClr val="58585B"/>
                </a:solidFill>
                <a:latin typeface="Arial Narrow" panose="020B0606020202030204" pitchFamily="34" charset="0"/>
              </a:rPr>
              <a:t>1 KI</a:t>
            </a:r>
          </a:p>
          <a:p>
            <a:pPr marR="0" algn="just" rtl="0">
              <a:spcAft>
                <a:spcPts val="600"/>
              </a:spcAft>
            </a:pPr>
            <a:r>
              <a:rPr lang="en-US" sz="1600" b="1" i="0" u="none" strike="noStrike" dirty="0">
                <a:solidFill>
                  <a:srgbClr val="58585B"/>
                </a:solidFill>
                <a:latin typeface="Arial Narrow" panose="020B0606020202030204" pitchFamily="34" charset="0"/>
              </a:rPr>
              <a:t>1 KI</a:t>
            </a:r>
          </a:p>
          <a:p>
            <a:pPr marR="0" algn="just" rtl="0">
              <a:spcAft>
                <a:spcPts val="600"/>
              </a:spcAft>
            </a:pPr>
            <a:r>
              <a:rPr lang="en-US" sz="1600" b="1" i="0" u="none" strike="noStrike" dirty="0">
                <a:solidFill>
                  <a:srgbClr val="58585B"/>
                </a:solidFill>
                <a:latin typeface="Arial Narrow" panose="020B0606020202030204" pitchFamily="34" charset="0"/>
              </a:rPr>
              <a:t>1 KI</a:t>
            </a:r>
          </a:p>
          <a:p>
            <a:pPr marR="0" algn="just" rtl="0">
              <a:spcAft>
                <a:spcPts val="600"/>
              </a:spcAft>
            </a:pPr>
            <a:r>
              <a:rPr lang="en-US" sz="1600" b="1" i="0" u="none" strike="noStrike" dirty="0">
                <a:solidFill>
                  <a:srgbClr val="58585B"/>
                </a:solidFill>
                <a:latin typeface="Arial Narrow" panose="020B0606020202030204" pitchFamily="34" charset="0"/>
              </a:rPr>
              <a:t>1 KI</a:t>
            </a:r>
            <a:endParaRPr lang="en-US" sz="1600" dirty="0"/>
          </a:p>
        </p:txBody>
      </p:sp>
      <p:pic>
        <p:nvPicPr>
          <p:cNvPr id="5" name="Picture 4">
            <a:extLst>
              <a:ext uri="{FF2B5EF4-FFF2-40B4-BE49-F238E27FC236}">
                <a16:creationId xmlns:a16="http://schemas.microsoft.com/office/drawing/2014/main" id="{765C3233-C265-46F0-B7E8-DE53FB8F9FDD}"/>
              </a:ext>
            </a:extLst>
          </p:cNvPr>
          <p:cNvPicPr>
            <a:picLocks noChangeAspect="1"/>
          </p:cNvPicPr>
          <p:nvPr/>
        </p:nvPicPr>
        <p:blipFill>
          <a:blip r:embed="rId4"/>
          <a:stretch>
            <a:fillRect/>
          </a:stretch>
        </p:blipFill>
        <p:spPr>
          <a:xfrm>
            <a:off x="4592061" y="3211246"/>
            <a:ext cx="571580" cy="2477029"/>
          </a:xfrm>
          <a:prstGeom prst="rect">
            <a:avLst/>
          </a:prstGeom>
        </p:spPr>
      </p:pic>
      <p:cxnSp>
        <p:nvCxnSpPr>
          <p:cNvPr id="20" name="Straight Connector 19">
            <a:extLst>
              <a:ext uri="{FF2B5EF4-FFF2-40B4-BE49-F238E27FC236}">
                <a16:creationId xmlns:a16="http://schemas.microsoft.com/office/drawing/2014/main" id="{5DF469A0-FEA8-4FBD-A62A-CF49BB628BF7}"/>
              </a:ext>
            </a:extLst>
          </p:cNvPr>
          <p:cNvCxnSpPr>
            <a:cxnSpLocks/>
          </p:cNvCxnSpPr>
          <p:nvPr/>
        </p:nvCxnSpPr>
        <p:spPr>
          <a:xfrm flipV="1">
            <a:off x="5342252" y="2726128"/>
            <a:ext cx="0" cy="3013648"/>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2" name="TextBox 21">
            <a:extLst>
              <a:ext uri="{FF2B5EF4-FFF2-40B4-BE49-F238E27FC236}">
                <a16:creationId xmlns:a16="http://schemas.microsoft.com/office/drawing/2014/main" id="{23C5E70A-B051-43E4-B7E4-832799F0F67C}"/>
              </a:ext>
            </a:extLst>
          </p:cNvPr>
          <p:cNvSpPr txBox="1"/>
          <p:nvPr/>
        </p:nvSpPr>
        <p:spPr>
          <a:xfrm>
            <a:off x="5494814" y="2593742"/>
            <a:ext cx="3202782" cy="892552"/>
          </a:xfrm>
          <a:prstGeom prst="rect">
            <a:avLst/>
          </a:prstGeom>
          <a:noFill/>
        </p:spPr>
        <p:txBody>
          <a:bodyPr wrap="square">
            <a:spAutoFit/>
          </a:bodyPr>
          <a:lstStyle/>
          <a:p>
            <a:pPr marR="0" algn="just" rtl="0"/>
            <a:r>
              <a:rPr lang="en-US" b="1" dirty="0">
                <a:solidFill>
                  <a:srgbClr val="EE5859"/>
                </a:solidFill>
                <a:latin typeface="Arial Narrow" charset="0"/>
                <a:ea typeface="Arial Narrow" charset="0"/>
                <a:cs typeface="Arial Narrow" charset="0"/>
              </a:rPr>
              <a:t>M</a:t>
            </a:r>
            <a:r>
              <a:rPr lang="en-US" b="1" i="0" u="none" strike="noStrike" dirty="0">
                <a:solidFill>
                  <a:srgbClr val="EE5859"/>
                </a:solidFill>
                <a:latin typeface="Arial Narrow" charset="0"/>
                <a:ea typeface="Arial Narrow" charset="0"/>
                <a:cs typeface="Arial Narrow" charset="0"/>
              </a:rPr>
              <a:t>ost needed activities or projects to encourage returns</a:t>
            </a:r>
          </a:p>
          <a:p>
            <a:pPr marR="0" algn="l" rtl="0"/>
            <a:r>
              <a:rPr lang="en-US" sz="1600" b="1" i="0" u="none" strike="noStrike" dirty="0">
                <a:solidFill>
                  <a:srgbClr val="58595A"/>
                </a:solidFill>
                <a:latin typeface="Arial Narrow" charset="0"/>
                <a:ea typeface="Arial Narrow" charset="0"/>
                <a:cs typeface="Arial Narrow" charset="0"/>
              </a:rPr>
              <a:t>(out of 17 KIs)</a:t>
            </a:r>
          </a:p>
        </p:txBody>
      </p:sp>
      <p:sp>
        <p:nvSpPr>
          <p:cNvPr id="24" name="TextBox 23">
            <a:extLst>
              <a:ext uri="{FF2B5EF4-FFF2-40B4-BE49-F238E27FC236}">
                <a16:creationId xmlns:a16="http://schemas.microsoft.com/office/drawing/2014/main" id="{3A3DC715-A036-4E3E-B501-5D6C7B4EE79F}"/>
              </a:ext>
            </a:extLst>
          </p:cNvPr>
          <p:cNvSpPr txBox="1"/>
          <p:nvPr/>
        </p:nvSpPr>
        <p:spPr>
          <a:xfrm>
            <a:off x="5628041" y="3638576"/>
            <a:ext cx="2174039" cy="1308050"/>
          </a:xfrm>
          <a:prstGeom prst="rect">
            <a:avLst/>
          </a:prstGeom>
          <a:noFill/>
        </p:spPr>
        <p:txBody>
          <a:bodyPr wrap="square">
            <a:spAutoFit/>
          </a:bodyPr>
          <a:lstStyle/>
          <a:p>
            <a:pPr marR="0" algn="just" rtl="0">
              <a:spcAft>
                <a:spcPts val="600"/>
              </a:spcAft>
            </a:pPr>
            <a:r>
              <a:rPr lang="en-US" sz="1600" b="0" i="0" u="none" strike="noStrike" dirty="0">
                <a:solidFill>
                  <a:srgbClr val="58585B"/>
                </a:solidFill>
                <a:latin typeface="Arial Narrow" panose="020B0606020202030204" pitchFamily="34" charset="0"/>
              </a:rPr>
              <a:t>Livelihoods</a:t>
            </a:r>
            <a:endParaRPr lang="en-US" sz="1600" b="1" i="0" u="none" strike="noStrike" dirty="0">
              <a:solidFill>
                <a:srgbClr val="94A0A9"/>
              </a:solidFill>
              <a:latin typeface="Arial Narrow" panose="020B0606020202030204" pitchFamily="34" charset="0"/>
            </a:endParaRPr>
          </a:p>
          <a:p>
            <a:pPr marR="0" algn="just" rtl="0">
              <a:spcAft>
                <a:spcPts val="600"/>
              </a:spcAft>
            </a:pPr>
            <a:r>
              <a:rPr lang="en-US" sz="1600" b="0" i="0" u="none" strike="noStrike" dirty="0">
                <a:solidFill>
                  <a:srgbClr val="58585B"/>
                </a:solidFill>
                <a:latin typeface="Arial Narrow" panose="020B0606020202030204" pitchFamily="34" charset="0"/>
              </a:rPr>
              <a:t>Infrastructure rehabilitation</a:t>
            </a:r>
          </a:p>
          <a:p>
            <a:pPr marR="0" algn="just" rtl="0">
              <a:spcAft>
                <a:spcPts val="600"/>
              </a:spcAft>
            </a:pPr>
            <a:r>
              <a:rPr lang="en-US" sz="1600" b="0" i="0" u="none" strike="noStrike" dirty="0">
                <a:solidFill>
                  <a:srgbClr val="58585B"/>
                </a:solidFill>
                <a:latin typeface="Arial Narrow" panose="020B0606020202030204" pitchFamily="34" charset="0"/>
              </a:rPr>
              <a:t>Housing rehabilitation</a:t>
            </a:r>
            <a:endParaRPr lang="en-US" sz="1600" b="0" i="0" u="none" strike="noStrike" dirty="0">
              <a:solidFill>
                <a:srgbClr val="ED5959"/>
              </a:solidFill>
              <a:latin typeface="Arial Narrow" panose="020B0606020202030204" pitchFamily="34" charset="0"/>
            </a:endParaRPr>
          </a:p>
          <a:p>
            <a:pPr marR="0" algn="just" rtl="0">
              <a:spcAft>
                <a:spcPts val="600"/>
              </a:spcAft>
            </a:pPr>
            <a:r>
              <a:rPr lang="en-US" sz="1600" b="0" i="0" u="none" strike="noStrike" dirty="0">
                <a:solidFill>
                  <a:srgbClr val="58585B"/>
                </a:solidFill>
                <a:latin typeface="Arial Narrow" panose="020B0606020202030204" pitchFamily="34" charset="0"/>
              </a:rPr>
              <a:t>Social cohesion</a:t>
            </a:r>
            <a:endParaRPr lang="en-US" sz="1600" dirty="0"/>
          </a:p>
        </p:txBody>
      </p:sp>
      <p:sp>
        <p:nvSpPr>
          <p:cNvPr id="25" name="TextBox 24">
            <a:extLst>
              <a:ext uri="{FF2B5EF4-FFF2-40B4-BE49-F238E27FC236}">
                <a16:creationId xmlns:a16="http://schemas.microsoft.com/office/drawing/2014/main" id="{DB9C0935-CD62-421F-810A-84C04CB0ECCA}"/>
              </a:ext>
            </a:extLst>
          </p:cNvPr>
          <p:cNvSpPr txBox="1"/>
          <p:nvPr/>
        </p:nvSpPr>
        <p:spPr>
          <a:xfrm>
            <a:off x="7817999" y="3651721"/>
            <a:ext cx="791607" cy="1308050"/>
          </a:xfrm>
          <a:prstGeom prst="rect">
            <a:avLst/>
          </a:prstGeom>
          <a:noFill/>
        </p:spPr>
        <p:txBody>
          <a:bodyPr wrap="square">
            <a:spAutoFit/>
          </a:bodyPr>
          <a:lstStyle/>
          <a:p>
            <a:pPr marR="0" algn="just" rtl="0">
              <a:spcAft>
                <a:spcPts val="600"/>
              </a:spcAft>
            </a:pPr>
            <a:r>
              <a:rPr lang="en-US" sz="1600" b="1" i="0" u="none" strike="noStrike" dirty="0">
                <a:solidFill>
                  <a:srgbClr val="58585B"/>
                </a:solidFill>
                <a:latin typeface="Arial Narrow" panose="020B0606020202030204" pitchFamily="34" charset="0"/>
              </a:rPr>
              <a:t>10 KIs</a:t>
            </a:r>
            <a:endParaRPr lang="en-US" sz="1600" b="1" i="0" u="none" strike="noStrike" dirty="0">
              <a:solidFill>
                <a:srgbClr val="94A0A9"/>
              </a:solidFill>
              <a:latin typeface="Arial Narrow" panose="020B0606020202030204" pitchFamily="34" charset="0"/>
            </a:endParaRPr>
          </a:p>
          <a:p>
            <a:pPr marR="0" algn="just" rtl="0">
              <a:spcAft>
                <a:spcPts val="600"/>
              </a:spcAft>
            </a:pPr>
            <a:r>
              <a:rPr lang="en-US" sz="1600" b="0" i="0" u="none" strike="noStrike" dirty="0">
                <a:solidFill>
                  <a:srgbClr val="58585B"/>
                </a:solidFill>
                <a:latin typeface="Arial Narrow" panose="020B0606020202030204" pitchFamily="34" charset="0"/>
              </a:rPr>
              <a:t> </a:t>
            </a:r>
            <a:r>
              <a:rPr lang="en-US" sz="1600" b="1" i="0" u="none" strike="noStrike" dirty="0">
                <a:solidFill>
                  <a:srgbClr val="58585A"/>
                </a:solidFill>
                <a:latin typeface="Arial Narrow" panose="020B0606020202030204" pitchFamily="34" charset="0"/>
              </a:rPr>
              <a:t> </a:t>
            </a:r>
            <a:r>
              <a:rPr lang="en-US" sz="1600" b="1" i="0" u="none" strike="noStrike" dirty="0">
                <a:solidFill>
                  <a:srgbClr val="95A0A9"/>
                </a:solidFill>
                <a:latin typeface="Arial Narrow" panose="020B0606020202030204" pitchFamily="34" charset="0"/>
              </a:rPr>
              <a:t>4 KIs</a:t>
            </a:r>
          </a:p>
          <a:p>
            <a:pPr marR="0" algn="just" rtl="0">
              <a:spcAft>
                <a:spcPts val="600"/>
              </a:spcAft>
            </a:pPr>
            <a:r>
              <a:rPr lang="en-US" sz="1600" b="1" i="0" u="none" strike="noStrike" dirty="0">
                <a:solidFill>
                  <a:srgbClr val="EE5859"/>
                </a:solidFill>
                <a:latin typeface="Arial Narrow" panose="020B0606020202030204" pitchFamily="34" charset="0"/>
              </a:rPr>
              <a:t>  2 KIs</a:t>
            </a:r>
          </a:p>
          <a:p>
            <a:pPr marR="0" algn="just" rtl="0">
              <a:spcAft>
                <a:spcPts val="600"/>
              </a:spcAft>
            </a:pPr>
            <a:r>
              <a:rPr lang="en-US" sz="1600" b="1" i="0" u="none" strike="noStrike" dirty="0">
                <a:solidFill>
                  <a:srgbClr val="D2CBB8"/>
                </a:solidFill>
                <a:latin typeface="Arial Narrow" panose="020B0606020202030204" pitchFamily="34" charset="0"/>
              </a:rPr>
              <a:t>  1 KI</a:t>
            </a:r>
            <a:endParaRPr lang="en-US" sz="1600" dirty="0"/>
          </a:p>
        </p:txBody>
      </p:sp>
      <p:pic>
        <p:nvPicPr>
          <p:cNvPr id="10" name="Picture 9">
            <a:extLst>
              <a:ext uri="{FF2B5EF4-FFF2-40B4-BE49-F238E27FC236}">
                <a16:creationId xmlns:a16="http://schemas.microsoft.com/office/drawing/2014/main" id="{C0DFEA6D-7122-4590-819A-7CE0AB2CF76C}"/>
              </a:ext>
            </a:extLst>
          </p:cNvPr>
          <p:cNvPicPr>
            <a:picLocks noChangeAspect="1"/>
          </p:cNvPicPr>
          <p:nvPr/>
        </p:nvPicPr>
        <p:blipFill>
          <a:blip r:embed="rId5"/>
          <a:stretch>
            <a:fillRect/>
          </a:stretch>
        </p:blipFill>
        <p:spPr>
          <a:xfrm>
            <a:off x="5520863" y="5036414"/>
            <a:ext cx="3176733" cy="972750"/>
          </a:xfrm>
          <a:prstGeom prst="rect">
            <a:avLst/>
          </a:prstGeom>
        </p:spPr>
      </p:pic>
    </p:spTree>
    <p:extLst>
      <p:ext uri="{BB962C8B-B14F-4D97-AF65-F5344CB8AC3E}">
        <p14:creationId xmlns:p14="http://schemas.microsoft.com/office/powerpoint/2010/main" val="2628821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US" sz="3200" baseline="30000" dirty="0"/>
              <a:t>Perceptions on access to housing – data reported by KIs</a:t>
            </a:r>
            <a:endParaRPr lang="en-GB" sz="3200" dirty="0"/>
          </a:p>
        </p:txBody>
      </p:sp>
      <p:sp>
        <p:nvSpPr>
          <p:cNvPr id="4" name="Rectangle 3">
            <a:extLst>
              <a:ext uri="{FF2B5EF4-FFF2-40B4-BE49-F238E27FC236}">
                <a16:creationId xmlns:a16="http://schemas.microsoft.com/office/drawing/2014/main" id="{AF58FC4D-06DE-4FE7-89CD-DAFE60FE6364}"/>
              </a:ext>
            </a:extLst>
          </p:cNvPr>
          <p:cNvSpPr/>
          <p:nvPr/>
        </p:nvSpPr>
        <p:spPr>
          <a:xfrm>
            <a:off x="124529" y="1371091"/>
            <a:ext cx="8306701" cy="461665"/>
          </a:xfrm>
          <a:prstGeom prst="rect">
            <a:avLst/>
          </a:prstGeom>
        </p:spPr>
        <p:txBody>
          <a:bodyPr wrap="square">
            <a:spAutoFit/>
          </a:bodyPr>
          <a:lstStyle/>
          <a:p>
            <a:r>
              <a:rPr lang="en-GB" sz="2400" dirty="0">
                <a:solidFill>
                  <a:srgbClr val="EE5859"/>
                </a:solidFill>
                <a:latin typeface="humanitarian-icons-v02" panose="02000503000000000000" pitchFamily="2" charset="0"/>
              </a:rPr>
              <a:t></a:t>
            </a:r>
            <a:r>
              <a:rPr lang="en-GB" sz="2000" dirty="0">
                <a:solidFill>
                  <a:srgbClr val="EE5859"/>
                </a:solidFill>
                <a:latin typeface="humanitarian-icons-v02" panose="02000503000000000000" pitchFamily="2" charset="0"/>
              </a:rPr>
              <a:t> </a:t>
            </a:r>
            <a:r>
              <a:rPr lang="en-US" sz="2000" b="1" dirty="0">
                <a:solidFill>
                  <a:srgbClr val="EE5859"/>
                </a:solidFill>
                <a:latin typeface="Arial Narrow" charset="0"/>
                <a:ea typeface="Arial Narrow" charset="0"/>
                <a:cs typeface="Arial Narrow" charset="0"/>
              </a:rPr>
              <a:t>Access to housing</a:t>
            </a:r>
          </a:p>
        </p:txBody>
      </p:sp>
      <p:sp>
        <p:nvSpPr>
          <p:cNvPr id="2" name="Rectangle 1">
            <a:extLst>
              <a:ext uri="{FF2B5EF4-FFF2-40B4-BE49-F238E27FC236}">
                <a16:creationId xmlns:a16="http://schemas.microsoft.com/office/drawing/2014/main" id="{84742812-FA5A-408C-B492-A2598672527F}"/>
              </a:ext>
            </a:extLst>
          </p:cNvPr>
          <p:cNvSpPr/>
          <p:nvPr/>
        </p:nvSpPr>
        <p:spPr>
          <a:xfrm>
            <a:off x="807981" y="3296992"/>
            <a:ext cx="5172399" cy="1154162"/>
          </a:xfrm>
          <a:prstGeom prst="rect">
            <a:avLst/>
          </a:prstGeom>
        </p:spPr>
        <p:txBody>
          <a:bodyPr wrap="square">
            <a:spAutoFit/>
          </a:bodyPr>
          <a:lstStyle/>
          <a:p>
            <a:pPr marR="0" algn="just" rtl="0">
              <a:spcAft>
                <a:spcPts val="200"/>
              </a:spcAft>
            </a:pPr>
            <a:r>
              <a:rPr lang="en-GB" sz="1600" b="0" i="0" u="none" strike="noStrike" dirty="0">
                <a:solidFill>
                  <a:srgbClr val="58585B"/>
                </a:solidFill>
                <a:latin typeface="Arial Narrow" panose="020B0606020202030204" pitchFamily="34" charset="0"/>
              </a:rPr>
              <a:t>Owned tenure			</a:t>
            </a:r>
            <a:r>
              <a:rPr lang="en-GB" sz="1600" b="1" i="0" u="none" strike="noStrike" dirty="0">
                <a:solidFill>
                  <a:srgbClr val="EE5859"/>
                </a:solidFill>
                <a:latin typeface="Arial Narrow" panose="020B0606020202030204" pitchFamily="34" charset="0"/>
              </a:rPr>
              <a:t>20 KIs</a:t>
            </a:r>
          </a:p>
          <a:p>
            <a:pPr marR="0" algn="just" rtl="0">
              <a:spcAft>
                <a:spcPts val="200"/>
              </a:spcAft>
            </a:pPr>
            <a:r>
              <a:rPr lang="en-US" sz="1600" b="0" i="0" u="none" strike="noStrike" dirty="0">
                <a:solidFill>
                  <a:srgbClr val="58585B"/>
                </a:solidFill>
                <a:latin typeface="Arial Narrow" panose="020B0606020202030204" pitchFamily="34" charset="0"/>
              </a:rPr>
              <a:t>Verbal rental agreement		 	</a:t>
            </a:r>
            <a:r>
              <a:rPr lang="en-US" sz="1600" b="1" i="0" u="none" strike="noStrike" dirty="0">
                <a:solidFill>
                  <a:srgbClr val="D2CBB8"/>
                </a:solidFill>
                <a:latin typeface="Arial Narrow" panose="020B0606020202030204" pitchFamily="34" charset="0"/>
              </a:rPr>
              <a:t>17 KIs</a:t>
            </a:r>
            <a:endParaRPr lang="en-US" sz="1600" b="1" i="0" u="none" strike="noStrike" dirty="0">
              <a:solidFill>
                <a:srgbClr val="94A0A9"/>
              </a:solidFill>
              <a:latin typeface="Arial Narrow" panose="020B0606020202030204" pitchFamily="34" charset="0"/>
            </a:endParaRPr>
          </a:p>
          <a:p>
            <a:pPr marR="0" algn="just" rtl="0">
              <a:spcAft>
                <a:spcPts val="200"/>
              </a:spcAft>
            </a:pPr>
            <a:r>
              <a:rPr lang="en-US" sz="1600" b="0" i="0" u="none" strike="noStrike" dirty="0">
                <a:solidFill>
                  <a:srgbClr val="58585B"/>
                </a:solidFill>
                <a:latin typeface="Arial Narrow" panose="020B0606020202030204" pitchFamily="34" charset="0"/>
              </a:rPr>
              <a:t>Illegal occupation of private residences	  </a:t>
            </a:r>
            <a:r>
              <a:rPr lang="en-US" sz="1600" b="1" i="0" u="none" strike="noStrike" dirty="0">
                <a:solidFill>
                  <a:srgbClr val="94A0A9"/>
                </a:solidFill>
                <a:latin typeface="Arial Narrow" panose="020B0606020202030204" pitchFamily="34" charset="0"/>
              </a:rPr>
              <a:t>4 KIs</a:t>
            </a:r>
            <a:endParaRPr lang="en-US" sz="1600" b="1" i="0" u="none" strike="noStrike" dirty="0">
              <a:solidFill>
                <a:srgbClr val="D2CBB8"/>
              </a:solidFill>
              <a:latin typeface="Arial Narrow" panose="020B0606020202030204" pitchFamily="34" charset="0"/>
            </a:endParaRPr>
          </a:p>
          <a:p>
            <a:pPr marR="0" algn="just" rtl="0">
              <a:spcAft>
                <a:spcPts val="200"/>
              </a:spcAft>
            </a:pPr>
            <a:r>
              <a:rPr lang="en-US" sz="1600" b="0" i="0" u="none" strike="noStrike" dirty="0">
                <a:solidFill>
                  <a:srgbClr val="58585B"/>
                </a:solidFill>
                <a:latin typeface="Arial Narrow" panose="020B0606020202030204" pitchFamily="34" charset="0"/>
              </a:rPr>
              <a:t>Official rental agreement			  </a:t>
            </a:r>
            <a:r>
              <a:rPr lang="en-US" sz="1600" b="1" i="0" u="none" strike="noStrike" dirty="0">
                <a:solidFill>
                  <a:srgbClr val="58585B"/>
                </a:solidFill>
                <a:latin typeface="Arial Narrow" panose="020B0606020202030204" pitchFamily="34" charset="0"/>
              </a:rPr>
              <a:t>1 KI</a:t>
            </a:r>
            <a:endParaRPr lang="en-GB" sz="1600" dirty="0">
              <a:solidFill>
                <a:srgbClr val="58585B"/>
              </a:solidFill>
              <a:latin typeface="Arial Narrow" panose="020B0606020202030204" pitchFamily="34" charset="0"/>
            </a:endParaRPr>
          </a:p>
        </p:txBody>
      </p:sp>
      <p:sp>
        <p:nvSpPr>
          <p:cNvPr id="11" name="Rectangle 10">
            <a:extLst>
              <a:ext uri="{FF2B5EF4-FFF2-40B4-BE49-F238E27FC236}">
                <a16:creationId xmlns:a16="http://schemas.microsoft.com/office/drawing/2014/main" id="{3322A68E-9A25-48F4-808A-03E9F73173B3}"/>
              </a:ext>
            </a:extLst>
          </p:cNvPr>
          <p:cNvSpPr/>
          <p:nvPr/>
        </p:nvSpPr>
        <p:spPr>
          <a:xfrm>
            <a:off x="479117" y="1834581"/>
            <a:ext cx="8278708" cy="907941"/>
          </a:xfrm>
          <a:prstGeom prst="rect">
            <a:avLst/>
          </a:prstGeom>
        </p:spPr>
        <p:txBody>
          <a:bodyPr wrap="square">
            <a:spAutoFit/>
          </a:bodyPr>
          <a:lstStyle/>
          <a:p>
            <a:pPr algn="just">
              <a:spcAft>
                <a:spcPts val="600"/>
              </a:spcAft>
            </a:pPr>
            <a:r>
              <a:rPr lang="en-US" sz="1600" b="0" i="0" u="none" strike="noStrike" dirty="0">
                <a:solidFill>
                  <a:srgbClr val="58585B"/>
                </a:solidFill>
                <a:latin typeface="Arial Narrow" panose="020B0606020202030204" pitchFamily="34" charset="0"/>
              </a:rPr>
              <a:t>The majority of households in Markaz Mosul reportedly resided </a:t>
            </a:r>
            <a:r>
              <a:rPr lang="en-US" sz="1600" dirty="0">
                <a:solidFill>
                  <a:srgbClr val="58585B"/>
                </a:solidFill>
                <a:latin typeface="Arial Narrow" panose="020B0606020202030204" pitchFamily="34" charset="0"/>
              </a:rPr>
              <a:t>in houses (39 KIs out of 42).</a:t>
            </a:r>
          </a:p>
          <a:p>
            <a:pPr marR="0" algn="just" rtl="0">
              <a:spcAft>
                <a:spcPts val="600"/>
              </a:spcAft>
            </a:pPr>
            <a:r>
              <a:rPr lang="en-US" sz="1600" b="0" i="0" u="none" strike="noStrike" dirty="0">
                <a:solidFill>
                  <a:srgbClr val="58585B"/>
                </a:solidFill>
                <a:latin typeface="Arial Narrow" panose="020B0606020202030204" pitchFamily="34" charset="0"/>
              </a:rPr>
              <a:t>However, of populations reported to be residing in tents, IDPs (12 KIs) and returnees (5 KIs) were reported to be more at risk.</a:t>
            </a:r>
          </a:p>
        </p:txBody>
      </p:sp>
      <p:sp>
        <p:nvSpPr>
          <p:cNvPr id="7" name="Rectangle 6">
            <a:extLst>
              <a:ext uri="{FF2B5EF4-FFF2-40B4-BE49-F238E27FC236}">
                <a16:creationId xmlns:a16="http://schemas.microsoft.com/office/drawing/2014/main" id="{5BD2FB52-1F85-44C2-B649-5620BE751E8C}"/>
              </a:ext>
            </a:extLst>
          </p:cNvPr>
          <p:cNvSpPr/>
          <p:nvPr/>
        </p:nvSpPr>
        <p:spPr>
          <a:xfrm>
            <a:off x="462375" y="2910415"/>
            <a:ext cx="3986989" cy="369332"/>
          </a:xfrm>
          <a:prstGeom prst="rect">
            <a:avLst/>
          </a:prstGeom>
        </p:spPr>
        <p:txBody>
          <a:bodyPr wrap="none">
            <a:spAutoFit/>
          </a:bodyPr>
          <a:lstStyle/>
          <a:p>
            <a:r>
              <a:rPr lang="en-US" b="1" dirty="0">
                <a:solidFill>
                  <a:srgbClr val="EE5859"/>
                </a:solidFill>
                <a:latin typeface="Arial Narrow" charset="0"/>
                <a:ea typeface="Arial Narrow" charset="0"/>
                <a:cs typeface="Arial Narrow" charset="0"/>
              </a:rPr>
              <a:t>Reported housing agreement </a:t>
            </a:r>
            <a:r>
              <a:rPr lang="en-US" sz="1600" b="1" dirty="0">
                <a:solidFill>
                  <a:srgbClr val="58585B"/>
                </a:solidFill>
                <a:latin typeface="Arial Narrow" charset="0"/>
                <a:ea typeface="Arial Narrow" charset="0"/>
                <a:cs typeface="Arial Narrow" charset="0"/>
              </a:rPr>
              <a:t>(out of 42 KIs)</a:t>
            </a:r>
          </a:p>
        </p:txBody>
      </p:sp>
      <p:sp>
        <p:nvSpPr>
          <p:cNvPr id="17" name="Rectangle 16">
            <a:extLst>
              <a:ext uri="{FF2B5EF4-FFF2-40B4-BE49-F238E27FC236}">
                <a16:creationId xmlns:a16="http://schemas.microsoft.com/office/drawing/2014/main" id="{DF8F15F4-0D2C-4BE8-B74A-AFED1E5EF945}"/>
              </a:ext>
            </a:extLst>
          </p:cNvPr>
          <p:cNvSpPr/>
          <p:nvPr/>
        </p:nvSpPr>
        <p:spPr>
          <a:xfrm>
            <a:off x="479117" y="4649027"/>
            <a:ext cx="1659429" cy="369332"/>
          </a:xfrm>
          <a:prstGeom prst="rect">
            <a:avLst/>
          </a:prstGeom>
        </p:spPr>
        <p:txBody>
          <a:bodyPr wrap="square">
            <a:spAutoFit/>
          </a:bodyPr>
          <a:lstStyle/>
          <a:p>
            <a:r>
              <a:rPr lang="en-GB" b="1" dirty="0">
                <a:solidFill>
                  <a:srgbClr val="EE5859"/>
                </a:solidFill>
                <a:latin typeface="Arial Narrow" charset="0"/>
                <a:ea typeface="Arial Narrow" charset="0"/>
                <a:cs typeface="Arial Narrow" charset="0"/>
              </a:rPr>
              <a:t>Risk of eviction</a:t>
            </a:r>
          </a:p>
        </p:txBody>
      </p:sp>
      <p:sp>
        <p:nvSpPr>
          <p:cNvPr id="18" name="Rectangle 17">
            <a:extLst>
              <a:ext uri="{FF2B5EF4-FFF2-40B4-BE49-F238E27FC236}">
                <a16:creationId xmlns:a16="http://schemas.microsoft.com/office/drawing/2014/main" id="{B18779CF-7D5C-41BB-85A0-B5BC356F17D0}"/>
              </a:ext>
            </a:extLst>
          </p:cNvPr>
          <p:cNvSpPr/>
          <p:nvPr/>
        </p:nvSpPr>
        <p:spPr>
          <a:xfrm>
            <a:off x="479117" y="5001225"/>
            <a:ext cx="8222920" cy="1154162"/>
          </a:xfrm>
          <a:prstGeom prst="rect">
            <a:avLst/>
          </a:prstGeom>
        </p:spPr>
        <p:txBody>
          <a:bodyPr wrap="square">
            <a:spAutoFit/>
          </a:bodyPr>
          <a:lstStyle/>
          <a:p>
            <a:pPr marR="0" algn="just" rtl="0">
              <a:spcAft>
                <a:spcPts val="600"/>
              </a:spcAft>
            </a:pPr>
            <a:r>
              <a:rPr lang="en-US" sz="1600" b="0" i="0" u="none" strike="noStrike" dirty="0">
                <a:solidFill>
                  <a:srgbClr val="58585B"/>
                </a:solidFill>
                <a:latin typeface="Arial Narrow" panose="020B0606020202030204" pitchFamily="34" charset="0"/>
              </a:rPr>
              <a:t>KIs reported risks of evictions for all groups in the long-term (17 KIs out of 42). Of these, IDPs were reportedly most at risk (11 KIs), followed by returnees (5 KIs) and </a:t>
            </a:r>
            <a:r>
              <a:rPr lang="en-US" sz="1600" b="0" i="0" u="none" strike="noStrike" dirty="0" err="1">
                <a:solidFill>
                  <a:srgbClr val="58585B"/>
                </a:solidFill>
                <a:latin typeface="Arial Narrow" panose="020B0606020202030204" pitchFamily="34" charset="0"/>
              </a:rPr>
              <a:t>remainees</a:t>
            </a:r>
            <a:r>
              <a:rPr lang="en-US" sz="1600" b="0" i="0" u="none" strike="noStrike" dirty="0">
                <a:solidFill>
                  <a:srgbClr val="58585B"/>
                </a:solidFill>
                <a:latin typeface="Arial Narrow" panose="020B0606020202030204" pitchFamily="34" charset="0"/>
              </a:rPr>
              <a:t> (1 KI).</a:t>
            </a:r>
          </a:p>
          <a:p>
            <a:pPr marR="0" algn="just" rtl="0">
              <a:spcAft>
                <a:spcPts val="600"/>
              </a:spcAft>
            </a:pPr>
            <a:r>
              <a:rPr lang="en-US" sz="1600" b="0" i="0" u="none" strike="noStrike" dirty="0">
                <a:solidFill>
                  <a:srgbClr val="58585B"/>
                </a:solidFill>
                <a:latin typeface="Arial Narrow" panose="020B0606020202030204" pitchFamily="34" charset="0"/>
              </a:rPr>
              <a:t>Other groups reportedly at greater risk of eviction in the longer term were: families with members with alleged links to ISIL (3 KIs) and people lacking civil documentation (2 KIs).</a:t>
            </a:r>
          </a:p>
        </p:txBody>
      </p:sp>
      <p:pic>
        <p:nvPicPr>
          <p:cNvPr id="12" name="Picture 11">
            <a:extLst>
              <a:ext uri="{FF2B5EF4-FFF2-40B4-BE49-F238E27FC236}">
                <a16:creationId xmlns:a16="http://schemas.microsoft.com/office/drawing/2014/main" id="{6B82BC84-0B4D-4DA9-A53A-3B4266DFB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8" name="Picture 7">
            <a:extLst>
              <a:ext uri="{FF2B5EF4-FFF2-40B4-BE49-F238E27FC236}">
                <a16:creationId xmlns:a16="http://schemas.microsoft.com/office/drawing/2014/main" id="{3E6428D9-CC78-4FBF-B742-71D340D04768}"/>
              </a:ext>
            </a:extLst>
          </p:cNvPr>
          <p:cNvPicPr>
            <a:picLocks noChangeAspect="1"/>
          </p:cNvPicPr>
          <p:nvPr/>
        </p:nvPicPr>
        <p:blipFill>
          <a:blip r:embed="rId4"/>
          <a:stretch>
            <a:fillRect/>
          </a:stretch>
        </p:blipFill>
        <p:spPr>
          <a:xfrm>
            <a:off x="5301058" y="3064335"/>
            <a:ext cx="1705213" cy="1619476"/>
          </a:xfrm>
          <a:prstGeom prst="rect">
            <a:avLst/>
          </a:prstGeom>
        </p:spPr>
      </p:pic>
    </p:spTree>
    <p:extLst>
      <p:ext uri="{BB962C8B-B14F-4D97-AF65-F5344CB8AC3E}">
        <p14:creationId xmlns:p14="http://schemas.microsoft.com/office/powerpoint/2010/main" val="1200316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58FC4D-06DE-4FE7-89CD-DAFE60FE6364}"/>
              </a:ext>
            </a:extLst>
          </p:cNvPr>
          <p:cNvSpPr/>
          <p:nvPr/>
        </p:nvSpPr>
        <p:spPr>
          <a:xfrm>
            <a:off x="101598" y="1350439"/>
            <a:ext cx="8306701" cy="523220"/>
          </a:xfrm>
          <a:prstGeom prst="rect">
            <a:avLst/>
          </a:prstGeom>
        </p:spPr>
        <p:txBody>
          <a:bodyPr wrap="square">
            <a:spAutoFit/>
          </a:bodyPr>
          <a:lstStyle/>
          <a:p>
            <a:r>
              <a:rPr lang="en-GB" sz="2800" b="0" i="0" u="none" strike="noStrike" dirty="0">
                <a:solidFill>
                  <a:srgbClr val="EE5859"/>
                </a:solidFill>
                <a:latin typeface="humanitarian-icons-v02" panose="02000503000000000000" pitchFamily="2" charset="0"/>
              </a:rPr>
              <a:t> </a:t>
            </a:r>
            <a:r>
              <a:rPr lang="en-US" sz="2000" b="1" dirty="0">
                <a:solidFill>
                  <a:srgbClr val="EE5859"/>
                </a:solidFill>
                <a:latin typeface="Arial Narrow" charset="0"/>
                <a:ea typeface="Arial Narrow" charset="0"/>
                <a:cs typeface="Arial Narrow" charset="0"/>
              </a:rPr>
              <a:t>Access to housing rehabilitation</a:t>
            </a:r>
            <a:endParaRPr lang="en-US" sz="1400" b="1" dirty="0">
              <a:solidFill>
                <a:srgbClr val="EE5859"/>
              </a:solidFill>
              <a:latin typeface="Arial Narrow" charset="0"/>
              <a:ea typeface="Arial Narrow" charset="0"/>
              <a:cs typeface="Arial Narrow" charset="0"/>
            </a:endParaRPr>
          </a:p>
        </p:txBody>
      </p:sp>
      <p:sp>
        <p:nvSpPr>
          <p:cNvPr id="14" name="Rectangle 13">
            <a:extLst>
              <a:ext uri="{FF2B5EF4-FFF2-40B4-BE49-F238E27FC236}">
                <a16:creationId xmlns:a16="http://schemas.microsoft.com/office/drawing/2014/main" id="{583338AD-3494-428B-A8C5-47FBD9CA4C5E}"/>
              </a:ext>
            </a:extLst>
          </p:cNvPr>
          <p:cNvSpPr/>
          <p:nvPr/>
        </p:nvSpPr>
        <p:spPr>
          <a:xfrm>
            <a:off x="462375" y="1978954"/>
            <a:ext cx="1281120"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30%-60%</a:t>
            </a:r>
          </a:p>
        </p:txBody>
      </p:sp>
      <p:sp>
        <p:nvSpPr>
          <p:cNvPr id="15" name="Rectangle 14">
            <a:extLst>
              <a:ext uri="{FF2B5EF4-FFF2-40B4-BE49-F238E27FC236}">
                <a16:creationId xmlns:a16="http://schemas.microsoft.com/office/drawing/2014/main" id="{D1E0ADB5-013C-416D-8677-FD30A03273FC}"/>
              </a:ext>
            </a:extLst>
          </p:cNvPr>
          <p:cNvSpPr/>
          <p:nvPr/>
        </p:nvSpPr>
        <p:spPr>
          <a:xfrm>
            <a:off x="1743494" y="1843087"/>
            <a:ext cx="6938131" cy="646331"/>
          </a:xfrm>
          <a:prstGeom prst="rect">
            <a:avLst/>
          </a:prstGeom>
        </p:spPr>
        <p:txBody>
          <a:bodyPr wrap="square">
            <a:spAutoFit/>
          </a:bodyPr>
          <a:lstStyle/>
          <a:p>
            <a:pPr marR="0" algn="just" rtl="0"/>
            <a:r>
              <a:rPr lang="en-US" sz="1800" b="1" i="0" u="none" strike="noStrike" dirty="0">
                <a:solidFill>
                  <a:srgbClr val="58585B"/>
                </a:solidFill>
                <a:latin typeface="Arial Narrow" panose="020B0606020202030204" pitchFamily="34" charset="0"/>
              </a:rPr>
              <a:t>of houses</a:t>
            </a:r>
            <a:r>
              <a:rPr lang="en-US" sz="1800" b="0" i="0" u="none" strike="noStrike" dirty="0">
                <a:solidFill>
                  <a:srgbClr val="58585B"/>
                </a:solidFill>
                <a:latin typeface="Arial Narrow" panose="020B0606020202030204" pitchFamily="34" charset="0"/>
              </a:rPr>
              <a:t> in Markaz Mosul were damaged during military operations in 2014, as reported by all KIs (42 KIs).</a:t>
            </a:r>
          </a:p>
        </p:txBody>
      </p:sp>
      <p:sp>
        <p:nvSpPr>
          <p:cNvPr id="6" name="Rectangle 5">
            <a:extLst>
              <a:ext uri="{FF2B5EF4-FFF2-40B4-BE49-F238E27FC236}">
                <a16:creationId xmlns:a16="http://schemas.microsoft.com/office/drawing/2014/main" id="{4227E565-6395-46A9-A6B8-F66730D52CE5}"/>
              </a:ext>
            </a:extLst>
          </p:cNvPr>
          <p:cNvSpPr/>
          <p:nvPr/>
        </p:nvSpPr>
        <p:spPr>
          <a:xfrm>
            <a:off x="462375" y="2648530"/>
            <a:ext cx="8239662" cy="1231106"/>
          </a:xfrm>
          <a:prstGeom prst="rect">
            <a:avLst/>
          </a:prstGeom>
        </p:spPr>
        <p:txBody>
          <a:bodyPr wrap="square">
            <a:spAutoFit/>
          </a:bodyPr>
          <a:lstStyle/>
          <a:p>
            <a:pPr marR="0" algn="just" rtl="0">
              <a:spcAft>
                <a:spcPts val="2400"/>
              </a:spcAft>
            </a:pPr>
            <a:r>
              <a:rPr lang="en-US" sz="1800" b="1" i="0" u="none" strike="noStrike" dirty="0">
                <a:solidFill>
                  <a:srgbClr val="58585B"/>
                </a:solidFill>
                <a:latin typeface="Arial Narrow" panose="020B0606020202030204" pitchFamily="34" charset="0"/>
              </a:rPr>
              <a:t>IDPs </a:t>
            </a:r>
            <a:r>
              <a:rPr lang="en-US" sz="1800" i="0" u="none" strike="noStrike" dirty="0">
                <a:solidFill>
                  <a:srgbClr val="58585B"/>
                </a:solidFill>
                <a:latin typeface="Arial Narrow" panose="020B0606020202030204" pitchFamily="34" charset="0"/>
              </a:rPr>
              <a:t>(12 KIs) </a:t>
            </a:r>
            <a:r>
              <a:rPr lang="en-US" sz="1800" b="0" i="0" u="none" strike="noStrike" dirty="0">
                <a:solidFill>
                  <a:srgbClr val="58585B"/>
                </a:solidFill>
                <a:latin typeface="Arial Narrow" panose="020B0606020202030204" pitchFamily="34" charset="0"/>
              </a:rPr>
              <a:t>and </a:t>
            </a:r>
            <a:r>
              <a:rPr lang="en-US" sz="1800" b="1" i="0" u="none" strike="noStrike" dirty="0">
                <a:solidFill>
                  <a:srgbClr val="58585B"/>
                </a:solidFill>
                <a:latin typeface="Arial Narrow" panose="020B0606020202030204" pitchFamily="34" charset="0"/>
              </a:rPr>
              <a:t>returnees </a:t>
            </a:r>
            <a:r>
              <a:rPr lang="en-US" sz="1800" i="0" u="none" strike="noStrike" dirty="0">
                <a:solidFill>
                  <a:srgbClr val="58585B"/>
                </a:solidFill>
                <a:latin typeface="Arial Narrow" panose="020B0606020202030204" pitchFamily="34" charset="0"/>
              </a:rPr>
              <a:t>(5 KIs) </a:t>
            </a:r>
            <a:r>
              <a:rPr lang="en-US" sz="1800" b="0" i="0" u="none" strike="noStrike" dirty="0">
                <a:solidFill>
                  <a:srgbClr val="58585B"/>
                </a:solidFill>
                <a:latin typeface="Arial Narrow" panose="020B0606020202030204" pitchFamily="34" charset="0"/>
              </a:rPr>
              <a:t>were reportedly more likely to </a:t>
            </a:r>
            <a:r>
              <a:rPr lang="en-US" sz="1800" b="1" i="0" u="none" strike="noStrike" dirty="0">
                <a:solidFill>
                  <a:srgbClr val="58585B"/>
                </a:solidFill>
                <a:latin typeface="Arial Narrow" panose="020B0606020202030204" pitchFamily="34" charset="0"/>
              </a:rPr>
              <a:t>reside in damaged or unfinished buildings/houses</a:t>
            </a:r>
            <a:r>
              <a:rPr lang="en-US" sz="1800" b="0" i="0" u="none" strike="noStrike" dirty="0">
                <a:solidFill>
                  <a:srgbClr val="58585B"/>
                </a:solidFill>
                <a:latin typeface="Arial Narrow" panose="020B0606020202030204" pitchFamily="34" charset="0"/>
              </a:rPr>
              <a:t>.</a:t>
            </a:r>
          </a:p>
          <a:p>
            <a:pPr algn="just">
              <a:spcAft>
                <a:spcPts val="2400"/>
              </a:spcAft>
            </a:pPr>
            <a:r>
              <a:rPr lang="en-US" sz="1800" b="1" i="0" u="none" strike="noStrike" dirty="0">
                <a:solidFill>
                  <a:srgbClr val="58585B"/>
                </a:solidFill>
                <a:latin typeface="Arial Narrow" panose="020B0606020202030204" pitchFamily="34" charset="0"/>
              </a:rPr>
              <a:t>IDPs </a:t>
            </a:r>
            <a:r>
              <a:rPr lang="en-US" sz="1800" i="0" u="none" strike="noStrike" dirty="0">
                <a:solidFill>
                  <a:srgbClr val="58585B"/>
                </a:solidFill>
                <a:latin typeface="Arial Narrow" panose="020B0606020202030204" pitchFamily="34" charset="0"/>
              </a:rPr>
              <a:t>reportedly</a:t>
            </a:r>
            <a:r>
              <a:rPr lang="en-US" sz="1800" b="1" i="0" u="none" strike="noStrike" dirty="0">
                <a:solidFill>
                  <a:srgbClr val="58585B"/>
                </a:solidFill>
                <a:latin typeface="Arial Narrow" panose="020B0606020202030204" pitchFamily="34" charset="0"/>
              </a:rPr>
              <a:t> </a:t>
            </a:r>
            <a:r>
              <a:rPr lang="en-US" sz="1800" b="0" i="0" u="none" strike="noStrike" dirty="0">
                <a:solidFill>
                  <a:srgbClr val="58585B"/>
                </a:solidFill>
                <a:latin typeface="Arial Narrow" panose="020B0606020202030204" pitchFamily="34" charset="0"/>
              </a:rPr>
              <a:t>had </a:t>
            </a:r>
            <a:r>
              <a:rPr lang="en-US" sz="1800" b="1" i="0" u="none" strike="noStrike" dirty="0">
                <a:solidFill>
                  <a:srgbClr val="58585B"/>
                </a:solidFill>
                <a:latin typeface="Arial Narrow" panose="020B0606020202030204" pitchFamily="34" charset="0"/>
              </a:rPr>
              <a:t>less access to housing rehabilitation </a:t>
            </a:r>
            <a:r>
              <a:rPr lang="en-US" sz="1800" i="0" u="none" strike="noStrike" dirty="0">
                <a:solidFill>
                  <a:srgbClr val="58585B"/>
                </a:solidFill>
                <a:latin typeface="Arial Narrow" panose="020B0606020202030204" pitchFamily="34" charset="0"/>
              </a:rPr>
              <a:t>(6 KIs out of 42).</a:t>
            </a:r>
            <a:endParaRPr lang="en-US" sz="1800" b="0" i="0" u="none" strike="noStrike" dirty="0">
              <a:solidFill>
                <a:srgbClr val="58585B"/>
              </a:solidFill>
              <a:latin typeface="Arial Narrow" panose="020B0606020202030204" pitchFamily="34" charset="0"/>
            </a:endParaRPr>
          </a:p>
        </p:txBody>
      </p:sp>
      <p:sp>
        <p:nvSpPr>
          <p:cNvPr id="8" name="Rectangle 7">
            <a:extLst>
              <a:ext uri="{FF2B5EF4-FFF2-40B4-BE49-F238E27FC236}">
                <a16:creationId xmlns:a16="http://schemas.microsoft.com/office/drawing/2014/main" id="{9110703B-2D3F-41F8-A15E-696AB7526BCA}"/>
              </a:ext>
            </a:extLst>
          </p:cNvPr>
          <p:cNvSpPr/>
          <p:nvPr/>
        </p:nvSpPr>
        <p:spPr>
          <a:xfrm>
            <a:off x="462375" y="4179472"/>
            <a:ext cx="8135029" cy="369332"/>
          </a:xfrm>
          <a:prstGeom prst="rect">
            <a:avLst/>
          </a:prstGeom>
        </p:spPr>
        <p:txBody>
          <a:bodyPr wrap="square">
            <a:spAutoFit/>
          </a:bodyPr>
          <a:lstStyle/>
          <a:p>
            <a:r>
              <a:rPr lang="en-US" b="1" dirty="0">
                <a:solidFill>
                  <a:srgbClr val="EE5859"/>
                </a:solidFill>
                <a:latin typeface="Arial Narrow" charset="0"/>
                <a:ea typeface="Arial Narrow" charset="0"/>
                <a:cs typeface="Arial Narrow" charset="0"/>
              </a:rPr>
              <a:t>Reported barriers to access rehabilitation assistance </a:t>
            </a:r>
            <a:r>
              <a:rPr lang="en-US" sz="1600" b="1" dirty="0">
                <a:solidFill>
                  <a:srgbClr val="58585B"/>
                </a:solidFill>
                <a:latin typeface="Arial Narrow" charset="0"/>
                <a:ea typeface="Arial Narrow" charset="0"/>
                <a:cs typeface="Arial Narrow" charset="0"/>
              </a:rPr>
              <a:t>(out of 24 KIs)*</a:t>
            </a:r>
            <a:endParaRPr lang="en-US" dirty="0">
              <a:latin typeface="Arial Narrow" charset="0"/>
              <a:ea typeface="Arial Narrow" charset="0"/>
              <a:cs typeface="Arial Narrow" charset="0"/>
            </a:endParaRPr>
          </a:p>
        </p:txBody>
      </p:sp>
      <p:sp>
        <p:nvSpPr>
          <p:cNvPr id="9" name="Rectangle 8">
            <a:extLst>
              <a:ext uri="{FF2B5EF4-FFF2-40B4-BE49-F238E27FC236}">
                <a16:creationId xmlns:a16="http://schemas.microsoft.com/office/drawing/2014/main" id="{EBB3DB0C-EDF9-4D96-A3EB-3F1BF59257B2}"/>
              </a:ext>
            </a:extLst>
          </p:cNvPr>
          <p:cNvSpPr/>
          <p:nvPr/>
        </p:nvSpPr>
        <p:spPr>
          <a:xfrm>
            <a:off x="546595" y="4610620"/>
            <a:ext cx="6657394" cy="1154162"/>
          </a:xfrm>
          <a:prstGeom prst="rect">
            <a:avLst/>
          </a:prstGeom>
        </p:spPr>
        <p:txBody>
          <a:bodyPr wrap="square">
            <a:spAutoFit/>
          </a:bodyPr>
          <a:lstStyle/>
          <a:p>
            <a:pPr marR="0" algn="just" rtl="0">
              <a:spcAft>
                <a:spcPts val="200"/>
              </a:spcAft>
            </a:pPr>
            <a:r>
              <a:rPr lang="en-US" sz="1600" dirty="0">
                <a:solidFill>
                  <a:srgbClr val="58585B"/>
                </a:solidFill>
                <a:latin typeface="Arial Narrow" panose="020B0606020202030204" pitchFamily="34" charset="0"/>
              </a:rPr>
              <a:t>Less connections				</a:t>
            </a:r>
            <a:r>
              <a:rPr lang="en-US" sz="1600" b="1" dirty="0">
                <a:solidFill>
                  <a:srgbClr val="58585B"/>
                </a:solidFill>
                <a:latin typeface="Arial Narrow" panose="020B0606020202030204" pitchFamily="34" charset="0"/>
              </a:rPr>
              <a:t>22 KIs</a:t>
            </a:r>
          </a:p>
          <a:p>
            <a:pPr marR="0" algn="just" rtl="0">
              <a:spcAft>
                <a:spcPts val="200"/>
              </a:spcAft>
            </a:pPr>
            <a:r>
              <a:rPr lang="en-US" sz="1600" dirty="0">
                <a:solidFill>
                  <a:srgbClr val="58585B"/>
                </a:solidFill>
                <a:latin typeface="Arial Narrow" panose="020B0606020202030204" pitchFamily="34" charset="0"/>
              </a:rPr>
              <a:t>Assistance perceived to target specific </a:t>
            </a:r>
            <a:r>
              <a:rPr lang="en-US" sz="1600" dirty="0" err="1">
                <a:solidFill>
                  <a:srgbClr val="58585B"/>
                </a:solidFill>
                <a:latin typeface="Arial Narrow" panose="020B0606020202030204" pitchFamily="34" charset="0"/>
              </a:rPr>
              <a:t>neighbourhoods</a:t>
            </a:r>
            <a:r>
              <a:rPr lang="en-US" sz="1600" dirty="0">
                <a:solidFill>
                  <a:srgbClr val="58585B"/>
                </a:solidFill>
                <a:latin typeface="Arial Narrow" panose="020B0606020202030204" pitchFamily="34" charset="0"/>
              </a:rPr>
              <a:t>	  </a:t>
            </a:r>
            <a:r>
              <a:rPr lang="en-US" sz="1600" b="1" dirty="0">
                <a:solidFill>
                  <a:srgbClr val="58585B"/>
                </a:solidFill>
                <a:latin typeface="Arial Narrow" panose="020B0606020202030204" pitchFamily="34" charset="0"/>
              </a:rPr>
              <a:t>2 KIs</a:t>
            </a:r>
          </a:p>
          <a:p>
            <a:pPr marR="0" algn="just" rtl="0">
              <a:spcAft>
                <a:spcPts val="200"/>
              </a:spcAft>
            </a:pPr>
            <a:r>
              <a:rPr lang="en-US" sz="1600" dirty="0">
                <a:solidFill>
                  <a:srgbClr val="58585B"/>
                </a:solidFill>
                <a:latin typeface="Arial Narrow" panose="020B0606020202030204" pitchFamily="34" charset="0"/>
              </a:rPr>
              <a:t>Criteria of selection is perceived to be too specific		  </a:t>
            </a:r>
            <a:r>
              <a:rPr lang="en-US" sz="1600" b="1" dirty="0">
                <a:solidFill>
                  <a:srgbClr val="58585B"/>
                </a:solidFill>
                <a:latin typeface="Arial Narrow" panose="020B0606020202030204" pitchFamily="34" charset="0"/>
              </a:rPr>
              <a:t>2 KIs</a:t>
            </a:r>
          </a:p>
          <a:p>
            <a:pPr marR="0" algn="just" rtl="0">
              <a:spcAft>
                <a:spcPts val="200"/>
              </a:spcAft>
            </a:pPr>
            <a:r>
              <a:rPr lang="en-US" sz="1600" dirty="0">
                <a:solidFill>
                  <a:srgbClr val="58585B"/>
                </a:solidFill>
                <a:latin typeface="Arial Narrow" panose="020B0606020202030204" pitchFamily="34" charset="0"/>
              </a:rPr>
              <a:t>Fear of movement due to COVID-19 pandemic		  </a:t>
            </a:r>
            <a:r>
              <a:rPr lang="en-US" sz="1600" b="1" dirty="0">
                <a:solidFill>
                  <a:srgbClr val="58585B"/>
                </a:solidFill>
                <a:latin typeface="Arial Narrow" panose="020B0606020202030204" pitchFamily="34" charset="0"/>
              </a:rPr>
              <a:t>2 KIs</a:t>
            </a:r>
            <a:endParaRPr lang="en-US" sz="1600" b="1" dirty="0">
              <a:solidFill>
                <a:srgbClr val="58585A"/>
              </a:solidFill>
            </a:endParaRPr>
          </a:p>
        </p:txBody>
      </p:sp>
      <p:sp>
        <p:nvSpPr>
          <p:cNvPr id="17" name="Rectangle 16">
            <a:extLst>
              <a:ext uri="{FF2B5EF4-FFF2-40B4-BE49-F238E27FC236}">
                <a16:creationId xmlns:a16="http://schemas.microsoft.com/office/drawing/2014/main" id="{42605B79-2D8A-450F-B209-6B96690A2028}"/>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Title 1">
            <a:extLst>
              <a:ext uri="{FF2B5EF4-FFF2-40B4-BE49-F238E27FC236}">
                <a16:creationId xmlns:a16="http://schemas.microsoft.com/office/drawing/2014/main" id="{5394F66B-E13E-47AA-8608-145FE7DE287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US" sz="3200" baseline="30000" dirty="0"/>
              <a:t>Perceptions on access to housing rehabilitation – data reported by KIs</a:t>
            </a:r>
            <a:endParaRPr lang="en-GB" sz="3200" dirty="0"/>
          </a:p>
        </p:txBody>
      </p:sp>
      <p:pic>
        <p:nvPicPr>
          <p:cNvPr id="13" name="Picture 12">
            <a:extLst>
              <a:ext uri="{FF2B5EF4-FFF2-40B4-BE49-F238E27FC236}">
                <a16:creationId xmlns:a16="http://schemas.microsoft.com/office/drawing/2014/main" id="{E21B5E2F-3320-49FC-9CEB-427C02782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pic>
        <p:nvPicPr>
          <p:cNvPr id="3" name="Picture 2">
            <a:extLst>
              <a:ext uri="{FF2B5EF4-FFF2-40B4-BE49-F238E27FC236}">
                <a16:creationId xmlns:a16="http://schemas.microsoft.com/office/drawing/2014/main" id="{0CF15DF3-07E4-4FFE-8111-6208FF8EA447}"/>
              </a:ext>
            </a:extLst>
          </p:cNvPr>
          <p:cNvPicPr>
            <a:picLocks noChangeAspect="1"/>
          </p:cNvPicPr>
          <p:nvPr/>
        </p:nvPicPr>
        <p:blipFill>
          <a:blip r:embed="rId4"/>
          <a:stretch>
            <a:fillRect/>
          </a:stretch>
        </p:blipFill>
        <p:spPr>
          <a:xfrm>
            <a:off x="5772200" y="4709476"/>
            <a:ext cx="1080496" cy="1005840"/>
          </a:xfrm>
          <a:prstGeom prst="rect">
            <a:avLst/>
          </a:prstGeom>
        </p:spPr>
      </p:pic>
    </p:spTree>
    <p:extLst>
      <p:ext uri="{BB962C8B-B14F-4D97-AF65-F5344CB8AC3E}">
        <p14:creationId xmlns:p14="http://schemas.microsoft.com/office/powerpoint/2010/main" val="9347575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E6C4BD4-31DB-466A-9BE4-AD0668DDAB39}"/>
              </a:ext>
            </a:extLst>
          </p:cNvPr>
          <p:cNvSpPr/>
          <p:nvPr/>
        </p:nvSpPr>
        <p:spPr>
          <a:xfrm>
            <a:off x="225312" y="1327088"/>
            <a:ext cx="3836307" cy="523220"/>
          </a:xfrm>
          <a:prstGeom prst="rect">
            <a:avLst/>
          </a:prstGeom>
        </p:spPr>
        <p:txBody>
          <a:bodyPr wrap="none">
            <a:spAutoFit/>
          </a:bodyPr>
          <a:lstStyle/>
          <a:p>
            <a:r>
              <a:rPr lang="en-GB" sz="2800" b="0" i="0" u="none" strike="noStrike" dirty="0">
                <a:solidFill>
                  <a:srgbClr val="EE5859"/>
                </a:solidFill>
                <a:latin typeface="humanitarian-icons-v02" panose="02000503000000000000" pitchFamily="2" charset="0"/>
              </a:rPr>
              <a:t> </a:t>
            </a:r>
            <a:r>
              <a:rPr lang="en-GB" sz="2000" b="1" dirty="0">
                <a:solidFill>
                  <a:srgbClr val="EE5859"/>
                </a:solidFill>
                <a:latin typeface="Arial Narrow" charset="0"/>
                <a:ea typeface="Arial Narrow" charset="0"/>
                <a:cs typeface="Arial Narrow" charset="0"/>
              </a:rPr>
              <a:t>Access to basic public services</a:t>
            </a:r>
          </a:p>
        </p:txBody>
      </p:sp>
      <p:sp>
        <p:nvSpPr>
          <p:cNvPr id="12" name="Title 1">
            <a:extLst>
              <a:ext uri="{FF2B5EF4-FFF2-40B4-BE49-F238E27FC236}">
                <a16:creationId xmlns:a16="http://schemas.microsoft.com/office/drawing/2014/main" id="{EF59AC14-F48C-4C80-851C-8BB6E68DB190}"/>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US" sz="3200" baseline="30000" dirty="0"/>
              <a:t>Perceptions on access to basic public services – data reported by KIs</a:t>
            </a:r>
            <a:endParaRPr lang="en-GB" sz="3200" dirty="0"/>
          </a:p>
        </p:txBody>
      </p:sp>
      <p:sp>
        <p:nvSpPr>
          <p:cNvPr id="4" name="Rectangle 3">
            <a:extLst>
              <a:ext uri="{FF2B5EF4-FFF2-40B4-BE49-F238E27FC236}">
                <a16:creationId xmlns:a16="http://schemas.microsoft.com/office/drawing/2014/main" id="{9F78F469-18F7-4EB3-9635-EDF1C5C83DA4}"/>
              </a:ext>
            </a:extLst>
          </p:cNvPr>
          <p:cNvSpPr/>
          <p:nvPr/>
        </p:nvSpPr>
        <p:spPr>
          <a:xfrm>
            <a:off x="1525829" y="1873002"/>
            <a:ext cx="7198850" cy="369332"/>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(out of 42) reported </a:t>
            </a:r>
            <a:r>
              <a:rPr lang="en-US" sz="1800" b="1" i="0" u="none" strike="noStrike" dirty="0">
                <a:solidFill>
                  <a:srgbClr val="58585B"/>
                </a:solidFill>
                <a:latin typeface="Arial Narrow" panose="020B0606020202030204" pitchFamily="34" charset="0"/>
              </a:rPr>
              <a:t>equal</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access</a:t>
            </a:r>
            <a:r>
              <a:rPr lang="en-US" sz="1800" b="0" i="0" u="none" strike="noStrike" dirty="0">
                <a:solidFill>
                  <a:srgbClr val="58585B"/>
                </a:solidFill>
                <a:latin typeface="Arial Narrow" panose="020B0606020202030204" pitchFamily="34" charset="0"/>
              </a:rPr>
              <a:t> to basic public services.</a:t>
            </a:r>
          </a:p>
        </p:txBody>
      </p:sp>
      <p:pic>
        <p:nvPicPr>
          <p:cNvPr id="13" name="Picture 12">
            <a:extLst>
              <a:ext uri="{FF2B5EF4-FFF2-40B4-BE49-F238E27FC236}">
                <a16:creationId xmlns:a16="http://schemas.microsoft.com/office/drawing/2014/main" id="{19D35E8A-1FB8-4C1E-BA9A-E4D9C7D64F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4" name="Rectangle 13">
            <a:extLst>
              <a:ext uri="{FF2B5EF4-FFF2-40B4-BE49-F238E27FC236}">
                <a16:creationId xmlns:a16="http://schemas.microsoft.com/office/drawing/2014/main" id="{60D6764F-FC99-4F52-BA21-3D205250E9A5}"/>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9" name="Rectangle 18">
            <a:extLst>
              <a:ext uri="{FF2B5EF4-FFF2-40B4-BE49-F238E27FC236}">
                <a16:creationId xmlns:a16="http://schemas.microsoft.com/office/drawing/2014/main" id="{457C608F-ACD9-488F-824D-EF2AD0BB90CA}"/>
              </a:ext>
            </a:extLst>
          </p:cNvPr>
          <p:cNvSpPr/>
          <p:nvPr/>
        </p:nvSpPr>
        <p:spPr>
          <a:xfrm>
            <a:off x="594164" y="1978954"/>
            <a:ext cx="931665"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37 KIs</a:t>
            </a:r>
          </a:p>
        </p:txBody>
      </p:sp>
      <p:sp>
        <p:nvSpPr>
          <p:cNvPr id="21" name="TextBox 20">
            <a:extLst>
              <a:ext uri="{FF2B5EF4-FFF2-40B4-BE49-F238E27FC236}">
                <a16:creationId xmlns:a16="http://schemas.microsoft.com/office/drawing/2014/main" id="{436A7A1C-9DF0-4923-8124-4CADE1B0418E}"/>
              </a:ext>
            </a:extLst>
          </p:cNvPr>
          <p:cNvSpPr txBox="1"/>
          <p:nvPr/>
        </p:nvSpPr>
        <p:spPr>
          <a:xfrm>
            <a:off x="627813" y="2543682"/>
            <a:ext cx="8096866" cy="2169825"/>
          </a:xfrm>
          <a:prstGeom prst="rect">
            <a:avLst/>
          </a:prstGeom>
          <a:noFill/>
        </p:spPr>
        <p:txBody>
          <a:bodyPr wrap="square">
            <a:spAutoFit/>
          </a:bodyPr>
          <a:lstStyle/>
          <a:p>
            <a:pPr algn="just">
              <a:spcAft>
                <a:spcPts val="600"/>
              </a:spcAft>
            </a:pPr>
            <a:r>
              <a:rPr lang="en-US" sz="1800" b="0" i="0" u="none" strike="noStrike" dirty="0">
                <a:solidFill>
                  <a:srgbClr val="58585B"/>
                </a:solidFill>
                <a:latin typeface="Arial Narrow" panose="020B0606020202030204" pitchFamily="34" charset="0"/>
              </a:rPr>
              <a:t>However, IDPs reportedly had unequal access to basic public services – namely healthcare and water – (4 KIs) due to:*</a:t>
            </a:r>
          </a:p>
          <a:p>
            <a:pPr marL="914400" indent="-285750" algn="just">
              <a:spcAft>
                <a:spcPts val="2400"/>
              </a:spcAft>
              <a:buFont typeface="Wingdings" panose="05000000000000000000" pitchFamily="2" charset="2"/>
              <a:buChar char="§"/>
            </a:pPr>
            <a:r>
              <a:rPr lang="en-US" dirty="0">
                <a:solidFill>
                  <a:srgbClr val="58585B"/>
                </a:solidFill>
                <a:latin typeface="Arial Narrow" panose="020B0606020202030204" pitchFamily="34" charset="0"/>
              </a:rPr>
              <a:t>H</a:t>
            </a:r>
            <a:r>
              <a:rPr lang="en-US" sz="1800" b="0" i="0" u="none" strike="noStrike" dirty="0">
                <a:solidFill>
                  <a:srgbClr val="58585B"/>
                </a:solidFill>
                <a:latin typeface="Arial Narrow" panose="020B0606020202030204" pitchFamily="34" charset="0"/>
              </a:rPr>
              <a:t>aving less connections (3 KIs);</a:t>
            </a:r>
          </a:p>
          <a:p>
            <a:pPr marL="914400" indent="-285750" algn="just">
              <a:spcAft>
                <a:spcPts val="2400"/>
              </a:spcAft>
              <a:buFont typeface="Wingdings" panose="05000000000000000000" pitchFamily="2" charset="2"/>
              <a:buChar char="§"/>
            </a:pPr>
            <a:r>
              <a:rPr lang="en-US" dirty="0">
                <a:solidFill>
                  <a:srgbClr val="58585B"/>
                </a:solidFill>
                <a:latin typeface="Arial Narrow" panose="020B0606020202030204" pitchFamily="34" charset="0"/>
              </a:rPr>
              <a:t>L</a:t>
            </a:r>
            <a:r>
              <a:rPr lang="en-US" sz="1800" b="0" i="0" u="none" strike="noStrike" dirty="0">
                <a:solidFill>
                  <a:srgbClr val="58585B"/>
                </a:solidFill>
                <a:latin typeface="Arial Narrow" panose="020B0606020202030204" pitchFamily="34" charset="0"/>
              </a:rPr>
              <a:t>ack of financial means to access services (2 KIs); and,</a:t>
            </a:r>
          </a:p>
          <a:p>
            <a:pPr marL="914400" indent="-285750" algn="just">
              <a:spcAft>
                <a:spcPts val="2400"/>
              </a:spcAft>
              <a:buFont typeface="Wingdings" panose="05000000000000000000" pitchFamily="2" charset="2"/>
              <a:buChar char="§"/>
            </a:pPr>
            <a:r>
              <a:rPr lang="en-US" dirty="0">
                <a:solidFill>
                  <a:srgbClr val="58585B"/>
                </a:solidFill>
                <a:latin typeface="Arial Narrow" panose="020B0606020202030204" pitchFamily="34" charset="0"/>
              </a:rPr>
              <a:t>T</a:t>
            </a:r>
            <a:r>
              <a:rPr lang="en-US" sz="1800" b="0" i="0" u="none" strike="noStrike" dirty="0">
                <a:solidFill>
                  <a:srgbClr val="58585B"/>
                </a:solidFill>
                <a:latin typeface="Arial Narrow" panose="020B0606020202030204" pitchFamily="34" charset="0"/>
              </a:rPr>
              <a:t>he criteria of selection for support was perceived as too specific (1 KI).</a:t>
            </a:r>
          </a:p>
        </p:txBody>
      </p:sp>
    </p:spTree>
    <p:extLst>
      <p:ext uri="{BB962C8B-B14F-4D97-AF65-F5344CB8AC3E}">
        <p14:creationId xmlns:p14="http://schemas.microsoft.com/office/powerpoint/2010/main" val="1276781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3B0426-9940-4F2F-A14A-EE1C5155940A}"/>
              </a:ext>
            </a:extLst>
          </p:cNvPr>
          <p:cNvSpPr/>
          <p:nvPr/>
        </p:nvSpPr>
        <p:spPr>
          <a:xfrm>
            <a:off x="164261" y="1276904"/>
            <a:ext cx="3936732" cy="523220"/>
          </a:xfrm>
          <a:prstGeom prst="rect">
            <a:avLst/>
          </a:prstGeom>
        </p:spPr>
        <p:txBody>
          <a:bodyPr wrap="square">
            <a:spAutoFit/>
          </a:bodyPr>
          <a:lstStyle/>
          <a:p>
            <a:r>
              <a:rPr lang="en-GB" sz="2800" b="0" i="0" u="none" strike="noStrike" dirty="0">
                <a:solidFill>
                  <a:srgbClr val="ED7376"/>
                </a:solidFill>
                <a:latin typeface="humanitarian-icons-v02" panose="02000503000000000000" pitchFamily="2" charset="0"/>
              </a:rPr>
              <a:t></a:t>
            </a:r>
            <a:r>
              <a:rPr lang="en-GB" sz="2400" dirty="0">
                <a:solidFill>
                  <a:srgbClr val="EE5859"/>
                </a:solidFill>
                <a:latin typeface="Arial Narrow" charset="0"/>
                <a:ea typeface="Arial Narrow" charset="0"/>
                <a:cs typeface="Arial Narrow" charset="0"/>
              </a:rPr>
              <a:t> </a:t>
            </a:r>
            <a:r>
              <a:rPr lang="en-GB" sz="2000" b="1" dirty="0">
                <a:solidFill>
                  <a:srgbClr val="EE5859"/>
                </a:solidFill>
                <a:latin typeface="Arial Narrow" charset="0"/>
                <a:ea typeface="Arial Narrow" charset="0"/>
                <a:cs typeface="Arial Narrow" charset="0"/>
              </a:rPr>
              <a:t>Access to livelihoods </a:t>
            </a:r>
          </a:p>
        </p:txBody>
      </p:sp>
      <p:sp>
        <p:nvSpPr>
          <p:cNvPr id="8" name="Rectangle 7">
            <a:extLst>
              <a:ext uri="{FF2B5EF4-FFF2-40B4-BE49-F238E27FC236}">
                <a16:creationId xmlns:a16="http://schemas.microsoft.com/office/drawing/2014/main" id="{CB5F7091-BC46-489F-B545-96556B3EECA1}"/>
              </a:ext>
            </a:extLst>
          </p:cNvPr>
          <p:cNvSpPr/>
          <p:nvPr/>
        </p:nvSpPr>
        <p:spPr>
          <a:xfrm>
            <a:off x="1481832" y="1875359"/>
            <a:ext cx="7318143" cy="646331"/>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(out of 42, all IDP (12 KIs) and returnee KIs (10 KIs), reported that access to livelihoods </a:t>
            </a:r>
            <a:r>
              <a:rPr lang="en-US" sz="1800" b="1" i="0" u="none" strike="noStrike" dirty="0">
                <a:solidFill>
                  <a:srgbClr val="58585B"/>
                </a:solidFill>
                <a:latin typeface="Arial Narrow" panose="020B0606020202030204" pitchFamily="34" charset="0"/>
              </a:rPr>
              <a:t>was unequal</a:t>
            </a:r>
            <a:r>
              <a:rPr lang="en-US" sz="1800" b="0" i="0" u="none" strike="noStrike" dirty="0">
                <a:solidFill>
                  <a:srgbClr val="58585B"/>
                </a:solidFill>
                <a:latin typeface="Arial Narrow" panose="020B0606020202030204" pitchFamily="34" charset="0"/>
              </a:rPr>
              <a:t> for their population groups.</a:t>
            </a:r>
          </a:p>
        </p:txBody>
      </p:sp>
      <p:sp>
        <p:nvSpPr>
          <p:cNvPr id="19" name="Title 1">
            <a:extLst>
              <a:ext uri="{FF2B5EF4-FFF2-40B4-BE49-F238E27FC236}">
                <a16:creationId xmlns:a16="http://schemas.microsoft.com/office/drawing/2014/main" id="{76E5F37B-6D0F-46E6-BA58-D1D8588182D1}"/>
              </a:ext>
            </a:extLst>
          </p:cNvPr>
          <p:cNvSpPr txBox="1">
            <a:spLocks/>
          </p:cNvSpPr>
          <p:nvPr/>
        </p:nvSpPr>
        <p:spPr>
          <a:xfrm>
            <a:off x="386175" y="242773"/>
            <a:ext cx="8090909"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US" sz="3200" baseline="30000" dirty="0"/>
              <a:t>Perceptions on access to livelihoods – data reported by KIs</a:t>
            </a:r>
            <a:endParaRPr lang="en-GB" sz="3200" dirty="0"/>
          </a:p>
        </p:txBody>
      </p:sp>
      <p:sp>
        <p:nvSpPr>
          <p:cNvPr id="3" name="Rectangle 2">
            <a:extLst>
              <a:ext uri="{FF2B5EF4-FFF2-40B4-BE49-F238E27FC236}">
                <a16:creationId xmlns:a16="http://schemas.microsoft.com/office/drawing/2014/main" id="{C6D327FA-F07F-4BA6-AB7C-B5ECD05E855F}"/>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14" name="TextBox 13">
            <a:extLst>
              <a:ext uri="{FF2B5EF4-FFF2-40B4-BE49-F238E27FC236}">
                <a16:creationId xmlns:a16="http://schemas.microsoft.com/office/drawing/2014/main" id="{8BEE33DA-812B-4DC8-9A18-40CF8BF6C9EE}"/>
              </a:ext>
            </a:extLst>
          </p:cNvPr>
          <p:cNvSpPr txBox="1"/>
          <p:nvPr/>
        </p:nvSpPr>
        <p:spPr>
          <a:xfrm>
            <a:off x="541420" y="2789252"/>
            <a:ext cx="8196771" cy="615553"/>
          </a:xfrm>
          <a:prstGeom prst="rect">
            <a:avLst/>
          </a:prstGeom>
          <a:noFill/>
        </p:spPr>
        <p:txBody>
          <a:bodyPr wrap="square">
            <a:spAutoFit/>
          </a:bodyPr>
          <a:lstStyle/>
          <a:p>
            <a:pPr marR="0" algn="just" rtl="0"/>
            <a:r>
              <a:rPr lang="en-US" sz="1800" b="1" i="0" u="none" strike="noStrike" dirty="0">
                <a:solidFill>
                  <a:srgbClr val="EE5859"/>
                </a:solidFill>
                <a:latin typeface="Arial Narrow" charset="0"/>
                <a:ea typeface="Arial Narrow" charset="0"/>
                <a:cs typeface="Arial Narrow" charset="0"/>
              </a:rPr>
              <a:t>Types of jobs reportedly available in Markaz Mosul in 2014 compared to March 2021 </a:t>
            </a:r>
            <a:r>
              <a:rPr lang="en-US" sz="1600" b="1" i="0" u="none" strike="noStrike" dirty="0">
                <a:solidFill>
                  <a:srgbClr val="58585A"/>
                </a:solidFill>
                <a:latin typeface="Arial Narrow" charset="0"/>
                <a:ea typeface="Arial Narrow" charset="0"/>
                <a:cs typeface="Arial Narrow" charset="0"/>
              </a:rPr>
              <a:t>(out of 42 KIs)*</a:t>
            </a:r>
          </a:p>
        </p:txBody>
      </p:sp>
      <p:sp>
        <p:nvSpPr>
          <p:cNvPr id="16" name="TextBox 15">
            <a:extLst>
              <a:ext uri="{FF2B5EF4-FFF2-40B4-BE49-F238E27FC236}">
                <a16:creationId xmlns:a16="http://schemas.microsoft.com/office/drawing/2014/main" id="{CF3579AD-D955-46D7-BA6C-79075983C6F0}"/>
              </a:ext>
            </a:extLst>
          </p:cNvPr>
          <p:cNvSpPr txBox="1"/>
          <p:nvPr/>
        </p:nvSpPr>
        <p:spPr>
          <a:xfrm>
            <a:off x="3116403" y="3686167"/>
            <a:ext cx="2630452" cy="2031325"/>
          </a:xfrm>
          <a:prstGeom prst="rect">
            <a:avLst/>
          </a:prstGeom>
          <a:noFill/>
        </p:spPr>
        <p:txBody>
          <a:bodyPr wrap="square">
            <a:spAutoFit/>
          </a:bodyPr>
          <a:lstStyle/>
          <a:p>
            <a:pPr marR="0" algn="ctr" rtl="0"/>
            <a:r>
              <a:rPr lang="en-GB" sz="1800" b="0" i="0" u="none" strike="noStrike" dirty="0">
                <a:solidFill>
                  <a:srgbClr val="58585B"/>
                </a:solidFill>
                <a:latin typeface="Arial Narrow" panose="020B0606020202030204" pitchFamily="34" charset="0"/>
              </a:rPr>
              <a:t>Health (public and private) </a:t>
            </a:r>
          </a:p>
          <a:p>
            <a:pPr marR="0" algn="ctr" rtl="0"/>
            <a:r>
              <a:rPr lang="en-GB" sz="1800" b="0" i="0" u="none" strike="noStrike" dirty="0">
                <a:solidFill>
                  <a:srgbClr val="58585B"/>
                </a:solidFill>
                <a:latin typeface="Arial Narrow" panose="020B0606020202030204" pitchFamily="34" charset="0"/>
              </a:rPr>
              <a:t>Agriculture</a:t>
            </a:r>
          </a:p>
          <a:p>
            <a:pPr marR="0" algn="ctr" rtl="0"/>
            <a:r>
              <a:rPr lang="en-GB" sz="1800" b="0" i="0" u="none" strike="noStrike" dirty="0">
                <a:solidFill>
                  <a:srgbClr val="58585B"/>
                </a:solidFill>
                <a:latin typeface="Arial Narrow" panose="020B0606020202030204" pitchFamily="34" charset="0"/>
              </a:rPr>
              <a:t>Finance</a:t>
            </a:r>
          </a:p>
          <a:p>
            <a:pPr marR="0" algn="ctr" rtl="0"/>
            <a:r>
              <a:rPr lang="en-GB" sz="1800" b="0" i="0" u="none" strike="noStrike" dirty="0">
                <a:solidFill>
                  <a:srgbClr val="58585B"/>
                </a:solidFill>
                <a:latin typeface="Arial Narrow" panose="020B0606020202030204" pitchFamily="34" charset="0"/>
              </a:rPr>
              <a:t>Construction</a:t>
            </a:r>
          </a:p>
          <a:p>
            <a:pPr marR="0" algn="ctr" rtl="0"/>
            <a:r>
              <a:rPr lang="en-GB" sz="1800" b="0" i="0" u="none" strike="noStrike" dirty="0">
                <a:solidFill>
                  <a:srgbClr val="58585B"/>
                </a:solidFill>
                <a:latin typeface="Arial Narrow" panose="020B0606020202030204" pitchFamily="34" charset="0"/>
              </a:rPr>
              <a:t>Public education</a:t>
            </a:r>
          </a:p>
          <a:p>
            <a:pPr marR="0" algn="ctr" rtl="0"/>
            <a:r>
              <a:rPr lang="en-GB" sz="1800" b="0" i="0" u="none" strike="noStrike" dirty="0">
                <a:solidFill>
                  <a:srgbClr val="58585B"/>
                </a:solidFill>
                <a:latin typeface="Arial Narrow" panose="020B0606020202030204" pitchFamily="34" charset="0"/>
              </a:rPr>
              <a:t>Trade and tourism</a:t>
            </a:r>
          </a:p>
          <a:p>
            <a:pPr marR="0" algn="ctr" rtl="0"/>
            <a:r>
              <a:rPr lang="en-GB" sz="1800" b="0" i="0" u="none" strike="noStrike" dirty="0">
                <a:solidFill>
                  <a:srgbClr val="58585B"/>
                </a:solidFill>
                <a:latin typeface="Arial Narrow" panose="020B0606020202030204" pitchFamily="34" charset="0"/>
              </a:rPr>
              <a:t>Public administration</a:t>
            </a:r>
            <a:endParaRPr lang="en-US" sz="1600" dirty="0">
              <a:solidFill>
                <a:srgbClr val="58585A"/>
              </a:solidFill>
            </a:endParaRPr>
          </a:p>
        </p:txBody>
      </p:sp>
      <p:sp>
        <p:nvSpPr>
          <p:cNvPr id="20" name="TextBox 19">
            <a:extLst>
              <a:ext uri="{FF2B5EF4-FFF2-40B4-BE49-F238E27FC236}">
                <a16:creationId xmlns:a16="http://schemas.microsoft.com/office/drawing/2014/main" id="{260E290B-3D8A-4BC7-B4BB-D6E5405DF04D}"/>
              </a:ext>
            </a:extLst>
          </p:cNvPr>
          <p:cNvSpPr txBox="1"/>
          <p:nvPr/>
        </p:nvSpPr>
        <p:spPr>
          <a:xfrm>
            <a:off x="2379483" y="3314500"/>
            <a:ext cx="4899946" cy="338554"/>
          </a:xfrm>
          <a:prstGeom prst="rect">
            <a:avLst/>
          </a:prstGeom>
          <a:noFill/>
        </p:spPr>
        <p:txBody>
          <a:bodyPr wrap="square">
            <a:spAutoFit/>
          </a:bodyPr>
          <a:lstStyle/>
          <a:p>
            <a:pPr marR="0" algn="just" rtl="0"/>
            <a:r>
              <a:rPr lang="en-GB" sz="1600" b="1" i="0" u="none" strike="noStrike" dirty="0">
                <a:solidFill>
                  <a:srgbClr val="58585A"/>
                </a:solidFill>
                <a:latin typeface="Arial Narrow" panose="020B0606020202030204" pitchFamily="34" charset="0"/>
              </a:rPr>
              <a:t>2014                                                                  March 2021</a:t>
            </a:r>
          </a:p>
        </p:txBody>
      </p:sp>
      <p:pic>
        <p:nvPicPr>
          <p:cNvPr id="15" name="Picture 14">
            <a:extLst>
              <a:ext uri="{FF2B5EF4-FFF2-40B4-BE49-F238E27FC236}">
                <a16:creationId xmlns:a16="http://schemas.microsoft.com/office/drawing/2014/main" id="{CB65F0E9-6B57-4B0F-B0C6-5C8EA37DE1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7" name="Rectangle 16">
            <a:extLst>
              <a:ext uri="{FF2B5EF4-FFF2-40B4-BE49-F238E27FC236}">
                <a16:creationId xmlns:a16="http://schemas.microsoft.com/office/drawing/2014/main" id="{EFCD7FC5-7B3D-4C76-A442-FE59A3BD1C8E}"/>
              </a:ext>
            </a:extLst>
          </p:cNvPr>
          <p:cNvSpPr/>
          <p:nvPr/>
        </p:nvSpPr>
        <p:spPr>
          <a:xfrm>
            <a:off x="516881" y="1978954"/>
            <a:ext cx="931665" cy="461665"/>
          </a:xfrm>
          <a:prstGeom prst="rect">
            <a:avLst/>
          </a:prstGeom>
        </p:spPr>
        <p:txBody>
          <a:bodyPr wrap="none">
            <a:spAutoFit/>
          </a:bodyPr>
          <a:lstStyle/>
          <a:p>
            <a:pPr algn="just"/>
            <a:r>
              <a:rPr lang="en-GB" sz="3600" b="1" baseline="30000" dirty="0">
                <a:solidFill>
                  <a:srgbClr val="58585B"/>
                </a:solidFill>
                <a:latin typeface="Arial Narrow" panose="020B0606020202030204" pitchFamily="34" charset="0"/>
              </a:rPr>
              <a:t>22 KIs</a:t>
            </a:r>
          </a:p>
        </p:txBody>
      </p:sp>
      <p:sp>
        <p:nvSpPr>
          <p:cNvPr id="24" name="TextBox 23">
            <a:extLst>
              <a:ext uri="{FF2B5EF4-FFF2-40B4-BE49-F238E27FC236}">
                <a16:creationId xmlns:a16="http://schemas.microsoft.com/office/drawing/2014/main" id="{2B52A593-A8B3-459D-AE0C-CDCF2DC2CCB5}"/>
              </a:ext>
            </a:extLst>
          </p:cNvPr>
          <p:cNvSpPr txBox="1"/>
          <p:nvPr/>
        </p:nvSpPr>
        <p:spPr>
          <a:xfrm>
            <a:off x="5794633" y="3686167"/>
            <a:ext cx="840259" cy="2031325"/>
          </a:xfrm>
          <a:prstGeom prst="rect">
            <a:avLst/>
          </a:prstGeom>
          <a:noFill/>
        </p:spPr>
        <p:txBody>
          <a:bodyPr wrap="square">
            <a:spAutoFit/>
          </a:bodyPr>
          <a:lstStyle/>
          <a:p>
            <a:pPr marR="0" algn="just" rtl="0"/>
            <a:r>
              <a:rPr lang="en-US" sz="1800" b="1" i="0" u="none" strike="noStrike" dirty="0">
                <a:solidFill>
                  <a:srgbClr val="58585B"/>
                </a:solidFill>
                <a:latin typeface="Arial Narrow" panose="020B0606020202030204" pitchFamily="34" charset="0"/>
              </a:rPr>
              <a:t>10 KIs</a:t>
            </a:r>
          </a:p>
          <a:p>
            <a:pPr marR="0" algn="just" rtl="0"/>
            <a:r>
              <a:rPr lang="en-US" sz="1800" b="1" i="0" u="none" strike="noStrike" dirty="0">
                <a:solidFill>
                  <a:srgbClr val="58585B"/>
                </a:solidFill>
                <a:latin typeface="Arial Narrow" panose="020B0606020202030204" pitchFamily="34" charset="0"/>
              </a:rPr>
              <a:t>24 KIs</a:t>
            </a:r>
          </a:p>
          <a:p>
            <a:pPr marR="0" algn="just" rtl="0"/>
            <a:r>
              <a:rPr lang="en-US" sz="1800" b="1" i="0" u="none" strike="noStrike" dirty="0">
                <a:solidFill>
                  <a:srgbClr val="58585B"/>
                </a:solidFill>
                <a:latin typeface="Arial Narrow" panose="020B0606020202030204" pitchFamily="34" charset="0"/>
              </a:rPr>
              <a:t>  1 KI</a:t>
            </a:r>
          </a:p>
          <a:p>
            <a:pPr marR="0" algn="just" rtl="0"/>
            <a:r>
              <a:rPr lang="en-US" sz="1800" b="1" i="0" u="none" strike="noStrike" dirty="0">
                <a:solidFill>
                  <a:srgbClr val="58585B"/>
                </a:solidFill>
                <a:latin typeface="Arial Narrow" panose="020B0606020202030204" pitchFamily="34" charset="0"/>
              </a:rPr>
              <a:t>20 KIs</a:t>
            </a:r>
          </a:p>
          <a:p>
            <a:pPr marR="0" algn="just" rtl="0"/>
            <a:r>
              <a:rPr lang="en-US" sz="1800" b="1" i="0" u="none" strike="noStrike" dirty="0">
                <a:solidFill>
                  <a:srgbClr val="58585B"/>
                </a:solidFill>
                <a:latin typeface="Arial Narrow" panose="020B0606020202030204" pitchFamily="34" charset="0"/>
              </a:rPr>
              <a:t>  4 KIs</a:t>
            </a:r>
          </a:p>
          <a:p>
            <a:pPr marR="0" algn="just" rtl="0"/>
            <a:r>
              <a:rPr lang="en-US" sz="1800" b="1" i="0" u="none" strike="noStrike" dirty="0">
                <a:solidFill>
                  <a:srgbClr val="58585B"/>
                </a:solidFill>
                <a:latin typeface="Arial Narrow" panose="020B0606020202030204" pitchFamily="34" charset="0"/>
              </a:rPr>
              <a:t>  1 KI</a:t>
            </a:r>
          </a:p>
          <a:p>
            <a:pPr marR="0" algn="just" rtl="0"/>
            <a:r>
              <a:rPr lang="en-US" sz="1800" b="1" i="0" u="none" strike="noStrike" dirty="0">
                <a:solidFill>
                  <a:srgbClr val="58585B"/>
                </a:solidFill>
                <a:latin typeface="Arial Narrow" panose="020B0606020202030204" pitchFamily="34" charset="0"/>
              </a:rPr>
              <a:t>  1 KI</a:t>
            </a:r>
            <a:endParaRPr lang="en-US" sz="1600" dirty="0"/>
          </a:p>
        </p:txBody>
      </p:sp>
      <p:sp>
        <p:nvSpPr>
          <p:cNvPr id="25" name="TextBox 24">
            <a:extLst>
              <a:ext uri="{FF2B5EF4-FFF2-40B4-BE49-F238E27FC236}">
                <a16:creationId xmlns:a16="http://schemas.microsoft.com/office/drawing/2014/main" id="{084B6D39-EDA0-44CE-A287-5AD00232F2A6}"/>
              </a:ext>
            </a:extLst>
          </p:cNvPr>
          <p:cNvSpPr txBox="1"/>
          <p:nvPr/>
        </p:nvSpPr>
        <p:spPr>
          <a:xfrm>
            <a:off x="2125675" y="3679448"/>
            <a:ext cx="942950" cy="2031325"/>
          </a:xfrm>
          <a:prstGeom prst="rect">
            <a:avLst/>
          </a:prstGeom>
          <a:noFill/>
        </p:spPr>
        <p:txBody>
          <a:bodyPr wrap="square">
            <a:spAutoFit/>
          </a:bodyPr>
          <a:lstStyle/>
          <a:p>
            <a:pPr marR="0" algn="just" rtl="0"/>
            <a:r>
              <a:rPr lang="en-US" sz="1800" b="1" i="0" u="none" strike="noStrike" dirty="0">
                <a:solidFill>
                  <a:srgbClr val="58585B"/>
                </a:solidFill>
                <a:latin typeface="Arial Narrow" panose="020B0606020202030204" pitchFamily="34" charset="0"/>
              </a:rPr>
              <a:t>37 KIs</a:t>
            </a:r>
          </a:p>
          <a:p>
            <a:pPr marR="0" algn="just" rtl="0"/>
            <a:r>
              <a:rPr lang="en-US" sz="1800" b="1" i="0" u="none" strike="noStrike" dirty="0">
                <a:solidFill>
                  <a:srgbClr val="58585B"/>
                </a:solidFill>
                <a:latin typeface="Arial Narrow" panose="020B0606020202030204" pitchFamily="34" charset="0"/>
              </a:rPr>
              <a:t>34 KIs</a:t>
            </a:r>
          </a:p>
          <a:p>
            <a:pPr marR="0" algn="just" rtl="0"/>
            <a:r>
              <a:rPr lang="en-US" sz="1800" b="1" i="0" u="none" strike="noStrike" dirty="0">
                <a:solidFill>
                  <a:srgbClr val="58585B"/>
                </a:solidFill>
                <a:latin typeface="Arial Narrow" panose="020B0606020202030204" pitchFamily="34" charset="0"/>
              </a:rPr>
              <a:t>26 KIs</a:t>
            </a:r>
          </a:p>
          <a:p>
            <a:pPr marR="0" algn="just" rtl="0"/>
            <a:r>
              <a:rPr lang="en-US" sz="1800" b="1" i="0" u="none" strike="noStrike" dirty="0">
                <a:solidFill>
                  <a:srgbClr val="58585B"/>
                </a:solidFill>
                <a:latin typeface="Arial Narrow" panose="020B0606020202030204" pitchFamily="34" charset="0"/>
              </a:rPr>
              <a:t>20 KIs</a:t>
            </a:r>
          </a:p>
          <a:p>
            <a:pPr marR="0" algn="just" rtl="0"/>
            <a:r>
              <a:rPr lang="en-US" sz="1800" b="1" i="0" u="none" strike="noStrike" dirty="0">
                <a:solidFill>
                  <a:srgbClr val="58585B"/>
                </a:solidFill>
                <a:latin typeface="Arial Narrow" panose="020B0606020202030204" pitchFamily="34" charset="0"/>
              </a:rPr>
              <a:t>20 KIs</a:t>
            </a:r>
          </a:p>
          <a:p>
            <a:pPr marR="0" algn="just" rtl="0"/>
            <a:r>
              <a:rPr lang="en-US" sz="1800" b="1" i="0" u="none" strike="noStrike" dirty="0">
                <a:solidFill>
                  <a:srgbClr val="58585B"/>
                </a:solidFill>
                <a:latin typeface="Arial Narrow" panose="020B0606020202030204" pitchFamily="34" charset="0"/>
              </a:rPr>
              <a:t>11 KIs</a:t>
            </a:r>
          </a:p>
          <a:p>
            <a:pPr marR="0" algn="just" rtl="0"/>
            <a:r>
              <a:rPr lang="en-US" sz="1800" b="1" i="0" u="none" strike="noStrike" dirty="0">
                <a:solidFill>
                  <a:srgbClr val="58585B"/>
                </a:solidFill>
                <a:latin typeface="Arial Narrow" panose="020B0606020202030204" pitchFamily="34" charset="0"/>
              </a:rPr>
              <a:t>  8 KIs</a:t>
            </a:r>
            <a:endParaRPr lang="en-US" sz="1600" dirty="0"/>
          </a:p>
        </p:txBody>
      </p:sp>
      <p:pic>
        <p:nvPicPr>
          <p:cNvPr id="5" name="Picture 4">
            <a:extLst>
              <a:ext uri="{FF2B5EF4-FFF2-40B4-BE49-F238E27FC236}">
                <a16:creationId xmlns:a16="http://schemas.microsoft.com/office/drawing/2014/main" id="{5BC7616D-2F13-448F-87F0-622AA4A28508}"/>
              </a:ext>
            </a:extLst>
          </p:cNvPr>
          <p:cNvPicPr>
            <a:picLocks noChangeAspect="1"/>
          </p:cNvPicPr>
          <p:nvPr/>
        </p:nvPicPr>
        <p:blipFill>
          <a:blip r:embed="rId4"/>
          <a:stretch>
            <a:fillRect/>
          </a:stretch>
        </p:blipFill>
        <p:spPr>
          <a:xfrm>
            <a:off x="654908" y="3702483"/>
            <a:ext cx="1446878" cy="1928042"/>
          </a:xfrm>
          <a:prstGeom prst="rect">
            <a:avLst/>
          </a:prstGeom>
        </p:spPr>
      </p:pic>
      <p:pic>
        <p:nvPicPr>
          <p:cNvPr id="10" name="Picture 9">
            <a:extLst>
              <a:ext uri="{FF2B5EF4-FFF2-40B4-BE49-F238E27FC236}">
                <a16:creationId xmlns:a16="http://schemas.microsoft.com/office/drawing/2014/main" id="{050229F8-A127-4216-B02B-C61A49701F12}"/>
              </a:ext>
            </a:extLst>
          </p:cNvPr>
          <p:cNvPicPr>
            <a:picLocks noChangeAspect="1"/>
          </p:cNvPicPr>
          <p:nvPr/>
        </p:nvPicPr>
        <p:blipFill>
          <a:blip r:embed="rId5"/>
          <a:stretch>
            <a:fillRect/>
          </a:stretch>
        </p:blipFill>
        <p:spPr>
          <a:xfrm>
            <a:off x="6550362" y="3737808"/>
            <a:ext cx="1133633" cy="1928042"/>
          </a:xfrm>
          <a:prstGeom prst="rect">
            <a:avLst/>
          </a:prstGeom>
        </p:spPr>
      </p:pic>
    </p:spTree>
    <p:extLst>
      <p:ext uri="{BB962C8B-B14F-4D97-AF65-F5344CB8AC3E}">
        <p14:creationId xmlns:p14="http://schemas.microsoft.com/office/powerpoint/2010/main" val="1992716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75782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US" sz="3200" baseline="30000" dirty="0"/>
              <a:t>Perceptions on governance and access to justice –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64449" y="1275359"/>
            <a:ext cx="8300621" cy="523220"/>
          </a:xfrm>
          <a:prstGeom prst="rect">
            <a:avLst/>
          </a:prstGeom>
        </p:spPr>
        <p:txBody>
          <a:bodyPr wrap="square">
            <a:spAutoFit/>
          </a:bodyPr>
          <a:lstStyle/>
          <a:p>
            <a:r>
              <a:rPr lang="en-GB" sz="2800" b="0" i="0" u="none" strike="noStrike" dirty="0">
                <a:solidFill>
                  <a:srgbClr val="EE5859"/>
                </a:solidFill>
                <a:latin typeface="humanitarian-icons-v02" panose="02000503000000000000" pitchFamily="2" charset="0"/>
              </a:rPr>
              <a:t></a:t>
            </a:r>
            <a:r>
              <a:rPr lang="en-GB" sz="2400" dirty="0">
                <a:solidFill>
                  <a:srgbClr val="EE5859"/>
                </a:solidFill>
                <a:latin typeface="Arial Narrow" charset="0"/>
                <a:ea typeface="Arial Narrow" charset="0"/>
                <a:cs typeface="Arial Narrow" charset="0"/>
              </a:rPr>
              <a:t> </a:t>
            </a:r>
            <a:r>
              <a:rPr lang="en-GB" sz="2000" b="1" dirty="0">
                <a:solidFill>
                  <a:srgbClr val="EE5859"/>
                </a:solidFill>
                <a:latin typeface="Arial Narrow" charset="0"/>
                <a:ea typeface="Arial Narrow" charset="0"/>
                <a:cs typeface="Arial Narrow" charset="0"/>
              </a:rPr>
              <a:t>Governance and influencing bodies</a:t>
            </a:r>
            <a:endParaRPr lang="en-GB" sz="1400" b="1" dirty="0">
              <a:solidFill>
                <a:srgbClr val="58585B"/>
              </a:solidFill>
              <a:latin typeface="Arial Narrow" charset="0"/>
              <a:ea typeface="Arial Narrow" charset="0"/>
              <a:cs typeface="Arial Narrow" charset="0"/>
            </a:endParaRPr>
          </a:p>
        </p:txBody>
      </p:sp>
      <p:pic>
        <p:nvPicPr>
          <p:cNvPr id="14" name="Picture 13">
            <a:extLst>
              <a:ext uri="{FF2B5EF4-FFF2-40B4-BE49-F238E27FC236}">
                <a16:creationId xmlns:a16="http://schemas.microsoft.com/office/drawing/2014/main" id="{A3A6A338-FF5C-42FC-AB20-01CE73576F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20" name="TextBox 19">
            <a:extLst>
              <a:ext uri="{FF2B5EF4-FFF2-40B4-BE49-F238E27FC236}">
                <a16:creationId xmlns:a16="http://schemas.microsoft.com/office/drawing/2014/main" id="{8DA3D0AB-4A89-4AF1-93D8-300D5876DA27}"/>
              </a:ext>
            </a:extLst>
          </p:cNvPr>
          <p:cNvSpPr txBox="1"/>
          <p:nvPr/>
        </p:nvSpPr>
        <p:spPr>
          <a:xfrm>
            <a:off x="459786" y="1869631"/>
            <a:ext cx="7755299" cy="369332"/>
          </a:xfrm>
          <a:prstGeom prst="rect">
            <a:avLst/>
          </a:prstGeom>
          <a:noFill/>
        </p:spPr>
        <p:txBody>
          <a:bodyPr wrap="square">
            <a:spAutoFit/>
          </a:bodyPr>
          <a:lstStyle/>
          <a:p>
            <a:pPr marR="0" algn="l" rtl="0"/>
            <a:r>
              <a:rPr lang="en-US" b="1" i="0" u="none" strike="noStrike" dirty="0">
                <a:solidFill>
                  <a:srgbClr val="EE5859"/>
                </a:solidFill>
                <a:latin typeface="Arial Narrow" charset="0"/>
                <a:ea typeface="Arial Narrow" charset="0"/>
                <a:cs typeface="Arial Narrow" charset="0"/>
              </a:rPr>
              <a:t>Reported most influential bodies in governance </a:t>
            </a:r>
            <a:r>
              <a:rPr lang="en-US" sz="1600" b="1" i="0" u="none" strike="noStrike" dirty="0">
                <a:solidFill>
                  <a:srgbClr val="58585B"/>
                </a:solidFill>
                <a:latin typeface="Arial Narrow" charset="0"/>
                <a:ea typeface="Arial Narrow" charset="0"/>
                <a:cs typeface="Arial Narrow" charset="0"/>
              </a:rPr>
              <a:t>(out of 42 KIs)*</a:t>
            </a:r>
            <a:endParaRPr lang="en-US" dirty="0">
              <a:latin typeface="Arial Narrow" charset="0"/>
              <a:ea typeface="Arial Narrow" charset="0"/>
              <a:cs typeface="Arial Narrow" charset="0"/>
            </a:endParaRPr>
          </a:p>
        </p:txBody>
      </p:sp>
      <p:sp>
        <p:nvSpPr>
          <p:cNvPr id="21" name="Rectangle 20">
            <a:extLst>
              <a:ext uri="{FF2B5EF4-FFF2-40B4-BE49-F238E27FC236}">
                <a16:creationId xmlns:a16="http://schemas.microsoft.com/office/drawing/2014/main" id="{5A8924FC-BCAC-4D49-B7FB-11D1D22BF5FE}"/>
              </a:ext>
            </a:extLst>
          </p:cNvPr>
          <p:cNvSpPr/>
          <p:nvPr/>
        </p:nvSpPr>
        <p:spPr>
          <a:xfrm>
            <a:off x="309977" y="6064785"/>
            <a:ext cx="8428215" cy="246221"/>
          </a:xfrm>
          <a:prstGeom prst="rect">
            <a:avLst/>
          </a:prstGeom>
        </p:spPr>
        <p:txBody>
          <a:bodyPr wrap="square">
            <a:spAutoFit/>
          </a:bodyPr>
          <a:lstStyle/>
          <a:p>
            <a:r>
              <a:rPr lang="en-US" sz="1000" b="1" dirty="0">
                <a:solidFill>
                  <a:srgbClr val="58585B"/>
                </a:solidFill>
                <a:latin typeface="Arial Narrow" panose="020B0606020202030204" pitchFamily="34" charset="0"/>
              </a:rPr>
              <a:t>* Sum of answers may exceed the 100% due to KIs being able to select multiple response options, including other topics.</a:t>
            </a:r>
          </a:p>
        </p:txBody>
      </p:sp>
      <p:sp>
        <p:nvSpPr>
          <p:cNvPr id="23" name="TextBox 22">
            <a:extLst>
              <a:ext uri="{FF2B5EF4-FFF2-40B4-BE49-F238E27FC236}">
                <a16:creationId xmlns:a16="http://schemas.microsoft.com/office/drawing/2014/main" id="{CDF32662-E7CD-4777-AB83-F98BCC556DF8}"/>
              </a:ext>
            </a:extLst>
          </p:cNvPr>
          <p:cNvSpPr txBox="1"/>
          <p:nvPr/>
        </p:nvSpPr>
        <p:spPr>
          <a:xfrm>
            <a:off x="689428" y="2292258"/>
            <a:ext cx="4572000" cy="882293"/>
          </a:xfrm>
          <a:prstGeom prst="rect">
            <a:avLst/>
          </a:prstGeom>
          <a:noFill/>
        </p:spPr>
        <p:txBody>
          <a:bodyPr wrap="square">
            <a:spAutoFit/>
          </a:bodyPr>
          <a:lstStyle/>
          <a:p>
            <a:pPr marR="0" algn="just" rtl="0">
              <a:spcAft>
                <a:spcPts val="200"/>
              </a:spcAft>
            </a:pPr>
            <a:r>
              <a:rPr lang="en-GB" sz="1600" b="0" i="0" u="none" strike="noStrike" dirty="0">
                <a:solidFill>
                  <a:srgbClr val="58585B"/>
                </a:solidFill>
                <a:latin typeface="Arial Narrow" panose="020B0606020202030204" pitchFamily="34" charset="0"/>
              </a:rPr>
              <a:t>Local authorities		</a:t>
            </a:r>
            <a:r>
              <a:rPr lang="en-GB" sz="1600" b="1" i="0" u="none" strike="noStrike" dirty="0">
                <a:solidFill>
                  <a:srgbClr val="58585B"/>
                </a:solidFill>
                <a:latin typeface="Arial Narrow" panose="020B0606020202030204" pitchFamily="34" charset="0"/>
              </a:rPr>
              <a:t>42 KIs</a:t>
            </a:r>
          </a:p>
          <a:p>
            <a:pPr marR="0" algn="just" rtl="0">
              <a:spcAft>
                <a:spcPts val="200"/>
              </a:spcAft>
            </a:pPr>
            <a:r>
              <a:rPr lang="en-GB" sz="1600" b="0" i="0" u="none" strike="noStrike" dirty="0">
                <a:solidFill>
                  <a:srgbClr val="58585B"/>
                </a:solidFill>
                <a:latin typeface="Arial Narrow" panose="020B0606020202030204" pitchFamily="34" charset="0"/>
              </a:rPr>
              <a:t>Mukhtars			</a:t>
            </a:r>
            <a:r>
              <a:rPr lang="en-GB" sz="1600" b="1" i="0" u="none" strike="noStrike" dirty="0">
                <a:solidFill>
                  <a:srgbClr val="58585B"/>
                </a:solidFill>
                <a:latin typeface="Arial Narrow" panose="020B0606020202030204" pitchFamily="34" charset="0"/>
              </a:rPr>
              <a:t>19 KIs</a:t>
            </a:r>
          </a:p>
          <a:p>
            <a:pPr marR="0" algn="just" rtl="0">
              <a:spcAft>
                <a:spcPts val="200"/>
              </a:spcAft>
            </a:pPr>
            <a:r>
              <a:rPr lang="en-GB" sz="1600" b="0" i="0" u="none" strike="noStrike" dirty="0">
                <a:solidFill>
                  <a:srgbClr val="58585B"/>
                </a:solidFill>
                <a:latin typeface="Arial Narrow" panose="020B0606020202030204" pitchFamily="34" charset="0"/>
              </a:rPr>
              <a:t>Tribal leaders		</a:t>
            </a:r>
            <a:r>
              <a:rPr lang="en-GB" sz="1600" b="1" i="0" u="none" strike="noStrike" dirty="0">
                <a:solidFill>
                  <a:srgbClr val="58585B"/>
                </a:solidFill>
                <a:latin typeface="Arial Narrow" panose="020B0606020202030204" pitchFamily="34" charset="0"/>
              </a:rPr>
              <a:t>11 KIs</a:t>
            </a:r>
            <a:endParaRPr lang="en-US" sz="1600" dirty="0"/>
          </a:p>
        </p:txBody>
      </p:sp>
      <p:sp>
        <p:nvSpPr>
          <p:cNvPr id="13" name="Rectangle 12">
            <a:extLst>
              <a:ext uri="{FF2B5EF4-FFF2-40B4-BE49-F238E27FC236}">
                <a16:creationId xmlns:a16="http://schemas.microsoft.com/office/drawing/2014/main" id="{991613DE-5EB0-4BEC-A950-E02BB9E2C2F7}"/>
              </a:ext>
            </a:extLst>
          </p:cNvPr>
          <p:cNvSpPr/>
          <p:nvPr/>
        </p:nvSpPr>
        <p:spPr>
          <a:xfrm>
            <a:off x="523567" y="3933823"/>
            <a:ext cx="8096866" cy="2031325"/>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The vast majority of KIs (40 KIs out of 42) reported that </a:t>
            </a:r>
            <a:r>
              <a:rPr lang="en-US" sz="1800" b="1" i="0" u="none" strike="noStrike" dirty="0">
                <a:solidFill>
                  <a:srgbClr val="58585B"/>
                </a:solidFill>
                <a:latin typeface="Arial Narrow" panose="020B0606020202030204" pitchFamily="34" charset="0"/>
              </a:rPr>
              <a:t>access to public judicial mechanisms</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was</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equal</a:t>
            </a:r>
            <a:r>
              <a:rPr lang="en-US" sz="1800" b="0" i="0" u="none" strike="noStrike" dirty="0">
                <a:solidFill>
                  <a:srgbClr val="58585B"/>
                </a:solidFill>
                <a:latin typeface="Arial Narrow" panose="020B0606020202030204" pitchFamily="34" charset="0"/>
              </a:rPr>
              <a:t>. Two KIs reported that access was affected for all population groups due to movement restrictions and health concerns linked to the COVID-19 pandemic.</a:t>
            </a:r>
          </a:p>
          <a:p>
            <a:pPr marR="0" algn="just" rtl="0"/>
            <a:endParaRPr lang="en-GB" sz="1800" b="0" i="0" u="none" strike="noStrike" dirty="0">
              <a:solidFill>
                <a:srgbClr val="58585B"/>
              </a:solidFill>
              <a:latin typeface="Arial Narrow" panose="020B0606020202030204" pitchFamily="34" charset="0"/>
            </a:endParaRPr>
          </a:p>
          <a:p>
            <a:pPr marR="0" algn="just" rtl="0"/>
            <a:r>
              <a:rPr lang="en-US" sz="1800" b="0" i="0" u="none" strike="noStrike" dirty="0">
                <a:solidFill>
                  <a:srgbClr val="58585B"/>
                </a:solidFill>
                <a:latin typeface="Arial Narrow" panose="020B0606020202030204" pitchFamily="34" charset="0"/>
              </a:rPr>
              <a:t>All KIs reported that there were </a:t>
            </a:r>
            <a:r>
              <a:rPr lang="en-US" sz="1800" b="1" i="0" u="none" strike="noStrike" dirty="0">
                <a:solidFill>
                  <a:srgbClr val="58585B"/>
                </a:solidFill>
                <a:latin typeface="Arial Narrow" panose="020B0606020202030204" pitchFamily="34" charset="0"/>
              </a:rPr>
              <a:t>no governmental offices closed</a:t>
            </a:r>
            <a:r>
              <a:rPr lang="en-US" sz="1800" b="0" i="0" u="none" strike="noStrike" dirty="0">
                <a:solidFill>
                  <a:srgbClr val="58585B"/>
                </a:solidFill>
                <a:latin typeface="Arial Narrow" panose="020B0606020202030204" pitchFamily="34" charset="0"/>
              </a:rPr>
              <a:t> in Markaz Mosul at the time of data collection and all population groups reportedly </a:t>
            </a:r>
            <a:r>
              <a:rPr lang="en-US" sz="1800" b="1" i="0" u="none" strike="noStrike" dirty="0">
                <a:solidFill>
                  <a:srgbClr val="58585B"/>
                </a:solidFill>
                <a:latin typeface="Arial Narrow" panose="020B0606020202030204" pitchFamily="34" charset="0"/>
              </a:rPr>
              <a:t>had access to documentation</a:t>
            </a:r>
            <a:r>
              <a:rPr lang="en-US" sz="1800" b="0" i="0" u="none" strike="noStrike" dirty="0">
                <a:solidFill>
                  <a:srgbClr val="58585B"/>
                </a:solidFill>
                <a:latin typeface="Arial Narrow" panose="020B0606020202030204" pitchFamily="34" charset="0"/>
              </a:rPr>
              <a:t> </a:t>
            </a:r>
            <a:r>
              <a:rPr lang="en-US" dirty="0">
                <a:solidFill>
                  <a:srgbClr val="58585B"/>
                </a:solidFill>
                <a:latin typeface="Arial Narrow" panose="020B0606020202030204" pitchFamily="34" charset="0"/>
              </a:rPr>
              <a:t>–</a:t>
            </a:r>
            <a:r>
              <a:rPr lang="en-US" sz="1800" b="0" i="0" u="none" strike="noStrike" dirty="0">
                <a:solidFill>
                  <a:srgbClr val="58585B"/>
                </a:solidFill>
                <a:latin typeface="Arial Narrow" panose="020B0606020202030204" pitchFamily="34" charset="0"/>
              </a:rPr>
              <a:t>including renewal or replacement – in the departments nearest to them.</a:t>
            </a:r>
          </a:p>
        </p:txBody>
      </p:sp>
      <p:sp>
        <p:nvSpPr>
          <p:cNvPr id="16" name="Rectangle 15">
            <a:extLst>
              <a:ext uri="{FF2B5EF4-FFF2-40B4-BE49-F238E27FC236}">
                <a16:creationId xmlns:a16="http://schemas.microsoft.com/office/drawing/2014/main" id="{A6726D64-C703-49AE-B2B6-1E9FE0283C8A}"/>
              </a:ext>
            </a:extLst>
          </p:cNvPr>
          <p:cNvSpPr/>
          <p:nvPr/>
        </p:nvSpPr>
        <p:spPr>
          <a:xfrm>
            <a:off x="132181" y="3455934"/>
            <a:ext cx="4555305" cy="523220"/>
          </a:xfrm>
          <a:prstGeom prst="rect">
            <a:avLst/>
          </a:prstGeom>
          <a:solidFill>
            <a:schemeClr val="bg1"/>
          </a:solidFill>
        </p:spPr>
        <p:txBody>
          <a:bodyPr wrap="square">
            <a:spAutoFit/>
          </a:bodyPr>
          <a:lstStyle/>
          <a:p>
            <a:r>
              <a:rPr lang="en-GB" sz="2800" b="0" i="0" u="none" strike="noStrike" dirty="0">
                <a:solidFill>
                  <a:srgbClr val="ED7376"/>
                </a:solidFill>
                <a:latin typeface="humanitarian-icons-v02" panose="02000503000000000000" pitchFamily="2" charset="0"/>
              </a:rPr>
              <a:t></a:t>
            </a:r>
            <a:r>
              <a:rPr lang="en-GB" sz="2000" dirty="0">
                <a:solidFill>
                  <a:srgbClr val="EE5859"/>
                </a:solidFill>
                <a:latin typeface="Arial Narrow" charset="0"/>
                <a:ea typeface="Arial Narrow" charset="0"/>
                <a:cs typeface="Arial Narrow" charset="0"/>
              </a:rPr>
              <a:t> </a:t>
            </a:r>
            <a:r>
              <a:rPr lang="en-GB" sz="2000" b="1" dirty="0">
                <a:solidFill>
                  <a:srgbClr val="EE5859"/>
                </a:solidFill>
                <a:latin typeface="Arial Narrow" charset="0"/>
                <a:ea typeface="Arial Narrow" charset="0"/>
                <a:cs typeface="Arial Narrow" charset="0"/>
              </a:rPr>
              <a:t>Access to public judicial mechanisms</a:t>
            </a:r>
          </a:p>
        </p:txBody>
      </p:sp>
      <p:pic>
        <p:nvPicPr>
          <p:cNvPr id="4" name="Picture 3">
            <a:extLst>
              <a:ext uri="{FF2B5EF4-FFF2-40B4-BE49-F238E27FC236}">
                <a16:creationId xmlns:a16="http://schemas.microsoft.com/office/drawing/2014/main" id="{CF9B1097-8032-4039-A929-06F93E90B48F}"/>
              </a:ext>
            </a:extLst>
          </p:cNvPr>
          <p:cNvPicPr>
            <a:picLocks noChangeAspect="1"/>
          </p:cNvPicPr>
          <p:nvPr/>
        </p:nvPicPr>
        <p:blipFill>
          <a:blip r:embed="rId4"/>
          <a:stretch>
            <a:fillRect/>
          </a:stretch>
        </p:blipFill>
        <p:spPr>
          <a:xfrm>
            <a:off x="4065213" y="2312292"/>
            <a:ext cx="1399750" cy="842223"/>
          </a:xfrm>
          <a:prstGeom prst="rect">
            <a:avLst/>
          </a:prstGeom>
        </p:spPr>
      </p:pic>
    </p:spTree>
    <p:extLst>
      <p:ext uri="{BB962C8B-B14F-4D97-AF65-F5344CB8AC3E}">
        <p14:creationId xmlns:p14="http://schemas.microsoft.com/office/powerpoint/2010/main" val="1751770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7828184"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US" sz="3200" baseline="30000" dirty="0"/>
              <a:t>Perceptions of safety and security – data reported by KIs</a:t>
            </a:r>
            <a:endParaRPr lang="en-GB" sz="3200" dirty="0"/>
          </a:p>
        </p:txBody>
      </p:sp>
      <p:sp>
        <p:nvSpPr>
          <p:cNvPr id="3" name="Rectangle 2">
            <a:extLst>
              <a:ext uri="{FF2B5EF4-FFF2-40B4-BE49-F238E27FC236}">
                <a16:creationId xmlns:a16="http://schemas.microsoft.com/office/drawing/2014/main" id="{60DB0A6A-39B1-4C45-93E3-D864767B3B73}"/>
              </a:ext>
            </a:extLst>
          </p:cNvPr>
          <p:cNvSpPr/>
          <p:nvPr/>
        </p:nvSpPr>
        <p:spPr>
          <a:xfrm>
            <a:off x="166047" y="1297432"/>
            <a:ext cx="8300621" cy="523220"/>
          </a:xfrm>
          <a:prstGeom prst="rect">
            <a:avLst/>
          </a:prstGeom>
        </p:spPr>
        <p:txBody>
          <a:bodyPr wrap="square">
            <a:spAutoFit/>
          </a:bodyPr>
          <a:lstStyle/>
          <a:p>
            <a:r>
              <a:rPr lang="en-GB" sz="2800" b="0" i="0" u="none" strike="noStrike" dirty="0">
                <a:solidFill>
                  <a:srgbClr val="EE5859"/>
                </a:solidFill>
                <a:latin typeface="humanitarian-icons-v02" panose="02000503000000000000" pitchFamily="2" charset="0"/>
              </a:rPr>
              <a:t></a:t>
            </a:r>
            <a:r>
              <a:rPr lang="en-GB" sz="2400" dirty="0">
                <a:solidFill>
                  <a:srgbClr val="EE5859"/>
                </a:solidFill>
                <a:latin typeface="Arial Narrow" charset="0"/>
                <a:ea typeface="Arial Narrow" charset="0"/>
                <a:cs typeface="Arial Narrow" charset="0"/>
              </a:rPr>
              <a:t> </a:t>
            </a:r>
            <a:r>
              <a:rPr lang="en-GB" sz="2000" b="1" dirty="0">
                <a:solidFill>
                  <a:srgbClr val="EE5859"/>
                </a:solidFill>
                <a:latin typeface="Arial Narrow" charset="0"/>
                <a:ea typeface="Arial Narrow" charset="0"/>
                <a:cs typeface="Arial Narrow" charset="0"/>
              </a:rPr>
              <a:t>Safety and security</a:t>
            </a:r>
          </a:p>
        </p:txBody>
      </p:sp>
      <p:sp>
        <p:nvSpPr>
          <p:cNvPr id="14" name="Rectangle 13">
            <a:extLst>
              <a:ext uri="{FF2B5EF4-FFF2-40B4-BE49-F238E27FC236}">
                <a16:creationId xmlns:a16="http://schemas.microsoft.com/office/drawing/2014/main" id="{00876742-7BB8-40A8-A064-2A85C659970D}"/>
              </a:ext>
            </a:extLst>
          </p:cNvPr>
          <p:cNvSpPr/>
          <p:nvPr/>
        </p:nvSpPr>
        <p:spPr>
          <a:xfrm>
            <a:off x="553929" y="2430611"/>
            <a:ext cx="2215671" cy="369332"/>
          </a:xfrm>
          <a:prstGeom prst="rect">
            <a:avLst/>
          </a:prstGeom>
        </p:spPr>
        <p:txBody>
          <a:bodyPr wrap="none">
            <a:spAutoFit/>
          </a:bodyPr>
          <a:lstStyle/>
          <a:p>
            <a:r>
              <a:rPr lang="en-GB" b="1" dirty="0">
                <a:solidFill>
                  <a:srgbClr val="EE5859"/>
                </a:solidFill>
                <a:latin typeface="Arial Narrow" charset="0"/>
                <a:ea typeface="Arial Narrow" charset="0"/>
                <a:cs typeface="Arial Narrow" charset="0"/>
              </a:rPr>
              <a:t>Freedom of movement</a:t>
            </a:r>
          </a:p>
        </p:txBody>
      </p:sp>
      <p:sp>
        <p:nvSpPr>
          <p:cNvPr id="6" name="Rectangle 5">
            <a:extLst>
              <a:ext uri="{FF2B5EF4-FFF2-40B4-BE49-F238E27FC236}">
                <a16:creationId xmlns:a16="http://schemas.microsoft.com/office/drawing/2014/main" id="{9314E780-15A2-4BDB-A4BD-2389C3C72A65}"/>
              </a:ext>
            </a:extLst>
          </p:cNvPr>
          <p:cNvSpPr/>
          <p:nvPr/>
        </p:nvSpPr>
        <p:spPr>
          <a:xfrm>
            <a:off x="1504719" y="1898872"/>
            <a:ext cx="7180465" cy="369332"/>
          </a:xfrm>
          <a:prstGeom prst="rect">
            <a:avLst/>
          </a:prstGeom>
        </p:spPr>
        <p:txBody>
          <a:bodyPr wrap="square">
            <a:spAutoFit/>
          </a:bodyPr>
          <a:lstStyle/>
          <a:p>
            <a:pPr marR="0" algn="just" rtl="0"/>
            <a:r>
              <a:rPr lang="en-US" sz="1800" i="0" u="none" strike="noStrike" dirty="0">
                <a:solidFill>
                  <a:srgbClr val="58585B"/>
                </a:solidFill>
                <a:latin typeface="Arial Narrow" panose="020B0606020202030204" pitchFamily="34" charset="0"/>
              </a:rPr>
              <a:t>(out of 42) </a:t>
            </a:r>
            <a:r>
              <a:rPr lang="en-US" sz="1800" b="0" i="0" u="none" strike="noStrike" dirty="0">
                <a:solidFill>
                  <a:srgbClr val="58585B"/>
                </a:solidFill>
                <a:latin typeface="Arial Narrow" panose="020B0606020202030204" pitchFamily="34" charset="0"/>
              </a:rPr>
              <a:t>reported that the community members</a:t>
            </a:r>
            <a:r>
              <a:rPr lang="en-US" sz="1800" b="1" i="0" u="none" strike="noStrike" dirty="0">
                <a:solidFill>
                  <a:srgbClr val="58585B"/>
                </a:solidFill>
                <a:latin typeface="Arial Narrow" panose="020B0606020202030204" pitchFamily="34" charset="0"/>
              </a:rPr>
              <a:t> felt safe </a:t>
            </a:r>
            <a:r>
              <a:rPr lang="en-US" sz="1800" b="0" i="0" u="none" strike="noStrike" dirty="0">
                <a:solidFill>
                  <a:srgbClr val="58585B"/>
                </a:solidFill>
                <a:latin typeface="Arial Narrow" panose="020B0606020202030204" pitchFamily="34" charset="0"/>
              </a:rPr>
              <a:t>in Markaz Mosul</a:t>
            </a:r>
          </a:p>
        </p:txBody>
      </p:sp>
      <p:sp>
        <p:nvSpPr>
          <p:cNvPr id="4" name="Rectangle 3">
            <a:extLst>
              <a:ext uri="{FF2B5EF4-FFF2-40B4-BE49-F238E27FC236}">
                <a16:creationId xmlns:a16="http://schemas.microsoft.com/office/drawing/2014/main" id="{A466B1DB-9BC5-44E1-A11E-B64DACFB3EF6}"/>
              </a:ext>
            </a:extLst>
          </p:cNvPr>
          <p:cNvSpPr/>
          <p:nvPr/>
        </p:nvSpPr>
        <p:spPr>
          <a:xfrm>
            <a:off x="534846" y="1814995"/>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41 KIs</a:t>
            </a:r>
            <a:endParaRPr lang="en-US" sz="3600" dirty="0">
              <a:solidFill>
                <a:srgbClr val="58585A"/>
              </a:solidFill>
            </a:endParaRPr>
          </a:p>
        </p:txBody>
      </p:sp>
      <p:pic>
        <p:nvPicPr>
          <p:cNvPr id="13" name="Picture 12">
            <a:extLst>
              <a:ext uri="{FF2B5EF4-FFF2-40B4-BE49-F238E27FC236}">
                <a16:creationId xmlns:a16="http://schemas.microsoft.com/office/drawing/2014/main" id="{7C10799C-93AE-4AFC-A0BB-E50FCA6FC5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6" name="Rectangle 15">
            <a:extLst>
              <a:ext uri="{FF2B5EF4-FFF2-40B4-BE49-F238E27FC236}">
                <a16:creationId xmlns:a16="http://schemas.microsoft.com/office/drawing/2014/main" id="{FEEF0311-9DA9-43CA-9593-315FAACAB802}"/>
              </a:ext>
            </a:extLst>
          </p:cNvPr>
          <p:cNvSpPr/>
          <p:nvPr/>
        </p:nvSpPr>
        <p:spPr>
          <a:xfrm>
            <a:off x="573054" y="2798560"/>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29 KIs</a:t>
            </a:r>
            <a:endParaRPr lang="en-US" sz="3600" dirty="0">
              <a:solidFill>
                <a:srgbClr val="58585A"/>
              </a:solidFill>
            </a:endParaRPr>
          </a:p>
        </p:txBody>
      </p:sp>
      <p:sp>
        <p:nvSpPr>
          <p:cNvPr id="24" name="Rectangle 23">
            <a:extLst>
              <a:ext uri="{FF2B5EF4-FFF2-40B4-BE49-F238E27FC236}">
                <a16:creationId xmlns:a16="http://schemas.microsoft.com/office/drawing/2014/main" id="{F5EB0AD1-6209-464B-8A65-BAF451CE3E2F}"/>
              </a:ext>
            </a:extLst>
          </p:cNvPr>
          <p:cNvSpPr/>
          <p:nvPr/>
        </p:nvSpPr>
        <p:spPr>
          <a:xfrm>
            <a:off x="196770" y="4253585"/>
            <a:ext cx="5238935" cy="523220"/>
          </a:xfrm>
          <a:prstGeom prst="rect">
            <a:avLst/>
          </a:prstGeom>
        </p:spPr>
        <p:txBody>
          <a:bodyPr wrap="none">
            <a:spAutoFit/>
          </a:bodyPr>
          <a:lstStyle/>
          <a:p>
            <a:r>
              <a:rPr lang="en-GB" sz="2800" b="0" i="0" u="none" strike="noStrike" dirty="0">
                <a:solidFill>
                  <a:srgbClr val="EE5859"/>
                </a:solidFill>
                <a:latin typeface="humanitarian-icons-v02" panose="02000503000000000000" pitchFamily="2" charset="0"/>
              </a:rPr>
              <a:t></a:t>
            </a:r>
            <a:r>
              <a:rPr lang="en-US" sz="2000" b="1" dirty="0">
                <a:solidFill>
                  <a:srgbClr val="EE5859"/>
                </a:solidFill>
                <a:latin typeface="Arial Narrow" charset="0"/>
                <a:ea typeface="Arial Narrow" charset="0"/>
                <a:cs typeface="Arial Narrow" charset="0"/>
              </a:rPr>
              <a:t> Perceptions on the presence of security forces</a:t>
            </a:r>
          </a:p>
        </p:txBody>
      </p:sp>
      <p:sp>
        <p:nvSpPr>
          <p:cNvPr id="25" name="Rectangle 24">
            <a:extLst>
              <a:ext uri="{FF2B5EF4-FFF2-40B4-BE49-F238E27FC236}">
                <a16:creationId xmlns:a16="http://schemas.microsoft.com/office/drawing/2014/main" id="{5E208D05-41A8-4ABF-8C2D-92292009C887}"/>
              </a:ext>
            </a:extLst>
          </p:cNvPr>
          <p:cNvSpPr/>
          <p:nvPr/>
        </p:nvSpPr>
        <p:spPr>
          <a:xfrm>
            <a:off x="581286" y="5557131"/>
            <a:ext cx="8103898" cy="646331"/>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Reportedly, all KIs (42 KIs) perceived that security forces in Markaz Mosul </a:t>
            </a:r>
            <a:r>
              <a:rPr lang="en-US" sz="1800" b="1" i="0" u="none" strike="noStrike" dirty="0">
                <a:solidFill>
                  <a:srgbClr val="58585B"/>
                </a:solidFill>
                <a:latin typeface="Arial Narrow" panose="020B0606020202030204" pitchFamily="34" charset="0"/>
              </a:rPr>
              <a:t>were</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effective in resolving disputes</a:t>
            </a:r>
            <a:r>
              <a:rPr lang="en-US" sz="1800" b="0" i="0" u="none" strike="noStrike" dirty="0">
                <a:solidFill>
                  <a:srgbClr val="58585B"/>
                </a:solidFill>
                <a:latin typeface="Arial Narrow" panose="020B0606020202030204" pitchFamily="34" charset="0"/>
              </a:rPr>
              <a:t> within </a:t>
            </a:r>
            <a:r>
              <a:rPr lang="en-US" sz="1800" b="0" i="0" u="none" strike="noStrike" dirty="0" err="1">
                <a:solidFill>
                  <a:srgbClr val="58585B"/>
                </a:solidFill>
                <a:latin typeface="Arial Narrow" panose="020B0606020202030204" pitchFamily="34" charset="0"/>
              </a:rPr>
              <a:t>neighbourhoods</a:t>
            </a:r>
            <a:r>
              <a:rPr lang="en-US" sz="1800" b="0" i="0" u="none" strike="noStrike" dirty="0">
                <a:solidFill>
                  <a:srgbClr val="58585B"/>
                </a:solidFill>
                <a:latin typeface="Arial Narrow" panose="020B0606020202030204" pitchFamily="34" charset="0"/>
              </a:rPr>
              <a:t> and between different villages.</a:t>
            </a:r>
          </a:p>
        </p:txBody>
      </p:sp>
      <p:sp>
        <p:nvSpPr>
          <p:cNvPr id="26" name="TextBox 25">
            <a:extLst>
              <a:ext uri="{FF2B5EF4-FFF2-40B4-BE49-F238E27FC236}">
                <a16:creationId xmlns:a16="http://schemas.microsoft.com/office/drawing/2014/main" id="{786155C5-0DCA-4886-B2E8-6B0ECB085F86}"/>
              </a:ext>
            </a:extLst>
          </p:cNvPr>
          <p:cNvSpPr txBox="1"/>
          <p:nvPr/>
        </p:nvSpPr>
        <p:spPr>
          <a:xfrm>
            <a:off x="1504718" y="2804816"/>
            <a:ext cx="7180465" cy="1477328"/>
          </a:xfrm>
          <a:prstGeom prst="rect">
            <a:avLst/>
          </a:prstGeom>
          <a:noFill/>
        </p:spPr>
        <p:txBody>
          <a:bodyPr wrap="square">
            <a:spAutoFit/>
          </a:bodyPr>
          <a:lstStyle/>
          <a:p>
            <a:pPr marR="0" algn="just" rtl="0"/>
            <a:r>
              <a:rPr lang="en-US" sz="1800" b="0" i="0" u="none" strike="noStrike" dirty="0">
                <a:solidFill>
                  <a:srgbClr val="58585B"/>
                </a:solidFill>
                <a:latin typeface="Arial Narrow" panose="020B0606020202030204" pitchFamily="34" charset="0"/>
              </a:rPr>
              <a:t>(out of 42)</a:t>
            </a:r>
            <a:r>
              <a:rPr lang="en-US" sz="1800" b="1" i="0" u="none" strike="noStrike" dirty="0">
                <a:solidFill>
                  <a:srgbClr val="58585B"/>
                </a:solidFill>
                <a:latin typeface="Arial Narrow" panose="020B0606020202030204" pitchFamily="34" charset="0"/>
              </a:rPr>
              <a:t> </a:t>
            </a:r>
            <a:r>
              <a:rPr lang="en-US" sz="1800" b="0" i="0" u="none" strike="noStrike" dirty="0">
                <a:solidFill>
                  <a:srgbClr val="58585B"/>
                </a:solidFill>
                <a:latin typeface="Arial Narrow" panose="020B0606020202030204" pitchFamily="34" charset="0"/>
              </a:rPr>
              <a:t>reported that community members from all population groups </a:t>
            </a:r>
            <a:r>
              <a:rPr lang="en-US" sz="1800" b="1" i="0" u="none" strike="noStrike" dirty="0">
                <a:solidFill>
                  <a:srgbClr val="58585B"/>
                </a:solidFill>
                <a:latin typeface="Arial Narrow" panose="020B0606020202030204" pitchFamily="34" charset="0"/>
              </a:rPr>
              <a:t>did not</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avoid specific areas</a:t>
            </a:r>
            <a:r>
              <a:rPr lang="en-US" sz="1800" b="0" i="0" u="none" strike="noStrike" dirty="0">
                <a:solidFill>
                  <a:srgbClr val="58585B"/>
                </a:solidFill>
                <a:latin typeface="Arial Narrow" panose="020B0606020202030204" pitchFamily="34" charset="0"/>
              </a:rPr>
              <a:t> in Markaz Mosul. </a:t>
            </a:r>
          </a:p>
          <a:p>
            <a:pPr marR="0" algn="just" rtl="0"/>
            <a:endParaRPr lang="en-US" dirty="0">
              <a:solidFill>
                <a:srgbClr val="58585B"/>
              </a:solidFill>
              <a:latin typeface="Arial Narrow" panose="020B0606020202030204" pitchFamily="34" charset="0"/>
            </a:endParaRPr>
          </a:p>
          <a:p>
            <a:pPr algn="just"/>
            <a:r>
              <a:rPr lang="en-US" sz="1800" b="0" i="0" u="none" strike="noStrike" dirty="0">
                <a:solidFill>
                  <a:srgbClr val="58585B"/>
                </a:solidFill>
                <a:latin typeface="Arial Narrow" panose="020B0606020202030204" pitchFamily="34" charset="0"/>
              </a:rPr>
              <a:t>(out of 42) reported that women, girls, men and boys from all population groups </a:t>
            </a:r>
            <a:r>
              <a:rPr lang="en-US" sz="1800" b="1" i="0" u="none" strike="noStrike" dirty="0">
                <a:solidFill>
                  <a:srgbClr val="58585B"/>
                </a:solidFill>
                <a:latin typeface="Arial Narrow" panose="020B0606020202030204" pitchFamily="34" charset="0"/>
              </a:rPr>
              <a:t>can freely move during the day and at night</a:t>
            </a:r>
            <a:r>
              <a:rPr lang="en-US" sz="1800" b="0" i="0" u="none" strike="noStrike" dirty="0">
                <a:solidFill>
                  <a:srgbClr val="58585B"/>
                </a:solidFill>
                <a:latin typeface="Arial Narrow" panose="020B0606020202030204" pitchFamily="34" charset="0"/>
              </a:rPr>
              <a:t>. </a:t>
            </a:r>
          </a:p>
        </p:txBody>
      </p:sp>
      <p:sp>
        <p:nvSpPr>
          <p:cNvPr id="27" name="Rectangle 26">
            <a:extLst>
              <a:ext uri="{FF2B5EF4-FFF2-40B4-BE49-F238E27FC236}">
                <a16:creationId xmlns:a16="http://schemas.microsoft.com/office/drawing/2014/main" id="{3D107100-F167-44CF-BB85-4C90B216735E}"/>
              </a:ext>
            </a:extLst>
          </p:cNvPr>
          <p:cNvSpPr/>
          <p:nvPr/>
        </p:nvSpPr>
        <p:spPr>
          <a:xfrm>
            <a:off x="577170" y="3618227"/>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40 KIs</a:t>
            </a:r>
            <a:endParaRPr lang="en-US" sz="3600" dirty="0">
              <a:solidFill>
                <a:srgbClr val="58585A"/>
              </a:solidFill>
            </a:endParaRPr>
          </a:p>
        </p:txBody>
      </p:sp>
      <p:sp>
        <p:nvSpPr>
          <p:cNvPr id="28" name="TextBox 27">
            <a:extLst>
              <a:ext uri="{FF2B5EF4-FFF2-40B4-BE49-F238E27FC236}">
                <a16:creationId xmlns:a16="http://schemas.microsoft.com/office/drawing/2014/main" id="{9E235A4A-12AD-44DE-BDDA-D0ED3DE623D5}"/>
              </a:ext>
            </a:extLst>
          </p:cNvPr>
          <p:cNvSpPr txBox="1"/>
          <p:nvPr/>
        </p:nvSpPr>
        <p:spPr>
          <a:xfrm>
            <a:off x="1466511" y="4776679"/>
            <a:ext cx="7218672" cy="646331"/>
          </a:xfrm>
          <a:prstGeom prst="rect">
            <a:avLst/>
          </a:prstGeom>
          <a:noFill/>
        </p:spPr>
        <p:txBody>
          <a:bodyPr wrap="square">
            <a:spAutoFit/>
          </a:bodyPr>
          <a:lstStyle/>
          <a:p>
            <a:pPr marR="0" algn="just" rtl="0"/>
            <a:r>
              <a:rPr lang="en-US" sz="1800" b="0" i="0" u="none" strike="noStrike" dirty="0">
                <a:solidFill>
                  <a:srgbClr val="58585B"/>
                </a:solidFill>
                <a:latin typeface="Arial Narrow" panose="020B0606020202030204" pitchFamily="34" charset="0"/>
              </a:rPr>
              <a:t>(out of 42) reported that the presence of security forces </a:t>
            </a:r>
            <a:r>
              <a:rPr lang="en-US" sz="1800" b="1" i="0" u="none" strike="noStrike" dirty="0">
                <a:solidFill>
                  <a:srgbClr val="58585B"/>
                </a:solidFill>
                <a:latin typeface="Arial Narrow" panose="020B0606020202030204" pitchFamily="34" charset="0"/>
              </a:rPr>
              <a:t>contributed</a:t>
            </a:r>
            <a:r>
              <a:rPr lang="en-US" sz="1800" b="0" i="0" u="none" strike="noStrike" dirty="0">
                <a:solidFill>
                  <a:srgbClr val="58585B"/>
                </a:solidFill>
                <a:latin typeface="Arial Narrow" panose="020B0606020202030204" pitchFamily="34" charset="0"/>
              </a:rPr>
              <a:t> </a:t>
            </a:r>
            <a:r>
              <a:rPr lang="en-US" sz="1800" b="1" i="0" u="none" strike="noStrike" dirty="0">
                <a:solidFill>
                  <a:srgbClr val="58585B"/>
                </a:solidFill>
                <a:latin typeface="Arial Narrow" panose="020B0606020202030204" pitchFamily="34" charset="0"/>
              </a:rPr>
              <a:t>positively to a feeling of safety</a:t>
            </a:r>
            <a:r>
              <a:rPr lang="en-US" sz="1800" b="0" i="0" u="none" strike="noStrike" dirty="0">
                <a:solidFill>
                  <a:srgbClr val="58585B"/>
                </a:solidFill>
                <a:latin typeface="Arial Narrow" panose="020B0606020202030204" pitchFamily="34" charset="0"/>
              </a:rPr>
              <a:t>. </a:t>
            </a:r>
          </a:p>
        </p:txBody>
      </p:sp>
      <p:sp>
        <p:nvSpPr>
          <p:cNvPr id="29" name="Rectangle 28">
            <a:extLst>
              <a:ext uri="{FF2B5EF4-FFF2-40B4-BE49-F238E27FC236}">
                <a16:creationId xmlns:a16="http://schemas.microsoft.com/office/drawing/2014/main" id="{A7EDCA4F-6F3A-4AB4-A571-5A4DA784DAEF}"/>
              </a:ext>
            </a:extLst>
          </p:cNvPr>
          <p:cNvSpPr/>
          <p:nvPr/>
        </p:nvSpPr>
        <p:spPr>
          <a:xfrm>
            <a:off x="581286" y="4771532"/>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41 KIs</a:t>
            </a:r>
            <a:endParaRPr lang="en-US" sz="3600" dirty="0">
              <a:solidFill>
                <a:srgbClr val="58585A"/>
              </a:solidFill>
            </a:endParaRPr>
          </a:p>
        </p:txBody>
      </p:sp>
    </p:spTree>
    <p:extLst>
      <p:ext uri="{BB962C8B-B14F-4D97-AF65-F5344CB8AC3E}">
        <p14:creationId xmlns:p14="http://schemas.microsoft.com/office/powerpoint/2010/main" val="28161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974392"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US" sz="3200" baseline="30000" dirty="0"/>
              <a:t>Perceptions of community disputes – reported by KIs</a:t>
            </a:r>
            <a:endParaRPr lang="en-GB" sz="3200" dirty="0"/>
          </a:p>
        </p:txBody>
      </p:sp>
      <p:sp>
        <p:nvSpPr>
          <p:cNvPr id="2" name="Rectangle 1">
            <a:extLst>
              <a:ext uri="{FF2B5EF4-FFF2-40B4-BE49-F238E27FC236}">
                <a16:creationId xmlns:a16="http://schemas.microsoft.com/office/drawing/2014/main" id="{AA81FCBB-8447-484D-942E-9F2A5C9CC30F}"/>
              </a:ext>
            </a:extLst>
          </p:cNvPr>
          <p:cNvSpPr/>
          <p:nvPr/>
        </p:nvSpPr>
        <p:spPr>
          <a:xfrm>
            <a:off x="165426" y="1343284"/>
            <a:ext cx="2675732" cy="523220"/>
          </a:xfrm>
          <a:prstGeom prst="rect">
            <a:avLst/>
          </a:prstGeom>
        </p:spPr>
        <p:txBody>
          <a:bodyPr wrap="none">
            <a:spAutoFit/>
          </a:bodyPr>
          <a:lstStyle/>
          <a:p>
            <a:r>
              <a:rPr lang="en-GB" sz="2800" b="0" i="0" u="none" strike="noStrike" dirty="0">
                <a:solidFill>
                  <a:srgbClr val="ED7376"/>
                </a:solidFill>
                <a:latin typeface="humanitarian-icons-v02" panose="02000503000000000000" pitchFamily="2" charset="0"/>
              </a:rPr>
              <a:t></a:t>
            </a:r>
            <a:r>
              <a:rPr lang="en-GB" b="1" dirty="0">
                <a:solidFill>
                  <a:srgbClr val="EE5859"/>
                </a:solidFill>
                <a:latin typeface="Arial Narrow" charset="0"/>
                <a:ea typeface="Arial Narrow" charset="0"/>
                <a:cs typeface="Arial Narrow" charset="0"/>
              </a:rPr>
              <a:t> </a:t>
            </a:r>
            <a:r>
              <a:rPr lang="en-GB" sz="2000" b="1" dirty="0">
                <a:solidFill>
                  <a:srgbClr val="EE5859"/>
                </a:solidFill>
                <a:latin typeface="Arial Narrow" charset="0"/>
                <a:ea typeface="Arial Narrow" charset="0"/>
                <a:cs typeface="Arial Narrow" charset="0"/>
              </a:rPr>
              <a:t>Community disputes</a:t>
            </a:r>
          </a:p>
        </p:txBody>
      </p:sp>
      <p:sp>
        <p:nvSpPr>
          <p:cNvPr id="4" name="Rectangle 3">
            <a:extLst>
              <a:ext uri="{FF2B5EF4-FFF2-40B4-BE49-F238E27FC236}">
                <a16:creationId xmlns:a16="http://schemas.microsoft.com/office/drawing/2014/main" id="{4EF6E728-4328-4E22-83EC-CE71CE36281A}"/>
              </a:ext>
            </a:extLst>
          </p:cNvPr>
          <p:cNvSpPr/>
          <p:nvPr/>
        </p:nvSpPr>
        <p:spPr>
          <a:xfrm>
            <a:off x="1496880" y="1848556"/>
            <a:ext cx="7189915" cy="646331"/>
          </a:xfrm>
          <a:prstGeom prst="rect">
            <a:avLst/>
          </a:prstGeom>
        </p:spPr>
        <p:txBody>
          <a:bodyPr wrap="square">
            <a:spAutoFit/>
          </a:bodyPr>
          <a:lstStyle/>
          <a:p>
            <a:pPr algn="just"/>
            <a:r>
              <a:rPr lang="en-US" i="0" u="none" strike="noStrike" dirty="0">
                <a:solidFill>
                  <a:srgbClr val="58585B"/>
                </a:solidFill>
                <a:latin typeface="Arial Narrow" panose="020B0606020202030204" pitchFamily="34" charset="0"/>
              </a:rPr>
              <a:t>(out of 42) </a:t>
            </a:r>
            <a:r>
              <a:rPr lang="en-US" b="0" i="0" u="none" strike="noStrike" dirty="0">
                <a:solidFill>
                  <a:srgbClr val="58585B"/>
                </a:solidFill>
                <a:latin typeface="Arial Narrow" panose="020B0606020202030204" pitchFamily="34" charset="0"/>
              </a:rPr>
              <a:t>reported that there were </a:t>
            </a:r>
            <a:r>
              <a:rPr lang="en-US" b="1" i="0" u="none" strike="noStrike" dirty="0">
                <a:solidFill>
                  <a:srgbClr val="58585B"/>
                </a:solidFill>
                <a:latin typeface="Arial Narrow" panose="020B0606020202030204" pitchFamily="34" charset="0"/>
              </a:rPr>
              <a:t>no disputes</a:t>
            </a:r>
            <a:r>
              <a:rPr lang="en-US" b="0" i="0" u="none" strike="noStrike" dirty="0">
                <a:solidFill>
                  <a:srgbClr val="58585B"/>
                </a:solidFill>
                <a:latin typeface="Arial Narrow" panose="020B0606020202030204" pitchFamily="34" charset="0"/>
              </a:rPr>
              <a:t> </a:t>
            </a:r>
            <a:r>
              <a:rPr lang="en-US" b="1" i="0" u="none" strike="noStrike" dirty="0">
                <a:solidFill>
                  <a:srgbClr val="58585B"/>
                </a:solidFill>
                <a:latin typeface="Arial Narrow" panose="020B0606020202030204" pitchFamily="34" charset="0"/>
              </a:rPr>
              <a:t>within </a:t>
            </a:r>
            <a:r>
              <a:rPr lang="en-US" b="1" i="0" u="none" strike="noStrike" dirty="0" err="1">
                <a:solidFill>
                  <a:srgbClr val="58585B"/>
                </a:solidFill>
                <a:latin typeface="Arial Narrow" panose="020B0606020202030204" pitchFamily="34" charset="0"/>
              </a:rPr>
              <a:t>neighbourhoods</a:t>
            </a:r>
            <a:r>
              <a:rPr lang="en-US" b="0" i="0" u="none" strike="noStrike" dirty="0">
                <a:solidFill>
                  <a:srgbClr val="58585B"/>
                </a:solidFill>
                <a:latin typeface="Arial Narrow" panose="020B0606020202030204" pitchFamily="34" charset="0"/>
              </a:rPr>
              <a:t> in Markaz Mosul in the six months prior to data collection. Two KIs did not know.</a:t>
            </a:r>
          </a:p>
        </p:txBody>
      </p:sp>
      <p:sp>
        <p:nvSpPr>
          <p:cNvPr id="9" name="Rectangle 8">
            <a:extLst>
              <a:ext uri="{FF2B5EF4-FFF2-40B4-BE49-F238E27FC236}">
                <a16:creationId xmlns:a16="http://schemas.microsoft.com/office/drawing/2014/main" id="{C4220E15-25C0-4BD2-A1A0-81094F8735F8}"/>
              </a:ext>
            </a:extLst>
          </p:cNvPr>
          <p:cNvSpPr/>
          <p:nvPr/>
        </p:nvSpPr>
        <p:spPr>
          <a:xfrm>
            <a:off x="546695" y="1850159"/>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40 KIs</a:t>
            </a:r>
            <a:endParaRPr lang="en-US" sz="3600" dirty="0">
              <a:solidFill>
                <a:srgbClr val="58585A"/>
              </a:solidFill>
            </a:endParaRPr>
          </a:p>
        </p:txBody>
      </p:sp>
      <p:sp>
        <p:nvSpPr>
          <p:cNvPr id="10" name="Rectangle 9">
            <a:extLst>
              <a:ext uri="{FF2B5EF4-FFF2-40B4-BE49-F238E27FC236}">
                <a16:creationId xmlns:a16="http://schemas.microsoft.com/office/drawing/2014/main" id="{0687BC65-7B88-4B7F-8DC0-A74FC9FF1F0A}"/>
              </a:ext>
            </a:extLst>
          </p:cNvPr>
          <p:cNvSpPr/>
          <p:nvPr/>
        </p:nvSpPr>
        <p:spPr>
          <a:xfrm>
            <a:off x="559344" y="2637061"/>
            <a:ext cx="8127449" cy="646331"/>
          </a:xfrm>
          <a:prstGeom prst="rect">
            <a:avLst/>
          </a:prstGeom>
        </p:spPr>
        <p:txBody>
          <a:bodyPr wrap="square">
            <a:spAutoFit/>
          </a:bodyPr>
          <a:lstStyle/>
          <a:p>
            <a:pPr marR="0" algn="just" rtl="0"/>
            <a:r>
              <a:rPr lang="en-US" b="0" i="0" u="none" strike="noStrike" dirty="0">
                <a:solidFill>
                  <a:srgbClr val="58585B"/>
                </a:solidFill>
                <a:latin typeface="Arial Narrow" panose="020B0606020202030204" pitchFamily="34" charset="0"/>
              </a:rPr>
              <a:t>All KIs (42 KIs) reported that there were </a:t>
            </a:r>
            <a:r>
              <a:rPr lang="en-US" b="1" i="0" u="none" strike="noStrike" dirty="0">
                <a:solidFill>
                  <a:srgbClr val="58585B"/>
                </a:solidFill>
                <a:latin typeface="Arial Narrow" panose="020B0606020202030204" pitchFamily="34" charset="0"/>
              </a:rPr>
              <a:t>no disputes between </a:t>
            </a:r>
            <a:r>
              <a:rPr lang="en-US" b="1" i="0" u="none" strike="noStrike" dirty="0" err="1">
                <a:solidFill>
                  <a:srgbClr val="58585B"/>
                </a:solidFill>
                <a:latin typeface="Arial Narrow" panose="020B0606020202030204" pitchFamily="34" charset="0"/>
              </a:rPr>
              <a:t>neighbourhoods</a:t>
            </a:r>
            <a:r>
              <a:rPr lang="en-US" b="1" i="0" u="none" strike="noStrike" dirty="0">
                <a:solidFill>
                  <a:srgbClr val="58585B"/>
                </a:solidFill>
                <a:latin typeface="Arial Narrow" panose="020B0606020202030204" pitchFamily="34" charset="0"/>
              </a:rPr>
              <a:t> </a:t>
            </a:r>
            <a:r>
              <a:rPr lang="en-US" b="0" i="0" u="none" strike="noStrike" dirty="0">
                <a:solidFill>
                  <a:srgbClr val="58585B"/>
                </a:solidFill>
                <a:latin typeface="Arial Narrow" panose="020B0606020202030204" pitchFamily="34" charset="0"/>
              </a:rPr>
              <a:t>in Markaz Mosul Sub-district in the six months prior to data collection.</a:t>
            </a:r>
          </a:p>
        </p:txBody>
      </p:sp>
      <p:pic>
        <p:nvPicPr>
          <p:cNvPr id="20" name="Picture 19">
            <a:extLst>
              <a:ext uri="{FF2B5EF4-FFF2-40B4-BE49-F238E27FC236}">
                <a16:creationId xmlns:a16="http://schemas.microsoft.com/office/drawing/2014/main" id="{EF67FE56-AA0F-4DD8-9963-86FB842C2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22" name="Rectangle 21">
            <a:extLst>
              <a:ext uri="{FF2B5EF4-FFF2-40B4-BE49-F238E27FC236}">
                <a16:creationId xmlns:a16="http://schemas.microsoft.com/office/drawing/2014/main" id="{78A49812-B1B3-4D50-B4FD-4FA7ACD7589A}"/>
              </a:ext>
            </a:extLst>
          </p:cNvPr>
          <p:cNvSpPr/>
          <p:nvPr/>
        </p:nvSpPr>
        <p:spPr>
          <a:xfrm>
            <a:off x="1500996" y="3814206"/>
            <a:ext cx="7189915" cy="646331"/>
          </a:xfrm>
          <a:prstGeom prst="rect">
            <a:avLst/>
          </a:prstGeom>
        </p:spPr>
        <p:txBody>
          <a:bodyPr wrap="square">
            <a:spAutoFit/>
          </a:bodyPr>
          <a:lstStyle/>
          <a:p>
            <a:pPr algn="just"/>
            <a:r>
              <a:rPr lang="en-US" i="0" u="none" strike="noStrike" dirty="0">
                <a:solidFill>
                  <a:srgbClr val="58585B"/>
                </a:solidFill>
                <a:latin typeface="Arial Narrow" panose="020B0606020202030204" pitchFamily="34" charset="0"/>
              </a:rPr>
              <a:t>(out of 42) </a:t>
            </a:r>
            <a:r>
              <a:rPr lang="en-US" b="0" i="0" u="none" strike="noStrike" dirty="0">
                <a:solidFill>
                  <a:srgbClr val="58585B"/>
                </a:solidFill>
                <a:latin typeface="Arial Narrow" panose="020B0606020202030204" pitchFamily="34" charset="0"/>
              </a:rPr>
              <a:t>reported that there were </a:t>
            </a:r>
            <a:r>
              <a:rPr lang="en-US" b="1" i="0" u="none" strike="noStrike" dirty="0">
                <a:solidFill>
                  <a:srgbClr val="58585B"/>
                </a:solidFill>
                <a:latin typeface="Arial Narrow" panose="020B0606020202030204" pitchFamily="34" charset="0"/>
              </a:rPr>
              <a:t>no retaliation incidents</a:t>
            </a:r>
            <a:r>
              <a:rPr lang="en-US" b="0" i="0" u="none" strike="noStrike" dirty="0">
                <a:solidFill>
                  <a:srgbClr val="58585B"/>
                </a:solidFill>
                <a:latin typeface="Arial Narrow" panose="020B0606020202030204" pitchFamily="34" charset="0"/>
              </a:rPr>
              <a:t> in the six months prior to data collection. A returnee KI did not know. </a:t>
            </a:r>
          </a:p>
        </p:txBody>
      </p:sp>
      <p:sp>
        <p:nvSpPr>
          <p:cNvPr id="23" name="Rectangle 22">
            <a:extLst>
              <a:ext uri="{FF2B5EF4-FFF2-40B4-BE49-F238E27FC236}">
                <a16:creationId xmlns:a16="http://schemas.microsoft.com/office/drawing/2014/main" id="{76E86A78-4A5C-4D5A-9570-F01617E653F7}"/>
              </a:ext>
            </a:extLst>
          </p:cNvPr>
          <p:cNvSpPr/>
          <p:nvPr/>
        </p:nvSpPr>
        <p:spPr>
          <a:xfrm>
            <a:off x="550811" y="3781943"/>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41 KIs</a:t>
            </a:r>
            <a:endParaRPr lang="en-US" sz="3600" dirty="0">
              <a:solidFill>
                <a:srgbClr val="58585A"/>
              </a:solidFill>
            </a:endParaRPr>
          </a:p>
        </p:txBody>
      </p:sp>
    </p:spTree>
    <p:extLst>
      <p:ext uri="{BB962C8B-B14F-4D97-AF65-F5344CB8AC3E}">
        <p14:creationId xmlns:p14="http://schemas.microsoft.com/office/powerpoint/2010/main" val="1258398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43400" y="2738646"/>
            <a:ext cx="4648200" cy="707886"/>
          </a:xfrm>
          <a:prstGeom prst="rect">
            <a:avLst/>
          </a:prstGeom>
        </p:spPr>
        <p:txBody>
          <a:bodyPr wrap="square">
            <a:spAutoFit/>
          </a:bodyPr>
          <a:lstStyle/>
          <a:p>
            <a:r>
              <a:rPr lang="en-US" sz="4000" b="1" dirty="0">
                <a:solidFill>
                  <a:schemeClr val="bg1"/>
                </a:solidFill>
                <a:latin typeface="Arial Narrow" panose="020B0606020202030204" pitchFamily="34" charset="0"/>
              </a:rPr>
              <a:t>Introduction to </a:t>
            </a:r>
            <a:r>
              <a:rPr lang="en-US" sz="4000" b="1" dirty="0" err="1">
                <a:solidFill>
                  <a:schemeClr val="bg1"/>
                </a:solidFill>
                <a:latin typeface="Arial Narrow" panose="020B0606020202030204" pitchFamily="34" charset="0"/>
              </a:rPr>
              <a:t>ReDS</a:t>
            </a:r>
            <a:endParaRPr lang="en-US" sz="4000" b="1" dirty="0">
              <a:solidFill>
                <a:schemeClr val="bg1"/>
              </a:solidFill>
              <a:latin typeface="Arial Narrow" panose="020B0606020202030204" pitchFamily="34" charset="0"/>
            </a:endParaRP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1</a:t>
            </a:r>
          </a:p>
        </p:txBody>
      </p:sp>
      <p:pic>
        <p:nvPicPr>
          <p:cNvPr id="4" name="Picture 3">
            <a:extLst>
              <a:ext uri="{FF2B5EF4-FFF2-40B4-BE49-F238E27FC236}">
                <a16:creationId xmlns:a16="http://schemas.microsoft.com/office/drawing/2014/main" id="{6D8721E4-43FD-4895-9DC9-93DA1A2156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543256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4281F34-AAB8-4E89-AC09-E6AE5CC3978E}"/>
              </a:ext>
            </a:extLst>
          </p:cNvPr>
          <p:cNvSpPr txBox="1">
            <a:spLocks/>
          </p:cNvSpPr>
          <p:nvPr/>
        </p:nvSpPr>
        <p:spPr>
          <a:xfrm>
            <a:off x="386176" y="242773"/>
            <a:ext cx="8974392" cy="880524"/>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r>
              <a:rPr lang="en-GB" dirty="0"/>
              <a:t>Markaz Mosul Sub-district</a:t>
            </a:r>
          </a:p>
          <a:p>
            <a:r>
              <a:rPr lang="en-US" sz="3200" baseline="30000" dirty="0"/>
              <a:t>Perceptions of community inter-relations and co-existence – reported by KIs</a:t>
            </a:r>
            <a:endParaRPr lang="en-GB" sz="3200" dirty="0"/>
          </a:p>
        </p:txBody>
      </p:sp>
      <p:sp>
        <p:nvSpPr>
          <p:cNvPr id="14" name="Rectangle 13">
            <a:extLst>
              <a:ext uri="{FF2B5EF4-FFF2-40B4-BE49-F238E27FC236}">
                <a16:creationId xmlns:a16="http://schemas.microsoft.com/office/drawing/2014/main" id="{00876742-7BB8-40A8-A064-2A85C659970D}"/>
              </a:ext>
            </a:extLst>
          </p:cNvPr>
          <p:cNvSpPr/>
          <p:nvPr/>
        </p:nvSpPr>
        <p:spPr>
          <a:xfrm>
            <a:off x="184637" y="1298895"/>
            <a:ext cx="6138219" cy="523220"/>
          </a:xfrm>
          <a:prstGeom prst="rect">
            <a:avLst/>
          </a:prstGeom>
        </p:spPr>
        <p:txBody>
          <a:bodyPr wrap="none">
            <a:spAutoFit/>
          </a:bodyPr>
          <a:lstStyle/>
          <a:p>
            <a:r>
              <a:rPr lang="en-GB" sz="2800" b="0" i="0" u="none" strike="noStrike" dirty="0">
                <a:solidFill>
                  <a:srgbClr val="ED7376"/>
                </a:solidFill>
                <a:latin typeface="humanitarian-icons-v02" panose="02000503000000000000" pitchFamily="2" charset="0"/>
              </a:rPr>
              <a:t></a:t>
            </a:r>
            <a:r>
              <a:rPr lang="en-GB" sz="2000" b="1" baseline="30000" dirty="0">
                <a:solidFill>
                  <a:srgbClr val="EE5859"/>
                </a:solidFill>
                <a:latin typeface="Arial Narrow" charset="0"/>
                <a:ea typeface="Arial Narrow" charset="0"/>
                <a:cs typeface="Arial Narrow" charset="0"/>
              </a:rPr>
              <a:t> </a:t>
            </a:r>
            <a:r>
              <a:rPr lang="en-GB" sz="2000" b="1" dirty="0">
                <a:solidFill>
                  <a:srgbClr val="EE5859"/>
                </a:solidFill>
                <a:latin typeface="Arial Narrow" charset="0"/>
                <a:ea typeface="Arial Narrow" charset="0"/>
                <a:cs typeface="Arial Narrow" charset="0"/>
              </a:rPr>
              <a:t>Community inter-relations and co-existence </a:t>
            </a:r>
            <a:r>
              <a:rPr lang="en-US" sz="1600" b="1" i="0" u="none" strike="noStrike" dirty="0">
                <a:solidFill>
                  <a:srgbClr val="323232"/>
                </a:solidFill>
                <a:latin typeface="Arial Narrow" charset="0"/>
                <a:ea typeface="Arial Narrow" charset="0"/>
                <a:cs typeface="Arial Narrow" charset="0"/>
              </a:rPr>
              <a:t>(out of 42 KIs)</a:t>
            </a:r>
            <a:endParaRPr lang="en-GB" sz="1600" b="1" dirty="0">
              <a:solidFill>
                <a:srgbClr val="EE5859"/>
              </a:solidFill>
              <a:latin typeface="Arial Narrow" charset="0"/>
              <a:ea typeface="Arial Narrow" charset="0"/>
              <a:cs typeface="Arial Narrow" charset="0"/>
            </a:endParaRPr>
          </a:p>
        </p:txBody>
      </p:sp>
      <p:sp>
        <p:nvSpPr>
          <p:cNvPr id="15" name="Rectangle 14">
            <a:extLst>
              <a:ext uri="{FF2B5EF4-FFF2-40B4-BE49-F238E27FC236}">
                <a16:creationId xmlns:a16="http://schemas.microsoft.com/office/drawing/2014/main" id="{B06A1B28-A962-452D-A1CF-D727389C43C6}"/>
              </a:ext>
            </a:extLst>
          </p:cNvPr>
          <p:cNvSpPr/>
          <p:nvPr/>
        </p:nvSpPr>
        <p:spPr>
          <a:xfrm>
            <a:off x="1491007" y="1879554"/>
            <a:ext cx="7377923" cy="369332"/>
          </a:xfrm>
          <a:prstGeom prst="rect">
            <a:avLst/>
          </a:prstGeom>
        </p:spPr>
        <p:txBody>
          <a:bodyPr wrap="square">
            <a:spAutoFit/>
          </a:bodyPr>
          <a:lstStyle/>
          <a:p>
            <a:pPr algn="just"/>
            <a:r>
              <a:rPr lang="en-US" dirty="0">
                <a:solidFill>
                  <a:srgbClr val="58585B"/>
                </a:solidFill>
                <a:latin typeface="Arial Narrow" panose="020B0606020202030204" pitchFamily="34" charset="0"/>
              </a:rPr>
              <a:t>(out of 42) reported that </a:t>
            </a:r>
            <a:r>
              <a:rPr lang="en-US" b="1" dirty="0">
                <a:solidFill>
                  <a:srgbClr val="58585B"/>
                </a:solidFill>
                <a:latin typeface="Arial Narrow" panose="020B0606020202030204" pitchFamily="34" charset="0"/>
              </a:rPr>
              <a:t>their</a:t>
            </a:r>
            <a:r>
              <a:rPr lang="en-US" dirty="0">
                <a:solidFill>
                  <a:srgbClr val="58585B"/>
                </a:solidFill>
                <a:latin typeface="Arial Narrow" panose="020B0606020202030204" pitchFamily="34" charset="0"/>
              </a:rPr>
              <a:t> </a:t>
            </a:r>
            <a:r>
              <a:rPr lang="en-US" b="1" dirty="0">
                <a:solidFill>
                  <a:srgbClr val="58585B"/>
                </a:solidFill>
                <a:latin typeface="Arial Narrow" panose="020B0606020202030204" pitchFamily="34" charset="0"/>
              </a:rPr>
              <a:t>community members trust each other</a:t>
            </a:r>
            <a:r>
              <a:rPr lang="en-US" dirty="0">
                <a:solidFill>
                  <a:srgbClr val="58585B"/>
                </a:solidFill>
                <a:latin typeface="Arial Narrow" panose="020B0606020202030204" pitchFamily="34" charset="0"/>
              </a:rPr>
              <a:t>.</a:t>
            </a:r>
          </a:p>
        </p:txBody>
      </p:sp>
      <p:sp>
        <p:nvSpPr>
          <p:cNvPr id="16" name="Rectangle 15">
            <a:extLst>
              <a:ext uri="{FF2B5EF4-FFF2-40B4-BE49-F238E27FC236}">
                <a16:creationId xmlns:a16="http://schemas.microsoft.com/office/drawing/2014/main" id="{CF9CF4D6-077C-48D0-B7DF-05B047630EE9}"/>
              </a:ext>
            </a:extLst>
          </p:cNvPr>
          <p:cNvSpPr/>
          <p:nvPr/>
        </p:nvSpPr>
        <p:spPr>
          <a:xfrm>
            <a:off x="546695" y="1839101"/>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20 KIs</a:t>
            </a:r>
            <a:endParaRPr lang="en-US" sz="3600" dirty="0"/>
          </a:p>
        </p:txBody>
      </p:sp>
      <p:sp>
        <p:nvSpPr>
          <p:cNvPr id="17" name="Rectangle 16">
            <a:extLst>
              <a:ext uri="{FF2B5EF4-FFF2-40B4-BE49-F238E27FC236}">
                <a16:creationId xmlns:a16="http://schemas.microsoft.com/office/drawing/2014/main" id="{729FBECE-8DD1-4725-A8C7-E8BC9C957139}"/>
              </a:ext>
            </a:extLst>
          </p:cNvPr>
          <p:cNvSpPr/>
          <p:nvPr/>
        </p:nvSpPr>
        <p:spPr>
          <a:xfrm>
            <a:off x="1503657" y="5331312"/>
            <a:ext cx="7371393" cy="923330"/>
          </a:xfrm>
          <a:prstGeom prst="rect">
            <a:avLst/>
          </a:prstGeom>
        </p:spPr>
        <p:txBody>
          <a:bodyPr wrap="square">
            <a:spAutoFit/>
          </a:bodyPr>
          <a:lstStyle/>
          <a:p>
            <a:pPr marR="0" algn="just" rtl="0"/>
            <a:r>
              <a:rPr lang="en-US" sz="1800" b="0" i="0" u="none" strike="noStrike" dirty="0">
                <a:solidFill>
                  <a:srgbClr val="58585B"/>
                </a:solidFill>
                <a:latin typeface="Arial Narrow" panose="020B0606020202030204" pitchFamily="34" charset="0"/>
              </a:rPr>
              <a:t>(out of 42), all community leader (11 KIs) and </a:t>
            </a:r>
            <a:r>
              <a:rPr lang="en-US" sz="1800" b="0" i="0" u="none" strike="noStrike" dirty="0" err="1">
                <a:solidFill>
                  <a:srgbClr val="58585B"/>
                </a:solidFill>
                <a:latin typeface="Arial Narrow" panose="020B0606020202030204" pitchFamily="34" charset="0"/>
              </a:rPr>
              <a:t>remainee</a:t>
            </a:r>
            <a:r>
              <a:rPr lang="en-US" sz="1800" b="0" i="0" u="none" strike="noStrike" dirty="0">
                <a:solidFill>
                  <a:srgbClr val="58585B"/>
                </a:solidFill>
                <a:latin typeface="Arial Narrow" panose="020B0606020202030204" pitchFamily="34" charset="0"/>
              </a:rPr>
              <a:t> KIs (4 KIs), reported that community members </a:t>
            </a:r>
            <a:r>
              <a:rPr lang="en-US" sz="1800" b="1" i="0" u="none" strike="noStrike" dirty="0">
                <a:solidFill>
                  <a:srgbClr val="58585B"/>
                </a:solidFill>
                <a:latin typeface="Arial Narrow" panose="020B0606020202030204" pitchFamily="34" charset="0"/>
              </a:rPr>
              <a:t>were not interested in participating in social and public events</a:t>
            </a:r>
            <a:r>
              <a:rPr lang="en-US" sz="1800" b="0" i="0" u="none" strike="noStrike" dirty="0">
                <a:solidFill>
                  <a:srgbClr val="58585B"/>
                </a:solidFill>
                <a:latin typeface="Arial Narrow" panose="020B0606020202030204" pitchFamily="34" charset="0"/>
              </a:rPr>
              <a:t>. </a:t>
            </a:r>
          </a:p>
        </p:txBody>
      </p:sp>
      <p:sp>
        <p:nvSpPr>
          <p:cNvPr id="18" name="Rectangle 17">
            <a:extLst>
              <a:ext uri="{FF2B5EF4-FFF2-40B4-BE49-F238E27FC236}">
                <a16:creationId xmlns:a16="http://schemas.microsoft.com/office/drawing/2014/main" id="{ADE090C7-468D-4D1F-8D13-EEA6B6B10CF7}"/>
              </a:ext>
            </a:extLst>
          </p:cNvPr>
          <p:cNvSpPr/>
          <p:nvPr/>
        </p:nvSpPr>
        <p:spPr>
          <a:xfrm>
            <a:off x="1503657" y="3299266"/>
            <a:ext cx="7365273" cy="369332"/>
          </a:xfrm>
          <a:prstGeom prst="rect">
            <a:avLst/>
          </a:prstGeom>
        </p:spPr>
        <p:txBody>
          <a:bodyPr wrap="square">
            <a:spAutoFit/>
          </a:bodyPr>
          <a:lstStyle/>
          <a:p>
            <a:pPr marR="0" algn="just" rtl="0"/>
            <a:r>
              <a:rPr lang="en-US" b="0" i="0" u="none" strike="noStrike" dirty="0">
                <a:solidFill>
                  <a:srgbClr val="58585A"/>
                </a:solidFill>
                <a:latin typeface="Arial Narrow" panose="020B0606020202030204" pitchFamily="34" charset="0"/>
              </a:rPr>
              <a:t>(out of 42) reported that community members</a:t>
            </a:r>
            <a:r>
              <a:rPr lang="en-US" b="1" i="0" u="none" strike="noStrike" dirty="0">
                <a:solidFill>
                  <a:srgbClr val="58585A"/>
                </a:solidFill>
                <a:latin typeface="Arial Narrow" panose="020B0606020202030204" pitchFamily="34" charset="0"/>
              </a:rPr>
              <a:t> interact with other groups.</a:t>
            </a:r>
          </a:p>
        </p:txBody>
      </p:sp>
      <p:sp>
        <p:nvSpPr>
          <p:cNvPr id="19" name="Rectangle 18">
            <a:extLst>
              <a:ext uri="{FF2B5EF4-FFF2-40B4-BE49-F238E27FC236}">
                <a16:creationId xmlns:a16="http://schemas.microsoft.com/office/drawing/2014/main" id="{90A4D7D8-C2AC-4F8A-A105-AA37632AB0A8}"/>
              </a:ext>
            </a:extLst>
          </p:cNvPr>
          <p:cNvSpPr/>
          <p:nvPr/>
        </p:nvSpPr>
        <p:spPr>
          <a:xfrm>
            <a:off x="559343" y="3267472"/>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20 KIs</a:t>
            </a:r>
            <a:endParaRPr lang="en-US" sz="3600" dirty="0"/>
          </a:p>
        </p:txBody>
      </p:sp>
      <p:sp>
        <p:nvSpPr>
          <p:cNvPr id="6" name="Rectangle 5">
            <a:extLst>
              <a:ext uri="{FF2B5EF4-FFF2-40B4-BE49-F238E27FC236}">
                <a16:creationId xmlns:a16="http://schemas.microsoft.com/office/drawing/2014/main" id="{68D9DE08-ED04-4DCA-9FA1-B8FE9FBE706C}"/>
              </a:ext>
            </a:extLst>
          </p:cNvPr>
          <p:cNvSpPr/>
          <p:nvPr/>
        </p:nvSpPr>
        <p:spPr>
          <a:xfrm>
            <a:off x="566121" y="5304632"/>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15 KIs</a:t>
            </a:r>
            <a:endParaRPr lang="en-US" sz="3600" dirty="0"/>
          </a:p>
        </p:txBody>
      </p:sp>
      <p:pic>
        <p:nvPicPr>
          <p:cNvPr id="20" name="Picture 19">
            <a:extLst>
              <a:ext uri="{FF2B5EF4-FFF2-40B4-BE49-F238E27FC236}">
                <a16:creationId xmlns:a16="http://schemas.microsoft.com/office/drawing/2014/main" id="{EF67FE56-AA0F-4DD8-9963-86FB842C26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21" name="TextBox 20">
            <a:extLst>
              <a:ext uri="{FF2B5EF4-FFF2-40B4-BE49-F238E27FC236}">
                <a16:creationId xmlns:a16="http://schemas.microsoft.com/office/drawing/2014/main" id="{14C27271-2923-41A8-87BE-A7CB0993F0AA}"/>
              </a:ext>
            </a:extLst>
          </p:cNvPr>
          <p:cNvSpPr txBox="1"/>
          <p:nvPr/>
        </p:nvSpPr>
        <p:spPr>
          <a:xfrm>
            <a:off x="546695" y="2503961"/>
            <a:ext cx="8152462" cy="646331"/>
          </a:xfrm>
          <a:prstGeom prst="rect">
            <a:avLst/>
          </a:prstGeom>
          <a:noFill/>
        </p:spPr>
        <p:txBody>
          <a:bodyPr wrap="square">
            <a:spAutoFit/>
          </a:bodyPr>
          <a:lstStyle/>
          <a:p>
            <a:pPr marR="0" algn="just" rtl="0"/>
            <a:r>
              <a:rPr lang="en-GB" sz="1800" b="0" i="0" u="none" strike="noStrike" dirty="0">
                <a:solidFill>
                  <a:srgbClr val="58585B"/>
                </a:solidFill>
                <a:latin typeface="Arial Narrow" panose="020B0606020202030204" pitchFamily="34" charset="0"/>
              </a:rPr>
              <a:t>All KIs</a:t>
            </a:r>
            <a:r>
              <a:rPr lang="en-US" sz="1800" b="0" i="0" u="none" strike="noStrike" dirty="0">
                <a:solidFill>
                  <a:srgbClr val="58585B"/>
                </a:solidFill>
                <a:latin typeface="Arial Narrow" panose="020B0606020202030204" pitchFamily="34" charset="0"/>
              </a:rPr>
              <a:t> (42 KIs) reported that there were </a:t>
            </a:r>
            <a:r>
              <a:rPr lang="en-US" sz="1800" b="1" i="0" u="none" strike="noStrike" dirty="0">
                <a:solidFill>
                  <a:srgbClr val="58585B"/>
                </a:solidFill>
                <a:latin typeface="Arial Narrow" panose="020B0606020202030204" pitchFamily="34" charset="0"/>
              </a:rPr>
              <a:t>no specific population groups which are not welcomed</a:t>
            </a:r>
            <a:r>
              <a:rPr lang="en-US" sz="1800" b="0" i="0" u="none" strike="noStrike" dirty="0">
                <a:solidFill>
                  <a:srgbClr val="58585B"/>
                </a:solidFill>
                <a:latin typeface="Arial Narrow" panose="020B0606020202030204" pitchFamily="34" charset="0"/>
              </a:rPr>
              <a:t> by the majority of the community.</a:t>
            </a:r>
          </a:p>
        </p:txBody>
      </p:sp>
      <p:sp>
        <p:nvSpPr>
          <p:cNvPr id="24" name="TextBox 23">
            <a:extLst>
              <a:ext uri="{FF2B5EF4-FFF2-40B4-BE49-F238E27FC236}">
                <a16:creationId xmlns:a16="http://schemas.microsoft.com/office/drawing/2014/main" id="{1CF8DFE7-BE89-4932-AFA3-463032C2048E}"/>
              </a:ext>
            </a:extLst>
          </p:cNvPr>
          <p:cNvSpPr txBox="1"/>
          <p:nvPr/>
        </p:nvSpPr>
        <p:spPr>
          <a:xfrm>
            <a:off x="566121" y="3740857"/>
            <a:ext cx="4683210" cy="369332"/>
          </a:xfrm>
          <a:prstGeom prst="rect">
            <a:avLst/>
          </a:prstGeom>
          <a:noFill/>
        </p:spPr>
        <p:txBody>
          <a:bodyPr wrap="square">
            <a:spAutoFit/>
          </a:bodyPr>
          <a:lstStyle/>
          <a:p>
            <a:pPr marR="0" algn="l" rtl="0"/>
            <a:r>
              <a:rPr lang="en-US" sz="1800" b="1" i="0" u="none" strike="noStrike" dirty="0">
                <a:solidFill>
                  <a:srgbClr val="EE5859"/>
                </a:solidFill>
                <a:latin typeface="Arial Narrow" charset="0"/>
                <a:ea typeface="Arial Narrow" charset="0"/>
                <a:cs typeface="Arial Narrow" charset="0"/>
              </a:rPr>
              <a:t>Reported types of interaction </a:t>
            </a:r>
            <a:r>
              <a:rPr lang="en-US" sz="1600" b="1" i="0" u="none" strike="noStrike" dirty="0">
                <a:solidFill>
                  <a:srgbClr val="58585B"/>
                </a:solidFill>
                <a:latin typeface="Arial Narrow" charset="0"/>
                <a:ea typeface="Arial Narrow" charset="0"/>
                <a:cs typeface="Arial Narrow" charset="0"/>
              </a:rPr>
              <a:t>(out of 20 KIs)</a:t>
            </a:r>
            <a:r>
              <a:rPr lang="en-US" sz="1600" b="1" dirty="0">
                <a:solidFill>
                  <a:srgbClr val="58585B"/>
                </a:solidFill>
                <a:latin typeface="Arial Narrow" charset="0"/>
                <a:ea typeface="Arial Narrow" charset="0"/>
                <a:cs typeface="Arial Narrow" charset="0"/>
              </a:rPr>
              <a:t>*</a:t>
            </a:r>
            <a:endParaRPr lang="en-US" sz="1600" b="1" i="0" u="none" strike="noStrike" dirty="0">
              <a:solidFill>
                <a:srgbClr val="58585B"/>
              </a:solidFill>
              <a:latin typeface="Arial Narrow" charset="0"/>
              <a:ea typeface="Arial Narrow" charset="0"/>
              <a:cs typeface="Arial Narrow" charset="0"/>
            </a:endParaRPr>
          </a:p>
        </p:txBody>
      </p:sp>
      <p:sp>
        <p:nvSpPr>
          <p:cNvPr id="25" name="TextBox 24">
            <a:extLst>
              <a:ext uri="{FF2B5EF4-FFF2-40B4-BE49-F238E27FC236}">
                <a16:creationId xmlns:a16="http://schemas.microsoft.com/office/drawing/2014/main" id="{D752EC60-F9C8-4555-A988-EBBA770EEC2E}"/>
              </a:ext>
            </a:extLst>
          </p:cNvPr>
          <p:cNvSpPr txBox="1"/>
          <p:nvPr/>
        </p:nvSpPr>
        <p:spPr>
          <a:xfrm>
            <a:off x="1031953" y="4112214"/>
            <a:ext cx="4683210" cy="1077218"/>
          </a:xfrm>
          <a:prstGeom prst="rect">
            <a:avLst/>
          </a:prstGeom>
          <a:noFill/>
        </p:spPr>
        <p:txBody>
          <a:bodyPr wrap="square">
            <a:spAutoFit/>
          </a:bodyPr>
          <a:lstStyle/>
          <a:p>
            <a:pPr marR="0" algn="just" rtl="0"/>
            <a:r>
              <a:rPr lang="en-GB" sz="1600" b="0" i="0" u="none" strike="noStrike" dirty="0">
                <a:solidFill>
                  <a:srgbClr val="58585B"/>
                </a:solidFill>
                <a:latin typeface="Arial Narrow" panose="020B0606020202030204" pitchFamily="34" charset="0"/>
              </a:rPr>
              <a:t>Kinship ties				</a:t>
            </a:r>
            <a:r>
              <a:rPr lang="en-GB" sz="1600" b="1" i="0" u="none" strike="noStrike" dirty="0">
                <a:solidFill>
                  <a:srgbClr val="58585B"/>
                </a:solidFill>
                <a:latin typeface="Arial Narrow" panose="020B0606020202030204" pitchFamily="34" charset="0"/>
              </a:rPr>
              <a:t>19 KIs</a:t>
            </a:r>
          </a:p>
          <a:p>
            <a:pPr marR="0" algn="just" rtl="0"/>
            <a:r>
              <a:rPr lang="en-US" sz="1600" b="0" i="0" u="none" strike="noStrike" dirty="0">
                <a:solidFill>
                  <a:srgbClr val="58585B"/>
                </a:solidFill>
                <a:latin typeface="Arial Narrow" panose="020B0606020202030204" pitchFamily="34" charset="0"/>
              </a:rPr>
              <a:t>Work relationships (employment)		</a:t>
            </a:r>
            <a:r>
              <a:rPr lang="en-US" sz="1600" b="1" i="0" u="none" strike="noStrike" dirty="0">
                <a:solidFill>
                  <a:srgbClr val="58585B"/>
                </a:solidFill>
                <a:latin typeface="Arial Narrow" panose="020B0606020202030204" pitchFamily="34" charset="0"/>
              </a:rPr>
              <a:t>14 KIs </a:t>
            </a:r>
          </a:p>
          <a:p>
            <a:pPr marR="0" algn="just" rtl="0"/>
            <a:r>
              <a:rPr lang="en-GB" sz="1600" b="0" i="0" u="none" strike="noStrike" dirty="0">
                <a:solidFill>
                  <a:srgbClr val="58585B"/>
                </a:solidFill>
                <a:latin typeface="Arial Narrow" panose="020B0606020202030204" pitchFamily="34" charset="0"/>
              </a:rPr>
              <a:t>Friendship				</a:t>
            </a:r>
            <a:r>
              <a:rPr lang="en-GB" sz="1600" b="1" i="0" u="none" strike="noStrike" dirty="0">
                <a:solidFill>
                  <a:srgbClr val="58585B"/>
                </a:solidFill>
                <a:latin typeface="Arial Narrow" panose="020B0606020202030204" pitchFamily="34" charset="0"/>
              </a:rPr>
              <a:t>12 KIs</a:t>
            </a:r>
          </a:p>
          <a:p>
            <a:pPr marR="0" algn="just" rtl="0"/>
            <a:r>
              <a:rPr lang="en-US" sz="1600" b="0" i="0" u="none" strike="noStrike" dirty="0">
                <a:solidFill>
                  <a:srgbClr val="58585B"/>
                </a:solidFill>
                <a:latin typeface="Arial Narrow" panose="020B0606020202030204" pitchFamily="34" charset="0"/>
              </a:rPr>
              <a:t>Common business operation </a:t>
            </a:r>
            <a:r>
              <a:rPr lang="en-US" sz="1600" b="1" i="0" u="none" strike="noStrike" dirty="0">
                <a:solidFill>
                  <a:srgbClr val="58585B"/>
                </a:solidFill>
                <a:latin typeface="Arial Narrow" panose="020B0606020202030204" pitchFamily="34" charset="0"/>
              </a:rPr>
              <a:t>		  7 KIs</a:t>
            </a:r>
            <a:endParaRPr lang="en-US" sz="1600" dirty="0"/>
          </a:p>
        </p:txBody>
      </p:sp>
      <p:pic>
        <p:nvPicPr>
          <p:cNvPr id="12" name="Picture 11">
            <a:extLst>
              <a:ext uri="{FF2B5EF4-FFF2-40B4-BE49-F238E27FC236}">
                <a16:creationId xmlns:a16="http://schemas.microsoft.com/office/drawing/2014/main" id="{E6442429-5525-4DCE-9160-8C5A7945C8DD}"/>
              </a:ext>
            </a:extLst>
          </p:cNvPr>
          <p:cNvPicPr>
            <a:picLocks noChangeAspect="1"/>
          </p:cNvPicPr>
          <p:nvPr/>
        </p:nvPicPr>
        <p:blipFill>
          <a:blip r:embed="rId4"/>
          <a:stretch>
            <a:fillRect/>
          </a:stretch>
        </p:blipFill>
        <p:spPr>
          <a:xfrm>
            <a:off x="5359663" y="4200672"/>
            <a:ext cx="1143160" cy="923330"/>
          </a:xfrm>
          <a:prstGeom prst="rect">
            <a:avLst/>
          </a:prstGeom>
        </p:spPr>
      </p:pic>
    </p:spTree>
    <p:extLst>
      <p:ext uri="{BB962C8B-B14F-4D97-AF65-F5344CB8AC3E}">
        <p14:creationId xmlns:p14="http://schemas.microsoft.com/office/powerpoint/2010/main" val="996603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8F31D2-DF6F-4BD7-9A3F-1EA91636DE9A}"/>
              </a:ext>
            </a:extLst>
          </p:cNvPr>
          <p:cNvSpPr/>
          <p:nvPr/>
        </p:nvSpPr>
        <p:spPr>
          <a:xfrm>
            <a:off x="4210848" y="2489506"/>
            <a:ext cx="4679736" cy="1200329"/>
          </a:xfrm>
          <a:prstGeom prst="rect">
            <a:avLst/>
          </a:prstGeom>
        </p:spPr>
        <p:txBody>
          <a:bodyPr wrap="square">
            <a:spAutoFit/>
          </a:bodyPr>
          <a:lstStyle/>
          <a:p>
            <a:r>
              <a:rPr lang="en-US" sz="3600" b="1" dirty="0">
                <a:solidFill>
                  <a:schemeClr val="bg1"/>
                </a:solidFill>
                <a:latin typeface="Arial Narrow" panose="020B0606020202030204" pitchFamily="34" charset="0"/>
              </a:rPr>
              <a:t>Questions from the audience</a:t>
            </a:r>
          </a:p>
        </p:txBody>
      </p:sp>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6</a:t>
            </a:r>
          </a:p>
        </p:txBody>
      </p:sp>
      <p:pic>
        <p:nvPicPr>
          <p:cNvPr id="5" name="Picture 4">
            <a:extLst>
              <a:ext uri="{FF2B5EF4-FFF2-40B4-BE49-F238E27FC236}">
                <a16:creationId xmlns:a16="http://schemas.microsoft.com/office/drawing/2014/main" id="{D1D2B054-E040-443D-B46A-B9A5B2A6F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65808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F065039-ED30-45FE-978A-6A77176514C5}"/>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7</a:t>
            </a:r>
          </a:p>
        </p:txBody>
      </p:sp>
      <p:sp>
        <p:nvSpPr>
          <p:cNvPr id="5" name="Rectangle 4">
            <a:extLst>
              <a:ext uri="{FF2B5EF4-FFF2-40B4-BE49-F238E27FC236}">
                <a16:creationId xmlns:a16="http://schemas.microsoft.com/office/drawing/2014/main" id="{5491CF58-5F1D-4486-A300-BBE8A28E51AD}"/>
              </a:ext>
            </a:extLst>
          </p:cNvPr>
          <p:cNvSpPr/>
          <p:nvPr/>
        </p:nvSpPr>
        <p:spPr>
          <a:xfrm>
            <a:off x="4343400" y="2226206"/>
            <a:ext cx="4679736" cy="1938992"/>
          </a:xfrm>
          <a:prstGeom prst="rect">
            <a:avLst/>
          </a:prstGeom>
        </p:spPr>
        <p:txBody>
          <a:bodyPr wrap="square">
            <a:spAutoFit/>
          </a:bodyPr>
          <a:lstStyle/>
          <a:p>
            <a:r>
              <a:rPr lang="en-US" sz="3600" b="1" dirty="0">
                <a:solidFill>
                  <a:schemeClr val="bg1"/>
                </a:solidFill>
                <a:latin typeface="Arial Narrow" panose="020B0606020202030204" pitchFamily="34" charset="0"/>
              </a:rPr>
              <a:t>Discussion</a:t>
            </a:r>
          </a:p>
          <a:p>
            <a:endParaRPr lang="en-US" sz="3600" b="1" dirty="0">
              <a:solidFill>
                <a:schemeClr val="bg1"/>
              </a:solidFill>
              <a:latin typeface="Arial Narrow" panose="020B0606020202030204" pitchFamily="34" charset="0"/>
            </a:endParaRPr>
          </a:p>
          <a:p>
            <a:r>
              <a:rPr lang="en-US" sz="2400" dirty="0">
                <a:solidFill>
                  <a:schemeClr val="bg1"/>
                </a:solidFill>
                <a:latin typeface="Arial Narrow" panose="020B0606020202030204" pitchFamily="34" charset="0"/>
              </a:rPr>
              <a:t>Any feedback or comments from those operational in these areas?</a:t>
            </a:r>
            <a:endParaRPr lang="en-US" sz="2400" b="1" dirty="0">
              <a:solidFill>
                <a:schemeClr val="bg1"/>
              </a:solidFill>
              <a:latin typeface="Arial Narrow" panose="020B0606020202030204" pitchFamily="34" charset="0"/>
            </a:endParaRPr>
          </a:p>
        </p:txBody>
      </p:sp>
      <p:pic>
        <p:nvPicPr>
          <p:cNvPr id="8" name="Picture 7">
            <a:extLst>
              <a:ext uri="{FF2B5EF4-FFF2-40B4-BE49-F238E27FC236}">
                <a16:creationId xmlns:a16="http://schemas.microsoft.com/office/drawing/2014/main" id="{12B3452E-9465-4705-80BF-D4C80C5DFC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114066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B9D27C-7A86-42FC-94B5-AC228A8667E9}"/>
              </a:ext>
            </a:extLst>
          </p:cNvPr>
          <p:cNvSpPr>
            <a:spLocks noGrp="1"/>
          </p:cNvSpPr>
          <p:nvPr>
            <p:ph type="body" sz="quarter" idx="16"/>
          </p:nvPr>
        </p:nvSpPr>
        <p:spPr>
          <a:xfrm>
            <a:off x="5727075" y="4119013"/>
            <a:ext cx="907641" cy="383019"/>
          </a:xfrm>
        </p:spPr>
        <p:txBody>
          <a:bodyPr/>
          <a:lstStyle/>
          <a:p>
            <a:r>
              <a:rPr lang="en-US" sz="1050" dirty="0"/>
              <a:t>Upon request</a:t>
            </a:r>
          </a:p>
        </p:txBody>
      </p:sp>
      <p:sp>
        <p:nvSpPr>
          <p:cNvPr id="6"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7" y="4544555"/>
            <a:ext cx="3069499" cy="213900"/>
          </a:xfrm>
        </p:spPr>
        <p:txBody>
          <a:bodyPr/>
          <a:lstStyle/>
          <a:p>
            <a:r>
              <a:rPr lang="en-US" sz="1050" dirty="0"/>
              <a:t>http://www.reachresourcecentre.info/</a:t>
            </a:r>
          </a:p>
        </p:txBody>
      </p:sp>
      <p:sp>
        <p:nvSpPr>
          <p:cNvPr id="8" name="Text Placeholder 7">
            <a:extLst>
              <a:ext uri="{FF2B5EF4-FFF2-40B4-BE49-F238E27FC236}">
                <a16:creationId xmlns:a16="http://schemas.microsoft.com/office/drawing/2014/main" id="{6E99854B-8609-4593-812C-689A4C6176C3}"/>
              </a:ext>
            </a:extLst>
          </p:cNvPr>
          <p:cNvSpPr>
            <a:spLocks noGrp="1"/>
          </p:cNvSpPr>
          <p:nvPr>
            <p:ph type="body" sz="quarter" idx="19"/>
          </p:nvPr>
        </p:nvSpPr>
        <p:spPr>
          <a:xfrm>
            <a:off x="5710142" y="5009420"/>
            <a:ext cx="3069499" cy="213900"/>
          </a:xfrm>
        </p:spPr>
        <p:txBody>
          <a:bodyPr/>
          <a:lstStyle/>
          <a:p>
            <a:r>
              <a:rPr lang="en-US" sz="1050" dirty="0"/>
              <a:t>@</a:t>
            </a:r>
            <a:r>
              <a:rPr lang="en-US" sz="1050" dirty="0" err="1"/>
              <a:t>REACH_info</a:t>
            </a:r>
            <a:endParaRPr lang="en-US" sz="1050" dirty="0"/>
          </a:p>
        </p:txBody>
      </p:sp>
      <p:sp>
        <p:nvSpPr>
          <p:cNvPr id="10" name="Text Placeholder 5">
            <a:extLst>
              <a:ext uri="{FF2B5EF4-FFF2-40B4-BE49-F238E27FC236}">
                <a16:creationId xmlns:a16="http://schemas.microsoft.com/office/drawing/2014/main" id="{1558346B-A799-4EBD-8DE1-352B7EE752E8}"/>
              </a:ext>
            </a:extLst>
          </p:cNvPr>
          <p:cNvSpPr>
            <a:spLocks noGrp="1"/>
          </p:cNvSpPr>
          <p:nvPr>
            <p:ph type="body" sz="quarter" idx="17"/>
          </p:nvPr>
        </p:nvSpPr>
        <p:spPr>
          <a:xfrm>
            <a:off x="5727075" y="4778102"/>
            <a:ext cx="3069499" cy="213900"/>
          </a:xfrm>
        </p:spPr>
        <p:txBody>
          <a:bodyPr/>
          <a:lstStyle/>
          <a:p>
            <a:r>
              <a:rPr lang="en-US" sz="1050" dirty="0"/>
              <a:t>IMPACT Initiatives</a:t>
            </a:r>
          </a:p>
        </p:txBody>
      </p:sp>
      <p:pic>
        <p:nvPicPr>
          <p:cNvPr id="7" name="Picture 6">
            <a:extLst>
              <a:ext uri="{FF2B5EF4-FFF2-40B4-BE49-F238E27FC236}">
                <a16:creationId xmlns:a16="http://schemas.microsoft.com/office/drawing/2014/main" id="{4F69FE35-0514-4601-936E-175CD1B536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1" name="Text Placeholder 4">
            <a:extLst>
              <a:ext uri="{FF2B5EF4-FFF2-40B4-BE49-F238E27FC236}">
                <a16:creationId xmlns:a16="http://schemas.microsoft.com/office/drawing/2014/main" id="{613DC50D-E3C0-439D-AF85-105D3CED207A}"/>
              </a:ext>
            </a:extLst>
          </p:cNvPr>
          <p:cNvSpPr txBox="1">
            <a:spLocks/>
          </p:cNvSpPr>
          <p:nvPr/>
        </p:nvSpPr>
        <p:spPr>
          <a:xfrm>
            <a:off x="282132" y="359673"/>
            <a:ext cx="7433117" cy="554727"/>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950" kern="1200" baseline="0">
                <a:solidFill>
                  <a:schemeClr val="bg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1" dirty="0">
                <a:latin typeface="Arial Narrow" charset="0"/>
                <a:ea typeface="Arial Narrow" charset="0"/>
                <a:cs typeface="Arial Narrow" charset="0"/>
              </a:rPr>
              <a:t>Link to the Factsheet </a:t>
            </a:r>
            <a:r>
              <a:rPr lang="en-US" sz="1800" u="sng" dirty="0">
                <a:solidFill>
                  <a:srgbClr val="000000"/>
                </a:solidFill>
                <a:effectLst/>
                <a:latin typeface="Arial Narrow" charset="0"/>
                <a:ea typeface="Arial Narrow" charset="0"/>
                <a:cs typeface="Arial Narrow" charset="0"/>
                <a:hlinkClick r:id="rId4" tooltip="https://www.impact-repository.org/document/reach/dff9be13/REACH_IRQ_ReDS_RA_Factsheet_Markaz_Mosul_March2021.pdf&#10;Ctrl+Click or tap to follow the link"/>
              </a:rPr>
              <a:t>Markaz Mosul Factsheet March 2021</a:t>
            </a:r>
            <a:endParaRPr lang="en-US" sz="1800" dirty="0">
              <a:effectLst/>
              <a:latin typeface="Arial Narrow" charset="0"/>
              <a:ea typeface="Arial Narrow" charset="0"/>
              <a:cs typeface="Arial Narrow" charset="0"/>
            </a:endParaRPr>
          </a:p>
          <a:p>
            <a:endParaRPr lang="en-US" sz="1400" b="1" dirty="0">
              <a:latin typeface="Arial Narrow" charset="0"/>
              <a:ea typeface="Arial Narrow" charset="0"/>
              <a:cs typeface="Arial Narrow" charset="0"/>
            </a:endParaRPr>
          </a:p>
          <a:p>
            <a:endParaRPr lang="en-US" sz="1400" b="1" dirty="0">
              <a:latin typeface="Arial Narrow" charset="0"/>
              <a:ea typeface="Arial Narrow" charset="0"/>
              <a:cs typeface="Arial Narrow" charset="0"/>
            </a:endParaRPr>
          </a:p>
        </p:txBody>
      </p:sp>
    </p:spTree>
    <p:extLst>
      <p:ext uri="{BB962C8B-B14F-4D97-AF65-F5344CB8AC3E}">
        <p14:creationId xmlns:p14="http://schemas.microsoft.com/office/powerpoint/2010/main" val="1573812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1DE942-89F9-4983-8228-92968F71C9A5}"/>
              </a:ext>
            </a:extLst>
          </p:cNvPr>
          <p:cNvSpPr>
            <a:spLocks noGrp="1"/>
          </p:cNvSpPr>
          <p:nvPr>
            <p:ph type="body" sz="quarter" idx="13"/>
          </p:nvPr>
        </p:nvSpPr>
        <p:spPr bwMode="auto">
          <a:xfrm>
            <a:off x="3704656" y="651809"/>
            <a:ext cx="5190397" cy="47708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algn="just" rtl="0">
              <a:lnSpc>
                <a:spcPct val="114000"/>
              </a:lnSpc>
              <a:spcBef>
                <a:spcPts val="0"/>
              </a:spcBef>
              <a:spcAft>
                <a:spcPts val="2400"/>
              </a:spcAft>
            </a:pPr>
            <a:r>
              <a:rPr lang="en-US" sz="1800" dirty="0">
                <a:cs typeface="Arial" panose="020B0604020202020204" pitchFamily="34" charset="0"/>
              </a:rPr>
              <a:t>In 2020, the number of internally displaced persons (IDPs) returning to their area of origin (AoO) or being re-displaced increased, coupled with persisting challenges in relation to social cohesion, lack of services, infrastructure and - in some cases - security in AoO. Increased returns were driven in part by the ongoing closure and consolidation of IDP camps; at the time of data collection, 14 camps and two informal sites had closed or been re-classified, with planning ongoing surrounding the future of the remaining camps across Iraq.</a:t>
            </a:r>
          </a:p>
          <a:p>
            <a:pPr marR="0" algn="just" rtl="0">
              <a:lnSpc>
                <a:spcPct val="114000"/>
              </a:lnSpc>
              <a:spcBef>
                <a:spcPts val="0"/>
              </a:spcBef>
              <a:spcAft>
                <a:spcPts val="2400"/>
              </a:spcAft>
            </a:pPr>
            <a:r>
              <a:rPr lang="en-US" sz="1800" dirty="0">
                <a:cs typeface="Arial" panose="020B0604020202020204" pitchFamily="34" charset="0"/>
              </a:rPr>
              <a:t>In light of recent return and re-displacement movement dynamics, REACH conducted a </a:t>
            </a:r>
            <a:r>
              <a:rPr lang="en-US" sz="1800" dirty="0" err="1">
                <a:cs typeface="Arial" panose="020B0604020202020204" pitchFamily="34" charset="0"/>
              </a:rPr>
              <a:t>ReDS</a:t>
            </a:r>
            <a:r>
              <a:rPr lang="en-US" sz="1800" dirty="0">
                <a:cs typeface="Arial" panose="020B0604020202020204" pitchFamily="34" charset="0"/>
              </a:rPr>
              <a:t> assessment in Markaz Mosul Sub-district to provide an in-depth profiling of needs and understanding of social relationships between </a:t>
            </a:r>
            <a:r>
              <a:rPr lang="en-US" sz="1800" dirty="0" err="1">
                <a:cs typeface="Arial" panose="020B0604020202020204" pitchFamily="34" charset="0"/>
              </a:rPr>
              <a:t>remainee</a:t>
            </a:r>
            <a:r>
              <a:rPr lang="en-US" sz="1800" dirty="0">
                <a:cs typeface="Arial" panose="020B0604020202020204" pitchFamily="34" charset="0"/>
              </a:rPr>
              <a:t>, returnee, and/or IDP populations.</a:t>
            </a:r>
          </a:p>
        </p:txBody>
      </p:sp>
      <p:sp>
        <p:nvSpPr>
          <p:cNvPr id="5" name="Rectangle 4">
            <a:extLst>
              <a:ext uri="{FF2B5EF4-FFF2-40B4-BE49-F238E27FC236}">
                <a16:creationId xmlns:a16="http://schemas.microsoft.com/office/drawing/2014/main" id="{946B362D-3787-4D1A-93A5-D59224C51C10}"/>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background</a:t>
            </a:r>
            <a:endParaRPr lang="en-US" sz="4000" b="1" dirty="0">
              <a:latin typeface="Arial Narrow" panose="020B0606020202030204" pitchFamily="34" charset="0"/>
            </a:endParaRPr>
          </a:p>
        </p:txBody>
      </p:sp>
      <p:pic>
        <p:nvPicPr>
          <p:cNvPr id="6" name="Picture 5">
            <a:extLst>
              <a:ext uri="{FF2B5EF4-FFF2-40B4-BE49-F238E27FC236}">
                <a16:creationId xmlns:a16="http://schemas.microsoft.com/office/drawing/2014/main" id="{0DD075E2-A2BB-41BE-B31A-F9C63BF06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22024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336FE4DB-08F0-4BF3-BC9E-0D33803B1F7F}"/>
              </a:ext>
            </a:extLst>
          </p:cNvPr>
          <p:cNvSpPr>
            <a:spLocks noGrp="1"/>
          </p:cNvSpPr>
          <p:nvPr>
            <p:ph type="body" sz="quarter" idx="13"/>
          </p:nvPr>
        </p:nvSpPr>
        <p:spPr bwMode="auto">
          <a:xfrm>
            <a:off x="3768408" y="626054"/>
            <a:ext cx="4983007" cy="50115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algn="just">
              <a:lnSpc>
                <a:spcPct val="115000"/>
              </a:lnSpc>
              <a:spcBef>
                <a:spcPts val="0"/>
              </a:spcBef>
              <a:spcAft>
                <a:spcPts val="600"/>
              </a:spcAft>
            </a:pPr>
            <a:r>
              <a:rPr lang="en-GB" sz="2000" b="1" dirty="0" err="1">
                <a:effectLst/>
                <a:ea typeface="Calibri" panose="020F0502020204030204" pitchFamily="34" charset="0"/>
                <a:cs typeface="Arial" panose="020B0604020202020204" pitchFamily="34" charset="0"/>
              </a:rPr>
              <a:t>ReDS</a:t>
            </a:r>
            <a:r>
              <a:rPr lang="en-GB" sz="2000" b="1" dirty="0">
                <a:effectLst/>
                <a:ea typeface="Calibri" panose="020F0502020204030204" pitchFamily="34" charset="0"/>
                <a:cs typeface="Arial" panose="020B0604020202020204" pitchFamily="34" charset="0"/>
              </a:rPr>
              <a:t> Specific Objectives</a:t>
            </a:r>
            <a:endParaRPr lang="en-US" sz="20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Provide an understanding about the </a:t>
            </a:r>
            <a:r>
              <a:rPr lang="en-GB" sz="1800" b="1" dirty="0">
                <a:effectLst/>
                <a:ea typeface="Calibri" panose="020F0502020204030204" pitchFamily="34" charset="0"/>
                <a:cs typeface="Arial" panose="020B0604020202020204" pitchFamily="34" charset="0"/>
              </a:rPr>
              <a:t>effects of recent movement trends</a:t>
            </a:r>
            <a:r>
              <a:rPr lang="en-GB" sz="1800" b="1" dirty="0">
                <a:ea typeface="Calibri" panose="020F0502020204030204" pitchFamily="34" charset="0"/>
                <a:cs typeface="Arial" panose="020B0604020202020204" pitchFamily="34" charset="0"/>
              </a:rPr>
              <a:t>;</a:t>
            </a: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perceived intentions to move </a:t>
            </a:r>
            <a:r>
              <a:rPr lang="en-GB" sz="1800" dirty="0">
                <a:effectLst/>
                <a:ea typeface="Calibri" panose="020F0502020204030204" pitchFamily="34" charset="0"/>
                <a:cs typeface="Arial" panose="020B0604020202020204" pitchFamily="34" charset="0"/>
              </a:rPr>
              <a:t>among all relevant communities to </a:t>
            </a:r>
            <a:r>
              <a:rPr lang="en-GB" sz="1800" b="1" dirty="0">
                <a:effectLst/>
                <a:ea typeface="Calibri" panose="020F0502020204030204" pitchFamily="34" charset="0"/>
                <a:cs typeface="Arial" panose="020B0604020202020204" pitchFamily="34" charset="0"/>
              </a:rPr>
              <a:t>identify potential risk </a:t>
            </a:r>
            <a:r>
              <a:rPr lang="en-GB" sz="1800" dirty="0">
                <a:effectLst/>
                <a:ea typeface="Calibri" panose="020F0502020204030204" pitchFamily="34" charset="0"/>
                <a:cs typeface="Arial" panose="020B0604020202020204" pitchFamily="34" charset="0"/>
              </a:rPr>
              <a:t>of further instability;</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Assess </a:t>
            </a:r>
            <a:r>
              <a:rPr lang="en-GB" sz="1800" b="1" dirty="0">
                <a:effectLst/>
                <a:ea typeface="Calibri" panose="020F0502020204030204" pitchFamily="34" charset="0"/>
                <a:cs typeface="Arial" panose="020B0604020202020204" pitchFamily="34" charset="0"/>
              </a:rPr>
              <a:t>how conditions in areas affected </a:t>
            </a:r>
            <a:r>
              <a:rPr lang="en-GB" sz="1800" dirty="0">
                <a:effectLst/>
                <a:ea typeface="Calibri" panose="020F0502020204030204" pitchFamily="34" charset="0"/>
                <a:cs typeface="Arial" panose="020B0604020202020204" pitchFamily="34" charset="0"/>
              </a:rPr>
              <a:t>by recent movements</a:t>
            </a:r>
            <a:r>
              <a:rPr lang="en-GB" sz="1800" b="1" dirty="0">
                <a:effectLst/>
                <a:ea typeface="Calibri" panose="020F0502020204030204" pitchFamily="34" charset="0"/>
                <a:cs typeface="Arial" panose="020B0604020202020204" pitchFamily="34" charset="0"/>
              </a:rPr>
              <a:t> may impact the sustainability of durable solutions</a:t>
            </a:r>
            <a:r>
              <a:rPr lang="en-GB" sz="1800" dirty="0">
                <a:effectLst/>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6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Identify any consequent </a:t>
            </a:r>
            <a:r>
              <a:rPr lang="en-GB" sz="1800" b="1" dirty="0">
                <a:effectLst/>
                <a:ea typeface="Calibri" panose="020F0502020204030204" pitchFamily="34" charset="0"/>
                <a:cs typeface="Arial" panose="020B0604020202020204" pitchFamily="34" charset="0"/>
              </a:rPr>
              <a:t>shift in local social dynamics and power structures; </a:t>
            </a:r>
            <a:r>
              <a:rPr lang="en-GB" sz="1800" dirty="0">
                <a:effectLst/>
                <a:ea typeface="Calibri" panose="020F0502020204030204" pitchFamily="34" charset="0"/>
                <a:cs typeface="Arial" panose="020B0604020202020204" pitchFamily="34" charset="0"/>
              </a:rPr>
              <a:t>and,</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gn="just">
              <a:lnSpc>
                <a:spcPct val="115000"/>
              </a:lnSpc>
              <a:spcBef>
                <a:spcPts val="0"/>
              </a:spcBef>
              <a:spcAft>
                <a:spcPts val="1200"/>
              </a:spcAft>
              <a:buFont typeface="Wingdings" panose="05000000000000000000" pitchFamily="2" charset="2"/>
              <a:buChar char=""/>
              <a:tabLst>
                <a:tab pos="457200" algn="l"/>
              </a:tabLst>
            </a:pPr>
            <a:r>
              <a:rPr lang="en-GB" sz="1800" dirty="0">
                <a:effectLst/>
                <a:ea typeface="Calibri" panose="020F0502020204030204" pitchFamily="34" charset="0"/>
                <a:cs typeface="Arial" panose="020B0604020202020204" pitchFamily="34" charset="0"/>
              </a:rPr>
              <a:t>Explore conditions in the area in terms of </a:t>
            </a:r>
            <a:r>
              <a:rPr lang="en-GB" sz="1800" b="1" dirty="0">
                <a:effectLst/>
                <a:ea typeface="Calibri" panose="020F0502020204030204" pitchFamily="34" charset="0"/>
                <a:cs typeface="Arial" panose="020B0604020202020204" pitchFamily="34" charset="0"/>
              </a:rPr>
              <a:t>community needs and inter-relations; and the viability of safe and dignified (re)integration.</a:t>
            </a:r>
            <a:endParaRPr lang="es-ES" altLang="en-US" sz="1800" dirty="0"/>
          </a:p>
        </p:txBody>
      </p:sp>
      <p:sp>
        <p:nvSpPr>
          <p:cNvPr id="9" name="Rectangle 8">
            <a:extLst>
              <a:ext uri="{FF2B5EF4-FFF2-40B4-BE49-F238E27FC236}">
                <a16:creationId xmlns:a16="http://schemas.microsoft.com/office/drawing/2014/main" id="{49F2CB43-5083-4438-8F8D-D668D9574933}"/>
              </a:ext>
            </a:extLst>
          </p:cNvPr>
          <p:cNvSpPr/>
          <p:nvPr/>
        </p:nvSpPr>
        <p:spPr>
          <a:xfrm>
            <a:off x="392585" y="2470090"/>
            <a:ext cx="2840810" cy="1323439"/>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objectives</a:t>
            </a:r>
            <a:endParaRPr lang="en-US" sz="4000" b="1" dirty="0">
              <a:latin typeface="Arial Narrow" panose="020B0606020202030204" pitchFamily="34" charset="0"/>
            </a:endParaRPr>
          </a:p>
        </p:txBody>
      </p:sp>
      <p:pic>
        <p:nvPicPr>
          <p:cNvPr id="4" name="Picture 3">
            <a:extLst>
              <a:ext uri="{FF2B5EF4-FFF2-40B4-BE49-F238E27FC236}">
                <a16:creationId xmlns:a16="http://schemas.microsoft.com/office/drawing/2014/main" id="{65617C4E-3176-4E97-A436-F51E44E5C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20692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A68DA2-BC79-491D-BCD6-EE9A0856FA57}"/>
              </a:ext>
            </a:extLst>
          </p:cNvPr>
          <p:cNvSpPr/>
          <p:nvPr/>
        </p:nvSpPr>
        <p:spPr>
          <a:xfrm>
            <a:off x="4343400" y="2738646"/>
            <a:ext cx="4148549" cy="707886"/>
          </a:xfrm>
          <a:prstGeom prst="rect">
            <a:avLst/>
          </a:prstGeom>
        </p:spPr>
        <p:txBody>
          <a:bodyPr wrap="square">
            <a:spAutoFit/>
          </a:bodyPr>
          <a:lstStyle/>
          <a:p>
            <a:r>
              <a:rPr lang="en-US" sz="4000" b="1" dirty="0" err="1">
                <a:solidFill>
                  <a:schemeClr val="bg1"/>
                </a:solidFill>
                <a:latin typeface="Arial Narrow" panose="020B0606020202030204" pitchFamily="34" charset="0"/>
              </a:rPr>
              <a:t>ReDS</a:t>
            </a:r>
            <a:r>
              <a:rPr lang="en-US" sz="4000" b="1" dirty="0">
                <a:solidFill>
                  <a:schemeClr val="bg1"/>
                </a:solidFill>
                <a:latin typeface="Arial Narrow" panose="020B0606020202030204" pitchFamily="34" charset="0"/>
              </a:rPr>
              <a:t> methodology</a:t>
            </a:r>
          </a:p>
        </p:txBody>
      </p:sp>
      <p:sp>
        <p:nvSpPr>
          <p:cNvPr id="3" name="TextBox 2">
            <a:extLst>
              <a:ext uri="{FF2B5EF4-FFF2-40B4-BE49-F238E27FC236}">
                <a16:creationId xmlns:a16="http://schemas.microsoft.com/office/drawing/2014/main" id="{4734D162-40C5-4793-A941-139F59B64352}"/>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2</a:t>
            </a:r>
          </a:p>
        </p:txBody>
      </p:sp>
      <p:pic>
        <p:nvPicPr>
          <p:cNvPr id="4" name="Picture 3">
            <a:extLst>
              <a:ext uri="{FF2B5EF4-FFF2-40B4-BE49-F238E27FC236}">
                <a16:creationId xmlns:a16="http://schemas.microsoft.com/office/drawing/2014/main" id="{83C21FA6-2C48-4AC6-9AF1-480EF9F23B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98227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DD3C07CB-54B7-4F29-ADA7-6DCEBC0B6383}"/>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Methodology</a:t>
            </a:r>
          </a:p>
        </p:txBody>
      </p:sp>
      <p:sp>
        <p:nvSpPr>
          <p:cNvPr id="5" name="Rectangle 4">
            <a:extLst>
              <a:ext uri="{FF2B5EF4-FFF2-40B4-BE49-F238E27FC236}">
                <a16:creationId xmlns:a16="http://schemas.microsoft.com/office/drawing/2014/main" id="{1A162AFF-D431-4471-B6A6-A27B63D33B1F}"/>
              </a:ext>
            </a:extLst>
          </p:cNvPr>
          <p:cNvSpPr/>
          <p:nvPr/>
        </p:nvSpPr>
        <p:spPr>
          <a:xfrm>
            <a:off x="274320" y="1398839"/>
            <a:ext cx="8412480" cy="2446824"/>
          </a:xfrm>
          <a:prstGeom prst="rect">
            <a:avLst/>
          </a:prstGeom>
        </p:spPr>
        <p:txBody>
          <a:bodyPr wrap="square">
            <a:spAutoFit/>
          </a:bodyPr>
          <a:lstStyle/>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The </a:t>
            </a:r>
            <a:r>
              <a:rPr lang="en-US" b="1" dirty="0">
                <a:solidFill>
                  <a:srgbClr val="58585A"/>
                </a:solidFill>
                <a:latin typeface="Arial Narrow" panose="020B0606020202030204" pitchFamily="34" charset="0"/>
              </a:rPr>
              <a:t>multi-sectoral</a:t>
            </a:r>
            <a:r>
              <a:rPr lang="en-US" dirty="0">
                <a:solidFill>
                  <a:srgbClr val="58585A"/>
                </a:solidFill>
                <a:latin typeface="Arial Narrow" panose="020B0606020202030204" pitchFamily="34" charset="0"/>
              </a:rPr>
              <a:t> assessment tool combined </a:t>
            </a:r>
            <a:r>
              <a:rPr lang="en-US" b="1" dirty="0">
                <a:solidFill>
                  <a:srgbClr val="58585A"/>
                </a:solidFill>
                <a:latin typeface="Arial Narrow" panose="020B0606020202030204" pitchFamily="34" charset="0"/>
              </a:rPr>
              <a:t>qualitative and quantitative </a:t>
            </a:r>
            <a:r>
              <a:rPr lang="en-US" dirty="0">
                <a:solidFill>
                  <a:srgbClr val="58585A"/>
                </a:solidFill>
                <a:latin typeface="Arial Narrow" panose="020B0606020202030204" pitchFamily="34" charset="0"/>
              </a:rPr>
              <a:t>data.</a:t>
            </a:r>
          </a:p>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Data collection was done </a:t>
            </a:r>
            <a:r>
              <a:rPr lang="en-US" b="1" dirty="0">
                <a:solidFill>
                  <a:srgbClr val="58585A"/>
                </a:solidFill>
                <a:latin typeface="Arial Narrow" panose="020B0606020202030204" pitchFamily="34" charset="0"/>
              </a:rPr>
              <a:t>remotely by phone </a:t>
            </a:r>
            <a:r>
              <a:rPr lang="en-US" dirty="0">
                <a:solidFill>
                  <a:srgbClr val="58585A"/>
                </a:solidFill>
                <a:latin typeface="Arial Narrow" panose="020B0606020202030204" pitchFamily="34" charset="0"/>
              </a:rPr>
              <a:t>between</a:t>
            </a:r>
            <a:r>
              <a:rPr lang="en-US" b="1" dirty="0">
                <a:solidFill>
                  <a:srgbClr val="58585A"/>
                </a:solidFill>
                <a:latin typeface="Arial Narrow" panose="020B0606020202030204" pitchFamily="34" charset="0"/>
              </a:rPr>
              <a:t> </a:t>
            </a:r>
            <a:r>
              <a:rPr lang="en-US" dirty="0">
                <a:solidFill>
                  <a:srgbClr val="58585A"/>
                </a:solidFill>
                <a:latin typeface="Arial Narrow" panose="020B0606020202030204" pitchFamily="34" charset="0"/>
              </a:rPr>
              <a:t>10 and 14 March 2021, adapted to the context of the COVID-19 pandemic local restrictions and associated pandemic measures.</a:t>
            </a:r>
          </a:p>
          <a:p>
            <a:pPr marL="457200" indent="-457200" algn="just">
              <a:spcAft>
                <a:spcPts val="1800"/>
              </a:spcAft>
              <a:buSzPct val="80000"/>
              <a:buFont typeface="Wingdings" panose="05000000000000000000" pitchFamily="2" charset="2"/>
              <a:buChar char="Ø"/>
            </a:pPr>
            <a:r>
              <a:rPr lang="en-US" b="1" dirty="0">
                <a:solidFill>
                  <a:srgbClr val="58585A"/>
                </a:solidFill>
                <a:latin typeface="Arial Narrow" panose="020B0606020202030204" pitchFamily="34" charset="0"/>
              </a:rPr>
              <a:t>Purposive</a:t>
            </a:r>
            <a:r>
              <a:rPr lang="en-US" dirty="0">
                <a:solidFill>
                  <a:srgbClr val="58585A"/>
                </a:solidFill>
                <a:latin typeface="Arial Narrow" panose="020B0606020202030204" pitchFamily="34" charset="0"/>
              </a:rPr>
              <a:t> </a:t>
            </a:r>
            <a:r>
              <a:rPr lang="en-US" b="1" dirty="0">
                <a:solidFill>
                  <a:srgbClr val="58585A"/>
                </a:solidFill>
                <a:latin typeface="Arial Narrow" panose="020B0606020202030204" pitchFamily="34" charset="0"/>
              </a:rPr>
              <a:t>sampling</a:t>
            </a:r>
            <a:r>
              <a:rPr lang="en-US" dirty="0">
                <a:solidFill>
                  <a:srgbClr val="58585A"/>
                </a:solidFill>
                <a:latin typeface="Arial Narrow" panose="020B0606020202030204" pitchFamily="34" charset="0"/>
              </a:rPr>
              <a:t> methods were employed to identify KIs. Findings should therefore be considered as </a:t>
            </a:r>
            <a:r>
              <a:rPr lang="en-US" b="1" dirty="0">
                <a:solidFill>
                  <a:srgbClr val="58585A"/>
                </a:solidFill>
                <a:latin typeface="Arial Narrow" panose="020B0606020202030204" pitchFamily="34" charset="0"/>
              </a:rPr>
              <a:t>indicative</a:t>
            </a:r>
            <a:r>
              <a:rPr lang="en-US" dirty="0">
                <a:solidFill>
                  <a:srgbClr val="58585A"/>
                </a:solidFill>
                <a:latin typeface="Arial Narrow" panose="020B0606020202030204" pitchFamily="34" charset="0"/>
              </a:rPr>
              <a:t>.</a:t>
            </a:r>
          </a:p>
          <a:p>
            <a:pPr marL="457200" indent="-457200" algn="just">
              <a:spcAft>
                <a:spcPts val="1800"/>
              </a:spcAft>
              <a:buSzPct val="80000"/>
              <a:buFont typeface="Wingdings" panose="05000000000000000000" pitchFamily="2" charset="2"/>
              <a:buChar char="Ø"/>
            </a:pPr>
            <a:r>
              <a:rPr lang="en-US" dirty="0">
                <a:solidFill>
                  <a:srgbClr val="58585A"/>
                </a:solidFill>
                <a:latin typeface="Arial Narrow" panose="020B0606020202030204" pitchFamily="34" charset="0"/>
              </a:rPr>
              <a:t>Methodology was based on </a:t>
            </a:r>
            <a:r>
              <a:rPr lang="en-US" b="1" dirty="0">
                <a:solidFill>
                  <a:srgbClr val="58585A"/>
                </a:solidFill>
                <a:latin typeface="Arial Narrow" panose="020B0606020202030204" pitchFamily="34" charset="0"/>
              </a:rPr>
              <a:t>key informant interviews </a:t>
            </a:r>
            <a:r>
              <a:rPr lang="en-US" dirty="0">
                <a:solidFill>
                  <a:srgbClr val="58585A"/>
                </a:solidFill>
                <a:latin typeface="Arial Narrow" panose="020B0606020202030204" pitchFamily="34" charset="0"/>
              </a:rPr>
              <a:t>(KIIs).</a:t>
            </a:r>
          </a:p>
        </p:txBody>
      </p:sp>
      <p:sp>
        <p:nvSpPr>
          <p:cNvPr id="13" name="TextBox 12">
            <a:extLst>
              <a:ext uri="{FF2B5EF4-FFF2-40B4-BE49-F238E27FC236}">
                <a16:creationId xmlns:a16="http://schemas.microsoft.com/office/drawing/2014/main" id="{1FDA5F3A-47A1-4206-9D8C-B6A3C06EC528}"/>
              </a:ext>
            </a:extLst>
          </p:cNvPr>
          <p:cNvSpPr txBox="1"/>
          <p:nvPr/>
        </p:nvSpPr>
        <p:spPr>
          <a:xfrm>
            <a:off x="594864" y="4004064"/>
            <a:ext cx="6109734" cy="461665"/>
          </a:xfrm>
          <a:prstGeom prst="rect">
            <a:avLst/>
          </a:prstGeom>
          <a:noFill/>
        </p:spPr>
        <p:txBody>
          <a:bodyPr wrap="square">
            <a:spAutoFit/>
          </a:bodyPr>
          <a:lstStyle/>
          <a:p>
            <a:pPr marR="0" algn="l" rtl="0"/>
            <a:r>
              <a:rPr lang="en-US" sz="2400" b="0" i="0" u="none" strike="noStrike" dirty="0">
                <a:solidFill>
                  <a:srgbClr val="EE5859"/>
                </a:solidFill>
                <a:latin typeface="humanitarian-icons-v02" panose="02000503000000000000" pitchFamily="2" charset="0"/>
              </a:rPr>
              <a:t></a:t>
            </a:r>
            <a:r>
              <a:rPr lang="en-US" sz="1600" b="1" i="0" u="none" strike="noStrike" dirty="0">
                <a:solidFill>
                  <a:srgbClr val="EE5859"/>
                </a:solidFill>
                <a:latin typeface="TradeGothicLTPro-Bold" panose="020B0803040303020004" pitchFamily="34" charset="0"/>
              </a:rPr>
              <a:t> </a:t>
            </a:r>
            <a:r>
              <a:rPr lang="en-GB" sz="2000" b="1" i="0" u="none" strike="noStrike" dirty="0">
                <a:solidFill>
                  <a:srgbClr val="EE5859"/>
                </a:solidFill>
                <a:latin typeface="Arial Narrow" charset="0"/>
                <a:ea typeface="Arial Narrow" charset="0"/>
                <a:cs typeface="Arial Narrow" charset="0"/>
              </a:rPr>
              <a:t>KI profile in Markaz Mosul Sub-district</a:t>
            </a:r>
          </a:p>
        </p:txBody>
      </p:sp>
      <p:sp>
        <p:nvSpPr>
          <p:cNvPr id="7" name="Rectangle 6">
            <a:extLst>
              <a:ext uri="{FF2B5EF4-FFF2-40B4-BE49-F238E27FC236}">
                <a16:creationId xmlns:a16="http://schemas.microsoft.com/office/drawing/2014/main" id="{8A5D780E-47E4-4210-9A29-C5AFC71B8F96}"/>
              </a:ext>
            </a:extLst>
          </p:cNvPr>
          <p:cNvSpPr/>
          <p:nvPr/>
        </p:nvSpPr>
        <p:spPr>
          <a:xfrm>
            <a:off x="7039429" y="5015437"/>
            <a:ext cx="931665" cy="646331"/>
          </a:xfrm>
          <a:prstGeom prst="rect">
            <a:avLst/>
          </a:prstGeom>
        </p:spPr>
        <p:txBody>
          <a:bodyPr wrap="none">
            <a:spAutoFit/>
          </a:bodyPr>
          <a:lstStyle/>
          <a:p>
            <a:r>
              <a:rPr lang="en-GB" sz="3600" b="1" baseline="30000" dirty="0">
                <a:solidFill>
                  <a:srgbClr val="58585A"/>
                </a:solidFill>
                <a:latin typeface="Arial Narrow" panose="020B0606020202030204" pitchFamily="34" charset="0"/>
              </a:rPr>
              <a:t>42 KIs</a:t>
            </a:r>
            <a:endParaRPr lang="en-US" sz="3600" dirty="0"/>
          </a:p>
        </p:txBody>
      </p:sp>
      <p:pic>
        <p:nvPicPr>
          <p:cNvPr id="8" name="Picture 7">
            <a:extLst>
              <a:ext uri="{FF2B5EF4-FFF2-40B4-BE49-F238E27FC236}">
                <a16:creationId xmlns:a16="http://schemas.microsoft.com/office/drawing/2014/main" id="{767733AA-7F89-4B7E-8FD9-F34C1A666F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
        <p:nvSpPr>
          <p:cNvPr id="10" name="TextBox 9">
            <a:extLst>
              <a:ext uri="{FF2B5EF4-FFF2-40B4-BE49-F238E27FC236}">
                <a16:creationId xmlns:a16="http://schemas.microsoft.com/office/drawing/2014/main" id="{180BF559-B3A7-49EB-B995-532B776BC5CF}"/>
              </a:ext>
            </a:extLst>
          </p:cNvPr>
          <p:cNvSpPr txBox="1"/>
          <p:nvPr/>
        </p:nvSpPr>
        <p:spPr>
          <a:xfrm>
            <a:off x="947530" y="4465729"/>
            <a:ext cx="5853320" cy="1754326"/>
          </a:xfrm>
          <a:prstGeom prst="rect">
            <a:avLst/>
          </a:prstGeom>
          <a:noFill/>
        </p:spPr>
        <p:txBody>
          <a:bodyPr wrap="square">
            <a:spAutoFit/>
          </a:bodyPr>
          <a:lstStyle/>
          <a:p>
            <a:pPr marR="26970" algn="l" rtl="0"/>
            <a:r>
              <a:rPr lang="en-GB" i="0" u="none" strike="noStrike" dirty="0">
                <a:solidFill>
                  <a:srgbClr val="58585B"/>
                </a:solidFill>
                <a:latin typeface="Arial Narrow" panose="020B0606020202030204" pitchFamily="34" charset="0"/>
              </a:rPr>
              <a:t>Community leaders</a:t>
            </a:r>
            <a:r>
              <a:rPr lang="en-GB" b="1" i="0" u="none" strike="noStrike" dirty="0">
                <a:solidFill>
                  <a:srgbClr val="58585B"/>
                </a:solidFill>
                <a:latin typeface="Arial Narrow" panose="020B0606020202030204" pitchFamily="34" charset="0"/>
              </a:rPr>
              <a:t>			15 KIs</a:t>
            </a:r>
          </a:p>
          <a:p>
            <a:pPr marR="26970" algn="l" rtl="0"/>
            <a:r>
              <a:rPr lang="en-GB" i="0" u="none" strike="noStrike" dirty="0" err="1">
                <a:solidFill>
                  <a:srgbClr val="58585B"/>
                </a:solidFill>
                <a:latin typeface="Arial Narrow" panose="020B0606020202030204" pitchFamily="34" charset="0"/>
              </a:rPr>
              <a:t>Remainees</a:t>
            </a:r>
            <a:r>
              <a:rPr lang="en-GB" i="0" u="none" strike="noStrike" dirty="0">
                <a:solidFill>
                  <a:srgbClr val="58585B"/>
                </a:solidFill>
                <a:latin typeface="Arial Narrow" panose="020B0606020202030204" pitchFamily="34" charset="0"/>
              </a:rPr>
              <a:t>/non-displaced</a:t>
            </a:r>
            <a:r>
              <a:rPr lang="en-GB" b="1" i="0" u="none" strike="noStrike" dirty="0">
                <a:solidFill>
                  <a:srgbClr val="58585B"/>
                </a:solidFill>
                <a:latin typeface="Arial Narrow" panose="020B0606020202030204" pitchFamily="34" charset="0"/>
              </a:rPr>
              <a:t>		  5 KIs</a:t>
            </a:r>
            <a:endParaRPr lang="en-GB" b="1" i="0" u="none" strike="noStrike" dirty="0">
              <a:solidFill>
                <a:srgbClr val="EE5859"/>
              </a:solidFill>
              <a:latin typeface="Arial Narrow" panose="020B0606020202030204" pitchFamily="34" charset="0"/>
            </a:endParaRPr>
          </a:p>
          <a:p>
            <a:pPr marR="26970" algn="l" rtl="0"/>
            <a:r>
              <a:rPr lang="en-US" i="0" u="none" strike="noStrike" dirty="0">
                <a:solidFill>
                  <a:srgbClr val="58585B"/>
                </a:solidFill>
                <a:latin typeface="Arial Narrow" panose="020B0606020202030204" pitchFamily="34" charset="0"/>
              </a:rPr>
              <a:t>IDPs (displaced from the area) </a:t>
            </a:r>
            <a:r>
              <a:rPr lang="en-US" b="1" i="0" u="none" strike="noStrike" dirty="0">
                <a:solidFill>
                  <a:srgbClr val="58585B"/>
                </a:solidFill>
                <a:latin typeface="Arial Narrow" panose="020B0606020202030204" pitchFamily="34" charset="0"/>
              </a:rPr>
              <a:t>	 	  6 KIs</a:t>
            </a:r>
          </a:p>
          <a:p>
            <a:pPr marR="26970" algn="l" rtl="0"/>
            <a:r>
              <a:rPr lang="en-US" i="0" u="none" strike="noStrike" dirty="0">
                <a:solidFill>
                  <a:srgbClr val="58585B"/>
                </a:solidFill>
                <a:latin typeface="Arial Narrow" panose="020B0606020202030204" pitchFamily="34" charset="0"/>
              </a:rPr>
              <a:t>IDPs (displaced in the area) </a:t>
            </a:r>
            <a:r>
              <a:rPr lang="en-US" b="1" i="0" u="none" strike="noStrike" dirty="0">
                <a:solidFill>
                  <a:srgbClr val="58585B"/>
                </a:solidFill>
                <a:latin typeface="Arial Narrow" panose="020B0606020202030204" pitchFamily="34" charset="0"/>
              </a:rPr>
              <a:t>		  6 KIs</a:t>
            </a:r>
            <a:endParaRPr lang="en-US" b="1" i="0" u="none" strike="noStrike" dirty="0">
              <a:solidFill>
                <a:srgbClr val="000000"/>
              </a:solidFill>
              <a:latin typeface="Arial Narrow" panose="020B0606020202030204" pitchFamily="34" charset="0"/>
            </a:endParaRPr>
          </a:p>
          <a:p>
            <a:pPr marR="26970" algn="l" rtl="0"/>
            <a:r>
              <a:rPr lang="en-US" i="0" u="none" strike="noStrike" dirty="0">
                <a:solidFill>
                  <a:srgbClr val="58585B"/>
                </a:solidFill>
                <a:latin typeface="Arial Narrow" panose="020B0606020202030204" pitchFamily="34" charset="0"/>
              </a:rPr>
              <a:t>Returnees (more than 3 months ago)</a:t>
            </a:r>
            <a:r>
              <a:rPr lang="en-US" b="1" i="0" u="none" strike="noStrike" dirty="0">
                <a:solidFill>
                  <a:srgbClr val="58585B"/>
                </a:solidFill>
                <a:latin typeface="Arial Narrow" panose="020B0606020202030204" pitchFamily="34" charset="0"/>
              </a:rPr>
              <a:t>	  5 KIs</a:t>
            </a:r>
          </a:p>
          <a:p>
            <a:pPr marR="26970" algn="l" rtl="0"/>
            <a:r>
              <a:rPr lang="en-US" i="0" u="none" strike="noStrike" dirty="0">
                <a:solidFill>
                  <a:srgbClr val="58585B"/>
                </a:solidFill>
                <a:latin typeface="Arial Narrow" panose="020B0606020202030204" pitchFamily="34" charset="0"/>
              </a:rPr>
              <a:t>Returnees (less than 3 months ago)</a:t>
            </a:r>
            <a:r>
              <a:rPr lang="en-US" b="1" i="0" u="none" strike="noStrike" dirty="0">
                <a:solidFill>
                  <a:srgbClr val="58585B"/>
                </a:solidFill>
                <a:latin typeface="Arial Narrow" panose="020B0606020202030204" pitchFamily="34" charset="0"/>
              </a:rPr>
              <a:t>	  5 KIs</a:t>
            </a:r>
            <a:endParaRPr lang="en-US" dirty="0"/>
          </a:p>
        </p:txBody>
      </p:sp>
      <p:grpSp>
        <p:nvGrpSpPr>
          <p:cNvPr id="9" name="Group 8">
            <a:extLst>
              <a:ext uri="{FF2B5EF4-FFF2-40B4-BE49-F238E27FC236}">
                <a16:creationId xmlns:a16="http://schemas.microsoft.com/office/drawing/2014/main" id="{82575EE0-3FF7-412B-BE67-DA8DE91387C2}"/>
              </a:ext>
            </a:extLst>
          </p:cNvPr>
          <p:cNvGrpSpPr/>
          <p:nvPr/>
        </p:nvGrpSpPr>
        <p:grpSpPr>
          <a:xfrm>
            <a:off x="5329243" y="4465729"/>
            <a:ext cx="1471608" cy="1680210"/>
            <a:chOff x="5329243" y="4465729"/>
            <a:chExt cx="1471608" cy="1680210"/>
          </a:xfrm>
        </p:grpSpPr>
        <p:pic>
          <p:nvPicPr>
            <p:cNvPr id="3" name="Picture 2">
              <a:extLst>
                <a:ext uri="{FF2B5EF4-FFF2-40B4-BE49-F238E27FC236}">
                  <a16:creationId xmlns:a16="http://schemas.microsoft.com/office/drawing/2014/main" id="{46E485C2-FC14-4F1A-B8A2-6995BCB4A764}"/>
                </a:ext>
              </a:extLst>
            </p:cNvPr>
            <p:cNvPicPr preferRelativeResize="0">
              <a:picLocks/>
            </p:cNvPicPr>
            <p:nvPr/>
          </p:nvPicPr>
          <p:blipFill rotWithShape="1">
            <a:blip r:embed="rId4"/>
            <a:srcRect t="-5000" r="7498"/>
            <a:stretch/>
          </p:blipFill>
          <p:spPr>
            <a:xfrm>
              <a:off x="5329243" y="4465729"/>
              <a:ext cx="1471608" cy="1680210"/>
            </a:xfrm>
            <a:prstGeom prst="rect">
              <a:avLst/>
            </a:prstGeom>
          </p:spPr>
        </p:pic>
        <p:sp>
          <p:nvSpPr>
            <p:cNvPr id="6" name="Rectangle 5">
              <a:extLst>
                <a:ext uri="{FF2B5EF4-FFF2-40B4-BE49-F238E27FC236}">
                  <a16:creationId xmlns:a16="http://schemas.microsoft.com/office/drawing/2014/main" id="{6FA4EE92-3B70-47E3-8B68-0549E58F7F92}"/>
                </a:ext>
              </a:extLst>
            </p:cNvPr>
            <p:cNvSpPr/>
            <p:nvPr/>
          </p:nvSpPr>
          <p:spPr>
            <a:xfrm>
              <a:off x="5463540" y="4522879"/>
              <a:ext cx="133731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4826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2">
            <a:extLst>
              <a:ext uri="{FF2B5EF4-FFF2-40B4-BE49-F238E27FC236}">
                <a16:creationId xmlns:a16="http://schemas.microsoft.com/office/drawing/2014/main" id="{784E2B3F-A4C1-4606-8C90-92C3A43A6B7E}"/>
              </a:ext>
            </a:extLst>
          </p:cNvPr>
          <p:cNvSpPr txBox="1">
            <a:spLocks/>
          </p:cNvSpPr>
          <p:nvPr/>
        </p:nvSpPr>
        <p:spPr>
          <a:xfrm>
            <a:off x="386176" y="266337"/>
            <a:ext cx="3749889" cy="724646"/>
          </a:xfrm>
          <a:prstGeom prst="rect">
            <a:avLst/>
          </a:prstGeom>
        </p:spPr>
        <p:txBody>
          <a:bodyPr anchor="ctr"/>
          <a:lstStyle>
            <a:lvl1pPr algn="l" defTabSz="914400" rtl="0" eaLnBrk="1" latinLnBrk="0" hangingPunct="1">
              <a:lnSpc>
                <a:spcPts val="4500"/>
              </a:lnSpc>
              <a:spcBef>
                <a:spcPct val="0"/>
              </a:spcBef>
              <a:buNone/>
              <a:defRPr sz="2900" b="1" kern="1200">
                <a:solidFill>
                  <a:schemeClr val="bg1"/>
                </a:solidFill>
                <a:latin typeface="Arial Narrow" panose="020B0606020202030204" pitchFamily="34" charset="0"/>
                <a:ea typeface="+mj-ea"/>
                <a:cs typeface="+mj-cs"/>
              </a:defRPr>
            </a:lvl1pPr>
          </a:lstStyle>
          <a:p>
            <a:pPr>
              <a:lnSpc>
                <a:spcPct val="100000"/>
              </a:lnSpc>
            </a:pPr>
            <a:r>
              <a:rPr lang="en-US" sz="3600" dirty="0"/>
              <a:t>Limitations</a:t>
            </a:r>
          </a:p>
        </p:txBody>
      </p:sp>
      <p:sp>
        <p:nvSpPr>
          <p:cNvPr id="2" name="Rectangle 1">
            <a:extLst>
              <a:ext uri="{FF2B5EF4-FFF2-40B4-BE49-F238E27FC236}">
                <a16:creationId xmlns:a16="http://schemas.microsoft.com/office/drawing/2014/main" id="{5DF8A732-EB82-4342-BDD3-4AA7CDC7C283}"/>
              </a:ext>
            </a:extLst>
          </p:cNvPr>
          <p:cNvSpPr/>
          <p:nvPr/>
        </p:nvSpPr>
        <p:spPr>
          <a:xfrm>
            <a:off x="423006" y="1354522"/>
            <a:ext cx="8412480" cy="4862870"/>
          </a:xfrm>
          <a:prstGeom prst="rect">
            <a:avLst/>
          </a:prstGeom>
        </p:spPr>
        <p:txBody>
          <a:bodyPr wrap="square">
            <a:spAutoFit/>
          </a:bodyPr>
          <a:lstStyle/>
          <a:p>
            <a:pPr marL="285750" indent="-285750" algn="just">
              <a:spcAft>
                <a:spcPts val="1200"/>
              </a:spcAft>
              <a:buFont typeface="Wingdings" panose="05000000000000000000" pitchFamily="2" charset="2"/>
              <a:buChar char="Ø"/>
            </a:pPr>
            <a:r>
              <a:rPr lang="en-US" sz="2000" b="1" dirty="0">
                <a:solidFill>
                  <a:srgbClr val="58585A"/>
                </a:solidFill>
                <a:latin typeface="Arial Narrow" panose="020B0606020202030204" pitchFamily="34" charset="0"/>
              </a:rPr>
              <a:t>The findings should be considered as indicative </a:t>
            </a:r>
            <a:r>
              <a:rPr lang="en-US" sz="2000" dirty="0">
                <a:solidFill>
                  <a:srgbClr val="58585A"/>
                </a:solidFill>
                <a:latin typeface="Arial Narrow" panose="020B0606020202030204" pitchFamily="34" charset="0"/>
              </a:rPr>
              <a:t>due to the relatively small sample size and the purposive sampling method</a:t>
            </a:r>
          </a:p>
          <a:p>
            <a:pPr algn="just">
              <a:spcAft>
                <a:spcPts val="1800"/>
              </a:spcAft>
            </a:pPr>
            <a:r>
              <a:rPr lang="en-US" sz="2000" dirty="0">
                <a:solidFill>
                  <a:srgbClr val="58585A"/>
                </a:solidFill>
                <a:latin typeface="Arial Narrow" panose="020B0606020202030204" pitchFamily="34" charset="0"/>
              </a:rPr>
              <a:t>	  42 KIs in Markaz Mosul Sub-district</a:t>
            </a:r>
            <a:endParaRPr lang="en-US" sz="2000" b="1" dirty="0">
              <a:solidFill>
                <a:srgbClr val="58585A"/>
              </a:solidFill>
              <a:latin typeface="Arial Narrow" panose="020B0606020202030204" pitchFamily="34" charset="0"/>
            </a:endParaRPr>
          </a:p>
          <a:p>
            <a:pPr marL="285750" indent="-285750" algn="just">
              <a:spcAft>
                <a:spcPts val="1200"/>
              </a:spcAft>
              <a:buFont typeface="Wingdings" panose="05000000000000000000" pitchFamily="2" charset="2"/>
              <a:buChar char="Ø"/>
            </a:pPr>
            <a:r>
              <a:rPr lang="en-GB" sz="2000" b="1" dirty="0">
                <a:solidFill>
                  <a:srgbClr val="58585A"/>
                </a:solidFill>
                <a:latin typeface="Arial Narrow" panose="020B0606020202030204" pitchFamily="34" charset="0"/>
              </a:rPr>
              <a:t>KIs gender balance</a:t>
            </a:r>
          </a:p>
          <a:p>
            <a:pPr algn="just">
              <a:spcAft>
                <a:spcPts val="600"/>
              </a:spcAft>
            </a:pPr>
            <a:r>
              <a:rPr lang="en-US" sz="2000" dirty="0">
                <a:solidFill>
                  <a:srgbClr val="58585A"/>
                </a:solidFill>
                <a:latin typeface="Arial Narrow" panose="020B0606020202030204" pitchFamily="34" charset="0"/>
              </a:rPr>
              <a:t>	  33 male KIs</a:t>
            </a:r>
          </a:p>
          <a:p>
            <a:pPr algn="just">
              <a:spcAft>
                <a:spcPts val="1800"/>
              </a:spcAft>
            </a:pPr>
            <a:r>
              <a:rPr lang="en-US" sz="2000" dirty="0">
                <a:solidFill>
                  <a:srgbClr val="58585A"/>
                </a:solidFill>
                <a:latin typeface="Arial Narrow" panose="020B0606020202030204" pitchFamily="34" charset="0"/>
              </a:rPr>
              <a:t>	  9 female KIs</a:t>
            </a:r>
            <a:endParaRPr lang="en-US" sz="1800" dirty="0">
              <a:latin typeface="MS Shell Dlg 2" panose="020B0604030504040204" pitchFamily="34" charset="0"/>
            </a:endParaRPr>
          </a:p>
          <a:p>
            <a:pPr marL="285750" indent="-285750" algn="just">
              <a:spcAft>
                <a:spcPts val="1200"/>
              </a:spcAft>
              <a:buFont typeface="Wingdings" panose="05000000000000000000" pitchFamily="2" charset="2"/>
              <a:buChar char="Ø"/>
            </a:pPr>
            <a:r>
              <a:rPr lang="en-GB" sz="2000" b="1" dirty="0">
                <a:solidFill>
                  <a:srgbClr val="58585A"/>
                </a:solidFill>
                <a:latin typeface="Arial Narrow" panose="020B0606020202030204" pitchFamily="34" charset="0"/>
              </a:rPr>
              <a:t>Contextualization at sub-district level</a:t>
            </a:r>
          </a:p>
          <a:p>
            <a:pPr marL="971550" lvl="1" algn="just"/>
            <a:r>
              <a:rPr lang="en-GB" sz="2000" dirty="0">
                <a:solidFill>
                  <a:srgbClr val="58585A"/>
                </a:solidFill>
                <a:latin typeface="Arial Narrow" panose="020B0606020202030204" pitchFamily="34" charset="0"/>
                <a:ea typeface="Calibri" panose="020F0502020204030204" pitchFamily="34" charset="0"/>
                <a:cs typeface="Arial" panose="020B0604020202020204" pitchFamily="34" charset="0"/>
              </a:rPr>
              <a:t>To operationalise the identified trends, information was analysed</a:t>
            </a:r>
          </a:p>
          <a:p>
            <a:pPr marL="971550" lvl="1" algn="just">
              <a:spcAft>
                <a:spcPts val="1800"/>
              </a:spcAft>
            </a:pPr>
            <a:r>
              <a:rPr lang="en-GB" sz="2000" dirty="0">
                <a:solidFill>
                  <a:srgbClr val="58585A"/>
                </a:solidFill>
                <a:latin typeface="Arial Narrow" panose="020B0606020202030204" pitchFamily="34" charset="0"/>
                <a:ea typeface="Calibri" panose="020F0502020204030204" pitchFamily="34" charset="0"/>
                <a:cs typeface="Arial" panose="020B0604020202020204" pitchFamily="34" charset="0"/>
              </a:rPr>
              <a:t>and visualized at sub-district level, rather than village or neighbourhood</a:t>
            </a:r>
            <a:endParaRPr lang="en-GB" sz="2000" b="1" dirty="0">
              <a:solidFill>
                <a:srgbClr val="58585A"/>
              </a:solidFill>
              <a:latin typeface="Arial Narrow" panose="020B0606020202030204" pitchFamily="34" charset="0"/>
            </a:endParaRPr>
          </a:p>
          <a:p>
            <a:pPr marL="285750" indent="-285750" algn="just">
              <a:spcAft>
                <a:spcPts val="1200"/>
              </a:spcAft>
              <a:buFont typeface="Wingdings" panose="05000000000000000000" pitchFamily="2" charset="2"/>
              <a:buChar char="Ø"/>
            </a:pPr>
            <a:r>
              <a:rPr lang="en-US" sz="2000" b="1" dirty="0">
                <a:solidFill>
                  <a:srgbClr val="58585A"/>
                </a:solidFill>
                <a:latin typeface="Arial Narrow" panose="020B0606020202030204" pitchFamily="34" charset="0"/>
              </a:rPr>
              <a:t>Remote data collection</a:t>
            </a:r>
          </a:p>
          <a:p>
            <a:pPr marL="971550" algn="just">
              <a:spcAft>
                <a:spcPts val="2400"/>
              </a:spcAft>
            </a:pPr>
            <a:r>
              <a:rPr lang="en-GB" sz="2000" dirty="0">
                <a:solidFill>
                  <a:srgbClr val="58585A"/>
                </a:solidFill>
                <a:latin typeface="Arial Narrow" panose="020B0606020202030204" pitchFamily="34" charset="0"/>
              </a:rPr>
              <a:t>Data collected remotely by phone</a:t>
            </a:r>
            <a:endParaRPr lang="en-US" sz="2000" dirty="0">
              <a:solidFill>
                <a:srgbClr val="58585A"/>
              </a:solidFill>
              <a:latin typeface="Arial Narrow" panose="020B0606020202030204" pitchFamily="34" charset="0"/>
            </a:endParaRPr>
          </a:p>
        </p:txBody>
      </p:sp>
      <p:sp>
        <p:nvSpPr>
          <p:cNvPr id="4" name="TextBox 3">
            <a:extLst>
              <a:ext uri="{FF2B5EF4-FFF2-40B4-BE49-F238E27FC236}">
                <a16:creationId xmlns:a16="http://schemas.microsoft.com/office/drawing/2014/main" id="{5F5AAB23-C119-40CD-8010-7768A2E7558F}"/>
              </a:ext>
            </a:extLst>
          </p:cNvPr>
          <p:cNvSpPr txBox="1"/>
          <p:nvPr/>
        </p:nvSpPr>
        <p:spPr>
          <a:xfrm>
            <a:off x="892804" y="1997794"/>
            <a:ext cx="720671" cy="523220"/>
          </a:xfrm>
          <a:prstGeom prst="rect">
            <a:avLst/>
          </a:prstGeom>
          <a:noFill/>
        </p:spPr>
        <p:txBody>
          <a:bodyPr wrap="square">
            <a:spAutoFit/>
          </a:bodyPr>
          <a:lstStyle/>
          <a:p>
            <a:r>
              <a:rPr lang="en-US" sz="2800" dirty="0">
                <a:solidFill>
                  <a:srgbClr val="EE5859"/>
                </a:solidFill>
                <a:latin typeface="humanitarian-icons-v02" panose="02000503000000000000" pitchFamily="2" charset="0"/>
              </a:rPr>
              <a:t></a:t>
            </a:r>
            <a:endParaRPr lang="en-US" sz="2800" dirty="0"/>
          </a:p>
        </p:txBody>
      </p:sp>
      <p:sp>
        <p:nvSpPr>
          <p:cNvPr id="6" name="TextBox 5">
            <a:extLst>
              <a:ext uri="{FF2B5EF4-FFF2-40B4-BE49-F238E27FC236}">
                <a16:creationId xmlns:a16="http://schemas.microsoft.com/office/drawing/2014/main" id="{7309EAC6-5CE0-45CE-B2E7-F898FF42A9D2}"/>
              </a:ext>
            </a:extLst>
          </p:cNvPr>
          <p:cNvSpPr txBox="1"/>
          <p:nvPr/>
        </p:nvSpPr>
        <p:spPr>
          <a:xfrm>
            <a:off x="892804" y="3172034"/>
            <a:ext cx="596081" cy="523220"/>
          </a:xfrm>
          <a:prstGeom prst="rect">
            <a:avLst/>
          </a:prstGeom>
          <a:noFill/>
        </p:spPr>
        <p:txBody>
          <a:bodyPr wrap="square">
            <a:spAutoFit/>
          </a:bodyPr>
          <a:lstStyle/>
          <a:p>
            <a:r>
              <a:rPr lang="en-US" sz="2800" dirty="0">
                <a:solidFill>
                  <a:srgbClr val="EE5859"/>
                </a:solidFill>
                <a:latin typeface="humanitarian-icons-v02" panose="02000503000000000000" pitchFamily="2" charset="0"/>
              </a:rPr>
              <a:t></a:t>
            </a:r>
          </a:p>
        </p:txBody>
      </p:sp>
      <p:pic>
        <p:nvPicPr>
          <p:cNvPr id="7" name="Picture 6">
            <a:extLst>
              <a:ext uri="{FF2B5EF4-FFF2-40B4-BE49-F238E27FC236}">
                <a16:creationId xmlns:a16="http://schemas.microsoft.com/office/drawing/2014/main" id="{F40D2895-D3C6-414D-8D91-65E158C37B1E}"/>
              </a:ext>
            </a:extLst>
          </p:cNvPr>
          <p:cNvPicPr>
            <a:picLocks noChangeAspect="1"/>
          </p:cNvPicPr>
          <p:nvPr/>
        </p:nvPicPr>
        <p:blipFill>
          <a:blip r:embed="rId3"/>
          <a:stretch>
            <a:fillRect/>
          </a:stretch>
        </p:blipFill>
        <p:spPr>
          <a:xfrm>
            <a:off x="894613" y="4479161"/>
            <a:ext cx="476711" cy="523220"/>
          </a:xfrm>
          <a:prstGeom prst="rect">
            <a:avLst/>
          </a:prstGeom>
        </p:spPr>
      </p:pic>
      <p:pic>
        <p:nvPicPr>
          <p:cNvPr id="8" name="Picture 7">
            <a:extLst>
              <a:ext uri="{FF2B5EF4-FFF2-40B4-BE49-F238E27FC236}">
                <a16:creationId xmlns:a16="http://schemas.microsoft.com/office/drawing/2014/main" id="{919B1466-1916-43FB-B16E-2CCF645CFFBF}"/>
              </a:ext>
            </a:extLst>
          </p:cNvPr>
          <p:cNvPicPr>
            <a:picLocks noChangeAspect="1"/>
          </p:cNvPicPr>
          <p:nvPr/>
        </p:nvPicPr>
        <p:blipFill>
          <a:blip r:embed="rId4"/>
          <a:stretch>
            <a:fillRect/>
          </a:stretch>
        </p:blipFill>
        <p:spPr>
          <a:xfrm>
            <a:off x="953575" y="5677768"/>
            <a:ext cx="476711" cy="424133"/>
          </a:xfrm>
          <a:prstGeom prst="rect">
            <a:avLst/>
          </a:prstGeom>
        </p:spPr>
      </p:pic>
      <p:pic>
        <p:nvPicPr>
          <p:cNvPr id="9" name="Picture 8">
            <a:extLst>
              <a:ext uri="{FF2B5EF4-FFF2-40B4-BE49-F238E27FC236}">
                <a16:creationId xmlns:a16="http://schemas.microsoft.com/office/drawing/2014/main" id="{B782D972-73BA-4EE8-B6B0-E67C5C400B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167946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308C96-86AA-48D0-8945-0F140AD2A47A}"/>
              </a:ext>
            </a:extLst>
          </p:cNvPr>
          <p:cNvSpPr/>
          <p:nvPr/>
        </p:nvSpPr>
        <p:spPr>
          <a:xfrm>
            <a:off x="4119408" y="2492424"/>
            <a:ext cx="5024592" cy="1200329"/>
          </a:xfrm>
          <a:prstGeom prst="rect">
            <a:avLst/>
          </a:prstGeom>
        </p:spPr>
        <p:txBody>
          <a:bodyPr wrap="square">
            <a:spAutoFit/>
          </a:bodyPr>
          <a:lstStyle/>
          <a:p>
            <a:r>
              <a:rPr lang="en-US" sz="3600" b="1" dirty="0">
                <a:solidFill>
                  <a:schemeClr val="bg1"/>
                </a:solidFill>
                <a:latin typeface="Arial Narrow" panose="020B0606020202030204" pitchFamily="34" charset="0"/>
              </a:rPr>
              <a:t>Markaz Mosul overview and current demographics</a:t>
            </a:r>
            <a:endParaRPr lang="en-US" sz="3600" b="1" dirty="0">
              <a:solidFill>
                <a:srgbClr val="FFFF00"/>
              </a:solidFill>
              <a:latin typeface="Arial Narrow" panose="020B0606020202030204" pitchFamily="34" charset="0"/>
            </a:endParaRPr>
          </a:p>
        </p:txBody>
      </p:sp>
      <p:sp>
        <p:nvSpPr>
          <p:cNvPr id="3" name="TextBox 2">
            <a:extLst>
              <a:ext uri="{FF2B5EF4-FFF2-40B4-BE49-F238E27FC236}">
                <a16:creationId xmlns:a16="http://schemas.microsoft.com/office/drawing/2014/main" id="{D4BD634E-20E9-45ED-9428-C40F1B53DF0B}"/>
              </a:ext>
            </a:extLst>
          </p:cNvPr>
          <p:cNvSpPr txBox="1"/>
          <p:nvPr/>
        </p:nvSpPr>
        <p:spPr>
          <a:xfrm>
            <a:off x="3169920" y="2538591"/>
            <a:ext cx="1173480" cy="1107996"/>
          </a:xfrm>
          <a:prstGeom prst="rect">
            <a:avLst/>
          </a:prstGeom>
          <a:noFill/>
        </p:spPr>
        <p:txBody>
          <a:bodyPr wrap="square" rtlCol="0">
            <a:spAutoFit/>
          </a:bodyPr>
          <a:lstStyle/>
          <a:p>
            <a:r>
              <a:rPr lang="en-US" sz="6600" dirty="0">
                <a:solidFill>
                  <a:schemeClr val="bg1"/>
                </a:solidFill>
                <a:latin typeface="Arial Narrow" panose="020B0606020202030204" pitchFamily="34" charset="0"/>
              </a:rPr>
              <a:t>3</a:t>
            </a:r>
          </a:p>
        </p:txBody>
      </p:sp>
      <p:pic>
        <p:nvPicPr>
          <p:cNvPr id="4" name="Picture 3">
            <a:extLst>
              <a:ext uri="{FF2B5EF4-FFF2-40B4-BE49-F238E27FC236}">
                <a16:creationId xmlns:a16="http://schemas.microsoft.com/office/drawing/2014/main" id="{8ED37968-0C1F-4CEF-B5F1-25F63C10A5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70" y="6179865"/>
            <a:ext cx="1223278" cy="783007"/>
          </a:xfrm>
          <a:prstGeom prst="rect">
            <a:avLst/>
          </a:prstGeom>
        </p:spPr>
      </p:pic>
    </p:spTree>
    <p:extLst>
      <p:ext uri="{BB962C8B-B14F-4D97-AF65-F5344CB8AC3E}">
        <p14:creationId xmlns:p14="http://schemas.microsoft.com/office/powerpoint/2010/main" val="3175511906"/>
      </p:ext>
    </p:extLst>
  </p:cSld>
  <p:clrMapOvr>
    <a:masterClrMapping/>
  </p:clrMapOvr>
</p:sld>
</file>

<file path=ppt/theme/theme1.xml><?xml version="1.0" encoding="utf-8"?>
<a:theme xmlns:a="http://schemas.openxmlformats.org/drawingml/2006/main" name="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0.xml><?xml version="1.0" encoding="utf-8"?>
<a:theme xmlns:a="http://schemas.openxmlformats.org/drawingml/2006/main" name="Op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A2F9A4ED-6511-4D7E-81A1-4B3957CF501B}"/>
    </a:ext>
  </a:extLst>
</a:theme>
</file>

<file path=ppt/theme/theme11.xml><?xml version="1.0" encoding="utf-8"?>
<a:theme xmlns:a="http://schemas.openxmlformats.org/drawingml/2006/main" name="1_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12.xml><?xml version="1.0" encoding="utf-8"?>
<a:theme xmlns:a="http://schemas.openxmlformats.org/drawingml/2006/main" name="1_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13.xml><?xml version="1.0" encoding="utf-8"?>
<a:theme xmlns:a="http://schemas.openxmlformats.org/drawingml/2006/main" name="1_Op1">
  <a:themeElements>
    <a:clrScheme name="REACH colours">
      <a:dk1>
        <a:srgbClr val="000000"/>
      </a:dk1>
      <a:lt1>
        <a:srgbClr val="FFFFFF"/>
      </a:lt1>
      <a:dk2>
        <a:srgbClr val="EE5859"/>
      </a:dk2>
      <a:lt2>
        <a:srgbClr val="FFFFFF"/>
      </a:lt2>
      <a:accent1>
        <a:srgbClr val="D2CBB8"/>
      </a:accent1>
      <a:accent2>
        <a:srgbClr val="D1D3D4"/>
      </a:accent2>
      <a:accent3>
        <a:srgbClr val="A5A5A5"/>
      </a:accent3>
      <a:accent4>
        <a:srgbClr val="F6ABAB"/>
      </a:accent4>
      <a:accent5>
        <a:srgbClr val="FACCCD"/>
      </a:accent5>
      <a:accent6>
        <a:srgbClr val="E8E4DB"/>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EBF56206-6774-4048-BB28-580B50C83E98}"/>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1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9CFA6A33-C920-4A4F-8C12-93D32A643C10}"/>
    </a:ext>
  </a:extLst>
</a:theme>
</file>

<file path=ppt/theme/theme3.xml><?xml version="1.0" encoding="utf-8"?>
<a:theme xmlns:a="http://schemas.openxmlformats.org/drawingml/2006/main" name="Op1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0DBE3C3B-BA58-4D0B-A74F-8EB8CAF0D933}"/>
    </a:ext>
  </a:extLst>
</a:theme>
</file>

<file path=ppt/theme/theme4.xml><?xml version="1.0" encoding="utf-8"?>
<a:theme xmlns:a="http://schemas.openxmlformats.org/drawingml/2006/main" name="Op1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178A741F-9D43-4F41-B2E1-CD561442D7BA}"/>
    </a:ext>
  </a:extLst>
</a:theme>
</file>

<file path=ppt/theme/theme5.xml><?xml version="1.0" encoding="utf-8"?>
<a:theme xmlns:a="http://schemas.openxmlformats.org/drawingml/2006/main" name="Op1 Top big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7FCFAA94-833B-4986-BFC6-5CBFBBE9FB6C}"/>
    </a:ext>
  </a:extLst>
</a:theme>
</file>

<file path=ppt/theme/theme6.xml><?xml version="1.0" encoding="utf-8"?>
<a:theme xmlns:a="http://schemas.openxmlformats.org/drawingml/2006/main" name="Op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236424E4-8A5F-44C9-B89E-0D208F8548AE}"/>
    </a:ext>
  </a:extLst>
</a:theme>
</file>

<file path=ppt/theme/theme7.xml><?xml version="1.0" encoding="utf-8"?>
<a:theme xmlns:a="http://schemas.openxmlformats.org/drawingml/2006/main" name="Op2 Left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46AADFFE-6B42-4FB5-8517-D11B767734A7}"/>
    </a:ext>
  </a:extLst>
</a:theme>
</file>

<file path=ppt/theme/theme8.xml><?xml version="1.0" encoding="utf-8"?>
<a:theme xmlns:a="http://schemas.openxmlformats.org/drawingml/2006/main" name="Op2 Top ban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5E5D0638-EE5A-4630-A5C1-09F05BB390AF}"/>
    </a:ext>
  </a:extLst>
</a:theme>
</file>

<file path=ppt/theme/theme9.xml><?xml version="1.0" encoding="utf-8"?>
<a:theme xmlns:a="http://schemas.openxmlformats.org/drawingml/2006/main" name="Op2 Big Left bann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Powerpoint_Template_MasterSlides.pptx" id="{53E9AF09-977A-4046-B2B0-F3808110F877}" vid="{61DED95D-B74C-4703-815A-5B611EDA71A6}"/>
    </a:ext>
  </a:extLst>
</a:theme>
</file>

<file path=docProps/app.xml><?xml version="1.0" encoding="utf-8"?>
<Properties xmlns="http://schemas.openxmlformats.org/officeDocument/2006/extended-properties" xmlns:vt="http://schemas.openxmlformats.org/officeDocument/2006/docPropsVTypes">
  <TotalTime>19340</TotalTime>
  <Words>6725</Words>
  <Application>Microsoft Office PowerPoint</Application>
  <PresentationFormat>On-screen Show (4:3)</PresentationFormat>
  <Paragraphs>504</Paragraphs>
  <Slides>33</Slides>
  <Notes>28</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33</vt:i4>
      </vt:variant>
    </vt:vector>
  </HeadingPairs>
  <TitlesOfParts>
    <vt:vector size="54" baseType="lpstr">
      <vt:lpstr>Arial Unicode MS</vt:lpstr>
      <vt:lpstr>Arial</vt:lpstr>
      <vt:lpstr>Arial Narrow</vt:lpstr>
      <vt:lpstr>Calibri</vt:lpstr>
      <vt:lpstr>humanitarian-icons-v02</vt:lpstr>
      <vt:lpstr>MS Shell Dlg 2</vt:lpstr>
      <vt:lpstr>TradeGothicLTPro-Bold</vt:lpstr>
      <vt:lpstr>Wingdings</vt:lpstr>
      <vt:lpstr>Op1</vt:lpstr>
      <vt:lpstr>Op1 Left banner</vt:lpstr>
      <vt:lpstr>Op1 Big Left banner layout</vt:lpstr>
      <vt:lpstr>Op1 Top banner</vt:lpstr>
      <vt:lpstr>Op1 Top big banner</vt:lpstr>
      <vt:lpstr>Op2</vt:lpstr>
      <vt:lpstr>Op2 Left banner</vt:lpstr>
      <vt:lpstr>Op2 Top banner</vt:lpstr>
      <vt:lpstr>Op2 Big Left banner layout</vt:lpstr>
      <vt:lpstr>Op3</vt:lpstr>
      <vt:lpstr>1_Op1 Left banner</vt:lpstr>
      <vt:lpstr>1_Op1 Top banner</vt:lpstr>
      <vt:lpstr>1_Op1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Markaz Mosul Sub-district overview</vt:lpstr>
      <vt:lpstr>PowerPoint Presentation</vt:lpstr>
      <vt:lpstr>Markaz Mosul Sub-district Key findings</vt:lpstr>
      <vt:lpstr>Markaz Mosul Sub-district Other key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dc:creator>
  <cp:lastModifiedBy>REACH 3652</cp:lastModifiedBy>
  <cp:revision>504</cp:revision>
  <dcterms:created xsi:type="dcterms:W3CDTF">2020-08-09T11:48:21Z</dcterms:created>
  <dcterms:modified xsi:type="dcterms:W3CDTF">2021-05-24T10:42:20Z</dcterms:modified>
</cp:coreProperties>
</file>