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5" r:id="rId2"/>
    <p:sldMasterId id="2147483701" r:id="rId3"/>
    <p:sldMasterId id="2147483697" r:id="rId4"/>
    <p:sldMasterId id="2147483703" r:id="rId5"/>
    <p:sldMasterId id="2147483723" r:id="rId6"/>
    <p:sldMasterId id="2147483733" r:id="rId7"/>
    <p:sldMasterId id="2147483752" r:id="rId8"/>
    <p:sldMasterId id="2147483739" r:id="rId9"/>
    <p:sldMasterId id="2147483688" r:id="rId10"/>
  </p:sldMasterIdLst>
  <p:notesMasterIdLst>
    <p:notesMasterId r:id="rId24"/>
  </p:notesMasterIdLst>
  <p:sldIdLst>
    <p:sldId id="295" r:id="rId11"/>
    <p:sldId id="300" r:id="rId12"/>
    <p:sldId id="370" r:id="rId13"/>
    <p:sldId id="371" r:id="rId14"/>
    <p:sldId id="372" r:id="rId15"/>
    <p:sldId id="357" r:id="rId16"/>
    <p:sldId id="366" r:id="rId17"/>
    <p:sldId id="373" r:id="rId18"/>
    <p:sldId id="368" r:id="rId19"/>
    <p:sldId id="374" r:id="rId20"/>
    <p:sldId id="367" r:id="rId21"/>
    <p:sldId id="375" r:id="rId22"/>
    <p:sldId id="376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2245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Day" initials="MD" lastIdx="1" clrIdx="0">
    <p:extLst>
      <p:ext uri="{19B8F6BF-5375-455C-9EA6-DF929625EA0E}">
        <p15:presenceInfo xmlns:p15="http://schemas.microsoft.com/office/powerpoint/2012/main" userId="0ebccc5e40f8e9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33FF"/>
    <a:srgbClr val="008986"/>
    <a:srgbClr val="C274BC"/>
    <a:srgbClr val="006666"/>
    <a:srgbClr val="EB9905"/>
    <a:srgbClr val="EE5859"/>
    <a:srgbClr val="FACACA"/>
    <a:srgbClr val="D2CBB8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72008" autoAdjust="0"/>
  </p:normalViewPr>
  <p:slideViewPr>
    <p:cSldViewPr snapToGrid="0">
      <p:cViewPr varScale="1">
        <p:scale>
          <a:sx n="69" d="100"/>
          <a:sy n="69" d="100"/>
        </p:scale>
        <p:origin x="2312" y="44"/>
      </p:cViewPr>
      <p:guideLst>
        <p:guide orient="horz" pos="2160"/>
        <p:guide pos="2789"/>
        <p:guide orient="horz" pos="1616"/>
        <p:guide pos="2245"/>
        <p:guide orient="horz" pos="1366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B585B-CE84-4533-9322-0227A8A07827}" type="datetimeFigureOut">
              <a:rPr lang="en-US" smtClean="0"/>
              <a:t>16-May-19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8567D-F20F-40B7-8460-3BCB252DC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Famine workshop 2018 =&gt; development of the INT system (funded by </a:t>
            </a:r>
            <a:r>
              <a:rPr lang="en-US" dirty="0" err="1"/>
              <a:t>DFiD</a:t>
            </a:r>
            <a:r>
              <a:rPr lang="en-US" dirty="0"/>
              <a:t>). </a:t>
            </a:r>
          </a:p>
          <a:p>
            <a:r>
              <a:rPr lang="en-US" dirty="0"/>
              <a:t>Analytical framework and IM system for key nutrition, health, WASH and FSL data.</a:t>
            </a:r>
          </a:p>
          <a:p>
            <a:r>
              <a:rPr lang="en-US" dirty="0"/>
              <a:t>Since August 2018, REACH has been engaging with </a:t>
            </a:r>
            <a:r>
              <a:rPr lang="en-US" dirty="0" err="1"/>
              <a:t>mutlple</a:t>
            </a:r>
            <a:r>
              <a:rPr lang="en-US" dirty="0"/>
              <a:t> technical leads on how to best approach building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567D-F20F-40B7-8460-3BCB252DC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30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the outcome of the map with the confirmed NAWG triggers being highlighted. Most of the NAWG triggers are driven by GAM &gt;15% according to the IPC.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this slide I’d suggest opening up the online platform/tableau to show how interactive the map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567D-F20F-40B7-8460-3BCB252DC6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9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slide shows how people can look at trends over time.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climate data from November 2018 – shows rainfall and NDVI v long term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567D-F20F-40B7-8460-3BCB252DC6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Shows how categories are broken down and the indicators categories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567D-F20F-40B7-8460-3BCB252DC6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4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 aims to address a number of issues – primary promoting a more integrated conversation to needs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Encourage/support more transparent decision making, by enabling all the information being publicly available.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INT works to bring transparency and clear guidance on how decisions are made. Everything </a:t>
            </a:r>
            <a:r>
              <a:rPr lang="en-US" dirty="0" err="1"/>
              <a:t>aout</a:t>
            </a:r>
            <a:r>
              <a:rPr lang="en-US" dirty="0"/>
              <a:t> the system is open and can be explored by the user.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Huge push for regularly updated data, however, we all know how difficult this is in SSD. But it is still a push by donors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567D-F20F-40B7-8460-3BCB252DC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INT is designed to feed into existing structures that include key humanitarian partners.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however is not bound by these. It isn’t only NAWG members can that can use it. If outside partners want to explore the indicators than it is welcomed.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not trying to reinvent the system, rather provide as much added value as possible.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567D-F20F-40B7-8460-3BCB252DC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0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INT builds on the multiple analytical models, including UNICEF model for malnutrition, IPC, Shocks research.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Drivers =&gt; outcome/influence =&gt; Drivers === Final outcome. Circular approach of interactions between Drivers/Influences, when circle breaks that when we see increases in mortality.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system is fundamentally designed to encourage convergence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Think resilience, the more these factors are interacting, the less likely a HH can ‘bounce’ back or the lag time from bouncing back is increased =&gt; increased vulnerability.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INT puts a lot of focus on the drivers and outcome/</a:t>
            </a:r>
            <a:r>
              <a:rPr lang="en-US" dirty="0" err="1"/>
              <a:t>influcers</a:t>
            </a:r>
            <a:r>
              <a:rPr lang="en-US" dirty="0"/>
              <a:t>. The INT is designed to prevent the final outcome. It is meant to prevent the spikes in mortality that finally lead to the 2011 famine declaration in </a:t>
            </a:r>
            <a:r>
              <a:rPr lang="en-US" dirty="0" err="1"/>
              <a:t>Somlia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567D-F20F-40B7-8460-3BCB252DC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6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sources are provided by multiple sources and many were originally agreed on during the inception periods.</a:t>
            </a:r>
          </a:p>
          <a:p>
            <a:r>
              <a:rPr lang="en-US" dirty="0"/>
              <a:t>We are not against additional data sources, but we do focus on life-saving, </a:t>
            </a:r>
            <a:r>
              <a:rPr lang="en-US" dirty="0" err="1"/>
              <a:t>reguaraly</a:t>
            </a:r>
            <a:r>
              <a:rPr lang="en-US" dirty="0"/>
              <a:t> updated data. </a:t>
            </a:r>
          </a:p>
          <a:p>
            <a:r>
              <a:rPr lang="en-US" dirty="0"/>
              <a:t>IPC/SMART act as baselines while </a:t>
            </a:r>
            <a:r>
              <a:rPr lang="en-US" dirty="0" err="1"/>
              <a:t>AoK</a:t>
            </a:r>
            <a:r>
              <a:rPr lang="en-US" dirty="0"/>
              <a:t>, climate, EWARS, admission trends act more of a guidance/proxy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567D-F20F-40B7-8460-3BCB252DC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4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Broken into 5 categories with some sub categories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category can be explored individually to see the relative indicators and scores associated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FSL broken in availability/access and livelihoods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567D-F20F-40B7-8460-3BCB252DC6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1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core indicators used in the 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circled areas reflect indicators that fall into two separate categories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are requirements for indicators including timeliness of the data (most be collected on a monthly basis) and transparent and accepted methodology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 indicators would fall under proxy indicators which fits the purpose of the INT – to provide a guiding light between a major workshops such as the IPC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IPC outcomes are available (FSL and nutrition) they </a:t>
            </a:r>
            <a:r>
              <a:rPr lang="en-US" dirty="0" err="1"/>
              <a:t>supercede</a:t>
            </a:r>
            <a:r>
              <a:rPr lang="en-US" dirty="0"/>
              <a:t> the proxy indicators. I.e. The phase classification would override any proxy indicator. This is a major lesson learned from the February NAWG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567D-F20F-40B7-8460-3BCB252DC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01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INT is built to always include human </a:t>
            </a:r>
            <a:r>
              <a:rPr lang="en-US" dirty="0" err="1"/>
              <a:t>contextuliation</a:t>
            </a:r>
            <a:r>
              <a:rPr lang="en-US" dirty="0"/>
              <a:t>. A key lesson learned from FSNAU’s early warning system in Somalia.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INT only provides “at risk of a NAWG trigger” classifications of locations. This fundamentally requires the NAWG to make all final decisions on whether there is a trigger present or now.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concept is to narrow down where the analyst to look not to </a:t>
            </a:r>
            <a:r>
              <a:rPr lang="en-US" dirty="0" err="1"/>
              <a:t>suercede</a:t>
            </a:r>
            <a:r>
              <a:rPr lang="en-US" dirty="0"/>
              <a:t> the analyst job.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567D-F20F-40B7-8460-3BCB252DC6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3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more of a ‘If needed’ slide. Don’t except you to go through this.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8567D-F20F-40B7-8460-3BCB252DC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0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2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32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04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008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73250"/>
            <a:ext cx="1799924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73250"/>
            <a:ext cx="1799924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7325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7325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989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329" y="1875182"/>
            <a:ext cx="3776870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/>
          <p:cNvSpPr/>
          <p:nvPr/>
        </p:nvSpPr>
        <p:spPr>
          <a:xfrm>
            <a:off x="556329" y="1709530"/>
            <a:ext cx="3776870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0" name="Rectangle 39"/>
          <p:cNvSpPr/>
          <p:nvPr/>
        </p:nvSpPr>
        <p:spPr>
          <a:xfrm>
            <a:off x="4810277" y="1875182"/>
            <a:ext cx="3776870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/>
          <p:cNvSpPr/>
          <p:nvPr/>
        </p:nvSpPr>
        <p:spPr>
          <a:xfrm>
            <a:off x="4810277" y="1709530"/>
            <a:ext cx="3776870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65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151553760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0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380421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389951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0963" y="1774825"/>
            <a:ext cx="8974137" cy="4410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32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8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4037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6352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7561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877050" y="332643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108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rgbClr val="58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4851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173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585A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www.impact-initiatives.org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IMPACT_init</a:t>
            </a:r>
            <a:endParaRPr lang="es-E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2" cy="980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34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585A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585A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971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1412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1409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9474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7254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628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EE5859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www.impact-initiatives.org</a:t>
            </a:r>
            <a:endParaRPr lang="es-E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IMPACT_init</a:t>
            </a:r>
            <a:endParaRPr lang="es-E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2" cy="980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8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3689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552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73250"/>
            <a:ext cx="1799924" cy="3767154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73250"/>
            <a:ext cx="1799924" cy="3767154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73250"/>
            <a:ext cx="1799924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7325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7325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73250"/>
            <a:ext cx="1799924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041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329" y="1875182"/>
            <a:ext cx="3776870" cy="394914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/>
          <p:cNvSpPr/>
          <p:nvPr/>
        </p:nvSpPr>
        <p:spPr>
          <a:xfrm>
            <a:off x="556329" y="1709530"/>
            <a:ext cx="3776870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0" name="Rectangle 39"/>
          <p:cNvSpPr/>
          <p:nvPr/>
        </p:nvSpPr>
        <p:spPr>
          <a:xfrm>
            <a:off x="4810277" y="1875182"/>
            <a:ext cx="3776870" cy="394914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/>
          <p:cNvSpPr/>
          <p:nvPr/>
        </p:nvSpPr>
        <p:spPr>
          <a:xfrm>
            <a:off x="4810277" y="1709530"/>
            <a:ext cx="3776870" cy="16565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8278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3155327852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741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1506543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3693407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737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1708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3" y="541441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2501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Cover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38536" y="0"/>
            <a:ext cx="5288096" cy="461606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0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EE5859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EE5859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939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Cover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3571" y="0"/>
            <a:ext cx="5288096" cy="4616067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D2CBB8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85526" y="0"/>
            <a:ext cx="0" cy="4081549"/>
          </a:xfrm>
          <a:prstGeom prst="line">
            <a:avLst/>
          </a:prstGeom>
          <a:ln w="22225">
            <a:solidFill>
              <a:srgbClr val="58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02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661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4351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name.lastname@</a:t>
            </a:r>
            <a:r>
              <a:rPr lang="es-ES"/>
              <a:t>reach-initiative.org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s-ES"/>
              <a:t>www.reach-initiative.org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@REACH_info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2" cy="98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46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77970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585A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name.lastname@</a:t>
            </a:r>
            <a:r>
              <a:rPr lang="es-ES"/>
              <a:t>reach-initiative.org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/>
              <a:t>www.reach-initiative.org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@IREACH_info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81768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99661"/>
            <a:ext cx="142572" cy="980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9377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60538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83393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5085917"/>
            <a:ext cx="168361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30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 userDrawn="1"/>
        </p:nvSpPr>
        <p:spPr>
          <a:xfrm>
            <a:off x="5472704" y="2270290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73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5167909" y="2270286"/>
            <a:ext cx="3976091" cy="3273866"/>
          </a:xfrm>
          <a:prstGeom prst="rect">
            <a:avLst/>
          </a:prstGeom>
          <a:solidFill>
            <a:srgbClr val="D2C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167909" y="2270286"/>
            <a:ext cx="0" cy="3273866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 userDrawn="1"/>
        </p:nvSpPr>
        <p:spPr>
          <a:xfrm>
            <a:off x="5472704" y="2270290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585A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585A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7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97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0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0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737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6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Text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550506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96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9.jp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6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7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951D54F-3B6B-544E-A537-100A7F4893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0" y="6268598"/>
            <a:ext cx="9144000" cy="58940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4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7" r:id="rId2"/>
    <p:sldLayoutId id="2147483719" r:id="rId3"/>
    <p:sldLayoutId id="21474837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"/>
            <a:ext cx="9144000" cy="6856929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85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2" r:id="rId3"/>
    <p:sldLayoutId id="2147483722" r:id="rId4"/>
    <p:sldLayoutId id="2147483751" r:id="rId5"/>
    <p:sldLayoutId id="2147483773" r:id="rId6"/>
    <p:sldLayoutId id="2147483772" r:id="rId7"/>
    <p:sldLayoutId id="21474837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268598"/>
            <a:ext cx="9144000" cy="58940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/>
          <a:srcRect r="24446"/>
          <a:stretch/>
        </p:blipFill>
        <p:spPr>
          <a:xfrm>
            <a:off x="0" y="0"/>
            <a:ext cx="3468129" cy="626859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3468129" cy="626859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42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2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268598"/>
            <a:ext cx="9144000" cy="58940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/>
          <a:srcRect r="24446"/>
          <a:stretch/>
        </p:blipFill>
        <p:spPr>
          <a:xfrm>
            <a:off x="-70288" y="0"/>
            <a:ext cx="4040926" cy="626859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70288" y="0"/>
            <a:ext cx="4040926" cy="626859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19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268598"/>
            <a:ext cx="9144000" cy="58940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2"/>
          <a:srcRect l="2072" t="18316" b="34978"/>
          <a:stretch/>
        </p:blipFill>
        <p:spPr>
          <a:xfrm>
            <a:off x="189470" y="-1"/>
            <a:ext cx="8954530" cy="126038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89469" y="-2"/>
            <a:ext cx="8956723" cy="126038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88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7" r:id="rId3"/>
    <p:sldLayoutId id="2147483716" r:id="rId4"/>
    <p:sldLayoutId id="2147483717" r:id="rId5"/>
    <p:sldLayoutId id="2147483718" r:id="rId6"/>
    <p:sldLayoutId id="2147483709" r:id="rId7"/>
    <p:sldLayoutId id="2147483714" r:id="rId8"/>
    <p:sldLayoutId id="214748371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0" y="6268598"/>
            <a:ext cx="9144000" cy="58940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3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CBB8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8" name="Rectangle 7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8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25" r:id="rId3"/>
    <p:sldLayoutId id="21474837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02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6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5" r:id="rId2"/>
    <p:sldLayoutId id="2147483757" r:id="rId3"/>
    <p:sldLayoutId id="2147483759" r:id="rId4"/>
    <p:sldLayoutId id="2147483761" r:id="rId5"/>
    <p:sldLayoutId id="2147483763" r:id="rId6"/>
    <p:sldLayoutId id="2147483765" r:id="rId7"/>
    <p:sldLayoutId id="2147483767" r:id="rId8"/>
    <p:sldLayoutId id="21474837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0" y="6251156"/>
            <a:ext cx="9148386" cy="606844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598"/>
              <a:ext cx="9144000" cy="589402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247" y="6251156"/>
              <a:ext cx="2754139" cy="60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1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Integrated Needs Tracking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Implementing a system for systematic data analysis among decision makers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43075" y="3478213"/>
            <a:ext cx="2713038" cy="343160"/>
          </a:xfrm>
        </p:spPr>
        <p:txBody>
          <a:bodyPr/>
          <a:lstStyle/>
          <a:p>
            <a:r>
              <a:rPr lang="en-GB" dirty="0"/>
              <a:t>April 2019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BB75AD7-00B5-4940-A72A-EA9B5CAFB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97"/>
            <a:ext cx="2208170" cy="5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8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Translating ‘at risk’ levels to NAWG triggers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8F9747B-0595-4ED0-83FC-A1E52622D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97"/>
            <a:ext cx="2208170" cy="596803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8431D0C-4826-4A00-9D3C-8B407A1A9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78771"/>
              </p:ext>
            </p:extLst>
          </p:nvPr>
        </p:nvGraphicFramePr>
        <p:xfrm>
          <a:off x="3618627" y="235015"/>
          <a:ext cx="5423773" cy="5721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6510">
                  <a:extLst>
                    <a:ext uri="{9D8B030D-6E8A-4147-A177-3AD203B41FA5}">
                      <a16:colId xmlns:a16="http://schemas.microsoft.com/office/drawing/2014/main" val="304153385"/>
                    </a:ext>
                  </a:extLst>
                </a:gridCol>
                <a:gridCol w="3047438">
                  <a:extLst>
                    <a:ext uri="{9D8B030D-6E8A-4147-A177-3AD203B41FA5}">
                      <a16:colId xmlns:a16="http://schemas.microsoft.com/office/drawing/2014/main" val="1588988391"/>
                    </a:ext>
                  </a:extLst>
                </a:gridCol>
                <a:gridCol w="1529825">
                  <a:extLst>
                    <a:ext uri="{9D8B030D-6E8A-4147-A177-3AD203B41FA5}">
                      <a16:colId xmlns:a16="http://schemas.microsoft.com/office/drawing/2014/main" val="1082250939"/>
                    </a:ext>
                  </a:extLst>
                </a:gridCol>
              </a:tblGrid>
              <a:tr h="2185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Category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Description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3190276"/>
                  </a:ext>
                </a:extLst>
              </a:tr>
              <a:tr h="11536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NAWG Trigger Present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One of the five NAWG presents is confirmed. Each of the triggers represents that a severe level of needs is currently present in the county.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NAWG makes one of three recommendations to the ICWG; response scale up, follow up assessment, or close monitoring.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0450547"/>
                  </a:ext>
                </a:extLst>
              </a:tr>
              <a:tr h="13874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Very high risk of NAWG trigger present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Based on the available data, there is a strong convergence of proxy data suggesting that there is a very high risk of a NAWG being present. No single conceptual indicator can trigger a very high-risk categorization, therefore, following the framework that as data converges the risk of a NAWG trigger increases.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It is recommended for NAWG discussion and request for additional data.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583404"/>
                  </a:ext>
                </a:extLst>
              </a:tr>
              <a:tr h="6861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risk of NAWG trigger present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One of the conceptual indicators is suggesting a very high risk, but other indicators diverge at high risk or lower.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It is recommended for NAWG discussion and request for additional data.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2298664"/>
                  </a:ext>
                </a:extLst>
              </a:tr>
              <a:tr h="6861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Moderate risk of NAWG trigger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One conceptual indicator is suggesting high risk, but other indicators diverge at average risk or lower.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Monitored for further deterioration by INT internal team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829933"/>
                  </a:ext>
                </a:extLst>
              </a:tr>
              <a:tr h="6861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Minimal risk of NAWG trigger.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 of the conceptual indicators directly indicate immediate intervention to address the needs gap in the area.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Monitored for further deterioration by INT internal team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45661"/>
                  </a:ext>
                </a:extLst>
              </a:tr>
              <a:tr h="6861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Insufficient data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There is insufficient data available to meet any of the requirements to reliability provide a category to the county.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Request partners to provide updated data to guide category.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860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31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INT Map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0E7181-E874-4989-A391-77207D75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859" y="153563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D5D93CD-5E0E-4B5B-A958-B86BDD70E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97"/>
            <a:ext cx="2208170" cy="596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94A319-1677-4098-A045-5AE0C4DD7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024" y="1331657"/>
            <a:ext cx="6109951" cy="458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1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INT Map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0E7181-E874-4989-A391-77207D75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859" y="153563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D5D93CD-5E0E-4B5B-A958-B86BDD70E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97"/>
            <a:ext cx="2208170" cy="596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56957D-06E3-4912-AB0F-B427E2DF3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92" y="1236245"/>
            <a:ext cx="7436224" cy="47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4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INT Map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0E7181-E874-4989-A391-77207D75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859" y="153563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D5D93CD-5E0E-4B5B-A958-B86BDD70E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97"/>
            <a:ext cx="2208170" cy="596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CC09D-EB6C-4C4A-AC55-96749F6F9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47" y="1404352"/>
            <a:ext cx="5848306" cy="47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7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INSTITUTIONAL BACKGROUND</a:t>
            </a:r>
            <a:endParaRPr lang="es-E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1" y="1232410"/>
            <a:ext cx="1364775" cy="509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6" y="300250"/>
            <a:ext cx="1489722" cy="423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977" t="5835" b="7252"/>
          <a:stretch/>
        </p:blipFill>
        <p:spPr>
          <a:xfrm>
            <a:off x="6949440" y="300250"/>
            <a:ext cx="1166391" cy="4230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6166" y="919026"/>
            <a:ext cx="940215" cy="8226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35772" y="2027590"/>
            <a:ext cx="3480180" cy="496388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 Narrow" panose="020B0606020202030204" pitchFamily="34" charset="0"/>
              </a:rPr>
              <a:t>FAMINE PREVENTION WORKSHOP – February 2018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75862" y="1018903"/>
            <a:ext cx="0" cy="661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35772" y="4346403"/>
            <a:ext cx="3480180" cy="16574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rial Narrow" panose="020B0606020202030204" pitchFamily="34" charset="0"/>
              </a:rPr>
              <a:t>INT System</a:t>
            </a:r>
          </a:p>
          <a:p>
            <a:pPr algn="ctr"/>
            <a:r>
              <a:rPr lang="en-GB" sz="1600" i="1" dirty="0">
                <a:latin typeface="Arial Narrow" panose="020B0606020202030204" pitchFamily="34" charset="0"/>
              </a:rPr>
              <a:t>=</a:t>
            </a:r>
          </a:p>
          <a:p>
            <a:pPr algn="ctr"/>
            <a:r>
              <a:rPr lang="en-GB" sz="1600" i="1" dirty="0">
                <a:latin typeface="Arial Narrow" panose="020B0606020202030204" pitchFamily="34" charset="0"/>
              </a:rPr>
              <a:t>Analytical framework</a:t>
            </a:r>
          </a:p>
          <a:p>
            <a:pPr algn="ctr"/>
            <a:r>
              <a:rPr lang="en-GB" sz="1600" i="1" dirty="0">
                <a:latin typeface="Arial Narrow" panose="020B0606020202030204" pitchFamily="34" charset="0"/>
              </a:rPr>
              <a:t>+</a:t>
            </a:r>
          </a:p>
          <a:p>
            <a:pPr algn="ctr"/>
            <a:r>
              <a:rPr lang="en-GB" sz="1600" i="1" dirty="0">
                <a:latin typeface="Arial Narrow" panose="020B0606020202030204" pitchFamily="34" charset="0"/>
              </a:rPr>
              <a:t>FSL, WASH, Health, Nutrition Cluster data</a:t>
            </a: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6475862" y="2715279"/>
            <a:ext cx="0" cy="1543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953BA972-2678-4B09-8036-23E16874F0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97"/>
            <a:ext cx="2208170" cy="5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Problems to Address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C7D8CEE-8410-42AD-95A0-D14697699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97"/>
            <a:ext cx="2208170" cy="596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3CD8AC-0AFE-4F2D-AB5D-0735DB64C411}"/>
              </a:ext>
            </a:extLst>
          </p:cNvPr>
          <p:cNvSpPr txBox="1"/>
          <p:nvPr/>
        </p:nvSpPr>
        <p:spPr>
          <a:xfrm>
            <a:off x="255476" y="1758999"/>
            <a:ext cx="86330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Wealth of information but a lack of communication between clusters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Silo thinking approach to needs analysis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Long gaps between in-depth analysis =&gt; periods of ‘flying in the dark’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Donor pressure to be more efficient in responding to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Trust/Buy-in from multiple actors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Lack of convergence of data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65851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INT Within the Cluster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C6DCD-C350-43C1-829E-70B733C87D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03" y="2009772"/>
            <a:ext cx="8652090" cy="3265203"/>
          </a:xfrm>
          <a:prstGeom prst="rect">
            <a:avLst/>
          </a:prstGeom>
          <a:noFill/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C7D8CEE-8410-42AD-95A0-D14697699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97"/>
            <a:ext cx="2208170" cy="5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2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Framework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0E7181-E874-4989-A391-77207D75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859" y="153563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A8674DC-A25B-4254-A4CF-03726ED7D44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74943" y="1352615"/>
          <a:ext cx="7130953" cy="470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4" imgW="6076798" imgH="4006543" progId="Acrobat.Document.DC">
                  <p:embed/>
                </p:oleObj>
              </mc:Choice>
              <mc:Fallback>
                <p:oleObj name="Acrobat Document" r:id="rId4" imgW="6076798" imgH="4006543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A8674DC-A25B-4254-A4CF-03726ED7D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943" y="1352615"/>
                        <a:ext cx="7130953" cy="4709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D5D93CD-5E0E-4B5B-A958-B86BDD70E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97"/>
            <a:ext cx="2208170" cy="5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6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DATA SOURCES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4955" y="1211623"/>
            <a:ext cx="401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5B9BD5"/>
                </a:solidFill>
                <a:latin typeface="Arial Narrow" panose="020B0606020202030204" pitchFamily="34" charset="0"/>
              </a:rPr>
              <a:t>SMART SURVEYS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4955" y="2600157"/>
            <a:ext cx="401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5B9BD5"/>
                </a:solidFill>
                <a:latin typeface="Arial Narrow" panose="020B0606020202030204" pitchFamily="34" charset="0"/>
              </a:rPr>
              <a:t>REACH SITUATION MONITORING DATA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4954" y="3988691"/>
            <a:ext cx="401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5B9BD5"/>
                </a:solidFill>
                <a:latin typeface="Arial Narrow" panose="020B0606020202030204" pitchFamily="34" charset="0"/>
              </a:rPr>
              <a:t>RAINFALL/NDVI PATTERNS (CHIRPS)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74953" y="4682958"/>
            <a:ext cx="401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5B9BD5"/>
                </a:solidFill>
                <a:latin typeface="Arial Narrow" panose="020B0606020202030204" pitchFamily="34" charset="0"/>
              </a:rPr>
              <a:t>STANDARDIZED WASH CLUSTER ASSESSMENTS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74955" y="32944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5B9BD5"/>
                </a:solidFill>
                <a:latin typeface="Arial Narrow" panose="020B0606020202030204" pitchFamily="34" charset="0"/>
              </a:rPr>
              <a:t>EARLY WARNING, ALERT AND RESPONSE SYSTEM (EWARS)</a:t>
            </a:r>
            <a:endParaRPr lang="en-GB" sz="1400" b="1" dirty="0">
              <a:solidFill>
                <a:srgbClr val="5B9BD5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7FFEF-7A8A-40A7-8D5E-988D6F2D6A04}"/>
              </a:ext>
            </a:extLst>
          </p:cNvPr>
          <p:cNvSpPr txBox="1"/>
          <p:nvPr/>
        </p:nvSpPr>
        <p:spPr>
          <a:xfrm>
            <a:off x="4174955" y="1905890"/>
            <a:ext cx="401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5B9BD5"/>
                </a:solidFill>
                <a:latin typeface="Arial Narrow" panose="020B0606020202030204" pitchFamily="34" charset="0"/>
              </a:rPr>
              <a:t>CFSAM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7D822C-A900-4BCC-8F9C-0C7C6F5C8BB7}"/>
              </a:ext>
            </a:extLst>
          </p:cNvPr>
          <p:cNvSpPr txBox="1"/>
          <p:nvPr/>
        </p:nvSpPr>
        <p:spPr>
          <a:xfrm>
            <a:off x="4244755" y="613037"/>
            <a:ext cx="401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5B9BD5"/>
                </a:solidFill>
                <a:latin typeface="Arial Narrow" panose="020B0606020202030204" pitchFamily="34" charset="0"/>
              </a:rPr>
              <a:t>IPC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8F9747B-0595-4ED0-83FC-A1E52622D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97"/>
            <a:ext cx="2208170" cy="596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10E91D-A0AB-4996-B481-BD1709970353}"/>
              </a:ext>
            </a:extLst>
          </p:cNvPr>
          <p:cNvSpPr txBox="1"/>
          <p:nvPr/>
        </p:nvSpPr>
        <p:spPr>
          <a:xfrm>
            <a:off x="4174952" y="5377225"/>
            <a:ext cx="401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5B9BD5"/>
                </a:solidFill>
                <a:latin typeface="Arial Narrow" panose="020B0606020202030204" pitchFamily="34" charset="0"/>
              </a:rPr>
              <a:t>AD-HOC PARTNER ASSESSMENTS</a:t>
            </a:r>
          </a:p>
        </p:txBody>
      </p:sp>
    </p:spTree>
    <p:extLst>
      <p:ext uri="{BB962C8B-B14F-4D97-AF65-F5344CB8AC3E}">
        <p14:creationId xmlns:p14="http://schemas.microsoft.com/office/powerpoint/2010/main" val="74765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5 CORE COMPONENTS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A4255E-1236-5E44-9839-16CC291FA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439"/>
            <a:ext cx="9144000" cy="1760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E2513E-9DF4-FA4B-8EFD-743B30815488}"/>
              </a:ext>
            </a:extLst>
          </p:cNvPr>
          <p:cNvSpPr txBox="1"/>
          <p:nvPr/>
        </p:nvSpPr>
        <p:spPr>
          <a:xfrm>
            <a:off x="2086118" y="2109498"/>
            <a:ext cx="5421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EE5859"/>
                </a:solidFill>
                <a:latin typeface="Arial Narrow" panose="020B0606020202030204" pitchFamily="34" charset="0"/>
              </a:rPr>
              <a:t>FSL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20AB4BA-7A84-1145-A98F-CC63CA9F07E3}"/>
              </a:ext>
            </a:extLst>
          </p:cNvPr>
          <p:cNvSpPr/>
          <p:nvPr/>
        </p:nvSpPr>
        <p:spPr>
          <a:xfrm rot="16200000">
            <a:off x="2173757" y="561732"/>
            <a:ext cx="366859" cy="4429628"/>
          </a:xfrm>
          <a:prstGeom prst="rightBrace">
            <a:avLst/>
          </a:prstGeom>
          <a:ln>
            <a:solidFill>
              <a:srgbClr val="EE58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3C190-B0FC-634E-AD9A-79C9070BF076}"/>
              </a:ext>
            </a:extLst>
          </p:cNvPr>
          <p:cNvSpPr txBox="1"/>
          <p:nvPr/>
        </p:nvSpPr>
        <p:spPr>
          <a:xfrm>
            <a:off x="5507578" y="2223785"/>
            <a:ext cx="7625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Arial Narrow" panose="020B0606020202030204" pitchFamily="34" charset="0"/>
              </a:rPr>
              <a:t>WASH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26AE7-ABB3-414A-9D8B-4726F94053B2}"/>
              </a:ext>
            </a:extLst>
          </p:cNvPr>
          <p:cNvSpPr txBox="1"/>
          <p:nvPr/>
        </p:nvSpPr>
        <p:spPr>
          <a:xfrm rot="21598188">
            <a:off x="6423344" y="2226593"/>
            <a:ext cx="7633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EB9905"/>
                </a:solidFill>
                <a:latin typeface="Arial Narrow" panose="020B0606020202030204" pitchFamily="34" charset="0"/>
              </a:rPr>
              <a:t>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2CA50-EE89-2A41-A0F9-87482E7A4862}"/>
              </a:ext>
            </a:extLst>
          </p:cNvPr>
          <p:cNvSpPr txBox="1"/>
          <p:nvPr/>
        </p:nvSpPr>
        <p:spPr>
          <a:xfrm>
            <a:off x="7283873" y="2220203"/>
            <a:ext cx="97174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986"/>
                </a:solidFill>
                <a:latin typeface="Arial Narrow" panose="020B0606020202030204" pitchFamily="34" charset="0"/>
              </a:rPr>
              <a:t>Nutrition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7AE758-8383-ED4A-8CFD-4C5267E7BA0D}"/>
              </a:ext>
            </a:extLst>
          </p:cNvPr>
          <p:cNvSpPr txBox="1"/>
          <p:nvPr/>
        </p:nvSpPr>
        <p:spPr>
          <a:xfrm>
            <a:off x="8215640" y="2220203"/>
            <a:ext cx="9733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274BC"/>
                </a:solidFill>
                <a:latin typeface="Arial Narrow" panose="020B0606020202030204" pitchFamily="34" charset="0"/>
              </a:rPr>
              <a:t>Mortality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EBFF83D-D78C-46E4-87F9-C71B36A42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97"/>
            <a:ext cx="2208170" cy="5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3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INT+ Framework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2513E-9DF4-FA4B-8EFD-743B30815488}"/>
              </a:ext>
            </a:extLst>
          </p:cNvPr>
          <p:cNvSpPr txBox="1"/>
          <p:nvPr/>
        </p:nvSpPr>
        <p:spPr>
          <a:xfrm>
            <a:off x="2086118" y="2109498"/>
            <a:ext cx="5421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EE5859"/>
                </a:solidFill>
                <a:latin typeface="Arial Narrow" panose="020B0606020202030204" pitchFamily="34" charset="0"/>
              </a:rPr>
              <a:t>FSL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20AB4BA-7A84-1145-A98F-CC63CA9F07E3}"/>
              </a:ext>
            </a:extLst>
          </p:cNvPr>
          <p:cNvSpPr/>
          <p:nvPr/>
        </p:nvSpPr>
        <p:spPr>
          <a:xfrm rot="16200000">
            <a:off x="2173757" y="561732"/>
            <a:ext cx="366859" cy="4429628"/>
          </a:xfrm>
          <a:prstGeom prst="rightBrace">
            <a:avLst/>
          </a:prstGeom>
          <a:ln>
            <a:solidFill>
              <a:srgbClr val="EE585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3C190-B0FC-634E-AD9A-79C9070BF076}"/>
              </a:ext>
            </a:extLst>
          </p:cNvPr>
          <p:cNvSpPr txBox="1"/>
          <p:nvPr/>
        </p:nvSpPr>
        <p:spPr>
          <a:xfrm>
            <a:off x="5507578" y="2223785"/>
            <a:ext cx="7625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Arial Narrow" panose="020B0606020202030204" pitchFamily="34" charset="0"/>
              </a:rPr>
              <a:t>WASH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26AE7-ABB3-414A-9D8B-4726F94053B2}"/>
              </a:ext>
            </a:extLst>
          </p:cNvPr>
          <p:cNvSpPr txBox="1"/>
          <p:nvPr/>
        </p:nvSpPr>
        <p:spPr>
          <a:xfrm rot="21598188">
            <a:off x="6423344" y="2226593"/>
            <a:ext cx="7633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EB9905"/>
                </a:solidFill>
                <a:latin typeface="Arial Narrow" panose="020B0606020202030204" pitchFamily="34" charset="0"/>
              </a:rPr>
              <a:t>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B2CA50-EE89-2A41-A0F9-87482E7A4862}"/>
              </a:ext>
            </a:extLst>
          </p:cNvPr>
          <p:cNvSpPr txBox="1"/>
          <p:nvPr/>
        </p:nvSpPr>
        <p:spPr>
          <a:xfrm>
            <a:off x="7283873" y="2220203"/>
            <a:ext cx="97174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986"/>
                </a:solidFill>
                <a:latin typeface="Arial Narrow" panose="020B0606020202030204" pitchFamily="34" charset="0"/>
              </a:rPr>
              <a:t>Nutrition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7AE758-8383-ED4A-8CFD-4C5267E7BA0D}"/>
              </a:ext>
            </a:extLst>
          </p:cNvPr>
          <p:cNvSpPr txBox="1"/>
          <p:nvPr/>
        </p:nvSpPr>
        <p:spPr>
          <a:xfrm>
            <a:off x="8215640" y="2220203"/>
            <a:ext cx="9733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274BC"/>
                </a:solidFill>
                <a:latin typeface="Arial Narrow" panose="020B0606020202030204" pitchFamily="34" charset="0"/>
              </a:rPr>
              <a:t>Mortality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EBFF83D-D78C-46E4-87F9-C71B36A42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97"/>
            <a:ext cx="2208170" cy="596803"/>
          </a:xfrm>
          <a:prstGeom prst="rect">
            <a:avLst/>
          </a:prstGeom>
        </p:spPr>
      </p:pic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7303935-C599-47D6-8CF0-B9AE5E69F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89197"/>
            <a:ext cx="91889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0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INT outcomes and NAWG Triggers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82F26-6556-430F-B6FE-1768810F584F}"/>
              </a:ext>
            </a:extLst>
          </p:cNvPr>
          <p:cNvSpPr txBox="1"/>
          <p:nvPr/>
        </p:nvSpPr>
        <p:spPr>
          <a:xfrm>
            <a:off x="6022109" y="2346036"/>
            <a:ext cx="322349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 Narrow" panose="020B0606020202030204" pitchFamily="34" charset="0"/>
              </a:rPr>
              <a:t>Needs Analysis Working Group Triggers</a:t>
            </a:r>
          </a:p>
          <a:p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IPC Phase 5 Populations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Increasing Mortality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Influx of new arrivals &gt; 5000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Confirmed disease outbreak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GAM (WHZ) Prevalence &gt; 15%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CBC97B3-8C3E-4468-89F8-131835D3B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97"/>
            <a:ext cx="2208170" cy="596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F8FDA-323B-4940-875B-21553242B8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97" y="2216727"/>
            <a:ext cx="5870668" cy="2733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9379180"/>
      </p:ext>
    </p:extLst>
  </p:cSld>
  <p:clrMapOvr>
    <a:masterClrMapping/>
  </p:clrMapOvr>
</p:sld>
</file>

<file path=ppt/theme/theme1.xml><?xml version="1.0" encoding="utf-8"?>
<a:theme xmlns:a="http://schemas.openxmlformats.org/drawingml/2006/main" name="Op1">
  <a:themeElements>
    <a:clrScheme name="REACH colours">
      <a:dk1>
        <a:srgbClr val="000000"/>
      </a:dk1>
      <a:lt1>
        <a:srgbClr val="FFFFFF"/>
      </a:lt1>
      <a:dk2>
        <a:srgbClr val="EE5859"/>
      </a:dk2>
      <a:lt2>
        <a:srgbClr val="FFFFFF"/>
      </a:lt2>
      <a:accent1>
        <a:srgbClr val="D2CBB8"/>
      </a:accent1>
      <a:accent2>
        <a:srgbClr val="D1D3D4"/>
      </a:accent2>
      <a:accent3>
        <a:srgbClr val="A5A5A5"/>
      </a:accent3>
      <a:accent4>
        <a:srgbClr val="F6ABAB"/>
      </a:accent4>
      <a:accent5>
        <a:srgbClr val="FACCCD"/>
      </a:accent5>
      <a:accent6>
        <a:srgbClr val="E8E4D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AB2D6CB1-6E43-4983-AB44-C0078063B9DF}"/>
    </a:ext>
  </a:extLst>
</a:theme>
</file>

<file path=ppt/theme/theme10.xml><?xml version="1.0" encoding="utf-8"?>
<a:theme xmlns:a="http://schemas.openxmlformats.org/drawingml/2006/main" name="O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00ED20B0-A57B-47A6-92B6-BF532C01082F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1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B66A6868-009C-4E23-B260-E0BDABE94902}"/>
    </a:ext>
  </a:extLst>
</a:theme>
</file>

<file path=ppt/theme/theme3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6E2DB4B3-0A91-46AC-B2E1-1E41E4DC0BFF}"/>
    </a:ext>
  </a:extLst>
</a:theme>
</file>

<file path=ppt/theme/theme4.xml><?xml version="1.0" encoding="utf-8"?>
<a:theme xmlns:a="http://schemas.openxmlformats.org/drawingml/2006/main" name="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2BD1E236-E27A-44A0-B6CA-258BDCEE32A3}"/>
    </a:ext>
  </a:extLst>
</a:theme>
</file>

<file path=ppt/theme/theme5.xml><?xml version="1.0" encoding="utf-8"?>
<a:theme xmlns:a="http://schemas.openxmlformats.org/drawingml/2006/main" name="Op1 Top big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BA16BE75-FF82-49EE-9E11-72ADE461BB0E}"/>
    </a:ext>
  </a:extLst>
</a:theme>
</file>

<file path=ppt/theme/theme6.xml><?xml version="1.0" encoding="utf-8"?>
<a:theme xmlns:a="http://schemas.openxmlformats.org/drawingml/2006/main" name="Op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01F33962-6289-48AF-91AE-BCC022D1B5E5}"/>
    </a:ext>
  </a:extLst>
</a:theme>
</file>

<file path=ppt/theme/theme7.xml><?xml version="1.0" encoding="utf-8"?>
<a:theme xmlns:a="http://schemas.openxmlformats.org/drawingml/2006/main" name="Op2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64858D50-D725-4E48-972A-A58B142B7469}"/>
    </a:ext>
  </a:extLst>
</a:theme>
</file>

<file path=ppt/theme/theme8.xml><?xml version="1.0" encoding="utf-8"?>
<a:theme xmlns:a="http://schemas.openxmlformats.org/drawingml/2006/main" name="Op2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544AC4C3-99A9-4423-A11E-24865A665579}"/>
    </a:ext>
  </a:extLst>
</a:theme>
</file>

<file path=ppt/theme/theme9.xml><?xml version="1.0" encoding="utf-8"?>
<a:theme xmlns:a="http://schemas.openxmlformats.org/drawingml/2006/main" name="Op2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AC6BFDDA-B6C8-441F-A441-4E6BD2FD0A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REACH_Powerpoint_Template_MasterSlides</Template>
  <TotalTime>5361</TotalTime>
  <Words>1200</Words>
  <Application>Microsoft Office PowerPoint</Application>
  <PresentationFormat>On-screen Show (4:3)</PresentationFormat>
  <Paragraphs>126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Arial Narrow</vt:lpstr>
      <vt:lpstr>Calibri</vt:lpstr>
      <vt:lpstr>Op1</vt:lpstr>
      <vt:lpstr>Op1 Left banner</vt:lpstr>
      <vt:lpstr>Op1 Big Left banner layout</vt:lpstr>
      <vt:lpstr>Op1 Top banner</vt:lpstr>
      <vt:lpstr>Op1 Top big banner</vt:lpstr>
      <vt:lpstr>Op2</vt:lpstr>
      <vt:lpstr>Op2 Left banner</vt:lpstr>
      <vt:lpstr>Op2 Top banner</vt:lpstr>
      <vt:lpstr>Op2 Big Left banner layout</vt:lpstr>
      <vt:lpstr>Op3</vt:lpstr>
      <vt:lpstr>Acrobat Document</vt:lpstr>
      <vt:lpstr>Integrated Needs Tracking</vt:lpstr>
      <vt:lpstr>INSTITUTIONAL BACKGROUND</vt:lpstr>
      <vt:lpstr>Problems to Address</vt:lpstr>
      <vt:lpstr>INT Within the Cluster System</vt:lpstr>
      <vt:lpstr>Framework</vt:lpstr>
      <vt:lpstr>DATA SOURCES</vt:lpstr>
      <vt:lpstr>5 CORE COMPONENTS</vt:lpstr>
      <vt:lpstr>INT+ Framework</vt:lpstr>
      <vt:lpstr>INT outcomes and NAWG Triggers</vt:lpstr>
      <vt:lpstr>Translating ‘at risk’ levels to NAWG triggers</vt:lpstr>
      <vt:lpstr>INT Map</vt:lpstr>
      <vt:lpstr>INT Map</vt:lpstr>
      <vt:lpstr>INT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Pastor Melo</dc:creator>
  <cp:lastModifiedBy>Matthew Day</cp:lastModifiedBy>
  <cp:revision>117</cp:revision>
  <dcterms:created xsi:type="dcterms:W3CDTF">2018-03-16T14:29:28Z</dcterms:created>
  <dcterms:modified xsi:type="dcterms:W3CDTF">2019-05-16T05:21:04Z</dcterms:modified>
</cp:coreProperties>
</file>