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68" r:id="rId2"/>
    <p:sldId id="319" r:id="rId3"/>
    <p:sldId id="279" r:id="rId4"/>
    <p:sldId id="280" r:id="rId5"/>
    <p:sldId id="281" r:id="rId6"/>
    <p:sldId id="284" r:id="rId7"/>
    <p:sldId id="310" r:id="rId8"/>
    <p:sldId id="285" r:id="rId9"/>
    <p:sldId id="292" r:id="rId10"/>
    <p:sldId id="311" r:id="rId11"/>
    <p:sldId id="294" r:id="rId12"/>
    <p:sldId id="293" r:id="rId13"/>
    <p:sldId id="314" r:id="rId14"/>
    <p:sldId id="297" r:id="rId15"/>
    <p:sldId id="312" r:id="rId16"/>
    <p:sldId id="315" r:id="rId17"/>
    <p:sldId id="317" r:id="rId18"/>
    <p:sldId id="318" r:id="rId19"/>
    <p:sldId id="306" r:id="rId20"/>
    <p:sldId id="302" r:id="rId21"/>
    <p:sldId id="313" r:id="rId22"/>
    <p:sldId id="299" r:id="rId23"/>
    <p:sldId id="300" r:id="rId24"/>
    <p:sldId id="308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5C0"/>
    <a:srgbClr val="FCDBD4"/>
    <a:srgbClr val="9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6176" autoAdjust="0"/>
  </p:normalViewPr>
  <p:slideViewPr>
    <p:cSldViewPr snapToGrid="0" showGuides="1">
      <p:cViewPr varScale="1">
        <p:scale>
          <a:sx n="64" d="100"/>
          <a:sy n="64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0EF1-926A-443E-8E55-D6ABFF9937E1}" type="datetimeFigureOut">
              <a:rPr lang="en-US" smtClean="0"/>
              <a:t>01-Oct-16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77688-EC74-4612-9A2A-0239D37B34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1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5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3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63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13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2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0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5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35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7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6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5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77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20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86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4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2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2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7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3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4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1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5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65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6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0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04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31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1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9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2451-4B8C-4829-A79E-1E7018BF6BAF}" type="datetimeFigureOut">
              <a:rPr lang="en-GB" smtClean="0"/>
              <a:t>01/10/2016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9687" y="5601816"/>
            <a:ext cx="1922439" cy="3732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203" y="392716"/>
            <a:ext cx="7665538" cy="64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2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0" y="427269"/>
            <a:ext cx="4572000" cy="1070453"/>
          </a:xfrm>
          <a:custGeom>
            <a:avLst/>
            <a:gdLst/>
            <a:ahLst/>
            <a:cxnLst/>
            <a:rect l="l" t="t" r="r" b="b"/>
            <a:pathLst>
              <a:path w="3444240" h="641985">
                <a:moveTo>
                  <a:pt x="0" y="641400"/>
                </a:moveTo>
                <a:lnTo>
                  <a:pt x="3443998" y="641400"/>
                </a:lnTo>
                <a:lnTo>
                  <a:pt x="3443998" y="0"/>
                </a:lnTo>
                <a:lnTo>
                  <a:pt x="0" y="0"/>
                </a:lnTo>
                <a:lnTo>
                  <a:pt x="0" y="641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/>
          <p:cNvSpPr txBox="1">
            <a:spLocks/>
          </p:cNvSpPr>
          <p:nvPr/>
        </p:nvSpPr>
        <p:spPr>
          <a:xfrm>
            <a:off x="175420" y="557799"/>
            <a:ext cx="3380580" cy="63094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4100" b="1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IM</a:t>
            </a:r>
            <a:r>
              <a:rPr lang="en-GB" sz="4100" b="1" spc="-155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P</a:t>
            </a:r>
            <a:r>
              <a:rPr lang="en-GB" sz="4100" b="1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ACT</a:t>
            </a:r>
            <a:endParaRPr lang="en-GB" sz="4100" dirty="0">
              <a:latin typeface="Trade Gothic LT Std Bold"/>
              <a:cs typeface="Trade Gothic LT Std Bold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925128" y="500811"/>
            <a:ext cx="12617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00"/>
              </a:lnSpc>
            </a:pPr>
            <a:r>
              <a:rPr sz="1200" b="1" dirty="0">
                <a:solidFill>
                  <a:srgbClr val="FFFFFF"/>
                </a:solidFill>
                <a:latin typeface="Trade Gothic LT Std Bold"/>
                <a:cs typeface="Trade Gothic LT Std Bold"/>
              </a:rPr>
              <a:t>Shaping practices </a:t>
            </a:r>
            <a:r>
              <a:rPr sz="1200" b="1" spc="-10" dirty="0">
                <a:solidFill>
                  <a:srgbClr val="FFFFFF"/>
                </a:solidFill>
                <a:latin typeface="Trade Gothic LT Std Bold"/>
                <a:cs typeface="Trade Gothic LT Std Bold"/>
              </a:rPr>
              <a:t>Influencing policies Impacting lives</a:t>
            </a:r>
            <a:endParaRPr sz="1200" dirty="0">
              <a:latin typeface="Trade Gothic LT Std Bold"/>
              <a:cs typeface="Trade Gothic LT Std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536"/>
            <a:ext cx="9144000" cy="5360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7915" y="47102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800" dirty="0" smtClean="0"/>
              <a:t>المناقشة الجماعية </a:t>
            </a:r>
            <a:r>
              <a:rPr lang="en-US" sz="2800" dirty="0" smtClean="0"/>
              <a:t>(FGD)</a:t>
            </a:r>
          </a:p>
          <a:p>
            <a:pPr algn="r" rtl="1"/>
            <a:r>
              <a:rPr lang="ar-SY" sz="2800" dirty="0" smtClean="0"/>
              <a:t>التدريب و أفضل التجارب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9691" y="1760310"/>
            <a:ext cx="3734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800" dirty="0" smtClean="0">
                <a:solidFill>
                  <a:schemeClr val="bg1"/>
                </a:solidFill>
              </a:rPr>
              <a:t>الأدوات التدريبية </a:t>
            </a:r>
          </a:p>
          <a:p>
            <a:pPr algn="r" rtl="1"/>
            <a:r>
              <a:rPr lang="ar-SY" sz="2800" dirty="0" smtClean="0">
                <a:solidFill>
                  <a:schemeClr val="bg1"/>
                </a:solidFill>
              </a:rPr>
              <a:t>تشرين الأول 2016 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7602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إغناء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المناقشة: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01" y="1351693"/>
            <a:ext cx="8526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Y" sz="2400" dirty="0" smtClean="0">
                <a:latin typeface="Arial Narrow" panose="020B0606020202030204" pitchFamily="34" charset="0"/>
              </a:rPr>
              <a:t>يقوم المنظم </a:t>
            </a:r>
            <a:r>
              <a:rPr lang="ar-SY" sz="2400" dirty="0" smtClean="0">
                <a:latin typeface="Arial Narrow" panose="020B0606020202030204" pitchFamily="34" charset="0"/>
              </a:rPr>
              <a:t>بإغناء </a:t>
            </a:r>
            <a:r>
              <a:rPr lang="ar-SY" sz="2400" dirty="0" smtClean="0">
                <a:latin typeface="Arial Narrow" panose="020B0606020202030204" pitchFamily="34" charset="0"/>
              </a:rPr>
              <a:t>المناقشة بطرح الأسئلة على المجموعة.</a:t>
            </a:r>
          </a:p>
          <a:p>
            <a:pPr lvl="0" algn="r" rtl="1"/>
            <a:r>
              <a:rPr lang="ar-SY" sz="2400" dirty="0" smtClean="0">
                <a:latin typeface="Arial Narrow" panose="020B0606020202030204" pitchFamily="34" charset="0"/>
              </a:rPr>
              <a:t>يوجد نوعين من الأسئلة: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pPr lvl="0"/>
            <a:endParaRPr lang="en-GB" sz="2400" dirty="0">
              <a:latin typeface="Arial Narrow" panose="020B0606020202030204" pitchFamily="34" charset="0"/>
            </a:endParaRPr>
          </a:p>
          <a:p>
            <a:pPr lvl="0" algn="r" rtl="1"/>
            <a:r>
              <a:rPr lang="ar-SY" sz="2400" b="1" dirty="0" smtClean="0">
                <a:latin typeface="Arial Narrow" panose="020B0606020202030204" pitchFamily="34" charset="0"/>
              </a:rPr>
              <a:t>الأسئلة الرئيسية</a:t>
            </a:r>
            <a:r>
              <a:rPr lang="en-GB" sz="2400" b="1" dirty="0" smtClean="0">
                <a:latin typeface="Arial Narrow" panose="020B0606020202030204" pitchFamily="34" charset="0"/>
              </a:rPr>
              <a:t>:</a:t>
            </a: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تبدأ الحديث في موضوع معين  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هي أسئلة </a:t>
            </a:r>
            <a:r>
              <a:rPr lang="ar-SY" sz="2400" dirty="0">
                <a:latin typeface="Arial Narrow" panose="020B0606020202030204" pitchFamily="34" charset="0"/>
              </a:rPr>
              <a:t>عامة في بعض الأحيان لجمع الآراء الأولية حول موضوع معين</a:t>
            </a:r>
            <a:r>
              <a:rPr lang="en-GB" sz="2400" dirty="0" smtClean="0">
                <a:latin typeface="Arial Narrow" panose="020B0606020202030204" pitchFamily="34" charset="0"/>
              </a:rPr>
              <a:t>.</a:t>
            </a: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b="1" dirty="0" smtClean="0"/>
              <a:t>هذه الأسئلة يجب أن تسأل للمشاركين 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pPr lvl="0"/>
            <a:endParaRPr lang="en-GB" sz="2400" dirty="0" smtClean="0">
              <a:latin typeface="Arial Narrow" panose="020B0606020202030204" pitchFamily="34" charset="0"/>
            </a:endParaRPr>
          </a:p>
          <a:p>
            <a:pPr lvl="0" algn="r" rtl="1"/>
            <a:r>
              <a:rPr lang="ar-SY" sz="2400" b="1" dirty="0" smtClean="0">
                <a:latin typeface="Arial Narrow" panose="020B0606020202030204" pitchFamily="34" charset="0"/>
              </a:rPr>
              <a:t>أسئلة التحقق:</a:t>
            </a:r>
            <a:endParaRPr lang="en-GB" sz="2400" b="1" dirty="0" smtClean="0">
              <a:latin typeface="Arial Narrow" panose="020B0606020202030204" pitchFamily="34" charset="0"/>
            </a:endParaRP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هي أسئلة محددة أكثر وتفيد بالبحث أكثر في الموضوع</a:t>
            </a:r>
            <a:r>
              <a:rPr lang="en-GB" sz="2400" dirty="0" smtClean="0">
                <a:latin typeface="Arial Narrow" panose="020B0606020202030204" pitchFamily="34" charset="0"/>
              </a:rPr>
              <a:t>. </a:t>
            </a: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/>
              <a:t>المنظم </a:t>
            </a:r>
            <a:r>
              <a:rPr lang="ar-SY" sz="2400" b="1" dirty="0" smtClean="0"/>
              <a:t>لا يقرأ أسئلة التحقق</a:t>
            </a:r>
            <a:r>
              <a:rPr lang="ar-SY" sz="2400" dirty="0" smtClean="0"/>
              <a:t>, لكن تكييف معها عند الضرورة </a:t>
            </a:r>
            <a:endParaRPr lang="en-GB" sz="2400" dirty="0" smtClean="0"/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/>
              <a:t>تأكد من أن هذه الأسئلة جميعها قد شملت خلال جلسة المناقشة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قيادة المناقشة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55" y="1005305"/>
            <a:ext cx="8526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dirty="0" smtClean="0">
                <a:latin typeface="Arial Narrow" pitchFamily="34" charset="0"/>
              </a:rPr>
              <a:t>بالإضافة </a:t>
            </a:r>
            <a:r>
              <a:rPr lang="ar-SY" sz="2400" dirty="0" smtClean="0">
                <a:latin typeface="Arial Narrow" pitchFamily="34" charset="0"/>
              </a:rPr>
              <a:t>إلى أن</a:t>
            </a:r>
            <a:r>
              <a:rPr lang="ar-SY" sz="2400" dirty="0" smtClean="0">
                <a:latin typeface="Arial Narrow" pitchFamily="34" charset="0"/>
              </a:rPr>
              <a:t> منظم الجلسة </a:t>
            </a:r>
            <a:r>
              <a:rPr lang="ar-SY" sz="2400" dirty="0" smtClean="0">
                <a:latin typeface="Arial Narrow" pitchFamily="34" charset="0"/>
              </a:rPr>
              <a:t>يدير المناقشة بالتدخل عند الحاجة والتأكد من أن التعليقات ذات صلة بالمناقشة وأن الجميع يشارك.وهنا بعض النصائح للتدخل كيف </a:t>
            </a:r>
            <a:r>
              <a:rPr lang="ar-SY" dirty="0" smtClean="0">
                <a:latin typeface="Arial Narrow" pitchFamily="34" charset="0"/>
              </a:rPr>
              <a:t>..... </a:t>
            </a:r>
            <a:endParaRPr lang="en-US" dirty="0">
              <a:latin typeface="Arial Narrow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35541"/>
              </p:ext>
            </p:extLst>
          </p:nvPr>
        </p:nvGraphicFramePr>
        <p:xfrm>
          <a:off x="212211" y="2404114"/>
          <a:ext cx="8654865" cy="341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631"/>
                <a:gridCol w="3010234"/>
              </a:tblGrid>
              <a:tr h="3992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How to…</a:t>
                      </a:r>
                      <a:r>
                        <a:rPr lang="ar-SY" sz="2000" b="1" dirty="0" smtClean="0">
                          <a:latin typeface="+mj-lt"/>
                        </a:rPr>
                        <a:t>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sz="2000" dirty="0" smtClean="0">
                          <a:latin typeface="+mj-lt"/>
                        </a:rPr>
                        <a:t>كيف</a:t>
                      </a:r>
                      <a:r>
                        <a:rPr lang="ar-SY" sz="2000" baseline="0" dirty="0" smtClean="0">
                          <a:latin typeface="+mj-lt"/>
                        </a:rPr>
                        <a:t> ...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742085">
                <a:tc>
                  <a:txBody>
                    <a:bodyPr/>
                    <a:lstStyle/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Y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هل يمكنك التحدث عن ذلك أكثر ؟</a:t>
                      </a: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Y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تابع من فضلك,</a:t>
                      </a:r>
                      <a:r>
                        <a:rPr lang="ar-SY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هذا مثير للاهتمام جدا؟ </a:t>
                      </a:r>
                      <a:endParaRPr lang="en-US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Y" sz="2000" i="0" dirty="0" smtClean="0">
                          <a:latin typeface="+mj-lt"/>
                        </a:rPr>
                        <a:t>ابحث</a:t>
                      </a:r>
                      <a:r>
                        <a:rPr lang="ar-SY" sz="2000" i="0" baseline="0" dirty="0" smtClean="0">
                          <a:latin typeface="+mj-lt"/>
                        </a:rPr>
                        <a:t> </a:t>
                      </a:r>
                      <a:r>
                        <a:rPr lang="ar-SY" sz="2000" i="0" dirty="0" smtClean="0">
                          <a:latin typeface="+mj-lt"/>
                        </a:rPr>
                        <a:t>ب</a:t>
                      </a:r>
                      <a:r>
                        <a:rPr lang="ar-SY" sz="2000" i="0" baseline="0" dirty="0" smtClean="0">
                          <a:latin typeface="+mj-lt"/>
                        </a:rPr>
                        <a:t> </a:t>
                      </a:r>
                      <a:r>
                        <a:rPr lang="ar-SY" sz="2000" i="0" baseline="0" dirty="0" smtClean="0">
                          <a:latin typeface="+mj-lt"/>
                        </a:rPr>
                        <a:t>بعمق </a:t>
                      </a:r>
                      <a:endParaRPr lang="en-US" sz="2000" i="0" dirty="0" smtClean="0">
                        <a:latin typeface="+mj-lt"/>
                      </a:endParaRPr>
                    </a:p>
                  </a:txBody>
                  <a:tcPr/>
                </a:tc>
              </a:tr>
              <a:tr h="744279">
                <a:tc>
                  <a:txBody>
                    <a:bodyPr/>
                    <a:lstStyle/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Y" sz="2000" dirty="0" smtClean="0">
                          <a:latin typeface="+mj-lt"/>
                        </a:rPr>
                        <a:t>هل</a:t>
                      </a:r>
                      <a:r>
                        <a:rPr lang="ar-SY" sz="2000" baseline="0" dirty="0" smtClean="0">
                          <a:latin typeface="+mj-lt"/>
                        </a:rPr>
                        <a:t> يمكنك مساعدتي لأفهم ما تعنيه؟</a:t>
                      </a: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Y" sz="2000" baseline="0" dirty="0" smtClean="0">
                          <a:latin typeface="+mj-lt"/>
                        </a:rPr>
                        <a:t>من فضلك هل يمكنك أن تشرح هذه النقطة؟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Y" sz="2000" i="0" dirty="0" smtClean="0">
                          <a:latin typeface="+mj-lt"/>
                        </a:rPr>
                        <a:t>توضيح</a:t>
                      </a:r>
                      <a:r>
                        <a:rPr lang="ar-SY" sz="2000" i="0" baseline="0" dirty="0" smtClean="0">
                          <a:latin typeface="+mj-lt"/>
                        </a:rPr>
                        <a:t> المناقشة</a:t>
                      </a:r>
                      <a:endParaRPr lang="en-US" sz="2000" i="0" dirty="0" smtClean="0">
                        <a:latin typeface="+mj-lt"/>
                      </a:endParaRPr>
                    </a:p>
                  </a:txBody>
                  <a:tcPr/>
                </a:tc>
              </a:tr>
              <a:tr h="754912">
                <a:tc>
                  <a:txBody>
                    <a:bodyPr/>
                    <a:lstStyle/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Y" sz="2000" dirty="0" smtClean="0">
                          <a:latin typeface="+mj-lt"/>
                        </a:rPr>
                        <a:t>هل يمكنك أن تعطي مثال ؟</a:t>
                      </a:r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Y" sz="2000" dirty="0" smtClean="0">
                          <a:latin typeface="+mj-lt"/>
                        </a:rPr>
                        <a:t>هل يمكنك أن تكون</a:t>
                      </a:r>
                      <a:r>
                        <a:rPr lang="ar-SY" sz="2000" baseline="0" dirty="0" smtClean="0">
                          <a:latin typeface="+mj-lt"/>
                        </a:rPr>
                        <a:t> أكثر تحديدا؟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Y" sz="2000" b="0" i="0" dirty="0" smtClean="0">
                          <a:latin typeface="+mj-lt"/>
                        </a:rPr>
                        <a:t>كن</a:t>
                      </a:r>
                      <a:r>
                        <a:rPr lang="ar-SY" sz="2000" b="0" i="0" baseline="0" dirty="0" smtClean="0">
                          <a:latin typeface="+mj-lt"/>
                        </a:rPr>
                        <a:t> أكثر تحديدا</a:t>
                      </a:r>
                      <a:endParaRPr lang="en-US" sz="2000" b="0" i="0" dirty="0" smtClean="0">
                        <a:latin typeface="+mj-lt"/>
                      </a:endParaRPr>
                    </a:p>
                  </a:txBody>
                  <a:tcPr/>
                </a:tc>
              </a:tr>
              <a:tr h="774476">
                <a:tc>
                  <a:txBody>
                    <a:bodyPr/>
                    <a:lstStyle/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Y" sz="2000" dirty="0" smtClean="0">
                          <a:latin typeface="+mj-lt"/>
                        </a:rPr>
                        <a:t>ما</a:t>
                      </a:r>
                      <a:r>
                        <a:rPr lang="ar-SY" sz="2000" baseline="0" dirty="0" smtClean="0">
                          <a:latin typeface="+mj-lt"/>
                        </a:rPr>
                        <a:t> هي وجهة نظرك في هذا ؟ </a:t>
                      </a:r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Y" sz="2000" baseline="0" dirty="0" smtClean="0">
                          <a:latin typeface="+mj-lt"/>
                        </a:rPr>
                        <a:t>ما هو رأي الاخرين؟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Y" sz="2000" i="1" dirty="0" smtClean="0">
                          <a:latin typeface="+mj-lt"/>
                        </a:rPr>
                        <a:t>جذب</a:t>
                      </a:r>
                      <a:r>
                        <a:rPr lang="ar-SY" sz="2000" i="1" baseline="0" dirty="0" smtClean="0">
                          <a:latin typeface="+mj-lt"/>
                        </a:rPr>
                        <a:t> المشاركين </a:t>
                      </a:r>
                      <a:endParaRPr lang="en-US" sz="2000" i="1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2104"/>
            <a:ext cx="766433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المهام الرئيسية خلال النقاش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51" y="1042211"/>
            <a:ext cx="725898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b="1" dirty="0">
                <a:latin typeface="Arial Narrow" panose="020B0606020202030204" pitchFamily="34" charset="0"/>
              </a:rPr>
              <a:t> </a:t>
            </a:r>
            <a:r>
              <a:rPr lang="ar-SY" sz="2600" b="1" dirty="0" smtClean="0">
                <a:latin typeface="Arial Narrow" panose="020B0606020202030204" pitchFamily="34" charset="0"/>
              </a:rPr>
              <a:t>المهام الرئيسية للمنظم تتضمن </a:t>
            </a:r>
            <a:endParaRPr lang="en-US" sz="2600" b="1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تغطية جميع الأسئلة المعدة خلال الوقت المتوفر.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حث جميع المشاركين على الانخراط في  المناقشة.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إعادة صياغة وتلخيص التعليقات الطويلة,المعقدة,أو غير </a:t>
            </a:r>
            <a:r>
              <a:rPr lang="ar-SY" sz="2600" dirty="0" smtClean="0">
                <a:latin typeface="Arial Narrow" panose="020B0606020202030204" pitchFamily="34" charset="0"/>
              </a:rPr>
              <a:t>المفهومة </a:t>
            </a:r>
            <a:r>
              <a:rPr lang="ar-SY" sz="2600" dirty="0" smtClean="0">
                <a:latin typeface="Arial Narrow" panose="020B0606020202030204" pitchFamily="34" charset="0"/>
              </a:rPr>
              <a:t>لتوضيح المناقشة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إظهار الاهتمام </a:t>
            </a:r>
            <a:r>
              <a:rPr lang="ar-SY" sz="2600" dirty="0" smtClean="0">
                <a:latin typeface="Arial Narrow" panose="020B0606020202030204" pitchFamily="34" charset="0"/>
              </a:rPr>
              <a:t>والاستمتاع </a:t>
            </a:r>
            <a:r>
              <a:rPr lang="ar-SY" sz="2600" dirty="0" smtClean="0">
                <a:latin typeface="Arial Narrow" panose="020B0606020202030204" pitchFamily="34" charset="0"/>
              </a:rPr>
              <a:t>والتفاعل فيما يقوله المشاركون.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البقاء على الحياد </a:t>
            </a:r>
            <a:r>
              <a:rPr lang="ar-SY" sz="2600" dirty="0" smtClean="0">
                <a:latin typeface="Arial Narrow" panose="020B0606020202030204" pitchFamily="34" charset="0"/>
              </a:rPr>
              <a:t>الموافقة/عدم رفض  </a:t>
            </a:r>
            <a:r>
              <a:rPr lang="ar-SY" sz="2600" dirty="0" smtClean="0">
                <a:latin typeface="Arial Narrow" panose="020B0606020202030204" pitchFamily="34" charset="0"/>
              </a:rPr>
              <a:t>أو مدح/ ذم </a:t>
            </a:r>
            <a:r>
              <a:rPr lang="ar-SY" sz="2600" dirty="0" smtClean="0">
                <a:latin typeface="Arial Narrow" panose="020B0606020202030204" pitchFamily="34" charset="0"/>
              </a:rPr>
              <a:t>أي </a:t>
            </a:r>
            <a:r>
              <a:rPr lang="ar-SY" sz="2600" dirty="0" smtClean="0">
                <a:latin typeface="Arial Narrow" panose="020B0606020202030204" pitchFamily="34" charset="0"/>
              </a:rPr>
              <a:t>من التعليقات 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التعامل بلباقة مع المشاركين </a:t>
            </a:r>
            <a:endParaRPr lang="en-US" sz="2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631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>
                <a:solidFill>
                  <a:schemeClr val="bg1"/>
                </a:solidFill>
                <a:latin typeface="Trade Gothic LT Std" panose="00000500000000000000" pitchFamily="50" charset="0"/>
              </a:rPr>
              <a:t>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إنهاء جلسة المناقشة الجماعية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51" y="1492456"/>
            <a:ext cx="725898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b="1" dirty="0" smtClean="0">
                <a:latin typeface="Arial Narrow" panose="020B0606020202030204" pitchFamily="34" charset="0"/>
              </a:rPr>
              <a:t>المنظم مسؤول عن إغلاق جلسة المناقشة بشكل لائق. </a:t>
            </a:r>
          </a:p>
          <a:p>
            <a:pPr algn="r" rtl="1"/>
            <a:r>
              <a:rPr lang="ar-SY" sz="2600" b="1" dirty="0" smtClean="0">
                <a:latin typeface="Arial Narrow" panose="020B0606020202030204" pitchFamily="34" charset="0"/>
              </a:rPr>
              <a:t>هذا </a:t>
            </a:r>
            <a:r>
              <a:rPr lang="ar-SY" sz="2600" b="1" dirty="0" smtClean="0">
                <a:latin typeface="Arial Narrow" panose="020B0606020202030204" pitchFamily="34" charset="0"/>
              </a:rPr>
              <a:t>يتضمن</a:t>
            </a:r>
            <a:r>
              <a:rPr lang="ar-SY" sz="2600" b="1" dirty="0" smtClean="0">
                <a:latin typeface="Arial Narrow" panose="020B0606020202030204" pitchFamily="34" charset="0"/>
              </a:rPr>
              <a:t>:  </a:t>
            </a:r>
            <a:endParaRPr lang="en-US" sz="2600" b="1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شكر المشاركين,على أن جميعهم متطوعين 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تقديرالعمل الذي تم إنجازه وأن آراء المشاركين سوف تكون قيمة  لعملية المراقبة. 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اسأل المشاركين عن تعلقياتهم حول عملية المناقشة الجماعية 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600" dirty="0" smtClean="0">
                <a:latin typeface="Arial Narrow" panose="020B0606020202030204" pitchFamily="34" charset="0"/>
              </a:rPr>
              <a:t>التواصل مع منظمة إمباكت عبر حساب سكايب : </a:t>
            </a:r>
          </a:p>
          <a:p>
            <a:pPr algn="r" rtl="1">
              <a:spcAft>
                <a:spcPts val="600"/>
              </a:spcAft>
            </a:pPr>
            <a:r>
              <a:rPr lang="en-US" sz="2800" dirty="0"/>
              <a:t>evaluation.management.team </a:t>
            </a:r>
            <a:endParaRPr lang="tr-TR" sz="2800" dirty="0"/>
          </a:p>
          <a:p>
            <a:pPr algn="r" rtl="1">
              <a:spcAft>
                <a:spcPts val="600"/>
              </a:spcAft>
            </a:pPr>
            <a:r>
              <a:rPr lang="en-US" sz="2600" dirty="0" smtClean="0">
                <a:latin typeface="Arial Narrow" panose="020B0606020202030204" pitchFamily="34" charset="0"/>
              </a:rPr>
              <a:t> </a:t>
            </a:r>
            <a:r>
              <a:rPr lang="ar-SY" sz="2600" dirty="0" smtClean="0">
                <a:latin typeface="Arial Narrow" panose="020B0606020202030204" pitchFamily="34" charset="0"/>
              </a:rPr>
              <a:t> </a:t>
            </a:r>
            <a:r>
              <a:rPr lang="ar-SY" sz="2600" dirty="0" smtClean="0">
                <a:latin typeface="Arial Narrow" panose="020B0606020202030204" pitchFamily="34" charset="0"/>
              </a:rPr>
              <a:t>الذي </a:t>
            </a:r>
            <a:r>
              <a:rPr lang="ar-SY" sz="2600" dirty="0" smtClean="0">
                <a:latin typeface="Arial Narrow" panose="020B0606020202030204" pitchFamily="34" charset="0"/>
              </a:rPr>
              <a:t>يمّكن المشاركين </a:t>
            </a:r>
            <a:r>
              <a:rPr lang="ar-SY" sz="2600" dirty="0" smtClean="0">
                <a:latin typeface="Arial Narrow" panose="020B0606020202030204" pitchFamily="34" charset="0"/>
              </a:rPr>
              <a:t>من </a:t>
            </a:r>
            <a:r>
              <a:rPr lang="ar-SY" sz="2600" dirty="0">
                <a:latin typeface="Arial Narrow" panose="020B0606020202030204" pitchFamily="34" charset="0"/>
              </a:rPr>
              <a:t>إ</a:t>
            </a:r>
            <a:r>
              <a:rPr lang="ar-SY" sz="2600" dirty="0" smtClean="0">
                <a:latin typeface="Arial Narrow" panose="020B0606020202030204" pitchFamily="34" charset="0"/>
              </a:rPr>
              <a:t>بداء أية تعليقات إضافية على </a:t>
            </a:r>
            <a:r>
              <a:rPr lang="ar-SY" sz="2600" dirty="0" smtClean="0">
                <a:latin typeface="Arial Narrow" panose="020B0606020202030204" pitchFamily="34" charset="0"/>
              </a:rPr>
              <a:t>جلسة المناقشة الجماعية.</a:t>
            </a:r>
          </a:p>
        </p:txBody>
      </p:sp>
    </p:spTree>
    <p:extLst>
      <p:ext uri="{BB962C8B-B14F-4D97-AF65-F5344CB8AC3E}">
        <p14:creationId xmlns:p14="http://schemas.microsoft.com/office/powerpoint/2010/main" val="18947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6316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خلاصة عن منظمي النقاش</a:t>
            </a:r>
            <a:endParaRPr lang="en-GB" sz="26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1587" y="1541841"/>
            <a:ext cx="3788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35796" y="1772674"/>
            <a:ext cx="44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197246" y="1648917"/>
            <a:ext cx="41672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b="1" dirty="0" smtClean="0">
                <a:latin typeface="Arial Narrow" panose="020B0606020202030204" pitchFamily="34" charset="0"/>
              </a:rPr>
              <a:t>المنظم الجيد ... </a:t>
            </a:r>
            <a:endParaRPr lang="en-US" b="1" dirty="0">
              <a:latin typeface="Arial Narrow" panose="020B0606020202030204" pitchFamily="34" charset="0"/>
            </a:endParaRPr>
          </a:p>
          <a:p>
            <a:pPr algn="r" rtl="1"/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400" dirty="0" smtClean="0">
                <a:latin typeface="Arial Narrow" panose="020B0606020202030204" pitchFamily="34" charset="0"/>
              </a:rPr>
              <a:t>يظهر المرونة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400" dirty="0" smtClean="0">
                <a:latin typeface="Arial Narrow" panose="020B0606020202030204" pitchFamily="34" charset="0"/>
              </a:rPr>
              <a:t>يظهر الحساسية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400" dirty="0" smtClean="0">
                <a:latin typeface="Arial Narrow" panose="020B0606020202030204" pitchFamily="34" charset="0"/>
              </a:rPr>
              <a:t>لديه حس الفكاهة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400" dirty="0" smtClean="0">
                <a:latin typeface="Arial Narrow" panose="020B0606020202030204" pitchFamily="34" charset="0"/>
              </a:rPr>
              <a:t>ربط الأفكار مع بعضها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Y" sz="2400" dirty="0" smtClean="0">
                <a:latin typeface="Arial Narrow" panose="020B0606020202030204" pitchFamily="34" charset="0"/>
              </a:rPr>
              <a:t>التشجيع على المشاركة من الجميع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ar-SY" dirty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ar-SY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ar-SY" dirty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ar-SY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ar-SY" dirty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ar-SY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ar-SY" dirty="0">
              <a:latin typeface="Arial Narrow" panose="020B0606020202030204" pitchFamily="34" charset="0"/>
            </a:endParaRPr>
          </a:p>
          <a:p>
            <a:pPr algn="r" rtl="1"/>
            <a:r>
              <a:rPr lang="ar-SY" dirty="0" smtClean="0">
                <a:latin typeface="Arial Narrow" panose="020B0606020202030204" pitchFamily="34" charset="0"/>
              </a:rPr>
              <a:t>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127" y="1648918"/>
            <a:ext cx="3588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400" b="1" dirty="0" smtClean="0"/>
              <a:t>المنظم الجيد يحاول ألا..  </a:t>
            </a:r>
            <a:endParaRPr lang="en-US" sz="2400" b="1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400" dirty="0" smtClean="0"/>
              <a:t>فرض مسار المناقشة </a:t>
            </a:r>
            <a:endParaRPr lang="en-US" sz="2400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400" dirty="0" smtClean="0"/>
              <a:t>فقدان السيطرة على المناقشة </a:t>
            </a:r>
            <a:endParaRPr lang="en-US" sz="2400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400" dirty="0" smtClean="0"/>
              <a:t>أن يكون كالحاكم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400" dirty="0" smtClean="0"/>
              <a:t>أن يحاول ليكون الخبير 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400" dirty="0" smtClean="0"/>
              <a:t>نصح المجموعة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Y" sz="2400" dirty="0" smtClean="0"/>
              <a:t>يسال الأسئلة التوجيهية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5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جلسات المناقشة الجماعية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مسجل الملاحظات 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تسجيل الملاحظات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22" y="1204319"/>
            <a:ext cx="77724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Y" sz="2400" dirty="0" smtClean="0">
                <a:latin typeface="Arial Narrow" panose="020B0606020202030204" pitchFamily="34" charset="0"/>
              </a:rPr>
              <a:t>الناتج الرئيسي للمناقشة الجماعية هو ملاحظات المناقشة. </a:t>
            </a:r>
          </a:p>
          <a:p>
            <a:pPr algn="r" rtl="1">
              <a:spcAft>
                <a:spcPts val="600"/>
              </a:spcAft>
            </a:pPr>
            <a:r>
              <a:rPr lang="ar-SY" sz="2400" b="1" dirty="0">
                <a:latin typeface="Arial Narrow" panose="020B0606020202030204" pitchFamily="34" charset="0"/>
              </a:rPr>
              <a:t>هذا هو السبب في أن دور </a:t>
            </a:r>
            <a:r>
              <a:rPr lang="ar-SY" sz="2400" b="1" dirty="0" smtClean="0">
                <a:latin typeface="Arial Narrow" panose="020B0606020202030204" pitchFamily="34" charset="0"/>
              </a:rPr>
              <a:t>مسجل </a:t>
            </a:r>
            <a:r>
              <a:rPr lang="ar-SY" sz="2400" b="1" dirty="0">
                <a:latin typeface="Arial Narrow" panose="020B0606020202030204" pitchFamily="34" charset="0"/>
              </a:rPr>
              <a:t>الملاحظات أمر ضروري </a:t>
            </a:r>
            <a:r>
              <a:rPr lang="ar-SY" sz="2400" b="1" dirty="0" smtClean="0">
                <a:latin typeface="Arial Narrow" panose="020B0606020202030204" pitchFamily="34" charset="0"/>
              </a:rPr>
              <a:t>لنجاح المناقشة الجماعية</a:t>
            </a:r>
            <a:r>
              <a:rPr lang="ar-SY" sz="2400" dirty="0" smtClean="0">
                <a:latin typeface="Arial Narrow" panose="020B0606020202030204" pitchFamily="34" charset="0"/>
              </a:rPr>
              <a:t>.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ar-SY" sz="2400" dirty="0">
                <a:latin typeface="Arial Narrow" panose="020B0606020202030204" pitchFamily="34" charset="0"/>
              </a:rPr>
              <a:t>وخلال المناقشة </a:t>
            </a:r>
            <a:r>
              <a:rPr lang="ar-SY" sz="2400" dirty="0" smtClean="0">
                <a:latin typeface="Arial Narrow" panose="020B0606020202030204" pitchFamily="34" charset="0"/>
              </a:rPr>
              <a:t>هو/هي مسؤول عن: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تسجيل وكتابة ملاحظات المناقشة بالتفصيل بما </a:t>
            </a:r>
            <a:r>
              <a:rPr lang="ar-SY" sz="2400" dirty="0">
                <a:latin typeface="Arial Narrow" panose="020B0606020202030204" pitchFamily="34" charset="0"/>
              </a:rPr>
              <a:t>في ذلك (الإجابات الرئيسية من المشاركين، </a:t>
            </a:r>
            <a:r>
              <a:rPr lang="ar-SY" sz="2400" dirty="0" smtClean="0">
                <a:latin typeface="Arial Narrow" panose="020B0606020202030204" pitchFamily="34" charset="0"/>
              </a:rPr>
              <a:t>موافقة/عدم موافقة بين </a:t>
            </a:r>
            <a:r>
              <a:rPr lang="ar-SY" sz="2400" dirty="0">
                <a:latin typeface="Arial Narrow" panose="020B0606020202030204" pitchFamily="34" charset="0"/>
              </a:rPr>
              <a:t>المشاركين، لغة الجسد، لحظات من الصمت </a:t>
            </a:r>
            <a:r>
              <a:rPr lang="ar-SY" sz="2400" dirty="0" smtClean="0">
                <a:latin typeface="Arial Narrow" panose="020B0606020202030204" pitchFamily="34" charset="0"/>
              </a:rPr>
              <a:t>الخ)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b="1" dirty="0" smtClean="0">
                <a:latin typeface="Arial Narrow" panose="020B0606020202030204" pitchFamily="34" charset="0"/>
              </a:rPr>
              <a:t>استخدام </a:t>
            </a:r>
            <a:r>
              <a:rPr lang="ar-SY" sz="2400" b="1" dirty="0">
                <a:latin typeface="Arial Narrow" panose="020B0606020202030204" pitchFamily="34" charset="0"/>
              </a:rPr>
              <a:t>المساحة الفارغة </a:t>
            </a:r>
            <a:r>
              <a:rPr lang="ar-SY" sz="2400" dirty="0">
                <a:latin typeface="Arial Narrow" panose="020B0606020202030204" pitchFamily="34" charset="0"/>
              </a:rPr>
              <a:t>تحت كل سؤال - حتى </a:t>
            </a:r>
            <a:r>
              <a:rPr lang="ar-SY" sz="2400" dirty="0" smtClean="0">
                <a:latin typeface="Arial Narrow" panose="020B0606020202030204" pitchFamily="34" charset="0"/>
              </a:rPr>
              <a:t>يتمكن المترجم من معرفة </a:t>
            </a:r>
            <a:r>
              <a:rPr lang="ar-SY" sz="2400" dirty="0" smtClean="0">
                <a:latin typeface="Arial Narrow" panose="020B0606020202030204" pitchFamily="34" charset="0"/>
              </a:rPr>
              <a:t>أي </a:t>
            </a:r>
            <a:r>
              <a:rPr lang="ar-SY" sz="2400" dirty="0" smtClean="0">
                <a:latin typeface="Arial Narrow" panose="020B0606020202030204" pitchFamily="34" charset="0"/>
              </a:rPr>
              <a:t>الملاحظات  التي تعود </a:t>
            </a:r>
            <a:r>
              <a:rPr lang="ar-SY" sz="2400" dirty="0" smtClean="0">
                <a:latin typeface="Arial Narrow" panose="020B0606020202030204" pitchFamily="34" charset="0"/>
              </a:rPr>
              <a:t>إلى </a:t>
            </a:r>
            <a:r>
              <a:rPr lang="ar-SY" sz="2400" dirty="0" smtClean="0">
                <a:latin typeface="Arial Narrow" panose="020B0606020202030204" pitchFamily="34" charset="0"/>
              </a:rPr>
              <a:t>الأسئلة </a:t>
            </a:r>
          </a:p>
          <a:p>
            <a:pPr marL="34290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تسجيل الملاحظات المباشرة حول كامل عملية المناقشة الجماعية </a:t>
            </a:r>
            <a:endParaRPr lang="ar-SY" sz="2400" dirty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SY" sz="2400" b="1" dirty="0" smtClean="0">
                <a:latin typeface="Arial Narrow" panose="020B0606020202030204" pitchFamily="34" charset="0"/>
              </a:rPr>
              <a:t>التفاصيل هي العامل الحاسم </a:t>
            </a:r>
            <a:r>
              <a:rPr lang="ar-SY" sz="2400" b="1" dirty="0" smtClean="0">
                <a:latin typeface="Arial Narrow" panose="020B0606020202030204" pitchFamily="34" charset="0"/>
              </a:rPr>
              <a:t>لأنها </a:t>
            </a:r>
            <a:r>
              <a:rPr lang="ar-SY" sz="2400" b="1" dirty="0" smtClean="0">
                <a:latin typeface="Arial Narrow" panose="020B0606020202030204" pitchFamily="34" charset="0"/>
              </a:rPr>
              <a:t>قد تسبب تغييرات كبيرة في عملية تحليل البيانات.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تسجيل البيانات التعريفية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096" y="1416970"/>
            <a:ext cx="77724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Y" sz="2400" dirty="0" smtClean="0">
                <a:latin typeface="Arial Narrow" panose="020B0606020202030204" pitchFamily="34" charset="0"/>
              </a:rPr>
              <a:t>البيانات التعريفية هي البيانات التي تقدم المعلومات (الوقت, المكان,إلخ) حول البيانات المجموعة خلال المناقشة الجماعية. مسجل الملاحظات هو المسؤول عن تسجيل هذا النوع من البيانات, بما في ذلك :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تسجيل التاريخ,بداية ونهاية وقت جلسة </a:t>
            </a:r>
            <a:r>
              <a:rPr lang="ar-SY" sz="2400" dirty="0" smtClean="0">
                <a:latin typeface="Arial Narrow" panose="020B0606020202030204" pitchFamily="34" charset="0"/>
              </a:rPr>
              <a:t>المناقشة </a:t>
            </a:r>
            <a:r>
              <a:rPr lang="ar-SY" sz="2400" dirty="0" smtClean="0">
                <a:latin typeface="Arial Narrow" panose="020B0606020202030204" pitchFamily="34" charset="0"/>
              </a:rPr>
              <a:t>الجماعية.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إتمام تسجيل قسم المعلومات الأولية بما في ذلك الموقع الجغرافي حيث تعقد </a:t>
            </a:r>
            <a:r>
              <a:rPr lang="ar-SY" sz="2400" dirty="0" smtClean="0">
                <a:latin typeface="Arial Narrow" panose="020B0606020202030204" pitchFamily="34" charset="0"/>
              </a:rPr>
              <a:t>جلسة </a:t>
            </a:r>
            <a:r>
              <a:rPr lang="ar-SY" sz="2400" dirty="0" smtClean="0">
                <a:latin typeface="Arial Narrow" panose="020B0606020202030204" pitchFamily="34" charset="0"/>
              </a:rPr>
              <a:t>المناقشة </a:t>
            </a:r>
            <a:r>
              <a:rPr lang="ar-SY" sz="2400" dirty="0" smtClean="0">
                <a:latin typeface="Arial Narrow" panose="020B0606020202030204" pitchFamily="34" charset="0"/>
              </a:rPr>
              <a:t>الجماعية.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الاندماج مع </a:t>
            </a:r>
            <a:r>
              <a:rPr lang="ar-SY" sz="2400" dirty="0">
                <a:latin typeface="Arial Narrow" panose="020B0606020202030204" pitchFamily="34" charset="0"/>
              </a:rPr>
              <a:t>المشاركين لتسجيل بياناتهم الشخصية في المرفق الأول من الاستبيان - عندما يكون ذلك </a:t>
            </a:r>
            <a:r>
              <a:rPr lang="ar-SY" sz="2400" dirty="0" smtClean="0">
                <a:latin typeface="Arial Narrow" panose="020B0606020202030204" pitchFamily="34" charset="0"/>
              </a:rPr>
              <a:t>ممكناً.</a:t>
            </a:r>
            <a:endParaRPr lang="ar-SY" sz="24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/>
              <a:t>ملاحظة: لا تكتب أسماء المشاركين، ولكن </a:t>
            </a:r>
            <a:r>
              <a:rPr lang="ar-SY" sz="2400" dirty="0" smtClean="0"/>
              <a:t>استخدم </a:t>
            </a:r>
            <a:r>
              <a:rPr lang="ar-SY" sz="2400" dirty="0"/>
              <a:t>قائمة </a:t>
            </a:r>
            <a:r>
              <a:rPr lang="ar-SY" sz="2400" dirty="0" smtClean="0"/>
              <a:t>الرموز </a:t>
            </a:r>
            <a:r>
              <a:rPr lang="ar-SY" sz="2400" dirty="0"/>
              <a:t>المقدمة من قائد الفريق الخاص بك!.</a:t>
            </a:r>
            <a:endParaRPr lang="en-GB" sz="2400" dirty="0" smtClean="0"/>
          </a:p>
          <a:p>
            <a:pPr>
              <a:spcAft>
                <a:spcPts val="600"/>
              </a:spcAft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المناقشة الجماعية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الملخص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ملخص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المراقبة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730" y="1256467"/>
            <a:ext cx="73364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dirty="0" smtClean="0">
                <a:latin typeface="Arial Narrow" panose="020B0606020202030204" pitchFamily="34" charset="0"/>
              </a:rPr>
              <a:t>يجب على كل </a:t>
            </a:r>
            <a:r>
              <a:rPr lang="ar-SY" sz="2600" dirty="0" smtClean="0">
                <a:latin typeface="Arial Narrow" panose="020B0606020202030204" pitchFamily="34" charset="0"/>
              </a:rPr>
              <a:t>من </a:t>
            </a:r>
            <a:r>
              <a:rPr lang="ar-SY" sz="2600" dirty="0" smtClean="0">
                <a:latin typeface="Arial Narrow" panose="020B0606020202030204" pitchFamily="34" charset="0"/>
              </a:rPr>
              <a:t>مسجل </a:t>
            </a:r>
            <a:r>
              <a:rPr lang="ar-SY" sz="2600" dirty="0" smtClean="0">
                <a:latin typeface="Arial Narrow" panose="020B0606020202030204" pitchFamily="34" charset="0"/>
              </a:rPr>
              <a:t>الملاحظات </a:t>
            </a:r>
            <a:r>
              <a:rPr lang="ar-SY" sz="2600" dirty="0" smtClean="0">
                <a:latin typeface="Arial Narrow" panose="020B0606020202030204" pitchFamily="34" charset="0"/>
              </a:rPr>
              <a:t>والمنظّم </a:t>
            </a:r>
            <a:r>
              <a:rPr lang="ar-SY" sz="2600" dirty="0" smtClean="0">
                <a:latin typeface="Arial Narrow" panose="020B0606020202030204" pitchFamily="34" charset="0"/>
              </a:rPr>
              <a:t>تلخيص كل مناقشة جماعية </a:t>
            </a:r>
            <a:r>
              <a:rPr lang="ar-SY" sz="2600" dirty="0" smtClean="0">
                <a:latin typeface="Arial Narrow" panose="020B0606020202030204" pitchFamily="34" charset="0"/>
              </a:rPr>
              <a:t>مباشرةً </a:t>
            </a:r>
            <a:r>
              <a:rPr lang="ar-SY" sz="2600" dirty="0" smtClean="0">
                <a:latin typeface="Arial Narrow" panose="020B0606020202030204" pitchFamily="34" charset="0"/>
              </a:rPr>
              <a:t>بعد </a:t>
            </a:r>
            <a:r>
              <a:rPr lang="ar-SY" sz="2600" dirty="0" smtClean="0">
                <a:latin typeface="Arial Narrow" panose="020B0606020202030204" pitchFamily="34" charset="0"/>
              </a:rPr>
              <a:t>انتهاءها</a:t>
            </a:r>
            <a:r>
              <a:rPr lang="ar-SY" sz="2600" dirty="0" smtClean="0">
                <a:latin typeface="Arial Narrow" panose="020B0606020202030204" pitchFamily="34" charset="0"/>
              </a:rPr>
              <a:t>. ملخص المعلومات والذي يجب ان </a:t>
            </a:r>
            <a:r>
              <a:rPr lang="ar-SY" sz="2600" dirty="0" smtClean="0">
                <a:latin typeface="Arial Narrow" panose="020B0606020202030204" pitchFamily="34" charset="0"/>
              </a:rPr>
              <a:t>يستمر </a:t>
            </a:r>
            <a:r>
              <a:rPr lang="ar-SY" sz="2600" dirty="0" smtClean="0">
                <a:latin typeface="Arial Narrow" panose="020B0606020202030204" pitchFamily="34" charset="0"/>
              </a:rPr>
              <a:t>نحو 20 دقيقة ,يهدف </a:t>
            </a:r>
            <a:r>
              <a:rPr lang="ar-SY" sz="2600" dirty="0" smtClean="0">
                <a:latin typeface="Arial Narrow" panose="020B0606020202030204" pitchFamily="34" charset="0"/>
              </a:rPr>
              <a:t>إلى</a:t>
            </a:r>
            <a:r>
              <a:rPr lang="ar-SY" sz="2600" dirty="0" smtClean="0">
                <a:latin typeface="Arial Narrow" panose="020B0606020202030204" pitchFamily="34" charset="0"/>
              </a:rPr>
              <a:t>: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endParaRPr lang="en-US" sz="2600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تقديم التفاصيل الإضافية حول عملية المناقشة الجماعية (بما في ذلك كيف كان تفاعل المشاركين في المناقشة)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itchFamily="34" charset="0"/>
              </a:rPr>
              <a:t>التقاط المعلومات حول عملية </a:t>
            </a:r>
            <a:r>
              <a:rPr lang="ar-SY" sz="2400" dirty="0" smtClean="0">
                <a:latin typeface="Arial Narrow" pitchFamily="34" charset="0"/>
              </a:rPr>
              <a:t>المناقشة الجماعية (مالذي جرى على ما يرام ,وما الذي لم يجري على ما يرام)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Y" sz="2400" b="1" dirty="0" smtClean="0">
                <a:latin typeface="Arial Narrow" panose="020B0606020202030204" pitchFamily="34" charset="0"/>
              </a:rPr>
              <a:t>من فضلك استخدم نموذج الملخص المقدم من قائد الفريق!</a:t>
            </a:r>
            <a:endParaRPr lang="en-US" sz="2400" b="1" dirty="0">
              <a:latin typeface="Arial Narrow" panose="020B0606020202030204" pitchFamily="34" charset="0"/>
            </a:endParaRPr>
          </a:p>
          <a:p>
            <a:endParaRPr lang="en-US" sz="2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أهداف التدريب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4184" y="1548519"/>
            <a:ext cx="72873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dirty="0" smtClean="0"/>
              <a:t>يوجد ثلاث أهداف رئيسة من هذا التدريب: </a:t>
            </a:r>
            <a:endParaRPr lang="en-US" sz="2600" dirty="0" smtClean="0"/>
          </a:p>
          <a:p>
            <a:endParaRPr lang="en-US" sz="2600" b="1" dirty="0"/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Y" sz="2400" b="1" dirty="0" smtClean="0"/>
              <a:t>تحسين</a:t>
            </a:r>
            <a:r>
              <a:rPr lang="ar-SY" sz="2600" b="1" dirty="0" smtClean="0"/>
              <a:t> معرفة ومهارات المراقبين على هذا النوع من طريقة جمع البيانات </a:t>
            </a:r>
            <a:endParaRPr lang="en-US" sz="2600" dirty="0" smtClean="0"/>
          </a:p>
          <a:p>
            <a:pPr algn="r" rtl="1"/>
            <a:endParaRPr lang="en-US" sz="2600" dirty="0"/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Y" sz="2600" b="1" dirty="0" smtClean="0"/>
              <a:t>تحسين </a:t>
            </a:r>
            <a:r>
              <a:rPr lang="ar-SY" sz="2600" b="1" dirty="0"/>
              <a:t>نوعية </a:t>
            </a:r>
            <a:r>
              <a:rPr lang="ar-SY" sz="2600" b="1" dirty="0" smtClean="0"/>
              <a:t>بيانات مجموعة النقاش الجماعية من خلال </a:t>
            </a:r>
            <a:r>
              <a:rPr lang="ar-SY" sz="2600" b="1" dirty="0"/>
              <a:t>تدريب المراقبين </a:t>
            </a:r>
            <a:r>
              <a:rPr lang="ar-SY" sz="2600" b="1" dirty="0" smtClean="0"/>
              <a:t>الذين سيقومون بإجراء مجموعات النقاش الجماعية. </a:t>
            </a:r>
            <a:endParaRPr lang="en-US" sz="2600" dirty="0" smtClean="0"/>
          </a:p>
          <a:p>
            <a:pPr algn="r" rtl="1"/>
            <a:endParaRPr lang="en-US" sz="2600" dirty="0"/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Y" sz="2600" b="1" dirty="0" smtClean="0"/>
              <a:t>تحسين رضا المشاركين في مجموعة النقاش الجماعية من خلال إدارة عملية مجموعة النقاش الجماعية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795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تلخيص المعلومات مع المنسقين الميدانيين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35" y="1161730"/>
            <a:ext cx="785192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dirty="0" smtClean="0">
                <a:latin typeface="Arial Narrow" panose="020B0606020202030204" pitchFamily="34" charset="0"/>
              </a:rPr>
              <a:t>في اليوم التالي للمناقشة الجماعية يحتاج مسجل الملاحظات للقيام يمهمة في  غاية الأهمية تتضمن :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endParaRPr lang="en-US" sz="2600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تبسيط كل الملاحظات لهم لتكون شاملة قدرالإمكان.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تسجيل الملاحظات على نماذج </a:t>
            </a:r>
            <a:r>
              <a:rPr lang="ar-SY" sz="2400" dirty="0" smtClean="0">
                <a:latin typeface="Arial Narrow" panose="020B0606020202030204" pitchFamily="34" charset="0"/>
              </a:rPr>
              <a:t>نظيفة </a:t>
            </a:r>
            <a:r>
              <a:rPr lang="ar-SY" sz="2400" dirty="0" smtClean="0">
                <a:latin typeface="Arial Narrow" panose="020B0606020202030204" pitchFamily="34" charset="0"/>
              </a:rPr>
              <a:t>,جديدة تأكد من </a:t>
            </a:r>
            <a:r>
              <a:rPr lang="ar-SY" sz="2400" dirty="0">
                <a:latin typeface="Arial Narrow" panose="020B0606020202030204" pitchFamily="34" charset="0"/>
              </a:rPr>
              <a:t>أ</a:t>
            </a:r>
            <a:r>
              <a:rPr lang="ar-SY" sz="2400" dirty="0" smtClean="0">
                <a:latin typeface="Arial Narrow" panose="020B0606020202030204" pitchFamily="34" charset="0"/>
              </a:rPr>
              <a:t>ن </a:t>
            </a:r>
            <a:r>
              <a:rPr lang="ar-SY" sz="2400" dirty="0" smtClean="0">
                <a:latin typeface="Arial Narrow" panose="020B0606020202030204" pitchFamily="34" charset="0"/>
              </a:rPr>
              <a:t>الكتابة مقروءة.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إرسال الملاحظات </a:t>
            </a:r>
            <a:r>
              <a:rPr lang="ar-SY" sz="2400" dirty="0" smtClean="0">
                <a:latin typeface="Arial Narrow" panose="020B0606020202030204" pitchFamily="34" charset="0"/>
              </a:rPr>
              <a:t>للمنسق الميداني في امباكت (محمود).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إ</a:t>
            </a:r>
            <a:r>
              <a:rPr lang="ar-SY" sz="2400" dirty="0" smtClean="0">
                <a:latin typeface="Arial Narrow" panose="020B0606020202030204" pitchFamily="34" charset="0"/>
              </a:rPr>
              <a:t>جراء </a:t>
            </a:r>
            <a:r>
              <a:rPr lang="ar-SY" sz="2400" dirty="0" smtClean="0">
                <a:latin typeface="Arial Narrow" panose="020B0606020202030204" pitchFamily="34" charset="0"/>
              </a:rPr>
              <a:t>جلسة ملخص المعلومات مع المنسقين الميدانيين من أجل التأكد من أن جميع الحقول قد ملئت بشكل صحيح وأن الملاحظات واضحة </a:t>
            </a:r>
            <a:endParaRPr lang="en-US" sz="2400" dirty="0"/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SY" sz="2400" b="1" dirty="0" smtClean="0">
                <a:latin typeface="Arial Narrow" panose="020B0606020202030204" pitchFamily="34" charset="0"/>
              </a:rPr>
              <a:t>الملاحظات الجيدة هي دائما واضحة وشاملة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600" dirty="0">
              <a:latin typeface="Arial Narrow" panose="020B0606020202030204" pitchFamily="34" charset="0"/>
            </a:endParaRPr>
          </a:p>
          <a:p>
            <a:endParaRPr lang="en-US" sz="2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053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المناقشة الجماعية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66688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 rtl="1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معلومات اخرى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المشاركة الخارجية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280" y="1581165"/>
            <a:ext cx="852632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b="1" dirty="0" smtClean="0">
                <a:latin typeface="Arial Narrow" panose="020B0606020202030204" pitchFamily="34" charset="0"/>
              </a:rPr>
              <a:t>ماذا لو كان يريد أحد من غير المشاركين أن يراقب جلسة المناقشة الجماعية؟</a:t>
            </a:r>
            <a:endParaRPr lang="en-US" sz="2600" b="1" dirty="0">
              <a:latin typeface="Arial Narrow" panose="020B0606020202030204" pitchFamily="34" charset="0"/>
            </a:endParaRPr>
          </a:p>
          <a:p>
            <a:endParaRPr lang="en-US" sz="2600" dirty="0">
              <a:latin typeface="Arial Narrow" panose="020B0606020202030204" pitchFamily="34" charset="0"/>
            </a:endParaRPr>
          </a:p>
          <a:p>
            <a:pPr marL="914400" lvl="1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يفضل عدم وجود المراقبين الخارجيين (لا المنظم ولا المشارك)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914400" lvl="1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حضور أشخاص غير معروفين ممكن أن يؤثر على المشاركين ويمنعهم من التحدث عن </a:t>
            </a:r>
            <a:r>
              <a:rPr lang="ar-SY" sz="2400" dirty="0" smtClean="0">
                <a:latin typeface="Arial Narrow" panose="020B0606020202030204" pitchFamily="34" charset="0"/>
              </a:rPr>
              <a:t>آرائهم 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914400" lvl="1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حتى أصحاب المصلحة يجب تنحيتهم من حضور المناقشة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914400" lvl="1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itchFamily="34" charset="0"/>
              </a:rPr>
              <a:t>إذا  </a:t>
            </a:r>
            <a:r>
              <a:rPr lang="ar-SY" sz="2400" dirty="0" smtClean="0">
                <a:latin typeface="Arial Narrow" pitchFamily="34" charset="0"/>
              </a:rPr>
              <a:t>عبّر </a:t>
            </a:r>
            <a:r>
              <a:rPr lang="ar-SY" sz="2400" dirty="0" smtClean="0">
                <a:latin typeface="Arial Narrow" pitchFamily="34" charset="0"/>
              </a:rPr>
              <a:t>أشخاص من خارج الجلسة برغبتهم بالمشاركة </a:t>
            </a:r>
            <a:r>
              <a:rPr lang="ar-SY" sz="2400" dirty="0">
                <a:latin typeface="Arial Narrow" pitchFamily="34" charset="0"/>
              </a:rPr>
              <a:t>في </a:t>
            </a:r>
            <a:r>
              <a:rPr lang="ar-SY" sz="2400" dirty="0" smtClean="0">
                <a:latin typeface="Arial Narrow" pitchFamily="34" charset="0"/>
              </a:rPr>
              <a:t>المناقشات الجماعية ، يجب تسجيل ذلك في نموذج  ملخص المعلومات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مغادرة المشاركين لمجموعة النقاش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484" y="1357881"/>
            <a:ext cx="800627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600" b="1" dirty="0" smtClean="0">
                <a:latin typeface="Arial Narrow" panose="020B0606020202030204" pitchFamily="34" charset="0"/>
              </a:rPr>
              <a:t>ماذا اذا لم يبقى المشارك لنهاية المقابلة كاملة ؟  </a:t>
            </a:r>
            <a:endParaRPr lang="en-US" sz="2600" b="1" dirty="0">
              <a:latin typeface="Arial Narrow" panose="020B0606020202030204" pitchFamily="34" charset="0"/>
            </a:endParaRPr>
          </a:p>
          <a:p>
            <a:pPr algn="r" rtl="1"/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المشاركة في المناقشة الجماعية هي تطوعية دائما.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إذا </a:t>
            </a:r>
            <a:r>
              <a:rPr lang="ar-SY" sz="2400" dirty="0" smtClean="0">
                <a:latin typeface="Arial Narrow" panose="020B0606020202030204" pitchFamily="34" charset="0"/>
              </a:rPr>
              <a:t>لم يرد أحد المشاركين  </a:t>
            </a:r>
            <a:r>
              <a:rPr lang="ar-SY" sz="2400" dirty="0">
                <a:latin typeface="Arial Narrow" panose="020B0606020202030204" pitchFamily="34" charset="0"/>
              </a:rPr>
              <a:t>البقاء، </a:t>
            </a:r>
            <a:r>
              <a:rPr lang="ar-SY" sz="2400" dirty="0" smtClean="0">
                <a:latin typeface="Arial Narrow" panose="020B0606020202030204" pitchFamily="34" charset="0"/>
              </a:rPr>
              <a:t>يجب تذكيره/ ها باتفاق السرية وتقديم الشكر له/ لها على المشاركة .</a:t>
            </a: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مسجل الملاحظات ينبغي عليه تولي مغادرة المشاركين وينبغي على المنظم أن يسجل الملاحظات في نفس الوقت.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457200" indent="-457200" algn="r" rt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انسحاب المشاركين يجب أن يسجل في نموذج ملخص المعلومات وشرح الأسباب التي دفعته/ها للمغادرة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المناقشة الجماعية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579" y="227416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 rtl="1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الأسئلة؟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055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المناقشة الجماعية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915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شكرا لكم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8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ما هي المناقشة الجماعية </a:t>
            </a:r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(FGD)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؟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774" y="1239977"/>
            <a:ext cx="73195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400" b="1" dirty="0" smtClean="0">
                <a:latin typeface="Arial Narrow" panose="020B0606020202030204" pitchFamily="34" charset="0"/>
              </a:rPr>
              <a:t>مجموعة النقاش الجماعية </a:t>
            </a:r>
            <a:r>
              <a:rPr lang="en-US" sz="2400" b="1" dirty="0" smtClean="0">
                <a:latin typeface="Arial Narrow" panose="020B0606020202030204" pitchFamily="34" charset="0"/>
              </a:rPr>
              <a:t>(FGD)</a:t>
            </a:r>
            <a:r>
              <a:rPr lang="ar-SY" sz="2400" b="1" dirty="0" smtClean="0">
                <a:latin typeface="Arial Narrow" panose="020B0606020202030204" pitchFamily="34" charset="0"/>
              </a:rPr>
              <a:t> هي طريقة جمع البيانات النوعية الذي يجتمع فيها </a:t>
            </a:r>
            <a:r>
              <a:rPr lang="ar-SY" sz="2400" dirty="0" smtClean="0">
                <a:latin typeface="Arial Narrow" panose="020B0606020202030204" pitchFamily="34" charset="0"/>
              </a:rPr>
              <a:t>مجموعة من المشاركين لمناقشة موضوع محدد, من أجل </a:t>
            </a:r>
            <a:r>
              <a:rPr lang="ar-SY" sz="2400" dirty="0">
                <a:latin typeface="Arial Narrow" panose="020B0606020202030204" pitchFamily="34" charset="0"/>
              </a:rPr>
              <a:t>استكشاف </a:t>
            </a:r>
            <a:r>
              <a:rPr lang="ar-SY" sz="2400" dirty="0" smtClean="0">
                <a:latin typeface="Arial Narrow" panose="020B0606020202030204" pitchFamily="34" charset="0"/>
              </a:rPr>
              <a:t>تصوراتهم </a:t>
            </a:r>
            <a:r>
              <a:rPr lang="ar-SY" sz="2400" dirty="0">
                <a:latin typeface="Arial Narrow" panose="020B0606020202030204" pitchFamily="34" charset="0"/>
              </a:rPr>
              <a:t>وآرائهم </a:t>
            </a:r>
            <a:r>
              <a:rPr lang="ar-SY" sz="2400" dirty="0" smtClean="0">
                <a:latin typeface="Arial Narrow" panose="020B0606020202030204" pitchFamily="34" charset="0"/>
              </a:rPr>
              <a:t>ومعتقداتهم ومواقفهم تجاه هذا الموضوع.</a:t>
            </a:r>
          </a:p>
          <a:p>
            <a:pPr algn="r" rtl="1"/>
            <a:endParaRPr lang="en-US" sz="2400" dirty="0" smtClean="0">
              <a:latin typeface="Arial Narrow" panose="020B0606020202030204" pitchFamily="34" charset="0"/>
            </a:endParaRPr>
          </a:p>
          <a:p>
            <a:pPr algn="r" rtl="1"/>
            <a:r>
              <a:rPr lang="ar-SY" sz="2400" dirty="0" smtClean="0">
                <a:latin typeface="Arial Narrow" panose="020B0606020202030204" pitchFamily="34" charset="0"/>
              </a:rPr>
              <a:t>الميزات الرئيسية لمجموعات النقاش الجماعية هي: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الحصول على كمية </a:t>
            </a:r>
            <a:r>
              <a:rPr lang="ar-SY" sz="2400" dirty="0">
                <a:latin typeface="Arial Narrow" panose="020B0606020202030204" pitchFamily="34" charset="0"/>
              </a:rPr>
              <a:t>كبيرة من المعلومات خلال </a:t>
            </a:r>
            <a:r>
              <a:rPr lang="ar-SY" sz="2400" dirty="0" smtClean="0">
                <a:latin typeface="Arial Narrow" panose="020B0606020202030204" pitchFamily="34" charset="0"/>
              </a:rPr>
              <a:t>فترة من الزمن </a:t>
            </a:r>
            <a:r>
              <a:rPr lang="ar-SY" sz="2400" dirty="0">
                <a:latin typeface="Arial Narrow" panose="020B0606020202030204" pitchFamily="34" charset="0"/>
              </a:rPr>
              <a:t>قصيرة </a:t>
            </a:r>
            <a:r>
              <a:rPr lang="ar-SY" sz="2400" dirty="0" smtClean="0">
                <a:latin typeface="Arial Narrow" panose="020B0606020202030204" pitchFamily="34" charset="0"/>
              </a:rPr>
              <a:t>نسبياً.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الوصول </a:t>
            </a:r>
            <a:r>
              <a:rPr lang="ar-SY" sz="2400" dirty="0">
                <a:latin typeface="Arial Narrow" panose="020B0606020202030204" pitchFamily="34" charset="0"/>
              </a:rPr>
              <a:t>إلى مجموعة واسعة من وجهات </a:t>
            </a:r>
            <a:r>
              <a:rPr lang="ar-SY" sz="2400" dirty="0" smtClean="0">
                <a:latin typeface="Arial Narrow" panose="020B0606020202030204" pitchFamily="34" charset="0"/>
              </a:rPr>
              <a:t>النظرالمختلفة </a:t>
            </a:r>
            <a:r>
              <a:rPr lang="ar-SY" sz="2400" dirty="0">
                <a:latin typeface="Arial Narrow" panose="020B0606020202030204" pitchFamily="34" charset="0"/>
              </a:rPr>
              <a:t>حول موضوع </a:t>
            </a:r>
            <a:r>
              <a:rPr lang="ar-SY" sz="2400" dirty="0" smtClean="0">
                <a:latin typeface="Arial Narrow" panose="020B0606020202030204" pitchFamily="34" charset="0"/>
              </a:rPr>
              <a:t>محدد.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جمع البيانات بطريقة ديناميكية كما يؤثر المشاركون بعضهم البعض خلال النقاش.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تعريف المناقشة الجماعية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149" y="1481960"/>
            <a:ext cx="78522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مجموعة النقاش هي مجموعة صغيرة من ستة إلى عشر أشخاص تجمعوا معا في نقاش مفتوح عن طريق المنظم الذي يديرهذا النقاش </a:t>
            </a:r>
          </a:p>
          <a:p>
            <a:pPr algn="just" rtl="1"/>
            <a:endParaRPr lang="ar-SY" sz="2400" dirty="0" smtClean="0">
              <a:latin typeface="Arial Narrow" panose="020B0606020202030204" pitchFamily="34" charset="0"/>
            </a:endParaRP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دورمنظم مجموعة النقاش هو تشجيع كل من المشاركين للتعبير عن آرائهم بصراحة,وضمان أن كل المواضيع المهمة مشمولة في المناقشة وتسجيل وجهات نظرالمشاركين بشكل صحيح. </a:t>
            </a:r>
          </a:p>
          <a:p>
            <a:pPr algn="just" rtl="1"/>
            <a:endParaRPr lang="ar-SY" sz="2400" dirty="0" smtClean="0">
              <a:latin typeface="Arial Narrow" panose="020B0606020202030204" pitchFamily="34" charset="0"/>
            </a:endParaRP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 مدة الوقت المثالية لمجموعة المناقشة </a:t>
            </a:r>
            <a:r>
              <a:rPr lang="ar-SY" sz="2400" dirty="0">
                <a:latin typeface="Arial Narrow" panose="020B0606020202030204" pitchFamily="34" charset="0"/>
              </a:rPr>
              <a:t>في أي مكان 45-90 </a:t>
            </a:r>
            <a:r>
              <a:rPr lang="ar-SY" sz="2400" dirty="0" smtClean="0">
                <a:latin typeface="Arial Narrow" panose="020B0606020202030204" pitchFamily="34" charset="0"/>
              </a:rPr>
              <a:t>دقيقة. ما عدا ذلك فإن معظم مجموعات النقاش ليست ذات فائدة ، وتصبح فرضاً على وقت المشاركين.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19409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تعريف المناقشة الجماعية (تابع) </a:t>
            </a:r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068" y="1419975"/>
            <a:ext cx="81034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مجموعة النقاش الجماعية مبنية حول مجموعة من الأسئلة المحددة مسبقا بعناية- لكن المناقشة هي حوار مثالي مفتوح. تعليقات المشاركين وآرائهم تحفز تفكير الآخرين. بعض المشاركين ستتغير طريقة تفكيرهم أثناء النقاش.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مجموعة متفاهمة من الأشخاص لا علاقة لهم </a:t>
            </a:r>
            <a:r>
              <a:rPr lang="ar-SY" sz="2400" dirty="0" smtClean="0">
                <a:latin typeface="Arial Narrow" panose="020B0606020202030204" pitchFamily="34" charset="0"/>
              </a:rPr>
              <a:t>ببعضهم هما من يشكلون </a:t>
            </a:r>
            <a:r>
              <a:rPr lang="ar-SY" sz="2400" dirty="0" smtClean="0">
                <a:latin typeface="Arial Narrow" panose="020B0606020202030204" pitchFamily="34" charset="0"/>
              </a:rPr>
              <a:t>مجموعة </a:t>
            </a:r>
            <a:r>
              <a:rPr lang="ar-SY" sz="2400" dirty="0" smtClean="0">
                <a:latin typeface="Arial Narrow" panose="020B0606020202030204" pitchFamily="34" charset="0"/>
              </a:rPr>
              <a:t>النقاش. مستويات </a:t>
            </a:r>
            <a:r>
              <a:rPr lang="ar-SY" sz="2400" dirty="0" smtClean="0">
                <a:latin typeface="Arial Narrow" panose="020B0606020202030204" pitchFamily="34" charset="0"/>
              </a:rPr>
              <a:t>التفاهم </a:t>
            </a:r>
            <a:r>
              <a:rPr lang="ar-SY" sz="2400" dirty="0" smtClean="0">
                <a:latin typeface="Arial Narrow" panose="020B0606020202030204" pitchFamily="34" charset="0"/>
              </a:rPr>
              <a:t>التي موجودة على الأرض هي من تقلل </a:t>
            </a:r>
            <a:r>
              <a:rPr lang="ar-SY" sz="2400" dirty="0" smtClean="0">
                <a:latin typeface="Arial Narrow" panose="020B0606020202030204" pitchFamily="34" charset="0"/>
              </a:rPr>
              <a:t>من المشاحنات بين الناس.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algn="just"/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 rtl="1">
              <a:buFont typeface="Courier New" panose="02070309020205020404" pitchFamily="49" charset="0"/>
              <a:buChar char="o"/>
            </a:pPr>
            <a:r>
              <a:rPr lang="ar-SY" sz="2400" dirty="0">
                <a:latin typeface="Arial Narrow" panose="020B0606020202030204" pitchFamily="34" charset="0"/>
              </a:rPr>
              <a:t>ت</a:t>
            </a:r>
            <a:r>
              <a:rPr lang="ar-SY" sz="2400" dirty="0" smtClean="0">
                <a:latin typeface="Arial Narrow" panose="020B0606020202030204" pitchFamily="34" charset="0"/>
              </a:rPr>
              <a:t>حتاج </a:t>
            </a:r>
            <a:r>
              <a:rPr lang="ar-SY" sz="2400" dirty="0" smtClean="0">
                <a:latin typeface="Arial Narrow" panose="020B0606020202030204" pitchFamily="34" charset="0"/>
              </a:rPr>
              <a:t>إلى أكثر من مجموعة </a:t>
            </a:r>
            <a:r>
              <a:rPr lang="ar-SY" sz="2400" dirty="0" smtClean="0">
                <a:latin typeface="Arial Narrow" panose="020B0606020202030204" pitchFamily="34" charset="0"/>
              </a:rPr>
              <a:t>نقاش لأي </a:t>
            </a:r>
            <a:r>
              <a:rPr lang="ar-SY" sz="2400" dirty="0" smtClean="0">
                <a:latin typeface="Arial Narrow" panose="020B0606020202030204" pitchFamily="34" charset="0"/>
              </a:rPr>
              <a:t>موضوع للحصول على النتائج الصحيحة – عادة ثلاثة أو أربعة – ستعلم أنك أجريت مجموعات كافية عندما لاتسمع أي شيء جديد بعد الآن. مثال لقد وصلت إلى نقطة الاكتفاء  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طريقة إجراء المناقشة الجماعية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862" y="1229710"/>
            <a:ext cx="78936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400" b="1" dirty="0" smtClean="0"/>
              <a:t> تكوين الفريق والأدوار: </a:t>
            </a:r>
            <a:endParaRPr lang="en-US" sz="2400" b="1" dirty="0" smtClean="0"/>
          </a:p>
          <a:p>
            <a:pPr algn="r" rtl="1"/>
            <a:endParaRPr lang="en-US" sz="24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ar-SY" sz="24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المراقب الأول (المنظم):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800100" lvl="1" indent="-342900" algn="r" rtl="1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التعريف بجلسة المناقشة,إدارة وإغلاق جلسة المناقشة.</a:t>
            </a:r>
          </a:p>
          <a:p>
            <a:pPr marL="800100" lvl="1" indent="-342900" algn="r" rtl="1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يملئ  استمارة ملخص مجموعة المناقشة.</a:t>
            </a:r>
          </a:p>
          <a:p>
            <a:pPr marL="800100" lvl="1" indent="-342900" algn="r" rtl="1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تقديم ملخص معلومات مجموعة المناقشة لقائد الفريق.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Y" sz="2400" b="1" dirty="0" smtClean="0">
                <a:latin typeface="Arial Narrow" panose="020B0606020202030204" pitchFamily="34" charset="0"/>
              </a:rPr>
              <a:t> المراقب الثاني (مسجل الملاحظات):</a:t>
            </a:r>
            <a:endParaRPr lang="en-US" sz="24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800100" lvl="1" indent="-342900" algn="r" rtl="1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التأكد من أن جميع المشاركين قاموا بتعبئة نموذج معلومات الاتصال في نهاية جلسة المناقشة الجماعية.</a:t>
            </a:r>
            <a:endParaRPr lang="en-US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800100" lvl="1" indent="-342900" algn="r" rtl="1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تسجيل ملاحظات جلسة المناقشة بالتفصيل </a:t>
            </a:r>
          </a:p>
          <a:p>
            <a:pPr marL="800100" lvl="1" indent="-342900" algn="r" rtl="1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يملئ استمارة ملخص معلومات جلسة المناقشة </a:t>
            </a:r>
            <a:endParaRPr lang="en-US" sz="24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800100" lvl="2" indent="-342900" algn="r" rtl="1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مساعدة رئيس الجلسة في تقديم المحضر لقائد الفريق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1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المناقشة الجماعية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ar-SY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المناقشة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تقديم المناقشة الجماعية 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240" y="1227327"/>
            <a:ext cx="77724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Y" sz="2400" dirty="0">
                <a:latin typeface="Arial Narrow" panose="020B0606020202030204" pitchFamily="34" charset="0"/>
              </a:rPr>
              <a:t> </a:t>
            </a:r>
            <a:r>
              <a:rPr lang="ar-SY" sz="2400" dirty="0" smtClean="0">
                <a:latin typeface="Arial Narrow" panose="020B0606020202030204" pitchFamily="34" charset="0"/>
              </a:rPr>
              <a:t>يحتاج المراقب لتقديم المناقشة الجماعية من خلال :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الترحيب بالمشاركين وتشكرهم. </a:t>
            </a: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عرف عن نفسك وعن منظمة إمباكت (التعريف بمنظمة إمباكت سوف </a:t>
            </a:r>
            <a:r>
              <a:rPr lang="ar-SY" sz="2400" dirty="0" err="1" smtClean="0">
                <a:latin typeface="Arial Narrow" panose="020B0606020202030204" pitchFamily="34" charset="0"/>
              </a:rPr>
              <a:t>يتغيرتبعاً</a:t>
            </a:r>
            <a:r>
              <a:rPr lang="ar-SY" sz="2400" dirty="0" smtClean="0">
                <a:latin typeface="Arial Narrow" panose="020B0606020202030204" pitchFamily="34" charset="0"/>
              </a:rPr>
              <a:t> </a:t>
            </a:r>
            <a:r>
              <a:rPr lang="ar-SY" sz="2400" dirty="0" smtClean="0">
                <a:latin typeface="Arial Narrow" panose="020B0606020202030204" pitchFamily="34" charset="0"/>
              </a:rPr>
              <a:t>للبرنامج),ارجع الى الاستمارة.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شرح الغرض من المناقشة الجماعية.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تقديم المعلومات عن المدة التي سوف تأخذها المناقشة الجماعية.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التأكيد على سرية  كل شيء يقال في المناقشة الجماعية.</a:t>
            </a:r>
          </a:p>
          <a:p>
            <a:pPr marL="457200" indent="-4572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التأكيد على </a:t>
            </a:r>
            <a:r>
              <a:rPr lang="ar-SY" sz="2400" dirty="0" smtClean="0">
                <a:latin typeface="Arial Narrow" panose="020B0606020202030204" pitchFamily="34" charset="0"/>
              </a:rPr>
              <a:t>أننا </a:t>
            </a:r>
            <a:r>
              <a:rPr lang="ar-SY" sz="2400" dirty="0" smtClean="0">
                <a:latin typeface="Arial Narrow" panose="020B0606020202030204" pitchFamily="34" charset="0"/>
              </a:rPr>
              <a:t>سوف نحمي المشاركين بعدم الكشف عن هويتهم.</a:t>
            </a:r>
          </a:p>
          <a:p>
            <a:pPr algn="r" rtl="1">
              <a:spcAft>
                <a:spcPts val="600"/>
              </a:spcAft>
            </a:pPr>
            <a:endParaRPr lang="ar-SY" sz="2400" b="1" dirty="0" smtClean="0">
              <a:latin typeface="Arial Narrow" panose="020B0606020202030204" pitchFamily="34" charset="0"/>
            </a:endParaRPr>
          </a:p>
          <a:p>
            <a:pPr algn="r" rtl="1">
              <a:spcAft>
                <a:spcPts val="600"/>
              </a:spcAft>
            </a:pPr>
            <a:r>
              <a:rPr lang="ar-SY" sz="2400" b="1" dirty="0" smtClean="0">
                <a:latin typeface="Arial Narrow" panose="020B0606020202030204" pitchFamily="34" charset="0"/>
              </a:rPr>
              <a:t>عد إلى المقدمة المكتوبة في دليل المناقشة الجماعية</a:t>
            </a:r>
            <a:r>
              <a:rPr lang="ar-SY" sz="2400" dirty="0" smtClean="0">
                <a:latin typeface="Arial Narrow" panose="020B0606020202030204" pitchFamily="34" charset="0"/>
              </a:rPr>
              <a:t>.</a:t>
            </a:r>
            <a:endParaRPr lang="en-US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pPr algn="r" rtl="1"/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ar-SY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وضع القواعد الأساسية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764" y="1564345"/>
            <a:ext cx="852632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Y" sz="2400" dirty="0" smtClean="0">
                <a:latin typeface="Arial Narrow" panose="020B0606020202030204" pitchFamily="34" charset="0"/>
              </a:rPr>
              <a:t>على المراقب أن يخبر المشاركين بالقواعد الأساسية التي يجب أن يحترموها أثناء المناقشة:</a:t>
            </a:r>
            <a:endParaRPr lang="en-GB" sz="2400" dirty="0">
              <a:latin typeface="Arial Narrow" panose="020B0606020202030204" pitchFamily="34" charset="0"/>
            </a:endParaRPr>
          </a:p>
          <a:p>
            <a:pPr lvl="0"/>
            <a:endParaRPr lang="en-GB" sz="2400" b="1" dirty="0">
              <a:latin typeface="Arial Narrow" panose="020B0606020202030204" pitchFamily="34" charset="0"/>
            </a:endParaRP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شخص واحد فقط يتحدث في وقت واحد.  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lvl="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لا يوجد </a:t>
            </a:r>
            <a:r>
              <a:rPr lang="ar-SY" sz="2400" dirty="0">
                <a:latin typeface="Arial Narrow" panose="020B0606020202030204" pitchFamily="34" charset="0"/>
              </a:rPr>
              <a:t>إ</a:t>
            </a:r>
            <a:r>
              <a:rPr lang="ar-SY" sz="2400" dirty="0" smtClean="0">
                <a:latin typeface="Arial Narrow" panose="020B0606020202030204" pitchFamily="34" charset="0"/>
              </a:rPr>
              <a:t>جابة صحيحة أو خاطئة.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lvl="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ليس على المشاركين أن يتحدثوا في  أي أمر معين.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lvl="0" indent="-342900" algn="r" rt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عندما يرغب المشاركين بقول </a:t>
            </a:r>
            <a:r>
              <a:rPr lang="ar-SY" sz="2400" dirty="0" smtClean="0">
                <a:latin typeface="Arial Narrow" panose="020B0606020202030204" pitchFamily="34" charset="0"/>
              </a:rPr>
              <a:t>شيء </a:t>
            </a:r>
            <a:r>
              <a:rPr lang="ar-SY" sz="2400" dirty="0" smtClean="0">
                <a:latin typeface="Arial Narrow" panose="020B0606020202030204" pitchFamily="34" charset="0"/>
              </a:rPr>
              <a:t>ما, يمكنهم التحدث.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lvl="0" indent="-342900" algn="r" rtl="1">
              <a:buFont typeface="Courier New" panose="02070309020205020404" pitchFamily="49" charset="0"/>
              <a:buChar char="o"/>
            </a:pPr>
            <a:r>
              <a:rPr lang="ar-SY" sz="2400" dirty="0" smtClean="0">
                <a:latin typeface="Arial Narrow" panose="020B0606020202030204" pitchFamily="34" charset="0"/>
              </a:rPr>
              <a:t>ليس على الأشخاص الموافقة مع وجهات </a:t>
            </a:r>
            <a:r>
              <a:rPr lang="ar-SY" sz="2400" dirty="0" smtClean="0">
                <a:latin typeface="Arial Narrow" panose="020B0606020202030204" pitchFamily="34" charset="0"/>
              </a:rPr>
              <a:t>نظر المشاركين الآخرين </a:t>
            </a:r>
            <a:r>
              <a:rPr lang="ar-SY" sz="2400" dirty="0" smtClean="0">
                <a:latin typeface="Arial Narrow" panose="020B0606020202030204" pitchFamily="34" charset="0"/>
              </a:rPr>
              <a:t>في مجموعة المناقشة.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0"/>
            <a:endParaRPr lang="en-US" sz="2400" b="1" dirty="0">
              <a:latin typeface="Arial Narrow" panose="020B0606020202030204" pitchFamily="34" charset="0"/>
            </a:endParaRPr>
          </a:p>
          <a:p>
            <a:pPr lvl="0" algn="r" rtl="1"/>
            <a:r>
              <a:rPr lang="ar-SY" sz="2400" b="1" dirty="0" smtClean="0">
                <a:latin typeface="Arial Narrow" panose="020B0606020202030204" pitchFamily="34" charset="0"/>
              </a:rPr>
              <a:t>مرة </a:t>
            </a:r>
            <a:r>
              <a:rPr lang="ar-SY" sz="2400" b="1" dirty="0" smtClean="0">
                <a:latin typeface="Arial Narrow" panose="020B0606020202030204" pitchFamily="34" charset="0"/>
              </a:rPr>
              <a:t>أخرى, ارجع </a:t>
            </a:r>
            <a:r>
              <a:rPr lang="ar-SY" sz="2400" b="1" dirty="0" smtClean="0">
                <a:latin typeface="Arial Narrow" panose="020B0606020202030204" pitchFamily="34" charset="0"/>
              </a:rPr>
              <a:t>الى القواعد الأساسية في دليل المناقشة الجماعية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MPACT COLOURS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95A0A9"/>
      </a:accent1>
      <a:accent2>
        <a:srgbClr val="D2CBB8"/>
      </a:accent2>
      <a:accent3>
        <a:srgbClr val="A5C9A1"/>
      </a:accent3>
      <a:accent4>
        <a:srgbClr val="56B3CD"/>
      </a:accent4>
      <a:accent5>
        <a:srgbClr val="0067A9"/>
      </a:accent5>
      <a:accent6>
        <a:srgbClr val="D1D3D4"/>
      </a:accent6>
      <a:hlink>
        <a:srgbClr val="F69E61"/>
      </a:hlink>
      <a:folHlink>
        <a:srgbClr val="FFF67A"/>
      </a:folHlink>
    </a:clrScheme>
    <a:fontScheme name="IMPAC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</TotalTime>
  <Words>1480</Words>
  <Application>Microsoft Office PowerPoint</Application>
  <PresentationFormat>On-screen Show (4:3)</PresentationFormat>
  <Paragraphs>218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Trade Gothic LT Std</vt:lpstr>
      <vt:lpstr>Trade Gothic LT Std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Gaia Van Der Ech</dc:creator>
  <cp:lastModifiedBy>Mahmood Alhosain</cp:lastModifiedBy>
  <cp:revision>293</cp:revision>
  <dcterms:created xsi:type="dcterms:W3CDTF">2015-05-20T15:21:11Z</dcterms:created>
  <dcterms:modified xsi:type="dcterms:W3CDTF">2016-10-01T13:10:41Z</dcterms:modified>
</cp:coreProperties>
</file>