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41"/>
  </p:notesMasterIdLst>
  <p:sldIdLst>
    <p:sldId id="295" r:id="rId11"/>
    <p:sldId id="296" r:id="rId12"/>
    <p:sldId id="444" r:id="rId13"/>
    <p:sldId id="357" r:id="rId14"/>
    <p:sldId id="359" r:id="rId15"/>
    <p:sldId id="456" r:id="rId16"/>
    <p:sldId id="481" r:id="rId17"/>
    <p:sldId id="392" r:id="rId18"/>
    <p:sldId id="395" r:id="rId19"/>
    <p:sldId id="360" r:id="rId20"/>
    <p:sldId id="464" r:id="rId21"/>
    <p:sldId id="458" r:id="rId22"/>
    <p:sldId id="484" r:id="rId23"/>
    <p:sldId id="454" r:id="rId24"/>
    <p:sldId id="455" r:id="rId25"/>
    <p:sldId id="396" r:id="rId26"/>
    <p:sldId id="467" r:id="rId27"/>
    <p:sldId id="470" r:id="rId28"/>
    <p:sldId id="483" r:id="rId29"/>
    <p:sldId id="460" r:id="rId30"/>
    <p:sldId id="463" r:id="rId31"/>
    <p:sldId id="449" r:id="rId32"/>
    <p:sldId id="450" r:id="rId33"/>
    <p:sldId id="482" r:id="rId34"/>
    <p:sldId id="479" r:id="rId35"/>
    <p:sldId id="439" r:id="rId36"/>
    <p:sldId id="480" r:id="rId37"/>
    <p:sldId id="485" r:id="rId38"/>
    <p:sldId id="486" r:id="rId39"/>
    <p:sldId id="404"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Barbezat IMPACT" initials="LB" lastIdx="49" clrIdx="0">
    <p:extLst>
      <p:ext uri="{19B8F6BF-5375-455C-9EA6-DF929625EA0E}">
        <p15:presenceInfo xmlns:p15="http://schemas.microsoft.com/office/powerpoint/2012/main" userId="Lea Barbezat IMPACT" providerId="None"/>
      </p:ext>
    </p:extLst>
  </p:cmAuthor>
  <p:cmAuthor id="2" name="REACH-ASS-NER" initials="R" lastIdx="38" clrIdx="1">
    <p:extLst>
      <p:ext uri="{19B8F6BF-5375-455C-9EA6-DF929625EA0E}">
        <p15:presenceInfo xmlns:p15="http://schemas.microsoft.com/office/powerpoint/2012/main" userId="REACH-ASS-NER" providerId="None"/>
      </p:ext>
    </p:extLst>
  </p:cmAuthor>
  <p:cmAuthor id="3" name="Veronique Pingard" initials="VP" lastIdx="12" clrIdx="2">
    <p:extLst>
      <p:ext uri="{19B8F6BF-5375-455C-9EA6-DF929625EA0E}">
        <p15:presenceInfo xmlns:p15="http://schemas.microsoft.com/office/powerpoint/2012/main" userId="Veronique Pingard" providerId="None"/>
      </p:ext>
    </p:extLst>
  </p:cmAuthor>
  <p:cmAuthor id="4" name="Lysiane Haefelin" initials="LH" lastIdx="15" clrIdx="3">
    <p:extLst>
      <p:ext uri="{19B8F6BF-5375-455C-9EA6-DF929625EA0E}">
        <p15:presenceInfo xmlns:p15="http://schemas.microsoft.com/office/powerpoint/2012/main" userId="Lysiane Haefe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ACA"/>
    <a:srgbClr val="666666"/>
    <a:srgbClr val="979797"/>
    <a:srgbClr val="EE5859"/>
    <a:srgbClr val="D2CBB8"/>
    <a:srgbClr val="58585A"/>
    <a:srgbClr val="808080"/>
    <a:srgbClr val="4D4D4D"/>
    <a:srgbClr val="D1D3D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73298" autoAdjust="0"/>
  </p:normalViewPr>
  <p:slideViewPr>
    <p:cSldViewPr snapToGrid="0">
      <p:cViewPr>
        <p:scale>
          <a:sx n="88" d="100"/>
          <a:sy n="88" d="100"/>
        </p:scale>
        <p:origin x="560" y="-676"/>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Diffa</c:v>
                </c:pt>
              </c:strCache>
            </c:strRef>
          </c:tx>
          <c:dPt>
            <c:idx val="0"/>
            <c:bubble3D val="0"/>
            <c:spPr>
              <a:solidFill>
                <a:srgbClr val="EE5859"/>
              </a:solidFill>
              <a:ln w="19050">
                <a:solidFill>
                  <a:schemeClr val="lt1"/>
                </a:solidFill>
              </a:ln>
              <a:effectLst/>
            </c:spPr>
            <c:extLst>
              <c:ext xmlns:c16="http://schemas.microsoft.com/office/drawing/2014/chart" uri="{C3380CC4-5D6E-409C-BE32-E72D297353CC}">
                <c16:uniqueId val="{00000001-90A6-47BE-9F30-B258629E928D}"/>
              </c:ext>
            </c:extLst>
          </c:dPt>
          <c:dPt>
            <c:idx val="1"/>
            <c:bubble3D val="0"/>
            <c:spPr>
              <a:solidFill>
                <a:srgbClr val="D2CBB8"/>
              </a:solidFill>
              <a:ln w="19050">
                <a:solidFill>
                  <a:schemeClr val="lt1"/>
                </a:solidFill>
              </a:ln>
              <a:effectLst/>
            </c:spPr>
            <c:extLst>
              <c:ext xmlns:c16="http://schemas.microsoft.com/office/drawing/2014/chart" uri="{C3380CC4-5D6E-409C-BE32-E72D297353CC}">
                <c16:uniqueId val="{00000003-90A6-47BE-9F30-B258629E928D}"/>
              </c:ext>
            </c:extLst>
          </c:dPt>
          <c:dPt>
            <c:idx val="2"/>
            <c:bubble3D val="0"/>
            <c:spPr>
              <a:solidFill>
                <a:srgbClr val="58585A"/>
              </a:solidFill>
              <a:ln w="19050">
                <a:solidFill>
                  <a:schemeClr val="lt1"/>
                </a:solidFill>
              </a:ln>
              <a:effectLst/>
            </c:spPr>
            <c:extLst>
              <c:ext xmlns:c16="http://schemas.microsoft.com/office/drawing/2014/chart" uri="{C3380CC4-5D6E-409C-BE32-E72D297353CC}">
                <c16:uniqueId val="{00000002-90A6-47BE-9F30-B258629E928D}"/>
              </c:ext>
            </c:extLst>
          </c:dPt>
          <c:dLbls>
            <c:dLbl>
              <c:idx val="0"/>
              <c:layout>
                <c:manualLayout>
                  <c:x val="-0.10201884291314169"/>
                  <c:y val="-0.14134305468695479"/>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0A6-47BE-9F30-B258629E928D}"/>
                </c:ext>
              </c:extLst>
            </c:dLbl>
            <c:dLbl>
              <c:idx val="1"/>
              <c:layout>
                <c:manualLayout>
                  <c:x val="0.10008973753576043"/>
                  <c:y val="7.845721370093815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A6-47BE-9F30-B258629E92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Informel</c:v>
                </c:pt>
                <c:pt idx="1">
                  <c:v>Isolé</c:v>
                </c:pt>
                <c:pt idx="2">
                  <c:v>Planifié</c:v>
                </c:pt>
              </c:strCache>
            </c:strRef>
          </c:cat>
          <c:val>
            <c:numRef>
              <c:f>Sheet1!$B$2:$B$4</c:f>
              <c:numCache>
                <c:formatCode>General</c:formatCode>
                <c:ptCount val="3"/>
                <c:pt idx="0">
                  <c:v>77</c:v>
                </c:pt>
                <c:pt idx="1">
                  <c:v>22</c:v>
                </c:pt>
                <c:pt idx="2">
                  <c:v>5</c:v>
                </c:pt>
              </c:numCache>
            </c:numRef>
          </c:val>
          <c:extLst>
            <c:ext xmlns:c16="http://schemas.microsoft.com/office/drawing/2014/chart" uri="{C3380CC4-5D6E-409C-BE32-E72D297353CC}">
              <c16:uniqueId val="{00000000-90A6-47BE-9F30-B258629E928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757228447046128E-3"/>
          <c:w val="1"/>
          <c:h val="0.46365425784112296"/>
        </c:manualLayout>
      </c:layout>
      <c:barChart>
        <c:barDir val="col"/>
        <c:grouping val="percentStacked"/>
        <c:varyColors val="0"/>
        <c:ser>
          <c:idx val="0"/>
          <c:order val="0"/>
          <c:tx>
            <c:strRef>
              <c:f>Feuil1!$B$1</c:f>
              <c:strCache>
                <c:ptCount val="1"/>
                <c:pt idx="0">
                  <c:v>Concession</c:v>
                </c:pt>
              </c:strCache>
            </c:strRef>
          </c:tx>
          <c:spPr>
            <a:solidFill>
              <a:srgbClr val="58585A"/>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Feuil1!$B$2:$B$10</c:f>
              <c:numCache>
                <c:formatCode>General</c:formatCode>
                <c:ptCount val="9"/>
                <c:pt idx="2">
                  <c:v>5</c:v>
                </c:pt>
                <c:pt idx="6">
                  <c:v>3</c:v>
                </c:pt>
                <c:pt idx="7">
                  <c:v>3</c:v>
                </c:pt>
              </c:numCache>
            </c:numRef>
          </c:val>
          <c:extLst>
            <c:ext xmlns:c16="http://schemas.microsoft.com/office/drawing/2014/chart" uri="{C3380CC4-5D6E-409C-BE32-E72D297353CC}">
              <c16:uniqueId val="{00000000-C767-4275-9D92-29BFA9CF6A43}"/>
            </c:ext>
          </c:extLst>
        </c:ser>
        <c:ser>
          <c:idx val="1"/>
          <c:order val="1"/>
          <c:tx>
            <c:strRef>
              <c:f>Feuil1!$C$1</c:f>
              <c:strCache>
                <c:ptCount val="1"/>
                <c:pt idx="0">
                  <c:v>Case</c:v>
                </c:pt>
              </c:strCache>
            </c:strRef>
          </c:tx>
          <c:spPr>
            <a:solidFill>
              <a:srgbClr val="979797"/>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Feuil1!$C$2:$C$10</c:f>
              <c:numCache>
                <c:formatCode>General</c:formatCode>
                <c:ptCount val="9"/>
                <c:pt idx="1">
                  <c:v>1</c:v>
                </c:pt>
                <c:pt idx="2">
                  <c:v>2</c:v>
                </c:pt>
                <c:pt idx="4">
                  <c:v>6</c:v>
                </c:pt>
                <c:pt idx="5">
                  <c:v>1</c:v>
                </c:pt>
                <c:pt idx="6">
                  <c:v>1</c:v>
                </c:pt>
              </c:numCache>
            </c:numRef>
          </c:val>
          <c:extLst>
            <c:ext xmlns:c16="http://schemas.microsoft.com/office/drawing/2014/chart" uri="{C3380CC4-5D6E-409C-BE32-E72D297353CC}">
              <c16:uniqueId val="{00000001-C767-4275-9D92-29BFA9CF6A43}"/>
            </c:ext>
          </c:extLst>
        </c:ser>
        <c:ser>
          <c:idx val="2"/>
          <c:order val="2"/>
          <c:tx>
            <c:strRef>
              <c:f>Feuil1!$D$1</c:f>
              <c:strCache>
                <c:ptCount val="1"/>
                <c:pt idx="0">
                  <c:v>Habitat en paille</c:v>
                </c:pt>
              </c:strCache>
            </c:strRef>
          </c:tx>
          <c:spPr>
            <a:solidFill>
              <a:srgbClr val="979797"/>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Feuil1!$D$2:$D$10</c:f>
              <c:numCache>
                <c:formatCode>General</c:formatCode>
                <c:ptCount val="9"/>
                <c:pt idx="0">
                  <c:v>1</c:v>
                </c:pt>
                <c:pt idx="1">
                  <c:v>5</c:v>
                </c:pt>
                <c:pt idx="2">
                  <c:v>10</c:v>
                </c:pt>
                <c:pt idx="4">
                  <c:v>10</c:v>
                </c:pt>
                <c:pt idx="5">
                  <c:v>5</c:v>
                </c:pt>
                <c:pt idx="6">
                  <c:v>2</c:v>
                </c:pt>
                <c:pt idx="7">
                  <c:v>5</c:v>
                </c:pt>
                <c:pt idx="8">
                  <c:v>1</c:v>
                </c:pt>
              </c:numCache>
            </c:numRef>
          </c:val>
          <c:extLst>
            <c:ext xmlns:c16="http://schemas.microsoft.com/office/drawing/2014/chart" uri="{C3380CC4-5D6E-409C-BE32-E72D297353CC}">
              <c16:uniqueId val="{00000002-C767-4275-9D92-29BFA9CF6A43}"/>
            </c:ext>
          </c:extLst>
        </c:ser>
        <c:ser>
          <c:idx val="3"/>
          <c:order val="3"/>
          <c:tx>
            <c:strRef>
              <c:f>Feuil1!$E$1</c:f>
              <c:strCache>
                <c:ptCount val="1"/>
                <c:pt idx="0">
                  <c:v>Tente traditionnelle</c:v>
                </c:pt>
              </c:strCache>
            </c:strRef>
          </c:tx>
          <c:spPr>
            <a:solidFill>
              <a:srgbClr val="CACACA"/>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Feuil1!$E$2:$E$10</c:f>
              <c:numCache>
                <c:formatCode>General</c:formatCode>
                <c:ptCount val="9"/>
                <c:pt idx="1">
                  <c:v>1</c:v>
                </c:pt>
                <c:pt idx="4">
                  <c:v>3</c:v>
                </c:pt>
                <c:pt idx="5">
                  <c:v>2</c:v>
                </c:pt>
                <c:pt idx="6">
                  <c:v>1</c:v>
                </c:pt>
                <c:pt idx="8">
                  <c:v>3</c:v>
                </c:pt>
              </c:numCache>
            </c:numRef>
          </c:val>
          <c:extLst>
            <c:ext xmlns:c16="http://schemas.microsoft.com/office/drawing/2014/chart" uri="{C3380CC4-5D6E-409C-BE32-E72D297353CC}">
              <c16:uniqueId val="{00000003-C767-4275-9D92-29BFA9CF6A43}"/>
            </c:ext>
          </c:extLst>
        </c:ser>
        <c:ser>
          <c:idx val="4"/>
          <c:order val="4"/>
          <c:tx>
            <c:strRef>
              <c:f>Feuil1!$F$1</c:f>
              <c:strCache>
                <c:ptCount val="1"/>
                <c:pt idx="0">
                  <c:v>Tente plastique</c:v>
                </c:pt>
              </c:strCache>
            </c:strRef>
          </c:tx>
          <c:spPr>
            <a:solidFill>
              <a:srgbClr val="CACACA"/>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Feuil1!$F$2:$F$10</c:f>
              <c:numCache>
                <c:formatCode>General</c:formatCode>
                <c:ptCount val="9"/>
              </c:numCache>
            </c:numRef>
          </c:val>
          <c:extLst>
            <c:ext xmlns:c16="http://schemas.microsoft.com/office/drawing/2014/chart" uri="{C3380CC4-5D6E-409C-BE32-E72D297353CC}">
              <c16:uniqueId val="{00000000-B101-4D3B-8B1D-6228615947EA}"/>
            </c:ext>
          </c:extLst>
        </c:ser>
        <c:ser>
          <c:idx val="5"/>
          <c:order val="5"/>
          <c:tx>
            <c:strRef>
              <c:f>Feuil1!$G$1</c:f>
              <c:strCache>
                <c:ptCount val="1"/>
                <c:pt idx="0">
                  <c:v>Abri d'urgence</c:v>
                </c:pt>
              </c:strCache>
            </c:strRef>
          </c:tx>
          <c:spPr>
            <a:solidFill>
              <a:srgbClr val="EE5859"/>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Feuil1!$G$2:$G$10</c:f>
              <c:numCache>
                <c:formatCode>General</c:formatCode>
                <c:ptCount val="9"/>
                <c:pt idx="1">
                  <c:v>3</c:v>
                </c:pt>
                <c:pt idx="2">
                  <c:v>3</c:v>
                </c:pt>
                <c:pt idx="3">
                  <c:v>1</c:v>
                </c:pt>
                <c:pt idx="4">
                  <c:v>5</c:v>
                </c:pt>
                <c:pt idx="5">
                  <c:v>5</c:v>
                </c:pt>
                <c:pt idx="7">
                  <c:v>4</c:v>
                </c:pt>
              </c:numCache>
            </c:numRef>
          </c:val>
          <c:extLst>
            <c:ext xmlns:c16="http://schemas.microsoft.com/office/drawing/2014/chart" uri="{C3380CC4-5D6E-409C-BE32-E72D297353CC}">
              <c16:uniqueId val="{00000001-B101-4D3B-8B1D-6228615947EA}"/>
            </c:ext>
          </c:extLst>
        </c:ser>
        <c:ser>
          <c:idx val="6"/>
          <c:order val="6"/>
          <c:tx>
            <c:strRef>
              <c:f>Feuil1!$H$1</c:f>
              <c:strCache>
                <c:ptCount val="1"/>
                <c:pt idx="0">
                  <c:v>Abri de transition</c:v>
                </c:pt>
              </c:strCache>
            </c:strRef>
          </c:tx>
          <c:spPr>
            <a:solidFill>
              <a:srgbClr val="EE5859"/>
            </a:solidFill>
            <a:ln>
              <a:noFill/>
            </a:ln>
            <a:effectLst/>
          </c:spPr>
          <c:invertIfNegative val="0"/>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Feuil1!$H$2:$H$10</c:f>
              <c:numCache>
                <c:formatCode>General</c:formatCode>
                <c:ptCount val="9"/>
                <c:pt idx="1">
                  <c:v>1</c:v>
                </c:pt>
                <c:pt idx="4">
                  <c:v>1</c:v>
                </c:pt>
                <c:pt idx="6">
                  <c:v>1</c:v>
                </c:pt>
                <c:pt idx="7">
                  <c:v>2</c:v>
                </c:pt>
                <c:pt idx="8">
                  <c:v>1</c:v>
                </c:pt>
              </c:numCache>
            </c:numRef>
          </c:val>
          <c:extLst>
            <c:ext xmlns:c16="http://schemas.microsoft.com/office/drawing/2014/chart" uri="{C3380CC4-5D6E-409C-BE32-E72D297353CC}">
              <c16:uniqueId val="{00000000-7255-483A-AA37-578CB1026E34}"/>
            </c:ext>
          </c:extLst>
        </c:ser>
        <c:dLbls>
          <c:showLegendKey val="0"/>
          <c:showVal val="0"/>
          <c:showCatName val="0"/>
          <c:showSerName val="0"/>
          <c:showPercent val="0"/>
          <c:showBubbleSize val="0"/>
        </c:dLbls>
        <c:gapWidth val="219"/>
        <c:overlap val="100"/>
        <c:axId val="664123632"/>
        <c:axId val="664123960"/>
      </c:barChart>
      <c:catAx>
        <c:axId val="66412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64123960"/>
        <c:crosses val="autoZero"/>
        <c:auto val="1"/>
        <c:lblAlgn val="ctr"/>
        <c:lblOffset val="100"/>
        <c:noMultiLvlLbl val="0"/>
      </c:catAx>
      <c:valAx>
        <c:axId val="664123960"/>
        <c:scaling>
          <c:orientation val="minMax"/>
        </c:scaling>
        <c:delete val="1"/>
        <c:axPos val="l"/>
        <c:numFmt formatCode="0%" sourceLinked="1"/>
        <c:majorTickMark val="none"/>
        <c:minorTickMark val="none"/>
        <c:tickLblPos val="nextTo"/>
        <c:crossAx val="664123632"/>
        <c:crosses val="autoZero"/>
        <c:crossBetween val="between"/>
      </c:valAx>
      <c:spPr>
        <a:noFill/>
        <a:ln>
          <a:noFill/>
        </a:ln>
        <a:effectLst/>
      </c:spPr>
    </c:plotArea>
    <c:legend>
      <c:legendPos val="r"/>
      <c:layout>
        <c:manualLayout>
          <c:xMode val="edge"/>
          <c:yMode val="edge"/>
          <c:x val="4.9739707967374105E-2"/>
          <c:y val="0.65109778800386697"/>
          <c:w val="0.76727274687610625"/>
          <c:h val="0.2342076365897862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985196512696271"/>
          <c:w val="1"/>
          <c:h val="0.50078949491643687"/>
        </c:manualLayout>
      </c:layout>
      <c:barChart>
        <c:barDir val="col"/>
        <c:grouping val="clustered"/>
        <c:varyColors val="0"/>
        <c:ser>
          <c:idx val="0"/>
          <c:order val="0"/>
          <c:tx>
            <c:strRef>
              <c:f>Feuil1!$B$1</c:f>
              <c:strCache>
                <c:ptCount val="1"/>
                <c:pt idx="0">
                  <c:v>% d'écoles disposant d'une cantine opérationnelle</c:v>
                </c:pt>
              </c:strCache>
            </c:strRef>
          </c:tx>
          <c:spPr>
            <a:solidFill>
              <a:srgbClr val="EE5859"/>
            </a:solidFill>
            <a:ln>
              <a:noFill/>
            </a:ln>
            <a:effectLst/>
          </c:spPr>
          <c:invertIfNegative val="0"/>
          <c:dLbls>
            <c:dLbl>
              <c:idx val="0"/>
              <c:layout>
                <c:manualLayout>
                  <c:x val="9.9637684205028578E-3"/>
                  <c:y val="-6.614559537799438E-17"/>
                </c:manualLayout>
              </c:layout>
              <c:tx>
                <c:rich>
                  <a:bodyPr/>
                  <a:lstStyle/>
                  <a:p>
                    <a:fld id="{97030263-2D52-4F35-A4AA-C89448769DD2}"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B2-43A9-B5FC-4755CD5C3E7C}"/>
                </c:ext>
              </c:extLst>
            </c:dLbl>
            <c:dLbl>
              <c:idx val="1"/>
              <c:tx>
                <c:rich>
                  <a:bodyPr/>
                  <a:lstStyle/>
                  <a:p>
                    <a:fld id="{8C6D7478-557F-4232-A59D-6818B0EE37F0}"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B2-43A9-B5FC-4755CD5C3E7C}"/>
                </c:ext>
              </c:extLst>
            </c:dLbl>
            <c:dLbl>
              <c:idx val="2"/>
              <c:tx>
                <c:rich>
                  <a:bodyPr/>
                  <a:lstStyle/>
                  <a:p>
                    <a:fld id="{2C37C9A1-4CCD-4F9E-BF73-B51B461A4C65}"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E6-4DE8-A66E-ED4C75D20E82}"/>
                </c:ext>
              </c:extLst>
            </c:dLbl>
            <c:dLbl>
              <c:idx val="3"/>
              <c:tx>
                <c:rich>
                  <a:bodyPr/>
                  <a:lstStyle/>
                  <a:p>
                    <a:fld id="{4077F008-3F54-48E3-A8CD-F0F3F122787E}"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E6-4DE8-A66E-ED4C75D20E82}"/>
                </c:ext>
              </c:extLst>
            </c:dLbl>
            <c:dLbl>
              <c:idx val="4"/>
              <c:tx>
                <c:rich>
                  <a:bodyPr/>
                  <a:lstStyle/>
                  <a:p>
                    <a:fld id="{B198A0FC-F53D-452B-8D69-3C97B96AD68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BE6-4DE8-A66E-ED4C75D20E82}"/>
                </c:ext>
              </c:extLst>
            </c:dLbl>
            <c:dLbl>
              <c:idx val="5"/>
              <c:tx>
                <c:rich>
                  <a:bodyPr/>
                  <a:lstStyle/>
                  <a:p>
                    <a:fld id="{872E9763-1333-45CC-A6E4-E6FE88095852}"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BE6-4DE8-A66E-ED4C75D20E82}"/>
                </c:ext>
              </c:extLst>
            </c:dLbl>
            <c:dLbl>
              <c:idx val="6"/>
              <c:tx>
                <c:rich>
                  <a:bodyPr/>
                  <a:lstStyle/>
                  <a:p>
                    <a:fld id="{72C9EDAB-BAA5-449B-9F64-950444BA1AD0}"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BE6-4DE8-A66E-ED4C75D20E82}"/>
                </c:ext>
              </c:extLst>
            </c:dLbl>
            <c:dLbl>
              <c:idx val="7"/>
              <c:tx>
                <c:rich>
                  <a:bodyPr/>
                  <a:lstStyle/>
                  <a:p>
                    <a:fld id="{7D5C1B96-CA5C-4674-BF53-F83BA3D7D7E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BE6-4DE8-A66E-ED4C75D20E82}"/>
                </c:ext>
              </c:extLst>
            </c:dLbl>
            <c:dLbl>
              <c:idx val="8"/>
              <c:tx>
                <c:rich>
                  <a:bodyPr/>
                  <a:lstStyle/>
                  <a:p>
                    <a:fld id="{A975E707-6561-46F7-BA1E-F163D6DDFFA9}"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BE6-4DE8-A66E-ED4C75D20E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Feuil1!$B$2:$B$10</c:f>
              <c:numCache>
                <c:formatCode>General</c:formatCode>
                <c:ptCount val="9"/>
                <c:pt idx="0">
                  <c:v>33</c:v>
                </c:pt>
                <c:pt idx="1">
                  <c:v>63</c:v>
                </c:pt>
                <c:pt idx="2">
                  <c:v>27</c:v>
                </c:pt>
                <c:pt idx="3">
                  <c:v>19</c:v>
                </c:pt>
                <c:pt idx="4">
                  <c:v>51</c:v>
                </c:pt>
                <c:pt idx="5">
                  <c:v>42</c:v>
                </c:pt>
                <c:pt idx="6">
                  <c:v>50</c:v>
                </c:pt>
                <c:pt idx="7">
                  <c:v>18</c:v>
                </c:pt>
                <c:pt idx="8">
                  <c:v>86</c:v>
                </c:pt>
              </c:numCache>
            </c:numRef>
          </c:val>
          <c:extLst>
            <c:ext xmlns:c16="http://schemas.microsoft.com/office/drawing/2014/chart" uri="{C3380CC4-5D6E-409C-BE32-E72D297353CC}">
              <c16:uniqueId val="{00000000-7DB2-43A9-B5FC-4755CD5C3E7C}"/>
            </c:ext>
          </c:extLst>
        </c:ser>
        <c:ser>
          <c:idx val="1"/>
          <c:order val="1"/>
          <c:tx>
            <c:strRef>
              <c:f>Feuil1!$C$1</c:f>
              <c:strCache>
                <c:ptCount val="1"/>
                <c:pt idx="0">
                  <c:v>% d'écoles disposant d'un point d'eau fonctionnel</c:v>
                </c:pt>
              </c:strCache>
            </c:strRef>
          </c:tx>
          <c:spPr>
            <a:solidFill>
              <a:srgbClr val="D2CBB8">
                <a:alpha val="50196"/>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7DB2-43A9-B5FC-4755CD5C3E7C}"/>
                </c:ext>
              </c:extLst>
            </c:dLbl>
            <c:dLbl>
              <c:idx val="1"/>
              <c:tx>
                <c:rich>
                  <a:bodyPr/>
                  <a:lstStyle/>
                  <a:p>
                    <a:fld id="{4AE85A8F-2B0F-4D13-9C56-17F468A73CC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B2-43A9-B5FC-4755CD5C3E7C}"/>
                </c:ext>
              </c:extLst>
            </c:dLbl>
            <c:dLbl>
              <c:idx val="2"/>
              <c:layout>
                <c:manualLayout>
                  <c:x val="-2.8467909772865309E-3"/>
                  <c:y val="3.6079832453212697E-3"/>
                </c:manualLayout>
              </c:layout>
              <c:tx>
                <c:rich>
                  <a:bodyPr/>
                  <a:lstStyle/>
                  <a:p>
                    <a:fld id="{D0F1A987-89C9-4F39-AD94-8750501AD42F}"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E6-4DE8-A66E-ED4C75D20E82}"/>
                </c:ext>
              </c:extLst>
            </c:dLbl>
            <c:dLbl>
              <c:idx val="3"/>
              <c:tx>
                <c:rich>
                  <a:bodyPr/>
                  <a:lstStyle/>
                  <a:p>
                    <a:fld id="{99BD0FF6-8DDB-4C93-806F-1F4C2DCF66FD}"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E6-4DE8-A66E-ED4C75D20E82}"/>
                </c:ext>
              </c:extLst>
            </c:dLbl>
            <c:dLbl>
              <c:idx val="4"/>
              <c:tx>
                <c:rich>
                  <a:bodyPr/>
                  <a:lstStyle/>
                  <a:p>
                    <a:fld id="{0AA14A5D-C1F8-4DB8-933C-A9A384F7AC4B}"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BE6-4DE8-A66E-ED4C75D20E82}"/>
                </c:ext>
              </c:extLst>
            </c:dLbl>
            <c:dLbl>
              <c:idx val="5"/>
              <c:tx>
                <c:rich>
                  <a:bodyPr/>
                  <a:lstStyle/>
                  <a:p>
                    <a:fld id="{CE33E868-00D3-4A8C-82EA-F5785751DA0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BE6-4DE8-A66E-ED4C75D20E82}"/>
                </c:ext>
              </c:extLst>
            </c:dLbl>
            <c:dLbl>
              <c:idx val="6"/>
              <c:tx>
                <c:rich>
                  <a:bodyPr/>
                  <a:lstStyle/>
                  <a:p>
                    <a:fld id="{8535E2DF-8EA4-4F1B-9B81-30847FFF0A3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BE6-4DE8-A66E-ED4C75D20E82}"/>
                </c:ext>
              </c:extLst>
            </c:dLbl>
            <c:dLbl>
              <c:idx val="7"/>
              <c:tx>
                <c:rich>
                  <a:bodyPr/>
                  <a:lstStyle/>
                  <a:p>
                    <a:fld id="{58E889D8-9DF8-4C06-908E-BCE8D118EBE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BE6-4DE8-A66E-ED4C75D20E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Feuil1!$C$2:$C$10</c:f>
              <c:numCache>
                <c:formatCode>General</c:formatCode>
                <c:ptCount val="9"/>
                <c:pt idx="0">
                  <c:v>33</c:v>
                </c:pt>
                <c:pt idx="1">
                  <c:v>37</c:v>
                </c:pt>
                <c:pt idx="2">
                  <c:v>75</c:v>
                </c:pt>
                <c:pt idx="3">
                  <c:v>81</c:v>
                </c:pt>
                <c:pt idx="4">
                  <c:v>1</c:v>
                </c:pt>
                <c:pt idx="5">
                  <c:v>33</c:v>
                </c:pt>
                <c:pt idx="6">
                  <c:v>60</c:v>
                </c:pt>
                <c:pt idx="7">
                  <c:v>41</c:v>
                </c:pt>
                <c:pt idx="8">
                  <c:v>0</c:v>
                </c:pt>
              </c:numCache>
            </c:numRef>
          </c:val>
          <c:extLst>
            <c:ext xmlns:c16="http://schemas.microsoft.com/office/drawing/2014/chart" uri="{C3380CC4-5D6E-409C-BE32-E72D297353CC}">
              <c16:uniqueId val="{00000001-7DB2-43A9-B5FC-4755CD5C3E7C}"/>
            </c:ext>
          </c:extLst>
        </c:ser>
        <c:ser>
          <c:idx val="2"/>
          <c:order val="2"/>
          <c:tx>
            <c:strRef>
              <c:f>Feuil1!$D$1</c:f>
              <c:strCache>
                <c:ptCount val="1"/>
                <c:pt idx="0">
                  <c:v>% d'écoles disposant de latrines fonctionnelles</c:v>
                </c:pt>
              </c:strCache>
            </c:strRef>
          </c:tx>
          <c:spPr>
            <a:solidFill>
              <a:srgbClr val="808080"/>
            </a:solidFill>
            <a:ln>
              <a:noFill/>
            </a:ln>
            <a:effectLst/>
          </c:spPr>
          <c:invertIfNegative val="0"/>
          <c:dLbls>
            <c:dLbl>
              <c:idx val="0"/>
              <c:tx>
                <c:rich>
                  <a:bodyPr/>
                  <a:lstStyle/>
                  <a:p>
                    <a:fld id="{CF5C0304-EA49-46DA-8192-21E661110F84}"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75-439A-A5D4-048E865C0FFC}"/>
                </c:ext>
              </c:extLst>
            </c:dLbl>
            <c:dLbl>
              <c:idx val="1"/>
              <c:tx>
                <c:rich>
                  <a:bodyPr/>
                  <a:lstStyle/>
                  <a:p>
                    <a:fld id="{129EEB27-CB4F-4D1E-9DC8-66336A92D169}"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75-439A-A5D4-048E865C0FFC}"/>
                </c:ext>
              </c:extLst>
            </c:dLbl>
            <c:dLbl>
              <c:idx val="2"/>
              <c:tx>
                <c:rich>
                  <a:bodyPr/>
                  <a:lstStyle/>
                  <a:p>
                    <a:fld id="{1FA24593-771C-4E8A-B90F-A4D9374792E4}"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E6-4DE8-A66E-ED4C75D20E82}"/>
                </c:ext>
              </c:extLst>
            </c:dLbl>
            <c:dLbl>
              <c:idx val="3"/>
              <c:tx>
                <c:rich>
                  <a:bodyPr/>
                  <a:lstStyle/>
                  <a:p>
                    <a:fld id="{D592DD3E-8A22-4E43-A434-91D830850A67}"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E6-4DE8-A66E-ED4C75D20E82}"/>
                </c:ext>
              </c:extLst>
            </c:dLbl>
            <c:dLbl>
              <c:idx val="4"/>
              <c:tx>
                <c:rich>
                  <a:bodyPr/>
                  <a:lstStyle/>
                  <a:p>
                    <a:fld id="{4ACB8D1C-92AB-4838-BC25-9FB3F2C4E454}"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BE6-4DE8-A66E-ED4C75D20E82}"/>
                </c:ext>
              </c:extLst>
            </c:dLbl>
            <c:dLbl>
              <c:idx val="5"/>
              <c:tx>
                <c:rich>
                  <a:bodyPr/>
                  <a:lstStyle/>
                  <a:p>
                    <a:fld id="{CD15EA31-44B1-4E9A-A38D-34D73BBD2E54}"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BE6-4DE8-A66E-ED4C75D20E82}"/>
                </c:ext>
              </c:extLst>
            </c:dLbl>
            <c:dLbl>
              <c:idx val="6"/>
              <c:tx>
                <c:rich>
                  <a:bodyPr/>
                  <a:lstStyle/>
                  <a:p>
                    <a:fld id="{BF49E940-C2E4-44F0-B0DB-2ABC1DB8414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BE6-4DE8-A66E-ED4C75D20E82}"/>
                </c:ext>
              </c:extLst>
            </c:dLbl>
            <c:dLbl>
              <c:idx val="7"/>
              <c:tx>
                <c:rich>
                  <a:bodyPr/>
                  <a:lstStyle/>
                  <a:p>
                    <a:fld id="{3EEC78AF-EBF8-4CAC-8973-E904FFDD8095}"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BE6-4DE8-A66E-ED4C75D20E82}"/>
                </c:ext>
              </c:extLst>
            </c:dLbl>
            <c:dLbl>
              <c:idx val="8"/>
              <c:tx>
                <c:rich>
                  <a:bodyPr/>
                  <a:lstStyle/>
                  <a:p>
                    <a:fld id="{9F24490A-853E-47E4-9F65-2B85E6F9DB19}"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BE6-4DE8-A66E-ED4C75D20E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Feuil1!$D$2:$D$10</c:f>
              <c:numCache>
                <c:formatCode>General</c:formatCode>
                <c:ptCount val="9"/>
                <c:pt idx="0">
                  <c:v>83</c:v>
                </c:pt>
                <c:pt idx="1">
                  <c:v>77</c:v>
                </c:pt>
                <c:pt idx="2">
                  <c:v>82</c:v>
                </c:pt>
                <c:pt idx="3">
                  <c:v>91</c:v>
                </c:pt>
                <c:pt idx="4">
                  <c:v>71</c:v>
                </c:pt>
                <c:pt idx="5">
                  <c:v>44</c:v>
                </c:pt>
                <c:pt idx="6">
                  <c:v>80</c:v>
                </c:pt>
                <c:pt idx="7">
                  <c:v>73</c:v>
                </c:pt>
                <c:pt idx="8">
                  <c:v>100</c:v>
                </c:pt>
              </c:numCache>
            </c:numRef>
          </c:val>
          <c:extLst>
            <c:ext xmlns:c16="http://schemas.microsoft.com/office/drawing/2014/chart" uri="{C3380CC4-5D6E-409C-BE32-E72D297353CC}">
              <c16:uniqueId val="{00000000-6975-439A-A5D4-048E865C0FFC}"/>
            </c:ext>
          </c:extLst>
        </c:ser>
        <c:dLbls>
          <c:dLblPos val="outEnd"/>
          <c:showLegendKey val="0"/>
          <c:showVal val="1"/>
          <c:showCatName val="0"/>
          <c:showSerName val="0"/>
          <c:showPercent val="0"/>
          <c:showBubbleSize val="0"/>
        </c:dLbls>
        <c:gapWidth val="219"/>
        <c:axId val="829041760"/>
        <c:axId val="829048320"/>
      </c:barChart>
      <c:catAx>
        <c:axId val="82904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29048320"/>
        <c:crosses val="autoZero"/>
        <c:auto val="1"/>
        <c:lblAlgn val="ctr"/>
        <c:lblOffset val="100"/>
        <c:noMultiLvlLbl val="0"/>
      </c:catAx>
      <c:valAx>
        <c:axId val="829048320"/>
        <c:scaling>
          <c:orientation val="minMax"/>
        </c:scaling>
        <c:delete val="1"/>
        <c:axPos val="l"/>
        <c:numFmt formatCode="General" sourceLinked="1"/>
        <c:majorTickMark val="none"/>
        <c:minorTickMark val="none"/>
        <c:tickLblPos val="nextTo"/>
        <c:crossAx val="829041760"/>
        <c:crosses val="autoZero"/>
        <c:crossBetween val="between"/>
      </c:valAx>
      <c:spPr>
        <a:noFill/>
        <a:ln>
          <a:noFill/>
        </a:ln>
        <a:effectLst/>
      </c:spPr>
    </c:plotArea>
    <c:legend>
      <c:legendPos val="b"/>
      <c:layout>
        <c:manualLayout>
          <c:xMode val="edge"/>
          <c:yMode val="edge"/>
          <c:x val="1.4102935254446515E-2"/>
          <c:y val="0.83374015475123098"/>
          <c:w val="0.80669975444746644"/>
          <c:h val="0.1497128386248526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18812026064012E-2"/>
          <c:y val="0.1899027333139012"/>
          <c:w val="0.87509399636345397"/>
          <c:h val="0.35046998891336983"/>
        </c:manualLayout>
      </c:layout>
      <c:barChart>
        <c:barDir val="col"/>
        <c:grouping val="clustered"/>
        <c:varyColors val="0"/>
        <c:ser>
          <c:idx val="0"/>
          <c:order val="0"/>
          <c:tx>
            <c:strRef>
              <c:f>Feuil1!$B$1</c:f>
              <c:strCache>
                <c:ptCount val="1"/>
                <c:pt idx="0">
                  <c:v>Présence d’un point d’eau spécifique au CSI et de latrines dédiées</c:v>
                </c:pt>
              </c:strCache>
            </c:strRef>
          </c:tx>
          <c:spPr>
            <a:solidFill>
              <a:srgbClr val="EE5859"/>
            </a:solidFill>
            <a:ln>
              <a:noFill/>
            </a:ln>
            <a:effectLst/>
          </c:spPr>
          <c:invertIfNegative val="0"/>
          <c:dLbls>
            <c:dLbl>
              <c:idx val="0"/>
              <c:layout>
                <c:manualLayout>
                  <c:x val="2.8241994756551354E-3"/>
                  <c:y val="1.0369234562699985E-2"/>
                </c:manualLayout>
              </c:layout>
              <c:tx>
                <c:rich>
                  <a:bodyPr/>
                  <a:lstStyle/>
                  <a:p>
                    <a:fld id="{08A87B4B-6066-49C7-81B6-B280FB807EF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B2-43A9-B5FC-4755CD5C3E7C}"/>
                </c:ext>
              </c:extLst>
            </c:dLbl>
            <c:dLbl>
              <c:idx val="1"/>
              <c:tx>
                <c:rich>
                  <a:bodyPr/>
                  <a:lstStyle/>
                  <a:p>
                    <a:fld id="{5B6ADF4E-E1EF-44BF-A62F-EC4AFF582C4D}"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B2-43A9-B5FC-4755CD5C3E7C}"/>
                </c:ext>
              </c:extLst>
            </c:dLbl>
            <c:dLbl>
              <c:idx val="2"/>
              <c:tx>
                <c:rich>
                  <a:bodyPr/>
                  <a:lstStyle/>
                  <a:p>
                    <a:fld id="{BD2F9A98-583F-4FA1-89E1-0FC565EF74FF}"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5F9-4CE4-A234-0F2A831DEAA0}"/>
                </c:ext>
              </c:extLst>
            </c:dLbl>
            <c:dLbl>
              <c:idx val="3"/>
              <c:layout>
                <c:manualLayout>
                  <c:x val="2.8241994756551224E-3"/>
                  <c:y val="5.1846172813499927E-3"/>
                </c:manualLayout>
              </c:layout>
              <c:tx>
                <c:rich>
                  <a:bodyPr/>
                  <a:lstStyle/>
                  <a:p>
                    <a:fld id="{415B0BE1-D538-437E-9A69-16C6EE0DD267}"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5F9-4CE4-A234-0F2A831DEAA0}"/>
                </c:ext>
              </c:extLst>
            </c:dLbl>
            <c:dLbl>
              <c:idx val="4"/>
              <c:layout>
                <c:manualLayout>
                  <c:x val="5.6483989513101936E-3"/>
                  <c:y val="2.0738469125399971E-2"/>
                </c:manualLayout>
              </c:layout>
              <c:tx>
                <c:rich>
                  <a:bodyPr/>
                  <a:lstStyle/>
                  <a:p>
                    <a:fld id="{D209B4AD-3606-4B35-A6B0-FD8E4DC80AAA}"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5F9-4CE4-A234-0F2A831DEAA0}"/>
                </c:ext>
              </c:extLst>
            </c:dLbl>
            <c:dLbl>
              <c:idx val="5"/>
              <c:layout>
                <c:manualLayout>
                  <c:x val="2.1181496067412381E-3"/>
                  <c:y val="2.0411879058056788E-7"/>
                </c:manualLayout>
              </c:layout>
              <c:tx>
                <c:rich>
                  <a:bodyPr/>
                  <a:lstStyle/>
                  <a:p>
                    <a:fld id="{3641DE5D-39C5-4723-BEF9-9FA82ACA9F30}"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4.6874706391663766E-2"/>
                      <c:h val="6.4626355539013858E-2"/>
                    </c:manualLayout>
                  </c15:layout>
                  <c15:dlblFieldTable/>
                  <c15:showDataLabelsRange val="0"/>
                </c:ext>
                <c:ext xmlns:c16="http://schemas.microsoft.com/office/drawing/2014/chart" uri="{C3380CC4-5D6E-409C-BE32-E72D297353CC}">
                  <c16:uniqueId val="{00000004-95F9-4CE4-A234-0F2A831DEAA0}"/>
                </c:ext>
              </c:extLst>
            </c:dLbl>
            <c:dLbl>
              <c:idx val="6"/>
              <c:tx>
                <c:rich>
                  <a:bodyPr/>
                  <a:lstStyle/>
                  <a:p>
                    <a:fld id="{C4FDFA58-3C03-4D7F-B8F0-B41CE23EDB4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F9-4CE4-A234-0F2A831DEAA0}"/>
                </c:ext>
              </c:extLst>
            </c:dLbl>
            <c:dLbl>
              <c:idx val="7"/>
              <c:layout>
                <c:manualLayout>
                  <c:x val="1.4120997378275612E-3"/>
                  <c:y val="3.6700558550658608E-3"/>
                </c:manualLayout>
              </c:layout>
              <c:tx>
                <c:rich>
                  <a:bodyPr/>
                  <a:lstStyle/>
                  <a:p>
                    <a:fld id="{F9A2D195-7B56-4A86-994F-7F2E002D374C}"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5F9-4CE4-A234-0F2A831DEAA0}"/>
                </c:ext>
              </c:extLst>
            </c:dLbl>
            <c:dLbl>
              <c:idx val="8"/>
              <c:layout>
                <c:manualLayout>
                  <c:x val="2.824199475655226E-3"/>
                  <c:y val="3.6700558550658608E-3"/>
                </c:manualLayout>
              </c:layout>
              <c:tx>
                <c:rich>
                  <a:bodyPr/>
                  <a:lstStyle/>
                  <a:p>
                    <a:fld id="{DE0E9E7A-DF28-4260-BBE9-49E5F0B2B972}"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5F9-4CE4-A234-0F2A831DEA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Feuil1!$B$2:$B$10</c:f>
              <c:numCache>
                <c:formatCode>General</c:formatCode>
                <c:ptCount val="9"/>
                <c:pt idx="0">
                  <c:v>100</c:v>
                </c:pt>
                <c:pt idx="1">
                  <c:v>33</c:v>
                </c:pt>
                <c:pt idx="2">
                  <c:v>33</c:v>
                </c:pt>
                <c:pt idx="3">
                  <c:v>100</c:v>
                </c:pt>
                <c:pt idx="4">
                  <c:v>50</c:v>
                </c:pt>
                <c:pt idx="5">
                  <c:v>100</c:v>
                </c:pt>
                <c:pt idx="6">
                  <c:v>50</c:v>
                </c:pt>
                <c:pt idx="7">
                  <c:v>100</c:v>
                </c:pt>
                <c:pt idx="8">
                  <c:v>100</c:v>
                </c:pt>
              </c:numCache>
            </c:numRef>
          </c:val>
          <c:extLst>
            <c:ext xmlns:c16="http://schemas.microsoft.com/office/drawing/2014/chart" uri="{C3380CC4-5D6E-409C-BE32-E72D297353CC}">
              <c16:uniqueId val="{00000000-7DB2-43A9-B5FC-4755CD5C3E7C}"/>
            </c:ext>
          </c:extLst>
        </c:ser>
        <c:dLbls>
          <c:dLblPos val="outEnd"/>
          <c:showLegendKey val="0"/>
          <c:showVal val="1"/>
          <c:showCatName val="0"/>
          <c:showSerName val="0"/>
          <c:showPercent val="0"/>
          <c:showBubbleSize val="0"/>
        </c:dLbls>
        <c:gapWidth val="219"/>
        <c:axId val="829041760"/>
        <c:axId val="829048320"/>
      </c:barChart>
      <c:catAx>
        <c:axId val="82904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829048320"/>
        <c:crosses val="autoZero"/>
        <c:auto val="1"/>
        <c:lblAlgn val="ctr"/>
        <c:lblOffset val="100"/>
        <c:noMultiLvlLbl val="0"/>
      </c:catAx>
      <c:valAx>
        <c:axId val="829048320"/>
        <c:scaling>
          <c:orientation val="minMax"/>
        </c:scaling>
        <c:delete val="1"/>
        <c:axPos val="l"/>
        <c:numFmt formatCode="General" sourceLinked="1"/>
        <c:majorTickMark val="none"/>
        <c:minorTickMark val="none"/>
        <c:tickLblPos val="nextTo"/>
        <c:crossAx val="82904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26516464060495E-2"/>
          <c:y val="0.12576382543848993"/>
          <c:w val="0.93548606216943986"/>
          <c:h val="0.3625290354330708"/>
        </c:manualLayout>
      </c:layout>
      <c:barChart>
        <c:barDir val="col"/>
        <c:grouping val="clustered"/>
        <c:varyColors val="0"/>
        <c:ser>
          <c:idx val="0"/>
          <c:order val="0"/>
          <c:tx>
            <c:strRef>
              <c:f>Feuil1!$B$1</c:f>
              <c:strCache>
                <c:ptCount val="1"/>
                <c:pt idx="0">
                  <c:v>Latrines communautaires fonctionnelles, durables et bon état (%)</c:v>
                </c:pt>
              </c:strCache>
            </c:strRef>
          </c:tx>
          <c:spPr>
            <a:solidFill>
              <a:srgbClr val="EE5859"/>
            </a:solidFill>
            <a:ln>
              <a:noFill/>
            </a:ln>
            <a:effectLst/>
          </c:spPr>
          <c:invertIfNegative val="0"/>
          <c:dLbls>
            <c:dLbl>
              <c:idx val="0"/>
              <c:tx>
                <c:rich>
                  <a:bodyPr/>
                  <a:lstStyle/>
                  <a:p>
                    <a:fld id="{AB9DBD6C-BB6C-4609-B208-FD15CC81D737}" type="VALUE">
                      <a:rPr lang="en-US" b="1" smtClean="0"/>
                      <a:pPr/>
                      <a:t>[VALUE]</a:t>
                    </a:fld>
                    <a:r>
                      <a:rPr lang="en-US" smtClean="0"/>
                      <a:t>/17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CF1-42AF-AF33-9B088B7B7F4F}"/>
                </c:ext>
              </c:extLst>
            </c:dLbl>
            <c:dLbl>
              <c:idx val="1"/>
              <c:tx>
                <c:rich>
                  <a:bodyPr/>
                  <a:lstStyle/>
                  <a:p>
                    <a:fld id="{A7469E26-DCE0-4F05-97B6-DFD2309A5360}" type="VALUE">
                      <a:rPr lang="en-US" b="1" smtClean="0"/>
                      <a:pPr/>
                      <a:t>[VALUE]</a:t>
                    </a:fld>
                    <a:r>
                      <a:rPr lang="en-US" dirty="0" smtClean="0"/>
                      <a:t>/11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F1-42AF-AF33-9B088B7B7F4F}"/>
                </c:ext>
              </c:extLst>
            </c:dLbl>
            <c:dLbl>
              <c:idx val="2"/>
              <c:tx>
                <c:rich>
                  <a:bodyPr/>
                  <a:lstStyle/>
                  <a:p>
                    <a:fld id="{F0545CA8-B3C0-4F22-A5CC-16ABFC14D925}" type="VALUE">
                      <a:rPr lang="en-US" b="1" smtClean="0"/>
                      <a:pPr/>
                      <a:t>[VALUE]</a:t>
                    </a:fld>
                    <a:r>
                      <a:rPr lang="en-US" smtClean="0"/>
                      <a:t>/7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CF1-42AF-AF33-9B088B7B7F4F}"/>
                </c:ext>
              </c:extLst>
            </c:dLbl>
            <c:dLbl>
              <c:idx val="3"/>
              <c:tx>
                <c:rich>
                  <a:bodyPr/>
                  <a:lstStyle/>
                  <a:p>
                    <a:fld id="{CB9742BB-1341-41F0-93C9-5B26A9DB9AAA}" type="VALUE">
                      <a:rPr lang="en-US" b="1" smtClean="0"/>
                      <a:pPr/>
                      <a:t>[VALUE]</a:t>
                    </a:fld>
                    <a:r>
                      <a:rPr lang="en-US" dirty="0" smtClean="0"/>
                      <a:t>/14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CF1-42AF-AF33-9B088B7B7F4F}"/>
                </c:ext>
              </c:extLst>
            </c:dLbl>
            <c:dLbl>
              <c:idx val="4"/>
              <c:tx>
                <c:rich>
                  <a:bodyPr/>
                  <a:lstStyle/>
                  <a:p>
                    <a:fld id="{5703E9AF-54DA-4CB9-841B-85252E11CDE3}" type="VALUE">
                      <a:rPr lang="en-US" b="1" smtClean="0"/>
                      <a:pPr/>
                      <a:t>[VALUE]</a:t>
                    </a:fld>
                    <a:r>
                      <a:rPr lang="en-US" smtClean="0"/>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CF1-42AF-AF33-9B088B7B7F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Diffa</c:v>
                </c:pt>
                <c:pt idx="1">
                  <c:v>Kablewa</c:v>
                </c:pt>
                <c:pt idx="2">
                  <c:v>Maïné-Soroa</c:v>
                </c:pt>
                <c:pt idx="3">
                  <c:v>N'Guigmi</c:v>
                </c:pt>
                <c:pt idx="4">
                  <c:v>Toumour</c:v>
                </c:pt>
              </c:strCache>
            </c:strRef>
          </c:cat>
          <c:val>
            <c:numRef>
              <c:f>Feuil1!$B$2:$B$6</c:f>
              <c:numCache>
                <c:formatCode>General</c:formatCode>
                <c:ptCount val="5"/>
                <c:pt idx="0">
                  <c:v>3</c:v>
                </c:pt>
                <c:pt idx="1">
                  <c:v>4</c:v>
                </c:pt>
                <c:pt idx="2">
                  <c:v>1</c:v>
                </c:pt>
                <c:pt idx="3">
                  <c:v>4</c:v>
                </c:pt>
                <c:pt idx="4">
                  <c:v>3</c:v>
                </c:pt>
              </c:numCache>
            </c:numRef>
          </c:val>
          <c:extLst>
            <c:ext xmlns:c16="http://schemas.microsoft.com/office/drawing/2014/chart" uri="{C3380CC4-5D6E-409C-BE32-E72D297353CC}">
              <c16:uniqueId val="{00000000-0CF1-42AF-AF33-9B088B7B7F4F}"/>
            </c:ext>
          </c:extLst>
        </c:ser>
        <c:dLbls>
          <c:dLblPos val="outEnd"/>
          <c:showLegendKey val="0"/>
          <c:showVal val="1"/>
          <c:showCatName val="0"/>
          <c:showSerName val="0"/>
          <c:showPercent val="0"/>
          <c:showBubbleSize val="0"/>
        </c:dLbls>
        <c:gapWidth val="150"/>
        <c:axId val="435535280"/>
        <c:axId val="435527408"/>
      </c:barChart>
      <c:catAx>
        <c:axId val="4355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527408"/>
        <c:crosses val="autoZero"/>
        <c:auto val="1"/>
        <c:lblAlgn val="ctr"/>
        <c:lblOffset val="100"/>
        <c:noMultiLvlLbl val="0"/>
      </c:catAx>
      <c:valAx>
        <c:axId val="435527408"/>
        <c:scaling>
          <c:orientation val="minMax"/>
        </c:scaling>
        <c:delete val="1"/>
        <c:axPos val="l"/>
        <c:numFmt formatCode="General" sourceLinked="1"/>
        <c:majorTickMark val="none"/>
        <c:minorTickMark val="none"/>
        <c:tickLblPos val="nextTo"/>
        <c:crossAx val="43553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26516464060495E-2"/>
          <c:y val="0.15510871804080423"/>
          <c:w val="0.93548606216943986"/>
          <c:h val="0.43798721104028138"/>
        </c:manualLayout>
      </c:layout>
      <c:barChart>
        <c:barDir val="col"/>
        <c:grouping val="clustered"/>
        <c:varyColors val="0"/>
        <c:ser>
          <c:idx val="0"/>
          <c:order val="0"/>
          <c:tx>
            <c:strRef>
              <c:f>Feuil1!$B$1</c:f>
              <c:strCache>
                <c:ptCount val="1"/>
                <c:pt idx="0">
                  <c:v>Latrines communautaires fonctionnelles, durables et bon état (%)</c:v>
                </c:pt>
              </c:strCache>
            </c:strRef>
          </c:tx>
          <c:spPr>
            <a:solidFill>
              <a:srgbClr val="666666"/>
            </a:solidFill>
            <a:ln>
              <a:noFill/>
            </a:ln>
            <a:effectLst/>
          </c:spPr>
          <c:invertIfNegative val="0"/>
          <c:dLbls>
            <c:dLbl>
              <c:idx val="0"/>
              <c:tx>
                <c:rich>
                  <a:bodyPr/>
                  <a:lstStyle/>
                  <a:p>
                    <a:fld id="{D89C4254-8559-414E-8B1A-132D08691BEB}" type="VALUE">
                      <a:rPr lang="en-US" b="1" smtClean="0"/>
                      <a:pPr/>
                      <a:t>[VALUE]</a:t>
                    </a:fld>
                    <a:r>
                      <a:rPr lang="en-US" dirty="0" smtClean="0"/>
                      <a:t>/9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CF1-42AF-AF33-9B088B7B7F4F}"/>
                </c:ext>
              </c:extLst>
            </c:dLbl>
            <c:dLbl>
              <c:idx val="1"/>
              <c:tx>
                <c:rich>
                  <a:bodyPr/>
                  <a:lstStyle/>
                  <a:p>
                    <a:fld id="{AE75777B-B9E8-4189-9822-8B5928E56919}" type="VALUE">
                      <a:rPr lang="en-US" b="1" smtClean="0"/>
                      <a:pPr/>
                      <a:t>[VALUE]</a:t>
                    </a:fld>
                    <a:r>
                      <a:rPr lang="en-US" dirty="0" smtClean="0"/>
                      <a:t>/17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F1-42AF-AF33-9B088B7B7F4F}"/>
                </c:ext>
              </c:extLst>
            </c:dLbl>
            <c:dLbl>
              <c:idx val="2"/>
              <c:tx>
                <c:rich>
                  <a:bodyPr/>
                  <a:lstStyle/>
                  <a:p>
                    <a:fld id="{CADB5C60-27B2-4551-88E3-8B392AFA5ED0}" type="VALUE">
                      <a:rPr lang="en-US" b="1" smtClean="0"/>
                      <a:pPr/>
                      <a:t>[VALUE]</a:t>
                    </a:fld>
                    <a:r>
                      <a:rPr lang="en-US" dirty="0" smtClean="0"/>
                      <a:t>/17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CF1-42AF-AF33-9B088B7B7F4F}"/>
                </c:ext>
              </c:extLst>
            </c:dLbl>
            <c:dLbl>
              <c:idx val="3"/>
              <c:tx>
                <c:rich>
                  <a:bodyPr/>
                  <a:lstStyle/>
                  <a:p>
                    <a:fld id="{B6B6FB86-427F-4622-8131-85EA36E810A9}" type="VALUE">
                      <a:rPr lang="en-US" b="1" smtClean="0"/>
                      <a:pPr/>
                      <a:t>[VALUE]</a:t>
                    </a:fld>
                    <a:r>
                      <a:rPr lang="en-US" dirty="0" smtClean="0"/>
                      <a:t>/11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CF1-42AF-AF33-9B088B7B7F4F}"/>
                </c:ext>
              </c:extLst>
            </c:dLbl>
            <c:dLbl>
              <c:idx val="4"/>
              <c:tx>
                <c:rich>
                  <a:bodyPr/>
                  <a:lstStyle/>
                  <a:p>
                    <a:fld id="{63986FA1-9722-4D2E-B925-743FEF54314C}" type="VALUE">
                      <a:rPr lang="en-US" b="1" smtClean="0"/>
                      <a:pPr/>
                      <a:t>[VALUE]</a:t>
                    </a:fld>
                    <a:r>
                      <a:rPr lang="en-US" dirty="0" smtClean="0"/>
                      <a:t>/7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CF1-42AF-AF33-9B088B7B7F4F}"/>
                </c:ext>
              </c:extLst>
            </c:dLbl>
            <c:dLbl>
              <c:idx val="5"/>
              <c:tx>
                <c:rich>
                  <a:bodyPr/>
                  <a:lstStyle/>
                  <a:p>
                    <a:fld id="{D071769B-A88C-4633-85AA-5089D0DD7789}" type="VALUE">
                      <a:rPr lang="en-US" b="1" smtClean="0"/>
                      <a:pPr/>
                      <a:t>[VALUE]</a:t>
                    </a:fld>
                    <a:r>
                      <a:rPr lang="en-US" dirty="0" smtClean="0"/>
                      <a:t>/14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CF1-42AF-AF33-9B088B7B7F4F}"/>
                </c:ext>
              </c:extLst>
            </c:dLbl>
            <c:dLbl>
              <c:idx val="6"/>
              <c:tx>
                <c:rich>
                  <a:bodyPr/>
                  <a:lstStyle/>
                  <a:p>
                    <a:fld id="{745E3F29-15FC-4252-9859-A8019EC51830}" type="VALUE">
                      <a:rPr lang="en-US" b="1" smtClean="0"/>
                      <a:pPr/>
                      <a:t>[VALUE]</a:t>
                    </a:fld>
                    <a:r>
                      <a:rPr lang="en-US" dirty="0" smtClean="0"/>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CF1-42AF-AF33-9B088B7B7F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Chétimari</c:v>
                </c:pt>
                <c:pt idx="1">
                  <c:v>Diffa</c:v>
                </c:pt>
                <c:pt idx="2">
                  <c:v>Gueskerou</c:v>
                </c:pt>
                <c:pt idx="3">
                  <c:v>Kablewa</c:v>
                </c:pt>
                <c:pt idx="4">
                  <c:v>Maïné-Soroa</c:v>
                </c:pt>
                <c:pt idx="5">
                  <c:v>N'Guigmi</c:v>
                </c:pt>
                <c:pt idx="6">
                  <c:v>Toumour</c:v>
                </c:pt>
              </c:strCache>
            </c:strRef>
          </c:cat>
          <c:val>
            <c:numRef>
              <c:f>Feuil1!$B$2:$B$8</c:f>
              <c:numCache>
                <c:formatCode>General</c:formatCode>
                <c:ptCount val="7"/>
                <c:pt idx="0">
                  <c:v>2</c:v>
                </c:pt>
                <c:pt idx="1">
                  <c:v>15</c:v>
                </c:pt>
                <c:pt idx="2">
                  <c:v>6</c:v>
                </c:pt>
                <c:pt idx="3">
                  <c:v>5</c:v>
                </c:pt>
                <c:pt idx="4">
                  <c:v>5</c:v>
                </c:pt>
                <c:pt idx="5">
                  <c:v>12</c:v>
                </c:pt>
                <c:pt idx="6">
                  <c:v>2</c:v>
                </c:pt>
              </c:numCache>
            </c:numRef>
          </c:val>
          <c:extLst>
            <c:ext xmlns:c16="http://schemas.microsoft.com/office/drawing/2014/chart" uri="{C3380CC4-5D6E-409C-BE32-E72D297353CC}">
              <c16:uniqueId val="{00000000-0CF1-42AF-AF33-9B088B7B7F4F}"/>
            </c:ext>
          </c:extLst>
        </c:ser>
        <c:dLbls>
          <c:dLblPos val="outEnd"/>
          <c:showLegendKey val="0"/>
          <c:showVal val="1"/>
          <c:showCatName val="0"/>
          <c:showSerName val="0"/>
          <c:showPercent val="0"/>
          <c:showBubbleSize val="0"/>
        </c:dLbls>
        <c:gapWidth val="150"/>
        <c:axId val="435535280"/>
        <c:axId val="435527408"/>
      </c:barChart>
      <c:catAx>
        <c:axId val="4355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527408"/>
        <c:crosses val="autoZero"/>
        <c:auto val="1"/>
        <c:lblAlgn val="ctr"/>
        <c:lblOffset val="100"/>
        <c:noMultiLvlLbl val="0"/>
      </c:catAx>
      <c:valAx>
        <c:axId val="435527408"/>
        <c:scaling>
          <c:orientation val="minMax"/>
        </c:scaling>
        <c:delete val="1"/>
        <c:axPos val="l"/>
        <c:numFmt formatCode="General" sourceLinked="1"/>
        <c:majorTickMark val="none"/>
        <c:minorTickMark val="none"/>
        <c:tickLblPos val="nextTo"/>
        <c:crossAx val="43553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13174592589245E-2"/>
          <c:y val="4.6939325432166425E-2"/>
          <c:w val="0.98506876671949473"/>
          <c:h val="0.31612682971386813"/>
        </c:manualLayout>
      </c:layout>
      <c:barChart>
        <c:barDir val="col"/>
        <c:grouping val="clustered"/>
        <c:varyColors val="0"/>
        <c:ser>
          <c:idx val="0"/>
          <c:order val="0"/>
          <c:tx>
            <c:strRef>
              <c:f>Feuil1!$B$1</c:f>
              <c:strCache>
                <c:ptCount val="1"/>
                <c:pt idx="0">
                  <c:v>Abri</c:v>
                </c:pt>
              </c:strCache>
            </c:strRef>
          </c:tx>
          <c:spPr>
            <a:solidFill>
              <a:srgbClr val="EE5859"/>
            </a:solidFill>
            <a:ln>
              <a:noFill/>
            </a:ln>
            <a:effectLst/>
          </c:spPr>
          <c:invertIfNegative val="0"/>
          <c:dLbls>
            <c:dLbl>
              <c:idx val="1"/>
              <c:layout>
                <c:manualLayout>
                  <c:x val="-7.5277147339901217E-3"/>
                  <c:y val="1.5192532451608195E-2"/>
                </c:manualLayout>
              </c:layout>
              <c:tx>
                <c:rich>
                  <a:bodyPr/>
                  <a:lstStyle/>
                  <a:p>
                    <a:fld id="{BA290B0E-0C7F-480C-9682-61AF250C3309}"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A3AB-45FE-8B28-21CF0762EAC5}"/>
                </c:ext>
              </c:extLst>
            </c:dLbl>
            <c:dLbl>
              <c:idx val="2"/>
              <c:layout/>
              <c:tx>
                <c:rich>
                  <a:bodyPr/>
                  <a:lstStyle/>
                  <a:p>
                    <a:fld id="{DF487162-8F6C-4B0A-9EA0-9271F80E353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3AB-45FE-8B28-21CF0762EAC5}"/>
                </c:ext>
              </c:extLst>
            </c:dLbl>
            <c:dLbl>
              <c:idx val="5"/>
              <c:layout>
                <c:manualLayout>
                  <c:x val="-1.2044343574384305E-2"/>
                  <c:y val="7.5962662258040976E-3"/>
                </c:manualLayout>
              </c:layout>
              <c:tx>
                <c:rich>
                  <a:bodyPr/>
                  <a:lstStyle/>
                  <a:p>
                    <a:fld id="{BA1466D6-1083-45AA-B58B-30A5DDD460C9}"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A3AB-45FE-8B28-21CF0762EAC5}"/>
                </c:ext>
              </c:extLst>
            </c:dLbl>
            <c:dLbl>
              <c:idx val="6"/>
              <c:layout>
                <c:manualLayout>
                  <c:x val="-7.5277147339901217E-3"/>
                  <c:y val="3.7981331129019794E-3"/>
                </c:manualLayout>
              </c:layout>
              <c:tx>
                <c:rich>
                  <a:bodyPr/>
                  <a:lstStyle/>
                  <a:p>
                    <a:fld id="{3CADBA6F-F31D-4228-9547-A78D4D7D701D}"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A3AB-45FE-8B28-21CF0762EAC5}"/>
                </c:ext>
              </c:extLst>
            </c:dLbl>
            <c:dLbl>
              <c:idx val="7"/>
              <c:layout>
                <c:manualLayout>
                  <c:x val="-6.0221717871920969E-3"/>
                  <c:y val="0"/>
                </c:manualLayout>
              </c:layout>
              <c:tx>
                <c:rich>
                  <a:bodyPr/>
                  <a:lstStyle/>
                  <a:p>
                    <a:fld id="{53AA1359-18BF-4FBD-9211-B514D017AE9A}"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A3AB-45FE-8B28-21CF0762EAC5}"/>
                </c:ext>
              </c:extLst>
            </c:dLbl>
            <c:dLbl>
              <c:idx val="8"/>
              <c:layout>
                <c:manualLayout>
                  <c:x val="-7.5277147339901217E-3"/>
                  <c:y val="0"/>
                </c:manualLayout>
              </c:layout>
              <c:tx>
                <c:rich>
                  <a:bodyPr/>
                  <a:lstStyle/>
                  <a:p>
                    <a:fld id="{688B12B4-40AD-40CB-9BAA-00388B86B66C}"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A3AB-45FE-8B28-21CF0762EA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Feuil1!$B$2:$B$10</c:f>
              <c:numCache>
                <c:formatCode>General</c:formatCode>
                <c:ptCount val="9"/>
                <c:pt idx="0">
                  <c:v>0</c:v>
                </c:pt>
                <c:pt idx="1">
                  <c:v>22</c:v>
                </c:pt>
                <c:pt idx="2">
                  <c:v>34</c:v>
                </c:pt>
                <c:pt idx="3">
                  <c:v>0</c:v>
                </c:pt>
                <c:pt idx="4">
                  <c:v>0</c:v>
                </c:pt>
                <c:pt idx="5">
                  <c:v>36</c:v>
                </c:pt>
                <c:pt idx="6">
                  <c:v>37</c:v>
                </c:pt>
                <c:pt idx="7">
                  <c:v>50</c:v>
                </c:pt>
                <c:pt idx="8">
                  <c:v>75</c:v>
                </c:pt>
              </c:numCache>
            </c:numRef>
          </c:val>
          <c:extLst>
            <c:ext xmlns:c16="http://schemas.microsoft.com/office/drawing/2014/chart" uri="{C3380CC4-5D6E-409C-BE32-E72D297353CC}">
              <c16:uniqueId val="{00000000-DEE0-48C9-8F4B-0B378DD5B014}"/>
            </c:ext>
          </c:extLst>
        </c:ser>
        <c:ser>
          <c:idx val="1"/>
          <c:order val="1"/>
          <c:tx>
            <c:strRef>
              <c:f>Feuil1!$C$1</c:f>
              <c:strCache>
                <c:ptCount val="1"/>
                <c:pt idx="0">
                  <c:v>BNA</c:v>
                </c:pt>
              </c:strCache>
            </c:strRef>
          </c:tx>
          <c:spPr>
            <a:solidFill>
              <a:srgbClr val="808080"/>
            </a:solidFill>
            <a:ln>
              <a:noFill/>
            </a:ln>
            <a:effectLst/>
          </c:spPr>
          <c:invertIfNegative val="0"/>
          <c:dLbls>
            <c:dLbl>
              <c:idx val="0"/>
              <c:layout>
                <c:manualLayout>
                  <c:x val="-4.516628840394072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92A-4896-8474-80B6A527F81D}"/>
                </c:ext>
              </c:extLst>
            </c:dLbl>
            <c:dLbl>
              <c:idx val="1"/>
              <c:layout>
                <c:manualLayout>
                  <c:x val="-1.2044343574384194E-2"/>
                  <c:y val="1.1394399338706111E-2"/>
                </c:manualLayout>
              </c:layout>
              <c:tx>
                <c:rich>
                  <a:bodyPr/>
                  <a:lstStyle/>
                  <a:p>
                    <a:fld id="{F34FAFEA-3BE2-4360-A4F8-B8EDE28A088B}"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A3AB-45FE-8B28-21CF0762EAC5}"/>
                </c:ext>
              </c:extLst>
            </c:dLbl>
            <c:dLbl>
              <c:idx val="3"/>
              <c:layout>
                <c:manualLayout>
                  <c:x val="-1.505542946798079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92A-4896-8474-80B6A527F81D}"/>
                </c:ext>
              </c:extLst>
            </c:dLbl>
            <c:dLbl>
              <c:idx val="4"/>
              <c:layout/>
              <c:tx>
                <c:rich>
                  <a:bodyPr/>
                  <a:lstStyle/>
                  <a:p>
                    <a:fld id="{C0D6CD82-F040-4CEA-9387-D220F56B71C5}"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A3AB-45FE-8B28-21CF0762EAC5}"/>
                </c:ext>
              </c:extLst>
            </c:dLbl>
            <c:dLbl>
              <c:idx val="5"/>
              <c:layout/>
              <c:tx>
                <c:rich>
                  <a:bodyPr/>
                  <a:lstStyle/>
                  <a:p>
                    <a:fld id="{5462770B-30FC-4448-A01E-70C7200EBFE1}"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A3AB-45FE-8B28-21CF0762EAC5}"/>
                </c:ext>
              </c:extLst>
            </c:dLbl>
            <c:dLbl>
              <c:idx val="6"/>
              <c:layout/>
              <c:tx>
                <c:rich>
                  <a:bodyPr/>
                  <a:lstStyle/>
                  <a:p>
                    <a:fld id="{8BBAFC4B-7E9A-4562-9A89-C8CEADF71935}"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A3AB-45FE-8B28-21CF0762EAC5}"/>
                </c:ext>
              </c:extLst>
            </c:dLbl>
            <c:dLbl>
              <c:idx val="7"/>
              <c:layout>
                <c:manualLayout>
                  <c:x val="-1.1040520735481184E-16"/>
                  <c:y val="-2.6586931790314343E-2"/>
                </c:manualLayout>
              </c:layout>
              <c:tx>
                <c:rich>
                  <a:bodyPr/>
                  <a:lstStyle/>
                  <a:p>
                    <a:fld id="{39C890C5-BFF3-489D-8355-CB5ED6F589A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A3AB-45FE-8B28-21CF0762EAC5}"/>
                </c:ext>
              </c:extLst>
            </c:dLbl>
            <c:dLbl>
              <c:idx val="8"/>
              <c:layout>
                <c:manualLayout>
                  <c:x val="-1.2044343574384305E-2"/>
                  <c:y val="0"/>
                </c:manualLayout>
              </c:layout>
              <c:tx>
                <c:rich>
                  <a:bodyPr/>
                  <a:lstStyle/>
                  <a:p>
                    <a:fld id="{A5EDF597-54E6-48AC-8299-4E3F934DD2C1}"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A3AB-45FE-8B28-21CF0762EA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Feuil1!$C$2:$C$10</c:f>
              <c:numCache>
                <c:formatCode>General</c:formatCode>
                <c:ptCount val="9"/>
                <c:pt idx="0">
                  <c:v>0</c:v>
                </c:pt>
                <c:pt idx="1">
                  <c:v>44</c:v>
                </c:pt>
                <c:pt idx="2">
                  <c:v>18</c:v>
                </c:pt>
                <c:pt idx="3">
                  <c:v>0</c:v>
                </c:pt>
                <c:pt idx="4">
                  <c:v>6</c:v>
                </c:pt>
                <c:pt idx="5">
                  <c:v>36</c:v>
                </c:pt>
                <c:pt idx="6">
                  <c:v>29</c:v>
                </c:pt>
                <c:pt idx="7">
                  <c:v>36</c:v>
                </c:pt>
                <c:pt idx="8">
                  <c:v>100</c:v>
                </c:pt>
              </c:numCache>
            </c:numRef>
          </c:val>
          <c:extLst>
            <c:ext xmlns:c16="http://schemas.microsoft.com/office/drawing/2014/chart" uri="{C3380CC4-5D6E-409C-BE32-E72D297353CC}">
              <c16:uniqueId val="{00000001-DEE0-48C9-8F4B-0B378DD5B014}"/>
            </c:ext>
          </c:extLst>
        </c:ser>
        <c:ser>
          <c:idx val="2"/>
          <c:order val="2"/>
          <c:tx>
            <c:strRef>
              <c:f>Feuil1!$D$1</c:f>
              <c:strCache>
                <c:ptCount val="1"/>
                <c:pt idx="0">
                  <c:v>Alimentaire</c:v>
                </c:pt>
              </c:strCache>
            </c:strRef>
          </c:tx>
          <c:spPr>
            <a:solidFill>
              <a:srgbClr val="CACACA"/>
            </a:solidFill>
            <a:ln>
              <a:noFill/>
            </a:ln>
            <a:effectLst/>
          </c:spPr>
          <c:invertIfNegative val="0"/>
          <c:dLbls>
            <c:dLbl>
              <c:idx val="0"/>
              <c:layout/>
              <c:tx>
                <c:rich>
                  <a:bodyPr/>
                  <a:lstStyle/>
                  <a:p>
                    <a:fld id="{190F9DFC-5849-42A7-B7E9-57FF8E61DB26}"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A3AB-45FE-8B28-21CF0762EAC5}"/>
                </c:ext>
              </c:extLst>
            </c:dLbl>
            <c:dLbl>
              <c:idx val="1"/>
              <c:layout/>
              <c:tx>
                <c:rich>
                  <a:bodyPr/>
                  <a:lstStyle/>
                  <a:p>
                    <a:fld id="{2AD24898-F66B-468F-A247-C59C318826B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3AB-45FE-8B28-21CF0762EAC5}"/>
                </c:ext>
              </c:extLst>
            </c:dLbl>
            <c:dLbl>
              <c:idx val="2"/>
              <c:layout/>
              <c:tx>
                <c:rich>
                  <a:bodyPr/>
                  <a:lstStyle/>
                  <a:p>
                    <a:fld id="{AF258A00-1CB1-4FD7-B726-B39792768454}"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3AB-45FE-8B28-21CF0762EAC5}"/>
                </c:ext>
              </c:extLst>
            </c:dLbl>
            <c:dLbl>
              <c:idx val="3"/>
              <c:layout/>
              <c:tx>
                <c:rich>
                  <a:bodyPr/>
                  <a:lstStyle/>
                  <a:p>
                    <a:fld id="{84B9A27E-DBC9-4805-B480-B2DBC42F8A3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3AB-45FE-8B28-21CF0762EAC5}"/>
                </c:ext>
              </c:extLst>
            </c:dLbl>
            <c:dLbl>
              <c:idx val="4"/>
              <c:layout/>
              <c:tx>
                <c:rich>
                  <a:bodyPr/>
                  <a:lstStyle/>
                  <a:p>
                    <a:fld id="{748ACAFF-8D0E-4A9A-81FB-26057CF573AB}"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3AB-45FE-8B28-21CF0762EAC5}"/>
                </c:ext>
              </c:extLst>
            </c:dLbl>
            <c:dLbl>
              <c:idx val="5"/>
              <c:layout/>
              <c:tx>
                <c:rich>
                  <a:bodyPr/>
                  <a:lstStyle/>
                  <a:p>
                    <a:fld id="{9D04260B-9C9F-4A78-BFF7-0F60A62BFB18}"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A3AB-45FE-8B28-21CF0762EAC5}"/>
                </c:ext>
              </c:extLst>
            </c:dLbl>
            <c:dLbl>
              <c:idx val="6"/>
              <c:layout/>
              <c:tx>
                <c:rich>
                  <a:bodyPr/>
                  <a:lstStyle/>
                  <a:p>
                    <a:fld id="{AC09B83A-65E0-4723-971C-8B3EA8556C81}"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A3AB-45FE-8B28-21CF0762EAC5}"/>
                </c:ext>
              </c:extLst>
            </c:dLbl>
            <c:dLbl>
              <c:idx val="7"/>
              <c:layout/>
              <c:tx>
                <c:rich>
                  <a:bodyPr/>
                  <a:lstStyle/>
                  <a:p>
                    <a:fld id="{01720F84-B60F-4E30-B757-9D9E1C22D217}"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A3AB-45FE-8B28-21CF0762EAC5}"/>
                </c:ext>
              </c:extLst>
            </c:dLbl>
            <c:dLbl>
              <c:idx val="8"/>
              <c:layout>
                <c:manualLayout>
                  <c:x val="1.3549886521182219E-2"/>
                  <c:y val="-1.7407909003150777E-17"/>
                </c:manualLayout>
              </c:layout>
              <c:tx>
                <c:rich>
                  <a:bodyPr/>
                  <a:lstStyle/>
                  <a:p>
                    <a:fld id="{26245964-11FA-40E6-8612-DF7A66BBB967}" type="VALUE">
                      <a:rPr lang="en-US" smtClean="0"/>
                      <a:pPr/>
                      <a:t>[VALUE]</a:t>
                    </a:fld>
                    <a:r>
                      <a:rPr lang="en-US"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A92A-4896-8474-80B6A527F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Bosso</c:v>
                </c:pt>
                <c:pt idx="1">
                  <c:v>Chétimari</c:v>
                </c:pt>
                <c:pt idx="2">
                  <c:v>Diffa</c:v>
                </c:pt>
                <c:pt idx="3">
                  <c:v>Goudoumaria</c:v>
                </c:pt>
                <c:pt idx="4">
                  <c:v>Gueskerou</c:v>
                </c:pt>
                <c:pt idx="5">
                  <c:v>Kablewa</c:v>
                </c:pt>
                <c:pt idx="6">
                  <c:v>Maïné-Soroa</c:v>
                </c:pt>
                <c:pt idx="7">
                  <c:v>N'Guigmi</c:v>
                </c:pt>
                <c:pt idx="8">
                  <c:v>Toumour</c:v>
                </c:pt>
              </c:strCache>
            </c:strRef>
          </c:cat>
          <c:val>
            <c:numRef>
              <c:f>Feuil1!$D$2:$D$10</c:f>
              <c:numCache>
                <c:formatCode>General</c:formatCode>
                <c:ptCount val="9"/>
                <c:pt idx="0">
                  <c:v>100</c:v>
                </c:pt>
                <c:pt idx="1">
                  <c:v>77</c:v>
                </c:pt>
                <c:pt idx="2">
                  <c:v>29</c:v>
                </c:pt>
                <c:pt idx="3">
                  <c:v>100</c:v>
                </c:pt>
                <c:pt idx="4">
                  <c:v>65</c:v>
                </c:pt>
                <c:pt idx="5">
                  <c:v>100</c:v>
                </c:pt>
                <c:pt idx="6">
                  <c:v>43</c:v>
                </c:pt>
                <c:pt idx="7">
                  <c:v>71</c:v>
                </c:pt>
                <c:pt idx="8">
                  <c:v>100</c:v>
                </c:pt>
              </c:numCache>
            </c:numRef>
          </c:val>
          <c:extLst>
            <c:ext xmlns:c16="http://schemas.microsoft.com/office/drawing/2014/chart" uri="{C3380CC4-5D6E-409C-BE32-E72D297353CC}">
              <c16:uniqueId val="{00000002-DEE0-48C9-8F4B-0B378DD5B014}"/>
            </c:ext>
          </c:extLst>
        </c:ser>
        <c:dLbls>
          <c:dLblPos val="outEnd"/>
          <c:showLegendKey val="0"/>
          <c:showVal val="1"/>
          <c:showCatName val="0"/>
          <c:showSerName val="0"/>
          <c:showPercent val="0"/>
          <c:showBubbleSize val="0"/>
        </c:dLbls>
        <c:gapWidth val="150"/>
        <c:axId val="435535280"/>
        <c:axId val="435527408"/>
      </c:barChart>
      <c:catAx>
        <c:axId val="4355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527408"/>
        <c:crosses val="autoZero"/>
        <c:auto val="1"/>
        <c:lblAlgn val="ctr"/>
        <c:lblOffset val="100"/>
        <c:noMultiLvlLbl val="0"/>
      </c:catAx>
      <c:valAx>
        <c:axId val="435527408"/>
        <c:scaling>
          <c:orientation val="minMax"/>
        </c:scaling>
        <c:delete val="1"/>
        <c:axPos val="l"/>
        <c:numFmt formatCode="General" sourceLinked="1"/>
        <c:majorTickMark val="none"/>
        <c:minorTickMark val="none"/>
        <c:tickLblPos val="nextTo"/>
        <c:crossAx val="435535280"/>
        <c:crosses val="autoZero"/>
        <c:crossBetween val="between"/>
      </c:valAx>
      <c:spPr>
        <a:noFill/>
        <a:ln>
          <a:noFill/>
        </a:ln>
        <a:effectLst/>
      </c:spPr>
    </c:plotArea>
    <c:legend>
      <c:legendPos val="b"/>
      <c:layout>
        <c:manualLayout>
          <c:xMode val="edge"/>
          <c:yMode val="edge"/>
          <c:x val="4.4932558084369419E-2"/>
          <c:y val="0.6247767806170218"/>
          <c:w val="0.2773670069154211"/>
          <c:h val="8.2951227185780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B097D8-B766-43CC-BAED-3CC2E0F75E0C}" type="doc">
      <dgm:prSet loTypeId="urn:microsoft.com/office/officeart/2005/8/layout/StepDownProcess" loCatId="process" qsTypeId="urn:microsoft.com/office/officeart/2005/8/quickstyle/simple3" qsCatId="simple" csTypeId="urn:microsoft.com/office/officeart/2005/8/colors/colorful2" csCatId="colorful" phldr="1"/>
      <dgm:spPr/>
      <dgm:t>
        <a:bodyPr/>
        <a:lstStyle/>
        <a:p>
          <a:endParaRPr lang="en-US"/>
        </a:p>
      </dgm:t>
    </dgm:pt>
    <dgm:pt modelId="{8ADCD2D4-35BF-4E7F-84AA-BB3572EB0163}">
      <dgm:prSet phldrT="[Text]"/>
      <dgm:spPr>
        <a:solidFill>
          <a:srgbClr val="D0CECE"/>
        </a:solidFill>
        <a:ln>
          <a:solidFill>
            <a:schemeClr val="tx1"/>
          </a:solidFill>
        </a:ln>
      </dgm:spPr>
      <dgm:t>
        <a:bodyPr/>
        <a:lstStyle/>
        <a:p>
          <a:r>
            <a:rPr lang="fr-FR" dirty="0" smtClean="0">
              <a:latin typeface="Arial Narrow" panose="020B0606020202030204" pitchFamily="34" charset="0"/>
            </a:rPr>
            <a:t>Crises sécuritaires dans les régions de Diffa, Tahoua et </a:t>
          </a:r>
          <a:r>
            <a:rPr lang="fr-FR" dirty="0" err="1" smtClean="0">
              <a:latin typeface="Arial Narrow" panose="020B0606020202030204" pitchFamily="34" charset="0"/>
            </a:rPr>
            <a:t>Tillabéri</a:t>
          </a:r>
          <a:endParaRPr lang="en-US" dirty="0">
            <a:latin typeface="Arial Narrow" panose="020B0606020202030204" pitchFamily="34" charset="0"/>
          </a:endParaRPr>
        </a:p>
      </dgm:t>
    </dgm:pt>
    <dgm:pt modelId="{0BADEFDF-AA5E-48AA-A342-30183B6C37A6}" type="parTrans" cxnId="{1810E875-0E3C-4ED5-9082-4542AAC6FF22}">
      <dgm:prSet/>
      <dgm:spPr/>
      <dgm:t>
        <a:bodyPr/>
        <a:lstStyle/>
        <a:p>
          <a:endParaRPr lang="en-US"/>
        </a:p>
      </dgm:t>
    </dgm:pt>
    <dgm:pt modelId="{55E82257-2E69-4EDA-A944-1245194C5D22}" type="sibTrans" cxnId="{1810E875-0E3C-4ED5-9082-4542AAC6FF22}">
      <dgm:prSet/>
      <dgm:spPr/>
      <dgm:t>
        <a:bodyPr/>
        <a:lstStyle/>
        <a:p>
          <a:endParaRPr lang="en-US"/>
        </a:p>
      </dgm:t>
    </dgm:pt>
    <dgm:pt modelId="{62A1042A-2619-47B9-94AE-7FA76AEA03A7}">
      <dgm:prSet phldrT="[Text]"/>
      <dgm:spPr/>
      <dgm:t>
        <a:bodyPr/>
        <a:lstStyle/>
        <a:p>
          <a:endParaRPr lang="en-US" dirty="0"/>
        </a:p>
      </dgm:t>
    </dgm:pt>
    <dgm:pt modelId="{390CA1E3-AA64-4DA7-901C-D4300B52B0B4}" type="parTrans" cxnId="{15E0F312-BAB9-4349-AAF0-31829B2BBF99}">
      <dgm:prSet/>
      <dgm:spPr/>
      <dgm:t>
        <a:bodyPr/>
        <a:lstStyle/>
        <a:p>
          <a:endParaRPr lang="en-US"/>
        </a:p>
      </dgm:t>
    </dgm:pt>
    <dgm:pt modelId="{75EF0663-CF63-4A5D-967B-3593878E6F58}" type="sibTrans" cxnId="{15E0F312-BAB9-4349-AAF0-31829B2BBF99}">
      <dgm:prSet/>
      <dgm:spPr/>
      <dgm:t>
        <a:bodyPr/>
        <a:lstStyle/>
        <a:p>
          <a:endParaRPr lang="en-US"/>
        </a:p>
      </dgm:t>
    </dgm:pt>
    <dgm:pt modelId="{72AC55D8-B031-4933-A914-3D01EF8C5442}">
      <dgm:prSet phldrT="[Text]"/>
      <dgm:spPr>
        <a:solidFill>
          <a:srgbClr val="D0CECE"/>
        </a:solidFill>
        <a:ln>
          <a:solidFill>
            <a:schemeClr val="tx1"/>
          </a:solidFill>
        </a:ln>
      </dgm:spPr>
      <dgm:t>
        <a:bodyPr/>
        <a:lstStyle/>
        <a:p>
          <a:r>
            <a:rPr lang="fr-FR" dirty="0" smtClean="0">
              <a:latin typeface="Arial Narrow" panose="020B0606020202030204" pitchFamily="34" charset="0"/>
            </a:rPr>
            <a:t>Importants déplacements de population au sein du Niger</a:t>
          </a:r>
          <a:endParaRPr lang="en-US" dirty="0">
            <a:latin typeface="Arial Narrow" panose="020B0606020202030204" pitchFamily="34" charset="0"/>
          </a:endParaRPr>
        </a:p>
      </dgm:t>
    </dgm:pt>
    <dgm:pt modelId="{6BCE231C-F028-4B93-9A05-610A858B89B5}" type="parTrans" cxnId="{FD1660BD-786C-4BB9-920A-BE144C52DE2A}">
      <dgm:prSet/>
      <dgm:spPr/>
      <dgm:t>
        <a:bodyPr/>
        <a:lstStyle/>
        <a:p>
          <a:endParaRPr lang="en-US"/>
        </a:p>
      </dgm:t>
    </dgm:pt>
    <dgm:pt modelId="{2DA55BAC-15FF-41A7-A04D-E8235EF90CA6}" type="sibTrans" cxnId="{FD1660BD-786C-4BB9-920A-BE144C52DE2A}">
      <dgm:prSet/>
      <dgm:spPr/>
      <dgm:t>
        <a:bodyPr/>
        <a:lstStyle/>
        <a:p>
          <a:endParaRPr lang="en-US"/>
        </a:p>
      </dgm:t>
    </dgm:pt>
    <dgm:pt modelId="{32E4A680-909B-4ED3-B84C-2E333F4B6F17}">
      <dgm:prSet phldrT="[Text]"/>
      <dgm:spPr/>
      <dgm:t>
        <a:bodyPr/>
        <a:lstStyle/>
        <a:p>
          <a:endParaRPr lang="en-US" dirty="0"/>
        </a:p>
      </dgm:t>
    </dgm:pt>
    <dgm:pt modelId="{B37B2B63-697C-4106-9E3E-26C80C4B5C5E}" type="parTrans" cxnId="{5523E077-FDC2-48AD-9980-CFE482D7DB05}">
      <dgm:prSet/>
      <dgm:spPr/>
      <dgm:t>
        <a:bodyPr/>
        <a:lstStyle/>
        <a:p>
          <a:endParaRPr lang="en-US"/>
        </a:p>
      </dgm:t>
    </dgm:pt>
    <dgm:pt modelId="{1565D04A-1750-4F28-B432-B82D748996FA}" type="sibTrans" cxnId="{5523E077-FDC2-48AD-9980-CFE482D7DB05}">
      <dgm:prSet/>
      <dgm:spPr/>
      <dgm:t>
        <a:bodyPr/>
        <a:lstStyle/>
        <a:p>
          <a:endParaRPr lang="en-US"/>
        </a:p>
      </dgm:t>
    </dgm:pt>
    <dgm:pt modelId="{3B9F18AE-86CB-46CA-905A-C3A92373D4F7}">
      <dgm:prSet phldrT="[Text]"/>
      <dgm:spPr>
        <a:solidFill>
          <a:srgbClr val="D0CECE"/>
        </a:solidFill>
        <a:ln>
          <a:solidFill>
            <a:schemeClr val="tx1"/>
          </a:solidFill>
        </a:ln>
      </dgm:spPr>
      <dgm:t>
        <a:bodyPr/>
        <a:lstStyle/>
        <a:p>
          <a:r>
            <a:rPr lang="fr-FR" dirty="0" smtClean="0">
              <a:latin typeface="Arial Narrow" panose="020B0606020202030204" pitchFamily="34" charset="0"/>
            </a:rPr>
            <a:t>Evolutions des sites de déplacés (mouvements, états des lieux, </a:t>
          </a:r>
          <a:r>
            <a:rPr lang="en-CH" dirty="0" smtClean="0">
              <a:latin typeface="Arial Narrow" panose="020B0606020202030204" pitchFamily="34" charset="0"/>
            </a:rPr>
            <a:t>…</a:t>
          </a:r>
          <a:r>
            <a:rPr lang="fr-FR" dirty="0" smtClean="0">
              <a:latin typeface="Arial Narrow" panose="020B0606020202030204" pitchFamily="34" charset="0"/>
            </a:rPr>
            <a:t>) </a:t>
          </a:r>
          <a:endParaRPr lang="en-US" dirty="0">
            <a:latin typeface="Arial Narrow" panose="020B0606020202030204" pitchFamily="34" charset="0"/>
          </a:endParaRPr>
        </a:p>
      </dgm:t>
    </dgm:pt>
    <dgm:pt modelId="{5A78BF64-9FA0-4CDB-A1D1-721BE5300A20}" type="parTrans" cxnId="{D1148417-1B5B-418C-979F-633B79E4866B}">
      <dgm:prSet/>
      <dgm:spPr/>
      <dgm:t>
        <a:bodyPr/>
        <a:lstStyle/>
        <a:p>
          <a:endParaRPr lang="en-US"/>
        </a:p>
      </dgm:t>
    </dgm:pt>
    <dgm:pt modelId="{02B06C2B-E4E8-482A-9361-D7AF53657015}" type="sibTrans" cxnId="{D1148417-1B5B-418C-979F-633B79E4866B}">
      <dgm:prSet/>
      <dgm:spPr/>
      <dgm:t>
        <a:bodyPr/>
        <a:lstStyle/>
        <a:p>
          <a:endParaRPr lang="en-US"/>
        </a:p>
      </dgm:t>
    </dgm:pt>
    <dgm:pt modelId="{C7DEC481-F1A9-480F-A809-BE2645B14353}" type="pres">
      <dgm:prSet presAssocID="{E9B097D8-B766-43CC-BAED-3CC2E0F75E0C}" presName="rootnode" presStyleCnt="0">
        <dgm:presLayoutVars>
          <dgm:chMax/>
          <dgm:chPref/>
          <dgm:dir/>
          <dgm:animLvl val="lvl"/>
        </dgm:presLayoutVars>
      </dgm:prSet>
      <dgm:spPr/>
      <dgm:t>
        <a:bodyPr/>
        <a:lstStyle/>
        <a:p>
          <a:endParaRPr lang="en-US"/>
        </a:p>
      </dgm:t>
    </dgm:pt>
    <dgm:pt modelId="{65764F98-3AFC-4EE0-8B6C-844802C7427A}" type="pres">
      <dgm:prSet presAssocID="{8ADCD2D4-35BF-4E7F-84AA-BB3572EB0163}" presName="composite" presStyleCnt="0"/>
      <dgm:spPr/>
    </dgm:pt>
    <dgm:pt modelId="{8EB7D594-3303-44C8-9539-58E86C90E5A8}" type="pres">
      <dgm:prSet presAssocID="{8ADCD2D4-35BF-4E7F-84AA-BB3572EB0163}" presName="bentUpArrow1" presStyleLbl="alignImgPlace1" presStyleIdx="0" presStyleCnt="2" custScaleX="45093" custScaleY="76022"/>
      <dgm:spPr>
        <a:solidFill>
          <a:srgbClr val="D0CECE"/>
        </a:solidFill>
        <a:ln>
          <a:solidFill>
            <a:schemeClr val="tx1"/>
          </a:solidFill>
        </a:ln>
      </dgm:spPr>
      <dgm:t>
        <a:bodyPr/>
        <a:lstStyle/>
        <a:p>
          <a:endParaRPr lang="en-US"/>
        </a:p>
      </dgm:t>
    </dgm:pt>
    <dgm:pt modelId="{3F932F21-807C-4E95-86B6-C6F99C612DF3}" type="pres">
      <dgm:prSet presAssocID="{8ADCD2D4-35BF-4E7F-84AA-BB3572EB0163}" presName="ParentText" presStyleLbl="node1" presStyleIdx="0" presStyleCnt="3">
        <dgm:presLayoutVars>
          <dgm:chMax val="1"/>
          <dgm:chPref val="1"/>
          <dgm:bulletEnabled val="1"/>
        </dgm:presLayoutVars>
      </dgm:prSet>
      <dgm:spPr/>
      <dgm:t>
        <a:bodyPr/>
        <a:lstStyle/>
        <a:p>
          <a:endParaRPr lang="en-US"/>
        </a:p>
      </dgm:t>
    </dgm:pt>
    <dgm:pt modelId="{7CCD48D9-5DFB-4CF7-9689-6B39AE8F57C4}" type="pres">
      <dgm:prSet presAssocID="{8ADCD2D4-35BF-4E7F-84AA-BB3572EB0163}" presName="ChildText" presStyleLbl="revTx" presStyleIdx="0" presStyleCnt="2">
        <dgm:presLayoutVars>
          <dgm:chMax val="0"/>
          <dgm:chPref val="0"/>
          <dgm:bulletEnabled val="1"/>
        </dgm:presLayoutVars>
      </dgm:prSet>
      <dgm:spPr/>
      <dgm:t>
        <a:bodyPr/>
        <a:lstStyle/>
        <a:p>
          <a:endParaRPr lang="en-US"/>
        </a:p>
      </dgm:t>
    </dgm:pt>
    <dgm:pt modelId="{8DB34237-BBAD-4DE3-A4DC-6FCBD0A0364B}" type="pres">
      <dgm:prSet presAssocID="{55E82257-2E69-4EDA-A944-1245194C5D22}" presName="sibTrans" presStyleCnt="0"/>
      <dgm:spPr/>
    </dgm:pt>
    <dgm:pt modelId="{DCE2ABF0-B3CD-4D58-B0F7-4C40962BF107}" type="pres">
      <dgm:prSet presAssocID="{72AC55D8-B031-4933-A914-3D01EF8C5442}" presName="composite" presStyleCnt="0"/>
      <dgm:spPr/>
    </dgm:pt>
    <dgm:pt modelId="{63B344C7-6851-42C8-B621-85417C876DC5}" type="pres">
      <dgm:prSet presAssocID="{72AC55D8-B031-4933-A914-3D01EF8C5442}" presName="bentUpArrow1" presStyleLbl="alignImgPlace1" presStyleIdx="1" presStyleCnt="2" custScaleX="48178" custScaleY="90218" custLinFactNeighborX="12600" custLinFactNeighborY="8766"/>
      <dgm:spPr>
        <a:solidFill>
          <a:srgbClr val="D0CECE"/>
        </a:solidFill>
        <a:ln>
          <a:solidFill>
            <a:schemeClr val="tx1"/>
          </a:solidFill>
        </a:ln>
      </dgm:spPr>
      <dgm:t>
        <a:bodyPr/>
        <a:lstStyle/>
        <a:p>
          <a:endParaRPr lang="en-US"/>
        </a:p>
      </dgm:t>
    </dgm:pt>
    <dgm:pt modelId="{D798367D-3CF6-4C3D-B4AF-5D44DC5AC31F}" type="pres">
      <dgm:prSet presAssocID="{72AC55D8-B031-4933-A914-3D01EF8C5442}" presName="ParentText" presStyleLbl="node1" presStyleIdx="1" presStyleCnt="3">
        <dgm:presLayoutVars>
          <dgm:chMax val="1"/>
          <dgm:chPref val="1"/>
          <dgm:bulletEnabled val="1"/>
        </dgm:presLayoutVars>
      </dgm:prSet>
      <dgm:spPr/>
      <dgm:t>
        <a:bodyPr/>
        <a:lstStyle/>
        <a:p>
          <a:endParaRPr lang="en-US"/>
        </a:p>
      </dgm:t>
    </dgm:pt>
    <dgm:pt modelId="{78E8E66C-346A-4183-B1F0-1A6A1ECBF0E6}" type="pres">
      <dgm:prSet presAssocID="{72AC55D8-B031-4933-A914-3D01EF8C5442}" presName="ChildText" presStyleLbl="revTx" presStyleIdx="1" presStyleCnt="2">
        <dgm:presLayoutVars>
          <dgm:chMax val="0"/>
          <dgm:chPref val="0"/>
          <dgm:bulletEnabled val="1"/>
        </dgm:presLayoutVars>
      </dgm:prSet>
      <dgm:spPr/>
      <dgm:t>
        <a:bodyPr/>
        <a:lstStyle/>
        <a:p>
          <a:endParaRPr lang="en-US"/>
        </a:p>
      </dgm:t>
    </dgm:pt>
    <dgm:pt modelId="{0B2F9DCA-37EC-4358-8968-1F8028BA8403}" type="pres">
      <dgm:prSet presAssocID="{2DA55BAC-15FF-41A7-A04D-E8235EF90CA6}" presName="sibTrans" presStyleCnt="0"/>
      <dgm:spPr/>
    </dgm:pt>
    <dgm:pt modelId="{5AAF0D51-E87C-4208-9899-2B4A867F0E97}" type="pres">
      <dgm:prSet presAssocID="{3B9F18AE-86CB-46CA-905A-C3A92373D4F7}" presName="composite" presStyleCnt="0"/>
      <dgm:spPr/>
    </dgm:pt>
    <dgm:pt modelId="{51DF12E2-2173-4A62-94D8-BD740CD1FEFB}" type="pres">
      <dgm:prSet presAssocID="{3B9F18AE-86CB-46CA-905A-C3A92373D4F7}" presName="ParentText" presStyleLbl="node1" presStyleIdx="2" presStyleCnt="3" custScaleX="151295">
        <dgm:presLayoutVars>
          <dgm:chMax val="1"/>
          <dgm:chPref val="1"/>
          <dgm:bulletEnabled val="1"/>
        </dgm:presLayoutVars>
      </dgm:prSet>
      <dgm:spPr/>
      <dgm:t>
        <a:bodyPr/>
        <a:lstStyle/>
        <a:p>
          <a:endParaRPr lang="en-US"/>
        </a:p>
      </dgm:t>
    </dgm:pt>
  </dgm:ptLst>
  <dgm:cxnLst>
    <dgm:cxn modelId="{15E0F312-BAB9-4349-AAF0-31829B2BBF99}" srcId="{8ADCD2D4-35BF-4E7F-84AA-BB3572EB0163}" destId="{62A1042A-2619-47B9-94AE-7FA76AEA03A7}" srcOrd="0" destOrd="0" parTransId="{390CA1E3-AA64-4DA7-901C-D4300B52B0B4}" sibTransId="{75EF0663-CF63-4A5D-967B-3593878E6F58}"/>
    <dgm:cxn modelId="{D1148417-1B5B-418C-979F-633B79E4866B}" srcId="{E9B097D8-B766-43CC-BAED-3CC2E0F75E0C}" destId="{3B9F18AE-86CB-46CA-905A-C3A92373D4F7}" srcOrd="2" destOrd="0" parTransId="{5A78BF64-9FA0-4CDB-A1D1-721BE5300A20}" sibTransId="{02B06C2B-E4E8-482A-9361-D7AF53657015}"/>
    <dgm:cxn modelId="{DE967E9C-C625-4BB6-A44B-B480C5AFDCAC}" type="presOf" srcId="{32E4A680-909B-4ED3-B84C-2E333F4B6F17}" destId="{78E8E66C-346A-4183-B1F0-1A6A1ECBF0E6}" srcOrd="0" destOrd="0" presId="urn:microsoft.com/office/officeart/2005/8/layout/StepDownProcess"/>
    <dgm:cxn modelId="{9512BC3C-AEFC-4027-92F7-B2771F3570D3}" type="presOf" srcId="{72AC55D8-B031-4933-A914-3D01EF8C5442}" destId="{D798367D-3CF6-4C3D-B4AF-5D44DC5AC31F}" srcOrd="0" destOrd="0" presId="urn:microsoft.com/office/officeart/2005/8/layout/StepDownProcess"/>
    <dgm:cxn modelId="{74E9B224-E65B-445F-BE01-94B00BE4E4DE}" type="presOf" srcId="{3B9F18AE-86CB-46CA-905A-C3A92373D4F7}" destId="{51DF12E2-2173-4A62-94D8-BD740CD1FEFB}" srcOrd="0" destOrd="0" presId="urn:microsoft.com/office/officeart/2005/8/layout/StepDownProcess"/>
    <dgm:cxn modelId="{89E74B5F-38A4-4FBF-85EB-57ED0AACD9D6}" type="presOf" srcId="{E9B097D8-B766-43CC-BAED-3CC2E0F75E0C}" destId="{C7DEC481-F1A9-480F-A809-BE2645B14353}" srcOrd="0" destOrd="0" presId="urn:microsoft.com/office/officeart/2005/8/layout/StepDownProcess"/>
    <dgm:cxn modelId="{5523E077-FDC2-48AD-9980-CFE482D7DB05}" srcId="{72AC55D8-B031-4933-A914-3D01EF8C5442}" destId="{32E4A680-909B-4ED3-B84C-2E333F4B6F17}" srcOrd="0" destOrd="0" parTransId="{B37B2B63-697C-4106-9E3E-26C80C4B5C5E}" sibTransId="{1565D04A-1750-4F28-B432-B82D748996FA}"/>
    <dgm:cxn modelId="{BA954AD9-7966-48A6-987B-C556746D621C}" type="presOf" srcId="{62A1042A-2619-47B9-94AE-7FA76AEA03A7}" destId="{7CCD48D9-5DFB-4CF7-9689-6B39AE8F57C4}" srcOrd="0" destOrd="0" presId="urn:microsoft.com/office/officeart/2005/8/layout/StepDownProcess"/>
    <dgm:cxn modelId="{6B47682B-F671-485F-9F87-44A2FF1E76E1}" type="presOf" srcId="{8ADCD2D4-35BF-4E7F-84AA-BB3572EB0163}" destId="{3F932F21-807C-4E95-86B6-C6F99C612DF3}" srcOrd="0" destOrd="0" presId="urn:microsoft.com/office/officeart/2005/8/layout/StepDownProcess"/>
    <dgm:cxn modelId="{FD1660BD-786C-4BB9-920A-BE144C52DE2A}" srcId="{E9B097D8-B766-43CC-BAED-3CC2E0F75E0C}" destId="{72AC55D8-B031-4933-A914-3D01EF8C5442}" srcOrd="1" destOrd="0" parTransId="{6BCE231C-F028-4B93-9A05-610A858B89B5}" sibTransId="{2DA55BAC-15FF-41A7-A04D-E8235EF90CA6}"/>
    <dgm:cxn modelId="{1810E875-0E3C-4ED5-9082-4542AAC6FF22}" srcId="{E9B097D8-B766-43CC-BAED-3CC2E0F75E0C}" destId="{8ADCD2D4-35BF-4E7F-84AA-BB3572EB0163}" srcOrd="0" destOrd="0" parTransId="{0BADEFDF-AA5E-48AA-A342-30183B6C37A6}" sibTransId="{55E82257-2E69-4EDA-A944-1245194C5D22}"/>
    <dgm:cxn modelId="{7C71DF79-BB25-45B9-96E1-3226FBB92586}" type="presParOf" srcId="{C7DEC481-F1A9-480F-A809-BE2645B14353}" destId="{65764F98-3AFC-4EE0-8B6C-844802C7427A}" srcOrd="0" destOrd="0" presId="urn:microsoft.com/office/officeart/2005/8/layout/StepDownProcess"/>
    <dgm:cxn modelId="{CE1EE06D-3E3F-469D-98D9-319F45C348A5}" type="presParOf" srcId="{65764F98-3AFC-4EE0-8B6C-844802C7427A}" destId="{8EB7D594-3303-44C8-9539-58E86C90E5A8}" srcOrd="0" destOrd="0" presId="urn:microsoft.com/office/officeart/2005/8/layout/StepDownProcess"/>
    <dgm:cxn modelId="{30F90AB2-2579-48D8-AB11-A9D64F73A2DA}" type="presParOf" srcId="{65764F98-3AFC-4EE0-8B6C-844802C7427A}" destId="{3F932F21-807C-4E95-86B6-C6F99C612DF3}" srcOrd="1" destOrd="0" presId="urn:microsoft.com/office/officeart/2005/8/layout/StepDownProcess"/>
    <dgm:cxn modelId="{907F5009-E3F6-49A7-9EE8-57709AE5893C}" type="presParOf" srcId="{65764F98-3AFC-4EE0-8B6C-844802C7427A}" destId="{7CCD48D9-5DFB-4CF7-9689-6B39AE8F57C4}" srcOrd="2" destOrd="0" presId="urn:microsoft.com/office/officeart/2005/8/layout/StepDownProcess"/>
    <dgm:cxn modelId="{C2D938EC-85E1-444E-8210-021381ADFB7B}" type="presParOf" srcId="{C7DEC481-F1A9-480F-A809-BE2645B14353}" destId="{8DB34237-BBAD-4DE3-A4DC-6FCBD0A0364B}" srcOrd="1" destOrd="0" presId="urn:microsoft.com/office/officeart/2005/8/layout/StepDownProcess"/>
    <dgm:cxn modelId="{949174CA-4081-4FE6-8EE1-E247272CE9DA}" type="presParOf" srcId="{C7DEC481-F1A9-480F-A809-BE2645B14353}" destId="{DCE2ABF0-B3CD-4D58-B0F7-4C40962BF107}" srcOrd="2" destOrd="0" presId="urn:microsoft.com/office/officeart/2005/8/layout/StepDownProcess"/>
    <dgm:cxn modelId="{93136FDF-6443-4274-BEC0-E6D34BBE272D}" type="presParOf" srcId="{DCE2ABF0-B3CD-4D58-B0F7-4C40962BF107}" destId="{63B344C7-6851-42C8-B621-85417C876DC5}" srcOrd="0" destOrd="0" presId="urn:microsoft.com/office/officeart/2005/8/layout/StepDownProcess"/>
    <dgm:cxn modelId="{04AD910B-518C-474D-BB4E-4D60E024266E}" type="presParOf" srcId="{DCE2ABF0-B3CD-4D58-B0F7-4C40962BF107}" destId="{D798367D-3CF6-4C3D-B4AF-5D44DC5AC31F}" srcOrd="1" destOrd="0" presId="urn:microsoft.com/office/officeart/2005/8/layout/StepDownProcess"/>
    <dgm:cxn modelId="{FED5B437-FF94-4F13-B2AB-ABEAEA0A159A}" type="presParOf" srcId="{DCE2ABF0-B3CD-4D58-B0F7-4C40962BF107}" destId="{78E8E66C-346A-4183-B1F0-1A6A1ECBF0E6}" srcOrd="2" destOrd="0" presId="urn:microsoft.com/office/officeart/2005/8/layout/StepDownProcess"/>
    <dgm:cxn modelId="{AE5ED562-C8C8-4E2F-A4CC-EB69B97FAE8B}" type="presParOf" srcId="{C7DEC481-F1A9-480F-A809-BE2645B14353}" destId="{0B2F9DCA-37EC-4358-8968-1F8028BA8403}" srcOrd="3" destOrd="0" presId="urn:microsoft.com/office/officeart/2005/8/layout/StepDownProcess"/>
    <dgm:cxn modelId="{930506EF-BF0D-464C-93DD-C308E5AA517F}" type="presParOf" srcId="{C7DEC481-F1A9-480F-A809-BE2645B14353}" destId="{5AAF0D51-E87C-4208-9899-2B4A867F0E97}" srcOrd="4" destOrd="0" presId="urn:microsoft.com/office/officeart/2005/8/layout/StepDownProcess"/>
    <dgm:cxn modelId="{56B3E054-A6B6-4E7B-8AFA-5662B85C0A30}" type="presParOf" srcId="{5AAF0D51-E87C-4208-9899-2B4A867F0E97}" destId="{51DF12E2-2173-4A62-94D8-BD740CD1FEF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CCAB16-BCB0-47F6-832F-B24548157A81}"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BCD013F2-AA1B-47DA-B1D1-35F36C440767}">
      <dgm:prSet phldrT="[Text]" custT="1"/>
      <dgm:spPr>
        <a:solidFill>
          <a:srgbClr val="CACACA"/>
        </a:solidFill>
        <a:ln>
          <a:solidFill>
            <a:schemeClr val="tx1"/>
          </a:solidFill>
        </a:ln>
      </dgm:spPr>
      <dgm:t>
        <a:bodyPr/>
        <a:lstStyle/>
        <a:p>
          <a:r>
            <a:rPr lang="fr-CH" sz="1800" dirty="0" smtClean="0">
              <a:latin typeface="Arial Narrow" panose="020B0606020202030204" pitchFamily="34" charset="0"/>
            </a:rPr>
            <a:t>Actualiser la base de données des infrastructures sociocommunautaires des sites d’accueil de personnes déplacées internes (PDI) dans les 3 régions</a:t>
          </a:r>
          <a:endParaRPr lang="en-US" sz="1800" dirty="0">
            <a:latin typeface="Arial Narrow" panose="020B0606020202030204" pitchFamily="34" charset="0"/>
          </a:endParaRPr>
        </a:p>
      </dgm:t>
    </dgm:pt>
    <dgm:pt modelId="{65F642AF-F52A-426A-8D88-623234C5BA2D}" type="parTrans" cxnId="{746E3DE3-F93F-4015-9DD9-4A7143D1418C}">
      <dgm:prSet/>
      <dgm:spPr/>
      <dgm:t>
        <a:bodyPr/>
        <a:lstStyle/>
        <a:p>
          <a:endParaRPr lang="en-US"/>
        </a:p>
      </dgm:t>
    </dgm:pt>
    <dgm:pt modelId="{DDA38DDE-8743-437F-8EB8-1F964A9A1D39}" type="sibTrans" cxnId="{746E3DE3-F93F-4015-9DD9-4A7143D1418C}">
      <dgm:prSet/>
      <dgm:spPr/>
      <dgm:t>
        <a:bodyPr/>
        <a:lstStyle/>
        <a:p>
          <a:endParaRPr lang="en-US"/>
        </a:p>
      </dgm:t>
    </dgm:pt>
    <dgm:pt modelId="{AD78353E-562E-4513-B14B-1ADDDA40F1A3}">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Identifier les </a:t>
          </a:r>
          <a:r>
            <a:rPr lang="fr-CH" sz="1800" dirty="0" smtClean="0">
              <a:latin typeface="Arial Narrow" panose="020B0606020202030204" pitchFamily="34" charset="0"/>
            </a:rPr>
            <a:t>zones d’origines, </a:t>
          </a:r>
          <a:r>
            <a:rPr lang="fr-CH" sz="1800" smtClean="0">
              <a:latin typeface="Arial Narrow" panose="020B0606020202030204" pitchFamily="34" charset="0"/>
            </a:rPr>
            <a:t>les profils, </a:t>
          </a:r>
          <a:r>
            <a:rPr lang="fr-CH" sz="1800" dirty="0" smtClean="0">
              <a:latin typeface="Arial Narrow" panose="020B0606020202030204" pitchFamily="34" charset="0"/>
            </a:rPr>
            <a:t>les causes de déplacement et les intentions de mouvement des PDI</a:t>
          </a:r>
          <a:endParaRPr lang="en-US" sz="1800" dirty="0">
            <a:latin typeface="Arial Narrow" panose="020B0606020202030204" pitchFamily="34" charset="0"/>
          </a:endParaRPr>
        </a:p>
      </dgm:t>
    </dgm:pt>
    <dgm:pt modelId="{B07F5E39-F034-415F-BB44-74665B708082}" type="parTrans" cxnId="{CB015AA0-E9BE-4433-B783-EFC53613885E}">
      <dgm:prSet/>
      <dgm:spPr/>
      <dgm:t>
        <a:bodyPr/>
        <a:lstStyle/>
        <a:p>
          <a:endParaRPr lang="en-US"/>
        </a:p>
      </dgm:t>
    </dgm:pt>
    <dgm:pt modelId="{2C139105-47A7-45E7-8968-4B0EDDE7D96F}" type="sibTrans" cxnId="{CB015AA0-E9BE-4433-B783-EFC53613885E}">
      <dgm:prSet/>
      <dgm:spPr/>
      <dgm:t>
        <a:bodyPr/>
        <a:lstStyle/>
        <a:p>
          <a:endParaRPr lang="en-US"/>
        </a:p>
      </dgm:t>
    </dgm:pt>
    <dgm:pt modelId="{B51DCF98-E359-400B-8948-DC03DD957C37}">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Comprendre la situation des populations sur les sites et l’information dont ils disposent en matière d’accès à l’aide humanitaire </a:t>
          </a:r>
          <a:endParaRPr lang="en-US" sz="1800" dirty="0">
            <a:latin typeface="Arial Narrow" panose="020B0606020202030204" pitchFamily="34" charset="0"/>
          </a:endParaRPr>
        </a:p>
      </dgm:t>
    </dgm:pt>
    <dgm:pt modelId="{746E3BA4-890F-45FA-92F2-F5DA7CB29C9F}" type="parTrans" cxnId="{4782207A-58DC-4040-92A3-20EF35D1C0F9}">
      <dgm:prSet/>
      <dgm:spPr/>
      <dgm:t>
        <a:bodyPr/>
        <a:lstStyle/>
        <a:p>
          <a:endParaRPr lang="en-US"/>
        </a:p>
      </dgm:t>
    </dgm:pt>
    <dgm:pt modelId="{26E5D252-45D1-410C-BEBA-E9C3917AD210}" type="sibTrans" cxnId="{4782207A-58DC-4040-92A3-20EF35D1C0F9}">
      <dgm:prSet/>
      <dgm:spPr/>
      <dgm:t>
        <a:bodyPr/>
        <a:lstStyle/>
        <a:p>
          <a:endParaRPr lang="en-US"/>
        </a:p>
      </dgm:t>
    </dgm:pt>
    <dgm:pt modelId="{3E780036-4875-4681-B676-DD47ED7B1F3F}">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Observer la </a:t>
          </a:r>
          <a:r>
            <a:rPr lang="fr-CH" sz="1800" dirty="0" smtClean="0">
              <a:latin typeface="Arial Narrow" panose="020B0606020202030204" pitchFamily="34" charset="0"/>
            </a:rPr>
            <a:t>situation des PDI sur les sites d’installation à la fois au niveau des abris que des biens non alimentaires et des infrastructures</a:t>
          </a:r>
          <a:endParaRPr lang="en-US" sz="1800" dirty="0">
            <a:latin typeface="Arial Narrow" panose="020B0606020202030204" pitchFamily="34" charset="0"/>
          </a:endParaRPr>
        </a:p>
      </dgm:t>
    </dgm:pt>
    <dgm:pt modelId="{C64E4043-A23E-47A3-9966-7FF7075A1E96}" type="parTrans" cxnId="{7CDF3AEE-2139-4B62-BB86-DD4B64484D65}">
      <dgm:prSet/>
      <dgm:spPr/>
      <dgm:t>
        <a:bodyPr/>
        <a:lstStyle/>
        <a:p>
          <a:endParaRPr lang="en-US"/>
        </a:p>
      </dgm:t>
    </dgm:pt>
    <dgm:pt modelId="{0D8BE8E7-F206-4D61-9BA5-C9DEEB50F8C4}" type="sibTrans" cxnId="{7CDF3AEE-2139-4B62-BB86-DD4B64484D65}">
      <dgm:prSet/>
      <dgm:spPr/>
      <dgm:t>
        <a:bodyPr/>
        <a:lstStyle/>
        <a:p>
          <a:endParaRPr lang="en-US"/>
        </a:p>
      </dgm:t>
    </dgm:pt>
    <dgm:pt modelId="{1247D1FA-DAE7-4145-AA62-E1800BE65F1C}" type="pres">
      <dgm:prSet presAssocID="{08CCAB16-BCB0-47F6-832F-B24548157A81}" presName="linear" presStyleCnt="0">
        <dgm:presLayoutVars>
          <dgm:animLvl val="lvl"/>
          <dgm:resizeHandles val="exact"/>
        </dgm:presLayoutVars>
      </dgm:prSet>
      <dgm:spPr/>
      <dgm:t>
        <a:bodyPr/>
        <a:lstStyle/>
        <a:p>
          <a:endParaRPr lang="en-US"/>
        </a:p>
      </dgm:t>
    </dgm:pt>
    <dgm:pt modelId="{18BFD352-FE2B-4624-A336-7D1EC74C072F}" type="pres">
      <dgm:prSet presAssocID="{BCD013F2-AA1B-47DA-B1D1-35F36C440767}" presName="parentText" presStyleLbl="node1" presStyleIdx="0" presStyleCnt="4" custLinFactNeighborX="2053" custLinFactNeighborY="-29077">
        <dgm:presLayoutVars>
          <dgm:chMax val="0"/>
          <dgm:bulletEnabled val="1"/>
        </dgm:presLayoutVars>
      </dgm:prSet>
      <dgm:spPr/>
      <dgm:t>
        <a:bodyPr/>
        <a:lstStyle/>
        <a:p>
          <a:endParaRPr lang="en-US"/>
        </a:p>
      </dgm:t>
    </dgm:pt>
    <dgm:pt modelId="{C3705790-8D0A-4B41-82EC-B4A80645F286}" type="pres">
      <dgm:prSet presAssocID="{DDA38DDE-8743-437F-8EB8-1F964A9A1D39}" presName="spacer" presStyleCnt="0"/>
      <dgm:spPr/>
    </dgm:pt>
    <dgm:pt modelId="{F9DBD806-C2B6-483C-99F2-A81009DF722A}" type="pres">
      <dgm:prSet presAssocID="{AD78353E-562E-4513-B14B-1ADDDA40F1A3}" presName="parentText" presStyleLbl="node1" presStyleIdx="1" presStyleCnt="4">
        <dgm:presLayoutVars>
          <dgm:chMax val="0"/>
          <dgm:bulletEnabled val="1"/>
        </dgm:presLayoutVars>
      </dgm:prSet>
      <dgm:spPr/>
      <dgm:t>
        <a:bodyPr/>
        <a:lstStyle/>
        <a:p>
          <a:endParaRPr lang="en-US"/>
        </a:p>
      </dgm:t>
    </dgm:pt>
    <dgm:pt modelId="{F958038D-423D-400E-A1B9-D514A466DD4C}" type="pres">
      <dgm:prSet presAssocID="{2C139105-47A7-45E7-8968-4B0EDDE7D96F}" presName="spacer" presStyleCnt="0"/>
      <dgm:spPr/>
    </dgm:pt>
    <dgm:pt modelId="{4E920F86-CCA5-4CD1-8AE2-6389791400D8}" type="pres">
      <dgm:prSet presAssocID="{B51DCF98-E359-400B-8948-DC03DD957C37}" presName="parentText" presStyleLbl="node1" presStyleIdx="2" presStyleCnt="4">
        <dgm:presLayoutVars>
          <dgm:chMax val="0"/>
          <dgm:bulletEnabled val="1"/>
        </dgm:presLayoutVars>
      </dgm:prSet>
      <dgm:spPr/>
      <dgm:t>
        <a:bodyPr/>
        <a:lstStyle/>
        <a:p>
          <a:endParaRPr lang="en-US"/>
        </a:p>
      </dgm:t>
    </dgm:pt>
    <dgm:pt modelId="{A27D6819-1C0C-40AD-B191-8F7AD1C81971}" type="pres">
      <dgm:prSet presAssocID="{26E5D252-45D1-410C-BEBA-E9C3917AD210}" presName="spacer" presStyleCnt="0"/>
      <dgm:spPr/>
    </dgm:pt>
    <dgm:pt modelId="{EE03FB28-2AC3-4812-AAC6-3ABCCC6B1345}" type="pres">
      <dgm:prSet presAssocID="{3E780036-4875-4681-B676-DD47ED7B1F3F}" presName="parentText" presStyleLbl="node1" presStyleIdx="3" presStyleCnt="4">
        <dgm:presLayoutVars>
          <dgm:chMax val="0"/>
          <dgm:bulletEnabled val="1"/>
        </dgm:presLayoutVars>
      </dgm:prSet>
      <dgm:spPr/>
      <dgm:t>
        <a:bodyPr/>
        <a:lstStyle/>
        <a:p>
          <a:endParaRPr lang="en-US"/>
        </a:p>
      </dgm:t>
    </dgm:pt>
  </dgm:ptLst>
  <dgm:cxnLst>
    <dgm:cxn modelId="{746E3DE3-F93F-4015-9DD9-4A7143D1418C}" srcId="{08CCAB16-BCB0-47F6-832F-B24548157A81}" destId="{BCD013F2-AA1B-47DA-B1D1-35F36C440767}" srcOrd="0" destOrd="0" parTransId="{65F642AF-F52A-426A-8D88-623234C5BA2D}" sibTransId="{DDA38DDE-8743-437F-8EB8-1F964A9A1D39}"/>
    <dgm:cxn modelId="{67CC1540-0FEE-4067-9EF7-8AFA02618B0A}" type="presOf" srcId="{BCD013F2-AA1B-47DA-B1D1-35F36C440767}" destId="{18BFD352-FE2B-4624-A336-7D1EC74C072F}" srcOrd="0" destOrd="0" presId="urn:microsoft.com/office/officeart/2005/8/layout/vList2"/>
    <dgm:cxn modelId="{E6E59F58-E878-488E-9646-45E575BB83F3}" type="presOf" srcId="{B51DCF98-E359-400B-8948-DC03DD957C37}" destId="{4E920F86-CCA5-4CD1-8AE2-6389791400D8}" srcOrd="0" destOrd="0" presId="urn:microsoft.com/office/officeart/2005/8/layout/vList2"/>
    <dgm:cxn modelId="{128D842B-0E16-4369-9920-E26CB7F5E201}" type="presOf" srcId="{3E780036-4875-4681-B676-DD47ED7B1F3F}" destId="{EE03FB28-2AC3-4812-AAC6-3ABCCC6B1345}" srcOrd="0" destOrd="0" presId="urn:microsoft.com/office/officeart/2005/8/layout/vList2"/>
    <dgm:cxn modelId="{4782207A-58DC-4040-92A3-20EF35D1C0F9}" srcId="{08CCAB16-BCB0-47F6-832F-B24548157A81}" destId="{B51DCF98-E359-400B-8948-DC03DD957C37}" srcOrd="2" destOrd="0" parTransId="{746E3BA4-890F-45FA-92F2-F5DA7CB29C9F}" sibTransId="{26E5D252-45D1-410C-BEBA-E9C3917AD210}"/>
    <dgm:cxn modelId="{CB015AA0-E9BE-4433-B783-EFC53613885E}" srcId="{08CCAB16-BCB0-47F6-832F-B24548157A81}" destId="{AD78353E-562E-4513-B14B-1ADDDA40F1A3}" srcOrd="1" destOrd="0" parTransId="{B07F5E39-F034-415F-BB44-74665B708082}" sibTransId="{2C139105-47A7-45E7-8968-4B0EDDE7D96F}"/>
    <dgm:cxn modelId="{A730F1C9-27D1-40AD-8927-1B1657C32652}" type="presOf" srcId="{08CCAB16-BCB0-47F6-832F-B24548157A81}" destId="{1247D1FA-DAE7-4145-AA62-E1800BE65F1C}" srcOrd="0" destOrd="0" presId="urn:microsoft.com/office/officeart/2005/8/layout/vList2"/>
    <dgm:cxn modelId="{F6A9ABCE-7A66-4751-86DB-E1985B14A6E2}" type="presOf" srcId="{AD78353E-562E-4513-B14B-1ADDDA40F1A3}" destId="{F9DBD806-C2B6-483C-99F2-A81009DF722A}" srcOrd="0" destOrd="0" presId="urn:microsoft.com/office/officeart/2005/8/layout/vList2"/>
    <dgm:cxn modelId="{7CDF3AEE-2139-4B62-BB86-DD4B64484D65}" srcId="{08CCAB16-BCB0-47F6-832F-B24548157A81}" destId="{3E780036-4875-4681-B676-DD47ED7B1F3F}" srcOrd="3" destOrd="0" parTransId="{C64E4043-A23E-47A3-9966-7FF7075A1E96}" sibTransId="{0D8BE8E7-F206-4D61-9BA5-C9DEEB50F8C4}"/>
    <dgm:cxn modelId="{681DAC98-82B4-4756-94AC-0E1D85C72680}" type="presParOf" srcId="{1247D1FA-DAE7-4145-AA62-E1800BE65F1C}" destId="{18BFD352-FE2B-4624-A336-7D1EC74C072F}" srcOrd="0" destOrd="0" presId="urn:microsoft.com/office/officeart/2005/8/layout/vList2"/>
    <dgm:cxn modelId="{45BFAC53-635D-4BC4-B622-866C77F17CBF}" type="presParOf" srcId="{1247D1FA-DAE7-4145-AA62-E1800BE65F1C}" destId="{C3705790-8D0A-4B41-82EC-B4A80645F286}" srcOrd="1" destOrd="0" presId="urn:microsoft.com/office/officeart/2005/8/layout/vList2"/>
    <dgm:cxn modelId="{F07744A5-DF6B-4500-A996-F768D798F01F}" type="presParOf" srcId="{1247D1FA-DAE7-4145-AA62-E1800BE65F1C}" destId="{F9DBD806-C2B6-483C-99F2-A81009DF722A}" srcOrd="2" destOrd="0" presId="urn:microsoft.com/office/officeart/2005/8/layout/vList2"/>
    <dgm:cxn modelId="{A94AE15C-516D-4D54-B07B-2F33147FD0F5}" type="presParOf" srcId="{1247D1FA-DAE7-4145-AA62-E1800BE65F1C}" destId="{F958038D-423D-400E-A1B9-D514A466DD4C}" srcOrd="3" destOrd="0" presId="urn:microsoft.com/office/officeart/2005/8/layout/vList2"/>
    <dgm:cxn modelId="{311FA5EB-9382-4C8B-92F7-25749FF93D4A}" type="presParOf" srcId="{1247D1FA-DAE7-4145-AA62-E1800BE65F1C}" destId="{4E920F86-CCA5-4CD1-8AE2-6389791400D8}" srcOrd="4" destOrd="0" presId="urn:microsoft.com/office/officeart/2005/8/layout/vList2"/>
    <dgm:cxn modelId="{C552DBB4-4103-4C2C-B81F-13A30764A03B}" type="presParOf" srcId="{1247D1FA-DAE7-4145-AA62-E1800BE65F1C}" destId="{A27D6819-1C0C-40AD-B191-8F7AD1C81971}" srcOrd="5" destOrd="0" presId="urn:microsoft.com/office/officeart/2005/8/layout/vList2"/>
    <dgm:cxn modelId="{93A875C8-C353-4628-82F3-A28E027E4FF5}" type="presParOf" srcId="{1247D1FA-DAE7-4145-AA62-E1800BE65F1C}" destId="{EE03FB28-2AC3-4812-AAC6-3ABCCC6B134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9D50A4-6E7F-4BE0-A146-D14A3926F2A6}" type="doc">
      <dgm:prSet loTypeId="urn:microsoft.com/office/officeart/2005/8/layout/chevron1" loCatId="process" qsTypeId="urn:microsoft.com/office/officeart/2005/8/quickstyle/simple3" qsCatId="simple" csTypeId="urn:microsoft.com/office/officeart/2005/8/colors/colorful2" csCatId="colorful" phldr="1"/>
      <dgm:spPr/>
    </dgm:pt>
    <dgm:pt modelId="{A5BBC6FB-2C78-430A-8F8A-907AC3154E1D}">
      <dgm:prSet phldrT="[Text]"/>
      <dgm:spPr>
        <a:solidFill>
          <a:srgbClr val="CACACA"/>
        </a:solidFill>
      </dgm:spPr>
      <dgm:t>
        <a:bodyPr/>
        <a:lstStyle/>
        <a:p>
          <a:r>
            <a:rPr lang="fr-FR" dirty="0" smtClean="0">
              <a:latin typeface="Arial Narrow" panose="020B0606020202030204" pitchFamily="34" charset="0"/>
            </a:rPr>
            <a:t>Entretiens avec informateurs clés (IC) issus des PDI</a:t>
          </a:r>
          <a:endParaRPr lang="en-US" dirty="0">
            <a:latin typeface="Arial Narrow" panose="020B0606020202030204" pitchFamily="34" charset="0"/>
          </a:endParaRPr>
        </a:p>
      </dgm:t>
    </dgm:pt>
    <dgm:pt modelId="{2536BE25-17E0-4963-BD9A-220CA96E6E11}" type="parTrans" cxnId="{EB380948-EC91-40BB-B8B2-15A0DA22D9E0}">
      <dgm:prSet/>
      <dgm:spPr/>
      <dgm:t>
        <a:bodyPr/>
        <a:lstStyle/>
        <a:p>
          <a:endParaRPr lang="en-US"/>
        </a:p>
      </dgm:t>
    </dgm:pt>
    <dgm:pt modelId="{26554950-B65E-4BC9-BA6B-8AF4B5A2FD47}" type="sibTrans" cxnId="{EB380948-EC91-40BB-B8B2-15A0DA22D9E0}">
      <dgm:prSet/>
      <dgm:spPr/>
      <dgm:t>
        <a:bodyPr/>
        <a:lstStyle/>
        <a:p>
          <a:endParaRPr lang="en-US"/>
        </a:p>
      </dgm:t>
    </dgm:pt>
    <dgm:pt modelId="{26D809DC-D54F-4594-9A1A-3BC0A0FD198D}">
      <dgm:prSet phldrT="[Text]"/>
      <dgm:spPr>
        <a:solidFill>
          <a:srgbClr val="CACACA"/>
        </a:solidFill>
      </dgm:spPr>
      <dgm:t>
        <a:bodyPr/>
        <a:lstStyle/>
        <a:p>
          <a:r>
            <a:rPr lang="fr-FR" dirty="0" smtClean="0">
              <a:latin typeface="Arial Narrow" panose="020B0606020202030204" pitchFamily="34" charset="0"/>
            </a:rPr>
            <a:t>Entretiens avec les usagers des infrastructures</a:t>
          </a:r>
          <a:endParaRPr lang="en-US" dirty="0">
            <a:latin typeface="Arial Narrow" panose="020B0606020202030204" pitchFamily="34" charset="0"/>
          </a:endParaRPr>
        </a:p>
      </dgm:t>
    </dgm:pt>
    <dgm:pt modelId="{4C3B6916-6271-4946-9851-0F770D0098EA}" type="parTrans" cxnId="{FA713C4A-B5B8-406D-9253-DA398B058609}">
      <dgm:prSet/>
      <dgm:spPr/>
      <dgm:t>
        <a:bodyPr/>
        <a:lstStyle/>
        <a:p>
          <a:endParaRPr lang="en-US"/>
        </a:p>
      </dgm:t>
    </dgm:pt>
    <dgm:pt modelId="{3BEE5F85-0DC3-449F-AB72-035D9258EE9F}" type="sibTrans" cxnId="{FA713C4A-B5B8-406D-9253-DA398B058609}">
      <dgm:prSet/>
      <dgm:spPr/>
      <dgm:t>
        <a:bodyPr/>
        <a:lstStyle/>
        <a:p>
          <a:endParaRPr lang="en-US"/>
        </a:p>
      </dgm:t>
    </dgm:pt>
    <dgm:pt modelId="{74C0388D-1492-401F-9C20-81088F4BD01A}">
      <dgm:prSet phldrT="[Text]"/>
      <dgm:spPr>
        <a:solidFill>
          <a:srgbClr val="CACACA"/>
        </a:solidFill>
      </dgm:spPr>
      <dgm:t>
        <a:bodyPr/>
        <a:lstStyle/>
        <a:p>
          <a:r>
            <a:rPr lang="fr-FR" dirty="0" smtClean="0">
              <a:latin typeface="Arial Narrow" panose="020B0606020202030204" pitchFamily="34" charset="0"/>
            </a:rPr>
            <a:t>Cartographie des infrastructures et du périmètre du site</a:t>
          </a:r>
          <a:endParaRPr lang="en-US" dirty="0">
            <a:latin typeface="Arial Narrow" panose="020B0606020202030204" pitchFamily="34" charset="0"/>
          </a:endParaRPr>
        </a:p>
      </dgm:t>
    </dgm:pt>
    <dgm:pt modelId="{814B194A-A962-4985-97D6-7E4228F9FF41}" type="parTrans" cxnId="{45DE24CF-2E5C-4949-A51B-DE16F9B216EC}">
      <dgm:prSet/>
      <dgm:spPr/>
      <dgm:t>
        <a:bodyPr/>
        <a:lstStyle/>
        <a:p>
          <a:endParaRPr lang="en-US"/>
        </a:p>
      </dgm:t>
    </dgm:pt>
    <dgm:pt modelId="{03144FEF-F66B-4D0B-9BF5-061992D09716}" type="sibTrans" cxnId="{45DE24CF-2E5C-4949-A51B-DE16F9B216EC}">
      <dgm:prSet/>
      <dgm:spPr/>
      <dgm:t>
        <a:bodyPr/>
        <a:lstStyle/>
        <a:p>
          <a:endParaRPr lang="en-US"/>
        </a:p>
      </dgm:t>
    </dgm:pt>
    <dgm:pt modelId="{0D287E7B-DB36-479A-B314-F006A4877E4A}" type="pres">
      <dgm:prSet presAssocID="{7B9D50A4-6E7F-4BE0-A146-D14A3926F2A6}" presName="Name0" presStyleCnt="0">
        <dgm:presLayoutVars>
          <dgm:dir/>
          <dgm:animLvl val="lvl"/>
          <dgm:resizeHandles val="exact"/>
        </dgm:presLayoutVars>
      </dgm:prSet>
      <dgm:spPr/>
    </dgm:pt>
    <dgm:pt modelId="{5AF7FC82-EDFE-40E0-8156-B20164680D81}" type="pres">
      <dgm:prSet presAssocID="{A5BBC6FB-2C78-430A-8F8A-907AC3154E1D}" presName="parTxOnly" presStyleLbl="node1" presStyleIdx="0" presStyleCnt="3">
        <dgm:presLayoutVars>
          <dgm:chMax val="0"/>
          <dgm:chPref val="0"/>
          <dgm:bulletEnabled val="1"/>
        </dgm:presLayoutVars>
      </dgm:prSet>
      <dgm:spPr/>
      <dgm:t>
        <a:bodyPr/>
        <a:lstStyle/>
        <a:p>
          <a:endParaRPr lang="en-US"/>
        </a:p>
      </dgm:t>
    </dgm:pt>
    <dgm:pt modelId="{FB67BD65-924F-4D2E-AD51-C1A0D10EFB48}" type="pres">
      <dgm:prSet presAssocID="{26554950-B65E-4BC9-BA6B-8AF4B5A2FD47}" presName="parTxOnlySpace" presStyleCnt="0"/>
      <dgm:spPr/>
    </dgm:pt>
    <dgm:pt modelId="{D9CBA73D-6217-4D18-8C2A-80AECB429531}" type="pres">
      <dgm:prSet presAssocID="{26D809DC-D54F-4594-9A1A-3BC0A0FD198D}" presName="parTxOnly" presStyleLbl="node1" presStyleIdx="1" presStyleCnt="3">
        <dgm:presLayoutVars>
          <dgm:chMax val="0"/>
          <dgm:chPref val="0"/>
          <dgm:bulletEnabled val="1"/>
        </dgm:presLayoutVars>
      </dgm:prSet>
      <dgm:spPr/>
      <dgm:t>
        <a:bodyPr/>
        <a:lstStyle/>
        <a:p>
          <a:endParaRPr lang="en-US"/>
        </a:p>
      </dgm:t>
    </dgm:pt>
    <dgm:pt modelId="{876C1D6D-FBF0-416F-B30D-F57A2FA21766}" type="pres">
      <dgm:prSet presAssocID="{3BEE5F85-0DC3-449F-AB72-035D9258EE9F}" presName="parTxOnlySpace" presStyleCnt="0"/>
      <dgm:spPr/>
    </dgm:pt>
    <dgm:pt modelId="{6454FA43-49CF-439B-A586-50E2C78F7B89}" type="pres">
      <dgm:prSet presAssocID="{74C0388D-1492-401F-9C20-81088F4BD01A}" presName="parTxOnly" presStyleLbl="node1" presStyleIdx="2" presStyleCnt="3">
        <dgm:presLayoutVars>
          <dgm:chMax val="0"/>
          <dgm:chPref val="0"/>
          <dgm:bulletEnabled val="1"/>
        </dgm:presLayoutVars>
      </dgm:prSet>
      <dgm:spPr/>
      <dgm:t>
        <a:bodyPr/>
        <a:lstStyle/>
        <a:p>
          <a:endParaRPr lang="en-US"/>
        </a:p>
      </dgm:t>
    </dgm:pt>
  </dgm:ptLst>
  <dgm:cxnLst>
    <dgm:cxn modelId="{FA713C4A-B5B8-406D-9253-DA398B058609}" srcId="{7B9D50A4-6E7F-4BE0-A146-D14A3926F2A6}" destId="{26D809DC-D54F-4594-9A1A-3BC0A0FD198D}" srcOrd="1" destOrd="0" parTransId="{4C3B6916-6271-4946-9851-0F770D0098EA}" sibTransId="{3BEE5F85-0DC3-449F-AB72-035D9258EE9F}"/>
    <dgm:cxn modelId="{EB380948-EC91-40BB-B8B2-15A0DA22D9E0}" srcId="{7B9D50A4-6E7F-4BE0-A146-D14A3926F2A6}" destId="{A5BBC6FB-2C78-430A-8F8A-907AC3154E1D}" srcOrd="0" destOrd="0" parTransId="{2536BE25-17E0-4963-BD9A-220CA96E6E11}" sibTransId="{26554950-B65E-4BC9-BA6B-8AF4B5A2FD47}"/>
    <dgm:cxn modelId="{3C6022EC-F6E4-46A5-98FE-43988118EAD0}" type="presOf" srcId="{A5BBC6FB-2C78-430A-8F8A-907AC3154E1D}" destId="{5AF7FC82-EDFE-40E0-8156-B20164680D81}" srcOrd="0" destOrd="0" presId="urn:microsoft.com/office/officeart/2005/8/layout/chevron1"/>
    <dgm:cxn modelId="{3F7DCD34-A17F-48A6-B70B-035E8812165B}" type="presOf" srcId="{74C0388D-1492-401F-9C20-81088F4BD01A}" destId="{6454FA43-49CF-439B-A586-50E2C78F7B89}" srcOrd="0" destOrd="0" presId="urn:microsoft.com/office/officeart/2005/8/layout/chevron1"/>
    <dgm:cxn modelId="{B3C40523-A911-4D2B-A0DB-A8CEDF66A070}" type="presOf" srcId="{7B9D50A4-6E7F-4BE0-A146-D14A3926F2A6}" destId="{0D287E7B-DB36-479A-B314-F006A4877E4A}" srcOrd="0" destOrd="0" presId="urn:microsoft.com/office/officeart/2005/8/layout/chevron1"/>
    <dgm:cxn modelId="{45DE24CF-2E5C-4949-A51B-DE16F9B216EC}" srcId="{7B9D50A4-6E7F-4BE0-A146-D14A3926F2A6}" destId="{74C0388D-1492-401F-9C20-81088F4BD01A}" srcOrd="2" destOrd="0" parTransId="{814B194A-A962-4985-97D6-7E4228F9FF41}" sibTransId="{03144FEF-F66B-4D0B-9BF5-061992D09716}"/>
    <dgm:cxn modelId="{8DBB5164-D4B9-4FD7-87B7-E678329FEA65}" type="presOf" srcId="{26D809DC-D54F-4594-9A1A-3BC0A0FD198D}" destId="{D9CBA73D-6217-4D18-8C2A-80AECB429531}" srcOrd="0" destOrd="0" presId="urn:microsoft.com/office/officeart/2005/8/layout/chevron1"/>
    <dgm:cxn modelId="{BA2C132B-959A-4DFC-A48A-82D2EBC99833}" type="presParOf" srcId="{0D287E7B-DB36-479A-B314-F006A4877E4A}" destId="{5AF7FC82-EDFE-40E0-8156-B20164680D81}" srcOrd="0" destOrd="0" presId="urn:microsoft.com/office/officeart/2005/8/layout/chevron1"/>
    <dgm:cxn modelId="{C511945A-2B17-49DE-9715-A756439B3F7F}" type="presParOf" srcId="{0D287E7B-DB36-479A-B314-F006A4877E4A}" destId="{FB67BD65-924F-4D2E-AD51-C1A0D10EFB48}" srcOrd="1" destOrd="0" presId="urn:microsoft.com/office/officeart/2005/8/layout/chevron1"/>
    <dgm:cxn modelId="{1E7EE0DC-2BF1-4D69-B7F5-FC48D335784F}" type="presParOf" srcId="{0D287E7B-DB36-479A-B314-F006A4877E4A}" destId="{D9CBA73D-6217-4D18-8C2A-80AECB429531}" srcOrd="2" destOrd="0" presId="urn:microsoft.com/office/officeart/2005/8/layout/chevron1"/>
    <dgm:cxn modelId="{FBCE5A02-657C-4E7B-93FA-038EF630438A}" type="presParOf" srcId="{0D287E7B-DB36-479A-B314-F006A4877E4A}" destId="{876C1D6D-FBF0-416F-B30D-F57A2FA21766}" srcOrd="3" destOrd="0" presId="urn:microsoft.com/office/officeart/2005/8/layout/chevron1"/>
    <dgm:cxn modelId="{4BF8021F-528D-4798-B120-3F4A970DCC2B}" type="presParOf" srcId="{0D287E7B-DB36-479A-B314-F006A4877E4A}" destId="{6454FA43-49CF-439B-A586-50E2C78F7B8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D594-3303-44C8-9539-58E86C90E5A8}">
      <dsp:nvSpPr>
        <dsp:cNvPr id="0" name=""/>
        <dsp:cNvSpPr/>
      </dsp:nvSpPr>
      <dsp:spPr>
        <a:xfrm rot="5400000">
          <a:off x="1385861" y="1724239"/>
          <a:ext cx="908708" cy="613640"/>
        </a:xfrm>
        <a:prstGeom prst="bentUpArrow">
          <a:avLst>
            <a:gd name="adj1" fmla="val 32840"/>
            <a:gd name="adj2" fmla="val 25000"/>
            <a:gd name="adj3" fmla="val 35780"/>
          </a:avLst>
        </a:prstGeom>
        <a:solidFill>
          <a:srgbClr val="D0CECE"/>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3F932F21-807C-4E95-86B6-C6F99C612DF3}">
      <dsp:nvSpPr>
        <dsp:cNvPr id="0" name=""/>
        <dsp:cNvSpPr/>
      </dsp:nvSpPr>
      <dsp:spPr>
        <a:xfrm>
          <a:off x="925866" y="25604"/>
          <a:ext cx="2012219"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Crises sécuritaires dans les régions de Diffa, Tahoua et </a:t>
          </a:r>
          <a:r>
            <a:rPr lang="fr-FR" sz="2000" kern="1200" dirty="0" err="1" smtClean="0">
              <a:latin typeface="Arial Narrow" panose="020B0606020202030204" pitchFamily="34" charset="0"/>
            </a:rPr>
            <a:t>Tillabéri</a:t>
          </a:r>
          <a:endParaRPr lang="en-US" sz="2000" kern="1200" dirty="0">
            <a:latin typeface="Arial Narrow" panose="020B0606020202030204" pitchFamily="34" charset="0"/>
          </a:endParaRPr>
        </a:p>
      </dsp:txBody>
      <dsp:txXfrm>
        <a:off x="994635" y="94373"/>
        <a:ext cx="1874681" cy="1270950"/>
      </dsp:txXfrm>
    </dsp:sp>
    <dsp:sp modelId="{7CCD48D9-5DFB-4CF7-9689-6B39AE8F57C4}">
      <dsp:nvSpPr>
        <dsp:cNvPr id="0" name=""/>
        <dsp:cNvSpPr/>
      </dsp:nvSpPr>
      <dsp:spPr>
        <a:xfrm>
          <a:off x="2938085" y="159936"/>
          <a:ext cx="1463496" cy="113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2938085" y="159936"/>
        <a:ext cx="1463496" cy="1138402"/>
      </dsp:txXfrm>
    </dsp:sp>
    <dsp:sp modelId="{63B344C7-6851-42C8-B621-85417C876DC5}">
      <dsp:nvSpPr>
        <dsp:cNvPr id="0" name=""/>
        <dsp:cNvSpPr/>
      </dsp:nvSpPr>
      <dsp:spPr>
        <a:xfrm rot="5400000">
          <a:off x="3140826" y="3246921"/>
          <a:ext cx="1078396" cy="655621"/>
        </a:xfrm>
        <a:prstGeom prst="bentUpArrow">
          <a:avLst>
            <a:gd name="adj1" fmla="val 32840"/>
            <a:gd name="adj2" fmla="val 25000"/>
            <a:gd name="adj3" fmla="val 35780"/>
          </a:avLst>
        </a:prstGeom>
        <a:solidFill>
          <a:srgbClr val="D0CECE"/>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D798367D-3CF6-4C3D-B4AF-5D44DC5AC31F}">
      <dsp:nvSpPr>
        <dsp:cNvPr id="0" name=""/>
        <dsp:cNvSpPr/>
      </dsp:nvSpPr>
      <dsp:spPr>
        <a:xfrm>
          <a:off x="2594210" y="1464494"/>
          <a:ext cx="2012219"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Importants déplacements de population au sein du Niger</a:t>
          </a:r>
          <a:endParaRPr lang="en-US" sz="2000" kern="1200" dirty="0">
            <a:latin typeface="Arial Narrow" panose="020B0606020202030204" pitchFamily="34" charset="0"/>
          </a:endParaRPr>
        </a:p>
      </dsp:txBody>
      <dsp:txXfrm>
        <a:off x="2662979" y="1533263"/>
        <a:ext cx="1874681" cy="1270950"/>
      </dsp:txXfrm>
    </dsp:sp>
    <dsp:sp modelId="{78E8E66C-346A-4183-B1F0-1A6A1ECBF0E6}">
      <dsp:nvSpPr>
        <dsp:cNvPr id="0" name=""/>
        <dsp:cNvSpPr/>
      </dsp:nvSpPr>
      <dsp:spPr>
        <a:xfrm>
          <a:off x="4606429" y="1598826"/>
          <a:ext cx="1463496" cy="113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4606429" y="1598826"/>
        <a:ext cx="1463496" cy="1138402"/>
      </dsp:txXfrm>
    </dsp:sp>
    <dsp:sp modelId="{51DF12E2-2173-4A62-94D8-BD740CD1FEFB}">
      <dsp:nvSpPr>
        <dsp:cNvPr id="0" name=""/>
        <dsp:cNvSpPr/>
      </dsp:nvSpPr>
      <dsp:spPr>
        <a:xfrm>
          <a:off x="4262554" y="2988228"/>
          <a:ext cx="3044387"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Evolutions des sites de déplacés (mouvements, états des lieux, </a:t>
          </a:r>
          <a:r>
            <a:rPr lang="en-CH" sz="2000" kern="1200" dirty="0" smtClean="0">
              <a:latin typeface="Arial Narrow" panose="020B0606020202030204" pitchFamily="34" charset="0"/>
            </a:rPr>
            <a:t>…</a:t>
          </a:r>
          <a:r>
            <a:rPr lang="fr-FR" sz="2000" kern="1200" dirty="0" smtClean="0">
              <a:latin typeface="Arial Narrow" panose="020B0606020202030204" pitchFamily="34" charset="0"/>
            </a:rPr>
            <a:t>) </a:t>
          </a:r>
          <a:endParaRPr lang="en-US" sz="2000" kern="1200" dirty="0">
            <a:latin typeface="Arial Narrow" panose="020B0606020202030204" pitchFamily="34" charset="0"/>
          </a:endParaRPr>
        </a:p>
      </dsp:txBody>
      <dsp:txXfrm>
        <a:off x="4331323" y="3056997"/>
        <a:ext cx="2906849" cy="1270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FD352-FE2B-4624-A336-7D1EC74C072F}">
      <dsp:nvSpPr>
        <dsp:cNvPr id="0" name=""/>
        <dsp:cNvSpPr/>
      </dsp:nvSpPr>
      <dsp:spPr>
        <a:xfrm>
          <a:off x="0" y="0"/>
          <a:ext cx="6843562" cy="992160"/>
        </a:xfrm>
        <a:prstGeom prst="roundRect">
          <a:avLst/>
        </a:prstGeom>
        <a:solidFill>
          <a:srgbClr val="CACACA"/>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H" sz="1800" kern="1200" dirty="0" smtClean="0">
              <a:latin typeface="Arial Narrow" panose="020B0606020202030204" pitchFamily="34" charset="0"/>
            </a:rPr>
            <a:t>Actualiser la base de données des infrastructures sociocommunautaires des sites d’accueil de personnes déplacées internes (PDI) dans les 3 régions</a:t>
          </a:r>
          <a:endParaRPr lang="en-US" sz="1800" kern="1200" dirty="0">
            <a:latin typeface="Arial Narrow" panose="020B0606020202030204" pitchFamily="34" charset="0"/>
          </a:endParaRPr>
        </a:p>
      </dsp:txBody>
      <dsp:txXfrm>
        <a:off x="48433" y="48433"/>
        <a:ext cx="6746696" cy="895294"/>
      </dsp:txXfrm>
    </dsp:sp>
    <dsp:sp modelId="{F9DBD806-C2B6-483C-99F2-A81009DF722A}">
      <dsp:nvSpPr>
        <dsp:cNvPr id="0" name=""/>
        <dsp:cNvSpPr/>
      </dsp:nvSpPr>
      <dsp:spPr>
        <a:xfrm>
          <a:off x="0" y="11494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Identifier les </a:t>
          </a:r>
          <a:r>
            <a:rPr lang="fr-CH" sz="1800" kern="1200" dirty="0" smtClean="0">
              <a:latin typeface="Arial Narrow" panose="020B0606020202030204" pitchFamily="34" charset="0"/>
            </a:rPr>
            <a:t>zones d’origines, </a:t>
          </a:r>
          <a:r>
            <a:rPr lang="fr-CH" sz="1800" kern="1200" smtClean="0">
              <a:latin typeface="Arial Narrow" panose="020B0606020202030204" pitchFamily="34" charset="0"/>
            </a:rPr>
            <a:t>les profils, </a:t>
          </a:r>
          <a:r>
            <a:rPr lang="fr-CH" sz="1800" kern="1200" dirty="0" smtClean="0">
              <a:latin typeface="Arial Narrow" panose="020B0606020202030204" pitchFamily="34" charset="0"/>
            </a:rPr>
            <a:t>les causes de déplacement et les intentions de mouvement des PDI</a:t>
          </a:r>
          <a:endParaRPr lang="en-US" sz="1800" kern="1200" dirty="0">
            <a:latin typeface="Arial Narrow" panose="020B0606020202030204" pitchFamily="34" charset="0"/>
          </a:endParaRPr>
        </a:p>
      </dsp:txBody>
      <dsp:txXfrm>
        <a:off x="48433" y="1197907"/>
        <a:ext cx="6746696" cy="895294"/>
      </dsp:txXfrm>
    </dsp:sp>
    <dsp:sp modelId="{4E920F86-CCA5-4CD1-8AE2-6389791400D8}">
      <dsp:nvSpPr>
        <dsp:cNvPr id="0" name=""/>
        <dsp:cNvSpPr/>
      </dsp:nvSpPr>
      <dsp:spPr>
        <a:xfrm>
          <a:off x="0" y="22942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Comprendre la situation des populations sur les sites et l’information dont ils disposent en matière d’accès à l’aide humanitaire </a:t>
          </a:r>
          <a:endParaRPr lang="en-US" sz="1800" kern="1200" dirty="0">
            <a:latin typeface="Arial Narrow" panose="020B0606020202030204" pitchFamily="34" charset="0"/>
          </a:endParaRPr>
        </a:p>
      </dsp:txBody>
      <dsp:txXfrm>
        <a:off x="48433" y="2342707"/>
        <a:ext cx="6746696" cy="895294"/>
      </dsp:txXfrm>
    </dsp:sp>
    <dsp:sp modelId="{EE03FB28-2AC3-4812-AAC6-3ABCCC6B1345}">
      <dsp:nvSpPr>
        <dsp:cNvPr id="0" name=""/>
        <dsp:cNvSpPr/>
      </dsp:nvSpPr>
      <dsp:spPr>
        <a:xfrm>
          <a:off x="0" y="34390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Observer la </a:t>
          </a:r>
          <a:r>
            <a:rPr lang="fr-CH" sz="1800" kern="1200" dirty="0" smtClean="0">
              <a:latin typeface="Arial Narrow" panose="020B0606020202030204" pitchFamily="34" charset="0"/>
            </a:rPr>
            <a:t>situation des PDI sur les sites d’installation à la fois au niveau des abris que des biens non alimentaires et des infrastructures</a:t>
          </a:r>
          <a:endParaRPr lang="en-US" sz="1800" kern="1200" dirty="0">
            <a:latin typeface="Arial Narrow" panose="020B0606020202030204" pitchFamily="34" charset="0"/>
          </a:endParaRPr>
        </a:p>
      </dsp:txBody>
      <dsp:txXfrm>
        <a:off x="48433" y="3487507"/>
        <a:ext cx="6746696"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FC82-EDFE-40E0-8156-B20164680D81}">
      <dsp:nvSpPr>
        <dsp:cNvPr id="0" name=""/>
        <dsp:cNvSpPr/>
      </dsp:nvSpPr>
      <dsp:spPr>
        <a:xfrm>
          <a:off x="2370"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Entretiens avec informateurs clés (IC) issus des PDI</a:t>
          </a:r>
          <a:endParaRPr lang="en-US" sz="2000" kern="1200" dirty="0">
            <a:latin typeface="Arial Narrow" panose="020B0606020202030204" pitchFamily="34" charset="0"/>
          </a:endParaRPr>
        </a:p>
      </dsp:txBody>
      <dsp:txXfrm>
        <a:off x="579964" y="704875"/>
        <a:ext cx="1732781" cy="1155187"/>
      </dsp:txXfrm>
    </dsp:sp>
    <dsp:sp modelId="{D9CBA73D-6217-4D18-8C2A-80AECB429531}">
      <dsp:nvSpPr>
        <dsp:cNvPr id="0" name=""/>
        <dsp:cNvSpPr/>
      </dsp:nvSpPr>
      <dsp:spPr>
        <a:xfrm>
          <a:off x="2601542"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Entretiens avec les usagers des infrastructures</a:t>
          </a:r>
          <a:endParaRPr lang="en-US" sz="2000" kern="1200" dirty="0">
            <a:latin typeface="Arial Narrow" panose="020B0606020202030204" pitchFamily="34" charset="0"/>
          </a:endParaRPr>
        </a:p>
      </dsp:txBody>
      <dsp:txXfrm>
        <a:off x="3179136" y="704875"/>
        <a:ext cx="1732781" cy="1155187"/>
      </dsp:txXfrm>
    </dsp:sp>
    <dsp:sp modelId="{6454FA43-49CF-439B-A586-50E2C78F7B89}">
      <dsp:nvSpPr>
        <dsp:cNvPr id="0" name=""/>
        <dsp:cNvSpPr/>
      </dsp:nvSpPr>
      <dsp:spPr>
        <a:xfrm>
          <a:off x="5200714"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Cartographie des infrastructures et du périmètre du site</a:t>
          </a:r>
          <a:endParaRPr lang="en-US" sz="2000" kern="1200" dirty="0">
            <a:latin typeface="Arial Narrow" panose="020B0606020202030204" pitchFamily="34" charset="0"/>
          </a:endParaRPr>
        </a:p>
      </dsp:txBody>
      <dsp:txXfrm>
        <a:off x="5778308" y="704875"/>
        <a:ext cx="1732781" cy="115518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0.38386</cdr:x>
      <cdr:y>0.57801</cdr:y>
    </cdr:from>
    <cdr:to>
      <cdr:x>1</cdr:x>
      <cdr:y>0.88023</cdr:y>
    </cdr:to>
    <cdr:sp macro="" textlink="">
      <cdr:nvSpPr>
        <cdr:cNvPr id="2" name="ZoneTexte 6"/>
        <cdr:cNvSpPr txBox="1"/>
      </cdr:nvSpPr>
      <cdr:spPr>
        <a:xfrm xmlns:a="http://schemas.openxmlformats.org/drawingml/2006/main">
          <a:off x="3430587" y="2531166"/>
          <a:ext cx="5506585" cy="13234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fr-FR" sz="1600" dirty="0" smtClean="0">
              <a:solidFill>
                <a:srgbClr val="666666"/>
              </a:solidFill>
              <a:latin typeface="Arial Narrow" panose="020B0606020202030204" pitchFamily="34" charset="0"/>
            </a:rPr>
            <a:t>Selon les IC, il semblerait qu’il n’y ait pas eu ou très peu de distributions en abri et en BNA dans les sites évalués dans les communes de </a:t>
          </a:r>
          <a:r>
            <a:rPr lang="fr-FR" sz="1600" dirty="0" err="1" smtClean="0">
              <a:solidFill>
                <a:srgbClr val="666666"/>
              </a:solidFill>
              <a:latin typeface="Arial Narrow" panose="020B0606020202030204" pitchFamily="34" charset="0"/>
            </a:rPr>
            <a:t>Bosso</a:t>
          </a:r>
          <a:r>
            <a:rPr lang="fr-FR" sz="1600" dirty="0" smtClean="0">
              <a:solidFill>
                <a:srgbClr val="666666"/>
              </a:solidFill>
              <a:latin typeface="Arial Narrow" panose="020B0606020202030204" pitchFamily="34" charset="0"/>
            </a:rPr>
            <a:t>, </a:t>
          </a:r>
          <a:r>
            <a:rPr lang="fr-FR" sz="1600" dirty="0" err="1" smtClean="0">
              <a:solidFill>
                <a:srgbClr val="666666"/>
              </a:solidFill>
              <a:latin typeface="Arial Narrow" panose="020B0606020202030204" pitchFamily="34" charset="0"/>
            </a:rPr>
            <a:t>Goudoumaria</a:t>
          </a:r>
          <a:r>
            <a:rPr lang="fr-FR" sz="1600" dirty="0" smtClean="0">
              <a:solidFill>
                <a:srgbClr val="666666"/>
              </a:solidFill>
              <a:latin typeface="Arial Narrow" panose="020B0606020202030204" pitchFamily="34" charset="0"/>
            </a:rPr>
            <a:t> et </a:t>
          </a:r>
          <a:r>
            <a:rPr lang="fr-FR" sz="1600" dirty="0" err="1" smtClean="0">
              <a:solidFill>
                <a:srgbClr val="666666"/>
              </a:solidFill>
              <a:latin typeface="Arial Narrow" panose="020B0606020202030204" pitchFamily="34" charset="0"/>
            </a:rPr>
            <a:t>Gueskerou</a:t>
          </a:r>
          <a:r>
            <a:rPr lang="fr-FR" sz="1600" dirty="0" smtClean="0">
              <a:solidFill>
                <a:srgbClr val="666666"/>
              </a:solidFill>
              <a:latin typeface="Arial Narrow" panose="020B0606020202030204" pitchFamily="34" charset="0"/>
            </a:rPr>
            <a:t> ce qui pourrait s’expliquer, entre autres, par les difficultés d’accès aux sites au sein de ces communes au cours du mois précédant la collecte de données pour des raisons d’ insécurité</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0B09B-6E0E-4CC1-8D33-9081A5D4BFCC}" type="datetimeFigureOut">
              <a:rPr lang="fr-FR" smtClean="0"/>
              <a:t>25/11/2020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CEC5-F4B4-46B2-AA4A-A9AF67C3AFFC}" type="slidenum">
              <a:rPr lang="fr-FR" smtClean="0"/>
              <a:t>‹#›</a:t>
            </a:fld>
            <a:endParaRPr lang="fr-FR"/>
          </a:p>
        </p:txBody>
      </p:sp>
    </p:spTree>
    <p:extLst>
      <p:ext uri="{BB962C8B-B14F-4D97-AF65-F5344CB8AC3E}">
        <p14:creationId xmlns:p14="http://schemas.microsoft.com/office/powerpoint/2010/main" val="266247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CH" sz="1200" b="1" dirty="0" smtClean="0"/>
              <a:t>Principales raisons rapportées motivant les déplacements : </a:t>
            </a:r>
            <a:r>
              <a:rPr lang="fr-CH" sz="1200" b="0" dirty="0" smtClean="0">
                <a:solidFill>
                  <a:srgbClr val="FF0000"/>
                </a:solidFill>
              </a:rPr>
              <a:t>L’insécurité alimentaire</a:t>
            </a:r>
            <a:r>
              <a:rPr lang="fr-CH" sz="1200" b="0" baseline="0" dirty="0" smtClean="0">
                <a:solidFill>
                  <a:srgbClr val="FF0000"/>
                </a:solidFill>
              </a:rPr>
              <a:t> est rapporté par les IC dans les communes de </a:t>
            </a:r>
            <a:r>
              <a:rPr lang="fr-CH" sz="1200" b="0" baseline="0" dirty="0" err="1" smtClean="0">
                <a:solidFill>
                  <a:srgbClr val="FF0000"/>
                </a:solidFill>
              </a:rPr>
              <a:t>Bosso</a:t>
            </a:r>
            <a:r>
              <a:rPr lang="fr-CH" sz="1200" b="0" dirty="0" smtClean="0">
                <a:solidFill>
                  <a:srgbClr val="FF0000"/>
                </a:solidFill>
              </a:rPr>
              <a:t>, Diffa, N’</a:t>
            </a:r>
            <a:r>
              <a:rPr lang="fr-CH" sz="1200" b="0" dirty="0" err="1" smtClean="0">
                <a:solidFill>
                  <a:srgbClr val="FF0000"/>
                </a:solidFill>
              </a:rPr>
              <a:t>Guigmi</a:t>
            </a:r>
            <a:r>
              <a:rPr lang="fr-CH" sz="1200" b="0" dirty="0" smtClean="0">
                <a:solidFill>
                  <a:srgbClr val="FF0000"/>
                </a:solidFill>
              </a:rPr>
              <a:t>, </a:t>
            </a:r>
            <a:r>
              <a:rPr lang="fr-CH" sz="1200" b="0" dirty="0" err="1" smtClean="0">
                <a:solidFill>
                  <a:srgbClr val="FF0000"/>
                </a:solidFill>
              </a:rPr>
              <a:t>Maïné-Soroa</a:t>
            </a:r>
            <a:r>
              <a:rPr lang="fr-CH" sz="1200" b="0" baseline="0" dirty="0" smtClean="0">
                <a:solidFill>
                  <a:srgbClr val="FF0000"/>
                </a:solidFill>
              </a:rPr>
              <a:t> et </a:t>
            </a:r>
            <a:r>
              <a:rPr lang="fr-CH" sz="1200" b="0" baseline="0" dirty="0" err="1" smtClean="0">
                <a:solidFill>
                  <a:srgbClr val="FF0000"/>
                </a:solidFill>
              </a:rPr>
              <a:t>Toumour</a:t>
            </a:r>
            <a:r>
              <a:rPr lang="fr-CH" sz="1200" b="0" baseline="0" dirty="0" smtClean="0">
                <a:solidFill>
                  <a:srgbClr val="FF0000"/>
                </a:solidFill>
              </a:rPr>
              <a:t>.</a:t>
            </a:r>
            <a:r>
              <a:rPr lang="fr-CH" sz="1200" b="0" dirty="0" smtClean="0">
                <a:solidFill>
                  <a:srgbClr val="FF0000"/>
                </a:solidFill>
              </a:rPr>
              <a:t> </a:t>
            </a:r>
            <a:r>
              <a:rPr lang="fr-FR" sz="1200" kern="1200" dirty="0" smtClean="0">
                <a:solidFill>
                  <a:schemeClr val="tx1"/>
                </a:solidFill>
                <a:effectLst/>
                <a:latin typeface="+mn-lt"/>
                <a:ea typeface="+mn-ea"/>
                <a:cs typeface="+mn-cs"/>
              </a:rPr>
              <a:t>La dégradation de la situation sécuritaire manifestée par l’augmentation des cas d’incidents sécuritaires, peut provoquer une détérioration des moyens d’existence des populations</a:t>
            </a:r>
            <a:r>
              <a:rPr lang="fr-FR" sz="1200" kern="1200" baseline="0" dirty="0" smtClean="0">
                <a:solidFill>
                  <a:schemeClr val="tx1"/>
                </a:solidFill>
                <a:effectLst/>
                <a:latin typeface="+mn-lt"/>
                <a:ea typeface="+mn-ea"/>
                <a:cs typeface="+mn-cs"/>
              </a:rPr>
              <a:t> et par conséquent de l’insécurité alimentaire et une absence d’opportunité économique dans leur localité d’origine.</a:t>
            </a:r>
            <a:r>
              <a:rPr lang="fr-FR" sz="1200" kern="1200" dirty="0" smtClean="0">
                <a:solidFill>
                  <a:schemeClr val="tx1"/>
                </a:solidFill>
                <a:effectLst/>
                <a:latin typeface="+mn-lt"/>
                <a:ea typeface="+mn-ea"/>
                <a:cs typeface="+mn-cs"/>
              </a:rPr>
              <a:t> En mai</a:t>
            </a:r>
            <a:r>
              <a:rPr lang="fr-FR" sz="1200" kern="1200" baseline="0" dirty="0" smtClean="0">
                <a:solidFill>
                  <a:schemeClr val="tx1"/>
                </a:solidFill>
                <a:effectLst/>
                <a:latin typeface="+mn-lt"/>
                <a:ea typeface="+mn-ea"/>
                <a:cs typeface="+mn-cs"/>
              </a:rPr>
              <a:t> 2020, selon les rapports de monitoring de protection, il y a eu une majorité d’incidents de protection dans les communes de </a:t>
            </a:r>
            <a:r>
              <a:rPr lang="en-US" sz="1200" kern="1200" dirty="0" smtClean="0">
                <a:solidFill>
                  <a:schemeClr val="tx1"/>
                </a:solidFill>
                <a:effectLst/>
                <a:latin typeface="+mn-lt"/>
                <a:ea typeface="+mn-ea"/>
                <a:cs typeface="+mn-cs"/>
              </a:rPr>
              <a:t>Diffa, </a:t>
            </a:r>
            <a:r>
              <a:rPr lang="en-US" sz="1200" kern="1200" dirty="0" err="1" smtClean="0">
                <a:solidFill>
                  <a:schemeClr val="tx1"/>
                </a:solidFill>
                <a:effectLst/>
                <a:latin typeface="+mn-lt"/>
                <a:ea typeface="+mn-ea"/>
                <a:cs typeface="+mn-cs"/>
              </a:rPr>
              <a:t>Toumour</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N’Guigmi</a:t>
            </a:r>
            <a:r>
              <a:rPr lang="en-US" sz="1200" kern="1200" dirty="0" smtClean="0">
                <a:solidFill>
                  <a:schemeClr val="tx1"/>
                </a:solidFill>
                <a:effectLst/>
                <a:latin typeface="+mn-lt"/>
                <a:ea typeface="+mn-ea"/>
                <a:cs typeface="+mn-cs"/>
              </a:rPr>
              <a:t> et </a:t>
            </a:r>
            <a:r>
              <a:rPr lang="en-US" sz="1200" kern="1200" dirty="0" err="1" smtClean="0">
                <a:solidFill>
                  <a:schemeClr val="tx1"/>
                </a:solidFill>
                <a:effectLst/>
                <a:latin typeface="+mn-lt"/>
                <a:ea typeface="+mn-ea"/>
                <a:cs typeface="+mn-cs"/>
              </a:rPr>
              <a:t>Bosso</a:t>
            </a:r>
            <a:r>
              <a:rPr lang="en-US" sz="1200" kern="1200" dirty="0" smtClean="0">
                <a:solidFill>
                  <a:schemeClr val="tx1"/>
                </a:solidFill>
                <a:effectLst/>
                <a:latin typeface="+mn-lt"/>
                <a:ea typeface="+mn-ea"/>
                <a:cs typeface="+mn-cs"/>
              </a:rPr>
              <a:t>. Par </a:t>
            </a:r>
            <a:r>
              <a:rPr lang="en-US" sz="1200" kern="1200" dirty="0" err="1" smtClean="0">
                <a:solidFill>
                  <a:schemeClr val="tx1"/>
                </a:solidFill>
                <a:effectLst/>
                <a:latin typeface="+mn-lt"/>
                <a:ea typeface="+mn-ea"/>
                <a:cs typeface="+mn-cs"/>
              </a:rPr>
              <a:t>conséquent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cela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pourrait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expliquer</a:t>
            </a:r>
            <a:r>
              <a:rPr lang="en-US" sz="1200" kern="1200" baseline="0" dirty="0" smtClean="0">
                <a:solidFill>
                  <a:schemeClr val="tx1"/>
                </a:solidFill>
                <a:effectLst/>
                <a:latin typeface="+mn-lt"/>
                <a:ea typeface="+mn-ea"/>
                <a:cs typeface="+mn-cs"/>
              </a:rPr>
              <a:t> que </a:t>
            </a:r>
            <a:r>
              <a:rPr lang="en-US" sz="1200" kern="1200" baseline="0" dirty="0" err="1" smtClean="0">
                <a:solidFill>
                  <a:schemeClr val="tx1"/>
                </a:solidFill>
                <a:effectLst/>
                <a:latin typeface="+mn-lt"/>
                <a:ea typeface="+mn-ea"/>
                <a:cs typeface="+mn-cs"/>
              </a:rPr>
              <a:t>ces</a:t>
            </a:r>
            <a:r>
              <a:rPr lang="en-US" sz="1200" kern="1200" baseline="0" dirty="0" smtClean="0">
                <a:solidFill>
                  <a:schemeClr val="tx1"/>
                </a:solidFill>
                <a:effectLst/>
                <a:latin typeface="+mn-lt"/>
                <a:ea typeface="+mn-ea"/>
                <a:cs typeface="+mn-cs"/>
              </a:rPr>
              <a:t> raisons </a:t>
            </a:r>
            <a:r>
              <a:rPr lang="en-US" sz="1200" kern="1200" baseline="0" dirty="0" err="1" smtClean="0">
                <a:solidFill>
                  <a:schemeClr val="tx1"/>
                </a:solidFill>
                <a:effectLst/>
                <a:latin typeface="+mn-lt"/>
                <a:ea typeface="+mn-ea"/>
                <a:cs typeface="+mn-cs"/>
              </a:rPr>
              <a:t>aient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été</a:t>
            </a:r>
            <a:r>
              <a:rPr lang="en-US" sz="1200" kern="1200" baseline="0" dirty="0" smtClean="0">
                <a:solidFill>
                  <a:schemeClr val="tx1"/>
                </a:solidFill>
                <a:effectLst/>
                <a:latin typeface="+mn-lt"/>
                <a:ea typeface="+mn-ea"/>
                <a:cs typeface="+mn-cs"/>
              </a:rPr>
              <a:t> plus </a:t>
            </a:r>
            <a:r>
              <a:rPr lang="en-US" sz="1200" kern="1200" baseline="0" dirty="0" err="1" smtClean="0">
                <a:solidFill>
                  <a:schemeClr val="tx1"/>
                </a:solidFill>
                <a:effectLst/>
                <a:latin typeface="+mn-lt"/>
                <a:ea typeface="+mn-ea"/>
                <a:cs typeface="+mn-cs"/>
              </a:rPr>
              <a:t>rapportées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ces</a:t>
            </a:r>
            <a:r>
              <a:rPr lang="en-US" sz="1200" kern="1200" baseline="0" dirty="0" smtClean="0">
                <a:solidFill>
                  <a:schemeClr val="tx1"/>
                </a:solidFill>
                <a:effectLst/>
                <a:latin typeface="+mn-lt"/>
                <a:ea typeface="+mn-ea"/>
                <a:cs typeface="+mn-cs"/>
              </a:rPr>
              <a:t> communes.</a:t>
            </a:r>
          </a:p>
          <a:p>
            <a:pPr algn="just"/>
            <a:endParaRPr lang="fr-CH" sz="1200" kern="1200" baseline="0" dirty="0" smtClean="0">
              <a:solidFill>
                <a:schemeClr val="tx1"/>
              </a:solidFill>
              <a:effectLst/>
              <a:latin typeface="+mn-lt"/>
              <a:ea typeface="+mn-ea"/>
              <a:cs typeface="+mn-cs"/>
            </a:endParaRPr>
          </a:p>
          <a:p>
            <a:pPr algn="just"/>
            <a:r>
              <a:rPr lang="fr-CH" sz="1200" b="1" dirty="0" smtClean="0"/>
              <a:t>Principales raisons rapportées motivant le choix du site selon les IC :</a:t>
            </a:r>
            <a:r>
              <a:rPr lang="fr-CH" sz="1200" b="1" baseline="0" dirty="0" smtClean="0"/>
              <a:t> </a:t>
            </a:r>
            <a:r>
              <a:rPr lang="fr-CH" sz="1200" b="0" baseline="0" dirty="0" smtClean="0"/>
              <a:t>l’</a:t>
            </a:r>
            <a:r>
              <a:rPr lang="fr-CH" sz="1200" b="0" dirty="0" smtClean="0"/>
              <a:t>aide humanitaire rapportée selon</a:t>
            </a:r>
            <a:r>
              <a:rPr lang="fr-CH" sz="1200" b="0" baseline="0" dirty="0" smtClean="0"/>
              <a:t> les IC principalement dans les communes de </a:t>
            </a:r>
            <a:r>
              <a:rPr lang="fr-CH" sz="1200" b="0" baseline="0" dirty="0" err="1" smtClean="0"/>
              <a:t>Chétimari</a:t>
            </a:r>
            <a:r>
              <a:rPr lang="fr-CH" sz="1200" b="0" baseline="0" dirty="0" smtClean="0"/>
              <a:t>, de </a:t>
            </a:r>
            <a:r>
              <a:rPr lang="fr-CH" sz="1200" b="0" baseline="0" dirty="0" err="1" smtClean="0"/>
              <a:t>Gueskerou</a:t>
            </a:r>
            <a:r>
              <a:rPr lang="fr-CH" sz="1200" b="0" baseline="0" dirty="0" smtClean="0"/>
              <a:t>, de </a:t>
            </a:r>
            <a:r>
              <a:rPr lang="fr-CH" sz="1200" b="0" baseline="0" dirty="0" err="1" smtClean="0"/>
              <a:t>Kablewa</a:t>
            </a:r>
            <a:r>
              <a:rPr lang="fr-CH" sz="1200" b="0" baseline="0" dirty="0" smtClean="0"/>
              <a:t>, de </a:t>
            </a:r>
            <a:r>
              <a:rPr lang="fr-CH" sz="1200" b="0" baseline="0" dirty="0" err="1" smtClean="0"/>
              <a:t>Mainé-Soroa</a:t>
            </a:r>
            <a:r>
              <a:rPr lang="fr-CH" sz="1200" b="0" baseline="0" dirty="0" smtClean="0"/>
              <a:t> et de N’</a:t>
            </a:r>
            <a:r>
              <a:rPr lang="fr-CH" sz="1200" b="0" baseline="0" dirty="0" err="1" smtClean="0"/>
              <a:t>Guigmi</a:t>
            </a:r>
            <a:r>
              <a:rPr lang="fr-CH" sz="1200" b="0" baseline="0" dirty="0" smtClean="0"/>
              <a:t>. Cela peut s’expliquer, entre autres, par moins d’incidents effectués durant les semaines précédentes la collecte de données dans ces communes et par conséquent un accès de l’aide humanitaire moins restreints dans ces sites. </a:t>
            </a:r>
          </a:p>
          <a:p>
            <a:pPr algn="just"/>
            <a:endParaRPr lang="fr-CH" sz="1200" b="0" i="1" baseline="0" dirty="0" smtClean="0">
              <a:solidFill>
                <a:srgbClr val="FF0000"/>
              </a:solidFill>
            </a:endParaRPr>
          </a:p>
        </p:txBody>
      </p:sp>
      <p:sp>
        <p:nvSpPr>
          <p:cNvPr id="4" name="Slide Number Placeholder 3"/>
          <p:cNvSpPr>
            <a:spLocks noGrp="1"/>
          </p:cNvSpPr>
          <p:nvPr>
            <p:ph type="sldNum" sz="quarter" idx="10"/>
          </p:nvPr>
        </p:nvSpPr>
        <p:spPr/>
        <p:txBody>
          <a:bodyPr/>
          <a:lstStyle/>
          <a:p>
            <a:fld id="{C546CEC5-F4B4-46B2-AA4A-A9AF67C3AFFC}" type="slidenum">
              <a:rPr lang="fr-FR" smtClean="0"/>
              <a:t>13</a:t>
            </a:fld>
            <a:endParaRPr lang="fr-FR"/>
          </a:p>
        </p:txBody>
      </p:sp>
    </p:spTree>
    <p:extLst>
      <p:ext uri="{BB962C8B-B14F-4D97-AF65-F5344CB8AC3E}">
        <p14:creationId xmlns:p14="http://schemas.microsoft.com/office/powerpoint/2010/main" val="191151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Carence en médicaments et</a:t>
            </a:r>
            <a:r>
              <a:rPr lang="fr-CH" b="1" baseline="0" dirty="0" smtClean="0"/>
              <a:t>/ou en personnel de santé </a:t>
            </a:r>
            <a:r>
              <a:rPr lang="fr-CH" baseline="0" dirty="0" smtClean="0"/>
              <a:t>: Cela peut s’expliquer, entre autres, par la situation sécuritaire volatile et les </a:t>
            </a:r>
            <a:r>
              <a:rPr lang="fr-FR" sz="1200" kern="1200" dirty="0" smtClean="0">
                <a:solidFill>
                  <a:schemeClr val="tx1"/>
                </a:solidFill>
                <a:effectLst/>
                <a:latin typeface="+mn-lt"/>
                <a:ea typeface="+mn-ea"/>
                <a:cs typeface="+mn-cs"/>
              </a:rPr>
              <a:t>nombreuses menaces proférées par des GANE à l’encontre du personnel médical dans la région (OCHA - HNO</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2020).</a:t>
            </a:r>
            <a:r>
              <a:rPr lang="fr-FR" sz="1200" kern="1200" baseline="0" dirty="0" smtClean="0">
                <a:solidFill>
                  <a:schemeClr val="tx1"/>
                </a:solidFill>
                <a:effectLst/>
                <a:latin typeface="+mn-lt"/>
                <a:ea typeface="+mn-ea"/>
                <a:cs typeface="+mn-cs"/>
              </a:rPr>
              <a:t> Par conséquent, ces derniers sont c</a:t>
            </a:r>
            <a:r>
              <a:rPr lang="fr-FR" sz="1200" kern="1200" dirty="0" smtClean="0">
                <a:solidFill>
                  <a:schemeClr val="tx1"/>
                </a:solidFill>
                <a:effectLst/>
                <a:latin typeface="+mn-lt"/>
                <a:ea typeface="+mn-ea"/>
                <a:cs typeface="+mn-cs"/>
              </a:rPr>
              <a:t>ontraints d’abandonner leur poste au sein</a:t>
            </a:r>
            <a:r>
              <a:rPr lang="fr-FR" sz="1200" kern="1200" baseline="0" dirty="0" smtClean="0">
                <a:solidFill>
                  <a:schemeClr val="tx1"/>
                </a:solidFill>
                <a:effectLst/>
                <a:latin typeface="+mn-lt"/>
                <a:ea typeface="+mn-ea"/>
                <a:cs typeface="+mn-cs"/>
              </a:rPr>
              <a:t> des infrastructures de santé qui sont pour une petite minorité pas encore fermés dans les zones concernées.</a:t>
            </a:r>
            <a:endParaRPr lang="en-US" dirty="0"/>
          </a:p>
        </p:txBody>
      </p:sp>
      <p:sp>
        <p:nvSpPr>
          <p:cNvPr id="4" name="Slide Number Placeholder 3"/>
          <p:cNvSpPr>
            <a:spLocks noGrp="1"/>
          </p:cNvSpPr>
          <p:nvPr>
            <p:ph type="sldNum" sz="quarter" idx="10"/>
          </p:nvPr>
        </p:nvSpPr>
        <p:spPr/>
        <p:txBody>
          <a:bodyPr/>
          <a:lstStyle/>
          <a:p>
            <a:fld id="{C546CEC5-F4B4-46B2-AA4A-A9AF67C3AFFC}" type="slidenum">
              <a:rPr lang="fr-FR" smtClean="0"/>
              <a:t>18</a:t>
            </a:fld>
            <a:endParaRPr lang="fr-FR"/>
          </a:p>
        </p:txBody>
      </p:sp>
    </p:spTree>
    <p:extLst>
      <p:ext uri="{BB962C8B-B14F-4D97-AF65-F5344CB8AC3E}">
        <p14:creationId xmlns:p14="http://schemas.microsoft.com/office/powerpoint/2010/main" val="205715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p1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666666"/>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chemeClr val="tx1"/>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2113243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1506543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369340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EE5859"/>
                </a:solidFill>
                <a:latin typeface="Arial Narrow" panose="020B0606020202030204" pitchFamily="34" charset="0"/>
              </a:rPr>
              <a:t>THANK YOU FOR </a:t>
            </a:r>
            <a:r>
              <a:rPr lang="en-US" sz="4400" b="1" smtClean="0">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smtClean="0"/>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smtClean="0"/>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smtClean="0"/>
              <a:t>www.reach-initiative.org</a:t>
            </a:r>
            <a:endParaRPr lang="es-ES"/>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smtClean="0"/>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chemeClr val="bg1"/>
                </a:solidFill>
                <a:latin typeface="Arial Narrow" panose="020B0606020202030204" pitchFamily="34" charset="0"/>
              </a:rPr>
              <a:t>THANK YOU FOR </a:t>
            </a:r>
            <a:r>
              <a:rPr lang="en-US" sz="4400" b="1" smtClean="0">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png"/><Relationship Id="rId5" Type="http://schemas.openxmlformats.org/officeDocument/2006/relationships/slideLayout" Target="../slideLayouts/slideLayout44.xml"/><Relationship Id="rId10" Type="http://schemas.openxmlformats.org/officeDocument/2006/relationships/image" Target="../media/image20.jpg"/><Relationship Id="rId4" Type="http://schemas.openxmlformats.org/officeDocument/2006/relationships/slideLayout" Target="../slideLayouts/slideLayout43.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4.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4.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8.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jpg"/><Relationship Id="rId5" Type="http://schemas.openxmlformats.org/officeDocument/2006/relationships/slideLayout" Target="../slideLayouts/slideLayout33.xml"/><Relationship Id="rId10"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3.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7.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reachresourcecentre.info/country/niger/cycle/30281/#cycle-30281"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34" y="412376"/>
            <a:ext cx="6790765" cy="2501153"/>
          </a:xfrm>
        </p:spPr>
        <p:txBody>
          <a:bodyPr/>
          <a:lstStyle/>
          <a:p>
            <a:r>
              <a:rPr lang="fr-FR" sz="3200" dirty="0" smtClean="0"/>
              <a:t>Profilage des sites de déplacés internes dans la région de Diffa</a:t>
            </a:r>
            <a:endParaRPr lang="fr-FR" sz="3200" dirty="0"/>
          </a:p>
        </p:txBody>
      </p:sp>
      <p:sp>
        <p:nvSpPr>
          <p:cNvPr id="4" name="Text Placeholder 3"/>
          <p:cNvSpPr>
            <a:spLocks noGrp="1"/>
          </p:cNvSpPr>
          <p:nvPr>
            <p:ph type="body" sz="quarter" idx="14"/>
          </p:nvPr>
        </p:nvSpPr>
        <p:spPr>
          <a:xfrm>
            <a:off x="1743634" y="3632406"/>
            <a:ext cx="2713038" cy="466257"/>
          </a:xfrm>
        </p:spPr>
        <p:txBody>
          <a:bodyPr/>
          <a:lstStyle/>
          <a:p>
            <a:r>
              <a:rPr lang="es-ES" sz="2400" b="1" dirty="0" err="1" smtClean="0"/>
              <a:t>Novembre</a:t>
            </a:r>
            <a:r>
              <a:rPr lang="es-ES" sz="2400" b="1" dirty="0" smtClean="0"/>
              <a:t> 2020</a:t>
            </a:r>
          </a:p>
          <a:p>
            <a:endParaRPr lang="es-ES" dirty="0"/>
          </a:p>
        </p:txBody>
      </p:sp>
      <p:sp>
        <p:nvSpPr>
          <p:cNvPr id="3" name="ZoneTexte 2"/>
          <p:cNvSpPr txBox="1"/>
          <p:nvPr/>
        </p:nvSpPr>
        <p:spPr>
          <a:xfrm>
            <a:off x="1743634" y="2954176"/>
            <a:ext cx="6338047" cy="523220"/>
          </a:xfrm>
          <a:prstGeom prst="rect">
            <a:avLst/>
          </a:prstGeom>
          <a:noFill/>
        </p:spPr>
        <p:txBody>
          <a:bodyPr wrap="square" rtlCol="0">
            <a:spAutoFit/>
          </a:bodyPr>
          <a:lstStyle/>
          <a:p>
            <a:r>
              <a:rPr lang="fr-FR" sz="2800" b="1" dirty="0" smtClean="0">
                <a:solidFill>
                  <a:srgbClr val="EE5859"/>
                </a:solidFill>
                <a:latin typeface="Arial Narrow" panose="020B0606020202030204" pitchFamily="34" charset="0"/>
              </a:rPr>
              <a:t>Présentation des résultats</a:t>
            </a:r>
            <a:endParaRPr lang="fr-FR" sz="2800" b="1" dirty="0">
              <a:solidFill>
                <a:srgbClr val="EE5859"/>
              </a:solidFill>
              <a:latin typeface="Arial Narrow" panose="020B060602020203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51668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03</a:t>
            </a:r>
            <a:endParaRPr lang="es-ES" dirty="0"/>
          </a:p>
        </p:txBody>
      </p:sp>
      <p:sp>
        <p:nvSpPr>
          <p:cNvPr id="3" name="Subtitle 2"/>
          <p:cNvSpPr>
            <a:spLocks noGrp="1"/>
          </p:cNvSpPr>
          <p:nvPr>
            <p:ph type="subTitle" idx="1"/>
          </p:nvPr>
        </p:nvSpPr>
        <p:spPr>
          <a:xfrm>
            <a:off x="4359142" y="2159636"/>
            <a:ext cx="4364234" cy="1743959"/>
          </a:xfrm>
        </p:spPr>
        <p:txBody>
          <a:bodyPr/>
          <a:lstStyle/>
          <a:p>
            <a:r>
              <a:rPr lang="es-ES" dirty="0" err="1" smtClean="0"/>
              <a:t>Typologie</a:t>
            </a:r>
            <a:r>
              <a:rPr lang="es-ES" dirty="0" smtClean="0"/>
              <a:t> des </a:t>
            </a:r>
            <a:r>
              <a:rPr lang="es-ES" dirty="0" err="1" smtClean="0"/>
              <a:t>sites</a:t>
            </a:r>
            <a:r>
              <a:rPr lang="es-ES" dirty="0" smtClean="0"/>
              <a:t> et </a:t>
            </a:r>
            <a:r>
              <a:rPr lang="es-ES" dirty="0" err="1"/>
              <a:t>d</a:t>
            </a:r>
            <a:r>
              <a:rPr lang="es-ES" dirty="0" err="1" smtClean="0"/>
              <a:t>ynamiques</a:t>
            </a:r>
            <a:r>
              <a:rPr lang="es-ES" dirty="0" smtClean="0"/>
              <a:t> de </a:t>
            </a:r>
            <a:r>
              <a:rPr lang="es-ES" dirty="0" err="1" smtClean="0"/>
              <a:t>déplacement</a:t>
            </a:r>
            <a:endParaRPr lang="es-ES" dirty="0"/>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853545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err="1" smtClean="0"/>
              <a:t>Typologie</a:t>
            </a:r>
            <a:r>
              <a:rPr lang="es-ES" dirty="0" smtClean="0"/>
              <a:t> des </a:t>
            </a:r>
            <a:r>
              <a:rPr lang="es-ES" dirty="0" err="1" smtClean="0"/>
              <a:t>sites</a:t>
            </a:r>
            <a:r>
              <a:rPr lang="es-ES" dirty="0" smtClean="0"/>
              <a:t> de </a:t>
            </a:r>
            <a:r>
              <a:rPr lang="es-ES" dirty="0" err="1" smtClean="0"/>
              <a:t>déplacés</a:t>
            </a:r>
            <a:r>
              <a:rPr lang="es-ES" dirty="0" smtClean="0"/>
              <a:t> internes</a:t>
            </a:r>
            <a:endParaRPr lang="es-ES" dirty="0"/>
          </a:p>
        </p:txBody>
      </p:sp>
      <p:sp>
        <p:nvSpPr>
          <p:cNvPr id="3" name="Subtitle 2"/>
          <p:cNvSpPr>
            <a:spLocks noGrp="1"/>
          </p:cNvSpPr>
          <p:nvPr>
            <p:ph type="subTitle" idx="1"/>
          </p:nvPr>
        </p:nvSpPr>
        <p:spPr>
          <a:xfrm>
            <a:off x="114464" y="1195152"/>
            <a:ext cx="8650483" cy="475024"/>
          </a:xfrm>
          <a:noFill/>
        </p:spPr>
        <p:txBody>
          <a:bodyPr/>
          <a:lstStyle/>
          <a:p>
            <a:pPr>
              <a:lnSpc>
                <a:spcPct val="100000"/>
              </a:lnSpc>
            </a:pPr>
            <a:r>
              <a:rPr lang="es-ES" sz="1600" dirty="0" err="1" smtClean="0">
                <a:solidFill>
                  <a:srgbClr val="58585A"/>
                </a:solidFill>
              </a:rPr>
              <a:t>Typologie</a:t>
            </a:r>
            <a:r>
              <a:rPr lang="es-ES" sz="1600" dirty="0" smtClean="0">
                <a:solidFill>
                  <a:srgbClr val="58585A"/>
                </a:solidFill>
              </a:rPr>
              <a:t> des </a:t>
            </a:r>
            <a:r>
              <a:rPr lang="es-ES" sz="1600" dirty="0" err="1" smtClean="0">
                <a:solidFill>
                  <a:srgbClr val="58585A"/>
                </a:solidFill>
              </a:rPr>
              <a:t>sites</a:t>
            </a:r>
            <a:r>
              <a:rPr lang="es-ES" sz="1600" dirty="0" smtClean="0">
                <a:solidFill>
                  <a:srgbClr val="58585A"/>
                </a:solidFill>
              </a:rPr>
              <a:t> de </a:t>
            </a:r>
            <a:r>
              <a:rPr lang="es-ES" sz="1600" dirty="0" err="1" smtClean="0">
                <a:solidFill>
                  <a:srgbClr val="58585A"/>
                </a:solidFill>
              </a:rPr>
              <a:t>déplacés</a:t>
            </a:r>
            <a:r>
              <a:rPr lang="es-ES" sz="1600" dirty="0" smtClean="0">
                <a:solidFill>
                  <a:srgbClr val="58585A"/>
                </a:solidFill>
              </a:rPr>
              <a:t> internes </a:t>
            </a:r>
            <a:r>
              <a:rPr lang="es-ES" sz="1600" dirty="0" err="1" smtClean="0">
                <a:solidFill>
                  <a:srgbClr val="58585A"/>
                </a:solidFill>
              </a:rPr>
              <a:t>évalués</a:t>
            </a:r>
            <a:r>
              <a:rPr lang="es-ES" sz="1600" dirty="0" smtClean="0">
                <a:solidFill>
                  <a:srgbClr val="58585A"/>
                </a:solidFill>
              </a:rPr>
              <a:t>, par nombre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 – </a:t>
            </a:r>
            <a:r>
              <a:rPr lang="es-ES" sz="1600" dirty="0" err="1" smtClean="0">
                <a:solidFill>
                  <a:srgbClr val="58585A"/>
                </a:solidFill>
              </a:rPr>
              <a:t>Région</a:t>
            </a:r>
            <a:r>
              <a:rPr lang="es-ES" sz="1600" dirty="0" smtClean="0">
                <a:solidFill>
                  <a:srgbClr val="58585A"/>
                </a:solidFill>
              </a:rPr>
              <a:t> de Diffa</a:t>
            </a:r>
            <a:endParaRPr lang="es-ES" sz="1600" dirty="0">
              <a:solidFill>
                <a:srgbClr val="58585A"/>
              </a:solidFill>
            </a:endParaRPr>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graphicFrame>
        <p:nvGraphicFramePr>
          <p:cNvPr id="6" name="Chart 5"/>
          <p:cNvGraphicFramePr/>
          <p:nvPr>
            <p:extLst>
              <p:ext uri="{D42A27DB-BD31-4B8C-83A1-F6EECF244321}">
                <p14:modId xmlns:p14="http://schemas.microsoft.com/office/powerpoint/2010/main" val="3793761250"/>
              </p:ext>
            </p:extLst>
          </p:nvPr>
        </p:nvGraphicFramePr>
        <p:xfrm>
          <a:off x="-995521" y="2064974"/>
          <a:ext cx="4569994" cy="299491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26">
            <a:extLst>
              <a:ext uri="{FF2B5EF4-FFF2-40B4-BE49-F238E27FC236}">
                <a16:creationId xmlns:a16="http://schemas.microsoft.com/office/drawing/2014/main" id="{5EA1194A-5DF1-4C0F-ABEA-19ADD4477D6C}"/>
              </a:ext>
            </a:extLst>
          </p:cNvPr>
          <p:cNvSpPr/>
          <p:nvPr/>
        </p:nvSpPr>
        <p:spPr>
          <a:xfrm>
            <a:off x="2706255" y="1754909"/>
            <a:ext cx="6299200" cy="4461163"/>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kern="0" dirty="0">
                <a:solidFill>
                  <a:srgbClr val="4D4D4D"/>
                </a:solidFill>
                <a:latin typeface="Arial Narrow"/>
                <a:ea typeface="ＭＳ Ｐゴシック"/>
              </a:rPr>
              <a:t>Présence de terres cultivables dans </a:t>
            </a:r>
            <a:r>
              <a:rPr lang="nl-BE" sz="1600" b="1" kern="0" dirty="0" smtClean="0">
                <a:solidFill>
                  <a:srgbClr val="4D4D4D"/>
                </a:solidFill>
                <a:latin typeface="Arial Narrow"/>
                <a:ea typeface="ＭＳ Ｐゴシック"/>
              </a:rPr>
              <a:t>53</a:t>
            </a:r>
            <a:r>
              <a:rPr lang="nl-BE" sz="1600" kern="0" dirty="0" smtClean="0">
                <a:solidFill>
                  <a:srgbClr val="4D4D4D"/>
                </a:solidFill>
                <a:latin typeface="Arial Narrow"/>
                <a:ea typeface="ＭＳ Ｐゴシック"/>
              </a:rPr>
              <a:t>/81 </a:t>
            </a:r>
            <a:r>
              <a:rPr lang="nl-BE" sz="1600" kern="0" dirty="0">
                <a:solidFill>
                  <a:srgbClr val="4D4D4D"/>
                </a:solidFill>
                <a:latin typeface="Arial Narrow"/>
                <a:ea typeface="ＭＳ Ｐゴシック"/>
              </a:rPr>
              <a:t>des sites évalués dans la région de Diffa. La majorité des sites dans </a:t>
            </a:r>
            <a:r>
              <a:rPr lang="nl-BE" sz="1600" kern="0" dirty="0" smtClean="0">
                <a:solidFill>
                  <a:srgbClr val="4D4D4D"/>
                </a:solidFill>
                <a:latin typeface="Arial Narrow"/>
                <a:ea typeface="ＭＳ Ｐゴシック"/>
              </a:rPr>
              <a:t>les communes </a:t>
            </a:r>
            <a:r>
              <a:rPr lang="nl-BE" sz="1600" kern="0" dirty="0">
                <a:solidFill>
                  <a:srgbClr val="4D4D4D"/>
                </a:solidFill>
                <a:latin typeface="Arial Narrow"/>
                <a:ea typeface="ＭＳ Ｐゴシック"/>
              </a:rPr>
              <a:t>de Diffa et de N’Guigmi ne sont pas situés sur des terres cultivables, ainsi les populations renconcontrent plus de difficultés à pratiquer l’agriculture comme moyen de subsistance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600" kern="0" dirty="0" smtClean="0">
              <a:solidFill>
                <a:srgbClr val="4D4D4D"/>
              </a:solidFill>
              <a:latin typeface="Arial Narrow"/>
              <a:ea typeface="ＭＳ Ｐゴシック"/>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kern="0" dirty="0" smtClean="0">
                <a:solidFill>
                  <a:srgbClr val="4D4D4D"/>
                </a:solidFill>
                <a:latin typeface="Arial Narrow"/>
                <a:ea typeface="ＭＳ Ｐゴシック"/>
              </a:rPr>
              <a:t>Selon les IC, l’accès aux terres cultivables est différent entre les populations hôtes et les PDI dans 12 sites présents dans les communes de Diffa. La principale</a:t>
            </a:r>
            <a:r>
              <a:rPr lang="nl-BE" sz="1600" kern="0" dirty="0">
                <a:solidFill>
                  <a:srgbClr val="4D4D4D"/>
                </a:solidFill>
                <a:latin typeface="Arial Narrow"/>
                <a:ea typeface="ＭＳ Ｐゴシック"/>
              </a:rPr>
              <a:t> </a:t>
            </a:r>
            <a:r>
              <a:rPr lang="nl-BE" sz="1600" kern="0" dirty="0" smtClean="0">
                <a:solidFill>
                  <a:srgbClr val="4D4D4D"/>
                </a:solidFill>
                <a:latin typeface="Arial Narrow"/>
                <a:ea typeface="ＭＳ Ｐゴシック"/>
              </a:rPr>
              <a:t>raison rapportée est l’</a:t>
            </a:r>
            <a:r>
              <a:rPr lang="nl-BE" sz="1600" b="1" kern="0" dirty="0" smtClean="0">
                <a:solidFill>
                  <a:srgbClr val="4D4D4D"/>
                </a:solidFill>
                <a:latin typeface="Arial Narrow"/>
                <a:ea typeface="ＭＳ Ｐゴシック"/>
              </a:rPr>
              <a:t>insuffisance de terres exploitables pour les PDI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600" b="1" kern="0" dirty="0" smtClean="0">
              <a:solidFill>
                <a:srgbClr val="4D4D4D"/>
              </a:solidFill>
              <a:latin typeface="Arial Narrow"/>
              <a:ea typeface="ＭＳ Ｐゴシック"/>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kern="0" dirty="0" smtClean="0">
                <a:solidFill>
                  <a:srgbClr val="4D4D4D"/>
                </a:solidFill>
                <a:latin typeface="Arial Narrow"/>
                <a:ea typeface="ＭＳ Ｐゴシック"/>
              </a:rPr>
              <a:t>Selon les IC, 37 des sites évalués dans 7 communes de Diffa (à l’exception de Goudoumaria et de Toumour) n’ont aucun espace vide et l’ensemble des abris sont occupès. </a:t>
            </a:r>
            <a:r>
              <a:rPr lang="nl-BE" sz="1600" b="1" kern="0" dirty="0" smtClean="0">
                <a:solidFill>
                  <a:srgbClr val="4D4D4D"/>
                </a:solidFill>
                <a:latin typeface="Arial Narrow"/>
                <a:ea typeface="ＭＳ Ｐゴシック"/>
              </a:rPr>
              <a:t>Par conséquent, si de nouveaux déplacements de populations devaient avoir lieu, il y aurait une incapacité de pouvoir acceuillir de potentielles nouvelles arrivées au sein de ces sites</a:t>
            </a:r>
            <a:endParaRPr kumimoji="0" lang="nl-BE" sz="1600" b="1" i="0" u="none" strike="noStrike" kern="0" cap="none" spc="0" normalizeH="0" baseline="0" noProof="0" dirty="0" smtClean="0">
              <a:ln>
                <a:noFill/>
              </a:ln>
              <a:solidFill>
                <a:srgbClr val="4D4D4D"/>
              </a:solidFill>
              <a:effectLst/>
              <a:uLnTx/>
              <a:uFillTx/>
              <a:latin typeface="Arial Narrow"/>
              <a:ea typeface="ＭＳ Ｐゴシック"/>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67708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Carte</a:t>
            </a:r>
            <a:r>
              <a:rPr lang="es-ES" dirty="0" smtClean="0"/>
              <a:t> – </a:t>
            </a:r>
            <a:r>
              <a:rPr lang="es-ES" dirty="0" err="1" smtClean="0"/>
              <a:t>Sites</a:t>
            </a:r>
            <a:r>
              <a:rPr lang="es-ES" dirty="0" smtClean="0"/>
              <a:t> et </a:t>
            </a:r>
            <a:r>
              <a:rPr lang="es-ES" dirty="0" err="1" smtClean="0"/>
              <a:t>localités</a:t>
            </a:r>
            <a:r>
              <a:rPr lang="es-ES" dirty="0" smtClean="0"/>
              <a:t> </a:t>
            </a:r>
            <a:r>
              <a:rPr lang="es-ES" dirty="0" err="1" smtClean="0"/>
              <a:t>d’origine</a:t>
            </a:r>
            <a:r>
              <a:rPr lang="es-ES" dirty="0" smtClean="0"/>
              <a:t> des </a:t>
            </a:r>
            <a:r>
              <a:rPr lang="es-ES" dirty="0" err="1" smtClean="0"/>
              <a:t>déplacés</a:t>
            </a:r>
            <a:endParaRPr lang="es-ES" dirty="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4" name="Picture 3"/>
          <p:cNvPicPr>
            <a:picLocks noChangeAspect="1"/>
          </p:cNvPicPr>
          <p:nvPr/>
        </p:nvPicPr>
        <p:blipFill rotWithShape="1">
          <a:blip r:embed="rId4"/>
          <a:srcRect l="537" t="1848" r="238" b="922"/>
          <a:stretch/>
        </p:blipFill>
        <p:spPr>
          <a:xfrm>
            <a:off x="515065" y="1283855"/>
            <a:ext cx="8185590" cy="49570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228674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a:t>Dynamiques</a:t>
            </a:r>
            <a:r>
              <a:rPr lang="es-ES" dirty="0"/>
              <a:t> de </a:t>
            </a:r>
            <a:r>
              <a:rPr lang="es-ES" dirty="0" err="1" smtClean="0"/>
              <a:t>déplacement</a:t>
            </a:r>
            <a:r>
              <a:rPr lang="es-ES" dirty="0" smtClean="0"/>
              <a:t> - Diffa</a:t>
            </a:r>
            <a:endParaRPr lang="es-ES" dirty="0"/>
          </a:p>
        </p:txBody>
      </p:sp>
      <p:sp>
        <p:nvSpPr>
          <p:cNvPr id="5" name="Text Placeholder 4"/>
          <p:cNvSpPr>
            <a:spLocks noGrp="1"/>
          </p:cNvSpPr>
          <p:nvPr>
            <p:ph type="body" sz="quarter" idx="14"/>
          </p:nvPr>
        </p:nvSpPr>
        <p:spPr>
          <a:xfrm>
            <a:off x="302810" y="3714644"/>
            <a:ext cx="8751320" cy="3794740"/>
          </a:xfrm>
        </p:spPr>
        <p:txBody>
          <a:bodyPr/>
          <a:lstStyle/>
          <a:p>
            <a:pPr marL="285750" indent="-285750" algn="just">
              <a:lnSpc>
                <a:spcPct val="100000"/>
              </a:lnSpc>
              <a:buFont typeface="Arial" panose="020B0604020202020204" pitchFamily="34" charset="0"/>
              <a:buChar char="•"/>
            </a:pPr>
            <a:r>
              <a:rPr lang="fr-CH" sz="1600" dirty="0" smtClean="0"/>
              <a:t>Principales raisons rapportées motivant les déplacements : le </a:t>
            </a:r>
            <a:r>
              <a:rPr lang="fr-CH" sz="1600" b="1" dirty="0" smtClean="0"/>
              <a:t>conflit </a:t>
            </a:r>
            <a:r>
              <a:rPr lang="fr-CH" sz="1600" dirty="0" smtClean="0"/>
              <a:t>(dans 77 sites), l’</a:t>
            </a:r>
            <a:r>
              <a:rPr lang="fr-CH" sz="1600" b="1" dirty="0" smtClean="0"/>
              <a:t>insécurité alimentaire </a:t>
            </a:r>
            <a:r>
              <a:rPr lang="fr-CH" sz="1600" dirty="0" smtClean="0"/>
              <a:t>(dans 10 sites) et </a:t>
            </a:r>
            <a:r>
              <a:rPr lang="fr-CH" sz="1600" b="1" dirty="0" smtClean="0"/>
              <a:t>l’absence d’opportunité économique </a:t>
            </a:r>
            <a:r>
              <a:rPr lang="fr-CH" sz="1600" dirty="0" smtClean="0"/>
              <a:t>(dans 9 sites) </a:t>
            </a:r>
          </a:p>
          <a:p>
            <a:pPr marL="285750" indent="-285750" algn="just">
              <a:lnSpc>
                <a:spcPct val="100000"/>
              </a:lnSpc>
              <a:buFont typeface="Arial" panose="020B0604020202020204" pitchFamily="34" charset="0"/>
              <a:buChar char="•"/>
            </a:pPr>
            <a:r>
              <a:rPr lang="fr-CH" sz="1600" dirty="0" smtClean="0"/>
              <a:t>Principales raisons rapportées motivant le choix du site selon les IC : la </a:t>
            </a:r>
            <a:r>
              <a:rPr lang="fr-CH" sz="1600" b="1" dirty="0" smtClean="0"/>
              <a:t>sécurité</a:t>
            </a:r>
            <a:r>
              <a:rPr lang="fr-CH" sz="1600" dirty="0" smtClean="0"/>
              <a:t> (dans 74 sites), </a:t>
            </a:r>
            <a:r>
              <a:rPr lang="fr-CH" sz="1600" b="1" dirty="0" smtClean="0"/>
              <a:t>la présence de proches </a:t>
            </a:r>
            <a:r>
              <a:rPr lang="fr-CH" sz="1600" dirty="0" smtClean="0"/>
              <a:t>(dans 30 sites) et </a:t>
            </a:r>
            <a:r>
              <a:rPr lang="fr-CH" sz="1600" b="1" dirty="0" smtClean="0"/>
              <a:t>l’aide humanitaire </a:t>
            </a:r>
            <a:r>
              <a:rPr lang="fr-CH" sz="1600" dirty="0" smtClean="0"/>
              <a:t>au sein des sites (dans 19 sites)</a:t>
            </a:r>
          </a:p>
          <a:p>
            <a:pPr marL="285750" indent="-285750" algn="just">
              <a:lnSpc>
                <a:spcPct val="100000"/>
              </a:lnSpc>
              <a:buFont typeface="Arial" panose="020B0604020202020204" pitchFamily="34" charset="0"/>
              <a:buChar char="•"/>
            </a:pPr>
            <a:r>
              <a:rPr lang="fr-CH" sz="1600" dirty="0" smtClean="0"/>
              <a:t>Intention de déplacements d’au moins une partie de la population déplacée dans les 3 mois suivant la collecte de données </a:t>
            </a:r>
            <a:r>
              <a:rPr lang="fr-CH" sz="1600" b="1" dirty="0" smtClean="0"/>
              <a:t>dans 3 sites de déplacés évalués </a:t>
            </a:r>
            <a:r>
              <a:rPr lang="fr-CH" sz="1600" dirty="0" smtClean="0"/>
              <a:t>: </a:t>
            </a:r>
            <a:r>
              <a:rPr lang="fr-CH" sz="1600" dirty="0" err="1" smtClean="0"/>
              <a:t>Awaridi</a:t>
            </a:r>
            <a:r>
              <a:rPr lang="fr-CH" sz="1600" dirty="0" smtClean="0"/>
              <a:t>, </a:t>
            </a:r>
            <a:r>
              <a:rPr lang="fr-CH" sz="1600" dirty="0" err="1" smtClean="0"/>
              <a:t>Kandjandi</a:t>
            </a:r>
            <a:r>
              <a:rPr lang="fr-CH" sz="1600" dirty="0" smtClean="0"/>
              <a:t> Arabe 1 et </a:t>
            </a:r>
            <a:r>
              <a:rPr lang="fr-CH" sz="1600" dirty="0" err="1" smtClean="0"/>
              <a:t>Toumour</a:t>
            </a:r>
            <a:r>
              <a:rPr lang="fr-CH" sz="1600" dirty="0" smtClean="0"/>
              <a:t>. Les principales raisons rapportées justifiant cette volonté de départ étaient l’insécurité alimentaire et l’insuffisance de l’aide humanitaire. Les populations qui souhaitaient se déplacer à nouveau, se sont rendues, entre autres, dans les communes de </a:t>
            </a:r>
            <a:r>
              <a:rPr lang="fr-CH" sz="1600" dirty="0" err="1" smtClean="0"/>
              <a:t>Maïné-Soroa</a:t>
            </a:r>
            <a:r>
              <a:rPr lang="fr-CH" sz="1600" dirty="0" smtClean="0"/>
              <a:t> et de </a:t>
            </a:r>
            <a:r>
              <a:rPr lang="fr-CH" sz="1600" dirty="0" err="1" smtClean="0"/>
              <a:t>Kablewa</a:t>
            </a:r>
            <a:endParaRPr lang="fr-CH" sz="1600" dirty="0" smtClean="0"/>
          </a:p>
        </p:txBody>
      </p:sp>
      <p:pic>
        <p:nvPicPr>
          <p:cNvPr id="6"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1" name="Picture 10"/>
          <p:cNvPicPr>
            <a:picLocks noChangeAspect="1"/>
          </p:cNvPicPr>
          <p:nvPr/>
        </p:nvPicPr>
        <p:blipFill>
          <a:blip r:embed="rId5"/>
          <a:stretch>
            <a:fillRect/>
          </a:stretch>
        </p:blipFill>
        <p:spPr>
          <a:xfrm>
            <a:off x="4678470" y="2279530"/>
            <a:ext cx="3810000" cy="688862"/>
          </a:xfrm>
          <a:prstGeom prst="rect">
            <a:avLst/>
          </a:prstGeom>
        </p:spPr>
      </p:pic>
      <p:pic>
        <p:nvPicPr>
          <p:cNvPr id="12" name="Picture 11"/>
          <p:cNvPicPr>
            <a:picLocks noChangeAspect="1"/>
          </p:cNvPicPr>
          <p:nvPr/>
        </p:nvPicPr>
        <p:blipFill>
          <a:blip r:embed="rId6"/>
          <a:stretch>
            <a:fillRect/>
          </a:stretch>
        </p:blipFill>
        <p:spPr>
          <a:xfrm>
            <a:off x="6379466" y="1647268"/>
            <a:ext cx="506803" cy="556652"/>
          </a:xfrm>
          <a:prstGeom prst="rect">
            <a:avLst/>
          </a:prstGeom>
        </p:spPr>
      </p:pic>
      <p:sp>
        <p:nvSpPr>
          <p:cNvPr id="13" name="Oval 12"/>
          <p:cNvSpPr/>
          <p:nvPr/>
        </p:nvSpPr>
        <p:spPr>
          <a:xfrm>
            <a:off x="7430767" y="1391036"/>
            <a:ext cx="1511203" cy="597157"/>
          </a:xfrm>
          <a:prstGeom prst="ellipse">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t>1</a:t>
            </a:r>
            <a:r>
              <a:rPr lang="fr-CH" sz="1200" dirty="0" smtClean="0"/>
              <a:t> déplacement</a:t>
            </a:r>
            <a:endParaRPr lang="en-US" sz="1200" dirty="0"/>
          </a:p>
        </p:txBody>
      </p:sp>
      <p:sp>
        <p:nvSpPr>
          <p:cNvPr id="4" name="TextBox 3"/>
          <p:cNvSpPr txBox="1"/>
          <p:nvPr/>
        </p:nvSpPr>
        <p:spPr>
          <a:xfrm>
            <a:off x="333517" y="1160099"/>
            <a:ext cx="4096579" cy="2308324"/>
          </a:xfrm>
          <a:prstGeom prst="rect">
            <a:avLst/>
          </a:prstGeom>
          <a:noFill/>
        </p:spPr>
        <p:txBody>
          <a:bodyPr wrap="square" rtlCol="0">
            <a:spAutoFit/>
          </a:bodyPr>
          <a:lstStyle/>
          <a:p>
            <a:pPr marL="285750" indent="-285750">
              <a:buFont typeface="Arial" panose="020B0604020202020204" pitchFamily="34" charset="0"/>
              <a:buChar char="•"/>
            </a:pPr>
            <a:endParaRPr lang="fr-CH" sz="1600" dirty="0" smtClean="0">
              <a:solidFill>
                <a:srgbClr val="58585A"/>
              </a:solidFill>
              <a:latin typeface="Arial Narrow" panose="020B0606020202030204" pitchFamily="34" charset="0"/>
            </a:endParaRPr>
          </a:p>
          <a:p>
            <a:pPr marL="285750" indent="-285750">
              <a:buFont typeface="Arial" panose="020B0604020202020204" pitchFamily="34" charset="0"/>
              <a:buChar char="•"/>
            </a:pPr>
            <a:r>
              <a:rPr lang="fr-CH" sz="1600" dirty="0" smtClean="0">
                <a:solidFill>
                  <a:srgbClr val="58585A"/>
                </a:solidFill>
                <a:latin typeface="Arial Narrow" panose="020B0606020202030204" pitchFamily="34" charset="0"/>
              </a:rPr>
              <a:t>Présence de réfugiés Nigérians au sein des 56 sites de déplacé dans les 9 communes évaluées et de réfugiés Tchadiens au sein du site de </a:t>
            </a:r>
            <a:r>
              <a:rPr lang="fr-CH" sz="1600" dirty="0" err="1" smtClean="0">
                <a:solidFill>
                  <a:srgbClr val="58585A"/>
                </a:solidFill>
                <a:latin typeface="Arial Narrow" panose="020B0606020202030204" pitchFamily="34" charset="0"/>
              </a:rPr>
              <a:t>Kanenbouri</a:t>
            </a:r>
            <a:r>
              <a:rPr lang="fr-CH" sz="1600" dirty="0" smtClean="0">
                <a:solidFill>
                  <a:srgbClr val="58585A"/>
                </a:solidFill>
                <a:latin typeface="Arial Narrow" panose="020B0606020202030204" pitchFamily="34" charset="0"/>
              </a:rPr>
              <a:t>, dans la commune de N’</a:t>
            </a:r>
            <a:r>
              <a:rPr lang="fr-CH" sz="1600" dirty="0" err="1" smtClean="0">
                <a:solidFill>
                  <a:srgbClr val="58585A"/>
                </a:solidFill>
                <a:latin typeface="Arial Narrow" panose="020B0606020202030204" pitchFamily="34" charset="0"/>
              </a:rPr>
              <a:t>Guigmi</a:t>
            </a:r>
            <a:endParaRPr lang="fr-CH" sz="1600" dirty="0" smtClean="0">
              <a:solidFill>
                <a:srgbClr val="58585A"/>
              </a:solidFill>
              <a:latin typeface="Arial Narrow" panose="020B0606020202030204" pitchFamily="34" charset="0"/>
            </a:endParaRPr>
          </a:p>
          <a:p>
            <a:pPr marL="285750" indent="-285750">
              <a:buFont typeface="Arial" panose="020B0604020202020204" pitchFamily="34" charset="0"/>
              <a:buChar char="•"/>
            </a:pPr>
            <a:endParaRPr lang="fr-CH" sz="1600" dirty="0" smtClean="0">
              <a:solidFill>
                <a:srgbClr val="58585A"/>
              </a:solidFill>
              <a:latin typeface="Arial Narrow" panose="020B0606020202030204" pitchFamily="34" charset="0"/>
            </a:endParaRPr>
          </a:p>
          <a:p>
            <a:pPr marL="285750" indent="-285750">
              <a:buFont typeface="Arial" panose="020B0604020202020204" pitchFamily="34" charset="0"/>
              <a:buChar char="•"/>
            </a:pPr>
            <a:r>
              <a:rPr lang="fr-CH" sz="1600" dirty="0" smtClean="0">
                <a:solidFill>
                  <a:srgbClr val="58585A"/>
                </a:solidFill>
                <a:latin typeface="Arial Narrow" panose="020B0606020202030204" pitchFamily="34" charset="0"/>
              </a:rPr>
              <a:t>En moyenne, les populations se sont déplacées 1 fois avant de s’établir sur les sites de déplacés internes évalués</a:t>
            </a:r>
            <a:endParaRPr lang="fr-CH" sz="1600" dirty="0">
              <a:solidFill>
                <a:srgbClr val="58585A"/>
              </a:solidFill>
              <a:latin typeface="Arial Narrow" panose="020B060602020203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81707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04</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Résultats</a:t>
            </a:r>
            <a:r>
              <a:rPr lang="es-ES" dirty="0" smtClean="0"/>
              <a:t> : </a:t>
            </a:r>
            <a:r>
              <a:rPr lang="es-ES" dirty="0" err="1" smtClean="0"/>
              <a:t>situation</a:t>
            </a:r>
            <a:r>
              <a:rPr lang="es-ES" dirty="0" smtClean="0"/>
              <a:t> en </a:t>
            </a:r>
            <a:r>
              <a:rPr lang="es-ES" dirty="0" err="1" smtClean="0"/>
              <a:t>matière</a:t>
            </a:r>
            <a:r>
              <a:rPr lang="es-ES" dirty="0" smtClean="0"/>
              <a:t> </a:t>
            </a:r>
            <a:r>
              <a:rPr lang="es-ES" dirty="0" err="1" smtClean="0"/>
              <a:t>d’abris</a:t>
            </a:r>
            <a:endParaRPr lang="es-ES" dirty="0"/>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02616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err="1"/>
              <a:t>Résultats</a:t>
            </a:r>
            <a:r>
              <a:rPr lang="es-ES" dirty="0"/>
              <a:t> : </a:t>
            </a:r>
            <a:r>
              <a:rPr lang="es-ES" dirty="0" err="1"/>
              <a:t>situation</a:t>
            </a:r>
            <a:r>
              <a:rPr lang="es-ES" dirty="0"/>
              <a:t> en </a:t>
            </a:r>
            <a:r>
              <a:rPr lang="es-ES" dirty="0" err="1" smtClean="0"/>
              <a:t>matière</a:t>
            </a:r>
            <a:r>
              <a:rPr lang="es-ES" dirty="0" smtClean="0"/>
              <a:t> </a:t>
            </a:r>
            <a:r>
              <a:rPr lang="es-ES" dirty="0" err="1" smtClean="0"/>
              <a:t>d’abris</a:t>
            </a:r>
            <a:endParaRPr lang="es-ES" dirty="0"/>
          </a:p>
        </p:txBody>
      </p:sp>
      <p:sp>
        <p:nvSpPr>
          <p:cNvPr id="3" name="Subtitle 2"/>
          <p:cNvSpPr>
            <a:spLocks noGrp="1"/>
          </p:cNvSpPr>
          <p:nvPr>
            <p:ph type="subTitle" idx="1"/>
          </p:nvPr>
        </p:nvSpPr>
        <p:spPr>
          <a:xfrm>
            <a:off x="156828" y="1178973"/>
            <a:ext cx="8879290" cy="522236"/>
          </a:xfrm>
          <a:noFill/>
        </p:spPr>
        <p:txBody>
          <a:bodyPr/>
          <a:lstStyle/>
          <a:p>
            <a:pPr>
              <a:lnSpc>
                <a:spcPct val="100000"/>
              </a:lnSpc>
            </a:pPr>
            <a:r>
              <a:rPr lang="fr-CH" sz="1600" dirty="0" smtClean="0">
                <a:solidFill>
                  <a:srgbClr val="58585A"/>
                </a:solidFill>
              </a:rPr>
              <a:t>Proportion des types d’abris de la majorité des PDI, par nombre de site, par commune, selon les IC</a:t>
            </a:r>
            <a:endParaRPr lang="fr-CH" sz="1600" dirty="0">
              <a:solidFill>
                <a:srgbClr val="58585A"/>
              </a:solidFill>
            </a:endParaRPr>
          </a:p>
        </p:txBody>
      </p:sp>
      <p:graphicFrame>
        <p:nvGraphicFramePr>
          <p:cNvPr id="7" name="Graphique 6"/>
          <p:cNvGraphicFramePr/>
          <p:nvPr>
            <p:extLst>
              <p:ext uri="{D42A27DB-BD31-4B8C-83A1-F6EECF244321}">
                <p14:modId xmlns:p14="http://schemas.microsoft.com/office/powerpoint/2010/main" val="918384452"/>
              </p:ext>
            </p:extLst>
          </p:nvPr>
        </p:nvGraphicFramePr>
        <p:xfrm>
          <a:off x="422795" y="1912312"/>
          <a:ext cx="8347355" cy="243603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26">
            <a:extLst>
              <a:ext uri="{FF2B5EF4-FFF2-40B4-BE49-F238E27FC236}">
                <a16:creationId xmlns:a16="http://schemas.microsoft.com/office/drawing/2014/main" id="{5EA1194A-5DF1-4C0F-ABEA-19ADD4477D6C}"/>
              </a:ext>
            </a:extLst>
          </p:cNvPr>
          <p:cNvSpPr/>
          <p:nvPr/>
        </p:nvSpPr>
        <p:spPr>
          <a:xfrm>
            <a:off x="308392" y="4238197"/>
            <a:ext cx="8727726" cy="1913860"/>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kern="0" dirty="0" smtClean="0">
                <a:solidFill>
                  <a:srgbClr val="4D4D4D"/>
                </a:solidFill>
                <a:latin typeface="Arial Narrow"/>
                <a:ea typeface="ＭＳ Ｐゴシック"/>
              </a:rPr>
              <a:t>La majorité des déplacés internes sont “</a:t>
            </a:r>
            <a:r>
              <a:rPr lang="nl-BE" sz="1600" b="1" kern="0" dirty="0" smtClean="0">
                <a:solidFill>
                  <a:srgbClr val="4D4D4D"/>
                </a:solidFill>
                <a:latin typeface="Arial Narrow"/>
                <a:ea typeface="ＭＳ Ｐゴシック"/>
              </a:rPr>
              <a:t>plutôt insatifaits</a:t>
            </a:r>
            <a:r>
              <a:rPr lang="nl-BE" sz="1600" kern="0" dirty="0" smtClean="0">
                <a:solidFill>
                  <a:srgbClr val="4D4D4D"/>
                </a:solidFill>
                <a:latin typeface="Arial Narrow"/>
                <a:ea typeface="ＭＳ Ｐゴシック"/>
              </a:rPr>
              <a:t>” de leur abri selon les IC de 31 sites évalués dans la région de Diffa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600" kern="0" dirty="0" smtClean="0">
              <a:solidFill>
                <a:srgbClr val="4D4D4D"/>
              </a:solidFill>
              <a:latin typeface="Arial Narrow"/>
              <a:ea typeface="ＭＳ Ｐゴシック"/>
            </a:endParaRPr>
          </a:p>
          <a:p>
            <a:pPr marL="285750" lvl="0" indent="-285750">
              <a:buFont typeface="Arial" panose="020B0604020202020204" pitchFamily="34" charset="0"/>
              <a:buChar char="•"/>
              <a:defRPr/>
            </a:pPr>
            <a:r>
              <a:rPr lang="nl-BE" sz="1600" kern="0" dirty="0" smtClean="0">
                <a:solidFill>
                  <a:srgbClr val="4D4D4D"/>
                </a:solidFill>
                <a:latin typeface="Arial Narrow"/>
                <a:ea typeface="ＭＳ Ｐゴシック"/>
              </a:rPr>
              <a:t>Selon les IC, les principales difficultés rencontrées par les populations déplacées sont les </a:t>
            </a:r>
            <a:r>
              <a:rPr lang="fr-FR" sz="1600" kern="0" dirty="0" smtClean="0">
                <a:solidFill>
                  <a:srgbClr val="4D4D4D"/>
                </a:solidFill>
                <a:latin typeface="Arial Narrow"/>
                <a:ea typeface="ＭＳ Ｐゴシック"/>
              </a:rPr>
              <a:t>trous </a:t>
            </a:r>
            <a:r>
              <a:rPr lang="fr-FR" sz="1600" kern="0" dirty="0">
                <a:solidFill>
                  <a:srgbClr val="4D4D4D"/>
                </a:solidFill>
                <a:latin typeface="Arial Narrow"/>
                <a:ea typeface="ＭＳ Ｐゴシック"/>
              </a:rPr>
              <a:t>/ fissures / déchirures dans le toit </a:t>
            </a:r>
            <a:r>
              <a:rPr lang="fr-FR" sz="1600" kern="0" dirty="0" smtClean="0">
                <a:solidFill>
                  <a:srgbClr val="4D4D4D"/>
                </a:solidFill>
                <a:latin typeface="Arial Narrow"/>
                <a:ea typeface="ＭＳ Ｐゴシック"/>
              </a:rPr>
              <a:t>ou dans les murs de leur abri, dans 71 sites de déplacés évalués</a:t>
            </a:r>
          </a:p>
          <a:p>
            <a:pPr marL="285750" lvl="0" indent="-285750">
              <a:buFont typeface="Arial" panose="020B0604020202020204" pitchFamily="34" charset="0"/>
              <a:buChar char="•"/>
              <a:defRPr/>
            </a:pPr>
            <a:endParaRPr lang="fr-FR" sz="1600" kern="0" dirty="0" smtClean="0">
              <a:solidFill>
                <a:srgbClr val="4D4D4D"/>
              </a:solidFill>
              <a:latin typeface="Arial Narrow"/>
              <a:ea typeface="ＭＳ Ｐゴシック"/>
            </a:endParaRPr>
          </a:p>
          <a:p>
            <a:pPr marL="285750" lvl="0" indent="-285750">
              <a:buFont typeface="Arial" panose="020B0604020202020204" pitchFamily="34" charset="0"/>
              <a:buChar char="•"/>
              <a:defRPr/>
            </a:pPr>
            <a:r>
              <a:rPr kumimoji="0" lang="fr-FR" sz="1600" i="0" u="none" strike="noStrike" kern="0" cap="none" spc="0" normalizeH="0" baseline="0" noProof="0" dirty="0" smtClean="0">
                <a:ln>
                  <a:noFill/>
                </a:ln>
                <a:solidFill>
                  <a:srgbClr val="4D4D4D"/>
                </a:solidFill>
                <a:effectLst/>
                <a:uLnTx/>
                <a:uFillTx/>
                <a:latin typeface="Arial Narrow"/>
                <a:ea typeface="ＭＳ Ｐゴシック"/>
              </a:rPr>
              <a:t>L’abri appartient à un membre du ménage dans 69 sites évalués</a:t>
            </a:r>
            <a:r>
              <a:rPr kumimoji="0" lang="fr-FR" sz="1600" i="0" u="none" strike="noStrike" kern="0" cap="none" spc="0" normalizeH="0" noProof="0" dirty="0" smtClean="0">
                <a:ln>
                  <a:noFill/>
                </a:ln>
                <a:solidFill>
                  <a:srgbClr val="4D4D4D"/>
                </a:solidFill>
                <a:effectLst/>
                <a:uLnTx/>
                <a:uFillTx/>
                <a:latin typeface="Arial Narrow"/>
                <a:ea typeface="ＭＳ Ｐゴシック"/>
              </a:rPr>
              <a:t> dans la région de Diffa</a:t>
            </a:r>
            <a:endParaRPr kumimoji="0" lang="nl-BE" sz="1600" i="0" u="none" strike="noStrike" kern="0" cap="none" spc="0" normalizeH="0" baseline="0" noProof="0" dirty="0" smtClean="0">
              <a:ln>
                <a:noFill/>
              </a:ln>
              <a:solidFill>
                <a:srgbClr val="4D4D4D"/>
              </a:solidFill>
              <a:effectLst/>
              <a:uLnTx/>
              <a:uFillTx/>
              <a:latin typeface="Arial Narrow"/>
              <a:ea typeface="ＭＳ Ｐゴシック"/>
            </a:endParaRPr>
          </a:p>
        </p:txBody>
      </p:sp>
      <p:pic>
        <p:nvPicPr>
          <p:cNvPr id="8"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31538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05</a:t>
            </a:r>
            <a:endParaRPr lang="es-ES" dirty="0"/>
          </a:p>
        </p:txBody>
      </p:sp>
      <p:sp>
        <p:nvSpPr>
          <p:cNvPr id="3" name="Subtitle 2"/>
          <p:cNvSpPr>
            <a:spLocks noGrp="1"/>
          </p:cNvSpPr>
          <p:nvPr>
            <p:ph type="subTitle" idx="1"/>
          </p:nvPr>
        </p:nvSpPr>
        <p:spPr>
          <a:xfrm>
            <a:off x="4269495" y="2159636"/>
            <a:ext cx="4623493" cy="1743959"/>
          </a:xfrm>
        </p:spPr>
        <p:txBody>
          <a:bodyPr/>
          <a:lstStyle/>
          <a:p>
            <a:r>
              <a:rPr lang="es-ES" dirty="0" err="1" smtClean="0"/>
              <a:t>Situation</a:t>
            </a:r>
            <a:r>
              <a:rPr lang="es-ES" dirty="0" smtClean="0"/>
              <a:t> en </a:t>
            </a:r>
            <a:r>
              <a:rPr lang="es-ES" dirty="0" err="1" smtClean="0"/>
              <a:t>matière</a:t>
            </a:r>
            <a:r>
              <a:rPr lang="es-ES" dirty="0" smtClean="0"/>
              <a:t> </a:t>
            </a:r>
            <a:r>
              <a:rPr lang="es-ES" dirty="0" err="1" smtClean="0"/>
              <a:t>d’infrastructures</a:t>
            </a:r>
            <a:r>
              <a:rPr lang="es-ES" dirty="0" smtClean="0"/>
              <a:t> </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80289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2800" dirty="0"/>
              <a:t>Situation en matière d’infrastructures </a:t>
            </a:r>
            <a:r>
              <a:rPr lang="fr-FR" sz="2800" dirty="0" smtClean="0"/>
              <a:t>– Education</a:t>
            </a:r>
            <a:endParaRPr lang="es-ES" sz="2800" dirty="0"/>
          </a:p>
        </p:txBody>
      </p:sp>
      <p:sp>
        <p:nvSpPr>
          <p:cNvPr id="13" name="Subtitle 2"/>
          <p:cNvSpPr txBox="1">
            <a:spLocks/>
          </p:cNvSpPr>
          <p:nvPr/>
        </p:nvSpPr>
        <p:spPr>
          <a:xfrm>
            <a:off x="184307" y="2028494"/>
            <a:ext cx="6425953" cy="663604"/>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err="1">
                <a:solidFill>
                  <a:srgbClr val="666666"/>
                </a:solidFill>
              </a:rPr>
              <a:t>Pourcentage</a:t>
            </a:r>
            <a:r>
              <a:rPr lang="es-ES" sz="1600" dirty="0">
                <a:solidFill>
                  <a:srgbClr val="666666"/>
                </a:solidFill>
              </a:rPr>
              <a:t> </a:t>
            </a:r>
            <a:r>
              <a:rPr lang="es-ES" sz="1600" dirty="0" err="1" smtClean="0">
                <a:solidFill>
                  <a:srgbClr val="666666"/>
                </a:solidFill>
              </a:rPr>
              <a:t>d’écoles</a:t>
            </a:r>
            <a:r>
              <a:rPr lang="es-ES" sz="1600" dirty="0" smtClean="0">
                <a:solidFill>
                  <a:srgbClr val="666666"/>
                </a:solidFill>
              </a:rPr>
              <a:t> </a:t>
            </a:r>
            <a:r>
              <a:rPr lang="es-ES" sz="1600" dirty="0" err="1" smtClean="0">
                <a:solidFill>
                  <a:srgbClr val="666666"/>
                </a:solidFill>
              </a:rPr>
              <a:t>disposant</a:t>
            </a:r>
            <a:r>
              <a:rPr lang="es-ES" sz="1600" dirty="0" smtClean="0">
                <a:solidFill>
                  <a:srgbClr val="666666"/>
                </a:solidFill>
              </a:rPr>
              <a:t> </a:t>
            </a:r>
            <a:r>
              <a:rPr lang="es-ES" sz="1600" dirty="0" err="1" smtClean="0">
                <a:solidFill>
                  <a:srgbClr val="666666"/>
                </a:solidFill>
              </a:rPr>
              <a:t>d’une</a:t>
            </a:r>
            <a:r>
              <a:rPr lang="es-ES" sz="1600" dirty="0" smtClean="0">
                <a:solidFill>
                  <a:srgbClr val="666666"/>
                </a:solidFill>
              </a:rPr>
              <a:t> </a:t>
            </a:r>
            <a:r>
              <a:rPr lang="es-ES" sz="1600" dirty="0" err="1" smtClean="0">
                <a:solidFill>
                  <a:srgbClr val="666666"/>
                </a:solidFill>
              </a:rPr>
              <a:t>cantine</a:t>
            </a:r>
            <a:r>
              <a:rPr lang="es-ES" sz="1600" dirty="0" smtClean="0">
                <a:solidFill>
                  <a:srgbClr val="666666"/>
                </a:solidFill>
              </a:rPr>
              <a:t> </a:t>
            </a:r>
            <a:r>
              <a:rPr lang="es-ES" sz="1600" dirty="0" err="1" smtClean="0">
                <a:solidFill>
                  <a:srgbClr val="666666"/>
                </a:solidFill>
              </a:rPr>
              <a:t>opérationnelle</a:t>
            </a:r>
            <a:r>
              <a:rPr lang="es-ES" sz="1600" dirty="0" smtClean="0">
                <a:solidFill>
                  <a:srgbClr val="666666"/>
                </a:solidFill>
              </a:rPr>
              <a:t>, </a:t>
            </a:r>
            <a:r>
              <a:rPr lang="es-ES" sz="1600" dirty="0" err="1" smtClean="0">
                <a:solidFill>
                  <a:srgbClr val="666666"/>
                </a:solidFill>
              </a:rPr>
              <a:t>d’un</a:t>
            </a:r>
            <a:r>
              <a:rPr lang="es-ES" sz="1600" dirty="0" smtClean="0">
                <a:solidFill>
                  <a:srgbClr val="666666"/>
                </a:solidFill>
              </a:rPr>
              <a:t> </a:t>
            </a:r>
            <a:r>
              <a:rPr lang="es-ES" sz="1600" dirty="0" err="1" smtClean="0">
                <a:solidFill>
                  <a:srgbClr val="666666"/>
                </a:solidFill>
              </a:rPr>
              <a:t>point</a:t>
            </a:r>
            <a:r>
              <a:rPr lang="es-ES" sz="1600" dirty="0" smtClean="0">
                <a:solidFill>
                  <a:srgbClr val="666666"/>
                </a:solidFill>
              </a:rPr>
              <a:t> </a:t>
            </a:r>
            <a:r>
              <a:rPr lang="es-ES" sz="1600" dirty="0" err="1" smtClean="0">
                <a:solidFill>
                  <a:srgbClr val="666666"/>
                </a:solidFill>
              </a:rPr>
              <a:t>d’eau</a:t>
            </a:r>
            <a:r>
              <a:rPr lang="es-ES" sz="1600" dirty="0" smtClean="0">
                <a:solidFill>
                  <a:srgbClr val="666666"/>
                </a:solidFill>
              </a:rPr>
              <a:t>  et de </a:t>
            </a:r>
            <a:r>
              <a:rPr lang="es-ES" sz="1600" dirty="0" err="1" smtClean="0">
                <a:solidFill>
                  <a:srgbClr val="666666"/>
                </a:solidFill>
              </a:rPr>
              <a:t>latrines</a:t>
            </a:r>
            <a:r>
              <a:rPr lang="es-ES" sz="1600" dirty="0" smtClean="0">
                <a:solidFill>
                  <a:srgbClr val="666666"/>
                </a:solidFill>
              </a:rPr>
              <a:t> </a:t>
            </a:r>
            <a:r>
              <a:rPr lang="es-ES" sz="1600" dirty="0" err="1" smtClean="0">
                <a:solidFill>
                  <a:srgbClr val="666666"/>
                </a:solidFill>
              </a:rPr>
              <a:t>fonctionnelles</a:t>
            </a:r>
            <a:r>
              <a:rPr lang="es-ES" sz="1600" dirty="0" smtClean="0">
                <a:solidFill>
                  <a:srgbClr val="666666"/>
                </a:solidFill>
              </a:rPr>
              <a:t>,  </a:t>
            </a:r>
            <a:r>
              <a:rPr lang="es-ES" sz="1600" dirty="0" err="1" smtClean="0">
                <a:solidFill>
                  <a:srgbClr val="666666"/>
                </a:solidFill>
              </a:rPr>
              <a:t>selon</a:t>
            </a:r>
            <a:r>
              <a:rPr lang="es-ES" sz="1600" dirty="0" smtClean="0">
                <a:solidFill>
                  <a:srgbClr val="666666"/>
                </a:solidFill>
              </a:rPr>
              <a:t> </a:t>
            </a:r>
            <a:r>
              <a:rPr lang="es-ES" sz="1600" dirty="0">
                <a:solidFill>
                  <a:srgbClr val="666666"/>
                </a:solidFill>
              </a:rPr>
              <a:t>les IC par </a:t>
            </a:r>
            <a:r>
              <a:rPr lang="es-ES" sz="1600" dirty="0" err="1">
                <a:solidFill>
                  <a:srgbClr val="666666"/>
                </a:solidFill>
              </a:rPr>
              <a:t>commune</a:t>
            </a:r>
            <a:r>
              <a:rPr lang="es-ES" sz="1600" dirty="0">
                <a:solidFill>
                  <a:srgbClr val="666666"/>
                </a:solidFill>
              </a:rPr>
              <a:t> – </a:t>
            </a:r>
            <a:r>
              <a:rPr lang="es-ES" sz="1600" dirty="0" err="1">
                <a:solidFill>
                  <a:srgbClr val="666666"/>
                </a:solidFill>
              </a:rPr>
              <a:t>Région</a:t>
            </a:r>
            <a:r>
              <a:rPr lang="es-ES" sz="1600" dirty="0">
                <a:solidFill>
                  <a:srgbClr val="666666"/>
                </a:solidFill>
              </a:rPr>
              <a:t> de </a:t>
            </a:r>
            <a:r>
              <a:rPr lang="es-ES" sz="1600" dirty="0" smtClean="0">
                <a:solidFill>
                  <a:srgbClr val="666666"/>
                </a:solidFill>
              </a:rPr>
              <a:t>Diffa*</a:t>
            </a:r>
            <a:endParaRPr lang="es-ES" sz="1600" dirty="0">
              <a:solidFill>
                <a:srgbClr val="666666"/>
              </a:solidFill>
            </a:endParaRPr>
          </a:p>
        </p:txBody>
      </p:sp>
      <p:graphicFrame>
        <p:nvGraphicFramePr>
          <p:cNvPr id="5" name="Graphique 4"/>
          <p:cNvGraphicFramePr/>
          <p:nvPr>
            <p:extLst>
              <p:ext uri="{D42A27DB-BD31-4B8C-83A1-F6EECF244321}">
                <p14:modId xmlns:p14="http://schemas.microsoft.com/office/powerpoint/2010/main" val="4057936794"/>
              </p:ext>
            </p:extLst>
          </p:nvPr>
        </p:nvGraphicFramePr>
        <p:xfrm>
          <a:off x="129309" y="2530763"/>
          <a:ext cx="8922327" cy="3161755"/>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6"/>
          <p:cNvSpPr txBox="1"/>
          <p:nvPr/>
        </p:nvSpPr>
        <p:spPr>
          <a:xfrm>
            <a:off x="300971" y="5862985"/>
            <a:ext cx="8258249" cy="307777"/>
          </a:xfrm>
          <a:prstGeom prst="rect">
            <a:avLst/>
          </a:prstGeom>
          <a:noFill/>
        </p:spPr>
        <p:txBody>
          <a:bodyPr wrap="square" rtlCol="0">
            <a:spAutoFit/>
          </a:bodyPr>
          <a:lstStyle/>
          <a:p>
            <a:r>
              <a:rPr lang="fr-FR" sz="1400" dirty="0">
                <a:solidFill>
                  <a:srgbClr val="666666"/>
                </a:solidFill>
                <a:latin typeface="Arial Narrow" panose="020B0606020202030204" pitchFamily="34" charset="0"/>
              </a:rPr>
              <a:t>*Parmi les sites dans lesquels les IC ont rapporté la </a:t>
            </a:r>
            <a:r>
              <a:rPr lang="fr-FR" sz="1400" dirty="0" smtClean="0">
                <a:solidFill>
                  <a:srgbClr val="666666"/>
                </a:solidFill>
                <a:latin typeface="Arial Narrow" panose="020B0606020202030204" pitchFamily="34" charset="0"/>
              </a:rPr>
              <a:t>présence d’écoles fonctionnelles utilisées par la population déplacée</a:t>
            </a:r>
          </a:p>
        </p:txBody>
      </p:sp>
      <p:sp>
        <p:nvSpPr>
          <p:cNvPr id="12" name="Rectangle: Rounded Corners 25">
            <a:extLst>
              <a:ext uri="{FF2B5EF4-FFF2-40B4-BE49-F238E27FC236}">
                <a16:creationId xmlns:a16="http://schemas.microsoft.com/office/drawing/2014/main" id="{9BFC9F47-D815-4E6C-AD5D-2D600B57C0DE}"/>
              </a:ext>
            </a:extLst>
          </p:cNvPr>
          <p:cNvSpPr/>
          <p:nvPr/>
        </p:nvSpPr>
        <p:spPr>
          <a:xfrm>
            <a:off x="184306" y="1331916"/>
            <a:ext cx="8710311" cy="801684"/>
          </a:xfrm>
          <a:prstGeom prst="roundRect">
            <a:avLst/>
          </a:prstGeom>
          <a:solidFill>
            <a:srgbClr val="FFFFFF"/>
          </a:solidFill>
          <a:ln w="12700" cap="flat" cmpd="sng" algn="ctr">
            <a:solidFill>
              <a:srgbClr val="EE5859"/>
            </a:solidFill>
            <a:prstDash val="solid"/>
            <a:miter lim="800000"/>
          </a:ln>
          <a:effectLst/>
        </p:spPr>
        <p:txBody>
          <a:bodyPr rtlCol="0" anchor="ctr"/>
          <a:lstStyle/>
          <a:p>
            <a:r>
              <a:rPr lang="fr-FR" sz="1600" b="1" dirty="0" smtClean="0">
                <a:solidFill>
                  <a:srgbClr val="666666"/>
                </a:solidFill>
                <a:latin typeface="Arial Narrow" panose="020B0606020202030204" pitchFamily="34" charset="0"/>
              </a:rPr>
              <a:t>Selon les IC, 25 sites évalués sur 81 n’ont pas d’écoles fonctionnelles </a:t>
            </a:r>
            <a:r>
              <a:rPr lang="fr-FR" sz="1600" dirty="0" smtClean="0">
                <a:solidFill>
                  <a:srgbClr val="666666"/>
                </a:solidFill>
                <a:latin typeface="Arial Narrow" panose="020B0606020202030204" pitchFamily="34" charset="0"/>
              </a:rPr>
              <a:t>dans la région de Diffa. Les plus fortes proportions de sites sans écoles fonctionnelles se trouvent dans les communes de </a:t>
            </a:r>
            <a:r>
              <a:rPr lang="fr-FR" sz="1600" dirty="0" err="1" smtClean="0">
                <a:solidFill>
                  <a:srgbClr val="666666"/>
                </a:solidFill>
                <a:latin typeface="Arial Narrow" panose="020B0606020202030204" pitchFamily="34" charset="0"/>
              </a:rPr>
              <a:t>Toumour</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3</a:t>
            </a:r>
            <a:r>
              <a:rPr lang="fr-FR" sz="1600" dirty="0" smtClean="0">
                <a:solidFill>
                  <a:srgbClr val="666666"/>
                </a:solidFill>
                <a:latin typeface="Arial Narrow" panose="020B0606020202030204" pitchFamily="34" charset="0"/>
              </a:rPr>
              <a:t>/4)  et de </a:t>
            </a:r>
            <a:r>
              <a:rPr lang="fr-FR" sz="1600" dirty="0" err="1" smtClean="0">
                <a:solidFill>
                  <a:srgbClr val="666666"/>
                </a:solidFill>
                <a:latin typeface="Arial Narrow" panose="020B0606020202030204" pitchFamily="34" charset="0"/>
              </a:rPr>
              <a:t>Gueskerou</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7</a:t>
            </a:r>
            <a:r>
              <a:rPr lang="fr-FR" sz="1600" dirty="0" smtClean="0">
                <a:solidFill>
                  <a:srgbClr val="666666"/>
                </a:solidFill>
                <a:latin typeface="Arial Narrow" panose="020B0606020202030204" pitchFamily="34" charset="0"/>
              </a:rPr>
              <a:t>/17)</a:t>
            </a:r>
            <a:endParaRPr lang="fr-FR" sz="1600" dirty="0">
              <a:solidFill>
                <a:srgbClr val="666666"/>
              </a:solidFill>
              <a:latin typeface="Arial Narrow" panose="020B0606020202030204" pitchFamily="34" charset="0"/>
            </a:endParaRPr>
          </a:p>
        </p:txBody>
      </p:sp>
      <p:pic>
        <p:nvPicPr>
          <p:cNvPr id="9"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552274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2800" dirty="0"/>
              <a:t>Situation en matière d’infrastructures </a:t>
            </a:r>
            <a:r>
              <a:rPr lang="fr-FR" sz="2800" dirty="0" smtClean="0"/>
              <a:t>– Santé</a:t>
            </a:r>
            <a:endParaRPr lang="es-ES" sz="2800" dirty="0"/>
          </a:p>
        </p:txBody>
      </p:sp>
      <p:sp>
        <p:nvSpPr>
          <p:cNvPr id="13" name="Subtitle 2"/>
          <p:cNvSpPr txBox="1">
            <a:spLocks/>
          </p:cNvSpPr>
          <p:nvPr/>
        </p:nvSpPr>
        <p:spPr>
          <a:xfrm>
            <a:off x="193087" y="3139035"/>
            <a:ext cx="7794466" cy="663604"/>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err="1" smtClean="0">
                <a:solidFill>
                  <a:srgbClr val="666666"/>
                </a:solidFill>
              </a:rPr>
              <a:t>Proportion</a:t>
            </a:r>
            <a:r>
              <a:rPr lang="es-ES" sz="1600" dirty="0" smtClean="0">
                <a:solidFill>
                  <a:srgbClr val="666666"/>
                </a:solidFill>
              </a:rPr>
              <a:t> de Centre de </a:t>
            </a:r>
            <a:r>
              <a:rPr lang="es-ES" sz="1600" dirty="0" err="1" smtClean="0">
                <a:solidFill>
                  <a:srgbClr val="666666"/>
                </a:solidFill>
              </a:rPr>
              <a:t>Santé</a:t>
            </a:r>
            <a:r>
              <a:rPr lang="es-ES" sz="1600" dirty="0" smtClean="0">
                <a:solidFill>
                  <a:srgbClr val="666666"/>
                </a:solidFill>
              </a:rPr>
              <a:t> </a:t>
            </a:r>
            <a:r>
              <a:rPr lang="es-ES" sz="1600" dirty="0" err="1" smtClean="0">
                <a:solidFill>
                  <a:srgbClr val="666666"/>
                </a:solidFill>
              </a:rPr>
              <a:t>Intégré</a:t>
            </a:r>
            <a:r>
              <a:rPr lang="es-ES" sz="1600" dirty="0" smtClean="0">
                <a:solidFill>
                  <a:srgbClr val="666666"/>
                </a:solidFill>
              </a:rPr>
              <a:t> (CSI), </a:t>
            </a:r>
            <a:r>
              <a:rPr lang="es-ES" sz="1600" dirty="0" err="1" smtClean="0">
                <a:solidFill>
                  <a:srgbClr val="666666"/>
                </a:solidFill>
              </a:rPr>
              <a:t>avec</a:t>
            </a:r>
            <a:r>
              <a:rPr lang="es-ES" sz="1600" dirty="0" smtClean="0">
                <a:solidFill>
                  <a:srgbClr val="666666"/>
                </a:solidFill>
              </a:rPr>
              <a:t> un </a:t>
            </a:r>
            <a:r>
              <a:rPr lang="es-ES" sz="1600" dirty="0" err="1" smtClean="0">
                <a:solidFill>
                  <a:srgbClr val="666666"/>
                </a:solidFill>
              </a:rPr>
              <a:t>point</a:t>
            </a:r>
            <a:r>
              <a:rPr lang="es-ES" sz="1600" dirty="0" smtClean="0">
                <a:solidFill>
                  <a:srgbClr val="666666"/>
                </a:solidFill>
              </a:rPr>
              <a:t> </a:t>
            </a:r>
            <a:r>
              <a:rPr lang="es-ES" sz="1600" dirty="0" err="1" smtClean="0">
                <a:solidFill>
                  <a:srgbClr val="666666"/>
                </a:solidFill>
              </a:rPr>
              <a:t>d’eau</a:t>
            </a:r>
            <a:r>
              <a:rPr lang="es-ES" sz="1600" dirty="0" smtClean="0">
                <a:solidFill>
                  <a:srgbClr val="666666"/>
                </a:solidFill>
              </a:rPr>
              <a:t> </a:t>
            </a:r>
            <a:r>
              <a:rPr lang="es-ES" sz="1600" dirty="0" err="1" smtClean="0">
                <a:solidFill>
                  <a:srgbClr val="666666"/>
                </a:solidFill>
              </a:rPr>
              <a:t>spécifique</a:t>
            </a:r>
            <a:r>
              <a:rPr lang="es-ES" sz="1600" dirty="0" smtClean="0">
                <a:solidFill>
                  <a:srgbClr val="666666"/>
                </a:solidFill>
              </a:rPr>
              <a:t> et des </a:t>
            </a:r>
            <a:r>
              <a:rPr lang="es-ES" sz="1600" dirty="0" err="1" smtClean="0">
                <a:solidFill>
                  <a:srgbClr val="666666"/>
                </a:solidFill>
              </a:rPr>
              <a:t>latrines</a:t>
            </a:r>
            <a:r>
              <a:rPr lang="es-ES" sz="1600" dirty="0" smtClean="0">
                <a:solidFill>
                  <a:srgbClr val="666666"/>
                </a:solidFill>
              </a:rPr>
              <a:t> </a:t>
            </a:r>
            <a:r>
              <a:rPr lang="es-ES" sz="1600" dirty="0" err="1" smtClean="0">
                <a:solidFill>
                  <a:srgbClr val="666666"/>
                </a:solidFill>
              </a:rPr>
              <a:t>dédiées</a:t>
            </a:r>
            <a:r>
              <a:rPr lang="es-ES" sz="1600" dirty="0" smtClean="0">
                <a:solidFill>
                  <a:srgbClr val="666666"/>
                </a:solidFill>
              </a:rPr>
              <a:t> </a:t>
            </a:r>
            <a:r>
              <a:rPr lang="es-ES" sz="1600" dirty="0" err="1" smtClean="0">
                <a:solidFill>
                  <a:srgbClr val="666666"/>
                </a:solidFill>
              </a:rPr>
              <a:t>selon</a:t>
            </a:r>
            <a:r>
              <a:rPr lang="es-ES" sz="1600" dirty="0" smtClean="0">
                <a:solidFill>
                  <a:srgbClr val="666666"/>
                </a:solidFill>
              </a:rPr>
              <a:t> les IC, par </a:t>
            </a:r>
            <a:r>
              <a:rPr lang="es-ES" sz="1600" dirty="0" err="1" smtClean="0">
                <a:solidFill>
                  <a:srgbClr val="666666"/>
                </a:solidFill>
              </a:rPr>
              <a:t>commune</a:t>
            </a:r>
            <a:r>
              <a:rPr lang="es-ES" sz="1600" dirty="0" smtClean="0">
                <a:solidFill>
                  <a:srgbClr val="666666"/>
                </a:solidFill>
              </a:rPr>
              <a:t>*</a:t>
            </a:r>
            <a:endParaRPr lang="es-ES" sz="1600" dirty="0">
              <a:solidFill>
                <a:srgbClr val="666666"/>
              </a:solidFill>
            </a:endParaRPr>
          </a:p>
        </p:txBody>
      </p:sp>
      <p:graphicFrame>
        <p:nvGraphicFramePr>
          <p:cNvPr id="5" name="Graphique 4"/>
          <p:cNvGraphicFramePr/>
          <p:nvPr>
            <p:extLst>
              <p:ext uri="{D42A27DB-BD31-4B8C-83A1-F6EECF244321}">
                <p14:modId xmlns:p14="http://schemas.microsoft.com/office/powerpoint/2010/main" val="2556097891"/>
              </p:ext>
            </p:extLst>
          </p:nvPr>
        </p:nvGraphicFramePr>
        <p:xfrm>
          <a:off x="0" y="3847157"/>
          <a:ext cx="8993699" cy="2449554"/>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16"/>
          <p:cNvSpPr txBox="1"/>
          <p:nvPr/>
        </p:nvSpPr>
        <p:spPr>
          <a:xfrm>
            <a:off x="279647" y="5922914"/>
            <a:ext cx="8607523" cy="276999"/>
          </a:xfrm>
          <a:prstGeom prst="rect">
            <a:avLst/>
          </a:prstGeom>
          <a:noFill/>
        </p:spPr>
        <p:txBody>
          <a:bodyPr wrap="square" rtlCol="0">
            <a:spAutoFit/>
          </a:bodyPr>
          <a:lstStyle/>
          <a:p>
            <a:r>
              <a:rPr lang="fr-FR" sz="1200" dirty="0">
                <a:solidFill>
                  <a:srgbClr val="666666"/>
                </a:solidFill>
                <a:latin typeface="Arial Narrow" panose="020B0606020202030204" pitchFamily="34" charset="0"/>
              </a:rPr>
              <a:t>*Parmi les sites dans lesquels les IC ont rapporté </a:t>
            </a:r>
            <a:r>
              <a:rPr lang="fr-FR" sz="1200" dirty="0" smtClean="0">
                <a:solidFill>
                  <a:srgbClr val="666666"/>
                </a:solidFill>
                <a:latin typeface="Arial Narrow" panose="020B0606020202030204" pitchFamily="34" charset="0"/>
              </a:rPr>
              <a:t>la présence d’infrastructures de santé fonctionnelles utilisées par la population déplacée</a:t>
            </a:r>
          </a:p>
        </p:txBody>
      </p:sp>
      <p:sp>
        <p:nvSpPr>
          <p:cNvPr id="12" name="Rectangle: Rounded Corners 25">
            <a:extLst>
              <a:ext uri="{FF2B5EF4-FFF2-40B4-BE49-F238E27FC236}">
                <a16:creationId xmlns:a16="http://schemas.microsoft.com/office/drawing/2014/main" id="{9BFC9F47-D815-4E6C-AD5D-2D600B57C0DE}"/>
              </a:ext>
            </a:extLst>
          </p:cNvPr>
          <p:cNvSpPr/>
          <p:nvPr/>
        </p:nvSpPr>
        <p:spPr>
          <a:xfrm>
            <a:off x="114464" y="1383569"/>
            <a:ext cx="8772705" cy="1755466"/>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lgn="just">
              <a:buFont typeface="Arial" panose="020B0604020202020204" pitchFamily="34" charset="0"/>
              <a:buChar char="•"/>
            </a:pPr>
            <a:r>
              <a:rPr lang="fr-FR" sz="1600" b="1" dirty="0">
                <a:solidFill>
                  <a:srgbClr val="666666"/>
                </a:solidFill>
                <a:latin typeface="Arial Narrow" panose="020B0606020202030204" pitchFamily="34" charset="0"/>
              </a:rPr>
              <a:t>Selon les IC, </a:t>
            </a:r>
            <a:r>
              <a:rPr lang="fr-FR" sz="1600" b="1" dirty="0" smtClean="0">
                <a:solidFill>
                  <a:srgbClr val="666666"/>
                </a:solidFill>
                <a:latin typeface="Arial Narrow" panose="020B0606020202030204" pitchFamily="34" charset="0"/>
              </a:rPr>
              <a:t>58 sites sur 81 n’ont pas d’infrastructures de santé fonctionnelles </a:t>
            </a:r>
            <a:r>
              <a:rPr lang="fr-FR" sz="1600" dirty="0" smtClean="0">
                <a:solidFill>
                  <a:srgbClr val="666666"/>
                </a:solidFill>
                <a:latin typeface="Arial Narrow" panose="020B0606020202030204" pitchFamily="34" charset="0"/>
              </a:rPr>
              <a:t>dans la région de Diffa.</a:t>
            </a:r>
            <a:r>
              <a:rPr lang="fr-FR" sz="1600" b="1" dirty="0" smtClean="0">
                <a:solidFill>
                  <a:srgbClr val="666666"/>
                </a:solidFill>
                <a:latin typeface="Arial Narrow" panose="020B0606020202030204" pitchFamily="34" charset="0"/>
              </a:rPr>
              <a:t> </a:t>
            </a:r>
            <a:r>
              <a:rPr lang="fr-FR" sz="1600" dirty="0">
                <a:solidFill>
                  <a:srgbClr val="666666"/>
                </a:solidFill>
                <a:latin typeface="Arial Narrow" panose="020B0606020202030204" pitchFamily="34" charset="0"/>
              </a:rPr>
              <a:t>Les plus fortes proportions de </a:t>
            </a:r>
            <a:r>
              <a:rPr lang="fr-FR" sz="1600" dirty="0" smtClean="0">
                <a:solidFill>
                  <a:srgbClr val="666666"/>
                </a:solidFill>
                <a:latin typeface="Arial Narrow" panose="020B0606020202030204" pitchFamily="34" charset="0"/>
              </a:rPr>
              <a:t>sites par commune sans infrastructures de santé fonctionnelles se </a:t>
            </a:r>
            <a:r>
              <a:rPr lang="fr-FR" sz="1600" dirty="0">
                <a:solidFill>
                  <a:srgbClr val="666666"/>
                </a:solidFill>
                <a:latin typeface="Arial Narrow" panose="020B0606020202030204" pitchFamily="34" charset="0"/>
              </a:rPr>
              <a:t>trouvent dans les communes de </a:t>
            </a:r>
            <a:r>
              <a:rPr lang="fr-FR" sz="1600" dirty="0" err="1">
                <a:solidFill>
                  <a:srgbClr val="666666"/>
                </a:solidFill>
                <a:latin typeface="Arial Narrow" panose="020B0606020202030204" pitchFamily="34" charset="0"/>
              </a:rPr>
              <a:t>Toumour</a:t>
            </a:r>
            <a:r>
              <a:rPr lang="fr-FR" sz="1600" dirty="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3</a:t>
            </a:r>
            <a:r>
              <a:rPr lang="fr-FR" sz="1600" dirty="0" smtClean="0">
                <a:solidFill>
                  <a:srgbClr val="666666"/>
                </a:solidFill>
                <a:latin typeface="Arial Narrow" panose="020B0606020202030204" pitchFamily="34" charset="0"/>
              </a:rPr>
              <a:t>/4), de </a:t>
            </a:r>
            <a:r>
              <a:rPr lang="fr-FR" sz="1600" dirty="0" err="1" smtClean="0">
                <a:solidFill>
                  <a:srgbClr val="666666"/>
                </a:solidFill>
                <a:latin typeface="Arial Narrow" panose="020B0606020202030204" pitchFamily="34" charset="0"/>
              </a:rPr>
              <a:t>Maïné-Soroa</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6</a:t>
            </a:r>
            <a:r>
              <a:rPr lang="fr-FR" sz="1600" dirty="0" smtClean="0">
                <a:solidFill>
                  <a:srgbClr val="666666"/>
                </a:solidFill>
                <a:latin typeface="Arial Narrow" panose="020B0606020202030204" pitchFamily="34" charset="0"/>
              </a:rPr>
              <a:t>/7), </a:t>
            </a:r>
            <a:r>
              <a:rPr lang="fr-FR" sz="1600" dirty="0" err="1" smtClean="0">
                <a:solidFill>
                  <a:srgbClr val="666666"/>
                </a:solidFill>
                <a:latin typeface="Arial Narrow" panose="020B0606020202030204" pitchFamily="34" charset="0"/>
              </a:rPr>
              <a:t>Kablewa</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8</a:t>
            </a:r>
            <a:r>
              <a:rPr lang="fr-FR" sz="1600" dirty="0" smtClean="0">
                <a:solidFill>
                  <a:srgbClr val="666666"/>
                </a:solidFill>
                <a:latin typeface="Arial Narrow" panose="020B0606020202030204" pitchFamily="34" charset="0"/>
              </a:rPr>
              <a:t>/11) et de N’</a:t>
            </a:r>
            <a:r>
              <a:rPr lang="fr-FR" sz="1600" dirty="0" err="1" smtClean="0">
                <a:solidFill>
                  <a:srgbClr val="666666"/>
                </a:solidFill>
                <a:latin typeface="Arial Narrow" panose="020B0606020202030204" pitchFamily="34" charset="0"/>
              </a:rPr>
              <a:t>Guigmi</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11</a:t>
            </a:r>
            <a:r>
              <a:rPr lang="fr-FR" sz="1600" dirty="0" smtClean="0">
                <a:solidFill>
                  <a:srgbClr val="666666"/>
                </a:solidFill>
                <a:latin typeface="Arial Narrow" panose="020B0606020202030204" pitchFamily="34" charset="0"/>
              </a:rPr>
              <a:t>/14)</a:t>
            </a:r>
          </a:p>
          <a:p>
            <a:pPr marL="285750" indent="-285750" algn="just">
              <a:buFont typeface="Arial" panose="020B0604020202020204" pitchFamily="34" charset="0"/>
              <a:buChar char="•"/>
            </a:pPr>
            <a:endParaRPr lang="fr-FR" sz="1600" dirty="0" smtClean="0">
              <a:solidFill>
                <a:srgbClr val="666666"/>
              </a:solidFill>
              <a:latin typeface="Arial Narrow" panose="020B0606020202030204" pitchFamily="34" charset="0"/>
            </a:endParaRPr>
          </a:p>
          <a:p>
            <a:pPr marL="285750" indent="-285750" algn="just">
              <a:buFont typeface="Arial" panose="020B0604020202020204" pitchFamily="34" charset="0"/>
              <a:buChar char="•"/>
            </a:pPr>
            <a:r>
              <a:rPr lang="fr-FR" sz="1600" dirty="0" smtClean="0">
                <a:solidFill>
                  <a:srgbClr val="666666"/>
                </a:solidFill>
                <a:latin typeface="Arial Narrow" panose="020B0606020202030204" pitchFamily="34" charset="0"/>
              </a:rPr>
              <a:t>A l’exception des communes de </a:t>
            </a:r>
            <a:r>
              <a:rPr lang="fr-FR" sz="1600" dirty="0" err="1" smtClean="0">
                <a:solidFill>
                  <a:srgbClr val="666666"/>
                </a:solidFill>
                <a:latin typeface="Arial Narrow" panose="020B0606020202030204" pitchFamily="34" charset="0"/>
              </a:rPr>
              <a:t>Bosso</a:t>
            </a:r>
            <a:r>
              <a:rPr lang="fr-FR" sz="1600" dirty="0" smtClean="0">
                <a:solidFill>
                  <a:srgbClr val="666666"/>
                </a:solidFill>
                <a:latin typeface="Arial Narrow" panose="020B0606020202030204" pitchFamily="34" charset="0"/>
              </a:rPr>
              <a:t> et de </a:t>
            </a:r>
            <a:r>
              <a:rPr lang="fr-FR" sz="1600" dirty="0" err="1" smtClean="0">
                <a:solidFill>
                  <a:srgbClr val="666666"/>
                </a:solidFill>
                <a:latin typeface="Arial Narrow" panose="020B0606020202030204" pitchFamily="34" charset="0"/>
              </a:rPr>
              <a:t>Maïné-Soroa</a:t>
            </a:r>
            <a:r>
              <a:rPr lang="fr-FR" sz="1600" dirty="0" smtClean="0">
                <a:solidFill>
                  <a:srgbClr val="666666"/>
                </a:solidFill>
                <a:latin typeface="Arial Narrow" panose="020B0606020202030204" pitchFamily="34" charset="0"/>
              </a:rPr>
              <a:t>, les IC ont rapporté que </a:t>
            </a:r>
            <a:r>
              <a:rPr lang="fr-FR" sz="1600" b="1" dirty="0" smtClean="0">
                <a:solidFill>
                  <a:srgbClr val="666666"/>
                </a:solidFill>
                <a:latin typeface="Arial Narrow" panose="020B0606020202030204" pitchFamily="34" charset="0"/>
              </a:rPr>
              <a:t>l’ensemble des infrastructures de santé existantes </a:t>
            </a:r>
            <a:r>
              <a:rPr lang="fr-FR" sz="1600" dirty="0" smtClean="0">
                <a:solidFill>
                  <a:srgbClr val="666666"/>
                </a:solidFill>
                <a:latin typeface="Arial Narrow" panose="020B0606020202030204" pitchFamily="34" charset="0"/>
              </a:rPr>
              <a:t>dans les sites évalués avaient des carences en médicaments et/ou en personnel de santé* </a:t>
            </a:r>
            <a:endParaRPr lang="fr-FR" sz="1600" dirty="0">
              <a:solidFill>
                <a:srgbClr val="666666"/>
              </a:solidFill>
              <a:latin typeface="Arial Narrow" panose="020B0606020202030204" pitchFamily="34" charset="0"/>
            </a:endParaRPr>
          </a:p>
        </p:txBody>
      </p:sp>
      <p:pic>
        <p:nvPicPr>
          <p:cNvPr id="9"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2493430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121" y="186816"/>
            <a:ext cx="8087840" cy="899566"/>
          </a:xfrm>
        </p:spPr>
        <p:txBody>
          <a:bodyPr/>
          <a:lstStyle/>
          <a:p>
            <a:pPr>
              <a:lnSpc>
                <a:spcPts val="3100"/>
              </a:lnSpc>
            </a:pPr>
            <a:r>
              <a:rPr lang="fr-FR" sz="3200" dirty="0" smtClean="0"/>
              <a:t>Situation en matière d’infrastructures –</a:t>
            </a:r>
            <a:br>
              <a:rPr lang="fr-FR" sz="3200" dirty="0" smtClean="0"/>
            </a:br>
            <a:r>
              <a:rPr lang="fr-FR" sz="3200" dirty="0" smtClean="0"/>
              <a:t>Eau et hygiène</a:t>
            </a:r>
            <a:endParaRPr lang="fr-FR" dirty="0"/>
          </a:p>
        </p:txBody>
      </p:sp>
      <p:sp>
        <p:nvSpPr>
          <p:cNvPr id="3" name="Subtitle 2"/>
          <p:cNvSpPr>
            <a:spLocks noGrp="1"/>
          </p:cNvSpPr>
          <p:nvPr>
            <p:ph type="subTitle" idx="1"/>
          </p:nvPr>
        </p:nvSpPr>
        <p:spPr>
          <a:xfrm>
            <a:off x="291707" y="3117938"/>
            <a:ext cx="8350667" cy="581794"/>
          </a:xfrm>
        </p:spPr>
        <p:txBody>
          <a:bodyPr/>
          <a:lstStyle/>
          <a:p>
            <a:r>
              <a:rPr lang="es-ES" sz="1600" dirty="0">
                <a:solidFill>
                  <a:srgbClr val="58585A"/>
                </a:solidFill>
              </a:rPr>
              <a:t>Nombre de </a:t>
            </a:r>
            <a:r>
              <a:rPr lang="es-ES" sz="1600" dirty="0" err="1">
                <a:solidFill>
                  <a:srgbClr val="58585A"/>
                </a:solidFill>
              </a:rPr>
              <a:t>sites</a:t>
            </a:r>
            <a:r>
              <a:rPr lang="es-ES" sz="1600" dirty="0">
                <a:solidFill>
                  <a:srgbClr val="58585A"/>
                </a:solidFill>
              </a:rPr>
              <a:t> par </a:t>
            </a:r>
            <a:r>
              <a:rPr lang="es-ES" sz="1600" dirty="0" err="1">
                <a:solidFill>
                  <a:srgbClr val="58585A"/>
                </a:solidFill>
              </a:rPr>
              <a:t>commune</a:t>
            </a:r>
            <a:r>
              <a:rPr lang="es-ES" sz="1600" dirty="0">
                <a:solidFill>
                  <a:srgbClr val="58585A"/>
                </a:solidFill>
              </a:rPr>
              <a:t> </a:t>
            </a:r>
            <a:r>
              <a:rPr lang="es-ES" sz="1600" dirty="0" err="1">
                <a:solidFill>
                  <a:srgbClr val="58585A"/>
                </a:solidFill>
              </a:rPr>
              <a:t>dans</a:t>
            </a:r>
            <a:r>
              <a:rPr lang="es-ES" sz="1600" dirty="0">
                <a:solidFill>
                  <a:srgbClr val="58585A"/>
                </a:solidFill>
              </a:rPr>
              <a:t> </a:t>
            </a:r>
            <a:r>
              <a:rPr lang="es-ES" sz="1600" dirty="0" err="1">
                <a:solidFill>
                  <a:srgbClr val="58585A"/>
                </a:solidFill>
              </a:rPr>
              <a:t>lesquels</a:t>
            </a:r>
            <a:r>
              <a:rPr lang="es-ES" sz="1600" dirty="0">
                <a:solidFill>
                  <a:srgbClr val="58585A"/>
                </a:solidFill>
              </a:rPr>
              <a:t> les IC </a:t>
            </a:r>
            <a:r>
              <a:rPr lang="es-ES" sz="1600" dirty="0" err="1">
                <a:solidFill>
                  <a:srgbClr val="58585A"/>
                </a:solidFill>
              </a:rPr>
              <a:t>ont</a:t>
            </a:r>
            <a:r>
              <a:rPr lang="es-ES" sz="1600" dirty="0">
                <a:solidFill>
                  <a:srgbClr val="58585A"/>
                </a:solidFill>
              </a:rPr>
              <a:t> </a:t>
            </a:r>
            <a:r>
              <a:rPr lang="es-ES" sz="1600" dirty="0" err="1">
                <a:solidFill>
                  <a:srgbClr val="58585A"/>
                </a:solidFill>
              </a:rPr>
              <a:t>rapporté</a:t>
            </a:r>
            <a:r>
              <a:rPr lang="es-ES" sz="1600" dirty="0">
                <a:solidFill>
                  <a:srgbClr val="58585A"/>
                </a:solidFill>
              </a:rPr>
              <a:t> une </a:t>
            </a:r>
            <a:r>
              <a:rPr lang="es-ES" sz="1600" dirty="0" err="1">
                <a:solidFill>
                  <a:srgbClr val="58585A"/>
                </a:solidFill>
              </a:rPr>
              <a:t>absence</a:t>
            </a:r>
            <a:r>
              <a:rPr lang="es-ES" sz="1600" dirty="0">
                <a:solidFill>
                  <a:srgbClr val="58585A"/>
                </a:solidFill>
              </a:rPr>
              <a:t> </a:t>
            </a:r>
            <a:r>
              <a:rPr lang="es-ES" sz="1600" dirty="0" smtClean="0">
                <a:solidFill>
                  <a:srgbClr val="58585A"/>
                </a:solidFill>
              </a:rPr>
              <a:t>de </a:t>
            </a:r>
            <a:r>
              <a:rPr lang="es-ES" sz="1600" dirty="0" err="1" smtClean="0">
                <a:solidFill>
                  <a:srgbClr val="58585A"/>
                </a:solidFill>
              </a:rPr>
              <a:t>points</a:t>
            </a:r>
            <a:r>
              <a:rPr lang="es-ES" sz="1600" dirty="0" smtClean="0">
                <a:solidFill>
                  <a:srgbClr val="58585A"/>
                </a:solidFill>
              </a:rPr>
              <a:t> </a:t>
            </a:r>
            <a:r>
              <a:rPr lang="es-ES" sz="1600" dirty="0" err="1" smtClean="0">
                <a:solidFill>
                  <a:srgbClr val="58585A"/>
                </a:solidFill>
              </a:rPr>
              <a:t>d’eau</a:t>
            </a:r>
            <a:r>
              <a:rPr lang="es-ES" sz="1600" dirty="0" smtClean="0">
                <a:solidFill>
                  <a:srgbClr val="58585A"/>
                </a:solidFill>
              </a:rPr>
              <a:t> </a:t>
            </a:r>
            <a:r>
              <a:rPr lang="es-ES" sz="1600" dirty="0" err="1" smtClean="0">
                <a:solidFill>
                  <a:srgbClr val="58585A"/>
                </a:solidFill>
              </a:rPr>
              <a:t>fonctionnels</a:t>
            </a:r>
            <a:endParaRPr lang="es-ES" sz="1600" dirty="0">
              <a:solidFill>
                <a:srgbClr val="58585A"/>
              </a:solidFill>
            </a:endParaRPr>
          </a:p>
        </p:txBody>
      </p:sp>
      <p:graphicFrame>
        <p:nvGraphicFramePr>
          <p:cNvPr id="11" name="Graphique 6"/>
          <p:cNvGraphicFramePr/>
          <p:nvPr>
            <p:extLst>
              <p:ext uri="{D42A27DB-BD31-4B8C-83A1-F6EECF244321}">
                <p14:modId xmlns:p14="http://schemas.microsoft.com/office/powerpoint/2010/main" val="3855261862"/>
              </p:ext>
            </p:extLst>
          </p:nvPr>
        </p:nvGraphicFramePr>
        <p:xfrm>
          <a:off x="394469" y="3466757"/>
          <a:ext cx="8435495" cy="30294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Rounded Corners 25">
            <a:extLst>
              <a:ext uri="{FF2B5EF4-FFF2-40B4-BE49-F238E27FC236}">
                <a16:creationId xmlns:a16="http://schemas.microsoft.com/office/drawing/2014/main" id="{9BFC9F47-D815-4E6C-AD5D-2D600B57C0DE}"/>
              </a:ext>
            </a:extLst>
          </p:cNvPr>
          <p:cNvSpPr/>
          <p:nvPr/>
        </p:nvSpPr>
        <p:spPr>
          <a:xfrm>
            <a:off x="114464" y="1326443"/>
            <a:ext cx="8715499" cy="1637389"/>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pPr>
            <a:r>
              <a:rPr lang="fr-FR" sz="1600" b="1" dirty="0" smtClean="0">
                <a:solidFill>
                  <a:srgbClr val="666666"/>
                </a:solidFill>
                <a:latin typeface="Arial Narrow" panose="020B0606020202030204" pitchFamily="34" charset="0"/>
              </a:rPr>
              <a:t>Selon les IC, 15 </a:t>
            </a:r>
            <a:r>
              <a:rPr lang="fr-FR" sz="1600" b="1" dirty="0">
                <a:solidFill>
                  <a:srgbClr val="666666"/>
                </a:solidFill>
                <a:latin typeface="Arial Narrow" panose="020B0606020202030204" pitchFamily="34" charset="0"/>
              </a:rPr>
              <a:t>sites sur 81 n’ont pas de </a:t>
            </a:r>
            <a:r>
              <a:rPr lang="fr-FR" sz="1600" b="1" dirty="0" smtClean="0">
                <a:solidFill>
                  <a:srgbClr val="666666"/>
                </a:solidFill>
                <a:latin typeface="Arial Narrow" panose="020B0606020202030204" pitchFamily="34" charset="0"/>
              </a:rPr>
              <a:t>points d’eau fonctionnels </a:t>
            </a:r>
            <a:r>
              <a:rPr lang="fr-FR" sz="1600" dirty="0" smtClean="0">
                <a:solidFill>
                  <a:srgbClr val="666666"/>
                </a:solidFill>
                <a:latin typeface="Arial Narrow" panose="020B0606020202030204" pitchFamily="34" charset="0"/>
              </a:rPr>
              <a:t>dans la région de </a:t>
            </a:r>
            <a:r>
              <a:rPr lang="fr-FR" sz="1600" dirty="0">
                <a:solidFill>
                  <a:srgbClr val="666666"/>
                </a:solidFill>
                <a:latin typeface="Arial Narrow" panose="020B0606020202030204" pitchFamily="34" charset="0"/>
              </a:rPr>
              <a:t>Diffa. Les plus fortes proportions de </a:t>
            </a:r>
            <a:r>
              <a:rPr lang="fr-FR" sz="1600" dirty="0" smtClean="0">
                <a:solidFill>
                  <a:srgbClr val="666666"/>
                </a:solidFill>
                <a:latin typeface="Arial Narrow" panose="020B0606020202030204" pitchFamily="34" charset="0"/>
              </a:rPr>
              <a:t>sites par commune </a:t>
            </a:r>
            <a:r>
              <a:rPr lang="fr-FR" sz="1600" dirty="0">
                <a:solidFill>
                  <a:srgbClr val="666666"/>
                </a:solidFill>
                <a:latin typeface="Arial Narrow" panose="020B0606020202030204" pitchFamily="34" charset="0"/>
              </a:rPr>
              <a:t>sans </a:t>
            </a:r>
            <a:r>
              <a:rPr lang="fr-FR" sz="1600" dirty="0" smtClean="0">
                <a:solidFill>
                  <a:srgbClr val="666666"/>
                </a:solidFill>
                <a:latin typeface="Arial Narrow" panose="020B0606020202030204" pitchFamily="34" charset="0"/>
              </a:rPr>
              <a:t>points d’eau fonctionnels se </a:t>
            </a:r>
            <a:r>
              <a:rPr lang="fr-FR" sz="1600" dirty="0">
                <a:solidFill>
                  <a:srgbClr val="666666"/>
                </a:solidFill>
                <a:latin typeface="Arial Narrow" panose="020B0606020202030204" pitchFamily="34" charset="0"/>
              </a:rPr>
              <a:t>trouvent dans les communes de </a:t>
            </a:r>
            <a:r>
              <a:rPr lang="fr-FR" sz="1600" dirty="0" err="1">
                <a:solidFill>
                  <a:srgbClr val="666666"/>
                </a:solidFill>
                <a:latin typeface="Arial Narrow" panose="020B0606020202030204" pitchFamily="34" charset="0"/>
              </a:rPr>
              <a:t>Toumour</a:t>
            </a:r>
            <a:r>
              <a:rPr lang="fr-FR" sz="1600" dirty="0">
                <a:solidFill>
                  <a:srgbClr val="666666"/>
                </a:solidFill>
                <a:latin typeface="Arial Narrow" panose="020B0606020202030204" pitchFamily="34" charset="0"/>
              </a:rPr>
              <a:t> (</a:t>
            </a:r>
            <a:r>
              <a:rPr lang="fr-FR" sz="1600" b="1" dirty="0">
                <a:solidFill>
                  <a:srgbClr val="666666"/>
                </a:solidFill>
                <a:latin typeface="Arial Narrow" panose="020B0606020202030204" pitchFamily="34" charset="0"/>
              </a:rPr>
              <a:t>3</a:t>
            </a:r>
            <a:r>
              <a:rPr lang="fr-FR" sz="1600" dirty="0">
                <a:solidFill>
                  <a:srgbClr val="666666"/>
                </a:solidFill>
                <a:latin typeface="Arial Narrow" panose="020B0606020202030204" pitchFamily="34" charset="0"/>
              </a:rPr>
              <a:t>/4</a:t>
            </a:r>
            <a:r>
              <a:rPr lang="fr-FR" sz="1600" dirty="0" smtClean="0">
                <a:solidFill>
                  <a:srgbClr val="666666"/>
                </a:solidFill>
                <a:latin typeface="Arial Narrow" panose="020B0606020202030204" pitchFamily="34" charset="0"/>
              </a:rPr>
              <a:t>) </a:t>
            </a:r>
            <a:r>
              <a:rPr lang="fr-FR" sz="1600" dirty="0">
                <a:solidFill>
                  <a:srgbClr val="666666"/>
                </a:solidFill>
                <a:latin typeface="Arial Narrow" panose="020B0606020202030204" pitchFamily="34" charset="0"/>
              </a:rPr>
              <a:t>et de </a:t>
            </a:r>
            <a:r>
              <a:rPr lang="fr-FR" sz="1600" dirty="0" err="1" smtClean="0">
                <a:solidFill>
                  <a:srgbClr val="666666"/>
                </a:solidFill>
                <a:latin typeface="Arial Narrow" panose="020B0606020202030204" pitchFamily="34" charset="0"/>
              </a:rPr>
              <a:t>Kablewa</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4</a:t>
            </a:r>
            <a:r>
              <a:rPr lang="fr-FR" sz="1600" dirty="0" smtClean="0">
                <a:solidFill>
                  <a:srgbClr val="666666"/>
                </a:solidFill>
                <a:latin typeface="Arial Narrow" panose="020B0606020202030204" pitchFamily="34" charset="0"/>
              </a:rPr>
              <a:t>/11)</a:t>
            </a:r>
          </a:p>
          <a:p>
            <a:pPr marL="285750" indent="-285750">
              <a:buFont typeface="Arial" panose="020B0604020202020204" pitchFamily="34" charset="0"/>
              <a:buChar char="•"/>
            </a:pPr>
            <a:endParaRPr lang="fr-FR" sz="1600" dirty="0" smtClean="0">
              <a:solidFill>
                <a:srgbClr val="666666"/>
              </a:solidFill>
              <a:latin typeface="Arial Narrow" panose="020B0606020202030204" pitchFamily="34" charset="0"/>
            </a:endParaRPr>
          </a:p>
          <a:p>
            <a:pPr marL="285750" indent="-285750">
              <a:buFont typeface="Arial" panose="020B0604020202020204" pitchFamily="34" charset="0"/>
              <a:buChar char="•"/>
            </a:pPr>
            <a:r>
              <a:rPr lang="fr-FR" sz="1600" dirty="0">
                <a:solidFill>
                  <a:srgbClr val="666666"/>
                </a:solidFill>
                <a:latin typeface="Arial Narrow" panose="020B0606020202030204" pitchFamily="34" charset="0"/>
              </a:rPr>
              <a:t>P</a:t>
            </a:r>
            <a:r>
              <a:rPr lang="fr-FR" sz="1600" dirty="0" smtClean="0">
                <a:solidFill>
                  <a:srgbClr val="666666"/>
                </a:solidFill>
                <a:latin typeface="Arial Narrow" panose="020B0606020202030204" pitchFamily="34" charset="0"/>
              </a:rPr>
              <a:t>armi </a:t>
            </a:r>
            <a:r>
              <a:rPr lang="fr-FR" sz="1600" dirty="0">
                <a:solidFill>
                  <a:srgbClr val="666666"/>
                </a:solidFill>
                <a:latin typeface="Arial Narrow" panose="020B0606020202030204" pitchFamily="34" charset="0"/>
              </a:rPr>
              <a:t>les sites dans lesquels les IC ont rapporté la présence de points </a:t>
            </a:r>
            <a:r>
              <a:rPr lang="fr-FR" sz="1600" dirty="0" smtClean="0">
                <a:solidFill>
                  <a:srgbClr val="666666"/>
                </a:solidFill>
                <a:latin typeface="Arial Narrow" panose="020B0606020202030204" pitchFamily="34" charset="0"/>
              </a:rPr>
              <a:t>d’eau</a:t>
            </a:r>
            <a:r>
              <a:rPr lang="fr-FR" dirty="0" smtClean="0">
                <a:latin typeface="Arial Narrow" panose="020B0606020202030204" pitchFamily="34" charset="0"/>
              </a:rPr>
              <a:t>, </a:t>
            </a:r>
            <a:r>
              <a:rPr lang="fr-FR" sz="1600" b="1" dirty="0" smtClean="0">
                <a:solidFill>
                  <a:srgbClr val="666666"/>
                </a:solidFill>
                <a:latin typeface="Arial Narrow" panose="020B0606020202030204" pitchFamily="34" charset="0"/>
              </a:rPr>
              <a:t>85% des point d’eau présents </a:t>
            </a:r>
            <a:r>
              <a:rPr lang="fr-FR" sz="1600" dirty="0" smtClean="0">
                <a:solidFill>
                  <a:srgbClr val="666666"/>
                </a:solidFill>
                <a:latin typeface="Arial Narrow" panose="020B0606020202030204" pitchFamily="34" charset="0"/>
              </a:rPr>
              <a:t>au sein des sites de déplacés évalués sont fonctionnels, durables et en bon état</a:t>
            </a:r>
            <a:endParaRPr lang="fr-FR" sz="1600" dirty="0">
              <a:solidFill>
                <a:srgbClr val="666666"/>
              </a:solidFill>
              <a:latin typeface="Arial Narrow" panose="020B0606020202030204" pitchFamily="34" charset="0"/>
            </a:endParaRPr>
          </a:p>
        </p:txBody>
      </p:sp>
      <p:pic>
        <p:nvPicPr>
          <p:cNvPr id="10"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4170218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01</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smtClean="0"/>
              <a:t>Contexte et objectifs de </a:t>
            </a:r>
            <a:r>
              <a:rPr lang="es-ES" dirty="0" err="1" smtClean="0"/>
              <a:t>l’évaluation</a:t>
            </a:r>
            <a:endParaRPr lang="es-ES" dirty="0"/>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32638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121" y="186816"/>
            <a:ext cx="8087840" cy="899566"/>
          </a:xfrm>
        </p:spPr>
        <p:txBody>
          <a:bodyPr/>
          <a:lstStyle/>
          <a:p>
            <a:pPr>
              <a:lnSpc>
                <a:spcPts val="3100"/>
              </a:lnSpc>
            </a:pPr>
            <a:r>
              <a:rPr lang="fr-FR" sz="3200" dirty="0" smtClean="0"/>
              <a:t>Situation en matière d’infrastructures –</a:t>
            </a:r>
            <a:br>
              <a:rPr lang="fr-FR" sz="3200" dirty="0" smtClean="0"/>
            </a:br>
            <a:r>
              <a:rPr lang="fr-FR" sz="3200" dirty="0" smtClean="0"/>
              <a:t>Eau et hygiène</a:t>
            </a:r>
            <a:endParaRPr lang="fr-FR" dirty="0"/>
          </a:p>
        </p:txBody>
      </p:sp>
      <p:sp>
        <p:nvSpPr>
          <p:cNvPr id="3" name="Subtitle 2"/>
          <p:cNvSpPr>
            <a:spLocks noGrp="1"/>
          </p:cNvSpPr>
          <p:nvPr>
            <p:ph type="subTitle" idx="1"/>
          </p:nvPr>
        </p:nvSpPr>
        <p:spPr>
          <a:xfrm>
            <a:off x="291707" y="3053899"/>
            <a:ext cx="8350667" cy="581794"/>
          </a:xfrm>
        </p:spPr>
        <p:txBody>
          <a:bodyPr/>
          <a:lstStyle/>
          <a:p>
            <a:r>
              <a:rPr lang="es-ES" sz="1600" dirty="0" smtClean="0">
                <a:solidFill>
                  <a:srgbClr val="58585A"/>
                </a:solidFill>
              </a:rPr>
              <a:t>Nombre de </a:t>
            </a:r>
            <a:r>
              <a:rPr lang="es-ES" sz="1600" dirty="0" err="1" smtClean="0">
                <a:solidFill>
                  <a:srgbClr val="58585A"/>
                </a:solidFill>
              </a:rPr>
              <a:t>sites</a:t>
            </a:r>
            <a:r>
              <a:rPr lang="es-ES" sz="1600" dirty="0" smtClean="0">
                <a:solidFill>
                  <a:srgbClr val="58585A"/>
                </a:solidFill>
              </a:rPr>
              <a:t> par </a:t>
            </a:r>
            <a:r>
              <a:rPr lang="es-ES" sz="1600" dirty="0" err="1" smtClean="0">
                <a:solidFill>
                  <a:srgbClr val="58585A"/>
                </a:solidFill>
              </a:rPr>
              <a:t>commune</a:t>
            </a:r>
            <a:r>
              <a:rPr lang="es-ES" sz="1600" dirty="0" smtClean="0">
                <a:solidFill>
                  <a:srgbClr val="58585A"/>
                </a:solidFill>
              </a:rPr>
              <a:t> </a:t>
            </a:r>
            <a:r>
              <a:rPr lang="es-ES" sz="1600" dirty="0" err="1" smtClean="0">
                <a:solidFill>
                  <a:srgbClr val="58585A"/>
                </a:solidFill>
              </a:rPr>
              <a:t>dans</a:t>
            </a:r>
            <a:r>
              <a:rPr lang="es-ES" sz="1600" dirty="0" smtClean="0">
                <a:solidFill>
                  <a:srgbClr val="58585A"/>
                </a:solidFill>
              </a:rPr>
              <a:t> </a:t>
            </a:r>
            <a:r>
              <a:rPr lang="es-ES" sz="1600" dirty="0" err="1" smtClean="0">
                <a:solidFill>
                  <a:srgbClr val="58585A"/>
                </a:solidFill>
              </a:rPr>
              <a:t>lesquels</a:t>
            </a:r>
            <a:r>
              <a:rPr lang="es-ES" sz="1600" dirty="0" smtClean="0">
                <a:solidFill>
                  <a:srgbClr val="58585A"/>
                </a:solidFill>
              </a:rPr>
              <a:t> les IC </a:t>
            </a:r>
            <a:r>
              <a:rPr lang="es-ES" sz="1600" dirty="0" err="1" smtClean="0">
                <a:solidFill>
                  <a:srgbClr val="58585A"/>
                </a:solidFill>
              </a:rPr>
              <a:t>ont</a:t>
            </a:r>
            <a:r>
              <a:rPr lang="es-ES" sz="1600" dirty="0" smtClean="0">
                <a:solidFill>
                  <a:srgbClr val="58585A"/>
                </a:solidFill>
              </a:rPr>
              <a:t> </a:t>
            </a:r>
            <a:r>
              <a:rPr lang="es-ES" sz="1600" dirty="0" err="1" smtClean="0">
                <a:solidFill>
                  <a:srgbClr val="58585A"/>
                </a:solidFill>
              </a:rPr>
              <a:t>rapporté</a:t>
            </a:r>
            <a:r>
              <a:rPr lang="es-ES" sz="1600" dirty="0" smtClean="0">
                <a:solidFill>
                  <a:srgbClr val="58585A"/>
                </a:solidFill>
              </a:rPr>
              <a:t> une </a:t>
            </a:r>
            <a:r>
              <a:rPr lang="es-ES" sz="1600" dirty="0" err="1" smtClean="0">
                <a:solidFill>
                  <a:srgbClr val="58585A"/>
                </a:solidFill>
              </a:rPr>
              <a:t>absence</a:t>
            </a:r>
            <a:r>
              <a:rPr lang="es-ES" sz="1600" dirty="0" smtClean="0">
                <a:solidFill>
                  <a:srgbClr val="58585A"/>
                </a:solidFill>
              </a:rPr>
              <a:t> de </a:t>
            </a:r>
            <a:r>
              <a:rPr lang="es-ES" sz="1600" dirty="0" err="1" smtClean="0">
                <a:solidFill>
                  <a:srgbClr val="58585A"/>
                </a:solidFill>
              </a:rPr>
              <a:t>latrines</a:t>
            </a:r>
            <a:r>
              <a:rPr lang="es-ES" sz="1600" dirty="0" smtClean="0">
                <a:solidFill>
                  <a:srgbClr val="58585A"/>
                </a:solidFill>
              </a:rPr>
              <a:t> </a:t>
            </a:r>
            <a:r>
              <a:rPr lang="es-ES" sz="1600" dirty="0" err="1" smtClean="0">
                <a:solidFill>
                  <a:srgbClr val="58585A"/>
                </a:solidFill>
              </a:rPr>
              <a:t>communautaires</a:t>
            </a:r>
            <a:r>
              <a:rPr lang="es-ES" sz="1600" dirty="0" smtClean="0">
                <a:solidFill>
                  <a:srgbClr val="58585A"/>
                </a:solidFill>
              </a:rPr>
              <a:t> </a:t>
            </a:r>
            <a:r>
              <a:rPr lang="es-ES" sz="1600" dirty="0" err="1" smtClean="0">
                <a:solidFill>
                  <a:srgbClr val="58585A"/>
                </a:solidFill>
              </a:rPr>
              <a:t>fonctionnelles</a:t>
            </a:r>
            <a:endParaRPr lang="es-ES" sz="1600" dirty="0">
              <a:solidFill>
                <a:srgbClr val="58585A"/>
              </a:solidFill>
            </a:endParaRPr>
          </a:p>
        </p:txBody>
      </p:sp>
      <p:sp>
        <p:nvSpPr>
          <p:cNvPr id="21" name="Subtitle 2"/>
          <p:cNvSpPr txBox="1">
            <a:spLocks/>
          </p:cNvSpPr>
          <p:nvPr/>
        </p:nvSpPr>
        <p:spPr>
          <a:xfrm>
            <a:off x="5117270" y="1434354"/>
            <a:ext cx="3257392" cy="11612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1" i="0" u="none" strike="noStrike" kern="1200" cap="none" spc="0" normalizeH="0" baseline="0" noProof="0" dirty="0">
              <a:ln>
                <a:noFill/>
              </a:ln>
              <a:solidFill>
                <a:srgbClr val="EE5859"/>
              </a:solidFill>
              <a:effectLst/>
              <a:uLnTx/>
              <a:uFillTx/>
              <a:latin typeface="Arial Narrow" panose="020B0606020202030204" pitchFamily="34" charset="0"/>
              <a:ea typeface="+mn-ea"/>
              <a:cs typeface="+mn-cs"/>
            </a:endParaRPr>
          </a:p>
        </p:txBody>
      </p:sp>
      <p:graphicFrame>
        <p:nvGraphicFramePr>
          <p:cNvPr id="11" name="Graphique 6"/>
          <p:cNvGraphicFramePr/>
          <p:nvPr>
            <p:extLst>
              <p:ext uri="{D42A27DB-BD31-4B8C-83A1-F6EECF244321}">
                <p14:modId xmlns:p14="http://schemas.microsoft.com/office/powerpoint/2010/main" val="1102983560"/>
              </p:ext>
            </p:extLst>
          </p:nvPr>
        </p:nvGraphicFramePr>
        <p:xfrm>
          <a:off x="423121" y="3697107"/>
          <a:ext cx="8435495" cy="264412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Rounded Corners 25">
            <a:extLst>
              <a:ext uri="{FF2B5EF4-FFF2-40B4-BE49-F238E27FC236}">
                <a16:creationId xmlns:a16="http://schemas.microsoft.com/office/drawing/2014/main" id="{9BFC9F47-D815-4E6C-AD5D-2D600B57C0DE}"/>
              </a:ext>
            </a:extLst>
          </p:cNvPr>
          <p:cNvSpPr/>
          <p:nvPr/>
        </p:nvSpPr>
        <p:spPr>
          <a:xfrm>
            <a:off x="114464" y="1343012"/>
            <a:ext cx="8540009" cy="1575514"/>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pPr>
            <a:r>
              <a:rPr lang="fr-FR" sz="1600" b="1" dirty="0" smtClean="0">
                <a:solidFill>
                  <a:srgbClr val="666666"/>
                </a:solidFill>
                <a:latin typeface="Arial Narrow" panose="020B0606020202030204" pitchFamily="34" charset="0"/>
              </a:rPr>
              <a:t>Selon les IC, 47 </a:t>
            </a:r>
            <a:r>
              <a:rPr lang="fr-FR" sz="1600" b="1" dirty="0">
                <a:solidFill>
                  <a:srgbClr val="666666"/>
                </a:solidFill>
                <a:latin typeface="Arial Narrow" panose="020B0606020202030204" pitchFamily="34" charset="0"/>
              </a:rPr>
              <a:t>sites sur 81 n’ont pas de </a:t>
            </a:r>
            <a:r>
              <a:rPr lang="fr-FR" sz="1600" b="1" dirty="0" smtClean="0">
                <a:solidFill>
                  <a:srgbClr val="666666"/>
                </a:solidFill>
                <a:latin typeface="Arial Narrow" panose="020B0606020202030204" pitchFamily="34" charset="0"/>
              </a:rPr>
              <a:t>latrines communautaires fonctionnelles </a:t>
            </a:r>
            <a:r>
              <a:rPr lang="fr-FR" sz="1600" dirty="0" smtClean="0">
                <a:solidFill>
                  <a:srgbClr val="666666"/>
                </a:solidFill>
                <a:latin typeface="Arial Narrow" panose="020B0606020202030204" pitchFamily="34" charset="0"/>
              </a:rPr>
              <a:t>dans la région de Diffa</a:t>
            </a:r>
            <a:r>
              <a:rPr lang="fr-FR" sz="1600" dirty="0">
                <a:solidFill>
                  <a:srgbClr val="666666"/>
                </a:solidFill>
                <a:latin typeface="Arial Narrow" panose="020B0606020202030204" pitchFamily="34" charset="0"/>
              </a:rPr>
              <a:t>. Les plus fortes proportions de </a:t>
            </a:r>
            <a:r>
              <a:rPr lang="fr-FR" sz="1600" dirty="0" smtClean="0">
                <a:solidFill>
                  <a:srgbClr val="666666"/>
                </a:solidFill>
                <a:latin typeface="Arial Narrow" panose="020B0606020202030204" pitchFamily="34" charset="0"/>
              </a:rPr>
              <a:t>sites par commune sans latrines communautaires fonctionnelles se </a:t>
            </a:r>
            <a:r>
              <a:rPr lang="fr-FR" sz="1600" dirty="0">
                <a:solidFill>
                  <a:srgbClr val="666666"/>
                </a:solidFill>
                <a:latin typeface="Arial Narrow" panose="020B0606020202030204" pitchFamily="34" charset="0"/>
              </a:rPr>
              <a:t>trouvent dans les communes de </a:t>
            </a:r>
            <a:r>
              <a:rPr lang="fr-FR" sz="1600" dirty="0" err="1">
                <a:solidFill>
                  <a:srgbClr val="666666"/>
                </a:solidFill>
                <a:latin typeface="Arial Narrow" panose="020B0606020202030204" pitchFamily="34" charset="0"/>
              </a:rPr>
              <a:t>Toumour</a:t>
            </a:r>
            <a:r>
              <a:rPr lang="fr-FR" sz="1600" dirty="0">
                <a:solidFill>
                  <a:srgbClr val="666666"/>
                </a:solidFill>
                <a:latin typeface="Arial Narrow" panose="020B0606020202030204" pitchFamily="34" charset="0"/>
              </a:rPr>
              <a:t> </a:t>
            </a:r>
            <a:r>
              <a:rPr lang="fr-FR" sz="1600" dirty="0" smtClean="0">
                <a:solidFill>
                  <a:srgbClr val="666666"/>
                </a:solidFill>
                <a:latin typeface="Arial Narrow" panose="020B0606020202030204" pitchFamily="34" charset="0"/>
              </a:rPr>
              <a:t>(</a:t>
            </a:r>
            <a:r>
              <a:rPr lang="fr-FR" sz="1600" b="1" dirty="0" smtClean="0">
                <a:solidFill>
                  <a:srgbClr val="666666"/>
                </a:solidFill>
                <a:latin typeface="Arial Narrow" panose="020B0606020202030204" pitchFamily="34" charset="0"/>
              </a:rPr>
              <a:t>2</a:t>
            </a:r>
            <a:r>
              <a:rPr lang="fr-FR" sz="1600" dirty="0" smtClean="0">
                <a:solidFill>
                  <a:srgbClr val="666666"/>
                </a:solidFill>
                <a:latin typeface="Arial Narrow" panose="020B0606020202030204" pitchFamily="34" charset="0"/>
              </a:rPr>
              <a:t>/4), de N’</a:t>
            </a:r>
            <a:r>
              <a:rPr lang="fr-FR" sz="1600" dirty="0" err="1" smtClean="0">
                <a:solidFill>
                  <a:srgbClr val="666666"/>
                </a:solidFill>
                <a:latin typeface="Arial Narrow" panose="020B0606020202030204" pitchFamily="34" charset="0"/>
              </a:rPr>
              <a:t>Guigmi</a:t>
            </a:r>
            <a:r>
              <a:rPr lang="fr-FR" sz="1600" dirty="0" smtClean="0">
                <a:solidFill>
                  <a:srgbClr val="666666"/>
                </a:solidFill>
                <a:latin typeface="Arial Narrow" panose="020B0606020202030204" pitchFamily="34" charset="0"/>
              </a:rPr>
              <a:t> (</a:t>
            </a:r>
            <a:r>
              <a:rPr lang="fr-FR" sz="1600" b="1" dirty="0" smtClean="0">
                <a:solidFill>
                  <a:srgbClr val="666666"/>
                </a:solidFill>
                <a:latin typeface="Arial Narrow" panose="020B0606020202030204" pitchFamily="34" charset="0"/>
              </a:rPr>
              <a:t>12</a:t>
            </a:r>
            <a:r>
              <a:rPr lang="fr-FR" sz="1600" dirty="0" smtClean="0">
                <a:solidFill>
                  <a:srgbClr val="666666"/>
                </a:solidFill>
                <a:latin typeface="Arial Narrow" panose="020B0606020202030204" pitchFamily="34" charset="0"/>
              </a:rPr>
              <a:t>/14) et de Diffa (</a:t>
            </a:r>
            <a:r>
              <a:rPr lang="fr-FR" sz="1600" b="1" dirty="0" smtClean="0">
                <a:solidFill>
                  <a:srgbClr val="666666"/>
                </a:solidFill>
                <a:latin typeface="Arial Narrow" panose="020B0606020202030204" pitchFamily="34" charset="0"/>
              </a:rPr>
              <a:t>15</a:t>
            </a:r>
            <a:r>
              <a:rPr lang="fr-FR" sz="1600" dirty="0" smtClean="0">
                <a:solidFill>
                  <a:srgbClr val="666666"/>
                </a:solidFill>
                <a:latin typeface="Arial Narrow" panose="020B0606020202030204" pitchFamily="34" charset="0"/>
              </a:rPr>
              <a:t>/17)</a:t>
            </a:r>
          </a:p>
          <a:p>
            <a:pPr marL="285750" indent="-285750">
              <a:buFont typeface="Arial" panose="020B0604020202020204" pitchFamily="34" charset="0"/>
              <a:buChar char="•"/>
            </a:pPr>
            <a:endParaRPr lang="fr-FR" sz="1600" b="1" dirty="0" smtClean="0">
              <a:solidFill>
                <a:srgbClr val="666666"/>
              </a:solidFill>
              <a:latin typeface="Arial Narrow" panose="020B0606020202030204" pitchFamily="34" charset="0"/>
            </a:endParaRPr>
          </a:p>
          <a:p>
            <a:pPr marL="285750" indent="-285750">
              <a:buFont typeface="Arial" panose="020B0604020202020204" pitchFamily="34" charset="0"/>
              <a:buChar char="•"/>
            </a:pPr>
            <a:r>
              <a:rPr lang="fr-FR" sz="1600" dirty="0">
                <a:solidFill>
                  <a:srgbClr val="666666"/>
                </a:solidFill>
                <a:latin typeface="Arial Narrow" panose="020B0606020202030204" pitchFamily="34" charset="0"/>
              </a:rPr>
              <a:t>Parmi les sites dans lesquels les IC ont rapporté la présence de </a:t>
            </a:r>
            <a:r>
              <a:rPr lang="fr-FR" sz="1600" dirty="0" smtClean="0">
                <a:solidFill>
                  <a:srgbClr val="666666"/>
                </a:solidFill>
                <a:latin typeface="Arial Narrow" panose="020B0606020202030204" pitchFamily="34" charset="0"/>
              </a:rPr>
              <a:t>latrines communautaires, 99% sont fonctionnelles, durables et en bon état</a:t>
            </a:r>
            <a:endParaRPr lang="fr-FR" sz="1600" b="1" dirty="0">
              <a:solidFill>
                <a:srgbClr val="666666"/>
              </a:solidFill>
              <a:latin typeface="Arial Narrow" panose="020B0606020202030204" pitchFamily="34" charset="0"/>
            </a:endParaRPr>
          </a:p>
        </p:txBody>
      </p:sp>
      <p:pic>
        <p:nvPicPr>
          <p:cNvPr id="10"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8768" y="6293416"/>
            <a:ext cx="564481" cy="548353"/>
          </a:xfrm>
          <a:prstGeom prst="rect">
            <a:avLst/>
          </a:prstGeom>
        </p:spPr>
      </p:pic>
    </p:spTree>
    <p:extLst>
      <p:ext uri="{BB962C8B-B14F-4D97-AF65-F5344CB8AC3E}">
        <p14:creationId xmlns:p14="http://schemas.microsoft.com/office/powerpoint/2010/main" val="307618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3200" dirty="0" err="1"/>
              <a:t>Situation</a:t>
            </a:r>
            <a:r>
              <a:rPr lang="es-ES" sz="3200" dirty="0"/>
              <a:t> en </a:t>
            </a:r>
            <a:r>
              <a:rPr lang="es-ES" sz="3200" dirty="0" err="1"/>
              <a:t>matière</a:t>
            </a:r>
            <a:r>
              <a:rPr lang="es-ES" sz="3200" dirty="0"/>
              <a:t> </a:t>
            </a:r>
            <a:r>
              <a:rPr lang="es-ES" sz="3200" dirty="0" err="1"/>
              <a:t>d’infrastructures</a:t>
            </a:r>
            <a:r>
              <a:rPr lang="es-ES" sz="3200" dirty="0"/>
              <a:t> - </a:t>
            </a:r>
            <a:r>
              <a:rPr lang="es-ES" sz="3200" dirty="0" err="1" smtClean="0"/>
              <a:t>Marchés</a:t>
            </a:r>
            <a:endParaRPr lang="es-ES" dirty="0"/>
          </a:p>
        </p:txBody>
      </p:sp>
      <p:sp>
        <p:nvSpPr>
          <p:cNvPr id="3" name="Subtitle 2"/>
          <p:cNvSpPr>
            <a:spLocks noGrp="1"/>
          </p:cNvSpPr>
          <p:nvPr>
            <p:ph type="subTitle" idx="1"/>
          </p:nvPr>
        </p:nvSpPr>
        <p:spPr>
          <a:xfrm>
            <a:off x="434576" y="1975348"/>
            <a:ext cx="1987569" cy="1831838"/>
          </a:xfrm>
        </p:spPr>
        <p:txBody>
          <a:bodyPr/>
          <a:lstStyle/>
          <a:p>
            <a:pPr algn="just"/>
            <a:r>
              <a:rPr lang="fr-CH" sz="1600" b="0" dirty="0" smtClean="0">
                <a:solidFill>
                  <a:srgbClr val="58585A"/>
                </a:solidFill>
              </a:rPr>
              <a:t>Cartographie des sites de déplacés dans la région de Diffa, dans </a:t>
            </a:r>
            <a:r>
              <a:rPr lang="fr-FR" sz="1600" b="0" dirty="0" smtClean="0">
                <a:solidFill>
                  <a:srgbClr val="58585A"/>
                </a:solidFill>
              </a:rPr>
              <a:t>lesquels</a:t>
            </a:r>
            <a:r>
              <a:rPr lang="fr-CH" sz="1600" b="0" dirty="0" smtClean="0">
                <a:solidFill>
                  <a:srgbClr val="58585A"/>
                </a:solidFill>
              </a:rPr>
              <a:t> les IC ont rapporté la présence de marché fonctionnel, utilisés par la population déplacée</a:t>
            </a:r>
            <a:endParaRPr lang="fr-CH" sz="1600" b="0" i="1" dirty="0">
              <a:solidFill>
                <a:srgbClr val="58585A"/>
              </a:solidFill>
            </a:endParaRPr>
          </a:p>
        </p:txBody>
      </p:sp>
      <p:sp>
        <p:nvSpPr>
          <p:cNvPr id="12" name="Rectangle: Rounded Corners 25">
            <a:extLst>
              <a:ext uri="{FF2B5EF4-FFF2-40B4-BE49-F238E27FC236}">
                <a16:creationId xmlns:a16="http://schemas.microsoft.com/office/drawing/2014/main" id="{9BFC9F47-D815-4E6C-AD5D-2D600B57C0DE}"/>
              </a:ext>
            </a:extLst>
          </p:cNvPr>
          <p:cNvSpPr/>
          <p:nvPr/>
        </p:nvSpPr>
        <p:spPr>
          <a:xfrm>
            <a:off x="179812" y="4055334"/>
            <a:ext cx="2497098" cy="1592314"/>
          </a:xfrm>
          <a:prstGeom prst="roundRect">
            <a:avLst/>
          </a:prstGeom>
          <a:solidFill>
            <a:srgbClr val="FFFFFF"/>
          </a:solidFill>
          <a:ln w="12700" cap="flat" cmpd="sng" algn="ctr">
            <a:solidFill>
              <a:srgbClr val="EE5859"/>
            </a:solidFill>
            <a:prstDash val="solid"/>
            <a:miter lim="800000"/>
          </a:ln>
          <a:effectLst/>
        </p:spPr>
        <p:txBody>
          <a:bodyPr rtlCol="0" anchor="ctr"/>
          <a:lstStyle/>
          <a:p>
            <a:pPr algn="ctr">
              <a:defRPr/>
            </a:pPr>
            <a:r>
              <a:rPr lang="fr-FR" sz="1400" dirty="0" smtClean="0">
                <a:solidFill>
                  <a:srgbClr val="666666"/>
                </a:solidFill>
                <a:latin typeface="Arial Narrow" panose="020B0606020202030204" pitchFamily="34" charset="0"/>
              </a:rPr>
              <a:t>Présence suffisante de produits en quantité et en diversité au sein des marchés </a:t>
            </a:r>
            <a:r>
              <a:rPr lang="fr-FR" sz="1400" b="1" dirty="0" smtClean="0">
                <a:solidFill>
                  <a:srgbClr val="666666"/>
                </a:solidFill>
                <a:latin typeface="Arial Narrow" panose="020B0606020202030204" pitchFamily="34" charset="0"/>
              </a:rPr>
              <a:t>dans 2 tiers des </a:t>
            </a:r>
            <a:r>
              <a:rPr lang="fr-FR" sz="1400" b="1" dirty="0">
                <a:solidFill>
                  <a:srgbClr val="666666"/>
                </a:solidFill>
                <a:latin typeface="Arial Narrow" panose="020B0606020202030204" pitchFamily="34" charset="0"/>
              </a:rPr>
              <a:t>communes </a:t>
            </a:r>
            <a:r>
              <a:rPr lang="fr-FR" sz="1400" dirty="0">
                <a:solidFill>
                  <a:srgbClr val="666666"/>
                </a:solidFill>
                <a:latin typeface="Arial Narrow" panose="020B0606020202030204" pitchFamily="34" charset="0"/>
              </a:rPr>
              <a:t>dans </a:t>
            </a:r>
            <a:r>
              <a:rPr lang="fr-FR" sz="1400" dirty="0" smtClean="0">
                <a:solidFill>
                  <a:srgbClr val="666666"/>
                </a:solidFill>
                <a:latin typeface="Arial Narrow" panose="020B0606020202030204" pitchFamily="34" charset="0"/>
              </a:rPr>
              <a:t>lesquelles </a:t>
            </a:r>
            <a:r>
              <a:rPr lang="fr-FR" sz="1400" dirty="0">
                <a:solidFill>
                  <a:srgbClr val="666666"/>
                </a:solidFill>
                <a:latin typeface="Arial Narrow" panose="020B0606020202030204" pitchFamily="34" charset="0"/>
              </a:rPr>
              <a:t>les IC ont rapporté la présence de marchés fonctionnels</a:t>
            </a:r>
            <a:endParaRPr lang="nl-BE" sz="1400" kern="0" dirty="0">
              <a:solidFill>
                <a:srgbClr val="000000"/>
              </a:solidFill>
              <a:latin typeface="Arial Narrow"/>
              <a:ea typeface="ＭＳ Ｐゴシック"/>
            </a:endParaRPr>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287" y="6351359"/>
            <a:ext cx="3150443" cy="43246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73" y="6293416"/>
            <a:ext cx="564481" cy="548353"/>
          </a:xfrm>
          <a:prstGeom prst="rect">
            <a:avLst/>
          </a:prstGeom>
        </p:spPr>
      </p:pic>
      <p:sp>
        <p:nvSpPr>
          <p:cNvPr id="13" name="Rectangle: Rounded Corners 25">
            <a:extLst>
              <a:ext uri="{FF2B5EF4-FFF2-40B4-BE49-F238E27FC236}">
                <a16:creationId xmlns:a16="http://schemas.microsoft.com/office/drawing/2014/main" id="{9BFC9F47-D815-4E6C-AD5D-2D600B57C0DE}"/>
              </a:ext>
            </a:extLst>
          </p:cNvPr>
          <p:cNvSpPr/>
          <p:nvPr/>
        </p:nvSpPr>
        <p:spPr>
          <a:xfrm>
            <a:off x="114464" y="1280944"/>
            <a:ext cx="8918700" cy="446256"/>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pPr>
            <a:r>
              <a:rPr lang="fr-FR" sz="1600" b="1" dirty="0" smtClean="0">
                <a:solidFill>
                  <a:srgbClr val="666666"/>
                </a:solidFill>
                <a:latin typeface="Arial Narrow" panose="020B0606020202030204" pitchFamily="34" charset="0"/>
              </a:rPr>
              <a:t>Selon les IC, 69 </a:t>
            </a:r>
            <a:r>
              <a:rPr lang="fr-FR" sz="1600" b="1" dirty="0">
                <a:solidFill>
                  <a:srgbClr val="666666"/>
                </a:solidFill>
                <a:latin typeface="Arial Narrow" panose="020B0606020202030204" pitchFamily="34" charset="0"/>
              </a:rPr>
              <a:t>sites sur </a:t>
            </a:r>
            <a:r>
              <a:rPr lang="fr-FR" sz="1600" b="1" dirty="0" smtClean="0">
                <a:solidFill>
                  <a:srgbClr val="666666"/>
                </a:solidFill>
                <a:latin typeface="Arial Narrow" panose="020B0606020202030204" pitchFamily="34" charset="0"/>
              </a:rPr>
              <a:t>81 </a:t>
            </a:r>
            <a:r>
              <a:rPr lang="fr-FR" sz="1600" dirty="0">
                <a:solidFill>
                  <a:srgbClr val="666666"/>
                </a:solidFill>
                <a:latin typeface="Arial Narrow" panose="020B0606020202030204" pitchFamily="34" charset="0"/>
              </a:rPr>
              <a:t>dans la région de </a:t>
            </a:r>
            <a:r>
              <a:rPr lang="fr-FR" sz="1600" dirty="0" smtClean="0">
                <a:solidFill>
                  <a:srgbClr val="666666"/>
                </a:solidFill>
                <a:latin typeface="Arial Narrow" panose="020B0606020202030204" pitchFamily="34" charset="0"/>
              </a:rPr>
              <a:t>Diffa </a:t>
            </a:r>
            <a:r>
              <a:rPr lang="fr-FR" sz="1600" b="1" dirty="0" smtClean="0">
                <a:solidFill>
                  <a:srgbClr val="666666"/>
                </a:solidFill>
                <a:latin typeface="Arial Narrow" panose="020B0606020202030204" pitchFamily="34" charset="0"/>
              </a:rPr>
              <a:t>n’ont </a:t>
            </a:r>
            <a:r>
              <a:rPr lang="fr-FR" sz="1600" b="1" dirty="0">
                <a:solidFill>
                  <a:srgbClr val="666666"/>
                </a:solidFill>
                <a:latin typeface="Arial Narrow" panose="020B0606020202030204" pitchFamily="34" charset="0"/>
              </a:rPr>
              <a:t>pas </a:t>
            </a:r>
            <a:r>
              <a:rPr lang="fr-FR" sz="1600" b="1" dirty="0" smtClean="0">
                <a:solidFill>
                  <a:srgbClr val="666666"/>
                </a:solidFill>
                <a:latin typeface="Arial Narrow" panose="020B0606020202030204" pitchFamily="34" charset="0"/>
              </a:rPr>
              <a:t>de marché utilisé par la population déplacée</a:t>
            </a:r>
            <a:endParaRPr lang="fr-FR" sz="1600" dirty="0" smtClean="0">
              <a:solidFill>
                <a:srgbClr val="666666"/>
              </a:solidFill>
              <a:latin typeface="Arial Narrow" panose="020B0606020202030204" pitchFamily="34" charset="0"/>
            </a:endParaRPr>
          </a:p>
        </p:txBody>
      </p:sp>
      <p:pic>
        <p:nvPicPr>
          <p:cNvPr id="5" name="Picture 4"/>
          <p:cNvPicPr>
            <a:picLocks noChangeAspect="1"/>
          </p:cNvPicPr>
          <p:nvPr/>
        </p:nvPicPr>
        <p:blipFill>
          <a:blip r:embed="rId5"/>
          <a:stretch>
            <a:fillRect/>
          </a:stretch>
        </p:blipFill>
        <p:spPr>
          <a:xfrm>
            <a:off x="2786742" y="1859787"/>
            <a:ext cx="6246422" cy="4303091"/>
          </a:xfrm>
          <a:prstGeom prst="rect">
            <a:avLst/>
          </a:prstGeom>
        </p:spPr>
      </p:pic>
    </p:spTree>
    <p:extLst>
      <p:ext uri="{BB962C8B-B14F-4D97-AF65-F5344CB8AC3E}">
        <p14:creationId xmlns:p14="http://schemas.microsoft.com/office/powerpoint/2010/main" val="1208301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06</a:t>
            </a:r>
            <a:endParaRPr lang="es-ES" dirty="0"/>
          </a:p>
        </p:txBody>
      </p:sp>
      <p:sp>
        <p:nvSpPr>
          <p:cNvPr id="3" name="Subtitle 2"/>
          <p:cNvSpPr>
            <a:spLocks noGrp="1"/>
          </p:cNvSpPr>
          <p:nvPr>
            <p:ph type="subTitle" idx="1"/>
          </p:nvPr>
        </p:nvSpPr>
        <p:spPr>
          <a:xfrm>
            <a:off x="4269495" y="2159636"/>
            <a:ext cx="4623493" cy="1743959"/>
          </a:xfrm>
        </p:spPr>
        <p:txBody>
          <a:bodyPr/>
          <a:lstStyle/>
          <a:p>
            <a:r>
              <a:rPr lang="es-ES" dirty="0" err="1" smtClean="0"/>
              <a:t>Situation</a:t>
            </a:r>
            <a:r>
              <a:rPr lang="es-ES" dirty="0" smtClean="0"/>
              <a:t> en </a:t>
            </a:r>
            <a:r>
              <a:rPr lang="es-ES" dirty="0" err="1" smtClean="0"/>
              <a:t>matière</a:t>
            </a:r>
            <a:r>
              <a:rPr lang="es-ES" dirty="0" smtClean="0"/>
              <a:t> </a:t>
            </a:r>
            <a:r>
              <a:rPr lang="es-ES" dirty="0" err="1" smtClean="0"/>
              <a:t>d’aide</a:t>
            </a:r>
            <a:r>
              <a:rPr lang="es-ES" dirty="0" smtClean="0"/>
              <a:t> </a:t>
            </a:r>
            <a:r>
              <a:rPr lang="es-ES" dirty="0" err="1" smtClean="0"/>
              <a:t>humanitaire</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73" y="6293416"/>
            <a:ext cx="564481" cy="548353"/>
          </a:xfrm>
          <a:prstGeom prst="rect">
            <a:avLst/>
          </a:prstGeom>
        </p:spPr>
      </p:pic>
    </p:spTree>
    <p:extLst>
      <p:ext uri="{BB962C8B-B14F-4D97-AF65-F5344CB8AC3E}">
        <p14:creationId xmlns:p14="http://schemas.microsoft.com/office/powerpoint/2010/main" val="316651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2900"/>
              </a:lnSpc>
            </a:pPr>
            <a:r>
              <a:rPr lang="fr-FR" dirty="0" smtClean="0"/>
              <a:t>Distributions humanitaires au cours des 12 mois précédant la collecte de données</a:t>
            </a:r>
            <a:endParaRPr lang="fr-FR" dirty="0"/>
          </a:p>
        </p:txBody>
      </p:sp>
      <p:sp>
        <p:nvSpPr>
          <p:cNvPr id="9" name="Subtitle 2"/>
          <p:cNvSpPr txBox="1">
            <a:spLocks/>
          </p:cNvSpPr>
          <p:nvPr/>
        </p:nvSpPr>
        <p:spPr>
          <a:xfrm>
            <a:off x="217777" y="1415064"/>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 name="Subtitle 2"/>
          <p:cNvSpPr txBox="1">
            <a:spLocks/>
          </p:cNvSpPr>
          <p:nvPr/>
        </p:nvSpPr>
        <p:spPr>
          <a:xfrm>
            <a:off x="172306" y="1294716"/>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H" sz="1600" dirty="0" smtClean="0">
                <a:solidFill>
                  <a:srgbClr val="58585A"/>
                </a:solidFill>
              </a:rPr>
              <a:t>Pourcentage de sites ayant reçu une assistance humanitaire, par commune et par type d’assistance*</a:t>
            </a:r>
            <a:endParaRPr kumimoji="0" lang="fr-CH" sz="1600" b="1" i="0" u="none" strike="noStrike" kern="1200" cap="none" spc="0" normalizeH="0" baseline="0" dirty="0">
              <a:ln>
                <a:noFill/>
              </a:ln>
              <a:solidFill>
                <a:srgbClr val="58585A"/>
              </a:solidFill>
              <a:effectLst/>
              <a:uLnTx/>
              <a:uFillTx/>
            </a:endParaRPr>
          </a:p>
        </p:txBody>
      </p:sp>
      <p:graphicFrame>
        <p:nvGraphicFramePr>
          <p:cNvPr id="7" name="Graphique 6"/>
          <p:cNvGraphicFramePr/>
          <p:nvPr>
            <p:extLst>
              <p:ext uri="{D42A27DB-BD31-4B8C-83A1-F6EECF244321}">
                <p14:modId xmlns:p14="http://schemas.microsoft.com/office/powerpoint/2010/main" val="2743063208"/>
              </p:ext>
            </p:extLst>
          </p:nvPr>
        </p:nvGraphicFramePr>
        <p:xfrm>
          <a:off x="61327" y="2082477"/>
          <a:ext cx="8937172" cy="437910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sp>
        <p:nvSpPr>
          <p:cNvPr id="3" name="TextBox 2"/>
          <p:cNvSpPr txBox="1"/>
          <p:nvPr/>
        </p:nvSpPr>
        <p:spPr>
          <a:xfrm>
            <a:off x="217777" y="5890612"/>
            <a:ext cx="1945854" cy="276999"/>
          </a:xfrm>
          <a:prstGeom prst="rect">
            <a:avLst/>
          </a:prstGeom>
          <a:noFill/>
        </p:spPr>
        <p:txBody>
          <a:bodyPr wrap="none" rtlCol="0">
            <a:spAutoFit/>
          </a:bodyPr>
          <a:lstStyle/>
          <a:p>
            <a:r>
              <a:rPr lang="fr-CH" sz="1200" dirty="0" smtClean="0">
                <a:solidFill>
                  <a:srgbClr val="666666"/>
                </a:solidFill>
                <a:latin typeface="Arial Narrow" panose="020B0606020202030204" pitchFamily="34" charset="0"/>
              </a:rPr>
              <a:t>*BNA  = Biens non alimentaires</a:t>
            </a:r>
            <a:endParaRPr lang="en-US" sz="1200" dirty="0">
              <a:solidFill>
                <a:srgbClr val="666666"/>
              </a:solidFill>
              <a:latin typeface="Arial Narrow" panose="020B060602020203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23242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2900"/>
              </a:lnSpc>
            </a:pPr>
            <a:r>
              <a:rPr lang="fr-FR" dirty="0" smtClean="0"/>
              <a:t>Distributions humanitaires au cours des 12 mois précédant la collecte de données</a:t>
            </a:r>
            <a:endParaRPr lang="fr-FR" dirty="0"/>
          </a:p>
        </p:txBody>
      </p:sp>
      <p:sp>
        <p:nvSpPr>
          <p:cNvPr id="9" name="Subtitle 2"/>
          <p:cNvSpPr txBox="1">
            <a:spLocks/>
          </p:cNvSpPr>
          <p:nvPr/>
        </p:nvSpPr>
        <p:spPr>
          <a:xfrm>
            <a:off x="217777" y="1415064"/>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 name="Rectangle: Rounded Corners 25">
            <a:extLst>
              <a:ext uri="{FF2B5EF4-FFF2-40B4-BE49-F238E27FC236}">
                <a16:creationId xmlns:a16="http://schemas.microsoft.com/office/drawing/2014/main" id="{9BFC9F47-D815-4E6C-AD5D-2D600B57C0DE}"/>
              </a:ext>
            </a:extLst>
          </p:cNvPr>
          <p:cNvSpPr/>
          <p:nvPr/>
        </p:nvSpPr>
        <p:spPr>
          <a:xfrm>
            <a:off x="423122" y="4278862"/>
            <a:ext cx="2757910" cy="1139847"/>
          </a:xfrm>
          <a:prstGeom prst="roundRect">
            <a:avLst/>
          </a:prstGeom>
          <a:solidFill>
            <a:srgbClr val="FFFFFF"/>
          </a:solidFill>
          <a:ln w="12700" cap="flat" cmpd="sng" algn="ctr">
            <a:solidFill>
              <a:srgbClr val="EE585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b="1" kern="0" dirty="0" smtClean="0">
                <a:solidFill>
                  <a:srgbClr val="EE5859"/>
                </a:solidFill>
                <a:latin typeface="Arial Narrow"/>
                <a:ea typeface="ＭＳ Ｐゴシック"/>
              </a:rPr>
              <a:t>32/81 sites n’ont pas bénéficié d’une assistance en abri au cours des 12 mois précédant la collecte de données </a:t>
            </a:r>
            <a:endParaRPr kumimoji="0" lang="nl-BE" sz="1600" b="1" i="0" u="none" strike="noStrike" kern="0" cap="none" spc="0" normalizeH="0" baseline="0" noProof="0" dirty="0" smtClean="0">
              <a:ln>
                <a:noFill/>
              </a:ln>
              <a:solidFill>
                <a:srgbClr val="EE5859"/>
              </a:solidFill>
              <a:effectLst/>
              <a:uLnTx/>
              <a:uFillTx/>
              <a:latin typeface="Arial Narrow"/>
              <a:ea typeface="ＭＳ Ｐゴシック"/>
            </a:endParaRPr>
          </a:p>
        </p:txBody>
      </p:sp>
      <p:sp>
        <p:nvSpPr>
          <p:cNvPr id="14" name="Rectangle: Rounded Corners 26">
            <a:extLst>
              <a:ext uri="{FF2B5EF4-FFF2-40B4-BE49-F238E27FC236}">
                <a16:creationId xmlns:a16="http://schemas.microsoft.com/office/drawing/2014/main" id="{5EA1194A-5DF1-4C0F-ABEA-19ADD4477D6C}"/>
              </a:ext>
            </a:extLst>
          </p:cNvPr>
          <p:cNvSpPr/>
          <p:nvPr/>
        </p:nvSpPr>
        <p:spPr>
          <a:xfrm>
            <a:off x="3398066" y="4273126"/>
            <a:ext cx="2706254" cy="1212047"/>
          </a:xfrm>
          <a:prstGeom prst="roundRect">
            <a:avLst/>
          </a:prstGeom>
          <a:solidFill>
            <a:srgbClr val="FFFFFF"/>
          </a:solidFill>
          <a:ln w="12700" cap="flat" cmpd="sng" algn="ctr">
            <a:solidFill>
              <a:srgbClr val="808080"/>
            </a:solidFill>
            <a:prstDash val="solid"/>
            <a:miter lim="800000"/>
          </a:ln>
          <a:effectLst/>
        </p:spPr>
        <p:txBody>
          <a:bodyPr rtlCol="0" anchor="ctr"/>
          <a:lstStyle/>
          <a:p>
            <a:pPr lvl="0" algn="ctr">
              <a:defRPr/>
            </a:pPr>
            <a:r>
              <a:rPr lang="nl-BE" sz="1600" b="1" kern="0" dirty="0">
                <a:solidFill>
                  <a:srgbClr val="808080"/>
                </a:solidFill>
                <a:latin typeface="Arial Narrow"/>
                <a:ea typeface="ＭＳ Ｐゴシック"/>
              </a:rPr>
              <a:t>58/81 </a:t>
            </a:r>
            <a:r>
              <a:rPr lang="nl-BE" sz="1600" b="1" kern="0" dirty="0" smtClean="0">
                <a:solidFill>
                  <a:srgbClr val="808080"/>
                </a:solidFill>
                <a:latin typeface="Arial Narrow"/>
                <a:ea typeface="ＭＳ Ｐゴシック"/>
              </a:rPr>
              <a:t>sites n’ont </a:t>
            </a:r>
            <a:r>
              <a:rPr lang="nl-BE" sz="1600" b="1" kern="0" dirty="0">
                <a:solidFill>
                  <a:srgbClr val="808080"/>
                </a:solidFill>
                <a:latin typeface="Arial Narrow"/>
                <a:ea typeface="ＭＳ Ｐゴシック"/>
              </a:rPr>
              <a:t>pas bénéficié d’une assistance en </a:t>
            </a:r>
            <a:r>
              <a:rPr lang="nl-BE" sz="1600" b="1" kern="0" dirty="0" smtClean="0">
                <a:solidFill>
                  <a:srgbClr val="808080"/>
                </a:solidFill>
                <a:latin typeface="Arial Narrow"/>
                <a:ea typeface="ＭＳ Ｐゴシック"/>
              </a:rPr>
              <a:t>BNA au cours des 12 mois précédant la collecte de données </a:t>
            </a:r>
            <a:endParaRPr lang="nl-BE" sz="1600" b="1" kern="0" dirty="0">
              <a:solidFill>
                <a:srgbClr val="808080"/>
              </a:solidFill>
              <a:latin typeface="Arial Narrow"/>
              <a:ea typeface="ＭＳ Ｐゴシック"/>
            </a:endParaRPr>
          </a:p>
        </p:txBody>
      </p:sp>
      <p:sp>
        <p:nvSpPr>
          <p:cNvPr id="11" name="Subtitle 2"/>
          <p:cNvSpPr txBox="1">
            <a:spLocks/>
          </p:cNvSpPr>
          <p:nvPr/>
        </p:nvSpPr>
        <p:spPr>
          <a:xfrm>
            <a:off x="310971" y="3723797"/>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H" sz="1800" dirty="0" smtClean="0">
                <a:solidFill>
                  <a:srgbClr val="58585A"/>
                </a:solidFill>
              </a:rPr>
              <a:t>A l’échelle régionale</a:t>
            </a:r>
            <a:endParaRPr kumimoji="0" lang="fr-CH" sz="1800" b="1" i="0" u="none" strike="noStrike" kern="1200" cap="none" spc="0" normalizeH="0" baseline="0" dirty="0">
              <a:ln>
                <a:noFill/>
              </a:ln>
              <a:solidFill>
                <a:srgbClr val="58585A"/>
              </a:solidFill>
              <a:effectLst/>
              <a:uLnTx/>
              <a:uFillTx/>
            </a:endParaRPr>
          </a:p>
        </p:txBody>
      </p:sp>
      <p:sp>
        <p:nvSpPr>
          <p:cNvPr id="24" name="Rectangle: Rounded Corners 26">
            <a:extLst>
              <a:ext uri="{FF2B5EF4-FFF2-40B4-BE49-F238E27FC236}">
                <a16:creationId xmlns:a16="http://schemas.microsoft.com/office/drawing/2014/main" id="{5EA1194A-5DF1-4C0F-ABEA-19ADD4477D6C}"/>
              </a:ext>
            </a:extLst>
          </p:cNvPr>
          <p:cNvSpPr/>
          <p:nvPr/>
        </p:nvSpPr>
        <p:spPr>
          <a:xfrm>
            <a:off x="6321354" y="4289034"/>
            <a:ext cx="2613890" cy="1196139"/>
          </a:xfrm>
          <a:prstGeom prst="roundRect">
            <a:avLst/>
          </a:prstGeom>
          <a:solidFill>
            <a:srgbClr val="FFFFFF"/>
          </a:solidFill>
          <a:ln w="12700" cap="flat" cmpd="sng" algn="ctr">
            <a:solidFill>
              <a:srgbClr val="FFC000"/>
            </a:solidFill>
            <a:prstDash val="solid"/>
            <a:miter lim="800000"/>
          </a:ln>
          <a:effectLst/>
        </p:spPr>
        <p:txBody>
          <a:bodyPr rtlCol="0" anchor="ctr"/>
          <a:lstStyle/>
          <a:p>
            <a:pPr lvl="0" algn="ctr">
              <a:defRPr/>
            </a:pPr>
            <a:r>
              <a:rPr lang="nl-BE" sz="1600" b="1" kern="0" dirty="0" smtClean="0">
                <a:solidFill>
                  <a:schemeClr val="accent2">
                    <a:lumMod val="60000"/>
                    <a:lumOff val="40000"/>
                  </a:schemeClr>
                </a:solidFill>
                <a:latin typeface="Arial Narrow"/>
                <a:ea typeface="ＭＳ Ｐゴシック"/>
              </a:rPr>
              <a:t>29/81 sites n’ont pas bénéficié </a:t>
            </a:r>
            <a:r>
              <a:rPr lang="nl-BE" sz="1600" b="1" kern="0" dirty="0">
                <a:solidFill>
                  <a:schemeClr val="accent2">
                    <a:lumMod val="60000"/>
                    <a:lumOff val="40000"/>
                  </a:schemeClr>
                </a:solidFill>
                <a:latin typeface="Arial Narrow"/>
                <a:ea typeface="ＭＳ Ｐゴシック"/>
              </a:rPr>
              <a:t>d’une assistance </a:t>
            </a:r>
            <a:r>
              <a:rPr lang="nl-BE" sz="1600" b="1" kern="0" dirty="0" smtClean="0">
                <a:solidFill>
                  <a:schemeClr val="accent2">
                    <a:lumMod val="60000"/>
                    <a:lumOff val="40000"/>
                  </a:schemeClr>
                </a:solidFill>
                <a:latin typeface="Arial Narrow"/>
                <a:ea typeface="ＭＳ Ｐゴシック"/>
              </a:rPr>
              <a:t>alimentaire au cours des 12 mois précédant la collecte de données</a:t>
            </a:r>
            <a:endParaRPr lang="nl-BE" sz="1600" b="1" kern="0" dirty="0">
              <a:solidFill>
                <a:schemeClr val="accent2">
                  <a:lumMod val="60000"/>
                  <a:lumOff val="40000"/>
                </a:schemeClr>
              </a:solidFill>
              <a:latin typeface="Arial Narrow"/>
              <a:ea typeface="ＭＳ Ｐゴシック"/>
            </a:endParaRPr>
          </a:p>
        </p:txBody>
      </p:sp>
      <p:sp>
        <p:nvSpPr>
          <p:cNvPr id="12" name="ZoneTexte 6"/>
          <p:cNvSpPr txBox="1"/>
          <p:nvPr/>
        </p:nvSpPr>
        <p:spPr>
          <a:xfrm>
            <a:off x="432635" y="1790524"/>
            <a:ext cx="8307052" cy="20005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Arial" panose="020B0604020202020204" pitchFamily="34" charset="0"/>
              <a:buChar char="•"/>
            </a:pPr>
            <a:r>
              <a:rPr lang="fr-FR" sz="1800" dirty="0" smtClean="0">
                <a:solidFill>
                  <a:srgbClr val="666666"/>
                </a:solidFill>
                <a:latin typeface="Arial Narrow" panose="020B0606020202030204" pitchFamily="34" charset="0"/>
              </a:rPr>
              <a:t>Les IC ont rapporté qu’il y avait une insatisfaction de l’aide humanitaire dans 34 sites sur 55 évalués (parmi </a:t>
            </a:r>
            <a:r>
              <a:rPr lang="fr-FR" sz="1800" dirty="0">
                <a:solidFill>
                  <a:srgbClr val="666666"/>
                </a:solidFill>
                <a:latin typeface="Arial Narrow" panose="020B0606020202030204" pitchFamily="34" charset="0"/>
              </a:rPr>
              <a:t>les sites dans lesquels les IC ont rapporté une assistance humanitaire)</a:t>
            </a:r>
          </a:p>
          <a:p>
            <a:pPr marL="285750" indent="-285750">
              <a:buFont typeface="Arial" panose="020B0604020202020204" pitchFamily="34" charset="0"/>
              <a:buChar char="•"/>
            </a:pPr>
            <a:endParaRPr lang="fr-FR" sz="1800" dirty="0" smtClean="0">
              <a:solidFill>
                <a:srgbClr val="666666"/>
              </a:solidFill>
              <a:latin typeface="Arial Narrow" panose="020B0606020202030204" pitchFamily="34" charset="0"/>
            </a:endParaRPr>
          </a:p>
          <a:p>
            <a:endParaRPr lang="fr-FR" sz="1800" dirty="0" smtClean="0">
              <a:solidFill>
                <a:srgbClr val="666666"/>
              </a:solidFill>
              <a:latin typeface="Arial Narrow" panose="020B0606020202030204" pitchFamily="34" charset="0"/>
            </a:endParaRPr>
          </a:p>
          <a:p>
            <a:pPr marL="285750" indent="-285750">
              <a:buFont typeface="Arial" panose="020B0604020202020204" pitchFamily="34" charset="0"/>
              <a:buChar char="•"/>
            </a:pPr>
            <a:r>
              <a:rPr lang="fr-FR" sz="1800" dirty="0" smtClean="0">
                <a:solidFill>
                  <a:srgbClr val="666666"/>
                </a:solidFill>
                <a:latin typeface="Arial Narrow" panose="020B0606020202030204" pitchFamily="34" charset="0"/>
              </a:rPr>
              <a:t>Principale raison de l’insatisfaction rapportée par le IC : </a:t>
            </a:r>
            <a:r>
              <a:rPr lang="fr-FR" sz="1800" b="1" dirty="0" smtClean="0">
                <a:solidFill>
                  <a:srgbClr val="666666"/>
                </a:solidFill>
                <a:latin typeface="Arial Narrow" panose="020B0606020202030204" pitchFamily="34" charset="0"/>
              </a:rPr>
              <a:t>le manque de quantité </a:t>
            </a:r>
            <a:r>
              <a:rPr lang="fr-FR" sz="1800" dirty="0" smtClean="0">
                <a:solidFill>
                  <a:srgbClr val="666666"/>
                </a:solidFill>
                <a:latin typeface="Arial Narrow" panose="020B0606020202030204" pitchFamily="34" charset="0"/>
              </a:rPr>
              <a:t>dans 31 sites évalués dans la région </a:t>
            </a:r>
          </a:p>
          <a:p>
            <a:endParaRPr lang="fr-FR" sz="1600" dirty="0">
              <a:latin typeface="Arial Narrow" panose="020B0606020202030204" pitchFamily="34" charset="0"/>
            </a:endParaRPr>
          </a:p>
        </p:txBody>
      </p:sp>
      <p:pic>
        <p:nvPicPr>
          <p:cNvPr id="1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4271793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07</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Conclusion</a:t>
            </a:r>
            <a:endParaRPr lang="es-ES" dirty="0"/>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044493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325024"/>
            <a:ext cx="8087840" cy="724646"/>
          </a:xfrm>
        </p:spPr>
        <p:txBody>
          <a:bodyPr/>
          <a:lstStyle/>
          <a:p>
            <a:r>
              <a:rPr lang="es-ES" dirty="0" err="1" smtClean="0"/>
              <a:t>Conclusion</a:t>
            </a:r>
            <a:endParaRPr lang="es-ES" dirty="0"/>
          </a:p>
        </p:txBody>
      </p:sp>
      <p:sp>
        <p:nvSpPr>
          <p:cNvPr id="3" name="ZoneTexte 2"/>
          <p:cNvSpPr txBox="1"/>
          <p:nvPr/>
        </p:nvSpPr>
        <p:spPr>
          <a:xfrm>
            <a:off x="206168" y="957312"/>
            <a:ext cx="8808521" cy="5478423"/>
          </a:xfrm>
          <a:prstGeom prst="rect">
            <a:avLst/>
          </a:prstGeom>
          <a:noFill/>
        </p:spPr>
        <p:txBody>
          <a:bodyPr wrap="square" rtlCol="0">
            <a:spAutoFit/>
          </a:bodyPr>
          <a:lstStyle/>
          <a:p>
            <a:pPr algn="just"/>
            <a:endParaRPr lang="fr-FR" sz="1600" dirty="0">
              <a:solidFill>
                <a:srgbClr val="58585A"/>
              </a:solidFill>
              <a:latin typeface="Arial Narrow" panose="020B0606020202030204" pitchFamily="34" charset="0"/>
            </a:endParaRPr>
          </a:p>
          <a:p>
            <a:pPr algn="just"/>
            <a:r>
              <a:rPr lang="fr-FR" sz="1600" b="1" u="sng" dirty="0" smtClean="0">
                <a:solidFill>
                  <a:srgbClr val="58585A"/>
                </a:solidFill>
                <a:latin typeface="Arial Narrow" panose="020B0606020202030204" pitchFamily="34" charset="0"/>
              </a:rPr>
              <a:t>Dynamiques de déplacement</a:t>
            </a:r>
          </a:p>
          <a:p>
            <a:pPr marL="285750" indent="-285750" algn="just">
              <a:buFont typeface="Arial" panose="020B0604020202020204" pitchFamily="34" charset="0"/>
              <a:buChar char="•"/>
            </a:pPr>
            <a:r>
              <a:rPr lang="fr-FR" sz="1600" dirty="0">
                <a:solidFill>
                  <a:srgbClr val="58585A"/>
                </a:solidFill>
                <a:latin typeface="Arial Narrow" panose="020B0606020202030204" pitchFamily="34" charset="0"/>
              </a:rPr>
              <a:t>Intention de départ d’au moins une partie de la population dans les 3 mois suivant la collecte de données selon les IC </a:t>
            </a:r>
            <a:r>
              <a:rPr lang="fr-FR" sz="1600" dirty="0" smtClean="0">
                <a:solidFill>
                  <a:srgbClr val="58585A"/>
                </a:solidFill>
                <a:latin typeface="Arial Narrow" panose="020B0606020202030204" pitchFamily="34" charset="0"/>
              </a:rPr>
              <a:t>de trois sites </a:t>
            </a:r>
            <a:r>
              <a:rPr lang="fr-FR" sz="1600" dirty="0">
                <a:solidFill>
                  <a:srgbClr val="58585A"/>
                </a:solidFill>
                <a:latin typeface="Arial Narrow" panose="020B0606020202030204" pitchFamily="34" charset="0"/>
              </a:rPr>
              <a:t>pour des raisons </a:t>
            </a:r>
            <a:r>
              <a:rPr lang="es-ES" sz="1600" dirty="0" err="1">
                <a:solidFill>
                  <a:srgbClr val="58585A"/>
                </a:solidFill>
                <a:latin typeface="Arial Narrow" panose="020B0606020202030204" pitchFamily="34" charset="0"/>
              </a:rPr>
              <a:t>d’insécurité</a:t>
            </a:r>
            <a:r>
              <a:rPr lang="es-ES" sz="1600" dirty="0">
                <a:solidFill>
                  <a:srgbClr val="58585A"/>
                </a:solidFill>
                <a:latin typeface="Arial Narrow" panose="020B0606020202030204" pitchFamily="34" charset="0"/>
              </a:rPr>
              <a:t> </a:t>
            </a:r>
            <a:r>
              <a:rPr lang="es-ES" sz="1600" dirty="0" err="1">
                <a:solidFill>
                  <a:srgbClr val="58585A"/>
                </a:solidFill>
                <a:latin typeface="Arial Narrow" panose="020B0606020202030204" pitchFamily="34" charset="0"/>
              </a:rPr>
              <a:t>alimentaire</a:t>
            </a:r>
            <a:r>
              <a:rPr lang="es-ES" sz="1600" dirty="0">
                <a:solidFill>
                  <a:srgbClr val="58585A"/>
                </a:solidFill>
                <a:latin typeface="Arial Narrow" panose="020B0606020202030204" pitchFamily="34" charset="0"/>
              </a:rPr>
              <a:t> et </a:t>
            </a:r>
            <a:r>
              <a:rPr lang="es-ES" sz="1600" dirty="0" err="1">
                <a:solidFill>
                  <a:srgbClr val="58585A"/>
                </a:solidFill>
                <a:latin typeface="Arial Narrow" panose="020B0606020202030204" pitchFamily="34" charset="0"/>
              </a:rPr>
              <a:t>d</a:t>
            </a:r>
            <a:r>
              <a:rPr lang="es-ES" sz="1600" dirty="0" err="1" smtClean="0">
                <a:solidFill>
                  <a:srgbClr val="58585A"/>
                </a:solidFill>
                <a:latin typeface="Arial Narrow" panose="020B0606020202030204" pitchFamily="34" charset="0"/>
              </a:rPr>
              <a:t>’insuffisance</a:t>
            </a:r>
            <a:r>
              <a:rPr lang="es-ES" sz="1600" dirty="0" smtClean="0">
                <a:solidFill>
                  <a:srgbClr val="58585A"/>
                </a:solidFill>
                <a:latin typeface="Arial Narrow" panose="020B0606020202030204" pitchFamily="34" charset="0"/>
              </a:rPr>
              <a:t> </a:t>
            </a:r>
            <a:r>
              <a:rPr lang="es-ES" sz="1600" dirty="0">
                <a:solidFill>
                  <a:srgbClr val="58585A"/>
                </a:solidFill>
                <a:latin typeface="Arial Narrow" panose="020B0606020202030204" pitchFamily="34" charset="0"/>
              </a:rPr>
              <a:t>de </a:t>
            </a:r>
            <a:r>
              <a:rPr lang="es-ES" sz="1600" dirty="0" err="1">
                <a:solidFill>
                  <a:srgbClr val="58585A"/>
                </a:solidFill>
                <a:latin typeface="Arial Narrow" panose="020B0606020202030204" pitchFamily="34" charset="0"/>
              </a:rPr>
              <a:t>l’aide</a:t>
            </a:r>
            <a:r>
              <a:rPr lang="es-ES" sz="1600" dirty="0">
                <a:solidFill>
                  <a:srgbClr val="58585A"/>
                </a:solidFill>
                <a:latin typeface="Arial Narrow" panose="020B0606020202030204" pitchFamily="34" charset="0"/>
              </a:rPr>
              <a:t> </a:t>
            </a:r>
            <a:r>
              <a:rPr lang="es-ES" sz="1600" dirty="0" err="1">
                <a:solidFill>
                  <a:srgbClr val="58585A"/>
                </a:solidFill>
                <a:latin typeface="Arial Narrow" panose="020B0606020202030204" pitchFamily="34" charset="0"/>
              </a:rPr>
              <a:t>humanitaire</a:t>
            </a:r>
            <a:endParaRPr lang="es-ES" sz="1600" dirty="0">
              <a:solidFill>
                <a:srgbClr val="58585A"/>
              </a:solidFill>
              <a:latin typeface="Arial Narrow" panose="020B0606020202030204" pitchFamily="34" charset="0"/>
            </a:endParaRPr>
          </a:p>
          <a:p>
            <a:pPr marL="285750" indent="-285750" algn="just">
              <a:buFont typeface="Arial" panose="020B0604020202020204" pitchFamily="34" charset="0"/>
              <a:buChar char="•"/>
            </a:pPr>
            <a:endParaRPr lang="fr-FR" sz="1600" dirty="0" smtClean="0">
              <a:solidFill>
                <a:srgbClr val="58585A"/>
              </a:solidFill>
              <a:latin typeface="Arial Narrow" panose="020B0606020202030204" pitchFamily="34" charset="0"/>
            </a:endParaRPr>
          </a:p>
          <a:p>
            <a:pPr algn="just"/>
            <a:r>
              <a:rPr lang="fr-FR" sz="1600" b="1" u="sng" dirty="0" smtClean="0">
                <a:solidFill>
                  <a:srgbClr val="58585A"/>
                </a:solidFill>
                <a:latin typeface="Arial Narrow" panose="020B0606020202030204" pitchFamily="34" charset="0"/>
              </a:rPr>
              <a:t>Infrastructures </a:t>
            </a:r>
          </a:p>
          <a:p>
            <a:pPr marL="285750" indent="-285750" algn="just">
              <a:buFont typeface="Arial" panose="020B0604020202020204" pitchFamily="34" charset="0"/>
              <a:buChar char="•"/>
            </a:pPr>
            <a:r>
              <a:rPr lang="fr-FR" sz="1600" b="1" dirty="0" smtClean="0">
                <a:solidFill>
                  <a:srgbClr val="666666"/>
                </a:solidFill>
                <a:latin typeface="Arial Narrow" panose="020B0606020202030204" pitchFamily="34" charset="0"/>
              </a:rPr>
              <a:t>Marché</a:t>
            </a:r>
            <a:r>
              <a:rPr lang="fr-FR" sz="1600" dirty="0" smtClean="0">
                <a:solidFill>
                  <a:srgbClr val="666666"/>
                </a:solidFill>
                <a:latin typeface="Arial Narrow" panose="020B0606020202030204" pitchFamily="34" charset="0"/>
              </a:rPr>
              <a:t> : en ce qui concerne les capacités des marchés, les produits sont généralement disponibles dans les marchés et les populations accèdent aux marchés même si certaines personnes (personnes âgées, en situation d’handicap etc.) ont plus de difficultés que d’autres selon les IC </a:t>
            </a:r>
          </a:p>
          <a:p>
            <a:pPr algn="just"/>
            <a:r>
              <a:rPr lang="fr-FR" sz="1600" dirty="0" smtClean="0">
                <a:solidFill>
                  <a:srgbClr val="666666"/>
                </a:solidFill>
                <a:latin typeface="Arial Narrow" panose="020B0606020202030204" pitchFamily="34" charset="0"/>
              </a:rPr>
              <a:t> </a:t>
            </a:r>
          </a:p>
          <a:p>
            <a:pPr marL="285750" indent="-285750" algn="just">
              <a:buFont typeface="Arial" panose="020B0604020202020204" pitchFamily="34" charset="0"/>
              <a:buChar char="•"/>
            </a:pPr>
            <a:r>
              <a:rPr lang="fr-FR" sz="1600" b="1" dirty="0" smtClean="0">
                <a:solidFill>
                  <a:srgbClr val="58585A"/>
                </a:solidFill>
                <a:latin typeface="Arial Narrow" panose="020B0606020202030204" pitchFamily="34" charset="0"/>
              </a:rPr>
              <a:t>Abri</a:t>
            </a:r>
            <a:r>
              <a:rPr lang="fr-FR" sz="1600" dirty="0" smtClean="0">
                <a:solidFill>
                  <a:srgbClr val="58585A"/>
                </a:solidFill>
                <a:latin typeface="Arial Narrow" panose="020B0606020202030204" pitchFamily="34" charset="0"/>
              </a:rPr>
              <a:t> : insatisfaction des populations déplacées pour les différents types d’abris dans 38% des sites de déplacés évalués selon les IC</a:t>
            </a:r>
          </a:p>
          <a:p>
            <a:pPr marL="285750" indent="-285750" algn="just">
              <a:buFont typeface="Arial" panose="020B0604020202020204" pitchFamily="34" charset="0"/>
              <a:buChar char="•"/>
            </a:pPr>
            <a:endParaRPr lang="fr-FR" sz="1600" dirty="0" smtClean="0">
              <a:solidFill>
                <a:srgbClr val="58585A"/>
              </a:solidFill>
              <a:latin typeface="Arial Narrow" panose="020B0606020202030204" pitchFamily="34" charset="0"/>
            </a:endParaRPr>
          </a:p>
          <a:p>
            <a:pPr marL="285750" indent="-285750" algn="just">
              <a:buFont typeface="Arial" panose="020B0604020202020204" pitchFamily="34" charset="0"/>
              <a:buChar char="•"/>
            </a:pPr>
            <a:r>
              <a:rPr lang="fr-FR" sz="1600" b="1" dirty="0" smtClean="0">
                <a:solidFill>
                  <a:srgbClr val="58585A"/>
                </a:solidFill>
                <a:latin typeface="Arial Narrow" panose="020B0606020202030204" pitchFamily="34" charset="0"/>
              </a:rPr>
              <a:t>EHA et santé : </a:t>
            </a:r>
            <a:r>
              <a:rPr lang="fr-FR" sz="1600" dirty="0">
                <a:solidFill>
                  <a:srgbClr val="58585A"/>
                </a:solidFill>
                <a:latin typeface="Arial Narrow" panose="020B0606020202030204" pitchFamily="34" charset="0"/>
              </a:rPr>
              <a:t>m</a:t>
            </a:r>
            <a:r>
              <a:rPr lang="fr-FR" sz="1600" dirty="0" smtClean="0">
                <a:solidFill>
                  <a:srgbClr val="58585A"/>
                </a:solidFill>
                <a:latin typeface="Arial Narrow" panose="020B0606020202030204" pitchFamily="34" charset="0"/>
              </a:rPr>
              <a:t>anque important de latrines communautaires fonctionnelles au sein des sites qui pousse la population à pratiquer la défécation à l’air libre et peut engendrer la propagation de maladies liées à cette pratique. De plus, la faible couverture en centres de santé fonctionnels ne facilite pas l’accès des populations aux soins en cas de complications des maladies</a:t>
            </a:r>
          </a:p>
          <a:p>
            <a:pPr marL="285750" indent="-285750" algn="just">
              <a:buFont typeface="Arial" panose="020B0604020202020204" pitchFamily="34" charset="0"/>
              <a:buChar char="•"/>
            </a:pPr>
            <a:endParaRPr lang="fr-FR" sz="1600" dirty="0">
              <a:solidFill>
                <a:srgbClr val="58585A"/>
              </a:solidFill>
              <a:latin typeface="Arial Narrow" panose="020B0606020202030204" pitchFamily="34" charset="0"/>
            </a:endParaRPr>
          </a:p>
          <a:p>
            <a:pPr algn="just"/>
            <a:r>
              <a:rPr lang="fr-FR" sz="1600" b="1" u="sng" dirty="0" smtClean="0">
                <a:solidFill>
                  <a:srgbClr val="58585A"/>
                </a:solidFill>
                <a:latin typeface="Arial Narrow" panose="020B0606020202030204" pitchFamily="34" charset="0"/>
              </a:rPr>
              <a:t>Distributions humanitaires </a:t>
            </a:r>
            <a:r>
              <a:rPr lang="fr-FR" sz="1600" dirty="0" smtClean="0">
                <a:solidFill>
                  <a:srgbClr val="58585A"/>
                </a:solidFill>
                <a:latin typeface="Arial Narrow" panose="020B0606020202030204" pitchFamily="34" charset="0"/>
              </a:rPr>
              <a:t>: 25 sites évalués répartis dans les communes de </a:t>
            </a:r>
            <a:r>
              <a:rPr lang="fr-FR" sz="1600" dirty="0" err="1" smtClean="0">
                <a:solidFill>
                  <a:srgbClr val="58585A"/>
                </a:solidFill>
                <a:latin typeface="Arial Narrow" panose="020B0606020202030204" pitchFamily="34" charset="0"/>
              </a:rPr>
              <a:t>Chétimari</a:t>
            </a:r>
            <a:r>
              <a:rPr lang="fr-FR" sz="1600" dirty="0" smtClean="0">
                <a:solidFill>
                  <a:srgbClr val="58585A"/>
                </a:solidFill>
                <a:latin typeface="Arial Narrow" panose="020B0606020202030204" pitchFamily="34" charset="0"/>
              </a:rPr>
              <a:t>, Diffa, </a:t>
            </a:r>
            <a:r>
              <a:rPr lang="fr-FR" sz="1600" dirty="0" err="1" smtClean="0">
                <a:solidFill>
                  <a:srgbClr val="58585A"/>
                </a:solidFill>
                <a:latin typeface="Arial Narrow" panose="020B0606020202030204" pitchFamily="34" charset="0"/>
              </a:rPr>
              <a:t>Gueskerou</a:t>
            </a:r>
            <a:r>
              <a:rPr lang="fr-FR" sz="1600" dirty="0" smtClean="0">
                <a:solidFill>
                  <a:srgbClr val="58585A"/>
                </a:solidFill>
                <a:latin typeface="Arial Narrow" panose="020B0606020202030204" pitchFamily="34" charset="0"/>
              </a:rPr>
              <a:t>, </a:t>
            </a:r>
            <a:r>
              <a:rPr lang="fr-FR" sz="1600" dirty="0" err="1" smtClean="0">
                <a:solidFill>
                  <a:srgbClr val="58585A"/>
                </a:solidFill>
                <a:latin typeface="Arial Narrow" panose="020B0606020202030204" pitchFamily="34" charset="0"/>
              </a:rPr>
              <a:t>Kablewa</a:t>
            </a:r>
            <a:r>
              <a:rPr lang="fr-FR" sz="1600" dirty="0" smtClean="0">
                <a:solidFill>
                  <a:srgbClr val="58585A"/>
                </a:solidFill>
                <a:latin typeface="Arial Narrow" panose="020B0606020202030204" pitchFamily="34" charset="0"/>
              </a:rPr>
              <a:t>, </a:t>
            </a:r>
            <a:r>
              <a:rPr lang="fr-FR" sz="1600" dirty="0" err="1" smtClean="0">
                <a:solidFill>
                  <a:srgbClr val="58585A"/>
                </a:solidFill>
                <a:latin typeface="Arial Narrow" panose="020B0606020202030204" pitchFamily="34" charset="0"/>
              </a:rPr>
              <a:t>Maïné-Soroa</a:t>
            </a:r>
            <a:r>
              <a:rPr lang="fr-FR" sz="1600" dirty="0" smtClean="0">
                <a:solidFill>
                  <a:srgbClr val="58585A"/>
                </a:solidFill>
                <a:latin typeface="Arial Narrow" panose="020B0606020202030204" pitchFamily="34" charset="0"/>
              </a:rPr>
              <a:t> et N’</a:t>
            </a:r>
            <a:r>
              <a:rPr lang="fr-FR" sz="1600" dirty="0" err="1" smtClean="0">
                <a:solidFill>
                  <a:srgbClr val="58585A"/>
                </a:solidFill>
                <a:latin typeface="Arial Narrow" panose="020B0606020202030204" pitchFamily="34" charset="0"/>
              </a:rPr>
              <a:t>Guigmi</a:t>
            </a:r>
            <a:r>
              <a:rPr lang="fr-FR" sz="1600" dirty="0" smtClean="0">
                <a:solidFill>
                  <a:srgbClr val="58585A"/>
                </a:solidFill>
                <a:latin typeface="Arial Narrow" panose="020B0606020202030204" pitchFamily="34" charset="0"/>
              </a:rPr>
              <a:t> et déjà impactés par une situation sécuritaire volatile n’auraient pas bénéficié de distributions humanitaires au cours des 12 mois précédant la collecte de données</a:t>
            </a:r>
          </a:p>
          <a:p>
            <a:pPr algn="just"/>
            <a:endParaRPr lang="fr-FR" sz="1400" u="sng" dirty="0" smtClean="0">
              <a:solidFill>
                <a:srgbClr val="FF0000"/>
              </a:solidFill>
              <a:latin typeface="Arial Narrow" panose="020B0606020202030204" pitchFamily="34" charset="0"/>
            </a:endParaRPr>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231767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08</a:t>
            </a:r>
            <a:endParaRPr lang="es-ES" dirty="0"/>
          </a:p>
        </p:txBody>
      </p:sp>
      <p:sp>
        <p:nvSpPr>
          <p:cNvPr id="3" name="Subtitle 2"/>
          <p:cNvSpPr>
            <a:spLocks noGrp="1"/>
          </p:cNvSpPr>
          <p:nvPr>
            <p:ph type="subTitle" idx="1"/>
          </p:nvPr>
        </p:nvSpPr>
        <p:spPr>
          <a:xfrm>
            <a:off x="4359142" y="2159636"/>
            <a:ext cx="4517003" cy="1743959"/>
          </a:xfrm>
        </p:spPr>
        <p:txBody>
          <a:bodyPr/>
          <a:lstStyle/>
          <a:p>
            <a:r>
              <a:rPr lang="es-ES" dirty="0" err="1" smtClean="0"/>
              <a:t>Retours</a:t>
            </a:r>
            <a:r>
              <a:rPr lang="es-ES" dirty="0" smtClean="0"/>
              <a:t> &amp; </a:t>
            </a:r>
            <a:r>
              <a:rPr lang="es-ES" dirty="0" err="1" smtClean="0"/>
              <a:t>questions</a:t>
            </a:r>
            <a:r>
              <a:rPr lang="es-ES" dirty="0" smtClean="0"/>
              <a:t> </a:t>
            </a:r>
            <a:endParaRPr lang="es-ES" dirty="0"/>
          </a:p>
        </p:txBody>
      </p:sp>
      <p:pic>
        <p:nvPicPr>
          <p:cNvPr id="7"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264012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09</a:t>
            </a:r>
            <a:endParaRPr lang="es-ES" dirty="0"/>
          </a:p>
        </p:txBody>
      </p:sp>
      <p:sp>
        <p:nvSpPr>
          <p:cNvPr id="3" name="Subtitle 2"/>
          <p:cNvSpPr>
            <a:spLocks noGrp="1"/>
          </p:cNvSpPr>
          <p:nvPr>
            <p:ph type="subTitle" idx="1"/>
          </p:nvPr>
        </p:nvSpPr>
        <p:spPr>
          <a:xfrm>
            <a:off x="4439823" y="2168601"/>
            <a:ext cx="2842125" cy="1743959"/>
          </a:xfrm>
        </p:spPr>
        <p:txBody>
          <a:bodyPr/>
          <a:lstStyle/>
          <a:p>
            <a:r>
              <a:rPr lang="es-ES" dirty="0" smtClean="0"/>
              <a:t>PUBLICATIONS</a:t>
            </a:r>
            <a:endParaRPr lang="es-E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854395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Publications</a:t>
            </a:r>
            <a:endParaRPr lang="es-ES" dirty="0"/>
          </a:p>
        </p:txBody>
      </p:sp>
      <p:sp>
        <p:nvSpPr>
          <p:cNvPr id="6" name="Text Placeholder 5"/>
          <p:cNvSpPr>
            <a:spLocks noGrp="1"/>
          </p:cNvSpPr>
          <p:nvPr>
            <p:ph type="body" sz="quarter" idx="15"/>
          </p:nvPr>
        </p:nvSpPr>
        <p:spPr>
          <a:xfrm>
            <a:off x="4728896" y="2964702"/>
            <a:ext cx="3863325" cy="1819733"/>
          </a:xfrm>
        </p:spPr>
        <p:txBody>
          <a:bodyPr/>
          <a:lstStyle/>
          <a:p>
            <a:pPr algn="ctr">
              <a:lnSpc>
                <a:spcPct val="100000"/>
              </a:lnSpc>
            </a:pPr>
            <a:r>
              <a:rPr lang="es-ES" sz="2400" dirty="0" err="1" smtClean="0"/>
              <a:t>Pour</a:t>
            </a:r>
            <a:r>
              <a:rPr lang="es-ES" sz="2400" dirty="0" smtClean="0"/>
              <a:t> </a:t>
            </a:r>
            <a:r>
              <a:rPr lang="es-ES" sz="2400" dirty="0" err="1" smtClean="0"/>
              <a:t>retrouver</a:t>
            </a:r>
            <a:r>
              <a:rPr lang="es-ES" sz="2400" dirty="0" smtClean="0"/>
              <a:t> les </a:t>
            </a:r>
            <a:r>
              <a:rPr lang="es-ES" sz="2400" dirty="0" err="1" smtClean="0"/>
              <a:t>publications</a:t>
            </a:r>
            <a:r>
              <a:rPr lang="es-ES" sz="2400" dirty="0" smtClean="0"/>
              <a:t> en </a:t>
            </a:r>
            <a:r>
              <a:rPr lang="es-ES" sz="2400" dirty="0" err="1" smtClean="0"/>
              <a:t>lien</a:t>
            </a:r>
            <a:r>
              <a:rPr lang="es-ES" sz="2400" dirty="0" smtClean="0"/>
              <a:t> </a:t>
            </a:r>
            <a:r>
              <a:rPr lang="es-ES" sz="2400" dirty="0" err="1" smtClean="0"/>
              <a:t>avec</a:t>
            </a:r>
            <a:r>
              <a:rPr lang="es-ES" sz="2400" dirty="0" smtClean="0"/>
              <a:t> </a:t>
            </a:r>
            <a:r>
              <a:rPr lang="es-ES" sz="2400" dirty="0" err="1" smtClean="0"/>
              <a:t>l’évaluation</a:t>
            </a:r>
            <a:r>
              <a:rPr lang="es-ES" sz="2400" dirty="0" smtClean="0"/>
              <a:t> (TDR, fiches </a:t>
            </a:r>
            <a:r>
              <a:rPr lang="es-ES" sz="2400" dirty="0" err="1" smtClean="0"/>
              <a:t>d’information</a:t>
            </a:r>
            <a:r>
              <a:rPr lang="es-ES" sz="2400" dirty="0"/>
              <a:t> </a:t>
            </a:r>
            <a:r>
              <a:rPr lang="es-ES" sz="2400" dirty="0" smtClean="0"/>
              <a:t>et </a:t>
            </a:r>
            <a:r>
              <a:rPr lang="es-ES" sz="2400" dirty="0" err="1" smtClean="0"/>
              <a:t>cartes</a:t>
            </a:r>
            <a:r>
              <a:rPr lang="es-ES" sz="2400" dirty="0" smtClean="0"/>
              <a:t>) : </a:t>
            </a:r>
            <a:r>
              <a:rPr lang="es-ES" sz="2400" dirty="0" smtClean="0">
                <a:hlinkClick r:id="rId2"/>
              </a:rPr>
              <a:t>ICI</a:t>
            </a:r>
            <a:endParaRPr lang="es-ES" sz="2400" dirty="0" smtClean="0"/>
          </a:p>
        </p:txBody>
      </p:sp>
      <p:sp>
        <p:nvSpPr>
          <p:cNvPr id="12" name="Text Placeholder 11"/>
          <p:cNvSpPr>
            <a:spLocks noGrp="1"/>
          </p:cNvSpPr>
          <p:nvPr>
            <p:ph type="body" sz="quarter" idx="21"/>
          </p:nvPr>
        </p:nvSpPr>
        <p:spPr>
          <a:xfrm>
            <a:off x="4853513" y="1845250"/>
            <a:ext cx="3738708" cy="421983"/>
          </a:xfrm>
        </p:spPr>
        <p:txBody>
          <a:bodyPr/>
          <a:lstStyle/>
          <a:p>
            <a:r>
              <a:rPr lang="es-ES" sz="2400" dirty="0" err="1" smtClean="0"/>
              <a:t>Resource</a:t>
            </a:r>
            <a:r>
              <a:rPr lang="es-ES" sz="2400" dirty="0" smtClean="0"/>
              <a:t> Center de </a:t>
            </a:r>
            <a:r>
              <a:rPr lang="es-ES" sz="2400" dirty="0" err="1" smtClean="0"/>
              <a:t>Reach</a:t>
            </a:r>
            <a:endParaRPr lang="es-ES" sz="2400" dirty="0"/>
          </a:p>
        </p:txBody>
      </p:sp>
      <p:pic>
        <p:nvPicPr>
          <p:cNvPr id="18" name="Picture Placeholder 19"/>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3841925" y="1919077"/>
            <a:ext cx="609944" cy="729933"/>
          </a:xfrm>
        </p:spPr>
      </p:pic>
      <p:pic>
        <p:nvPicPr>
          <p:cNvPr id="7"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31856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Contexte</a:t>
            </a:r>
            <a:r>
              <a:rPr lang="es-ES" dirty="0" smtClean="0"/>
              <a:t> &amp; </a:t>
            </a:r>
            <a:r>
              <a:rPr lang="es-ES" dirty="0" err="1" smtClean="0"/>
              <a:t>justification</a:t>
            </a:r>
            <a:endParaRPr lang="es-ES" dirty="0"/>
          </a:p>
        </p:txBody>
      </p:sp>
      <p:graphicFrame>
        <p:nvGraphicFramePr>
          <p:cNvPr id="3" name="Diagram 2"/>
          <p:cNvGraphicFramePr/>
          <p:nvPr>
            <p:extLst>
              <p:ext uri="{D42A27DB-BD31-4B8C-83A1-F6EECF244321}">
                <p14:modId xmlns:p14="http://schemas.microsoft.com/office/powerpoint/2010/main" val="932979793"/>
              </p:ext>
            </p:extLst>
          </p:nvPr>
        </p:nvGraphicFramePr>
        <p:xfrm>
          <a:off x="-206484" y="1534185"/>
          <a:ext cx="8232808" cy="442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772727" y="1630219"/>
            <a:ext cx="3024561" cy="2115127"/>
          </a:xfrm>
          <a:prstGeom prst="roundRect">
            <a:avLst/>
          </a:prstGeom>
          <a:solidFill>
            <a:srgbClr val="F7A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84279" y="1865887"/>
            <a:ext cx="2401455" cy="1754326"/>
          </a:xfrm>
          <a:prstGeom prst="rect">
            <a:avLst/>
          </a:prstGeom>
          <a:noFill/>
        </p:spPr>
        <p:txBody>
          <a:bodyPr wrap="square" rtlCol="0">
            <a:spAutoFit/>
          </a:bodyPr>
          <a:lstStyle/>
          <a:p>
            <a:pPr algn="just"/>
            <a:r>
              <a:rPr lang="fr-FR" dirty="0" smtClean="0">
                <a:latin typeface="Arial Narrow" panose="020B0606020202030204" pitchFamily="34" charset="0"/>
              </a:rPr>
              <a:t>Besoin d’informations pour connaître la situation réelle dans les sites de déplacés internes, pour améliorer la réponse humanitaire</a:t>
            </a:r>
            <a:endParaRPr lang="en-US" dirty="0">
              <a:latin typeface="Arial Narrow" panose="020B0606020202030204" pitchFamily="34" charset="0"/>
            </a:endParaRPr>
          </a:p>
        </p:txBody>
      </p:sp>
      <p:sp>
        <p:nvSpPr>
          <p:cNvPr id="13" name="Bent-Up Arrow 12"/>
          <p:cNvSpPr/>
          <p:nvPr/>
        </p:nvSpPr>
        <p:spPr>
          <a:xfrm>
            <a:off x="7555065" y="3972219"/>
            <a:ext cx="677743" cy="1549319"/>
          </a:xfrm>
          <a:prstGeom prst="bentUpArrow">
            <a:avLst>
              <a:gd name="adj1" fmla="val 32840"/>
              <a:gd name="adj2" fmla="val 25000"/>
              <a:gd name="adj3" fmla="val 35780"/>
            </a:avLst>
          </a:prstGeom>
          <a:solidFill>
            <a:srgbClr val="D0CECE"/>
          </a:solidFill>
          <a:ln>
            <a:solidFill>
              <a:schemeClr val="tx1"/>
            </a:solidFill>
          </a:ln>
        </p:spPr>
        <p:style>
          <a:lnRef idx="1">
            <a:scrgbClr r="0" g="0" b="0"/>
          </a:lnRef>
          <a:fillRef idx="1">
            <a:scrgbClr r="0" g="0" b="0"/>
          </a:fillRef>
          <a:effectRef idx="1">
            <a:schemeClr val="accent2">
              <a:tint val="50000"/>
              <a:hueOff val="-880662"/>
              <a:satOff val="-76170"/>
              <a:lumOff val="8755"/>
              <a:alphaOff val="0"/>
            </a:schemeClr>
          </a:effectRef>
          <a:fontRef idx="minor">
            <a:schemeClr val="lt1">
              <a:hueOff val="0"/>
              <a:satOff val="0"/>
              <a:lumOff val="0"/>
              <a:alphaOff val="0"/>
            </a:schemeClr>
          </a:fontRef>
        </p:style>
      </p:sp>
      <p:pic>
        <p:nvPicPr>
          <p:cNvPr id="9"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679701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056" y="2492943"/>
            <a:ext cx="2091871" cy="1208401"/>
          </a:xfrm>
        </p:spPr>
        <p:txBody>
          <a:bodyPr/>
          <a:lstStyle/>
          <a:p>
            <a:r>
              <a:rPr lang="es-ES" dirty="0" smtClean="0"/>
              <a:t>Fin</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Merci</a:t>
            </a:r>
            <a:r>
              <a:rPr lang="es-ES" dirty="0" smtClean="0"/>
              <a:t> pour </a:t>
            </a:r>
            <a:r>
              <a:rPr lang="es-ES" dirty="0" err="1" smtClean="0"/>
              <a:t>votre</a:t>
            </a:r>
            <a:r>
              <a:rPr lang="es-ES" dirty="0" smtClean="0"/>
              <a:t> </a:t>
            </a:r>
            <a:r>
              <a:rPr lang="es-ES" dirty="0" err="1" smtClean="0"/>
              <a:t>attention</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67249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Questions</a:t>
            </a:r>
            <a:r>
              <a:rPr lang="es-ES" dirty="0" smtClean="0"/>
              <a:t> de </a:t>
            </a:r>
            <a:r>
              <a:rPr lang="es-ES" dirty="0" err="1" smtClean="0"/>
              <a:t>recherche</a:t>
            </a:r>
            <a:r>
              <a:rPr lang="es-ES" dirty="0" smtClean="0"/>
              <a:t> </a:t>
            </a:r>
            <a:endParaRPr lang="es-ES" dirty="0"/>
          </a:p>
        </p:txBody>
      </p:sp>
      <p:graphicFrame>
        <p:nvGraphicFramePr>
          <p:cNvPr id="34" name="Diagram 33"/>
          <p:cNvGraphicFramePr/>
          <p:nvPr>
            <p:extLst>
              <p:ext uri="{D42A27DB-BD31-4B8C-83A1-F6EECF244321}">
                <p14:modId xmlns:p14="http://schemas.microsoft.com/office/powerpoint/2010/main" val="4282537769"/>
              </p:ext>
            </p:extLst>
          </p:nvPr>
        </p:nvGraphicFramePr>
        <p:xfrm>
          <a:off x="1281109" y="1445862"/>
          <a:ext cx="6843562" cy="443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285867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02</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Méthodologie</a:t>
            </a:r>
            <a:r>
              <a:rPr lang="es-ES" dirty="0" smtClean="0"/>
              <a:t> et </a:t>
            </a:r>
            <a:r>
              <a:rPr lang="es-ES" dirty="0" err="1" smtClean="0"/>
              <a:t>couverture</a:t>
            </a:r>
            <a:r>
              <a:rPr lang="es-ES" dirty="0" smtClean="0"/>
              <a:t> </a:t>
            </a:r>
            <a:r>
              <a:rPr lang="es-ES" dirty="0" err="1" smtClean="0"/>
              <a:t>géographique</a:t>
            </a:r>
            <a:endParaRPr lang="es-ES" dirty="0"/>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0345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Méthodologie</a:t>
            </a:r>
            <a:endParaRPr lang="es-ES" dirty="0"/>
          </a:p>
        </p:txBody>
      </p:sp>
      <p:sp>
        <p:nvSpPr>
          <p:cNvPr id="26" name="TextBox 25"/>
          <p:cNvSpPr txBox="1"/>
          <p:nvPr/>
        </p:nvSpPr>
        <p:spPr>
          <a:xfrm>
            <a:off x="526473" y="3666836"/>
            <a:ext cx="2253673" cy="2062103"/>
          </a:xfrm>
          <a:prstGeom prst="rect">
            <a:avLst/>
          </a:prstGeom>
          <a:noFill/>
        </p:spPr>
        <p:txBody>
          <a:bodyPr wrap="square" rtlCol="0">
            <a:spAutoFit/>
          </a:bodyPr>
          <a:lstStyle/>
          <a:p>
            <a:r>
              <a:rPr lang="fr-FR" sz="1600" dirty="0">
                <a:latin typeface="Arial Narrow" panose="020B0606020202030204" pitchFamily="34" charset="0"/>
              </a:rPr>
              <a:t>Données obtenues à propos des usages des services communautaires, des lieux de provenances des PDI, de leurs avoirs en </a:t>
            </a:r>
            <a:r>
              <a:rPr lang="fr-FR" sz="1600" dirty="0" smtClean="0">
                <a:latin typeface="Arial Narrow" panose="020B0606020202030204" pitchFamily="34" charset="0"/>
              </a:rPr>
              <a:t>matière </a:t>
            </a:r>
            <a:r>
              <a:rPr lang="fr-FR" sz="1600" dirty="0">
                <a:latin typeface="Arial Narrow" panose="020B0606020202030204" pitchFamily="34" charset="0"/>
              </a:rPr>
              <a:t>d’abris, de biens non alimentaires et alimentaires</a:t>
            </a:r>
            <a:endParaRPr lang="en-US" sz="1600" dirty="0">
              <a:latin typeface="Arial Narrow" panose="020B0606020202030204" pitchFamily="34" charset="0"/>
            </a:endParaRPr>
          </a:p>
        </p:txBody>
      </p:sp>
      <p:sp>
        <p:nvSpPr>
          <p:cNvPr id="27" name="TextBox 26"/>
          <p:cNvSpPr txBox="1"/>
          <p:nvPr/>
        </p:nvSpPr>
        <p:spPr>
          <a:xfrm>
            <a:off x="3483368" y="3666835"/>
            <a:ext cx="1985819" cy="1569660"/>
          </a:xfrm>
          <a:prstGeom prst="rect">
            <a:avLst/>
          </a:prstGeom>
          <a:noFill/>
        </p:spPr>
        <p:txBody>
          <a:bodyPr wrap="square" rtlCol="0">
            <a:spAutoFit/>
          </a:bodyPr>
          <a:lstStyle/>
          <a:p>
            <a:r>
              <a:rPr lang="fr-FR" sz="1600" dirty="0" smtClean="0">
                <a:latin typeface="Arial Narrow" panose="020B0606020202030204" pitchFamily="34" charset="0"/>
              </a:rPr>
              <a:t>Données obtenues à propos des infrastructures (type, état, usage par les populations, fonctionnalité </a:t>
            </a:r>
            <a:r>
              <a:rPr lang="en-CH" sz="1600" dirty="0" smtClean="0">
                <a:latin typeface="Arial Narrow" panose="020B0606020202030204" pitchFamily="34" charset="0"/>
              </a:rPr>
              <a:t>…</a:t>
            </a:r>
            <a:r>
              <a:rPr lang="fr-FR" sz="1600" dirty="0" smtClean="0">
                <a:latin typeface="Arial Narrow" panose="020B0606020202030204" pitchFamily="34" charset="0"/>
              </a:rPr>
              <a:t>)</a:t>
            </a:r>
            <a:endParaRPr lang="en-US" sz="1600" dirty="0">
              <a:latin typeface="Arial Narrow" panose="020B0606020202030204" pitchFamily="34" charset="0"/>
            </a:endParaRPr>
          </a:p>
        </p:txBody>
      </p:sp>
      <p:sp>
        <p:nvSpPr>
          <p:cNvPr id="29" name="TextBox 28"/>
          <p:cNvSpPr txBox="1"/>
          <p:nvPr/>
        </p:nvSpPr>
        <p:spPr>
          <a:xfrm>
            <a:off x="6073538" y="3657403"/>
            <a:ext cx="1985819" cy="2062103"/>
          </a:xfrm>
          <a:prstGeom prst="rect">
            <a:avLst/>
          </a:prstGeom>
          <a:noFill/>
        </p:spPr>
        <p:txBody>
          <a:bodyPr wrap="square" rtlCol="0">
            <a:spAutoFit/>
          </a:bodyPr>
          <a:lstStyle/>
          <a:p>
            <a:r>
              <a:rPr lang="fr-FR" sz="1600" dirty="0" smtClean="0">
                <a:latin typeface="Arial Narrow" panose="020B0606020202030204" pitchFamily="34" charset="0"/>
              </a:rPr>
              <a:t>Données nécessaires à la création de carte géo-référencées pour avoir un aperçu de la taille du site et des infrastructures </a:t>
            </a:r>
            <a:r>
              <a:rPr lang="fr-FR" sz="1600" dirty="0" err="1" smtClean="0">
                <a:latin typeface="Arial Narrow" panose="020B0606020202030204" pitchFamily="34" charset="0"/>
              </a:rPr>
              <a:t>socio-communautaires</a:t>
            </a:r>
            <a:r>
              <a:rPr lang="fr-FR" sz="1600" dirty="0" smtClean="0">
                <a:latin typeface="Arial Narrow" panose="020B0606020202030204" pitchFamily="34" charset="0"/>
              </a:rPr>
              <a:t> présentes</a:t>
            </a:r>
            <a:endParaRPr lang="en-US" sz="1600" dirty="0">
              <a:latin typeface="Arial Narrow" panose="020B0606020202030204" pitchFamily="34" charset="0"/>
            </a:endParaRPr>
          </a:p>
        </p:txBody>
      </p:sp>
      <p:graphicFrame>
        <p:nvGraphicFramePr>
          <p:cNvPr id="31" name="Diagram 30"/>
          <p:cNvGraphicFramePr/>
          <p:nvPr>
            <p:extLst>
              <p:ext uri="{D42A27DB-BD31-4B8C-83A1-F6EECF244321}">
                <p14:modId xmlns:p14="http://schemas.microsoft.com/office/powerpoint/2010/main" val="1573790945"/>
              </p:ext>
            </p:extLst>
          </p:nvPr>
        </p:nvGraphicFramePr>
        <p:xfrm>
          <a:off x="526473" y="1295860"/>
          <a:ext cx="8091054" cy="256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202681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Exemple</a:t>
            </a:r>
            <a:r>
              <a:rPr lang="es-ES" dirty="0" smtClean="0"/>
              <a:t> : </a:t>
            </a:r>
            <a:r>
              <a:rPr lang="es-ES" dirty="0" err="1" smtClean="0"/>
              <a:t>carte</a:t>
            </a:r>
            <a:r>
              <a:rPr lang="es-ES" dirty="0" smtClean="0"/>
              <a:t> des </a:t>
            </a:r>
            <a:r>
              <a:rPr lang="es-ES" dirty="0" err="1" smtClean="0"/>
              <a:t>infrastructures</a:t>
            </a:r>
            <a:endParaRPr lang="es-ES" dirty="0"/>
          </a:p>
        </p:txBody>
      </p:sp>
      <p:pic>
        <p:nvPicPr>
          <p:cNvPr id="3" name="Picture 2"/>
          <p:cNvPicPr>
            <a:picLocks noChangeAspect="1"/>
          </p:cNvPicPr>
          <p:nvPr/>
        </p:nvPicPr>
        <p:blipFill>
          <a:blip r:embed="rId2"/>
          <a:stretch>
            <a:fillRect/>
          </a:stretch>
        </p:blipFill>
        <p:spPr>
          <a:xfrm>
            <a:off x="306699" y="1376218"/>
            <a:ext cx="8742195" cy="4730317"/>
          </a:xfrm>
          <a:prstGeom prst="rect">
            <a:avLst/>
          </a:prstGeom>
        </p:spPr>
      </p:pic>
      <p:pic>
        <p:nvPicPr>
          <p:cNvPr id="6"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109389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Couverture</a:t>
            </a:r>
            <a:r>
              <a:rPr lang="es-ES" dirty="0" smtClean="0"/>
              <a:t> </a:t>
            </a:r>
            <a:r>
              <a:rPr lang="es-ES" dirty="0" err="1" smtClean="0"/>
              <a:t>géographique</a:t>
            </a:r>
            <a:r>
              <a:rPr lang="es-ES" dirty="0" smtClean="0"/>
              <a:t> - Diffa</a:t>
            </a:r>
            <a:endParaRPr lang="es-ES" dirty="0"/>
          </a:p>
        </p:txBody>
      </p:sp>
      <p:pic>
        <p:nvPicPr>
          <p:cNvPr id="7" name="Picture 6"/>
          <p:cNvPicPr>
            <a:picLocks noChangeAspect="1"/>
          </p:cNvPicPr>
          <p:nvPr/>
        </p:nvPicPr>
        <p:blipFill>
          <a:blip r:embed="rId2"/>
          <a:stretch>
            <a:fillRect/>
          </a:stretch>
        </p:blipFill>
        <p:spPr>
          <a:xfrm>
            <a:off x="290081" y="1588654"/>
            <a:ext cx="6108940" cy="4160015"/>
          </a:xfrm>
          <a:prstGeom prst="rect">
            <a:avLst/>
          </a:prstGeom>
        </p:spPr>
      </p:pic>
      <p:sp>
        <p:nvSpPr>
          <p:cNvPr id="11" name="ZoneTexte 18"/>
          <p:cNvSpPr txBox="1"/>
          <p:nvPr/>
        </p:nvSpPr>
        <p:spPr>
          <a:xfrm>
            <a:off x="6690903" y="2507373"/>
            <a:ext cx="2276904" cy="1815882"/>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81 sites de déplacés internes évalués dans 9 communes</a:t>
            </a:r>
          </a:p>
          <a:p>
            <a:pPr algn="ctr"/>
            <a:endParaRPr lang="fr-FR" sz="1400" dirty="0">
              <a:solidFill>
                <a:srgbClr val="58585A"/>
              </a:solidFill>
              <a:latin typeface="Arial Narrow" panose="020B0606020202030204" pitchFamily="34" charset="0"/>
            </a:endParaRPr>
          </a:p>
          <a:p>
            <a:pPr algn="ctr"/>
            <a:r>
              <a:rPr lang="fr-FR" sz="1400" dirty="0" smtClean="0">
                <a:solidFill>
                  <a:srgbClr val="58585A"/>
                </a:solidFill>
                <a:latin typeface="Arial Narrow" panose="020B0606020202030204" pitchFamily="34" charset="0"/>
              </a:rPr>
              <a:t>369 entretiens avec des informateurs clés réalisés</a:t>
            </a:r>
          </a:p>
          <a:p>
            <a:pPr algn="ctr"/>
            <a:endParaRPr lang="fr-FR" sz="1400" dirty="0">
              <a:solidFill>
                <a:srgbClr val="58585A"/>
              </a:solidFill>
              <a:latin typeface="Arial Narrow" panose="020B0606020202030204" pitchFamily="34" charset="0"/>
            </a:endParaRPr>
          </a:p>
          <a:p>
            <a:pPr algn="ctr"/>
            <a:r>
              <a:rPr lang="fr-FR" sz="1400" dirty="0" smtClean="0">
                <a:solidFill>
                  <a:srgbClr val="58585A"/>
                </a:solidFill>
                <a:latin typeface="Arial Narrow" panose="020B0606020202030204" pitchFamily="34" charset="0"/>
              </a:rPr>
              <a:t>Collecte entre le 15 et le 26 juin 2020</a:t>
            </a:r>
            <a:endParaRPr lang="fr-FR" sz="1400" dirty="0">
              <a:solidFill>
                <a:srgbClr val="58585A"/>
              </a:solidFill>
              <a:latin typeface="Arial Narrow" panose="020B0606020202030204" pitchFamily="34" charset="0"/>
            </a:endParaRPr>
          </a:p>
        </p:txBody>
      </p:sp>
      <p:pic>
        <p:nvPicPr>
          <p:cNvPr id="9"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7472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Limites de l’évaluation</a:t>
            </a:r>
            <a:endParaRPr lang="es-ES" dirty="0"/>
          </a:p>
        </p:txBody>
      </p:sp>
      <p:sp>
        <p:nvSpPr>
          <p:cNvPr id="18" name="ZoneTexte 17"/>
          <p:cNvSpPr txBox="1"/>
          <p:nvPr/>
        </p:nvSpPr>
        <p:spPr>
          <a:xfrm>
            <a:off x="386176" y="1582200"/>
            <a:ext cx="8432422" cy="3970318"/>
          </a:xfrm>
          <a:prstGeom prst="rect">
            <a:avLst/>
          </a:prstGeom>
          <a:noFill/>
          <a:ln>
            <a:noFill/>
          </a:ln>
        </p:spPr>
        <p:txBody>
          <a:bodyPr wrap="square" rtlCol="0">
            <a:spAutoFit/>
          </a:bodyPr>
          <a:lstStyle/>
          <a:p>
            <a:pPr marL="285750" lvl="0" indent="-285750" algn="just">
              <a:buFont typeface="Arial" panose="020B0604020202020204" pitchFamily="34" charset="0"/>
              <a:buChar char="•"/>
            </a:pPr>
            <a:r>
              <a:rPr lang="fr-FR" dirty="0">
                <a:solidFill>
                  <a:srgbClr val="666666"/>
                </a:solidFill>
                <a:latin typeface="Arial Narrow" panose="020B0606020202030204" pitchFamily="34" charset="0"/>
              </a:rPr>
              <a:t>Comme les informations sont fournies par des IC, les résultats dépendent fortement de la connaissance et la perception de ces IC sur la situation au sen des sites de déplacés. </a:t>
            </a:r>
            <a:r>
              <a:rPr lang="fr-FR" b="1" dirty="0">
                <a:solidFill>
                  <a:srgbClr val="666666"/>
                </a:solidFill>
                <a:latin typeface="Arial Narrow" panose="020B0606020202030204" pitchFamily="34" charset="0"/>
              </a:rPr>
              <a:t>Par conséquent, les résultats doivent être considérés comme </a:t>
            </a:r>
            <a:r>
              <a:rPr lang="fr-FR" b="1" dirty="0" smtClean="0">
                <a:solidFill>
                  <a:srgbClr val="666666"/>
                </a:solidFill>
                <a:latin typeface="Arial Narrow" panose="020B0606020202030204" pitchFamily="34" charset="0"/>
              </a:rPr>
              <a:t>indicatifs</a:t>
            </a:r>
            <a:endParaRPr lang="fr-FR" dirty="0">
              <a:solidFill>
                <a:srgbClr val="666666"/>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rgbClr val="666666"/>
              </a:solidFill>
              <a:latin typeface="Arial Narrow" panose="020B0606020202030204" pitchFamily="34" charset="0"/>
            </a:endParaRPr>
          </a:p>
          <a:p>
            <a:pPr marL="285750" indent="-285750" algn="just">
              <a:buFont typeface="Arial" panose="020B0604020202020204" pitchFamily="34" charset="0"/>
              <a:buChar char="•"/>
              <a:defRPr/>
            </a:pPr>
            <a:r>
              <a:rPr lang="fr-FR" dirty="0">
                <a:solidFill>
                  <a:srgbClr val="666666"/>
                </a:solidFill>
                <a:latin typeface="Arial Narrow" panose="020B0606020202030204" pitchFamily="34" charset="0"/>
              </a:rPr>
              <a:t>Grande mobilité des populations dans certaines régions qui empêche les partenaires humanitaires d’avoir une visibilité réaliste sur le nombre </a:t>
            </a:r>
            <a:r>
              <a:rPr lang="fr-FR" dirty="0" smtClean="0">
                <a:solidFill>
                  <a:srgbClr val="666666"/>
                </a:solidFill>
                <a:latin typeface="Arial Narrow" panose="020B0606020202030204" pitchFamily="34" charset="0"/>
              </a:rPr>
              <a:t>de </a:t>
            </a:r>
            <a:r>
              <a:rPr lang="fr-FR" dirty="0">
                <a:solidFill>
                  <a:srgbClr val="666666"/>
                </a:solidFill>
                <a:latin typeface="Arial Narrow" panose="020B0606020202030204" pitchFamily="34" charset="0"/>
              </a:rPr>
              <a:t>sites de déplacés existants </a:t>
            </a:r>
          </a:p>
          <a:p>
            <a:pPr marL="285750" indent="-285750" algn="just">
              <a:buFont typeface="Arial" panose="020B0604020202020204" pitchFamily="34" charset="0"/>
              <a:buChar char="•"/>
              <a:defRPr/>
            </a:pPr>
            <a:endParaRPr lang="fr-FR" dirty="0">
              <a:solidFill>
                <a:srgbClr val="666666"/>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solidFill>
                  <a:srgbClr val="666666"/>
                </a:solidFill>
                <a:latin typeface="Arial Narrow" panose="020B0606020202030204" pitchFamily="34" charset="0"/>
              </a:rPr>
              <a:t>P</a:t>
            </a:r>
            <a:r>
              <a:rPr kumimoji="0" lang="fr-FR" i="0" u="none" strike="noStrike" kern="1200" cap="none" spc="0" normalizeH="0" dirty="0" smtClean="0">
                <a:ln>
                  <a:noFill/>
                </a:ln>
                <a:solidFill>
                  <a:srgbClr val="666666"/>
                </a:solidFill>
                <a:effectLst/>
                <a:uLnTx/>
                <a:uFillTx/>
                <a:latin typeface="Arial Narrow" panose="020B0606020202030204" pitchFamily="34" charset="0"/>
              </a:rPr>
              <a:t>our</a:t>
            </a:r>
            <a:r>
              <a:rPr kumimoji="0" lang="fr-FR" i="0" u="none" strike="noStrike" kern="1200" cap="none" spc="0" normalizeH="0" noProof="0" dirty="0" smtClean="0">
                <a:ln>
                  <a:noFill/>
                </a:ln>
                <a:solidFill>
                  <a:srgbClr val="666666"/>
                </a:solidFill>
                <a:effectLst/>
                <a:uLnTx/>
                <a:uFillTx/>
                <a:latin typeface="Arial Narrow" panose="020B0606020202030204" pitchFamily="34" charset="0"/>
              </a:rPr>
              <a:t> des raisons de sécurité et d’aléas climatiques, une quarantaine de sites de déplacés internes n’ont pu </a:t>
            </a:r>
            <a:r>
              <a:rPr kumimoji="0" lang="fr-FR" i="0" u="none" strike="noStrike" kern="1200" cap="none" spc="0" normalizeH="0" noProof="0" dirty="0" err="1" smtClean="0">
                <a:ln>
                  <a:noFill/>
                </a:ln>
                <a:solidFill>
                  <a:srgbClr val="666666"/>
                </a:solidFill>
                <a:effectLst/>
                <a:uLnTx/>
                <a:uFillTx/>
                <a:latin typeface="Arial Narrow" panose="020B0606020202030204" pitchFamily="34" charset="0"/>
              </a:rPr>
              <a:t>êtr</a:t>
            </a:r>
            <a:r>
              <a:rPr lang="fr-FR" dirty="0" smtClean="0">
                <a:solidFill>
                  <a:srgbClr val="666666"/>
                </a:solidFill>
                <a:latin typeface="Arial Narrow" panose="020B0606020202030204" pitchFamily="34" charset="0"/>
              </a:rPr>
              <a:t>e évalués</a:t>
            </a:r>
          </a:p>
          <a:p>
            <a:pPr lvl="0" algn="just"/>
            <a:endParaRPr lang="fr-FR" dirty="0" smtClean="0">
              <a:solidFill>
                <a:srgbClr val="EE5859"/>
              </a:solidFill>
              <a:latin typeface="Arial Narrow" panose="020B0606020202030204" pitchFamily="34" charset="0"/>
            </a:endParaRPr>
          </a:p>
          <a:p>
            <a:pPr marL="285750" lvl="0" indent="-285750" algn="just">
              <a:buFont typeface="Arial" panose="020B0604020202020204" pitchFamily="34" charset="0"/>
              <a:buChar char="•"/>
            </a:pPr>
            <a:r>
              <a:rPr lang="fr-FR" dirty="0" smtClean="0">
                <a:solidFill>
                  <a:srgbClr val="58585A"/>
                </a:solidFill>
                <a:latin typeface="Arial Narrow" panose="020B0606020202030204" pitchFamily="34" charset="0"/>
              </a:rPr>
              <a:t>Les </a:t>
            </a:r>
            <a:r>
              <a:rPr lang="fr-FR" dirty="0">
                <a:solidFill>
                  <a:srgbClr val="58585A"/>
                </a:solidFill>
                <a:latin typeface="Arial Narrow" panose="020B0606020202030204" pitchFamily="34" charset="0"/>
              </a:rPr>
              <a:t>données reposant sur les réponses </a:t>
            </a:r>
            <a:r>
              <a:rPr lang="fr-FR" dirty="0" smtClean="0">
                <a:solidFill>
                  <a:srgbClr val="58585A"/>
                </a:solidFill>
                <a:latin typeface="Arial Narrow" panose="020B0606020202030204" pitchFamily="34" charset="0"/>
              </a:rPr>
              <a:t>de participants habitant parfois au sein des sites, </a:t>
            </a:r>
            <a:r>
              <a:rPr lang="fr-FR" dirty="0">
                <a:solidFill>
                  <a:srgbClr val="58585A"/>
                </a:solidFill>
                <a:latin typeface="Arial Narrow" panose="020B0606020202030204" pitchFamily="34" charset="0"/>
              </a:rPr>
              <a:t>il </a:t>
            </a:r>
            <a:r>
              <a:rPr lang="fr-FR" dirty="0" smtClean="0">
                <a:solidFill>
                  <a:srgbClr val="58585A"/>
                </a:solidFill>
                <a:latin typeface="Arial Narrow" panose="020B0606020202030204" pitchFamily="34" charset="0"/>
              </a:rPr>
              <a:t>existe </a:t>
            </a:r>
            <a:r>
              <a:rPr lang="fr-FR" b="1" dirty="0" smtClean="0">
                <a:solidFill>
                  <a:srgbClr val="58585A"/>
                </a:solidFill>
                <a:latin typeface="Arial Narrow" panose="020B0606020202030204" pitchFamily="34" charset="0"/>
              </a:rPr>
              <a:t>une </a:t>
            </a:r>
            <a:r>
              <a:rPr lang="fr-FR" b="1" dirty="0">
                <a:solidFill>
                  <a:srgbClr val="58585A"/>
                </a:solidFill>
                <a:latin typeface="Arial Narrow" panose="020B0606020202030204" pitchFamily="34" charset="0"/>
              </a:rPr>
              <a:t>possibilité de biais </a:t>
            </a:r>
            <a:r>
              <a:rPr lang="fr-FR" dirty="0" smtClean="0">
                <a:solidFill>
                  <a:srgbClr val="58585A"/>
                </a:solidFill>
                <a:latin typeface="Arial Narrow" panose="020B0606020202030204" pitchFamily="34" charset="0"/>
              </a:rPr>
              <a:t>que </a:t>
            </a:r>
            <a:r>
              <a:rPr lang="fr-FR" dirty="0">
                <a:solidFill>
                  <a:srgbClr val="58585A"/>
                </a:solidFill>
                <a:latin typeface="Arial Narrow" panose="020B0606020202030204" pitchFamily="34" charset="0"/>
              </a:rPr>
              <a:t>certaines problématiques </a:t>
            </a:r>
            <a:r>
              <a:rPr lang="fr-FR" dirty="0" smtClean="0">
                <a:solidFill>
                  <a:srgbClr val="58585A"/>
                </a:solidFill>
                <a:latin typeface="Arial Narrow" panose="020B0606020202030204" pitchFamily="34" charset="0"/>
              </a:rPr>
              <a:t>soient </a:t>
            </a:r>
            <a:r>
              <a:rPr lang="fr-FR" dirty="0">
                <a:solidFill>
                  <a:srgbClr val="58585A"/>
                </a:solidFill>
                <a:latin typeface="Arial Narrow" panose="020B0606020202030204" pitchFamily="34" charset="0"/>
              </a:rPr>
              <a:t>sous rapportées </a:t>
            </a:r>
            <a:r>
              <a:rPr lang="fr-FR" dirty="0" smtClean="0">
                <a:solidFill>
                  <a:srgbClr val="58585A"/>
                </a:solidFill>
                <a:latin typeface="Arial Narrow" panose="020B0606020202030204" pitchFamily="34" charset="0"/>
              </a:rPr>
              <a:t>par les informateurs clés soit en </a:t>
            </a:r>
            <a:r>
              <a:rPr lang="fr-FR" dirty="0">
                <a:solidFill>
                  <a:srgbClr val="58585A"/>
                </a:solidFill>
                <a:latin typeface="Arial Narrow" panose="020B0606020202030204" pitchFamily="34" charset="0"/>
              </a:rPr>
              <a:t>raison de leur caractère </a:t>
            </a:r>
            <a:r>
              <a:rPr lang="fr-FR" dirty="0" smtClean="0">
                <a:solidFill>
                  <a:srgbClr val="58585A"/>
                </a:solidFill>
                <a:latin typeface="Arial Narrow" panose="020B0606020202030204" pitchFamily="34" charset="0"/>
              </a:rPr>
              <a:t>sensible, soit pour recevoir de l’aide humanitaire</a:t>
            </a:r>
            <a:endParaRPr lang="fr-FR" dirty="0">
              <a:solidFill>
                <a:srgbClr val="666666"/>
              </a:solidFill>
              <a:latin typeface="Arial Narrow" panose="020B0606020202030204" pitchFamily="34" charset="0"/>
            </a:endParaRPr>
          </a:p>
        </p:txBody>
      </p:sp>
      <p:pic>
        <p:nvPicPr>
          <p:cNvPr id="6"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64" y="6341229"/>
            <a:ext cx="1509097" cy="4527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8" y="6328059"/>
            <a:ext cx="3150443" cy="4324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35" y="6293416"/>
            <a:ext cx="564481" cy="548353"/>
          </a:xfrm>
          <a:prstGeom prst="rect">
            <a:avLst/>
          </a:prstGeom>
        </p:spPr>
      </p:pic>
    </p:spTree>
    <p:extLst>
      <p:ext uri="{BB962C8B-B14F-4D97-AF65-F5344CB8AC3E}">
        <p14:creationId xmlns:p14="http://schemas.microsoft.com/office/powerpoint/2010/main" val="368182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8808</TotalTime>
  <Words>2357</Words>
  <Application>Microsoft Office PowerPoint</Application>
  <PresentationFormat>On-screen Show (4:3)</PresentationFormat>
  <Paragraphs>210</Paragraphs>
  <Slides>30</Slides>
  <Notes>2</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30</vt:i4>
      </vt:variant>
    </vt:vector>
  </HeadingPairs>
  <TitlesOfParts>
    <vt:vector size="44" baseType="lpstr">
      <vt:lpstr>ＭＳ Ｐゴシック</vt: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Profilage des sites de déplacés internes dans la région de Diffa</vt:lpstr>
      <vt:lpstr>01</vt:lpstr>
      <vt:lpstr>Contexte &amp; justification</vt:lpstr>
      <vt:lpstr>Questions de recherche </vt:lpstr>
      <vt:lpstr>02</vt:lpstr>
      <vt:lpstr>Méthodologie</vt:lpstr>
      <vt:lpstr>Exemple : carte des infrastructures</vt:lpstr>
      <vt:lpstr>Couverture géographique - Diffa</vt:lpstr>
      <vt:lpstr>Limites de l’évaluation</vt:lpstr>
      <vt:lpstr>03</vt:lpstr>
      <vt:lpstr>Typologie des sites de déplacés internes</vt:lpstr>
      <vt:lpstr>Carte – Sites et localités d’origine des déplacés</vt:lpstr>
      <vt:lpstr>Dynamiques de déplacement - Diffa</vt:lpstr>
      <vt:lpstr>04</vt:lpstr>
      <vt:lpstr>Résultats : situation en matière d’abris</vt:lpstr>
      <vt:lpstr>05</vt:lpstr>
      <vt:lpstr>Situation en matière d’infrastructures – Education</vt:lpstr>
      <vt:lpstr>Situation en matière d’infrastructures – Santé</vt:lpstr>
      <vt:lpstr>Situation en matière d’infrastructures – Eau et hygiène</vt:lpstr>
      <vt:lpstr>Situation en matière d’infrastructures – Eau et hygiène</vt:lpstr>
      <vt:lpstr>Situation en matière d’infrastructures - Marchés</vt:lpstr>
      <vt:lpstr>06</vt:lpstr>
      <vt:lpstr>Distributions humanitaires au cours des 12 mois précédant la collecte de données</vt:lpstr>
      <vt:lpstr>Distributions humanitaires au cours des 12 mois précédant la collecte de données</vt:lpstr>
      <vt:lpstr>07</vt:lpstr>
      <vt:lpstr>Conclusion</vt:lpstr>
      <vt:lpstr>08</vt:lpstr>
      <vt:lpstr>09</vt:lpstr>
      <vt:lpstr>Publications</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Veronique Pingard</cp:lastModifiedBy>
  <cp:revision>1343</cp:revision>
  <dcterms:created xsi:type="dcterms:W3CDTF">2018-03-16T14:29:28Z</dcterms:created>
  <dcterms:modified xsi:type="dcterms:W3CDTF">2020-11-26T13:36:11Z</dcterms:modified>
</cp:coreProperties>
</file>