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8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7" r:id="rId3"/>
    <p:sldId id="314" r:id="rId4"/>
    <p:sldId id="283" r:id="rId5"/>
    <p:sldId id="297" r:id="rId6"/>
    <p:sldId id="284" r:id="rId7"/>
    <p:sldId id="310" r:id="rId8"/>
    <p:sldId id="301" r:id="rId9"/>
    <p:sldId id="311" r:id="rId10"/>
    <p:sldId id="309" r:id="rId11"/>
    <p:sldId id="293" r:id="rId12"/>
    <p:sldId id="304" r:id="rId13"/>
    <p:sldId id="312" r:id="rId14"/>
    <p:sldId id="305" r:id="rId15"/>
    <p:sldId id="313" r:id="rId16"/>
    <p:sldId id="303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71"/>
    <a:srgbClr val="95A0A9"/>
    <a:srgbClr val="EE5859"/>
    <a:srgbClr val="A5C9A1"/>
    <a:srgbClr val="D2CBB8"/>
    <a:srgbClr val="BCBCBD"/>
    <a:srgbClr val="000000"/>
    <a:srgbClr val="A4BBE3"/>
    <a:srgbClr val="58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162" autoAdjust="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UKRAINE\REACH_UKR_Shelter_Cluster_IDP_Baseline\Sloviansk%20and%20Dnipro%20presentations\REACH_Ukraine_Shelter_Slov_Dnip_dat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ted\Desktop\REACH\Iraq\IDP%20MCNA\REACH_MCNA_KRG_MoP_analysi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493504926952904E-2"/>
          <c:y val="2.3996984315986746E-2"/>
          <c:w val="0.90830940854448405"/>
          <c:h val="0.791732629505772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Demographics!$B$38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Demographics!$A$39:$A$44</c:f>
              <c:strCache>
                <c:ptCount val="6"/>
                <c:pt idx="0">
                  <c:v>0-5</c:v>
                </c:pt>
                <c:pt idx="1">
                  <c:v>6-1</c:v>
                </c:pt>
                <c:pt idx="2">
                  <c:v>12-14</c:v>
                </c:pt>
                <c:pt idx="3">
                  <c:v>15-17</c:v>
                </c:pt>
                <c:pt idx="4">
                  <c:v>18-59</c:v>
                </c:pt>
                <c:pt idx="5">
                  <c:v>Over 60</c:v>
                </c:pt>
              </c:strCache>
            </c:strRef>
          </c:cat>
          <c:val>
            <c:numRef>
              <c:f>Demographics!$B$39:$B$44</c:f>
              <c:numCache>
                <c:formatCode>0.0</c:formatCode>
                <c:ptCount val="6"/>
                <c:pt idx="0" formatCode="General">
                  <c:v>8.3000000000000007</c:v>
                </c:pt>
                <c:pt idx="1">
                  <c:v>8.5696232525077001</c:v>
                </c:pt>
                <c:pt idx="2">
                  <c:v>4.3914382750177712</c:v>
                </c:pt>
                <c:pt idx="3">
                  <c:v>3.964931679962088</c:v>
                </c:pt>
                <c:pt idx="4">
                  <c:v>23.576336782244688</c:v>
                </c:pt>
                <c:pt idx="5">
                  <c:v>2.0298554616538977</c:v>
                </c:pt>
              </c:numCache>
            </c:numRef>
          </c:val>
        </c:ser>
        <c:ser>
          <c:idx val="1"/>
          <c:order val="1"/>
          <c:tx>
            <c:strRef>
              <c:f>Demographics!$C$38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D2CBB8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8.6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7.4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3.9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3.3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23.9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6008888449092898E-2"/>
                  <c:y val="-4.531136219869282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Demographics!$A$39:$A$44</c:f>
              <c:strCache>
                <c:ptCount val="6"/>
                <c:pt idx="0">
                  <c:v>0-5</c:v>
                </c:pt>
                <c:pt idx="1">
                  <c:v>6-1</c:v>
                </c:pt>
                <c:pt idx="2">
                  <c:v>12-14</c:v>
                </c:pt>
                <c:pt idx="3">
                  <c:v>15-17</c:v>
                </c:pt>
                <c:pt idx="4">
                  <c:v>18-59</c:v>
                </c:pt>
                <c:pt idx="5">
                  <c:v>Over 60</c:v>
                </c:pt>
              </c:strCache>
            </c:strRef>
          </c:cat>
          <c:val>
            <c:numRef>
              <c:f>Demographics!$C$39:$C$44</c:f>
              <c:numCache>
                <c:formatCode>General</c:formatCode>
                <c:ptCount val="6"/>
                <c:pt idx="0">
                  <c:v>-8.6</c:v>
                </c:pt>
                <c:pt idx="1">
                  <c:v>-7.4</c:v>
                </c:pt>
                <c:pt idx="2">
                  <c:v>-3.9</c:v>
                </c:pt>
                <c:pt idx="3">
                  <c:v>-3.3</c:v>
                </c:pt>
                <c:pt idx="4">
                  <c:v>-23.9</c:v>
                </c:pt>
                <c:pt idx="5">
                  <c:v>-2.1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overlap val="100"/>
        <c:axId val="79335712"/>
        <c:axId val="79336272"/>
      </c:barChart>
      <c:catAx>
        <c:axId val="79335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36272"/>
        <c:crosses val="autoZero"/>
        <c:auto val="1"/>
        <c:lblAlgn val="ctr"/>
        <c:lblOffset val="100"/>
        <c:noMultiLvlLbl val="0"/>
      </c:catAx>
      <c:valAx>
        <c:axId val="79336272"/>
        <c:scaling>
          <c:orientation val="minMax"/>
        </c:scaling>
        <c:delete val="0"/>
        <c:axPos val="b"/>
        <c:numFmt formatCode="0;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3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22878709504378"/>
          <c:y val="0.90885271968181247"/>
          <c:w val="0.46516757668065212"/>
          <c:h val="6.7239920396648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114866473892138E-2"/>
          <c:y val="3.9204168773307763E-2"/>
          <c:w val="0.91837345627515687"/>
          <c:h val="0.752960528622143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A5C9A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Livelihoods!$P$29:$U$29</c:f>
              <c:strCache>
                <c:ptCount val="6"/>
                <c:pt idx="0">
                  <c:v>Agricultural waged labour</c:v>
                </c:pt>
                <c:pt idx="1">
                  <c:v>Low skill service labour</c:v>
                </c:pt>
                <c:pt idx="2">
                  <c:v>Skilled wage labour</c:v>
                </c:pt>
                <c:pt idx="3">
                  <c:v>Small business owner</c:v>
                </c:pt>
                <c:pt idx="4">
                  <c:v>Civil servant</c:v>
                </c:pt>
                <c:pt idx="5">
                  <c:v>Pension</c:v>
                </c:pt>
              </c:strCache>
            </c:strRef>
          </c:cat>
          <c:val>
            <c:numRef>
              <c:f>Livelihoods!$P$30:$U$30</c:f>
              <c:numCache>
                <c:formatCode>0.0%</c:formatCode>
                <c:ptCount val="6"/>
                <c:pt idx="0">
                  <c:v>0.24372586872586874</c:v>
                </c:pt>
                <c:pt idx="1">
                  <c:v>7.8667953667953663E-2</c:v>
                </c:pt>
                <c:pt idx="2">
                  <c:v>0.16023166023166024</c:v>
                </c:pt>
                <c:pt idx="3">
                  <c:v>5.3571428571428568E-2</c:v>
                </c:pt>
                <c:pt idx="4">
                  <c:v>0.10086872586872588</c:v>
                </c:pt>
                <c:pt idx="5">
                  <c:v>0.11583011583011583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123488"/>
        <c:axId val="188124048"/>
      </c:barChart>
      <c:catAx>
        <c:axId val="18812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124048"/>
        <c:crosses val="autoZero"/>
        <c:auto val="1"/>
        <c:lblAlgn val="ctr"/>
        <c:lblOffset val="100"/>
        <c:noMultiLvlLbl val="0"/>
      </c:catAx>
      <c:valAx>
        <c:axId val="188124048"/>
        <c:scaling>
          <c:orientation val="minMax"/>
          <c:max val="0.5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12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735185616083575E-2"/>
          <c:y val="5.7419360932041447E-2"/>
          <c:w val="0.91793008455005831"/>
          <c:h val="0.78348426979139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Livelihoods!$H$46</c:f>
              <c:strCache>
                <c:ptCount val="1"/>
                <c:pt idx="0">
                  <c:v>Average income (USD)</c:v>
                </c:pt>
              </c:strCache>
            </c:strRef>
          </c:tx>
          <c:spPr>
            <a:solidFill>
              <a:srgbClr val="FFDA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Livelihoods!$G$47:$G$51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Livelihoods!$H$47:$H$51</c:f>
              <c:numCache>
                <c:formatCode>0</c:formatCode>
                <c:ptCount val="5"/>
                <c:pt idx="0">
                  <c:v>425.74677528852663</c:v>
                </c:pt>
                <c:pt idx="1">
                  <c:v>402.05482456140345</c:v>
                </c:pt>
                <c:pt idx="2">
                  <c:v>450.96001583531245</c:v>
                </c:pt>
                <c:pt idx="3">
                  <c:v>456.63636363636346</c:v>
                </c:pt>
                <c:pt idx="4">
                  <c:v>377.47076023391816</c:v>
                </c:pt>
              </c:numCache>
            </c:numRef>
          </c:val>
        </c:ser>
        <c:ser>
          <c:idx val="1"/>
          <c:order val="1"/>
          <c:tx>
            <c:strRef>
              <c:f>Livelihoods!$I$46</c:f>
              <c:strCache>
                <c:ptCount val="1"/>
                <c:pt idx="0">
                  <c:v>Average debt (USD)</c:v>
                </c:pt>
              </c:strCache>
            </c:strRef>
          </c:tx>
          <c:spPr>
            <a:solidFill>
              <a:srgbClr val="EE5859">
                <a:alpha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Livelihoods!$G$47:$G$51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Livelihoods!$I$47:$I$51</c:f>
              <c:numCache>
                <c:formatCode>0</c:formatCode>
                <c:ptCount val="5"/>
                <c:pt idx="0">
                  <c:v>895.39205702647666</c:v>
                </c:pt>
                <c:pt idx="1">
                  <c:v>1275</c:v>
                </c:pt>
                <c:pt idx="2">
                  <c:v>634.12509897070504</c:v>
                </c:pt>
                <c:pt idx="3">
                  <c:v>356.27946127946115</c:v>
                </c:pt>
                <c:pt idx="4">
                  <c:v>713.74269005847941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126848"/>
        <c:axId val="188127408"/>
      </c:barChart>
      <c:catAx>
        <c:axId val="18812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127408"/>
        <c:crosses val="autoZero"/>
        <c:auto val="1"/>
        <c:lblAlgn val="ctr"/>
        <c:lblOffset val="100"/>
        <c:noMultiLvlLbl val="0"/>
      </c:catAx>
      <c:valAx>
        <c:axId val="18812740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12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934889341298221"/>
          <c:y val="3.9403917073866403E-2"/>
          <c:w val="0.42086605755724116"/>
          <c:h val="6.93112310817440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Livelihoods!$B$46</c:f>
              <c:strCache>
                <c:ptCount val="1"/>
                <c:pt idx="0">
                  <c:v>Governorate employment rate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Livelihoods!$A$47:$A$51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Livelihoods!$B$47:$B$51</c:f>
              <c:numCache>
                <c:formatCode>0.0</c:formatCode>
                <c:ptCount val="5"/>
                <c:pt idx="0">
                  <c:v>13.002930988542499</c:v>
                </c:pt>
                <c:pt idx="1">
                  <c:v>13.909924272618573</c:v>
                </c:pt>
                <c:pt idx="2">
                  <c:v>14.630021141649049</c:v>
                </c:pt>
                <c:pt idx="3">
                  <c:v>18.428290766208253</c:v>
                </c:pt>
                <c:pt idx="4">
                  <c:v>15.849563465413031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188129648"/>
        <c:axId val="188130208"/>
      </c:barChart>
      <c:catAx>
        <c:axId val="18812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130208"/>
        <c:crosses val="autoZero"/>
        <c:auto val="1"/>
        <c:lblAlgn val="ctr"/>
        <c:lblOffset val="100"/>
        <c:noMultiLvlLbl val="0"/>
      </c:catAx>
      <c:valAx>
        <c:axId val="18813020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129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[REACH_MCNA_KRG_MoP_analysis.xlsx]Food_security!PivotTable35</c:name>
    <c:fmtId val="10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Food_security!$B$10:$B$11</c:f>
              <c:strCache>
                <c:ptCount val="1"/>
                <c:pt idx="0">
                  <c:v>Bought with cash</c:v>
                </c:pt>
              </c:strCache>
            </c:strRef>
          </c:tx>
          <c:spPr>
            <a:solidFill>
              <a:srgbClr val="95A0A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Food_security!$A$12:$A$17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Food_security!$B$12:$B$17</c:f>
              <c:numCache>
                <c:formatCode>0.0%</c:formatCode>
                <c:ptCount val="5"/>
                <c:pt idx="0">
                  <c:v>0.86734693877551017</c:v>
                </c:pt>
                <c:pt idx="1">
                  <c:v>0.89627659574468088</c:v>
                </c:pt>
                <c:pt idx="2">
                  <c:v>0.75314861460957183</c:v>
                </c:pt>
                <c:pt idx="3">
                  <c:v>0.88163265306122451</c:v>
                </c:pt>
                <c:pt idx="4">
                  <c:v>0.69148936170212771</c:v>
                </c:pt>
              </c:numCache>
            </c:numRef>
          </c:val>
        </c:ser>
        <c:ser>
          <c:idx val="1"/>
          <c:order val="1"/>
          <c:tx>
            <c:strRef>
              <c:f>Food_security!$C$10:$C$11</c:f>
              <c:strCache>
                <c:ptCount val="1"/>
                <c:pt idx="0">
                  <c:v>WFP assistance</c:v>
                </c:pt>
              </c:strCache>
            </c:strRef>
          </c:tx>
          <c:spPr>
            <a:solidFill>
              <a:srgbClr val="D2CBB8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9934848099502217E-3"/>
                  <c:y val="1.8447919851777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967424049751245E-3"/>
                  <c:y val="1.8447919851777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2.3059899814721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Food_security!$A$12:$A$17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Food_security!$C$12:$C$17</c:f>
              <c:numCache>
                <c:formatCode>0.0%</c:formatCode>
                <c:ptCount val="5"/>
                <c:pt idx="0">
                  <c:v>3.4693877551020408E-2</c:v>
                </c:pt>
                <c:pt idx="1">
                  <c:v>5.0531914893617018E-2</c:v>
                </c:pt>
                <c:pt idx="2">
                  <c:v>0.14357682619647355</c:v>
                </c:pt>
                <c:pt idx="3">
                  <c:v>1.8367346938775512E-2</c:v>
                </c:pt>
                <c:pt idx="4">
                  <c:v>8.1560283687943269E-2</c:v>
                </c:pt>
              </c:numCache>
            </c:numRef>
          </c:val>
        </c:ser>
        <c:ser>
          <c:idx val="2"/>
          <c:order val="2"/>
          <c:tx>
            <c:strRef>
              <c:f>Food_security!$D$10:$D$11</c:f>
              <c:strCache>
                <c:ptCount val="1"/>
                <c:pt idx="0">
                  <c:v>Bought on credit</c:v>
                </c:pt>
              </c:strCache>
            </c:strRef>
          </c:tx>
          <c:spPr>
            <a:solidFill>
              <a:srgbClr val="FFDA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Food_security!$A$12:$A$17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Food_security!$D$12:$D$17</c:f>
              <c:numCache>
                <c:formatCode>0.0%</c:formatCode>
                <c:ptCount val="5"/>
                <c:pt idx="0">
                  <c:v>9.1836734693877556E-2</c:v>
                </c:pt>
                <c:pt idx="1">
                  <c:v>4.2553191489361701E-2</c:v>
                </c:pt>
                <c:pt idx="2">
                  <c:v>5.793450881612091E-2</c:v>
                </c:pt>
                <c:pt idx="3">
                  <c:v>8.3673469387755106E-2</c:v>
                </c:pt>
                <c:pt idx="4">
                  <c:v>0.20212765957446807</c:v>
                </c:pt>
              </c:numCache>
            </c:numRef>
          </c:val>
        </c:ser>
        <c:ser>
          <c:idx val="3"/>
          <c:order val="3"/>
          <c:tx>
            <c:strRef>
              <c:f>Food_security!$E$10:$E$11</c:f>
              <c:strCache>
                <c:ptCount val="1"/>
                <c:pt idx="0">
                  <c:v>Gifts</c:v>
                </c:pt>
              </c:strCache>
            </c:strRef>
          </c:tx>
          <c:spPr>
            <a:solidFill>
              <a:srgbClr val="EE5859"/>
            </a:solidFill>
            <a:ln>
              <a:noFill/>
            </a:ln>
            <a:effectLst/>
          </c:spPr>
          <c:invertIfNegative val="0"/>
          <c:cat>
            <c:strRef>
              <c:f>Food_security!$A$12:$A$17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Food_security!$E$12:$E$17</c:f>
              <c:numCache>
                <c:formatCode>0.0%</c:formatCode>
                <c:ptCount val="5"/>
                <c:pt idx="0">
                  <c:v>6.1224489795918364E-3</c:v>
                </c:pt>
                <c:pt idx="1">
                  <c:v>1.0638297872340425E-2</c:v>
                </c:pt>
                <c:pt idx="2">
                  <c:v>4.534005037783375E-2</c:v>
                </c:pt>
                <c:pt idx="3">
                  <c:v>1.6326530612244899E-2</c:v>
                </c:pt>
                <c:pt idx="4">
                  <c:v>2.4822695035460994E-2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428416"/>
        <c:axId val="186428976"/>
      </c:barChart>
      <c:catAx>
        <c:axId val="18642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428976"/>
        <c:crosses val="autoZero"/>
        <c:auto val="1"/>
        <c:lblAlgn val="ctr"/>
        <c:lblOffset val="100"/>
        <c:noMultiLvlLbl val="0"/>
      </c:catAx>
      <c:valAx>
        <c:axId val="1864289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42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2828251519665"/>
          <c:y val="3.2423671731613264E-2"/>
          <c:w val="0.16118477886043456"/>
          <c:h val="0.84752503724083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[REACH_MCNA_KRG_MoP_analysis.xlsx]Food_security!PivotTable36</c:name>
    <c:fmtId val="12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1973628105946735E-2"/>
          <c:y val="5.8469258651347285E-2"/>
          <c:w val="0.74964390494672184"/>
          <c:h val="0.8015062918889345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Food_security!$B$37:$B$38</c:f>
              <c:strCache>
                <c:ptCount val="1"/>
                <c:pt idx="0">
                  <c:v>No access to PDS</c:v>
                </c:pt>
              </c:strCache>
            </c:strRef>
          </c:tx>
          <c:spPr>
            <a:solidFill>
              <a:srgbClr val="EE5859">
                <a:alpha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Food_security!$A$39:$A$44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Food_security!$B$39:$B$44</c:f>
              <c:numCache>
                <c:formatCode>0.0%</c:formatCode>
                <c:ptCount val="5"/>
                <c:pt idx="0">
                  <c:v>0.20773930753564154</c:v>
                </c:pt>
                <c:pt idx="1">
                  <c:v>0.26842105263157895</c:v>
                </c:pt>
                <c:pt idx="2">
                  <c:v>0.92874109263657956</c:v>
                </c:pt>
                <c:pt idx="3">
                  <c:v>0.73939393939393938</c:v>
                </c:pt>
                <c:pt idx="4">
                  <c:v>0.37543859649122807</c:v>
                </c:pt>
              </c:numCache>
            </c:numRef>
          </c:val>
        </c:ser>
        <c:ser>
          <c:idx val="1"/>
          <c:order val="1"/>
          <c:tx>
            <c:strRef>
              <c:f>Food_security!$C$37:$C$38</c:f>
              <c:strCache>
                <c:ptCount val="1"/>
                <c:pt idx="0">
                  <c:v>Full PDS package</c:v>
                </c:pt>
              </c:strCache>
            </c:strRef>
          </c:tx>
          <c:spPr>
            <a:solidFill>
              <a:srgbClr val="95A0A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Food_security!$A$39:$A$44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Food_security!$C$39:$C$44</c:f>
              <c:numCache>
                <c:formatCode>0.0%</c:formatCode>
                <c:ptCount val="5"/>
                <c:pt idx="0">
                  <c:v>0.35234215885947046</c:v>
                </c:pt>
                <c:pt idx="1">
                  <c:v>0.18421052631578946</c:v>
                </c:pt>
                <c:pt idx="2">
                  <c:v>3.5629453681710214E-2</c:v>
                </c:pt>
                <c:pt idx="3">
                  <c:v>1.4141414141414142E-2</c:v>
                </c:pt>
                <c:pt idx="4">
                  <c:v>4.912280701754386E-2</c:v>
                </c:pt>
              </c:numCache>
            </c:numRef>
          </c:val>
        </c:ser>
        <c:ser>
          <c:idx val="2"/>
          <c:order val="2"/>
          <c:tx>
            <c:strRef>
              <c:f>Food_security!$D$37:$D$38</c:f>
              <c:strCache>
                <c:ptCount val="1"/>
                <c:pt idx="0">
                  <c:v>Partial PDS package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Food_security!$A$39:$A$44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Food_security!$D$39:$D$44</c:f>
              <c:numCache>
                <c:formatCode>0.0%</c:formatCode>
                <c:ptCount val="5"/>
                <c:pt idx="0">
                  <c:v>0.43991853360488797</c:v>
                </c:pt>
                <c:pt idx="1">
                  <c:v>0.54736842105263162</c:v>
                </c:pt>
                <c:pt idx="2">
                  <c:v>3.5629453681710214E-2</c:v>
                </c:pt>
                <c:pt idx="3">
                  <c:v>0.24646464646464647</c:v>
                </c:pt>
                <c:pt idx="4">
                  <c:v>0.57543859649122808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432336"/>
        <c:axId val="189251600"/>
      </c:barChart>
      <c:catAx>
        <c:axId val="18643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9251600"/>
        <c:crosses val="autoZero"/>
        <c:auto val="1"/>
        <c:lblAlgn val="ctr"/>
        <c:lblOffset val="100"/>
        <c:noMultiLvlLbl val="0"/>
      </c:catAx>
      <c:valAx>
        <c:axId val="1892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643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213551435022416"/>
          <c:y val="3.2471404390644235E-2"/>
          <c:w val="0.14661676111071958"/>
          <c:h val="0.858446746911047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+mj-lt"/>
        </a:defRPr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[REACH_MCNA_KRG_MoP_analysis.xlsx]Food_security!PivotTable34</c:name>
    <c:fmtId val="1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Food_security!$B$2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95A0A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Food_security!$A$3:$A$8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Food_security!$B$3:$B$8</c:f>
              <c:numCache>
                <c:formatCode>0.0</c:formatCode>
                <c:ptCount val="5"/>
                <c:pt idx="0">
                  <c:v>90.164969450101836</c:v>
                </c:pt>
                <c:pt idx="1">
                  <c:v>84.882894736842104</c:v>
                </c:pt>
                <c:pt idx="2">
                  <c:v>81.00593824228028</c:v>
                </c:pt>
                <c:pt idx="3">
                  <c:v>70.576767676767673</c:v>
                </c:pt>
                <c:pt idx="4">
                  <c:v>64.31754385964912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253840"/>
        <c:axId val="189254400"/>
      </c:barChart>
      <c:catAx>
        <c:axId val="18925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9254400"/>
        <c:crosses val="autoZero"/>
        <c:auto val="1"/>
        <c:lblAlgn val="ctr"/>
        <c:lblOffset val="100"/>
        <c:noMultiLvlLbl val="0"/>
      </c:catAx>
      <c:valAx>
        <c:axId val="18925440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925384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+mj-lt"/>
        </a:defRPr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[REACH_MCNA_KRG_MoP_analysis.xlsx]Shelter_NFI!PivotTable37</c:name>
    <c:fmtId val="15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Shelter_NFI!$B$2:$B$3</c:f>
              <c:strCache>
                <c:ptCount val="1"/>
                <c:pt idx="0">
                  <c:v>House</c:v>
                </c:pt>
              </c:strCache>
            </c:strRef>
          </c:tx>
          <c:spPr>
            <a:solidFill>
              <a:srgbClr val="D2CBB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Shelter_NFI!$A$4:$A$9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Shelter_NFI!$B$4:$B$9</c:f>
              <c:numCache>
                <c:formatCode>0.0%</c:formatCode>
                <c:ptCount val="5"/>
                <c:pt idx="0">
                  <c:v>0.48373101952277658</c:v>
                </c:pt>
                <c:pt idx="1">
                  <c:v>0.61337209302325579</c:v>
                </c:pt>
                <c:pt idx="2">
                  <c:v>0.7995226730310262</c:v>
                </c:pt>
                <c:pt idx="3">
                  <c:v>0.95748987854251011</c:v>
                </c:pt>
                <c:pt idx="4">
                  <c:v>0.73928571428571432</c:v>
                </c:pt>
              </c:numCache>
            </c:numRef>
          </c:val>
        </c:ser>
        <c:ser>
          <c:idx val="1"/>
          <c:order val="1"/>
          <c:tx>
            <c:strRef>
              <c:f>Shelter_NFI!$C$2:$C$3</c:f>
              <c:strCache>
                <c:ptCount val="1"/>
                <c:pt idx="0">
                  <c:v>Unfinished building</c:v>
                </c:pt>
              </c:strCache>
            </c:strRef>
          </c:tx>
          <c:spPr>
            <a:solidFill>
              <a:srgbClr val="EE5859">
                <a:alpha val="69804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Shelter_NFI!$A$4:$A$9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Shelter_NFI!$C$4:$C$9</c:f>
              <c:numCache>
                <c:formatCode>0.0%</c:formatCode>
                <c:ptCount val="5"/>
                <c:pt idx="0">
                  <c:v>0.24945770065075923</c:v>
                </c:pt>
                <c:pt idx="1">
                  <c:v>0.28488372093023256</c:v>
                </c:pt>
                <c:pt idx="2">
                  <c:v>3.5799522673031027E-2</c:v>
                </c:pt>
                <c:pt idx="3">
                  <c:v>2.4291497975708502E-2</c:v>
                </c:pt>
                <c:pt idx="4">
                  <c:v>0.24285714285714285</c:v>
                </c:pt>
              </c:numCache>
            </c:numRef>
          </c:val>
        </c:ser>
        <c:ser>
          <c:idx val="2"/>
          <c:order val="2"/>
          <c:tx>
            <c:strRef>
              <c:f>Shelter_NFI!$D$2:$D$3</c:f>
              <c:strCache>
                <c:ptCount val="1"/>
                <c:pt idx="0">
                  <c:v>Apartment</c:v>
                </c:pt>
              </c:strCache>
            </c:strRef>
          </c:tx>
          <c:spPr>
            <a:solidFill>
              <a:srgbClr val="95A0A9"/>
            </a:solidFill>
            <a:ln>
              <a:noFill/>
            </a:ln>
            <a:effectLst/>
          </c:spPr>
          <c:invertIfNegative val="0"/>
          <c:cat>
            <c:strRef>
              <c:f>Shelter_NFI!$A$4:$A$9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Shelter_NFI!$D$4:$D$9</c:f>
              <c:numCache>
                <c:formatCode>0.0%</c:formatCode>
                <c:ptCount val="5"/>
                <c:pt idx="0">
                  <c:v>0.17787418655097614</c:v>
                </c:pt>
                <c:pt idx="1">
                  <c:v>7.2674418604651167E-2</c:v>
                </c:pt>
                <c:pt idx="2">
                  <c:v>0.1026252983293556</c:v>
                </c:pt>
                <c:pt idx="3">
                  <c:v>1.417004048582996E-2</c:v>
                </c:pt>
                <c:pt idx="4">
                  <c:v>7.1428571428571426E-3</c:v>
                </c:pt>
              </c:numCache>
            </c:numRef>
          </c:val>
        </c:ser>
        <c:ser>
          <c:idx val="3"/>
          <c:order val="3"/>
          <c:tx>
            <c:strRef>
              <c:f>Shelter_NFI!$E$2:$E$3</c:f>
              <c:strCache>
                <c:ptCount val="1"/>
                <c:pt idx="0">
                  <c:v>Hotel</c:v>
                </c:pt>
              </c:strCache>
            </c:strRef>
          </c:tx>
          <c:spPr>
            <a:solidFill>
              <a:srgbClr val="FFDA71"/>
            </a:solidFill>
            <a:ln>
              <a:noFill/>
            </a:ln>
            <a:effectLst/>
          </c:spPr>
          <c:invertIfNegative val="0"/>
          <c:cat>
            <c:strRef>
              <c:f>Shelter_NFI!$A$4:$A$9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Shelter_NFI!$E$4:$E$9</c:f>
              <c:numCache>
                <c:formatCode>0.0%</c:formatCode>
                <c:ptCount val="5"/>
                <c:pt idx="0">
                  <c:v>5.2060737527114966E-2</c:v>
                </c:pt>
                <c:pt idx="1">
                  <c:v>0</c:v>
                </c:pt>
                <c:pt idx="2">
                  <c:v>4.0572792362768499E-2</c:v>
                </c:pt>
                <c:pt idx="3">
                  <c:v>4.048582995951417E-3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Shelter_NFI!$F$2:$F$3</c:f>
              <c:strCache>
                <c:ptCount val="1"/>
                <c:pt idx="0">
                  <c:v>Tent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Shelter_NFI!$A$4:$A$9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Shelter_NFI!$F$4:$F$9</c:f>
              <c:numCache>
                <c:formatCode>0.0%</c:formatCode>
                <c:ptCount val="5"/>
                <c:pt idx="0">
                  <c:v>3.6876355748373099E-2</c:v>
                </c:pt>
                <c:pt idx="1">
                  <c:v>2.9069767441860465E-2</c:v>
                </c:pt>
                <c:pt idx="2">
                  <c:v>2.1479713603818614E-2</c:v>
                </c:pt>
                <c:pt idx="3">
                  <c:v>0</c:v>
                </c:pt>
                <c:pt idx="4">
                  <c:v>1.0714285714285714E-2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258880"/>
        <c:axId val="189362192"/>
      </c:barChart>
      <c:catAx>
        <c:axId val="1892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9362192"/>
        <c:crosses val="autoZero"/>
        <c:auto val="1"/>
        <c:lblAlgn val="ctr"/>
        <c:lblOffset val="100"/>
        <c:noMultiLvlLbl val="0"/>
      </c:catAx>
      <c:valAx>
        <c:axId val="18936219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925888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771413210315023"/>
          <c:y val="7.3204651501895632E-2"/>
          <c:w val="0.18561919238452704"/>
          <c:h val="0.834001767883975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+mj-lt"/>
        </a:defRPr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[REACH_MCNA_KRG_MoP_analysis.xlsx]Shelter_NFI!PivotTable38</c:name>
    <c:fmtId val="20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Shelter_NFI!$L$2:$L$3</c:f>
              <c:strCache>
                <c:ptCount val="1"/>
                <c:pt idx="0">
                  <c:v>Renting</c:v>
                </c:pt>
              </c:strCache>
            </c:strRef>
          </c:tx>
          <c:spPr>
            <a:solidFill>
              <a:srgbClr val="EE5859">
                <a:alpha val="8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Shelter_NFI!$K$4:$K$9</c:f>
              <c:strCache>
                <c:ptCount val="5"/>
                <c:pt idx="0">
                  <c:v>House</c:v>
                </c:pt>
                <c:pt idx="1">
                  <c:v>Unfinished building</c:v>
                </c:pt>
                <c:pt idx="2">
                  <c:v>Apartment</c:v>
                </c:pt>
                <c:pt idx="3">
                  <c:v>Hotel</c:v>
                </c:pt>
                <c:pt idx="4">
                  <c:v>Tent</c:v>
                </c:pt>
              </c:strCache>
            </c:strRef>
          </c:cat>
          <c:val>
            <c:numRef>
              <c:f>Shelter_NFI!$L$4:$L$9</c:f>
              <c:numCache>
                <c:formatCode>0.0%</c:formatCode>
                <c:ptCount val="5"/>
                <c:pt idx="0">
                  <c:v>0.83183391003460205</c:v>
                </c:pt>
                <c:pt idx="1">
                  <c:v>0.14332247557003258</c:v>
                </c:pt>
                <c:pt idx="2">
                  <c:v>0.78481012658227844</c:v>
                </c:pt>
                <c:pt idx="3">
                  <c:v>0.97674418604651159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Shelter_NFI!$M$2:$M$3</c:f>
              <c:strCache>
                <c:ptCount val="1"/>
                <c:pt idx="0">
                  <c:v>Squatter</c:v>
                </c:pt>
              </c:strCache>
            </c:strRef>
          </c:tx>
          <c:spPr>
            <a:solidFill>
              <a:srgbClr val="A5C9A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Shelter_NFI!$K$4:$K$9</c:f>
              <c:strCache>
                <c:ptCount val="5"/>
                <c:pt idx="0">
                  <c:v>House</c:v>
                </c:pt>
                <c:pt idx="1">
                  <c:v>Unfinished building</c:v>
                </c:pt>
                <c:pt idx="2">
                  <c:v>Apartment</c:v>
                </c:pt>
                <c:pt idx="3">
                  <c:v>Hotel</c:v>
                </c:pt>
                <c:pt idx="4">
                  <c:v>Tent</c:v>
                </c:pt>
              </c:strCache>
            </c:strRef>
          </c:cat>
          <c:val>
            <c:numRef>
              <c:f>Shelter_NFI!$M$4:$M$9</c:f>
              <c:numCache>
                <c:formatCode>0.0%</c:formatCode>
                <c:ptCount val="5"/>
                <c:pt idx="0">
                  <c:v>9.9653979238754326E-2</c:v>
                </c:pt>
                <c:pt idx="1">
                  <c:v>0.73289902280130292</c:v>
                </c:pt>
                <c:pt idx="2">
                  <c:v>0.18354430379746836</c:v>
                </c:pt>
                <c:pt idx="3">
                  <c:v>2.3255813953488372E-2</c:v>
                </c:pt>
                <c:pt idx="4">
                  <c:v>0.78378378378378377</c:v>
                </c:pt>
              </c:numCache>
            </c:numRef>
          </c:val>
        </c:ser>
        <c:ser>
          <c:idx val="2"/>
          <c:order val="2"/>
          <c:tx>
            <c:strRef>
              <c:f>Shelter_NFI!$N$2:$N$3</c:f>
              <c:strCache>
                <c:ptCount val="1"/>
                <c:pt idx="0">
                  <c:v>Free of charge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Shelter_NFI!$K$4:$K$9</c:f>
              <c:strCache>
                <c:ptCount val="5"/>
                <c:pt idx="0">
                  <c:v>House</c:v>
                </c:pt>
                <c:pt idx="1">
                  <c:v>Unfinished building</c:v>
                </c:pt>
                <c:pt idx="2">
                  <c:v>Apartment</c:v>
                </c:pt>
                <c:pt idx="3">
                  <c:v>Hotel</c:v>
                </c:pt>
                <c:pt idx="4">
                  <c:v>Tent</c:v>
                </c:pt>
              </c:strCache>
            </c:strRef>
          </c:cat>
          <c:val>
            <c:numRef>
              <c:f>Shelter_NFI!$N$4:$N$9</c:f>
              <c:numCache>
                <c:formatCode>0.0%</c:formatCode>
                <c:ptCount val="5"/>
                <c:pt idx="0">
                  <c:v>4.8442906574394463E-2</c:v>
                </c:pt>
                <c:pt idx="1">
                  <c:v>0.11400651465798045</c:v>
                </c:pt>
                <c:pt idx="2">
                  <c:v>1.2658227848101266E-2</c:v>
                </c:pt>
                <c:pt idx="3">
                  <c:v>0</c:v>
                </c:pt>
                <c:pt idx="4">
                  <c:v>0.21621621621621623</c:v>
                </c:pt>
              </c:numCache>
            </c:numRef>
          </c:val>
        </c:ser>
        <c:ser>
          <c:idx val="3"/>
          <c:order val="3"/>
          <c:tx>
            <c:strRef>
              <c:f>Shelter_NFI!$O$2:$O$3</c:f>
              <c:strCache>
                <c:ptCount val="1"/>
                <c:pt idx="0">
                  <c:v>Owner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Shelter_NFI!$K$4:$K$9</c:f>
              <c:strCache>
                <c:ptCount val="5"/>
                <c:pt idx="0">
                  <c:v>House</c:v>
                </c:pt>
                <c:pt idx="1">
                  <c:v>Unfinished building</c:v>
                </c:pt>
                <c:pt idx="2">
                  <c:v>Apartment</c:v>
                </c:pt>
                <c:pt idx="3">
                  <c:v>Hotel</c:v>
                </c:pt>
                <c:pt idx="4">
                  <c:v>Tent</c:v>
                </c:pt>
              </c:strCache>
            </c:strRef>
          </c:cat>
          <c:val>
            <c:numRef>
              <c:f>Shelter_NFI!$O$4:$O$9</c:f>
              <c:numCache>
                <c:formatCode>0.0%</c:formatCode>
                <c:ptCount val="5"/>
                <c:pt idx="0">
                  <c:v>2.0069204152249134E-2</c:v>
                </c:pt>
                <c:pt idx="1">
                  <c:v>9.7719869706840382E-3</c:v>
                </c:pt>
                <c:pt idx="2">
                  <c:v>1.8987341772151899E-2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366112"/>
        <c:axId val="189366672"/>
      </c:barChart>
      <c:catAx>
        <c:axId val="18936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9366672"/>
        <c:crosses val="autoZero"/>
        <c:auto val="1"/>
        <c:lblAlgn val="ctr"/>
        <c:lblOffset val="100"/>
        <c:noMultiLvlLbl val="0"/>
      </c:catAx>
      <c:valAx>
        <c:axId val="18936667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893661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025897727485923"/>
          <c:y val="5.6038377434156454E-2"/>
          <c:w val="0.13014582062840013"/>
          <c:h val="0.856971736032369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+mj-lt"/>
        </a:defRPr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[REACH_MCNA_KRG_MoP_analysis.xlsx]Shelter_NFI!PivotTable39</c:name>
    <c:fmtId val="17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7198418636409865E-2"/>
          <c:y val="4.7178668352535758E-2"/>
          <c:w val="0.79058524496486671"/>
          <c:h val="0.8533246608336676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Shelter_NFI!$B$28:$B$29</c:f>
              <c:strCache>
                <c:ptCount val="1"/>
                <c:pt idx="0">
                  <c:v>Kerosene</c:v>
                </c:pt>
              </c:strCache>
            </c:strRef>
          </c:tx>
          <c:spPr>
            <a:solidFill>
              <a:srgbClr val="EE5859">
                <a:alpha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Shelter_NFI!$A$30:$A$35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Shelter_NFI!$B$30:$B$35</c:f>
              <c:numCache>
                <c:formatCode>0.0%</c:formatCode>
                <c:ptCount val="5"/>
                <c:pt idx="0">
                  <c:v>0.49284253578732107</c:v>
                </c:pt>
                <c:pt idx="1">
                  <c:v>0.56992084432717682</c:v>
                </c:pt>
                <c:pt idx="2">
                  <c:v>0.15035799522673032</c:v>
                </c:pt>
                <c:pt idx="3">
                  <c:v>0.37044534412955465</c:v>
                </c:pt>
                <c:pt idx="4">
                  <c:v>0.48571428571428571</c:v>
                </c:pt>
              </c:numCache>
            </c:numRef>
          </c:val>
        </c:ser>
        <c:ser>
          <c:idx val="1"/>
          <c:order val="1"/>
          <c:tx>
            <c:strRef>
              <c:f>Shelter_NFI!$C$28:$C$29</c:f>
              <c:strCache>
                <c:ptCount val="1"/>
                <c:pt idx="0">
                  <c:v>Electric heater</c:v>
                </c:pt>
              </c:strCache>
            </c:strRef>
          </c:tx>
          <c:spPr>
            <a:solidFill>
              <a:srgbClr val="95A0A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Shelter_NFI!$A$30:$A$35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Shelter_NFI!$C$30:$C$35</c:f>
              <c:numCache>
                <c:formatCode>0.0%</c:formatCode>
                <c:ptCount val="5"/>
                <c:pt idx="0">
                  <c:v>0.18609406952965235</c:v>
                </c:pt>
                <c:pt idx="1">
                  <c:v>0.23482849604221637</c:v>
                </c:pt>
                <c:pt idx="2">
                  <c:v>0.56801909307875897</c:v>
                </c:pt>
                <c:pt idx="3">
                  <c:v>0.46963562753036436</c:v>
                </c:pt>
                <c:pt idx="4">
                  <c:v>0.20357142857142857</c:v>
                </c:pt>
              </c:numCache>
            </c:numRef>
          </c:val>
        </c:ser>
        <c:ser>
          <c:idx val="2"/>
          <c:order val="2"/>
          <c:tx>
            <c:strRef>
              <c:f>Shelter_NFI!$D$28:$D$29</c:f>
              <c:strCache>
                <c:ptCount val="1"/>
                <c:pt idx="0">
                  <c:v>Air conditioning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Shelter_NFI!$A$30:$A$35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Shelter_NFI!$D$30:$D$35</c:f>
              <c:numCache>
                <c:formatCode>0.0%</c:formatCode>
                <c:ptCount val="5"/>
                <c:pt idx="0">
                  <c:v>0.2392638036809816</c:v>
                </c:pt>
                <c:pt idx="1">
                  <c:v>0.10290237467018469</c:v>
                </c:pt>
                <c:pt idx="2">
                  <c:v>3.3412887828162291E-2</c:v>
                </c:pt>
                <c:pt idx="3">
                  <c:v>6.0728744939271256E-3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Shelter_NFI!$E$28:$E$29</c:f>
              <c:strCache>
                <c:ptCount val="1"/>
                <c:pt idx="0">
                  <c:v>Blankets</c:v>
                </c:pt>
              </c:strCache>
            </c:strRef>
          </c:tx>
          <c:spPr>
            <a:solidFill>
              <a:srgbClr val="FFDA71"/>
            </a:solidFill>
            <a:ln>
              <a:noFill/>
            </a:ln>
            <a:effectLst/>
          </c:spPr>
          <c:invertIfNegative val="0"/>
          <c:cat>
            <c:strRef>
              <c:f>Shelter_NFI!$A$30:$A$35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Shelter_NFI!$E$30:$E$35</c:f>
              <c:numCache>
                <c:formatCode>0.0%</c:formatCode>
                <c:ptCount val="5"/>
                <c:pt idx="0">
                  <c:v>1.4314928425357873E-2</c:v>
                </c:pt>
                <c:pt idx="1">
                  <c:v>6.0686015831134567E-2</c:v>
                </c:pt>
                <c:pt idx="2">
                  <c:v>0.19570405727923629</c:v>
                </c:pt>
                <c:pt idx="3">
                  <c:v>4.2510121457489877E-2</c:v>
                </c:pt>
                <c:pt idx="4">
                  <c:v>7.857142857142857E-2</c:v>
                </c:pt>
              </c:numCache>
            </c:numRef>
          </c:val>
        </c:ser>
        <c:ser>
          <c:idx val="4"/>
          <c:order val="4"/>
          <c:tx>
            <c:strRef>
              <c:f>Shelter_NFI!$F$28:$F$29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Shelter_NFI!$A$30:$A$35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Shelter_NFI!$F$30:$F$35</c:f>
              <c:numCache>
                <c:formatCode>0.0%</c:formatCode>
                <c:ptCount val="5"/>
                <c:pt idx="0">
                  <c:v>6.5439672801635998E-2</c:v>
                </c:pt>
                <c:pt idx="1">
                  <c:v>2.3746701846965697E-2</c:v>
                </c:pt>
                <c:pt idx="2">
                  <c:v>1.6706443914081145E-2</c:v>
                </c:pt>
                <c:pt idx="3">
                  <c:v>6.6801619433198386E-2</c:v>
                </c:pt>
                <c:pt idx="4">
                  <c:v>2.5000000000000001E-2</c:v>
                </c:pt>
              </c:numCache>
            </c:numRef>
          </c:val>
        </c:ser>
        <c:ser>
          <c:idx val="5"/>
          <c:order val="5"/>
          <c:tx>
            <c:strRef>
              <c:f>Shelter_NFI!$G$28:$G$29</c:f>
              <c:strCache>
                <c:ptCount val="1"/>
                <c:pt idx="0">
                  <c:v>No heating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Shelter_NFI!$A$30:$A$35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Shelter_NFI!$G$30:$G$35</c:f>
              <c:numCache>
                <c:formatCode>0.0%</c:formatCode>
                <c:ptCount val="5"/>
                <c:pt idx="0">
                  <c:v>2.0449897750511249E-3</c:v>
                </c:pt>
                <c:pt idx="1">
                  <c:v>7.9155672823219003E-3</c:v>
                </c:pt>
                <c:pt idx="2">
                  <c:v>3.5799522673031027E-2</c:v>
                </c:pt>
                <c:pt idx="3">
                  <c:v>4.4534412955465584E-2</c:v>
                </c:pt>
                <c:pt idx="4">
                  <c:v>0.20714285714285716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120640"/>
        <c:axId val="190121200"/>
      </c:barChart>
      <c:catAx>
        <c:axId val="19012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90121200"/>
        <c:crosses val="autoZero"/>
        <c:auto val="1"/>
        <c:lblAlgn val="ctr"/>
        <c:lblOffset val="100"/>
        <c:noMultiLvlLbl val="0"/>
      </c:catAx>
      <c:valAx>
        <c:axId val="1901212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9012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625213076092376"/>
          <c:y val="5.9842949406366037E-2"/>
          <c:w val="0.14221633639872347"/>
          <c:h val="0.846002342385423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+mj-lt"/>
        </a:defRPr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E5859">
                  <a:alpha val="8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D2CBB8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2656583552055992"/>
                  <c:y val="-2.0431612715077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0747036307961505"/>
                  <c:y val="8.5253353747448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Shelter_accommodation!$B$31:$C$31</c:f>
              <c:strCache>
                <c:ptCount val="2"/>
                <c:pt idx="0">
                  <c:v>No lease agreement</c:v>
                </c:pt>
                <c:pt idx="1">
                  <c:v>Lease agreement</c:v>
                </c:pt>
              </c:strCache>
            </c:strRef>
          </c:cat>
          <c:val>
            <c:numRef>
              <c:f>Shelter_accommodation!$B$32:$C$32</c:f>
              <c:numCache>
                <c:formatCode>0.0%</c:formatCode>
                <c:ptCount val="2"/>
                <c:pt idx="0">
                  <c:v>0.87410440122824973</c:v>
                </c:pt>
                <c:pt idx="1">
                  <c:v>0.12589559877175024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836703965285099"/>
          <c:y val="0.11103657205338664"/>
          <c:w val="0.25883377077865266"/>
          <c:h val="0.27256999125109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[REACH_MCNA_KRG_MoP_analysis.xlsx]Demographics!PivotTable1</c:name>
    <c:fmtId val="4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6.3489976884386262E-2"/>
          <c:y val="4.148486194932028E-2"/>
          <c:w val="0.91950590938596644"/>
          <c:h val="0.82265806809010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Demographics!$B$3</c:f>
              <c:strCache>
                <c:ptCount val="1"/>
                <c:pt idx="0">
                  <c:v>Average household size</c:v>
                </c:pt>
              </c:strCache>
            </c:strRef>
          </c:tx>
          <c:spPr>
            <a:solidFill>
              <a:srgbClr val="95A0A9">
                <a:alpha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Demographics!$A$4:$A$9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Demographics!$B$4:$B$9</c:f>
              <c:numCache>
                <c:formatCode>0.0</c:formatCode>
                <c:ptCount val="5"/>
                <c:pt idx="0">
                  <c:v>7.6435845213849287</c:v>
                </c:pt>
                <c:pt idx="1">
                  <c:v>6.6052631578947372</c:v>
                </c:pt>
                <c:pt idx="2">
                  <c:v>5.617577197149644</c:v>
                </c:pt>
                <c:pt idx="3">
                  <c:v>5.141414141414141</c:v>
                </c:pt>
                <c:pt idx="4">
                  <c:v>5.2245614035087717</c:v>
                </c:pt>
              </c:numCache>
            </c:numRef>
          </c:val>
        </c:ser>
        <c:ser>
          <c:idx val="1"/>
          <c:order val="1"/>
          <c:tx>
            <c:strRef>
              <c:f>Demographics!$C$3</c:f>
              <c:strCache>
                <c:ptCount val="1"/>
                <c:pt idx="0">
                  <c:v>Average dependency ratio</c:v>
                </c:pt>
              </c:strCache>
            </c:strRef>
          </c:tx>
          <c:spPr>
            <a:solidFill>
              <a:srgbClr val="FFDA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Demographics!$A$4:$A$9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Demographics!$C$4:$C$9</c:f>
              <c:numCache>
                <c:formatCode>0.0</c:formatCode>
                <c:ptCount val="5"/>
                <c:pt idx="0">
                  <c:v>1.0628289649929157</c:v>
                </c:pt>
                <c:pt idx="1">
                  <c:v>1.0945617832459937</c:v>
                </c:pt>
                <c:pt idx="2">
                  <c:v>1.0365503525242241</c:v>
                </c:pt>
                <c:pt idx="3">
                  <c:v>1.1484126984126988</c:v>
                </c:pt>
                <c:pt idx="4">
                  <c:v>0.99677345072081902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79339072"/>
        <c:axId val="147723312"/>
      </c:barChart>
      <c:catAx>
        <c:axId val="7933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723312"/>
        <c:crosses val="autoZero"/>
        <c:auto val="1"/>
        <c:lblAlgn val="ctr"/>
        <c:lblOffset val="100"/>
        <c:noMultiLvlLbl val="0"/>
      </c:catAx>
      <c:valAx>
        <c:axId val="147723312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3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[REACH_MCNA_KRG_MoP_analysis.xlsx]Demographics!PivotTable5</c:name>
    <c:fmtId val="7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0221954849429089E-2"/>
          <c:y val="5.0820993690484505E-2"/>
          <c:w val="0.79928459004627572"/>
          <c:h val="0.780099523778788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Demographics!$B$57:$B$58</c:f>
              <c:strCache>
                <c:ptCount val="1"/>
                <c:pt idx="0">
                  <c:v>Male HoH</c:v>
                </c:pt>
              </c:strCache>
            </c:strRef>
          </c:tx>
          <c:spPr>
            <a:solidFill>
              <a:srgbClr val="A5C9A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Demographics!$A$59:$A$64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Demographics!$B$59:$B$64</c:f>
              <c:numCache>
                <c:formatCode>0.0%</c:formatCode>
                <c:ptCount val="5"/>
                <c:pt idx="0">
                  <c:v>0.94704684317718946</c:v>
                </c:pt>
                <c:pt idx="1">
                  <c:v>0.93947368421052635</c:v>
                </c:pt>
                <c:pt idx="2">
                  <c:v>0.92874109263657956</c:v>
                </c:pt>
                <c:pt idx="3">
                  <c:v>0.90101010101010104</c:v>
                </c:pt>
                <c:pt idx="4">
                  <c:v>0.86315789473684212</c:v>
                </c:pt>
              </c:numCache>
            </c:numRef>
          </c:val>
        </c:ser>
        <c:ser>
          <c:idx val="1"/>
          <c:order val="1"/>
          <c:tx>
            <c:strRef>
              <c:f>Demographics!$C$57:$C$58</c:f>
              <c:strCache>
                <c:ptCount val="1"/>
                <c:pt idx="0">
                  <c:v>Female HoH</c:v>
                </c:pt>
              </c:strCache>
            </c:strRef>
          </c:tx>
          <c:spPr>
            <a:solidFill>
              <a:srgbClr val="EE5859">
                <a:alpha val="69804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Demographics!$A$59:$A$64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Demographics!$C$59:$C$64</c:f>
              <c:numCache>
                <c:formatCode>0.0%</c:formatCode>
                <c:ptCount val="5"/>
                <c:pt idx="0">
                  <c:v>5.2953156822810592E-2</c:v>
                </c:pt>
                <c:pt idx="1">
                  <c:v>6.0526315789473685E-2</c:v>
                </c:pt>
                <c:pt idx="2">
                  <c:v>7.1258907363420429E-2</c:v>
                </c:pt>
                <c:pt idx="3">
                  <c:v>9.8989898989898989E-2</c:v>
                </c:pt>
                <c:pt idx="4">
                  <c:v>0.1368421052631579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726112"/>
        <c:axId val="147726672"/>
      </c:barChart>
      <c:catAx>
        <c:axId val="14772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726672"/>
        <c:crosses val="autoZero"/>
        <c:auto val="1"/>
        <c:lblAlgn val="ctr"/>
        <c:lblOffset val="100"/>
        <c:noMultiLvlLbl val="0"/>
      </c:catAx>
      <c:valAx>
        <c:axId val="147726672"/>
        <c:scaling>
          <c:orientation val="minMax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7261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266879824549281"/>
          <c:y val="4.6615983911899604E-2"/>
          <c:w val="0.12344837449663344"/>
          <c:h val="0.841790645153779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DA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Education!$B$36:$G$36</c:f>
              <c:strCache>
                <c:ptCount val="6"/>
                <c:pt idx="0">
                  <c:v>Male 6-11</c:v>
                </c:pt>
                <c:pt idx="1">
                  <c:v>Female 6-11</c:v>
                </c:pt>
                <c:pt idx="2">
                  <c:v>Male 12-14</c:v>
                </c:pt>
                <c:pt idx="3">
                  <c:v>Female 12-14</c:v>
                </c:pt>
                <c:pt idx="4">
                  <c:v>Male 15-17</c:v>
                </c:pt>
                <c:pt idx="5">
                  <c:v>Female 15-17</c:v>
                </c:pt>
              </c:strCache>
            </c:strRef>
          </c:cat>
          <c:val>
            <c:numRef>
              <c:f>Education!$B$37:$G$37</c:f>
              <c:numCache>
                <c:formatCode>0.0</c:formatCode>
                <c:ptCount val="6"/>
                <c:pt idx="0">
                  <c:v>38.801843317972349</c:v>
                </c:pt>
                <c:pt idx="1">
                  <c:v>38.370846730975352</c:v>
                </c:pt>
                <c:pt idx="2">
                  <c:v>34.89208633093525</c:v>
                </c:pt>
                <c:pt idx="3">
                  <c:v>32.860040567951323</c:v>
                </c:pt>
                <c:pt idx="4">
                  <c:v>31.274900398406373</c:v>
                </c:pt>
                <c:pt idx="5">
                  <c:v>24.764150943396228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7728912"/>
        <c:axId val="147729472"/>
      </c:barChart>
      <c:catAx>
        <c:axId val="14772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729472"/>
        <c:crosses val="autoZero"/>
        <c:auto val="1"/>
        <c:lblAlgn val="ctr"/>
        <c:lblOffset val="100"/>
        <c:noMultiLvlLbl val="0"/>
      </c:catAx>
      <c:valAx>
        <c:axId val="147729472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72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5A0A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Education!$A$97:$A$99</c:f>
              <c:strCache>
                <c:ptCount val="3"/>
                <c:pt idx="0">
                  <c:v>Single-shifted</c:v>
                </c:pt>
                <c:pt idx="1">
                  <c:v>Double-shifted</c:v>
                </c:pt>
                <c:pt idx="2">
                  <c:v>Triple-shifted</c:v>
                </c:pt>
              </c:strCache>
            </c:strRef>
          </c:cat>
          <c:val>
            <c:numRef>
              <c:f>Education!$B$97:$B$99</c:f>
              <c:numCache>
                <c:formatCode>0.0</c:formatCode>
                <c:ptCount val="3"/>
                <c:pt idx="0">
                  <c:v>48.2</c:v>
                </c:pt>
                <c:pt idx="1">
                  <c:v>45.4</c:v>
                </c:pt>
                <c:pt idx="2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586560"/>
        <c:axId val="187587120"/>
      </c:barChart>
      <c:catAx>
        <c:axId val="18758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87120"/>
        <c:crosses val="autoZero"/>
        <c:auto val="1"/>
        <c:lblAlgn val="ctr"/>
        <c:lblOffset val="100"/>
        <c:noMultiLvlLbl val="0"/>
      </c:catAx>
      <c:valAx>
        <c:axId val="18758712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86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D2CBB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Education!$A$121:$A$123</c:f>
              <c:strCache>
                <c:ptCount val="3"/>
                <c:pt idx="0">
                  <c:v>Lack of money for education</c:v>
                </c:pt>
                <c:pt idx="1">
                  <c:v>Distance to school</c:v>
                </c:pt>
                <c:pt idx="2">
                  <c:v>Language differences</c:v>
                </c:pt>
              </c:strCache>
            </c:strRef>
          </c:cat>
          <c:val>
            <c:numRef>
              <c:f>Education!$B$121:$B$123</c:f>
              <c:numCache>
                <c:formatCode>0.0%</c:formatCode>
                <c:ptCount val="3"/>
                <c:pt idx="0">
                  <c:v>0.45833333333333331</c:v>
                </c:pt>
                <c:pt idx="1">
                  <c:v>0.375</c:v>
                </c:pt>
                <c:pt idx="2">
                  <c:v>0.20833333333333334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589360"/>
        <c:axId val="187589920"/>
      </c:barChart>
      <c:catAx>
        <c:axId val="18758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89920"/>
        <c:crosses val="autoZero"/>
        <c:auto val="1"/>
        <c:lblAlgn val="ctr"/>
        <c:lblOffset val="100"/>
        <c:noMultiLvlLbl val="0"/>
      </c:catAx>
      <c:valAx>
        <c:axId val="187589920"/>
        <c:scaling>
          <c:orientation val="minMax"/>
          <c:max val="0.60000000000000009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8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Health!$H$10</c:f>
              <c:strCache>
                <c:ptCount val="1"/>
                <c:pt idx="0">
                  <c:v>Immunised</c:v>
                </c:pt>
              </c:strCache>
            </c:strRef>
          </c:tx>
          <c:spPr>
            <a:solidFill>
              <a:srgbClr val="D2CBB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Health!$G$11:$G$15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Health!$H$11:$H$15</c:f>
              <c:numCache>
                <c:formatCode>0</c:formatCode>
                <c:ptCount val="5"/>
                <c:pt idx="0">
                  <c:v>85.172981878088962</c:v>
                </c:pt>
                <c:pt idx="1">
                  <c:v>91.563275434243181</c:v>
                </c:pt>
                <c:pt idx="2">
                  <c:v>82.1608040201005</c:v>
                </c:pt>
                <c:pt idx="3">
                  <c:v>84.731182795698928</c:v>
                </c:pt>
                <c:pt idx="4">
                  <c:v>81.886792452830193</c:v>
                </c:pt>
              </c:numCache>
            </c:numRef>
          </c:val>
        </c:ser>
        <c:ser>
          <c:idx val="1"/>
          <c:order val="1"/>
          <c:tx>
            <c:strRef>
              <c:f>Health!$I$10</c:f>
              <c:strCache>
                <c:ptCount val="1"/>
                <c:pt idx="0">
                  <c:v>Not immunised</c:v>
                </c:pt>
              </c:strCache>
            </c:strRef>
          </c:tx>
          <c:spPr>
            <a:solidFill>
              <a:srgbClr val="EE5859">
                <a:alpha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Health!$G$11:$G$15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Health!$I$11:$I$15</c:f>
              <c:numCache>
                <c:formatCode>0</c:formatCode>
                <c:ptCount val="5"/>
                <c:pt idx="0">
                  <c:v>14.827018121911038</c:v>
                </c:pt>
                <c:pt idx="1">
                  <c:v>8.4367245657568191</c:v>
                </c:pt>
                <c:pt idx="2">
                  <c:v>17.8391959798995</c:v>
                </c:pt>
                <c:pt idx="3">
                  <c:v>15.268817204301072</c:v>
                </c:pt>
                <c:pt idx="4">
                  <c:v>18.113207547169807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592720"/>
        <c:axId val="187593280"/>
      </c:barChart>
      <c:catAx>
        <c:axId val="18759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93280"/>
        <c:crosses val="autoZero"/>
        <c:auto val="1"/>
        <c:lblAlgn val="ctr"/>
        <c:lblOffset val="100"/>
        <c:noMultiLvlLbl val="0"/>
      </c:catAx>
      <c:valAx>
        <c:axId val="18759328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9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6317563268739"/>
          <c:y val="0.86582482089348378"/>
          <c:w val="0.42369434479281332"/>
          <c:h val="0.105103038229483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[REACH_MCNA_KRG_MoP_analysis.xlsx]Health!PivotTable22</c:name>
    <c:fmtId val="9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1407800144264802E-2"/>
          <c:y val="5.6798478342786021E-2"/>
          <c:w val="0.78768964570937339"/>
          <c:h val="0.807178321713407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Health!$B$18:$B$19</c:f>
              <c:strCache>
                <c:ptCount val="1"/>
                <c:pt idx="0">
                  <c:v>No antenatal care</c:v>
                </c:pt>
              </c:strCache>
            </c:strRef>
          </c:tx>
          <c:spPr>
            <a:solidFill>
              <a:srgbClr val="EE5859">
                <a:alpha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Health!$A$20:$A$25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Health!$B$20:$B$25</c:f>
              <c:numCache>
                <c:formatCode>0.0%</c:formatCode>
                <c:ptCount val="5"/>
                <c:pt idx="0">
                  <c:v>0.29729729729729731</c:v>
                </c:pt>
                <c:pt idx="1">
                  <c:v>0.17391304347826086</c:v>
                </c:pt>
                <c:pt idx="2">
                  <c:v>0.21739130434782608</c:v>
                </c:pt>
                <c:pt idx="3">
                  <c:v>0.26229508196721313</c:v>
                </c:pt>
                <c:pt idx="4">
                  <c:v>0.29411764705882354</c:v>
                </c:pt>
              </c:numCache>
            </c:numRef>
          </c:val>
        </c:ser>
        <c:ser>
          <c:idx val="1"/>
          <c:order val="1"/>
          <c:tx>
            <c:strRef>
              <c:f>Health!$C$18:$C$19</c:f>
              <c:strCache>
                <c:ptCount val="1"/>
                <c:pt idx="0">
                  <c:v>Antenatal care</c:v>
                </c:pt>
              </c:strCache>
            </c:strRef>
          </c:tx>
          <c:spPr>
            <a:solidFill>
              <a:srgbClr val="D2CBB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Health!$A$20:$A$25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Health!$C$20:$C$25</c:f>
              <c:numCache>
                <c:formatCode>0.0%</c:formatCode>
                <c:ptCount val="5"/>
                <c:pt idx="0">
                  <c:v>0.70270270270270274</c:v>
                </c:pt>
                <c:pt idx="1">
                  <c:v>0.82608695652173914</c:v>
                </c:pt>
                <c:pt idx="2">
                  <c:v>0.78260869565217395</c:v>
                </c:pt>
                <c:pt idx="3">
                  <c:v>0.73770491803278693</c:v>
                </c:pt>
                <c:pt idx="4">
                  <c:v>0.70588235294117652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772224"/>
        <c:axId val="187772784"/>
      </c:barChart>
      <c:catAx>
        <c:axId val="18777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772784"/>
        <c:crosses val="autoZero"/>
        <c:auto val="1"/>
        <c:lblAlgn val="ctr"/>
        <c:lblOffset val="100"/>
        <c:noMultiLvlLbl val="0"/>
      </c:catAx>
      <c:valAx>
        <c:axId val="1877727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77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898935599881619"/>
          <c:y val="7.7745140409694505E-2"/>
          <c:w val="0.15210079032272963"/>
          <c:h val="0.813748201993974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[REACH_MCNA_KRG_MoP_analysis.xlsx]Health!PivotTable23</c:name>
    <c:fmtId val="1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442701424534293E-2"/>
          <c:y val="5.7861852483084501E-2"/>
          <c:w val="0.79616240844339337"/>
          <c:h val="0.8035683379187457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Health!$B$27:$B$28</c:f>
              <c:strCache>
                <c:ptCount val="1"/>
                <c:pt idx="0">
                  <c:v>No post-natal care</c:v>
                </c:pt>
              </c:strCache>
            </c:strRef>
          </c:tx>
          <c:spPr>
            <a:solidFill>
              <a:srgbClr val="EE5859">
                <a:alpha val="8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Health!$A$29:$A$34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Health!$B$29:$B$34</c:f>
              <c:numCache>
                <c:formatCode>0.0%</c:formatCode>
                <c:ptCount val="5"/>
                <c:pt idx="0">
                  <c:v>0.32692307692307693</c:v>
                </c:pt>
                <c:pt idx="1">
                  <c:v>0.23333333333333334</c:v>
                </c:pt>
                <c:pt idx="2">
                  <c:v>0.14473684210526316</c:v>
                </c:pt>
                <c:pt idx="3">
                  <c:v>0.32520325203252032</c:v>
                </c:pt>
                <c:pt idx="4">
                  <c:v>0.35416666666666669</c:v>
                </c:pt>
              </c:numCache>
            </c:numRef>
          </c:val>
        </c:ser>
        <c:ser>
          <c:idx val="1"/>
          <c:order val="1"/>
          <c:tx>
            <c:strRef>
              <c:f>Health!$C$27:$C$28</c:f>
              <c:strCache>
                <c:ptCount val="1"/>
                <c:pt idx="0">
                  <c:v>Post-natal care</c:v>
                </c:pt>
              </c:strCache>
            </c:strRef>
          </c:tx>
          <c:spPr>
            <a:solidFill>
              <a:srgbClr val="D2CBB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Health!$A$29:$A$34</c:f>
              <c:strCache>
                <c:ptCount val="5"/>
                <c:pt idx="0">
                  <c:v>Dahuk</c:v>
                </c:pt>
                <c:pt idx="1">
                  <c:v>Ninewa</c:v>
                </c:pt>
                <c:pt idx="2">
                  <c:v>Erbil</c:v>
                </c:pt>
                <c:pt idx="3">
                  <c:v>Sulaymaniyah</c:v>
                </c:pt>
                <c:pt idx="4">
                  <c:v>Diyala</c:v>
                </c:pt>
              </c:strCache>
            </c:strRef>
          </c:cat>
          <c:val>
            <c:numRef>
              <c:f>Health!$C$29:$C$34</c:f>
              <c:numCache>
                <c:formatCode>0.0%</c:formatCode>
                <c:ptCount val="5"/>
                <c:pt idx="0">
                  <c:v>0.67307692307692313</c:v>
                </c:pt>
                <c:pt idx="1">
                  <c:v>0.76666666666666672</c:v>
                </c:pt>
                <c:pt idx="2">
                  <c:v>0.85526315789473684</c:v>
                </c:pt>
                <c:pt idx="3">
                  <c:v>0.67479674796747968</c:v>
                </c:pt>
                <c:pt idx="4">
                  <c:v>0.64583333333333337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5537072"/>
        <c:axId val="185537632"/>
      </c:barChart>
      <c:catAx>
        <c:axId val="18553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537632"/>
        <c:crosses val="autoZero"/>
        <c:auto val="1"/>
        <c:lblAlgn val="ctr"/>
        <c:lblOffset val="100"/>
        <c:noMultiLvlLbl val="0"/>
      </c:catAx>
      <c:valAx>
        <c:axId val="18553763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5370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807001557183217"/>
          <c:y val="0.11638252385090039"/>
          <c:w val="0.12314055020474075"/>
          <c:h val="0.72246734546044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4F076-6853-4E76-AC3C-C05AD1721BD8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8CD8F-9302-4F20-8D58-7D03A81C0FC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15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Dependency ratio explanation</a:t>
            </a:r>
          </a:p>
          <a:p>
            <a:r>
              <a:rPr lang="en-US" dirty="0" smtClean="0"/>
              <a:t>Issue is that economically inactive are exerting pressure on the economically inactive – 67% of households do not work.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8CD8F-9302-4F20-8D58-7D03A81C0F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18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Collective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centres</a:t>
            </a:r>
            <a:r>
              <a:rPr lang="en-US" baseline="0" dirty="0" smtClean="0"/>
              <a:t>; sampling bias/information gaps.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8CD8F-9302-4F20-8D58-7D03A81C0F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1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Collective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centres</a:t>
            </a:r>
            <a:r>
              <a:rPr lang="en-US" baseline="0" dirty="0" smtClean="0"/>
              <a:t>; sampling bias/information gaps.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8CD8F-9302-4F20-8D58-7D03A81C0F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32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Hot water much more of an issue than running water, though both have implications for sanitation</a:t>
            </a:r>
            <a:r>
              <a:rPr lang="en-US" baseline="0" dirty="0" smtClean="0"/>
              <a:t> and hygiene conditions.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8CD8F-9302-4F20-8D58-7D03A81C0F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49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Hot water much more of an issue than running water, though both have implications for sanitation</a:t>
            </a:r>
            <a:r>
              <a:rPr lang="en-US" baseline="0" dirty="0" smtClean="0"/>
              <a:t> and hygiene conditions.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8CD8F-9302-4F20-8D58-7D03A81C0F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01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Inequalities</a:t>
            </a:r>
            <a:r>
              <a:rPr lang="en-US" baseline="0" dirty="0" smtClean="0"/>
              <a:t> in access between rural/urban areas much more pronounced.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8CD8F-9302-4F20-8D58-7D03A81C0F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91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000000"/>
                </a:solidFill>
              </a:rPr>
              <a:t>Sanitation conditions generally quite poor</a:t>
            </a:r>
            <a:r>
              <a:rPr lang="en-GB" baseline="0" dirty="0" smtClean="0">
                <a:solidFill>
                  <a:srgbClr val="000000"/>
                </a:solidFill>
              </a:rPr>
              <a:t> and affect the poorest households most. </a:t>
            </a:r>
            <a:endParaRPr lang="en-GB" dirty="0" smtClean="0">
              <a:solidFill>
                <a:srgbClr val="000000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rgbClr val="000000"/>
                </a:solidFill>
              </a:rPr>
              <a:t>Most common in rented accommodation where prohibitive pricing likely determines and constrains access to only sub-standard housing for the poorest households. </a:t>
            </a:r>
          </a:p>
          <a:p>
            <a:r>
              <a:rPr lang="en-US" dirty="0" smtClean="0"/>
              <a:t>15% share toilets with other households across all assessed areas.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8CD8F-9302-4F20-8D58-7D03A81C0F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93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anything emerges,</a:t>
            </a:r>
            <a:r>
              <a:rPr lang="en-US" baseline="0" dirty="0" smtClean="0"/>
              <a:t> its that any winterization response should be geographically tailored; NFI data will make a stronger case for this. </a:t>
            </a:r>
          </a:p>
          <a:p>
            <a:r>
              <a:rPr lang="en-US" baseline="0" dirty="0" smtClean="0"/>
              <a:t>Refocus attention on lease agreement; no tenancy rights, no protection, no accountability for landlords.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8CD8F-9302-4F20-8D58-7D03A81C0F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6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-1" y="6247805"/>
            <a:ext cx="9144001" cy="610195"/>
            <a:chOff x="-1" y="6247805"/>
            <a:chExt cx="9144001" cy="610195"/>
          </a:xfrm>
        </p:grpSpPr>
        <p:sp>
          <p:nvSpPr>
            <p:cNvPr id="9" name="Rectangle 8"/>
            <p:cNvSpPr/>
            <p:nvPr userDrawn="1"/>
          </p:nvSpPr>
          <p:spPr>
            <a:xfrm>
              <a:off x="-1" y="6330186"/>
              <a:ext cx="9144001" cy="52781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9" descr="REACH-PowerpointTitle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880" y="6364560"/>
              <a:ext cx="3237775" cy="465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1" y="6247805"/>
              <a:ext cx="9143999" cy="9612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Rectangle 14"/>
          <p:cNvSpPr/>
          <p:nvPr userDrawn="1"/>
        </p:nvSpPr>
        <p:spPr>
          <a:xfrm>
            <a:off x="-1" y="0"/>
            <a:ext cx="9144001" cy="6247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3757" y="379824"/>
            <a:ext cx="5012011" cy="658330"/>
          </a:xfrm>
        </p:spPr>
        <p:txBody>
          <a:bodyPr anchor="b">
            <a:normAutofit/>
          </a:bodyPr>
          <a:lstStyle>
            <a:lvl1pPr algn="l">
              <a:defRPr sz="4000" b="1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Presentation 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3757" y="1120535"/>
            <a:ext cx="5012011" cy="426821"/>
          </a:xfrm>
        </p:spPr>
        <p:txBody>
          <a:bodyPr/>
          <a:lstStyle>
            <a:lvl1pPr marL="0" indent="0" algn="l">
              <a:buNone/>
              <a:defRPr sz="2400" b="1">
                <a:ln>
                  <a:noFill/>
                </a:ln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Location,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2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6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48781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756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690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54685" y="0"/>
            <a:ext cx="589315" cy="6858003"/>
            <a:chOff x="8554685" y="0"/>
            <a:chExt cx="589315" cy="6858003"/>
          </a:xfrm>
        </p:grpSpPr>
        <p:sp>
          <p:nvSpPr>
            <p:cNvPr id="12" name="Rectangle 2"/>
            <p:cNvSpPr>
              <a:spLocks noChangeArrowheads="1"/>
            </p:cNvSpPr>
            <p:nvPr userDrawn="1"/>
          </p:nvSpPr>
          <p:spPr bwMode="auto">
            <a:xfrm rot="5400000">
              <a:off x="5453743" y="3167746"/>
              <a:ext cx="6858000" cy="522514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US" altLang="en-US" sz="2400" smtClean="0">
                <a:latin typeface="Trade Gothic LT Std" panose="00000500000000000000" pitchFamily="50" charset="0"/>
              </a:endParaRPr>
            </a:p>
          </p:txBody>
        </p:sp>
        <p:pic>
          <p:nvPicPr>
            <p:cNvPr id="13" name="Picture 12" descr="REACH-PowerpointTitle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7588225" y="5238751"/>
              <a:ext cx="2592387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/>
            <p:cNvSpPr/>
            <p:nvPr userDrawn="1"/>
          </p:nvSpPr>
          <p:spPr>
            <a:xfrm rot="5400000">
              <a:off x="5167248" y="3387437"/>
              <a:ext cx="6858002" cy="831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noFill/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1449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756" y="1709739"/>
            <a:ext cx="7905572" cy="1707229"/>
          </a:xfrm>
        </p:spPr>
        <p:txBody>
          <a:bodyPr anchor="b"/>
          <a:lstStyle>
            <a:lvl1pPr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756" y="3544436"/>
            <a:ext cx="79055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45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756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9647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3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tailed/zoomed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" y="0"/>
            <a:ext cx="8548009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756" y="365126"/>
            <a:ext cx="7947718" cy="2735584"/>
          </a:xfrm>
        </p:spPr>
        <p:txBody>
          <a:bodyPr>
            <a:noAutofit/>
          </a:bodyPr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Use this slide for a detailed map.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Crop the map to show only the area of interest, using the REACH sidebar. </a:t>
            </a:r>
            <a:br>
              <a:rPr lang="en-US" dirty="0" smtClean="0"/>
            </a:br>
            <a:r>
              <a:rPr lang="en-US" dirty="0" smtClean="0"/>
              <a:t>While no title is needed, leave an explanation in the comments section if the slideshow will be shared afterwards.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194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Whole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756" y="365126"/>
            <a:ext cx="7947718" cy="2735584"/>
          </a:xfrm>
        </p:spPr>
        <p:txBody>
          <a:bodyPr>
            <a:noAutofit/>
          </a:bodyPr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Use this slide for a whole map.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Expand the map to fill the page proportionally as much as possible. Centre the map on the page and leave black space at edges as required.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059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4416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756" y="457200"/>
            <a:ext cx="3345263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6353" y="987426"/>
            <a:ext cx="445512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3756" y="2057400"/>
            <a:ext cx="33452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8408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756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52324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3756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5264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756" y="365127"/>
            <a:ext cx="7947718" cy="67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756" y="1253331"/>
            <a:ext cx="7947718" cy="5071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8554685" y="0"/>
            <a:ext cx="589315" cy="6858003"/>
            <a:chOff x="8554685" y="0"/>
            <a:chExt cx="589315" cy="6858003"/>
          </a:xfrm>
        </p:grpSpPr>
        <p:sp>
          <p:nvSpPr>
            <p:cNvPr id="17" name="Rectangle 2"/>
            <p:cNvSpPr>
              <a:spLocks noChangeArrowheads="1"/>
            </p:cNvSpPr>
            <p:nvPr userDrawn="1"/>
          </p:nvSpPr>
          <p:spPr bwMode="auto">
            <a:xfrm rot="5400000">
              <a:off x="5453743" y="3167746"/>
              <a:ext cx="6858000" cy="522514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US" altLang="en-US" sz="2400" smtClean="0">
                <a:latin typeface="Trade Gothic LT Std" panose="00000500000000000000" pitchFamily="50" charset="0"/>
              </a:endParaRPr>
            </a:p>
          </p:txBody>
        </p:sp>
        <p:pic>
          <p:nvPicPr>
            <p:cNvPr id="18" name="Picture 17" descr="REACH-PowerpointTitle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7588225" y="5238751"/>
              <a:ext cx="2592387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/>
            <p:cNvSpPr/>
            <p:nvPr userDrawn="1"/>
          </p:nvSpPr>
          <p:spPr>
            <a:xfrm rot="5400000">
              <a:off x="5167248" y="3387437"/>
              <a:ext cx="6858002" cy="831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noFill/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916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116106" y="2322820"/>
            <a:ext cx="666899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Preliminary Findings from the Iraq IDP Multi-Cluster Needs Assessment</a:t>
            </a:r>
          </a:p>
          <a:p>
            <a:pPr algn="ctr"/>
            <a:endParaRPr lang="en-US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Kurdistan Region of Iraq</a:t>
            </a:r>
            <a:endParaRPr lang="en-US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41" y="0"/>
            <a:ext cx="7947718" cy="67302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Livelihoods, Income and Debt</a:t>
            </a:r>
            <a:endParaRPr lang="en-GB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673028"/>
            <a:ext cx="85523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Reported income sources by proportion (%) of households</a:t>
            </a:r>
          </a:p>
          <a:p>
            <a:endParaRPr lang="en-US" sz="1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3658612"/>
            <a:ext cx="79955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Average income (USD) and debt (USD) by governorate</a:t>
            </a:r>
            <a:endParaRPr lang="en-US" sz="15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085352"/>
              </p:ext>
            </p:extLst>
          </p:nvPr>
        </p:nvGraphicFramePr>
        <p:xfrm>
          <a:off x="-1" y="996193"/>
          <a:ext cx="8444753" cy="2567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352192"/>
              </p:ext>
            </p:extLst>
          </p:nvPr>
        </p:nvGraphicFramePr>
        <p:xfrm>
          <a:off x="-1" y="4076918"/>
          <a:ext cx="8552330" cy="278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167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41" y="0"/>
            <a:ext cx="7947718" cy="67302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Employment</a:t>
            </a:r>
            <a:endParaRPr lang="en-GB" sz="30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3953870"/>
            <a:ext cx="8552329" cy="2904129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3% rate of child labour. </a:t>
            </a:r>
          </a:p>
          <a:p>
            <a:pPr marL="800100" lvl="2" indent="-3429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3028"/>
            <a:ext cx="67773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Employment rates (%) by governorate for all working age individuals aged 11-59</a:t>
            </a:r>
            <a:endParaRPr lang="en-US" sz="1500" b="1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03246"/>
              </p:ext>
            </p:extLst>
          </p:nvPr>
        </p:nvGraphicFramePr>
        <p:xfrm>
          <a:off x="-1" y="996193"/>
          <a:ext cx="8552329" cy="2634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22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88" y="416822"/>
            <a:ext cx="7947718" cy="360579"/>
          </a:xfrm>
        </p:spPr>
        <p:txBody>
          <a:bodyPr>
            <a:noAutofit/>
          </a:bodyPr>
          <a:lstStyle/>
          <a:p>
            <a:pPr algn="ctr"/>
            <a:r>
              <a:rPr lang="en-GB" sz="3000" dirty="0" smtClean="0"/>
              <a:t>Food Sources and PDS</a:t>
            </a:r>
            <a:br>
              <a:rPr lang="en-GB" sz="3000" dirty="0" smtClean="0"/>
            </a:b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34525"/>
            <a:ext cx="55939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households by primary source of food</a:t>
            </a:r>
            <a:endParaRPr lang="en-US" sz="1500" b="1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248411"/>
              </p:ext>
            </p:extLst>
          </p:nvPr>
        </p:nvGraphicFramePr>
        <p:xfrm>
          <a:off x="0" y="957691"/>
          <a:ext cx="8485094" cy="2753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3730096"/>
            <a:ext cx="83371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households by reported level of access to the Public Distribution System</a:t>
            </a:r>
            <a:endParaRPr lang="en-US" sz="1500" b="1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154539"/>
              </p:ext>
            </p:extLst>
          </p:nvPr>
        </p:nvGraphicFramePr>
        <p:xfrm>
          <a:off x="0" y="3956448"/>
          <a:ext cx="8485094" cy="2807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271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88" y="416822"/>
            <a:ext cx="7947718" cy="360579"/>
          </a:xfrm>
        </p:spPr>
        <p:txBody>
          <a:bodyPr>
            <a:noAutofit/>
          </a:bodyPr>
          <a:lstStyle/>
          <a:p>
            <a:pPr algn="ctr"/>
            <a:r>
              <a:rPr lang="en-GB" sz="3000" dirty="0" smtClean="0"/>
              <a:t>Food Consumption and Food Security</a:t>
            </a:r>
            <a:br>
              <a:rPr lang="en-GB" sz="3000" dirty="0" smtClean="0"/>
            </a:b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34525"/>
            <a:ext cx="55939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households by primary source of food</a:t>
            </a:r>
            <a:endParaRPr lang="en-US" sz="15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68536"/>
              </p:ext>
            </p:extLst>
          </p:nvPr>
        </p:nvGraphicFramePr>
        <p:xfrm>
          <a:off x="0" y="995104"/>
          <a:ext cx="8538882" cy="294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0" y="3989955"/>
            <a:ext cx="8592670" cy="285503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Food insecurity increases as we move from </a:t>
            </a:r>
            <a:r>
              <a:rPr lang="en-GB" dirty="0" err="1" smtClean="0">
                <a:solidFill>
                  <a:srgbClr val="000000"/>
                </a:solidFill>
              </a:rPr>
              <a:t>Dahuk</a:t>
            </a:r>
            <a:r>
              <a:rPr lang="en-GB" dirty="0" smtClean="0">
                <a:solidFill>
                  <a:srgbClr val="000000"/>
                </a:solidFill>
              </a:rPr>
              <a:t> towards </a:t>
            </a:r>
            <a:r>
              <a:rPr lang="en-GB" dirty="0" err="1" smtClean="0">
                <a:solidFill>
                  <a:srgbClr val="000000"/>
                </a:solidFill>
              </a:rPr>
              <a:t>Diyala</a:t>
            </a:r>
            <a:r>
              <a:rPr lang="en-GB" dirty="0" smtClean="0">
                <a:solidFill>
                  <a:srgbClr val="000000"/>
                </a:solidFill>
              </a:rPr>
              <a:t>. </a:t>
            </a:r>
          </a:p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000000"/>
              </a:solidFill>
            </a:endParaRPr>
          </a:p>
          <a:p>
            <a:pPr marL="800100" lvl="2" indent="-3429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96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12" y="190315"/>
            <a:ext cx="7947718" cy="673028"/>
          </a:xfrm>
        </p:spPr>
        <p:txBody>
          <a:bodyPr>
            <a:noAutofit/>
          </a:bodyPr>
          <a:lstStyle/>
          <a:p>
            <a:pPr algn="ctr"/>
            <a:r>
              <a:rPr lang="en-GB" sz="3000" dirty="0" smtClean="0"/>
              <a:t>Housing and Accommodation</a:t>
            </a:r>
            <a:br>
              <a:rPr lang="en-GB" sz="3000" dirty="0" smtClean="0"/>
            </a:b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34525"/>
            <a:ext cx="55939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households by type of accommodation </a:t>
            </a:r>
            <a:endParaRPr lang="en-US" sz="1500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862987"/>
              </p:ext>
            </p:extLst>
          </p:nvPr>
        </p:nvGraphicFramePr>
        <p:xfrm>
          <a:off x="0" y="957690"/>
          <a:ext cx="8471647" cy="2780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3738282"/>
            <a:ext cx="55939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households by type of accommodation </a:t>
            </a:r>
            <a:endParaRPr lang="en-US" sz="1500" b="1" dirty="0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39778"/>
              </p:ext>
            </p:extLst>
          </p:nvPr>
        </p:nvGraphicFramePr>
        <p:xfrm>
          <a:off x="0" y="4061448"/>
          <a:ext cx="8471647" cy="2780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907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12" y="190315"/>
            <a:ext cx="7947718" cy="673028"/>
          </a:xfrm>
        </p:spPr>
        <p:txBody>
          <a:bodyPr>
            <a:noAutofit/>
          </a:bodyPr>
          <a:lstStyle/>
          <a:p>
            <a:pPr algn="ctr"/>
            <a:r>
              <a:rPr lang="en-GB" sz="3000" dirty="0" smtClean="0"/>
              <a:t>Heating and Winterisation</a:t>
            </a:r>
            <a:br>
              <a:rPr lang="en-GB" sz="3000" dirty="0" smtClean="0"/>
            </a:b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34525"/>
            <a:ext cx="55939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households by type of accommodation </a:t>
            </a:r>
            <a:endParaRPr lang="en-US" sz="15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989130"/>
              </p:ext>
            </p:extLst>
          </p:nvPr>
        </p:nvGraphicFramePr>
        <p:xfrm>
          <a:off x="0" y="957690"/>
          <a:ext cx="8511988" cy="2955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12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12" y="190315"/>
            <a:ext cx="7947718" cy="673028"/>
          </a:xfrm>
          <a:noFill/>
        </p:spPr>
        <p:txBody>
          <a:bodyPr>
            <a:noAutofit/>
          </a:bodyPr>
          <a:lstStyle/>
          <a:p>
            <a:pPr algn="ctr"/>
            <a:r>
              <a:rPr lang="en-GB" sz="3000" dirty="0" smtClean="0"/>
              <a:t>Multi-Sector Summary of Key Findings</a:t>
            </a:r>
            <a:br>
              <a:rPr lang="en-GB" sz="3000" dirty="0" smtClean="0"/>
            </a:br>
            <a:endParaRPr lang="en-GB" sz="3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196" y="863343"/>
            <a:ext cx="5586413" cy="2997317"/>
          </a:xfrm>
          <a:prstGeom prst="rect">
            <a:avLst/>
          </a:prstGeom>
          <a:noFill/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A geographically tailored winterisation response is key if IDP households are to be properly prepared for the coming winter.</a:t>
            </a:r>
          </a:p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Spatial inequalities in shelter conditions and NFIs are clear and are likely to continue to grow unabated.  </a:t>
            </a:r>
          </a:p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Shelter conditions are and will remain the primary driver of further displacement. 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86413" y="863366"/>
            <a:ext cx="2986088" cy="599463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Clr>
                <a:srgbClr val="EE5859"/>
              </a:buClr>
              <a:buNone/>
            </a:pPr>
            <a:r>
              <a:rPr lang="en-GB" sz="6000" dirty="0" smtClean="0">
                <a:solidFill>
                  <a:srgbClr val="EE5859"/>
                </a:solidFill>
              </a:rPr>
              <a:t>60%</a:t>
            </a:r>
          </a:p>
          <a:p>
            <a:pPr marL="0" lvl="1" indent="0">
              <a:spcBef>
                <a:spcPts val="1000"/>
              </a:spcBef>
              <a:buClr>
                <a:srgbClr val="EE5859"/>
              </a:buClr>
              <a:buNone/>
            </a:pPr>
            <a:r>
              <a:rPr lang="en-GB" sz="2200" dirty="0" smtClean="0">
                <a:solidFill>
                  <a:srgbClr val="EE5859"/>
                </a:solidFill>
              </a:rPr>
              <a:t>of households rent, whilst 67% are economically inactive. </a:t>
            </a:r>
          </a:p>
          <a:p>
            <a:pPr marL="0" lvl="1" indent="0">
              <a:spcBef>
                <a:spcPts val="1000"/>
              </a:spcBef>
              <a:buClr>
                <a:srgbClr val="EE5859"/>
              </a:buClr>
              <a:buNone/>
            </a:pPr>
            <a:r>
              <a:rPr lang="en-GB" sz="6000" dirty="0" smtClean="0">
                <a:solidFill>
                  <a:srgbClr val="EE5859"/>
                </a:solidFill>
              </a:rPr>
              <a:t>40%</a:t>
            </a:r>
            <a:endParaRPr lang="en-GB" sz="6000" dirty="0">
              <a:solidFill>
                <a:srgbClr val="EE5859"/>
              </a:solidFill>
            </a:endParaRPr>
          </a:p>
          <a:p>
            <a:pPr marL="0" lvl="1" indent="0">
              <a:spcBef>
                <a:spcPts val="1000"/>
              </a:spcBef>
              <a:buClr>
                <a:srgbClr val="EE5859"/>
              </a:buClr>
              <a:buNone/>
            </a:pPr>
            <a:r>
              <a:rPr lang="en-GB" sz="2200" dirty="0" smtClean="0">
                <a:solidFill>
                  <a:srgbClr val="EE5859"/>
                </a:solidFill>
              </a:rPr>
              <a:t>are likely to spend the coming winter without insulated housing. </a:t>
            </a:r>
          </a:p>
          <a:p>
            <a:pPr marL="0" lvl="1" indent="0">
              <a:spcBef>
                <a:spcPts val="1000"/>
              </a:spcBef>
              <a:buClr>
                <a:srgbClr val="EE5859"/>
              </a:buClr>
              <a:buNone/>
            </a:pPr>
            <a:r>
              <a:rPr lang="en-GB" sz="6000" dirty="0" smtClean="0">
                <a:solidFill>
                  <a:srgbClr val="EE5859"/>
                </a:solidFill>
              </a:rPr>
              <a:t>33% </a:t>
            </a:r>
          </a:p>
          <a:p>
            <a:pPr marL="0" lvl="1" indent="0">
              <a:spcBef>
                <a:spcPts val="1000"/>
              </a:spcBef>
              <a:buClr>
                <a:srgbClr val="EE5859"/>
              </a:buClr>
              <a:buNone/>
            </a:pPr>
            <a:r>
              <a:rPr lang="en-GB" sz="2200" dirty="0" smtClean="0">
                <a:solidFill>
                  <a:srgbClr val="EE5859"/>
                </a:solidFill>
              </a:rPr>
              <a:t>of households lack basic NFIs.</a:t>
            </a:r>
          </a:p>
          <a:p>
            <a:pPr marL="0" lvl="1" indent="0">
              <a:spcBef>
                <a:spcPts val="1000"/>
              </a:spcBef>
              <a:buClr>
                <a:srgbClr val="EE5859"/>
              </a:buClr>
              <a:buNone/>
            </a:pPr>
            <a:endParaRPr lang="en-GB" sz="5000" dirty="0" smtClean="0">
              <a:solidFill>
                <a:srgbClr val="EE5859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7544721"/>
              </p:ext>
            </p:extLst>
          </p:nvPr>
        </p:nvGraphicFramePr>
        <p:xfrm>
          <a:off x="134470" y="4256689"/>
          <a:ext cx="4894730" cy="2771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196" y="3979690"/>
            <a:ext cx="5037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of households with/out lease agreement amongst those hosted or renting</a:t>
            </a: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193937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756" y="2117729"/>
            <a:ext cx="7947718" cy="67302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885" y="3292032"/>
            <a:ext cx="8511988" cy="2168039"/>
          </a:xfrm>
        </p:spPr>
        <p:txBody>
          <a:bodyPr anchor="b">
            <a:normAutofit/>
          </a:bodyPr>
          <a:lstStyle/>
          <a:p>
            <a:pPr marL="0" indent="0" algn="just">
              <a:buNone/>
            </a:pPr>
            <a:r>
              <a:rPr lang="en-GB" sz="2000" b="1" dirty="0" smtClean="0"/>
              <a:t>Iraq </a:t>
            </a:r>
            <a:r>
              <a:rPr lang="en-GB" sz="2000" b="1" dirty="0"/>
              <a:t>Assessment Manager			Iraq </a:t>
            </a:r>
            <a:r>
              <a:rPr lang="en-GB" sz="2000" b="1" dirty="0" smtClean="0"/>
              <a:t>Assessment Officer</a:t>
            </a:r>
            <a:endParaRPr lang="en-GB" sz="2000" b="1" dirty="0"/>
          </a:p>
          <a:p>
            <a:pPr marL="0" indent="0" algn="just">
              <a:buNone/>
            </a:pPr>
            <a:r>
              <a:rPr lang="en-GB" sz="2000" dirty="0" smtClean="0"/>
              <a:t>Philip </a:t>
            </a:r>
            <a:r>
              <a:rPr lang="en-GB" sz="2000" dirty="0" err="1" smtClean="0"/>
              <a:t>Bato</a:t>
            </a:r>
            <a:r>
              <a:rPr lang="en-GB" sz="2000" dirty="0" smtClean="0"/>
              <a:t>				Vladimir Jovanovic</a:t>
            </a:r>
          </a:p>
          <a:p>
            <a:pPr marL="0" indent="0" algn="just">
              <a:buNone/>
            </a:pPr>
            <a:r>
              <a:rPr lang="en-GB" sz="2000" dirty="0" smtClean="0"/>
              <a:t>Assessment manager			Assessment Officer</a:t>
            </a:r>
          </a:p>
          <a:p>
            <a:pPr marL="0" indent="0" algn="just">
              <a:buNone/>
            </a:pPr>
            <a:r>
              <a:rPr lang="en-GB" sz="2000" u="sng" dirty="0" smtClean="0">
                <a:solidFill>
                  <a:srgbClr val="EE5859"/>
                </a:solidFill>
              </a:rPr>
              <a:t>Philip.bato@reach-initiative.org</a:t>
            </a:r>
            <a:r>
              <a:rPr lang="en-GB" sz="2000" dirty="0" smtClean="0">
                <a:solidFill>
                  <a:srgbClr val="EE5859"/>
                </a:solidFill>
              </a:rPr>
              <a:t>		vlad.jovanovic</a:t>
            </a:r>
            <a:r>
              <a:rPr lang="en-GB" sz="2000" u="sng" dirty="0" smtClean="0">
                <a:solidFill>
                  <a:srgbClr val="EE5859"/>
                </a:solidFill>
              </a:rPr>
              <a:t>@reach-initiative.org</a:t>
            </a:r>
          </a:p>
          <a:p>
            <a:pPr marL="0" indent="0" algn="just">
              <a:buNone/>
            </a:pPr>
            <a:r>
              <a:rPr lang="en-GB" sz="2000" dirty="0" smtClean="0"/>
              <a:t>					+ 9647719253499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280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000" dirty="0" smtClean="0"/>
              <a:t>Methodology</a:t>
            </a:r>
            <a:br>
              <a:rPr lang="en-GB" sz="3000" dirty="0" smtClean="0"/>
            </a:b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7165"/>
            <a:ext cx="8579224" cy="6010834"/>
          </a:xfrm>
        </p:spPr>
        <p:txBody>
          <a:bodyPr numCol="1">
            <a:normAutofit/>
          </a:bodyPr>
          <a:lstStyle/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sz="2800" dirty="0" smtClean="0"/>
              <a:t>An Iraq-wide, multi-sector survey of IDP households across 14 accessible governorates.</a:t>
            </a:r>
          </a:p>
          <a:p>
            <a:pPr marL="0" lvl="1" indent="0" algn="just">
              <a:spcBef>
                <a:spcPts val="1000"/>
              </a:spcBef>
              <a:buClr>
                <a:srgbClr val="EE5859"/>
              </a:buClr>
              <a:buNone/>
            </a:pPr>
            <a:endParaRPr lang="en-GB" sz="2800" dirty="0" smtClean="0"/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sz="2800" dirty="0" smtClean="0"/>
              <a:t>2,100 interviews conducted to generate statistically significant findings for the IDP population. </a:t>
            </a:r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sz="2800" dirty="0"/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sz="2800" dirty="0" smtClean="0"/>
              <a:t>Interviews conducted using the Open Data Kit platform, enabling geo-referenced findings and real-time data entry.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6900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000" dirty="0" smtClean="0"/>
              <a:t>Contents</a:t>
            </a:r>
            <a:br>
              <a:rPr lang="en-GB" sz="3000" dirty="0" smtClean="0"/>
            </a:b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1641"/>
            <a:ext cx="8579224" cy="6010834"/>
          </a:xfrm>
        </p:spPr>
        <p:txBody>
          <a:bodyPr numCol="1">
            <a:normAutofit/>
          </a:bodyPr>
          <a:lstStyle/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Demographics</a:t>
            </a:r>
          </a:p>
          <a:p>
            <a:pPr marL="0" lvl="1" indent="0" algn="just">
              <a:spcBef>
                <a:spcPts val="1000"/>
              </a:spcBef>
              <a:buClr>
                <a:srgbClr val="EE5859"/>
              </a:buClr>
              <a:buNone/>
            </a:pPr>
            <a:endParaRPr lang="en-GB" dirty="0" smtClean="0"/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Education</a:t>
            </a:r>
          </a:p>
          <a:p>
            <a:pPr marL="0" lvl="1" indent="0" algn="just">
              <a:spcBef>
                <a:spcPts val="1000"/>
              </a:spcBef>
              <a:buClr>
                <a:srgbClr val="EE5859"/>
              </a:buClr>
              <a:buNone/>
            </a:pPr>
            <a:endParaRPr lang="en-GB" dirty="0" smtClean="0"/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Health</a:t>
            </a:r>
          </a:p>
          <a:p>
            <a:pPr marL="0" lvl="1" indent="0" algn="just">
              <a:spcBef>
                <a:spcPts val="1000"/>
              </a:spcBef>
              <a:buClr>
                <a:srgbClr val="EE5859"/>
              </a:buClr>
              <a:buNone/>
            </a:pPr>
            <a:endParaRPr lang="en-GB" dirty="0" smtClean="0"/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Livelihoods</a:t>
            </a:r>
          </a:p>
          <a:p>
            <a:pPr marL="0" lvl="1" indent="0" algn="just">
              <a:spcBef>
                <a:spcPts val="1000"/>
              </a:spcBef>
              <a:buClr>
                <a:srgbClr val="EE5859"/>
              </a:buClr>
              <a:buNone/>
            </a:pPr>
            <a:endParaRPr lang="en-GB" dirty="0" smtClean="0"/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Food Security</a:t>
            </a:r>
          </a:p>
          <a:p>
            <a:pPr marL="0" lvl="1" indent="0" algn="just">
              <a:spcBef>
                <a:spcPts val="1000"/>
              </a:spcBef>
              <a:buClr>
                <a:srgbClr val="EE5859"/>
              </a:buClr>
              <a:buNone/>
            </a:pPr>
            <a:endParaRPr lang="en-GB" dirty="0" smtClean="0"/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Shelter and Non-Food Items</a:t>
            </a:r>
          </a:p>
          <a:p>
            <a:pPr marL="0" lvl="1" indent="0" algn="just">
              <a:spcBef>
                <a:spcPts val="1000"/>
              </a:spcBef>
              <a:buClr>
                <a:srgbClr val="EE5859"/>
              </a:buClr>
              <a:buNone/>
            </a:pPr>
            <a:endParaRPr lang="en-GB" dirty="0" smtClean="0"/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Summary</a:t>
            </a:r>
          </a:p>
          <a:p>
            <a:pPr marL="457200" lvl="1" indent="-457200" algn="just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136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43" y="0"/>
            <a:ext cx="7947718" cy="67302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Demographics</a:t>
            </a:r>
            <a:endParaRPr lang="en-GB" sz="3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9370" y="4036871"/>
            <a:ext cx="8266459" cy="26597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IDP population is predominantly female with a high proportion of dependents.</a:t>
            </a:r>
          </a:p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Demographic profile is indicative of a displacement pattern where families, largely without adult males, travel as cohesive units.  </a:t>
            </a:r>
          </a:p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Dependency ratio is relatively uneven across oblasts, reaching a high of 1.2 in </a:t>
            </a:r>
            <a:r>
              <a:rPr lang="en-GB" dirty="0" err="1" smtClean="0">
                <a:solidFill>
                  <a:srgbClr val="000000"/>
                </a:solidFill>
              </a:rPr>
              <a:t>Zaporizhia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and a low of 0.8 in </a:t>
            </a:r>
            <a:r>
              <a:rPr lang="en-GB" dirty="0" err="1" smtClean="0">
                <a:solidFill>
                  <a:srgbClr val="000000"/>
                </a:solidFill>
              </a:rPr>
              <a:t>Luhansk</a:t>
            </a:r>
            <a:r>
              <a:rPr lang="en-GB" dirty="0" smtClean="0">
                <a:solidFill>
                  <a:srgbClr val="000000"/>
                </a:solidFill>
              </a:rPr>
              <a:t>. </a:t>
            </a:r>
          </a:p>
          <a:p>
            <a:pPr marL="800100" lvl="2" indent="-3429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30370"/>
            <a:ext cx="79955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Population pyramid of IDPs across all areas of the KRI</a:t>
            </a:r>
            <a:endParaRPr lang="en-US" sz="15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776086"/>
              </p:ext>
            </p:extLst>
          </p:nvPr>
        </p:nvGraphicFramePr>
        <p:xfrm>
          <a:off x="159370" y="953535"/>
          <a:ext cx="8266459" cy="2802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578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43" y="0"/>
            <a:ext cx="7947718" cy="67302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Demographics II</a:t>
            </a:r>
            <a:endParaRPr lang="en-GB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73028"/>
            <a:ext cx="79955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Average household size and dependency ratio by governorate</a:t>
            </a:r>
            <a:endParaRPr lang="en-US" sz="15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260121"/>
              </p:ext>
            </p:extLst>
          </p:nvPr>
        </p:nvGraphicFramePr>
        <p:xfrm>
          <a:off x="188753" y="996193"/>
          <a:ext cx="8350129" cy="2547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206840"/>
              </p:ext>
            </p:extLst>
          </p:nvPr>
        </p:nvGraphicFramePr>
        <p:xfrm>
          <a:off x="0" y="4007224"/>
          <a:ext cx="8538882" cy="2850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3677959"/>
            <a:ext cx="79955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households by gender of head of household</a:t>
            </a: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191624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41" y="0"/>
            <a:ext cx="7947718" cy="67302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Education Attendance Rates</a:t>
            </a:r>
            <a:endParaRPr lang="en-GB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673028"/>
            <a:ext cx="79955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Attendance rates (%) in formal education across the KRI by age group</a:t>
            </a:r>
            <a:endParaRPr lang="en-US" sz="15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8383850"/>
              </p:ext>
            </p:extLst>
          </p:nvPr>
        </p:nvGraphicFramePr>
        <p:xfrm>
          <a:off x="0" y="996192"/>
          <a:ext cx="8485094" cy="2782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0" y="3989955"/>
            <a:ext cx="8592670" cy="285503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35% ATTEND SCHOOL. </a:t>
            </a:r>
          </a:p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000000"/>
              </a:solidFill>
            </a:endParaRPr>
          </a:p>
          <a:p>
            <a:pPr marL="800100" lvl="2" indent="-3429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21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41" y="0"/>
            <a:ext cx="7947718" cy="67302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Education Attendance Rates</a:t>
            </a:r>
            <a:endParaRPr lang="en-GB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626233"/>
            <a:ext cx="35903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Top 3 reported reasons for non-attendance</a:t>
            </a:r>
            <a:endParaRPr lang="en-US" sz="1500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988067"/>
              </p:ext>
            </p:extLst>
          </p:nvPr>
        </p:nvGraphicFramePr>
        <p:xfrm>
          <a:off x="0" y="1044616"/>
          <a:ext cx="5365376" cy="2420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" y="673028"/>
            <a:ext cx="44913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students by type of school attended</a:t>
            </a:r>
            <a:endParaRPr lang="en-US" sz="15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746812" y="1341800"/>
            <a:ext cx="4397188" cy="307018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35% ATTEND SCHOOL. </a:t>
            </a:r>
          </a:p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000000"/>
              </a:solidFill>
            </a:endParaRPr>
          </a:p>
          <a:p>
            <a:pPr marL="800100" lvl="2" indent="-3429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868140"/>
              </p:ext>
            </p:extLst>
          </p:nvPr>
        </p:nvGraphicFramePr>
        <p:xfrm>
          <a:off x="0" y="3949398"/>
          <a:ext cx="5217459" cy="290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646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41" y="0"/>
            <a:ext cx="7947718" cy="67302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Polio Immunisation</a:t>
            </a:r>
            <a:endParaRPr lang="en-GB" sz="3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40342" y="3766089"/>
            <a:ext cx="8606117" cy="276874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0000"/>
                </a:solidFill>
              </a:rPr>
              <a:t>85% of at-risk children aged 0-5 years are immunised. </a:t>
            </a:r>
          </a:p>
          <a:p>
            <a:pPr marL="457200" lvl="1" indent="-4572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000000"/>
              </a:solidFill>
            </a:endParaRPr>
          </a:p>
          <a:p>
            <a:pPr marL="800100" lvl="2" indent="-342900">
              <a:spcBef>
                <a:spcPts val="1000"/>
              </a:spcBef>
              <a:buClr>
                <a:srgbClr val="EE5859"/>
              </a:buClr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73028"/>
            <a:ext cx="79955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at-risk minors aged 0-59 months reported as </a:t>
            </a:r>
            <a:r>
              <a:rPr lang="en-US" sz="1500" b="1" dirty="0" err="1" smtClean="0"/>
              <a:t>immunised</a:t>
            </a:r>
            <a:r>
              <a:rPr lang="en-US" sz="1500" b="1" dirty="0" smtClean="0"/>
              <a:t> against poliomyelitis </a:t>
            </a:r>
            <a:endParaRPr lang="en-US" sz="1500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5284172"/>
              </p:ext>
            </p:extLst>
          </p:nvPr>
        </p:nvGraphicFramePr>
        <p:xfrm>
          <a:off x="0" y="996193"/>
          <a:ext cx="8525434" cy="2769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57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41" y="0"/>
            <a:ext cx="7947718" cy="67302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Obstetric Care for Pregnant and Lactating Women</a:t>
            </a:r>
            <a:endParaRPr lang="en-GB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673028"/>
            <a:ext cx="79955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pregnant women with access to ante-natal care</a:t>
            </a:r>
            <a:endParaRPr lang="en-US" sz="15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409425"/>
              </p:ext>
            </p:extLst>
          </p:nvPr>
        </p:nvGraphicFramePr>
        <p:xfrm>
          <a:off x="-1" y="996192"/>
          <a:ext cx="8552329" cy="2701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2" y="3697941"/>
            <a:ext cx="79955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Proportion (%) of pregnant women with access to ante-natal care</a:t>
            </a:r>
            <a:endParaRPr lang="en-US" sz="1500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458073"/>
              </p:ext>
            </p:extLst>
          </p:nvPr>
        </p:nvGraphicFramePr>
        <p:xfrm>
          <a:off x="0" y="4021105"/>
          <a:ext cx="8552328" cy="283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6732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ACH">
  <a:themeElements>
    <a:clrScheme name="REACH theme">
      <a:dk1>
        <a:srgbClr val="000000"/>
      </a:dk1>
      <a:lt1>
        <a:srgbClr val="FFFFFF"/>
      </a:lt1>
      <a:dk2>
        <a:srgbClr val="000000"/>
      </a:dk2>
      <a:lt2>
        <a:srgbClr val="58585A"/>
      </a:lt2>
      <a:accent1>
        <a:srgbClr val="EE5859"/>
      </a:accent1>
      <a:accent2>
        <a:srgbClr val="58585A"/>
      </a:accent2>
      <a:accent3>
        <a:srgbClr val="D2CBB8"/>
      </a:accent3>
      <a:accent4>
        <a:srgbClr val="F69E61"/>
      </a:accent4>
      <a:accent5>
        <a:srgbClr val="A5C9A1"/>
      </a:accent5>
      <a:accent6>
        <a:srgbClr val="56B3CD"/>
      </a:accent6>
      <a:hlink>
        <a:srgbClr val="0067A9"/>
      </a:hlink>
      <a:folHlink>
        <a:srgbClr val="FFF67A"/>
      </a:folHlink>
    </a:clrScheme>
    <a:fontScheme name="REACH text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EB31F12-FD48-4928-B797-68E4D982B6DF}" vid="{507976F8-0F25-4A49-B01C-81C85490E4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REACH PPT template_Global Workshop June 2015</Template>
  <TotalTime>5358</TotalTime>
  <Words>677</Words>
  <Application>Microsoft Office PowerPoint</Application>
  <PresentationFormat>Affichage à l'écran (4:3)</PresentationFormat>
  <Paragraphs>104</Paragraphs>
  <Slides>17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Arial Narrow</vt:lpstr>
      <vt:lpstr>Calibri</vt:lpstr>
      <vt:lpstr>Trade Gothic LT Std</vt:lpstr>
      <vt:lpstr>Wingdings</vt:lpstr>
      <vt:lpstr>REACH</vt:lpstr>
      <vt:lpstr>Présentation PowerPoint</vt:lpstr>
      <vt:lpstr>Methodology </vt:lpstr>
      <vt:lpstr>Contents </vt:lpstr>
      <vt:lpstr>Demographics</vt:lpstr>
      <vt:lpstr>Demographics II</vt:lpstr>
      <vt:lpstr>Education Attendance Rates</vt:lpstr>
      <vt:lpstr>Education Attendance Rates</vt:lpstr>
      <vt:lpstr>Polio Immunisation</vt:lpstr>
      <vt:lpstr>Obstetric Care for Pregnant and Lactating Women</vt:lpstr>
      <vt:lpstr>Livelihoods, Income and Debt</vt:lpstr>
      <vt:lpstr>Employment</vt:lpstr>
      <vt:lpstr>Food Sources and PDS </vt:lpstr>
      <vt:lpstr>Food Consumption and Food Security </vt:lpstr>
      <vt:lpstr>Housing and Accommodation </vt:lpstr>
      <vt:lpstr>Heating and Winterisation </vt:lpstr>
      <vt:lpstr>Multi-Sector Summary of Key Findings 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Gaia Van Der Ech</dc:creator>
  <cp:lastModifiedBy>IMPACT022014</cp:lastModifiedBy>
  <cp:revision>219</cp:revision>
  <dcterms:created xsi:type="dcterms:W3CDTF">2015-05-20T15:21:11Z</dcterms:created>
  <dcterms:modified xsi:type="dcterms:W3CDTF">2015-11-02T12:13:10Z</dcterms:modified>
</cp:coreProperties>
</file>