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3.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4.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5.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6.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7.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8.xml" ContentType="application/vnd.openxmlformats-officedocument.themeOverr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9.xml" ContentType="application/vnd.openxmlformats-officedocument.themeOverr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0.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80"/>
  </p:notesMasterIdLst>
  <p:sldIdLst>
    <p:sldId id="458" r:id="rId3"/>
    <p:sldId id="331" r:id="rId4"/>
    <p:sldId id="330" r:id="rId5"/>
    <p:sldId id="332" r:id="rId6"/>
    <p:sldId id="459" r:id="rId7"/>
    <p:sldId id="460" r:id="rId8"/>
    <p:sldId id="343" r:id="rId9"/>
    <p:sldId id="417" r:id="rId10"/>
    <p:sldId id="334" r:id="rId11"/>
    <p:sldId id="413" r:id="rId12"/>
    <p:sldId id="358" r:id="rId13"/>
    <p:sldId id="392" r:id="rId14"/>
    <p:sldId id="345" r:id="rId15"/>
    <p:sldId id="351" r:id="rId16"/>
    <p:sldId id="352" r:id="rId17"/>
    <p:sldId id="374" r:id="rId18"/>
    <p:sldId id="397" r:id="rId19"/>
    <p:sldId id="446" r:id="rId20"/>
    <p:sldId id="387" r:id="rId21"/>
    <p:sldId id="373" r:id="rId22"/>
    <p:sldId id="369" r:id="rId23"/>
    <p:sldId id="344" r:id="rId24"/>
    <p:sldId id="408" r:id="rId25"/>
    <p:sldId id="350" r:id="rId26"/>
    <p:sldId id="402" r:id="rId27"/>
    <p:sldId id="414" r:id="rId28"/>
    <p:sldId id="447" r:id="rId29"/>
    <p:sldId id="448" r:id="rId30"/>
    <p:sldId id="450" r:id="rId31"/>
    <p:sldId id="420" r:id="rId32"/>
    <p:sldId id="335" r:id="rId33"/>
    <p:sldId id="401" r:id="rId34"/>
    <p:sldId id="346" r:id="rId35"/>
    <p:sldId id="409" r:id="rId36"/>
    <p:sldId id="353" r:id="rId37"/>
    <p:sldId id="398" r:id="rId38"/>
    <p:sldId id="452" r:id="rId39"/>
    <p:sldId id="390" r:id="rId40"/>
    <p:sldId id="453" r:id="rId41"/>
    <p:sldId id="421" r:id="rId42"/>
    <p:sldId id="381" r:id="rId43"/>
    <p:sldId id="418" r:id="rId44"/>
    <p:sldId id="347" r:id="rId45"/>
    <p:sldId id="355" r:id="rId46"/>
    <p:sldId id="411" r:id="rId47"/>
    <p:sldId id="357" r:id="rId48"/>
    <p:sldId id="325" r:id="rId49"/>
    <p:sldId id="326" r:id="rId50"/>
    <p:sldId id="454" r:id="rId51"/>
    <p:sldId id="422" r:id="rId52"/>
    <p:sldId id="410" r:id="rId53"/>
    <p:sldId id="340" r:id="rId54"/>
    <p:sldId id="419" r:id="rId55"/>
    <p:sldId id="393" r:id="rId56"/>
    <p:sldId id="412" r:id="rId57"/>
    <p:sldId id="394" r:id="rId58"/>
    <p:sldId id="455" r:id="rId59"/>
    <p:sldId id="425" r:id="rId60"/>
    <p:sldId id="338" r:id="rId61"/>
    <p:sldId id="445" r:id="rId62"/>
    <p:sldId id="349" r:id="rId63"/>
    <p:sldId id="456" r:id="rId64"/>
    <p:sldId id="457" r:id="rId65"/>
    <p:sldId id="377" r:id="rId66"/>
    <p:sldId id="415" r:id="rId67"/>
    <p:sldId id="423" r:id="rId68"/>
    <p:sldId id="348" r:id="rId69"/>
    <p:sldId id="383" r:id="rId70"/>
    <p:sldId id="416" r:id="rId71"/>
    <p:sldId id="384" r:id="rId72"/>
    <p:sldId id="426" r:id="rId73"/>
    <p:sldId id="341" r:id="rId74"/>
    <p:sldId id="363" r:id="rId75"/>
    <p:sldId id="403" r:id="rId76"/>
    <p:sldId id="360" r:id="rId77"/>
    <p:sldId id="427" r:id="rId78"/>
    <p:sldId id="361" r:id="rId79"/>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iver Moller" initials="OM" lastIdx="1" clrIdx="0">
    <p:extLst>
      <p:ext uri="{19B8F6BF-5375-455C-9EA6-DF929625EA0E}">
        <p15:presenceInfo xmlns:p15="http://schemas.microsoft.com/office/powerpoint/2012/main" userId="Oliver Moller" providerId="None"/>
      </p:ext>
    </p:extLst>
  </p:cmAuthor>
  <p:cmAuthor id="2" name="Lea Barbezat IMPACT" initials="LB" lastIdx="4" clrIdx="1">
    <p:extLst>
      <p:ext uri="{19B8F6BF-5375-455C-9EA6-DF929625EA0E}">
        <p15:presenceInfo xmlns:p15="http://schemas.microsoft.com/office/powerpoint/2012/main" userId="Lea Barbezat IMPACT" providerId="None"/>
      </p:ext>
    </p:extLst>
  </p:cmAuthor>
  <p:cmAuthor id="3" name="Scott M. Sandvik" initials="SMS" lastIdx="1" clrIdx="2">
    <p:extLst>
      <p:ext uri="{19B8F6BF-5375-455C-9EA6-DF929625EA0E}">
        <p15:presenceInfo xmlns:p15="http://schemas.microsoft.com/office/powerpoint/2012/main" userId="Scott M. Sandvi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B084"/>
    <a:srgbClr val="FCB679"/>
    <a:srgbClr val="58585A"/>
    <a:srgbClr val="FFF89F"/>
    <a:srgbClr val="D9E1F2"/>
    <a:srgbClr val="9BC2E6"/>
    <a:srgbClr val="DDFF9F"/>
    <a:srgbClr val="EE5859"/>
    <a:srgbClr val="E9E583"/>
    <a:srgbClr val="F97C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6" autoAdjust="0"/>
    <p:restoredTop sz="87268" autoAdjust="0"/>
  </p:normalViewPr>
  <p:slideViewPr>
    <p:cSldViewPr snapToGrid="0" showGuides="1">
      <p:cViewPr varScale="1">
        <p:scale>
          <a:sx n="78" d="100"/>
          <a:sy n="78" d="100"/>
        </p:scale>
        <p:origin x="1622"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82" d="100"/>
          <a:sy n="82" d="100"/>
        </p:scale>
        <p:origin x="3954"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theme" Target="theme/theme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61" Type="http://schemas.openxmlformats.org/officeDocument/2006/relationships/slide" Target="slides/slide59.xml"/><Relationship Id="rId8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ELL\Dropbox\REACH_SYR\z_NES\AGORA\Ongoing\Raqqa%20ABS\Products\Workshop\Round%202%20-%20December%202018\Comparative%20data.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DELL\Dropbox\REACH_SYR\z_NES\AGORA\Ongoing\Raqqa%20ABS\Products\Workshop\Round%202%20-%20December%202018\Comparative%20data.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DELL\Dropbox\REACH_SYR\z_NES\AGORA\Ongoing\Raqqa%20ABS\Products\Workshop\Round%202%20-%20December%202018\Comparative%20data.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file:///C:\Users\DELL\Dropbox\REACH_SYR\z_NES\AGORA\Ongoing\Raqqa%20ABS\Products\Workshop\Round%202%20-%20December%202018\Comparative%20data.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file:///C:\Users\DELL\AppData\Roaming\Microsoft\Excel\Comparative%20data%20(version%201).xlsb" TargetMode="External"/></Relationships>
</file>

<file path=ppt/charts/_rels/chart14.xml.rels><?xml version="1.0" encoding="UTF-8" standalone="yes"?>
<Relationships xmlns="http://schemas.openxmlformats.org/package/2006/relationships"><Relationship Id="rId3" Type="http://schemas.openxmlformats.org/officeDocument/2006/relationships/oleObject" Target="file:///C:\Users\DELL\Dropbox\REACH_SYR\z_NES\AGORA\Ongoing\Raqqa%20ABS\Products\Workshop\Round%202%20-%20December%202018\Comparative%20data.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DELL\Dropbox\REACH_SYR\z_NES\AGORA\Ongoing\Raqqa%20ABS\Products\Workshop\Round%202%20-%20December%202018\Comparative%20data.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file:///C:\Users\DELL\Dropbox\REACH_SYR\z_NES\AGORA\Ongoing\Raqqa%20ABS\Products\Workshop\Round%202%20-%20December%202018\Comparative%20data.xlsx" TargetMode="Externa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file:///C:\Users\DELL\Dropbox\REACH_SYR\z_NES\AGORA\Ongoing\Raqqa%20ABS\Products\Workshop\Round%202%20-%20December%202018\Comparative%20data.xlsx" TargetMode="Externa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oleObject" Target="file:///C:\Users\DELL\Dropbox\REACH_SYR\z_NES\AGORA\Ongoing\Raqqa%20ABS\Products\Workshop\Round%202%20-%20December%202018\Comparative%20data.xlsx" TargetMode="Externa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file:///C:\Users\DELL\Dropbox\REACH_SYR\z_NES\AGORA\Ongoing\Raqqa%20ABS\Products\Workshop\Round%202%20-%20December%202018\Comparative%20data.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DELL\Dropbox\REACH_SYR\z_NES\AGORA\Ongoing\Raqqa%20ABS\Products\Workshop\Round%202%20-%20December%202018\Comparative%20data.xlsx" TargetMode="Externa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file:///C:\Users\DELL\Dropbox\REACH_SYR\z_NES\AGORA\Ongoing\Raqqa%20ABS\Products\Workshop\Round%202%20-%20December%202018\Comparative%20data.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DELL\Dropbox\REACH_SYR\z_NES\AGORA\Ongoing\Raqqa%20ABS\Products\Workshop\Round%202%20-%20December%202018\Comparative%20da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DELL\Dropbox\REACH_SYR\z_NES\AGORA\Ongoing\Raqqa%20ABS\Products\Workshop\Round%202%20-%20December%202018\Comparative%20dat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DELL\Dropbox\REACH_SYR\z_NES\AGORA\Ongoing\Raqqa%20ABS\Products\Workshop\Round%202%20-%20December%202018\Comparative%20data.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C:\Users\DELL\Dropbox\REACH_SYR\z_NES\AGORA\Ongoing\Raqqa%20ABS\Products\Workshop\Round%202%20-%20December%202018\Comparative%20dat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DELL\Dropbox\REACH_SYR\z_NES\AGORA\Ongoing\Raqqa%20ABS\Products\Workshop\Round%202%20-%20December%202018\Comparative%20data.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DELL\Dropbox\REACH_SYR\z_NES\AGORA\Ongoing\Raqqa%20ABS\Products\Workshop\Round%202%20-%20December%202018\Comparative%20data.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C:\Users\DELL\Dropbox\REACH_SYR\z_NES\AGORA\Ongoing\Raqqa%20ABS\Products\Workshop\Round%202%20-%20December%202018\Comparative%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WASH!$G$3</c:f>
              <c:strCache>
                <c:ptCount val="1"/>
                <c:pt idx="0">
                  <c:v>Water trucking</c:v>
                </c:pt>
              </c:strCache>
            </c:strRef>
          </c:tx>
          <c:spPr>
            <a:solidFill>
              <a:srgbClr val="FFFF99"/>
            </a:solidFill>
            <a:ln>
              <a:noFill/>
            </a:ln>
            <a:effectLst/>
          </c:spPr>
          <c:dLbls>
            <c:dLbl>
              <c:idx val="0"/>
              <c:layout>
                <c:manualLayout>
                  <c:x val="2.6189470359941718E-2"/>
                  <c:y val="-5.1595240667181733E-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5DFE-4398-9C76-656FF22D988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WASH!$F$4:$F$6</c:f>
              <c:strCache>
                <c:ptCount val="3"/>
                <c:pt idx="0">
                  <c:v>March</c:v>
                </c:pt>
                <c:pt idx="1">
                  <c:v>June</c:v>
                </c:pt>
                <c:pt idx="2">
                  <c:v>October</c:v>
                </c:pt>
              </c:strCache>
            </c:strRef>
          </c:cat>
          <c:val>
            <c:numRef>
              <c:f>WASH!$G$4:$G$6</c:f>
              <c:numCache>
                <c:formatCode>General</c:formatCode>
                <c:ptCount val="3"/>
                <c:pt idx="0">
                  <c:v>20</c:v>
                </c:pt>
                <c:pt idx="1">
                  <c:v>12</c:v>
                </c:pt>
                <c:pt idx="2">
                  <c:v>1</c:v>
                </c:pt>
              </c:numCache>
            </c:numRef>
          </c:val>
          <c:extLst>
            <c:ext xmlns:c16="http://schemas.microsoft.com/office/drawing/2014/chart" uri="{C3380CC4-5D6E-409C-BE32-E72D297353CC}">
              <c16:uniqueId val="{00000000-D6D1-4A26-9EAF-DAA1ACFC3351}"/>
            </c:ext>
          </c:extLst>
        </c:ser>
        <c:ser>
          <c:idx val="1"/>
          <c:order val="1"/>
          <c:tx>
            <c:strRef>
              <c:f>WASH!$H$3</c:f>
              <c:strCache>
                <c:ptCount val="1"/>
                <c:pt idx="0">
                  <c:v>Main water network</c:v>
                </c:pt>
              </c:strCache>
            </c:strRef>
          </c:tx>
          <c:spPr>
            <a:solidFill>
              <a:schemeClr val="accent6">
                <a:lumMod val="60000"/>
                <a:lumOff val="40000"/>
              </a:schemeClr>
            </a:solidFill>
            <a:ln>
              <a:noFill/>
            </a:ln>
            <a:effectLst/>
          </c:spPr>
          <c:dLbls>
            <c:dLbl>
              <c:idx val="0"/>
              <c:layout>
                <c:manualLayout>
                  <c:x val="1.4965411634252411E-2"/>
                  <c:y val="2.814318365443893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5DFE-4398-9C76-656FF22D988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WASH!$F$4:$F$6</c:f>
              <c:strCache>
                <c:ptCount val="3"/>
                <c:pt idx="0">
                  <c:v>March</c:v>
                </c:pt>
                <c:pt idx="1">
                  <c:v>June</c:v>
                </c:pt>
                <c:pt idx="2">
                  <c:v>October</c:v>
                </c:pt>
              </c:strCache>
            </c:strRef>
          </c:cat>
          <c:val>
            <c:numRef>
              <c:f>WASH!$H$4:$H$6</c:f>
              <c:numCache>
                <c:formatCode>General</c:formatCode>
                <c:ptCount val="3"/>
                <c:pt idx="0">
                  <c:v>2</c:v>
                </c:pt>
                <c:pt idx="1">
                  <c:v>10</c:v>
                </c:pt>
                <c:pt idx="2">
                  <c:v>21</c:v>
                </c:pt>
              </c:numCache>
            </c:numRef>
          </c:val>
          <c:extLst>
            <c:ext xmlns:c16="http://schemas.microsoft.com/office/drawing/2014/chart" uri="{C3380CC4-5D6E-409C-BE32-E72D297353CC}">
              <c16:uniqueId val="{00000001-D6D1-4A26-9EAF-DAA1ACFC3351}"/>
            </c:ext>
          </c:extLst>
        </c:ser>
        <c:dLbls>
          <c:showLegendKey val="0"/>
          <c:showVal val="0"/>
          <c:showCatName val="0"/>
          <c:showSerName val="0"/>
          <c:showPercent val="0"/>
          <c:showBubbleSize val="0"/>
        </c:dLbls>
        <c:axId val="757516864"/>
        <c:axId val="757516448"/>
      </c:areaChart>
      <c:catAx>
        <c:axId val="757516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757516448"/>
        <c:crosses val="autoZero"/>
        <c:auto val="1"/>
        <c:lblAlgn val="ctr"/>
        <c:lblOffset val="100"/>
        <c:noMultiLvlLbl val="0"/>
      </c:catAx>
      <c:valAx>
        <c:axId val="757516448"/>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dirty="0" smtClean="0"/>
                  <a:t>#</a:t>
                </a:r>
                <a:r>
                  <a:rPr lang="en-US" sz="1200" b="1" baseline="0" dirty="0" smtClean="0"/>
                  <a:t> of </a:t>
                </a:r>
                <a:r>
                  <a:rPr lang="en-US" sz="1200" b="1" baseline="0" dirty="0" err="1" smtClean="0"/>
                  <a:t>neighbourhoods</a:t>
                </a:r>
                <a:endParaRPr lang="en-US" sz="1200" b="1" dirty="0"/>
              </a:p>
            </c:rich>
          </c:tx>
          <c:layout>
            <c:manualLayout>
              <c:xMode val="edge"/>
              <c:yMode val="edge"/>
              <c:x val="5.6120293628446538E-3"/>
              <c:y val="6.2621907629196033E-2"/>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757516864"/>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758898465417106"/>
          <c:y val="5.8955719907578363E-2"/>
          <c:w val="0.46285264976044227"/>
          <c:h val="0.88208856018484327"/>
        </c:manualLayout>
      </c:layout>
      <c:barChart>
        <c:barDir val="bar"/>
        <c:grouping val="clustered"/>
        <c:varyColors val="0"/>
        <c:ser>
          <c:idx val="0"/>
          <c:order val="0"/>
          <c:spPr>
            <a:solidFill>
              <a:srgbClr val="EE5859"/>
            </a:solidFill>
            <a:ln>
              <a:noFill/>
            </a:ln>
            <a:effectLst/>
          </c:spPr>
          <c:invertIfNegative val="0"/>
          <c:dLbls>
            <c:dLbl>
              <c:idx val="4"/>
              <c:layout>
                <c:manualLayout>
                  <c:x val="-1.3029040284198806E-16"/>
                  <c:y val="-1.228229976123722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D1B-4984-AA36-ECB11EDEEAC5}"/>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'Education tables'!$B$32:$B$36</c:f>
              <c:strCache>
                <c:ptCount val="5"/>
                <c:pt idx="0">
                  <c:v>Children have to work</c:v>
                </c:pt>
                <c:pt idx="1">
                  <c:v>Difficult for children to return to education after absence</c:v>
                </c:pt>
                <c:pt idx="2">
                  <c:v>Schools lack trained teachers</c:v>
                </c:pt>
                <c:pt idx="3">
                  <c:v>Schools are too far away</c:v>
                </c:pt>
                <c:pt idx="4">
                  <c:v>Schools are not in good condition; problems with electricity, sanitation, education materials</c:v>
                </c:pt>
              </c:strCache>
            </c:strRef>
          </c:cat>
          <c:val>
            <c:numRef>
              <c:f>'Education tables'!$C$32:$C$36</c:f>
              <c:numCache>
                <c:formatCode>0%</c:formatCode>
                <c:ptCount val="5"/>
                <c:pt idx="0">
                  <c:v>0.13924050632911392</c:v>
                </c:pt>
                <c:pt idx="1">
                  <c:v>0.25316455696202533</c:v>
                </c:pt>
                <c:pt idx="2">
                  <c:v>0.29113924050632911</c:v>
                </c:pt>
                <c:pt idx="3">
                  <c:v>0.29113924050632911</c:v>
                </c:pt>
                <c:pt idx="4">
                  <c:v>0.569620253164557</c:v>
                </c:pt>
              </c:numCache>
            </c:numRef>
          </c:val>
          <c:extLst>
            <c:ext xmlns:c16="http://schemas.microsoft.com/office/drawing/2014/chart" uri="{C3380CC4-5D6E-409C-BE32-E72D297353CC}">
              <c16:uniqueId val="{00000000-8D1B-4984-AA36-ECB11EDEEAC5}"/>
            </c:ext>
          </c:extLst>
        </c:ser>
        <c:dLbls>
          <c:showLegendKey val="0"/>
          <c:showVal val="0"/>
          <c:showCatName val="0"/>
          <c:showSerName val="0"/>
          <c:showPercent val="0"/>
          <c:showBubbleSize val="0"/>
        </c:dLbls>
        <c:gapWidth val="100"/>
        <c:overlap val="100"/>
        <c:axId val="483029664"/>
        <c:axId val="483032576"/>
      </c:barChart>
      <c:catAx>
        <c:axId val="4830296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83032576"/>
        <c:crosses val="autoZero"/>
        <c:auto val="1"/>
        <c:lblAlgn val="ctr"/>
        <c:lblOffset val="100"/>
        <c:noMultiLvlLbl val="0"/>
      </c:catAx>
      <c:valAx>
        <c:axId val="483032576"/>
        <c:scaling>
          <c:orientation val="minMax"/>
        </c:scaling>
        <c:delete val="1"/>
        <c:axPos val="b"/>
        <c:numFmt formatCode="0%" sourceLinked="1"/>
        <c:majorTickMark val="none"/>
        <c:minorTickMark val="none"/>
        <c:tickLblPos val="nextTo"/>
        <c:crossAx val="4830296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Markets!$F$41</c:f>
              <c:strCache>
                <c:ptCount val="1"/>
                <c:pt idx="0">
                  <c:v>Availability of Core Food Items</c:v>
                </c:pt>
              </c:strCache>
            </c:strRef>
          </c:tx>
          <c:spPr>
            <a:ln w="28575" cap="rnd">
              <a:solidFill>
                <a:srgbClr val="A9D08E"/>
              </a:solidFill>
              <a:round/>
            </a:ln>
            <a:effectLst/>
          </c:spPr>
          <c:marker>
            <c:symbol val="none"/>
          </c:marker>
          <c:dLbls>
            <c:dLbl>
              <c:idx val="0"/>
              <c:layout>
                <c:manualLayout>
                  <c:x val="-3.8447906995701372E-17"/>
                  <c:y val="1.466721870844167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9EA5-437B-A7DC-E2E3EE090B0D}"/>
                </c:ext>
              </c:extLst>
            </c:dLbl>
            <c:dLbl>
              <c:idx val="1"/>
              <c:layout>
                <c:manualLayout>
                  <c:x val="0"/>
                  <c:y val="4.400165612532506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9EA5-437B-A7DC-E2E3EE090B0D}"/>
                </c:ext>
              </c:extLst>
            </c:dLbl>
            <c:dLbl>
              <c:idx val="2"/>
              <c:layout>
                <c:manualLayout>
                  <c:x val="0"/>
                  <c:y val="3.300124209399377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9EA5-437B-A7DC-E2E3EE090B0D}"/>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Markets!$G$40:$I$40</c:f>
              <c:strCache>
                <c:ptCount val="3"/>
                <c:pt idx="0">
                  <c:v>March</c:v>
                </c:pt>
                <c:pt idx="1">
                  <c:v>June</c:v>
                </c:pt>
                <c:pt idx="2">
                  <c:v>October</c:v>
                </c:pt>
              </c:strCache>
            </c:strRef>
          </c:cat>
          <c:val>
            <c:numRef>
              <c:f>Markets!$G$41:$I$41</c:f>
              <c:numCache>
                <c:formatCode>0%</c:formatCode>
                <c:ptCount val="3"/>
                <c:pt idx="0">
                  <c:v>0.60330578512396693</c:v>
                </c:pt>
                <c:pt idx="1">
                  <c:v>0.85537190082644621</c:v>
                </c:pt>
                <c:pt idx="2">
                  <c:v>0.95867768595041314</c:v>
                </c:pt>
              </c:numCache>
            </c:numRef>
          </c:val>
          <c:smooth val="0"/>
          <c:extLst>
            <c:ext xmlns:c16="http://schemas.microsoft.com/office/drawing/2014/chart" uri="{C3380CC4-5D6E-409C-BE32-E72D297353CC}">
              <c16:uniqueId val="{00000000-9EA5-437B-A7DC-E2E3EE090B0D}"/>
            </c:ext>
          </c:extLst>
        </c:ser>
        <c:dLbls>
          <c:showLegendKey val="0"/>
          <c:showVal val="0"/>
          <c:showCatName val="0"/>
          <c:showSerName val="0"/>
          <c:showPercent val="0"/>
          <c:showBubbleSize val="0"/>
        </c:dLbls>
        <c:smooth val="0"/>
        <c:axId val="334149935"/>
        <c:axId val="334127055"/>
      </c:lineChart>
      <c:catAx>
        <c:axId val="3341499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334127055"/>
        <c:crosses val="autoZero"/>
        <c:auto val="1"/>
        <c:lblAlgn val="ctr"/>
        <c:lblOffset val="100"/>
        <c:noMultiLvlLbl val="0"/>
      </c:catAx>
      <c:valAx>
        <c:axId val="334127055"/>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dirty="0" smtClean="0"/>
                  <a:t>% of Core Food Items available</a:t>
                </a:r>
                <a:endParaRPr lang="en-US" sz="1200" b="1" dirty="0"/>
              </a:p>
            </c:rich>
          </c:tx>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crossAx val="33414993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28575" cap="rnd">
              <a:solidFill>
                <a:srgbClr val="EE5859"/>
              </a:solidFill>
              <a:round/>
            </a:ln>
            <a:effectLst/>
          </c:spPr>
          <c:marker>
            <c:symbol val="none"/>
          </c:marker>
          <c:dLbls>
            <c:dLbl>
              <c:idx val="0"/>
              <c:layout>
                <c:manualLayout>
                  <c:x val="-3.8447906995701372E-17"/>
                  <c:y val="1.466721870844167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EB1A-4C33-A692-7B070D0FB207}"/>
                </c:ext>
              </c:extLst>
            </c:dLbl>
            <c:dLbl>
              <c:idx val="1"/>
              <c:layout>
                <c:manualLayout>
                  <c:x val="-1.8882175226586178E-2"/>
                  <c:y val="7.331854791238166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EB1A-4C33-A692-7B070D0FB207}"/>
                </c:ext>
              </c:extLst>
            </c:dLbl>
            <c:dLbl>
              <c:idx val="2"/>
              <c:layout>
                <c:manualLayout>
                  <c:x val="0"/>
                  <c:y val="3.300124209399377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EB1A-4C33-A692-7B070D0FB207}"/>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Markets!$G$89:$I$89</c:f>
              <c:strCache>
                <c:ptCount val="3"/>
                <c:pt idx="0">
                  <c:v>March</c:v>
                </c:pt>
                <c:pt idx="1">
                  <c:v>June</c:v>
                </c:pt>
                <c:pt idx="2">
                  <c:v>October</c:v>
                </c:pt>
              </c:strCache>
            </c:strRef>
          </c:cat>
          <c:val>
            <c:numRef>
              <c:f>Markets!$G$90:$I$90</c:f>
              <c:numCache>
                <c:formatCode>0%</c:formatCode>
                <c:ptCount val="3"/>
                <c:pt idx="0">
                  <c:v>0.59090909090909094</c:v>
                </c:pt>
                <c:pt idx="1">
                  <c:v>0.72314049586776852</c:v>
                </c:pt>
                <c:pt idx="2">
                  <c:v>0.43801652892561993</c:v>
                </c:pt>
              </c:numCache>
            </c:numRef>
          </c:val>
          <c:smooth val="0"/>
          <c:extLst>
            <c:ext xmlns:c16="http://schemas.microsoft.com/office/drawing/2014/chart" uri="{C3380CC4-5D6E-409C-BE32-E72D297353CC}">
              <c16:uniqueId val="{00000003-EB1A-4C33-A692-7B070D0FB207}"/>
            </c:ext>
          </c:extLst>
        </c:ser>
        <c:dLbls>
          <c:showLegendKey val="0"/>
          <c:showVal val="0"/>
          <c:showCatName val="0"/>
          <c:showSerName val="0"/>
          <c:showPercent val="0"/>
          <c:showBubbleSize val="0"/>
        </c:dLbls>
        <c:smooth val="0"/>
        <c:axId val="334149935"/>
        <c:axId val="334127055"/>
      </c:lineChart>
      <c:catAx>
        <c:axId val="3341499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334127055"/>
        <c:crosses val="autoZero"/>
        <c:auto val="1"/>
        <c:lblAlgn val="ctr"/>
        <c:lblOffset val="100"/>
        <c:noMultiLvlLbl val="0"/>
      </c:catAx>
      <c:valAx>
        <c:axId val="334127055"/>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dirty="0" smtClean="0"/>
                  <a:t>% of Core Food Items Affordable</a:t>
                </a:r>
                <a:endParaRPr lang="en-US" sz="1200" b="1" dirty="0"/>
              </a:p>
            </c:rich>
          </c:tx>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crossAx val="334149935"/>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28575" cap="rnd">
              <a:solidFill>
                <a:srgbClr val="A9D08E"/>
              </a:solidFill>
              <a:round/>
            </a:ln>
            <a:effectLst/>
          </c:spPr>
          <c:marker>
            <c:symbol val="none"/>
          </c:marker>
          <c:dLbls>
            <c:dLbl>
              <c:idx val="0"/>
              <c:layout>
                <c:manualLayout>
                  <c:x val="8.3920778784827132E-3"/>
                  <c:y val="3.6732710522002694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E686-4B8E-B87B-A8820EBA227E}"/>
                </c:ext>
              </c:extLst>
            </c:dLbl>
            <c:dLbl>
              <c:idx val="1"/>
              <c:layout>
                <c:manualLayout>
                  <c:x val="0"/>
                  <c:y val="4.400165612532506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E686-4B8E-B87B-A8820EBA227E}"/>
                </c:ext>
              </c:extLst>
            </c:dLbl>
            <c:dLbl>
              <c:idx val="2"/>
              <c:layout>
                <c:manualLayout>
                  <c:x val="0"/>
                  <c:y val="3.300124209399377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E686-4B8E-B87B-A8820EBA227E}"/>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'Food security tables'!$B$42:$D$42</c:f>
              <c:strCache>
                <c:ptCount val="3"/>
                <c:pt idx="0">
                  <c:v>March</c:v>
                </c:pt>
                <c:pt idx="1">
                  <c:v>June</c:v>
                </c:pt>
                <c:pt idx="2">
                  <c:v>October</c:v>
                </c:pt>
              </c:strCache>
            </c:strRef>
          </c:cat>
          <c:val>
            <c:numRef>
              <c:f>'Food security tables'!$B$43:$D$43</c:f>
              <c:numCache>
                <c:formatCode>_(* #,##0_);_(* \(#,##0\);_(* "-"??_);_(@_)</c:formatCode>
                <c:ptCount val="3"/>
                <c:pt idx="0">
                  <c:v>45566.375</c:v>
                </c:pt>
                <c:pt idx="1">
                  <c:v>43533.75</c:v>
                </c:pt>
                <c:pt idx="2">
                  <c:v>44593</c:v>
                </c:pt>
              </c:numCache>
            </c:numRef>
          </c:val>
          <c:smooth val="0"/>
          <c:extLst>
            <c:ext xmlns:c16="http://schemas.microsoft.com/office/drawing/2014/chart" uri="{C3380CC4-5D6E-409C-BE32-E72D297353CC}">
              <c16:uniqueId val="{00000003-E686-4B8E-B87B-A8820EBA227E}"/>
            </c:ext>
          </c:extLst>
        </c:ser>
        <c:dLbls>
          <c:showLegendKey val="0"/>
          <c:showVal val="0"/>
          <c:showCatName val="0"/>
          <c:showSerName val="0"/>
          <c:showPercent val="0"/>
          <c:showBubbleSize val="0"/>
        </c:dLbls>
        <c:smooth val="0"/>
        <c:axId val="334149935"/>
        <c:axId val="334127055"/>
      </c:lineChart>
      <c:catAx>
        <c:axId val="3341499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334127055"/>
        <c:crosses val="autoZero"/>
        <c:auto val="1"/>
        <c:lblAlgn val="ctr"/>
        <c:lblOffset val="100"/>
        <c:noMultiLvlLbl val="0"/>
      </c:catAx>
      <c:valAx>
        <c:axId val="334127055"/>
        <c:scaling>
          <c:orientation val="minMax"/>
          <c:max val="48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dirty="0" smtClean="0"/>
                  <a:t>Syrian Pounds (SYP)</a:t>
                </a:r>
                <a:endParaRPr lang="en-US" sz="1200" b="1" dirty="0"/>
              </a:p>
            </c:rich>
          </c:tx>
          <c:layout>
            <c:manualLayout>
              <c:xMode val="edge"/>
              <c:yMode val="edge"/>
              <c:x val="1.2588116817724069E-2"/>
              <c:y val="0.26617624314111127"/>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4149935"/>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Bakeries!$F$4</c:f>
              <c:strCache>
                <c:ptCount val="1"/>
                <c:pt idx="0">
                  <c:v>Bakeries</c:v>
                </c:pt>
              </c:strCache>
            </c:strRef>
          </c:tx>
          <c:spPr>
            <a:solidFill>
              <a:srgbClr val="FFF89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Bakeries!$G$3:$I$3</c:f>
              <c:strCache>
                <c:ptCount val="3"/>
                <c:pt idx="0">
                  <c:v>March</c:v>
                </c:pt>
                <c:pt idx="1">
                  <c:v>June</c:v>
                </c:pt>
                <c:pt idx="2">
                  <c:v>October</c:v>
                </c:pt>
              </c:strCache>
            </c:strRef>
          </c:cat>
          <c:val>
            <c:numRef>
              <c:f>Bakeries!$G$4:$I$4</c:f>
              <c:numCache>
                <c:formatCode>General</c:formatCode>
                <c:ptCount val="3"/>
                <c:pt idx="0">
                  <c:v>14</c:v>
                </c:pt>
                <c:pt idx="1">
                  <c:v>15</c:v>
                </c:pt>
                <c:pt idx="2">
                  <c:v>18</c:v>
                </c:pt>
              </c:numCache>
            </c:numRef>
          </c:val>
          <c:extLst>
            <c:ext xmlns:c16="http://schemas.microsoft.com/office/drawing/2014/chart" uri="{C3380CC4-5D6E-409C-BE32-E72D297353CC}">
              <c16:uniqueId val="{00000000-86EC-44F2-9811-47EF3FCA7F98}"/>
            </c:ext>
          </c:extLst>
        </c:ser>
        <c:dLbls>
          <c:showLegendKey val="0"/>
          <c:showVal val="0"/>
          <c:showCatName val="0"/>
          <c:showSerName val="0"/>
          <c:showPercent val="0"/>
          <c:showBubbleSize val="0"/>
        </c:dLbls>
        <c:gapWidth val="100"/>
        <c:overlap val="100"/>
        <c:axId val="750062336"/>
        <c:axId val="750063168"/>
      </c:barChart>
      <c:catAx>
        <c:axId val="750062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750063168"/>
        <c:crosses val="autoZero"/>
        <c:auto val="1"/>
        <c:lblAlgn val="ctr"/>
        <c:lblOffset val="100"/>
        <c:noMultiLvlLbl val="0"/>
      </c:catAx>
      <c:valAx>
        <c:axId val="750063168"/>
        <c:scaling>
          <c:orientation val="minMax"/>
        </c:scaling>
        <c:delete val="1"/>
        <c:axPos val="l"/>
        <c:numFmt formatCode="General" sourceLinked="1"/>
        <c:majorTickMark val="none"/>
        <c:minorTickMark val="none"/>
        <c:tickLblPos val="nextTo"/>
        <c:crossAx val="7500623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Bakeries!$E$28</c:f>
              <c:strCache>
                <c:ptCount val="1"/>
                <c:pt idx="0">
                  <c:v>Sufficient and affordable</c:v>
                </c:pt>
              </c:strCache>
            </c:strRef>
          </c:tx>
          <c:spPr>
            <a:solidFill>
              <a:srgbClr val="A5C9A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Bakeries!$F$27:$H$27</c:f>
              <c:strCache>
                <c:ptCount val="3"/>
                <c:pt idx="0">
                  <c:v>March</c:v>
                </c:pt>
                <c:pt idx="1">
                  <c:v>June</c:v>
                </c:pt>
                <c:pt idx="2">
                  <c:v>October</c:v>
                </c:pt>
              </c:strCache>
            </c:strRef>
          </c:cat>
          <c:val>
            <c:numRef>
              <c:f>Bakeries!$F$28:$H$28</c:f>
              <c:numCache>
                <c:formatCode>General</c:formatCode>
                <c:ptCount val="3"/>
                <c:pt idx="0">
                  <c:v>9</c:v>
                </c:pt>
                <c:pt idx="1">
                  <c:v>12</c:v>
                </c:pt>
                <c:pt idx="2">
                  <c:v>10</c:v>
                </c:pt>
              </c:numCache>
            </c:numRef>
          </c:val>
          <c:extLst>
            <c:ext xmlns:c16="http://schemas.microsoft.com/office/drawing/2014/chart" uri="{C3380CC4-5D6E-409C-BE32-E72D297353CC}">
              <c16:uniqueId val="{00000000-6CBF-4ACF-9DAE-1E9650DF0FC5}"/>
            </c:ext>
          </c:extLst>
        </c:ser>
        <c:ser>
          <c:idx val="1"/>
          <c:order val="1"/>
          <c:tx>
            <c:strRef>
              <c:f>Bakeries!$E$29</c:f>
              <c:strCache>
                <c:ptCount val="1"/>
                <c:pt idx="0">
                  <c:v>Sufficient but unaffordable</c:v>
                </c:pt>
              </c:strCache>
            </c:strRef>
          </c:tx>
          <c:spPr>
            <a:solidFill>
              <a:srgbClr val="EE5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Bakeries!$F$27:$H$27</c:f>
              <c:strCache>
                <c:ptCount val="3"/>
                <c:pt idx="0">
                  <c:v>March</c:v>
                </c:pt>
                <c:pt idx="1">
                  <c:v>June</c:v>
                </c:pt>
                <c:pt idx="2">
                  <c:v>October</c:v>
                </c:pt>
              </c:strCache>
            </c:strRef>
          </c:cat>
          <c:val>
            <c:numRef>
              <c:f>Bakeries!$F$29:$H$29</c:f>
              <c:numCache>
                <c:formatCode>General</c:formatCode>
                <c:ptCount val="3"/>
                <c:pt idx="0">
                  <c:v>3</c:v>
                </c:pt>
                <c:pt idx="1">
                  <c:v>3</c:v>
                </c:pt>
                <c:pt idx="2">
                  <c:v>6</c:v>
                </c:pt>
              </c:numCache>
            </c:numRef>
          </c:val>
          <c:extLst>
            <c:ext xmlns:c16="http://schemas.microsoft.com/office/drawing/2014/chart" uri="{C3380CC4-5D6E-409C-BE32-E72D297353CC}">
              <c16:uniqueId val="{00000001-6CBF-4ACF-9DAE-1E9650DF0FC5}"/>
            </c:ext>
          </c:extLst>
        </c:ser>
        <c:ser>
          <c:idx val="2"/>
          <c:order val="2"/>
          <c:tx>
            <c:strRef>
              <c:f>Bakeries!$E$30</c:f>
              <c:strCache>
                <c:ptCount val="1"/>
                <c:pt idx="0">
                  <c:v>Not producing enough bread for neighbourhood</c:v>
                </c:pt>
              </c:strCache>
            </c:strRef>
          </c:tx>
          <c:spPr>
            <a:solidFill>
              <a:srgbClr val="58585A"/>
            </a:solidFill>
            <a:ln>
              <a:noFill/>
            </a:ln>
            <a:effectLst/>
          </c:spPr>
          <c:invertIfNegative val="0"/>
          <c:dPt>
            <c:idx val="2"/>
            <c:invertIfNegative val="0"/>
            <c:bubble3D val="0"/>
            <c:spPr>
              <a:solidFill>
                <a:srgbClr val="58585A"/>
              </a:solidFill>
              <a:ln>
                <a:noFill/>
              </a:ln>
              <a:effectLst/>
            </c:spPr>
            <c:extLst>
              <c:ext xmlns:c16="http://schemas.microsoft.com/office/drawing/2014/chart" uri="{C3380CC4-5D6E-409C-BE32-E72D297353CC}">
                <c16:uniqueId val="{00000003-6CBF-4ACF-9DAE-1E9650DF0FC5}"/>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Bakeries!$F$27:$H$27</c:f>
              <c:strCache>
                <c:ptCount val="3"/>
                <c:pt idx="0">
                  <c:v>March</c:v>
                </c:pt>
                <c:pt idx="1">
                  <c:v>June</c:v>
                </c:pt>
                <c:pt idx="2">
                  <c:v>October</c:v>
                </c:pt>
              </c:strCache>
            </c:strRef>
          </c:cat>
          <c:val>
            <c:numRef>
              <c:f>Bakeries!$F$30:$H$30</c:f>
              <c:numCache>
                <c:formatCode>General</c:formatCode>
                <c:ptCount val="3"/>
                <c:pt idx="2">
                  <c:v>2</c:v>
                </c:pt>
              </c:numCache>
            </c:numRef>
          </c:val>
          <c:extLst>
            <c:ext xmlns:c16="http://schemas.microsoft.com/office/drawing/2014/chart" uri="{C3380CC4-5D6E-409C-BE32-E72D297353CC}">
              <c16:uniqueId val="{00000004-6CBF-4ACF-9DAE-1E9650DF0FC5}"/>
            </c:ext>
          </c:extLst>
        </c:ser>
        <c:dLbls>
          <c:showLegendKey val="0"/>
          <c:showVal val="0"/>
          <c:showCatName val="0"/>
          <c:showSerName val="0"/>
          <c:showPercent val="0"/>
          <c:showBubbleSize val="0"/>
        </c:dLbls>
        <c:gapWidth val="100"/>
        <c:overlap val="100"/>
        <c:axId val="482343760"/>
        <c:axId val="482342096"/>
      </c:barChart>
      <c:catAx>
        <c:axId val="482343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82342096"/>
        <c:crosses val="autoZero"/>
        <c:auto val="1"/>
        <c:lblAlgn val="ctr"/>
        <c:lblOffset val="100"/>
        <c:noMultiLvlLbl val="0"/>
      </c:catAx>
      <c:valAx>
        <c:axId val="482342096"/>
        <c:scaling>
          <c:orientation val="minMax"/>
        </c:scaling>
        <c:delete val="1"/>
        <c:axPos val="l"/>
        <c:numFmt formatCode="0%" sourceLinked="1"/>
        <c:majorTickMark val="none"/>
        <c:minorTickMark val="none"/>
        <c:tickLblPos val="nextTo"/>
        <c:crossAx val="482343760"/>
        <c:crosses val="autoZero"/>
        <c:crossBetween val="between"/>
      </c:valAx>
      <c:spPr>
        <a:noFill/>
        <a:ln>
          <a:noFill/>
        </a:ln>
        <a:effectLst/>
      </c:spPr>
    </c:plotArea>
    <c:legend>
      <c:legendPos val="r"/>
      <c:layout>
        <c:manualLayout>
          <c:xMode val="edge"/>
          <c:yMode val="edge"/>
          <c:x val="0.64510221947188495"/>
          <c:y val="1.3812762469988707E-2"/>
          <c:w val="0.34052139854651381"/>
          <c:h val="0.98401688975183299"/>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EE5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'Livelihoods tables'!$E$3:$E$5</c:f>
              <c:strCache>
                <c:ptCount val="3"/>
                <c:pt idx="0">
                  <c:v>Day labour</c:v>
                </c:pt>
                <c:pt idx="1">
                  <c:v>Work with local authorities</c:v>
                </c:pt>
                <c:pt idx="2">
                  <c:v>Trade/Shops</c:v>
                </c:pt>
              </c:strCache>
            </c:strRef>
          </c:cat>
          <c:val>
            <c:numRef>
              <c:f>'Livelihoods tables'!$F$3:$F$5</c:f>
              <c:numCache>
                <c:formatCode>0%</c:formatCode>
                <c:ptCount val="3"/>
                <c:pt idx="0">
                  <c:v>0.91139240506329111</c:v>
                </c:pt>
                <c:pt idx="1">
                  <c:v>0.49367088607594939</c:v>
                </c:pt>
                <c:pt idx="2">
                  <c:v>0.44303797468354428</c:v>
                </c:pt>
              </c:numCache>
            </c:numRef>
          </c:val>
          <c:extLst>
            <c:ext xmlns:c16="http://schemas.microsoft.com/office/drawing/2014/chart" uri="{C3380CC4-5D6E-409C-BE32-E72D297353CC}">
              <c16:uniqueId val="{00000000-9AA9-46C4-BA4B-05E2D3A722F0}"/>
            </c:ext>
          </c:extLst>
        </c:ser>
        <c:dLbls>
          <c:showLegendKey val="0"/>
          <c:showVal val="0"/>
          <c:showCatName val="0"/>
          <c:showSerName val="0"/>
          <c:showPercent val="0"/>
          <c:showBubbleSize val="0"/>
        </c:dLbls>
        <c:gapWidth val="219"/>
        <c:overlap val="-27"/>
        <c:axId val="757517280"/>
        <c:axId val="757515200"/>
      </c:barChart>
      <c:catAx>
        <c:axId val="757517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757515200"/>
        <c:crosses val="autoZero"/>
        <c:auto val="1"/>
        <c:lblAlgn val="ctr"/>
        <c:lblOffset val="100"/>
        <c:noMultiLvlLbl val="0"/>
      </c:catAx>
      <c:valAx>
        <c:axId val="757515200"/>
        <c:scaling>
          <c:orientation val="minMax"/>
        </c:scaling>
        <c:delete val="1"/>
        <c:axPos val="l"/>
        <c:numFmt formatCode="0%" sourceLinked="1"/>
        <c:majorTickMark val="none"/>
        <c:minorTickMark val="none"/>
        <c:tickLblPos val="nextTo"/>
        <c:crossAx val="75751728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EE5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'Livelihoods tables'!$G$3:$G$5</c:f>
              <c:strCache>
                <c:ptCount val="3"/>
                <c:pt idx="0">
                  <c:v>Work with local authorities</c:v>
                </c:pt>
                <c:pt idx="1">
                  <c:v>Tailoring</c:v>
                </c:pt>
                <c:pt idx="2">
                  <c:v>Teaching</c:v>
                </c:pt>
              </c:strCache>
            </c:strRef>
          </c:cat>
          <c:val>
            <c:numRef>
              <c:f>'Livelihoods tables'!$H$3:$H$5</c:f>
              <c:numCache>
                <c:formatCode>0%</c:formatCode>
                <c:ptCount val="3"/>
                <c:pt idx="0">
                  <c:v>0.79746835443037978</c:v>
                </c:pt>
                <c:pt idx="1">
                  <c:v>0.68354430379746833</c:v>
                </c:pt>
                <c:pt idx="2">
                  <c:v>0.43037974683544306</c:v>
                </c:pt>
              </c:numCache>
            </c:numRef>
          </c:val>
          <c:extLst>
            <c:ext xmlns:c16="http://schemas.microsoft.com/office/drawing/2014/chart" uri="{C3380CC4-5D6E-409C-BE32-E72D297353CC}">
              <c16:uniqueId val="{00000000-C037-405D-8779-2BC7F4D4D538}"/>
            </c:ext>
          </c:extLst>
        </c:ser>
        <c:dLbls>
          <c:showLegendKey val="0"/>
          <c:showVal val="0"/>
          <c:showCatName val="0"/>
          <c:showSerName val="0"/>
          <c:showPercent val="0"/>
          <c:showBubbleSize val="0"/>
        </c:dLbls>
        <c:gapWidth val="219"/>
        <c:overlap val="-27"/>
        <c:axId val="757517280"/>
        <c:axId val="757515200"/>
      </c:barChart>
      <c:catAx>
        <c:axId val="757517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757515200"/>
        <c:crosses val="autoZero"/>
        <c:auto val="1"/>
        <c:lblAlgn val="ctr"/>
        <c:lblOffset val="100"/>
        <c:noMultiLvlLbl val="0"/>
      </c:catAx>
      <c:valAx>
        <c:axId val="757515200"/>
        <c:scaling>
          <c:orientation val="minMax"/>
        </c:scaling>
        <c:delete val="1"/>
        <c:axPos val="l"/>
        <c:numFmt formatCode="0%" sourceLinked="1"/>
        <c:majorTickMark val="none"/>
        <c:minorTickMark val="none"/>
        <c:tickLblPos val="nextTo"/>
        <c:crossAx val="75751728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spPr>
            <a:solidFill>
              <a:srgbClr val="EE5859"/>
            </a:solidFill>
            <a:ln>
              <a:noFill/>
            </a:ln>
            <a:effectLst/>
          </c:spPr>
          <c:invertIfNegative val="0"/>
          <c:dLbls>
            <c:dLbl>
              <c:idx val="0"/>
              <c:layout>
                <c:manualLayout>
                  <c:x val="0"/>
                  <c:y val="-0.3994574126713344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7A6-4C61-93F7-0E47CE421371}"/>
                </c:ext>
              </c:extLst>
            </c:dLbl>
            <c:dLbl>
              <c:idx val="1"/>
              <c:layout>
                <c:manualLayout>
                  <c:x val="0"/>
                  <c:y val="-0.1560979404996217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7A6-4C61-93F7-0E47CE421371}"/>
                </c:ext>
              </c:extLst>
            </c:dLbl>
            <c:dLbl>
              <c:idx val="2"/>
              <c:layout>
                <c:manualLayout>
                  <c:x val="0"/>
                  <c:y val="-7.67397298200292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7A6-4C61-93F7-0E47CE421371}"/>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'Livelihoods tables'!$F$16:$F$18</c:f>
              <c:strCache>
                <c:ptCount val="3"/>
                <c:pt idx="0">
                  <c:v>Lack of jobs</c:v>
                </c:pt>
                <c:pt idx="1">
                  <c:v>Damage to infrastructure</c:v>
                </c:pt>
                <c:pt idx="2">
                  <c:v>High cost of productive inputs</c:v>
                </c:pt>
              </c:strCache>
            </c:strRef>
          </c:cat>
          <c:val>
            <c:numRef>
              <c:f>'Livelihoods tables'!$G$16:$G$18</c:f>
              <c:numCache>
                <c:formatCode>0%</c:formatCode>
                <c:ptCount val="3"/>
                <c:pt idx="0">
                  <c:v>0.70886075949367089</c:v>
                </c:pt>
                <c:pt idx="1">
                  <c:v>0.21518987341772153</c:v>
                </c:pt>
                <c:pt idx="2">
                  <c:v>5.0632911392405063E-2</c:v>
                </c:pt>
              </c:numCache>
            </c:numRef>
          </c:val>
          <c:extLst>
            <c:ext xmlns:c16="http://schemas.microsoft.com/office/drawing/2014/chart" uri="{C3380CC4-5D6E-409C-BE32-E72D297353CC}">
              <c16:uniqueId val="{00000000-07A6-4C61-93F7-0E47CE421371}"/>
            </c:ext>
          </c:extLst>
        </c:ser>
        <c:dLbls>
          <c:showLegendKey val="0"/>
          <c:showVal val="0"/>
          <c:showCatName val="0"/>
          <c:showSerName val="0"/>
          <c:showPercent val="0"/>
          <c:showBubbleSize val="0"/>
        </c:dLbls>
        <c:gapWidth val="100"/>
        <c:overlap val="100"/>
        <c:axId val="153133568"/>
        <c:axId val="153134816"/>
      </c:barChart>
      <c:catAx>
        <c:axId val="153133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53134816"/>
        <c:crosses val="autoZero"/>
        <c:auto val="1"/>
        <c:lblAlgn val="ctr"/>
        <c:lblOffset val="100"/>
        <c:noMultiLvlLbl val="0"/>
      </c:catAx>
      <c:valAx>
        <c:axId val="153134816"/>
        <c:scaling>
          <c:orientation val="minMax"/>
        </c:scaling>
        <c:delete val="1"/>
        <c:axPos val="l"/>
        <c:numFmt formatCode="0%" sourceLinked="1"/>
        <c:majorTickMark val="none"/>
        <c:minorTickMark val="none"/>
        <c:tickLblPos val="nextTo"/>
        <c:crossAx val="1531335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spPr>
            <a:solidFill>
              <a:srgbClr val="EE5859"/>
            </a:solidFill>
            <a:ln>
              <a:noFill/>
            </a:ln>
            <a:effectLst/>
          </c:spPr>
          <c:invertIfNegative val="0"/>
          <c:dLbls>
            <c:dLbl>
              <c:idx val="0"/>
              <c:layout>
                <c:manualLayout>
                  <c:x val="0"/>
                  <c:y val="-0.4331052853226136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482-4C9B-BC71-CD957DE8999E}"/>
                </c:ext>
              </c:extLst>
            </c:dLbl>
            <c:dLbl>
              <c:idx val="1"/>
              <c:layout>
                <c:manualLayout>
                  <c:x val="0"/>
                  <c:y val="-0.396173826884251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482-4C9B-BC71-CD957DE8999E}"/>
                </c:ext>
              </c:extLst>
            </c:dLbl>
            <c:dLbl>
              <c:idx val="2"/>
              <c:layout>
                <c:manualLayout>
                  <c:x val="0"/>
                  <c:y val="-0.3223109100075264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482-4C9B-BC71-CD957DE8999E}"/>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'NFI tables'!$B$30:$B$32</c:f>
              <c:strCache>
                <c:ptCount val="3"/>
                <c:pt idx="0">
                  <c:v>Winter heaters</c:v>
                </c:pt>
                <c:pt idx="1">
                  <c:v>Heating fuel</c:v>
                </c:pt>
                <c:pt idx="2">
                  <c:v>Clothing</c:v>
                </c:pt>
              </c:strCache>
            </c:strRef>
          </c:cat>
          <c:val>
            <c:numRef>
              <c:f>'NFI tables'!$C$30:$C$32</c:f>
              <c:numCache>
                <c:formatCode>0%</c:formatCode>
                <c:ptCount val="3"/>
                <c:pt idx="0">
                  <c:v>0.54430379746835444</c:v>
                </c:pt>
                <c:pt idx="1">
                  <c:v>0.48101265822784811</c:v>
                </c:pt>
                <c:pt idx="2">
                  <c:v>0.35443037974683544</c:v>
                </c:pt>
              </c:numCache>
            </c:numRef>
          </c:val>
          <c:extLst>
            <c:ext xmlns:c16="http://schemas.microsoft.com/office/drawing/2014/chart" uri="{C3380CC4-5D6E-409C-BE32-E72D297353CC}">
              <c16:uniqueId val="{00000000-0482-4C9B-BC71-CD957DE8999E}"/>
            </c:ext>
          </c:extLst>
        </c:ser>
        <c:dLbls>
          <c:showLegendKey val="0"/>
          <c:showVal val="0"/>
          <c:showCatName val="0"/>
          <c:showSerName val="0"/>
          <c:showPercent val="0"/>
          <c:showBubbleSize val="0"/>
        </c:dLbls>
        <c:gapWidth val="100"/>
        <c:overlap val="100"/>
        <c:axId val="153133568"/>
        <c:axId val="153134816"/>
      </c:barChart>
      <c:catAx>
        <c:axId val="153133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53134816"/>
        <c:crosses val="autoZero"/>
        <c:auto val="1"/>
        <c:lblAlgn val="ctr"/>
        <c:lblOffset val="100"/>
        <c:noMultiLvlLbl val="0"/>
      </c:catAx>
      <c:valAx>
        <c:axId val="153134816"/>
        <c:scaling>
          <c:orientation val="minMax"/>
        </c:scaling>
        <c:delete val="1"/>
        <c:axPos val="l"/>
        <c:numFmt formatCode="0%" sourceLinked="1"/>
        <c:majorTickMark val="none"/>
        <c:minorTickMark val="none"/>
        <c:tickLblPos val="nextTo"/>
        <c:crossAx val="1531335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WASH!$P$29</c:f>
              <c:strCache>
                <c:ptCount val="1"/>
                <c:pt idx="0">
                  <c:v>5 to 7 days</c:v>
                </c:pt>
              </c:strCache>
            </c:strRef>
          </c:tx>
          <c:spPr>
            <a:solidFill>
              <a:srgbClr val="A9D08E"/>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3B53-40B1-A501-74EF3D09D983}"/>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WASH!$O$30:$O$32</c:f>
              <c:strCache>
                <c:ptCount val="3"/>
                <c:pt idx="0">
                  <c:v>March</c:v>
                </c:pt>
                <c:pt idx="1">
                  <c:v>June</c:v>
                </c:pt>
                <c:pt idx="2">
                  <c:v>October</c:v>
                </c:pt>
              </c:strCache>
            </c:strRef>
          </c:cat>
          <c:val>
            <c:numRef>
              <c:f>WASH!$P$30:$P$32</c:f>
              <c:numCache>
                <c:formatCode>General</c:formatCode>
                <c:ptCount val="3"/>
                <c:pt idx="0">
                  <c:v>0</c:v>
                </c:pt>
                <c:pt idx="1">
                  <c:v>2</c:v>
                </c:pt>
                <c:pt idx="2">
                  <c:v>16</c:v>
                </c:pt>
              </c:numCache>
            </c:numRef>
          </c:val>
          <c:extLst>
            <c:ext xmlns:c16="http://schemas.microsoft.com/office/drawing/2014/chart" uri="{C3380CC4-5D6E-409C-BE32-E72D297353CC}">
              <c16:uniqueId val="{00000001-3B53-40B1-A501-74EF3D09D983}"/>
            </c:ext>
          </c:extLst>
        </c:ser>
        <c:ser>
          <c:idx val="1"/>
          <c:order val="1"/>
          <c:tx>
            <c:strRef>
              <c:f>WASH!$Q$29</c:f>
              <c:strCache>
                <c:ptCount val="1"/>
                <c:pt idx="0">
                  <c:v>1 to 4 days</c:v>
                </c:pt>
              </c:strCache>
            </c:strRef>
          </c:tx>
          <c:spPr>
            <a:solidFill>
              <a:srgbClr val="FFFF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WASH!$O$30:$O$32</c:f>
              <c:strCache>
                <c:ptCount val="3"/>
                <c:pt idx="0">
                  <c:v>March</c:v>
                </c:pt>
                <c:pt idx="1">
                  <c:v>June</c:v>
                </c:pt>
                <c:pt idx="2">
                  <c:v>October</c:v>
                </c:pt>
              </c:strCache>
            </c:strRef>
          </c:cat>
          <c:val>
            <c:numRef>
              <c:f>WASH!$Q$30:$Q$32</c:f>
              <c:numCache>
                <c:formatCode>General</c:formatCode>
                <c:ptCount val="3"/>
                <c:pt idx="0">
                  <c:v>2</c:v>
                </c:pt>
                <c:pt idx="1">
                  <c:v>8</c:v>
                </c:pt>
                <c:pt idx="2">
                  <c:v>5</c:v>
                </c:pt>
              </c:numCache>
            </c:numRef>
          </c:val>
          <c:extLst>
            <c:ext xmlns:c16="http://schemas.microsoft.com/office/drawing/2014/chart" uri="{C3380CC4-5D6E-409C-BE32-E72D297353CC}">
              <c16:uniqueId val="{00000002-3B53-40B1-A501-74EF3D09D983}"/>
            </c:ext>
          </c:extLst>
        </c:ser>
        <c:ser>
          <c:idx val="2"/>
          <c:order val="2"/>
          <c:tx>
            <c:strRef>
              <c:f>WASH!$R$29</c:f>
              <c:strCache>
                <c:ptCount val="1"/>
                <c:pt idx="0">
                  <c:v>No water available through network</c:v>
                </c:pt>
              </c:strCache>
            </c:strRef>
          </c:tx>
          <c:spPr>
            <a:solidFill>
              <a:srgbClr val="58585A"/>
            </a:solidFill>
            <a:ln>
              <a:noFill/>
            </a:ln>
            <a:effectLst/>
          </c:spPr>
          <c:invertIfNegative val="0"/>
          <c:dLbls>
            <c:dLbl>
              <c:idx val="2"/>
              <c:layout>
                <c:manualLayout>
                  <c:x val="-7.6224531231994283E-2"/>
                  <c:y val="0"/>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58585A"/>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A7A4-4EA5-B1E4-5DDA67802318}"/>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WASH!$O$30:$O$32</c:f>
              <c:strCache>
                <c:ptCount val="3"/>
                <c:pt idx="0">
                  <c:v>March</c:v>
                </c:pt>
                <c:pt idx="1">
                  <c:v>June</c:v>
                </c:pt>
                <c:pt idx="2">
                  <c:v>October</c:v>
                </c:pt>
              </c:strCache>
            </c:strRef>
          </c:cat>
          <c:val>
            <c:numRef>
              <c:f>WASH!$R$30:$R$32</c:f>
              <c:numCache>
                <c:formatCode>General</c:formatCode>
                <c:ptCount val="3"/>
                <c:pt idx="0">
                  <c:v>20</c:v>
                </c:pt>
                <c:pt idx="1">
                  <c:v>12</c:v>
                </c:pt>
                <c:pt idx="2">
                  <c:v>1</c:v>
                </c:pt>
              </c:numCache>
            </c:numRef>
          </c:val>
          <c:extLst>
            <c:ext xmlns:c16="http://schemas.microsoft.com/office/drawing/2014/chart" uri="{C3380CC4-5D6E-409C-BE32-E72D297353CC}">
              <c16:uniqueId val="{00000003-3B53-40B1-A501-74EF3D09D983}"/>
            </c:ext>
          </c:extLst>
        </c:ser>
        <c:dLbls>
          <c:showLegendKey val="0"/>
          <c:showVal val="0"/>
          <c:showCatName val="0"/>
          <c:showSerName val="0"/>
          <c:showPercent val="0"/>
          <c:showBubbleSize val="0"/>
        </c:dLbls>
        <c:gapWidth val="100"/>
        <c:overlap val="100"/>
        <c:axId val="1156326400"/>
        <c:axId val="1156328896"/>
      </c:barChart>
      <c:catAx>
        <c:axId val="1156326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156328896"/>
        <c:crosses val="autoZero"/>
        <c:auto val="1"/>
        <c:lblAlgn val="ctr"/>
        <c:lblOffset val="100"/>
        <c:noMultiLvlLbl val="0"/>
      </c:catAx>
      <c:valAx>
        <c:axId val="1156328896"/>
        <c:scaling>
          <c:orientation val="minMax"/>
        </c:scaling>
        <c:delete val="1"/>
        <c:axPos val="l"/>
        <c:numFmt formatCode="0%" sourceLinked="1"/>
        <c:majorTickMark val="none"/>
        <c:minorTickMark val="none"/>
        <c:tickLblPos val="nextTo"/>
        <c:crossAx val="1156326400"/>
        <c:crosses val="autoZero"/>
        <c:crossBetween val="between"/>
      </c:valAx>
      <c:spPr>
        <a:noFill/>
        <a:ln>
          <a:noFill/>
        </a:ln>
        <a:effectLst/>
      </c:spPr>
    </c:plotArea>
    <c:legend>
      <c:legendPos val="r"/>
      <c:layout>
        <c:manualLayout>
          <c:xMode val="edge"/>
          <c:yMode val="edge"/>
          <c:x val="0.7235349956255468"/>
          <c:y val="8.6596289115592733E-3"/>
          <c:w val="0.25979833770778654"/>
          <c:h val="0.99134037108844075"/>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Protection!$B$35</c:f>
              <c:strCache>
                <c:ptCount val="1"/>
                <c:pt idx="0">
                  <c:v>Theft</c:v>
                </c:pt>
              </c:strCache>
            </c:strRef>
          </c:tx>
          <c:spPr>
            <a:solidFill>
              <a:srgbClr val="EE5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Protection!$A$36:$A$38</c:f>
              <c:strCache>
                <c:ptCount val="3"/>
                <c:pt idx="0">
                  <c:v>March</c:v>
                </c:pt>
                <c:pt idx="1">
                  <c:v>June</c:v>
                </c:pt>
                <c:pt idx="2">
                  <c:v>October</c:v>
                </c:pt>
              </c:strCache>
            </c:strRef>
          </c:cat>
          <c:val>
            <c:numRef>
              <c:f>Protection!$B$36:$B$38</c:f>
              <c:numCache>
                <c:formatCode>0%</c:formatCode>
                <c:ptCount val="3"/>
                <c:pt idx="0">
                  <c:v>0.620253164556962</c:v>
                </c:pt>
                <c:pt idx="1">
                  <c:v>0.40740740740740738</c:v>
                </c:pt>
                <c:pt idx="2">
                  <c:v>0.620253164556962</c:v>
                </c:pt>
              </c:numCache>
            </c:numRef>
          </c:val>
          <c:extLst>
            <c:ext xmlns:c16="http://schemas.microsoft.com/office/drawing/2014/chart" uri="{C3380CC4-5D6E-409C-BE32-E72D297353CC}">
              <c16:uniqueId val="{00000000-C181-456D-A300-4F317B815AF0}"/>
            </c:ext>
          </c:extLst>
        </c:ser>
        <c:ser>
          <c:idx val="1"/>
          <c:order val="1"/>
          <c:tx>
            <c:strRef>
              <c:f>Protection!$C$35</c:f>
              <c:strCache>
                <c:ptCount val="1"/>
                <c:pt idx="0">
                  <c:v>Threat from mines/UXOs</c:v>
                </c:pt>
              </c:strCache>
            </c:strRef>
          </c:tx>
          <c:spPr>
            <a:solidFill>
              <a:srgbClr val="5858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Protection!$A$36:$A$38</c:f>
              <c:strCache>
                <c:ptCount val="3"/>
                <c:pt idx="0">
                  <c:v>March</c:v>
                </c:pt>
                <c:pt idx="1">
                  <c:v>June</c:v>
                </c:pt>
                <c:pt idx="2">
                  <c:v>October</c:v>
                </c:pt>
              </c:strCache>
            </c:strRef>
          </c:cat>
          <c:val>
            <c:numRef>
              <c:f>Protection!$C$36:$C$38</c:f>
              <c:numCache>
                <c:formatCode>0%</c:formatCode>
                <c:ptCount val="3"/>
                <c:pt idx="0">
                  <c:v>0.43037974683544306</c:v>
                </c:pt>
                <c:pt idx="1">
                  <c:v>8.6419753086419748E-2</c:v>
                </c:pt>
                <c:pt idx="2">
                  <c:v>5.0632911392405063E-2</c:v>
                </c:pt>
              </c:numCache>
            </c:numRef>
          </c:val>
          <c:extLst>
            <c:ext xmlns:c16="http://schemas.microsoft.com/office/drawing/2014/chart" uri="{C3380CC4-5D6E-409C-BE32-E72D297353CC}">
              <c16:uniqueId val="{00000001-C181-456D-A300-4F317B815AF0}"/>
            </c:ext>
          </c:extLst>
        </c:ser>
        <c:ser>
          <c:idx val="2"/>
          <c:order val="2"/>
          <c:tx>
            <c:strRef>
              <c:f>Protection!$D$35</c:f>
              <c:strCache>
                <c:ptCount val="1"/>
                <c:pt idx="0">
                  <c:v>No issues reported</c:v>
                </c:pt>
              </c:strCache>
            </c:strRef>
          </c:tx>
          <c:spPr>
            <a:solidFill>
              <a:srgbClr val="A9D0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Protection!$A$36:$A$38</c:f>
              <c:strCache>
                <c:ptCount val="3"/>
                <c:pt idx="0">
                  <c:v>March</c:v>
                </c:pt>
                <c:pt idx="1">
                  <c:v>June</c:v>
                </c:pt>
                <c:pt idx="2">
                  <c:v>October</c:v>
                </c:pt>
              </c:strCache>
            </c:strRef>
          </c:cat>
          <c:val>
            <c:numRef>
              <c:f>Protection!$D$36:$D$38</c:f>
              <c:numCache>
                <c:formatCode>0%</c:formatCode>
                <c:ptCount val="3"/>
                <c:pt idx="0">
                  <c:v>0.29113924050632911</c:v>
                </c:pt>
                <c:pt idx="1">
                  <c:v>0.55555555555555558</c:v>
                </c:pt>
                <c:pt idx="2">
                  <c:v>0.32911392405063289</c:v>
                </c:pt>
              </c:numCache>
            </c:numRef>
          </c:val>
          <c:extLst>
            <c:ext xmlns:c16="http://schemas.microsoft.com/office/drawing/2014/chart" uri="{C3380CC4-5D6E-409C-BE32-E72D297353CC}">
              <c16:uniqueId val="{00000002-C181-456D-A300-4F317B815AF0}"/>
            </c:ext>
          </c:extLst>
        </c:ser>
        <c:dLbls>
          <c:showLegendKey val="0"/>
          <c:showVal val="0"/>
          <c:showCatName val="0"/>
          <c:showSerName val="0"/>
          <c:showPercent val="0"/>
          <c:showBubbleSize val="0"/>
        </c:dLbls>
        <c:gapWidth val="219"/>
        <c:overlap val="-27"/>
        <c:axId val="757517280"/>
        <c:axId val="757515200"/>
      </c:barChart>
      <c:catAx>
        <c:axId val="757517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757515200"/>
        <c:crosses val="autoZero"/>
        <c:auto val="1"/>
        <c:lblAlgn val="ctr"/>
        <c:lblOffset val="100"/>
        <c:noMultiLvlLbl val="0"/>
      </c:catAx>
      <c:valAx>
        <c:axId val="757515200"/>
        <c:scaling>
          <c:orientation val="minMax"/>
        </c:scaling>
        <c:delete val="1"/>
        <c:axPos val="l"/>
        <c:numFmt formatCode="0%" sourceLinked="1"/>
        <c:majorTickMark val="none"/>
        <c:minorTickMark val="none"/>
        <c:tickLblPos val="nextTo"/>
        <c:crossAx val="757517280"/>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WASH!$G$53</c:f>
              <c:strCache>
                <c:ptCount val="1"/>
                <c:pt idx="0">
                  <c:v>Issues with water reported</c:v>
                </c:pt>
              </c:strCache>
            </c:strRef>
          </c:tx>
          <c:spPr>
            <a:solidFill>
              <a:srgbClr val="EE5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WASH!$F$54:$F$56</c:f>
              <c:strCache>
                <c:ptCount val="3"/>
                <c:pt idx="0">
                  <c:v>March</c:v>
                </c:pt>
                <c:pt idx="1">
                  <c:v>June</c:v>
                </c:pt>
                <c:pt idx="2">
                  <c:v>October</c:v>
                </c:pt>
              </c:strCache>
            </c:strRef>
          </c:cat>
          <c:val>
            <c:numRef>
              <c:f>WASH!$G$54:$G$56</c:f>
              <c:numCache>
                <c:formatCode>General</c:formatCode>
                <c:ptCount val="3"/>
                <c:pt idx="0">
                  <c:v>22</c:v>
                </c:pt>
                <c:pt idx="1">
                  <c:v>13</c:v>
                </c:pt>
                <c:pt idx="2">
                  <c:v>12</c:v>
                </c:pt>
              </c:numCache>
            </c:numRef>
          </c:val>
          <c:extLst>
            <c:ext xmlns:c16="http://schemas.microsoft.com/office/drawing/2014/chart" uri="{C3380CC4-5D6E-409C-BE32-E72D297353CC}">
              <c16:uniqueId val="{00000000-F78D-4688-AC98-A3A27EDA5B43}"/>
            </c:ext>
          </c:extLst>
        </c:ser>
        <c:ser>
          <c:idx val="1"/>
          <c:order val="1"/>
          <c:tx>
            <c:strRef>
              <c:f>WASH!$H$53</c:f>
              <c:strCache>
                <c:ptCount val="1"/>
                <c:pt idx="0">
                  <c:v>No problems / safe to drink</c:v>
                </c:pt>
              </c:strCache>
            </c:strRef>
          </c:tx>
          <c:spPr>
            <a:solidFill>
              <a:srgbClr val="A9D08E"/>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A8F2-47AC-AEFC-6309B0811E7C}"/>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WASH!$F$54:$F$56</c:f>
              <c:strCache>
                <c:ptCount val="3"/>
                <c:pt idx="0">
                  <c:v>March</c:v>
                </c:pt>
                <c:pt idx="1">
                  <c:v>June</c:v>
                </c:pt>
                <c:pt idx="2">
                  <c:v>October</c:v>
                </c:pt>
              </c:strCache>
            </c:strRef>
          </c:cat>
          <c:val>
            <c:numRef>
              <c:f>WASH!$H$54:$H$56</c:f>
              <c:numCache>
                <c:formatCode>General</c:formatCode>
                <c:ptCount val="3"/>
                <c:pt idx="0">
                  <c:v>0</c:v>
                </c:pt>
                <c:pt idx="1">
                  <c:v>9</c:v>
                </c:pt>
                <c:pt idx="2">
                  <c:v>10</c:v>
                </c:pt>
              </c:numCache>
            </c:numRef>
          </c:val>
          <c:extLst>
            <c:ext xmlns:c16="http://schemas.microsoft.com/office/drawing/2014/chart" uri="{C3380CC4-5D6E-409C-BE32-E72D297353CC}">
              <c16:uniqueId val="{00000001-F78D-4688-AC98-A3A27EDA5B43}"/>
            </c:ext>
          </c:extLst>
        </c:ser>
        <c:dLbls>
          <c:showLegendKey val="0"/>
          <c:showVal val="0"/>
          <c:showCatName val="0"/>
          <c:showSerName val="0"/>
          <c:showPercent val="0"/>
          <c:showBubbleSize val="0"/>
        </c:dLbls>
        <c:gapWidth val="100"/>
        <c:overlap val="100"/>
        <c:axId val="757517280"/>
        <c:axId val="757515200"/>
      </c:barChart>
      <c:catAx>
        <c:axId val="757517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757515200"/>
        <c:crosses val="autoZero"/>
        <c:auto val="1"/>
        <c:lblAlgn val="ctr"/>
        <c:lblOffset val="100"/>
        <c:noMultiLvlLbl val="0"/>
      </c:catAx>
      <c:valAx>
        <c:axId val="757515200"/>
        <c:scaling>
          <c:orientation val="minMax"/>
        </c:scaling>
        <c:delete val="1"/>
        <c:axPos val="l"/>
        <c:numFmt formatCode="General" sourceLinked="1"/>
        <c:majorTickMark val="none"/>
        <c:minorTickMark val="none"/>
        <c:tickLblPos val="nextTo"/>
        <c:crossAx val="757517280"/>
        <c:crosses val="autoZero"/>
        <c:crossBetween val="between"/>
      </c:valAx>
      <c:spPr>
        <a:noFill/>
        <a:ln w="25400">
          <a:noFill/>
        </a:ln>
        <a:effectLst/>
      </c:spPr>
    </c:plotArea>
    <c:legend>
      <c:legendPos val="b"/>
      <c:layout>
        <c:manualLayout>
          <c:xMode val="edge"/>
          <c:yMode val="edge"/>
          <c:x val="4.5642801551075675E-2"/>
          <c:y val="0.78630025610063259"/>
          <c:w val="0.86239484197363259"/>
          <c:h val="0.19580760466319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Healthcare!$N$4</c:f>
              <c:strCache>
                <c:ptCount val="1"/>
                <c:pt idx="0">
                  <c:v>Hospitals</c:v>
                </c:pt>
              </c:strCache>
            </c:strRef>
          </c:tx>
          <c:spPr>
            <a:solidFill>
              <a:srgbClr val="FFFF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Healthcare!$M$5:$M$7</c:f>
              <c:strCache>
                <c:ptCount val="3"/>
                <c:pt idx="0">
                  <c:v>March</c:v>
                </c:pt>
                <c:pt idx="1">
                  <c:v>June</c:v>
                </c:pt>
                <c:pt idx="2">
                  <c:v>October</c:v>
                </c:pt>
              </c:strCache>
            </c:strRef>
          </c:cat>
          <c:val>
            <c:numRef>
              <c:f>Healthcare!$N$5:$N$7</c:f>
              <c:numCache>
                <c:formatCode>General</c:formatCode>
                <c:ptCount val="3"/>
                <c:pt idx="0">
                  <c:v>2</c:v>
                </c:pt>
                <c:pt idx="1">
                  <c:v>4</c:v>
                </c:pt>
                <c:pt idx="2">
                  <c:v>6</c:v>
                </c:pt>
              </c:numCache>
            </c:numRef>
          </c:val>
          <c:extLst>
            <c:ext xmlns:c16="http://schemas.microsoft.com/office/drawing/2014/chart" uri="{C3380CC4-5D6E-409C-BE32-E72D297353CC}">
              <c16:uniqueId val="{00000000-D3E4-479E-A9DE-60EF0AB98722}"/>
            </c:ext>
          </c:extLst>
        </c:ser>
        <c:ser>
          <c:idx val="1"/>
          <c:order val="1"/>
          <c:tx>
            <c:strRef>
              <c:f>Healthcare!$O$4</c:f>
              <c:strCache>
                <c:ptCount val="1"/>
                <c:pt idx="0">
                  <c:v>Primary care facilities (free services)</c:v>
                </c:pt>
              </c:strCache>
            </c:strRef>
          </c:tx>
          <c:spPr>
            <a:solidFill>
              <a:srgbClr val="A9D0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Healthcare!$M$5:$M$7</c:f>
              <c:strCache>
                <c:ptCount val="3"/>
                <c:pt idx="0">
                  <c:v>March</c:v>
                </c:pt>
                <c:pt idx="1">
                  <c:v>June</c:v>
                </c:pt>
                <c:pt idx="2">
                  <c:v>October</c:v>
                </c:pt>
              </c:strCache>
            </c:strRef>
          </c:cat>
          <c:val>
            <c:numRef>
              <c:f>Healthcare!$O$5:$O$7</c:f>
              <c:numCache>
                <c:formatCode>General</c:formatCode>
                <c:ptCount val="3"/>
                <c:pt idx="0">
                  <c:v>2</c:v>
                </c:pt>
                <c:pt idx="1">
                  <c:v>3</c:v>
                </c:pt>
                <c:pt idx="2">
                  <c:v>5</c:v>
                </c:pt>
              </c:numCache>
            </c:numRef>
          </c:val>
          <c:extLst>
            <c:ext xmlns:c16="http://schemas.microsoft.com/office/drawing/2014/chart" uri="{C3380CC4-5D6E-409C-BE32-E72D297353CC}">
              <c16:uniqueId val="{00000001-D3E4-479E-A9DE-60EF0AB98722}"/>
            </c:ext>
          </c:extLst>
        </c:ser>
        <c:ser>
          <c:idx val="2"/>
          <c:order val="2"/>
          <c:tx>
            <c:strRef>
              <c:f>Healthcare!$P$4</c:f>
              <c:strCache>
                <c:ptCount val="1"/>
                <c:pt idx="0">
                  <c:v>Other (pharmacies, private clinics)</c:v>
                </c:pt>
              </c:strCache>
            </c:strRef>
          </c:tx>
          <c:spPr>
            <a:solidFill>
              <a:srgbClr val="5858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Healthcare!$M$5:$M$7</c:f>
              <c:strCache>
                <c:ptCount val="3"/>
                <c:pt idx="0">
                  <c:v>March</c:v>
                </c:pt>
                <c:pt idx="1">
                  <c:v>June</c:v>
                </c:pt>
                <c:pt idx="2">
                  <c:v>October</c:v>
                </c:pt>
              </c:strCache>
            </c:strRef>
          </c:cat>
          <c:val>
            <c:numRef>
              <c:f>Healthcare!$P$5:$P$7</c:f>
              <c:numCache>
                <c:formatCode>General</c:formatCode>
                <c:ptCount val="3"/>
                <c:pt idx="0">
                  <c:v>14</c:v>
                </c:pt>
                <c:pt idx="1">
                  <c:v>18</c:v>
                </c:pt>
                <c:pt idx="2">
                  <c:v>17</c:v>
                </c:pt>
              </c:numCache>
            </c:numRef>
          </c:val>
          <c:extLst>
            <c:ext xmlns:c16="http://schemas.microsoft.com/office/drawing/2014/chart" uri="{C3380CC4-5D6E-409C-BE32-E72D297353CC}">
              <c16:uniqueId val="{00000002-D3E4-479E-A9DE-60EF0AB98722}"/>
            </c:ext>
          </c:extLst>
        </c:ser>
        <c:ser>
          <c:idx val="3"/>
          <c:order val="3"/>
          <c:tx>
            <c:strRef>
              <c:f>Healthcare!$Q$4</c:f>
              <c:strCache>
                <c:ptCount val="1"/>
                <c:pt idx="0">
                  <c:v>No facilities available</c:v>
                </c:pt>
              </c:strCache>
            </c:strRef>
          </c:tx>
          <c:spPr>
            <a:solidFill>
              <a:srgbClr val="EE5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Healthcare!$M$5:$M$7</c:f>
              <c:strCache>
                <c:ptCount val="3"/>
                <c:pt idx="0">
                  <c:v>March</c:v>
                </c:pt>
                <c:pt idx="1">
                  <c:v>June</c:v>
                </c:pt>
                <c:pt idx="2">
                  <c:v>October</c:v>
                </c:pt>
              </c:strCache>
            </c:strRef>
          </c:cat>
          <c:val>
            <c:numRef>
              <c:f>Healthcare!$Q$5:$Q$7</c:f>
              <c:numCache>
                <c:formatCode>General</c:formatCode>
                <c:ptCount val="3"/>
                <c:pt idx="0">
                  <c:v>7</c:v>
                </c:pt>
                <c:pt idx="1">
                  <c:v>2</c:v>
                </c:pt>
                <c:pt idx="2">
                  <c:v>5</c:v>
                </c:pt>
              </c:numCache>
            </c:numRef>
          </c:val>
          <c:extLst>
            <c:ext xmlns:c16="http://schemas.microsoft.com/office/drawing/2014/chart" uri="{C3380CC4-5D6E-409C-BE32-E72D297353CC}">
              <c16:uniqueId val="{00000003-D3E4-479E-A9DE-60EF0AB98722}"/>
            </c:ext>
          </c:extLst>
        </c:ser>
        <c:dLbls>
          <c:showLegendKey val="0"/>
          <c:showVal val="0"/>
          <c:showCatName val="0"/>
          <c:showSerName val="0"/>
          <c:showPercent val="0"/>
          <c:showBubbleSize val="0"/>
        </c:dLbls>
        <c:gapWidth val="100"/>
        <c:overlap val="100"/>
        <c:axId val="1667871135"/>
        <c:axId val="1667867391"/>
      </c:barChart>
      <c:catAx>
        <c:axId val="16678711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667867391"/>
        <c:crosses val="autoZero"/>
        <c:auto val="1"/>
        <c:lblAlgn val="ctr"/>
        <c:lblOffset val="100"/>
        <c:noMultiLvlLbl val="0"/>
      </c:catAx>
      <c:valAx>
        <c:axId val="1667867391"/>
        <c:scaling>
          <c:orientation val="minMax"/>
        </c:scaling>
        <c:delete val="1"/>
        <c:axPos val="l"/>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 of neighbourhoods</a:t>
                </a:r>
              </a:p>
            </c:rich>
          </c:tx>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1667871135"/>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4762149538922393E-2"/>
          <c:y val="0.10283904815279675"/>
          <c:w val="0.95047570092215516"/>
          <c:h val="0.70582925378651928"/>
        </c:manualLayout>
      </c:layout>
      <c:barChart>
        <c:barDir val="col"/>
        <c:grouping val="stacked"/>
        <c:varyColors val="0"/>
        <c:ser>
          <c:idx val="0"/>
          <c:order val="0"/>
          <c:spPr>
            <a:solidFill>
              <a:srgbClr val="EE5859"/>
            </a:solidFill>
            <a:ln>
              <a:noFill/>
            </a:ln>
            <a:effectLst/>
          </c:spPr>
          <c:invertIfNegative val="0"/>
          <c:dLbls>
            <c:dLbl>
              <c:idx val="0"/>
              <c:layout>
                <c:manualLayout>
                  <c:x val="6.7533135106151573E-3"/>
                  <c:y val="-0.4260639238658617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098-4E33-AFA2-6EB9B7262632}"/>
                </c:ext>
              </c:extLst>
            </c:dLbl>
            <c:dLbl>
              <c:idx val="1"/>
              <c:layout>
                <c:manualLayout>
                  <c:x val="0"/>
                  <c:y val="-0.28686681853148571"/>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1098-4E33-AFA2-6EB9B7262632}"/>
                </c:ext>
              </c:extLst>
            </c:dLbl>
            <c:dLbl>
              <c:idx val="2"/>
              <c:layout>
                <c:manualLayout>
                  <c:x val="0"/>
                  <c:y val="-0.259803911122855"/>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1098-4E33-AFA2-6EB9B7262632}"/>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Healthcare!$A$55:$A$57</c:f>
              <c:strCache>
                <c:ptCount val="3"/>
                <c:pt idx="0">
                  <c:v>Healthcare being unaffordable</c:v>
                </c:pt>
                <c:pt idx="1">
                  <c:v>Lack of facilities</c:v>
                </c:pt>
                <c:pt idx="2">
                  <c:v>Lack of medical items</c:v>
                </c:pt>
              </c:strCache>
            </c:strRef>
          </c:cat>
          <c:val>
            <c:numRef>
              <c:f>Healthcare!$B$55:$B$57</c:f>
              <c:numCache>
                <c:formatCode>0%</c:formatCode>
                <c:ptCount val="3"/>
                <c:pt idx="0">
                  <c:v>0.65822784810126578</c:v>
                </c:pt>
                <c:pt idx="1">
                  <c:v>0.35443037974683544</c:v>
                </c:pt>
                <c:pt idx="2">
                  <c:v>0.30379746835443039</c:v>
                </c:pt>
              </c:numCache>
            </c:numRef>
          </c:val>
          <c:extLst>
            <c:ext xmlns:c16="http://schemas.microsoft.com/office/drawing/2014/chart" uri="{C3380CC4-5D6E-409C-BE32-E72D297353CC}">
              <c16:uniqueId val="{00000000-1098-4E33-AFA2-6EB9B7262632}"/>
            </c:ext>
          </c:extLst>
        </c:ser>
        <c:dLbls>
          <c:showLegendKey val="0"/>
          <c:showVal val="0"/>
          <c:showCatName val="0"/>
          <c:showSerName val="0"/>
          <c:showPercent val="0"/>
          <c:showBubbleSize val="0"/>
        </c:dLbls>
        <c:gapWidth val="100"/>
        <c:overlap val="100"/>
        <c:axId val="153133568"/>
        <c:axId val="153134816"/>
      </c:barChart>
      <c:catAx>
        <c:axId val="153133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53134816"/>
        <c:crosses val="autoZero"/>
        <c:auto val="1"/>
        <c:lblAlgn val="ctr"/>
        <c:lblOffset val="100"/>
        <c:noMultiLvlLbl val="0"/>
      </c:catAx>
      <c:valAx>
        <c:axId val="153134816"/>
        <c:scaling>
          <c:orientation val="minMax"/>
        </c:scaling>
        <c:delete val="1"/>
        <c:axPos val="l"/>
        <c:numFmt formatCode="0%" sourceLinked="1"/>
        <c:majorTickMark val="none"/>
        <c:minorTickMark val="none"/>
        <c:tickLblPos val="nextTo"/>
        <c:crossAx val="1531335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Education!$G$2</c:f>
              <c:strCache>
                <c:ptCount val="1"/>
                <c:pt idx="0">
                  <c:v>A few to no children</c:v>
                </c:pt>
              </c:strCache>
            </c:strRef>
          </c:tx>
          <c:spPr>
            <a:solidFill>
              <a:srgbClr val="58585A"/>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B-B2B9-409F-8B60-55E879B40B4B}"/>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Education!$F$3:$F$5</c:f>
              <c:strCache>
                <c:ptCount val="3"/>
                <c:pt idx="0">
                  <c:v>October</c:v>
                </c:pt>
                <c:pt idx="1">
                  <c:v>June</c:v>
                </c:pt>
                <c:pt idx="2">
                  <c:v>March</c:v>
                </c:pt>
              </c:strCache>
            </c:strRef>
          </c:cat>
          <c:val>
            <c:numRef>
              <c:f>Education!$G$3:$G$5</c:f>
              <c:numCache>
                <c:formatCode>General</c:formatCode>
                <c:ptCount val="3"/>
                <c:pt idx="0">
                  <c:v>0</c:v>
                </c:pt>
                <c:pt idx="1">
                  <c:v>5</c:v>
                </c:pt>
                <c:pt idx="2">
                  <c:v>13</c:v>
                </c:pt>
              </c:numCache>
            </c:numRef>
          </c:val>
          <c:extLst>
            <c:ext xmlns:c16="http://schemas.microsoft.com/office/drawing/2014/chart" uri="{C3380CC4-5D6E-409C-BE32-E72D297353CC}">
              <c16:uniqueId val="{00000001-B2B9-409F-8B60-55E879B40B4B}"/>
            </c:ext>
          </c:extLst>
        </c:ser>
        <c:ser>
          <c:idx val="1"/>
          <c:order val="1"/>
          <c:tx>
            <c:strRef>
              <c:f>Education!$H$2</c:f>
              <c:strCache>
                <c:ptCount val="1"/>
                <c:pt idx="0">
                  <c:v>Less than half of children</c:v>
                </c:pt>
              </c:strCache>
            </c:strRef>
          </c:tx>
          <c:spPr>
            <a:solidFill>
              <a:srgbClr val="EE5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Education!$F$3:$F$5</c:f>
              <c:strCache>
                <c:ptCount val="3"/>
                <c:pt idx="0">
                  <c:v>October</c:v>
                </c:pt>
                <c:pt idx="1">
                  <c:v>June</c:v>
                </c:pt>
                <c:pt idx="2">
                  <c:v>March</c:v>
                </c:pt>
              </c:strCache>
            </c:strRef>
          </c:cat>
          <c:val>
            <c:numRef>
              <c:f>Education!$H$3:$H$5</c:f>
              <c:numCache>
                <c:formatCode>General</c:formatCode>
                <c:ptCount val="3"/>
                <c:pt idx="0">
                  <c:v>1</c:v>
                </c:pt>
                <c:pt idx="1">
                  <c:v>6</c:v>
                </c:pt>
                <c:pt idx="2">
                  <c:v>2</c:v>
                </c:pt>
              </c:numCache>
            </c:numRef>
          </c:val>
          <c:extLst>
            <c:ext xmlns:c16="http://schemas.microsoft.com/office/drawing/2014/chart" uri="{C3380CC4-5D6E-409C-BE32-E72D297353CC}">
              <c16:uniqueId val="{00000002-B2B9-409F-8B60-55E879B40B4B}"/>
            </c:ext>
          </c:extLst>
        </c:ser>
        <c:ser>
          <c:idx val="2"/>
          <c:order val="2"/>
          <c:tx>
            <c:strRef>
              <c:f>Education!$I$2</c:f>
              <c:strCache>
                <c:ptCount val="1"/>
                <c:pt idx="0">
                  <c:v>Around half of children</c:v>
                </c:pt>
              </c:strCache>
            </c:strRef>
          </c:tx>
          <c:spPr>
            <a:solidFill>
              <a:srgbClr val="FFF89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Education!$F$3:$F$5</c:f>
              <c:strCache>
                <c:ptCount val="3"/>
                <c:pt idx="0">
                  <c:v>October</c:v>
                </c:pt>
                <c:pt idx="1">
                  <c:v>June</c:v>
                </c:pt>
                <c:pt idx="2">
                  <c:v>March</c:v>
                </c:pt>
              </c:strCache>
            </c:strRef>
          </c:cat>
          <c:val>
            <c:numRef>
              <c:f>Education!$I$3:$I$5</c:f>
              <c:numCache>
                <c:formatCode>General</c:formatCode>
                <c:ptCount val="3"/>
                <c:pt idx="0">
                  <c:v>1</c:v>
                </c:pt>
                <c:pt idx="1">
                  <c:v>4</c:v>
                </c:pt>
                <c:pt idx="2">
                  <c:v>1</c:v>
                </c:pt>
              </c:numCache>
            </c:numRef>
          </c:val>
          <c:extLst>
            <c:ext xmlns:c16="http://schemas.microsoft.com/office/drawing/2014/chart" uri="{C3380CC4-5D6E-409C-BE32-E72D297353CC}">
              <c16:uniqueId val="{00000003-B2B9-409F-8B60-55E879B40B4B}"/>
            </c:ext>
          </c:extLst>
        </c:ser>
        <c:ser>
          <c:idx val="3"/>
          <c:order val="3"/>
          <c:tx>
            <c:strRef>
              <c:f>Education!$J$2</c:f>
              <c:strCache>
                <c:ptCount val="1"/>
                <c:pt idx="0">
                  <c:v>Over half of children</c:v>
                </c:pt>
              </c:strCache>
            </c:strRef>
          </c:tx>
          <c:spPr>
            <a:solidFill>
              <a:srgbClr val="C9DFC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Education!$F$3:$F$5</c:f>
              <c:strCache>
                <c:ptCount val="3"/>
                <c:pt idx="0">
                  <c:v>October</c:v>
                </c:pt>
                <c:pt idx="1">
                  <c:v>June</c:v>
                </c:pt>
                <c:pt idx="2">
                  <c:v>March</c:v>
                </c:pt>
              </c:strCache>
            </c:strRef>
          </c:cat>
          <c:val>
            <c:numRef>
              <c:f>Education!$J$3:$J$5</c:f>
              <c:numCache>
                <c:formatCode>General</c:formatCode>
                <c:ptCount val="3"/>
                <c:pt idx="0">
                  <c:v>10</c:v>
                </c:pt>
                <c:pt idx="1">
                  <c:v>7</c:v>
                </c:pt>
                <c:pt idx="2">
                  <c:v>5</c:v>
                </c:pt>
              </c:numCache>
            </c:numRef>
          </c:val>
          <c:extLst>
            <c:ext xmlns:c16="http://schemas.microsoft.com/office/drawing/2014/chart" uri="{C3380CC4-5D6E-409C-BE32-E72D297353CC}">
              <c16:uniqueId val="{00000008-B2B9-409F-8B60-55E879B40B4B}"/>
            </c:ext>
          </c:extLst>
        </c:ser>
        <c:ser>
          <c:idx val="4"/>
          <c:order val="4"/>
          <c:tx>
            <c:strRef>
              <c:f>Education!$K$2</c:f>
              <c:strCache>
                <c:ptCount val="1"/>
                <c:pt idx="0">
                  <c:v>All or almost all children</c:v>
                </c:pt>
              </c:strCache>
            </c:strRef>
          </c:tx>
          <c:spPr>
            <a:solidFill>
              <a:srgbClr val="A5C9A1"/>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5D34-4941-8A0D-9F9E5405D81E}"/>
                </c:ext>
              </c:extLst>
            </c:dLbl>
            <c:dLbl>
              <c:idx val="2"/>
              <c:delete val="1"/>
              <c:extLst>
                <c:ext xmlns:c15="http://schemas.microsoft.com/office/drawing/2012/chart" uri="{CE6537A1-D6FC-4f65-9D91-7224C49458BB}"/>
                <c:ext xmlns:c16="http://schemas.microsoft.com/office/drawing/2014/chart" uri="{C3380CC4-5D6E-409C-BE32-E72D297353CC}">
                  <c16:uniqueId val="{0000000A-B2B9-409F-8B60-55E879B40B4B}"/>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Education!$F$3:$F$5</c:f>
              <c:strCache>
                <c:ptCount val="3"/>
                <c:pt idx="0">
                  <c:v>October</c:v>
                </c:pt>
                <c:pt idx="1">
                  <c:v>June</c:v>
                </c:pt>
                <c:pt idx="2">
                  <c:v>March</c:v>
                </c:pt>
              </c:strCache>
            </c:strRef>
          </c:cat>
          <c:val>
            <c:numRef>
              <c:f>Education!$K$3:$K$5</c:f>
              <c:numCache>
                <c:formatCode>General</c:formatCode>
                <c:ptCount val="3"/>
                <c:pt idx="0">
                  <c:v>10</c:v>
                </c:pt>
                <c:pt idx="1">
                  <c:v>0</c:v>
                </c:pt>
                <c:pt idx="2">
                  <c:v>0</c:v>
                </c:pt>
              </c:numCache>
            </c:numRef>
          </c:val>
          <c:extLst>
            <c:ext xmlns:c16="http://schemas.microsoft.com/office/drawing/2014/chart" uri="{C3380CC4-5D6E-409C-BE32-E72D297353CC}">
              <c16:uniqueId val="{00000009-B2B9-409F-8B60-55E879B40B4B}"/>
            </c:ext>
          </c:extLst>
        </c:ser>
        <c:dLbls>
          <c:showLegendKey val="0"/>
          <c:showVal val="0"/>
          <c:showCatName val="0"/>
          <c:showSerName val="0"/>
          <c:showPercent val="0"/>
          <c:showBubbleSize val="0"/>
        </c:dLbls>
        <c:gapWidth val="100"/>
        <c:overlap val="100"/>
        <c:axId val="861884960"/>
        <c:axId val="861885376"/>
      </c:barChart>
      <c:catAx>
        <c:axId val="8618849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861885376"/>
        <c:crosses val="autoZero"/>
        <c:auto val="1"/>
        <c:lblAlgn val="ctr"/>
        <c:lblOffset val="100"/>
        <c:noMultiLvlLbl val="0"/>
      </c:catAx>
      <c:valAx>
        <c:axId val="861885376"/>
        <c:scaling>
          <c:orientation val="minMax"/>
        </c:scaling>
        <c:delete val="1"/>
        <c:axPos val="b"/>
        <c:numFmt formatCode="0%" sourceLinked="1"/>
        <c:majorTickMark val="none"/>
        <c:minorTickMark val="none"/>
        <c:tickLblPos val="nextTo"/>
        <c:crossAx val="861884960"/>
        <c:crosses val="autoZero"/>
        <c:crossBetween val="between"/>
      </c:valAx>
      <c:spPr>
        <a:noFill/>
        <a:ln>
          <a:noFill/>
        </a:ln>
        <a:effectLst/>
      </c:spPr>
    </c:plotArea>
    <c:legend>
      <c:legendPos val="b"/>
      <c:layout>
        <c:manualLayout>
          <c:xMode val="edge"/>
          <c:yMode val="edge"/>
          <c:x val="5.3027719002085083E-2"/>
          <c:y val="0.75132822930005716"/>
          <c:w val="0.92454442133087855"/>
          <c:h val="0.24867177069994278"/>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Education!$G$27</c:f>
              <c:strCache>
                <c:ptCount val="1"/>
                <c:pt idx="0">
                  <c:v>A few to no children</c:v>
                </c:pt>
              </c:strCache>
            </c:strRef>
          </c:tx>
          <c:spPr>
            <a:solidFill>
              <a:srgbClr val="5858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Education!$F$28:$F$30</c:f>
              <c:strCache>
                <c:ptCount val="3"/>
                <c:pt idx="0">
                  <c:v>October</c:v>
                </c:pt>
                <c:pt idx="1">
                  <c:v>June</c:v>
                </c:pt>
                <c:pt idx="2">
                  <c:v>March</c:v>
                </c:pt>
              </c:strCache>
            </c:strRef>
          </c:cat>
          <c:val>
            <c:numRef>
              <c:f>Education!$G$28:$G$30</c:f>
              <c:numCache>
                <c:formatCode>General</c:formatCode>
                <c:ptCount val="3"/>
                <c:pt idx="0">
                  <c:v>4</c:v>
                </c:pt>
                <c:pt idx="1">
                  <c:v>13</c:v>
                </c:pt>
                <c:pt idx="2">
                  <c:v>20</c:v>
                </c:pt>
              </c:numCache>
            </c:numRef>
          </c:val>
          <c:extLst>
            <c:ext xmlns:c16="http://schemas.microsoft.com/office/drawing/2014/chart" uri="{C3380CC4-5D6E-409C-BE32-E72D297353CC}">
              <c16:uniqueId val="{00000000-8F5F-4D90-B1D5-F7D4004B3394}"/>
            </c:ext>
          </c:extLst>
        </c:ser>
        <c:ser>
          <c:idx val="1"/>
          <c:order val="1"/>
          <c:tx>
            <c:strRef>
              <c:f>Education!$H$27</c:f>
              <c:strCache>
                <c:ptCount val="1"/>
                <c:pt idx="0">
                  <c:v>Less than half of children</c:v>
                </c:pt>
              </c:strCache>
            </c:strRef>
          </c:tx>
          <c:spPr>
            <a:solidFill>
              <a:srgbClr val="EE5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Education!$F$28:$F$30</c:f>
              <c:strCache>
                <c:ptCount val="3"/>
                <c:pt idx="0">
                  <c:v>October</c:v>
                </c:pt>
                <c:pt idx="1">
                  <c:v>June</c:v>
                </c:pt>
                <c:pt idx="2">
                  <c:v>March</c:v>
                </c:pt>
              </c:strCache>
            </c:strRef>
          </c:cat>
          <c:val>
            <c:numRef>
              <c:f>Education!$H$28:$H$30</c:f>
              <c:numCache>
                <c:formatCode>General</c:formatCode>
                <c:ptCount val="3"/>
                <c:pt idx="0">
                  <c:v>9</c:v>
                </c:pt>
                <c:pt idx="1">
                  <c:v>3</c:v>
                </c:pt>
                <c:pt idx="2">
                  <c:v>1</c:v>
                </c:pt>
              </c:numCache>
            </c:numRef>
          </c:val>
          <c:extLst>
            <c:ext xmlns:c16="http://schemas.microsoft.com/office/drawing/2014/chart" uri="{C3380CC4-5D6E-409C-BE32-E72D297353CC}">
              <c16:uniqueId val="{00000001-8F5F-4D90-B1D5-F7D4004B3394}"/>
            </c:ext>
          </c:extLst>
        </c:ser>
        <c:ser>
          <c:idx val="2"/>
          <c:order val="2"/>
          <c:tx>
            <c:strRef>
              <c:f>Education!$I$27</c:f>
              <c:strCache>
                <c:ptCount val="1"/>
                <c:pt idx="0">
                  <c:v>Around half of children</c:v>
                </c:pt>
              </c:strCache>
            </c:strRef>
          </c:tx>
          <c:spPr>
            <a:solidFill>
              <a:srgbClr val="FFF89F"/>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B-8F5F-4D90-B1D5-F7D4004B3394}"/>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Education!$F$28:$F$30</c:f>
              <c:strCache>
                <c:ptCount val="3"/>
                <c:pt idx="0">
                  <c:v>October</c:v>
                </c:pt>
                <c:pt idx="1">
                  <c:v>June</c:v>
                </c:pt>
                <c:pt idx="2">
                  <c:v>March</c:v>
                </c:pt>
              </c:strCache>
            </c:strRef>
          </c:cat>
          <c:val>
            <c:numRef>
              <c:f>Education!$I$28:$I$30</c:f>
              <c:numCache>
                <c:formatCode>General</c:formatCode>
                <c:ptCount val="3"/>
                <c:pt idx="0">
                  <c:v>2</c:v>
                </c:pt>
                <c:pt idx="1">
                  <c:v>2</c:v>
                </c:pt>
                <c:pt idx="2">
                  <c:v>0</c:v>
                </c:pt>
              </c:numCache>
            </c:numRef>
          </c:val>
          <c:extLst>
            <c:ext xmlns:c16="http://schemas.microsoft.com/office/drawing/2014/chart" uri="{C3380CC4-5D6E-409C-BE32-E72D297353CC}">
              <c16:uniqueId val="{00000003-8F5F-4D90-B1D5-F7D4004B3394}"/>
            </c:ext>
          </c:extLst>
        </c:ser>
        <c:ser>
          <c:idx val="3"/>
          <c:order val="3"/>
          <c:tx>
            <c:strRef>
              <c:f>Education!$J$27</c:f>
              <c:strCache>
                <c:ptCount val="1"/>
                <c:pt idx="0">
                  <c:v>Over half of children</c:v>
                </c:pt>
              </c:strCache>
            </c:strRef>
          </c:tx>
          <c:spPr>
            <a:solidFill>
              <a:schemeClr val="accent5">
                <a:lumMod val="60000"/>
                <a:lumOff val="40000"/>
              </a:schemeClr>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A-8F5F-4D90-B1D5-F7D4004B3394}"/>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Education!$F$28:$F$30</c:f>
              <c:strCache>
                <c:ptCount val="3"/>
                <c:pt idx="0">
                  <c:v>October</c:v>
                </c:pt>
                <c:pt idx="1">
                  <c:v>June</c:v>
                </c:pt>
                <c:pt idx="2">
                  <c:v>March</c:v>
                </c:pt>
              </c:strCache>
            </c:strRef>
          </c:cat>
          <c:val>
            <c:numRef>
              <c:f>Education!$J$28:$J$30</c:f>
              <c:numCache>
                <c:formatCode>General</c:formatCode>
                <c:ptCount val="3"/>
                <c:pt idx="0">
                  <c:v>4</c:v>
                </c:pt>
                <c:pt idx="1">
                  <c:v>2</c:v>
                </c:pt>
                <c:pt idx="2">
                  <c:v>0</c:v>
                </c:pt>
              </c:numCache>
            </c:numRef>
          </c:val>
          <c:extLst>
            <c:ext xmlns:c16="http://schemas.microsoft.com/office/drawing/2014/chart" uri="{C3380CC4-5D6E-409C-BE32-E72D297353CC}">
              <c16:uniqueId val="{00000005-8F5F-4D90-B1D5-F7D4004B3394}"/>
            </c:ext>
          </c:extLst>
        </c:ser>
        <c:ser>
          <c:idx val="4"/>
          <c:order val="4"/>
          <c:tx>
            <c:strRef>
              <c:f>Education!$K$27</c:f>
              <c:strCache>
                <c:ptCount val="1"/>
                <c:pt idx="0">
                  <c:v>All or almost all children</c:v>
                </c:pt>
              </c:strCache>
            </c:strRef>
          </c:tx>
          <c:spPr>
            <a:solidFill>
              <a:srgbClr val="A5C9A1"/>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7-8F5F-4D90-B1D5-F7D4004B3394}"/>
                </c:ext>
              </c:extLst>
            </c:dLbl>
            <c:dLbl>
              <c:idx val="2"/>
              <c:delete val="1"/>
              <c:extLst>
                <c:ext xmlns:c15="http://schemas.microsoft.com/office/drawing/2012/chart" uri="{CE6537A1-D6FC-4f65-9D91-7224C49458BB}"/>
                <c:ext xmlns:c16="http://schemas.microsoft.com/office/drawing/2014/chart" uri="{C3380CC4-5D6E-409C-BE32-E72D297353CC}">
                  <c16:uniqueId val="{00000009-8F5F-4D90-B1D5-F7D4004B3394}"/>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Education!$F$28:$F$30</c:f>
              <c:strCache>
                <c:ptCount val="3"/>
                <c:pt idx="0">
                  <c:v>October</c:v>
                </c:pt>
                <c:pt idx="1">
                  <c:v>June</c:v>
                </c:pt>
                <c:pt idx="2">
                  <c:v>March</c:v>
                </c:pt>
              </c:strCache>
            </c:strRef>
          </c:cat>
          <c:val>
            <c:numRef>
              <c:f>Education!$K$28:$K$30</c:f>
              <c:numCache>
                <c:formatCode>General</c:formatCode>
                <c:ptCount val="3"/>
                <c:pt idx="0">
                  <c:v>2</c:v>
                </c:pt>
                <c:pt idx="1">
                  <c:v>0</c:v>
                </c:pt>
                <c:pt idx="2">
                  <c:v>0</c:v>
                </c:pt>
              </c:numCache>
            </c:numRef>
          </c:val>
          <c:extLst>
            <c:ext xmlns:c16="http://schemas.microsoft.com/office/drawing/2014/chart" uri="{C3380CC4-5D6E-409C-BE32-E72D297353CC}">
              <c16:uniqueId val="{00000008-8F5F-4D90-B1D5-F7D4004B3394}"/>
            </c:ext>
          </c:extLst>
        </c:ser>
        <c:dLbls>
          <c:showLegendKey val="0"/>
          <c:showVal val="0"/>
          <c:showCatName val="0"/>
          <c:showSerName val="0"/>
          <c:showPercent val="0"/>
          <c:showBubbleSize val="0"/>
        </c:dLbls>
        <c:gapWidth val="100"/>
        <c:overlap val="100"/>
        <c:axId val="828177792"/>
        <c:axId val="828175712"/>
      </c:barChart>
      <c:catAx>
        <c:axId val="8281777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828175712"/>
        <c:crosses val="autoZero"/>
        <c:auto val="1"/>
        <c:lblAlgn val="ctr"/>
        <c:lblOffset val="100"/>
        <c:noMultiLvlLbl val="0"/>
      </c:catAx>
      <c:valAx>
        <c:axId val="828175712"/>
        <c:scaling>
          <c:orientation val="minMax"/>
        </c:scaling>
        <c:delete val="1"/>
        <c:axPos val="b"/>
        <c:numFmt formatCode="0%" sourceLinked="1"/>
        <c:majorTickMark val="none"/>
        <c:minorTickMark val="none"/>
        <c:tickLblPos val="nextTo"/>
        <c:crossAx val="828177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Education!$G$55</c:f>
              <c:strCache>
                <c:ptCount val="1"/>
                <c:pt idx="0">
                  <c:v>Primary school (6-12)</c:v>
                </c:pt>
              </c:strCache>
            </c:strRef>
          </c:tx>
          <c:spPr>
            <a:solidFill>
              <a:srgbClr val="A9D0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Education!$F$56:$F$58</c:f>
              <c:strCache>
                <c:ptCount val="3"/>
                <c:pt idx="0">
                  <c:v>March</c:v>
                </c:pt>
                <c:pt idx="1">
                  <c:v>June</c:v>
                </c:pt>
                <c:pt idx="2">
                  <c:v>October</c:v>
                </c:pt>
              </c:strCache>
            </c:strRef>
          </c:cat>
          <c:val>
            <c:numRef>
              <c:f>Education!$G$56:$G$58</c:f>
              <c:numCache>
                <c:formatCode>General</c:formatCode>
                <c:ptCount val="3"/>
                <c:pt idx="0">
                  <c:v>7</c:v>
                </c:pt>
                <c:pt idx="1">
                  <c:v>16</c:v>
                </c:pt>
                <c:pt idx="2">
                  <c:v>17</c:v>
                </c:pt>
              </c:numCache>
            </c:numRef>
          </c:val>
          <c:extLst>
            <c:ext xmlns:c16="http://schemas.microsoft.com/office/drawing/2014/chart" uri="{C3380CC4-5D6E-409C-BE32-E72D297353CC}">
              <c16:uniqueId val="{00000000-9ED2-4ACC-A31D-CE0C64CE28C0}"/>
            </c:ext>
          </c:extLst>
        </c:ser>
        <c:ser>
          <c:idx val="1"/>
          <c:order val="1"/>
          <c:tx>
            <c:strRef>
              <c:f>Education!$H$55</c:f>
              <c:strCache>
                <c:ptCount val="1"/>
                <c:pt idx="0">
                  <c:v>Intermediary school (13-15)</c:v>
                </c:pt>
              </c:strCache>
            </c:strRef>
          </c:tx>
          <c:spPr>
            <a:solidFill>
              <a:srgbClr val="FFFF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Education!$F$56:$F$58</c:f>
              <c:strCache>
                <c:ptCount val="3"/>
                <c:pt idx="0">
                  <c:v>March</c:v>
                </c:pt>
                <c:pt idx="1">
                  <c:v>June</c:v>
                </c:pt>
                <c:pt idx="2">
                  <c:v>October</c:v>
                </c:pt>
              </c:strCache>
            </c:strRef>
          </c:cat>
          <c:val>
            <c:numRef>
              <c:f>Education!$H$56:$H$58</c:f>
              <c:numCache>
                <c:formatCode>General</c:formatCode>
                <c:ptCount val="3"/>
                <c:pt idx="0">
                  <c:v>2</c:v>
                </c:pt>
                <c:pt idx="1">
                  <c:v>4</c:v>
                </c:pt>
                <c:pt idx="2">
                  <c:v>4</c:v>
                </c:pt>
              </c:numCache>
            </c:numRef>
          </c:val>
          <c:extLst>
            <c:ext xmlns:c16="http://schemas.microsoft.com/office/drawing/2014/chart" uri="{C3380CC4-5D6E-409C-BE32-E72D297353CC}">
              <c16:uniqueId val="{00000001-9ED2-4ACC-A31D-CE0C64CE28C0}"/>
            </c:ext>
          </c:extLst>
        </c:ser>
        <c:ser>
          <c:idx val="2"/>
          <c:order val="2"/>
          <c:tx>
            <c:strRef>
              <c:f>Education!$I$55</c:f>
              <c:strCache>
                <c:ptCount val="1"/>
                <c:pt idx="0">
                  <c:v>High school (16-18)</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Education!$F$56:$F$58</c:f>
              <c:strCache>
                <c:ptCount val="3"/>
                <c:pt idx="0">
                  <c:v>March</c:v>
                </c:pt>
                <c:pt idx="1">
                  <c:v>June</c:v>
                </c:pt>
                <c:pt idx="2">
                  <c:v>October</c:v>
                </c:pt>
              </c:strCache>
            </c:strRef>
          </c:cat>
          <c:val>
            <c:numRef>
              <c:f>Education!$I$56:$I$58</c:f>
              <c:numCache>
                <c:formatCode>General</c:formatCode>
                <c:ptCount val="3"/>
                <c:pt idx="2">
                  <c:v>1</c:v>
                </c:pt>
              </c:numCache>
            </c:numRef>
          </c:val>
          <c:extLst>
            <c:ext xmlns:c16="http://schemas.microsoft.com/office/drawing/2014/chart" uri="{C3380CC4-5D6E-409C-BE32-E72D297353CC}">
              <c16:uniqueId val="{00000002-9ED2-4ACC-A31D-CE0C64CE28C0}"/>
            </c:ext>
          </c:extLst>
        </c:ser>
        <c:ser>
          <c:idx val="3"/>
          <c:order val="3"/>
          <c:tx>
            <c:strRef>
              <c:f>Education!$J$55</c:f>
              <c:strCache>
                <c:ptCount val="1"/>
                <c:pt idx="0">
                  <c:v>Informal education centre</c:v>
                </c:pt>
              </c:strCache>
            </c:strRef>
          </c:tx>
          <c:spPr>
            <a:solidFill>
              <a:srgbClr val="F4B08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Education!$F$56:$F$58</c:f>
              <c:strCache>
                <c:ptCount val="3"/>
                <c:pt idx="0">
                  <c:v>March</c:v>
                </c:pt>
                <c:pt idx="1">
                  <c:v>June</c:v>
                </c:pt>
                <c:pt idx="2">
                  <c:v>October</c:v>
                </c:pt>
              </c:strCache>
            </c:strRef>
          </c:cat>
          <c:val>
            <c:numRef>
              <c:f>Education!$J$56:$J$58</c:f>
              <c:numCache>
                <c:formatCode>General</c:formatCode>
                <c:ptCount val="3"/>
                <c:pt idx="2">
                  <c:v>2</c:v>
                </c:pt>
              </c:numCache>
            </c:numRef>
          </c:val>
          <c:extLst>
            <c:ext xmlns:c16="http://schemas.microsoft.com/office/drawing/2014/chart" uri="{C3380CC4-5D6E-409C-BE32-E72D297353CC}">
              <c16:uniqueId val="{00000003-9ED2-4ACC-A31D-CE0C64CE28C0}"/>
            </c:ext>
          </c:extLst>
        </c:ser>
        <c:ser>
          <c:idx val="4"/>
          <c:order val="4"/>
          <c:tx>
            <c:strRef>
              <c:f>Education!$K$55</c:f>
              <c:strCache>
                <c:ptCount val="1"/>
                <c:pt idx="0">
                  <c:v>No facilities available</c:v>
                </c:pt>
              </c:strCache>
            </c:strRef>
          </c:tx>
          <c:spPr>
            <a:solidFill>
              <a:srgbClr val="EE58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Education!$F$56:$F$58</c:f>
              <c:strCache>
                <c:ptCount val="3"/>
                <c:pt idx="0">
                  <c:v>March</c:v>
                </c:pt>
                <c:pt idx="1">
                  <c:v>June</c:v>
                </c:pt>
                <c:pt idx="2">
                  <c:v>October</c:v>
                </c:pt>
              </c:strCache>
            </c:strRef>
          </c:cat>
          <c:val>
            <c:numRef>
              <c:f>Education!$K$56:$K$58</c:f>
              <c:numCache>
                <c:formatCode>General</c:formatCode>
                <c:ptCount val="3"/>
                <c:pt idx="0">
                  <c:v>15</c:v>
                </c:pt>
                <c:pt idx="1">
                  <c:v>6</c:v>
                </c:pt>
                <c:pt idx="2">
                  <c:v>2</c:v>
                </c:pt>
              </c:numCache>
            </c:numRef>
          </c:val>
          <c:extLst>
            <c:ext xmlns:c16="http://schemas.microsoft.com/office/drawing/2014/chart" uri="{C3380CC4-5D6E-409C-BE32-E72D297353CC}">
              <c16:uniqueId val="{00000004-9ED2-4ACC-A31D-CE0C64CE28C0}"/>
            </c:ext>
          </c:extLst>
        </c:ser>
        <c:dLbls>
          <c:showLegendKey val="0"/>
          <c:showVal val="0"/>
          <c:showCatName val="0"/>
          <c:showSerName val="0"/>
          <c:showPercent val="0"/>
          <c:showBubbleSize val="0"/>
        </c:dLbls>
        <c:gapWidth val="100"/>
        <c:overlap val="-15"/>
        <c:axId val="874103680"/>
        <c:axId val="874104096"/>
      </c:barChart>
      <c:catAx>
        <c:axId val="874103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874104096"/>
        <c:crosses val="autoZero"/>
        <c:auto val="1"/>
        <c:lblAlgn val="ctr"/>
        <c:lblOffset val="100"/>
        <c:noMultiLvlLbl val="0"/>
      </c:catAx>
      <c:valAx>
        <c:axId val="874104096"/>
        <c:scaling>
          <c:orientation val="minMax"/>
        </c:scaling>
        <c:delete val="1"/>
        <c:axPos val="l"/>
        <c:numFmt formatCode="General" sourceLinked="1"/>
        <c:majorTickMark val="none"/>
        <c:minorTickMark val="none"/>
        <c:tickLblPos val="nextTo"/>
        <c:crossAx val="874103680"/>
        <c:crosses val="autoZero"/>
        <c:crossBetween val="between"/>
      </c:valAx>
      <c:spPr>
        <a:noFill/>
        <a:ln>
          <a:noFill/>
        </a:ln>
        <a:effectLst/>
      </c:spPr>
    </c:plotArea>
    <c:legend>
      <c:legendPos val="b"/>
      <c:layout>
        <c:manualLayout>
          <c:xMode val="edge"/>
          <c:yMode val="edge"/>
          <c:x val="2.7500782507038593E-2"/>
          <c:y val="0.82291557305336838"/>
          <c:w val="0.9602172361453849"/>
          <c:h val="0.17708442694663168"/>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'Education tables'!$I$1</c:f>
              <c:strCache>
                <c:ptCount val="1"/>
                <c:pt idx="0">
                  <c:v>Primary Level Education (6-12)</c:v>
                </c:pt>
              </c:strCache>
            </c:strRef>
          </c:tx>
          <c:spPr>
            <a:solidFill>
              <a:srgbClr val="A9D08E"/>
            </a:solidFill>
            <a:ln>
              <a:noFill/>
            </a:ln>
            <a:effectLst/>
          </c:spPr>
          <c:invertIfNegative val="0"/>
          <c:dLbls>
            <c:dLbl>
              <c:idx val="0"/>
              <c:layout>
                <c:manualLayout>
                  <c:x val="1.6475338688207591E-2"/>
                  <c:y val="-2.7341874619205252E-3"/>
                </c:manualLayout>
              </c:layout>
              <c:tx>
                <c:rich>
                  <a:bodyPr/>
                  <a:lstStyle/>
                  <a:p>
                    <a:r>
                      <a:rPr lang="en-US" smtClean="0"/>
                      <a:t>80-100%</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FAB-4175-81A5-C3B347A132BC}"/>
                </c:ext>
              </c:extLst>
            </c:dLbl>
            <c:dLbl>
              <c:idx val="1"/>
              <c:tx>
                <c:rich>
                  <a:bodyPr/>
                  <a:lstStyle/>
                  <a:p>
                    <a:r>
                      <a:rPr lang="en-US" smtClean="0"/>
                      <a:t>77-92%</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FAB-4175-81A5-C3B347A132BC}"/>
                </c:ext>
              </c:extLst>
            </c:dLbl>
            <c:dLbl>
              <c:idx val="2"/>
              <c:tx>
                <c:rich>
                  <a:bodyPr/>
                  <a:lstStyle/>
                  <a:p>
                    <a:r>
                      <a:rPr lang="en-US" smtClean="0"/>
                      <a:t>74-95%</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FAB-4175-81A5-C3B347A132BC}"/>
                </c:ext>
              </c:extLst>
            </c:dLbl>
            <c:dLbl>
              <c:idx val="3"/>
              <c:tx>
                <c:rich>
                  <a:bodyPr/>
                  <a:lstStyle/>
                  <a:p>
                    <a:r>
                      <a:rPr lang="en-US" smtClean="0"/>
                      <a:t>71-91%</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FAB-4175-81A5-C3B347A132BC}"/>
                </c:ext>
              </c:extLst>
            </c:dLbl>
            <c:dLbl>
              <c:idx val="4"/>
              <c:tx>
                <c:rich>
                  <a:bodyPr/>
                  <a:lstStyle/>
                  <a:p>
                    <a:r>
                      <a:rPr lang="en-US" smtClean="0"/>
                      <a:t>69-89%</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FAB-4175-81A5-C3B347A132BC}"/>
                </c:ext>
              </c:extLst>
            </c:dLbl>
            <c:dLbl>
              <c:idx val="5"/>
              <c:tx>
                <c:rich>
                  <a:bodyPr/>
                  <a:lstStyle/>
                  <a:p>
                    <a:r>
                      <a:rPr lang="en-US" smtClean="0"/>
                      <a:t>64-71%</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FAB-4175-81A5-C3B347A132BC}"/>
                </c:ext>
              </c:extLst>
            </c:dLbl>
            <c:dLbl>
              <c:idx val="6"/>
              <c:tx>
                <c:rich>
                  <a:bodyPr/>
                  <a:lstStyle/>
                  <a:p>
                    <a:r>
                      <a:rPr lang="en-US" smtClean="0"/>
                      <a:t>49-69%</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FAB-4175-81A5-C3B347A132BC}"/>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'Education tables'!$H$2:$H$8</c:f>
              <c:strCache>
                <c:ptCount val="7"/>
                <c:pt idx="0">
                  <c:v>Meshleb</c:v>
                </c:pt>
                <c:pt idx="1">
                  <c:v>Northeast</c:v>
                </c:pt>
                <c:pt idx="2">
                  <c:v>East Central</c:v>
                </c:pt>
                <c:pt idx="3">
                  <c:v>West Central</c:v>
                </c:pt>
                <c:pt idx="4">
                  <c:v>North  </c:v>
                </c:pt>
                <c:pt idx="5">
                  <c:v>South</c:v>
                </c:pt>
                <c:pt idx="6">
                  <c:v>West   </c:v>
                </c:pt>
              </c:strCache>
            </c:strRef>
          </c:cat>
          <c:val>
            <c:numRef>
              <c:f>'Education tables'!$I$2:$I$8</c:f>
              <c:numCache>
                <c:formatCode>General</c:formatCode>
                <c:ptCount val="7"/>
                <c:pt idx="0">
                  <c:v>90</c:v>
                </c:pt>
                <c:pt idx="1">
                  <c:v>84.5</c:v>
                </c:pt>
                <c:pt idx="2">
                  <c:v>84.5</c:v>
                </c:pt>
                <c:pt idx="3">
                  <c:v>81</c:v>
                </c:pt>
                <c:pt idx="4">
                  <c:v>79</c:v>
                </c:pt>
                <c:pt idx="5">
                  <c:v>67.5</c:v>
                </c:pt>
                <c:pt idx="6">
                  <c:v>59</c:v>
                </c:pt>
              </c:numCache>
            </c:numRef>
          </c:val>
          <c:extLst>
            <c:ext xmlns:c16="http://schemas.microsoft.com/office/drawing/2014/chart" uri="{C3380CC4-5D6E-409C-BE32-E72D297353CC}">
              <c16:uniqueId val="{00000000-4FAB-4175-81A5-C3B347A132BC}"/>
            </c:ext>
          </c:extLst>
        </c:ser>
        <c:ser>
          <c:idx val="1"/>
          <c:order val="1"/>
          <c:tx>
            <c:strRef>
              <c:f>'Education tables'!$J$1</c:f>
              <c:strCache>
                <c:ptCount val="1"/>
                <c:pt idx="0">
                  <c:v>Intermediary and Secondary Level Education (13-17)</c:v>
                </c:pt>
              </c:strCache>
            </c:strRef>
          </c:tx>
          <c:spPr>
            <a:solidFill>
              <a:srgbClr val="EE5859"/>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4FAB-4175-81A5-C3B347A132BC}"/>
                </c:ext>
              </c:extLst>
            </c:dLbl>
            <c:dLbl>
              <c:idx val="1"/>
              <c:layout>
                <c:manualLayout>
                  <c:x val="2.6902287005908784E-2"/>
                  <c:y val="0"/>
                </c:manualLayout>
              </c:layout>
              <c:tx>
                <c:rich>
                  <a:bodyPr/>
                  <a:lstStyle/>
                  <a:p>
                    <a:r>
                      <a:rPr lang="en-US" smtClean="0"/>
                      <a:t>49-70%</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FAB-4175-81A5-C3B347A132BC}"/>
                </c:ext>
              </c:extLst>
            </c:dLbl>
            <c:dLbl>
              <c:idx val="2"/>
              <c:layout>
                <c:manualLayout>
                  <c:x val="2.3737312064037105E-2"/>
                  <c:y val="2.7341874619204189E-3"/>
                </c:manualLayout>
              </c:layout>
              <c:tx>
                <c:rich>
                  <a:bodyPr/>
                  <a:lstStyle/>
                  <a:p>
                    <a:r>
                      <a:rPr lang="en-US" smtClean="0"/>
                      <a:t>20-40%</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FAB-4175-81A5-C3B347A132BC}"/>
                </c:ext>
              </c:extLst>
            </c:dLbl>
            <c:dLbl>
              <c:idx val="3"/>
              <c:layout>
                <c:manualLayout>
                  <c:x val="1.8989849651229729E-2"/>
                  <c:y val="1.0936749847682076E-2"/>
                </c:manualLayout>
              </c:layout>
              <c:tx>
                <c:rich>
                  <a:bodyPr/>
                  <a:lstStyle/>
                  <a:p>
                    <a:r>
                      <a:rPr lang="en-US" smtClean="0"/>
                      <a:t>39-58%</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FAB-4175-81A5-C3B347A132BC}"/>
                </c:ext>
              </c:extLst>
            </c:dLbl>
            <c:dLbl>
              <c:idx val="4"/>
              <c:layout>
                <c:manualLayout>
                  <c:x val="1.7407362180293918E-2"/>
                  <c:y val="-5.0126191073172806E-17"/>
                </c:manualLayout>
              </c:layout>
              <c:tx>
                <c:rich>
                  <a:bodyPr/>
                  <a:lstStyle/>
                  <a:p>
                    <a:r>
                      <a:rPr lang="en-US" smtClean="0"/>
                      <a:t>33-53%</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FAB-4175-81A5-C3B347A132BC}"/>
                </c:ext>
              </c:extLst>
            </c:dLbl>
            <c:dLbl>
              <c:idx val="5"/>
              <c:layout>
                <c:manualLayout>
                  <c:x val="1.7407362180293918E-2"/>
                  <c:y val="0"/>
                </c:manualLayout>
              </c:layout>
              <c:tx>
                <c:rich>
                  <a:bodyPr/>
                  <a:lstStyle/>
                  <a:p>
                    <a:r>
                      <a:rPr lang="en-US" smtClean="0"/>
                      <a:t>44-63%</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FAB-4175-81A5-C3B347A132BC}"/>
                </c:ext>
              </c:extLst>
            </c:dLbl>
            <c:dLbl>
              <c:idx val="6"/>
              <c:layout>
                <c:manualLayout>
                  <c:x val="2.2154824593101235E-2"/>
                  <c:y val="0"/>
                </c:manualLayout>
              </c:layout>
              <c:tx>
                <c:rich>
                  <a:bodyPr/>
                  <a:lstStyle/>
                  <a:p>
                    <a:r>
                      <a:rPr lang="en-US" smtClean="0"/>
                      <a:t>21-41%</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FAB-4175-81A5-C3B347A132BC}"/>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'Education tables'!$H$2:$H$8</c:f>
              <c:strCache>
                <c:ptCount val="7"/>
                <c:pt idx="0">
                  <c:v>Meshleb</c:v>
                </c:pt>
                <c:pt idx="1">
                  <c:v>Northeast</c:v>
                </c:pt>
                <c:pt idx="2">
                  <c:v>East Central</c:v>
                </c:pt>
                <c:pt idx="3">
                  <c:v>West Central</c:v>
                </c:pt>
                <c:pt idx="4">
                  <c:v>North  </c:v>
                </c:pt>
                <c:pt idx="5">
                  <c:v>South</c:v>
                </c:pt>
                <c:pt idx="6">
                  <c:v>West   </c:v>
                </c:pt>
              </c:strCache>
            </c:strRef>
          </c:cat>
          <c:val>
            <c:numRef>
              <c:f>'Education tables'!$J$2:$J$8</c:f>
              <c:numCache>
                <c:formatCode>General</c:formatCode>
                <c:ptCount val="7"/>
                <c:pt idx="0">
                  <c:v>90</c:v>
                </c:pt>
                <c:pt idx="1">
                  <c:v>59.5</c:v>
                </c:pt>
                <c:pt idx="2">
                  <c:v>30</c:v>
                </c:pt>
                <c:pt idx="3">
                  <c:v>48.5</c:v>
                </c:pt>
                <c:pt idx="4">
                  <c:v>43</c:v>
                </c:pt>
                <c:pt idx="5">
                  <c:v>53.5</c:v>
                </c:pt>
                <c:pt idx="6">
                  <c:v>31</c:v>
                </c:pt>
              </c:numCache>
            </c:numRef>
          </c:val>
          <c:extLst>
            <c:ext xmlns:c16="http://schemas.microsoft.com/office/drawing/2014/chart" uri="{C3380CC4-5D6E-409C-BE32-E72D297353CC}">
              <c16:uniqueId val="{00000001-4FAB-4175-81A5-C3B347A132BC}"/>
            </c:ext>
          </c:extLst>
        </c:ser>
        <c:dLbls>
          <c:showLegendKey val="0"/>
          <c:showVal val="0"/>
          <c:showCatName val="0"/>
          <c:showSerName val="0"/>
          <c:showPercent val="0"/>
          <c:showBubbleSize val="0"/>
        </c:dLbls>
        <c:gapWidth val="219"/>
        <c:overlap val="-27"/>
        <c:axId val="757517280"/>
        <c:axId val="757515200"/>
      </c:barChart>
      <c:catAx>
        <c:axId val="757517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757515200"/>
        <c:crosses val="autoZero"/>
        <c:auto val="1"/>
        <c:lblAlgn val="ctr"/>
        <c:lblOffset val="100"/>
        <c:noMultiLvlLbl val="0"/>
      </c:catAx>
      <c:valAx>
        <c:axId val="757515200"/>
        <c:scaling>
          <c:orientation val="minMax"/>
        </c:scaling>
        <c:delete val="1"/>
        <c:axPos val="l"/>
        <c:numFmt formatCode="General" sourceLinked="1"/>
        <c:majorTickMark val="none"/>
        <c:minorTickMark val="none"/>
        <c:tickLblPos val="nextTo"/>
        <c:crossAx val="757517280"/>
        <c:crosses val="autoZero"/>
        <c:crossBetween val="between"/>
      </c:valAx>
      <c:spPr>
        <a:noFill/>
        <a:ln w="25400">
          <a:noFill/>
        </a:ln>
        <a:effectLst/>
      </c:spPr>
    </c:plotArea>
    <c:legend>
      <c:legendPos val="t"/>
      <c:layout>
        <c:manualLayout>
          <c:xMode val="edge"/>
          <c:yMode val="edge"/>
          <c:x val="0"/>
          <c:y val="1.6405124771523116E-2"/>
          <c:w val="0.98861929837240536"/>
          <c:h val="6.2664777852650982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3" dt="2018-12-16T15:24:04.481" idx="1">
    <p:pos x="10" y="10"/>
    <p:text>We might remove all these response overview slides. It is mainly to give more details about the response, but I feel it is a bit too much.</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9938"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1"/>
            <a:ext cx="2889938" cy="498056"/>
          </a:xfrm>
          <a:prstGeom prst="rect">
            <a:avLst/>
          </a:prstGeom>
        </p:spPr>
        <p:txBody>
          <a:bodyPr vert="horz" lIns="91440" tIns="45720" rIns="91440" bIns="45720" rtlCol="0"/>
          <a:lstStyle>
            <a:lvl1pPr algn="r">
              <a:defRPr sz="1200"/>
            </a:lvl1pPr>
          </a:lstStyle>
          <a:p>
            <a:fld id="{121C02B0-AD51-4794-9E3E-4CCD7A8A7BE8}" type="datetimeFigureOut">
              <a:rPr lang="en-US" smtClean="0"/>
              <a:t>20-Dec-18</a:t>
            </a:fld>
            <a:endParaRPr lang="en-US"/>
          </a:p>
        </p:txBody>
      </p:sp>
      <p:sp>
        <p:nvSpPr>
          <p:cNvPr id="4" name="Slide Image Placeholder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77194"/>
            <a:ext cx="5335270" cy="390861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4471AEC5-651C-47AB-87DE-F631F5259F13}" type="slidenum">
              <a:rPr lang="en-US" smtClean="0"/>
              <a:t>‹#›</a:t>
            </a:fld>
            <a:endParaRPr lang="en-US"/>
          </a:p>
        </p:txBody>
      </p:sp>
    </p:spTree>
    <p:extLst>
      <p:ext uri="{BB962C8B-B14F-4D97-AF65-F5344CB8AC3E}">
        <p14:creationId xmlns:p14="http://schemas.microsoft.com/office/powerpoint/2010/main" val="1850661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smtClean="0"/>
          </a:p>
        </p:txBody>
      </p:sp>
      <p:sp>
        <p:nvSpPr>
          <p:cNvPr id="4" name="Slide Number Placeholder 3"/>
          <p:cNvSpPr>
            <a:spLocks noGrp="1"/>
          </p:cNvSpPr>
          <p:nvPr>
            <p:ph type="sldNum" sz="quarter" idx="10"/>
          </p:nvPr>
        </p:nvSpPr>
        <p:spPr/>
        <p:txBody>
          <a:bodyPr/>
          <a:lstStyle/>
          <a:p>
            <a:fld id="{4471AEC5-651C-47AB-87DE-F631F5259F13}" type="slidenum">
              <a:rPr lang="en-US" smtClean="0"/>
              <a:t>3</a:t>
            </a:fld>
            <a:endParaRPr lang="en-US"/>
          </a:p>
        </p:txBody>
      </p:sp>
    </p:spTree>
    <p:extLst>
      <p:ext uri="{BB962C8B-B14F-4D97-AF65-F5344CB8AC3E}">
        <p14:creationId xmlns:p14="http://schemas.microsoft.com/office/powerpoint/2010/main" val="251964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4471AEC5-651C-47AB-87DE-F631F5259F13}" type="slidenum">
              <a:rPr lang="en-US" smtClean="0"/>
              <a:t>47</a:t>
            </a:fld>
            <a:endParaRPr lang="en-US"/>
          </a:p>
        </p:txBody>
      </p:sp>
    </p:spTree>
    <p:extLst>
      <p:ext uri="{BB962C8B-B14F-4D97-AF65-F5344CB8AC3E}">
        <p14:creationId xmlns:p14="http://schemas.microsoft.com/office/powerpoint/2010/main" val="2268805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471AEC5-651C-47AB-87DE-F631F5259F13}" type="slidenum">
              <a:rPr lang="en-US" smtClean="0"/>
              <a:t>48</a:t>
            </a:fld>
            <a:endParaRPr lang="en-US"/>
          </a:p>
        </p:txBody>
      </p:sp>
    </p:spTree>
    <p:extLst>
      <p:ext uri="{BB962C8B-B14F-4D97-AF65-F5344CB8AC3E}">
        <p14:creationId xmlns:p14="http://schemas.microsoft.com/office/powerpoint/2010/main" val="354412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4471AEC5-651C-47AB-87DE-F631F5259F13}" type="slidenum">
              <a:rPr lang="en-US" smtClean="0"/>
              <a:t>49</a:t>
            </a:fld>
            <a:endParaRPr lang="en-US"/>
          </a:p>
        </p:txBody>
      </p:sp>
    </p:spTree>
    <p:extLst>
      <p:ext uri="{BB962C8B-B14F-4D97-AF65-F5344CB8AC3E}">
        <p14:creationId xmlns:p14="http://schemas.microsoft.com/office/powerpoint/2010/main" val="1389847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71AEC5-651C-47AB-87DE-F631F5259F13}" type="slidenum">
              <a:rPr lang="en-US" smtClean="0"/>
              <a:t>54</a:t>
            </a:fld>
            <a:endParaRPr lang="en-US"/>
          </a:p>
        </p:txBody>
      </p:sp>
    </p:spTree>
    <p:extLst>
      <p:ext uri="{BB962C8B-B14F-4D97-AF65-F5344CB8AC3E}">
        <p14:creationId xmlns:p14="http://schemas.microsoft.com/office/powerpoint/2010/main" val="1907934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4471AEC5-651C-47AB-87DE-F631F5259F13}" type="slidenum">
              <a:rPr lang="en-US" smtClean="0"/>
              <a:t>75</a:t>
            </a:fld>
            <a:endParaRPr lang="en-US"/>
          </a:p>
        </p:txBody>
      </p:sp>
    </p:spTree>
    <p:extLst>
      <p:ext uri="{BB962C8B-B14F-4D97-AF65-F5344CB8AC3E}">
        <p14:creationId xmlns:p14="http://schemas.microsoft.com/office/powerpoint/2010/main" val="3558929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4471AEC5-651C-47AB-87DE-F631F5259F13}" type="slidenum">
              <a:rPr lang="en-US" smtClean="0"/>
              <a:t>77</a:t>
            </a:fld>
            <a:endParaRPr lang="en-US"/>
          </a:p>
        </p:txBody>
      </p:sp>
    </p:spTree>
    <p:extLst>
      <p:ext uri="{BB962C8B-B14F-4D97-AF65-F5344CB8AC3E}">
        <p14:creationId xmlns:p14="http://schemas.microsoft.com/office/powerpoint/2010/main" val="186521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71AEC5-651C-47AB-87DE-F631F5259F13}" type="slidenum">
              <a:rPr lang="en-US" smtClean="0"/>
              <a:t>8</a:t>
            </a:fld>
            <a:endParaRPr lang="en-US"/>
          </a:p>
        </p:txBody>
      </p:sp>
    </p:spTree>
    <p:extLst>
      <p:ext uri="{BB962C8B-B14F-4D97-AF65-F5344CB8AC3E}">
        <p14:creationId xmlns:p14="http://schemas.microsoft.com/office/powerpoint/2010/main" val="954900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71AEC5-651C-47AB-87DE-F631F5259F13}" type="slidenum">
              <a:rPr lang="en-US" smtClean="0"/>
              <a:t>21</a:t>
            </a:fld>
            <a:endParaRPr lang="en-US"/>
          </a:p>
        </p:txBody>
      </p:sp>
    </p:spTree>
    <p:extLst>
      <p:ext uri="{BB962C8B-B14F-4D97-AF65-F5344CB8AC3E}">
        <p14:creationId xmlns:p14="http://schemas.microsoft.com/office/powerpoint/2010/main" val="1534920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71AEC5-651C-47AB-87DE-F631F5259F13}" type="slidenum">
              <a:rPr lang="en-US" smtClean="0"/>
              <a:t>22</a:t>
            </a:fld>
            <a:endParaRPr lang="en-US"/>
          </a:p>
        </p:txBody>
      </p:sp>
    </p:spTree>
    <p:extLst>
      <p:ext uri="{BB962C8B-B14F-4D97-AF65-F5344CB8AC3E}">
        <p14:creationId xmlns:p14="http://schemas.microsoft.com/office/powerpoint/2010/main" val="4243507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71AEC5-651C-47AB-87DE-F631F5259F13}" type="slidenum">
              <a:rPr lang="en-US" smtClean="0"/>
              <a:t>23</a:t>
            </a:fld>
            <a:endParaRPr lang="en-US"/>
          </a:p>
        </p:txBody>
      </p:sp>
    </p:spTree>
    <p:extLst>
      <p:ext uri="{BB962C8B-B14F-4D97-AF65-F5344CB8AC3E}">
        <p14:creationId xmlns:p14="http://schemas.microsoft.com/office/powerpoint/2010/main" val="1639877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71AEC5-651C-47AB-87DE-F631F5259F13}" type="slidenum">
              <a:rPr lang="en-US" smtClean="0"/>
              <a:t>24</a:t>
            </a:fld>
            <a:endParaRPr lang="en-US"/>
          </a:p>
        </p:txBody>
      </p:sp>
    </p:spTree>
    <p:extLst>
      <p:ext uri="{BB962C8B-B14F-4D97-AF65-F5344CB8AC3E}">
        <p14:creationId xmlns:p14="http://schemas.microsoft.com/office/powerpoint/2010/main" val="182196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71AEC5-651C-47AB-87DE-F631F5259F13}" type="slidenum">
              <a:rPr lang="en-US" smtClean="0"/>
              <a:t>28</a:t>
            </a:fld>
            <a:endParaRPr lang="en-US"/>
          </a:p>
        </p:txBody>
      </p:sp>
    </p:spTree>
    <p:extLst>
      <p:ext uri="{BB962C8B-B14F-4D97-AF65-F5344CB8AC3E}">
        <p14:creationId xmlns:p14="http://schemas.microsoft.com/office/powerpoint/2010/main" val="3793842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71AEC5-651C-47AB-87DE-F631F5259F13}" type="slidenum">
              <a:rPr lang="en-US" smtClean="0"/>
              <a:t>35</a:t>
            </a:fld>
            <a:endParaRPr lang="en-US"/>
          </a:p>
        </p:txBody>
      </p:sp>
    </p:spTree>
    <p:extLst>
      <p:ext uri="{BB962C8B-B14F-4D97-AF65-F5344CB8AC3E}">
        <p14:creationId xmlns:p14="http://schemas.microsoft.com/office/powerpoint/2010/main" val="511449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71AEC5-651C-47AB-87DE-F631F5259F13}" type="slidenum">
              <a:rPr lang="en-US" smtClean="0"/>
              <a:t>39</a:t>
            </a:fld>
            <a:endParaRPr lang="en-US"/>
          </a:p>
        </p:txBody>
      </p:sp>
    </p:spTree>
    <p:extLst>
      <p:ext uri="{BB962C8B-B14F-4D97-AF65-F5344CB8AC3E}">
        <p14:creationId xmlns:p14="http://schemas.microsoft.com/office/powerpoint/2010/main" val="12473490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4" name="Group 13"/>
          <p:cNvGrpSpPr/>
          <p:nvPr userDrawn="1"/>
        </p:nvGrpSpPr>
        <p:grpSpPr>
          <a:xfrm>
            <a:off x="-1" y="6247805"/>
            <a:ext cx="9144001" cy="610195"/>
            <a:chOff x="-1" y="6247805"/>
            <a:chExt cx="9144001" cy="610195"/>
          </a:xfrm>
        </p:grpSpPr>
        <p:sp>
          <p:nvSpPr>
            <p:cNvPr id="9" name="Rectangle 8"/>
            <p:cNvSpPr/>
            <p:nvPr userDrawn="1"/>
          </p:nvSpPr>
          <p:spPr>
            <a:xfrm>
              <a:off x="-1" y="6330186"/>
              <a:ext cx="9144001" cy="527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9" descr="REACH-PowerpointTitle"/>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71880" y="6364560"/>
              <a:ext cx="3237775" cy="465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1" y="6247805"/>
              <a:ext cx="9143999" cy="961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Rectangle 14"/>
          <p:cNvSpPr/>
          <p:nvPr userDrawn="1"/>
        </p:nvSpPr>
        <p:spPr>
          <a:xfrm>
            <a:off x="-1" y="0"/>
            <a:ext cx="9144001" cy="6247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233757" y="379824"/>
            <a:ext cx="5012011" cy="658330"/>
          </a:xfrm>
        </p:spPr>
        <p:txBody>
          <a:bodyPr anchor="b">
            <a:normAutofit/>
          </a:bodyPr>
          <a:lstStyle>
            <a:lvl1pPr algn="l">
              <a:defRPr sz="4000" b="1" baseline="0">
                <a:ln>
                  <a:noFill/>
                </a:ln>
                <a:solidFill>
                  <a:schemeClr val="tx1"/>
                </a:solidFill>
                <a:effectLst/>
                <a:latin typeface="Arial Narrow" panose="020B0606020202030204" pitchFamily="34" charset="0"/>
              </a:defRPr>
            </a:lvl1pPr>
          </a:lstStyle>
          <a:p>
            <a:r>
              <a:rPr lang="en-US" dirty="0" smtClean="0"/>
              <a:t>Presentation title here</a:t>
            </a:r>
            <a:endParaRPr lang="en-US" dirty="0"/>
          </a:p>
        </p:txBody>
      </p:sp>
      <p:sp>
        <p:nvSpPr>
          <p:cNvPr id="3" name="Subtitle 2"/>
          <p:cNvSpPr>
            <a:spLocks noGrp="1"/>
          </p:cNvSpPr>
          <p:nvPr>
            <p:ph type="subTitle" idx="1" hasCustomPrompt="1"/>
          </p:nvPr>
        </p:nvSpPr>
        <p:spPr>
          <a:xfrm>
            <a:off x="233757" y="1120535"/>
            <a:ext cx="5012011" cy="426821"/>
          </a:xfrm>
        </p:spPr>
        <p:txBody>
          <a:bodyPr/>
          <a:lstStyle>
            <a:lvl1pPr marL="0" indent="0" algn="l">
              <a:buNone/>
              <a:defRPr sz="2400" b="1">
                <a:ln>
                  <a:noFill/>
                </a:ln>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Location, date</a:t>
            </a:r>
            <a:endParaRPr lang="en-US" dirty="0"/>
          </a:p>
        </p:txBody>
      </p:sp>
    </p:spTree>
    <p:extLst>
      <p:ext uri="{BB962C8B-B14F-4D97-AF65-F5344CB8AC3E}">
        <p14:creationId xmlns:p14="http://schemas.microsoft.com/office/powerpoint/2010/main" val="2436225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1076292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48781"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33756"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0969011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A5E8D1-66AC-49ED-9C96-C26AA62D70F3}" type="datetimeFigureOut">
              <a:rPr lang="en-US" smtClean="0"/>
              <a:t>20-Dec-18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EF2E9F-F1CF-4686-A0D0-14D4A95A1F79}" type="slidenum">
              <a:rPr lang="en-US" smtClean="0"/>
              <a:t>‹#›</a:t>
            </a:fld>
            <a:endParaRPr lang="en-US"/>
          </a:p>
        </p:txBody>
      </p:sp>
    </p:spTree>
    <p:extLst>
      <p:ext uri="{BB962C8B-B14F-4D97-AF65-F5344CB8AC3E}">
        <p14:creationId xmlns:p14="http://schemas.microsoft.com/office/powerpoint/2010/main" val="300367487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A5E8D1-66AC-49ED-9C96-C26AA62D70F3}" type="datetimeFigureOut">
              <a:rPr lang="en-US" smtClean="0"/>
              <a:t>20-Dec-18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EF2E9F-F1CF-4686-A0D0-14D4A95A1F79}" type="slidenum">
              <a:rPr lang="en-US" smtClean="0"/>
              <a:t>‹#›</a:t>
            </a:fld>
            <a:endParaRPr lang="en-US"/>
          </a:p>
        </p:txBody>
      </p:sp>
    </p:spTree>
    <p:extLst>
      <p:ext uri="{BB962C8B-B14F-4D97-AF65-F5344CB8AC3E}">
        <p14:creationId xmlns:p14="http://schemas.microsoft.com/office/powerpoint/2010/main" val="245290289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3A5E8D1-66AC-49ED-9C96-C26AA62D70F3}" type="datetimeFigureOut">
              <a:rPr lang="en-US" smtClean="0"/>
              <a:t>20-Dec-18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EF2E9F-F1CF-4686-A0D0-14D4A95A1F79}" type="slidenum">
              <a:rPr lang="en-US" smtClean="0"/>
              <a:t>‹#›</a:t>
            </a:fld>
            <a:endParaRPr lang="en-US"/>
          </a:p>
        </p:txBody>
      </p:sp>
    </p:spTree>
    <p:extLst>
      <p:ext uri="{BB962C8B-B14F-4D97-AF65-F5344CB8AC3E}">
        <p14:creationId xmlns:p14="http://schemas.microsoft.com/office/powerpoint/2010/main" val="5207475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A5E8D1-66AC-49ED-9C96-C26AA62D70F3}" type="datetimeFigureOut">
              <a:rPr lang="en-US" smtClean="0"/>
              <a:t>20-Dec-18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EF2E9F-F1CF-4686-A0D0-14D4A95A1F79}" type="slidenum">
              <a:rPr lang="en-US" smtClean="0"/>
              <a:t>‹#›</a:t>
            </a:fld>
            <a:endParaRPr lang="en-US"/>
          </a:p>
        </p:txBody>
      </p:sp>
    </p:spTree>
    <p:extLst>
      <p:ext uri="{BB962C8B-B14F-4D97-AF65-F5344CB8AC3E}">
        <p14:creationId xmlns:p14="http://schemas.microsoft.com/office/powerpoint/2010/main" val="4089355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A5E8D1-66AC-49ED-9C96-C26AA62D70F3}" type="datetimeFigureOut">
              <a:rPr lang="en-US" smtClean="0"/>
              <a:t>20-Dec-18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EF2E9F-F1CF-4686-A0D0-14D4A95A1F79}" type="slidenum">
              <a:rPr lang="en-US" smtClean="0"/>
              <a:t>‹#›</a:t>
            </a:fld>
            <a:endParaRPr lang="en-US"/>
          </a:p>
        </p:txBody>
      </p:sp>
    </p:spTree>
    <p:extLst>
      <p:ext uri="{BB962C8B-B14F-4D97-AF65-F5344CB8AC3E}">
        <p14:creationId xmlns:p14="http://schemas.microsoft.com/office/powerpoint/2010/main" val="651304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A5E8D1-66AC-49ED-9C96-C26AA62D70F3}" type="datetimeFigureOut">
              <a:rPr lang="en-US" smtClean="0"/>
              <a:t>20-Dec-18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EF2E9F-F1CF-4686-A0D0-14D4A95A1F79}" type="slidenum">
              <a:rPr lang="en-US" smtClean="0"/>
              <a:t>‹#›</a:t>
            </a:fld>
            <a:endParaRPr lang="en-US"/>
          </a:p>
        </p:txBody>
      </p:sp>
    </p:spTree>
    <p:extLst>
      <p:ext uri="{BB962C8B-B14F-4D97-AF65-F5344CB8AC3E}">
        <p14:creationId xmlns:p14="http://schemas.microsoft.com/office/powerpoint/2010/main" val="34185494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A5E8D1-66AC-49ED-9C96-C26AA62D70F3}" type="datetimeFigureOut">
              <a:rPr lang="en-US" smtClean="0"/>
              <a:t>20-Dec-18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EF2E9F-F1CF-4686-A0D0-14D4A95A1F79}" type="slidenum">
              <a:rPr lang="en-US" smtClean="0"/>
              <a:t>‹#›</a:t>
            </a:fld>
            <a:endParaRPr lang="en-US"/>
          </a:p>
        </p:txBody>
      </p:sp>
    </p:spTree>
    <p:extLst>
      <p:ext uri="{BB962C8B-B14F-4D97-AF65-F5344CB8AC3E}">
        <p14:creationId xmlns:p14="http://schemas.microsoft.com/office/powerpoint/2010/main" val="1651197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3A5E8D1-66AC-49ED-9C96-C26AA62D70F3}" type="datetimeFigureOut">
              <a:rPr lang="en-US" smtClean="0"/>
              <a:t>20-Dec-18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EF2E9F-F1CF-4686-A0D0-14D4A95A1F79}" type="slidenum">
              <a:rPr lang="en-US" smtClean="0"/>
              <a:t>‹#›</a:t>
            </a:fld>
            <a:endParaRPr lang="en-US"/>
          </a:p>
        </p:txBody>
      </p:sp>
    </p:spTree>
    <p:extLst>
      <p:ext uri="{BB962C8B-B14F-4D97-AF65-F5344CB8AC3E}">
        <p14:creationId xmlns:p14="http://schemas.microsoft.com/office/powerpoint/2010/main" val="4035092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1" name="Group 10"/>
          <p:cNvGrpSpPr/>
          <p:nvPr userDrawn="1"/>
        </p:nvGrpSpPr>
        <p:grpSpPr>
          <a:xfrm>
            <a:off x="8554685" y="0"/>
            <a:ext cx="589315" cy="6858003"/>
            <a:chOff x="8554685" y="0"/>
            <a:chExt cx="589315" cy="6858003"/>
          </a:xfrm>
        </p:grpSpPr>
        <p:sp>
          <p:nvSpPr>
            <p:cNvPr id="12" name="Rectangle 2"/>
            <p:cNvSpPr>
              <a:spLocks noChangeArrowheads="1"/>
            </p:cNvSpPr>
            <p:nvPr userDrawn="1"/>
          </p:nvSpPr>
          <p:spPr bwMode="auto">
            <a:xfrm rot="5400000">
              <a:off x="5453743" y="3167746"/>
              <a:ext cx="6858000" cy="522514"/>
            </a:xfrm>
            <a:prstGeom prst="rect">
              <a:avLst/>
            </a:prstGeom>
            <a:solidFill>
              <a:srgbClr val="5A5A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defRPr/>
              </a:pPr>
              <a:endParaRPr lang="en-US" altLang="en-US" sz="2400" smtClean="0">
                <a:latin typeface="Trade Gothic LT Std" panose="00000500000000000000" pitchFamily="50" charset="0"/>
              </a:endParaRPr>
            </a:p>
          </p:txBody>
        </p:sp>
        <p:pic>
          <p:nvPicPr>
            <p:cNvPr id="13" name="Picture 12" descr="REACH-PowerpointTitle"/>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16200000">
              <a:off x="7588225" y="5238751"/>
              <a:ext cx="25923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userDrawn="1"/>
          </p:nvSpPr>
          <p:spPr>
            <a:xfrm rot="5400000">
              <a:off x="5167248" y="3387437"/>
              <a:ext cx="6858002" cy="831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noFill/>
                </a:ln>
              </a:endParaRPr>
            </a:p>
          </p:txBody>
        </p:sp>
      </p:grpSp>
    </p:spTree>
    <p:extLst>
      <p:ext uri="{BB962C8B-B14F-4D97-AF65-F5344CB8AC3E}">
        <p14:creationId xmlns:p14="http://schemas.microsoft.com/office/powerpoint/2010/main" val="48144921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3A5E8D1-66AC-49ED-9C96-C26AA62D70F3}" type="datetimeFigureOut">
              <a:rPr lang="en-US" smtClean="0"/>
              <a:t>20-Dec-18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EF2E9F-F1CF-4686-A0D0-14D4A95A1F79}" type="slidenum">
              <a:rPr lang="en-US" smtClean="0"/>
              <a:t>‹#›</a:t>
            </a:fld>
            <a:endParaRPr lang="en-US"/>
          </a:p>
        </p:txBody>
      </p:sp>
    </p:spTree>
    <p:extLst>
      <p:ext uri="{BB962C8B-B14F-4D97-AF65-F5344CB8AC3E}">
        <p14:creationId xmlns:p14="http://schemas.microsoft.com/office/powerpoint/2010/main" val="27988468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A5E8D1-66AC-49ED-9C96-C26AA62D70F3}" type="datetimeFigureOut">
              <a:rPr lang="en-US" smtClean="0"/>
              <a:t>20-Dec-18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EF2E9F-F1CF-4686-A0D0-14D4A95A1F79}" type="slidenum">
              <a:rPr lang="en-US" smtClean="0"/>
              <a:t>‹#›</a:t>
            </a:fld>
            <a:endParaRPr lang="en-US"/>
          </a:p>
        </p:txBody>
      </p:sp>
    </p:spTree>
    <p:extLst>
      <p:ext uri="{BB962C8B-B14F-4D97-AF65-F5344CB8AC3E}">
        <p14:creationId xmlns:p14="http://schemas.microsoft.com/office/powerpoint/2010/main" val="27226769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A5E8D1-66AC-49ED-9C96-C26AA62D70F3}" type="datetimeFigureOut">
              <a:rPr lang="en-US" smtClean="0"/>
              <a:t>20-Dec-18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EF2E9F-F1CF-4686-A0D0-14D4A95A1F79}" type="slidenum">
              <a:rPr lang="en-US" smtClean="0"/>
              <a:t>‹#›</a:t>
            </a:fld>
            <a:endParaRPr lang="en-US"/>
          </a:p>
        </p:txBody>
      </p:sp>
    </p:spTree>
    <p:extLst>
      <p:ext uri="{BB962C8B-B14F-4D97-AF65-F5344CB8AC3E}">
        <p14:creationId xmlns:p14="http://schemas.microsoft.com/office/powerpoint/2010/main" val="2252260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3756" y="1709739"/>
            <a:ext cx="7905572" cy="1707229"/>
          </a:xfrm>
        </p:spPr>
        <p:txBody>
          <a:bodyPr anchor="b"/>
          <a:lstStyle>
            <a:lvl1pPr>
              <a:defRPr sz="4400" b="1"/>
            </a:lvl1pPr>
          </a:lstStyle>
          <a:p>
            <a:r>
              <a:rPr lang="en-US" smtClean="0"/>
              <a:t>Click to edit Master title style</a:t>
            </a:r>
            <a:endParaRPr lang="en-US" dirty="0"/>
          </a:p>
        </p:txBody>
      </p:sp>
      <p:sp>
        <p:nvSpPr>
          <p:cNvPr id="3" name="Text Placeholder 2"/>
          <p:cNvSpPr>
            <a:spLocks noGrp="1"/>
          </p:cNvSpPr>
          <p:nvPr>
            <p:ph type="body" idx="1"/>
          </p:nvPr>
        </p:nvSpPr>
        <p:spPr>
          <a:xfrm>
            <a:off x="233756" y="3544436"/>
            <a:ext cx="7905572"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167924566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Content Placeholder 2"/>
          <p:cNvSpPr>
            <a:spLocks noGrp="1"/>
          </p:cNvSpPr>
          <p:nvPr>
            <p:ph sz="half" idx="1"/>
          </p:nvPr>
        </p:nvSpPr>
        <p:spPr>
          <a:xfrm>
            <a:off x="233756"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19647"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058337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Detailed/zoomed map">
    <p:spTree>
      <p:nvGrpSpPr>
        <p:cNvPr id="1" name=""/>
        <p:cNvGrpSpPr/>
        <p:nvPr/>
      </p:nvGrpSpPr>
      <p:grpSpPr>
        <a:xfrm>
          <a:off x="0" y="0"/>
          <a:ext cx="0" cy="0"/>
          <a:chOff x="0" y="0"/>
          <a:chExt cx="0" cy="0"/>
        </a:xfrm>
      </p:grpSpPr>
      <p:sp>
        <p:nvSpPr>
          <p:cNvPr id="8" name="Rectangle 7"/>
          <p:cNvSpPr/>
          <p:nvPr userDrawn="1"/>
        </p:nvSpPr>
        <p:spPr>
          <a:xfrm>
            <a:off x="-2" y="0"/>
            <a:ext cx="8548009"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233756" y="365126"/>
            <a:ext cx="7947718" cy="2735584"/>
          </a:xfrm>
        </p:spPr>
        <p:txBody>
          <a:bodyPr>
            <a:noAutofit/>
          </a:bodyPr>
          <a:lstStyle>
            <a:lvl1pPr>
              <a:defRPr sz="2800" b="1" baseline="0">
                <a:solidFill>
                  <a:schemeClr val="bg1"/>
                </a:solidFill>
              </a:defRPr>
            </a:lvl1pPr>
          </a:lstStyle>
          <a:p>
            <a:r>
              <a:rPr lang="en-US" dirty="0" smtClean="0"/>
              <a:t>Use this slide for a detailed map.</a:t>
            </a:r>
            <a:br>
              <a:rPr lang="en-US" dirty="0" smtClean="0"/>
            </a:br>
            <a:r>
              <a:rPr lang="en-US" dirty="0" smtClean="0"/>
              <a:t/>
            </a:r>
            <a:br>
              <a:rPr lang="en-US" dirty="0" smtClean="0"/>
            </a:br>
            <a:r>
              <a:rPr lang="en-US" dirty="0" smtClean="0"/>
              <a:t>Crop the map to show only the area of interest, using the REACH sidebar. </a:t>
            </a:r>
            <a:br>
              <a:rPr lang="en-US" dirty="0" smtClean="0"/>
            </a:br>
            <a:r>
              <a:rPr lang="en-US" dirty="0" smtClean="0"/>
              <a:t>While no title is needed, leave an explanation in the comments section if the slideshow will be shared afterwards.</a:t>
            </a:r>
            <a:endParaRPr lang="en-US" dirty="0"/>
          </a:p>
        </p:txBody>
      </p:sp>
    </p:spTree>
    <p:extLst>
      <p:ext uri="{BB962C8B-B14F-4D97-AF65-F5344CB8AC3E}">
        <p14:creationId xmlns:p14="http://schemas.microsoft.com/office/powerpoint/2010/main" val="12551945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Whole map">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233756" y="365126"/>
            <a:ext cx="7947718" cy="2735584"/>
          </a:xfrm>
        </p:spPr>
        <p:txBody>
          <a:bodyPr>
            <a:noAutofit/>
          </a:bodyPr>
          <a:lstStyle>
            <a:lvl1pPr>
              <a:defRPr sz="2800" b="1" baseline="0">
                <a:solidFill>
                  <a:schemeClr val="bg1"/>
                </a:solidFill>
              </a:defRPr>
            </a:lvl1pPr>
          </a:lstStyle>
          <a:p>
            <a:r>
              <a:rPr lang="en-US" dirty="0" smtClean="0"/>
              <a:t>Use this slide for a whole map.</a:t>
            </a:r>
            <a:br>
              <a:rPr lang="en-US" dirty="0" smtClean="0"/>
            </a:br>
            <a:r>
              <a:rPr lang="en-US" dirty="0" smtClean="0"/>
              <a:t/>
            </a:r>
            <a:br>
              <a:rPr lang="en-US" dirty="0" smtClean="0"/>
            </a:br>
            <a:r>
              <a:rPr lang="en-US" dirty="0" smtClean="0"/>
              <a:t>Expand the map to fill the page proportionally as much as possible. Centre the map on the page and leave black space at edges as required. </a:t>
            </a:r>
            <a:endParaRPr lang="en-US" dirty="0"/>
          </a:p>
        </p:txBody>
      </p:sp>
    </p:spTree>
    <p:extLst>
      <p:ext uri="{BB962C8B-B14F-4D97-AF65-F5344CB8AC3E}">
        <p14:creationId xmlns:p14="http://schemas.microsoft.com/office/powerpoint/2010/main" val="27550598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441646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756" y="457200"/>
            <a:ext cx="3345263" cy="1600200"/>
          </a:xfrm>
        </p:spPr>
        <p:txBody>
          <a:bodyPr anchor="b"/>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3726353" y="987426"/>
            <a:ext cx="445512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33756" y="2057400"/>
            <a:ext cx="334526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26984089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756" y="457200"/>
            <a:ext cx="2949178" cy="1600200"/>
          </a:xfrm>
        </p:spPr>
        <p:txBody>
          <a:bodyPr anchor="b"/>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52324"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33756"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202526427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3756" y="365127"/>
            <a:ext cx="7947718" cy="67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33756" y="1253331"/>
            <a:ext cx="7947718" cy="507184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6" name="Group 15"/>
          <p:cNvGrpSpPr/>
          <p:nvPr userDrawn="1"/>
        </p:nvGrpSpPr>
        <p:grpSpPr>
          <a:xfrm>
            <a:off x="8554685" y="0"/>
            <a:ext cx="589315" cy="6858003"/>
            <a:chOff x="8554685" y="0"/>
            <a:chExt cx="589315" cy="6858003"/>
          </a:xfrm>
        </p:grpSpPr>
        <p:sp>
          <p:nvSpPr>
            <p:cNvPr id="17" name="Rectangle 2"/>
            <p:cNvSpPr>
              <a:spLocks noChangeArrowheads="1"/>
            </p:cNvSpPr>
            <p:nvPr userDrawn="1"/>
          </p:nvSpPr>
          <p:spPr bwMode="auto">
            <a:xfrm rot="5400000">
              <a:off x="5453743" y="3167746"/>
              <a:ext cx="6858000" cy="522514"/>
            </a:xfrm>
            <a:prstGeom prst="rect">
              <a:avLst/>
            </a:prstGeom>
            <a:solidFill>
              <a:srgbClr val="5A5A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defRPr/>
              </a:pPr>
              <a:endParaRPr lang="en-US" altLang="en-US" sz="2400" smtClean="0">
                <a:latin typeface="Trade Gothic LT Std" panose="00000500000000000000" pitchFamily="50" charset="0"/>
              </a:endParaRPr>
            </a:p>
          </p:txBody>
        </p:sp>
        <p:pic>
          <p:nvPicPr>
            <p:cNvPr id="18" name="Picture 17" descr="REACH-PowerpointTitle"/>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rot="16200000">
              <a:off x="7588225" y="5238751"/>
              <a:ext cx="25923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userDrawn="1"/>
          </p:nvSpPr>
          <p:spPr>
            <a:xfrm rot="5400000">
              <a:off x="5167248" y="3387437"/>
              <a:ext cx="6858002" cy="831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noFill/>
                </a:ln>
              </a:endParaRPr>
            </a:p>
          </p:txBody>
        </p:sp>
      </p:grpSp>
    </p:spTree>
    <p:extLst>
      <p:ext uri="{BB962C8B-B14F-4D97-AF65-F5344CB8AC3E}">
        <p14:creationId xmlns:p14="http://schemas.microsoft.com/office/powerpoint/2010/main" val="29791631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72"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A5E8D1-66AC-49ED-9C96-C26AA62D70F3}" type="datetimeFigureOut">
              <a:rPr lang="en-US" smtClean="0"/>
              <a:t>20-Dec-18</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EF2E9F-F1CF-4686-A0D0-14D4A95A1F79}" type="slidenum">
              <a:rPr lang="en-US" smtClean="0"/>
              <a:t>‹#›</a:t>
            </a:fld>
            <a:endParaRPr lang="en-US"/>
          </a:p>
        </p:txBody>
      </p:sp>
    </p:spTree>
    <p:extLst>
      <p:ext uri="{BB962C8B-B14F-4D97-AF65-F5344CB8AC3E}">
        <p14:creationId xmlns:p14="http://schemas.microsoft.com/office/powerpoint/2010/main" val="245717715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17.xml"/></Relationships>
</file>

<file path=ppt/slides/_rels/slide55.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56" y="1505669"/>
            <a:ext cx="7947718" cy="673028"/>
          </a:xfrm>
        </p:spPr>
        <p:txBody>
          <a:bodyPr>
            <a:noAutofit/>
          </a:bodyPr>
          <a:lstStyle/>
          <a:p>
            <a:r>
              <a:rPr lang="en-US" sz="4800" dirty="0" err="1" smtClean="0"/>
              <a:t>Ar</a:t>
            </a:r>
            <a:r>
              <a:rPr lang="en-US" sz="4800" dirty="0" smtClean="0"/>
              <a:t>-Raqqa City Gap Analysis Workshop</a:t>
            </a:r>
            <a:endParaRPr lang="en-US" sz="4800" dirty="0"/>
          </a:p>
        </p:txBody>
      </p:sp>
      <p:sp>
        <p:nvSpPr>
          <p:cNvPr id="4" name="Title 1"/>
          <p:cNvSpPr txBox="1">
            <a:spLocks/>
          </p:cNvSpPr>
          <p:nvPr/>
        </p:nvSpPr>
        <p:spPr>
          <a:xfrm>
            <a:off x="233756" y="2710121"/>
            <a:ext cx="7947718" cy="6730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r>
              <a:rPr lang="en-US" sz="3600" dirty="0" smtClean="0">
                <a:solidFill>
                  <a:srgbClr val="58585A"/>
                </a:solidFill>
              </a:rPr>
              <a:t>December 2018</a:t>
            </a:r>
          </a:p>
          <a:p>
            <a:r>
              <a:rPr lang="en-US" sz="3600" dirty="0" err="1" smtClean="0">
                <a:solidFill>
                  <a:srgbClr val="58585A"/>
                </a:solidFill>
              </a:rPr>
              <a:t>Ein</a:t>
            </a:r>
            <a:r>
              <a:rPr lang="en-US" sz="3600" dirty="0" smtClean="0">
                <a:solidFill>
                  <a:srgbClr val="58585A"/>
                </a:solidFill>
              </a:rPr>
              <a:t> </a:t>
            </a:r>
            <a:r>
              <a:rPr lang="en-US" sz="3600" dirty="0" err="1" smtClean="0">
                <a:solidFill>
                  <a:srgbClr val="58585A"/>
                </a:solidFill>
              </a:rPr>
              <a:t>Issa</a:t>
            </a:r>
            <a:r>
              <a:rPr lang="en-US" sz="3600" dirty="0" smtClean="0">
                <a:solidFill>
                  <a:srgbClr val="58585A"/>
                </a:solidFill>
              </a:rPr>
              <a:t>, Northeast Syria</a:t>
            </a:r>
            <a:endParaRPr lang="en-US" sz="3600" dirty="0">
              <a:solidFill>
                <a:srgbClr val="58585A"/>
              </a:solidFill>
            </a:endParaRPr>
          </a:p>
        </p:txBody>
      </p:sp>
    </p:spTree>
    <p:extLst>
      <p:ext uri="{BB962C8B-B14F-4D97-AF65-F5344CB8AC3E}">
        <p14:creationId xmlns:p14="http://schemas.microsoft.com/office/powerpoint/2010/main" val="32831048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Ar</a:t>
            </a:r>
            <a:r>
              <a:rPr lang="en-US" dirty="0" smtClean="0"/>
              <a:t>-Raqqa City – Key Take-outs</a:t>
            </a:r>
            <a:endParaRPr lang="en-US" dirty="0"/>
          </a:p>
        </p:txBody>
      </p:sp>
      <p:sp>
        <p:nvSpPr>
          <p:cNvPr id="3" name="Content Placeholder 2"/>
          <p:cNvSpPr>
            <a:spLocks noGrp="1"/>
          </p:cNvSpPr>
          <p:nvPr>
            <p:ph idx="1"/>
          </p:nvPr>
        </p:nvSpPr>
        <p:spPr/>
        <p:txBody>
          <a:bodyPr>
            <a:normAutofit/>
          </a:bodyPr>
          <a:lstStyle/>
          <a:p>
            <a:r>
              <a:rPr lang="en-US" sz="2400" dirty="0" smtClean="0"/>
              <a:t>Population returns to Raqqa city are generally decreasing and </a:t>
            </a:r>
            <a:r>
              <a:rPr lang="en-US" sz="2400" dirty="0" err="1" smtClean="0"/>
              <a:t>stabilising</a:t>
            </a:r>
            <a:r>
              <a:rPr lang="en-US" sz="2400" dirty="0" smtClean="0"/>
              <a:t> </a:t>
            </a:r>
          </a:p>
          <a:p>
            <a:r>
              <a:rPr lang="en-US" sz="2400" dirty="0" smtClean="0"/>
              <a:t>Response is limited particularly within shelter, education, livelihoods and protection</a:t>
            </a:r>
          </a:p>
          <a:p>
            <a:r>
              <a:rPr lang="en-US" sz="2400" dirty="0" smtClean="0"/>
              <a:t>Increase in availability of services within education, healthcare and significant rehabilitation of water infrastructure throughout the city</a:t>
            </a:r>
          </a:p>
          <a:p>
            <a:r>
              <a:rPr lang="en-US" sz="2400" dirty="0" smtClean="0"/>
              <a:t>Still widespread challenges persists related to cost of services and lack of livelihood opportunities for residents</a:t>
            </a:r>
          </a:p>
          <a:p>
            <a:r>
              <a:rPr lang="en-US" sz="2400" dirty="0" smtClean="0"/>
              <a:t>West, West Central and, particularly, North areas stand out with high level of needs </a:t>
            </a:r>
            <a:r>
              <a:rPr lang="en-US" sz="2400" dirty="0"/>
              <a:t>across many </a:t>
            </a:r>
            <a:r>
              <a:rPr lang="en-US" sz="2400" dirty="0" smtClean="0"/>
              <a:t>sectors and a lower level of response compared to other areas</a:t>
            </a:r>
            <a:endParaRPr lang="en-US" sz="2400" dirty="0"/>
          </a:p>
        </p:txBody>
      </p:sp>
    </p:spTree>
    <p:extLst>
      <p:ext uri="{BB962C8B-B14F-4D97-AF65-F5344CB8AC3E}">
        <p14:creationId xmlns:p14="http://schemas.microsoft.com/office/powerpoint/2010/main" val="28832261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Title 1"/>
          <p:cNvSpPr txBox="1">
            <a:spLocks/>
          </p:cNvSpPr>
          <p:nvPr/>
        </p:nvSpPr>
        <p:spPr>
          <a:xfrm>
            <a:off x="233756" y="365127"/>
            <a:ext cx="7947718" cy="61025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r>
              <a:rPr lang="en-US" sz="6600" dirty="0" smtClean="0"/>
              <a:t>Water, Sanitation and Hygiene (WASH)</a:t>
            </a:r>
          </a:p>
          <a:p>
            <a:endParaRPr lang="en-US" sz="6600" dirty="0" smtClean="0"/>
          </a:p>
          <a:p>
            <a:endParaRPr lang="en-US" sz="6600" dirty="0"/>
          </a:p>
        </p:txBody>
      </p:sp>
    </p:spTree>
    <p:extLst>
      <p:ext uri="{BB962C8B-B14F-4D97-AF65-F5344CB8AC3E}">
        <p14:creationId xmlns:p14="http://schemas.microsoft.com/office/powerpoint/2010/main" val="24338478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WASH: City Wide Findings</a:t>
            </a:r>
            <a:endParaRPr lang="en-US" dirty="0"/>
          </a:p>
        </p:txBody>
      </p:sp>
      <p:sp>
        <p:nvSpPr>
          <p:cNvPr id="3" name="Content Placeholder 2"/>
          <p:cNvSpPr>
            <a:spLocks noGrp="1"/>
          </p:cNvSpPr>
          <p:nvPr>
            <p:ph idx="1"/>
          </p:nvPr>
        </p:nvSpPr>
        <p:spPr/>
        <p:txBody>
          <a:bodyPr/>
          <a:lstStyle/>
          <a:p>
            <a:r>
              <a:rPr lang="en-US" dirty="0" smtClean="0"/>
              <a:t>Main water network seen significant rehabilitation over the last year</a:t>
            </a:r>
          </a:p>
          <a:p>
            <a:r>
              <a:rPr lang="en-US" dirty="0"/>
              <a:t>Main source of water for residents has shifted from water trucking to accessing </a:t>
            </a:r>
            <a:r>
              <a:rPr lang="en-US" dirty="0" smtClean="0"/>
              <a:t>water </a:t>
            </a:r>
            <a:r>
              <a:rPr lang="en-US" dirty="0"/>
              <a:t>primarily through main water network</a:t>
            </a:r>
            <a:r>
              <a:rPr lang="en-US" dirty="0" smtClean="0"/>
              <a:t>.</a:t>
            </a:r>
          </a:p>
          <a:p>
            <a:r>
              <a:rPr lang="en-US" dirty="0" smtClean="0"/>
              <a:t>Although access to water has improved, water quality issues persist.</a:t>
            </a:r>
          </a:p>
          <a:p>
            <a:r>
              <a:rPr lang="en-US" dirty="0" smtClean="0"/>
              <a:t>West area stands out with lower level of WASH response combined with higher levels of water insufficiency and several water quality issues reported</a:t>
            </a:r>
          </a:p>
        </p:txBody>
      </p:sp>
    </p:spTree>
    <p:extLst>
      <p:ext uri="{BB962C8B-B14F-4D97-AF65-F5344CB8AC3E}">
        <p14:creationId xmlns:p14="http://schemas.microsoft.com/office/powerpoint/2010/main" val="351285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WASH: Key Trends</a:t>
            </a:r>
            <a:endParaRPr lang="en-US" dirty="0"/>
          </a:p>
        </p:txBody>
      </p:sp>
      <p:sp>
        <p:nvSpPr>
          <p:cNvPr id="4" name="Rectangle 3"/>
          <p:cNvSpPr/>
          <p:nvPr/>
        </p:nvSpPr>
        <p:spPr>
          <a:xfrm>
            <a:off x="217713" y="1033879"/>
            <a:ext cx="8174264" cy="400110"/>
          </a:xfrm>
          <a:prstGeom prst="rect">
            <a:avLst/>
          </a:prstGeom>
        </p:spPr>
        <p:txBody>
          <a:bodyPr wrap="square">
            <a:spAutoFit/>
          </a:bodyPr>
          <a:lstStyle/>
          <a:p>
            <a:r>
              <a:rPr lang="en-US" sz="2000" b="1" dirty="0" smtClean="0">
                <a:solidFill>
                  <a:srgbClr val="000000"/>
                </a:solidFill>
                <a:latin typeface="+mj-lt"/>
              </a:rPr>
              <a:t>Primary reported source of water in </a:t>
            </a:r>
            <a:r>
              <a:rPr lang="en-US" sz="2000" b="1" dirty="0" err="1" smtClean="0">
                <a:solidFill>
                  <a:srgbClr val="000000"/>
                </a:solidFill>
                <a:latin typeface="+mj-lt"/>
              </a:rPr>
              <a:t>neighbourhood</a:t>
            </a:r>
            <a:r>
              <a:rPr lang="en-US" sz="2000" b="1" dirty="0" smtClean="0">
                <a:solidFill>
                  <a:srgbClr val="000000"/>
                </a:solidFill>
                <a:latin typeface="+mj-lt"/>
              </a:rPr>
              <a:t> (# of </a:t>
            </a:r>
            <a:r>
              <a:rPr lang="en-US" sz="2000" b="1" dirty="0" err="1" smtClean="0">
                <a:solidFill>
                  <a:srgbClr val="000000"/>
                </a:solidFill>
                <a:latin typeface="+mj-lt"/>
              </a:rPr>
              <a:t>neighbourhoods</a:t>
            </a:r>
            <a:r>
              <a:rPr lang="en-US" sz="2000" b="1" dirty="0" smtClean="0">
                <a:solidFill>
                  <a:srgbClr val="000000"/>
                </a:solidFill>
                <a:latin typeface="+mj-lt"/>
              </a:rPr>
              <a:t>)</a:t>
            </a:r>
            <a:endParaRPr lang="en-US" sz="2000" dirty="0">
              <a:latin typeface="+mj-lt"/>
            </a:endParaRPr>
          </a:p>
        </p:txBody>
      </p:sp>
      <p:graphicFrame>
        <p:nvGraphicFramePr>
          <p:cNvPr id="9" name="Chart 8"/>
          <p:cNvGraphicFramePr>
            <a:graphicFrameLocks/>
          </p:cNvGraphicFramePr>
          <p:nvPr>
            <p:extLst>
              <p:ext uri="{D42A27DB-BD31-4B8C-83A1-F6EECF244321}">
                <p14:modId xmlns:p14="http://schemas.microsoft.com/office/powerpoint/2010/main" val="567123511"/>
              </p:ext>
            </p:extLst>
          </p:nvPr>
        </p:nvGraphicFramePr>
        <p:xfrm>
          <a:off x="733246" y="1418230"/>
          <a:ext cx="6788988" cy="2256319"/>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angle 11"/>
          <p:cNvSpPr/>
          <p:nvPr/>
        </p:nvSpPr>
        <p:spPr>
          <a:xfrm>
            <a:off x="233756" y="3798638"/>
            <a:ext cx="8174264" cy="400110"/>
          </a:xfrm>
          <a:prstGeom prst="rect">
            <a:avLst/>
          </a:prstGeom>
        </p:spPr>
        <p:txBody>
          <a:bodyPr wrap="square">
            <a:spAutoFit/>
          </a:bodyPr>
          <a:lstStyle/>
          <a:p>
            <a:r>
              <a:rPr lang="en-US" sz="2000" b="1" dirty="0" smtClean="0">
                <a:solidFill>
                  <a:srgbClr val="000000"/>
                </a:solidFill>
                <a:latin typeface="+mj-lt"/>
              </a:rPr>
              <a:t>Avg. number of days water was available from the network in </a:t>
            </a:r>
            <a:r>
              <a:rPr lang="en-US" sz="2000" b="1" dirty="0" err="1" smtClean="0">
                <a:solidFill>
                  <a:srgbClr val="000000"/>
                </a:solidFill>
                <a:latin typeface="+mj-lt"/>
              </a:rPr>
              <a:t>neighbourhoods</a:t>
            </a:r>
            <a:endParaRPr lang="en-US" sz="2000" dirty="0">
              <a:latin typeface="+mj-lt"/>
            </a:endParaRPr>
          </a:p>
        </p:txBody>
      </p:sp>
      <p:graphicFrame>
        <p:nvGraphicFramePr>
          <p:cNvPr id="7" name="Chart 6"/>
          <p:cNvGraphicFramePr>
            <a:graphicFrameLocks/>
          </p:cNvGraphicFramePr>
          <p:nvPr>
            <p:extLst>
              <p:ext uri="{D42A27DB-BD31-4B8C-83A1-F6EECF244321}">
                <p14:modId xmlns:p14="http://schemas.microsoft.com/office/powerpoint/2010/main" val="3236660762"/>
              </p:ext>
            </p:extLst>
          </p:nvPr>
        </p:nvGraphicFramePr>
        <p:xfrm>
          <a:off x="1528570" y="4425351"/>
          <a:ext cx="5831456" cy="22256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839003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WASH: Key Trends</a:t>
            </a:r>
            <a:endParaRPr lang="en-US" dirty="0"/>
          </a:p>
        </p:txBody>
      </p:sp>
      <p:sp>
        <p:nvSpPr>
          <p:cNvPr id="4" name="Rectangle 3"/>
          <p:cNvSpPr/>
          <p:nvPr/>
        </p:nvSpPr>
        <p:spPr>
          <a:xfrm>
            <a:off x="120483" y="1262472"/>
            <a:ext cx="8174264" cy="400110"/>
          </a:xfrm>
          <a:prstGeom prst="rect">
            <a:avLst/>
          </a:prstGeom>
        </p:spPr>
        <p:txBody>
          <a:bodyPr wrap="square">
            <a:spAutoFit/>
          </a:bodyPr>
          <a:lstStyle/>
          <a:p>
            <a:r>
              <a:rPr lang="en-US" sz="2000" b="1" dirty="0" smtClean="0">
                <a:latin typeface="+mj-lt"/>
              </a:rPr>
              <a:t>Level of water </a:t>
            </a:r>
            <a:r>
              <a:rPr lang="en-US" sz="2000" b="1" dirty="0" smtClean="0">
                <a:latin typeface="+mj-lt"/>
              </a:rPr>
              <a:t>sufficiency among population as </a:t>
            </a:r>
            <a:r>
              <a:rPr lang="en-US" sz="2000" b="1" dirty="0" smtClean="0">
                <a:latin typeface="+mj-lt"/>
              </a:rPr>
              <a:t>of October 2018</a:t>
            </a:r>
            <a:endParaRPr lang="en-US" sz="2000" b="1" dirty="0">
              <a:latin typeface="+mj-lt"/>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3756" y="2184955"/>
            <a:ext cx="8176999" cy="3760978"/>
          </a:xfrm>
          <a:prstGeom prst="rect">
            <a:avLst/>
          </a:prstGeom>
        </p:spPr>
      </p:pic>
      <p:sp>
        <p:nvSpPr>
          <p:cNvPr id="3" name="Rectangle 2"/>
          <p:cNvSpPr/>
          <p:nvPr/>
        </p:nvSpPr>
        <p:spPr>
          <a:xfrm>
            <a:off x="233756" y="1846401"/>
            <a:ext cx="4572000" cy="338554"/>
          </a:xfrm>
          <a:prstGeom prst="rect">
            <a:avLst/>
          </a:prstGeom>
        </p:spPr>
        <p:txBody>
          <a:bodyPr>
            <a:spAutoFit/>
          </a:bodyPr>
          <a:lstStyle/>
          <a:p>
            <a:r>
              <a:rPr lang="en-GB" sz="1600" dirty="0" smtClean="0">
                <a:solidFill>
                  <a:srgbClr val="58585A"/>
                </a:solidFill>
              </a:rPr>
              <a:t>From ABA III</a:t>
            </a:r>
            <a:endParaRPr lang="en-GB" sz="1600" dirty="0">
              <a:solidFill>
                <a:srgbClr val="58585A"/>
              </a:solidFill>
            </a:endParaRPr>
          </a:p>
        </p:txBody>
      </p:sp>
    </p:spTree>
    <p:extLst>
      <p:ext uri="{BB962C8B-B14F-4D97-AF65-F5344CB8AC3E}">
        <p14:creationId xmlns:p14="http://schemas.microsoft.com/office/powerpoint/2010/main" val="4580402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WASH: Key Trends</a:t>
            </a:r>
            <a:endParaRPr lang="en-US" dirty="0"/>
          </a:p>
        </p:txBody>
      </p:sp>
      <p:sp>
        <p:nvSpPr>
          <p:cNvPr id="4" name="Rectangle 3"/>
          <p:cNvSpPr/>
          <p:nvPr/>
        </p:nvSpPr>
        <p:spPr>
          <a:xfrm>
            <a:off x="217713" y="1033879"/>
            <a:ext cx="8174264" cy="400110"/>
          </a:xfrm>
          <a:prstGeom prst="rect">
            <a:avLst/>
          </a:prstGeom>
        </p:spPr>
        <p:txBody>
          <a:bodyPr wrap="square">
            <a:spAutoFit/>
          </a:bodyPr>
          <a:lstStyle/>
          <a:p>
            <a:r>
              <a:rPr lang="en-US" sz="2000" b="1" dirty="0" smtClean="0">
                <a:solidFill>
                  <a:srgbClr val="000000"/>
                </a:solidFill>
                <a:latin typeface="+mj-lt"/>
              </a:rPr>
              <a:t>Number of </a:t>
            </a:r>
            <a:r>
              <a:rPr lang="en-US" sz="2000" b="1" dirty="0" err="1" smtClean="0">
                <a:solidFill>
                  <a:srgbClr val="000000"/>
                </a:solidFill>
                <a:latin typeface="+mj-lt"/>
              </a:rPr>
              <a:t>neighbourhoods</a:t>
            </a:r>
            <a:r>
              <a:rPr lang="en-US" sz="2000" b="1" dirty="0" smtClean="0">
                <a:solidFill>
                  <a:srgbClr val="000000"/>
                </a:solidFill>
                <a:latin typeface="+mj-lt"/>
              </a:rPr>
              <a:t> reporting issues with water quality</a:t>
            </a:r>
            <a:endParaRPr lang="en-US" sz="2000" dirty="0">
              <a:latin typeface="+mj-lt"/>
            </a:endParaRPr>
          </a:p>
        </p:txBody>
      </p:sp>
      <p:graphicFrame>
        <p:nvGraphicFramePr>
          <p:cNvPr id="7" name="Chart 6"/>
          <p:cNvGraphicFramePr>
            <a:graphicFrameLocks/>
          </p:cNvGraphicFramePr>
          <p:nvPr>
            <p:extLst>
              <p:ext uri="{D42A27DB-BD31-4B8C-83A1-F6EECF244321}">
                <p14:modId xmlns:p14="http://schemas.microsoft.com/office/powerpoint/2010/main" val="1343089155"/>
              </p:ext>
            </p:extLst>
          </p:nvPr>
        </p:nvGraphicFramePr>
        <p:xfrm>
          <a:off x="1425677" y="1818552"/>
          <a:ext cx="5387487" cy="3323303"/>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233754" y="6306235"/>
            <a:ext cx="7947720" cy="276999"/>
          </a:xfrm>
          <a:prstGeom prst="rect">
            <a:avLst/>
          </a:prstGeom>
        </p:spPr>
        <p:txBody>
          <a:bodyPr wrap="square">
            <a:spAutoFit/>
          </a:bodyPr>
          <a:lstStyle/>
          <a:p>
            <a:r>
              <a:rPr lang="en-US" sz="1200" i="1" dirty="0" smtClean="0"/>
              <a:t>Water quality issues include: abnormal smell of water, water is </a:t>
            </a:r>
            <a:r>
              <a:rPr lang="en-US" sz="1200" i="1" dirty="0" err="1" smtClean="0"/>
              <a:t>discoloured</a:t>
            </a:r>
            <a:r>
              <a:rPr lang="en-US" sz="1200" i="1" dirty="0" smtClean="0"/>
              <a:t>, people got sick after consuming water</a:t>
            </a:r>
            <a:endParaRPr lang="en-US" sz="1200" i="1" dirty="0"/>
          </a:p>
        </p:txBody>
      </p:sp>
    </p:spTree>
    <p:extLst>
      <p:ext uri="{BB962C8B-B14F-4D97-AF65-F5344CB8AC3E}">
        <p14:creationId xmlns:p14="http://schemas.microsoft.com/office/powerpoint/2010/main" val="1953766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WASH: Water Quantity</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46871008"/>
              </p:ext>
            </p:extLst>
          </p:nvPr>
        </p:nvGraphicFramePr>
        <p:xfrm>
          <a:off x="973394" y="1321571"/>
          <a:ext cx="6597444" cy="4676758"/>
        </p:xfrm>
        <a:graphic>
          <a:graphicData uri="http://schemas.openxmlformats.org/drawingml/2006/table">
            <a:tbl>
              <a:tblPr/>
              <a:tblGrid>
                <a:gridCol w="1453182">
                  <a:extLst>
                    <a:ext uri="{9D8B030D-6E8A-4147-A177-3AD203B41FA5}">
                      <a16:colId xmlns:a16="http://schemas.microsoft.com/office/drawing/2014/main" val="637135355"/>
                    </a:ext>
                  </a:extLst>
                </a:gridCol>
                <a:gridCol w="2213986">
                  <a:extLst>
                    <a:ext uri="{9D8B030D-6E8A-4147-A177-3AD203B41FA5}">
                      <a16:colId xmlns:a16="http://schemas.microsoft.com/office/drawing/2014/main" val="104602096"/>
                    </a:ext>
                  </a:extLst>
                </a:gridCol>
                <a:gridCol w="2930276">
                  <a:extLst>
                    <a:ext uri="{9D8B030D-6E8A-4147-A177-3AD203B41FA5}">
                      <a16:colId xmlns:a16="http://schemas.microsoft.com/office/drawing/2014/main" val="4039621359"/>
                    </a:ext>
                  </a:extLst>
                </a:gridCol>
              </a:tblGrid>
              <a:tr h="1190628">
                <a:tc>
                  <a:txBody>
                    <a:bodyPr/>
                    <a:lstStyle/>
                    <a:p>
                      <a:pPr algn="l" rtl="0" fontAlgn="b"/>
                      <a:r>
                        <a:rPr lang="en-US" sz="900" b="0" i="0" u="none" strike="noStrike" dirty="0">
                          <a:solidFill>
                            <a:srgbClr val="000000"/>
                          </a:solidFill>
                          <a:effectLst/>
                          <a:latin typeface="Arial Narrow" panose="020B0606020202030204" pitchFamily="34" charset="0"/>
                        </a:rPr>
                        <a:t> </a:t>
                      </a:r>
                    </a:p>
                  </a:txBody>
                  <a:tcPr marL="6551" marR="6551" marT="6551" marB="0" anchor="b">
                    <a:lnL>
                      <a:noFill/>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tcPr>
                </a:tc>
                <a:tc>
                  <a:txBody>
                    <a:bodyPr/>
                    <a:lstStyle/>
                    <a:p>
                      <a:pPr algn="ctr" rtl="0" fontAlgn="ctr"/>
                      <a:r>
                        <a:rPr lang="en-US" sz="1600" b="1" i="0" u="none" strike="noStrike" dirty="0" smtClean="0">
                          <a:solidFill>
                            <a:srgbClr val="FFFFFF"/>
                          </a:solidFill>
                          <a:effectLst/>
                          <a:latin typeface="Arial Narrow" panose="020B0606020202030204" pitchFamily="34" charset="0"/>
                        </a:rPr>
                        <a:t>% households </a:t>
                      </a:r>
                      <a:r>
                        <a:rPr lang="en-US" sz="1600" b="1" i="0" u="none" strike="noStrike" dirty="0">
                          <a:solidFill>
                            <a:srgbClr val="FFFFFF"/>
                          </a:solidFill>
                          <a:effectLst/>
                          <a:latin typeface="Arial Narrow" panose="020B0606020202030204" pitchFamily="34" charset="0"/>
                        </a:rPr>
                        <a:t>with insufficient water</a:t>
                      </a:r>
                    </a:p>
                  </a:txBody>
                  <a:tcPr marL="6551" marR="6551" marT="655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8585A"/>
                    </a:solidFill>
                  </a:tcPr>
                </a:tc>
                <a:tc>
                  <a:txBody>
                    <a:bodyPr/>
                    <a:lstStyle/>
                    <a:p>
                      <a:pPr algn="ctr" rtl="0" fontAlgn="ctr"/>
                      <a:r>
                        <a:rPr lang="en-US" sz="1600" b="1" i="0" u="none" strike="noStrike" dirty="0" smtClean="0">
                          <a:solidFill>
                            <a:srgbClr val="FFFFFF"/>
                          </a:solidFill>
                          <a:effectLst/>
                          <a:latin typeface="Arial Narrow" panose="020B0606020202030204" pitchFamily="34" charset="0"/>
                        </a:rPr>
                        <a:t> Number </a:t>
                      </a:r>
                      <a:r>
                        <a:rPr lang="en-US" sz="1600" b="1" i="0" u="none" strike="noStrike" dirty="0">
                          <a:solidFill>
                            <a:srgbClr val="FFFFFF"/>
                          </a:solidFill>
                          <a:effectLst/>
                          <a:latin typeface="Arial Narrow" panose="020B0606020202030204" pitchFamily="34" charset="0"/>
                        </a:rPr>
                        <a:t>of days water available from water network</a:t>
                      </a:r>
                    </a:p>
                  </a:txBody>
                  <a:tcPr marL="6551" marR="6551" marT="655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8585A"/>
                    </a:solidFill>
                  </a:tcPr>
                </a:tc>
                <a:extLst>
                  <a:ext uri="{0D108BD9-81ED-4DB2-BD59-A6C34878D82A}">
                    <a16:rowId xmlns:a16="http://schemas.microsoft.com/office/drawing/2014/main" val="591124102"/>
                  </a:ext>
                </a:extLst>
              </a:tr>
              <a:tr h="380078">
                <a:tc>
                  <a:txBody>
                    <a:bodyPr/>
                    <a:lstStyle/>
                    <a:p>
                      <a:pPr algn="ctr" rtl="0" fontAlgn="ctr"/>
                      <a:r>
                        <a:rPr lang="en-US" sz="1600" b="1" i="0" u="none" strike="noStrike" dirty="0" err="1">
                          <a:solidFill>
                            <a:srgbClr val="000000"/>
                          </a:solidFill>
                          <a:effectLst/>
                          <a:latin typeface="Arial Narrow" panose="020B0606020202030204" pitchFamily="34" charset="0"/>
                        </a:rPr>
                        <a:t>Meshleb</a:t>
                      </a:r>
                      <a:endParaRPr lang="en-US" sz="1600" b="1" i="0" u="none" strike="noStrike" dirty="0">
                        <a:solidFill>
                          <a:srgbClr val="000000"/>
                        </a:solidFill>
                        <a:effectLst/>
                        <a:latin typeface="Arial Narrow" panose="020B0606020202030204" pitchFamily="34" charset="0"/>
                      </a:endParaRPr>
                    </a:p>
                  </a:txBody>
                  <a:tcPr marL="6551" marR="6551" marT="655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Narrow" panose="020B0606020202030204" pitchFamily="34" charset="0"/>
                        </a:rPr>
                        <a:t>0-24% / 0-960 households</a:t>
                      </a:r>
                    </a:p>
                  </a:txBody>
                  <a:tcPr marL="6551" marR="6551" marT="655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E0B4"/>
                    </a:solidFill>
                  </a:tcPr>
                </a:tc>
                <a:tc>
                  <a:txBody>
                    <a:bodyPr/>
                    <a:lstStyle/>
                    <a:p>
                      <a:pPr algn="ctr" rtl="0" fontAlgn="ctr"/>
                      <a:r>
                        <a:rPr lang="en-US" sz="1400" b="1" i="0" u="none" strike="noStrike" dirty="0">
                          <a:solidFill>
                            <a:srgbClr val="000000"/>
                          </a:solidFill>
                          <a:effectLst/>
                          <a:latin typeface="Arial Narrow" panose="020B0606020202030204" pitchFamily="34" charset="0"/>
                        </a:rPr>
                        <a:t>Every day</a:t>
                      </a:r>
                    </a:p>
                  </a:txBody>
                  <a:tcPr marL="6551" marR="6551" marT="655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E0B4"/>
                    </a:solidFill>
                  </a:tcPr>
                </a:tc>
                <a:extLst>
                  <a:ext uri="{0D108BD9-81ED-4DB2-BD59-A6C34878D82A}">
                    <a16:rowId xmlns:a16="http://schemas.microsoft.com/office/drawing/2014/main" val="307381390"/>
                  </a:ext>
                </a:extLst>
              </a:tr>
              <a:tr h="464540">
                <a:tc>
                  <a:txBody>
                    <a:bodyPr/>
                    <a:lstStyle/>
                    <a:p>
                      <a:pPr algn="ctr" rtl="0" fontAlgn="ctr"/>
                      <a:r>
                        <a:rPr lang="en-US" sz="1600" b="1" i="0" u="none" strike="noStrike" dirty="0">
                          <a:solidFill>
                            <a:srgbClr val="000000"/>
                          </a:solidFill>
                          <a:effectLst/>
                          <a:latin typeface="Arial Narrow" panose="020B0606020202030204" pitchFamily="34" charset="0"/>
                        </a:rPr>
                        <a:t>Northeast</a:t>
                      </a:r>
                    </a:p>
                  </a:txBody>
                  <a:tcPr marL="6551" marR="6551" marT="655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Narrow" panose="020B0606020202030204" pitchFamily="34" charset="0"/>
                        </a:rPr>
                        <a:t>25-45% / 1,982 - 4,713 households</a:t>
                      </a:r>
                    </a:p>
                  </a:txBody>
                  <a:tcPr marL="6551" marR="6551" marT="655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tc>
                  <a:txBody>
                    <a:bodyPr/>
                    <a:lstStyle/>
                    <a:p>
                      <a:pPr algn="ctr" rtl="0" fontAlgn="ctr"/>
                      <a:r>
                        <a:rPr lang="en-US" sz="1400" b="1" i="0" u="none" strike="noStrike" dirty="0" smtClean="0">
                          <a:solidFill>
                            <a:srgbClr val="000000"/>
                          </a:solidFill>
                          <a:effectLst/>
                          <a:latin typeface="Arial Narrow" panose="020B0606020202030204" pitchFamily="34" charset="0"/>
                        </a:rPr>
                        <a:t>Between 3 </a:t>
                      </a:r>
                      <a:r>
                        <a:rPr lang="en-US" sz="1400" b="1" i="0" u="none" strike="noStrike" dirty="0">
                          <a:solidFill>
                            <a:srgbClr val="000000"/>
                          </a:solidFill>
                          <a:effectLst/>
                          <a:latin typeface="Arial Narrow" panose="020B0606020202030204" pitchFamily="34" charset="0"/>
                        </a:rPr>
                        <a:t>to 5 days </a:t>
                      </a:r>
                      <a:r>
                        <a:rPr lang="en-US" sz="1400" b="1" i="0" u="none" strike="noStrike" dirty="0" smtClean="0">
                          <a:solidFill>
                            <a:srgbClr val="000000"/>
                          </a:solidFill>
                          <a:effectLst/>
                          <a:latin typeface="Arial Narrow" panose="020B0606020202030204" pitchFamily="34" charset="0"/>
                        </a:rPr>
                        <a:t>(very </a:t>
                      </a:r>
                      <a:r>
                        <a:rPr lang="en-US" sz="1400" b="1" i="0" u="none" strike="noStrike" dirty="0">
                          <a:solidFill>
                            <a:srgbClr val="000000"/>
                          </a:solidFill>
                          <a:effectLst/>
                          <a:latin typeface="Arial Narrow" panose="020B0606020202030204" pitchFamily="34" charset="0"/>
                        </a:rPr>
                        <a:t>limited water availability in </a:t>
                      </a:r>
                      <a:r>
                        <a:rPr lang="en-US" sz="1400" b="1" i="0" u="none" strike="noStrike" dirty="0" err="1" smtClean="0">
                          <a:solidFill>
                            <a:srgbClr val="000000"/>
                          </a:solidFill>
                          <a:effectLst/>
                          <a:latin typeface="Arial Narrow" panose="020B0606020202030204" pitchFamily="34" charset="0"/>
                        </a:rPr>
                        <a:t>Magaf</a:t>
                      </a:r>
                      <a:r>
                        <a:rPr lang="en-US" sz="1400" b="1" i="0" u="none" strike="noStrike" dirty="0" smtClean="0">
                          <a:solidFill>
                            <a:srgbClr val="000000"/>
                          </a:solidFill>
                          <a:effectLst/>
                          <a:latin typeface="Arial Narrow" panose="020B0606020202030204" pitchFamily="34" charset="0"/>
                        </a:rPr>
                        <a:t> </a:t>
                      </a:r>
                      <a:r>
                        <a:rPr lang="en-US" sz="1400" b="1" i="0" u="none" strike="noStrike" dirty="0" err="1" smtClean="0">
                          <a:solidFill>
                            <a:srgbClr val="000000"/>
                          </a:solidFill>
                          <a:effectLst/>
                          <a:latin typeface="Arial Narrow" panose="020B0606020202030204" pitchFamily="34" charset="0"/>
                        </a:rPr>
                        <a:t>neighbourhood</a:t>
                      </a:r>
                      <a:r>
                        <a:rPr lang="en-US" sz="1400" b="1" i="0" u="none" strike="noStrike" dirty="0" smtClean="0">
                          <a:solidFill>
                            <a:srgbClr val="000000"/>
                          </a:solidFill>
                          <a:effectLst/>
                          <a:latin typeface="Arial Narrow" panose="020B0606020202030204" pitchFamily="34" charset="0"/>
                        </a:rPr>
                        <a:t>)</a:t>
                      </a:r>
                      <a:endParaRPr lang="en-US" sz="1400" b="1" i="0" u="none" strike="noStrike" dirty="0">
                        <a:solidFill>
                          <a:srgbClr val="000000"/>
                        </a:solidFill>
                        <a:effectLst/>
                        <a:latin typeface="Arial Narrow" panose="020B0606020202030204" pitchFamily="34" charset="0"/>
                      </a:endParaRPr>
                    </a:p>
                  </a:txBody>
                  <a:tcPr marL="6551" marR="6551" marT="655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69E61"/>
                    </a:solidFill>
                  </a:tcPr>
                </a:tc>
                <a:extLst>
                  <a:ext uri="{0D108BD9-81ED-4DB2-BD59-A6C34878D82A}">
                    <a16:rowId xmlns:a16="http://schemas.microsoft.com/office/drawing/2014/main" val="749203368"/>
                  </a:ext>
                </a:extLst>
              </a:tr>
              <a:tr h="582787">
                <a:tc>
                  <a:txBody>
                    <a:bodyPr/>
                    <a:lstStyle/>
                    <a:p>
                      <a:pPr algn="ctr" rtl="0" fontAlgn="ctr"/>
                      <a:r>
                        <a:rPr lang="en-US" sz="1600" b="1" i="0" u="none" strike="noStrike" dirty="0">
                          <a:solidFill>
                            <a:srgbClr val="000000"/>
                          </a:solidFill>
                          <a:effectLst/>
                          <a:latin typeface="Arial Narrow" panose="020B0606020202030204" pitchFamily="34" charset="0"/>
                        </a:rPr>
                        <a:t>South</a:t>
                      </a:r>
                    </a:p>
                  </a:txBody>
                  <a:tcPr marL="6551" marR="6551" marT="655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Arial Narrow" panose="020B0606020202030204" pitchFamily="34" charset="0"/>
                        </a:rPr>
                        <a:t>0 - 24% / 0 - 1,440 households</a:t>
                      </a:r>
                    </a:p>
                  </a:txBody>
                  <a:tcPr marL="6551" marR="6551" marT="655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E0B4"/>
                    </a:solidFill>
                  </a:tcPr>
                </a:tc>
                <a:tc>
                  <a:txBody>
                    <a:bodyPr/>
                    <a:lstStyle/>
                    <a:p>
                      <a:pPr algn="ctr" rtl="0" fontAlgn="ctr"/>
                      <a:r>
                        <a:rPr lang="en-US" sz="1400" b="1" i="0" u="none" strike="noStrike" dirty="0">
                          <a:solidFill>
                            <a:srgbClr val="000000"/>
                          </a:solidFill>
                          <a:effectLst/>
                          <a:latin typeface="Arial Narrow" panose="020B0606020202030204" pitchFamily="34" charset="0"/>
                        </a:rPr>
                        <a:t>Every day</a:t>
                      </a:r>
                    </a:p>
                  </a:txBody>
                  <a:tcPr marL="6551" marR="6551" marT="655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E0B4"/>
                    </a:solidFill>
                  </a:tcPr>
                </a:tc>
                <a:extLst>
                  <a:ext uri="{0D108BD9-81ED-4DB2-BD59-A6C34878D82A}">
                    <a16:rowId xmlns:a16="http://schemas.microsoft.com/office/drawing/2014/main" val="3830034157"/>
                  </a:ext>
                </a:extLst>
              </a:tr>
              <a:tr h="514409">
                <a:tc>
                  <a:txBody>
                    <a:bodyPr/>
                    <a:lstStyle/>
                    <a:p>
                      <a:pPr algn="ctr" rtl="0" fontAlgn="ctr"/>
                      <a:r>
                        <a:rPr lang="en-US" sz="1600" b="1" i="0" u="none" strike="noStrike" dirty="0">
                          <a:solidFill>
                            <a:srgbClr val="000000"/>
                          </a:solidFill>
                          <a:effectLst/>
                          <a:latin typeface="Arial Narrow" panose="020B0606020202030204" pitchFamily="34" charset="0"/>
                        </a:rPr>
                        <a:t>East Central</a:t>
                      </a:r>
                    </a:p>
                  </a:txBody>
                  <a:tcPr marL="6551" marR="6551" marT="655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Arial Narrow" panose="020B0606020202030204" pitchFamily="34" charset="0"/>
                        </a:rPr>
                        <a:t>0 - 24% / 0 - 1,440 households</a:t>
                      </a:r>
                    </a:p>
                  </a:txBody>
                  <a:tcPr marL="6551" marR="6551" marT="655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E0B4"/>
                    </a:solidFill>
                  </a:tcPr>
                </a:tc>
                <a:tc>
                  <a:txBody>
                    <a:bodyPr/>
                    <a:lstStyle/>
                    <a:p>
                      <a:pPr algn="ctr" rtl="0" fontAlgn="ctr"/>
                      <a:r>
                        <a:rPr lang="en-US" sz="1400" b="1" i="0" u="none" strike="noStrike" dirty="0">
                          <a:solidFill>
                            <a:srgbClr val="000000"/>
                          </a:solidFill>
                          <a:effectLst/>
                          <a:latin typeface="Arial Narrow" panose="020B0606020202030204" pitchFamily="34" charset="0"/>
                        </a:rPr>
                        <a:t>Every day</a:t>
                      </a:r>
                    </a:p>
                  </a:txBody>
                  <a:tcPr marL="6551" marR="6551" marT="655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E0B4"/>
                    </a:solidFill>
                  </a:tcPr>
                </a:tc>
                <a:extLst>
                  <a:ext uri="{0D108BD9-81ED-4DB2-BD59-A6C34878D82A}">
                    <a16:rowId xmlns:a16="http://schemas.microsoft.com/office/drawing/2014/main" val="2588984442"/>
                  </a:ext>
                </a:extLst>
              </a:tr>
              <a:tr h="609600">
                <a:tc>
                  <a:txBody>
                    <a:bodyPr/>
                    <a:lstStyle/>
                    <a:p>
                      <a:pPr algn="ctr" rtl="0" fontAlgn="ctr"/>
                      <a:r>
                        <a:rPr lang="en-US" sz="1600" b="1" i="0" u="none" strike="noStrike" dirty="0">
                          <a:solidFill>
                            <a:srgbClr val="000000"/>
                          </a:solidFill>
                          <a:effectLst/>
                          <a:latin typeface="Arial Narrow" panose="020B0606020202030204" pitchFamily="34" charset="0"/>
                        </a:rPr>
                        <a:t>West Central</a:t>
                      </a:r>
                    </a:p>
                  </a:txBody>
                  <a:tcPr marL="6551" marR="6551" marT="655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400" b="1" i="0" u="none" strike="noStrike" dirty="0" smtClean="0">
                          <a:solidFill>
                            <a:srgbClr val="000000"/>
                          </a:solidFill>
                          <a:effectLst/>
                          <a:latin typeface="Arial Narrow" panose="020B0606020202030204" pitchFamily="34" charset="0"/>
                        </a:rPr>
                        <a:t>13 </a:t>
                      </a:r>
                      <a:r>
                        <a:rPr lang="en-US" sz="1400" b="1" i="0" u="none" strike="noStrike" dirty="0">
                          <a:solidFill>
                            <a:srgbClr val="000000"/>
                          </a:solidFill>
                          <a:effectLst/>
                          <a:latin typeface="Arial Narrow" panose="020B0606020202030204" pitchFamily="34" charset="0"/>
                        </a:rPr>
                        <a:t>- </a:t>
                      </a:r>
                      <a:r>
                        <a:rPr lang="en-US" sz="1400" b="1" i="0" u="none" strike="noStrike" dirty="0" smtClean="0">
                          <a:solidFill>
                            <a:srgbClr val="000000"/>
                          </a:solidFill>
                          <a:effectLst/>
                          <a:latin typeface="Arial Narrow" panose="020B0606020202030204" pitchFamily="34" charset="0"/>
                        </a:rPr>
                        <a:t>37% </a:t>
                      </a:r>
                      <a:r>
                        <a:rPr lang="en-US" sz="1400" b="1" i="0" u="none" strike="noStrike" dirty="0">
                          <a:solidFill>
                            <a:srgbClr val="000000"/>
                          </a:solidFill>
                          <a:effectLst/>
                          <a:latin typeface="Arial Narrow" panose="020B0606020202030204" pitchFamily="34" charset="0"/>
                        </a:rPr>
                        <a:t>/ </a:t>
                      </a:r>
                      <a:r>
                        <a:rPr lang="en-US" sz="1400" b="1" i="0" u="none" strike="noStrike" dirty="0" smtClean="0">
                          <a:solidFill>
                            <a:srgbClr val="000000"/>
                          </a:solidFill>
                          <a:effectLst/>
                          <a:latin typeface="Arial Narrow" panose="020B0606020202030204" pitchFamily="34" charset="0"/>
                        </a:rPr>
                        <a:t>652 </a:t>
                      </a:r>
                      <a:r>
                        <a:rPr lang="en-US" sz="1400" b="1" i="0" u="none" strike="noStrike" dirty="0">
                          <a:solidFill>
                            <a:srgbClr val="000000"/>
                          </a:solidFill>
                          <a:effectLst/>
                          <a:latin typeface="Arial Narrow" panose="020B0606020202030204" pitchFamily="34" charset="0"/>
                        </a:rPr>
                        <a:t>- 2,198 households</a:t>
                      </a:r>
                    </a:p>
                  </a:txBody>
                  <a:tcPr marL="6551" marR="6551" marT="655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tc>
                  <a:txBody>
                    <a:bodyPr/>
                    <a:lstStyle/>
                    <a:p>
                      <a:pPr algn="ctr" rtl="0" fontAlgn="ctr"/>
                      <a:r>
                        <a:rPr lang="en-US" sz="1400" b="1" i="0" u="none" strike="noStrike" dirty="0">
                          <a:solidFill>
                            <a:srgbClr val="000000"/>
                          </a:solidFill>
                          <a:effectLst/>
                          <a:latin typeface="Arial Narrow" panose="020B0606020202030204" pitchFamily="34" charset="0"/>
                        </a:rPr>
                        <a:t>Between 3 to 6 days</a:t>
                      </a:r>
                    </a:p>
                  </a:txBody>
                  <a:tcPr marL="6551" marR="6551" marT="655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extLst>
                  <a:ext uri="{0D108BD9-81ED-4DB2-BD59-A6C34878D82A}">
                    <a16:rowId xmlns:a16="http://schemas.microsoft.com/office/drawing/2014/main" val="4107327468"/>
                  </a:ext>
                </a:extLst>
              </a:tr>
              <a:tr h="501445">
                <a:tc>
                  <a:txBody>
                    <a:bodyPr/>
                    <a:lstStyle/>
                    <a:p>
                      <a:pPr algn="ctr" rtl="0" fontAlgn="ctr"/>
                      <a:r>
                        <a:rPr lang="en-US" sz="1600" b="1" i="0" u="none" strike="noStrike" dirty="0">
                          <a:solidFill>
                            <a:srgbClr val="000000"/>
                          </a:solidFill>
                          <a:effectLst/>
                          <a:latin typeface="Arial Narrow" panose="020B0606020202030204" pitchFamily="34" charset="0"/>
                        </a:rPr>
                        <a:t>North  </a:t>
                      </a:r>
                    </a:p>
                  </a:txBody>
                  <a:tcPr marL="6551" marR="6551" marT="655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Arial Narrow" panose="020B0606020202030204" pitchFamily="34" charset="0"/>
                        </a:rPr>
                        <a:t>6 - 30% / 238 - 1,463 households</a:t>
                      </a:r>
                    </a:p>
                  </a:txBody>
                  <a:tcPr marL="6551" marR="6551" marT="655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tc>
                  <a:txBody>
                    <a:bodyPr/>
                    <a:lstStyle/>
                    <a:p>
                      <a:pPr algn="ctr" rtl="0" fontAlgn="ctr"/>
                      <a:r>
                        <a:rPr lang="en-US" sz="1400" b="1" i="0" u="none" strike="noStrike" dirty="0">
                          <a:solidFill>
                            <a:srgbClr val="000000"/>
                          </a:solidFill>
                          <a:effectLst/>
                          <a:latin typeface="Arial Narrow" panose="020B0606020202030204" pitchFamily="34" charset="0"/>
                        </a:rPr>
                        <a:t>Between </a:t>
                      </a:r>
                      <a:r>
                        <a:rPr lang="en-US" sz="1400" b="1" i="0" u="none" strike="noStrike" dirty="0" smtClean="0">
                          <a:solidFill>
                            <a:srgbClr val="000000"/>
                          </a:solidFill>
                          <a:effectLst/>
                          <a:latin typeface="Arial Narrow" panose="020B0606020202030204" pitchFamily="34" charset="0"/>
                        </a:rPr>
                        <a:t>5 </a:t>
                      </a:r>
                      <a:r>
                        <a:rPr lang="en-US" sz="1400" b="1" i="0" u="none" strike="noStrike" dirty="0">
                          <a:solidFill>
                            <a:srgbClr val="000000"/>
                          </a:solidFill>
                          <a:effectLst/>
                          <a:latin typeface="Arial Narrow" panose="020B0606020202030204" pitchFamily="34" charset="0"/>
                        </a:rPr>
                        <a:t>to 7 days</a:t>
                      </a:r>
                    </a:p>
                  </a:txBody>
                  <a:tcPr marL="6551" marR="6551" marT="655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E0B4"/>
                    </a:solidFill>
                  </a:tcPr>
                </a:tc>
                <a:extLst>
                  <a:ext uri="{0D108BD9-81ED-4DB2-BD59-A6C34878D82A}">
                    <a16:rowId xmlns:a16="http://schemas.microsoft.com/office/drawing/2014/main" val="1155227762"/>
                  </a:ext>
                </a:extLst>
              </a:tr>
              <a:tr h="388524">
                <a:tc>
                  <a:txBody>
                    <a:bodyPr/>
                    <a:lstStyle/>
                    <a:p>
                      <a:pPr algn="ctr" rtl="0" fontAlgn="ctr"/>
                      <a:r>
                        <a:rPr lang="en-US" sz="1600" b="1" i="0" u="none" strike="noStrike" dirty="0">
                          <a:solidFill>
                            <a:srgbClr val="000000"/>
                          </a:solidFill>
                          <a:effectLst/>
                          <a:latin typeface="Arial Narrow" panose="020B0606020202030204" pitchFamily="34" charset="0"/>
                        </a:rPr>
                        <a:t>West   </a:t>
                      </a:r>
                    </a:p>
                  </a:txBody>
                  <a:tcPr marL="6551" marR="6551" marT="655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tcPr>
                </a:tc>
                <a:tc>
                  <a:txBody>
                    <a:bodyPr/>
                    <a:lstStyle/>
                    <a:p>
                      <a:pPr algn="ctr" rtl="0" fontAlgn="ctr"/>
                      <a:r>
                        <a:rPr lang="en-US" sz="1400" b="1" i="0" u="none" strike="noStrike" dirty="0">
                          <a:solidFill>
                            <a:schemeClr val="bg1"/>
                          </a:solidFill>
                          <a:effectLst/>
                          <a:latin typeface="Arial Narrow" panose="020B0606020202030204" pitchFamily="34" charset="0"/>
                        </a:rPr>
                        <a:t>29-56% / 1,762 -3,862 households</a:t>
                      </a:r>
                    </a:p>
                  </a:txBody>
                  <a:tcPr marL="6551" marR="6551" marT="655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solidFill>
                      <a:srgbClr val="EE5859"/>
                    </a:solidFill>
                  </a:tcPr>
                </a:tc>
                <a:tc>
                  <a:txBody>
                    <a:bodyPr/>
                    <a:lstStyle/>
                    <a:p>
                      <a:pPr algn="ctr" rtl="0" fontAlgn="ctr"/>
                      <a:r>
                        <a:rPr lang="en-US" sz="1400" b="1" i="0" u="none" strike="noStrike" dirty="0">
                          <a:solidFill>
                            <a:srgbClr val="000000"/>
                          </a:solidFill>
                          <a:effectLst/>
                          <a:latin typeface="Arial Narrow" panose="020B0606020202030204" pitchFamily="34" charset="0"/>
                        </a:rPr>
                        <a:t>Between </a:t>
                      </a:r>
                      <a:r>
                        <a:rPr lang="en-US" sz="1400" b="1" i="0" u="none" strike="noStrike" dirty="0" smtClean="0">
                          <a:solidFill>
                            <a:srgbClr val="000000"/>
                          </a:solidFill>
                          <a:effectLst/>
                          <a:latin typeface="Arial Narrow" panose="020B0606020202030204" pitchFamily="34" charset="0"/>
                        </a:rPr>
                        <a:t>3 </a:t>
                      </a:r>
                      <a:r>
                        <a:rPr lang="en-US" sz="1400" b="1" i="0" u="none" strike="noStrike" dirty="0">
                          <a:solidFill>
                            <a:srgbClr val="000000"/>
                          </a:solidFill>
                          <a:effectLst/>
                          <a:latin typeface="Arial Narrow" panose="020B0606020202030204" pitchFamily="34" charset="0"/>
                        </a:rPr>
                        <a:t>to 6 days</a:t>
                      </a:r>
                    </a:p>
                  </a:txBody>
                  <a:tcPr marL="6551" marR="6551" marT="655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solidFill>
                      <a:srgbClr val="FFF89F"/>
                    </a:solidFill>
                  </a:tcPr>
                </a:tc>
                <a:extLst>
                  <a:ext uri="{0D108BD9-81ED-4DB2-BD59-A6C34878D82A}">
                    <a16:rowId xmlns:a16="http://schemas.microsoft.com/office/drawing/2014/main" val="2495663795"/>
                  </a:ext>
                </a:extLst>
              </a:tr>
            </a:tbl>
          </a:graphicData>
        </a:graphic>
      </p:graphicFrame>
      <p:sp>
        <p:nvSpPr>
          <p:cNvPr id="4" name="Title 1"/>
          <p:cNvSpPr txBox="1">
            <a:spLocks/>
          </p:cNvSpPr>
          <p:nvPr/>
        </p:nvSpPr>
        <p:spPr>
          <a:xfrm>
            <a:off x="233756" y="365127"/>
            <a:ext cx="7947718" cy="61025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endParaRPr lang="en-US" sz="6600" dirty="0"/>
          </a:p>
        </p:txBody>
      </p:sp>
      <p:sp>
        <p:nvSpPr>
          <p:cNvPr id="5" name="Rectangle 4"/>
          <p:cNvSpPr/>
          <p:nvPr/>
        </p:nvSpPr>
        <p:spPr>
          <a:xfrm>
            <a:off x="623154" y="6281745"/>
            <a:ext cx="8174264" cy="369332"/>
          </a:xfrm>
          <a:prstGeom prst="rect">
            <a:avLst/>
          </a:prstGeom>
        </p:spPr>
        <p:txBody>
          <a:bodyPr wrap="square">
            <a:spAutoFit/>
          </a:bodyPr>
          <a:lstStyle/>
          <a:p>
            <a:r>
              <a:rPr lang="en-US" b="1" dirty="0" smtClean="0">
                <a:solidFill>
                  <a:srgbClr val="000000"/>
                </a:solidFill>
                <a:latin typeface="+mj-lt"/>
              </a:rPr>
              <a:t>High levels of water insufficiency in West area</a:t>
            </a:r>
            <a:endParaRPr lang="en-US" dirty="0">
              <a:latin typeface="+mj-lt"/>
            </a:endParaRPr>
          </a:p>
        </p:txBody>
      </p:sp>
      <p:sp>
        <p:nvSpPr>
          <p:cNvPr id="7" name="Rectangle 6"/>
          <p:cNvSpPr/>
          <p:nvPr/>
        </p:nvSpPr>
        <p:spPr>
          <a:xfrm>
            <a:off x="2338883" y="1045849"/>
            <a:ext cx="8174264" cy="307777"/>
          </a:xfrm>
          <a:prstGeom prst="rect">
            <a:avLst/>
          </a:prstGeom>
        </p:spPr>
        <p:txBody>
          <a:bodyPr wrap="square">
            <a:spAutoFit/>
          </a:bodyPr>
          <a:lstStyle/>
          <a:p>
            <a:r>
              <a:rPr lang="en-US" sz="1400" b="1" dirty="0" smtClean="0">
                <a:solidFill>
                  <a:srgbClr val="000000"/>
                </a:solidFill>
                <a:latin typeface="+mj-lt"/>
              </a:rPr>
              <a:t>As of October 2018</a:t>
            </a:r>
            <a:endParaRPr lang="en-US" sz="1400" dirty="0">
              <a:latin typeface="+mj-lt"/>
            </a:endParaRPr>
          </a:p>
        </p:txBody>
      </p:sp>
    </p:spTree>
    <p:extLst>
      <p:ext uri="{BB962C8B-B14F-4D97-AF65-F5344CB8AC3E}">
        <p14:creationId xmlns:p14="http://schemas.microsoft.com/office/powerpoint/2010/main" val="3107012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WASH: Water Quality</a:t>
            </a:r>
            <a:endParaRPr lang="en-US" dirty="0"/>
          </a:p>
        </p:txBody>
      </p:sp>
      <p:graphicFrame>
        <p:nvGraphicFramePr>
          <p:cNvPr id="12" name="Content Placeholder 9"/>
          <p:cNvGraphicFramePr>
            <a:graphicFrameLocks/>
          </p:cNvGraphicFramePr>
          <p:nvPr>
            <p:extLst>
              <p:ext uri="{D42A27DB-BD31-4B8C-83A1-F6EECF244321}">
                <p14:modId xmlns:p14="http://schemas.microsoft.com/office/powerpoint/2010/main" val="1746701534"/>
              </p:ext>
            </p:extLst>
          </p:nvPr>
        </p:nvGraphicFramePr>
        <p:xfrm>
          <a:off x="973396" y="1311739"/>
          <a:ext cx="6597443" cy="4980916"/>
        </p:xfrm>
        <a:graphic>
          <a:graphicData uri="http://schemas.openxmlformats.org/drawingml/2006/table">
            <a:tbl>
              <a:tblPr/>
              <a:tblGrid>
                <a:gridCol w="1425675">
                  <a:extLst>
                    <a:ext uri="{9D8B030D-6E8A-4147-A177-3AD203B41FA5}">
                      <a16:colId xmlns:a16="http://schemas.microsoft.com/office/drawing/2014/main" val="4008078090"/>
                    </a:ext>
                  </a:extLst>
                </a:gridCol>
                <a:gridCol w="2566219">
                  <a:extLst>
                    <a:ext uri="{9D8B030D-6E8A-4147-A177-3AD203B41FA5}">
                      <a16:colId xmlns:a16="http://schemas.microsoft.com/office/drawing/2014/main" val="289607394"/>
                    </a:ext>
                  </a:extLst>
                </a:gridCol>
                <a:gridCol w="2605549">
                  <a:extLst>
                    <a:ext uri="{9D8B030D-6E8A-4147-A177-3AD203B41FA5}">
                      <a16:colId xmlns:a16="http://schemas.microsoft.com/office/drawing/2014/main" val="994636540"/>
                    </a:ext>
                  </a:extLst>
                </a:gridCol>
              </a:tblGrid>
              <a:tr h="990831">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tcPr>
                </a:tc>
                <a:tc>
                  <a:txBody>
                    <a:bodyPr/>
                    <a:lstStyle/>
                    <a:p>
                      <a:pPr algn="ctr" rtl="0" fontAlgn="ctr"/>
                      <a:r>
                        <a:rPr lang="en-US" sz="1600" b="1" i="0" u="none" strike="noStrike" dirty="0">
                          <a:solidFill>
                            <a:srgbClr val="FFFFFF"/>
                          </a:solidFill>
                          <a:effectLst/>
                          <a:latin typeface="Arial Narrow" panose="020B0606020202030204" pitchFamily="34" charset="0"/>
                        </a:rPr>
                        <a:t>Water quality </a:t>
                      </a:r>
                      <a:r>
                        <a:rPr lang="en-US" sz="1600" b="1" i="0" u="none" strike="noStrike" dirty="0" smtClean="0">
                          <a:solidFill>
                            <a:srgbClr val="FFFFFF"/>
                          </a:solidFill>
                          <a:effectLst/>
                          <a:latin typeface="Arial Narrow" panose="020B0606020202030204" pitchFamily="34" charset="0"/>
                        </a:rPr>
                        <a:t>issues reported  in area </a:t>
                      </a:r>
                      <a:endParaRPr lang="en-US" sz="1600" b="1" i="0" u="none" strike="noStrike" dirty="0">
                        <a:solidFill>
                          <a:srgbClr val="FFFFFF"/>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8585A"/>
                    </a:solidFill>
                  </a:tcPr>
                </a:tc>
                <a:tc>
                  <a:txBody>
                    <a:bodyPr/>
                    <a:lstStyle/>
                    <a:p>
                      <a:pPr algn="ctr" rtl="0" fontAlgn="ctr"/>
                      <a:r>
                        <a:rPr lang="en-US" sz="1600" b="1" i="0" u="none" strike="noStrike" dirty="0">
                          <a:solidFill>
                            <a:srgbClr val="FFFFFF"/>
                          </a:solidFill>
                          <a:effectLst/>
                          <a:latin typeface="Arial Narrow" panose="020B0606020202030204" pitchFamily="34" charset="0"/>
                        </a:rPr>
                        <a:t>Sanitation </a:t>
                      </a:r>
                      <a:r>
                        <a:rPr lang="en-US" sz="1600" b="1" i="0" u="none" strike="noStrike" dirty="0" smtClean="0">
                          <a:solidFill>
                            <a:srgbClr val="FFFFFF"/>
                          </a:solidFill>
                          <a:effectLst/>
                          <a:latin typeface="Arial Narrow" panose="020B0606020202030204" pitchFamily="34" charset="0"/>
                        </a:rPr>
                        <a:t>issues reported in area</a:t>
                      </a:r>
                      <a:endParaRPr lang="en-US" sz="1600" b="1" i="0" u="none" strike="noStrike" dirty="0">
                        <a:solidFill>
                          <a:srgbClr val="FFFFFF"/>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8585A"/>
                    </a:solidFill>
                  </a:tcPr>
                </a:tc>
                <a:extLst>
                  <a:ext uri="{0D108BD9-81ED-4DB2-BD59-A6C34878D82A}">
                    <a16:rowId xmlns:a16="http://schemas.microsoft.com/office/drawing/2014/main" val="4135763485"/>
                  </a:ext>
                </a:extLst>
              </a:tr>
              <a:tr h="302465">
                <a:tc>
                  <a:txBody>
                    <a:bodyPr/>
                    <a:lstStyle/>
                    <a:p>
                      <a:pPr algn="ctr" rtl="0" fontAlgn="ctr"/>
                      <a:r>
                        <a:rPr lang="en-US" sz="1600" b="1" i="0" u="none" strike="noStrike" dirty="0" err="1">
                          <a:solidFill>
                            <a:srgbClr val="000000"/>
                          </a:solidFill>
                          <a:effectLst/>
                          <a:latin typeface="Arial Narrow" panose="020B0606020202030204" pitchFamily="34" charset="0"/>
                        </a:rPr>
                        <a:t>Meshleb</a:t>
                      </a:r>
                      <a:endParaRPr lang="en-US" sz="16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Narrow" panose="020B0606020202030204" pitchFamily="34" charset="0"/>
                        </a:rPr>
                        <a:t>No problems, safe to drink</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Arial Narrow" panose="020B0606020202030204" pitchFamily="34" charset="0"/>
                        </a:rPr>
                        <a:t>Rats, pests</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extLst>
                  <a:ext uri="{0D108BD9-81ED-4DB2-BD59-A6C34878D82A}">
                    <a16:rowId xmlns:a16="http://schemas.microsoft.com/office/drawing/2014/main" val="1817679525"/>
                  </a:ext>
                </a:extLst>
              </a:tr>
              <a:tr h="451044">
                <a:tc>
                  <a:txBody>
                    <a:bodyPr/>
                    <a:lstStyle/>
                    <a:p>
                      <a:pPr algn="ctr" rtl="0" fontAlgn="ctr"/>
                      <a:r>
                        <a:rPr lang="en-US" sz="1600" b="1" i="0" u="none" strike="noStrike" dirty="0">
                          <a:solidFill>
                            <a:srgbClr val="000000"/>
                          </a:solidFill>
                          <a:effectLst/>
                          <a:latin typeface="Arial Narrow" panose="020B0606020202030204" pitchFamily="34" charset="0"/>
                        </a:rPr>
                        <a:t>Northeast</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Narrow" panose="020B0606020202030204" pitchFamily="34" charset="0"/>
                        </a:rPr>
                        <a:t>Water smells, water tastes bad, water is </a:t>
                      </a:r>
                      <a:r>
                        <a:rPr lang="en-US" sz="1400" b="1" i="0" u="none" strike="noStrike" dirty="0" err="1" smtClean="0">
                          <a:solidFill>
                            <a:srgbClr val="000000"/>
                          </a:solidFill>
                          <a:effectLst/>
                          <a:latin typeface="Arial Narrow" panose="020B0606020202030204" pitchFamily="34" charset="0"/>
                        </a:rPr>
                        <a:t>discoloured</a:t>
                      </a:r>
                      <a:r>
                        <a:rPr lang="en-US" sz="1400" b="1" i="0" u="none" strike="noStrike" dirty="0" smtClean="0">
                          <a:solidFill>
                            <a:srgbClr val="000000"/>
                          </a:solidFill>
                          <a:effectLst/>
                          <a:latin typeface="Arial Narrow" panose="020B0606020202030204" pitchFamily="34" charset="0"/>
                        </a:rPr>
                        <a:t>, people got sick after consumption</a:t>
                      </a:r>
                      <a:endParaRPr lang="en-US" sz="14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E5859"/>
                    </a:solidFill>
                  </a:tcPr>
                </a:tc>
                <a:tc>
                  <a:txBody>
                    <a:bodyPr/>
                    <a:lstStyle/>
                    <a:p>
                      <a:pPr algn="ctr" rtl="0" fontAlgn="ctr"/>
                      <a:r>
                        <a:rPr lang="en-US" sz="1400" b="1" i="0" u="none" strike="noStrike">
                          <a:solidFill>
                            <a:srgbClr val="000000"/>
                          </a:solidFill>
                          <a:effectLst/>
                          <a:latin typeface="Arial Narrow" panose="020B0606020202030204" pitchFamily="34" charset="0"/>
                        </a:rPr>
                        <a:t>Rats, pests</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extLst>
                  <a:ext uri="{0D108BD9-81ED-4DB2-BD59-A6C34878D82A}">
                    <a16:rowId xmlns:a16="http://schemas.microsoft.com/office/drawing/2014/main" val="1059004810"/>
                  </a:ext>
                </a:extLst>
              </a:tr>
              <a:tr h="451044">
                <a:tc>
                  <a:txBody>
                    <a:bodyPr/>
                    <a:lstStyle/>
                    <a:p>
                      <a:pPr algn="ctr" rtl="0" fontAlgn="ctr"/>
                      <a:r>
                        <a:rPr lang="en-US" sz="1600" b="1" i="0" u="none" strike="noStrike" dirty="0">
                          <a:solidFill>
                            <a:srgbClr val="000000"/>
                          </a:solidFill>
                          <a:effectLst/>
                          <a:latin typeface="Arial Narrow" panose="020B0606020202030204" pitchFamily="34" charset="0"/>
                        </a:rPr>
                        <a:t>South</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Narrow" panose="020B0606020202030204" pitchFamily="34" charset="0"/>
                        </a:rPr>
                        <a:t>Water smells, water tastes bad, people got sick after consumption</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E5859"/>
                    </a:solidFill>
                  </a:tcPr>
                </a:tc>
                <a:tc>
                  <a:txBody>
                    <a:bodyPr/>
                    <a:lstStyle/>
                    <a:p>
                      <a:pPr algn="ctr" rtl="0" fontAlgn="ctr"/>
                      <a:r>
                        <a:rPr lang="en-US" sz="1400" b="1" i="0" u="none" strike="noStrike">
                          <a:solidFill>
                            <a:srgbClr val="000000"/>
                          </a:solidFill>
                          <a:effectLst/>
                          <a:latin typeface="Arial Narrow" panose="020B0606020202030204" pitchFamily="34" charset="0"/>
                        </a:rPr>
                        <a:t>Rats, pests</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extLst>
                  <a:ext uri="{0D108BD9-81ED-4DB2-BD59-A6C34878D82A}">
                    <a16:rowId xmlns:a16="http://schemas.microsoft.com/office/drawing/2014/main" val="3207993274"/>
                  </a:ext>
                </a:extLst>
              </a:tr>
              <a:tr h="599623">
                <a:tc>
                  <a:txBody>
                    <a:bodyPr/>
                    <a:lstStyle/>
                    <a:p>
                      <a:pPr algn="ctr" rtl="0" fontAlgn="ctr"/>
                      <a:r>
                        <a:rPr lang="en-US" sz="1600" b="1" i="0" u="none" strike="noStrike" dirty="0">
                          <a:solidFill>
                            <a:srgbClr val="000000"/>
                          </a:solidFill>
                          <a:effectLst/>
                          <a:latin typeface="Arial Narrow" panose="020B0606020202030204" pitchFamily="34" charset="0"/>
                        </a:rPr>
                        <a:t>East Central</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Narrow" panose="020B0606020202030204" pitchFamily="34" charset="0"/>
                        </a:rPr>
                        <a:t>Water smells, water is </a:t>
                      </a:r>
                      <a:r>
                        <a:rPr lang="en-US" sz="1400" b="1" i="0" u="none" strike="noStrike" dirty="0" err="1">
                          <a:solidFill>
                            <a:srgbClr val="000000"/>
                          </a:solidFill>
                          <a:effectLst/>
                          <a:latin typeface="Arial Narrow" panose="020B0606020202030204" pitchFamily="34" charset="0"/>
                        </a:rPr>
                        <a:t>discoloured</a:t>
                      </a:r>
                      <a:r>
                        <a:rPr lang="en-US" sz="1400" b="1" i="0" u="none" strike="noStrike" dirty="0">
                          <a:solidFill>
                            <a:srgbClr val="000000"/>
                          </a:solidFill>
                          <a:effectLst/>
                          <a:latin typeface="Arial Narrow" panose="020B0606020202030204" pitchFamily="34" charset="0"/>
                        </a:rPr>
                        <a:t> (only in Rasheed)</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tc>
                  <a:txBody>
                    <a:bodyPr/>
                    <a:lstStyle/>
                    <a:p>
                      <a:pPr algn="ctr" rtl="0" fontAlgn="ctr"/>
                      <a:r>
                        <a:rPr lang="en-US" sz="1400" b="1" i="0" u="none" strike="noStrike">
                          <a:solidFill>
                            <a:srgbClr val="000000"/>
                          </a:solidFill>
                          <a:effectLst/>
                          <a:latin typeface="Arial Narrow" panose="020B0606020202030204" pitchFamily="34" charset="0"/>
                        </a:rPr>
                        <a:t>Rats, pests, garbage in the streets</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extLst>
                  <a:ext uri="{0D108BD9-81ED-4DB2-BD59-A6C34878D82A}">
                    <a16:rowId xmlns:a16="http://schemas.microsoft.com/office/drawing/2014/main" val="4923612"/>
                  </a:ext>
                </a:extLst>
              </a:tr>
              <a:tr h="599623">
                <a:tc>
                  <a:txBody>
                    <a:bodyPr/>
                    <a:lstStyle/>
                    <a:p>
                      <a:pPr algn="ctr" rtl="0" fontAlgn="ctr"/>
                      <a:r>
                        <a:rPr lang="en-US" sz="1600" b="1" i="0" u="none" strike="noStrike" dirty="0">
                          <a:solidFill>
                            <a:srgbClr val="000000"/>
                          </a:solidFill>
                          <a:effectLst/>
                          <a:latin typeface="Arial Narrow" panose="020B0606020202030204" pitchFamily="34" charset="0"/>
                        </a:rPr>
                        <a:t>West Central</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Narrow" panose="020B0606020202030204" pitchFamily="34" charset="0"/>
                        </a:rPr>
                        <a:t>No problems, safe to drink</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E0B4"/>
                    </a:solidFill>
                  </a:tcPr>
                </a:tc>
                <a:tc>
                  <a:txBody>
                    <a:bodyPr/>
                    <a:lstStyle/>
                    <a:p>
                      <a:pPr algn="ctr" rtl="0" fontAlgn="ctr"/>
                      <a:r>
                        <a:rPr lang="en-US" sz="1400" b="1" i="0" u="none" strike="noStrike" dirty="0">
                          <a:solidFill>
                            <a:srgbClr val="000000"/>
                          </a:solidFill>
                          <a:effectLst/>
                          <a:latin typeface="Arial Narrow" panose="020B0606020202030204" pitchFamily="34" charset="0"/>
                        </a:rPr>
                        <a:t>Rats, pests, garbage in the streets</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extLst>
                  <a:ext uri="{0D108BD9-81ED-4DB2-BD59-A6C34878D82A}">
                    <a16:rowId xmlns:a16="http://schemas.microsoft.com/office/drawing/2014/main" val="1308286419"/>
                  </a:ext>
                </a:extLst>
              </a:tr>
              <a:tr h="938586">
                <a:tc>
                  <a:txBody>
                    <a:bodyPr/>
                    <a:lstStyle/>
                    <a:p>
                      <a:pPr algn="ctr" rtl="0" fontAlgn="ctr"/>
                      <a:r>
                        <a:rPr lang="en-US" sz="1600" b="1" i="0" u="none" strike="noStrike" dirty="0">
                          <a:solidFill>
                            <a:srgbClr val="000000"/>
                          </a:solidFill>
                          <a:effectLst/>
                          <a:latin typeface="Arial Narrow" panose="020B0606020202030204" pitchFamily="34" charset="0"/>
                        </a:rPr>
                        <a:t>North  </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Narrow" panose="020B0606020202030204" pitchFamily="34" charset="0"/>
                        </a:rPr>
                        <a:t>No problems, safe to drink</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E0B4"/>
                    </a:solidFill>
                  </a:tcPr>
                </a:tc>
                <a:tc>
                  <a:txBody>
                    <a:bodyPr/>
                    <a:lstStyle/>
                    <a:p>
                      <a:pPr algn="ctr" rtl="0" fontAlgn="ctr"/>
                      <a:r>
                        <a:rPr lang="en-US" sz="1400" b="1" i="0" u="none" strike="noStrike" dirty="0">
                          <a:solidFill>
                            <a:srgbClr val="000000"/>
                          </a:solidFill>
                          <a:effectLst/>
                          <a:latin typeface="Arial Narrow" panose="020B0606020202030204" pitchFamily="34" charset="0"/>
                        </a:rPr>
                        <a:t>Rats, pests, sewage flowing into the streets (Only in </a:t>
                      </a:r>
                      <a:r>
                        <a:rPr lang="en-US" sz="1400" b="1" i="0" u="none" strike="noStrike" dirty="0" err="1">
                          <a:solidFill>
                            <a:srgbClr val="000000"/>
                          </a:solidFill>
                          <a:effectLst/>
                          <a:latin typeface="Arial Narrow" panose="020B0606020202030204" pitchFamily="34" charset="0"/>
                        </a:rPr>
                        <a:t>Andalus</a:t>
                      </a:r>
                      <a:r>
                        <a:rPr lang="en-US" sz="1400" b="1" i="0" u="none" strike="noStrike" dirty="0">
                          <a:solidFill>
                            <a:srgbClr val="000000"/>
                          </a:solidFill>
                          <a:effectLst/>
                          <a:latin typeface="Arial Narrow" panose="020B0606020202030204" pitchFamily="34" charset="0"/>
                        </a:rPr>
                        <a:t>)</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extLst>
                  <a:ext uri="{0D108BD9-81ED-4DB2-BD59-A6C34878D82A}">
                    <a16:rowId xmlns:a16="http://schemas.microsoft.com/office/drawing/2014/main" val="2311080334"/>
                  </a:ext>
                </a:extLst>
              </a:tr>
              <a:tr h="451044">
                <a:tc>
                  <a:txBody>
                    <a:bodyPr/>
                    <a:lstStyle/>
                    <a:p>
                      <a:pPr algn="ctr" rtl="0" fontAlgn="ctr"/>
                      <a:r>
                        <a:rPr lang="en-US" sz="1600" b="1" i="0" u="none" strike="noStrike" dirty="0">
                          <a:solidFill>
                            <a:srgbClr val="000000"/>
                          </a:solidFill>
                          <a:effectLst/>
                          <a:latin typeface="Arial Narrow" panose="020B0606020202030204" pitchFamily="34" charset="0"/>
                        </a:rPr>
                        <a:t>West   </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tcPr>
                </a:tc>
                <a:tc>
                  <a:txBody>
                    <a:bodyPr/>
                    <a:lstStyle/>
                    <a:p>
                      <a:pPr algn="ctr" rtl="0" fontAlgn="ctr"/>
                      <a:r>
                        <a:rPr lang="en-US" sz="1400" b="1" i="0" u="none" strike="noStrike" dirty="0">
                          <a:solidFill>
                            <a:srgbClr val="000000"/>
                          </a:solidFill>
                          <a:effectLst/>
                          <a:latin typeface="Arial Narrow" panose="020B0606020202030204" pitchFamily="34" charset="0"/>
                        </a:rPr>
                        <a:t>Water smells, water tastes bad, people got sick after consumption</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solidFill>
                      <a:srgbClr val="EE5859"/>
                    </a:solidFill>
                  </a:tcPr>
                </a:tc>
                <a:tc>
                  <a:txBody>
                    <a:bodyPr/>
                    <a:lstStyle/>
                    <a:p>
                      <a:pPr algn="ctr" rtl="0" fontAlgn="ctr"/>
                      <a:r>
                        <a:rPr lang="en-US" sz="1400" b="1" i="0" u="none" strike="noStrike" dirty="0">
                          <a:solidFill>
                            <a:srgbClr val="000000"/>
                          </a:solidFill>
                          <a:effectLst/>
                          <a:latin typeface="Arial Narrow" panose="020B0606020202030204" pitchFamily="34" charset="0"/>
                        </a:rPr>
                        <a:t>None</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solidFill>
                      <a:srgbClr val="C6E0B4"/>
                    </a:solidFill>
                  </a:tcPr>
                </a:tc>
                <a:extLst>
                  <a:ext uri="{0D108BD9-81ED-4DB2-BD59-A6C34878D82A}">
                    <a16:rowId xmlns:a16="http://schemas.microsoft.com/office/drawing/2014/main" val="1120532384"/>
                  </a:ext>
                </a:extLst>
              </a:tr>
            </a:tbl>
          </a:graphicData>
        </a:graphic>
      </p:graphicFrame>
      <p:sp>
        <p:nvSpPr>
          <p:cNvPr id="4" name="Rectangle 3"/>
          <p:cNvSpPr/>
          <p:nvPr/>
        </p:nvSpPr>
        <p:spPr>
          <a:xfrm>
            <a:off x="640407" y="6366184"/>
            <a:ext cx="8174264" cy="369332"/>
          </a:xfrm>
          <a:prstGeom prst="rect">
            <a:avLst/>
          </a:prstGeom>
        </p:spPr>
        <p:txBody>
          <a:bodyPr wrap="square">
            <a:spAutoFit/>
          </a:bodyPr>
          <a:lstStyle/>
          <a:p>
            <a:r>
              <a:rPr lang="en-US" b="1" dirty="0" smtClean="0">
                <a:solidFill>
                  <a:srgbClr val="000000"/>
                </a:solidFill>
                <a:latin typeface="+mj-lt"/>
              </a:rPr>
              <a:t>Many water quality issues reported in Northeast, South and West areas</a:t>
            </a:r>
            <a:endParaRPr lang="en-US" dirty="0">
              <a:latin typeface="+mj-lt"/>
            </a:endParaRPr>
          </a:p>
        </p:txBody>
      </p:sp>
      <p:sp>
        <p:nvSpPr>
          <p:cNvPr id="5" name="Rectangle 4"/>
          <p:cNvSpPr/>
          <p:nvPr/>
        </p:nvSpPr>
        <p:spPr>
          <a:xfrm>
            <a:off x="2338883" y="1045849"/>
            <a:ext cx="8174264" cy="307777"/>
          </a:xfrm>
          <a:prstGeom prst="rect">
            <a:avLst/>
          </a:prstGeom>
        </p:spPr>
        <p:txBody>
          <a:bodyPr wrap="square">
            <a:spAutoFit/>
          </a:bodyPr>
          <a:lstStyle/>
          <a:p>
            <a:r>
              <a:rPr lang="en-US" sz="1400" b="1" dirty="0" smtClean="0">
                <a:solidFill>
                  <a:srgbClr val="000000"/>
                </a:solidFill>
                <a:latin typeface="+mj-lt"/>
              </a:rPr>
              <a:t>As of October 2018</a:t>
            </a:r>
            <a:endParaRPr lang="en-US" sz="1400" dirty="0">
              <a:latin typeface="+mj-lt"/>
            </a:endParaRPr>
          </a:p>
        </p:txBody>
      </p:sp>
    </p:spTree>
    <p:extLst>
      <p:ext uri="{BB962C8B-B14F-4D97-AF65-F5344CB8AC3E}">
        <p14:creationId xmlns:p14="http://schemas.microsoft.com/office/powerpoint/2010/main" val="8397202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WASH: Response</a:t>
            </a:r>
            <a:br>
              <a:rPr lang="en-US" dirty="0" smtClean="0"/>
            </a:br>
            <a:endParaRPr lang="en-US" dirty="0"/>
          </a:p>
        </p:txBody>
      </p:sp>
      <p:sp>
        <p:nvSpPr>
          <p:cNvPr id="4" name="Title 1"/>
          <p:cNvSpPr txBox="1">
            <a:spLocks/>
          </p:cNvSpPr>
          <p:nvPr/>
        </p:nvSpPr>
        <p:spPr>
          <a:xfrm>
            <a:off x="233756" y="365127"/>
            <a:ext cx="7947718" cy="61025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endParaRPr lang="en-US" sz="6600" dirty="0" smtClean="0"/>
          </a:p>
          <a:p>
            <a:endParaRPr lang="en-US" sz="6600" dirty="0"/>
          </a:p>
        </p:txBody>
      </p:sp>
      <p:graphicFrame>
        <p:nvGraphicFramePr>
          <p:cNvPr id="7" name="Content Placeholder 6"/>
          <p:cNvGraphicFramePr>
            <a:graphicFrameLocks noGrp="1"/>
          </p:cNvGraphicFramePr>
          <p:nvPr>
            <p:ph idx="1"/>
            <p:extLst/>
          </p:nvPr>
        </p:nvGraphicFramePr>
        <p:xfrm>
          <a:off x="233756" y="934066"/>
          <a:ext cx="7838529" cy="5623438"/>
        </p:xfrm>
        <a:graphic>
          <a:graphicData uri="http://schemas.openxmlformats.org/drawingml/2006/table">
            <a:tbl>
              <a:tblPr/>
              <a:tblGrid>
                <a:gridCol w="936283">
                  <a:extLst>
                    <a:ext uri="{9D8B030D-6E8A-4147-A177-3AD203B41FA5}">
                      <a16:colId xmlns:a16="http://schemas.microsoft.com/office/drawing/2014/main" val="1252114151"/>
                    </a:ext>
                  </a:extLst>
                </a:gridCol>
                <a:gridCol w="2111337">
                  <a:extLst>
                    <a:ext uri="{9D8B030D-6E8A-4147-A177-3AD203B41FA5}">
                      <a16:colId xmlns:a16="http://schemas.microsoft.com/office/drawing/2014/main" val="2438369535"/>
                    </a:ext>
                  </a:extLst>
                </a:gridCol>
                <a:gridCol w="2407996">
                  <a:extLst>
                    <a:ext uri="{9D8B030D-6E8A-4147-A177-3AD203B41FA5}">
                      <a16:colId xmlns:a16="http://schemas.microsoft.com/office/drawing/2014/main" val="1157364975"/>
                    </a:ext>
                  </a:extLst>
                </a:gridCol>
                <a:gridCol w="2382913">
                  <a:extLst>
                    <a:ext uri="{9D8B030D-6E8A-4147-A177-3AD203B41FA5}">
                      <a16:colId xmlns:a16="http://schemas.microsoft.com/office/drawing/2014/main" val="1177376042"/>
                    </a:ext>
                  </a:extLst>
                </a:gridCol>
              </a:tblGrid>
              <a:tr h="383457">
                <a:tc>
                  <a:txBody>
                    <a:bodyPr/>
                    <a:lstStyle/>
                    <a:p>
                      <a:pPr algn="l" rtl="0" fontAlgn="b"/>
                      <a:r>
                        <a:rPr lang="en-US" sz="1600" b="0" i="0" u="none" strike="noStrike" dirty="0">
                          <a:solidFill>
                            <a:srgbClr val="000000"/>
                          </a:solidFill>
                          <a:effectLst/>
                          <a:latin typeface="Arial Narrow" panose="020B0606020202030204" pitchFamily="34" charset="0"/>
                        </a:rPr>
                        <a:t> </a:t>
                      </a:r>
                    </a:p>
                  </a:txBody>
                  <a:tcPr marL="6709" marR="6709" marT="6709" marB="0" anchor="b">
                    <a:lnL>
                      <a:noFill/>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tcPr>
                </a:tc>
                <a:tc>
                  <a:txBody>
                    <a:bodyPr/>
                    <a:lstStyle/>
                    <a:p>
                      <a:pPr algn="ctr" rtl="0" fontAlgn="ctr"/>
                      <a:r>
                        <a:rPr lang="en-US" sz="1600" b="1" i="0" u="none" strike="noStrike" dirty="0">
                          <a:solidFill>
                            <a:srgbClr val="FFFFFF"/>
                          </a:solidFill>
                          <a:effectLst/>
                          <a:latin typeface="Arial Narrow" panose="020B0606020202030204" pitchFamily="34" charset="0"/>
                        </a:rPr>
                        <a:t>September</a:t>
                      </a:r>
                    </a:p>
                  </a:txBody>
                  <a:tcPr marL="6709" marR="6709" marT="670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58585A"/>
                    </a:solidFill>
                  </a:tcPr>
                </a:tc>
                <a:tc>
                  <a:txBody>
                    <a:bodyPr/>
                    <a:lstStyle/>
                    <a:p>
                      <a:pPr algn="ctr" rtl="0" fontAlgn="ctr"/>
                      <a:r>
                        <a:rPr lang="en-US" sz="1600" b="1" i="0" u="none" strike="noStrike" dirty="0">
                          <a:solidFill>
                            <a:srgbClr val="FFFFFF"/>
                          </a:solidFill>
                          <a:effectLst/>
                          <a:latin typeface="Arial Narrow" panose="020B0606020202030204" pitchFamily="34" charset="0"/>
                        </a:rPr>
                        <a:t>October</a:t>
                      </a:r>
                    </a:p>
                  </a:txBody>
                  <a:tcPr marL="6709" marR="6709" marT="670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58585A"/>
                    </a:solidFill>
                  </a:tcPr>
                </a:tc>
                <a:tc>
                  <a:txBody>
                    <a:bodyPr/>
                    <a:lstStyle/>
                    <a:p>
                      <a:pPr algn="ctr" rtl="0" fontAlgn="ctr"/>
                      <a:r>
                        <a:rPr lang="en-US" sz="1600" b="1" i="0" u="none" strike="noStrike" dirty="0">
                          <a:solidFill>
                            <a:srgbClr val="FFFFFF"/>
                          </a:solidFill>
                          <a:effectLst/>
                          <a:latin typeface="Arial Narrow" panose="020B0606020202030204" pitchFamily="34" charset="0"/>
                        </a:rPr>
                        <a:t>Planned</a:t>
                      </a:r>
                    </a:p>
                  </a:txBody>
                  <a:tcPr marL="6709" marR="6709" marT="6709" marB="0" anchor="ctr">
                    <a:lnL w="6350" cap="flat" cmpd="sng" algn="ctr">
                      <a:solidFill>
                        <a:srgbClr val="BFBFBF"/>
                      </a:solidFill>
                      <a:prstDash val="solid"/>
                      <a:round/>
                      <a:headEnd type="none" w="med" len="med"/>
                      <a:tailEnd type="none" w="med" len="med"/>
                    </a:lnL>
                    <a:lnR>
                      <a:noFill/>
                    </a:lnR>
                    <a:lnT>
                      <a:noFill/>
                    </a:lnT>
                    <a:lnB>
                      <a:noFill/>
                    </a:lnB>
                    <a:solidFill>
                      <a:srgbClr val="58585A"/>
                    </a:solidFill>
                  </a:tcPr>
                </a:tc>
                <a:extLst>
                  <a:ext uri="{0D108BD9-81ED-4DB2-BD59-A6C34878D82A}">
                    <a16:rowId xmlns:a16="http://schemas.microsoft.com/office/drawing/2014/main" val="216856253"/>
                  </a:ext>
                </a:extLst>
              </a:tr>
              <a:tr h="1311982">
                <a:tc>
                  <a:txBody>
                    <a:bodyPr/>
                    <a:lstStyle/>
                    <a:p>
                      <a:pPr algn="ctr" rtl="0" fontAlgn="ctr"/>
                      <a:r>
                        <a:rPr lang="en-US" sz="1800" b="1" i="0" u="none" strike="noStrike" dirty="0" err="1">
                          <a:solidFill>
                            <a:srgbClr val="000000"/>
                          </a:solidFill>
                          <a:effectLst/>
                          <a:latin typeface="Arial Narrow" panose="020B0606020202030204" pitchFamily="34" charset="0"/>
                        </a:rPr>
                        <a:t>Meshleb</a:t>
                      </a:r>
                      <a:endParaRPr lang="en-US" sz="1800" b="1" i="0" u="none" strike="noStrike" dirty="0">
                        <a:solidFill>
                          <a:srgbClr val="000000"/>
                        </a:solidFill>
                        <a:effectLst/>
                        <a:latin typeface="Arial Narrow" panose="020B0606020202030204" pitchFamily="34" charset="0"/>
                      </a:endParaRPr>
                    </a:p>
                  </a:txBody>
                  <a:tcPr marL="6709" marR="6709" marT="670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050" b="1" i="0" u="none" strike="noStrike" dirty="0">
                          <a:solidFill>
                            <a:srgbClr val="000000"/>
                          </a:solidFill>
                          <a:effectLst/>
                          <a:latin typeface="Arial Narrow" panose="020B0606020202030204" pitchFamily="34" charset="0"/>
                        </a:rPr>
                        <a:t>INGO water trucking to 4,700 beneficiaries</a:t>
                      </a:r>
                    </a:p>
                  </a:txBody>
                  <a:tcPr marL="6709" marR="6709" marT="670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E1F2"/>
                    </a:solidFill>
                  </a:tcPr>
                </a:tc>
                <a:tc>
                  <a:txBody>
                    <a:bodyPr/>
                    <a:lstStyle/>
                    <a:p>
                      <a:pPr algn="ctr" rtl="0" fontAlgn="ctr"/>
                      <a:r>
                        <a:rPr lang="en-US" sz="1050" b="1" i="0" u="none" strike="noStrike" dirty="0">
                          <a:solidFill>
                            <a:srgbClr val="000000"/>
                          </a:solidFill>
                          <a:effectLst/>
                          <a:latin typeface="Arial Narrow" panose="020B0606020202030204" pitchFamily="34" charset="0"/>
                        </a:rPr>
                        <a:t>· INGO water trucking to 1,272 beneficiaries and hygiene promotion to 534</a:t>
                      </a:r>
                      <a:br>
                        <a:rPr lang="en-US" sz="1050" b="1" i="0" u="none" strike="noStrike" dirty="0">
                          <a:solidFill>
                            <a:srgbClr val="000000"/>
                          </a:solidFill>
                          <a:effectLst/>
                          <a:latin typeface="Arial Narrow" panose="020B0606020202030204" pitchFamily="34" charset="0"/>
                        </a:rPr>
                      </a:br>
                      <a:r>
                        <a:rPr lang="en-US" sz="1050" b="1" i="0" u="none" strike="noStrike" dirty="0">
                          <a:solidFill>
                            <a:srgbClr val="000000"/>
                          </a:solidFill>
                          <a:effectLst/>
                          <a:latin typeface="Arial Narrow" panose="020B0606020202030204" pitchFamily="34" charset="0"/>
                        </a:rPr>
                        <a:t>· </a:t>
                      </a:r>
                      <a:r>
                        <a:rPr lang="en-US" sz="1050" b="1" i="0" u="none" strike="noStrike" dirty="0" err="1">
                          <a:solidFill>
                            <a:srgbClr val="000000"/>
                          </a:solidFill>
                          <a:effectLst/>
                          <a:latin typeface="Arial Narrow" panose="020B0606020202030204" pitchFamily="34" charset="0"/>
                        </a:rPr>
                        <a:t>Stabilisation</a:t>
                      </a:r>
                      <a:r>
                        <a:rPr lang="en-US" sz="1050" b="1" i="0" u="none" strike="noStrike" dirty="0">
                          <a:solidFill>
                            <a:srgbClr val="000000"/>
                          </a:solidFill>
                          <a:effectLst/>
                          <a:latin typeface="Arial Narrow" panose="020B0606020202030204" pitchFamily="34" charset="0"/>
                        </a:rPr>
                        <a:t> actor rehabilitation of 402m sewage network, 39 hygiene promotion sessions for 1,038 beneficiaries, waste management services provided in area, and water distribution to 12 </a:t>
                      </a:r>
                      <a:r>
                        <a:rPr lang="en-US" sz="1050" b="1" i="0" u="none" strike="noStrike" dirty="0" err="1">
                          <a:solidFill>
                            <a:srgbClr val="000000"/>
                          </a:solidFill>
                          <a:effectLst/>
                          <a:latin typeface="Arial Narrow" panose="020B0606020202030204" pitchFamily="34" charset="0"/>
                        </a:rPr>
                        <a:t>neighbourhoods</a:t>
                      </a:r>
                      <a:r>
                        <a:rPr lang="en-US" sz="1050" b="1" i="0" u="none" strike="noStrike" dirty="0">
                          <a:solidFill>
                            <a:srgbClr val="000000"/>
                          </a:solidFill>
                          <a:effectLst/>
                          <a:latin typeface="Arial Narrow" panose="020B0606020202030204" pitchFamily="34" charset="0"/>
                        </a:rPr>
                        <a:t> throughout city.</a:t>
                      </a:r>
                    </a:p>
                  </a:txBody>
                  <a:tcPr marL="6709" marR="6709" marT="670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9BC2E6"/>
                    </a:solidFill>
                  </a:tcPr>
                </a:tc>
                <a:tc>
                  <a:txBody>
                    <a:bodyPr/>
                    <a:lstStyle/>
                    <a:p>
                      <a:pPr algn="ctr" rtl="0" fontAlgn="ctr"/>
                      <a:r>
                        <a:rPr lang="en-US" sz="1050" b="1" i="0" u="none" strike="noStrike" dirty="0">
                          <a:solidFill>
                            <a:srgbClr val="000000"/>
                          </a:solidFill>
                          <a:effectLst/>
                          <a:latin typeface="Arial Narrow" panose="020B0606020202030204" pitchFamily="34" charset="0"/>
                        </a:rPr>
                        <a:t>Water trucking and community mobilization and hygiene promotion to 8,072 beneficiaries</a:t>
                      </a:r>
                    </a:p>
                  </a:txBody>
                  <a:tcPr marL="6709" marR="6709" marT="6709" marB="0" anchor="ctr">
                    <a:lnL w="6350" cap="flat" cmpd="sng" algn="ctr">
                      <a:solidFill>
                        <a:srgbClr val="BFBFBF"/>
                      </a:solidFill>
                      <a:prstDash val="solid"/>
                      <a:round/>
                      <a:headEnd type="none" w="med" len="med"/>
                      <a:tailEnd type="none" w="med" len="med"/>
                    </a:lnL>
                    <a:lnR>
                      <a:noFill/>
                    </a:lnR>
                    <a:lnT>
                      <a:noFill/>
                    </a:lnT>
                    <a:lnB>
                      <a:noFill/>
                    </a:lnB>
                    <a:solidFill>
                      <a:srgbClr val="9BC2E6"/>
                    </a:solidFill>
                  </a:tcPr>
                </a:tc>
                <a:extLst>
                  <a:ext uri="{0D108BD9-81ED-4DB2-BD59-A6C34878D82A}">
                    <a16:rowId xmlns:a16="http://schemas.microsoft.com/office/drawing/2014/main" val="1457436669"/>
                  </a:ext>
                </a:extLst>
              </a:tr>
              <a:tr h="1147984">
                <a:tc>
                  <a:txBody>
                    <a:bodyPr/>
                    <a:lstStyle/>
                    <a:p>
                      <a:pPr algn="ctr" rtl="0" fontAlgn="ctr"/>
                      <a:r>
                        <a:rPr lang="en-US" sz="1800" b="1" i="0" u="none" strike="noStrike" dirty="0">
                          <a:solidFill>
                            <a:srgbClr val="000000"/>
                          </a:solidFill>
                          <a:effectLst/>
                          <a:latin typeface="Arial Narrow" panose="020B0606020202030204" pitchFamily="34" charset="0"/>
                        </a:rPr>
                        <a:t>Northeast</a:t>
                      </a:r>
                    </a:p>
                  </a:txBody>
                  <a:tcPr marL="6709" marR="6709" marT="670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050" b="1" i="0" u="none" strike="noStrike">
                          <a:solidFill>
                            <a:srgbClr val="000000"/>
                          </a:solidFill>
                          <a:effectLst/>
                          <a:latin typeface="Arial Narrow" panose="020B0606020202030204" pitchFamily="34" charset="0"/>
                        </a:rPr>
                        <a:t>INGO water trucking to 12,850 beneficiaries</a:t>
                      </a:r>
                    </a:p>
                  </a:txBody>
                  <a:tcPr marL="6709" marR="6709" marT="670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solidFill>
                      <a:srgbClr val="D9E1F2"/>
                    </a:solidFill>
                  </a:tcPr>
                </a:tc>
                <a:tc>
                  <a:txBody>
                    <a:bodyPr/>
                    <a:lstStyle/>
                    <a:p>
                      <a:pPr algn="ctr" rtl="0" fontAlgn="ctr"/>
                      <a:r>
                        <a:rPr lang="en-US" sz="1050" b="1" i="0" u="none" strike="noStrike" dirty="0">
                          <a:solidFill>
                            <a:srgbClr val="000000"/>
                          </a:solidFill>
                          <a:effectLst/>
                          <a:latin typeface="Arial Narrow" panose="020B0606020202030204" pitchFamily="34" charset="0"/>
                        </a:rPr>
                        <a:t>· </a:t>
                      </a:r>
                      <a:r>
                        <a:rPr lang="en-US" sz="1050" b="1" i="0" u="none" strike="noStrike" dirty="0" err="1">
                          <a:solidFill>
                            <a:srgbClr val="000000"/>
                          </a:solidFill>
                          <a:effectLst/>
                          <a:latin typeface="Arial Narrow" panose="020B0606020202030204" pitchFamily="34" charset="0"/>
                        </a:rPr>
                        <a:t>Stabilisation</a:t>
                      </a:r>
                      <a:r>
                        <a:rPr lang="en-US" sz="1050" b="1" i="0" u="none" strike="noStrike" dirty="0">
                          <a:solidFill>
                            <a:srgbClr val="000000"/>
                          </a:solidFill>
                          <a:effectLst/>
                          <a:latin typeface="Arial Narrow" panose="020B0606020202030204" pitchFamily="34" charset="0"/>
                        </a:rPr>
                        <a:t> actor rehabilitation of 1,334m sewage network and 2,000m drinking water network</a:t>
                      </a:r>
                      <a:br>
                        <a:rPr lang="en-US" sz="1050" b="1" i="0" u="none" strike="noStrike" dirty="0">
                          <a:solidFill>
                            <a:srgbClr val="000000"/>
                          </a:solidFill>
                          <a:effectLst/>
                          <a:latin typeface="Arial Narrow" panose="020B0606020202030204" pitchFamily="34" charset="0"/>
                        </a:rPr>
                      </a:br>
                      <a:r>
                        <a:rPr lang="en-US" sz="1050" b="1" i="0" u="none" strike="noStrike" dirty="0">
                          <a:solidFill>
                            <a:srgbClr val="000000"/>
                          </a:solidFill>
                          <a:effectLst/>
                          <a:latin typeface="Arial Narrow" panose="020B0606020202030204" pitchFamily="34" charset="0"/>
                        </a:rPr>
                        <a:t>· INGO water trucking to 11,302 beneficiaries</a:t>
                      </a:r>
                      <a:br>
                        <a:rPr lang="en-US" sz="1050" b="1" i="0" u="none" strike="noStrike" dirty="0">
                          <a:solidFill>
                            <a:srgbClr val="000000"/>
                          </a:solidFill>
                          <a:effectLst/>
                          <a:latin typeface="Arial Narrow" panose="020B0606020202030204" pitchFamily="34" charset="0"/>
                        </a:rPr>
                      </a:br>
                      <a:r>
                        <a:rPr lang="en-US" sz="1050" b="1" i="0" u="none" strike="noStrike" dirty="0">
                          <a:solidFill>
                            <a:srgbClr val="000000"/>
                          </a:solidFill>
                          <a:effectLst/>
                          <a:latin typeface="Arial Narrow" panose="020B0606020202030204" pitchFamily="34" charset="0"/>
                        </a:rPr>
                        <a:t>· INGO community mobilization and hygiene promotion to 1,322 individuals</a:t>
                      </a:r>
                    </a:p>
                  </a:txBody>
                  <a:tcPr marL="6709" marR="6709" marT="670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9BC2E6"/>
                    </a:solidFill>
                  </a:tcPr>
                </a:tc>
                <a:tc>
                  <a:txBody>
                    <a:bodyPr/>
                    <a:lstStyle/>
                    <a:p>
                      <a:pPr algn="ctr" rtl="0" fontAlgn="ctr"/>
                      <a:r>
                        <a:rPr lang="en-US" sz="1050" b="1" i="0" u="none" strike="noStrike" dirty="0">
                          <a:solidFill>
                            <a:srgbClr val="000000"/>
                          </a:solidFill>
                          <a:effectLst/>
                          <a:latin typeface="Arial Narrow" panose="020B0606020202030204" pitchFamily="34" charset="0"/>
                        </a:rPr>
                        <a:t>· INGO water trucking, community mobilization and hygiene promotion, WASH in school, distribution of hygiene kits to benefit 9,960 residents</a:t>
                      </a:r>
                      <a:br>
                        <a:rPr lang="en-US" sz="1050" b="1" i="0" u="none" strike="noStrike" dirty="0">
                          <a:solidFill>
                            <a:srgbClr val="000000"/>
                          </a:solidFill>
                          <a:effectLst/>
                          <a:latin typeface="Arial Narrow" panose="020B0606020202030204" pitchFamily="34" charset="0"/>
                        </a:rPr>
                      </a:br>
                      <a:r>
                        <a:rPr lang="en-US" sz="1050" b="1" i="0" u="none" strike="noStrike" dirty="0">
                          <a:solidFill>
                            <a:srgbClr val="000000"/>
                          </a:solidFill>
                          <a:effectLst/>
                          <a:latin typeface="Arial Narrow" panose="020B0606020202030204" pitchFamily="34" charset="0"/>
                        </a:rPr>
                        <a:t>· INGO rehabilitation of main water supply to benefit 70,000 residents</a:t>
                      </a:r>
                    </a:p>
                  </a:txBody>
                  <a:tcPr marL="6709" marR="6709" marT="6709" marB="0" anchor="ctr">
                    <a:lnL w="6350" cap="flat" cmpd="sng" algn="ctr">
                      <a:solidFill>
                        <a:srgbClr val="BFBFBF"/>
                      </a:solidFill>
                      <a:prstDash val="solid"/>
                      <a:round/>
                      <a:headEnd type="none" w="med" len="med"/>
                      <a:tailEnd type="none" w="med" len="med"/>
                    </a:lnL>
                    <a:lnR>
                      <a:noFill/>
                    </a:lnR>
                    <a:lnT>
                      <a:noFill/>
                    </a:lnT>
                    <a:lnB w="6350" cap="flat" cmpd="sng" algn="ctr">
                      <a:solidFill>
                        <a:srgbClr val="BFBFBF"/>
                      </a:solidFill>
                      <a:prstDash val="solid"/>
                      <a:round/>
                      <a:headEnd type="none" w="med" len="med"/>
                      <a:tailEnd type="none" w="med" len="med"/>
                    </a:lnB>
                    <a:solidFill>
                      <a:srgbClr val="9BC2E6"/>
                    </a:solidFill>
                  </a:tcPr>
                </a:tc>
                <a:extLst>
                  <a:ext uri="{0D108BD9-81ED-4DB2-BD59-A6C34878D82A}">
                    <a16:rowId xmlns:a16="http://schemas.microsoft.com/office/drawing/2014/main" val="4075794559"/>
                  </a:ext>
                </a:extLst>
              </a:tr>
              <a:tr h="819989">
                <a:tc>
                  <a:txBody>
                    <a:bodyPr/>
                    <a:lstStyle/>
                    <a:p>
                      <a:pPr algn="ctr" rtl="0" fontAlgn="ctr"/>
                      <a:r>
                        <a:rPr lang="en-US" sz="1800" b="1" i="0" u="none" strike="noStrike" dirty="0">
                          <a:solidFill>
                            <a:srgbClr val="000000"/>
                          </a:solidFill>
                          <a:effectLst/>
                          <a:latin typeface="Arial Narrow" panose="020B0606020202030204" pitchFamily="34" charset="0"/>
                        </a:rPr>
                        <a:t>South</a:t>
                      </a:r>
                    </a:p>
                  </a:txBody>
                  <a:tcPr marL="6709" marR="6709" marT="670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050" b="1" i="0" u="none" strike="noStrike">
                          <a:solidFill>
                            <a:srgbClr val="000000"/>
                          </a:solidFill>
                          <a:effectLst/>
                          <a:latin typeface="Arial Narrow" panose="020B0606020202030204" pitchFamily="34" charset="0"/>
                        </a:rPr>
                        <a:t>· Stabilisation actor installation and rehabilitation of water infrastructure at Sok al Hal water station benefitted 50,000 residents</a:t>
                      </a:r>
                    </a:p>
                  </a:txBody>
                  <a:tcPr marL="6709" marR="6709" marT="670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9BC2E6"/>
                    </a:solidFill>
                  </a:tcPr>
                </a:tc>
                <a:tc>
                  <a:txBody>
                    <a:bodyPr/>
                    <a:lstStyle/>
                    <a:p>
                      <a:pPr algn="ctr" rtl="0" fontAlgn="ctr"/>
                      <a:r>
                        <a:rPr lang="en-US" sz="1050" b="1" i="0" u="none" strike="noStrike" dirty="0">
                          <a:solidFill>
                            <a:srgbClr val="000000"/>
                          </a:solidFill>
                          <a:effectLst/>
                          <a:latin typeface="Arial Narrow" panose="020B0606020202030204" pitchFamily="34" charset="0"/>
                        </a:rPr>
                        <a:t>· </a:t>
                      </a:r>
                      <a:r>
                        <a:rPr lang="en-US" sz="1050" b="1" i="0" u="none" strike="noStrike" dirty="0" err="1">
                          <a:solidFill>
                            <a:srgbClr val="000000"/>
                          </a:solidFill>
                          <a:effectLst/>
                          <a:latin typeface="Arial Narrow" panose="020B0606020202030204" pitchFamily="34" charset="0"/>
                        </a:rPr>
                        <a:t>Stabilisation</a:t>
                      </a:r>
                      <a:r>
                        <a:rPr lang="en-US" sz="1050" b="1" i="0" u="none" strike="noStrike" dirty="0">
                          <a:solidFill>
                            <a:srgbClr val="000000"/>
                          </a:solidFill>
                          <a:effectLst/>
                          <a:latin typeface="Arial Narrow" panose="020B0606020202030204" pitchFamily="34" charset="0"/>
                        </a:rPr>
                        <a:t> actor rehabilitation of water pumps and installation of chlorinators, as well as rehabilitation of 30m sewage network.</a:t>
                      </a:r>
                      <a:br>
                        <a:rPr lang="en-US" sz="1050" b="1" i="0" u="none" strike="noStrike" dirty="0">
                          <a:solidFill>
                            <a:srgbClr val="000000"/>
                          </a:solidFill>
                          <a:effectLst/>
                          <a:latin typeface="Arial Narrow" panose="020B0606020202030204" pitchFamily="34" charset="0"/>
                        </a:rPr>
                      </a:br>
                      <a:endParaRPr lang="en-US" sz="1050" b="1" i="0" u="none" strike="noStrike" dirty="0">
                        <a:solidFill>
                          <a:srgbClr val="000000"/>
                        </a:solidFill>
                        <a:effectLst/>
                        <a:latin typeface="Arial Narrow" panose="020B0606020202030204" pitchFamily="34" charset="0"/>
                      </a:endParaRPr>
                    </a:p>
                  </a:txBody>
                  <a:tcPr marL="6709" marR="6709" marT="670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9BC2E6"/>
                    </a:solidFill>
                  </a:tcPr>
                </a:tc>
                <a:tc>
                  <a:txBody>
                    <a:bodyPr/>
                    <a:lstStyle/>
                    <a:p>
                      <a:pPr algn="ctr" rtl="0" fontAlgn="ctr"/>
                      <a:r>
                        <a:rPr lang="en-US" sz="1050" b="1" i="0" u="none" strike="noStrike" dirty="0">
                          <a:solidFill>
                            <a:srgbClr val="000000"/>
                          </a:solidFill>
                          <a:effectLst/>
                          <a:latin typeface="Arial Narrow" panose="020B0606020202030204" pitchFamily="34" charset="0"/>
                        </a:rPr>
                        <a:t>INGO WASH intervention in schools to benefit 1,100 individuals</a:t>
                      </a:r>
                    </a:p>
                  </a:txBody>
                  <a:tcPr marL="6709" marR="6709" marT="670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E1F2"/>
                    </a:solidFill>
                  </a:tcPr>
                </a:tc>
                <a:extLst>
                  <a:ext uri="{0D108BD9-81ED-4DB2-BD59-A6C34878D82A}">
                    <a16:rowId xmlns:a16="http://schemas.microsoft.com/office/drawing/2014/main" val="204571013"/>
                  </a:ext>
                </a:extLst>
              </a:tr>
              <a:tr h="520515">
                <a:tc>
                  <a:txBody>
                    <a:bodyPr/>
                    <a:lstStyle/>
                    <a:p>
                      <a:pPr algn="ctr" rtl="0" fontAlgn="ctr"/>
                      <a:r>
                        <a:rPr lang="en-US" sz="1800" b="1" i="0" u="none" strike="noStrike" dirty="0">
                          <a:solidFill>
                            <a:srgbClr val="000000"/>
                          </a:solidFill>
                          <a:effectLst/>
                          <a:latin typeface="Arial Narrow" panose="020B0606020202030204" pitchFamily="34" charset="0"/>
                        </a:rPr>
                        <a:t>East Central</a:t>
                      </a:r>
                    </a:p>
                  </a:txBody>
                  <a:tcPr marL="6709" marR="6709" marT="670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rtl="0" fontAlgn="ctr"/>
                      <a:r>
                        <a:rPr lang="en-US" sz="1050" b="1" i="0" u="none" strike="noStrike" dirty="0">
                          <a:solidFill>
                            <a:srgbClr val="000000"/>
                          </a:solidFill>
                          <a:effectLst/>
                          <a:latin typeface="Arial Narrow" panose="020B0606020202030204" pitchFamily="34" charset="0"/>
                        </a:rPr>
                        <a:t>No response reported</a:t>
                      </a:r>
                    </a:p>
                  </a:txBody>
                  <a:tcPr marL="6709" marR="6709" marT="670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chemeClr val="bg1">
                        <a:lumMod val="85000"/>
                      </a:schemeClr>
                    </a:solidFill>
                  </a:tcPr>
                </a:tc>
                <a:tc>
                  <a:txBody>
                    <a:bodyPr/>
                    <a:lstStyle/>
                    <a:p>
                      <a:pPr algn="l" rtl="0" fontAlgn="t"/>
                      <a:r>
                        <a:rPr lang="en-US" sz="1050" b="1" i="0" u="none" strike="noStrike" dirty="0" err="1">
                          <a:solidFill>
                            <a:srgbClr val="000000"/>
                          </a:solidFill>
                          <a:effectLst/>
                          <a:latin typeface="Arial Narrow" panose="020B0606020202030204" pitchFamily="34" charset="0"/>
                        </a:rPr>
                        <a:t>Stabilisation</a:t>
                      </a:r>
                      <a:r>
                        <a:rPr lang="en-US" sz="1050" b="1" i="0" u="none" strike="noStrike" dirty="0">
                          <a:solidFill>
                            <a:srgbClr val="000000"/>
                          </a:solidFill>
                          <a:effectLst/>
                          <a:latin typeface="Arial Narrow" panose="020B0606020202030204" pitchFamily="34" charset="0"/>
                        </a:rPr>
                        <a:t> actor rehabilitation of 303m sewage network</a:t>
                      </a:r>
                    </a:p>
                  </a:txBody>
                  <a:tcPr marL="6709" marR="6709" marT="6709" marB="0">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9BC2E6"/>
                    </a:solidFill>
                  </a:tcPr>
                </a:tc>
                <a:tc>
                  <a:txBody>
                    <a:bodyPr/>
                    <a:lstStyle/>
                    <a:p>
                      <a:pPr algn="ctr" rtl="0" fontAlgn="ctr"/>
                      <a:r>
                        <a:rPr lang="en-US" sz="1050" b="1" i="0" u="none" strike="noStrike" dirty="0">
                          <a:solidFill>
                            <a:srgbClr val="000000"/>
                          </a:solidFill>
                          <a:effectLst/>
                          <a:latin typeface="Arial Narrow" panose="020B0606020202030204" pitchFamily="34" charset="0"/>
                        </a:rPr>
                        <a:t>INGO WASH intervention in schools to benefit 2,200 individuals</a:t>
                      </a:r>
                    </a:p>
                  </a:txBody>
                  <a:tcPr marL="6709" marR="6709" marT="670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E1F2"/>
                    </a:solidFill>
                  </a:tcPr>
                </a:tc>
                <a:extLst>
                  <a:ext uri="{0D108BD9-81ED-4DB2-BD59-A6C34878D82A}">
                    <a16:rowId xmlns:a16="http://schemas.microsoft.com/office/drawing/2014/main" val="68220904"/>
                  </a:ext>
                </a:extLst>
              </a:tr>
              <a:tr h="655991">
                <a:tc>
                  <a:txBody>
                    <a:bodyPr/>
                    <a:lstStyle/>
                    <a:p>
                      <a:pPr algn="ctr" rtl="0" fontAlgn="ctr"/>
                      <a:r>
                        <a:rPr lang="en-US" sz="1800" b="1" i="0" u="none" strike="noStrike" dirty="0">
                          <a:solidFill>
                            <a:srgbClr val="000000"/>
                          </a:solidFill>
                          <a:effectLst/>
                          <a:latin typeface="Arial Narrow" panose="020B0606020202030204" pitchFamily="34" charset="0"/>
                        </a:rPr>
                        <a:t>West Central</a:t>
                      </a:r>
                    </a:p>
                  </a:txBody>
                  <a:tcPr marL="6709" marR="6709" marT="670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050" b="1" i="0" u="none" strike="noStrike" dirty="0">
                          <a:solidFill>
                            <a:srgbClr val="000000"/>
                          </a:solidFill>
                          <a:effectLst/>
                          <a:latin typeface="Arial Narrow" panose="020B0606020202030204" pitchFamily="34" charset="0"/>
                        </a:rPr>
                        <a:t>INGO water trucking to 750 individuals</a:t>
                      </a:r>
                    </a:p>
                  </a:txBody>
                  <a:tcPr marL="6709" marR="6709" marT="670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solidFill>
                      <a:srgbClr val="D9E1F2"/>
                    </a:solidFill>
                  </a:tcPr>
                </a:tc>
                <a:tc>
                  <a:txBody>
                    <a:bodyPr/>
                    <a:lstStyle/>
                    <a:p>
                      <a:pPr algn="ctr" rtl="0" fontAlgn="ctr"/>
                      <a:r>
                        <a:rPr lang="en-US" sz="1050" b="1" i="0" u="none" strike="noStrike">
                          <a:solidFill>
                            <a:srgbClr val="000000"/>
                          </a:solidFill>
                          <a:effectLst/>
                          <a:latin typeface="Arial Narrow" panose="020B0606020202030204" pitchFamily="34" charset="0"/>
                        </a:rPr>
                        <a:t>· Stabilisation actor rehabilitation of 705m sewage network.</a:t>
                      </a:r>
                      <a:br>
                        <a:rPr lang="en-US" sz="1050" b="1" i="0" u="none" strike="noStrike">
                          <a:solidFill>
                            <a:srgbClr val="000000"/>
                          </a:solidFill>
                          <a:effectLst/>
                          <a:latin typeface="Arial Narrow" panose="020B0606020202030204" pitchFamily="34" charset="0"/>
                        </a:rPr>
                      </a:br>
                      <a:r>
                        <a:rPr lang="en-US" sz="1050" b="1" i="0" u="none" strike="noStrike">
                          <a:solidFill>
                            <a:srgbClr val="000000"/>
                          </a:solidFill>
                          <a:effectLst/>
                          <a:latin typeface="Arial Narrow" panose="020B0606020202030204" pitchFamily="34" charset="0"/>
                        </a:rPr>
                        <a:t>·  INGO hygiene promotion to 1,066 residents</a:t>
                      </a:r>
                    </a:p>
                  </a:txBody>
                  <a:tcPr marL="6709" marR="6709" marT="670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9BC2E6"/>
                    </a:solidFill>
                  </a:tcPr>
                </a:tc>
                <a:tc>
                  <a:txBody>
                    <a:bodyPr/>
                    <a:lstStyle/>
                    <a:p>
                      <a:pPr algn="ctr" rtl="0" fontAlgn="ctr"/>
                      <a:r>
                        <a:rPr lang="en-US" sz="1050" b="1" i="0" u="none" strike="noStrike" dirty="0">
                          <a:solidFill>
                            <a:srgbClr val="000000"/>
                          </a:solidFill>
                          <a:effectLst/>
                          <a:latin typeface="Arial Narrow" panose="020B0606020202030204" pitchFamily="34" charset="0"/>
                        </a:rPr>
                        <a:t>INGO WASH intervention in schools to benefit 4,000 individuals</a:t>
                      </a:r>
                    </a:p>
                  </a:txBody>
                  <a:tcPr marL="6709" marR="6709" marT="670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solidFill>
                      <a:srgbClr val="D9E1F2"/>
                    </a:solidFill>
                  </a:tcPr>
                </a:tc>
                <a:extLst>
                  <a:ext uri="{0D108BD9-81ED-4DB2-BD59-A6C34878D82A}">
                    <a16:rowId xmlns:a16="http://schemas.microsoft.com/office/drawing/2014/main" val="500972853"/>
                  </a:ext>
                </a:extLst>
              </a:tr>
              <a:tr h="420690">
                <a:tc>
                  <a:txBody>
                    <a:bodyPr/>
                    <a:lstStyle/>
                    <a:p>
                      <a:pPr algn="ctr" rtl="0" fontAlgn="ctr"/>
                      <a:r>
                        <a:rPr lang="en-US" sz="1800" b="1" i="0" u="none" strike="noStrike" dirty="0">
                          <a:solidFill>
                            <a:srgbClr val="000000"/>
                          </a:solidFill>
                          <a:effectLst/>
                          <a:latin typeface="Arial Narrow" panose="020B0606020202030204" pitchFamily="34" charset="0"/>
                        </a:rPr>
                        <a:t>North  </a:t>
                      </a:r>
                    </a:p>
                  </a:txBody>
                  <a:tcPr marL="6709" marR="6709" marT="670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rtl="0" fontAlgn="ctr"/>
                      <a:r>
                        <a:rPr lang="en-US" sz="1050" b="1" i="0" u="none" strike="noStrike" dirty="0">
                          <a:solidFill>
                            <a:srgbClr val="000000"/>
                          </a:solidFill>
                          <a:effectLst/>
                          <a:latin typeface="Arial Narrow" panose="020B0606020202030204" pitchFamily="34" charset="0"/>
                        </a:rPr>
                        <a:t>INGO water trucking to 550 beneficiaries</a:t>
                      </a:r>
                    </a:p>
                  </a:txBody>
                  <a:tcPr marL="6709" marR="6709" marT="670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chemeClr val="bg1">
                        <a:lumMod val="85000"/>
                      </a:schemeClr>
                    </a:solidFill>
                  </a:tcPr>
                </a:tc>
                <a:tc>
                  <a:txBody>
                    <a:bodyPr/>
                    <a:lstStyle/>
                    <a:p>
                      <a:pPr algn="l" rtl="0" fontAlgn="ctr"/>
                      <a:r>
                        <a:rPr lang="en-US" sz="1050" b="1" i="0" u="none" strike="noStrike" dirty="0">
                          <a:solidFill>
                            <a:srgbClr val="000000"/>
                          </a:solidFill>
                          <a:effectLst/>
                          <a:latin typeface="Arial Narrow" panose="020B0606020202030204" pitchFamily="34" charset="0"/>
                        </a:rPr>
                        <a:t>No response reported</a:t>
                      </a:r>
                    </a:p>
                  </a:txBody>
                  <a:tcPr marL="6709" marR="6709" marT="670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chemeClr val="bg1">
                        <a:lumMod val="85000"/>
                      </a:schemeClr>
                    </a:solidFill>
                  </a:tcPr>
                </a:tc>
                <a:tc>
                  <a:txBody>
                    <a:bodyPr/>
                    <a:lstStyle/>
                    <a:p>
                      <a:pPr algn="l" rtl="0" fontAlgn="ctr"/>
                      <a:r>
                        <a:rPr lang="en-US" sz="1050" b="1" i="0" u="none" strike="noStrike" dirty="0">
                          <a:solidFill>
                            <a:srgbClr val="000000"/>
                          </a:solidFill>
                          <a:effectLst/>
                          <a:latin typeface="Arial Narrow" panose="020B0606020202030204" pitchFamily="34" charset="0"/>
                        </a:rPr>
                        <a:t>No response reported</a:t>
                      </a:r>
                    </a:p>
                  </a:txBody>
                  <a:tcPr marL="6709" marR="6709" marT="6709" marB="0" anchor="ctr">
                    <a:lnL w="6350" cap="flat" cmpd="sng" algn="ctr">
                      <a:solidFill>
                        <a:srgbClr val="BFBFBF"/>
                      </a:solidFill>
                      <a:prstDash val="solid"/>
                      <a:round/>
                      <a:headEnd type="none" w="med" len="med"/>
                      <a:tailEnd type="none" w="med" len="med"/>
                    </a:lnL>
                    <a:lnR>
                      <a:noFill/>
                    </a:lnR>
                    <a:lnT>
                      <a:noFill/>
                    </a:lnT>
                    <a:lnB w="6350" cap="flat" cmpd="sng" algn="ctr">
                      <a:solidFill>
                        <a:srgbClr val="BFBFB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05675739"/>
                  </a:ext>
                </a:extLst>
              </a:tr>
              <a:tr h="327996">
                <a:tc>
                  <a:txBody>
                    <a:bodyPr/>
                    <a:lstStyle/>
                    <a:p>
                      <a:pPr algn="ctr" rtl="0" fontAlgn="ctr"/>
                      <a:r>
                        <a:rPr lang="en-US" sz="1800" b="1" i="0" u="none" strike="noStrike" dirty="0">
                          <a:solidFill>
                            <a:srgbClr val="000000"/>
                          </a:solidFill>
                          <a:effectLst/>
                          <a:latin typeface="Arial Narrow" panose="020B0606020202030204" pitchFamily="34" charset="0"/>
                        </a:rPr>
                        <a:t>West   </a:t>
                      </a:r>
                    </a:p>
                  </a:txBody>
                  <a:tcPr marL="6709" marR="6709" marT="670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tcPr>
                </a:tc>
                <a:tc>
                  <a:txBody>
                    <a:bodyPr/>
                    <a:lstStyle/>
                    <a:p>
                      <a:pPr algn="l" rtl="0" fontAlgn="ctr"/>
                      <a:r>
                        <a:rPr lang="en-US" sz="1050" b="1" i="0" u="none" strike="noStrike">
                          <a:solidFill>
                            <a:srgbClr val="000000"/>
                          </a:solidFill>
                          <a:effectLst/>
                          <a:latin typeface="Arial Narrow" panose="020B0606020202030204" pitchFamily="34" charset="0"/>
                        </a:rPr>
                        <a:t>Stabilisation actor rehabilitation of 67m sewage network</a:t>
                      </a:r>
                    </a:p>
                  </a:txBody>
                  <a:tcPr marL="6709" marR="6709" marT="670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chemeClr val="bg1">
                        <a:lumMod val="85000"/>
                      </a:schemeClr>
                    </a:solidFill>
                  </a:tcPr>
                </a:tc>
                <a:tc>
                  <a:txBody>
                    <a:bodyPr/>
                    <a:lstStyle/>
                    <a:p>
                      <a:pPr algn="l" rtl="0" fontAlgn="ctr"/>
                      <a:r>
                        <a:rPr lang="en-US" sz="1050" b="1" i="0" u="none" strike="noStrike" dirty="0" smtClean="0">
                          <a:solidFill>
                            <a:srgbClr val="000000"/>
                          </a:solidFill>
                          <a:effectLst/>
                          <a:latin typeface="Arial Narrow" panose="020B0606020202030204" pitchFamily="34" charset="0"/>
                        </a:rPr>
                        <a:t>INGO water trucking in </a:t>
                      </a:r>
                      <a:r>
                        <a:rPr lang="en-US" sz="1050" b="1" i="0" u="none" strike="noStrike" dirty="0" err="1" smtClean="0">
                          <a:solidFill>
                            <a:srgbClr val="000000"/>
                          </a:solidFill>
                          <a:effectLst/>
                          <a:latin typeface="Arial Narrow" panose="020B0606020202030204" pitchFamily="34" charset="0"/>
                        </a:rPr>
                        <a:t>neighbourhood</a:t>
                      </a:r>
                      <a:r>
                        <a:rPr lang="en-US" sz="1050" b="1" i="0" u="none" strike="noStrike" dirty="0" smtClean="0">
                          <a:solidFill>
                            <a:srgbClr val="000000"/>
                          </a:solidFill>
                          <a:effectLst/>
                          <a:latin typeface="Arial Narrow" panose="020B0606020202030204" pitchFamily="34" charset="0"/>
                        </a:rPr>
                        <a:t> (November)</a:t>
                      </a:r>
                      <a:endParaRPr lang="en-US" sz="1050" b="1" i="0" u="none" strike="noStrike" dirty="0">
                        <a:solidFill>
                          <a:srgbClr val="000000"/>
                        </a:solidFill>
                        <a:effectLst/>
                        <a:latin typeface="Arial Narrow" panose="020B0606020202030204" pitchFamily="34" charset="0"/>
                      </a:endParaRPr>
                    </a:p>
                  </a:txBody>
                  <a:tcPr marL="6709" marR="6709" marT="670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D9E1F2"/>
                    </a:solidFill>
                  </a:tcPr>
                </a:tc>
                <a:tc>
                  <a:txBody>
                    <a:bodyPr/>
                    <a:lstStyle/>
                    <a:p>
                      <a:pPr algn="ctr" rtl="0" fontAlgn="ctr"/>
                      <a:r>
                        <a:rPr lang="en-US" sz="1050" b="1" i="0" u="none" strike="noStrike" dirty="0">
                          <a:solidFill>
                            <a:srgbClr val="000000"/>
                          </a:solidFill>
                          <a:effectLst/>
                          <a:latin typeface="Arial Narrow" panose="020B0606020202030204" pitchFamily="34" charset="0"/>
                        </a:rPr>
                        <a:t>INGO Solid waste collection, transportation and disposal to benefit 5,000 residents</a:t>
                      </a:r>
                    </a:p>
                  </a:txBody>
                  <a:tcPr marL="6709" marR="6709" marT="670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solidFill>
                      <a:srgbClr val="D9E1F2"/>
                    </a:solidFill>
                  </a:tcPr>
                </a:tc>
                <a:extLst>
                  <a:ext uri="{0D108BD9-81ED-4DB2-BD59-A6C34878D82A}">
                    <a16:rowId xmlns:a16="http://schemas.microsoft.com/office/drawing/2014/main" val="2990239790"/>
                  </a:ext>
                </a:extLst>
              </a:tr>
            </a:tbl>
          </a:graphicData>
        </a:graphic>
      </p:graphicFrame>
    </p:spTree>
    <p:extLst>
      <p:ext uri="{BB962C8B-B14F-4D97-AF65-F5344CB8AC3E}">
        <p14:creationId xmlns:p14="http://schemas.microsoft.com/office/powerpoint/2010/main" val="36626822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WASH: Response Gaps</a:t>
            </a:r>
            <a:endParaRPr lang="en-US" sz="40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3371" y="1158841"/>
            <a:ext cx="8261066" cy="5699159"/>
          </a:xfrm>
          <a:prstGeom prst="rect">
            <a:avLst/>
          </a:prstGeom>
        </p:spPr>
      </p:pic>
    </p:spTree>
    <p:extLst>
      <p:ext uri="{BB962C8B-B14F-4D97-AF65-F5344CB8AC3E}">
        <p14:creationId xmlns:p14="http://schemas.microsoft.com/office/powerpoint/2010/main" val="33785224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Gap Analysis Workshop – </a:t>
            </a:r>
            <a:r>
              <a:rPr lang="en-US" sz="3600" dirty="0" err="1" smtClean="0"/>
              <a:t>Ar</a:t>
            </a:r>
            <a:r>
              <a:rPr lang="en-US" sz="3600" dirty="0" smtClean="0"/>
              <a:t>-Raqqa City</a:t>
            </a:r>
            <a:endParaRPr lang="en-US" sz="3600" dirty="0"/>
          </a:p>
        </p:txBody>
      </p:sp>
      <p:sp>
        <p:nvSpPr>
          <p:cNvPr id="3" name="Content Placeholder 2"/>
          <p:cNvSpPr>
            <a:spLocks noGrp="1"/>
          </p:cNvSpPr>
          <p:nvPr>
            <p:ph idx="1"/>
          </p:nvPr>
        </p:nvSpPr>
        <p:spPr>
          <a:xfrm>
            <a:off x="233756" y="2128402"/>
            <a:ext cx="7947718" cy="5071841"/>
          </a:xfrm>
        </p:spPr>
        <p:txBody>
          <a:bodyPr/>
          <a:lstStyle/>
          <a:p>
            <a:pPr marL="514350" indent="-514350">
              <a:buFont typeface="+mj-lt"/>
              <a:buAutoNum type="arabicPeriod"/>
            </a:pPr>
            <a:r>
              <a:rPr lang="en-US" dirty="0" smtClean="0"/>
              <a:t>Intro – Northeast Syria Forum </a:t>
            </a:r>
            <a:r>
              <a:rPr lang="en-US" dirty="0" smtClean="0"/>
              <a:t>- </a:t>
            </a:r>
            <a:r>
              <a:rPr lang="en-US" dirty="0" smtClean="0"/>
              <a:t>NES Forum</a:t>
            </a:r>
            <a:endParaRPr lang="en-US" dirty="0" smtClean="0"/>
          </a:p>
          <a:p>
            <a:pPr marL="514350" indent="-514350">
              <a:buFont typeface="+mj-lt"/>
              <a:buAutoNum type="arabicPeriod"/>
            </a:pPr>
            <a:r>
              <a:rPr lang="en-US" dirty="0" smtClean="0"/>
              <a:t>Methodology - REACH</a:t>
            </a:r>
          </a:p>
          <a:p>
            <a:pPr marL="514350" indent="-514350">
              <a:buFont typeface="+mj-lt"/>
              <a:buAutoNum type="arabicPeriod"/>
            </a:pPr>
            <a:r>
              <a:rPr lang="en-US" dirty="0" smtClean="0"/>
              <a:t>Sector </a:t>
            </a:r>
            <a:r>
              <a:rPr lang="en-US" dirty="0" smtClean="0"/>
              <a:t>Gap Analysis – REACH</a:t>
            </a:r>
          </a:p>
          <a:p>
            <a:pPr lvl="1"/>
            <a:r>
              <a:rPr lang="en-US" sz="2000" dirty="0" smtClean="0"/>
              <a:t>Each sector presentation followed by discussion</a:t>
            </a:r>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a:p>
        </p:txBody>
      </p:sp>
      <p:sp>
        <p:nvSpPr>
          <p:cNvPr id="4" name="Title 1"/>
          <p:cNvSpPr txBox="1">
            <a:spLocks/>
          </p:cNvSpPr>
          <p:nvPr/>
        </p:nvSpPr>
        <p:spPr>
          <a:xfrm>
            <a:off x="233756" y="1455374"/>
            <a:ext cx="7947718" cy="67302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r>
              <a:rPr lang="en-US" sz="3200" dirty="0" smtClean="0"/>
              <a:t>Agenda</a:t>
            </a:r>
            <a:endParaRPr lang="en-US" sz="3200" dirty="0"/>
          </a:p>
        </p:txBody>
      </p:sp>
    </p:spTree>
    <p:extLst>
      <p:ext uri="{BB962C8B-B14F-4D97-AF65-F5344CB8AC3E}">
        <p14:creationId xmlns:p14="http://schemas.microsoft.com/office/powerpoint/2010/main" val="14384192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Title 1"/>
          <p:cNvSpPr txBox="1">
            <a:spLocks/>
          </p:cNvSpPr>
          <p:nvPr/>
        </p:nvSpPr>
        <p:spPr>
          <a:xfrm>
            <a:off x="233756" y="365127"/>
            <a:ext cx="7947718" cy="61025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r>
              <a:rPr lang="en-US" sz="6600" dirty="0" smtClean="0"/>
              <a:t>Health</a:t>
            </a:r>
          </a:p>
          <a:p>
            <a:endParaRPr lang="en-US" sz="6600" dirty="0"/>
          </a:p>
        </p:txBody>
      </p:sp>
    </p:spTree>
    <p:extLst>
      <p:ext uri="{BB962C8B-B14F-4D97-AF65-F5344CB8AC3E}">
        <p14:creationId xmlns:p14="http://schemas.microsoft.com/office/powerpoint/2010/main" val="14802140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Health: City Wide Findings</a:t>
            </a:r>
            <a:endParaRPr lang="en-US" sz="4000" dirty="0"/>
          </a:p>
        </p:txBody>
      </p:sp>
      <p:sp>
        <p:nvSpPr>
          <p:cNvPr id="4" name="Content Placeholder 3"/>
          <p:cNvSpPr>
            <a:spLocks noGrp="1"/>
          </p:cNvSpPr>
          <p:nvPr>
            <p:ph idx="1"/>
          </p:nvPr>
        </p:nvSpPr>
        <p:spPr/>
        <p:txBody>
          <a:bodyPr>
            <a:normAutofit/>
          </a:bodyPr>
          <a:lstStyle/>
          <a:p>
            <a:r>
              <a:rPr lang="en-US" sz="2000" dirty="0" smtClean="0"/>
              <a:t>Access to healthcare is limited even in areas with public or INGO run healthcare facilities offering free services.</a:t>
            </a:r>
          </a:p>
          <a:p>
            <a:r>
              <a:rPr lang="en-US" sz="2000" dirty="0" smtClean="0"/>
              <a:t>Lack of doctors in city hospitals, including doctors with </a:t>
            </a:r>
            <a:r>
              <a:rPr lang="en-US" sz="2000" dirty="0" err="1" smtClean="0"/>
              <a:t>specialisations</a:t>
            </a:r>
            <a:r>
              <a:rPr lang="en-US" sz="2000" dirty="0" smtClean="0"/>
              <a:t>, and many services are not offered, such as reproductive healthcare and population depend on unaffordable private services.</a:t>
            </a:r>
          </a:p>
          <a:p>
            <a:r>
              <a:rPr lang="en-GB" sz="2000" dirty="0"/>
              <a:t>H</a:t>
            </a:r>
            <a:r>
              <a:rPr lang="en-GB" sz="2000" dirty="0" smtClean="0"/>
              <a:t>igh </a:t>
            </a:r>
            <a:r>
              <a:rPr lang="en-GB" sz="2000" dirty="0"/>
              <a:t>shortage of prosthetics, x-ray equipment, and insulin in the city due to high cost of medical items and lack of financial resources for </a:t>
            </a:r>
            <a:r>
              <a:rPr lang="en-GB" sz="2000" dirty="0" smtClean="0"/>
              <a:t>hospitals.</a:t>
            </a:r>
          </a:p>
          <a:p>
            <a:r>
              <a:rPr lang="en-GB" sz="2000" dirty="0"/>
              <a:t>Electricity shortages affect hospital capacity, such as </a:t>
            </a:r>
            <a:r>
              <a:rPr lang="en-GB" sz="2000" dirty="0" smtClean="0"/>
              <a:t>incubators and oxygen.</a:t>
            </a:r>
          </a:p>
          <a:p>
            <a:r>
              <a:rPr lang="en-GB" sz="2000" dirty="0" smtClean="0"/>
              <a:t>High need for specialised services such as dialysis machinery, surgical capacities, diagnostic services for tuberculosis and HIV/AIDS, and treatment for skin burns. </a:t>
            </a:r>
          </a:p>
          <a:p>
            <a:r>
              <a:rPr lang="en-GB" sz="2000" dirty="0" smtClean="0"/>
              <a:t>North and Northeast areas stand out with no healthcare facilities offering free services in areas, and lower level of access to required treatment reported</a:t>
            </a:r>
            <a:endParaRPr lang="en-US" sz="2000" dirty="0"/>
          </a:p>
        </p:txBody>
      </p:sp>
    </p:spTree>
    <p:extLst>
      <p:ext uri="{BB962C8B-B14F-4D97-AF65-F5344CB8AC3E}">
        <p14:creationId xmlns:p14="http://schemas.microsoft.com/office/powerpoint/2010/main" val="12147447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Health: Key Trends</a:t>
            </a:r>
            <a:endParaRPr lang="en-US" dirty="0"/>
          </a:p>
        </p:txBody>
      </p:sp>
      <p:sp>
        <p:nvSpPr>
          <p:cNvPr id="5" name="Rectangle 4"/>
          <p:cNvSpPr/>
          <p:nvPr/>
        </p:nvSpPr>
        <p:spPr>
          <a:xfrm>
            <a:off x="217713" y="1033879"/>
            <a:ext cx="8174264" cy="400110"/>
          </a:xfrm>
          <a:prstGeom prst="rect">
            <a:avLst/>
          </a:prstGeom>
        </p:spPr>
        <p:txBody>
          <a:bodyPr wrap="square">
            <a:spAutoFit/>
          </a:bodyPr>
          <a:lstStyle/>
          <a:p>
            <a:r>
              <a:rPr lang="en-US" sz="2000" b="1" dirty="0" smtClean="0">
                <a:solidFill>
                  <a:srgbClr val="000000"/>
                </a:solidFill>
                <a:latin typeface="+mj-lt"/>
              </a:rPr>
              <a:t>Type of medical facilities reported as accessed in </a:t>
            </a:r>
            <a:r>
              <a:rPr lang="en-US" sz="2000" b="1" dirty="0" err="1" smtClean="0">
                <a:solidFill>
                  <a:srgbClr val="000000"/>
                </a:solidFill>
                <a:latin typeface="+mj-lt"/>
              </a:rPr>
              <a:t>neighbourhoods</a:t>
            </a:r>
            <a:endParaRPr lang="en-US" sz="2000" dirty="0">
              <a:latin typeface="+mj-lt"/>
            </a:endParaRPr>
          </a:p>
        </p:txBody>
      </p:sp>
      <p:graphicFrame>
        <p:nvGraphicFramePr>
          <p:cNvPr id="6" name="Chart 5"/>
          <p:cNvGraphicFramePr>
            <a:graphicFrameLocks/>
          </p:cNvGraphicFramePr>
          <p:nvPr>
            <p:extLst>
              <p:ext uri="{D42A27DB-BD31-4B8C-83A1-F6EECF244321}">
                <p14:modId xmlns:p14="http://schemas.microsoft.com/office/powerpoint/2010/main" val="1442546382"/>
              </p:ext>
            </p:extLst>
          </p:nvPr>
        </p:nvGraphicFramePr>
        <p:xfrm>
          <a:off x="699126" y="1622322"/>
          <a:ext cx="7482348" cy="43065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829456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Health: Key Trends</a:t>
            </a:r>
            <a:endParaRPr lang="en-US" dirty="0"/>
          </a:p>
        </p:txBody>
      </p:sp>
      <p:sp>
        <p:nvSpPr>
          <p:cNvPr id="13" name="Rectangle 12"/>
          <p:cNvSpPr/>
          <p:nvPr/>
        </p:nvSpPr>
        <p:spPr>
          <a:xfrm>
            <a:off x="233756" y="1384016"/>
            <a:ext cx="8174264" cy="707886"/>
          </a:xfrm>
          <a:prstGeom prst="rect">
            <a:avLst/>
          </a:prstGeom>
        </p:spPr>
        <p:txBody>
          <a:bodyPr wrap="square">
            <a:spAutoFit/>
          </a:bodyPr>
          <a:lstStyle/>
          <a:p>
            <a:r>
              <a:rPr lang="en-US" sz="2000" b="1" dirty="0" smtClean="0"/>
              <a:t>Number of </a:t>
            </a:r>
            <a:r>
              <a:rPr lang="en-US" sz="2000" b="1" dirty="0" err="1" smtClean="0"/>
              <a:t>neighbourhoods</a:t>
            </a:r>
            <a:r>
              <a:rPr lang="en-US" sz="2000" b="1" dirty="0" smtClean="0"/>
              <a:t> by proportion </a:t>
            </a:r>
            <a:r>
              <a:rPr lang="en-US" sz="2000" b="1" dirty="0"/>
              <a:t>of households </a:t>
            </a:r>
            <a:r>
              <a:rPr lang="en-US" sz="2000" b="1" dirty="0" smtClean="0"/>
              <a:t>requiring medical treatment who have been able to receive it</a:t>
            </a:r>
            <a:endParaRPr lang="en-US" sz="2000" b="1" dirty="0">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val="2944163039"/>
              </p:ext>
            </p:extLst>
          </p:nvPr>
        </p:nvGraphicFramePr>
        <p:xfrm>
          <a:off x="1172981" y="1737959"/>
          <a:ext cx="5874800" cy="2950232"/>
        </p:xfrm>
        <a:graphic>
          <a:graphicData uri="http://schemas.openxmlformats.org/drawingml/2006/table">
            <a:tbl>
              <a:tblPr/>
              <a:tblGrid>
                <a:gridCol w="1468700">
                  <a:extLst>
                    <a:ext uri="{9D8B030D-6E8A-4147-A177-3AD203B41FA5}">
                      <a16:colId xmlns:a16="http://schemas.microsoft.com/office/drawing/2014/main" val="330619673"/>
                    </a:ext>
                  </a:extLst>
                </a:gridCol>
                <a:gridCol w="1468700">
                  <a:extLst>
                    <a:ext uri="{9D8B030D-6E8A-4147-A177-3AD203B41FA5}">
                      <a16:colId xmlns:a16="http://schemas.microsoft.com/office/drawing/2014/main" val="2337238588"/>
                    </a:ext>
                  </a:extLst>
                </a:gridCol>
                <a:gridCol w="1468700">
                  <a:extLst>
                    <a:ext uri="{9D8B030D-6E8A-4147-A177-3AD203B41FA5}">
                      <a16:colId xmlns:a16="http://schemas.microsoft.com/office/drawing/2014/main" val="2079737817"/>
                    </a:ext>
                  </a:extLst>
                </a:gridCol>
                <a:gridCol w="1468700">
                  <a:extLst>
                    <a:ext uri="{9D8B030D-6E8A-4147-A177-3AD203B41FA5}">
                      <a16:colId xmlns:a16="http://schemas.microsoft.com/office/drawing/2014/main" val="2236663829"/>
                    </a:ext>
                  </a:extLst>
                </a:gridCol>
              </a:tblGrid>
              <a:tr h="973428">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w="6350" cap="flat" cmpd="sng" algn="ctr">
                      <a:solidFill>
                        <a:srgbClr val="D1D3D4"/>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March</a:t>
                      </a:r>
                    </a:p>
                  </a:txBody>
                  <a:tcPr marL="7620" marR="7620" marT="7620" marB="0" anchor="b">
                    <a:lnL>
                      <a:noFill/>
                    </a:lnL>
                    <a:lnR>
                      <a:noFill/>
                    </a:lnR>
                    <a:lnT>
                      <a:noFill/>
                    </a:lnT>
                    <a:lnB>
                      <a:noFill/>
                    </a:lnB>
                  </a:tcPr>
                </a:tc>
                <a:tc>
                  <a:txBody>
                    <a:bodyPr/>
                    <a:lstStyle/>
                    <a:p>
                      <a:pPr algn="ctr" fontAlgn="b"/>
                      <a:r>
                        <a:rPr lang="en-US" sz="1600" b="1" i="0" u="none" strike="noStrike" dirty="0">
                          <a:solidFill>
                            <a:srgbClr val="000000"/>
                          </a:solidFill>
                          <a:effectLst/>
                          <a:latin typeface="Calibri" panose="020F0502020204030204" pitchFamily="34" charset="0"/>
                        </a:rPr>
                        <a:t>June</a:t>
                      </a:r>
                    </a:p>
                  </a:txBody>
                  <a:tcPr marL="7620" marR="7620" marT="7620" marB="0" anchor="b">
                    <a:lnL>
                      <a:noFill/>
                    </a:lnL>
                    <a:lnR>
                      <a:noFill/>
                    </a:lnR>
                    <a:lnT>
                      <a:noFill/>
                    </a:lnT>
                    <a:lnB>
                      <a:noFill/>
                    </a:lnB>
                  </a:tcPr>
                </a:tc>
                <a:tc>
                  <a:txBody>
                    <a:bodyPr/>
                    <a:lstStyle/>
                    <a:p>
                      <a:pPr algn="ctr" fontAlgn="b"/>
                      <a:r>
                        <a:rPr lang="en-US" sz="1600" b="1" i="0" u="none" strike="noStrike" dirty="0">
                          <a:solidFill>
                            <a:srgbClr val="000000"/>
                          </a:solidFill>
                          <a:effectLst/>
                          <a:latin typeface="Calibri" panose="020F0502020204030204" pitchFamily="34" charset="0"/>
                        </a:rPr>
                        <a:t>October</a:t>
                      </a:r>
                    </a:p>
                  </a:txBody>
                  <a:tcPr marL="7620" marR="7620" marT="7620" marB="0" anchor="b">
                    <a:lnL>
                      <a:noFill/>
                    </a:lnL>
                    <a:lnR>
                      <a:noFill/>
                    </a:lnR>
                    <a:lnT>
                      <a:noFill/>
                    </a:lnT>
                    <a:lnB>
                      <a:noFill/>
                    </a:lnB>
                  </a:tcPr>
                </a:tc>
                <a:extLst>
                  <a:ext uri="{0D108BD9-81ED-4DB2-BD59-A6C34878D82A}">
                    <a16:rowId xmlns:a16="http://schemas.microsoft.com/office/drawing/2014/main" val="3303976552"/>
                  </a:ext>
                </a:extLst>
              </a:tr>
              <a:tr h="494201">
                <a:tc>
                  <a:txBody>
                    <a:bodyPr/>
                    <a:lstStyle/>
                    <a:p>
                      <a:pPr algn="ctr" rtl="0" fontAlgn="ctr"/>
                      <a:r>
                        <a:rPr lang="en-US" sz="1600" b="1" i="0" u="none" strike="noStrike" dirty="0">
                          <a:solidFill>
                            <a:srgbClr val="FFFFFF"/>
                          </a:solidFill>
                          <a:effectLst/>
                          <a:latin typeface="Arial Narrow" panose="020B0606020202030204" pitchFamily="34" charset="0"/>
                        </a:rPr>
                        <a:t>51-75%</a:t>
                      </a:r>
                    </a:p>
                  </a:txBody>
                  <a:tcPr marL="7620" marR="7620" marT="7620"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w="6350" cap="flat" cmpd="sng" algn="ctr">
                      <a:solidFill>
                        <a:srgbClr val="D1D3D4"/>
                      </a:solidFill>
                      <a:prstDash val="solid"/>
                      <a:round/>
                      <a:headEnd type="none" w="med" len="med"/>
                      <a:tailEnd type="none" w="med" len="med"/>
                    </a:lnT>
                    <a:lnB w="6350" cap="flat" cmpd="sng" algn="ctr">
                      <a:solidFill>
                        <a:srgbClr val="D1D3D4"/>
                      </a:solidFill>
                      <a:prstDash val="solid"/>
                      <a:round/>
                      <a:headEnd type="none" w="med" len="med"/>
                      <a:tailEnd type="none" w="med" len="med"/>
                    </a:lnB>
                    <a:solidFill>
                      <a:srgbClr val="58585A"/>
                    </a:solidFill>
                  </a:tcPr>
                </a:tc>
                <a:tc>
                  <a:txBody>
                    <a:bodyPr/>
                    <a:lstStyle/>
                    <a:p>
                      <a:pPr algn="ctr" fontAlgn="b"/>
                      <a:r>
                        <a:rPr lang="en-US" sz="1400" b="1" i="0" u="none" strike="noStrike" dirty="0">
                          <a:solidFill>
                            <a:srgbClr val="000000"/>
                          </a:solidFill>
                          <a:effectLst/>
                          <a:latin typeface="Calibri" panose="020F0502020204030204" pitchFamily="34" charset="0"/>
                        </a:rPr>
                        <a:t>1</a:t>
                      </a:r>
                    </a:p>
                  </a:txBody>
                  <a:tcPr marL="7620" marR="7620" marT="7620" marB="0" anchor="ctr">
                    <a:lnL w="6350" cap="flat" cmpd="sng" algn="ctr">
                      <a:solidFill>
                        <a:srgbClr val="D1D3D4"/>
                      </a:solidFill>
                      <a:prstDash val="solid"/>
                      <a:round/>
                      <a:headEnd type="none" w="med" len="med"/>
                      <a:tailEnd type="none" w="med" len="med"/>
                    </a:lnL>
                    <a:lnR>
                      <a:noFill/>
                    </a:lnR>
                    <a:lnT>
                      <a:noFill/>
                    </a:lnT>
                    <a:lnB>
                      <a:noFill/>
                    </a:lnB>
                    <a:solidFill>
                      <a:srgbClr val="FCFCFF"/>
                    </a:solidFill>
                  </a:tcPr>
                </a:tc>
                <a:tc>
                  <a:txBody>
                    <a:bodyPr/>
                    <a:lstStyle/>
                    <a:p>
                      <a:pPr algn="ctr" fontAlgn="b"/>
                      <a:r>
                        <a:rPr lang="en-US" sz="1400" b="1" i="0" u="none" strike="noStrike" dirty="0">
                          <a:solidFill>
                            <a:srgbClr val="000000"/>
                          </a:solidFill>
                          <a:effectLst/>
                          <a:latin typeface="Calibri" panose="020F0502020204030204" pitchFamily="34" charset="0"/>
                        </a:rPr>
                        <a:t>3</a:t>
                      </a:r>
                    </a:p>
                  </a:txBody>
                  <a:tcPr marL="7620" marR="7620" marT="7620" marB="0" anchor="ctr">
                    <a:lnL>
                      <a:noFill/>
                    </a:lnL>
                    <a:lnR>
                      <a:noFill/>
                    </a:lnR>
                    <a:lnT>
                      <a:noFill/>
                    </a:lnT>
                    <a:lnB>
                      <a:noFill/>
                    </a:lnB>
                    <a:solidFill>
                      <a:srgbClr val="D1EBDA"/>
                    </a:solidFill>
                  </a:tcPr>
                </a:tc>
                <a:tc>
                  <a:txBody>
                    <a:bodyPr/>
                    <a:lstStyle/>
                    <a:p>
                      <a:pPr algn="ctr" fontAlgn="b"/>
                      <a:r>
                        <a:rPr lang="en-US" sz="1400" b="1" i="0" u="none" strike="noStrike">
                          <a:solidFill>
                            <a:srgbClr val="000000"/>
                          </a:solidFill>
                          <a:effectLst/>
                          <a:latin typeface="Calibri" panose="020F0502020204030204" pitchFamily="34" charset="0"/>
                        </a:rPr>
                        <a:t>8</a:t>
                      </a:r>
                    </a:p>
                  </a:txBody>
                  <a:tcPr marL="7620" marR="7620" marT="7620" marB="0" anchor="ctr">
                    <a:lnL>
                      <a:noFill/>
                    </a:lnL>
                    <a:lnR>
                      <a:noFill/>
                    </a:lnR>
                    <a:lnT>
                      <a:noFill/>
                    </a:lnT>
                    <a:lnB>
                      <a:noFill/>
                    </a:lnB>
                    <a:solidFill>
                      <a:srgbClr val="63BE7B"/>
                    </a:solidFill>
                  </a:tcPr>
                </a:tc>
                <a:extLst>
                  <a:ext uri="{0D108BD9-81ED-4DB2-BD59-A6C34878D82A}">
                    <a16:rowId xmlns:a16="http://schemas.microsoft.com/office/drawing/2014/main" val="767554556"/>
                  </a:ext>
                </a:extLst>
              </a:tr>
              <a:tr h="494201">
                <a:tc>
                  <a:txBody>
                    <a:bodyPr/>
                    <a:lstStyle/>
                    <a:p>
                      <a:pPr algn="ctr" rtl="0" fontAlgn="ctr"/>
                      <a:r>
                        <a:rPr lang="en-US" sz="1600" b="1" i="0" u="none" strike="noStrike" dirty="0">
                          <a:solidFill>
                            <a:srgbClr val="FFFFFF"/>
                          </a:solidFill>
                          <a:effectLst/>
                          <a:latin typeface="Arial Narrow" panose="020B0606020202030204" pitchFamily="34" charset="0"/>
                        </a:rPr>
                        <a:t>50%</a:t>
                      </a:r>
                    </a:p>
                  </a:txBody>
                  <a:tcPr marL="7620" marR="7620" marT="7620"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w="6350" cap="flat" cmpd="sng" algn="ctr">
                      <a:solidFill>
                        <a:srgbClr val="D1D3D4"/>
                      </a:solidFill>
                      <a:prstDash val="solid"/>
                      <a:round/>
                      <a:headEnd type="none" w="med" len="med"/>
                      <a:tailEnd type="none" w="med" len="med"/>
                    </a:lnT>
                    <a:lnB w="6350" cap="flat" cmpd="sng" algn="ctr">
                      <a:solidFill>
                        <a:srgbClr val="D1D3D4"/>
                      </a:solidFill>
                      <a:prstDash val="solid"/>
                      <a:round/>
                      <a:headEnd type="none" w="med" len="med"/>
                      <a:tailEnd type="none" w="med" len="med"/>
                    </a:lnB>
                    <a:solidFill>
                      <a:srgbClr val="58585A"/>
                    </a:solidFill>
                  </a:tcPr>
                </a:tc>
                <a:tc>
                  <a:txBody>
                    <a:bodyPr/>
                    <a:lstStyle/>
                    <a:p>
                      <a:pPr algn="ctr" fontAlgn="b"/>
                      <a:r>
                        <a:rPr lang="en-US" sz="1400" b="1" i="0" u="none" strike="noStrike" dirty="0">
                          <a:solidFill>
                            <a:srgbClr val="000000"/>
                          </a:solidFill>
                          <a:effectLst/>
                          <a:latin typeface="Calibri" panose="020F0502020204030204" pitchFamily="34" charset="0"/>
                        </a:rPr>
                        <a:t>5</a:t>
                      </a:r>
                    </a:p>
                  </a:txBody>
                  <a:tcPr marL="7620" marR="7620" marT="7620" marB="0" anchor="ctr">
                    <a:lnL w="6350" cap="flat" cmpd="sng" algn="ctr">
                      <a:solidFill>
                        <a:srgbClr val="D1D3D4"/>
                      </a:solidFill>
                      <a:prstDash val="solid"/>
                      <a:round/>
                      <a:headEnd type="none" w="med" len="med"/>
                      <a:tailEnd type="none" w="med" len="med"/>
                    </a:lnL>
                    <a:lnR>
                      <a:noFill/>
                    </a:lnR>
                    <a:lnT>
                      <a:noFill/>
                    </a:lnT>
                    <a:lnB>
                      <a:noFill/>
                    </a:lnB>
                    <a:solidFill>
                      <a:srgbClr val="FFF89F"/>
                    </a:solidFill>
                  </a:tcPr>
                </a:tc>
                <a:tc>
                  <a:txBody>
                    <a:bodyPr/>
                    <a:lstStyle/>
                    <a:p>
                      <a:pPr algn="ctr" fontAlgn="b"/>
                      <a:r>
                        <a:rPr lang="en-US" sz="1400" b="1" i="0" u="none" strike="noStrike" dirty="0">
                          <a:solidFill>
                            <a:srgbClr val="000000"/>
                          </a:solidFill>
                          <a:effectLst/>
                          <a:latin typeface="Calibri" panose="020F0502020204030204" pitchFamily="34" charset="0"/>
                        </a:rPr>
                        <a:t>1</a:t>
                      </a:r>
                    </a:p>
                  </a:txBody>
                  <a:tcPr marL="7620" marR="7620" marT="7620" marB="0" anchor="ctr">
                    <a:lnL>
                      <a:noFill/>
                    </a:lnL>
                    <a:lnR>
                      <a:noFill/>
                    </a:lnR>
                    <a:lnT>
                      <a:noFill/>
                    </a:lnT>
                    <a:lnB>
                      <a:noFill/>
                    </a:lnB>
                    <a:solidFill>
                      <a:srgbClr val="FCFCFF"/>
                    </a:solidFill>
                  </a:tcPr>
                </a:tc>
                <a:tc>
                  <a:txBody>
                    <a:bodyPr/>
                    <a:lstStyle/>
                    <a:p>
                      <a:pPr algn="ctr" fontAlgn="b"/>
                      <a:r>
                        <a:rPr lang="en-US" sz="1400" b="1" i="0" u="none" strike="noStrike" dirty="0">
                          <a:solidFill>
                            <a:srgbClr val="000000"/>
                          </a:solidFill>
                          <a:effectLst/>
                          <a:latin typeface="Calibri" panose="020F0502020204030204" pitchFamily="34" charset="0"/>
                        </a:rPr>
                        <a:t>8</a:t>
                      </a:r>
                    </a:p>
                  </a:txBody>
                  <a:tcPr marL="7620" marR="7620" marT="7620" marB="0" anchor="ctr">
                    <a:lnL>
                      <a:noFill/>
                    </a:lnL>
                    <a:lnR>
                      <a:noFill/>
                    </a:lnR>
                    <a:lnT>
                      <a:noFill/>
                    </a:lnT>
                    <a:lnB>
                      <a:noFill/>
                    </a:lnB>
                    <a:solidFill>
                      <a:srgbClr val="FFF89F"/>
                    </a:solidFill>
                  </a:tcPr>
                </a:tc>
                <a:extLst>
                  <a:ext uri="{0D108BD9-81ED-4DB2-BD59-A6C34878D82A}">
                    <a16:rowId xmlns:a16="http://schemas.microsoft.com/office/drawing/2014/main" val="1875848024"/>
                  </a:ext>
                </a:extLst>
              </a:tr>
              <a:tr h="494201">
                <a:tc>
                  <a:txBody>
                    <a:bodyPr/>
                    <a:lstStyle/>
                    <a:p>
                      <a:pPr algn="ctr" rtl="0" fontAlgn="ctr"/>
                      <a:r>
                        <a:rPr lang="en-US" sz="1600" b="1" i="0" u="none" strike="noStrike" dirty="0">
                          <a:solidFill>
                            <a:srgbClr val="FFFFFF"/>
                          </a:solidFill>
                          <a:effectLst/>
                          <a:latin typeface="Arial Narrow" panose="020B0606020202030204" pitchFamily="34" charset="0"/>
                        </a:rPr>
                        <a:t>26-49%</a:t>
                      </a:r>
                    </a:p>
                  </a:txBody>
                  <a:tcPr marL="7620" marR="7620" marT="7620"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w="6350" cap="flat" cmpd="sng" algn="ctr">
                      <a:solidFill>
                        <a:srgbClr val="D1D3D4"/>
                      </a:solidFill>
                      <a:prstDash val="solid"/>
                      <a:round/>
                      <a:headEnd type="none" w="med" len="med"/>
                      <a:tailEnd type="none" w="med" len="med"/>
                    </a:lnT>
                    <a:lnB w="6350" cap="flat" cmpd="sng" algn="ctr">
                      <a:solidFill>
                        <a:srgbClr val="D1D3D4"/>
                      </a:solidFill>
                      <a:prstDash val="solid"/>
                      <a:round/>
                      <a:headEnd type="none" w="med" len="med"/>
                      <a:tailEnd type="none" w="med" len="med"/>
                    </a:lnB>
                    <a:solidFill>
                      <a:srgbClr val="58585A"/>
                    </a:solidFill>
                  </a:tcPr>
                </a:tc>
                <a:tc>
                  <a:txBody>
                    <a:bodyPr/>
                    <a:lstStyle/>
                    <a:p>
                      <a:pPr algn="ctr" fontAlgn="b"/>
                      <a:r>
                        <a:rPr lang="en-US" sz="1400" b="1" i="0" u="none" strike="noStrike">
                          <a:solidFill>
                            <a:srgbClr val="000000"/>
                          </a:solidFill>
                          <a:effectLst/>
                          <a:latin typeface="Calibri" panose="020F0502020204030204" pitchFamily="34" charset="0"/>
                        </a:rPr>
                        <a:t>14</a:t>
                      </a:r>
                    </a:p>
                  </a:txBody>
                  <a:tcPr marL="7620" marR="7620" marT="7620" marB="0" anchor="ctr">
                    <a:lnL w="6350" cap="flat" cmpd="sng" algn="ctr">
                      <a:solidFill>
                        <a:srgbClr val="D1D3D4"/>
                      </a:solidFill>
                      <a:prstDash val="solid"/>
                      <a:round/>
                      <a:headEnd type="none" w="med" len="med"/>
                      <a:tailEnd type="none" w="med" len="med"/>
                    </a:lnL>
                    <a:lnR>
                      <a:noFill/>
                    </a:lnR>
                    <a:lnT>
                      <a:noFill/>
                    </a:lnT>
                    <a:lnB>
                      <a:noFill/>
                    </a:lnB>
                    <a:solidFill>
                      <a:srgbClr val="F8696B"/>
                    </a:solidFill>
                  </a:tcPr>
                </a:tc>
                <a:tc>
                  <a:txBody>
                    <a:bodyPr/>
                    <a:lstStyle/>
                    <a:p>
                      <a:pPr algn="ctr" fontAlgn="b"/>
                      <a:r>
                        <a:rPr lang="en-US" sz="1400" b="1" i="0" u="none" strike="noStrike" dirty="0">
                          <a:solidFill>
                            <a:srgbClr val="000000"/>
                          </a:solidFill>
                          <a:effectLst/>
                          <a:latin typeface="Calibri" panose="020F0502020204030204" pitchFamily="34" charset="0"/>
                        </a:rPr>
                        <a:t>12</a:t>
                      </a:r>
                    </a:p>
                  </a:txBody>
                  <a:tcPr marL="7620" marR="7620" marT="7620" marB="0" anchor="ctr">
                    <a:lnL>
                      <a:noFill/>
                    </a:lnL>
                    <a:lnR>
                      <a:noFill/>
                    </a:lnR>
                    <a:lnT>
                      <a:noFill/>
                    </a:lnT>
                    <a:lnB>
                      <a:noFill/>
                    </a:lnB>
                    <a:solidFill>
                      <a:srgbClr val="F97E81"/>
                    </a:solidFill>
                  </a:tcPr>
                </a:tc>
                <a:tc>
                  <a:txBody>
                    <a:bodyPr/>
                    <a:lstStyle/>
                    <a:p>
                      <a:pPr algn="ctr" fontAlgn="b"/>
                      <a:r>
                        <a:rPr lang="en-US" sz="1400" b="1" i="0" u="none" strike="noStrike" dirty="0">
                          <a:solidFill>
                            <a:srgbClr val="000000"/>
                          </a:solidFill>
                          <a:effectLst/>
                          <a:latin typeface="Calibri" panose="020F0502020204030204" pitchFamily="34" charset="0"/>
                        </a:rPr>
                        <a:t>6</a:t>
                      </a:r>
                    </a:p>
                  </a:txBody>
                  <a:tcPr marL="7620" marR="7620" marT="7620" marB="0" anchor="ctr">
                    <a:lnL>
                      <a:noFill/>
                    </a:lnL>
                    <a:lnR>
                      <a:noFill/>
                    </a:lnR>
                    <a:lnT>
                      <a:noFill/>
                    </a:lnT>
                    <a:lnB>
                      <a:noFill/>
                    </a:lnB>
                    <a:solidFill>
                      <a:srgbClr val="FBBDC0"/>
                    </a:solidFill>
                  </a:tcPr>
                </a:tc>
                <a:extLst>
                  <a:ext uri="{0D108BD9-81ED-4DB2-BD59-A6C34878D82A}">
                    <a16:rowId xmlns:a16="http://schemas.microsoft.com/office/drawing/2014/main" val="3802281608"/>
                  </a:ext>
                </a:extLst>
              </a:tr>
              <a:tr h="494201">
                <a:tc>
                  <a:txBody>
                    <a:bodyPr/>
                    <a:lstStyle/>
                    <a:p>
                      <a:pPr algn="ctr" rtl="0" fontAlgn="ctr"/>
                      <a:r>
                        <a:rPr lang="en-US" sz="1600" b="1" i="0" u="none" strike="noStrike" dirty="0">
                          <a:solidFill>
                            <a:srgbClr val="FFFFFF"/>
                          </a:solidFill>
                          <a:effectLst/>
                          <a:latin typeface="Arial Narrow" panose="020B0606020202030204" pitchFamily="34" charset="0"/>
                        </a:rPr>
                        <a:t>0-25%</a:t>
                      </a:r>
                    </a:p>
                  </a:txBody>
                  <a:tcPr marL="7620" marR="7620" marT="7620"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w="6350" cap="flat" cmpd="sng" algn="ctr">
                      <a:solidFill>
                        <a:srgbClr val="D1D3D4"/>
                      </a:solidFill>
                      <a:prstDash val="solid"/>
                      <a:round/>
                      <a:headEnd type="none" w="med" len="med"/>
                      <a:tailEnd type="none" w="med" len="med"/>
                    </a:lnT>
                    <a:lnB w="6350" cap="flat" cmpd="sng" algn="ctr">
                      <a:solidFill>
                        <a:srgbClr val="D1D3D4"/>
                      </a:solidFill>
                      <a:prstDash val="solid"/>
                      <a:round/>
                      <a:headEnd type="none" w="med" len="med"/>
                      <a:tailEnd type="none" w="med" len="med"/>
                    </a:lnB>
                    <a:solidFill>
                      <a:srgbClr val="58585A"/>
                    </a:solidFill>
                  </a:tcPr>
                </a:tc>
                <a:tc>
                  <a:txBody>
                    <a:bodyPr/>
                    <a:lstStyle/>
                    <a:p>
                      <a:pPr algn="ctr" fontAlgn="b"/>
                      <a:r>
                        <a:rPr lang="en-US" sz="1400" b="1" i="0" u="none" strike="noStrike" dirty="0">
                          <a:solidFill>
                            <a:srgbClr val="000000"/>
                          </a:solidFill>
                          <a:effectLst/>
                          <a:latin typeface="Calibri" panose="020F0502020204030204" pitchFamily="34" charset="0"/>
                        </a:rPr>
                        <a:t>2</a:t>
                      </a:r>
                    </a:p>
                  </a:txBody>
                  <a:tcPr marL="7620" marR="7620" marT="7620" marB="0" anchor="ctr">
                    <a:lnL w="6350" cap="flat" cmpd="sng" algn="ctr">
                      <a:solidFill>
                        <a:srgbClr val="D1D3D4"/>
                      </a:solidFill>
                      <a:prstDash val="solid"/>
                      <a:round/>
                      <a:headEnd type="none" w="med" len="med"/>
                      <a:tailEnd type="none" w="med" len="med"/>
                    </a:lnL>
                    <a:lnR>
                      <a:noFill/>
                    </a:lnR>
                    <a:lnT>
                      <a:noFill/>
                    </a:lnT>
                    <a:lnB>
                      <a:noFill/>
                    </a:lnB>
                    <a:solidFill>
                      <a:srgbClr val="FCE7EA"/>
                    </a:solidFill>
                  </a:tcPr>
                </a:tc>
                <a:tc>
                  <a:txBody>
                    <a:bodyPr/>
                    <a:lstStyle/>
                    <a:p>
                      <a:pPr algn="ctr" fontAlgn="b"/>
                      <a:r>
                        <a:rPr lang="en-US" sz="1400" b="1" i="0" u="none" strike="noStrike" dirty="0">
                          <a:solidFill>
                            <a:srgbClr val="000000"/>
                          </a:solidFill>
                          <a:effectLst/>
                          <a:latin typeface="Calibri" panose="020F0502020204030204" pitchFamily="34" charset="0"/>
                        </a:rPr>
                        <a:t>6</a:t>
                      </a:r>
                    </a:p>
                  </a:txBody>
                  <a:tcPr marL="7620" marR="7620" marT="7620" marB="0" anchor="ctr">
                    <a:lnL>
                      <a:noFill/>
                    </a:lnL>
                    <a:lnR>
                      <a:noFill/>
                    </a:lnR>
                    <a:lnT>
                      <a:noFill/>
                    </a:lnT>
                    <a:lnB>
                      <a:noFill/>
                    </a:lnB>
                    <a:solidFill>
                      <a:srgbClr val="FBBDC0"/>
                    </a:solidFill>
                  </a:tcPr>
                </a:tc>
                <a:tc>
                  <a:txBody>
                    <a:bodyPr/>
                    <a:lstStyle/>
                    <a:p>
                      <a:pPr algn="ctr" fontAlgn="b"/>
                      <a:r>
                        <a:rPr lang="en-US" sz="1400" b="1" i="0" u="none" strike="noStrike" dirty="0">
                          <a:solidFill>
                            <a:srgbClr val="000000"/>
                          </a:solidFill>
                          <a:effectLst/>
                          <a:latin typeface="Calibri" panose="020F0502020204030204" pitchFamily="34" charset="0"/>
                        </a:rPr>
                        <a:t>0</a:t>
                      </a:r>
                    </a:p>
                  </a:txBody>
                  <a:tcPr marL="7620" marR="7620" marT="7620" marB="0" anchor="ctr">
                    <a:lnL>
                      <a:noFill/>
                    </a:lnL>
                    <a:lnR>
                      <a:noFill/>
                    </a:lnR>
                    <a:lnT>
                      <a:noFill/>
                    </a:lnT>
                    <a:lnB>
                      <a:noFill/>
                    </a:lnB>
                    <a:solidFill>
                      <a:srgbClr val="FCFCFF"/>
                    </a:solidFill>
                  </a:tcPr>
                </a:tc>
                <a:extLst>
                  <a:ext uri="{0D108BD9-81ED-4DB2-BD59-A6C34878D82A}">
                    <a16:rowId xmlns:a16="http://schemas.microsoft.com/office/drawing/2014/main" val="824036776"/>
                  </a:ext>
                </a:extLst>
              </a:tr>
            </a:tbl>
          </a:graphicData>
        </a:graphic>
      </p:graphicFrame>
      <p:sp>
        <p:nvSpPr>
          <p:cNvPr id="7" name="Rectangle 6"/>
          <p:cNvSpPr/>
          <p:nvPr/>
        </p:nvSpPr>
        <p:spPr>
          <a:xfrm rot="16200000">
            <a:off x="-96923" y="3236157"/>
            <a:ext cx="2063746" cy="307777"/>
          </a:xfrm>
          <a:prstGeom prst="rect">
            <a:avLst/>
          </a:prstGeom>
        </p:spPr>
        <p:txBody>
          <a:bodyPr wrap="square">
            <a:spAutoFit/>
          </a:bodyPr>
          <a:lstStyle/>
          <a:p>
            <a:r>
              <a:rPr lang="en-US" sz="1400" b="1" dirty="0" smtClean="0">
                <a:solidFill>
                  <a:srgbClr val="58585A"/>
                </a:solidFill>
                <a:latin typeface="+mj-lt"/>
              </a:rPr>
              <a:t>% of households</a:t>
            </a:r>
            <a:endParaRPr lang="en-US" sz="1400" b="1" dirty="0">
              <a:solidFill>
                <a:srgbClr val="58585A"/>
              </a:solidFill>
              <a:latin typeface="+mj-lt"/>
            </a:endParaRPr>
          </a:p>
        </p:txBody>
      </p:sp>
    </p:spTree>
    <p:extLst>
      <p:ext uri="{BB962C8B-B14F-4D97-AF65-F5344CB8AC3E}">
        <p14:creationId xmlns:p14="http://schemas.microsoft.com/office/powerpoint/2010/main" val="16675964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Health: Key Trends</a:t>
            </a:r>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4972" y="1717383"/>
            <a:ext cx="7145286" cy="4624710"/>
          </a:xfrm>
          <a:prstGeom prst="rect">
            <a:avLst/>
          </a:prstGeom>
        </p:spPr>
      </p:pic>
      <p:sp>
        <p:nvSpPr>
          <p:cNvPr id="4" name="Rectangle 3"/>
          <p:cNvSpPr/>
          <p:nvPr/>
        </p:nvSpPr>
        <p:spPr>
          <a:xfrm>
            <a:off x="233756" y="1177714"/>
            <a:ext cx="8174264" cy="400110"/>
          </a:xfrm>
          <a:prstGeom prst="rect">
            <a:avLst/>
          </a:prstGeom>
        </p:spPr>
        <p:txBody>
          <a:bodyPr wrap="square">
            <a:spAutoFit/>
          </a:bodyPr>
          <a:lstStyle/>
          <a:p>
            <a:r>
              <a:rPr lang="en-US" sz="2000" b="1" dirty="0" smtClean="0">
                <a:solidFill>
                  <a:srgbClr val="000000"/>
                </a:solidFill>
                <a:latin typeface="+mj-lt"/>
              </a:rPr>
              <a:t>Healthcare facilities in </a:t>
            </a:r>
            <a:r>
              <a:rPr lang="en-US" sz="2000" b="1" dirty="0" err="1" smtClean="0">
                <a:solidFill>
                  <a:srgbClr val="000000"/>
                </a:solidFill>
                <a:latin typeface="+mj-lt"/>
              </a:rPr>
              <a:t>Ar</a:t>
            </a:r>
            <a:r>
              <a:rPr lang="en-US" sz="2000" b="1" dirty="0" smtClean="0">
                <a:solidFill>
                  <a:srgbClr val="000000"/>
                </a:solidFill>
                <a:latin typeface="+mj-lt"/>
              </a:rPr>
              <a:t>-Raqqa City as of October 2018</a:t>
            </a:r>
            <a:endParaRPr lang="en-US" sz="2000" dirty="0">
              <a:latin typeface="+mj-lt"/>
            </a:endParaRPr>
          </a:p>
        </p:txBody>
      </p:sp>
      <p:sp>
        <p:nvSpPr>
          <p:cNvPr id="5" name="Rectangle 4"/>
          <p:cNvSpPr/>
          <p:nvPr/>
        </p:nvSpPr>
        <p:spPr>
          <a:xfrm>
            <a:off x="233756" y="1541906"/>
            <a:ext cx="4572000" cy="338554"/>
          </a:xfrm>
          <a:prstGeom prst="rect">
            <a:avLst/>
          </a:prstGeom>
        </p:spPr>
        <p:txBody>
          <a:bodyPr>
            <a:spAutoFit/>
          </a:bodyPr>
          <a:lstStyle/>
          <a:p>
            <a:r>
              <a:rPr lang="en-GB" sz="1600" dirty="0" smtClean="0">
                <a:solidFill>
                  <a:srgbClr val="58585A"/>
                </a:solidFill>
              </a:rPr>
              <a:t>From ABA III</a:t>
            </a:r>
            <a:endParaRPr lang="en-GB" sz="1600" dirty="0">
              <a:solidFill>
                <a:srgbClr val="58585A"/>
              </a:solidFill>
            </a:endParaRPr>
          </a:p>
        </p:txBody>
      </p:sp>
    </p:spTree>
    <p:extLst>
      <p:ext uri="{BB962C8B-B14F-4D97-AF65-F5344CB8AC3E}">
        <p14:creationId xmlns:p14="http://schemas.microsoft.com/office/powerpoint/2010/main" val="1049732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Health: Key Trends</a:t>
            </a:r>
            <a:endParaRPr lang="en-US" dirty="0"/>
          </a:p>
        </p:txBody>
      </p:sp>
      <p:sp>
        <p:nvSpPr>
          <p:cNvPr id="5" name="Rectangle 4"/>
          <p:cNvSpPr/>
          <p:nvPr/>
        </p:nvSpPr>
        <p:spPr>
          <a:xfrm>
            <a:off x="286874" y="1314567"/>
            <a:ext cx="8174264" cy="707886"/>
          </a:xfrm>
          <a:prstGeom prst="rect">
            <a:avLst/>
          </a:prstGeom>
        </p:spPr>
        <p:txBody>
          <a:bodyPr wrap="square">
            <a:spAutoFit/>
          </a:bodyPr>
          <a:lstStyle/>
          <a:p>
            <a:r>
              <a:rPr lang="en-US" sz="2000" b="1" dirty="0" smtClean="0">
                <a:solidFill>
                  <a:srgbClr val="000000"/>
                </a:solidFill>
                <a:latin typeface="+mj-lt"/>
              </a:rPr>
              <a:t>Proportion of households able to access required treatment in </a:t>
            </a:r>
            <a:r>
              <a:rPr lang="en-US" sz="2000" b="1" dirty="0" err="1" smtClean="0">
                <a:solidFill>
                  <a:srgbClr val="000000"/>
                </a:solidFill>
                <a:latin typeface="+mj-lt"/>
              </a:rPr>
              <a:t>neighbourhood</a:t>
            </a:r>
            <a:r>
              <a:rPr lang="en-US" sz="2000" b="1" dirty="0" smtClean="0">
                <a:solidFill>
                  <a:srgbClr val="000000"/>
                </a:solidFill>
                <a:latin typeface="+mj-lt"/>
              </a:rPr>
              <a:t> as of October 2018</a:t>
            </a:r>
            <a:endParaRPr lang="en-US" sz="2000" dirty="0">
              <a:latin typeface="+mj-lt"/>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3756" y="2374721"/>
            <a:ext cx="8184742" cy="3741596"/>
          </a:xfrm>
          <a:prstGeom prst="rect">
            <a:avLst/>
          </a:prstGeom>
        </p:spPr>
      </p:pic>
      <p:sp>
        <p:nvSpPr>
          <p:cNvPr id="6" name="Rectangle 5"/>
          <p:cNvSpPr/>
          <p:nvPr/>
        </p:nvSpPr>
        <p:spPr>
          <a:xfrm>
            <a:off x="286874" y="2098309"/>
            <a:ext cx="4572000" cy="338554"/>
          </a:xfrm>
          <a:prstGeom prst="rect">
            <a:avLst/>
          </a:prstGeom>
        </p:spPr>
        <p:txBody>
          <a:bodyPr>
            <a:spAutoFit/>
          </a:bodyPr>
          <a:lstStyle/>
          <a:p>
            <a:r>
              <a:rPr lang="en-GB" sz="1600" dirty="0" smtClean="0">
                <a:solidFill>
                  <a:srgbClr val="58585A"/>
                </a:solidFill>
              </a:rPr>
              <a:t>From ABA III</a:t>
            </a:r>
            <a:endParaRPr lang="en-GB" sz="1600" dirty="0">
              <a:solidFill>
                <a:srgbClr val="58585A"/>
              </a:solidFill>
            </a:endParaRPr>
          </a:p>
        </p:txBody>
      </p:sp>
    </p:spTree>
    <p:extLst>
      <p:ext uri="{BB962C8B-B14F-4D97-AF65-F5344CB8AC3E}">
        <p14:creationId xmlns:p14="http://schemas.microsoft.com/office/powerpoint/2010/main" val="1456673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Health: Barriers to Healthcare</a:t>
            </a:r>
          </a:p>
        </p:txBody>
      </p:sp>
      <p:graphicFrame>
        <p:nvGraphicFramePr>
          <p:cNvPr id="4" name="Chart 3"/>
          <p:cNvGraphicFramePr>
            <a:graphicFrameLocks/>
          </p:cNvGraphicFramePr>
          <p:nvPr>
            <p:extLst>
              <p:ext uri="{D42A27DB-BD31-4B8C-83A1-F6EECF244321}">
                <p14:modId xmlns:p14="http://schemas.microsoft.com/office/powerpoint/2010/main" val="2263973649"/>
              </p:ext>
            </p:extLst>
          </p:nvPr>
        </p:nvGraphicFramePr>
        <p:xfrm>
          <a:off x="1386777" y="2190147"/>
          <a:ext cx="5641675" cy="2510287"/>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286874" y="1395997"/>
            <a:ext cx="8174264" cy="707886"/>
          </a:xfrm>
          <a:prstGeom prst="rect">
            <a:avLst/>
          </a:prstGeom>
        </p:spPr>
        <p:txBody>
          <a:bodyPr wrap="square">
            <a:spAutoFit/>
          </a:bodyPr>
          <a:lstStyle/>
          <a:p>
            <a:r>
              <a:rPr lang="en-US" sz="2000" b="1" dirty="0" smtClean="0">
                <a:solidFill>
                  <a:srgbClr val="000000"/>
                </a:solidFill>
                <a:latin typeface="+mj-lt"/>
              </a:rPr>
              <a:t>Most commonly reported barriers to healthcare across </a:t>
            </a:r>
            <a:r>
              <a:rPr lang="en-US" sz="2000" b="1" dirty="0" err="1" smtClean="0">
                <a:solidFill>
                  <a:srgbClr val="000000"/>
                </a:solidFill>
                <a:latin typeface="+mj-lt"/>
              </a:rPr>
              <a:t>Ar</a:t>
            </a:r>
            <a:r>
              <a:rPr lang="en-US" sz="2000" b="1" dirty="0" smtClean="0">
                <a:solidFill>
                  <a:srgbClr val="000000"/>
                </a:solidFill>
                <a:latin typeface="+mj-lt"/>
              </a:rPr>
              <a:t>-Raqqa city (% of KIs reporting) </a:t>
            </a:r>
            <a:endParaRPr lang="en-US" sz="2000" dirty="0">
              <a:latin typeface="+mj-lt"/>
            </a:endParaRPr>
          </a:p>
        </p:txBody>
      </p:sp>
      <p:sp>
        <p:nvSpPr>
          <p:cNvPr id="6" name="Content Placeholder 2"/>
          <p:cNvSpPr>
            <a:spLocks noGrp="1"/>
          </p:cNvSpPr>
          <p:nvPr>
            <p:ph idx="1"/>
          </p:nvPr>
        </p:nvSpPr>
        <p:spPr>
          <a:xfrm>
            <a:off x="612475" y="4786697"/>
            <a:ext cx="7568999" cy="1489313"/>
          </a:xfrm>
        </p:spPr>
        <p:txBody>
          <a:bodyPr>
            <a:normAutofit/>
          </a:bodyPr>
          <a:lstStyle/>
          <a:p>
            <a:r>
              <a:rPr lang="en-US" sz="1600" b="1" dirty="0" smtClean="0"/>
              <a:t>All top three barriers also reported in areas where there are healthcare facilities offering healthcare free services</a:t>
            </a:r>
            <a:endParaRPr lang="en-US" sz="1600" b="1" dirty="0"/>
          </a:p>
        </p:txBody>
      </p:sp>
    </p:spTree>
    <p:extLst>
      <p:ext uri="{BB962C8B-B14F-4D97-AF65-F5344CB8AC3E}">
        <p14:creationId xmlns:p14="http://schemas.microsoft.com/office/powerpoint/2010/main" val="23870509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Health: Access to Healthcare</a:t>
            </a:r>
            <a:endParaRPr lang="en-US" dirty="0"/>
          </a:p>
        </p:txBody>
      </p:sp>
      <p:sp>
        <p:nvSpPr>
          <p:cNvPr id="4" name="Title 1"/>
          <p:cNvSpPr txBox="1">
            <a:spLocks/>
          </p:cNvSpPr>
          <p:nvPr/>
        </p:nvSpPr>
        <p:spPr>
          <a:xfrm>
            <a:off x="233756" y="365127"/>
            <a:ext cx="7947718" cy="61025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r>
              <a:rPr lang="en-US" sz="6600" dirty="0" smtClean="0"/>
              <a:t> </a:t>
            </a:r>
            <a:endParaRPr lang="en-US" sz="6600" dirty="0"/>
          </a:p>
        </p:txBody>
      </p:sp>
      <p:graphicFrame>
        <p:nvGraphicFramePr>
          <p:cNvPr id="5" name="Table 4"/>
          <p:cNvGraphicFramePr>
            <a:graphicFrameLocks noGrp="1"/>
          </p:cNvGraphicFramePr>
          <p:nvPr>
            <p:extLst/>
          </p:nvPr>
        </p:nvGraphicFramePr>
        <p:xfrm>
          <a:off x="495938" y="1278148"/>
          <a:ext cx="7423353" cy="5356860"/>
        </p:xfrm>
        <a:graphic>
          <a:graphicData uri="http://schemas.openxmlformats.org/drawingml/2006/table">
            <a:tbl>
              <a:tblPr/>
              <a:tblGrid>
                <a:gridCol w="834475">
                  <a:extLst>
                    <a:ext uri="{9D8B030D-6E8A-4147-A177-3AD203B41FA5}">
                      <a16:colId xmlns:a16="http://schemas.microsoft.com/office/drawing/2014/main" val="2151639196"/>
                    </a:ext>
                  </a:extLst>
                </a:gridCol>
                <a:gridCol w="2068804">
                  <a:extLst>
                    <a:ext uri="{9D8B030D-6E8A-4147-A177-3AD203B41FA5}">
                      <a16:colId xmlns:a16="http://schemas.microsoft.com/office/drawing/2014/main" val="192089970"/>
                    </a:ext>
                  </a:extLst>
                </a:gridCol>
                <a:gridCol w="2399116">
                  <a:extLst>
                    <a:ext uri="{9D8B030D-6E8A-4147-A177-3AD203B41FA5}">
                      <a16:colId xmlns:a16="http://schemas.microsoft.com/office/drawing/2014/main" val="1593287739"/>
                    </a:ext>
                  </a:extLst>
                </a:gridCol>
                <a:gridCol w="2120958">
                  <a:extLst>
                    <a:ext uri="{9D8B030D-6E8A-4147-A177-3AD203B41FA5}">
                      <a16:colId xmlns:a16="http://schemas.microsoft.com/office/drawing/2014/main" val="1928029326"/>
                    </a:ext>
                  </a:extLst>
                </a:gridCol>
              </a:tblGrid>
              <a:tr h="1112520">
                <a:tc>
                  <a:txBody>
                    <a:bodyPr/>
                    <a:lstStyle/>
                    <a:p>
                      <a:pPr algn="ctr" rtl="0" fontAlgn="b"/>
                      <a:r>
                        <a:rPr lang="en-US" sz="1000" b="0" i="0" u="none" strike="noStrike" dirty="0">
                          <a:solidFill>
                            <a:srgbClr val="000000"/>
                          </a:solidFill>
                          <a:effectLst/>
                          <a:latin typeface="Arial Narrow" panose="020B0606020202030204" pitchFamily="34" charset="0"/>
                        </a:rPr>
                        <a:t> </a:t>
                      </a:r>
                    </a:p>
                  </a:txBody>
                  <a:tcPr marL="7620" marR="7620" marT="7620" marB="0" anchor="ctr">
                    <a:lnL>
                      <a:noFill/>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tcPr>
                </a:tc>
                <a:tc>
                  <a:txBody>
                    <a:bodyPr/>
                    <a:lstStyle/>
                    <a:p>
                      <a:pPr algn="ctr" rtl="0" fontAlgn="ctr"/>
                      <a:r>
                        <a:rPr lang="en-US" sz="1600" b="1" i="0" u="none" strike="noStrike" dirty="0">
                          <a:solidFill>
                            <a:srgbClr val="FFFFFF"/>
                          </a:solidFill>
                          <a:effectLst/>
                          <a:latin typeface="Arial Narrow" panose="020B0606020202030204" pitchFamily="34" charset="0"/>
                        </a:rPr>
                        <a:t>% households </a:t>
                      </a:r>
                      <a:r>
                        <a:rPr lang="en-US" sz="1600" b="1" i="0" u="none" strike="noStrike" dirty="0" smtClean="0">
                          <a:solidFill>
                            <a:srgbClr val="FFFFFF"/>
                          </a:solidFill>
                          <a:effectLst/>
                          <a:latin typeface="Arial Narrow" panose="020B0606020202030204" pitchFamily="34" charset="0"/>
                        </a:rPr>
                        <a:t>requiring treatment who have been able to receive it</a:t>
                      </a:r>
                      <a:endParaRPr lang="en-US" sz="1600" b="1" i="0" u="none" strike="noStrike" dirty="0">
                        <a:solidFill>
                          <a:srgbClr val="FFFFFF"/>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8585A"/>
                    </a:solidFill>
                  </a:tcPr>
                </a:tc>
                <a:tc>
                  <a:txBody>
                    <a:bodyPr/>
                    <a:lstStyle/>
                    <a:p>
                      <a:pPr algn="ctr" rtl="0" fontAlgn="ctr"/>
                      <a:r>
                        <a:rPr lang="en-US" sz="1600" b="1" i="0" u="none" strike="noStrike" dirty="0">
                          <a:solidFill>
                            <a:srgbClr val="FFFFFF"/>
                          </a:solidFill>
                          <a:effectLst/>
                          <a:latin typeface="Arial Narrow" panose="020B0606020202030204" pitchFamily="34" charset="0"/>
                        </a:rPr>
                        <a:t>Medical facilities </a:t>
                      </a:r>
                      <a:r>
                        <a:rPr lang="en-US" sz="1600" b="1" i="0" u="none" strike="noStrike" dirty="0" smtClean="0">
                          <a:solidFill>
                            <a:srgbClr val="FFFFFF"/>
                          </a:solidFill>
                          <a:effectLst/>
                          <a:latin typeface="Arial Narrow" panose="020B0606020202030204" pitchFamily="34" charset="0"/>
                        </a:rPr>
                        <a:t>reported accessed by households in area </a:t>
                      </a:r>
                      <a:endParaRPr lang="en-US" sz="1600" b="1" i="0" u="none" strike="noStrike" dirty="0">
                        <a:solidFill>
                          <a:srgbClr val="FFFFFF"/>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8585A"/>
                    </a:solidFill>
                  </a:tcPr>
                </a:tc>
                <a:tc>
                  <a:txBody>
                    <a:bodyPr/>
                    <a:lstStyle/>
                    <a:p>
                      <a:pPr algn="ctr" rtl="0" fontAlgn="ctr"/>
                      <a:r>
                        <a:rPr lang="en-US" sz="1600" b="1" i="0" u="none" strike="noStrike" dirty="0">
                          <a:solidFill>
                            <a:srgbClr val="FFFFFF"/>
                          </a:solidFill>
                          <a:effectLst/>
                          <a:latin typeface="Arial Narrow" panose="020B0606020202030204" pitchFamily="34" charset="0"/>
                        </a:rPr>
                        <a:t>Medical facilities available </a:t>
                      </a:r>
                      <a:r>
                        <a:rPr lang="en-US" sz="1600" b="1" i="0" u="none" strike="noStrike" dirty="0" smtClean="0">
                          <a:solidFill>
                            <a:srgbClr val="FFFFFF"/>
                          </a:solidFill>
                          <a:effectLst/>
                          <a:latin typeface="Arial Narrow" panose="020B0606020202030204" pitchFamily="34" charset="0"/>
                        </a:rPr>
                        <a:t>area </a:t>
                      </a:r>
                      <a:endParaRPr lang="en-US" sz="1600" b="1" i="0" u="none" strike="noStrike" dirty="0">
                        <a:solidFill>
                          <a:srgbClr val="FFFFFF"/>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8585A"/>
                    </a:solidFill>
                  </a:tcPr>
                </a:tc>
                <a:extLst>
                  <a:ext uri="{0D108BD9-81ED-4DB2-BD59-A6C34878D82A}">
                    <a16:rowId xmlns:a16="http://schemas.microsoft.com/office/drawing/2014/main" val="1350395073"/>
                  </a:ext>
                </a:extLst>
              </a:tr>
              <a:tr h="815340">
                <a:tc>
                  <a:txBody>
                    <a:bodyPr/>
                    <a:lstStyle/>
                    <a:p>
                      <a:pPr algn="ctr" rtl="0" fontAlgn="ctr"/>
                      <a:r>
                        <a:rPr lang="en-US" sz="1600" b="1" i="0" u="none" strike="noStrike" dirty="0" err="1">
                          <a:solidFill>
                            <a:srgbClr val="000000"/>
                          </a:solidFill>
                          <a:effectLst/>
                          <a:latin typeface="Arial Narrow" panose="020B0606020202030204" pitchFamily="34" charset="0"/>
                        </a:rPr>
                        <a:t>Meshleb</a:t>
                      </a:r>
                      <a:endParaRPr lang="en-US" sz="16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400" b="1" i="0" u="none" strike="noStrike" dirty="0" smtClean="0">
                          <a:solidFill>
                            <a:srgbClr val="000000"/>
                          </a:solidFill>
                          <a:effectLst/>
                          <a:latin typeface="Arial Narrow" panose="020B0606020202030204" pitchFamily="34" charset="0"/>
                        </a:rPr>
                        <a:t>51-75</a:t>
                      </a:r>
                      <a:r>
                        <a:rPr lang="en-US" sz="1400" b="1" i="0" u="none" strike="noStrike" dirty="0">
                          <a:solidFill>
                            <a:srgbClr val="000000"/>
                          </a:solidFill>
                          <a:effectLst/>
                          <a:latin typeface="Arial Narrow" panose="020B0606020202030204" pitchFamily="34" charset="0"/>
                        </a:rPr>
                        <a:t>% </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E0B4"/>
                    </a:solidFill>
                  </a:tcPr>
                </a:tc>
                <a:tc>
                  <a:txBody>
                    <a:bodyPr/>
                    <a:lstStyle/>
                    <a:p>
                      <a:pPr algn="ctr" rtl="0" fontAlgn="ctr"/>
                      <a:r>
                        <a:rPr lang="en-US" sz="1400" b="1" i="0" u="none" strike="noStrike" dirty="0">
                          <a:solidFill>
                            <a:srgbClr val="000000"/>
                          </a:solidFill>
                          <a:effectLst/>
                          <a:latin typeface="Arial Narrow" panose="020B0606020202030204" pitchFamily="34" charset="0"/>
                        </a:rPr>
                        <a:t>Mobile clinics</a:t>
                      </a:r>
                      <a:br>
                        <a:rPr lang="en-US" sz="1400" b="1" i="0" u="none" strike="noStrike" dirty="0">
                          <a:solidFill>
                            <a:srgbClr val="000000"/>
                          </a:solidFill>
                          <a:effectLst/>
                          <a:latin typeface="Arial Narrow" panose="020B0606020202030204" pitchFamily="34" charset="0"/>
                        </a:rPr>
                      </a:br>
                      <a:r>
                        <a:rPr lang="en-US" sz="1400" b="1" i="0" u="none" strike="noStrike" dirty="0" smtClean="0">
                          <a:solidFill>
                            <a:srgbClr val="000000"/>
                          </a:solidFill>
                          <a:effectLst/>
                          <a:latin typeface="Arial Narrow" panose="020B0606020202030204" pitchFamily="34" charset="0"/>
                        </a:rPr>
                        <a:t>Free </a:t>
                      </a:r>
                      <a:r>
                        <a:rPr lang="en-US" sz="1400" b="1" i="0" u="none" strike="noStrike" dirty="0">
                          <a:solidFill>
                            <a:srgbClr val="000000"/>
                          </a:solidFill>
                          <a:effectLst/>
                          <a:latin typeface="Arial Narrow" panose="020B0606020202030204" pitchFamily="34" charset="0"/>
                        </a:rPr>
                        <a:t>health clinics</a:t>
                      </a:r>
                      <a:br>
                        <a:rPr lang="en-US" sz="1400" b="1" i="0" u="none" strike="noStrike" dirty="0">
                          <a:solidFill>
                            <a:srgbClr val="000000"/>
                          </a:solidFill>
                          <a:effectLst/>
                          <a:latin typeface="Arial Narrow" panose="020B0606020202030204" pitchFamily="34" charset="0"/>
                        </a:rPr>
                      </a:br>
                      <a:r>
                        <a:rPr lang="en-US" sz="1400" b="1" i="0" u="none" strike="noStrike" dirty="0">
                          <a:solidFill>
                            <a:srgbClr val="000000"/>
                          </a:solidFill>
                          <a:effectLst/>
                          <a:latin typeface="Arial Narrow" panose="020B0606020202030204" pitchFamily="34" charset="0"/>
                        </a:rPr>
                        <a:t>Pharmacies</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E0B4"/>
                    </a:solidFill>
                  </a:tcPr>
                </a:tc>
                <a:tc>
                  <a:txBody>
                    <a:bodyPr/>
                    <a:lstStyle/>
                    <a:p>
                      <a:pPr algn="ctr" rtl="0" fontAlgn="ctr"/>
                      <a:r>
                        <a:rPr lang="en-US" sz="1400" b="1" i="0" u="none" strike="noStrike" dirty="0">
                          <a:solidFill>
                            <a:srgbClr val="000000"/>
                          </a:solidFill>
                          <a:effectLst/>
                          <a:latin typeface="Arial Narrow" panose="020B0606020202030204" pitchFamily="34" charset="0"/>
                        </a:rPr>
                        <a:t>Two INGO </a:t>
                      </a:r>
                      <a:r>
                        <a:rPr lang="en-US" sz="1400" b="1" i="0" u="none" strike="noStrike" dirty="0" smtClean="0">
                          <a:solidFill>
                            <a:srgbClr val="000000"/>
                          </a:solidFill>
                          <a:effectLst/>
                          <a:latin typeface="Arial Narrow" panose="020B0606020202030204" pitchFamily="34" charset="0"/>
                        </a:rPr>
                        <a:t>run </a:t>
                      </a:r>
                      <a:r>
                        <a:rPr lang="en-US" sz="1400" b="1" i="0" u="none" strike="noStrike" dirty="0">
                          <a:solidFill>
                            <a:srgbClr val="000000"/>
                          </a:solidFill>
                          <a:effectLst/>
                          <a:latin typeface="Arial Narrow" panose="020B0606020202030204" pitchFamily="34" charset="0"/>
                        </a:rPr>
                        <a:t>clinics</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E0B4"/>
                    </a:solidFill>
                  </a:tcPr>
                </a:tc>
                <a:extLst>
                  <a:ext uri="{0D108BD9-81ED-4DB2-BD59-A6C34878D82A}">
                    <a16:rowId xmlns:a16="http://schemas.microsoft.com/office/drawing/2014/main" val="456090708"/>
                  </a:ext>
                </a:extLst>
              </a:tr>
              <a:tr h="525780">
                <a:tc>
                  <a:txBody>
                    <a:bodyPr/>
                    <a:lstStyle/>
                    <a:p>
                      <a:pPr algn="ctr" rtl="0" fontAlgn="ctr"/>
                      <a:r>
                        <a:rPr lang="en-US" sz="1600" b="1" i="0" u="none" strike="noStrike" dirty="0">
                          <a:solidFill>
                            <a:srgbClr val="000000"/>
                          </a:solidFill>
                          <a:effectLst/>
                          <a:latin typeface="Arial Narrow" panose="020B0606020202030204" pitchFamily="34" charset="0"/>
                        </a:rPr>
                        <a:t>Northeast</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400" b="1" i="0" u="none" strike="noStrike" dirty="0" smtClean="0">
                          <a:solidFill>
                            <a:srgbClr val="000000"/>
                          </a:solidFill>
                          <a:effectLst/>
                          <a:latin typeface="Arial Narrow" panose="020B0606020202030204" pitchFamily="34" charset="0"/>
                        </a:rPr>
                        <a:t>45-55</a:t>
                      </a:r>
                      <a:r>
                        <a:rPr lang="en-US" sz="1400" b="1" i="0" u="none" strike="noStrike" dirty="0">
                          <a:solidFill>
                            <a:srgbClr val="000000"/>
                          </a:solidFill>
                          <a:effectLst/>
                          <a:latin typeface="Arial Narrow" panose="020B0606020202030204" pitchFamily="34" charset="0"/>
                        </a:rPr>
                        <a:t>%</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tc>
                  <a:txBody>
                    <a:bodyPr/>
                    <a:lstStyle/>
                    <a:p>
                      <a:pPr algn="ctr" rtl="0" fontAlgn="ctr"/>
                      <a:r>
                        <a:rPr lang="en-US" sz="1400" b="1" i="0" u="none" strike="noStrike" dirty="0">
                          <a:solidFill>
                            <a:srgbClr val="000000"/>
                          </a:solidFill>
                          <a:effectLst/>
                          <a:latin typeface="Arial Narrow" panose="020B0606020202030204" pitchFamily="34" charset="0"/>
                        </a:rPr>
                        <a:t>Pharmacies</a:t>
                      </a:r>
                      <a:br>
                        <a:rPr lang="en-US" sz="1400" b="1" i="0" u="none" strike="noStrike" dirty="0">
                          <a:solidFill>
                            <a:srgbClr val="000000"/>
                          </a:solidFill>
                          <a:effectLst/>
                          <a:latin typeface="Arial Narrow" panose="020B0606020202030204" pitchFamily="34" charset="0"/>
                        </a:rPr>
                      </a:br>
                      <a:r>
                        <a:rPr lang="en-US" sz="1400" b="1" i="0" u="none" strike="noStrike" dirty="0">
                          <a:solidFill>
                            <a:srgbClr val="000000"/>
                          </a:solidFill>
                          <a:effectLst/>
                          <a:latin typeface="Arial Narrow" panose="020B0606020202030204" pitchFamily="34" charset="0"/>
                        </a:rPr>
                        <a:t>Private clinics</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tc>
                  <a:txBody>
                    <a:bodyPr/>
                    <a:lstStyle/>
                    <a:p>
                      <a:pPr algn="ctr" rtl="0" fontAlgn="ctr"/>
                      <a:r>
                        <a:rPr lang="en-US" sz="1400" b="1" i="0" u="none" strike="noStrike" dirty="0">
                          <a:solidFill>
                            <a:schemeClr val="bg1"/>
                          </a:solidFill>
                          <a:effectLst/>
                          <a:latin typeface="Arial Narrow" panose="020B0606020202030204" pitchFamily="34" charset="0"/>
                        </a:rPr>
                        <a:t>No </a:t>
                      </a:r>
                      <a:r>
                        <a:rPr lang="en-US" sz="1400" b="1" i="0" u="none" strike="noStrike" dirty="0" smtClean="0">
                          <a:solidFill>
                            <a:schemeClr val="bg1"/>
                          </a:solidFill>
                          <a:effectLst/>
                          <a:latin typeface="Arial Narrow" panose="020B0606020202030204" pitchFamily="34" charset="0"/>
                        </a:rPr>
                        <a:t>free </a:t>
                      </a:r>
                      <a:r>
                        <a:rPr lang="en-US" sz="1400" b="1" i="0" u="none" strike="noStrike" dirty="0">
                          <a:solidFill>
                            <a:schemeClr val="bg1"/>
                          </a:solidFill>
                          <a:effectLst/>
                          <a:latin typeface="Arial Narrow" panose="020B0606020202030204" pitchFamily="34" charset="0"/>
                        </a:rPr>
                        <a:t>health clinics available</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E5859"/>
                    </a:solidFill>
                  </a:tcPr>
                </a:tc>
                <a:extLst>
                  <a:ext uri="{0D108BD9-81ED-4DB2-BD59-A6C34878D82A}">
                    <a16:rowId xmlns:a16="http://schemas.microsoft.com/office/drawing/2014/main" val="437209038"/>
                  </a:ext>
                </a:extLst>
              </a:tr>
              <a:tr h="525780">
                <a:tc>
                  <a:txBody>
                    <a:bodyPr/>
                    <a:lstStyle/>
                    <a:p>
                      <a:pPr algn="ctr" rtl="0" fontAlgn="ctr"/>
                      <a:r>
                        <a:rPr lang="en-US" sz="1600" b="1" i="0" u="none" strike="noStrike" dirty="0">
                          <a:solidFill>
                            <a:srgbClr val="000000"/>
                          </a:solidFill>
                          <a:effectLst/>
                          <a:latin typeface="Arial Narrow" panose="020B0606020202030204" pitchFamily="34" charset="0"/>
                        </a:rPr>
                        <a:t>South</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400" b="1" i="0" u="none" strike="noStrike" dirty="0" smtClean="0">
                          <a:solidFill>
                            <a:srgbClr val="000000"/>
                          </a:solidFill>
                          <a:effectLst/>
                          <a:latin typeface="Arial Narrow" panose="020B0606020202030204" pitchFamily="34" charset="0"/>
                        </a:rPr>
                        <a:t>55-65</a:t>
                      </a:r>
                      <a:r>
                        <a:rPr lang="en-US" sz="1400" b="1" i="0" u="none" strike="noStrike" dirty="0">
                          <a:solidFill>
                            <a:srgbClr val="000000"/>
                          </a:solidFill>
                          <a:effectLst/>
                          <a:latin typeface="Arial Narrow" panose="020B0606020202030204" pitchFamily="34" charset="0"/>
                        </a:rPr>
                        <a:t>%</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DFF9F"/>
                    </a:solidFill>
                  </a:tcPr>
                </a:tc>
                <a:tc>
                  <a:txBody>
                    <a:bodyPr/>
                    <a:lstStyle/>
                    <a:p>
                      <a:pPr algn="ctr" rtl="0" fontAlgn="ctr"/>
                      <a:r>
                        <a:rPr lang="en-US" sz="1400" b="1" i="0" u="none" strike="noStrike" dirty="0">
                          <a:solidFill>
                            <a:srgbClr val="000000"/>
                          </a:solidFill>
                          <a:effectLst/>
                          <a:latin typeface="Arial Narrow" panose="020B0606020202030204" pitchFamily="34" charset="0"/>
                        </a:rPr>
                        <a:t>Pharmacies</a:t>
                      </a:r>
                      <a:br>
                        <a:rPr lang="en-US" sz="1400" b="1" i="0" u="none" strike="noStrike" dirty="0">
                          <a:solidFill>
                            <a:srgbClr val="000000"/>
                          </a:solidFill>
                          <a:effectLst/>
                          <a:latin typeface="Arial Narrow" panose="020B0606020202030204" pitchFamily="34" charset="0"/>
                        </a:rPr>
                      </a:br>
                      <a:r>
                        <a:rPr lang="en-US" sz="1400" b="1" i="0" u="none" strike="noStrike" dirty="0">
                          <a:solidFill>
                            <a:srgbClr val="000000"/>
                          </a:solidFill>
                          <a:effectLst/>
                          <a:latin typeface="Arial Narrow" panose="020B0606020202030204" pitchFamily="34" charset="0"/>
                        </a:rPr>
                        <a:t>Hospitals</a:t>
                      </a:r>
                      <a:br>
                        <a:rPr lang="en-US" sz="1400" b="1" i="0" u="none" strike="noStrike" dirty="0">
                          <a:solidFill>
                            <a:srgbClr val="000000"/>
                          </a:solidFill>
                          <a:effectLst/>
                          <a:latin typeface="Arial Narrow" panose="020B0606020202030204" pitchFamily="34" charset="0"/>
                        </a:rPr>
                      </a:br>
                      <a:r>
                        <a:rPr lang="en-US" sz="1400" b="1" i="0" u="none" strike="noStrike" dirty="0">
                          <a:solidFill>
                            <a:srgbClr val="000000"/>
                          </a:solidFill>
                          <a:effectLst/>
                          <a:latin typeface="Arial Narrow" panose="020B0606020202030204" pitchFamily="34" charset="0"/>
                        </a:rPr>
                        <a:t>Private clinics</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tc>
                  <a:txBody>
                    <a:bodyPr/>
                    <a:lstStyle/>
                    <a:p>
                      <a:pPr algn="ctr" rtl="0" fontAlgn="ctr"/>
                      <a:r>
                        <a:rPr lang="en-US" sz="1400" b="1" i="0" u="none" strike="noStrike" dirty="0" smtClean="0">
                          <a:solidFill>
                            <a:schemeClr val="bg1"/>
                          </a:solidFill>
                          <a:effectLst/>
                          <a:latin typeface="Arial Narrow" panose="020B0606020202030204" pitchFamily="34" charset="0"/>
                        </a:rPr>
                        <a:t>No free health clinics available</a:t>
                      </a:r>
                      <a:endParaRPr lang="en-US" sz="1400" b="1" i="0" u="none" strike="noStrike" dirty="0">
                        <a:solidFill>
                          <a:schemeClr val="bg1"/>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E5859"/>
                    </a:solidFill>
                  </a:tcPr>
                </a:tc>
                <a:extLst>
                  <a:ext uri="{0D108BD9-81ED-4DB2-BD59-A6C34878D82A}">
                    <a16:rowId xmlns:a16="http://schemas.microsoft.com/office/drawing/2014/main" val="688388243"/>
                  </a:ext>
                </a:extLst>
              </a:tr>
              <a:tr h="525780">
                <a:tc>
                  <a:txBody>
                    <a:bodyPr/>
                    <a:lstStyle/>
                    <a:p>
                      <a:pPr algn="ctr" rtl="0" fontAlgn="ctr"/>
                      <a:r>
                        <a:rPr lang="en-US" sz="1600" b="1" i="0" u="none" strike="noStrike" dirty="0">
                          <a:solidFill>
                            <a:srgbClr val="000000"/>
                          </a:solidFill>
                          <a:effectLst/>
                          <a:latin typeface="Arial Narrow" panose="020B0606020202030204" pitchFamily="34" charset="0"/>
                        </a:rPr>
                        <a:t>East Central</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400" b="1" i="0" u="none" strike="noStrike" dirty="0" smtClean="0">
                          <a:solidFill>
                            <a:srgbClr val="000000"/>
                          </a:solidFill>
                          <a:effectLst/>
                          <a:latin typeface="Arial Narrow" panose="020B0606020202030204" pitchFamily="34" charset="0"/>
                        </a:rPr>
                        <a:t>45-55</a:t>
                      </a:r>
                      <a:r>
                        <a:rPr lang="en-US" sz="1400" b="1" i="0" u="none" strike="noStrike" dirty="0">
                          <a:solidFill>
                            <a:srgbClr val="000000"/>
                          </a:solidFill>
                          <a:effectLst/>
                          <a:latin typeface="Arial Narrow" panose="020B0606020202030204" pitchFamily="34" charset="0"/>
                        </a:rPr>
                        <a:t>%</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tc>
                  <a:txBody>
                    <a:bodyPr/>
                    <a:lstStyle/>
                    <a:p>
                      <a:pPr algn="ctr" rtl="0" fontAlgn="ctr"/>
                      <a:r>
                        <a:rPr lang="en-US" sz="1400" b="1" i="0" u="none" strike="noStrike" dirty="0" smtClean="0">
                          <a:solidFill>
                            <a:srgbClr val="000000"/>
                          </a:solidFill>
                          <a:effectLst/>
                          <a:latin typeface="Arial Narrow" panose="020B0606020202030204" pitchFamily="34" charset="0"/>
                        </a:rPr>
                        <a:t>Free </a:t>
                      </a:r>
                      <a:r>
                        <a:rPr lang="en-US" sz="1400" b="1" i="0" u="none" strike="noStrike" dirty="0">
                          <a:solidFill>
                            <a:srgbClr val="000000"/>
                          </a:solidFill>
                          <a:effectLst/>
                          <a:latin typeface="Arial Narrow" panose="020B0606020202030204" pitchFamily="34" charset="0"/>
                        </a:rPr>
                        <a:t>health clinics</a:t>
                      </a:r>
                      <a:br>
                        <a:rPr lang="en-US" sz="1400" b="1" i="0" u="none" strike="noStrike" dirty="0">
                          <a:solidFill>
                            <a:srgbClr val="000000"/>
                          </a:solidFill>
                          <a:effectLst/>
                          <a:latin typeface="Arial Narrow" panose="020B0606020202030204" pitchFamily="34" charset="0"/>
                        </a:rPr>
                      </a:br>
                      <a:r>
                        <a:rPr lang="en-US" sz="1400" b="1" i="0" u="none" strike="noStrike" dirty="0">
                          <a:solidFill>
                            <a:srgbClr val="000000"/>
                          </a:solidFill>
                          <a:effectLst/>
                          <a:latin typeface="Arial Narrow" panose="020B0606020202030204" pitchFamily="34" charset="0"/>
                        </a:rPr>
                        <a:t>Private clinics</a:t>
                      </a:r>
                      <a:br>
                        <a:rPr lang="en-US" sz="1400" b="1" i="0" u="none" strike="noStrike" dirty="0">
                          <a:solidFill>
                            <a:srgbClr val="000000"/>
                          </a:solidFill>
                          <a:effectLst/>
                          <a:latin typeface="Arial Narrow" panose="020B0606020202030204" pitchFamily="34" charset="0"/>
                        </a:rPr>
                      </a:br>
                      <a:r>
                        <a:rPr lang="en-US" sz="1400" b="1" i="0" u="none" strike="noStrike" dirty="0">
                          <a:solidFill>
                            <a:srgbClr val="000000"/>
                          </a:solidFill>
                          <a:effectLst/>
                          <a:latin typeface="Arial Narrow" panose="020B0606020202030204" pitchFamily="34" charset="0"/>
                        </a:rPr>
                        <a:t>Pharmacies</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E0B4"/>
                    </a:solidFill>
                  </a:tcPr>
                </a:tc>
                <a:tc>
                  <a:txBody>
                    <a:bodyPr/>
                    <a:lstStyle/>
                    <a:p>
                      <a:pPr algn="ctr" rtl="0" fontAlgn="ctr"/>
                      <a:r>
                        <a:rPr lang="en-US" sz="1400" b="1" i="0" u="none" strike="noStrike" dirty="0">
                          <a:solidFill>
                            <a:srgbClr val="000000"/>
                          </a:solidFill>
                          <a:effectLst/>
                          <a:latin typeface="Arial Narrow" panose="020B0606020202030204" pitchFamily="34" charset="0"/>
                        </a:rPr>
                        <a:t>Three </a:t>
                      </a:r>
                      <a:r>
                        <a:rPr lang="en-US" sz="1400" b="1" i="0" u="none" strike="noStrike" dirty="0" smtClean="0">
                          <a:solidFill>
                            <a:srgbClr val="000000"/>
                          </a:solidFill>
                          <a:effectLst/>
                          <a:latin typeface="Arial Narrow" panose="020B0606020202030204" pitchFamily="34" charset="0"/>
                        </a:rPr>
                        <a:t>health clinics (free) </a:t>
                      </a:r>
                      <a:r>
                        <a:rPr lang="en-US" sz="1400" b="1" i="0" u="none" strike="noStrike" dirty="0">
                          <a:solidFill>
                            <a:srgbClr val="000000"/>
                          </a:solidFill>
                          <a:effectLst/>
                          <a:latin typeface="Arial Narrow" panose="020B0606020202030204" pitchFamily="34" charset="0"/>
                        </a:rPr>
                        <a:t>and one private hospital</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E0B4"/>
                    </a:solidFill>
                  </a:tcPr>
                </a:tc>
                <a:extLst>
                  <a:ext uri="{0D108BD9-81ED-4DB2-BD59-A6C34878D82A}">
                    <a16:rowId xmlns:a16="http://schemas.microsoft.com/office/drawing/2014/main" val="204647324"/>
                  </a:ext>
                </a:extLst>
              </a:tr>
              <a:tr h="525780">
                <a:tc>
                  <a:txBody>
                    <a:bodyPr/>
                    <a:lstStyle/>
                    <a:p>
                      <a:pPr algn="ctr" rtl="0" fontAlgn="ctr"/>
                      <a:r>
                        <a:rPr lang="en-US" sz="1600" b="1" i="0" u="none" strike="noStrike" dirty="0">
                          <a:solidFill>
                            <a:srgbClr val="000000"/>
                          </a:solidFill>
                          <a:effectLst/>
                          <a:latin typeface="Arial Narrow" panose="020B0606020202030204" pitchFamily="34" charset="0"/>
                        </a:rPr>
                        <a:t>West Central</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400" b="1" i="0" u="none" strike="noStrike" dirty="0" smtClean="0">
                          <a:solidFill>
                            <a:srgbClr val="000000"/>
                          </a:solidFill>
                          <a:effectLst/>
                          <a:latin typeface="Arial Narrow" panose="020B0606020202030204" pitchFamily="34" charset="0"/>
                        </a:rPr>
                        <a:t>45-55</a:t>
                      </a:r>
                      <a:r>
                        <a:rPr lang="en-US" sz="1400" b="1" i="0" u="none" strike="noStrike" dirty="0">
                          <a:solidFill>
                            <a:srgbClr val="000000"/>
                          </a:solidFill>
                          <a:effectLst/>
                          <a:latin typeface="Arial Narrow" panose="020B0606020202030204" pitchFamily="34" charset="0"/>
                        </a:rPr>
                        <a:t>%</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tc>
                  <a:txBody>
                    <a:bodyPr/>
                    <a:lstStyle/>
                    <a:p>
                      <a:pPr algn="ctr" rtl="0" fontAlgn="ctr"/>
                      <a:r>
                        <a:rPr lang="en-US" sz="1400" b="1" i="0" u="none" strike="noStrike" dirty="0">
                          <a:solidFill>
                            <a:srgbClr val="000000"/>
                          </a:solidFill>
                          <a:effectLst/>
                          <a:latin typeface="Arial Narrow" panose="020B0606020202030204" pitchFamily="34" charset="0"/>
                        </a:rPr>
                        <a:t>Hospitals </a:t>
                      </a:r>
                      <a:br>
                        <a:rPr lang="en-US" sz="1400" b="1" i="0" u="none" strike="noStrike" dirty="0">
                          <a:solidFill>
                            <a:srgbClr val="000000"/>
                          </a:solidFill>
                          <a:effectLst/>
                          <a:latin typeface="Arial Narrow" panose="020B0606020202030204" pitchFamily="34" charset="0"/>
                        </a:rPr>
                      </a:br>
                      <a:r>
                        <a:rPr lang="en-US" sz="1400" b="1" i="0" u="none" strike="noStrike" dirty="0">
                          <a:solidFill>
                            <a:srgbClr val="000000"/>
                          </a:solidFill>
                          <a:effectLst/>
                          <a:latin typeface="Arial Narrow" panose="020B0606020202030204" pitchFamily="34" charset="0"/>
                        </a:rPr>
                        <a:t>Pharmacies</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tc>
                  <a:txBody>
                    <a:bodyPr/>
                    <a:lstStyle/>
                    <a:p>
                      <a:pPr algn="ctr" rtl="0" fontAlgn="ctr"/>
                      <a:r>
                        <a:rPr lang="en-US" sz="1400" b="1" i="0" u="none" strike="noStrike" dirty="0">
                          <a:solidFill>
                            <a:srgbClr val="000000"/>
                          </a:solidFill>
                          <a:effectLst/>
                          <a:latin typeface="Arial Narrow" panose="020B0606020202030204" pitchFamily="34" charset="0"/>
                        </a:rPr>
                        <a:t>Two private hospitals, two public hospitals, two NGO </a:t>
                      </a:r>
                      <a:r>
                        <a:rPr lang="en-US" sz="1400" b="1" i="0" u="none" strike="noStrike" dirty="0" smtClean="0">
                          <a:solidFill>
                            <a:srgbClr val="000000"/>
                          </a:solidFill>
                          <a:effectLst/>
                          <a:latin typeface="Arial Narrow" panose="020B0606020202030204" pitchFamily="34" charset="0"/>
                        </a:rPr>
                        <a:t>run </a:t>
                      </a:r>
                      <a:r>
                        <a:rPr lang="en-US" sz="1400" b="1" i="0" u="none" strike="noStrike" dirty="0">
                          <a:solidFill>
                            <a:srgbClr val="000000"/>
                          </a:solidFill>
                          <a:effectLst/>
                          <a:latin typeface="Arial Narrow" panose="020B0606020202030204" pitchFamily="34" charset="0"/>
                        </a:rPr>
                        <a:t>health clinics</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E0B4"/>
                    </a:solidFill>
                  </a:tcPr>
                </a:tc>
                <a:extLst>
                  <a:ext uri="{0D108BD9-81ED-4DB2-BD59-A6C34878D82A}">
                    <a16:rowId xmlns:a16="http://schemas.microsoft.com/office/drawing/2014/main" val="1849116818"/>
                  </a:ext>
                </a:extLst>
              </a:tr>
              <a:tr h="365760">
                <a:tc>
                  <a:txBody>
                    <a:bodyPr/>
                    <a:lstStyle/>
                    <a:p>
                      <a:pPr algn="ctr" rtl="0" fontAlgn="ctr"/>
                      <a:r>
                        <a:rPr lang="en-US" sz="1600" b="1" i="0" u="none" strike="noStrike" dirty="0">
                          <a:solidFill>
                            <a:srgbClr val="000000"/>
                          </a:solidFill>
                          <a:effectLst/>
                          <a:latin typeface="Arial Narrow" panose="020B0606020202030204" pitchFamily="34" charset="0"/>
                        </a:rPr>
                        <a:t>North  </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400" b="1" i="0" u="none" strike="noStrike" dirty="0" smtClean="0">
                          <a:solidFill>
                            <a:srgbClr val="000000"/>
                          </a:solidFill>
                          <a:effectLst/>
                          <a:latin typeface="Arial Narrow" panose="020B0606020202030204" pitchFamily="34" charset="0"/>
                        </a:rPr>
                        <a:t>45-55</a:t>
                      </a:r>
                      <a:r>
                        <a:rPr lang="en-US" sz="1400" b="1" i="0" u="none" strike="noStrike" dirty="0">
                          <a:solidFill>
                            <a:srgbClr val="000000"/>
                          </a:solidFill>
                          <a:effectLst/>
                          <a:latin typeface="Arial Narrow" panose="020B0606020202030204" pitchFamily="34" charset="0"/>
                        </a:rPr>
                        <a:t>%</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tc>
                  <a:txBody>
                    <a:bodyPr/>
                    <a:lstStyle/>
                    <a:p>
                      <a:pPr algn="ctr" rtl="0" fontAlgn="ctr"/>
                      <a:r>
                        <a:rPr lang="en-US" sz="1400" b="1" i="0" u="none" strike="noStrike">
                          <a:solidFill>
                            <a:srgbClr val="000000"/>
                          </a:solidFill>
                          <a:effectLst/>
                          <a:latin typeface="Arial Narrow" panose="020B0606020202030204" pitchFamily="34" charset="0"/>
                        </a:rPr>
                        <a:t>Hospitals </a:t>
                      </a:r>
                      <a:br>
                        <a:rPr lang="en-US" sz="1400" b="1" i="0" u="none" strike="noStrike">
                          <a:solidFill>
                            <a:srgbClr val="000000"/>
                          </a:solidFill>
                          <a:effectLst/>
                          <a:latin typeface="Arial Narrow" panose="020B0606020202030204" pitchFamily="34" charset="0"/>
                        </a:rPr>
                      </a:br>
                      <a:r>
                        <a:rPr lang="en-US" sz="1400" b="1" i="0" u="none" strike="noStrike">
                          <a:solidFill>
                            <a:srgbClr val="000000"/>
                          </a:solidFill>
                          <a:effectLst/>
                          <a:latin typeface="Arial Narrow" panose="020B0606020202030204" pitchFamily="34" charset="0"/>
                        </a:rPr>
                        <a:t>Pharmacies</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tc>
                  <a:txBody>
                    <a:bodyPr/>
                    <a:lstStyle/>
                    <a:p>
                      <a:pPr algn="ctr" rtl="0" fontAlgn="ctr"/>
                      <a:r>
                        <a:rPr lang="en-US" sz="1400" b="1" i="0" u="none" strike="noStrike" dirty="0" smtClean="0">
                          <a:solidFill>
                            <a:schemeClr val="bg1"/>
                          </a:solidFill>
                          <a:effectLst/>
                          <a:latin typeface="Arial Narrow" panose="020B0606020202030204" pitchFamily="34" charset="0"/>
                        </a:rPr>
                        <a:t>No free health clinics available</a:t>
                      </a:r>
                      <a:endParaRPr lang="en-US" sz="1400" b="1" i="0" u="none" strike="noStrike" dirty="0">
                        <a:solidFill>
                          <a:schemeClr val="bg1"/>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E5859"/>
                    </a:solidFill>
                  </a:tcPr>
                </a:tc>
                <a:extLst>
                  <a:ext uri="{0D108BD9-81ED-4DB2-BD59-A6C34878D82A}">
                    <a16:rowId xmlns:a16="http://schemas.microsoft.com/office/drawing/2014/main" val="843944313"/>
                  </a:ext>
                </a:extLst>
              </a:tr>
              <a:tr h="525780">
                <a:tc>
                  <a:txBody>
                    <a:bodyPr/>
                    <a:lstStyle/>
                    <a:p>
                      <a:pPr algn="ctr" rtl="0" fontAlgn="ctr"/>
                      <a:r>
                        <a:rPr lang="en-US" sz="1600" b="1" i="0" u="none" strike="noStrike" dirty="0">
                          <a:solidFill>
                            <a:srgbClr val="000000"/>
                          </a:solidFill>
                          <a:effectLst/>
                          <a:latin typeface="Arial Narrow" panose="020B0606020202030204" pitchFamily="34" charset="0"/>
                        </a:rPr>
                        <a:t>West   </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tcPr>
                </a:tc>
                <a:tc>
                  <a:txBody>
                    <a:bodyPr/>
                    <a:lstStyle/>
                    <a:p>
                      <a:pPr algn="ctr" rtl="0" fontAlgn="ctr"/>
                      <a:r>
                        <a:rPr lang="en-US" sz="1400" b="1" i="0" u="none" strike="noStrike" dirty="0" smtClean="0">
                          <a:solidFill>
                            <a:srgbClr val="000000"/>
                          </a:solidFill>
                          <a:effectLst/>
                          <a:latin typeface="Arial Narrow" panose="020B0606020202030204" pitchFamily="34" charset="0"/>
                        </a:rPr>
                        <a:t>51-75</a:t>
                      </a:r>
                      <a:r>
                        <a:rPr lang="en-US" sz="1400" b="1" i="0" u="none" strike="noStrike" dirty="0">
                          <a:solidFill>
                            <a:srgbClr val="000000"/>
                          </a:solidFill>
                          <a:effectLst/>
                          <a:latin typeface="Arial Narrow" panose="020B0606020202030204" pitchFamily="34" charset="0"/>
                        </a:rPr>
                        <a:t>% </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solidFill>
                      <a:srgbClr val="C6E0B4"/>
                    </a:solidFill>
                  </a:tcPr>
                </a:tc>
                <a:tc>
                  <a:txBody>
                    <a:bodyPr/>
                    <a:lstStyle/>
                    <a:p>
                      <a:pPr algn="ctr" rtl="0" fontAlgn="ctr"/>
                      <a:r>
                        <a:rPr lang="en-US" sz="1400" b="1" i="0" u="none" strike="noStrike" dirty="0" smtClean="0">
                          <a:solidFill>
                            <a:srgbClr val="000000"/>
                          </a:solidFill>
                          <a:effectLst/>
                          <a:latin typeface="Arial Narrow" panose="020B0606020202030204" pitchFamily="34" charset="0"/>
                        </a:rPr>
                        <a:t>Free</a:t>
                      </a:r>
                      <a:r>
                        <a:rPr lang="en-US" sz="1400" b="1" i="0" u="none" strike="noStrike" baseline="0" dirty="0" smtClean="0">
                          <a:solidFill>
                            <a:srgbClr val="000000"/>
                          </a:solidFill>
                          <a:effectLst/>
                          <a:latin typeface="Arial Narrow" panose="020B0606020202030204" pitchFamily="34" charset="0"/>
                        </a:rPr>
                        <a:t> he</a:t>
                      </a:r>
                      <a:r>
                        <a:rPr lang="en-US" sz="1400" b="1" i="0" u="none" strike="noStrike" dirty="0" smtClean="0">
                          <a:solidFill>
                            <a:srgbClr val="000000"/>
                          </a:solidFill>
                          <a:effectLst/>
                          <a:latin typeface="Arial Narrow" panose="020B0606020202030204" pitchFamily="34" charset="0"/>
                        </a:rPr>
                        <a:t>alth </a:t>
                      </a:r>
                      <a:r>
                        <a:rPr lang="en-US" sz="1400" b="1" i="0" u="none" strike="noStrike" dirty="0">
                          <a:solidFill>
                            <a:srgbClr val="000000"/>
                          </a:solidFill>
                          <a:effectLst/>
                          <a:latin typeface="Arial Narrow" panose="020B0606020202030204" pitchFamily="34" charset="0"/>
                        </a:rPr>
                        <a:t>clinics</a:t>
                      </a:r>
                      <a:br>
                        <a:rPr lang="en-US" sz="1400" b="1" i="0" u="none" strike="noStrike" dirty="0">
                          <a:solidFill>
                            <a:srgbClr val="000000"/>
                          </a:solidFill>
                          <a:effectLst/>
                          <a:latin typeface="Arial Narrow" panose="020B0606020202030204" pitchFamily="34" charset="0"/>
                        </a:rPr>
                      </a:br>
                      <a:r>
                        <a:rPr lang="en-US" sz="1400" b="1" i="0" u="none" strike="noStrike" dirty="0">
                          <a:solidFill>
                            <a:srgbClr val="000000"/>
                          </a:solidFill>
                          <a:effectLst/>
                          <a:latin typeface="Arial Narrow" panose="020B0606020202030204" pitchFamily="34" charset="0"/>
                        </a:rPr>
                        <a:t>Pharmacies</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solidFill>
                      <a:srgbClr val="C6E0B4"/>
                    </a:solidFill>
                  </a:tcPr>
                </a:tc>
                <a:tc>
                  <a:txBody>
                    <a:bodyPr/>
                    <a:lstStyle/>
                    <a:p>
                      <a:pPr algn="ctr" rtl="0" fontAlgn="ctr"/>
                      <a:r>
                        <a:rPr lang="en-US" sz="1400" b="1" i="0" u="none" strike="noStrike" dirty="0">
                          <a:solidFill>
                            <a:srgbClr val="000000"/>
                          </a:solidFill>
                          <a:effectLst/>
                          <a:latin typeface="Arial Narrow" panose="020B0606020202030204" pitchFamily="34" charset="0"/>
                        </a:rPr>
                        <a:t>One NGO run </a:t>
                      </a:r>
                      <a:r>
                        <a:rPr lang="en-US" sz="1400" b="1" i="0" u="none" strike="noStrike" dirty="0" smtClean="0">
                          <a:solidFill>
                            <a:srgbClr val="000000"/>
                          </a:solidFill>
                          <a:effectLst/>
                          <a:latin typeface="Arial Narrow" panose="020B0606020202030204" pitchFamily="34" charset="0"/>
                        </a:rPr>
                        <a:t>free </a:t>
                      </a:r>
                      <a:r>
                        <a:rPr lang="en-US" sz="1400" b="1" i="0" u="none" strike="noStrike" dirty="0">
                          <a:solidFill>
                            <a:srgbClr val="000000"/>
                          </a:solidFill>
                          <a:effectLst/>
                          <a:latin typeface="Arial Narrow" panose="020B0606020202030204" pitchFamily="34" charset="0"/>
                        </a:rPr>
                        <a:t>health clinic, one </a:t>
                      </a:r>
                      <a:r>
                        <a:rPr lang="en-US" sz="1400" b="1" i="0" u="none" strike="noStrike" dirty="0" smtClean="0">
                          <a:solidFill>
                            <a:srgbClr val="000000"/>
                          </a:solidFill>
                          <a:effectLst/>
                          <a:latin typeface="Arial Narrow" panose="020B0606020202030204" pitchFamily="34" charset="0"/>
                        </a:rPr>
                        <a:t>free </a:t>
                      </a:r>
                      <a:r>
                        <a:rPr lang="en-US" sz="1400" b="1" i="0" u="none" strike="noStrike" dirty="0">
                          <a:solidFill>
                            <a:srgbClr val="000000"/>
                          </a:solidFill>
                          <a:effectLst/>
                          <a:latin typeface="Arial Narrow" panose="020B0606020202030204" pitchFamily="34" charset="0"/>
                        </a:rPr>
                        <a:t>health clinic</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solidFill>
                      <a:srgbClr val="C6E0B4"/>
                    </a:solidFill>
                  </a:tcPr>
                </a:tc>
                <a:extLst>
                  <a:ext uri="{0D108BD9-81ED-4DB2-BD59-A6C34878D82A}">
                    <a16:rowId xmlns:a16="http://schemas.microsoft.com/office/drawing/2014/main" val="591484100"/>
                  </a:ext>
                </a:extLst>
              </a:tr>
            </a:tbl>
          </a:graphicData>
        </a:graphic>
      </p:graphicFrame>
      <p:sp>
        <p:nvSpPr>
          <p:cNvPr id="6" name="Rectangle 5"/>
          <p:cNvSpPr/>
          <p:nvPr/>
        </p:nvSpPr>
        <p:spPr>
          <a:xfrm>
            <a:off x="1257335" y="970371"/>
            <a:ext cx="8174264" cy="307777"/>
          </a:xfrm>
          <a:prstGeom prst="rect">
            <a:avLst/>
          </a:prstGeom>
        </p:spPr>
        <p:txBody>
          <a:bodyPr wrap="square">
            <a:spAutoFit/>
          </a:bodyPr>
          <a:lstStyle/>
          <a:p>
            <a:r>
              <a:rPr lang="en-US" sz="1400" b="1" dirty="0" smtClean="0">
                <a:solidFill>
                  <a:srgbClr val="000000"/>
                </a:solidFill>
                <a:latin typeface="+mj-lt"/>
              </a:rPr>
              <a:t>As of October 2018</a:t>
            </a:r>
            <a:endParaRPr lang="en-US" sz="1400" dirty="0">
              <a:latin typeface="+mj-lt"/>
            </a:endParaRPr>
          </a:p>
        </p:txBody>
      </p:sp>
    </p:spTree>
    <p:extLst>
      <p:ext uri="{BB962C8B-B14F-4D97-AF65-F5344CB8AC3E}">
        <p14:creationId xmlns:p14="http://schemas.microsoft.com/office/powerpoint/2010/main" val="41243898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Health: Barriers to Healthcare</a:t>
            </a:r>
            <a:endParaRPr lang="en-US" dirty="0"/>
          </a:p>
        </p:txBody>
      </p:sp>
      <p:sp>
        <p:nvSpPr>
          <p:cNvPr id="4" name="Title 1"/>
          <p:cNvSpPr txBox="1">
            <a:spLocks/>
          </p:cNvSpPr>
          <p:nvPr/>
        </p:nvSpPr>
        <p:spPr>
          <a:xfrm>
            <a:off x="233756" y="365127"/>
            <a:ext cx="7947718" cy="61025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r>
              <a:rPr lang="en-US" sz="6600" dirty="0" smtClean="0"/>
              <a:t> </a:t>
            </a:r>
            <a:endParaRPr lang="en-US" sz="6600" dirty="0"/>
          </a:p>
        </p:txBody>
      </p:sp>
      <p:graphicFrame>
        <p:nvGraphicFramePr>
          <p:cNvPr id="6" name="Table 5"/>
          <p:cNvGraphicFramePr>
            <a:graphicFrameLocks noGrp="1"/>
          </p:cNvGraphicFramePr>
          <p:nvPr>
            <p:extLst/>
          </p:nvPr>
        </p:nvGraphicFramePr>
        <p:xfrm>
          <a:off x="481189" y="1403315"/>
          <a:ext cx="6937528" cy="5064392"/>
        </p:xfrm>
        <a:graphic>
          <a:graphicData uri="http://schemas.openxmlformats.org/drawingml/2006/table">
            <a:tbl>
              <a:tblPr/>
              <a:tblGrid>
                <a:gridCol w="1790330">
                  <a:extLst>
                    <a:ext uri="{9D8B030D-6E8A-4147-A177-3AD203B41FA5}">
                      <a16:colId xmlns:a16="http://schemas.microsoft.com/office/drawing/2014/main" val="3418383654"/>
                    </a:ext>
                  </a:extLst>
                </a:gridCol>
                <a:gridCol w="5147198">
                  <a:extLst>
                    <a:ext uri="{9D8B030D-6E8A-4147-A177-3AD203B41FA5}">
                      <a16:colId xmlns:a16="http://schemas.microsoft.com/office/drawing/2014/main" val="570512402"/>
                    </a:ext>
                  </a:extLst>
                </a:gridCol>
              </a:tblGrid>
              <a:tr h="1048139">
                <a:tc>
                  <a:txBody>
                    <a:bodyPr/>
                    <a:lstStyle/>
                    <a:p>
                      <a:pPr algn="l" rtl="0" fontAlgn="b"/>
                      <a:r>
                        <a:rPr lang="en-US" sz="1000" b="0" i="0" u="none" strike="noStrike">
                          <a:solidFill>
                            <a:srgbClr val="000000"/>
                          </a:solidFill>
                          <a:effectLst/>
                          <a:latin typeface="Arial Narrow" panose="020B0606020202030204" pitchFamily="34" charset="0"/>
                        </a:rPr>
                        <a:t> </a:t>
                      </a:r>
                    </a:p>
                  </a:txBody>
                  <a:tcPr marL="7620" marR="7620" marT="7620" marB="0" anchor="b">
                    <a:lnL>
                      <a:noFill/>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tcPr>
                </a:tc>
                <a:tc>
                  <a:txBody>
                    <a:bodyPr/>
                    <a:lstStyle/>
                    <a:p>
                      <a:pPr algn="ctr" rtl="0" fontAlgn="ctr"/>
                      <a:r>
                        <a:rPr lang="en-US" sz="1600" b="1" i="0" u="none" strike="noStrike" dirty="0" smtClean="0">
                          <a:solidFill>
                            <a:srgbClr val="FFFFFF"/>
                          </a:solidFill>
                          <a:effectLst/>
                          <a:latin typeface="Arial Narrow" panose="020B0606020202030204" pitchFamily="34" charset="0"/>
                        </a:rPr>
                        <a:t>Main </a:t>
                      </a:r>
                      <a:r>
                        <a:rPr lang="en-US" sz="1600" b="1" i="0" u="none" strike="noStrike" dirty="0">
                          <a:solidFill>
                            <a:srgbClr val="FFFFFF"/>
                          </a:solidFill>
                          <a:effectLst/>
                          <a:latin typeface="Arial Narrow" panose="020B0606020202030204" pitchFamily="34" charset="0"/>
                        </a:rPr>
                        <a:t>barriers to accessing healthcare</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8585A"/>
                    </a:solidFill>
                  </a:tcPr>
                </a:tc>
                <a:extLst>
                  <a:ext uri="{0D108BD9-81ED-4DB2-BD59-A6C34878D82A}">
                    <a16:rowId xmlns:a16="http://schemas.microsoft.com/office/drawing/2014/main" val="2596276775"/>
                  </a:ext>
                </a:extLst>
              </a:tr>
              <a:tr h="768157">
                <a:tc>
                  <a:txBody>
                    <a:bodyPr/>
                    <a:lstStyle/>
                    <a:p>
                      <a:pPr algn="ctr" rtl="0" fontAlgn="ctr"/>
                      <a:r>
                        <a:rPr lang="en-US" sz="1600" b="1" i="0" u="none" strike="noStrike" dirty="0" err="1">
                          <a:solidFill>
                            <a:srgbClr val="000000"/>
                          </a:solidFill>
                          <a:effectLst/>
                          <a:latin typeface="Arial Narrow" panose="020B0606020202030204" pitchFamily="34" charset="0"/>
                        </a:rPr>
                        <a:t>Meshleb</a:t>
                      </a:r>
                      <a:endParaRPr lang="en-US" sz="16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Narrow" panose="020B0606020202030204" pitchFamily="34" charset="0"/>
                        </a:rPr>
                        <a:t>Lack of facilities</a:t>
                      </a:r>
                      <a:br>
                        <a:rPr lang="en-US" sz="1400" b="1" i="0" u="none" strike="noStrike" dirty="0">
                          <a:solidFill>
                            <a:srgbClr val="000000"/>
                          </a:solidFill>
                          <a:effectLst/>
                          <a:latin typeface="Arial Narrow" panose="020B0606020202030204" pitchFamily="34" charset="0"/>
                        </a:rPr>
                      </a:br>
                      <a:r>
                        <a:rPr lang="en-US" sz="1400" b="1" i="0" u="none" strike="noStrike" dirty="0">
                          <a:solidFill>
                            <a:srgbClr val="000000"/>
                          </a:solidFill>
                          <a:effectLst/>
                          <a:latin typeface="Arial Narrow" panose="020B0606020202030204" pitchFamily="34" charset="0"/>
                        </a:rPr>
                        <a:t>Lack of medicine/medical items</a:t>
                      </a:r>
                      <a:br>
                        <a:rPr lang="en-US" sz="1400" b="1" i="0" u="none" strike="noStrike" dirty="0">
                          <a:solidFill>
                            <a:srgbClr val="000000"/>
                          </a:solidFill>
                          <a:effectLst/>
                          <a:latin typeface="Arial Narrow" panose="020B0606020202030204" pitchFamily="34" charset="0"/>
                        </a:rPr>
                      </a:br>
                      <a:r>
                        <a:rPr lang="en-US" sz="1400" b="1" i="0" u="none" strike="noStrike" dirty="0" smtClean="0">
                          <a:solidFill>
                            <a:srgbClr val="000000"/>
                          </a:solidFill>
                          <a:effectLst/>
                          <a:latin typeface="Arial Narrow" panose="020B0606020202030204" pitchFamily="34" charset="0"/>
                        </a:rPr>
                        <a:t>Healthcare is unaffordable</a:t>
                      </a:r>
                      <a:endParaRPr lang="en-US" sz="14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extLst>
                  <a:ext uri="{0D108BD9-81ED-4DB2-BD59-A6C34878D82A}">
                    <a16:rowId xmlns:a16="http://schemas.microsoft.com/office/drawing/2014/main" val="3429659971"/>
                  </a:ext>
                </a:extLst>
              </a:tr>
              <a:tr h="633365">
                <a:tc>
                  <a:txBody>
                    <a:bodyPr/>
                    <a:lstStyle/>
                    <a:p>
                      <a:pPr algn="ctr" rtl="0" fontAlgn="ctr"/>
                      <a:r>
                        <a:rPr lang="en-US" sz="1600" b="1" i="0" u="none" strike="noStrike" dirty="0">
                          <a:solidFill>
                            <a:srgbClr val="000000"/>
                          </a:solidFill>
                          <a:effectLst/>
                          <a:latin typeface="Arial Narrow" panose="020B0606020202030204" pitchFamily="34" charset="0"/>
                        </a:rPr>
                        <a:t>Northeast</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Narrow" panose="020B0606020202030204" pitchFamily="34" charset="0"/>
                        </a:rPr>
                        <a:t>Lack of facilities </a:t>
                      </a:r>
                      <a:br>
                        <a:rPr lang="en-US" sz="1400" b="1" i="0" u="none" strike="noStrike" dirty="0">
                          <a:solidFill>
                            <a:srgbClr val="000000"/>
                          </a:solidFill>
                          <a:effectLst/>
                          <a:latin typeface="Arial Narrow" panose="020B0606020202030204" pitchFamily="34" charset="0"/>
                        </a:rPr>
                      </a:br>
                      <a:r>
                        <a:rPr lang="en-US" sz="1400" b="1" i="0" u="none" strike="noStrike" dirty="0">
                          <a:solidFill>
                            <a:srgbClr val="000000"/>
                          </a:solidFill>
                          <a:effectLst/>
                          <a:latin typeface="Arial Narrow" panose="020B0606020202030204" pitchFamily="34" charset="0"/>
                        </a:rPr>
                        <a:t>Lack of medicine/medical items</a:t>
                      </a:r>
                      <a:br>
                        <a:rPr lang="en-US" sz="1400" b="1" i="0" u="none" strike="noStrike" dirty="0">
                          <a:solidFill>
                            <a:srgbClr val="000000"/>
                          </a:solidFill>
                          <a:effectLst/>
                          <a:latin typeface="Arial Narrow" panose="020B0606020202030204" pitchFamily="34" charset="0"/>
                        </a:rPr>
                      </a:br>
                      <a:r>
                        <a:rPr lang="en-US" sz="1400" b="1" i="0" u="none" strike="noStrike" dirty="0">
                          <a:solidFill>
                            <a:srgbClr val="000000"/>
                          </a:solidFill>
                          <a:effectLst/>
                          <a:latin typeface="Arial Narrow" panose="020B0606020202030204" pitchFamily="34" charset="0"/>
                        </a:rPr>
                        <a:t>Healthcare is unaffordable</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extLst>
                  <a:ext uri="{0D108BD9-81ED-4DB2-BD59-A6C34878D82A}">
                    <a16:rowId xmlns:a16="http://schemas.microsoft.com/office/drawing/2014/main" val="2308615207"/>
                  </a:ext>
                </a:extLst>
              </a:tr>
              <a:tr h="495353">
                <a:tc>
                  <a:txBody>
                    <a:bodyPr/>
                    <a:lstStyle/>
                    <a:p>
                      <a:pPr algn="ctr" rtl="0" fontAlgn="ctr"/>
                      <a:r>
                        <a:rPr lang="en-US" sz="1600" b="1" i="0" u="none" strike="noStrike" dirty="0">
                          <a:solidFill>
                            <a:srgbClr val="000000"/>
                          </a:solidFill>
                          <a:effectLst/>
                          <a:latin typeface="Arial Narrow" panose="020B0606020202030204" pitchFamily="34" charset="0"/>
                        </a:rPr>
                        <a:t>South</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Narrow" panose="020B0606020202030204" pitchFamily="34" charset="0"/>
                        </a:rPr>
                        <a:t>Healthcare is unaffordable</a:t>
                      </a:r>
                      <a:br>
                        <a:rPr lang="en-US" sz="1400" b="1" i="0" u="none" strike="noStrike" dirty="0">
                          <a:solidFill>
                            <a:srgbClr val="000000"/>
                          </a:solidFill>
                          <a:effectLst/>
                          <a:latin typeface="Arial Narrow" panose="020B0606020202030204" pitchFamily="34" charset="0"/>
                        </a:rPr>
                      </a:br>
                      <a:r>
                        <a:rPr lang="en-US" sz="1400" b="1" i="0" u="none" strike="noStrike" dirty="0">
                          <a:solidFill>
                            <a:srgbClr val="000000"/>
                          </a:solidFill>
                          <a:effectLst/>
                          <a:latin typeface="Arial Narrow" panose="020B0606020202030204" pitchFamily="34" charset="0"/>
                        </a:rPr>
                        <a:t>Lack of medicine/medical items</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extLst>
                  <a:ext uri="{0D108BD9-81ED-4DB2-BD59-A6C34878D82A}">
                    <a16:rowId xmlns:a16="http://schemas.microsoft.com/office/drawing/2014/main" val="3767396220"/>
                  </a:ext>
                </a:extLst>
              </a:tr>
              <a:tr h="495353">
                <a:tc>
                  <a:txBody>
                    <a:bodyPr/>
                    <a:lstStyle/>
                    <a:p>
                      <a:pPr algn="ctr" rtl="0" fontAlgn="ctr"/>
                      <a:r>
                        <a:rPr lang="en-US" sz="1600" b="1" i="0" u="none" strike="noStrike" dirty="0">
                          <a:solidFill>
                            <a:srgbClr val="000000"/>
                          </a:solidFill>
                          <a:effectLst/>
                          <a:latin typeface="Arial Narrow" panose="020B0606020202030204" pitchFamily="34" charset="0"/>
                        </a:rPr>
                        <a:t>East Central</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Narrow" panose="020B0606020202030204" pitchFamily="34" charset="0"/>
                        </a:rPr>
                        <a:t>Healthcare is unaffordable</a:t>
                      </a:r>
                      <a:br>
                        <a:rPr lang="en-US" sz="1400" b="1" i="0" u="none" strike="noStrike" dirty="0">
                          <a:solidFill>
                            <a:srgbClr val="000000"/>
                          </a:solidFill>
                          <a:effectLst/>
                          <a:latin typeface="Arial Narrow" panose="020B0606020202030204" pitchFamily="34" charset="0"/>
                        </a:rPr>
                      </a:br>
                      <a:r>
                        <a:rPr lang="en-US" sz="1400" b="1" i="0" u="none" strike="noStrike" dirty="0">
                          <a:solidFill>
                            <a:srgbClr val="000000"/>
                          </a:solidFill>
                          <a:effectLst/>
                          <a:latin typeface="Arial Narrow" panose="020B0606020202030204" pitchFamily="34" charset="0"/>
                        </a:rPr>
                        <a:t>Lack of medicine/medical items</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extLst>
                  <a:ext uri="{0D108BD9-81ED-4DB2-BD59-A6C34878D82A}">
                    <a16:rowId xmlns:a16="http://schemas.microsoft.com/office/drawing/2014/main" val="1698479205"/>
                  </a:ext>
                </a:extLst>
              </a:tr>
              <a:tr h="633365">
                <a:tc>
                  <a:txBody>
                    <a:bodyPr/>
                    <a:lstStyle/>
                    <a:p>
                      <a:pPr algn="ctr" rtl="0" fontAlgn="ctr"/>
                      <a:r>
                        <a:rPr lang="en-US" sz="1600" b="1" i="0" u="none" strike="noStrike" dirty="0">
                          <a:solidFill>
                            <a:srgbClr val="000000"/>
                          </a:solidFill>
                          <a:effectLst/>
                          <a:latin typeface="Arial Narrow" panose="020B0606020202030204" pitchFamily="34" charset="0"/>
                        </a:rPr>
                        <a:t>West Central</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Narrow" panose="020B0606020202030204" pitchFamily="34" charset="0"/>
                        </a:rPr>
                        <a:t>Healthcare is unaffordable</a:t>
                      </a:r>
                      <a:br>
                        <a:rPr lang="en-US" sz="1400" b="1" i="0" u="none" strike="noStrike" dirty="0">
                          <a:solidFill>
                            <a:srgbClr val="000000"/>
                          </a:solidFill>
                          <a:effectLst/>
                          <a:latin typeface="Arial Narrow" panose="020B0606020202030204" pitchFamily="34" charset="0"/>
                        </a:rPr>
                      </a:br>
                      <a:r>
                        <a:rPr lang="en-US" sz="1400" b="1" i="0" u="none" strike="noStrike" dirty="0">
                          <a:solidFill>
                            <a:srgbClr val="000000"/>
                          </a:solidFill>
                          <a:effectLst/>
                          <a:latin typeface="Arial Narrow" panose="020B0606020202030204" pitchFamily="34" charset="0"/>
                        </a:rPr>
                        <a:t>Lack of medicine/medical items</a:t>
                      </a:r>
                      <a:br>
                        <a:rPr lang="en-US" sz="1400" b="1" i="0" u="none" strike="noStrike" dirty="0">
                          <a:solidFill>
                            <a:srgbClr val="000000"/>
                          </a:solidFill>
                          <a:effectLst/>
                          <a:latin typeface="Arial Narrow" panose="020B0606020202030204" pitchFamily="34" charset="0"/>
                        </a:rPr>
                      </a:br>
                      <a:r>
                        <a:rPr lang="en-US" sz="1400" b="1" i="0" u="none" strike="noStrike" dirty="0">
                          <a:solidFill>
                            <a:srgbClr val="000000"/>
                          </a:solidFill>
                          <a:effectLst/>
                          <a:latin typeface="Arial Narrow" panose="020B0606020202030204" pitchFamily="34" charset="0"/>
                        </a:rPr>
                        <a:t>Healthcare is of low quality</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extLst>
                  <a:ext uri="{0D108BD9-81ED-4DB2-BD59-A6C34878D82A}">
                    <a16:rowId xmlns:a16="http://schemas.microsoft.com/office/drawing/2014/main" val="24799927"/>
                  </a:ext>
                </a:extLst>
              </a:tr>
              <a:tr h="466637">
                <a:tc>
                  <a:txBody>
                    <a:bodyPr/>
                    <a:lstStyle/>
                    <a:p>
                      <a:pPr algn="ctr" rtl="0" fontAlgn="ctr"/>
                      <a:r>
                        <a:rPr lang="en-US" sz="1600" b="1" i="0" u="none" strike="noStrike" dirty="0">
                          <a:solidFill>
                            <a:srgbClr val="000000"/>
                          </a:solidFill>
                          <a:effectLst/>
                          <a:latin typeface="Arial Narrow" panose="020B0606020202030204" pitchFamily="34" charset="0"/>
                        </a:rPr>
                        <a:t>North  </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Narrow" panose="020B0606020202030204" pitchFamily="34" charset="0"/>
                        </a:rPr>
                        <a:t>Lack of facilities</a:t>
                      </a:r>
                      <a:br>
                        <a:rPr lang="en-US" sz="1400" b="1" i="0" u="none" strike="noStrike" dirty="0">
                          <a:solidFill>
                            <a:srgbClr val="000000"/>
                          </a:solidFill>
                          <a:effectLst/>
                          <a:latin typeface="Arial Narrow" panose="020B0606020202030204" pitchFamily="34" charset="0"/>
                        </a:rPr>
                      </a:br>
                      <a:r>
                        <a:rPr lang="en-US" sz="1400" b="1" i="0" u="none" strike="noStrike" dirty="0">
                          <a:solidFill>
                            <a:srgbClr val="000000"/>
                          </a:solidFill>
                          <a:effectLst/>
                          <a:latin typeface="Arial Narrow" panose="020B0606020202030204" pitchFamily="34" charset="0"/>
                        </a:rPr>
                        <a:t>Healthcare is unaffordable</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extLst>
                  <a:ext uri="{0D108BD9-81ED-4DB2-BD59-A6C34878D82A}">
                    <a16:rowId xmlns:a16="http://schemas.microsoft.com/office/drawing/2014/main" val="3232988947"/>
                  </a:ext>
                </a:extLst>
              </a:tr>
              <a:tr h="495353">
                <a:tc>
                  <a:txBody>
                    <a:bodyPr/>
                    <a:lstStyle/>
                    <a:p>
                      <a:pPr algn="ctr" rtl="0" fontAlgn="ctr"/>
                      <a:r>
                        <a:rPr lang="en-US" sz="1600" b="1" i="0" u="none" strike="noStrike" dirty="0">
                          <a:solidFill>
                            <a:srgbClr val="000000"/>
                          </a:solidFill>
                          <a:effectLst/>
                          <a:latin typeface="Arial Narrow" panose="020B0606020202030204" pitchFamily="34" charset="0"/>
                        </a:rPr>
                        <a:t>West   </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tcPr>
                </a:tc>
                <a:tc>
                  <a:txBody>
                    <a:bodyPr/>
                    <a:lstStyle/>
                    <a:p>
                      <a:pPr algn="ctr" rtl="0" fontAlgn="ctr"/>
                      <a:r>
                        <a:rPr lang="en-US" sz="1400" b="1" i="0" u="none" strike="noStrike" dirty="0">
                          <a:solidFill>
                            <a:srgbClr val="000000"/>
                          </a:solidFill>
                          <a:effectLst/>
                          <a:latin typeface="Arial Narrow" panose="020B0606020202030204" pitchFamily="34" charset="0"/>
                        </a:rPr>
                        <a:t>Healthcare is unaffordable</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solidFill>
                      <a:srgbClr val="FFF89F"/>
                    </a:solidFill>
                  </a:tcPr>
                </a:tc>
                <a:extLst>
                  <a:ext uri="{0D108BD9-81ED-4DB2-BD59-A6C34878D82A}">
                    <a16:rowId xmlns:a16="http://schemas.microsoft.com/office/drawing/2014/main" val="4119315541"/>
                  </a:ext>
                </a:extLst>
              </a:tr>
            </a:tbl>
          </a:graphicData>
        </a:graphic>
      </p:graphicFrame>
      <p:sp>
        <p:nvSpPr>
          <p:cNvPr id="5" name="Rectangle 4"/>
          <p:cNvSpPr/>
          <p:nvPr/>
        </p:nvSpPr>
        <p:spPr>
          <a:xfrm>
            <a:off x="2191399" y="1095538"/>
            <a:ext cx="8174264" cy="307777"/>
          </a:xfrm>
          <a:prstGeom prst="rect">
            <a:avLst/>
          </a:prstGeom>
        </p:spPr>
        <p:txBody>
          <a:bodyPr wrap="square">
            <a:spAutoFit/>
          </a:bodyPr>
          <a:lstStyle/>
          <a:p>
            <a:r>
              <a:rPr lang="en-US" sz="1400" b="1" dirty="0" smtClean="0">
                <a:solidFill>
                  <a:srgbClr val="000000"/>
                </a:solidFill>
                <a:latin typeface="+mj-lt"/>
              </a:rPr>
              <a:t>As of October 2018</a:t>
            </a:r>
            <a:endParaRPr lang="en-US" sz="1400" dirty="0">
              <a:latin typeface="+mj-lt"/>
            </a:endParaRPr>
          </a:p>
        </p:txBody>
      </p:sp>
    </p:spTree>
    <p:extLst>
      <p:ext uri="{BB962C8B-B14F-4D97-AF65-F5344CB8AC3E}">
        <p14:creationId xmlns:p14="http://schemas.microsoft.com/office/powerpoint/2010/main" val="28706944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Health: Response</a:t>
            </a:r>
            <a:endParaRPr lang="en-US" dirty="0"/>
          </a:p>
        </p:txBody>
      </p:sp>
      <p:graphicFrame>
        <p:nvGraphicFramePr>
          <p:cNvPr id="4" name="Content Placeholder 3"/>
          <p:cNvGraphicFramePr>
            <a:graphicFrameLocks noGrp="1"/>
          </p:cNvGraphicFramePr>
          <p:nvPr>
            <p:ph idx="1"/>
            <p:extLst/>
          </p:nvPr>
        </p:nvGraphicFramePr>
        <p:xfrm>
          <a:off x="233756" y="1103790"/>
          <a:ext cx="7904446" cy="5660215"/>
        </p:xfrm>
        <a:graphic>
          <a:graphicData uri="http://schemas.openxmlformats.org/drawingml/2006/table">
            <a:tbl>
              <a:tblPr/>
              <a:tblGrid>
                <a:gridCol w="1216911">
                  <a:extLst>
                    <a:ext uri="{9D8B030D-6E8A-4147-A177-3AD203B41FA5}">
                      <a16:colId xmlns:a16="http://schemas.microsoft.com/office/drawing/2014/main" val="3321154068"/>
                    </a:ext>
                  </a:extLst>
                </a:gridCol>
                <a:gridCol w="6687535">
                  <a:extLst>
                    <a:ext uri="{9D8B030D-6E8A-4147-A177-3AD203B41FA5}">
                      <a16:colId xmlns:a16="http://schemas.microsoft.com/office/drawing/2014/main" val="1853218085"/>
                    </a:ext>
                  </a:extLst>
                </a:gridCol>
              </a:tblGrid>
              <a:tr h="507435">
                <a:tc>
                  <a:txBody>
                    <a:bodyPr/>
                    <a:lstStyle/>
                    <a:p>
                      <a:pPr algn="l" rtl="0" fontAlgn="b"/>
                      <a:r>
                        <a:rPr lang="en-US" sz="700" b="0" i="0" u="none" strike="noStrike" dirty="0">
                          <a:solidFill>
                            <a:srgbClr val="000000"/>
                          </a:solidFill>
                          <a:effectLst/>
                          <a:latin typeface="Arial Narrow" panose="020B0606020202030204" pitchFamily="34" charset="0"/>
                        </a:rPr>
                        <a:t> </a:t>
                      </a:r>
                    </a:p>
                  </a:txBody>
                  <a:tcPr marL="5234" marR="5234" marT="5234" marB="0" anchor="b">
                    <a:lnL>
                      <a:noFill/>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tcPr>
                </a:tc>
                <a:tc>
                  <a:txBody>
                    <a:bodyPr/>
                    <a:lstStyle/>
                    <a:p>
                      <a:pPr algn="ctr" rtl="0" fontAlgn="ctr"/>
                      <a:r>
                        <a:rPr lang="en-US" sz="1600" b="1" i="0" u="none" strike="noStrike" dirty="0">
                          <a:solidFill>
                            <a:srgbClr val="FFFFFF"/>
                          </a:solidFill>
                          <a:effectLst/>
                          <a:latin typeface="Arial Narrow" panose="020B0606020202030204" pitchFamily="34" charset="0"/>
                        </a:rPr>
                        <a:t>Ongoing</a:t>
                      </a:r>
                    </a:p>
                  </a:txBody>
                  <a:tcPr marL="5234" marR="5234" marT="5234" marB="0" anchor="ctr">
                    <a:lnL w="6350" cap="flat" cmpd="sng" algn="ctr">
                      <a:solidFill>
                        <a:srgbClr val="BFBFBF"/>
                      </a:solidFill>
                      <a:prstDash val="solid"/>
                      <a:round/>
                      <a:headEnd type="none" w="med" len="med"/>
                      <a:tailEnd type="none" w="med" len="med"/>
                    </a:lnL>
                    <a:lnR>
                      <a:noFill/>
                    </a:lnR>
                    <a:lnT>
                      <a:noFill/>
                    </a:lnT>
                    <a:lnB>
                      <a:noFill/>
                    </a:lnB>
                    <a:solidFill>
                      <a:srgbClr val="58585A"/>
                    </a:solidFill>
                  </a:tcPr>
                </a:tc>
                <a:extLst>
                  <a:ext uri="{0D108BD9-81ED-4DB2-BD59-A6C34878D82A}">
                    <a16:rowId xmlns:a16="http://schemas.microsoft.com/office/drawing/2014/main" val="3165553018"/>
                  </a:ext>
                </a:extLst>
              </a:tr>
              <a:tr h="842726">
                <a:tc>
                  <a:txBody>
                    <a:bodyPr/>
                    <a:lstStyle/>
                    <a:p>
                      <a:pPr algn="ctr" rtl="0" fontAlgn="ctr"/>
                      <a:r>
                        <a:rPr lang="en-US" sz="1600" b="1" i="0" u="none" strike="noStrike" dirty="0" err="1">
                          <a:solidFill>
                            <a:srgbClr val="000000"/>
                          </a:solidFill>
                          <a:effectLst/>
                          <a:latin typeface="Arial Narrow" panose="020B0606020202030204" pitchFamily="34" charset="0"/>
                        </a:rPr>
                        <a:t>Meshleb</a:t>
                      </a:r>
                      <a:endParaRPr lang="en-US" sz="1600" b="1" i="0" u="none" strike="noStrike" dirty="0">
                        <a:solidFill>
                          <a:srgbClr val="000000"/>
                        </a:solidFill>
                        <a:effectLst/>
                        <a:latin typeface="Arial Narrow" panose="020B0606020202030204" pitchFamily="34" charset="0"/>
                      </a:endParaRPr>
                    </a:p>
                  </a:txBody>
                  <a:tcPr marL="5234" marR="5234" marT="523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rtl="0" fontAlgn="t"/>
                      <a:r>
                        <a:rPr lang="en-US" sz="1400" b="1" i="0" u="none" strike="noStrike" dirty="0">
                          <a:solidFill>
                            <a:srgbClr val="000000"/>
                          </a:solidFill>
                          <a:effectLst/>
                          <a:latin typeface="Arial Narrow" panose="020B0606020202030204" pitchFamily="34" charset="0"/>
                        </a:rPr>
                        <a:t>· INGO medical point distribution of assistive devices and PSS services ongoing for people with </a:t>
                      </a:r>
                      <a:r>
                        <a:rPr lang="en-US" sz="1400" b="1" i="0" u="none" strike="noStrike" dirty="0" smtClean="0">
                          <a:solidFill>
                            <a:srgbClr val="000000"/>
                          </a:solidFill>
                          <a:effectLst/>
                          <a:latin typeface="Arial Narrow" panose="020B0606020202030204" pitchFamily="34" charset="0"/>
                        </a:rPr>
                        <a:t>disabilities; 213</a:t>
                      </a:r>
                      <a:r>
                        <a:rPr lang="en-US" sz="1400" b="1" i="0" u="none" strike="noStrike" baseline="0" dirty="0" smtClean="0">
                          <a:solidFill>
                            <a:srgbClr val="000000"/>
                          </a:solidFill>
                          <a:effectLst/>
                          <a:latin typeface="Arial Narrow" panose="020B0606020202030204" pitchFamily="34" charset="0"/>
                        </a:rPr>
                        <a:t> patients served in September / 187 in October.</a:t>
                      </a:r>
                      <a:r>
                        <a:rPr lang="en-US" sz="1400" b="1" i="0" u="none" strike="noStrike" dirty="0">
                          <a:solidFill>
                            <a:srgbClr val="000000"/>
                          </a:solidFill>
                          <a:effectLst/>
                          <a:latin typeface="Arial Narrow" panose="020B0606020202030204" pitchFamily="34" charset="0"/>
                        </a:rPr>
                        <a:t/>
                      </a:r>
                      <a:br>
                        <a:rPr lang="en-US" sz="1400" b="1" i="0" u="none" strike="noStrike" dirty="0">
                          <a:solidFill>
                            <a:srgbClr val="000000"/>
                          </a:solidFill>
                          <a:effectLst/>
                          <a:latin typeface="Arial Narrow" panose="020B0606020202030204" pitchFamily="34" charset="0"/>
                        </a:rPr>
                      </a:br>
                      <a:r>
                        <a:rPr lang="en-US" sz="1400" b="1" i="0" u="none" strike="noStrike" dirty="0">
                          <a:solidFill>
                            <a:srgbClr val="000000"/>
                          </a:solidFill>
                          <a:effectLst/>
                          <a:latin typeface="Arial Narrow" panose="020B0606020202030204" pitchFamily="34" charset="0"/>
                        </a:rPr>
                        <a:t>· INGO Medical clinic offering free </a:t>
                      </a:r>
                      <a:r>
                        <a:rPr lang="en-US" sz="1400" b="1" i="0" u="none" strike="noStrike" dirty="0" smtClean="0">
                          <a:solidFill>
                            <a:srgbClr val="000000"/>
                          </a:solidFill>
                          <a:effectLst/>
                          <a:latin typeface="Arial Narrow" panose="020B0606020202030204" pitchFamily="34" charset="0"/>
                        </a:rPr>
                        <a:t>services;</a:t>
                      </a:r>
                      <a:r>
                        <a:rPr lang="en-US" sz="1400" b="1" i="0" u="none" strike="noStrike" baseline="0" dirty="0" smtClean="0">
                          <a:solidFill>
                            <a:srgbClr val="000000"/>
                          </a:solidFill>
                          <a:effectLst/>
                          <a:latin typeface="Arial Narrow" panose="020B0606020202030204" pitchFamily="34" charset="0"/>
                        </a:rPr>
                        <a:t> key medical center for residents throughout the city.</a:t>
                      </a:r>
                      <a:endParaRPr lang="en-US" sz="1400" b="1" i="0" u="none" strike="noStrike" dirty="0">
                        <a:solidFill>
                          <a:srgbClr val="000000"/>
                        </a:solidFill>
                        <a:effectLst/>
                        <a:latin typeface="Arial Narrow" panose="020B0606020202030204" pitchFamily="34" charset="0"/>
                      </a:endParaRPr>
                    </a:p>
                  </a:txBody>
                  <a:tcPr marL="5234" marR="5234" marT="5234" marB="0">
                    <a:lnL w="6350" cap="flat" cmpd="sng" algn="ctr">
                      <a:solidFill>
                        <a:srgbClr val="BFBFBF"/>
                      </a:solidFill>
                      <a:prstDash val="solid"/>
                      <a:round/>
                      <a:headEnd type="none" w="med" len="med"/>
                      <a:tailEnd type="none" w="med" len="med"/>
                    </a:lnL>
                    <a:lnR>
                      <a:noFill/>
                    </a:lnR>
                    <a:lnT>
                      <a:noFill/>
                    </a:lnT>
                    <a:lnB>
                      <a:noFill/>
                    </a:lnB>
                    <a:solidFill>
                      <a:srgbClr val="9BC2E6"/>
                    </a:solidFill>
                  </a:tcPr>
                </a:tc>
                <a:extLst>
                  <a:ext uri="{0D108BD9-81ED-4DB2-BD59-A6C34878D82A}">
                    <a16:rowId xmlns:a16="http://schemas.microsoft.com/office/drawing/2014/main" val="2217417210"/>
                  </a:ext>
                </a:extLst>
              </a:tr>
              <a:tr h="481558">
                <a:tc>
                  <a:txBody>
                    <a:bodyPr/>
                    <a:lstStyle/>
                    <a:p>
                      <a:pPr algn="ctr" rtl="0" fontAlgn="ctr"/>
                      <a:r>
                        <a:rPr lang="en-US" sz="1600" b="1" i="0" u="none" strike="noStrike" dirty="0">
                          <a:solidFill>
                            <a:srgbClr val="000000"/>
                          </a:solidFill>
                          <a:effectLst/>
                          <a:latin typeface="Arial Narrow" panose="020B0606020202030204" pitchFamily="34" charset="0"/>
                        </a:rPr>
                        <a:t>Northeast</a:t>
                      </a:r>
                    </a:p>
                  </a:txBody>
                  <a:tcPr marL="5234" marR="5234" marT="523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rtl="0" fontAlgn="ctr"/>
                      <a:r>
                        <a:rPr lang="en-US" sz="1400" b="1" i="0" u="none" strike="noStrike" dirty="0">
                          <a:solidFill>
                            <a:srgbClr val="000000"/>
                          </a:solidFill>
                          <a:effectLst/>
                          <a:latin typeface="Arial Narrow" panose="020B0606020202030204" pitchFamily="34" charset="0"/>
                        </a:rPr>
                        <a:t>123 individuals screened for acute malnutrition via INGO mobile health unit in September</a:t>
                      </a:r>
                    </a:p>
                  </a:txBody>
                  <a:tcPr marL="5234" marR="5234" marT="5234" marB="0" anchor="ctr">
                    <a:lnL w="6350" cap="flat" cmpd="sng" algn="ctr">
                      <a:solidFill>
                        <a:srgbClr val="BFBFBF"/>
                      </a:solidFill>
                      <a:prstDash val="solid"/>
                      <a:round/>
                      <a:headEnd type="none" w="med" len="med"/>
                      <a:tailEnd type="none" w="med" len="med"/>
                    </a:lnL>
                    <a:lnR>
                      <a:noFill/>
                    </a:lnR>
                    <a:lnT>
                      <a:noFill/>
                    </a:lnT>
                    <a:lnB>
                      <a:noFill/>
                    </a:lnB>
                    <a:solidFill>
                      <a:schemeClr val="bg2">
                        <a:lumMod val="20000"/>
                        <a:lumOff val="80000"/>
                      </a:schemeClr>
                    </a:solidFill>
                  </a:tcPr>
                </a:tc>
                <a:extLst>
                  <a:ext uri="{0D108BD9-81ED-4DB2-BD59-A6C34878D82A}">
                    <a16:rowId xmlns:a16="http://schemas.microsoft.com/office/drawing/2014/main" val="3830556294"/>
                  </a:ext>
                </a:extLst>
              </a:tr>
              <a:tr h="481558">
                <a:tc>
                  <a:txBody>
                    <a:bodyPr/>
                    <a:lstStyle/>
                    <a:p>
                      <a:pPr algn="ctr" rtl="0" fontAlgn="ctr"/>
                      <a:r>
                        <a:rPr lang="en-US" sz="1600" b="1" i="0" u="none" strike="noStrike">
                          <a:solidFill>
                            <a:srgbClr val="000000"/>
                          </a:solidFill>
                          <a:effectLst/>
                          <a:latin typeface="Arial Narrow" panose="020B0606020202030204" pitchFamily="34" charset="0"/>
                        </a:rPr>
                        <a:t>South</a:t>
                      </a:r>
                    </a:p>
                  </a:txBody>
                  <a:tcPr marL="5234" marR="5234" marT="523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rtl="0" fontAlgn="ctr"/>
                      <a:r>
                        <a:rPr lang="en-US" sz="1400" b="1" i="0" u="none" strike="noStrike" dirty="0">
                          <a:solidFill>
                            <a:srgbClr val="000000"/>
                          </a:solidFill>
                          <a:effectLst/>
                          <a:latin typeface="Arial Narrow" panose="020B0606020202030204" pitchFamily="34" charset="0"/>
                        </a:rPr>
                        <a:t>404 individuals screened for acute malnutrition via INGO mobile health </a:t>
                      </a:r>
                      <a:r>
                        <a:rPr lang="en-US" sz="1400" b="1" i="0" u="none" strike="noStrike" dirty="0" smtClean="0">
                          <a:solidFill>
                            <a:srgbClr val="000000"/>
                          </a:solidFill>
                          <a:effectLst/>
                          <a:latin typeface="Arial Narrow" panose="020B0606020202030204" pitchFamily="34" charset="0"/>
                        </a:rPr>
                        <a:t>unit in </a:t>
                      </a:r>
                      <a:r>
                        <a:rPr lang="en-US" sz="1400" b="1" i="0" u="none" strike="noStrike" dirty="0">
                          <a:solidFill>
                            <a:srgbClr val="000000"/>
                          </a:solidFill>
                          <a:effectLst/>
                          <a:latin typeface="Arial Narrow" panose="020B0606020202030204" pitchFamily="34" charset="0"/>
                        </a:rPr>
                        <a:t>September and October</a:t>
                      </a:r>
                    </a:p>
                  </a:txBody>
                  <a:tcPr marL="5234" marR="5234" marT="5234" marB="0" anchor="ctr">
                    <a:lnL w="6350" cap="flat" cmpd="sng" algn="ctr">
                      <a:solidFill>
                        <a:srgbClr val="BFBFBF"/>
                      </a:solidFill>
                      <a:prstDash val="solid"/>
                      <a:round/>
                      <a:headEnd type="none" w="med" len="med"/>
                      <a:tailEnd type="none" w="med" len="med"/>
                    </a:lnL>
                    <a:lnR>
                      <a:noFill/>
                    </a:lnR>
                    <a:lnT>
                      <a:noFill/>
                    </a:lnT>
                    <a:lnB>
                      <a:noFill/>
                    </a:lnB>
                    <a:solidFill>
                      <a:schemeClr val="bg2">
                        <a:lumMod val="20000"/>
                        <a:lumOff val="80000"/>
                      </a:schemeClr>
                    </a:solidFill>
                  </a:tcPr>
                </a:tc>
                <a:extLst>
                  <a:ext uri="{0D108BD9-81ED-4DB2-BD59-A6C34878D82A}">
                    <a16:rowId xmlns:a16="http://schemas.microsoft.com/office/drawing/2014/main" val="3479455709"/>
                  </a:ext>
                </a:extLst>
              </a:tr>
              <a:tr h="492004">
                <a:tc>
                  <a:txBody>
                    <a:bodyPr/>
                    <a:lstStyle/>
                    <a:p>
                      <a:pPr algn="ctr" rtl="0" fontAlgn="ctr"/>
                      <a:r>
                        <a:rPr lang="en-US" sz="1600" b="1" i="0" u="none" strike="noStrike">
                          <a:solidFill>
                            <a:srgbClr val="000000"/>
                          </a:solidFill>
                          <a:effectLst/>
                          <a:latin typeface="Arial Narrow" panose="020B0606020202030204" pitchFamily="34" charset="0"/>
                        </a:rPr>
                        <a:t>East Central</a:t>
                      </a:r>
                    </a:p>
                  </a:txBody>
                  <a:tcPr marL="5234" marR="5234" marT="523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rtl="0" fontAlgn="t"/>
                      <a:r>
                        <a:rPr lang="en-US" sz="1400" b="1" i="0" u="none" strike="noStrike" dirty="0">
                          <a:solidFill>
                            <a:srgbClr val="000000"/>
                          </a:solidFill>
                          <a:effectLst/>
                          <a:latin typeface="Arial Narrow" panose="020B0606020202030204" pitchFamily="34" charset="0"/>
                        </a:rPr>
                        <a:t>INGO health clinic served </a:t>
                      </a:r>
                      <a:r>
                        <a:rPr lang="en-US" sz="1400" b="1" i="0" u="none" strike="noStrike" dirty="0" smtClean="0">
                          <a:solidFill>
                            <a:srgbClr val="000000"/>
                          </a:solidFill>
                          <a:effectLst/>
                          <a:latin typeface="Arial Narrow" panose="020B0606020202030204" pitchFamily="34" charset="0"/>
                        </a:rPr>
                        <a:t>7,401 </a:t>
                      </a:r>
                      <a:r>
                        <a:rPr lang="en-US" sz="1400" b="1" i="0" u="none" strike="noStrike" dirty="0">
                          <a:solidFill>
                            <a:srgbClr val="000000"/>
                          </a:solidFill>
                          <a:effectLst/>
                          <a:latin typeface="Arial Narrow" panose="020B0606020202030204" pitchFamily="34" charset="0"/>
                        </a:rPr>
                        <a:t>patients (emergency care, </a:t>
                      </a:r>
                      <a:r>
                        <a:rPr lang="en-US" sz="1400" b="1" i="0" u="none" strike="noStrike" dirty="0" smtClean="0">
                          <a:solidFill>
                            <a:srgbClr val="000000"/>
                          </a:solidFill>
                          <a:effectLst/>
                          <a:latin typeface="Arial Narrow" panose="020B0606020202030204" pitchFamily="34" charset="0"/>
                        </a:rPr>
                        <a:t>pediatric </a:t>
                      </a:r>
                      <a:r>
                        <a:rPr lang="en-US" sz="1400" b="1" i="0" u="none" strike="noStrike" dirty="0">
                          <a:solidFill>
                            <a:srgbClr val="000000"/>
                          </a:solidFill>
                          <a:effectLst/>
                          <a:latin typeface="Arial Narrow" panose="020B0606020202030204" pitchFamily="34" charset="0"/>
                        </a:rPr>
                        <a:t>care, consultations) in </a:t>
                      </a:r>
                      <a:r>
                        <a:rPr lang="en-US" sz="1400" b="1" i="0" u="none" strike="noStrike" dirty="0" smtClean="0">
                          <a:solidFill>
                            <a:srgbClr val="000000"/>
                          </a:solidFill>
                          <a:effectLst/>
                          <a:latin typeface="Arial Narrow" panose="020B0606020202030204" pitchFamily="34" charset="0"/>
                        </a:rPr>
                        <a:t>September</a:t>
                      </a:r>
                      <a:r>
                        <a:rPr lang="en-US" sz="1400" b="1" i="0" u="none" strike="noStrike" baseline="0" dirty="0" smtClean="0">
                          <a:solidFill>
                            <a:srgbClr val="000000"/>
                          </a:solidFill>
                          <a:effectLst/>
                          <a:latin typeface="Arial Narrow" panose="020B0606020202030204" pitchFamily="34" charset="0"/>
                        </a:rPr>
                        <a:t> - November</a:t>
                      </a:r>
                      <a:endParaRPr lang="en-US" sz="1400" b="1" i="0" u="none" strike="noStrike" dirty="0">
                        <a:solidFill>
                          <a:srgbClr val="000000"/>
                        </a:solidFill>
                        <a:effectLst/>
                        <a:latin typeface="Arial Narrow" panose="020B0606020202030204" pitchFamily="34" charset="0"/>
                      </a:endParaRPr>
                    </a:p>
                  </a:txBody>
                  <a:tcPr marL="5234" marR="5234" marT="5234" marB="0">
                    <a:lnL w="6350" cap="flat" cmpd="sng" algn="ctr">
                      <a:solidFill>
                        <a:srgbClr val="BFBFBF"/>
                      </a:solidFill>
                      <a:prstDash val="solid"/>
                      <a:round/>
                      <a:headEnd type="none" w="med" len="med"/>
                      <a:tailEnd type="none" w="med" len="med"/>
                    </a:lnL>
                    <a:lnR>
                      <a:noFill/>
                    </a:lnR>
                    <a:lnT>
                      <a:noFill/>
                    </a:lnT>
                    <a:lnB>
                      <a:noFill/>
                    </a:lnB>
                    <a:solidFill>
                      <a:srgbClr val="9BC2E6"/>
                    </a:solidFill>
                  </a:tcPr>
                </a:tc>
                <a:extLst>
                  <a:ext uri="{0D108BD9-81ED-4DB2-BD59-A6C34878D82A}">
                    <a16:rowId xmlns:a16="http://schemas.microsoft.com/office/drawing/2014/main" val="3316050764"/>
                  </a:ext>
                </a:extLst>
              </a:tr>
              <a:tr h="1203895">
                <a:tc>
                  <a:txBody>
                    <a:bodyPr/>
                    <a:lstStyle/>
                    <a:p>
                      <a:pPr algn="ctr" rtl="0" fontAlgn="ctr"/>
                      <a:r>
                        <a:rPr lang="en-US" sz="1600" b="1" i="0" u="none" strike="noStrike">
                          <a:solidFill>
                            <a:srgbClr val="000000"/>
                          </a:solidFill>
                          <a:effectLst/>
                          <a:latin typeface="Arial Narrow" panose="020B0606020202030204" pitchFamily="34" charset="0"/>
                        </a:rPr>
                        <a:t>West Central</a:t>
                      </a:r>
                    </a:p>
                  </a:txBody>
                  <a:tcPr marL="5234" marR="5234" marT="523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rtl="0" fontAlgn="t"/>
                      <a:r>
                        <a:rPr lang="en-US" sz="1400" b="1" i="0" u="none" strike="noStrike" dirty="0">
                          <a:solidFill>
                            <a:srgbClr val="000000"/>
                          </a:solidFill>
                          <a:effectLst/>
                          <a:latin typeface="Arial Narrow" panose="020B0606020202030204" pitchFamily="34" charset="0"/>
                        </a:rPr>
                        <a:t>· INGO hospital provided 2,700 consultations (internal, </a:t>
                      </a:r>
                      <a:r>
                        <a:rPr lang="en-US" sz="1400" b="1" i="0" u="none" strike="noStrike" dirty="0" smtClean="0">
                          <a:solidFill>
                            <a:srgbClr val="000000"/>
                          </a:solidFill>
                          <a:effectLst/>
                          <a:latin typeface="Arial Narrow" panose="020B0606020202030204" pitchFamily="34" charset="0"/>
                        </a:rPr>
                        <a:t>pediatric, </a:t>
                      </a:r>
                      <a:r>
                        <a:rPr lang="en-US" sz="1400" b="1" i="0" u="none" strike="noStrike" dirty="0">
                          <a:solidFill>
                            <a:srgbClr val="000000"/>
                          </a:solidFill>
                          <a:effectLst/>
                          <a:latin typeface="Arial Narrow" panose="020B0606020202030204" pitchFamily="34" charset="0"/>
                        </a:rPr>
                        <a:t>gynecology, emergency) in October</a:t>
                      </a:r>
                      <a:br>
                        <a:rPr lang="en-US" sz="1400" b="1" i="0" u="none" strike="noStrike" dirty="0">
                          <a:solidFill>
                            <a:srgbClr val="000000"/>
                          </a:solidFill>
                          <a:effectLst/>
                          <a:latin typeface="Arial Narrow" panose="020B0606020202030204" pitchFamily="34" charset="0"/>
                        </a:rPr>
                      </a:br>
                      <a:r>
                        <a:rPr lang="en-US" sz="1400" b="1" i="0" u="none" strike="noStrike" dirty="0">
                          <a:solidFill>
                            <a:srgbClr val="000000"/>
                          </a:solidFill>
                          <a:effectLst/>
                          <a:latin typeface="Arial Narrow" panose="020B0606020202030204" pitchFamily="34" charset="0"/>
                        </a:rPr>
                        <a:t>· INGO </a:t>
                      </a:r>
                      <a:r>
                        <a:rPr lang="en-US" sz="1400" b="1" i="0" u="none" strike="noStrike" dirty="0" smtClean="0">
                          <a:solidFill>
                            <a:srgbClr val="000000"/>
                          </a:solidFill>
                          <a:effectLst/>
                          <a:latin typeface="Arial Narrow" panose="020B0606020202030204" pitchFamily="34" charset="0"/>
                        </a:rPr>
                        <a:t>Maternity</a:t>
                      </a:r>
                      <a:r>
                        <a:rPr lang="en-US" sz="1400" b="1" i="0" u="none" strike="noStrike" baseline="0" dirty="0" smtClean="0">
                          <a:solidFill>
                            <a:srgbClr val="000000"/>
                          </a:solidFill>
                          <a:effectLst/>
                          <a:latin typeface="Arial Narrow" panose="020B0606020202030204" pitchFamily="34" charset="0"/>
                        </a:rPr>
                        <a:t> and pediatric h</a:t>
                      </a:r>
                      <a:r>
                        <a:rPr lang="en-US" sz="1400" b="1" i="0" u="none" strike="noStrike" dirty="0" smtClean="0">
                          <a:solidFill>
                            <a:srgbClr val="000000"/>
                          </a:solidFill>
                          <a:effectLst/>
                          <a:latin typeface="Arial Narrow" panose="020B0606020202030204" pitchFamily="34" charset="0"/>
                        </a:rPr>
                        <a:t>ospital served</a:t>
                      </a:r>
                      <a:r>
                        <a:rPr lang="en-US" sz="1400" b="1" i="0" u="none" strike="noStrike" baseline="0" dirty="0" smtClean="0">
                          <a:solidFill>
                            <a:srgbClr val="000000"/>
                          </a:solidFill>
                          <a:effectLst/>
                          <a:latin typeface="Arial Narrow" panose="020B0606020202030204" pitchFamily="34" charset="0"/>
                        </a:rPr>
                        <a:t> 14,990 patients and performed 2,031 surgeries through September - November</a:t>
                      </a:r>
                      <a:r>
                        <a:rPr lang="en-US" sz="1400" b="1" i="0" u="none" strike="noStrike" dirty="0">
                          <a:solidFill>
                            <a:srgbClr val="000000"/>
                          </a:solidFill>
                          <a:effectLst/>
                          <a:latin typeface="Arial Narrow" panose="020B0606020202030204" pitchFamily="34" charset="0"/>
                        </a:rPr>
                        <a:t/>
                      </a:r>
                      <a:br>
                        <a:rPr lang="en-US" sz="1400" b="1" i="0" u="none" strike="noStrike" dirty="0">
                          <a:solidFill>
                            <a:srgbClr val="000000"/>
                          </a:solidFill>
                          <a:effectLst/>
                          <a:latin typeface="Arial Narrow" panose="020B0606020202030204" pitchFamily="34" charset="0"/>
                        </a:rPr>
                      </a:br>
                      <a:r>
                        <a:rPr lang="en-US" sz="1400" b="1" i="0" u="none" strike="noStrike" dirty="0">
                          <a:solidFill>
                            <a:srgbClr val="000000"/>
                          </a:solidFill>
                          <a:effectLst/>
                          <a:latin typeface="Arial Narrow" panose="020B0606020202030204" pitchFamily="34" charset="0"/>
                        </a:rPr>
                        <a:t>· INGO health clinic provided more than </a:t>
                      </a:r>
                      <a:r>
                        <a:rPr lang="en-US" sz="1400" b="1" i="0" u="none" strike="noStrike" dirty="0" smtClean="0">
                          <a:solidFill>
                            <a:srgbClr val="000000"/>
                          </a:solidFill>
                          <a:effectLst/>
                          <a:latin typeface="Arial Narrow" panose="020B0606020202030204" pitchFamily="34" charset="0"/>
                        </a:rPr>
                        <a:t>3,000 </a:t>
                      </a:r>
                      <a:r>
                        <a:rPr lang="en-US" sz="1400" b="1" i="0" u="none" strike="noStrike" dirty="0">
                          <a:solidFill>
                            <a:srgbClr val="000000"/>
                          </a:solidFill>
                          <a:effectLst/>
                          <a:latin typeface="Arial Narrow" panose="020B0606020202030204" pitchFamily="34" charset="0"/>
                        </a:rPr>
                        <a:t>consultations (GP, </a:t>
                      </a:r>
                      <a:r>
                        <a:rPr lang="en-US" sz="1400" b="1" i="0" u="none" strike="noStrike" dirty="0" smtClean="0">
                          <a:solidFill>
                            <a:srgbClr val="000000"/>
                          </a:solidFill>
                          <a:effectLst/>
                          <a:latin typeface="Arial Narrow" panose="020B0606020202030204" pitchFamily="34" charset="0"/>
                        </a:rPr>
                        <a:t>pediatrics, </a:t>
                      </a:r>
                      <a:r>
                        <a:rPr lang="en-US" sz="1400" b="1" i="0" u="none" strike="noStrike" dirty="0">
                          <a:solidFill>
                            <a:srgbClr val="000000"/>
                          </a:solidFill>
                          <a:effectLst/>
                          <a:latin typeface="Arial Narrow" panose="020B0606020202030204" pitchFamily="34" charset="0"/>
                        </a:rPr>
                        <a:t>dental care</a:t>
                      </a:r>
                      <a:r>
                        <a:rPr lang="en-US" sz="1400" b="1" i="0" u="none" strike="noStrike" dirty="0" smtClean="0">
                          <a:solidFill>
                            <a:srgbClr val="000000"/>
                          </a:solidFill>
                          <a:effectLst/>
                          <a:latin typeface="Arial Narrow" panose="020B0606020202030204" pitchFamily="34" charset="0"/>
                        </a:rPr>
                        <a:t>) in October-November</a:t>
                      </a:r>
                    </a:p>
                    <a:p>
                      <a:pPr algn="l" rtl="0" fontAlgn="t"/>
                      <a:r>
                        <a:rPr lang="en-US" sz="1400" b="1" i="0" u="none" strike="noStrike" dirty="0" smtClean="0">
                          <a:solidFill>
                            <a:srgbClr val="000000"/>
                          </a:solidFill>
                          <a:effectLst/>
                          <a:latin typeface="Arial Narrow" panose="020B0606020202030204" pitchFamily="34" charset="0"/>
                        </a:rPr>
                        <a:t>· INGO preparing plans for physical rehabilitation of Raqqa National</a:t>
                      </a:r>
                      <a:r>
                        <a:rPr lang="en-US" sz="1400" b="1" i="0" u="none" strike="noStrike" baseline="0" dirty="0" smtClean="0">
                          <a:solidFill>
                            <a:srgbClr val="000000"/>
                          </a:solidFill>
                          <a:effectLst/>
                          <a:latin typeface="Arial Narrow" panose="020B0606020202030204" pitchFamily="34" charset="0"/>
                        </a:rPr>
                        <a:t> Hospital</a:t>
                      </a:r>
                      <a:endParaRPr lang="en-US" sz="1400" b="1" i="0" u="none" strike="noStrike" dirty="0" smtClean="0">
                        <a:solidFill>
                          <a:srgbClr val="000000"/>
                        </a:solidFill>
                        <a:effectLst/>
                        <a:latin typeface="Arial Narrow" panose="020B0606020202030204" pitchFamily="34" charset="0"/>
                      </a:endParaRPr>
                    </a:p>
                  </a:txBody>
                  <a:tcPr marL="5234" marR="5234" marT="5234" marB="0">
                    <a:lnL w="6350" cap="flat" cmpd="sng" algn="ctr">
                      <a:solidFill>
                        <a:srgbClr val="BFBFBF"/>
                      </a:solidFill>
                      <a:prstDash val="solid"/>
                      <a:round/>
                      <a:headEnd type="none" w="med" len="med"/>
                      <a:tailEnd type="none" w="med" len="med"/>
                    </a:lnL>
                    <a:lnR>
                      <a:noFill/>
                    </a:lnR>
                    <a:lnT>
                      <a:noFill/>
                    </a:lnT>
                    <a:lnB>
                      <a:noFill/>
                    </a:lnB>
                    <a:solidFill>
                      <a:srgbClr val="9BC2E6"/>
                    </a:solidFill>
                  </a:tcPr>
                </a:tc>
                <a:extLst>
                  <a:ext uri="{0D108BD9-81ED-4DB2-BD59-A6C34878D82A}">
                    <a16:rowId xmlns:a16="http://schemas.microsoft.com/office/drawing/2014/main" val="982702037"/>
                  </a:ext>
                </a:extLst>
              </a:tr>
              <a:tr h="481558">
                <a:tc>
                  <a:txBody>
                    <a:bodyPr/>
                    <a:lstStyle/>
                    <a:p>
                      <a:pPr algn="ctr" rtl="0" fontAlgn="ctr"/>
                      <a:r>
                        <a:rPr lang="en-US" sz="1600" b="1" i="0" u="none" strike="noStrike">
                          <a:solidFill>
                            <a:srgbClr val="000000"/>
                          </a:solidFill>
                          <a:effectLst/>
                          <a:latin typeface="Arial Narrow" panose="020B0606020202030204" pitchFamily="34" charset="0"/>
                        </a:rPr>
                        <a:t>North  </a:t>
                      </a:r>
                    </a:p>
                  </a:txBody>
                  <a:tcPr marL="5234" marR="5234" marT="523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rtl="0" fontAlgn="ctr"/>
                      <a:r>
                        <a:rPr lang="en-US" sz="1400" b="1" i="0" u="none" strike="noStrike" dirty="0">
                          <a:solidFill>
                            <a:srgbClr val="000000"/>
                          </a:solidFill>
                          <a:effectLst/>
                          <a:latin typeface="Arial Narrow" panose="020B0606020202030204" pitchFamily="34" charset="0"/>
                        </a:rPr>
                        <a:t>425 individuals screened for acute malnutrition via INGO mobile health unit in September and October</a:t>
                      </a:r>
                    </a:p>
                  </a:txBody>
                  <a:tcPr marL="5234" marR="5234" marT="5234" marB="0" anchor="ctr">
                    <a:lnL w="6350" cap="flat" cmpd="sng" algn="ctr">
                      <a:solidFill>
                        <a:srgbClr val="BFBFBF"/>
                      </a:solidFill>
                      <a:prstDash val="solid"/>
                      <a:round/>
                      <a:headEnd type="none" w="med" len="med"/>
                      <a:tailEnd type="none" w="med" len="med"/>
                    </a:lnL>
                    <a:lnR>
                      <a:noFill/>
                    </a:lnR>
                    <a:lnT>
                      <a:noFill/>
                    </a:lnT>
                    <a:lnB>
                      <a:noFill/>
                    </a:lnB>
                    <a:solidFill>
                      <a:schemeClr val="bg2">
                        <a:lumMod val="20000"/>
                        <a:lumOff val="80000"/>
                      </a:schemeClr>
                    </a:solidFill>
                  </a:tcPr>
                </a:tc>
                <a:extLst>
                  <a:ext uri="{0D108BD9-81ED-4DB2-BD59-A6C34878D82A}">
                    <a16:rowId xmlns:a16="http://schemas.microsoft.com/office/drawing/2014/main" val="3751733759"/>
                  </a:ext>
                </a:extLst>
              </a:tr>
              <a:tr h="842726">
                <a:tc>
                  <a:txBody>
                    <a:bodyPr/>
                    <a:lstStyle/>
                    <a:p>
                      <a:pPr algn="ctr" rtl="0" fontAlgn="ctr"/>
                      <a:r>
                        <a:rPr lang="en-US" sz="1600" b="1" i="0" u="none" strike="noStrike" dirty="0">
                          <a:solidFill>
                            <a:srgbClr val="000000"/>
                          </a:solidFill>
                          <a:effectLst/>
                          <a:latin typeface="Arial Narrow" panose="020B0606020202030204" pitchFamily="34" charset="0"/>
                        </a:rPr>
                        <a:t>West   </a:t>
                      </a:r>
                    </a:p>
                  </a:txBody>
                  <a:tcPr marL="5234" marR="5234" marT="5234"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tcPr>
                </a:tc>
                <a:tc>
                  <a:txBody>
                    <a:bodyPr/>
                    <a:lstStyle/>
                    <a:p>
                      <a:pPr algn="l" rtl="0" fontAlgn="t"/>
                      <a:r>
                        <a:rPr lang="en-US" sz="1400" b="1" i="0" u="none" strike="noStrike" dirty="0">
                          <a:solidFill>
                            <a:srgbClr val="000000"/>
                          </a:solidFill>
                          <a:effectLst/>
                          <a:latin typeface="Arial Narrow" panose="020B0606020202030204" pitchFamily="34" charset="0"/>
                        </a:rPr>
                        <a:t>· 213 individuals screened for acute malnutrition via INGO mobile health unit in </a:t>
                      </a:r>
                      <a:r>
                        <a:rPr lang="en-US" sz="1400" b="1" i="0" u="none" strike="noStrike" dirty="0" smtClean="0">
                          <a:solidFill>
                            <a:srgbClr val="000000"/>
                          </a:solidFill>
                          <a:effectLst/>
                          <a:latin typeface="Arial Narrow" panose="020B0606020202030204" pitchFamily="34" charset="0"/>
                        </a:rPr>
                        <a:t>October</a:t>
                      </a:r>
                      <a:r>
                        <a:rPr lang="en-US" sz="1400" b="1" i="0" u="none" strike="noStrike" dirty="0">
                          <a:solidFill>
                            <a:srgbClr val="000000"/>
                          </a:solidFill>
                          <a:effectLst/>
                          <a:latin typeface="Arial Narrow" panose="020B0606020202030204" pitchFamily="34" charset="0"/>
                        </a:rPr>
                        <a:t/>
                      </a:r>
                      <a:br>
                        <a:rPr lang="en-US" sz="1400" b="1" i="0" u="none" strike="noStrike" dirty="0">
                          <a:solidFill>
                            <a:srgbClr val="000000"/>
                          </a:solidFill>
                          <a:effectLst/>
                          <a:latin typeface="Arial Narrow" panose="020B0606020202030204" pitchFamily="34" charset="0"/>
                        </a:rPr>
                      </a:br>
                      <a:r>
                        <a:rPr lang="en-US" sz="1400" b="1" i="0" u="none" strike="noStrike" dirty="0">
                          <a:solidFill>
                            <a:srgbClr val="000000"/>
                          </a:solidFill>
                          <a:effectLst/>
                          <a:latin typeface="Arial Narrow" panose="020B0606020202030204" pitchFamily="34" charset="0"/>
                        </a:rPr>
                        <a:t>·  INGO medical clinic served 4,144 patients in </a:t>
                      </a:r>
                      <a:r>
                        <a:rPr lang="en-US" sz="1400" b="1" i="0" u="none" strike="noStrike" dirty="0" smtClean="0">
                          <a:solidFill>
                            <a:srgbClr val="000000"/>
                          </a:solidFill>
                          <a:effectLst/>
                          <a:latin typeface="Arial Narrow" panose="020B0606020202030204" pitchFamily="34" charset="0"/>
                        </a:rPr>
                        <a:t>October (same INGO operates a mobile clinic as well serving residents throughout</a:t>
                      </a:r>
                      <a:r>
                        <a:rPr lang="en-US" sz="1400" b="1" i="0" u="none" strike="noStrike" baseline="0" dirty="0" smtClean="0">
                          <a:solidFill>
                            <a:srgbClr val="000000"/>
                          </a:solidFill>
                          <a:effectLst/>
                          <a:latin typeface="Arial Narrow" panose="020B0606020202030204" pitchFamily="34" charset="0"/>
                        </a:rPr>
                        <a:t> city)</a:t>
                      </a:r>
                    </a:p>
                    <a:p>
                      <a:pPr algn="l" rtl="0" fontAlgn="t"/>
                      <a:r>
                        <a:rPr lang="en-US" sz="1400" b="1" i="0" u="none" strike="noStrike" dirty="0" smtClean="0">
                          <a:solidFill>
                            <a:srgbClr val="000000"/>
                          </a:solidFill>
                          <a:effectLst/>
                          <a:latin typeface="Arial Narrow" panose="020B0606020202030204" pitchFamily="34" charset="0"/>
                        </a:rPr>
                        <a:t>·  INGO integrated Primary Care Facility served 832 beneficiaries.</a:t>
                      </a:r>
                      <a:endParaRPr lang="en-US" sz="1400" b="1" i="0" u="none" strike="noStrike" dirty="0">
                        <a:solidFill>
                          <a:srgbClr val="000000"/>
                        </a:solidFill>
                        <a:effectLst/>
                        <a:latin typeface="Arial Narrow" panose="020B0606020202030204" pitchFamily="34" charset="0"/>
                      </a:endParaRPr>
                    </a:p>
                  </a:txBody>
                  <a:tcPr marL="5234" marR="5234" marT="5234" marB="0">
                    <a:lnL w="6350" cap="flat" cmpd="sng" algn="ctr">
                      <a:solidFill>
                        <a:srgbClr val="BFBFBF"/>
                      </a:solidFill>
                      <a:prstDash val="solid"/>
                      <a:round/>
                      <a:headEnd type="none" w="med" len="med"/>
                      <a:tailEnd type="none" w="med" len="med"/>
                    </a:lnL>
                    <a:lnR>
                      <a:noFill/>
                    </a:lnR>
                    <a:lnT>
                      <a:noFill/>
                    </a:lnT>
                    <a:lnB>
                      <a:noFill/>
                    </a:lnB>
                    <a:solidFill>
                      <a:srgbClr val="9BC2E6"/>
                    </a:solidFill>
                  </a:tcPr>
                </a:tc>
                <a:extLst>
                  <a:ext uri="{0D108BD9-81ED-4DB2-BD59-A6C34878D82A}">
                    <a16:rowId xmlns:a16="http://schemas.microsoft.com/office/drawing/2014/main" val="3901954972"/>
                  </a:ext>
                </a:extLst>
              </a:tr>
            </a:tbl>
          </a:graphicData>
        </a:graphic>
      </p:graphicFrame>
    </p:spTree>
    <p:extLst>
      <p:ext uri="{BB962C8B-B14F-4D97-AF65-F5344CB8AC3E}">
        <p14:creationId xmlns:p14="http://schemas.microsoft.com/office/powerpoint/2010/main" val="36339586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Methodology</a:t>
            </a:r>
            <a:endParaRPr lang="en-US" dirty="0"/>
          </a:p>
        </p:txBody>
      </p:sp>
      <p:sp>
        <p:nvSpPr>
          <p:cNvPr id="3" name="Content Placeholder 2"/>
          <p:cNvSpPr>
            <a:spLocks noGrp="1"/>
          </p:cNvSpPr>
          <p:nvPr>
            <p:ph idx="1"/>
          </p:nvPr>
        </p:nvSpPr>
        <p:spPr>
          <a:xfrm>
            <a:off x="6255865" y="3182777"/>
            <a:ext cx="2078009" cy="5462002"/>
          </a:xfrm>
        </p:spPr>
        <p:txBody>
          <a:bodyPr>
            <a:normAutofit/>
          </a:bodyPr>
          <a:lstStyle/>
          <a:p>
            <a:pPr marL="0" indent="0">
              <a:buNone/>
            </a:pPr>
            <a:r>
              <a:rPr lang="en-US" sz="1200" b="1" dirty="0" smtClean="0"/>
              <a:t>ABA Methodology</a:t>
            </a:r>
          </a:p>
          <a:p>
            <a:pPr marL="0" indent="0">
              <a:buNone/>
            </a:pPr>
            <a:r>
              <a:rPr lang="en-US" sz="1200" dirty="0" smtClean="0"/>
              <a:t>A total of 79 Key Informant (KI) interviews, with a minimum of three KIs interviewed per </a:t>
            </a:r>
            <a:r>
              <a:rPr lang="en-US" sz="1200" dirty="0" err="1" smtClean="0"/>
              <a:t>Ar</a:t>
            </a:r>
            <a:r>
              <a:rPr lang="en-US" sz="1200" dirty="0" smtClean="0"/>
              <a:t>-Raqqa city </a:t>
            </a:r>
            <a:r>
              <a:rPr lang="en-US" sz="1200" dirty="0" err="1" smtClean="0"/>
              <a:t>neighbourhood</a:t>
            </a:r>
            <a:r>
              <a:rPr lang="en-US" sz="1200" dirty="0" smtClean="0"/>
              <a:t>. </a:t>
            </a:r>
            <a:endParaRPr lang="en-US" sz="1200" dirty="0"/>
          </a:p>
          <a:p>
            <a:pPr marL="0" indent="0">
              <a:buNone/>
            </a:pPr>
            <a:r>
              <a:rPr lang="en-US" sz="1200" dirty="0" smtClean="0"/>
              <a:t>Additionally, a total of 16 gender-separated focus group discussions were conducted in 14 out of 22 </a:t>
            </a:r>
            <a:r>
              <a:rPr lang="en-US" sz="1200" dirty="0" err="1" smtClean="0"/>
              <a:t>neighbourhoods</a:t>
            </a:r>
            <a:r>
              <a:rPr lang="en-US" sz="1200" dirty="0" smtClean="0"/>
              <a:t>.</a:t>
            </a:r>
            <a:endParaRPr lang="en-US" sz="1200" dirty="0"/>
          </a:p>
          <a:p>
            <a:pPr marL="0" indent="0">
              <a:buNone/>
            </a:pPr>
            <a:r>
              <a:rPr lang="en-US" sz="1200" dirty="0" smtClean="0"/>
              <a:t>Data collection took place between September 17 and October 14 2018.</a:t>
            </a:r>
            <a:endParaRPr lang="en-US" sz="1200" dirty="0"/>
          </a:p>
        </p:txBody>
      </p:sp>
      <p:pic>
        <p:nvPicPr>
          <p:cNvPr id="4"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3756" y="3182777"/>
            <a:ext cx="5869710" cy="3611309"/>
          </a:xfrm>
          <a:prstGeom prst="rect">
            <a:avLst/>
          </a:prstGeom>
          <a:ln>
            <a:solidFill>
              <a:schemeClr val="tx1"/>
            </a:solidFill>
          </a:ln>
        </p:spPr>
      </p:pic>
      <p:sp>
        <p:nvSpPr>
          <p:cNvPr id="5" name="Rectangle 4"/>
          <p:cNvSpPr/>
          <p:nvPr/>
        </p:nvSpPr>
        <p:spPr>
          <a:xfrm>
            <a:off x="140147" y="2888847"/>
            <a:ext cx="8174264" cy="338554"/>
          </a:xfrm>
          <a:prstGeom prst="rect">
            <a:avLst/>
          </a:prstGeom>
        </p:spPr>
        <p:txBody>
          <a:bodyPr wrap="square">
            <a:spAutoFit/>
          </a:bodyPr>
          <a:lstStyle/>
          <a:p>
            <a:r>
              <a:rPr lang="en-US" sz="1600" b="1" dirty="0" smtClean="0">
                <a:solidFill>
                  <a:srgbClr val="58585A"/>
                </a:solidFill>
                <a:latin typeface="+mj-lt"/>
              </a:rPr>
              <a:t>ABA III Coverage</a:t>
            </a:r>
            <a:endParaRPr lang="en-US" sz="1600" dirty="0">
              <a:solidFill>
                <a:srgbClr val="58585A"/>
              </a:solidFill>
              <a:latin typeface="+mj-lt"/>
            </a:endParaRPr>
          </a:p>
        </p:txBody>
      </p:sp>
      <p:sp>
        <p:nvSpPr>
          <p:cNvPr id="6" name="Content Placeholder 2"/>
          <p:cNvSpPr txBox="1">
            <a:spLocks/>
          </p:cNvSpPr>
          <p:nvPr/>
        </p:nvSpPr>
        <p:spPr>
          <a:xfrm>
            <a:off x="6199699" y="3182777"/>
            <a:ext cx="2208321" cy="51063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dirty="0"/>
          </a:p>
        </p:txBody>
      </p:sp>
      <p:sp>
        <p:nvSpPr>
          <p:cNvPr id="7" name="Content Placeholder 2"/>
          <p:cNvSpPr txBox="1">
            <a:spLocks/>
          </p:cNvSpPr>
          <p:nvPr/>
        </p:nvSpPr>
        <p:spPr>
          <a:xfrm>
            <a:off x="386156" y="1297576"/>
            <a:ext cx="7947718" cy="50718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GB" sz="2000" b="1" dirty="0" smtClean="0"/>
              <a:t>Needs data: </a:t>
            </a:r>
            <a:r>
              <a:rPr lang="en-GB" sz="2000" dirty="0" smtClean="0"/>
              <a:t>REACH Area Based Assessment III (ABA) but triangulated with additional sources</a:t>
            </a:r>
          </a:p>
          <a:p>
            <a:pPr marL="457200" indent="-457200">
              <a:buFont typeface="+mj-lt"/>
              <a:buAutoNum type="arabicPeriod"/>
            </a:pPr>
            <a:r>
              <a:rPr lang="en-GB" sz="2000" b="1" dirty="0" smtClean="0"/>
              <a:t>Response data: </a:t>
            </a:r>
            <a:r>
              <a:rPr lang="en-GB" sz="2000" dirty="0" smtClean="0"/>
              <a:t>compiled from 4Ws, direct outreach, and NES Forum Response Overview Summaries</a:t>
            </a:r>
          </a:p>
          <a:p>
            <a:pPr marL="457200" indent="-457200">
              <a:buFont typeface="+mj-lt"/>
              <a:buAutoNum type="arabicPeriod"/>
            </a:pPr>
            <a:r>
              <a:rPr lang="en-GB" sz="2000" b="1" dirty="0" smtClean="0"/>
              <a:t>Population data: </a:t>
            </a:r>
            <a:r>
              <a:rPr lang="en-GB" sz="2000" dirty="0" smtClean="0"/>
              <a:t>REACH ABA III and OCHA Return Movement in Raqqa city</a:t>
            </a:r>
            <a:endParaRPr lang="en-US" sz="1800" dirty="0"/>
          </a:p>
        </p:txBody>
      </p:sp>
    </p:spTree>
    <p:extLst>
      <p:ext uri="{BB962C8B-B14F-4D97-AF65-F5344CB8AC3E}">
        <p14:creationId xmlns:p14="http://schemas.microsoft.com/office/powerpoint/2010/main" val="41074637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Health: Response Gaps</a:t>
            </a:r>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6931" y="1038155"/>
            <a:ext cx="7884543" cy="5439403"/>
          </a:xfrm>
          <a:prstGeom prst="rect">
            <a:avLst/>
          </a:prstGeom>
        </p:spPr>
      </p:pic>
    </p:spTree>
    <p:extLst>
      <p:ext uri="{BB962C8B-B14F-4D97-AF65-F5344CB8AC3E}">
        <p14:creationId xmlns:p14="http://schemas.microsoft.com/office/powerpoint/2010/main" val="29266507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Title 1"/>
          <p:cNvSpPr txBox="1">
            <a:spLocks/>
          </p:cNvSpPr>
          <p:nvPr/>
        </p:nvSpPr>
        <p:spPr>
          <a:xfrm>
            <a:off x="233756" y="365127"/>
            <a:ext cx="7947718" cy="61025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r>
              <a:rPr lang="en-US" sz="6600" dirty="0" smtClean="0"/>
              <a:t>Education</a:t>
            </a:r>
            <a:endParaRPr lang="en-US" sz="6600" dirty="0"/>
          </a:p>
        </p:txBody>
      </p:sp>
    </p:spTree>
    <p:extLst>
      <p:ext uri="{BB962C8B-B14F-4D97-AF65-F5344CB8AC3E}">
        <p14:creationId xmlns:p14="http://schemas.microsoft.com/office/powerpoint/2010/main" val="18096925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Education: City Wide Findings</a:t>
            </a:r>
            <a:endParaRPr lang="en-US" dirty="0"/>
          </a:p>
        </p:txBody>
      </p:sp>
      <p:sp>
        <p:nvSpPr>
          <p:cNvPr id="3" name="Content Placeholder 2"/>
          <p:cNvSpPr>
            <a:spLocks noGrp="1"/>
          </p:cNvSpPr>
          <p:nvPr>
            <p:ph idx="1"/>
          </p:nvPr>
        </p:nvSpPr>
        <p:spPr/>
        <p:txBody>
          <a:bodyPr>
            <a:normAutofit/>
          </a:bodyPr>
          <a:lstStyle/>
          <a:p>
            <a:r>
              <a:rPr lang="en-US" sz="2400" dirty="0" smtClean="0"/>
              <a:t>Low INGO response, mostly LNGOs/stabilization actors responding</a:t>
            </a:r>
          </a:p>
          <a:p>
            <a:pPr marL="228600" lvl="1">
              <a:spcBef>
                <a:spcPts val="1000"/>
              </a:spcBef>
            </a:pPr>
            <a:r>
              <a:rPr lang="en-GB" dirty="0"/>
              <a:t>School attendance has increased for primary level education since June, but access to intermediary/secondary level education remains very low.</a:t>
            </a:r>
            <a:endParaRPr lang="en-US" dirty="0"/>
          </a:p>
          <a:p>
            <a:pPr marL="228600" lvl="1">
              <a:spcBef>
                <a:spcPts val="1000"/>
              </a:spcBef>
            </a:pPr>
            <a:r>
              <a:rPr lang="en-GB" dirty="0"/>
              <a:t>Findings coming out of our focus group discussions from the ABA highlight severe issues with quality of education, overcrowding, and infrastructure damage to school facilities.</a:t>
            </a:r>
            <a:endParaRPr lang="en-US" dirty="0"/>
          </a:p>
          <a:p>
            <a:r>
              <a:rPr lang="en-US" sz="2400" dirty="0" smtClean="0"/>
              <a:t>South</a:t>
            </a:r>
            <a:r>
              <a:rPr lang="en-US" sz="2400" dirty="0"/>
              <a:t>, East Central, North and </a:t>
            </a:r>
            <a:r>
              <a:rPr lang="en-US" sz="2400" dirty="0" smtClean="0"/>
              <a:t>West</a:t>
            </a:r>
            <a:r>
              <a:rPr lang="en-US" sz="2400" dirty="0"/>
              <a:t> </a:t>
            </a:r>
            <a:r>
              <a:rPr lang="en-US" sz="2400" dirty="0" smtClean="0"/>
              <a:t>stand out with lower level of school attendance rates and few schools available to serve area populations.</a:t>
            </a:r>
          </a:p>
          <a:p>
            <a:r>
              <a:rPr lang="en-US" sz="2400" dirty="0"/>
              <a:t>Potential ‘in-depth’ component on education sector for ABA IV (February)</a:t>
            </a:r>
          </a:p>
          <a:p>
            <a:endParaRPr lang="en-US" sz="2400" dirty="0"/>
          </a:p>
        </p:txBody>
      </p:sp>
    </p:spTree>
    <p:extLst>
      <p:ext uri="{BB962C8B-B14F-4D97-AF65-F5344CB8AC3E}">
        <p14:creationId xmlns:p14="http://schemas.microsoft.com/office/powerpoint/2010/main" val="9363069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Education: Key Trends</a:t>
            </a:r>
            <a:endParaRPr lang="en-US" dirty="0"/>
          </a:p>
        </p:txBody>
      </p:sp>
      <p:sp>
        <p:nvSpPr>
          <p:cNvPr id="4" name="Rectangle 3"/>
          <p:cNvSpPr/>
          <p:nvPr/>
        </p:nvSpPr>
        <p:spPr>
          <a:xfrm>
            <a:off x="233756" y="1873626"/>
            <a:ext cx="8174264" cy="400110"/>
          </a:xfrm>
          <a:prstGeom prst="rect">
            <a:avLst/>
          </a:prstGeom>
        </p:spPr>
        <p:txBody>
          <a:bodyPr wrap="square">
            <a:spAutoFit/>
          </a:bodyPr>
          <a:lstStyle/>
          <a:p>
            <a:r>
              <a:rPr lang="en-US" sz="2000" b="1" dirty="0" smtClean="0">
                <a:solidFill>
                  <a:srgbClr val="000000"/>
                </a:solidFill>
                <a:latin typeface="+mj-lt"/>
              </a:rPr>
              <a:t>Access to primary level education (6-12) by </a:t>
            </a:r>
            <a:r>
              <a:rPr lang="en-US" sz="2000" b="1" dirty="0" err="1" smtClean="0">
                <a:solidFill>
                  <a:srgbClr val="000000"/>
                </a:solidFill>
                <a:latin typeface="+mj-lt"/>
              </a:rPr>
              <a:t>neighbourhoods</a:t>
            </a:r>
            <a:endParaRPr lang="en-US" sz="2000" dirty="0">
              <a:latin typeface="+mj-lt"/>
            </a:endParaRPr>
          </a:p>
        </p:txBody>
      </p:sp>
      <p:graphicFrame>
        <p:nvGraphicFramePr>
          <p:cNvPr id="6" name="Chart 5"/>
          <p:cNvGraphicFramePr>
            <a:graphicFrameLocks/>
          </p:cNvGraphicFramePr>
          <p:nvPr>
            <p:extLst>
              <p:ext uri="{D42A27DB-BD31-4B8C-83A1-F6EECF244321}">
                <p14:modId xmlns:p14="http://schemas.microsoft.com/office/powerpoint/2010/main" val="827931041"/>
              </p:ext>
            </p:extLst>
          </p:nvPr>
        </p:nvGraphicFramePr>
        <p:xfrm>
          <a:off x="810411" y="2288004"/>
          <a:ext cx="6988868" cy="29659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277232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Education: Key Trends</a:t>
            </a:r>
            <a:endParaRPr lang="en-US" dirty="0"/>
          </a:p>
        </p:txBody>
      </p:sp>
      <p:graphicFrame>
        <p:nvGraphicFramePr>
          <p:cNvPr id="7" name="Chart 6"/>
          <p:cNvGraphicFramePr>
            <a:graphicFrameLocks/>
          </p:cNvGraphicFramePr>
          <p:nvPr>
            <p:extLst>
              <p:ext uri="{D42A27DB-BD31-4B8C-83A1-F6EECF244321}">
                <p14:modId xmlns:p14="http://schemas.microsoft.com/office/powerpoint/2010/main" val="1827314775"/>
              </p:ext>
            </p:extLst>
          </p:nvPr>
        </p:nvGraphicFramePr>
        <p:xfrm>
          <a:off x="827880" y="2305693"/>
          <a:ext cx="6986016" cy="2962656"/>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233756" y="1905583"/>
            <a:ext cx="8174264" cy="400110"/>
          </a:xfrm>
          <a:prstGeom prst="rect">
            <a:avLst/>
          </a:prstGeom>
        </p:spPr>
        <p:txBody>
          <a:bodyPr wrap="square">
            <a:spAutoFit/>
          </a:bodyPr>
          <a:lstStyle/>
          <a:p>
            <a:r>
              <a:rPr lang="en-US" sz="2000" b="1" dirty="0" smtClean="0">
                <a:solidFill>
                  <a:srgbClr val="000000"/>
                </a:solidFill>
                <a:latin typeface="+mj-lt"/>
              </a:rPr>
              <a:t>Access to intermediary/secondary level (13-15) education by </a:t>
            </a:r>
            <a:r>
              <a:rPr lang="en-US" sz="2000" b="1" dirty="0" err="1" smtClean="0">
                <a:solidFill>
                  <a:srgbClr val="000000"/>
                </a:solidFill>
                <a:latin typeface="+mj-lt"/>
              </a:rPr>
              <a:t>neighbourhoods</a:t>
            </a:r>
            <a:endParaRPr lang="en-US" sz="2000" dirty="0">
              <a:latin typeface="+mj-lt"/>
            </a:endParaRPr>
          </a:p>
        </p:txBody>
      </p:sp>
    </p:spTree>
    <p:extLst>
      <p:ext uri="{BB962C8B-B14F-4D97-AF65-F5344CB8AC3E}">
        <p14:creationId xmlns:p14="http://schemas.microsoft.com/office/powerpoint/2010/main" val="14072320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Education: Key Trends</a:t>
            </a:r>
            <a:endParaRPr lang="en-US" dirty="0"/>
          </a:p>
        </p:txBody>
      </p:sp>
      <p:sp>
        <p:nvSpPr>
          <p:cNvPr id="4" name="Rectangle 3"/>
          <p:cNvSpPr/>
          <p:nvPr/>
        </p:nvSpPr>
        <p:spPr>
          <a:xfrm>
            <a:off x="217713" y="1033879"/>
            <a:ext cx="8174264" cy="400110"/>
          </a:xfrm>
          <a:prstGeom prst="rect">
            <a:avLst/>
          </a:prstGeom>
        </p:spPr>
        <p:txBody>
          <a:bodyPr wrap="square">
            <a:spAutoFit/>
          </a:bodyPr>
          <a:lstStyle/>
          <a:p>
            <a:r>
              <a:rPr lang="en-US" sz="2000" b="1" dirty="0" smtClean="0">
                <a:solidFill>
                  <a:srgbClr val="000000"/>
                </a:solidFill>
                <a:latin typeface="+mj-lt"/>
              </a:rPr>
              <a:t># </a:t>
            </a:r>
            <a:r>
              <a:rPr lang="en-US" sz="2000" b="1" dirty="0" err="1" smtClean="0">
                <a:solidFill>
                  <a:srgbClr val="000000"/>
                </a:solidFill>
                <a:latin typeface="+mj-lt"/>
              </a:rPr>
              <a:t>neighbourhoods</a:t>
            </a:r>
            <a:r>
              <a:rPr lang="en-US" sz="2000" b="1" dirty="0" smtClean="0">
                <a:solidFill>
                  <a:srgbClr val="000000"/>
                </a:solidFill>
                <a:latin typeface="+mj-lt"/>
              </a:rPr>
              <a:t> with access to education facilities inside their </a:t>
            </a:r>
            <a:r>
              <a:rPr lang="en-US" sz="2000" b="1" dirty="0" err="1" smtClean="0">
                <a:solidFill>
                  <a:srgbClr val="000000"/>
                </a:solidFill>
                <a:latin typeface="+mj-lt"/>
              </a:rPr>
              <a:t>neighbourhood</a:t>
            </a:r>
            <a:endParaRPr lang="en-US" sz="2000" dirty="0">
              <a:latin typeface="+mj-lt"/>
            </a:endParaRPr>
          </a:p>
        </p:txBody>
      </p:sp>
      <p:graphicFrame>
        <p:nvGraphicFramePr>
          <p:cNvPr id="6" name="Chart 5"/>
          <p:cNvGraphicFramePr>
            <a:graphicFrameLocks/>
          </p:cNvGraphicFramePr>
          <p:nvPr>
            <p:extLst>
              <p:ext uri="{D42A27DB-BD31-4B8C-83A1-F6EECF244321}">
                <p14:modId xmlns:p14="http://schemas.microsoft.com/office/powerpoint/2010/main" val="720008932"/>
              </p:ext>
            </p:extLst>
          </p:nvPr>
        </p:nvGraphicFramePr>
        <p:xfrm>
          <a:off x="722671" y="1706907"/>
          <a:ext cx="7546258" cy="40449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368146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Education: Attendance</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3648548500"/>
              </p:ext>
            </p:extLst>
          </p:nvPr>
        </p:nvGraphicFramePr>
        <p:xfrm>
          <a:off x="233757" y="1982051"/>
          <a:ext cx="8025340" cy="464489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233756" y="1038155"/>
            <a:ext cx="8174264" cy="707886"/>
          </a:xfrm>
          <a:prstGeom prst="rect">
            <a:avLst/>
          </a:prstGeom>
        </p:spPr>
        <p:txBody>
          <a:bodyPr wrap="square">
            <a:spAutoFit/>
          </a:bodyPr>
          <a:lstStyle/>
          <a:p>
            <a:r>
              <a:rPr lang="en-US" sz="2000" b="1" dirty="0" smtClean="0">
                <a:solidFill>
                  <a:srgbClr val="000000"/>
                </a:solidFill>
                <a:latin typeface="+mj-lt"/>
              </a:rPr>
              <a:t>% school attendance rate for primary level (6-12) and intermediary/secondary level (13-17) education</a:t>
            </a:r>
            <a:endParaRPr lang="en-US" sz="2000" dirty="0">
              <a:latin typeface="+mj-lt"/>
            </a:endParaRPr>
          </a:p>
        </p:txBody>
      </p:sp>
    </p:spTree>
    <p:extLst>
      <p:ext uri="{BB962C8B-B14F-4D97-AF65-F5344CB8AC3E}">
        <p14:creationId xmlns:p14="http://schemas.microsoft.com/office/powerpoint/2010/main" val="20036581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Education: Attendance</a:t>
            </a:r>
            <a:endParaRPr lang="en-US" dirty="0"/>
          </a:p>
        </p:txBody>
      </p:sp>
      <p:graphicFrame>
        <p:nvGraphicFramePr>
          <p:cNvPr id="5" name="Content Placeholder 4"/>
          <p:cNvGraphicFramePr>
            <a:graphicFrameLocks noGrp="1"/>
          </p:cNvGraphicFramePr>
          <p:nvPr>
            <p:ph idx="1"/>
            <p:extLst/>
          </p:nvPr>
        </p:nvGraphicFramePr>
        <p:xfrm>
          <a:off x="530942" y="1858296"/>
          <a:ext cx="7423354" cy="4571997"/>
        </p:xfrm>
        <a:graphic>
          <a:graphicData uri="http://schemas.openxmlformats.org/drawingml/2006/table">
            <a:tbl>
              <a:tblPr/>
              <a:tblGrid>
                <a:gridCol w="1602162">
                  <a:extLst>
                    <a:ext uri="{9D8B030D-6E8A-4147-A177-3AD203B41FA5}">
                      <a16:colId xmlns:a16="http://schemas.microsoft.com/office/drawing/2014/main" val="44383732"/>
                    </a:ext>
                  </a:extLst>
                </a:gridCol>
                <a:gridCol w="1976001">
                  <a:extLst>
                    <a:ext uri="{9D8B030D-6E8A-4147-A177-3AD203B41FA5}">
                      <a16:colId xmlns:a16="http://schemas.microsoft.com/office/drawing/2014/main" val="3468037346"/>
                    </a:ext>
                  </a:extLst>
                </a:gridCol>
                <a:gridCol w="1673370">
                  <a:extLst>
                    <a:ext uri="{9D8B030D-6E8A-4147-A177-3AD203B41FA5}">
                      <a16:colId xmlns:a16="http://schemas.microsoft.com/office/drawing/2014/main" val="2462146854"/>
                    </a:ext>
                  </a:extLst>
                </a:gridCol>
                <a:gridCol w="2171821">
                  <a:extLst>
                    <a:ext uri="{9D8B030D-6E8A-4147-A177-3AD203B41FA5}">
                      <a16:colId xmlns:a16="http://schemas.microsoft.com/office/drawing/2014/main" val="2802376397"/>
                    </a:ext>
                  </a:extLst>
                </a:gridCol>
              </a:tblGrid>
              <a:tr h="1504706">
                <a:tc>
                  <a:txBody>
                    <a:bodyPr/>
                    <a:lstStyle/>
                    <a:p>
                      <a:pPr algn="l" rtl="0" fontAlgn="b"/>
                      <a:r>
                        <a:rPr lang="en-US" sz="1000" b="0" i="0" u="none" strike="noStrike">
                          <a:solidFill>
                            <a:srgbClr val="000000"/>
                          </a:solidFill>
                          <a:effectLst/>
                          <a:latin typeface="Arial Narrow" panose="020B0606020202030204" pitchFamily="34" charset="0"/>
                        </a:rPr>
                        <a:t> </a:t>
                      </a:r>
                    </a:p>
                  </a:txBody>
                  <a:tcPr marL="7620" marR="7620" marT="7620" marB="0" anchor="b">
                    <a:lnL>
                      <a:noFill/>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tcPr>
                </a:tc>
                <a:tc>
                  <a:txBody>
                    <a:bodyPr/>
                    <a:lstStyle/>
                    <a:p>
                      <a:pPr algn="ctr" rtl="0" fontAlgn="ctr"/>
                      <a:r>
                        <a:rPr lang="en-US" sz="1600" b="1" i="0" u="none" strike="noStrike" dirty="0">
                          <a:solidFill>
                            <a:srgbClr val="FFFFFF"/>
                          </a:solidFill>
                          <a:effectLst/>
                          <a:latin typeface="Arial Narrow" panose="020B0606020202030204" pitchFamily="34" charset="0"/>
                        </a:rPr>
                        <a:t>% of children 6-12 dropping out of education services </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8585A"/>
                    </a:solidFill>
                  </a:tcPr>
                </a:tc>
                <a:tc>
                  <a:txBody>
                    <a:bodyPr/>
                    <a:lstStyle/>
                    <a:p>
                      <a:pPr algn="ctr" rtl="0" fontAlgn="ctr"/>
                      <a:r>
                        <a:rPr lang="en-US" sz="1600" b="1" i="0" u="none" strike="noStrike" dirty="0">
                          <a:solidFill>
                            <a:srgbClr val="FFFFFF"/>
                          </a:solidFill>
                          <a:effectLst/>
                          <a:latin typeface="Arial Narrow" panose="020B0606020202030204" pitchFamily="34" charset="0"/>
                        </a:rPr>
                        <a:t>% of children 13-17 dropping out of education services </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8585A"/>
                    </a:solidFill>
                  </a:tcPr>
                </a:tc>
                <a:tc>
                  <a:txBody>
                    <a:bodyPr/>
                    <a:lstStyle/>
                    <a:p>
                      <a:pPr algn="ctr" rtl="0" fontAlgn="ctr"/>
                      <a:r>
                        <a:rPr lang="en-US" sz="1600" b="1" i="0" u="none" strike="noStrike" dirty="0">
                          <a:solidFill>
                            <a:srgbClr val="FFFFFF"/>
                          </a:solidFill>
                          <a:effectLst/>
                          <a:latin typeface="Arial Narrow" panose="020B0606020202030204" pitchFamily="34" charset="0"/>
                        </a:rPr>
                        <a:t>Prevalence of Child </a:t>
                      </a:r>
                      <a:endParaRPr lang="en-US" sz="1600" b="1" i="0" u="none" strike="noStrike" dirty="0" smtClean="0">
                        <a:solidFill>
                          <a:srgbClr val="FFFFFF"/>
                        </a:solidFill>
                        <a:effectLst/>
                        <a:latin typeface="Arial Narrow" panose="020B0606020202030204" pitchFamily="34" charset="0"/>
                      </a:endParaRPr>
                    </a:p>
                    <a:p>
                      <a:pPr algn="ctr" rtl="0" fontAlgn="ctr"/>
                      <a:r>
                        <a:rPr lang="en-US" sz="1600" b="1" i="0" u="none" strike="noStrike" dirty="0" err="1" smtClean="0">
                          <a:solidFill>
                            <a:srgbClr val="FFFFFF"/>
                          </a:solidFill>
                          <a:effectLst/>
                          <a:latin typeface="Arial Narrow" panose="020B0606020202030204" pitchFamily="34" charset="0"/>
                        </a:rPr>
                        <a:t>Labour</a:t>
                      </a:r>
                      <a:endParaRPr lang="en-US" sz="1600" b="1" i="0" u="none" strike="noStrike" dirty="0">
                        <a:solidFill>
                          <a:srgbClr val="FFFFFF"/>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8585A"/>
                    </a:solidFill>
                  </a:tcPr>
                </a:tc>
                <a:extLst>
                  <a:ext uri="{0D108BD9-81ED-4DB2-BD59-A6C34878D82A}">
                    <a16:rowId xmlns:a16="http://schemas.microsoft.com/office/drawing/2014/main" val="1006493970"/>
                  </a:ext>
                </a:extLst>
              </a:tr>
              <a:tr h="347241">
                <a:tc>
                  <a:txBody>
                    <a:bodyPr/>
                    <a:lstStyle/>
                    <a:p>
                      <a:pPr algn="ctr" rtl="0" fontAlgn="ctr"/>
                      <a:r>
                        <a:rPr lang="en-US" sz="1600" b="1" i="0" u="none" strike="noStrike" dirty="0" err="1">
                          <a:solidFill>
                            <a:srgbClr val="000000"/>
                          </a:solidFill>
                          <a:effectLst/>
                          <a:latin typeface="Arial Narrow" panose="020B0606020202030204" pitchFamily="34" charset="0"/>
                        </a:rPr>
                        <a:t>Meshleb</a:t>
                      </a:r>
                      <a:endParaRPr lang="en-US" sz="16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Narrow" panose="020B0606020202030204" pitchFamily="34" charset="0"/>
                        </a:rPr>
                        <a:t>0-20%</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Arial Narrow" panose="020B0606020202030204" pitchFamily="34" charset="0"/>
                        </a:rPr>
                        <a:t>20-40%</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tc>
                  <a:txBody>
                    <a:bodyPr/>
                    <a:lstStyle/>
                    <a:p>
                      <a:pPr algn="ctr" rtl="0" fontAlgn="ctr"/>
                      <a:r>
                        <a:rPr lang="en-US" sz="1400" b="1" i="0" u="none" strike="noStrike">
                          <a:solidFill>
                            <a:srgbClr val="000000"/>
                          </a:solidFill>
                          <a:effectLst/>
                          <a:latin typeface="Arial Narrow" panose="020B0606020202030204" pitchFamily="34" charset="0"/>
                        </a:rPr>
                        <a:t>Common</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extLst>
                  <a:ext uri="{0D108BD9-81ED-4DB2-BD59-A6C34878D82A}">
                    <a16:rowId xmlns:a16="http://schemas.microsoft.com/office/drawing/2014/main" val="3505800848"/>
                  </a:ext>
                </a:extLst>
              </a:tr>
              <a:tr h="347241">
                <a:tc>
                  <a:txBody>
                    <a:bodyPr/>
                    <a:lstStyle/>
                    <a:p>
                      <a:pPr algn="ctr" rtl="0" fontAlgn="ctr"/>
                      <a:r>
                        <a:rPr lang="en-US" sz="1600" b="1" i="0" u="none" strike="noStrike" dirty="0">
                          <a:solidFill>
                            <a:srgbClr val="000000"/>
                          </a:solidFill>
                          <a:effectLst/>
                          <a:latin typeface="Arial Narrow" panose="020B0606020202030204" pitchFamily="34" charset="0"/>
                        </a:rPr>
                        <a:t>Northeast</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Arial Narrow" panose="020B0606020202030204" pitchFamily="34" charset="0"/>
                        </a:rPr>
                        <a:t>0-20%</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Arial Narrow" panose="020B0606020202030204" pitchFamily="34" charset="0"/>
                        </a:rPr>
                        <a:t>20-40%</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tc>
                  <a:txBody>
                    <a:bodyPr/>
                    <a:lstStyle/>
                    <a:p>
                      <a:pPr algn="ctr" rtl="0" fontAlgn="ctr"/>
                      <a:r>
                        <a:rPr lang="en-US" sz="1400" b="1" i="0" u="none" strike="noStrike">
                          <a:solidFill>
                            <a:srgbClr val="000000"/>
                          </a:solidFill>
                          <a:effectLst/>
                          <a:latin typeface="Arial Narrow" panose="020B0606020202030204" pitchFamily="34" charset="0"/>
                        </a:rPr>
                        <a:t>Common</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extLst>
                  <a:ext uri="{0D108BD9-81ED-4DB2-BD59-A6C34878D82A}">
                    <a16:rowId xmlns:a16="http://schemas.microsoft.com/office/drawing/2014/main" val="3970866911"/>
                  </a:ext>
                </a:extLst>
              </a:tr>
              <a:tr h="347241">
                <a:tc>
                  <a:txBody>
                    <a:bodyPr/>
                    <a:lstStyle/>
                    <a:p>
                      <a:pPr algn="ctr" rtl="0" fontAlgn="ctr"/>
                      <a:r>
                        <a:rPr lang="en-US" sz="1600" b="1" i="0" u="none" strike="noStrike" dirty="0">
                          <a:solidFill>
                            <a:srgbClr val="000000"/>
                          </a:solidFill>
                          <a:effectLst/>
                          <a:latin typeface="Arial Narrow" panose="020B0606020202030204" pitchFamily="34" charset="0"/>
                        </a:rPr>
                        <a:t>South</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Arial Narrow" panose="020B0606020202030204" pitchFamily="34" charset="0"/>
                        </a:rPr>
                        <a:t>10-30%</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tc>
                  <a:txBody>
                    <a:bodyPr/>
                    <a:lstStyle/>
                    <a:p>
                      <a:pPr algn="ctr" rtl="0" fontAlgn="ctr"/>
                      <a:r>
                        <a:rPr lang="en-US" sz="1400" b="1" i="0" u="none" strike="noStrike" dirty="0">
                          <a:solidFill>
                            <a:srgbClr val="000000"/>
                          </a:solidFill>
                          <a:effectLst/>
                          <a:latin typeface="Arial Narrow" panose="020B0606020202030204" pitchFamily="34" charset="0"/>
                        </a:rPr>
                        <a:t>40-60%</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B084"/>
                    </a:solidFill>
                  </a:tcPr>
                </a:tc>
                <a:tc>
                  <a:txBody>
                    <a:bodyPr/>
                    <a:lstStyle/>
                    <a:p>
                      <a:pPr algn="ctr" rtl="0" fontAlgn="ctr"/>
                      <a:r>
                        <a:rPr lang="en-US" sz="1400" b="1" i="0" u="none" strike="noStrike">
                          <a:solidFill>
                            <a:srgbClr val="000000"/>
                          </a:solidFill>
                          <a:effectLst/>
                          <a:latin typeface="Arial Narrow" panose="020B0606020202030204" pitchFamily="34" charset="0"/>
                        </a:rPr>
                        <a:t>Common</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extLst>
                  <a:ext uri="{0D108BD9-81ED-4DB2-BD59-A6C34878D82A}">
                    <a16:rowId xmlns:a16="http://schemas.microsoft.com/office/drawing/2014/main" val="30033922"/>
                  </a:ext>
                </a:extLst>
              </a:tr>
              <a:tr h="665543">
                <a:tc>
                  <a:txBody>
                    <a:bodyPr/>
                    <a:lstStyle/>
                    <a:p>
                      <a:pPr algn="ctr" rtl="0" fontAlgn="ctr"/>
                      <a:r>
                        <a:rPr lang="en-US" sz="1600" b="1" i="0" u="none" strike="noStrike" dirty="0">
                          <a:solidFill>
                            <a:srgbClr val="000000"/>
                          </a:solidFill>
                          <a:effectLst/>
                          <a:latin typeface="Arial Narrow" panose="020B0606020202030204" pitchFamily="34" charset="0"/>
                        </a:rPr>
                        <a:t>East Central</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Narrow" panose="020B0606020202030204" pitchFamily="34" charset="0"/>
                        </a:rPr>
                        <a:t>10-30%</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tc>
                  <a:txBody>
                    <a:bodyPr/>
                    <a:lstStyle/>
                    <a:p>
                      <a:pPr algn="ctr" rtl="0" fontAlgn="ctr"/>
                      <a:r>
                        <a:rPr lang="en-US" sz="1400" b="1" i="0" u="none" strike="noStrike">
                          <a:solidFill>
                            <a:srgbClr val="000000"/>
                          </a:solidFill>
                          <a:effectLst/>
                          <a:latin typeface="Arial Narrow" panose="020B0606020202030204" pitchFamily="34" charset="0"/>
                        </a:rPr>
                        <a:t>30-50%</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tc>
                  <a:txBody>
                    <a:bodyPr/>
                    <a:lstStyle/>
                    <a:p>
                      <a:pPr algn="ctr" rtl="0" fontAlgn="ctr"/>
                      <a:r>
                        <a:rPr lang="en-US" sz="1400" b="1" i="0" u="none" strike="noStrike" dirty="0">
                          <a:solidFill>
                            <a:srgbClr val="000000"/>
                          </a:solidFill>
                          <a:effectLst/>
                          <a:latin typeface="Arial Narrow" panose="020B0606020202030204" pitchFamily="34" charset="0"/>
                        </a:rPr>
                        <a:t>Common</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extLst>
                  <a:ext uri="{0D108BD9-81ED-4DB2-BD59-A6C34878D82A}">
                    <a16:rowId xmlns:a16="http://schemas.microsoft.com/office/drawing/2014/main" val="3813208022"/>
                  </a:ext>
                </a:extLst>
              </a:tr>
              <a:tr h="665543">
                <a:tc>
                  <a:txBody>
                    <a:bodyPr/>
                    <a:lstStyle/>
                    <a:p>
                      <a:pPr algn="ctr" rtl="0" fontAlgn="ctr"/>
                      <a:r>
                        <a:rPr lang="en-US" sz="1600" b="1" i="0" u="none" strike="noStrike" dirty="0">
                          <a:solidFill>
                            <a:srgbClr val="000000"/>
                          </a:solidFill>
                          <a:effectLst/>
                          <a:latin typeface="Arial Narrow" panose="020B0606020202030204" pitchFamily="34" charset="0"/>
                        </a:rPr>
                        <a:t>West Central</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Arial Narrow" panose="020B0606020202030204" pitchFamily="34" charset="0"/>
                        </a:rPr>
                        <a:t>0-20%</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Arial Narrow" panose="020B0606020202030204" pitchFamily="34" charset="0"/>
                        </a:rPr>
                        <a:t>50-70%</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B084"/>
                    </a:solidFill>
                  </a:tcPr>
                </a:tc>
                <a:tc>
                  <a:txBody>
                    <a:bodyPr/>
                    <a:lstStyle/>
                    <a:p>
                      <a:pPr algn="ctr" rtl="0" fontAlgn="ctr"/>
                      <a:r>
                        <a:rPr lang="en-US" sz="1400" b="1" i="0" u="none" strike="noStrike" dirty="0">
                          <a:solidFill>
                            <a:srgbClr val="000000"/>
                          </a:solidFill>
                          <a:effectLst/>
                          <a:latin typeface="Arial Narrow" panose="020B0606020202030204" pitchFamily="34" charset="0"/>
                        </a:rPr>
                        <a:t>Common</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extLst>
                  <a:ext uri="{0D108BD9-81ED-4DB2-BD59-A6C34878D82A}">
                    <a16:rowId xmlns:a16="http://schemas.microsoft.com/office/drawing/2014/main" val="3705919610"/>
                  </a:ext>
                </a:extLst>
              </a:tr>
              <a:tr h="347241">
                <a:tc>
                  <a:txBody>
                    <a:bodyPr/>
                    <a:lstStyle/>
                    <a:p>
                      <a:pPr algn="ctr" rtl="0" fontAlgn="ctr"/>
                      <a:r>
                        <a:rPr lang="en-US" sz="1600" b="1" i="0" u="none" strike="noStrike" dirty="0">
                          <a:solidFill>
                            <a:srgbClr val="000000"/>
                          </a:solidFill>
                          <a:effectLst/>
                          <a:latin typeface="Arial Narrow" panose="020B0606020202030204" pitchFamily="34" charset="0"/>
                        </a:rPr>
                        <a:t>North  </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Arial Narrow" panose="020B0606020202030204" pitchFamily="34" charset="0"/>
                        </a:rPr>
                        <a:t>0-20%</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Arial Narrow" panose="020B0606020202030204" pitchFamily="34" charset="0"/>
                        </a:rPr>
                        <a:t>10-30%</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tc>
                  <a:txBody>
                    <a:bodyPr/>
                    <a:lstStyle/>
                    <a:p>
                      <a:pPr algn="ctr" rtl="0" fontAlgn="ctr"/>
                      <a:r>
                        <a:rPr lang="en-US" sz="1400" b="1" i="0" u="none" strike="noStrike" dirty="0">
                          <a:solidFill>
                            <a:srgbClr val="000000"/>
                          </a:solidFill>
                          <a:effectLst/>
                          <a:latin typeface="Arial Narrow" panose="020B0606020202030204" pitchFamily="34" charset="0"/>
                        </a:rPr>
                        <a:t>Common</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extLst>
                  <a:ext uri="{0D108BD9-81ED-4DB2-BD59-A6C34878D82A}">
                    <a16:rowId xmlns:a16="http://schemas.microsoft.com/office/drawing/2014/main" val="2051453756"/>
                  </a:ext>
                </a:extLst>
              </a:tr>
              <a:tr h="347241">
                <a:tc>
                  <a:txBody>
                    <a:bodyPr/>
                    <a:lstStyle/>
                    <a:p>
                      <a:pPr algn="ctr" rtl="0" fontAlgn="ctr"/>
                      <a:r>
                        <a:rPr lang="en-US" sz="1600" b="1" i="0" u="none" strike="noStrike" dirty="0">
                          <a:solidFill>
                            <a:srgbClr val="000000"/>
                          </a:solidFill>
                          <a:effectLst/>
                          <a:latin typeface="Arial Narrow" panose="020B0606020202030204" pitchFamily="34" charset="0"/>
                        </a:rPr>
                        <a:t>West   </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tcPr>
                </a:tc>
                <a:tc>
                  <a:txBody>
                    <a:bodyPr/>
                    <a:lstStyle/>
                    <a:p>
                      <a:pPr algn="ctr" rtl="0" fontAlgn="ctr"/>
                      <a:r>
                        <a:rPr lang="en-US" sz="1400" b="1" i="0" u="none" strike="noStrike">
                          <a:solidFill>
                            <a:srgbClr val="000000"/>
                          </a:solidFill>
                          <a:effectLst/>
                          <a:latin typeface="Arial Narrow" panose="020B0606020202030204" pitchFamily="34" charset="0"/>
                        </a:rPr>
                        <a:t>10-30%</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solidFill>
                      <a:srgbClr val="FFF89F"/>
                    </a:solidFill>
                  </a:tcPr>
                </a:tc>
                <a:tc>
                  <a:txBody>
                    <a:bodyPr/>
                    <a:lstStyle/>
                    <a:p>
                      <a:pPr algn="ctr" rtl="0" fontAlgn="ctr"/>
                      <a:r>
                        <a:rPr lang="en-US" sz="1400" b="1" i="0" u="none" strike="noStrike" dirty="0">
                          <a:solidFill>
                            <a:schemeClr val="bg1"/>
                          </a:solidFill>
                          <a:effectLst/>
                          <a:latin typeface="Arial Narrow" panose="020B0606020202030204" pitchFamily="34" charset="0"/>
                        </a:rPr>
                        <a:t>60-80%</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solidFill>
                      <a:srgbClr val="EE5859"/>
                    </a:solidFill>
                  </a:tcPr>
                </a:tc>
                <a:tc>
                  <a:txBody>
                    <a:bodyPr/>
                    <a:lstStyle/>
                    <a:p>
                      <a:pPr algn="ctr" rtl="0" fontAlgn="ctr"/>
                      <a:r>
                        <a:rPr lang="en-US" sz="1400" b="1" i="0" u="none" strike="noStrike" dirty="0">
                          <a:solidFill>
                            <a:srgbClr val="000000"/>
                          </a:solidFill>
                          <a:effectLst/>
                          <a:latin typeface="Arial Narrow" panose="020B0606020202030204" pitchFamily="34" charset="0"/>
                        </a:rPr>
                        <a:t>Common</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solidFill>
                      <a:srgbClr val="FFF89F"/>
                    </a:solidFill>
                  </a:tcPr>
                </a:tc>
                <a:extLst>
                  <a:ext uri="{0D108BD9-81ED-4DB2-BD59-A6C34878D82A}">
                    <a16:rowId xmlns:a16="http://schemas.microsoft.com/office/drawing/2014/main" val="1359841895"/>
                  </a:ext>
                </a:extLst>
              </a:tr>
            </a:tbl>
          </a:graphicData>
        </a:graphic>
      </p:graphicFrame>
      <p:sp>
        <p:nvSpPr>
          <p:cNvPr id="6" name="Rectangle 5"/>
          <p:cNvSpPr/>
          <p:nvPr/>
        </p:nvSpPr>
        <p:spPr>
          <a:xfrm>
            <a:off x="233756" y="1176654"/>
            <a:ext cx="8174264" cy="400110"/>
          </a:xfrm>
          <a:prstGeom prst="rect">
            <a:avLst/>
          </a:prstGeom>
        </p:spPr>
        <p:txBody>
          <a:bodyPr wrap="square">
            <a:spAutoFit/>
          </a:bodyPr>
          <a:lstStyle/>
          <a:p>
            <a:r>
              <a:rPr lang="en-US" sz="2000" b="1" dirty="0" smtClean="0">
                <a:solidFill>
                  <a:srgbClr val="000000"/>
                </a:solidFill>
                <a:latin typeface="+mj-lt"/>
              </a:rPr>
              <a:t>Drop-out rates for primary, intermediary and secondary level school children </a:t>
            </a:r>
            <a:endParaRPr lang="en-US" sz="2000" dirty="0">
              <a:latin typeface="+mj-lt"/>
            </a:endParaRPr>
          </a:p>
        </p:txBody>
      </p:sp>
      <p:sp>
        <p:nvSpPr>
          <p:cNvPr id="7" name="Rectangle 6"/>
          <p:cNvSpPr/>
          <p:nvPr/>
        </p:nvSpPr>
        <p:spPr>
          <a:xfrm>
            <a:off x="2073412" y="1576764"/>
            <a:ext cx="8174264" cy="307777"/>
          </a:xfrm>
          <a:prstGeom prst="rect">
            <a:avLst/>
          </a:prstGeom>
        </p:spPr>
        <p:txBody>
          <a:bodyPr wrap="square">
            <a:spAutoFit/>
          </a:bodyPr>
          <a:lstStyle/>
          <a:p>
            <a:r>
              <a:rPr lang="en-US" sz="1400" b="1" dirty="0" smtClean="0">
                <a:solidFill>
                  <a:srgbClr val="000000"/>
                </a:solidFill>
                <a:latin typeface="+mj-lt"/>
              </a:rPr>
              <a:t>As of October 2018</a:t>
            </a:r>
            <a:endParaRPr lang="en-US" sz="1400" dirty="0">
              <a:latin typeface="+mj-lt"/>
            </a:endParaRPr>
          </a:p>
        </p:txBody>
      </p:sp>
    </p:spTree>
    <p:extLst>
      <p:ext uri="{BB962C8B-B14F-4D97-AF65-F5344CB8AC3E}">
        <p14:creationId xmlns:p14="http://schemas.microsoft.com/office/powerpoint/2010/main" val="25099613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Education: Access to Education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93264160"/>
              </p:ext>
            </p:extLst>
          </p:nvPr>
        </p:nvGraphicFramePr>
        <p:xfrm>
          <a:off x="1262853" y="1130493"/>
          <a:ext cx="5889523" cy="2693420"/>
        </p:xfrm>
        <a:graphic>
          <a:graphicData uri="http://schemas.openxmlformats.org/drawingml/2006/table">
            <a:tbl>
              <a:tblPr/>
              <a:tblGrid>
                <a:gridCol w="1103823">
                  <a:extLst>
                    <a:ext uri="{9D8B030D-6E8A-4147-A177-3AD203B41FA5}">
                      <a16:colId xmlns:a16="http://schemas.microsoft.com/office/drawing/2014/main" val="2832498605"/>
                    </a:ext>
                  </a:extLst>
                </a:gridCol>
                <a:gridCol w="2814209">
                  <a:extLst>
                    <a:ext uri="{9D8B030D-6E8A-4147-A177-3AD203B41FA5}">
                      <a16:colId xmlns:a16="http://schemas.microsoft.com/office/drawing/2014/main" val="3908659324"/>
                    </a:ext>
                  </a:extLst>
                </a:gridCol>
                <a:gridCol w="1971491">
                  <a:extLst>
                    <a:ext uri="{9D8B030D-6E8A-4147-A177-3AD203B41FA5}">
                      <a16:colId xmlns:a16="http://schemas.microsoft.com/office/drawing/2014/main" val="2593009358"/>
                    </a:ext>
                  </a:extLst>
                </a:gridCol>
              </a:tblGrid>
              <a:tr h="470410">
                <a:tc>
                  <a:txBody>
                    <a:bodyPr/>
                    <a:lstStyle/>
                    <a:p>
                      <a:pPr algn="l" rtl="0" fontAlgn="b"/>
                      <a:r>
                        <a:rPr lang="en-US" sz="1000" b="0" i="0" u="none" strike="noStrike">
                          <a:solidFill>
                            <a:srgbClr val="000000"/>
                          </a:solidFill>
                          <a:effectLst/>
                          <a:latin typeface="Arial Narrow" panose="020B0606020202030204" pitchFamily="34" charset="0"/>
                        </a:rPr>
                        <a:t> </a:t>
                      </a:r>
                    </a:p>
                  </a:txBody>
                  <a:tcPr marL="7620" marR="7620" marT="7620" marB="0" anchor="b">
                    <a:lnL>
                      <a:noFill/>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tcPr>
                </a:tc>
                <a:tc>
                  <a:txBody>
                    <a:bodyPr/>
                    <a:lstStyle/>
                    <a:p>
                      <a:pPr algn="ctr" rtl="0" fontAlgn="ctr"/>
                      <a:r>
                        <a:rPr lang="en-US" sz="1600" b="1" i="0" u="none" strike="noStrike" dirty="0">
                          <a:solidFill>
                            <a:srgbClr val="FFFFFF"/>
                          </a:solidFill>
                          <a:effectLst/>
                          <a:latin typeface="Arial Narrow" panose="020B0606020202030204" pitchFamily="34" charset="0"/>
                        </a:rPr>
                        <a:t>Number of schools available in area</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8585A"/>
                    </a:solidFill>
                  </a:tcPr>
                </a:tc>
                <a:tc>
                  <a:txBody>
                    <a:bodyPr/>
                    <a:lstStyle/>
                    <a:p>
                      <a:pPr algn="ctr" rtl="0" fontAlgn="ctr"/>
                      <a:r>
                        <a:rPr lang="en-US" sz="1600" b="1" i="0" u="none" strike="noStrike" dirty="0" smtClean="0">
                          <a:solidFill>
                            <a:srgbClr val="FFFFFF"/>
                          </a:solidFill>
                          <a:effectLst/>
                          <a:latin typeface="Arial Narrow" panose="020B0606020202030204" pitchFamily="34" charset="0"/>
                        </a:rPr>
                        <a:t>Area population</a:t>
                      </a:r>
                      <a:r>
                        <a:rPr lang="en-US" sz="1600" b="1" i="0" u="none" strike="noStrike" baseline="0" dirty="0" smtClean="0">
                          <a:solidFill>
                            <a:srgbClr val="FFFFFF"/>
                          </a:solidFill>
                          <a:effectLst/>
                          <a:latin typeface="Arial Narrow" panose="020B0606020202030204" pitchFamily="34" charset="0"/>
                        </a:rPr>
                        <a:t> range estimates</a:t>
                      </a:r>
                      <a:endParaRPr lang="en-US" sz="1600" b="1" i="0" u="none" strike="noStrike" dirty="0">
                        <a:solidFill>
                          <a:srgbClr val="FFFFFF"/>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8585A"/>
                    </a:solidFill>
                  </a:tcPr>
                </a:tc>
                <a:extLst>
                  <a:ext uri="{0D108BD9-81ED-4DB2-BD59-A6C34878D82A}">
                    <a16:rowId xmlns:a16="http://schemas.microsoft.com/office/drawing/2014/main" val="1524934322"/>
                  </a:ext>
                </a:extLst>
              </a:tr>
              <a:tr h="238824">
                <a:tc>
                  <a:txBody>
                    <a:bodyPr/>
                    <a:lstStyle/>
                    <a:p>
                      <a:pPr algn="ctr" rtl="0" fontAlgn="ctr"/>
                      <a:r>
                        <a:rPr lang="en-US" sz="1600" b="1" i="0" u="none" strike="noStrike" dirty="0" err="1">
                          <a:solidFill>
                            <a:srgbClr val="000000"/>
                          </a:solidFill>
                          <a:effectLst/>
                          <a:latin typeface="Arial Narrow" panose="020B0606020202030204" pitchFamily="34" charset="0"/>
                        </a:rPr>
                        <a:t>Meshleb</a:t>
                      </a:r>
                      <a:endParaRPr lang="en-US" sz="16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Narrow" panose="020B0606020202030204" pitchFamily="34" charset="0"/>
                        </a:rPr>
                        <a:t>6-7 schools</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E0B4"/>
                    </a:solidFill>
                  </a:tcPr>
                </a:tc>
                <a:tc>
                  <a:txBody>
                    <a:bodyPr/>
                    <a:lstStyle/>
                    <a:p>
                      <a:pPr algn="ctr" rtl="0" fontAlgn="ctr"/>
                      <a:r>
                        <a:rPr lang="en-US" sz="1400" b="1" i="0" u="none" strike="noStrike" dirty="0" smtClean="0">
                          <a:solidFill>
                            <a:srgbClr val="000000"/>
                          </a:solidFill>
                          <a:effectLst/>
                          <a:latin typeface="Arial Narrow" panose="020B0606020202030204" pitchFamily="34" charset="0"/>
                        </a:rPr>
                        <a:t>3,000-4,000</a:t>
                      </a:r>
                      <a:r>
                        <a:rPr lang="en-US" sz="1400" b="1" i="0" u="none" strike="noStrike" baseline="0" dirty="0" smtClean="0">
                          <a:solidFill>
                            <a:srgbClr val="000000"/>
                          </a:solidFill>
                          <a:effectLst/>
                          <a:latin typeface="Arial Narrow" panose="020B0606020202030204" pitchFamily="34" charset="0"/>
                        </a:rPr>
                        <a:t> HHs</a:t>
                      </a:r>
                      <a:endParaRPr lang="en-US" sz="14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E0B4"/>
                    </a:solidFill>
                  </a:tcPr>
                </a:tc>
                <a:extLst>
                  <a:ext uri="{0D108BD9-81ED-4DB2-BD59-A6C34878D82A}">
                    <a16:rowId xmlns:a16="http://schemas.microsoft.com/office/drawing/2014/main" val="1535321856"/>
                  </a:ext>
                </a:extLst>
              </a:tr>
              <a:tr h="238824">
                <a:tc>
                  <a:txBody>
                    <a:bodyPr/>
                    <a:lstStyle/>
                    <a:p>
                      <a:pPr algn="ctr" rtl="0" fontAlgn="ctr"/>
                      <a:r>
                        <a:rPr lang="en-US" sz="1600" b="1" i="0" u="none" strike="noStrike" dirty="0">
                          <a:solidFill>
                            <a:srgbClr val="000000"/>
                          </a:solidFill>
                          <a:effectLst/>
                          <a:latin typeface="Arial Narrow" panose="020B0606020202030204" pitchFamily="34" charset="0"/>
                        </a:rPr>
                        <a:t>Northeast</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Narrow" panose="020B0606020202030204" pitchFamily="34" charset="0"/>
                        </a:rPr>
                        <a:t>4-5 schools</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tc>
                  <a:txBody>
                    <a:bodyPr/>
                    <a:lstStyle/>
                    <a:p>
                      <a:pPr algn="ctr" rtl="0" fontAlgn="ctr"/>
                      <a:r>
                        <a:rPr lang="en-US" sz="1400" b="1" i="0" u="none" strike="noStrike" dirty="0" smtClean="0">
                          <a:solidFill>
                            <a:srgbClr val="000000"/>
                          </a:solidFill>
                          <a:effectLst/>
                          <a:latin typeface="Arial Narrow" panose="020B0606020202030204" pitchFamily="34" charset="0"/>
                        </a:rPr>
                        <a:t>8,000-11,000 HHs</a:t>
                      </a:r>
                      <a:endParaRPr lang="en-US" sz="14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extLst>
                  <a:ext uri="{0D108BD9-81ED-4DB2-BD59-A6C34878D82A}">
                    <a16:rowId xmlns:a16="http://schemas.microsoft.com/office/drawing/2014/main" val="3203523359"/>
                  </a:ext>
                </a:extLst>
              </a:tr>
              <a:tr h="238824">
                <a:tc>
                  <a:txBody>
                    <a:bodyPr/>
                    <a:lstStyle/>
                    <a:p>
                      <a:pPr algn="ctr" rtl="0" fontAlgn="ctr"/>
                      <a:r>
                        <a:rPr lang="en-US" sz="1600" b="1" i="0" u="none" strike="noStrike" dirty="0">
                          <a:solidFill>
                            <a:srgbClr val="000000"/>
                          </a:solidFill>
                          <a:effectLst/>
                          <a:latin typeface="Arial Narrow" panose="020B0606020202030204" pitchFamily="34" charset="0"/>
                        </a:rPr>
                        <a:t>South</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Narrow" panose="020B0606020202030204" pitchFamily="34" charset="0"/>
                        </a:rPr>
                        <a:t>3-4 schools</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tc>
                  <a:txBody>
                    <a:bodyPr/>
                    <a:lstStyle/>
                    <a:p>
                      <a:pPr algn="ctr" rtl="0" fontAlgn="ctr"/>
                      <a:r>
                        <a:rPr lang="en-US" sz="1400" b="1" i="0" u="none" strike="noStrike" dirty="0" smtClean="0">
                          <a:solidFill>
                            <a:srgbClr val="000000"/>
                          </a:solidFill>
                          <a:effectLst/>
                          <a:latin typeface="Arial Narrow" panose="020B0606020202030204" pitchFamily="34" charset="0"/>
                        </a:rPr>
                        <a:t>5,000-6,000 HHs</a:t>
                      </a:r>
                      <a:endParaRPr lang="en-US" sz="14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extLst>
                  <a:ext uri="{0D108BD9-81ED-4DB2-BD59-A6C34878D82A}">
                    <a16:rowId xmlns:a16="http://schemas.microsoft.com/office/drawing/2014/main" val="512223657"/>
                  </a:ext>
                </a:extLst>
              </a:tr>
              <a:tr h="470410">
                <a:tc>
                  <a:txBody>
                    <a:bodyPr/>
                    <a:lstStyle/>
                    <a:p>
                      <a:pPr algn="ctr" rtl="0" fontAlgn="ctr"/>
                      <a:r>
                        <a:rPr lang="en-US" sz="1600" b="1" i="0" u="none" strike="noStrike" dirty="0">
                          <a:solidFill>
                            <a:srgbClr val="000000"/>
                          </a:solidFill>
                          <a:effectLst/>
                          <a:latin typeface="Arial Narrow" panose="020B0606020202030204" pitchFamily="34" charset="0"/>
                        </a:rPr>
                        <a:t>East Central</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Narrow" panose="020B0606020202030204" pitchFamily="34" charset="0"/>
                        </a:rPr>
                        <a:t>2-3 schools</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tc>
                  <a:txBody>
                    <a:bodyPr/>
                    <a:lstStyle/>
                    <a:p>
                      <a:pPr algn="ctr" rtl="0" fontAlgn="ctr"/>
                      <a:r>
                        <a:rPr lang="en-US" sz="1400" b="1" i="0" u="none" strike="noStrike" dirty="0" smtClean="0">
                          <a:solidFill>
                            <a:srgbClr val="000000"/>
                          </a:solidFill>
                          <a:effectLst/>
                          <a:latin typeface="Arial Narrow" panose="020B0606020202030204" pitchFamily="34" charset="0"/>
                        </a:rPr>
                        <a:t>4,000-6,000 HHs</a:t>
                      </a:r>
                      <a:endParaRPr lang="en-US" sz="14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extLst>
                  <a:ext uri="{0D108BD9-81ED-4DB2-BD59-A6C34878D82A}">
                    <a16:rowId xmlns:a16="http://schemas.microsoft.com/office/drawing/2014/main" val="112795295"/>
                  </a:ext>
                </a:extLst>
              </a:tr>
              <a:tr h="470410">
                <a:tc>
                  <a:txBody>
                    <a:bodyPr/>
                    <a:lstStyle/>
                    <a:p>
                      <a:pPr algn="ctr" rtl="0" fontAlgn="ctr"/>
                      <a:r>
                        <a:rPr lang="en-US" sz="1600" b="1" i="0" u="none" strike="noStrike" dirty="0">
                          <a:solidFill>
                            <a:srgbClr val="000000"/>
                          </a:solidFill>
                          <a:effectLst/>
                          <a:latin typeface="Arial Narrow" panose="020B0606020202030204" pitchFamily="34" charset="0"/>
                        </a:rPr>
                        <a:t>West Central</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Narrow" panose="020B0606020202030204" pitchFamily="34" charset="0"/>
                        </a:rPr>
                        <a:t>5-7 schools</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E0B4"/>
                    </a:solidFill>
                  </a:tcPr>
                </a:tc>
                <a:tc>
                  <a:txBody>
                    <a:bodyPr/>
                    <a:lstStyle/>
                    <a:p>
                      <a:pPr algn="ctr" rtl="0" fontAlgn="ctr"/>
                      <a:r>
                        <a:rPr lang="en-US" sz="1400" b="1" i="0" u="none" strike="noStrike" dirty="0" smtClean="0">
                          <a:solidFill>
                            <a:srgbClr val="000000"/>
                          </a:solidFill>
                          <a:effectLst/>
                          <a:latin typeface="Arial Narrow" panose="020B0606020202030204" pitchFamily="34" charset="0"/>
                        </a:rPr>
                        <a:t>4,900-5,900 HHs</a:t>
                      </a:r>
                      <a:endParaRPr lang="en-US" sz="14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E0B4"/>
                    </a:solidFill>
                  </a:tcPr>
                </a:tc>
                <a:extLst>
                  <a:ext uri="{0D108BD9-81ED-4DB2-BD59-A6C34878D82A}">
                    <a16:rowId xmlns:a16="http://schemas.microsoft.com/office/drawing/2014/main" val="3937417860"/>
                  </a:ext>
                </a:extLst>
              </a:tr>
              <a:tr h="238824">
                <a:tc>
                  <a:txBody>
                    <a:bodyPr/>
                    <a:lstStyle/>
                    <a:p>
                      <a:pPr algn="ctr" rtl="0" fontAlgn="ctr"/>
                      <a:r>
                        <a:rPr lang="en-US" sz="1600" b="1" i="0" u="none" strike="noStrike" dirty="0">
                          <a:solidFill>
                            <a:srgbClr val="000000"/>
                          </a:solidFill>
                          <a:effectLst/>
                          <a:latin typeface="Arial Narrow" panose="020B0606020202030204" pitchFamily="34" charset="0"/>
                        </a:rPr>
                        <a:t>North  </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Narrow" panose="020B0606020202030204" pitchFamily="34" charset="0"/>
                        </a:rPr>
                        <a:t>1-2 schools</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B084"/>
                    </a:solidFill>
                  </a:tcPr>
                </a:tc>
                <a:tc>
                  <a:txBody>
                    <a:bodyPr/>
                    <a:lstStyle/>
                    <a:p>
                      <a:pPr algn="ctr" rtl="0" fontAlgn="ctr"/>
                      <a:r>
                        <a:rPr lang="en-US" sz="1400" b="1" i="0" u="none" strike="noStrike" dirty="0" smtClean="0">
                          <a:solidFill>
                            <a:srgbClr val="000000"/>
                          </a:solidFill>
                          <a:effectLst/>
                          <a:latin typeface="Arial Narrow" panose="020B0606020202030204" pitchFamily="34" charset="0"/>
                        </a:rPr>
                        <a:t>4,200-4,900</a:t>
                      </a:r>
                      <a:r>
                        <a:rPr lang="en-US" sz="1400" b="1" i="0" u="none" strike="noStrike" baseline="0" dirty="0" smtClean="0">
                          <a:solidFill>
                            <a:srgbClr val="000000"/>
                          </a:solidFill>
                          <a:effectLst/>
                          <a:latin typeface="Arial Narrow" panose="020B0606020202030204" pitchFamily="34" charset="0"/>
                        </a:rPr>
                        <a:t> HHs</a:t>
                      </a:r>
                      <a:endParaRPr lang="en-US" sz="14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B084"/>
                    </a:solidFill>
                  </a:tcPr>
                </a:tc>
                <a:extLst>
                  <a:ext uri="{0D108BD9-81ED-4DB2-BD59-A6C34878D82A}">
                    <a16:rowId xmlns:a16="http://schemas.microsoft.com/office/drawing/2014/main" val="895564446"/>
                  </a:ext>
                </a:extLst>
              </a:tr>
              <a:tr h="238824">
                <a:tc>
                  <a:txBody>
                    <a:bodyPr/>
                    <a:lstStyle/>
                    <a:p>
                      <a:pPr algn="ctr" rtl="0" fontAlgn="ctr"/>
                      <a:r>
                        <a:rPr lang="en-US" sz="1600" b="1" i="0" u="none" strike="noStrike" dirty="0">
                          <a:solidFill>
                            <a:srgbClr val="000000"/>
                          </a:solidFill>
                          <a:effectLst/>
                          <a:latin typeface="Arial Narrow" panose="020B0606020202030204" pitchFamily="34" charset="0"/>
                        </a:rPr>
                        <a:t>West   </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tcPr>
                </a:tc>
                <a:tc>
                  <a:txBody>
                    <a:bodyPr/>
                    <a:lstStyle/>
                    <a:p>
                      <a:pPr algn="ctr" rtl="0" fontAlgn="ctr"/>
                      <a:r>
                        <a:rPr lang="en-US" sz="1400" b="1" i="0" u="none" strike="noStrike" dirty="0">
                          <a:solidFill>
                            <a:srgbClr val="000000"/>
                          </a:solidFill>
                          <a:effectLst/>
                          <a:latin typeface="Arial Narrow" panose="020B0606020202030204" pitchFamily="34" charset="0"/>
                        </a:rPr>
                        <a:t>6-8 schools</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solidFill>
                      <a:srgbClr val="C6E0B4"/>
                    </a:solidFill>
                  </a:tcPr>
                </a:tc>
                <a:tc>
                  <a:txBody>
                    <a:bodyPr/>
                    <a:lstStyle/>
                    <a:p>
                      <a:pPr algn="ctr" rtl="0" fontAlgn="ctr"/>
                      <a:r>
                        <a:rPr lang="en-US" sz="1400" b="1" i="0" u="none" strike="noStrike" dirty="0" smtClean="0">
                          <a:solidFill>
                            <a:srgbClr val="000000"/>
                          </a:solidFill>
                          <a:effectLst/>
                          <a:latin typeface="Arial Narrow" panose="020B0606020202030204" pitchFamily="34" charset="0"/>
                        </a:rPr>
                        <a:t>6,300-6,900 HHs</a:t>
                      </a:r>
                      <a:endParaRPr lang="en-US" sz="14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solidFill>
                      <a:srgbClr val="C6E0B4"/>
                    </a:solidFill>
                  </a:tcPr>
                </a:tc>
                <a:extLst>
                  <a:ext uri="{0D108BD9-81ED-4DB2-BD59-A6C34878D82A}">
                    <a16:rowId xmlns:a16="http://schemas.microsoft.com/office/drawing/2014/main" val="3430610679"/>
                  </a:ext>
                </a:extLst>
              </a:tr>
            </a:tbl>
          </a:graphicData>
        </a:graphic>
      </p:graphicFrame>
      <p:graphicFrame>
        <p:nvGraphicFramePr>
          <p:cNvPr id="5" name="Chart 4"/>
          <p:cNvGraphicFramePr>
            <a:graphicFrameLocks/>
          </p:cNvGraphicFramePr>
          <p:nvPr>
            <p:extLst>
              <p:ext uri="{D42A27DB-BD31-4B8C-83A1-F6EECF244321}">
                <p14:modId xmlns:p14="http://schemas.microsoft.com/office/powerpoint/2010/main" val="1548045292"/>
              </p:ext>
            </p:extLst>
          </p:nvPr>
        </p:nvGraphicFramePr>
        <p:xfrm>
          <a:off x="797448" y="4316361"/>
          <a:ext cx="7384026" cy="2369575"/>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402329" y="3916251"/>
            <a:ext cx="8174264" cy="400110"/>
          </a:xfrm>
          <a:prstGeom prst="rect">
            <a:avLst/>
          </a:prstGeom>
        </p:spPr>
        <p:txBody>
          <a:bodyPr wrap="square">
            <a:spAutoFit/>
          </a:bodyPr>
          <a:lstStyle/>
          <a:p>
            <a:r>
              <a:rPr lang="en-US" sz="2000" b="1" dirty="0" smtClean="0">
                <a:solidFill>
                  <a:srgbClr val="000000"/>
                </a:solidFill>
                <a:latin typeface="+mj-lt"/>
              </a:rPr>
              <a:t>Most commonly reported barriers to education among Key Informants (KIs)</a:t>
            </a:r>
            <a:endParaRPr lang="en-US" sz="2000" dirty="0">
              <a:latin typeface="+mj-lt"/>
            </a:endParaRPr>
          </a:p>
        </p:txBody>
      </p:sp>
      <p:sp>
        <p:nvSpPr>
          <p:cNvPr id="7" name="Rectangle 6"/>
          <p:cNvSpPr/>
          <p:nvPr/>
        </p:nvSpPr>
        <p:spPr>
          <a:xfrm>
            <a:off x="2296829" y="899655"/>
            <a:ext cx="3215451" cy="276999"/>
          </a:xfrm>
          <a:prstGeom prst="rect">
            <a:avLst/>
          </a:prstGeom>
        </p:spPr>
        <p:txBody>
          <a:bodyPr wrap="square">
            <a:spAutoFit/>
          </a:bodyPr>
          <a:lstStyle/>
          <a:p>
            <a:r>
              <a:rPr lang="en-US" sz="1200" b="1" dirty="0" smtClean="0">
                <a:solidFill>
                  <a:srgbClr val="58585A"/>
                </a:solidFill>
                <a:latin typeface="+mj-lt"/>
              </a:rPr>
              <a:t>As of October 2018</a:t>
            </a:r>
            <a:endParaRPr lang="en-US" sz="1200" dirty="0">
              <a:solidFill>
                <a:srgbClr val="58585A"/>
              </a:solidFill>
              <a:latin typeface="+mj-lt"/>
            </a:endParaRPr>
          </a:p>
        </p:txBody>
      </p:sp>
    </p:spTree>
    <p:extLst>
      <p:ext uri="{BB962C8B-B14F-4D97-AF65-F5344CB8AC3E}">
        <p14:creationId xmlns:p14="http://schemas.microsoft.com/office/powerpoint/2010/main" val="20729755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Education: Response</a:t>
            </a:r>
            <a:endParaRPr lang="en-US" dirty="0"/>
          </a:p>
        </p:txBody>
      </p:sp>
      <p:graphicFrame>
        <p:nvGraphicFramePr>
          <p:cNvPr id="4" name="Content Placeholder 3"/>
          <p:cNvGraphicFramePr>
            <a:graphicFrameLocks noGrp="1"/>
          </p:cNvGraphicFramePr>
          <p:nvPr>
            <p:ph idx="1"/>
            <p:extLst/>
          </p:nvPr>
        </p:nvGraphicFramePr>
        <p:xfrm>
          <a:off x="344129" y="1038155"/>
          <a:ext cx="7993626" cy="5664518"/>
        </p:xfrm>
        <a:graphic>
          <a:graphicData uri="http://schemas.openxmlformats.org/drawingml/2006/table">
            <a:tbl>
              <a:tblPr/>
              <a:tblGrid>
                <a:gridCol w="973842">
                  <a:extLst>
                    <a:ext uri="{9D8B030D-6E8A-4147-A177-3AD203B41FA5}">
                      <a16:colId xmlns:a16="http://schemas.microsoft.com/office/drawing/2014/main" val="4039910098"/>
                    </a:ext>
                  </a:extLst>
                </a:gridCol>
                <a:gridCol w="7019784">
                  <a:extLst>
                    <a:ext uri="{9D8B030D-6E8A-4147-A177-3AD203B41FA5}">
                      <a16:colId xmlns:a16="http://schemas.microsoft.com/office/drawing/2014/main" val="2512148816"/>
                    </a:ext>
                  </a:extLst>
                </a:gridCol>
              </a:tblGrid>
              <a:tr h="460887">
                <a:tc>
                  <a:txBody>
                    <a:bodyPr/>
                    <a:lstStyle/>
                    <a:p>
                      <a:pPr algn="l" rtl="0" fontAlgn="b"/>
                      <a:r>
                        <a:rPr lang="en-US" sz="1000" b="0" i="0" u="none" strike="noStrike">
                          <a:solidFill>
                            <a:srgbClr val="000000"/>
                          </a:solidFill>
                          <a:effectLst/>
                          <a:latin typeface="Arial Narrow" panose="020B0606020202030204" pitchFamily="34" charset="0"/>
                        </a:rPr>
                        <a:t> </a:t>
                      </a:r>
                    </a:p>
                  </a:txBody>
                  <a:tcPr marL="7351" marR="7351" marT="7351" marB="0" anchor="b">
                    <a:lnL>
                      <a:noFill/>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tcPr>
                </a:tc>
                <a:tc>
                  <a:txBody>
                    <a:bodyPr/>
                    <a:lstStyle/>
                    <a:p>
                      <a:pPr algn="ctr" rtl="0" fontAlgn="ctr"/>
                      <a:r>
                        <a:rPr lang="en-US" sz="1600" b="1" i="0" u="none" strike="noStrike" dirty="0">
                          <a:solidFill>
                            <a:srgbClr val="FFFFFF"/>
                          </a:solidFill>
                          <a:effectLst/>
                          <a:latin typeface="Arial Narrow" panose="020B0606020202030204" pitchFamily="34" charset="0"/>
                        </a:rPr>
                        <a:t>Response activities</a:t>
                      </a:r>
                    </a:p>
                  </a:txBody>
                  <a:tcPr marL="7351" marR="7351" marT="7351" marB="0" anchor="ctr">
                    <a:lnL w="6350" cap="flat" cmpd="sng" algn="ctr">
                      <a:solidFill>
                        <a:srgbClr val="BFBFBF"/>
                      </a:solidFill>
                      <a:prstDash val="solid"/>
                      <a:round/>
                      <a:headEnd type="none" w="med" len="med"/>
                      <a:tailEnd type="none" w="med" len="med"/>
                    </a:lnL>
                    <a:lnR>
                      <a:noFill/>
                    </a:lnR>
                    <a:lnT>
                      <a:noFill/>
                    </a:lnT>
                    <a:lnB w="6350" cap="flat" cmpd="sng" algn="ctr">
                      <a:solidFill>
                        <a:srgbClr val="BFBFBF"/>
                      </a:solidFill>
                      <a:prstDash val="solid"/>
                      <a:round/>
                      <a:headEnd type="none" w="med" len="med"/>
                      <a:tailEnd type="none" w="med" len="med"/>
                    </a:lnB>
                    <a:solidFill>
                      <a:srgbClr val="58585A"/>
                    </a:solidFill>
                  </a:tcPr>
                </a:tc>
                <a:extLst>
                  <a:ext uri="{0D108BD9-81ED-4DB2-BD59-A6C34878D82A}">
                    <a16:rowId xmlns:a16="http://schemas.microsoft.com/office/drawing/2014/main" val="2749501471"/>
                  </a:ext>
                </a:extLst>
              </a:tr>
              <a:tr h="380830">
                <a:tc>
                  <a:txBody>
                    <a:bodyPr/>
                    <a:lstStyle/>
                    <a:p>
                      <a:pPr algn="ctr" rtl="0" fontAlgn="ctr"/>
                      <a:r>
                        <a:rPr lang="en-US" sz="1600" b="1" i="0" u="none" strike="noStrike" dirty="0" err="1">
                          <a:solidFill>
                            <a:srgbClr val="000000"/>
                          </a:solidFill>
                          <a:effectLst/>
                          <a:latin typeface="Arial Narrow" panose="020B0606020202030204" pitchFamily="34" charset="0"/>
                        </a:rPr>
                        <a:t>Meshleb</a:t>
                      </a:r>
                      <a:endParaRPr lang="en-US" sz="1600" b="1" i="0" u="none" strike="noStrike" dirty="0">
                        <a:solidFill>
                          <a:srgbClr val="000000"/>
                        </a:solidFill>
                        <a:effectLst/>
                        <a:latin typeface="Arial Narrow" panose="020B0606020202030204" pitchFamily="34" charset="0"/>
                      </a:endParaRPr>
                    </a:p>
                  </a:txBody>
                  <a:tcPr marL="7351" marR="7351" marT="735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Narrow" panose="020B0606020202030204" pitchFamily="34" charset="0"/>
                        </a:rPr>
                        <a:t>Two schools rehabilitated by LNGO</a:t>
                      </a:r>
                    </a:p>
                  </a:txBody>
                  <a:tcPr marL="7351" marR="7351" marT="735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E1F2"/>
                    </a:solidFill>
                  </a:tcPr>
                </a:tc>
                <a:extLst>
                  <a:ext uri="{0D108BD9-81ED-4DB2-BD59-A6C34878D82A}">
                    <a16:rowId xmlns:a16="http://schemas.microsoft.com/office/drawing/2014/main" val="4034954874"/>
                  </a:ext>
                </a:extLst>
              </a:tr>
              <a:tr h="628812">
                <a:tc>
                  <a:txBody>
                    <a:bodyPr/>
                    <a:lstStyle/>
                    <a:p>
                      <a:pPr algn="ctr" rtl="0" fontAlgn="ctr"/>
                      <a:r>
                        <a:rPr lang="en-US" sz="1600" b="1" i="0" u="none" strike="noStrike" dirty="0">
                          <a:solidFill>
                            <a:srgbClr val="000000"/>
                          </a:solidFill>
                          <a:effectLst/>
                          <a:latin typeface="Arial Narrow" panose="020B0606020202030204" pitchFamily="34" charset="0"/>
                        </a:rPr>
                        <a:t>Northeast</a:t>
                      </a:r>
                    </a:p>
                  </a:txBody>
                  <a:tcPr marL="7351" marR="7351" marT="735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Arial Narrow" panose="020B0606020202030204" pitchFamily="34" charset="0"/>
                        </a:rPr>
                        <a:t>· Two schools rehabilitated by LNGO</a:t>
                      </a:r>
                      <a:br>
                        <a:rPr lang="en-US" sz="1400" b="1" i="0" u="none" strike="noStrike">
                          <a:solidFill>
                            <a:srgbClr val="000000"/>
                          </a:solidFill>
                          <a:effectLst/>
                          <a:latin typeface="Arial Narrow" panose="020B0606020202030204" pitchFamily="34" charset="0"/>
                        </a:rPr>
                      </a:br>
                      <a:r>
                        <a:rPr lang="en-US" sz="1400" b="1" i="0" u="none" strike="noStrike">
                          <a:solidFill>
                            <a:srgbClr val="000000"/>
                          </a:solidFill>
                          <a:effectLst/>
                          <a:latin typeface="Arial Narrow" panose="020B0606020202030204" pitchFamily="34" charset="0"/>
                        </a:rPr>
                        <a:t>· LNGO operating CFS providing PSS and awareness raising activities in a local school</a:t>
                      </a:r>
                    </a:p>
                  </a:txBody>
                  <a:tcPr marL="7351" marR="7351" marT="735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E1F2"/>
                    </a:solidFill>
                  </a:tcPr>
                </a:tc>
                <a:extLst>
                  <a:ext uri="{0D108BD9-81ED-4DB2-BD59-A6C34878D82A}">
                    <a16:rowId xmlns:a16="http://schemas.microsoft.com/office/drawing/2014/main" val="1078368990"/>
                  </a:ext>
                </a:extLst>
              </a:tr>
              <a:tr h="662210">
                <a:tc>
                  <a:txBody>
                    <a:bodyPr/>
                    <a:lstStyle/>
                    <a:p>
                      <a:pPr algn="ctr" rtl="0" fontAlgn="ctr"/>
                      <a:r>
                        <a:rPr lang="en-US" sz="1600" b="1" i="0" u="none" strike="noStrike" dirty="0">
                          <a:solidFill>
                            <a:srgbClr val="000000"/>
                          </a:solidFill>
                          <a:effectLst/>
                          <a:latin typeface="Arial Narrow" panose="020B0606020202030204" pitchFamily="34" charset="0"/>
                        </a:rPr>
                        <a:t>South</a:t>
                      </a:r>
                    </a:p>
                  </a:txBody>
                  <a:tcPr marL="7351" marR="7351" marT="735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Narrow" panose="020B0606020202030204" pitchFamily="34" charset="0"/>
                        </a:rPr>
                        <a:t>· Three schools rehabilitated by LNGO</a:t>
                      </a:r>
                      <a:br>
                        <a:rPr lang="en-US" sz="1400" b="1" i="0" u="none" strike="noStrike" dirty="0">
                          <a:solidFill>
                            <a:srgbClr val="000000"/>
                          </a:solidFill>
                          <a:effectLst/>
                          <a:latin typeface="Arial Narrow" panose="020B0606020202030204" pitchFamily="34" charset="0"/>
                        </a:rPr>
                      </a:br>
                      <a:r>
                        <a:rPr lang="en-US" sz="1400" b="1" i="0" u="none" strike="noStrike" dirty="0">
                          <a:solidFill>
                            <a:srgbClr val="000000"/>
                          </a:solidFill>
                          <a:effectLst/>
                          <a:latin typeface="Arial Narrow" panose="020B0606020202030204" pitchFamily="34" charset="0"/>
                        </a:rPr>
                        <a:t>· LNGO operating CFS providing literacy and numeracy, targeting children aged from 9 to 16 years old, as well as a mobile team for PSS </a:t>
                      </a:r>
                    </a:p>
                  </a:txBody>
                  <a:tcPr marL="7351" marR="7351" marT="735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E1F2"/>
                    </a:solidFill>
                  </a:tcPr>
                </a:tc>
                <a:extLst>
                  <a:ext uri="{0D108BD9-81ED-4DB2-BD59-A6C34878D82A}">
                    <a16:rowId xmlns:a16="http://schemas.microsoft.com/office/drawing/2014/main" val="3613998160"/>
                  </a:ext>
                </a:extLst>
              </a:tr>
              <a:tr h="491605">
                <a:tc>
                  <a:txBody>
                    <a:bodyPr/>
                    <a:lstStyle/>
                    <a:p>
                      <a:pPr algn="ctr" rtl="0" fontAlgn="ctr"/>
                      <a:r>
                        <a:rPr lang="en-US" sz="1600" b="1" i="0" u="none" strike="noStrike">
                          <a:solidFill>
                            <a:srgbClr val="000000"/>
                          </a:solidFill>
                          <a:effectLst/>
                          <a:latin typeface="Arial Narrow" panose="020B0606020202030204" pitchFamily="34" charset="0"/>
                        </a:rPr>
                        <a:t>East Central</a:t>
                      </a:r>
                    </a:p>
                  </a:txBody>
                  <a:tcPr marL="7351" marR="7351" marT="735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Narrow" panose="020B0606020202030204" pitchFamily="34" charset="0"/>
                        </a:rPr>
                        <a:t>Two schools rehabilitated by LNGO</a:t>
                      </a:r>
                    </a:p>
                  </a:txBody>
                  <a:tcPr marL="7351" marR="7351" marT="735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E1F2"/>
                    </a:solidFill>
                  </a:tcPr>
                </a:tc>
                <a:extLst>
                  <a:ext uri="{0D108BD9-81ED-4DB2-BD59-A6C34878D82A}">
                    <a16:rowId xmlns:a16="http://schemas.microsoft.com/office/drawing/2014/main" val="931061762"/>
                  </a:ext>
                </a:extLst>
              </a:tr>
              <a:tr h="662210">
                <a:tc>
                  <a:txBody>
                    <a:bodyPr/>
                    <a:lstStyle/>
                    <a:p>
                      <a:pPr algn="ctr" rtl="0" fontAlgn="ctr"/>
                      <a:r>
                        <a:rPr lang="en-US" sz="1600" b="1" i="0" u="none" strike="noStrike">
                          <a:solidFill>
                            <a:srgbClr val="000000"/>
                          </a:solidFill>
                          <a:effectLst/>
                          <a:latin typeface="Arial Narrow" panose="020B0606020202030204" pitchFamily="34" charset="0"/>
                        </a:rPr>
                        <a:t>West Central</a:t>
                      </a:r>
                    </a:p>
                  </a:txBody>
                  <a:tcPr marL="7351" marR="7351" marT="735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Narrow" panose="020B0606020202030204" pitchFamily="34" charset="0"/>
                        </a:rPr>
                        <a:t>· Five schools rehabilitated by LNGO</a:t>
                      </a:r>
                      <a:br>
                        <a:rPr lang="en-US" sz="1400" b="1" i="0" u="none" strike="noStrike" dirty="0">
                          <a:solidFill>
                            <a:srgbClr val="000000"/>
                          </a:solidFill>
                          <a:effectLst/>
                          <a:latin typeface="Arial Narrow" panose="020B0606020202030204" pitchFamily="34" charset="0"/>
                        </a:rPr>
                      </a:br>
                      <a:r>
                        <a:rPr lang="en-US" sz="1400" b="1" i="0" u="none" strike="noStrike" dirty="0">
                          <a:solidFill>
                            <a:srgbClr val="000000"/>
                          </a:solidFill>
                          <a:effectLst/>
                          <a:latin typeface="Arial Narrow" panose="020B0606020202030204" pitchFamily="34" charset="0"/>
                        </a:rPr>
                        <a:t>· LNGO center providing E</a:t>
                      </a:r>
                      <a:r>
                        <a:rPr lang="en-US" sz="1400" b="1" i="0" u="none" strike="noStrike" dirty="0" smtClean="0">
                          <a:solidFill>
                            <a:srgbClr val="000000"/>
                          </a:solidFill>
                          <a:effectLst/>
                          <a:latin typeface="Arial Narrow" panose="020B0606020202030204" pitchFamily="34" charset="0"/>
                        </a:rPr>
                        <a:t>nglish </a:t>
                      </a:r>
                      <a:r>
                        <a:rPr lang="en-US" sz="1400" b="1" i="0" u="none" strike="noStrike" dirty="0">
                          <a:solidFill>
                            <a:srgbClr val="000000"/>
                          </a:solidFill>
                          <a:effectLst/>
                          <a:latin typeface="Arial Narrow" panose="020B0606020202030204" pitchFamily="34" charset="0"/>
                        </a:rPr>
                        <a:t>language training, computer courses, life skills, and leadership and entrepreneurship skills </a:t>
                      </a:r>
                    </a:p>
                  </a:txBody>
                  <a:tcPr marL="7351" marR="7351" marT="735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E1F2"/>
                    </a:solidFill>
                  </a:tcPr>
                </a:tc>
                <a:extLst>
                  <a:ext uri="{0D108BD9-81ED-4DB2-BD59-A6C34878D82A}">
                    <a16:rowId xmlns:a16="http://schemas.microsoft.com/office/drawing/2014/main" val="3317441280"/>
                  </a:ext>
                </a:extLst>
              </a:tr>
              <a:tr h="249452">
                <a:tc>
                  <a:txBody>
                    <a:bodyPr/>
                    <a:lstStyle/>
                    <a:p>
                      <a:pPr algn="ctr" rtl="0" fontAlgn="ctr"/>
                      <a:r>
                        <a:rPr lang="en-US" sz="1600" b="1" i="0" u="none" strike="noStrike">
                          <a:solidFill>
                            <a:srgbClr val="000000"/>
                          </a:solidFill>
                          <a:effectLst/>
                          <a:latin typeface="Arial Narrow" panose="020B0606020202030204" pitchFamily="34" charset="0"/>
                        </a:rPr>
                        <a:t>North  </a:t>
                      </a:r>
                    </a:p>
                  </a:txBody>
                  <a:tcPr marL="7351" marR="7351" marT="735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Narrow" panose="020B0606020202030204" pitchFamily="34" charset="0"/>
                        </a:rPr>
                        <a:t>One school rehabilitated by LNGO</a:t>
                      </a:r>
                    </a:p>
                  </a:txBody>
                  <a:tcPr marL="7351" marR="7351" marT="735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E1F2"/>
                    </a:solidFill>
                  </a:tcPr>
                </a:tc>
                <a:extLst>
                  <a:ext uri="{0D108BD9-81ED-4DB2-BD59-A6C34878D82A}">
                    <a16:rowId xmlns:a16="http://schemas.microsoft.com/office/drawing/2014/main" val="2655507486"/>
                  </a:ext>
                </a:extLst>
              </a:tr>
              <a:tr h="249452">
                <a:tc>
                  <a:txBody>
                    <a:bodyPr/>
                    <a:lstStyle/>
                    <a:p>
                      <a:pPr algn="ctr" rtl="0" fontAlgn="ctr"/>
                      <a:r>
                        <a:rPr lang="en-US" sz="1600" b="1" i="0" u="none" strike="noStrike">
                          <a:solidFill>
                            <a:srgbClr val="000000"/>
                          </a:solidFill>
                          <a:effectLst/>
                          <a:latin typeface="Arial Narrow" panose="020B0606020202030204" pitchFamily="34" charset="0"/>
                        </a:rPr>
                        <a:t>West   </a:t>
                      </a:r>
                    </a:p>
                  </a:txBody>
                  <a:tcPr marL="7351" marR="7351" marT="735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Narrow" panose="020B0606020202030204" pitchFamily="34" charset="0"/>
                        </a:rPr>
                        <a:t>One school rehabilitated by LNGO</a:t>
                      </a:r>
                    </a:p>
                  </a:txBody>
                  <a:tcPr marL="7351" marR="7351" marT="735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E1F2"/>
                    </a:solidFill>
                  </a:tcPr>
                </a:tc>
                <a:extLst>
                  <a:ext uri="{0D108BD9-81ED-4DB2-BD59-A6C34878D82A}">
                    <a16:rowId xmlns:a16="http://schemas.microsoft.com/office/drawing/2014/main" val="2249973613"/>
                  </a:ext>
                </a:extLst>
              </a:tr>
              <a:tr h="1872156">
                <a:tc>
                  <a:txBody>
                    <a:bodyPr/>
                    <a:lstStyle/>
                    <a:p>
                      <a:pPr algn="ctr" rtl="0" fontAlgn="ctr"/>
                      <a:r>
                        <a:rPr lang="en-US" sz="1600" b="1" i="0" u="none" strike="noStrike" dirty="0" smtClean="0">
                          <a:solidFill>
                            <a:srgbClr val="000000"/>
                          </a:solidFill>
                          <a:effectLst/>
                          <a:latin typeface="Arial Narrow" panose="020B0606020202030204" pitchFamily="34" charset="0"/>
                        </a:rPr>
                        <a:t>City-wide</a:t>
                      </a:r>
                      <a:endParaRPr lang="en-US" sz="1600" b="1" i="0" u="none" strike="noStrike" dirty="0">
                        <a:solidFill>
                          <a:srgbClr val="000000"/>
                        </a:solidFill>
                        <a:effectLst/>
                        <a:latin typeface="Arial Narrow" panose="020B0606020202030204" pitchFamily="34" charset="0"/>
                      </a:endParaRPr>
                    </a:p>
                  </a:txBody>
                  <a:tcPr marL="7351" marR="7351" marT="735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tcPr>
                </a:tc>
                <a:tc>
                  <a:txBody>
                    <a:bodyPr/>
                    <a:lstStyle/>
                    <a:p>
                      <a:pPr algn="ctr" rtl="0" fontAlgn="ctr"/>
                      <a:r>
                        <a:rPr lang="en-US" sz="1400" b="1" i="0" u="none" strike="noStrike" dirty="0">
                          <a:solidFill>
                            <a:srgbClr val="000000"/>
                          </a:solidFill>
                          <a:effectLst/>
                          <a:latin typeface="Arial Narrow" panose="020B0606020202030204" pitchFamily="34" charset="0"/>
                        </a:rPr>
                        <a:t>· INGO distribution of 121,250 sets of books via the self-learning program (not limited to Raqqa city)</a:t>
                      </a:r>
                      <a:br>
                        <a:rPr lang="en-US" sz="1400" b="1" i="0" u="none" strike="noStrike" dirty="0">
                          <a:solidFill>
                            <a:srgbClr val="000000"/>
                          </a:solidFill>
                          <a:effectLst/>
                          <a:latin typeface="Arial Narrow" panose="020B0606020202030204" pitchFamily="34" charset="0"/>
                        </a:rPr>
                      </a:br>
                      <a:r>
                        <a:rPr lang="en-US" sz="1400" b="1" i="0" u="none" strike="noStrike" dirty="0">
                          <a:solidFill>
                            <a:srgbClr val="000000"/>
                          </a:solidFill>
                          <a:effectLst/>
                          <a:latin typeface="Arial Narrow" panose="020B0606020202030204" pitchFamily="34" charset="0"/>
                        </a:rPr>
                        <a:t>· LNGO providing training of teachers via 8 formal trainers on PSS (not limited to Raqqa city)</a:t>
                      </a:r>
                      <a:br>
                        <a:rPr lang="en-US" sz="1400" b="1" i="0" u="none" strike="noStrike" dirty="0">
                          <a:solidFill>
                            <a:srgbClr val="000000"/>
                          </a:solidFill>
                          <a:effectLst/>
                          <a:latin typeface="Arial Narrow" panose="020B0606020202030204" pitchFamily="34" charset="0"/>
                        </a:rPr>
                      </a:br>
                      <a:r>
                        <a:rPr lang="en-US" sz="1400" b="1" i="0" u="none" strike="noStrike" dirty="0">
                          <a:solidFill>
                            <a:srgbClr val="000000"/>
                          </a:solidFill>
                          <a:effectLst/>
                          <a:latin typeface="Arial Narrow" panose="020B0606020202030204" pitchFamily="34" charset="0"/>
                        </a:rPr>
                        <a:t>· INGO planning to open two non-formal education centers in Raqqa city, as well as rehabilitation of 15 formal schools.</a:t>
                      </a:r>
                      <a:br>
                        <a:rPr lang="en-US" sz="1400" b="1" i="0" u="none" strike="noStrike" dirty="0">
                          <a:solidFill>
                            <a:srgbClr val="000000"/>
                          </a:solidFill>
                          <a:effectLst/>
                          <a:latin typeface="Arial Narrow" panose="020B0606020202030204" pitchFamily="34" charset="0"/>
                        </a:rPr>
                      </a:br>
                      <a:r>
                        <a:rPr lang="en-US" sz="1400" b="1" i="0" u="none" strike="noStrike" dirty="0">
                          <a:solidFill>
                            <a:srgbClr val="000000"/>
                          </a:solidFill>
                          <a:effectLst/>
                          <a:latin typeface="Arial Narrow" panose="020B0606020202030204" pitchFamily="34" charset="0"/>
                        </a:rPr>
                        <a:t>· LNGO operating CFS covering 1000 children providing Literacy and numeracy sessions, as well as distributed 5000 school seats throughout the city</a:t>
                      </a:r>
                      <a:br>
                        <a:rPr lang="en-US" sz="1400" b="1" i="0" u="none" strike="noStrike" dirty="0">
                          <a:solidFill>
                            <a:srgbClr val="000000"/>
                          </a:solidFill>
                          <a:effectLst/>
                          <a:latin typeface="Arial Narrow" panose="020B0606020202030204" pitchFamily="34" charset="0"/>
                        </a:rPr>
                      </a:br>
                      <a:r>
                        <a:rPr lang="en-US" sz="1400" b="1" i="0" u="none" strike="noStrike" dirty="0">
                          <a:solidFill>
                            <a:srgbClr val="000000"/>
                          </a:solidFill>
                          <a:effectLst/>
                          <a:latin typeface="Arial Narrow" panose="020B0606020202030204" pitchFamily="34" charset="0"/>
                        </a:rPr>
                        <a:t>· LNGO planning to distribute heaters and fuel to schools across Raqqa city.</a:t>
                      </a:r>
                    </a:p>
                  </a:txBody>
                  <a:tcPr marL="7351" marR="7351" marT="7351"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solidFill>
                      <a:schemeClr val="bg1">
                        <a:lumMod val="95000"/>
                      </a:schemeClr>
                    </a:solidFill>
                  </a:tcPr>
                </a:tc>
                <a:extLst>
                  <a:ext uri="{0D108BD9-81ED-4DB2-BD59-A6C34878D82A}">
                    <a16:rowId xmlns:a16="http://schemas.microsoft.com/office/drawing/2014/main" val="2570324885"/>
                  </a:ext>
                </a:extLst>
              </a:tr>
            </a:tbl>
          </a:graphicData>
        </a:graphic>
      </p:graphicFrame>
    </p:spTree>
    <p:extLst>
      <p:ext uri="{BB962C8B-B14F-4D97-AF65-F5344CB8AC3E}">
        <p14:creationId xmlns:p14="http://schemas.microsoft.com/office/powerpoint/2010/main" val="24405984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Methodology: Area Boundaries</a:t>
            </a:r>
            <a:endParaRPr lang="en-US" dirty="0"/>
          </a:p>
        </p:txBody>
      </p:sp>
      <p:sp>
        <p:nvSpPr>
          <p:cNvPr id="3" name="Content Placeholder 2"/>
          <p:cNvSpPr>
            <a:spLocks noGrp="1"/>
          </p:cNvSpPr>
          <p:nvPr>
            <p:ph idx="1"/>
          </p:nvPr>
        </p:nvSpPr>
        <p:spPr>
          <a:xfrm>
            <a:off x="233756" y="4792543"/>
            <a:ext cx="7947718" cy="5071841"/>
          </a:xfrm>
        </p:spPr>
        <p:txBody>
          <a:bodyPr>
            <a:normAutofit/>
          </a:bodyPr>
          <a:lstStyle/>
          <a:p>
            <a:pPr marL="171450" indent="-171450"/>
            <a:r>
              <a:rPr lang="en-GB" sz="2000" dirty="0" smtClean="0"/>
              <a:t>Multiple data sources do not always align in terms of geographic scale</a:t>
            </a:r>
          </a:p>
          <a:p>
            <a:pPr marL="171450" indent="-171450"/>
            <a:r>
              <a:rPr lang="en-GB" sz="2000" dirty="0" smtClean="0"/>
              <a:t>Consequently, city </a:t>
            </a:r>
            <a:r>
              <a:rPr lang="en-GB" sz="2000" dirty="0"/>
              <a:t>was divided in 7 homogenous areas where needs and response data could be compared on the same scale</a:t>
            </a:r>
          </a:p>
          <a:p>
            <a:pPr marL="171450" indent="-171450"/>
            <a:r>
              <a:rPr lang="en-GB" sz="2000" dirty="0"/>
              <a:t>Areas are purely arbitrary and don’t relate to any meaningful response plan</a:t>
            </a:r>
          </a:p>
          <a:p>
            <a:endParaRPr lang="en-US" sz="2000"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33756" y="1623190"/>
            <a:ext cx="4434239" cy="3056965"/>
          </a:xfrm>
          <a:prstGeom prst="rect">
            <a:avLst/>
          </a:prstGeom>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62871" y="1623190"/>
            <a:ext cx="3096717" cy="3056965"/>
          </a:xfrm>
          <a:prstGeom prst="rect">
            <a:avLst/>
          </a:prstGeom>
        </p:spPr>
      </p:pic>
    </p:spTree>
    <p:extLst>
      <p:ext uri="{BB962C8B-B14F-4D97-AF65-F5344CB8AC3E}">
        <p14:creationId xmlns:p14="http://schemas.microsoft.com/office/powerpoint/2010/main" val="41392487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Education: Response Gaps</a:t>
            </a:r>
            <a:endParaRPr lang="en-US" dirty="0"/>
          </a:p>
        </p:txBody>
      </p:sp>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31632" y="1252538"/>
            <a:ext cx="7352074" cy="5072062"/>
          </a:xfrm>
        </p:spPr>
      </p:pic>
    </p:spTree>
    <p:extLst>
      <p:ext uri="{BB962C8B-B14F-4D97-AF65-F5344CB8AC3E}">
        <p14:creationId xmlns:p14="http://schemas.microsoft.com/office/powerpoint/2010/main" val="16944371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Title 1"/>
          <p:cNvSpPr txBox="1">
            <a:spLocks/>
          </p:cNvSpPr>
          <p:nvPr/>
        </p:nvSpPr>
        <p:spPr>
          <a:xfrm>
            <a:off x="233756" y="365127"/>
            <a:ext cx="7947718" cy="61025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r>
              <a:rPr lang="en-US" sz="6600" dirty="0" smtClean="0"/>
              <a:t>Food security</a:t>
            </a:r>
            <a:endParaRPr lang="en-US" sz="6600" dirty="0"/>
          </a:p>
        </p:txBody>
      </p:sp>
    </p:spTree>
    <p:extLst>
      <p:ext uri="{BB962C8B-B14F-4D97-AF65-F5344CB8AC3E}">
        <p14:creationId xmlns:p14="http://schemas.microsoft.com/office/powerpoint/2010/main" val="16564807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Food Security: City Wide Findings </a:t>
            </a:r>
            <a:endParaRPr lang="en-US" dirty="0"/>
          </a:p>
        </p:txBody>
      </p:sp>
      <p:sp>
        <p:nvSpPr>
          <p:cNvPr id="3" name="Content Placeholder 2"/>
          <p:cNvSpPr>
            <a:spLocks noGrp="1"/>
          </p:cNvSpPr>
          <p:nvPr>
            <p:ph idx="1"/>
          </p:nvPr>
        </p:nvSpPr>
        <p:spPr/>
        <p:txBody>
          <a:bodyPr>
            <a:normAutofit/>
          </a:bodyPr>
          <a:lstStyle/>
          <a:p>
            <a:r>
              <a:rPr lang="en-US" sz="2400" dirty="0" smtClean="0"/>
              <a:t>Availability of core food items has increased, while affordability has decreased despite food prices remaining stable</a:t>
            </a:r>
          </a:p>
          <a:p>
            <a:r>
              <a:rPr lang="en-US" sz="2400" dirty="0" smtClean="0"/>
              <a:t>The usage of </a:t>
            </a:r>
            <a:r>
              <a:rPr lang="en-US" sz="2400" dirty="0"/>
              <a:t>negative coping strategies </a:t>
            </a:r>
            <a:r>
              <a:rPr lang="en-US" sz="2400" dirty="0" smtClean="0"/>
              <a:t>prevalent despite high level of food distributions throughout the city</a:t>
            </a:r>
          </a:p>
          <a:p>
            <a:r>
              <a:rPr lang="en-US" sz="2400" dirty="0" smtClean="0"/>
              <a:t>Average amount of income and ability to cover basic needs very limited throughout city (except </a:t>
            </a:r>
            <a:r>
              <a:rPr lang="en-US" sz="2400" dirty="0" err="1" smtClean="0"/>
              <a:t>Meshleb</a:t>
            </a:r>
            <a:r>
              <a:rPr lang="en-US" sz="2400" dirty="0" smtClean="0"/>
              <a:t> area)</a:t>
            </a:r>
          </a:p>
          <a:p>
            <a:r>
              <a:rPr lang="en-US" sz="2400" dirty="0"/>
              <a:t>North area may potentially have a lower level of response compared to area </a:t>
            </a:r>
            <a:r>
              <a:rPr lang="en-US" sz="2400" dirty="0" smtClean="0"/>
              <a:t>population</a:t>
            </a:r>
          </a:p>
          <a:p>
            <a:endParaRPr lang="en-US" sz="2400" dirty="0"/>
          </a:p>
          <a:p>
            <a:endParaRPr lang="en-US" sz="2400" dirty="0" smtClean="0"/>
          </a:p>
          <a:p>
            <a:endParaRPr lang="en-US" sz="2400" dirty="0"/>
          </a:p>
        </p:txBody>
      </p:sp>
    </p:spTree>
    <p:extLst>
      <p:ext uri="{BB962C8B-B14F-4D97-AF65-F5344CB8AC3E}">
        <p14:creationId xmlns:p14="http://schemas.microsoft.com/office/powerpoint/2010/main" val="15538152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33754" y="1349053"/>
            <a:ext cx="8174264" cy="707886"/>
          </a:xfrm>
          <a:prstGeom prst="rect">
            <a:avLst/>
          </a:prstGeom>
        </p:spPr>
        <p:txBody>
          <a:bodyPr wrap="square">
            <a:spAutoFit/>
          </a:bodyPr>
          <a:lstStyle/>
          <a:p>
            <a:r>
              <a:rPr lang="en-US" sz="2000" b="1" dirty="0" smtClean="0">
                <a:solidFill>
                  <a:srgbClr val="000000"/>
                </a:solidFill>
                <a:latin typeface="+mj-lt"/>
              </a:rPr>
              <a:t>Proportion of Core Food Items available on average across </a:t>
            </a:r>
            <a:r>
              <a:rPr lang="en-US" sz="2000" b="1" dirty="0" err="1" smtClean="0">
                <a:solidFill>
                  <a:srgbClr val="000000"/>
                </a:solidFill>
                <a:latin typeface="+mj-lt"/>
              </a:rPr>
              <a:t>Ar</a:t>
            </a:r>
            <a:r>
              <a:rPr lang="en-US" sz="2000" b="1" dirty="0" smtClean="0">
                <a:solidFill>
                  <a:srgbClr val="000000"/>
                </a:solidFill>
                <a:latin typeface="+mj-lt"/>
              </a:rPr>
              <a:t>-Raqqa City </a:t>
            </a:r>
            <a:r>
              <a:rPr lang="en-US" sz="2000" b="1" dirty="0" err="1" smtClean="0">
                <a:solidFill>
                  <a:srgbClr val="000000"/>
                </a:solidFill>
                <a:latin typeface="+mj-lt"/>
              </a:rPr>
              <a:t>neighbourhoods</a:t>
            </a:r>
            <a:endParaRPr lang="en-US" sz="2000" dirty="0">
              <a:latin typeface="+mj-lt"/>
            </a:endParaRPr>
          </a:p>
        </p:txBody>
      </p:sp>
      <p:sp>
        <p:nvSpPr>
          <p:cNvPr id="11" name="Rectangle 10"/>
          <p:cNvSpPr/>
          <p:nvPr/>
        </p:nvSpPr>
        <p:spPr>
          <a:xfrm>
            <a:off x="233754" y="6306235"/>
            <a:ext cx="7947720" cy="523220"/>
          </a:xfrm>
          <a:prstGeom prst="rect">
            <a:avLst/>
          </a:prstGeom>
        </p:spPr>
        <p:txBody>
          <a:bodyPr wrap="square">
            <a:spAutoFit/>
          </a:bodyPr>
          <a:lstStyle/>
          <a:p>
            <a:r>
              <a:rPr lang="en-US" sz="1400" i="1" dirty="0" smtClean="0"/>
              <a:t>Core food items assessed include bread, flour, rice, lentils, sugar, cooking oil, chicken, meat, tomatoes, cucumbers, and onions.</a:t>
            </a:r>
            <a:endParaRPr lang="en-US" sz="1400" i="1" dirty="0"/>
          </a:p>
        </p:txBody>
      </p:sp>
      <p:sp>
        <p:nvSpPr>
          <p:cNvPr id="13" name="Title 1"/>
          <p:cNvSpPr>
            <a:spLocks noGrp="1"/>
          </p:cNvSpPr>
          <p:nvPr>
            <p:ph type="title"/>
          </p:nvPr>
        </p:nvSpPr>
        <p:spPr/>
        <p:txBody>
          <a:bodyPr>
            <a:normAutofit fontScale="90000"/>
          </a:bodyPr>
          <a:lstStyle/>
          <a:p>
            <a:r>
              <a:rPr lang="en-US" dirty="0" smtClean="0"/>
              <a:t>Food Security: Key Trends</a:t>
            </a:r>
            <a:endParaRPr lang="en-US" dirty="0"/>
          </a:p>
        </p:txBody>
      </p:sp>
      <p:graphicFrame>
        <p:nvGraphicFramePr>
          <p:cNvPr id="7" name="Chart 6"/>
          <p:cNvGraphicFramePr>
            <a:graphicFrameLocks/>
          </p:cNvGraphicFramePr>
          <p:nvPr>
            <p:extLst>
              <p:ext uri="{D42A27DB-BD31-4B8C-83A1-F6EECF244321}">
                <p14:modId xmlns:p14="http://schemas.microsoft.com/office/powerpoint/2010/main" val="3475287998"/>
              </p:ext>
            </p:extLst>
          </p:nvPr>
        </p:nvGraphicFramePr>
        <p:xfrm>
          <a:off x="1179742" y="1966823"/>
          <a:ext cx="6055743" cy="34635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236384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20483" y="1361767"/>
            <a:ext cx="8174264" cy="707886"/>
          </a:xfrm>
          <a:prstGeom prst="rect">
            <a:avLst/>
          </a:prstGeom>
        </p:spPr>
        <p:txBody>
          <a:bodyPr wrap="square">
            <a:spAutoFit/>
          </a:bodyPr>
          <a:lstStyle/>
          <a:p>
            <a:r>
              <a:rPr lang="en-US" sz="2000" b="1" dirty="0" smtClean="0">
                <a:solidFill>
                  <a:srgbClr val="000000"/>
                </a:solidFill>
                <a:latin typeface="+mj-lt"/>
              </a:rPr>
              <a:t>Proportion of Core Food Items affordable for the majority of residents in </a:t>
            </a:r>
            <a:r>
              <a:rPr lang="en-US" sz="2000" b="1" dirty="0" err="1" smtClean="0">
                <a:solidFill>
                  <a:srgbClr val="000000"/>
                </a:solidFill>
                <a:latin typeface="+mj-lt"/>
              </a:rPr>
              <a:t>Ar</a:t>
            </a:r>
            <a:r>
              <a:rPr lang="en-US" sz="2000" b="1" dirty="0" smtClean="0">
                <a:solidFill>
                  <a:srgbClr val="000000"/>
                </a:solidFill>
                <a:latin typeface="+mj-lt"/>
              </a:rPr>
              <a:t>-Raqqa city </a:t>
            </a:r>
            <a:r>
              <a:rPr lang="en-US" sz="2000" b="1" dirty="0" err="1" smtClean="0">
                <a:solidFill>
                  <a:srgbClr val="000000"/>
                </a:solidFill>
                <a:latin typeface="+mj-lt"/>
              </a:rPr>
              <a:t>neighbourhoods</a:t>
            </a:r>
            <a:endParaRPr lang="en-US" sz="2000" dirty="0">
              <a:latin typeface="+mj-lt"/>
            </a:endParaRPr>
          </a:p>
        </p:txBody>
      </p:sp>
      <p:sp>
        <p:nvSpPr>
          <p:cNvPr id="10" name="Title 1"/>
          <p:cNvSpPr>
            <a:spLocks noGrp="1"/>
          </p:cNvSpPr>
          <p:nvPr>
            <p:ph type="title"/>
          </p:nvPr>
        </p:nvSpPr>
        <p:spPr>
          <a:xfrm>
            <a:off x="233756" y="365127"/>
            <a:ext cx="7947718" cy="673028"/>
          </a:xfrm>
        </p:spPr>
        <p:txBody>
          <a:bodyPr>
            <a:normAutofit fontScale="90000"/>
          </a:bodyPr>
          <a:lstStyle/>
          <a:p>
            <a:r>
              <a:rPr lang="en-US" dirty="0" smtClean="0"/>
              <a:t>Food Security: Key Trends</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3187231860"/>
              </p:ext>
            </p:extLst>
          </p:nvPr>
        </p:nvGraphicFramePr>
        <p:xfrm>
          <a:off x="1114279" y="2085489"/>
          <a:ext cx="6053328" cy="34655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231531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Food Security: Key Trends</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744624571"/>
              </p:ext>
            </p:extLst>
          </p:nvPr>
        </p:nvGraphicFramePr>
        <p:xfrm>
          <a:off x="1180951" y="1902124"/>
          <a:ext cx="6053328" cy="3465576"/>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233756" y="1116196"/>
            <a:ext cx="8174264" cy="707886"/>
          </a:xfrm>
          <a:prstGeom prst="rect">
            <a:avLst/>
          </a:prstGeom>
        </p:spPr>
        <p:txBody>
          <a:bodyPr wrap="square">
            <a:spAutoFit/>
          </a:bodyPr>
          <a:lstStyle/>
          <a:p>
            <a:r>
              <a:rPr lang="en-US" sz="2000" b="1" dirty="0" smtClean="0">
                <a:solidFill>
                  <a:srgbClr val="000000"/>
                </a:solidFill>
                <a:latin typeface="+mj-lt"/>
              </a:rPr>
              <a:t>Average cost of Food items in the Survival Minimum Expenditure Basket (SMEB) in </a:t>
            </a:r>
            <a:r>
              <a:rPr lang="en-US" sz="2000" b="1" dirty="0" err="1" smtClean="0">
                <a:solidFill>
                  <a:srgbClr val="000000"/>
                </a:solidFill>
                <a:latin typeface="+mj-lt"/>
              </a:rPr>
              <a:t>Ar</a:t>
            </a:r>
            <a:r>
              <a:rPr lang="en-US" sz="2000" b="1" dirty="0" smtClean="0">
                <a:solidFill>
                  <a:srgbClr val="000000"/>
                </a:solidFill>
                <a:latin typeface="+mj-lt"/>
              </a:rPr>
              <a:t>-Raqqa Sub-District in Syrian Pounds (SYP)*</a:t>
            </a:r>
            <a:endParaRPr lang="en-US" sz="2000" dirty="0">
              <a:latin typeface="+mj-lt"/>
            </a:endParaRPr>
          </a:p>
        </p:txBody>
      </p:sp>
      <p:sp>
        <p:nvSpPr>
          <p:cNvPr id="7" name="Rectangle 6"/>
          <p:cNvSpPr/>
          <p:nvPr/>
        </p:nvSpPr>
        <p:spPr>
          <a:xfrm>
            <a:off x="233754" y="6132427"/>
            <a:ext cx="7947720" cy="523220"/>
          </a:xfrm>
          <a:prstGeom prst="rect">
            <a:avLst/>
          </a:prstGeom>
        </p:spPr>
        <p:txBody>
          <a:bodyPr wrap="square">
            <a:spAutoFit/>
          </a:bodyPr>
          <a:lstStyle/>
          <a:p>
            <a:r>
              <a:rPr lang="en-US" sz="1400" i="1" dirty="0" smtClean="0"/>
              <a:t>*SMEB </a:t>
            </a:r>
            <a:r>
              <a:rPr lang="en-US" sz="1400" dirty="0" smtClean="0"/>
              <a:t>represents </a:t>
            </a:r>
            <a:r>
              <a:rPr lang="en-US" sz="1400" dirty="0"/>
              <a:t>the minimum culturally adjusted items required to support a 6-person household for a </a:t>
            </a:r>
            <a:r>
              <a:rPr lang="en-US" sz="1400" dirty="0" smtClean="0"/>
              <a:t>month and is comprised of 18 items.</a:t>
            </a:r>
            <a:endParaRPr lang="en-US" sz="1400" i="1" dirty="0"/>
          </a:p>
        </p:txBody>
      </p:sp>
    </p:spTree>
    <p:extLst>
      <p:ext uri="{BB962C8B-B14F-4D97-AF65-F5344CB8AC3E}">
        <p14:creationId xmlns:p14="http://schemas.microsoft.com/office/powerpoint/2010/main" val="28737239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17713" y="1033879"/>
            <a:ext cx="8174264" cy="400110"/>
          </a:xfrm>
          <a:prstGeom prst="rect">
            <a:avLst/>
          </a:prstGeom>
        </p:spPr>
        <p:txBody>
          <a:bodyPr wrap="square">
            <a:spAutoFit/>
          </a:bodyPr>
          <a:lstStyle/>
          <a:p>
            <a:r>
              <a:rPr lang="en-US" sz="2000" b="1" dirty="0" smtClean="0">
                <a:solidFill>
                  <a:srgbClr val="000000"/>
                </a:solidFill>
                <a:latin typeface="+mj-lt"/>
              </a:rPr>
              <a:t>Number of </a:t>
            </a:r>
            <a:r>
              <a:rPr lang="en-US" sz="2000" b="1" dirty="0" err="1" smtClean="0">
                <a:solidFill>
                  <a:srgbClr val="000000"/>
                </a:solidFill>
                <a:latin typeface="+mj-lt"/>
              </a:rPr>
              <a:t>neighbourhoods</a:t>
            </a:r>
            <a:r>
              <a:rPr lang="en-US" sz="2000" b="1" dirty="0" smtClean="0">
                <a:solidFill>
                  <a:srgbClr val="000000"/>
                </a:solidFill>
                <a:latin typeface="+mj-lt"/>
              </a:rPr>
              <a:t> with access to public or private bakeries</a:t>
            </a:r>
            <a:endParaRPr lang="en-US" sz="2000" dirty="0">
              <a:latin typeface="+mj-lt"/>
            </a:endParaRPr>
          </a:p>
        </p:txBody>
      </p:sp>
      <p:sp>
        <p:nvSpPr>
          <p:cNvPr id="10" name="Title 1"/>
          <p:cNvSpPr>
            <a:spLocks noGrp="1"/>
          </p:cNvSpPr>
          <p:nvPr>
            <p:ph type="title"/>
          </p:nvPr>
        </p:nvSpPr>
        <p:spPr>
          <a:xfrm>
            <a:off x="233756" y="365127"/>
            <a:ext cx="7947718" cy="673028"/>
          </a:xfrm>
        </p:spPr>
        <p:txBody>
          <a:bodyPr>
            <a:normAutofit fontScale="90000"/>
          </a:bodyPr>
          <a:lstStyle/>
          <a:p>
            <a:r>
              <a:rPr lang="en-US" dirty="0" smtClean="0"/>
              <a:t>Food Security: Key Trends</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1382911326"/>
              </p:ext>
            </p:extLst>
          </p:nvPr>
        </p:nvGraphicFramePr>
        <p:xfrm>
          <a:off x="1654665" y="1706907"/>
          <a:ext cx="5300360" cy="198365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3451621844"/>
              </p:ext>
            </p:extLst>
          </p:nvPr>
        </p:nvGraphicFramePr>
        <p:xfrm>
          <a:off x="1654665" y="4337109"/>
          <a:ext cx="5300360" cy="2181678"/>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233756" y="3827323"/>
            <a:ext cx="8174264" cy="400110"/>
          </a:xfrm>
          <a:prstGeom prst="rect">
            <a:avLst/>
          </a:prstGeom>
        </p:spPr>
        <p:txBody>
          <a:bodyPr wrap="square">
            <a:spAutoFit/>
          </a:bodyPr>
          <a:lstStyle/>
          <a:p>
            <a:r>
              <a:rPr lang="en-US" sz="2000" b="1" dirty="0" smtClean="0">
                <a:solidFill>
                  <a:srgbClr val="000000"/>
                </a:solidFill>
                <a:latin typeface="+mj-lt"/>
              </a:rPr>
              <a:t>Number of </a:t>
            </a:r>
            <a:r>
              <a:rPr lang="en-US" sz="2000" b="1" dirty="0" err="1" smtClean="0">
                <a:solidFill>
                  <a:srgbClr val="000000"/>
                </a:solidFill>
                <a:latin typeface="+mj-lt"/>
              </a:rPr>
              <a:t>neighbourhoods</a:t>
            </a:r>
            <a:r>
              <a:rPr lang="en-US" sz="2000" b="1" dirty="0" smtClean="0">
                <a:solidFill>
                  <a:srgbClr val="000000"/>
                </a:solidFill>
                <a:latin typeface="+mj-lt"/>
              </a:rPr>
              <a:t> by sufficiency and affordability of bakeries*</a:t>
            </a:r>
            <a:endParaRPr lang="en-US" sz="2000" dirty="0">
              <a:latin typeface="+mj-lt"/>
            </a:endParaRPr>
          </a:p>
        </p:txBody>
      </p:sp>
      <p:sp>
        <p:nvSpPr>
          <p:cNvPr id="11" name="Rectangle 10"/>
          <p:cNvSpPr/>
          <p:nvPr/>
        </p:nvSpPr>
        <p:spPr>
          <a:xfrm>
            <a:off x="233754" y="6581001"/>
            <a:ext cx="7947720" cy="276999"/>
          </a:xfrm>
          <a:prstGeom prst="rect">
            <a:avLst/>
          </a:prstGeom>
        </p:spPr>
        <p:txBody>
          <a:bodyPr wrap="square">
            <a:spAutoFit/>
          </a:bodyPr>
          <a:lstStyle/>
          <a:p>
            <a:r>
              <a:rPr lang="en-US" sz="1200" i="1" dirty="0" smtClean="0"/>
              <a:t>*No data was available for this indicator in two </a:t>
            </a:r>
            <a:r>
              <a:rPr lang="en-US" sz="1200" i="1" dirty="0" err="1" smtClean="0"/>
              <a:t>neighbourhoods</a:t>
            </a:r>
            <a:r>
              <a:rPr lang="en-US" sz="1200" i="1" dirty="0" smtClean="0"/>
              <a:t> for the March round of the Area Based Assessment</a:t>
            </a:r>
            <a:endParaRPr lang="en-US" sz="1200" i="1" dirty="0"/>
          </a:p>
        </p:txBody>
      </p:sp>
    </p:spTree>
    <p:extLst>
      <p:ext uri="{BB962C8B-B14F-4D97-AF65-F5344CB8AC3E}">
        <p14:creationId xmlns:p14="http://schemas.microsoft.com/office/powerpoint/2010/main" val="22277812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56" y="243207"/>
            <a:ext cx="7947718" cy="673028"/>
          </a:xfrm>
        </p:spPr>
        <p:txBody>
          <a:bodyPr>
            <a:normAutofit/>
          </a:bodyPr>
          <a:lstStyle/>
          <a:p>
            <a:r>
              <a:rPr lang="en-US" sz="3600" dirty="0" smtClean="0"/>
              <a:t>Food Security: Access to Food </a:t>
            </a:r>
            <a:endParaRPr lang="en-US" sz="3600" dirty="0"/>
          </a:p>
        </p:txBody>
      </p:sp>
      <p:graphicFrame>
        <p:nvGraphicFramePr>
          <p:cNvPr id="3" name="Table 2"/>
          <p:cNvGraphicFramePr>
            <a:graphicFrameLocks noGrp="1"/>
          </p:cNvGraphicFramePr>
          <p:nvPr>
            <p:extLst>
              <p:ext uri="{D42A27DB-BD31-4B8C-83A1-F6EECF244321}">
                <p14:modId xmlns:p14="http://schemas.microsoft.com/office/powerpoint/2010/main" val="2932909056"/>
              </p:ext>
            </p:extLst>
          </p:nvPr>
        </p:nvGraphicFramePr>
        <p:xfrm>
          <a:off x="1479583" y="1028379"/>
          <a:ext cx="5456063" cy="5613636"/>
        </p:xfrm>
        <a:graphic>
          <a:graphicData uri="http://schemas.openxmlformats.org/drawingml/2006/table">
            <a:tbl>
              <a:tblPr/>
              <a:tblGrid>
                <a:gridCol w="876867">
                  <a:extLst>
                    <a:ext uri="{9D8B030D-6E8A-4147-A177-3AD203B41FA5}">
                      <a16:colId xmlns:a16="http://schemas.microsoft.com/office/drawing/2014/main" val="1605296673"/>
                    </a:ext>
                  </a:extLst>
                </a:gridCol>
                <a:gridCol w="2505335">
                  <a:extLst>
                    <a:ext uri="{9D8B030D-6E8A-4147-A177-3AD203B41FA5}">
                      <a16:colId xmlns:a16="http://schemas.microsoft.com/office/drawing/2014/main" val="1812966944"/>
                    </a:ext>
                  </a:extLst>
                </a:gridCol>
                <a:gridCol w="2073861">
                  <a:extLst>
                    <a:ext uri="{9D8B030D-6E8A-4147-A177-3AD203B41FA5}">
                      <a16:colId xmlns:a16="http://schemas.microsoft.com/office/drawing/2014/main" val="1848729249"/>
                    </a:ext>
                  </a:extLst>
                </a:gridCol>
              </a:tblGrid>
              <a:tr h="732549">
                <a:tc>
                  <a:txBody>
                    <a:bodyPr/>
                    <a:lstStyle/>
                    <a:p>
                      <a:pPr algn="l" rtl="0" fontAlgn="b"/>
                      <a:r>
                        <a:rPr lang="en-US" sz="1000" b="0" i="0" u="none" strike="noStrike">
                          <a:solidFill>
                            <a:srgbClr val="000000"/>
                          </a:solidFill>
                          <a:effectLst/>
                          <a:latin typeface="Arial Narrow" panose="020B0606020202030204" pitchFamily="34" charset="0"/>
                        </a:rPr>
                        <a:t> </a:t>
                      </a:r>
                    </a:p>
                  </a:txBody>
                  <a:tcPr marL="7620" marR="7620" marT="7620" marB="0" anchor="b">
                    <a:lnL>
                      <a:noFill/>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tcPr>
                </a:tc>
                <a:tc>
                  <a:txBody>
                    <a:bodyPr/>
                    <a:lstStyle/>
                    <a:p>
                      <a:pPr algn="ctr" rtl="0" fontAlgn="ctr"/>
                      <a:r>
                        <a:rPr lang="en-US" sz="1600" b="1" i="0" u="none" strike="noStrike" dirty="0" smtClean="0">
                          <a:solidFill>
                            <a:srgbClr val="FFFFFF"/>
                          </a:solidFill>
                          <a:effectLst/>
                          <a:latin typeface="Arial Narrow" panose="020B0606020202030204" pitchFamily="34" charset="0"/>
                        </a:rPr>
                        <a:t>% core </a:t>
                      </a:r>
                      <a:r>
                        <a:rPr lang="en-US" sz="1600" b="1" i="0" u="none" strike="noStrike" dirty="0">
                          <a:solidFill>
                            <a:srgbClr val="FFFFFF"/>
                          </a:solidFill>
                          <a:effectLst/>
                          <a:latin typeface="Arial Narrow" panose="020B0606020202030204" pitchFamily="34" charset="0"/>
                        </a:rPr>
                        <a:t>food </a:t>
                      </a:r>
                      <a:endParaRPr lang="en-US" sz="1600" b="1" i="0" u="none" strike="noStrike" dirty="0" smtClean="0">
                        <a:solidFill>
                          <a:srgbClr val="FFFFFF"/>
                        </a:solidFill>
                        <a:effectLst/>
                        <a:latin typeface="Arial Narrow" panose="020B0606020202030204" pitchFamily="34" charset="0"/>
                      </a:endParaRPr>
                    </a:p>
                    <a:p>
                      <a:pPr algn="ctr" rtl="0" fontAlgn="ctr"/>
                      <a:r>
                        <a:rPr lang="en-US" sz="1600" b="1" i="0" u="none" strike="noStrike" dirty="0" smtClean="0">
                          <a:solidFill>
                            <a:srgbClr val="FFFFFF"/>
                          </a:solidFill>
                          <a:effectLst/>
                          <a:latin typeface="Arial Narrow" panose="020B0606020202030204" pitchFamily="34" charset="0"/>
                        </a:rPr>
                        <a:t>Items available </a:t>
                      </a:r>
                      <a:endParaRPr lang="en-US" sz="1600" b="1" i="0" u="none" strike="noStrike" dirty="0">
                        <a:solidFill>
                          <a:srgbClr val="FFFFFF"/>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8585A"/>
                    </a:solidFill>
                  </a:tcPr>
                </a:tc>
                <a:tc>
                  <a:txBody>
                    <a:bodyPr/>
                    <a:lstStyle/>
                    <a:p>
                      <a:pPr algn="ctr" rtl="0" fontAlgn="ctr"/>
                      <a:r>
                        <a:rPr lang="en-US" sz="1600" b="1" i="0" u="none" strike="noStrike" dirty="0" smtClean="0">
                          <a:solidFill>
                            <a:srgbClr val="FFFFFF"/>
                          </a:solidFill>
                          <a:effectLst/>
                          <a:latin typeface="Arial Narrow" panose="020B0606020202030204" pitchFamily="34" charset="0"/>
                        </a:rPr>
                        <a:t>% of core food items affordable for majority</a:t>
                      </a:r>
                      <a:r>
                        <a:rPr lang="en-US" sz="1600" b="1" i="0" u="none" strike="noStrike" baseline="0" dirty="0" smtClean="0">
                          <a:solidFill>
                            <a:srgbClr val="FFFFFF"/>
                          </a:solidFill>
                          <a:effectLst/>
                          <a:latin typeface="Arial Narrow" panose="020B0606020202030204" pitchFamily="34" charset="0"/>
                        </a:rPr>
                        <a:t> of people</a:t>
                      </a:r>
                      <a:endParaRPr lang="en-US" sz="1600" b="1" i="0" u="none" strike="noStrike" dirty="0">
                        <a:solidFill>
                          <a:srgbClr val="FFFFFF"/>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8585A"/>
                    </a:solidFill>
                  </a:tcPr>
                </a:tc>
                <a:extLst>
                  <a:ext uri="{0D108BD9-81ED-4DB2-BD59-A6C34878D82A}">
                    <a16:rowId xmlns:a16="http://schemas.microsoft.com/office/drawing/2014/main" val="1356889338"/>
                  </a:ext>
                </a:extLst>
              </a:tr>
              <a:tr h="804824">
                <a:tc>
                  <a:txBody>
                    <a:bodyPr/>
                    <a:lstStyle/>
                    <a:p>
                      <a:pPr algn="ctr" rtl="0" fontAlgn="ctr"/>
                      <a:r>
                        <a:rPr lang="en-US" sz="1600" b="1" i="0" u="none" strike="noStrike" dirty="0" err="1">
                          <a:solidFill>
                            <a:srgbClr val="000000"/>
                          </a:solidFill>
                          <a:effectLst/>
                          <a:latin typeface="Arial Narrow" panose="020B0606020202030204" pitchFamily="34" charset="0"/>
                        </a:rPr>
                        <a:t>Meshleb</a:t>
                      </a:r>
                      <a:endParaRPr lang="en-US" sz="16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Calibri" panose="020F0502020204030204" pitchFamily="34" charset="0"/>
                        </a:rPr>
                        <a:t>100%</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E0B4"/>
                    </a:solidFill>
                  </a:tcPr>
                </a:tc>
                <a:tc>
                  <a:txBody>
                    <a:bodyPr/>
                    <a:lstStyle/>
                    <a:p>
                      <a:pPr algn="ctr" fontAlgn="ctr"/>
                      <a:r>
                        <a:rPr lang="en-US" sz="1600" b="1" i="0" u="none" strike="noStrike" dirty="0">
                          <a:solidFill>
                            <a:srgbClr val="000000"/>
                          </a:solidFill>
                          <a:effectLst/>
                          <a:latin typeface="Calibri" panose="020F0502020204030204" pitchFamily="34" charset="0"/>
                        </a:rPr>
                        <a:t>73%</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extLst>
                  <a:ext uri="{0D108BD9-81ED-4DB2-BD59-A6C34878D82A}">
                    <a16:rowId xmlns:a16="http://schemas.microsoft.com/office/drawing/2014/main" val="93891016"/>
                  </a:ext>
                </a:extLst>
              </a:tr>
              <a:tr h="842787">
                <a:tc>
                  <a:txBody>
                    <a:bodyPr/>
                    <a:lstStyle/>
                    <a:p>
                      <a:pPr algn="ctr" rtl="0" fontAlgn="ctr"/>
                      <a:r>
                        <a:rPr lang="en-US" sz="1600" b="1" i="0" u="none" strike="noStrike" dirty="0">
                          <a:solidFill>
                            <a:srgbClr val="000000"/>
                          </a:solidFill>
                          <a:effectLst/>
                          <a:latin typeface="Arial Narrow" panose="020B0606020202030204" pitchFamily="34" charset="0"/>
                        </a:rPr>
                        <a:t>Northeast</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Calibri" panose="020F0502020204030204" pitchFamily="34" charset="0"/>
                        </a:rPr>
                        <a:t>100%</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E0B4"/>
                    </a:solidFill>
                  </a:tcPr>
                </a:tc>
                <a:tc>
                  <a:txBody>
                    <a:bodyPr/>
                    <a:lstStyle/>
                    <a:p>
                      <a:pPr algn="ctr" fontAlgn="ctr"/>
                      <a:r>
                        <a:rPr lang="en-US" sz="1600" b="1" i="0" u="none" strike="noStrike" dirty="0">
                          <a:solidFill>
                            <a:srgbClr val="000000"/>
                          </a:solidFill>
                          <a:effectLst/>
                          <a:latin typeface="Calibri" panose="020F0502020204030204" pitchFamily="34" charset="0"/>
                        </a:rPr>
                        <a:t>51%</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B084"/>
                    </a:solidFill>
                  </a:tcPr>
                </a:tc>
                <a:extLst>
                  <a:ext uri="{0D108BD9-81ED-4DB2-BD59-A6C34878D82A}">
                    <a16:rowId xmlns:a16="http://schemas.microsoft.com/office/drawing/2014/main" val="2329497960"/>
                  </a:ext>
                </a:extLst>
              </a:tr>
              <a:tr h="645377">
                <a:tc>
                  <a:txBody>
                    <a:bodyPr/>
                    <a:lstStyle/>
                    <a:p>
                      <a:pPr algn="ctr" rtl="0" fontAlgn="ctr"/>
                      <a:r>
                        <a:rPr lang="en-US" sz="1600" b="1" i="0" u="none" strike="noStrike">
                          <a:solidFill>
                            <a:srgbClr val="000000"/>
                          </a:solidFill>
                          <a:effectLst/>
                          <a:latin typeface="Arial Narrow" panose="020B0606020202030204" pitchFamily="34" charset="0"/>
                        </a:rPr>
                        <a:t>South</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Calibri" panose="020F0502020204030204" pitchFamily="34" charset="0"/>
                        </a:rPr>
                        <a:t>100%</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E0B4"/>
                    </a:solidFill>
                  </a:tcPr>
                </a:tc>
                <a:tc>
                  <a:txBody>
                    <a:bodyPr/>
                    <a:lstStyle/>
                    <a:p>
                      <a:pPr algn="ctr" fontAlgn="ctr"/>
                      <a:r>
                        <a:rPr lang="en-US" sz="1600" b="1" i="0" u="none" strike="noStrike" dirty="0">
                          <a:solidFill>
                            <a:srgbClr val="000000"/>
                          </a:solidFill>
                          <a:effectLst/>
                          <a:latin typeface="Calibri" panose="020F0502020204030204" pitchFamily="34" charset="0"/>
                        </a:rPr>
                        <a:t>32%</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E5859"/>
                    </a:solidFill>
                  </a:tcPr>
                </a:tc>
                <a:extLst>
                  <a:ext uri="{0D108BD9-81ED-4DB2-BD59-A6C34878D82A}">
                    <a16:rowId xmlns:a16="http://schemas.microsoft.com/office/drawing/2014/main" val="1779236162"/>
                  </a:ext>
                </a:extLst>
              </a:tr>
              <a:tr h="645377">
                <a:tc>
                  <a:txBody>
                    <a:bodyPr/>
                    <a:lstStyle/>
                    <a:p>
                      <a:pPr algn="ctr" rtl="0" fontAlgn="ctr"/>
                      <a:r>
                        <a:rPr lang="en-US" sz="1600" b="1" i="0" u="none" strike="noStrike" dirty="0">
                          <a:solidFill>
                            <a:srgbClr val="000000"/>
                          </a:solidFill>
                          <a:effectLst/>
                          <a:latin typeface="Arial Narrow" panose="020B0606020202030204" pitchFamily="34" charset="0"/>
                        </a:rPr>
                        <a:t>East Central</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Calibri" panose="020F0502020204030204" pitchFamily="34" charset="0"/>
                        </a:rPr>
                        <a:t>100%</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E0B4"/>
                    </a:solidFill>
                  </a:tcPr>
                </a:tc>
                <a:tc>
                  <a:txBody>
                    <a:bodyPr/>
                    <a:lstStyle/>
                    <a:p>
                      <a:pPr algn="ctr" fontAlgn="ctr"/>
                      <a:r>
                        <a:rPr lang="en-US" sz="1600" b="1" i="0" u="none" strike="noStrike" dirty="0">
                          <a:solidFill>
                            <a:srgbClr val="000000"/>
                          </a:solidFill>
                          <a:effectLst/>
                          <a:latin typeface="Calibri" panose="020F0502020204030204" pitchFamily="34" charset="0"/>
                        </a:rPr>
                        <a:t>73%</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extLst>
                  <a:ext uri="{0D108BD9-81ED-4DB2-BD59-A6C34878D82A}">
                    <a16:rowId xmlns:a16="http://schemas.microsoft.com/office/drawing/2014/main" val="2074211044"/>
                  </a:ext>
                </a:extLst>
              </a:tr>
              <a:tr h="645377">
                <a:tc>
                  <a:txBody>
                    <a:bodyPr/>
                    <a:lstStyle/>
                    <a:p>
                      <a:pPr algn="ctr" rtl="0" fontAlgn="ctr"/>
                      <a:r>
                        <a:rPr lang="en-US" sz="1600" b="1" i="0" u="none" strike="noStrike" dirty="0">
                          <a:solidFill>
                            <a:srgbClr val="000000"/>
                          </a:solidFill>
                          <a:effectLst/>
                          <a:latin typeface="Arial Narrow" panose="020B0606020202030204" pitchFamily="34" charset="0"/>
                        </a:rPr>
                        <a:t>West Central</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Calibri" panose="020F0502020204030204" pitchFamily="34" charset="0"/>
                        </a:rPr>
                        <a:t>93%</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tc>
                  <a:txBody>
                    <a:bodyPr/>
                    <a:lstStyle/>
                    <a:p>
                      <a:pPr algn="ctr" fontAlgn="ctr"/>
                      <a:r>
                        <a:rPr lang="en-US" sz="1600" b="1" i="0" u="none" strike="noStrike" dirty="0">
                          <a:solidFill>
                            <a:srgbClr val="000000"/>
                          </a:solidFill>
                          <a:effectLst/>
                          <a:latin typeface="Calibri" panose="020F0502020204030204" pitchFamily="34" charset="0"/>
                        </a:rPr>
                        <a:t>25%</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E5859"/>
                    </a:solidFill>
                  </a:tcPr>
                </a:tc>
                <a:extLst>
                  <a:ext uri="{0D108BD9-81ED-4DB2-BD59-A6C34878D82A}">
                    <a16:rowId xmlns:a16="http://schemas.microsoft.com/office/drawing/2014/main" val="293807692"/>
                  </a:ext>
                </a:extLst>
              </a:tr>
              <a:tr h="645377">
                <a:tc>
                  <a:txBody>
                    <a:bodyPr/>
                    <a:lstStyle/>
                    <a:p>
                      <a:pPr algn="ctr" rtl="0" fontAlgn="ctr"/>
                      <a:r>
                        <a:rPr lang="en-US" sz="1600" b="1" i="0" u="none" strike="noStrike" dirty="0">
                          <a:solidFill>
                            <a:srgbClr val="000000"/>
                          </a:solidFill>
                          <a:effectLst/>
                          <a:latin typeface="Arial Narrow" panose="020B0606020202030204" pitchFamily="34" charset="0"/>
                        </a:rPr>
                        <a:t>North  </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Calibri" panose="020F0502020204030204" pitchFamily="34" charset="0"/>
                        </a:rPr>
                        <a:t>95%</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tc>
                  <a:txBody>
                    <a:bodyPr/>
                    <a:lstStyle/>
                    <a:p>
                      <a:pPr algn="ctr" fontAlgn="ctr"/>
                      <a:r>
                        <a:rPr lang="en-US" sz="1600" b="1" i="0" u="none" strike="noStrike" dirty="0">
                          <a:solidFill>
                            <a:srgbClr val="000000"/>
                          </a:solidFill>
                          <a:effectLst/>
                          <a:latin typeface="Calibri" panose="020F0502020204030204" pitchFamily="34" charset="0"/>
                        </a:rPr>
                        <a:t>55%</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B084"/>
                    </a:solidFill>
                  </a:tcPr>
                </a:tc>
                <a:extLst>
                  <a:ext uri="{0D108BD9-81ED-4DB2-BD59-A6C34878D82A}">
                    <a16:rowId xmlns:a16="http://schemas.microsoft.com/office/drawing/2014/main" val="803239352"/>
                  </a:ext>
                </a:extLst>
              </a:tr>
              <a:tr h="645377">
                <a:tc>
                  <a:txBody>
                    <a:bodyPr/>
                    <a:lstStyle/>
                    <a:p>
                      <a:pPr algn="ctr" rtl="0" fontAlgn="ctr"/>
                      <a:r>
                        <a:rPr lang="en-US" sz="1600" b="1" i="0" u="none" strike="noStrike" dirty="0">
                          <a:solidFill>
                            <a:srgbClr val="000000"/>
                          </a:solidFill>
                          <a:effectLst/>
                          <a:latin typeface="Arial Narrow" panose="020B0606020202030204" pitchFamily="34" charset="0"/>
                        </a:rPr>
                        <a:t>West   </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tcPr>
                </a:tc>
                <a:tc>
                  <a:txBody>
                    <a:bodyPr/>
                    <a:lstStyle/>
                    <a:p>
                      <a:pPr algn="ctr" fontAlgn="ctr"/>
                      <a:r>
                        <a:rPr lang="en-US" sz="1600" b="1" i="0" u="none" strike="noStrike" dirty="0">
                          <a:solidFill>
                            <a:srgbClr val="000000"/>
                          </a:solidFill>
                          <a:effectLst/>
                          <a:latin typeface="Calibri" panose="020F0502020204030204" pitchFamily="34" charset="0"/>
                        </a:rPr>
                        <a:t>88%</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solidFill>
                      <a:srgbClr val="FFF89F"/>
                    </a:solidFill>
                  </a:tcPr>
                </a:tc>
                <a:tc>
                  <a:txBody>
                    <a:bodyPr/>
                    <a:lstStyle/>
                    <a:p>
                      <a:pPr algn="ctr" fontAlgn="ctr"/>
                      <a:r>
                        <a:rPr lang="en-US" sz="1600" b="1" i="0" u="none" strike="noStrike" dirty="0">
                          <a:solidFill>
                            <a:srgbClr val="000000"/>
                          </a:solidFill>
                          <a:effectLst/>
                          <a:latin typeface="Calibri" panose="020F0502020204030204" pitchFamily="34" charset="0"/>
                        </a:rPr>
                        <a:t>27%</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solidFill>
                      <a:srgbClr val="EE5859"/>
                    </a:solidFill>
                  </a:tcPr>
                </a:tc>
                <a:extLst>
                  <a:ext uri="{0D108BD9-81ED-4DB2-BD59-A6C34878D82A}">
                    <a16:rowId xmlns:a16="http://schemas.microsoft.com/office/drawing/2014/main" val="1547134413"/>
                  </a:ext>
                </a:extLst>
              </a:tr>
            </a:tbl>
          </a:graphicData>
        </a:graphic>
      </p:graphicFrame>
      <p:sp>
        <p:nvSpPr>
          <p:cNvPr id="4" name="Rectangle 3"/>
          <p:cNvSpPr/>
          <p:nvPr/>
        </p:nvSpPr>
        <p:spPr>
          <a:xfrm>
            <a:off x="2289722" y="762346"/>
            <a:ext cx="8174264" cy="307777"/>
          </a:xfrm>
          <a:prstGeom prst="rect">
            <a:avLst/>
          </a:prstGeom>
        </p:spPr>
        <p:txBody>
          <a:bodyPr wrap="square">
            <a:spAutoFit/>
          </a:bodyPr>
          <a:lstStyle/>
          <a:p>
            <a:r>
              <a:rPr lang="en-US" sz="1400" b="1" dirty="0" smtClean="0">
                <a:solidFill>
                  <a:srgbClr val="000000"/>
                </a:solidFill>
                <a:latin typeface="+mj-lt"/>
              </a:rPr>
              <a:t>As of October 2018</a:t>
            </a:r>
            <a:endParaRPr lang="en-US" sz="1400" dirty="0">
              <a:latin typeface="+mj-lt"/>
            </a:endParaRPr>
          </a:p>
        </p:txBody>
      </p:sp>
    </p:spTree>
    <p:extLst>
      <p:ext uri="{BB962C8B-B14F-4D97-AF65-F5344CB8AC3E}">
        <p14:creationId xmlns:p14="http://schemas.microsoft.com/office/powerpoint/2010/main" val="212618431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756" y="243207"/>
            <a:ext cx="7947718" cy="673028"/>
          </a:xfrm>
        </p:spPr>
        <p:txBody>
          <a:bodyPr>
            <a:normAutofit/>
          </a:bodyPr>
          <a:lstStyle/>
          <a:p>
            <a:r>
              <a:rPr lang="en-US" sz="3600" dirty="0" smtClean="0"/>
              <a:t>Food Security: Sufficiency of food </a:t>
            </a:r>
            <a:endParaRPr lang="en-US" sz="3600" dirty="0"/>
          </a:p>
        </p:txBody>
      </p:sp>
      <p:sp>
        <p:nvSpPr>
          <p:cNvPr id="8" name="Rectangle 7"/>
          <p:cNvSpPr/>
          <p:nvPr/>
        </p:nvSpPr>
        <p:spPr>
          <a:xfrm>
            <a:off x="1059665" y="5968582"/>
            <a:ext cx="6727483" cy="1569660"/>
          </a:xfrm>
          <a:prstGeom prst="rect">
            <a:avLst/>
          </a:prstGeom>
        </p:spPr>
        <p:txBody>
          <a:bodyPr wrap="square">
            <a:spAutoFit/>
          </a:bodyPr>
          <a:lstStyle/>
          <a:p>
            <a:r>
              <a:rPr lang="en-US" sz="1200" dirty="0" smtClean="0">
                <a:solidFill>
                  <a:srgbClr val="000000"/>
                </a:solidFill>
                <a:latin typeface="+mj-lt"/>
              </a:rPr>
              <a:t>* Households with insufficient food is calculated assessing prevalence of the negative coping strategies skipping meals, reducing meal sizes, and using money usually spent on other things.</a:t>
            </a:r>
          </a:p>
          <a:p>
            <a:endParaRPr lang="en-US" b="1" dirty="0">
              <a:solidFill>
                <a:srgbClr val="000000"/>
              </a:solidFill>
              <a:latin typeface="+mj-lt"/>
            </a:endParaRPr>
          </a:p>
          <a:p>
            <a:endParaRPr lang="en-US" b="1" dirty="0" smtClean="0">
              <a:solidFill>
                <a:srgbClr val="000000"/>
              </a:solidFill>
              <a:latin typeface="+mj-lt"/>
            </a:endParaRPr>
          </a:p>
          <a:p>
            <a:endParaRPr lang="en-US" b="1" dirty="0">
              <a:solidFill>
                <a:srgbClr val="000000"/>
              </a:solidFill>
              <a:latin typeface="+mj-lt"/>
            </a:endParaRPr>
          </a:p>
          <a:p>
            <a:endParaRPr lang="en-US" dirty="0">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val="2406306972"/>
              </p:ext>
            </p:extLst>
          </p:nvPr>
        </p:nvGraphicFramePr>
        <p:xfrm>
          <a:off x="422787" y="1386348"/>
          <a:ext cx="7364360" cy="4577206"/>
        </p:xfrm>
        <a:graphic>
          <a:graphicData uri="http://schemas.openxmlformats.org/drawingml/2006/table">
            <a:tbl>
              <a:tblPr/>
              <a:tblGrid>
                <a:gridCol w="1183558">
                  <a:extLst>
                    <a:ext uri="{9D8B030D-6E8A-4147-A177-3AD203B41FA5}">
                      <a16:colId xmlns:a16="http://schemas.microsoft.com/office/drawing/2014/main" val="3409437758"/>
                    </a:ext>
                  </a:extLst>
                </a:gridCol>
                <a:gridCol w="3381594">
                  <a:extLst>
                    <a:ext uri="{9D8B030D-6E8A-4147-A177-3AD203B41FA5}">
                      <a16:colId xmlns:a16="http://schemas.microsoft.com/office/drawing/2014/main" val="413552379"/>
                    </a:ext>
                  </a:extLst>
                </a:gridCol>
                <a:gridCol w="2799208">
                  <a:extLst>
                    <a:ext uri="{9D8B030D-6E8A-4147-A177-3AD203B41FA5}">
                      <a16:colId xmlns:a16="http://schemas.microsoft.com/office/drawing/2014/main" val="4092173211"/>
                    </a:ext>
                  </a:extLst>
                </a:gridCol>
              </a:tblGrid>
              <a:tr h="389803">
                <a:tc>
                  <a:txBody>
                    <a:bodyPr/>
                    <a:lstStyle/>
                    <a:p>
                      <a:pPr algn="l" rtl="0" fontAlgn="b"/>
                      <a:r>
                        <a:rPr lang="en-US" sz="1000" b="0" i="0" u="none" strike="noStrike">
                          <a:solidFill>
                            <a:srgbClr val="000000"/>
                          </a:solidFill>
                          <a:effectLst/>
                          <a:latin typeface="Arial Narrow" panose="020B0606020202030204" pitchFamily="34" charset="0"/>
                        </a:rPr>
                        <a:t> </a:t>
                      </a:r>
                    </a:p>
                  </a:txBody>
                  <a:tcPr marL="7620" marR="7620" marT="7620" marB="0" anchor="b">
                    <a:lnL>
                      <a:noFill/>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tcPr>
                </a:tc>
                <a:tc>
                  <a:txBody>
                    <a:bodyPr/>
                    <a:lstStyle/>
                    <a:p>
                      <a:pPr algn="ctr" rtl="0" fontAlgn="ctr"/>
                      <a:r>
                        <a:rPr lang="en-US" sz="1600" b="1" i="0" u="none" strike="noStrike" dirty="0">
                          <a:solidFill>
                            <a:srgbClr val="FFFFFF"/>
                          </a:solidFill>
                          <a:effectLst/>
                          <a:latin typeface="Arial Narrow" panose="020B0606020202030204" pitchFamily="34" charset="0"/>
                        </a:rPr>
                        <a:t>Households with insufficient </a:t>
                      </a:r>
                      <a:r>
                        <a:rPr lang="en-US" sz="1600" b="1" i="0" u="none" strike="noStrike" dirty="0" smtClean="0">
                          <a:solidFill>
                            <a:srgbClr val="FFFFFF"/>
                          </a:solidFill>
                          <a:effectLst/>
                          <a:latin typeface="Arial Narrow" panose="020B0606020202030204" pitchFamily="34" charset="0"/>
                        </a:rPr>
                        <a:t>food*</a:t>
                      </a:r>
                      <a:endParaRPr lang="en-US" sz="1600" b="1" i="0" u="none" strike="noStrike" dirty="0">
                        <a:solidFill>
                          <a:srgbClr val="FFFFFF"/>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8585A"/>
                    </a:solidFill>
                  </a:tcPr>
                </a:tc>
                <a:tc>
                  <a:txBody>
                    <a:bodyPr/>
                    <a:lstStyle/>
                    <a:p>
                      <a:pPr algn="ctr" rtl="0" fontAlgn="ctr"/>
                      <a:r>
                        <a:rPr lang="en-US" sz="1600" b="1" i="0" u="none" strike="noStrike" dirty="0" smtClean="0">
                          <a:solidFill>
                            <a:srgbClr val="FFFFFF"/>
                          </a:solidFill>
                          <a:effectLst/>
                          <a:latin typeface="Arial Narrow" panose="020B0606020202030204" pitchFamily="34" charset="0"/>
                        </a:rPr>
                        <a:t>% of households</a:t>
                      </a:r>
                      <a:r>
                        <a:rPr lang="en-US" sz="1600" b="1" i="0" u="none" strike="noStrike" baseline="0" dirty="0" smtClean="0">
                          <a:solidFill>
                            <a:srgbClr val="FFFFFF"/>
                          </a:solidFill>
                          <a:effectLst/>
                          <a:latin typeface="Arial Narrow" panose="020B0606020202030204" pitchFamily="34" charset="0"/>
                        </a:rPr>
                        <a:t> able</a:t>
                      </a:r>
                      <a:r>
                        <a:rPr lang="en-US" sz="1600" b="1" i="0" u="none" strike="noStrike" dirty="0" smtClean="0">
                          <a:solidFill>
                            <a:srgbClr val="FFFFFF"/>
                          </a:solidFill>
                          <a:effectLst/>
                          <a:latin typeface="Arial Narrow" panose="020B0606020202030204" pitchFamily="34" charset="0"/>
                        </a:rPr>
                        <a:t> </a:t>
                      </a:r>
                      <a:r>
                        <a:rPr lang="en-US" sz="1600" b="1" i="0" u="none" strike="noStrike" dirty="0">
                          <a:solidFill>
                            <a:srgbClr val="FFFFFF"/>
                          </a:solidFill>
                          <a:effectLst/>
                          <a:latin typeface="Arial Narrow" panose="020B0606020202030204" pitchFamily="34" charset="0"/>
                        </a:rPr>
                        <a:t>to cover basic </a:t>
                      </a:r>
                      <a:r>
                        <a:rPr lang="en-US" sz="1600" b="1" i="0" u="none" strike="noStrike" dirty="0" smtClean="0">
                          <a:solidFill>
                            <a:srgbClr val="FFFFFF"/>
                          </a:solidFill>
                          <a:effectLst/>
                          <a:latin typeface="Arial Narrow" panose="020B0606020202030204" pitchFamily="34" charset="0"/>
                        </a:rPr>
                        <a:t>needs through sources of income</a:t>
                      </a:r>
                      <a:endParaRPr lang="en-US" sz="1600" b="1" i="0" u="none" strike="noStrike" dirty="0">
                        <a:solidFill>
                          <a:srgbClr val="FFFFFF"/>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8585A"/>
                    </a:solidFill>
                  </a:tcPr>
                </a:tc>
                <a:extLst>
                  <a:ext uri="{0D108BD9-81ED-4DB2-BD59-A6C34878D82A}">
                    <a16:rowId xmlns:a16="http://schemas.microsoft.com/office/drawing/2014/main" val="786549165"/>
                  </a:ext>
                </a:extLst>
              </a:tr>
              <a:tr h="359818">
                <a:tc>
                  <a:txBody>
                    <a:bodyPr/>
                    <a:lstStyle/>
                    <a:p>
                      <a:pPr algn="ctr" rtl="0" fontAlgn="ctr"/>
                      <a:r>
                        <a:rPr lang="en-US" sz="1600" b="1" i="0" u="none" strike="noStrike" dirty="0" err="1">
                          <a:solidFill>
                            <a:srgbClr val="000000"/>
                          </a:solidFill>
                          <a:effectLst/>
                          <a:latin typeface="Arial Narrow" panose="020B0606020202030204" pitchFamily="34" charset="0"/>
                        </a:rPr>
                        <a:t>Meshleb</a:t>
                      </a:r>
                      <a:endParaRPr lang="en-US" sz="16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Narrow" panose="020B0606020202030204" pitchFamily="34" charset="0"/>
                        </a:rPr>
                        <a:t>0-25% / 0 - 1,000 HHs</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E0B4"/>
                    </a:solidFill>
                  </a:tcPr>
                </a:tc>
                <a:tc>
                  <a:txBody>
                    <a:bodyPr/>
                    <a:lstStyle/>
                    <a:p>
                      <a:pPr algn="ctr" rtl="0" fontAlgn="ctr"/>
                      <a:r>
                        <a:rPr lang="en-US" sz="1400" b="1" i="0" u="none" strike="noStrike" dirty="0" smtClean="0">
                          <a:solidFill>
                            <a:srgbClr val="000000"/>
                          </a:solidFill>
                          <a:effectLst/>
                          <a:latin typeface="Arial Narrow" panose="020B0606020202030204" pitchFamily="34" charset="0"/>
                        </a:rPr>
                        <a:t>51-75%</a:t>
                      </a:r>
                      <a:endParaRPr lang="en-US" sz="14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E0B4"/>
                    </a:solidFill>
                  </a:tcPr>
                </a:tc>
                <a:extLst>
                  <a:ext uri="{0D108BD9-81ED-4DB2-BD59-A6C34878D82A}">
                    <a16:rowId xmlns:a16="http://schemas.microsoft.com/office/drawing/2014/main" val="405247552"/>
                  </a:ext>
                </a:extLst>
              </a:tr>
              <a:tr h="689653">
                <a:tc>
                  <a:txBody>
                    <a:bodyPr/>
                    <a:lstStyle/>
                    <a:p>
                      <a:pPr algn="ctr" rtl="0" fontAlgn="ctr"/>
                      <a:r>
                        <a:rPr lang="en-US" sz="1600" b="1" i="0" u="none" strike="noStrike">
                          <a:solidFill>
                            <a:srgbClr val="000000"/>
                          </a:solidFill>
                          <a:effectLst/>
                          <a:latin typeface="Arial Narrow" panose="020B0606020202030204" pitchFamily="34" charset="0"/>
                        </a:rPr>
                        <a:t>Northeast</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400" b="1" i="0" u="none" strike="noStrike" dirty="0">
                          <a:solidFill>
                            <a:schemeClr val="bg1"/>
                          </a:solidFill>
                          <a:effectLst/>
                          <a:latin typeface="Arial Narrow" panose="020B0606020202030204" pitchFamily="34" charset="0"/>
                        </a:rPr>
                        <a:t>53-70% / 4,200 - 7,708 HHs</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E5859"/>
                    </a:solidFill>
                  </a:tcPr>
                </a:tc>
                <a:tc>
                  <a:txBody>
                    <a:bodyPr/>
                    <a:lstStyle/>
                    <a:p>
                      <a:pPr algn="ctr" rtl="0" fontAlgn="ctr"/>
                      <a:r>
                        <a:rPr lang="en-US" sz="1400" b="1" i="0" u="none" strike="noStrike" dirty="0" smtClean="0">
                          <a:solidFill>
                            <a:srgbClr val="000000"/>
                          </a:solidFill>
                          <a:effectLst/>
                          <a:latin typeface="Arial Narrow" panose="020B0606020202030204" pitchFamily="34" charset="0"/>
                        </a:rPr>
                        <a:t>26-49%</a:t>
                      </a:r>
                      <a:endParaRPr lang="en-US" sz="14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B084"/>
                    </a:solidFill>
                  </a:tcPr>
                </a:tc>
                <a:extLst>
                  <a:ext uri="{0D108BD9-81ED-4DB2-BD59-A6C34878D82A}">
                    <a16:rowId xmlns:a16="http://schemas.microsoft.com/office/drawing/2014/main" val="1337317892"/>
                  </a:ext>
                </a:extLst>
              </a:tr>
              <a:tr h="359818">
                <a:tc>
                  <a:txBody>
                    <a:bodyPr/>
                    <a:lstStyle/>
                    <a:p>
                      <a:pPr algn="ctr" rtl="0" fontAlgn="ctr"/>
                      <a:r>
                        <a:rPr lang="en-US" sz="1600" b="1" i="0" u="none" strike="noStrike">
                          <a:solidFill>
                            <a:srgbClr val="000000"/>
                          </a:solidFill>
                          <a:effectLst/>
                          <a:latin typeface="Arial Narrow" panose="020B0606020202030204" pitchFamily="34" charset="0"/>
                        </a:rPr>
                        <a:t>South</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400" b="1" i="0" u="none" strike="noStrike" dirty="0">
                          <a:solidFill>
                            <a:schemeClr val="bg1"/>
                          </a:solidFill>
                          <a:effectLst/>
                          <a:latin typeface="Arial Narrow" panose="020B0606020202030204" pitchFamily="34" charset="0"/>
                        </a:rPr>
                        <a:t>52-73% / 2,580 - 4,377 HHs</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E5859"/>
                    </a:solidFill>
                  </a:tcPr>
                </a:tc>
                <a:tc>
                  <a:txBody>
                    <a:bodyPr/>
                    <a:lstStyle/>
                    <a:p>
                      <a:pPr algn="ctr" rtl="0" fontAlgn="ctr"/>
                      <a:r>
                        <a:rPr lang="en-US" sz="1400" b="1" i="0" u="none" strike="noStrike" dirty="0" smtClean="0">
                          <a:solidFill>
                            <a:srgbClr val="000000"/>
                          </a:solidFill>
                          <a:effectLst/>
                          <a:latin typeface="Arial Narrow" panose="020B0606020202030204" pitchFamily="34" charset="0"/>
                        </a:rPr>
                        <a:t>45-55%</a:t>
                      </a:r>
                      <a:endParaRPr lang="en-US" sz="14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extLst>
                  <a:ext uri="{0D108BD9-81ED-4DB2-BD59-A6C34878D82A}">
                    <a16:rowId xmlns:a16="http://schemas.microsoft.com/office/drawing/2014/main" val="1789083945"/>
                  </a:ext>
                </a:extLst>
              </a:tr>
              <a:tr h="359818">
                <a:tc>
                  <a:txBody>
                    <a:bodyPr/>
                    <a:lstStyle/>
                    <a:p>
                      <a:pPr algn="ctr" rtl="0" fontAlgn="ctr"/>
                      <a:r>
                        <a:rPr lang="en-US" sz="1600" b="1" i="0" u="none" strike="noStrike">
                          <a:solidFill>
                            <a:srgbClr val="000000"/>
                          </a:solidFill>
                          <a:effectLst/>
                          <a:latin typeface="Arial Narrow" panose="020B0606020202030204" pitchFamily="34" charset="0"/>
                        </a:rPr>
                        <a:t>East Central</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400" b="1" i="0" u="none" strike="noStrike" dirty="0">
                          <a:solidFill>
                            <a:schemeClr val="bg1"/>
                          </a:solidFill>
                          <a:effectLst/>
                          <a:latin typeface="Arial Narrow" panose="020B0606020202030204" pitchFamily="34" charset="0"/>
                        </a:rPr>
                        <a:t>51-75% / 2,040 - 4,500 HHs</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E5859"/>
                    </a:solidFill>
                  </a:tcPr>
                </a:tc>
                <a:tc>
                  <a:txBody>
                    <a:bodyPr/>
                    <a:lstStyle/>
                    <a:p>
                      <a:pPr algn="ctr" rtl="0" fontAlgn="ctr"/>
                      <a:r>
                        <a:rPr lang="en-US" sz="1400" b="1" i="0" u="none" strike="noStrike" dirty="0" smtClean="0">
                          <a:solidFill>
                            <a:srgbClr val="000000"/>
                          </a:solidFill>
                          <a:effectLst/>
                          <a:latin typeface="Arial Narrow" panose="020B0606020202030204" pitchFamily="34" charset="0"/>
                        </a:rPr>
                        <a:t>45-55%</a:t>
                      </a:r>
                      <a:endParaRPr lang="en-US" sz="14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extLst>
                  <a:ext uri="{0D108BD9-81ED-4DB2-BD59-A6C34878D82A}">
                    <a16:rowId xmlns:a16="http://schemas.microsoft.com/office/drawing/2014/main" val="2192518393"/>
                  </a:ext>
                </a:extLst>
              </a:tr>
              <a:tr h="689653">
                <a:tc>
                  <a:txBody>
                    <a:bodyPr/>
                    <a:lstStyle/>
                    <a:p>
                      <a:pPr algn="ctr" rtl="0" fontAlgn="ctr"/>
                      <a:r>
                        <a:rPr lang="en-US" sz="1600" b="1" i="0" u="none" strike="noStrike">
                          <a:solidFill>
                            <a:srgbClr val="000000"/>
                          </a:solidFill>
                          <a:effectLst/>
                          <a:latin typeface="Arial Narrow" panose="020B0606020202030204" pitchFamily="34" charset="0"/>
                        </a:rPr>
                        <a:t>West Central</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Narrow" panose="020B0606020202030204" pitchFamily="34" charset="0"/>
                        </a:rPr>
                        <a:t>45-64% / 2,181 - 3,797 HHs</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B084"/>
                    </a:solidFill>
                  </a:tcPr>
                </a:tc>
                <a:tc>
                  <a:txBody>
                    <a:bodyPr/>
                    <a:lstStyle/>
                    <a:p>
                      <a:pPr algn="ctr" rtl="0" fontAlgn="ctr"/>
                      <a:r>
                        <a:rPr lang="en-US" sz="1400" b="1" i="0" u="none" strike="noStrike" dirty="0" smtClean="0">
                          <a:solidFill>
                            <a:srgbClr val="000000"/>
                          </a:solidFill>
                          <a:effectLst/>
                          <a:latin typeface="Arial Narrow" panose="020B0606020202030204" pitchFamily="34" charset="0"/>
                        </a:rPr>
                        <a:t>26-49%</a:t>
                      </a:r>
                      <a:endParaRPr lang="en-US" sz="14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B084"/>
                    </a:solidFill>
                  </a:tcPr>
                </a:tc>
                <a:extLst>
                  <a:ext uri="{0D108BD9-81ED-4DB2-BD59-A6C34878D82A}">
                    <a16:rowId xmlns:a16="http://schemas.microsoft.com/office/drawing/2014/main" val="3164720417"/>
                  </a:ext>
                </a:extLst>
              </a:tr>
              <a:tr h="689653">
                <a:tc>
                  <a:txBody>
                    <a:bodyPr/>
                    <a:lstStyle/>
                    <a:p>
                      <a:pPr algn="ctr" rtl="0" fontAlgn="ctr"/>
                      <a:r>
                        <a:rPr lang="en-US" sz="1600" b="1" i="0" u="none" strike="noStrike" dirty="0">
                          <a:solidFill>
                            <a:srgbClr val="000000"/>
                          </a:solidFill>
                          <a:effectLst/>
                          <a:latin typeface="Arial Narrow" panose="020B0606020202030204" pitchFamily="34" charset="0"/>
                        </a:rPr>
                        <a:t>North  </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Arial Narrow" panose="020B0606020202030204" pitchFamily="34" charset="0"/>
                        </a:rPr>
                        <a:t>34-57% / 1,430 - 2,815 HHs</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B084"/>
                    </a:solidFill>
                  </a:tcPr>
                </a:tc>
                <a:tc>
                  <a:txBody>
                    <a:bodyPr/>
                    <a:lstStyle/>
                    <a:p>
                      <a:pPr algn="ctr" rtl="0" fontAlgn="ctr"/>
                      <a:r>
                        <a:rPr lang="en-US" sz="1400" b="1" i="0" u="none" strike="noStrike" dirty="0" smtClean="0">
                          <a:solidFill>
                            <a:srgbClr val="000000"/>
                          </a:solidFill>
                          <a:effectLst/>
                          <a:latin typeface="Arial Narrow" panose="020B0606020202030204" pitchFamily="34" charset="0"/>
                        </a:rPr>
                        <a:t>26-49%</a:t>
                      </a:r>
                      <a:endParaRPr lang="en-US" sz="14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4B084"/>
                    </a:solidFill>
                  </a:tcPr>
                </a:tc>
                <a:extLst>
                  <a:ext uri="{0D108BD9-81ED-4DB2-BD59-A6C34878D82A}">
                    <a16:rowId xmlns:a16="http://schemas.microsoft.com/office/drawing/2014/main" val="4286503818"/>
                  </a:ext>
                </a:extLst>
              </a:tr>
              <a:tr h="689653">
                <a:tc>
                  <a:txBody>
                    <a:bodyPr/>
                    <a:lstStyle/>
                    <a:p>
                      <a:pPr algn="ctr" rtl="0" fontAlgn="ctr"/>
                      <a:r>
                        <a:rPr lang="en-US" sz="1600" b="1" i="0" u="none" strike="noStrike" dirty="0">
                          <a:solidFill>
                            <a:srgbClr val="000000"/>
                          </a:solidFill>
                          <a:effectLst/>
                          <a:latin typeface="Arial Narrow" panose="020B0606020202030204" pitchFamily="34" charset="0"/>
                        </a:rPr>
                        <a:t>West   </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tcPr>
                </a:tc>
                <a:tc>
                  <a:txBody>
                    <a:bodyPr/>
                    <a:lstStyle/>
                    <a:p>
                      <a:pPr algn="ctr" rtl="0" fontAlgn="ctr"/>
                      <a:r>
                        <a:rPr lang="en-US" sz="1400" b="1" i="0" u="none" strike="noStrike">
                          <a:solidFill>
                            <a:srgbClr val="000000"/>
                          </a:solidFill>
                          <a:effectLst/>
                          <a:latin typeface="Arial Narrow" panose="020B0606020202030204" pitchFamily="34" charset="0"/>
                        </a:rPr>
                        <a:t>41-70% 2,611 - 4,811 HHs</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solidFill>
                      <a:srgbClr val="F4B084"/>
                    </a:solidFill>
                  </a:tcPr>
                </a:tc>
                <a:tc>
                  <a:txBody>
                    <a:bodyPr/>
                    <a:lstStyle/>
                    <a:p>
                      <a:pPr algn="ctr" rtl="0" fontAlgn="ctr"/>
                      <a:r>
                        <a:rPr lang="en-US" sz="1400" b="1" i="0" u="none" strike="noStrike" dirty="0" smtClean="0">
                          <a:solidFill>
                            <a:schemeClr val="bg1"/>
                          </a:solidFill>
                          <a:effectLst/>
                          <a:latin typeface="Arial Narrow" panose="020B0606020202030204" pitchFamily="34" charset="0"/>
                        </a:rPr>
                        <a:t>0-25%</a:t>
                      </a:r>
                      <a:endParaRPr lang="en-US" sz="1400" b="1" i="0" u="none" strike="noStrike" dirty="0">
                        <a:solidFill>
                          <a:schemeClr val="bg1"/>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solidFill>
                      <a:srgbClr val="EE5859"/>
                    </a:solidFill>
                  </a:tcPr>
                </a:tc>
                <a:extLst>
                  <a:ext uri="{0D108BD9-81ED-4DB2-BD59-A6C34878D82A}">
                    <a16:rowId xmlns:a16="http://schemas.microsoft.com/office/drawing/2014/main" val="2140638227"/>
                  </a:ext>
                </a:extLst>
              </a:tr>
            </a:tbl>
          </a:graphicData>
        </a:graphic>
      </p:graphicFrame>
      <p:sp>
        <p:nvSpPr>
          <p:cNvPr id="5" name="Rectangle 4"/>
          <p:cNvSpPr/>
          <p:nvPr/>
        </p:nvSpPr>
        <p:spPr>
          <a:xfrm>
            <a:off x="1493309" y="1076057"/>
            <a:ext cx="8174264" cy="307777"/>
          </a:xfrm>
          <a:prstGeom prst="rect">
            <a:avLst/>
          </a:prstGeom>
        </p:spPr>
        <p:txBody>
          <a:bodyPr wrap="square">
            <a:spAutoFit/>
          </a:bodyPr>
          <a:lstStyle/>
          <a:p>
            <a:r>
              <a:rPr lang="en-US" sz="1400" b="1" dirty="0" smtClean="0">
                <a:solidFill>
                  <a:srgbClr val="000000"/>
                </a:solidFill>
                <a:latin typeface="+mj-lt"/>
              </a:rPr>
              <a:t>As of October 2018</a:t>
            </a:r>
            <a:endParaRPr lang="en-US" sz="1400" dirty="0">
              <a:latin typeface="+mj-lt"/>
            </a:endParaRPr>
          </a:p>
        </p:txBody>
      </p:sp>
    </p:spTree>
    <p:extLst>
      <p:ext uri="{BB962C8B-B14F-4D97-AF65-F5344CB8AC3E}">
        <p14:creationId xmlns:p14="http://schemas.microsoft.com/office/powerpoint/2010/main" val="37197245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p:cNvSpPr>
            <a:spLocks noGrp="1"/>
          </p:cNvSpPr>
          <p:nvPr>
            <p:ph type="title"/>
          </p:nvPr>
        </p:nvSpPr>
        <p:spPr>
          <a:xfrm>
            <a:off x="233756" y="365127"/>
            <a:ext cx="7947718" cy="673028"/>
          </a:xfrm>
        </p:spPr>
        <p:txBody>
          <a:bodyPr>
            <a:normAutofit/>
          </a:bodyPr>
          <a:lstStyle/>
          <a:p>
            <a:r>
              <a:rPr lang="en-US" sz="3600" dirty="0" smtClean="0"/>
              <a:t>Food Security: Response</a:t>
            </a:r>
            <a:endParaRPr lang="en-GB" sz="3600" dirty="0"/>
          </a:p>
        </p:txBody>
      </p:sp>
      <p:graphicFrame>
        <p:nvGraphicFramePr>
          <p:cNvPr id="3" name="Table 2"/>
          <p:cNvGraphicFramePr>
            <a:graphicFrameLocks noGrp="1"/>
          </p:cNvGraphicFramePr>
          <p:nvPr>
            <p:extLst/>
          </p:nvPr>
        </p:nvGraphicFramePr>
        <p:xfrm>
          <a:off x="677595" y="1242203"/>
          <a:ext cx="7060040" cy="5158597"/>
        </p:xfrm>
        <a:graphic>
          <a:graphicData uri="http://schemas.openxmlformats.org/drawingml/2006/table">
            <a:tbl>
              <a:tblPr/>
              <a:tblGrid>
                <a:gridCol w="1256448">
                  <a:extLst>
                    <a:ext uri="{9D8B030D-6E8A-4147-A177-3AD203B41FA5}">
                      <a16:colId xmlns:a16="http://schemas.microsoft.com/office/drawing/2014/main" val="918227021"/>
                    </a:ext>
                  </a:extLst>
                </a:gridCol>
                <a:gridCol w="2863727">
                  <a:extLst>
                    <a:ext uri="{9D8B030D-6E8A-4147-A177-3AD203B41FA5}">
                      <a16:colId xmlns:a16="http://schemas.microsoft.com/office/drawing/2014/main" val="2643271568"/>
                    </a:ext>
                  </a:extLst>
                </a:gridCol>
                <a:gridCol w="2939865">
                  <a:extLst>
                    <a:ext uri="{9D8B030D-6E8A-4147-A177-3AD203B41FA5}">
                      <a16:colId xmlns:a16="http://schemas.microsoft.com/office/drawing/2014/main" val="3735471010"/>
                    </a:ext>
                  </a:extLst>
                </a:gridCol>
              </a:tblGrid>
              <a:tr h="340384">
                <a:tc>
                  <a:txBody>
                    <a:bodyPr/>
                    <a:lstStyle/>
                    <a:p>
                      <a:pPr algn="ctr" rtl="0" fontAlgn="b"/>
                      <a:r>
                        <a:rPr lang="en-US" sz="1000" b="0" i="0" u="none" strike="noStrike" dirty="0">
                          <a:solidFill>
                            <a:srgbClr val="000000"/>
                          </a:solidFill>
                          <a:effectLst/>
                          <a:latin typeface="Arial Narrow" panose="020B0606020202030204" pitchFamily="34" charset="0"/>
                        </a:rPr>
                        <a:t> </a:t>
                      </a:r>
                    </a:p>
                  </a:txBody>
                  <a:tcPr marL="7620" marR="7620" marT="7620" marB="0" anchor="b">
                    <a:lnL>
                      <a:noFill/>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tcPr>
                </a:tc>
                <a:tc>
                  <a:txBody>
                    <a:bodyPr/>
                    <a:lstStyle/>
                    <a:p>
                      <a:pPr algn="ctr" rtl="0" fontAlgn="ctr"/>
                      <a:r>
                        <a:rPr lang="en-US" sz="1800" b="1" i="0" u="none" strike="noStrike" dirty="0">
                          <a:solidFill>
                            <a:srgbClr val="FFFFFF"/>
                          </a:solidFill>
                          <a:effectLst/>
                          <a:latin typeface="Arial Narrow" panose="020B0606020202030204" pitchFamily="34" charset="0"/>
                        </a:rPr>
                        <a:t>October</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58585A"/>
                    </a:solidFill>
                  </a:tcPr>
                </a:tc>
                <a:tc>
                  <a:txBody>
                    <a:bodyPr/>
                    <a:lstStyle/>
                    <a:p>
                      <a:pPr algn="ctr" rtl="0" fontAlgn="ctr"/>
                      <a:r>
                        <a:rPr lang="en-US" sz="1800" b="1" i="0" u="none" strike="noStrike" dirty="0" smtClean="0">
                          <a:solidFill>
                            <a:srgbClr val="FFFFFF"/>
                          </a:solidFill>
                          <a:effectLst/>
                          <a:latin typeface="Arial Narrow" panose="020B0606020202030204" pitchFamily="34" charset="0"/>
                        </a:rPr>
                        <a:t>November</a:t>
                      </a:r>
                      <a:endParaRPr lang="en-US" sz="1800" b="1" i="0" u="none" strike="noStrike" dirty="0">
                        <a:solidFill>
                          <a:srgbClr val="FFFFFF"/>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a:noFill/>
                    </a:lnR>
                    <a:lnT>
                      <a:noFill/>
                    </a:lnT>
                    <a:lnB>
                      <a:noFill/>
                    </a:lnB>
                    <a:solidFill>
                      <a:srgbClr val="58585A"/>
                    </a:solidFill>
                  </a:tcPr>
                </a:tc>
                <a:extLst>
                  <a:ext uri="{0D108BD9-81ED-4DB2-BD59-A6C34878D82A}">
                    <a16:rowId xmlns:a16="http://schemas.microsoft.com/office/drawing/2014/main" val="1480831025"/>
                  </a:ext>
                </a:extLst>
              </a:tr>
              <a:tr h="815637">
                <a:tc>
                  <a:txBody>
                    <a:bodyPr/>
                    <a:lstStyle/>
                    <a:p>
                      <a:pPr algn="ctr" rtl="0" fontAlgn="ctr"/>
                      <a:r>
                        <a:rPr lang="en-US" sz="1600" b="1" i="0" u="none" strike="noStrike" dirty="0" err="1">
                          <a:solidFill>
                            <a:srgbClr val="000000"/>
                          </a:solidFill>
                          <a:effectLst/>
                          <a:latin typeface="Arial Narrow" panose="020B0606020202030204" pitchFamily="34" charset="0"/>
                        </a:rPr>
                        <a:t>Meshleb</a:t>
                      </a:r>
                      <a:endParaRPr lang="en-US" sz="16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200" b="1" i="0" u="none" strike="noStrike" dirty="0" smtClean="0">
                          <a:solidFill>
                            <a:srgbClr val="000000"/>
                          </a:solidFill>
                          <a:effectLst/>
                          <a:latin typeface="Arial Narrow" panose="020B0606020202030204" pitchFamily="34" charset="0"/>
                        </a:rPr>
                        <a:t>No response reported</a:t>
                      </a:r>
                      <a:endParaRPr lang="en-US" sz="12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chemeClr val="bg2">
                        <a:lumMod val="20000"/>
                        <a:lumOff val="80000"/>
                      </a:schemeClr>
                    </a:solidFill>
                  </a:tcPr>
                </a:tc>
                <a:tc>
                  <a:txBody>
                    <a:bodyPr/>
                    <a:lstStyle/>
                    <a:p>
                      <a:pPr algn="l" rtl="0" fontAlgn="t"/>
                      <a:r>
                        <a:rPr lang="en-US" sz="1200" b="1" i="0" u="none" strike="noStrike" dirty="0" smtClean="0">
                          <a:solidFill>
                            <a:srgbClr val="000000"/>
                          </a:solidFill>
                          <a:effectLst/>
                          <a:latin typeface="Arial Narrow" panose="020B0606020202030204" pitchFamily="34" charset="0"/>
                        </a:rPr>
                        <a:t>INGO Cash for food planned for 3,000 HHs</a:t>
                      </a:r>
                      <a:endParaRPr lang="en-US" sz="12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a:noFill/>
                    </a:lnR>
                    <a:lnT>
                      <a:noFill/>
                    </a:lnT>
                    <a:lnB w="6350" cap="flat" cmpd="sng" algn="ctr">
                      <a:solidFill>
                        <a:srgbClr val="BFBFBF"/>
                      </a:solidFill>
                      <a:prstDash val="solid"/>
                      <a:round/>
                      <a:headEnd type="none" w="med" len="med"/>
                      <a:tailEnd type="none" w="med" len="med"/>
                    </a:lnB>
                    <a:solidFill>
                      <a:srgbClr val="9BC2E6"/>
                    </a:solidFill>
                  </a:tcPr>
                </a:tc>
                <a:extLst>
                  <a:ext uri="{0D108BD9-81ED-4DB2-BD59-A6C34878D82A}">
                    <a16:rowId xmlns:a16="http://schemas.microsoft.com/office/drawing/2014/main" val="2785079395"/>
                  </a:ext>
                </a:extLst>
              </a:tr>
              <a:tr h="892358">
                <a:tc>
                  <a:txBody>
                    <a:bodyPr/>
                    <a:lstStyle/>
                    <a:p>
                      <a:pPr algn="ctr" rtl="0" fontAlgn="ctr"/>
                      <a:r>
                        <a:rPr lang="en-US" sz="1600" b="1" i="0" u="none" strike="noStrike" dirty="0">
                          <a:solidFill>
                            <a:srgbClr val="000000"/>
                          </a:solidFill>
                          <a:effectLst/>
                          <a:latin typeface="Arial Narrow" panose="020B0606020202030204" pitchFamily="34" charset="0"/>
                        </a:rPr>
                        <a:t>Northeast</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rtl="0" fontAlgn="ctr"/>
                      <a:r>
                        <a:rPr lang="en-US" sz="1200" b="1" i="0" u="none" strike="noStrike" dirty="0" smtClean="0">
                          <a:solidFill>
                            <a:srgbClr val="000000"/>
                          </a:solidFill>
                          <a:effectLst/>
                          <a:latin typeface="Arial Narrow" panose="020B0606020202030204" pitchFamily="34" charset="0"/>
                        </a:rPr>
                        <a:t>- INGO 30-day</a:t>
                      </a:r>
                      <a:r>
                        <a:rPr lang="en-US" sz="1200" b="1" i="0" u="none" strike="noStrike" baseline="0" dirty="0" smtClean="0">
                          <a:solidFill>
                            <a:srgbClr val="000000"/>
                          </a:solidFill>
                          <a:effectLst/>
                          <a:latin typeface="Arial Narrow" panose="020B0606020202030204" pitchFamily="34" charset="0"/>
                        </a:rPr>
                        <a:t> </a:t>
                      </a:r>
                      <a:r>
                        <a:rPr lang="en-US" sz="1200" b="1" i="0" u="none" strike="noStrike" dirty="0" smtClean="0">
                          <a:solidFill>
                            <a:srgbClr val="000000"/>
                          </a:solidFill>
                          <a:effectLst/>
                          <a:latin typeface="Arial Narrow" panose="020B0606020202030204" pitchFamily="34" charset="0"/>
                        </a:rPr>
                        <a:t>RTEs distribution to 622 HH</a:t>
                      </a:r>
                      <a:endParaRPr lang="en-US" sz="12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E1F2"/>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Arial Narrow" panose="020B0606020202030204" pitchFamily="34" charset="0"/>
                        </a:rPr>
                        <a:t>- INGO 30-day</a:t>
                      </a:r>
                      <a:r>
                        <a:rPr lang="en-US" sz="1200" b="1" i="0" u="none" strike="noStrike" baseline="0" dirty="0" smtClean="0">
                          <a:solidFill>
                            <a:srgbClr val="000000"/>
                          </a:solidFill>
                          <a:effectLst/>
                          <a:latin typeface="Arial Narrow" panose="020B0606020202030204" pitchFamily="34" charset="0"/>
                        </a:rPr>
                        <a:t> </a:t>
                      </a:r>
                      <a:r>
                        <a:rPr lang="en-US" sz="1200" b="1" i="0" u="none" strike="noStrike" dirty="0" smtClean="0">
                          <a:solidFill>
                            <a:srgbClr val="000000"/>
                          </a:solidFill>
                          <a:effectLst/>
                          <a:latin typeface="Arial Narrow" panose="020B0606020202030204" pitchFamily="34" charset="0"/>
                        </a:rPr>
                        <a:t>RTEs distribution to 622 HHs</a:t>
                      </a:r>
                    </a:p>
                    <a:p>
                      <a:pPr marL="0" marR="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Arial Narrow" panose="020B0606020202030204" pitchFamily="34" charset="0"/>
                        </a:rPr>
                        <a:t>- Food</a:t>
                      </a:r>
                      <a:r>
                        <a:rPr lang="en-US" sz="1200" b="1" i="0" u="none" strike="noStrike" baseline="0" dirty="0" smtClean="0">
                          <a:solidFill>
                            <a:srgbClr val="000000"/>
                          </a:solidFill>
                          <a:effectLst/>
                          <a:latin typeface="Arial Narrow" panose="020B0606020202030204" pitchFamily="34" charset="0"/>
                        </a:rPr>
                        <a:t> vouchers distributed to 164 HHs</a:t>
                      </a:r>
                    </a:p>
                    <a:p>
                      <a:pPr marL="0" marR="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baseline="0" dirty="0" smtClean="0">
                          <a:solidFill>
                            <a:srgbClr val="000000"/>
                          </a:solidFill>
                          <a:effectLst/>
                          <a:latin typeface="Arial Narrow" panose="020B0606020202030204" pitchFamily="34" charset="0"/>
                        </a:rPr>
                        <a:t>- INGO cash for food planned for 1,000 HHs</a:t>
                      </a:r>
                      <a:endParaRPr lang="en-US" sz="1200" b="1" i="0" u="none" strike="noStrike" dirty="0" smtClean="0">
                        <a:solidFill>
                          <a:srgbClr val="000000"/>
                        </a:solidFill>
                        <a:effectLst/>
                        <a:latin typeface="Arial Narrow" panose="020B0606020202030204" pitchFamily="34" charset="0"/>
                      </a:endParaRPr>
                    </a:p>
                    <a:p>
                      <a:pPr marL="285750" marR="0" indent="-285750" algn="l" defTabSz="914400" rtl="0" eaLnBrk="1" fontAlgn="ctr" latinLnBrk="0" hangingPunct="1">
                        <a:lnSpc>
                          <a:spcPct val="100000"/>
                        </a:lnSpc>
                        <a:spcBef>
                          <a:spcPts val="0"/>
                        </a:spcBef>
                        <a:spcAft>
                          <a:spcPts val="0"/>
                        </a:spcAft>
                        <a:buClrTx/>
                        <a:buSzTx/>
                        <a:buFontTx/>
                        <a:buChar char="-"/>
                        <a:tabLst/>
                        <a:defRPr/>
                      </a:pPr>
                      <a:endParaRPr lang="en-US" sz="1200" b="1" i="0" u="none" strike="noStrike" dirty="0" smtClean="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E1F2"/>
                    </a:solidFill>
                  </a:tcPr>
                </a:tc>
                <a:extLst>
                  <a:ext uri="{0D108BD9-81ED-4DB2-BD59-A6C34878D82A}">
                    <a16:rowId xmlns:a16="http://schemas.microsoft.com/office/drawing/2014/main" val="1372127163"/>
                  </a:ext>
                </a:extLst>
              </a:tr>
              <a:tr h="1156021">
                <a:tc>
                  <a:txBody>
                    <a:bodyPr/>
                    <a:lstStyle/>
                    <a:p>
                      <a:pPr algn="ctr" rtl="0" fontAlgn="ctr"/>
                      <a:r>
                        <a:rPr lang="en-US" sz="1600" b="1" i="0" u="none" strike="noStrike" dirty="0">
                          <a:solidFill>
                            <a:srgbClr val="000000"/>
                          </a:solidFill>
                          <a:effectLst/>
                          <a:latin typeface="Arial Narrow" panose="020B0606020202030204" pitchFamily="34" charset="0"/>
                        </a:rPr>
                        <a:t>South</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rtl="0" fontAlgn="ctr"/>
                      <a:r>
                        <a:rPr lang="en-US" sz="1200" b="1" i="0" u="none" strike="noStrike" dirty="0">
                          <a:solidFill>
                            <a:srgbClr val="000000"/>
                          </a:solidFill>
                          <a:effectLst/>
                          <a:latin typeface="Arial Narrow" panose="020B0606020202030204" pitchFamily="34" charset="0"/>
                        </a:rPr>
                        <a:t> - Stabilization actor distribution of 5-day RTEs to 4,506 </a:t>
                      </a:r>
                      <a:r>
                        <a:rPr lang="en-US" sz="1200" b="1" i="0" u="none" strike="noStrike" dirty="0" smtClean="0">
                          <a:solidFill>
                            <a:srgbClr val="000000"/>
                          </a:solidFill>
                          <a:effectLst/>
                          <a:latin typeface="Arial Narrow" panose="020B0606020202030204" pitchFamily="34" charset="0"/>
                        </a:rPr>
                        <a:t>beneficiaries</a:t>
                      </a:r>
                    </a:p>
                    <a:p>
                      <a:pPr marL="0" marR="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Arial Narrow" panose="020B0606020202030204" pitchFamily="34" charset="0"/>
                        </a:rPr>
                        <a:t>- INGO distribution of food vouchers to 3,494 HHs</a:t>
                      </a:r>
                    </a:p>
                    <a:p>
                      <a:pPr algn="l" rtl="0" fontAlgn="ctr"/>
                      <a:endParaRPr lang="en-US" sz="12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9BC2E6"/>
                    </a:solidFill>
                  </a:tcPr>
                </a:tc>
                <a:tc>
                  <a:txBody>
                    <a:bodyPr/>
                    <a:lstStyle/>
                    <a:p>
                      <a:pPr marL="0" indent="0" algn="l" rtl="0" fontAlgn="ctr">
                        <a:buFontTx/>
                        <a:buNone/>
                      </a:pPr>
                      <a:r>
                        <a:rPr lang="en-US" sz="1200" b="1" i="0" u="none" strike="noStrike" dirty="0" smtClean="0">
                          <a:solidFill>
                            <a:srgbClr val="000000"/>
                          </a:solidFill>
                          <a:effectLst/>
                          <a:latin typeface="Arial Narrow" panose="020B0606020202030204" pitchFamily="34" charset="0"/>
                        </a:rPr>
                        <a:t>- Stabilization actor distribution of 5-day RTEs to 4,506 beneficiaries</a:t>
                      </a:r>
                    </a:p>
                    <a:p>
                      <a:pPr marL="0" indent="0" algn="l" rtl="0" fontAlgn="ctr">
                        <a:buFontTx/>
                        <a:buNone/>
                      </a:pPr>
                      <a:r>
                        <a:rPr lang="en-US" sz="1200" b="1" i="0" u="none" strike="noStrike" dirty="0" smtClean="0">
                          <a:solidFill>
                            <a:srgbClr val="000000"/>
                          </a:solidFill>
                          <a:effectLst/>
                          <a:latin typeface="Arial Narrow" panose="020B0606020202030204" pitchFamily="34" charset="0"/>
                        </a:rPr>
                        <a:t>- INGO distribution of food vouchers to 2,867 HHs</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9BC2E6"/>
                    </a:solidFill>
                  </a:tcPr>
                </a:tc>
                <a:extLst>
                  <a:ext uri="{0D108BD9-81ED-4DB2-BD59-A6C34878D82A}">
                    <a16:rowId xmlns:a16="http://schemas.microsoft.com/office/drawing/2014/main" val="3569707940"/>
                  </a:ext>
                </a:extLst>
              </a:tr>
              <a:tr h="896246">
                <a:tc>
                  <a:txBody>
                    <a:bodyPr/>
                    <a:lstStyle/>
                    <a:p>
                      <a:pPr algn="ctr" rtl="0" fontAlgn="ctr"/>
                      <a:r>
                        <a:rPr lang="en-US" sz="1600" b="1" i="0" u="none" strike="noStrike" dirty="0">
                          <a:solidFill>
                            <a:srgbClr val="000000"/>
                          </a:solidFill>
                          <a:effectLst/>
                          <a:latin typeface="Arial Narrow" panose="020B0606020202030204" pitchFamily="34" charset="0"/>
                        </a:rPr>
                        <a:t>East Central</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indent="0" algn="l" rtl="0" fontAlgn="ctr">
                        <a:buFontTx/>
                        <a:buNone/>
                      </a:pPr>
                      <a:r>
                        <a:rPr lang="en-US" sz="1200" b="1" i="0" u="none" strike="noStrike" dirty="0" smtClean="0">
                          <a:solidFill>
                            <a:srgbClr val="000000"/>
                          </a:solidFill>
                          <a:effectLst/>
                          <a:latin typeface="Arial Narrow" panose="020B0606020202030204" pitchFamily="34" charset="0"/>
                        </a:rPr>
                        <a:t>- INGO Food distribution to 3,132 HHs</a:t>
                      </a:r>
                    </a:p>
                    <a:p>
                      <a:pPr marL="0" indent="0" algn="l" rtl="0" fontAlgn="ctr">
                        <a:buFontTx/>
                        <a:buNone/>
                      </a:pPr>
                      <a:r>
                        <a:rPr lang="en-US" sz="1200" b="1" i="0" u="none" strike="noStrike" dirty="0" smtClean="0">
                          <a:solidFill>
                            <a:srgbClr val="000000"/>
                          </a:solidFill>
                          <a:effectLst/>
                          <a:latin typeface="Arial Narrow" panose="020B0606020202030204" pitchFamily="34" charset="0"/>
                        </a:rPr>
                        <a:t>- Stabilization actor distribution of 5-day RTEs to 4,506 beneficiaries</a:t>
                      </a:r>
                    </a:p>
                    <a:p>
                      <a:pPr marL="0" indent="0" algn="l" rtl="0" fontAlgn="ctr">
                        <a:buFontTx/>
                        <a:buNone/>
                      </a:pPr>
                      <a:endParaRPr lang="en-US" sz="12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solidFill>
                      <a:srgbClr val="9BC2E6"/>
                    </a:solidFill>
                  </a:tcPr>
                </a:tc>
                <a:tc>
                  <a:txBody>
                    <a:bodyPr/>
                    <a:lstStyle/>
                    <a:p>
                      <a:pPr marL="0" indent="0" algn="l" rtl="0" fontAlgn="ctr">
                        <a:buFontTx/>
                        <a:buNone/>
                      </a:pPr>
                      <a:r>
                        <a:rPr lang="en-US" sz="1200" b="1" i="0" u="none" strike="noStrike" dirty="0" smtClean="0">
                          <a:solidFill>
                            <a:srgbClr val="000000"/>
                          </a:solidFill>
                          <a:effectLst/>
                          <a:latin typeface="Arial Narrow" panose="020B0606020202030204" pitchFamily="34" charset="0"/>
                        </a:rPr>
                        <a:t>- INGO Food distribution to 1,733 HHs</a:t>
                      </a:r>
                    </a:p>
                    <a:p>
                      <a:pPr marL="0" marR="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Arial Narrow" panose="020B0606020202030204" pitchFamily="34" charset="0"/>
                        </a:rPr>
                        <a:t>-</a:t>
                      </a:r>
                      <a:r>
                        <a:rPr lang="en-US" sz="1200" b="1" i="0" u="none" strike="noStrike" baseline="0" dirty="0" smtClean="0">
                          <a:solidFill>
                            <a:srgbClr val="000000"/>
                          </a:solidFill>
                          <a:effectLst/>
                          <a:latin typeface="Arial Narrow" panose="020B0606020202030204" pitchFamily="34" charset="0"/>
                        </a:rPr>
                        <a:t> </a:t>
                      </a:r>
                      <a:r>
                        <a:rPr lang="en-US" sz="1200" b="1" i="0" u="none" strike="noStrike" dirty="0" smtClean="0">
                          <a:solidFill>
                            <a:srgbClr val="000000"/>
                          </a:solidFill>
                          <a:effectLst/>
                          <a:latin typeface="Arial Narrow" panose="020B0606020202030204" pitchFamily="34" charset="0"/>
                        </a:rPr>
                        <a:t>Stabilization actor distribution of 5-day RTEs to 4,506 beneficiaries</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9BC2E6"/>
                    </a:solidFill>
                  </a:tcPr>
                </a:tc>
                <a:extLst>
                  <a:ext uri="{0D108BD9-81ED-4DB2-BD59-A6C34878D82A}">
                    <a16:rowId xmlns:a16="http://schemas.microsoft.com/office/drawing/2014/main" val="2542371974"/>
                  </a:ext>
                </a:extLst>
              </a:tr>
              <a:tr h="303586">
                <a:tc>
                  <a:txBody>
                    <a:bodyPr/>
                    <a:lstStyle/>
                    <a:p>
                      <a:pPr algn="ctr" rtl="0" fontAlgn="ctr"/>
                      <a:r>
                        <a:rPr lang="en-US" sz="1600" b="1" i="0" u="none" strike="noStrike" dirty="0">
                          <a:solidFill>
                            <a:srgbClr val="000000"/>
                          </a:solidFill>
                          <a:effectLst/>
                          <a:latin typeface="Arial Narrow" panose="020B0606020202030204" pitchFamily="34" charset="0"/>
                        </a:rPr>
                        <a:t>West Central</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indent="0" algn="l" rtl="0" fontAlgn="ctr">
                        <a:buFontTx/>
                        <a:buNone/>
                      </a:pPr>
                      <a:r>
                        <a:rPr lang="en-US" sz="1200" b="1" i="0" u="none" strike="noStrike" dirty="0" smtClean="0">
                          <a:solidFill>
                            <a:srgbClr val="000000"/>
                          </a:solidFill>
                          <a:effectLst/>
                          <a:latin typeface="Arial Narrow" panose="020B0606020202030204" pitchFamily="34" charset="0"/>
                        </a:rPr>
                        <a:t>- INGO Food distribution to 4,085 HHs</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9BC2E6"/>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Arial Narrow" panose="020B0606020202030204" pitchFamily="34" charset="0"/>
                        </a:rPr>
                        <a:t>- INGO Food distribution to 2,123 HHs</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9BC2E6"/>
                    </a:solidFill>
                  </a:tcPr>
                </a:tc>
                <a:extLst>
                  <a:ext uri="{0D108BD9-81ED-4DB2-BD59-A6C34878D82A}">
                    <a16:rowId xmlns:a16="http://schemas.microsoft.com/office/drawing/2014/main" val="498277013"/>
                  </a:ext>
                </a:extLst>
              </a:tr>
              <a:tr h="303586">
                <a:tc>
                  <a:txBody>
                    <a:bodyPr/>
                    <a:lstStyle/>
                    <a:p>
                      <a:pPr algn="ctr" rtl="0" fontAlgn="ctr"/>
                      <a:r>
                        <a:rPr lang="en-US" sz="1600" b="1" i="0" u="none" strike="noStrike" dirty="0">
                          <a:solidFill>
                            <a:srgbClr val="000000"/>
                          </a:solidFill>
                          <a:effectLst/>
                          <a:latin typeface="Arial Narrow" panose="020B0606020202030204" pitchFamily="34" charset="0"/>
                        </a:rPr>
                        <a:t>North  </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marL="0" indent="0" algn="l" rtl="0" fontAlgn="ctr">
                        <a:buFontTx/>
                        <a:buNone/>
                      </a:pPr>
                      <a:r>
                        <a:rPr lang="en-US" sz="1200" b="1" i="0" u="none" strike="noStrike" dirty="0" smtClean="0">
                          <a:solidFill>
                            <a:srgbClr val="000000"/>
                          </a:solidFill>
                          <a:effectLst/>
                          <a:latin typeface="Arial Narrow" panose="020B0606020202030204" pitchFamily="34" charset="0"/>
                        </a:rPr>
                        <a:t>- INGO Food distribution to 575 HHs</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D9E1F2"/>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Arial Narrow" panose="020B0606020202030204" pitchFamily="34" charset="0"/>
                        </a:rPr>
                        <a:t>- INGO Food distribution to 2,428 HHs</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9BC2E6"/>
                    </a:solidFill>
                  </a:tcPr>
                </a:tc>
                <a:extLst>
                  <a:ext uri="{0D108BD9-81ED-4DB2-BD59-A6C34878D82A}">
                    <a16:rowId xmlns:a16="http://schemas.microsoft.com/office/drawing/2014/main" val="1859487857"/>
                  </a:ext>
                </a:extLst>
              </a:tr>
              <a:tr h="450779">
                <a:tc>
                  <a:txBody>
                    <a:bodyPr/>
                    <a:lstStyle/>
                    <a:p>
                      <a:pPr algn="ctr" rtl="0" fontAlgn="ctr"/>
                      <a:r>
                        <a:rPr lang="en-US" sz="1600" b="1" i="0" u="none" strike="noStrike" dirty="0">
                          <a:solidFill>
                            <a:srgbClr val="000000"/>
                          </a:solidFill>
                          <a:effectLst/>
                          <a:latin typeface="Arial Narrow" panose="020B0606020202030204" pitchFamily="34" charset="0"/>
                        </a:rPr>
                        <a:t>West   </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tcPr>
                </a:tc>
                <a:tc>
                  <a:txBody>
                    <a:bodyPr/>
                    <a:lstStyle/>
                    <a:p>
                      <a:pPr algn="l" rtl="0" fontAlgn="ctr"/>
                      <a:r>
                        <a:rPr lang="en-US" sz="1200" b="1" i="0" u="none" strike="noStrike" dirty="0">
                          <a:solidFill>
                            <a:srgbClr val="000000"/>
                          </a:solidFill>
                          <a:effectLst/>
                          <a:latin typeface="Arial Narrow" panose="020B0606020202030204" pitchFamily="34" charset="0"/>
                        </a:rPr>
                        <a:t> </a:t>
                      </a:r>
                      <a:r>
                        <a:rPr lang="en-US" sz="1200" b="1" i="0" u="none" strike="noStrike" dirty="0" smtClean="0">
                          <a:solidFill>
                            <a:srgbClr val="000000"/>
                          </a:solidFill>
                          <a:effectLst/>
                          <a:latin typeface="Arial Narrow" panose="020B0606020202030204" pitchFamily="34" charset="0"/>
                        </a:rPr>
                        <a:t>-</a:t>
                      </a:r>
                      <a:r>
                        <a:rPr lang="en-US" sz="1200" b="1" i="0" u="none" strike="noStrike" baseline="0" dirty="0" smtClean="0">
                          <a:solidFill>
                            <a:srgbClr val="000000"/>
                          </a:solidFill>
                          <a:effectLst/>
                          <a:latin typeface="Arial Narrow" panose="020B0606020202030204" pitchFamily="34" charset="0"/>
                        </a:rPr>
                        <a:t> INGO food voucher distribution to 3,264 HHs</a:t>
                      </a:r>
                    </a:p>
                    <a:p>
                      <a:pPr algn="l" rtl="0" fontAlgn="ctr"/>
                      <a:r>
                        <a:rPr lang="en-US" sz="1200" b="1" i="0" u="none" strike="noStrike" baseline="0" dirty="0" smtClean="0">
                          <a:solidFill>
                            <a:srgbClr val="000000"/>
                          </a:solidFill>
                          <a:effectLst/>
                          <a:latin typeface="Arial Narrow" panose="020B0606020202030204" pitchFamily="34" charset="0"/>
                        </a:rPr>
                        <a:t>- INGO food distributions to 622 HHs</a:t>
                      </a:r>
                      <a:endParaRPr lang="en-US" sz="12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solidFill>
                      <a:srgbClr val="9BC2E6"/>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Arial Narrow" panose="020B0606020202030204" pitchFamily="34" charset="0"/>
                        </a:rPr>
                        <a:t>-</a:t>
                      </a:r>
                      <a:r>
                        <a:rPr lang="en-US" sz="1200" b="1" i="0" u="none" strike="noStrike" baseline="0" dirty="0" smtClean="0">
                          <a:solidFill>
                            <a:srgbClr val="000000"/>
                          </a:solidFill>
                          <a:effectLst/>
                          <a:latin typeface="Arial Narrow" panose="020B0606020202030204" pitchFamily="34" charset="0"/>
                        </a:rPr>
                        <a:t> INGO food voucher distribution to 2,430 HHs</a:t>
                      </a:r>
                    </a:p>
                    <a:p>
                      <a:pPr marL="0" marR="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baseline="0" dirty="0" smtClean="0">
                          <a:solidFill>
                            <a:srgbClr val="000000"/>
                          </a:solidFill>
                          <a:effectLst/>
                          <a:latin typeface="Arial Narrow" panose="020B0606020202030204" pitchFamily="34" charset="0"/>
                        </a:rPr>
                        <a:t>- INGO food distributions to 317 HHs</a:t>
                      </a:r>
                      <a:endParaRPr lang="en-US" sz="1200" b="1" i="0" u="none" strike="noStrike" dirty="0" smtClean="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solidFill>
                      <a:srgbClr val="9BC2E6"/>
                    </a:solidFill>
                  </a:tcPr>
                </a:tc>
                <a:extLst>
                  <a:ext uri="{0D108BD9-81ED-4DB2-BD59-A6C34878D82A}">
                    <a16:rowId xmlns:a16="http://schemas.microsoft.com/office/drawing/2014/main" val="605524253"/>
                  </a:ext>
                </a:extLst>
              </a:tr>
            </a:tbl>
          </a:graphicData>
        </a:graphic>
      </p:graphicFrame>
    </p:spTree>
    <p:extLst>
      <p:ext uri="{BB962C8B-B14F-4D97-AF65-F5344CB8AC3E}">
        <p14:creationId xmlns:p14="http://schemas.microsoft.com/office/powerpoint/2010/main" val="41924244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Methodology: Gap Analysis</a:t>
            </a:r>
            <a:endParaRPr lang="en-US" dirty="0"/>
          </a:p>
        </p:txBody>
      </p:sp>
      <p:sp>
        <p:nvSpPr>
          <p:cNvPr id="3" name="Content Placeholder 2"/>
          <p:cNvSpPr>
            <a:spLocks noGrp="1"/>
          </p:cNvSpPr>
          <p:nvPr>
            <p:ph idx="1"/>
          </p:nvPr>
        </p:nvSpPr>
        <p:spPr>
          <a:xfrm>
            <a:off x="233756" y="1021446"/>
            <a:ext cx="7947718" cy="5071841"/>
          </a:xfrm>
        </p:spPr>
        <p:txBody>
          <a:bodyPr/>
          <a:lstStyle/>
          <a:p>
            <a:pPr marL="171450" indent="-171450"/>
            <a:r>
              <a:rPr lang="en-US" sz="1800" b="1" dirty="0"/>
              <a:t>Needs data and response data is </a:t>
            </a:r>
            <a:r>
              <a:rPr lang="en-US" sz="1800" b="1" dirty="0" smtClean="0"/>
              <a:t>populated into an analysis matrix, and compared </a:t>
            </a:r>
            <a:r>
              <a:rPr lang="en-US" sz="1800" b="1" dirty="0"/>
              <a:t>in attempt to determine </a:t>
            </a:r>
            <a:r>
              <a:rPr lang="en-US" sz="1800" b="1" dirty="0" smtClean="0"/>
              <a:t>‘gaps’ </a:t>
            </a:r>
            <a:r>
              <a:rPr lang="en-US" sz="1800" b="1" dirty="0"/>
              <a:t>in </a:t>
            </a:r>
            <a:r>
              <a:rPr lang="en-US" sz="1800" b="1" dirty="0" smtClean="0"/>
              <a:t>response</a:t>
            </a:r>
            <a:endParaRPr lang="en-GB" sz="1800" dirty="0" smtClean="0"/>
          </a:p>
          <a:p>
            <a:pPr marL="171450" indent="-171450"/>
            <a:r>
              <a:rPr lang="en-GB" sz="1800" dirty="0" smtClean="0"/>
              <a:t>Gaps assessed by looking ‘holistically’ at needs indicators and response data</a:t>
            </a:r>
            <a:endParaRPr lang="en-GB" sz="1800" dirty="0"/>
          </a:p>
          <a:p>
            <a:pPr marL="171450" indent="-171450"/>
            <a:r>
              <a:rPr lang="en-GB" sz="1800" dirty="0" smtClean="0"/>
              <a:t>Ranges are used to </a:t>
            </a:r>
            <a:r>
              <a:rPr lang="en-GB" sz="1800" dirty="0"/>
              <a:t>incorporate the uncertainty in </a:t>
            </a:r>
            <a:r>
              <a:rPr lang="en-GB" sz="1800" dirty="0" smtClean="0"/>
              <a:t>estimates and figures</a:t>
            </a:r>
          </a:p>
          <a:p>
            <a:pPr marL="171450" indent="-171450"/>
            <a:r>
              <a:rPr lang="en-GB" sz="1800" dirty="0" smtClean="0"/>
              <a:t>Sector focal points consulted and included throughout process</a:t>
            </a:r>
          </a:p>
          <a:p>
            <a:pPr marL="171450" indent="-171450"/>
            <a:r>
              <a:rPr lang="en-GB" sz="1800" dirty="0" smtClean="0"/>
              <a:t>All tools and data available for sharing via </a:t>
            </a:r>
            <a:r>
              <a:rPr lang="en-GB" sz="1800" u="sng" dirty="0" smtClean="0">
                <a:solidFill>
                  <a:srgbClr val="0070C0"/>
                </a:solidFill>
              </a:rPr>
              <a:t>Scott.sandvik@reach-initiative.org</a:t>
            </a:r>
          </a:p>
          <a:p>
            <a:pPr marL="171450" indent="-171450"/>
            <a:endParaRPr lang="en-GB" sz="1800" dirty="0"/>
          </a:p>
          <a:p>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38" y="3557367"/>
            <a:ext cx="8410755" cy="2195244"/>
          </a:xfrm>
          <a:prstGeom prst="rect">
            <a:avLst/>
          </a:prstGeom>
        </p:spPr>
      </p:pic>
      <p:sp>
        <p:nvSpPr>
          <p:cNvPr id="6" name="Rectangle 5"/>
          <p:cNvSpPr/>
          <p:nvPr/>
        </p:nvSpPr>
        <p:spPr>
          <a:xfrm>
            <a:off x="-2622" y="3265018"/>
            <a:ext cx="8174264" cy="338554"/>
          </a:xfrm>
          <a:prstGeom prst="rect">
            <a:avLst/>
          </a:prstGeom>
        </p:spPr>
        <p:txBody>
          <a:bodyPr wrap="square">
            <a:spAutoFit/>
          </a:bodyPr>
          <a:lstStyle/>
          <a:p>
            <a:r>
              <a:rPr lang="en-US" sz="1600" b="1" dirty="0" smtClean="0">
                <a:solidFill>
                  <a:srgbClr val="58585A"/>
                </a:solidFill>
                <a:latin typeface="+mj-lt"/>
              </a:rPr>
              <a:t>Data analysis matrix</a:t>
            </a:r>
            <a:endParaRPr lang="en-US" sz="1600" dirty="0">
              <a:solidFill>
                <a:srgbClr val="58585A"/>
              </a:solidFill>
              <a:latin typeface="+mj-lt"/>
            </a:endParaRPr>
          </a:p>
        </p:txBody>
      </p:sp>
    </p:spTree>
    <p:extLst>
      <p:ext uri="{BB962C8B-B14F-4D97-AF65-F5344CB8AC3E}">
        <p14:creationId xmlns:p14="http://schemas.microsoft.com/office/powerpoint/2010/main" val="35682456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Food Security: Response Gap</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31632" y="1252538"/>
            <a:ext cx="7352074" cy="5072062"/>
          </a:xfrm>
        </p:spPr>
      </p:pic>
    </p:spTree>
    <p:extLst>
      <p:ext uri="{BB962C8B-B14F-4D97-AF65-F5344CB8AC3E}">
        <p14:creationId xmlns:p14="http://schemas.microsoft.com/office/powerpoint/2010/main" val="14249015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Food Security: Response</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72195689"/>
              </p:ext>
            </p:extLst>
          </p:nvPr>
        </p:nvGraphicFramePr>
        <p:xfrm>
          <a:off x="787241" y="1820177"/>
          <a:ext cx="6840748" cy="4287327"/>
        </p:xfrm>
        <a:graphic>
          <a:graphicData uri="http://schemas.openxmlformats.org/drawingml/2006/table">
            <a:tbl>
              <a:tblPr/>
              <a:tblGrid>
                <a:gridCol w="796612">
                  <a:extLst>
                    <a:ext uri="{9D8B030D-6E8A-4147-A177-3AD203B41FA5}">
                      <a16:colId xmlns:a16="http://schemas.microsoft.com/office/drawing/2014/main" val="1088149969"/>
                    </a:ext>
                  </a:extLst>
                </a:gridCol>
                <a:gridCol w="2276034">
                  <a:extLst>
                    <a:ext uri="{9D8B030D-6E8A-4147-A177-3AD203B41FA5}">
                      <a16:colId xmlns:a16="http://schemas.microsoft.com/office/drawing/2014/main" val="2717709960"/>
                    </a:ext>
                  </a:extLst>
                </a:gridCol>
                <a:gridCol w="1884051">
                  <a:extLst>
                    <a:ext uri="{9D8B030D-6E8A-4147-A177-3AD203B41FA5}">
                      <a16:colId xmlns:a16="http://schemas.microsoft.com/office/drawing/2014/main" val="135736432"/>
                    </a:ext>
                  </a:extLst>
                </a:gridCol>
                <a:gridCol w="1884051">
                  <a:extLst>
                    <a:ext uri="{9D8B030D-6E8A-4147-A177-3AD203B41FA5}">
                      <a16:colId xmlns:a16="http://schemas.microsoft.com/office/drawing/2014/main" val="3270757214"/>
                    </a:ext>
                  </a:extLst>
                </a:gridCol>
              </a:tblGrid>
              <a:tr h="574590">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lnL>
                      <a:noFill/>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tcPr>
                </a:tc>
                <a:tc>
                  <a:txBody>
                    <a:bodyPr/>
                    <a:lstStyle/>
                    <a:p>
                      <a:pPr algn="ctr" rtl="0" fontAlgn="ctr"/>
                      <a:r>
                        <a:rPr lang="en-US" sz="1600" b="1" i="0" u="none" strike="noStrike" dirty="0">
                          <a:solidFill>
                            <a:srgbClr val="FFFFFF"/>
                          </a:solidFill>
                          <a:effectLst/>
                          <a:latin typeface="Arial Narrow" panose="020B0606020202030204" pitchFamily="34" charset="0"/>
                        </a:rPr>
                        <a:t>October</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58585A"/>
                    </a:solidFill>
                  </a:tcPr>
                </a:tc>
                <a:tc>
                  <a:txBody>
                    <a:bodyPr/>
                    <a:lstStyle/>
                    <a:p>
                      <a:pPr algn="ctr" rtl="0" fontAlgn="ctr"/>
                      <a:r>
                        <a:rPr lang="en-US" sz="1600" b="1" i="0" u="none" strike="noStrike" dirty="0">
                          <a:solidFill>
                            <a:srgbClr val="FFFFFF"/>
                          </a:solidFill>
                          <a:effectLst/>
                          <a:latin typeface="Arial Narrow" panose="020B0606020202030204" pitchFamily="34" charset="0"/>
                        </a:rPr>
                        <a:t>November</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58585A"/>
                    </a:solidFill>
                  </a:tcPr>
                </a:tc>
                <a:tc>
                  <a:txBody>
                    <a:bodyPr/>
                    <a:lstStyle/>
                    <a:p>
                      <a:pPr algn="ctr" rtl="0" fontAlgn="ctr"/>
                      <a:r>
                        <a:rPr lang="en-US" sz="1600" b="1" i="0" u="none" strike="noStrike" dirty="0" smtClean="0">
                          <a:solidFill>
                            <a:srgbClr val="FFFFFF"/>
                          </a:solidFill>
                          <a:effectLst/>
                          <a:latin typeface="Arial Narrow" panose="020B0606020202030204" pitchFamily="34" charset="0"/>
                        </a:rPr>
                        <a:t>Estimated</a:t>
                      </a:r>
                      <a:r>
                        <a:rPr lang="en-US" sz="1600" b="1" i="0" u="none" strike="noStrike" baseline="0" dirty="0" smtClean="0">
                          <a:solidFill>
                            <a:srgbClr val="FFFFFF"/>
                          </a:solidFill>
                          <a:effectLst/>
                          <a:latin typeface="Arial Narrow" panose="020B0606020202030204" pitchFamily="34" charset="0"/>
                        </a:rPr>
                        <a:t> Area Population</a:t>
                      </a:r>
                      <a:endParaRPr lang="en-US" sz="1600" b="1" i="0" u="none" strike="noStrike" dirty="0">
                        <a:solidFill>
                          <a:srgbClr val="FFFFFF"/>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a:noFill/>
                    </a:lnR>
                    <a:lnT>
                      <a:noFill/>
                    </a:lnT>
                    <a:lnB>
                      <a:noFill/>
                    </a:lnB>
                    <a:solidFill>
                      <a:srgbClr val="58585A"/>
                    </a:solidFill>
                  </a:tcPr>
                </a:tc>
                <a:extLst>
                  <a:ext uri="{0D108BD9-81ED-4DB2-BD59-A6C34878D82A}">
                    <a16:rowId xmlns:a16="http://schemas.microsoft.com/office/drawing/2014/main" val="3961173560"/>
                  </a:ext>
                </a:extLst>
              </a:tr>
              <a:tr h="530391">
                <a:tc>
                  <a:txBody>
                    <a:bodyPr/>
                    <a:lstStyle/>
                    <a:p>
                      <a:pPr algn="ctr" rtl="0" fontAlgn="ctr"/>
                      <a:r>
                        <a:rPr lang="en-US" sz="1600" b="1" i="0" u="none" strike="noStrike" dirty="0" err="1">
                          <a:solidFill>
                            <a:srgbClr val="000000"/>
                          </a:solidFill>
                          <a:effectLst/>
                          <a:latin typeface="Arial Narrow" panose="020B0606020202030204" pitchFamily="34" charset="0"/>
                        </a:rPr>
                        <a:t>Meshleb</a:t>
                      </a:r>
                      <a:endParaRPr lang="en-US" sz="16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400" b="1" i="0" u="none" strike="noStrike" dirty="0" smtClean="0">
                          <a:solidFill>
                            <a:srgbClr val="000000"/>
                          </a:solidFill>
                          <a:effectLst/>
                          <a:latin typeface="Arial Narrow" panose="020B0606020202030204" pitchFamily="34" charset="0"/>
                        </a:rPr>
                        <a:t>0 HHs</a:t>
                      </a:r>
                      <a:endParaRPr lang="en-US" sz="14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F7ED9B"/>
                    </a:solidFill>
                  </a:tcPr>
                </a:tc>
                <a:tc>
                  <a:txBody>
                    <a:bodyPr/>
                    <a:lstStyle/>
                    <a:p>
                      <a:pPr algn="ctr" rtl="0" fontAlgn="t"/>
                      <a:r>
                        <a:rPr lang="en-US" sz="1400" b="1" i="0" u="none" strike="noStrike" dirty="0" smtClean="0">
                          <a:solidFill>
                            <a:srgbClr val="000000"/>
                          </a:solidFill>
                          <a:effectLst/>
                          <a:latin typeface="Arial Narrow" panose="020B0606020202030204" pitchFamily="34" charset="0"/>
                        </a:rPr>
                        <a:t>0 HHs</a:t>
                      </a:r>
                      <a:endParaRPr lang="en-US" sz="14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FFEF9C"/>
                    </a:solidFill>
                  </a:tcPr>
                </a:tc>
                <a:tc>
                  <a:txBody>
                    <a:bodyPr/>
                    <a:lstStyle/>
                    <a:p>
                      <a:pPr algn="ctr" rtl="0" fontAlgn="ctr"/>
                      <a:r>
                        <a:rPr lang="en-US" sz="1400" b="1" i="0" u="none" strike="noStrike" dirty="0" smtClean="0">
                          <a:solidFill>
                            <a:srgbClr val="000000"/>
                          </a:solidFill>
                          <a:effectLst/>
                          <a:latin typeface="Arial Narrow" panose="020B0606020202030204" pitchFamily="34" charset="0"/>
                        </a:rPr>
                        <a:t>3,000-4,000</a:t>
                      </a:r>
                      <a:endParaRPr lang="en-US" sz="14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a:noFill/>
                    </a:lnR>
                    <a:lnT>
                      <a:noFill/>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59103397"/>
                  </a:ext>
                </a:extLst>
              </a:tr>
              <a:tr h="530391">
                <a:tc>
                  <a:txBody>
                    <a:bodyPr/>
                    <a:lstStyle/>
                    <a:p>
                      <a:pPr algn="ctr" rtl="0" fontAlgn="ctr"/>
                      <a:r>
                        <a:rPr lang="en-US" sz="1600" b="1" i="0" u="none" strike="noStrike" dirty="0">
                          <a:solidFill>
                            <a:srgbClr val="000000"/>
                          </a:solidFill>
                          <a:effectLst/>
                          <a:latin typeface="Arial Narrow" panose="020B0606020202030204" pitchFamily="34" charset="0"/>
                        </a:rPr>
                        <a:t>Northeast</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400" b="1" i="0" u="none" strike="noStrike" dirty="0" smtClean="0">
                          <a:solidFill>
                            <a:srgbClr val="000000"/>
                          </a:solidFill>
                          <a:effectLst/>
                          <a:latin typeface="Arial Narrow" panose="020B0606020202030204" pitchFamily="34" charset="0"/>
                        </a:rPr>
                        <a:t>622 HHs</a:t>
                      </a:r>
                      <a:endParaRPr lang="en-US" sz="14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AE998"/>
                    </a:solidFill>
                  </a:tcPr>
                </a:tc>
                <a:tc>
                  <a:txBody>
                    <a:bodyPr/>
                    <a:lstStyle/>
                    <a:p>
                      <a:pPr algn="ctr" rtl="0" fontAlgn="ctr"/>
                      <a:r>
                        <a:rPr lang="en-US" sz="1400" b="1" i="0" u="none" strike="noStrike" dirty="0" smtClean="0">
                          <a:solidFill>
                            <a:srgbClr val="000000"/>
                          </a:solidFill>
                          <a:effectLst/>
                          <a:latin typeface="Arial Narrow" panose="020B0606020202030204" pitchFamily="34" charset="0"/>
                        </a:rPr>
                        <a:t>786 HHs</a:t>
                      </a:r>
                      <a:endParaRPr lang="en-US" sz="14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4E797"/>
                    </a:solidFill>
                  </a:tcPr>
                </a:tc>
                <a:tc>
                  <a:txBody>
                    <a:bodyPr/>
                    <a:lstStyle/>
                    <a:p>
                      <a:pPr algn="ctr" rtl="0" fontAlgn="ctr"/>
                      <a:r>
                        <a:rPr lang="en-US" sz="1400" b="1" i="0" u="none" strike="noStrike" dirty="0" smtClean="0">
                          <a:solidFill>
                            <a:srgbClr val="000000"/>
                          </a:solidFill>
                          <a:effectLst/>
                          <a:latin typeface="Arial Narrow" panose="020B0606020202030204" pitchFamily="34" charset="0"/>
                        </a:rPr>
                        <a:t>8,000-11,000</a:t>
                      </a:r>
                      <a:endParaRPr lang="en-US" sz="14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41837199"/>
                  </a:ext>
                </a:extLst>
              </a:tr>
              <a:tr h="530391">
                <a:tc>
                  <a:txBody>
                    <a:bodyPr/>
                    <a:lstStyle/>
                    <a:p>
                      <a:pPr algn="ctr" rtl="0" fontAlgn="ctr"/>
                      <a:r>
                        <a:rPr lang="en-US" sz="1600" b="1" i="0" u="none" strike="noStrike" dirty="0">
                          <a:solidFill>
                            <a:srgbClr val="000000"/>
                          </a:solidFill>
                          <a:effectLst/>
                          <a:latin typeface="Arial Narrow" panose="020B0606020202030204" pitchFamily="34" charset="0"/>
                        </a:rPr>
                        <a:t>South</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400" b="1" i="0" u="none" strike="noStrike" dirty="0" smtClean="0">
                          <a:solidFill>
                            <a:srgbClr val="000000"/>
                          </a:solidFill>
                          <a:effectLst/>
                          <a:latin typeface="Arial Narrow" panose="020B0606020202030204" pitchFamily="34" charset="0"/>
                        </a:rPr>
                        <a:t>4,245 HHs</a:t>
                      </a:r>
                      <a:endParaRPr lang="en-US" sz="14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6BC17D"/>
                    </a:solidFill>
                  </a:tcPr>
                </a:tc>
                <a:tc>
                  <a:txBody>
                    <a:bodyPr/>
                    <a:lstStyle/>
                    <a:p>
                      <a:pPr algn="ctr" rtl="0" fontAlgn="ctr"/>
                      <a:r>
                        <a:rPr lang="en-US" sz="1400" b="1" i="0" u="none" strike="noStrike" dirty="0" smtClean="0">
                          <a:solidFill>
                            <a:srgbClr val="000000"/>
                          </a:solidFill>
                          <a:effectLst/>
                          <a:latin typeface="Arial Narrow" panose="020B0606020202030204" pitchFamily="34" charset="0"/>
                        </a:rPr>
                        <a:t>3,618 HHs</a:t>
                      </a:r>
                      <a:endParaRPr lang="en-US" sz="14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1C882"/>
                    </a:solidFill>
                  </a:tcPr>
                </a:tc>
                <a:tc>
                  <a:txBody>
                    <a:bodyPr/>
                    <a:lstStyle/>
                    <a:p>
                      <a:pPr algn="ctr" rtl="0" fontAlgn="ctr"/>
                      <a:r>
                        <a:rPr lang="en-US" sz="1400" b="1" i="0" u="none" strike="noStrike" dirty="0" smtClean="0">
                          <a:solidFill>
                            <a:srgbClr val="000000"/>
                          </a:solidFill>
                          <a:effectLst/>
                          <a:latin typeface="Arial Narrow" panose="020B0606020202030204" pitchFamily="34" charset="0"/>
                        </a:rPr>
                        <a:t>5,000-6,000</a:t>
                      </a:r>
                      <a:endParaRPr lang="en-US" sz="14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48289794"/>
                  </a:ext>
                </a:extLst>
              </a:tr>
              <a:tr h="530391">
                <a:tc>
                  <a:txBody>
                    <a:bodyPr/>
                    <a:lstStyle/>
                    <a:p>
                      <a:pPr algn="ctr" rtl="0" fontAlgn="ctr"/>
                      <a:r>
                        <a:rPr lang="en-US" sz="1600" b="1" i="0" u="none" strike="noStrike" dirty="0">
                          <a:solidFill>
                            <a:srgbClr val="000000"/>
                          </a:solidFill>
                          <a:effectLst/>
                          <a:latin typeface="Arial Narrow" panose="020B0606020202030204" pitchFamily="34" charset="0"/>
                        </a:rPr>
                        <a:t>East Central</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400" b="1" i="0" u="none" strike="noStrike" dirty="0" smtClean="0">
                          <a:solidFill>
                            <a:srgbClr val="000000"/>
                          </a:solidFill>
                          <a:effectLst/>
                          <a:latin typeface="Arial Narrow" panose="020B0606020202030204" pitchFamily="34" charset="0"/>
                        </a:rPr>
                        <a:t>4,469 HHs</a:t>
                      </a:r>
                      <a:endParaRPr lang="en-US" sz="14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solidFill>
                      <a:srgbClr val="63BE7B"/>
                    </a:solidFill>
                  </a:tcPr>
                </a:tc>
                <a:tc>
                  <a:txBody>
                    <a:bodyPr/>
                    <a:lstStyle/>
                    <a:p>
                      <a:pPr algn="ctr" rtl="0" fontAlgn="ctr"/>
                      <a:r>
                        <a:rPr lang="en-US" sz="1400" b="1" i="0" u="none" strike="noStrike" dirty="0" smtClean="0">
                          <a:solidFill>
                            <a:srgbClr val="000000"/>
                          </a:solidFill>
                          <a:effectLst/>
                          <a:latin typeface="Arial Narrow" panose="020B0606020202030204" pitchFamily="34" charset="0"/>
                        </a:rPr>
                        <a:t>3,883 HHs</a:t>
                      </a:r>
                      <a:endParaRPr lang="en-US" sz="14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8C580"/>
                    </a:solidFill>
                  </a:tcPr>
                </a:tc>
                <a:tc>
                  <a:txBody>
                    <a:bodyPr/>
                    <a:lstStyle/>
                    <a:p>
                      <a:pPr algn="ctr" rtl="0" fontAlgn="ctr"/>
                      <a:r>
                        <a:rPr lang="en-US" sz="1400" b="1" i="0" u="none" strike="noStrike" dirty="0" smtClean="0">
                          <a:solidFill>
                            <a:srgbClr val="000000"/>
                          </a:solidFill>
                          <a:effectLst/>
                          <a:latin typeface="Arial Narrow" panose="020B0606020202030204" pitchFamily="34" charset="0"/>
                        </a:rPr>
                        <a:t>4,000-6,000</a:t>
                      </a:r>
                      <a:endParaRPr lang="en-US" sz="14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36758391"/>
                  </a:ext>
                </a:extLst>
              </a:tr>
              <a:tr h="530391">
                <a:tc>
                  <a:txBody>
                    <a:bodyPr/>
                    <a:lstStyle/>
                    <a:p>
                      <a:pPr algn="ctr" rtl="0" fontAlgn="ctr"/>
                      <a:r>
                        <a:rPr lang="en-US" sz="1600" b="1" i="0" u="none" strike="noStrike" dirty="0">
                          <a:solidFill>
                            <a:srgbClr val="000000"/>
                          </a:solidFill>
                          <a:effectLst/>
                          <a:latin typeface="Arial Narrow" panose="020B0606020202030204" pitchFamily="34" charset="0"/>
                        </a:rPr>
                        <a:t>West Central</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400" b="1" i="0" u="none" strike="noStrike" dirty="0" smtClean="0">
                          <a:solidFill>
                            <a:srgbClr val="000000"/>
                          </a:solidFill>
                          <a:effectLst/>
                          <a:latin typeface="Arial Narrow" panose="020B0606020202030204" pitchFamily="34" charset="0"/>
                        </a:rPr>
                        <a:t>4,085 HHs</a:t>
                      </a:r>
                      <a:endParaRPr lang="en-US" sz="14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71C37E"/>
                    </a:solidFill>
                  </a:tcPr>
                </a:tc>
                <a:tc>
                  <a:txBody>
                    <a:bodyPr/>
                    <a:lstStyle/>
                    <a:p>
                      <a:pPr algn="ctr" rtl="0" fontAlgn="ctr"/>
                      <a:r>
                        <a:rPr lang="en-US" sz="1400" b="1" i="0" u="none" strike="noStrike" dirty="0" smtClean="0">
                          <a:solidFill>
                            <a:srgbClr val="000000"/>
                          </a:solidFill>
                          <a:effectLst/>
                          <a:latin typeface="Arial Narrow" panose="020B0606020202030204" pitchFamily="34" charset="0"/>
                        </a:rPr>
                        <a:t>2,123 HHs</a:t>
                      </a:r>
                      <a:endParaRPr lang="en-US" sz="14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5D88D"/>
                    </a:solidFill>
                  </a:tcPr>
                </a:tc>
                <a:tc>
                  <a:txBody>
                    <a:bodyPr/>
                    <a:lstStyle/>
                    <a:p>
                      <a:pPr algn="ctr" rtl="0" fontAlgn="ctr"/>
                      <a:r>
                        <a:rPr lang="en-US" sz="1400" b="1" i="0" u="none" strike="noStrike" dirty="0" smtClean="0">
                          <a:solidFill>
                            <a:srgbClr val="000000"/>
                          </a:solidFill>
                          <a:effectLst/>
                          <a:latin typeface="Arial Narrow" panose="020B0606020202030204" pitchFamily="34" charset="0"/>
                        </a:rPr>
                        <a:t>4,900-5,900</a:t>
                      </a:r>
                      <a:endParaRPr lang="en-US" sz="14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72198086"/>
                  </a:ext>
                </a:extLst>
              </a:tr>
              <a:tr h="530391">
                <a:tc>
                  <a:txBody>
                    <a:bodyPr/>
                    <a:lstStyle/>
                    <a:p>
                      <a:pPr algn="ctr" rtl="0" fontAlgn="ctr"/>
                      <a:r>
                        <a:rPr lang="en-US" sz="1600" b="1" i="0" u="none" strike="noStrike" dirty="0">
                          <a:solidFill>
                            <a:srgbClr val="000000"/>
                          </a:solidFill>
                          <a:effectLst/>
                          <a:latin typeface="Arial Narrow" panose="020B0606020202030204" pitchFamily="34" charset="0"/>
                        </a:rPr>
                        <a:t>North  </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400" b="1" i="0" u="none" strike="noStrike" dirty="0" smtClean="0">
                          <a:solidFill>
                            <a:srgbClr val="000000"/>
                          </a:solidFill>
                          <a:effectLst/>
                          <a:latin typeface="Arial Narrow" panose="020B0606020202030204" pitchFamily="34" charset="0"/>
                        </a:rPr>
                        <a:t>575 HHs</a:t>
                      </a:r>
                      <a:endParaRPr lang="en-US" sz="14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EBE998"/>
                    </a:solidFill>
                  </a:tcPr>
                </a:tc>
                <a:tc>
                  <a:txBody>
                    <a:bodyPr/>
                    <a:lstStyle/>
                    <a:p>
                      <a:pPr algn="ctr" rtl="0" fontAlgn="ctr"/>
                      <a:r>
                        <a:rPr lang="en-US" sz="1400" b="1" i="0" u="none" strike="noStrike" dirty="0" smtClean="0">
                          <a:solidFill>
                            <a:srgbClr val="000000"/>
                          </a:solidFill>
                          <a:effectLst/>
                          <a:latin typeface="Arial Narrow" panose="020B0606020202030204" pitchFamily="34" charset="0"/>
                        </a:rPr>
                        <a:t>2,428 HHs</a:t>
                      </a:r>
                      <a:endParaRPr lang="en-US" sz="14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BD58B"/>
                    </a:solidFill>
                  </a:tcPr>
                </a:tc>
                <a:tc>
                  <a:txBody>
                    <a:bodyPr/>
                    <a:lstStyle/>
                    <a:p>
                      <a:pPr algn="ctr" rtl="0" fontAlgn="ctr"/>
                      <a:r>
                        <a:rPr lang="en-US" sz="1400" b="1" i="0" u="none" strike="noStrike" dirty="0" smtClean="0">
                          <a:solidFill>
                            <a:srgbClr val="000000"/>
                          </a:solidFill>
                          <a:effectLst/>
                          <a:latin typeface="Arial Narrow" panose="020B0606020202030204" pitchFamily="34" charset="0"/>
                        </a:rPr>
                        <a:t>4,200-4,900</a:t>
                      </a:r>
                      <a:endParaRPr lang="en-US" sz="14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29937900"/>
                  </a:ext>
                </a:extLst>
              </a:tr>
              <a:tr h="530391">
                <a:tc>
                  <a:txBody>
                    <a:bodyPr/>
                    <a:lstStyle/>
                    <a:p>
                      <a:pPr algn="ctr" rtl="0" fontAlgn="ctr"/>
                      <a:r>
                        <a:rPr lang="en-US" sz="1600" b="1" i="0" u="none" strike="noStrike" dirty="0">
                          <a:solidFill>
                            <a:srgbClr val="000000"/>
                          </a:solidFill>
                          <a:effectLst/>
                          <a:latin typeface="Arial Narrow" panose="020B0606020202030204" pitchFamily="34" charset="0"/>
                        </a:rPr>
                        <a:t>West   </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tcPr>
                </a:tc>
                <a:tc>
                  <a:txBody>
                    <a:bodyPr/>
                    <a:lstStyle/>
                    <a:p>
                      <a:pPr algn="ctr" rtl="0" fontAlgn="ctr"/>
                      <a:r>
                        <a:rPr lang="en-US" sz="1400" b="1" i="0" u="none" strike="noStrike" dirty="0" smtClean="0">
                          <a:solidFill>
                            <a:srgbClr val="000000"/>
                          </a:solidFill>
                          <a:effectLst/>
                          <a:latin typeface="Arial Narrow" panose="020B0606020202030204" pitchFamily="34" charset="0"/>
                        </a:rPr>
                        <a:t>3,886 HHs</a:t>
                      </a:r>
                      <a:endParaRPr lang="en-US" sz="14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solidFill>
                      <a:srgbClr val="78C580"/>
                    </a:solidFill>
                  </a:tcPr>
                </a:tc>
                <a:tc>
                  <a:txBody>
                    <a:bodyPr/>
                    <a:lstStyle/>
                    <a:p>
                      <a:pPr algn="ctr" rtl="0" fontAlgn="ctr"/>
                      <a:r>
                        <a:rPr lang="en-US" sz="1400" b="1" i="0" u="none" strike="noStrike" dirty="0" smtClean="0">
                          <a:solidFill>
                            <a:srgbClr val="000000"/>
                          </a:solidFill>
                          <a:effectLst/>
                          <a:latin typeface="Arial Narrow" panose="020B0606020202030204" pitchFamily="34" charset="0"/>
                        </a:rPr>
                        <a:t>2,423 HHs</a:t>
                      </a:r>
                      <a:endParaRPr lang="en-US" sz="14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solidFill>
                      <a:srgbClr val="ABD58B"/>
                    </a:solidFill>
                  </a:tcPr>
                </a:tc>
                <a:tc>
                  <a:txBody>
                    <a:bodyPr/>
                    <a:lstStyle/>
                    <a:p>
                      <a:pPr algn="ctr" rtl="0" fontAlgn="ctr"/>
                      <a:r>
                        <a:rPr lang="en-US" sz="1400" b="1" i="0" u="none" strike="noStrike" dirty="0" smtClean="0">
                          <a:solidFill>
                            <a:srgbClr val="000000"/>
                          </a:solidFill>
                          <a:effectLst/>
                          <a:latin typeface="Arial Narrow" panose="020B0606020202030204" pitchFamily="34" charset="0"/>
                        </a:rPr>
                        <a:t>6,300-6,900</a:t>
                      </a:r>
                      <a:endParaRPr lang="en-US" sz="14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solidFill>
                      <a:schemeClr val="bg1">
                        <a:lumMod val="95000"/>
                      </a:schemeClr>
                    </a:solidFill>
                  </a:tcPr>
                </a:tc>
                <a:extLst>
                  <a:ext uri="{0D108BD9-81ED-4DB2-BD59-A6C34878D82A}">
                    <a16:rowId xmlns:a16="http://schemas.microsoft.com/office/drawing/2014/main" val="1018078884"/>
                  </a:ext>
                </a:extLst>
              </a:tr>
            </a:tbl>
          </a:graphicData>
        </a:graphic>
      </p:graphicFrame>
      <p:sp>
        <p:nvSpPr>
          <p:cNvPr id="5" name="Rectangle 4"/>
          <p:cNvSpPr/>
          <p:nvPr/>
        </p:nvSpPr>
        <p:spPr>
          <a:xfrm>
            <a:off x="233756" y="1335804"/>
            <a:ext cx="8174264" cy="400110"/>
          </a:xfrm>
          <a:prstGeom prst="rect">
            <a:avLst/>
          </a:prstGeom>
        </p:spPr>
        <p:txBody>
          <a:bodyPr wrap="square">
            <a:spAutoFit/>
          </a:bodyPr>
          <a:lstStyle/>
          <a:p>
            <a:r>
              <a:rPr lang="en-US" sz="2000" b="1" dirty="0" smtClean="0">
                <a:solidFill>
                  <a:srgbClr val="000000"/>
                </a:solidFill>
                <a:latin typeface="+mj-lt"/>
              </a:rPr>
              <a:t>Number of households targeted by food distributions in area</a:t>
            </a:r>
            <a:endParaRPr lang="en-US" sz="2000" dirty="0">
              <a:latin typeface="+mj-lt"/>
            </a:endParaRPr>
          </a:p>
        </p:txBody>
      </p:sp>
    </p:spTree>
    <p:extLst>
      <p:ext uri="{BB962C8B-B14F-4D97-AF65-F5344CB8AC3E}">
        <p14:creationId xmlns:p14="http://schemas.microsoft.com/office/powerpoint/2010/main" val="155087937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Title 1"/>
          <p:cNvSpPr txBox="1">
            <a:spLocks/>
          </p:cNvSpPr>
          <p:nvPr/>
        </p:nvSpPr>
        <p:spPr>
          <a:xfrm>
            <a:off x="233756" y="365127"/>
            <a:ext cx="7947718" cy="61025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r>
              <a:rPr lang="en-US" sz="6600" dirty="0" smtClean="0"/>
              <a:t>Livelihoods</a:t>
            </a:r>
            <a:endParaRPr lang="en-US" sz="6600" dirty="0"/>
          </a:p>
        </p:txBody>
      </p:sp>
    </p:spTree>
    <p:extLst>
      <p:ext uri="{BB962C8B-B14F-4D97-AF65-F5344CB8AC3E}">
        <p14:creationId xmlns:p14="http://schemas.microsoft.com/office/powerpoint/2010/main" val="6150463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Livelihoods: City Wide Findings</a:t>
            </a:r>
            <a:endParaRPr lang="en-US" dirty="0"/>
          </a:p>
        </p:txBody>
      </p:sp>
      <p:sp>
        <p:nvSpPr>
          <p:cNvPr id="3" name="Content Placeholder 2"/>
          <p:cNvSpPr>
            <a:spLocks noGrp="1"/>
          </p:cNvSpPr>
          <p:nvPr>
            <p:ph idx="1"/>
          </p:nvPr>
        </p:nvSpPr>
        <p:spPr/>
        <p:txBody>
          <a:bodyPr>
            <a:normAutofit/>
          </a:bodyPr>
          <a:lstStyle/>
          <a:p>
            <a:r>
              <a:rPr lang="en-US" sz="2400" dirty="0" smtClean="0"/>
              <a:t>Average amount of income in Raqqa city is less than 50,000 SYP</a:t>
            </a:r>
          </a:p>
          <a:p>
            <a:r>
              <a:rPr lang="en-US" sz="2400" dirty="0" smtClean="0"/>
              <a:t>Cash response limited and primarily focused in Northeast area</a:t>
            </a:r>
          </a:p>
          <a:p>
            <a:r>
              <a:rPr lang="en-US" sz="2400" dirty="0" smtClean="0"/>
              <a:t>Cash for work response in some areas but on a very limited scale</a:t>
            </a:r>
          </a:p>
          <a:p>
            <a:r>
              <a:rPr lang="en-US" sz="2400" dirty="0" smtClean="0"/>
              <a:t>West area stands out with low average income and lowest ability for households to cover basic needs</a:t>
            </a:r>
          </a:p>
          <a:p>
            <a:endParaRPr lang="en-US" sz="2400" dirty="0"/>
          </a:p>
        </p:txBody>
      </p:sp>
    </p:spTree>
    <p:extLst>
      <p:ext uri="{BB962C8B-B14F-4D97-AF65-F5344CB8AC3E}">
        <p14:creationId xmlns:p14="http://schemas.microsoft.com/office/powerpoint/2010/main" val="118065619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Livelihoods: Sources of Income</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3714973561"/>
              </p:ext>
            </p:extLst>
          </p:nvPr>
        </p:nvGraphicFramePr>
        <p:xfrm>
          <a:off x="0" y="3097162"/>
          <a:ext cx="3680460" cy="24545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4010938898"/>
              </p:ext>
            </p:extLst>
          </p:nvPr>
        </p:nvGraphicFramePr>
        <p:xfrm>
          <a:off x="4314763" y="3097162"/>
          <a:ext cx="3680460" cy="2446963"/>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p:cNvSpPr/>
          <p:nvPr/>
        </p:nvSpPr>
        <p:spPr>
          <a:xfrm>
            <a:off x="233756" y="1434984"/>
            <a:ext cx="8174264" cy="400110"/>
          </a:xfrm>
          <a:prstGeom prst="rect">
            <a:avLst/>
          </a:prstGeom>
        </p:spPr>
        <p:txBody>
          <a:bodyPr wrap="square">
            <a:spAutoFit/>
          </a:bodyPr>
          <a:lstStyle/>
          <a:p>
            <a:r>
              <a:rPr lang="en-US" sz="2000" b="1" dirty="0" smtClean="0">
                <a:solidFill>
                  <a:srgbClr val="000000"/>
                </a:solidFill>
                <a:latin typeface="+mj-lt"/>
              </a:rPr>
              <a:t>Most commonly reported sources of income  (% of KIs reporting )</a:t>
            </a:r>
            <a:endParaRPr lang="en-US" sz="2000" dirty="0">
              <a:latin typeface="+mj-lt"/>
            </a:endParaRPr>
          </a:p>
        </p:txBody>
      </p:sp>
      <p:sp>
        <p:nvSpPr>
          <p:cNvPr id="7" name="Rectangle 6"/>
          <p:cNvSpPr/>
          <p:nvPr/>
        </p:nvSpPr>
        <p:spPr>
          <a:xfrm>
            <a:off x="233756" y="2609939"/>
            <a:ext cx="8174264" cy="400110"/>
          </a:xfrm>
          <a:prstGeom prst="rect">
            <a:avLst/>
          </a:prstGeom>
        </p:spPr>
        <p:txBody>
          <a:bodyPr wrap="square">
            <a:spAutoFit/>
          </a:bodyPr>
          <a:lstStyle/>
          <a:p>
            <a:r>
              <a:rPr lang="en-US" sz="2000" dirty="0" smtClean="0">
                <a:latin typeface="+mj-lt"/>
              </a:rPr>
              <a:t>	</a:t>
            </a:r>
            <a:r>
              <a:rPr lang="en-US" sz="2000" b="1" dirty="0" smtClean="0">
                <a:latin typeface="+mj-lt"/>
              </a:rPr>
              <a:t>       Men				                Women</a:t>
            </a:r>
            <a:endParaRPr lang="en-US" sz="2000" b="1" dirty="0">
              <a:latin typeface="+mj-lt"/>
            </a:endParaRPr>
          </a:p>
        </p:txBody>
      </p:sp>
    </p:spTree>
    <p:extLst>
      <p:ext uri="{BB962C8B-B14F-4D97-AF65-F5344CB8AC3E}">
        <p14:creationId xmlns:p14="http://schemas.microsoft.com/office/powerpoint/2010/main" val="21851463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Livelihoods: Challenges to Livelihoods</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685729244"/>
              </p:ext>
            </p:extLst>
          </p:nvPr>
        </p:nvGraphicFramePr>
        <p:xfrm>
          <a:off x="1005058" y="1867619"/>
          <a:ext cx="6405113" cy="3843068"/>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233756" y="1328822"/>
            <a:ext cx="8174264" cy="400110"/>
          </a:xfrm>
          <a:prstGeom prst="rect">
            <a:avLst/>
          </a:prstGeom>
        </p:spPr>
        <p:txBody>
          <a:bodyPr wrap="square">
            <a:spAutoFit/>
          </a:bodyPr>
          <a:lstStyle/>
          <a:p>
            <a:r>
              <a:rPr lang="en-US" sz="2000" b="1" dirty="0" smtClean="0">
                <a:solidFill>
                  <a:srgbClr val="000000"/>
                </a:solidFill>
                <a:latin typeface="+mj-lt"/>
              </a:rPr>
              <a:t>Most commonly reported barrier to livelihoods (% of KIs reporting )</a:t>
            </a:r>
            <a:endParaRPr lang="en-US" sz="2000" dirty="0">
              <a:latin typeface="+mj-lt"/>
            </a:endParaRPr>
          </a:p>
        </p:txBody>
      </p:sp>
    </p:spTree>
    <p:extLst>
      <p:ext uri="{BB962C8B-B14F-4D97-AF65-F5344CB8AC3E}">
        <p14:creationId xmlns:p14="http://schemas.microsoft.com/office/powerpoint/2010/main" val="27184575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Livelihoods: Ability to Cover Basic Needs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83890712"/>
              </p:ext>
            </p:extLst>
          </p:nvPr>
        </p:nvGraphicFramePr>
        <p:xfrm>
          <a:off x="373625" y="1573160"/>
          <a:ext cx="7080850" cy="4798143"/>
        </p:xfrm>
        <a:graphic>
          <a:graphicData uri="http://schemas.openxmlformats.org/drawingml/2006/table">
            <a:tbl>
              <a:tblPr/>
              <a:tblGrid>
                <a:gridCol w="1129172">
                  <a:extLst>
                    <a:ext uri="{9D8B030D-6E8A-4147-A177-3AD203B41FA5}">
                      <a16:colId xmlns:a16="http://schemas.microsoft.com/office/drawing/2014/main" val="1750916121"/>
                    </a:ext>
                  </a:extLst>
                </a:gridCol>
                <a:gridCol w="2799406">
                  <a:extLst>
                    <a:ext uri="{9D8B030D-6E8A-4147-A177-3AD203B41FA5}">
                      <a16:colId xmlns:a16="http://schemas.microsoft.com/office/drawing/2014/main" val="426208343"/>
                    </a:ext>
                  </a:extLst>
                </a:gridCol>
                <a:gridCol w="3152272">
                  <a:extLst>
                    <a:ext uri="{9D8B030D-6E8A-4147-A177-3AD203B41FA5}">
                      <a16:colId xmlns:a16="http://schemas.microsoft.com/office/drawing/2014/main" val="2059969976"/>
                    </a:ext>
                  </a:extLst>
                </a:gridCol>
              </a:tblGrid>
              <a:tr h="1189069">
                <a:tc>
                  <a:txBody>
                    <a:bodyPr/>
                    <a:lstStyle/>
                    <a:p>
                      <a:pPr algn="l" rtl="0" fontAlgn="b"/>
                      <a:r>
                        <a:rPr lang="en-US" sz="1000" b="0" i="0" u="none" strike="noStrike">
                          <a:solidFill>
                            <a:srgbClr val="000000"/>
                          </a:solidFill>
                          <a:effectLst/>
                          <a:latin typeface="Arial Narrow" panose="020B0606020202030204" pitchFamily="34" charset="0"/>
                        </a:rPr>
                        <a:t> </a:t>
                      </a:r>
                    </a:p>
                  </a:txBody>
                  <a:tcPr marL="7620" marR="7620" marT="7620" marB="0" anchor="b">
                    <a:lnL>
                      <a:noFill/>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tcPr>
                </a:tc>
                <a:tc>
                  <a:txBody>
                    <a:bodyPr/>
                    <a:lstStyle/>
                    <a:p>
                      <a:pPr algn="ctr" rtl="0" fontAlgn="ctr"/>
                      <a:r>
                        <a:rPr lang="en-US" sz="1600" b="1" i="0" u="none" strike="noStrike" dirty="0">
                          <a:solidFill>
                            <a:srgbClr val="FFFFFF"/>
                          </a:solidFill>
                          <a:effectLst/>
                          <a:latin typeface="Arial Narrow" panose="020B0606020202030204" pitchFamily="34" charset="0"/>
                        </a:rPr>
                        <a:t>Average amount of income</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8585A"/>
                    </a:solidFill>
                  </a:tcPr>
                </a:tc>
                <a:tc>
                  <a:txBody>
                    <a:bodyPr/>
                    <a:lstStyle/>
                    <a:p>
                      <a:pPr algn="ctr" rtl="0" fontAlgn="ctr"/>
                      <a:r>
                        <a:rPr lang="en-US" sz="1600" b="1" i="0" u="none" strike="noStrike" dirty="0">
                          <a:solidFill>
                            <a:srgbClr val="FFFFFF"/>
                          </a:solidFill>
                          <a:effectLst/>
                          <a:latin typeface="Arial Narrow" panose="020B0606020202030204" pitchFamily="34" charset="0"/>
                        </a:rPr>
                        <a:t>% households able to cover basic needs through sources of income</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8585A"/>
                    </a:solidFill>
                  </a:tcPr>
                </a:tc>
                <a:extLst>
                  <a:ext uri="{0D108BD9-81ED-4DB2-BD59-A6C34878D82A}">
                    <a16:rowId xmlns:a16="http://schemas.microsoft.com/office/drawing/2014/main" val="1356584766"/>
                  </a:ext>
                </a:extLst>
              </a:tr>
              <a:tr h="544292">
                <a:tc>
                  <a:txBody>
                    <a:bodyPr/>
                    <a:lstStyle/>
                    <a:p>
                      <a:pPr algn="ctr" rtl="0" fontAlgn="ctr"/>
                      <a:r>
                        <a:rPr lang="en-US" sz="1600" b="1" i="0" u="none" strike="noStrike" dirty="0" err="1">
                          <a:solidFill>
                            <a:srgbClr val="000000"/>
                          </a:solidFill>
                          <a:effectLst/>
                          <a:latin typeface="Arial Narrow" panose="020B0606020202030204" pitchFamily="34" charset="0"/>
                        </a:rPr>
                        <a:t>Meshleb</a:t>
                      </a:r>
                      <a:endParaRPr lang="en-US" sz="16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Narrow" panose="020B0606020202030204" pitchFamily="34" charset="0"/>
                        </a:rPr>
                        <a:t>From 50,000-100,000 SYP</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E0B4"/>
                    </a:solidFill>
                  </a:tcPr>
                </a:tc>
                <a:tc>
                  <a:txBody>
                    <a:bodyPr/>
                    <a:lstStyle/>
                    <a:p>
                      <a:pPr algn="ctr" rtl="0" fontAlgn="ctr"/>
                      <a:r>
                        <a:rPr lang="en-US" sz="1400" b="1" i="0" u="none" strike="noStrike" dirty="0" smtClean="0">
                          <a:solidFill>
                            <a:srgbClr val="000000"/>
                          </a:solidFill>
                          <a:effectLst/>
                          <a:latin typeface="Arial Narrow" panose="020B0606020202030204" pitchFamily="34" charset="0"/>
                        </a:rPr>
                        <a:t>51-75%</a:t>
                      </a:r>
                      <a:endParaRPr lang="en-US" sz="14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solidFill>
                      <a:srgbClr val="C6E0B4"/>
                    </a:solidFill>
                  </a:tcPr>
                </a:tc>
                <a:extLst>
                  <a:ext uri="{0D108BD9-81ED-4DB2-BD59-A6C34878D82A}">
                    <a16:rowId xmlns:a16="http://schemas.microsoft.com/office/drawing/2014/main" val="3052457811"/>
                  </a:ext>
                </a:extLst>
              </a:tr>
              <a:tr h="544292">
                <a:tc>
                  <a:txBody>
                    <a:bodyPr/>
                    <a:lstStyle/>
                    <a:p>
                      <a:pPr algn="ctr" rtl="0" fontAlgn="ctr"/>
                      <a:r>
                        <a:rPr lang="en-US" sz="1600" b="1" i="0" u="none" strike="noStrike" dirty="0">
                          <a:solidFill>
                            <a:srgbClr val="000000"/>
                          </a:solidFill>
                          <a:effectLst/>
                          <a:latin typeface="Arial Narrow" panose="020B0606020202030204" pitchFamily="34" charset="0"/>
                        </a:rPr>
                        <a:t>Northeast</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Narrow" panose="020B0606020202030204" pitchFamily="34" charset="0"/>
                        </a:rPr>
                        <a:t>Less than 50,000 SYP</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tc>
                  <a:txBody>
                    <a:bodyPr/>
                    <a:lstStyle/>
                    <a:p>
                      <a:pPr algn="ctr" fontAlgn="ctr"/>
                      <a:r>
                        <a:rPr lang="en-US" sz="1400" b="1" i="0" u="none" strike="noStrike" dirty="0" smtClean="0">
                          <a:solidFill>
                            <a:srgbClr val="000000"/>
                          </a:solidFill>
                          <a:effectLst/>
                          <a:latin typeface="Calibri" panose="020F0502020204030204" pitchFamily="34" charset="0"/>
                        </a:rPr>
                        <a:t>26-49%</a:t>
                      </a:r>
                      <a:endParaRPr lang="en-US" sz="1400" b="1"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BFBFBF"/>
                      </a:solidFill>
                      <a:prstDash val="solid"/>
                      <a:round/>
                      <a:headEnd type="none" w="med" len="med"/>
                      <a:tailEnd type="none" w="med" len="med"/>
                    </a:lnL>
                    <a:lnR>
                      <a:noFill/>
                    </a:lnR>
                    <a:lnT>
                      <a:noFill/>
                    </a:lnT>
                    <a:lnB w="6350" cap="flat" cmpd="sng" algn="ctr">
                      <a:solidFill>
                        <a:srgbClr val="BFBFBF"/>
                      </a:solidFill>
                      <a:prstDash val="solid"/>
                      <a:round/>
                      <a:headEnd type="none" w="med" len="med"/>
                      <a:tailEnd type="none" w="med" len="med"/>
                    </a:lnB>
                    <a:solidFill>
                      <a:srgbClr val="F4B084"/>
                    </a:solidFill>
                  </a:tcPr>
                </a:tc>
                <a:extLst>
                  <a:ext uri="{0D108BD9-81ED-4DB2-BD59-A6C34878D82A}">
                    <a16:rowId xmlns:a16="http://schemas.microsoft.com/office/drawing/2014/main" val="4263466145"/>
                  </a:ext>
                </a:extLst>
              </a:tr>
              <a:tr h="477302">
                <a:tc>
                  <a:txBody>
                    <a:bodyPr/>
                    <a:lstStyle/>
                    <a:p>
                      <a:pPr algn="ctr" rtl="0" fontAlgn="ctr"/>
                      <a:r>
                        <a:rPr lang="en-US" sz="1600" b="1" i="0" u="none" strike="noStrike" dirty="0">
                          <a:solidFill>
                            <a:srgbClr val="000000"/>
                          </a:solidFill>
                          <a:effectLst/>
                          <a:latin typeface="Arial Narrow" panose="020B0606020202030204" pitchFamily="34" charset="0"/>
                        </a:rPr>
                        <a:t>South</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Narrow" panose="020B0606020202030204" pitchFamily="34" charset="0"/>
                        </a:rPr>
                        <a:t>From </a:t>
                      </a:r>
                      <a:r>
                        <a:rPr lang="en-US" sz="1400" b="1" i="0" u="none" strike="noStrike" dirty="0" smtClean="0">
                          <a:solidFill>
                            <a:srgbClr val="000000"/>
                          </a:solidFill>
                          <a:effectLst/>
                          <a:latin typeface="Arial Narrow" panose="020B0606020202030204" pitchFamily="34" charset="0"/>
                        </a:rPr>
                        <a:t>25,000-75,000</a:t>
                      </a:r>
                      <a:endParaRPr lang="en-US" sz="14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tc>
                  <a:txBody>
                    <a:bodyPr/>
                    <a:lstStyle/>
                    <a:p>
                      <a:pPr algn="ctr" rtl="0" fontAlgn="ctr"/>
                      <a:r>
                        <a:rPr lang="en-US" sz="1400" b="1" i="0" u="none" strike="noStrike" dirty="0" smtClean="0">
                          <a:solidFill>
                            <a:srgbClr val="000000"/>
                          </a:solidFill>
                          <a:effectLst/>
                          <a:latin typeface="Arial Narrow" panose="020B0606020202030204" pitchFamily="34" charset="0"/>
                        </a:rPr>
                        <a:t>45-55%</a:t>
                      </a:r>
                      <a:endParaRPr lang="en-US" sz="14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extLst>
                  <a:ext uri="{0D108BD9-81ED-4DB2-BD59-A6C34878D82A}">
                    <a16:rowId xmlns:a16="http://schemas.microsoft.com/office/drawing/2014/main" val="3740390737"/>
                  </a:ext>
                </a:extLst>
              </a:tr>
              <a:tr h="544292">
                <a:tc>
                  <a:txBody>
                    <a:bodyPr/>
                    <a:lstStyle/>
                    <a:p>
                      <a:pPr algn="ctr" rtl="0" fontAlgn="ctr"/>
                      <a:r>
                        <a:rPr lang="en-US" sz="1600" b="1" i="0" u="none" strike="noStrike" dirty="0">
                          <a:solidFill>
                            <a:srgbClr val="000000"/>
                          </a:solidFill>
                          <a:effectLst/>
                          <a:latin typeface="Arial Narrow" panose="020B0606020202030204" pitchFamily="34" charset="0"/>
                        </a:rPr>
                        <a:t>East Central</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Narrow" panose="020B0606020202030204" pitchFamily="34" charset="0"/>
                        </a:rPr>
                        <a:t>From 50,000-100,000 SYP</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E0B4"/>
                    </a:solidFill>
                  </a:tcPr>
                </a:tc>
                <a:tc>
                  <a:txBody>
                    <a:bodyPr/>
                    <a:lstStyle/>
                    <a:p>
                      <a:pPr algn="ctr" rtl="0" fontAlgn="ctr"/>
                      <a:r>
                        <a:rPr lang="en-US" sz="1400" b="1" i="0" u="none" strike="noStrike" dirty="0" smtClean="0">
                          <a:solidFill>
                            <a:srgbClr val="000000"/>
                          </a:solidFill>
                          <a:effectLst/>
                          <a:latin typeface="Arial Narrow" panose="020B0606020202030204" pitchFamily="34" charset="0"/>
                        </a:rPr>
                        <a:t>45-55% </a:t>
                      </a:r>
                      <a:endParaRPr lang="en-US" sz="14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solidFill>
                      <a:srgbClr val="FFF89F"/>
                    </a:solidFill>
                  </a:tcPr>
                </a:tc>
                <a:extLst>
                  <a:ext uri="{0D108BD9-81ED-4DB2-BD59-A6C34878D82A}">
                    <a16:rowId xmlns:a16="http://schemas.microsoft.com/office/drawing/2014/main" val="2035558016"/>
                  </a:ext>
                </a:extLst>
              </a:tr>
              <a:tr h="544292">
                <a:tc>
                  <a:txBody>
                    <a:bodyPr/>
                    <a:lstStyle/>
                    <a:p>
                      <a:pPr algn="ctr" rtl="0" fontAlgn="ctr"/>
                      <a:r>
                        <a:rPr lang="en-US" sz="1600" b="1" i="0" u="none" strike="noStrike" dirty="0">
                          <a:solidFill>
                            <a:srgbClr val="000000"/>
                          </a:solidFill>
                          <a:effectLst/>
                          <a:latin typeface="Arial Narrow" panose="020B0606020202030204" pitchFamily="34" charset="0"/>
                        </a:rPr>
                        <a:t>West Central</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Narrow" panose="020B0606020202030204" pitchFamily="34" charset="0"/>
                        </a:rPr>
                        <a:t>Less than 50,000 SYP</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tc>
                  <a:txBody>
                    <a:bodyPr/>
                    <a:lstStyle/>
                    <a:p>
                      <a:pPr algn="ctr" fontAlgn="ctr"/>
                      <a:r>
                        <a:rPr lang="en-US" sz="1400" b="1" i="0" u="none" strike="noStrike" dirty="0" smtClean="0">
                          <a:solidFill>
                            <a:srgbClr val="000000"/>
                          </a:solidFill>
                          <a:effectLst/>
                          <a:latin typeface="Calibri" panose="020F0502020204030204" pitchFamily="34" charset="0"/>
                        </a:rPr>
                        <a:t>26-49%</a:t>
                      </a:r>
                      <a:endParaRPr lang="en-US" sz="1400" b="1"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BFBFBF"/>
                      </a:solidFill>
                      <a:prstDash val="solid"/>
                      <a:round/>
                      <a:headEnd type="none" w="med" len="med"/>
                      <a:tailEnd type="none" w="med" len="med"/>
                    </a:lnL>
                    <a:lnR>
                      <a:noFill/>
                    </a:lnR>
                    <a:lnT>
                      <a:noFill/>
                    </a:lnT>
                    <a:lnB>
                      <a:noFill/>
                    </a:lnB>
                    <a:solidFill>
                      <a:srgbClr val="F4B084"/>
                    </a:solidFill>
                  </a:tcPr>
                </a:tc>
                <a:extLst>
                  <a:ext uri="{0D108BD9-81ED-4DB2-BD59-A6C34878D82A}">
                    <a16:rowId xmlns:a16="http://schemas.microsoft.com/office/drawing/2014/main" val="2141517440"/>
                  </a:ext>
                </a:extLst>
              </a:tr>
              <a:tr h="477302">
                <a:tc>
                  <a:txBody>
                    <a:bodyPr/>
                    <a:lstStyle/>
                    <a:p>
                      <a:pPr algn="ctr" rtl="0" fontAlgn="ctr"/>
                      <a:r>
                        <a:rPr lang="en-US" sz="1600" b="1" i="0" u="none" strike="noStrike" dirty="0">
                          <a:solidFill>
                            <a:srgbClr val="000000"/>
                          </a:solidFill>
                          <a:effectLst/>
                          <a:latin typeface="Arial Narrow" panose="020B0606020202030204" pitchFamily="34" charset="0"/>
                        </a:rPr>
                        <a:t>North  </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Arial Narrow" panose="020B0606020202030204" pitchFamily="34" charset="0"/>
                        </a:rPr>
                        <a:t>Less than 50,000 SYP</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tc>
                  <a:txBody>
                    <a:bodyPr/>
                    <a:lstStyle/>
                    <a:p>
                      <a:pPr algn="ctr" fontAlgn="ctr"/>
                      <a:r>
                        <a:rPr lang="en-US" sz="1400" b="1" i="0" u="none" strike="noStrike" dirty="0" smtClean="0">
                          <a:solidFill>
                            <a:srgbClr val="000000"/>
                          </a:solidFill>
                          <a:effectLst/>
                          <a:latin typeface="Calibri" panose="020F0502020204030204" pitchFamily="34" charset="0"/>
                        </a:rPr>
                        <a:t>26-49%</a:t>
                      </a:r>
                      <a:endParaRPr lang="en-US" sz="1400" b="1"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BFBFBF"/>
                      </a:solidFill>
                      <a:prstDash val="solid"/>
                      <a:round/>
                      <a:headEnd type="none" w="med" len="med"/>
                      <a:tailEnd type="none" w="med" len="med"/>
                    </a:lnL>
                    <a:lnR>
                      <a:noFill/>
                    </a:lnR>
                    <a:lnT>
                      <a:noFill/>
                    </a:lnT>
                    <a:lnB>
                      <a:noFill/>
                    </a:lnB>
                    <a:solidFill>
                      <a:srgbClr val="F4B084"/>
                    </a:solidFill>
                  </a:tcPr>
                </a:tc>
                <a:extLst>
                  <a:ext uri="{0D108BD9-81ED-4DB2-BD59-A6C34878D82A}">
                    <a16:rowId xmlns:a16="http://schemas.microsoft.com/office/drawing/2014/main" val="2531842045"/>
                  </a:ext>
                </a:extLst>
              </a:tr>
              <a:tr h="477302">
                <a:tc>
                  <a:txBody>
                    <a:bodyPr/>
                    <a:lstStyle/>
                    <a:p>
                      <a:pPr algn="ctr" rtl="0" fontAlgn="ctr"/>
                      <a:r>
                        <a:rPr lang="en-US" sz="1600" b="1" i="0" u="none" strike="noStrike" dirty="0">
                          <a:solidFill>
                            <a:srgbClr val="000000"/>
                          </a:solidFill>
                          <a:effectLst/>
                          <a:latin typeface="Arial Narrow" panose="020B0606020202030204" pitchFamily="34" charset="0"/>
                        </a:rPr>
                        <a:t>West   </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tcPr>
                </a:tc>
                <a:tc>
                  <a:txBody>
                    <a:bodyPr/>
                    <a:lstStyle/>
                    <a:p>
                      <a:pPr algn="ctr" rtl="0" fontAlgn="ctr"/>
                      <a:r>
                        <a:rPr lang="en-US" sz="1400" b="1" i="0" u="none" strike="noStrike">
                          <a:solidFill>
                            <a:srgbClr val="000000"/>
                          </a:solidFill>
                          <a:effectLst/>
                          <a:latin typeface="Arial Narrow" panose="020B0606020202030204" pitchFamily="34" charset="0"/>
                        </a:rPr>
                        <a:t>Less than 50,000 SYP</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solidFill>
                      <a:srgbClr val="FFF89F"/>
                    </a:solidFill>
                  </a:tcPr>
                </a:tc>
                <a:tc>
                  <a:txBody>
                    <a:bodyPr/>
                    <a:lstStyle/>
                    <a:p>
                      <a:pPr algn="ctr" fontAlgn="ctr"/>
                      <a:r>
                        <a:rPr lang="en-US" sz="1400" b="1" i="0" u="none" strike="noStrike" dirty="0" smtClean="0">
                          <a:solidFill>
                            <a:srgbClr val="FFFFFF"/>
                          </a:solidFill>
                          <a:effectLst/>
                          <a:latin typeface="Calibri" panose="020F0502020204030204" pitchFamily="34" charset="0"/>
                        </a:rPr>
                        <a:t>0-25%</a:t>
                      </a:r>
                      <a:endParaRPr lang="en-US" sz="1400" b="1" i="0" u="none" strike="noStrike" dirty="0">
                        <a:solidFill>
                          <a:srgbClr val="FFFFFF"/>
                        </a:solidFill>
                        <a:effectLst/>
                        <a:latin typeface="Calibri" panose="020F0502020204030204" pitchFamily="34" charset="0"/>
                      </a:endParaRPr>
                    </a:p>
                  </a:txBody>
                  <a:tcPr marL="7620" marR="7620" marT="7620" marB="0" anchor="ctr">
                    <a:lnL w="6350" cap="flat" cmpd="sng" algn="ctr">
                      <a:solidFill>
                        <a:srgbClr val="BFBFBF"/>
                      </a:solidFill>
                      <a:prstDash val="solid"/>
                      <a:round/>
                      <a:headEnd type="none" w="med" len="med"/>
                      <a:tailEnd type="none" w="med" len="med"/>
                    </a:lnL>
                    <a:lnR>
                      <a:noFill/>
                    </a:lnR>
                    <a:lnT>
                      <a:noFill/>
                    </a:lnT>
                    <a:lnB>
                      <a:noFill/>
                    </a:lnB>
                    <a:solidFill>
                      <a:srgbClr val="EE5859"/>
                    </a:solidFill>
                  </a:tcPr>
                </a:tc>
                <a:extLst>
                  <a:ext uri="{0D108BD9-81ED-4DB2-BD59-A6C34878D82A}">
                    <a16:rowId xmlns:a16="http://schemas.microsoft.com/office/drawing/2014/main" val="1785241395"/>
                  </a:ext>
                </a:extLst>
              </a:tr>
            </a:tbl>
          </a:graphicData>
        </a:graphic>
      </p:graphicFrame>
      <p:sp>
        <p:nvSpPr>
          <p:cNvPr id="5" name="Rectangle 4"/>
          <p:cNvSpPr/>
          <p:nvPr/>
        </p:nvSpPr>
        <p:spPr>
          <a:xfrm>
            <a:off x="1424483" y="1265383"/>
            <a:ext cx="8174264" cy="307777"/>
          </a:xfrm>
          <a:prstGeom prst="rect">
            <a:avLst/>
          </a:prstGeom>
        </p:spPr>
        <p:txBody>
          <a:bodyPr wrap="square">
            <a:spAutoFit/>
          </a:bodyPr>
          <a:lstStyle/>
          <a:p>
            <a:r>
              <a:rPr lang="en-US" sz="1400" b="1" dirty="0" smtClean="0">
                <a:solidFill>
                  <a:srgbClr val="000000"/>
                </a:solidFill>
                <a:latin typeface="+mj-lt"/>
              </a:rPr>
              <a:t>As of October 2018</a:t>
            </a:r>
            <a:endParaRPr lang="en-US" sz="1400" dirty="0">
              <a:latin typeface="+mj-lt"/>
            </a:endParaRPr>
          </a:p>
        </p:txBody>
      </p:sp>
    </p:spTree>
    <p:extLst>
      <p:ext uri="{BB962C8B-B14F-4D97-AF65-F5344CB8AC3E}">
        <p14:creationId xmlns:p14="http://schemas.microsoft.com/office/powerpoint/2010/main" val="23305431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Livelihoods: Response</a:t>
            </a:r>
            <a:endParaRPr lang="en-US" dirty="0"/>
          </a:p>
        </p:txBody>
      </p:sp>
      <p:graphicFrame>
        <p:nvGraphicFramePr>
          <p:cNvPr id="7" name="Table 6"/>
          <p:cNvGraphicFramePr>
            <a:graphicFrameLocks noGrp="1"/>
          </p:cNvGraphicFramePr>
          <p:nvPr>
            <p:extLst/>
          </p:nvPr>
        </p:nvGraphicFramePr>
        <p:xfrm>
          <a:off x="623339" y="1164565"/>
          <a:ext cx="7168551" cy="5593088"/>
        </p:xfrm>
        <a:graphic>
          <a:graphicData uri="http://schemas.openxmlformats.org/drawingml/2006/table">
            <a:tbl>
              <a:tblPr/>
              <a:tblGrid>
                <a:gridCol w="843152">
                  <a:extLst>
                    <a:ext uri="{9D8B030D-6E8A-4147-A177-3AD203B41FA5}">
                      <a16:colId xmlns:a16="http://schemas.microsoft.com/office/drawing/2014/main" val="1655964596"/>
                    </a:ext>
                  </a:extLst>
                </a:gridCol>
                <a:gridCol w="1173192">
                  <a:extLst>
                    <a:ext uri="{9D8B030D-6E8A-4147-A177-3AD203B41FA5}">
                      <a16:colId xmlns:a16="http://schemas.microsoft.com/office/drawing/2014/main" val="460299419"/>
                    </a:ext>
                  </a:extLst>
                </a:gridCol>
                <a:gridCol w="2876477">
                  <a:extLst>
                    <a:ext uri="{9D8B030D-6E8A-4147-A177-3AD203B41FA5}">
                      <a16:colId xmlns:a16="http://schemas.microsoft.com/office/drawing/2014/main" val="3307014025"/>
                    </a:ext>
                  </a:extLst>
                </a:gridCol>
                <a:gridCol w="2275730">
                  <a:extLst>
                    <a:ext uri="{9D8B030D-6E8A-4147-A177-3AD203B41FA5}">
                      <a16:colId xmlns:a16="http://schemas.microsoft.com/office/drawing/2014/main" val="2480989144"/>
                    </a:ext>
                  </a:extLst>
                </a:gridCol>
              </a:tblGrid>
              <a:tr h="262987">
                <a:tc>
                  <a:txBody>
                    <a:bodyPr/>
                    <a:lstStyle/>
                    <a:p>
                      <a:pPr algn="l" rtl="0" fontAlgn="b"/>
                      <a:r>
                        <a:rPr lang="en-US" sz="1000" b="0" i="0" u="none" strike="noStrike">
                          <a:solidFill>
                            <a:srgbClr val="000000"/>
                          </a:solidFill>
                          <a:effectLst/>
                          <a:latin typeface="Arial Narrow" panose="020B0606020202030204" pitchFamily="34" charset="0"/>
                        </a:rPr>
                        <a:t> </a:t>
                      </a:r>
                    </a:p>
                  </a:txBody>
                  <a:tcPr marL="7620" marR="7620" marT="7620" marB="0" anchor="b">
                    <a:lnL>
                      <a:noFill/>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tcPr>
                </a:tc>
                <a:tc>
                  <a:txBody>
                    <a:bodyPr/>
                    <a:lstStyle/>
                    <a:p>
                      <a:pPr algn="ctr" rtl="0" fontAlgn="ctr"/>
                      <a:r>
                        <a:rPr lang="en-US" sz="1600" b="1" i="0" u="none" strike="noStrike" dirty="0">
                          <a:solidFill>
                            <a:srgbClr val="FFFFFF"/>
                          </a:solidFill>
                          <a:effectLst/>
                          <a:latin typeface="Arial Narrow" panose="020B0606020202030204" pitchFamily="34" charset="0"/>
                        </a:rPr>
                        <a:t>September</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58585A"/>
                    </a:solidFill>
                  </a:tcPr>
                </a:tc>
                <a:tc>
                  <a:txBody>
                    <a:bodyPr/>
                    <a:lstStyle/>
                    <a:p>
                      <a:pPr algn="ctr" rtl="0" fontAlgn="ctr"/>
                      <a:r>
                        <a:rPr lang="en-US" sz="1600" b="1" i="0" u="none" strike="noStrike" dirty="0">
                          <a:solidFill>
                            <a:srgbClr val="FFFFFF"/>
                          </a:solidFill>
                          <a:effectLst/>
                          <a:latin typeface="Arial Narrow" panose="020B0606020202030204" pitchFamily="34" charset="0"/>
                        </a:rPr>
                        <a:t>October</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58585A"/>
                    </a:solidFill>
                  </a:tcPr>
                </a:tc>
                <a:tc>
                  <a:txBody>
                    <a:bodyPr/>
                    <a:lstStyle/>
                    <a:p>
                      <a:pPr algn="ctr" rtl="0" fontAlgn="ctr"/>
                      <a:r>
                        <a:rPr lang="en-US" sz="1600" b="1" i="0" u="none" strike="noStrike" dirty="0">
                          <a:solidFill>
                            <a:srgbClr val="FFFFFF"/>
                          </a:solidFill>
                          <a:effectLst/>
                          <a:latin typeface="Arial Narrow" panose="020B0606020202030204" pitchFamily="34" charset="0"/>
                        </a:rPr>
                        <a:t>Planned</a:t>
                      </a:r>
                    </a:p>
                  </a:txBody>
                  <a:tcPr marL="7620" marR="7620" marT="7620" marB="0" anchor="ctr">
                    <a:lnL w="6350" cap="flat" cmpd="sng" algn="ctr">
                      <a:solidFill>
                        <a:srgbClr val="BFBFBF"/>
                      </a:solidFill>
                      <a:prstDash val="solid"/>
                      <a:round/>
                      <a:headEnd type="none" w="med" len="med"/>
                      <a:tailEnd type="none" w="med" len="med"/>
                    </a:lnL>
                    <a:lnR>
                      <a:noFill/>
                    </a:lnR>
                    <a:lnT>
                      <a:noFill/>
                    </a:lnT>
                    <a:lnB>
                      <a:noFill/>
                    </a:lnB>
                    <a:solidFill>
                      <a:srgbClr val="58585A"/>
                    </a:solidFill>
                  </a:tcPr>
                </a:tc>
                <a:extLst>
                  <a:ext uri="{0D108BD9-81ED-4DB2-BD59-A6C34878D82A}">
                    <a16:rowId xmlns:a16="http://schemas.microsoft.com/office/drawing/2014/main" val="1003388693"/>
                  </a:ext>
                </a:extLst>
              </a:tr>
              <a:tr h="697928">
                <a:tc>
                  <a:txBody>
                    <a:bodyPr/>
                    <a:lstStyle/>
                    <a:p>
                      <a:pPr algn="ctr" rtl="0" fontAlgn="ctr"/>
                      <a:r>
                        <a:rPr lang="en-US" sz="1600" b="1" i="0" u="none" strike="noStrike" dirty="0" err="1">
                          <a:solidFill>
                            <a:srgbClr val="000000"/>
                          </a:solidFill>
                          <a:effectLst/>
                          <a:latin typeface="Arial Narrow" panose="020B0606020202030204" pitchFamily="34" charset="0"/>
                        </a:rPr>
                        <a:t>Meshleb</a:t>
                      </a:r>
                      <a:endParaRPr lang="en-US" sz="16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rowSpan="7">
                  <a:txBody>
                    <a:bodyPr/>
                    <a:lstStyle/>
                    <a:p>
                      <a:pPr algn="ctr" rtl="0" fontAlgn="ctr"/>
                      <a:r>
                        <a:rPr lang="en-US" sz="1400" b="1" i="0" u="none" strike="noStrike" dirty="0">
                          <a:solidFill>
                            <a:srgbClr val="000000"/>
                          </a:solidFill>
                          <a:effectLst/>
                          <a:latin typeface="Arial Narrow" panose="020B0606020202030204" pitchFamily="34" charset="0"/>
                        </a:rPr>
                        <a:t>No response reported</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EDEDED"/>
                    </a:solidFill>
                  </a:tcPr>
                </a:tc>
                <a:tc>
                  <a:txBody>
                    <a:bodyPr/>
                    <a:lstStyle/>
                    <a:p>
                      <a:pPr algn="ctr" rtl="0" fontAlgn="ctr"/>
                      <a:r>
                        <a:rPr lang="en-US" sz="1400" b="1" i="0" u="none" strike="noStrike" dirty="0">
                          <a:solidFill>
                            <a:srgbClr val="000000"/>
                          </a:solidFill>
                          <a:effectLst/>
                          <a:latin typeface="Arial Narrow" panose="020B0606020202030204" pitchFamily="34" charset="0"/>
                        </a:rPr>
                        <a:t>INGO second round of unconditional cash transfer to 246 HHs</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D9E1F2"/>
                    </a:solidFill>
                  </a:tcPr>
                </a:tc>
                <a:tc>
                  <a:txBody>
                    <a:bodyPr/>
                    <a:lstStyle/>
                    <a:p>
                      <a:pPr algn="ctr" rtl="0" fontAlgn="ctr"/>
                      <a:r>
                        <a:rPr lang="en-US" sz="1400" b="1" i="0" u="none" strike="noStrike">
                          <a:solidFill>
                            <a:srgbClr val="000000"/>
                          </a:solidFill>
                          <a:effectLst/>
                          <a:latin typeface="Arial Narrow" panose="020B0606020202030204" pitchFamily="34" charset="0"/>
                        </a:rPr>
                        <a:t>No response reported</a:t>
                      </a:r>
                    </a:p>
                  </a:txBody>
                  <a:tcPr marL="7620" marR="7620" marT="7620" marB="0" anchor="ctr">
                    <a:lnL w="6350" cap="flat" cmpd="sng" algn="ctr">
                      <a:solidFill>
                        <a:srgbClr val="BFBFBF"/>
                      </a:solidFill>
                      <a:prstDash val="solid"/>
                      <a:round/>
                      <a:headEnd type="none" w="med" len="med"/>
                      <a:tailEnd type="none" w="med" len="med"/>
                    </a:lnL>
                    <a:lnR>
                      <a:noFill/>
                    </a:lnR>
                    <a:lnT>
                      <a:noFill/>
                    </a:lnT>
                    <a:lnB w="6350" cap="flat" cmpd="sng" algn="ctr">
                      <a:solidFill>
                        <a:srgbClr val="BFBFBF"/>
                      </a:solidFill>
                      <a:prstDash val="solid"/>
                      <a:round/>
                      <a:headEnd type="none" w="med" len="med"/>
                      <a:tailEnd type="none" w="med" len="med"/>
                    </a:lnB>
                    <a:solidFill>
                      <a:srgbClr val="EDEDED"/>
                    </a:solidFill>
                  </a:tcPr>
                </a:tc>
                <a:extLst>
                  <a:ext uri="{0D108BD9-81ED-4DB2-BD59-A6C34878D82A}">
                    <a16:rowId xmlns:a16="http://schemas.microsoft.com/office/drawing/2014/main" val="2655822193"/>
                  </a:ext>
                </a:extLst>
              </a:tr>
              <a:tr h="1163213">
                <a:tc>
                  <a:txBody>
                    <a:bodyPr/>
                    <a:lstStyle/>
                    <a:p>
                      <a:pPr algn="ctr" rtl="0" fontAlgn="ctr"/>
                      <a:r>
                        <a:rPr lang="en-US" sz="1600" b="1" i="0" u="none" strike="noStrike" dirty="0">
                          <a:solidFill>
                            <a:srgbClr val="000000"/>
                          </a:solidFill>
                          <a:effectLst/>
                          <a:latin typeface="Arial Narrow" panose="020B0606020202030204" pitchFamily="34" charset="0"/>
                        </a:rPr>
                        <a:t>Northeast</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vMerge="1">
                  <a:txBody>
                    <a:bodyPr/>
                    <a:lstStyle/>
                    <a:p>
                      <a:endParaRPr lang="en-US"/>
                    </a:p>
                  </a:txBody>
                  <a:tcPr/>
                </a:tc>
                <a:tc>
                  <a:txBody>
                    <a:bodyPr/>
                    <a:lstStyle/>
                    <a:p>
                      <a:pPr algn="ctr" rtl="0" fontAlgn="ctr"/>
                      <a:r>
                        <a:rPr lang="en-US" sz="1400" b="1" i="0" u="none" strike="noStrike" dirty="0">
                          <a:solidFill>
                            <a:srgbClr val="000000"/>
                          </a:solidFill>
                          <a:effectLst/>
                          <a:latin typeface="Arial Narrow" panose="020B0606020202030204" pitchFamily="34" charset="0"/>
                        </a:rPr>
                        <a:t>· INGO first round of cash distribution to 1,472 HHs</a:t>
                      </a:r>
                      <a:br>
                        <a:rPr lang="en-US" sz="1400" b="1" i="0" u="none" strike="noStrike" dirty="0">
                          <a:solidFill>
                            <a:srgbClr val="000000"/>
                          </a:solidFill>
                          <a:effectLst/>
                          <a:latin typeface="Arial Narrow" panose="020B0606020202030204" pitchFamily="34" charset="0"/>
                        </a:rPr>
                      </a:br>
                      <a:r>
                        <a:rPr lang="en-US" sz="1400" b="1" i="0" u="none" strike="noStrike" dirty="0">
                          <a:solidFill>
                            <a:srgbClr val="000000"/>
                          </a:solidFill>
                          <a:effectLst/>
                          <a:latin typeface="Arial Narrow" panose="020B0606020202030204" pitchFamily="34" charset="0"/>
                        </a:rPr>
                        <a:t>· INGO unconditional cash transfer to 248 HHs</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solidFill>
                      <a:srgbClr val="9BC2E6"/>
                    </a:solidFill>
                  </a:tcPr>
                </a:tc>
                <a:tc>
                  <a:txBody>
                    <a:bodyPr/>
                    <a:lstStyle/>
                    <a:p>
                      <a:pPr algn="ctr" rtl="0" fontAlgn="ctr"/>
                      <a:r>
                        <a:rPr lang="en-US" sz="1400" b="1" i="0" u="none" strike="noStrike" dirty="0">
                          <a:solidFill>
                            <a:srgbClr val="000000"/>
                          </a:solidFill>
                          <a:effectLst/>
                          <a:latin typeface="Arial Narrow" panose="020B0606020202030204" pitchFamily="34" charset="0"/>
                        </a:rPr>
                        <a:t>· INGO CFW program to support 40 workers</a:t>
                      </a:r>
                      <a:br>
                        <a:rPr lang="en-US" sz="1400" b="1" i="0" u="none" strike="noStrike" dirty="0">
                          <a:solidFill>
                            <a:srgbClr val="000000"/>
                          </a:solidFill>
                          <a:effectLst/>
                          <a:latin typeface="Arial Narrow" panose="020B0606020202030204" pitchFamily="34" charset="0"/>
                        </a:rPr>
                      </a:br>
                      <a:r>
                        <a:rPr lang="en-US" sz="1400" b="1" i="0" u="none" strike="noStrike" dirty="0">
                          <a:solidFill>
                            <a:srgbClr val="000000"/>
                          </a:solidFill>
                          <a:effectLst/>
                          <a:latin typeface="Arial Narrow" panose="020B0606020202030204" pitchFamily="34" charset="0"/>
                        </a:rPr>
                        <a:t>· INGO third round of unconditional cash transfer to 1,642 HHs (November)</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solidFill>
                      <a:srgbClr val="9BC2E6"/>
                    </a:solidFill>
                  </a:tcPr>
                </a:tc>
                <a:extLst>
                  <a:ext uri="{0D108BD9-81ED-4DB2-BD59-A6C34878D82A}">
                    <a16:rowId xmlns:a16="http://schemas.microsoft.com/office/drawing/2014/main" val="3377842489"/>
                  </a:ext>
                </a:extLst>
              </a:tr>
              <a:tr h="930570">
                <a:tc>
                  <a:txBody>
                    <a:bodyPr/>
                    <a:lstStyle/>
                    <a:p>
                      <a:pPr algn="ctr" rtl="0" fontAlgn="ctr"/>
                      <a:r>
                        <a:rPr lang="en-US" sz="1600" b="1" i="0" u="none" strike="noStrike" dirty="0">
                          <a:solidFill>
                            <a:srgbClr val="000000"/>
                          </a:solidFill>
                          <a:effectLst/>
                          <a:latin typeface="Arial Narrow" panose="020B0606020202030204" pitchFamily="34" charset="0"/>
                        </a:rPr>
                        <a:t>South</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vMerge="1">
                  <a:txBody>
                    <a:bodyPr/>
                    <a:lstStyle/>
                    <a:p>
                      <a:endParaRPr lang="en-US"/>
                    </a:p>
                  </a:txBody>
                  <a:tcPr/>
                </a:tc>
                <a:tc>
                  <a:txBody>
                    <a:bodyPr/>
                    <a:lstStyle/>
                    <a:p>
                      <a:pPr algn="ctr" rtl="0" fontAlgn="ctr"/>
                      <a:r>
                        <a:rPr lang="en-US" sz="1400" b="1" i="0" u="none" strike="noStrike" dirty="0">
                          <a:solidFill>
                            <a:srgbClr val="000000"/>
                          </a:solidFill>
                          <a:effectLst/>
                          <a:latin typeface="Arial Narrow" panose="020B0606020202030204" pitchFamily="34" charset="0"/>
                        </a:rPr>
                        <a:t>INGO supported 22 HHs through light rehabilitation of schools (CFW) 6 days per week</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D9E1F2"/>
                    </a:solidFill>
                  </a:tcPr>
                </a:tc>
                <a:tc>
                  <a:txBody>
                    <a:bodyPr/>
                    <a:lstStyle/>
                    <a:p>
                      <a:pPr algn="ctr" rtl="0" fontAlgn="ctr"/>
                      <a:r>
                        <a:rPr lang="en-US" sz="1400" b="1" i="0" u="none" strike="noStrike">
                          <a:solidFill>
                            <a:srgbClr val="000000"/>
                          </a:solidFill>
                          <a:effectLst/>
                          <a:latin typeface="Arial Narrow" panose="020B0606020202030204" pitchFamily="34" charset="0"/>
                        </a:rPr>
                        <a:t>No response reported</a:t>
                      </a:r>
                    </a:p>
                  </a:txBody>
                  <a:tcPr marL="7620" marR="7620" marT="7620" marB="0" anchor="ctr">
                    <a:lnL w="6350" cap="flat" cmpd="sng" algn="ctr">
                      <a:solidFill>
                        <a:srgbClr val="BFBFBF"/>
                      </a:solidFill>
                      <a:prstDash val="solid"/>
                      <a:round/>
                      <a:headEnd type="none" w="med" len="med"/>
                      <a:tailEnd type="none" w="med" len="med"/>
                    </a:lnL>
                    <a:lnR>
                      <a:noFill/>
                    </a:lnR>
                    <a:lnT>
                      <a:noFill/>
                    </a:lnT>
                    <a:lnB>
                      <a:noFill/>
                    </a:lnB>
                    <a:solidFill>
                      <a:srgbClr val="EDEDED"/>
                    </a:solidFill>
                  </a:tcPr>
                </a:tc>
                <a:extLst>
                  <a:ext uri="{0D108BD9-81ED-4DB2-BD59-A6C34878D82A}">
                    <a16:rowId xmlns:a16="http://schemas.microsoft.com/office/drawing/2014/main" val="991904428"/>
                  </a:ext>
                </a:extLst>
              </a:tr>
              <a:tr h="465286">
                <a:tc>
                  <a:txBody>
                    <a:bodyPr/>
                    <a:lstStyle/>
                    <a:p>
                      <a:pPr algn="ctr" rtl="0" fontAlgn="ctr"/>
                      <a:r>
                        <a:rPr lang="en-US" sz="1600" b="1" i="0" u="none" strike="noStrike" dirty="0">
                          <a:solidFill>
                            <a:srgbClr val="000000"/>
                          </a:solidFill>
                          <a:effectLst/>
                          <a:latin typeface="Arial Narrow" panose="020B0606020202030204" pitchFamily="34" charset="0"/>
                        </a:rPr>
                        <a:t>East Central</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vMerge="1">
                  <a:txBody>
                    <a:bodyPr/>
                    <a:lstStyle/>
                    <a:p>
                      <a:endParaRPr lang="en-US"/>
                    </a:p>
                  </a:txBody>
                  <a:tcPr/>
                </a:tc>
                <a:tc>
                  <a:txBody>
                    <a:bodyPr/>
                    <a:lstStyle/>
                    <a:p>
                      <a:pPr algn="ctr" rtl="0" fontAlgn="ctr"/>
                      <a:r>
                        <a:rPr lang="en-US" sz="1400" b="1" i="0" u="none" strike="noStrike">
                          <a:solidFill>
                            <a:srgbClr val="000000"/>
                          </a:solidFill>
                          <a:effectLst/>
                          <a:latin typeface="Arial Narrow" panose="020B0606020202030204" pitchFamily="34" charset="0"/>
                        </a:rPr>
                        <a:t>No response reported</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EDEDED"/>
                    </a:solidFill>
                  </a:tcPr>
                </a:tc>
                <a:tc>
                  <a:txBody>
                    <a:bodyPr/>
                    <a:lstStyle/>
                    <a:p>
                      <a:pPr algn="ctr" rtl="0" fontAlgn="ctr"/>
                      <a:r>
                        <a:rPr lang="en-US" sz="1400" b="1" i="0" u="none" strike="noStrike" dirty="0">
                          <a:solidFill>
                            <a:srgbClr val="000000"/>
                          </a:solidFill>
                          <a:effectLst/>
                          <a:latin typeface="Arial Narrow" panose="020B0606020202030204" pitchFamily="34" charset="0"/>
                        </a:rPr>
                        <a:t>· INGO CFW program to support 50 workers</a:t>
                      </a:r>
                    </a:p>
                  </a:txBody>
                  <a:tcPr marL="7620" marR="7620" marT="7620" marB="0" anchor="ctr">
                    <a:lnL w="6350" cap="flat" cmpd="sng" algn="ctr">
                      <a:solidFill>
                        <a:srgbClr val="BFBFBF"/>
                      </a:solidFill>
                      <a:prstDash val="solid"/>
                      <a:round/>
                      <a:headEnd type="none" w="med" len="med"/>
                      <a:tailEnd type="none" w="med" len="med"/>
                    </a:lnL>
                    <a:lnR>
                      <a:noFill/>
                    </a:lnR>
                    <a:lnT>
                      <a:noFill/>
                    </a:lnT>
                    <a:lnB>
                      <a:noFill/>
                    </a:lnB>
                    <a:solidFill>
                      <a:srgbClr val="D9E1F2"/>
                    </a:solidFill>
                  </a:tcPr>
                </a:tc>
                <a:extLst>
                  <a:ext uri="{0D108BD9-81ED-4DB2-BD59-A6C34878D82A}">
                    <a16:rowId xmlns:a16="http://schemas.microsoft.com/office/drawing/2014/main" val="605920149"/>
                  </a:ext>
                </a:extLst>
              </a:tr>
              <a:tr h="930570">
                <a:tc>
                  <a:txBody>
                    <a:bodyPr/>
                    <a:lstStyle/>
                    <a:p>
                      <a:pPr algn="ctr" rtl="0" fontAlgn="ctr"/>
                      <a:r>
                        <a:rPr lang="en-US" sz="1600" b="1" i="0" u="none" strike="noStrike" dirty="0">
                          <a:solidFill>
                            <a:srgbClr val="000000"/>
                          </a:solidFill>
                          <a:effectLst/>
                          <a:latin typeface="Arial Narrow" panose="020B0606020202030204" pitchFamily="34" charset="0"/>
                        </a:rPr>
                        <a:t>West Central</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vMerge="1">
                  <a:txBody>
                    <a:bodyPr/>
                    <a:lstStyle/>
                    <a:p>
                      <a:endParaRPr lang="en-US"/>
                    </a:p>
                  </a:txBody>
                  <a:tcPr/>
                </a:tc>
                <a:tc>
                  <a:txBody>
                    <a:bodyPr/>
                    <a:lstStyle/>
                    <a:p>
                      <a:pPr algn="ctr" rtl="0" fontAlgn="ctr"/>
                      <a:r>
                        <a:rPr lang="en-US" sz="1400" b="1" i="0" u="none" strike="noStrike" dirty="0">
                          <a:solidFill>
                            <a:srgbClr val="000000"/>
                          </a:solidFill>
                          <a:effectLst/>
                          <a:latin typeface="Arial Narrow" panose="020B0606020202030204" pitchFamily="34" charset="0"/>
                        </a:rPr>
                        <a:t>INGO supported 22 HHs through light rehabilitation of schools (CFW) 6 days per week</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D9E1F2"/>
                    </a:solidFill>
                  </a:tcPr>
                </a:tc>
                <a:tc>
                  <a:txBody>
                    <a:bodyPr/>
                    <a:lstStyle/>
                    <a:p>
                      <a:pPr algn="ctr" rtl="0" fontAlgn="ctr"/>
                      <a:r>
                        <a:rPr lang="en-US" sz="1400" b="1" i="0" u="none" strike="noStrike" dirty="0">
                          <a:solidFill>
                            <a:srgbClr val="000000"/>
                          </a:solidFill>
                          <a:effectLst/>
                          <a:latin typeface="Arial Narrow" panose="020B0606020202030204" pitchFamily="34" charset="0"/>
                        </a:rPr>
                        <a:t>No response reported</a:t>
                      </a:r>
                    </a:p>
                  </a:txBody>
                  <a:tcPr marL="7620" marR="7620" marT="7620" marB="0" anchor="ctr">
                    <a:lnL w="6350" cap="flat" cmpd="sng" algn="ctr">
                      <a:solidFill>
                        <a:srgbClr val="BFBFBF"/>
                      </a:solidFill>
                      <a:prstDash val="solid"/>
                      <a:round/>
                      <a:headEnd type="none" w="med" len="med"/>
                      <a:tailEnd type="none" w="med" len="med"/>
                    </a:lnL>
                    <a:lnR>
                      <a:noFill/>
                    </a:lnR>
                    <a:lnT>
                      <a:noFill/>
                    </a:lnT>
                    <a:lnB>
                      <a:noFill/>
                    </a:lnB>
                    <a:solidFill>
                      <a:srgbClr val="EDEDED"/>
                    </a:solidFill>
                  </a:tcPr>
                </a:tc>
                <a:extLst>
                  <a:ext uri="{0D108BD9-81ED-4DB2-BD59-A6C34878D82A}">
                    <a16:rowId xmlns:a16="http://schemas.microsoft.com/office/drawing/2014/main" val="180542088"/>
                  </a:ext>
                </a:extLst>
              </a:tr>
              <a:tr h="465286">
                <a:tc>
                  <a:txBody>
                    <a:bodyPr/>
                    <a:lstStyle/>
                    <a:p>
                      <a:pPr algn="ctr" rtl="0" fontAlgn="ctr"/>
                      <a:r>
                        <a:rPr lang="en-US" sz="1600" b="1" i="0" u="none" strike="noStrike" dirty="0">
                          <a:solidFill>
                            <a:srgbClr val="000000"/>
                          </a:solidFill>
                          <a:effectLst/>
                          <a:latin typeface="Arial Narrow" panose="020B0606020202030204" pitchFamily="34" charset="0"/>
                        </a:rPr>
                        <a:t>North  </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vMerge="1">
                  <a:txBody>
                    <a:bodyPr/>
                    <a:lstStyle/>
                    <a:p>
                      <a:endParaRPr lang="en-US"/>
                    </a:p>
                  </a:txBody>
                  <a:tcPr/>
                </a:tc>
                <a:tc>
                  <a:txBody>
                    <a:bodyPr/>
                    <a:lstStyle/>
                    <a:p>
                      <a:pPr algn="ctr" rtl="0" fontAlgn="ctr"/>
                      <a:r>
                        <a:rPr lang="en-US" sz="1400" b="1" i="0" u="none" strike="noStrike" dirty="0">
                          <a:solidFill>
                            <a:srgbClr val="000000"/>
                          </a:solidFill>
                          <a:effectLst/>
                          <a:latin typeface="Arial Narrow" panose="020B0606020202030204" pitchFamily="34" charset="0"/>
                        </a:rPr>
                        <a:t>No response reported</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EDEDED"/>
                    </a:solidFill>
                  </a:tcPr>
                </a:tc>
                <a:tc>
                  <a:txBody>
                    <a:bodyPr/>
                    <a:lstStyle/>
                    <a:p>
                      <a:pPr algn="ctr" rtl="0" fontAlgn="ctr"/>
                      <a:r>
                        <a:rPr lang="en-US" sz="1400" b="1" i="0" u="none" strike="noStrike" dirty="0" smtClean="0">
                          <a:solidFill>
                            <a:srgbClr val="000000"/>
                          </a:solidFill>
                          <a:effectLst/>
                          <a:latin typeface="Arial Narrow" panose="020B0606020202030204" pitchFamily="34" charset="0"/>
                        </a:rPr>
                        <a:t>· INGO </a:t>
                      </a:r>
                      <a:r>
                        <a:rPr lang="en-US" sz="1400" b="1" i="0" u="none" strike="noStrike" dirty="0">
                          <a:solidFill>
                            <a:srgbClr val="000000"/>
                          </a:solidFill>
                          <a:effectLst/>
                          <a:latin typeface="Arial Narrow" panose="020B0606020202030204" pitchFamily="34" charset="0"/>
                        </a:rPr>
                        <a:t>unconditional cash transfer to 505 </a:t>
                      </a:r>
                      <a:r>
                        <a:rPr lang="en-US" sz="1400" b="1" i="0" u="none" strike="noStrike" dirty="0" smtClean="0">
                          <a:solidFill>
                            <a:srgbClr val="000000"/>
                          </a:solidFill>
                          <a:effectLst/>
                          <a:latin typeface="Arial Narrow" panose="020B0606020202030204" pitchFamily="34" charset="0"/>
                        </a:rPr>
                        <a:t>HHs</a:t>
                      </a:r>
                    </a:p>
                    <a:p>
                      <a:pPr algn="ctr" rtl="0" fontAlgn="ctr"/>
                      <a:r>
                        <a:rPr lang="en-US" sz="1400" b="1" i="0" u="none" strike="noStrike" dirty="0" smtClean="0">
                          <a:solidFill>
                            <a:srgbClr val="000000"/>
                          </a:solidFill>
                          <a:effectLst/>
                          <a:latin typeface="Arial Narrow" panose="020B0606020202030204" pitchFamily="34" charset="0"/>
                        </a:rPr>
                        <a:t>· INGO blanket cash for food distribution to 1,884 HHs</a:t>
                      </a:r>
                      <a:endParaRPr lang="en-US" sz="14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a:noFill/>
                    </a:lnR>
                    <a:lnT>
                      <a:noFill/>
                    </a:lnT>
                    <a:lnB>
                      <a:noFill/>
                    </a:lnB>
                    <a:solidFill>
                      <a:srgbClr val="9BC2E6"/>
                    </a:solidFill>
                  </a:tcPr>
                </a:tc>
                <a:extLst>
                  <a:ext uri="{0D108BD9-81ED-4DB2-BD59-A6C34878D82A}">
                    <a16:rowId xmlns:a16="http://schemas.microsoft.com/office/drawing/2014/main" val="388422477"/>
                  </a:ext>
                </a:extLst>
              </a:tr>
              <a:tr h="242758">
                <a:tc>
                  <a:txBody>
                    <a:bodyPr/>
                    <a:lstStyle/>
                    <a:p>
                      <a:pPr algn="ctr" rtl="0" fontAlgn="ctr"/>
                      <a:r>
                        <a:rPr lang="en-US" sz="1600" b="1" i="0" u="none" strike="noStrike" dirty="0">
                          <a:solidFill>
                            <a:srgbClr val="000000"/>
                          </a:solidFill>
                          <a:effectLst/>
                          <a:latin typeface="Arial Narrow" panose="020B0606020202030204" pitchFamily="34" charset="0"/>
                        </a:rPr>
                        <a:t>West   </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tcPr>
                </a:tc>
                <a:tc vMerge="1">
                  <a:txBody>
                    <a:bodyPr/>
                    <a:lstStyle/>
                    <a:p>
                      <a:endParaRPr lang="en-US"/>
                    </a:p>
                  </a:txBody>
                  <a:tcPr/>
                </a:tc>
                <a:tc>
                  <a:txBody>
                    <a:bodyPr/>
                    <a:lstStyle/>
                    <a:p>
                      <a:pPr algn="ctr" rtl="0" fontAlgn="ctr"/>
                      <a:r>
                        <a:rPr lang="en-US" sz="1400" b="1" i="0" u="none" strike="noStrike" dirty="0">
                          <a:solidFill>
                            <a:srgbClr val="000000"/>
                          </a:solidFill>
                          <a:effectLst/>
                          <a:latin typeface="Arial Narrow" panose="020B0606020202030204" pitchFamily="34" charset="0"/>
                        </a:rPr>
                        <a:t>No response reported</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EDEDED"/>
                    </a:solidFill>
                  </a:tcPr>
                </a:tc>
                <a:tc>
                  <a:txBody>
                    <a:bodyPr/>
                    <a:lstStyle/>
                    <a:p>
                      <a:pPr algn="ctr" rtl="0" fontAlgn="ctr"/>
                      <a:r>
                        <a:rPr lang="en-US" sz="1400" b="1" i="0" u="none" strike="noStrike" dirty="0">
                          <a:solidFill>
                            <a:srgbClr val="000000"/>
                          </a:solidFill>
                          <a:effectLst/>
                          <a:latin typeface="Arial Narrow" panose="020B0606020202030204" pitchFamily="34" charset="0"/>
                        </a:rPr>
                        <a:t>No response reported</a:t>
                      </a:r>
                    </a:p>
                  </a:txBody>
                  <a:tcPr marL="7620" marR="7620" marT="7620" marB="0" anchor="ctr">
                    <a:lnL w="6350" cap="flat" cmpd="sng" algn="ctr">
                      <a:solidFill>
                        <a:srgbClr val="BFBFBF"/>
                      </a:solidFill>
                      <a:prstDash val="solid"/>
                      <a:round/>
                      <a:headEnd type="none" w="med" len="med"/>
                      <a:tailEnd type="none" w="med" len="med"/>
                    </a:lnL>
                    <a:lnR>
                      <a:noFill/>
                    </a:lnR>
                    <a:lnT>
                      <a:noFill/>
                    </a:lnT>
                    <a:lnB>
                      <a:noFill/>
                    </a:lnB>
                    <a:solidFill>
                      <a:srgbClr val="EDEDED"/>
                    </a:solidFill>
                  </a:tcPr>
                </a:tc>
                <a:extLst>
                  <a:ext uri="{0D108BD9-81ED-4DB2-BD59-A6C34878D82A}">
                    <a16:rowId xmlns:a16="http://schemas.microsoft.com/office/drawing/2014/main" val="819725838"/>
                  </a:ext>
                </a:extLst>
              </a:tr>
            </a:tbl>
          </a:graphicData>
        </a:graphic>
      </p:graphicFrame>
    </p:spTree>
    <p:extLst>
      <p:ext uri="{BB962C8B-B14F-4D97-AF65-F5344CB8AC3E}">
        <p14:creationId xmlns:p14="http://schemas.microsoft.com/office/powerpoint/2010/main" val="209772590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Livelihoods: Response Gaps</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31632" y="1252538"/>
            <a:ext cx="7352074" cy="5072062"/>
          </a:xfrm>
        </p:spPr>
      </p:pic>
    </p:spTree>
    <p:extLst>
      <p:ext uri="{BB962C8B-B14F-4D97-AF65-F5344CB8AC3E}">
        <p14:creationId xmlns:p14="http://schemas.microsoft.com/office/powerpoint/2010/main" val="114051433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Title 1"/>
          <p:cNvSpPr txBox="1">
            <a:spLocks/>
          </p:cNvSpPr>
          <p:nvPr/>
        </p:nvSpPr>
        <p:spPr>
          <a:xfrm>
            <a:off x="233756" y="365127"/>
            <a:ext cx="7947718" cy="61025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r>
              <a:rPr lang="en-US" sz="6600" dirty="0" smtClean="0"/>
              <a:t>Shelter and NFIs (SNFI)</a:t>
            </a:r>
            <a:endParaRPr lang="en-US" sz="6600" dirty="0"/>
          </a:p>
        </p:txBody>
      </p:sp>
    </p:spTree>
    <p:extLst>
      <p:ext uri="{BB962C8B-B14F-4D97-AF65-F5344CB8AC3E}">
        <p14:creationId xmlns:p14="http://schemas.microsoft.com/office/powerpoint/2010/main" val="30516841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a:t>
            </a:r>
            <a:r>
              <a:rPr lang="en-US" dirty="0" smtClean="0"/>
              <a:t>imitations</a:t>
            </a:r>
            <a:endParaRPr lang="en-US" dirty="0"/>
          </a:p>
        </p:txBody>
      </p:sp>
      <p:sp>
        <p:nvSpPr>
          <p:cNvPr id="3" name="Content Placeholder 2"/>
          <p:cNvSpPr>
            <a:spLocks noGrp="1"/>
          </p:cNvSpPr>
          <p:nvPr>
            <p:ph idx="1"/>
          </p:nvPr>
        </p:nvSpPr>
        <p:spPr/>
        <p:txBody>
          <a:bodyPr/>
          <a:lstStyle/>
          <a:p>
            <a:pPr marL="171450" indent="-171450"/>
            <a:r>
              <a:rPr lang="en-GB" dirty="0"/>
              <a:t>Lack of local-level reporting in 4Ws, e.g. only specifying intervention at </a:t>
            </a:r>
            <a:r>
              <a:rPr lang="en-GB" dirty="0" smtClean="0"/>
              <a:t>city-level.</a:t>
            </a:r>
          </a:p>
          <a:p>
            <a:pPr marL="171450" indent="-171450"/>
            <a:r>
              <a:rPr lang="en-GB" dirty="0" smtClean="0"/>
              <a:t>Possibility </a:t>
            </a:r>
            <a:r>
              <a:rPr lang="en-GB" dirty="0"/>
              <a:t>of missing intervention data and / or duplication in reporting of </a:t>
            </a:r>
            <a:r>
              <a:rPr lang="en-GB" dirty="0" smtClean="0"/>
              <a:t>activities.</a:t>
            </a:r>
          </a:p>
          <a:p>
            <a:pPr marL="171450" indent="-171450"/>
            <a:r>
              <a:rPr lang="en-GB" dirty="0"/>
              <a:t>Lack of reporting on planned </a:t>
            </a:r>
            <a:r>
              <a:rPr lang="en-GB" dirty="0" smtClean="0"/>
              <a:t>response.</a:t>
            </a:r>
          </a:p>
          <a:p>
            <a:r>
              <a:rPr lang="en-US" dirty="0" smtClean="0"/>
              <a:t>Findings and gaps are indicative only.</a:t>
            </a:r>
          </a:p>
        </p:txBody>
      </p:sp>
    </p:spTree>
    <p:extLst>
      <p:ext uri="{BB962C8B-B14F-4D97-AF65-F5344CB8AC3E}">
        <p14:creationId xmlns:p14="http://schemas.microsoft.com/office/powerpoint/2010/main" val="127840329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SNFI: City Wide Findings</a:t>
            </a:r>
            <a:endParaRPr lang="en-US" dirty="0"/>
          </a:p>
        </p:txBody>
      </p:sp>
      <p:sp>
        <p:nvSpPr>
          <p:cNvPr id="3" name="Content Placeholder 2"/>
          <p:cNvSpPr>
            <a:spLocks noGrp="1"/>
          </p:cNvSpPr>
          <p:nvPr>
            <p:ph idx="1"/>
          </p:nvPr>
        </p:nvSpPr>
        <p:spPr/>
        <p:txBody>
          <a:bodyPr>
            <a:normAutofit/>
          </a:bodyPr>
          <a:lstStyle/>
          <a:p>
            <a:r>
              <a:rPr lang="en-US" sz="1800" dirty="0"/>
              <a:t>There remains extensive shelter damage across Raqqa city, with high levels of severity of damage, particularly </a:t>
            </a:r>
            <a:r>
              <a:rPr lang="en-US" sz="1800" dirty="0" smtClean="0"/>
              <a:t>in locations Central Raqqa and North</a:t>
            </a:r>
          </a:p>
          <a:p>
            <a:r>
              <a:rPr lang="en-US" sz="1800" dirty="0"/>
              <a:t>There have been limited shelter interventions by humanitarian actors and more assessments are needed to identify households where small-scale shelter rehabilitation is </a:t>
            </a:r>
            <a:r>
              <a:rPr lang="en-US" sz="1800" dirty="0" smtClean="0"/>
              <a:t>feasible</a:t>
            </a:r>
          </a:p>
          <a:p>
            <a:r>
              <a:rPr lang="en-US" sz="1800" dirty="0"/>
              <a:t>The main NFI needs in the city at present relate to winter items - most items </a:t>
            </a:r>
            <a:r>
              <a:rPr lang="en-US" sz="1800" dirty="0" smtClean="0"/>
              <a:t>are available in around half of </a:t>
            </a:r>
            <a:r>
              <a:rPr lang="en-US" sz="1800" dirty="0" err="1" smtClean="0"/>
              <a:t>neighbourhoods</a:t>
            </a:r>
            <a:r>
              <a:rPr lang="en-US" sz="1800" dirty="0" smtClean="0"/>
              <a:t> in Raqqa City</a:t>
            </a:r>
          </a:p>
          <a:p>
            <a:r>
              <a:rPr lang="en-US" sz="1800" dirty="0"/>
              <a:t>Electricity networks are still mostly not functioning with </a:t>
            </a:r>
            <a:r>
              <a:rPr lang="en-US" sz="1800" dirty="0" smtClean="0"/>
              <a:t>electricity primarily available through community or private generators and is available between 8 – 10 hours on average - </a:t>
            </a:r>
            <a:r>
              <a:rPr lang="en-US" sz="1800" dirty="0"/>
              <a:t>this is affecting the functionality of a number of key services </a:t>
            </a:r>
            <a:endParaRPr lang="en-US" sz="1800" dirty="0" smtClean="0"/>
          </a:p>
          <a:p>
            <a:r>
              <a:rPr lang="en-US" sz="1800" dirty="0" smtClean="0"/>
              <a:t>No NFI distributions in North, South, East Central and </a:t>
            </a:r>
            <a:r>
              <a:rPr lang="en-US" sz="1800" dirty="0" err="1" smtClean="0"/>
              <a:t>Meshleb</a:t>
            </a:r>
            <a:r>
              <a:rPr lang="en-US" sz="1800" dirty="0" smtClean="0"/>
              <a:t> areas.</a:t>
            </a:r>
            <a:endParaRPr lang="en-US" sz="1800" dirty="0"/>
          </a:p>
        </p:txBody>
      </p:sp>
    </p:spTree>
    <p:extLst>
      <p:ext uri="{BB962C8B-B14F-4D97-AF65-F5344CB8AC3E}">
        <p14:creationId xmlns:p14="http://schemas.microsoft.com/office/powerpoint/2010/main" val="116142258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433989"/>
            <a:ext cx="8297786" cy="3407243"/>
          </a:xfrm>
          <a:prstGeom prst="rect">
            <a:avLst/>
          </a:prstGeom>
        </p:spPr>
      </p:pic>
      <p:sp>
        <p:nvSpPr>
          <p:cNvPr id="7" name="Rectangle 6"/>
          <p:cNvSpPr/>
          <p:nvPr/>
        </p:nvSpPr>
        <p:spPr>
          <a:xfrm>
            <a:off x="217713" y="1033879"/>
            <a:ext cx="8174264" cy="400110"/>
          </a:xfrm>
          <a:prstGeom prst="rect">
            <a:avLst/>
          </a:prstGeom>
        </p:spPr>
        <p:txBody>
          <a:bodyPr wrap="square">
            <a:spAutoFit/>
          </a:bodyPr>
          <a:lstStyle/>
          <a:p>
            <a:r>
              <a:rPr lang="en-US" sz="2000" b="1" dirty="0" smtClean="0">
                <a:solidFill>
                  <a:srgbClr val="000000"/>
                </a:solidFill>
                <a:latin typeface="+mj-lt"/>
              </a:rPr>
              <a:t>Damage density within the city (as of March 2018)</a:t>
            </a:r>
            <a:endParaRPr lang="en-US" sz="2000" dirty="0">
              <a:latin typeface="+mj-lt"/>
            </a:endParaRPr>
          </a:p>
        </p:txBody>
      </p:sp>
      <p:sp>
        <p:nvSpPr>
          <p:cNvPr id="9" name="Title 1"/>
          <p:cNvSpPr>
            <a:spLocks noGrp="1"/>
          </p:cNvSpPr>
          <p:nvPr>
            <p:ph type="title"/>
          </p:nvPr>
        </p:nvSpPr>
        <p:spPr/>
        <p:txBody>
          <a:bodyPr>
            <a:normAutofit fontScale="90000"/>
          </a:bodyPr>
          <a:lstStyle/>
          <a:p>
            <a:r>
              <a:rPr lang="en-US" dirty="0" err="1" smtClean="0"/>
              <a:t>Ar</a:t>
            </a:r>
            <a:r>
              <a:rPr lang="en-US" dirty="0" smtClean="0"/>
              <a:t>-Raqqa city: Shelter</a:t>
            </a:r>
            <a:endParaRPr lang="en-US" dirty="0"/>
          </a:p>
        </p:txBody>
      </p:sp>
      <p:sp>
        <p:nvSpPr>
          <p:cNvPr id="5" name="Content Placeholder 2"/>
          <p:cNvSpPr>
            <a:spLocks noGrp="1"/>
          </p:cNvSpPr>
          <p:nvPr>
            <p:ph idx="1"/>
          </p:nvPr>
        </p:nvSpPr>
        <p:spPr>
          <a:xfrm>
            <a:off x="301925" y="5020573"/>
            <a:ext cx="7957187" cy="1733910"/>
          </a:xfrm>
        </p:spPr>
        <p:txBody>
          <a:bodyPr>
            <a:normAutofit lnSpcReduction="10000"/>
          </a:bodyPr>
          <a:lstStyle/>
          <a:p>
            <a:r>
              <a:rPr lang="en-US" sz="1400" b="1" dirty="0" smtClean="0"/>
              <a:t>Around half (40-60%) of shelters in South, West Central, and North areas area in need of repair and reconstruction </a:t>
            </a:r>
          </a:p>
          <a:p>
            <a:r>
              <a:rPr lang="en-US" sz="1400" b="1" dirty="0" smtClean="0"/>
              <a:t>Primary barrier to shelter reconstruction is that repair require professional expertise and that shelter materials are too expensive</a:t>
            </a:r>
          </a:p>
          <a:p>
            <a:r>
              <a:rPr lang="en-US" sz="1400" b="1" dirty="0" smtClean="0"/>
              <a:t>Households living in damaged shelter was reportedly highest in North area (42-62%)</a:t>
            </a:r>
          </a:p>
          <a:p>
            <a:r>
              <a:rPr lang="en-US" sz="1400" b="1" dirty="0" smtClean="0"/>
              <a:t>Between 26-49% of households in South area are living in overcrowded shelter, suggesting many households live below recommended 3.5/m2 per person.</a:t>
            </a:r>
          </a:p>
          <a:p>
            <a:endParaRPr lang="en-US" sz="1400" b="1" dirty="0" smtClean="0"/>
          </a:p>
        </p:txBody>
      </p:sp>
    </p:spTree>
    <p:extLst>
      <p:ext uri="{BB962C8B-B14F-4D97-AF65-F5344CB8AC3E}">
        <p14:creationId xmlns:p14="http://schemas.microsoft.com/office/powerpoint/2010/main" val="63528757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SNFI: Shelter Rehabilitation </a:t>
            </a:r>
            <a:endParaRPr lang="en-US" dirty="0"/>
          </a:p>
        </p:txBody>
      </p:sp>
      <p:graphicFrame>
        <p:nvGraphicFramePr>
          <p:cNvPr id="4" name="Content Placeholder 3"/>
          <p:cNvGraphicFramePr>
            <a:graphicFrameLocks noGrp="1"/>
          </p:cNvGraphicFramePr>
          <p:nvPr>
            <p:ph idx="1"/>
            <p:extLst/>
          </p:nvPr>
        </p:nvGraphicFramePr>
        <p:xfrm>
          <a:off x="373626" y="1288028"/>
          <a:ext cx="7688827" cy="5211097"/>
        </p:xfrm>
        <a:graphic>
          <a:graphicData uri="http://schemas.openxmlformats.org/drawingml/2006/table">
            <a:tbl>
              <a:tblPr/>
              <a:tblGrid>
                <a:gridCol w="868385">
                  <a:extLst>
                    <a:ext uri="{9D8B030D-6E8A-4147-A177-3AD203B41FA5}">
                      <a16:colId xmlns:a16="http://schemas.microsoft.com/office/drawing/2014/main" val="4035097136"/>
                    </a:ext>
                  </a:extLst>
                </a:gridCol>
                <a:gridCol w="1754862">
                  <a:extLst>
                    <a:ext uri="{9D8B030D-6E8A-4147-A177-3AD203B41FA5}">
                      <a16:colId xmlns:a16="http://schemas.microsoft.com/office/drawing/2014/main" val="1876269561"/>
                    </a:ext>
                  </a:extLst>
                </a:gridCol>
                <a:gridCol w="1881501">
                  <a:extLst>
                    <a:ext uri="{9D8B030D-6E8A-4147-A177-3AD203B41FA5}">
                      <a16:colId xmlns:a16="http://schemas.microsoft.com/office/drawing/2014/main" val="1431959797"/>
                    </a:ext>
                  </a:extLst>
                </a:gridCol>
                <a:gridCol w="3184079">
                  <a:extLst>
                    <a:ext uri="{9D8B030D-6E8A-4147-A177-3AD203B41FA5}">
                      <a16:colId xmlns:a16="http://schemas.microsoft.com/office/drawing/2014/main" val="1138943500"/>
                    </a:ext>
                  </a:extLst>
                </a:gridCol>
              </a:tblGrid>
              <a:tr h="1048774">
                <a:tc>
                  <a:txBody>
                    <a:bodyPr/>
                    <a:lstStyle/>
                    <a:p>
                      <a:pPr algn="l" rtl="0" fontAlgn="b"/>
                      <a:r>
                        <a:rPr lang="en-US" sz="1000" b="0" i="0" u="none" strike="noStrike">
                          <a:solidFill>
                            <a:srgbClr val="000000"/>
                          </a:solidFill>
                          <a:effectLst/>
                          <a:latin typeface="Arial Narrow" panose="020B0606020202030204" pitchFamily="34" charset="0"/>
                        </a:rPr>
                        <a:t> </a:t>
                      </a:r>
                    </a:p>
                  </a:txBody>
                  <a:tcPr marL="7620" marR="7620" marT="7620" marB="0" anchor="b">
                    <a:lnL>
                      <a:noFill/>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tcPr>
                </a:tc>
                <a:tc>
                  <a:txBody>
                    <a:bodyPr/>
                    <a:lstStyle/>
                    <a:p>
                      <a:pPr algn="ctr" rtl="0" fontAlgn="ctr"/>
                      <a:r>
                        <a:rPr lang="en-US" sz="1600" b="1" i="0" u="none" strike="noStrike" dirty="0">
                          <a:solidFill>
                            <a:srgbClr val="FFFFFF"/>
                          </a:solidFill>
                          <a:effectLst/>
                          <a:latin typeface="Arial Narrow" panose="020B0606020202030204" pitchFamily="34" charset="0"/>
                        </a:rPr>
                        <a:t>% of shelters in need of reconstruction </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8585A"/>
                    </a:solidFill>
                  </a:tcPr>
                </a:tc>
                <a:tc>
                  <a:txBody>
                    <a:bodyPr/>
                    <a:lstStyle/>
                    <a:p>
                      <a:pPr algn="ctr" rtl="0" fontAlgn="ctr"/>
                      <a:r>
                        <a:rPr lang="en-US" sz="1600" b="1" i="0" u="none" strike="noStrike" dirty="0">
                          <a:solidFill>
                            <a:srgbClr val="FFFFFF"/>
                          </a:solidFill>
                          <a:effectLst/>
                          <a:latin typeface="Arial Narrow" panose="020B0606020202030204" pitchFamily="34" charset="0"/>
                        </a:rPr>
                        <a:t>% of shelters in need of repair </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8585A"/>
                    </a:solidFill>
                  </a:tcPr>
                </a:tc>
                <a:tc>
                  <a:txBody>
                    <a:bodyPr/>
                    <a:lstStyle/>
                    <a:p>
                      <a:pPr algn="ctr" rtl="0" fontAlgn="ctr"/>
                      <a:r>
                        <a:rPr lang="en-US" sz="1600" b="1" i="0" u="none" strike="noStrike" dirty="0">
                          <a:solidFill>
                            <a:srgbClr val="FFFFFF"/>
                          </a:solidFill>
                          <a:effectLst/>
                          <a:latin typeface="Arial Narrow" panose="020B0606020202030204" pitchFamily="34" charset="0"/>
                        </a:rPr>
                        <a:t>Main barriers to shelter repairs</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8585A"/>
                    </a:solidFill>
                  </a:tcPr>
                </a:tc>
                <a:extLst>
                  <a:ext uri="{0D108BD9-81ED-4DB2-BD59-A6C34878D82A}">
                    <a16:rowId xmlns:a16="http://schemas.microsoft.com/office/drawing/2014/main" val="2824087520"/>
                  </a:ext>
                </a:extLst>
              </a:tr>
              <a:tr h="622710">
                <a:tc>
                  <a:txBody>
                    <a:bodyPr/>
                    <a:lstStyle/>
                    <a:p>
                      <a:pPr algn="ctr" rtl="0" fontAlgn="ctr"/>
                      <a:r>
                        <a:rPr lang="en-US" sz="1600" b="1" i="0" u="none" strike="noStrike" dirty="0" err="1">
                          <a:solidFill>
                            <a:srgbClr val="000000"/>
                          </a:solidFill>
                          <a:effectLst/>
                          <a:latin typeface="Arial Narrow" panose="020B0606020202030204" pitchFamily="34" charset="0"/>
                        </a:rPr>
                        <a:t>Meshleb</a:t>
                      </a:r>
                      <a:endParaRPr lang="en-US" sz="16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200" b="1" i="0" u="none" strike="noStrike" dirty="0">
                          <a:solidFill>
                            <a:srgbClr val="000000"/>
                          </a:solidFill>
                          <a:effectLst/>
                          <a:latin typeface="Arial Narrow" panose="020B0606020202030204" pitchFamily="34" charset="0"/>
                        </a:rPr>
                        <a:t>A few to no shelters 0-20%</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E0B4"/>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A few to no shelters 0-20%</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E0B4"/>
                    </a:solidFill>
                  </a:tcPr>
                </a:tc>
                <a:tc rowSpan="6">
                  <a:txBody>
                    <a:bodyPr/>
                    <a:lstStyle/>
                    <a:p>
                      <a:pPr algn="ctr" rtl="0" fontAlgn="ctr"/>
                      <a:r>
                        <a:rPr lang="en-US" sz="1200" b="1" i="0" u="none" strike="noStrike" dirty="0" smtClean="0">
                          <a:solidFill>
                            <a:srgbClr val="000000"/>
                          </a:solidFill>
                          <a:effectLst/>
                          <a:latin typeface="Arial Narrow" panose="020B0606020202030204" pitchFamily="34" charset="0"/>
                        </a:rPr>
                        <a:t>Repairs require professionals and professionals are available but repair materials are too expensive</a:t>
                      </a:r>
                      <a:endParaRPr lang="en-US" sz="12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extLst>
                  <a:ext uri="{0D108BD9-81ED-4DB2-BD59-A6C34878D82A}">
                    <a16:rowId xmlns:a16="http://schemas.microsoft.com/office/drawing/2014/main" val="1030717426"/>
                  </a:ext>
                </a:extLst>
              </a:tr>
              <a:tr h="688258">
                <a:tc>
                  <a:txBody>
                    <a:bodyPr/>
                    <a:lstStyle/>
                    <a:p>
                      <a:pPr algn="ctr" rtl="0" fontAlgn="ctr"/>
                      <a:r>
                        <a:rPr lang="en-US" sz="1600" b="1" i="0" u="none" strike="noStrike">
                          <a:solidFill>
                            <a:srgbClr val="000000"/>
                          </a:solidFill>
                          <a:effectLst/>
                          <a:latin typeface="Arial Narrow" panose="020B0606020202030204" pitchFamily="34" charset="0"/>
                        </a:rPr>
                        <a:t>Northeast</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200" b="1" i="0" u="none" strike="noStrike" dirty="0">
                          <a:solidFill>
                            <a:srgbClr val="000000"/>
                          </a:solidFill>
                          <a:effectLst/>
                          <a:latin typeface="Arial Narrow" panose="020B0606020202030204" pitchFamily="34" charset="0"/>
                        </a:rPr>
                        <a:t>A few to no shelters 0-20%</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E0B4"/>
                    </a:solidFill>
                  </a:tcPr>
                </a:tc>
                <a:tc>
                  <a:txBody>
                    <a:bodyPr/>
                    <a:lstStyle/>
                    <a:p>
                      <a:pPr algn="ctr" rtl="0" fontAlgn="ctr"/>
                      <a:r>
                        <a:rPr lang="en-US" sz="1200" b="1" i="0" u="none" strike="noStrike">
                          <a:solidFill>
                            <a:srgbClr val="000000"/>
                          </a:solidFill>
                          <a:effectLst/>
                          <a:latin typeface="Arial Narrow" panose="020B0606020202030204" pitchFamily="34" charset="0"/>
                        </a:rPr>
                        <a:t>Less than half of shelters 20-40%</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E0B4"/>
                    </a:solidFill>
                  </a:tcPr>
                </a:tc>
                <a:tc vMerge="1">
                  <a:txBody>
                    <a:bodyPr/>
                    <a:lstStyle/>
                    <a:p>
                      <a:pPr algn="ctr" rtl="0" fontAlgn="ctr"/>
                      <a:endParaRPr lang="en-US" sz="12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extLst>
                  <a:ext uri="{0D108BD9-81ED-4DB2-BD59-A6C34878D82A}">
                    <a16:rowId xmlns:a16="http://schemas.microsoft.com/office/drawing/2014/main" val="2214101347"/>
                  </a:ext>
                </a:extLst>
              </a:tr>
              <a:tr h="589935">
                <a:tc>
                  <a:txBody>
                    <a:bodyPr/>
                    <a:lstStyle/>
                    <a:p>
                      <a:pPr algn="ctr" rtl="0" fontAlgn="ctr"/>
                      <a:r>
                        <a:rPr lang="en-US" sz="1600" b="1" i="0" u="none" strike="noStrike">
                          <a:solidFill>
                            <a:srgbClr val="000000"/>
                          </a:solidFill>
                          <a:effectLst/>
                          <a:latin typeface="Arial Narrow" panose="020B0606020202030204" pitchFamily="34" charset="0"/>
                        </a:rPr>
                        <a:t>South</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200" b="1" i="0" u="none" strike="noStrike" dirty="0">
                          <a:solidFill>
                            <a:srgbClr val="000000"/>
                          </a:solidFill>
                          <a:effectLst/>
                          <a:latin typeface="Arial Narrow" panose="020B0606020202030204" pitchFamily="34" charset="0"/>
                        </a:rPr>
                        <a:t>Around half of shelters 40-60%</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Around half of shelters 40-60%</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tc vMerge="1">
                  <a:txBody>
                    <a:bodyPr/>
                    <a:lstStyle/>
                    <a:p>
                      <a:pPr algn="ctr" rtl="0" fontAlgn="ctr"/>
                      <a:endParaRPr lang="en-US" sz="12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extLst>
                  <a:ext uri="{0D108BD9-81ED-4DB2-BD59-A6C34878D82A}">
                    <a16:rowId xmlns:a16="http://schemas.microsoft.com/office/drawing/2014/main" val="3029609370"/>
                  </a:ext>
                </a:extLst>
              </a:tr>
              <a:tr h="565355">
                <a:tc>
                  <a:txBody>
                    <a:bodyPr/>
                    <a:lstStyle/>
                    <a:p>
                      <a:pPr algn="ctr" rtl="0" fontAlgn="ctr"/>
                      <a:r>
                        <a:rPr lang="en-US" sz="1600" b="1" i="0" u="none" strike="noStrike" dirty="0">
                          <a:solidFill>
                            <a:srgbClr val="000000"/>
                          </a:solidFill>
                          <a:effectLst/>
                          <a:latin typeface="Arial Narrow" panose="020B0606020202030204" pitchFamily="34" charset="0"/>
                        </a:rPr>
                        <a:t>East Central</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200" b="1" i="0" u="none" strike="noStrike">
                          <a:solidFill>
                            <a:srgbClr val="000000"/>
                          </a:solidFill>
                          <a:effectLst/>
                          <a:latin typeface="Arial Narrow" panose="020B0606020202030204" pitchFamily="34" charset="0"/>
                        </a:rPr>
                        <a:t>Less than half of shelters 20-40%</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E0B4"/>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Around half of shelters 40-60%</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tc vMerge="1">
                  <a:txBody>
                    <a:bodyPr/>
                    <a:lstStyle/>
                    <a:p>
                      <a:pPr algn="ctr" rtl="0" fontAlgn="ctr"/>
                      <a:endParaRPr lang="en-US" sz="12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extLst>
                  <a:ext uri="{0D108BD9-81ED-4DB2-BD59-A6C34878D82A}">
                    <a16:rowId xmlns:a16="http://schemas.microsoft.com/office/drawing/2014/main" val="2559780763"/>
                  </a:ext>
                </a:extLst>
              </a:tr>
              <a:tr h="565355">
                <a:tc>
                  <a:txBody>
                    <a:bodyPr/>
                    <a:lstStyle/>
                    <a:p>
                      <a:pPr algn="ctr" rtl="0" fontAlgn="ctr"/>
                      <a:r>
                        <a:rPr lang="en-US" sz="1600" b="1" i="0" u="none" strike="noStrike" dirty="0">
                          <a:solidFill>
                            <a:srgbClr val="000000"/>
                          </a:solidFill>
                          <a:effectLst/>
                          <a:latin typeface="Arial Narrow" panose="020B0606020202030204" pitchFamily="34" charset="0"/>
                        </a:rPr>
                        <a:t>West Central</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200" b="1" i="0" u="none" strike="noStrike">
                          <a:solidFill>
                            <a:srgbClr val="000000"/>
                          </a:solidFill>
                          <a:effectLst/>
                          <a:latin typeface="Arial Narrow" panose="020B0606020202030204" pitchFamily="34" charset="0"/>
                        </a:rPr>
                        <a:t>Around half of shelters 40-60%</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Around half of shelters 40-60%</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tc vMerge="1">
                  <a:txBody>
                    <a:bodyPr/>
                    <a:lstStyle/>
                    <a:p>
                      <a:pPr algn="ctr" rtl="0" fontAlgn="ctr"/>
                      <a:endParaRPr lang="en-US" sz="12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extLst>
                  <a:ext uri="{0D108BD9-81ED-4DB2-BD59-A6C34878D82A}">
                    <a16:rowId xmlns:a16="http://schemas.microsoft.com/office/drawing/2014/main" val="1751178260"/>
                  </a:ext>
                </a:extLst>
              </a:tr>
              <a:tr h="565355">
                <a:tc>
                  <a:txBody>
                    <a:bodyPr/>
                    <a:lstStyle/>
                    <a:p>
                      <a:pPr algn="ctr" rtl="0" fontAlgn="ctr"/>
                      <a:r>
                        <a:rPr lang="en-US" sz="1600" b="1" i="0" u="none" strike="noStrike" dirty="0">
                          <a:solidFill>
                            <a:srgbClr val="000000"/>
                          </a:solidFill>
                          <a:effectLst/>
                          <a:latin typeface="Arial Narrow" panose="020B0606020202030204" pitchFamily="34" charset="0"/>
                        </a:rPr>
                        <a:t>North  </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200" b="1" i="0" u="none" strike="noStrike">
                          <a:solidFill>
                            <a:srgbClr val="000000"/>
                          </a:solidFill>
                          <a:effectLst/>
                          <a:latin typeface="Arial Narrow" panose="020B0606020202030204" pitchFamily="34" charset="0"/>
                        </a:rPr>
                        <a:t>Around half of shelters 40-60%</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Around half of shelters 40-60%</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tc vMerge="1">
                  <a:txBody>
                    <a:bodyPr/>
                    <a:lstStyle/>
                    <a:p>
                      <a:pPr algn="ctr" rtl="0" fontAlgn="ctr"/>
                      <a:endParaRPr lang="en-US" sz="12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extLst>
                  <a:ext uri="{0D108BD9-81ED-4DB2-BD59-A6C34878D82A}">
                    <a16:rowId xmlns:a16="http://schemas.microsoft.com/office/drawing/2014/main" val="2040286950"/>
                  </a:ext>
                </a:extLst>
              </a:tr>
              <a:tr h="565355">
                <a:tc>
                  <a:txBody>
                    <a:bodyPr/>
                    <a:lstStyle/>
                    <a:p>
                      <a:pPr algn="ctr" rtl="0" fontAlgn="ctr"/>
                      <a:r>
                        <a:rPr lang="en-US" sz="1600" b="1" i="0" u="none" strike="noStrike" dirty="0">
                          <a:solidFill>
                            <a:srgbClr val="000000"/>
                          </a:solidFill>
                          <a:effectLst/>
                          <a:latin typeface="Arial Narrow" panose="020B0606020202030204" pitchFamily="34" charset="0"/>
                        </a:rPr>
                        <a:t>West   </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tcPr>
                </a:tc>
                <a:tc>
                  <a:txBody>
                    <a:bodyPr/>
                    <a:lstStyle/>
                    <a:p>
                      <a:pPr algn="ctr" rtl="0" fontAlgn="ctr"/>
                      <a:r>
                        <a:rPr lang="en-US" sz="1200" b="1" i="0" u="none" strike="noStrike">
                          <a:solidFill>
                            <a:srgbClr val="000000"/>
                          </a:solidFill>
                          <a:effectLst/>
                          <a:latin typeface="Arial Narrow" panose="020B0606020202030204" pitchFamily="34" charset="0"/>
                        </a:rPr>
                        <a:t>A few to no shelters 0-20%</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solidFill>
                      <a:srgbClr val="C6E0B4"/>
                    </a:solidFill>
                  </a:tcPr>
                </a:tc>
                <a:tc>
                  <a:txBody>
                    <a:bodyPr/>
                    <a:lstStyle/>
                    <a:p>
                      <a:pPr algn="ctr" rtl="0" fontAlgn="ctr"/>
                      <a:r>
                        <a:rPr lang="en-US" sz="1200" b="1" i="0" u="none" strike="noStrike">
                          <a:solidFill>
                            <a:srgbClr val="000000"/>
                          </a:solidFill>
                          <a:effectLst/>
                          <a:latin typeface="Arial Narrow" panose="020B0606020202030204" pitchFamily="34" charset="0"/>
                        </a:rPr>
                        <a:t>A few to no shelters 0-20%</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solidFill>
                      <a:srgbClr val="C6E0B4"/>
                    </a:solidFill>
                  </a:tcPr>
                </a:tc>
                <a:tc>
                  <a:txBody>
                    <a:bodyPr/>
                    <a:lstStyle/>
                    <a:p>
                      <a:pPr algn="ctr" rtl="0" fontAlgn="ctr"/>
                      <a:r>
                        <a:rPr lang="en-US" sz="1200" b="1" i="0" u="none" strike="noStrike" dirty="0">
                          <a:solidFill>
                            <a:srgbClr val="000000"/>
                          </a:solidFill>
                          <a:effectLst/>
                          <a:latin typeface="Arial Narrow" panose="020B0606020202030204" pitchFamily="34" charset="0"/>
                        </a:rPr>
                        <a:t>Repairs require professionals and professionals are available but people cannot afford to pay </a:t>
                      </a:r>
                      <a:r>
                        <a:rPr lang="en-US" sz="1200" b="1" i="0" u="none" strike="noStrike" dirty="0" smtClean="0">
                          <a:solidFill>
                            <a:srgbClr val="000000"/>
                          </a:solidFill>
                          <a:effectLst/>
                          <a:latin typeface="Arial Narrow" panose="020B0606020202030204" pitchFamily="34" charset="0"/>
                        </a:rPr>
                        <a:t>professionals</a:t>
                      </a:r>
                      <a:endParaRPr lang="en-US" sz="12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3431139376"/>
                  </a:ext>
                </a:extLst>
              </a:tr>
            </a:tbl>
          </a:graphicData>
        </a:graphic>
      </p:graphicFrame>
      <p:sp>
        <p:nvSpPr>
          <p:cNvPr id="5" name="Rectangle 4"/>
          <p:cNvSpPr/>
          <p:nvPr/>
        </p:nvSpPr>
        <p:spPr>
          <a:xfrm>
            <a:off x="1178677" y="1009203"/>
            <a:ext cx="8174264" cy="307777"/>
          </a:xfrm>
          <a:prstGeom prst="rect">
            <a:avLst/>
          </a:prstGeom>
        </p:spPr>
        <p:txBody>
          <a:bodyPr wrap="square">
            <a:spAutoFit/>
          </a:bodyPr>
          <a:lstStyle/>
          <a:p>
            <a:r>
              <a:rPr lang="en-US" sz="1400" b="1" dirty="0" smtClean="0">
                <a:solidFill>
                  <a:srgbClr val="000000"/>
                </a:solidFill>
                <a:latin typeface="+mj-lt"/>
              </a:rPr>
              <a:t>As of October 2018</a:t>
            </a:r>
            <a:endParaRPr lang="en-US" sz="1400" dirty="0">
              <a:latin typeface="+mj-lt"/>
            </a:endParaRPr>
          </a:p>
        </p:txBody>
      </p:sp>
    </p:spTree>
    <p:extLst>
      <p:ext uri="{BB962C8B-B14F-4D97-AF65-F5344CB8AC3E}">
        <p14:creationId xmlns:p14="http://schemas.microsoft.com/office/powerpoint/2010/main" val="51273648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SNFI: Shelter Conditions</a:t>
            </a:r>
            <a:endParaRPr lang="en-US" dirty="0"/>
          </a:p>
        </p:txBody>
      </p:sp>
      <p:graphicFrame>
        <p:nvGraphicFramePr>
          <p:cNvPr id="4" name="Content Placeholder 3"/>
          <p:cNvGraphicFramePr>
            <a:graphicFrameLocks noGrp="1"/>
          </p:cNvGraphicFramePr>
          <p:nvPr>
            <p:ph idx="1"/>
            <p:extLst/>
          </p:nvPr>
        </p:nvGraphicFramePr>
        <p:xfrm>
          <a:off x="1900212" y="1430284"/>
          <a:ext cx="4614803" cy="5014450"/>
        </p:xfrm>
        <a:graphic>
          <a:graphicData uri="http://schemas.openxmlformats.org/drawingml/2006/table">
            <a:tbl>
              <a:tblPr/>
              <a:tblGrid>
                <a:gridCol w="889601">
                  <a:extLst>
                    <a:ext uri="{9D8B030D-6E8A-4147-A177-3AD203B41FA5}">
                      <a16:colId xmlns:a16="http://schemas.microsoft.com/office/drawing/2014/main" val="2719059112"/>
                    </a:ext>
                  </a:extLst>
                </a:gridCol>
                <a:gridCol w="1797734">
                  <a:extLst>
                    <a:ext uri="{9D8B030D-6E8A-4147-A177-3AD203B41FA5}">
                      <a16:colId xmlns:a16="http://schemas.microsoft.com/office/drawing/2014/main" val="1106945200"/>
                    </a:ext>
                  </a:extLst>
                </a:gridCol>
                <a:gridCol w="1927468">
                  <a:extLst>
                    <a:ext uri="{9D8B030D-6E8A-4147-A177-3AD203B41FA5}">
                      <a16:colId xmlns:a16="http://schemas.microsoft.com/office/drawing/2014/main" val="2901679642"/>
                    </a:ext>
                  </a:extLst>
                </a:gridCol>
              </a:tblGrid>
              <a:tr h="980268">
                <a:tc>
                  <a:txBody>
                    <a:bodyPr/>
                    <a:lstStyle/>
                    <a:p>
                      <a:pPr algn="l" rtl="0" fontAlgn="b"/>
                      <a:r>
                        <a:rPr lang="en-US" sz="1000" b="0" i="0" u="none" strike="noStrike">
                          <a:solidFill>
                            <a:srgbClr val="000000"/>
                          </a:solidFill>
                          <a:effectLst/>
                          <a:latin typeface="Arial Narrow" panose="020B0606020202030204" pitchFamily="34" charset="0"/>
                        </a:rPr>
                        <a:t> </a:t>
                      </a:r>
                    </a:p>
                  </a:txBody>
                  <a:tcPr marL="7620" marR="7620" marT="7620" marB="0" anchor="b">
                    <a:lnL>
                      <a:noFill/>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tcPr>
                </a:tc>
                <a:tc>
                  <a:txBody>
                    <a:bodyPr/>
                    <a:lstStyle/>
                    <a:p>
                      <a:pPr algn="ctr" rtl="0" fontAlgn="ctr"/>
                      <a:r>
                        <a:rPr lang="en-US" sz="1600" b="1" i="0" u="none" strike="noStrike" dirty="0">
                          <a:solidFill>
                            <a:srgbClr val="FFFFFF"/>
                          </a:solidFill>
                          <a:effectLst/>
                          <a:latin typeface="Arial Narrow" panose="020B0606020202030204" pitchFamily="34" charset="0"/>
                        </a:rPr>
                        <a:t>% of households living in damaged </a:t>
                      </a:r>
                      <a:r>
                        <a:rPr lang="en-US" sz="1600" b="1" i="0" u="none" strike="noStrike" dirty="0" smtClean="0">
                          <a:solidFill>
                            <a:srgbClr val="FFFFFF"/>
                          </a:solidFill>
                          <a:effectLst/>
                          <a:latin typeface="Arial Narrow" panose="020B0606020202030204" pitchFamily="34" charset="0"/>
                        </a:rPr>
                        <a:t>shelter*</a:t>
                      </a:r>
                      <a:endParaRPr lang="en-US" sz="1600" b="1" i="0" u="none" strike="noStrike" dirty="0">
                        <a:solidFill>
                          <a:srgbClr val="FFFFFF"/>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8585A"/>
                    </a:solidFill>
                  </a:tcPr>
                </a:tc>
                <a:tc>
                  <a:txBody>
                    <a:bodyPr/>
                    <a:lstStyle/>
                    <a:p>
                      <a:pPr algn="ctr" rtl="0" fontAlgn="ctr"/>
                      <a:r>
                        <a:rPr lang="en-US" sz="1600" b="1" i="0" u="none" strike="noStrike" dirty="0">
                          <a:solidFill>
                            <a:srgbClr val="FFFFFF"/>
                          </a:solidFill>
                          <a:effectLst/>
                          <a:latin typeface="Arial Narrow" panose="020B0606020202030204" pitchFamily="34" charset="0"/>
                        </a:rPr>
                        <a:t>% of households living in shared or overcrowded shelter</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8585A"/>
                    </a:solidFill>
                  </a:tcPr>
                </a:tc>
                <a:extLst>
                  <a:ext uri="{0D108BD9-81ED-4DB2-BD59-A6C34878D82A}">
                    <a16:rowId xmlns:a16="http://schemas.microsoft.com/office/drawing/2014/main" val="1208086273"/>
                  </a:ext>
                </a:extLst>
              </a:tr>
              <a:tr h="578107">
                <a:tc>
                  <a:txBody>
                    <a:bodyPr/>
                    <a:lstStyle/>
                    <a:p>
                      <a:pPr algn="ctr" rtl="0" fontAlgn="ctr"/>
                      <a:r>
                        <a:rPr lang="en-US" sz="1600" b="1" i="0" u="none" strike="noStrike" dirty="0" err="1">
                          <a:solidFill>
                            <a:srgbClr val="000000"/>
                          </a:solidFill>
                          <a:effectLst/>
                          <a:latin typeface="Arial Narrow" panose="020B0606020202030204" pitchFamily="34" charset="0"/>
                        </a:rPr>
                        <a:t>Meshleb</a:t>
                      </a:r>
                      <a:endParaRPr lang="en-US" sz="16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Narrow" panose="020B0606020202030204" pitchFamily="34" charset="0"/>
                        </a:rPr>
                        <a:t>0-20% / 0-800 households</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Arial Narrow" panose="020B0606020202030204" pitchFamily="34" charset="0"/>
                        </a:rPr>
                        <a:t>0-25%</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E0B4"/>
                    </a:solidFill>
                  </a:tcPr>
                </a:tc>
                <a:extLst>
                  <a:ext uri="{0D108BD9-81ED-4DB2-BD59-A6C34878D82A}">
                    <a16:rowId xmlns:a16="http://schemas.microsoft.com/office/drawing/2014/main" val="1905609114"/>
                  </a:ext>
                </a:extLst>
              </a:tr>
              <a:tr h="578107">
                <a:tc>
                  <a:txBody>
                    <a:bodyPr/>
                    <a:lstStyle/>
                    <a:p>
                      <a:pPr algn="ctr" rtl="0" fontAlgn="ctr"/>
                      <a:r>
                        <a:rPr lang="en-US" sz="1600" b="1" i="0" u="none" strike="noStrike">
                          <a:solidFill>
                            <a:srgbClr val="000000"/>
                          </a:solidFill>
                          <a:effectLst/>
                          <a:latin typeface="Arial Narrow" panose="020B0606020202030204" pitchFamily="34" charset="0"/>
                        </a:rPr>
                        <a:t>Northeast</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Arial Narrow" panose="020B0606020202030204" pitchFamily="34" charset="0"/>
                        </a:rPr>
                        <a:t>0-20% / 0-2,200 households</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E0B4"/>
                    </a:solidFill>
                  </a:tcPr>
                </a:tc>
                <a:tc>
                  <a:txBody>
                    <a:bodyPr/>
                    <a:lstStyle/>
                    <a:p>
                      <a:pPr algn="ctr" rtl="0" fontAlgn="ctr"/>
                      <a:r>
                        <a:rPr lang="en-US" sz="1400" b="1" i="0" u="none" strike="noStrike" dirty="0">
                          <a:solidFill>
                            <a:srgbClr val="000000"/>
                          </a:solidFill>
                          <a:effectLst/>
                          <a:latin typeface="Arial Narrow" panose="020B0606020202030204" pitchFamily="34" charset="0"/>
                        </a:rPr>
                        <a:t>0-25%</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E0B4"/>
                    </a:solidFill>
                  </a:tcPr>
                </a:tc>
                <a:extLst>
                  <a:ext uri="{0D108BD9-81ED-4DB2-BD59-A6C34878D82A}">
                    <a16:rowId xmlns:a16="http://schemas.microsoft.com/office/drawing/2014/main" val="3668863693"/>
                  </a:ext>
                </a:extLst>
              </a:tr>
              <a:tr h="578107">
                <a:tc>
                  <a:txBody>
                    <a:bodyPr/>
                    <a:lstStyle/>
                    <a:p>
                      <a:pPr algn="ctr" rtl="0" fontAlgn="ctr"/>
                      <a:r>
                        <a:rPr lang="en-US" sz="1600" b="1" i="0" u="none" strike="noStrike" dirty="0">
                          <a:solidFill>
                            <a:srgbClr val="000000"/>
                          </a:solidFill>
                          <a:effectLst/>
                          <a:latin typeface="Arial Narrow" panose="020B0606020202030204" pitchFamily="34" charset="0"/>
                        </a:rPr>
                        <a:t>South</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Arial Narrow" panose="020B0606020202030204" pitchFamily="34" charset="0"/>
                        </a:rPr>
                        <a:t>10-29% / 512 - 1,764 households</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tc>
                  <a:txBody>
                    <a:bodyPr/>
                    <a:lstStyle/>
                    <a:p>
                      <a:pPr algn="ctr" rtl="0" fontAlgn="ctr"/>
                      <a:r>
                        <a:rPr lang="en-US" sz="1400" b="1" i="0" u="none" strike="noStrike" dirty="0">
                          <a:solidFill>
                            <a:srgbClr val="000000"/>
                          </a:solidFill>
                          <a:effectLst/>
                          <a:latin typeface="Arial Narrow" panose="020B0606020202030204" pitchFamily="34" charset="0"/>
                        </a:rPr>
                        <a:t>26-49%</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extLst>
                  <a:ext uri="{0D108BD9-81ED-4DB2-BD59-A6C34878D82A}">
                    <a16:rowId xmlns:a16="http://schemas.microsoft.com/office/drawing/2014/main" val="3081332690"/>
                  </a:ext>
                </a:extLst>
              </a:tr>
              <a:tr h="578107">
                <a:tc>
                  <a:txBody>
                    <a:bodyPr/>
                    <a:lstStyle/>
                    <a:p>
                      <a:pPr algn="ctr" rtl="0" fontAlgn="ctr"/>
                      <a:r>
                        <a:rPr lang="en-US" sz="1600" b="1" i="0" u="none" strike="noStrike" dirty="0">
                          <a:solidFill>
                            <a:srgbClr val="000000"/>
                          </a:solidFill>
                          <a:effectLst/>
                          <a:latin typeface="Arial Narrow" panose="020B0606020202030204" pitchFamily="34" charset="0"/>
                        </a:rPr>
                        <a:t>East Central</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Narrow" panose="020B0606020202030204" pitchFamily="34" charset="0"/>
                        </a:rPr>
                        <a:t>15-32% / 600-1,943 households</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tc>
                  <a:txBody>
                    <a:bodyPr/>
                    <a:lstStyle/>
                    <a:p>
                      <a:pPr algn="ctr" rtl="0" fontAlgn="ctr"/>
                      <a:r>
                        <a:rPr lang="en-US" sz="1400" b="1" i="0" u="none" strike="noStrike" dirty="0">
                          <a:solidFill>
                            <a:srgbClr val="000000"/>
                          </a:solidFill>
                          <a:effectLst/>
                          <a:latin typeface="Arial Narrow" panose="020B0606020202030204" pitchFamily="34" charset="0"/>
                        </a:rPr>
                        <a:t>0-25%</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E0B4"/>
                    </a:solidFill>
                  </a:tcPr>
                </a:tc>
                <a:extLst>
                  <a:ext uri="{0D108BD9-81ED-4DB2-BD59-A6C34878D82A}">
                    <a16:rowId xmlns:a16="http://schemas.microsoft.com/office/drawing/2014/main" val="678601996"/>
                  </a:ext>
                </a:extLst>
              </a:tr>
              <a:tr h="565540">
                <a:tc>
                  <a:txBody>
                    <a:bodyPr/>
                    <a:lstStyle/>
                    <a:p>
                      <a:pPr algn="ctr" rtl="0" fontAlgn="ctr"/>
                      <a:r>
                        <a:rPr lang="en-US" sz="1600" b="1" i="0" u="none" strike="noStrike" dirty="0">
                          <a:solidFill>
                            <a:srgbClr val="000000"/>
                          </a:solidFill>
                          <a:effectLst/>
                          <a:latin typeface="Arial Narrow" panose="020B0606020202030204" pitchFamily="34" charset="0"/>
                        </a:rPr>
                        <a:t>West Central</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Narrow" panose="020B0606020202030204" pitchFamily="34" charset="0"/>
                        </a:rPr>
                        <a:t>18-38% / 904-2,271</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tc>
                  <a:txBody>
                    <a:bodyPr/>
                    <a:lstStyle/>
                    <a:p>
                      <a:pPr algn="ctr" rtl="0" fontAlgn="ctr"/>
                      <a:r>
                        <a:rPr lang="en-US" sz="1400" b="1" i="0" u="none" strike="noStrike" dirty="0">
                          <a:solidFill>
                            <a:srgbClr val="000000"/>
                          </a:solidFill>
                          <a:effectLst/>
                          <a:latin typeface="Arial Narrow" panose="020B0606020202030204" pitchFamily="34" charset="0"/>
                        </a:rPr>
                        <a:t>0-25%</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E0B4"/>
                    </a:solidFill>
                  </a:tcPr>
                </a:tc>
                <a:extLst>
                  <a:ext uri="{0D108BD9-81ED-4DB2-BD59-A6C34878D82A}">
                    <a16:rowId xmlns:a16="http://schemas.microsoft.com/office/drawing/2014/main" val="2383496356"/>
                  </a:ext>
                </a:extLst>
              </a:tr>
              <a:tr h="578107">
                <a:tc>
                  <a:txBody>
                    <a:bodyPr/>
                    <a:lstStyle/>
                    <a:p>
                      <a:pPr algn="ctr" rtl="0" fontAlgn="ctr"/>
                      <a:r>
                        <a:rPr lang="en-US" sz="1600" b="1" i="0" u="none" strike="noStrike" dirty="0">
                          <a:solidFill>
                            <a:srgbClr val="000000"/>
                          </a:solidFill>
                          <a:effectLst/>
                          <a:latin typeface="Arial Narrow" panose="020B0606020202030204" pitchFamily="34" charset="0"/>
                        </a:rPr>
                        <a:t>North  </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400" b="1" i="0" u="none" strike="noStrike" dirty="0">
                          <a:solidFill>
                            <a:schemeClr val="bg1"/>
                          </a:solidFill>
                          <a:effectLst/>
                          <a:latin typeface="Arial Narrow" panose="020B0606020202030204" pitchFamily="34" charset="0"/>
                        </a:rPr>
                        <a:t>42-62% / 1,788 - 3,049 households</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E5859"/>
                    </a:solidFill>
                  </a:tcPr>
                </a:tc>
                <a:tc>
                  <a:txBody>
                    <a:bodyPr/>
                    <a:lstStyle/>
                    <a:p>
                      <a:pPr algn="ctr" rtl="0" fontAlgn="ctr"/>
                      <a:r>
                        <a:rPr lang="en-US" sz="1400" b="1" i="0" u="none" strike="noStrike">
                          <a:solidFill>
                            <a:srgbClr val="000000"/>
                          </a:solidFill>
                          <a:effectLst/>
                          <a:latin typeface="Arial Narrow" panose="020B0606020202030204" pitchFamily="34" charset="0"/>
                        </a:rPr>
                        <a:t>0-25%</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E0B4"/>
                    </a:solidFill>
                  </a:tcPr>
                </a:tc>
                <a:extLst>
                  <a:ext uri="{0D108BD9-81ED-4DB2-BD59-A6C34878D82A}">
                    <a16:rowId xmlns:a16="http://schemas.microsoft.com/office/drawing/2014/main" val="931704888"/>
                  </a:ext>
                </a:extLst>
              </a:tr>
              <a:tr h="578107">
                <a:tc>
                  <a:txBody>
                    <a:bodyPr/>
                    <a:lstStyle/>
                    <a:p>
                      <a:pPr algn="ctr" rtl="0" fontAlgn="ctr"/>
                      <a:r>
                        <a:rPr lang="en-US" sz="1600" b="1" i="0" u="none" strike="noStrike" dirty="0">
                          <a:solidFill>
                            <a:srgbClr val="000000"/>
                          </a:solidFill>
                          <a:effectLst/>
                          <a:latin typeface="Arial Narrow" panose="020B0606020202030204" pitchFamily="34" charset="0"/>
                        </a:rPr>
                        <a:t>West   </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tcPr>
                </a:tc>
                <a:tc>
                  <a:txBody>
                    <a:bodyPr/>
                    <a:lstStyle/>
                    <a:p>
                      <a:pPr algn="ctr" rtl="0" fontAlgn="ctr"/>
                      <a:r>
                        <a:rPr lang="en-US" sz="1400" b="1" i="0" u="none" strike="noStrike">
                          <a:solidFill>
                            <a:srgbClr val="000000"/>
                          </a:solidFill>
                          <a:effectLst/>
                          <a:latin typeface="Arial Narrow" panose="020B0606020202030204" pitchFamily="34" charset="0"/>
                        </a:rPr>
                        <a:t>0-27% / 0 - 1,877 households</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solidFill>
                      <a:srgbClr val="FFF89F"/>
                    </a:solidFill>
                  </a:tcPr>
                </a:tc>
                <a:tc>
                  <a:txBody>
                    <a:bodyPr/>
                    <a:lstStyle/>
                    <a:p>
                      <a:pPr algn="ctr" rtl="0" fontAlgn="ctr"/>
                      <a:r>
                        <a:rPr lang="en-US" sz="1400" b="1" i="0" u="none" strike="noStrike" dirty="0">
                          <a:solidFill>
                            <a:srgbClr val="000000"/>
                          </a:solidFill>
                          <a:effectLst/>
                          <a:latin typeface="Arial Narrow" panose="020B0606020202030204" pitchFamily="34" charset="0"/>
                        </a:rPr>
                        <a:t>0-25%</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solidFill>
                      <a:srgbClr val="C6E0B4"/>
                    </a:solidFill>
                  </a:tcPr>
                </a:tc>
                <a:extLst>
                  <a:ext uri="{0D108BD9-81ED-4DB2-BD59-A6C34878D82A}">
                    <a16:rowId xmlns:a16="http://schemas.microsoft.com/office/drawing/2014/main" val="4287575866"/>
                  </a:ext>
                </a:extLst>
              </a:tr>
            </a:tbl>
          </a:graphicData>
        </a:graphic>
      </p:graphicFrame>
      <p:sp>
        <p:nvSpPr>
          <p:cNvPr id="5" name="Rectangle 4"/>
          <p:cNvSpPr/>
          <p:nvPr/>
        </p:nvSpPr>
        <p:spPr>
          <a:xfrm>
            <a:off x="233754" y="6559864"/>
            <a:ext cx="7947720" cy="276999"/>
          </a:xfrm>
          <a:prstGeom prst="rect">
            <a:avLst/>
          </a:prstGeom>
        </p:spPr>
        <p:txBody>
          <a:bodyPr wrap="square">
            <a:spAutoFit/>
          </a:bodyPr>
          <a:lstStyle/>
          <a:p>
            <a:r>
              <a:rPr lang="en-US" sz="1200" i="1" dirty="0" smtClean="0"/>
              <a:t>*This indicator uses data from the June ABA due to inadequate data for the October round.</a:t>
            </a:r>
            <a:endParaRPr lang="en-US" sz="1200" i="1" dirty="0"/>
          </a:p>
        </p:txBody>
      </p:sp>
      <p:sp>
        <p:nvSpPr>
          <p:cNvPr id="6" name="Rectangle 5"/>
          <p:cNvSpPr/>
          <p:nvPr/>
        </p:nvSpPr>
        <p:spPr>
          <a:xfrm>
            <a:off x="2692844" y="1105763"/>
            <a:ext cx="8174264" cy="307777"/>
          </a:xfrm>
          <a:prstGeom prst="rect">
            <a:avLst/>
          </a:prstGeom>
        </p:spPr>
        <p:txBody>
          <a:bodyPr wrap="square">
            <a:spAutoFit/>
          </a:bodyPr>
          <a:lstStyle/>
          <a:p>
            <a:r>
              <a:rPr lang="en-US" sz="1400" b="1" dirty="0" smtClean="0">
                <a:solidFill>
                  <a:srgbClr val="000000"/>
                </a:solidFill>
                <a:latin typeface="+mj-lt"/>
              </a:rPr>
              <a:t>As of October 2018</a:t>
            </a:r>
            <a:endParaRPr lang="en-US" sz="1400" dirty="0">
              <a:latin typeface="+mj-lt"/>
            </a:endParaRPr>
          </a:p>
        </p:txBody>
      </p:sp>
    </p:spTree>
    <p:extLst>
      <p:ext uri="{BB962C8B-B14F-4D97-AF65-F5344CB8AC3E}">
        <p14:creationId xmlns:p14="http://schemas.microsoft.com/office/powerpoint/2010/main" val="199645979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SNFI: Shelter Rehabilitation</a:t>
            </a:r>
            <a:endParaRPr lang="en-US" sz="4000" dirty="0"/>
          </a:p>
        </p:txBody>
      </p:sp>
      <p:sp>
        <p:nvSpPr>
          <p:cNvPr id="4" name="Title 1"/>
          <p:cNvSpPr txBox="1">
            <a:spLocks/>
          </p:cNvSpPr>
          <p:nvPr/>
        </p:nvSpPr>
        <p:spPr>
          <a:xfrm>
            <a:off x="233756" y="365127"/>
            <a:ext cx="7947718" cy="61025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endParaRPr lang="en-US" sz="6600"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4368" y="1546459"/>
            <a:ext cx="7706493" cy="4766903"/>
          </a:xfrm>
          <a:prstGeom prst="rect">
            <a:avLst/>
          </a:prstGeom>
        </p:spPr>
      </p:pic>
      <p:sp>
        <p:nvSpPr>
          <p:cNvPr id="6" name="Rectangle 5"/>
          <p:cNvSpPr/>
          <p:nvPr/>
        </p:nvSpPr>
        <p:spPr>
          <a:xfrm>
            <a:off x="233756" y="1033247"/>
            <a:ext cx="8174264" cy="400110"/>
          </a:xfrm>
          <a:prstGeom prst="rect">
            <a:avLst/>
          </a:prstGeom>
        </p:spPr>
        <p:txBody>
          <a:bodyPr wrap="square">
            <a:spAutoFit/>
          </a:bodyPr>
          <a:lstStyle/>
          <a:p>
            <a:r>
              <a:rPr lang="en-US" sz="2000" b="1" dirty="0" smtClean="0">
                <a:solidFill>
                  <a:srgbClr val="000000"/>
                </a:solidFill>
                <a:latin typeface="+mj-lt"/>
              </a:rPr>
              <a:t>Prevalence of Moderately Damaged Structures for Shelter Rehabilitation</a:t>
            </a:r>
            <a:endParaRPr lang="en-US" sz="2000" dirty="0">
              <a:latin typeface="+mj-lt"/>
            </a:endParaRPr>
          </a:p>
        </p:txBody>
      </p:sp>
    </p:spTree>
    <p:extLst>
      <p:ext uri="{BB962C8B-B14F-4D97-AF65-F5344CB8AC3E}">
        <p14:creationId xmlns:p14="http://schemas.microsoft.com/office/powerpoint/2010/main" val="404064603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SNFI: Shelter Response</a:t>
            </a:r>
            <a:endParaRPr lang="en-US" dirty="0"/>
          </a:p>
        </p:txBody>
      </p:sp>
      <p:graphicFrame>
        <p:nvGraphicFramePr>
          <p:cNvPr id="4" name="Content Placeholder 3"/>
          <p:cNvGraphicFramePr>
            <a:graphicFrameLocks noGrp="1"/>
          </p:cNvGraphicFramePr>
          <p:nvPr>
            <p:ph idx="1"/>
            <p:extLst/>
          </p:nvPr>
        </p:nvGraphicFramePr>
        <p:xfrm>
          <a:off x="383458" y="1268360"/>
          <a:ext cx="7798016" cy="5118951"/>
        </p:xfrm>
        <a:graphic>
          <a:graphicData uri="http://schemas.openxmlformats.org/drawingml/2006/table">
            <a:tbl>
              <a:tblPr/>
              <a:tblGrid>
                <a:gridCol w="880717">
                  <a:extLst>
                    <a:ext uri="{9D8B030D-6E8A-4147-A177-3AD203B41FA5}">
                      <a16:colId xmlns:a16="http://schemas.microsoft.com/office/drawing/2014/main" val="3989482105"/>
                    </a:ext>
                  </a:extLst>
                </a:gridCol>
                <a:gridCol w="1779783">
                  <a:extLst>
                    <a:ext uri="{9D8B030D-6E8A-4147-A177-3AD203B41FA5}">
                      <a16:colId xmlns:a16="http://schemas.microsoft.com/office/drawing/2014/main" val="100513591"/>
                    </a:ext>
                  </a:extLst>
                </a:gridCol>
                <a:gridCol w="1908220">
                  <a:extLst>
                    <a:ext uri="{9D8B030D-6E8A-4147-A177-3AD203B41FA5}">
                      <a16:colId xmlns:a16="http://schemas.microsoft.com/office/drawing/2014/main" val="4148952693"/>
                    </a:ext>
                  </a:extLst>
                </a:gridCol>
                <a:gridCol w="3229296">
                  <a:extLst>
                    <a:ext uri="{9D8B030D-6E8A-4147-A177-3AD203B41FA5}">
                      <a16:colId xmlns:a16="http://schemas.microsoft.com/office/drawing/2014/main" val="2004440991"/>
                    </a:ext>
                  </a:extLst>
                </a:gridCol>
              </a:tblGrid>
              <a:tr h="462117">
                <a:tc>
                  <a:txBody>
                    <a:bodyPr/>
                    <a:lstStyle/>
                    <a:p>
                      <a:pPr algn="l" rtl="0" fontAlgn="b"/>
                      <a:r>
                        <a:rPr lang="en-US" sz="1000" b="0" i="0" u="none" strike="noStrike">
                          <a:solidFill>
                            <a:srgbClr val="000000"/>
                          </a:solidFill>
                          <a:effectLst/>
                          <a:latin typeface="Arial Narrow" panose="020B0606020202030204" pitchFamily="34" charset="0"/>
                        </a:rPr>
                        <a:t> </a:t>
                      </a:r>
                    </a:p>
                  </a:txBody>
                  <a:tcPr marL="7620" marR="7620" marT="7620" marB="0" anchor="b">
                    <a:lnL>
                      <a:noFill/>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tcPr>
                </a:tc>
                <a:tc>
                  <a:txBody>
                    <a:bodyPr/>
                    <a:lstStyle/>
                    <a:p>
                      <a:pPr algn="ctr" rtl="0" fontAlgn="ctr"/>
                      <a:r>
                        <a:rPr lang="en-US" sz="1600" b="1" i="0" u="none" strike="noStrike" dirty="0">
                          <a:solidFill>
                            <a:srgbClr val="FFFFFF"/>
                          </a:solidFill>
                          <a:effectLst/>
                          <a:latin typeface="Arial Narrow" panose="020B0606020202030204" pitchFamily="34" charset="0"/>
                        </a:rPr>
                        <a:t>September</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58585A"/>
                    </a:solidFill>
                  </a:tcPr>
                </a:tc>
                <a:tc>
                  <a:txBody>
                    <a:bodyPr/>
                    <a:lstStyle/>
                    <a:p>
                      <a:pPr algn="ctr" rtl="0" fontAlgn="ctr"/>
                      <a:r>
                        <a:rPr lang="en-US" sz="1600" b="1" i="0" u="none" strike="noStrike" dirty="0">
                          <a:solidFill>
                            <a:srgbClr val="FFFFFF"/>
                          </a:solidFill>
                          <a:effectLst/>
                          <a:latin typeface="Arial Narrow" panose="020B0606020202030204" pitchFamily="34" charset="0"/>
                        </a:rPr>
                        <a:t>October</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58585A"/>
                    </a:solidFill>
                  </a:tcPr>
                </a:tc>
                <a:tc>
                  <a:txBody>
                    <a:bodyPr/>
                    <a:lstStyle/>
                    <a:p>
                      <a:pPr algn="ctr" rtl="0" fontAlgn="ctr"/>
                      <a:r>
                        <a:rPr lang="en-US" sz="1600" b="1" i="0" u="none" strike="noStrike" dirty="0">
                          <a:solidFill>
                            <a:srgbClr val="FFFFFF"/>
                          </a:solidFill>
                          <a:effectLst/>
                          <a:latin typeface="Arial Narrow" panose="020B0606020202030204" pitchFamily="34" charset="0"/>
                        </a:rPr>
                        <a:t>Planned</a:t>
                      </a:r>
                    </a:p>
                  </a:txBody>
                  <a:tcPr marL="7620" marR="7620" marT="7620" marB="0" anchor="ctr">
                    <a:lnL w="6350" cap="flat" cmpd="sng" algn="ctr">
                      <a:solidFill>
                        <a:srgbClr val="BFBFBF"/>
                      </a:solidFill>
                      <a:prstDash val="solid"/>
                      <a:round/>
                      <a:headEnd type="none" w="med" len="med"/>
                      <a:tailEnd type="none" w="med" len="med"/>
                    </a:lnL>
                    <a:lnR>
                      <a:noFill/>
                    </a:lnR>
                    <a:lnT>
                      <a:noFill/>
                    </a:lnT>
                    <a:lnB>
                      <a:noFill/>
                    </a:lnB>
                    <a:solidFill>
                      <a:srgbClr val="58585A"/>
                    </a:solidFill>
                  </a:tcPr>
                </a:tc>
                <a:extLst>
                  <a:ext uri="{0D108BD9-81ED-4DB2-BD59-A6C34878D82A}">
                    <a16:rowId xmlns:a16="http://schemas.microsoft.com/office/drawing/2014/main" val="3510431965"/>
                  </a:ext>
                </a:extLst>
              </a:tr>
              <a:tr h="870790">
                <a:tc>
                  <a:txBody>
                    <a:bodyPr/>
                    <a:lstStyle/>
                    <a:p>
                      <a:pPr algn="ctr" rtl="0" fontAlgn="ctr"/>
                      <a:r>
                        <a:rPr lang="en-US" sz="1600" b="1" i="0" u="none" strike="noStrike" dirty="0" err="1">
                          <a:solidFill>
                            <a:srgbClr val="000000"/>
                          </a:solidFill>
                          <a:effectLst/>
                          <a:latin typeface="Arial Narrow" panose="020B0606020202030204" pitchFamily="34" charset="0"/>
                        </a:rPr>
                        <a:t>Meshleb</a:t>
                      </a:r>
                      <a:endParaRPr lang="en-US" sz="16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rowSpan="7">
                  <a:txBody>
                    <a:bodyPr/>
                    <a:lstStyle/>
                    <a:p>
                      <a:pPr algn="ctr" rtl="0" fontAlgn="ctr"/>
                      <a:r>
                        <a:rPr lang="en-US" sz="1400" b="1" i="0" u="none" strike="noStrike" dirty="0">
                          <a:solidFill>
                            <a:srgbClr val="000000"/>
                          </a:solidFill>
                          <a:effectLst/>
                          <a:latin typeface="Arial Narrow" panose="020B0606020202030204" pitchFamily="34" charset="0"/>
                        </a:rPr>
                        <a:t>No </a:t>
                      </a:r>
                      <a:r>
                        <a:rPr lang="en-US" sz="1400" b="1" i="0" u="none" strike="noStrike" dirty="0" smtClean="0">
                          <a:solidFill>
                            <a:srgbClr val="000000"/>
                          </a:solidFill>
                          <a:effectLst/>
                          <a:latin typeface="Arial Narrow" panose="020B0606020202030204" pitchFamily="34" charset="0"/>
                        </a:rPr>
                        <a:t>response reported</a:t>
                      </a:r>
                      <a:endParaRPr lang="en-US" sz="14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solidFill>
                      <a:schemeClr val="bg1">
                        <a:lumMod val="85000"/>
                      </a:schemeClr>
                    </a:solidFill>
                  </a:tcPr>
                </a:tc>
                <a:tc>
                  <a:txBody>
                    <a:bodyPr/>
                    <a:lstStyle/>
                    <a:p>
                      <a:pPr algn="ctr" rtl="0" fontAlgn="ctr"/>
                      <a:r>
                        <a:rPr lang="en-US" sz="1400" b="1" i="0" u="none" strike="noStrike">
                          <a:solidFill>
                            <a:srgbClr val="000000"/>
                          </a:solidFill>
                          <a:effectLst/>
                          <a:latin typeface="Arial Narrow" panose="020B0606020202030204" pitchFamily="34" charset="0"/>
                        </a:rPr>
                        <a:t>INGO distribution of shelter kits to 905 households</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solidFill>
                      <a:srgbClr val="D9E1F2"/>
                    </a:solidFill>
                  </a:tcPr>
                </a:tc>
                <a:tc rowSpan="6">
                  <a:txBody>
                    <a:bodyPr/>
                    <a:lstStyle/>
                    <a:p>
                      <a:pPr algn="ctr" rtl="0" fontAlgn="ctr"/>
                      <a:r>
                        <a:rPr lang="en-US" sz="1400" b="1" i="0" u="none" strike="noStrike" dirty="0" smtClean="0">
                          <a:solidFill>
                            <a:srgbClr val="000000"/>
                          </a:solidFill>
                          <a:effectLst/>
                          <a:latin typeface="Arial Narrow" panose="020B0606020202030204" pitchFamily="34" charset="0"/>
                        </a:rPr>
                        <a:t>No response reported</a:t>
                      </a:r>
                      <a:endParaRPr lang="en-US" sz="14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a:noFill/>
                    </a:lnR>
                    <a:lnT>
                      <a:noFill/>
                    </a:lnT>
                    <a:lnB w="6350" cap="flat" cmpd="sng" algn="ctr">
                      <a:solidFill>
                        <a:srgbClr val="BFBFB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290319937"/>
                  </a:ext>
                </a:extLst>
              </a:tr>
              <a:tr h="302884">
                <a:tc>
                  <a:txBody>
                    <a:bodyPr/>
                    <a:lstStyle/>
                    <a:p>
                      <a:pPr algn="ctr" rtl="0" fontAlgn="ctr"/>
                      <a:r>
                        <a:rPr lang="en-US" sz="1600" b="1" i="0" u="none" strike="noStrike" dirty="0">
                          <a:solidFill>
                            <a:srgbClr val="000000"/>
                          </a:solidFill>
                          <a:effectLst/>
                          <a:latin typeface="Arial Narrow" panose="020B0606020202030204" pitchFamily="34" charset="0"/>
                        </a:rPr>
                        <a:t>Northeast</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vMerge="1">
                  <a:txBody>
                    <a:bodyPr/>
                    <a:lstStyle/>
                    <a:p>
                      <a:endParaRPr lang="en-US"/>
                    </a:p>
                  </a:txBody>
                  <a:tcPr/>
                </a:tc>
                <a:tc>
                  <a:txBody>
                    <a:bodyPr/>
                    <a:lstStyle/>
                    <a:p>
                      <a:pPr algn="ctr" rtl="0" fontAlgn="ctr"/>
                      <a:r>
                        <a:rPr lang="en-US" sz="1400" b="1" i="0" u="none" strike="noStrike" dirty="0">
                          <a:solidFill>
                            <a:srgbClr val="000000"/>
                          </a:solidFill>
                          <a:effectLst/>
                          <a:latin typeface="Arial Narrow" panose="020B0606020202030204" pitchFamily="34" charset="0"/>
                        </a:rPr>
                        <a:t>No </a:t>
                      </a:r>
                      <a:r>
                        <a:rPr lang="en-US" sz="1400" b="1" i="0" u="none" strike="noStrike" dirty="0" smtClean="0">
                          <a:solidFill>
                            <a:srgbClr val="000000"/>
                          </a:solidFill>
                          <a:effectLst/>
                          <a:latin typeface="Arial Narrow" panose="020B0606020202030204" pitchFamily="34" charset="0"/>
                        </a:rPr>
                        <a:t>response reported</a:t>
                      </a:r>
                      <a:endParaRPr lang="en-US" sz="14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chemeClr val="bg1">
                        <a:lumMod val="85000"/>
                      </a:schemeClr>
                    </a:solidFill>
                  </a:tcPr>
                </a:tc>
                <a:tc vMerge="1">
                  <a:txBody>
                    <a:bodyPr/>
                    <a:lstStyle/>
                    <a:p>
                      <a:pPr algn="ctr" rtl="0" fontAlgn="ctr"/>
                      <a:endParaRPr lang="en-US" sz="14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a:noFill/>
                    </a:lnR>
                    <a:lnT>
                      <a:noFill/>
                    </a:lnT>
                    <a:lnB>
                      <a:noFill/>
                    </a:lnB>
                    <a:solidFill>
                      <a:schemeClr val="bg1">
                        <a:lumMod val="75000"/>
                      </a:schemeClr>
                    </a:solidFill>
                  </a:tcPr>
                </a:tc>
                <a:extLst>
                  <a:ext uri="{0D108BD9-81ED-4DB2-BD59-A6C34878D82A}">
                    <a16:rowId xmlns:a16="http://schemas.microsoft.com/office/drawing/2014/main" val="1435927133"/>
                  </a:ext>
                </a:extLst>
              </a:tr>
              <a:tr h="302884">
                <a:tc>
                  <a:txBody>
                    <a:bodyPr/>
                    <a:lstStyle/>
                    <a:p>
                      <a:pPr algn="ctr" rtl="0" fontAlgn="ctr"/>
                      <a:r>
                        <a:rPr lang="en-US" sz="1600" b="1" i="0" u="none" strike="noStrike" dirty="0">
                          <a:solidFill>
                            <a:srgbClr val="000000"/>
                          </a:solidFill>
                          <a:effectLst/>
                          <a:latin typeface="Arial Narrow" panose="020B0606020202030204" pitchFamily="34" charset="0"/>
                        </a:rPr>
                        <a:t>South</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vMerge="1">
                  <a:txBody>
                    <a:bodyPr/>
                    <a:lstStyle/>
                    <a:p>
                      <a:endParaRPr lang="en-US"/>
                    </a:p>
                  </a:txBody>
                  <a:tcPr/>
                </a:tc>
                <a:tc>
                  <a:txBody>
                    <a:bodyPr/>
                    <a:lstStyle/>
                    <a:p>
                      <a:pPr algn="ctr" rtl="0" fontAlgn="ctr"/>
                      <a:r>
                        <a:rPr lang="en-US" sz="1400" b="1" i="0" u="none" strike="noStrike" dirty="0">
                          <a:solidFill>
                            <a:srgbClr val="000000"/>
                          </a:solidFill>
                          <a:effectLst/>
                          <a:latin typeface="Arial Narrow" panose="020B0606020202030204" pitchFamily="34" charset="0"/>
                        </a:rPr>
                        <a:t>No </a:t>
                      </a:r>
                      <a:r>
                        <a:rPr lang="en-US" sz="1400" b="1" i="0" u="none" strike="noStrike" dirty="0" smtClean="0">
                          <a:solidFill>
                            <a:srgbClr val="000000"/>
                          </a:solidFill>
                          <a:effectLst/>
                          <a:latin typeface="Arial Narrow" panose="020B0606020202030204" pitchFamily="34" charset="0"/>
                        </a:rPr>
                        <a:t>response reported</a:t>
                      </a:r>
                      <a:endParaRPr lang="en-US" sz="14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chemeClr val="bg1">
                        <a:lumMod val="85000"/>
                      </a:schemeClr>
                    </a:solidFill>
                  </a:tcPr>
                </a:tc>
                <a:tc vMerge="1">
                  <a:txBody>
                    <a:bodyPr/>
                    <a:lstStyle/>
                    <a:p>
                      <a:pPr algn="ctr" rtl="0" fontAlgn="ctr"/>
                      <a:endParaRPr lang="en-US" sz="14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a:noFill/>
                    </a:lnR>
                    <a:lnT>
                      <a:noFill/>
                    </a:lnT>
                    <a:lnB>
                      <a:noFill/>
                    </a:lnB>
                    <a:solidFill>
                      <a:schemeClr val="bg1">
                        <a:lumMod val="75000"/>
                      </a:schemeClr>
                    </a:solidFill>
                  </a:tcPr>
                </a:tc>
                <a:extLst>
                  <a:ext uri="{0D108BD9-81ED-4DB2-BD59-A6C34878D82A}">
                    <a16:rowId xmlns:a16="http://schemas.microsoft.com/office/drawing/2014/main" val="4261271743"/>
                  </a:ext>
                </a:extLst>
              </a:tr>
              <a:tr h="870790">
                <a:tc>
                  <a:txBody>
                    <a:bodyPr/>
                    <a:lstStyle/>
                    <a:p>
                      <a:pPr algn="ctr" rtl="0" fontAlgn="ctr"/>
                      <a:r>
                        <a:rPr lang="en-US" sz="1600" b="1" i="0" u="none" strike="noStrike" dirty="0">
                          <a:solidFill>
                            <a:srgbClr val="000000"/>
                          </a:solidFill>
                          <a:effectLst/>
                          <a:latin typeface="Arial Narrow" panose="020B0606020202030204" pitchFamily="34" charset="0"/>
                        </a:rPr>
                        <a:t>East Central</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vMerge="1">
                  <a:txBody>
                    <a:bodyPr/>
                    <a:lstStyle/>
                    <a:p>
                      <a:endParaRPr lang="en-US"/>
                    </a:p>
                  </a:txBody>
                  <a:tcPr/>
                </a:tc>
                <a:tc>
                  <a:txBody>
                    <a:bodyPr/>
                    <a:lstStyle/>
                    <a:p>
                      <a:pPr algn="ctr" rtl="0" fontAlgn="ctr"/>
                      <a:r>
                        <a:rPr lang="en-US" sz="1400" b="1" i="0" u="none" strike="noStrike" dirty="0">
                          <a:solidFill>
                            <a:srgbClr val="000000"/>
                          </a:solidFill>
                          <a:effectLst/>
                          <a:latin typeface="Arial Narrow" panose="020B0606020202030204" pitchFamily="34" charset="0"/>
                        </a:rPr>
                        <a:t>INGO emergency shelter kit distribution to 371 households</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solidFill>
                      <a:srgbClr val="D9E1F2"/>
                    </a:solidFill>
                  </a:tcPr>
                </a:tc>
                <a:tc vMerge="1">
                  <a:txBody>
                    <a:bodyPr/>
                    <a:lstStyle/>
                    <a:p>
                      <a:pPr algn="ctr" rtl="0" fontAlgn="ctr"/>
                      <a:endParaRPr lang="en-US" sz="14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a:noFill/>
                    </a:lnR>
                    <a:lnT>
                      <a:noFill/>
                    </a:lnT>
                    <a:lnB>
                      <a:noFill/>
                    </a:lnB>
                    <a:solidFill>
                      <a:schemeClr val="bg1">
                        <a:lumMod val="75000"/>
                      </a:schemeClr>
                    </a:solidFill>
                  </a:tcPr>
                </a:tc>
                <a:extLst>
                  <a:ext uri="{0D108BD9-81ED-4DB2-BD59-A6C34878D82A}">
                    <a16:rowId xmlns:a16="http://schemas.microsoft.com/office/drawing/2014/main" val="3314006127"/>
                  </a:ext>
                </a:extLst>
              </a:tr>
              <a:tr h="567906">
                <a:tc>
                  <a:txBody>
                    <a:bodyPr/>
                    <a:lstStyle/>
                    <a:p>
                      <a:pPr algn="ctr" rtl="0" fontAlgn="ctr"/>
                      <a:r>
                        <a:rPr lang="en-US" sz="1600" b="1" i="0" u="none" strike="noStrike" dirty="0">
                          <a:solidFill>
                            <a:srgbClr val="000000"/>
                          </a:solidFill>
                          <a:effectLst/>
                          <a:latin typeface="Arial Narrow" panose="020B0606020202030204" pitchFamily="34" charset="0"/>
                        </a:rPr>
                        <a:t>West Central</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vMerge="1">
                  <a:txBody>
                    <a:bodyPr/>
                    <a:lstStyle/>
                    <a:p>
                      <a:endParaRPr lang="en-US"/>
                    </a:p>
                  </a:txBody>
                  <a:tcPr/>
                </a:tc>
                <a:tc>
                  <a:txBody>
                    <a:bodyPr/>
                    <a:lstStyle/>
                    <a:p>
                      <a:pPr algn="ctr" rtl="0" fontAlgn="ctr"/>
                      <a:r>
                        <a:rPr lang="en-US" sz="1400" b="1" i="0" u="none" strike="noStrike" dirty="0" smtClean="0">
                          <a:solidFill>
                            <a:srgbClr val="000000"/>
                          </a:solidFill>
                          <a:effectLst/>
                          <a:latin typeface="Arial Narrow" panose="020B0606020202030204" pitchFamily="34" charset="0"/>
                        </a:rPr>
                        <a:t>No response</a:t>
                      </a:r>
                      <a:r>
                        <a:rPr lang="en-US" sz="1400" b="1" i="0" u="none" strike="noStrike" baseline="0" dirty="0" smtClean="0">
                          <a:solidFill>
                            <a:srgbClr val="000000"/>
                          </a:solidFill>
                          <a:effectLst/>
                          <a:latin typeface="Arial Narrow" panose="020B0606020202030204" pitchFamily="34" charset="0"/>
                        </a:rPr>
                        <a:t> reported</a:t>
                      </a:r>
                      <a:endParaRPr lang="en-US" sz="14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chemeClr val="bg1">
                        <a:lumMod val="85000"/>
                      </a:schemeClr>
                    </a:solidFill>
                  </a:tcPr>
                </a:tc>
                <a:tc vMerge="1">
                  <a:txBody>
                    <a:bodyPr/>
                    <a:lstStyle/>
                    <a:p>
                      <a:pPr algn="ctr" rtl="0" fontAlgn="ctr"/>
                      <a:endParaRPr lang="en-US" sz="14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a:noFill/>
                    </a:lnR>
                    <a:lnT>
                      <a:noFill/>
                    </a:lnT>
                    <a:lnB>
                      <a:noFill/>
                    </a:lnB>
                    <a:solidFill>
                      <a:schemeClr val="bg1">
                        <a:lumMod val="75000"/>
                      </a:schemeClr>
                    </a:solidFill>
                  </a:tcPr>
                </a:tc>
                <a:extLst>
                  <a:ext uri="{0D108BD9-81ED-4DB2-BD59-A6C34878D82A}">
                    <a16:rowId xmlns:a16="http://schemas.microsoft.com/office/drawing/2014/main" val="3743364760"/>
                  </a:ext>
                </a:extLst>
              </a:tr>
              <a:tr h="1161053">
                <a:tc>
                  <a:txBody>
                    <a:bodyPr/>
                    <a:lstStyle/>
                    <a:p>
                      <a:pPr algn="ctr" rtl="0" fontAlgn="ctr"/>
                      <a:r>
                        <a:rPr lang="en-US" sz="1600" b="1" i="0" u="none" strike="noStrike" dirty="0">
                          <a:solidFill>
                            <a:srgbClr val="000000"/>
                          </a:solidFill>
                          <a:effectLst/>
                          <a:latin typeface="Arial Narrow" panose="020B0606020202030204" pitchFamily="34" charset="0"/>
                        </a:rPr>
                        <a:t>North  </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vMerge="1">
                  <a:txBody>
                    <a:bodyPr/>
                    <a:lstStyle/>
                    <a:p>
                      <a:endParaRPr lang="en-US"/>
                    </a:p>
                  </a:txBody>
                  <a:tcPr/>
                </a:tc>
                <a:tc>
                  <a:txBody>
                    <a:bodyPr/>
                    <a:lstStyle/>
                    <a:p>
                      <a:pPr algn="ctr" rtl="0" fontAlgn="ctr"/>
                      <a:r>
                        <a:rPr lang="en-US" sz="1400" b="1" i="0" u="none" strike="noStrike" dirty="0">
                          <a:solidFill>
                            <a:srgbClr val="000000"/>
                          </a:solidFill>
                          <a:effectLst/>
                          <a:latin typeface="Arial Narrow" panose="020B0606020202030204" pitchFamily="34" charset="0"/>
                        </a:rPr>
                        <a:t>INGO cash assistance distribution for shelter rehabilitation to </a:t>
                      </a:r>
                      <a:r>
                        <a:rPr lang="en-US" sz="1400" b="1" i="0" u="none" strike="noStrike" dirty="0" smtClean="0">
                          <a:solidFill>
                            <a:srgbClr val="000000"/>
                          </a:solidFill>
                          <a:effectLst/>
                          <a:latin typeface="Arial Narrow" panose="020B0606020202030204" pitchFamily="34" charset="0"/>
                        </a:rPr>
                        <a:t>500 </a:t>
                      </a:r>
                      <a:r>
                        <a:rPr lang="en-US" sz="1400" b="1" i="0" u="none" strike="noStrike" dirty="0">
                          <a:solidFill>
                            <a:srgbClr val="000000"/>
                          </a:solidFill>
                          <a:effectLst/>
                          <a:latin typeface="Arial Narrow" panose="020B0606020202030204" pitchFamily="34" charset="0"/>
                        </a:rPr>
                        <a:t>households</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solidFill>
                      <a:srgbClr val="D9E1F2"/>
                    </a:solidFill>
                  </a:tcPr>
                </a:tc>
                <a:tc vMerge="1">
                  <a:txBody>
                    <a:bodyPr/>
                    <a:lstStyle/>
                    <a:p>
                      <a:pPr algn="ctr" rtl="0" fontAlgn="ctr"/>
                      <a:endParaRPr lang="en-US" sz="14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a:noFill/>
                    </a:lnR>
                    <a:lnT>
                      <a:noFill/>
                    </a:lnT>
                    <a:lnB w="6350" cap="flat" cmpd="sng" algn="ctr">
                      <a:solidFill>
                        <a:srgbClr val="BFBFB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915105803"/>
                  </a:ext>
                </a:extLst>
              </a:tr>
              <a:tr h="580527">
                <a:tc>
                  <a:txBody>
                    <a:bodyPr/>
                    <a:lstStyle/>
                    <a:p>
                      <a:pPr algn="ctr" rtl="0" fontAlgn="ctr"/>
                      <a:r>
                        <a:rPr lang="en-US" sz="1600" b="1" i="0" u="none" strike="noStrike" dirty="0">
                          <a:solidFill>
                            <a:srgbClr val="000000"/>
                          </a:solidFill>
                          <a:effectLst/>
                          <a:latin typeface="Arial Narrow" panose="020B0606020202030204" pitchFamily="34" charset="0"/>
                        </a:rPr>
                        <a:t>West   </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tcPr>
                </a:tc>
                <a:tc vMerge="1">
                  <a:txBody>
                    <a:bodyPr/>
                    <a:lstStyle/>
                    <a:p>
                      <a:endParaRPr lang="en-US"/>
                    </a:p>
                  </a:txBody>
                  <a:tcPr/>
                </a:tc>
                <a:tc>
                  <a:txBody>
                    <a:bodyPr/>
                    <a:lstStyle/>
                    <a:p>
                      <a:pPr algn="ctr" rtl="0" fontAlgn="ctr"/>
                      <a:r>
                        <a:rPr lang="en-US" sz="1400" b="1" i="0" u="none" strike="noStrike" dirty="0">
                          <a:solidFill>
                            <a:srgbClr val="000000"/>
                          </a:solidFill>
                          <a:effectLst/>
                          <a:latin typeface="Arial Narrow" panose="020B0606020202030204" pitchFamily="34" charset="0"/>
                        </a:rPr>
                        <a:t>No </a:t>
                      </a:r>
                      <a:r>
                        <a:rPr lang="en-US" sz="1400" b="1" i="0" u="none" strike="noStrike" dirty="0" smtClean="0">
                          <a:solidFill>
                            <a:srgbClr val="000000"/>
                          </a:solidFill>
                          <a:effectLst/>
                          <a:latin typeface="Arial Narrow" panose="020B0606020202030204" pitchFamily="34" charset="0"/>
                        </a:rPr>
                        <a:t>response</a:t>
                      </a:r>
                      <a:r>
                        <a:rPr lang="en-US" sz="1400" b="1" i="0" u="none" strike="noStrike" baseline="0" dirty="0" smtClean="0">
                          <a:solidFill>
                            <a:srgbClr val="000000"/>
                          </a:solidFill>
                          <a:effectLst/>
                          <a:latin typeface="Arial Narrow" panose="020B0606020202030204" pitchFamily="34" charset="0"/>
                        </a:rPr>
                        <a:t> reported</a:t>
                      </a:r>
                      <a:endParaRPr lang="en-US" sz="14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chemeClr val="bg1">
                        <a:lumMod val="85000"/>
                      </a:schemeClr>
                    </a:solidFill>
                  </a:tcPr>
                </a:tc>
                <a:tc>
                  <a:txBody>
                    <a:bodyPr/>
                    <a:lstStyle/>
                    <a:p>
                      <a:pPr algn="ctr" rtl="0" fontAlgn="ctr"/>
                      <a:r>
                        <a:rPr lang="en-US" sz="1400" b="1" i="0" u="none" strike="noStrike" dirty="0">
                          <a:solidFill>
                            <a:srgbClr val="000000"/>
                          </a:solidFill>
                          <a:effectLst/>
                          <a:latin typeface="Arial Narrow" panose="020B0606020202030204" pitchFamily="34" charset="0"/>
                        </a:rPr>
                        <a:t>INGO Shelter Regular unconditional CASH distribution to 236 HHs</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solidFill>
                      <a:srgbClr val="D9E1F2"/>
                    </a:solidFill>
                  </a:tcPr>
                </a:tc>
                <a:extLst>
                  <a:ext uri="{0D108BD9-81ED-4DB2-BD59-A6C34878D82A}">
                    <a16:rowId xmlns:a16="http://schemas.microsoft.com/office/drawing/2014/main" val="1809331161"/>
                  </a:ext>
                </a:extLst>
              </a:tr>
            </a:tbl>
          </a:graphicData>
        </a:graphic>
      </p:graphicFrame>
    </p:spTree>
    <p:extLst>
      <p:ext uri="{BB962C8B-B14F-4D97-AF65-F5344CB8AC3E}">
        <p14:creationId xmlns:p14="http://schemas.microsoft.com/office/powerpoint/2010/main" val="408185462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SNFI: Shelter Response Gaps</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31632" y="1252538"/>
            <a:ext cx="7352074" cy="5072062"/>
          </a:xfrm>
        </p:spPr>
      </p:pic>
    </p:spTree>
    <p:extLst>
      <p:ext uri="{BB962C8B-B14F-4D97-AF65-F5344CB8AC3E}">
        <p14:creationId xmlns:p14="http://schemas.microsoft.com/office/powerpoint/2010/main" val="348022662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17713" y="1033879"/>
            <a:ext cx="8174264" cy="400110"/>
          </a:xfrm>
          <a:prstGeom prst="rect">
            <a:avLst/>
          </a:prstGeom>
        </p:spPr>
        <p:txBody>
          <a:bodyPr wrap="square">
            <a:spAutoFit/>
          </a:bodyPr>
          <a:lstStyle/>
          <a:p>
            <a:r>
              <a:rPr lang="en-US" sz="2000" b="1" dirty="0" smtClean="0">
                <a:solidFill>
                  <a:srgbClr val="000000"/>
                </a:solidFill>
                <a:latin typeface="+mj-lt"/>
              </a:rPr>
              <a:t>Proportion of Core Non-Food Items (NFIs) available on average by area</a:t>
            </a:r>
            <a:endParaRPr lang="en-US" sz="2000" dirty="0">
              <a:latin typeface="+mj-lt"/>
            </a:endParaRPr>
          </a:p>
        </p:txBody>
      </p:sp>
      <p:sp>
        <p:nvSpPr>
          <p:cNvPr id="9" name="Rectangle 8"/>
          <p:cNvSpPr/>
          <p:nvPr/>
        </p:nvSpPr>
        <p:spPr>
          <a:xfrm>
            <a:off x="233756" y="6211669"/>
            <a:ext cx="7947720" cy="646331"/>
          </a:xfrm>
          <a:prstGeom prst="rect">
            <a:avLst/>
          </a:prstGeom>
        </p:spPr>
        <p:txBody>
          <a:bodyPr wrap="square">
            <a:spAutoFit/>
          </a:bodyPr>
          <a:lstStyle/>
          <a:p>
            <a:r>
              <a:rPr lang="en-US" sz="1200" i="1" dirty="0" smtClean="0"/>
              <a:t>Core NFIs assessed were bedding items, mattresses/sleeping bags, cooking utensils, cooking fuel, water containers, torches, solar lamps, solar panels, clothing, shoes, batteries, winter heaters, heating fuel, winter clothes, winter blankets, disposable diapers, sanitary pads, soap, laundry powder, cleaning liquid (for the house), detergent for dishes, baby diapers, and adult diapers..</a:t>
            </a:r>
            <a:endParaRPr lang="en-US" sz="1200" i="1" dirty="0"/>
          </a:p>
        </p:txBody>
      </p:sp>
      <p:sp>
        <p:nvSpPr>
          <p:cNvPr id="11" name="Title 1"/>
          <p:cNvSpPr>
            <a:spLocks noGrp="1"/>
          </p:cNvSpPr>
          <p:nvPr>
            <p:ph type="title"/>
          </p:nvPr>
        </p:nvSpPr>
        <p:spPr>
          <a:xfrm>
            <a:off x="233756" y="365127"/>
            <a:ext cx="7947718" cy="673028"/>
          </a:xfrm>
        </p:spPr>
        <p:txBody>
          <a:bodyPr>
            <a:normAutofit fontScale="90000"/>
          </a:bodyPr>
          <a:lstStyle/>
          <a:p>
            <a:r>
              <a:rPr lang="en-US" dirty="0" smtClean="0"/>
              <a:t>SNFI: Key NFI Trends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991211017"/>
              </p:ext>
            </p:extLst>
          </p:nvPr>
        </p:nvGraphicFramePr>
        <p:xfrm>
          <a:off x="1626343" y="1433989"/>
          <a:ext cx="5357004" cy="3952022"/>
        </p:xfrm>
        <a:graphic>
          <a:graphicData uri="http://schemas.openxmlformats.org/drawingml/2006/table">
            <a:tbl>
              <a:tblPr/>
              <a:tblGrid>
                <a:gridCol w="1250590">
                  <a:extLst>
                    <a:ext uri="{9D8B030D-6E8A-4147-A177-3AD203B41FA5}">
                      <a16:colId xmlns:a16="http://schemas.microsoft.com/office/drawing/2014/main" val="1280850561"/>
                    </a:ext>
                  </a:extLst>
                </a:gridCol>
                <a:gridCol w="1437245">
                  <a:extLst>
                    <a:ext uri="{9D8B030D-6E8A-4147-A177-3AD203B41FA5}">
                      <a16:colId xmlns:a16="http://schemas.microsoft.com/office/drawing/2014/main" val="1264311714"/>
                    </a:ext>
                  </a:extLst>
                </a:gridCol>
                <a:gridCol w="1306586">
                  <a:extLst>
                    <a:ext uri="{9D8B030D-6E8A-4147-A177-3AD203B41FA5}">
                      <a16:colId xmlns:a16="http://schemas.microsoft.com/office/drawing/2014/main" val="2429858477"/>
                    </a:ext>
                  </a:extLst>
                </a:gridCol>
                <a:gridCol w="1362583">
                  <a:extLst>
                    <a:ext uri="{9D8B030D-6E8A-4147-A177-3AD203B41FA5}">
                      <a16:colId xmlns:a16="http://schemas.microsoft.com/office/drawing/2014/main" val="1207889576"/>
                    </a:ext>
                  </a:extLst>
                </a:gridCol>
              </a:tblGrid>
              <a:tr h="399771">
                <a:tc>
                  <a:txBody>
                    <a:bodyPr/>
                    <a:lstStyle/>
                    <a:p>
                      <a:pPr algn="l" fontAlgn="b"/>
                      <a:endParaRPr lang="en-US" sz="1600" b="1"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D1D3D4"/>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March</a:t>
                      </a:r>
                    </a:p>
                  </a:txBody>
                  <a:tcPr marL="0" marR="0" marT="0" marB="0" anchor="b">
                    <a:lnL>
                      <a:noFill/>
                    </a:lnL>
                    <a:lnR>
                      <a:noFill/>
                    </a:lnR>
                    <a:lnT>
                      <a:noFill/>
                    </a:lnT>
                    <a:lnB>
                      <a:noFill/>
                    </a:lnB>
                  </a:tcPr>
                </a:tc>
                <a:tc>
                  <a:txBody>
                    <a:bodyPr/>
                    <a:lstStyle/>
                    <a:p>
                      <a:pPr algn="ctr" fontAlgn="b"/>
                      <a:r>
                        <a:rPr lang="en-US" sz="1600" b="1" i="0" u="none" strike="noStrike" dirty="0">
                          <a:solidFill>
                            <a:srgbClr val="000000"/>
                          </a:solidFill>
                          <a:effectLst/>
                          <a:latin typeface="Calibri" panose="020F0502020204030204" pitchFamily="34" charset="0"/>
                        </a:rPr>
                        <a:t>June</a:t>
                      </a:r>
                    </a:p>
                  </a:txBody>
                  <a:tcPr marL="0" marR="0" marT="0" marB="0" anchor="b">
                    <a:lnL>
                      <a:noFill/>
                    </a:lnL>
                    <a:lnR>
                      <a:noFill/>
                    </a:lnR>
                    <a:lnT>
                      <a:noFill/>
                    </a:lnT>
                    <a:lnB>
                      <a:noFill/>
                    </a:lnB>
                  </a:tcPr>
                </a:tc>
                <a:tc>
                  <a:txBody>
                    <a:bodyPr/>
                    <a:lstStyle/>
                    <a:p>
                      <a:pPr algn="ctr" fontAlgn="b"/>
                      <a:r>
                        <a:rPr lang="en-US" sz="1600" b="1" i="0" u="none" strike="noStrike" dirty="0">
                          <a:solidFill>
                            <a:srgbClr val="000000"/>
                          </a:solidFill>
                          <a:effectLst/>
                          <a:latin typeface="Calibri" panose="020F0502020204030204" pitchFamily="34" charset="0"/>
                        </a:rPr>
                        <a:t>October</a:t>
                      </a:r>
                    </a:p>
                  </a:txBody>
                  <a:tcPr marL="0" marR="0" marT="0" marB="0" anchor="b">
                    <a:lnL>
                      <a:noFill/>
                    </a:lnL>
                    <a:lnR>
                      <a:noFill/>
                    </a:lnR>
                    <a:lnT>
                      <a:noFill/>
                    </a:lnT>
                    <a:lnB>
                      <a:noFill/>
                    </a:lnB>
                  </a:tcPr>
                </a:tc>
                <a:extLst>
                  <a:ext uri="{0D108BD9-81ED-4DB2-BD59-A6C34878D82A}">
                    <a16:rowId xmlns:a16="http://schemas.microsoft.com/office/drawing/2014/main" val="3080216705"/>
                  </a:ext>
                </a:extLst>
              </a:tr>
              <a:tr h="399771">
                <a:tc>
                  <a:txBody>
                    <a:bodyPr/>
                    <a:lstStyle/>
                    <a:p>
                      <a:pPr algn="ctr" rtl="0" fontAlgn="ctr"/>
                      <a:r>
                        <a:rPr lang="en-US" sz="1600" b="1" i="0" u="none" strike="noStrike">
                          <a:solidFill>
                            <a:srgbClr val="FFFFFF"/>
                          </a:solidFill>
                          <a:effectLst/>
                          <a:latin typeface="Arial Narrow" panose="020B0606020202030204" pitchFamily="34" charset="0"/>
                        </a:rPr>
                        <a:t>Meshleb</a:t>
                      </a:r>
                    </a:p>
                  </a:txBody>
                  <a:tcPr marL="0" marR="0" marT="0"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w="6350" cap="flat" cmpd="sng" algn="ctr">
                      <a:solidFill>
                        <a:srgbClr val="D1D3D4"/>
                      </a:solidFill>
                      <a:prstDash val="solid"/>
                      <a:round/>
                      <a:headEnd type="none" w="med" len="med"/>
                      <a:tailEnd type="none" w="med" len="med"/>
                    </a:lnT>
                    <a:lnB w="6350" cap="flat" cmpd="sng" algn="ctr">
                      <a:solidFill>
                        <a:srgbClr val="D1D3D4"/>
                      </a:solidFill>
                      <a:prstDash val="solid"/>
                      <a:round/>
                      <a:headEnd type="none" w="med" len="med"/>
                      <a:tailEnd type="none" w="med" len="med"/>
                    </a:lnB>
                    <a:solidFill>
                      <a:srgbClr val="58585A"/>
                    </a:solidFill>
                  </a:tcPr>
                </a:tc>
                <a:tc>
                  <a:txBody>
                    <a:bodyPr/>
                    <a:lstStyle/>
                    <a:p>
                      <a:pPr algn="ctr" fontAlgn="ctr"/>
                      <a:r>
                        <a:rPr lang="en-US" sz="1600" b="1" i="0" u="none" strike="noStrike">
                          <a:solidFill>
                            <a:srgbClr val="000000"/>
                          </a:solidFill>
                          <a:effectLst/>
                          <a:latin typeface="Calibri" panose="020F0502020204030204" pitchFamily="34" charset="0"/>
                        </a:rPr>
                        <a:t>92%</a:t>
                      </a:r>
                    </a:p>
                  </a:txBody>
                  <a:tcPr marL="0" marR="0" marT="0" marB="0" anchor="ctr">
                    <a:lnL w="6350" cap="flat" cmpd="sng" algn="ctr">
                      <a:solidFill>
                        <a:srgbClr val="D1D3D4"/>
                      </a:solidFill>
                      <a:prstDash val="solid"/>
                      <a:round/>
                      <a:headEnd type="none" w="med" len="med"/>
                      <a:tailEnd type="none" w="med" len="med"/>
                    </a:lnL>
                    <a:lnR>
                      <a:noFill/>
                    </a:lnR>
                    <a:lnT>
                      <a:noFill/>
                    </a:lnT>
                    <a:lnB>
                      <a:noFill/>
                    </a:lnB>
                    <a:solidFill>
                      <a:srgbClr val="72C37C"/>
                    </a:solidFill>
                  </a:tcPr>
                </a:tc>
                <a:tc>
                  <a:txBody>
                    <a:bodyPr/>
                    <a:lstStyle/>
                    <a:p>
                      <a:pPr algn="ctr" fontAlgn="ctr"/>
                      <a:r>
                        <a:rPr lang="en-US" sz="1600" b="1" i="0" u="none" strike="noStrike">
                          <a:solidFill>
                            <a:srgbClr val="000000"/>
                          </a:solidFill>
                          <a:effectLst/>
                          <a:latin typeface="Calibri" panose="020F0502020204030204" pitchFamily="34" charset="0"/>
                        </a:rPr>
                        <a:t>42%</a:t>
                      </a:r>
                    </a:p>
                  </a:txBody>
                  <a:tcPr marL="0" marR="0" marT="0" marB="0" anchor="ctr">
                    <a:lnL>
                      <a:noFill/>
                    </a:lnL>
                    <a:lnR>
                      <a:noFill/>
                    </a:lnR>
                    <a:lnT>
                      <a:noFill/>
                    </a:lnT>
                    <a:lnB>
                      <a:noFill/>
                    </a:lnB>
                    <a:solidFill>
                      <a:srgbClr val="FDCE7E"/>
                    </a:solidFill>
                  </a:tcPr>
                </a:tc>
                <a:tc>
                  <a:txBody>
                    <a:bodyPr/>
                    <a:lstStyle/>
                    <a:p>
                      <a:pPr algn="ctr" fontAlgn="ctr"/>
                      <a:r>
                        <a:rPr lang="en-US" sz="1600" b="1" i="0" u="none" strike="noStrike" dirty="0">
                          <a:solidFill>
                            <a:srgbClr val="000000"/>
                          </a:solidFill>
                          <a:effectLst/>
                          <a:latin typeface="Calibri" panose="020F0502020204030204" pitchFamily="34" charset="0"/>
                        </a:rPr>
                        <a:t>96%</a:t>
                      </a:r>
                    </a:p>
                  </a:txBody>
                  <a:tcPr marL="0" marR="0" marT="0" marB="0" anchor="ctr">
                    <a:lnL>
                      <a:noFill/>
                    </a:lnL>
                    <a:lnR>
                      <a:noFill/>
                    </a:lnR>
                    <a:lnT>
                      <a:noFill/>
                    </a:lnT>
                    <a:lnB>
                      <a:noFill/>
                    </a:lnB>
                    <a:solidFill>
                      <a:srgbClr val="63BE7B"/>
                    </a:solidFill>
                  </a:tcPr>
                </a:tc>
                <a:extLst>
                  <a:ext uri="{0D108BD9-81ED-4DB2-BD59-A6C34878D82A}">
                    <a16:rowId xmlns:a16="http://schemas.microsoft.com/office/drawing/2014/main" val="507815044"/>
                  </a:ext>
                </a:extLst>
              </a:tr>
              <a:tr h="399771">
                <a:tc>
                  <a:txBody>
                    <a:bodyPr/>
                    <a:lstStyle/>
                    <a:p>
                      <a:pPr algn="ctr" rtl="0" fontAlgn="ctr"/>
                      <a:r>
                        <a:rPr lang="en-US" sz="1600" b="1" i="0" u="none" strike="noStrike">
                          <a:solidFill>
                            <a:srgbClr val="FFFFFF"/>
                          </a:solidFill>
                          <a:effectLst/>
                          <a:latin typeface="Arial Narrow" panose="020B0606020202030204" pitchFamily="34" charset="0"/>
                        </a:rPr>
                        <a:t>Northeast</a:t>
                      </a:r>
                    </a:p>
                  </a:txBody>
                  <a:tcPr marL="0" marR="0" marT="0"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w="6350" cap="flat" cmpd="sng" algn="ctr">
                      <a:solidFill>
                        <a:srgbClr val="D1D3D4"/>
                      </a:solidFill>
                      <a:prstDash val="solid"/>
                      <a:round/>
                      <a:headEnd type="none" w="med" len="med"/>
                      <a:tailEnd type="none" w="med" len="med"/>
                    </a:lnT>
                    <a:lnB w="6350" cap="flat" cmpd="sng" algn="ctr">
                      <a:solidFill>
                        <a:srgbClr val="D1D3D4"/>
                      </a:solidFill>
                      <a:prstDash val="solid"/>
                      <a:round/>
                      <a:headEnd type="none" w="med" len="med"/>
                      <a:tailEnd type="none" w="med" len="med"/>
                    </a:lnB>
                    <a:solidFill>
                      <a:srgbClr val="58585A"/>
                    </a:solidFill>
                  </a:tcPr>
                </a:tc>
                <a:tc>
                  <a:txBody>
                    <a:bodyPr/>
                    <a:lstStyle/>
                    <a:p>
                      <a:pPr algn="ctr" fontAlgn="ctr"/>
                      <a:r>
                        <a:rPr lang="en-US" sz="1600" b="1" i="0" u="none" strike="noStrike">
                          <a:solidFill>
                            <a:srgbClr val="000000"/>
                          </a:solidFill>
                          <a:effectLst/>
                          <a:latin typeface="Calibri" panose="020F0502020204030204" pitchFamily="34" charset="0"/>
                        </a:rPr>
                        <a:t>38%</a:t>
                      </a:r>
                    </a:p>
                  </a:txBody>
                  <a:tcPr marL="0" marR="0" marT="0" marB="0" anchor="ctr">
                    <a:lnL w="6350" cap="flat" cmpd="sng" algn="ctr">
                      <a:solidFill>
                        <a:srgbClr val="D1D3D4"/>
                      </a:solidFill>
                      <a:prstDash val="solid"/>
                      <a:round/>
                      <a:headEnd type="none" w="med" len="med"/>
                      <a:tailEnd type="none" w="med" len="med"/>
                    </a:lnL>
                    <a:lnR>
                      <a:noFill/>
                    </a:lnR>
                    <a:lnT>
                      <a:noFill/>
                    </a:lnT>
                    <a:lnB>
                      <a:noFill/>
                    </a:lnB>
                    <a:solidFill>
                      <a:srgbClr val="FCC27C"/>
                    </a:solidFill>
                  </a:tcPr>
                </a:tc>
                <a:tc>
                  <a:txBody>
                    <a:bodyPr/>
                    <a:lstStyle/>
                    <a:p>
                      <a:pPr algn="ctr" fontAlgn="ctr"/>
                      <a:r>
                        <a:rPr lang="en-US" sz="1600" b="1" i="0" u="none" strike="noStrike">
                          <a:solidFill>
                            <a:srgbClr val="000000"/>
                          </a:solidFill>
                          <a:effectLst/>
                          <a:latin typeface="Calibri" panose="020F0502020204030204" pitchFamily="34" charset="0"/>
                        </a:rPr>
                        <a:t>51%</a:t>
                      </a:r>
                    </a:p>
                  </a:txBody>
                  <a:tcPr marL="0" marR="0" marT="0" marB="0" anchor="ctr">
                    <a:lnL>
                      <a:noFill/>
                    </a:lnL>
                    <a:lnR>
                      <a:noFill/>
                    </a:lnR>
                    <a:lnT>
                      <a:noFill/>
                    </a:lnT>
                    <a:lnB>
                      <a:noFill/>
                    </a:lnB>
                    <a:solidFill>
                      <a:srgbClr val="FFEB84"/>
                    </a:solidFill>
                  </a:tcPr>
                </a:tc>
                <a:tc>
                  <a:txBody>
                    <a:bodyPr/>
                    <a:lstStyle/>
                    <a:p>
                      <a:pPr algn="ctr" fontAlgn="ctr"/>
                      <a:r>
                        <a:rPr lang="en-US" sz="1600" b="1" i="0" u="none" strike="noStrike" dirty="0">
                          <a:solidFill>
                            <a:srgbClr val="000000"/>
                          </a:solidFill>
                          <a:effectLst/>
                          <a:latin typeface="Calibri" panose="020F0502020204030204" pitchFamily="34" charset="0"/>
                        </a:rPr>
                        <a:t>52%</a:t>
                      </a:r>
                    </a:p>
                  </a:txBody>
                  <a:tcPr marL="0" marR="0" marT="0" marB="0" anchor="ctr">
                    <a:lnL>
                      <a:noFill/>
                    </a:lnL>
                    <a:lnR>
                      <a:noFill/>
                    </a:lnR>
                    <a:lnT>
                      <a:noFill/>
                    </a:lnT>
                    <a:lnB>
                      <a:noFill/>
                    </a:lnB>
                    <a:solidFill>
                      <a:srgbClr val="FDEB84"/>
                    </a:solidFill>
                  </a:tcPr>
                </a:tc>
                <a:extLst>
                  <a:ext uri="{0D108BD9-81ED-4DB2-BD59-A6C34878D82A}">
                    <a16:rowId xmlns:a16="http://schemas.microsoft.com/office/drawing/2014/main" val="436288485"/>
                  </a:ext>
                </a:extLst>
              </a:tr>
              <a:tr h="399771">
                <a:tc>
                  <a:txBody>
                    <a:bodyPr/>
                    <a:lstStyle/>
                    <a:p>
                      <a:pPr algn="ctr" rtl="0" fontAlgn="ctr"/>
                      <a:r>
                        <a:rPr lang="en-US" sz="1600" b="1" i="0" u="none" strike="noStrike">
                          <a:solidFill>
                            <a:srgbClr val="FFFFFF"/>
                          </a:solidFill>
                          <a:effectLst/>
                          <a:latin typeface="Arial Narrow" panose="020B0606020202030204" pitchFamily="34" charset="0"/>
                        </a:rPr>
                        <a:t>South</a:t>
                      </a:r>
                    </a:p>
                  </a:txBody>
                  <a:tcPr marL="0" marR="0" marT="0"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w="6350" cap="flat" cmpd="sng" algn="ctr">
                      <a:solidFill>
                        <a:srgbClr val="D1D3D4"/>
                      </a:solidFill>
                      <a:prstDash val="solid"/>
                      <a:round/>
                      <a:headEnd type="none" w="med" len="med"/>
                      <a:tailEnd type="none" w="med" len="med"/>
                    </a:lnT>
                    <a:lnB w="6350" cap="flat" cmpd="sng" algn="ctr">
                      <a:solidFill>
                        <a:srgbClr val="D1D3D4"/>
                      </a:solidFill>
                      <a:prstDash val="solid"/>
                      <a:round/>
                      <a:headEnd type="none" w="med" len="med"/>
                      <a:tailEnd type="none" w="med" len="med"/>
                    </a:lnB>
                    <a:solidFill>
                      <a:srgbClr val="58585A"/>
                    </a:solidFill>
                  </a:tcPr>
                </a:tc>
                <a:tc>
                  <a:txBody>
                    <a:bodyPr/>
                    <a:lstStyle/>
                    <a:p>
                      <a:pPr algn="ctr" fontAlgn="ctr"/>
                      <a:r>
                        <a:rPr lang="en-US" sz="1600" b="1" i="0" u="none" strike="noStrike">
                          <a:solidFill>
                            <a:srgbClr val="000000"/>
                          </a:solidFill>
                          <a:effectLst/>
                          <a:latin typeface="Calibri" panose="020F0502020204030204" pitchFamily="34" charset="0"/>
                        </a:rPr>
                        <a:t>54%</a:t>
                      </a:r>
                    </a:p>
                  </a:txBody>
                  <a:tcPr marL="0" marR="0" marT="0" marB="0" anchor="ctr">
                    <a:lnL w="6350" cap="flat" cmpd="sng" algn="ctr">
                      <a:solidFill>
                        <a:srgbClr val="D1D3D4"/>
                      </a:solidFill>
                      <a:prstDash val="solid"/>
                      <a:round/>
                      <a:headEnd type="none" w="med" len="med"/>
                      <a:tailEnd type="none" w="med" len="med"/>
                    </a:lnL>
                    <a:lnR>
                      <a:noFill/>
                    </a:lnR>
                    <a:lnT>
                      <a:noFill/>
                    </a:lnT>
                    <a:lnB>
                      <a:noFill/>
                    </a:lnB>
                    <a:solidFill>
                      <a:srgbClr val="F4E884"/>
                    </a:solidFill>
                  </a:tcPr>
                </a:tc>
                <a:tc>
                  <a:txBody>
                    <a:bodyPr/>
                    <a:lstStyle/>
                    <a:p>
                      <a:pPr algn="ctr" fontAlgn="ctr"/>
                      <a:r>
                        <a:rPr lang="en-US" sz="1600" b="1" i="0" u="none" strike="noStrike">
                          <a:solidFill>
                            <a:srgbClr val="000000"/>
                          </a:solidFill>
                          <a:effectLst/>
                          <a:latin typeface="Calibri" panose="020F0502020204030204" pitchFamily="34" charset="0"/>
                        </a:rPr>
                        <a:t>44%</a:t>
                      </a:r>
                    </a:p>
                  </a:txBody>
                  <a:tcPr marL="0" marR="0" marT="0" marB="0" anchor="ctr">
                    <a:lnL>
                      <a:noFill/>
                    </a:lnL>
                    <a:lnR>
                      <a:noFill/>
                    </a:lnR>
                    <a:lnT>
                      <a:noFill/>
                    </a:lnT>
                    <a:lnB>
                      <a:noFill/>
                    </a:lnB>
                    <a:solidFill>
                      <a:srgbClr val="FDD57F"/>
                    </a:solidFill>
                  </a:tcPr>
                </a:tc>
                <a:tc>
                  <a:txBody>
                    <a:bodyPr/>
                    <a:lstStyle/>
                    <a:p>
                      <a:pPr algn="ctr" fontAlgn="ctr"/>
                      <a:r>
                        <a:rPr lang="en-US" sz="1600" b="1" i="0" u="none" strike="noStrike" dirty="0">
                          <a:solidFill>
                            <a:srgbClr val="000000"/>
                          </a:solidFill>
                          <a:effectLst/>
                          <a:latin typeface="Calibri" panose="020F0502020204030204" pitchFamily="34" charset="0"/>
                        </a:rPr>
                        <a:t>85%</a:t>
                      </a:r>
                    </a:p>
                  </a:txBody>
                  <a:tcPr marL="0" marR="0" marT="0" marB="0" anchor="ctr">
                    <a:lnL>
                      <a:noFill/>
                    </a:lnL>
                    <a:lnR>
                      <a:noFill/>
                    </a:lnR>
                    <a:lnT>
                      <a:noFill/>
                    </a:lnT>
                    <a:lnB>
                      <a:noFill/>
                    </a:lnB>
                    <a:solidFill>
                      <a:srgbClr val="88C97E"/>
                    </a:solidFill>
                  </a:tcPr>
                </a:tc>
                <a:extLst>
                  <a:ext uri="{0D108BD9-81ED-4DB2-BD59-A6C34878D82A}">
                    <a16:rowId xmlns:a16="http://schemas.microsoft.com/office/drawing/2014/main" val="1172897123"/>
                  </a:ext>
                </a:extLst>
              </a:tr>
              <a:tr h="776698">
                <a:tc>
                  <a:txBody>
                    <a:bodyPr/>
                    <a:lstStyle/>
                    <a:p>
                      <a:pPr algn="ctr" rtl="0" fontAlgn="ctr"/>
                      <a:r>
                        <a:rPr lang="en-US" sz="1600" b="1" i="0" u="none" strike="noStrike">
                          <a:solidFill>
                            <a:srgbClr val="FFFFFF"/>
                          </a:solidFill>
                          <a:effectLst/>
                          <a:latin typeface="Arial Narrow" panose="020B0606020202030204" pitchFamily="34" charset="0"/>
                        </a:rPr>
                        <a:t>East Central</a:t>
                      </a:r>
                    </a:p>
                  </a:txBody>
                  <a:tcPr marL="0" marR="0" marT="0"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w="6350" cap="flat" cmpd="sng" algn="ctr">
                      <a:solidFill>
                        <a:srgbClr val="D1D3D4"/>
                      </a:solidFill>
                      <a:prstDash val="solid"/>
                      <a:round/>
                      <a:headEnd type="none" w="med" len="med"/>
                      <a:tailEnd type="none" w="med" len="med"/>
                    </a:lnT>
                    <a:lnB w="6350" cap="flat" cmpd="sng" algn="ctr">
                      <a:solidFill>
                        <a:srgbClr val="D1D3D4"/>
                      </a:solidFill>
                      <a:prstDash val="solid"/>
                      <a:round/>
                      <a:headEnd type="none" w="med" len="med"/>
                      <a:tailEnd type="none" w="med" len="med"/>
                    </a:lnB>
                    <a:solidFill>
                      <a:srgbClr val="58585A"/>
                    </a:solidFill>
                  </a:tcPr>
                </a:tc>
                <a:tc>
                  <a:txBody>
                    <a:bodyPr/>
                    <a:lstStyle/>
                    <a:p>
                      <a:pPr algn="ctr" fontAlgn="ctr"/>
                      <a:r>
                        <a:rPr lang="en-US" sz="1600" b="1" i="0" u="none" strike="noStrike">
                          <a:solidFill>
                            <a:srgbClr val="000000"/>
                          </a:solidFill>
                          <a:effectLst/>
                          <a:latin typeface="Calibri" panose="020F0502020204030204" pitchFamily="34" charset="0"/>
                        </a:rPr>
                        <a:t>23%</a:t>
                      </a:r>
                    </a:p>
                  </a:txBody>
                  <a:tcPr marL="0" marR="0" marT="0" marB="0" anchor="ctr">
                    <a:lnL w="6350" cap="flat" cmpd="sng" algn="ctr">
                      <a:solidFill>
                        <a:srgbClr val="D1D3D4"/>
                      </a:solidFill>
                      <a:prstDash val="solid"/>
                      <a:round/>
                      <a:headEnd type="none" w="med" len="med"/>
                      <a:tailEnd type="none" w="med" len="med"/>
                    </a:lnL>
                    <a:lnR>
                      <a:noFill/>
                    </a:lnR>
                    <a:lnT>
                      <a:noFill/>
                    </a:lnT>
                    <a:lnB>
                      <a:noFill/>
                    </a:lnB>
                    <a:solidFill>
                      <a:srgbClr val="FA9573"/>
                    </a:solidFill>
                  </a:tcPr>
                </a:tc>
                <a:tc>
                  <a:txBody>
                    <a:bodyPr/>
                    <a:lstStyle/>
                    <a:p>
                      <a:pPr algn="ctr" fontAlgn="ctr"/>
                      <a:r>
                        <a:rPr lang="en-US" sz="1600" b="1" i="0" u="none" strike="noStrike">
                          <a:solidFill>
                            <a:srgbClr val="000000"/>
                          </a:solidFill>
                          <a:effectLst/>
                          <a:latin typeface="Calibri" panose="020F0502020204030204" pitchFamily="34" charset="0"/>
                        </a:rPr>
                        <a:t>73%</a:t>
                      </a:r>
                    </a:p>
                  </a:txBody>
                  <a:tcPr marL="0" marR="0" marT="0" marB="0" anchor="ctr">
                    <a:lnL>
                      <a:noFill/>
                    </a:lnL>
                    <a:lnR>
                      <a:noFill/>
                    </a:lnR>
                    <a:lnT>
                      <a:noFill/>
                    </a:lnT>
                    <a:lnB>
                      <a:noFill/>
                    </a:lnB>
                    <a:solidFill>
                      <a:srgbClr val="B3D580"/>
                    </a:solidFill>
                  </a:tcPr>
                </a:tc>
                <a:tc>
                  <a:txBody>
                    <a:bodyPr/>
                    <a:lstStyle/>
                    <a:p>
                      <a:pPr algn="ctr" fontAlgn="ctr"/>
                      <a:r>
                        <a:rPr lang="en-US" sz="1600" b="1" i="0" u="none" strike="noStrike" dirty="0">
                          <a:solidFill>
                            <a:srgbClr val="000000"/>
                          </a:solidFill>
                          <a:effectLst/>
                          <a:latin typeface="Calibri" panose="020F0502020204030204" pitchFamily="34" charset="0"/>
                        </a:rPr>
                        <a:t>90%</a:t>
                      </a:r>
                    </a:p>
                  </a:txBody>
                  <a:tcPr marL="0" marR="0" marT="0" marB="0" anchor="ctr">
                    <a:lnL>
                      <a:noFill/>
                    </a:lnL>
                    <a:lnR>
                      <a:noFill/>
                    </a:lnR>
                    <a:lnT>
                      <a:noFill/>
                    </a:lnT>
                    <a:lnB>
                      <a:noFill/>
                    </a:lnB>
                    <a:solidFill>
                      <a:srgbClr val="79C57D"/>
                    </a:solidFill>
                  </a:tcPr>
                </a:tc>
                <a:extLst>
                  <a:ext uri="{0D108BD9-81ED-4DB2-BD59-A6C34878D82A}">
                    <a16:rowId xmlns:a16="http://schemas.microsoft.com/office/drawing/2014/main" val="3202299906"/>
                  </a:ext>
                </a:extLst>
              </a:tr>
              <a:tr h="776698">
                <a:tc>
                  <a:txBody>
                    <a:bodyPr/>
                    <a:lstStyle/>
                    <a:p>
                      <a:pPr algn="ctr" rtl="0" fontAlgn="ctr"/>
                      <a:r>
                        <a:rPr lang="en-US" sz="1600" b="1" i="0" u="none" strike="noStrike">
                          <a:solidFill>
                            <a:srgbClr val="FFFFFF"/>
                          </a:solidFill>
                          <a:effectLst/>
                          <a:latin typeface="Arial Narrow" panose="020B0606020202030204" pitchFamily="34" charset="0"/>
                        </a:rPr>
                        <a:t>West Central</a:t>
                      </a:r>
                    </a:p>
                  </a:txBody>
                  <a:tcPr marL="0" marR="0" marT="0"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w="6350" cap="flat" cmpd="sng" algn="ctr">
                      <a:solidFill>
                        <a:srgbClr val="D1D3D4"/>
                      </a:solidFill>
                      <a:prstDash val="solid"/>
                      <a:round/>
                      <a:headEnd type="none" w="med" len="med"/>
                      <a:tailEnd type="none" w="med" len="med"/>
                    </a:lnT>
                    <a:lnB w="6350" cap="flat" cmpd="sng" algn="ctr">
                      <a:solidFill>
                        <a:srgbClr val="D1D3D4"/>
                      </a:solidFill>
                      <a:prstDash val="solid"/>
                      <a:round/>
                      <a:headEnd type="none" w="med" len="med"/>
                      <a:tailEnd type="none" w="med" len="med"/>
                    </a:lnB>
                    <a:solidFill>
                      <a:srgbClr val="58585A"/>
                    </a:solidFill>
                  </a:tcPr>
                </a:tc>
                <a:tc>
                  <a:txBody>
                    <a:bodyPr/>
                    <a:lstStyle/>
                    <a:p>
                      <a:pPr algn="ctr" fontAlgn="ctr"/>
                      <a:r>
                        <a:rPr lang="en-US" sz="1600" b="1" i="0" u="none" strike="noStrike">
                          <a:solidFill>
                            <a:srgbClr val="000000"/>
                          </a:solidFill>
                          <a:effectLst/>
                          <a:latin typeface="Calibri" panose="020F0502020204030204" pitchFamily="34" charset="0"/>
                        </a:rPr>
                        <a:t>8%</a:t>
                      </a:r>
                    </a:p>
                  </a:txBody>
                  <a:tcPr marL="0" marR="0" marT="0" marB="0" anchor="ctr">
                    <a:lnL w="6350" cap="flat" cmpd="sng" algn="ctr">
                      <a:solidFill>
                        <a:srgbClr val="D1D3D4"/>
                      </a:solidFill>
                      <a:prstDash val="solid"/>
                      <a:round/>
                      <a:headEnd type="none" w="med" len="med"/>
                      <a:tailEnd type="none" w="med" len="med"/>
                    </a:lnL>
                    <a:lnR>
                      <a:noFill/>
                    </a:lnR>
                    <a:lnT>
                      <a:noFill/>
                    </a:lnT>
                    <a:lnB>
                      <a:noFill/>
                    </a:lnB>
                    <a:solidFill>
                      <a:srgbClr val="F8696B"/>
                    </a:solidFill>
                  </a:tcPr>
                </a:tc>
                <a:tc>
                  <a:txBody>
                    <a:bodyPr/>
                    <a:lstStyle/>
                    <a:p>
                      <a:pPr algn="ctr" fontAlgn="ctr"/>
                      <a:r>
                        <a:rPr lang="en-US" sz="1600" b="1" i="0" u="none" strike="noStrike">
                          <a:solidFill>
                            <a:srgbClr val="000000"/>
                          </a:solidFill>
                          <a:effectLst/>
                          <a:latin typeface="Calibri" panose="020F0502020204030204" pitchFamily="34" charset="0"/>
                        </a:rPr>
                        <a:t>38%</a:t>
                      </a:r>
                    </a:p>
                  </a:txBody>
                  <a:tcPr marL="0" marR="0" marT="0" marB="0" anchor="ctr">
                    <a:lnL>
                      <a:noFill/>
                    </a:lnL>
                    <a:lnR>
                      <a:noFill/>
                    </a:lnR>
                    <a:lnT>
                      <a:noFill/>
                    </a:lnT>
                    <a:lnB>
                      <a:noFill/>
                    </a:lnB>
                    <a:solidFill>
                      <a:srgbClr val="FCC27C"/>
                    </a:solidFill>
                  </a:tcPr>
                </a:tc>
                <a:tc>
                  <a:txBody>
                    <a:bodyPr/>
                    <a:lstStyle/>
                    <a:p>
                      <a:pPr algn="ctr" fontAlgn="ctr"/>
                      <a:r>
                        <a:rPr lang="en-US" sz="1600" b="1" i="0" u="none" strike="noStrike" dirty="0">
                          <a:solidFill>
                            <a:srgbClr val="000000"/>
                          </a:solidFill>
                          <a:effectLst/>
                          <a:latin typeface="Calibri" panose="020F0502020204030204" pitchFamily="34" charset="0"/>
                        </a:rPr>
                        <a:t>37%</a:t>
                      </a:r>
                    </a:p>
                  </a:txBody>
                  <a:tcPr marL="0" marR="0" marT="0" marB="0" anchor="ctr">
                    <a:lnL>
                      <a:noFill/>
                    </a:lnL>
                    <a:lnR>
                      <a:noFill/>
                    </a:lnR>
                    <a:lnT>
                      <a:noFill/>
                    </a:lnT>
                    <a:lnB>
                      <a:noFill/>
                    </a:lnB>
                    <a:solidFill>
                      <a:srgbClr val="FCBF7B"/>
                    </a:solidFill>
                  </a:tcPr>
                </a:tc>
                <a:extLst>
                  <a:ext uri="{0D108BD9-81ED-4DB2-BD59-A6C34878D82A}">
                    <a16:rowId xmlns:a16="http://schemas.microsoft.com/office/drawing/2014/main" val="2740916266"/>
                  </a:ext>
                </a:extLst>
              </a:tr>
              <a:tr h="399771">
                <a:tc>
                  <a:txBody>
                    <a:bodyPr/>
                    <a:lstStyle/>
                    <a:p>
                      <a:pPr algn="ctr" rtl="0" fontAlgn="ctr"/>
                      <a:r>
                        <a:rPr lang="en-US" sz="1600" b="1" i="0" u="none" strike="noStrike">
                          <a:solidFill>
                            <a:srgbClr val="FFFFFF"/>
                          </a:solidFill>
                          <a:effectLst/>
                          <a:latin typeface="Arial Narrow" panose="020B0606020202030204" pitchFamily="34" charset="0"/>
                        </a:rPr>
                        <a:t>North   </a:t>
                      </a:r>
                    </a:p>
                  </a:txBody>
                  <a:tcPr marL="0" marR="0" marT="0"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w="6350" cap="flat" cmpd="sng" algn="ctr">
                      <a:solidFill>
                        <a:srgbClr val="D1D3D4"/>
                      </a:solidFill>
                      <a:prstDash val="solid"/>
                      <a:round/>
                      <a:headEnd type="none" w="med" len="med"/>
                      <a:tailEnd type="none" w="med" len="med"/>
                    </a:lnT>
                    <a:lnB w="6350" cap="flat" cmpd="sng" algn="ctr">
                      <a:solidFill>
                        <a:srgbClr val="D1D3D4"/>
                      </a:solidFill>
                      <a:prstDash val="solid"/>
                      <a:round/>
                      <a:headEnd type="none" w="med" len="med"/>
                      <a:tailEnd type="none" w="med" len="med"/>
                    </a:lnB>
                    <a:solidFill>
                      <a:srgbClr val="58585A"/>
                    </a:solidFill>
                  </a:tcPr>
                </a:tc>
                <a:tc>
                  <a:txBody>
                    <a:bodyPr/>
                    <a:lstStyle/>
                    <a:p>
                      <a:pPr algn="ctr" fontAlgn="ctr"/>
                      <a:r>
                        <a:rPr lang="en-US" sz="1600" b="1" i="0" u="none" strike="noStrike">
                          <a:solidFill>
                            <a:srgbClr val="000000"/>
                          </a:solidFill>
                          <a:effectLst/>
                          <a:latin typeface="Calibri" panose="020F0502020204030204" pitchFamily="34" charset="0"/>
                        </a:rPr>
                        <a:t>26%</a:t>
                      </a:r>
                    </a:p>
                  </a:txBody>
                  <a:tcPr marL="0" marR="0" marT="0" marB="0" anchor="ctr">
                    <a:lnL w="6350" cap="flat" cmpd="sng" algn="ctr">
                      <a:solidFill>
                        <a:srgbClr val="D1D3D4"/>
                      </a:solidFill>
                      <a:prstDash val="solid"/>
                      <a:round/>
                      <a:headEnd type="none" w="med" len="med"/>
                      <a:tailEnd type="none" w="med" len="med"/>
                    </a:lnL>
                    <a:lnR>
                      <a:noFill/>
                    </a:lnR>
                    <a:lnT>
                      <a:noFill/>
                    </a:lnT>
                    <a:lnB>
                      <a:noFill/>
                    </a:lnB>
                    <a:solidFill>
                      <a:srgbClr val="FA9F75"/>
                    </a:solidFill>
                  </a:tcPr>
                </a:tc>
                <a:tc>
                  <a:txBody>
                    <a:bodyPr/>
                    <a:lstStyle/>
                    <a:p>
                      <a:pPr algn="ctr" fontAlgn="ctr"/>
                      <a:r>
                        <a:rPr lang="en-US" sz="1600" b="1" i="0" u="none" strike="noStrike">
                          <a:solidFill>
                            <a:srgbClr val="000000"/>
                          </a:solidFill>
                          <a:effectLst/>
                          <a:latin typeface="Calibri" panose="020F0502020204030204" pitchFamily="34" charset="0"/>
                        </a:rPr>
                        <a:t>43%</a:t>
                      </a:r>
                    </a:p>
                  </a:txBody>
                  <a:tcPr marL="0" marR="0" marT="0" marB="0" anchor="ctr">
                    <a:lnL>
                      <a:noFill/>
                    </a:lnL>
                    <a:lnR>
                      <a:noFill/>
                    </a:lnR>
                    <a:lnT>
                      <a:noFill/>
                    </a:lnT>
                    <a:lnB>
                      <a:noFill/>
                    </a:lnB>
                    <a:solidFill>
                      <a:srgbClr val="FDD27F"/>
                    </a:solidFill>
                  </a:tcPr>
                </a:tc>
                <a:tc>
                  <a:txBody>
                    <a:bodyPr/>
                    <a:lstStyle/>
                    <a:p>
                      <a:pPr algn="ctr" fontAlgn="ctr"/>
                      <a:r>
                        <a:rPr lang="en-US" sz="1600" b="1" i="0" u="none" strike="noStrike" dirty="0">
                          <a:solidFill>
                            <a:srgbClr val="000000"/>
                          </a:solidFill>
                          <a:effectLst/>
                          <a:latin typeface="Calibri" panose="020F0502020204030204" pitchFamily="34" charset="0"/>
                        </a:rPr>
                        <a:t>67%</a:t>
                      </a:r>
                    </a:p>
                  </a:txBody>
                  <a:tcPr marL="0" marR="0" marT="0" marB="0" anchor="ctr">
                    <a:lnL>
                      <a:noFill/>
                    </a:lnL>
                    <a:lnR>
                      <a:noFill/>
                    </a:lnR>
                    <a:lnT>
                      <a:noFill/>
                    </a:lnT>
                    <a:lnB>
                      <a:noFill/>
                    </a:lnB>
                    <a:solidFill>
                      <a:srgbClr val="C9DC81"/>
                    </a:solidFill>
                  </a:tcPr>
                </a:tc>
                <a:extLst>
                  <a:ext uri="{0D108BD9-81ED-4DB2-BD59-A6C34878D82A}">
                    <a16:rowId xmlns:a16="http://schemas.microsoft.com/office/drawing/2014/main" val="2569509620"/>
                  </a:ext>
                </a:extLst>
              </a:tr>
              <a:tr h="399771">
                <a:tc>
                  <a:txBody>
                    <a:bodyPr/>
                    <a:lstStyle/>
                    <a:p>
                      <a:pPr algn="ctr" rtl="0" fontAlgn="ctr"/>
                      <a:r>
                        <a:rPr lang="en-US" sz="1600" b="1" i="0" u="none" strike="noStrike">
                          <a:solidFill>
                            <a:srgbClr val="FFFFFF"/>
                          </a:solidFill>
                          <a:effectLst/>
                          <a:latin typeface="Arial Narrow" panose="020B0606020202030204" pitchFamily="34" charset="0"/>
                        </a:rPr>
                        <a:t>West   </a:t>
                      </a:r>
                    </a:p>
                  </a:txBody>
                  <a:tcPr marL="0" marR="0" marT="0" marB="0" anchor="ctr">
                    <a:lnL w="6350" cap="flat" cmpd="sng" algn="ctr">
                      <a:solidFill>
                        <a:srgbClr val="D1D3D4"/>
                      </a:solidFill>
                      <a:prstDash val="solid"/>
                      <a:round/>
                      <a:headEnd type="none" w="med" len="med"/>
                      <a:tailEnd type="none" w="med" len="med"/>
                    </a:lnL>
                    <a:lnR w="6350" cap="flat" cmpd="sng" algn="ctr">
                      <a:solidFill>
                        <a:srgbClr val="D1D3D4"/>
                      </a:solidFill>
                      <a:prstDash val="solid"/>
                      <a:round/>
                      <a:headEnd type="none" w="med" len="med"/>
                      <a:tailEnd type="none" w="med" len="med"/>
                    </a:lnR>
                    <a:lnT w="6350" cap="flat" cmpd="sng" algn="ctr">
                      <a:solidFill>
                        <a:srgbClr val="D1D3D4"/>
                      </a:solidFill>
                      <a:prstDash val="solid"/>
                      <a:round/>
                      <a:headEnd type="none" w="med" len="med"/>
                      <a:tailEnd type="none" w="med" len="med"/>
                    </a:lnT>
                    <a:lnB w="6350" cap="flat" cmpd="sng" algn="ctr">
                      <a:solidFill>
                        <a:srgbClr val="D1D3D4"/>
                      </a:solidFill>
                      <a:prstDash val="solid"/>
                      <a:round/>
                      <a:headEnd type="none" w="med" len="med"/>
                      <a:tailEnd type="none" w="med" len="med"/>
                    </a:lnB>
                    <a:solidFill>
                      <a:srgbClr val="58585A"/>
                    </a:solidFill>
                  </a:tcPr>
                </a:tc>
                <a:tc>
                  <a:txBody>
                    <a:bodyPr/>
                    <a:lstStyle/>
                    <a:p>
                      <a:pPr algn="ctr" fontAlgn="ctr"/>
                      <a:r>
                        <a:rPr lang="en-US" sz="1600" b="1" i="0" u="none" strike="noStrike">
                          <a:solidFill>
                            <a:srgbClr val="000000"/>
                          </a:solidFill>
                          <a:effectLst/>
                          <a:latin typeface="Calibri" panose="020F0502020204030204" pitchFamily="34" charset="0"/>
                        </a:rPr>
                        <a:t>68%</a:t>
                      </a:r>
                    </a:p>
                  </a:txBody>
                  <a:tcPr marL="0" marR="0" marT="0" marB="0" anchor="ctr">
                    <a:lnL w="6350" cap="flat" cmpd="sng" algn="ctr">
                      <a:solidFill>
                        <a:srgbClr val="D1D3D4"/>
                      </a:solidFill>
                      <a:prstDash val="solid"/>
                      <a:round/>
                      <a:headEnd type="none" w="med" len="med"/>
                      <a:tailEnd type="none" w="med" len="med"/>
                    </a:lnL>
                    <a:lnR>
                      <a:noFill/>
                    </a:lnR>
                    <a:lnT>
                      <a:noFill/>
                    </a:lnT>
                    <a:lnB>
                      <a:noFill/>
                    </a:lnB>
                    <a:solidFill>
                      <a:srgbClr val="C4DA81"/>
                    </a:solidFill>
                  </a:tcPr>
                </a:tc>
                <a:tc>
                  <a:txBody>
                    <a:bodyPr/>
                    <a:lstStyle/>
                    <a:p>
                      <a:pPr algn="ctr" fontAlgn="ctr"/>
                      <a:r>
                        <a:rPr lang="en-US" sz="1600" b="1" i="0" u="none" strike="noStrike">
                          <a:solidFill>
                            <a:srgbClr val="000000"/>
                          </a:solidFill>
                          <a:effectLst/>
                          <a:latin typeface="Calibri" panose="020F0502020204030204" pitchFamily="34" charset="0"/>
                        </a:rPr>
                        <a:t>53%</a:t>
                      </a:r>
                    </a:p>
                  </a:txBody>
                  <a:tcPr marL="0" marR="0" marT="0" marB="0" anchor="ctr">
                    <a:lnL>
                      <a:noFill/>
                    </a:lnL>
                    <a:lnR>
                      <a:noFill/>
                    </a:lnR>
                    <a:lnT>
                      <a:noFill/>
                    </a:lnT>
                    <a:lnB>
                      <a:noFill/>
                    </a:lnB>
                    <a:solidFill>
                      <a:srgbClr val="F9EA84"/>
                    </a:solidFill>
                  </a:tcPr>
                </a:tc>
                <a:tc>
                  <a:txBody>
                    <a:bodyPr/>
                    <a:lstStyle/>
                    <a:p>
                      <a:pPr algn="ctr" fontAlgn="ctr"/>
                      <a:r>
                        <a:rPr lang="en-US" sz="1600" b="1" i="0" u="none" strike="noStrike" dirty="0">
                          <a:solidFill>
                            <a:srgbClr val="000000"/>
                          </a:solidFill>
                          <a:effectLst/>
                          <a:latin typeface="Calibri" panose="020F0502020204030204" pitchFamily="34" charset="0"/>
                        </a:rPr>
                        <a:t>32%</a:t>
                      </a:r>
                    </a:p>
                  </a:txBody>
                  <a:tcPr marL="0" marR="0" marT="0" marB="0" anchor="ctr">
                    <a:lnL>
                      <a:noFill/>
                    </a:lnL>
                    <a:lnR>
                      <a:noFill/>
                    </a:lnR>
                    <a:lnT>
                      <a:noFill/>
                    </a:lnT>
                    <a:lnB>
                      <a:noFill/>
                    </a:lnB>
                    <a:solidFill>
                      <a:srgbClr val="FBB178"/>
                    </a:solidFill>
                  </a:tcPr>
                </a:tc>
                <a:extLst>
                  <a:ext uri="{0D108BD9-81ED-4DB2-BD59-A6C34878D82A}">
                    <a16:rowId xmlns:a16="http://schemas.microsoft.com/office/drawing/2014/main" val="4286980278"/>
                  </a:ext>
                </a:extLst>
              </a:tr>
            </a:tbl>
          </a:graphicData>
        </a:graphic>
      </p:graphicFrame>
    </p:spTree>
    <p:extLst>
      <p:ext uri="{BB962C8B-B14F-4D97-AF65-F5344CB8AC3E}">
        <p14:creationId xmlns:p14="http://schemas.microsoft.com/office/powerpoint/2010/main" val="238580275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SNFI: NFI Needs and Availability</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33531740"/>
              </p:ext>
            </p:extLst>
          </p:nvPr>
        </p:nvGraphicFramePr>
        <p:xfrm>
          <a:off x="1453658" y="1240257"/>
          <a:ext cx="5507914" cy="5240592"/>
        </p:xfrm>
        <a:graphic>
          <a:graphicData uri="http://schemas.openxmlformats.org/drawingml/2006/table">
            <a:tbl>
              <a:tblPr/>
              <a:tblGrid>
                <a:gridCol w="1009083">
                  <a:extLst>
                    <a:ext uri="{9D8B030D-6E8A-4147-A177-3AD203B41FA5}">
                      <a16:colId xmlns:a16="http://schemas.microsoft.com/office/drawing/2014/main" val="1187147624"/>
                    </a:ext>
                  </a:extLst>
                </a:gridCol>
                <a:gridCol w="1976122">
                  <a:extLst>
                    <a:ext uri="{9D8B030D-6E8A-4147-A177-3AD203B41FA5}">
                      <a16:colId xmlns:a16="http://schemas.microsoft.com/office/drawing/2014/main" val="178703773"/>
                    </a:ext>
                  </a:extLst>
                </a:gridCol>
                <a:gridCol w="2522709">
                  <a:extLst>
                    <a:ext uri="{9D8B030D-6E8A-4147-A177-3AD203B41FA5}">
                      <a16:colId xmlns:a16="http://schemas.microsoft.com/office/drawing/2014/main" val="1520544423"/>
                    </a:ext>
                  </a:extLst>
                </a:gridCol>
              </a:tblGrid>
              <a:tr h="1014874">
                <a:tc>
                  <a:txBody>
                    <a:bodyPr/>
                    <a:lstStyle/>
                    <a:p>
                      <a:pPr algn="ctr" rtl="0" fontAlgn="b"/>
                      <a:r>
                        <a:rPr lang="en-US" sz="1000" b="0" i="0" u="none" strike="noStrike">
                          <a:solidFill>
                            <a:srgbClr val="000000"/>
                          </a:solidFill>
                          <a:effectLst/>
                          <a:latin typeface="Arial Narrow" panose="020B0606020202030204" pitchFamily="34" charset="0"/>
                        </a:rPr>
                        <a:t> </a:t>
                      </a:r>
                    </a:p>
                  </a:txBody>
                  <a:tcPr marL="7620" marR="7620" marT="7620" marB="0" anchor="b">
                    <a:lnL>
                      <a:noFill/>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tcPr>
                </a:tc>
                <a:tc>
                  <a:txBody>
                    <a:bodyPr/>
                    <a:lstStyle/>
                    <a:p>
                      <a:pPr algn="ctr" rtl="0" fontAlgn="ctr"/>
                      <a:r>
                        <a:rPr lang="en-US" sz="1600" b="1" i="0" u="none" strike="noStrike" dirty="0">
                          <a:solidFill>
                            <a:srgbClr val="FFFFFF"/>
                          </a:solidFill>
                          <a:effectLst/>
                          <a:latin typeface="Arial Narrow" panose="020B0606020202030204" pitchFamily="34" charset="0"/>
                        </a:rPr>
                        <a:t>% availability of core NFIs in </a:t>
                      </a:r>
                      <a:r>
                        <a:rPr lang="en-US" sz="1600" b="1" i="0" u="none" strike="noStrike" dirty="0" err="1">
                          <a:solidFill>
                            <a:srgbClr val="FFFFFF"/>
                          </a:solidFill>
                          <a:effectLst/>
                          <a:latin typeface="Arial Narrow" panose="020B0606020202030204" pitchFamily="34" charset="0"/>
                        </a:rPr>
                        <a:t>neighbourhood</a:t>
                      </a:r>
                      <a:endParaRPr lang="en-US" sz="1600" b="1" i="0" u="none" strike="noStrike" dirty="0">
                        <a:solidFill>
                          <a:srgbClr val="FFFFFF"/>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8585A"/>
                    </a:solidFill>
                  </a:tcPr>
                </a:tc>
                <a:tc>
                  <a:txBody>
                    <a:bodyPr/>
                    <a:lstStyle/>
                    <a:p>
                      <a:pPr algn="ctr" rtl="0" fontAlgn="ctr"/>
                      <a:r>
                        <a:rPr lang="en-US" sz="1600" b="1" i="0" u="none" strike="noStrike" dirty="0" smtClean="0">
                          <a:solidFill>
                            <a:srgbClr val="FFFFFF"/>
                          </a:solidFill>
                          <a:effectLst/>
                          <a:latin typeface="Arial Narrow" panose="020B0606020202030204" pitchFamily="34" charset="0"/>
                        </a:rPr>
                        <a:t>% of households</a:t>
                      </a:r>
                      <a:r>
                        <a:rPr lang="en-US" sz="1600" b="1" i="0" u="none" strike="noStrike" baseline="0" dirty="0" smtClean="0">
                          <a:solidFill>
                            <a:srgbClr val="FFFFFF"/>
                          </a:solidFill>
                          <a:effectLst/>
                          <a:latin typeface="Arial Narrow" panose="020B0606020202030204" pitchFamily="34" charset="0"/>
                        </a:rPr>
                        <a:t> able</a:t>
                      </a:r>
                      <a:r>
                        <a:rPr lang="en-US" sz="1600" b="1" i="0" u="none" strike="noStrike" dirty="0" smtClean="0">
                          <a:solidFill>
                            <a:srgbClr val="FFFFFF"/>
                          </a:solidFill>
                          <a:effectLst/>
                          <a:latin typeface="Arial Narrow" panose="020B0606020202030204" pitchFamily="34" charset="0"/>
                        </a:rPr>
                        <a:t> to cover basic needs through their income source(s)</a:t>
                      </a:r>
                      <a:endParaRPr lang="en-US" sz="1600" b="1" i="0" u="none" strike="noStrike" dirty="0">
                        <a:solidFill>
                          <a:srgbClr val="FFFFFF"/>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8585A"/>
                    </a:solidFill>
                  </a:tcPr>
                </a:tc>
                <a:extLst>
                  <a:ext uri="{0D108BD9-81ED-4DB2-BD59-A6C34878D82A}">
                    <a16:rowId xmlns:a16="http://schemas.microsoft.com/office/drawing/2014/main" val="94331264"/>
                  </a:ext>
                </a:extLst>
              </a:tr>
              <a:tr h="603674">
                <a:tc>
                  <a:txBody>
                    <a:bodyPr/>
                    <a:lstStyle/>
                    <a:p>
                      <a:pPr algn="ctr" rtl="0" fontAlgn="ctr"/>
                      <a:r>
                        <a:rPr lang="en-US" sz="1600" b="1" i="0" u="none" strike="noStrike" dirty="0" err="1">
                          <a:solidFill>
                            <a:srgbClr val="000000"/>
                          </a:solidFill>
                          <a:effectLst/>
                          <a:latin typeface="Arial Narrow" panose="020B0606020202030204" pitchFamily="34" charset="0"/>
                        </a:rPr>
                        <a:t>Meshleb</a:t>
                      </a:r>
                      <a:endParaRPr lang="en-US" sz="16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Calibri" panose="020F0502020204030204" pitchFamily="34" charset="0"/>
                        </a:rPr>
                        <a:t>96%</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E0B4"/>
                    </a:solidFill>
                  </a:tcPr>
                </a:tc>
                <a:tc>
                  <a:txBody>
                    <a:bodyPr/>
                    <a:lstStyle/>
                    <a:p>
                      <a:pPr algn="ctr" rtl="0" fontAlgn="ctr"/>
                      <a:r>
                        <a:rPr lang="en-US" sz="1400" b="1" i="0" u="none" strike="noStrike" dirty="0" smtClean="0">
                          <a:solidFill>
                            <a:srgbClr val="000000"/>
                          </a:solidFill>
                          <a:effectLst/>
                          <a:latin typeface="Arial Narrow" panose="020B0606020202030204" pitchFamily="34" charset="0"/>
                        </a:rPr>
                        <a:t>51-75%</a:t>
                      </a:r>
                      <a:endParaRPr lang="en-US" sz="14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solidFill>
                      <a:srgbClr val="C6E0B4"/>
                    </a:solidFill>
                  </a:tcPr>
                </a:tc>
                <a:extLst>
                  <a:ext uri="{0D108BD9-81ED-4DB2-BD59-A6C34878D82A}">
                    <a16:rowId xmlns:a16="http://schemas.microsoft.com/office/drawing/2014/main" val="833248354"/>
                  </a:ext>
                </a:extLst>
              </a:tr>
              <a:tr h="603674">
                <a:tc>
                  <a:txBody>
                    <a:bodyPr/>
                    <a:lstStyle/>
                    <a:p>
                      <a:pPr algn="ctr" rtl="0" fontAlgn="ctr"/>
                      <a:r>
                        <a:rPr lang="en-US" sz="1600" b="1" i="0" u="none" strike="noStrike">
                          <a:solidFill>
                            <a:srgbClr val="000000"/>
                          </a:solidFill>
                          <a:effectLst/>
                          <a:latin typeface="Arial Narrow" panose="020B0606020202030204" pitchFamily="34" charset="0"/>
                        </a:rPr>
                        <a:t>Northeast</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Calibri" panose="020F0502020204030204" pitchFamily="34" charset="0"/>
                        </a:rPr>
                        <a:t>52%</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tc>
                  <a:txBody>
                    <a:bodyPr/>
                    <a:lstStyle/>
                    <a:p>
                      <a:pPr algn="ctr" fontAlgn="ctr"/>
                      <a:r>
                        <a:rPr lang="en-US" sz="1400" b="1" i="0" u="none" strike="noStrike" dirty="0" smtClean="0">
                          <a:solidFill>
                            <a:schemeClr val="tx1"/>
                          </a:solidFill>
                          <a:effectLst/>
                          <a:latin typeface="Calibri" panose="020F0502020204030204" pitchFamily="34" charset="0"/>
                        </a:rPr>
                        <a:t>26-49%</a:t>
                      </a:r>
                      <a:endParaRPr lang="en-US" sz="1400" b="1" i="0" u="none" strike="noStrike" dirty="0">
                        <a:solidFill>
                          <a:schemeClr val="tx1"/>
                        </a:solidFill>
                        <a:effectLst/>
                        <a:latin typeface="Calibri" panose="020F0502020204030204" pitchFamily="34" charset="0"/>
                      </a:endParaRPr>
                    </a:p>
                  </a:txBody>
                  <a:tcPr marL="7620" marR="7620" marT="7620" marB="0" anchor="ctr">
                    <a:lnL w="6350" cap="flat" cmpd="sng" algn="ctr">
                      <a:solidFill>
                        <a:srgbClr val="BFBFBF"/>
                      </a:solidFill>
                      <a:prstDash val="solid"/>
                      <a:round/>
                      <a:headEnd type="none" w="med" len="med"/>
                      <a:tailEnd type="none" w="med" len="med"/>
                    </a:lnL>
                    <a:lnR>
                      <a:noFill/>
                    </a:lnR>
                    <a:lnT>
                      <a:noFill/>
                    </a:lnT>
                    <a:lnB w="6350" cap="flat" cmpd="sng" algn="ctr">
                      <a:solidFill>
                        <a:srgbClr val="BFBFBF"/>
                      </a:solidFill>
                      <a:prstDash val="solid"/>
                      <a:round/>
                      <a:headEnd type="none" w="med" len="med"/>
                      <a:tailEnd type="none" w="med" len="med"/>
                    </a:lnB>
                    <a:solidFill>
                      <a:srgbClr val="F69E61"/>
                    </a:solidFill>
                  </a:tcPr>
                </a:tc>
                <a:extLst>
                  <a:ext uri="{0D108BD9-81ED-4DB2-BD59-A6C34878D82A}">
                    <a16:rowId xmlns:a16="http://schemas.microsoft.com/office/drawing/2014/main" val="2412634358"/>
                  </a:ext>
                </a:extLst>
              </a:tr>
              <a:tr h="603674">
                <a:tc>
                  <a:txBody>
                    <a:bodyPr/>
                    <a:lstStyle/>
                    <a:p>
                      <a:pPr algn="ctr" rtl="0" fontAlgn="ctr"/>
                      <a:r>
                        <a:rPr lang="en-US" sz="1600" b="1" i="0" u="none" strike="noStrike">
                          <a:solidFill>
                            <a:srgbClr val="000000"/>
                          </a:solidFill>
                          <a:effectLst/>
                          <a:latin typeface="Arial Narrow" panose="020B0606020202030204" pitchFamily="34" charset="0"/>
                        </a:rPr>
                        <a:t>South</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Calibri" panose="020F0502020204030204" pitchFamily="34" charset="0"/>
                        </a:rPr>
                        <a:t>85%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E0B4"/>
                    </a:solidFill>
                  </a:tcPr>
                </a:tc>
                <a:tc>
                  <a:txBody>
                    <a:bodyPr/>
                    <a:lstStyle/>
                    <a:p>
                      <a:pPr algn="ctr" rtl="0" fontAlgn="ctr"/>
                      <a:r>
                        <a:rPr lang="en-US" sz="1400" b="1" i="0" u="none" strike="noStrike" dirty="0" smtClean="0">
                          <a:solidFill>
                            <a:srgbClr val="000000"/>
                          </a:solidFill>
                          <a:effectLst/>
                          <a:latin typeface="Arial Narrow" panose="020B0606020202030204" pitchFamily="34" charset="0"/>
                        </a:rPr>
                        <a:t>45-55% </a:t>
                      </a:r>
                      <a:endParaRPr lang="en-US" sz="14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extLst>
                  <a:ext uri="{0D108BD9-81ED-4DB2-BD59-A6C34878D82A}">
                    <a16:rowId xmlns:a16="http://schemas.microsoft.com/office/drawing/2014/main" val="1597415083"/>
                  </a:ext>
                </a:extLst>
              </a:tr>
              <a:tr h="603674">
                <a:tc>
                  <a:txBody>
                    <a:bodyPr/>
                    <a:lstStyle/>
                    <a:p>
                      <a:pPr algn="ctr" rtl="0" fontAlgn="ctr"/>
                      <a:r>
                        <a:rPr lang="en-US" sz="1600" b="1" i="0" u="none" strike="noStrike">
                          <a:solidFill>
                            <a:srgbClr val="000000"/>
                          </a:solidFill>
                          <a:effectLst/>
                          <a:latin typeface="Arial Narrow" panose="020B0606020202030204" pitchFamily="34" charset="0"/>
                        </a:rPr>
                        <a:t>East Central</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Calibri" panose="020F0502020204030204" pitchFamily="34" charset="0"/>
                        </a:rPr>
                        <a:t>90%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E0B4"/>
                    </a:solidFill>
                  </a:tcPr>
                </a:tc>
                <a:tc>
                  <a:txBody>
                    <a:bodyPr/>
                    <a:lstStyle/>
                    <a:p>
                      <a:pPr algn="ctr" rtl="0" fontAlgn="ctr"/>
                      <a:r>
                        <a:rPr lang="en-US" sz="1400" b="1" i="0" u="none" strike="noStrike" dirty="0" smtClean="0">
                          <a:solidFill>
                            <a:srgbClr val="000000"/>
                          </a:solidFill>
                          <a:effectLst/>
                          <a:latin typeface="Arial Narrow" panose="020B0606020202030204" pitchFamily="34" charset="0"/>
                        </a:rPr>
                        <a:t>45-55%</a:t>
                      </a:r>
                      <a:endParaRPr lang="en-US" sz="14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solidFill>
                      <a:srgbClr val="FFF89F"/>
                    </a:solidFill>
                  </a:tcPr>
                </a:tc>
                <a:extLst>
                  <a:ext uri="{0D108BD9-81ED-4DB2-BD59-A6C34878D82A}">
                    <a16:rowId xmlns:a16="http://schemas.microsoft.com/office/drawing/2014/main" val="329884446"/>
                  </a:ext>
                </a:extLst>
              </a:tr>
              <a:tr h="603674">
                <a:tc>
                  <a:txBody>
                    <a:bodyPr/>
                    <a:lstStyle/>
                    <a:p>
                      <a:pPr algn="ctr" rtl="0" fontAlgn="ctr"/>
                      <a:r>
                        <a:rPr lang="en-US" sz="1600" b="1" i="0" u="none" strike="noStrike" dirty="0">
                          <a:solidFill>
                            <a:srgbClr val="000000"/>
                          </a:solidFill>
                          <a:effectLst/>
                          <a:latin typeface="Arial Narrow" panose="020B0606020202030204" pitchFamily="34" charset="0"/>
                        </a:rPr>
                        <a:t>West Central</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Calibri" panose="020F0502020204030204" pitchFamily="34" charset="0"/>
                        </a:rPr>
                        <a:t>37%</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E699"/>
                    </a:solidFill>
                  </a:tcPr>
                </a:tc>
                <a:tc>
                  <a:txBody>
                    <a:bodyPr/>
                    <a:lstStyle/>
                    <a:p>
                      <a:pPr algn="ctr" fontAlgn="ctr"/>
                      <a:r>
                        <a:rPr lang="en-US" sz="1400" b="1" i="0" u="none" strike="noStrike" dirty="0" smtClean="0">
                          <a:solidFill>
                            <a:schemeClr val="tx1"/>
                          </a:solidFill>
                          <a:effectLst/>
                          <a:latin typeface="Calibri" panose="020F0502020204030204" pitchFamily="34" charset="0"/>
                        </a:rPr>
                        <a:t>26-49%</a:t>
                      </a:r>
                      <a:endParaRPr lang="en-US" sz="1400" b="1" i="0" u="none" strike="noStrike" dirty="0">
                        <a:solidFill>
                          <a:schemeClr val="tx1"/>
                        </a:solidFill>
                        <a:effectLst/>
                        <a:latin typeface="Calibri" panose="020F0502020204030204" pitchFamily="34" charset="0"/>
                      </a:endParaRPr>
                    </a:p>
                  </a:txBody>
                  <a:tcPr marL="7620" marR="7620" marT="7620" marB="0" anchor="ctr">
                    <a:lnL w="6350" cap="flat" cmpd="sng" algn="ctr">
                      <a:solidFill>
                        <a:srgbClr val="BFBFBF"/>
                      </a:solidFill>
                      <a:prstDash val="solid"/>
                      <a:round/>
                      <a:headEnd type="none" w="med" len="med"/>
                      <a:tailEnd type="none" w="med" len="med"/>
                    </a:lnL>
                    <a:lnR>
                      <a:noFill/>
                    </a:lnR>
                    <a:lnT>
                      <a:noFill/>
                    </a:lnT>
                    <a:lnB>
                      <a:noFill/>
                    </a:lnB>
                    <a:solidFill>
                      <a:srgbClr val="F69E61"/>
                    </a:solidFill>
                  </a:tcPr>
                </a:tc>
                <a:extLst>
                  <a:ext uri="{0D108BD9-81ED-4DB2-BD59-A6C34878D82A}">
                    <a16:rowId xmlns:a16="http://schemas.microsoft.com/office/drawing/2014/main" val="617992561"/>
                  </a:ext>
                </a:extLst>
              </a:tr>
              <a:tr h="603674">
                <a:tc>
                  <a:txBody>
                    <a:bodyPr/>
                    <a:lstStyle/>
                    <a:p>
                      <a:pPr algn="ctr" rtl="0" fontAlgn="ctr"/>
                      <a:r>
                        <a:rPr lang="en-US" sz="1600" b="1" i="0" u="none" strike="noStrike" dirty="0">
                          <a:solidFill>
                            <a:srgbClr val="000000"/>
                          </a:solidFill>
                          <a:effectLst/>
                          <a:latin typeface="Arial Narrow" panose="020B0606020202030204" pitchFamily="34" charset="0"/>
                        </a:rPr>
                        <a:t>North  </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Calibri" panose="020F0502020204030204" pitchFamily="34" charset="0"/>
                        </a:rPr>
                        <a:t>67%</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tc>
                  <a:txBody>
                    <a:bodyPr/>
                    <a:lstStyle/>
                    <a:p>
                      <a:pPr algn="ctr" fontAlgn="ctr"/>
                      <a:r>
                        <a:rPr lang="en-US" sz="1400" b="1" i="0" u="none" strike="noStrike" dirty="0" smtClean="0">
                          <a:solidFill>
                            <a:schemeClr val="tx1"/>
                          </a:solidFill>
                          <a:effectLst/>
                          <a:latin typeface="Calibri" panose="020F0502020204030204" pitchFamily="34" charset="0"/>
                        </a:rPr>
                        <a:t>26-49%</a:t>
                      </a:r>
                      <a:endParaRPr lang="en-US" sz="1400" b="1" i="0" u="none" strike="noStrike" dirty="0">
                        <a:solidFill>
                          <a:schemeClr val="tx1"/>
                        </a:solidFill>
                        <a:effectLst/>
                        <a:latin typeface="Calibri" panose="020F0502020204030204" pitchFamily="34" charset="0"/>
                      </a:endParaRPr>
                    </a:p>
                  </a:txBody>
                  <a:tcPr marL="7620" marR="7620" marT="7620" marB="0" anchor="ctr">
                    <a:lnL w="6350" cap="flat" cmpd="sng" algn="ctr">
                      <a:solidFill>
                        <a:srgbClr val="BFBFBF"/>
                      </a:solidFill>
                      <a:prstDash val="solid"/>
                      <a:round/>
                      <a:headEnd type="none" w="med" len="med"/>
                      <a:tailEnd type="none" w="med" len="med"/>
                    </a:lnL>
                    <a:lnR>
                      <a:noFill/>
                    </a:lnR>
                    <a:lnT>
                      <a:noFill/>
                    </a:lnT>
                    <a:lnB>
                      <a:noFill/>
                    </a:lnB>
                    <a:solidFill>
                      <a:srgbClr val="F69E61"/>
                    </a:solidFill>
                  </a:tcPr>
                </a:tc>
                <a:extLst>
                  <a:ext uri="{0D108BD9-81ED-4DB2-BD59-A6C34878D82A}">
                    <a16:rowId xmlns:a16="http://schemas.microsoft.com/office/drawing/2014/main" val="4018452285"/>
                  </a:ext>
                </a:extLst>
              </a:tr>
              <a:tr h="603674">
                <a:tc>
                  <a:txBody>
                    <a:bodyPr/>
                    <a:lstStyle/>
                    <a:p>
                      <a:pPr algn="ctr" rtl="0" fontAlgn="ctr"/>
                      <a:r>
                        <a:rPr lang="en-US" sz="1600" b="1" i="0" u="none" strike="noStrike" dirty="0">
                          <a:solidFill>
                            <a:srgbClr val="000000"/>
                          </a:solidFill>
                          <a:effectLst/>
                          <a:latin typeface="Arial Narrow" panose="020B0606020202030204" pitchFamily="34" charset="0"/>
                        </a:rPr>
                        <a:t>West   </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tcPr>
                </a:tc>
                <a:tc>
                  <a:txBody>
                    <a:bodyPr/>
                    <a:lstStyle/>
                    <a:p>
                      <a:pPr algn="ctr" fontAlgn="ctr"/>
                      <a:r>
                        <a:rPr lang="en-US" sz="1600" b="1" i="0" u="none" strike="noStrike" dirty="0">
                          <a:solidFill>
                            <a:srgbClr val="000000"/>
                          </a:solidFill>
                          <a:effectLst/>
                          <a:latin typeface="Calibri" panose="020F0502020204030204" pitchFamily="34" charset="0"/>
                        </a:rPr>
                        <a:t>32%</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solidFill>
                      <a:srgbClr val="FFE699"/>
                    </a:solidFill>
                  </a:tcPr>
                </a:tc>
                <a:tc>
                  <a:txBody>
                    <a:bodyPr/>
                    <a:lstStyle/>
                    <a:p>
                      <a:pPr algn="ctr" fontAlgn="ctr"/>
                      <a:r>
                        <a:rPr lang="en-US" sz="1400" b="1" i="0" u="none" strike="noStrike" dirty="0" smtClean="0">
                          <a:solidFill>
                            <a:schemeClr val="bg1"/>
                          </a:solidFill>
                          <a:effectLst/>
                          <a:latin typeface="Calibri" panose="020F0502020204030204" pitchFamily="34" charset="0"/>
                        </a:rPr>
                        <a:t>0-25%</a:t>
                      </a:r>
                      <a:endParaRPr lang="en-US" sz="1400" b="1" i="0" u="none" strike="noStrike" dirty="0">
                        <a:solidFill>
                          <a:schemeClr val="bg1"/>
                        </a:solidFill>
                        <a:effectLst/>
                        <a:latin typeface="Calibri" panose="020F0502020204030204" pitchFamily="34" charset="0"/>
                      </a:endParaRPr>
                    </a:p>
                  </a:txBody>
                  <a:tcPr marL="7620" marR="7620" marT="7620" marB="0" anchor="ctr">
                    <a:lnL w="6350" cap="flat" cmpd="sng" algn="ctr">
                      <a:solidFill>
                        <a:srgbClr val="BFBFBF"/>
                      </a:solidFill>
                      <a:prstDash val="solid"/>
                      <a:round/>
                      <a:headEnd type="none" w="med" len="med"/>
                      <a:tailEnd type="none" w="med" len="med"/>
                    </a:lnL>
                    <a:lnR>
                      <a:noFill/>
                    </a:lnR>
                    <a:lnT>
                      <a:noFill/>
                    </a:lnT>
                    <a:lnB>
                      <a:noFill/>
                    </a:lnB>
                    <a:solidFill>
                      <a:srgbClr val="EE5859"/>
                    </a:solidFill>
                  </a:tcPr>
                </a:tc>
                <a:extLst>
                  <a:ext uri="{0D108BD9-81ED-4DB2-BD59-A6C34878D82A}">
                    <a16:rowId xmlns:a16="http://schemas.microsoft.com/office/drawing/2014/main" val="3419080848"/>
                  </a:ext>
                </a:extLst>
              </a:tr>
            </a:tbl>
          </a:graphicData>
        </a:graphic>
      </p:graphicFrame>
      <p:sp>
        <p:nvSpPr>
          <p:cNvPr id="4" name="Rectangle 3"/>
          <p:cNvSpPr/>
          <p:nvPr/>
        </p:nvSpPr>
        <p:spPr>
          <a:xfrm>
            <a:off x="2378212" y="985318"/>
            <a:ext cx="8174264" cy="307777"/>
          </a:xfrm>
          <a:prstGeom prst="rect">
            <a:avLst/>
          </a:prstGeom>
        </p:spPr>
        <p:txBody>
          <a:bodyPr wrap="square">
            <a:spAutoFit/>
          </a:bodyPr>
          <a:lstStyle/>
          <a:p>
            <a:r>
              <a:rPr lang="en-US" sz="1400" b="1" dirty="0" smtClean="0">
                <a:solidFill>
                  <a:srgbClr val="000000"/>
                </a:solidFill>
                <a:latin typeface="+mj-lt"/>
              </a:rPr>
              <a:t>As of October 2018</a:t>
            </a:r>
            <a:endParaRPr lang="en-US" sz="1400" dirty="0">
              <a:latin typeface="+mj-lt"/>
            </a:endParaRPr>
          </a:p>
        </p:txBody>
      </p:sp>
    </p:spTree>
    <p:extLst>
      <p:ext uri="{BB962C8B-B14F-4D97-AF65-F5344CB8AC3E}">
        <p14:creationId xmlns:p14="http://schemas.microsoft.com/office/powerpoint/2010/main" val="396246275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SNFI: NFI Needs</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517366617"/>
              </p:ext>
            </p:extLst>
          </p:nvPr>
        </p:nvGraphicFramePr>
        <p:xfrm>
          <a:off x="1055379" y="1886627"/>
          <a:ext cx="6304472" cy="3782683"/>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233756" y="1262336"/>
            <a:ext cx="8174264" cy="400110"/>
          </a:xfrm>
          <a:prstGeom prst="rect">
            <a:avLst/>
          </a:prstGeom>
        </p:spPr>
        <p:txBody>
          <a:bodyPr wrap="square">
            <a:spAutoFit/>
          </a:bodyPr>
          <a:lstStyle/>
          <a:p>
            <a:r>
              <a:rPr lang="en-US" sz="2000" b="1" dirty="0" smtClean="0">
                <a:solidFill>
                  <a:srgbClr val="000000"/>
                </a:solidFill>
                <a:latin typeface="+mj-lt"/>
              </a:rPr>
              <a:t>Most commonly reported NFI needs across </a:t>
            </a:r>
            <a:r>
              <a:rPr lang="en-US" sz="2000" b="1" dirty="0" err="1" smtClean="0">
                <a:solidFill>
                  <a:srgbClr val="000000"/>
                </a:solidFill>
                <a:latin typeface="+mj-lt"/>
              </a:rPr>
              <a:t>Ar</a:t>
            </a:r>
            <a:r>
              <a:rPr lang="en-US" sz="2000" b="1" dirty="0" smtClean="0">
                <a:solidFill>
                  <a:srgbClr val="000000"/>
                </a:solidFill>
                <a:latin typeface="+mj-lt"/>
              </a:rPr>
              <a:t>-Raqqa City (% of KIs reporting)</a:t>
            </a:r>
            <a:endParaRPr lang="en-US" sz="2000" dirty="0">
              <a:latin typeface="+mj-lt"/>
            </a:endParaRPr>
          </a:p>
        </p:txBody>
      </p:sp>
    </p:spTree>
    <p:extLst>
      <p:ext uri="{BB962C8B-B14F-4D97-AF65-F5344CB8AC3E}">
        <p14:creationId xmlns:p14="http://schemas.microsoft.com/office/powerpoint/2010/main" val="35983504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Ar</a:t>
            </a:r>
            <a:r>
              <a:rPr lang="en-US" dirty="0" smtClean="0"/>
              <a:t>-Raqqa city: Population Returns</a:t>
            </a:r>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3756" y="1368102"/>
            <a:ext cx="8184538" cy="5062196"/>
          </a:xfrm>
          <a:prstGeom prst="rect">
            <a:avLst/>
          </a:prstGeom>
        </p:spPr>
      </p:pic>
      <p:sp>
        <p:nvSpPr>
          <p:cNvPr id="4" name="Rectangle 3"/>
          <p:cNvSpPr/>
          <p:nvPr/>
        </p:nvSpPr>
        <p:spPr>
          <a:xfrm>
            <a:off x="233756" y="1063348"/>
            <a:ext cx="4572000" cy="338554"/>
          </a:xfrm>
          <a:prstGeom prst="rect">
            <a:avLst/>
          </a:prstGeom>
        </p:spPr>
        <p:txBody>
          <a:bodyPr>
            <a:spAutoFit/>
          </a:bodyPr>
          <a:lstStyle/>
          <a:p>
            <a:r>
              <a:rPr lang="en-GB" sz="1600" dirty="0" smtClean="0">
                <a:solidFill>
                  <a:srgbClr val="58585A"/>
                </a:solidFill>
              </a:rPr>
              <a:t>Based on REACH Returns Overview and ABA data</a:t>
            </a:r>
            <a:endParaRPr lang="en-GB" sz="1600" dirty="0">
              <a:solidFill>
                <a:srgbClr val="58585A"/>
              </a:solidFill>
            </a:endParaRPr>
          </a:p>
        </p:txBody>
      </p:sp>
    </p:spTree>
    <p:extLst>
      <p:ext uri="{BB962C8B-B14F-4D97-AF65-F5344CB8AC3E}">
        <p14:creationId xmlns:p14="http://schemas.microsoft.com/office/powerpoint/2010/main" val="426979329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SNFI: Electricity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0841714"/>
              </p:ext>
            </p:extLst>
          </p:nvPr>
        </p:nvGraphicFramePr>
        <p:xfrm>
          <a:off x="619431" y="1602651"/>
          <a:ext cx="7118555" cy="4080393"/>
        </p:xfrm>
        <a:graphic>
          <a:graphicData uri="http://schemas.openxmlformats.org/drawingml/2006/table">
            <a:tbl>
              <a:tblPr/>
              <a:tblGrid>
                <a:gridCol w="1366763">
                  <a:extLst>
                    <a:ext uri="{9D8B030D-6E8A-4147-A177-3AD203B41FA5}">
                      <a16:colId xmlns:a16="http://schemas.microsoft.com/office/drawing/2014/main" val="837321152"/>
                    </a:ext>
                  </a:extLst>
                </a:gridCol>
                <a:gridCol w="3075215">
                  <a:extLst>
                    <a:ext uri="{9D8B030D-6E8A-4147-A177-3AD203B41FA5}">
                      <a16:colId xmlns:a16="http://schemas.microsoft.com/office/drawing/2014/main" val="4254798917"/>
                    </a:ext>
                  </a:extLst>
                </a:gridCol>
                <a:gridCol w="2676577">
                  <a:extLst>
                    <a:ext uri="{9D8B030D-6E8A-4147-A177-3AD203B41FA5}">
                      <a16:colId xmlns:a16="http://schemas.microsoft.com/office/drawing/2014/main" val="2846650971"/>
                    </a:ext>
                  </a:extLst>
                </a:gridCol>
              </a:tblGrid>
              <a:tr h="1196817">
                <a:tc>
                  <a:txBody>
                    <a:bodyPr/>
                    <a:lstStyle/>
                    <a:p>
                      <a:pPr algn="l" rtl="0" fontAlgn="b"/>
                      <a:r>
                        <a:rPr lang="en-US" sz="1000" b="0" i="0" u="none" strike="noStrike">
                          <a:solidFill>
                            <a:srgbClr val="000000"/>
                          </a:solidFill>
                          <a:effectLst/>
                          <a:latin typeface="Arial Narrow" panose="020B0606020202030204" pitchFamily="34" charset="0"/>
                        </a:rPr>
                        <a:t> </a:t>
                      </a:r>
                    </a:p>
                  </a:txBody>
                  <a:tcPr marL="7620" marR="7620" marT="7620" marB="0" anchor="b">
                    <a:lnL>
                      <a:noFill/>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tcPr>
                </a:tc>
                <a:tc>
                  <a:txBody>
                    <a:bodyPr/>
                    <a:lstStyle/>
                    <a:p>
                      <a:pPr algn="ctr" rtl="0" fontAlgn="ctr"/>
                      <a:r>
                        <a:rPr lang="en-US" sz="1600" b="1" i="0" u="none" strike="noStrike" dirty="0">
                          <a:solidFill>
                            <a:srgbClr val="FFFFFF"/>
                          </a:solidFill>
                          <a:effectLst/>
                          <a:latin typeface="Arial Narrow" panose="020B0606020202030204" pitchFamily="34" charset="0"/>
                        </a:rPr>
                        <a:t>Average number of hours of electricity per day</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8585A"/>
                    </a:solidFill>
                  </a:tcPr>
                </a:tc>
                <a:tc>
                  <a:txBody>
                    <a:bodyPr/>
                    <a:lstStyle/>
                    <a:p>
                      <a:pPr algn="ctr" rtl="0" fontAlgn="ctr"/>
                      <a:r>
                        <a:rPr lang="en-US" sz="1600" b="1" i="0" u="none" strike="noStrike" dirty="0">
                          <a:solidFill>
                            <a:srgbClr val="FFFFFF"/>
                          </a:solidFill>
                          <a:effectLst/>
                          <a:latin typeface="Arial Narrow" panose="020B0606020202030204" pitchFamily="34" charset="0"/>
                        </a:rPr>
                        <a:t>Average price paid to access community generator (in Syrian Pounds)</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8585A"/>
                    </a:solidFill>
                  </a:tcPr>
                </a:tc>
                <a:extLst>
                  <a:ext uri="{0D108BD9-81ED-4DB2-BD59-A6C34878D82A}">
                    <a16:rowId xmlns:a16="http://schemas.microsoft.com/office/drawing/2014/main" val="650634567"/>
                  </a:ext>
                </a:extLst>
              </a:tr>
              <a:tr h="329552">
                <a:tc>
                  <a:txBody>
                    <a:bodyPr/>
                    <a:lstStyle/>
                    <a:p>
                      <a:pPr algn="ctr" rtl="0" fontAlgn="ctr"/>
                      <a:r>
                        <a:rPr lang="en-US" sz="1600" b="1" i="0" u="none" strike="noStrike" dirty="0" err="1">
                          <a:solidFill>
                            <a:srgbClr val="000000"/>
                          </a:solidFill>
                          <a:effectLst/>
                          <a:latin typeface="Arial Narrow" panose="020B0606020202030204" pitchFamily="34" charset="0"/>
                        </a:rPr>
                        <a:t>Meshleb</a:t>
                      </a:r>
                      <a:endParaRPr lang="en-US" sz="16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Arial Narrow" panose="020B0606020202030204" pitchFamily="34" charset="0"/>
                        </a:rPr>
                        <a:t>Between 8 to 10 hours</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tc>
                  <a:txBody>
                    <a:bodyPr/>
                    <a:lstStyle/>
                    <a:p>
                      <a:pPr algn="ctr" rtl="0" fontAlgn="ctr"/>
                      <a:r>
                        <a:rPr lang="en-US" sz="1400" b="1" i="0" u="none" strike="noStrike">
                          <a:solidFill>
                            <a:srgbClr val="000000"/>
                          </a:solidFill>
                          <a:effectLst/>
                          <a:latin typeface="Arial Narrow" panose="020B0606020202030204" pitchFamily="34" charset="0"/>
                        </a:rPr>
                        <a:t>7,000 SYP</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extLst>
                  <a:ext uri="{0D108BD9-81ED-4DB2-BD59-A6C34878D82A}">
                    <a16:rowId xmlns:a16="http://schemas.microsoft.com/office/drawing/2014/main" val="3761807359"/>
                  </a:ext>
                </a:extLst>
              </a:tr>
              <a:tr h="329552">
                <a:tc>
                  <a:txBody>
                    <a:bodyPr/>
                    <a:lstStyle/>
                    <a:p>
                      <a:pPr algn="ctr" rtl="0" fontAlgn="ctr"/>
                      <a:r>
                        <a:rPr lang="en-US" sz="1600" b="1" i="0" u="none" strike="noStrike">
                          <a:solidFill>
                            <a:srgbClr val="000000"/>
                          </a:solidFill>
                          <a:effectLst/>
                          <a:latin typeface="Arial Narrow" panose="020B0606020202030204" pitchFamily="34" charset="0"/>
                        </a:rPr>
                        <a:t>Northeast</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Arial Narrow" panose="020B0606020202030204" pitchFamily="34" charset="0"/>
                        </a:rPr>
                        <a:t>Between 8 to 10 hours</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tc>
                  <a:txBody>
                    <a:bodyPr/>
                    <a:lstStyle/>
                    <a:p>
                      <a:pPr algn="ctr" rtl="0" fontAlgn="ctr"/>
                      <a:r>
                        <a:rPr lang="en-US" sz="1400" b="1" i="0" u="none" strike="noStrike">
                          <a:solidFill>
                            <a:srgbClr val="000000"/>
                          </a:solidFill>
                          <a:effectLst/>
                          <a:latin typeface="Arial Narrow" panose="020B0606020202030204" pitchFamily="34" charset="0"/>
                        </a:rPr>
                        <a:t>6,300 SYP</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E0B4"/>
                    </a:solidFill>
                  </a:tcPr>
                </a:tc>
                <a:extLst>
                  <a:ext uri="{0D108BD9-81ED-4DB2-BD59-A6C34878D82A}">
                    <a16:rowId xmlns:a16="http://schemas.microsoft.com/office/drawing/2014/main" val="1781250823"/>
                  </a:ext>
                </a:extLst>
              </a:tr>
              <a:tr h="329552">
                <a:tc>
                  <a:txBody>
                    <a:bodyPr/>
                    <a:lstStyle/>
                    <a:p>
                      <a:pPr algn="ctr" rtl="0" fontAlgn="ctr"/>
                      <a:r>
                        <a:rPr lang="en-US" sz="1600" b="1" i="0" u="none" strike="noStrike" dirty="0">
                          <a:solidFill>
                            <a:srgbClr val="000000"/>
                          </a:solidFill>
                          <a:effectLst/>
                          <a:latin typeface="Arial Narrow" panose="020B0606020202030204" pitchFamily="34" charset="0"/>
                        </a:rPr>
                        <a:t>South</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Arial Narrow" panose="020B0606020202030204" pitchFamily="34" charset="0"/>
                        </a:rPr>
                        <a:t>Between 8 to 10 hours</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tc>
                  <a:txBody>
                    <a:bodyPr/>
                    <a:lstStyle/>
                    <a:p>
                      <a:pPr algn="ctr" rtl="0" fontAlgn="ctr"/>
                      <a:r>
                        <a:rPr lang="en-US" sz="1400" b="1" i="0" u="none" strike="noStrike">
                          <a:solidFill>
                            <a:srgbClr val="000000"/>
                          </a:solidFill>
                          <a:effectLst/>
                          <a:latin typeface="Arial Narrow" panose="020B0606020202030204" pitchFamily="34" charset="0"/>
                        </a:rPr>
                        <a:t>7,500 SYP</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extLst>
                  <a:ext uri="{0D108BD9-81ED-4DB2-BD59-A6C34878D82A}">
                    <a16:rowId xmlns:a16="http://schemas.microsoft.com/office/drawing/2014/main" val="2782010967"/>
                  </a:ext>
                </a:extLst>
              </a:tr>
              <a:tr h="617908">
                <a:tc>
                  <a:txBody>
                    <a:bodyPr/>
                    <a:lstStyle/>
                    <a:p>
                      <a:pPr algn="ctr" rtl="0" fontAlgn="ctr"/>
                      <a:r>
                        <a:rPr lang="en-US" sz="1600" b="1" i="0" u="none" strike="noStrike" dirty="0">
                          <a:solidFill>
                            <a:srgbClr val="000000"/>
                          </a:solidFill>
                          <a:effectLst/>
                          <a:latin typeface="Arial Narrow" panose="020B0606020202030204" pitchFamily="34" charset="0"/>
                        </a:rPr>
                        <a:t>East Central</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Arial Narrow" panose="020B0606020202030204" pitchFamily="34" charset="0"/>
                        </a:rPr>
                        <a:t>Between 10 to 12 hours</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Arial Narrow" panose="020B0606020202030204" pitchFamily="34" charset="0"/>
                        </a:rPr>
                        <a:t>6,000 SYP</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E0B4"/>
                    </a:solidFill>
                  </a:tcPr>
                </a:tc>
                <a:extLst>
                  <a:ext uri="{0D108BD9-81ED-4DB2-BD59-A6C34878D82A}">
                    <a16:rowId xmlns:a16="http://schemas.microsoft.com/office/drawing/2014/main" val="4255897735"/>
                  </a:ext>
                </a:extLst>
              </a:tr>
              <a:tr h="617908">
                <a:tc>
                  <a:txBody>
                    <a:bodyPr/>
                    <a:lstStyle/>
                    <a:p>
                      <a:pPr algn="ctr" rtl="0" fontAlgn="ctr"/>
                      <a:r>
                        <a:rPr lang="en-US" sz="1600" b="1" i="0" u="none" strike="noStrike" dirty="0">
                          <a:solidFill>
                            <a:srgbClr val="000000"/>
                          </a:solidFill>
                          <a:effectLst/>
                          <a:latin typeface="Arial Narrow" panose="020B0606020202030204" pitchFamily="34" charset="0"/>
                        </a:rPr>
                        <a:t>West Central</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Arial Narrow" panose="020B0606020202030204" pitchFamily="34" charset="0"/>
                        </a:rPr>
                        <a:t>Between 8 to 10 hours</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tc>
                  <a:txBody>
                    <a:bodyPr/>
                    <a:lstStyle/>
                    <a:p>
                      <a:pPr algn="ctr" rtl="0" fontAlgn="ctr"/>
                      <a:r>
                        <a:rPr lang="en-US" sz="1400" b="1" i="0" u="none" strike="noStrike">
                          <a:solidFill>
                            <a:srgbClr val="000000"/>
                          </a:solidFill>
                          <a:effectLst/>
                          <a:latin typeface="Arial Narrow" panose="020B0606020202030204" pitchFamily="34" charset="0"/>
                        </a:rPr>
                        <a:t>6,000 SYP</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E0B4"/>
                    </a:solidFill>
                  </a:tcPr>
                </a:tc>
                <a:extLst>
                  <a:ext uri="{0D108BD9-81ED-4DB2-BD59-A6C34878D82A}">
                    <a16:rowId xmlns:a16="http://schemas.microsoft.com/office/drawing/2014/main" val="3800002986"/>
                  </a:ext>
                </a:extLst>
              </a:tr>
              <a:tr h="329552">
                <a:tc>
                  <a:txBody>
                    <a:bodyPr/>
                    <a:lstStyle/>
                    <a:p>
                      <a:pPr algn="ctr" rtl="0" fontAlgn="ctr"/>
                      <a:r>
                        <a:rPr lang="en-US" sz="1600" b="1" i="0" u="none" strike="noStrike" dirty="0">
                          <a:solidFill>
                            <a:srgbClr val="000000"/>
                          </a:solidFill>
                          <a:effectLst/>
                          <a:latin typeface="Arial Narrow" panose="020B0606020202030204" pitchFamily="34" charset="0"/>
                        </a:rPr>
                        <a:t>North  </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Narrow" panose="020B0606020202030204" pitchFamily="34" charset="0"/>
                        </a:rPr>
                        <a:t>Between 8 to 10 hours</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tc>
                  <a:txBody>
                    <a:bodyPr/>
                    <a:lstStyle/>
                    <a:p>
                      <a:pPr algn="ctr" rtl="0" fontAlgn="ctr"/>
                      <a:r>
                        <a:rPr lang="en-US" sz="1400" b="1" i="0" u="none" strike="noStrike">
                          <a:solidFill>
                            <a:srgbClr val="000000"/>
                          </a:solidFill>
                          <a:effectLst/>
                          <a:latin typeface="Arial Narrow" panose="020B0606020202030204" pitchFamily="34" charset="0"/>
                        </a:rPr>
                        <a:t>6,100 SYP</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E0B4"/>
                    </a:solidFill>
                  </a:tcPr>
                </a:tc>
                <a:extLst>
                  <a:ext uri="{0D108BD9-81ED-4DB2-BD59-A6C34878D82A}">
                    <a16:rowId xmlns:a16="http://schemas.microsoft.com/office/drawing/2014/main" val="1489917406"/>
                  </a:ext>
                </a:extLst>
              </a:tr>
              <a:tr h="329552">
                <a:tc>
                  <a:txBody>
                    <a:bodyPr/>
                    <a:lstStyle/>
                    <a:p>
                      <a:pPr algn="ctr" rtl="0" fontAlgn="ctr"/>
                      <a:r>
                        <a:rPr lang="en-US" sz="1600" b="1" i="0" u="none" strike="noStrike" dirty="0">
                          <a:solidFill>
                            <a:srgbClr val="000000"/>
                          </a:solidFill>
                          <a:effectLst/>
                          <a:latin typeface="Arial Narrow" panose="020B0606020202030204" pitchFamily="34" charset="0"/>
                        </a:rPr>
                        <a:t>West   </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tcPr>
                </a:tc>
                <a:tc>
                  <a:txBody>
                    <a:bodyPr/>
                    <a:lstStyle/>
                    <a:p>
                      <a:pPr algn="ctr" rtl="0" fontAlgn="ctr"/>
                      <a:r>
                        <a:rPr lang="en-US" sz="1400" b="1" i="0" u="none" strike="noStrike">
                          <a:solidFill>
                            <a:srgbClr val="000000"/>
                          </a:solidFill>
                          <a:effectLst/>
                          <a:latin typeface="Arial Narrow" panose="020B0606020202030204" pitchFamily="34" charset="0"/>
                        </a:rPr>
                        <a:t>Between 8 to 10 hours</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solidFill>
                      <a:srgbClr val="FFF89F"/>
                    </a:solidFill>
                  </a:tcPr>
                </a:tc>
                <a:tc>
                  <a:txBody>
                    <a:bodyPr/>
                    <a:lstStyle/>
                    <a:p>
                      <a:pPr algn="ctr" rtl="0" fontAlgn="ctr"/>
                      <a:r>
                        <a:rPr lang="en-US" sz="1400" b="1" i="0" u="none" strike="noStrike" dirty="0">
                          <a:solidFill>
                            <a:srgbClr val="000000"/>
                          </a:solidFill>
                          <a:effectLst/>
                          <a:latin typeface="Arial Narrow" panose="020B0606020202030204" pitchFamily="34" charset="0"/>
                        </a:rPr>
                        <a:t>6,200 SYP</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solidFill>
                      <a:srgbClr val="C6E0B4"/>
                    </a:solidFill>
                  </a:tcPr>
                </a:tc>
                <a:extLst>
                  <a:ext uri="{0D108BD9-81ED-4DB2-BD59-A6C34878D82A}">
                    <a16:rowId xmlns:a16="http://schemas.microsoft.com/office/drawing/2014/main" val="2023061393"/>
                  </a:ext>
                </a:extLst>
              </a:tr>
            </a:tbl>
          </a:graphicData>
        </a:graphic>
      </p:graphicFrame>
      <p:sp>
        <p:nvSpPr>
          <p:cNvPr id="5" name="Rectangle 4"/>
          <p:cNvSpPr/>
          <p:nvPr/>
        </p:nvSpPr>
        <p:spPr>
          <a:xfrm>
            <a:off x="1935760" y="1320306"/>
            <a:ext cx="8174264" cy="307777"/>
          </a:xfrm>
          <a:prstGeom prst="rect">
            <a:avLst/>
          </a:prstGeom>
        </p:spPr>
        <p:txBody>
          <a:bodyPr wrap="square">
            <a:spAutoFit/>
          </a:bodyPr>
          <a:lstStyle/>
          <a:p>
            <a:r>
              <a:rPr lang="en-US" sz="1400" b="1" dirty="0" smtClean="0">
                <a:solidFill>
                  <a:srgbClr val="000000"/>
                </a:solidFill>
                <a:latin typeface="+mj-lt"/>
              </a:rPr>
              <a:t>As of October 2018</a:t>
            </a:r>
            <a:endParaRPr lang="en-US" sz="1400" dirty="0">
              <a:latin typeface="+mj-lt"/>
            </a:endParaRPr>
          </a:p>
        </p:txBody>
      </p:sp>
    </p:spTree>
    <p:extLst>
      <p:ext uri="{BB962C8B-B14F-4D97-AF65-F5344CB8AC3E}">
        <p14:creationId xmlns:p14="http://schemas.microsoft.com/office/powerpoint/2010/main" val="73252716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SNFI: NFI Response Gaps</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31632" y="1252538"/>
            <a:ext cx="7352074" cy="5072062"/>
          </a:xfrm>
        </p:spPr>
      </p:pic>
    </p:spTree>
    <p:extLst>
      <p:ext uri="{BB962C8B-B14F-4D97-AF65-F5344CB8AC3E}">
        <p14:creationId xmlns:p14="http://schemas.microsoft.com/office/powerpoint/2010/main" val="3448634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Title 1"/>
          <p:cNvSpPr txBox="1">
            <a:spLocks/>
          </p:cNvSpPr>
          <p:nvPr/>
        </p:nvSpPr>
        <p:spPr>
          <a:xfrm>
            <a:off x="233756" y="365127"/>
            <a:ext cx="7947718" cy="61025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r>
              <a:rPr lang="en-US" sz="6600" dirty="0" smtClean="0"/>
              <a:t>Protection</a:t>
            </a:r>
            <a:endParaRPr lang="en-US" sz="6600" dirty="0"/>
          </a:p>
        </p:txBody>
      </p:sp>
    </p:spTree>
    <p:extLst>
      <p:ext uri="{BB962C8B-B14F-4D97-AF65-F5344CB8AC3E}">
        <p14:creationId xmlns:p14="http://schemas.microsoft.com/office/powerpoint/2010/main" val="232403615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Protection: City Wide Findings</a:t>
            </a:r>
            <a:endParaRPr lang="en-US" sz="3600" dirty="0"/>
          </a:p>
        </p:txBody>
      </p:sp>
      <p:sp>
        <p:nvSpPr>
          <p:cNvPr id="4" name="Content Placeholder 3"/>
          <p:cNvSpPr>
            <a:spLocks noGrp="1"/>
          </p:cNvSpPr>
          <p:nvPr>
            <p:ph idx="1"/>
          </p:nvPr>
        </p:nvSpPr>
        <p:spPr/>
        <p:txBody>
          <a:bodyPr>
            <a:normAutofit/>
          </a:bodyPr>
          <a:lstStyle/>
          <a:p>
            <a:r>
              <a:rPr lang="en-US" sz="2000" dirty="0" smtClean="0"/>
              <a:t>Drug abuse amongst young men and boys frequently raised in Focus Group Discussions as key protection concerns among community members</a:t>
            </a:r>
          </a:p>
          <a:p>
            <a:r>
              <a:rPr lang="en-US" sz="2000" dirty="0" smtClean="0"/>
              <a:t>Protection sector response increased since last workshop, but still primarily focused on mine risk awareness raising </a:t>
            </a:r>
          </a:p>
          <a:p>
            <a:r>
              <a:rPr lang="en-US" sz="2000" dirty="0" smtClean="0"/>
              <a:t>Child </a:t>
            </a:r>
            <a:r>
              <a:rPr lang="en-US" sz="2000" dirty="0" err="1" smtClean="0"/>
              <a:t>labour</a:t>
            </a:r>
            <a:r>
              <a:rPr lang="en-US" sz="2000" dirty="0" smtClean="0"/>
              <a:t> remains a widespread problem in the city and most likely related to low rates of intermediary and secondary school attendance and widespread livelihood challenges for residents</a:t>
            </a:r>
          </a:p>
          <a:p>
            <a:r>
              <a:rPr lang="en-US" sz="2000" dirty="0" smtClean="0"/>
              <a:t>In addition to child </a:t>
            </a:r>
            <a:r>
              <a:rPr lang="en-US" sz="2000" dirty="0" err="1" smtClean="0"/>
              <a:t>labour</a:t>
            </a:r>
            <a:r>
              <a:rPr lang="en-US" sz="2000" dirty="0" smtClean="0"/>
              <a:t>, child-headed households and early marriage are common in many areas of the city</a:t>
            </a:r>
          </a:p>
          <a:p>
            <a:endParaRPr lang="en-US" sz="2000" dirty="0"/>
          </a:p>
        </p:txBody>
      </p:sp>
    </p:spTree>
    <p:extLst>
      <p:ext uri="{BB962C8B-B14F-4D97-AF65-F5344CB8AC3E}">
        <p14:creationId xmlns:p14="http://schemas.microsoft.com/office/powerpoint/2010/main" val="186677696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Protection: Key Trends</a:t>
            </a:r>
            <a:endParaRPr lang="en-US" dirty="0"/>
          </a:p>
        </p:txBody>
      </p:sp>
      <p:sp>
        <p:nvSpPr>
          <p:cNvPr id="6" name="Rectangle 5"/>
          <p:cNvSpPr/>
          <p:nvPr/>
        </p:nvSpPr>
        <p:spPr>
          <a:xfrm>
            <a:off x="233756" y="1391852"/>
            <a:ext cx="8174264" cy="400110"/>
          </a:xfrm>
          <a:prstGeom prst="rect">
            <a:avLst/>
          </a:prstGeom>
        </p:spPr>
        <p:txBody>
          <a:bodyPr wrap="square">
            <a:spAutoFit/>
          </a:bodyPr>
          <a:lstStyle/>
          <a:p>
            <a:r>
              <a:rPr lang="en-US" sz="2000" b="1" dirty="0" smtClean="0">
                <a:solidFill>
                  <a:srgbClr val="000000"/>
                </a:solidFill>
                <a:latin typeface="+mj-lt"/>
              </a:rPr>
              <a:t>Most commonly reported safety/security issues (% KIs reporting)</a:t>
            </a:r>
            <a:endParaRPr lang="en-US" sz="2000" dirty="0">
              <a:latin typeface="+mj-lt"/>
            </a:endParaRPr>
          </a:p>
        </p:txBody>
      </p:sp>
      <p:graphicFrame>
        <p:nvGraphicFramePr>
          <p:cNvPr id="5" name="Chart 4"/>
          <p:cNvGraphicFramePr>
            <a:graphicFrameLocks/>
          </p:cNvGraphicFramePr>
          <p:nvPr>
            <p:extLst>
              <p:ext uri="{D42A27DB-BD31-4B8C-83A1-F6EECF244321}">
                <p14:modId xmlns:p14="http://schemas.microsoft.com/office/powerpoint/2010/main" val="4056104463"/>
              </p:ext>
            </p:extLst>
          </p:nvPr>
        </p:nvGraphicFramePr>
        <p:xfrm>
          <a:off x="1170398" y="1884549"/>
          <a:ext cx="6074433" cy="364466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233756" y="5883339"/>
            <a:ext cx="8174264" cy="400110"/>
          </a:xfrm>
          <a:prstGeom prst="rect">
            <a:avLst/>
          </a:prstGeom>
        </p:spPr>
        <p:txBody>
          <a:bodyPr wrap="square">
            <a:spAutoFit/>
          </a:bodyPr>
          <a:lstStyle/>
          <a:p>
            <a:r>
              <a:rPr lang="en-US" sz="2000" b="1" dirty="0" smtClean="0">
                <a:solidFill>
                  <a:srgbClr val="000000"/>
                </a:solidFill>
                <a:latin typeface="+mj-lt"/>
              </a:rPr>
              <a:t>In October, 19% of KIs reported fear of conscription as a safety/security issue</a:t>
            </a:r>
            <a:endParaRPr lang="en-US" sz="2000" dirty="0">
              <a:latin typeface="+mj-lt"/>
            </a:endParaRPr>
          </a:p>
        </p:txBody>
      </p:sp>
    </p:spTree>
    <p:extLst>
      <p:ext uri="{BB962C8B-B14F-4D97-AF65-F5344CB8AC3E}">
        <p14:creationId xmlns:p14="http://schemas.microsoft.com/office/powerpoint/2010/main" val="315002804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p:cNvSpPr>
            <a:spLocks noGrp="1"/>
          </p:cNvSpPr>
          <p:nvPr>
            <p:ph type="title"/>
          </p:nvPr>
        </p:nvSpPr>
        <p:spPr>
          <a:xfrm>
            <a:off x="233756" y="365127"/>
            <a:ext cx="7947718" cy="673028"/>
          </a:xfrm>
        </p:spPr>
        <p:txBody>
          <a:bodyPr>
            <a:normAutofit/>
          </a:bodyPr>
          <a:lstStyle/>
          <a:p>
            <a:r>
              <a:rPr lang="en-US" sz="3600" dirty="0" smtClean="0"/>
              <a:t>Protection: Prevalence of Protection </a:t>
            </a:r>
            <a:r>
              <a:rPr lang="en-US" sz="3600" dirty="0"/>
              <a:t>I</a:t>
            </a:r>
            <a:r>
              <a:rPr lang="en-US" sz="3600" dirty="0" smtClean="0"/>
              <a:t>ssues</a:t>
            </a:r>
            <a:endParaRPr lang="en-GB" sz="3600" dirty="0"/>
          </a:p>
        </p:txBody>
      </p:sp>
      <p:graphicFrame>
        <p:nvGraphicFramePr>
          <p:cNvPr id="4" name="Table 3"/>
          <p:cNvGraphicFramePr>
            <a:graphicFrameLocks noGrp="1"/>
          </p:cNvGraphicFramePr>
          <p:nvPr>
            <p:extLst>
              <p:ext uri="{D42A27DB-BD31-4B8C-83A1-F6EECF244321}">
                <p14:modId xmlns:p14="http://schemas.microsoft.com/office/powerpoint/2010/main" val="1204671585"/>
              </p:ext>
            </p:extLst>
          </p:nvPr>
        </p:nvGraphicFramePr>
        <p:xfrm>
          <a:off x="1266521" y="1496024"/>
          <a:ext cx="5882188" cy="3794388"/>
        </p:xfrm>
        <a:graphic>
          <a:graphicData uri="http://schemas.openxmlformats.org/drawingml/2006/table">
            <a:tbl>
              <a:tblPr/>
              <a:tblGrid>
                <a:gridCol w="965779">
                  <a:extLst>
                    <a:ext uri="{9D8B030D-6E8A-4147-A177-3AD203B41FA5}">
                      <a16:colId xmlns:a16="http://schemas.microsoft.com/office/drawing/2014/main" val="3235576123"/>
                    </a:ext>
                  </a:extLst>
                </a:gridCol>
                <a:gridCol w="1859251">
                  <a:extLst>
                    <a:ext uri="{9D8B030D-6E8A-4147-A177-3AD203B41FA5}">
                      <a16:colId xmlns:a16="http://schemas.microsoft.com/office/drawing/2014/main" val="3199145863"/>
                    </a:ext>
                  </a:extLst>
                </a:gridCol>
                <a:gridCol w="1771904">
                  <a:extLst>
                    <a:ext uri="{9D8B030D-6E8A-4147-A177-3AD203B41FA5}">
                      <a16:colId xmlns:a16="http://schemas.microsoft.com/office/drawing/2014/main" val="1276433639"/>
                    </a:ext>
                  </a:extLst>
                </a:gridCol>
                <a:gridCol w="1285254">
                  <a:extLst>
                    <a:ext uri="{9D8B030D-6E8A-4147-A177-3AD203B41FA5}">
                      <a16:colId xmlns:a16="http://schemas.microsoft.com/office/drawing/2014/main" val="923994364"/>
                    </a:ext>
                  </a:extLst>
                </a:gridCol>
              </a:tblGrid>
              <a:tr h="501624">
                <a:tc>
                  <a:txBody>
                    <a:bodyPr/>
                    <a:lstStyle/>
                    <a:p>
                      <a:pPr algn="l" rtl="0" fontAlgn="b"/>
                      <a:r>
                        <a:rPr lang="en-US" sz="1000" b="0" i="0" u="none" strike="noStrike">
                          <a:solidFill>
                            <a:srgbClr val="000000"/>
                          </a:solidFill>
                          <a:effectLst/>
                          <a:latin typeface="Arial Narrow" panose="020B0606020202030204" pitchFamily="34" charset="0"/>
                        </a:rPr>
                        <a:t> </a:t>
                      </a:r>
                    </a:p>
                  </a:txBody>
                  <a:tcPr marL="7487" marR="7487" marT="7487" marB="0" anchor="b">
                    <a:lnL>
                      <a:noFill/>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tcPr>
                </a:tc>
                <a:tc>
                  <a:txBody>
                    <a:bodyPr/>
                    <a:lstStyle/>
                    <a:p>
                      <a:pPr algn="ctr" rtl="0" fontAlgn="ctr"/>
                      <a:r>
                        <a:rPr lang="en-US" sz="1800" b="1" i="0" u="none" strike="noStrike" dirty="0">
                          <a:solidFill>
                            <a:srgbClr val="FFFFFF"/>
                          </a:solidFill>
                          <a:effectLst/>
                          <a:latin typeface="Arial Narrow" panose="020B0606020202030204" pitchFamily="34" charset="0"/>
                        </a:rPr>
                        <a:t>Child </a:t>
                      </a:r>
                      <a:r>
                        <a:rPr lang="en-US" sz="1800" b="1" i="0" u="none" strike="noStrike" dirty="0" err="1">
                          <a:solidFill>
                            <a:srgbClr val="FFFFFF"/>
                          </a:solidFill>
                          <a:effectLst/>
                          <a:latin typeface="Arial Narrow" panose="020B0606020202030204" pitchFamily="34" charset="0"/>
                        </a:rPr>
                        <a:t>Labour</a:t>
                      </a:r>
                      <a:endParaRPr lang="en-US" sz="1800" b="1" i="0" u="none" strike="noStrike" dirty="0">
                        <a:solidFill>
                          <a:srgbClr val="FFFFFF"/>
                        </a:solidFill>
                        <a:effectLst/>
                        <a:latin typeface="Arial Narrow" panose="020B0606020202030204" pitchFamily="34" charset="0"/>
                      </a:endParaRPr>
                    </a:p>
                  </a:txBody>
                  <a:tcPr marL="7487" marR="7487" marT="748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8585A"/>
                    </a:solidFill>
                  </a:tcPr>
                </a:tc>
                <a:tc>
                  <a:txBody>
                    <a:bodyPr/>
                    <a:lstStyle/>
                    <a:p>
                      <a:pPr algn="ctr" rtl="0" fontAlgn="ctr"/>
                      <a:r>
                        <a:rPr lang="en-US" sz="1800" b="1" i="0" u="none" strike="noStrike" dirty="0">
                          <a:solidFill>
                            <a:srgbClr val="FFFFFF"/>
                          </a:solidFill>
                          <a:effectLst/>
                          <a:latin typeface="Arial Narrow" panose="020B0606020202030204" pitchFamily="34" charset="0"/>
                        </a:rPr>
                        <a:t>Early marriage</a:t>
                      </a:r>
                    </a:p>
                  </a:txBody>
                  <a:tcPr marL="7487" marR="7487" marT="748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8585A"/>
                    </a:solidFill>
                  </a:tcPr>
                </a:tc>
                <a:tc>
                  <a:txBody>
                    <a:bodyPr/>
                    <a:lstStyle/>
                    <a:p>
                      <a:pPr algn="ctr" rtl="0" fontAlgn="ctr"/>
                      <a:r>
                        <a:rPr lang="en-US" sz="1800" b="1" i="0" u="none" strike="noStrike" dirty="0">
                          <a:solidFill>
                            <a:srgbClr val="FFFFFF"/>
                          </a:solidFill>
                          <a:effectLst/>
                          <a:latin typeface="Arial Narrow" panose="020B0606020202030204" pitchFamily="34" charset="0"/>
                        </a:rPr>
                        <a:t>Child-headed households</a:t>
                      </a:r>
                    </a:p>
                  </a:txBody>
                  <a:tcPr marL="7487" marR="7487" marT="748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8585A"/>
                    </a:solidFill>
                  </a:tcPr>
                </a:tc>
                <a:extLst>
                  <a:ext uri="{0D108BD9-81ED-4DB2-BD59-A6C34878D82A}">
                    <a16:rowId xmlns:a16="http://schemas.microsoft.com/office/drawing/2014/main" val="2427816258"/>
                  </a:ext>
                </a:extLst>
              </a:tr>
              <a:tr h="336911">
                <a:tc>
                  <a:txBody>
                    <a:bodyPr/>
                    <a:lstStyle/>
                    <a:p>
                      <a:pPr algn="ctr" rtl="0" fontAlgn="ctr"/>
                      <a:r>
                        <a:rPr lang="en-US" sz="1600" b="1" i="0" u="none" strike="noStrike" dirty="0" err="1">
                          <a:solidFill>
                            <a:srgbClr val="000000"/>
                          </a:solidFill>
                          <a:effectLst/>
                          <a:latin typeface="Arial Narrow" panose="020B0606020202030204" pitchFamily="34" charset="0"/>
                        </a:rPr>
                        <a:t>Meshleb</a:t>
                      </a:r>
                      <a:endParaRPr lang="en-US" sz="1600" b="1" i="0" u="none" strike="noStrike" dirty="0">
                        <a:solidFill>
                          <a:srgbClr val="000000"/>
                        </a:solidFill>
                        <a:effectLst/>
                        <a:latin typeface="Arial Narrow" panose="020B0606020202030204" pitchFamily="34" charset="0"/>
                      </a:endParaRPr>
                    </a:p>
                  </a:txBody>
                  <a:tcPr marL="7487" marR="7487" marT="748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Narrow" panose="020B0606020202030204" pitchFamily="34" charset="0"/>
                        </a:rPr>
                        <a:t>Common</a:t>
                      </a:r>
                    </a:p>
                  </a:txBody>
                  <a:tcPr marL="7487" marR="7487" marT="748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tc>
                  <a:txBody>
                    <a:bodyPr/>
                    <a:lstStyle/>
                    <a:p>
                      <a:pPr algn="ctr" rtl="0" fontAlgn="ctr"/>
                      <a:r>
                        <a:rPr lang="en-US" sz="1400" b="1" i="0" u="none" strike="noStrike">
                          <a:solidFill>
                            <a:srgbClr val="000000"/>
                          </a:solidFill>
                          <a:effectLst/>
                          <a:latin typeface="Arial Narrow" panose="020B0606020202030204" pitchFamily="34" charset="0"/>
                        </a:rPr>
                        <a:t>Uncommon</a:t>
                      </a:r>
                    </a:p>
                  </a:txBody>
                  <a:tcPr marL="7487" marR="7487" marT="748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Arial Narrow" panose="020B0606020202030204" pitchFamily="34" charset="0"/>
                        </a:rPr>
                        <a:t>Uncommon</a:t>
                      </a:r>
                    </a:p>
                  </a:txBody>
                  <a:tcPr marL="7487" marR="7487" marT="748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E0B4"/>
                    </a:solidFill>
                  </a:tcPr>
                </a:tc>
                <a:extLst>
                  <a:ext uri="{0D108BD9-81ED-4DB2-BD59-A6C34878D82A}">
                    <a16:rowId xmlns:a16="http://schemas.microsoft.com/office/drawing/2014/main" val="1179872264"/>
                  </a:ext>
                </a:extLst>
              </a:tr>
              <a:tr h="411781">
                <a:tc>
                  <a:txBody>
                    <a:bodyPr/>
                    <a:lstStyle/>
                    <a:p>
                      <a:pPr algn="ctr" rtl="0" fontAlgn="ctr"/>
                      <a:r>
                        <a:rPr lang="en-US" sz="1600" b="1" i="0" u="none" strike="noStrike" dirty="0">
                          <a:solidFill>
                            <a:srgbClr val="000000"/>
                          </a:solidFill>
                          <a:effectLst/>
                          <a:latin typeface="Arial Narrow" panose="020B0606020202030204" pitchFamily="34" charset="0"/>
                        </a:rPr>
                        <a:t>Northeast</a:t>
                      </a:r>
                    </a:p>
                  </a:txBody>
                  <a:tcPr marL="7487" marR="7487" marT="748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Narrow" panose="020B0606020202030204" pitchFamily="34" charset="0"/>
                        </a:rPr>
                        <a:t>Common</a:t>
                      </a:r>
                    </a:p>
                  </a:txBody>
                  <a:tcPr marL="7487" marR="7487" marT="748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tc>
                  <a:txBody>
                    <a:bodyPr/>
                    <a:lstStyle/>
                    <a:p>
                      <a:pPr algn="ctr" rtl="0" fontAlgn="ctr"/>
                      <a:r>
                        <a:rPr lang="en-US" sz="1400" b="1" i="0" u="none" strike="noStrike">
                          <a:solidFill>
                            <a:srgbClr val="000000"/>
                          </a:solidFill>
                          <a:effectLst/>
                          <a:latin typeface="Arial Narrow" panose="020B0606020202030204" pitchFamily="34" charset="0"/>
                        </a:rPr>
                        <a:t>Uncommon</a:t>
                      </a:r>
                    </a:p>
                  </a:txBody>
                  <a:tcPr marL="7487" marR="7487" marT="748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E0B4"/>
                    </a:solidFill>
                  </a:tcPr>
                </a:tc>
                <a:tc>
                  <a:txBody>
                    <a:bodyPr/>
                    <a:lstStyle/>
                    <a:p>
                      <a:pPr algn="ctr" rtl="0" fontAlgn="ctr"/>
                      <a:r>
                        <a:rPr lang="en-US" sz="1400" b="1" i="0" u="none" strike="noStrike">
                          <a:solidFill>
                            <a:srgbClr val="000000"/>
                          </a:solidFill>
                          <a:effectLst/>
                          <a:latin typeface="Arial Narrow" panose="020B0606020202030204" pitchFamily="34" charset="0"/>
                        </a:rPr>
                        <a:t>Common</a:t>
                      </a:r>
                    </a:p>
                  </a:txBody>
                  <a:tcPr marL="7487" marR="7487" marT="748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extLst>
                  <a:ext uri="{0D108BD9-81ED-4DB2-BD59-A6C34878D82A}">
                    <a16:rowId xmlns:a16="http://schemas.microsoft.com/office/drawing/2014/main" val="4199423094"/>
                  </a:ext>
                </a:extLst>
              </a:tr>
              <a:tr h="516597">
                <a:tc>
                  <a:txBody>
                    <a:bodyPr/>
                    <a:lstStyle/>
                    <a:p>
                      <a:pPr algn="ctr" rtl="0" fontAlgn="ctr"/>
                      <a:r>
                        <a:rPr lang="en-US" sz="1600" b="1" i="0" u="none" strike="noStrike" dirty="0">
                          <a:solidFill>
                            <a:srgbClr val="000000"/>
                          </a:solidFill>
                          <a:effectLst/>
                          <a:latin typeface="Arial Narrow" panose="020B0606020202030204" pitchFamily="34" charset="0"/>
                        </a:rPr>
                        <a:t>South</a:t>
                      </a:r>
                    </a:p>
                  </a:txBody>
                  <a:tcPr marL="7487" marR="7487" marT="748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Narrow" panose="020B0606020202030204" pitchFamily="34" charset="0"/>
                        </a:rPr>
                        <a:t>Common</a:t>
                      </a:r>
                    </a:p>
                  </a:txBody>
                  <a:tcPr marL="7487" marR="7487" marT="748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tc>
                  <a:txBody>
                    <a:bodyPr/>
                    <a:lstStyle/>
                    <a:p>
                      <a:pPr algn="ctr" rtl="0" fontAlgn="ctr"/>
                      <a:r>
                        <a:rPr lang="en-US" sz="1400" b="1" i="0" u="none" strike="noStrike">
                          <a:solidFill>
                            <a:srgbClr val="000000"/>
                          </a:solidFill>
                          <a:effectLst/>
                          <a:latin typeface="Arial Narrow" panose="020B0606020202030204" pitchFamily="34" charset="0"/>
                        </a:rPr>
                        <a:t>Common</a:t>
                      </a:r>
                    </a:p>
                  </a:txBody>
                  <a:tcPr marL="7487" marR="7487" marT="748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tc>
                  <a:txBody>
                    <a:bodyPr/>
                    <a:lstStyle/>
                    <a:p>
                      <a:pPr algn="ctr" rtl="0" fontAlgn="ctr"/>
                      <a:r>
                        <a:rPr lang="en-US" sz="1400" b="1" i="0" u="none" strike="noStrike" dirty="0">
                          <a:solidFill>
                            <a:srgbClr val="000000"/>
                          </a:solidFill>
                          <a:effectLst/>
                          <a:latin typeface="Arial Narrow" panose="020B0606020202030204" pitchFamily="34" charset="0"/>
                        </a:rPr>
                        <a:t>Common</a:t>
                      </a:r>
                    </a:p>
                  </a:txBody>
                  <a:tcPr marL="7487" marR="7487" marT="748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extLst>
                  <a:ext uri="{0D108BD9-81ED-4DB2-BD59-A6C34878D82A}">
                    <a16:rowId xmlns:a16="http://schemas.microsoft.com/office/drawing/2014/main" val="1063609129"/>
                  </a:ext>
                </a:extLst>
              </a:tr>
              <a:tr h="179686">
                <a:tc>
                  <a:txBody>
                    <a:bodyPr/>
                    <a:lstStyle/>
                    <a:p>
                      <a:pPr algn="ctr" rtl="0" fontAlgn="ctr"/>
                      <a:r>
                        <a:rPr lang="en-US" sz="1600" b="1" i="0" u="none" strike="noStrike">
                          <a:solidFill>
                            <a:srgbClr val="000000"/>
                          </a:solidFill>
                          <a:effectLst/>
                          <a:latin typeface="Arial Narrow" panose="020B0606020202030204" pitchFamily="34" charset="0"/>
                        </a:rPr>
                        <a:t>East Central</a:t>
                      </a:r>
                    </a:p>
                  </a:txBody>
                  <a:tcPr marL="7487" marR="7487" marT="748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Narrow" panose="020B0606020202030204" pitchFamily="34" charset="0"/>
                        </a:rPr>
                        <a:t>Common</a:t>
                      </a:r>
                    </a:p>
                  </a:txBody>
                  <a:tcPr marL="7487" marR="7487" marT="748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tc>
                  <a:txBody>
                    <a:bodyPr/>
                    <a:lstStyle/>
                    <a:p>
                      <a:pPr algn="ctr" rtl="0" fontAlgn="ctr"/>
                      <a:r>
                        <a:rPr lang="en-US" sz="1400" b="1" i="0" u="none" strike="noStrike">
                          <a:solidFill>
                            <a:srgbClr val="000000"/>
                          </a:solidFill>
                          <a:effectLst/>
                          <a:latin typeface="Arial Narrow" panose="020B0606020202030204" pitchFamily="34" charset="0"/>
                        </a:rPr>
                        <a:t>Common</a:t>
                      </a:r>
                    </a:p>
                  </a:txBody>
                  <a:tcPr marL="7487" marR="7487" marT="748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tc>
                  <a:txBody>
                    <a:bodyPr/>
                    <a:lstStyle/>
                    <a:p>
                      <a:pPr algn="ctr" rtl="0" fontAlgn="ctr"/>
                      <a:r>
                        <a:rPr lang="en-US" sz="1400" b="1" i="0" u="none" strike="noStrike">
                          <a:solidFill>
                            <a:srgbClr val="000000"/>
                          </a:solidFill>
                          <a:effectLst/>
                          <a:latin typeface="Arial Narrow" panose="020B0606020202030204" pitchFamily="34" charset="0"/>
                        </a:rPr>
                        <a:t>Uncommon</a:t>
                      </a:r>
                    </a:p>
                  </a:txBody>
                  <a:tcPr marL="7487" marR="7487" marT="748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E0B4"/>
                    </a:solidFill>
                  </a:tcPr>
                </a:tc>
                <a:extLst>
                  <a:ext uri="{0D108BD9-81ED-4DB2-BD59-A6C34878D82A}">
                    <a16:rowId xmlns:a16="http://schemas.microsoft.com/office/drawing/2014/main" val="2052848947"/>
                  </a:ext>
                </a:extLst>
              </a:tr>
              <a:tr h="516597">
                <a:tc>
                  <a:txBody>
                    <a:bodyPr/>
                    <a:lstStyle/>
                    <a:p>
                      <a:pPr algn="ctr" rtl="0" fontAlgn="ctr"/>
                      <a:r>
                        <a:rPr lang="en-US" sz="1600" b="1" i="0" u="none" strike="noStrike" dirty="0">
                          <a:solidFill>
                            <a:srgbClr val="000000"/>
                          </a:solidFill>
                          <a:effectLst/>
                          <a:latin typeface="Arial Narrow" panose="020B0606020202030204" pitchFamily="34" charset="0"/>
                        </a:rPr>
                        <a:t>West Central</a:t>
                      </a:r>
                    </a:p>
                  </a:txBody>
                  <a:tcPr marL="7487" marR="7487" marT="748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Narrow" panose="020B0606020202030204" pitchFamily="34" charset="0"/>
                        </a:rPr>
                        <a:t>Common</a:t>
                      </a:r>
                    </a:p>
                  </a:txBody>
                  <a:tcPr marL="7487" marR="7487" marT="748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tc>
                  <a:txBody>
                    <a:bodyPr/>
                    <a:lstStyle/>
                    <a:p>
                      <a:pPr algn="ctr" rtl="0" fontAlgn="ctr"/>
                      <a:r>
                        <a:rPr lang="en-US" sz="1400" b="1" i="0" u="none" strike="noStrike" dirty="0">
                          <a:solidFill>
                            <a:srgbClr val="000000"/>
                          </a:solidFill>
                          <a:effectLst/>
                          <a:latin typeface="Arial Narrow" panose="020B0606020202030204" pitchFamily="34" charset="0"/>
                        </a:rPr>
                        <a:t>Common</a:t>
                      </a:r>
                    </a:p>
                  </a:txBody>
                  <a:tcPr marL="7487" marR="7487" marT="748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tc>
                  <a:txBody>
                    <a:bodyPr/>
                    <a:lstStyle/>
                    <a:p>
                      <a:pPr algn="ctr" rtl="0" fontAlgn="ctr"/>
                      <a:r>
                        <a:rPr lang="en-US" sz="1400" b="1" i="0" u="none" strike="noStrike">
                          <a:solidFill>
                            <a:srgbClr val="000000"/>
                          </a:solidFill>
                          <a:effectLst/>
                          <a:latin typeface="Arial Narrow" panose="020B0606020202030204" pitchFamily="34" charset="0"/>
                        </a:rPr>
                        <a:t>Uncommon</a:t>
                      </a:r>
                    </a:p>
                  </a:txBody>
                  <a:tcPr marL="7487" marR="7487" marT="748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6E0B4"/>
                    </a:solidFill>
                  </a:tcPr>
                </a:tc>
                <a:extLst>
                  <a:ext uri="{0D108BD9-81ED-4DB2-BD59-A6C34878D82A}">
                    <a16:rowId xmlns:a16="http://schemas.microsoft.com/office/drawing/2014/main" val="3454571463"/>
                  </a:ext>
                </a:extLst>
              </a:tr>
              <a:tr h="344398">
                <a:tc>
                  <a:txBody>
                    <a:bodyPr/>
                    <a:lstStyle/>
                    <a:p>
                      <a:pPr algn="ctr" rtl="0" fontAlgn="ctr"/>
                      <a:r>
                        <a:rPr lang="en-US" sz="1600" b="1" i="0" u="none" strike="noStrike" dirty="0">
                          <a:solidFill>
                            <a:srgbClr val="000000"/>
                          </a:solidFill>
                          <a:effectLst/>
                          <a:latin typeface="Arial Narrow" panose="020B0606020202030204" pitchFamily="34" charset="0"/>
                        </a:rPr>
                        <a:t>North  </a:t>
                      </a:r>
                    </a:p>
                  </a:txBody>
                  <a:tcPr marL="7487" marR="7487" marT="748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400" b="1" i="0" u="none" strike="noStrike">
                          <a:solidFill>
                            <a:srgbClr val="000000"/>
                          </a:solidFill>
                          <a:effectLst/>
                          <a:latin typeface="Arial Narrow" panose="020B0606020202030204" pitchFamily="34" charset="0"/>
                        </a:rPr>
                        <a:t>Common</a:t>
                      </a:r>
                    </a:p>
                  </a:txBody>
                  <a:tcPr marL="7487" marR="7487" marT="748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tc>
                  <a:txBody>
                    <a:bodyPr/>
                    <a:lstStyle/>
                    <a:p>
                      <a:pPr algn="ctr" rtl="0" fontAlgn="ctr"/>
                      <a:r>
                        <a:rPr lang="en-US" sz="1400" b="1" i="0" u="none" strike="noStrike" dirty="0">
                          <a:solidFill>
                            <a:srgbClr val="000000"/>
                          </a:solidFill>
                          <a:effectLst/>
                          <a:latin typeface="Arial Narrow" panose="020B0606020202030204" pitchFamily="34" charset="0"/>
                        </a:rPr>
                        <a:t>Common</a:t>
                      </a:r>
                    </a:p>
                  </a:txBody>
                  <a:tcPr marL="7487" marR="7487" marT="748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tc>
                  <a:txBody>
                    <a:bodyPr/>
                    <a:lstStyle/>
                    <a:p>
                      <a:pPr algn="ctr" rtl="0" fontAlgn="ctr"/>
                      <a:r>
                        <a:rPr lang="en-US" sz="1400" b="1" i="0" u="none" strike="noStrike" dirty="0">
                          <a:solidFill>
                            <a:srgbClr val="000000"/>
                          </a:solidFill>
                          <a:effectLst/>
                          <a:latin typeface="Arial Narrow" panose="020B0606020202030204" pitchFamily="34" charset="0"/>
                        </a:rPr>
                        <a:t>Common</a:t>
                      </a:r>
                    </a:p>
                  </a:txBody>
                  <a:tcPr marL="7487" marR="7487" marT="748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89F"/>
                    </a:solidFill>
                  </a:tcPr>
                </a:tc>
                <a:extLst>
                  <a:ext uri="{0D108BD9-81ED-4DB2-BD59-A6C34878D82A}">
                    <a16:rowId xmlns:a16="http://schemas.microsoft.com/office/drawing/2014/main" val="1705117784"/>
                  </a:ext>
                </a:extLst>
              </a:tr>
              <a:tr h="616810">
                <a:tc>
                  <a:txBody>
                    <a:bodyPr/>
                    <a:lstStyle/>
                    <a:p>
                      <a:pPr algn="ctr" rtl="0" fontAlgn="ctr"/>
                      <a:r>
                        <a:rPr lang="en-US" sz="1600" b="1" i="0" u="none" strike="noStrike" dirty="0">
                          <a:solidFill>
                            <a:srgbClr val="000000"/>
                          </a:solidFill>
                          <a:effectLst/>
                          <a:latin typeface="Arial Narrow" panose="020B0606020202030204" pitchFamily="34" charset="0"/>
                        </a:rPr>
                        <a:t>West   </a:t>
                      </a:r>
                    </a:p>
                  </a:txBody>
                  <a:tcPr marL="7487" marR="7487" marT="748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tcPr>
                </a:tc>
                <a:tc>
                  <a:txBody>
                    <a:bodyPr/>
                    <a:lstStyle/>
                    <a:p>
                      <a:pPr algn="ctr" rtl="0" fontAlgn="ctr"/>
                      <a:r>
                        <a:rPr lang="en-US" sz="1400" b="1" i="0" u="none" strike="noStrike" dirty="0">
                          <a:solidFill>
                            <a:srgbClr val="000000"/>
                          </a:solidFill>
                          <a:effectLst/>
                          <a:latin typeface="Arial Narrow" panose="020B0606020202030204" pitchFamily="34" charset="0"/>
                        </a:rPr>
                        <a:t>Common</a:t>
                      </a:r>
                    </a:p>
                  </a:txBody>
                  <a:tcPr marL="7487" marR="7487" marT="748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solidFill>
                      <a:srgbClr val="FFF89F"/>
                    </a:solidFill>
                  </a:tcPr>
                </a:tc>
                <a:tc>
                  <a:txBody>
                    <a:bodyPr/>
                    <a:lstStyle/>
                    <a:p>
                      <a:pPr algn="ctr" rtl="0" fontAlgn="ctr"/>
                      <a:r>
                        <a:rPr lang="en-US" sz="1400" b="1" i="0" u="none" strike="noStrike">
                          <a:solidFill>
                            <a:srgbClr val="000000"/>
                          </a:solidFill>
                          <a:effectLst/>
                          <a:latin typeface="Arial Narrow" panose="020B0606020202030204" pitchFamily="34" charset="0"/>
                        </a:rPr>
                        <a:t>Uncommon</a:t>
                      </a:r>
                    </a:p>
                  </a:txBody>
                  <a:tcPr marL="7487" marR="7487" marT="748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solidFill>
                      <a:srgbClr val="C6E0B4"/>
                    </a:solidFill>
                  </a:tcPr>
                </a:tc>
                <a:tc>
                  <a:txBody>
                    <a:bodyPr/>
                    <a:lstStyle/>
                    <a:p>
                      <a:pPr algn="ctr" rtl="0" fontAlgn="ctr"/>
                      <a:r>
                        <a:rPr lang="en-US" sz="1400" b="1" i="0" u="none" strike="noStrike" dirty="0">
                          <a:solidFill>
                            <a:srgbClr val="000000"/>
                          </a:solidFill>
                          <a:effectLst/>
                          <a:latin typeface="Arial Narrow" panose="020B0606020202030204" pitchFamily="34" charset="0"/>
                        </a:rPr>
                        <a:t>Uncommon</a:t>
                      </a:r>
                    </a:p>
                  </a:txBody>
                  <a:tcPr marL="7487" marR="7487" marT="7487"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solidFill>
                      <a:srgbClr val="C6E0B4"/>
                    </a:solidFill>
                  </a:tcPr>
                </a:tc>
                <a:extLst>
                  <a:ext uri="{0D108BD9-81ED-4DB2-BD59-A6C34878D82A}">
                    <a16:rowId xmlns:a16="http://schemas.microsoft.com/office/drawing/2014/main" val="28996512"/>
                  </a:ext>
                </a:extLst>
              </a:tr>
            </a:tbl>
          </a:graphicData>
        </a:graphic>
      </p:graphicFrame>
      <p:sp>
        <p:nvSpPr>
          <p:cNvPr id="6" name="Rectangle 5"/>
          <p:cNvSpPr/>
          <p:nvPr/>
        </p:nvSpPr>
        <p:spPr>
          <a:xfrm>
            <a:off x="1059665" y="5968582"/>
            <a:ext cx="6727483" cy="1754326"/>
          </a:xfrm>
          <a:prstGeom prst="rect">
            <a:avLst/>
          </a:prstGeom>
        </p:spPr>
        <p:txBody>
          <a:bodyPr wrap="square">
            <a:spAutoFit/>
          </a:bodyPr>
          <a:lstStyle/>
          <a:p>
            <a:r>
              <a:rPr lang="en-US" sz="1200" dirty="0" smtClean="0">
                <a:solidFill>
                  <a:srgbClr val="000000"/>
                </a:solidFill>
                <a:latin typeface="+mj-lt"/>
              </a:rPr>
              <a:t>* REACH also assessed the prevalence of involvement of children in illegal activities, involvement of children in armed activities, separated or unaccompanied children, and physical and sexual violence against children. These child protection issues were not reported to be as prevalent as the above indicators.</a:t>
            </a:r>
          </a:p>
          <a:p>
            <a:endParaRPr lang="en-US" b="1" dirty="0">
              <a:solidFill>
                <a:srgbClr val="000000"/>
              </a:solidFill>
              <a:latin typeface="+mj-lt"/>
            </a:endParaRPr>
          </a:p>
          <a:p>
            <a:endParaRPr lang="en-US" b="1" dirty="0" smtClean="0">
              <a:solidFill>
                <a:srgbClr val="000000"/>
              </a:solidFill>
              <a:latin typeface="+mj-lt"/>
            </a:endParaRPr>
          </a:p>
          <a:p>
            <a:endParaRPr lang="en-US" b="1" dirty="0">
              <a:solidFill>
                <a:srgbClr val="000000"/>
              </a:solidFill>
              <a:latin typeface="+mj-lt"/>
            </a:endParaRPr>
          </a:p>
          <a:p>
            <a:endParaRPr lang="en-US" dirty="0">
              <a:latin typeface="+mj-lt"/>
            </a:endParaRPr>
          </a:p>
        </p:txBody>
      </p:sp>
      <p:sp>
        <p:nvSpPr>
          <p:cNvPr id="5" name="Rectangle 4"/>
          <p:cNvSpPr/>
          <p:nvPr/>
        </p:nvSpPr>
        <p:spPr>
          <a:xfrm>
            <a:off x="2171735" y="1223351"/>
            <a:ext cx="8174264" cy="307777"/>
          </a:xfrm>
          <a:prstGeom prst="rect">
            <a:avLst/>
          </a:prstGeom>
        </p:spPr>
        <p:txBody>
          <a:bodyPr wrap="square">
            <a:spAutoFit/>
          </a:bodyPr>
          <a:lstStyle/>
          <a:p>
            <a:r>
              <a:rPr lang="en-US" sz="1400" b="1" dirty="0" smtClean="0">
                <a:solidFill>
                  <a:srgbClr val="000000"/>
                </a:solidFill>
                <a:latin typeface="+mj-lt"/>
              </a:rPr>
              <a:t>As of October 2018</a:t>
            </a:r>
            <a:endParaRPr lang="en-US" sz="1400" dirty="0">
              <a:latin typeface="+mj-lt"/>
            </a:endParaRPr>
          </a:p>
        </p:txBody>
      </p:sp>
    </p:spTree>
    <p:extLst>
      <p:ext uri="{BB962C8B-B14F-4D97-AF65-F5344CB8AC3E}">
        <p14:creationId xmlns:p14="http://schemas.microsoft.com/office/powerpoint/2010/main" val="83107221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Protection: Response Gaps</a:t>
            </a:r>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2766" y="1181437"/>
            <a:ext cx="7965723" cy="5495407"/>
          </a:xfrm>
          <a:prstGeom prst="rect">
            <a:avLst/>
          </a:prstGeom>
        </p:spPr>
      </p:pic>
    </p:spTree>
    <p:extLst>
      <p:ext uri="{BB962C8B-B14F-4D97-AF65-F5344CB8AC3E}">
        <p14:creationId xmlns:p14="http://schemas.microsoft.com/office/powerpoint/2010/main" val="98193352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p:cNvSpPr>
            <a:spLocks noGrp="1"/>
          </p:cNvSpPr>
          <p:nvPr>
            <p:ph type="title"/>
          </p:nvPr>
        </p:nvSpPr>
        <p:spPr>
          <a:xfrm>
            <a:off x="233756" y="365127"/>
            <a:ext cx="7947718" cy="673028"/>
          </a:xfrm>
        </p:spPr>
        <p:txBody>
          <a:bodyPr>
            <a:normAutofit/>
          </a:bodyPr>
          <a:lstStyle/>
          <a:p>
            <a:r>
              <a:rPr lang="en-US" sz="3600" dirty="0" smtClean="0"/>
              <a:t>Protection: Response</a:t>
            </a:r>
            <a:endParaRPr lang="en-GB" sz="3600" dirty="0"/>
          </a:p>
        </p:txBody>
      </p:sp>
      <p:graphicFrame>
        <p:nvGraphicFramePr>
          <p:cNvPr id="4" name="Table 3"/>
          <p:cNvGraphicFramePr>
            <a:graphicFrameLocks noGrp="1"/>
          </p:cNvGraphicFramePr>
          <p:nvPr>
            <p:extLst>
              <p:ext uri="{D42A27DB-BD31-4B8C-83A1-F6EECF244321}">
                <p14:modId xmlns:p14="http://schemas.microsoft.com/office/powerpoint/2010/main" val="938493527"/>
              </p:ext>
            </p:extLst>
          </p:nvPr>
        </p:nvGraphicFramePr>
        <p:xfrm>
          <a:off x="462116" y="1488925"/>
          <a:ext cx="7521678" cy="4292442"/>
        </p:xfrm>
        <a:graphic>
          <a:graphicData uri="http://schemas.openxmlformats.org/drawingml/2006/table">
            <a:tbl>
              <a:tblPr/>
              <a:tblGrid>
                <a:gridCol w="887389">
                  <a:extLst>
                    <a:ext uri="{9D8B030D-6E8A-4147-A177-3AD203B41FA5}">
                      <a16:colId xmlns:a16="http://schemas.microsoft.com/office/drawing/2014/main" val="483318071"/>
                    </a:ext>
                  </a:extLst>
                </a:gridCol>
                <a:gridCol w="2535398">
                  <a:extLst>
                    <a:ext uri="{9D8B030D-6E8A-4147-A177-3AD203B41FA5}">
                      <a16:colId xmlns:a16="http://schemas.microsoft.com/office/drawing/2014/main" val="2761089309"/>
                    </a:ext>
                  </a:extLst>
                </a:gridCol>
                <a:gridCol w="2098745">
                  <a:extLst>
                    <a:ext uri="{9D8B030D-6E8A-4147-A177-3AD203B41FA5}">
                      <a16:colId xmlns:a16="http://schemas.microsoft.com/office/drawing/2014/main" val="928482561"/>
                    </a:ext>
                  </a:extLst>
                </a:gridCol>
                <a:gridCol w="2000146">
                  <a:extLst>
                    <a:ext uri="{9D8B030D-6E8A-4147-A177-3AD203B41FA5}">
                      <a16:colId xmlns:a16="http://schemas.microsoft.com/office/drawing/2014/main" val="665799080"/>
                    </a:ext>
                  </a:extLst>
                </a:gridCol>
              </a:tblGrid>
              <a:tr h="318277">
                <a:tc>
                  <a:txBody>
                    <a:bodyPr/>
                    <a:lstStyle/>
                    <a:p>
                      <a:pPr algn="l" rtl="0" fontAlgn="b"/>
                      <a:r>
                        <a:rPr lang="en-US" sz="1000" b="0" i="0" u="none" strike="noStrike" dirty="0">
                          <a:solidFill>
                            <a:srgbClr val="000000"/>
                          </a:solidFill>
                          <a:effectLst/>
                          <a:latin typeface="Arial Narrow" panose="020B0606020202030204" pitchFamily="34" charset="0"/>
                        </a:rPr>
                        <a:t> </a:t>
                      </a:r>
                    </a:p>
                  </a:txBody>
                  <a:tcPr marL="7620" marR="7620" marT="7620" marB="0" anchor="b">
                    <a:lnL>
                      <a:noFill/>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tcPr>
                </a:tc>
                <a:tc>
                  <a:txBody>
                    <a:bodyPr/>
                    <a:lstStyle/>
                    <a:p>
                      <a:pPr algn="ctr" rtl="0" fontAlgn="ctr"/>
                      <a:r>
                        <a:rPr lang="en-US" sz="1800" b="1" i="0" u="none" strike="noStrike" dirty="0">
                          <a:solidFill>
                            <a:srgbClr val="FFFFFF"/>
                          </a:solidFill>
                          <a:effectLst/>
                          <a:latin typeface="Arial Narrow" panose="020B0606020202030204" pitchFamily="34" charset="0"/>
                        </a:rPr>
                        <a:t>September</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58585A"/>
                    </a:solidFill>
                  </a:tcPr>
                </a:tc>
                <a:tc>
                  <a:txBody>
                    <a:bodyPr/>
                    <a:lstStyle/>
                    <a:p>
                      <a:pPr algn="ctr" rtl="0" fontAlgn="ctr"/>
                      <a:r>
                        <a:rPr lang="en-US" sz="1800" b="1" i="0" u="none" strike="noStrike" dirty="0">
                          <a:solidFill>
                            <a:srgbClr val="FFFFFF"/>
                          </a:solidFill>
                          <a:effectLst/>
                          <a:latin typeface="Arial Narrow" panose="020B0606020202030204" pitchFamily="34" charset="0"/>
                        </a:rPr>
                        <a:t>October</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58585A"/>
                    </a:solidFill>
                  </a:tcPr>
                </a:tc>
                <a:tc>
                  <a:txBody>
                    <a:bodyPr/>
                    <a:lstStyle/>
                    <a:p>
                      <a:pPr algn="ctr" rtl="0" fontAlgn="ctr"/>
                      <a:r>
                        <a:rPr lang="en-US" sz="1800" b="1" i="0" u="none" strike="noStrike" dirty="0">
                          <a:solidFill>
                            <a:srgbClr val="FFFFFF"/>
                          </a:solidFill>
                          <a:effectLst/>
                          <a:latin typeface="Arial Narrow" panose="020B0606020202030204" pitchFamily="34" charset="0"/>
                        </a:rPr>
                        <a:t>Planned</a:t>
                      </a:r>
                    </a:p>
                  </a:txBody>
                  <a:tcPr marL="7620" marR="7620" marT="7620" marB="0" anchor="ctr">
                    <a:lnL w="6350" cap="flat" cmpd="sng" algn="ctr">
                      <a:solidFill>
                        <a:srgbClr val="BFBFBF"/>
                      </a:solidFill>
                      <a:prstDash val="solid"/>
                      <a:round/>
                      <a:headEnd type="none" w="med" len="med"/>
                      <a:tailEnd type="none" w="med" len="med"/>
                    </a:lnL>
                    <a:lnR>
                      <a:noFill/>
                    </a:lnR>
                    <a:lnT>
                      <a:noFill/>
                    </a:lnT>
                    <a:lnB>
                      <a:noFill/>
                    </a:lnB>
                    <a:solidFill>
                      <a:srgbClr val="58585A"/>
                    </a:solidFill>
                  </a:tcPr>
                </a:tc>
                <a:extLst>
                  <a:ext uri="{0D108BD9-81ED-4DB2-BD59-A6C34878D82A}">
                    <a16:rowId xmlns:a16="http://schemas.microsoft.com/office/drawing/2014/main" val="2778248378"/>
                  </a:ext>
                </a:extLst>
              </a:tr>
              <a:tr h="791392">
                <a:tc>
                  <a:txBody>
                    <a:bodyPr/>
                    <a:lstStyle/>
                    <a:p>
                      <a:pPr algn="ctr" rtl="0" fontAlgn="ctr"/>
                      <a:r>
                        <a:rPr lang="en-US" sz="1600" b="1" i="0" u="none" strike="noStrike" dirty="0" err="1">
                          <a:solidFill>
                            <a:srgbClr val="000000"/>
                          </a:solidFill>
                          <a:effectLst/>
                          <a:latin typeface="Arial Narrow" panose="020B0606020202030204" pitchFamily="34" charset="0"/>
                        </a:rPr>
                        <a:t>Meshleb</a:t>
                      </a:r>
                      <a:endParaRPr lang="en-US" sz="16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100" b="1" i="0" u="none" strike="noStrike" dirty="0">
                          <a:solidFill>
                            <a:srgbClr val="000000"/>
                          </a:solidFill>
                          <a:effectLst/>
                          <a:latin typeface="Arial Narrow" panose="020B0606020202030204" pitchFamily="34" charset="0"/>
                        </a:rPr>
                        <a:t>INGO mine risk awareness raising for 39 individuals</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solidFill>
                      <a:srgbClr val="D9E1F2"/>
                    </a:solidFill>
                  </a:tcPr>
                </a:tc>
                <a:tc>
                  <a:txBody>
                    <a:bodyPr/>
                    <a:lstStyle/>
                    <a:p>
                      <a:pPr algn="ctr" rtl="0" fontAlgn="t"/>
                      <a:r>
                        <a:rPr lang="en-US" sz="1100" b="1" i="0" u="none" strike="noStrike">
                          <a:solidFill>
                            <a:srgbClr val="000000"/>
                          </a:solidFill>
                          <a:effectLst/>
                          <a:latin typeface="Arial Narrow" panose="020B0606020202030204" pitchFamily="34" charset="0"/>
                        </a:rPr>
                        <a:t>INGO mine risk awareness raising for 2,492  individuals</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9BC2E6"/>
                    </a:solidFill>
                  </a:tcPr>
                </a:tc>
                <a:tc>
                  <a:txBody>
                    <a:bodyPr/>
                    <a:lstStyle/>
                    <a:p>
                      <a:pPr algn="ctr" rtl="0" fontAlgn="t"/>
                      <a:r>
                        <a:rPr lang="en-US" sz="1100" b="1" i="0" u="none" strike="noStrike" dirty="0">
                          <a:solidFill>
                            <a:srgbClr val="000000"/>
                          </a:solidFill>
                          <a:effectLst/>
                          <a:latin typeface="Arial Narrow" panose="020B0606020202030204" pitchFamily="34" charset="0"/>
                        </a:rPr>
                        <a:t>Ongoing: fixed Child Friendly Space providing PSS, case management, awareness raising sessions by UNICEF/</a:t>
                      </a:r>
                      <a:r>
                        <a:rPr lang="en-US" sz="1100" b="1" i="0" u="none" strike="noStrike" dirty="0" err="1">
                          <a:solidFill>
                            <a:srgbClr val="000000"/>
                          </a:solidFill>
                          <a:effectLst/>
                          <a:latin typeface="Arial Narrow" panose="020B0606020202030204" pitchFamily="34" charset="0"/>
                        </a:rPr>
                        <a:t>Mawadah</a:t>
                      </a:r>
                      <a:endParaRPr lang="en-US" sz="11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a:noFill/>
                    </a:lnR>
                    <a:lnT>
                      <a:noFill/>
                    </a:lnT>
                    <a:lnB>
                      <a:noFill/>
                    </a:lnB>
                    <a:solidFill>
                      <a:srgbClr val="9BC2E6"/>
                    </a:solidFill>
                  </a:tcPr>
                </a:tc>
                <a:extLst>
                  <a:ext uri="{0D108BD9-81ED-4DB2-BD59-A6C34878D82A}">
                    <a16:rowId xmlns:a16="http://schemas.microsoft.com/office/drawing/2014/main" val="2207994782"/>
                  </a:ext>
                </a:extLst>
              </a:tr>
              <a:tr h="395696">
                <a:tc>
                  <a:txBody>
                    <a:bodyPr/>
                    <a:lstStyle/>
                    <a:p>
                      <a:pPr algn="ctr" rtl="0" fontAlgn="ctr"/>
                      <a:r>
                        <a:rPr lang="en-US" sz="1600" b="1" i="0" u="none" strike="noStrike">
                          <a:solidFill>
                            <a:srgbClr val="000000"/>
                          </a:solidFill>
                          <a:effectLst/>
                          <a:latin typeface="Arial Narrow" panose="020B0606020202030204" pitchFamily="34" charset="0"/>
                        </a:rPr>
                        <a:t>Northeast</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t"/>
                      <a:r>
                        <a:rPr lang="en-US" sz="1100" b="1" i="0" u="none" strike="noStrike" dirty="0">
                          <a:solidFill>
                            <a:srgbClr val="000000"/>
                          </a:solidFill>
                          <a:effectLst/>
                          <a:latin typeface="Arial Narrow" panose="020B0606020202030204" pitchFamily="34" charset="0"/>
                        </a:rPr>
                        <a:t>INGO mine risk awareness raising for 1,884  individuals</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9BC2E6"/>
                    </a:solidFill>
                  </a:tcPr>
                </a:tc>
                <a:tc>
                  <a:txBody>
                    <a:bodyPr/>
                    <a:lstStyle/>
                    <a:p>
                      <a:pPr algn="ctr" rtl="0" fontAlgn="ctr"/>
                      <a:r>
                        <a:rPr lang="en-US" sz="1100" b="1" i="0" u="none" strike="noStrike" dirty="0" smtClean="0">
                          <a:solidFill>
                            <a:srgbClr val="000000"/>
                          </a:solidFill>
                          <a:effectLst/>
                          <a:latin typeface="Arial Narrow" panose="020B0606020202030204" pitchFamily="34" charset="0"/>
                        </a:rPr>
                        <a:t>No response reported</a:t>
                      </a:r>
                      <a:endParaRPr lang="en-US" sz="11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chemeClr val="bg1">
                        <a:lumMod val="85000"/>
                      </a:schemeClr>
                    </a:solidFill>
                  </a:tcPr>
                </a:tc>
                <a:tc>
                  <a:txBody>
                    <a:bodyPr/>
                    <a:lstStyle/>
                    <a:p>
                      <a:pPr algn="ctr" rtl="0" fontAlgn="ctr"/>
                      <a:r>
                        <a:rPr lang="en-US" sz="1100" b="1" i="0" u="none" strike="noStrike" dirty="0" smtClean="0">
                          <a:solidFill>
                            <a:srgbClr val="000000"/>
                          </a:solidFill>
                          <a:effectLst/>
                          <a:latin typeface="Arial Narrow" panose="020B0606020202030204" pitchFamily="34" charset="0"/>
                        </a:rPr>
                        <a:t>No response reported</a:t>
                      </a:r>
                      <a:endParaRPr lang="en-US" sz="11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a:noFill/>
                    </a:lnR>
                    <a:lnT>
                      <a:noFill/>
                    </a:lnT>
                    <a:lnB>
                      <a:noFill/>
                    </a:lnB>
                    <a:solidFill>
                      <a:schemeClr val="bg1">
                        <a:lumMod val="85000"/>
                      </a:schemeClr>
                    </a:solidFill>
                  </a:tcPr>
                </a:tc>
                <a:extLst>
                  <a:ext uri="{0D108BD9-81ED-4DB2-BD59-A6C34878D82A}">
                    <a16:rowId xmlns:a16="http://schemas.microsoft.com/office/drawing/2014/main" val="2602536653"/>
                  </a:ext>
                </a:extLst>
              </a:tr>
              <a:tr h="283869">
                <a:tc>
                  <a:txBody>
                    <a:bodyPr/>
                    <a:lstStyle/>
                    <a:p>
                      <a:pPr algn="ctr" rtl="0" fontAlgn="ctr"/>
                      <a:r>
                        <a:rPr lang="en-US" sz="1600" b="1" i="0" u="none" strike="noStrike">
                          <a:solidFill>
                            <a:srgbClr val="000000"/>
                          </a:solidFill>
                          <a:effectLst/>
                          <a:latin typeface="Arial Narrow" panose="020B0606020202030204" pitchFamily="34" charset="0"/>
                        </a:rPr>
                        <a:t>South</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100" b="1" i="0" u="none" strike="noStrike" dirty="0" smtClean="0">
                          <a:solidFill>
                            <a:srgbClr val="000000"/>
                          </a:solidFill>
                          <a:effectLst/>
                          <a:latin typeface="Arial Narrow" panose="020B0606020202030204" pitchFamily="34" charset="0"/>
                        </a:rPr>
                        <a:t>No response reported</a:t>
                      </a:r>
                      <a:endParaRPr lang="en-US" sz="11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chemeClr val="bg1">
                        <a:lumMod val="85000"/>
                      </a:schemeClr>
                    </a:solidFill>
                  </a:tcPr>
                </a:tc>
                <a:tc>
                  <a:txBody>
                    <a:bodyPr/>
                    <a:lstStyle/>
                    <a:p>
                      <a:pPr algn="ctr" rtl="0" fontAlgn="ctr"/>
                      <a:r>
                        <a:rPr lang="en-US" sz="1100" b="1" i="0" u="none" strike="noStrike" dirty="0" smtClean="0">
                          <a:solidFill>
                            <a:srgbClr val="000000"/>
                          </a:solidFill>
                          <a:effectLst/>
                          <a:latin typeface="Arial Narrow" panose="020B0606020202030204" pitchFamily="34" charset="0"/>
                        </a:rPr>
                        <a:t>No response reported</a:t>
                      </a:r>
                      <a:endParaRPr lang="en-US" sz="11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chemeClr val="bg1">
                        <a:lumMod val="85000"/>
                      </a:schemeClr>
                    </a:solidFill>
                  </a:tcPr>
                </a:tc>
                <a:tc>
                  <a:txBody>
                    <a:bodyPr/>
                    <a:lstStyle/>
                    <a:p>
                      <a:pPr algn="ctr" rtl="0" fontAlgn="ctr"/>
                      <a:r>
                        <a:rPr lang="en-US" sz="1100" b="1" i="0" u="none" strike="noStrike" dirty="0" smtClean="0">
                          <a:solidFill>
                            <a:srgbClr val="000000"/>
                          </a:solidFill>
                          <a:effectLst/>
                          <a:latin typeface="Arial Narrow" panose="020B0606020202030204" pitchFamily="34" charset="0"/>
                        </a:rPr>
                        <a:t>No response reported</a:t>
                      </a:r>
                      <a:endParaRPr lang="en-US" sz="11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a:noFill/>
                    </a:lnR>
                    <a:lnT>
                      <a:noFill/>
                    </a:lnT>
                    <a:lnB>
                      <a:noFill/>
                    </a:lnB>
                    <a:solidFill>
                      <a:schemeClr val="bg1">
                        <a:lumMod val="85000"/>
                      </a:schemeClr>
                    </a:solidFill>
                  </a:tcPr>
                </a:tc>
                <a:extLst>
                  <a:ext uri="{0D108BD9-81ED-4DB2-BD59-A6C34878D82A}">
                    <a16:rowId xmlns:a16="http://schemas.microsoft.com/office/drawing/2014/main" val="996690017"/>
                  </a:ext>
                </a:extLst>
              </a:tr>
              <a:tr h="559136">
                <a:tc>
                  <a:txBody>
                    <a:bodyPr/>
                    <a:lstStyle/>
                    <a:p>
                      <a:pPr algn="ctr" rtl="0" fontAlgn="ctr"/>
                      <a:r>
                        <a:rPr lang="en-US" sz="1600" b="1" i="0" u="none" strike="noStrike" dirty="0">
                          <a:solidFill>
                            <a:srgbClr val="000000"/>
                          </a:solidFill>
                          <a:effectLst/>
                          <a:latin typeface="Arial Narrow" panose="020B0606020202030204" pitchFamily="34" charset="0"/>
                        </a:rPr>
                        <a:t>East Central</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t"/>
                      <a:r>
                        <a:rPr lang="en-US" sz="1100" b="1" i="0" u="none" strike="noStrike" dirty="0">
                          <a:solidFill>
                            <a:srgbClr val="000000"/>
                          </a:solidFill>
                          <a:effectLst/>
                          <a:latin typeface="Arial Narrow" panose="020B0606020202030204" pitchFamily="34" charset="0"/>
                        </a:rPr>
                        <a:t>INGO mine risk awareness raising for 2,216 individuals</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9BC2E6"/>
                    </a:solidFill>
                  </a:tcPr>
                </a:tc>
                <a:tc>
                  <a:txBody>
                    <a:bodyPr/>
                    <a:lstStyle/>
                    <a:p>
                      <a:pPr algn="ctr" rtl="0" fontAlgn="t"/>
                      <a:r>
                        <a:rPr lang="en-US" sz="1100" b="1" i="0" u="none" strike="noStrike" dirty="0">
                          <a:solidFill>
                            <a:srgbClr val="000000"/>
                          </a:solidFill>
                          <a:effectLst/>
                          <a:latin typeface="Arial Narrow" panose="020B0606020202030204" pitchFamily="34" charset="0"/>
                        </a:rPr>
                        <a:t>INGO mine risk awareness raising for 1,688 individuals</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9BC2E6"/>
                    </a:solidFill>
                  </a:tcPr>
                </a:tc>
                <a:tc>
                  <a:txBody>
                    <a:bodyPr/>
                    <a:lstStyle/>
                    <a:p>
                      <a:pPr algn="ctr" rtl="0" fontAlgn="ctr"/>
                      <a:r>
                        <a:rPr lang="en-US" sz="1100" b="1" i="0" u="none" strike="noStrike" dirty="0" smtClean="0">
                          <a:solidFill>
                            <a:srgbClr val="000000"/>
                          </a:solidFill>
                          <a:effectLst/>
                          <a:latin typeface="Arial Narrow" panose="020B0606020202030204" pitchFamily="34" charset="0"/>
                        </a:rPr>
                        <a:t>No response reported</a:t>
                      </a:r>
                      <a:endParaRPr lang="en-US" sz="11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a:noFill/>
                    </a:lnR>
                    <a:lnT>
                      <a:noFill/>
                    </a:lnT>
                    <a:lnB w="6350" cap="flat" cmpd="sng" algn="ctr">
                      <a:solidFill>
                        <a:srgbClr val="BFBFB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866855403"/>
                  </a:ext>
                </a:extLst>
              </a:tr>
              <a:tr h="559136">
                <a:tc>
                  <a:txBody>
                    <a:bodyPr/>
                    <a:lstStyle/>
                    <a:p>
                      <a:pPr algn="ctr" rtl="0" fontAlgn="ctr"/>
                      <a:r>
                        <a:rPr lang="en-US" sz="1600" b="1" i="0" u="none" strike="noStrike" dirty="0">
                          <a:solidFill>
                            <a:srgbClr val="000000"/>
                          </a:solidFill>
                          <a:effectLst/>
                          <a:latin typeface="Arial Narrow" panose="020B0606020202030204" pitchFamily="34" charset="0"/>
                        </a:rPr>
                        <a:t>West Central</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ctr"/>
                      <a:r>
                        <a:rPr lang="en-US" sz="1100" b="1" i="0" u="none" strike="noStrike">
                          <a:solidFill>
                            <a:srgbClr val="000000"/>
                          </a:solidFill>
                          <a:effectLst/>
                          <a:latin typeface="Arial Narrow" panose="020B0606020202030204" pitchFamily="34" charset="0"/>
                        </a:rPr>
                        <a:t>INGO mine risk awareness raising for 537  individuals</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solidFill>
                      <a:srgbClr val="D9E1F2"/>
                    </a:solidFill>
                  </a:tcPr>
                </a:tc>
                <a:tc>
                  <a:txBody>
                    <a:bodyPr/>
                    <a:lstStyle/>
                    <a:p>
                      <a:pPr algn="ctr" rtl="0" fontAlgn="ctr"/>
                      <a:r>
                        <a:rPr lang="en-US" sz="1100" b="1" i="0" u="none" strike="noStrike" dirty="0" smtClean="0">
                          <a:solidFill>
                            <a:srgbClr val="000000"/>
                          </a:solidFill>
                          <a:effectLst/>
                          <a:latin typeface="Arial Narrow" panose="020B0606020202030204" pitchFamily="34" charset="0"/>
                        </a:rPr>
                        <a:t>No response reported</a:t>
                      </a:r>
                      <a:r>
                        <a:rPr lang="en-US" sz="1100" b="1" i="0" u="none" strike="noStrike" dirty="0">
                          <a:solidFill>
                            <a:srgbClr val="000000"/>
                          </a:solidFill>
                          <a:effectLst/>
                          <a:latin typeface="Arial Narrow" panose="020B0606020202030204" pitchFamily="34" charset="0"/>
                        </a:rPr>
                        <a:t> </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chemeClr val="bg1">
                        <a:lumMod val="85000"/>
                      </a:schemeClr>
                    </a:solidFill>
                  </a:tcPr>
                </a:tc>
                <a:tc>
                  <a:txBody>
                    <a:bodyPr/>
                    <a:lstStyle/>
                    <a:p>
                      <a:pPr algn="ctr" rtl="0" fontAlgn="ctr"/>
                      <a:r>
                        <a:rPr lang="en-US" sz="1100" b="1" i="0" u="none" strike="noStrike" dirty="0" smtClean="0">
                          <a:solidFill>
                            <a:srgbClr val="000000"/>
                          </a:solidFill>
                          <a:effectLst/>
                          <a:latin typeface="Arial Narrow" panose="020B0606020202030204" pitchFamily="34" charset="0"/>
                        </a:rPr>
                        <a:t>No response reported</a:t>
                      </a:r>
                      <a:r>
                        <a:rPr lang="en-US" sz="1100" b="1" i="0" u="none" strike="noStrike" dirty="0">
                          <a:solidFill>
                            <a:srgbClr val="000000"/>
                          </a:solidFill>
                          <a:effectLst/>
                          <a:latin typeface="Arial Narrow" panose="020B0606020202030204" pitchFamily="34" charset="0"/>
                        </a:rPr>
                        <a:t> </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solidFill>
                      <a:schemeClr val="bg1">
                        <a:lumMod val="85000"/>
                      </a:schemeClr>
                    </a:solidFill>
                  </a:tcPr>
                </a:tc>
                <a:extLst>
                  <a:ext uri="{0D108BD9-81ED-4DB2-BD59-A6C34878D82A}">
                    <a16:rowId xmlns:a16="http://schemas.microsoft.com/office/drawing/2014/main" val="3992084069"/>
                  </a:ext>
                </a:extLst>
              </a:tr>
              <a:tr h="989240">
                <a:tc>
                  <a:txBody>
                    <a:bodyPr/>
                    <a:lstStyle/>
                    <a:p>
                      <a:pPr algn="ctr" rtl="0" fontAlgn="ctr"/>
                      <a:r>
                        <a:rPr lang="en-US" sz="1600" b="1" i="0" u="none" strike="noStrike" dirty="0">
                          <a:solidFill>
                            <a:srgbClr val="000000"/>
                          </a:solidFill>
                          <a:effectLst/>
                          <a:latin typeface="Arial Narrow" panose="020B0606020202030204" pitchFamily="34" charset="0"/>
                        </a:rPr>
                        <a:t>North  </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rtl="0" fontAlgn="t"/>
                      <a:r>
                        <a:rPr lang="en-US" sz="1100" b="1" i="0" u="none" strike="noStrike">
                          <a:solidFill>
                            <a:srgbClr val="000000"/>
                          </a:solidFill>
                          <a:effectLst/>
                          <a:latin typeface="Arial Narrow" panose="020B0606020202030204" pitchFamily="34" charset="0"/>
                        </a:rPr>
                        <a:t>INGO mine risk awareness raising for 1,422 individuals</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9BC2E6"/>
                    </a:solidFill>
                  </a:tcPr>
                </a:tc>
                <a:tc>
                  <a:txBody>
                    <a:bodyPr/>
                    <a:lstStyle/>
                    <a:p>
                      <a:pPr algn="ctr" rtl="0" fontAlgn="ctr"/>
                      <a:r>
                        <a:rPr lang="en-US" sz="1100" b="1" i="0" u="none" strike="noStrike" dirty="0">
                          <a:solidFill>
                            <a:srgbClr val="000000"/>
                          </a:solidFill>
                          <a:effectLst/>
                          <a:latin typeface="Arial Narrow" panose="020B0606020202030204" pitchFamily="34" charset="0"/>
                        </a:rPr>
                        <a:t>INGO mine risk awareness raising for 158 individuals</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solidFill>
                      <a:srgbClr val="D9E1F2"/>
                    </a:solidFill>
                  </a:tcPr>
                </a:tc>
                <a:tc>
                  <a:txBody>
                    <a:bodyPr/>
                    <a:lstStyle/>
                    <a:p>
                      <a:pPr algn="ctr" rtl="0" fontAlgn="t"/>
                      <a:r>
                        <a:rPr lang="en-US" sz="1100" b="1" i="0" u="none" strike="noStrike" dirty="0">
                          <a:solidFill>
                            <a:srgbClr val="000000"/>
                          </a:solidFill>
                          <a:effectLst/>
                          <a:latin typeface="Arial Narrow" panose="020B0606020202030204" pitchFamily="34" charset="0"/>
                        </a:rPr>
                        <a:t>INGO plans to open its child friendly space for children in </a:t>
                      </a:r>
                      <a:r>
                        <a:rPr lang="en-US" sz="1100" b="1" i="0" u="none" strike="noStrike" dirty="0" err="1">
                          <a:solidFill>
                            <a:srgbClr val="000000"/>
                          </a:solidFill>
                          <a:effectLst/>
                          <a:latin typeface="Arial Narrow" panose="020B0606020202030204" pitchFamily="34" charset="0"/>
                        </a:rPr>
                        <a:t>Qitar</a:t>
                      </a:r>
                      <a:r>
                        <a:rPr lang="en-US" sz="1100" b="1" i="0" u="none" strike="noStrike" dirty="0">
                          <a:solidFill>
                            <a:srgbClr val="000000"/>
                          </a:solidFill>
                          <a:effectLst/>
                          <a:latin typeface="Arial Narrow" panose="020B0606020202030204" pitchFamily="34" charset="0"/>
                        </a:rPr>
                        <a:t> </a:t>
                      </a:r>
                      <a:r>
                        <a:rPr lang="en-US" sz="1100" b="1" i="0" u="none" strike="noStrike" dirty="0" err="1">
                          <a:solidFill>
                            <a:srgbClr val="000000"/>
                          </a:solidFill>
                          <a:effectLst/>
                          <a:latin typeface="Arial Narrow" panose="020B0606020202030204" pitchFamily="34" charset="0"/>
                        </a:rPr>
                        <a:t>neighbourhood</a:t>
                      </a:r>
                      <a:r>
                        <a:rPr lang="en-US" sz="1100" b="1" i="0" u="none" strike="noStrike" dirty="0">
                          <a:solidFill>
                            <a:srgbClr val="000000"/>
                          </a:solidFill>
                          <a:effectLst/>
                          <a:latin typeface="Arial Narrow" panose="020B0606020202030204" pitchFamily="34" charset="0"/>
                        </a:rPr>
                        <a:t>, as well as an integrated protection space for women</a:t>
                      </a:r>
                    </a:p>
                  </a:txBody>
                  <a:tcPr marL="7620" marR="7620" marT="7620" marB="0" anchor="ctr">
                    <a:lnL w="6350" cap="flat" cmpd="sng" algn="ctr">
                      <a:solidFill>
                        <a:srgbClr val="BFBFBF"/>
                      </a:solidFill>
                      <a:prstDash val="solid"/>
                      <a:round/>
                      <a:headEnd type="none" w="med" len="med"/>
                      <a:tailEnd type="none" w="med" len="med"/>
                    </a:lnL>
                    <a:lnR>
                      <a:noFill/>
                    </a:lnR>
                    <a:lnT>
                      <a:noFill/>
                    </a:lnT>
                    <a:lnB w="6350" cap="flat" cmpd="sng" algn="ctr">
                      <a:solidFill>
                        <a:srgbClr val="BFBFBF"/>
                      </a:solidFill>
                      <a:prstDash val="solid"/>
                      <a:round/>
                      <a:headEnd type="none" w="med" len="med"/>
                      <a:tailEnd type="none" w="med" len="med"/>
                    </a:lnB>
                    <a:solidFill>
                      <a:srgbClr val="9BC2E6"/>
                    </a:solidFill>
                  </a:tcPr>
                </a:tc>
                <a:extLst>
                  <a:ext uri="{0D108BD9-81ED-4DB2-BD59-A6C34878D82A}">
                    <a16:rowId xmlns:a16="http://schemas.microsoft.com/office/drawing/2014/main" val="541805959"/>
                  </a:ext>
                </a:extLst>
              </a:tr>
              <a:tr h="395696">
                <a:tc>
                  <a:txBody>
                    <a:bodyPr/>
                    <a:lstStyle/>
                    <a:p>
                      <a:pPr algn="ctr" rtl="0" fontAlgn="ctr"/>
                      <a:r>
                        <a:rPr lang="en-US" sz="1600" b="1" i="0" u="none" strike="noStrike" dirty="0">
                          <a:solidFill>
                            <a:srgbClr val="000000"/>
                          </a:solidFill>
                          <a:effectLst/>
                          <a:latin typeface="Arial Narrow" panose="020B0606020202030204" pitchFamily="34" charset="0"/>
                        </a:rPr>
                        <a:t>West   </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tcPr>
                </a:tc>
                <a:tc>
                  <a:txBody>
                    <a:bodyPr/>
                    <a:lstStyle/>
                    <a:p>
                      <a:pPr algn="ctr" rtl="0" fontAlgn="t"/>
                      <a:r>
                        <a:rPr lang="en-US" sz="1100" b="1" i="0" u="none" strike="noStrike" dirty="0">
                          <a:solidFill>
                            <a:srgbClr val="000000"/>
                          </a:solidFill>
                          <a:effectLst/>
                          <a:latin typeface="Arial Narrow" panose="020B0606020202030204" pitchFamily="34" charset="0"/>
                        </a:rPr>
                        <a:t>INGO mine risk awareness raising for 1,457 </a:t>
                      </a:r>
                      <a:r>
                        <a:rPr lang="en-US" sz="1100" b="1" i="0" u="none" strike="noStrike" dirty="0" smtClean="0">
                          <a:solidFill>
                            <a:srgbClr val="000000"/>
                          </a:solidFill>
                          <a:effectLst/>
                          <a:latin typeface="Arial Narrow" panose="020B0606020202030204" pitchFamily="34" charset="0"/>
                        </a:rPr>
                        <a:t>individuals</a:t>
                      </a:r>
                      <a:endParaRPr lang="en-US" sz="1100" b="1"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9BC2E6"/>
                    </a:solidFill>
                  </a:tcPr>
                </a:tc>
                <a:tc>
                  <a:txBody>
                    <a:bodyPr/>
                    <a:lstStyle/>
                    <a:p>
                      <a:pPr algn="ctr" rtl="0" fontAlgn="t"/>
                      <a:r>
                        <a:rPr lang="en-US" sz="1100" b="1" i="0" u="none" strike="noStrike">
                          <a:solidFill>
                            <a:srgbClr val="000000"/>
                          </a:solidFill>
                          <a:effectLst/>
                          <a:latin typeface="Arial Narrow" panose="020B0606020202030204" pitchFamily="34" charset="0"/>
                        </a:rPr>
                        <a:t>INGO mine risk awareness raising for 1,268 individuals</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9BC2E6"/>
                    </a:solidFill>
                  </a:tcPr>
                </a:tc>
                <a:tc>
                  <a:txBody>
                    <a:bodyPr/>
                    <a:lstStyle/>
                    <a:p>
                      <a:pPr algn="ctr" rtl="0" fontAlgn="ctr"/>
                      <a:r>
                        <a:rPr lang="en-US" sz="1100" b="1" i="0" u="none" strike="noStrike" dirty="0">
                          <a:solidFill>
                            <a:srgbClr val="000000"/>
                          </a:solidFill>
                          <a:effectLst/>
                          <a:latin typeface="Arial Narrow" panose="020B0606020202030204" pitchFamily="34" charset="0"/>
                        </a:rPr>
                        <a:t>Mine risk activities planned by INGO</a:t>
                      </a:r>
                    </a:p>
                  </a:txBody>
                  <a:tcPr marL="7620" marR="7620" marT="762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solidFill>
                      <a:srgbClr val="D9E1F2"/>
                    </a:solidFill>
                  </a:tcPr>
                </a:tc>
                <a:extLst>
                  <a:ext uri="{0D108BD9-81ED-4DB2-BD59-A6C34878D82A}">
                    <a16:rowId xmlns:a16="http://schemas.microsoft.com/office/drawing/2014/main" val="1236828126"/>
                  </a:ext>
                </a:extLst>
              </a:tr>
            </a:tbl>
          </a:graphicData>
        </a:graphic>
      </p:graphicFrame>
    </p:spTree>
    <p:extLst>
      <p:ext uri="{BB962C8B-B14F-4D97-AF65-F5344CB8AC3E}">
        <p14:creationId xmlns:p14="http://schemas.microsoft.com/office/powerpoint/2010/main" val="24085531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Ar</a:t>
            </a:r>
            <a:r>
              <a:rPr lang="en-US" dirty="0"/>
              <a:t>-Raqqa city: Population Returns</a:t>
            </a:r>
          </a:p>
        </p:txBody>
      </p:sp>
      <p:sp>
        <p:nvSpPr>
          <p:cNvPr id="7" name="Content Placeholder 2"/>
          <p:cNvSpPr txBox="1">
            <a:spLocks/>
          </p:cNvSpPr>
          <p:nvPr/>
        </p:nvSpPr>
        <p:spPr>
          <a:xfrm>
            <a:off x="5878221" y="1899789"/>
            <a:ext cx="2627424" cy="47618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smtClean="0"/>
              <a:t>Area Level Population estimates:</a:t>
            </a:r>
          </a:p>
          <a:p>
            <a:r>
              <a:rPr lang="en-US" sz="1600" b="1" dirty="0" err="1" smtClean="0"/>
              <a:t>Meshleb</a:t>
            </a:r>
            <a:r>
              <a:rPr lang="en-US" sz="1600" b="1" dirty="0" smtClean="0"/>
              <a:t>: </a:t>
            </a:r>
            <a:r>
              <a:rPr lang="en-US" sz="1600" dirty="0" smtClean="0"/>
              <a:t>3,000-4,000</a:t>
            </a:r>
            <a:endParaRPr lang="en-US" sz="1600" dirty="0"/>
          </a:p>
          <a:p>
            <a:r>
              <a:rPr lang="en-US" sz="1600" b="1" dirty="0" smtClean="0"/>
              <a:t>Northeast:</a:t>
            </a:r>
            <a:r>
              <a:rPr lang="en-US" sz="1600" dirty="0" smtClean="0"/>
              <a:t> 8,000-11,000</a:t>
            </a:r>
          </a:p>
          <a:p>
            <a:r>
              <a:rPr lang="en-US" sz="1600" b="1" dirty="0" smtClean="0"/>
              <a:t>North:</a:t>
            </a:r>
            <a:r>
              <a:rPr lang="en-US" sz="1600" dirty="0" smtClean="0"/>
              <a:t> 4,200-4,900</a:t>
            </a:r>
          </a:p>
          <a:p>
            <a:r>
              <a:rPr lang="en-US" sz="1600" b="1" dirty="0" smtClean="0"/>
              <a:t>East Central:</a:t>
            </a:r>
            <a:r>
              <a:rPr lang="en-US" sz="1600" dirty="0" smtClean="0"/>
              <a:t> 4,000-6,000</a:t>
            </a:r>
          </a:p>
          <a:p>
            <a:r>
              <a:rPr lang="en-US" sz="1600" b="1" dirty="0" smtClean="0"/>
              <a:t>West Central</a:t>
            </a:r>
            <a:r>
              <a:rPr lang="en-US" sz="1600" dirty="0" smtClean="0"/>
              <a:t>: 4,900-5,900</a:t>
            </a:r>
          </a:p>
          <a:p>
            <a:r>
              <a:rPr lang="en-US" sz="1600" b="1" dirty="0" smtClean="0"/>
              <a:t>West:</a:t>
            </a:r>
            <a:r>
              <a:rPr lang="en-US" sz="1600" dirty="0" smtClean="0"/>
              <a:t> 6,300-6,900</a:t>
            </a:r>
          </a:p>
          <a:p>
            <a:r>
              <a:rPr lang="en-US" sz="1600" b="1" dirty="0" smtClean="0"/>
              <a:t>South:</a:t>
            </a:r>
            <a:r>
              <a:rPr lang="en-US" sz="1600" dirty="0" smtClean="0"/>
              <a:t> 5,000-6,000</a:t>
            </a:r>
          </a:p>
          <a:p>
            <a:endParaRPr lang="en-US" sz="1600"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3755" y="1471171"/>
            <a:ext cx="5649129" cy="3506271"/>
          </a:xfrm>
          <a:prstGeom prst="rect">
            <a:avLst/>
          </a:prstGeom>
        </p:spPr>
      </p:pic>
      <p:sp>
        <p:nvSpPr>
          <p:cNvPr id="5" name="Rectangle 4"/>
          <p:cNvSpPr/>
          <p:nvPr/>
        </p:nvSpPr>
        <p:spPr>
          <a:xfrm>
            <a:off x="233755" y="1132617"/>
            <a:ext cx="4572000" cy="338554"/>
          </a:xfrm>
          <a:prstGeom prst="rect">
            <a:avLst/>
          </a:prstGeom>
        </p:spPr>
        <p:txBody>
          <a:bodyPr>
            <a:spAutoFit/>
          </a:bodyPr>
          <a:lstStyle/>
          <a:p>
            <a:r>
              <a:rPr lang="en-GB" sz="1600" dirty="0" smtClean="0">
                <a:solidFill>
                  <a:srgbClr val="58585A"/>
                </a:solidFill>
              </a:rPr>
              <a:t>Based on REACH ABA III </a:t>
            </a:r>
            <a:endParaRPr lang="en-GB" sz="1600" dirty="0">
              <a:solidFill>
                <a:srgbClr val="58585A"/>
              </a:solidFill>
            </a:endParaRPr>
          </a:p>
        </p:txBody>
      </p:sp>
    </p:spTree>
    <p:extLst>
      <p:ext uri="{BB962C8B-B14F-4D97-AF65-F5344CB8AC3E}">
        <p14:creationId xmlns:p14="http://schemas.microsoft.com/office/powerpoint/2010/main" val="21552787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Title 1"/>
          <p:cNvSpPr txBox="1">
            <a:spLocks/>
          </p:cNvSpPr>
          <p:nvPr/>
        </p:nvSpPr>
        <p:spPr>
          <a:xfrm>
            <a:off x="233756" y="365127"/>
            <a:ext cx="7947718" cy="61025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r>
              <a:rPr lang="en-US" sz="6600" dirty="0" smtClean="0"/>
              <a:t>Response Gap Analysis</a:t>
            </a:r>
          </a:p>
          <a:p>
            <a:endParaRPr lang="en-US" sz="6600" dirty="0"/>
          </a:p>
        </p:txBody>
      </p:sp>
    </p:spTree>
    <p:extLst>
      <p:ext uri="{BB962C8B-B14F-4D97-AF65-F5344CB8AC3E}">
        <p14:creationId xmlns:p14="http://schemas.microsoft.com/office/powerpoint/2010/main" val="2665995419"/>
      </p:ext>
    </p:extLst>
  </p:cSld>
  <p:clrMapOvr>
    <a:masterClrMapping/>
  </p:clrMapOvr>
  <p:timing>
    <p:tnLst>
      <p:par>
        <p:cTn id="1" dur="indefinite" restart="never" nodeType="tmRoot"/>
      </p:par>
    </p:tnLst>
  </p:timing>
</p:sld>
</file>

<file path=ppt/theme/theme1.xml><?xml version="1.0" encoding="utf-8"?>
<a:theme xmlns:a="http://schemas.openxmlformats.org/drawingml/2006/main" name="REACH">
  <a:themeElements>
    <a:clrScheme name="REACH theme">
      <a:dk1>
        <a:srgbClr val="000000"/>
      </a:dk1>
      <a:lt1>
        <a:srgbClr val="FFFFFF"/>
      </a:lt1>
      <a:dk2>
        <a:srgbClr val="000000"/>
      </a:dk2>
      <a:lt2>
        <a:srgbClr val="58585A"/>
      </a:lt2>
      <a:accent1>
        <a:srgbClr val="EE5859"/>
      </a:accent1>
      <a:accent2>
        <a:srgbClr val="58585A"/>
      </a:accent2>
      <a:accent3>
        <a:srgbClr val="D2CBB8"/>
      </a:accent3>
      <a:accent4>
        <a:srgbClr val="F69E61"/>
      </a:accent4>
      <a:accent5>
        <a:srgbClr val="A5C9A1"/>
      </a:accent5>
      <a:accent6>
        <a:srgbClr val="56B3CD"/>
      </a:accent6>
      <a:hlink>
        <a:srgbClr val="0067A9"/>
      </a:hlink>
      <a:folHlink>
        <a:srgbClr val="FFF67A"/>
      </a:folHlink>
    </a:clrScheme>
    <a:fontScheme name="REACH text">
      <a:majorFont>
        <a:latin typeface="Arial Narrow"/>
        <a:ea typeface="ＭＳ Ｐゴシック"/>
        <a:cs typeface=""/>
      </a:majorFont>
      <a:minorFont>
        <a:latin typeface="Arial Narrow"/>
        <a:ea typeface="ＭＳ Ｐゴシック"/>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EB31F12-FD48-4928-B797-68E4D982B6DF}" vid="{507976F8-0F25-4A49-B01C-81C85490E43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REACH theme">
    <a:dk1>
      <a:srgbClr val="000000"/>
    </a:dk1>
    <a:lt1>
      <a:srgbClr val="FFFFFF"/>
    </a:lt1>
    <a:dk2>
      <a:srgbClr val="000000"/>
    </a:dk2>
    <a:lt2>
      <a:srgbClr val="58585A"/>
    </a:lt2>
    <a:accent1>
      <a:srgbClr val="EE5859"/>
    </a:accent1>
    <a:accent2>
      <a:srgbClr val="58585A"/>
    </a:accent2>
    <a:accent3>
      <a:srgbClr val="D2CBB8"/>
    </a:accent3>
    <a:accent4>
      <a:srgbClr val="F69E61"/>
    </a:accent4>
    <a:accent5>
      <a:srgbClr val="A5C9A1"/>
    </a:accent5>
    <a:accent6>
      <a:srgbClr val="56B3CD"/>
    </a:accent6>
    <a:hlink>
      <a:srgbClr val="0067A9"/>
    </a:hlink>
    <a:folHlink>
      <a:srgbClr val="FFF67A"/>
    </a:folHlink>
  </a:clrScheme>
  <a:fontScheme name="REACH text">
    <a:majorFont>
      <a:latin typeface="Arial Narrow"/>
      <a:ea typeface="ＭＳ Ｐゴシック"/>
      <a:cs typeface=""/>
    </a:majorFont>
    <a:minorFont>
      <a:latin typeface="Arial Narrow"/>
      <a:ea typeface="ＭＳ Ｐゴシック"/>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REACH theme">
    <a:dk1>
      <a:srgbClr val="000000"/>
    </a:dk1>
    <a:lt1>
      <a:srgbClr val="FFFFFF"/>
    </a:lt1>
    <a:dk2>
      <a:srgbClr val="000000"/>
    </a:dk2>
    <a:lt2>
      <a:srgbClr val="58585A"/>
    </a:lt2>
    <a:accent1>
      <a:srgbClr val="EE5859"/>
    </a:accent1>
    <a:accent2>
      <a:srgbClr val="58585A"/>
    </a:accent2>
    <a:accent3>
      <a:srgbClr val="D2CBB8"/>
    </a:accent3>
    <a:accent4>
      <a:srgbClr val="F69E61"/>
    </a:accent4>
    <a:accent5>
      <a:srgbClr val="A5C9A1"/>
    </a:accent5>
    <a:accent6>
      <a:srgbClr val="56B3CD"/>
    </a:accent6>
    <a:hlink>
      <a:srgbClr val="0067A9"/>
    </a:hlink>
    <a:folHlink>
      <a:srgbClr val="FFF67A"/>
    </a:folHlink>
  </a:clrScheme>
  <a:fontScheme name="REACH text">
    <a:majorFont>
      <a:latin typeface="Arial Narrow"/>
      <a:ea typeface="ＭＳ Ｐゴシック"/>
      <a:cs typeface=""/>
    </a:majorFont>
    <a:minorFont>
      <a:latin typeface="Arial Narrow"/>
      <a:ea typeface="ＭＳ Ｐゴシック"/>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21926</TotalTime>
  <Words>4417</Words>
  <Application>Microsoft Office PowerPoint</Application>
  <PresentationFormat>On-screen Show (4:3)</PresentationFormat>
  <Paragraphs>888</Paragraphs>
  <Slides>77</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77</vt:i4>
      </vt:variant>
    </vt:vector>
  </HeadingPairs>
  <TitlesOfParts>
    <vt:vector size="85" baseType="lpstr">
      <vt:lpstr>ＭＳ Ｐゴシック</vt:lpstr>
      <vt:lpstr>Arial</vt:lpstr>
      <vt:lpstr>Arial Narrow</vt:lpstr>
      <vt:lpstr>Calibri</vt:lpstr>
      <vt:lpstr>Calibri Light</vt:lpstr>
      <vt:lpstr>Trade Gothic LT Std</vt:lpstr>
      <vt:lpstr>REACH</vt:lpstr>
      <vt:lpstr>Custom Design</vt:lpstr>
      <vt:lpstr>Ar-Raqqa City Gap Analysis Workshop</vt:lpstr>
      <vt:lpstr>Gap Analysis Workshop – Ar-Raqqa City</vt:lpstr>
      <vt:lpstr>Methodology</vt:lpstr>
      <vt:lpstr>Methodology: Area Boundaries</vt:lpstr>
      <vt:lpstr>Methodology: Gap Analysis</vt:lpstr>
      <vt:lpstr>Limitations</vt:lpstr>
      <vt:lpstr>Ar-Raqqa city: Population Returns</vt:lpstr>
      <vt:lpstr>Ar-Raqqa city: Population Returns</vt:lpstr>
      <vt:lpstr>PowerPoint Presentation</vt:lpstr>
      <vt:lpstr>Ar-Raqqa City – Key Take-outs</vt:lpstr>
      <vt:lpstr>PowerPoint Presentation</vt:lpstr>
      <vt:lpstr>WASH: City Wide Findings</vt:lpstr>
      <vt:lpstr>WASH: Key Trends</vt:lpstr>
      <vt:lpstr>WASH: Key Trends</vt:lpstr>
      <vt:lpstr>WASH: Key Trends</vt:lpstr>
      <vt:lpstr>WASH: Water Quantity</vt:lpstr>
      <vt:lpstr>WASH: Water Quality</vt:lpstr>
      <vt:lpstr>WASH: Response </vt:lpstr>
      <vt:lpstr>WASH: Response Gaps</vt:lpstr>
      <vt:lpstr>PowerPoint Presentation</vt:lpstr>
      <vt:lpstr>Health: City Wide Findings</vt:lpstr>
      <vt:lpstr>Health: Key Trends</vt:lpstr>
      <vt:lpstr>Health: Key Trends</vt:lpstr>
      <vt:lpstr>Health: Key Trends</vt:lpstr>
      <vt:lpstr>Health: Key Trends</vt:lpstr>
      <vt:lpstr>Health: Barriers to Healthcare</vt:lpstr>
      <vt:lpstr>Health: Access to Healthcare</vt:lpstr>
      <vt:lpstr>Health: Barriers to Healthcare</vt:lpstr>
      <vt:lpstr>Health: Response</vt:lpstr>
      <vt:lpstr>Health: Response Gaps</vt:lpstr>
      <vt:lpstr>PowerPoint Presentation</vt:lpstr>
      <vt:lpstr>Education: City Wide Findings</vt:lpstr>
      <vt:lpstr>Education: Key Trends</vt:lpstr>
      <vt:lpstr>Education: Key Trends</vt:lpstr>
      <vt:lpstr>Education: Key Trends</vt:lpstr>
      <vt:lpstr>Education: Attendance</vt:lpstr>
      <vt:lpstr>Education: Attendance</vt:lpstr>
      <vt:lpstr>Education: Access to Education</vt:lpstr>
      <vt:lpstr>Education: Response</vt:lpstr>
      <vt:lpstr>Education: Response Gaps</vt:lpstr>
      <vt:lpstr>PowerPoint Presentation</vt:lpstr>
      <vt:lpstr>Food Security: City Wide Findings </vt:lpstr>
      <vt:lpstr>Food Security: Key Trends</vt:lpstr>
      <vt:lpstr>Food Security: Key Trends</vt:lpstr>
      <vt:lpstr>Food Security: Key Trends</vt:lpstr>
      <vt:lpstr>Food Security: Key Trends</vt:lpstr>
      <vt:lpstr>Food Security: Access to Food </vt:lpstr>
      <vt:lpstr>Food Security: Sufficiency of food </vt:lpstr>
      <vt:lpstr>Food Security: Response</vt:lpstr>
      <vt:lpstr>Food Security: Response Gap</vt:lpstr>
      <vt:lpstr>Food Security: Response</vt:lpstr>
      <vt:lpstr>PowerPoint Presentation</vt:lpstr>
      <vt:lpstr>Livelihoods: City Wide Findings</vt:lpstr>
      <vt:lpstr>Livelihoods: Sources of Income</vt:lpstr>
      <vt:lpstr>Livelihoods: Challenges to Livelihoods</vt:lpstr>
      <vt:lpstr>Livelihoods: Ability to Cover Basic Needs </vt:lpstr>
      <vt:lpstr>Livelihoods: Response</vt:lpstr>
      <vt:lpstr>Livelihoods: Response Gaps</vt:lpstr>
      <vt:lpstr>PowerPoint Presentation</vt:lpstr>
      <vt:lpstr>SNFI: City Wide Findings</vt:lpstr>
      <vt:lpstr>Ar-Raqqa city: Shelter</vt:lpstr>
      <vt:lpstr>SNFI: Shelter Rehabilitation </vt:lpstr>
      <vt:lpstr>SNFI: Shelter Conditions</vt:lpstr>
      <vt:lpstr>SNFI: Shelter Rehabilitation</vt:lpstr>
      <vt:lpstr>SNFI: Shelter Response</vt:lpstr>
      <vt:lpstr>SNFI: Shelter Response Gaps</vt:lpstr>
      <vt:lpstr>SNFI: Key NFI Trends</vt:lpstr>
      <vt:lpstr>SNFI: NFI Needs and Availability</vt:lpstr>
      <vt:lpstr>SNFI: NFI Needs</vt:lpstr>
      <vt:lpstr>SNFI: Electricity</vt:lpstr>
      <vt:lpstr>SNFI: NFI Response Gaps</vt:lpstr>
      <vt:lpstr>PowerPoint Presentation</vt:lpstr>
      <vt:lpstr>Protection: City Wide Findings</vt:lpstr>
      <vt:lpstr>Protection: Key Trends</vt:lpstr>
      <vt:lpstr>Protection: Prevalence of Protection Issues</vt:lpstr>
      <vt:lpstr>Protection: Response Gaps</vt:lpstr>
      <vt:lpstr>Protection: Response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Camps and Sites Assessment</dc:title>
  <dc:creator>Oliver Moller</dc:creator>
  <cp:lastModifiedBy>Scott M. Sandvik</cp:lastModifiedBy>
  <cp:revision>789</cp:revision>
  <cp:lastPrinted>2018-10-22T05:41:28Z</cp:lastPrinted>
  <dcterms:created xsi:type="dcterms:W3CDTF">2018-09-04T11:43:29Z</dcterms:created>
  <dcterms:modified xsi:type="dcterms:W3CDTF">2018-12-20T08:42:37Z</dcterms:modified>
</cp:coreProperties>
</file>