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Proportion of</a:t>
            </a:r>
            <a:r>
              <a:rPr lang="en-US" baseline="0" dirty="0"/>
              <a:t> households displaced, disaggregated by district.  </a:t>
            </a:r>
            <a:endParaRPr lang="en-US" dirty="0"/>
          </a:p>
        </c:rich>
      </c:tx>
      <c:layout>
        <c:manualLayout>
          <c:xMode val="edge"/>
          <c:yMode val="edge"/>
          <c:x val="0.1550907902311467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783147459727387E-2"/>
          <c:y val="0.11400050702809579"/>
          <c:w val="0.95456422965716647"/>
          <c:h val="0.65887083293202819"/>
        </c:manualLayout>
      </c:layout>
      <c:barChart>
        <c:barDir val="col"/>
        <c:grouping val="stacked"/>
        <c:varyColors val="0"/>
        <c:ser>
          <c:idx val="0"/>
          <c:order val="0"/>
          <c:tx>
            <c:strRef>
              <c:f>'[Diagramm 2 in Microsoft PowerPoint]Displacement Status.ALL'!$A$2</c:f>
              <c:strCache>
                <c:ptCount val="1"/>
                <c:pt idx="0">
                  <c:v>IDPs</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2 in Microsoft PowerPoint]Displacement Status.ALL'!$B$1:$C$1</c:f>
              <c:strCache>
                <c:ptCount val="2"/>
                <c:pt idx="0">
                  <c:v>Bossaso </c:v>
                </c:pt>
                <c:pt idx="1">
                  <c:v>Galkacyo North </c:v>
                </c:pt>
              </c:strCache>
            </c:strRef>
          </c:cat>
          <c:val>
            <c:numRef>
              <c:f>'[Diagramm 2 in Microsoft PowerPoint]Displacement Status.ALL'!$B$2:$C$2</c:f>
              <c:numCache>
                <c:formatCode>0%</c:formatCode>
                <c:ptCount val="2"/>
                <c:pt idx="0">
                  <c:v>0.89</c:v>
                </c:pt>
                <c:pt idx="1">
                  <c:v>0.87</c:v>
                </c:pt>
              </c:numCache>
            </c:numRef>
          </c:val>
          <c:extLst>
            <c:ext xmlns:c16="http://schemas.microsoft.com/office/drawing/2014/chart" uri="{C3380CC4-5D6E-409C-BE32-E72D297353CC}">
              <c16:uniqueId val="{00000000-1B02-4703-B4B2-15C81955DB01}"/>
            </c:ext>
          </c:extLst>
        </c:ser>
        <c:ser>
          <c:idx val="1"/>
          <c:order val="1"/>
          <c:tx>
            <c:strRef>
              <c:f>'[Diagramm 2 in Microsoft PowerPoint]Displacement Status.ALL'!$A$3</c:f>
              <c:strCache>
                <c:ptCount val="1"/>
                <c:pt idx="0">
                  <c:v>Host Population</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2 in Microsoft PowerPoint]Displacement Status.ALL'!$B$1:$C$1</c:f>
              <c:strCache>
                <c:ptCount val="2"/>
                <c:pt idx="0">
                  <c:v>Bossaso </c:v>
                </c:pt>
                <c:pt idx="1">
                  <c:v>Galkacyo North </c:v>
                </c:pt>
              </c:strCache>
            </c:strRef>
          </c:cat>
          <c:val>
            <c:numRef>
              <c:f>'[Diagramm 2 in Microsoft PowerPoint]Displacement Status.ALL'!$B$3:$C$3</c:f>
              <c:numCache>
                <c:formatCode>0%</c:formatCode>
                <c:ptCount val="2"/>
                <c:pt idx="0">
                  <c:v>0.1</c:v>
                </c:pt>
                <c:pt idx="1">
                  <c:v>0.13</c:v>
                </c:pt>
              </c:numCache>
            </c:numRef>
          </c:val>
          <c:extLst>
            <c:ext xmlns:c16="http://schemas.microsoft.com/office/drawing/2014/chart" uri="{C3380CC4-5D6E-409C-BE32-E72D297353CC}">
              <c16:uniqueId val="{00000001-1B02-4703-B4B2-15C81955DB01}"/>
            </c:ext>
          </c:extLst>
        </c:ser>
        <c:dLbls>
          <c:dLblPos val="ctr"/>
          <c:showLegendKey val="0"/>
          <c:showVal val="1"/>
          <c:showCatName val="0"/>
          <c:showSerName val="0"/>
          <c:showPercent val="0"/>
          <c:showBubbleSize val="0"/>
        </c:dLbls>
        <c:gapWidth val="219"/>
        <c:overlap val="100"/>
        <c:axId val="1831970256"/>
        <c:axId val="1831970800"/>
      </c:barChart>
      <c:catAx>
        <c:axId val="183197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31970800"/>
        <c:crosses val="autoZero"/>
        <c:auto val="1"/>
        <c:lblAlgn val="ctr"/>
        <c:lblOffset val="100"/>
        <c:noMultiLvlLbl val="0"/>
      </c:catAx>
      <c:valAx>
        <c:axId val="1831970800"/>
        <c:scaling>
          <c:orientation val="minMax"/>
          <c:max val="1"/>
          <c:min val="0"/>
        </c:scaling>
        <c:delete val="1"/>
        <c:axPos val="l"/>
        <c:numFmt formatCode="0%" sourceLinked="1"/>
        <c:majorTickMark val="out"/>
        <c:minorTickMark val="none"/>
        <c:tickLblPos val="nextTo"/>
        <c:crossAx val="1831970256"/>
        <c:crossesAt val="1"/>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Reported</a:t>
            </a:r>
            <a:r>
              <a:rPr lang="en-US" b="1" baseline="0"/>
              <a:t> access to latrines, disaggregated by district </a:t>
            </a:r>
            <a:endParaRPr lang="en-US" b="1"/>
          </a:p>
        </c:rich>
      </c:tx>
      <c:layout>
        <c:manualLayout>
          <c:xMode val="edge"/>
          <c:yMode val="edge"/>
          <c:x val="0.17340569877883313"/>
          <c:y val="3.561253561253561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Accesstolatrines.ALL!$A$2</c:f>
              <c:strCache>
                <c:ptCount val="1"/>
                <c:pt idx="0">
                  <c:v>Bossaso</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Accesstolatrines.ALL!$B$1:$D$1</c:f>
              <c:strCache>
                <c:ptCount val="3"/>
                <c:pt idx="0">
                  <c:v>Communal</c:v>
                </c:pt>
                <c:pt idx="1">
                  <c:v>Private </c:v>
                </c:pt>
                <c:pt idx="2">
                  <c:v>None</c:v>
                </c:pt>
              </c:strCache>
            </c:strRef>
          </c:cat>
          <c:val>
            <c:numRef>
              <c:f>Accesstolatrines.ALL!$B$2:$D$2</c:f>
              <c:numCache>
                <c:formatCode>0%</c:formatCode>
                <c:ptCount val="3"/>
                <c:pt idx="0">
                  <c:v>0.8004158004158004</c:v>
                </c:pt>
                <c:pt idx="1">
                  <c:v>0.14000000000000001</c:v>
                </c:pt>
                <c:pt idx="2">
                  <c:v>6.0291060291060294E-2</c:v>
                </c:pt>
              </c:numCache>
            </c:numRef>
          </c:val>
          <c:extLst>
            <c:ext xmlns:c16="http://schemas.microsoft.com/office/drawing/2014/chart" uri="{C3380CC4-5D6E-409C-BE32-E72D297353CC}">
              <c16:uniqueId val="{00000000-2262-4157-9825-1433DFB8BA70}"/>
            </c:ext>
          </c:extLst>
        </c:ser>
        <c:ser>
          <c:idx val="1"/>
          <c:order val="1"/>
          <c:tx>
            <c:strRef>
              <c:f>Accesstolatrines.ALL!$A$3</c:f>
              <c:strCache>
                <c:ptCount val="1"/>
                <c:pt idx="0">
                  <c:v>Galkacyo North </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Accesstolatrines.ALL!$B$1:$D$1</c:f>
              <c:strCache>
                <c:ptCount val="3"/>
                <c:pt idx="0">
                  <c:v>Communal</c:v>
                </c:pt>
                <c:pt idx="1">
                  <c:v>Private </c:v>
                </c:pt>
                <c:pt idx="2">
                  <c:v>None</c:v>
                </c:pt>
              </c:strCache>
            </c:strRef>
          </c:cat>
          <c:val>
            <c:numRef>
              <c:f>Accesstolatrines.ALL!$B$3:$D$3</c:f>
              <c:numCache>
                <c:formatCode>0%</c:formatCode>
                <c:ptCount val="3"/>
                <c:pt idx="0">
                  <c:v>0.78179551122194513</c:v>
                </c:pt>
                <c:pt idx="1">
                  <c:v>0.18</c:v>
                </c:pt>
                <c:pt idx="2">
                  <c:v>0.04</c:v>
                </c:pt>
              </c:numCache>
            </c:numRef>
          </c:val>
          <c:extLst>
            <c:ext xmlns:c16="http://schemas.microsoft.com/office/drawing/2014/chart" uri="{C3380CC4-5D6E-409C-BE32-E72D297353CC}">
              <c16:uniqueId val="{00000001-2262-4157-9825-1433DFB8BA70}"/>
            </c:ext>
          </c:extLst>
        </c:ser>
        <c:dLbls>
          <c:showLegendKey val="0"/>
          <c:showVal val="0"/>
          <c:showCatName val="0"/>
          <c:showSerName val="0"/>
          <c:showPercent val="0"/>
          <c:showBubbleSize val="0"/>
        </c:dLbls>
        <c:gapWidth val="219"/>
        <c:axId val="1876507232"/>
        <c:axId val="1876511584"/>
      </c:barChart>
      <c:catAx>
        <c:axId val="187650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6511584"/>
        <c:crosses val="autoZero"/>
        <c:auto val="1"/>
        <c:lblAlgn val="ctr"/>
        <c:lblOffset val="100"/>
        <c:noMultiLvlLbl val="0"/>
      </c:catAx>
      <c:valAx>
        <c:axId val="1876511584"/>
        <c:scaling>
          <c:orientation val="minMax"/>
        </c:scaling>
        <c:delete val="1"/>
        <c:axPos val="l"/>
        <c:numFmt formatCode="0%" sourceLinked="1"/>
        <c:majorTickMark val="none"/>
        <c:minorTickMark val="none"/>
        <c:tickLblPos val="nextTo"/>
        <c:crossAx val="18765072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Reported</a:t>
            </a:r>
            <a:r>
              <a:rPr lang="en-US" b="1" baseline="0"/>
              <a:t> cleaning practice of latrines by households, disaggregated by district.</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Sheet38!$B$1</c:f>
              <c:strCache>
                <c:ptCount val="1"/>
                <c:pt idx="0">
                  <c:v>Water Only </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Sheet38!$A$2:$A$3</c:f>
              <c:strCache>
                <c:ptCount val="2"/>
                <c:pt idx="0">
                  <c:v>Bossaso</c:v>
                </c:pt>
                <c:pt idx="1">
                  <c:v>Galkacyo North </c:v>
                </c:pt>
              </c:strCache>
            </c:strRef>
          </c:cat>
          <c:val>
            <c:numRef>
              <c:f>Sheet38!$B$2:$B$3</c:f>
              <c:numCache>
                <c:formatCode>0%</c:formatCode>
                <c:ptCount val="2"/>
                <c:pt idx="0">
                  <c:v>0.71</c:v>
                </c:pt>
                <c:pt idx="1">
                  <c:v>0.66583541147132175</c:v>
                </c:pt>
              </c:numCache>
            </c:numRef>
          </c:val>
          <c:extLst>
            <c:ext xmlns:c16="http://schemas.microsoft.com/office/drawing/2014/chart" uri="{C3380CC4-5D6E-409C-BE32-E72D297353CC}">
              <c16:uniqueId val="{00000000-962B-434A-A08F-4242B2A0A84B}"/>
            </c:ext>
          </c:extLst>
        </c:ser>
        <c:ser>
          <c:idx val="1"/>
          <c:order val="1"/>
          <c:tx>
            <c:strRef>
              <c:f>Sheet38!$C$1</c:f>
              <c:strCache>
                <c:ptCount val="1"/>
                <c:pt idx="0">
                  <c:v>Water with soap </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Sheet38!$A$2:$A$3</c:f>
              <c:strCache>
                <c:ptCount val="2"/>
                <c:pt idx="0">
                  <c:v>Bossaso</c:v>
                </c:pt>
                <c:pt idx="1">
                  <c:v>Galkacyo North </c:v>
                </c:pt>
              </c:strCache>
            </c:strRef>
          </c:cat>
          <c:val>
            <c:numRef>
              <c:f>Sheet38!$C$2:$C$3</c:f>
              <c:numCache>
                <c:formatCode>0%</c:formatCode>
                <c:ptCount val="2"/>
                <c:pt idx="0">
                  <c:v>0.15176715176715178</c:v>
                </c:pt>
                <c:pt idx="1">
                  <c:v>0.21072319201995013</c:v>
                </c:pt>
              </c:numCache>
            </c:numRef>
          </c:val>
          <c:extLst>
            <c:ext xmlns:c16="http://schemas.microsoft.com/office/drawing/2014/chart" uri="{C3380CC4-5D6E-409C-BE32-E72D297353CC}">
              <c16:uniqueId val="{00000001-962B-434A-A08F-4242B2A0A84B}"/>
            </c:ext>
          </c:extLst>
        </c:ser>
        <c:ser>
          <c:idx val="2"/>
          <c:order val="2"/>
          <c:tx>
            <c:strRef>
              <c:f>Sheet38!$D$1</c:f>
              <c:strCache>
                <c:ptCount val="1"/>
                <c:pt idx="0">
                  <c:v>Water with disinfectant </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Sheet38!$A$2:$A$3</c:f>
              <c:strCache>
                <c:ptCount val="2"/>
                <c:pt idx="0">
                  <c:v>Bossaso</c:v>
                </c:pt>
                <c:pt idx="1">
                  <c:v>Galkacyo North </c:v>
                </c:pt>
              </c:strCache>
            </c:strRef>
          </c:cat>
          <c:val>
            <c:numRef>
              <c:f>Sheet38!$D$2:$D$3</c:f>
              <c:numCache>
                <c:formatCode>0%</c:formatCode>
                <c:ptCount val="2"/>
                <c:pt idx="0">
                  <c:v>6.6528066528066532E-2</c:v>
                </c:pt>
                <c:pt idx="1">
                  <c:v>7.1072319201995013E-2</c:v>
                </c:pt>
              </c:numCache>
            </c:numRef>
          </c:val>
          <c:extLst>
            <c:ext xmlns:c16="http://schemas.microsoft.com/office/drawing/2014/chart" uri="{C3380CC4-5D6E-409C-BE32-E72D297353CC}">
              <c16:uniqueId val="{00000002-962B-434A-A08F-4242B2A0A84B}"/>
            </c:ext>
          </c:extLst>
        </c:ser>
        <c:dLbls>
          <c:showLegendKey val="0"/>
          <c:showVal val="0"/>
          <c:showCatName val="0"/>
          <c:showSerName val="0"/>
          <c:showPercent val="0"/>
          <c:showBubbleSize val="0"/>
        </c:dLbls>
        <c:gapWidth val="219"/>
        <c:overlap val="-27"/>
        <c:axId val="1876507776"/>
        <c:axId val="1876496896"/>
      </c:barChart>
      <c:catAx>
        <c:axId val="187650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6496896"/>
        <c:crosses val="autoZero"/>
        <c:auto val="1"/>
        <c:lblAlgn val="ctr"/>
        <c:lblOffset val="100"/>
        <c:noMultiLvlLbl val="0"/>
      </c:catAx>
      <c:valAx>
        <c:axId val="1876496896"/>
        <c:scaling>
          <c:orientation val="minMax"/>
        </c:scaling>
        <c:delete val="1"/>
        <c:axPos val="l"/>
        <c:numFmt formatCode="0%" sourceLinked="1"/>
        <c:majorTickMark val="none"/>
        <c:minorTickMark val="none"/>
        <c:tickLblPos val="nextTo"/>
        <c:crossAx val="187650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Cleaning after defecation practices by households, disaggregated by district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906262953763887"/>
          <c:y val="0.16694444444444445"/>
          <c:w val="0.74507168623016462"/>
          <c:h val="0.67986986001749783"/>
        </c:manualLayout>
      </c:layout>
      <c:barChart>
        <c:barDir val="bar"/>
        <c:grouping val="stacked"/>
        <c:varyColors val="0"/>
        <c:ser>
          <c:idx val="0"/>
          <c:order val="0"/>
          <c:tx>
            <c:strRef>
              <c:f>'[Chart in Microsoft PowerPoint]Cleanafterdefecation.ALL'!$B$3</c:f>
              <c:strCache>
                <c:ptCount val="1"/>
                <c:pt idx="0">
                  <c:v>Water</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PowerPoint]Cleanafterdefecation.ALL'!$A$4:$A$5</c:f>
              <c:strCache>
                <c:ptCount val="2"/>
                <c:pt idx="0">
                  <c:v>Bossaso</c:v>
                </c:pt>
                <c:pt idx="1">
                  <c:v>Galkacyo North </c:v>
                </c:pt>
              </c:strCache>
            </c:strRef>
          </c:cat>
          <c:val>
            <c:numRef>
              <c:f>'[Chart in Microsoft PowerPoint]Cleanafterdefecation.ALL'!$B$4:$B$5</c:f>
              <c:numCache>
                <c:formatCode>0%</c:formatCode>
                <c:ptCount val="2"/>
                <c:pt idx="0">
                  <c:v>0.85110663983903423</c:v>
                </c:pt>
                <c:pt idx="1">
                  <c:v>0.99</c:v>
                </c:pt>
              </c:numCache>
            </c:numRef>
          </c:val>
          <c:extLst>
            <c:ext xmlns:c16="http://schemas.microsoft.com/office/drawing/2014/chart" uri="{C3380CC4-5D6E-409C-BE32-E72D297353CC}">
              <c16:uniqueId val="{00000000-BA99-4010-808C-BE939ADF2D3D}"/>
            </c:ext>
          </c:extLst>
        </c:ser>
        <c:ser>
          <c:idx val="1"/>
          <c:order val="1"/>
          <c:tx>
            <c:strRef>
              <c:f>'[Chart in Microsoft PowerPoint]Cleanafterdefecation.ALL'!$C$3</c:f>
              <c:strCache>
                <c:ptCount val="1"/>
                <c:pt idx="0">
                  <c:v>Leaves</c:v>
                </c:pt>
              </c:strCache>
            </c:strRef>
          </c:tx>
          <c:spPr>
            <a:solidFill>
              <a:schemeClr val="bg1">
                <a:lumMod val="60000"/>
                <a:lumOff val="40000"/>
              </a:schemeClr>
            </a:solidFill>
            <a:ln>
              <a:noFill/>
            </a:ln>
            <a:effectLst/>
          </c:spPr>
          <c:invertIfNegative val="0"/>
          <c:dLbls>
            <c:dLbl>
              <c:idx val="1"/>
              <c:layout>
                <c:manualLayout>
                  <c:x val="3.1972913501005652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99-4010-808C-BE939ADF2D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PowerPoint]Cleanafterdefecation.ALL'!$A$4:$A$5</c:f>
              <c:strCache>
                <c:ptCount val="2"/>
                <c:pt idx="0">
                  <c:v>Bossaso</c:v>
                </c:pt>
                <c:pt idx="1">
                  <c:v>Galkacyo North </c:v>
                </c:pt>
              </c:strCache>
            </c:strRef>
          </c:cat>
          <c:val>
            <c:numRef>
              <c:f>'[Chart in Microsoft PowerPoint]Cleanafterdefecation.ALL'!$C$4:$C$5</c:f>
              <c:numCache>
                <c:formatCode>0.0%</c:formatCode>
                <c:ptCount val="2"/>
                <c:pt idx="0" formatCode="0%">
                  <c:v>0.11</c:v>
                </c:pt>
                <c:pt idx="1">
                  <c:v>3.0000000000000001E-3</c:v>
                </c:pt>
              </c:numCache>
            </c:numRef>
          </c:val>
          <c:extLst>
            <c:ext xmlns:c16="http://schemas.microsoft.com/office/drawing/2014/chart" uri="{C3380CC4-5D6E-409C-BE32-E72D297353CC}">
              <c16:uniqueId val="{00000002-BA99-4010-808C-BE939ADF2D3D}"/>
            </c:ext>
          </c:extLst>
        </c:ser>
        <c:ser>
          <c:idx val="2"/>
          <c:order val="2"/>
          <c:tx>
            <c:strRef>
              <c:f>'[Chart in Microsoft PowerPoint]Cleanafterdefecation.ALL'!$D$3</c:f>
              <c:strCache>
                <c:ptCount val="1"/>
                <c:pt idx="0">
                  <c:v>Paper</c:v>
                </c:pt>
              </c:strCache>
            </c:strRef>
          </c:tx>
          <c:spPr>
            <a:solidFill>
              <a:schemeClr val="bg1">
                <a:lumMod val="50000"/>
              </a:schemeClr>
            </a:solidFill>
            <a:ln>
              <a:noFill/>
            </a:ln>
            <a:effectLst/>
          </c:spPr>
          <c:invertIfNegative val="0"/>
          <c:dLbls>
            <c:dLbl>
              <c:idx val="0"/>
              <c:layout>
                <c:manualLayout>
                  <c:x val="-1.3645068256147142E-16"/>
                  <c:y val="0.148148148148148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D6-48C8-AC77-E713CC75DB1E}"/>
                </c:ext>
              </c:extLst>
            </c:dLbl>
            <c:dLbl>
              <c:idx val="1"/>
              <c:layout>
                <c:manualLayout>
                  <c:x val="4.4302513999779176E-3"/>
                  <c:y val="0.134259259259259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99-4010-808C-BE939ADF2D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PowerPoint]Cleanafterdefecation.ALL'!$A$4:$A$5</c:f>
              <c:strCache>
                <c:ptCount val="2"/>
                <c:pt idx="0">
                  <c:v>Bossaso</c:v>
                </c:pt>
                <c:pt idx="1">
                  <c:v>Galkacyo North </c:v>
                </c:pt>
              </c:strCache>
            </c:strRef>
          </c:cat>
          <c:val>
            <c:numRef>
              <c:f>'[Chart in Microsoft PowerPoint]Cleanafterdefecation.ALL'!$D$4:$D$5</c:f>
              <c:numCache>
                <c:formatCode>0.0%</c:formatCode>
                <c:ptCount val="2"/>
                <c:pt idx="0" formatCode="0%">
                  <c:v>0.02</c:v>
                </c:pt>
                <c:pt idx="1">
                  <c:v>4.0000000000000001E-3</c:v>
                </c:pt>
              </c:numCache>
            </c:numRef>
          </c:val>
          <c:extLst>
            <c:ext xmlns:c16="http://schemas.microsoft.com/office/drawing/2014/chart" uri="{C3380CC4-5D6E-409C-BE32-E72D297353CC}">
              <c16:uniqueId val="{00000004-BA99-4010-808C-BE939ADF2D3D}"/>
            </c:ext>
          </c:extLst>
        </c:ser>
        <c:ser>
          <c:idx val="3"/>
          <c:order val="3"/>
          <c:tx>
            <c:strRef>
              <c:f>'[Chart in Microsoft PowerPoint]Cleanafterdefecation.ALL'!$E$3</c:f>
              <c:strCache>
                <c:ptCount val="1"/>
                <c:pt idx="0">
                  <c:v>Stone</c:v>
                </c:pt>
              </c:strCache>
            </c:strRef>
          </c:tx>
          <c:spPr>
            <a:solidFill>
              <a:schemeClr val="bg1">
                <a:lumMod val="60000"/>
                <a:lumOff val="40000"/>
              </a:schemeClr>
            </a:solidFill>
            <a:ln>
              <a:solidFill>
                <a:schemeClr val="bg2">
                  <a:lumMod val="40000"/>
                  <a:lumOff val="60000"/>
                </a:schemeClr>
              </a:solidFill>
            </a:ln>
            <a:effectLst/>
          </c:spPr>
          <c:invertIfNegative val="0"/>
          <c:dLbls>
            <c:dLbl>
              <c:idx val="0"/>
              <c:layout>
                <c:manualLayout>
                  <c:x val="2.7932842116098276E-2"/>
                  <c:y val="4.62962962962954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99-4010-808C-BE939ADF2D3D}"/>
                </c:ext>
              </c:extLst>
            </c:dLbl>
            <c:dLbl>
              <c:idx val="1"/>
              <c:layout>
                <c:manualLayout>
                  <c:x val="-1.8832174162864705E-16"/>
                  <c:y val="-0.106481481481481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99-4010-808C-BE939ADF2D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PowerPoint]Cleanafterdefecation.ALL'!$A$4:$A$5</c:f>
              <c:strCache>
                <c:ptCount val="2"/>
                <c:pt idx="0">
                  <c:v>Bossaso</c:v>
                </c:pt>
                <c:pt idx="1">
                  <c:v>Galkacyo North </c:v>
                </c:pt>
              </c:strCache>
            </c:strRef>
          </c:cat>
          <c:val>
            <c:numRef>
              <c:f>'[Chart in Microsoft PowerPoint]Cleanafterdefecation.ALL'!$E$4:$E$5</c:f>
              <c:numCache>
                <c:formatCode>0.0%</c:formatCode>
                <c:ptCount val="2"/>
                <c:pt idx="0" formatCode="0%">
                  <c:v>0.02</c:v>
                </c:pt>
                <c:pt idx="1">
                  <c:v>2E-3</c:v>
                </c:pt>
              </c:numCache>
            </c:numRef>
          </c:val>
          <c:extLst>
            <c:ext xmlns:c16="http://schemas.microsoft.com/office/drawing/2014/chart" uri="{C3380CC4-5D6E-409C-BE32-E72D297353CC}">
              <c16:uniqueId val="{00000006-BA99-4010-808C-BE939ADF2D3D}"/>
            </c:ext>
          </c:extLst>
        </c:ser>
        <c:dLbls>
          <c:showLegendKey val="0"/>
          <c:showVal val="0"/>
          <c:showCatName val="0"/>
          <c:showSerName val="0"/>
          <c:showPercent val="0"/>
          <c:showBubbleSize val="0"/>
        </c:dLbls>
        <c:gapWidth val="150"/>
        <c:overlap val="100"/>
        <c:axId val="1876500160"/>
        <c:axId val="1876508864"/>
      </c:barChart>
      <c:catAx>
        <c:axId val="18765001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6508864"/>
        <c:crosses val="autoZero"/>
        <c:auto val="1"/>
        <c:lblAlgn val="ctr"/>
        <c:lblOffset val="100"/>
        <c:noMultiLvlLbl val="0"/>
      </c:catAx>
      <c:valAx>
        <c:axId val="1876508864"/>
        <c:scaling>
          <c:orientation val="minMax"/>
          <c:max val="1"/>
          <c:min val="0"/>
        </c:scaling>
        <c:delete val="1"/>
        <c:axPos val="b"/>
        <c:numFmt formatCode="0%" sourceLinked="1"/>
        <c:majorTickMark val="out"/>
        <c:minorTickMark val="none"/>
        <c:tickLblPos val="nextTo"/>
        <c:crossAx val="187650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The two most commonly reported</a:t>
            </a:r>
            <a:r>
              <a:rPr lang="en-US" b="1" baseline="0" dirty="0"/>
              <a:t> defecation practices for children, as indicated by households (disaggregated by district and displacement status)</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0043042741450167E-2"/>
          <c:y val="0.15412615649153721"/>
          <c:w val="0.96317550994801604"/>
          <c:h val="0.46438586405103177"/>
        </c:manualLayout>
      </c:layout>
      <c:barChart>
        <c:barDir val="col"/>
        <c:grouping val="clustered"/>
        <c:varyColors val="0"/>
        <c:ser>
          <c:idx val="0"/>
          <c:order val="0"/>
          <c:tx>
            <c:strRef>
              <c:f>'[Diagramm in Microsoft PowerPoint]Childdefecate.NG'!$C$26</c:f>
              <c:strCache>
                <c:ptCount val="1"/>
                <c:pt idx="0">
                  <c:v>Host Community </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'[Diagramm in Microsoft PowerPoint]Childdefecate.NG'!$A$27:$B$31</c:f>
              <c:multiLvlStrCache>
                <c:ptCount val="5"/>
                <c:lvl>
                  <c:pt idx="0">
                    <c:v>On the ground outside the compound </c:v>
                  </c:pt>
                  <c:pt idx="1">
                    <c:v>In the latrine </c:v>
                  </c:pt>
                  <c:pt idx="3">
                    <c:v>In the pot </c:v>
                  </c:pt>
                  <c:pt idx="4">
                    <c:v>On the ground outside the compound </c:v>
                  </c:pt>
                </c:lvl>
                <c:lvl>
                  <c:pt idx="2">
                    <c:v>Bossaso</c:v>
                  </c:pt>
                </c:lvl>
              </c:multiLvlStrCache>
            </c:multiLvlStrRef>
          </c:cat>
          <c:val>
            <c:numRef>
              <c:f>'[Diagramm in Microsoft PowerPoint]Childdefecate.NG'!$C$27:$C$31</c:f>
              <c:numCache>
                <c:formatCode>0%</c:formatCode>
                <c:ptCount val="5"/>
                <c:pt idx="0">
                  <c:v>0.80198019801980203</c:v>
                </c:pt>
                <c:pt idx="1">
                  <c:v>0.13861386138613863</c:v>
                </c:pt>
                <c:pt idx="3">
                  <c:v>0.38</c:v>
                </c:pt>
                <c:pt idx="4">
                  <c:v>0.28000000000000003</c:v>
                </c:pt>
              </c:numCache>
            </c:numRef>
          </c:val>
          <c:extLst>
            <c:ext xmlns:c16="http://schemas.microsoft.com/office/drawing/2014/chart" uri="{C3380CC4-5D6E-409C-BE32-E72D297353CC}">
              <c16:uniqueId val="{00000001-67D6-41CB-9E81-D76E8E017CD2}"/>
            </c:ext>
          </c:extLst>
        </c:ser>
        <c:ser>
          <c:idx val="1"/>
          <c:order val="1"/>
          <c:tx>
            <c:strRef>
              <c:f>'[Diagramm in Microsoft PowerPoint]Childdefecate.NG'!$D$26</c:f>
              <c:strCache>
                <c:ptCount val="1"/>
                <c:pt idx="0">
                  <c:v>IDPs</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'[Diagramm in Microsoft PowerPoint]Childdefecate.NG'!$A$27:$B$31</c:f>
              <c:multiLvlStrCache>
                <c:ptCount val="5"/>
                <c:lvl>
                  <c:pt idx="0">
                    <c:v>On the ground outside the compound </c:v>
                  </c:pt>
                  <c:pt idx="1">
                    <c:v>In the latrine </c:v>
                  </c:pt>
                  <c:pt idx="3">
                    <c:v>In the pot </c:v>
                  </c:pt>
                  <c:pt idx="4">
                    <c:v>On the ground outside the compound </c:v>
                  </c:pt>
                </c:lvl>
                <c:lvl>
                  <c:pt idx="2">
                    <c:v>Bossaso</c:v>
                  </c:pt>
                </c:lvl>
              </c:multiLvlStrCache>
            </c:multiLvlStrRef>
          </c:cat>
          <c:val>
            <c:numRef>
              <c:f>'[Diagramm in Microsoft PowerPoint]Childdefecate.NG'!$D$27:$D$31</c:f>
              <c:numCache>
                <c:formatCode>0%</c:formatCode>
                <c:ptCount val="5"/>
                <c:pt idx="0">
                  <c:v>0.17403708987161198</c:v>
                </c:pt>
                <c:pt idx="1">
                  <c:v>0.43794579172610554</c:v>
                </c:pt>
                <c:pt idx="3">
                  <c:v>0.67906976744186043</c:v>
                </c:pt>
                <c:pt idx="4">
                  <c:v>8.3720930232558138E-2</c:v>
                </c:pt>
              </c:numCache>
            </c:numRef>
          </c:val>
          <c:extLst>
            <c:ext xmlns:c16="http://schemas.microsoft.com/office/drawing/2014/chart" uri="{C3380CC4-5D6E-409C-BE32-E72D297353CC}">
              <c16:uniqueId val="{00000002-67D6-41CB-9E81-D76E8E017CD2}"/>
            </c:ext>
          </c:extLst>
        </c:ser>
        <c:dLbls>
          <c:showLegendKey val="0"/>
          <c:showVal val="0"/>
          <c:showCatName val="0"/>
          <c:showSerName val="0"/>
          <c:showPercent val="0"/>
          <c:showBubbleSize val="0"/>
        </c:dLbls>
        <c:gapWidth val="219"/>
        <c:overlap val="-27"/>
        <c:axId val="1876508320"/>
        <c:axId val="1876501248"/>
      </c:barChart>
      <c:catAx>
        <c:axId val="187650832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Galkacyo</a:t>
                </a:r>
                <a:r>
                  <a:rPr lang="en-US" sz="1400" b="1" baseline="0"/>
                  <a:t> North</a:t>
                </a:r>
                <a:endParaRPr lang="en-US" sz="1400" b="1"/>
              </a:p>
            </c:rich>
          </c:tx>
          <c:layout>
            <c:manualLayout>
              <c:xMode val="edge"/>
              <c:yMode val="edge"/>
              <c:x val="0.12523384341973776"/>
              <c:y val="0.852196966282624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6501248"/>
        <c:crosses val="autoZero"/>
        <c:auto val="1"/>
        <c:lblAlgn val="ctr"/>
        <c:lblOffset val="100"/>
        <c:noMultiLvlLbl val="0"/>
      </c:catAx>
      <c:valAx>
        <c:axId val="1876501248"/>
        <c:scaling>
          <c:orientation val="minMax"/>
          <c:max val="1"/>
        </c:scaling>
        <c:delete val="1"/>
        <c:axPos val="l"/>
        <c:numFmt formatCode="0%" sourceLinked="1"/>
        <c:majorTickMark val="none"/>
        <c:minorTickMark val="none"/>
        <c:tickLblPos val="nextTo"/>
        <c:crossAx val="187650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Reported ways of disposing</a:t>
            </a:r>
            <a:r>
              <a:rPr lang="en-US" b="1" baseline="0" dirty="0"/>
              <a:t> children's </a:t>
            </a:r>
            <a:r>
              <a:rPr lang="en-US" b="1" baseline="0" dirty="0" err="1"/>
              <a:t>faeces</a:t>
            </a:r>
            <a:r>
              <a:rPr lang="en-US" b="1" baseline="0" dirty="0"/>
              <a:t> by households, disaggregated by district. </a:t>
            </a:r>
            <a:r>
              <a:rPr lang="en-US" b="1" dirty="0"/>
              <a:t> </a:t>
            </a:r>
          </a:p>
        </c:rich>
      </c:tx>
      <c:layout>
        <c:manualLayout>
          <c:xMode val="edge"/>
          <c:yMode val="edge"/>
          <c:x val="0.11959316312074775"/>
          <c:y val="2.65801759152969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'Disposing CW.ALL'!$B$2</c:f>
              <c:strCache>
                <c:ptCount val="1"/>
                <c:pt idx="0">
                  <c:v>In the latrine</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 CW.ALL'!$A$3:$A$4</c:f>
              <c:strCache>
                <c:ptCount val="2"/>
                <c:pt idx="0">
                  <c:v>Bossaso </c:v>
                </c:pt>
                <c:pt idx="1">
                  <c:v>Galkacyo North </c:v>
                </c:pt>
              </c:strCache>
            </c:strRef>
          </c:cat>
          <c:val>
            <c:numRef>
              <c:f>'Disposing CW.ALL'!$B$3:$B$4</c:f>
              <c:numCache>
                <c:formatCode>0%</c:formatCode>
                <c:ptCount val="2"/>
                <c:pt idx="0">
                  <c:v>0.54</c:v>
                </c:pt>
                <c:pt idx="1">
                  <c:v>0.6</c:v>
                </c:pt>
              </c:numCache>
            </c:numRef>
          </c:val>
          <c:extLst>
            <c:ext xmlns:c16="http://schemas.microsoft.com/office/drawing/2014/chart" uri="{C3380CC4-5D6E-409C-BE32-E72D297353CC}">
              <c16:uniqueId val="{00000000-FACE-41A7-A0A4-DAF2A05BDB60}"/>
            </c:ext>
          </c:extLst>
        </c:ser>
        <c:ser>
          <c:idx val="1"/>
          <c:order val="1"/>
          <c:tx>
            <c:strRef>
              <c:f>'Disposing CW.ALL'!$C$2</c:f>
              <c:strCache>
                <c:ptCount val="1"/>
                <c:pt idx="0">
                  <c:v>In the open away from the home</c:v>
                </c:pt>
              </c:strCache>
            </c:strRef>
          </c:tx>
          <c:spPr>
            <a:solidFill>
              <a:schemeClr val="bg2">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 CW.ALL'!$A$3:$A$4</c:f>
              <c:strCache>
                <c:ptCount val="2"/>
                <c:pt idx="0">
                  <c:v>Bossaso </c:v>
                </c:pt>
                <c:pt idx="1">
                  <c:v>Galkacyo North </c:v>
                </c:pt>
              </c:strCache>
            </c:strRef>
          </c:cat>
          <c:val>
            <c:numRef>
              <c:f>'Disposing CW.ALL'!$C$3:$C$4</c:f>
              <c:numCache>
                <c:formatCode>0%</c:formatCode>
                <c:ptCount val="2"/>
                <c:pt idx="0">
                  <c:v>7.0000000000000007E-2</c:v>
                </c:pt>
                <c:pt idx="1">
                  <c:v>0.28000000000000003</c:v>
                </c:pt>
              </c:numCache>
            </c:numRef>
          </c:val>
          <c:extLst>
            <c:ext xmlns:c16="http://schemas.microsoft.com/office/drawing/2014/chart" uri="{C3380CC4-5D6E-409C-BE32-E72D297353CC}">
              <c16:uniqueId val="{00000001-FACE-41A7-A0A4-DAF2A05BDB60}"/>
            </c:ext>
          </c:extLst>
        </c:ser>
        <c:ser>
          <c:idx val="2"/>
          <c:order val="2"/>
          <c:tx>
            <c:strRef>
              <c:f>'Disposing CW.ALL'!$D$2</c:f>
              <c:strCache>
                <c:ptCount val="1"/>
                <c:pt idx="0">
                  <c:v>In the garbage dump</c:v>
                </c:pt>
              </c:strCache>
            </c:strRef>
          </c:tx>
          <c:spPr>
            <a:solidFill>
              <a:schemeClr val="bg1">
                <a:lumMod val="40000"/>
                <a:lumOff val="60000"/>
              </a:schemeClr>
            </a:solidFill>
            <a:ln>
              <a:noFill/>
            </a:ln>
            <a:effectLst/>
          </c:spPr>
          <c:invertIfNegative val="0"/>
          <c:dLbls>
            <c:dLbl>
              <c:idx val="1"/>
              <c:layout>
                <c:manualLayout>
                  <c:x val="-0.14136750843935147"/>
                  <c:y val="5.0038268626227241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8815131424693491E-2"/>
                      <c:h val="5.4563757724952235E-2"/>
                    </c:manualLayout>
                  </c15:layout>
                </c:ext>
                <c:ext xmlns:c16="http://schemas.microsoft.com/office/drawing/2014/chart" uri="{C3380CC4-5D6E-409C-BE32-E72D297353CC}">
                  <c16:uniqueId val="{00000006-FACE-41A7-A0A4-DAF2A05BDB6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 CW.ALL'!$A$3:$A$4</c:f>
              <c:strCache>
                <c:ptCount val="2"/>
                <c:pt idx="0">
                  <c:v>Bossaso </c:v>
                </c:pt>
                <c:pt idx="1">
                  <c:v>Galkacyo North </c:v>
                </c:pt>
              </c:strCache>
            </c:strRef>
          </c:cat>
          <c:val>
            <c:numRef>
              <c:f>'Disposing CW.ALL'!$D$3:$D$4</c:f>
              <c:numCache>
                <c:formatCode>0%</c:formatCode>
                <c:ptCount val="2"/>
                <c:pt idx="0">
                  <c:v>0.26</c:v>
                </c:pt>
                <c:pt idx="1">
                  <c:v>0.02</c:v>
                </c:pt>
              </c:numCache>
            </c:numRef>
          </c:val>
          <c:extLst>
            <c:ext xmlns:c16="http://schemas.microsoft.com/office/drawing/2014/chart" uri="{C3380CC4-5D6E-409C-BE32-E72D297353CC}">
              <c16:uniqueId val="{00000002-FACE-41A7-A0A4-DAF2A05BDB60}"/>
            </c:ext>
          </c:extLst>
        </c:ser>
        <c:ser>
          <c:idx val="3"/>
          <c:order val="3"/>
          <c:tx>
            <c:strRef>
              <c:f>'Disposing CW.ALL'!$E$2</c:f>
              <c:strCache>
                <c:ptCount val="1"/>
                <c:pt idx="0">
                  <c:v>We bury it</c:v>
                </c:pt>
              </c:strCache>
            </c:strRef>
          </c:tx>
          <c:spPr>
            <a:solidFill>
              <a:schemeClr val="bg2">
                <a:lumMod val="60000"/>
                <a:lumOff val="40000"/>
              </a:schemeClr>
            </a:solidFill>
            <a:ln>
              <a:noFill/>
            </a:ln>
            <a:effectLst/>
          </c:spPr>
          <c:invertIfNegative val="0"/>
          <c:dLbls>
            <c:dLbl>
              <c:idx val="0"/>
              <c:layout>
                <c:manualLayout>
                  <c:x val="-0.14089600605687766"/>
                  <c:y val="-2.3782459780489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20-4CE8-9239-E39AADBF7BA0}"/>
                </c:ext>
              </c:extLst>
            </c:dLbl>
            <c:dLbl>
              <c:idx val="1"/>
              <c:layout>
                <c:manualLayout>
                  <c:x val="-0.1437058761373389"/>
                  <c:y val="-7.1126408455319895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190654580609592E-2"/>
                      <c:h val="5.9225824643900388E-2"/>
                    </c:manualLayout>
                  </c15:layout>
                </c:ext>
                <c:ext xmlns:c16="http://schemas.microsoft.com/office/drawing/2014/chart" uri="{C3380CC4-5D6E-409C-BE32-E72D297353CC}">
                  <c16:uniqueId val="{00000005-FACE-41A7-A0A4-DAF2A05BDB6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 CW.ALL'!$A$3:$A$4</c:f>
              <c:strCache>
                <c:ptCount val="2"/>
                <c:pt idx="0">
                  <c:v>Bossaso </c:v>
                </c:pt>
                <c:pt idx="1">
                  <c:v>Galkacyo North </c:v>
                </c:pt>
              </c:strCache>
            </c:strRef>
          </c:cat>
          <c:val>
            <c:numRef>
              <c:f>'Disposing CW.ALL'!$E$3:$E$4</c:f>
              <c:numCache>
                <c:formatCode>0%</c:formatCode>
                <c:ptCount val="2"/>
                <c:pt idx="0">
                  <c:v>1.0395010395010396E-2</c:v>
                </c:pt>
                <c:pt idx="1">
                  <c:v>2.4937655860349127E-3</c:v>
                </c:pt>
              </c:numCache>
            </c:numRef>
          </c:val>
          <c:extLst>
            <c:ext xmlns:c16="http://schemas.microsoft.com/office/drawing/2014/chart" uri="{C3380CC4-5D6E-409C-BE32-E72D297353CC}">
              <c16:uniqueId val="{00000003-FACE-41A7-A0A4-DAF2A05BDB60}"/>
            </c:ext>
          </c:extLst>
        </c:ser>
        <c:ser>
          <c:idx val="4"/>
          <c:order val="4"/>
          <c:tx>
            <c:strRef>
              <c:f>'Disposing CW.ALL'!$F$2</c:f>
              <c:strCache>
                <c:ptCount val="1"/>
                <c:pt idx="0">
                  <c:v>In the open near the home</c:v>
                </c:pt>
              </c:strCache>
            </c:strRef>
          </c:tx>
          <c:spPr>
            <a:solidFill>
              <a:schemeClr val="bg2">
                <a:lumMod val="50000"/>
              </a:schemeClr>
            </a:solidFill>
            <a:ln>
              <a:noFill/>
            </a:ln>
            <a:effectLst/>
          </c:spPr>
          <c:invertIfNegative val="0"/>
          <c:dLbls>
            <c:dLbl>
              <c:idx val="1"/>
              <c:layout>
                <c:manualLayout>
                  <c:x val="5.154731928910158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20-4CE8-9239-E39AADBF7B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 CW.ALL'!$A$3:$A$4</c:f>
              <c:strCache>
                <c:ptCount val="2"/>
                <c:pt idx="0">
                  <c:v>Bossaso </c:v>
                </c:pt>
                <c:pt idx="1">
                  <c:v>Galkacyo North </c:v>
                </c:pt>
              </c:strCache>
            </c:strRef>
          </c:cat>
          <c:val>
            <c:numRef>
              <c:f>'Disposing CW.ALL'!$F$3:$F$4</c:f>
              <c:numCache>
                <c:formatCode>0%</c:formatCode>
                <c:ptCount val="2"/>
                <c:pt idx="0">
                  <c:v>0.12</c:v>
                </c:pt>
                <c:pt idx="1">
                  <c:v>0.09</c:v>
                </c:pt>
              </c:numCache>
            </c:numRef>
          </c:val>
          <c:extLst>
            <c:ext xmlns:c16="http://schemas.microsoft.com/office/drawing/2014/chart" uri="{C3380CC4-5D6E-409C-BE32-E72D297353CC}">
              <c16:uniqueId val="{00000004-FACE-41A7-A0A4-DAF2A05BDB60}"/>
            </c:ext>
          </c:extLst>
        </c:ser>
        <c:dLbls>
          <c:showLegendKey val="0"/>
          <c:showVal val="0"/>
          <c:showCatName val="0"/>
          <c:showSerName val="0"/>
          <c:showPercent val="0"/>
          <c:showBubbleSize val="0"/>
        </c:dLbls>
        <c:gapWidth val="150"/>
        <c:overlap val="100"/>
        <c:axId val="1876502880"/>
        <c:axId val="1876498528"/>
      </c:barChart>
      <c:catAx>
        <c:axId val="187650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6498528"/>
        <c:crosses val="autoZero"/>
        <c:auto val="1"/>
        <c:lblAlgn val="ctr"/>
        <c:lblOffset val="100"/>
        <c:noMultiLvlLbl val="0"/>
      </c:catAx>
      <c:valAx>
        <c:axId val="1876498528"/>
        <c:scaling>
          <c:orientation val="minMax"/>
        </c:scaling>
        <c:delete val="1"/>
        <c:axPos val="l"/>
        <c:numFmt formatCode="0%" sourceLinked="1"/>
        <c:majorTickMark val="none"/>
        <c:minorTickMark val="none"/>
        <c:tickLblPos val="nextTo"/>
        <c:crossAx val="187650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Observed cleanliness</a:t>
            </a:r>
            <a:r>
              <a:rPr lang="en-US" b="1" baseline="0" dirty="0"/>
              <a:t> levels of latrines in households , disaggregated by district.   </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'clean latrines.all'!$B$1</c:f>
              <c:strCache>
                <c:ptCount val="1"/>
                <c:pt idx="0">
                  <c:v>Bossaso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'clean latrines.all'!$A$2:$A$5</c:f>
              <c:strCache>
                <c:ptCount val="4"/>
                <c:pt idx="0">
                  <c:v>Unhygienic</c:v>
                </c:pt>
                <c:pt idx="1">
                  <c:v>Hygienic</c:v>
                </c:pt>
                <c:pt idx="2">
                  <c:v>Very unhygienic</c:v>
                </c:pt>
                <c:pt idx="3">
                  <c:v>Very hygienic</c:v>
                </c:pt>
              </c:strCache>
            </c:strRef>
          </c:cat>
          <c:val>
            <c:numRef>
              <c:f>'clean latrines.all'!$B$2:$B$5</c:f>
              <c:numCache>
                <c:formatCode>0%</c:formatCode>
                <c:ptCount val="4"/>
                <c:pt idx="0">
                  <c:v>0.6070686070686071</c:v>
                </c:pt>
                <c:pt idx="1">
                  <c:v>0.15592515592515593</c:v>
                </c:pt>
                <c:pt idx="2">
                  <c:v>0.10395010395010396</c:v>
                </c:pt>
                <c:pt idx="3">
                  <c:v>0.13305613305613306</c:v>
                </c:pt>
              </c:numCache>
            </c:numRef>
          </c:val>
          <c:extLst>
            <c:ext xmlns:c16="http://schemas.microsoft.com/office/drawing/2014/chart" uri="{C3380CC4-5D6E-409C-BE32-E72D297353CC}">
              <c16:uniqueId val="{00000000-FD22-4CF6-80B8-095BB5316C50}"/>
            </c:ext>
          </c:extLst>
        </c:ser>
        <c:ser>
          <c:idx val="1"/>
          <c:order val="1"/>
          <c:tx>
            <c:strRef>
              <c:f>'clean latrines.all'!$C$1</c:f>
              <c:strCache>
                <c:ptCount val="1"/>
                <c:pt idx="0">
                  <c:v>Galkayco North </c:v>
                </c:pt>
              </c:strCache>
            </c:strRef>
          </c:tx>
          <c:spPr>
            <a:solidFill>
              <a:schemeClr val="bg2">
                <a:lumMod val="65000"/>
              </a:schemeClr>
            </a:solidFill>
            <a:ln>
              <a:noFill/>
            </a:ln>
            <a:effectLst/>
          </c:spPr>
          <c:invertIfNegative val="0"/>
          <c:dLbls>
            <c:dLbl>
              <c:idx val="3"/>
              <c:layout>
                <c:manualLayout>
                  <c:x val="3.7940381022998113E-2"/>
                  <c:y val="3.331564416561729E-1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EE-4F05-838F-7086DB2B8FD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'clean latrines.all'!$A$2:$A$5</c:f>
              <c:strCache>
                <c:ptCount val="4"/>
                <c:pt idx="0">
                  <c:v>Unhygienic</c:v>
                </c:pt>
                <c:pt idx="1">
                  <c:v>Hygienic</c:v>
                </c:pt>
                <c:pt idx="2">
                  <c:v>Very unhygienic</c:v>
                </c:pt>
                <c:pt idx="3">
                  <c:v>Very hygienic</c:v>
                </c:pt>
              </c:strCache>
            </c:strRef>
          </c:cat>
          <c:val>
            <c:numRef>
              <c:f>'clean latrines.all'!$C$2:$C$5</c:f>
              <c:numCache>
                <c:formatCode>0%</c:formatCode>
                <c:ptCount val="4"/>
                <c:pt idx="0">
                  <c:v>0.38154613466334164</c:v>
                </c:pt>
                <c:pt idx="1">
                  <c:v>0.3940149625935162</c:v>
                </c:pt>
                <c:pt idx="2">
                  <c:v>0.21197007481296759</c:v>
                </c:pt>
                <c:pt idx="3">
                  <c:v>1.2468827930174564E-2</c:v>
                </c:pt>
              </c:numCache>
            </c:numRef>
          </c:val>
          <c:extLst>
            <c:ext xmlns:c16="http://schemas.microsoft.com/office/drawing/2014/chart" uri="{C3380CC4-5D6E-409C-BE32-E72D297353CC}">
              <c16:uniqueId val="{00000001-FD22-4CF6-80B8-095BB5316C50}"/>
            </c:ext>
          </c:extLst>
        </c:ser>
        <c:dLbls>
          <c:showLegendKey val="0"/>
          <c:showVal val="0"/>
          <c:showCatName val="0"/>
          <c:showSerName val="0"/>
          <c:showPercent val="0"/>
          <c:showBubbleSize val="0"/>
        </c:dLbls>
        <c:gapWidth val="219"/>
        <c:overlap val="100"/>
        <c:axId val="1876506144"/>
        <c:axId val="1876505600"/>
      </c:barChart>
      <c:catAx>
        <c:axId val="1876506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76505600"/>
        <c:crosses val="autoZero"/>
        <c:auto val="1"/>
        <c:lblAlgn val="ctr"/>
        <c:lblOffset val="100"/>
        <c:noMultiLvlLbl val="0"/>
      </c:catAx>
      <c:valAx>
        <c:axId val="1876505600"/>
        <c:scaling>
          <c:orientation val="minMax"/>
        </c:scaling>
        <c:delete val="1"/>
        <c:axPos val="b"/>
        <c:numFmt formatCode="0%" sourceLinked="1"/>
        <c:majorTickMark val="none"/>
        <c:minorTickMark val="none"/>
        <c:tickLblPos val="nextTo"/>
        <c:crossAx val="187650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Reported soild/garbage</a:t>
            </a:r>
            <a:r>
              <a:rPr lang="en-US" b="1" baseline="0"/>
              <a:t> </a:t>
            </a:r>
            <a:r>
              <a:rPr lang="en-US" b="1"/>
              <a:t>disposal practices</a:t>
            </a:r>
            <a:r>
              <a:rPr lang="en-US" b="1" baseline="0"/>
              <a:t> by households, disaggregated by district. </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DisposingHW.ALL!$B$1</c:f>
              <c:strCache>
                <c:ptCount val="1"/>
                <c:pt idx="0">
                  <c:v>In the open away from the home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DisposingHW.ALL!$A$2:$A$3</c:f>
              <c:strCache>
                <c:ptCount val="2"/>
                <c:pt idx="0">
                  <c:v>Bossaso </c:v>
                </c:pt>
                <c:pt idx="1">
                  <c:v>Galkayco North </c:v>
                </c:pt>
              </c:strCache>
            </c:strRef>
          </c:cat>
          <c:val>
            <c:numRef>
              <c:f>DisposingHW.ALL!$B$2:$B$3</c:f>
              <c:numCache>
                <c:formatCode>0%</c:formatCode>
                <c:ptCount val="2"/>
                <c:pt idx="0">
                  <c:v>0.2286902286902287</c:v>
                </c:pt>
                <c:pt idx="1">
                  <c:v>0.75187032418952615</c:v>
                </c:pt>
              </c:numCache>
            </c:numRef>
          </c:val>
          <c:extLst>
            <c:ext xmlns:c16="http://schemas.microsoft.com/office/drawing/2014/chart" uri="{C3380CC4-5D6E-409C-BE32-E72D297353CC}">
              <c16:uniqueId val="{00000000-8500-4B1F-BB51-6026076C9E4C}"/>
            </c:ext>
          </c:extLst>
        </c:ser>
        <c:ser>
          <c:idx val="1"/>
          <c:order val="1"/>
          <c:tx>
            <c:strRef>
              <c:f>DisposingHW.ALL!$C$1</c:f>
              <c:strCache>
                <c:ptCount val="1"/>
                <c:pt idx="0">
                  <c:v>In the latrine</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DisposingHW.ALL!$A$2:$A$3</c:f>
              <c:strCache>
                <c:ptCount val="2"/>
                <c:pt idx="0">
                  <c:v>Bossaso </c:v>
                </c:pt>
                <c:pt idx="1">
                  <c:v>Galkayco North </c:v>
                </c:pt>
              </c:strCache>
            </c:strRef>
          </c:cat>
          <c:val>
            <c:numRef>
              <c:f>DisposingHW.ALL!$C$2:$C$3</c:f>
              <c:numCache>
                <c:formatCode>0%</c:formatCode>
                <c:ptCount val="2"/>
                <c:pt idx="0">
                  <c:v>0.25779625779625781</c:v>
                </c:pt>
                <c:pt idx="1">
                  <c:v>6.6084788029925193E-2</c:v>
                </c:pt>
              </c:numCache>
            </c:numRef>
          </c:val>
          <c:extLst>
            <c:ext xmlns:c16="http://schemas.microsoft.com/office/drawing/2014/chart" uri="{C3380CC4-5D6E-409C-BE32-E72D297353CC}">
              <c16:uniqueId val="{00000001-8500-4B1F-BB51-6026076C9E4C}"/>
            </c:ext>
          </c:extLst>
        </c:ser>
        <c:ser>
          <c:idx val="2"/>
          <c:order val="2"/>
          <c:tx>
            <c:strRef>
              <c:f>DisposingHW.ALL!$D$1</c:f>
              <c:strCache>
                <c:ptCount val="1"/>
                <c:pt idx="0">
                  <c:v>In the garbage dump</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DisposingHW.ALL!$A$2:$A$3</c:f>
              <c:strCache>
                <c:ptCount val="2"/>
                <c:pt idx="0">
                  <c:v>Bossaso </c:v>
                </c:pt>
                <c:pt idx="1">
                  <c:v>Galkayco North </c:v>
                </c:pt>
              </c:strCache>
            </c:strRef>
          </c:cat>
          <c:val>
            <c:numRef>
              <c:f>DisposingHW.ALL!$D$2:$D$3</c:f>
              <c:numCache>
                <c:formatCode>0%</c:formatCode>
                <c:ptCount val="2"/>
                <c:pt idx="0">
                  <c:v>0.29313929313929316</c:v>
                </c:pt>
                <c:pt idx="1">
                  <c:v>5.6109725685785539E-2</c:v>
                </c:pt>
              </c:numCache>
            </c:numRef>
          </c:val>
          <c:extLst>
            <c:ext xmlns:c16="http://schemas.microsoft.com/office/drawing/2014/chart" uri="{C3380CC4-5D6E-409C-BE32-E72D297353CC}">
              <c16:uniqueId val="{00000002-8500-4B1F-BB51-6026076C9E4C}"/>
            </c:ext>
          </c:extLst>
        </c:ser>
        <c:ser>
          <c:idx val="3"/>
          <c:order val="3"/>
          <c:tx>
            <c:strRef>
              <c:f>DisposingHW.ALL!$E$1</c:f>
              <c:strCache>
                <c:ptCount val="1"/>
                <c:pt idx="0">
                  <c:v>We bury it</c:v>
                </c:pt>
              </c:strCache>
            </c:strRef>
          </c:tx>
          <c:spPr>
            <a:solidFill>
              <a:schemeClr val="bg1">
                <a:lumMod val="60000"/>
                <a:lumOff val="40000"/>
              </a:schemeClr>
            </a:solidFill>
            <a:ln>
              <a:noFill/>
            </a:ln>
            <a:effectLst/>
          </c:spPr>
          <c:invertIfNegative val="0"/>
          <c:dLbls>
            <c:dLbl>
              <c:idx val="1"/>
              <c:layout>
                <c:manualLayout>
                  <c:x val="3.6572621274956136E-3"/>
                  <c:y val="-4.4552450384771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00-4B1F-BB51-6026076C9E4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DisposingHW.ALL!$A$2:$A$3</c:f>
              <c:strCache>
                <c:ptCount val="2"/>
                <c:pt idx="0">
                  <c:v>Bossaso </c:v>
                </c:pt>
                <c:pt idx="1">
                  <c:v>Galkayco North </c:v>
                </c:pt>
              </c:strCache>
            </c:strRef>
          </c:cat>
          <c:val>
            <c:numRef>
              <c:f>DisposingHW.ALL!$E$2:$E$3</c:f>
              <c:numCache>
                <c:formatCode>0%</c:formatCode>
                <c:ptCount val="2"/>
                <c:pt idx="0">
                  <c:v>9.1476091476091481E-2</c:v>
                </c:pt>
                <c:pt idx="1">
                  <c:v>3.740648379052369E-3</c:v>
                </c:pt>
              </c:numCache>
            </c:numRef>
          </c:val>
          <c:extLst>
            <c:ext xmlns:c16="http://schemas.microsoft.com/office/drawing/2014/chart" uri="{C3380CC4-5D6E-409C-BE32-E72D297353CC}">
              <c16:uniqueId val="{00000003-8500-4B1F-BB51-6026076C9E4C}"/>
            </c:ext>
          </c:extLst>
        </c:ser>
        <c:ser>
          <c:idx val="4"/>
          <c:order val="4"/>
          <c:tx>
            <c:strRef>
              <c:f>DisposingHW.ALL!$F$1</c:f>
              <c:strCache>
                <c:ptCount val="1"/>
                <c:pt idx="0">
                  <c:v>In the open near the home</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DisposingHW.ALL!$A$2:$A$3</c:f>
              <c:strCache>
                <c:ptCount val="2"/>
                <c:pt idx="0">
                  <c:v>Bossaso </c:v>
                </c:pt>
                <c:pt idx="1">
                  <c:v>Galkayco North </c:v>
                </c:pt>
              </c:strCache>
            </c:strRef>
          </c:cat>
          <c:val>
            <c:numRef>
              <c:f>DisposingHW.ALL!$F$2:$F$3</c:f>
              <c:numCache>
                <c:formatCode>0%</c:formatCode>
                <c:ptCount val="2"/>
                <c:pt idx="0">
                  <c:v>0.12889812889812891</c:v>
                </c:pt>
                <c:pt idx="1">
                  <c:v>0.12219451371571072</c:v>
                </c:pt>
              </c:numCache>
            </c:numRef>
          </c:val>
          <c:extLst>
            <c:ext xmlns:c16="http://schemas.microsoft.com/office/drawing/2014/chart" uri="{C3380CC4-5D6E-409C-BE32-E72D297353CC}">
              <c16:uniqueId val="{00000004-8500-4B1F-BB51-6026076C9E4C}"/>
            </c:ext>
          </c:extLst>
        </c:ser>
        <c:dLbls>
          <c:showLegendKey val="0"/>
          <c:showVal val="0"/>
          <c:showCatName val="0"/>
          <c:showSerName val="0"/>
          <c:showPercent val="0"/>
          <c:showBubbleSize val="0"/>
        </c:dLbls>
        <c:gapWidth val="150"/>
        <c:overlap val="100"/>
        <c:axId val="1888895104"/>
        <c:axId val="1888908160"/>
      </c:barChart>
      <c:catAx>
        <c:axId val="1888895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8908160"/>
        <c:crosses val="autoZero"/>
        <c:auto val="1"/>
        <c:lblAlgn val="ctr"/>
        <c:lblOffset val="100"/>
        <c:noMultiLvlLbl val="0"/>
      </c:catAx>
      <c:valAx>
        <c:axId val="1888908160"/>
        <c:scaling>
          <c:orientation val="minMax"/>
        </c:scaling>
        <c:delete val="1"/>
        <c:axPos val="b"/>
        <c:numFmt formatCode="0%" sourceLinked="1"/>
        <c:majorTickMark val="none"/>
        <c:minorTickMark val="none"/>
        <c:tickLblPos val="nextTo"/>
        <c:crossAx val="1888895104"/>
        <c:crosses val="autoZero"/>
        <c:crossBetween val="between"/>
      </c:valAx>
      <c:spPr>
        <a:noFill/>
        <a:ln>
          <a:noFill/>
        </a:ln>
        <a:effectLst/>
      </c:spPr>
    </c:plotArea>
    <c:legend>
      <c:legendPos val="b"/>
      <c:layout>
        <c:manualLayout>
          <c:xMode val="edge"/>
          <c:yMode val="edge"/>
          <c:x val="0.11361535433070864"/>
          <c:y val="0.76742425865615349"/>
          <c:w val="0.88638469692592003"/>
          <c:h val="0.2082742329448063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Reported</a:t>
            </a:r>
            <a:r>
              <a:rPr lang="en-US" b="1" baseline="0" dirty="0"/>
              <a:t> lack of access</a:t>
            </a:r>
            <a:r>
              <a:rPr lang="en-US" b="1" dirty="0"/>
              <a:t> to soap by households, disaggregated by displacement status and district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NOaccess2soap.ALL!$B$1</c:f>
              <c:strCache>
                <c:ptCount val="1"/>
                <c:pt idx="0">
                  <c:v>IDP households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NOaccess2soap.ALL!$A$2:$A$3</c:f>
              <c:strCache>
                <c:ptCount val="2"/>
                <c:pt idx="0">
                  <c:v>Galkacyo North </c:v>
                </c:pt>
                <c:pt idx="1">
                  <c:v>Bossaso </c:v>
                </c:pt>
              </c:strCache>
            </c:strRef>
          </c:cat>
          <c:val>
            <c:numRef>
              <c:f>NOaccess2soap.ALL!$B$2:$B$3</c:f>
              <c:numCache>
                <c:formatCode>0%</c:formatCode>
                <c:ptCount val="2"/>
                <c:pt idx="0">
                  <c:v>0.62482168330955778</c:v>
                </c:pt>
                <c:pt idx="1">
                  <c:v>0.6</c:v>
                </c:pt>
              </c:numCache>
            </c:numRef>
          </c:val>
          <c:extLst>
            <c:ext xmlns:c16="http://schemas.microsoft.com/office/drawing/2014/chart" uri="{C3380CC4-5D6E-409C-BE32-E72D297353CC}">
              <c16:uniqueId val="{00000000-00C4-4CF6-902D-1990BFA1654D}"/>
            </c:ext>
          </c:extLst>
        </c:ser>
        <c:ser>
          <c:idx val="1"/>
          <c:order val="1"/>
          <c:tx>
            <c:strRef>
              <c:f>NOaccess2soap.ALL!$C$1</c:f>
              <c:strCache>
                <c:ptCount val="1"/>
                <c:pt idx="0">
                  <c:v>Non-displaced households</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NOaccess2soap.ALL!$A$2:$A$3</c:f>
              <c:strCache>
                <c:ptCount val="2"/>
                <c:pt idx="0">
                  <c:v>Galkacyo North </c:v>
                </c:pt>
                <c:pt idx="1">
                  <c:v>Bossaso </c:v>
                </c:pt>
              </c:strCache>
            </c:strRef>
          </c:cat>
          <c:val>
            <c:numRef>
              <c:f>NOaccess2soap.ALL!$C$2:$C$3</c:f>
              <c:numCache>
                <c:formatCode>0%</c:formatCode>
                <c:ptCount val="2"/>
                <c:pt idx="0">
                  <c:v>0.12871287128712872</c:v>
                </c:pt>
                <c:pt idx="1">
                  <c:v>0.54</c:v>
                </c:pt>
              </c:numCache>
            </c:numRef>
          </c:val>
          <c:extLst>
            <c:ext xmlns:c16="http://schemas.microsoft.com/office/drawing/2014/chart" uri="{C3380CC4-5D6E-409C-BE32-E72D297353CC}">
              <c16:uniqueId val="{00000001-00C4-4CF6-902D-1990BFA1654D}"/>
            </c:ext>
          </c:extLst>
        </c:ser>
        <c:dLbls>
          <c:showLegendKey val="0"/>
          <c:showVal val="0"/>
          <c:showCatName val="0"/>
          <c:showSerName val="0"/>
          <c:showPercent val="0"/>
          <c:showBubbleSize val="0"/>
        </c:dLbls>
        <c:gapWidth val="219"/>
        <c:overlap val="-27"/>
        <c:axId val="1888906528"/>
        <c:axId val="1888895648"/>
      </c:barChart>
      <c:catAx>
        <c:axId val="188890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8895648"/>
        <c:crosses val="autoZero"/>
        <c:auto val="1"/>
        <c:lblAlgn val="ctr"/>
        <c:lblOffset val="100"/>
        <c:noMultiLvlLbl val="0"/>
      </c:catAx>
      <c:valAx>
        <c:axId val="1888895648"/>
        <c:scaling>
          <c:orientation val="minMax"/>
        </c:scaling>
        <c:delete val="1"/>
        <c:axPos val="l"/>
        <c:numFmt formatCode="0%" sourceLinked="1"/>
        <c:majorTickMark val="none"/>
        <c:minorTickMark val="none"/>
        <c:tickLblPos val="nextTo"/>
        <c:crossAx val="1888906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Reported handwashing practices by households, disaggregated by district.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WHATused2washhands.ALL!$B$2</c:f>
              <c:strCache>
                <c:ptCount val="1"/>
                <c:pt idx="0">
                  <c:v>Water with soap</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WHATused2washhands.ALL!$A$3:$A$4</c:f>
              <c:strCache>
                <c:ptCount val="2"/>
                <c:pt idx="0">
                  <c:v>Bossaso</c:v>
                </c:pt>
                <c:pt idx="1">
                  <c:v>Galkacyo North </c:v>
                </c:pt>
              </c:strCache>
            </c:strRef>
          </c:cat>
          <c:val>
            <c:numRef>
              <c:f>WHATused2washhands.ALL!$B$3:$B$4</c:f>
              <c:numCache>
                <c:formatCode>0%</c:formatCode>
                <c:ptCount val="2"/>
                <c:pt idx="0">
                  <c:v>0.1787941787941788</c:v>
                </c:pt>
                <c:pt idx="1">
                  <c:v>0.22194513715710723</c:v>
                </c:pt>
              </c:numCache>
            </c:numRef>
          </c:val>
          <c:extLst>
            <c:ext xmlns:c16="http://schemas.microsoft.com/office/drawing/2014/chart" uri="{C3380CC4-5D6E-409C-BE32-E72D297353CC}">
              <c16:uniqueId val="{00000000-681F-414A-8B90-951E04EAAAD6}"/>
            </c:ext>
          </c:extLst>
        </c:ser>
        <c:ser>
          <c:idx val="1"/>
          <c:order val="1"/>
          <c:tx>
            <c:strRef>
              <c:f>WHATused2washhands.ALL!$C$2</c:f>
              <c:strCache>
                <c:ptCount val="1"/>
                <c:pt idx="0">
                  <c:v>Water with ash</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WHATused2washhands.ALL!$A$3:$A$4</c:f>
              <c:strCache>
                <c:ptCount val="2"/>
                <c:pt idx="0">
                  <c:v>Bossaso</c:v>
                </c:pt>
                <c:pt idx="1">
                  <c:v>Galkacyo North </c:v>
                </c:pt>
              </c:strCache>
            </c:strRef>
          </c:cat>
          <c:val>
            <c:numRef>
              <c:f>WHATused2washhands.ALL!$C$3:$C$4</c:f>
              <c:numCache>
                <c:formatCode>0%</c:formatCode>
                <c:ptCount val="2"/>
                <c:pt idx="0">
                  <c:v>4.781704781704782E-2</c:v>
                </c:pt>
                <c:pt idx="1">
                  <c:v>0</c:v>
                </c:pt>
              </c:numCache>
            </c:numRef>
          </c:val>
          <c:extLst>
            <c:ext xmlns:c16="http://schemas.microsoft.com/office/drawing/2014/chart" uri="{C3380CC4-5D6E-409C-BE32-E72D297353CC}">
              <c16:uniqueId val="{00000001-681F-414A-8B90-951E04EAAAD6}"/>
            </c:ext>
          </c:extLst>
        </c:ser>
        <c:ser>
          <c:idx val="2"/>
          <c:order val="2"/>
          <c:tx>
            <c:strRef>
              <c:f>WHATused2washhands.ALL!$D$2</c:f>
              <c:strCache>
                <c:ptCount val="1"/>
                <c:pt idx="0">
                  <c:v>Water only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WHATused2washhands.ALL!$A$3:$A$4</c:f>
              <c:strCache>
                <c:ptCount val="2"/>
                <c:pt idx="0">
                  <c:v>Bossaso</c:v>
                </c:pt>
                <c:pt idx="1">
                  <c:v>Galkacyo North </c:v>
                </c:pt>
              </c:strCache>
            </c:strRef>
          </c:cat>
          <c:val>
            <c:numRef>
              <c:f>WHATused2washhands.ALL!$D$3:$D$4</c:f>
              <c:numCache>
                <c:formatCode>0%</c:formatCode>
                <c:ptCount val="2"/>
                <c:pt idx="0">
                  <c:v>0.76715176715176714</c:v>
                </c:pt>
                <c:pt idx="1">
                  <c:v>0.770573566084788</c:v>
                </c:pt>
              </c:numCache>
            </c:numRef>
          </c:val>
          <c:extLst>
            <c:ext xmlns:c16="http://schemas.microsoft.com/office/drawing/2014/chart" uri="{C3380CC4-5D6E-409C-BE32-E72D297353CC}">
              <c16:uniqueId val="{00000002-681F-414A-8B90-951E04EAAAD6}"/>
            </c:ext>
          </c:extLst>
        </c:ser>
        <c:dLbls>
          <c:showLegendKey val="0"/>
          <c:showVal val="0"/>
          <c:showCatName val="0"/>
          <c:showSerName val="0"/>
          <c:showPercent val="0"/>
          <c:showBubbleSize val="0"/>
        </c:dLbls>
        <c:gapWidth val="150"/>
        <c:overlap val="100"/>
        <c:axId val="1888898368"/>
        <c:axId val="1888896736"/>
      </c:barChart>
      <c:catAx>
        <c:axId val="188889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8896736"/>
        <c:crosses val="autoZero"/>
        <c:auto val="1"/>
        <c:lblAlgn val="ctr"/>
        <c:lblOffset val="100"/>
        <c:noMultiLvlLbl val="0"/>
      </c:catAx>
      <c:valAx>
        <c:axId val="1888896736"/>
        <c:scaling>
          <c:orientation val="minMax"/>
        </c:scaling>
        <c:delete val="1"/>
        <c:axPos val="l"/>
        <c:numFmt formatCode="0%" sourceLinked="1"/>
        <c:majorTickMark val="none"/>
        <c:minorTickMark val="none"/>
        <c:tickLblPos val="nextTo"/>
        <c:crossAx val="188889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Awareness</a:t>
            </a:r>
            <a:r>
              <a:rPr lang="en-US" b="1" baseline="0"/>
              <a:t> about handwashing needs reported by households, disaggregated by district.  </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HandwashingPc.ALL!$B$1</c:f>
              <c:strCache>
                <c:ptCount val="1"/>
                <c:pt idx="0">
                  <c:v>Bossaso</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HandwashingPc.ALL!$A$2:$A$6</c:f>
              <c:strCache>
                <c:ptCount val="5"/>
                <c:pt idx="0">
                  <c:v>After defecating</c:v>
                </c:pt>
                <c:pt idx="1">
                  <c:v>Before preparing food</c:v>
                </c:pt>
                <c:pt idx="2">
                  <c:v>Before feeding baby (including breastfeeding)</c:v>
                </c:pt>
                <c:pt idx="3">
                  <c:v>Serving food</c:v>
                </c:pt>
                <c:pt idx="4">
                  <c:v>After disposing of baby's faeces/washing baby's bottom</c:v>
                </c:pt>
              </c:strCache>
            </c:strRef>
          </c:cat>
          <c:val>
            <c:numRef>
              <c:f>HandwashingPc.ALL!$B$2:$B$6</c:f>
              <c:numCache>
                <c:formatCode>0%</c:formatCode>
                <c:ptCount val="5"/>
                <c:pt idx="0">
                  <c:v>0.10955710955710955</c:v>
                </c:pt>
                <c:pt idx="1">
                  <c:v>0.11538461538461539</c:v>
                </c:pt>
                <c:pt idx="2">
                  <c:v>6.4102564102564097E-2</c:v>
                </c:pt>
                <c:pt idx="3">
                  <c:v>5.7109557109557112E-2</c:v>
                </c:pt>
                <c:pt idx="4">
                  <c:v>3.2634032634032632E-2</c:v>
                </c:pt>
              </c:numCache>
            </c:numRef>
          </c:val>
          <c:extLst>
            <c:ext xmlns:c16="http://schemas.microsoft.com/office/drawing/2014/chart" uri="{C3380CC4-5D6E-409C-BE32-E72D297353CC}">
              <c16:uniqueId val="{00000000-F45C-4B38-9236-8D7BD76B50A9}"/>
            </c:ext>
          </c:extLst>
        </c:ser>
        <c:ser>
          <c:idx val="1"/>
          <c:order val="1"/>
          <c:tx>
            <c:strRef>
              <c:f>HandwashingPc.ALL!$C$1</c:f>
              <c:strCache>
                <c:ptCount val="1"/>
                <c:pt idx="0">
                  <c:v>Galkacyo North </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HandwashingPc.ALL!$A$2:$A$6</c:f>
              <c:strCache>
                <c:ptCount val="5"/>
                <c:pt idx="0">
                  <c:v>After defecating</c:v>
                </c:pt>
                <c:pt idx="1">
                  <c:v>Before preparing food</c:v>
                </c:pt>
                <c:pt idx="2">
                  <c:v>Before feeding baby (including breastfeeding)</c:v>
                </c:pt>
                <c:pt idx="3">
                  <c:v>Serving food</c:v>
                </c:pt>
                <c:pt idx="4">
                  <c:v>After disposing of baby's faeces/washing baby's bottom</c:v>
                </c:pt>
              </c:strCache>
            </c:strRef>
          </c:cat>
          <c:val>
            <c:numRef>
              <c:f>HandwashingPc.ALL!$C$2:$C$6</c:f>
              <c:numCache>
                <c:formatCode>0%</c:formatCode>
                <c:ptCount val="5"/>
                <c:pt idx="0">
                  <c:v>0.12567648827420325</c:v>
                </c:pt>
                <c:pt idx="1">
                  <c:v>7.3962717979555018E-2</c:v>
                </c:pt>
                <c:pt idx="2">
                  <c:v>5.1112447384245342E-2</c:v>
                </c:pt>
                <c:pt idx="3">
                  <c:v>4.9909801563439569E-2</c:v>
                </c:pt>
                <c:pt idx="4">
                  <c:v>8.2381238725195427E-2</c:v>
                </c:pt>
              </c:numCache>
            </c:numRef>
          </c:val>
          <c:extLst>
            <c:ext xmlns:c16="http://schemas.microsoft.com/office/drawing/2014/chart" uri="{C3380CC4-5D6E-409C-BE32-E72D297353CC}">
              <c16:uniqueId val="{00000001-F45C-4B38-9236-8D7BD76B50A9}"/>
            </c:ext>
          </c:extLst>
        </c:ser>
        <c:dLbls>
          <c:showLegendKey val="0"/>
          <c:showVal val="0"/>
          <c:showCatName val="0"/>
          <c:showSerName val="0"/>
          <c:showPercent val="0"/>
          <c:showBubbleSize val="0"/>
        </c:dLbls>
        <c:gapWidth val="182"/>
        <c:overlap val="100"/>
        <c:axId val="1888901088"/>
        <c:axId val="1888897280"/>
      </c:barChart>
      <c:catAx>
        <c:axId val="188890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8897280"/>
        <c:crosses val="autoZero"/>
        <c:auto val="1"/>
        <c:lblAlgn val="ctr"/>
        <c:lblOffset val="100"/>
        <c:noMultiLvlLbl val="0"/>
      </c:catAx>
      <c:valAx>
        <c:axId val="1888897280"/>
        <c:scaling>
          <c:orientation val="minMax"/>
        </c:scaling>
        <c:delete val="1"/>
        <c:axPos val="l"/>
        <c:numFmt formatCode="0%" sourceLinked="1"/>
        <c:majorTickMark val="none"/>
        <c:minorTickMark val="none"/>
        <c:tickLblPos val="nextTo"/>
        <c:crossAx val="188890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Five main push factors reported by IDP households in Galkayco North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'Reasonns for leaving NG '!$B$3</c:f>
              <c:strCache>
                <c:ptCount val="1"/>
                <c:pt idx="0">
                  <c:v>IDPs</c:v>
                </c:pt>
              </c:strCache>
            </c:strRef>
          </c:tx>
          <c:spPr>
            <a:solidFill>
              <a:schemeClr val="accent1"/>
            </a:solidFill>
            <a:ln>
              <a:noFill/>
            </a:ln>
            <a:effectLst/>
          </c:spPr>
          <c:invertIfNegative val="0"/>
          <c:cat>
            <c:strRef>
              <c:f>'Reasonns for leaving NG '!$A$4:$A$8</c:f>
              <c:strCache>
                <c:ptCount val="5"/>
                <c:pt idx="0">
                  <c:v>Actual conflict in community</c:v>
                </c:pt>
                <c:pt idx="1">
                  <c:v>Drought</c:v>
                </c:pt>
                <c:pt idx="2">
                  <c:v>Lack of food</c:v>
                </c:pt>
                <c:pt idx="3">
                  <c:v>Lack of livelihood opportunities/job</c:v>
                </c:pt>
                <c:pt idx="4">
                  <c:v>Lack of water</c:v>
                </c:pt>
              </c:strCache>
            </c:strRef>
          </c:cat>
          <c:val>
            <c:numRef>
              <c:f>'Reasonns for leaving NG '!$B$4:$B$8</c:f>
            </c:numRef>
          </c:val>
          <c:extLst>
            <c:ext xmlns:c16="http://schemas.microsoft.com/office/drawing/2014/chart" uri="{C3380CC4-5D6E-409C-BE32-E72D297353CC}">
              <c16:uniqueId val="{00000000-2621-4C48-9175-F9FC17EE12DF}"/>
            </c:ext>
          </c:extLst>
        </c:ser>
        <c:ser>
          <c:idx val="1"/>
          <c:order val="1"/>
          <c:tx>
            <c:strRef>
              <c:f>'Reasonns for leaving NG '!$C$3</c:f>
              <c:strCache>
                <c:ptCount val="1"/>
                <c:pt idx="0">
                  <c:v>Proportion of IDPs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'Reasonns for leaving NG '!$A$4:$A$8</c:f>
              <c:strCache>
                <c:ptCount val="5"/>
                <c:pt idx="0">
                  <c:v>Actual conflict in community</c:v>
                </c:pt>
                <c:pt idx="1">
                  <c:v>Drought</c:v>
                </c:pt>
                <c:pt idx="2">
                  <c:v>Lack of food</c:v>
                </c:pt>
                <c:pt idx="3">
                  <c:v>Lack of livelihood opportunities/job</c:v>
                </c:pt>
                <c:pt idx="4">
                  <c:v>Lack of water</c:v>
                </c:pt>
              </c:strCache>
            </c:strRef>
          </c:cat>
          <c:val>
            <c:numRef>
              <c:f>'Reasonns for leaving NG '!$C$4:$C$8</c:f>
              <c:numCache>
                <c:formatCode>0%</c:formatCode>
                <c:ptCount val="5"/>
                <c:pt idx="0">
                  <c:v>0.20984081041968161</c:v>
                </c:pt>
                <c:pt idx="1">
                  <c:v>0.17945007235890015</c:v>
                </c:pt>
                <c:pt idx="2">
                  <c:v>0.12928123492522914</c:v>
                </c:pt>
                <c:pt idx="3">
                  <c:v>0.12831644958996624</c:v>
                </c:pt>
                <c:pt idx="4">
                  <c:v>7.3806078147612156E-2</c:v>
                </c:pt>
              </c:numCache>
            </c:numRef>
          </c:val>
          <c:extLst>
            <c:ext xmlns:c16="http://schemas.microsoft.com/office/drawing/2014/chart" uri="{C3380CC4-5D6E-409C-BE32-E72D297353CC}">
              <c16:uniqueId val="{00000001-2621-4C48-9175-F9FC17EE12DF}"/>
            </c:ext>
          </c:extLst>
        </c:ser>
        <c:dLbls>
          <c:showLegendKey val="0"/>
          <c:showVal val="0"/>
          <c:showCatName val="0"/>
          <c:showSerName val="0"/>
          <c:showPercent val="0"/>
          <c:showBubbleSize val="0"/>
        </c:dLbls>
        <c:gapWidth val="219"/>
        <c:overlap val="-27"/>
        <c:axId val="1835861616"/>
        <c:axId val="1835863248"/>
      </c:barChart>
      <c:catAx>
        <c:axId val="183586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35863248"/>
        <c:crosses val="autoZero"/>
        <c:auto val="1"/>
        <c:lblAlgn val="ctr"/>
        <c:lblOffset val="100"/>
        <c:noMultiLvlLbl val="0"/>
      </c:catAx>
      <c:valAx>
        <c:axId val="1835863248"/>
        <c:scaling>
          <c:orientation val="minMax"/>
        </c:scaling>
        <c:delete val="1"/>
        <c:axPos val="l"/>
        <c:numFmt formatCode="0%" sourceLinked="1"/>
        <c:majorTickMark val="none"/>
        <c:minorTickMark val="none"/>
        <c:tickLblPos val="nextTo"/>
        <c:crossAx val="1835861616"/>
        <c:crosses val="autoZero"/>
        <c:crossBetween val="between"/>
      </c:valAx>
      <c:spPr>
        <a:noFill/>
        <a:ln>
          <a:noFill/>
        </a:ln>
        <a:effectLst/>
      </c:spPr>
    </c:plotArea>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Bathing</a:t>
            </a:r>
            <a:r>
              <a:rPr lang="en-US" b="1" baseline="0"/>
              <a:t> practices reported by households, disaggregated by district.</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289766970618033E-2"/>
          <c:y val="0.1660605643520415"/>
          <c:w val="0.95542046605876396"/>
          <c:h val="0.66495980783992592"/>
        </c:manualLayout>
      </c:layout>
      <c:barChart>
        <c:barDir val="col"/>
        <c:grouping val="clustered"/>
        <c:varyColors val="0"/>
        <c:ser>
          <c:idx val="0"/>
          <c:order val="0"/>
          <c:tx>
            <c:strRef>
              <c:f>BathingPractice.ALL!$B$1</c:f>
              <c:strCache>
                <c:ptCount val="1"/>
                <c:pt idx="0">
                  <c:v>Water only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BathingPractice.ALL!$A$2:$A$3</c:f>
              <c:strCache>
                <c:ptCount val="2"/>
                <c:pt idx="0">
                  <c:v>Bassaso</c:v>
                </c:pt>
                <c:pt idx="1">
                  <c:v>Galkacyo North </c:v>
                </c:pt>
              </c:strCache>
            </c:strRef>
          </c:cat>
          <c:val>
            <c:numRef>
              <c:f>BathingPractice.ALL!$B$2:$B$3</c:f>
              <c:numCache>
                <c:formatCode>0%</c:formatCode>
                <c:ptCount val="2"/>
                <c:pt idx="0">
                  <c:v>0.74428274428274432</c:v>
                </c:pt>
                <c:pt idx="1">
                  <c:v>0.72693266832917702</c:v>
                </c:pt>
              </c:numCache>
            </c:numRef>
          </c:val>
          <c:extLst>
            <c:ext xmlns:c16="http://schemas.microsoft.com/office/drawing/2014/chart" uri="{C3380CC4-5D6E-409C-BE32-E72D297353CC}">
              <c16:uniqueId val="{00000000-4A0D-4D58-B483-6FB66541E5C3}"/>
            </c:ext>
          </c:extLst>
        </c:ser>
        <c:ser>
          <c:idx val="1"/>
          <c:order val="1"/>
          <c:tx>
            <c:strRef>
              <c:f>BathingPractice.ALL!$C$1</c:f>
              <c:strCache>
                <c:ptCount val="1"/>
                <c:pt idx="0">
                  <c:v>Water with soap </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BathingPractice.ALL!$A$2:$A$3</c:f>
              <c:strCache>
                <c:ptCount val="2"/>
                <c:pt idx="0">
                  <c:v>Bassaso</c:v>
                </c:pt>
                <c:pt idx="1">
                  <c:v>Galkacyo North </c:v>
                </c:pt>
              </c:strCache>
            </c:strRef>
          </c:cat>
          <c:val>
            <c:numRef>
              <c:f>BathingPractice.ALL!$C$2:$C$3</c:f>
              <c:numCache>
                <c:formatCode>0%</c:formatCode>
                <c:ptCount val="2"/>
                <c:pt idx="0">
                  <c:v>0.15800415800415801</c:v>
                </c:pt>
                <c:pt idx="1">
                  <c:v>0.26932668329177056</c:v>
                </c:pt>
              </c:numCache>
            </c:numRef>
          </c:val>
          <c:extLst>
            <c:ext xmlns:c16="http://schemas.microsoft.com/office/drawing/2014/chart" uri="{C3380CC4-5D6E-409C-BE32-E72D297353CC}">
              <c16:uniqueId val="{00000001-4A0D-4D58-B483-6FB66541E5C3}"/>
            </c:ext>
          </c:extLst>
        </c:ser>
        <c:dLbls>
          <c:showLegendKey val="0"/>
          <c:showVal val="0"/>
          <c:showCatName val="0"/>
          <c:showSerName val="0"/>
          <c:showPercent val="0"/>
          <c:showBubbleSize val="0"/>
        </c:dLbls>
        <c:gapWidth val="219"/>
        <c:overlap val="-27"/>
        <c:axId val="1888902176"/>
        <c:axId val="1888905984"/>
      </c:barChart>
      <c:catAx>
        <c:axId val="188890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8905984"/>
        <c:crosses val="autoZero"/>
        <c:auto val="1"/>
        <c:lblAlgn val="ctr"/>
        <c:lblOffset val="100"/>
        <c:noMultiLvlLbl val="0"/>
      </c:catAx>
      <c:valAx>
        <c:axId val="1888905984"/>
        <c:scaling>
          <c:orientation val="minMax"/>
        </c:scaling>
        <c:delete val="1"/>
        <c:axPos val="l"/>
        <c:numFmt formatCode="0%" sourceLinked="1"/>
        <c:majorTickMark val="none"/>
        <c:minorTickMark val="none"/>
        <c:tickLblPos val="nextTo"/>
        <c:crossAx val="188890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Five main push factors for</a:t>
            </a:r>
            <a:r>
              <a:rPr lang="en-US" b="1" baseline="0"/>
              <a:t> IDP households in Bossaso </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'Reasons for leaving.B'!$B$2</c:f>
              <c:strCache>
                <c:ptCount val="1"/>
                <c:pt idx="0">
                  <c:v>IDPs</c:v>
                </c:pt>
              </c:strCache>
            </c:strRef>
          </c:tx>
          <c:spPr>
            <a:solidFill>
              <a:schemeClr val="accent1"/>
            </a:solidFill>
            <a:ln>
              <a:noFill/>
            </a:ln>
            <a:effectLst/>
          </c:spPr>
          <c:invertIfNegative val="0"/>
          <c:cat>
            <c:strRef>
              <c:f>'Reasons for leaving.B'!$A$3:$A$7</c:f>
              <c:strCache>
                <c:ptCount val="5"/>
                <c:pt idx="0">
                  <c:v>Actual conflict in community</c:v>
                </c:pt>
                <c:pt idx="1">
                  <c:v>Conflict in surrounding area, but not in my community</c:v>
                </c:pt>
                <c:pt idx="2">
                  <c:v>Fear of conflict in community</c:v>
                </c:pt>
                <c:pt idx="3">
                  <c:v>Lack of livelihood opportunities/job</c:v>
                </c:pt>
                <c:pt idx="4">
                  <c:v>Arrival of armed groups</c:v>
                </c:pt>
              </c:strCache>
            </c:strRef>
          </c:cat>
          <c:val>
            <c:numRef>
              <c:f>'Reasons for leaving.B'!$B$3:$B$7</c:f>
            </c:numRef>
          </c:val>
          <c:extLst>
            <c:ext xmlns:c16="http://schemas.microsoft.com/office/drawing/2014/chart" uri="{C3380CC4-5D6E-409C-BE32-E72D297353CC}">
              <c16:uniqueId val="{00000000-2D63-4A7B-AE3E-A08F56A4D978}"/>
            </c:ext>
          </c:extLst>
        </c:ser>
        <c:ser>
          <c:idx val="1"/>
          <c:order val="1"/>
          <c:tx>
            <c:strRef>
              <c:f>'Reasons for leaving.B'!$C$2</c:f>
              <c:strCache>
                <c:ptCount val="1"/>
                <c:pt idx="0">
                  <c:v>Proportion of IDPs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'Reasons for leaving.B'!$A$3:$A$7</c:f>
              <c:strCache>
                <c:ptCount val="5"/>
                <c:pt idx="0">
                  <c:v>Actual conflict in community</c:v>
                </c:pt>
                <c:pt idx="1">
                  <c:v>Conflict in surrounding area, but not in my community</c:v>
                </c:pt>
                <c:pt idx="2">
                  <c:v>Fear of conflict in community</c:v>
                </c:pt>
                <c:pt idx="3">
                  <c:v>Lack of livelihood opportunities/job</c:v>
                </c:pt>
                <c:pt idx="4">
                  <c:v>Arrival of armed groups</c:v>
                </c:pt>
              </c:strCache>
            </c:strRef>
          </c:cat>
          <c:val>
            <c:numRef>
              <c:f>'Reasons for leaving.B'!$C$3:$C$7</c:f>
              <c:numCache>
                <c:formatCode>0%</c:formatCode>
                <c:ptCount val="5"/>
                <c:pt idx="0">
                  <c:v>0.26319875776397517</c:v>
                </c:pt>
                <c:pt idx="1">
                  <c:v>0.19953416149068323</c:v>
                </c:pt>
                <c:pt idx="2">
                  <c:v>0.16149068322981366</c:v>
                </c:pt>
                <c:pt idx="3">
                  <c:v>9.5496894409937888E-2</c:v>
                </c:pt>
                <c:pt idx="4">
                  <c:v>7.4534161490683232E-2</c:v>
                </c:pt>
              </c:numCache>
            </c:numRef>
          </c:val>
          <c:extLst>
            <c:ext xmlns:c16="http://schemas.microsoft.com/office/drawing/2014/chart" uri="{C3380CC4-5D6E-409C-BE32-E72D297353CC}">
              <c16:uniqueId val="{00000001-2D63-4A7B-AE3E-A08F56A4D978}"/>
            </c:ext>
          </c:extLst>
        </c:ser>
        <c:dLbls>
          <c:showLegendKey val="0"/>
          <c:showVal val="0"/>
          <c:showCatName val="0"/>
          <c:showSerName val="0"/>
          <c:showPercent val="0"/>
          <c:showBubbleSize val="0"/>
        </c:dLbls>
        <c:gapWidth val="219"/>
        <c:overlap val="-27"/>
        <c:axId val="1835869776"/>
        <c:axId val="1835863792"/>
      </c:barChart>
      <c:catAx>
        <c:axId val="183586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35863792"/>
        <c:crosses val="autoZero"/>
        <c:auto val="1"/>
        <c:lblAlgn val="ctr"/>
        <c:lblOffset val="100"/>
        <c:noMultiLvlLbl val="0"/>
      </c:catAx>
      <c:valAx>
        <c:axId val="1835863792"/>
        <c:scaling>
          <c:orientation val="minMax"/>
        </c:scaling>
        <c:delete val="1"/>
        <c:axPos val="l"/>
        <c:numFmt formatCode="0%" sourceLinked="1"/>
        <c:majorTickMark val="none"/>
        <c:minorTickMark val="none"/>
        <c:tickLblPos val="nextTo"/>
        <c:crossAx val="1835869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Water</a:t>
            </a:r>
            <a:r>
              <a:rPr lang="en-US" b="1" baseline="0" dirty="0"/>
              <a:t> kiosks were the most commonly reported primary source of drinking water by both IDP and non-displaced households in </a:t>
            </a:r>
            <a:r>
              <a:rPr lang="en-US" b="1" baseline="0" dirty="0" err="1"/>
              <a:t>Galkacyo</a:t>
            </a:r>
            <a:r>
              <a:rPr lang="en-US" b="1" baseline="0" dirty="0"/>
              <a:t> North and </a:t>
            </a:r>
            <a:r>
              <a:rPr lang="en-US" b="1" baseline="0" dirty="0" err="1"/>
              <a:t>Bossaso</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88888888888889E-2"/>
          <c:y val="0.19661672588918541"/>
          <c:w val="0.93888888888888888"/>
          <c:h val="0.64537412288004237"/>
        </c:manualLayout>
      </c:layout>
      <c:barChart>
        <c:barDir val="col"/>
        <c:grouping val="clustered"/>
        <c:varyColors val="0"/>
        <c:ser>
          <c:idx val="0"/>
          <c:order val="0"/>
          <c:tx>
            <c:strRef>
              <c:f>PDW.ALL!$B$1</c:f>
              <c:strCache>
                <c:ptCount val="1"/>
                <c:pt idx="0">
                  <c:v>Non-displaced households </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PDW.ALL!$A$2:$A$4</c:f>
              <c:strCache>
                <c:ptCount val="2"/>
                <c:pt idx="0">
                  <c:v>Galkacyo North </c:v>
                </c:pt>
                <c:pt idx="1">
                  <c:v>Bossaso </c:v>
                </c:pt>
              </c:strCache>
            </c:strRef>
          </c:cat>
          <c:val>
            <c:numRef>
              <c:f>PDW.ALL!$B$2:$B$4</c:f>
              <c:numCache>
                <c:formatCode>0%</c:formatCode>
                <c:ptCount val="2"/>
                <c:pt idx="0">
                  <c:v>0.8</c:v>
                </c:pt>
                <c:pt idx="1">
                  <c:v>0.38</c:v>
                </c:pt>
              </c:numCache>
            </c:numRef>
          </c:val>
          <c:extLst>
            <c:ext xmlns:c16="http://schemas.microsoft.com/office/drawing/2014/chart" uri="{C3380CC4-5D6E-409C-BE32-E72D297353CC}">
              <c16:uniqueId val="{00000000-66E2-4E97-9A1E-368155126F88}"/>
            </c:ext>
          </c:extLst>
        </c:ser>
        <c:ser>
          <c:idx val="1"/>
          <c:order val="1"/>
          <c:tx>
            <c:strRef>
              <c:f>PDW.ALL!$C$1</c:f>
              <c:strCache>
                <c:ptCount val="1"/>
                <c:pt idx="0">
                  <c:v>IDP Households</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PDW.ALL!$A$2:$A$4</c:f>
              <c:strCache>
                <c:ptCount val="2"/>
                <c:pt idx="0">
                  <c:v>Galkacyo North </c:v>
                </c:pt>
                <c:pt idx="1">
                  <c:v>Bossaso </c:v>
                </c:pt>
              </c:strCache>
            </c:strRef>
          </c:cat>
          <c:val>
            <c:numRef>
              <c:f>PDW.ALL!$C$2:$C$4</c:f>
              <c:numCache>
                <c:formatCode>0%</c:formatCode>
                <c:ptCount val="2"/>
                <c:pt idx="0">
                  <c:v>0.5</c:v>
                </c:pt>
                <c:pt idx="1">
                  <c:v>0.48</c:v>
                </c:pt>
              </c:numCache>
            </c:numRef>
          </c:val>
          <c:extLst>
            <c:ext xmlns:c16="http://schemas.microsoft.com/office/drawing/2014/chart" uri="{C3380CC4-5D6E-409C-BE32-E72D297353CC}">
              <c16:uniqueId val="{00000001-66E2-4E97-9A1E-368155126F88}"/>
            </c:ext>
          </c:extLst>
        </c:ser>
        <c:dLbls>
          <c:showLegendKey val="0"/>
          <c:showVal val="0"/>
          <c:showCatName val="0"/>
          <c:showSerName val="0"/>
          <c:showPercent val="0"/>
          <c:showBubbleSize val="0"/>
        </c:dLbls>
        <c:gapWidth val="219"/>
        <c:overlap val="-27"/>
        <c:axId val="1835871408"/>
        <c:axId val="1835864880"/>
      </c:barChart>
      <c:catAx>
        <c:axId val="183587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5864880"/>
        <c:crosses val="autoZero"/>
        <c:auto val="1"/>
        <c:lblAlgn val="ctr"/>
        <c:lblOffset val="100"/>
        <c:noMultiLvlLbl val="0"/>
      </c:catAx>
      <c:valAx>
        <c:axId val="1835864880"/>
        <c:scaling>
          <c:orientation val="minMax"/>
        </c:scaling>
        <c:delete val="1"/>
        <c:axPos val="l"/>
        <c:numFmt formatCode="0%" sourceLinked="1"/>
        <c:majorTickMark val="none"/>
        <c:minorTickMark val="none"/>
        <c:tickLblPos val="nextTo"/>
        <c:crossAx val="1835871408"/>
        <c:crosses val="autoZero"/>
        <c:crossBetween val="between"/>
      </c:valAx>
      <c:spPr>
        <a:noFill/>
        <a:ln>
          <a:noFill/>
        </a:ln>
        <a:effectLst/>
      </c:spPr>
    </c:plotArea>
    <c:legend>
      <c:legendPos val="b"/>
      <c:layout>
        <c:manualLayout>
          <c:xMode val="edge"/>
          <c:yMode val="edge"/>
          <c:x val="0.22048595437193702"/>
          <c:y val="0.89071277788180137"/>
          <c:w val="0.57705591166695913"/>
          <c:h val="0.1085048188442032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Most</a:t>
            </a:r>
            <a:r>
              <a:rPr lang="en-US" b="1" baseline="0" dirty="0"/>
              <a:t> commonly reported practices by households to treat drinking water, disaggregated by district. </a:t>
            </a:r>
            <a:endParaRPr lang="en-US" b="1" dirty="0"/>
          </a:p>
        </c:rich>
      </c:tx>
      <c:layout>
        <c:manualLayout>
          <c:xMode val="edge"/>
          <c:yMode val="edge"/>
          <c:x val="0.13336867054355273"/>
          <c:y val="5.62064614971550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HowTDW.ALL!$B$1</c:f>
              <c:strCache>
                <c:ptCount val="1"/>
                <c:pt idx="0">
                  <c:v>Chlorine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HowTDW.ALL!$A$2:$A$3</c:f>
              <c:strCache>
                <c:ptCount val="2"/>
                <c:pt idx="0">
                  <c:v>Galkacyo North </c:v>
                </c:pt>
                <c:pt idx="1">
                  <c:v>Bossaso </c:v>
                </c:pt>
              </c:strCache>
            </c:strRef>
          </c:cat>
          <c:val>
            <c:numRef>
              <c:f>HowTDW.ALL!$B$2:$B$3</c:f>
              <c:numCache>
                <c:formatCode>0%</c:formatCode>
                <c:ptCount val="2"/>
                <c:pt idx="0">
                  <c:v>0.17206982543640897</c:v>
                </c:pt>
                <c:pt idx="1">
                  <c:v>3.5343035343035345E-2</c:v>
                </c:pt>
              </c:numCache>
            </c:numRef>
          </c:val>
          <c:extLst>
            <c:ext xmlns:c16="http://schemas.microsoft.com/office/drawing/2014/chart" uri="{C3380CC4-5D6E-409C-BE32-E72D297353CC}">
              <c16:uniqueId val="{00000000-7BEF-4949-99A5-3C01BD353D35}"/>
            </c:ext>
          </c:extLst>
        </c:ser>
        <c:ser>
          <c:idx val="1"/>
          <c:order val="1"/>
          <c:tx>
            <c:strRef>
              <c:f>HowTDW.ALL!$C$1</c:f>
              <c:strCache>
                <c:ptCount val="1"/>
                <c:pt idx="0">
                  <c:v>Boiling </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HowTDW.ALL!$A$2:$A$3</c:f>
              <c:strCache>
                <c:ptCount val="2"/>
                <c:pt idx="0">
                  <c:v>Galkacyo North </c:v>
                </c:pt>
                <c:pt idx="1">
                  <c:v>Bossaso </c:v>
                </c:pt>
              </c:strCache>
            </c:strRef>
          </c:cat>
          <c:val>
            <c:numRef>
              <c:f>HowTDW.ALL!$C$2:$C$3</c:f>
              <c:numCache>
                <c:formatCode>0%</c:formatCode>
                <c:ptCount val="2"/>
                <c:pt idx="0">
                  <c:v>7.8553615960099757E-2</c:v>
                </c:pt>
                <c:pt idx="1">
                  <c:v>8.3160083160083165E-2</c:v>
                </c:pt>
              </c:numCache>
            </c:numRef>
          </c:val>
          <c:extLst>
            <c:ext xmlns:c16="http://schemas.microsoft.com/office/drawing/2014/chart" uri="{C3380CC4-5D6E-409C-BE32-E72D297353CC}">
              <c16:uniqueId val="{00000001-7BEF-4949-99A5-3C01BD353D35}"/>
            </c:ext>
          </c:extLst>
        </c:ser>
        <c:dLbls>
          <c:showLegendKey val="0"/>
          <c:showVal val="0"/>
          <c:showCatName val="0"/>
          <c:showSerName val="0"/>
          <c:showPercent val="0"/>
          <c:showBubbleSize val="0"/>
        </c:dLbls>
        <c:gapWidth val="219"/>
        <c:axId val="1835872496"/>
        <c:axId val="1835860528"/>
      </c:barChart>
      <c:catAx>
        <c:axId val="183587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35860528"/>
        <c:crossesAt val="0"/>
        <c:auto val="1"/>
        <c:lblAlgn val="ctr"/>
        <c:lblOffset val="100"/>
        <c:noMultiLvlLbl val="0"/>
      </c:catAx>
      <c:valAx>
        <c:axId val="1835860528"/>
        <c:scaling>
          <c:orientation val="minMax"/>
        </c:scaling>
        <c:delete val="1"/>
        <c:axPos val="l"/>
        <c:numFmt formatCode="0%" sourceLinked="1"/>
        <c:majorTickMark val="out"/>
        <c:minorTickMark val="none"/>
        <c:tickLblPos val="nextTo"/>
        <c:crossAx val="1835872496"/>
        <c:crosses val="autoZero"/>
        <c:crossBetween val="between"/>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Reasons</a:t>
            </a:r>
            <a:r>
              <a:rPr lang="en-US" b="1" baseline="0"/>
              <a:t> reported by households for not treating their drinking water, disaggregated by district. </a:t>
            </a:r>
            <a:endParaRPr lang="en-US" b="1"/>
          </a:p>
        </c:rich>
      </c:tx>
      <c:layout>
        <c:manualLayout>
          <c:xMode val="edge"/>
          <c:yMode val="edge"/>
          <c:x val="0.13739228523400865"/>
          <c:y val="2.873616163105031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47191011235955E-2"/>
          <c:y val="0.18543478260869564"/>
          <c:w val="0.95880149812734083"/>
          <c:h val="0.45740728061166269"/>
        </c:manualLayout>
      </c:layout>
      <c:barChart>
        <c:barDir val="col"/>
        <c:grouping val="clustered"/>
        <c:varyColors val="0"/>
        <c:ser>
          <c:idx val="0"/>
          <c:order val="0"/>
          <c:tx>
            <c:strRef>
              <c:f>'[Diagramm in Microsoft PowerPoint]WhyNOTTDW.ALL'!$B$1</c:f>
              <c:strCache>
                <c:ptCount val="1"/>
                <c:pt idx="0">
                  <c:v>Galkayco North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PowerPoint]WhyNOTTDW.ALL'!$A$2:$A$4</c:f>
              <c:strCache>
                <c:ptCount val="3"/>
                <c:pt idx="0">
                  <c:v>I don't have access to materials to treat my water (i.e. filter, chlorine tabs)</c:v>
                </c:pt>
                <c:pt idx="1">
                  <c:v>I don't know how to treat my water </c:v>
                </c:pt>
                <c:pt idx="2">
                  <c:v>I don't need to treat my water</c:v>
                </c:pt>
              </c:strCache>
            </c:strRef>
          </c:cat>
          <c:val>
            <c:numRef>
              <c:f>'[Diagramm in Microsoft PowerPoint]WhyNOTTDW.ALL'!$B$2:$B$4</c:f>
              <c:numCache>
                <c:formatCode>0%</c:formatCode>
                <c:ptCount val="3"/>
                <c:pt idx="0">
                  <c:v>0.776685393258427</c:v>
                </c:pt>
                <c:pt idx="1">
                  <c:v>0.15589887640449437</c:v>
                </c:pt>
                <c:pt idx="2">
                  <c:v>6.741573033707865E-2</c:v>
                </c:pt>
              </c:numCache>
            </c:numRef>
          </c:val>
          <c:extLst>
            <c:ext xmlns:c16="http://schemas.microsoft.com/office/drawing/2014/chart" uri="{C3380CC4-5D6E-409C-BE32-E72D297353CC}">
              <c16:uniqueId val="{00000000-6313-4A56-8406-0AEA44BD42BE}"/>
            </c:ext>
          </c:extLst>
        </c:ser>
        <c:ser>
          <c:idx val="1"/>
          <c:order val="1"/>
          <c:tx>
            <c:strRef>
              <c:f>'[Diagramm in Microsoft PowerPoint]WhyNOTTDW.ALL'!$C$1</c:f>
              <c:strCache>
                <c:ptCount val="1"/>
                <c:pt idx="0">
                  <c:v>Bossaso</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PowerPoint]WhyNOTTDW.ALL'!$A$2:$A$4</c:f>
              <c:strCache>
                <c:ptCount val="3"/>
                <c:pt idx="0">
                  <c:v>I don't have access to materials to treat my water (i.e. filter, chlorine tabs)</c:v>
                </c:pt>
                <c:pt idx="1">
                  <c:v>I don't know how to treat my water </c:v>
                </c:pt>
                <c:pt idx="2">
                  <c:v>I don't need to treat my water</c:v>
                </c:pt>
              </c:strCache>
            </c:strRef>
          </c:cat>
          <c:val>
            <c:numRef>
              <c:f>'[Diagramm in Microsoft PowerPoint]WhyNOTTDW.ALL'!$C$2:$C$4</c:f>
              <c:numCache>
                <c:formatCode>0%</c:formatCode>
                <c:ptCount val="3"/>
                <c:pt idx="0">
                  <c:v>0.71</c:v>
                </c:pt>
                <c:pt idx="1">
                  <c:v>0.15</c:v>
                </c:pt>
                <c:pt idx="2">
                  <c:v>0.16</c:v>
                </c:pt>
              </c:numCache>
            </c:numRef>
          </c:val>
          <c:extLst>
            <c:ext xmlns:c16="http://schemas.microsoft.com/office/drawing/2014/chart" uri="{C3380CC4-5D6E-409C-BE32-E72D297353CC}">
              <c16:uniqueId val="{00000001-6313-4A56-8406-0AEA44BD42BE}"/>
            </c:ext>
          </c:extLst>
        </c:ser>
        <c:dLbls>
          <c:showLegendKey val="0"/>
          <c:showVal val="0"/>
          <c:showCatName val="0"/>
          <c:showSerName val="0"/>
          <c:showPercent val="0"/>
          <c:showBubbleSize val="0"/>
        </c:dLbls>
        <c:gapWidth val="219"/>
        <c:overlap val="-27"/>
        <c:axId val="1835873040"/>
        <c:axId val="1835868144"/>
      </c:barChart>
      <c:catAx>
        <c:axId val="183587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35868144"/>
        <c:crosses val="autoZero"/>
        <c:auto val="1"/>
        <c:lblAlgn val="ctr"/>
        <c:lblOffset val="100"/>
        <c:noMultiLvlLbl val="0"/>
      </c:catAx>
      <c:valAx>
        <c:axId val="1835868144"/>
        <c:scaling>
          <c:orientation val="minMax"/>
          <c:max val="1"/>
        </c:scaling>
        <c:delete val="1"/>
        <c:axPos val="l"/>
        <c:numFmt formatCode="0%" sourceLinked="1"/>
        <c:majorTickMark val="out"/>
        <c:minorTickMark val="none"/>
        <c:tickLblPos val="nextTo"/>
        <c:crossAx val="1835873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Proportion of households reporting using jerry can</a:t>
            </a:r>
            <a:r>
              <a:rPr lang="en-US" b="1" baseline="0" dirty="0"/>
              <a:t> for storing drinking water, disaggregated by district and displacement status</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storingwater.WHATALL!$A$4</c:f>
              <c:strCache>
                <c:ptCount val="1"/>
                <c:pt idx="0">
                  <c:v>Galkacyo North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storingwater.WHATALL!$B$3:$C$3</c:f>
              <c:strCache>
                <c:ptCount val="2"/>
                <c:pt idx="0">
                  <c:v>Non-displaced population </c:v>
                </c:pt>
                <c:pt idx="1">
                  <c:v>IDP population </c:v>
                </c:pt>
              </c:strCache>
            </c:strRef>
          </c:cat>
          <c:val>
            <c:numRef>
              <c:f>storingwater.WHATALL!$B$4:$C$4</c:f>
              <c:numCache>
                <c:formatCode>0%</c:formatCode>
                <c:ptCount val="2"/>
                <c:pt idx="0">
                  <c:v>1</c:v>
                </c:pt>
                <c:pt idx="1">
                  <c:v>0.98145506419400852</c:v>
                </c:pt>
              </c:numCache>
            </c:numRef>
          </c:val>
          <c:extLst>
            <c:ext xmlns:c16="http://schemas.microsoft.com/office/drawing/2014/chart" uri="{C3380CC4-5D6E-409C-BE32-E72D297353CC}">
              <c16:uniqueId val="{00000000-39C4-4054-BED9-6B740A62B8C9}"/>
            </c:ext>
          </c:extLst>
        </c:ser>
        <c:ser>
          <c:idx val="1"/>
          <c:order val="1"/>
          <c:tx>
            <c:strRef>
              <c:f>storingwater.WHATALL!$A$5</c:f>
              <c:strCache>
                <c:ptCount val="1"/>
                <c:pt idx="0">
                  <c:v>Bossaso </c:v>
                </c:pt>
              </c:strCache>
            </c:strRef>
          </c:tx>
          <c:spPr>
            <a:solidFill>
              <a:schemeClr val="bg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storingwater.WHATALL!$B$3:$C$3</c:f>
              <c:strCache>
                <c:ptCount val="2"/>
                <c:pt idx="0">
                  <c:v>Non-displaced population </c:v>
                </c:pt>
                <c:pt idx="1">
                  <c:v>IDP population </c:v>
                </c:pt>
              </c:strCache>
            </c:strRef>
          </c:cat>
          <c:val>
            <c:numRef>
              <c:f>storingwater.WHATALL!$B$5:$C$5</c:f>
              <c:numCache>
                <c:formatCode>0%</c:formatCode>
                <c:ptCount val="2"/>
                <c:pt idx="0">
                  <c:v>0.74</c:v>
                </c:pt>
                <c:pt idx="1">
                  <c:v>0.66046511627906979</c:v>
                </c:pt>
              </c:numCache>
            </c:numRef>
          </c:val>
          <c:extLst>
            <c:ext xmlns:c16="http://schemas.microsoft.com/office/drawing/2014/chart" uri="{C3380CC4-5D6E-409C-BE32-E72D297353CC}">
              <c16:uniqueId val="{00000001-39C4-4054-BED9-6B740A62B8C9}"/>
            </c:ext>
          </c:extLst>
        </c:ser>
        <c:dLbls>
          <c:showLegendKey val="0"/>
          <c:showVal val="0"/>
          <c:showCatName val="0"/>
          <c:showSerName val="0"/>
          <c:showPercent val="0"/>
          <c:showBubbleSize val="0"/>
        </c:dLbls>
        <c:gapWidth val="219"/>
        <c:overlap val="-27"/>
        <c:axId val="1835858352"/>
        <c:axId val="1835858896"/>
      </c:barChart>
      <c:catAx>
        <c:axId val="183585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5858896"/>
        <c:crosses val="autoZero"/>
        <c:auto val="1"/>
        <c:lblAlgn val="ctr"/>
        <c:lblOffset val="100"/>
        <c:noMultiLvlLbl val="0"/>
      </c:catAx>
      <c:valAx>
        <c:axId val="1835858896"/>
        <c:scaling>
          <c:orientation val="minMax"/>
        </c:scaling>
        <c:delete val="1"/>
        <c:axPos val="l"/>
        <c:numFmt formatCode="0%" sourceLinked="1"/>
        <c:majorTickMark val="none"/>
        <c:minorTickMark val="none"/>
        <c:tickLblPos val="nextTo"/>
        <c:crossAx val="1835858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Proportion</a:t>
            </a:r>
            <a:r>
              <a:rPr lang="en-US" b="1" baseline="0" dirty="0"/>
              <a:t> of households with access to two containers/jerry cans for storing water, disaggregated by district and displacement status </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nmbrcontainers.ALL!$A$5</c:f>
              <c:strCache>
                <c:ptCount val="1"/>
                <c:pt idx="0">
                  <c:v>Galkacyo North </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nmbrcontainers.ALL!$B$4:$C$4</c:f>
              <c:strCache>
                <c:ptCount val="2"/>
                <c:pt idx="0">
                  <c:v>IDP population </c:v>
                </c:pt>
                <c:pt idx="1">
                  <c:v>Non-displaced population </c:v>
                </c:pt>
              </c:strCache>
            </c:strRef>
          </c:cat>
          <c:val>
            <c:numRef>
              <c:f>nmbrcontainers.ALL!$B$5:$C$5</c:f>
              <c:numCache>
                <c:formatCode>0%</c:formatCode>
                <c:ptCount val="2"/>
                <c:pt idx="0">
                  <c:v>0.32</c:v>
                </c:pt>
                <c:pt idx="1">
                  <c:v>0.3</c:v>
                </c:pt>
              </c:numCache>
            </c:numRef>
          </c:val>
          <c:extLst>
            <c:ext xmlns:c16="http://schemas.microsoft.com/office/drawing/2014/chart" uri="{C3380CC4-5D6E-409C-BE32-E72D297353CC}">
              <c16:uniqueId val="{00000000-D535-45E4-8D2F-5B7506771CC2}"/>
            </c:ext>
          </c:extLst>
        </c:ser>
        <c:ser>
          <c:idx val="1"/>
          <c:order val="1"/>
          <c:tx>
            <c:strRef>
              <c:f>nmbrcontainers.ALL!$A$6</c:f>
              <c:strCache>
                <c:ptCount val="1"/>
                <c:pt idx="0">
                  <c:v>Bossaso </c:v>
                </c:pt>
              </c:strCache>
            </c:strRef>
          </c:tx>
          <c:spPr>
            <a:solidFill>
              <a:schemeClr val="bg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nmbrcontainers.ALL!$B$4:$C$4</c:f>
              <c:strCache>
                <c:ptCount val="2"/>
                <c:pt idx="0">
                  <c:v>IDP population </c:v>
                </c:pt>
                <c:pt idx="1">
                  <c:v>Non-displaced population </c:v>
                </c:pt>
              </c:strCache>
            </c:strRef>
          </c:cat>
          <c:val>
            <c:numRef>
              <c:f>nmbrcontainers.ALL!$B$6:$C$6</c:f>
              <c:numCache>
                <c:formatCode>0%</c:formatCode>
                <c:ptCount val="2"/>
                <c:pt idx="0">
                  <c:v>0.19</c:v>
                </c:pt>
                <c:pt idx="1">
                  <c:v>0.26</c:v>
                </c:pt>
              </c:numCache>
            </c:numRef>
          </c:val>
          <c:extLst>
            <c:ext xmlns:c16="http://schemas.microsoft.com/office/drawing/2014/chart" uri="{C3380CC4-5D6E-409C-BE32-E72D297353CC}">
              <c16:uniqueId val="{00000001-D535-45E4-8D2F-5B7506771CC2}"/>
            </c:ext>
          </c:extLst>
        </c:ser>
        <c:dLbls>
          <c:showLegendKey val="0"/>
          <c:showVal val="0"/>
          <c:showCatName val="0"/>
          <c:showSerName val="0"/>
          <c:showPercent val="0"/>
          <c:showBubbleSize val="0"/>
        </c:dLbls>
        <c:gapWidth val="219"/>
        <c:overlap val="-27"/>
        <c:axId val="1835859440"/>
        <c:axId val="1835861072"/>
      </c:barChart>
      <c:catAx>
        <c:axId val="183585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35861072"/>
        <c:crosses val="autoZero"/>
        <c:auto val="1"/>
        <c:lblAlgn val="ctr"/>
        <c:lblOffset val="100"/>
        <c:noMultiLvlLbl val="0"/>
      </c:catAx>
      <c:valAx>
        <c:axId val="1835861072"/>
        <c:scaling>
          <c:orientation val="minMax"/>
        </c:scaling>
        <c:delete val="1"/>
        <c:axPos val="l"/>
        <c:numFmt formatCode="0%" sourceLinked="1"/>
        <c:majorTickMark val="out"/>
        <c:minorTickMark val="none"/>
        <c:tickLblPos val="nextTo"/>
        <c:crossAx val="1835859440"/>
        <c:crosses val="autoZero"/>
        <c:crossBetween val="between"/>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Proportion of households cleaning their drinking</a:t>
            </a:r>
            <a:r>
              <a:rPr lang="en-US" sz="1400" b="1" baseline="0" dirty="0"/>
              <a:t> water</a:t>
            </a:r>
            <a:r>
              <a:rPr lang="en-US" sz="1400" b="1" dirty="0"/>
              <a:t> containers, once a week, disaggregated by district</a:t>
            </a:r>
            <a:r>
              <a:rPr lang="en-US" sz="1400" b="1" baseline="0" dirty="0"/>
              <a:t> by and displacement status </a:t>
            </a:r>
            <a:r>
              <a:rPr lang="en-US" sz="1400" b="1" dirty="0"/>
              <a:t>. </a:t>
            </a:r>
          </a:p>
        </c:rich>
      </c:tx>
      <c:layout>
        <c:manualLayout>
          <c:xMode val="edge"/>
          <c:yMode val="edge"/>
          <c:x val="0.10285894180030741"/>
          <c:y val="1.701231014780951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Sheet26!$B$1</c:f>
              <c:strCache>
                <c:ptCount val="1"/>
                <c:pt idx="0">
                  <c:v>IDPs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Sheet26!$A$2:$A$3</c:f>
              <c:strCache>
                <c:ptCount val="2"/>
                <c:pt idx="0">
                  <c:v>Galkayco North </c:v>
                </c:pt>
                <c:pt idx="1">
                  <c:v>Bossaso </c:v>
                </c:pt>
              </c:strCache>
            </c:strRef>
          </c:cat>
          <c:val>
            <c:numRef>
              <c:f>Sheet26!$B$2:$B$3</c:f>
              <c:numCache>
                <c:formatCode>0%</c:formatCode>
                <c:ptCount val="2"/>
                <c:pt idx="0">
                  <c:v>0.44793152639087019</c:v>
                </c:pt>
                <c:pt idx="1">
                  <c:v>0.37906976744186044</c:v>
                </c:pt>
              </c:numCache>
            </c:numRef>
          </c:val>
          <c:extLst>
            <c:ext xmlns:c16="http://schemas.microsoft.com/office/drawing/2014/chart" uri="{C3380CC4-5D6E-409C-BE32-E72D297353CC}">
              <c16:uniqueId val="{00000000-A37F-4433-8337-572A20B1BA3F}"/>
            </c:ext>
          </c:extLst>
        </c:ser>
        <c:ser>
          <c:idx val="1"/>
          <c:order val="1"/>
          <c:tx>
            <c:strRef>
              <c:f>Sheet26!$C$1</c:f>
              <c:strCache>
                <c:ptCount val="1"/>
                <c:pt idx="0">
                  <c:v>Non-displaced population </c:v>
                </c:pt>
              </c:strCache>
            </c:strRef>
          </c:tx>
          <c:spPr>
            <a:solidFill>
              <a:schemeClr val="accent2"/>
            </a:solidFill>
            <a:ln>
              <a:noFill/>
            </a:ln>
            <a:effectLst/>
          </c:spPr>
          <c:invertIfNegative val="0"/>
          <c:dPt>
            <c:idx val="1"/>
            <c:invertIfNegative val="0"/>
            <c:bubble3D val="0"/>
            <c:spPr>
              <a:solidFill>
                <a:schemeClr val="bg1">
                  <a:lumMod val="60000"/>
                  <a:lumOff val="40000"/>
                </a:schemeClr>
              </a:solidFill>
              <a:ln>
                <a:noFill/>
              </a:ln>
              <a:effectLst/>
            </c:spPr>
            <c:extLst>
              <c:ext xmlns:c16="http://schemas.microsoft.com/office/drawing/2014/chart" uri="{C3380CC4-5D6E-409C-BE32-E72D297353CC}">
                <c16:uniqueId val="{00000000-BE40-493A-8F3D-43374A226E7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Sheet26!$A$2:$A$3</c:f>
              <c:strCache>
                <c:ptCount val="2"/>
                <c:pt idx="0">
                  <c:v>Galkayco North </c:v>
                </c:pt>
                <c:pt idx="1">
                  <c:v>Bossaso </c:v>
                </c:pt>
              </c:strCache>
            </c:strRef>
          </c:cat>
          <c:val>
            <c:numRef>
              <c:f>Sheet26!$C$2:$C$3</c:f>
              <c:numCache>
                <c:formatCode>0%</c:formatCode>
                <c:ptCount val="2"/>
                <c:pt idx="0">
                  <c:v>0</c:v>
                </c:pt>
                <c:pt idx="1">
                  <c:v>0.22</c:v>
                </c:pt>
              </c:numCache>
            </c:numRef>
          </c:val>
          <c:extLst>
            <c:ext xmlns:c16="http://schemas.microsoft.com/office/drawing/2014/chart" uri="{C3380CC4-5D6E-409C-BE32-E72D297353CC}">
              <c16:uniqueId val="{00000001-A37F-4433-8337-572A20B1BA3F}"/>
            </c:ext>
          </c:extLst>
        </c:ser>
        <c:dLbls>
          <c:showLegendKey val="0"/>
          <c:showVal val="0"/>
          <c:showCatName val="0"/>
          <c:showSerName val="0"/>
          <c:showPercent val="0"/>
          <c:showBubbleSize val="0"/>
        </c:dLbls>
        <c:gapWidth val="219"/>
        <c:overlap val="-27"/>
        <c:axId val="1876503968"/>
        <c:axId val="1876496352"/>
      </c:barChart>
      <c:catAx>
        <c:axId val="187650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6496352"/>
        <c:crosses val="autoZero"/>
        <c:auto val="1"/>
        <c:lblAlgn val="ctr"/>
        <c:lblOffset val="100"/>
        <c:noMultiLvlLbl val="0"/>
      </c:catAx>
      <c:valAx>
        <c:axId val="1876496352"/>
        <c:scaling>
          <c:orientation val="minMax"/>
          <c:max val="1"/>
        </c:scaling>
        <c:delete val="1"/>
        <c:axPos val="l"/>
        <c:numFmt formatCode="0%" sourceLinked="1"/>
        <c:majorTickMark val="out"/>
        <c:minorTickMark val="none"/>
        <c:tickLblPos val="nextTo"/>
        <c:crossAx val="1876503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17900-AC87-4457-A3FA-2B41FD39CECC}" type="datetimeFigureOut">
              <a:rPr lang="en-US" smtClean="0"/>
              <a:t>5/29/2018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D5CBD-EBC6-4E1B-8A5B-D23205F981CD}" type="slidenum">
              <a:rPr lang="en-US" smtClean="0"/>
              <a:t>‹#›</a:t>
            </a:fld>
            <a:endParaRPr lang="en-US"/>
          </a:p>
        </p:txBody>
      </p:sp>
    </p:spTree>
    <p:extLst>
      <p:ext uri="{BB962C8B-B14F-4D97-AF65-F5344CB8AC3E}">
        <p14:creationId xmlns:p14="http://schemas.microsoft.com/office/powerpoint/2010/main" val="1275986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Assessed settlements</a:t>
            </a:r>
          </a:p>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4</a:t>
            </a:fld>
            <a:endParaRPr lang="aa-ET"/>
          </a:p>
        </p:txBody>
      </p:sp>
    </p:spTree>
    <p:extLst>
      <p:ext uri="{BB962C8B-B14F-4D97-AF65-F5344CB8AC3E}">
        <p14:creationId xmlns:p14="http://schemas.microsoft.com/office/powerpoint/2010/main" val="9549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small proportion of the households in the two districts reported never cleaning their latrines. (1%) </a:t>
            </a:r>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15</a:t>
            </a:fld>
            <a:endParaRPr lang="aa-ET"/>
          </a:p>
        </p:txBody>
      </p:sp>
    </p:spTree>
    <p:extLst>
      <p:ext uri="{BB962C8B-B14F-4D97-AF65-F5344CB8AC3E}">
        <p14:creationId xmlns:p14="http://schemas.microsoft.com/office/powerpoint/2010/main" val="414689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16</a:t>
            </a:fld>
            <a:endParaRPr lang="aa-ET"/>
          </a:p>
        </p:txBody>
      </p:sp>
    </p:spTree>
    <p:extLst>
      <p:ext uri="{BB962C8B-B14F-4D97-AF65-F5344CB8AC3E}">
        <p14:creationId xmlns:p14="http://schemas.microsoft.com/office/powerpoint/2010/main" val="24310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17</a:t>
            </a:fld>
            <a:endParaRPr lang="aa-ET"/>
          </a:p>
        </p:txBody>
      </p:sp>
    </p:spTree>
    <p:extLst>
      <p:ext uri="{BB962C8B-B14F-4D97-AF65-F5344CB8AC3E}">
        <p14:creationId xmlns:p14="http://schemas.microsoft.com/office/powerpoint/2010/main" val="284452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1 - 56% of households in </a:t>
            </a:r>
            <a:r>
              <a:rPr lang="en-GB" sz="1200" dirty="0" err="1"/>
              <a:t>Galkayco</a:t>
            </a:r>
            <a:r>
              <a:rPr lang="en-GB" sz="1200" dirty="0"/>
              <a:t> North and 42% of households in </a:t>
            </a:r>
            <a:r>
              <a:rPr lang="en-GB" sz="1200" dirty="0" err="1"/>
              <a:t>Bossaso</a:t>
            </a:r>
            <a:r>
              <a:rPr lang="en-GB" sz="1200" dirty="0"/>
              <a:t> reported disposing children’s faeces in the latrine. This was followed by disposing it in the open away from home in </a:t>
            </a:r>
            <a:r>
              <a:rPr lang="en-GB" sz="1200" dirty="0" err="1"/>
              <a:t>Galkacyo</a:t>
            </a:r>
            <a:r>
              <a:rPr lang="en-GB" sz="1200" dirty="0"/>
              <a:t> North (26%) and 20% of households utilising garbage dump in </a:t>
            </a:r>
            <a:r>
              <a:rPr lang="en-GB" sz="1200" dirty="0" err="1"/>
              <a:t>Bossaso</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2 - </a:t>
            </a:r>
            <a:r>
              <a:rPr lang="en-US" sz="1200" dirty="0"/>
              <a:t>In both districts however, it was the higher proportion of IDP households (67%) contributing to this proportion indicating higher hygiene standards as opposed to non-displaced households (32%). It is true that the observable evidence of disposing children’s </a:t>
            </a:r>
            <a:r>
              <a:rPr lang="en-US" sz="1200" dirty="0" err="1"/>
              <a:t>faeces</a:t>
            </a:r>
            <a:r>
              <a:rPr lang="en-US" sz="1200" dirty="0"/>
              <a:t> matched the self-reporting by households. </a:t>
            </a:r>
            <a:endParaRPr lang="aa-E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18</a:t>
            </a:fld>
            <a:endParaRPr lang="aa-ET"/>
          </a:p>
        </p:txBody>
      </p:sp>
    </p:spTree>
    <p:extLst>
      <p:ext uri="{BB962C8B-B14F-4D97-AF65-F5344CB8AC3E}">
        <p14:creationId xmlns:p14="http://schemas.microsoft.com/office/powerpoint/2010/main" val="201090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2 -</a:t>
            </a:r>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19</a:t>
            </a:fld>
            <a:endParaRPr lang="aa-ET"/>
          </a:p>
        </p:txBody>
      </p:sp>
    </p:spTree>
    <p:extLst>
      <p:ext uri="{BB962C8B-B14F-4D97-AF65-F5344CB8AC3E}">
        <p14:creationId xmlns:p14="http://schemas.microsoft.com/office/powerpoint/2010/main" val="330790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1 - In </a:t>
            </a:r>
            <a:r>
              <a:rPr lang="en-GB" sz="1200" dirty="0" err="1"/>
              <a:t>Galkacyo</a:t>
            </a:r>
            <a:r>
              <a:rPr lang="en-GB" sz="1200" dirty="0"/>
              <a:t> North, the most reported practice was disposing household waste in the open away from home (75%), indicating moderate levels of sanitation. This hygiene standard was also linked to the 13% of households that were disposing household waste in the open close to their homes.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3- </a:t>
            </a:r>
            <a:r>
              <a:rPr lang="en-US" sz="1200" dirty="0"/>
              <a:t>Even though households reported that household waste  was disposed by throwing it away in the open away from home and disposing it in the garbage dump, there was actually high observable evidence of garbage within their compounds, indicating that households are overreporting this practice</a:t>
            </a:r>
            <a:r>
              <a:rPr lang="en-US" sz="1600" dirty="0"/>
              <a:t>.</a:t>
            </a:r>
            <a:endParaRPr lang="aa-ET" sz="1600" dirty="0"/>
          </a:p>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20</a:t>
            </a:fld>
            <a:endParaRPr lang="aa-ET"/>
          </a:p>
        </p:txBody>
      </p:sp>
    </p:spTree>
    <p:extLst>
      <p:ext uri="{BB962C8B-B14F-4D97-AF65-F5344CB8AC3E}">
        <p14:creationId xmlns:p14="http://schemas.microsoft.com/office/powerpoint/2010/main" val="276630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5C4D8F-84C7-4FA7-831C-76BCCA874305}" type="slidenum">
              <a:rPr lang="aa-ET" smtClean="0"/>
              <a:t>21</a:t>
            </a:fld>
            <a:endParaRPr lang="aa-ET"/>
          </a:p>
        </p:txBody>
      </p:sp>
    </p:spTree>
    <p:extLst>
      <p:ext uri="{BB962C8B-B14F-4D97-AF65-F5344CB8AC3E}">
        <p14:creationId xmlns:p14="http://schemas.microsoft.com/office/powerpoint/2010/main" val="109353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22</a:t>
            </a:fld>
            <a:endParaRPr lang="aa-ET"/>
          </a:p>
        </p:txBody>
      </p:sp>
    </p:spTree>
    <p:extLst>
      <p:ext uri="{BB962C8B-B14F-4D97-AF65-F5344CB8AC3E}">
        <p14:creationId xmlns:p14="http://schemas.microsoft.com/office/powerpoint/2010/main" val="151825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23</a:t>
            </a:fld>
            <a:endParaRPr lang="aa-ET"/>
          </a:p>
        </p:txBody>
      </p:sp>
    </p:spTree>
    <p:extLst>
      <p:ext uri="{BB962C8B-B14F-4D97-AF65-F5344CB8AC3E}">
        <p14:creationId xmlns:p14="http://schemas.microsoft.com/office/powerpoint/2010/main" val="2400503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24</a:t>
            </a:fld>
            <a:endParaRPr lang="aa-ET"/>
          </a:p>
        </p:txBody>
      </p:sp>
    </p:spTree>
    <p:extLst>
      <p:ext uri="{BB962C8B-B14F-4D97-AF65-F5344CB8AC3E}">
        <p14:creationId xmlns:p14="http://schemas.microsoft.com/office/powerpoint/2010/main" val="365254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6</a:t>
            </a:fld>
            <a:endParaRPr lang="aa-ET"/>
          </a:p>
        </p:txBody>
      </p:sp>
    </p:spTree>
    <p:extLst>
      <p:ext uri="{BB962C8B-B14F-4D97-AF65-F5344CB8AC3E}">
        <p14:creationId xmlns:p14="http://schemas.microsoft.com/office/powerpoint/2010/main" val="242592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5C4D8F-84C7-4FA7-831C-76BCCA874305}" type="slidenum">
              <a:rPr lang="aa-ET" smtClean="0"/>
              <a:t>25</a:t>
            </a:fld>
            <a:endParaRPr lang="aa-ET"/>
          </a:p>
        </p:txBody>
      </p:sp>
    </p:spTree>
    <p:extLst>
      <p:ext uri="{BB962C8B-B14F-4D97-AF65-F5344CB8AC3E}">
        <p14:creationId xmlns:p14="http://schemas.microsoft.com/office/powerpoint/2010/main" val="152373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5C4D8F-84C7-4FA7-831C-76BCCA874305}" type="slidenum">
              <a:rPr lang="aa-ET" smtClean="0"/>
              <a:t>26</a:t>
            </a:fld>
            <a:endParaRPr lang="aa-ET"/>
          </a:p>
        </p:txBody>
      </p:sp>
    </p:spTree>
    <p:extLst>
      <p:ext uri="{BB962C8B-B14F-4D97-AF65-F5344CB8AC3E}">
        <p14:creationId xmlns:p14="http://schemas.microsoft.com/office/powerpoint/2010/main" val="1401341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5C4D8F-84C7-4FA7-831C-76BCCA874305}" type="slidenum">
              <a:rPr lang="aa-ET" smtClean="0"/>
              <a:t>27</a:t>
            </a:fld>
            <a:endParaRPr lang="aa-ET"/>
          </a:p>
        </p:txBody>
      </p:sp>
    </p:spTree>
    <p:extLst>
      <p:ext uri="{BB962C8B-B14F-4D97-AF65-F5344CB8AC3E}">
        <p14:creationId xmlns:p14="http://schemas.microsoft.com/office/powerpoint/2010/main" val="257660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1 - In both districts, water kiosks were reported by almost half of the IDP households to be the main source of primary drinking water. </a:t>
            </a:r>
            <a:r>
              <a:rPr lang="en-US" sz="1200" dirty="0"/>
              <a:t>This was followed by 24% non-displaced households reporting their dependence on </a:t>
            </a:r>
            <a:r>
              <a:rPr lang="en-US" sz="1200" dirty="0" err="1"/>
              <a:t>berkads</a:t>
            </a:r>
            <a:r>
              <a:rPr lang="en-US" sz="1200" dirty="0"/>
              <a:t> in </a:t>
            </a:r>
            <a:r>
              <a:rPr lang="en-US" sz="1200" dirty="0" err="1"/>
              <a:t>Bossaso</a:t>
            </a:r>
            <a:r>
              <a:rPr lang="en-US" sz="1200" dirty="0"/>
              <a:t> and 12% non-displaced households reliant on piped systems in </a:t>
            </a:r>
            <a:r>
              <a:rPr lang="en-US" sz="1200" dirty="0" err="1"/>
              <a:t>Galkacyo</a:t>
            </a:r>
            <a:r>
              <a:rPr lang="en-US" sz="1200" dirty="0"/>
              <a:t> North for their drinking water. </a:t>
            </a:r>
          </a:p>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8</a:t>
            </a:fld>
            <a:endParaRPr lang="aa-ET"/>
          </a:p>
        </p:txBody>
      </p:sp>
    </p:spTree>
    <p:extLst>
      <p:ext uri="{BB962C8B-B14F-4D97-AF65-F5344CB8AC3E}">
        <p14:creationId xmlns:p14="http://schemas.microsoft.com/office/powerpoint/2010/main" val="18298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a:t>
            </a:r>
            <a:r>
              <a:rPr lang="en-US" sz="1200" dirty="0"/>
              <a:t>Treating with chlorine was indicated by 17% households as the most common method of treating water in </a:t>
            </a:r>
            <a:r>
              <a:rPr lang="en-US" sz="1200" dirty="0" err="1"/>
              <a:t>Galkacyo</a:t>
            </a:r>
            <a:r>
              <a:rPr lang="en-US" sz="1200" dirty="0"/>
              <a:t> North, indicating some access to materials required to treat drinking water. </a:t>
            </a:r>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9</a:t>
            </a:fld>
            <a:endParaRPr lang="aa-ET"/>
          </a:p>
        </p:txBody>
      </p:sp>
    </p:spTree>
    <p:extLst>
      <p:ext uri="{BB962C8B-B14F-4D97-AF65-F5344CB8AC3E}">
        <p14:creationId xmlns:p14="http://schemas.microsoft.com/office/powerpoint/2010/main" val="376047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a:t>
            </a:r>
            <a:r>
              <a:rPr lang="en-US" sz="1200" dirty="0"/>
              <a:t>There were lower proportion of overall households that reported not knowing how to treat their water (14%) or did not feel the need to treat their water (11%). </a:t>
            </a:r>
          </a:p>
          <a:p>
            <a:r>
              <a:rPr lang="en-US" sz="1200" dirty="0"/>
              <a:t>Point 3 – Having said that, it is also important to keep in mind that some households might not have the need to treat their water because they depend upon a protected water source as their primary source of water. As in the case of North </a:t>
            </a:r>
            <a:r>
              <a:rPr lang="en-US" sz="1200" dirty="0" err="1"/>
              <a:t>galkacyo</a:t>
            </a:r>
            <a:r>
              <a:rPr lang="en-US" sz="1200" dirty="0"/>
              <a:t>, where 28% of all households rely on a piped system as their primary source of drinking. </a:t>
            </a:r>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10</a:t>
            </a:fld>
            <a:endParaRPr lang="aa-ET"/>
          </a:p>
        </p:txBody>
      </p:sp>
    </p:spTree>
    <p:extLst>
      <p:ext uri="{BB962C8B-B14F-4D97-AF65-F5344CB8AC3E}">
        <p14:creationId xmlns:p14="http://schemas.microsoft.com/office/powerpoint/2010/main" val="219568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1 -  </a:t>
            </a:r>
            <a:r>
              <a:rPr lang="en-US" sz="1200" dirty="0"/>
              <a:t>Jerry cans are perceived to reduce the risk of contamination of water due to their narrow openings and easy portability.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Point 2 - While these households in </a:t>
            </a:r>
            <a:r>
              <a:rPr lang="en-US" sz="1200" dirty="0" err="1"/>
              <a:t>Bossaso</a:t>
            </a:r>
            <a:r>
              <a:rPr lang="en-US" sz="1200" dirty="0"/>
              <a:t> may not be using jerry to store their drinking water , these are still better alternatives to open buckets and tanks as they are covered.  Hence, rate of contamination of water is still lower. </a:t>
            </a:r>
            <a:endParaRPr lang="aa-E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11</a:t>
            </a:fld>
            <a:endParaRPr lang="aa-ET"/>
          </a:p>
        </p:txBody>
      </p:sp>
    </p:spTree>
    <p:extLst>
      <p:ext uri="{BB962C8B-B14F-4D97-AF65-F5344CB8AC3E}">
        <p14:creationId xmlns:p14="http://schemas.microsoft.com/office/powerpoint/2010/main" val="23906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a:t>
            </a:r>
            <a:r>
              <a:rPr lang="en-GB" sz="1200" dirty="0"/>
              <a:t>In </a:t>
            </a:r>
            <a:r>
              <a:rPr lang="en-GB" sz="1200" dirty="0" err="1"/>
              <a:t>Galkacyo</a:t>
            </a:r>
            <a:r>
              <a:rPr lang="en-GB" sz="1200" dirty="0"/>
              <a:t> North, an extremely high level of awareness was witnessed in non-displaced population as 86% reported cleaning their containers every day, as opposed to IDP households. </a:t>
            </a:r>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12</a:t>
            </a:fld>
            <a:endParaRPr lang="aa-ET"/>
          </a:p>
        </p:txBody>
      </p:sp>
    </p:spTree>
    <p:extLst>
      <p:ext uri="{BB962C8B-B14F-4D97-AF65-F5344CB8AC3E}">
        <p14:creationId xmlns:p14="http://schemas.microsoft.com/office/powerpoint/2010/main" val="264637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a:t>
            </a:r>
            <a:r>
              <a:rPr lang="en-GB" sz="1200" dirty="0"/>
              <a:t>In </a:t>
            </a:r>
            <a:r>
              <a:rPr lang="en-GB" sz="1200" dirty="0" err="1"/>
              <a:t>Galkacyo</a:t>
            </a:r>
            <a:r>
              <a:rPr lang="en-GB" sz="1200" dirty="0"/>
              <a:t> North, an extremely high level of awareness was witnessed in non-displaced households as 86% reported cleaning their containers every day, as opposed to IDP households. </a:t>
            </a:r>
          </a:p>
          <a:p>
            <a:r>
              <a:rPr lang="en-GB" sz="1200" dirty="0"/>
              <a:t>Point 2 – While this might not be the most effective way of </a:t>
            </a:r>
            <a:r>
              <a:rPr lang="en-GB" sz="1200" dirty="0" err="1"/>
              <a:t>ke</a:t>
            </a:r>
            <a:r>
              <a:rPr lang="en-US" dirty="0" err="1"/>
              <a:t>eping</a:t>
            </a:r>
            <a:r>
              <a:rPr lang="en-US" dirty="0"/>
              <a:t> their drinking water containers clean and to prevent the water supply from becoming contaminated, It is a much better practice being adopted by households compared to not cleaning containers at all. </a:t>
            </a:r>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13</a:t>
            </a:fld>
            <a:endParaRPr lang="aa-ET"/>
          </a:p>
        </p:txBody>
      </p:sp>
    </p:spTree>
    <p:extLst>
      <p:ext uri="{BB962C8B-B14F-4D97-AF65-F5344CB8AC3E}">
        <p14:creationId xmlns:p14="http://schemas.microsoft.com/office/powerpoint/2010/main" val="331949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Point 1 - In </a:t>
            </a:r>
            <a:r>
              <a:rPr lang="en-US" sz="1200" dirty="0" err="1"/>
              <a:t>Galkacyo</a:t>
            </a:r>
            <a:r>
              <a:rPr lang="en-US" sz="1200" dirty="0"/>
              <a:t> North, 1% households were defecating in community defecation points, 1% were defecating in in the open away from their homes and 1% in the open by their homes.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Point 2- In both districts, this proportion that does not have access to any type of latrine, comprises mainly of IDP households.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Point 3 - However, it must be noted that IDPs in </a:t>
            </a:r>
            <a:r>
              <a:rPr lang="en-US" sz="1200" dirty="0" err="1"/>
              <a:t>Bossaso</a:t>
            </a:r>
            <a:r>
              <a:rPr lang="en-US" sz="1200" dirty="0"/>
              <a:t> are paying for commercial latrines which might not be sustainable in the long run.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aa-ET" dirty="0"/>
          </a:p>
        </p:txBody>
      </p:sp>
      <p:sp>
        <p:nvSpPr>
          <p:cNvPr id="4" name="Slide Number Placeholder 3"/>
          <p:cNvSpPr>
            <a:spLocks noGrp="1"/>
          </p:cNvSpPr>
          <p:nvPr>
            <p:ph type="sldNum" sz="quarter" idx="10"/>
          </p:nvPr>
        </p:nvSpPr>
        <p:spPr/>
        <p:txBody>
          <a:bodyPr/>
          <a:lstStyle/>
          <a:p>
            <a:fld id="{305C4D8F-84C7-4FA7-831C-76BCCA874305}" type="slidenum">
              <a:rPr lang="aa-ET" smtClean="0"/>
              <a:t>14</a:t>
            </a:fld>
            <a:endParaRPr lang="aa-ET"/>
          </a:p>
        </p:txBody>
      </p:sp>
    </p:spTree>
    <p:extLst>
      <p:ext uri="{BB962C8B-B14F-4D97-AF65-F5344CB8AC3E}">
        <p14:creationId xmlns:p14="http://schemas.microsoft.com/office/powerpoint/2010/main" val="3756933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57F4131-C1D1-4F04-9F5F-4EB7C37EDCC8}" type="datetimeFigureOut">
              <a:rPr lang="en-US" smtClean="0"/>
              <a:pPr/>
              <a:t>5/29/2018</a:t>
            </a:fld>
            <a:endParaRPr lang="en-US"/>
          </a:p>
        </p:txBody>
      </p:sp>
      <p:sp>
        <p:nvSpPr>
          <p:cNvPr id="5" name="Footer Placeholder 4"/>
          <p:cNvSpPr>
            <a:spLocks noGrp="1"/>
          </p:cNvSpPr>
          <p:nvPr>
            <p:ph type="ftr" sz="quarter" idx="11"/>
          </p:nvPr>
        </p:nvSpPr>
        <p:spPr/>
        <p:txBody>
          <a:bodyPr/>
          <a:lstStyle/>
          <a:p>
            <a:r>
              <a:rPr lang="en-US" dirty="0" smtClean="0"/>
              <a:t>www.impact-initiatives.org</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3828" y="6265896"/>
            <a:ext cx="2057143" cy="54603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4131-C1D1-4F04-9F5F-4EB7C37EDCC8}"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4131-C1D1-4F04-9F5F-4EB7C37EDCC8}"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4131-C1D1-4F04-9F5F-4EB7C37EDCC8}" type="datetimeFigureOut">
              <a:rPr lang="en-US" smtClean="0"/>
              <a:pPr/>
              <a:t>5/29/2018</a:t>
            </a:fld>
            <a:endParaRPr lang="en-US"/>
          </a:p>
        </p:txBody>
      </p:sp>
      <p:sp>
        <p:nvSpPr>
          <p:cNvPr id="5" name="Footer Placeholder 4"/>
          <p:cNvSpPr>
            <a:spLocks noGrp="1"/>
          </p:cNvSpPr>
          <p:nvPr>
            <p:ph type="ftr" sz="quarter" idx="11"/>
          </p:nvPr>
        </p:nvSpPr>
        <p:spPr/>
        <p:txBody>
          <a:bodyPr/>
          <a:lstStyle/>
          <a:p>
            <a:r>
              <a:rPr lang="en-US" dirty="0" smtClean="0"/>
              <a:t>www.impact-initiatives.org</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F4131-C1D1-4F04-9F5F-4EB7C37EDCC8}"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7F4131-C1D1-4F04-9F5F-4EB7C37EDCC8}" type="datetimeFigureOut">
              <a:rPr lang="en-US" smtClean="0"/>
              <a:pPr/>
              <a:t>5/29/2018</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7F4131-C1D1-4F04-9F5F-4EB7C37EDCC8}" type="datetimeFigureOut">
              <a:rPr lang="en-US" smtClean="0"/>
              <a:pPr/>
              <a:t>5/29/2018</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7F4131-C1D1-4F04-9F5F-4EB7C37EDCC8}" type="datetimeFigureOut">
              <a:rPr lang="en-US" smtClean="0"/>
              <a:pPr/>
              <a:t>5/29/2018</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F4131-C1D1-4F04-9F5F-4EB7C37EDCC8}" type="datetimeFigureOut">
              <a:rPr lang="en-US" smtClean="0"/>
              <a:pPr/>
              <a:t>5/29/2018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2E102A-9A55-4E5F-8C3F-24B9D2C3B6E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F4131-C1D1-4F04-9F5F-4EB7C37EDCC8}" type="datetimeFigureOut">
              <a:rPr lang="en-US" smtClean="0"/>
              <a:pPr/>
              <a:t>5/29/2018</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F4131-C1D1-4F04-9F5F-4EB7C37EDCC8}" type="datetimeFigureOut">
              <a:rPr lang="en-US" smtClean="0"/>
              <a:pPr/>
              <a:t>5/29/2018</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6172200"/>
            <a:ext cx="9144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fld id="{F57F4131-C1D1-4F04-9F5F-4EB7C37EDCC8}" type="datetimeFigureOut">
              <a:rPr lang="en-US" smtClean="0"/>
              <a:pPr/>
              <a:t>5/29/2018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r>
              <a:rPr lang="en-US" dirty="0" smtClean="0"/>
              <a:t>www.impact-initiatives.org</a:t>
            </a:r>
            <a:endParaRPr lang="en-US" dirty="0"/>
          </a:p>
        </p:txBody>
      </p:sp>
      <p:pic>
        <p:nvPicPr>
          <p:cNvPr id="8" name="Imag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43828" y="6265896"/>
            <a:ext cx="2057143" cy="5460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32">
            <a:alpha val="0"/>
          </a:srgb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0" b="9190"/>
          <a:stretch/>
        </p:blipFill>
        <p:spPr>
          <a:xfrm>
            <a:off x="0" y="0"/>
            <a:ext cx="9144000" cy="6227805"/>
          </a:xfrm>
          <a:prstGeom prst="rect">
            <a:avLst/>
          </a:prstGeom>
        </p:spPr>
      </p:pic>
      <p:pic>
        <p:nvPicPr>
          <p:cNvPr id="9" name="Picture 8">
            <a:extLst>
              <a:ext uri="{FF2B5EF4-FFF2-40B4-BE49-F238E27FC236}">
                <a16:creationId xmlns:a16="http://schemas.microsoft.com/office/drawing/2014/main" id="{6C75D4C0-3D57-4CF8-8B03-99B04D8B2CBA}"/>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38872" y="139047"/>
            <a:ext cx="1080327" cy="1134582"/>
          </a:xfrm>
          <a:prstGeom prst="rect">
            <a:avLst/>
          </a:prstGeom>
          <a:noFill/>
          <a:ln>
            <a:noFill/>
          </a:ln>
        </p:spPr>
      </p:pic>
      <p:pic>
        <p:nvPicPr>
          <p:cNvPr id="10" name="Picture 9">
            <a:extLst>
              <a:ext uri="{FF2B5EF4-FFF2-40B4-BE49-F238E27FC236}">
                <a16:creationId xmlns:a16="http://schemas.microsoft.com/office/drawing/2014/main" id="{D404C16A-8ABD-4FBF-A469-E252E550E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442" y="121506"/>
            <a:ext cx="1276528" cy="1114581"/>
          </a:xfrm>
          <a:prstGeom prst="rect">
            <a:avLst/>
          </a:prstGeom>
        </p:spPr>
      </p:pic>
      <p:pic>
        <p:nvPicPr>
          <p:cNvPr id="12" name="Picture 11" descr="C:\Users\daniels\Documents\Tempo Box\Donors\EC and ECHO\EC\EC Communication &amp; Visibility\EU logo\EC - blue and yellow flag - general\EC - flag_yellow_high resolution.jpg">
            <a:extLst>
              <a:ext uri="{FF2B5EF4-FFF2-40B4-BE49-F238E27FC236}">
                <a16:creationId xmlns:a16="http://schemas.microsoft.com/office/drawing/2014/main" id="{E9EE8555-27E4-490E-B134-5D1809B98C4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816" y="155599"/>
            <a:ext cx="1439599" cy="1139909"/>
          </a:xfrm>
          <a:prstGeom prst="rect">
            <a:avLst/>
          </a:prstGeom>
          <a:noFill/>
          <a:ln>
            <a:noFill/>
          </a:ln>
        </p:spPr>
      </p:pic>
      <p:pic>
        <p:nvPicPr>
          <p:cNvPr id="13" name="Picture 12">
            <a:extLst>
              <a:ext uri="{FF2B5EF4-FFF2-40B4-BE49-F238E27FC236}">
                <a16:creationId xmlns:a16="http://schemas.microsoft.com/office/drawing/2014/main" id="{4690ACB2-03DF-4075-AF79-15CFA4C04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202" y="121506"/>
            <a:ext cx="1537382" cy="1174002"/>
          </a:xfrm>
          <a:prstGeom prst="rect">
            <a:avLst/>
          </a:prstGeom>
        </p:spPr>
      </p:pic>
      <p:sp>
        <p:nvSpPr>
          <p:cNvPr id="2" name="Rectangle 1"/>
          <p:cNvSpPr/>
          <p:nvPr/>
        </p:nvSpPr>
        <p:spPr>
          <a:xfrm>
            <a:off x="107032" y="1585741"/>
            <a:ext cx="8267841" cy="646331"/>
          </a:xfrm>
          <a:prstGeom prst="rect">
            <a:avLst/>
          </a:prstGeom>
        </p:spPr>
        <p:txBody>
          <a:bodyPr wrap="none">
            <a:spAutoFit/>
          </a:bodyPr>
          <a:lstStyle/>
          <a:p>
            <a:r>
              <a:rPr lang="en-GB" sz="3600" dirty="0"/>
              <a:t>Water, Sanitation and Hygiene Behaviour Study </a:t>
            </a:r>
            <a:endParaRPr lang="en-US" sz="3600" dirty="0"/>
          </a:p>
        </p:txBody>
      </p:sp>
      <p:sp>
        <p:nvSpPr>
          <p:cNvPr id="14" name="Subtitle 2"/>
          <p:cNvSpPr>
            <a:spLocks noGrp="1"/>
          </p:cNvSpPr>
          <p:nvPr>
            <p:ph type="subTitle" idx="1"/>
          </p:nvPr>
        </p:nvSpPr>
        <p:spPr>
          <a:xfrm>
            <a:off x="-634427" y="2194922"/>
            <a:ext cx="5012011" cy="426821"/>
          </a:xfrm>
        </p:spPr>
        <p:txBody>
          <a:bodyPr>
            <a:normAutofit fontScale="85000" lnSpcReduction="20000"/>
          </a:bodyPr>
          <a:lstStyle/>
          <a:p>
            <a:r>
              <a:rPr lang="en-GB" dirty="0">
                <a:solidFill>
                  <a:schemeClr val="bg1">
                    <a:lumMod val="75000"/>
                  </a:schemeClr>
                </a:solidFill>
              </a:rPr>
              <a:t>Puntland, </a:t>
            </a:r>
            <a:r>
              <a:rPr lang="en-GB" dirty="0" smtClean="0">
                <a:solidFill>
                  <a:schemeClr val="bg1">
                    <a:lumMod val="75000"/>
                  </a:schemeClr>
                </a:solidFill>
              </a:rPr>
              <a:t>December 2017</a:t>
            </a:r>
            <a:endParaRPr lang="en-GB" dirty="0">
              <a:solidFill>
                <a:schemeClr val="bg1">
                  <a:lumMod val="75000"/>
                </a:schemeClr>
              </a:solidFill>
            </a:endParaRPr>
          </a:p>
        </p:txBody>
      </p:sp>
      <p:pic>
        <p:nvPicPr>
          <p:cNvPr id="15" name="Picture 14" descr="C:\Users\USER\AppData\Local\Microsoft\Windows\Temporary Internet Files\Content.Outlook\MYCG6GHD\logo_ACTED (002).jpg">
            <a:extLst>
              <a:ext uri="{FF2B5EF4-FFF2-40B4-BE49-F238E27FC236}">
                <a16:creationId xmlns:a16="http://schemas.microsoft.com/office/drawing/2014/main" id="{41A70400-5243-4A98-9FBA-A5F6ECA50E0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32" y="6320311"/>
            <a:ext cx="1666751" cy="439211"/>
          </a:xfrm>
          <a:prstGeom prst="rect">
            <a:avLst/>
          </a:prstGeom>
          <a:noFill/>
          <a:ln>
            <a:noFill/>
          </a:ln>
        </p:spPr>
      </p:pic>
      <p:pic>
        <p:nvPicPr>
          <p:cNvPr id="16" name="Picture 15">
            <a:extLst>
              <a:ext uri="{FF2B5EF4-FFF2-40B4-BE49-F238E27FC236}">
                <a16:creationId xmlns:a16="http://schemas.microsoft.com/office/drawing/2014/main" id="{CFA790B3-2782-45EA-AE58-BF3B66768EC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309" y="5617324"/>
            <a:ext cx="1828435" cy="566847"/>
          </a:xfrm>
          <a:prstGeom prst="rect">
            <a:avLst/>
          </a:prstGeom>
        </p:spPr>
      </p:pic>
      <p:pic>
        <p:nvPicPr>
          <p:cNvPr id="17" name="Picture 16" descr="C:\Users\USER\AppData\Local\Microsoft\Windows\Temporary Internet Files\Content.Outlook\MYCG6GHD\sswc logo.png">
            <a:extLst>
              <a:ext uri="{FF2B5EF4-FFF2-40B4-BE49-F238E27FC236}">
                <a16:creationId xmlns:a16="http://schemas.microsoft.com/office/drawing/2014/main" id="{6495C101-336A-4087-A24A-1327B56DFAC6}"/>
              </a:ext>
            </a:extLst>
          </p:cNvPr>
          <p:cNvPicPr/>
          <p:nvPr/>
        </p:nvPicPr>
        <p:blipFill rotWithShape="1">
          <a:blip r:embed="rId9" cstate="print">
            <a:extLst>
              <a:ext uri="{BEBA8EAE-BF5A-486C-A8C5-ECC9F3942E4B}">
                <a14:imgProps xmlns:a14="http://schemas.microsoft.com/office/drawing/2010/main">
                  <a14:imgLayer r:embed="rId10">
                    <a14:imgEffect>
                      <a14:backgroundRemoval t="16159" b="64973" l="22830" r="73453"/>
                    </a14:imgEffect>
                  </a14:imgLayer>
                </a14:imgProps>
              </a:ext>
              <a:ext uri="{28A0092B-C50C-407E-A947-70E740481C1C}">
                <a14:useLocalDpi xmlns:a14="http://schemas.microsoft.com/office/drawing/2010/main" val="0"/>
              </a:ext>
            </a:extLst>
          </a:blip>
          <a:srcRect l="16502" t="10057" r="20219" b="28925"/>
          <a:stretch/>
        </p:blipFill>
        <p:spPr bwMode="auto">
          <a:xfrm>
            <a:off x="1826126" y="6329895"/>
            <a:ext cx="687631" cy="528105"/>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42" y="132515"/>
            <a:ext cx="1355558" cy="673028"/>
          </a:xfrm>
        </p:spPr>
        <p:txBody>
          <a:bodyPr>
            <a:normAutofit/>
          </a:bodyPr>
          <a:lstStyle/>
          <a:p>
            <a:r>
              <a:rPr lang="en-GB" sz="3200" dirty="0"/>
              <a:t>Water </a:t>
            </a:r>
          </a:p>
        </p:txBody>
      </p:sp>
      <p:sp>
        <p:nvSpPr>
          <p:cNvPr id="6" name="TextBox 5">
            <a:extLst>
              <a:ext uri="{FF2B5EF4-FFF2-40B4-BE49-F238E27FC236}">
                <a16:creationId xmlns:a16="http://schemas.microsoft.com/office/drawing/2014/main" id="{1794505C-980B-4FAA-AA7A-86285407DA04}"/>
              </a:ext>
            </a:extLst>
          </p:cNvPr>
          <p:cNvSpPr txBox="1"/>
          <p:nvPr/>
        </p:nvSpPr>
        <p:spPr>
          <a:xfrm>
            <a:off x="244642" y="805543"/>
            <a:ext cx="8213558"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US" sz="1600" dirty="0"/>
              <a:t>In both districts, an average of 74% households did not treat their drinking as they did not have access to materials such as filter and chlorine tabs. No significant difference was noted between IDP and non-displaced households. </a:t>
            </a:r>
          </a:p>
          <a:p>
            <a:pPr marL="285750" indent="-285750" algn="just">
              <a:buFont typeface="Arial" panose="020B0604020202020204" pitchFamily="34" charset="0"/>
              <a:buChar char="•"/>
            </a:pPr>
            <a:r>
              <a:rPr lang="en-US" sz="1600" dirty="0"/>
              <a:t>The high proportion of households in </a:t>
            </a:r>
            <a:r>
              <a:rPr lang="en-US" sz="1600" dirty="0" err="1"/>
              <a:t>Bossaso</a:t>
            </a:r>
            <a:r>
              <a:rPr lang="en-US" sz="1600" dirty="0"/>
              <a:t> (71%) and </a:t>
            </a:r>
            <a:r>
              <a:rPr lang="en-US" sz="1600" dirty="0" err="1"/>
              <a:t>Galkacyo</a:t>
            </a:r>
            <a:r>
              <a:rPr lang="en-US" sz="1600" dirty="0"/>
              <a:t> North (78%) reporting that they did not have access to treatment materials suggests that the main barrier to water treatment was a lack of resources rather than a lack of awareness. </a:t>
            </a:r>
          </a:p>
          <a:p>
            <a:pPr marL="285750" indent="-285750" algn="just">
              <a:buFont typeface="Arial" panose="020B0604020202020204" pitchFamily="34" charset="0"/>
              <a:buChar char="•"/>
            </a:pPr>
            <a:r>
              <a:rPr lang="en-US" sz="1600" dirty="0"/>
              <a:t>However, one must note that a sizeable proportion of households in both districts indicated that they either did not know how to treat their water, or did not think treatment was necessary, suggesting that there was still a need for awareness campaigning in these areas. </a:t>
            </a:r>
            <a:endParaRPr lang="aa-ET" sz="1600" dirty="0"/>
          </a:p>
        </p:txBody>
      </p:sp>
      <p:graphicFrame>
        <p:nvGraphicFramePr>
          <p:cNvPr id="5" name="Diagramm 4">
            <a:extLst>
              <a:ext uri="{FF2B5EF4-FFF2-40B4-BE49-F238E27FC236}">
                <a16:creationId xmlns:a16="http://schemas.microsoft.com/office/drawing/2014/main" id="{1F348CBF-08A5-480F-921A-DED07F599CE8}"/>
              </a:ext>
            </a:extLst>
          </p:cNvPr>
          <p:cNvGraphicFramePr>
            <a:graphicFrameLocks/>
          </p:cNvGraphicFramePr>
          <p:nvPr>
            <p:extLst>
              <p:ext uri="{D42A27DB-BD31-4B8C-83A1-F6EECF244321}">
                <p14:modId xmlns:p14="http://schemas.microsoft.com/office/powerpoint/2010/main" val="1692872449"/>
              </p:ext>
            </p:extLst>
          </p:nvPr>
        </p:nvGraphicFramePr>
        <p:xfrm>
          <a:off x="838200" y="3200401"/>
          <a:ext cx="7086600" cy="2895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939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42" y="132515"/>
            <a:ext cx="1355558" cy="673028"/>
          </a:xfrm>
        </p:spPr>
        <p:txBody>
          <a:bodyPr>
            <a:normAutofit/>
          </a:bodyPr>
          <a:lstStyle/>
          <a:p>
            <a:r>
              <a:rPr lang="en-GB" sz="3200" dirty="0"/>
              <a:t>Water </a:t>
            </a:r>
          </a:p>
        </p:txBody>
      </p:sp>
      <p:sp>
        <p:nvSpPr>
          <p:cNvPr id="6" name="TextBox 5">
            <a:extLst>
              <a:ext uri="{FF2B5EF4-FFF2-40B4-BE49-F238E27FC236}">
                <a16:creationId xmlns:a16="http://schemas.microsoft.com/office/drawing/2014/main" id="{1794505C-980B-4FAA-AA7A-86285407DA04}"/>
              </a:ext>
            </a:extLst>
          </p:cNvPr>
          <p:cNvSpPr txBox="1"/>
          <p:nvPr/>
        </p:nvSpPr>
        <p:spPr>
          <a:xfrm>
            <a:off x="244642" y="970859"/>
            <a:ext cx="8213558"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US" dirty="0"/>
              <a:t>In both districts, jerry cans were noted as the common way to store water. More than 90% of all non-displaced households and 60% of all IDP households reported using jerry cans for storing drinking water.</a:t>
            </a:r>
          </a:p>
          <a:p>
            <a:pPr marL="285750" indent="-285750" algn="just">
              <a:buFont typeface="Arial" panose="020B0604020202020204" pitchFamily="34" charset="0"/>
              <a:buChar char="•"/>
            </a:pPr>
            <a:r>
              <a:rPr lang="en-US" dirty="0"/>
              <a:t>Lower proportion of IDP households in both districts indicating storing drinking water in jerry cans may be indicative of lower access to key non-food items (NFIs) amongst displaced populations.</a:t>
            </a:r>
          </a:p>
          <a:p>
            <a:pPr marL="285750" indent="-285750" algn="just">
              <a:buFont typeface="Arial" panose="020B0604020202020204" pitchFamily="34" charset="0"/>
              <a:buChar char="•"/>
            </a:pPr>
            <a:r>
              <a:rPr lang="en-US" dirty="0"/>
              <a:t>In </a:t>
            </a:r>
            <a:r>
              <a:rPr lang="en-US" dirty="0" err="1"/>
              <a:t>Bossaso</a:t>
            </a:r>
            <a:r>
              <a:rPr lang="en-US" dirty="0"/>
              <a:t>, 28% of IDP households and 14% of non-displaced households indicated using covered water tanks for storing drinking water, reducing the risk of contamination of water. </a:t>
            </a:r>
            <a:endParaRPr lang="aa-ET" dirty="0"/>
          </a:p>
        </p:txBody>
      </p:sp>
      <p:graphicFrame>
        <p:nvGraphicFramePr>
          <p:cNvPr id="5" name="Chart 4">
            <a:extLst>
              <a:ext uri="{FF2B5EF4-FFF2-40B4-BE49-F238E27FC236}">
                <a16:creationId xmlns:a16="http://schemas.microsoft.com/office/drawing/2014/main" id="{F12A6EB5-11E2-4A86-AB53-A249FEEC769B}"/>
              </a:ext>
            </a:extLst>
          </p:cNvPr>
          <p:cNvGraphicFramePr>
            <a:graphicFrameLocks/>
          </p:cNvGraphicFramePr>
          <p:nvPr>
            <p:extLst>
              <p:ext uri="{D42A27DB-BD31-4B8C-83A1-F6EECF244321}">
                <p14:modId xmlns:p14="http://schemas.microsoft.com/office/powerpoint/2010/main" val="3755891389"/>
              </p:ext>
            </p:extLst>
          </p:nvPr>
        </p:nvGraphicFramePr>
        <p:xfrm>
          <a:off x="1393371" y="3283321"/>
          <a:ext cx="6237515" cy="31936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7004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374" y="156600"/>
            <a:ext cx="2585644" cy="673028"/>
          </a:xfrm>
        </p:spPr>
        <p:txBody>
          <a:bodyPr>
            <a:normAutofit fontScale="90000"/>
          </a:bodyPr>
          <a:lstStyle/>
          <a:p>
            <a:r>
              <a:rPr lang="en-GB" dirty="0"/>
              <a:t>Water </a:t>
            </a:r>
          </a:p>
        </p:txBody>
      </p:sp>
      <p:sp>
        <p:nvSpPr>
          <p:cNvPr id="3" name="Content Placeholder 2"/>
          <p:cNvSpPr>
            <a:spLocks noGrp="1"/>
          </p:cNvSpPr>
          <p:nvPr>
            <p:ph idx="1"/>
          </p:nvPr>
        </p:nvSpPr>
        <p:spPr>
          <a:xfrm>
            <a:off x="304800" y="829628"/>
            <a:ext cx="7968343" cy="2390844"/>
          </a:xfrm>
        </p:spPr>
        <p:txBody>
          <a:bodyPr>
            <a:normAutofit lnSpcReduction="10000"/>
          </a:bodyPr>
          <a:lstStyle/>
          <a:p>
            <a:pPr algn="just">
              <a:spcBef>
                <a:spcPts val="0"/>
              </a:spcBef>
            </a:pPr>
            <a:r>
              <a:rPr lang="en-US" sz="1700" dirty="0"/>
              <a:t>According to the SPHERE minimum humanitarian standards*, households should have access to at least two clean containers of 10-20 </a:t>
            </a:r>
            <a:r>
              <a:rPr lang="en-US" sz="1700" dirty="0" err="1"/>
              <a:t>litres</a:t>
            </a:r>
            <a:r>
              <a:rPr lang="en-US" sz="1700" dirty="0"/>
              <a:t> for storing water. </a:t>
            </a:r>
          </a:p>
          <a:p>
            <a:pPr algn="just">
              <a:spcBef>
                <a:spcPts val="0"/>
              </a:spcBef>
            </a:pPr>
            <a:r>
              <a:rPr lang="en-US" sz="1700" dirty="0"/>
              <a:t>Thirty-two percent (32%) of IDP households in </a:t>
            </a:r>
            <a:r>
              <a:rPr lang="en-US" sz="1700" dirty="0" err="1"/>
              <a:t>Galkacyo</a:t>
            </a:r>
            <a:r>
              <a:rPr lang="en-US" sz="1700" dirty="0"/>
              <a:t> North and 19% of IDP households in </a:t>
            </a:r>
            <a:r>
              <a:rPr lang="en-US" sz="1700" dirty="0" err="1"/>
              <a:t>Bossaso</a:t>
            </a:r>
            <a:r>
              <a:rPr lang="en-US" sz="1700" dirty="0"/>
              <a:t>, reported having two containers/jerry cans for storing water. 30% of non-displaced households in </a:t>
            </a:r>
            <a:r>
              <a:rPr lang="en-US" sz="1700" dirty="0" err="1"/>
              <a:t>Galkacyo</a:t>
            </a:r>
            <a:r>
              <a:rPr lang="en-US" sz="1700" dirty="0"/>
              <a:t> North and 26% of non-displaced households in </a:t>
            </a:r>
            <a:r>
              <a:rPr lang="en-US" sz="1700" dirty="0" err="1"/>
              <a:t>Bossaso</a:t>
            </a:r>
            <a:r>
              <a:rPr lang="en-US" sz="1700" dirty="0"/>
              <a:t> indicated the same. </a:t>
            </a:r>
          </a:p>
          <a:p>
            <a:pPr algn="just">
              <a:spcBef>
                <a:spcPts val="0"/>
              </a:spcBef>
            </a:pPr>
            <a:r>
              <a:rPr lang="en-US" sz="1700" dirty="0"/>
              <a:t>On average, 22% households in each district reported access to three containers/jerry cans for storing water, indicating slightly higher number of containers than mentioned in the minimum SPHERE standards for number of jerry cans per household.  </a:t>
            </a:r>
          </a:p>
          <a:p>
            <a:pPr marL="0" indent="0" algn="just">
              <a:buNone/>
            </a:pPr>
            <a:endParaRPr lang="en-GB" dirty="0"/>
          </a:p>
          <a:p>
            <a:pPr marL="0" indent="0" algn="just">
              <a:buNone/>
            </a:pPr>
            <a:endParaRPr lang="en-GB" sz="2000" b="1" dirty="0"/>
          </a:p>
          <a:p>
            <a:pPr marL="0" indent="0" algn="just">
              <a:buNone/>
            </a:pPr>
            <a:endParaRPr lang="en-GB" sz="2000" b="1" dirty="0"/>
          </a:p>
          <a:p>
            <a:pPr marL="0" indent="0" algn="just">
              <a:buNone/>
            </a:pPr>
            <a:endParaRPr lang="en-GB" sz="2000" b="1" dirty="0"/>
          </a:p>
          <a:p>
            <a:pPr marL="457200" lvl="1" indent="0" algn="just">
              <a:buNone/>
            </a:pPr>
            <a:endParaRPr lang="en-GB" dirty="0"/>
          </a:p>
          <a:p>
            <a:pPr marL="457200" lvl="1" indent="0" algn="just">
              <a:buNone/>
            </a:pPr>
            <a:endParaRPr lang="en-GB" dirty="0"/>
          </a:p>
        </p:txBody>
      </p:sp>
      <p:graphicFrame>
        <p:nvGraphicFramePr>
          <p:cNvPr id="8" name="Chart 7">
            <a:extLst>
              <a:ext uri="{FF2B5EF4-FFF2-40B4-BE49-F238E27FC236}">
                <a16:creationId xmlns:a16="http://schemas.microsoft.com/office/drawing/2014/main" id="{69738F30-65CA-4BA3-B654-C660AB1F0857}"/>
              </a:ext>
            </a:extLst>
          </p:cNvPr>
          <p:cNvGraphicFramePr>
            <a:graphicFrameLocks/>
          </p:cNvGraphicFramePr>
          <p:nvPr>
            <p:extLst>
              <p:ext uri="{D42A27DB-BD31-4B8C-83A1-F6EECF244321}">
                <p14:modId xmlns:p14="http://schemas.microsoft.com/office/powerpoint/2010/main" val="864993868"/>
              </p:ext>
            </p:extLst>
          </p:nvPr>
        </p:nvGraphicFramePr>
        <p:xfrm>
          <a:off x="1219200" y="3048000"/>
          <a:ext cx="67056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0683" y="5867400"/>
            <a:ext cx="7947718" cy="276999"/>
          </a:xfrm>
          <a:prstGeom prst="rect">
            <a:avLst/>
          </a:prstGeom>
          <a:noFill/>
        </p:spPr>
        <p:txBody>
          <a:bodyPr wrap="square" rtlCol="0">
            <a:spAutoFit/>
          </a:bodyPr>
          <a:lstStyle/>
          <a:p>
            <a:r>
              <a:rPr lang="en-GB" sz="1200" dirty="0"/>
              <a:t>*SPHERE minimum standards in water supply, sanitation and hygiene promotion. </a:t>
            </a:r>
          </a:p>
        </p:txBody>
      </p:sp>
    </p:spTree>
    <p:extLst>
      <p:ext uri="{BB962C8B-B14F-4D97-AF65-F5344CB8AC3E}">
        <p14:creationId xmlns:p14="http://schemas.microsoft.com/office/powerpoint/2010/main" val="292991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56" y="237383"/>
            <a:ext cx="2052244" cy="673028"/>
          </a:xfrm>
        </p:spPr>
        <p:txBody>
          <a:bodyPr>
            <a:normAutofit fontScale="90000"/>
          </a:bodyPr>
          <a:lstStyle/>
          <a:p>
            <a:r>
              <a:rPr lang="en-GB" dirty="0"/>
              <a:t>Water </a:t>
            </a:r>
          </a:p>
        </p:txBody>
      </p:sp>
      <p:sp>
        <p:nvSpPr>
          <p:cNvPr id="3" name="Content Placeholder 2"/>
          <p:cNvSpPr>
            <a:spLocks noGrp="1"/>
          </p:cNvSpPr>
          <p:nvPr>
            <p:ph idx="1"/>
          </p:nvPr>
        </p:nvSpPr>
        <p:spPr>
          <a:xfrm>
            <a:off x="233756" y="751115"/>
            <a:ext cx="7947718" cy="5574058"/>
          </a:xfrm>
        </p:spPr>
        <p:txBody>
          <a:bodyPr/>
          <a:lstStyle/>
          <a:p>
            <a:pPr marL="0" indent="0">
              <a:buNone/>
            </a:pPr>
            <a:endParaRPr lang="en-GB" dirty="0"/>
          </a:p>
          <a:p>
            <a:pPr marL="0" indent="0" algn="ctr">
              <a:buNone/>
            </a:pPr>
            <a:endParaRPr lang="en-GB" sz="2000" b="1" dirty="0"/>
          </a:p>
          <a:p>
            <a:pPr marL="0" indent="0" algn="ctr">
              <a:buNone/>
            </a:pPr>
            <a:endParaRPr lang="en-GB" sz="2000" b="1" dirty="0"/>
          </a:p>
          <a:p>
            <a:pPr marL="0" indent="0" algn="ctr">
              <a:buNone/>
            </a:pPr>
            <a:endParaRPr lang="en-GB" sz="2000" b="1" dirty="0"/>
          </a:p>
          <a:p>
            <a:pPr marL="457200" lvl="1" indent="0">
              <a:buNone/>
            </a:pPr>
            <a:endParaRPr lang="en-GB" dirty="0"/>
          </a:p>
          <a:p>
            <a:pPr marL="457200" lvl="1" indent="0">
              <a:buNone/>
            </a:pPr>
            <a:endParaRPr lang="en-GB" dirty="0"/>
          </a:p>
        </p:txBody>
      </p:sp>
      <p:sp>
        <p:nvSpPr>
          <p:cNvPr id="6" name="TextBox 5">
            <a:extLst>
              <a:ext uri="{FF2B5EF4-FFF2-40B4-BE49-F238E27FC236}">
                <a16:creationId xmlns:a16="http://schemas.microsoft.com/office/drawing/2014/main" id="{AC48E9B8-7C42-4E13-9A8F-C345B95F6725}"/>
              </a:ext>
            </a:extLst>
          </p:cNvPr>
          <p:cNvSpPr txBox="1"/>
          <p:nvPr/>
        </p:nvSpPr>
        <p:spPr>
          <a:xfrm>
            <a:off x="233756" y="889980"/>
            <a:ext cx="8227022" cy="1815882"/>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a:t>Overall, a higher proportion of IDP households indicated that they clean their drinking water containers once a week than non-displaced households in both districts, which maybe due to higher outreach and awareness raising in IDP settlements. </a:t>
            </a:r>
          </a:p>
          <a:p>
            <a:pPr marL="285750" indent="-285750" algn="just">
              <a:buFont typeface="Arial" panose="020B0604020202020204" pitchFamily="34" charset="0"/>
              <a:buChar char="•"/>
            </a:pPr>
            <a:r>
              <a:rPr lang="en-US" sz="1600" dirty="0"/>
              <a:t>The majority all assessed households in Bossaso (80%) and </a:t>
            </a:r>
            <a:r>
              <a:rPr lang="en-US" sz="1600" dirty="0" err="1"/>
              <a:t>Galkacyo</a:t>
            </a:r>
            <a:r>
              <a:rPr lang="en-US" sz="1600" dirty="0"/>
              <a:t> North (75%) reported cleaning their containers with water only. </a:t>
            </a:r>
          </a:p>
          <a:p>
            <a:pPr marL="285750" indent="-285750" algn="just">
              <a:buFont typeface="Arial" panose="020B0604020202020204" pitchFamily="34" charset="0"/>
              <a:buChar char="•"/>
            </a:pPr>
            <a:r>
              <a:rPr lang="en-US" sz="1600" dirty="0"/>
              <a:t>However, stagnant water was observed in 38% household compounds in Bossaso and 26% households in North </a:t>
            </a:r>
            <a:r>
              <a:rPr lang="en-US" sz="1600" dirty="0" err="1" smtClean="0"/>
              <a:t>Galkacyo</a:t>
            </a:r>
            <a:r>
              <a:rPr lang="en-US" sz="1600" dirty="0" smtClean="0"/>
              <a:t>, </a:t>
            </a:r>
            <a:r>
              <a:rPr lang="en-US" sz="1600" dirty="0"/>
              <a:t>which increases the risk of water-borne disease and contamination of water sources. </a:t>
            </a:r>
            <a:endParaRPr lang="aa-ET" sz="1400" dirty="0"/>
          </a:p>
        </p:txBody>
      </p:sp>
      <p:graphicFrame>
        <p:nvGraphicFramePr>
          <p:cNvPr id="7" name="Chart 6">
            <a:extLst>
              <a:ext uri="{FF2B5EF4-FFF2-40B4-BE49-F238E27FC236}">
                <a16:creationId xmlns:a16="http://schemas.microsoft.com/office/drawing/2014/main" id="{B8A0566F-511E-419F-BD11-F043CAD286D8}"/>
              </a:ext>
            </a:extLst>
          </p:cNvPr>
          <p:cNvGraphicFramePr>
            <a:graphicFrameLocks/>
          </p:cNvGraphicFramePr>
          <p:nvPr>
            <p:extLst>
              <p:ext uri="{D42A27DB-BD31-4B8C-83A1-F6EECF244321}">
                <p14:modId xmlns:p14="http://schemas.microsoft.com/office/powerpoint/2010/main" val="3476008749"/>
              </p:ext>
            </p:extLst>
          </p:nvPr>
        </p:nvGraphicFramePr>
        <p:xfrm>
          <a:off x="1524000" y="2844727"/>
          <a:ext cx="5889172" cy="30988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6613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09"/>
            <a:ext cx="8229600" cy="1143000"/>
          </a:xfrm>
        </p:spPr>
        <p:txBody>
          <a:bodyPr>
            <a:normAutofit/>
          </a:bodyPr>
          <a:lstStyle/>
          <a:p>
            <a:r>
              <a:rPr lang="en-GB" sz="3600" dirty="0"/>
              <a:t>Sanitation</a:t>
            </a:r>
          </a:p>
        </p:txBody>
      </p:sp>
      <p:sp>
        <p:nvSpPr>
          <p:cNvPr id="5" name="TextBox 4">
            <a:extLst>
              <a:ext uri="{FF2B5EF4-FFF2-40B4-BE49-F238E27FC236}">
                <a16:creationId xmlns:a16="http://schemas.microsoft.com/office/drawing/2014/main" id="{31B3970A-DD77-4131-9825-CBF0490802D5}"/>
              </a:ext>
            </a:extLst>
          </p:cNvPr>
          <p:cNvSpPr txBox="1"/>
          <p:nvPr/>
        </p:nvSpPr>
        <p:spPr>
          <a:xfrm>
            <a:off x="228600" y="838200"/>
            <a:ext cx="8039387" cy="2739211"/>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a:t>Communal latrines were reported by almost 80% of all households as the most commonly accessible form of latrines in </a:t>
            </a:r>
            <a:r>
              <a:rPr lang="en-GB" sz="1600" dirty="0" err="1"/>
              <a:t>Bassaso</a:t>
            </a:r>
            <a:r>
              <a:rPr lang="en-GB" sz="1600" dirty="0"/>
              <a:t> and </a:t>
            </a:r>
            <a:r>
              <a:rPr lang="en-GB" sz="1600" dirty="0" err="1"/>
              <a:t>Galkacyo</a:t>
            </a:r>
            <a:r>
              <a:rPr lang="en-GB" sz="1600" dirty="0"/>
              <a:t> North, followed by 16% households in both districts with access to private latrines.</a:t>
            </a:r>
            <a:r>
              <a:rPr lang="en-US" sz="1600" dirty="0"/>
              <a:t> </a:t>
            </a:r>
          </a:p>
          <a:p>
            <a:pPr marL="285750" indent="-285750" algn="just">
              <a:buFont typeface="Arial" panose="020B0604020202020204" pitchFamily="34" charset="0"/>
              <a:buChar char="•"/>
            </a:pPr>
            <a:r>
              <a:rPr lang="en-US" sz="1600" dirty="0"/>
              <a:t>Four percent (4%) households in North </a:t>
            </a:r>
            <a:r>
              <a:rPr lang="en-US" sz="1600" dirty="0" err="1"/>
              <a:t>Galkacyo</a:t>
            </a:r>
            <a:r>
              <a:rPr lang="en-US" sz="1600" dirty="0"/>
              <a:t> and 6% households in Bossaso did not have access to any type of latrine, indicating that a small proportion of the population is practicing open defecation</a:t>
            </a:r>
            <a:endParaRPr lang="en-GB" sz="1600" dirty="0"/>
          </a:p>
          <a:p>
            <a:pPr marL="285750" indent="-285750" algn="just">
              <a:buFont typeface="Arial" panose="020B0604020202020204" pitchFamily="34" charset="0"/>
              <a:buChar char="•"/>
            </a:pPr>
            <a:r>
              <a:rPr lang="en-GB" sz="1600" dirty="0"/>
              <a:t>In </a:t>
            </a:r>
            <a:r>
              <a:rPr lang="en-GB" sz="1600" dirty="0" err="1"/>
              <a:t>Bossaso</a:t>
            </a:r>
            <a:r>
              <a:rPr lang="en-GB" sz="1600" dirty="0"/>
              <a:t>, 5% of IDP households reported </a:t>
            </a:r>
            <a:r>
              <a:rPr lang="en-US" sz="1600" dirty="0"/>
              <a:t>having access to a commercial latrine, to be paid for each time used. Overall, an extremely high level of access to latrines was reported in both districts, which is likely contributing to higher sanitation levels and reducing the risk of contraction of water-borne diseases.  </a:t>
            </a:r>
            <a:endParaRPr lang="aa-ET" sz="1600" dirty="0"/>
          </a:p>
          <a:p>
            <a:pPr algn="ctr"/>
            <a:endParaRPr lang="en-GB" sz="1400" b="1" dirty="0"/>
          </a:p>
          <a:p>
            <a:pPr algn="ctr"/>
            <a:endParaRPr lang="en-GB" sz="1400" b="1" dirty="0"/>
          </a:p>
        </p:txBody>
      </p:sp>
      <p:graphicFrame>
        <p:nvGraphicFramePr>
          <p:cNvPr id="7" name="Chart 6">
            <a:extLst>
              <a:ext uri="{FF2B5EF4-FFF2-40B4-BE49-F238E27FC236}">
                <a16:creationId xmlns:a16="http://schemas.microsoft.com/office/drawing/2014/main" id="{C31C4EBE-8E43-4209-9C76-7188483421D8}"/>
              </a:ext>
            </a:extLst>
          </p:cNvPr>
          <p:cNvGraphicFramePr>
            <a:graphicFrameLocks/>
          </p:cNvGraphicFramePr>
          <p:nvPr>
            <p:extLst>
              <p:ext uri="{D42A27DB-BD31-4B8C-83A1-F6EECF244321}">
                <p14:modId xmlns:p14="http://schemas.microsoft.com/office/powerpoint/2010/main" val="423621180"/>
              </p:ext>
            </p:extLst>
          </p:nvPr>
        </p:nvGraphicFramePr>
        <p:xfrm>
          <a:off x="1524000" y="2819400"/>
          <a:ext cx="6291943" cy="29864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415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774"/>
            <a:ext cx="8229600" cy="1143000"/>
          </a:xfrm>
        </p:spPr>
        <p:txBody>
          <a:bodyPr>
            <a:normAutofit/>
          </a:bodyPr>
          <a:lstStyle/>
          <a:p>
            <a:r>
              <a:rPr lang="en-GB" sz="3600" dirty="0"/>
              <a:t>Sanitation</a:t>
            </a:r>
          </a:p>
        </p:txBody>
      </p:sp>
      <p:sp>
        <p:nvSpPr>
          <p:cNvPr id="3" name="Content Placeholder 2"/>
          <p:cNvSpPr>
            <a:spLocks noGrp="1"/>
          </p:cNvSpPr>
          <p:nvPr>
            <p:ph idx="1"/>
          </p:nvPr>
        </p:nvSpPr>
        <p:spPr>
          <a:xfrm>
            <a:off x="311743" y="1143001"/>
            <a:ext cx="7947718" cy="1828800"/>
          </a:xfrm>
        </p:spPr>
        <p:txBody>
          <a:bodyPr>
            <a:normAutofit lnSpcReduction="10000"/>
          </a:bodyPr>
          <a:lstStyle/>
          <a:p>
            <a:pPr algn="just"/>
            <a:r>
              <a:rPr lang="en-GB" sz="1600" dirty="0"/>
              <a:t>Concerning cleaning of latrines, sanitation conditions in households across both </a:t>
            </a:r>
            <a:r>
              <a:rPr lang="en-GB" sz="1600" dirty="0" err="1"/>
              <a:t>Galkacyo</a:t>
            </a:r>
            <a:r>
              <a:rPr lang="en-GB" sz="1600" dirty="0"/>
              <a:t> North and </a:t>
            </a:r>
            <a:r>
              <a:rPr lang="en-GB" sz="1600" dirty="0" err="1"/>
              <a:t>Bossaso</a:t>
            </a:r>
            <a:r>
              <a:rPr lang="en-GB" sz="1600" dirty="0"/>
              <a:t> could be regarded as unhygienic as a limited proportion of households reported using soap (18%) or disinfectant (7%) to clean latrines. Using only water to clean latrines is the least effective way of reducing the risk of diseases such as Hepatitis A in households. </a:t>
            </a:r>
          </a:p>
          <a:p>
            <a:pPr algn="just"/>
            <a:r>
              <a:rPr lang="en-US" sz="1600" dirty="0"/>
              <a:t>In </a:t>
            </a:r>
            <a:r>
              <a:rPr lang="en-US" sz="1600" dirty="0" err="1"/>
              <a:t>Bossaso</a:t>
            </a:r>
            <a:r>
              <a:rPr lang="en-US" sz="1600" dirty="0"/>
              <a:t>, 61% of all households were observed with unhygienic levels of latrine cleanliness. However, in </a:t>
            </a:r>
            <a:r>
              <a:rPr lang="en-US" sz="1600" dirty="0" err="1"/>
              <a:t>Galkacyo</a:t>
            </a:r>
            <a:r>
              <a:rPr lang="en-US" sz="1600" dirty="0"/>
              <a:t> North, 39% of all assessed households were observed with hygienic levels of latrine cleanliness. </a:t>
            </a:r>
            <a:endParaRPr lang="en-GB" sz="1600" dirty="0"/>
          </a:p>
        </p:txBody>
      </p:sp>
      <p:graphicFrame>
        <p:nvGraphicFramePr>
          <p:cNvPr id="5" name="Chart 4">
            <a:extLst>
              <a:ext uri="{FF2B5EF4-FFF2-40B4-BE49-F238E27FC236}">
                <a16:creationId xmlns:a16="http://schemas.microsoft.com/office/drawing/2014/main" id="{22B26BD4-73D3-4C95-BB37-CF76A11FF3CE}"/>
              </a:ext>
            </a:extLst>
          </p:cNvPr>
          <p:cNvGraphicFramePr>
            <a:graphicFrameLocks/>
          </p:cNvGraphicFramePr>
          <p:nvPr>
            <p:extLst>
              <p:ext uri="{D42A27DB-BD31-4B8C-83A1-F6EECF244321}">
                <p14:modId xmlns:p14="http://schemas.microsoft.com/office/powerpoint/2010/main" val="734773351"/>
              </p:ext>
            </p:extLst>
          </p:nvPr>
        </p:nvGraphicFramePr>
        <p:xfrm>
          <a:off x="838200" y="2819400"/>
          <a:ext cx="7086600" cy="30654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7994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364"/>
            <a:ext cx="8229600" cy="1143000"/>
          </a:xfrm>
        </p:spPr>
        <p:txBody>
          <a:bodyPr>
            <a:normAutofit/>
          </a:bodyPr>
          <a:lstStyle/>
          <a:p>
            <a:r>
              <a:rPr lang="en-GB" dirty="0"/>
              <a:t>Sanitation</a:t>
            </a:r>
          </a:p>
        </p:txBody>
      </p:sp>
      <p:sp>
        <p:nvSpPr>
          <p:cNvPr id="3" name="TextBox 2">
            <a:extLst>
              <a:ext uri="{FF2B5EF4-FFF2-40B4-BE49-F238E27FC236}">
                <a16:creationId xmlns:a16="http://schemas.microsoft.com/office/drawing/2014/main" id="{AF997380-A505-4370-AB06-E0083CA7FAC7}"/>
              </a:ext>
            </a:extLst>
          </p:cNvPr>
          <p:cNvSpPr txBox="1"/>
          <p:nvPr/>
        </p:nvSpPr>
        <p:spPr>
          <a:xfrm>
            <a:off x="233756" y="1127126"/>
            <a:ext cx="7947719" cy="1754326"/>
          </a:xfrm>
          <a:prstGeom prst="rect">
            <a:avLst/>
          </a:prstGeom>
          <a:noFill/>
        </p:spPr>
        <p:txBody>
          <a:bodyPr wrap="square" rtlCol="0">
            <a:spAutoFit/>
          </a:bodyPr>
          <a:lstStyle/>
          <a:p>
            <a:pPr marL="285750" indent="-285750" algn="just">
              <a:buFont typeface="Arial" panose="020B0604020202020204" pitchFamily="34" charset="0"/>
              <a:buChar char="•"/>
              <a:defRPr/>
            </a:pPr>
            <a:r>
              <a:rPr lang="en-GB" dirty="0"/>
              <a:t>Ninety-nine percent (99%) households in </a:t>
            </a:r>
            <a:r>
              <a:rPr lang="en-GB" dirty="0" err="1"/>
              <a:t>Galkacyo</a:t>
            </a:r>
            <a:r>
              <a:rPr lang="en-GB" dirty="0"/>
              <a:t> North and 85% of households in </a:t>
            </a:r>
            <a:r>
              <a:rPr lang="en-GB" dirty="0" err="1"/>
              <a:t>Bassaso</a:t>
            </a:r>
            <a:r>
              <a:rPr lang="en-GB" dirty="0"/>
              <a:t> indicated using water after defecation as a cleaning practice, as opposed to leaves, paper or stone, indicating high awareness of hygienic defecation practices. </a:t>
            </a:r>
          </a:p>
          <a:p>
            <a:pPr marL="285750" indent="-285750" algn="just">
              <a:buFont typeface="Arial" panose="020B0604020202020204" pitchFamily="34" charset="0"/>
              <a:buChar char="•"/>
              <a:defRPr/>
            </a:pPr>
            <a:r>
              <a:rPr lang="en-GB" dirty="0"/>
              <a:t>Households in Bossaso showed more variation in terms of what was used for cleaning after </a:t>
            </a:r>
            <a:r>
              <a:rPr lang="en-GB" dirty="0" smtClean="0"/>
              <a:t>defecation, indicating </a:t>
            </a:r>
            <a:r>
              <a:rPr lang="en-GB" dirty="0"/>
              <a:t>that awareness of hygiene practice likely varies substantially across the district. </a:t>
            </a:r>
          </a:p>
        </p:txBody>
      </p:sp>
      <p:graphicFrame>
        <p:nvGraphicFramePr>
          <p:cNvPr id="6" name="Chart 5">
            <a:extLst>
              <a:ext uri="{FF2B5EF4-FFF2-40B4-BE49-F238E27FC236}">
                <a16:creationId xmlns:a16="http://schemas.microsoft.com/office/drawing/2014/main" id="{1322EDF2-5905-4FA8-AF3C-F2E9E142BF8C}"/>
              </a:ext>
            </a:extLst>
          </p:cNvPr>
          <p:cNvGraphicFramePr>
            <a:graphicFrameLocks/>
          </p:cNvGraphicFramePr>
          <p:nvPr>
            <p:extLst>
              <p:ext uri="{D42A27DB-BD31-4B8C-83A1-F6EECF244321}">
                <p14:modId xmlns:p14="http://schemas.microsoft.com/office/powerpoint/2010/main" val="2263379931"/>
              </p:ext>
            </p:extLst>
          </p:nvPr>
        </p:nvGraphicFramePr>
        <p:xfrm>
          <a:off x="620487" y="3265714"/>
          <a:ext cx="6825342"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765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91"/>
            <a:ext cx="8229600" cy="1143000"/>
          </a:xfrm>
        </p:spPr>
        <p:txBody>
          <a:bodyPr>
            <a:normAutofit/>
          </a:bodyPr>
          <a:lstStyle/>
          <a:p>
            <a:r>
              <a:rPr lang="en-GB" sz="3600" dirty="0"/>
              <a:t>Sanitation</a:t>
            </a:r>
          </a:p>
        </p:txBody>
      </p:sp>
      <p:sp>
        <p:nvSpPr>
          <p:cNvPr id="3" name="TextBox 2">
            <a:extLst>
              <a:ext uri="{FF2B5EF4-FFF2-40B4-BE49-F238E27FC236}">
                <a16:creationId xmlns:a16="http://schemas.microsoft.com/office/drawing/2014/main" id="{AF997380-A505-4370-AB06-E0083CA7FAC7}"/>
              </a:ext>
            </a:extLst>
          </p:cNvPr>
          <p:cNvSpPr txBox="1"/>
          <p:nvPr/>
        </p:nvSpPr>
        <p:spPr>
          <a:xfrm>
            <a:off x="343646" y="838200"/>
            <a:ext cx="8290045" cy="2062103"/>
          </a:xfrm>
          <a:prstGeom prst="rect">
            <a:avLst/>
          </a:prstGeom>
          <a:noFill/>
        </p:spPr>
        <p:txBody>
          <a:bodyPr wrap="square" rtlCol="0">
            <a:spAutoFit/>
          </a:bodyPr>
          <a:lstStyle/>
          <a:p>
            <a:pPr marL="285750" indent="-285750" algn="just">
              <a:buFont typeface="Arial" panose="020B0604020202020204" pitchFamily="34" charset="0"/>
              <a:buChar char="•"/>
              <a:defRPr/>
            </a:pPr>
            <a:r>
              <a:rPr lang="en-GB" sz="1600" dirty="0"/>
              <a:t>Households in </a:t>
            </a:r>
            <a:r>
              <a:rPr lang="en-GB" sz="1600" dirty="0" err="1"/>
              <a:t>Galkacyo</a:t>
            </a:r>
            <a:r>
              <a:rPr lang="en-GB" sz="1600" dirty="0"/>
              <a:t> North indicated relatively higher awareness of hygiene defecation practices for </a:t>
            </a:r>
            <a:r>
              <a:rPr lang="en-GB" sz="1600" dirty="0" smtClean="0"/>
              <a:t>children, with </a:t>
            </a:r>
            <a:r>
              <a:rPr lang="en-GB" sz="1600" dirty="0"/>
              <a:t>44% of IDP households and 14% of non-displaced households using latrines for children, followed by them defecating on the ground outside the compound. </a:t>
            </a:r>
          </a:p>
          <a:p>
            <a:pPr marL="285750" indent="-285750" algn="just">
              <a:buFont typeface="Arial" panose="020B0604020202020204" pitchFamily="34" charset="0"/>
              <a:buChar char="•"/>
              <a:defRPr/>
            </a:pPr>
            <a:r>
              <a:rPr lang="en-GB" sz="1600" dirty="0"/>
              <a:t>Households in </a:t>
            </a:r>
            <a:r>
              <a:rPr lang="en-GB" sz="1600" dirty="0" err="1"/>
              <a:t>Bossaso</a:t>
            </a:r>
            <a:r>
              <a:rPr lang="en-GB" sz="1600" dirty="0"/>
              <a:t> indicated lower awareness of hygiene defecation practices for children with a negligible proportion using latrine for the same. 68% </a:t>
            </a:r>
            <a:r>
              <a:rPr lang="en-GB" sz="1600" dirty="0" smtClean="0"/>
              <a:t>of IDP </a:t>
            </a:r>
            <a:r>
              <a:rPr lang="en-GB" sz="1600" dirty="0"/>
              <a:t>and 38% of non-displaced households reporting children defecating in pots. </a:t>
            </a:r>
          </a:p>
          <a:p>
            <a:pPr marL="285750" indent="-285750" algn="just">
              <a:buFont typeface="Arial" panose="020B0604020202020204" pitchFamily="34" charset="0"/>
              <a:buChar char="•"/>
              <a:defRPr/>
            </a:pPr>
            <a:r>
              <a:rPr lang="en-GB" sz="1600" dirty="0"/>
              <a:t>Households in North </a:t>
            </a:r>
            <a:r>
              <a:rPr lang="en-GB" sz="1600" dirty="0" err="1"/>
              <a:t>Galkacyo</a:t>
            </a:r>
            <a:r>
              <a:rPr lang="en-GB" sz="1600" dirty="0"/>
              <a:t> showed more variation in terms of ways that children were defecating, </a:t>
            </a:r>
            <a:r>
              <a:rPr lang="en-GB" sz="1600" dirty="0" smtClean="0"/>
              <a:t>indicating </a:t>
            </a:r>
            <a:r>
              <a:rPr lang="en-GB" sz="1600" dirty="0"/>
              <a:t>that awareness of infant hygiene practice </a:t>
            </a:r>
            <a:r>
              <a:rPr lang="en-GB" sz="1600" dirty="0" smtClean="0"/>
              <a:t>likely </a:t>
            </a:r>
            <a:r>
              <a:rPr lang="en-GB" sz="1600" dirty="0"/>
              <a:t>varies significantly across the district. </a:t>
            </a:r>
          </a:p>
        </p:txBody>
      </p:sp>
      <p:graphicFrame>
        <p:nvGraphicFramePr>
          <p:cNvPr id="9" name="Diagramm 8">
            <a:extLst>
              <a:ext uri="{FF2B5EF4-FFF2-40B4-BE49-F238E27FC236}">
                <a16:creationId xmlns:a16="http://schemas.microsoft.com/office/drawing/2014/main" id="{608D6F28-E9BA-44C0-BB2D-65153086C86D}"/>
              </a:ext>
            </a:extLst>
          </p:cNvPr>
          <p:cNvGraphicFramePr>
            <a:graphicFrameLocks/>
          </p:cNvGraphicFramePr>
          <p:nvPr>
            <p:extLst>
              <p:ext uri="{D42A27DB-BD31-4B8C-83A1-F6EECF244321}">
                <p14:modId xmlns:p14="http://schemas.microsoft.com/office/powerpoint/2010/main" val="3260675570"/>
              </p:ext>
            </p:extLst>
          </p:nvPr>
        </p:nvGraphicFramePr>
        <p:xfrm>
          <a:off x="609600" y="2863359"/>
          <a:ext cx="7587342" cy="3308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156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381"/>
            <a:ext cx="8229600" cy="1143000"/>
          </a:xfrm>
        </p:spPr>
        <p:txBody>
          <a:bodyPr>
            <a:normAutofit/>
          </a:bodyPr>
          <a:lstStyle/>
          <a:p>
            <a:r>
              <a:rPr lang="en-GB" sz="3600" dirty="0"/>
              <a:t>Sanitation</a:t>
            </a:r>
          </a:p>
        </p:txBody>
      </p:sp>
      <p:sp>
        <p:nvSpPr>
          <p:cNvPr id="3" name="Content Placeholder 2"/>
          <p:cNvSpPr>
            <a:spLocks noGrp="1"/>
          </p:cNvSpPr>
          <p:nvPr>
            <p:ph idx="1"/>
          </p:nvPr>
        </p:nvSpPr>
        <p:spPr>
          <a:xfrm>
            <a:off x="233756" y="1038155"/>
            <a:ext cx="8126473" cy="1803016"/>
          </a:xfrm>
        </p:spPr>
        <p:txBody>
          <a:bodyPr>
            <a:normAutofit/>
          </a:bodyPr>
          <a:lstStyle/>
          <a:p>
            <a:pPr algn="just"/>
            <a:r>
              <a:rPr lang="en-US" sz="1600" dirty="0"/>
              <a:t>Fifty-six percent (56%) of households in </a:t>
            </a:r>
            <a:r>
              <a:rPr lang="en-US" sz="1600" dirty="0" err="1"/>
              <a:t>Galkacyo</a:t>
            </a:r>
            <a:r>
              <a:rPr lang="en-US" sz="1600" dirty="0"/>
              <a:t> North and 42% of households in Bossaso reported disposing of children's </a:t>
            </a:r>
            <a:r>
              <a:rPr lang="en-US" sz="1600" dirty="0" err="1"/>
              <a:t>faeces</a:t>
            </a:r>
            <a:r>
              <a:rPr lang="en-US" sz="1600" dirty="0"/>
              <a:t> in the latrine, indicating a </a:t>
            </a:r>
            <a:r>
              <a:rPr lang="en-US" sz="1600" dirty="0" smtClean="0"/>
              <a:t>relative level </a:t>
            </a:r>
            <a:r>
              <a:rPr lang="en-US" sz="1600" dirty="0"/>
              <a:t>of awareness about waste disposal practices. </a:t>
            </a:r>
          </a:p>
          <a:p>
            <a:pPr algn="just"/>
            <a:r>
              <a:rPr lang="en-US" sz="1600" dirty="0"/>
              <a:t>In North </a:t>
            </a:r>
            <a:r>
              <a:rPr lang="en-US" sz="1600" dirty="0" err="1"/>
              <a:t>Galkacyo</a:t>
            </a:r>
            <a:r>
              <a:rPr lang="en-US" sz="1600" dirty="0"/>
              <a:t>, 70% of assessed households were observed without </a:t>
            </a:r>
            <a:r>
              <a:rPr lang="en-US" sz="1600" dirty="0" err="1"/>
              <a:t>faeces</a:t>
            </a:r>
            <a:r>
              <a:rPr lang="en-US" sz="1600" dirty="0"/>
              <a:t> in the household compound whereas in Bossaso this was the case in 56% of assessed households. This suggests higher levels of </a:t>
            </a:r>
            <a:r>
              <a:rPr lang="en-US" sz="1600" dirty="0" smtClean="0"/>
              <a:t>awareness </a:t>
            </a:r>
            <a:r>
              <a:rPr lang="en-US" sz="1600" dirty="0"/>
              <a:t>around appropriate waste disposal practices in </a:t>
            </a:r>
            <a:r>
              <a:rPr lang="en-US" sz="1600" dirty="0" err="1"/>
              <a:t>Galkacyo</a:t>
            </a:r>
            <a:r>
              <a:rPr lang="en-US" sz="1600" dirty="0"/>
              <a:t> than in Bossaso. </a:t>
            </a:r>
            <a:endParaRPr lang="en-GB" sz="1600" b="1" dirty="0"/>
          </a:p>
          <a:p>
            <a:pPr algn="just"/>
            <a:endParaRPr lang="en-GB" sz="2000" b="1" dirty="0"/>
          </a:p>
          <a:p>
            <a:pPr algn="ctr"/>
            <a:endParaRPr lang="en-GB" sz="2400" b="1" dirty="0"/>
          </a:p>
          <a:p>
            <a:pPr lvl="1"/>
            <a:endParaRPr lang="en-GB" dirty="0"/>
          </a:p>
        </p:txBody>
      </p:sp>
      <p:graphicFrame>
        <p:nvGraphicFramePr>
          <p:cNvPr id="6" name="Chart 5">
            <a:extLst>
              <a:ext uri="{FF2B5EF4-FFF2-40B4-BE49-F238E27FC236}">
                <a16:creationId xmlns:a16="http://schemas.microsoft.com/office/drawing/2014/main" id="{63540A47-24D2-49F4-9469-3539B814465D}"/>
              </a:ext>
            </a:extLst>
          </p:cNvPr>
          <p:cNvGraphicFramePr>
            <a:graphicFrameLocks/>
          </p:cNvGraphicFramePr>
          <p:nvPr>
            <p:extLst>
              <p:ext uri="{D42A27DB-BD31-4B8C-83A1-F6EECF244321}">
                <p14:modId xmlns:p14="http://schemas.microsoft.com/office/powerpoint/2010/main" val="443069529"/>
              </p:ext>
            </p:extLst>
          </p:nvPr>
        </p:nvGraphicFramePr>
        <p:xfrm>
          <a:off x="609599" y="2667001"/>
          <a:ext cx="7750629" cy="3505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1606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sz="3600" dirty="0"/>
              <a:t>Sanitation</a:t>
            </a:r>
          </a:p>
        </p:txBody>
      </p:sp>
      <p:sp>
        <p:nvSpPr>
          <p:cNvPr id="3" name="Content Placeholder 2"/>
          <p:cNvSpPr>
            <a:spLocks noGrp="1"/>
          </p:cNvSpPr>
          <p:nvPr>
            <p:ph idx="1"/>
          </p:nvPr>
        </p:nvSpPr>
        <p:spPr>
          <a:xfrm>
            <a:off x="233755" y="838200"/>
            <a:ext cx="8126473" cy="2204640"/>
          </a:xfrm>
        </p:spPr>
        <p:txBody>
          <a:bodyPr>
            <a:normAutofit fontScale="40000" lnSpcReduction="20000"/>
          </a:bodyPr>
          <a:lstStyle/>
          <a:p>
            <a:pPr algn="just">
              <a:spcBef>
                <a:spcPts val="0"/>
              </a:spcBef>
            </a:pPr>
            <a:endParaRPr lang="en-GB" sz="2000" b="1" dirty="0"/>
          </a:p>
          <a:p>
            <a:pPr>
              <a:spcBef>
                <a:spcPts val="0"/>
              </a:spcBef>
              <a:spcAft>
                <a:spcPts val="600"/>
              </a:spcAft>
            </a:pPr>
            <a:r>
              <a:rPr lang="en-GB" sz="4000" dirty="0"/>
              <a:t>Sixty-one (61%) households in </a:t>
            </a:r>
            <a:r>
              <a:rPr lang="en-GB" sz="4000" dirty="0" err="1"/>
              <a:t>Bossaso</a:t>
            </a:r>
            <a:r>
              <a:rPr lang="en-GB" sz="4000" dirty="0"/>
              <a:t> were observed with unhygienic standards of latrines, out of which 90% were IDP households and 10% were non-displaced households. </a:t>
            </a:r>
          </a:p>
          <a:p>
            <a:pPr>
              <a:spcBef>
                <a:spcPts val="0"/>
              </a:spcBef>
              <a:spcAft>
                <a:spcPts val="600"/>
              </a:spcAft>
            </a:pPr>
            <a:r>
              <a:rPr lang="en-GB" sz="4000" dirty="0"/>
              <a:t>Thirty-nine (39%) households in </a:t>
            </a:r>
            <a:r>
              <a:rPr lang="en-GB" sz="4000" dirty="0" err="1"/>
              <a:t>Galkacyo</a:t>
            </a:r>
            <a:r>
              <a:rPr lang="en-GB" sz="4000" dirty="0"/>
              <a:t> North were observed to be hygienic, out of which 91% were IDP households and 9% were non displaced households. </a:t>
            </a:r>
          </a:p>
          <a:p>
            <a:pPr>
              <a:spcBef>
                <a:spcPts val="0"/>
              </a:spcBef>
              <a:spcAft>
                <a:spcPts val="600"/>
              </a:spcAft>
            </a:pPr>
            <a:r>
              <a:rPr lang="en-GB" sz="4000" dirty="0"/>
              <a:t>In both districts , very unhygienic standards of latrines were observed in a higher proportion of IDP households (14%) than in non displaced households (4%). </a:t>
            </a:r>
          </a:p>
          <a:p>
            <a:pPr>
              <a:spcBef>
                <a:spcPts val="0"/>
              </a:spcBef>
              <a:spcAft>
                <a:spcPts val="600"/>
              </a:spcAft>
            </a:pPr>
            <a:r>
              <a:rPr lang="en-GB" sz="4000" dirty="0"/>
              <a:t>Faeces were observed on the latrine slabs in 64% of households in </a:t>
            </a:r>
            <a:r>
              <a:rPr lang="en-GB" sz="4000" dirty="0" err="1"/>
              <a:t>Bossaso</a:t>
            </a:r>
            <a:r>
              <a:rPr lang="en-GB" sz="4000" dirty="0"/>
              <a:t> but were not observed in 71% of households in </a:t>
            </a:r>
            <a:r>
              <a:rPr lang="en-GB" sz="4000" dirty="0" err="1"/>
              <a:t>Galkacyo</a:t>
            </a:r>
            <a:r>
              <a:rPr lang="en-GB" sz="4000" dirty="0"/>
              <a:t> North. </a:t>
            </a:r>
          </a:p>
          <a:p>
            <a:pPr lvl="1"/>
            <a:endParaRPr lang="en-GB" dirty="0"/>
          </a:p>
        </p:txBody>
      </p:sp>
      <p:graphicFrame>
        <p:nvGraphicFramePr>
          <p:cNvPr id="5" name="Chart 4">
            <a:extLst>
              <a:ext uri="{FF2B5EF4-FFF2-40B4-BE49-F238E27FC236}">
                <a16:creationId xmlns:a16="http://schemas.microsoft.com/office/drawing/2014/main" id="{A407A6D6-9436-4A54-A3BE-BD3C7844FFEC}"/>
              </a:ext>
            </a:extLst>
          </p:cNvPr>
          <p:cNvGraphicFramePr>
            <a:graphicFrameLocks/>
          </p:cNvGraphicFramePr>
          <p:nvPr>
            <p:extLst>
              <p:ext uri="{D42A27DB-BD31-4B8C-83A1-F6EECF244321}">
                <p14:modId xmlns:p14="http://schemas.microsoft.com/office/powerpoint/2010/main" val="95975168"/>
              </p:ext>
            </p:extLst>
          </p:nvPr>
        </p:nvGraphicFramePr>
        <p:xfrm>
          <a:off x="949634" y="2819400"/>
          <a:ext cx="7127566"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521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Introduction</a:t>
            </a:r>
          </a:p>
        </p:txBody>
      </p:sp>
      <p:sp>
        <p:nvSpPr>
          <p:cNvPr id="3" name="Content Placeholder 2"/>
          <p:cNvSpPr>
            <a:spLocks noGrp="1"/>
          </p:cNvSpPr>
          <p:nvPr>
            <p:ph idx="1"/>
          </p:nvPr>
        </p:nvSpPr>
        <p:spPr>
          <a:xfrm>
            <a:off x="304800" y="1417638"/>
            <a:ext cx="8229600" cy="4525963"/>
          </a:xfrm>
        </p:spPr>
        <p:txBody>
          <a:bodyPr>
            <a:normAutofit/>
          </a:bodyPr>
          <a:lstStyle/>
          <a:p>
            <a:pPr algn="just"/>
            <a:r>
              <a:rPr lang="en-US" sz="2200" dirty="0"/>
              <a:t>With the threat of cholera and other water-borne diseases prevalent in Somalia, increased understanding of household access to clean water, as well as hygiene and sanitation practice is paramount. </a:t>
            </a:r>
          </a:p>
          <a:p>
            <a:pPr algn="just"/>
            <a:r>
              <a:rPr lang="en-US" sz="2200" dirty="0"/>
              <a:t>In order to improve understanding of the above, this assessment was conducted as part of the Durable Solutions for Internally Displaced People and Refugees in Somalia (DSIRS) project.</a:t>
            </a:r>
          </a:p>
          <a:p>
            <a:pPr algn="just"/>
            <a:r>
              <a:rPr lang="en-US" sz="2200" dirty="0"/>
              <a:t>The assessment is being conducted to identify WASH needs amongst displaced and non-displaced groups in the five targeted districts under DSRIS (Bossaso, </a:t>
            </a:r>
            <a:r>
              <a:rPr lang="en-US" sz="2200" dirty="0" err="1"/>
              <a:t>Cadaado</a:t>
            </a:r>
            <a:r>
              <a:rPr lang="en-US" sz="2200" dirty="0"/>
              <a:t>, </a:t>
            </a:r>
            <a:r>
              <a:rPr lang="en-US" sz="2200" dirty="0" err="1"/>
              <a:t>Dhuusamarreeb</a:t>
            </a:r>
            <a:r>
              <a:rPr lang="en-US" sz="2200" dirty="0"/>
              <a:t>, </a:t>
            </a:r>
            <a:r>
              <a:rPr lang="en-US" sz="2200" dirty="0" err="1"/>
              <a:t>Galkacyo</a:t>
            </a:r>
            <a:r>
              <a:rPr lang="en-US" sz="2200" dirty="0"/>
              <a:t> North and </a:t>
            </a:r>
            <a:r>
              <a:rPr lang="en-US" sz="2200" dirty="0" err="1"/>
              <a:t>Galkacyo</a:t>
            </a:r>
            <a:r>
              <a:rPr lang="en-US" sz="2200" dirty="0"/>
              <a:t> South)</a:t>
            </a:r>
          </a:p>
          <a:p>
            <a:pPr algn="just"/>
            <a:r>
              <a:rPr lang="en-US" sz="2200" dirty="0"/>
              <a:t>The assessment findings will inform WASH responses in the targeted </a:t>
            </a:r>
            <a:r>
              <a:rPr lang="en-US" sz="2200" dirty="0" smtClean="0"/>
              <a:t>districts.</a:t>
            </a:r>
            <a:endParaRPr lang="aa-ET" sz="3000" dirty="0"/>
          </a:p>
          <a:p>
            <a:endParaRPr lang="en-GB" dirty="0"/>
          </a:p>
        </p:txBody>
      </p:sp>
    </p:spTree>
    <p:extLst>
      <p:ext uri="{BB962C8B-B14F-4D97-AF65-F5344CB8AC3E}">
        <p14:creationId xmlns:p14="http://schemas.microsoft.com/office/powerpoint/2010/main" val="2302045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3"/>
            <a:ext cx="8229600" cy="1143000"/>
          </a:xfrm>
        </p:spPr>
        <p:txBody>
          <a:bodyPr>
            <a:normAutofit/>
          </a:bodyPr>
          <a:lstStyle/>
          <a:p>
            <a:r>
              <a:rPr lang="en-GB" sz="3600" dirty="0"/>
              <a:t>Sanitation</a:t>
            </a:r>
          </a:p>
        </p:txBody>
      </p:sp>
      <p:sp>
        <p:nvSpPr>
          <p:cNvPr id="3" name="Content Placeholder 2"/>
          <p:cNvSpPr>
            <a:spLocks noGrp="1"/>
          </p:cNvSpPr>
          <p:nvPr>
            <p:ph idx="1"/>
          </p:nvPr>
        </p:nvSpPr>
        <p:spPr>
          <a:xfrm>
            <a:off x="-194582" y="594591"/>
            <a:ext cx="8528956" cy="2209800"/>
          </a:xfrm>
        </p:spPr>
        <p:txBody>
          <a:bodyPr>
            <a:normAutofit fontScale="85000" lnSpcReduction="10000"/>
          </a:bodyPr>
          <a:lstStyle/>
          <a:p>
            <a:pPr marL="457200" lvl="1" indent="0" algn="ctr">
              <a:buNone/>
            </a:pPr>
            <a:endParaRPr lang="en-GB" sz="1600" b="1" dirty="0"/>
          </a:p>
          <a:p>
            <a:pPr lvl="1" algn="just">
              <a:buFont typeface="Arial" panose="020B0604020202020204" pitchFamily="34" charset="0"/>
              <a:buChar char="•"/>
            </a:pPr>
            <a:r>
              <a:rPr lang="en-GB" sz="1900" dirty="0"/>
              <a:t>Just under one third (29%) of households in Bossaso and 6% households in </a:t>
            </a:r>
            <a:r>
              <a:rPr lang="en-GB" sz="1900" dirty="0" err="1"/>
              <a:t>Galkacyo</a:t>
            </a:r>
            <a:r>
              <a:rPr lang="en-GB" sz="1900" dirty="0"/>
              <a:t> North indicated disposing household waste in the garbage dump, suggesting limited awareness of hygienic waste disposal.</a:t>
            </a:r>
          </a:p>
          <a:p>
            <a:pPr lvl="1" algn="just">
              <a:buFont typeface="Arial" panose="020B0604020202020204" pitchFamily="34" charset="0"/>
              <a:buChar char="•"/>
            </a:pPr>
            <a:r>
              <a:rPr lang="en-GB" sz="1900" dirty="0"/>
              <a:t>Out of the proportion of households disposing solid/garbage waste in the garbage dump, 5% households in </a:t>
            </a:r>
            <a:r>
              <a:rPr lang="en-GB" sz="1900" dirty="0" err="1"/>
              <a:t>Galkacyo</a:t>
            </a:r>
            <a:r>
              <a:rPr lang="en-GB" sz="1900" dirty="0"/>
              <a:t> North and 28% households in </a:t>
            </a:r>
            <a:r>
              <a:rPr lang="en-GB" sz="1900" dirty="0" err="1"/>
              <a:t>Bossaso</a:t>
            </a:r>
            <a:r>
              <a:rPr lang="en-GB" sz="1900" dirty="0"/>
              <a:t> were IDP households, indicating higher awareness of waste disposal practices as opposed to non-displaced households. </a:t>
            </a:r>
          </a:p>
          <a:p>
            <a:pPr lvl="1" algn="just">
              <a:buFont typeface="Arial" panose="020B0604020202020204" pitchFamily="34" charset="0"/>
              <a:buChar char="•"/>
            </a:pPr>
            <a:r>
              <a:rPr lang="en-US" sz="1900" dirty="0"/>
              <a:t>Almost 90% of households in </a:t>
            </a:r>
            <a:r>
              <a:rPr lang="en-US" sz="1900" dirty="0" err="1"/>
              <a:t>Bossaso</a:t>
            </a:r>
            <a:r>
              <a:rPr lang="en-US" sz="1900" dirty="0"/>
              <a:t> and 44% households in </a:t>
            </a:r>
            <a:r>
              <a:rPr lang="en-US" sz="1900" dirty="0" err="1"/>
              <a:t>Galkacyo</a:t>
            </a:r>
            <a:r>
              <a:rPr lang="en-US" sz="1900" dirty="0"/>
              <a:t> North were observed with solid/garbage waste in their household compound. </a:t>
            </a:r>
          </a:p>
          <a:p>
            <a:pPr lvl="1" algn="just"/>
            <a:endParaRPr lang="en-GB" sz="2000" b="1" dirty="0"/>
          </a:p>
          <a:p>
            <a:pPr lvl="1" algn="just"/>
            <a:endParaRPr lang="en-GB" sz="1800" b="1" dirty="0"/>
          </a:p>
          <a:p>
            <a:pPr lvl="1" algn="just"/>
            <a:endParaRPr lang="en-GB" sz="1800" b="1" dirty="0"/>
          </a:p>
        </p:txBody>
      </p:sp>
      <p:graphicFrame>
        <p:nvGraphicFramePr>
          <p:cNvPr id="5" name="Chart 4">
            <a:extLst>
              <a:ext uri="{FF2B5EF4-FFF2-40B4-BE49-F238E27FC236}">
                <a16:creationId xmlns:a16="http://schemas.microsoft.com/office/drawing/2014/main" id="{E1F33467-8F4C-49B1-9D40-F61865A63895}"/>
              </a:ext>
            </a:extLst>
          </p:cNvPr>
          <p:cNvGraphicFramePr>
            <a:graphicFrameLocks/>
          </p:cNvGraphicFramePr>
          <p:nvPr>
            <p:extLst>
              <p:ext uri="{D42A27DB-BD31-4B8C-83A1-F6EECF244321}">
                <p14:modId xmlns:p14="http://schemas.microsoft.com/office/powerpoint/2010/main" val="1650983089"/>
              </p:ext>
            </p:extLst>
          </p:nvPr>
        </p:nvGraphicFramePr>
        <p:xfrm>
          <a:off x="548367" y="2820555"/>
          <a:ext cx="7786007" cy="3374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505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88"/>
            <a:ext cx="8229600" cy="1143000"/>
          </a:xfrm>
        </p:spPr>
        <p:txBody>
          <a:bodyPr>
            <a:normAutofit/>
          </a:bodyPr>
          <a:lstStyle/>
          <a:p>
            <a:r>
              <a:rPr lang="en-GB" sz="3600" dirty="0"/>
              <a:t>Hygiene </a:t>
            </a:r>
          </a:p>
        </p:txBody>
      </p:sp>
      <p:sp>
        <p:nvSpPr>
          <p:cNvPr id="3" name="Content Placeholder 2"/>
          <p:cNvSpPr>
            <a:spLocks noGrp="1"/>
          </p:cNvSpPr>
          <p:nvPr>
            <p:ph idx="1"/>
          </p:nvPr>
        </p:nvSpPr>
        <p:spPr>
          <a:xfrm>
            <a:off x="176749" y="1038156"/>
            <a:ext cx="8061731" cy="1933644"/>
          </a:xfrm>
        </p:spPr>
        <p:txBody>
          <a:bodyPr/>
          <a:lstStyle/>
          <a:p>
            <a:pPr algn="just"/>
            <a:r>
              <a:rPr lang="en-GB" sz="1600" dirty="0" smtClean="0"/>
              <a:t>Sixty-two percent (62%) </a:t>
            </a:r>
            <a:r>
              <a:rPr lang="en-GB" sz="1600" dirty="0"/>
              <a:t>of IDP households in </a:t>
            </a:r>
            <a:r>
              <a:rPr lang="en-GB" sz="1600" dirty="0" err="1"/>
              <a:t>Galkacyo</a:t>
            </a:r>
            <a:r>
              <a:rPr lang="en-GB" sz="1600" dirty="0"/>
              <a:t> North and 60% IDP households in Bossaso reported the lack of access to soap. Similar was the case for 54% of non displaced households in </a:t>
            </a:r>
            <a:r>
              <a:rPr lang="en-GB" sz="1600" dirty="0" err="1"/>
              <a:t>Bossaso</a:t>
            </a:r>
            <a:r>
              <a:rPr lang="en-GB" sz="1600" dirty="0"/>
              <a:t> and 13% of non displaced households in </a:t>
            </a:r>
            <a:r>
              <a:rPr lang="en-GB" sz="1600" dirty="0" err="1"/>
              <a:t>Galkacyo</a:t>
            </a:r>
            <a:r>
              <a:rPr lang="en-GB" sz="1600" dirty="0"/>
              <a:t> North. Poor handwashing hygiene practice could increase the likelihood of the spread of diseases amongst </a:t>
            </a:r>
            <a:r>
              <a:rPr lang="en-GB" sz="1600" dirty="0" smtClean="0"/>
              <a:t>these households. </a:t>
            </a:r>
            <a:endParaRPr lang="en-GB" sz="1600" dirty="0"/>
          </a:p>
          <a:p>
            <a:pPr algn="just"/>
            <a:r>
              <a:rPr lang="en-GB" sz="1600" dirty="0" smtClean="0"/>
              <a:t>The most </a:t>
            </a:r>
            <a:r>
              <a:rPr lang="en-GB" sz="1600" dirty="0"/>
              <a:t>commonly reported reason for lack of access to soap was the inability to afford it, as indicated by an average of 48% households in Bossaso and 54% households in </a:t>
            </a:r>
            <a:r>
              <a:rPr lang="en-GB" sz="1600" dirty="0" err="1"/>
              <a:t>Galkacyo</a:t>
            </a:r>
            <a:r>
              <a:rPr lang="en-GB" sz="1600" dirty="0"/>
              <a:t> North.  </a:t>
            </a:r>
            <a:r>
              <a:rPr lang="en-GB" sz="1800" dirty="0"/>
              <a:t> </a:t>
            </a:r>
          </a:p>
          <a:p>
            <a:pPr marL="0" indent="0">
              <a:buNone/>
            </a:pPr>
            <a:endParaRPr lang="en-GB" dirty="0"/>
          </a:p>
        </p:txBody>
      </p:sp>
      <p:graphicFrame>
        <p:nvGraphicFramePr>
          <p:cNvPr id="6" name="Chart 5">
            <a:extLst>
              <a:ext uri="{FF2B5EF4-FFF2-40B4-BE49-F238E27FC236}">
                <a16:creationId xmlns:a16="http://schemas.microsoft.com/office/drawing/2014/main" id="{49E65D5A-C9E4-43CF-9383-56B67E565C7C}"/>
              </a:ext>
            </a:extLst>
          </p:cNvPr>
          <p:cNvGraphicFramePr>
            <a:graphicFrameLocks/>
          </p:cNvGraphicFramePr>
          <p:nvPr>
            <p:extLst>
              <p:ext uri="{D42A27DB-BD31-4B8C-83A1-F6EECF244321}">
                <p14:modId xmlns:p14="http://schemas.microsoft.com/office/powerpoint/2010/main" val="2184895579"/>
              </p:ext>
            </p:extLst>
          </p:nvPr>
        </p:nvGraphicFramePr>
        <p:xfrm>
          <a:off x="905520" y="2743200"/>
          <a:ext cx="7332960" cy="3363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4181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94674"/>
            <a:ext cx="8229600" cy="1143000"/>
          </a:xfrm>
        </p:spPr>
        <p:txBody>
          <a:bodyPr>
            <a:normAutofit/>
          </a:bodyPr>
          <a:lstStyle/>
          <a:p>
            <a:r>
              <a:rPr lang="en-GB" sz="4000" dirty="0"/>
              <a:t>Hygiene </a:t>
            </a:r>
          </a:p>
        </p:txBody>
      </p:sp>
      <p:sp>
        <p:nvSpPr>
          <p:cNvPr id="3" name="Content Placeholder 2"/>
          <p:cNvSpPr>
            <a:spLocks noGrp="1"/>
          </p:cNvSpPr>
          <p:nvPr>
            <p:ph idx="1"/>
          </p:nvPr>
        </p:nvSpPr>
        <p:spPr>
          <a:xfrm>
            <a:off x="438150" y="1088508"/>
            <a:ext cx="7743324" cy="5105972"/>
          </a:xfrm>
        </p:spPr>
        <p:txBody>
          <a:bodyPr>
            <a:normAutofit/>
          </a:bodyPr>
          <a:lstStyle/>
          <a:p>
            <a:pPr algn="just"/>
            <a:r>
              <a:rPr lang="en-GB" sz="1800" dirty="0"/>
              <a:t>Reported handwashing behaviour showed that low proportion of households (20%) in both districts used soap with water to wash their hands. </a:t>
            </a:r>
          </a:p>
          <a:p>
            <a:pPr algn="just"/>
            <a:r>
              <a:rPr lang="en-GB" sz="1800" dirty="0"/>
              <a:t>An average of 77% of households in both districts were reliant on using just water for hand-washing, relating to the earlier observation on the lack of access to soap by households. Out of this proportion with no soap, more than 70% of the households were </a:t>
            </a:r>
            <a:r>
              <a:rPr lang="en-GB" sz="1800" dirty="0" smtClean="0"/>
              <a:t>IDPs.</a:t>
            </a:r>
            <a:endParaRPr lang="en-GB" sz="1800" dirty="0"/>
          </a:p>
          <a:p>
            <a:pPr algn="just"/>
            <a:endParaRPr lang="en-GB" sz="2000" dirty="0"/>
          </a:p>
        </p:txBody>
      </p:sp>
      <p:graphicFrame>
        <p:nvGraphicFramePr>
          <p:cNvPr id="6" name="Chart 5">
            <a:extLst>
              <a:ext uri="{FF2B5EF4-FFF2-40B4-BE49-F238E27FC236}">
                <a16:creationId xmlns:a16="http://schemas.microsoft.com/office/drawing/2014/main" id="{127708BF-CD35-481E-A01F-FB54439A80CD}"/>
              </a:ext>
            </a:extLst>
          </p:cNvPr>
          <p:cNvGraphicFramePr>
            <a:graphicFrameLocks/>
          </p:cNvGraphicFramePr>
          <p:nvPr>
            <p:extLst>
              <p:ext uri="{D42A27DB-BD31-4B8C-83A1-F6EECF244321}">
                <p14:modId xmlns:p14="http://schemas.microsoft.com/office/powerpoint/2010/main" val="2211586551"/>
              </p:ext>
            </p:extLst>
          </p:nvPr>
        </p:nvGraphicFramePr>
        <p:xfrm>
          <a:off x="1143000" y="2895600"/>
          <a:ext cx="6686049" cy="32619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6591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GB" sz="3600" dirty="0"/>
              <a:t>Hygiene </a:t>
            </a:r>
          </a:p>
        </p:txBody>
      </p:sp>
      <p:sp>
        <p:nvSpPr>
          <p:cNvPr id="6" name="TextBox 5">
            <a:extLst>
              <a:ext uri="{FF2B5EF4-FFF2-40B4-BE49-F238E27FC236}">
                <a16:creationId xmlns:a16="http://schemas.microsoft.com/office/drawing/2014/main" id="{ACC0B296-031F-4435-B594-785B5F84A68A}"/>
              </a:ext>
            </a:extLst>
          </p:cNvPr>
          <p:cNvSpPr txBox="1"/>
          <p:nvPr/>
        </p:nvSpPr>
        <p:spPr>
          <a:xfrm>
            <a:off x="228600" y="990600"/>
            <a:ext cx="8082930" cy="1754326"/>
          </a:xfrm>
          <a:prstGeom prst="rect">
            <a:avLst/>
          </a:prstGeom>
          <a:noFill/>
        </p:spPr>
        <p:txBody>
          <a:bodyPr wrap="square" rtlCol="0">
            <a:spAutoFit/>
          </a:bodyPr>
          <a:lstStyle/>
          <a:p>
            <a:pPr marL="285750" indent="-285750" algn="just">
              <a:buFont typeface="Arial" panose="020B0604020202020204" pitchFamily="34" charset="0"/>
              <a:buChar char="•"/>
            </a:pPr>
            <a:r>
              <a:rPr lang="en-US" dirty="0"/>
              <a:t>In both districts, households demonstrated extremely limited understanding of the need to wash hands before feeding baby (6%), before serving food (6%) and washing baby's bottom (6%)  -- indicating little awareness of </a:t>
            </a:r>
            <a:r>
              <a:rPr lang="en-US" dirty="0" err="1"/>
              <a:t>faecal</a:t>
            </a:r>
            <a:r>
              <a:rPr lang="en-US" dirty="0"/>
              <a:t>-oral transmission routes of diseases such as diarrhea. </a:t>
            </a:r>
          </a:p>
          <a:p>
            <a:pPr marL="285750" indent="-285750" algn="just">
              <a:buFont typeface="Arial" panose="020B0604020202020204" pitchFamily="34" charset="0"/>
              <a:buChar char="•"/>
            </a:pPr>
            <a:r>
              <a:rPr lang="en-US" dirty="0"/>
              <a:t>Awareness of the need to wash hands before eating has been high in both districts, with 45% households in </a:t>
            </a:r>
            <a:r>
              <a:rPr lang="en-US" dirty="0" err="1"/>
              <a:t>Bossaso</a:t>
            </a:r>
            <a:r>
              <a:rPr lang="en-US" dirty="0"/>
              <a:t> and 47% of households in </a:t>
            </a:r>
            <a:r>
              <a:rPr lang="en-US" dirty="0" err="1"/>
              <a:t>Galkacyo</a:t>
            </a:r>
            <a:r>
              <a:rPr lang="en-US" dirty="0"/>
              <a:t> North reporting the same.</a:t>
            </a:r>
          </a:p>
        </p:txBody>
      </p:sp>
      <p:graphicFrame>
        <p:nvGraphicFramePr>
          <p:cNvPr id="7" name="Chart 6">
            <a:extLst>
              <a:ext uri="{FF2B5EF4-FFF2-40B4-BE49-F238E27FC236}">
                <a16:creationId xmlns:a16="http://schemas.microsoft.com/office/drawing/2014/main" id="{150F36E1-A304-480B-BA54-66A2DF5436E0}"/>
              </a:ext>
            </a:extLst>
          </p:cNvPr>
          <p:cNvGraphicFramePr>
            <a:graphicFrameLocks/>
          </p:cNvGraphicFramePr>
          <p:nvPr>
            <p:extLst>
              <p:ext uri="{D42A27DB-BD31-4B8C-83A1-F6EECF244321}">
                <p14:modId xmlns:p14="http://schemas.microsoft.com/office/powerpoint/2010/main" val="2686521621"/>
              </p:ext>
            </p:extLst>
          </p:nvPr>
        </p:nvGraphicFramePr>
        <p:xfrm>
          <a:off x="685800" y="2822852"/>
          <a:ext cx="7383780" cy="33962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5986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56" y="196314"/>
            <a:ext cx="7947718" cy="673028"/>
          </a:xfrm>
        </p:spPr>
        <p:txBody>
          <a:bodyPr>
            <a:normAutofit/>
          </a:bodyPr>
          <a:lstStyle/>
          <a:p>
            <a:r>
              <a:rPr lang="en-GB" sz="3600" dirty="0"/>
              <a:t>Hygiene </a:t>
            </a:r>
          </a:p>
        </p:txBody>
      </p:sp>
      <p:sp>
        <p:nvSpPr>
          <p:cNvPr id="12" name="TextBox 11">
            <a:extLst>
              <a:ext uri="{FF2B5EF4-FFF2-40B4-BE49-F238E27FC236}">
                <a16:creationId xmlns:a16="http://schemas.microsoft.com/office/drawing/2014/main" id="{3007D975-C7AC-4F92-BC65-5AF935FD57EA}"/>
              </a:ext>
            </a:extLst>
          </p:cNvPr>
          <p:cNvSpPr txBox="1"/>
          <p:nvPr/>
        </p:nvSpPr>
        <p:spPr>
          <a:xfrm>
            <a:off x="343186" y="996425"/>
            <a:ext cx="7728857"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The majority (74%) of all households in both districts reported bathing with water only. The low usage of soap (22%) for bathing by households is likely related to the earlier observation about low access to soap for households for handwashing. </a:t>
            </a:r>
            <a:endParaRPr lang="aa-ET" dirty="0"/>
          </a:p>
        </p:txBody>
      </p:sp>
      <p:graphicFrame>
        <p:nvGraphicFramePr>
          <p:cNvPr id="5" name="Chart 4">
            <a:extLst>
              <a:ext uri="{FF2B5EF4-FFF2-40B4-BE49-F238E27FC236}">
                <a16:creationId xmlns:a16="http://schemas.microsoft.com/office/drawing/2014/main" id="{E3155F23-2C44-44D7-9336-8CA95FD58D21}"/>
              </a:ext>
            </a:extLst>
          </p:cNvPr>
          <p:cNvGraphicFramePr>
            <a:graphicFrameLocks/>
          </p:cNvGraphicFramePr>
          <p:nvPr>
            <p:extLst>
              <p:ext uri="{D42A27DB-BD31-4B8C-83A1-F6EECF244321}">
                <p14:modId xmlns:p14="http://schemas.microsoft.com/office/powerpoint/2010/main" val="2537451707"/>
              </p:ext>
            </p:extLst>
          </p:nvPr>
        </p:nvGraphicFramePr>
        <p:xfrm>
          <a:off x="1438275" y="2046839"/>
          <a:ext cx="6267450" cy="41348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9666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Conclusion: Water</a:t>
            </a:r>
            <a:endParaRPr lang="en-GB" sz="3600" dirty="0"/>
          </a:p>
        </p:txBody>
      </p:sp>
      <p:sp>
        <p:nvSpPr>
          <p:cNvPr id="3" name="Content Placeholder 2"/>
          <p:cNvSpPr>
            <a:spLocks noGrp="1"/>
          </p:cNvSpPr>
          <p:nvPr>
            <p:ph idx="1"/>
          </p:nvPr>
        </p:nvSpPr>
        <p:spPr>
          <a:xfrm>
            <a:off x="152400" y="1600200"/>
            <a:ext cx="8061731" cy="4646726"/>
          </a:xfrm>
        </p:spPr>
        <p:txBody>
          <a:bodyPr>
            <a:normAutofit/>
          </a:bodyPr>
          <a:lstStyle/>
          <a:p>
            <a:pPr marL="358775" indent="-184150" algn="just">
              <a:tabLst>
                <a:tab pos="446088" algn="l"/>
              </a:tabLst>
            </a:pPr>
            <a:r>
              <a:rPr lang="en-US" sz="2000" dirty="0" smtClean="0"/>
              <a:t>In </a:t>
            </a:r>
            <a:r>
              <a:rPr lang="en-US" sz="2000" dirty="0"/>
              <a:t>both assessed districts, </a:t>
            </a:r>
            <a:r>
              <a:rPr lang="en-US" sz="2000" b="1" dirty="0"/>
              <a:t>water kiosks </a:t>
            </a:r>
            <a:r>
              <a:rPr lang="en-US" sz="2000" dirty="0"/>
              <a:t>were indicated by both </a:t>
            </a:r>
            <a:r>
              <a:rPr lang="en-US" sz="2000" b="1" dirty="0"/>
              <a:t>non-displaced and IDP households as their most commonly reported primary source of drinking water. </a:t>
            </a:r>
          </a:p>
          <a:p>
            <a:pPr marL="358775" indent="-184150" algn="just">
              <a:tabLst>
                <a:tab pos="446088" algn="l"/>
              </a:tabLst>
            </a:pPr>
            <a:r>
              <a:rPr lang="en-GB" sz="2000" dirty="0"/>
              <a:t>The risk of contracting water borne diseases such as cholera remains high in both districts as </a:t>
            </a:r>
            <a:r>
              <a:rPr lang="en-GB" sz="2000" b="1" dirty="0"/>
              <a:t>82% households in </a:t>
            </a:r>
            <a:r>
              <a:rPr lang="en-GB" sz="2000" b="1" dirty="0" err="1"/>
              <a:t>Galkacyo</a:t>
            </a:r>
            <a:r>
              <a:rPr lang="en-GB" sz="2000" b="1" dirty="0"/>
              <a:t> North </a:t>
            </a:r>
            <a:r>
              <a:rPr lang="en-GB" sz="2000" dirty="0"/>
              <a:t>and </a:t>
            </a:r>
            <a:r>
              <a:rPr lang="en-GB" sz="2000" b="1" dirty="0"/>
              <a:t>74% households in </a:t>
            </a:r>
            <a:r>
              <a:rPr lang="en-GB" sz="2000" b="1" dirty="0" err="1"/>
              <a:t>Bossaso</a:t>
            </a:r>
            <a:r>
              <a:rPr lang="en-GB" sz="2000" dirty="0"/>
              <a:t> reported </a:t>
            </a:r>
            <a:r>
              <a:rPr lang="en-GB" sz="2000" b="1" dirty="0"/>
              <a:t>not being able to treat their drinking water</a:t>
            </a:r>
            <a:r>
              <a:rPr lang="en-GB" sz="2000" dirty="0"/>
              <a:t>.  </a:t>
            </a:r>
          </a:p>
          <a:p>
            <a:pPr marL="358775" indent="-184150" algn="just">
              <a:tabLst>
                <a:tab pos="446088" algn="l"/>
              </a:tabLst>
            </a:pPr>
            <a:r>
              <a:rPr lang="en-GB" sz="2000" dirty="0"/>
              <a:t>A </a:t>
            </a:r>
            <a:r>
              <a:rPr lang="en-US" sz="2000" dirty="0"/>
              <a:t>high proportion of households in </a:t>
            </a:r>
            <a:r>
              <a:rPr lang="en-US" sz="2000" dirty="0" err="1"/>
              <a:t>Bossaso</a:t>
            </a:r>
            <a:r>
              <a:rPr lang="en-US" sz="2000" dirty="0"/>
              <a:t> (71%) and </a:t>
            </a:r>
            <a:r>
              <a:rPr lang="en-US" sz="2000" dirty="0" err="1"/>
              <a:t>Galkacyo</a:t>
            </a:r>
            <a:r>
              <a:rPr lang="en-US" sz="2000" dirty="0"/>
              <a:t> North (78%) reported </a:t>
            </a:r>
            <a:r>
              <a:rPr lang="en-US" sz="2000" dirty="0" smtClean="0"/>
              <a:t>not </a:t>
            </a:r>
            <a:r>
              <a:rPr lang="en-US" sz="2000" dirty="0"/>
              <a:t>having access to treatment materials, which suggests the main barrier to water treatment for these households was </a:t>
            </a:r>
            <a:r>
              <a:rPr lang="en-US" sz="2000" b="1" dirty="0"/>
              <a:t>a lack of resources rather than a lack of awareness.</a:t>
            </a:r>
            <a:endParaRPr lang="en-GB" sz="2000" dirty="0"/>
          </a:p>
          <a:p>
            <a:pPr marL="358775" indent="-87313" algn="just"/>
            <a:endParaRPr lang="en-GB" sz="1800" b="1" dirty="0"/>
          </a:p>
          <a:p>
            <a:pPr marL="358775" indent="-87313" algn="just"/>
            <a:endParaRPr lang="en-GB" sz="2000" dirty="0"/>
          </a:p>
          <a:p>
            <a:pPr marL="0" indent="0" algn="just">
              <a:buNone/>
            </a:pPr>
            <a:endParaRPr lang="en-GB" sz="2000" dirty="0"/>
          </a:p>
          <a:p>
            <a:endParaRPr lang="en-GB" sz="2000" dirty="0"/>
          </a:p>
          <a:p>
            <a:endParaRPr lang="en-GB" sz="2000" dirty="0"/>
          </a:p>
          <a:p>
            <a:endParaRPr lang="en-GB" sz="2000" dirty="0"/>
          </a:p>
          <a:p>
            <a:endParaRPr lang="en-GB" dirty="0"/>
          </a:p>
        </p:txBody>
      </p:sp>
    </p:spTree>
    <p:extLst>
      <p:ext uri="{BB962C8B-B14F-4D97-AF65-F5344CB8AC3E}">
        <p14:creationId xmlns:p14="http://schemas.microsoft.com/office/powerpoint/2010/main" val="3416711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Conclusion: Sanitation </a:t>
            </a:r>
            <a:endParaRPr lang="en-GB" sz="4000" dirty="0"/>
          </a:p>
        </p:txBody>
      </p:sp>
      <p:sp>
        <p:nvSpPr>
          <p:cNvPr id="3" name="Content Placeholder 2"/>
          <p:cNvSpPr>
            <a:spLocks noGrp="1"/>
          </p:cNvSpPr>
          <p:nvPr>
            <p:ph idx="1"/>
          </p:nvPr>
        </p:nvSpPr>
        <p:spPr>
          <a:xfrm>
            <a:off x="119743" y="1253331"/>
            <a:ext cx="8061731" cy="4646726"/>
          </a:xfrm>
        </p:spPr>
        <p:txBody>
          <a:bodyPr>
            <a:normAutofit lnSpcReduction="10000"/>
          </a:bodyPr>
          <a:lstStyle/>
          <a:p>
            <a:pPr marL="446088" indent="-174625" algn="just"/>
            <a:r>
              <a:rPr lang="en-GB" sz="2000" b="1" dirty="0" smtClean="0"/>
              <a:t>Communal </a:t>
            </a:r>
            <a:r>
              <a:rPr lang="en-GB" sz="2000" b="1" dirty="0"/>
              <a:t>latrines </a:t>
            </a:r>
            <a:r>
              <a:rPr lang="en-GB" sz="2000" dirty="0"/>
              <a:t>were the most commonly available form of latrine reported by </a:t>
            </a:r>
            <a:r>
              <a:rPr lang="en-GB" sz="2000" b="1" dirty="0"/>
              <a:t>80% households across </a:t>
            </a:r>
            <a:r>
              <a:rPr lang="en-GB" sz="2000" dirty="0"/>
              <a:t>Bossaso and </a:t>
            </a:r>
            <a:r>
              <a:rPr lang="en-GB" sz="2000" dirty="0" err="1"/>
              <a:t>Galkayco</a:t>
            </a:r>
            <a:r>
              <a:rPr lang="en-GB" sz="2000" dirty="0"/>
              <a:t> North districts.</a:t>
            </a:r>
            <a:r>
              <a:rPr lang="en-GB" sz="2000" b="1" dirty="0"/>
              <a:t> </a:t>
            </a:r>
            <a:r>
              <a:rPr lang="en-GB" sz="2000" dirty="0"/>
              <a:t>Those households with no access to latrines were either </a:t>
            </a:r>
            <a:r>
              <a:rPr lang="en-GB" sz="2000" b="1" dirty="0"/>
              <a:t>practicing open defecation (1%) or had access to commercial latrines to be paid for every use (5%) . A limited proportion of households reported using soap (18%) or disinfectant (7%) to clean latrines, </a:t>
            </a:r>
            <a:r>
              <a:rPr lang="en-GB" sz="2000" dirty="0"/>
              <a:t>suggesting hygiene levels of communal latrines are poor.</a:t>
            </a:r>
          </a:p>
          <a:p>
            <a:pPr marL="446088" indent="-174625" algn="just"/>
            <a:r>
              <a:rPr lang="en-GB" sz="2000" b="1" dirty="0"/>
              <a:t>Disposal of children’s faeces </a:t>
            </a:r>
            <a:r>
              <a:rPr lang="en-GB" sz="2000" dirty="0"/>
              <a:t>showed comparatively </a:t>
            </a:r>
            <a:r>
              <a:rPr lang="en-GB" sz="2000" b="1" dirty="0"/>
              <a:t>high level of awareness of hygienic waste disposal </a:t>
            </a:r>
            <a:r>
              <a:rPr lang="en-GB" sz="2000" dirty="0"/>
              <a:t>in both districts, with </a:t>
            </a:r>
            <a:r>
              <a:rPr lang="en-GB" sz="2000" b="1" dirty="0"/>
              <a:t>56% of households in </a:t>
            </a:r>
            <a:r>
              <a:rPr lang="en-GB" sz="2000" b="1" dirty="0" err="1"/>
              <a:t>Galkayco</a:t>
            </a:r>
            <a:r>
              <a:rPr lang="en-GB" sz="2000" b="1" dirty="0"/>
              <a:t> North and 42% of households in </a:t>
            </a:r>
            <a:r>
              <a:rPr lang="en-GB" sz="2000" b="1" dirty="0" err="1"/>
              <a:t>Bossaso</a:t>
            </a:r>
            <a:r>
              <a:rPr lang="en-GB" sz="2000" dirty="0"/>
              <a:t>, reporting disposing children’s faeces in the latrine.</a:t>
            </a:r>
          </a:p>
          <a:p>
            <a:pPr marL="446088" indent="-174625" algn="just"/>
            <a:r>
              <a:rPr lang="en-GB" sz="2000" dirty="0"/>
              <a:t>When it comes to disposing household waste, both districts reported a </a:t>
            </a:r>
            <a:r>
              <a:rPr lang="en-GB" sz="2000" b="1" dirty="0"/>
              <a:t>moderate standard of hygiene</a:t>
            </a:r>
            <a:r>
              <a:rPr lang="en-GB" sz="2000" dirty="0"/>
              <a:t>, with </a:t>
            </a:r>
            <a:r>
              <a:rPr lang="en-GB" sz="2000" b="1" dirty="0"/>
              <a:t>75% households in </a:t>
            </a:r>
            <a:r>
              <a:rPr lang="en-GB" sz="2000" b="1" dirty="0" err="1"/>
              <a:t>Galkacyo</a:t>
            </a:r>
            <a:r>
              <a:rPr lang="en-GB" sz="2000" b="1" dirty="0"/>
              <a:t> North </a:t>
            </a:r>
            <a:r>
              <a:rPr lang="en-GB" sz="2000" dirty="0"/>
              <a:t>disposing household waste </a:t>
            </a:r>
            <a:r>
              <a:rPr lang="en-GB" sz="2000" b="1" dirty="0"/>
              <a:t>in the open away from home</a:t>
            </a:r>
            <a:r>
              <a:rPr lang="en-GB" sz="2000" dirty="0"/>
              <a:t> and </a:t>
            </a:r>
            <a:r>
              <a:rPr lang="en-GB" sz="2000" b="1" dirty="0"/>
              <a:t>29% in </a:t>
            </a:r>
            <a:r>
              <a:rPr lang="en-GB" sz="2000" b="1" dirty="0" err="1"/>
              <a:t>Bossaso</a:t>
            </a:r>
            <a:r>
              <a:rPr lang="en-GB" sz="2000" b="1" dirty="0"/>
              <a:t> </a:t>
            </a:r>
            <a:r>
              <a:rPr lang="en-GB" sz="2000" dirty="0"/>
              <a:t>disposing their household waste </a:t>
            </a:r>
            <a:r>
              <a:rPr lang="en-GB" sz="2000" b="1" dirty="0"/>
              <a:t>in the garbage dump</a:t>
            </a:r>
          </a:p>
          <a:p>
            <a:pPr marL="358775" indent="-87313" algn="just"/>
            <a:endParaRPr lang="en-GB" sz="2000" b="1" dirty="0"/>
          </a:p>
          <a:p>
            <a:pPr marL="358775" indent="-87313" algn="just"/>
            <a:endParaRPr lang="en-GB" sz="2000" dirty="0"/>
          </a:p>
          <a:p>
            <a:pPr marL="0" indent="0" algn="just">
              <a:buNone/>
            </a:pPr>
            <a:endParaRPr lang="en-GB" sz="2000" dirty="0"/>
          </a:p>
          <a:p>
            <a:endParaRPr lang="en-GB" sz="2000" dirty="0"/>
          </a:p>
          <a:p>
            <a:endParaRPr lang="en-GB" sz="2000" dirty="0"/>
          </a:p>
          <a:p>
            <a:endParaRPr lang="en-GB" sz="2000" dirty="0"/>
          </a:p>
          <a:p>
            <a:endParaRPr lang="en-GB" dirty="0"/>
          </a:p>
        </p:txBody>
      </p:sp>
    </p:spTree>
    <p:extLst>
      <p:ext uri="{BB962C8B-B14F-4D97-AF65-F5344CB8AC3E}">
        <p14:creationId xmlns:p14="http://schemas.microsoft.com/office/powerpoint/2010/main" val="3332487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Conclusion: Hygiene  </a:t>
            </a:r>
            <a:endParaRPr lang="en-GB" sz="4000" dirty="0"/>
          </a:p>
        </p:txBody>
      </p:sp>
      <p:sp>
        <p:nvSpPr>
          <p:cNvPr id="3" name="Content Placeholder 2"/>
          <p:cNvSpPr>
            <a:spLocks noGrp="1"/>
          </p:cNvSpPr>
          <p:nvPr>
            <p:ph idx="1"/>
          </p:nvPr>
        </p:nvSpPr>
        <p:spPr>
          <a:xfrm>
            <a:off x="119743" y="1253331"/>
            <a:ext cx="8061731" cy="4452144"/>
          </a:xfrm>
        </p:spPr>
        <p:txBody>
          <a:bodyPr>
            <a:normAutofit lnSpcReduction="10000"/>
          </a:bodyPr>
          <a:lstStyle/>
          <a:p>
            <a:pPr marL="358775" indent="-184150" algn="just"/>
            <a:r>
              <a:rPr lang="en-GB" sz="2000" dirty="0" smtClean="0"/>
              <a:t>The </a:t>
            </a:r>
            <a:r>
              <a:rPr lang="en-GB" sz="2000" dirty="0"/>
              <a:t>risks for diseases spreading in households was fairly high. At an average, more than </a:t>
            </a:r>
            <a:r>
              <a:rPr lang="en-GB" sz="2000" b="1" dirty="0"/>
              <a:t>50% of IDP households </a:t>
            </a:r>
            <a:r>
              <a:rPr lang="en-GB" sz="2000" dirty="0"/>
              <a:t>in</a:t>
            </a:r>
            <a:r>
              <a:rPr lang="en-GB" sz="2000" b="1" dirty="0"/>
              <a:t> </a:t>
            </a:r>
            <a:r>
              <a:rPr lang="en-GB" sz="2000" dirty="0"/>
              <a:t>both</a:t>
            </a:r>
            <a:r>
              <a:rPr lang="en-GB" sz="2000" b="1" dirty="0"/>
              <a:t> </a:t>
            </a:r>
            <a:r>
              <a:rPr lang="en-GB" sz="2000" b="1" dirty="0" err="1"/>
              <a:t>Galkacyo</a:t>
            </a:r>
            <a:r>
              <a:rPr lang="en-GB" sz="2000" b="1" dirty="0"/>
              <a:t> North </a:t>
            </a:r>
            <a:r>
              <a:rPr lang="en-GB" sz="2000" dirty="0"/>
              <a:t>and </a:t>
            </a:r>
            <a:r>
              <a:rPr lang="en-GB" sz="2000" b="1" dirty="0" err="1"/>
              <a:t>Bossaso</a:t>
            </a:r>
            <a:r>
              <a:rPr lang="en-GB" sz="2000" dirty="0"/>
              <a:t> and almost </a:t>
            </a:r>
            <a:r>
              <a:rPr lang="en-GB" sz="2000" b="1" dirty="0"/>
              <a:t>50% of non displaced households </a:t>
            </a:r>
            <a:r>
              <a:rPr lang="en-GB" sz="2000" dirty="0"/>
              <a:t>in</a:t>
            </a:r>
            <a:r>
              <a:rPr lang="en-GB" sz="2000" b="1" dirty="0"/>
              <a:t> </a:t>
            </a:r>
            <a:r>
              <a:rPr lang="en-GB" sz="2000" dirty="0" err="1"/>
              <a:t>Bossaso</a:t>
            </a:r>
            <a:r>
              <a:rPr lang="en-GB" sz="2000" dirty="0"/>
              <a:t>, </a:t>
            </a:r>
            <a:r>
              <a:rPr lang="en-GB" sz="2000" b="1" dirty="0"/>
              <a:t>did not have access to soap</a:t>
            </a:r>
            <a:r>
              <a:rPr lang="en-GB" sz="2000" dirty="0"/>
              <a:t> and were unable to afford it. </a:t>
            </a:r>
          </a:p>
          <a:p>
            <a:pPr marL="358775" indent="-184150" algn="just"/>
            <a:r>
              <a:rPr lang="en-GB" sz="2000" dirty="0"/>
              <a:t>Reported handwashing behaviour showed that an average of only one-fifth of households (20%) in both districts used soap with water to wash their hands.  Reported behaviour of bathing showed a very low proportion of households using </a:t>
            </a:r>
            <a:r>
              <a:rPr lang="en-GB" sz="2000" b="1" dirty="0"/>
              <a:t>soap for bathing (22%), </a:t>
            </a:r>
            <a:r>
              <a:rPr lang="en-GB" sz="2000" dirty="0"/>
              <a:t>indicating low hygiene levels. </a:t>
            </a:r>
          </a:p>
          <a:p>
            <a:pPr marL="358775" indent="-184150" algn="just"/>
            <a:r>
              <a:rPr lang="en-US" sz="2000" dirty="0"/>
              <a:t>Households reported </a:t>
            </a:r>
            <a:r>
              <a:rPr lang="en-US" sz="2000" b="1" dirty="0"/>
              <a:t>extremely limited understanding </a:t>
            </a:r>
            <a:r>
              <a:rPr lang="en-US" sz="2000" dirty="0"/>
              <a:t>of need to wash hands before feeding baby (including breastfeeding), before serving food and after washing baby's bottom. The proportion of households reporting awareness on the need to wash hands before eating indicated high level of awareness, with </a:t>
            </a:r>
            <a:r>
              <a:rPr lang="en-US" sz="2000" b="1" dirty="0"/>
              <a:t>45% households in </a:t>
            </a:r>
            <a:r>
              <a:rPr lang="en-US" sz="2000" b="1" dirty="0" err="1"/>
              <a:t>Bossaso</a:t>
            </a:r>
            <a:r>
              <a:rPr lang="en-US" sz="2000" b="1" dirty="0"/>
              <a:t> </a:t>
            </a:r>
            <a:r>
              <a:rPr lang="en-US" sz="2000" dirty="0"/>
              <a:t>and </a:t>
            </a:r>
            <a:r>
              <a:rPr lang="en-US" sz="2000" b="1" dirty="0"/>
              <a:t>47% of households in </a:t>
            </a:r>
            <a:r>
              <a:rPr lang="en-US" sz="2000" b="1" dirty="0" err="1"/>
              <a:t>Galkacyo</a:t>
            </a:r>
            <a:r>
              <a:rPr lang="en-US" sz="2000" b="1" dirty="0"/>
              <a:t> North, </a:t>
            </a:r>
            <a:r>
              <a:rPr lang="en-US" sz="2000" dirty="0"/>
              <a:t>reporting the same</a:t>
            </a:r>
            <a:endParaRPr lang="en-GB" sz="2000" dirty="0"/>
          </a:p>
          <a:p>
            <a:pPr algn="just"/>
            <a:endParaRPr lang="en-GB" sz="2000" dirty="0"/>
          </a:p>
          <a:p>
            <a:pPr marL="0" indent="0" algn="just">
              <a:buNone/>
            </a:pPr>
            <a:endParaRPr lang="en-GB" sz="2000" dirty="0"/>
          </a:p>
          <a:p>
            <a:endParaRPr lang="en-GB" sz="2000" dirty="0"/>
          </a:p>
          <a:p>
            <a:endParaRPr lang="en-GB" sz="2000" dirty="0"/>
          </a:p>
          <a:p>
            <a:endParaRPr lang="en-GB" sz="2000" dirty="0"/>
          </a:p>
          <a:p>
            <a:endParaRPr lang="en-GB" dirty="0"/>
          </a:p>
        </p:txBody>
      </p:sp>
    </p:spTree>
    <p:extLst>
      <p:ext uri="{BB962C8B-B14F-4D97-AF65-F5344CB8AC3E}">
        <p14:creationId xmlns:p14="http://schemas.microsoft.com/office/powerpoint/2010/main" val="417303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Methodology</a:t>
            </a:r>
          </a:p>
        </p:txBody>
      </p:sp>
      <p:sp>
        <p:nvSpPr>
          <p:cNvPr id="3" name="Content Placeholder 2"/>
          <p:cNvSpPr>
            <a:spLocks noGrp="1"/>
          </p:cNvSpPr>
          <p:nvPr>
            <p:ph idx="1"/>
          </p:nvPr>
        </p:nvSpPr>
        <p:spPr>
          <a:xfrm>
            <a:off x="228600" y="1417638"/>
            <a:ext cx="7947718" cy="5618677"/>
          </a:xfrm>
        </p:spPr>
        <p:txBody>
          <a:bodyPr>
            <a:noAutofit/>
          </a:bodyPr>
          <a:lstStyle/>
          <a:p>
            <a:r>
              <a:rPr lang="en-GB" sz="2000" dirty="0"/>
              <a:t>Data collection for this assessment was carried out between 28 November 2017 and 9</a:t>
            </a:r>
            <a:r>
              <a:rPr lang="en-GB" sz="2000" baseline="30000" dirty="0"/>
              <a:t> </a:t>
            </a:r>
            <a:r>
              <a:rPr lang="en-GB" sz="2000" dirty="0"/>
              <a:t>December 2017 in the five targeted districts. Findings presented here relate to Bossaso and </a:t>
            </a:r>
            <a:r>
              <a:rPr lang="en-GB" sz="2000" dirty="0" err="1"/>
              <a:t>Galkacyo</a:t>
            </a:r>
            <a:r>
              <a:rPr lang="en-GB" sz="2000" dirty="0"/>
              <a:t> North in Puntland. </a:t>
            </a:r>
          </a:p>
          <a:p>
            <a:r>
              <a:rPr lang="en-GB" sz="2000" dirty="0"/>
              <a:t>It comprised of 1,283 household surveys, conducted with both IDP and non-displaced households. A small number of households identified as refugee and returnees but the proportion was too small to be statistically significant when findings were disaggregated by displacement status. </a:t>
            </a:r>
          </a:p>
          <a:p>
            <a:r>
              <a:rPr lang="en-GB" sz="2000" dirty="0"/>
              <a:t>Additionally the assessment mapped the GPS points of 407 functional and 44 non-functional water points.</a:t>
            </a:r>
          </a:p>
          <a:p>
            <a:r>
              <a:rPr lang="en-GB" sz="2000" dirty="0"/>
              <a:t>Households were sampled using a confidence interval of 90% and a 10% margin of error. Findings presented here are representative at the district level. </a:t>
            </a:r>
          </a:p>
          <a:p>
            <a:r>
              <a:rPr lang="en-GB" sz="2000" dirty="0"/>
              <a:t>A small number of data errors were made due to enumerator mistakes. These have been rectified during the data cleaning phase of the assessment </a:t>
            </a:r>
          </a:p>
        </p:txBody>
      </p:sp>
    </p:spTree>
    <p:extLst>
      <p:ext uri="{BB962C8B-B14F-4D97-AF65-F5344CB8AC3E}">
        <p14:creationId xmlns:p14="http://schemas.microsoft.com/office/powerpoint/2010/main" val="3025695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83287" y="146566"/>
            <a:ext cx="8229600" cy="1143000"/>
          </a:xfrm>
        </p:spPr>
        <p:txBody>
          <a:bodyPr>
            <a:normAutofit/>
          </a:bodyPr>
          <a:lstStyle/>
          <a:p>
            <a:r>
              <a:rPr lang="en-GB" sz="2800" dirty="0" smtClean="0"/>
              <a:t>Assessed settlements Bossaso</a:t>
            </a:r>
            <a:endParaRPr lang="en-GB"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418" b="19604"/>
          <a:stretch/>
        </p:blipFill>
        <p:spPr>
          <a:xfrm>
            <a:off x="1676400" y="1219200"/>
            <a:ext cx="5243374" cy="4765591"/>
          </a:xfrm>
        </p:spPr>
      </p:pic>
      <p:sp>
        <p:nvSpPr>
          <p:cNvPr id="3" name="TextBox 2"/>
          <p:cNvSpPr txBox="1"/>
          <p:nvPr/>
        </p:nvSpPr>
        <p:spPr>
          <a:xfrm>
            <a:off x="5791200" y="533400"/>
            <a:ext cx="3048000" cy="369332"/>
          </a:xfrm>
          <a:prstGeom prst="rect">
            <a:avLst/>
          </a:prstGeom>
          <a:noFill/>
        </p:spPr>
        <p:txBody>
          <a:bodyPr wrap="square" rtlCol="0">
            <a:spAutoFit/>
          </a:bodyPr>
          <a:lstStyle/>
          <a:p>
            <a:r>
              <a:rPr lang="en-US" dirty="0" smtClean="0"/>
              <a:t>No of HH surveys conducted: 481</a:t>
            </a:r>
            <a:endParaRPr lang="en-US" dirty="0"/>
          </a:p>
        </p:txBody>
      </p:sp>
    </p:spTree>
    <p:extLst>
      <p:ext uri="{BB962C8B-B14F-4D97-AF65-F5344CB8AC3E}">
        <p14:creationId xmlns:p14="http://schemas.microsoft.com/office/powerpoint/2010/main" val="967342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5834"/>
            <a:ext cx="5721927" cy="1143000"/>
          </a:xfrm>
        </p:spPr>
        <p:txBody>
          <a:bodyPr>
            <a:normAutofit/>
          </a:bodyPr>
          <a:lstStyle/>
          <a:p>
            <a:r>
              <a:rPr lang="en-GB" sz="2400" dirty="0" smtClean="0"/>
              <a:t>Assessed settlements </a:t>
            </a:r>
            <a:r>
              <a:rPr lang="en-GB" sz="2400" dirty="0" err="1" smtClean="0"/>
              <a:t>Galkacyo</a:t>
            </a:r>
            <a:r>
              <a:rPr lang="en-GB" sz="2400" dirty="0" smtClean="0"/>
              <a:t> North</a:t>
            </a:r>
            <a:endParaRPr lang="en-GB"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5678" y="1143000"/>
            <a:ext cx="3455130" cy="4908395"/>
          </a:xfrm>
        </p:spPr>
      </p:pic>
      <p:sp>
        <p:nvSpPr>
          <p:cNvPr id="5" name="TextBox 4"/>
          <p:cNvSpPr txBox="1"/>
          <p:nvPr/>
        </p:nvSpPr>
        <p:spPr>
          <a:xfrm>
            <a:off x="6000808" y="381000"/>
            <a:ext cx="3143192" cy="369332"/>
          </a:xfrm>
          <a:prstGeom prst="rect">
            <a:avLst/>
          </a:prstGeom>
          <a:noFill/>
        </p:spPr>
        <p:txBody>
          <a:bodyPr wrap="square" rtlCol="0">
            <a:spAutoFit/>
          </a:bodyPr>
          <a:lstStyle/>
          <a:p>
            <a:r>
              <a:rPr lang="en-US" dirty="0" smtClean="0"/>
              <a:t>No of HH surveys conducted: 366</a:t>
            </a:r>
            <a:endParaRPr lang="en-US" dirty="0"/>
          </a:p>
        </p:txBody>
      </p:sp>
    </p:spTree>
    <p:extLst>
      <p:ext uri="{BB962C8B-B14F-4D97-AF65-F5344CB8AC3E}">
        <p14:creationId xmlns:p14="http://schemas.microsoft.com/office/powerpoint/2010/main" val="2511686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Displacement</a:t>
            </a:r>
          </a:p>
        </p:txBody>
      </p:sp>
      <p:sp>
        <p:nvSpPr>
          <p:cNvPr id="4" name="TextBox 3">
            <a:extLst>
              <a:ext uri="{FF2B5EF4-FFF2-40B4-BE49-F238E27FC236}">
                <a16:creationId xmlns:a16="http://schemas.microsoft.com/office/drawing/2014/main" id="{30EDAB86-50FF-418E-9C75-4E51250954A1}"/>
              </a:ext>
            </a:extLst>
          </p:cNvPr>
          <p:cNvSpPr txBox="1"/>
          <p:nvPr/>
        </p:nvSpPr>
        <p:spPr>
          <a:xfrm>
            <a:off x="271568" y="1164303"/>
            <a:ext cx="7947718" cy="1077218"/>
          </a:xfrm>
          <a:prstGeom prst="rect">
            <a:avLst/>
          </a:prstGeom>
          <a:noFill/>
        </p:spPr>
        <p:txBody>
          <a:bodyPr wrap="square" rtlCol="0">
            <a:spAutoFit/>
          </a:bodyPr>
          <a:lstStyle/>
          <a:p>
            <a:pPr marL="342900" indent="-342900" algn="just">
              <a:buFont typeface="Arial" panose="020B0604020202020204" pitchFamily="34" charset="0"/>
              <a:buChar char="•"/>
              <a:defRPr sz="2400" b="0" i="0" u="none" strike="noStrike" kern="1200" spc="0" baseline="0">
                <a:solidFill>
                  <a:srgbClr val="000000">
                    <a:lumMod val="65000"/>
                    <a:lumOff val="35000"/>
                  </a:srgbClr>
                </a:solidFill>
                <a:latin typeface="+mn-lt"/>
                <a:ea typeface="+mn-ea"/>
                <a:cs typeface="+mn-cs"/>
              </a:defRPr>
            </a:pPr>
            <a:r>
              <a:rPr lang="en-US" sz="2000" dirty="0"/>
              <a:t>Over 80% of assessed households in both districts identified as IDPs. In </a:t>
            </a:r>
            <a:r>
              <a:rPr lang="en-US" sz="2000" dirty="0" err="1"/>
              <a:t>Bossaso</a:t>
            </a:r>
            <a:r>
              <a:rPr lang="en-US" sz="2000" dirty="0"/>
              <a:t>, 1% of the households were reported as being returnees and refugees. </a:t>
            </a:r>
          </a:p>
          <a:p>
            <a:pPr algn="ctr">
              <a:defRPr sz="2400" b="0" i="0" u="none" strike="noStrike" kern="1200" spc="0" baseline="0">
                <a:solidFill>
                  <a:srgbClr val="000000">
                    <a:lumMod val="65000"/>
                    <a:lumOff val="35000"/>
                  </a:srgbClr>
                </a:solidFill>
                <a:latin typeface="+mn-lt"/>
                <a:ea typeface="+mn-ea"/>
                <a:cs typeface="+mn-cs"/>
              </a:defRPr>
            </a:pPr>
            <a:endParaRPr lang="en-US" b="1" dirty="0"/>
          </a:p>
        </p:txBody>
      </p:sp>
      <p:graphicFrame>
        <p:nvGraphicFramePr>
          <p:cNvPr id="5" name="Chart 1">
            <a:extLst>
              <a:ext uri="{FF2B5EF4-FFF2-40B4-BE49-F238E27FC236}">
                <a16:creationId xmlns:a16="http://schemas.microsoft.com/office/drawing/2014/main" id="{81BA0E2D-1347-41A9-9F24-B558B9C0F01A}"/>
              </a:ext>
            </a:extLst>
          </p:cNvPr>
          <p:cNvGraphicFramePr>
            <a:graphicFrameLocks/>
          </p:cNvGraphicFramePr>
          <p:nvPr>
            <p:extLst>
              <p:ext uri="{D42A27DB-BD31-4B8C-83A1-F6EECF244321}">
                <p14:modId xmlns:p14="http://schemas.microsoft.com/office/powerpoint/2010/main" val="1876371700"/>
              </p:ext>
            </p:extLst>
          </p:nvPr>
        </p:nvGraphicFramePr>
        <p:xfrm>
          <a:off x="1371600" y="2133600"/>
          <a:ext cx="6149340" cy="36132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2097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56" y="365127"/>
            <a:ext cx="3271444" cy="673028"/>
          </a:xfrm>
        </p:spPr>
        <p:txBody>
          <a:bodyPr>
            <a:normAutofit fontScale="90000"/>
          </a:bodyPr>
          <a:lstStyle/>
          <a:p>
            <a:r>
              <a:rPr lang="en-GB" dirty="0"/>
              <a:t>Displacement</a:t>
            </a:r>
          </a:p>
        </p:txBody>
      </p:sp>
      <p:sp>
        <p:nvSpPr>
          <p:cNvPr id="6" name="TextBox 5">
            <a:extLst>
              <a:ext uri="{FF2B5EF4-FFF2-40B4-BE49-F238E27FC236}">
                <a16:creationId xmlns:a16="http://schemas.microsoft.com/office/drawing/2014/main" id="{3DA67705-5095-4CBB-8C81-1A8DEC01FCD0}"/>
              </a:ext>
            </a:extLst>
          </p:cNvPr>
          <p:cNvSpPr txBox="1"/>
          <p:nvPr/>
        </p:nvSpPr>
        <p:spPr>
          <a:xfrm>
            <a:off x="5160417" y="1038155"/>
            <a:ext cx="3678783" cy="2613208"/>
          </a:xfrm>
          <a:prstGeom prst="rect">
            <a:avLst/>
          </a:prstGeom>
          <a:noFill/>
        </p:spPr>
        <p:txBody>
          <a:bodyPr wrap="square" rtlCol="0">
            <a:spAutoFit/>
          </a:bodyPr>
          <a:lstStyle/>
          <a:p>
            <a:pPr marL="285750" indent="-285750" algn="just">
              <a:buFont typeface="Arial" panose="020B0604020202020204" pitchFamily="34" charset="0"/>
              <a:buChar char="•"/>
            </a:pPr>
            <a:r>
              <a:rPr lang="en-GB" dirty="0"/>
              <a:t>Actual conflict in community was reported as the primary push factor by 21% of IDP households in </a:t>
            </a:r>
            <a:r>
              <a:rPr lang="en-GB" dirty="0" err="1"/>
              <a:t>Galkayco</a:t>
            </a:r>
            <a:r>
              <a:rPr lang="en-GB" dirty="0"/>
              <a:t> North.</a:t>
            </a:r>
          </a:p>
          <a:p>
            <a:pPr marL="285750" indent="-285750" algn="just">
              <a:buFont typeface="Arial" panose="020B0604020202020204" pitchFamily="34" charset="0"/>
              <a:buChar char="•"/>
            </a:pPr>
            <a:r>
              <a:rPr lang="en-GB" dirty="0"/>
              <a:t>Drought was the second most common push factor, reflecting the greater impact that climate shocks have had in </a:t>
            </a:r>
            <a:r>
              <a:rPr lang="en-GB" dirty="0" err="1"/>
              <a:t>Galkacyo</a:t>
            </a:r>
            <a:r>
              <a:rPr lang="en-GB" dirty="0"/>
              <a:t> relative to Bossaso. </a:t>
            </a:r>
          </a:p>
        </p:txBody>
      </p:sp>
      <p:graphicFrame>
        <p:nvGraphicFramePr>
          <p:cNvPr id="7" name="Chart 6">
            <a:extLst>
              <a:ext uri="{FF2B5EF4-FFF2-40B4-BE49-F238E27FC236}">
                <a16:creationId xmlns:a16="http://schemas.microsoft.com/office/drawing/2014/main" id="{B44FFF1C-E16C-47EF-8FE1-5E04F4A78430}"/>
              </a:ext>
            </a:extLst>
          </p:cNvPr>
          <p:cNvGraphicFramePr>
            <a:graphicFrameLocks/>
          </p:cNvGraphicFramePr>
          <p:nvPr>
            <p:extLst>
              <p:ext uri="{D42A27DB-BD31-4B8C-83A1-F6EECF244321}">
                <p14:modId xmlns:p14="http://schemas.microsoft.com/office/powerpoint/2010/main" val="2033446003"/>
              </p:ext>
            </p:extLst>
          </p:nvPr>
        </p:nvGraphicFramePr>
        <p:xfrm>
          <a:off x="233756" y="1036172"/>
          <a:ext cx="5100244" cy="29268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ADCC2BA-8F2B-498F-AB55-8EAA716F3739}"/>
              </a:ext>
            </a:extLst>
          </p:cNvPr>
          <p:cNvGraphicFramePr>
            <a:graphicFrameLocks/>
          </p:cNvGraphicFramePr>
          <p:nvPr>
            <p:extLst>
              <p:ext uri="{D42A27DB-BD31-4B8C-83A1-F6EECF244321}">
                <p14:modId xmlns:p14="http://schemas.microsoft.com/office/powerpoint/2010/main" val="3379684020"/>
              </p:ext>
            </p:extLst>
          </p:nvPr>
        </p:nvGraphicFramePr>
        <p:xfrm>
          <a:off x="2523744" y="3810001"/>
          <a:ext cx="6315456"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3152" y="4121691"/>
            <a:ext cx="2450592" cy="2585323"/>
          </a:xfrm>
          <a:prstGeom prst="rect">
            <a:avLst/>
          </a:prstGeom>
        </p:spPr>
        <p:txBody>
          <a:bodyPr wrap="square">
            <a:spAutoFit/>
          </a:bodyPr>
          <a:lstStyle/>
          <a:p>
            <a:pPr marL="285750" indent="-285750" algn="just">
              <a:buFont typeface="Arial" panose="020B0604020202020204" pitchFamily="34" charset="0"/>
              <a:buChar char="•"/>
            </a:pPr>
            <a:r>
              <a:rPr lang="en-GB" dirty="0"/>
              <a:t>Actual conflict in community was reported as the primary push factor by 26% of the IDP households in Bossaso, followed by conflict in the surrounding area (19%). </a:t>
            </a:r>
          </a:p>
        </p:txBody>
      </p:sp>
    </p:spTree>
    <p:extLst>
      <p:ext uri="{BB962C8B-B14F-4D97-AF65-F5344CB8AC3E}">
        <p14:creationId xmlns:p14="http://schemas.microsoft.com/office/powerpoint/2010/main" val="3125950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9"/>
            <a:ext cx="8229600" cy="1143000"/>
          </a:xfrm>
        </p:spPr>
        <p:txBody>
          <a:bodyPr>
            <a:normAutofit/>
          </a:bodyPr>
          <a:lstStyle/>
          <a:p>
            <a:r>
              <a:rPr lang="en-GB" dirty="0"/>
              <a:t>Water </a:t>
            </a:r>
          </a:p>
        </p:txBody>
      </p:sp>
      <p:sp>
        <p:nvSpPr>
          <p:cNvPr id="3" name="Content Placeholder 2"/>
          <p:cNvSpPr>
            <a:spLocks noGrp="1"/>
          </p:cNvSpPr>
          <p:nvPr>
            <p:ph idx="1"/>
          </p:nvPr>
        </p:nvSpPr>
        <p:spPr/>
        <p:txBody>
          <a:bodyPr/>
          <a:lstStyle/>
          <a:p>
            <a:pPr marL="0" indent="0">
              <a:buNone/>
            </a:pPr>
            <a:r>
              <a:rPr lang="en-GB" dirty="0"/>
              <a:t> </a:t>
            </a:r>
          </a:p>
          <a:p>
            <a:endParaRPr lang="en-GB" dirty="0"/>
          </a:p>
        </p:txBody>
      </p:sp>
      <p:sp>
        <p:nvSpPr>
          <p:cNvPr id="5" name="TextBox 4">
            <a:extLst>
              <a:ext uri="{FF2B5EF4-FFF2-40B4-BE49-F238E27FC236}">
                <a16:creationId xmlns:a16="http://schemas.microsoft.com/office/drawing/2014/main" id="{B5D11B7C-83EC-48B6-A322-71FA59F1B555}"/>
              </a:ext>
            </a:extLst>
          </p:cNvPr>
          <p:cNvSpPr txBox="1"/>
          <p:nvPr/>
        </p:nvSpPr>
        <p:spPr>
          <a:xfrm>
            <a:off x="369541" y="1000035"/>
            <a:ext cx="7947718" cy="1200329"/>
          </a:xfrm>
          <a:prstGeom prst="rect">
            <a:avLst/>
          </a:prstGeom>
          <a:noFill/>
        </p:spPr>
        <p:txBody>
          <a:bodyPr wrap="square" rtlCol="0">
            <a:spAutoFit/>
          </a:bodyPr>
          <a:lstStyle/>
          <a:p>
            <a:pPr marL="285750" indent="-285750" algn="just">
              <a:buFont typeface="Arial" panose="020B0604020202020204" pitchFamily="34" charset="0"/>
              <a:buChar char="•"/>
            </a:pPr>
            <a:r>
              <a:rPr lang="en-US" dirty="0"/>
              <a:t>Water kiosks were the most commonly reported primary sources of drinking water by both displaced and non-displaced households in </a:t>
            </a:r>
            <a:r>
              <a:rPr lang="en-US" dirty="0" err="1"/>
              <a:t>Galkayco</a:t>
            </a:r>
            <a:r>
              <a:rPr lang="en-US" dirty="0"/>
              <a:t> North and </a:t>
            </a:r>
            <a:r>
              <a:rPr lang="en-US" dirty="0" err="1"/>
              <a:t>Bossaso</a:t>
            </a:r>
            <a:r>
              <a:rPr lang="en-US" dirty="0"/>
              <a:t>.  </a:t>
            </a:r>
          </a:p>
          <a:p>
            <a:pPr marL="285750" indent="-285750" algn="just">
              <a:buFont typeface="Arial" panose="020B0604020202020204" pitchFamily="34" charset="0"/>
              <a:buChar char="•"/>
            </a:pPr>
            <a:r>
              <a:rPr lang="en-US" dirty="0"/>
              <a:t>Water kiosks are considered an </a:t>
            </a:r>
            <a:r>
              <a:rPr lang="en-US" dirty="0" smtClean="0"/>
              <a:t>unimproved water </a:t>
            </a:r>
            <a:r>
              <a:rPr lang="en-US" dirty="0"/>
              <a:t>source*, with a generally lower quality of water. This has implications on the likelihood of the spread of water borne diseases.</a:t>
            </a:r>
            <a:endParaRPr lang="aa-ET" dirty="0"/>
          </a:p>
        </p:txBody>
      </p:sp>
      <p:graphicFrame>
        <p:nvGraphicFramePr>
          <p:cNvPr id="7" name="Diagramm 6">
            <a:extLst>
              <a:ext uri="{FF2B5EF4-FFF2-40B4-BE49-F238E27FC236}">
                <a16:creationId xmlns:a16="http://schemas.microsoft.com/office/drawing/2014/main" id="{D5FC3B69-6689-43C3-9F0B-99EA82C1C3A7}"/>
              </a:ext>
            </a:extLst>
          </p:cNvPr>
          <p:cNvGraphicFramePr>
            <a:graphicFrameLocks/>
          </p:cNvGraphicFramePr>
          <p:nvPr>
            <p:extLst>
              <p:ext uri="{D42A27DB-BD31-4B8C-83A1-F6EECF244321}">
                <p14:modId xmlns:p14="http://schemas.microsoft.com/office/powerpoint/2010/main" val="1317217320"/>
              </p:ext>
            </p:extLst>
          </p:nvPr>
        </p:nvGraphicFramePr>
        <p:xfrm>
          <a:off x="685800" y="2143035"/>
          <a:ext cx="7044612" cy="37061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5849164"/>
            <a:ext cx="8686800" cy="276999"/>
          </a:xfrm>
          <a:prstGeom prst="rect">
            <a:avLst/>
          </a:prstGeom>
          <a:noFill/>
        </p:spPr>
        <p:txBody>
          <a:bodyPr wrap="square" rtlCol="0">
            <a:spAutoFit/>
          </a:bodyPr>
          <a:lstStyle/>
          <a:p>
            <a:r>
              <a:rPr lang="en-GB" sz="1200" dirty="0"/>
              <a:t>*WHO/UNICEF Joint Monitoring Process – which is responsible for reporting on Sustainable Development Goal targets and indicators related to WASH  </a:t>
            </a:r>
          </a:p>
        </p:txBody>
      </p:sp>
    </p:spTree>
    <p:extLst>
      <p:ext uri="{BB962C8B-B14F-4D97-AF65-F5344CB8AC3E}">
        <p14:creationId xmlns:p14="http://schemas.microsoft.com/office/powerpoint/2010/main" val="1551480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Water </a:t>
            </a:r>
          </a:p>
        </p:txBody>
      </p:sp>
      <p:sp>
        <p:nvSpPr>
          <p:cNvPr id="3" name="Content Placeholder 2"/>
          <p:cNvSpPr>
            <a:spLocks noGrp="1"/>
          </p:cNvSpPr>
          <p:nvPr>
            <p:ph idx="1"/>
          </p:nvPr>
        </p:nvSpPr>
        <p:spPr>
          <a:xfrm>
            <a:off x="207073" y="846138"/>
            <a:ext cx="8316195" cy="2541359"/>
          </a:xfrm>
        </p:spPr>
        <p:txBody>
          <a:bodyPr>
            <a:normAutofit/>
          </a:bodyPr>
          <a:lstStyle/>
          <a:p>
            <a:pPr marL="0" indent="0" algn="just">
              <a:buNone/>
            </a:pPr>
            <a:endParaRPr lang="en-GB" sz="1800" dirty="0"/>
          </a:p>
          <a:p>
            <a:pPr algn="just"/>
            <a:r>
              <a:rPr lang="en-GB" sz="1600" dirty="0"/>
              <a:t>Boiling and treating water with chlorine were the most commonly reported methods for treating drinking water.</a:t>
            </a:r>
            <a:r>
              <a:rPr lang="en-US" sz="1600" dirty="0"/>
              <a:t> In North </a:t>
            </a:r>
            <a:r>
              <a:rPr lang="en-US" sz="1600" dirty="0" err="1"/>
              <a:t>Galkacyo</a:t>
            </a:r>
            <a:r>
              <a:rPr lang="en-US" sz="1600" dirty="0"/>
              <a:t>, chlorine was used to treat drinking water by 15% of IDP and 2% of the non-displaced households, indicating the comparatively higher access of IDP households to materials required for treating drinking water. </a:t>
            </a:r>
          </a:p>
          <a:p>
            <a:pPr algn="just"/>
            <a:r>
              <a:rPr lang="en-GB" sz="1600" dirty="0"/>
              <a:t>Eighty-two percent (82%) of households in </a:t>
            </a:r>
            <a:r>
              <a:rPr lang="en-GB" sz="1600" dirty="0" err="1"/>
              <a:t>Galkacyo</a:t>
            </a:r>
            <a:r>
              <a:rPr lang="en-GB" sz="1600" dirty="0"/>
              <a:t> North and 74% households in Bossaso reported that they do not </a:t>
            </a:r>
            <a:r>
              <a:rPr lang="en-GB" sz="1600" dirty="0" smtClean="0"/>
              <a:t>treat their </a:t>
            </a:r>
            <a:r>
              <a:rPr lang="en-GB" sz="1600" dirty="0"/>
              <a:t>drinking water, which increase their risks of contracting water borne diseases through the consumption of contaminated water.   </a:t>
            </a:r>
          </a:p>
          <a:p>
            <a:pPr marL="0" indent="0" algn="just">
              <a:buNone/>
            </a:pPr>
            <a:endParaRPr lang="en-GB" dirty="0"/>
          </a:p>
        </p:txBody>
      </p:sp>
      <p:graphicFrame>
        <p:nvGraphicFramePr>
          <p:cNvPr id="5" name="Chart 4">
            <a:extLst>
              <a:ext uri="{FF2B5EF4-FFF2-40B4-BE49-F238E27FC236}">
                <a16:creationId xmlns:a16="http://schemas.microsoft.com/office/drawing/2014/main" id="{B32FB5E4-0423-4BAD-89D4-24CE8C400C7C}"/>
              </a:ext>
            </a:extLst>
          </p:cNvPr>
          <p:cNvGraphicFramePr>
            <a:graphicFrameLocks/>
          </p:cNvGraphicFramePr>
          <p:nvPr>
            <p:extLst>
              <p:ext uri="{D42A27DB-BD31-4B8C-83A1-F6EECF244321}">
                <p14:modId xmlns:p14="http://schemas.microsoft.com/office/powerpoint/2010/main" val="1773097851"/>
              </p:ext>
            </p:extLst>
          </p:nvPr>
        </p:nvGraphicFramePr>
        <p:xfrm>
          <a:off x="685800" y="3048000"/>
          <a:ext cx="7467600" cy="31434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9554627"/>
      </p:ext>
    </p:extLst>
  </p:cSld>
  <p:clrMapOvr>
    <a:masterClrMapping/>
  </p:clrMapOvr>
</p:sld>
</file>

<file path=ppt/theme/theme1.xml><?xml version="1.0" encoding="utf-8"?>
<a:theme xmlns:a="http://schemas.openxmlformats.org/drawingml/2006/main" name="IMPACT theme">
  <a:themeElements>
    <a:clrScheme name="IMPACT colour scheme">
      <a:dk1>
        <a:sysClr val="windowText" lastClr="000000"/>
      </a:dk1>
      <a:lt1>
        <a:srgbClr val="7F7F7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MPACT">
      <a:majorFont>
        <a:latin typeface="Trade Gothic LT Std Bold"/>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TotalTime>
  <Words>3554</Words>
  <Application>Microsoft Office PowerPoint</Application>
  <PresentationFormat>On-screen Show (4:3)</PresentationFormat>
  <Paragraphs>190</Paragraphs>
  <Slides>27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Narrow</vt:lpstr>
      <vt:lpstr>Calibri</vt:lpstr>
      <vt:lpstr>Trade Gothic LT Std Bold</vt:lpstr>
      <vt:lpstr>IMPACT theme</vt:lpstr>
      <vt:lpstr>PowerPoint Presentation</vt:lpstr>
      <vt:lpstr>Introduction</vt:lpstr>
      <vt:lpstr>Methodology</vt:lpstr>
      <vt:lpstr>Assessed settlements Bossaso</vt:lpstr>
      <vt:lpstr>Assessed settlements Galkacyo North</vt:lpstr>
      <vt:lpstr>Displacement</vt:lpstr>
      <vt:lpstr>Displacement</vt:lpstr>
      <vt:lpstr>Water </vt:lpstr>
      <vt:lpstr>Water </vt:lpstr>
      <vt:lpstr>Water </vt:lpstr>
      <vt:lpstr>Water </vt:lpstr>
      <vt:lpstr>Water </vt:lpstr>
      <vt:lpstr>Water </vt:lpstr>
      <vt:lpstr>Sanitation</vt:lpstr>
      <vt:lpstr>Sanitation</vt:lpstr>
      <vt:lpstr>Sanitation</vt:lpstr>
      <vt:lpstr>Sanitation</vt:lpstr>
      <vt:lpstr>Sanitation</vt:lpstr>
      <vt:lpstr>Sanitation</vt:lpstr>
      <vt:lpstr>Sanitation</vt:lpstr>
      <vt:lpstr>Hygiene </vt:lpstr>
      <vt:lpstr>Hygiene </vt:lpstr>
      <vt:lpstr>Hygiene </vt:lpstr>
      <vt:lpstr>Hygiene </vt:lpstr>
      <vt:lpstr>Conclusion: Water</vt:lpstr>
      <vt:lpstr>Conclusion: Sanitation </vt:lpstr>
      <vt:lpstr>Conclusion: Hygiene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Gothic Bold pt 48</dc:title>
  <dc:creator>T-user</dc:creator>
  <cp:lastModifiedBy>Prerna Bhagi</cp:lastModifiedBy>
  <cp:revision>29</cp:revision>
  <dcterms:created xsi:type="dcterms:W3CDTF">2014-10-28T09:41:38Z</dcterms:created>
  <dcterms:modified xsi:type="dcterms:W3CDTF">2018-05-29T12:26:10Z</dcterms:modified>
</cp:coreProperties>
</file>