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475" r:id="rId3"/>
    <p:sldId id="494" r:id="rId4"/>
    <p:sldId id="501" r:id="rId5"/>
    <p:sldId id="502" r:id="rId6"/>
    <p:sldId id="497" r:id="rId7"/>
    <p:sldId id="499" r:id="rId8"/>
    <p:sldId id="503" r:id="rId9"/>
    <p:sldId id="500" r:id="rId10"/>
    <p:sldId id="498" r:id="rId11"/>
    <p:sldId id="5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B71"/>
    <a:srgbClr val="ED6B4D"/>
    <a:srgbClr val="BDD0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0B974-A842-4A17-9660-796BD84EF30B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1455D-5066-4D28-9E07-572BE2AE9B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6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2CAF1-B915-E0FD-81A1-35F81194A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88C070F-8097-0F0B-D43C-E834AB486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F02D54-F066-DF94-5396-F7D82F54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C43099-9476-A5BA-78EA-D828CA88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C74D5E-5DB4-C02F-20B7-95624B09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41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E2B86-3EB9-B5D0-EB16-4D36FAB9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BEC2F8C-5515-1FAB-D813-46D0F13EF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176375-225D-30FC-23AA-77F6D785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364AFE-B2C7-7F4C-C141-23B967F1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99FE67-4A5E-13C0-9EA0-21C6F10B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445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565A3C5-0DE0-8D03-5C05-C3C6D83A2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01458C-5A47-6053-8EDF-FFB1F424B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F26EB5-5FBC-B114-D755-8252923D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B37964-0971-3152-D2E1-1F9F9A35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706635-B213-52F2-4839-4172D0AD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23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7C053-736E-6720-0BCC-E0D5CF3A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CAEB3B-2E0E-7C8D-4AC3-335EF008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7AA2EB-CD37-22C1-58FC-0FF49911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2DCE73-3411-7543-526B-312B2A71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7CD68-0369-825E-B83C-B04CFF39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38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82F24-75FE-2DE0-BB94-430FD626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B6673E-5053-535F-1A08-64905098E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4B536-B905-12C5-46D5-3743C8D6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BEC9A6-74EA-4C21-EFA0-C1E1B379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BE5BBB-1788-F6B6-E20B-E5C44F97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6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BADDA-A726-9E9C-E288-1BB784D9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ADB47B-976C-E906-BB60-B132054CC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EEF8BE9-B992-5397-8324-03105D24D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ACD19-ACD7-75CB-3298-D486CCE4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5D6049-938F-09B0-2242-BD6092ED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D5A012-F7ED-401D-B791-39642E76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00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50613-48DB-501E-C297-3CCAF480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9228C-5B02-1331-611F-A0E0EAF55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88FB62-1F34-6B12-C4F2-7FEB541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E25D6E8-F925-E867-0E7F-CF5B60526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DF85D8-EF3E-31F1-24C7-700A31FCC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5AF7199-A35C-FED9-3971-061457F5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2D3761A-65CA-AB65-C1B5-A1662F92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3884FB8-EBB9-F609-3847-D39574C9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1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F6DB6-E0AB-5A9A-5A26-68FFFF82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D6CA030-3CC2-D673-6A5C-8D92EA9D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4A5E188-56CC-EB66-E579-9D28CEFD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C26A1DA-9CAC-B9C4-C3C7-A7591BF4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0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65778E-2E9C-0729-E2B9-0485AFA8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F2D4177-9891-F252-CBEB-ED5124D9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E73B979-FDB2-58D2-072A-F8F97951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14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3C85B-8F94-2D38-0C19-C3430020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A4B73A-B9A7-C2A1-E41E-5F0F284F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D3C3D30-8154-029F-BC9F-4E873749E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F69046-7A45-A7DD-641E-9C646506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5F6BC3-78FF-8581-BCE9-62D22910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7A021A-FA85-A01F-54E4-59074D04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3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E4780-5B61-71A6-C862-9D52A024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D8F02CD-1CBA-E7C8-FFD3-D074F9218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BA7673-EA4E-D14A-3259-E785770EE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C3575D-41EA-83A3-A89D-4DFF63D6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AD08E4C-443D-7E89-2631-BAD0A5FD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2DEBDBF-13A4-18E7-DE55-24B7A8C3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22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5DE51C0-F766-772E-FFD5-5A658F1C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6CF92B-9A2D-0173-D818-1354AC27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887FD-B2D4-ED42-DB72-73C392DF7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A5DD6-6F71-4D78-98D5-706CD065BF30}" type="datetimeFigureOut">
              <a:rPr lang="uk-UA" smtClean="0"/>
              <a:t>12.09.2025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1DA624-4AA9-AD36-54ED-3EBF9F161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023D8-64D6-5601-080D-F6BCA89D2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48B531-4731-4BBA-9DD1-B167D9F634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61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shboards.impact-initiatives.org/ukr/unhcr_ccc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aryna.andrushchak@reach-initiative.org" TargetMode="External"/><Relationship Id="rId5" Type="http://schemas.openxmlformats.org/officeDocument/2006/relationships/hyperlink" Target="mailto:iryna.bermes@reach-initiative.org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79CFB-67CD-6CBD-D117-5EC8DCB4B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D4E7C-4C39-6882-4D02-BE73E859A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4761"/>
            <a:ext cx="9144000" cy="155257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195B71"/>
                </a:solidFill>
              </a:rPr>
              <a:t>Моніторинг</a:t>
            </a:r>
            <a:r>
              <a:rPr lang="ru-RU" dirty="0">
                <a:solidFill>
                  <a:srgbClr val="195B71"/>
                </a:solidFill>
              </a:rPr>
              <a:t> МТП: </a:t>
            </a:r>
            <a:r>
              <a:rPr lang="ru-RU" dirty="0" err="1">
                <a:solidFill>
                  <a:srgbClr val="195B71"/>
                </a:solidFill>
              </a:rPr>
              <a:t>Інструкція</a:t>
            </a:r>
            <a:r>
              <a:rPr lang="ru-RU" dirty="0">
                <a:solidFill>
                  <a:srgbClr val="195B71"/>
                </a:solidFill>
              </a:rPr>
              <a:t> з </a:t>
            </a:r>
            <a:r>
              <a:rPr lang="ru-RU" dirty="0" err="1">
                <a:solidFill>
                  <a:srgbClr val="195B71"/>
                </a:solidFill>
              </a:rPr>
              <a:t>користування</a:t>
            </a:r>
            <a:r>
              <a:rPr lang="ru-RU" dirty="0">
                <a:solidFill>
                  <a:srgbClr val="195B71"/>
                </a:solidFill>
              </a:rPr>
              <a:t> Дашбордом</a:t>
            </a:r>
            <a:endParaRPr lang="uk-UA" dirty="0">
              <a:solidFill>
                <a:srgbClr val="195B71"/>
              </a:solidFill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9B68495A-5233-AC64-C123-9546DE481F79}"/>
              </a:ext>
            </a:extLst>
          </p:cNvPr>
          <p:cNvGrpSpPr/>
          <p:nvPr/>
        </p:nvGrpSpPr>
        <p:grpSpPr>
          <a:xfrm>
            <a:off x="4" y="6020346"/>
            <a:ext cx="12191996" cy="851288"/>
            <a:chOff x="-28" y="6006711"/>
            <a:chExt cx="12191996" cy="851288"/>
          </a:xfrm>
        </p:grpSpPr>
        <p:sp>
          <p:nvSpPr>
            <p:cNvPr id="5" name="Rectangle 11" descr="Dark grey footer which takes up all the width of the page at the bottom." title="Footer">
              <a:extLst>
                <a:ext uri="{FF2B5EF4-FFF2-40B4-BE49-F238E27FC236}">
                  <a16:creationId xmlns:a16="http://schemas.microsoft.com/office/drawing/2014/main" id="{FC4C68FB-302F-8D64-97AB-84D2CB7A0B3A}"/>
                </a:ext>
              </a:extLst>
            </p:cNvPr>
            <p:cNvSpPr/>
            <p:nvPr/>
          </p:nvSpPr>
          <p:spPr>
            <a:xfrm rot="5400013">
              <a:off x="5670326" y="336357"/>
              <a:ext cx="851288" cy="12191996"/>
            </a:xfrm>
            <a:prstGeom prst="rect">
              <a:avLst/>
            </a:prstGeom>
            <a:solidFill>
              <a:srgbClr val="195B71"/>
            </a:solidFill>
            <a:ln w="9528" cap="flat">
              <a:solidFill>
                <a:srgbClr val="195B71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6982458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Franklin Gothic Demi" pitchFamily="34"/>
                  <a:ea typeface="Cambria" pitchFamily="18"/>
                  <a:cs typeface="Times New Roman" pitchFamily="18"/>
                </a:rPr>
                <a:t> </a:t>
              </a:r>
              <a:endParaRPr lang="uk-UA" sz="11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Cambria" pitchFamily="18"/>
                <a:cs typeface="Times New Roman" pitchFamily="18"/>
              </a:endParaRPr>
            </a:p>
            <a:p>
              <a:pPr marL="0" marR="6982458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100" b="1" i="0" u="none" strike="noStrike" kern="1200" cap="none" spc="0" baseline="0">
                  <a:solidFill>
                    <a:srgbClr val="FFFFFF"/>
                  </a:solidFill>
                  <a:uFillTx/>
                  <a:latin typeface="Arial Narrow" pitchFamily="34"/>
                  <a:ea typeface="Cambria" pitchFamily="18"/>
                  <a:cs typeface="Times New Roman" pitchFamily="18"/>
                </a:rPr>
                <a:t> </a:t>
              </a:r>
              <a:endParaRPr lang="uk-UA" sz="11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Cambria" pitchFamily="18"/>
                <a:cs typeface="Times New Roman" pitchFamily="18"/>
              </a:endParaRPr>
            </a:p>
          </p:txBody>
        </p:sp>
        <p:pic>
          <p:nvPicPr>
            <p:cNvPr id="6" name="Image 16" descr="This image shows the Reach logo. It says &quot;REACH: Informing more effective humanitarian action&quot; in white text. " title="REACH logo">
              <a:extLst>
                <a:ext uri="{FF2B5EF4-FFF2-40B4-BE49-F238E27FC236}">
                  <a16:creationId xmlns:a16="http://schemas.microsoft.com/office/drawing/2014/main" id="{377CD21F-E20A-CAB6-F603-5DA2D97F6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6641" y="6077980"/>
              <a:ext cx="3255776" cy="67100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Graphic 53">
              <a:extLst>
                <a:ext uri="{FF2B5EF4-FFF2-40B4-BE49-F238E27FC236}">
                  <a16:creationId xmlns:a16="http://schemas.microsoft.com/office/drawing/2014/main" id="{21440D63-EAAE-8028-96A2-EF4FA5850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6337" y="6115726"/>
              <a:ext cx="1727539" cy="63325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46BD25BA-84C4-10D9-87DD-D5EFA0871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138" y="3685744"/>
            <a:ext cx="9144000" cy="449845"/>
          </a:xfrm>
        </p:spPr>
        <p:txBody>
          <a:bodyPr>
            <a:normAutofit/>
          </a:bodyPr>
          <a:lstStyle/>
          <a:p>
            <a:r>
              <a:rPr lang="uk-UA" sz="2100" dirty="0">
                <a:solidFill>
                  <a:srgbClr val="195B71"/>
                </a:solidFill>
              </a:rPr>
              <a:t>Посилання на </a:t>
            </a:r>
            <a:r>
              <a:rPr lang="uk-UA" sz="2100" dirty="0" err="1">
                <a:solidFill>
                  <a:srgbClr val="195B71"/>
                </a:solidFill>
              </a:rPr>
              <a:t>дашборд</a:t>
            </a:r>
            <a:r>
              <a:rPr lang="en-US" sz="2100" dirty="0"/>
              <a:t>: </a:t>
            </a:r>
            <a:endParaRPr lang="uk-UA" sz="21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9E4B9A7-E077-3877-371D-D164AD51426C}"/>
              </a:ext>
            </a:extLst>
          </p:cNvPr>
          <p:cNvSpPr txBox="1">
            <a:spLocks/>
          </p:cNvSpPr>
          <p:nvPr/>
        </p:nvSpPr>
        <p:spPr>
          <a:xfrm>
            <a:off x="1080138" y="3896598"/>
            <a:ext cx="9501930" cy="11744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D6B4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Ukraine CCCM</a:t>
            </a:r>
            <a:endParaRPr lang="uk-UA" dirty="0">
              <a:solidFill>
                <a:srgbClr val="ED6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7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38AD1-F3A0-BD0C-1C52-435B5236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0" y="1731544"/>
            <a:ext cx="10739398" cy="4725587"/>
          </a:xfrm>
          <a:prstGeom prst="rect">
            <a:avLst/>
          </a:prstGeom>
        </p:spPr>
      </p:pic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83D0A4E8-D1FB-5DE9-F75E-184765C2ED70}"/>
              </a:ext>
            </a:extLst>
          </p:cNvPr>
          <p:cNvSpPr txBox="1">
            <a:spLocks/>
          </p:cNvSpPr>
          <p:nvPr/>
        </p:nvSpPr>
        <p:spPr>
          <a:xfrm>
            <a:off x="2699726" y="354248"/>
            <a:ext cx="4782527" cy="1234177"/>
          </a:xfrm>
          <a:prstGeom prst="rect">
            <a:avLst/>
          </a:prstGeom>
          <a:solidFill>
            <a:schemeClr val="bg2"/>
          </a:solidFill>
          <a:ln>
            <a:solidFill>
              <a:srgbClr val="ED6B4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Щоб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повернутися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на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головну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інформаційну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панель дашборду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або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переглянути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дані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за 1–11 раунд</a:t>
            </a:r>
            <a:r>
              <a:rPr lang="uk-UA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оберіть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відповідний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пункт у меню.</a:t>
            </a:r>
            <a:endParaRPr lang="uk-UA" sz="20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Стрілка: вигнута вправо 6">
            <a:extLst>
              <a:ext uri="{FF2B5EF4-FFF2-40B4-BE49-F238E27FC236}">
                <a16:creationId xmlns:a16="http://schemas.microsoft.com/office/drawing/2014/main" id="{CFE9C48D-7BB1-BE45-08A4-FAB9A1596AC0}"/>
              </a:ext>
            </a:extLst>
          </p:cNvPr>
          <p:cNvSpPr/>
          <p:nvPr/>
        </p:nvSpPr>
        <p:spPr>
          <a:xfrm rot="2247177">
            <a:off x="1526587" y="276390"/>
            <a:ext cx="685800" cy="138989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85C5869-1C57-5FEF-3C42-CC44A866795F}"/>
              </a:ext>
            </a:extLst>
          </p:cNvPr>
          <p:cNvSpPr/>
          <p:nvPr/>
        </p:nvSpPr>
        <p:spPr>
          <a:xfrm>
            <a:off x="508660" y="1731544"/>
            <a:ext cx="1225405" cy="441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B544A0F-A0A6-C295-759A-A5E16AE6F7E3}"/>
              </a:ext>
            </a:extLst>
          </p:cNvPr>
          <p:cNvSpPr/>
          <p:nvPr/>
        </p:nvSpPr>
        <p:spPr>
          <a:xfrm>
            <a:off x="1869487" y="1731544"/>
            <a:ext cx="1225405" cy="441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039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E39D8E96-5E8A-ADD7-6321-76F514F77821}"/>
              </a:ext>
            </a:extLst>
          </p:cNvPr>
          <p:cNvGrpSpPr/>
          <p:nvPr/>
        </p:nvGrpSpPr>
        <p:grpSpPr>
          <a:xfrm>
            <a:off x="4" y="6020346"/>
            <a:ext cx="12191996" cy="851288"/>
            <a:chOff x="-28" y="6006711"/>
            <a:chExt cx="12191996" cy="851288"/>
          </a:xfrm>
        </p:grpSpPr>
        <p:sp>
          <p:nvSpPr>
            <p:cNvPr id="5" name="Rectangle 11" descr="Dark grey footer which takes up all the width of the page at the bottom." title="Footer">
              <a:extLst>
                <a:ext uri="{FF2B5EF4-FFF2-40B4-BE49-F238E27FC236}">
                  <a16:creationId xmlns:a16="http://schemas.microsoft.com/office/drawing/2014/main" id="{2D25C7A9-B063-D9CA-87D5-E47A2ADAFE17}"/>
                </a:ext>
              </a:extLst>
            </p:cNvPr>
            <p:cNvSpPr/>
            <p:nvPr/>
          </p:nvSpPr>
          <p:spPr>
            <a:xfrm rot="5400013">
              <a:off x="5670326" y="336357"/>
              <a:ext cx="851288" cy="12191996"/>
            </a:xfrm>
            <a:prstGeom prst="rect">
              <a:avLst/>
            </a:prstGeom>
            <a:solidFill>
              <a:srgbClr val="195B71"/>
            </a:solidFill>
            <a:ln w="9528" cap="flat">
              <a:solidFill>
                <a:srgbClr val="195B71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6982458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Franklin Gothic Demi" pitchFamily="34"/>
                  <a:ea typeface="Cambria" pitchFamily="18"/>
                  <a:cs typeface="Times New Roman" pitchFamily="18"/>
                </a:rPr>
                <a:t> </a:t>
              </a:r>
              <a:endParaRPr lang="uk-UA" sz="11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Cambria" pitchFamily="18"/>
                <a:cs typeface="Times New Roman" pitchFamily="18"/>
              </a:endParaRPr>
            </a:p>
            <a:p>
              <a:pPr marL="0" marR="6982458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100" b="1" i="0" u="none" strike="noStrike" kern="1200" cap="none" spc="0" baseline="0">
                  <a:solidFill>
                    <a:srgbClr val="FFFFFF"/>
                  </a:solidFill>
                  <a:uFillTx/>
                  <a:latin typeface="Arial Narrow" pitchFamily="34"/>
                  <a:ea typeface="Cambria" pitchFamily="18"/>
                  <a:cs typeface="Times New Roman" pitchFamily="18"/>
                </a:rPr>
                <a:t> </a:t>
              </a:r>
              <a:endParaRPr lang="uk-UA" sz="11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Cambria" pitchFamily="18"/>
                <a:cs typeface="Times New Roman" pitchFamily="18"/>
              </a:endParaRPr>
            </a:p>
          </p:txBody>
        </p:sp>
        <p:pic>
          <p:nvPicPr>
            <p:cNvPr id="6" name="Image 16" descr="This image shows the Reach logo. It says &quot;REACH: Informing more effective humanitarian action&quot; in white text. " title="REACH logo">
              <a:extLst>
                <a:ext uri="{FF2B5EF4-FFF2-40B4-BE49-F238E27FC236}">
                  <a16:creationId xmlns:a16="http://schemas.microsoft.com/office/drawing/2014/main" id="{56FF0455-6050-25FA-0F79-DE845ABE5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6641" y="6077980"/>
              <a:ext cx="3255776" cy="67100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Graphic 53">
              <a:extLst>
                <a:ext uri="{FF2B5EF4-FFF2-40B4-BE49-F238E27FC236}">
                  <a16:creationId xmlns:a16="http://schemas.microsoft.com/office/drawing/2014/main" id="{9AB97ACF-2659-B3A2-A94E-057A3D9C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6337" y="6115726"/>
              <a:ext cx="1727539" cy="63325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4DCDE87C-F3FD-B045-790D-40ED45C7705A}"/>
              </a:ext>
            </a:extLst>
          </p:cNvPr>
          <p:cNvSpPr txBox="1">
            <a:spLocks/>
          </p:cNvSpPr>
          <p:nvPr/>
        </p:nvSpPr>
        <p:spPr>
          <a:xfrm>
            <a:off x="1266658" y="1658858"/>
            <a:ext cx="9811650" cy="33087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 разі будь-яких запитань звертайтеся до</a:t>
            </a:r>
          </a:p>
          <a:p>
            <a:endParaRPr lang="uk-UA" sz="38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3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Ірина </a:t>
            </a:r>
            <a:r>
              <a:rPr lang="uk-UA" sz="3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Бермес</a:t>
            </a:r>
            <a:r>
              <a:rPr lang="uk-UA" sz="3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– </a:t>
            </a:r>
            <a:r>
              <a:rPr lang="uk-UA" sz="3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Фахівчиня</a:t>
            </a:r>
            <a:r>
              <a:rPr lang="uk-UA" sz="3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з оцінювання</a:t>
            </a:r>
          </a:p>
          <a:p>
            <a:br>
              <a:rPr lang="uk-UA" sz="3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38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iryna.bermes@reach-initiative.org</a:t>
            </a:r>
            <a:endParaRPr lang="uk-UA" sz="38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uk-UA" sz="3800" b="1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3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Карина </a:t>
            </a:r>
            <a:r>
              <a:rPr lang="uk-UA" sz="3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Андрущак</a:t>
            </a:r>
            <a:r>
              <a:rPr lang="uk-UA" sz="3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– </a:t>
            </a:r>
            <a:r>
              <a:rPr lang="uk-UA" sz="3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Фахівчиня</a:t>
            </a:r>
            <a:r>
              <a:rPr lang="uk-UA" sz="3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з даних</a:t>
            </a:r>
          </a:p>
          <a:p>
            <a:endParaRPr lang="uk-UA" sz="38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38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karyna.andrushchak@reach-initiative.org</a:t>
            </a:r>
            <a:r>
              <a:rPr lang="uk-UA" sz="38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en-US" sz="38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n-US" sz="28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9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703CE0-6C25-F91B-AE7F-1AACB110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72562"/>
            <a:ext cx="11764108" cy="6515100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uk-UA" sz="34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Раунди моніторингу МТП відображені у </a:t>
            </a:r>
            <a:r>
              <a:rPr lang="uk-UA" sz="34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дашборді</a:t>
            </a:r>
            <a:r>
              <a:rPr lang="uk-UA" sz="34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br>
              <a:rPr lang="uk-UA" sz="29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endParaRPr lang="uk-UA" sz="29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</a:t>
            </a:r>
            <a:r>
              <a:rPr lang="uk-UA" sz="26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(26–25 червня 2022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2 (11–22 липня 2022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3 (22 серпня – 5 вересня 2022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4 (3–16 жовтня 2022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5 (6–18 грудня 2022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7 (16 лютого – 1 березня 2023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8 (17 квітня – 1 травня 2023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9 (3–21 липня 2023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10 (9–22 жовтня 2023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11 (03–17 грудня 2023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12 (18 березня – 9 квітня 2024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13 (30 червня – 26 липня 2024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14 (20 вересня – 07 жовтня 2024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15 (23 листопада – 8 грудня 2024 р.)</a:t>
            </a:r>
            <a:endParaRPr lang="en-US" sz="29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9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17 (28 квітня – 23 травня 2025 р.)</a:t>
            </a:r>
          </a:p>
          <a:p>
            <a:r>
              <a:rPr lang="uk-UA" sz="2900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Раунд 18 (23 серпня – 5 вересня)  - з'явиться в </a:t>
            </a:r>
            <a:r>
              <a:rPr lang="uk-UA" sz="2900" dirty="0" err="1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дашборді</a:t>
            </a:r>
            <a:r>
              <a:rPr lang="uk-UA" sz="2900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найближчим часом </a:t>
            </a:r>
            <a:br>
              <a:rPr lang="uk-UA" sz="21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endParaRPr lang="en-US" sz="21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23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Звертаємо увагу, що </a:t>
            </a:r>
            <a:r>
              <a:rPr lang="uk-UA" sz="2300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всі МТП з </a:t>
            </a:r>
            <a:r>
              <a:rPr lang="uk-UA" sz="2300" dirty="0" err="1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Мастер</a:t>
            </a:r>
            <a:r>
              <a:rPr lang="uk-UA" sz="2300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Листа були опитані під час кожного раунду</a:t>
            </a:r>
            <a:r>
              <a:rPr lang="uk-UA" sz="23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Представлена інформація відображає ситуацію лише в тих МТП, які були опитані під час обраного раунду</a:t>
            </a:r>
            <a:r>
              <a:rPr lang="en-US" sz="2300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uk-UA" sz="2300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101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A5D3-4FC7-BD46-22C7-17FD55C67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398"/>
            <a:ext cx="9144000" cy="44169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Інформаційна панель </a:t>
            </a:r>
            <a:r>
              <a:rPr lang="uk-UA" sz="2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дашборду</a:t>
            </a:r>
            <a:endParaRPr lang="uk-UA" sz="28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639C19-15B8-D291-6F56-F497E964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07" y="850282"/>
            <a:ext cx="8502159" cy="530573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585C7B6-7BF8-189F-FB24-D4781889C870}"/>
              </a:ext>
            </a:extLst>
          </p:cNvPr>
          <p:cNvSpPr/>
          <p:nvPr/>
        </p:nvSpPr>
        <p:spPr>
          <a:xfrm>
            <a:off x="2891310" y="1438694"/>
            <a:ext cx="896815" cy="1336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07D229E-4513-F3DF-65B7-2150BC12116B}"/>
              </a:ext>
            </a:extLst>
          </p:cNvPr>
          <p:cNvSpPr/>
          <p:nvPr/>
        </p:nvSpPr>
        <p:spPr>
          <a:xfrm>
            <a:off x="2891311" y="2854673"/>
            <a:ext cx="896815" cy="1148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12" name="Підзаголовок 2">
            <a:extLst>
              <a:ext uri="{FF2B5EF4-FFF2-40B4-BE49-F238E27FC236}">
                <a16:creationId xmlns:a16="http://schemas.microsoft.com/office/drawing/2014/main" id="{31B6EA56-326D-7FF3-9095-0AC19180B114}"/>
              </a:ext>
            </a:extLst>
          </p:cNvPr>
          <p:cNvSpPr txBox="1">
            <a:spLocks/>
          </p:cNvSpPr>
          <p:nvPr/>
        </p:nvSpPr>
        <p:spPr>
          <a:xfrm>
            <a:off x="471274" y="812523"/>
            <a:ext cx="1589223" cy="98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Крок 1</a:t>
            </a:r>
            <a:r>
              <a:rPr lang="en-US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У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верхній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лівій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панелі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обраємо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мову</a:t>
            </a:r>
            <a:endParaRPr lang="uk-UA" sz="18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ідзаголовок 2">
            <a:extLst>
              <a:ext uri="{FF2B5EF4-FFF2-40B4-BE49-F238E27FC236}">
                <a16:creationId xmlns:a16="http://schemas.microsoft.com/office/drawing/2014/main" id="{CC808D91-30CA-E47A-D4A7-C8CE9AA81700}"/>
              </a:ext>
            </a:extLst>
          </p:cNvPr>
          <p:cNvSpPr txBox="1">
            <a:spLocks/>
          </p:cNvSpPr>
          <p:nvPr/>
        </p:nvSpPr>
        <p:spPr>
          <a:xfrm>
            <a:off x="410279" y="2032148"/>
            <a:ext cx="1809382" cy="2698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Крок 2</a:t>
            </a:r>
            <a:r>
              <a:rPr lang="en-US" sz="16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В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залежності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від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того,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чи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нас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цікавлять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узагальнені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дані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чи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дані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на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рівні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окремих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МТП </a:t>
            </a:r>
            <a:r>
              <a:rPr lang="ru-RU" sz="16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обираємо</a:t>
            </a:r>
            <a:r>
              <a:rPr lang="ru-RU" sz="16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5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“</a:t>
            </a:r>
            <a:r>
              <a:rPr lang="uk-UA" sz="15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Завантажити узагальнені дані</a:t>
            </a:r>
            <a:r>
              <a:rPr lang="en-US" sz="15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”</a:t>
            </a:r>
            <a:r>
              <a:rPr lang="uk-UA" sz="15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uk-UA" sz="14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або </a:t>
            </a:r>
            <a:r>
              <a:rPr lang="en-US" sz="15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“</a:t>
            </a:r>
            <a:r>
              <a:rPr lang="uk-UA" sz="15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Завантажити данні на рівні МТП</a:t>
            </a:r>
            <a:r>
              <a:rPr lang="en-US" sz="15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”</a:t>
            </a:r>
            <a:endParaRPr lang="uk-UA" sz="1400" b="1" dirty="0">
              <a:solidFill>
                <a:srgbClr val="ED6B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id="{E016E6BB-E6E4-5BA8-9723-1B59EFAE25C9}"/>
              </a:ext>
            </a:extLst>
          </p:cNvPr>
          <p:cNvSpPr/>
          <p:nvPr/>
        </p:nvSpPr>
        <p:spPr>
          <a:xfrm rot="1489985">
            <a:off x="2256420" y="3099871"/>
            <a:ext cx="562708" cy="2989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: вправо 14">
            <a:extLst>
              <a:ext uri="{FF2B5EF4-FFF2-40B4-BE49-F238E27FC236}">
                <a16:creationId xmlns:a16="http://schemas.microsoft.com/office/drawing/2014/main" id="{DD33CC19-8AA2-2D59-45E4-E0162B249781}"/>
              </a:ext>
            </a:extLst>
          </p:cNvPr>
          <p:cNvSpPr/>
          <p:nvPr/>
        </p:nvSpPr>
        <p:spPr>
          <a:xfrm rot="20149137">
            <a:off x="2230752" y="2209043"/>
            <a:ext cx="562708" cy="2989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EEC1BFB-6BC3-6D9F-45E1-6A67FAE22B91}"/>
              </a:ext>
            </a:extLst>
          </p:cNvPr>
          <p:cNvSpPr/>
          <p:nvPr/>
        </p:nvSpPr>
        <p:spPr>
          <a:xfrm>
            <a:off x="2891310" y="859902"/>
            <a:ext cx="572860" cy="441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8B7D0AE3-BBB9-E2CF-C237-C87122F54C15}"/>
              </a:ext>
            </a:extLst>
          </p:cNvPr>
          <p:cNvSpPr/>
          <p:nvPr/>
        </p:nvSpPr>
        <p:spPr>
          <a:xfrm>
            <a:off x="2159952" y="1017281"/>
            <a:ext cx="468948" cy="28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ідзаголовок 2">
            <a:extLst>
              <a:ext uri="{FF2B5EF4-FFF2-40B4-BE49-F238E27FC236}">
                <a16:creationId xmlns:a16="http://schemas.microsoft.com/office/drawing/2014/main" id="{66DD3A02-2D18-BDD9-7C1A-5288131F7669}"/>
              </a:ext>
            </a:extLst>
          </p:cNvPr>
          <p:cNvSpPr txBox="1">
            <a:spLocks/>
          </p:cNvSpPr>
          <p:nvPr/>
        </p:nvSpPr>
        <p:spPr>
          <a:xfrm>
            <a:off x="447259" y="4968439"/>
            <a:ext cx="1712693" cy="1252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195B71"/>
                </a:solidFill>
              </a:rPr>
              <a:t>!(Після завантаження можна перемикатись між узагальненою інформацією та даних на рівні окремих МТП)</a:t>
            </a:r>
          </a:p>
        </p:txBody>
      </p:sp>
    </p:spTree>
    <p:extLst>
      <p:ext uri="{BB962C8B-B14F-4D97-AF65-F5344CB8AC3E}">
        <p14:creationId xmlns:p14="http://schemas.microsoft.com/office/powerpoint/2010/main" val="294414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F2CE-7485-7FEB-7E92-5ED345606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1567DE-16EF-C802-DFF8-CDBA7955B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3" y="2185508"/>
            <a:ext cx="12083393" cy="3415440"/>
          </a:xfrm>
          <a:prstGeom prst="rect">
            <a:avLst/>
          </a:prstGeom>
        </p:spPr>
      </p:pic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79739A17-108F-FEB9-7CAD-EC726D7084EF}"/>
              </a:ext>
            </a:extLst>
          </p:cNvPr>
          <p:cNvSpPr/>
          <p:nvPr/>
        </p:nvSpPr>
        <p:spPr>
          <a:xfrm rot="5400000">
            <a:off x="1583319" y="2331071"/>
            <a:ext cx="689746" cy="4336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92B465-A423-2A27-F1D7-4ED28DEC9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229" y="1020425"/>
            <a:ext cx="3382814" cy="568065"/>
          </a:xfrm>
          <a:prstGeom prst="rect">
            <a:avLst/>
          </a:prstGeom>
          <a:ln>
            <a:solidFill>
              <a:srgbClr val="ED6B4D"/>
            </a:solidFill>
          </a:ln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0FC1CEA-19A4-C4CB-FC2F-F0107CCC5BD5}"/>
              </a:ext>
            </a:extLst>
          </p:cNvPr>
          <p:cNvSpPr/>
          <p:nvPr/>
        </p:nvSpPr>
        <p:spPr>
          <a:xfrm>
            <a:off x="8253229" y="1024371"/>
            <a:ext cx="3382814" cy="560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Підзаголовок 2">
            <a:extLst>
              <a:ext uri="{FF2B5EF4-FFF2-40B4-BE49-F238E27FC236}">
                <a16:creationId xmlns:a16="http://schemas.microsoft.com/office/drawing/2014/main" id="{C8CA8394-3DC4-7F50-54E6-7A341D864FA5}"/>
              </a:ext>
            </a:extLst>
          </p:cNvPr>
          <p:cNvSpPr txBox="1">
            <a:spLocks/>
          </p:cNvSpPr>
          <p:nvPr/>
        </p:nvSpPr>
        <p:spPr>
          <a:xfrm>
            <a:off x="8590085" y="5179431"/>
            <a:ext cx="2502345" cy="1353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D6B4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Щоб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змінити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мову дашборду,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спершу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очистіть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усі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фільтри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та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зніміть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вибір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із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конкретного МТП.</a:t>
            </a:r>
            <a:endParaRPr lang="uk-UA" sz="18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CC25B1D3-5434-83AA-7953-AEAC4C18F66C}"/>
              </a:ext>
            </a:extLst>
          </p:cNvPr>
          <p:cNvSpPr/>
          <p:nvPr/>
        </p:nvSpPr>
        <p:spPr>
          <a:xfrm rot="19298410">
            <a:off x="9384749" y="4374328"/>
            <a:ext cx="1119775" cy="409327"/>
          </a:xfrm>
          <a:prstGeom prst="rightArrow">
            <a:avLst/>
          </a:prstGeom>
          <a:solidFill>
            <a:srgbClr val="ED6B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195B7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73BB162-9098-8631-4978-91884307B4CD}"/>
              </a:ext>
            </a:extLst>
          </p:cNvPr>
          <p:cNvSpPr/>
          <p:nvPr/>
        </p:nvSpPr>
        <p:spPr>
          <a:xfrm>
            <a:off x="10532542" y="3683978"/>
            <a:ext cx="1132077" cy="1211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15BD82F-717B-775D-B4BE-E6C959E421AA}"/>
              </a:ext>
            </a:extLst>
          </p:cNvPr>
          <p:cNvSpPr/>
          <p:nvPr/>
        </p:nvSpPr>
        <p:spPr>
          <a:xfrm>
            <a:off x="808598" y="2940300"/>
            <a:ext cx="2383010" cy="205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2BE3B425-7345-B031-1680-E9C598AE1586}"/>
              </a:ext>
            </a:extLst>
          </p:cNvPr>
          <p:cNvCxnSpPr>
            <a:cxnSpLocks/>
          </p:cNvCxnSpPr>
          <p:nvPr/>
        </p:nvCxnSpPr>
        <p:spPr>
          <a:xfrm flipV="1">
            <a:off x="1098449" y="3381998"/>
            <a:ext cx="1934897" cy="15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3242394E-348E-FD63-6ACA-DA774DB01A87}"/>
              </a:ext>
            </a:extLst>
          </p:cNvPr>
          <p:cNvSpPr txBox="1">
            <a:spLocks/>
          </p:cNvSpPr>
          <p:nvPr/>
        </p:nvSpPr>
        <p:spPr>
          <a:xfrm>
            <a:off x="374257" y="331422"/>
            <a:ext cx="2918886" cy="1854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95B7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Щоб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переглянути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інформацію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на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дашборді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необхідно</a:t>
            </a:r>
            <a:r>
              <a:rPr lang="en-US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br>
              <a:rPr lang="en-US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Крок 1</a:t>
            </a:r>
            <a:r>
              <a:rPr lang="en-US" sz="20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Обрати мову </a:t>
            </a:r>
            <a:b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Крок 2</a:t>
            </a:r>
            <a:r>
              <a:rPr lang="en-US" sz="20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ru-RU" sz="20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Обрати номер раунду у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потрібній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мові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2000" dirty="0"/>
              <a:t> 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4C49BA9-7441-A360-F22B-1935DEB1518C}"/>
              </a:ext>
            </a:extLst>
          </p:cNvPr>
          <p:cNvSpPr/>
          <p:nvPr/>
        </p:nvSpPr>
        <p:spPr>
          <a:xfrm>
            <a:off x="302708" y="2940299"/>
            <a:ext cx="433672" cy="441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20" name="Стрілка: вправо 19">
            <a:extLst>
              <a:ext uri="{FF2B5EF4-FFF2-40B4-BE49-F238E27FC236}">
                <a16:creationId xmlns:a16="http://schemas.microsoft.com/office/drawing/2014/main" id="{2CD3646C-68FE-6BE9-053E-B5EE70AD2D17}"/>
              </a:ext>
            </a:extLst>
          </p:cNvPr>
          <p:cNvSpPr/>
          <p:nvPr/>
        </p:nvSpPr>
        <p:spPr>
          <a:xfrm rot="5400000">
            <a:off x="126896" y="2313546"/>
            <a:ext cx="689747" cy="4336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ідзаголовок 2">
            <a:extLst>
              <a:ext uri="{FF2B5EF4-FFF2-40B4-BE49-F238E27FC236}">
                <a16:creationId xmlns:a16="http://schemas.microsoft.com/office/drawing/2014/main" id="{6D1CC526-0226-3F5A-2419-4AAB77FF01DA}"/>
              </a:ext>
            </a:extLst>
          </p:cNvPr>
          <p:cNvSpPr txBox="1">
            <a:spLocks/>
          </p:cNvSpPr>
          <p:nvPr/>
        </p:nvSpPr>
        <p:spPr>
          <a:xfrm>
            <a:off x="3938772" y="983325"/>
            <a:ext cx="4221353" cy="653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95B7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</a:t>
            </a:r>
            <a:r>
              <a:rPr lang="en-US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разі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якщо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мова у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назві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раунду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вказана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некоректно</a:t>
            </a:r>
            <a:r>
              <a:rPr lang="ru-RU" sz="20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uk-UA" sz="20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система відобразить підказку. </a:t>
            </a:r>
            <a:endParaRPr lang="ru-RU" sz="2000" b="1" dirty="0">
              <a:solidFill>
                <a:srgbClr val="ED6B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2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програмне забезпечення, Веб-сторінк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241250C-BC31-817E-A062-022D23FD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" y="1160585"/>
            <a:ext cx="11317243" cy="5317089"/>
          </a:xfrm>
          <a:prstGeom prst="rect">
            <a:avLst/>
          </a:prstGeom>
        </p:spPr>
      </p:pic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538F227A-F8B6-2F1A-687E-C0761D1F8978}"/>
              </a:ext>
            </a:extLst>
          </p:cNvPr>
          <p:cNvSpPr txBox="1">
            <a:spLocks/>
          </p:cNvSpPr>
          <p:nvPr/>
        </p:nvSpPr>
        <p:spPr>
          <a:xfrm>
            <a:off x="1951892" y="213274"/>
            <a:ext cx="7150845" cy="9473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Як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переглянути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інформацію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на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дашборді</a:t>
            </a:r>
            <a:br>
              <a:rPr lang="en-US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Відеоприклад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2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BA492D-3E78-1D5B-8741-2789B5E8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66" y="1555931"/>
            <a:ext cx="11456377" cy="498044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00BB9B5-D6D8-3975-90B1-07A7FFBBDEA8}"/>
              </a:ext>
            </a:extLst>
          </p:cNvPr>
          <p:cNvSpPr/>
          <p:nvPr/>
        </p:nvSpPr>
        <p:spPr>
          <a:xfrm>
            <a:off x="3261443" y="1479669"/>
            <a:ext cx="8713679" cy="809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21" name="Стрілка: вигнута вправо 20">
            <a:extLst>
              <a:ext uri="{FF2B5EF4-FFF2-40B4-BE49-F238E27FC236}">
                <a16:creationId xmlns:a16="http://schemas.microsoft.com/office/drawing/2014/main" id="{FC7FB091-878F-1E93-5C5D-C904A69680E0}"/>
              </a:ext>
            </a:extLst>
          </p:cNvPr>
          <p:cNvSpPr/>
          <p:nvPr/>
        </p:nvSpPr>
        <p:spPr>
          <a:xfrm>
            <a:off x="1934970" y="535470"/>
            <a:ext cx="1080792" cy="1705708"/>
          </a:xfrm>
          <a:prstGeom prst="curvedRightArrow">
            <a:avLst>
              <a:gd name="adj1" fmla="val 25000"/>
              <a:gd name="adj2" fmla="val 52943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6A707338-DBCA-67CE-4829-FECA48FEC117}"/>
              </a:ext>
            </a:extLst>
          </p:cNvPr>
          <p:cNvSpPr txBox="1">
            <a:spLocks/>
          </p:cNvSpPr>
          <p:nvPr/>
        </p:nvSpPr>
        <p:spPr>
          <a:xfrm>
            <a:off x="2882281" y="321624"/>
            <a:ext cx="5822104" cy="93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95B7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Інформація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на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дашборді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представлена у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розділах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з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можливістю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перемикання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між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ними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5D8F0814-D5A0-2FD1-458A-6C1E38A568E4}"/>
              </a:ext>
            </a:extLst>
          </p:cNvPr>
          <p:cNvSpPr/>
          <p:nvPr/>
        </p:nvSpPr>
        <p:spPr>
          <a:xfrm>
            <a:off x="6004922" y="1555931"/>
            <a:ext cx="1248732" cy="286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2377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DD92B8-FB0F-BB2B-1EBA-984995CF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3" y="1822565"/>
            <a:ext cx="12109936" cy="348837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ACC1627-825E-AE18-1100-948B1A19A403}"/>
              </a:ext>
            </a:extLst>
          </p:cNvPr>
          <p:cNvSpPr/>
          <p:nvPr/>
        </p:nvSpPr>
        <p:spPr>
          <a:xfrm>
            <a:off x="3131163" y="3186433"/>
            <a:ext cx="7212438" cy="611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D5213-B85C-23A3-E3A6-E32742D819A2}"/>
              </a:ext>
            </a:extLst>
          </p:cNvPr>
          <p:cNvSpPr txBox="1"/>
          <p:nvPr/>
        </p:nvSpPr>
        <p:spPr>
          <a:xfrm>
            <a:off x="629610" y="583464"/>
            <a:ext cx="618442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95B7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відображає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дані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по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країні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Для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деталізації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скористайтеся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фільтрами</a:t>
            </a:r>
            <a:r>
              <a:rPr lang="ru-RU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ru-RU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область → район → громада → населений пункт</a:t>
            </a:r>
            <a:r>
              <a:rPr lang="en-US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uk-UA" b="1" dirty="0">
              <a:solidFill>
                <a:srgbClr val="ED6B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4C126CDE-0E72-8008-1CCB-4E3969D11BC7}"/>
              </a:ext>
            </a:extLst>
          </p:cNvPr>
          <p:cNvSpPr/>
          <p:nvPr/>
        </p:nvSpPr>
        <p:spPr>
          <a:xfrm rot="4200308">
            <a:off x="2440457" y="2068163"/>
            <a:ext cx="1230014" cy="608286"/>
          </a:xfrm>
          <a:prstGeom prst="rightArrow">
            <a:avLst/>
          </a:prstGeom>
          <a:solidFill>
            <a:srgbClr val="ED6B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195B71"/>
              </a:solidFill>
            </a:endParaRPr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id="{CD086799-C480-62A2-5598-ACC2322E0F38}"/>
              </a:ext>
            </a:extLst>
          </p:cNvPr>
          <p:cNvSpPr/>
          <p:nvPr/>
        </p:nvSpPr>
        <p:spPr>
          <a:xfrm rot="5718702">
            <a:off x="10331213" y="2418905"/>
            <a:ext cx="1230014" cy="608286"/>
          </a:xfrm>
          <a:prstGeom prst="rightArrow">
            <a:avLst/>
          </a:prstGeom>
          <a:solidFill>
            <a:srgbClr val="ED6B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195B71"/>
              </a:solidFill>
            </a:endParaRPr>
          </a:p>
        </p:txBody>
      </p:sp>
      <p:sp>
        <p:nvSpPr>
          <p:cNvPr id="14" name="Підзаголовок 2">
            <a:extLst>
              <a:ext uri="{FF2B5EF4-FFF2-40B4-BE49-F238E27FC236}">
                <a16:creationId xmlns:a16="http://schemas.microsoft.com/office/drawing/2014/main" id="{EA3B0E44-2A2E-5149-7C8C-97E672CEC1C8}"/>
              </a:ext>
            </a:extLst>
          </p:cNvPr>
          <p:cNvSpPr txBox="1">
            <a:spLocks/>
          </p:cNvSpPr>
          <p:nvPr/>
        </p:nvSpPr>
        <p:spPr>
          <a:xfrm>
            <a:off x="8904174" y="740250"/>
            <a:ext cx="2910025" cy="1132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D6B4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uk-UA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Скинути всі фільтри</a:t>
            </a:r>
            <a:r>
              <a:rPr lang="ru-RU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  <a:r>
              <a:rPr lang="uk-UA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uk-UA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повертає </a:t>
            </a:r>
            <a:r>
              <a:rPr lang="uk-UA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дашборд</a:t>
            </a:r>
            <a:r>
              <a:rPr lang="uk-UA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до стандартного вигляду без обраних параметрів.</a:t>
            </a:r>
            <a:endParaRPr lang="uk-UA" sz="1800" b="1" dirty="0">
              <a:solidFill>
                <a:srgbClr val="ED6B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322CD58-F9DA-E028-37FE-7EE7D003C1EB}"/>
              </a:ext>
            </a:extLst>
          </p:cNvPr>
          <p:cNvSpPr/>
          <p:nvPr/>
        </p:nvSpPr>
        <p:spPr>
          <a:xfrm>
            <a:off x="10427677" y="3363571"/>
            <a:ext cx="962390" cy="566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177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текст, знімок екрана, програмне забезпечення, Веб-сторінк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536A6C2-9863-3ACA-1987-A149407C1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5" y="1019909"/>
            <a:ext cx="10611650" cy="5758962"/>
          </a:xfrm>
          <a:prstGeom prst="rect">
            <a:avLst/>
          </a:prstGeom>
        </p:spPr>
      </p:pic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07FB0A78-4A25-BC6D-D2C0-5098AD44EF96}"/>
              </a:ext>
            </a:extLst>
          </p:cNvPr>
          <p:cNvSpPr txBox="1">
            <a:spLocks/>
          </p:cNvSpPr>
          <p:nvPr/>
        </p:nvSpPr>
        <p:spPr>
          <a:xfrm>
            <a:off x="936047" y="149468"/>
            <a:ext cx="9658684" cy="10767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uk-UA" sz="2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Відеоприклад</a:t>
            </a:r>
            <a:r>
              <a:rPr lang="uk-UA" sz="2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br>
              <a:rPr lang="uk-UA" sz="2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uk-UA" sz="2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Як переглядати дані по окремих МТП</a:t>
            </a:r>
            <a:endParaRPr lang="uk-UA" sz="2800" b="1" dirty="0">
              <a:solidFill>
                <a:srgbClr val="ED6B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0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9C5411-FEA8-F1FD-2443-6AF17531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0" y="218211"/>
            <a:ext cx="11393490" cy="3477110"/>
          </a:xfrm>
          <a:prstGeom prst="rect">
            <a:avLst/>
          </a:prstGeom>
        </p:spPr>
      </p:pic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3E6B02ED-E462-C909-782B-741C6B599C29}"/>
              </a:ext>
            </a:extLst>
          </p:cNvPr>
          <p:cNvSpPr txBox="1">
            <a:spLocks/>
          </p:cNvSpPr>
          <p:nvPr/>
        </p:nvSpPr>
        <p:spPr>
          <a:xfrm>
            <a:off x="8994531" y="3161171"/>
            <a:ext cx="2886139" cy="1463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D6B4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Натисніть, щоб отримати детальну інформацію про обране МТП</a:t>
            </a:r>
            <a:endParaRPr lang="uk-UA" b="1" dirty="0">
              <a:solidFill>
                <a:srgbClr val="ED6B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C3B725-22B1-1BDC-5A65-881974CCD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88" y="3880194"/>
            <a:ext cx="2123220" cy="2225407"/>
          </a:xfrm>
          <a:prstGeom prst="rect">
            <a:avLst/>
          </a:prstGeom>
        </p:spPr>
      </p:pic>
      <p:sp>
        <p:nvSpPr>
          <p:cNvPr id="18" name="Стрілка: вправо 17">
            <a:extLst>
              <a:ext uri="{FF2B5EF4-FFF2-40B4-BE49-F238E27FC236}">
                <a16:creationId xmlns:a16="http://schemas.microsoft.com/office/drawing/2014/main" id="{ED94F099-AC68-0721-0DDE-73802EE32A1A}"/>
              </a:ext>
            </a:extLst>
          </p:cNvPr>
          <p:cNvSpPr/>
          <p:nvPr/>
        </p:nvSpPr>
        <p:spPr>
          <a:xfrm rot="17647928">
            <a:off x="9915244" y="2292966"/>
            <a:ext cx="1230014" cy="608286"/>
          </a:xfrm>
          <a:prstGeom prst="rightArrow">
            <a:avLst/>
          </a:prstGeom>
          <a:solidFill>
            <a:srgbClr val="ED6B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195B71"/>
              </a:solidFill>
            </a:endParaRPr>
          </a:p>
        </p:txBody>
      </p:sp>
      <p:sp>
        <p:nvSpPr>
          <p:cNvPr id="19" name="Стрілка: вправо 18">
            <a:extLst>
              <a:ext uri="{FF2B5EF4-FFF2-40B4-BE49-F238E27FC236}">
                <a16:creationId xmlns:a16="http://schemas.microsoft.com/office/drawing/2014/main" id="{5F124C30-5054-F35A-D704-572B07EF51BD}"/>
              </a:ext>
            </a:extLst>
          </p:cNvPr>
          <p:cNvSpPr/>
          <p:nvPr/>
        </p:nvSpPr>
        <p:spPr>
          <a:xfrm>
            <a:off x="5237619" y="4857755"/>
            <a:ext cx="975693" cy="608286"/>
          </a:xfrm>
          <a:prstGeom prst="rightArrow">
            <a:avLst/>
          </a:prstGeom>
          <a:solidFill>
            <a:srgbClr val="ED6B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195B71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8F8D8CF5-3939-A4CB-6BE2-B4A593DD0BD8}"/>
              </a:ext>
            </a:extLst>
          </p:cNvPr>
          <p:cNvSpPr/>
          <p:nvPr/>
        </p:nvSpPr>
        <p:spPr>
          <a:xfrm>
            <a:off x="311330" y="1042225"/>
            <a:ext cx="9852578" cy="643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18167F29-0A68-C85D-23C0-95A30CCBEAAC}"/>
              </a:ext>
            </a:extLst>
          </p:cNvPr>
          <p:cNvSpPr/>
          <p:nvPr/>
        </p:nvSpPr>
        <p:spPr>
          <a:xfrm>
            <a:off x="10163908" y="1209613"/>
            <a:ext cx="1459523" cy="701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22" name="Підзаголовок 2">
            <a:extLst>
              <a:ext uri="{FF2B5EF4-FFF2-40B4-BE49-F238E27FC236}">
                <a16:creationId xmlns:a16="http://schemas.microsoft.com/office/drawing/2014/main" id="{DEF6AAFC-61A7-8471-49F9-A0E2DACA825C}"/>
              </a:ext>
            </a:extLst>
          </p:cNvPr>
          <p:cNvSpPr txBox="1">
            <a:spLocks/>
          </p:cNvSpPr>
          <p:nvPr/>
        </p:nvSpPr>
        <p:spPr>
          <a:xfrm>
            <a:off x="1089934" y="4516561"/>
            <a:ext cx="2255965" cy="1097277"/>
          </a:xfrm>
          <a:prstGeom prst="rect">
            <a:avLst/>
          </a:prstGeom>
          <a:noFill/>
          <a:ln>
            <a:solidFill>
              <a:srgbClr val="ED6B4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Щоб повернутися  з рівня МТП до узагальнених даних потрібно</a:t>
            </a:r>
            <a:r>
              <a:rPr lang="en-US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uk-UA" sz="18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uk-UA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sp>
        <p:nvSpPr>
          <p:cNvPr id="23" name="Підзаголовок 2">
            <a:extLst>
              <a:ext uri="{FF2B5EF4-FFF2-40B4-BE49-F238E27FC236}">
                <a16:creationId xmlns:a16="http://schemas.microsoft.com/office/drawing/2014/main" id="{C28A3A55-2B38-50E6-C645-F7E292DFDD46}"/>
              </a:ext>
            </a:extLst>
          </p:cNvPr>
          <p:cNvSpPr txBox="1">
            <a:spLocks/>
          </p:cNvSpPr>
          <p:nvPr/>
        </p:nvSpPr>
        <p:spPr>
          <a:xfrm>
            <a:off x="3402338" y="4241319"/>
            <a:ext cx="1751830" cy="983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Крок</a:t>
            </a:r>
            <a:r>
              <a:rPr lang="en-US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1: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Скинути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всі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фільтри</a:t>
            </a:r>
            <a:b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endParaRPr lang="uk-UA" sz="18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Підзаголовок 2">
            <a:extLst>
              <a:ext uri="{FF2B5EF4-FFF2-40B4-BE49-F238E27FC236}">
                <a16:creationId xmlns:a16="http://schemas.microsoft.com/office/drawing/2014/main" id="{162BE046-96F4-4DDE-B217-5CD029DD7162}"/>
              </a:ext>
            </a:extLst>
          </p:cNvPr>
          <p:cNvSpPr txBox="1">
            <a:spLocks/>
          </p:cNvSpPr>
          <p:nvPr/>
        </p:nvSpPr>
        <p:spPr>
          <a:xfrm>
            <a:off x="3402337" y="5224518"/>
            <a:ext cx="2004931" cy="116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Крок</a:t>
            </a:r>
            <a:r>
              <a:rPr lang="en-US" sz="1800" b="1" dirty="0">
                <a:solidFill>
                  <a:srgbClr val="ED6B4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2: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Обрати «</a:t>
            </a:r>
            <a:r>
              <a:rPr lang="uk-UA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Назад до </a:t>
            </a:r>
            <a:r>
              <a:rPr lang="uk-UA" sz="1800" b="1" dirty="0" err="1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адмін</a:t>
            </a:r>
            <a:r>
              <a:rPr lang="uk-UA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рівнів</a:t>
            </a:r>
            <a: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  <a:br>
              <a:rPr lang="ru-RU" sz="1800" b="1" dirty="0">
                <a:solidFill>
                  <a:srgbClr val="19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endParaRPr lang="uk-UA" sz="1800" b="1" dirty="0">
              <a:solidFill>
                <a:srgbClr val="195B7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07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495</Words>
  <Application>Microsoft Office PowerPoint</Application>
  <PresentationFormat>Широкий екран</PresentationFormat>
  <Paragraphs>51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Arial Narrow</vt:lpstr>
      <vt:lpstr>Franklin Gothic Demi</vt:lpstr>
      <vt:lpstr>Roboto Condensed</vt:lpstr>
      <vt:lpstr>Тема Office</vt:lpstr>
      <vt:lpstr>Моніторинг МТП: Інструкція з користування Дашбордом</vt:lpstr>
      <vt:lpstr>Презентація PowerPoint</vt:lpstr>
      <vt:lpstr>Інформаційна панель дашборду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ACTED Ukraine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Iryna BERMES</dc:creator>
  <cp:lastModifiedBy>Iryna BERMES</cp:lastModifiedBy>
  <cp:revision>48</cp:revision>
  <dcterms:created xsi:type="dcterms:W3CDTF">2025-09-09T08:04:27Z</dcterms:created>
  <dcterms:modified xsi:type="dcterms:W3CDTF">2025-09-12T14:43:07Z</dcterms:modified>
</cp:coreProperties>
</file>