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Lst>
  <p:notesMasterIdLst>
    <p:notesMasterId r:id="rId41"/>
  </p:notesMasterIdLst>
  <p:sldIdLst>
    <p:sldId id="364" r:id="rId11"/>
    <p:sldId id="457" r:id="rId12"/>
    <p:sldId id="367" r:id="rId13"/>
    <p:sldId id="375" r:id="rId14"/>
    <p:sldId id="376" r:id="rId15"/>
    <p:sldId id="377" r:id="rId16"/>
    <p:sldId id="378" r:id="rId17"/>
    <p:sldId id="436" r:id="rId18"/>
    <p:sldId id="458" r:id="rId19"/>
    <p:sldId id="438" r:id="rId20"/>
    <p:sldId id="459" r:id="rId21"/>
    <p:sldId id="460" r:id="rId22"/>
    <p:sldId id="461" r:id="rId23"/>
    <p:sldId id="462" r:id="rId24"/>
    <p:sldId id="463" r:id="rId25"/>
    <p:sldId id="444" r:id="rId26"/>
    <p:sldId id="464" r:id="rId27"/>
    <p:sldId id="465" r:id="rId28"/>
    <p:sldId id="466" r:id="rId29"/>
    <p:sldId id="467" r:id="rId30"/>
    <p:sldId id="468" r:id="rId31"/>
    <p:sldId id="470" r:id="rId32"/>
    <p:sldId id="449" r:id="rId33"/>
    <p:sldId id="471" r:id="rId34"/>
    <p:sldId id="472" r:id="rId35"/>
    <p:sldId id="473" r:id="rId36"/>
    <p:sldId id="454" r:id="rId37"/>
    <p:sldId id="451" r:id="rId38"/>
    <p:sldId id="474" r:id="rId39"/>
    <p:sldId id="299"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89" userDrawn="1">
          <p15:clr>
            <a:srgbClr val="A4A3A4"/>
          </p15:clr>
        </p15:guide>
        <p15:guide id="3" orient="horz" pos="1616" userDrawn="1">
          <p15:clr>
            <a:srgbClr val="A4A3A4"/>
          </p15:clr>
        </p15:guide>
        <p15:guide id="4" pos="2245" userDrawn="1">
          <p15:clr>
            <a:srgbClr val="A4A3A4"/>
          </p15:clr>
        </p15:guide>
        <p15:guide id="5" orient="horz" pos="1366" userDrawn="1">
          <p15:clr>
            <a:srgbClr val="A4A3A4"/>
          </p15:clr>
        </p15:guide>
        <p15:guide id="6" orient="horz" pos="2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G" initials="AG" lastIdx="9" clrIdx="0">
    <p:extLst>
      <p:ext uri="{19B8F6BF-5375-455C-9EA6-DF929625EA0E}">
        <p15:presenceInfo xmlns:p15="http://schemas.microsoft.com/office/powerpoint/2012/main" userId="8e0384bfac6e3c24" providerId="Windows Live"/>
      </p:ext>
    </p:extLst>
  </p:cmAuthor>
  <p:cmAuthor id="2" name="Lysiane Haefelin" initials="LH" lastIdx="4" clrIdx="1">
    <p:extLst>
      <p:ext uri="{19B8F6BF-5375-455C-9EA6-DF929625EA0E}">
        <p15:presenceInfo xmlns:p15="http://schemas.microsoft.com/office/powerpoint/2012/main" userId="7cdb19f78a2203ad" providerId="Windows Live"/>
      </p:ext>
    </p:extLst>
  </p:cmAuthor>
  <p:cmAuthor id="3" name="Krissie " initials="KH" lastIdx="4" clrIdx="2">
    <p:extLst>
      <p:ext uri="{19B8F6BF-5375-455C-9EA6-DF929625EA0E}">
        <p15:presenceInfo xmlns:p15="http://schemas.microsoft.com/office/powerpoint/2012/main" userId="Krissie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58585A"/>
    <a:srgbClr val="D2CBB8"/>
    <a:srgbClr val="EE5859"/>
    <a:srgbClr val="D1D3D4"/>
    <a:srgbClr val="000000"/>
    <a:srgbClr val="979797"/>
    <a:srgbClr val="808080"/>
    <a:srgbClr val="CACACA"/>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112" autoAdjust="0"/>
  </p:normalViewPr>
  <p:slideViewPr>
    <p:cSldViewPr snapToGrid="0">
      <p:cViewPr varScale="1">
        <p:scale>
          <a:sx n="83" d="100"/>
          <a:sy n="83" d="100"/>
        </p:scale>
        <p:origin x="1406" y="62"/>
      </p:cViewPr>
      <p:guideLst>
        <p:guide orient="horz" pos="2160"/>
        <p:guide pos="2789"/>
        <p:guide orient="horz" pos="1616"/>
        <p:guide pos="2245"/>
        <p:guide orient="horz" pos="1366"/>
        <p:guide orient="horz" pos="247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0FD9A-1184-4E0E-AC1F-C78EA6CFD1BC}" type="datetimeFigureOut">
              <a:rPr lang="en-US" smtClean="0"/>
              <a:t>5/7/2020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7D9CB-9E5F-4AB5-BD5C-0AF6BDB021D2}" type="slidenum">
              <a:rPr lang="en-US" smtClean="0"/>
              <a:t>‹#›</a:t>
            </a:fld>
            <a:endParaRPr lang="en-US"/>
          </a:p>
        </p:txBody>
      </p:sp>
    </p:spTree>
    <p:extLst>
      <p:ext uri="{BB962C8B-B14F-4D97-AF65-F5344CB8AC3E}">
        <p14:creationId xmlns:p14="http://schemas.microsoft.com/office/powerpoint/2010/main" val="77790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04215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2389951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rgbClr val="D2CBB8"/>
                </a:solidFill>
                <a:latin typeface="Arial Narrow" panose="020B0606020202030204" pitchFamily="34" charset="0"/>
              </a:defRPr>
            </a:lvl1pPr>
          </a:lstStyle>
          <a:p>
            <a:pPr lvl="0"/>
            <a:r>
              <a:rPr lang="en-US" dirty="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chemeClr val="bg1"/>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rgbClr val="D2CBB8"/>
                </a:solidFill>
                <a:latin typeface="Arial Narrow" panose="020B0606020202030204" pitchFamily="34" charset="0"/>
              </a:defRPr>
            </a:lvl1pPr>
          </a:lstStyle>
          <a:p>
            <a:pPr lvl="0"/>
            <a:r>
              <a:rPr lang="en-US" dirty="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a:t>
            </a:r>
            <a:r>
              <a:rPr lang="en-US" dirty="0" err="1"/>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Op2 Goodbye slide">
    <p:spTree>
      <p:nvGrpSpPr>
        <p:cNvPr id="1" name=""/>
        <p:cNvGrpSpPr/>
        <p:nvPr/>
      </p:nvGrpSpPr>
      <p:grpSpPr>
        <a:xfrm>
          <a:off x="0" y="0"/>
          <a:ext cx="0" cy="0"/>
          <a:chOff x="0" y="0"/>
          <a:chExt cx="0" cy="0"/>
        </a:xfrm>
      </p:grpSpPr>
      <p:sp>
        <p:nvSpPr>
          <p:cNvPr id="23"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rgbClr val="58585A"/>
                </a:solidFill>
                <a:latin typeface="Arial Narrow" panose="020B0606020202030204" pitchFamily="34" charset="0"/>
              </a:rPr>
              <a:t>THANK YOU FOR </a:t>
            </a:r>
            <a:r>
              <a:rPr lang="en-US" sz="4400" b="1">
                <a:solidFill>
                  <a:srgbClr val="58585A"/>
                </a:solidFill>
                <a:latin typeface="Arial Narrow" panose="020B0606020202030204" pitchFamily="34" charset="0"/>
              </a:rPr>
              <a:t>YOUR ATTENTION</a:t>
            </a:r>
            <a:endParaRPr lang="es-ES" sz="4400" b="1" dirty="0">
              <a:solidFill>
                <a:srgbClr val="58585A"/>
              </a:solidFill>
              <a:latin typeface="Arial Narrow" panose="020B0606020202030204" pitchFamily="34" charset="0"/>
            </a:endParaRPr>
          </a:p>
        </p:txBody>
      </p:sp>
      <p:cxnSp>
        <p:nvCxnSpPr>
          <p:cNvPr id="24" name="Straight Connector 23"/>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971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506543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693407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16" name="Text Placeholder 20"/>
          <p:cNvSpPr>
            <a:spLocks noGrp="1"/>
          </p:cNvSpPr>
          <p:nvPr>
            <p:ph type="body" sz="quarter" idx="25" hasCustomPrompt="1"/>
          </p:nvPr>
        </p:nvSpPr>
        <p:spPr>
          <a:xfrm>
            <a:off x="5428093" y="541441"/>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1 Goodbye slide">
    <p:spTree>
      <p:nvGrpSpPr>
        <p:cNvPr id="1" name=""/>
        <p:cNvGrpSpPr/>
        <p:nvPr/>
      </p:nvGrpSpPr>
      <p:grpSpPr>
        <a:xfrm>
          <a:off x="0" y="0"/>
          <a:ext cx="0" cy="0"/>
          <a:chOff x="0" y="0"/>
          <a:chExt cx="0" cy="0"/>
        </a:xfrm>
      </p:grpSpPr>
      <p:sp>
        <p:nvSpPr>
          <p:cNvPr id="17"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rgbClr val="EE5859"/>
                </a:solidFill>
                <a:latin typeface="Arial Narrow" panose="020B0606020202030204" pitchFamily="34" charset="0"/>
              </a:rPr>
              <a:t>THANK YOU FOR </a:t>
            </a:r>
            <a:r>
              <a:rPr lang="en-US" sz="4400" b="1">
                <a:solidFill>
                  <a:srgbClr val="EE5859"/>
                </a:solidFill>
                <a:latin typeface="Arial Narrow" panose="020B0606020202030204" pitchFamily="34" charset="0"/>
              </a:rPr>
              <a:t>YOUR ATTENTION</a:t>
            </a:r>
            <a:endParaRPr lang="es-ES" sz="4400" b="1" dirty="0">
              <a:solidFill>
                <a:srgbClr val="EE5859"/>
              </a:solidFill>
              <a:latin typeface="Arial Narrow" panose="020B0606020202030204" pitchFamily="34" charset="0"/>
            </a:endParaRPr>
          </a:p>
        </p:txBody>
      </p:sp>
      <p:cxnSp>
        <p:nvCxnSpPr>
          <p:cNvPr id="18" name="Straight Connector 17"/>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9397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chemeClr val="bg1"/>
                </a:solidFill>
                <a:latin typeface="Arial Narrow" panose="020B0606020202030204" pitchFamily="34" charset="0"/>
              </a:rPr>
              <a:t>THANK YOU FOR YOUR ATTENTION</a:t>
            </a:r>
            <a:endParaRPr lang="es-ES" b="1" dirty="0">
              <a:solidFill>
                <a:schemeClr val="bg1"/>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r>
              <a:rPr lang="en-US"/>
              <a:t>name.lastname@</a:t>
            </a:r>
            <a:r>
              <a:rPr lang="es-ES"/>
              <a:t>reach-initiative.org</a:t>
            </a:r>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s-ES"/>
              <a:t>www.reach-initiative.org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a:t>@REACH_info</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r>
              <a:rPr lang="en-US"/>
              <a:t>name.lastname@</a:t>
            </a:r>
            <a:r>
              <a:rPr lang="es-ES"/>
              <a:t>reach-initiative.org</a:t>
            </a:r>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r>
              <a:rPr lang="es-ES"/>
              <a:t>www.reach-initiative.org</a:t>
            </a:r>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a:t>@IREACH_info</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30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Op 3 Goodbye slide">
    <p:spTree>
      <p:nvGrpSpPr>
        <p:cNvPr id="1" name=""/>
        <p:cNvGrpSpPr/>
        <p:nvPr/>
      </p:nvGrpSpPr>
      <p:grpSpPr>
        <a:xfrm>
          <a:off x="0" y="0"/>
          <a:ext cx="0" cy="0"/>
          <a:chOff x="0" y="0"/>
          <a:chExt cx="0" cy="0"/>
        </a:xfrm>
      </p:grpSpPr>
      <p:sp>
        <p:nvSpPr>
          <p:cNvPr id="25" name="Rectangle 24"/>
          <p:cNvSpPr/>
          <p:nvPr userDrawn="1"/>
        </p:nvSpPr>
        <p:spPr>
          <a:xfrm>
            <a:off x="5167909" y="2270286"/>
            <a:ext cx="3976091" cy="3273866"/>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Straight Connector 25"/>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userDrawn="1"/>
        </p:nvSpPr>
        <p:spPr>
          <a:xfrm>
            <a:off x="5472704" y="2270290"/>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chemeClr val="bg1"/>
                </a:solidFill>
                <a:latin typeface="Arial Narrow" panose="020B0606020202030204" pitchFamily="34" charset="0"/>
              </a:rPr>
              <a:t>THANK YOU FOR </a:t>
            </a:r>
            <a:r>
              <a:rPr lang="en-US" sz="4400" b="1">
                <a:solidFill>
                  <a:schemeClr val="bg1"/>
                </a:solidFill>
                <a:latin typeface="Arial Narrow" panose="020B0606020202030204" pitchFamily="34" charset="0"/>
              </a:rPr>
              <a:t>YOUR ATTENTION</a:t>
            </a:r>
            <a:endParaRPr lang="es-ES" sz="44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5395735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Op 3 Goodbye slide">
    <p:spTree>
      <p:nvGrpSpPr>
        <p:cNvPr id="1" name=""/>
        <p:cNvGrpSpPr/>
        <p:nvPr/>
      </p:nvGrpSpPr>
      <p:grpSpPr>
        <a:xfrm>
          <a:off x="0" y="0"/>
          <a:ext cx="0" cy="0"/>
          <a:chOff x="0" y="0"/>
          <a:chExt cx="0" cy="0"/>
        </a:xfrm>
      </p:grpSpPr>
      <p:sp>
        <p:nvSpPr>
          <p:cNvPr id="25" name="Rectangle 24"/>
          <p:cNvSpPr/>
          <p:nvPr userDrawn="1"/>
        </p:nvSpPr>
        <p:spPr>
          <a:xfrm>
            <a:off x="5167909" y="2270286"/>
            <a:ext cx="3976091" cy="3273866"/>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Straight Connector 25"/>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userDrawn="1"/>
        </p:nvSpPr>
        <p:spPr>
          <a:xfrm>
            <a:off x="5472704" y="2270290"/>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rgbClr val="58585A"/>
                </a:solidFill>
                <a:latin typeface="Arial Narrow" panose="020B0606020202030204" pitchFamily="34" charset="0"/>
              </a:rPr>
              <a:t>THANK YOU FOR </a:t>
            </a:r>
            <a:r>
              <a:rPr lang="en-US" sz="4400" b="1">
                <a:solidFill>
                  <a:srgbClr val="58585A"/>
                </a:solidFill>
                <a:latin typeface="Arial Narrow" panose="020B0606020202030204" pitchFamily="34" charset="0"/>
              </a:rPr>
              <a:t>YOUR ATTENTION</a:t>
            </a:r>
            <a:endParaRPr lang="es-ES" sz="4400" b="1"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79737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16" name="Text Placeholder 20"/>
          <p:cNvSpPr>
            <a:spLocks noGrp="1"/>
          </p:cNvSpPr>
          <p:nvPr>
            <p:ph type="body" sz="quarter" idx="25" hasCustomPrompt="1"/>
          </p:nvPr>
        </p:nvSpPr>
        <p:spPr>
          <a:xfrm>
            <a:off x="5428094" y="550506"/>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2.png"/><Relationship Id="rId5" Type="http://schemas.openxmlformats.org/officeDocument/2006/relationships/slideLayout" Target="../slideLayouts/slideLayout43.xml"/><Relationship Id="rId10" Type="http://schemas.openxmlformats.org/officeDocument/2006/relationships/image" Target="../media/image20.jpg"/><Relationship Id="rId4" Type="http://schemas.openxmlformats.org/officeDocument/2006/relationships/slideLayout" Target="../slideLayouts/slideLayout42.xml"/><Relationship Id="rId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4.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3.jpg"/><Relationship Id="rId5" Type="http://schemas.openxmlformats.org/officeDocument/2006/relationships/slideLayout" Target="../slideLayouts/slideLayout14.xml"/><Relationship Id="rId10" Type="http://schemas.openxmlformats.org/officeDocument/2006/relationships/theme" Target="../theme/theme4.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6.jpg"/><Relationship Id="rId4" Type="http://schemas.openxmlformats.org/officeDocument/2006/relationships/image" Target="../media/image15.jp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microsoft.com/office/2007/relationships/hdphoto" Target="../media/hdphoto1.wdp"/><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9.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8.jp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3.jpg"/><Relationship Id="rId5" Type="http://schemas.openxmlformats.org/officeDocument/2006/relationships/slideLayout" Target="../slideLayouts/slideLayout32.xml"/><Relationship Id="rId10" Type="http://schemas.openxmlformats.org/officeDocument/2006/relationships/theme" Target="../theme/theme8.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19" r:id="rId3"/>
    <p:sldLayoutId id="214748377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2" r:id="rId4"/>
    <p:sldLayoutId id="2147483751" r:id="rId5"/>
    <p:sldLayoutId id="2147483773" r:id="rId6"/>
    <p:sldLayoutId id="2147483772" r:id="rId7"/>
    <p:sldLayoutId id="214748377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05" r:id="rId2"/>
    <p:sldLayoutId id="21474836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7" r:id="rId3"/>
    <p:sldLayoutId id="2147483716" r:id="rId4"/>
    <p:sldLayoutId id="2147483717" r:id="rId5"/>
    <p:sldLayoutId id="2147483718" r:id="rId6"/>
    <p:sldLayoutId id="2147483709" r:id="rId7"/>
    <p:sldLayoutId id="2147483714" r:id="rId8"/>
    <p:sldLayoutId id="214748371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 id="21474837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0.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jpg"/><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5.jpeg"/><Relationship Id="rId11" Type="http://schemas.openxmlformats.org/officeDocument/2006/relationships/image" Target="../media/image30.tiff"/><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28.jpg"/><Relationship Id="rId14" Type="http://schemas.openxmlformats.org/officeDocument/2006/relationships/image" Target="../media/image33.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A13F-6CE8-4D56-834F-AEFFF0FE815C}"/>
              </a:ext>
            </a:extLst>
          </p:cNvPr>
          <p:cNvSpPr>
            <a:spLocks noGrp="1"/>
          </p:cNvSpPr>
          <p:nvPr>
            <p:ph type="ctrTitle"/>
          </p:nvPr>
        </p:nvSpPr>
        <p:spPr>
          <a:xfrm>
            <a:off x="1743635" y="412376"/>
            <a:ext cx="5294474" cy="2501153"/>
          </a:xfrm>
        </p:spPr>
        <p:txBody>
          <a:bodyPr/>
          <a:lstStyle/>
          <a:p>
            <a:r>
              <a:rPr lang="en-US" sz="4800" dirty="0">
                <a:latin typeface="Arial" panose="020B0604020202020204" pitchFamily="34" charset="0"/>
                <a:cs typeface="Arial" panose="020B0604020202020204" pitchFamily="34" charset="0"/>
              </a:rPr>
              <a:t>Preliminary analysis results</a:t>
            </a:r>
          </a:p>
        </p:txBody>
      </p:sp>
      <p:sp>
        <p:nvSpPr>
          <p:cNvPr id="3" name="Subtitle 2">
            <a:extLst>
              <a:ext uri="{FF2B5EF4-FFF2-40B4-BE49-F238E27FC236}">
                <a16:creationId xmlns:a16="http://schemas.microsoft.com/office/drawing/2014/main" id="{BBBC9745-2125-42D5-BF1E-FB8DBBF7B197}"/>
              </a:ext>
            </a:extLst>
          </p:cNvPr>
          <p:cNvSpPr>
            <a:spLocks noGrp="1"/>
          </p:cNvSpPr>
          <p:nvPr>
            <p:ph type="subTitle" idx="1"/>
          </p:nvPr>
        </p:nvSpPr>
        <p:spPr>
          <a:xfrm>
            <a:off x="1823534" y="2987792"/>
            <a:ext cx="5851883" cy="937663"/>
          </a:xfrm>
        </p:spPr>
        <p:txBody>
          <a:bodyPr/>
          <a:lstStyle/>
          <a:p>
            <a:r>
              <a:rPr lang="en-US" dirty="0">
                <a:latin typeface="Arial" panose="020B0604020202020204" pitchFamily="34" charset="0"/>
                <a:cs typeface="Arial" panose="020B0604020202020204" pitchFamily="34" charset="0"/>
              </a:rPr>
              <a:t>Key findings from quantitative and qualitative data collection</a:t>
            </a:r>
          </a:p>
          <a:p>
            <a:r>
              <a:rPr lang="en-US" dirty="0">
                <a:latin typeface="Arial" panose="020B0604020202020204" pitchFamily="34" charset="0"/>
                <a:cs typeface="Arial" panose="020B0604020202020204" pitchFamily="34" charset="0"/>
              </a:rPr>
              <a:t>Joint Child Protection Sub-Sector (CPSS) Assessment</a:t>
            </a:r>
          </a:p>
        </p:txBody>
      </p:sp>
      <p:sp>
        <p:nvSpPr>
          <p:cNvPr id="4" name="Text Placeholder 3">
            <a:extLst>
              <a:ext uri="{FF2B5EF4-FFF2-40B4-BE49-F238E27FC236}">
                <a16:creationId xmlns:a16="http://schemas.microsoft.com/office/drawing/2014/main" id="{12042F2B-EEB8-44BC-BE48-14573E583C51}"/>
              </a:ext>
            </a:extLst>
          </p:cNvPr>
          <p:cNvSpPr>
            <a:spLocks noGrp="1"/>
          </p:cNvSpPr>
          <p:nvPr>
            <p:ph type="body" sz="quarter" idx="14"/>
          </p:nvPr>
        </p:nvSpPr>
        <p:spPr>
          <a:xfrm>
            <a:off x="1858962" y="3689215"/>
            <a:ext cx="2713038" cy="654050"/>
          </a:xfrm>
        </p:spPr>
        <p:txBody>
          <a:bodyPr/>
          <a:lstStyle/>
          <a:p>
            <a:r>
              <a:rPr lang="en-US" dirty="0">
                <a:latin typeface="Arial" panose="020B0604020202020204" pitchFamily="34" charset="0"/>
                <a:cs typeface="Arial" panose="020B0604020202020204" pitchFamily="34" charset="0"/>
              </a:rPr>
              <a:t>April 2020</a:t>
            </a:r>
          </a:p>
        </p:txBody>
      </p:sp>
    </p:spTree>
    <p:extLst>
      <p:ext uri="{BB962C8B-B14F-4D97-AF65-F5344CB8AC3E}">
        <p14:creationId xmlns:p14="http://schemas.microsoft.com/office/powerpoint/2010/main" val="298286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02</a:t>
            </a:r>
          </a:p>
        </p:txBody>
      </p:sp>
      <p:sp>
        <p:nvSpPr>
          <p:cNvPr id="3" name="Subtitle 2"/>
          <p:cNvSpPr>
            <a:spLocks noGrp="1"/>
          </p:cNvSpPr>
          <p:nvPr>
            <p:ph type="subTitle" idx="1"/>
          </p:nvPr>
        </p:nvSpPr>
        <p:spPr>
          <a:xfrm>
            <a:off x="4439824" y="2168601"/>
            <a:ext cx="2644467" cy="1743959"/>
          </a:xfrm>
        </p:spPr>
        <p:txBody>
          <a:bodyPr/>
          <a:lstStyle/>
          <a:p>
            <a:r>
              <a:rPr lang="en-US" dirty="0"/>
              <a:t>DAILY ACTIVITIES</a:t>
            </a:r>
            <a:endParaRPr lang="es-ES" dirty="0"/>
          </a:p>
        </p:txBody>
      </p:sp>
    </p:spTree>
    <p:extLst>
      <p:ext uri="{BB962C8B-B14F-4D97-AF65-F5344CB8AC3E}">
        <p14:creationId xmlns:p14="http://schemas.microsoft.com/office/powerpoint/2010/main" val="3976270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DAILY ACTIVITIES</a:t>
            </a:r>
          </a:p>
        </p:txBody>
      </p:sp>
      <p:sp>
        <p:nvSpPr>
          <p:cNvPr id="4" name="TextBox 3">
            <a:extLst>
              <a:ext uri="{FF2B5EF4-FFF2-40B4-BE49-F238E27FC236}">
                <a16:creationId xmlns:a16="http://schemas.microsoft.com/office/drawing/2014/main" id="{7D558D81-70F7-4039-84B6-4A22AA9B1AF4}"/>
              </a:ext>
            </a:extLst>
          </p:cNvPr>
          <p:cNvSpPr txBox="1"/>
          <p:nvPr/>
        </p:nvSpPr>
        <p:spPr>
          <a:xfrm>
            <a:off x="5967051" y="1996280"/>
            <a:ext cx="2096655" cy="369332"/>
          </a:xfrm>
          <a:prstGeom prst="rect">
            <a:avLst/>
          </a:prstGeom>
          <a:noFill/>
        </p:spPr>
        <p:txBody>
          <a:bodyPr wrap="square" rtlCol="0">
            <a:spAutoFit/>
          </a:bodyPr>
          <a:lstStyle/>
          <a:p>
            <a:r>
              <a:rPr lang="en-US" dirty="0">
                <a:solidFill>
                  <a:srgbClr val="666666"/>
                </a:solidFill>
                <a:latin typeface="Arial Narrow" panose="020B0606020202030204" pitchFamily="34" charset="0"/>
              </a:rPr>
              <a:t>Female adolescents</a:t>
            </a:r>
          </a:p>
        </p:txBody>
      </p:sp>
      <p:sp>
        <p:nvSpPr>
          <p:cNvPr id="5" name="TextBox 4">
            <a:extLst>
              <a:ext uri="{FF2B5EF4-FFF2-40B4-BE49-F238E27FC236}">
                <a16:creationId xmlns:a16="http://schemas.microsoft.com/office/drawing/2014/main" id="{EE19F6BE-D5CE-41B8-A853-ABE70695F198}"/>
              </a:ext>
            </a:extLst>
          </p:cNvPr>
          <p:cNvSpPr txBox="1"/>
          <p:nvPr/>
        </p:nvSpPr>
        <p:spPr>
          <a:xfrm>
            <a:off x="1211373" y="1979784"/>
            <a:ext cx="2096655" cy="369332"/>
          </a:xfrm>
          <a:prstGeom prst="rect">
            <a:avLst/>
          </a:prstGeom>
          <a:noFill/>
        </p:spPr>
        <p:txBody>
          <a:bodyPr wrap="square" rtlCol="0">
            <a:spAutoFit/>
          </a:bodyPr>
          <a:lstStyle/>
          <a:p>
            <a:pPr algn="r"/>
            <a:r>
              <a:rPr lang="en-US" dirty="0">
                <a:solidFill>
                  <a:srgbClr val="666666"/>
                </a:solidFill>
                <a:latin typeface="Arial Narrow" panose="020B0606020202030204" pitchFamily="34" charset="0"/>
              </a:rPr>
              <a:t>Male adolescents</a:t>
            </a:r>
          </a:p>
        </p:txBody>
      </p:sp>
      <p:sp>
        <p:nvSpPr>
          <p:cNvPr id="6" name="TextBox 5">
            <a:extLst>
              <a:ext uri="{FF2B5EF4-FFF2-40B4-BE49-F238E27FC236}">
                <a16:creationId xmlns:a16="http://schemas.microsoft.com/office/drawing/2014/main" id="{D5066065-3F7E-413A-9AE6-927D555E6C8F}"/>
              </a:ext>
            </a:extLst>
          </p:cNvPr>
          <p:cNvSpPr txBox="1"/>
          <p:nvPr/>
        </p:nvSpPr>
        <p:spPr>
          <a:xfrm>
            <a:off x="563892" y="1510316"/>
            <a:ext cx="6963743" cy="369332"/>
          </a:xfrm>
          <a:prstGeom prst="rect">
            <a:avLst/>
          </a:prstGeom>
          <a:noFill/>
        </p:spPr>
        <p:txBody>
          <a:bodyPr wrap="square" rtlCol="0">
            <a:spAutoFit/>
          </a:bodyPr>
          <a:lstStyle/>
          <a:p>
            <a:r>
              <a:rPr lang="en-US" dirty="0">
                <a:solidFill>
                  <a:srgbClr val="666666"/>
                </a:solidFill>
                <a:latin typeface="Arial Narrow" panose="020B0606020202030204" pitchFamily="34" charset="0"/>
              </a:rPr>
              <a:t>% of adolescents who reported doing the following activities on a typical day*</a:t>
            </a:r>
          </a:p>
        </p:txBody>
      </p:sp>
      <p:sp>
        <p:nvSpPr>
          <p:cNvPr id="12" name="TextBox 11">
            <a:extLst>
              <a:ext uri="{FF2B5EF4-FFF2-40B4-BE49-F238E27FC236}">
                <a16:creationId xmlns:a16="http://schemas.microsoft.com/office/drawing/2014/main" id="{32CDEAAE-9128-4E6C-B6A6-4BC56BDCA6AC}"/>
              </a:ext>
            </a:extLst>
          </p:cNvPr>
          <p:cNvSpPr txBox="1"/>
          <p:nvPr/>
        </p:nvSpPr>
        <p:spPr>
          <a:xfrm>
            <a:off x="6552109" y="5946549"/>
            <a:ext cx="2565961" cy="284065"/>
          </a:xfrm>
          <a:prstGeom prst="rect">
            <a:avLst/>
          </a:prstGeom>
          <a:noFill/>
        </p:spPr>
        <p:txBody>
          <a:bodyPr wrap="square" rtlCol="0">
            <a:spAutoFit/>
          </a:bodyPr>
          <a:lstStyle/>
          <a:p>
            <a:r>
              <a:rPr lang="en-US" sz="1200" i="1" dirty="0">
                <a:latin typeface="Arial Narrow" panose="020B0606020202030204" pitchFamily="34" charset="0"/>
              </a:rPr>
              <a:t>*respondents could select multiple options</a:t>
            </a:r>
          </a:p>
        </p:txBody>
      </p:sp>
      <p:sp>
        <p:nvSpPr>
          <p:cNvPr id="13" name="TextBox 12">
            <a:extLst>
              <a:ext uri="{FF2B5EF4-FFF2-40B4-BE49-F238E27FC236}">
                <a16:creationId xmlns:a16="http://schemas.microsoft.com/office/drawing/2014/main" id="{8B2560AD-4F3F-4A19-AEED-62F4A2B92AA5}"/>
              </a:ext>
            </a:extLst>
          </p:cNvPr>
          <p:cNvSpPr txBox="1"/>
          <p:nvPr/>
        </p:nvSpPr>
        <p:spPr>
          <a:xfrm>
            <a:off x="386176" y="5810123"/>
            <a:ext cx="5429250" cy="461665"/>
          </a:xfrm>
          <a:prstGeom prst="rect">
            <a:avLst/>
          </a:prstGeom>
          <a:noFill/>
        </p:spPr>
        <p:txBody>
          <a:bodyPr wrap="square" rtlCol="0">
            <a:spAutoFit/>
          </a:bodyPr>
          <a:lstStyle/>
          <a:p>
            <a:r>
              <a:rPr lang="en-US" sz="1200" dirty="0">
                <a:latin typeface="Arial Narrow" panose="020B0606020202030204" pitchFamily="34" charset="0"/>
              </a:rPr>
              <a:t>**Multi-purpose Children and Adolescent Center (MPCAC), Adolescent Friendly Space (AFS), or Child Friendly Space (CFS)</a:t>
            </a:r>
          </a:p>
        </p:txBody>
      </p:sp>
      <p:pic>
        <p:nvPicPr>
          <p:cNvPr id="14" name="Picture 13">
            <a:extLst>
              <a:ext uri="{FF2B5EF4-FFF2-40B4-BE49-F238E27FC236}">
                <a16:creationId xmlns:a16="http://schemas.microsoft.com/office/drawing/2014/main" id="{AE1842E2-0C5F-4E9D-8119-5C61989553F0}"/>
              </a:ext>
            </a:extLst>
          </p:cNvPr>
          <p:cNvPicPr>
            <a:picLocks noChangeAspect="1"/>
          </p:cNvPicPr>
          <p:nvPr/>
        </p:nvPicPr>
        <p:blipFill>
          <a:blip r:embed="rId2"/>
          <a:stretch>
            <a:fillRect/>
          </a:stretch>
        </p:blipFill>
        <p:spPr>
          <a:xfrm>
            <a:off x="3308028" y="2345919"/>
            <a:ext cx="5734368" cy="3445215"/>
          </a:xfrm>
          <a:prstGeom prst="rect">
            <a:avLst/>
          </a:prstGeom>
        </p:spPr>
      </p:pic>
      <p:pic>
        <p:nvPicPr>
          <p:cNvPr id="15" name="Picture 14">
            <a:extLst>
              <a:ext uri="{FF2B5EF4-FFF2-40B4-BE49-F238E27FC236}">
                <a16:creationId xmlns:a16="http://schemas.microsoft.com/office/drawing/2014/main" id="{F825F884-CB1C-47D2-B802-0AA7192370ED}"/>
              </a:ext>
            </a:extLst>
          </p:cNvPr>
          <p:cNvPicPr>
            <a:picLocks noChangeAspect="1"/>
          </p:cNvPicPr>
          <p:nvPr/>
        </p:nvPicPr>
        <p:blipFill>
          <a:blip r:embed="rId3"/>
          <a:stretch>
            <a:fillRect/>
          </a:stretch>
        </p:blipFill>
        <p:spPr>
          <a:xfrm>
            <a:off x="101596" y="2345163"/>
            <a:ext cx="5911276" cy="3469235"/>
          </a:xfrm>
          <a:prstGeom prst="rect">
            <a:avLst/>
          </a:prstGeom>
        </p:spPr>
      </p:pic>
      <p:sp>
        <p:nvSpPr>
          <p:cNvPr id="16" name="Rectangle 15">
            <a:extLst>
              <a:ext uri="{FF2B5EF4-FFF2-40B4-BE49-F238E27FC236}">
                <a16:creationId xmlns:a16="http://schemas.microsoft.com/office/drawing/2014/main" id="{CB6193FE-8698-4E09-91C2-8226FD2536C2}"/>
              </a:ext>
            </a:extLst>
          </p:cNvPr>
          <p:cNvSpPr/>
          <p:nvPr/>
        </p:nvSpPr>
        <p:spPr>
          <a:xfrm>
            <a:off x="3315855" y="2511791"/>
            <a:ext cx="5430982" cy="240939"/>
          </a:xfrm>
          <a:prstGeom prst="rect">
            <a:avLst/>
          </a:prstGeom>
          <a:noFill/>
          <a:ln w="28575">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DFF241-0C54-45D1-A8D7-39A760E5788F}"/>
              </a:ext>
            </a:extLst>
          </p:cNvPr>
          <p:cNvSpPr/>
          <p:nvPr/>
        </p:nvSpPr>
        <p:spPr>
          <a:xfrm>
            <a:off x="3317264" y="2755239"/>
            <a:ext cx="5540408" cy="240939"/>
          </a:xfrm>
          <a:prstGeom prst="rect">
            <a:avLst/>
          </a:prstGeom>
          <a:noFill/>
          <a:ln w="28575">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646FC2-D86E-4AF0-B9BF-ECED4DBE8D16}"/>
              </a:ext>
            </a:extLst>
          </p:cNvPr>
          <p:cNvSpPr/>
          <p:nvPr/>
        </p:nvSpPr>
        <p:spPr>
          <a:xfrm>
            <a:off x="646545" y="2990672"/>
            <a:ext cx="8100292" cy="240939"/>
          </a:xfrm>
          <a:prstGeom prst="rect">
            <a:avLst/>
          </a:prstGeom>
          <a:noFill/>
          <a:ln w="28575">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96DFEEE-E1E9-4F34-96CB-2E56D917FCBA}"/>
              </a:ext>
            </a:extLst>
          </p:cNvPr>
          <p:cNvSpPr/>
          <p:nvPr/>
        </p:nvSpPr>
        <p:spPr>
          <a:xfrm>
            <a:off x="395412" y="5143689"/>
            <a:ext cx="8470085" cy="240939"/>
          </a:xfrm>
          <a:prstGeom prst="rect">
            <a:avLst/>
          </a:prstGeom>
          <a:noFill/>
          <a:ln w="28575">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D75895-26F5-4692-9179-6F92BBFC34D0}"/>
              </a:ext>
            </a:extLst>
          </p:cNvPr>
          <p:cNvSpPr/>
          <p:nvPr/>
        </p:nvSpPr>
        <p:spPr>
          <a:xfrm>
            <a:off x="341743" y="4677418"/>
            <a:ext cx="4581239" cy="240940"/>
          </a:xfrm>
          <a:prstGeom prst="rect">
            <a:avLst/>
          </a:prstGeom>
          <a:noFill/>
          <a:ln w="28575">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5A72C9-949D-48D5-93C3-586726EB0C7C}"/>
              </a:ext>
            </a:extLst>
          </p:cNvPr>
          <p:cNvSpPr/>
          <p:nvPr/>
        </p:nvSpPr>
        <p:spPr>
          <a:xfrm>
            <a:off x="507999" y="4927109"/>
            <a:ext cx="4416393" cy="216580"/>
          </a:xfrm>
          <a:prstGeom prst="rect">
            <a:avLst/>
          </a:prstGeom>
          <a:noFill/>
          <a:ln w="28575">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EB3D9ED-287C-41A4-896F-A4EF179F8454}"/>
              </a:ext>
            </a:extLst>
          </p:cNvPr>
          <p:cNvPicPr>
            <a:picLocks noChangeAspect="1"/>
          </p:cNvPicPr>
          <p:nvPr/>
        </p:nvPicPr>
        <p:blipFill>
          <a:blip r:embed="rId2"/>
          <a:stretch>
            <a:fillRect/>
          </a:stretch>
        </p:blipFill>
        <p:spPr>
          <a:xfrm>
            <a:off x="826389" y="3906735"/>
            <a:ext cx="3917978" cy="2350787"/>
          </a:xfrm>
          <a:prstGeom prst="rect">
            <a:avLst/>
          </a:prstGeom>
        </p:spPr>
      </p:pic>
      <p:sp>
        <p:nvSpPr>
          <p:cNvPr id="2" name="Title 1"/>
          <p:cNvSpPr>
            <a:spLocks noGrp="1"/>
          </p:cNvSpPr>
          <p:nvPr>
            <p:ph type="ctrTitle"/>
          </p:nvPr>
        </p:nvSpPr>
        <p:spPr/>
        <p:txBody>
          <a:bodyPr/>
          <a:lstStyle/>
          <a:p>
            <a:r>
              <a:rPr lang="es-ES" dirty="0"/>
              <a:t>DAILY ACTIVITIES</a:t>
            </a:r>
          </a:p>
        </p:txBody>
      </p:sp>
      <p:sp>
        <p:nvSpPr>
          <p:cNvPr id="8" name="TextBox 7">
            <a:extLst>
              <a:ext uri="{FF2B5EF4-FFF2-40B4-BE49-F238E27FC236}">
                <a16:creationId xmlns:a16="http://schemas.microsoft.com/office/drawing/2014/main" id="{636A60FA-F0DE-4111-B24C-A6B65E2A297F}"/>
              </a:ext>
            </a:extLst>
          </p:cNvPr>
          <p:cNvSpPr txBox="1"/>
          <p:nvPr/>
        </p:nvSpPr>
        <p:spPr>
          <a:xfrm>
            <a:off x="4467270" y="1336318"/>
            <a:ext cx="4719492" cy="338554"/>
          </a:xfrm>
          <a:prstGeom prst="rect">
            <a:avLst/>
          </a:prstGeom>
          <a:noFill/>
        </p:spPr>
        <p:txBody>
          <a:bodyPr wrap="square" rtlCol="0">
            <a:spAutoFit/>
          </a:bodyPr>
          <a:lstStyle/>
          <a:p>
            <a:r>
              <a:rPr lang="en-US" sz="1600" dirty="0">
                <a:solidFill>
                  <a:srgbClr val="666666"/>
                </a:solidFill>
                <a:latin typeface="Arial Narrow" panose="020B0606020202030204" pitchFamily="34" charset="0"/>
              </a:rPr>
              <a:t>% of adolescents who reported doing the following activities*</a:t>
            </a:r>
          </a:p>
        </p:txBody>
      </p:sp>
      <p:sp>
        <p:nvSpPr>
          <p:cNvPr id="9" name="TextBox 8">
            <a:extLst>
              <a:ext uri="{FF2B5EF4-FFF2-40B4-BE49-F238E27FC236}">
                <a16:creationId xmlns:a16="http://schemas.microsoft.com/office/drawing/2014/main" id="{00D0CE8A-1B88-4EEE-9649-8093D831FB22}"/>
              </a:ext>
            </a:extLst>
          </p:cNvPr>
          <p:cNvSpPr txBox="1"/>
          <p:nvPr/>
        </p:nvSpPr>
        <p:spPr>
          <a:xfrm>
            <a:off x="700208" y="1569440"/>
            <a:ext cx="3694934" cy="1569660"/>
          </a:xfrm>
          <a:prstGeom prst="rect">
            <a:avLst/>
          </a:prstGeom>
          <a:noFill/>
        </p:spPr>
        <p:txBody>
          <a:bodyPr wrap="square" rtlCol="0">
            <a:spAutoFit/>
          </a:bodyPr>
          <a:lstStyle/>
          <a:p>
            <a:r>
              <a:rPr lang="en-US" sz="1600" b="1" dirty="0">
                <a:solidFill>
                  <a:srgbClr val="666666"/>
                </a:solidFill>
                <a:latin typeface="Arial Narrow" panose="020B0606020202030204" pitchFamily="34" charset="0"/>
              </a:rPr>
              <a:t>Almost all </a:t>
            </a:r>
            <a:r>
              <a:rPr lang="en-US" sz="1600" dirty="0">
                <a:solidFill>
                  <a:srgbClr val="666666"/>
                </a:solidFill>
                <a:latin typeface="Arial Narrow" panose="020B0606020202030204" pitchFamily="34" charset="0"/>
              </a:rPr>
              <a:t>adolescents reported performing household chores on a daily basis, </a:t>
            </a:r>
            <a:r>
              <a:rPr lang="en-US" sz="1600" b="1" dirty="0">
                <a:solidFill>
                  <a:srgbClr val="666666"/>
                </a:solidFill>
                <a:latin typeface="Arial Narrow" panose="020B0606020202030204" pitchFamily="34" charset="0"/>
              </a:rPr>
              <a:t>40%</a:t>
            </a:r>
            <a:r>
              <a:rPr lang="en-US" sz="1600" dirty="0">
                <a:solidFill>
                  <a:srgbClr val="666666"/>
                </a:solidFill>
                <a:latin typeface="Arial Narrow" panose="020B0606020202030204" pitchFamily="34" charset="0"/>
              </a:rPr>
              <a:t> engage in any form of learning activity (attend a learning center, madrassa, CFS, or home-based learning), and </a:t>
            </a:r>
            <a:r>
              <a:rPr lang="en-US" sz="1600" b="1" dirty="0">
                <a:solidFill>
                  <a:srgbClr val="666666"/>
                </a:solidFill>
                <a:latin typeface="Arial Narrow" panose="020B0606020202030204" pitchFamily="34" charset="0"/>
              </a:rPr>
              <a:t>18%</a:t>
            </a:r>
            <a:r>
              <a:rPr lang="en-US" sz="1600" dirty="0">
                <a:solidFill>
                  <a:srgbClr val="666666"/>
                </a:solidFill>
                <a:latin typeface="Arial Narrow" panose="020B0606020202030204" pitchFamily="34" charset="0"/>
              </a:rPr>
              <a:t> work outside the home for a non-family member</a:t>
            </a:r>
          </a:p>
        </p:txBody>
      </p:sp>
      <p:sp>
        <p:nvSpPr>
          <p:cNvPr id="10" name="TextBox 9">
            <a:extLst>
              <a:ext uri="{FF2B5EF4-FFF2-40B4-BE49-F238E27FC236}">
                <a16:creationId xmlns:a16="http://schemas.microsoft.com/office/drawing/2014/main" id="{7B346065-B622-44BC-A155-5EA380441CC8}"/>
              </a:ext>
            </a:extLst>
          </p:cNvPr>
          <p:cNvSpPr txBox="1"/>
          <p:nvPr/>
        </p:nvSpPr>
        <p:spPr>
          <a:xfrm>
            <a:off x="4611697" y="4218178"/>
            <a:ext cx="3917978" cy="1077218"/>
          </a:xfrm>
          <a:prstGeom prst="rect">
            <a:avLst/>
          </a:prstGeom>
          <a:noFill/>
        </p:spPr>
        <p:txBody>
          <a:bodyPr wrap="square" rtlCol="0">
            <a:spAutoFit/>
          </a:bodyPr>
          <a:lstStyle/>
          <a:p>
            <a:r>
              <a:rPr lang="en-US" sz="1600" b="1" dirty="0">
                <a:solidFill>
                  <a:srgbClr val="666666"/>
                </a:solidFill>
                <a:latin typeface="Arial Narrow" panose="020B0606020202030204" pitchFamily="34" charset="0"/>
              </a:rPr>
              <a:t>18% </a:t>
            </a:r>
            <a:r>
              <a:rPr lang="en-US" sz="1600" dirty="0">
                <a:solidFill>
                  <a:srgbClr val="666666"/>
                </a:solidFill>
                <a:latin typeface="Arial Narrow" panose="020B0606020202030204" pitchFamily="34" charset="0"/>
              </a:rPr>
              <a:t>of adolescents perform household chores and work outside the home and only</a:t>
            </a:r>
            <a:r>
              <a:rPr lang="en-US" sz="1600" b="1" dirty="0">
                <a:solidFill>
                  <a:srgbClr val="666666"/>
                </a:solidFill>
                <a:latin typeface="Arial Narrow" panose="020B0606020202030204" pitchFamily="34" charset="0"/>
              </a:rPr>
              <a:t> 4% </a:t>
            </a:r>
            <a:r>
              <a:rPr lang="en-US" sz="1600" dirty="0">
                <a:solidFill>
                  <a:srgbClr val="666666"/>
                </a:solidFill>
                <a:latin typeface="Arial Narrow" panose="020B0606020202030204" pitchFamily="34" charset="0"/>
              </a:rPr>
              <a:t>work outside the home and attend any form of learning activities</a:t>
            </a:r>
          </a:p>
        </p:txBody>
      </p:sp>
      <p:sp>
        <p:nvSpPr>
          <p:cNvPr id="11" name="TextBox 10">
            <a:extLst>
              <a:ext uri="{FF2B5EF4-FFF2-40B4-BE49-F238E27FC236}">
                <a16:creationId xmlns:a16="http://schemas.microsoft.com/office/drawing/2014/main" id="{1FF9292C-24AC-4C1C-9BB0-DB786ABABFF3}"/>
              </a:ext>
            </a:extLst>
          </p:cNvPr>
          <p:cNvSpPr txBox="1"/>
          <p:nvPr/>
        </p:nvSpPr>
        <p:spPr>
          <a:xfrm>
            <a:off x="700208" y="3666035"/>
            <a:ext cx="5441591" cy="338554"/>
          </a:xfrm>
          <a:prstGeom prst="rect">
            <a:avLst/>
          </a:prstGeom>
          <a:noFill/>
        </p:spPr>
        <p:txBody>
          <a:bodyPr wrap="square" rtlCol="0">
            <a:spAutoFit/>
          </a:bodyPr>
          <a:lstStyle/>
          <a:p>
            <a:r>
              <a:rPr lang="en-US" sz="1600" dirty="0">
                <a:solidFill>
                  <a:srgbClr val="666666"/>
                </a:solidFill>
                <a:latin typeface="Arial Narrow" panose="020B0606020202030204" pitchFamily="34" charset="0"/>
              </a:rPr>
              <a:t>% of adolescents who reported doing the following activities*</a:t>
            </a:r>
          </a:p>
        </p:txBody>
      </p:sp>
      <p:sp>
        <p:nvSpPr>
          <p:cNvPr id="12" name="TextBox 11">
            <a:extLst>
              <a:ext uri="{FF2B5EF4-FFF2-40B4-BE49-F238E27FC236}">
                <a16:creationId xmlns:a16="http://schemas.microsoft.com/office/drawing/2014/main" id="{862FCFF9-22D9-453B-85C9-AD5F548D3E0D}"/>
              </a:ext>
            </a:extLst>
          </p:cNvPr>
          <p:cNvSpPr txBox="1"/>
          <p:nvPr/>
        </p:nvSpPr>
        <p:spPr>
          <a:xfrm>
            <a:off x="6552109" y="5946549"/>
            <a:ext cx="2565961" cy="284065"/>
          </a:xfrm>
          <a:prstGeom prst="rect">
            <a:avLst/>
          </a:prstGeom>
          <a:noFill/>
        </p:spPr>
        <p:txBody>
          <a:bodyPr wrap="square" rtlCol="0">
            <a:spAutoFit/>
          </a:bodyPr>
          <a:lstStyle/>
          <a:p>
            <a:r>
              <a:rPr lang="en-US" sz="1200" i="1" dirty="0">
                <a:latin typeface="Arial Narrow" panose="020B0606020202030204" pitchFamily="34" charset="0"/>
              </a:rPr>
              <a:t>*respondents could select multiple options</a:t>
            </a:r>
          </a:p>
        </p:txBody>
      </p:sp>
      <p:pic>
        <p:nvPicPr>
          <p:cNvPr id="13" name="Picture 12">
            <a:extLst>
              <a:ext uri="{FF2B5EF4-FFF2-40B4-BE49-F238E27FC236}">
                <a16:creationId xmlns:a16="http://schemas.microsoft.com/office/drawing/2014/main" id="{025BE4D8-F79A-4AA9-BCFF-0EEB70DEF97E}"/>
              </a:ext>
            </a:extLst>
          </p:cNvPr>
          <p:cNvPicPr>
            <a:picLocks noChangeAspect="1"/>
          </p:cNvPicPr>
          <p:nvPr/>
        </p:nvPicPr>
        <p:blipFill>
          <a:blip r:embed="rId3"/>
          <a:stretch>
            <a:fillRect/>
          </a:stretch>
        </p:blipFill>
        <p:spPr>
          <a:xfrm>
            <a:off x="4522456" y="1687563"/>
            <a:ext cx="3273031" cy="1963819"/>
          </a:xfrm>
          <a:prstGeom prst="rect">
            <a:avLst/>
          </a:prstGeom>
        </p:spPr>
      </p:pic>
      <p:cxnSp>
        <p:nvCxnSpPr>
          <p:cNvPr id="7" name="Straight Connector 6">
            <a:extLst>
              <a:ext uri="{FF2B5EF4-FFF2-40B4-BE49-F238E27FC236}">
                <a16:creationId xmlns:a16="http://schemas.microsoft.com/office/drawing/2014/main" id="{4B52749C-5DEC-41A4-B6CF-6E2E27296088}"/>
              </a:ext>
            </a:extLst>
          </p:cNvPr>
          <p:cNvCxnSpPr>
            <a:cxnSpLocks/>
          </p:cNvCxnSpPr>
          <p:nvPr/>
        </p:nvCxnSpPr>
        <p:spPr>
          <a:xfrm>
            <a:off x="0" y="3566456"/>
            <a:ext cx="9144000" cy="0"/>
          </a:xfrm>
          <a:prstGeom prst="line">
            <a:avLst/>
          </a:prstGeom>
          <a:ln w="28575">
            <a:solidFill>
              <a:srgbClr val="666666"/>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49AC756-4690-4093-AABD-D28AC98575A3}"/>
              </a:ext>
            </a:extLst>
          </p:cNvPr>
          <p:cNvSpPr/>
          <p:nvPr/>
        </p:nvSpPr>
        <p:spPr>
          <a:xfrm>
            <a:off x="872950" y="5502996"/>
            <a:ext cx="1982929" cy="556484"/>
          </a:xfrm>
          <a:prstGeom prst="rect">
            <a:avLst/>
          </a:prstGeom>
          <a:noFill/>
          <a:ln w="28575">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6666"/>
              </a:solidFill>
              <a:latin typeface="Arial Narrow" panose="020B0606020202030204" pitchFamily="34" charset="0"/>
            </a:endParaRPr>
          </a:p>
        </p:txBody>
      </p:sp>
      <p:sp>
        <p:nvSpPr>
          <p:cNvPr id="4" name="Rectangle 3">
            <a:extLst>
              <a:ext uri="{FF2B5EF4-FFF2-40B4-BE49-F238E27FC236}">
                <a16:creationId xmlns:a16="http://schemas.microsoft.com/office/drawing/2014/main" id="{6270682C-00B4-4834-B37A-BD8A84C81ADA}"/>
              </a:ext>
            </a:extLst>
          </p:cNvPr>
          <p:cNvSpPr/>
          <p:nvPr/>
        </p:nvSpPr>
        <p:spPr>
          <a:xfrm>
            <a:off x="872950" y="4803886"/>
            <a:ext cx="2353514" cy="556484"/>
          </a:xfrm>
          <a:prstGeom prst="rect">
            <a:avLst/>
          </a:prstGeom>
          <a:noFill/>
          <a:ln w="28575">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6666"/>
              </a:solidFill>
              <a:latin typeface="Arial Narrow" panose="020B0606020202030204" pitchFamily="34" charset="0"/>
            </a:endParaRPr>
          </a:p>
        </p:txBody>
      </p:sp>
    </p:spTree>
    <p:extLst>
      <p:ext uri="{BB962C8B-B14F-4D97-AF65-F5344CB8AC3E}">
        <p14:creationId xmlns:p14="http://schemas.microsoft.com/office/powerpoint/2010/main" val="258981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2E5410-2626-4461-9127-1D4F177F1ECA}"/>
              </a:ext>
            </a:extLst>
          </p:cNvPr>
          <p:cNvPicPr>
            <a:picLocks noChangeAspect="1"/>
          </p:cNvPicPr>
          <p:nvPr/>
        </p:nvPicPr>
        <p:blipFill>
          <a:blip r:embed="rId2"/>
          <a:stretch>
            <a:fillRect/>
          </a:stretch>
        </p:blipFill>
        <p:spPr>
          <a:xfrm>
            <a:off x="20875" y="1802763"/>
            <a:ext cx="4680554" cy="2808333"/>
          </a:xfrm>
          <a:prstGeom prst="rect">
            <a:avLst/>
          </a:prstGeom>
        </p:spPr>
      </p:pic>
      <p:pic>
        <p:nvPicPr>
          <p:cNvPr id="13" name="Picture 12">
            <a:extLst>
              <a:ext uri="{FF2B5EF4-FFF2-40B4-BE49-F238E27FC236}">
                <a16:creationId xmlns:a16="http://schemas.microsoft.com/office/drawing/2014/main" id="{7EB4A46F-D067-4807-A149-776E766965F2}"/>
              </a:ext>
            </a:extLst>
          </p:cNvPr>
          <p:cNvPicPr>
            <a:picLocks noChangeAspect="1"/>
          </p:cNvPicPr>
          <p:nvPr/>
        </p:nvPicPr>
        <p:blipFill>
          <a:blip r:embed="rId3"/>
          <a:stretch>
            <a:fillRect/>
          </a:stretch>
        </p:blipFill>
        <p:spPr>
          <a:xfrm>
            <a:off x="4548913" y="3731256"/>
            <a:ext cx="4043780" cy="2426268"/>
          </a:xfrm>
          <a:prstGeom prst="rect">
            <a:avLst/>
          </a:prstGeom>
        </p:spPr>
      </p:pic>
      <p:sp>
        <p:nvSpPr>
          <p:cNvPr id="2" name="Title 1"/>
          <p:cNvSpPr>
            <a:spLocks noGrp="1"/>
          </p:cNvSpPr>
          <p:nvPr>
            <p:ph type="ctrTitle"/>
          </p:nvPr>
        </p:nvSpPr>
        <p:spPr/>
        <p:txBody>
          <a:bodyPr/>
          <a:lstStyle/>
          <a:p>
            <a:r>
              <a:rPr lang="es-ES" dirty="0"/>
              <a:t>DAILY ACTIVITIES – WORKING MALES </a:t>
            </a:r>
          </a:p>
        </p:txBody>
      </p:sp>
      <p:sp>
        <p:nvSpPr>
          <p:cNvPr id="4" name="TextBox 3">
            <a:extLst>
              <a:ext uri="{FF2B5EF4-FFF2-40B4-BE49-F238E27FC236}">
                <a16:creationId xmlns:a16="http://schemas.microsoft.com/office/drawing/2014/main" id="{C4A012FD-8508-473C-84D9-1DBA3377DCE3}"/>
              </a:ext>
            </a:extLst>
          </p:cNvPr>
          <p:cNvSpPr txBox="1"/>
          <p:nvPr/>
        </p:nvSpPr>
        <p:spPr>
          <a:xfrm>
            <a:off x="434850" y="1451849"/>
            <a:ext cx="3791326" cy="369332"/>
          </a:xfrm>
          <a:prstGeom prst="rect">
            <a:avLst/>
          </a:prstGeom>
          <a:noFill/>
        </p:spPr>
        <p:txBody>
          <a:bodyPr wrap="square" rtlCol="0">
            <a:spAutoFit/>
          </a:bodyPr>
          <a:lstStyle/>
          <a:p>
            <a:r>
              <a:rPr lang="en-US" dirty="0">
                <a:solidFill>
                  <a:srgbClr val="666666"/>
                </a:solidFill>
                <a:latin typeface="Arial Narrow" panose="020B0606020202030204" pitchFamily="34" charset="0"/>
              </a:rPr>
              <a:t>Types of jobs worked by male adolescents*</a:t>
            </a:r>
          </a:p>
        </p:txBody>
      </p:sp>
      <p:sp>
        <p:nvSpPr>
          <p:cNvPr id="5" name="TextBox 4">
            <a:extLst>
              <a:ext uri="{FF2B5EF4-FFF2-40B4-BE49-F238E27FC236}">
                <a16:creationId xmlns:a16="http://schemas.microsoft.com/office/drawing/2014/main" id="{7FCDF0D6-65DB-4422-B4E1-3D655009C4F4}"/>
              </a:ext>
            </a:extLst>
          </p:cNvPr>
          <p:cNvSpPr txBox="1"/>
          <p:nvPr/>
        </p:nvSpPr>
        <p:spPr>
          <a:xfrm>
            <a:off x="324013" y="4683191"/>
            <a:ext cx="4206424" cy="877163"/>
          </a:xfrm>
          <a:prstGeom prst="rect">
            <a:avLst/>
          </a:prstGeom>
          <a:noFill/>
        </p:spPr>
        <p:txBody>
          <a:bodyPr wrap="square" rtlCol="0">
            <a:spAutoFit/>
          </a:bodyPr>
          <a:lstStyle/>
          <a:p>
            <a:r>
              <a:rPr lang="en-US" sz="1700" b="1" dirty="0">
                <a:solidFill>
                  <a:srgbClr val="666666"/>
                </a:solidFill>
                <a:latin typeface="Arial Narrow" panose="020B0606020202030204" pitchFamily="34" charset="0"/>
              </a:rPr>
              <a:t>8.7      </a:t>
            </a:r>
            <a:r>
              <a:rPr lang="en-US" sz="1700" dirty="0">
                <a:solidFill>
                  <a:srgbClr val="666666"/>
                </a:solidFill>
                <a:latin typeface="Arial Narrow" panose="020B0606020202030204" pitchFamily="34" charset="0"/>
              </a:rPr>
              <a:t>average number of hours worked in a day</a:t>
            </a:r>
          </a:p>
          <a:p>
            <a:endParaRPr lang="en-US" sz="1700" dirty="0">
              <a:solidFill>
                <a:srgbClr val="666666"/>
              </a:solidFill>
              <a:latin typeface="Arial Narrow" panose="020B0606020202030204" pitchFamily="34" charset="0"/>
            </a:endParaRPr>
          </a:p>
          <a:p>
            <a:r>
              <a:rPr lang="en-US" sz="1700" b="1" dirty="0">
                <a:solidFill>
                  <a:srgbClr val="666666"/>
                </a:solidFill>
                <a:latin typeface="Arial Narrow" panose="020B0606020202030204" pitchFamily="34" charset="0"/>
              </a:rPr>
              <a:t>336     </a:t>
            </a:r>
            <a:r>
              <a:rPr lang="en-US" sz="1700" dirty="0">
                <a:solidFill>
                  <a:srgbClr val="666666"/>
                </a:solidFill>
                <a:latin typeface="Arial Narrow" panose="020B0606020202030204" pitchFamily="34" charset="0"/>
              </a:rPr>
              <a:t>average amount earned per day (BDT)</a:t>
            </a:r>
          </a:p>
        </p:txBody>
      </p:sp>
      <p:sp>
        <p:nvSpPr>
          <p:cNvPr id="7" name="TextBox 6">
            <a:extLst>
              <a:ext uri="{FF2B5EF4-FFF2-40B4-BE49-F238E27FC236}">
                <a16:creationId xmlns:a16="http://schemas.microsoft.com/office/drawing/2014/main" id="{2C5A615D-83A8-4ED0-84E5-83A1E645DD29}"/>
              </a:ext>
            </a:extLst>
          </p:cNvPr>
          <p:cNvSpPr txBox="1"/>
          <p:nvPr/>
        </p:nvSpPr>
        <p:spPr>
          <a:xfrm>
            <a:off x="4572000" y="3146481"/>
            <a:ext cx="4151744" cy="584775"/>
          </a:xfrm>
          <a:prstGeom prst="rect">
            <a:avLst/>
          </a:prstGeom>
          <a:noFill/>
        </p:spPr>
        <p:txBody>
          <a:bodyPr wrap="square" rtlCol="0">
            <a:spAutoFit/>
          </a:bodyPr>
          <a:lstStyle/>
          <a:p>
            <a:r>
              <a:rPr lang="en-US" sz="1600" dirty="0">
                <a:solidFill>
                  <a:srgbClr val="666666"/>
                </a:solidFill>
                <a:latin typeface="Arial Narrow" panose="020B0606020202030204" pitchFamily="34" charset="0"/>
              </a:rPr>
              <a:t>Number of days reportedly worked in the 30 days prior to data collection</a:t>
            </a:r>
          </a:p>
        </p:txBody>
      </p:sp>
      <p:sp>
        <p:nvSpPr>
          <p:cNvPr id="8" name="TextBox 7">
            <a:extLst>
              <a:ext uri="{FF2B5EF4-FFF2-40B4-BE49-F238E27FC236}">
                <a16:creationId xmlns:a16="http://schemas.microsoft.com/office/drawing/2014/main" id="{E3A6DF81-1C9A-48D2-ABA3-BB246359522D}"/>
              </a:ext>
            </a:extLst>
          </p:cNvPr>
          <p:cNvSpPr txBox="1"/>
          <p:nvPr/>
        </p:nvSpPr>
        <p:spPr>
          <a:xfrm>
            <a:off x="4572000" y="1453925"/>
            <a:ext cx="4036291" cy="1200329"/>
          </a:xfrm>
          <a:prstGeom prst="rect">
            <a:avLst/>
          </a:prstGeom>
          <a:noFill/>
        </p:spPr>
        <p:txBody>
          <a:bodyPr wrap="square" rtlCol="0">
            <a:spAutoFit/>
          </a:bodyPr>
          <a:lstStyle/>
          <a:p>
            <a:r>
              <a:rPr lang="en-US" dirty="0">
                <a:solidFill>
                  <a:srgbClr val="666666"/>
                </a:solidFill>
                <a:latin typeface="Arial Narrow" panose="020B0606020202030204" pitchFamily="34" charset="0"/>
              </a:rPr>
              <a:t>Of the </a:t>
            </a:r>
            <a:r>
              <a:rPr lang="en-US" b="1" dirty="0">
                <a:solidFill>
                  <a:srgbClr val="666666"/>
                </a:solidFill>
                <a:latin typeface="Arial Narrow" panose="020B0606020202030204" pitchFamily="34" charset="0"/>
              </a:rPr>
              <a:t>32% of male adolescents who work</a:t>
            </a:r>
            <a:r>
              <a:rPr lang="en-US" dirty="0">
                <a:solidFill>
                  <a:srgbClr val="666666"/>
                </a:solidFill>
                <a:latin typeface="Arial Narrow" panose="020B0606020202030204" pitchFamily="34" charset="0"/>
              </a:rPr>
              <a:t>, most are engaged in either construction work or working in a shop and typically work between 1-15 days out of the month. </a:t>
            </a:r>
          </a:p>
        </p:txBody>
      </p:sp>
      <p:sp>
        <p:nvSpPr>
          <p:cNvPr id="10" name="TextBox 9">
            <a:extLst>
              <a:ext uri="{FF2B5EF4-FFF2-40B4-BE49-F238E27FC236}">
                <a16:creationId xmlns:a16="http://schemas.microsoft.com/office/drawing/2014/main" id="{3E8A9863-DD42-478C-8ABB-F23E05FD8455}"/>
              </a:ext>
            </a:extLst>
          </p:cNvPr>
          <p:cNvSpPr txBox="1"/>
          <p:nvPr/>
        </p:nvSpPr>
        <p:spPr>
          <a:xfrm>
            <a:off x="6590144" y="6024371"/>
            <a:ext cx="2565961" cy="284065"/>
          </a:xfrm>
          <a:prstGeom prst="rect">
            <a:avLst/>
          </a:prstGeom>
          <a:noFill/>
        </p:spPr>
        <p:txBody>
          <a:bodyPr wrap="square" rtlCol="0">
            <a:spAutoFit/>
          </a:bodyPr>
          <a:lstStyle/>
          <a:p>
            <a:r>
              <a:rPr lang="en-US" sz="1200" i="1" dirty="0">
                <a:latin typeface="Arial Narrow" panose="020B0606020202030204" pitchFamily="34" charset="0"/>
              </a:rPr>
              <a:t>*respondents could select multiple options</a:t>
            </a:r>
          </a:p>
        </p:txBody>
      </p:sp>
      <p:sp>
        <p:nvSpPr>
          <p:cNvPr id="9" name="Rectangle 8">
            <a:extLst>
              <a:ext uri="{FF2B5EF4-FFF2-40B4-BE49-F238E27FC236}">
                <a16:creationId xmlns:a16="http://schemas.microsoft.com/office/drawing/2014/main" id="{35BE43D3-340B-435A-A630-5A0E9729404C}"/>
              </a:ext>
            </a:extLst>
          </p:cNvPr>
          <p:cNvSpPr/>
          <p:nvPr/>
        </p:nvSpPr>
        <p:spPr>
          <a:xfrm>
            <a:off x="297310" y="4632704"/>
            <a:ext cx="4043779" cy="1029179"/>
          </a:xfrm>
          <a:prstGeom prst="rect">
            <a:avLst/>
          </a:prstGeom>
          <a:noFill/>
          <a:ln w="3810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6666"/>
              </a:solidFill>
              <a:latin typeface="Arial Narrow" panose="020B0606020202030204" pitchFamily="34" charset="0"/>
            </a:endParaRPr>
          </a:p>
        </p:txBody>
      </p:sp>
    </p:spTree>
    <p:extLst>
      <p:ext uri="{BB962C8B-B14F-4D97-AF65-F5344CB8AC3E}">
        <p14:creationId xmlns:p14="http://schemas.microsoft.com/office/powerpoint/2010/main" val="3805320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DAILY ACTIVITES – MALE </a:t>
            </a:r>
            <a:r>
              <a:rPr lang="es-ES" dirty="0" err="1"/>
              <a:t>FGDs</a:t>
            </a:r>
            <a:r>
              <a:rPr lang="es-ES" dirty="0"/>
              <a:t> </a:t>
            </a:r>
          </a:p>
        </p:txBody>
      </p:sp>
      <p:sp>
        <p:nvSpPr>
          <p:cNvPr id="4" name="Text Placeholder 3"/>
          <p:cNvSpPr>
            <a:spLocks noGrp="1"/>
          </p:cNvSpPr>
          <p:nvPr>
            <p:ph type="body" sz="quarter" idx="13"/>
          </p:nvPr>
        </p:nvSpPr>
        <p:spPr>
          <a:xfrm>
            <a:off x="271597" y="1591119"/>
            <a:ext cx="8600806" cy="4047337"/>
          </a:xfrm>
        </p:spPr>
        <p:txBody>
          <a:bodyPr/>
          <a:lstStyle/>
          <a:p>
            <a:pPr>
              <a:lnSpc>
                <a:spcPct val="100000"/>
              </a:lnSpc>
            </a:pPr>
            <a:r>
              <a:rPr lang="en-US" sz="1400" b="1" dirty="0"/>
              <a:t>Education</a:t>
            </a:r>
            <a:r>
              <a:rPr lang="en-US" sz="1400" dirty="0"/>
              <a:t>, </a:t>
            </a:r>
            <a:r>
              <a:rPr lang="en-US" sz="1400" b="1" dirty="0"/>
              <a:t>praying</a:t>
            </a:r>
            <a:r>
              <a:rPr lang="en-US" sz="1400" dirty="0"/>
              <a:t>, </a:t>
            </a:r>
            <a:r>
              <a:rPr lang="en-US" sz="1400" b="1" dirty="0"/>
              <a:t>working</a:t>
            </a:r>
            <a:r>
              <a:rPr lang="en-US" sz="1400" dirty="0"/>
              <a:t>, </a:t>
            </a:r>
            <a:r>
              <a:rPr lang="en-US" sz="1400" b="1" dirty="0"/>
              <a:t>spending time with friends, exercising/playing sports, and maintaining proper hygiene </a:t>
            </a:r>
            <a:r>
              <a:rPr lang="en-US" sz="1400" dirty="0"/>
              <a:t>were considered important activities. </a:t>
            </a:r>
          </a:p>
          <a:p>
            <a:pPr>
              <a:lnSpc>
                <a:spcPct val="100000"/>
              </a:lnSpc>
            </a:pPr>
            <a:r>
              <a:rPr lang="en-US" sz="1400" dirty="0"/>
              <a:t>Participants emphasized that since they cannot attend learning centers, </a:t>
            </a:r>
            <a:r>
              <a:rPr lang="en-US" sz="1400" b="1" dirty="0"/>
              <a:t>finding work </a:t>
            </a:r>
            <a:r>
              <a:rPr lang="en-US" sz="1400" dirty="0"/>
              <a:t>so they can support their families is a priority for them</a:t>
            </a:r>
          </a:p>
          <a:p>
            <a:pPr>
              <a:lnSpc>
                <a:spcPct val="100000"/>
              </a:lnSpc>
            </a:pPr>
            <a:r>
              <a:rPr lang="en-US" sz="1400" b="1" dirty="0"/>
              <a:t>Difficult activities </a:t>
            </a:r>
            <a:r>
              <a:rPr lang="en-US" sz="1400" dirty="0"/>
              <a:t>reportedly</a:t>
            </a:r>
            <a:r>
              <a:rPr lang="en-US" sz="1400" b="1" dirty="0"/>
              <a:t> </a:t>
            </a:r>
            <a:r>
              <a:rPr lang="en-US" sz="1400" dirty="0"/>
              <a:t>include: 	</a:t>
            </a:r>
          </a:p>
          <a:p>
            <a:pPr marL="285750" indent="-285750">
              <a:lnSpc>
                <a:spcPct val="100000"/>
              </a:lnSpc>
              <a:buFont typeface="Arial" panose="020B0604020202020204" pitchFamily="34" charset="0"/>
              <a:buChar char="•"/>
            </a:pPr>
            <a:r>
              <a:rPr lang="en-US" sz="1400" dirty="0"/>
              <a:t>Repairing their shelters</a:t>
            </a:r>
          </a:p>
          <a:p>
            <a:pPr marL="285750" indent="-285750">
              <a:lnSpc>
                <a:spcPct val="100000"/>
              </a:lnSpc>
              <a:buFont typeface="Arial" panose="020B0604020202020204" pitchFamily="34" charset="0"/>
              <a:buChar char="•"/>
            </a:pPr>
            <a:r>
              <a:rPr lang="en-US" sz="1400" dirty="0"/>
              <a:t>Collecting distributions </a:t>
            </a:r>
          </a:p>
          <a:p>
            <a:pPr marL="285750" indent="-285750">
              <a:lnSpc>
                <a:spcPct val="100000"/>
              </a:lnSpc>
              <a:buFont typeface="Arial" panose="020B0604020202020204" pitchFamily="34" charset="0"/>
              <a:buChar char="•"/>
            </a:pPr>
            <a:r>
              <a:rPr lang="en-US" sz="1400" dirty="0"/>
              <a:t>Working construction jobs (including carrying heavy items like iron rods and cement) </a:t>
            </a:r>
          </a:p>
          <a:p>
            <a:pPr>
              <a:lnSpc>
                <a:spcPct val="100000"/>
              </a:lnSpc>
            </a:pPr>
            <a:r>
              <a:rPr lang="en-US" sz="1400" dirty="0"/>
              <a:t>Participants reportedly take advice on their daily activities from their </a:t>
            </a:r>
            <a:r>
              <a:rPr lang="en-US" sz="1400" b="1" dirty="0"/>
              <a:t>parents</a:t>
            </a:r>
            <a:r>
              <a:rPr lang="en-US" sz="1400" dirty="0"/>
              <a:t>, </a:t>
            </a:r>
            <a:r>
              <a:rPr lang="en-US" sz="1400" b="1" dirty="0"/>
              <a:t>teachers</a:t>
            </a:r>
            <a:r>
              <a:rPr lang="en-US" sz="1400" dirty="0"/>
              <a:t>, </a:t>
            </a:r>
            <a:r>
              <a:rPr lang="en-US" sz="1400" b="1" dirty="0"/>
              <a:t>imams</a:t>
            </a:r>
            <a:r>
              <a:rPr lang="en-US" sz="1400" dirty="0"/>
              <a:t>, </a:t>
            </a:r>
            <a:r>
              <a:rPr lang="en-US" sz="1400" b="1" dirty="0" err="1"/>
              <a:t>majhis</a:t>
            </a:r>
            <a:r>
              <a:rPr lang="en-US" sz="1400" dirty="0"/>
              <a:t>, and </a:t>
            </a:r>
            <a:r>
              <a:rPr lang="en-US" sz="1400" b="1" dirty="0"/>
              <a:t>siblings</a:t>
            </a:r>
            <a:r>
              <a:rPr lang="en-US" sz="1400" dirty="0"/>
              <a:t>. </a:t>
            </a:r>
          </a:p>
          <a:p>
            <a:pPr>
              <a:lnSpc>
                <a:spcPct val="100000"/>
              </a:lnSpc>
            </a:pPr>
            <a:r>
              <a:rPr lang="en-US" sz="1400" dirty="0"/>
              <a:t>In their </a:t>
            </a:r>
            <a:r>
              <a:rPr lang="en-US" sz="1400" b="1" dirty="0"/>
              <a:t>free time</a:t>
            </a:r>
            <a:r>
              <a:rPr lang="en-US" sz="1400" dirty="0"/>
              <a:t>, participants:	</a:t>
            </a:r>
          </a:p>
          <a:p>
            <a:pPr marL="285750" indent="-285750">
              <a:lnSpc>
                <a:spcPct val="100000"/>
              </a:lnSpc>
              <a:buFont typeface="Arial" panose="020B0604020202020204" pitchFamily="34" charset="0"/>
              <a:buChar char="•"/>
            </a:pPr>
            <a:r>
              <a:rPr lang="en-US" sz="1400" dirty="0"/>
              <a:t>Play sports</a:t>
            </a:r>
          </a:p>
          <a:p>
            <a:pPr marL="285750" indent="-285750">
              <a:lnSpc>
                <a:spcPct val="100000"/>
              </a:lnSpc>
              <a:buFont typeface="Arial" panose="020B0604020202020204" pitchFamily="34" charset="0"/>
              <a:buChar char="•"/>
            </a:pPr>
            <a:r>
              <a:rPr lang="en-US" sz="1400" dirty="0"/>
              <a:t>Socialize with friends</a:t>
            </a:r>
          </a:p>
          <a:p>
            <a:pPr marL="285750" indent="-285750">
              <a:lnSpc>
                <a:spcPct val="100000"/>
              </a:lnSpc>
              <a:buFont typeface="Arial" panose="020B0604020202020204" pitchFamily="34" charset="0"/>
              <a:buChar char="•"/>
            </a:pPr>
            <a:r>
              <a:rPr lang="en-US" sz="1400" dirty="0"/>
              <a:t>Sleep</a:t>
            </a:r>
          </a:p>
          <a:p>
            <a:pPr marL="285750" indent="-285750">
              <a:lnSpc>
                <a:spcPct val="100000"/>
              </a:lnSpc>
              <a:buFont typeface="Arial" panose="020B0604020202020204" pitchFamily="34" charset="0"/>
              <a:buChar char="•"/>
            </a:pPr>
            <a:r>
              <a:rPr lang="en-US" sz="1400" dirty="0"/>
              <a:t>Help their younger siblings or neighbors</a:t>
            </a:r>
          </a:p>
        </p:txBody>
      </p:sp>
    </p:spTree>
    <p:extLst>
      <p:ext uri="{BB962C8B-B14F-4D97-AF65-F5344CB8AC3E}">
        <p14:creationId xmlns:p14="http://schemas.microsoft.com/office/powerpoint/2010/main" val="3311104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DAILY ACTIVITES – FEMALE </a:t>
            </a:r>
            <a:r>
              <a:rPr lang="es-ES" dirty="0" err="1"/>
              <a:t>FGDs</a:t>
            </a:r>
            <a:endParaRPr lang="es-ES" dirty="0"/>
          </a:p>
        </p:txBody>
      </p:sp>
      <p:sp>
        <p:nvSpPr>
          <p:cNvPr id="4" name="Text Placeholder 3"/>
          <p:cNvSpPr>
            <a:spLocks noGrp="1"/>
          </p:cNvSpPr>
          <p:nvPr>
            <p:ph type="body" sz="quarter" idx="13"/>
          </p:nvPr>
        </p:nvSpPr>
        <p:spPr>
          <a:xfrm>
            <a:off x="386176" y="1736437"/>
            <a:ext cx="8087840" cy="4453736"/>
          </a:xfrm>
        </p:spPr>
        <p:txBody>
          <a:bodyPr/>
          <a:lstStyle/>
          <a:p>
            <a:pPr>
              <a:lnSpc>
                <a:spcPct val="100000"/>
              </a:lnSpc>
            </a:pPr>
            <a:r>
              <a:rPr lang="en-US" sz="1400" b="1" dirty="0">
                <a:solidFill>
                  <a:srgbClr val="666666"/>
                </a:solidFill>
              </a:rPr>
              <a:t>Religious activities </a:t>
            </a:r>
            <a:r>
              <a:rPr lang="en-US" sz="1400" dirty="0">
                <a:solidFill>
                  <a:srgbClr val="666666"/>
                </a:solidFill>
              </a:rPr>
              <a:t>(reading the Quran, praying five times a days) and </a:t>
            </a:r>
            <a:r>
              <a:rPr lang="en-US" sz="1400" b="1" dirty="0">
                <a:solidFill>
                  <a:srgbClr val="666666"/>
                </a:solidFill>
              </a:rPr>
              <a:t>spending time with family and friends </a:t>
            </a:r>
            <a:r>
              <a:rPr lang="en-US" sz="1400" dirty="0">
                <a:solidFill>
                  <a:srgbClr val="666666"/>
                </a:solidFill>
              </a:rPr>
              <a:t>were considered to be very important activities</a:t>
            </a:r>
          </a:p>
          <a:p>
            <a:pPr>
              <a:lnSpc>
                <a:spcPct val="100000"/>
              </a:lnSpc>
            </a:pPr>
            <a:r>
              <a:rPr lang="en-US" sz="1400" dirty="0">
                <a:solidFill>
                  <a:srgbClr val="666666"/>
                </a:solidFill>
              </a:rPr>
              <a:t>Difficult activities reportedly included </a:t>
            </a:r>
            <a:r>
              <a:rPr lang="en-US" sz="1400" b="1" dirty="0">
                <a:solidFill>
                  <a:srgbClr val="666666"/>
                </a:solidFill>
              </a:rPr>
              <a:t>fetching water </a:t>
            </a:r>
            <a:r>
              <a:rPr lang="en-US" sz="1400" dirty="0">
                <a:solidFill>
                  <a:srgbClr val="666666"/>
                </a:solidFill>
              </a:rPr>
              <a:t>because:	</a:t>
            </a:r>
          </a:p>
          <a:p>
            <a:pPr marL="285750" indent="-285750">
              <a:lnSpc>
                <a:spcPct val="100000"/>
              </a:lnSpc>
              <a:buFont typeface="Arial" panose="020B0604020202020204" pitchFamily="34" charset="0"/>
              <a:buChar char="•"/>
            </a:pPr>
            <a:r>
              <a:rPr lang="en-US" sz="1400" dirty="0" err="1">
                <a:solidFill>
                  <a:srgbClr val="666666"/>
                </a:solidFill>
              </a:rPr>
              <a:t>Tubewells</a:t>
            </a:r>
            <a:r>
              <a:rPr lang="en-US" sz="1400" dirty="0">
                <a:solidFill>
                  <a:srgbClr val="666666"/>
                </a:solidFill>
              </a:rPr>
              <a:t> are far from their shelter</a:t>
            </a:r>
          </a:p>
          <a:p>
            <a:pPr marL="285750" indent="-285750">
              <a:lnSpc>
                <a:spcPct val="100000"/>
              </a:lnSpc>
              <a:buFont typeface="Arial" panose="020B0604020202020204" pitchFamily="34" charset="0"/>
              <a:buChar char="•"/>
            </a:pPr>
            <a:r>
              <a:rPr lang="en-US" sz="1400" dirty="0">
                <a:solidFill>
                  <a:srgbClr val="666666"/>
                </a:solidFill>
              </a:rPr>
              <a:t>Water supply is sometimes low</a:t>
            </a:r>
          </a:p>
          <a:p>
            <a:pPr marL="285750" indent="-285750">
              <a:lnSpc>
                <a:spcPct val="100000"/>
              </a:lnSpc>
              <a:buFont typeface="Arial" panose="020B0604020202020204" pitchFamily="34" charset="0"/>
              <a:buChar char="•"/>
            </a:pPr>
            <a:r>
              <a:rPr lang="en-US" sz="1400" dirty="0">
                <a:solidFill>
                  <a:srgbClr val="666666"/>
                </a:solidFill>
              </a:rPr>
              <a:t>Arguments can occur in the </a:t>
            </a:r>
            <a:r>
              <a:rPr lang="en-US" sz="1400" dirty="0" err="1">
                <a:solidFill>
                  <a:srgbClr val="666666"/>
                </a:solidFill>
              </a:rPr>
              <a:t>tubewell</a:t>
            </a:r>
            <a:r>
              <a:rPr lang="en-US" sz="1400" dirty="0">
                <a:solidFill>
                  <a:srgbClr val="666666"/>
                </a:solidFill>
              </a:rPr>
              <a:t> queues </a:t>
            </a:r>
          </a:p>
          <a:p>
            <a:pPr>
              <a:lnSpc>
                <a:spcPct val="100000"/>
              </a:lnSpc>
            </a:pPr>
            <a:r>
              <a:rPr lang="en-US" sz="1400" dirty="0">
                <a:solidFill>
                  <a:srgbClr val="666666"/>
                </a:solidFill>
              </a:rPr>
              <a:t>Participants said they leave their shelter usually only to </a:t>
            </a:r>
            <a:r>
              <a:rPr lang="en-US" sz="1400" b="1" dirty="0">
                <a:solidFill>
                  <a:srgbClr val="666666"/>
                </a:solidFill>
              </a:rPr>
              <a:t>do chores </a:t>
            </a:r>
            <a:r>
              <a:rPr lang="en-US" sz="1400" dirty="0">
                <a:solidFill>
                  <a:srgbClr val="666666"/>
                </a:solidFill>
              </a:rPr>
              <a:t>or </a:t>
            </a:r>
            <a:r>
              <a:rPr lang="en-US" sz="1400" b="1" dirty="0">
                <a:solidFill>
                  <a:srgbClr val="666666"/>
                </a:solidFill>
              </a:rPr>
              <a:t>go to a CFS, AFS, or WFS*</a:t>
            </a:r>
            <a:r>
              <a:rPr lang="en-US" sz="1400" dirty="0">
                <a:solidFill>
                  <a:srgbClr val="666666"/>
                </a:solidFill>
              </a:rPr>
              <a:t>. They </a:t>
            </a:r>
            <a:r>
              <a:rPr lang="en-US" sz="1400" b="1" dirty="0">
                <a:solidFill>
                  <a:srgbClr val="666666"/>
                </a:solidFill>
              </a:rPr>
              <a:t>take permission </a:t>
            </a:r>
            <a:r>
              <a:rPr lang="en-US" sz="1400" dirty="0">
                <a:solidFill>
                  <a:srgbClr val="666666"/>
                </a:solidFill>
              </a:rPr>
              <a:t>from their </a:t>
            </a:r>
            <a:r>
              <a:rPr lang="en-US" sz="1400" b="1" dirty="0">
                <a:solidFill>
                  <a:srgbClr val="666666"/>
                </a:solidFill>
              </a:rPr>
              <a:t>parents</a:t>
            </a:r>
            <a:r>
              <a:rPr lang="en-US" sz="1400" dirty="0">
                <a:solidFill>
                  <a:srgbClr val="666666"/>
                </a:solidFill>
              </a:rPr>
              <a:t> or </a:t>
            </a:r>
            <a:r>
              <a:rPr lang="en-US" sz="1400" b="1" dirty="0">
                <a:solidFill>
                  <a:srgbClr val="666666"/>
                </a:solidFill>
              </a:rPr>
              <a:t>elder siblings </a:t>
            </a:r>
            <a:r>
              <a:rPr lang="en-US" sz="1400" dirty="0">
                <a:solidFill>
                  <a:srgbClr val="666666"/>
                </a:solidFill>
              </a:rPr>
              <a:t>before leaving their shelter. Adolescent females prefer to not be outside their shelter by themselves, otherwise they </a:t>
            </a:r>
            <a:r>
              <a:rPr lang="en-US" sz="1400" b="1" dirty="0">
                <a:solidFill>
                  <a:srgbClr val="666666"/>
                </a:solidFill>
              </a:rPr>
              <a:t>face harassment </a:t>
            </a:r>
            <a:r>
              <a:rPr lang="en-US" sz="1400" dirty="0">
                <a:solidFill>
                  <a:srgbClr val="666666"/>
                </a:solidFill>
              </a:rPr>
              <a:t>and </a:t>
            </a:r>
            <a:r>
              <a:rPr lang="en-US" sz="1400" b="1" dirty="0">
                <a:solidFill>
                  <a:srgbClr val="666666"/>
                </a:solidFill>
              </a:rPr>
              <a:t>eve teasing</a:t>
            </a:r>
            <a:r>
              <a:rPr lang="en-US" sz="1400" dirty="0">
                <a:solidFill>
                  <a:srgbClr val="666666"/>
                </a:solidFill>
              </a:rPr>
              <a:t>. </a:t>
            </a:r>
          </a:p>
          <a:p>
            <a:pPr>
              <a:lnSpc>
                <a:spcPct val="100000"/>
              </a:lnSpc>
            </a:pPr>
            <a:r>
              <a:rPr lang="en-US" sz="1400" dirty="0">
                <a:solidFill>
                  <a:srgbClr val="666666"/>
                </a:solidFill>
              </a:rPr>
              <a:t>In their </a:t>
            </a:r>
            <a:r>
              <a:rPr lang="en-US" sz="1400" b="1" dirty="0">
                <a:solidFill>
                  <a:srgbClr val="666666"/>
                </a:solidFill>
              </a:rPr>
              <a:t>free time</a:t>
            </a:r>
            <a:r>
              <a:rPr lang="en-US" sz="1400" dirty="0">
                <a:solidFill>
                  <a:srgbClr val="666666"/>
                </a:solidFill>
              </a:rPr>
              <a:t>, they reported usually:</a:t>
            </a:r>
          </a:p>
          <a:p>
            <a:pPr marL="285750" indent="-285750">
              <a:lnSpc>
                <a:spcPct val="100000"/>
              </a:lnSpc>
              <a:buFont typeface="Arial" panose="020B0604020202020204" pitchFamily="34" charset="0"/>
              <a:buChar char="•"/>
            </a:pPr>
            <a:r>
              <a:rPr lang="en-US" sz="1400" dirty="0">
                <a:solidFill>
                  <a:srgbClr val="666666"/>
                </a:solidFill>
              </a:rPr>
              <a:t>Talk to their friends</a:t>
            </a:r>
          </a:p>
          <a:p>
            <a:pPr marL="285750" indent="-285750">
              <a:lnSpc>
                <a:spcPct val="100000"/>
              </a:lnSpc>
              <a:buFont typeface="Arial" panose="020B0604020202020204" pitchFamily="34" charset="0"/>
              <a:buChar char="•"/>
            </a:pPr>
            <a:r>
              <a:rPr lang="en-US" sz="1400" dirty="0">
                <a:solidFill>
                  <a:srgbClr val="666666"/>
                </a:solidFill>
              </a:rPr>
              <a:t>Sleep</a:t>
            </a:r>
          </a:p>
          <a:p>
            <a:pPr marL="285750" indent="-285750">
              <a:lnSpc>
                <a:spcPct val="100000"/>
              </a:lnSpc>
              <a:buFont typeface="Arial" panose="020B0604020202020204" pitchFamily="34" charset="0"/>
              <a:buChar char="•"/>
            </a:pPr>
            <a:r>
              <a:rPr lang="en-US" sz="1400" dirty="0">
                <a:solidFill>
                  <a:srgbClr val="666666"/>
                </a:solidFill>
              </a:rPr>
              <a:t>Make arts and crafts</a:t>
            </a:r>
          </a:p>
          <a:p>
            <a:pPr>
              <a:lnSpc>
                <a:spcPct val="100000"/>
              </a:lnSpc>
            </a:pPr>
            <a:r>
              <a:rPr lang="en-US" sz="1400" dirty="0">
                <a:solidFill>
                  <a:srgbClr val="666666"/>
                </a:solidFill>
              </a:rPr>
              <a:t>Participants emphasized that it is important to help their parents by </a:t>
            </a:r>
            <a:r>
              <a:rPr lang="en-US" sz="1400" b="1" dirty="0">
                <a:solidFill>
                  <a:srgbClr val="666666"/>
                </a:solidFill>
              </a:rPr>
              <a:t>caring for them </a:t>
            </a:r>
            <a:r>
              <a:rPr lang="en-US" sz="1400" dirty="0">
                <a:solidFill>
                  <a:srgbClr val="666666"/>
                </a:solidFill>
              </a:rPr>
              <a:t>and </a:t>
            </a:r>
            <a:r>
              <a:rPr lang="en-US" sz="1400" b="1" dirty="0">
                <a:solidFill>
                  <a:srgbClr val="666666"/>
                </a:solidFill>
              </a:rPr>
              <a:t>doing chores </a:t>
            </a:r>
            <a:r>
              <a:rPr lang="en-US" sz="1400" dirty="0">
                <a:solidFill>
                  <a:srgbClr val="666666"/>
                </a:solidFill>
              </a:rPr>
              <a:t>for them.</a:t>
            </a:r>
          </a:p>
        </p:txBody>
      </p:sp>
      <p:sp>
        <p:nvSpPr>
          <p:cNvPr id="3" name="TextBox 2">
            <a:extLst>
              <a:ext uri="{FF2B5EF4-FFF2-40B4-BE49-F238E27FC236}">
                <a16:creationId xmlns:a16="http://schemas.microsoft.com/office/drawing/2014/main" id="{D33E3E60-B3C4-40E5-962A-1378112BBE19}"/>
              </a:ext>
            </a:extLst>
          </p:cNvPr>
          <p:cNvSpPr txBox="1"/>
          <p:nvPr/>
        </p:nvSpPr>
        <p:spPr>
          <a:xfrm>
            <a:off x="7783886" y="5983882"/>
            <a:ext cx="1598239" cy="253916"/>
          </a:xfrm>
          <a:prstGeom prst="rect">
            <a:avLst/>
          </a:prstGeom>
          <a:noFill/>
        </p:spPr>
        <p:txBody>
          <a:bodyPr wrap="square" rtlCol="0">
            <a:spAutoFit/>
          </a:bodyPr>
          <a:lstStyle/>
          <a:p>
            <a:r>
              <a:rPr lang="en-US" sz="1050" dirty="0">
                <a:latin typeface="Arial Narrow" panose="020B0606020202030204" pitchFamily="34" charset="0"/>
              </a:rPr>
              <a:t>*Women Friendly Space</a:t>
            </a:r>
          </a:p>
        </p:txBody>
      </p:sp>
    </p:spTree>
    <p:extLst>
      <p:ext uri="{BB962C8B-B14F-4D97-AF65-F5344CB8AC3E}">
        <p14:creationId xmlns:p14="http://schemas.microsoft.com/office/powerpoint/2010/main" val="1327767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03</a:t>
            </a:r>
          </a:p>
        </p:txBody>
      </p:sp>
      <p:sp>
        <p:nvSpPr>
          <p:cNvPr id="3" name="Subtitle 2"/>
          <p:cNvSpPr>
            <a:spLocks noGrp="1"/>
          </p:cNvSpPr>
          <p:nvPr>
            <p:ph type="subTitle" idx="1"/>
          </p:nvPr>
        </p:nvSpPr>
        <p:spPr>
          <a:xfrm>
            <a:off x="4439824" y="2168601"/>
            <a:ext cx="2644467" cy="1743959"/>
          </a:xfrm>
        </p:spPr>
        <p:txBody>
          <a:bodyPr/>
          <a:lstStyle/>
          <a:p>
            <a:r>
              <a:rPr lang="en-US" dirty="0"/>
              <a:t>CHILD PROTECTION RISKS</a:t>
            </a:r>
            <a:endParaRPr lang="es-ES" dirty="0"/>
          </a:p>
        </p:txBody>
      </p:sp>
    </p:spTree>
    <p:extLst>
      <p:ext uri="{BB962C8B-B14F-4D97-AF65-F5344CB8AC3E}">
        <p14:creationId xmlns:p14="http://schemas.microsoft.com/office/powerpoint/2010/main" val="547011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CHILD PROTECTION RISKS</a:t>
            </a:r>
            <a:endParaRPr lang="es-ES" dirty="0"/>
          </a:p>
        </p:txBody>
      </p:sp>
      <p:sp>
        <p:nvSpPr>
          <p:cNvPr id="6" name="Rectangle 5">
            <a:extLst>
              <a:ext uri="{FF2B5EF4-FFF2-40B4-BE49-F238E27FC236}">
                <a16:creationId xmlns:a16="http://schemas.microsoft.com/office/drawing/2014/main" id="{59CC0CCB-7BF1-4518-8F27-97F6C09AA8E5}"/>
              </a:ext>
            </a:extLst>
          </p:cNvPr>
          <p:cNvSpPr/>
          <p:nvPr/>
        </p:nvSpPr>
        <p:spPr>
          <a:xfrm>
            <a:off x="1614641" y="1571043"/>
            <a:ext cx="5914718" cy="646331"/>
          </a:xfrm>
          <a:prstGeom prst="rect">
            <a:avLst/>
          </a:prstGeom>
        </p:spPr>
        <p:txBody>
          <a:bodyPr wrap="square">
            <a:spAutoFit/>
          </a:bodyPr>
          <a:lstStyle/>
          <a:p>
            <a:r>
              <a:rPr lang="en-US" dirty="0">
                <a:solidFill>
                  <a:srgbClr val="666666"/>
                </a:solidFill>
                <a:latin typeface="Arial Narrow" panose="020B0606020202030204" pitchFamily="34" charset="0"/>
              </a:rPr>
              <a:t>% of respondents who reported being very or sometimes concerned about the following threats that youths face in their community*</a:t>
            </a:r>
          </a:p>
        </p:txBody>
      </p:sp>
      <p:sp>
        <p:nvSpPr>
          <p:cNvPr id="7" name="TextBox 6">
            <a:extLst>
              <a:ext uri="{FF2B5EF4-FFF2-40B4-BE49-F238E27FC236}">
                <a16:creationId xmlns:a16="http://schemas.microsoft.com/office/drawing/2014/main" id="{2FF6D2EA-8BED-46E1-A9D4-DC42EECF7AF5}"/>
              </a:ext>
            </a:extLst>
          </p:cNvPr>
          <p:cNvSpPr txBox="1"/>
          <p:nvPr/>
        </p:nvSpPr>
        <p:spPr>
          <a:xfrm>
            <a:off x="1962796" y="2285440"/>
            <a:ext cx="1126837" cy="338554"/>
          </a:xfrm>
          <a:prstGeom prst="rect">
            <a:avLst/>
          </a:prstGeom>
          <a:noFill/>
        </p:spPr>
        <p:txBody>
          <a:bodyPr wrap="square" rtlCol="0">
            <a:spAutoFit/>
          </a:bodyPr>
          <a:lstStyle/>
          <a:p>
            <a:r>
              <a:rPr lang="en-US" sz="1600" dirty="0">
                <a:solidFill>
                  <a:srgbClr val="666666"/>
                </a:solidFill>
                <a:latin typeface="Arial Narrow" panose="020B0606020202030204" pitchFamily="34" charset="0"/>
              </a:rPr>
              <a:t>Caregivers</a:t>
            </a:r>
          </a:p>
        </p:txBody>
      </p:sp>
      <p:sp>
        <p:nvSpPr>
          <p:cNvPr id="8" name="TextBox 7">
            <a:extLst>
              <a:ext uri="{FF2B5EF4-FFF2-40B4-BE49-F238E27FC236}">
                <a16:creationId xmlns:a16="http://schemas.microsoft.com/office/drawing/2014/main" id="{8A3C4434-9EB6-4EDB-B819-73D038B55878}"/>
              </a:ext>
            </a:extLst>
          </p:cNvPr>
          <p:cNvSpPr txBox="1"/>
          <p:nvPr/>
        </p:nvSpPr>
        <p:spPr>
          <a:xfrm>
            <a:off x="5779952" y="2332382"/>
            <a:ext cx="1939637" cy="338554"/>
          </a:xfrm>
          <a:prstGeom prst="rect">
            <a:avLst/>
          </a:prstGeom>
          <a:noFill/>
        </p:spPr>
        <p:txBody>
          <a:bodyPr wrap="square" rtlCol="0">
            <a:spAutoFit/>
          </a:bodyPr>
          <a:lstStyle/>
          <a:p>
            <a:r>
              <a:rPr lang="en-US" sz="1600" dirty="0">
                <a:solidFill>
                  <a:srgbClr val="666666"/>
                </a:solidFill>
                <a:latin typeface="Arial Narrow" panose="020B0606020202030204" pitchFamily="34" charset="0"/>
              </a:rPr>
              <a:t>Adolescents</a:t>
            </a:r>
          </a:p>
        </p:txBody>
      </p:sp>
      <p:sp>
        <p:nvSpPr>
          <p:cNvPr id="11" name="TextBox 10">
            <a:extLst>
              <a:ext uri="{FF2B5EF4-FFF2-40B4-BE49-F238E27FC236}">
                <a16:creationId xmlns:a16="http://schemas.microsoft.com/office/drawing/2014/main" id="{154FBD61-EA2E-495A-B937-AE941E8B75E5}"/>
              </a:ext>
            </a:extLst>
          </p:cNvPr>
          <p:cNvSpPr txBox="1"/>
          <p:nvPr/>
        </p:nvSpPr>
        <p:spPr>
          <a:xfrm>
            <a:off x="6531856" y="5983566"/>
            <a:ext cx="2565961" cy="284065"/>
          </a:xfrm>
          <a:prstGeom prst="rect">
            <a:avLst/>
          </a:prstGeom>
          <a:noFill/>
        </p:spPr>
        <p:txBody>
          <a:bodyPr wrap="square" rtlCol="0">
            <a:spAutoFit/>
          </a:bodyPr>
          <a:lstStyle/>
          <a:p>
            <a:r>
              <a:rPr lang="en-US" sz="1200" i="1" dirty="0">
                <a:latin typeface="Arial Narrow" panose="020B0606020202030204" pitchFamily="34" charset="0"/>
              </a:rPr>
              <a:t>*respondents could select multiple options</a:t>
            </a:r>
          </a:p>
        </p:txBody>
      </p:sp>
      <p:pic>
        <p:nvPicPr>
          <p:cNvPr id="3" name="Picture 2">
            <a:extLst>
              <a:ext uri="{FF2B5EF4-FFF2-40B4-BE49-F238E27FC236}">
                <a16:creationId xmlns:a16="http://schemas.microsoft.com/office/drawing/2014/main" id="{42E32276-E571-42C2-A1C0-63AA19371ABA}"/>
              </a:ext>
            </a:extLst>
          </p:cNvPr>
          <p:cNvPicPr>
            <a:picLocks noChangeAspect="1"/>
          </p:cNvPicPr>
          <p:nvPr/>
        </p:nvPicPr>
        <p:blipFill>
          <a:blip r:embed="rId2"/>
          <a:stretch>
            <a:fillRect/>
          </a:stretch>
        </p:blipFill>
        <p:spPr>
          <a:xfrm>
            <a:off x="2852918" y="2581173"/>
            <a:ext cx="5537974" cy="3322785"/>
          </a:xfrm>
          <a:prstGeom prst="rect">
            <a:avLst/>
          </a:prstGeom>
        </p:spPr>
      </p:pic>
      <p:pic>
        <p:nvPicPr>
          <p:cNvPr id="4" name="Picture 3">
            <a:extLst>
              <a:ext uri="{FF2B5EF4-FFF2-40B4-BE49-F238E27FC236}">
                <a16:creationId xmlns:a16="http://schemas.microsoft.com/office/drawing/2014/main" id="{E7C2FE58-255A-4F66-9C01-D081DD79799E}"/>
              </a:ext>
            </a:extLst>
          </p:cNvPr>
          <p:cNvPicPr>
            <a:picLocks noChangeAspect="1"/>
          </p:cNvPicPr>
          <p:nvPr/>
        </p:nvPicPr>
        <p:blipFill>
          <a:blip r:embed="rId3"/>
          <a:stretch>
            <a:fillRect/>
          </a:stretch>
        </p:blipFill>
        <p:spPr>
          <a:xfrm>
            <a:off x="319617" y="2580019"/>
            <a:ext cx="5540032" cy="3324019"/>
          </a:xfrm>
          <a:prstGeom prst="rect">
            <a:avLst/>
          </a:prstGeom>
        </p:spPr>
      </p:pic>
      <p:sp>
        <p:nvSpPr>
          <p:cNvPr id="18" name="Rectangle 17">
            <a:extLst>
              <a:ext uri="{FF2B5EF4-FFF2-40B4-BE49-F238E27FC236}">
                <a16:creationId xmlns:a16="http://schemas.microsoft.com/office/drawing/2014/main" id="{0F697FF0-C140-43F7-9F9E-E1C4A61DD8CA}"/>
              </a:ext>
            </a:extLst>
          </p:cNvPr>
          <p:cNvSpPr/>
          <p:nvPr/>
        </p:nvSpPr>
        <p:spPr>
          <a:xfrm>
            <a:off x="650976" y="2965515"/>
            <a:ext cx="7393898" cy="230267"/>
          </a:xfrm>
          <a:prstGeom prst="rect">
            <a:avLst/>
          </a:prstGeom>
          <a:noFill/>
          <a:ln w="28575">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28AF294-9D86-4ADD-A0B4-CD2BE3ED5C2F}"/>
              </a:ext>
            </a:extLst>
          </p:cNvPr>
          <p:cNvSpPr/>
          <p:nvPr/>
        </p:nvSpPr>
        <p:spPr>
          <a:xfrm>
            <a:off x="494185" y="3195782"/>
            <a:ext cx="7735415" cy="230267"/>
          </a:xfrm>
          <a:prstGeom prst="rect">
            <a:avLst/>
          </a:prstGeom>
          <a:noFill/>
          <a:ln w="28575">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31703C1-4908-4147-8266-9081BB4E40D7}"/>
              </a:ext>
            </a:extLst>
          </p:cNvPr>
          <p:cNvSpPr/>
          <p:nvPr/>
        </p:nvSpPr>
        <p:spPr>
          <a:xfrm>
            <a:off x="313240" y="4121558"/>
            <a:ext cx="7990252" cy="230267"/>
          </a:xfrm>
          <a:prstGeom prst="rect">
            <a:avLst/>
          </a:prstGeom>
          <a:noFill/>
          <a:ln w="28575">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1F6EA4-D44B-4CDE-8513-83ECFB5940A7}"/>
              </a:ext>
            </a:extLst>
          </p:cNvPr>
          <p:cNvSpPr/>
          <p:nvPr/>
        </p:nvSpPr>
        <p:spPr>
          <a:xfrm>
            <a:off x="1000513" y="4351825"/>
            <a:ext cx="6933524" cy="230267"/>
          </a:xfrm>
          <a:prstGeom prst="rect">
            <a:avLst/>
          </a:prstGeom>
          <a:noFill/>
          <a:ln w="28575">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6F89220-CC17-47FA-A7D7-B0013D875B18}"/>
              </a:ext>
            </a:extLst>
          </p:cNvPr>
          <p:cNvSpPr/>
          <p:nvPr/>
        </p:nvSpPr>
        <p:spPr>
          <a:xfrm>
            <a:off x="575634" y="5259249"/>
            <a:ext cx="7485957" cy="230267"/>
          </a:xfrm>
          <a:prstGeom prst="rect">
            <a:avLst/>
          </a:prstGeom>
          <a:noFill/>
          <a:ln w="28575">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16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CHILD PROTECTION RISKS</a:t>
            </a:r>
            <a:endParaRPr lang="es-ES" dirty="0"/>
          </a:p>
        </p:txBody>
      </p:sp>
      <p:sp>
        <p:nvSpPr>
          <p:cNvPr id="13" name="TextBox 12">
            <a:extLst>
              <a:ext uri="{FF2B5EF4-FFF2-40B4-BE49-F238E27FC236}">
                <a16:creationId xmlns:a16="http://schemas.microsoft.com/office/drawing/2014/main" id="{F537A5F9-83E2-4C5F-9F19-5A54B61D4AED}"/>
              </a:ext>
            </a:extLst>
          </p:cNvPr>
          <p:cNvSpPr txBox="1"/>
          <p:nvPr/>
        </p:nvSpPr>
        <p:spPr>
          <a:xfrm>
            <a:off x="549674" y="1487872"/>
            <a:ext cx="8044651" cy="923330"/>
          </a:xfrm>
          <a:prstGeom prst="rect">
            <a:avLst/>
          </a:prstGeom>
          <a:noFill/>
        </p:spPr>
        <p:txBody>
          <a:bodyPr wrap="square" rtlCol="0">
            <a:spAutoFit/>
          </a:bodyPr>
          <a:lstStyle/>
          <a:p>
            <a:r>
              <a:rPr lang="en-US" dirty="0">
                <a:solidFill>
                  <a:srgbClr val="666666"/>
                </a:solidFill>
                <a:latin typeface="Arial Narrow" panose="020B0606020202030204" pitchFamily="34" charset="0"/>
              </a:rPr>
              <a:t>Relative to female caregivers, male caregivers were reportedly more concerned about youths facing child marriage, exploitative work, unsafe shelters, verbal harassment, and sexual harassment. </a:t>
            </a:r>
          </a:p>
        </p:txBody>
      </p:sp>
      <p:sp>
        <p:nvSpPr>
          <p:cNvPr id="14" name="TextBox 13">
            <a:extLst>
              <a:ext uri="{FF2B5EF4-FFF2-40B4-BE49-F238E27FC236}">
                <a16:creationId xmlns:a16="http://schemas.microsoft.com/office/drawing/2014/main" id="{6181EEDF-A92D-40B8-B3E0-F59E42208A24}"/>
              </a:ext>
            </a:extLst>
          </p:cNvPr>
          <p:cNvSpPr txBox="1"/>
          <p:nvPr/>
        </p:nvSpPr>
        <p:spPr>
          <a:xfrm>
            <a:off x="2059868" y="2516847"/>
            <a:ext cx="4740456" cy="584775"/>
          </a:xfrm>
          <a:prstGeom prst="rect">
            <a:avLst/>
          </a:prstGeom>
          <a:noFill/>
        </p:spPr>
        <p:txBody>
          <a:bodyPr wrap="square" rtlCol="0">
            <a:spAutoFit/>
          </a:bodyPr>
          <a:lstStyle/>
          <a:p>
            <a:r>
              <a:rPr lang="en-US" sz="1600" dirty="0">
                <a:solidFill>
                  <a:srgbClr val="666666"/>
                </a:solidFill>
                <a:latin typeface="Arial Narrow" panose="020B0606020202030204" pitchFamily="34" charset="0"/>
              </a:rPr>
              <a:t>% of caregivers who reported being very or sometimes concerned about threats that youths face in their community*</a:t>
            </a:r>
          </a:p>
        </p:txBody>
      </p:sp>
      <p:sp>
        <p:nvSpPr>
          <p:cNvPr id="6" name="TextBox 5">
            <a:extLst>
              <a:ext uri="{FF2B5EF4-FFF2-40B4-BE49-F238E27FC236}">
                <a16:creationId xmlns:a16="http://schemas.microsoft.com/office/drawing/2014/main" id="{51A401D3-253B-4FBF-BF17-5298BF1F4CC9}"/>
              </a:ext>
            </a:extLst>
          </p:cNvPr>
          <p:cNvSpPr txBox="1"/>
          <p:nvPr/>
        </p:nvSpPr>
        <p:spPr>
          <a:xfrm>
            <a:off x="6531856" y="5965094"/>
            <a:ext cx="2565961" cy="284065"/>
          </a:xfrm>
          <a:prstGeom prst="rect">
            <a:avLst/>
          </a:prstGeom>
          <a:noFill/>
        </p:spPr>
        <p:txBody>
          <a:bodyPr wrap="square" rtlCol="0">
            <a:spAutoFit/>
          </a:bodyPr>
          <a:lstStyle/>
          <a:p>
            <a:r>
              <a:rPr lang="en-US" sz="1200" i="1" dirty="0">
                <a:latin typeface="Arial Narrow" panose="020B0606020202030204" pitchFamily="34" charset="0"/>
              </a:rPr>
              <a:t>*respondents could select multiple options</a:t>
            </a:r>
          </a:p>
        </p:txBody>
      </p:sp>
      <p:pic>
        <p:nvPicPr>
          <p:cNvPr id="4" name="Picture 3">
            <a:extLst>
              <a:ext uri="{FF2B5EF4-FFF2-40B4-BE49-F238E27FC236}">
                <a16:creationId xmlns:a16="http://schemas.microsoft.com/office/drawing/2014/main" id="{2D573532-9337-44C2-9B4E-B8C933EDBD29}"/>
              </a:ext>
            </a:extLst>
          </p:cNvPr>
          <p:cNvPicPr>
            <a:picLocks noChangeAspect="1"/>
          </p:cNvPicPr>
          <p:nvPr/>
        </p:nvPicPr>
        <p:blipFill>
          <a:blip r:embed="rId2"/>
          <a:stretch>
            <a:fillRect/>
          </a:stretch>
        </p:blipFill>
        <p:spPr>
          <a:xfrm>
            <a:off x="1945205" y="3039430"/>
            <a:ext cx="5253588" cy="3027930"/>
          </a:xfrm>
          <a:prstGeom prst="rect">
            <a:avLst/>
          </a:prstGeom>
        </p:spPr>
      </p:pic>
    </p:spTree>
    <p:extLst>
      <p:ext uri="{BB962C8B-B14F-4D97-AF65-F5344CB8AC3E}">
        <p14:creationId xmlns:p14="http://schemas.microsoft.com/office/powerpoint/2010/main" val="582220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7672F2-85E1-4474-BBDE-6E56731A8A8A}"/>
              </a:ext>
            </a:extLst>
          </p:cNvPr>
          <p:cNvPicPr>
            <a:picLocks noChangeAspect="1"/>
          </p:cNvPicPr>
          <p:nvPr/>
        </p:nvPicPr>
        <p:blipFill>
          <a:blip r:embed="rId2"/>
          <a:stretch>
            <a:fillRect/>
          </a:stretch>
        </p:blipFill>
        <p:spPr>
          <a:xfrm>
            <a:off x="5284424" y="4137122"/>
            <a:ext cx="3189592" cy="1913755"/>
          </a:xfrm>
          <a:prstGeom prst="rect">
            <a:avLst/>
          </a:prstGeom>
        </p:spPr>
      </p:pic>
      <p:sp>
        <p:nvSpPr>
          <p:cNvPr id="2" name="Title 1"/>
          <p:cNvSpPr>
            <a:spLocks noGrp="1"/>
          </p:cNvSpPr>
          <p:nvPr>
            <p:ph type="ctrTitle"/>
          </p:nvPr>
        </p:nvSpPr>
        <p:spPr/>
        <p:txBody>
          <a:bodyPr/>
          <a:lstStyle/>
          <a:p>
            <a:r>
              <a:rPr lang="en-US" dirty="0"/>
              <a:t>CHILD PROTECTION RISKS</a:t>
            </a:r>
            <a:endParaRPr lang="es-ES" dirty="0"/>
          </a:p>
        </p:txBody>
      </p:sp>
      <p:sp>
        <p:nvSpPr>
          <p:cNvPr id="7" name="Rectangle 6">
            <a:extLst>
              <a:ext uri="{FF2B5EF4-FFF2-40B4-BE49-F238E27FC236}">
                <a16:creationId xmlns:a16="http://schemas.microsoft.com/office/drawing/2014/main" id="{F81BF1F5-6024-4E0B-B498-4DD30A584E74}"/>
              </a:ext>
            </a:extLst>
          </p:cNvPr>
          <p:cNvSpPr/>
          <p:nvPr/>
        </p:nvSpPr>
        <p:spPr>
          <a:xfrm>
            <a:off x="340139" y="1384564"/>
            <a:ext cx="7449016" cy="584775"/>
          </a:xfrm>
          <a:prstGeom prst="rect">
            <a:avLst/>
          </a:prstGeom>
        </p:spPr>
        <p:txBody>
          <a:bodyPr wrap="square">
            <a:spAutoFit/>
          </a:bodyPr>
          <a:lstStyle/>
          <a:p>
            <a:r>
              <a:rPr lang="en-US" sz="1600" dirty="0">
                <a:solidFill>
                  <a:srgbClr val="666666"/>
                </a:solidFill>
                <a:latin typeface="Arial Narrow" panose="020B0606020202030204" pitchFamily="34" charset="0"/>
              </a:rPr>
              <a:t>% who reported witnessing the following threats in their community in the 30 days prior to data collection* **</a:t>
            </a:r>
          </a:p>
        </p:txBody>
      </p:sp>
      <p:sp>
        <p:nvSpPr>
          <p:cNvPr id="8" name="TextBox 7">
            <a:extLst>
              <a:ext uri="{FF2B5EF4-FFF2-40B4-BE49-F238E27FC236}">
                <a16:creationId xmlns:a16="http://schemas.microsoft.com/office/drawing/2014/main" id="{1FF0E72E-8D1D-4B35-8E10-79DE2C7C38F3}"/>
              </a:ext>
            </a:extLst>
          </p:cNvPr>
          <p:cNvSpPr txBox="1"/>
          <p:nvPr/>
        </p:nvSpPr>
        <p:spPr>
          <a:xfrm>
            <a:off x="1801100" y="1748876"/>
            <a:ext cx="1126837" cy="338554"/>
          </a:xfrm>
          <a:prstGeom prst="rect">
            <a:avLst/>
          </a:prstGeom>
          <a:noFill/>
        </p:spPr>
        <p:txBody>
          <a:bodyPr wrap="square" rtlCol="0">
            <a:spAutoFit/>
          </a:bodyPr>
          <a:lstStyle/>
          <a:p>
            <a:pPr algn="r"/>
            <a:r>
              <a:rPr lang="en-US" sz="1600" dirty="0">
                <a:solidFill>
                  <a:srgbClr val="666666"/>
                </a:solidFill>
                <a:latin typeface="Arial Narrow" panose="020B0606020202030204" pitchFamily="34" charset="0"/>
              </a:rPr>
              <a:t>Caregivers</a:t>
            </a:r>
          </a:p>
        </p:txBody>
      </p:sp>
      <p:sp>
        <p:nvSpPr>
          <p:cNvPr id="9" name="TextBox 8">
            <a:extLst>
              <a:ext uri="{FF2B5EF4-FFF2-40B4-BE49-F238E27FC236}">
                <a16:creationId xmlns:a16="http://schemas.microsoft.com/office/drawing/2014/main" id="{97F18961-67FA-417C-AD63-613D233DE86A}"/>
              </a:ext>
            </a:extLst>
          </p:cNvPr>
          <p:cNvSpPr txBox="1"/>
          <p:nvPr/>
        </p:nvSpPr>
        <p:spPr>
          <a:xfrm>
            <a:off x="4147130" y="1748876"/>
            <a:ext cx="1126837" cy="338554"/>
          </a:xfrm>
          <a:prstGeom prst="rect">
            <a:avLst/>
          </a:prstGeom>
          <a:noFill/>
        </p:spPr>
        <p:txBody>
          <a:bodyPr wrap="square" rtlCol="0">
            <a:spAutoFit/>
          </a:bodyPr>
          <a:lstStyle/>
          <a:p>
            <a:r>
              <a:rPr lang="en-US" sz="1600" dirty="0">
                <a:solidFill>
                  <a:srgbClr val="666666"/>
                </a:solidFill>
                <a:latin typeface="Arial Narrow" panose="020B0606020202030204" pitchFamily="34" charset="0"/>
              </a:rPr>
              <a:t>Adolescents</a:t>
            </a:r>
          </a:p>
        </p:txBody>
      </p:sp>
      <p:sp>
        <p:nvSpPr>
          <p:cNvPr id="10" name="Rectangle 9">
            <a:extLst>
              <a:ext uri="{FF2B5EF4-FFF2-40B4-BE49-F238E27FC236}">
                <a16:creationId xmlns:a16="http://schemas.microsoft.com/office/drawing/2014/main" id="{E07E8136-9BBA-42A0-BDB3-F3108346087D}"/>
              </a:ext>
            </a:extLst>
          </p:cNvPr>
          <p:cNvSpPr/>
          <p:nvPr/>
        </p:nvSpPr>
        <p:spPr>
          <a:xfrm>
            <a:off x="2429171" y="4454438"/>
            <a:ext cx="2807852" cy="1077218"/>
          </a:xfrm>
          <a:prstGeom prst="rect">
            <a:avLst/>
          </a:prstGeom>
        </p:spPr>
        <p:txBody>
          <a:bodyPr wrap="square">
            <a:spAutoFit/>
          </a:bodyPr>
          <a:lstStyle/>
          <a:p>
            <a:r>
              <a:rPr lang="en-US" sz="1600" dirty="0">
                <a:solidFill>
                  <a:srgbClr val="666666"/>
                </a:solidFill>
                <a:latin typeface="Arial Narrow" panose="020B0606020202030204" pitchFamily="34" charset="0"/>
              </a:rPr>
              <a:t>Male and female caregivers reported different threats most frequently witnessed in the 30 days prior to data collection* **</a:t>
            </a:r>
          </a:p>
        </p:txBody>
      </p:sp>
      <p:sp>
        <p:nvSpPr>
          <p:cNvPr id="15" name="TextBox 14">
            <a:extLst>
              <a:ext uri="{FF2B5EF4-FFF2-40B4-BE49-F238E27FC236}">
                <a16:creationId xmlns:a16="http://schemas.microsoft.com/office/drawing/2014/main" id="{E2DA7241-7F4D-4F22-8FFA-FA1637FAD6FF}"/>
              </a:ext>
            </a:extLst>
          </p:cNvPr>
          <p:cNvSpPr txBox="1"/>
          <p:nvPr/>
        </p:nvSpPr>
        <p:spPr>
          <a:xfrm>
            <a:off x="340139" y="6002038"/>
            <a:ext cx="4459881" cy="276999"/>
          </a:xfrm>
          <a:prstGeom prst="rect">
            <a:avLst/>
          </a:prstGeom>
          <a:noFill/>
        </p:spPr>
        <p:txBody>
          <a:bodyPr wrap="square" rtlCol="0">
            <a:spAutoFit/>
          </a:bodyPr>
          <a:lstStyle/>
          <a:p>
            <a:r>
              <a:rPr lang="en-US" sz="1200" dirty="0">
                <a:latin typeface="Arial Narrow" panose="020B0606020202030204" pitchFamily="34" charset="0"/>
              </a:rPr>
              <a:t>**These results are not indicative of the prevalence of any of these threats </a:t>
            </a:r>
          </a:p>
        </p:txBody>
      </p:sp>
      <p:sp>
        <p:nvSpPr>
          <p:cNvPr id="12" name="TextBox 11">
            <a:extLst>
              <a:ext uri="{FF2B5EF4-FFF2-40B4-BE49-F238E27FC236}">
                <a16:creationId xmlns:a16="http://schemas.microsoft.com/office/drawing/2014/main" id="{F2EE7DD7-A50B-4BEE-8AED-D39BF0FB0923}"/>
              </a:ext>
            </a:extLst>
          </p:cNvPr>
          <p:cNvSpPr txBox="1"/>
          <p:nvPr/>
        </p:nvSpPr>
        <p:spPr>
          <a:xfrm>
            <a:off x="6531856" y="6002038"/>
            <a:ext cx="2565961" cy="284065"/>
          </a:xfrm>
          <a:prstGeom prst="rect">
            <a:avLst/>
          </a:prstGeom>
          <a:noFill/>
        </p:spPr>
        <p:txBody>
          <a:bodyPr wrap="square" rtlCol="0">
            <a:spAutoFit/>
          </a:bodyPr>
          <a:lstStyle/>
          <a:p>
            <a:r>
              <a:rPr lang="en-US" sz="1200" i="1" dirty="0">
                <a:latin typeface="Arial Narrow" panose="020B0606020202030204" pitchFamily="34" charset="0"/>
              </a:rPr>
              <a:t>*respondents could select multiple options</a:t>
            </a:r>
          </a:p>
        </p:txBody>
      </p:sp>
      <p:pic>
        <p:nvPicPr>
          <p:cNvPr id="4" name="Picture 3">
            <a:extLst>
              <a:ext uri="{FF2B5EF4-FFF2-40B4-BE49-F238E27FC236}">
                <a16:creationId xmlns:a16="http://schemas.microsoft.com/office/drawing/2014/main" id="{08D3D5B6-7242-4B9B-B6C2-70AB308D4BB6}"/>
              </a:ext>
            </a:extLst>
          </p:cNvPr>
          <p:cNvPicPr>
            <a:picLocks noChangeAspect="1"/>
          </p:cNvPicPr>
          <p:nvPr/>
        </p:nvPicPr>
        <p:blipFill>
          <a:blip r:embed="rId3"/>
          <a:stretch>
            <a:fillRect/>
          </a:stretch>
        </p:blipFill>
        <p:spPr>
          <a:xfrm>
            <a:off x="2864860" y="2032526"/>
            <a:ext cx="3813048" cy="2287828"/>
          </a:xfrm>
          <a:prstGeom prst="rect">
            <a:avLst/>
          </a:prstGeom>
        </p:spPr>
      </p:pic>
      <p:pic>
        <p:nvPicPr>
          <p:cNvPr id="5" name="Picture 4">
            <a:extLst>
              <a:ext uri="{FF2B5EF4-FFF2-40B4-BE49-F238E27FC236}">
                <a16:creationId xmlns:a16="http://schemas.microsoft.com/office/drawing/2014/main" id="{D32D1B3C-4E45-4322-8823-2D4F9B0A98A2}"/>
              </a:ext>
            </a:extLst>
          </p:cNvPr>
          <p:cNvPicPr>
            <a:picLocks noChangeAspect="1"/>
          </p:cNvPicPr>
          <p:nvPr/>
        </p:nvPicPr>
        <p:blipFill>
          <a:blip r:embed="rId4"/>
          <a:stretch>
            <a:fillRect/>
          </a:stretch>
        </p:blipFill>
        <p:spPr>
          <a:xfrm>
            <a:off x="407616" y="2042381"/>
            <a:ext cx="3813048" cy="2287829"/>
          </a:xfrm>
          <a:prstGeom prst="rect">
            <a:avLst/>
          </a:prstGeom>
        </p:spPr>
      </p:pic>
    </p:spTree>
    <p:extLst>
      <p:ext uri="{BB962C8B-B14F-4D97-AF65-F5344CB8AC3E}">
        <p14:creationId xmlns:p14="http://schemas.microsoft.com/office/powerpoint/2010/main" val="263677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CPSS ASSESSMENT PARTNERS</a:t>
            </a:r>
          </a:p>
        </p:txBody>
      </p:sp>
      <p:grpSp>
        <p:nvGrpSpPr>
          <p:cNvPr id="5" name="Group 4">
            <a:extLst>
              <a:ext uri="{FF2B5EF4-FFF2-40B4-BE49-F238E27FC236}">
                <a16:creationId xmlns:a16="http://schemas.microsoft.com/office/drawing/2014/main" id="{950603E8-97E7-4AC2-B43B-FD42ACA16E29}"/>
              </a:ext>
            </a:extLst>
          </p:cNvPr>
          <p:cNvGrpSpPr/>
          <p:nvPr/>
        </p:nvGrpSpPr>
        <p:grpSpPr>
          <a:xfrm>
            <a:off x="506242" y="1473191"/>
            <a:ext cx="8235121" cy="4483466"/>
            <a:chOff x="651267" y="1017335"/>
            <a:chExt cx="8235121" cy="4483466"/>
          </a:xfrm>
        </p:grpSpPr>
        <p:pic>
          <p:nvPicPr>
            <p:cNvPr id="6" name="Picture 5">
              <a:extLst>
                <a:ext uri="{FF2B5EF4-FFF2-40B4-BE49-F238E27FC236}">
                  <a16:creationId xmlns:a16="http://schemas.microsoft.com/office/drawing/2014/main" id="{A2406C7D-D214-45C6-B1C2-746DF4626A4E}"/>
                </a:ext>
              </a:extLst>
            </p:cNvPr>
            <p:cNvPicPr/>
            <p:nvPr/>
          </p:nvPicPr>
          <p:blipFill rotWithShape="1">
            <a:blip r:embed="rId2" cstate="print">
              <a:extLst>
                <a:ext uri="{28A0092B-C50C-407E-A947-70E740481C1C}">
                  <a14:useLocalDpi xmlns:a14="http://schemas.microsoft.com/office/drawing/2010/main" val="0"/>
                </a:ext>
              </a:extLst>
            </a:blip>
            <a:srcRect r="13080"/>
            <a:stretch/>
          </p:blipFill>
          <p:spPr bwMode="auto">
            <a:xfrm>
              <a:off x="2180028" y="1017335"/>
              <a:ext cx="1382170" cy="833398"/>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0338FA36-44AD-4C53-B15A-CD6E854B7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8203" y="1861952"/>
              <a:ext cx="1985819" cy="695037"/>
            </a:xfrm>
            <a:prstGeom prst="rect">
              <a:avLst/>
            </a:prstGeom>
          </p:spPr>
        </p:pic>
        <p:sp>
          <p:nvSpPr>
            <p:cNvPr id="9" name="TextBox 8">
              <a:extLst>
                <a:ext uri="{FF2B5EF4-FFF2-40B4-BE49-F238E27FC236}">
                  <a16:creationId xmlns:a16="http://schemas.microsoft.com/office/drawing/2014/main" id="{4223B837-100B-403C-9674-7A63D9F907E6}"/>
                </a:ext>
              </a:extLst>
            </p:cNvPr>
            <p:cNvSpPr txBox="1"/>
            <p:nvPr/>
          </p:nvSpPr>
          <p:spPr>
            <a:xfrm>
              <a:off x="651268" y="1017335"/>
              <a:ext cx="2219845" cy="369332"/>
            </a:xfrm>
            <a:prstGeom prst="rect">
              <a:avLst/>
            </a:prstGeom>
            <a:noFill/>
          </p:spPr>
          <p:txBody>
            <a:bodyPr wrap="square" rtlCol="0">
              <a:spAutoFit/>
            </a:bodyPr>
            <a:lstStyle/>
            <a:p>
              <a:r>
                <a:rPr lang="en-US" dirty="0">
                  <a:solidFill>
                    <a:srgbClr val="666666"/>
                  </a:solidFill>
                  <a:latin typeface="Arial Narrow" panose="020B0606020202030204" pitchFamily="34" charset="0"/>
                </a:rPr>
                <a:t>Coordinated by:</a:t>
              </a:r>
            </a:p>
          </p:txBody>
        </p:sp>
        <p:sp>
          <p:nvSpPr>
            <p:cNvPr id="10" name="TextBox 9">
              <a:extLst>
                <a:ext uri="{FF2B5EF4-FFF2-40B4-BE49-F238E27FC236}">
                  <a16:creationId xmlns:a16="http://schemas.microsoft.com/office/drawing/2014/main" id="{36D68E33-33FB-4670-9BC5-9C3B97F36F6D}"/>
                </a:ext>
              </a:extLst>
            </p:cNvPr>
            <p:cNvSpPr txBox="1"/>
            <p:nvPr/>
          </p:nvSpPr>
          <p:spPr>
            <a:xfrm>
              <a:off x="651269" y="1824465"/>
              <a:ext cx="2219845" cy="369332"/>
            </a:xfrm>
            <a:prstGeom prst="rect">
              <a:avLst/>
            </a:prstGeom>
            <a:noFill/>
          </p:spPr>
          <p:txBody>
            <a:bodyPr wrap="square" rtlCol="0">
              <a:spAutoFit/>
            </a:bodyPr>
            <a:lstStyle/>
            <a:p>
              <a:r>
                <a:rPr lang="en-US" dirty="0">
                  <a:solidFill>
                    <a:srgbClr val="666666"/>
                  </a:solidFill>
                  <a:latin typeface="Arial Narrow" panose="020B0606020202030204" pitchFamily="34" charset="0"/>
                </a:rPr>
                <a:t>Funded by:</a:t>
              </a:r>
            </a:p>
          </p:txBody>
        </p:sp>
        <p:sp>
          <p:nvSpPr>
            <p:cNvPr id="11" name="TextBox 10">
              <a:extLst>
                <a:ext uri="{FF2B5EF4-FFF2-40B4-BE49-F238E27FC236}">
                  <a16:creationId xmlns:a16="http://schemas.microsoft.com/office/drawing/2014/main" id="{741868C7-4741-452F-BC76-CE7B40BE5D93}"/>
                </a:ext>
              </a:extLst>
            </p:cNvPr>
            <p:cNvSpPr txBox="1"/>
            <p:nvPr/>
          </p:nvSpPr>
          <p:spPr>
            <a:xfrm>
              <a:off x="651267" y="2641877"/>
              <a:ext cx="2219845" cy="369332"/>
            </a:xfrm>
            <a:prstGeom prst="rect">
              <a:avLst/>
            </a:prstGeom>
            <a:noFill/>
          </p:spPr>
          <p:txBody>
            <a:bodyPr wrap="square" rtlCol="0">
              <a:spAutoFit/>
            </a:bodyPr>
            <a:lstStyle/>
            <a:p>
              <a:r>
                <a:rPr lang="en-US" dirty="0">
                  <a:solidFill>
                    <a:srgbClr val="666666"/>
                  </a:solidFill>
                  <a:latin typeface="Arial Narrow" panose="020B0606020202030204" pitchFamily="34" charset="0"/>
                </a:rPr>
                <a:t>Technical contributions:</a:t>
              </a:r>
            </a:p>
          </p:txBody>
        </p:sp>
        <p:grpSp>
          <p:nvGrpSpPr>
            <p:cNvPr id="13" name="Group 12">
              <a:extLst>
                <a:ext uri="{FF2B5EF4-FFF2-40B4-BE49-F238E27FC236}">
                  <a16:creationId xmlns:a16="http://schemas.microsoft.com/office/drawing/2014/main" id="{51BFE0D1-BA73-4799-B844-3E1ACB4602BB}"/>
                </a:ext>
              </a:extLst>
            </p:cNvPr>
            <p:cNvGrpSpPr/>
            <p:nvPr/>
          </p:nvGrpSpPr>
          <p:grpSpPr>
            <a:xfrm>
              <a:off x="823854" y="2326337"/>
              <a:ext cx="8062534" cy="3174464"/>
              <a:chOff x="823854" y="2418697"/>
              <a:chExt cx="8062534" cy="3174464"/>
            </a:xfrm>
          </p:grpSpPr>
          <p:pic>
            <p:nvPicPr>
              <p:cNvPr id="19" name="Picture 18">
                <a:extLst>
                  <a:ext uri="{FF2B5EF4-FFF2-40B4-BE49-F238E27FC236}">
                    <a16:creationId xmlns:a16="http://schemas.microsoft.com/office/drawing/2014/main" id="{02F3DEC7-D353-4894-A8E7-44ED1BC646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854" y="4927137"/>
                <a:ext cx="2689998" cy="666024"/>
              </a:xfrm>
              <a:prstGeom prst="rect">
                <a:avLst/>
              </a:prstGeom>
            </p:spPr>
          </p:pic>
          <p:pic>
            <p:nvPicPr>
              <p:cNvPr id="20" name="Picture 19">
                <a:extLst>
                  <a:ext uri="{FF2B5EF4-FFF2-40B4-BE49-F238E27FC236}">
                    <a16:creationId xmlns:a16="http://schemas.microsoft.com/office/drawing/2014/main" id="{97FB6B8D-ACB5-4141-83E2-E09AC71EF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8504" y="4852650"/>
                <a:ext cx="2968533" cy="726849"/>
              </a:xfrm>
              <a:prstGeom prst="rect">
                <a:avLst/>
              </a:prstGeom>
            </p:spPr>
          </p:pic>
          <p:pic>
            <p:nvPicPr>
              <p:cNvPr id="21" name="Picture 20">
                <a:extLst>
                  <a:ext uri="{FF2B5EF4-FFF2-40B4-BE49-F238E27FC236}">
                    <a16:creationId xmlns:a16="http://schemas.microsoft.com/office/drawing/2014/main" id="{6DB02450-06EE-4F5D-B84A-47B44A62EE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0674" y="4777821"/>
                <a:ext cx="1981465" cy="815340"/>
              </a:xfrm>
              <a:prstGeom prst="rect">
                <a:avLst/>
              </a:prstGeom>
            </p:spPr>
          </p:pic>
          <p:pic>
            <p:nvPicPr>
              <p:cNvPr id="25" name="Picture 24">
                <a:extLst>
                  <a:ext uri="{FF2B5EF4-FFF2-40B4-BE49-F238E27FC236}">
                    <a16:creationId xmlns:a16="http://schemas.microsoft.com/office/drawing/2014/main" id="{1E3B44EB-A3C3-4CD1-9602-BEBF28B2D0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0765" y="3533532"/>
                <a:ext cx="953744" cy="1255385"/>
              </a:xfrm>
              <a:prstGeom prst="rect">
                <a:avLst/>
              </a:prstGeom>
            </p:spPr>
          </p:pic>
          <p:pic>
            <p:nvPicPr>
              <p:cNvPr id="26" name="Picture 25">
                <a:extLst>
                  <a:ext uri="{FF2B5EF4-FFF2-40B4-BE49-F238E27FC236}">
                    <a16:creationId xmlns:a16="http://schemas.microsoft.com/office/drawing/2014/main" id="{D78FA4A4-4759-4CA4-840C-4CDCF83E71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0864" y="3560796"/>
                <a:ext cx="1725642" cy="1033873"/>
              </a:xfrm>
              <a:prstGeom prst="rect">
                <a:avLst/>
              </a:prstGeom>
            </p:spPr>
          </p:pic>
          <p:pic>
            <p:nvPicPr>
              <p:cNvPr id="27" name="Picture 26">
                <a:extLst>
                  <a:ext uri="{FF2B5EF4-FFF2-40B4-BE49-F238E27FC236}">
                    <a16:creationId xmlns:a16="http://schemas.microsoft.com/office/drawing/2014/main" id="{C88680FA-856B-4F4D-9163-F9DF91AE0360}"/>
                  </a:ext>
                </a:extLst>
              </p:cNvPr>
              <p:cNvPicPr>
                <a:picLocks noChangeAspect="1"/>
              </p:cNvPicPr>
              <p:nvPr/>
            </p:nvPicPr>
            <p:blipFill rotWithShape="1">
              <a:blip r:embed="rId9">
                <a:extLst>
                  <a:ext uri="{28A0092B-C50C-407E-A947-70E740481C1C}">
                    <a14:useLocalDpi xmlns:a14="http://schemas.microsoft.com/office/drawing/2010/main" val="0"/>
                  </a:ext>
                </a:extLst>
              </a:blip>
              <a:srcRect l="13555" t="14188" r="15674" b="19270"/>
              <a:stretch/>
            </p:blipFill>
            <p:spPr>
              <a:xfrm>
                <a:off x="1864489" y="3699857"/>
                <a:ext cx="1827013" cy="748916"/>
              </a:xfrm>
              <a:prstGeom prst="rect">
                <a:avLst/>
              </a:prstGeom>
            </p:spPr>
          </p:pic>
          <p:pic>
            <p:nvPicPr>
              <p:cNvPr id="28" name="Picture 27">
                <a:extLst>
                  <a:ext uri="{FF2B5EF4-FFF2-40B4-BE49-F238E27FC236}">
                    <a16:creationId xmlns:a16="http://schemas.microsoft.com/office/drawing/2014/main" id="{B1437D22-655F-4477-8590-538B1F009AE5}"/>
                  </a:ext>
                </a:extLst>
              </p:cNvPr>
              <p:cNvPicPr>
                <a:picLocks noChangeAspect="1"/>
              </p:cNvPicPr>
              <p:nvPr/>
            </p:nvPicPr>
            <p:blipFill rotWithShape="1">
              <a:blip r:embed="rId10">
                <a:extLst>
                  <a:ext uri="{28A0092B-C50C-407E-A947-70E740481C1C}">
                    <a14:useLocalDpi xmlns:a14="http://schemas.microsoft.com/office/drawing/2010/main" val="0"/>
                  </a:ext>
                </a:extLst>
              </a:blip>
              <a:srcRect l="17367" r="22443"/>
              <a:stretch/>
            </p:blipFill>
            <p:spPr>
              <a:xfrm>
                <a:off x="7932644" y="2418697"/>
                <a:ext cx="953744" cy="1209847"/>
              </a:xfrm>
              <a:prstGeom prst="rect">
                <a:avLst/>
              </a:prstGeom>
            </p:spPr>
          </p:pic>
        </p:grpSp>
        <p:pic>
          <p:nvPicPr>
            <p:cNvPr id="22" name="Image 228">
              <a:extLst>
                <a:ext uri="{FF2B5EF4-FFF2-40B4-BE49-F238E27FC236}">
                  <a16:creationId xmlns:a16="http://schemas.microsoft.com/office/drawing/2014/main" id="{326E9211-CBC1-47EC-B7ED-64FFB81DF352}"/>
                </a:ext>
              </a:extLst>
            </p:cNvPr>
            <p:cNvPicPr/>
            <p:nvPr/>
          </p:nvPicPr>
          <p:blipFill rotWithShape="1">
            <a:blip r:embed="rId11" cstate="print">
              <a:extLst>
                <a:ext uri="{28A0092B-C50C-407E-A947-70E740481C1C}">
                  <a14:useLocalDpi xmlns:a14="http://schemas.microsoft.com/office/drawing/2010/main" val="0"/>
                </a:ext>
              </a:extLst>
            </a:blip>
            <a:srcRect l="63959" t="12187" r="1506" b="14948"/>
            <a:stretch/>
          </p:blipFill>
          <p:spPr bwMode="auto">
            <a:xfrm>
              <a:off x="2965787" y="2556989"/>
              <a:ext cx="2881746" cy="714902"/>
            </a:xfrm>
            <a:prstGeom prst="rect">
              <a:avLst/>
            </a:prstGeom>
            <a:noFill/>
            <a:ln>
              <a:noFill/>
            </a:ln>
          </p:spPr>
        </p:pic>
        <p:pic>
          <p:nvPicPr>
            <p:cNvPr id="23" name="Picture 22">
              <a:extLst>
                <a:ext uri="{FF2B5EF4-FFF2-40B4-BE49-F238E27FC236}">
                  <a16:creationId xmlns:a16="http://schemas.microsoft.com/office/drawing/2014/main" id="{11E61B7E-B0B4-495A-A23F-FBE97485FA0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37590" y="2582545"/>
              <a:ext cx="1995054" cy="554816"/>
            </a:xfrm>
            <a:prstGeom prst="rect">
              <a:avLst/>
            </a:prstGeom>
          </p:spPr>
        </p:pic>
      </p:grpSp>
      <p:pic>
        <p:nvPicPr>
          <p:cNvPr id="29" name="Picture 28">
            <a:extLst>
              <a:ext uri="{FF2B5EF4-FFF2-40B4-BE49-F238E27FC236}">
                <a16:creationId xmlns:a16="http://schemas.microsoft.com/office/drawing/2014/main" id="{DFA71131-777B-4DFC-93E8-29DF6EA621FC}"/>
              </a:ext>
            </a:extLst>
          </p:cNvPr>
          <p:cNvPicPr>
            <a:picLocks noChangeAspect="1"/>
          </p:cNvPicPr>
          <p:nvPr/>
        </p:nvPicPr>
        <p:blipFill>
          <a:blip r:embed="rId13"/>
          <a:stretch>
            <a:fillRect/>
          </a:stretch>
        </p:blipFill>
        <p:spPr>
          <a:xfrm>
            <a:off x="6495818" y="4115753"/>
            <a:ext cx="2070560" cy="835796"/>
          </a:xfrm>
          <a:prstGeom prst="rect">
            <a:avLst/>
          </a:prstGeom>
        </p:spPr>
      </p:pic>
      <p:pic>
        <p:nvPicPr>
          <p:cNvPr id="30" name="Picture 29">
            <a:extLst>
              <a:ext uri="{FF2B5EF4-FFF2-40B4-BE49-F238E27FC236}">
                <a16:creationId xmlns:a16="http://schemas.microsoft.com/office/drawing/2014/main" id="{643CA844-185B-4783-8DA9-9C92EEE4E796}"/>
              </a:ext>
            </a:extLst>
          </p:cNvPr>
          <p:cNvPicPr>
            <a:picLocks noChangeAspect="1"/>
          </p:cNvPicPr>
          <p:nvPr/>
        </p:nvPicPr>
        <p:blipFill>
          <a:blip r:embed="rId13"/>
          <a:stretch>
            <a:fillRect/>
          </a:stretch>
        </p:blipFill>
        <p:spPr>
          <a:xfrm>
            <a:off x="3936990" y="2310619"/>
            <a:ext cx="1458568" cy="588761"/>
          </a:xfrm>
          <a:prstGeom prst="rect">
            <a:avLst/>
          </a:prstGeom>
        </p:spPr>
      </p:pic>
      <p:pic>
        <p:nvPicPr>
          <p:cNvPr id="3" name="Picture 2">
            <a:extLst>
              <a:ext uri="{FF2B5EF4-FFF2-40B4-BE49-F238E27FC236}">
                <a16:creationId xmlns:a16="http://schemas.microsoft.com/office/drawing/2014/main" id="{A854D3CC-9765-4FFF-BA80-0BA18928E3AB}"/>
              </a:ext>
            </a:extLst>
          </p:cNvPr>
          <p:cNvPicPr>
            <a:picLocks noChangeAspect="1"/>
          </p:cNvPicPr>
          <p:nvPr/>
        </p:nvPicPr>
        <p:blipFill>
          <a:blip r:embed="rId14"/>
          <a:stretch>
            <a:fillRect/>
          </a:stretch>
        </p:blipFill>
        <p:spPr>
          <a:xfrm>
            <a:off x="351134" y="4007243"/>
            <a:ext cx="1265030" cy="861135"/>
          </a:xfrm>
          <a:prstGeom prst="rect">
            <a:avLst/>
          </a:prstGeom>
        </p:spPr>
      </p:pic>
    </p:spTree>
    <p:extLst>
      <p:ext uri="{BB962C8B-B14F-4D97-AF65-F5344CB8AC3E}">
        <p14:creationId xmlns:p14="http://schemas.microsoft.com/office/powerpoint/2010/main" val="2147825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926D15-7F1D-45D0-A544-A0C7FCE616E6}"/>
              </a:ext>
            </a:extLst>
          </p:cNvPr>
          <p:cNvPicPr>
            <a:picLocks noChangeAspect="1"/>
          </p:cNvPicPr>
          <p:nvPr/>
        </p:nvPicPr>
        <p:blipFill>
          <a:blip r:embed="rId2"/>
          <a:stretch>
            <a:fillRect/>
          </a:stretch>
        </p:blipFill>
        <p:spPr>
          <a:xfrm>
            <a:off x="765286" y="4212542"/>
            <a:ext cx="3405310" cy="2043186"/>
          </a:xfrm>
          <a:prstGeom prst="rect">
            <a:avLst/>
          </a:prstGeom>
        </p:spPr>
      </p:pic>
      <p:pic>
        <p:nvPicPr>
          <p:cNvPr id="4" name="Picture 3">
            <a:extLst>
              <a:ext uri="{FF2B5EF4-FFF2-40B4-BE49-F238E27FC236}">
                <a16:creationId xmlns:a16="http://schemas.microsoft.com/office/drawing/2014/main" id="{B1013BA0-665E-4C9E-B8E9-A519940E45E6}"/>
              </a:ext>
            </a:extLst>
          </p:cNvPr>
          <p:cNvPicPr>
            <a:picLocks noChangeAspect="1"/>
          </p:cNvPicPr>
          <p:nvPr/>
        </p:nvPicPr>
        <p:blipFill>
          <a:blip r:embed="rId3"/>
          <a:stretch>
            <a:fillRect/>
          </a:stretch>
        </p:blipFill>
        <p:spPr>
          <a:xfrm>
            <a:off x="765286" y="2300006"/>
            <a:ext cx="3125981" cy="1875589"/>
          </a:xfrm>
          <a:prstGeom prst="rect">
            <a:avLst/>
          </a:prstGeom>
        </p:spPr>
      </p:pic>
      <p:sp>
        <p:nvSpPr>
          <p:cNvPr id="2" name="Title 1"/>
          <p:cNvSpPr>
            <a:spLocks noGrp="1"/>
          </p:cNvSpPr>
          <p:nvPr>
            <p:ph type="ctrTitle"/>
          </p:nvPr>
        </p:nvSpPr>
        <p:spPr/>
        <p:txBody>
          <a:bodyPr/>
          <a:lstStyle/>
          <a:p>
            <a:r>
              <a:rPr lang="es-ES" dirty="0"/>
              <a:t>CHILD PROTECTION RISKS</a:t>
            </a:r>
          </a:p>
        </p:txBody>
      </p:sp>
      <p:sp>
        <p:nvSpPr>
          <p:cNvPr id="13" name="TextBox 12">
            <a:extLst>
              <a:ext uri="{FF2B5EF4-FFF2-40B4-BE49-F238E27FC236}">
                <a16:creationId xmlns:a16="http://schemas.microsoft.com/office/drawing/2014/main" id="{DA79106B-E0E2-411E-9F75-DE612C6BA096}"/>
              </a:ext>
            </a:extLst>
          </p:cNvPr>
          <p:cNvSpPr txBox="1"/>
          <p:nvPr/>
        </p:nvSpPr>
        <p:spPr>
          <a:xfrm>
            <a:off x="901074" y="1462602"/>
            <a:ext cx="7058043" cy="646331"/>
          </a:xfrm>
          <a:prstGeom prst="rect">
            <a:avLst/>
          </a:prstGeom>
          <a:noFill/>
        </p:spPr>
        <p:txBody>
          <a:bodyPr wrap="square" rtlCol="0">
            <a:spAutoFit/>
          </a:bodyPr>
          <a:lstStyle/>
          <a:p>
            <a:r>
              <a:rPr lang="en-US" dirty="0">
                <a:solidFill>
                  <a:srgbClr val="666666"/>
                </a:solidFill>
                <a:latin typeface="Arial Narrow" panose="020B0606020202030204" pitchFamily="34" charset="0"/>
              </a:rPr>
              <a:t>% of adolescents who identified different threats that the following groups are most at risk of *</a:t>
            </a:r>
          </a:p>
        </p:txBody>
      </p:sp>
      <p:sp>
        <p:nvSpPr>
          <p:cNvPr id="16" name="TextBox 15">
            <a:extLst>
              <a:ext uri="{FF2B5EF4-FFF2-40B4-BE49-F238E27FC236}">
                <a16:creationId xmlns:a16="http://schemas.microsoft.com/office/drawing/2014/main" id="{62F18E95-98D0-4CA4-8C47-D9BCB6549823}"/>
              </a:ext>
            </a:extLst>
          </p:cNvPr>
          <p:cNvSpPr txBox="1"/>
          <p:nvPr/>
        </p:nvSpPr>
        <p:spPr>
          <a:xfrm>
            <a:off x="1578177" y="2108933"/>
            <a:ext cx="718115" cy="369332"/>
          </a:xfrm>
          <a:prstGeom prst="rect">
            <a:avLst/>
          </a:prstGeom>
          <a:noFill/>
        </p:spPr>
        <p:txBody>
          <a:bodyPr wrap="square" rtlCol="0">
            <a:spAutoFit/>
          </a:bodyPr>
          <a:lstStyle/>
          <a:p>
            <a:r>
              <a:rPr lang="en-US" dirty="0">
                <a:solidFill>
                  <a:srgbClr val="666666"/>
                </a:solidFill>
                <a:latin typeface="Arial Narrow" panose="020B0606020202030204" pitchFamily="34" charset="0"/>
              </a:rPr>
              <a:t>Girls</a:t>
            </a:r>
          </a:p>
        </p:txBody>
      </p:sp>
      <p:sp>
        <p:nvSpPr>
          <p:cNvPr id="17" name="TextBox 16">
            <a:extLst>
              <a:ext uri="{FF2B5EF4-FFF2-40B4-BE49-F238E27FC236}">
                <a16:creationId xmlns:a16="http://schemas.microsoft.com/office/drawing/2014/main" id="{BC1E8F4A-2B43-4506-93A7-BC0CD6B264E5}"/>
              </a:ext>
            </a:extLst>
          </p:cNvPr>
          <p:cNvSpPr txBox="1"/>
          <p:nvPr/>
        </p:nvSpPr>
        <p:spPr>
          <a:xfrm>
            <a:off x="5779820" y="2650872"/>
            <a:ext cx="2206037" cy="369332"/>
          </a:xfrm>
          <a:prstGeom prst="rect">
            <a:avLst/>
          </a:prstGeom>
          <a:noFill/>
        </p:spPr>
        <p:txBody>
          <a:bodyPr wrap="square" rtlCol="0">
            <a:spAutoFit/>
          </a:bodyPr>
          <a:lstStyle/>
          <a:p>
            <a:r>
              <a:rPr lang="en-US" dirty="0">
                <a:solidFill>
                  <a:srgbClr val="666666"/>
                </a:solidFill>
                <a:latin typeface="Arial Narrow" panose="020B0606020202030204" pitchFamily="34" charset="0"/>
              </a:rPr>
              <a:t>Children with disabilities</a:t>
            </a:r>
          </a:p>
        </p:txBody>
      </p:sp>
      <p:sp>
        <p:nvSpPr>
          <p:cNvPr id="19" name="TextBox 18">
            <a:extLst>
              <a:ext uri="{FF2B5EF4-FFF2-40B4-BE49-F238E27FC236}">
                <a16:creationId xmlns:a16="http://schemas.microsoft.com/office/drawing/2014/main" id="{BAC84300-1D37-46D1-A097-801772B66D8D}"/>
              </a:ext>
            </a:extLst>
          </p:cNvPr>
          <p:cNvSpPr txBox="1"/>
          <p:nvPr/>
        </p:nvSpPr>
        <p:spPr>
          <a:xfrm>
            <a:off x="1473745" y="4027876"/>
            <a:ext cx="701761" cy="369332"/>
          </a:xfrm>
          <a:prstGeom prst="rect">
            <a:avLst/>
          </a:prstGeom>
          <a:noFill/>
        </p:spPr>
        <p:txBody>
          <a:bodyPr wrap="square" rtlCol="0">
            <a:spAutoFit/>
          </a:bodyPr>
          <a:lstStyle/>
          <a:p>
            <a:r>
              <a:rPr lang="en-US" dirty="0">
                <a:solidFill>
                  <a:srgbClr val="666666"/>
                </a:solidFill>
                <a:latin typeface="Arial Narrow" panose="020B0606020202030204" pitchFamily="34" charset="0"/>
              </a:rPr>
              <a:t>Boys</a:t>
            </a:r>
          </a:p>
        </p:txBody>
      </p:sp>
      <p:sp>
        <p:nvSpPr>
          <p:cNvPr id="20" name="TextBox 19">
            <a:extLst>
              <a:ext uri="{FF2B5EF4-FFF2-40B4-BE49-F238E27FC236}">
                <a16:creationId xmlns:a16="http://schemas.microsoft.com/office/drawing/2014/main" id="{EDB9FF0A-DE5F-44E0-B4CA-7D285761D6C2}"/>
              </a:ext>
            </a:extLst>
          </p:cNvPr>
          <p:cNvSpPr txBox="1"/>
          <p:nvPr/>
        </p:nvSpPr>
        <p:spPr>
          <a:xfrm>
            <a:off x="6578039" y="6017843"/>
            <a:ext cx="2565961" cy="284065"/>
          </a:xfrm>
          <a:prstGeom prst="rect">
            <a:avLst/>
          </a:prstGeom>
          <a:noFill/>
        </p:spPr>
        <p:txBody>
          <a:bodyPr wrap="square" rtlCol="0">
            <a:spAutoFit/>
          </a:bodyPr>
          <a:lstStyle/>
          <a:p>
            <a:r>
              <a:rPr lang="en-US" sz="1200" i="1" dirty="0">
                <a:latin typeface="Arial Narrow" panose="020B0606020202030204" pitchFamily="34" charset="0"/>
              </a:rPr>
              <a:t>*respondents could select multiple options</a:t>
            </a:r>
          </a:p>
        </p:txBody>
      </p:sp>
      <p:pic>
        <p:nvPicPr>
          <p:cNvPr id="5" name="Picture 4">
            <a:extLst>
              <a:ext uri="{FF2B5EF4-FFF2-40B4-BE49-F238E27FC236}">
                <a16:creationId xmlns:a16="http://schemas.microsoft.com/office/drawing/2014/main" id="{2A063C69-FEB8-414A-8E8A-3525982802F7}"/>
              </a:ext>
            </a:extLst>
          </p:cNvPr>
          <p:cNvPicPr>
            <a:picLocks noChangeAspect="1"/>
          </p:cNvPicPr>
          <p:nvPr/>
        </p:nvPicPr>
        <p:blipFill>
          <a:blip r:embed="rId4"/>
          <a:stretch>
            <a:fillRect/>
          </a:stretch>
        </p:blipFill>
        <p:spPr>
          <a:xfrm>
            <a:off x="4357660" y="2976008"/>
            <a:ext cx="3906257" cy="2343755"/>
          </a:xfrm>
          <a:prstGeom prst="rect">
            <a:avLst/>
          </a:prstGeom>
        </p:spPr>
      </p:pic>
    </p:spTree>
    <p:extLst>
      <p:ext uri="{BB962C8B-B14F-4D97-AF65-F5344CB8AC3E}">
        <p14:creationId xmlns:p14="http://schemas.microsoft.com/office/powerpoint/2010/main" val="1823833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CHILD PROTECTION RISKS</a:t>
            </a:r>
            <a:r>
              <a:rPr lang="es-ES" dirty="0"/>
              <a:t> – PRM </a:t>
            </a:r>
          </a:p>
        </p:txBody>
      </p:sp>
      <p:sp>
        <p:nvSpPr>
          <p:cNvPr id="4" name="Rectangle 3">
            <a:extLst>
              <a:ext uri="{FF2B5EF4-FFF2-40B4-BE49-F238E27FC236}">
                <a16:creationId xmlns:a16="http://schemas.microsoft.com/office/drawing/2014/main" id="{942E21B4-BE68-44CD-8438-B18D2F437A23}"/>
              </a:ext>
            </a:extLst>
          </p:cNvPr>
          <p:cNvSpPr/>
          <p:nvPr/>
        </p:nvSpPr>
        <p:spPr>
          <a:xfrm>
            <a:off x="437607" y="2786223"/>
            <a:ext cx="4613564" cy="36625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Physical illness		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Eve teasing/sexual harassment  	3.2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Child marriage		4.7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Child </a:t>
            </a:r>
            <a:r>
              <a:rPr kumimoji="0" lang="en-US" sz="1600" b="0" i="0" u="none" strike="noStrike" kern="1200" cap="none" spc="0" normalizeH="0" baseline="0" noProof="0" dirty="0" err="1">
                <a:ln>
                  <a:noFill/>
                </a:ln>
                <a:solidFill>
                  <a:srgbClr val="666666"/>
                </a:solidFill>
                <a:effectLst/>
                <a:uLnTx/>
                <a:uFillTx/>
                <a:latin typeface="Arial Narrow" panose="020B0606020202030204" pitchFamily="34" charset="0"/>
                <a:ea typeface="+mn-ea"/>
                <a:cs typeface="+mn-cs"/>
              </a:rPr>
              <a:t>labour</a:t>
            </a: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			4.8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Kidnapping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Getting lost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Road accidents		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Verbal abuse		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Physical abuse		7.7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Feeling unsafe in their shelter	9.3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Emotional abuse		10.1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Natural hazards		10.2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Wildlife attacks		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endParaRPr>
          </a:p>
        </p:txBody>
      </p:sp>
      <p:sp>
        <p:nvSpPr>
          <p:cNvPr id="6" name="TextBox 5">
            <a:extLst>
              <a:ext uri="{FF2B5EF4-FFF2-40B4-BE49-F238E27FC236}">
                <a16:creationId xmlns:a16="http://schemas.microsoft.com/office/drawing/2014/main" id="{653E1918-3FFD-4AEB-BC21-76B05A082FF7}"/>
              </a:ext>
            </a:extLst>
          </p:cNvPr>
          <p:cNvSpPr txBox="1"/>
          <p:nvPr/>
        </p:nvSpPr>
        <p:spPr>
          <a:xfrm>
            <a:off x="408149" y="2130447"/>
            <a:ext cx="3546764"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Average rankings based on 11 sessions with adolescents: </a:t>
            </a:r>
          </a:p>
        </p:txBody>
      </p:sp>
      <p:sp>
        <p:nvSpPr>
          <p:cNvPr id="7" name="Rectangle 6">
            <a:extLst>
              <a:ext uri="{FF2B5EF4-FFF2-40B4-BE49-F238E27FC236}">
                <a16:creationId xmlns:a16="http://schemas.microsoft.com/office/drawing/2014/main" id="{A8593923-2772-45F7-B3CA-72003CC7C8AC}"/>
              </a:ext>
            </a:extLst>
          </p:cNvPr>
          <p:cNvSpPr/>
          <p:nvPr/>
        </p:nvSpPr>
        <p:spPr>
          <a:xfrm>
            <a:off x="408148" y="2099757"/>
            <a:ext cx="3546764" cy="3996237"/>
          </a:xfrm>
          <a:prstGeom prst="rect">
            <a:avLst/>
          </a:prstGeom>
          <a:noFill/>
          <a:ln w="3810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Narrow" panose="020B0606020202030204" pitchFamily="34" charset="0"/>
              <a:ea typeface="+mn-ea"/>
              <a:cs typeface="+mn-cs"/>
            </a:endParaRPr>
          </a:p>
        </p:txBody>
      </p:sp>
      <p:sp>
        <p:nvSpPr>
          <p:cNvPr id="8" name="TextBox 7">
            <a:extLst>
              <a:ext uri="{FF2B5EF4-FFF2-40B4-BE49-F238E27FC236}">
                <a16:creationId xmlns:a16="http://schemas.microsoft.com/office/drawing/2014/main" id="{41942BA2-E106-441F-ACA0-4B4997D599FF}"/>
              </a:ext>
            </a:extLst>
          </p:cNvPr>
          <p:cNvSpPr txBox="1"/>
          <p:nvPr/>
        </p:nvSpPr>
        <p:spPr>
          <a:xfrm>
            <a:off x="4328985" y="2130283"/>
            <a:ext cx="3546764"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Average rankings based on 5 sessions with caregivers: </a:t>
            </a:r>
          </a:p>
        </p:txBody>
      </p:sp>
      <p:sp>
        <p:nvSpPr>
          <p:cNvPr id="9" name="Rectangle 8">
            <a:extLst>
              <a:ext uri="{FF2B5EF4-FFF2-40B4-BE49-F238E27FC236}">
                <a16:creationId xmlns:a16="http://schemas.microsoft.com/office/drawing/2014/main" id="{F7E0DA00-E22A-43B7-86F6-0D752F4D141E}"/>
              </a:ext>
            </a:extLst>
          </p:cNvPr>
          <p:cNvSpPr/>
          <p:nvPr/>
        </p:nvSpPr>
        <p:spPr>
          <a:xfrm>
            <a:off x="4328984" y="2099593"/>
            <a:ext cx="3546764" cy="3996237"/>
          </a:xfrm>
          <a:prstGeom prst="rect">
            <a:avLst/>
          </a:prstGeom>
          <a:noFill/>
          <a:ln w="3810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Narrow" panose="020B0606020202030204" pitchFamily="34" charset="0"/>
              <a:ea typeface="+mn-ea"/>
              <a:cs typeface="+mn-cs"/>
            </a:endParaRPr>
          </a:p>
        </p:txBody>
      </p:sp>
      <p:sp>
        <p:nvSpPr>
          <p:cNvPr id="10" name="Rectangle 9">
            <a:extLst>
              <a:ext uri="{FF2B5EF4-FFF2-40B4-BE49-F238E27FC236}">
                <a16:creationId xmlns:a16="http://schemas.microsoft.com/office/drawing/2014/main" id="{719860F3-9F2F-42E9-8A05-B1E483BF25AA}"/>
              </a:ext>
            </a:extLst>
          </p:cNvPr>
          <p:cNvSpPr/>
          <p:nvPr/>
        </p:nvSpPr>
        <p:spPr>
          <a:xfrm>
            <a:off x="4349207" y="2702935"/>
            <a:ext cx="4613564" cy="32932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Feeling unsafe in their shelter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Child </a:t>
            </a:r>
            <a:r>
              <a:rPr kumimoji="0" lang="en-US" sz="1600" b="0" i="0" u="none" strike="noStrike" kern="1200" cap="none" spc="0" normalizeH="0" baseline="0" noProof="0" dirty="0" err="1">
                <a:ln>
                  <a:noFill/>
                </a:ln>
                <a:solidFill>
                  <a:srgbClr val="666666"/>
                </a:solidFill>
                <a:effectLst/>
                <a:uLnTx/>
                <a:uFillTx/>
                <a:latin typeface="Arial Narrow" panose="020B0606020202030204" pitchFamily="34" charset="0"/>
                <a:ea typeface="+mn-ea"/>
                <a:cs typeface="+mn-cs"/>
              </a:rPr>
              <a:t>labour</a:t>
            </a: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			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Physical abuse		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Road accidents		5.8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Getting lost			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Child marriage		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Eve teasing/sexual harassment 	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Physical illness		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Verbal abuse		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Kidnapping			9.3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Emotional abuse		9.7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Natural hazards		10.4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endParaRPr>
          </a:p>
        </p:txBody>
      </p:sp>
      <p:sp>
        <p:nvSpPr>
          <p:cNvPr id="11" name="TextBox 10">
            <a:extLst>
              <a:ext uri="{FF2B5EF4-FFF2-40B4-BE49-F238E27FC236}">
                <a16:creationId xmlns:a16="http://schemas.microsoft.com/office/drawing/2014/main" id="{D012E9B5-B56D-4B92-BDBA-1C5CDD295889}"/>
              </a:ext>
            </a:extLst>
          </p:cNvPr>
          <p:cNvSpPr txBox="1"/>
          <p:nvPr/>
        </p:nvSpPr>
        <p:spPr>
          <a:xfrm>
            <a:off x="386176" y="1354283"/>
            <a:ext cx="76292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Participants were asked to rank the following threats from those they thought occurred most often to least often in their community</a:t>
            </a:r>
          </a:p>
        </p:txBody>
      </p:sp>
    </p:spTree>
    <p:extLst>
      <p:ext uri="{BB962C8B-B14F-4D97-AF65-F5344CB8AC3E}">
        <p14:creationId xmlns:p14="http://schemas.microsoft.com/office/powerpoint/2010/main" val="2203224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CHILD PROTECTION RISKS</a:t>
            </a:r>
            <a:r>
              <a:rPr lang="es-ES" dirty="0"/>
              <a:t> – PRM </a:t>
            </a:r>
          </a:p>
        </p:txBody>
      </p:sp>
      <p:sp>
        <p:nvSpPr>
          <p:cNvPr id="4" name="TextBox 3">
            <a:extLst>
              <a:ext uri="{FF2B5EF4-FFF2-40B4-BE49-F238E27FC236}">
                <a16:creationId xmlns:a16="http://schemas.microsoft.com/office/drawing/2014/main" id="{7F52C63B-ED93-434A-A361-7DE8B8747964}"/>
              </a:ext>
            </a:extLst>
          </p:cNvPr>
          <p:cNvSpPr txBox="1"/>
          <p:nvPr/>
        </p:nvSpPr>
        <p:spPr>
          <a:xfrm>
            <a:off x="386176" y="1847059"/>
            <a:ext cx="8384872"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Adolescents feel </a:t>
            </a:r>
            <a:r>
              <a:rPr kumimoji="0" lang="en-US" sz="1500" b="1"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unsafe</a:t>
            </a: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 in the: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Markets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Latrines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Distribution centers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Their parents are often anxious about </a:t>
            </a:r>
            <a:r>
              <a:rPr kumimoji="0" lang="en-US" sz="1500" b="1"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road accidents</a:t>
            </a: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 </a:t>
            </a:r>
            <a:r>
              <a:rPr kumimoji="0" lang="en-US" sz="1500" b="1"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physical illness</a:t>
            </a: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 </a:t>
            </a:r>
            <a:r>
              <a:rPr kumimoji="0" lang="en-US" sz="1500" b="1"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kidnapping</a:t>
            </a: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 and </a:t>
            </a:r>
            <a:r>
              <a:rPr kumimoji="0" lang="en-US" sz="1500" b="1"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eve teasing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In order to </a:t>
            </a:r>
            <a:r>
              <a:rPr kumimoji="0" lang="en-US" sz="1500" b="1"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cope</a:t>
            </a: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 adolescents: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Do not leave their shelter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Do not go out alone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Pray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Ignore the threat (eve-teasers)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In order to </a:t>
            </a:r>
            <a:r>
              <a:rPr kumimoji="0" lang="en-US" sz="1500" b="1"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prevent</a:t>
            </a: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 these threats, adolescents want to build more </a:t>
            </a:r>
            <a:r>
              <a:rPr kumimoji="0" lang="en-US" sz="1500" b="1"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awareness </a:t>
            </a: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in the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The </a:t>
            </a:r>
            <a:r>
              <a:rPr kumimoji="0" lang="en-US" sz="1500" b="1"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community</a:t>
            </a: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 provides </a:t>
            </a:r>
            <a:r>
              <a:rPr kumimoji="0" lang="en-US" sz="1500" b="1"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essential support </a:t>
            </a:r>
            <a:r>
              <a:rPr kumimoji="0" lang="en-US" sz="1500" b="0" i="0" u="none" strike="noStrike" kern="1200" cap="none" spc="0" normalizeH="0" baseline="0" noProof="0" dirty="0">
                <a:ln>
                  <a:noFill/>
                </a:ln>
                <a:solidFill>
                  <a:srgbClr val="666666"/>
                </a:solidFill>
                <a:effectLst/>
                <a:uLnTx/>
                <a:uFillTx/>
                <a:latin typeface="Arial Narrow" panose="020B0606020202030204" pitchFamily="34" charset="0"/>
                <a:ea typeface="+mn-ea"/>
                <a:cs typeface="+mn-cs"/>
              </a:rPr>
              <a:t>in dealing with various threats. </a:t>
            </a:r>
          </a:p>
        </p:txBody>
      </p:sp>
    </p:spTree>
    <p:extLst>
      <p:ext uri="{BB962C8B-B14F-4D97-AF65-F5344CB8AC3E}">
        <p14:creationId xmlns:p14="http://schemas.microsoft.com/office/powerpoint/2010/main" val="741554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04</a:t>
            </a:r>
          </a:p>
        </p:txBody>
      </p:sp>
      <p:sp>
        <p:nvSpPr>
          <p:cNvPr id="3" name="Subtitle 2"/>
          <p:cNvSpPr>
            <a:spLocks noGrp="1"/>
          </p:cNvSpPr>
          <p:nvPr>
            <p:ph type="subTitle" idx="1"/>
          </p:nvPr>
        </p:nvSpPr>
        <p:spPr>
          <a:xfrm>
            <a:off x="4439824" y="2168601"/>
            <a:ext cx="3300249" cy="1743959"/>
          </a:xfrm>
        </p:spPr>
        <p:txBody>
          <a:bodyPr/>
          <a:lstStyle/>
          <a:p>
            <a:r>
              <a:rPr lang="en-US" dirty="0"/>
              <a:t>CHILD LABOUR, MARRIAGE, AND VIOLENCE NORMS</a:t>
            </a:r>
            <a:endParaRPr lang="es-ES" dirty="0"/>
          </a:p>
        </p:txBody>
      </p:sp>
    </p:spTree>
    <p:extLst>
      <p:ext uri="{BB962C8B-B14F-4D97-AF65-F5344CB8AC3E}">
        <p14:creationId xmlns:p14="http://schemas.microsoft.com/office/powerpoint/2010/main" val="4108290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NORMS – CHILD LABOUR AND CHORES </a:t>
            </a:r>
          </a:p>
        </p:txBody>
      </p:sp>
      <p:sp>
        <p:nvSpPr>
          <p:cNvPr id="5" name="TextBox 4">
            <a:extLst>
              <a:ext uri="{FF2B5EF4-FFF2-40B4-BE49-F238E27FC236}">
                <a16:creationId xmlns:a16="http://schemas.microsoft.com/office/drawing/2014/main" id="{B27F8B89-E01F-4D5B-9567-617D82C424FB}"/>
              </a:ext>
            </a:extLst>
          </p:cNvPr>
          <p:cNvSpPr txBox="1"/>
          <p:nvPr/>
        </p:nvSpPr>
        <p:spPr>
          <a:xfrm>
            <a:off x="516241" y="1471164"/>
            <a:ext cx="7827709" cy="2308324"/>
          </a:xfrm>
          <a:prstGeom prst="rect">
            <a:avLst/>
          </a:prstGeom>
          <a:noFill/>
        </p:spPr>
        <p:txBody>
          <a:bodyPr wrap="square" rtlCol="0">
            <a:spAutoFit/>
          </a:bodyPr>
          <a:lstStyle/>
          <a:p>
            <a:r>
              <a:rPr lang="en-US" dirty="0">
                <a:solidFill>
                  <a:srgbClr val="666666"/>
                </a:solidFill>
                <a:latin typeface="Arial Narrow" panose="020B0606020202030204" pitchFamily="34" charset="0"/>
              </a:rPr>
              <a:t>Adolescents and caregivers overwhelmingly responded that children under the age of 14 should </a:t>
            </a:r>
            <a:r>
              <a:rPr lang="en-US" b="1" dirty="0">
                <a:solidFill>
                  <a:srgbClr val="666666"/>
                </a:solidFill>
                <a:latin typeface="Arial Narrow" panose="020B0606020202030204" pitchFamily="34" charset="0"/>
              </a:rPr>
              <a:t>not</a:t>
            </a:r>
            <a:r>
              <a:rPr lang="en-US" dirty="0">
                <a:solidFill>
                  <a:srgbClr val="666666"/>
                </a:solidFill>
                <a:latin typeface="Arial Narrow" panose="020B0606020202030204" pitchFamily="34" charset="0"/>
              </a:rPr>
              <a:t>:	</a:t>
            </a:r>
          </a:p>
          <a:p>
            <a:pPr marL="285750" indent="-285750">
              <a:buFont typeface="Arial" panose="020B0604020202020204" pitchFamily="34" charset="0"/>
              <a:buChar char="•"/>
            </a:pPr>
            <a:r>
              <a:rPr lang="en-US" dirty="0">
                <a:solidFill>
                  <a:srgbClr val="666666"/>
                </a:solidFill>
                <a:latin typeface="Arial Narrow" panose="020B0606020202030204" pitchFamily="34" charset="0"/>
              </a:rPr>
              <a:t>Stop going to school to work</a:t>
            </a:r>
          </a:p>
          <a:p>
            <a:pPr marL="285750" indent="-285750">
              <a:buFont typeface="Arial" panose="020B0604020202020204" pitchFamily="34" charset="0"/>
              <a:buChar char="•"/>
            </a:pPr>
            <a:r>
              <a:rPr lang="en-US" dirty="0">
                <a:solidFill>
                  <a:srgbClr val="666666"/>
                </a:solidFill>
                <a:latin typeface="Arial Narrow" panose="020B0606020202030204" pitchFamily="34" charset="0"/>
              </a:rPr>
              <a:t>Work outside the house</a:t>
            </a:r>
          </a:p>
          <a:p>
            <a:pPr marL="285750" indent="-285750">
              <a:buFont typeface="Arial" panose="020B0604020202020204" pitchFamily="34" charset="0"/>
              <a:buChar char="•"/>
            </a:pPr>
            <a:r>
              <a:rPr lang="en-US" dirty="0">
                <a:solidFill>
                  <a:srgbClr val="666666"/>
                </a:solidFill>
                <a:latin typeface="Arial Narrow" panose="020B0606020202030204" pitchFamily="34" charset="0"/>
              </a:rPr>
              <a:t>Do chores that require a lot of strength</a:t>
            </a:r>
          </a:p>
          <a:p>
            <a:endParaRPr lang="en-US" dirty="0">
              <a:solidFill>
                <a:srgbClr val="666666"/>
              </a:solidFill>
              <a:latin typeface="Arial Narrow" panose="020B0606020202030204" pitchFamily="34" charset="0"/>
            </a:endParaRPr>
          </a:p>
          <a:p>
            <a:r>
              <a:rPr lang="en-US" dirty="0">
                <a:solidFill>
                  <a:srgbClr val="666666"/>
                </a:solidFill>
                <a:latin typeface="Arial Narrow" panose="020B0606020202030204" pitchFamily="34" charset="0"/>
              </a:rPr>
              <a:t>However, </a:t>
            </a:r>
            <a:r>
              <a:rPr lang="en-US" b="1" dirty="0">
                <a:solidFill>
                  <a:srgbClr val="666666"/>
                </a:solidFill>
                <a:latin typeface="Arial Narrow" panose="020B0606020202030204" pitchFamily="34" charset="0"/>
              </a:rPr>
              <a:t>55% of adolescents </a:t>
            </a:r>
            <a:r>
              <a:rPr lang="en-US" dirty="0">
                <a:solidFill>
                  <a:srgbClr val="666666"/>
                </a:solidFill>
                <a:latin typeface="Arial Narrow" panose="020B0606020202030204" pitchFamily="34" charset="0"/>
              </a:rPr>
              <a:t>said it was okay for children to not attend school so they can help with household chores. </a:t>
            </a:r>
          </a:p>
        </p:txBody>
      </p:sp>
      <p:pic>
        <p:nvPicPr>
          <p:cNvPr id="6" name="Picture 5">
            <a:extLst>
              <a:ext uri="{FF2B5EF4-FFF2-40B4-BE49-F238E27FC236}">
                <a16:creationId xmlns:a16="http://schemas.microsoft.com/office/drawing/2014/main" id="{12CEAA52-AEAF-4AD1-A02C-F3710905750A}"/>
              </a:ext>
            </a:extLst>
          </p:cNvPr>
          <p:cNvPicPr>
            <a:picLocks noChangeAspect="1"/>
          </p:cNvPicPr>
          <p:nvPr/>
        </p:nvPicPr>
        <p:blipFill>
          <a:blip r:embed="rId2"/>
          <a:stretch>
            <a:fillRect/>
          </a:stretch>
        </p:blipFill>
        <p:spPr>
          <a:xfrm>
            <a:off x="4093307" y="3985408"/>
            <a:ext cx="4572396" cy="2103302"/>
          </a:xfrm>
          <a:prstGeom prst="rect">
            <a:avLst/>
          </a:prstGeom>
        </p:spPr>
      </p:pic>
      <p:sp>
        <p:nvSpPr>
          <p:cNvPr id="7" name="Rectangle 6">
            <a:extLst>
              <a:ext uri="{FF2B5EF4-FFF2-40B4-BE49-F238E27FC236}">
                <a16:creationId xmlns:a16="http://schemas.microsoft.com/office/drawing/2014/main" id="{5055A640-8C91-42DF-998C-CCE1B2C0ABBB}"/>
              </a:ext>
            </a:extLst>
          </p:cNvPr>
          <p:cNvSpPr/>
          <p:nvPr/>
        </p:nvSpPr>
        <p:spPr>
          <a:xfrm>
            <a:off x="742880" y="4563810"/>
            <a:ext cx="3255817" cy="923330"/>
          </a:xfrm>
          <a:prstGeom prst="rect">
            <a:avLst/>
          </a:prstGeom>
        </p:spPr>
        <p:txBody>
          <a:bodyPr wrap="square">
            <a:spAutoFit/>
          </a:bodyPr>
          <a:lstStyle/>
          <a:p>
            <a:r>
              <a:rPr lang="en-US" dirty="0">
                <a:solidFill>
                  <a:srgbClr val="666666"/>
                </a:solidFill>
                <a:latin typeface="Arial Narrow" panose="020B0606020202030204" pitchFamily="34" charset="0"/>
              </a:rPr>
              <a:t>% of respondents who say it is okay for children to be responsible for taking care of their siblings</a:t>
            </a:r>
          </a:p>
        </p:txBody>
      </p:sp>
      <p:sp>
        <p:nvSpPr>
          <p:cNvPr id="8" name="Rectangle 7">
            <a:extLst>
              <a:ext uri="{FF2B5EF4-FFF2-40B4-BE49-F238E27FC236}">
                <a16:creationId xmlns:a16="http://schemas.microsoft.com/office/drawing/2014/main" id="{B263ED16-C3AB-426D-9C41-6181395E73E2}"/>
              </a:ext>
            </a:extLst>
          </p:cNvPr>
          <p:cNvSpPr/>
          <p:nvPr/>
        </p:nvSpPr>
        <p:spPr>
          <a:xfrm>
            <a:off x="572907" y="3962240"/>
            <a:ext cx="7998186" cy="2126470"/>
          </a:xfrm>
          <a:prstGeom prst="rect">
            <a:avLst/>
          </a:prstGeom>
          <a:noFill/>
          <a:ln w="3810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6666"/>
              </a:solidFill>
              <a:latin typeface="Arial Narrow" panose="020B0606020202030204" pitchFamily="34" charset="0"/>
            </a:endParaRPr>
          </a:p>
        </p:txBody>
      </p:sp>
      <p:sp>
        <p:nvSpPr>
          <p:cNvPr id="4" name="Rectangle 3">
            <a:extLst>
              <a:ext uri="{FF2B5EF4-FFF2-40B4-BE49-F238E27FC236}">
                <a16:creationId xmlns:a16="http://schemas.microsoft.com/office/drawing/2014/main" id="{EF522E2C-9EFE-41B2-90AE-92567765BB43}"/>
              </a:ext>
            </a:extLst>
          </p:cNvPr>
          <p:cNvSpPr/>
          <p:nvPr/>
        </p:nvSpPr>
        <p:spPr>
          <a:xfrm>
            <a:off x="7444509" y="5386836"/>
            <a:ext cx="286327" cy="31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5E809F5-07A5-4DBC-9E2C-C55309CB381B}"/>
              </a:ext>
            </a:extLst>
          </p:cNvPr>
          <p:cNvSpPr txBox="1"/>
          <p:nvPr/>
        </p:nvSpPr>
        <p:spPr>
          <a:xfrm>
            <a:off x="7379857" y="5356335"/>
            <a:ext cx="748146" cy="261610"/>
          </a:xfrm>
          <a:prstGeom prst="rect">
            <a:avLst/>
          </a:prstGeom>
          <a:noFill/>
        </p:spPr>
        <p:txBody>
          <a:bodyPr wrap="square" rtlCol="0">
            <a:spAutoFit/>
          </a:bodyPr>
          <a:lstStyle/>
          <a:p>
            <a:r>
              <a:rPr lang="en-US" sz="1100" dirty="0">
                <a:latin typeface="Arial Narrow" panose="020B0606020202030204" pitchFamily="34" charset="0"/>
              </a:rPr>
              <a:t>51%</a:t>
            </a:r>
          </a:p>
        </p:txBody>
      </p:sp>
    </p:spTree>
    <p:extLst>
      <p:ext uri="{BB962C8B-B14F-4D97-AF65-F5344CB8AC3E}">
        <p14:creationId xmlns:p14="http://schemas.microsoft.com/office/powerpoint/2010/main" val="1703538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NORMS – CHILD MARRIAGE </a:t>
            </a:r>
          </a:p>
        </p:txBody>
      </p:sp>
      <p:sp>
        <p:nvSpPr>
          <p:cNvPr id="9" name="TextBox 8">
            <a:extLst>
              <a:ext uri="{FF2B5EF4-FFF2-40B4-BE49-F238E27FC236}">
                <a16:creationId xmlns:a16="http://schemas.microsoft.com/office/drawing/2014/main" id="{14C9FC2C-5508-41B3-BBD2-E72FEDED4529}"/>
              </a:ext>
            </a:extLst>
          </p:cNvPr>
          <p:cNvSpPr txBox="1"/>
          <p:nvPr/>
        </p:nvSpPr>
        <p:spPr>
          <a:xfrm>
            <a:off x="429365" y="1438465"/>
            <a:ext cx="8044651" cy="2308324"/>
          </a:xfrm>
          <a:prstGeom prst="rect">
            <a:avLst/>
          </a:prstGeom>
          <a:noFill/>
        </p:spPr>
        <p:txBody>
          <a:bodyPr wrap="square" rtlCol="0">
            <a:spAutoFit/>
          </a:bodyPr>
          <a:lstStyle/>
          <a:p>
            <a:r>
              <a:rPr lang="en-US" sz="1600" dirty="0">
                <a:solidFill>
                  <a:srgbClr val="666666"/>
                </a:solidFill>
                <a:latin typeface="Arial Narrow" panose="020B0606020202030204" pitchFamily="34" charset="0"/>
              </a:rPr>
              <a:t>Adolescents and caregivers overwhelmingly responded that children under the age of 14 should not get married, even for economic reasons, and should not stop going to school to get married. </a:t>
            </a:r>
          </a:p>
          <a:p>
            <a:endParaRPr lang="en-US" sz="1600" dirty="0">
              <a:solidFill>
                <a:srgbClr val="666666"/>
              </a:solidFill>
              <a:latin typeface="Arial Narrow" panose="020B0606020202030204" pitchFamily="34" charset="0"/>
            </a:endParaRPr>
          </a:p>
          <a:p>
            <a:r>
              <a:rPr lang="en-US" sz="1600" dirty="0">
                <a:solidFill>
                  <a:srgbClr val="666666"/>
                </a:solidFill>
                <a:latin typeface="Arial Narrow" panose="020B0606020202030204" pitchFamily="34" charset="0"/>
              </a:rPr>
              <a:t>However, </a:t>
            </a:r>
            <a:r>
              <a:rPr lang="en-US" sz="1600" b="1" dirty="0">
                <a:solidFill>
                  <a:srgbClr val="666666"/>
                </a:solidFill>
                <a:latin typeface="Arial Narrow" panose="020B0606020202030204" pitchFamily="34" charset="0"/>
              </a:rPr>
              <a:t>17% of adolescents </a:t>
            </a:r>
            <a:r>
              <a:rPr lang="en-US" sz="1600" dirty="0">
                <a:solidFill>
                  <a:srgbClr val="666666"/>
                </a:solidFill>
                <a:latin typeface="Arial Narrow" panose="020B0606020202030204" pitchFamily="34" charset="0"/>
              </a:rPr>
              <a:t>and </a:t>
            </a:r>
            <a:r>
              <a:rPr lang="en-US" sz="1600" b="1" dirty="0">
                <a:solidFill>
                  <a:srgbClr val="666666"/>
                </a:solidFill>
                <a:latin typeface="Arial Narrow" panose="020B0606020202030204" pitchFamily="34" charset="0"/>
              </a:rPr>
              <a:t>25% of caregivers </a:t>
            </a:r>
            <a:r>
              <a:rPr lang="en-US" sz="1600" dirty="0">
                <a:solidFill>
                  <a:srgbClr val="666666"/>
                </a:solidFill>
                <a:latin typeface="Arial Narrow" panose="020B0606020202030204" pitchFamily="34" charset="0"/>
              </a:rPr>
              <a:t>said it was okay for parents to arrange a marriage for their daughter to keep her safe and </a:t>
            </a:r>
            <a:r>
              <a:rPr lang="en-US" sz="1600" b="1" dirty="0">
                <a:solidFill>
                  <a:srgbClr val="666666"/>
                </a:solidFill>
                <a:latin typeface="Arial Narrow" panose="020B0606020202030204" pitchFamily="34" charset="0"/>
              </a:rPr>
              <a:t>31% of adolescents </a:t>
            </a:r>
            <a:r>
              <a:rPr lang="en-US" sz="1600" dirty="0">
                <a:solidFill>
                  <a:srgbClr val="666666"/>
                </a:solidFill>
                <a:latin typeface="Arial Narrow" panose="020B0606020202030204" pitchFamily="34" charset="0"/>
              </a:rPr>
              <a:t>and </a:t>
            </a:r>
            <a:r>
              <a:rPr lang="en-US" sz="1600" b="1" dirty="0">
                <a:solidFill>
                  <a:srgbClr val="666666"/>
                </a:solidFill>
                <a:latin typeface="Arial Narrow" panose="020B0606020202030204" pitchFamily="34" charset="0"/>
              </a:rPr>
              <a:t>39% of caregivers </a:t>
            </a:r>
            <a:r>
              <a:rPr lang="en-US" sz="1600" dirty="0">
                <a:solidFill>
                  <a:srgbClr val="666666"/>
                </a:solidFill>
                <a:latin typeface="Arial Narrow" panose="020B0606020202030204" pitchFamily="34" charset="0"/>
              </a:rPr>
              <a:t>said it was a girl’s main responsibility to become a mother after getting married. </a:t>
            </a:r>
          </a:p>
          <a:p>
            <a:endParaRPr lang="en-US" sz="1600" dirty="0">
              <a:solidFill>
                <a:srgbClr val="666666"/>
              </a:solidFill>
              <a:latin typeface="Arial Narrow" panose="020B0606020202030204" pitchFamily="34" charset="0"/>
            </a:endParaRPr>
          </a:p>
          <a:p>
            <a:r>
              <a:rPr lang="en-US" sz="1600" dirty="0">
                <a:solidFill>
                  <a:srgbClr val="666666"/>
                </a:solidFill>
                <a:latin typeface="Arial Narrow" panose="020B0606020202030204" pitchFamily="34" charset="0"/>
              </a:rPr>
              <a:t>Both adolescents and caregivers say that, on average:	</a:t>
            </a:r>
            <a:r>
              <a:rPr lang="en-US" sz="1600" b="1" dirty="0">
                <a:solidFill>
                  <a:srgbClr val="666666"/>
                </a:solidFill>
                <a:latin typeface="Arial Narrow" panose="020B0606020202030204" pitchFamily="34" charset="0"/>
              </a:rPr>
              <a:t>Girls</a:t>
            </a:r>
            <a:r>
              <a:rPr lang="en-US" sz="1600" dirty="0">
                <a:solidFill>
                  <a:srgbClr val="666666"/>
                </a:solidFill>
                <a:latin typeface="Arial Narrow" panose="020B0606020202030204" pitchFamily="34" charset="0"/>
              </a:rPr>
              <a:t> can get married at age </a:t>
            </a:r>
            <a:r>
              <a:rPr lang="en-US" sz="1600" b="1" dirty="0">
                <a:solidFill>
                  <a:srgbClr val="666666"/>
                </a:solidFill>
                <a:latin typeface="Arial Narrow" panose="020B0606020202030204" pitchFamily="34" charset="0"/>
              </a:rPr>
              <a:t>18</a:t>
            </a:r>
          </a:p>
          <a:p>
            <a:r>
              <a:rPr lang="en-US" sz="1600" dirty="0">
                <a:solidFill>
                  <a:srgbClr val="666666"/>
                </a:solidFill>
                <a:latin typeface="Arial Narrow" panose="020B0606020202030204" pitchFamily="34" charset="0"/>
              </a:rPr>
              <a:t>					</a:t>
            </a:r>
            <a:r>
              <a:rPr lang="en-US" sz="1600" b="1" dirty="0">
                <a:solidFill>
                  <a:srgbClr val="666666"/>
                </a:solidFill>
                <a:latin typeface="Arial Narrow" panose="020B0606020202030204" pitchFamily="34" charset="0"/>
              </a:rPr>
              <a:t>Boys</a:t>
            </a:r>
            <a:r>
              <a:rPr lang="en-US" sz="1600" dirty="0">
                <a:solidFill>
                  <a:srgbClr val="666666"/>
                </a:solidFill>
                <a:latin typeface="Arial Narrow" panose="020B0606020202030204" pitchFamily="34" charset="0"/>
              </a:rPr>
              <a:t> can get married at age </a:t>
            </a:r>
            <a:r>
              <a:rPr lang="en-US" sz="1600" b="1" dirty="0">
                <a:solidFill>
                  <a:srgbClr val="666666"/>
                </a:solidFill>
                <a:latin typeface="Arial Narrow" panose="020B0606020202030204" pitchFamily="34" charset="0"/>
              </a:rPr>
              <a:t>21</a:t>
            </a:r>
          </a:p>
        </p:txBody>
      </p:sp>
      <p:sp>
        <p:nvSpPr>
          <p:cNvPr id="10" name="TextBox 9">
            <a:extLst>
              <a:ext uri="{FF2B5EF4-FFF2-40B4-BE49-F238E27FC236}">
                <a16:creationId xmlns:a16="http://schemas.microsoft.com/office/drawing/2014/main" id="{B4026AF0-CB4F-49C6-9EC6-E08B8B9B7604}"/>
              </a:ext>
            </a:extLst>
          </p:cNvPr>
          <p:cNvSpPr txBox="1"/>
          <p:nvPr/>
        </p:nvSpPr>
        <p:spPr>
          <a:xfrm>
            <a:off x="1722295" y="4779391"/>
            <a:ext cx="2563378" cy="584775"/>
          </a:xfrm>
          <a:prstGeom prst="rect">
            <a:avLst/>
          </a:prstGeom>
          <a:noFill/>
        </p:spPr>
        <p:txBody>
          <a:bodyPr wrap="square" rtlCol="0">
            <a:spAutoFit/>
          </a:bodyPr>
          <a:lstStyle/>
          <a:p>
            <a:r>
              <a:rPr lang="en-US" sz="1600" dirty="0">
                <a:solidFill>
                  <a:srgbClr val="666666"/>
                </a:solidFill>
                <a:latin typeface="Arial Narrow" panose="020B0606020202030204" pitchFamily="34" charset="0"/>
              </a:rPr>
              <a:t>Who should decide if a child should get married?*</a:t>
            </a:r>
          </a:p>
        </p:txBody>
      </p:sp>
      <p:sp>
        <p:nvSpPr>
          <p:cNvPr id="12" name="TextBox 11">
            <a:extLst>
              <a:ext uri="{FF2B5EF4-FFF2-40B4-BE49-F238E27FC236}">
                <a16:creationId xmlns:a16="http://schemas.microsoft.com/office/drawing/2014/main" id="{D4817511-CD82-486D-BF60-8E4AE096FBA0}"/>
              </a:ext>
            </a:extLst>
          </p:cNvPr>
          <p:cNvSpPr txBox="1"/>
          <p:nvPr/>
        </p:nvSpPr>
        <p:spPr>
          <a:xfrm>
            <a:off x="6590144" y="6024371"/>
            <a:ext cx="2565961" cy="284065"/>
          </a:xfrm>
          <a:prstGeom prst="rect">
            <a:avLst/>
          </a:prstGeom>
          <a:noFill/>
        </p:spPr>
        <p:txBody>
          <a:bodyPr wrap="square" rtlCol="0">
            <a:spAutoFit/>
          </a:bodyPr>
          <a:lstStyle/>
          <a:p>
            <a:r>
              <a:rPr lang="en-US" sz="1200" i="1" dirty="0">
                <a:latin typeface="Arial Narrow" panose="020B0606020202030204" pitchFamily="34" charset="0"/>
              </a:rPr>
              <a:t>*respondents could select multiple options</a:t>
            </a:r>
          </a:p>
        </p:txBody>
      </p:sp>
      <p:pic>
        <p:nvPicPr>
          <p:cNvPr id="3" name="Picture 2">
            <a:extLst>
              <a:ext uri="{FF2B5EF4-FFF2-40B4-BE49-F238E27FC236}">
                <a16:creationId xmlns:a16="http://schemas.microsoft.com/office/drawing/2014/main" id="{A9316C0D-C588-4D41-9412-51768830951C}"/>
              </a:ext>
            </a:extLst>
          </p:cNvPr>
          <p:cNvPicPr>
            <a:picLocks noChangeAspect="1"/>
          </p:cNvPicPr>
          <p:nvPr/>
        </p:nvPicPr>
        <p:blipFill>
          <a:blip r:embed="rId2"/>
          <a:stretch>
            <a:fillRect/>
          </a:stretch>
        </p:blipFill>
        <p:spPr>
          <a:xfrm>
            <a:off x="4147127" y="3746789"/>
            <a:ext cx="3793940" cy="2276365"/>
          </a:xfrm>
          <a:prstGeom prst="rect">
            <a:avLst/>
          </a:prstGeom>
        </p:spPr>
      </p:pic>
    </p:spTree>
    <p:extLst>
      <p:ext uri="{BB962C8B-B14F-4D97-AF65-F5344CB8AC3E}">
        <p14:creationId xmlns:p14="http://schemas.microsoft.com/office/powerpoint/2010/main" val="172667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NORMS – VIOLENCE </a:t>
            </a:r>
          </a:p>
        </p:txBody>
      </p:sp>
      <p:sp>
        <p:nvSpPr>
          <p:cNvPr id="6" name="TextBox 5">
            <a:extLst>
              <a:ext uri="{FF2B5EF4-FFF2-40B4-BE49-F238E27FC236}">
                <a16:creationId xmlns:a16="http://schemas.microsoft.com/office/drawing/2014/main" id="{B799CE68-DDD5-4E71-A2D7-B0769A464501}"/>
              </a:ext>
            </a:extLst>
          </p:cNvPr>
          <p:cNvSpPr txBox="1"/>
          <p:nvPr/>
        </p:nvSpPr>
        <p:spPr>
          <a:xfrm>
            <a:off x="426891" y="1274588"/>
            <a:ext cx="8290218" cy="338554"/>
          </a:xfrm>
          <a:prstGeom prst="rect">
            <a:avLst/>
          </a:prstGeom>
          <a:noFill/>
        </p:spPr>
        <p:txBody>
          <a:bodyPr wrap="square" rtlCol="0">
            <a:spAutoFit/>
          </a:bodyPr>
          <a:lstStyle/>
          <a:p>
            <a:r>
              <a:rPr lang="en-US" sz="1600" dirty="0">
                <a:solidFill>
                  <a:srgbClr val="666666"/>
                </a:solidFill>
                <a:latin typeface="Arial Narrow" panose="020B0606020202030204" pitchFamily="34" charset="0"/>
              </a:rPr>
              <a:t>Adolescents and caregivers agree that violence is acceptable in various situations. </a:t>
            </a:r>
          </a:p>
        </p:txBody>
      </p:sp>
      <p:sp>
        <p:nvSpPr>
          <p:cNvPr id="8" name="TextBox 7">
            <a:extLst>
              <a:ext uri="{FF2B5EF4-FFF2-40B4-BE49-F238E27FC236}">
                <a16:creationId xmlns:a16="http://schemas.microsoft.com/office/drawing/2014/main" id="{334E2601-FC19-4128-BB14-2018D4177269}"/>
              </a:ext>
            </a:extLst>
          </p:cNvPr>
          <p:cNvSpPr txBox="1"/>
          <p:nvPr/>
        </p:nvSpPr>
        <p:spPr>
          <a:xfrm>
            <a:off x="1950753" y="1623532"/>
            <a:ext cx="1126837" cy="338554"/>
          </a:xfrm>
          <a:prstGeom prst="rect">
            <a:avLst/>
          </a:prstGeom>
          <a:noFill/>
        </p:spPr>
        <p:txBody>
          <a:bodyPr wrap="square" rtlCol="0">
            <a:spAutoFit/>
          </a:bodyPr>
          <a:lstStyle/>
          <a:p>
            <a:pPr algn="r"/>
            <a:r>
              <a:rPr lang="en-US" sz="1600" dirty="0">
                <a:solidFill>
                  <a:srgbClr val="666666"/>
                </a:solidFill>
                <a:latin typeface="Arial Narrow" panose="020B0606020202030204" pitchFamily="34" charset="0"/>
              </a:rPr>
              <a:t>Caregivers</a:t>
            </a:r>
          </a:p>
        </p:txBody>
      </p:sp>
      <p:sp>
        <p:nvSpPr>
          <p:cNvPr id="9" name="TextBox 8">
            <a:extLst>
              <a:ext uri="{FF2B5EF4-FFF2-40B4-BE49-F238E27FC236}">
                <a16:creationId xmlns:a16="http://schemas.microsoft.com/office/drawing/2014/main" id="{9AB13934-916A-443E-B664-9475CCF19FB9}"/>
              </a:ext>
            </a:extLst>
          </p:cNvPr>
          <p:cNvSpPr txBox="1"/>
          <p:nvPr/>
        </p:nvSpPr>
        <p:spPr>
          <a:xfrm>
            <a:off x="5922878" y="1623532"/>
            <a:ext cx="1939637" cy="338554"/>
          </a:xfrm>
          <a:prstGeom prst="rect">
            <a:avLst/>
          </a:prstGeom>
          <a:noFill/>
        </p:spPr>
        <p:txBody>
          <a:bodyPr wrap="square" rtlCol="0">
            <a:spAutoFit/>
          </a:bodyPr>
          <a:lstStyle/>
          <a:p>
            <a:r>
              <a:rPr lang="en-US" sz="1600" dirty="0">
                <a:solidFill>
                  <a:srgbClr val="666666"/>
                </a:solidFill>
                <a:latin typeface="Arial Narrow" panose="020B0606020202030204" pitchFamily="34" charset="0"/>
              </a:rPr>
              <a:t>Adolescents</a:t>
            </a:r>
          </a:p>
        </p:txBody>
      </p:sp>
      <p:sp>
        <p:nvSpPr>
          <p:cNvPr id="10" name="TextBox 9">
            <a:extLst>
              <a:ext uri="{FF2B5EF4-FFF2-40B4-BE49-F238E27FC236}">
                <a16:creationId xmlns:a16="http://schemas.microsoft.com/office/drawing/2014/main" id="{29DF41ED-B81E-42FD-9D0B-E7C1497F729C}"/>
              </a:ext>
            </a:extLst>
          </p:cNvPr>
          <p:cNvSpPr txBox="1"/>
          <p:nvPr/>
        </p:nvSpPr>
        <p:spPr>
          <a:xfrm>
            <a:off x="429367" y="4732941"/>
            <a:ext cx="8044649" cy="1477328"/>
          </a:xfrm>
          <a:prstGeom prst="rect">
            <a:avLst/>
          </a:prstGeom>
          <a:noFill/>
        </p:spPr>
        <p:txBody>
          <a:bodyPr wrap="square" rtlCol="0">
            <a:spAutoFit/>
          </a:bodyPr>
          <a:lstStyle/>
          <a:p>
            <a:r>
              <a:rPr lang="en-US" sz="1500" dirty="0">
                <a:solidFill>
                  <a:srgbClr val="666666"/>
                </a:solidFill>
                <a:latin typeface="Arial Narrow" panose="020B0606020202030204" pitchFamily="34" charset="0"/>
              </a:rPr>
              <a:t>When asked what they would do if they knew that a child in their community was experiencing harmful labor, domestic abuse, abuse at school, or sexual abuse, most adolescents and caregivers said they would:</a:t>
            </a:r>
          </a:p>
          <a:p>
            <a:pPr marL="285750" indent="-285750">
              <a:buFont typeface="Arial" panose="020B0604020202020204" pitchFamily="34" charset="0"/>
              <a:buChar char="•"/>
            </a:pPr>
            <a:r>
              <a:rPr lang="en-US" sz="1500" dirty="0">
                <a:solidFill>
                  <a:srgbClr val="666666"/>
                </a:solidFill>
                <a:latin typeface="Arial Narrow" panose="020B0606020202030204" pitchFamily="34" charset="0"/>
              </a:rPr>
              <a:t>Report the issue to the </a:t>
            </a:r>
            <a:r>
              <a:rPr lang="en-US" sz="1500" dirty="0" err="1">
                <a:solidFill>
                  <a:srgbClr val="666666"/>
                </a:solidFill>
                <a:latin typeface="Arial Narrow" panose="020B0606020202030204" pitchFamily="34" charset="0"/>
              </a:rPr>
              <a:t>majhi</a:t>
            </a:r>
            <a:r>
              <a:rPr lang="en-US" sz="1500" dirty="0">
                <a:solidFill>
                  <a:srgbClr val="666666"/>
                </a:solidFill>
                <a:latin typeface="Arial Narrow" panose="020B0606020202030204" pitchFamily="34" charset="0"/>
              </a:rPr>
              <a:t> </a:t>
            </a:r>
          </a:p>
          <a:p>
            <a:pPr marL="285750" indent="-285750">
              <a:buFont typeface="Arial" panose="020B0604020202020204" pitchFamily="34" charset="0"/>
              <a:buChar char="•"/>
            </a:pPr>
            <a:r>
              <a:rPr lang="en-US" sz="1500" dirty="0">
                <a:solidFill>
                  <a:srgbClr val="666666"/>
                </a:solidFill>
                <a:latin typeface="Arial Narrow" panose="020B0606020202030204" pitchFamily="34" charset="0"/>
              </a:rPr>
              <a:t>Report the issue to the Camp in Charge (</a:t>
            </a:r>
            <a:r>
              <a:rPr lang="en-US" sz="1500" dirty="0" err="1">
                <a:solidFill>
                  <a:srgbClr val="666666"/>
                </a:solidFill>
                <a:latin typeface="Arial Narrow" panose="020B0606020202030204" pitchFamily="34" charset="0"/>
              </a:rPr>
              <a:t>CiC</a:t>
            </a:r>
            <a:r>
              <a:rPr lang="en-US" sz="1500" dirty="0">
                <a:solidFill>
                  <a:srgbClr val="666666"/>
                </a:solidFill>
                <a:latin typeface="Arial Narrow" panose="020B0606020202030204" pitchFamily="34" charset="0"/>
              </a:rPr>
              <a:t>) </a:t>
            </a:r>
          </a:p>
          <a:p>
            <a:pPr marL="285750" indent="-285750">
              <a:buFont typeface="Arial" panose="020B0604020202020204" pitchFamily="34" charset="0"/>
              <a:buChar char="•"/>
            </a:pPr>
            <a:r>
              <a:rPr lang="en-US" sz="1500" dirty="0">
                <a:solidFill>
                  <a:srgbClr val="666666"/>
                </a:solidFill>
                <a:latin typeface="Arial Narrow" panose="020B0606020202030204" pitchFamily="34" charset="0"/>
              </a:rPr>
              <a:t>Inform the family </a:t>
            </a:r>
          </a:p>
          <a:p>
            <a:pPr marL="285750" indent="-285750">
              <a:buFont typeface="Arial" panose="020B0604020202020204" pitchFamily="34" charset="0"/>
              <a:buChar char="•"/>
            </a:pPr>
            <a:r>
              <a:rPr lang="en-US" sz="1500" dirty="0">
                <a:solidFill>
                  <a:srgbClr val="666666"/>
                </a:solidFill>
                <a:latin typeface="Arial Narrow" panose="020B0606020202030204" pitchFamily="34" charset="0"/>
              </a:rPr>
              <a:t>Try to intervene directly</a:t>
            </a:r>
          </a:p>
        </p:txBody>
      </p:sp>
      <p:cxnSp>
        <p:nvCxnSpPr>
          <p:cNvPr id="11" name="Straight Connector 10">
            <a:extLst>
              <a:ext uri="{FF2B5EF4-FFF2-40B4-BE49-F238E27FC236}">
                <a16:creationId xmlns:a16="http://schemas.microsoft.com/office/drawing/2014/main" id="{5696FBF7-E1CD-4545-B1C8-DEB768FEFC4B}"/>
              </a:ext>
            </a:extLst>
          </p:cNvPr>
          <p:cNvCxnSpPr>
            <a:cxnSpLocks/>
          </p:cNvCxnSpPr>
          <p:nvPr/>
        </p:nvCxnSpPr>
        <p:spPr>
          <a:xfrm>
            <a:off x="0" y="4649985"/>
            <a:ext cx="9144000" cy="0"/>
          </a:xfrm>
          <a:prstGeom prst="line">
            <a:avLst/>
          </a:prstGeom>
          <a:ln w="28575">
            <a:solidFill>
              <a:srgbClr val="666666"/>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9446BA6-5910-4634-9E06-ECB30A99F8C6}"/>
              </a:ext>
            </a:extLst>
          </p:cNvPr>
          <p:cNvSpPr/>
          <p:nvPr/>
        </p:nvSpPr>
        <p:spPr>
          <a:xfrm>
            <a:off x="3952875" y="2061170"/>
            <a:ext cx="885825" cy="234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CBA1D1B-EFA0-4777-B59D-7928BDF9C52B}"/>
              </a:ext>
            </a:extLst>
          </p:cNvPr>
          <p:cNvPicPr>
            <a:picLocks noChangeAspect="1"/>
          </p:cNvPicPr>
          <p:nvPr/>
        </p:nvPicPr>
        <p:blipFill>
          <a:blip r:embed="rId2"/>
          <a:stretch>
            <a:fillRect/>
          </a:stretch>
        </p:blipFill>
        <p:spPr>
          <a:xfrm>
            <a:off x="3430922" y="1899774"/>
            <a:ext cx="4522093" cy="2709643"/>
          </a:xfrm>
          <a:prstGeom prst="rect">
            <a:avLst/>
          </a:prstGeom>
        </p:spPr>
      </p:pic>
      <p:pic>
        <p:nvPicPr>
          <p:cNvPr id="4" name="Picture 3">
            <a:extLst>
              <a:ext uri="{FF2B5EF4-FFF2-40B4-BE49-F238E27FC236}">
                <a16:creationId xmlns:a16="http://schemas.microsoft.com/office/drawing/2014/main" id="{5960ABE9-8E41-4182-8F54-1B14927F79C4}"/>
              </a:ext>
            </a:extLst>
          </p:cNvPr>
          <p:cNvPicPr>
            <a:picLocks noChangeAspect="1"/>
          </p:cNvPicPr>
          <p:nvPr/>
        </p:nvPicPr>
        <p:blipFill>
          <a:blip r:embed="rId3"/>
          <a:stretch>
            <a:fillRect/>
          </a:stretch>
        </p:blipFill>
        <p:spPr>
          <a:xfrm>
            <a:off x="1119572" y="1864161"/>
            <a:ext cx="4572396" cy="2743438"/>
          </a:xfrm>
          <a:prstGeom prst="rect">
            <a:avLst/>
          </a:prstGeom>
        </p:spPr>
      </p:pic>
    </p:spTree>
    <p:extLst>
      <p:ext uri="{BB962C8B-B14F-4D97-AF65-F5344CB8AC3E}">
        <p14:creationId xmlns:p14="http://schemas.microsoft.com/office/powerpoint/2010/main" val="3406447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05</a:t>
            </a:r>
          </a:p>
        </p:txBody>
      </p:sp>
      <p:sp>
        <p:nvSpPr>
          <p:cNvPr id="3" name="Subtitle 2"/>
          <p:cNvSpPr>
            <a:spLocks noGrp="1"/>
          </p:cNvSpPr>
          <p:nvPr>
            <p:ph type="subTitle" idx="1"/>
          </p:nvPr>
        </p:nvSpPr>
        <p:spPr>
          <a:xfrm>
            <a:off x="4439824" y="2168601"/>
            <a:ext cx="2644467" cy="1743959"/>
          </a:xfrm>
        </p:spPr>
        <p:txBody>
          <a:bodyPr/>
          <a:lstStyle/>
          <a:p>
            <a:r>
              <a:rPr lang="en-US" dirty="0"/>
              <a:t>ACCESS TO SERVICES</a:t>
            </a:r>
            <a:endParaRPr lang="es-ES" dirty="0"/>
          </a:p>
        </p:txBody>
      </p:sp>
    </p:spTree>
    <p:extLst>
      <p:ext uri="{BB962C8B-B14F-4D97-AF65-F5344CB8AC3E}">
        <p14:creationId xmlns:p14="http://schemas.microsoft.com/office/powerpoint/2010/main" val="2454944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ACCESS TO SERVICES </a:t>
            </a:r>
          </a:p>
        </p:txBody>
      </p:sp>
      <p:sp>
        <p:nvSpPr>
          <p:cNvPr id="7" name="TextBox 6">
            <a:extLst>
              <a:ext uri="{FF2B5EF4-FFF2-40B4-BE49-F238E27FC236}">
                <a16:creationId xmlns:a16="http://schemas.microsoft.com/office/drawing/2014/main" id="{40A5A53A-C6CB-4DE0-A925-4508AB4FD85D}"/>
              </a:ext>
            </a:extLst>
          </p:cNvPr>
          <p:cNvSpPr txBox="1"/>
          <p:nvPr/>
        </p:nvSpPr>
        <p:spPr>
          <a:xfrm>
            <a:off x="429108" y="1722560"/>
            <a:ext cx="3915764" cy="830997"/>
          </a:xfrm>
          <a:prstGeom prst="rect">
            <a:avLst/>
          </a:prstGeom>
          <a:noFill/>
        </p:spPr>
        <p:txBody>
          <a:bodyPr wrap="square" rtlCol="0">
            <a:spAutoFit/>
          </a:bodyPr>
          <a:lstStyle/>
          <a:p>
            <a:r>
              <a:rPr lang="en-US" sz="1600" dirty="0">
                <a:solidFill>
                  <a:srgbClr val="666666"/>
                </a:solidFill>
                <a:latin typeface="Arial Narrow" panose="020B0606020202030204" pitchFamily="34" charset="0"/>
              </a:rPr>
              <a:t>% of adolescents who reported accessing the following services in the 30 days prior to data collection</a:t>
            </a:r>
          </a:p>
        </p:txBody>
      </p:sp>
      <p:sp>
        <p:nvSpPr>
          <p:cNvPr id="8" name="TextBox 7">
            <a:extLst>
              <a:ext uri="{FF2B5EF4-FFF2-40B4-BE49-F238E27FC236}">
                <a16:creationId xmlns:a16="http://schemas.microsoft.com/office/drawing/2014/main" id="{5C2514A0-ED14-4D11-9757-BE0D2E4A4B45}"/>
              </a:ext>
            </a:extLst>
          </p:cNvPr>
          <p:cNvSpPr txBox="1"/>
          <p:nvPr/>
        </p:nvSpPr>
        <p:spPr>
          <a:xfrm>
            <a:off x="376651" y="5371828"/>
            <a:ext cx="8285783" cy="830997"/>
          </a:xfrm>
          <a:prstGeom prst="rect">
            <a:avLst/>
          </a:prstGeom>
          <a:noFill/>
        </p:spPr>
        <p:txBody>
          <a:bodyPr wrap="square" rtlCol="0">
            <a:spAutoFit/>
          </a:bodyPr>
          <a:lstStyle/>
          <a:p>
            <a:r>
              <a:rPr lang="en-US" sz="1600" dirty="0">
                <a:solidFill>
                  <a:srgbClr val="666666"/>
                </a:solidFill>
                <a:latin typeface="Arial Narrow" panose="020B0606020202030204" pitchFamily="34" charset="0"/>
              </a:rPr>
              <a:t>Female adolescents reported mostly taking permission from their </a:t>
            </a:r>
            <a:r>
              <a:rPr lang="en-US" sz="1600" b="1" dirty="0">
                <a:solidFill>
                  <a:srgbClr val="666666"/>
                </a:solidFill>
                <a:latin typeface="Arial Narrow" panose="020B0606020202030204" pitchFamily="34" charset="0"/>
              </a:rPr>
              <a:t>mother</a:t>
            </a:r>
            <a:r>
              <a:rPr lang="en-US" sz="1600" dirty="0">
                <a:solidFill>
                  <a:srgbClr val="666666"/>
                </a:solidFill>
                <a:latin typeface="Arial Narrow" panose="020B0606020202030204" pitchFamily="34" charset="0"/>
              </a:rPr>
              <a:t>, </a:t>
            </a:r>
            <a:r>
              <a:rPr lang="en-US" sz="1600" b="1" dirty="0">
                <a:solidFill>
                  <a:srgbClr val="666666"/>
                </a:solidFill>
                <a:latin typeface="Arial Narrow" panose="020B0606020202030204" pitchFamily="34" charset="0"/>
              </a:rPr>
              <a:t>father</a:t>
            </a:r>
            <a:r>
              <a:rPr lang="en-US" sz="1600" dirty="0">
                <a:solidFill>
                  <a:srgbClr val="666666"/>
                </a:solidFill>
                <a:latin typeface="Arial Narrow" panose="020B0606020202030204" pitchFamily="34" charset="0"/>
              </a:rPr>
              <a:t>, or </a:t>
            </a:r>
            <a:r>
              <a:rPr lang="en-US" sz="1600" b="1" dirty="0">
                <a:solidFill>
                  <a:srgbClr val="666666"/>
                </a:solidFill>
                <a:latin typeface="Arial Narrow" panose="020B0606020202030204" pitchFamily="34" charset="0"/>
              </a:rPr>
              <a:t>husband</a:t>
            </a:r>
            <a:r>
              <a:rPr lang="en-US" sz="1600" dirty="0">
                <a:solidFill>
                  <a:srgbClr val="666666"/>
                </a:solidFill>
                <a:latin typeface="Arial Narrow" panose="020B0606020202030204" pitchFamily="34" charset="0"/>
              </a:rPr>
              <a:t>. Male adolescents reported mostly taking permission from their </a:t>
            </a:r>
            <a:r>
              <a:rPr lang="en-US" sz="1600" b="1" dirty="0">
                <a:solidFill>
                  <a:srgbClr val="666666"/>
                </a:solidFill>
                <a:latin typeface="Arial Narrow" panose="020B0606020202030204" pitchFamily="34" charset="0"/>
              </a:rPr>
              <a:t>mother</a:t>
            </a:r>
            <a:r>
              <a:rPr lang="en-US" sz="1600" dirty="0">
                <a:solidFill>
                  <a:srgbClr val="666666"/>
                </a:solidFill>
                <a:latin typeface="Arial Narrow" panose="020B0606020202030204" pitchFamily="34" charset="0"/>
              </a:rPr>
              <a:t> or </a:t>
            </a:r>
            <a:r>
              <a:rPr lang="en-US" sz="1600" b="1" dirty="0">
                <a:solidFill>
                  <a:srgbClr val="666666"/>
                </a:solidFill>
                <a:latin typeface="Arial Narrow" panose="020B0606020202030204" pitchFamily="34" charset="0"/>
              </a:rPr>
              <a:t>father</a:t>
            </a:r>
            <a:r>
              <a:rPr lang="en-US" sz="1600" dirty="0">
                <a:solidFill>
                  <a:srgbClr val="666666"/>
                </a:solidFill>
                <a:latin typeface="Arial Narrow" panose="020B0606020202030204" pitchFamily="34" charset="0"/>
              </a:rPr>
              <a:t>; some took permission from an </a:t>
            </a:r>
            <a:r>
              <a:rPr lang="en-US" sz="1600" b="1" dirty="0">
                <a:solidFill>
                  <a:srgbClr val="666666"/>
                </a:solidFill>
                <a:latin typeface="Arial Narrow" panose="020B0606020202030204" pitchFamily="34" charset="0"/>
              </a:rPr>
              <a:t>older</a:t>
            </a:r>
            <a:r>
              <a:rPr lang="en-US" sz="1600" dirty="0">
                <a:solidFill>
                  <a:srgbClr val="666666"/>
                </a:solidFill>
                <a:latin typeface="Arial Narrow" panose="020B0606020202030204" pitchFamily="34" charset="0"/>
              </a:rPr>
              <a:t> </a:t>
            </a:r>
            <a:r>
              <a:rPr lang="en-US" sz="1600" b="1" dirty="0">
                <a:solidFill>
                  <a:srgbClr val="666666"/>
                </a:solidFill>
                <a:latin typeface="Arial Narrow" panose="020B0606020202030204" pitchFamily="34" charset="0"/>
              </a:rPr>
              <a:t>sibling</a:t>
            </a:r>
            <a:r>
              <a:rPr lang="en-US" sz="1600" dirty="0">
                <a:solidFill>
                  <a:srgbClr val="666666"/>
                </a:solidFill>
                <a:latin typeface="Arial Narrow" panose="020B0606020202030204" pitchFamily="34" charset="0"/>
              </a:rPr>
              <a:t>. </a:t>
            </a:r>
          </a:p>
        </p:txBody>
      </p:sp>
      <p:sp>
        <p:nvSpPr>
          <p:cNvPr id="9" name="TextBox 8">
            <a:extLst>
              <a:ext uri="{FF2B5EF4-FFF2-40B4-BE49-F238E27FC236}">
                <a16:creationId xmlns:a16="http://schemas.microsoft.com/office/drawing/2014/main" id="{50E044EF-9DCE-404A-8900-B782D01CC45D}"/>
              </a:ext>
            </a:extLst>
          </p:cNvPr>
          <p:cNvSpPr txBox="1"/>
          <p:nvPr/>
        </p:nvSpPr>
        <p:spPr>
          <a:xfrm>
            <a:off x="328381" y="3746411"/>
            <a:ext cx="3915764" cy="1077218"/>
          </a:xfrm>
          <a:prstGeom prst="rect">
            <a:avLst/>
          </a:prstGeom>
          <a:noFill/>
        </p:spPr>
        <p:txBody>
          <a:bodyPr wrap="square" rtlCol="0">
            <a:spAutoFit/>
          </a:bodyPr>
          <a:lstStyle/>
          <a:p>
            <a:r>
              <a:rPr lang="en-US" sz="1600" dirty="0">
                <a:solidFill>
                  <a:srgbClr val="666666"/>
                </a:solidFill>
                <a:latin typeface="Arial Narrow" panose="020B0606020202030204" pitchFamily="34" charset="0"/>
              </a:rPr>
              <a:t>Of the adolescents who went to a health center, learning center or CP service, % who took permission from someone else before accessing the service</a:t>
            </a:r>
          </a:p>
        </p:txBody>
      </p:sp>
      <p:sp>
        <p:nvSpPr>
          <p:cNvPr id="15" name="TextBox 14">
            <a:extLst>
              <a:ext uri="{FF2B5EF4-FFF2-40B4-BE49-F238E27FC236}">
                <a16:creationId xmlns:a16="http://schemas.microsoft.com/office/drawing/2014/main" id="{21BF7B79-8686-40E2-A966-04A9942C0D9B}"/>
              </a:ext>
            </a:extLst>
          </p:cNvPr>
          <p:cNvSpPr txBox="1"/>
          <p:nvPr/>
        </p:nvSpPr>
        <p:spPr>
          <a:xfrm>
            <a:off x="4323912" y="6005320"/>
            <a:ext cx="5203230" cy="276999"/>
          </a:xfrm>
          <a:prstGeom prst="rect">
            <a:avLst/>
          </a:prstGeom>
          <a:noFill/>
        </p:spPr>
        <p:txBody>
          <a:bodyPr wrap="square" rtlCol="0">
            <a:spAutoFit/>
          </a:bodyPr>
          <a:lstStyle/>
          <a:p>
            <a:r>
              <a:rPr lang="en-US" sz="1200" dirty="0">
                <a:latin typeface="Arial Narrow" panose="020B0606020202030204" pitchFamily="34" charset="0"/>
              </a:rPr>
              <a:t>*Medical care including: NGO clinic, private clinic, pharmacy, and/or traditional healer</a:t>
            </a:r>
          </a:p>
        </p:txBody>
      </p:sp>
      <p:pic>
        <p:nvPicPr>
          <p:cNvPr id="3" name="Picture 2">
            <a:extLst>
              <a:ext uri="{FF2B5EF4-FFF2-40B4-BE49-F238E27FC236}">
                <a16:creationId xmlns:a16="http://schemas.microsoft.com/office/drawing/2014/main" id="{29100076-CA03-48C9-9D50-5F40037FEFA2}"/>
              </a:ext>
            </a:extLst>
          </p:cNvPr>
          <p:cNvPicPr>
            <a:picLocks noChangeAspect="1"/>
          </p:cNvPicPr>
          <p:nvPr/>
        </p:nvPicPr>
        <p:blipFill>
          <a:blip r:embed="rId2"/>
          <a:stretch>
            <a:fillRect/>
          </a:stretch>
        </p:blipFill>
        <p:spPr>
          <a:xfrm>
            <a:off x="4674381" y="1272031"/>
            <a:ext cx="3154970" cy="1892983"/>
          </a:xfrm>
          <a:prstGeom prst="rect">
            <a:avLst/>
          </a:prstGeom>
        </p:spPr>
      </p:pic>
      <p:cxnSp>
        <p:nvCxnSpPr>
          <p:cNvPr id="10" name="Straight Connector 9">
            <a:extLst>
              <a:ext uri="{FF2B5EF4-FFF2-40B4-BE49-F238E27FC236}">
                <a16:creationId xmlns:a16="http://schemas.microsoft.com/office/drawing/2014/main" id="{9E6080BB-37BB-4AA0-BE7F-79470C84EA75}"/>
              </a:ext>
            </a:extLst>
          </p:cNvPr>
          <p:cNvCxnSpPr>
            <a:cxnSpLocks/>
          </p:cNvCxnSpPr>
          <p:nvPr/>
        </p:nvCxnSpPr>
        <p:spPr>
          <a:xfrm>
            <a:off x="0" y="2977006"/>
            <a:ext cx="9144000" cy="0"/>
          </a:xfrm>
          <a:prstGeom prst="line">
            <a:avLst/>
          </a:prstGeom>
          <a:ln w="28575">
            <a:solidFill>
              <a:srgbClr val="666666"/>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2C1A7A3-239C-40F5-914E-845972A38519}"/>
              </a:ext>
            </a:extLst>
          </p:cNvPr>
          <p:cNvPicPr>
            <a:picLocks noChangeAspect="1"/>
          </p:cNvPicPr>
          <p:nvPr/>
        </p:nvPicPr>
        <p:blipFill>
          <a:blip r:embed="rId3"/>
          <a:stretch>
            <a:fillRect/>
          </a:stretch>
        </p:blipFill>
        <p:spPr>
          <a:xfrm>
            <a:off x="4473362" y="3050110"/>
            <a:ext cx="4034914" cy="2420949"/>
          </a:xfrm>
          <a:prstGeom prst="rect">
            <a:avLst/>
          </a:prstGeom>
        </p:spPr>
      </p:pic>
    </p:spTree>
    <p:extLst>
      <p:ext uri="{BB962C8B-B14F-4D97-AF65-F5344CB8AC3E}">
        <p14:creationId xmlns:p14="http://schemas.microsoft.com/office/powerpoint/2010/main" val="1070524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E26D2D-B54B-4329-B56F-689D22FD2B57}"/>
              </a:ext>
            </a:extLst>
          </p:cNvPr>
          <p:cNvSpPr>
            <a:spLocks noGrp="1"/>
          </p:cNvSpPr>
          <p:nvPr>
            <p:ph type="ctrTitle"/>
          </p:nvPr>
        </p:nvSpPr>
        <p:spPr/>
        <p:txBody>
          <a:bodyPr/>
          <a:lstStyle/>
          <a:p>
            <a:r>
              <a:rPr lang="en-US" dirty="0"/>
              <a:t>ACCESS TO SERVICES</a:t>
            </a:r>
          </a:p>
        </p:txBody>
      </p:sp>
      <p:sp>
        <p:nvSpPr>
          <p:cNvPr id="12" name="TextBox 11">
            <a:extLst>
              <a:ext uri="{FF2B5EF4-FFF2-40B4-BE49-F238E27FC236}">
                <a16:creationId xmlns:a16="http://schemas.microsoft.com/office/drawing/2014/main" id="{DC820ADD-9A36-4231-8E96-DA7B4E5C3698}"/>
              </a:ext>
            </a:extLst>
          </p:cNvPr>
          <p:cNvSpPr txBox="1"/>
          <p:nvPr/>
        </p:nvSpPr>
        <p:spPr>
          <a:xfrm>
            <a:off x="149331" y="2139689"/>
            <a:ext cx="2991054" cy="830997"/>
          </a:xfrm>
          <a:prstGeom prst="rect">
            <a:avLst/>
          </a:prstGeom>
          <a:noFill/>
        </p:spPr>
        <p:txBody>
          <a:bodyPr wrap="square" rtlCol="0">
            <a:spAutoFit/>
          </a:bodyPr>
          <a:lstStyle/>
          <a:p>
            <a:pPr algn="r"/>
            <a:r>
              <a:rPr lang="en-US" sz="1600" dirty="0">
                <a:solidFill>
                  <a:srgbClr val="666666"/>
                </a:solidFill>
                <a:latin typeface="Arial Narrow" panose="020B0606020202030204" pitchFamily="34" charset="0"/>
              </a:rPr>
              <a:t>% of adolescents who cited the following reasons for not attending a learning </a:t>
            </a:r>
            <a:r>
              <a:rPr lang="en-US" sz="1600" dirty="0" err="1">
                <a:solidFill>
                  <a:srgbClr val="666666"/>
                </a:solidFill>
                <a:latin typeface="Arial Narrow" panose="020B0606020202030204" pitchFamily="34" charset="0"/>
              </a:rPr>
              <a:t>centre</a:t>
            </a:r>
            <a:r>
              <a:rPr lang="en-US" sz="1600" dirty="0">
                <a:solidFill>
                  <a:srgbClr val="666666"/>
                </a:solidFill>
                <a:latin typeface="Arial Narrow" panose="020B0606020202030204" pitchFamily="34" charset="0"/>
              </a:rPr>
              <a:t>*</a:t>
            </a:r>
          </a:p>
        </p:txBody>
      </p:sp>
      <p:sp>
        <p:nvSpPr>
          <p:cNvPr id="13" name="TextBox 12">
            <a:extLst>
              <a:ext uri="{FF2B5EF4-FFF2-40B4-BE49-F238E27FC236}">
                <a16:creationId xmlns:a16="http://schemas.microsoft.com/office/drawing/2014/main" id="{B42D570D-D7FD-47A4-8B77-07B3F9140B3E}"/>
              </a:ext>
            </a:extLst>
          </p:cNvPr>
          <p:cNvSpPr txBox="1"/>
          <p:nvPr/>
        </p:nvSpPr>
        <p:spPr>
          <a:xfrm>
            <a:off x="5870513" y="4511019"/>
            <a:ext cx="2878200" cy="830997"/>
          </a:xfrm>
          <a:prstGeom prst="rect">
            <a:avLst/>
          </a:prstGeom>
          <a:noFill/>
        </p:spPr>
        <p:txBody>
          <a:bodyPr wrap="square" rtlCol="0">
            <a:spAutoFit/>
          </a:bodyPr>
          <a:lstStyle/>
          <a:p>
            <a:r>
              <a:rPr lang="en-US" sz="1600" dirty="0">
                <a:solidFill>
                  <a:srgbClr val="666666"/>
                </a:solidFill>
                <a:latin typeface="Arial Narrow" panose="020B0606020202030204" pitchFamily="34" charset="0"/>
              </a:rPr>
              <a:t>% of adolescents who cited the following reasons for not attending CP services*</a:t>
            </a:r>
          </a:p>
        </p:txBody>
      </p:sp>
      <p:sp>
        <p:nvSpPr>
          <p:cNvPr id="7" name="TextBox 6">
            <a:extLst>
              <a:ext uri="{FF2B5EF4-FFF2-40B4-BE49-F238E27FC236}">
                <a16:creationId xmlns:a16="http://schemas.microsoft.com/office/drawing/2014/main" id="{80BBE9B2-EA2E-4F86-AF20-121CCACC6968}"/>
              </a:ext>
            </a:extLst>
          </p:cNvPr>
          <p:cNvSpPr txBox="1"/>
          <p:nvPr/>
        </p:nvSpPr>
        <p:spPr>
          <a:xfrm>
            <a:off x="6590144" y="6024371"/>
            <a:ext cx="2565961" cy="284065"/>
          </a:xfrm>
          <a:prstGeom prst="rect">
            <a:avLst/>
          </a:prstGeom>
          <a:noFill/>
        </p:spPr>
        <p:txBody>
          <a:bodyPr wrap="square" rtlCol="0">
            <a:spAutoFit/>
          </a:bodyPr>
          <a:lstStyle/>
          <a:p>
            <a:r>
              <a:rPr lang="en-US" sz="1200" i="1" dirty="0">
                <a:latin typeface="Arial Narrow" panose="020B0606020202030204" pitchFamily="34" charset="0"/>
              </a:rPr>
              <a:t>*respondents could select multiple options</a:t>
            </a:r>
          </a:p>
        </p:txBody>
      </p:sp>
      <p:pic>
        <p:nvPicPr>
          <p:cNvPr id="2" name="Picture 1">
            <a:extLst>
              <a:ext uri="{FF2B5EF4-FFF2-40B4-BE49-F238E27FC236}">
                <a16:creationId xmlns:a16="http://schemas.microsoft.com/office/drawing/2014/main" id="{84EB4CF1-4768-4982-AFF1-C7974199CB44}"/>
              </a:ext>
            </a:extLst>
          </p:cNvPr>
          <p:cNvPicPr>
            <a:picLocks noChangeAspect="1"/>
          </p:cNvPicPr>
          <p:nvPr/>
        </p:nvPicPr>
        <p:blipFill>
          <a:blip r:embed="rId2"/>
          <a:stretch>
            <a:fillRect/>
          </a:stretch>
        </p:blipFill>
        <p:spPr>
          <a:xfrm>
            <a:off x="4034187" y="1321561"/>
            <a:ext cx="3883444" cy="2330067"/>
          </a:xfrm>
          <a:prstGeom prst="rect">
            <a:avLst/>
          </a:prstGeom>
        </p:spPr>
      </p:pic>
      <p:pic>
        <p:nvPicPr>
          <p:cNvPr id="3" name="Picture 2">
            <a:extLst>
              <a:ext uri="{FF2B5EF4-FFF2-40B4-BE49-F238E27FC236}">
                <a16:creationId xmlns:a16="http://schemas.microsoft.com/office/drawing/2014/main" id="{76EB3533-A585-49A4-A5A8-E717E439C763}"/>
              </a:ext>
            </a:extLst>
          </p:cNvPr>
          <p:cNvPicPr>
            <a:picLocks noChangeAspect="1"/>
          </p:cNvPicPr>
          <p:nvPr/>
        </p:nvPicPr>
        <p:blipFill>
          <a:blip r:embed="rId3"/>
          <a:stretch>
            <a:fillRect/>
          </a:stretch>
        </p:blipFill>
        <p:spPr>
          <a:xfrm>
            <a:off x="683489" y="3667505"/>
            <a:ext cx="4321263" cy="2592758"/>
          </a:xfrm>
          <a:prstGeom prst="rect">
            <a:avLst/>
          </a:prstGeom>
        </p:spPr>
      </p:pic>
      <p:cxnSp>
        <p:nvCxnSpPr>
          <p:cNvPr id="8" name="Straight Connector 7">
            <a:extLst>
              <a:ext uri="{FF2B5EF4-FFF2-40B4-BE49-F238E27FC236}">
                <a16:creationId xmlns:a16="http://schemas.microsoft.com/office/drawing/2014/main" id="{D2FF5B5D-77D2-4E7E-9A83-8C5E20F1AF89}"/>
              </a:ext>
            </a:extLst>
          </p:cNvPr>
          <p:cNvCxnSpPr>
            <a:cxnSpLocks/>
          </p:cNvCxnSpPr>
          <p:nvPr/>
        </p:nvCxnSpPr>
        <p:spPr>
          <a:xfrm>
            <a:off x="2580" y="3684284"/>
            <a:ext cx="9144000" cy="0"/>
          </a:xfrm>
          <a:prstGeom prst="line">
            <a:avLst/>
          </a:prstGeom>
          <a:ln w="28575">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62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JOINT CPSS ASSESSMENT OVERVIEW</a:t>
            </a:r>
          </a:p>
        </p:txBody>
      </p:sp>
      <p:sp>
        <p:nvSpPr>
          <p:cNvPr id="4" name="Text Placeholder 3"/>
          <p:cNvSpPr>
            <a:spLocks noGrp="1"/>
          </p:cNvSpPr>
          <p:nvPr>
            <p:ph type="body" sz="quarter" idx="13"/>
          </p:nvPr>
        </p:nvSpPr>
        <p:spPr>
          <a:xfrm>
            <a:off x="386176" y="1655883"/>
            <a:ext cx="8087840" cy="4063235"/>
          </a:xfrm>
        </p:spPr>
        <p:txBody>
          <a:bodyPr/>
          <a:lstStyle/>
          <a:p>
            <a:pPr>
              <a:lnSpc>
                <a:spcPct val="100000"/>
              </a:lnSpc>
            </a:pPr>
            <a:r>
              <a:rPr lang="en-US" sz="1400" dirty="0">
                <a:solidFill>
                  <a:srgbClr val="666666"/>
                </a:solidFill>
              </a:rPr>
              <a:t>The assessment consisted of two parts: the </a:t>
            </a:r>
            <a:r>
              <a:rPr lang="en-US" sz="1400" b="1" dirty="0">
                <a:solidFill>
                  <a:srgbClr val="666666"/>
                </a:solidFill>
              </a:rPr>
              <a:t>secondary data review </a:t>
            </a:r>
            <a:r>
              <a:rPr lang="en-US" sz="1400" dirty="0">
                <a:solidFill>
                  <a:srgbClr val="666666"/>
                </a:solidFill>
              </a:rPr>
              <a:t>and </a:t>
            </a:r>
            <a:r>
              <a:rPr lang="en-US" sz="1400" b="1" dirty="0">
                <a:solidFill>
                  <a:srgbClr val="666666"/>
                </a:solidFill>
              </a:rPr>
              <a:t>primary data collection</a:t>
            </a:r>
          </a:p>
          <a:p>
            <a:pPr>
              <a:lnSpc>
                <a:spcPct val="100000"/>
              </a:lnSpc>
            </a:pPr>
            <a:endParaRPr lang="en-US" sz="1400" dirty="0">
              <a:solidFill>
                <a:srgbClr val="666666"/>
              </a:solidFill>
            </a:endParaRPr>
          </a:p>
          <a:p>
            <a:pPr>
              <a:lnSpc>
                <a:spcPct val="100000"/>
              </a:lnSpc>
            </a:pPr>
            <a:r>
              <a:rPr lang="en-US" sz="1400" dirty="0">
                <a:solidFill>
                  <a:srgbClr val="666666"/>
                </a:solidFill>
              </a:rPr>
              <a:t>Secondary data review included:</a:t>
            </a:r>
          </a:p>
          <a:p>
            <a:pPr marL="285750" indent="-285750">
              <a:lnSpc>
                <a:spcPct val="100000"/>
              </a:lnSpc>
              <a:buFont typeface="Arial" panose="020B0604020202020204" pitchFamily="34" charset="0"/>
              <a:buChar char="•"/>
            </a:pPr>
            <a:r>
              <a:rPr lang="en-US" sz="1400" b="1" dirty="0">
                <a:solidFill>
                  <a:srgbClr val="666666"/>
                </a:solidFill>
              </a:rPr>
              <a:t>Document review </a:t>
            </a:r>
            <a:r>
              <a:rPr lang="en-US" sz="1400" dirty="0">
                <a:solidFill>
                  <a:srgbClr val="666666"/>
                </a:solidFill>
              </a:rPr>
              <a:t>of 20+ reports and assessments</a:t>
            </a:r>
          </a:p>
          <a:p>
            <a:pPr marL="285750" indent="-285750">
              <a:lnSpc>
                <a:spcPct val="100000"/>
              </a:lnSpc>
              <a:buFont typeface="Arial" panose="020B0604020202020204" pitchFamily="34" charset="0"/>
              <a:buChar char="•"/>
            </a:pPr>
            <a:r>
              <a:rPr lang="en-US" sz="1400" b="1" dirty="0">
                <a:solidFill>
                  <a:srgbClr val="666666"/>
                </a:solidFill>
              </a:rPr>
              <a:t>Anonymized case data review </a:t>
            </a:r>
            <a:r>
              <a:rPr lang="en-US" sz="1400" dirty="0">
                <a:solidFill>
                  <a:srgbClr val="666666"/>
                </a:solidFill>
              </a:rPr>
              <a:t>of over 15,500+ cases in the child protection information management system (CPIMS+)</a:t>
            </a:r>
          </a:p>
          <a:p>
            <a:pPr marL="285750" indent="-285750">
              <a:lnSpc>
                <a:spcPct val="100000"/>
              </a:lnSpc>
              <a:buFont typeface="Arial" panose="020B0604020202020204" pitchFamily="34" charset="0"/>
              <a:buChar char="•"/>
            </a:pPr>
            <a:r>
              <a:rPr lang="en-US" sz="1400" b="1" dirty="0">
                <a:solidFill>
                  <a:srgbClr val="666666"/>
                </a:solidFill>
              </a:rPr>
              <a:t>Key informant interviews </a:t>
            </a:r>
            <a:r>
              <a:rPr lang="en-US" sz="1400" dirty="0">
                <a:solidFill>
                  <a:srgbClr val="666666"/>
                </a:solidFill>
              </a:rPr>
              <a:t>with child protection (CP) partners </a:t>
            </a:r>
          </a:p>
          <a:p>
            <a:pPr>
              <a:lnSpc>
                <a:spcPct val="100000"/>
              </a:lnSpc>
            </a:pPr>
            <a:endParaRPr lang="en-US" sz="1400" i="1" dirty="0">
              <a:solidFill>
                <a:srgbClr val="666666"/>
              </a:solidFill>
            </a:endParaRPr>
          </a:p>
          <a:p>
            <a:pPr>
              <a:lnSpc>
                <a:spcPct val="100000"/>
              </a:lnSpc>
            </a:pPr>
            <a:r>
              <a:rPr lang="en-US" sz="1400" i="1" dirty="0">
                <a:solidFill>
                  <a:srgbClr val="666666"/>
                </a:solidFill>
              </a:rPr>
              <a:t>Findings and key information gaps identified in the secondary data review were used to inform the primary data collection</a:t>
            </a:r>
          </a:p>
          <a:p>
            <a:pPr>
              <a:lnSpc>
                <a:spcPct val="100000"/>
              </a:lnSpc>
            </a:pPr>
            <a:endParaRPr lang="en-US" sz="1400" dirty="0">
              <a:solidFill>
                <a:srgbClr val="666666"/>
              </a:solidFill>
            </a:endParaRPr>
          </a:p>
          <a:p>
            <a:pPr>
              <a:lnSpc>
                <a:spcPct val="100000"/>
              </a:lnSpc>
            </a:pPr>
            <a:r>
              <a:rPr lang="en-US" sz="1400" dirty="0">
                <a:solidFill>
                  <a:srgbClr val="666666"/>
                </a:solidFill>
              </a:rPr>
              <a:t>Primary data collection included:</a:t>
            </a:r>
          </a:p>
          <a:p>
            <a:pPr marL="285750" indent="-285750">
              <a:lnSpc>
                <a:spcPct val="100000"/>
              </a:lnSpc>
              <a:buFont typeface="Arial" panose="020B0604020202020204" pitchFamily="34" charset="0"/>
              <a:buChar char="•"/>
            </a:pPr>
            <a:r>
              <a:rPr lang="en-US" sz="1400" b="1" dirty="0">
                <a:solidFill>
                  <a:srgbClr val="666666"/>
                </a:solidFill>
              </a:rPr>
              <a:t>Quantitative household surveys </a:t>
            </a:r>
            <a:r>
              <a:rPr lang="en-US" sz="1400" dirty="0">
                <a:solidFill>
                  <a:srgbClr val="666666"/>
                </a:solidFill>
              </a:rPr>
              <a:t>that were administered to adolescents and caregivers</a:t>
            </a:r>
          </a:p>
          <a:p>
            <a:pPr marL="285750" indent="-285750">
              <a:lnSpc>
                <a:spcPct val="100000"/>
              </a:lnSpc>
              <a:buFont typeface="Arial" panose="020B0604020202020204" pitchFamily="34" charset="0"/>
              <a:buChar char="•"/>
            </a:pPr>
            <a:r>
              <a:rPr lang="en-US" sz="1400" b="1" dirty="0">
                <a:solidFill>
                  <a:srgbClr val="666666"/>
                </a:solidFill>
              </a:rPr>
              <a:t>Qualitative tools </a:t>
            </a:r>
            <a:r>
              <a:rPr lang="en-US" sz="1400" dirty="0">
                <a:solidFill>
                  <a:srgbClr val="666666"/>
                </a:solidFill>
              </a:rPr>
              <a:t>focused on adolescents that were facilitated by CP partners</a:t>
            </a:r>
          </a:p>
        </p:txBody>
      </p:sp>
    </p:spTree>
    <p:extLst>
      <p:ext uri="{BB962C8B-B14F-4D97-AF65-F5344CB8AC3E}">
        <p14:creationId xmlns:p14="http://schemas.microsoft.com/office/powerpoint/2010/main" val="1536714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97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METHODOLOGY – QUANTITATIVE</a:t>
            </a:r>
          </a:p>
        </p:txBody>
      </p:sp>
      <p:sp>
        <p:nvSpPr>
          <p:cNvPr id="4" name="Text Placeholder 3"/>
          <p:cNvSpPr>
            <a:spLocks noGrp="1"/>
          </p:cNvSpPr>
          <p:nvPr>
            <p:ph type="body" sz="quarter" idx="13"/>
          </p:nvPr>
        </p:nvSpPr>
        <p:spPr>
          <a:xfrm>
            <a:off x="512970" y="1830085"/>
            <a:ext cx="4527569" cy="4108895"/>
          </a:xfrm>
        </p:spPr>
        <p:txBody>
          <a:bodyPr/>
          <a:lstStyle/>
          <a:p>
            <a:pPr>
              <a:lnSpc>
                <a:spcPct val="100000"/>
              </a:lnSpc>
            </a:pPr>
            <a:r>
              <a:rPr lang="en-US" sz="1400" b="1" dirty="0">
                <a:solidFill>
                  <a:srgbClr val="666666"/>
                </a:solidFill>
              </a:rPr>
              <a:t>DESIGN</a:t>
            </a:r>
          </a:p>
          <a:p>
            <a:pPr marL="285750" indent="-285750">
              <a:lnSpc>
                <a:spcPct val="100000"/>
              </a:lnSpc>
              <a:buFont typeface="Arial" panose="020B0604020202020204" pitchFamily="34" charset="0"/>
              <a:buChar char="•"/>
            </a:pPr>
            <a:r>
              <a:rPr lang="en-US" sz="1400" dirty="0">
                <a:solidFill>
                  <a:srgbClr val="666666"/>
                </a:solidFill>
              </a:rPr>
              <a:t>With guidance and input from the CPSS and CP partners, two surveys were created focusing on protection concerns and access to services. One survey was targeted at adolescents (ages 15-20) and one survey at caregivers (ages 18+)</a:t>
            </a:r>
          </a:p>
          <a:p>
            <a:pPr>
              <a:lnSpc>
                <a:spcPct val="100000"/>
              </a:lnSpc>
            </a:pPr>
            <a:endParaRPr lang="en-US" sz="1400" b="1" dirty="0">
              <a:solidFill>
                <a:srgbClr val="666666"/>
              </a:solidFill>
            </a:endParaRPr>
          </a:p>
          <a:p>
            <a:pPr>
              <a:lnSpc>
                <a:spcPct val="100000"/>
              </a:lnSpc>
            </a:pPr>
            <a:r>
              <a:rPr lang="en-US" sz="1400" b="1" dirty="0">
                <a:solidFill>
                  <a:srgbClr val="666666"/>
                </a:solidFill>
              </a:rPr>
              <a:t>TRAINING</a:t>
            </a:r>
          </a:p>
          <a:p>
            <a:pPr marL="285750" indent="-285750">
              <a:lnSpc>
                <a:spcPct val="100000"/>
              </a:lnSpc>
              <a:buFont typeface="Arial" panose="020B0604020202020204" pitchFamily="34" charset="0"/>
              <a:buChar char="•"/>
            </a:pPr>
            <a:r>
              <a:rPr lang="en-US" sz="1400" dirty="0">
                <a:solidFill>
                  <a:srgbClr val="666666"/>
                </a:solidFill>
              </a:rPr>
              <a:t>Enumerators received a two-day training from REACH that covered research ethics, an overview of the assessment, and review and practice with the tool</a:t>
            </a:r>
          </a:p>
          <a:p>
            <a:pPr marL="285750" indent="-285750">
              <a:lnSpc>
                <a:spcPct val="100000"/>
              </a:lnSpc>
              <a:buFont typeface="Arial" panose="020B0604020202020204" pitchFamily="34" charset="0"/>
              <a:buChar char="•"/>
            </a:pPr>
            <a:r>
              <a:rPr lang="en-US" sz="1400" dirty="0">
                <a:solidFill>
                  <a:srgbClr val="666666"/>
                </a:solidFill>
              </a:rPr>
              <a:t>Additionally, they received a two-day training from CPSS and CP partners on child protection principles, child safeguarding, referrals, and consent</a:t>
            </a:r>
          </a:p>
        </p:txBody>
      </p:sp>
      <p:pic>
        <p:nvPicPr>
          <p:cNvPr id="3" name="Picture 2">
            <a:extLst>
              <a:ext uri="{FF2B5EF4-FFF2-40B4-BE49-F238E27FC236}">
                <a16:creationId xmlns:a16="http://schemas.microsoft.com/office/drawing/2014/main" id="{7B9D455F-2B0E-48C9-8B58-2F80FF5E386E}"/>
              </a:ext>
            </a:extLst>
          </p:cNvPr>
          <p:cNvPicPr>
            <a:picLocks noChangeAspect="1"/>
          </p:cNvPicPr>
          <p:nvPr/>
        </p:nvPicPr>
        <p:blipFill>
          <a:blip r:embed="rId2"/>
          <a:stretch>
            <a:fillRect/>
          </a:stretch>
        </p:blipFill>
        <p:spPr>
          <a:xfrm>
            <a:off x="5291513" y="1830085"/>
            <a:ext cx="3182503" cy="3856182"/>
          </a:xfrm>
          <a:prstGeom prst="rect">
            <a:avLst/>
          </a:prstGeom>
        </p:spPr>
      </p:pic>
    </p:spTree>
    <p:extLst>
      <p:ext uri="{BB962C8B-B14F-4D97-AF65-F5344CB8AC3E}">
        <p14:creationId xmlns:p14="http://schemas.microsoft.com/office/powerpoint/2010/main" val="3109139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METHODOLOGY – QUANTITATIVE</a:t>
            </a:r>
          </a:p>
        </p:txBody>
      </p:sp>
      <p:sp>
        <p:nvSpPr>
          <p:cNvPr id="4" name="Text Placeholder 3"/>
          <p:cNvSpPr>
            <a:spLocks noGrp="1"/>
          </p:cNvSpPr>
          <p:nvPr>
            <p:ph type="body" sz="quarter" idx="13"/>
          </p:nvPr>
        </p:nvSpPr>
        <p:spPr>
          <a:xfrm>
            <a:off x="386176" y="1702182"/>
            <a:ext cx="8087840" cy="4063235"/>
          </a:xfrm>
        </p:spPr>
        <p:txBody>
          <a:bodyPr/>
          <a:lstStyle/>
          <a:p>
            <a:pPr>
              <a:lnSpc>
                <a:spcPct val="100000"/>
              </a:lnSpc>
            </a:pPr>
            <a:r>
              <a:rPr lang="en-US" sz="1400" b="1" dirty="0">
                <a:solidFill>
                  <a:srgbClr val="666666"/>
                </a:solidFill>
              </a:rPr>
              <a:t>DATA COLLECTION</a:t>
            </a:r>
          </a:p>
          <a:p>
            <a:pPr marL="285750" indent="-285750">
              <a:lnSpc>
                <a:spcPct val="100000"/>
              </a:lnSpc>
              <a:buFont typeface="Arial" panose="020B0604020202020204" pitchFamily="34" charset="0"/>
              <a:buChar char="•"/>
            </a:pPr>
            <a:endParaRPr lang="en-US" sz="1400" dirty="0">
              <a:solidFill>
                <a:srgbClr val="666666"/>
              </a:solidFill>
            </a:endParaRPr>
          </a:p>
        </p:txBody>
      </p:sp>
      <p:graphicFrame>
        <p:nvGraphicFramePr>
          <p:cNvPr id="3" name="Table 4">
            <a:extLst>
              <a:ext uri="{FF2B5EF4-FFF2-40B4-BE49-F238E27FC236}">
                <a16:creationId xmlns:a16="http://schemas.microsoft.com/office/drawing/2014/main" id="{22906188-7A62-405E-8AAF-161E07989450}"/>
              </a:ext>
            </a:extLst>
          </p:cNvPr>
          <p:cNvGraphicFramePr>
            <a:graphicFrameLocks noGrp="1"/>
          </p:cNvGraphicFramePr>
          <p:nvPr>
            <p:extLst>
              <p:ext uri="{D42A27DB-BD31-4B8C-83A1-F6EECF244321}">
                <p14:modId xmlns:p14="http://schemas.microsoft.com/office/powerpoint/2010/main" val="4078223290"/>
              </p:ext>
            </p:extLst>
          </p:nvPr>
        </p:nvGraphicFramePr>
        <p:xfrm>
          <a:off x="386175" y="2098959"/>
          <a:ext cx="7270770" cy="944880"/>
        </p:xfrm>
        <a:graphic>
          <a:graphicData uri="http://schemas.openxmlformats.org/drawingml/2006/table">
            <a:tbl>
              <a:tblPr firstRow="1" bandRow="1">
                <a:tableStyleId>{5C22544A-7EE6-4342-B048-85BDC9FD1C3A}</a:tableStyleId>
              </a:tblPr>
              <a:tblGrid>
                <a:gridCol w="3635385">
                  <a:extLst>
                    <a:ext uri="{9D8B030D-6E8A-4147-A177-3AD203B41FA5}">
                      <a16:colId xmlns:a16="http://schemas.microsoft.com/office/drawing/2014/main" val="4169858676"/>
                    </a:ext>
                  </a:extLst>
                </a:gridCol>
                <a:gridCol w="3635385">
                  <a:extLst>
                    <a:ext uri="{9D8B030D-6E8A-4147-A177-3AD203B41FA5}">
                      <a16:colId xmlns:a16="http://schemas.microsoft.com/office/drawing/2014/main" val="2286800801"/>
                    </a:ext>
                  </a:extLst>
                </a:gridCol>
              </a:tblGrid>
              <a:tr h="370840">
                <a:tc>
                  <a:txBody>
                    <a:bodyPr/>
                    <a:lstStyle/>
                    <a:p>
                      <a:r>
                        <a:rPr lang="en-US" sz="1400" b="0" dirty="0">
                          <a:solidFill>
                            <a:srgbClr val="666666"/>
                          </a:solidFill>
                          <a:latin typeface="Arial Narrow" panose="020B0606020202030204" pitchFamily="34" charset="0"/>
                        </a:rPr>
                        <a:t>Adolescent survey</a:t>
                      </a:r>
                    </a:p>
                    <a:p>
                      <a:pPr marL="285750" indent="-285750">
                        <a:buFont typeface="Arial" panose="020B0604020202020204" pitchFamily="34" charset="0"/>
                        <a:buChar char="•"/>
                      </a:pPr>
                      <a:r>
                        <a:rPr lang="en-US" sz="1400" b="0" dirty="0">
                          <a:solidFill>
                            <a:srgbClr val="666666"/>
                          </a:solidFill>
                          <a:latin typeface="Arial Narrow" panose="020B0606020202030204" pitchFamily="34" charset="0"/>
                        </a:rPr>
                        <a:t>13 February – 4 March 2020 </a:t>
                      </a:r>
                    </a:p>
                    <a:p>
                      <a:pPr marL="285750" indent="-285750">
                        <a:buFont typeface="Arial" panose="020B0604020202020204" pitchFamily="34" charset="0"/>
                        <a:buChar char="•"/>
                      </a:pPr>
                      <a:r>
                        <a:rPr lang="en-US" sz="1400" b="0" dirty="0">
                          <a:solidFill>
                            <a:srgbClr val="666666"/>
                          </a:solidFill>
                          <a:latin typeface="Arial Narrow" panose="020B0606020202030204" pitchFamily="34" charset="0"/>
                        </a:rPr>
                        <a:t>50:50 </a:t>
                      </a:r>
                      <a:r>
                        <a:rPr lang="en-US" sz="1400" b="0" dirty="0" err="1">
                          <a:solidFill>
                            <a:srgbClr val="666666"/>
                          </a:solidFill>
                          <a:latin typeface="Arial Narrow" panose="020B0606020202030204" pitchFamily="34" charset="0"/>
                        </a:rPr>
                        <a:t>female:male</a:t>
                      </a:r>
                      <a:r>
                        <a:rPr lang="en-US" sz="1400" b="0" dirty="0">
                          <a:solidFill>
                            <a:srgbClr val="666666"/>
                          </a:solidFill>
                          <a:latin typeface="Arial Narrow" panose="020B0606020202030204" pitchFamily="34" charset="0"/>
                        </a:rPr>
                        <a:t> enumerators</a:t>
                      </a:r>
                    </a:p>
                    <a:p>
                      <a:pPr marL="285750" indent="-285750">
                        <a:buFont typeface="Arial" panose="020B0604020202020204" pitchFamily="34" charset="0"/>
                        <a:buChar char="•"/>
                      </a:pPr>
                      <a:r>
                        <a:rPr lang="en-US" sz="1400" b="0" dirty="0">
                          <a:solidFill>
                            <a:srgbClr val="666666"/>
                          </a:solidFill>
                          <a:latin typeface="Arial Narrow" panose="020B0606020202030204" pitchFamily="34" charset="0"/>
                        </a:rPr>
                        <a:t>829 eligible surveys completed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400" b="0" dirty="0">
                          <a:solidFill>
                            <a:srgbClr val="666666"/>
                          </a:solidFill>
                          <a:latin typeface="Arial Narrow" panose="020B0606020202030204" pitchFamily="34" charset="0"/>
                        </a:rPr>
                        <a:t>Caregiver survey</a:t>
                      </a:r>
                    </a:p>
                    <a:p>
                      <a:pPr marL="285750" indent="-285750">
                        <a:buFont typeface="Arial" panose="020B0604020202020204" pitchFamily="34" charset="0"/>
                        <a:buChar char="•"/>
                      </a:pPr>
                      <a:r>
                        <a:rPr lang="en-US" sz="1400" b="0" dirty="0">
                          <a:solidFill>
                            <a:srgbClr val="666666"/>
                          </a:solidFill>
                          <a:latin typeface="Arial Narrow" panose="020B0606020202030204" pitchFamily="34" charset="0"/>
                        </a:rPr>
                        <a:t>3 – 29 February 2020 </a:t>
                      </a:r>
                    </a:p>
                    <a:p>
                      <a:pPr marL="285750" indent="-285750">
                        <a:buFont typeface="Arial" panose="020B0604020202020204" pitchFamily="34" charset="0"/>
                        <a:buChar char="•"/>
                      </a:pPr>
                      <a:r>
                        <a:rPr lang="en-US" sz="1400" b="0" dirty="0">
                          <a:solidFill>
                            <a:srgbClr val="666666"/>
                          </a:solidFill>
                          <a:latin typeface="Arial Narrow" panose="020B0606020202030204" pitchFamily="34" charset="0"/>
                        </a:rPr>
                        <a:t>75:25 </a:t>
                      </a:r>
                      <a:r>
                        <a:rPr lang="en-US" sz="1400" b="0" dirty="0" err="1">
                          <a:solidFill>
                            <a:srgbClr val="666666"/>
                          </a:solidFill>
                          <a:latin typeface="Arial Narrow" panose="020B0606020202030204" pitchFamily="34" charset="0"/>
                        </a:rPr>
                        <a:t>female:male</a:t>
                      </a:r>
                      <a:r>
                        <a:rPr lang="en-US" sz="1400" b="0" dirty="0">
                          <a:solidFill>
                            <a:srgbClr val="666666"/>
                          </a:solidFill>
                          <a:latin typeface="Arial Narrow" panose="020B0606020202030204" pitchFamily="34" charset="0"/>
                        </a:rPr>
                        <a:t> enumerators</a:t>
                      </a:r>
                    </a:p>
                    <a:p>
                      <a:pPr marL="285750" indent="-285750">
                        <a:buFont typeface="Arial" panose="020B0604020202020204" pitchFamily="34" charset="0"/>
                        <a:buChar char="•"/>
                      </a:pPr>
                      <a:r>
                        <a:rPr lang="en-US" sz="1400" b="0" dirty="0">
                          <a:solidFill>
                            <a:srgbClr val="666666"/>
                          </a:solidFill>
                          <a:latin typeface="Arial Narrow" panose="020B0606020202030204" pitchFamily="34" charset="0"/>
                        </a:rPr>
                        <a:t>820 eligible surveys completed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7244768"/>
                  </a:ext>
                </a:extLst>
              </a:tr>
            </a:tbl>
          </a:graphicData>
        </a:graphic>
      </p:graphicFrame>
      <p:sp>
        <p:nvSpPr>
          <p:cNvPr id="7" name="Text Placeholder 3">
            <a:extLst>
              <a:ext uri="{FF2B5EF4-FFF2-40B4-BE49-F238E27FC236}">
                <a16:creationId xmlns:a16="http://schemas.microsoft.com/office/drawing/2014/main" id="{CE32281B-A381-430A-8077-69611BBF333F}"/>
              </a:ext>
            </a:extLst>
          </p:cNvPr>
          <p:cNvSpPr txBox="1">
            <a:spLocks/>
          </p:cNvSpPr>
          <p:nvPr/>
        </p:nvSpPr>
        <p:spPr>
          <a:xfrm>
            <a:off x="386176" y="3309304"/>
            <a:ext cx="8087840" cy="2140145"/>
          </a:xfrm>
          <a:prstGeom prst="rect">
            <a:avLst/>
          </a:prstGeom>
        </p:spPr>
        <p:txBody>
          <a:bodyPr/>
          <a:lstStyle>
            <a:lvl1pPr marL="0" indent="0" algn="l" defTabSz="914400" rtl="0" eaLnBrk="1" latinLnBrk="0" hangingPunct="1">
              <a:lnSpc>
                <a:spcPts val="1500"/>
              </a:lnSpc>
              <a:spcBef>
                <a:spcPts val="1000"/>
              </a:spcBef>
              <a:buFont typeface="Arial" panose="020B0604020202020204" pitchFamily="34" charset="0"/>
              <a:buNone/>
              <a:defRPr sz="1300" kern="1200" baseline="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b="1" dirty="0">
                <a:solidFill>
                  <a:srgbClr val="666666"/>
                </a:solidFill>
              </a:rPr>
              <a:t>SAMPLING APPROACH AND COVERAGE</a:t>
            </a:r>
          </a:p>
          <a:p>
            <a:pPr marL="285750" indent="-285750">
              <a:lnSpc>
                <a:spcPct val="100000"/>
              </a:lnSpc>
              <a:buFont typeface="Arial" panose="020B0604020202020204" pitchFamily="34" charset="0"/>
              <a:buChar char="•"/>
            </a:pPr>
            <a:r>
              <a:rPr lang="en-US" sz="1400" dirty="0">
                <a:solidFill>
                  <a:srgbClr val="666666"/>
                </a:solidFill>
              </a:rPr>
              <a:t>31 refugee camps in the </a:t>
            </a:r>
            <a:r>
              <a:rPr lang="en-US" sz="1400" dirty="0" err="1">
                <a:solidFill>
                  <a:srgbClr val="666666"/>
                </a:solidFill>
              </a:rPr>
              <a:t>upazilas</a:t>
            </a:r>
            <a:r>
              <a:rPr lang="en-US" sz="1400" dirty="0">
                <a:solidFill>
                  <a:srgbClr val="666666"/>
                </a:solidFill>
              </a:rPr>
              <a:t> of </a:t>
            </a:r>
            <a:r>
              <a:rPr lang="en-US" sz="1400" dirty="0" err="1">
                <a:solidFill>
                  <a:srgbClr val="666666"/>
                </a:solidFill>
              </a:rPr>
              <a:t>Ukhiya</a:t>
            </a:r>
            <a:r>
              <a:rPr lang="en-US" sz="1400" dirty="0">
                <a:solidFill>
                  <a:srgbClr val="666666"/>
                </a:solidFill>
              </a:rPr>
              <a:t> and </a:t>
            </a:r>
            <a:r>
              <a:rPr lang="en-US" sz="1400" dirty="0" err="1">
                <a:solidFill>
                  <a:srgbClr val="666666"/>
                </a:solidFill>
              </a:rPr>
              <a:t>Teknaf</a:t>
            </a:r>
            <a:r>
              <a:rPr lang="en-US" sz="1400" dirty="0">
                <a:solidFill>
                  <a:srgbClr val="666666"/>
                </a:solidFill>
              </a:rPr>
              <a:t> (excluding 12, 18, and </a:t>
            </a:r>
            <a:r>
              <a:rPr lang="en-US" sz="1400" dirty="0" err="1">
                <a:solidFill>
                  <a:srgbClr val="666666"/>
                </a:solidFill>
              </a:rPr>
              <a:t>Kutupalong</a:t>
            </a:r>
            <a:r>
              <a:rPr lang="en-US" sz="1400" dirty="0">
                <a:solidFill>
                  <a:srgbClr val="666666"/>
                </a:solidFill>
              </a:rPr>
              <a:t> Refugee Camp in </a:t>
            </a:r>
            <a:r>
              <a:rPr lang="en-US" sz="1400" dirty="0" err="1">
                <a:solidFill>
                  <a:srgbClr val="666666"/>
                </a:solidFill>
              </a:rPr>
              <a:t>Ukhiya</a:t>
            </a:r>
            <a:r>
              <a:rPr lang="en-US" sz="1400" dirty="0">
                <a:solidFill>
                  <a:srgbClr val="666666"/>
                </a:solidFill>
              </a:rPr>
              <a:t>) were surveyed</a:t>
            </a:r>
          </a:p>
          <a:p>
            <a:pPr marL="285750" indent="-285750">
              <a:lnSpc>
                <a:spcPct val="100000"/>
              </a:lnSpc>
              <a:buFont typeface="Arial" panose="020B0604020202020204" pitchFamily="34" charset="0"/>
              <a:buChar char="•"/>
            </a:pPr>
            <a:r>
              <a:rPr lang="en-US" sz="1400" dirty="0">
                <a:solidFill>
                  <a:srgbClr val="666666"/>
                </a:solidFill>
              </a:rPr>
              <a:t>Sample points were randomly distributed proportional to the UNOSAT/REACH shelter footprints within ISCG camp boundaries, providing a sample significant at 95% confidence level and 5% margin of error at the </a:t>
            </a:r>
            <a:r>
              <a:rPr lang="en-US" sz="1400" dirty="0" err="1">
                <a:solidFill>
                  <a:srgbClr val="666666"/>
                </a:solidFill>
              </a:rPr>
              <a:t>upazila</a:t>
            </a:r>
            <a:r>
              <a:rPr lang="en-US" sz="1400" dirty="0">
                <a:solidFill>
                  <a:srgbClr val="666666"/>
                </a:solidFill>
              </a:rPr>
              <a:t> level and up to a 95% confidence level and a 3.5% margin of error for the refugee population </a:t>
            </a:r>
          </a:p>
          <a:p>
            <a:pPr marL="285750" indent="-285750">
              <a:lnSpc>
                <a:spcPct val="100000"/>
              </a:lnSpc>
              <a:buFont typeface="Arial" panose="020B0604020202020204" pitchFamily="34" charset="0"/>
              <a:buChar char="•"/>
            </a:pPr>
            <a:r>
              <a:rPr lang="en-US" sz="1400" dirty="0">
                <a:solidFill>
                  <a:srgbClr val="666666"/>
                </a:solidFill>
              </a:rPr>
              <a:t>Unless otherwise noted, most findings presented here have been aggregated up to the refugee population-level </a:t>
            </a:r>
          </a:p>
        </p:txBody>
      </p:sp>
    </p:spTree>
    <p:extLst>
      <p:ext uri="{BB962C8B-B14F-4D97-AF65-F5344CB8AC3E}">
        <p14:creationId xmlns:p14="http://schemas.microsoft.com/office/powerpoint/2010/main" val="3667471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METHODOLOGY – QUALITATIVE</a:t>
            </a:r>
          </a:p>
        </p:txBody>
      </p:sp>
      <p:sp>
        <p:nvSpPr>
          <p:cNvPr id="4" name="Text Placeholder 3"/>
          <p:cNvSpPr>
            <a:spLocks noGrp="1"/>
          </p:cNvSpPr>
          <p:nvPr>
            <p:ph type="body" sz="quarter" idx="13"/>
          </p:nvPr>
        </p:nvSpPr>
        <p:spPr>
          <a:xfrm>
            <a:off x="386176" y="1452802"/>
            <a:ext cx="8087840" cy="4063235"/>
          </a:xfrm>
        </p:spPr>
        <p:txBody>
          <a:bodyPr/>
          <a:lstStyle/>
          <a:p>
            <a:pPr>
              <a:lnSpc>
                <a:spcPct val="100000"/>
              </a:lnSpc>
            </a:pPr>
            <a:r>
              <a:rPr lang="en-US" sz="1400" b="1" dirty="0">
                <a:solidFill>
                  <a:srgbClr val="666666"/>
                </a:solidFill>
              </a:rPr>
              <a:t>DESIGN</a:t>
            </a:r>
          </a:p>
          <a:p>
            <a:pPr marL="285750" indent="-285750">
              <a:lnSpc>
                <a:spcPct val="100000"/>
              </a:lnSpc>
              <a:buFont typeface="Arial" panose="020B0604020202020204" pitchFamily="34" charset="0"/>
              <a:buChar char="•"/>
            </a:pPr>
            <a:r>
              <a:rPr lang="en-US" sz="1400" dirty="0">
                <a:solidFill>
                  <a:srgbClr val="666666"/>
                </a:solidFill>
              </a:rPr>
              <a:t>With guidance and input from the CPSS and CP partners, two qualitative tools were developed:</a:t>
            </a:r>
          </a:p>
          <a:p>
            <a:pPr marL="971550" lvl="1" indent="-285750">
              <a:lnSpc>
                <a:spcPct val="100000"/>
              </a:lnSpc>
            </a:pPr>
            <a:r>
              <a:rPr lang="en-US" sz="1400" b="1" dirty="0">
                <a:solidFill>
                  <a:srgbClr val="666666"/>
                </a:solidFill>
                <a:latin typeface="Arial Narrow" panose="020B0606020202030204" pitchFamily="34" charset="0"/>
              </a:rPr>
              <a:t>Participatory Ranking Methodology (PRM): </a:t>
            </a:r>
            <a:r>
              <a:rPr lang="en-US" sz="1400" dirty="0">
                <a:solidFill>
                  <a:srgbClr val="666666"/>
                </a:solidFill>
                <a:latin typeface="Arial Narrow" panose="020B0606020202030204" pitchFamily="34" charset="0"/>
              </a:rPr>
              <a:t>Adolescents ranked threats that children in their community faced from most common to least common</a:t>
            </a:r>
          </a:p>
          <a:p>
            <a:pPr marL="971550" lvl="1" indent="-285750">
              <a:lnSpc>
                <a:spcPct val="100000"/>
              </a:lnSpc>
            </a:pPr>
            <a:r>
              <a:rPr lang="en-US" sz="1400" b="1" dirty="0">
                <a:solidFill>
                  <a:srgbClr val="666666"/>
                </a:solidFill>
                <a:latin typeface="Arial Narrow" panose="020B0606020202030204" pitchFamily="34" charset="0"/>
              </a:rPr>
              <a:t>Visual diary and Focus Group Discussion (FGD): </a:t>
            </a:r>
            <a:r>
              <a:rPr lang="en-US" sz="1400" dirty="0">
                <a:solidFill>
                  <a:srgbClr val="666666"/>
                </a:solidFill>
                <a:latin typeface="Arial Narrow" panose="020B0606020202030204" pitchFamily="34" charset="0"/>
              </a:rPr>
              <a:t>Adolescents were asked to draw the activities they do during a typical day and were then led through a discussion about their daily lives</a:t>
            </a:r>
          </a:p>
          <a:p>
            <a:pPr>
              <a:lnSpc>
                <a:spcPct val="100000"/>
              </a:lnSpc>
            </a:pPr>
            <a:r>
              <a:rPr lang="en-US" sz="1400" b="1" dirty="0">
                <a:solidFill>
                  <a:srgbClr val="666666"/>
                </a:solidFill>
              </a:rPr>
              <a:t>TRAINING</a:t>
            </a:r>
          </a:p>
          <a:p>
            <a:pPr marL="285750" indent="-285750">
              <a:lnSpc>
                <a:spcPct val="100000"/>
              </a:lnSpc>
              <a:buFont typeface="Arial" panose="020B0604020202020204" pitchFamily="34" charset="0"/>
              <a:buChar char="•"/>
            </a:pPr>
            <a:r>
              <a:rPr lang="en-US" sz="1400" dirty="0">
                <a:solidFill>
                  <a:srgbClr val="666666"/>
                </a:solidFill>
              </a:rPr>
              <a:t>Facilitators received a one-day training from REACH that covered research ethics, an overview of the assessment, and review and practice with the tool</a:t>
            </a:r>
          </a:p>
          <a:p>
            <a:pPr marL="285750" indent="-285750">
              <a:lnSpc>
                <a:spcPct val="100000"/>
              </a:lnSpc>
              <a:buFont typeface="Arial" panose="020B0604020202020204" pitchFamily="34" charset="0"/>
              <a:buChar char="•"/>
            </a:pPr>
            <a:r>
              <a:rPr lang="en-US" sz="1400" dirty="0">
                <a:solidFill>
                  <a:srgbClr val="666666"/>
                </a:solidFill>
              </a:rPr>
              <a:t>Additionally, they received a two-day training from CPSS and CP partners on child protection principles, child safeguarding, referrals, and consent</a:t>
            </a:r>
          </a:p>
          <a:p>
            <a:pPr>
              <a:lnSpc>
                <a:spcPct val="100000"/>
              </a:lnSpc>
            </a:pPr>
            <a:r>
              <a:rPr lang="en-US" sz="1400" b="1" dirty="0">
                <a:solidFill>
                  <a:srgbClr val="666666"/>
                </a:solidFill>
              </a:rPr>
              <a:t>DATA COLLECTION</a:t>
            </a:r>
          </a:p>
          <a:p>
            <a:pPr marL="285750" indent="-285750">
              <a:lnSpc>
                <a:spcPct val="100000"/>
              </a:lnSpc>
              <a:buFont typeface="Arial" panose="020B0604020202020204" pitchFamily="34" charset="0"/>
              <a:buChar char="•"/>
            </a:pPr>
            <a:r>
              <a:rPr lang="en-US" sz="1400" dirty="0">
                <a:solidFill>
                  <a:srgbClr val="666666"/>
                </a:solidFill>
              </a:rPr>
              <a:t>All field activities and primary analysis was conducted by CP partners</a:t>
            </a:r>
          </a:p>
          <a:p>
            <a:pPr>
              <a:lnSpc>
                <a:spcPct val="100000"/>
              </a:lnSpc>
            </a:pPr>
            <a:endParaRPr lang="en-US" sz="1400" b="1" dirty="0">
              <a:solidFill>
                <a:srgbClr val="666666"/>
              </a:solidFill>
            </a:endParaRPr>
          </a:p>
          <a:p>
            <a:pPr>
              <a:lnSpc>
                <a:spcPct val="100000"/>
              </a:lnSpc>
            </a:pPr>
            <a:endParaRPr lang="en-US" sz="1400" dirty="0">
              <a:solidFill>
                <a:srgbClr val="666666"/>
              </a:solidFill>
            </a:endParaRPr>
          </a:p>
        </p:txBody>
      </p:sp>
      <p:graphicFrame>
        <p:nvGraphicFramePr>
          <p:cNvPr id="3" name="Table 5">
            <a:extLst>
              <a:ext uri="{FF2B5EF4-FFF2-40B4-BE49-F238E27FC236}">
                <a16:creationId xmlns:a16="http://schemas.microsoft.com/office/drawing/2014/main" id="{61C8B67B-FC7B-4285-9B25-6BDB3EB8BD6A}"/>
              </a:ext>
            </a:extLst>
          </p:cNvPr>
          <p:cNvGraphicFramePr>
            <a:graphicFrameLocks noGrp="1"/>
          </p:cNvGraphicFramePr>
          <p:nvPr>
            <p:extLst>
              <p:ext uri="{D42A27DB-BD31-4B8C-83A1-F6EECF244321}">
                <p14:modId xmlns:p14="http://schemas.microsoft.com/office/powerpoint/2010/main" val="3212816570"/>
              </p:ext>
            </p:extLst>
          </p:nvPr>
        </p:nvGraphicFramePr>
        <p:xfrm>
          <a:off x="386176" y="5268585"/>
          <a:ext cx="5321897" cy="944880"/>
        </p:xfrm>
        <a:graphic>
          <a:graphicData uri="http://schemas.openxmlformats.org/drawingml/2006/table">
            <a:tbl>
              <a:tblPr firstRow="1" bandRow="1">
                <a:tableStyleId>{5C22544A-7EE6-4342-B048-85BDC9FD1C3A}</a:tableStyleId>
              </a:tblPr>
              <a:tblGrid>
                <a:gridCol w="2671060">
                  <a:extLst>
                    <a:ext uri="{9D8B030D-6E8A-4147-A177-3AD203B41FA5}">
                      <a16:colId xmlns:a16="http://schemas.microsoft.com/office/drawing/2014/main" val="2182985210"/>
                    </a:ext>
                  </a:extLst>
                </a:gridCol>
                <a:gridCol w="2650837">
                  <a:extLst>
                    <a:ext uri="{9D8B030D-6E8A-4147-A177-3AD203B41FA5}">
                      <a16:colId xmlns:a16="http://schemas.microsoft.com/office/drawing/2014/main" val="2955785824"/>
                    </a:ext>
                  </a:extLst>
                </a:gridCol>
              </a:tblGrid>
              <a:tr h="370840">
                <a:tc>
                  <a:txBody>
                    <a:bodyPr/>
                    <a:lstStyle/>
                    <a:p>
                      <a:r>
                        <a:rPr lang="en-US" sz="1400" b="1" dirty="0">
                          <a:solidFill>
                            <a:srgbClr val="666666"/>
                          </a:solidFill>
                          <a:latin typeface="Arial Narrow" panose="020B0606020202030204" pitchFamily="34" charset="0"/>
                        </a:rPr>
                        <a:t>PRM</a:t>
                      </a:r>
                    </a:p>
                    <a:p>
                      <a:pPr marL="285750" indent="-285750">
                        <a:buFont typeface="Arial" panose="020B0604020202020204" pitchFamily="34" charset="0"/>
                        <a:buChar char="•"/>
                      </a:pPr>
                      <a:r>
                        <a:rPr lang="en-US" sz="1400" b="0" dirty="0">
                          <a:solidFill>
                            <a:srgbClr val="666666"/>
                          </a:solidFill>
                          <a:latin typeface="Arial Narrow" panose="020B0606020202030204" pitchFamily="34" charset="0"/>
                        </a:rPr>
                        <a:t>Female adolescents: 4 sessions</a:t>
                      </a:r>
                    </a:p>
                    <a:p>
                      <a:pPr marL="285750" indent="-285750">
                        <a:buFont typeface="Arial" panose="020B0604020202020204" pitchFamily="34" charset="0"/>
                        <a:buChar char="•"/>
                      </a:pPr>
                      <a:r>
                        <a:rPr lang="en-US" sz="1400" b="0" dirty="0">
                          <a:solidFill>
                            <a:srgbClr val="666666"/>
                          </a:solidFill>
                          <a:latin typeface="Arial Narrow" panose="020B0606020202030204" pitchFamily="34" charset="0"/>
                        </a:rPr>
                        <a:t>Males adolescents: 9 sessions</a:t>
                      </a:r>
                    </a:p>
                    <a:p>
                      <a:pPr marL="285750" indent="-285750">
                        <a:buFont typeface="Arial" panose="020B0604020202020204" pitchFamily="34" charset="0"/>
                        <a:buChar char="•"/>
                      </a:pPr>
                      <a:r>
                        <a:rPr lang="en-US" sz="1400" b="0" dirty="0">
                          <a:solidFill>
                            <a:srgbClr val="666666"/>
                          </a:solidFill>
                          <a:latin typeface="Arial Narrow" panose="020B0606020202030204" pitchFamily="34" charset="0"/>
                        </a:rPr>
                        <a:t>Caregivers: 7 sessions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solidFill>
                            <a:srgbClr val="666666"/>
                          </a:solidFill>
                          <a:latin typeface="Arial Narrow" panose="020B0606020202030204" pitchFamily="34" charset="0"/>
                        </a:rPr>
                        <a:t>FGD</a:t>
                      </a:r>
                    </a:p>
                    <a:p>
                      <a:pPr marL="285750" indent="-285750">
                        <a:buFont typeface="Arial" panose="020B0604020202020204" pitchFamily="34" charset="0"/>
                        <a:buChar char="•"/>
                      </a:pPr>
                      <a:r>
                        <a:rPr lang="en-US" sz="1400" b="0" dirty="0">
                          <a:solidFill>
                            <a:srgbClr val="666666"/>
                          </a:solidFill>
                          <a:latin typeface="Arial Narrow" panose="020B0606020202030204" pitchFamily="34" charset="0"/>
                        </a:rPr>
                        <a:t>Female adolescents: 8 sessions</a:t>
                      </a:r>
                    </a:p>
                    <a:p>
                      <a:pPr marL="285750" indent="-285750">
                        <a:buFont typeface="Arial" panose="020B0604020202020204" pitchFamily="34" charset="0"/>
                        <a:buChar char="•"/>
                      </a:pPr>
                      <a:r>
                        <a:rPr lang="en-US" sz="1400" b="0" dirty="0">
                          <a:solidFill>
                            <a:srgbClr val="666666"/>
                          </a:solidFill>
                          <a:latin typeface="Arial Narrow" panose="020B0606020202030204" pitchFamily="34" charset="0"/>
                        </a:rPr>
                        <a:t>Male adolescents: 8 sessions</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2487719"/>
                  </a:ext>
                </a:extLst>
              </a:tr>
            </a:tbl>
          </a:graphicData>
        </a:graphic>
      </p:graphicFrame>
    </p:spTree>
    <p:extLst>
      <p:ext uri="{BB962C8B-B14F-4D97-AF65-F5344CB8AC3E}">
        <p14:creationId xmlns:p14="http://schemas.microsoft.com/office/powerpoint/2010/main" val="105489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LIMITATIONS</a:t>
            </a:r>
          </a:p>
        </p:txBody>
      </p:sp>
      <p:sp>
        <p:nvSpPr>
          <p:cNvPr id="4" name="Text Placeholder 3"/>
          <p:cNvSpPr>
            <a:spLocks noGrp="1"/>
          </p:cNvSpPr>
          <p:nvPr>
            <p:ph type="body" sz="quarter" idx="13"/>
          </p:nvPr>
        </p:nvSpPr>
        <p:spPr>
          <a:xfrm>
            <a:off x="528080" y="1609818"/>
            <a:ext cx="8087840" cy="4063235"/>
          </a:xfrm>
        </p:spPr>
        <p:txBody>
          <a:bodyPr/>
          <a:lstStyle/>
          <a:p>
            <a:pPr>
              <a:lnSpc>
                <a:spcPct val="100000"/>
              </a:lnSpc>
            </a:pPr>
            <a:r>
              <a:rPr lang="en-US" sz="1500" b="1" dirty="0">
                <a:solidFill>
                  <a:srgbClr val="666666"/>
                </a:solidFill>
              </a:rPr>
              <a:t>SURVEYS</a:t>
            </a:r>
          </a:p>
          <a:p>
            <a:pPr marL="285750" indent="-285750">
              <a:lnSpc>
                <a:spcPct val="100000"/>
              </a:lnSpc>
              <a:buFont typeface="Arial" panose="020B0604020202020204" pitchFamily="34" charset="0"/>
              <a:buChar char="•"/>
            </a:pPr>
            <a:r>
              <a:rPr lang="en-US" sz="1500" dirty="0">
                <a:solidFill>
                  <a:srgbClr val="666666"/>
                </a:solidFill>
              </a:rPr>
              <a:t>Coverage: The findings cannot be extrapolated to sites that were not visited; aggregated data for this assessment is therefore representative of the refugee population at the </a:t>
            </a:r>
            <a:r>
              <a:rPr lang="en-US" sz="1500" dirty="0" err="1">
                <a:solidFill>
                  <a:srgbClr val="666666"/>
                </a:solidFill>
              </a:rPr>
              <a:t>upazila</a:t>
            </a:r>
            <a:r>
              <a:rPr lang="en-US" sz="1500" dirty="0">
                <a:solidFill>
                  <a:srgbClr val="666666"/>
                </a:solidFill>
              </a:rPr>
              <a:t>-level, excluding camps 12, 18, and KRC in </a:t>
            </a:r>
            <a:r>
              <a:rPr lang="en-US" sz="1500" dirty="0" err="1">
                <a:solidFill>
                  <a:srgbClr val="666666"/>
                </a:solidFill>
              </a:rPr>
              <a:t>Ukhiya</a:t>
            </a:r>
            <a:r>
              <a:rPr lang="en-US" sz="1500" dirty="0">
                <a:solidFill>
                  <a:srgbClr val="666666"/>
                </a:solidFill>
              </a:rPr>
              <a:t>.</a:t>
            </a:r>
          </a:p>
          <a:p>
            <a:pPr marL="285750" indent="-285750">
              <a:lnSpc>
                <a:spcPct val="100000"/>
              </a:lnSpc>
              <a:buFont typeface="Arial" panose="020B0604020202020204" pitchFamily="34" charset="0"/>
              <a:buChar char="•"/>
            </a:pPr>
            <a:r>
              <a:rPr lang="en-US" sz="1500" dirty="0">
                <a:solidFill>
                  <a:srgbClr val="666666"/>
                </a:solidFill>
              </a:rPr>
              <a:t>Respondent bias: Individuals might have felt pressure to give answers that are socially acceptable.</a:t>
            </a:r>
          </a:p>
          <a:p>
            <a:pPr marL="285750" indent="-285750">
              <a:lnSpc>
                <a:spcPct val="100000"/>
              </a:lnSpc>
              <a:buFont typeface="Arial" panose="020B0604020202020204" pitchFamily="34" charset="0"/>
              <a:buChar char="•"/>
            </a:pPr>
            <a:r>
              <a:rPr lang="en-US" sz="1500" dirty="0">
                <a:solidFill>
                  <a:srgbClr val="666666"/>
                </a:solidFill>
              </a:rPr>
              <a:t>Representativeness: By only sampling adolescents who were present in their shelter during the day, key sub-groups of adolescents who are usually not present in their shelter during the day (those working, attending learning centers, collecting distributions, etc.) were likely under-represented in this survey. </a:t>
            </a:r>
          </a:p>
          <a:p>
            <a:pPr>
              <a:lnSpc>
                <a:spcPct val="100000"/>
              </a:lnSpc>
            </a:pPr>
            <a:r>
              <a:rPr lang="en-US" sz="1500" b="1" dirty="0">
                <a:solidFill>
                  <a:srgbClr val="666666"/>
                </a:solidFill>
              </a:rPr>
              <a:t>QUALITATIVE</a:t>
            </a:r>
          </a:p>
          <a:p>
            <a:pPr marL="285750" indent="-285750">
              <a:lnSpc>
                <a:spcPct val="100000"/>
              </a:lnSpc>
              <a:buFont typeface="Arial" panose="020B0604020202020204" pitchFamily="34" charset="0"/>
              <a:buChar char="•"/>
            </a:pPr>
            <a:r>
              <a:rPr lang="en-US" sz="1500" dirty="0">
                <a:solidFill>
                  <a:srgbClr val="666666"/>
                </a:solidFill>
              </a:rPr>
              <a:t>Note-taking limitations: Because of protection concerns associated with conducting research with adolescents, recordings and transcriptions of the tool facilitations were not permitted. As such, the only information available for secondary analysis was what could be captured during the activity in a note-taking template.  </a:t>
            </a:r>
          </a:p>
          <a:p>
            <a:pPr marL="285750" indent="-285750">
              <a:lnSpc>
                <a:spcPct val="100000"/>
              </a:lnSpc>
              <a:buFont typeface="Arial" panose="020B0604020202020204" pitchFamily="34" charset="0"/>
              <a:buChar char="•"/>
            </a:pPr>
            <a:r>
              <a:rPr lang="en-US" sz="1500" dirty="0">
                <a:solidFill>
                  <a:srgbClr val="666666"/>
                </a:solidFill>
              </a:rPr>
              <a:t>Coronavirus: Because of the rise of other obligations and tasks due to the global pandemic, communication and coordination with research partners during the analysis portion of the data collection was difficult.</a:t>
            </a:r>
          </a:p>
        </p:txBody>
      </p:sp>
    </p:spTree>
    <p:extLst>
      <p:ext uri="{BB962C8B-B14F-4D97-AF65-F5344CB8AC3E}">
        <p14:creationId xmlns:p14="http://schemas.microsoft.com/office/powerpoint/2010/main" val="141176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01</a:t>
            </a:r>
          </a:p>
        </p:txBody>
      </p:sp>
      <p:sp>
        <p:nvSpPr>
          <p:cNvPr id="3" name="Subtitle 2"/>
          <p:cNvSpPr>
            <a:spLocks noGrp="1"/>
          </p:cNvSpPr>
          <p:nvPr>
            <p:ph type="subTitle" idx="1"/>
          </p:nvPr>
        </p:nvSpPr>
        <p:spPr>
          <a:xfrm>
            <a:off x="4439824" y="2168601"/>
            <a:ext cx="3180176" cy="1743959"/>
          </a:xfrm>
        </p:spPr>
        <p:txBody>
          <a:bodyPr/>
          <a:lstStyle/>
          <a:p>
            <a:r>
              <a:rPr lang="en-US" dirty="0"/>
              <a:t>DEMOGRAPHICS</a:t>
            </a:r>
            <a:endParaRPr lang="es-ES" dirty="0"/>
          </a:p>
        </p:txBody>
      </p:sp>
    </p:spTree>
    <p:extLst>
      <p:ext uri="{BB962C8B-B14F-4D97-AF65-F5344CB8AC3E}">
        <p14:creationId xmlns:p14="http://schemas.microsoft.com/office/powerpoint/2010/main" val="334989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DEMOGRAPHICS</a:t>
            </a:r>
          </a:p>
        </p:txBody>
      </p:sp>
      <p:sp>
        <p:nvSpPr>
          <p:cNvPr id="12" name="TextBox 11">
            <a:extLst>
              <a:ext uri="{FF2B5EF4-FFF2-40B4-BE49-F238E27FC236}">
                <a16:creationId xmlns:a16="http://schemas.microsoft.com/office/drawing/2014/main" id="{C57C923B-97D2-4961-A34D-07A9A097B1D3}"/>
              </a:ext>
            </a:extLst>
          </p:cNvPr>
          <p:cNvSpPr txBox="1"/>
          <p:nvPr/>
        </p:nvSpPr>
        <p:spPr>
          <a:xfrm>
            <a:off x="549674" y="1412592"/>
            <a:ext cx="8111218" cy="369332"/>
          </a:xfrm>
          <a:prstGeom prst="rect">
            <a:avLst/>
          </a:prstGeom>
          <a:noFill/>
        </p:spPr>
        <p:txBody>
          <a:bodyPr wrap="square" rtlCol="0">
            <a:spAutoFit/>
          </a:bodyPr>
          <a:lstStyle/>
          <a:p>
            <a:r>
              <a:rPr lang="en-US" dirty="0">
                <a:solidFill>
                  <a:srgbClr val="666666"/>
                </a:solidFill>
                <a:latin typeface="Arial Narrow" panose="020B0606020202030204" pitchFamily="34" charset="0"/>
              </a:rPr>
              <a:t>Average household size: </a:t>
            </a:r>
            <a:r>
              <a:rPr lang="en-US" b="1" dirty="0">
                <a:solidFill>
                  <a:srgbClr val="666666"/>
                </a:solidFill>
                <a:latin typeface="Arial Narrow" panose="020B0606020202030204" pitchFamily="34" charset="0"/>
              </a:rPr>
              <a:t>5.5 people</a:t>
            </a:r>
          </a:p>
        </p:txBody>
      </p:sp>
      <p:sp>
        <p:nvSpPr>
          <p:cNvPr id="13" name="TextBox 12">
            <a:extLst>
              <a:ext uri="{FF2B5EF4-FFF2-40B4-BE49-F238E27FC236}">
                <a16:creationId xmlns:a16="http://schemas.microsoft.com/office/drawing/2014/main" id="{2A72745F-DF46-4A8C-9654-5C9DFC69D3AC}"/>
              </a:ext>
            </a:extLst>
          </p:cNvPr>
          <p:cNvSpPr txBox="1"/>
          <p:nvPr/>
        </p:nvSpPr>
        <p:spPr>
          <a:xfrm>
            <a:off x="549674" y="1885726"/>
            <a:ext cx="8044651" cy="646331"/>
          </a:xfrm>
          <a:prstGeom prst="rect">
            <a:avLst/>
          </a:prstGeom>
          <a:noFill/>
        </p:spPr>
        <p:txBody>
          <a:bodyPr wrap="square" rtlCol="0">
            <a:spAutoFit/>
          </a:bodyPr>
          <a:lstStyle/>
          <a:p>
            <a:r>
              <a:rPr lang="en-US" b="1" dirty="0">
                <a:solidFill>
                  <a:srgbClr val="666666"/>
                </a:solidFill>
                <a:latin typeface="Arial Narrow" panose="020B0606020202030204" pitchFamily="34" charset="0"/>
              </a:rPr>
              <a:t>12% </a:t>
            </a:r>
            <a:r>
              <a:rPr lang="en-US" dirty="0">
                <a:solidFill>
                  <a:srgbClr val="666666"/>
                </a:solidFill>
                <a:latin typeface="Arial Narrow" panose="020B0606020202030204" pitchFamily="34" charset="0"/>
              </a:rPr>
              <a:t>of adolescents and </a:t>
            </a:r>
            <a:r>
              <a:rPr lang="en-US" b="1" dirty="0">
                <a:solidFill>
                  <a:srgbClr val="666666"/>
                </a:solidFill>
                <a:latin typeface="Arial Narrow" panose="020B0606020202030204" pitchFamily="34" charset="0"/>
              </a:rPr>
              <a:t>20% </a:t>
            </a:r>
            <a:r>
              <a:rPr lang="en-US" dirty="0">
                <a:solidFill>
                  <a:srgbClr val="666666"/>
                </a:solidFill>
                <a:latin typeface="Arial Narrow" panose="020B0606020202030204" pitchFamily="34" charset="0"/>
              </a:rPr>
              <a:t>of caregivers reported that someone in their household had a </a:t>
            </a:r>
            <a:r>
              <a:rPr lang="en-US" b="1" dirty="0">
                <a:solidFill>
                  <a:srgbClr val="666666"/>
                </a:solidFill>
                <a:latin typeface="Arial Narrow" panose="020B0606020202030204" pitchFamily="34" charset="0"/>
              </a:rPr>
              <a:t>disability or chronic illness </a:t>
            </a:r>
            <a:r>
              <a:rPr lang="en-US" dirty="0">
                <a:solidFill>
                  <a:srgbClr val="666666"/>
                </a:solidFill>
                <a:latin typeface="Arial Narrow" panose="020B0606020202030204" pitchFamily="34" charset="0"/>
              </a:rPr>
              <a:t>that affected their ability to do every day tasks</a:t>
            </a:r>
          </a:p>
        </p:txBody>
      </p:sp>
      <p:sp>
        <p:nvSpPr>
          <p:cNvPr id="14" name="TextBox 13">
            <a:extLst>
              <a:ext uri="{FF2B5EF4-FFF2-40B4-BE49-F238E27FC236}">
                <a16:creationId xmlns:a16="http://schemas.microsoft.com/office/drawing/2014/main" id="{69618660-D2A0-46D1-B586-71E120A123FC}"/>
              </a:ext>
            </a:extLst>
          </p:cNvPr>
          <p:cNvSpPr txBox="1"/>
          <p:nvPr/>
        </p:nvSpPr>
        <p:spPr>
          <a:xfrm>
            <a:off x="1328782" y="3054763"/>
            <a:ext cx="2258391" cy="646331"/>
          </a:xfrm>
          <a:prstGeom prst="rect">
            <a:avLst/>
          </a:prstGeom>
          <a:noFill/>
        </p:spPr>
        <p:txBody>
          <a:bodyPr wrap="square" rtlCol="0">
            <a:spAutoFit/>
          </a:bodyPr>
          <a:lstStyle/>
          <a:p>
            <a:pPr algn="r"/>
            <a:r>
              <a:rPr lang="en-US" dirty="0">
                <a:solidFill>
                  <a:srgbClr val="666666"/>
                </a:solidFill>
                <a:latin typeface="Arial Narrow" panose="020B0606020202030204" pitchFamily="34" charset="0"/>
              </a:rPr>
              <a:t>% of adolescents reporting being married</a:t>
            </a:r>
          </a:p>
        </p:txBody>
      </p:sp>
      <p:sp>
        <p:nvSpPr>
          <p:cNvPr id="15" name="TextBox 14">
            <a:extLst>
              <a:ext uri="{FF2B5EF4-FFF2-40B4-BE49-F238E27FC236}">
                <a16:creationId xmlns:a16="http://schemas.microsoft.com/office/drawing/2014/main" id="{EC13B138-90EA-4A6D-9E7F-352CA494536F}"/>
              </a:ext>
            </a:extLst>
          </p:cNvPr>
          <p:cNvSpPr txBox="1"/>
          <p:nvPr/>
        </p:nvSpPr>
        <p:spPr>
          <a:xfrm>
            <a:off x="1293094" y="4968887"/>
            <a:ext cx="2329768" cy="646331"/>
          </a:xfrm>
          <a:prstGeom prst="rect">
            <a:avLst/>
          </a:prstGeom>
          <a:noFill/>
        </p:spPr>
        <p:txBody>
          <a:bodyPr wrap="square" rtlCol="0">
            <a:spAutoFit/>
          </a:bodyPr>
          <a:lstStyle/>
          <a:p>
            <a:pPr algn="r"/>
            <a:r>
              <a:rPr lang="en-US" dirty="0">
                <a:solidFill>
                  <a:srgbClr val="666666"/>
                </a:solidFill>
                <a:latin typeface="Arial Narrow" panose="020B0606020202030204" pitchFamily="34" charset="0"/>
              </a:rPr>
              <a:t>% of married adolescents reporting having children</a:t>
            </a:r>
          </a:p>
        </p:txBody>
      </p:sp>
      <p:pic>
        <p:nvPicPr>
          <p:cNvPr id="5" name="Picture 4">
            <a:extLst>
              <a:ext uri="{FF2B5EF4-FFF2-40B4-BE49-F238E27FC236}">
                <a16:creationId xmlns:a16="http://schemas.microsoft.com/office/drawing/2014/main" id="{2F851D28-0D03-406B-99B0-4BE15C83DE54}"/>
              </a:ext>
            </a:extLst>
          </p:cNvPr>
          <p:cNvPicPr>
            <a:picLocks noChangeAspect="1"/>
          </p:cNvPicPr>
          <p:nvPr/>
        </p:nvPicPr>
        <p:blipFill>
          <a:blip r:embed="rId2"/>
          <a:stretch>
            <a:fillRect/>
          </a:stretch>
        </p:blipFill>
        <p:spPr>
          <a:xfrm>
            <a:off x="4571998" y="2456034"/>
            <a:ext cx="3243219" cy="1945932"/>
          </a:xfrm>
          <a:prstGeom prst="rect">
            <a:avLst/>
          </a:prstGeom>
        </p:spPr>
      </p:pic>
      <p:pic>
        <p:nvPicPr>
          <p:cNvPr id="6" name="Picture 5">
            <a:extLst>
              <a:ext uri="{FF2B5EF4-FFF2-40B4-BE49-F238E27FC236}">
                <a16:creationId xmlns:a16="http://schemas.microsoft.com/office/drawing/2014/main" id="{2BD92E55-0319-4701-98F1-F7CD9CA68CD9}"/>
              </a:ext>
            </a:extLst>
          </p:cNvPr>
          <p:cNvPicPr>
            <a:picLocks noChangeAspect="1"/>
          </p:cNvPicPr>
          <p:nvPr/>
        </p:nvPicPr>
        <p:blipFill>
          <a:blip r:embed="rId3"/>
          <a:stretch>
            <a:fillRect/>
          </a:stretch>
        </p:blipFill>
        <p:spPr>
          <a:xfrm>
            <a:off x="4571998" y="4270822"/>
            <a:ext cx="3243219" cy="1945932"/>
          </a:xfrm>
          <a:prstGeom prst="rect">
            <a:avLst/>
          </a:prstGeom>
        </p:spPr>
      </p:pic>
      <p:cxnSp>
        <p:nvCxnSpPr>
          <p:cNvPr id="16" name="Straight Connector 15">
            <a:extLst>
              <a:ext uri="{FF2B5EF4-FFF2-40B4-BE49-F238E27FC236}">
                <a16:creationId xmlns:a16="http://schemas.microsoft.com/office/drawing/2014/main" id="{5D22B1BA-1783-4CCC-95AC-30D77B896498}"/>
              </a:ext>
            </a:extLst>
          </p:cNvPr>
          <p:cNvCxnSpPr>
            <a:cxnSpLocks/>
          </p:cNvCxnSpPr>
          <p:nvPr/>
        </p:nvCxnSpPr>
        <p:spPr>
          <a:xfrm>
            <a:off x="0" y="4270822"/>
            <a:ext cx="9144000" cy="0"/>
          </a:xfrm>
          <a:prstGeom prst="line">
            <a:avLst/>
          </a:prstGeom>
          <a:ln w="28575">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844984"/>
      </p:ext>
    </p:extLst>
  </p:cSld>
  <p:clrMapOvr>
    <a:masterClrMapping/>
  </p:clrMapOvr>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B2D6CB1-6E43-4983-AB44-C0078063B9DF}"/>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00ED20B0-A57B-47A6-92B6-BF532C01082F}"/>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66A6868-009C-4E23-B260-E0BDABE94902}"/>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6E2DB4B3-0A91-46AC-B2E1-1E41E4DC0BFF}"/>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2BD1E236-E27A-44A0-B6CA-258BDCEE32A3}"/>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A16BE75-FF82-49EE-9E11-72ADE461BB0E}"/>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01F33962-6289-48AF-91AE-BCC022D1B5E5}"/>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64858D50-D725-4E48-972A-A58B142B7469}"/>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544AC4C3-99A9-4423-A11E-24865A665579}"/>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C6BFDDA-B6C8-441F-A441-4E6BD2FD0A9B}"/>
    </a:ext>
  </a:extLst>
</a:theme>
</file>

<file path=docProps/app.xml><?xml version="1.0" encoding="utf-8"?>
<Properties xmlns="http://schemas.openxmlformats.org/officeDocument/2006/extended-properties" xmlns:vt="http://schemas.openxmlformats.org/officeDocument/2006/docPropsVTypes">
  <Template>REACH_Powerpoint_Template_MasterSlides</Template>
  <TotalTime>15437</TotalTime>
  <Words>2203</Words>
  <Application>Microsoft Office PowerPoint</Application>
  <PresentationFormat>On-screen Show (4:3)</PresentationFormat>
  <Paragraphs>232</Paragraphs>
  <Slides>30</Slides>
  <Notes>0</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30</vt:i4>
      </vt:variant>
    </vt:vector>
  </HeadingPairs>
  <TitlesOfParts>
    <vt:vector size="43" baseType="lpstr">
      <vt:lpstr>Arial</vt:lpstr>
      <vt:lpstr>Arial Narrow</vt:lpstr>
      <vt:lpstr>Calibri</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Preliminary analysis results</vt:lpstr>
      <vt:lpstr>CPSS ASSESSMENT PARTNERS</vt:lpstr>
      <vt:lpstr>JOINT CPSS ASSESSMENT OVERVIEW</vt:lpstr>
      <vt:lpstr>METHODOLOGY – QUANTITATIVE</vt:lpstr>
      <vt:lpstr>METHODOLOGY – QUANTITATIVE</vt:lpstr>
      <vt:lpstr>METHODOLOGY – QUALITATIVE</vt:lpstr>
      <vt:lpstr>LIMITATIONS</vt:lpstr>
      <vt:lpstr>01</vt:lpstr>
      <vt:lpstr>DEMOGRAPHICS</vt:lpstr>
      <vt:lpstr>02</vt:lpstr>
      <vt:lpstr>DAILY ACTIVITIES</vt:lpstr>
      <vt:lpstr>DAILY ACTIVITIES</vt:lpstr>
      <vt:lpstr>DAILY ACTIVITIES – WORKING MALES </vt:lpstr>
      <vt:lpstr>DAILY ACTIVITES – MALE FGDs </vt:lpstr>
      <vt:lpstr>DAILY ACTIVITES – FEMALE FGDs</vt:lpstr>
      <vt:lpstr>03</vt:lpstr>
      <vt:lpstr>CHILD PROTECTION RISKS</vt:lpstr>
      <vt:lpstr>CHILD PROTECTION RISKS</vt:lpstr>
      <vt:lpstr>CHILD PROTECTION RISKS</vt:lpstr>
      <vt:lpstr>CHILD PROTECTION RISKS</vt:lpstr>
      <vt:lpstr>CHILD PROTECTION RISKS – PRM </vt:lpstr>
      <vt:lpstr>CHILD PROTECTION RISKS – PRM </vt:lpstr>
      <vt:lpstr>04</vt:lpstr>
      <vt:lpstr>NORMS – CHILD LABOUR AND CHORES </vt:lpstr>
      <vt:lpstr>NORMS – CHILD MARRIAGE </vt:lpstr>
      <vt:lpstr>NORMS – VIOLENCE </vt:lpstr>
      <vt:lpstr>05</vt:lpstr>
      <vt:lpstr>ACCESS TO SERVICES </vt:lpstr>
      <vt:lpstr>ACCESS TO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Pastor Melo</dc:creator>
  <cp:lastModifiedBy>A G</cp:lastModifiedBy>
  <cp:revision>184</cp:revision>
  <dcterms:created xsi:type="dcterms:W3CDTF">2018-03-16T14:29:28Z</dcterms:created>
  <dcterms:modified xsi:type="dcterms:W3CDTF">2020-05-07T20:15:56Z</dcterms:modified>
</cp:coreProperties>
</file>