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95" r:id="rId2"/>
    <p:sldMasterId id="2147483697" r:id="rId3"/>
  </p:sldMasterIdLst>
  <p:notesMasterIdLst>
    <p:notesMasterId r:id="rId29"/>
  </p:notesMasterIdLst>
  <p:handoutMasterIdLst>
    <p:handoutMasterId r:id="rId30"/>
  </p:handoutMasterIdLst>
  <p:sldIdLst>
    <p:sldId id="295" r:id="rId4"/>
    <p:sldId id="364" r:id="rId5"/>
    <p:sldId id="363" r:id="rId6"/>
    <p:sldId id="365" r:id="rId7"/>
    <p:sldId id="366" r:id="rId8"/>
    <p:sldId id="367" r:id="rId9"/>
    <p:sldId id="368" r:id="rId10"/>
    <p:sldId id="369" r:id="rId11"/>
    <p:sldId id="370" r:id="rId12"/>
    <p:sldId id="371" r:id="rId13"/>
    <p:sldId id="375" r:id="rId14"/>
    <p:sldId id="376" r:id="rId15"/>
    <p:sldId id="377" r:id="rId16"/>
    <p:sldId id="372" r:id="rId17"/>
    <p:sldId id="378" r:id="rId18"/>
    <p:sldId id="379" r:id="rId19"/>
    <p:sldId id="380" r:id="rId20"/>
    <p:sldId id="373" r:id="rId21"/>
    <p:sldId id="381" r:id="rId22"/>
    <p:sldId id="382" r:id="rId23"/>
    <p:sldId id="374" r:id="rId24"/>
    <p:sldId id="383" r:id="rId25"/>
    <p:sldId id="384" r:id="rId26"/>
    <p:sldId id="385" r:id="rId27"/>
    <p:sldId id="361" r:id="rId28"/>
  </p:sldIdLst>
  <p:sldSz cx="9144000" cy="6858000" type="screen4x3"/>
  <p:notesSz cx="9926638" cy="679767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789" userDrawn="1">
          <p15:clr>
            <a:srgbClr val="A4A3A4"/>
          </p15:clr>
        </p15:guide>
        <p15:guide id="3" orient="horz" pos="1616" userDrawn="1">
          <p15:clr>
            <a:srgbClr val="A4A3A4"/>
          </p15:clr>
        </p15:guide>
        <p15:guide id="4" pos="2245" userDrawn="1">
          <p15:clr>
            <a:srgbClr val="A4A3A4"/>
          </p15:clr>
        </p15:guide>
        <p15:guide id="5" orient="horz" pos="1366" userDrawn="1">
          <p15:clr>
            <a:srgbClr val="A4A3A4"/>
          </p15:clr>
        </p15:guide>
        <p15:guide id="6" orient="horz" pos="24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Townsend" initials="BT" lastIdx="13" clrIdx="0">
    <p:extLst>
      <p:ext uri="{19B8F6BF-5375-455C-9EA6-DF929625EA0E}">
        <p15:presenceInfo xmlns:p15="http://schemas.microsoft.com/office/powerpoint/2012/main" userId="27394e98b407e1ff" providerId="Windows Live"/>
      </p:ext>
    </p:extLst>
  </p:cmAuthor>
  <p:cmAuthor id="2" name="Dell" initials="D" lastIdx="5" clrIdx="1">
    <p:extLst>
      <p:ext uri="{19B8F6BF-5375-455C-9EA6-DF929625EA0E}">
        <p15:presenceInfo xmlns:p15="http://schemas.microsoft.com/office/powerpoint/2012/main" userId="dbac5b84198e76d6" providerId="Windows Live"/>
      </p:ext>
    </p:extLst>
  </p:cmAuthor>
  <p:cmAuthor id="3" name="Oliver Lough" initials="OL" lastIdx="3" clrIdx="2">
    <p:extLst>
      <p:ext uri="{19B8F6BF-5375-455C-9EA6-DF929625EA0E}">
        <p15:presenceInfo xmlns:p15="http://schemas.microsoft.com/office/powerpoint/2012/main" userId="2ba41a07d7d52a53" providerId="Windows Live"/>
      </p:ext>
    </p:extLst>
  </p:cmAuthor>
  <p:cmAuthor id="4" name="Rebecka Rydberg" initials="RR" lastIdx="8" clrIdx="3">
    <p:extLst>
      <p:ext uri="{19B8F6BF-5375-455C-9EA6-DF929625EA0E}">
        <p15:presenceInfo xmlns:p15="http://schemas.microsoft.com/office/powerpoint/2012/main" userId="f0fa404438433cf4" providerId="Windows Live"/>
      </p:ext>
    </p:extLst>
  </p:cmAuthor>
  <p:cmAuthor id="5" name="Lysiane Haefelin" initials="LH" lastIdx="14" clrIdx="4">
    <p:extLst>
      <p:ext uri="{19B8F6BF-5375-455C-9EA6-DF929625EA0E}">
        <p15:presenceInfo xmlns:p15="http://schemas.microsoft.com/office/powerpoint/2012/main" userId="Lysiane Haefel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A"/>
    <a:srgbClr val="009999"/>
    <a:srgbClr val="AFE1E0"/>
    <a:srgbClr val="EE5859"/>
    <a:srgbClr val="979797"/>
    <a:srgbClr val="A50021"/>
    <a:srgbClr val="CACACA"/>
    <a:srgbClr val="D1D3D4"/>
    <a:srgbClr val="FF33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32" autoAdjust="0"/>
  </p:normalViewPr>
  <p:slideViewPr>
    <p:cSldViewPr snapToGrid="0">
      <p:cViewPr varScale="1">
        <p:scale>
          <a:sx n="65" d="100"/>
          <a:sy n="65" d="100"/>
        </p:scale>
        <p:origin x="1344" y="40"/>
      </p:cViewPr>
      <p:guideLst>
        <p:guide orient="horz" pos="2160"/>
        <p:guide pos="2789"/>
        <p:guide orient="horz" pos="1616"/>
        <p:guide pos="2245"/>
        <p:guide orient="horz" pos="1366"/>
        <p:guide orient="horz" pos="247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4" d="100"/>
          <a:sy n="114" d="100"/>
        </p:scale>
        <p:origin x="238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Feuille_de_calcul_Microsoft_Excel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Feuille_de_calcul_Microsoft_Excel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Feuille_de_calcul_Microsoft_Excel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Feuille_de_calcul_Microsoft_Excel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Feuille_de_calcul_Microsoft_Excel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Feuille_de_calcul_Microsoft_Excel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Feuille_de_calcul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Feuille_de_calcul_Microsoft_Excel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Feuille_de_calcul_Microsoft_Excel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Forage PMH communautaire</c:v>
                </c:pt>
              </c:strCache>
            </c:strRef>
          </c:tx>
          <c:spPr>
            <a:solidFill>
              <a:srgbClr val="009999"/>
            </a:solidFill>
            <a:ln>
              <a:noFill/>
            </a:ln>
            <a:effectLst/>
          </c:spPr>
          <c:invertIfNegative val="0"/>
          <c:cat>
            <c:strRef>
              <c:f>Feuil1!$A$2:$A$5</c:f>
              <c:strCache>
                <c:ptCount val="4"/>
                <c:pt idx="0">
                  <c:v>PDI</c:v>
                </c:pt>
                <c:pt idx="1">
                  <c:v>Réfugiés</c:v>
                </c:pt>
                <c:pt idx="2">
                  <c:v>Retournés</c:v>
                </c:pt>
                <c:pt idx="3">
                  <c:v>Non déplacés</c:v>
                </c:pt>
              </c:strCache>
            </c:strRef>
          </c:cat>
          <c:val>
            <c:numRef>
              <c:f>Feuil1!$B$2:$B$5</c:f>
              <c:numCache>
                <c:formatCode>0%</c:formatCode>
                <c:ptCount val="4"/>
                <c:pt idx="0">
                  <c:v>0.43</c:v>
                </c:pt>
                <c:pt idx="1">
                  <c:v>0.43</c:v>
                </c:pt>
                <c:pt idx="2">
                  <c:v>0.35</c:v>
                </c:pt>
                <c:pt idx="3">
                  <c:v>0.43</c:v>
                </c:pt>
              </c:numCache>
            </c:numRef>
          </c:val>
          <c:extLst>
            <c:ext xmlns:c16="http://schemas.microsoft.com/office/drawing/2014/chart" uri="{C3380CC4-5D6E-409C-BE32-E72D297353CC}">
              <c16:uniqueId val="{00000000-569F-4C7D-9EDB-7BA32525E34A}"/>
            </c:ext>
          </c:extLst>
        </c:ser>
        <c:ser>
          <c:idx val="1"/>
          <c:order val="1"/>
          <c:tx>
            <c:strRef>
              <c:f>Feuil1!$C$1</c:f>
              <c:strCache>
                <c:ptCount val="1"/>
                <c:pt idx="0">
                  <c:v>Borne fontaine</c:v>
                </c:pt>
              </c:strCache>
            </c:strRef>
          </c:tx>
          <c:spPr>
            <a:solidFill>
              <a:srgbClr val="AFE1E0"/>
            </a:solidFill>
            <a:ln>
              <a:noFill/>
            </a:ln>
            <a:effectLst/>
          </c:spPr>
          <c:invertIfNegative val="0"/>
          <c:cat>
            <c:strRef>
              <c:f>Feuil1!$A$2:$A$5</c:f>
              <c:strCache>
                <c:ptCount val="4"/>
                <c:pt idx="0">
                  <c:v>PDI</c:v>
                </c:pt>
                <c:pt idx="1">
                  <c:v>Réfugiés</c:v>
                </c:pt>
                <c:pt idx="2">
                  <c:v>Retournés</c:v>
                </c:pt>
                <c:pt idx="3">
                  <c:v>Non déplacés</c:v>
                </c:pt>
              </c:strCache>
            </c:strRef>
          </c:cat>
          <c:val>
            <c:numRef>
              <c:f>Feuil1!$C$2:$C$5</c:f>
              <c:numCache>
                <c:formatCode>0%</c:formatCode>
                <c:ptCount val="4"/>
                <c:pt idx="0">
                  <c:v>0.23</c:v>
                </c:pt>
                <c:pt idx="1">
                  <c:v>0.26</c:v>
                </c:pt>
                <c:pt idx="2">
                  <c:v>0.2</c:v>
                </c:pt>
                <c:pt idx="3">
                  <c:v>0.19</c:v>
                </c:pt>
              </c:numCache>
            </c:numRef>
          </c:val>
          <c:extLst>
            <c:ext xmlns:c16="http://schemas.microsoft.com/office/drawing/2014/chart" uri="{C3380CC4-5D6E-409C-BE32-E72D297353CC}">
              <c16:uniqueId val="{00000001-569F-4C7D-9EDB-7BA32525E34A}"/>
            </c:ext>
          </c:extLst>
        </c:ser>
        <c:ser>
          <c:idx val="2"/>
          <c:order val="2"/>
          <c:tx>
            <c:strRef>
              <c:f>Feuil1!$D$1</c:f>
              <c:strCache>
                <c:ptCount val="1"/>
                <c:pt idx="0">
                  <c:v>Puits cimentés</c:v>
                </c:pt>
              </c:strCache>
            </c:strRef>
          </c:tx>
          <c:spPr>
            <a:solidFill>
              <a:schemeClr val="accent3"/>
            </a:solidFill>
            <a:ln>
              <a:noFill/>
            </a:ln>
            <a:effectLst/>
          </c:spPr>
          <c:invertIfNegative val="0"/>
          <c:cat>
            <c:strRef>
              <c:f>Feuil1!$A$2:$A$5</c:f>
              <c:strCache>
                <c:ptCount val="4"/>
                <c:pt idx="0">
                  <c:v>PDI</c:v>
                </c:pt>
                <c:pt idx="1">
                  <c:v>Réfugiés</c:v>
                </c:pt>
                <c:pt idx="2">
                  <c:v>Retournés</c:v>
                </c:pt>
                <c:pt idx="3">
                  <c:v>Non déplacés</c:v>
                </c:pt>
              </c:strCache>
            </c:strRef>
          </c:cat>
          <c:val>
            <c:numRef>
              <c:f>Feuil1!$D$2:$D$5</c:f>
              <c:numCache>
                <c:formatCode>0%</c:formatCode>
                <c:ptCount val="4"/>
                <c:pt idx="0">
                  <c:v>0.12</c:v>
                </c:pt>
                <c:pt idx="1">
                  <c:v>0.09</c:v>
                </c:pt>
                <c:pt idx="2">
                  <c:v>0.25</c:v>
                </c:pt>
                <c:pt idx="3">
                  <c:v>0.15</c:v>
                </c:pt>
              </c:numCache>
            </c:numRef>
          </c:val>
          <c:extLst>
            <c:ext xmlns:c16="http://schemas.microsoft.com/office/drawing/2014/chart" uri="{C3380CC4-5D6E-409C-BE32-E72D297353CC}">
              <c16:uniqueId val="{00000002-569F-4C7D-9EDB-7BA32525E34A}"/>
            </c:ext>
          </c:extLst>
        </c:ser>
        <c:ser>
          <c:idx val="3"/>
          <c:order val="3"/>
          <c:tx>
            <c:strRef>
              <c:f>Feuil1!$E$1</c:f>
              <c:strCache>
                <c:ptCount val="1"/>
                <c:pt idx="0">
                  <c:v>Forage PMH privé</c:v>
                </c:pt>
              </c:strCache>
            </c:strRef>
          </c:tx>
          <c:spPr>
            <a:solidFill>
              <a:srgbClr val="EE5859"/>
            </a:solidFill>
            <a:ln>
              <a:noFill/>
            </a:ln>
            <a:effectLst/>
          </c:spPr>
          <c:invertIfNegative val="0"/>
          <c:cat>
            <c:strRef>
              <c:f>Feuil1!$A$2:$A$5</c:f>
              <c:strCache>
                <c:ptCount val="4"/>
                <c:pt idx="0">
                  <c:v>PDI</c:v>
                </c:pt>
                <c:pt idx="1">
                  <c:v>Réfugiés</c:v>
                </c:pt>
                <c:pt idx="2">
                  <c:v>Retournés</c:v>
                </c:pt>
                <c:pt idx="3">
                  <c:v>Non déplacés</c:v>
                </c:pt>
              </c:strCache>
            </c:strRef>
          </c:cat>
          <c:val>
            <c:numRef>
              <c:f>Feuil1!$E$2:$E$5</c:f>
              <c:numCache>
                <c:formatCode>0%</c:formatCode>
                <c:ptCount val="4"/>
                <c:pt idx="0">
                  <c:v>0.08</c:v>
                </c:pt>
                <c:pt idx="1">
                  <c:v>0.11</c:v>
                </c:pt>
                <c:pt idx="2">
                  <c:v>0.05</c:v>
                </c:pt>
                <c:pt idx="3">
                  <c:v>0.1</c:v>
                </c:pt>
              </c:numCache>
            </c:numRef>
          </c:val>
          <c:extLst>
            <c:ext xmlns:c16="http://schemas.microsoft.com/office/drawing/2014/chart" uri="{C3380CC4-5D6E-409C-BE32-E72D297353CC}">
              <c16:uniqueId val="{00000003-569F-4C7D-9EDB-7BA32525E34A}"/>
            </c:ext>
          </c:extLst>
        </c:ser>
        <c:ser>
          <c:idx val="4"/>
          <c:order val="4"/>
          <c:tx>
            <c:strRef>
              <c:f>Feuil1!$F$1</c:f>
              <c:strCache>
                <c:ptCount val="1"/>
                <c:pt idx="0">
                  <c:v>Puits traditionnels</c:v>
                </c:pt>
              </c:strCache>
            </c:strRef>
          </c:tx>
          <c:spPr>
            <a:solidFill>
              <a:srgbClr val="58585A"/>
            </a:solidFill>
            <a:ln>
              <a:noFill/>
            </a:ln>
            <a:effectLst/>
          </c:spPr>
          <c:invertIfNegative val="0"/>
          <c:cat>
            <c:strRef>
              <c:f>Feuil1!$A$2:$A$5</c:f>
              <c:strCache>
                <c:ptCount val="4"/>
                <c:pt idx="0">
                  <c:v>PDI</c:v>
                </c:pt>
                <c:pt idx="1">
                  <c:v>Réfugiés</c:v>
                </c:pt>
                <c:pt idx="2">
                  <c:v>Retournés</c:v>
                </c:pt>
                <c:pt idx="3">
                  <c:v>Non déplacés</c:v>
                </c:pt>
              </c:strCache>
            </c:strRef>
          </c:cat>
          <c:val>
            <c:numRef>
              <c:f>Feuil1!$F$2:$F$5</c:f>
              <c:numCache>
                <c:formatCode>0%</c:formatCode>
                <c:ptCount val="4"/>
                <c:pt idx="0">
                  <c:v>0.06</c:v>
                </c:pt>
                <c:pt idx="1">
                  <c:v>0.03</c:v>
                </c:pt>
                <c:pt idx="2">
                  <c:v>0.1</c:v>
                </c:pt>
                <c:pt idx="3">
                  <c:v>0.04</c:v>
                </c:pt>
              </c:numCache>
            </c:numRef>
          </c:val>
          <c:extLst>
            <c:ext xmlns:c16="http://schemas.microsoft.com/office/drawing/2014/chart" uri="{C3380CC4-5D6E-409C-BE32-E72D297353CC}">
              <c16:uniqueId val="{00000004-569F-4C7D-9EDB-7BA32525E34A}"/>
            </c:ext>
          </c:extLst>
        </c:ser>
        <c:ser>
          <c:idx val="5"/>
          <c:order val="5"/>
          <c:tx>
            <c:strRef>
              <c:f>Feuil1!$G$1</c:f>
              <c:strCache>
                <c:ptCount val="1"/>
                <c:pt idx="0">
                  <c:v>Réseau d'eau publique SEEN - robinet privé</c:v>
                </c:pt>
              </c:strCache>
            </c:strRef>
          </c:tx>
          <c:spPr>
            <a:solidFill>
              <a:srgbClr val="800000"/>
            </a:solidFill>
            <a:ln>
              <a:noFill/>
            </a:ln>
            <a:effectLst/>
          </c:spPr>
          <c:invertIfNegative val="0"/>
          <c:cat>
            <c:strRef>
              <c:f>Feuil1!$A$2:$A$5</c:f>
              <c:strCache>
                <c:ptCount val="4"/>
                <c:pt idx="0">
                  <c:v>PDI</c:v>
                </c:pt>
                <c:pt idx="1">
                  <c:v>Réfugiés</c:v>
                </c:pt>
                <c:pt idx="2">
                  <c:v>Retournés</c:v>
                </c:pt>
                <c:pt idx="3">
                  <c:v>Non déplacés</c:v>
                </c:pt>
              </c:strCache>
            </c:strRef>
          </c:cat>
          <c:val>
            <c:numRef>
              <c:f>Feuil1!$G$2:$G$5</c:f>
              <c:numCache>
                <c:formatCode>0%</c:formatCode>
                <c:ptCount val="4"/>
                <c:pt idx="0">
                  <c:v>0.05</c:v>
                </c:pt>
                <c:pt idx="1">
                  <c:v>0.03</c:v>
                </c:pt>
                <c:pt idx="2">
                  <c:v>0.05</c:v>
                </c:pt>
                <c:pt idx="3">
                  <c:v>0.09</c:v>
                </c:pt>
              </c:numCache>
            </c:numRef>
          </c:val>
          <c:extLst>
            <c:ext xmlns:c16="http://schemas.microsoft.com/office/drawing/2014/chart" uri="{C3380CC4-5D6E-409C-BE32-E72D297353CC}">
              <c16:uniqueId val="{00000005-569F-4C7D-9EDB-7BA32525E34A}"/>
            </c:ext>
          </c:extLst>
        </c:ser>
        <c:dLbls>
          <c:showLegendKey val="0"/>
          <c:showVal val="0"/>
          <c:showCatName val="0"/>
          <c:showSerName val="0"/>
          <c:showPercent val="0"/>
          <c:showBubbleSize val="0"/>
        </c:dLbls>
        <c:gapWidth val="219"/>
        <c:overlap val="-27"/>
        <c:axId val="1656793488"/>
        <c:axId val="1656812208"/>
      </c:barChart>
      <c:catAx>
        <c:axId val="165679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56812208"/>
        <c:crosses val="autoZero"/>
        <c:auto val="1"/>
        <c:lblAlgn val="ctr"/>
        <c:lblOffset val="100"/>
        <c:noMultiLvlLbl val="0"/>
      </c:catAx>
      <c:valAx>
        <c:axId val="1656812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56793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Article trop cher</c:v>
                </c:pt>
              </c:strCache>
            </c:strRef>
          </c:tx>
          <c:spPr>
            <a:solidFill>
              <a:srgbClr val="CACAC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PDI</c:v>
                </c:pt>
                <c:pt idx="1">
                  <c:v>Réfugiés</c:v>
                </c:pt>
                <c:pt idx="2">
                  <c:v>Non déplacés</c:v>
                </c:pt>
              </c:strCache>
            </c:strRef>
          </c:cat>
          <c:val>
            <c:numRef>
              <c:f>Feuil1!$B$2:$B$4</c:f>
              <c:numCache>
                <c:formatCode>0%</c:formatCode>
                <c:ptCount val="3"/>
                <c:pt idx="0">
                  <c:v>0.81</c:v>
                </c:pt>
                <c:pt idx="1">
                  <c:v>0.83</c:v>
                </c:pt>
                <c:pt idx="2">
                  <c:v>0.77</c:v>
                </c:pt>
              </c:numCache>
            </c:numRef>
          </c:val>
          <c:extLst>
            <c:ext xmlns:c16="http://schemas.microsoft.com/office/drawing/2014/chart" uri="{C3380CC4-5D6E-409C-BE32-E72D297353CC}">
              <c16:uniqueId val="{00000000-7A7A-4C48-9F98-837455DDC02C}"/>
            </c:ext>
          </c:extLst>
        </c:ser>
        <c:ser>
          <c:idx val="1"/>
          <c:order val="1"/>
          <c:tx>
            <c:strRef>
              <c:f>Feuil1!$C$1</c:f>
              <c:strCache>
                <c:ptCount val="1"/>
                <c:pt idx="0">
                  <c:v>L'achat de savon ne constitue pas une priorité</c:v>
                </c:pt>
              </c:strCache>
            </c:strRef>
          </c:tx>
          <c:spPr>
            <a:solidFill>
              <a:srgbClr val="AFE1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PDI</c:v>
                </c:pt>
                <c:pt idx="1">
                  <c:v>Réfugiés</c:v>
                </c:pt>
                <c:pt idx="2">
                  <c:v>Non déplacés</c:v>
                </c:pt>
              </c:strCache>
            </c:strRef>
          </c:cat>
          <c:val>
            <c:numRef>
              <c:f>Feuil1!$C$2:$C$4</c:f>
              <c:numCache>
                <c:formatCode>0%</c:formatCode>
                <c:ptCount val="3"/>
                <c:pt idx="0">
                  <c:v>0.73</c:v>
                </c:pt>
                <c:pt idx="1">
                  <c:v>0.5</c:v>
                </c:pt>
                <c:pt idx="2">
                  <c:v>0.62</c:v>
                </c:pt>
              </c:numCache>
            </c:numRef>
          </c:val>
          <c:extLst>
            <c:ext xmlns:c16="http://schemas.microsoft.com/office/drawing/2014/chart" uri="{C3380CC4-5D6E-409C-BE32-E72D297353CC}">
              <c16:uniqueId val="{00000001-7A7A-4C48-9F98-837455DDC02C}"/>
            </c:ext>
          </c:extLst>
        </c:ser>
        <c:dLbls>
          <c:showLegendKey val="0"/>
          <c:showVal val="0"/>
          <c:showCatName val="0"/>
          <c:showSerName val="0"/>
          <c:showPercent val="0"/>
          <c:showBubbleSize val="0"/>
        </c:dLbls>
        <c:gapWidth val="182"/>
        <c:axId val="1681204432"/>
        <c:axId val="1681192784"/>
      </c:barChart>
      <c:catAx>
        <c:axId val="1681204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1192784"/>
        <c:crosses val="autoZero"/>
        <c:auto val="1"/>
        <c:lblAlgn val="ctr"/>
        <c:lblOffset val="100"/>
        <c:noMultiLvlLbl val="0"/>
      </c:catAx>
      <c:valAx>
        <c:axId val="168119278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12044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Feuil1!$B$1</c:f>
              <c:strCache>
                <c:ptCount val="1"/>
                <c:pt idx="0">
                  <c:v>Oui</c:v>
                </c:pt>
              </c:strCache>
            </c:strRef>
          </c:tx>
          <c:spPr>
            <a:solidFill>
              <a:srgbClr val="009999"/>
            </a:solidFill>
            <a:ln>
              <a:noFill/>
            </a:ln>
            <a:effectLst/>
          </c:spPr>
          <c:invertIfNegative val="0"/>
          <c:cat>
            <c:strRef>
              <c:f>Feuil1!$A$2:$A$5</c:f>
              <c:strCache>
                <c:ptCount val="4"/>
                <c:pt idx="0">
                  <c:v>PDI</c:v>
                </c:pt>
                <c:pt idx="1">
                  <c:v>Réfugiés</c:v>
                </c:pt>
                <c:pt idx="2">
                  <c:v>Retournés</c:v>
                </c:pt>
                <c:pt idx="3">
                  <c:v>Non déplacés</c:v>
                </c:pt>
              </c:strCache>
            </c:strRef>
          </c:cat>
          <c:val>
            <c:numRef>
              <c:f>Feuil1!$B$2:$B$5</c:f>
              <c:numCache>
                <c:formatCode>0%</c:formatCode>
                <c:ptCount val="4"/>
                <c:pt idx="0">
                  <c:v>0.56000000000000005</c:v>
                </c:pt>
                <c:pt idx="1">
                  <c:v>0.64</c:v>
                </c:pt>
                <c:pt idx="2">
                  <c:v>0.6</c:v>
                </c:pt>
                <c:pt idx="3">
                  <c:v>0.57999999999999996</c:v>
                </c:pt>
              </c:numCache>
            </c:numRef>
          </c:val>
          <c:extLst>
            <c:ext xmlns:c16="http://schemas.microsoft.com/office/drawing/2014/chart" uri="{C3380CC4-5D6E-409C-BE32-E72D297353CC}">
              <c16:uniqueId val="{00000000-EA40-4FA8-8798-86AFDE160291}"/>
            </c:ext>
          </c:extLst>
        </c:ser>
        <c:ser>
          <c:idx val="1"/>
          <c:order val="1"/>
          <c:tx>
            <c:strRef>
              <c:f>Feuil1!$C$1</c:f>
              <c:strCache>
                <c:ptCount val="1"/>
                <c:pt idx="0">
                  <c:v>Non</c:v>
                </c:pt>
              </c:strCache>
            </c:strRef>
          </c:tx>
          <c:spPr>
            <a:solidFill>
              <a:srgbClr val="EE5859"/>
            </a:solidFill>
            <a:ln>
              <a:noFill/>
            </a:ln>
            <a:effectLst/>
          </c:spPr>
          <c:invertIfNegative val="0"/>
          <c:cat>
            <c:strRef>
              <c:f>Feuil1!$A$2:$A$5</c:f>
              <c:strCache>
                <c:ptCount val="4"/>
                <c:pt idx="0">
                  <c:v>PDI</c:v>
                </c:pt>
                <c:pt idx="1">
                  <c:v>Réfugiés</c:v>
                </c:pt>
                <c:pt idx="2">
                  <c:v>Retournés</c:v>
                </c:pt>
                <c:pt idx="3">
                  <c:v>Non déplacés</c:v>
                </c:pt>
              </c:strCache>
            </c:strRef>
          </c:cat>
          <c:val>
            <c:numRef>
              <c:f>Feuil1!$C$2:$C$5</c:f>
              <c:numCache>
                <c:formatCode>0%</c:formatCode>
                <c:ptCount val="4"/>
                <c:pt idx="0">
                  <c:v>0.44</c:v>
                </c:pt>
                <c:pt idx="1">
                  <c:v>0.36</c:v>
                </c:pt>
                <c:pt idx="2">
                  <c:v>0.4</c:v>
                </c:pt>
                <c:pt idx="3">
                  <c:v>0.42</c:v>
                </c:pt>
              </c:numCache>
            </c:numRef>
          </c:val>
          <c:extLst>
            <c:ext xmlns:c16="http://schemas.microsoft.com/office/drawing/2014/chart" uri="{C3380CC4-5D6E-409C-BE32-E72D297353CC}">
              <c16:uniqueId val="{00000001-EA40-4FA8-8798-86AFDE160291}"/>
            </c:ext>
          </c:extLst>
        </c:ser>
        <c:dLbls>
          <c:showLegendKey val="0"/>
          <c:showVal val="0"/>
          <c:showCatName val="0"/>
          <c:showSerName val="0"/>
          <c:showPercent val="0"/>
          <c:showBubbleSize val="0"/>
        </c:dLbls>
        <c:gapWidth val="150"/>
        <c:overlap val="100"/>
        <c:axId val="1681239792"/>
        <c:axId val="1681240624"/>
      </c:barChart>
      <c:catAx>
        <c:axId val="1681239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1240624"/>
        <c:crosses val="autoZero"/>
        <c:auto val="1"/>
        <c:lblAlgn val="ctr"/>
        <c:lblOffset val="100"/>
        <c:noMultiLvlLbl val="0"/>
      </c:catAx>
      <c:valAx>
        <c:axId val="1681240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12397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A l'air libre</c:v>
                </c:pt>
              </c:strCache>
            </c:strRef>
          </c:tx>
          <c:spPr>
            <a:solidFill>
              <a:srgbClr val="A5002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PDI</c:v>
                </c:pt>
                <c:pt idx="1">
                  <c:v>Réfugiés</c:v>
                </c:pt>
                <c:pt idx="2">
                  <c:v>Retournés</c:v>
                </c:pt>
                <c:pt idx="3">
                  <c:v>Non déplacés</c:v>
                </c:pt>
              </c:strCache>
            </c:strRef>
          </c:cat>
          <c:val>
            <c:numRef>
              <c:f>Feuil1!$B$2:$B$5</c:f>
              <c:numCache>
                <c:formatCode>0%</c:formatCode>
                <c:ptCount val="4"/>
                <c:pt idx="0">
                  <c:v>0.43</c:v>
                </c:pt>
                <c:pt idx="1">
                  <c:v>0.35</c:v>
                </c:pt>
                <c:pt idx="2">
                  <c:v>0.4</c:v>
                </c:pt>
                <c:pt idx="3">
                  <c:v>0.41</c:v>
                </c:pt>
              </c:numCache>
            </c:numRef>
          </c:val>
          <c:extLst>
            <c:ext xmlns:c16="http://schemas.microsoft.com/office/drawing/2014/chart" uri="{C3380CC4-5D6E-409C-BE32-E72D297353CC}">
              <c16:uniqueId val="{00000000-3E1E-4731-99EB-3FE4D1870783}"/>
            </c:ext>
          </c:extLst>
        </c:ser>
        <c:ser>
          <c:idx val="1"/>
          <c:order val="1"/>
          <c:tx>
            <c:strRef>
              <c:f>Feuil1!$C$1</c:f>
              <c:strCache>
                <c:ptCount val="1"/>
                <c:pt idx="0">
                  <c:v>Trou dans la cour</c:v>
                </c:pt>
              </c:strCache>
            </c:strRef>
          </c:tx>
          <c:spPr>
            <a:solidFill>
              <a:srgbClr val="EE58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PDI</c:v>
                </c:pt>
                <c:pt idx="1">
                  <c:v>Réfugiés</c:v>
                </c:pt>
                <c:pt idx="2">
                  <c:v>Retournés</c:v>
                </c:pt>
                <c:pt idx="3">
                  <c:v>Non déplacés</c:v>
                </c:pt>
              </c:strCache>
            </c:strRef>
          </c:cat>
          <c:val>
            <c:numRef>
              <c:f>Feuil1!$C$2:$C$5</c:f>
              <c:numCache>
                <c:formatCode>0%</c:formatCode>
                <c:ptCount val="4"/>
                <c:pt idx="0">
                  <c:v>0.01</c:v>
                </c:pt>
                <c:pt idx="1">
                  <c:v>0.01</c:v>
                </c:pt>
                <c:pt idx="2">
                  <c:v>0</c:v>
                </c:pt>
                <c:pt idx="3">
                  <c:v>0.01</c:v>
                </c:pt>
              </c:numCache>
            </c:numRef>
          </c:val>
          <c:extLst>
            <c:ext xmlns:c16="http://schemas.microsoft.com/office/drawing/2014/chart" uri="{C3380CC4-5D6E-409C-BE32-E72D297353CC}">
              <c16:uniqueId val="{00000001-3E1E-4731-99EB-3FE4D1870783}"/>
            </c:ext>
          </c:extLst>
        </c:ser>
        <c:ser>
          <c:idx val="2"/>
          <c:order val="2"/>
          <c:tx>
            <c:strRef>
              <c:f>Feuil1!$D$1</c:f>
              <c:strCache>
                <c:ptCount val="1"/>
                <c:pt idx="0">
                  <c:v>Latrines communes gratuites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PDI</c:v>
                </c:pt>
                <c:pt idx="1">
                  <c:v>Réfugiés</c:v>
                </c:pt>
                <c:pt idx="2">
                  <c:v>Retournés</c:v>
                </c:pt>
                <c:pt idx="3">
                  <c:v>Non déplacés</c:v>
                </c:pt>
              </c:strCache>
            </c:strRef>
          </c:cat>
          <c:val>
            <c:numRef>
              <c:f>Feuil1!$D$2:$D$5</c:f>
              <c:numCache>
                <c:formatCode>0%</c:formatCode>
                <c:ptCount val="4"/>
                <c:pt idx="0">
                  <c:v>0.21</c:v>
                </c:pt>
                <c:pt idx="1">
                  <c:v>0.23</c:v>
                </c:pt>
                <c:pt idx="2">
                  <c:v>0.2</c:v>
                </c:pt>
                <c:pt idx="3">
                  <c:v>0.13</c:v>
                </c:pt>
              </c:numCache>
            </c:numRef>
          </c:val>
          <c:extLst>
            <c:ext xmlns:c16="http://schemas.microsoft.com/office/drawing/2014/chart" uri="{C3380CC4-5D6E-409C-BE32-E72D297353CC}">
              <c16:uniqueId val="{00000002-3E1E-4731-99EB-3FE4D1870783}"/>
            </c:ext>
          </c:extLst>
        </c:ser>
        <c:ser>
          <c:idx val="3"/>
          <c:order val="3"/>
          <c:tx>
            <c:strRef>
              <c:f>Feuil1!$E$1</c:f>
              <c:strCache>
                <c:ptCount val="1"/>
                <c:pt idx="0">
                  <c:v>Latrines communes payantes</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PDI</c:v>
                </c:pt>
                <c:pt idx="1">
                  <c:v>Réfugiés</c:v>
                </c:pt>
                <c:pt idx="2">
                  <c:v>Retournés</c:v>
                </c:pt>
                <c:pt idx="3">
                  <c:v>Non déplacés</c:v>
                </c:pt>
              </c:strCache>
            </c:strRef>
          </c:cat>
          <c:val>
            <c:numRef>
              <c:f>Feuil1!$E$2:$E$5</c:f>
              <c:numCache>
                <c:formatCode>0%</c:formatCode>
                <c:ptCount val="4"/>
                <c:pt idx="0">
                  <c:v>0.03</c:v>
                </c:pt>
                <c:pt idx="1">
                  <c:v>0.01</c:v>
                </c:pt>
                <c:pt idx="2">
                  <c:v>0</c:v>
                </c:pt>
                <c:pt idx="3">
                  <c:v>0.01</c:v>
                </c:pt>
              </c:numCache>
            </c:numRef>
          </c:val>
          <c:extLst>
            <c:ext xmlns:c16="http://schemas.microsoft.com/office/drawing/2014/chart" uri="{C3380CC4-5D6E-409C-BE32-E72D297353CC}">
              <c16:uniqueId val="{00000003-3E1E-4731-99EB-3FE4D1870783}"/>
            </c:ext>
          </c:extLst>
        </c:ser>
        <c:ser>
          <c:idx val="4"/>
          <c:order val="4"/>
          <c:tx>
            <c:strRef>
              <c:f>Feuil1!$F$1</c:f>
              <c:strCache>
                <c:ptCount val="1"/>
                <c:pt idx="0">
                  <c:v>Latrines familiales</c:v>
                </c:pt>
              </c:strCache>
            </c:strRef>
          </c:tx>
          <c:spPr>
            <a:solidFill>
              <a:srgbClr val="00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PDI</c:v>
                </c:pt>
                <c:pt idx="1">
                  <c:v>Réfugiés</c:v>
                </c:pt>
                <c:pt idx="2">
                  <c:v>Retournés</c:v>
                </c:pt>
                <c:pt idx="3">
                  <c:v>Non déplacés</c:v>
                </c:pt>
              </c:strCache>
            </c:strRef>
          </c:cat>
          <c:val>
            <c:numRef>
              <c:f>Feuil1!$F$2:$F$5</c:f>
              <c:numCache>
                <c:formatCode>0%</c:formatCode>
                <c:ptCount val="4"/>
                <c:pt idx="0">
                  <c:v>0.31</c:v>
                </c:pt>
                <c:pt idx="1">
                  <c:v>0.4</c:v>
                </c:pt>
                <c:pt idx="2">
                  <c:v>0.4</c:v>
                </c:pt>
                <c:pt idx="3">
                  <c:v>0.44</c:v>
                </c:pt>
              </c:numCache>
            </c:numRef>
          </c:val>
          <c:extLst>
            <c:ext xmlns:c16="http://schemas.microsoft.com/office/drawing/2014/chart" uri="{C3380CC4-5D6E-409C-BE32-E72D297353CC}">
              <c16:uniqueId val="{00000004-3E1E-4731-99EB-3FE4D1870783}"/>
            </c:ext>
          </c:extLst>
        </c:ser>
        <c:ser>
          <c:idx val="5"/>
          <c:order val="5"/>
          <c:tx>
            <c:strRef>
              <c:f>Feuil1!$G$1</c:f>
              <c:strCache>
                <c:ptCount val="1"/>
                <c:pt idx="0">
                  <c:v>Dans la latrine des voisins</c:v>
                </c:pt>
              </c:strCache>
            </c:strRef>
          </c:tx>
          <c:spPr>
            <a:solidFill>
              <a:srgbClr val="AFE1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PDI</c:v>
                </c:pt>
                <c:pt idx="1">
                  <c:v>Réfugiés</c:v>
                </c:pt>
                <c:pt idx="2">
                  <c:v>Retournés</c:v>
                </c:pt>
                <c:pt idx="3">
                  <c:v>Non déplacés</c:v>
                </c:pt>
              </c:strCache>
            </c:strRef>
          </c:cat>
          <c:val>
            <c:numRef>
              <c:f>Feuil1!$G$2:$G$5</c:f>
              <c:numCache>
                <c:formatCode>0%</c:formatCode>
                <c:ptCount val="4"/>
                <c:pt idx="0">
                  <c:v>0.01</c:v>
                </c:pt>
                <c:pt idx="1">
                  <c:v>0</c:v>
                </c:pt>
                <c:pt idx="2">
                  <c:v>0</c:v>
                </c:pt>
                <c:pt idx="3">
                  <c:v>0</c:v>
                </c:pt>
              </c:numCache>
            </c:numRef>
          </c:val>
          <c:extLst>
            <c:ext xmlns:c16="http://schemas.microsoft.com/office/drawing/2014/chart" uri="{C3380CC4-5D6E-409C-BE32-E72D297353CC}">
              <c16:uniqueId val="{00000005-3E1E-4731-99EB-3FE4D1870783}"/>
            </c:ext>
          </c:extLst>
        </c:ser>
        <c:dLbls>
          <c:dLblPos val="outEnd"/>
          <c:showLegendKey val="0"/>
          <c:showVal val="1"/>
          <c:showCatName val="0"/>
          <c:showSerName val="0"/>
          <c:showPercent val="0"/>
          <c:showBubbleSize val="0"/>
        </c:dLbls>
        <c:gapWidth val="219"/>
        <c:overlap val="-27"/>
        <c:axId val="1683501440"/>
        <c:axId val="1683515584"/>
      </c:barChart>
      <c:catAx>
        <c:axId val="168350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3515584"/>
        <c:crosses val="autoZero"/>
        <c:auto val="1"/>
        <c:lblAlgn val="ctr"/>
        <c:lblOffset val="100"/>
        <c:noMultiLvlLbl val="0"/>
      </c:catAx>
      <c:valAx>
        <c:axId val="1683515584"/>
        <c:scaling>
          <c:orientation val="minMax"/>
        </c:scaling>
        <c:delete val="1"/>
        <c:axPos val="l"/>
        <c:numFmt formatCode="0%" sourceLinked="1"/>
        <c:majorTickMark val="none"/>
        <c:minorTickMark val="none"/>
        <c:tickLblPos val="nextTo"/>
        <c:crossAx val="168350144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Feuil1!$B$1</c:f>
              <c:strCache>
                <c:ptCount val="1"/>
                <c:pt idx="0">
                  <c:v>Une minorité</c:v>
                </c:pt>
              </c:strCache>
            </c:strRef>
          </c:tx>
          <c:spPr>
            <a:solidFill>
              <a:srgbClr val="EE5859"/>
            </a:solidFill>
            <a:ln>
              <a:noFill/>
            </a:ln>
            <a:effectLst/>
          </c:spPr>
          <c:invertIfNegative val="0"/>
          <c:cat>
            <c:strRef>
              <c:f>Feuil1!$A$2:$A$5</c:f>
              <c:strCache>
                <c:ptCount val="4"/>
                <c:pt idx="0">
                  <c:v>PDI</c:v>
                </c:pt>
                <c:pt idx="1">
                  <c:v>Réfugiés</c:v>
                </c:pt>
                <c:pt idx="2">
                  <c:v>Retournés</c:v>
                </c:pt>
                <c:pt idx="3">
                  <c:v>Non déplacés</c:v>
                </c:pt>
              </c:strCache>
            </c:strRef>
          </c:cat>
          <c:val>
            <c:numRef>
              <c:f>Feuil1!$B$2:$B$5</c:f>
              <c:numCache>
                <c:formatCode>0%</c:formatCode>
                <c:ptCount val="4"/>
                <c:pt idx="0">
                  <c:v>0.12</c:v>
                </c:pt>
                <c:pt idx="1">
                  <c:v>0.11</c:v>
                </c:pt>
                <c:pt idx="2">
                  <c:v>0.1</c:v>
                </c:pt>
                <c:pt idx="3">
                  <c:v>0.12</c:v>
                </c:pt>
              </c:numCache>
            </c:numRef>
          </c:val>
          <c:extLst>
            <c:ext xmlns:c16="http://schemas.microsoft.com/office/drawing/2014/chart" uri="{C3380CC4-5D6E-409C-BE32-E72D297353CC}">
              <c16:uniqueId val="{00000000-0C4E-4922-A5DA-A8FB5CBFC6F1}"/>
            </c:ext>
          </c:extLst>
        </c:ser>
        <c:ser>
          <c:idx val="1"/>
          <c:order val="1"/>
          <c:tx>
            <c:strRef>
              <c:f>Feuil1!$C$1</c:f>
              <c:strCache>
                <c:ptCount val="1"/>
                <c:pt idx="0">
                  <c:v>La moitié</c:v>
                </c:pt>
              </c:strCache>
            </c:strRef>
          </c:tx>
          <c:spPr>
            <a:solidFill>
              <a:srgbClr val="979797"/>
            </a:solidFill>
            <a:ln>
              <a:noFill/>
            </a:ln>
            <a:effectLst/>
          </c:spPr>
          <c:invertIfNegative val="0"/>
          <c:cat>
            <c:strRef>
              <c:f>Feuil1!$A$2:$A$5</c:f>
              <c:strCache>
                <c:ptCount val="4"/>
                <c:pt idx="0">
                  <c:v>PDI</c:v>
                </c:pt>
                <c:pt idx="1">
                  <c:v>Réfugiés</c:v>
                </c:pt>
                <c:pt idx="2">
                  <c:v>Retournés</c:v>
                </c:pt>
                <c:pt idx="3">
                  <c:v>Non déplacés</c:v>
                </c:pt>
              </c:strCache>
            </c:strRef>
          </c:cat>
          <c:val>
            <c:numRef>
              <c:f>Feuil1!$C$2:$C$5</c:f>
              <c:numCache>
                <c:formatCode>0%</c:formatCode>
                <c:ptCount val="4"/>
                <c:pt idx="0">
                  <c:v>0.23</c:v>
                </c:pt>
                <c:pt idx="1">
                  <c:v>0.19</c:v>
                </c:pt>
                <c:pt idx="2">
                  <c:v>0.35</c:v>
                </c:pt>
                <c:pt idx="3">
                  <c:v>0.23</c:v>
                </c:pt>
              </c:numCache>
            </c:numRef>
          </c:val>
          <c:extLst>
            <c:ext xmlns:c16="http://schemas.microsoft.com/office/drawing/2014/chart" uri="{C3380CC4-5D6E-409C-BE32-E72D297353CC}">
              <c16:uniqueId val="{00000001-0C4E-4922-A5DA-A8FB5CBFC6F1}"/>
            </c:ext>
          </c:extLst>
        </c:ser>
        <c:ser>
          <c:idx val="2"/>
          <c:order val="2"/>
          <c:tx>
            <c:strRef>
              <c:f>Feuil1!$D$1</c:f>
              <c:strCache>
                <c:ptCount val="1"/>
                <c:pt idx="0">
                  <c:v>Une majorité</c:v>
                </c:pt>
              </c:strCache>
            </c:strRef>
          </c:tx>
          <c:spPr>
            <a:solidFill>
              <a:srgbClr val="AFE1E0"/>
            </a:solidFill>
            <a:ln>
              <a:noFill/>
            </a:ln>
            <a:effectLst/>
          </c:spPr>
          <c:invertIfNegative val="0"/>
          <c:cat>
            <c:strRef>
              <c:f>Feuil1!$A$2:$A$5</c:f>
              <c:strCache>
                <c:ptCount val="4"/>
                <c:pt idx="0">
                  <c:v>PDI</c:v>
                </c:pt>
                <c:pt idx="1">
                  <c:v>Réfugiés</c:v>
                </c:pt>
                <c:pt idx="2">
                  <c:v>Retournés</c:v>
                </c:pt>
                <c:pt idx="3">
                  <c:v>Non déplacés</c:v>
                </c:pt>
              </c:strCache>
            </c:strRef>
          </c:cat>
          <c:val>
            <c:numRef>
              <c:f>Feuil1!$D$2:$D$5</c:f>
              <c:numCache>
                <c:formatCode>0%</c:formatCode>
                <c:ptCount val="4"/>
                <c:pt idx="0">
                  <c:v>0.37</c:v>
                </c:pt>
                <c:pt idx="1">
                  <c:v>0.41</c:v>
                </c:pt>
                <c:pt idx="2">
                  <c:v>0.35</c:v>
                </c:pt>
                <c:pt idx="3">
                  <c:v>0.35</c:v>
                </c:pt>
              </c:numCache>
            </c:numRef>
          </c:val>
          <c:extLst>
            <c:ext xmlns:c16="http://schemas.microsoft.com/office/drawing/2014/chart" uri="{C3380CC4-5D6E-409C-BE32-E72D297353CC}">
              <c16:uniqueId val="{00000002-0C4E-4922-A5DA-A8FB5CBFC6F1}"/>
            </c:ext>
          </c:extLst>
        </c:ser>
        <c:ser>
          <c:idx val="3"/>
          <c:order val="3"/>
          <c:tx>
            <c:strRef>
              <c:f>Feuil1!$E$1</c:f>
              <c:strCache>
                <c:ptCount val="1"/>
                <c:pt idx="0">
                  <c:v>L'ensemble</c:v>
                </c:pt>
              </c:strCache>
            </c:strRef>
          </c:tx>
          <c:spPr>
            <a:solidFill>
              <a:srgbClr val="009999"/>
            </a:solidFill>
            <a:ln>
              <a:noFill/>
            </a:ln>
            <a:effectLst/>
          </c:spPr>
          <c:invertIfNegative val="0"/>
          <c:cat>
            <c:strRef>
              <c:f>Feuil1!$A$2:$A$5</c:f>
              <c:strCache>
                <c:ptCount val="4"/>
                <c:pt idx="0">
                  <c:v>PDI</c:v>
                </c:pt>
                <c:pt idx="1">
                  <c:v>Réfugiés</c:v>
                </c:pt>
                <c:pt idx="2">
                  <c:v>Retournés</c:v>
                </c:pt>
                <c:pt idx="3">
                  <c:v>Non déplacés</c:v>
                </c:pt>
              </c:strCache>
            </c:strRef>
          </c:cat>
          <c:val>
            <c:numRef>
              <c:f>Feuil1!$E$2:$E$5</c:f>
              <c:numCache>
                <c:formatCode>0%</c:formatCode>
                <c:ptCount val="4"/>
                <c:pt idx="0">
                  <c:v>0.28000000000000003</c:v>
                </c:pt>
                <c:pt idx="1">
                  <c:v>0.3</c:v>
                </c:pt>
                <c:pt idx="2">
                  <c:v>0.2</c:v>
                </c:pt>
                <c:pt idx="3">
                  <c:v>0.3</c:v>
                </c:pt>
              </c:numCache>
            </c:numRef>
          </c:val>
          <c:extLst>
            <c:ext xmlns:c16="http://schemas.microsoft.com/office/drawing/2014/chart" uri="{C3380CC4-5D6E-409C-BE32-E72D297353CC}">
              <c16:uniqueId val="{00000003-0C4E-4922-A5DA-A8FB5CBFC6F1}"/>
            </c:ext>
          </c:extLst>
        </c:ser>
        <c:dLbls>
          <c:showLegendKey val="0"/>
          <c:showVal val="0"/>
          <c:showCatName val="0"/>
          <c:showSerName val="0"/>
          <c:showPercent val="0"/>
          <c:showBubbleSize val="0"/>
        </c:dLbls>
        <c:gapWidth val="150"/>
        <c:overlap val="100"/>
        <c:axId val="1681200688"/>
        <c:axId val="1681199440"/>
      </c:barChart>
      <c:catAx>
        <c:axId val="168120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1199440"/>
        <c:crosses val="autoZero"/>
        <c:auto val="1"/>
        <c:lblAlgn val="ctr"/>
        <c:lblOffset val="100"/>
        <c:noMultiLvlLbl val="0"/>
      </c:catAx>
      <c:valAx>
        <c:axId val="1681199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12006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34314815667747"/>
          <c:y val="0.13353124999999999"/>
          <c:w val="0.52485531556106169"/>
          <c:h val="0.75427256042554514"/>
        </c:manualLayout>
      </c:layout>
      <c:barChart>
        <c:barDir val="bar"/>
        <c:grouping val="clustered"/>
        <c:varyColors val="0"/>
        <c:ser>
          <c:idx val="0"/>
          <c:order val="0"/>
          <c:tx>
            <c:strRef>
              <c:f>Feuil1!$B$1</c:f>
              <c:strCache>
                <c:ptCount val="1"/>
                <c:pt idx="0">
                  <c:v>Se laver les mains</c:v>
                </c:pt>
              </c:strCache>
            </c:strRef>
          </c:tx>
          <c:spPr>
            <a:solidFill>
              <a:srgbClr val="009999"/>
            </a:solidFill>
            <a:ln>
              <a:noFill/>
            </a:ln>
            <a:effectLst/>
          </c:spPr>
          <c:invertIfNegative val="0"/>
          <c:cat>
            <c:strRef>
              <c:f>Feuil1!$A$2:$A$5</c:f>
              <c:strCache>
                <c:ptCount val="4"/>
                <c:pt idx="0">
                  <c:v>PDI</c:v>
                </c:pt>
                <c:pt idx="1">
                  <c:v>Réfugiés</c:v>
                </c:pt>
                <c:pt idx="2">
                  <c:v>Retournés</c:v>
                </c:pt>
                <c:pt idx="3">
                  <c:v>Non déplacés</c:v>
                </c:pt>
              </c:strCache>
            </c:strRef>
          </c:cat>
          <c:val>
            <c:numRef>
              <c:f>Feuil1!$B$2:$B$5</c:f>
              <c:numCache>
                <c:formatCode>0%</c:formatCode>
                <c:ptCount val="4"/>
                <c:pt idx="0">
                  <c:v>0.65</c:v>
                </c:pt>
                <c:pt idx="1">
                  <c:v>0.67</c:v>
                </c:pt>
                <c:pt idx="2">
                  <c:v>0.6</c:v>
                </c:pt>
                <c:pt idx="3">
                  <c:v>0.72</c:v>
                </c:pt>
              </c:numCache>
            </c:numRef>
          </c:val>
          <c:extLst>
            <c:ext xmlns:c16="http://schemas.microsoft.com/office/drawing/2014/chart" uri="{C3380CC4-5D6E-409C-BE32-E72D297353CC}">
              <c16:uniqueId val="{00000000-C041-4004-9F1A-7859A5D9CCEB}"/>
            </c:ext>
          </c:extLst>
        </c:ser>
        <c:ser>
          <c:idx val="1"/>
          <c:order val="1"/>
          <c:tx>
            <c:strRef>
              <c:f>Feuil1!$C$1</c:f>
              <c:strCache>
                <c:ptCount val="1"/>
                <c:pt idx="0">
                  <c:v>Arrêter de se serrer la main, et autres contacts physiques</c:v>
                </c:pt>
              </c:strCache>
            </c:strRef>
          </c:tx>
          <c:spPr>
            <a:solidFill>
              <a:srgbClr val="AFE1E0"/>
            </a:solidFill>
            <a:ln>
              <a:noFill/>
            </a:ln>
            <a:effectLst/>
          </c:spPr>
          <c:invertIfNegative val="0"/>
          <c:cat>
            <c:strRef>
              <c:f>Feuil1!$A$2:$A$5</c:f>
              <c:strCache>
                <c:ptCount val="4"/>
                <c:pt idx="0">
                  <c:v>PDI</c:v>
                </c:pt>
                <c:pt idx="1">
                  <c:v>Réfugiés</c:v>
                </c:pt>
                <c:pt idx="2">
                  <c:v>Retournés</c:v>
                </c:pt>
                <c:pt idx="3">
                  <c:v>Non déplacés</c:v>
                </c:pt>
              </c:strCache>
            </c:strRef>
          </c:cat>
          <c:val>
            <c:numRef>
              <c:f>Feuil1!$C$2:$C$5</c:f>
              <c:numCache>
                <c:formatCode>0%</c:formatCode>
                <c:ptCount val="4"/>
                <c:pt idx="0">
                  <c:v>0.57999999999999996</c:v>
                </c:pt>
                <c:pt idx="1">
                  <c:v>0.6</c:v>
                </c:pt>
                <c:pt idx="2">
                  <c:v>0.6</c:v>
                </c:pt>
                <c:pt idx="3">
                  <c:v>0.54</c:v>
                </c:pt>
              </c:numCache>
            </c:numRef>
          </c:val>
          <c:extLst>
            <c:ext xmlns:c16="http://schemas.microsoft.com/office/drawing/2014/chart" uri="{C3380CC4-5D6E-409C-BE32-E72D297353CC}">
              <c16:uniqueId val="{00000001-C041-4004-9F1A-7859A5D9CCEB}"/>
            </c:ext>
          </c:extLst>
        </c:ser>
        <c:ser>
          <c:idx val="2"/>
          <c:order val="2"/>
          <c:tx>
            <c:strRef>
              <c:f>Feuil1!$D$1</c:f>
              <c:strCache>
                <c:ptCount val="1"/>
                <c:pt idx="0">
                  <c:v>Garder une distance avec les autres gens</c:v>
                </c:pt>
              </c:strCache>
            </c:strRef>
          </c:tx>
          <c:spPr>
            <a:solidFill>
              <a:schemeClr val="accent3"/>
            </a:solidFill>
            <a:ln>
              <a:noFill/>
            </a:ln>
            <a:effectLst/>
          </c:spPr>
          <c:invertIfNegative val="0"/>
          <c:cat>
            <c:strRef>
              <c:f>Feuil1!$A$2:$A$5</c:f>
              <c:strCache>
                <c:ptCount val="4"/>
                <c:pt idx="0">
                  <c:v>PDI</c:v>
                </c:pt>
                <c:pt idx="1">
                  <c:v>Réfugiés</c:v>
                </c:pt>
                <c:pt idx="2">
                  <c:v>Retournés</c:v>
                </c:pt>
                <c:pt idx="3">
                  <c:v>Non déplacés</c:v>
                </c:pt>
              </c:strCache>
            </c:strRef>
          </c:cat>
          <c:val>
            <c:numRef>
              <c:f>Feuil1!$D$2:$D$5</c:f>
              <c:numCache>
                <c:formatCode>0%</c:formatCode>
                <c:ptCount val="4"/>
                <c:pt idx="0">
                  <c:v>0.4</c:v>
                </c:pt>
                <c:pt idx="1">
                  <c:v>0.34</c:v>
                </c:pt>
                <c:pt idx="2">
                  <c:v>0.25</c:v>
                </c:pt>
                <c:pt idx="3">
                  <c:v>0.45</c:v>
                </c:pt>
              </c:numCache>
            </c:numRef>
          </c:val>
          <c:extLst>
            <c:ext xmlns:c16="http://schemas.microsoft.com/office/drawing/2014/chart" uri="{C3380CC4-5D6E-409C-BE32-E72D297353CC}">
              <c16:uniqueId val="{00000002-C041-4004-9F1A-7859A5D9CCEB}"/>
            </c:ext>
          </c:extLst>
        </c:ser>
        <c:ser>
          <c:idx val="3"/>
          <c:order val="3"/>
          <c:tx>
            <c:strRef>
              <c:f>Feuil1!$E$1</c:f>
              <c:strCache>
                <c:ptCount val="1"/>
                <c:pt idx="0">
                  <c:v>Eviter les espaces publiques et les rassemblements</c:v>
                </c:pt>
              </c:strCache>
            </c:strRef>
          </c:tx>
          <c:spPr>
            <a:solidFill>
              <a:srgbClr val="58585A"/>
            </a:solidFill>
            <a:ln>
              <a:noFill/>
            </a:ln>
            <a:effectLst/>
          </c:spPr>
          <c:invertIfNegative val="0"/>
          <c:cat>
            <c:strRef>
              <c:f>Feuil1!$A$2:$A$5</c:f>
              <c:strCache>
                <c:ptCount val="4"/>
                <c:pt idx="0">
                  <c:v>PDI</c:v>
                </c:pt>
                <c:pt idx="1">
                  <c:v>Réfugiés</c:v>
                </c:pt>
                <c:pt idx="2">
                  <c:v>Retournés</c:v>
                </c:pt>
                <c:pt idx="3">
                  <c:v>Non déplacés</c:v>
                </c:pt>
              </c:strCache>
            </c:strRef>
          </c:cat>
          <c:val>
            <c:numRef>
              <c:f>Feuil1!$E$2:$E$5</c:f>
              <c:numCache>
                <c:formatCode>0%</c:formatCode>
                <c:ptCount val="4"/>
                <c:pt idx="0">
                  <c:v>0.44</c:v>
                </c:pt>
                <c:pt idx="1">
                  <c:v>0.43</c:v>
                </c:pt>
                <c:pt idx="2">
                  <c:v>0.55000000000000004</c:v>
                </c:pt>
                <c:pt idx="3">
                  <c:v>0.38</c:v>
                </c:pt>
              </c:numCache>
            </c:numRef>
          </c:val>
          <c:extLst>
            <c:ext xmlns:c16="http://schemas.microsoft.com/office/drawing/2014/chart" uri="{C3380CC4-5D6E-409C-BE32-E72D297353CC}">
              <c16:uniqueId val="{00000003-C041-4004-9F1A-7859A5D9CCEB}"/>
            </c:ext>
          </c:extLst>
        </c:ser>
        <c:dLbls>
          <c:showLegendKey val="0"/>
          <c:showVal val="0"/>
          <c:showCatName val="0"/>
          <c:showSerName val="0"/>
          <c:showPercent val="0"/>
          <c:showBubbleSize val="0"/>
        </c:dLbls>
        <c:gapWidth val="182"/>
        <c:axId val="1656790992"/>
        <c:axId val="1656805552"/>
      </c:barChart>
      <c:catAx>
        <c:axId val="1656790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56805552"/>
        <c:crosses val="autoZero"/>
        <c:auto val="1"/>
        <c:lblAlgn val="ctr"/>
        <c:lblOffset val="100"/>
        <c:noMultiLvlLbl val="0"/>
      </c:catAx>
      <c:valAx>
        <c:axId val="1656805552"/>
        <c:scaling>
          <c:orientation val="minMax"/>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56790992"/>
        <c:crosses val="autoZero"/>
        <c:crossBetween val="between"/>
      </c:valAx>
      <c:spPr>
        <a:noFill/>
        <a:ln>
          <a:noFill/>
        </a:ln>
        <a:effectLst/>
      </c:spPr>
    </c:plotArea>
    <c:legend>
      <c:legendPos val="r"/>
      <c:layout>
        <c:manualLayout>
          <c:xMode val="edge"/>
          <c:yMode val="edge"/>
          <c:x val="0.6664937910471892"/>
          <c:y val="0.1660757874015748"/>
          <c:w val="0.3245530221352857"/>
          <c:h val="0.791622413111198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Télévision et radio</c:v>
                </c:pt>
              </c:strCache>
            </c:strRef>
          </c:tx>
          <c:spPr>
            <a:solidFill>
              <a:srgbClr val="AFE1E0"/>
            </a:solidFill>
            <a:ln>
              <a:noFill/>
            </a:ln>
            <a:effectLst/>
          </c:spPr>
          <c:invertIfNegative val="0"/>
          <c:cat>
            <c:strRef>
              <c:f>Feuil1!$A$2:$A$5</c:f>
              <c:strCache>
                <c:ptCount val="4"/>
                <c:pt idx="0">
                  <c:v>PDI</c:v>
                </c:pt>
                <c:pt idx="1">
                  <c:v>Réfugiés</c:v>
                </c:pt>
                <c:pt idx="2">
                  <c:v>Retournés</c:v>
                </c:pt>
                <c:pt idx="3">
                  <c:v>Non déplacés</c:v>
                </c:pt>
              </c:strCache>
            </c:strRef>
          </c:cat>
          <c:val>
            <c:numRef>
              <c:f>Feuil1!$B$2:$B$5</c:f>
              <c:numCache>
                <c:formatCode>0%</c:formatCode>
                <c:ptCount val="4"/>
                <c:pt idx="0">
                  <c:v>0.83</c:v>
                </c:pt>
                <c:pt idx="1">
                  <c:v>0.81</c:v>
                </c:pt>
                <c:pt idx="2">
                  <c:v>0.9</c:v>
                </c:pt>
                <c:pt idx="3">
                  <c:v>0.83</c:v>
                </c:pt>
              </c:numCache>
            </c:numRef>
          </c:val>
          <c:extLst>
            <c:ext xmlns:c16="http://schemas.microsoft.com/office/drawing/2014/chart" uri="{C3380CC4-5D6E-409C-BE32-E72D297353CC}">
              <c16:uniqueId val="{00000000-E810-43C2-A3FB-526BFD196210}"/>
            </c:ext>
          </c:extLst>
        </c:ser>
        <c:ser>
          <c:idx val="1"/>
          <c:order val="1"/>
          <c:tx>
            <c:strRef>
              <c:f>Feuil1!$C$1</c:f>
              <c:strCache>
                <c:ptCount val="1"/>
                <c:pt idx="0">
                  <c:v>Téléphone</c:v>
                </c:pt>
              </c:strCache>
            </c:strRef>
          </c:tx>
          <c:spPr>
            <a:solidFill>
              <a:srgbClr val="009999"/>
            </a:solidFill>
            <a:ln>
              <a:noFill/>
            </a:ln>
            <a:effectLst/>
          </c:spPr>
          <c:invertIfNegative val="0"/>
          <c:cat>
            <c:strRef>
              <c:f>Feuil1!$A$2:$A$5</c:f>
              <c:strCache>
                <c:ptCount val="4"/>
                <c:pt idx="0">
                  <c:v>PDI</c:v>
                </c:pt>
                <c:pt idx="1">
                  <c:v>Réfugiés</c:v>
                </c:pt>
                <c:pt idx="2">
                  <c:v>Retournés</c:v>
                </c:pt>
                <c:pt idx="3">
                  <c:v>Non déplacés</c:v>
                </c:pt>
              </c:strCache>
            </c:strRef>
          </c:cat>
          <c:val>
            <c:numRef>
              <c:f>Feuil1!$C$2:$C$5</c:f>
              <c:numCache>
                <c:formatCode>0%</c:formatCode>
                <c:ptCount val="4"/>
                <c:pt idx="0">
                  <c:v>0.65</c:v>
                </c:pt>
                <c:pt idx="1">
                  <c:v>0.56999999999999995</c:v>
                </c:pt>
                <c:pt idx="2">
                  <c:v>0.65</c:v>
                </c:pt>
                <c:pt idx="3">
                  <c:v>0.63</c:v>
                </c:pt>
              </c:numCache>
            </c:numRef>
          </c:val>
          <c:extLst>
            <c:ext xmlns:c16="http://schemas.microsoft.com/office/drawing/2014/chart" uri="{C3380CC4-5D6E-409C-BE32-E72D297353CC}">
              <c16:uniqueId val="{00000001-E810-43C2-A3FB-526BFD196210}"/>
            </c:ext>
          </c:extLst>
        </c:ser>
        <c:ser>
          <c:idx val="2"/>
          <c:order val="2"/>
          <c:tx>
            <c:strRef>
              <c:f>Feuil1!$D$1</c:f>
              <c:strCache>
                <c:ptCount val="1"/>
                <c:pt idx="0">
                  <c:v>Chef de village ou Boulama</c:v>
                </c:pt>
              </c:strCache>
            </c:strRef>
          </c:tx>
          <c:spPr>
            <a:solidFill>
              <a:schemeClr val="accent3"/>
            </a:solidFill>
            <a:ln>
              <a:noFill/>
            </a:ln>
            <a:effectLst/>
          </c:spPr>
          <c:invertIfNegative val="0"/>
          <c:cat>
            <c:strRef>
              <c:f>Feuil1!$A$2:$A$5</c:f>
              <c:strCache>
                <c:ptCount val="4"/>
                <c:pt idx="0">
                  <c:v>PDI</c:v>
                </c:pt>
                <c:pt idx="1">
                  <c:v>Réfugiés</c:v>
                </c:pt>
                <c:pt idx="2">
                  <c:v>Retournés</c:v>
                </c:pt>
                <c:pt idx="3">
                  <c:v>Non déplacés</c:v>
                </c:pt>
              </c:strCache>
            </c:strRef>
          </c:cat>
          <c:val>
            <c:numRef>
              <c:f>Feuil1!$D$2:$D$5</c:f>
              <c:numCache>
                <c:formatCode>0%</c:formatCode>
                <c:ptCount val="4"/>
                <c:pt idx="0">
                  <c:v>0.47</c:v>
                </c:pt>
                <c:pt idx="1">
                  <c:v>0.48</c:v>
                </c:pt>
                <c:pt idx="2">
                  <c:v>0.45</c:v>
                </c:pt>
                <c:pt idx="3">
                  <c:v>0.51</c:v>
                </c:pt>
              </c:numCache>
            </c:numRef>
          </c:val>
          <c:extLst>
            <c:ext xmlns:c16="http://schemas.microsoft.com/office/drawing/2014/chart" uri="{C3380CC4-5D6E-409C-BE32-E72D297353CC}">
              <c16:uniqueId val="{00000002-E810-43C2-A3FB-526BFD196210}"/>
            </c:ext>
          </c:extLst>
        </c:ser>
        <c:dLbls>
          <c:showLegendKey val="0"/>
          <c:showVal val="0"/>
          <c:showCatName val="0"/>
          <c:showSerName val="0"/>
          <c:showPercent val="0"/>
          <c:showBubbleSize val="0"/>
        </c:dLbls>
        <c:gapWidth val="182"/>
        <c:axId val="1681201936"/>
        <c:axId val="1681204848"/>
      </c:barChart>
      <c:catAx>
        <c:axId val="1681201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1204848"/>
        <c:crosses val="autoZero"/>
        <c:auto val="1"/>
        <c:lblAlgn val="ctr"/>
        <c:lblOffset val="100"/>
        <c:noMultiLvlLbl val="0"/>
      </c:catAx>
      <c:valAx>
        <c:axId val="168120484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120193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295106884071602"/>
          <c:y val="3.895685966997376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43526326833299628"/>
          <c:y val="0.29911333333333334"/>
          <c:w val="0.31149857579869389"/>
          <c:h val="0.41559886202467466"/>
        </c:manualLayout>
      </c:layout>
      <c:doughnutChart>
        <c:varyColors val="1"/>
        <c:ser>
          <c:idx val="0"/>
          <c:order val="0"/>
          <c:tx>
            <c:strRef>
              <c:f>Feuil1!$B$1</c:f>
              <c:strCache>
                <c:ptCount val="1"/>
                <c:pt idx="0">
                  <c:v>PDI</c:v>
                </c:pt>
              </c:strCache>
            </c:strRef>
          </c:tx>
          <c:dPt>
            <c:idx val="0"/>
            <c:bubble3D val="0"/>
            <c:spPr>
              <a:solidFill>
                <a:srgbClr val="D1D3D4"/>
              </a:solidFill>
              <a:ln w="19050">
                <a:solidFill>
                  <a:schemeClr val="lt1"/>
                </a:solidFill>
              </a:ln>
              <a:effectLst/>
            </c:spPr>
            <c:extLst>
              <c:ext xmlns:c16="http://schemas.microsoft.com/office/drawing/2014/chart" uri="{C3380CC4-5D6E-409C-BE32-E72D297353CC}">
                <c16:uniqueId val="{00000002-7D4B-43A1-9517-E02D80E524BE}"/>
              </c:ext>
            </c:extLst>
          </c:dPt>
          <c:dPt>
            <c:idx val="1"/>
            <c:bubble3D val="0"/>
            <c:spPr>
              <a:solidFill>
                <a:srgbClr val="979797"/>
              </a:solidFill>
              <a:ln w="19050">
                <a:solidFill>
                  <a:schemeClr val="lt1"/>
                </a:solidFill>
              </a:ln>
              <a:effectLst/>
            </c:spPr>
            <c:extLst>
              <c:ext xmlns:c16="http://schemas.microsoft.com/office/drawing/2014/chart" uri="{C3380CC4-5D6E-409C-BE32-E72D297353CC}">
                <c16:uniqueId val="{00000001-7D4B-43A1-9517-E02D80E524BE}"/>
              </c:ext>
            </c:extLst>
          </c:dPt>
          <c:dPt>
            <c:idx val="2"/>
            <c:bubble3D val="0"/>
            <c:spPr>
              <a:solidFill>
                <a:srgbClr val="AFE1E0"/>
              </a:solidFill>
              <a:ln w="19050">
                <a:solidFill>
                  <a:schemeClr val="lt1"/>
                </a:solidFill>
              </a:ln>
              <a:effectLst/>
            </c:spPr>
            <c:extLst>
              <c:ext xmlns:c16="http://schemas.microsoft.com/office/drawing/2014/chart" uri="{C3380CC4-5D6E-409C-BE32-E72D297353CC}">
                <c16:uniqueId val="{00000003-7D4B-43A1-9517-E02D80E524BE}"/>
              </c:ext>
            </c:extLst>
          </c:dPt>
          <c:dPt>
            <c:idx val="3"/>
            <c:bubble3D val="0"/>
            <c:spPr>
              <a:solidFill>
                <a:srgbClr val="009999"/>
              </a:solidFill>
              <a:ln w="19050">
                <a:solidFill>
                  <a:schemeClr val="lt1"/>
                </a:solidFill>
              </a:ln>
              <a:effectLst/>
            </c:spPr>
            <c:extLst>
              <c:ext xmlns:c16="http://schemas.microsoft.com/office/drawing/2014/chart" uri="{C3380CC4-5D6E-409C-BE32-E72D297353CC}">
                <c16:uniqueId val="{00000004-7D4B-43A1-9517-E02D80E524BE}"/>
              </c:ext>
            </c:extLst>
          </c:dPt>
          <c:dPt>
            <c:idx val="4"/>
            <c:bubble3D val="0"/>
            <c:spPr>
              <a:solidFill>
                <a:srgbClr val="EE5859">
                  <a:alpha val="85000"/>
                </a:srgbClr>
              </a:solidFill>
              <a:ln w="19050">
                <a:solidFill>
                  <a:schemeClr val="lt1"/>
                </a:solidFill>
              </a:ln>
              <a:effectLst/>
            </c:spPr>
            <c:extLst>
              <c:ext xmlns:c16="http://schemas.microsoft.com/office/drawing/2014/chart" uri="{C3380CC4-5D6E-409C-BE32-E72D297353CC}">
                <c16:uniqueId val="{00000005-7D4B-43A1-9517-E02D80E524BE}"/>
              </c:ext>
            </c:extLst>
          </c:dPt>
          <c:dPt>
            <c:idx val="5"/>
            <c:bubble3D val="0"/>
            <c:spPr>
              <a:solidFill>
                <a:srgbClr val="FF3300"/>
              </a:solidFill>
              <a:ln w="19050">
                <a:solidFill>
                  <a:schemeClr val="lt1"/>
                </a:solidFill>
              </a:ln>
              <a:effectLst/>
            </c:spPr>
            <c:extLst>
              <c:ext xmlns:c16="http://schemas.microsoft.com/office/drawing/2014/chart" uri="{C3380CC4-5D6E-409C-BE32-E72D297353CC}">
                <c16:uniqueId val="{00000006-7D4B-43A1-9517-E02D80E524BE}"/>
              </c:ext>
            </c:extLst>
          </c:dPt>
          <c:dPt>
            <c:idx val="6"/>
            <c:bubble3D val="0"/>
            <c:spPr>
              <a:solidFill>
                <a:srgbClr val="A50021"/>
              </a:solidFill>
              <a:ln w="19050">
                <a:solidFill>
                  <a:schemeClr val="lt1"/>
                </a:solidFill>
              </a:ln>
              <a:effectLst/>
            </c:spPr>
            <c:extLst>
              <c:ext xmlns:c16="http://schemas.microsoft.com/office/drawing/2014/chart" uri="{C3380CC4-5D6E-409C-BE32-E72D297353CC}">
                <c16:uniqueId val="{00000007-7D4B-43A1-9517-E02D80E524BE}"/>
              </c:ext>
            </c:extLst>
          </c:dPt>
          <c:dLbls>
            <c:dLbl>
              <c:idx val="0"/>
              <c:layout>
                <c:manualLayout>
                  <c:x val="5.0434366767577204E-2"/>
                  <c:y val="-7.08306539454068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D4B-43A1-9517-E02D80E524BE}"/>
                </c:ext>
              </c:extLst>
            </c:dLbl>
            <c:dLbl>
              <c:idx val="1"/>
              <c:layout>
                <c:manualLayout>
                  <c:x val="7.9633210685648215E-2"/>
                  <c:y val="-2.83322615781627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D4B-43A1-9517-E02D80E524BE}"/>
                </c:ext>
              </c:extLst>
            </c:dLbl>
            <c:dLbl>
              <c:idx val="2"/>
              <c:layout>
                <c:manualLayout>
                  <c:x val="1.8581082493317917E-2"/>
                  <c:y val="0.1062459809181102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D4B-43A1-9517-E02D80E524BE}"/>
                </c:ext>
              </c:extLst>
            </c:dLbl>
            <c:dLbl>
              <c:idx val="3"/>
              <c:layout>
                <c:manualLayout>
                  <c:x val="-6.3706568548518569E-2"/>
                  <c:y val="1.4166130789081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D4B-43A1-9517-E02D80E524BE}"/>
                </c:ext>
              </c:extLst>
            </c:dLbl>
            <c:dLbl>
              <c:idx val="4"/>
              <c:layout>
                <c:manualLayout>
                  <c:x val="-5.5743247479953753E-2"/>
                  <c:y val="-5.31229904590551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D4B-43A1-9517-E02D80E524BE}"/>
                </c:ext>
              </c:extLst>
            </c:dLbl>
            <c:dLbl>
              <c:idx val="5"/>
              <c:layout>
                <c:manualLayout>
                  <c:x val="-2.6544403561882837E-2"/>
                  <c:y val="-5.66645231563254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7D4B-43A1-9517-E02D80E524BE}"/>
                </c:ext>
              </c:extLst>
            </c:dLbl>
            <c:dLbl>
              <c:idx val="6"/>
              <c:delete val="1"/>
              <c:extLst>
                <c:ext xmlns:c15="http://schemas.microsoft.com/office/drawing/2012/chart" uri="{CE6537A1-D6FC-4f65-9D91-7224C49458BB}"/>
                <c:ext xmlns:c16="http://schemas.microsoft.com/office/drawing/2014/chart" uri="{C3380CC4-5D6E-409C-BE32-E72D297353CC}">
                  <c16:uniqueId val="{00000007-7D4B-43A1-9517-E02D80E524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Feuil1!$A$2:$A$8</c:f>
              <c:strCache>
                <c:ptCount val="7"/>
                <c:pt idx="0">
                  <c:v>L'eau est disponible dans la maison</c:v>
                </c:pt>
                <c:pt idx="1">
                  <c:v>De 0 à 15 minutes</c:v>
                </c:pt>
                <c:pt idx="2">
                  <c:v>De 16 à 30 minutes</c:v>
                </c:pt>
                <c:pt idx="3">
                  <c:v>Entre 30 minutes et une heure</c:v>
                </c:pt>
                <c:pt idx="4">
                  <c:v>Entre 1h et moins de la moitié de la journée</c:v>
                </c:pt>
                <c:pt idx="5">
                  <c:v>La moitié d'une journée</c:v>
                </c:pt>
                <c:pt idx="6">
                  <c:v>Plus d'une demi journée</c:v>
                </c:pt>
              </c:strCache>
            </c:strRef>
          </c:cat>
          <c:val>
            <c:numRef>
              <c:f>Feuil1!$B$2:$B$8</c:f>
              <c:numCache>
                <c:formatCode>0%</c:formatCode>
                <c:ptCount val="7"/>
                <c:pt idx="0">
                  <c:v>0.01</c:v>
                </c:pt>
                <c:pt idx="1">
                  <c:v>0.23</c:v>
                </c:pt>
                <c:pt idx="2">
                  <c:v>0.39</c:v>
                </c:pt>
                <c:pt idx="3">
                  <c:v>0.21</c:v>
                </c:pt>
                <c:pt idx="4">
                  <c:v>0.15</c:v>
                </c:pt>
                <c:pt idx="5">
                  <c:v>0.02</c:v>
                </c:pt>
                <c:pt idx="6">
                  <c:v>1E-3</c:v>
                </c:pt>
              </c:numCache>
            </c:numRef>
          </c:val>
          <c:extLst>
            <c:ext xmlns:c16="http://schemas.microsoft.com/office/drawing/2014/chart" uri="{C3380CC4-5D6E-409C-BE32-E72D297353CC}">
              <c16:uniqueId val="{00000000-7D4B-43A1-9517-E02D80E524BE}"/>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l"/>
      <c:layout>
        <c:manualLayout>
          <c:xMode val="edge"/>
          <c:yMode val="edge"/>
          <c:x val="3.0351653782748119E-3"/>
          <c:y val="3.5277777777777776E-2"/>
          <c:w val="0.34067003926899642"/>
          <c:h val="0.9647222222222222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800422177325795"/>
          <c:y val="0.38034255864914362"/>
          <c:w val="0.5265930483838499"/>
          <c:h val="0.4316720121385676"/>
        </c:manualLayout>
      </c:layout>
      <c:doughnutChart>
        <c:varyColors val="1"/>
        <c:ser>
          <c:idx val="0"/>
          <c:order val="0"/>
          <c:tx>
            <c:strRef>
              <c:f>Feuil1!$B$1</c:f>
              <c:strCache>
                <c:ptCount val="1"/>
                <c:pt idx="0">
                  <c:v>Non déplacés</c:v>
                </c:pt>
              </c:strCache>
            </c:strRef>
          </c:tx>
          <c:dPt>
            <c:idx val="0"/>
            <c:bubble3D val="0"/>
            <c:spPr>
              <a:solidFill>
                <a:srgbClr val="D1D3D4"/>
              </a:solidFill>
              <a:ln w="19050">
                <a:solidFill>
                  <a:schemeClr val="lt1"/>
                </a:solidFill>
              </a:ln>
              <a:effectLst/>
            </c:spPr>
            <c:extLst>
              <c:ext xmlns:c16="http://schemas.microsoft.com/office/drawing/2014/chart" uri="{C3380CC4-5D6E-409C-BE32-E72D297353CC}">
                <c16:uniqueId val="{00000001-D540-42BB-A5EE-93081EF16E87}"/>
              </c:ext>
            </c:extLst>
          </c:dPt>
          <c:dPt>
            <c:idx val="1"/>
            <c:bubble3D val="0"/>
            <c:spPr>
              <a:solidFill>
                <a:srgbClr val="979797"/>
              </a:solidFill>
              <a:ln w="19050">
                <a:solidFill>
                  <a:schemeClr val="lt1"/>
                </a:solidFill>
              </a:ln>
              <a:effectLst/>
            </c:spPr>
            <c:extLst>
              <c:ext xmlns:c16="http://schemas.microsoft.com/office/drawing/2014/chart" uri="{C3380CC4-5D6E-409C-BE32-E72D297353CC}">
                <c16:uniqueId val="{00000002-D540-42BB-A5EE-93081EF16E87}"/>
              </c:ext>
            </c:extLst>
          </c:dPt>
          <c:dPt>
            <c:idx val="2"/>
            <c:bubble3D val="0"/>
            <c:spPr>
              <a:solidFill>
                <a:srgbClr val="AFE1E0"/>
              </a:solidFill>
              <a:ln w="19050">
                <a:solidFill>
                  <a:schemeClr val="lt1"/>
                </a:solidFill>
              </a:ln>
              <a:effectLst/>
            </c:spPr>
            <c:extLst>
              <c:ext xmlns:c16="http://schemas.microsoft.com/office/drawing/2014/chart" uri="{C3380CC4-5D6E-409C-BE32-E72D297353CC}">
                <c16:uniqueId val="{00000003-D540-42BB-A5EE-93081EF16E87}"/>
              </c:ext>
            </c:extLst>
          </c:dPt>
          <c:dPt>
            <c:idx val="3"/>
            <c:bubble3D val="0"/>
            <c:spPr>
              <a:solidFill>
                <a:srgbClr val="009999"/>
              </a:solidFill>
              <a:ln w="19050">
                <a:solidFill>
                  <a:schemeClr val="lt1"/>
                </a:solidFill>
              </a:ln>
              <a:effectLst/>
            </c:spPr>
            <c:extLst>
              <c:ext xmlns:c16="http://schemas.microsoft.com/office/drawing/2014/chart" uri="{C3380CC4-5D6E-409C-BE32-E72D297353CC}">
                <c16:uniqueId val="{00000004-D540-42BB-A5EE-93081EF16E87}"/>
              </c:ext>
            </c:extLst>
          </c:dPt>
          <c:dPt>
            <c:idx val="4"/>
            <c:bubble3D val="0"/>
            <c:spPr>
              <a:solidFill>
                <a:srgbClr val="EE5859">
                  <a:alpha val="85000"/>
                </a:srgbClr>
              </a:solidFill>
              <a:ln w="19050">
                <a:solidFill>
                  <a:schemeClr val="lt1"/>
                </a:solidFill>
              </a:ln>
              <a:effectLst/>
            </c:spPr>
            <c:extLst>
              <c:ext xmlns:c16="http://schemas.microsoft.com/office/drawing/2014/chart" uri="{C3380CC4-5D6E-409C-BE32-E72D297353CC}">
                <c16:uniqueId val="{00000005-D540-42BB-A5EE-93081EF16E87}"/>
              </c:ext>
            </c:extLst>
          </c:dPt>
          <c:dPt>
            <c:idx val="5"/>
            <c:bubble3D val="0"/>
            <c:spPr>
              <a:solidFill>
                <a:srgbClr val="FF3300"/>
              </a:solidFill>
              <a:ln w="19050">
                <a:solidFill>
                  <a:schemeClr val="lt1"/>
                </a:solidFill>
              </a:ln>
              <a:effectLst/>
            </c:spPr>
            <c:extLst>
              <c:ext xmlns:c16="http://schemas.microsoft.com/office/drawing/2014/chart" uri="{C3380CC4-5D6E-409C-BE32-E72D297353CC}">
                <c16:uniqueId val="{00000006-D540-42BB-A5EE-93081EF16E87}"/>
              </c:ext>
            </c:extLst>
          </c:dPt>
          <c:dPt>
            <c:idx val="6"/>
            <c:bubble3D val="0"/>
            <c:spPr>
              <a:solidFill>
                <a:srgbClr val="A50021"/>
              </a:solidFill>
              <a:ln w="19050">
                <a:solidFill>
                  <a:schemeClr val="lt1"/>
                </a:solidFill>
              </a:ln>
              <a:effectLst/>
            </c:spPr>
            <c:extLst>
              <c:ext xmlns:c16="http://schemas.microsoft.com/office/drawing/2014/chart" uri="{C3380CC4-5D6E-409C-BE32-E72D297353CC}">
                <c16:uniqueId val="{00000007-D540-42BB-A5EE-93081EF16E87}"/>
              </c:ext>
            </c:extLst>
          </c:dPt>
          <c:dLbls>
            <c:dLbl>
              <c:idx val="0"/>
              <c:layout>
                <c:manualLayout>
                  <c:x val="0.12831566326736818"/>
                  <c:y val="-5.47020032993491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540-42BB-A5EE-93081EF16E87}"/>
                </c:ext>
              </c:extLst>
            </c:dLbl>
            <c:dLbl>
              <c:idx val="1"/>
              <c:layout>
                <c:manualLayout>
                  <c:x val="0.1030284068263049"/>
                  <c:y val="-0.1430834652442707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540-42BB-A5EE-93081EF16E87}"/>
                </c:ext>
              </c:extLst>
            </c:dLbl>
            <c:dLbl>
              <c:idx val="2"/>
              <c:layout>
                <c:manualLayout>
                  <c:x val="-9.9801071430175151E-2"/>
                  <c:y val="6.73255425222757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540-42BB-A5EE-93081EF16E87}"/>
                </c:ext>
              </c:extLst>
            </c:dLbl>
            <c:dLbl>
              <c:idx val="3"/>
              <c:layout>
                <c:manualLayout>
                  <c:x val="-0.11881079932163711"/>
                  <c:y val="-2.524707844585354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540-42BB-A5EE-93081EF16E87}"/>
                </c:ext>
              </c:extLst>
            </c:dLbl>
            <c:dLbl>
              <c:idx val="4"/>
              <c:layout>
                <c:manualLayout>
                  <c:x val="-9.5048639457309694E-2"/>
                  <c:y val="-5.47020032993491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540-42BB-A5EE-93081EF16E87}"/>
                </c:ext>
              </c:extLst>
            </c:dLbl>
            <c:dLbl>
              <c:idx val="5"/>
              <c:layout>
                <c:manualLayout>
                  <c:x val="-7.128647959298226E-2"/>
                  <c:y val="-7.153338892991814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540-42BB-A5EE-93081EF16E87}"/>
                </c:ext>
              </c:extLst>
            </c:dLbl>
            <c:dLbl>
              <c:idx val="6"/>
              <c:layout>
                <c:manualLayout>
                  <c:x val="4.7524319728654849E-3"/>
                  <c:y val="-9.257262096812941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540-42BB-A5EE-93081EF16E8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Feuil1!$A$2:$A$8</c:f>
              <c:numCache>
                <c:formatCode>General</c:formatCode>
                <c:ptCount val="7"/>
                <c:pt idx="0">
                  <c:v>1</c:v>
                </c:pt>
                <c:pt idx="1">
                  <c:v>2</c:v>
                </c:pt>
                <c:pt idx="2">
                  <c:v>3</c:v>
                </c:pt>
                <c:pt idx="3">
                  <c:v>4</c:v>
                </c:pt>
                <c:pt idx="4">
                  <c:v>5</c:v>
                </c:pt>
                <c:pt idx="5">
                  <c:v>6</c:v>
                </c:pt>
                <c:pt idx="6">
                  <c:v>7</c:v>
                </c:pt>
              </c:numCache>
            </c:numRef>
          </c:cat>
          <c:val>
            <c:numRef>
              <c:f>Feuil1!$B$2:$B$8</c:f>
              <c:numCache>
                <c:formatCode>0%</c:formatCode>
                <c:ptCount val="7"/>
                <c:pt idx="0">
                  <c:v>0.04</c:v>
                </c:pt>
                <c:pt idx="1">
                  <c:v>0.42</c:v>
                </c:pt>
                <c:pt idx="2">
                  <c:v>0.28999999999999998</c:v>
                </c:pt>
                <c:pt idx="3">
                  <c:v>0.14000000000000001</c:v>
                </c:pt>
                <c:pt idx="4">
                  <c:v>7.0000000000000007E-2</c:v>
                </c:pt>
                <c:pt idx="5">
                  <c:v>0.03</c:v>
                </c:pt>
                <c:pt idx="6">
                  <c:v>0.01</c:v>
                </c:pt>
              </c:numCache>
            </c:numRef>
          </c:val>
          <c:extLst>
            <c:ext xmlns:c16="http://schemas.microsoft.com/office/drawing/2014/chart" uri="{C3380CC4-5D6E-409C-BE32-E72D297353CC}">
              <c16:uniqueId val="{00000000-D540-42BB-A5EE-93081EF16E8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352519532649989"/>
          <c:y val="0.40885021936435056"/>
          <c:w val="0.60573106874972327"/>
          <c:h val="0.47385021222125867"/>
        </c:manualLayout>
      </c:layout>
      <c:doughnutChart>
        <c:varyColors val="1"/>
        <c:ser>
          <c:idx val="0"/>
          <c:order val="0"/>
          <c:tx>
            <c:strRef>
              <c:f>Feuil1!$B$1</c:f>
              <c:strCache>
                <c:ptCount val="1"/>
                <c:pt idx="0">
                  <c:v>Réfugiés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7-D0A9-432D-922A-D8F896C1561A}"/>
              </c:ext>
            </c:extLst>
          </c:dPt>
          <c:dPt>
            <c:idx val="1"/>
            <c:bubble3D val="0"/>
            <c:spPr>
              <a:solidFill>
                <a:srgbClr val="979797"/>
              </a:solidFill>
              <a:ln w="19050">
                <a:solidFill>
                  <a:schemeClr val="lt1"/>
                </a:solidFill>
              </a:ln>
              <a:effectLst/>
            </c:spPr>
            <c:extLst>
              <c:ext xmlns:c16="http://schemas.microsoft.com/office/drawing/2014/chart" uri="{C3380CC4-5D6E-409C-BE32-E72D297353CC}">
                <c16:uniqueId val="{00000001-D0A9-432D-922A-D8F896C1561A}"/>
              </c:ext>
            </c:extLst>
          </c:dPt>
          <c:dPt>
            <c:idx val="2"/>
            <c:bubble3D val="0"/>
            <c:spPr>
              <a:solidFill>
                <a:srgbClr val="AFE1E0"/>
              </a:solidFill>
              <a:ln w="19050">
                <a:solidFill>
                  <a:schemeClr val="lt1"/>
                </a:solidFill>
              </a:ln>
              <a:effectLst/>
            </c:spPr>
            <c:extLst>
              <c:ext xmlns:c16="http://schemas.microsoft.com/office/drawing/2014/chart" uri="{C3380CC4-5D6E-409C-BE32-E72D297353CC}">
                <c16:uniqueId val="{00000002-D0A9-432D-922A-D8F896C1561A}"/>
              </c:ext>
            </c:extLst>
          </c:dPt>
          <c:dPt>
            <c:idx val="3"/>
            <c:bubble3D val="0"/>
            <c:spPr>
              <a:solidFill>
                <a:srgbClr val="009999"/>
              </a:solidFill>
              <a:ln w="19050">
                <a:solidFill>
                  <a:schemeClr val="lt1"/>
                </a:solidFill>
              </a:ln>
              <a:effectLst/>
            </c:spPr>
            <c:extLst>
              <c:ext xmlns:c16="http://schemas.microsoft.com/office/drawing/2014/chart" uri="{C3380CC4-5D6E-409C-BE32-E72D297353CC}">
                <c16:uniqueId val="{00000003-D0A9-432D-922A-D8F896C1561A}"/>
              </c:ext>
            </c:extLst>
          </c:dPt>
          <c:dPt>
            <c:idx val="4"/>
            <c:bubble3D val="0"/>
            <c:spPr>
              <a:solidFill>
                <a:srgbClr val="EE5859">
                  <a:alpha val="85000"/>
                </a:srgbClr>
              </a:solidFill>
              <a:ln w="19050">
                <a:solidFill>
                  <a:schemeClr val="lt1"/>
                </a:solidFill>
              </a:ln>
              <a:effectLst/>
            </c:spPr>
            <c:extLst>
              <c:ext xmlns:c16="http://schemas.microsoft.com/office/drawing/2014/chart" uri="{C3380CC4-5D6E-409C-BE32-E72D297353CC}">
                <c16:uniqueId val="{00000004-D0A9-432D-922A-D8F896C1561A}"/>
              </c:ext>
            </c:extLst>
          </c:dPt>
          <c:dPt>
            <c:idx val="5"/>
            <c:bubble3D val="0"/>
            <c:spPr>
              <a:solidFill>
                <a:srgbClr val="FF3300"/>
              </a:solidFill>
              <a:ln w="19050">
                <a:solidFill>
                  <a:schemeClr val="lt1"/>
                </a:solidFill>
              </a:ln>
              <a:effectLst/>
            </c:spPr>
            <c:extLst>
              <c:ext xmlns:c16="http://schemas.microsoft.com/office/drawing/2014/chart" uri="{C3380CC4-5D6E-409C-BE32-E72D297353CC}">
                <c16:uniqueId val="{00000005-D0A9-432D-922A-D8F896C1561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6-D0A9-432D-922A-D8F896C1561A}"/>
              </c:ext>
            </c:extLst>
          </c:dPt>
          <c:dLbls>
            <c:dLbl>
              <c:idx val="0"/>
              <c:delete val="1"/>
              <c:extLst>
                <c:ext xmlns:c15="http://schemas.microsoft.com/office/drawing/2012/chart" uri="{CE6537A1-D6FC-4f65-9D91-7224C49458BB}"/>
                <c:ext xmlns:c16="http://schemas.microsoft.com/office/drawing/2014/chart" uri="{C3380CC4-5D6E-409C-BE32-E72D297353CC}">
                  <c16:uniqueId val="{00000007-D0A9-432D-922A-D8F896C1561A}"/>
                </c:ext>
              </c:extLst>
            </c:dLbl>
            <c:dLbl>
              <c:idx val="1"/>
              <c:layout>
                <c:manualLayout>
                  <c:x val="0.12756202669306174"/>
                  <c:y val="-5.89662231759043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0A9-432D-922A-D8F896C1561A}"/>
                </c:ext>
              </c:extLst>
            </c:dLbl>
            <c:dLbl>
              <c:idx val="2"/>
              <c:layout>
                <c:manualLayout>
                  <c:x val="0.1913430400395924"/>
                  <c:y val="5.89662231759043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0A9-432D-922A-D8F896C1561A}"/>
                </c:ext>
              </c:extLst>
            </c:dLbl>
            <c:dLbl>
              <c:idx val="3"/>
              <c:layout>
                <c:manualLayout>
                  <c:x val="-0.10436893093068689"/>
                  <c:y val="0.1360758996367023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0A9-432D-922A-D8F896C1561A}"/>
                </c:ext>
              </c:extLst>
            </c:dLbl>
            <c:dLbl>
              <c:idx val="4"/>
              <c:layout>
                <c:manualLayout>
                  <c:x val="-0.19134304003959265"/>
                  <c:y val="-4.535863321223411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0A9-432D-922A-D8F896C1561A}"/>
                </c:ext>
              </c:extLst>
            </c:dLbl>
            <c:dLbl>
              <c:idx val="5"/>
              <c:layout>
                <c:manualLayout>
                  <c:x val="-0.10436893093068694"/>
                  <c:y val="-0.1088607197093619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0A9-432D-922A-D8F896C1561A}"/>
                </c:ext>
              </c:extLst>
            </c:dLbl>
            <c:dLbl>
              <c:idx val="6"/>
              <c:delete val="1"/>
              <c:extLst>
                <c:ext xmlns:c15="http://schemas.microsoft.com/office/drawing/2012/chart" uri="{CE6537A1-D6FC-4f65-9D91-7224C49458BB}"/>
                <c:ext xmlns:c16="http://schemas.microsoft.com/office/drawing/2014/chart" uri="{C3380CC4-5D6E-409C-BE32-E72D297353CC}">
                  <c16:uniqueId val="{00000006-D0A9-432D-922A-D8F896C1561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Feuil1!$A$2:$A$8</c:f>
              <c:strCache>
                <c:ptCount val="7"/>
                <c:pt idx="0">
                  <c:v>1</c:v>
                </c:pt>
                <c:pt idx="1">
                  <c:v>2e trim.</c:v>
                </c:pt>
                <c:pt idx="2">
                  <c:v>3</c:v>
                </c:pt>
                <c:pt idx="3">
                  <c:v>4</c:v>
                </c:pt>
                <c:pt idx="4">
                  <c:v>5</c:v>
                </c:pt>
                <c:pt idx="5">
                  <c:v>6</c:v>
                </c:pt>
                <c:pt idx="6">
                  <c:v>7</c:v>
                </c:pt>
              </c:strCache>
            </c:strRef>
          </c:cat>
          <c:val>
            <c:numRef>
              <c:f>Feuil1!$B$2:$B$8</c:f>
              <c:numCache>
                <c:formatCode>0%</c:formatCode>
                <c:ptCount val="7"/>
                <c:pt idx="0">
                  <c:v>0</c:v>
                </c:pt>
                <c:pt idx="1">
                  <c:v>0.23</c:v>
                </c:pt>
                <c:pt idx="2">
                  <c:v>0.38</c:v>
                </c:pt>
                <c:pt idx="3">
                  <c:v>0.27</c:v>
                </c:pt>
                <c:pt idx="4">
                  <c:v>0.09</c:v>
                </c:pt>
                <c:pt idx="5">
                  <c:v>0.02</c:v>
                </c:pt>
                <c:pt idx="6">
                  <c:v>0</c:v>
                </c:pt>
              </c:numCache>
            </c:numRef>
          </c:val>
          <c:extLst>
            <c:ext xmlns:c16="http://schemas.microsoft.com/office/drawing/2014/chart" uri="{C3380CC4-5D6E-409C-BE32-E72D297353CC}">
              <c16:uniqueId val="{00000000-D0A9-432D-922A-D8F896C1561A}"/>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792730951699564"/>
          <c:y val="0.37832246021588622"/>
          <c:w val="0.52371570338542395"/>
          <c:h val="0.42194623660453462"/>
        </c:manualLayout>
      </c:layout>
      <c:doughnutChart>
        <c:varyColors val="1"/>
        <c:ser>
          <c:idx val="0"/>
          <c:order val="0"/>
          <c:tx>
            <c:strRef>
              <c:f>Feuil1!$B$1</c:f>
              <c:strCache>
                <c:ptCount val="1"/>
                <c:pt idx="0">
                  <c:v>Retournés</c:v>
                </c:pt>
              </c:strCache>
            </c:strRef>
          </c:tx>
          <c:dPt>
            <c:idx val="0"/>
            <c:bubble3D val="0"/>
            <c:spPr>
              <a:solidFill>
                <a:srgbClr val="CACACA"/>
              </a:solidFill>
              <a:ln w="19050">
                <a:solidFill>
                  <a:schemeClr val="lt1"/>
                </a:solidFill>
              </a:ln>
              <a:effectLst/>
            </c:spPr>
            <c:extLst>
              <c:ext xmlns:c16="http://schemas.microsoft.com/office/drawing/2014/chart" uri="{C3380CC4-5D6E-409C-BE32-E72D297353CC}">
                <c16:uniqueId val="{00000002-8356-4945-9A65-3562BE83EF85}"/>
              </c:ext>
            </c:extLst>
          </c:dPt>
          <c:dPt>
            <c:idx val="1"/>
            <c:bubble3D val="0"/>
            <c:spPr>
              <a:solidFill>
                <a:srgbClr val="979797"/>
              </a:solidFill>
              <a:ln w="19050">
                <a:solidFill>
                  <a:schemeClr val="lt1"/>
                </a:solidFill>
              </a:ln>
              <a:effectLst/>
            </c:spPr>
            <c:extLst>
              <c:ext xmlns:c16="http://schemas.microsoft.com/office/drawing/2014/chart" uri="{C3380CC4-5D6E-409C-BE32-E72D297353CC}">
                <c16:uniqueId val="{00000003-8356-4945-9A65-3562BE83EF85}"/>
              </c:ext>
            </c:extLst>
          </c:dPt>
          <c:dPt>
            <c:idx val="2"/>
            <c:bubble3D val="0"/>
            <c:spPr>
              <a:solidFill>
                <a:srgbClr val="AFE1E0"/>
              </a:solidFill>
              <a:ln w="19050">
                <a:solidFill>
                  <a:schemeClr val="lt1"/>
                </a:solidFill>
              </a:ln>
              <a:effectLst/>
            </c:spPr>
            <c:extLst>
              <c:ext xmlns:c16="http://schemas.microsoft.com/office/drawing/2014/chart" uri="{C3380CC4-5D6E-409C-BE32-E72D297353CC}">
                <c16:uniqueId val="{00000004-8356-4945-9A65-3562BE83EF85}"/>
              </c:ext>
            </c:extLst>
          </c:dPt>
          <c:dPt>
            <c:idx val="3"/>
            <c:bubble3D val="0"/>
            <c:spPr>
              <a:solidFill>
                <a:srgbClr val="009999"/>
              </a:solidFill>
              <a:ln w="19050">
                <a:solidFill>
                  <a:schemeClr val="lt1"/>
                </a:solidFill>
              </a:ln>
              <a:effectLst/>
            </c:spPr>
            <c:extLst>
              <c:ext xmlns:c16="http://schemas.microsoft.com/office/drawing/2014/chart" uri="{C3380CC4-5D6E-409C-BE32-E72D297353CC}">
                <c16:uniqueId val="{00000005-8356-4945-9A65-3562BE83EF85}"/>
              </c:ext>
            </c:extLst>
          </c:dPt>
          <c:dPt>
            <c:idx val="4"/>
            <c:bubble3D val="0"/>
            <c:spPr>
              <a:solidFill>
                <a:srgbClr val="EE5859">
                  <a:alpha val="84000"/>
                </a:srgbClr>
              </a:solidFill>
              <a:ln w="19050">
                <a:solidFill>
                  <a:schemeClr val="lt1"/>
                </a:solidFill>
              </a:ln>
              <a:effectLst/>
            </c:spPr>
            <c:extLst>
              <c:ext xmlns:c16="http://schemas.microsoft.com/office/drawing/2014/chart" uri="{C3380CC4-5D6E-409C-BE32-E72D297353CC}">
                <c16:uniqueId val="{00000001-8356-4945-9A65-3562BE83EF85}"/>
              </c:ext>
            </c:extLst>
          </c:dPt>
          <c:dLbls>
            <c:dLbl>
              <c:idx val="0"/>
              <c:layout>
                <c:manualLayout>
                  <c:x val="8.702381768127275E-2"/>
                  <c:y val="-9.07347010220157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356-4945-9A65-3562BE83EF85}"/>
                </c:ext>
              </c:extLst>
            </c:dLbl>
            <c:dLbl>
              <c:idx val="1"/>
              <c:layout>
                <c:manualLayout>
                  <c:x val="2.0476192395593586E-2"/>
                  <c:y val="-0.1897180112278510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356-4945-9A65-3562BE83EF85}"/>
                </c:ext>
              </c:extLst>
            </c:dLbl>
            <c:dLbl>
              <c:idx val="2"/>
              <c:layout>
                <c:manualLayout>
                  <c:x val="-0.12285715437356153"/>
                  <c:y val="0.1031076147977450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356-4945-9A65-3562BE83EF85}"/>
                </c:ext>
              </c:extLst>
            </c:dLbl>
            <c:dLbl>
              <c:idx val="3"/>
              <c:layout>
                <c:manualLayout>
                  <c:x val="-0.14845239486805351"/>
                  <c:y val="-4.124304591909802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356-4945-9A65-3562BE83EF85}"/>
                </c:ext>
              </c:extLst>
            </c:dLbl>
            <c:dLbl>
              <c:idx val="4"/>
              <c:layout>
                <c:manualLayout>
                  <c:x val="-0.12285715437356153"/>
                  <c:y val="-7.42374826543764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356-4945-9A65-3562BE83EF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1er trim.</c:v>
                </c:pt>
                <c:pt idx="1">
                  <c:v>2e trim.</c:v>
                </c:pt>
                <c:pt idx="2">
                  <c:v>3e trim.</c:v>
                </c:pt>
                <c:pt idx="3">
                  <c:v>4e trim.</c:v>
                </c:pt>
                <c:pt idx="4">
                  <c:v>1</c:v>
                </c:pt>
              </c:strCache>
            </c:strRef>
          </c:cat>
          <c:val>
            <c:numRef>
              <c:f>Feuil1!$B$2:$B$6</c:f>
              <c:numCache>
                <c:formatCode>0%</c:formatCode>
                <c:ptCount val="5"/>
                <c:pt idx="0">
                  <c:v>0.05</c:v>
                </c:pt>
                <c:pt idx="1">
                  <c:v>0.35</c:v>
                </c:pt>
                <c:pt idx="2">
                  <c:v>0.35</c:v>
                </c:pt>
                <c:pt idx="3">
                  <c:v>0.2</c:v>
                </c:pt>
                <c:pt idx="4">
                  <c:v>0.05</c:v>
                </c:pt>
              </c:numCache>
            </c:numRef>
          </c:val>
          <c:extLst>
            <c:ext xmlns:c16="http://schemas.microsoft.com/office/drawing/2014/chart" uri="{C3380CC4-5D6E-409C-BE32-E72D297353CC}">
              <c16:uniqueId val="{00000000-8356-4945-9A65-3562BE83EF85}"/>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Feuil1!$B$1</c:f>
              <c:strCache>
                <c:ptCount val="1"/>
                <c:pt idx="0">
                  <c:v>Personne</c:v>
                </c:pt>
              </c:strCache>
            </c:strRef>
          </c:tx>
          <c:spPr>
            <a:solidFill>
              <a:srgbClr val="A50021"/>
            </a:solidFill>
            <a:ln>
              <a:noFill/>
            </a:ln>
            <a:effectLst/>
          </c:spPr>
          <c:invertIfNegative val="0"/>
          <c:cat>
            <c:strRef>
              <c:f>Feuil1!$A$2:$A$5</c:f>
              <c:strCache>
                <c:ptCount val="4"/>
                <c:pt idx="0">
                  <c:v>PDI</c:v>
                </c:pt>
                <c:pt idx="1">
                  <c:v>Réfugiés</c:v>
                </c:pt>
                <c:pt idx="2">
                  <c:v>Retournés</c:v>
                </c:pt>
                <c:pt idx="3">
                  <c:v>Non déplacés</c:v>
                </c:pt>
              </c:strCache>
            </c:strRef>
          </c:cat>
          <c:val>
            <c:numRef>
              <c:f>Feuil1!$B$2:$B$5</c:f>
              <c:numCache>
                <c:formatCode>0%</c:formatCode>
                <c:ptCount val="4"/>
                <c:pt idx="0">
                  <c:v>0.05</c:v>
                </c:pt>
                <c:pt idx="1">
                  <c:v>0.03</c:v>
                </c:pt>
                <c:pt idx="2">
                  <c:v>0</c:v>
                </c:pt>
                <c:pt idx="3">
                  <c:v>0</c:v>
                </c:pt>
              </c:numCache>
            </c:numRef>
          </c:val>
          <c:extLst>
            <c:ext xmlns:c16="http://schemas.microsoft.com/office/drawing/2014/chart" uri="{C3380CC4-5D6E-409C-BE32-E72D297353CC}">
              <c16:uniqueId val="{00000000-511A-4A43-A888-A0CC837C44CC}"/>
            </c:ext>
          </c:extLst>
        </c:ser>
        <c:ser>
          <c:idx val="1"/>
          <c:order val="1"/>
          <c:tx>
            <c:strRef>
              <c:f>Feuil1!$C$1</c:f>
              <c:strCache>
                <c:ptCount val="1"/>
                <c:pt idx="0">
                  <c:v>Une minorité</c:v>
                </c:pt>
              </c:strCache>
            </c:strRef>
          </c:tx>
          <c:spPr>
            <a:solidFill>
              <a:srgbClr val="EE5859"/>
            </a:solidFill>
            <a:ln>
              <a:noFill/>
            </a:ln>
            <a:effectLst/>
          </c:spPr>
          <c:invertIfNegative val="0"/>
          <c:cat>
            <c:strRef>
              <c:f>Feuil1!$A$2:$A$5</c:f>
              <c:strCache>
                <c:ptCount val="4"/>
                <c:pt idx="0">
                  <c:v>PDI</c:v>
                </c:pt>
                <c:pt idx="1">
                  <c:v>Réfugiés</c:v>
                </c:pt>
                <c:pt idx="2">
                  <c:v>Retournés</c:v>
                </c:pt>
                <c:pt idx="3">
                  <c:v>Non déplacés</c:v>
                </c:pt>
              </c:strCache>
            </c:strRef>
          </c:cat>
          <c:val>
            <c:numRef>
              <c:f>Feuil1!$C$2:$C$5</c:f>
              <c:numCache>
                <c:formatCode>0%</c:formatCode>
                <c:ptCount val="4"/>
                <c:pt idx="0">
                  <c:v>0.19</c:v>
                </c:pt>
                <c:pt idx="1">
                  <c:v>0.23</c:v>
                </c:pt>
                <c:pt idx="2">
                  <c:v>0.1</c:v>
                </c:pt>
                <c:pt idx="3">
                  <c:v>0.23</c:v>
                </c:pt>
              </c:numCache>
            </c:numRef>
          </c:val>
          <c:extLst>
            <c:ext xmlns:c16="http://schemas.microsoft.com/office/drawing/2014/chart" uri="{C3380CC4-5D6E-409C-BE32-E72D297353CC}">
              <c16:uniqueId val="{00000001-511A-4A43-A888-A0CC837C44CC}"/>
            </c:ext>
          </c:extLst>
        </c:ser>
        <c:ser>
          <c:idx val="2"/>
          <c:order val="2"/>
          <c:tx>
            <c:strRef>
              <c:f>Feuil1!$D$1</c:f>
              <c:strCache>
                <c:ptCount val="1"/>
                <c:pt idx="0">
                  <c:v>La moitié</c:v>
                </c:pt>
              </c:strCache>
            </c:strRef>
          </c:tx>
          <c:spPr>
            <a:solidFill>
              <a:srgbClr val="979797"/>
            </a:solidFill>
            <a:ln>
              <a:noFill/>
            </a:ln>
            <a:effectLst/>
          </c:spPr>
          <c:invertIfNegative val="0"/>
          <c:cat>
            <c:strRef>
              <c:f>Feuil1!$A$2:$A$5</c:f>
              <c:strCache>
                <c:ptCount val="4"/>
                <c:pt idx="0">
                  <c:v>PDI</c:v>
                </c:pt>
                <c:pt idx="1">
                  <c:v>Réfugiés</c:v>
                </c:pt>
                <c:pt idx="2">
                  <c:v>Retournés</c:v>
                </c:pt>
                <c:pt idx="3">
                  <c:v>Non déplacés</c:v>
                </c:pt>
              </c:strCache>
            </c:strRef>
          </c:cat>
          <c:val>
            <c:numRef>
              <c:f>Feuil1!$D$2:$D$5</c:f>
              <c:numCache>
                <c:formatCode>0%</c:formatCode>
                <c:ptCount val="4"/>
                <c:pt idx="0">
                  <c:v>0.24</c:v>
                </c:pt>
                <c:pt idx="1">
                  <c:v>0.26</c:v>
                </c:pt>
                <c:pt idx="2">
                  <c:v>0.2</c:v>
                </c:pt>
                <c:pt idx="3">
                  <c:v>0.15</c:v>
                </c:pt>
              </c:numCache>
            </c:numRef>
          </c:val>
          <c:extLst>
            <c:ext xmlns:c16="http://schemas.microsoft.com/office/drawing/2014/chart" uri="{C3380CC4-5D6E-409C-BE32-E72D297353CC}">
              <c16:uniqueId val="{00000002-511A-4A43-A888-A0CC837C44CC}"/>
            </c:ext>
          </c:extLst>
        </c:ser>
        <c:ser>
          <c:idx val="3"/>
          <c:order val="3"/>
          <c:tx>
            <c:strRef>
              <c:f>Feuil1!$E$1</c:f>
              <c:strCache>
                <c:ptCount val="1"/>
                <c:pt idx="0">
                  <c:v>Une majorité</c:v>
                </c:pt>
              </c:strCache>
            </c:strRef>
          </c:tx>
          <c:spPr>
            <a:solidFill>
              <a:srgbClr val="AFE1E0"/>
            </a:solidFill>
            <a:ln>
              <a:noFill/>
            </a:ln>
            <a:effectLst/>
          </c:spPr>
          <c:invertIfNegative val="0"/>
          <c:cat>
            <c:strRef>
              <c:f>Feuil1!$A$2:$A$5</c:f>
              <c:strCache>
                <c:ptCount val="4"/>
                <c:pt idx="0">
                  <c:v>PDI</c:v>
                </c:pt>
                <c:pt idx="1">
                  <c:v>Réfugiés</c:v>
                </c:pt>
                <c:pt idx="2">
                  <c:v>Retournés</c:v>
                </c:pt>
                <c:pt idx="3">
                  <c:v>Non déplacés</c:v>
                </c:pt>
              </c:strCache>
            </c:strRef>
          </c:cat>
          <c:val>
            <c:numRef>
              <c:f>Feuil1!$E$2:$E$5</c:f>
              <c:numCache>
                <c:formatCode>0%</c:formatCode>
                <c:ptCount val="4"/>
                <c:pt idx="0">
                  <c:v>0.2</c:v>
                </c:pt>
                <c:pt idx="1">
                  <c:v>0.2</c:v>
                </c:pt>
                <c:pt idx="2">
                  <c:v>0.4</c:v>
                </c:pt>
                <c:pt idx="3">
                  <c:v>0.2</c:v>
                </c:pt>
              </c:numCache>
            </c:numRef>
          </c:val>
          <c:extLst>
            <c:ext xmlns:c16="http://schemas.microsoft.com/office/drawing/2014/chart" uri="{C3380CC4-5D6E-409C-BE32-E72D297353CC}">
              <c16:uniqueId val="{00000003-511A-4A43-A888-A0CC837C44CC}"/>
            </c:ext>
          </c:extLst>
        </c:ser>
        <c:ser>
          <c:idx val="4"/>
          <c:order val="4"/>
          <c:tx>
            <c:strRef>
              <c:f>Feuil1!$F$1</c:f>
              <c:strCache>
                <c:ptCount val="1"/>
                <c:pt idx="0">
                  <c:v>L'ensemble</c:v>
                </c:pt>
              </c:strCache>
            </c:strRef>
          </c:tx>
          <c:spPr>
            <a:solidFill>
              <a:srgbClr val="009999"/>
            </a:solidFill>
            <a:ln>
              <a:noFill/>
            </a:ln>
            <a:effectLst/>
          </c:spPr>
          <c:invertIfNegative val="0"/>
          <c:cat>
            <c:strRef>
              <c:f>Feuil1!$A$2:$A$5</c:f>
              <c:strCache>
                <c:ptCount val="4"/>
                <c:pt idx="0">
                  <c:v>PDI</c:v>
                </c:pt>
                <c:pt idx="1">
                  <c:v>Réfugiés</c:v>
                </c:pt>
                <c:pt idx="2">
                  <c:v>Retournés</c:v>
                </c:pt>
                <c:pt idx="3">
                  <c:v>Non déplacés</c:v>
                </c:pt>
              </c:strCache>
            </c:strRef>
          </c:cat>
          <c:val>
            <c:numRef>
              <c:f>Feuil1!$F$2:$F$5</c:f>
              <c:numCache>
                <c:formatCode>0%</c:formatCode>
                <c:ptCount val="4"/>
                <c:pt idx="0">
                  <c:v>0.33</c:v>
                </c:pt>
                <c:pt idx="1">
                  <c:v>0.37</c:v>
                </c:pt>
                <c:pt idx="2">
                  <c:v>0.3</c:v>
                </c:pt>
                <c:pt idx="3">
                  <c:v>0.42</c:v>
                </c:pt>
              </c:numCache>
            </c:numRef>
          </c:val>
          <c:extLst>
            <c:ext xmlns:c16="http://schemas.microsoft.com/office/drawing/2014/chart" uri="{C3380CC4-5D6E-409C-BE32-E72D297353CC}">
              <c16:uniqueId val="{00000004-511A-4A43-A888-A0CC837C44CC}"/>
            </c:ext>
          </c:extLst>
        </c:ser>
        <c:dLbls>
          <c:showLegendKey val="0"/>
          <c:showVal val="0"/>
          <c:showCatName val="0"/>
          <c:showSerName val="0"/>
          <c:showPercent val="0"/>
          <c:showBubbleSize val="0"/>
        </c:dLbls>
        <c:gapWidth val="150"/>
        <c:overlap val="100"/>
        <c:axId val="1608084512"/>
        <c:axId val="1608086176"/>
      </c:barChart>
      <c:catAx>
        <c:axId val="160808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08086176"/>
        <c:crosses val="autoZero"/>
        <c:auto val="1"/>
        <c:lblAlgn val="ctr"/>
        <c:lblOffset val="100"/>
        <c:noMultiLvlLbl val="0"/>
      </c:catAx>
      <c:valAx>
        <c:axId val="1608086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080845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Savon (avec eau)</c:v>
                </c:pt>
              </c:strCache>
            </c:strRef>
          </c:tx>
          <c:spPr>
            <a:solidFill>
              <a:srgbClr val="00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PDI</c:v>
                </c:pt>
                <c:pt idx="1">
                  <c:v>Réfugiés</c:v>
                </c:pt>
                <c:pt idx="2">
                  <c:v>Retournés</c:v>
                </c:pt>
                <c:pt idx="3">
                  <c:v>Non déplacés</c:v>
                </c:pt>
              </c:strCache>
            </c:strRef>
          </c:cat>
          <c:val>
            <c:numRef>
              <c:f>Feuil1!$B$2:$B$5</c:f>
              <c:numCache>
                <c:formatCode>0%</c:formatCode>
                <c:ptCount val="4"/>
                <c:pt idx="0">
                  <c:v>0.82</c:v>
                </c:pt>
                <c:pt idx="1">
                  <c:v>0.77</c:v>
                </c:pt>
                <c:pt idx="2">
                  <c:v>0.95</c:v>
                </c:pt>
                <c:pt idx="3">
                  <c:v>0.84</c:v>
                </c:pt>
              </c:numCache>
            </c:numRef>
          </c:val>
          <c:extLst>
            <c:ext xmlns:c16="http://schemas.microsoft.com/office/drawing/2014/chart" uri="{C3380CC4-5D6E-409C-BE32-E72D297353CC}">
              <c16:uniqueId val="{00000000-284A-46B1-8E88-15EA88E6626D}"/>
            </c:ext>
          </c:extLst>
        </c:ser>
        <c:ser>
          <c:idx val="1"/>
          <c:order val="1"/>
          <c:tx>
            <c:strRef>
              <c:f>Feuil1!$C$1</c:f>
              <c:strCache>
                <c:ptCount val="1"/>
                <c:pt idx="0">
                  <c:v>Cendre (avec eau)</c:v>
                </c:pt>
              </c:strCache>
            </c:strRef>
          </c:tx>
          <c:spPr>
            <a:solidFill>
              <a:srgbClr val="AFE1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PDI</c:v>
                </c:pt>
                <c:pt idx="1">
                  <c:v>Réfugiés</c:v>
                </c:pt>
                <c:pt idx="2">
                  <c:v>Retournés</c:v>
                </c:pt>
                <c:pt idx="3">
                  <c:v>Non déplacés</c:v>
                </c:pt>
              </c:strCache>
            </c:strRef>
          </c:cat>
          <c:val>
            <c:numRef>
              <c:f>Feuil1!$C$2:$C$5</c:f>
              <c:numCache>
                <c:formatCode>0%</c:formatCode>
                <c:ptCount val="4"/>
                <c:pt idx="0">
                  <c:v>0.09</c:v>
                </c:pt>
                <c:pt idx="1">
                  <c:v>0.11</c:v>
                </c:pt>
                <c:pt idx="2">
                  <c:v>0.05</c:v>
                </c:pt>
                <c:pt idx="3">
                  <c:v>0.05</c:v>
                </c:pt>
              </c:numCache>
            </c:numRef>
          </c:val>
          <c:extLst>
            <c:ext xmlns:c16="http://schemas.microsoft.com/office/drawing/2014/chart" uri="{C3380CC4-5D6E-409C-BE32-E72D297353CC}">
              <c16:uniqueId val="{00000001-284A-46B1-8E88-15EA88E6626D}"/>
            </c:ext>
          </c:extLst>
        </c:ser>
        <c:ser>
          <c:idx val="2"/>
          <c:order val="2"/>
          <c:tx>
            <c:strRef>
              <c:f>Feuil1!$D$1</c:f>
              <c:strCache>
                <c:ptCount val="1"/>
                <c:pt idx="0">
                  <c:v>Sable (avec eau)</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PDI</c:v>
                </c:pt>
                <c:pt idx="1">
                  <c:v>Réfugiés</c:v>
                </c:pt>
                <c:pt idx="2">
                  <c:v>Retournés</c:v>
                </c:pt>
                <c:pt idx="3">
                  <c:v>Non déplacés</c:v>
                </c:pt>
              </c:strCache>
            </c:strRef>
          </c:cat>
          <c:val>
            <c:numRef>
              <c:f>Feuil1!$D$2:$D$5</c:f>
              <c:numCache>
                <c:formatCode>0%</c:formatCode>
                <c:ptCount val="4"/>
                <c:pt idx="0">
                  <c:v>0.01</c:v>
                </c:pt>
                <c:pt idx="1">
                  <c:v>0</c:v>
                </c:pt>
                <c:pt idx="2">
                  <c:v>0</c:v>
                </c:pt>
                <c:pt idx="3">
                  <c:v>0</c:v>
                </c:pt>
              </c:numCache>
            </c:numRef>
          </c:val>
          <c:extLst>
            <c:ext xmlns:c16="http://schemas.microsoft.com/office/drawing/2014/chart" uri="{C3380CC4-5D6E-409C-BE32-E72D297353CC}">
              <c16:uniqueId val="{00000002-284A-46B1-8E88-15EA88E6626D}"/>
            </c:ext>
          </c:extLst>
        </c:ser>
        <c:ser>
          <c:idx val="3"/>
          <c:order val="3"/>
          <c:tx>
            <c:strRef>
              <c:f>Feuil1!$E$1</c:f>
              <c:strCache>
                <c:ptCount val="1"/>
                <c:pt idx="0">
                  <c:v>Eau seulement</c:v>
                </c:pt>
              </c:strCache>
            </c:strRef>
          </c:tx>
          <c:spPr>
            <a:solidFill>
              <a:srgbClr val="EE58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PDI</c:v>
                </c:pt>
                <c:pt idx="1">
                  <c:v>Réfugiés</c:v>
                </c:pt>
                <c:pt idx="2">
                  <c:v>Retournés</c:v>
                </c:pt>
                <c:pt idx="3">
                  <c:v>Non déplacés</c:v>
                </c:pt>
              </c:strCache>
            </c:strRef>
          </c:cat>
          <c:val>
            <c:numRef>
              <c:f>Feuil1!$E$2:$E$5</c:f>
              <c:numCache>
                <c:formatCode>0%</c:formatCode>
                <c:ptCount val="4"/>
                <c:pt idx="0">
                  <c:v>0.08</c:v>
                </c:pt>
                <c:pt idx="1">
                  <c:v>0.12</c:v>
                </c:pt>
                <c:pt idx="2">
                  <c:v>0</c:v>
                </c:pt>
                <c:pt idx="3">
                  <c:v>0.11</c:v>
                </c:pt>
              </c:numCache>
            </c:numRef>
          </c:val>
          <c:extLst>
            <c:ext xmlns:c16="http://schemas.microsoft.com/office/drawing/2014/chart" uri="{C3380CC4-5D6E-409C-BE32-E72D297353CC}">
              <c16:uniqueId val="{00000003-284A-46B1-8E88-15EA88E6626D}"/>
            </c:ext>
          </c:extLst>
        </c:ser>
        <c:dLbls>
          <c:dLblPos val="outEnd"/>
          <c:showLegendKey val="0"/>
          <c:showVal val="1"/>
          <c:showCatName val="0"/>
          <c:showSerName val="0"/>
          <c:showPercent val="0"/>
          <c:showBubbleSize val="0"/>
        </c:dLbls>
        <c:gapWidth val="219"/>
        <c:overlap val="-27"/>
        <c:axId val="1683518912"/>
        <c:axId val="1683494784"/>
      </c:barChart>
      <c:catAx>
        <c:axId val="168351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3494784"/>
        <c:crosses val="autoZero"/>
        <c:auto val="1"/>
        <c:lblAlgn val="ctr"/>
        <c:lblOffset val="100"/>
        <c:noMultiLvlLbl val="0"/>
      </c:catAx>
      <c:valAx>
        <c:axId val="1683494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35189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Feuil1!$B$1</c:f>
              <c:strCache>
                <c:ptCount val="1"/>
                <c:pt idx="0">
                  <c:v>Personne</c:v>
                </c:pt>
              </c:strCache>
            </c:strRef>
          </c:tx>
          <c:spPr>
            <a:solidFill>
              <a:srgbClr val="A50021"/>
            </a:solidFill>
            <a:ln>
              <a:noFill/>
            </a:ln>
            <a:effectLst/>
          </c:spPr>
          <c:invertIfNegative val="0"/>
          <c:cat>
            <c:strRef>
              <c:f>Feuil1!$A$2:$A$5</c:f>
              <c:strCache>
                <c:ptCount val="4"/>
                <c:pt idx="0">
                  <c:v>PDI</c:v>
                </c:pt>
                <c:pt idx="1">
                  <c:v>Réfugiés</c:v>
                </c:pt>
                <c:pt idx="2">
                  <c:v>Retournés</c:v>
                </c:pt>
                <c:pt idx="3">
                  <c:v>Non déplacés</c:v>
                </c:pt>
              </c:strCache>
            </c:strRef>
          </c:cat>
          <c:val>
            <c:numRef>
              <c:f>Feuil1!$B$2:$B$5</c:f>
              <c:numCache>
                <c:formatCode>0%</c:formatCode>
                <c:ptCount val="4"/>
                <c:pt idx="0">
                  <c:v>0.26</c:v>
                </c:pt>
                <c:pt idx="1">
                  <c:v>0.2</c:v>
                </c:pt>
                <c:pt idx="2">
                  <c:v>0.5</c:v>
                </c:pt>
                <c:pt idx="3">
                  <c:v>0.16</c:v>
                </c:pt>
              </c:numCache>
            </c:numRef>
          </c:val>
          <c:extLst>
            <c:ext xmlns:c16="http://schemas.microsoft.com/office/drawing/2014/chart" uri="{C3380CC4-5D6E-409C-BE32-E72D297353CC}">
              <c16:uniqueId val="{00000000-D514-4B02-B2DE-562A315D7CF1}"/>
            </c:ext>
          </c:extLst>
        </c:ser>
        <c:ser>
          <c:idx val="1"/>
          <c:order val="1"/>
          <c:tx>
            <c:strRef>
              <c:f>Feuil1!$C$1</c:f>
              <c:strCache>
                <c:ptCount val="1"/>
                <c:pt idx="0">
                  <c:v>Une minorité</c:v>
                </c:pt>
              </c:strCache>
            </c:strRef>
          </c:tx>
          <c:spPr>
            <a:solidFill>
              <a:srgbClr val="EE5859"/>
            </a:solidFill>
            <a:ln>
              <a:noFill/>
            </a:ln>
            <a:effectLst/>
          </c:spPr>
          <c:invertIfNegative val="0"/>
          <c:cat>
            <c:strRef>
              <c:f>Feuil1!$A$2:$A$5</c:f>
              <c:strCache>
                <c:ptCount val="4"/>
                <c:pt idx="0">
                  <c:v>PDI</c:v>
                </c:pt>
                <c:pt idx="1">
                  <c:v>Réfugiés</c:v>
                </c:pt>
                <c:pt idx="2">
                  <c:v>Retournés</c:v>
                </c:pt>
                <c:pt idx="3">
                  <c:v>Non déplacés</c:v>
                </c:pt>
              </c:strCache>
            </c:strRef>
          </c:cat>
          <c:val>
            <c:numRef>
              <c:f>Feuil1!$C$2:$C$5</c:f>
              <c:numCache>
                <c:formatCode>0%</c:formatCode>
                <c:ptCount val="4"/>
                <c:pt idx="0">
                  <c:v>0.38</c:v>
                </c:pt>
                <c:pt idx="1">
                  <c:v>0.44</c:v>
                </c:pt>
                <c:pt idx="2">
                  <c:v>0.15</c:v>
                </c:pt>
                <c:pt idx="3">
                  <c:v>0.41</c:v>
                </c:pt>
              </c:numCache>
            </c:numRef>
          </c:val>
          <c:extLst>
            <c:ext xmlns:c16="http://schemas.microsoft.com/office/drawing/2014/chart" uri="{C3380CC4-5D6E-409C-BE32-E72D297353CC}">
              <c16:uniqueId val="{00000001-D514-4B02-B2DE-562A315D7CF1}"/>
            </c:ext>
          </c:extLst>
        </c:ser>
        <c:ser>
          <c:idx val="2"/>
          <c:order val="2"/>
          <c:tx>
            <c:strRef>
              <c:f>Feuil1!$D$1</c:f>
              <c:strCache>
                <c:ptCount val="1"/>
                <c:pt idx="0">
                  <c:v>La moitié</c:v>
                </c:pt>
              </c:strCache>
            </c:strRef>
          </c:tx>
          <c:spPr>
            <a:solidFill>
              <a:srgbClr val="979797"/>
            </a:solidFill>
            <a:ln>
              <a:noFill/>
            </a:ln>
            <a:effectLst/>
          </c:spPr>
          <c:invertIfNegative val="0"/>
          <c:cat>
            <c:strRef>
              <c:f>Feuil1!$A$2:$A$5</c:f>
              <c:strCache>
                <c:ptCount val="4"/>
                <c:pt idx="0">
                  <c:v>PDI</c:v>
                </c:pt>
                <c:pt idx="1">
                  <c:v>Réfugiés</c:v>
                </c:pt>
                <c:pt idx="2">
                  <c:v>Retournés</c:v>
                </c:pt>
                <c:pt idx="3">
                  <c:v>Non déplacés</c:v>
                </c:pt>
              </c:strCache>
            </c:strRef>
          </c:cat>
          <c:val>
            <c:numRef>
              <c:f>Feuil1!$D$2:$D$5</c:f>
              <c:numCache>
                <c:formatCode>0%</c:formatCode>
                <c:ptCount val="4"/>
                <c:pt idx="0">
                  <c:v>0.16</c:v>
                </c:pt>
                <c:pt idx="1">
                  <c:v>0.15</c:v>
                </c:pt>
                <c:pt idx="2">
                  <c:v>0.25</c:v>
                </c:pt>
                <c:pt idx="3">
                  <c:v>0.24</c:v>
                </c:pt>
              </c:numCache>
            </c:numRef>
          </c:val>
          <c:extLst>
            <c:ext xmlns:c16="http://schemas.microsoft.com/office/drawing/2014/chart" uri="{C3380CC4-5D6E-409C-BE32-E72D297353CC}">
              <c16:uniqueId val="{00000002-D514-4B02-B2DE-562A315D7CF1}"/>
            </c:ext>
          </c:extLst>
        </c:ser>
        <c:ser>
          <c:idx val="3"/>
          <c:order val="3"/>
          <c:tx>
            <c:strRef>
              <c:f>Feuil1!$E$1</c:f>
              <c:strCache>
                <c:ptCount val="1"/>
                <c:pt idx="0">
                  <c:v>Une majorité</c:v>
                </c:pt>
              </c:strCache>
            </c:strRef>
          </c:tx>
          <c:spPr>
            <a:solidFill>
              <a:srgbClr val="AFE1E0"/>
            </a:solidFill>
            <a:ln>
              <a:noFill/>
            </a:ln>
            <a:effectLst/>
          </c:spPr>
          <c:invertIfNegative val="0"/>
          <c:cat>
            <c:strRef>
              <c:f>Feuil1!$A$2:$A$5</c:f>
              <c:strCache>
                <c:ptCount val="4"/>
                <c:pt idx="0">
                  <c:v>PDI</c:v>
                </c:pt>
                <c:pt idx="1">
                  <c:v>Réfugiés</c:v>
                </c:pt>
                <c:pt idx="2">
                  <c:v>Retournés</c:v>
                </c:pt>
                <c:pt idx="3">
                  <c:v>Non déplacés</c:v>
                </c:pt>
              </c:strCache>
            </c:strRef>
          </c:cat>
          <c:val>
            <c:numRef>
              <c:f>Feuil1!$E$2:$E$5</c:f>
              <c:numCache>
                <c:formatCode>0%</c:formatCode>
                <c:ptCount val="4"/>
                <c:pt idx="0">
                  <c:v>0.09</c:v>
                </c:pt>
                <c:pt idx="1">
                  <c:v>0.11</c:v>
                </c:pt>
                <c:pt idx="2">
                  <c:v>0</c:v>
                </c:pt>
                <c:pt idx="3">
                  <c:v>0.12</c:v>
                </c:pt>
              </c:numCache>
            </c:numRef>
          </c:val>
          <c:extLst>
            <c:ext xmlns:c16="http://schemas.microsoft.com/office/drawing/2014/chart" uri="{C3380CC4-5D6E-409C-BE32-E72D297353CC}">
              <c16:uniqueId val="{00000003-D514-4B02-B2DE-562A315D7CF1}"/>
            </c:ext>
          </c:extLst>
        </c:ser>
        <c:ser>
          <c:idx val="4"/>
          <c:order val="4"/>
          <c:tx>
            <c:strRef>
              <c:f>Feuil1!$F$1</c:f>
              <c:strCache>
                <c:ptCount val="1"/>
                <c:pt idx="0">
                  <c:v>L'ensemble</c:v>
                </c:pt>
              </c:strCache>
            </c:strRef>
          </c:tx>
          <c:spPr>
            <a:solidFill>
              <a:srgbClr val="009999"/>
            </a:solidFill>
            <a:ln>
              <a:noFill/>
            </a:ln>
            <a:effectLst/>
          </c:spPr>
          <c:invertIfNegative val="0"/>
          <c:cat>
            <c:strRef>
              <c:f>Feuil1!$A$2:$A$5</c:f>
              <c:strCache>
                <c:ptCount val="4"/>
                <c:pt idx="0">
                  <c:v>PDI</c:v>
                </c:pt>
                <c:pt idx="1">
                  <c:v>Réfugiés</c:v>
                </c:pt>
                <c:pt idx="2">
                  <c:v>Retournés</c:v>
                </c:pt>
                <c:pt idx="3">
                  <c:v>Non déplacés</c:v>
                </c:pt>
              </c:strCache>
            </c:strRef>
          </c:cat>
          <c:val>
            <c:numRef>
              <c:f>Feuil1!$F$2:$F$5</c:f>
              <c:numCache>
                <c:formatCode>0%</c:formatCode>
                <c:ptCount val="4"/>
                <c:pt idx="0">
                  <c:v>0.11</c:v>
                </c:pt>
                <c:pt idx="1">
                  <c:v>0.1</c:v>
                </c:pt>
                <c:pt idx="2">
                  <c:v>0.1</c:v>
                </c:pt>
                <c:pt idx="3">
                  <c:v>7.0000000000000007E-2</c:v>
                </c:pt>
              </c:numCache>
            </c:numRef>
          </c:val>
          <c:extLst>
            <c:ext xmlns:c16="http://schemas.microsoft.com/office/drawing/2014/chart" uri="{C3380CC4-5D6E-409C-BE32-E72D297353CC}">
              <c16:uniqueId val="{00000004-D514-4B02-B2DE-562A315D7CF1}"/>
            </c:ext>
          </c:extLst>
        </c:ser>
        <c:dLbls>
          <c:showLegendKey val="0"/>
          <c:showVal val="0"/>
          <c:showCatName val="0"/>
          <c:showSerName val="0"/>
          <c:showPercent val="0"/>
          <c:showBubbleSize val="0"/>
        </c:dLbls>
        <c:gapWidth val="150"/>
        <c:overlap val="100"/>
        <c:axId val="1683513088"/>
        <c:axId val="1683517664"/>
      </c:barChart>
      <c:catAx>
        <c:axId val="168351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3517664"/>
        <c:crosses val="autoZero"/>
        <c:auto val="1"/>
        <c:lblAlgn val="ctr"/>
        <c:lblOffset val="100"/>
        <c:noMultiLvlLbl val="0"/>
      </c:catAx>
      <c:valAx>
        <c:axId val="1683517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35130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Feuil1!$B$1</c:f>
              <c:strCache>
                <c:ptCount val="1"/>
                <c:pt idx="0">
                  <c:v>Oui</c:v>
                </c:pt>
              </c:strCache>
            </c:strRef>
          </c:tx>
          <c:spPr>
            <a:solidFill>
              <a:srgbClr val="009999"/>
            </a:solidFill>
            <a:ln>
              <a:noFill/>
            </a:ln>
            <a:effectLst/>
          </c:spPr>
          <c:invertIfNegative val="0"/>
          <c:cat>
            <c:strRef>
              <c:f>Feuil1!$A$2:$A$5</c:f>
              <c:strCache>
                <c:ptCount val="4"/>
                <c:pt idx="0">
                  <c:v>PDI</c:v>
                </c:pt>
                <c:pt idx="1">
                  <c:v>Réfugiés</c:v>
                </c:pt>
                <c:pt idx="2">
                  <c:v>Retournés</c:v>
                </c:pt>
                <c:pt idx="3">
                  <c:v>Non déplacés</c:v>
                </c:pt>
              </c:strCache>
            </c:strRef>
          </c:cat>
          <c:val>
            <c:numRef>
              <c:f>Feuil1!$B$2:$B$5</c:f>
              <c:numCache>
                <c:formatCode>0%</c:formatCode>
                <c:ptCount val="4"/>
                <c:pt idx="0">
                  <c:v>0.85</c:v>
                </c:pt>
                <c:pt idx="1">
                  <c:v>0.8</c:v>
                </c:pt>
                <c:pt idx="2">
                  <c:v>0.95</c:v>
                </c:pt>
                <c:pt idx="3">
                  <c:v>0.87</c:v>
                </c:pt>
              </c:numCache>
            </c:numRef>
          </c:val>
          <c:extLst>
            <c:ext xmlns:c16="http://schemas.microsoft.com/office/drawing/2014/chart" uri="{C3380CC4-5D6E-409C-BE32-E72D297353CC}">
              <c16:uniqueId val="{00000000-1754-4E16-BB95-D7B7457A2817}"/>
            </c:ext>
          </c:extLst>
        </c:ser>
        <c:ser>
          <c:idx val="1"/>
          <c:order val="1"/>
          <c:tx>
            <c:strRef>
              <c:f>Feuil1!$C$1</c:f>
              <c:strCache>
                <c:ptCount val="1"/>
                <c:pt idx="0">
                  <c:v>Non</c:v>
                </c:pt>
              </c:strCache>
            </c:strRef>
          </c:tx>
          <c:spPr>
            <a:solidFill>
              <a:srgbClr val="EE5859"/>
            </a:solidFill>
            <a:ln>
              <a:noFill/>
            </a:ln>
            <a:effectLst/>
          </c:spPr>
          <c:invertIfNegative val="0"/>
          <c:cat>
            <c:strRef>
              <c:f>Feuil1!$A$2:$A$5</c:f>
              <c:strCache>
                <c:ptCount val="4"/>
                <c:pt idx="0">
                  <c:v>PDI</c:v>
                </c:pt>
                <c:pt idx="1">
                  <c:v>Réfugiés</c:v>
                </c:pt>
                <c:pt idx="2">
                  <c:v>Retournés</c:v>
                </c:pt>
                <c:pt idx="3">
                  <c:v>Non déplacés</c:v>
                </c:pt>
              </c:strCache>
            </c:strRef>
          </c:cat>
          <c:val>
            <c:numRef>
              <c:f>Feuil1!$C$2:$C$5</c:f>
              <c:numCache>
                <c:formatCode>0%</c:formatCode>
                <c:ptCount val="4"/>
                <c:pt idx="0">
                  <c:v>0.15</c:v>
                </c:pt>
                <c:pt idx="1">
                  <c:v>0.2</c:v>
                </c:pt>
                <c:pt idx="2">
                  <c:v>0.05</c:v>
                </c:pt>
                <c:pt idx="3">
                  <c:v>0.13</c:v>
                </c:pt>
              </c:numCache>
            </c:numRef>
          </c:val>
          <c:extLst>
            <c:ext xmlns:c16="http://schemas.microsoft.com/office/drawing/2014/chart" uri="{C3380CC4-5D6E-409C-BE32-E72D297353CC}">
              <c16:uniqueId val="{00000001-1754-4E16-BB95-D7B7457A2817}"/>
            </c:ext>
          </c:extLst>
        </c:ser>
        <c:dLbls>
          <c:showLegendKey val="0"/>
          <c:showVal val="0"/>
          <c:showCatName val="0"/>
          <c:showSerName val="0"/>
          <c:showPercent val="0"/>
          <c:showBubbleSize val="0"/>
        </c:dLbls>
        <c:gapWidth val="150"/>
        <c:overlap val="100"/>
        <c:axId val="1681207760"/>
        <c:axId val="1681191952"/>
      </c:barChart>
      <c:catAx>
        <c:axId val="168120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1191952"/>
        <c:crosses val="autoZero"/>
        <c:auto val="1"/>
        <c:lblAlgn val="ctr"/>
        <c:lblOffset val="100"/>
        <c:noMultiLvlLbl val="0"/>
      </c:catAx>
      <c:valAx>
        <c:axId val="1681191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81207760"/>
        <c:crosses val="autoZero"/>
        <c:crossBetween val="between"/>
      </c:valAx>
      <c:spPr>
        <a:noFill/>
        <a:ln>
          <a:noFill/>
        </a:ln>
        <a:effectLst/>
      </c:spPr>
    </c:plotArea>
    <c:legend>
      <c:legendPos val="b"/>
      <c:layout>
        <c:manualLayout>
          <c:xMode val="edge"/>
          <c:yMode val="edge"/>
          <c:x val="0.40383653911613404"/>
          <c:y val="0.87689289436576556"/>
          <c:w val="0.19232672328977998"/>
          <c:h val="8.00680491538681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5" dt="2020-06-30T08:54:31.688" idx="6">
    <p:pos x="4862" y="1386"/>
    <p:text>Il faudrait juste épeler l'acronyme "IC" comme c'est la première fois qu'il est utilisé. Pour ne pas bouger la jolie mise en page, peut-être qu'on pourrait le faire dans une note de bas de page ? Qu'en penses-tu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1563881"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836821" y="1531932"/>
        <a:ext cx="1101174" cy="952560"/>
      </dsp:txXfrm>
    </dsp:sp>
    <dsp:sp modelId="{868AB947-ADE5-46AC-9026-8304CA11CDEB}">
      <dsp:nvSpPr>
        <dsp:cNvPr id="0" name=""/>
        <dsp:cNvSpPr/>
      </dsp:nvSpPr>
      <dsp:spPr>
        <a:xfrm>
          <a:off x="2595253"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1715598"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193511"/>
        <a:ext cx="902385" cy="780669"/>
      </dsp:txXfrm>
    </dsp:sp>
    <dsp:sp modelId="{B2A6F704-34B4-4E29-99E6-61B5FB753B5F}">
      <dsp:nvSpPr>
        <dsp:cNvPr id="0" name=""/>
        <dsp:cNvSpPr/>
      </dsp:nvSpPr>
      <dsp:spPr>
        <a:xfrm>
          <a:off x="3320509"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2953475"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911719"/>
        <a:ext cx="902385" cy="780669"/>
      </dsp:txXfrm>
    </dsp:sp>
    <dsp:sp modelId="{7CC1EDCE-2FE7-4E45-9414-DC40B3D97FA7}">
      <dsp:nvSpPr>
        <dsp:cNvPr id="0" name=""/>
        <dsp:cNvSpPr/>
      </dsp:nvSpPr>
      <dsp:spPr>
        <a:xfrm>
          <a:off x="2816700"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2953475"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2323634"/>
        <a:ext cx="902385" cy="780669"/>
      </dsp:txXfrm>
    </dsp:sp>
    <dsp:sp modelId="{CA03A5CC-D4CC-4B60-A4F9-B0D5A47FC231}">
      <dsp:nvSpPr>
        <dsp:cNvPr id="0" name=""/>
        <dsp:cNvSpPr/>
      </dsp:nvSpPr>
      <dsp:spPr>
        <a:xfrm>
          <a:off x="1566946"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1715598"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3042647"/>
        <a:ext cx="902385" cy="780669"/>
      </dsp:txXfrm>
    </dsp:sp>
    <dsp:sp modelId="{5EB18341-C21D-4938-A464-D3060C0A5EB8}">
      <dsp:nvSpPr>
        <dsp:cNvPr id="0" name=""/>
        <dsp:cNvSpPr/>
      </dsp:nvSpPr>
      <dsp:spPr>
        <a:xfrm>
          <a:off x="829813"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471974"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2324438"/>
        <a:ext cx="902385" cy="780669"/>
      </dsp:txXfrm>
    </dsp:sp>
    <dsp:sp modelId="{B26889CB-5ABD-47CC-95BF-2DC4E5124E04}">
      <dsp:nvSpPr>
        <dsp:cNvPr id="0" name=""/>
        <dsp:cNvSpPr/>
      </dsp:nvSpPr>
      <dsp:spPr>
        <a:xfrm>
          <a:off x="471974"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910113"/>
        <a:ext cx="902385" cy="78066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975" cy="340559"/>
          </a:xfrm>
          <a:prstGeom prst="rect">
            <a:avLst/>
          </a:prstGeom>
        </p:spPr>
        <p:txBody>
          <a:bodyPr vert="horz" lIns="87444" tIns="43722" rIns="87444" bIns="43722" rtlCol="0"/>
          <a:lstStyle>
            <a:lvl1pPr algn="l">
              <a:defRPr sz="1100"/>
            </a:lvl1pPr>
          </a:lstStyle>
          <a:p>
            <a:endParaRPr lang="en-US"/>
          </a:p>
        </p:txBody>
      </p:sp>
      <p:sp>
        <p:nvSpPr>
          <p:cNvPr id="3" name="Date Placeholder 2"/>
          <p:cNvSpPr>
            <a:spLocks noGrp="1"/>
          </p:cNvSpPr>
          <p:nvPr>
            <p:ph type="dt" sz="quarter" idx="1"/>
          </p:nvPr>
        </p:nvSpPr>
        <p:spPr>
          <a:xfrm>
            <a:off x="5622509" y="0"/>
            <a:ext cx="4301975" cy="340559"/>
          </a:xfrm>
          <a:prstGeom prst="rect">
            <a:avLst/>
          </a:prstGeom>
        </p:spPr>
        <p:txBody>
          <a:bodyPr vert="horz" lIns="87444" tIns="43722" rIns="87444" bIns="43722" rtlCol="0"/>
          <a:lstStyle>
            <a:lvl1pPr algn="r">
              <a:defRPr sz="1100"/>
            </a:lvl1pPr>
          </a:lstStyle>
          <a:p>
            <a:fld id="{109DF4DB-A3F6-43C8-A5C3-24A359699576}" type="datetimeFigureOut">
              <a:rPr lang="en-US" smtClean="0"/>
              <a:t>7/2/2020</a:t>
            </a:fld>
            <a:endParaRPr lang="en-US"/>
          </a:p>
        </p:txBody>
      </p:sp>
      <p:sp>
        <p:nvSpPr>
          <p:cNvPr id="4" name="Footer Placeholder 3"/>
          <p:cNvSpPr>
            <a:spLocks noGrp="1"/>
          </p:cNvSpPr>
          <p:nvPr>
            <p:ph type="ftr" sz="quarter" idx="2"/>
          </p:nvPr>
        </p:nvSpPr>
        <p:spPr>
          <a:xfrm>
            <a:off x="0" y="6457119"/>
            <a:ext cx="4301975" cy="340558"/>
          </a:xfrm>
          <a:prstGeom prst="rect">
            <a:avLst/>
          </a:prstGeom>
        </p:spPr>
        <p:txBody>
          <a:bodyPr vert="horz" lIns="87444" tIns="43722" rIns="87444" bIns="43722" rtlCol="0" anchor="b"/>
          <a:lstStyle>
            <a:lvl1pPr algn="l">
              <a:defRPr sz="1100"/>
            </a:lvl1pPr>
          </a:lstStyle>
          <a:p>
            <a:endParaRPr lang="en-US"/>
          </a:p>
        </p:txBody>
      </p:sp>
      <p:sp>
        <p:nvSpPr>
          <p:cNvPr id="5" name="Slide Number Placeholder 4"/>
          <p:cNvSpPr>
            <a:spLocks noGrp="1"/>
          </p:cNvSpPr>
          <p:nvPr>
            <p:ph type="sldNum" sz="quarter" idx="3"/>
          </p:nvPr>
        </p:nvSpPr>
        <p:spPr>
          <a:xfrm>
            <a:off x="5622509" y="6457119"/>
            <a:ext cx="4301975" cy="340558"/>
          </a:xfrm>
          <a:prstGeom prst="rect">
            <a:avLst/>
          </a:prstGeom>
        </p:spPr>
        <p:txBody>
          <a:bodyPr vert="horz" lIns="87444" tIns="43722" rIns="87444" bIns="43722" rtlCol="0" anchor="b"/>
          <a:lstStyle>
            <a:lvl1pPr algn="r">
              <a:defRPr sz="1100"/>
            </a:lvl1pPr>
          </a:lstStyle>
          <a:p>
            <a:fld id="{E8FFE667-6222-4196-AA59-60066F5C174B}" type="slidenum">
              <a:rPr lang="en-US" smtClean="0"/>
              <a:t>‹N°›</a:t>
            </a:fld>
            <a:endParaRPr lang="en-US"/>
          </a:p>
        </p:txBody>
      </p:sp>
    </p:spTree>
    <p:extLst>
      <p:ext uri="{BB962C8B-B14F-4D97-AF65-F5344CB8AC3E}">
        <p14:creationId xmlns:p14="http://schemas.microsoft.com/office/powerpoint/2010/main" val="758462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301543" cy="341063"/>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5622799" y="3"/>
            <a:ext cx="4301543" cy="341063"/>
          </a:xfrm>
          <a:prstGeom prst="rect">
            <a:avLst/>
          </a:prstGeom>
        </p:spPr>
        <p:txBody>
          <a:bodyPr vert="horz" lIns="92437" tIns="46219" rIns="92437" bIns="46219" rtlCol="0"/>
          <a:lstStyle>
            <a:lvl1pPr algn="r">
              <a:defRPr sz="1200"/>
            </a:lvl1pPr>
          </a:lstStyle>
          <a:p>
            <a:fld id="{14187454-6566-4199-A605-864F9887DED6}" type="datetimeFigureOut">
              <a:rPr lang="en-US" smtClean="0"/>
              <a:t>7/2/2020</a:t>
            </a:fld>
            <a:endParaRPr lang="en-US"/>
          </a:p>
        </p:txBody>
      </p:sp>
      <p:sp>
        <p:nvSpPr>
          <p:cNvPr id="4" name="Slide Image Placeholder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992666" y="3271380"/>
            <a:ext cx="7941309" cy="2676585"/>
          </a:xfrm>
          <a:prstGeom prst="rect">
            <a:avLst/>
          </a:prstGeom>
        </p:spPr>
        <p:txBody>
          <a:bodyPr vert="horz" lIns="92437" tIns="46219" rIns="92437" bIns="4621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456614"/>
            <a:ext cx="4301543" cy="341063"/>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5622799" y="6456614"/>
            <a:ext cx="4301543" cy="341063"/>
          </a:xfrm>
          <a:prstGeom prst="rect">
            <a:avLst/>
          </a:prstGeom>
        </p:spPr>
        <p:txBody>
          <a:bodyPr vert="horz" lIns="92437" tIns="46219" rIns="92437" bIns="46219" rtlCol="0" anchor="b"/>
          <a:lstStyle>
            <a:lvl1pPr algn="r">
              <a:defRPr sz="1200"/>
            </a:lvl1pPr>
          </a:lstStyle>
          <a:p>
            <a:fld id="{92E0D2A4-A7E5-476D-B4F5-6C0B67D8635A}" type="slidenum">
              <a:rPr lang="en-US" smtClean="0"/>
              <a:t>‹N°›</a:t>
            </a:fld>
            <a:endParaRPr lang="en-US"/>
          </a:p>
        </p:txBody>
      </p:sp>
    </p:spTree>
    <p:extLst>
      <p:ext uri="{BB962C8B-B14F-4D97-AF65-F5344CB8AC3E}">
        <p14:creationId xmlns:p14="http://schemas.microsoft.com/office/powerpoint/2010/main" val="91886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E0D2A4-A7E5-476D-B4F5-6C0B67D8635A}" type="slidenum">
              <a:rPr lang="en-US" smtClean="0"/>
              <a:t>1</a:t>
            </a:fld>
            <a:endParaRPr lang="en-US"/>
          </a:p>
        </p:txBody>
      </p:sp>
    </p:spTree>
    <p:extLst>
      <p:ext uri="{BB962C8B-B14F-4D97-AF65-F5344CB8AC3E}">
        <p14:creationId xmlns:p14="http://schemas.microsoft.com/office/powerpoint/2010/main" val="743331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smtClean="0"/>
              <a:t>PMH : Pompe à Motricité Humaine</a:t>
            </a:r>
          </a:p>
          <a:p>
            <a:r>
              <a:rPr lang="fr-CH" dirty="0" smtClean="0"/>
              <a:t>SEEN : Société d’Exploitation</a:t>
            </a:r>
            <a:r>
              <a:rPr lang="fr-CH" baseline="0" dirty="0" smtClean="0"/>
              <a:t> des Eaux du Niger</a:t>
            </a:r>
          </a:p>
          <a:p>
            <a:r>
              <a:rPr lang="fr-CH" baseline="0" dirty="0" smtClean="0"/>
              <a:t>AEP : Alimentation en Eau Potable</a:t>
            </a:r>
          </a:p>
          <a:p>
            <a:r>
              <a:rPr lang="fr-CH" baseline="0" dirty="0" smtClean="0"/>
              <a:t>PEA : Poste d’eau Moderne</a:t>
            </a:r>
          </a:p>
          <a:p>
            <a:r>
              <a:rPr lang="fr-CH" baseline="0" dirty="0" smtClean="0"/>
              <a:t>SPP : Station de </a:t>
            </a:r>
            <a:r>
              <a:rPr lang="fr-CH" baseline="0" smtClean="0"/>
              <a:t>Pompage Pastorale</a:t>
            </a:r>
            <a:endParaRPr lang="fr-CH" baseline="0" dirty="0" smtClean="0"/>
          </a:p>
          <a:p>
            <a:endParaRPr lang="fr-CH" dirty="0"/>
          </a:p>
        </p:txBody>
      </p:sp>
      <p:sp>
        <p:nvSpPr>
          <p:cNvPr id="4" name="Espace réservé du numéro de diapositive 3"/>
          <p:cNvSpPr>
            <a:spLocks noGrp="1"/>
          </p:cNvSpPr>
          <p:nvPr>
            <p:ph type="sldNum" sz="quarter" idx="10"/>
          </p:nvPr>
        </p:nvSpPr>
        <p:spPr/>
        <p:txBody>
          <a:bodyPr/>
          <a:lstStyle/>
          <a:p>
            <a:fld id="{92E0D2A4-A7E5-476D-B4F5-6C0B67D8635A}" type="slidenum">
              <a:rPr lang="en-US" smtClean="0"/>
              <a:t>11</a:t>
            </a:fld>
            <a:endParaRPr lang="en-US"/>
          </a:p>
        </p:txBody>
      </p:sp>
    </p:spTree>
    <p:extLst>
      <p:ext uri="{BB962C8B-B14F-4D97-AF65-F5344CB8AC3E}">
        <p14:creationId xmlns:p14="http://schemas.microsoft.com/office/powerpoint/2010/main" val="2592724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1 Cov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743635" y="412376"/>
            <a:ext cx="4714315"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6001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137632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0" y="3052113"/>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0"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3" y="2299638"/>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3" y="2299638"/>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3" y="2299638"/>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3" y="2299638"/>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0"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0"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3696049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292674" y="2903567"/>
            <a:ext cx="2520375"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E5859"/>
              </a:solidFill>
            </a:endParaRPr>
          </a:p>
        </p:txBody>
      </p:sp>
      <p:sp>
        <p:nvSpPr>
          <p:cNvPr id="28" name="Rectangle 27"/>
          <p:cNvSpPr/>
          <p:nvPr userDrawn="1"/>
        </p:nvSpPr>
        <p:spPr>
          <a:xfrm>
            <a:off x="6320408" y="2903567"/>
            <a:ext cx="2520375"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userDrawn="1"/>
        </p:nvSpPr>
        <p:spPr>
          <a:xfrm>
            <a:off x="3306541" y="2903567"/>
            <a:ext cx="2520375"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6407440" y="2924923"/>
            <a:ext cx="2385868"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5" y="1469292"/>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357330" y="2924925"/>
            <a:ext cx="238587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3393572" y="2924924"/>
            <a:ext cx="2385869"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340008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664143"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p:cNvSpPr/>
          <p:nvPr userDrawn="1"/>
        </p:nvSpPr>
        <p:spPr>
          <a:xfrm>
            <a:off x="664143"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p:cNvSpPr/>
          <p:nvPr userDrawn="1"/>
        </p:nvSpPr>
        <p:spPr>
          <a:xfrm>
            <a:off x="4692305"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userDrawn="1"/>
        </p:nvSpPr>
        <p:spPr>
          <a:xfrm>
            <a:off x="4692305"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userDrawn="1"/>
        </p:nvSpPr>
        <p:spPr>
          <a:xfrm>
            <a:off x="6706386"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userDrawn="1"/>
        </p:nvSpPr>
        <p:spPr>
          <a:xfrm>
            <a:off x="6706386"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752123"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5"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6"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0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39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311498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556329"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38" name="Rectangle 37"/>
          <p:cNvSpPr/>
          <p:nvPr/>
        </p:nvSpPr>
        <p:spPr>
          <a:xfrm>
            <a:off x="55632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40" name="Rectangle 39"/>
          <p:cNvSpPr/>
          <p:nvPr/>
        </p:nvSpPr>
        <p:spPr>
          <a:xfrm>
            <a:off x="4810277"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1" name="Rectangle 40"/>
          <p:cNvSpPr/>
          <p:nvPr/>
        </p:nvSpPr>
        <p:spPr>
          <a:xfrm>
            <a:off x="4810277"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8" y="2676003"/>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8"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572654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151553760"/>
              </p:ext>
            </p:extLst>
          </p:nvPr>
        </p:nvGraphicFramePr>
        <p:xfrm>
          <a:off x="275771"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609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6"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3804215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5"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2389951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chemeClr val="bg1"/>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1"/>
            <a:ext cx="0" cy="2423711"/>
          </a:xfrm>
          <a:prstGeom prst="line">
            <a:avLst/>
          </a:prstGeom>
          <a:ln w="161925">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90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chemeClr val="bg1"/>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1"/>
            <a:ext cx="0" cy="2423711"/>
          </a:xfrm>
          <a:prstGeom prst="line">
            <a:avLst/>
          </a:prstGeom>
          <a:ln w="161925">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78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1 Goodbye slide">
    <p:spTree>
      <p:nvGrpSpPr>
        <p:cNvPr id="1" name=""/>
        <p:cNvGrpSpPr/>
        <p:nvPr/>
      </p:nvGrpSpPr>
      <p:grpSpPr>
        <a:xfrm>
          <a:off x="0" y="0"/>
          <a:ext cx="0" cy="0"/>
          <a:chOff x="0" y="0"/>
          <a:chExt cx="0" cy="0"/>
        </a:xfrm>
      </p:grpSpPr>
      <p:sp>
        <p:nvSpPr>
          <p:cNvPr id="23"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chemeClr val="bg1"/>
                </a:solidFill>
                <a:latin typeface="Arial Narrow" panose="020B0606020202030204" pitchFamily="34" charset="0"/>
              </a:rPr>
              <a:t>THANK YOU FOR YOUR ATTENTION</a:t>
            </a:r>
            <a:endParaRPr lang="es-ES" b="1" dirty="0">
              <a:solidFill>
                <a:schemeClr val="bg1"/>
              </a:solidFill>
              <a:latin typeface="Arial Narrow" panose="020B0606020202030204" pitchFamily="34" charset="0"/>
            </a:endParaRPr>
          </a:p>
        </p:txBody>
      </p:sp>
      <p:sp>
        <p:nvSpPr>
          <p:cNvPr id="24"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25"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26"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name.lastname@impact-initiatives.org</a:t>
            </a:r>
            <a:endParaRPr lang="es-ES" dirty="0"/>
          </a:p>
        </p:txBody>
      </p:sp>
      <p:sp>
        <p:nvSpPr>
          <p:cNvPr id="27"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28"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www.impact-initiatives.org</a:t>
            </a:r>
            <a:endParaRPr lang="es-ES" dirty="0"/>
          </a:p>
        </p:txBody>
      </p:sp>
      <p:sp>
        <p:nvSpPr>
          <p:cNvPr id="29"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30"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a:t>
            </a:r>
            <a:r>
              <a:rPr lang="en-US" dirty="0" err="1"/>
              <a:t>IMPACT_init</a:t>
            </a:r>
            <a:endParaRPr lang="es-E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36" name="Picture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37" name="Straight Connector 36"/>
          <p:cNvCxnSpPr/>
          <p:nvPr userDrawn="1"/>
        </p:nvCxnSpPr>
        <p:spPr>
          <a:xfrm>
            <a:off x="5167909" y="2270286"/>
            <a:ext cx="0" cy="3273866"/>
          </a:xfrm>
          <a:prstGeom prst="line">
            <a:avLst/>
          </a:prstGeom>
          <a:ln w="161925">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68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1 Goodbye slide">
    <p:spTree>
      <p:nvGrpSpPr>
        <p:cNvPr id="1" name=""/>
        <p:cNvGrpSpPr/>
        <p:nvPr/>
      </p:nvGrpSpPr>
      <p:grpSpPr>
        <a:xfrm>
          <a:off x="0" y="0"/>
          <a:ext cx="0" cy="0"/>
          <a:chOff x="0" y="0"/>
          <a:chExt cx="0" cy="0"/>
        </a:xfrm>
      </p:grpSpPr>
      <p:sp>
        <p:nvSpPr>
          <p:cNvPr id="17" name="Title 1"/>
          <p:cNvSpPr txBox="1">
            <a:spLocks/>
          </p:cNvSpPr>
          <p:nvPr userDrawn="1"/>
        </p:nvSpPr>
        <p:spPr>
          <a:xfrm>
            <a:off x="5015499" y="2512335"/>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chemeClr val="bg1"/>
                </a:solidFill>
                <a:latin typeface="Arial Narrow" panose="020B0606020202030204" pitchFamily="34" charset="0"/>
              </a:rPr>
              <a:t>THANK YOU FOR YOUR ATTENTION</a:t>
            </a:r>
            <a:endParaRPr lang="es-ES" sz="4400" b="1" dirty="0">
              <a:solidFill>
                <a:schemeClr val="bg1"/>
              </a:solidFill>
              <a:latin typeface="Arial Narrow" panose="020B0606020202030204" pitchFamily="34" charset="0"/>
            </a:endParaRPr>
          </a:p>
        </p:txBody>
      </p:sp>
      <p:cxnSp>
        <p:nvCxnSpPr>
          <p:cNvPr id="18" name="Straight Connector 17"/>
          <p:cNvCxnSpPr/>
          <p:nvPr userDrawn="1"/>
        </p:nvCxnSpPr>
        <p:spPr>
          <a:xfrm>
            <a:off x="4710709" y="2512335"/>
            <a:ext cx="0" cy="3273866"/>
          </a:xfrm>
          <a:prstGeom prst="line">
            <a:avLst/>
          </a:prstGeom>
          <a:ln w="161925">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939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p1 Top Banner &amp; Text Op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88"/>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19"/>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467461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2"/>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59"/>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3040977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7" y="462065"/>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3" y="850900"/>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3" y="2145919"/>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3" y="3476079"/>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3" y="4813300"/>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35308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5"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109038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1 Top Banner &amp; Text Op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88"/>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19"/>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96425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3.xml"/><Relationship Id="rId5" Type="http://schemas.openxmlformats.org/officeDocument/2006/relationships/slideLayout" Target="../slideLayouts/slideLayout13.xml"/><Relationship Id="rId15" Type="http://schemas.openxmlformats.org/officeDocument/2006/relationships/image" Target="../media/image3.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6268598"/>
            <a:ext cx="9144000" cy="589402"/>
            <a:chOff x="0" y="6268598"/>
            <a:chExt cx="9144000" cy="589402"/>
          </a:xfrm>
          <a:solidFill>
            <a:srgbClr val="009999"/>
          </a:solidFill>
        </p:grpSpPr>
        <p:sp>
          <p:nvSpPr>
            <p:cNvPr id="8" name="Rectangle 7"/>
            <p:cNvSpPr/>
            <p:nvPr/>
          </p:nvSpPr>
          <p:spPr>
            <a:xfrm>
              <a:off x="0" y="6268598"/>
              <a:ext cx="9144000" cy="589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4247" y="6268610"/>
              <a:ext cx="2595581" cy="571907"/>
            </a:xfrm>
            <a:prstGeom prst="rect">
              <a:avLst/>
            </a:prstGeom>
            <a:grpFill/>
          </p:spPr>
        </p:pic>
      </p:grpSp>
      <p:pic>
        <p:nvPicPr>
          <p:cNvPr id="10" name="Picture 9">
            <a:extLst>
              <a:ext uri="{FF2B5EF4-FFF2-40B4-BE49-F238E27FC236}">
                <a16:creationId xmlns:a16="http://schemas.microsoft.com/office/drawing/2014/main" id="{073F5583-E7AE-41B4-A8F7-7814F5C5ACD2}"/>
              </a:ext>
            </a:extLst>
          </p:cNvPr>
          <p:cNvPicPr>
            <a:picLocks noChangeAspect="1"/>
          </p:cNvPicPr>
          <p:nvPr userDrawn="1"/>
        </p:nvPicPr>
        <p:blipFill rotWithShape="1">
          <a:blip r:embed="rId8" cstate="print">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3000"/>
                    </a14:imgEffect>
                  </a14:imgLayer>
                </a14:imgProps>
              </a:ext>
              <a:ext uri="{28A0092B-C50C-407E-A947-70E740481C1C}">
                <a14:useLocalDpi xmlns:a14="http://schemas.microsoft.com/office/drawing/2010/main" val="0"/>
              </a:ext>
            </a:extLst>
          </a:blip>
          <a:srcRect t="12914"/>
          <a:stretch/>
        </p:blipFill>
        <p:spPr>
          <a:xfrm>
            <a:off x="0" y="0"/>
            <a:ext cx="9144000" cy="6277423"/>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7790F405-B2BB-4705-B14A-2E29DF60ABD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172" y="6287525"/>
            <a:ext cx="1424922" cy="534076"/>
          </a:xfrm>
          <a:prstGeom prst="rect">
            <a:avLst/>
          </a:prstGeom>
        </p:spPr>
      </p:pic>
    </p:spTree>
    <p:extLst>
      <p:ext uri="{BB962C8B-B14F-4D97-AF65-F5344CB8AC3E}">
        <p14:creationId xmlns:p14="http://schemas.microsoft.com/office/powerpoint/2010/main" val="1696452591"/>
      </p:ext>
    </p:extLst>
  </p:cSld>
  <p:clrMap bg1="lt1" tx1="dk1" bg2="lt2" tx2="dk2" accent1="accent1" accent2="accent2" accent3="accent3" accent4="accent4" accent5="accent5" accent6="accent6" hlink="hlink" folHlink="folHlink"/>
  <p:sldLayoutIdLst>
    <p:sldLayoutId id="2147483711" r:id="rId1"/>
    <p:sldLayoutId id="2147483727" r:id="rId2"/>
    <p:sldLayoutId id="2147483719" r:id="rId3"/>
    <p:sldLayoutId id="2147483770" r:id="rId4"/>
    <p:sldLayoutId id="214748377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86" y="0"/>
            <a:ext cx="9144000" cy="6858000"/>
          </a:xfrm>
          <a:prstGeom prst="rect">
            <a:avLst/>
          </a:prstGeom>
        </p:spPr>
      </p:pic>
      <p:grpSp>
        <p:nvGrpSpPr>
          <p:cNvPr id="6" name="Group 5"/>
          <p:cNvGrpSpPr/>
          <p:nvPr userDrawn="1"/>
        </p:nvGrpSpPr>
        <p:grpSpPr>
          <a:xfrm>
            <a:off x="0" y="6268598"/>
            <a:ext cx="9144000" cy="589402"/>
            <a:chOff x="0" y="6268598"/>
            <a:chExt cx="9144000" cy="589402"/>
          </a:xfrm>
          <a:solidFill>
            <a:srgbClr val="009999"/>
          </a:solidFill>
        </p:grpSpPr>
        <p:sp>
          <p:nvSpPr>
            <p:cNvPr id="7" name="Rectangle 6"/>
            <p:cNvSpPr/>
            <p:nvPr/>
          </p:nvSpPr>
          <p:spPr>
            <a:xfrm>
              <a:off x="0" y="6268598"/>
              <a:ext cx="9144000" cy="589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009999"/>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8" y="6280236"/>
              <a:ext cx="2622162" cy="577764"/>
            </a:xfrm>
            <a:prstGeom prst="rect">
              <a:avLst/>
            </a:prstGeom>
            <a:grpFill/>
          </p:spPr>
        </p:pic>
      </p:grpSp>
      <p:sp>
        <p:nvSpPr>
          <p:cNvPr id="4" name="Rectangle 3">
            <a:extLst>
              <a:ext uri="{FF2B5EF4-FFF2-40B4-BE49-F238E27FC236}">
                <a16:creationId xmlns:a16="http://schemas.microsoft.com/office/drawing/2014/main" id="{6831F439-5FA8-4F46-B4FF-2FC7D265E1A2}"/>
              </a:ext>
            </a:extLst>
          </p:cNvPr>
          <p:cNvSpPr/>
          <p:nvPr userDrawn="1"/>
        </p:nvSpPr>
        <p:spPr>
          <a:xfrm>
            <a:off x="-7843" y="1860697"/>
            <a:ext cx="215175" cy="2445488"/>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drawing&#10;&#10;Description automatically generated">
            <a:extLst>
              <a:ext uri="{FF2B5EF4-FFF2-40B4-BE49-F238E27FC236}">
                <a16:creationId xmlns:a16="http://schemas.microsoft.com/office/drawing/2014/main" id="{D00031C4-BBC4-4A48-97F8-77C743A47E5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4172" y="6287525"/>
            <a:ext cx="1424922" cy="534076"/>
          </a:xfrm>
          <a:prstGeom prst="rect">
            <a:avLst/>
          </a:prstGeom>
        </p:spPr>
      </p:pic>
    </p:spTree>
    <p:extLst>
      <p:ext uri="{BB962C8B-B14F-4D97-AF65-F5344CB8AC3E}">
        <p14:creationId xmlns:p14="http://schemas.microsoft.com/office/powerpoint/2010/main" val="3884281681"/>
      </p:ext>
    </p:extLst>
  </p:cSld>
  <p:clrMap bg1="lt1" tx1="dk1" bg2="lt2" tx2="dk2" accent1="accent1" accent2="accent2" accent3="accent3" accent4="accent4" accent5="accent5" accent6="accent6" hlink="hlink" folHlink="folHlink"/>
  <p:sldLayoutIdLst>
    <p:sldLayoutId id="2147483696" r:id="rId1"/>
    <p:sldLayoutId id="2147483705"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E736DB-3954-49A2-8C2A-8B430ACF635C}"/>
              </a:ext>
            </a:extLst>
          </p:cNvPr>
          <p:cNvSpPr/>
          <p:nvPr userDrawn="1"/>
        </p:nvSpPr>
        <p:spPr>
          <a:xfrm>
            <a:off x="0" y="-1650"/>
            <a:ext cx="361950" cy="1278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userDrawn="1"/>
        </p:nvGrpSpPr>
        <p:grpSpPr>
          <a:xfrm>
            <a:off x="0" y="6267600"/>
            <a:ext cx="9144000" cy="590400"/>
            <a:chOff x="0" y="6267600"/>
            <a:chExt cx="9144000" cy="590400"/>
          </a:xfrm>
          <a:solidFill>
            <a:srgbClr val="009999"/>
          </a:solidFill>
        </p:grpSpPr>
        <p:sp>
          <p:nvSpPr>
            <p:cNvPr id="7" name="Rectangle 6"/>
            <p:cNvSpPr/>
            <p:nvPr/>
          </p:nvSpPr>
          <p:spPr>
            <a:xfrm>
              <a:off x="0" y="6268598"/>
              <a:ext cx="9144000" cy="589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94249" y="6267600"/>
              <a:ext cx="2597813" cy="572400"/>
            </a:xfrm>
            <a:prstGeom prst="rect">
              <a:avLst/>
            </a:prstGeom>
            <a:grpFill/>
          </p:spPr>
        </p:pic>
      </p:grpSp>
      <p:pic>
        <p:nvPicPr>
          <p:cNvPr id="9" name="Picture 8">
            <a:extLst>
              <a:ext uri="{FF2B5EF4-FFF2-40B4-BE49-F238E27FC236}">
                <a16:creationId xmlns:a16="http://schemas.microsoft.com/office/drawing/2014/main" id="{36C3766A-8DBA-4753-B9FF-5F4F4D151734}"/>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bright="-23000"/>
                    </a14:imgEffect>
                  </a14:imgLayer>
                </a14:imgProps>
              </a:ext>
            </a:extLst>
          </a:blip>
          <a:srcRect l="1810" t="25678" r="95" b="54465"/>
          <a:stretch/>
        </p:blipFill>
        <p:spPr>
          <a:xfrm>
            <a:off x="168275" y="-1"/>
            <a:ext cx="8975725" cy="127635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E1D382DF-3C41-44A9-89FB-218199D5781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4172" y="6287525"/>
            <a:ext cx="1424922" cy="534076"/>
          </a:xfrm>
          <a:prstGeom prst="rect">
            <a:avLst/>
          </a:prstGeom>
        </p:spPr>
      </p:pic>
    </p:spTree>
    <p:extLst>
      <p:ext uri="{BB962C8B-B14F-4D97-AF65-F5344CB8AC3E}">
        <p14:creationId xmlns:p14="http://schemas.microsoft.com/office/powerpoint/2010/main" val="2938894370"/>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7" r:id="rId3"/>
    <p:sldLayoutId id="2147483716" r:id="rId4"/>
    <p:sldLayoutId id="2147483717" r:id="rId5"/>
    <p:sldLayoutId id="2147483718" r:id="rId6"/>
    <p:sldLayoutId id="2147483709" r:id="rId7"/>
    <p:sldLayoutId id="2147483714" r:id="rId8"/>
    <p:sldLayoutId id="2147483715" r:id="rId9"/>
    <p:sldLayoutId id="21474837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4354" y="1364876"/>
            <a:ext cx="7887682" cy="1746580"/>
          </a:xfrm>
        </p:spPr>
        <p:txBody>
          <a:bodyPr/>
          <a:lstStyle/>
          <a:p>
            <a:pPr>
              <a:lnSpc>
                <a:spcPct val="100000"/>
              </a:lnSpc>
            </a:pPr>
            <a:r>
              <a:rPr lang="fr-FR" sz="4400" dirty="0" smtClean="0"/>
              <a:t/>
            </a:r>
            <a:br>
              <a:rPr lang="fr-FR" sz="4400" dirty="0" smtClean="0"/>
            </a:br>
            <a:r>
              <a:rPr lang="fr-FR" sz="3600" b="0" dirty="0" smtClean="0"/>
              <a:t>Evaluation eau, hygiène et assainissement (EHA) </a:t>
            </a:r>
            <a:br>
              <a:rPr lang="fr-FR" sz="3600" b="0" dirty="0" smtClean="0"/>
            </a:br>
            <a:r>
              <a:rPr lang="fr-FR" sz="3600" b="0" dirty="0" smtClean="0"/>
              <a:t>Sites de déplacés de la région de Diffa</a:t>
            </a:r>
            <a:br>
              <a:rPr lang="fr-FR" sz="3600" b="0" dirty="0" smtClean="0"/>
            </a:br>
            <a:r>
              <a:rPr lang="fr-FR" sz="3600" dirty="0" smtClean="0">
                <a:solidFill>
                  <a:srgbClr val="009999"/>
                </a:solidFill>
              </a:rPr>
              <a:t>Présentation des résultats</a:t>
            </a:r>
            <a:endParaRPr lang="fr-FR" sz="4400" dirty="0">
              <a:solidFill>
                <a:srgbClr val="009999"/>
              </a:solidFill>
            </a:endParaRPr>
          </a:p>
        </p:txBody>
      </p:sp>
      <p:sp>
        <p:nvSpPr>
          <p:cNvPr id="4" name="Text Placeholder 3"/>
          <p:cNvSpPr>
            <a:spLocks noGrp="1"/>
          </p:cNvSpPr>
          <p:nvPr>
            <p:ph type="body" sz="quarter" idx="14"/>
          </p:nvPr>
        </p:nvSpPr>
        <p:spPr>
          <a:xfrm>
            <a:off x="613987" y="3676139"/>
            <a:ext cx="4176674" cy="654050"/>
          </a:xfrm>
        </p:spPr>
        <p:txBody>
          <a:bodyPr/>
          <a:lstStyle/>
          <a:p>
            <a:r>
              <a:rPr lang="en-US" sz="1600" dirty="0" err="1" smtClean="0"/>
              <a:t>Juillet</a:t>
            </a:r>
            <a:r>
              <a:rPr lang="en-US" sz="1600" dirty="0" smtClean="0"/>
              <a:t> </a:t>
            </a:r>
            <a:r>
              <a:rPr lang="es-ES" sz="1600" dirty="0" smtClean="0"/>
              <a:t>2020</a:t>
            </a:r>
            <a:endParaRPr lang="es-ES" sz="1600" dirty="0"/>
          </a:p>
        </p:txBody>
      </p:sp>
    </p:spTree>
    <p:extLst>
      <p:ext uri="{BB962C8B-B14F-4D97-AF65-F5344CB8AC3E}">
        <p14:creationId xmlns:p14="http://schemas.microsoft.com/office/powerpoint/2010/main" val="1516688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H" dirty="0" smtClean="0"/>
              <a:t>03</a:t>
            </a:r>
            <a:endParaRPr lang="fr-CH" dirty="0"/>
          </a:p>
        </p:txBody>
      </p:sp>
      <p:sp>
        <p:nvSpPr>
          <p:cNvPr id="3" name="Sous-titre 2"/>
          <p:cNvSpPr>
            <a:spLocks noGrp="1"/>
          </p:cNvSpPr>
          <p:nvPr>
            <p:ph type="subTitle" idx="1"/>
          </p:nvPr>
        </p:nvSpPr>
        <p:spPr/>
        <p:txBody>
          <a:bodyPr/>
          <a:lstStyle/>
          <a:p>
            <a:r>
              <a:rPr lang="fr-CH" dirty="0" smtClean="0"/>
              <a:t>Accès à l’eau</a:t>
            </a:r>
            <a:endParaRPr lang="fr-CH" dirty="0"/>
          </a:p>
        </p:txBody>
      </p:sp>
    </p:spTree>
    <p:extLst>
      <p:ext uri="{BB962C8B-B14F-4D97-AF65-F5344CB8AC3E}">
        <p14:creationId xmlns:p14="http://schemas.microsoft.com/office/powerpoint/2010/main" val="1837440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7"/>
          <p:cNvSpPr>
            <a:spLocks noGrp="1"/>
          </p:cNvSpPr>
          <p:nvPr>
            <p:ph type="ctrTitle"/>
          </p:nvPr>
        </p:nvSpPr>
        <p:spPr/>
        <p:txBody>
          <a:bodyPr/>
          <a:lstStyle/>
          <a:p>
            <a:r>
              <a:rPr lang="fr-CH" dirty="0" smtClean="0"/>
              <a:t>Accès à l’eau</a:t>
            </a:r>
            <a:endParaRPr lang="fr-CH" dirty="0"/>
          </a:p>
        </p:txBody>
      </p:sp>
      <p:sp>
        <p:nvSpPr>
          <p:cNvPr id="31" name="Sous-titre 3"/>
          <p:cNvSpPr txBox="1">
            <a:spLocks/>
          </p:cNvSpPr>
          <p:nvPr/>
        </p:nvSpPr>
        <p:spPr>
          <a:xfrm>
            <a:off x="386176" y="1294464"/>
            <a:ext cx="8468732" cy="533181"/>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Principale source d’eau utilisée par la majorité des ménages au sein des sites de déplacés selon les IC, par pourcentage de sites évalués : </a:t>
            </a:r>
            <a:endParaRPr lang="fr-FR" sz="1600" dirty="0">
              <a:solidFill>
                <a:srgbClr val="666666"/>
              </a:solidFill>
            </a:endParaRPr>
          </a:p>
        </p:txBody>
      </p:sp>
      <p:graphicFrame>
        <p:nvGraphicFramePr>
          <p:cNvPr id="40" name="Graphique 39"/>
          <p:cNvGraphicFramePr/>
          <p:nvPr>
            <p:extLst>
              <p:ext uri="{D42A27DB-BD31-4B8C-83A1-F6EECF244321}">
                <p14:modId xmlns:p14="http://schemas.microsoft.com/office/powerpoint/2010/main" val="213878522"/>
              </p:ext>
            </p:extLst>
          </p:nvPr>
        </p:nvGraphicFramePr>
        <p:xfrm>
          <a:off x="386176" y="1827645"/>
          <a:ext cx="8368145" cy="3649518"/>
        </p:xfrm>
        <a:graphic>
          <a:graphicData uri="http://schemas.openxmlformats.org/drawingml/2006/chart">
            <c:chart xmlns:c="http://schemas.openxmlformats.org/drawingml/2006/chart" xmlns:r="http://schemas.openxmlformats.org/officeDocument/2006/relationships" r:id="rId3"/>
          </a:graphicData>
        </a:graphic>
      </p:graphicFrame>
      <p:sp>
        <p:nvSpPr>
          <p:cNvPr id="41" name="ZoneTexte 40"/>
          <p:cNvSpPr txBox="1"/>
          <p:nvPr/>
        </p:nvSpPr>
        <p:spPr>
          <a:xfrm>
            <a:off x="386176" y="5467926"/>
            <a:ext cx="8368145" cy="738664"/>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Les forages PMH communautaires sont le principal mode d’approvisionnement en eau des ménages dans les sites évalués, pour l’ensemble des statuts enquêtés d’après les IC. Les bornes </a:t>
            </a:r>
            <a:r>
              <a:rPr lang="fr-FR" sz="1400" dirty="0">
                <a:latin typeface="Arial Narrow" panose="020B0606020202030204" pitchFamily="34" charset="0"/>
              </a:rPr>
              <a:t>fontaines (Mini-AEP, système multi-villages, PEA et SPP</a:t>
            </a:r>
            <a:r>
              <a:rPr lang="fr-FR" sz="1400" dirty="0" smtClean="0">
                <a:latin typeface="Arial Narrow" panose="020B0606020202030204" pitchFamily="34" charset="0"/>
              </a:rPr>
              <a:t>) sont le deuxième moyen d’accès à l’eau le plus rapporté par les IC.</a:t>
            </a:r>
          </a:p>
        </p:txBody>
      </p:sp>
    </p:spTree>
    <p:extLst>
      <p:ext uri="{BB962C8B-B14F-4D97-AF65-F5344CB8AC3E}">
        <p14:creationId xmlns:p14="http://schemas.microsoft.com/office/powerpoint/2010/main" val="3560653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p:cNvSpPr>
            <a:spLocks noGrp="1"/>
          </p:cNvSpPr>
          <p:nvPr>
            <p:ph type="ctrTitle"/>
          </p:nvPr>
        </p:nvSpPr>
        <p:spPr/>
        <p:txBody>
          <a:bodyPr/>
          <a:lstStyle/>
          <a:p>
            <a:r>
              <a:rPr lang="fr-CH" dirty="0" smtClean="0"/>
              <a:t>Accès à l’eau</a:t>
            </a:r>
            <a:endParaRPr lang="fr-CH" dirty="0"/>
          </a:p>
        </p:txBody>
      </p:sp>
      <p:sp>
        <p:nvSpPr>
          <p:cNvPr id="18" name="Sous-titre 3"/>
          <p:cNvSpPr txBox="1">
            <a:spLocks/>
          </p:cNvSpPr>
          <p:nvPr/>
        </p:nvSpPr>
        <p:spPr>
          <a:xfrm>
            <a:off x="386176" y="1433010"/>
            <a:ext cx="8468732" cy="714766"/>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Temps moyen mis par la majorité des ménages pour se rendre à la source d’eau, attendre, remplir les récipients et retourner au domicile au cours du mois précédant la collecte de données selon les IC, par pourcentage de sites évalués : </a:t>
            </a:r>
            <a:endParaRPr lang="fr-FR" sz="1600" dirty="0">
              <a:solidFill>
                <a:srgbClr val="666666"/>
              </a:solidFill>
            </a:endParaRPr>
          </a:p>
        </p:txBody>
      </p:sp>
      <p:graphicFrame>
        <p:nvGraphicFramePr>
          <p:cNvPr id="21" name="Graphique 20"/>
          <p:cNvGraphicFramePr/>
          <p:nvPr>
            <p:extLst>
              <p:ext uri="{D42A27DB-BD31-4B8C-83A1-F6EECF244321}">
                <p14:modId xmlns:p14="http://schemas.microsoft.com/office/powerpoint/2010/main" val="1018157893"/>
              </p:ext>
            </p:extLst>
          </p:nvPr>
        </p:nvGraphicFramePr>
        <p:xfrm>
          <a:off x="118357" y="2147776"/>
          <a:ext cx="4184286"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Graphique 23"/>
          <p:cNvGraphicFramePr/>
          <p:nvPr>
            <p:extLst>
              <p:ext uri="{D42A27DB-BD31-4B8C-83A1-F6EECF244321}">
                <p14:modId xmlns:p14="http://schemas.microsoft.com/office/powerpoint/2010/main" val="398081577"/>
              </p:ext>
            </p:extLst>
          </p:nvPr>
        </p:nvGraphicFramePr>
        <p:xfrm>
          <a:off x="3331536" y="2147776"/>
          <a:ext cx="2473842" cy="30178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Graphique 26"/>
          <p:cNvGraphicFramePr/>
          <p:nvPr>
            <p:extLst>
              <p:ext uri="{D42A27DB-BD31-4B8C-83A1-F6EECF244321}">
                <p14:modId xmlns:p14="http://schemas.microsoft.com/office/powerpoint/2010/main" val="2838603433"/>
              </p:ext>
            </p:extLst>
          </p:nvPr>
        </p:nvGraphicFramePr>
        <p:xfrm>
          <a:off x="5202865" y="2147776"/>
          <a:ext cx="2190307" cy="27999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Graphique 29"/>
          <p:cNvGraphicFramePr/>
          <p:nvPr>
            <p:extLst>
              <p:ext uri="{D42A27DB-BD31-4B8C-83A1-F6EECF244321}">
                <p14:modId xmlns:p14="http://schemas.microsoft.com/office/powerpoint/2010/main" val="1889601259"/>
              </p:ext>
            </p:extLst>
          </p:nvPr>
        </p:nvGraphicFramePr>
        <p:xfrm>
          <a:off x="7109639" y="2147776"/>
          <a:ext cx="2480930" cy="3079307"/>
        </p:xfrm>
        <a:graphic>
          <a:graphicData uri="http://schemas.openxmlformats.org/drawingml/2006/chart">
            <c:chart xmlns:c="http://schemas.openxmlformats.org/drawingml/2006/chart" xmlns:r="http://schemas.openxmlformats.org/officeDocument/2006/relationships" r:id="rId5"/>
          </a:graphicData>
        </a:graphic>
      </p:graphicFrame>
      <p:sp>
        <p:nvSpPr>
          <p:cNvPr id="33" name="ZoneTexte 32"/>
          <p:cNvSpPr txBox="1"/>
          <p:nvPr/>
        </p:nvSpPr>
        <p:spPr>
          <a:xfrm>
            <a:off x="1572768" y="5147330"/>
            <a:ext cx="7181553" cy="738664"/>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Dans les </a:t>
            </a:r>
            <a:r>
              <a:rPr lang="fr-FR" sz="1400" b="1" dirty="0" smtClean="0">
                <a:solidFill>
                  <a:srgbClr val="009999"/>
                </a:solidFill>
                <a:latin typeface="Arial Narrow" panose="020B0606020202030204" pitchFamily="34" charset="0"/>
              </a:rPr>
              <a:t>trois quart des sites </a:t>
            </a:r>
            <a:r>
              <a:rPr lang="fr-FR" sz="1400" dirty="0" smtClean="0">
                <a:latin typeface="Arial Narrow" panose="020B0606020202030204" pitchFamily="34" charset="0"/>
              </a:rPr>
              <a:t>la majorité des ménages </a:t>
            </a:r>
            <a:r>
              <a:rPr lang="fr-FR" sz="1400" b="1" dirty="0" smtClean="0">
                <a:solidFill>
                  <a:srgbClr val="009999"/>
                </a:solidFill>
                <a:latin typeface="Arial Narrow" panose="020B0606020202030204" pitchFamily="34" charset="0"/>
              </a:rPr>
              <a:t>non déplacés </a:t>
            </a:r>
            <a:r>
              <a:rPr lang="fr-FR" sz="1400" dirty="0" smtClean="0">
                <a:latin typeface="Arial Narrow" panose="020B0606020202030204" pitchFamily="34" charset="0"/>
              </a:rPr>
              <a:t>et </a:t>
            </a:r>
            <a:r>
              <a:rPr lang="fr-FR" sz="1400" b="1" dirty="0" smtClean="0">
                <a:solidFill>
                  <a:srgbClr val="009999"/>
                </a:solidFill>
                <a:latin typeface="Arial Narrow" panose="020B0606020202030204" pitchFamily="34" charset="0"/>
              </a:rPr>
              <a:t>retournés</a:t>
            </a:r>
            <a:r>
              <a:rPr lang="fr-FR" sz="1400" dirty="0" smtClean="0">
                <a:latin typeface="Arial Narrow" panose="020B0606020202030204" pitchFamily="34" charset="0"/>
              </a:rPr>
              <a:t> mettent moins de 30 minutes pour récupérer de l’eau selon les IC. Cela avoisine environ </a:t>
            </a:r>
            <a:r>
              <a:rPr lang="fr-FR" sz="1400" b="1" dirty="0" smtClean="0">
                <a:solidFill>
                  <a:srgbClr val="EE5859"/>
                </a:solidFill>
                <a:latin typeface="Arial Narrow" panose="020B0606020202030204" pitchFamily="34" charset="0"/>
              </a:rPr>
              <a:t>60%</a:t>
            </a:r>
            <a:r>
              <a:rPr lang="fr-FR" sz="1400" dirty="0" smtClean="0">
                <a:latin typeface="Arial Narrow" panose="020B0606020202030204" pitchFamily="34" charset="0"/>
              </a:rPr>
              <a:t> des sites pour les </a:t>
            </a:r>
            <a:r>
              <a:rPr lang="fr-FR" sz="1400" b="1" dirty="0" smtClean="0">
                <a:solidFill>
                  <a:srgbClr val="EE5859"/>
                </a:solidFill>
                <a:latin typeface="Arial Narrow" panose="020B0606020202030204" pitchFamily="34" charset="0"/>
              </a:rPr>
              <a:t>ménages PDI </a:t>
            </a:r>
            <a:r>
              <a:rPr lang="fr-FR" sz="1400" dirty="0" smtClean="0">
                <a:latin typeface="Arial Narrow" panose="020B0606020202030204" pitchFamily="34" charset="0"/>
              </a:rPr>
              <a:t>et </a:t>
            </a:r>
            <a:r>
              <a:rPr lang="fr-FR" sz="1400" b="1" dirty="0" smtClean="0">
                <a:solidFill>
                  <a:srgbClr val="EE5859"/>
                </a:solidFill>
                <a:latin typeface="Arial Narrow" panose="020B0606020202030204" pitchFamily="34" charset="0"/>
              </a:rPr>
              <a:t>réfugiés</a:t>
            </a:r>
            <a:r>
              <a:rPr lang="fr-FR" sz="1400" dirty="0" smtClean="0">
                <a:latin typeface="Arial Narrow" panose="020B0606020202030204" pitchFamily="34" charset="0"/>
              </a:rPr>
              <a:t>.</a:t>
            </a:r>
          </a:p>
        </p:txBody>
      </p:sp>
    </p:spTree>
    <p:extLst>
      <p:ext uri="{BB962C8B-B14F-4D97-AF65-F5344CB8AC3E}">
        <p14:creationId xmlns:p14="http://schemas.microsoft.com/office/powerpoint/2010/main" val="4223074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p:cNvSpPr>
            <a:spLocks noGrp="1"/>
          </p:cNvSpPr>
          <p:nvPr>
            <p:ph type="ctrTitle"/>
          </p:nvPr>
        </p:nvSpPr>
        <p:spPr/>
        <p:txBody>
          <a:bodyPr/>
          <a:lstStyle/>
          <a:p>
            <a:r>
              <a:rPr lang="fr-CH" dirty="0" smtClean="0"/>
              <a:t>Accès à l’eau</a:t>
            </a:r>
            <a:endParaRPr lang="fr-CH" dirty="0"/>
          </a:p>
        </p:txBody>
      </p:sp>
      <p:sp>
        <p:nvSpPr>
          <p:cNvPr id="18" name="Sous-titre 3"/>
          <p:cNvSpPr txBox="1">
            <a:spLocks/>
          </p:cNvSpPr>
          <p:nvPr/>
        </p:nvSpPr>
        <p:spPr>
          <a:xfrm>
            <a:off x="386176" y="1433010"/>
            <a:ext cx="8468732" cy="533181"/>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Capacité de la majorité des ménages à </a:t>
            </a:r>
            <a:r>
              <a:rPr lang="fr-FR" sz="1600" smtClean="0">
                <a:solidFill>
                  <a:srgbClr val="666666"/>
                </a:solidFill>
              </a:rPr>
              <a:t>couvrir leurs besoins </a:t>
            </a:r>
            <a:r>
              <a:rPr lang="fr-FR" sz="1600" dirty="0" smtClean="0">
                <a:solidFill>
                  <a:srgbClr val="666666"/>
                </a:solidFill>
              </a:rPr>
              <a:t>en eau (boisson, cuisine, lavage) au cours du mois précédant la collecte de données selon les IC, par pourcentage de sites évalués :</a:t>
            </a:r>
            <a:endParaRPr lang="fr-FR" sz="1600" dirty="0">
              <a:solidFill>
                <a:srgbClr val="666666"/>
              </a:solidFill>
            </a:endParaRPr>
          </a:p>
        </p:txBody>
      </p:sp>
      <p:graphicFrame>
        <p:nvGraphicFramePr>
          <p:cNvPr id="4" name="Graphique 3"/>
          <p:cNvGraphicFramePr/>
          <p:nvPr>
            <p:extLst>
              <p:ext uri="{D42A27DB-BD31-4B8C-83A1-F6EECF244321}">
                <p14:modId xmlns:p14="http://schemas.microsoft.com/office/powerpoint/2010/main" val="2320203834"/>
              </p:ext>
            </p:extLst>
          </p:nvPr>
        </p:nvGraphicFramePr>
        <p:xfrm>
          <a:off x="386176" y="1966191"/>
          <a:ext cx="8468732" cy="3017290"/>
        </p:xfrm>
        <a:graphic>
          <a:graphicData uri="http://schemas.openxmlformats.org/drawingml/2006/chart">
            <c:chart xmlns:c="http://schemas.openxmlformats.org/drawingml/2006/chart" xmlns:r="http://schemas.openxmlformats.org/officeDocument/2006/relationships" r:id="rId2"/>
          </a:graphicData>
        </a:graphic>
      </p:graphicFrame>
      <p:sp>
        <p:nvSpPr>
          <p:cNvPr id="11" name="ZoneTexte 10"/>
          <p:cNvSpPr txBox="1"/>
          <p:nvPr/>
        </p:nvSpPr>
        <p:spPr>
          <a:xfrm>
            <a:off x="386176" y="5147330"/>
            <a:ext cx="8368145" cy="738664"/>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Dans un plus grand nombre de sites (42%) les IC rapportent que la totalité des ménages non déplacés avaient leurs besoins en eau couvert, comparé aux autres statuts. Les </a:t>
            </a:r>
            <a:r>
              <a:rPr lang="fr-FR" sz="1400" b="1" dirty="0" smtClean="0">
                <a:solidFill>
                  <a:srgbClr val="009999"/>
                </a:solidFill>
                <a:latin typeface="Arial Narrow" panose="020B0606020202030204" pitchFamily="34" charset="0"/>
              </a:rPr>
              <a:t>ménages réfugiés et PDI</a:t>
            </a:r>
            <a:r>
              <a:rPr lang="fr-FR" sz="1400" dirty="0" smtClean="0">
                <a:solidFill>
                  <a:srgbClr val="009999"/>
                </a:solidFill>
                <a:latin typeface="Arial Narrow" panose="020B0606020202030204" pitchFamily="34" charset="0"/>
              </a:rPr>
              <a:t> </a:t>
            </a:r>
            <a:r>
              <a:rPr lang="fr-FR" sz="1400" dirty="0" smtClean="0">
                <a:latin typeface="Arial Narrow" panose="020B0606020202030204" pitchFamily="34" charset="0"/>
              </a:rPr>
              <a:t>semblent avoir </a:t>
            </a:r>
            <a:r>
              <a:rPr lang="fr-FR" sz="1400" b="1" dirty="0" smtClean="0">
                <a:solidFill>
                  <a:srgbClr val="009999"/>
                </a:solidFill>
                <a:latin typeface="Arial Narrow" panose="020B0606020202030204" pitchFamily="34" charset="0"/>
              </a:rPr>
              <a:t>plus de difficultés </a:t>
            </a:r>
            <a:r>
              <a:rPr lang="fr-FR" sz="1400" dirty="0" smtClean="0">
                <a:latin typeface="Arial Narrow" panose="020B0606020202030204" pitchFamily="34" charset="0"/>
              </a:rPr>
              <a:t>à couvrir leurs besoins en eau selon les IC.</a:t>
            </a:r>
          </a:p>
        </p:txBody>
      </p:sp>
    </p:spTree>
    <p:extLst>
      <p:ext uri="{BB962C8B-B14F-4D97-AF65-F5344CB8AC3E}">
        <p14:creationId xmlns:p14="http://schemas.microsoft.com/office/powerpoint/2010/main" val="883754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H" dirty="0" smtClean="0"/>
              <a:t>04</a:t>
            </a:r>
            <a:endParaRPr lang="fr-CH" dirty="0"/>
          </a:p>
        </p:txBody>
      </p:sp>
      <p:sp>
        <p:nvSpPr>
          <p:cNvPr id="3" name="Sous-titre 2"/>
          <p:cNvSpPr>
            <a:spLocks noGrp="1"/>
          </p:cNvSpPr>
          <p:nvPr>
            <p:ph type="subTitle" idx="1"/>
          </p:nvPr>
        </p:nvSpPr>
        <p:spPr/>
        <p:txBody>
          <a:bodyPr/>
          <a:lstStyle/>
          <a:p>
            <a:r>
              <a:rPr lang="fr-CH" dirty="0" smtClean="0"/>
              <a:t>Accès à l’hygiène</a:t>
            </a:r>
            <a:endParaRPr lang="fr-CH" dirty="0"/>
          </a:p>
        </p:txBody>
      </p:sp>
    </p:spTree>
    <p:extLst>
      <p:ext uri="{BB962C8B-B14F-4D97-AF65-F5344CB8AC3E}">
        <p14:creationId xmlns:p14="http://schemas.microsoft.com/office/powerpoint/2010/main" val="493921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CH" dirty="0" smtClean="0"/>
              <a:t>Accès à l’hygiène</a:t>
            </a:r>
            <a:endParaRPr lang="fr-CH" dirty="0"/>
          </a:p>
        </p:txBody>
      </p:sp>
      <p:graphicFrame>
        <p:nvGraphicFramePr>
          <p:cNvPr id="9" name="Graphique 8"/>
          <p:cNvGraphicFramePr/>
          <p:nvPr>
            <p:extLst>
              <p:ext uri="{D42A27DB-BD31-4B8C-83A1-F6EECF244321}">
                <p14:modId xmlns:p14="http://schemas.microsoft.com/office/powerpoint/2010/main" val="347920190"/>
              </p:ext>
            </p:extLst>
          </p:nvPr>
        </p:nvGraphicFramePr>
        <p:xfrm>
          <a:off x="182880" y="2130552"/>
          <a:ext cx="8759952" cy="3330448"/>
        </p:xfrm>
        <a:graphic>
          <a:graphicData uri="http://schemas.openxmlformats.org/drawingml/2006/chart">
            <c:chart xmlns:c="http://schemas.openxmlformats.org/drawingml/2006/chart" xmlns:r="http://schemas.openxmlformats.org/officeDocument/2006/relationships" r:id="rId2"/>
          </a:graphicData>
        </a:graphic>
      </p:graphicFrame>
      <p:sp>
        <p:nvSpPr>
          <p:cNvPr id="10" name="Sous-titre 3"/>
          <p:cNvSpPr txBox="1">
            <a:spLocks/>
          </p:cNvSpPr>
          <p:nvPr/>
        </p:nvSpPr>
        <p:spPr>
          <a:xfrm>
            <a:off x="386176" y="1433010"/>
            <a:ext cx="8468732" cy="533181"/>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Principale méthode de lavage des mains utilisée par la majorité des ménages dans les sites de déplacés au cours du mois précédant la collecte de données selon les IC, par pourcentage de sites évalués :</a:t>
            </a:r>
            <a:endParaRPr lang="fr-FR" sz="1600" dirty="0">
              <a:solidFill>
                <a:srgbClr val="666666"/>
              </a:solidFill>
            </a:endParaRPr>
          </a:p>
        </p:txBody>
      </p:sp>
      <p:sp>
        <p:nvSpPr>
          <p:cNvPr id="11" name="ZoneTexte 10"/>
          <p:cNvSpPr txBox="1"/>
          <p:nvPr/>
        </p:nvSpPr>
        <p:spPr>
          <a:xfrm>
            <a:off x="386176" y="5461000"/>
            <a:ext cx="8368145" cy="523220"/>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La méthode de lavage de main est plus préoccupante chez </a:t>
            </a:r>
            <a:r>
              <a:rPr lang="fr-FR" sz="1400" b="1" dirty="0" smtClean="0">
                <a:solidFill>
                  <a:srgbClr val="009999"/>
                </a:solidFill>
                <a:latin typeface="Arial Narrow" panose="020B0606020202030204" pitchFamily="34" charset="0"/>
              </a:rPr>
              <a:t>les réfugiés</a:t>
            </a:r>
            <a:r>
              <a:rPr lang="fr-FR" sz="1400" dirty="0" smtClean="0">
                <a:latin typeface="Arial Narrow" panose="020B0606020202030204" pitchFamily="34" charset="0"/>
              </a:rPr>
              <a:t>, puisque sur </a:t>
            </a:r>
            <a:r>
              <a:rPr lang="fr-FR" sz="1400" b="1" dirty="0" smtClean="0">
                <a:solidFill>
                  <a:srgbClr val="009999"/>
                </a:solidFill>
                <a:latin typeface="Arial Narrow" panose="020B0606020202030204" pitchFamily="34" charset="0"/>
              </a:rPr>
              <a:t>23%</a:t>
            </a:r>
            <a:r>
              <a:rPr lang="fr-FR" sz="1400" dirty="0" smtClean="0">
                <a:latin typeface="Arial Narrow" panose="020B0606020202030204" pitchFamily="34" charset="0"/>
              </a:rPr>
              <a:t> des sites couverts la majorité des ménages n’utilisent </a:t>
            </a:r>
            <a:r>
              <a:rPr lang="fr-FR" sz="1400" b="1" dirty="0" smtClean="0">
                <a:solidFill>
                  <a:srgbClr val="009999"/>
                </a:solidFill>
                <a:latin typeface="Arial Narrow" panose="020B0606020202030204" pitchFamily="34" charset="0"/>
              </a:rPr>
              <a:t>pas de savon</a:t>
            </a:r>
            <a:r>
              <a:rPr lang="fr-FR" sz="1400" dirty="0" smtClean="0">
                <a:latin typeface="Arial Narrow" panose="020B0606020202030204" pitchFamily="34" charset="0"/>
              </a:rPr>
              <a:t>.</a:t>
            </a:r>
          </a:p>
        </p:txBody>
      </p:sp>
    </p:spTree>
    <p:extLst>
      <p:ext uri="{BB962C8B-B14F-4D97-AF65-F5344CB8AC3E}">
        <p14:creationId xmlns:p14="http://schemas.microsoft.com/office/powerpoint/2010/main" val="1443756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CH" dirty="0" smtClean="0"/>
              <a:t>Accès à l’hygiène</a:t>
            </a:r>
            <a:endParaRPr lang="fr-CH" dirty="0"/>
          </a:p>
        </p:txBody>
      </p:sp>
      <p:sp>
        <p:nvSpPr>
          <p:cNvPr id="10" name="Sous-titre 3"/>
          <p:cNvSpPr txBox="1">
            <a:spLocks/>
          </p:cNvSpPr>
          <p:nvPr/>
        </p:nvSpPr>
        <p:spPr>
          <a:xfrm>
            <a:off x="386176" y="1433010"/>
            <a:ext cx="8468732" cy="533181"/>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Proportion de ménages ayant eu accès à des dispositifs de lavage de main dans leur site au cours du mois précédant la collecte de données selon les IC, par pourcentage de sites évalués :</a:t>
            </a:r>
            <a:endParaRPr lang="fr-FR" sz="1600" dirty="0">
              <a:solidFill>
                <a:srgbClr val="666666"/>
              </a:solidFill>
            </a:endParaRPr>
          </a:p>
        </p:txBody>
      </p:sp>
      <p:sp>
        <p:nvSpPr>
          <p:cNvPr id="11" name="ZoneTexte 10"/>
          <p:cNvSpPr txBox="1"/>
          <p:nvPr/>
        </p:nvSpPr>
        <p:spPr>
          <a:xfrm>
            <a:off x="386176" y="5461000"/>
            <a:ext cx="8368145" cy="738664"/>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Parmi les différents statuts de </a:t>
            </a:r>
            <a:r>
              <a:rPr lang="fr-FR" sz="1400" b="1" dirty="0" smtClean="0">
                <a:solidFill>
                  <a:srgbClr val="009999"/>
                </a:solidFill>
                <a:latin typeface="Arial Narrow" panose="020B0606020202030204" pitchFamily="34" charset="0"/>
              </a:rPr>
              <a:t>déplacés</a:t>
            </a:r>
            <a:r>
              <a:rPr lang="fr-FR" sz="1400" dirty="0" smtClean="0">
                <a:latin typeface="Arial Narrow" panose="020B0606020202030204" pitchFamily="34" charset="0"/>
              </a:rPr>
              <a:t>, dans environ </a:t>
            </a:r>
            <a:r>
              <a:rPr lang="fr-FR" sz="1400" b="1" dirty="0" smtClean="0">
                <a:solidFill>
                  <a:srgbClr val="009999"/>
                </a:solidFill>
                <a:latin typeface="Arial Narrow" panose="020B0606020202030204" pitchFamily="34" charset="0"/>
              </a:rPr>
              <a:t>65% </a:t>
            </a:r>
            <a:r>
              <a:rPr lang="fr-FR" sz="1400" dirty="0" smtClean="0">
                <a:latin typeface="Arial Narrow" panose="020B0606020202030204" pitchFamily="34" charset="0"/>
              </a:rPr>
              <a:t>des sites, </a:t>
            </a:r>
            <a:r>
              <a:rPr lang="fr-FR" sz="1400" b="1" dirty="0" smtClean="0">
                <a:solidFill>
                  <a:srgbClr val="009999"/>
                </a:solidFill>
                <a:latin typeface="Arial Narrow" panose="020B0606020202030204" pitchFamily="34" charset="0"/>
              </a:rPr>
              <a:t>moins de la moitié des ménage </a:t>
            </a:r>
            <a:r>
              <a:rPr lang="fr-FR" sz="1400" dirty="0" smtClean="0">
                <a:latin typeface="Arial Narrow" panose="020B0606020202030204" pitchFamily="34" charset="0"/>
              </a:rPr>
              <a:t>ont accès à des dispositifs de lavage de mains. La situation est légèrement moins préoccupante pour les non déplacés, mais concerne tout de même environ 55% des sites. </a:t>
            </a:r>
          </a:p>
        </p:txBody>
      </p:sp>
      <p:graphicFrame>
        <p:nvGraphicFramePr>
          <p:cNvPr id="5" name="Graphique 4"/>
          <p:cNvGraphicFramePr/>
          <p:nvPr>
            <p:extLst>
              <p:ext uri="{D42A27DB-BD31-4B8C-83A1-F6EECF244321}">
                <p14:modId xmlns:p14="http://schemas.microsoft.com/office/powerpoint/2010/main" val="2003946772"/>
              </p:ext>
            </p:extLst>
          </p:nvPr>
        </p:nvGraphicFramePr>
        <p:xfrm>
          <a:off x="386175" y="2121408"/>
          <a:ext cx="8368145" cy="3339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4122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CH" dirty="0" smtClean="0"/>
              <a:t>Accès à l’hygiène</a:t>
            </a:r>
            <a:endParaRPr lang="fr-CH" dirty="0"/>
          </a:p>
        </p:txBody>
      </p:sp>
      <p:sp>
        <p:nvSpPr>
          <p:cNvPr id="10" name="Sous-titre 3"/>
          <p:cNvSpPr txBox="1">
            <a:spLocks/>
          </p:cNvSpPr>
          <p:nvPr/>
        </p:nvSpPr>
        <p:spPr>
          <a:xfrm>
            <a:off x="146304" y="1569939"/>
            <a:ext cx="5038344" cy="533181"/>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La majorité des ménages disposaient de savon au cours du mois précédant la collecte de données selon les IC, par pourcentage de sites évalués :</a:t>
            </a:r>
            <a:endParaRPr lang="fr-FR" sz="1600" dirty="0">
              <a:solidFill>
                <a:srgbClr val="666666"/>
              </a:solidFill>
            </a:endParaRPr>
          </a:p>
        </p:txBody>
      </p:sp>
      <p:sp>
        <p:nvSpPr>
          <p:cNvPr id="11" name="ZoneTexte 10"/>
          <p:cNvSpPr txBox="1"/>
          <p:nvPr/>
        </p:nvSpPr>
        <p:spPr>
          <a:xfrm>
            <a:off x="246023" y="5342128"/>
            <a:ext cx="8709577" cy="756920"/>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Pour tous les statuts, les IC rapportent dans </a:t>
            </a:r>
            <a:r>
              <a:rPr lang="fr-FR" sz="1400" b="1" dirty="0" smtClean="0">
                <a:solidFill>
                  <a:srgbClr val="009999"/>
                </a:solidFill>
                <a:latin typeface="Arial Narrow" panose="020B0606020202030204" pitchFamily="34" charset="0"/>
              </a:rPr>
              <a:t>au moins 80% des sites </a:t>
            </a:r>
            <a:r>
              <a:rPr lang="fr-FR" sz="1400" dirty="0" smtClean="0">
                <a:latin typeface="Arial Narrow" panose="020B0606020202030204" pitchFamily="34" charset="0"/>
              </a:rPr>
              <a:t>que la majorité des ménages disposaient de savon au cours du mois précédant la collecte de données. Les </a:t>
            </a:r>
            <a:r>
              <a:rPr lang="fr-FR" sz="1400" b="1" dirty="0" smtClean="0">
                <a:solidFill>
                  <a:srgbClr val="EE5859"/>
                </a:solidFill>
                <a:latin typeface="Arial Narrow" panose="020B0606020202030204" pitchFamily="34" charset="0"/>
              </a:rPr>
              <a:t>réfugiés</a:t>
            </a:r>
            <a:r>
              <a:rPr lang="fr-FR" sz="1400" dirty="0" smtClean="0">
                <a:latin typeface="Arial Narrow" panose="020B0606020202030204" pitchFamily="34" charset="0"/>
              </a:rPr>
              <a:t> semblent être le statut pour lequel le plus grand nombre de sites où la majorité des ménages </a:t>
            </a:r>
            <a:r>
              <a:rPr lang="fr-FR" sz="1400" b="1" dirty="0" smtClean="0">
                <a:solidFill>
                  <a:srgbClr val="EE5859"/>
                </a:solidFill>
                <a:latin typeface="Arial Narrow" panose="020B0606020202030204" pitchFamily="34" charset="0"/>
              </a:rPr>
              <a:t>ne disposaient pas de savon </a:t>
            </a:r>
            <a:r>
              <a:rPr lang="fr-FR" sz="1400" dirty="0" smtClean="0">
                <a:latin typeface="Arial Narrow" panose="020B0606020202030204" pitchFamily="34" charset="0"/>
              </a:rPr>
              <a:t>a été identifié. </a:t>
            </a:r>
          </a:p>
        </p:txBody>
      </p:sp>
      <p:graphicFrame>
        <p:nvGraphicFramePr>
          <p:cNvPr id="6" name="Graphique 5"/>
          <p:cNvGraphicFramePr/>
          <p:nvPr>
            <p:extLst>
              <p:ext uri="{D42A27DB-BD31-4B8C-83A1-F6EECF244321}">
                <p14:modId xmlns:p14="http://schemas.microsoft.com/office/powerpoint/2010/main" val="3599562137"/>
              </p:ext>
            </p:extLst>
          </p:nvPr>
        </p:nvGraphicFramePr>
        <p:xfrm>
          <a:off x="146305" y="2159116"/>
          <a:ext cx="5038343" cy="3245889"/>
        </p:xfrm>
        <a:graphic>
          <a:graphicData uri="http://schemas.openxmlformats.org/drawingml/2006/chart">
            <c:chart xmlns:c="http://schemas.openxmlformats.org/drawingml/2006/chart" xmlns:r="http://schemas.openxmlformats.org/officeDocument/2006/relationships" r:id="rId2"/>
          </a:graphicData>
        </a:graphic>
      </p:graphicFrame>
      <p:sp>
        <p:nvSpPr>
          <p:cNvPr id="9" name="Sous-titre 3"/>
          <p:cNvSpPr txBox="1">
            <a:spLocks/>
          </p:cNvSpPr>
          <p:nvPr/>
        </p:nvSpPr>
        <p:spPr>
          <a:xfrm>
            <a:off x="5465064" y="1464898"/>
            <a:ext cx="3587496" cy="834702"/>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Principale difficulté rencontrée pour accéder au savon sur les sites évalués concernés selon les IC, par pourcentage de sites évalués *</a:t>
            </a:r>
            <a:endParaRPr lang="fr-FR" sz="1600" dirty="0">
              <a:solidFill>
                <a:srgbClr val="666666"/>
              </a:solidFill>
            </a:endParaRPr>
          </a:p>
        </p:txBody>
      </p:sp>
      <p:graphicFrame>
        <p:nvGraphicFramePr>
          <p:cNvPr id="12" name="Graphique 11"/>
          <p:cNvGraphicFramePr/>
          <p:nvPr>
            <p:extLst>
              <p:ext uri="{D42A27DB-BD31-4B8C-83A1-F6EECF244321}">
                <p14:modId xmlns:p14="http://schemas.microsoft.com/office/powerpoint/2010/main" val="1950947922"/>
              </p:ext>
            </p:extLst>
          </p:nvPr>
        </p:nvGraphicFramePr>
        <p:xfrm>
          <a:off x="5465064" y="2211717"/>
          <a:ext cx="3490536" cy="3193288"/>
        </p:xfrm>
        <a:graphic>
          <a:graphicData uri="http://schemas.openxmlformats.org/drawingml/2006/chart">
            <c:chart xmlns:c="http://schemas.openxmlformats.org/drawingml/2006/chart" xmlns:r="http://schemas.openxmlformats.org/officeDocument/2006/relationships" r:id="rId3"/>
          </a:graphicData>
        </a:graphic>
      </p:graphicFrame>
      <p:sp>
        <p:nvSpPr>
          <p:cNvPr id="13" name="ZoneTexte 12"/>
          <p:cNvSpPr txBox="1"/>
          <p:nvPr/>
        </p:nvSpPr>
        <p:spPr>
          <a:xfrm>
            <a:off x="73152" y="6053328"/>
            <a:ext cx="3154680" cy="261610"/>
          </a:xfrm>
          <a:prstGeom prst="rect">
            <a:avLst/>
          </a:prstGeom>
          <a:noFill/>
        </p:spPr>
        <p:txBody>
          <a:bodyPr wrap="square" rtlCol="0">
            <a:spAutoFit/>
          </a:bodyPr>
          <a:lstStyle/>
          <a:p>
            <a:r>
              <a:rPr lang="fr-CH" sz="1100" dirty="0" smtClean="0">
                <a:solidFill>
                  <a:srgbClr val="58585A"/>
                </a:solidFill>
              </a:rPr>
              <a:t>* Plusieurs réponses pouvaient être données</a:t>
            </a:r>
            <a:endParaRPr lang="fr-CH" sz="1100" dirty="0">
              <a:solidFill>
                <a:srgbClr val="58585A"/>
              </a:solidFill>
            </a:endParaRPr>
          </a:p>
        </p:txBody>
      </p:sp>
    </p:spTree>
    <p:extLst>
      <p:ext uri="{BB962C8B-B14F-4D97-AF65-F5344CB8AC3E}">
        <p14:creationId xmlns:p14="http://schemas.microsoft.com/office/powerpoint/2010/main" val="1693262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H" dirty="0" smtClean="0"/>
              <a:t>05</a:t>
            </a:r>
            <a:endParaRPr lang="fr-CH" dirty="0"/>
          </a:p>
        </p:txBody>
      </p:sp>
      <p:sp>
        <p:nvSpPr>
          <p:cNvPr id="3" name="Sous-titre 2"/>
          <p:cNvSpPr>
            <a:spLocks noGrp="1"/>
          </p:cNvSpPr>
          <p:nvPr>
            <p:ph type="subTitle" idx="1"/>
          </p:nvPr>
        </p:nvSpPr>
        <p:spPr>
          <a:xfrm>
            <a:off x="4439824" y="2168601"/>
            <a:ext cx="3124758" cy="1743959"/>
          </a:xfrm>
        </p:spPr>
        <p:txBody>
          <a:bodyPr/>
          <a:lstStyle/>
          <a:p>
            <a:r>
              <a:rPr lang="fr-CH" dirty="0" smtClean="0"/>
              <a:t>Accès à l’assainissement</a:t>
            </a:r>
            <a:endParaRPr lang="fr-CH" dirty="0"/>
          </a:p>
        </p:txBody>
      </p:sp>
    </p:spTree>
    <p:extLst>
      <p:ext uri="{BB962C8B-B14F-4D97-AF65-F5344CB8AC3E}">
        <p14:creationId xmlns:p14="http://schemas.microsoft.com/office/powerpoint/2010/main" val="595604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CH" dirty="0" smtClean="0"/>
              <a:t>Accès à l’assainissement</a:t>
            </a:r>
            <a:endParaRPr lang="fr-CH" dirty="0"/>
          </a:p>
        </p:txBody>
      </p:sp>
      <p:sp>
        <p:nvSpPr>
          <p:cNvPr id="10" name="Sous-titre 3"/>
          <p:cNvSpPr txBox="1">
            <a:spLocks/>
          </p:cNvSpPr>
          <p:nvPr/>
        </p:nvSpPr>
        <p:spPr>
          <a:xfrm>
            <a:off x="386176" y="1433010"/>
            <a:ext cx="8510936" cy="606102"/>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Accès de la majorité des ménages à des latrines sur le site de déplacés au cours du mois précédant la collecte de données selon les IC, par pourcentage de sites évalués :</a:t>
            </a:r>
            <a:endParaRPr lang="fr-FR" sz="1600" dirty="0">
              <a:solidFill>
                <a:srgbClr val="666666"/>
              </a:solidFill>
            </a:endParaRPr>
          </a:p>
        </p:txBody>
      </p:sp>
      <p:sp>
        <p:nvSpPr>
          <p:cNvPr id="11" name="ZoneTexte 10"/>
          <p:cNvSpPr txBox="1"/>
          <p:nvPr/>
        </p:nvSpPr>
        <p:spPr>
          <a:xfrm>
            <a:off x="5742432" y="3147568"/>
            <a:ext cx="2985776" cy="1600438"/>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Dans plus de la moitié des sites enquêtés, pour chaque statut, la majorité des ménages avaient accès à des latrines. Les personnes </a:t>
            </a:r>
            <a:r>
              <a:rPr lang="fr-FR" sz="1400" b="1" dirty="0" smtClean="0">
                <a:solidFill>
                  <a:srgbClr val="009999"/>
                </a:solidFill>
                <a:latin typeface="Arial Narrow" panose="020B0606020202030204" pitchFamily="34" charset="0"/>
              </a:rPr>
              <a:t>non déplacées </a:t>
            </a:r>
            <a:r>
              <a:rPr lang="fr-FR" sz="1400" dirty="0" smtClean="0">
                <a:latin typeface="Arial Narrow" panose="020B0606020202030204" pitchFamily="34" charset="0"/>
              </a:rPr>
              <a:t>et </a:t>
            </a:r>
            <a:r>
              <a:rPr lang="fr-FR" sz="1400" b="1" dirty="0" smtClean="0">
                <a:solidFill>
                  <a:srgbClr val="009999"/>
                </a:solidFill>
                <a:latin typeface="Arial Narrow" panose="020B0606020202030204" pitchFamily="34" charset="0"/>
              </a:rPr>
              <a:t>déplacées internes</a:t>
            </a:r>
            <a:r>
              <a:rPr lang="fr-FR" sz="1400" dirty="0" smtClean="0">
                <a:latin typeface="Arial Narrow" panose="020B0606020202030204" pitchFamily="34" charset="0"/>
              </a:rPr>
              <a:t> sont celles dont l’accès aux latrines semble le </a:t>
            </a:r>
            <a:r>
              <a:rPr lang="fr-FR" sz="1400" b="1" dirty="0" smtClean="0">
                <a:solidFill>
                  <a:srgbClr val="009999"/>
                </a:solidFill>
                <a:latin typeface="Arial Narrow" panose="020B0606020202030204" pitchFamily="34" charset="0"/>
              </a:rPr>
              <a:t>plus préoccupant</a:t>
            </a:r>
            <a:r>
              <a:rPr lang="fr-FR" sz="1400" dirty="0" smtClean="0">
                <a:latin typeface="Arial Narrow" panose="020B0606020202030204" pitchFamily="34" charset="0"/>
              </a:rPr>
              <a:t>, selon les IC.</a:t>
            </a:r>
          </a:p>
        </p:txBody>
      </p:sp>
      <p:graphicFrame>
        <p:nvGraphicFramePr>
          <p:cNvPr id="8" name="Graphique 7"/>
          <p:cNvGraphicFramePr/>
          <p:nvPr>
            <p:extLst>
              <p:ext uri="{D42A27DB-BD31-4B8C-83A1-F6EECF244321}">
                <p14:modId xmlns:p14="http://schemas.microsoft.com/office/powerpoint/2010/main" val="2159440152"/>
              </p:ext>
            </p:extLst>
          </p:nvPr>
        </p:nvGraphicFramePr>
        <p:xfrm>
          <a:off x="386176" y="2203704"/>
          <a:ext cx="5045360"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1078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H" dirty="0" smtClean="0"/>
              <a:t>01</a:t>
            </a:r>
            <a:endParaRPr lang="fr-CH" dirty="0"/>
          </a:p>
        </p:txBody>
      </p:sp>
      <p:sp>
        <p:nvSpPr>
          <p:cNvPr id="3" name="Sous-titre 2"/>
          <p:cNvSpPr>
            <a:spLocks noGrp="1"/>
          </p:cNvSpPr>
          <p:nvPr>
            <p:ph type="subTitle" idx="1"/>
          </p:nvPr>
        </p:nvSpPr>
        <p:spPr/>
        <p:txBody>
          <a:bodyPr/>
          <a:lstStyle/>
          <a:p>
            <a:r>
              <a:rPr lang="fr-CH" dirty="0" smtClean="0"/>
              <a:t>Contexte et objectifs de l’étude</a:t>
            </a:r>
            <a:endParaRPr lang="fr-CH" dirty="0"/>
          </a:p>
        </p:txBody>
      </p:sp>
    </p:spTree>
    <p:extLst>
      <p:ext uri="{BB962C8B-B14F-4D97-AF65-F5344CB8AC3E}">
        <p14:creationId xmlns:p14="http://schemas.microsoft.com/office/powerpoint/2010/main" val="4277983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CH" dirty="0" smtClean="0"/>
              <a:t>Accès à l’assainissement </a:t>
            </a:r>
            <a:endParaRPr lang="fr-CH" dirty="0"/>
          </a:p>
        </p:txBody>
      </p:sp>
      <p:sp>
        <p:nvSpPr>
          <p:cNvPr id="10" name="Sous-titre 3"/>
          <p:cNvSpPr txBox="1">
            <a:spLocks/>
          </p:cNvSpPr>
          <p:nvPr/>
        </p:nvSpPr>
        <p:spPr>
          <a:xfrm>
            <a:off x="386176" y="1433010"/>
            <a:ext cx="8510936" cy="606102"/>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Accès de la majorité des ménages à des latrines sur le site de déplacés au cours du mois précédant la collecte de données selon les IC, par pourcentage de sites évalués :</a:t>
            </a:r>
            <a:endParaRPr lang="fr-FR" sz="1600" dirty="0">
              <a:solidFill>
                <a:srgbClr val="666666"/>
              </a:solidFill>
            </a:endParaRPr>
          </a:p>
        </p:txBody>
      </p:sp>
      <p:sp>
        <p:nvSpPr>
          <p:cNvPr id="11" name="ZoneTexte 10"/>
          <p:cNvSpPr txBox="1"/>
          <p:nvPr/>
        </p:nvSpPr>
        <p:spPr>
          <a:xfrm>
            <a:off x="386176" y="5250656"/>
            <a:ext cx="7649848" cy="738664"/>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La pratique de la </a:t>
            </a:r>
            <a:r>
              <a:rPr lang="fr-FR" sz="1400" b="1" dirty="0" smtClean="0">
                <a:solidFill>
                  <a:srgbClr val="EE5859"/>
                </a:solidFill>
                <a:latin typeface="Arial Narrow" panose="020B0606020202030204" pitchFamily="34" charset="0"/>
              </a:rPr>
              <a:t>défécation à l’air libre </a:t>
            </a:r>
            <a:r>
              <a:rPr lang="fr-FR" sz="1400" dirty="0" smtClean="0">
                <a:latin typeface="Arial Narrow" panose="020B0606020202030204" pitchFamily="34" charset="0"/>
              </a:rPr>
              <a:t>reste largement répandue par une majorité de ménages de la commune de Diffa, quelque soit leur statut (</a:t>
            </a:r>
            <a:r>
              <a:rPr lang="fr-FR" sz="1400" b="1" dirty="0" smtClean="0">
                <a:solidFill>
                  <a:srgbClr val="EE5859"/>
                </a:solidFill>
                <a:latin typeface="Arial Narrow" panose="020B0606020202030204" pitchFamily="34" charset="0"/>
              </a:rPr>
              <a:t>environ 40% des sites</a:t>
            </a:r>
            <a:r>
              <a:rPr lang="fr-FR" sz="1400" dirty="0" smtClean="0">
                <a:latin typeface="Arial Narrow" panose="020B0606020202030204" pitchFamily="34" charset="0"/>
              </a:rPr>
              <a:t>). Le recours à des </a:t>
            </a:r>
            <a:r>
              <a:rPr lang="fr-FR" sz="1400" b="1" dirty="0" smtClean="0">
                <a:solidFill>
                  <a:srgbClr val="009999"/>
                </a:solidFill>
                <a:latin typeface="Arial Narrow" panose="020B0606020202030204" pitchFamily="34" charset="0"/>
              </a:rPr>
              <a:t>latrines familiales </a:t>
            </a:r>
            <a:r>
              <a:rPr lang="fr-FR" sz="1400" dirty="0" smtClean="0">
                <a:latin typeface="Arial Narrow" panose="020B0606020202030204" pitchFamily="34" charset="0"/>
              </a:rPr>
              <a:t>est également répandue, en particulier chez les ménages non déplacés (44% des sites).</a:t>
            </a:r>
          </a:p>
        </p:txBody>
      </p:sp>
      <p:graphicFrame>
        <p:nvGraphicFramePr>
          <p:cNvPr id="5" name="Graphique 4"/>
          <p:cNvGraphicFramePr/>
          <p:nvPr>
            <p:extLst>
              <p:ext uri="{D42A27DB-BD31-4B8C-83A1-F6EECF244321}">
                <p14:modId xmlns:p14="http://schemas.microsoft.com/office/powerpoint/2010/main" val="3665516205"/>
              </p:ext>
            </p:extLst>
          </p:nvPr>
        </p:nvGraphicFramePr>
        <p:xfrm>
          <a:off x="582168" y="1736061"/>
          <a:ext cx="8241792" cy="34302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09805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H" dirty="0" smtClean="0"/>
              <a:t>06</a:t>
            </a:r>
            <a:endParaRPr lang="fr-CH" dirty="0"/>
          </a:p>
        </p:txBody>
      </p:sp>
      <p:sp>
        <p:nvSpPr>
          <p:cNvPr id="3" name="Sous-titre 2"/>
          <p:cNvSpPr>
            <a:spLocks noGrp="1"/>
          </p:cNvSpPr>
          <p:nvPr>
            <p:ph type="subTitle" idx="1"/>
          </p:nvPr>
        </p:nvSpPr>
        <p:spPr/>
        <p:txBody>
          <a:bodyPr/>
          <a:lstStyle/>
          <a:p>
            <a:r>
              <a:rPr lang="fr-CH" dirty="0" smtClean="0"/>
              <a:t>Indicateurs COVID-19</a:t>
            </a:r>
            <a:endParaRPr lang="fr-CH" dirty="0"/>
          </a:p>
        </p:txBody>
      </p:sp>
    </p:spTree>
    <p:extLst>
      <p:ext uri="{BB962C8B-B14F-4D97-AF65-F5344CB8AC3E}">
        <p14:creationId xmlns:p14="http://schemas.microsoft.com/office/powerpoint/2010/main" val="2724788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CH" dirty="0" smtClean="0"/>
              <a:t>COVID-19</a:t>
            </a:r>
            <a:endParaRPr lang="fr-CH" dirty="0"/>
          </a:p>
        </p:txBody>
      </p:sp>
      <p:sp>
        <p:nvSpPr>
          <p:cNvPr id="10" name="Sous-titre 3"/>
          <p:cNvSpPr txBox="1">
            <a:spLocks/>
          </p:cNvSpPr>
          <p:nvPr/>
        </p:nvSpPr>
        <p:spPr>
          <a:xfrm>
            <a:off x="386176" y="1433010"/>
            <a:ext cx="8510936" cy="606102"/>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Proportion des ménages pensant que le COVID-19 est un problème important selon les IC, par pourcentage de sites évalués :</a:t>
            </a:r>
            <a:endParaRPr lang="fr-FR" sz="1600" dirty="0">
              <a:solidFill>
                <a:srgbClr val="666666"/>
              </a:solidFill>
            </a:endParaRPr>
          </a:p>
        </p:txBody>
      </p:sp>
      <p:sp>
        <p:nvSpPr>
          <p:cNvPr id="11" name="ZoneTexte 10"/>
          <p:cNvSpPr txBox="1"/>
          <p:nvPr/>
        </p:nvSpPr>
        <p:spPr>
          <a:xfrm>
            <a:off x="1136372" y="5503708"/>
            <a:ext cx="7010544" cy="523220"/>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Sur </a:t>
            </a:r>
            <a:r>
              <a:rPr lang="fr-FR" sz="1400" b="1" dirty="0" smtClean="0">
                <a:solidFill>
                  <a:srgbClr val="009999"/>
                </a:solidFill>
                <a:latin typeface="Arial Narrow" panose="020B0606020202030204" pitchFamily="34" charset="0"/>
              </a:rPr>
              <a:t>plus de la moitié des sites enquêtés </a:t>
            </a:r>
            <a:r>
              <a:rPr lang="fr-FR" sz="1400" dirty="0" smtClean="0">
                <a:latin typeface="Arial Narrow" panose="020B0606020202030204" pitchFamily="34" charset="0"/>
              </a:rPr>
              <a:t>pour tous les statuts, la majorité des ménages voire l’ensemble pensent que le COVID-19 est un problème important. </a:t>
            </a:r>
          </a:p>
        </p:txBody>
      </p:sp>
      <p:graphicFrame>
        <p:nvGraphicFramePr>
          <p:cNvPr id="12" name="Graphique 11"/>
          <p:cNvGraphicFramePr/>
          <p:nvPr>
            <p:extLst>
              <p:ext uri="{D42A27DB-BD31-4B8C-83A1-F6EECF244321}">
                <p14:modId xmlns:p14="http://schemas.microsoft.com/office/powerpoint/2010/main" val="2051847197"/>
              </p:ext>
            </p:extLst>
          </p:nvPr>
        </p:nvGraphicFramePr>
        <p:xfrm>
          <a:off x="879952" y="1933940"/>
          <a:ext cx="7523384" cy="34218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2475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CH" dirty="0" smtClean="0"/>
              <a:t>COVID-19</a:t>
            </a:r>
            <a:endParaRPr lang="fr-CH" dirty="0"/>
          </a:p>
        </p:txBody>
      </p:sp>
      <p:sp>
        <p:nvSpPr>
          <p:cNvPr id="10" name="Sous-titre 3"/>
          <p:cNvSpPr txBox="1">
            <a:spLocks/>
          </p:cNvSpPr>
          <p:nvPr/>
        </p:nvSpPr>
        <p:spPr>
          <a:xfrm>
            <a:off x="386176" y="1433010"/>
            <a:ext cx="8510936" cy="606102"/>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Principales mesures mises en place par les ménages au cours du mois précédant la collecte de données pour limiter la propagation d’épidémies selon les IC, par pourcentage de sites évalués* :</a:t>
            </a:r>
            <a:endParaRPr lang="fr-FR" sz="1600" dirty="0">
              <a:solidFill>
                <a:srgbClr val="666666"/>
              </a:solidFill>
            </a:endParaRPr>
          </a:p>
        </p:txBody>
      </p:sp>
      <p:sp>
        <p:nvSpPr>
          <p:cNvPr id="11" name="ZoneTexte 10"/>
          <p:cNvSpPr txBox="1"/>
          <p:nvPr/>
        </p:nvSpPr>
        <p:spPr>
          <a:xfrm>
            <a:off x="715360" y="5414547"/>
            <a:ext cx="7649848" cy="523220"/>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Le </a:t>
            </a:r>
            <a:r>
              <a:rPr lang="fr-FR" sz="1400" b="1" dirty="0" smtClean="0">
                <a:solidFill>
                  <a:srgbClr val="009999"/>
                </a:solidFill>
                <a:latin typeface="Arial Narrow" panose="020B0606020202030204" pitchFamily="34" charset="0"/>
              </a:rPr>
              <a:t>lavage de main </a:t>
            </a:r>
            <a:r>
              <a:rPr lang="fr-FR" sz="1400" dirty="0" smtClean="0">
                <a:latin typeface="Arial Narrow" panose="020B0606020202030204" pitchFamily="34" charset="0"/>
              </a:rPr>
              <a:t>est la principale méthode rapportée par les IC mise en place par les ménages pour limiter la propagation d’épidémies au cours du dernier mois, pour tous les statuts.</a:t>
            </a:r>
          </a:p>
        </p:txBody>
      </p:sp>
      <p:graphicFrame>
        <p:nvGraphicFramePr>
          <p:cNvPr id="6" name="Graphique 5"/>
          <p:cNvGraphicFramePr/>
          <p:nvPr>
            <p:extLst>
              <p:ext uri="{D42A27DB-BD31-4B8C-83A1-F6EECF244321}">
                <p14:modId xmlns:p14="http://schemas.microsoft.com/office/powerpoint/2010/main" val="1475608318"/>
              </p:ext>
            </p:extLst>
          </p:nvPr>
        </p:nvGraphicFramePr>
        <p:xfrm>
          <a:off x="386176" y="1736061"/>
          <a:ext cx="8510936" cy="3375435"/>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a:off x="73152" y="6053328"/>
            <a:ext cx="3154680" cy="261610"/>
          </a:xfrm>
          <a:prstGeom prst="rect">
            <a:avLst/>
          </a:prstGeom>
          <a:noFill/>
        </p:spPr>
        <p:txBody>
          <a:bodyPr wrap="square" rtlCol="0">
            <a:spAutoFit/>
          </a:bodyPr>
          <a:lstStyle/>
          <a:p>
            <a:r>
              <a:rPr lang="fr-CH" sz="1100" dirty="0" smtClean="0">
                <a:solidFill>
                  <a:srgbClr val="58585A"/>
                </a:solidFill>
              </a:rPr>
              <a:t>* Plusieurs réponses pouvaient être données</a:t>
            </a:r>
            <a:endParaRPr lang="fr-CH" sz="1100" dirty="0">
              <a:solidFill>
                <a:srgbClr val="58585A"/>
              </a:solidFill>
            </a:endParaRPr>
          </a:p>
        </p:txBody>
      </p:sp>
    </p:spTree>
    <p:extLst>
      <p:ext uri="{BB962C8B-B14F-4D97-AF65-F5344CB8AC3E}">
        <p14:creationId xmlns:p14="http://schemas.microsoft.com/office/powerpoint/2010/main" val="3495828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CH" dirty="0" smtClean="0"/>
              <a:t>COVID-19</a:t>
            </a:r>
            <a:endParaRPr lang="fr-CH" dirty="0"/>
          </a:p>
        </p:txBody>
      </p:sp>
      <p:sp>
        <p:nvSpPr>
          <p:cNvPr id="10" name="Sous-titre 3"/>
          <p:cNvSpPr txBox="1">
            <a:spLocks/>
          </p:cNvSpPr>
          <p:nvPr/>
        </p:nvSpPr>
        <p:spPr>
          <a:xfrm>
            <a:off x="386176" y="1433010"/>
            <a:ext cx="8510936" cy="606102"/>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smtClean="0">
                <a:solidFill>
                  <a:srgbClr val="666666"/>
                </a:solidFill>
              </a:rPr>
              <a:t>Principales sources d’information utilisées par les ménages lors des crises sanitaires pour s’informer selon les IC, par pourcentage de sites évalués* : </a:t>
            </a:r>
            <a:endParaRPr lang="fr-FR" sz="1600" dirty="0">
              <a:solidFill>
                <a:srgbClr val="666666"/>
              </a:solidFill>
            </a:endParaRPr>
          </a:p>
        </p:txBody>
      </p:sp>
      <p:sp>
        <p:nvSpPr>
          <p:cNvPr id="11" name="ZoneTexte 10"/>
          <p:cNvSpPr txBox="1"/>
          <p:nvPr/>
        </p:nvSpPr>
        <p:spPr>
          <a:xfrm>
            <a:off x="386176" y="5360384"/>
            <a:ext cx="8510936" cy="523220"/>
          </a:xfrm>
          <a:prstGeom prst="rect">
            <a:avLst/>
          </a:prstGeom>
          <a:noFill/>
          <a:ln>
            <a:solidFill>
              <a:srgbClr val="EE5859"/>
            </a:solidFill>
            <a:prstDash val="sysDash"/>
          </a:ln>
        </p:spPr>
        <p:txBody>
          <a:bodyPr wrap="square" rtlCol="0">
            <a:spAutoFit/>
          </a:bodyPr>
          <a:lstStyle/>
          <a:p>
            <a:pPr algn="ctr"/>
            <a:r>
              <a:rPr lang="fr-FR" sz="1400" dirty="0" smtClean="0">
                <a:latin typeface="Arial Narrow" panose="020B0606020202030204" pitchFamily="34" charset="0"/>
              </a:rPr>
              <a:t>Les </a:t>
            </a:r>
            <a:r>
              <a:rPr lang="fr-FR" sz="1400" b="1" dirty="0" smtClean="0">
                <a:solidFill>
                  <a:srgbClr val="009999"/>
                </a:solidFill>
                <a:latin typeface="Arial Narrow" panose="020B0606020202030204" pitchFamily="34" charset="0"/>
              </a:rPr>
              <a:t>trois principaux canaux </a:t>
            </a:r>
            <a:r>
              <a:rPr lang="fr-FR" sz="1400" dirty="0" smtClean="0">
                <a:latin typeface="Arial Narrow" panose="020B0606020202030204" pitchFamily="34" charset="0"/>
              </a:rPr>
              <a:t>pour obtenir l’information sur les crises sanitaires, pour tous les statuts, sont la</a:t>
            </a:r>
            <a:r>
              <a:rPr lang="fr-FR" sz="1400" b="1" dirty="0" smtClean="0">
                <a:solidFill>
                  <a:srgbClr val="009999"/>
                </a:solidFill>
                <a:latin typeface="Arial Narrow" panose="020B0606020202030204" pitchFamily="34" charset="0"/>
              </a:rPr>
              <a:t> télévision / radio, le téléphone et le Chef de village</a:t>
            </a:r>
            <a:r>
              <a:rPr lang="fr-FR" sz="1400" dirty="0" smtClean="0">
                <a:latin typeface="Arial Narrow" panose="020B0606020202030204" pitchFamily="34" charset="0"/>
              </a:rPr>
              <a:t> d’après les IC.</a:t>
            </a:r>
          </a:p>
        </p:txBody>
      </p:sp>
      <p:graphicFrame>
        <p:nvGraphicFramePr>
          <p:cNvPr id="6" name="Graphique 5"/>
          <p:cNvGraphicFramePr/>
          <p:nvPr>
            <p:extLst>
              <p:ext uri="{D42A27DB-BD31-4B8C-83A1-F6EECF244321}">
                <p14:modId xmlns:p14="http://schemas.microsoft.com/office/powerpoint/2010/main" val="1395239831"/>
              </p:ext>
            </p:extLst>
          </p:nvPr>
        </p:nvGraphicFramePr>
        <p:xfrm>
          <a:off x="386176" y="2039112"/>
          <a:ext cx="8428640" cy="3136392"/>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p:cNvSpPr txBox="1"/>
          <p:nvPr/>
        </p:nvSpPr>
        <p:spPr>
          <a:xfrm>
            <a:off x="73152" y="6053328"/>
            <a:ext cx="3154680" cy="261610"/>
          </a:xfrm>
          <a:prstGeom prst="rect">
            <a:avLst/>
          </a:prstGeom>
          <a:noFill/>
        </p:spPr>
        <p:txBody>
          <a:bodyPr wrap="square" rtlCol="0">
            <a:spAutoFit/>
          </a:bodyPr>
          <a:lstStyle/>
          <a:p>
            <a:r>
              <a:rPr lang="fr-CH" sz="1100" dirty="0" smtClean="0">
                <a:solidFill>
                  <a:srgbClr val="58585A"/>
                </a:solidFill>
              </a:rPr>
              <a:t>* Plusieurs réponses pouvaient être données</a:t>
            </a:r>
            <a:endParaRPr lang="fr-CH" sz="1100" dirty="0">
              <a:solidFill>
                <a:srgbClr val="58585A"/>
              </a:solidFill>
            </a:endParaRPr>
          </a:p>
        </p:txBody>
      </p:sp>
    </p:spTree>
    <p:extLst>
      <p:ext uri="{BB962C8B-B14F-4D97-AF65-F5344CB8AC3E}">
        <p14:creationId xmlns:p14="http://schemas.microsoft.com/office/powerpoint/2010/main" val="114562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707" y="4621594"/>
            <a:ext cx="4191998" cy="861774"/>
          </a:xfrm>
          <a:prstGeom prst="rect">
            <a:avLst/>
          </a:prstGeom>
        </p:spPr>
        <p:txBody>
          <a:bodyPr wrap="square">
            <a:spAutoFit/>
          </a:bodyPr>
          <a:lstStyle/>
          <a:p>
            <a:r>
              <a:rPr lang="en-GB" dirty="0" smtClean="0">
                <a:solidFill>
                  <a:schemeClr val="bg2"/>
                </a:solidFill>
              </a:rPr>
              <a:t>Pour </a:t>
            </a:r>
            <a:r>
              <a:rPr lang="en-GB" dirty="0" err="1" smtClean="0">
                <a:solidFill>
                  <a:schemeClr val="bg2"/>
                </a:solidFill>
              </a:rPr>
              <a:t>toute</a:t>
            </a:r>
            <a:r>
              <a:rPr lang="en-GB" dirty="0" smtClean="0">
                <a:solidFill>
                  <a:schemeClr val="bg2"/>
                </a:solidFill>
              </a:rPr>
              <a:t> </a:t>
            </a:r>
            <a:r>
              <a:rPr lang="en-GB" dirty="0" err="1" smtClean="0">
                <a:solidFill>
                  <a:schemeClr val="bg2"/>
                </a:solidFill>
              </a:rPr>
              <a:t>demande</a:t>
            </a:r>
            <a:r>
              <a:rPr lang="en-GB" dirty="0" smtClean="0">
                <a:solidFill>
                  <a:schemeClr val="bg2"/>
                </a:solidFill>
              </a:rPr>
              <a:t> de </a:t>
            </a:r>
            <a:r>
              <a:rPr lang="en-GB" dirty="0" err="1" smtClean="0">
                <a:solidFill>
                  <a:schemeClr val="bg2"/>
                </a:solidFill>
              </a:rPr>
              <a:t>renseignement</a:t>
            </a:r>
            <a:r>
              <a:rPr lang="en-GB" dirty="0" smtClean="0">
                <a:solidFill>
                  <a:schemeClr val="bg2"/>
                </a:solidFill>
              </a:rPr>
              <a:t> </a:t>
            </a:r>
            <a:r>
              <a:rPr lang="en-GB" dirty="0" err="1" smtClean="0">
                <a:solidFill>
                  <a:schemeClr val="bg2"/>
                </a:solidFill>
              </a:rPr>
              <a:t>complémentaire</a:t>
            </a:r>
            <a:r>
              <a:rPr lang="en-GB" dirty="0" smtClean="0">
                <a:solidFill>
                  <a:schemeClr val="bg2"/>
                </a:solidFill>
              </a:rPr>
              <a:t>, </a:t>
            </a:r>
            <a:r>
              <a:rPr lang="en-GB" dirty="0" err="1" smtClean="0">
                <a:solidFill>
                  <a:schemeClr val="bg2"/>
                </a:solidFill>
              </a:rPr>
              <a:t>contacter</a:t>
            </a:r>
            <a:r>
              <a:rPr lang="en-GB" dirty="0" smtClean="0">
                <a:solidFill>
                  <a:schemeClr val="bg2"/>
                </a:solidFill>
              </a:rPr>
              <a:t> : </a:t>
            </a:r>
          </a:p>
          <a:p>
            <a:r>
              <a:rPr lang="en-GB" sz="1400" b="1" dirty="0" smtClean="0">
                <a:solidFill>
                  <a:schemeClr val="bg2"/>
                </a:solidFill>
              </a:rPr>
              <a:t>Cécile </a:t>
            </a:r>
            <a:r>
              <a:rPr lang="en-GB" sz="1400" b="1" dirty="0" err="1" smtClean="0">
                <a:solidFill>
                  <a:schemeClr val="bg2"/>
                </a:solidFill>
              </a:rPr>
              <a:t>Avena</a:t>
            </a:r>
            <a:r>
              <a:rPr lang="en-GB" sz="1400" b="1" dirty="0" smtClean="0">
                <a:solidFill>
                  <a:schemeClr val="bg2"/>
                </a:solidFill>
              </a:rPr>
              <a:t> : </a:t>
            </a:r>
            <a:r>
              <a:rPr lang="en-GB" sz="1400" b="1" dirty="0" smtClean="0">
                <a:solidFill>
                  <a:srgbClr val="AFE1E0"/>
                </a:solidFill>
              </a:rPr>
              <a:t>cecile.avena@reach-initiative.org</a:t>
            </a:r>
            <a:endParaRPr lang="es-ES" sz="1400" b="1" dirty="0">
              <a:solidFill>
                <a:srgbClr val="AFE1E0"/>
              </a:solidFill>
            </a:endParaRPr>
          </a:p>
        </p:txBody>
      </p:sp>
    </p:spTree>
    <p:extLst>
      <p:ext uri="{BB962C8B-B14F-4D97-AF65-F5344CB8AC3E}">
        <p14:creationId xmlns:p14="http://schemas.microsoft.com/office/powerpoint/2010/main" val="2026959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2881-4A42-4506-B3FE-3D92937319D3}"/>
              </a:ext>
            </a:extLst>
          </p:cNvPr>
          <p:cNvSpPr>
            <a:spLocks noGrp="1"/>
          </p:cNvSpPr>
          <p:nvPr>
            <p:ph type="ctrTitle"/>
          </p:nvPr>
        </p:nvSpPr>
        <p:spPr/>
        <p:txBody>
          <a:bodyPr/>
          <a:lstStyle/>
          <a:p>
            <a:r>
              <a:rPr lang="fr-CH" dirty="0" smtClean="0"/>
              <a:t>Contexte</a:t>
            </a:r>
            <a:endParaRPr lang="en-GB" dirty="0"/>
          </a:p>
        </p:txBody>
      </p:sp>
      <p:sp>
        <p:nvSpPr>
          <p:cNvPr id="16" name="Text Placeholder 15">
            <a:extLst>
              <a:ext uri="{FF2B5EF4-FFF2-40B4-BE49-F238E27FC236}">
                <a16:creationId xmlns:a16="http://schemas.microsoft.com/office/drawing/2014/main" id="{BA470F21-B07A-40FE-97E3-5A738021D08E}"/>
              </a:ext>
            </a:extLst>
          </p:cNvPr>
          <p:cNvSpPr>
            <a:spLocks noGrp="1"/>
          </p:cNvSpPr>
          <p:nvPr>
            <p:ph type="body" sz="quarter" idx="13"/>
          </p:nvPr>
        </p:nvSpPr>
        <p:spPr>
          <a:xfrm>
            <a:off x="3709851" y="1411615"/>
            <a:ext cx="5225143" cy="2934788"/>
          </a:xfrm>
        </p:spPr>
        <p:txBody>
          <a:bodyPr/>
          <a:lstStyle/>
          <a:p>
            <a:pPr marL="285750" indent="-285750">
              <a:lnSpc>
                <a:spcPct val="150000"/>
              </a:lnSpc>
              <a:buFont typeface="Arial" panose="020B0604020202020204" pitchFamily="34" charset="0"/>
              <a:buChar char="•"/>
            </a:pPr>
            <a:r>
              <a:rPr lang="en-US" sz="1800" dirty="0" smtClean="0"/>
              <a:t>Situation </a:t>
            </a:r>
            <a:r>
              <a:rPr lang="en-US" sz="1800" dirty="0" err="1" smtClean="0"/>
              <a:t>sécuritaire</a:t>
            </a:r>
            <a:r>
              <a:rPr lang="en-US" sz="1800" dirty="0" smtClean="0"/>
              <a:t> volatile et </a:t>
            </a:r>
            <a:r>
              <a:rPr lang="en-US" sz="1800" dirty="0" err="1" smtClean="0"/>
              <a:t>mouvements</a:t>
            </a:r>
            <a:r>
              <a:rPr lang="en-US" sz="1800" dirty="0" smtClean="0"/>
              <a:t> de population </a:t>
            </a:r>
            <a:r>
              <a:rPr lang="en-US" sz="1800" dirty="0" err="1" smtClean="0"/>
              <a:t>importants</a:t>
            </a:r>
            <a:r>
              <a:rPr lang="en-US" sz="1800" dirty="0" smtClean="0"/>
              <a:t> </a:t>
            </a:r>
            <a:r>
              <a:rPr lang="en-US" sz="1800" dirty="0" err="1" smtClean="0"/>
              <a:t>dans</a:t>
            </a:r>
            <a:r>
              <a:rPr lang="en-US" sz="1800" dirty="0" smtClean="0"/>
              <a:t> la region de Diffa =&gt; </a:t>
            </a:r>
            <a:r>
              <a:rPr lang="en-US" sz="1800" dirty="0" err="1" smtClean="0"/>
              <a:t>Besoin</a:t>
            </a:r>
            <a:r>
              <a:rPr lang="en-US" sz="1800" dirty="0" smtClean="0"/>
              <a:t> de </a:t>
            </a:r>
            <a:r>
              <a:rPr lang="en-US" sz="1800" dirty="0" err="1" smtClean="0"/>
              <a:t>suivi</a:t>
            </a:r>
            <a:r>
              <a:rPr lang="en-US" sz="1800" dirty="0" smtClean="0"/>
              <a:t> </a:t>
            </a:r>
            <a:r>
              <a:rPr lang="en-US" sz="1800" dirty="0" err="1" smtClean="0"/>
              <a:t>régulier</a:t>
            </a:r>
            <a:endParaRPr lang="en-US" sz="1800" dirty="0" smtClean="0"/>
          </a:p>
          <a:p>
            <a:pPr marL="285750" indent="-285750">
              <a:lnSpc>
                <a:spcPct val="150000"/>
              </a:lnSpc>
              <a:buFont typeface="Arial" panose="020B0604020202020204" pitchFamily="34" charset="0"/>
              <a:buChar char="•"/>
            </a:pPr>
            <a:r>
              <a:rPr lang="en-US" sz="1800" dirty="0" err="1" smtClean="0"/>
              <a:t>Lacunes</a:t>
            </a:r>
            <a:r>
              <a:rPr lang="en-US" sz="1800" dirty="0" smtClean="0"/>
              <a:t> </a:t>
            </a:r>
            <a:r>
              <a:rPr lang="en-US" sz="1800" dirty="0" err="1" smtClean="0"/>
              <a:t>d’information</a:t>
            </a:r>
            <a:endParaRPr lang="en-US" sz="1800" dirty="0" smtClean="0"/>
          </a:p>
          <a:p>
            <a:pPr marL="285750" indent="-285750">
              <a:lnSpc>
                <a:spcPct val="150000"/>
              </a:lnSpc>
              <a:buFont typeface="Arial" panose="020B0604020202020204" pitchFamily="34" charset="0"/>
              <a:buChar char="•"/>
            </a:pPr>
            <a:r>
              <a:rPr lang="en-US" sz="1800" dirty="0" err="1" smtClean="0"/>
              <a:t>Epidémie</a:t>
            </a:r>
            <a:r>
              <a:rPr lang="en-US" sz="1800" dirty="0" smtClean="0"/>
              <a:t> de COVID-19 : </a:t>
            </a:r>
            <a:r>
              <a:rPr lang="en-US" sz="1800" dirty="0" err="1"/>
              <a:t>c</a:t>
            </a:r>
            <a:r>
              <a:rPr lang="en-US" sz="1800" dirty="0" err="1" smtClean="0"/>
              <a:t>ertains</a:t>
            </a:r>
            <a:r>
              <a:rPr lang="en-US" sz="1800" dirty="0" smtClean="0"/>
              <a:t> </a:t>
            </a:r>
            <a:r>
              <a:rPr lang="en-US" sz="1800" dirty="0" err="1" smtClean="0"/>
              <a:t>indicateurs</a:t>
            </a:r>
            <a:r>
              <a:rPr lang="en-US" sz="1800" dirty="0" smtClean="0"/>
              <a:t> </a:t>
            </a:r>
            <a:r>
              <a:rPr lang="en-US" sz="1800" dirty="0" err="1" smtClean="0"/>
              <a:t>clés</a:t>
            </a:r>
            <a:r>
              <a:rPr lang="en-US" sz="1800" dirty="0" smtClean="0"/>
              <a:t> pour </a:t>
            </a:r>
            <a:r>
              <a:rPr lang="en-US" sz="1800" dirty="0" err="1" smtClean="0"/>
              <a:t>lutter</a:t>
            </a:r>
            <a:r>
              <a:rPr lang="en-US" sz="1800" dirty="0" smtClean="0"/>
              <a:t> </a:t>
            </a:r>
            <a:r>
              <a:rPr lang="en-US" sz="1800" dirty="0" err="1" smtClean="0"/>
              <a:t>efficacement</a:t>
            </a:r>
            <a:r>
              <a:rPr lang="en-US" sz="1800" dirty="0" smtClean="0"/>
              <a:t> </a:t>
            </a:r>
            <a:r>
              <a:rPr lang="en-US" sz="1800" dirty="0" err="1" smtClean="0"/>
              <a:t>contre</a:t>
            </a:r>
            <a:r>
              <a:rPr lang="en-US" sz="1800" dirty="0" smtClean="0"/>
              <a:t> les </a:t>
            </a:r>
            <a:r>
              <a:rPr lang="en-US" sz="1800" dirty="0" err="1" smtClean="0"/>
              <a:t>risques</a:t>
            </a:r>
            <a:r>
              <a:rPr lang="en-US" sz="1800" dirty="0" smtClean="0"/>
              <a:t> de propagation </a:t>
            </a:r>
            <a:endParaRPr lang="en-US" sz="1800" b="1" dirty="0"/>
          </a:p>
          <a:p>
            <a:pPr>
              <a:lnSpc>
                <a:spcPct val="100000"/>
              </a:lnSpc>
            </a:pPr>
            <a:endParaRPr lang="en-US" sz="1800" dirty="0"/>
          </a:p>
        </p:txBody>
      </p:sp>
      <p:sp>
        <p:nvSpPr>
          <p:cNvPr id="4" name="Subtitle 2"/>
          <p:cNvSpPr>
            <a:spLocks noGrp="1"/>
          </p:cNvSpPr>
          <p:nvPr>
            <p:ph type="subTitle" idx="1"/>
          </p:nvPr>
        </p:nvSpPr>
        <p:spPr>
          <a:xfrm>
            <a:off x="4571597" y="369992"/>
            <a:ext cx="4164106" cy="525931"/>
          </a:xfrm>
        </p:spPr>
        <p:txBody>
          <a:bodyPr/>
          <a:lstStyle/>
          <a:p>
            <a:r>
              <a:rPr lang="es-ES" sz="2400" dirty="0" smtClean="0">
                <a:solidFill>
                  <a:srgbClr val="009999"/>
                </a:solidFill>
              </a:rPr>
              <a:t>Pourquoi </a:t>
            </a:r>
            <a:r>
              <a:rPr lang="es-ES" sz="2400" dirty="0" err="1" smtClean="0">
                <a:solidFill>
                  <a:srgbClr val="009999"/>
                </a:solidFill>
              </a:rPr>
              <a:t>cette</a:t>
            </a:r>
            <a:r>
              <a:rPr lang="es-ES" sz="2400" dirty="0" smtClean="0">
                <a:solidFill>
                  <a:srgbClr val="009999"/>
                </a:solidFill>
              </a:rPr>
              <a:t> évaluation ?</a:t>
            </a:r>
            <a:endParaRPr lang="es-ES" sz="2400" dirty="0">
              <a:solidFill>
                <a:srgbClr val="009999"/>
              </a:solidFill>
            </a:endParaRPr>
          </a:p>
        </p:txBody>
      </p:sp>
    </p:spTree>
    <p:extLst>
      <p:ext uri="{BB962C8B-B14F-4D97-AF65-F5344CB8AC3E}">
        <p14:creationId xmlns:p14="http://schemas.microsoft.com/office/powerpoint/2010/main" val="2319449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H" dirty="0" smtClean="0"/>
              <a:t>Objectifs</a:t>
            </a:r>
            <a:endParaRPr lang="fr-CH" dirty="0"/>
          </a:p>
        </p:txBody>
      </p:sp>
      <p:sp>
        <p:nvSpPr>
          <p:cNvPr id="3" name="Sous-titre 2"/>
          <p:cNvSpPr>
            <a:spLocks noGrp="1"/>
          </p:cNvSpPr>
          <p:nvPr>
            <p:ph type="subTitle" idx="1"/>
          </p:nvPr>
        </p:nvSpPr>
        <p:spPr>
          <a:xfrm>
            <a:off x="521483" y="3953813"/>
            <a:ext cx="1568450" cy="525931"/>
          </a:xfrm>
        </p:spPr>
        <p:txBody>
          <a:bodyPr/>
          <a:lstStyle/>
          <a:p>
            <a:r>
              <a:rPr lang="fr-CH" sz="1600" dirty="0" smtClean="0"/>
              <a:t>Etat des lieux EHA</a:t>
            </a:r>
            <a:endParaRPr lang="fr-CH" sz="1600" dirty="0"/>
          </a:p>
        </p:txBody>
      </p:sp>
      <p:sp>
        <p:nvSpPr>
          <p:cNvPr id="4" name="Espace réservé du texte 3"/>
          <p:cNvSpPr>
            <a:spLocks noGrp="1"/>
          </p:cNvSpPr>
          <p:nvPr>
            <p:ph type="body" sz="quarter" idx="13"/>
          </p:nvPr>
        </p:nvSpPr>
        <p:spPr>
          <a:xfrm>
            <a:off x="521483" y="4447994"/>
            <a:ext cx="1568450" cy="1730556"/>
          </a:xfrm>
        </p:spPr>
        <p:txBody>
          <a:bodyPr/>
          <a:lstStyle/>
          <a:p>
            <a:pPr>
              <a:lnSpc>
                <a:spcPct val="100000"/>
              </a:lnSpc>
            </a:pPr>
            <a:r>
              <a:rPr lang="es-ES" sz="1400" dirty="0" err="1">
                <a:solidFill>
                  <a:srgbClr val="666666"/>
                </a:solidFill>
              </a:rPr>
              <a:t>Evaluer</a:t>
            </a:r>
            <a:r>
              <a:rPr lang="es-ES" sz="1400" dirty="0">
                <a:solidFill>
                  <a:srgbClr val="666666"/>
                </a:solidFill>
              </a:rPr>
              <a:t> la </a:t>
            </a:r>
            <a:r>
              <a:rPr lang="es-ES" sz="1400" dirty="0" err="1">
                <a:solidFill>
                  <a:srgbClr val="666666"/>
                </a:solidFill>
              </a:rPr>
              <a:t>situation</a:t>
            </a:r>
            <a:r>
              <a:rPr lang="es-ES" sz="1400" dirty="0">
                <a:solidFill>
                  <a:srgbClr val="666666"/>
                </a:solidFill>
              </a:rPr>
              <a:t> en EHA des </a:t>
            </a:r>
            <a:r>
              <a:rPr lang="es-ES" sz="1400" dirty="0" err="1">
                <a:solidFill>
                  <a:srgbClr val="666666"/>
                </a:solidFill>
              </a:rPr>
              <a:t>populations</a:t>
            </a:r>
            <a:r>
              <a:rPr lang="es-ES" sz="1400" dirty="0">
                <a:solidFill>
                  <a:srgbClr val="666666"/>
                </a:solidFill>
              </a:rPr>
              <a:t> vivant </a:t>
            </a:r>
            <a:r>
              <a:rPr lang="es-ES" sz="1400" dirty="0" err="1">
                <a:solidFill>
                  <a:srgbClr val="666666"/>
                </a:solidFill>
              </a:rPr>
              <a:t>dans</a:t>
            </a:r>
            <a:r>
              <a:rPr lang="es-ES" sz="1400" dirty="0">
                <a:solidFill>
                  <a:srgbClr val="666666"/>
                </a:solidFill>
              </a:rPr>
              <a:t> les </a:t>
            </a:r>
            <a:r>
              <a:rPr lang="es-ES" sz="1400" dirty="0" err="1">
                <a:solidFill>
                  <a:srgbClr val="666666"/>
                </a:solidFill>
              </a:rPr>
              <a:t>sites</a:t>
            </a:r>
            <a:r>
              <a:rPr lang="es-ES" sz="1400" dirty="0">
                <a:solidFill>
                  <a:srgbClr val="666666"/>
                </a:solidFill>
              </a:rPr>
              <a:t> de </a:t>
            </a:r>
            <a:r>
              <a:rPr lang="es-ES" sz="1400" dirty="0" err="1">
                <a:solidFill>
                  <a:srgbClr val="666666"/>
                </a:solidFill>
              </a:rPr>
              <a:t>déplacés</a:t>
            </a:r>
            <a:endParaRPr lang="es-ES" sz="1400" dirty="0">
              <a:solidFill>
                <a:srgbClr val="666666"/>
              </a:solidFill>
            </a:endParaRPr>
          </a:p>
          <a:p>
            <a:pPr>
              <a:lnSpc>
                <a:spcPct val="100000"/>
              </a:lnSpc>
            </a:pPr>
            <a:endParaRPr lang="fr-CH" dirty="0"/>
          </a:p>
        </p:txBody>
      </p:sp>
      <p:sp>
        <p:nvSpPr>
          <p:cNvPr id="6" name="Espace réservé du texte 5"/>
          <p:cNvSpPr>
            <a:spLocks noGrp="1"/>
          </p:cNvSpPr>
          <p:nvPr>
            <p:ph type="body" sz="quarter" idx="15"/>
          </p:nvPr>
        </p:nvSpPr>
        <p:spPr>
          <a:xfrm>
            <a:off x="2642383" y="4447994"/>
            <a:ext cx="1568450" cy="1730556"/>
          </a:xfrm>
        </p:spPr>
        <p:txBody>
          <a:bodyPr/>
          <a:lstStyle/>
          <a:p>
            <a:pPr>
              <a:lnSpc>
                <a:spcPct val="100000"/>
              </a:lnSpc>
            </a:pPr>
            <a:r>
              <a:rPr lang="es-ES" sz="1400" dirty="0" err="1">
                <a:solidFill>
                  <a:srgbClr val="666666"/>
                </a:solidFill>
              </a:rPr>
              <a:t>Identifier</a:t>
            </a:r>
            <a:r>
              <a:rPr lang="es-ES" sz="1400" dirty="0">
                <a:solidFill>
                  <a:srgbClr val="666666"/>
                </a:solidFill>
              </a:rPr>
              <a:t> les </a:t>
            </a:r>
            <a:r>
              <a:rPr lang="es-ES" sz="1400" dirty="0" err="1">
                <a:solidFill>
                  <a:srgbClr val="666666"/>
                </a:solidFill>
              </a:rPr>
              <a:t>besoins</a:t>
            </a:r>
            <a:r>
              <a:rPr lang="es-ES" sz="1400" dirty="0">
                <a:solidFill>
                  <a:srgbClr val="666666"/>
                </a:solidFill>
              </a:rPr>
              <a:t> </a:t>
            </a:r>
            <a:r>
              <a:rPr lang="es-ES" sz="1400" dirty="0" err="1">
                <a:solidFill>
                  <a:srgbClr val="666666"/>
                </a:solidFill>
              </a:rPr>
              <a:t>prioritaires</a:t>
            </a:r>
            <a:r>
              <a:rPr lang="es-ES" sz="1400" dirty="0">
                <a:solidFill>
                  <a:srgbClr val="666666"/>
                </a:solidFill>
              </a:rPr>
              <a:t> de ces </a:t>
            </a:r>
            <a:r>
              <a:rPr lang="es-ES" sz="1400" dirty="0" err="1">
                <a:solidFill>
                  <a:srgbClr val="666666"/>
                </a:solidFill>
              </a:rPr>
              <a:t>populations</a:t>
            </a:r>
            <a:r>
              <a:rPr lang="es-ES" sz="1400" dirty="0">
                <a:solidFill>
                  <a:srgbClr val="666666"/>
                </a:solidFill>
              </a:rPr>
              <a:t> en </a:t>
            </a:r>
            <a:r>
              <a:rPr lang="es-ES" sz="1400" dirty="0" err="1" smtClean="0">
                <a:solidFill>
                  <a:srgbClr val="666666"/>
                </a:solidFill>
              </a:rPr>
              <a:t>matière</a:t>
            </a:r>
            <a:r>
              <a:rPr lang="es-ES" sz="1400" dirty="0" smtClean="0">
                <a:solidFill>
                  <a:srgbClr val="666666"/>
                </a:solidFill>
              </a:rPr>
              <a:t> </a:t>
            </a:r>
            <a:r>
              <a:rPr lang="es-ES" sz="1400" dirty="0" err="1">
                <a:solidFill>
                  <a:srgbClr val="666666"/>
                </a:solidFill>
              </a:rPr>
              <a:t>d’EHA</a:t>
            </a:r>
            <a:endParaRPr lang="es-ES" sz="1400" dirty="0">
              <a:solidFill>
                <a:srgbClr val="666666"/>
              </a:solidFill>
            </a:endParaRPr>
          </a:p>
          <a:p>
            <a:pPr>
              <a:lnSpc>
                <a:spcPct val="100000"/>
              </a:lnSpc>
            </a:pPr>
            <a:endParaRPr lang="fr-CH" dirty="0"/>
          </a:p>
        </p:txBody>
      </p:sp>
      <p:sp>
        <p:nvSpPr>
          <p:cNvPr id="8" name="Espace réservé du texte 7"/>
          <p:cNvSpPr>
            <a:spLocks noGrp="1"/>
          </p:cNvSpPr>
          <p:nvPr>
            <p:ph type="body" sz="quarter" idx="17"/>
          </p:nvPr>
        </p:nvSpPr>
        <p:spPr>
          <a:xfrm>
            <a:off x="4763283" y="4447994"/>
            <a:ext cx="1568450" cy="1730556"/>
          </a:xfrm>
        </p:spPr>
        <p:txBody>
          <a:bodyPr/>
          <a:lstStyle/>
          <a:p>
            <a:pPr>
              <a:lnSpc>
                <a:spcPct val="100000"/>
              </a:lnSpc>
            </a:pPr>
            <a:r>
              <a:rPr lang="fr-FR" sz="1400" dirty="0">
                <a:solidFill>
                  <a:srgbClr val="666666"/>
                </a:solidFill>
              </a:rPr>
              <a:t>Identifier les pratiques et le niveau d’information relatifs au COVID-19 de ces populations</a:t>
            </a:r>
            <a:endParaRPr lang="es-ES" sz="1400" dirty="0">
              <a:solidFill>
                <a:srgbClr val="666666"/>
              </a:solidFill>
            </a:endParaRPr>
          </a:p>
          <a:p>
            <a:pPr>
              <a:lnSpc>
                <a:spcPct val="100000"/>
              </a:lnSpc>
            </a:pPr>
            <a:endParaRPr lang="fr-CH" dirty="0"/>
          </a:p>
        </p:txBody>
      </p:sp>
      <p:sp>
        <p:nvSpPr>
          <p:cNvPr id="10" name="Espace réservé du texte 9"/>
          <p:cNvSpPr>
            <a:spLocks noGrp="1"/>
          </p:cNvSpPr>
          <p:nvPr>
            <p:ph type="body" sz="quarter" idx="19"/>
          </p:nvPr>
        </p:nvSpPr>
        <p:spPr>
          <a:xfrm>
            <a:off x="6884183" y="4447994"/>
            <a:ext cx="1568450" cy="1730556"/>
          </a:xfrm>
        </p:spPr>
        <p:txBody>
          <a:bodyPr/>
          <a:lstStyle/>
          <a:p>
            <a:pPr>
              <a:lnSpc>
                <a:spcPct val="100000"/>
              </a:lnSpc>
            </a:pPr>
            <a:r>
              <a:rPr lang="es-ES" sz="1400" dirty="0" err="1">
                <a:solidFill>
                  <a:srgbClr val="666666"/>
                </a:solidFill>
              </a:rPr>
              <a:t>Renseigner</a:t>
            </a:r>
            <a:r>
              <a:rPr lang="es-ES" sz="1400" dirty="0">
                <a:solidFill>
                  <a:srgbClr val="666666"/>
                </a:solidFill>
              </a:rPr>
              <a:t> sur la </a:t>
            </a:r>
            <a:r>
              <a:rPr lang="es-ES" sz="1400" dirty="0" err="1">
                <a:solidFill>
                  <a:srgbClr val="666666"/>
                </a:solidFill>
              </a:rPr>
              <a:t>perception</a:t>
            </a:r>
            <a:r>
              <a:rPr lang="es-ES" sz="1400" dirty="0">
                <a:solidFill>
                  <a:srgbClr val="666666"/>
                </a:solidFill>
              </a:rPr>
              <a:t> de ces </a:t>
            </a:r>
            <a:r>
              <a:rPr lang="es-ES" sz="1400" dirty="0" err="1">
                <a:solidFill>
                  <a:srgbClr val="666666"/>
                </a:solidFill>
              </a:rPr>
              <a:t>populations</a:t>
            </a:r>
            <a:r>
              <a:rPr lang="es-ES" sz="1400" dirty="0">
                <a:solidFill>
                  <a:srgbClr val="666666"/>
                </a:solidFill>
              </a:rPr>
              <a:t> de la </a:t>
            </a:r>
            <a:r>
              <a:rPr lang="es-ES" sz="1400" dirty="0" err="1">
                <a:solidFill>
                  <a:srgbClr val="666666"/>
                </a:solidFill>
              </a:rPr>
              <a:t>crise</a:t>
            </a:r>
            <a:r>
              <a:rPr lang="es-ES" sz="1400" dirty="0">
                <a:solidFill>
                  <a:srgbClr val="666666"/>
                </a:solidFill>
              </a:rPr>
              <a:t> </a:t>
            </a:r>
            <a:r>
              <a:rPr lang="es-ES" sz="1400" dirty="0" err="1">
                <a:solidFill>
                  <a:srgbClr val="666666"/>
                </a:solidFill>
              </a:rPr>
              <a:t>sanitaire</a:t>
            </a:r>
            <a:r>
              <a:rPr lang="es-ES" sz="1400" dirty="0">
                <a:solidFill>
                  <a:srgbClr val="666666"/>
                </a:solidFill>
              </a:rPr>
              <a:t> en </a:t>
            </a:r>
            <a:r>
              <a:rPr lang="es-ES" sz="1400" dirty="0" err="1">
                <a:solidFill>
                  <a:srgbClr val="666666"/>
                </a:solidFill>
              </a:rPr>
              <a:t>cours</a:t>
            </a:r>
            <a:endParaRPr lang="es-ES" sz="1400" dirty="0">
              <a:solidFill>
                <a:srgbClr val="666666"/>
              </a:solidFill>
            </a:endParaRPr>
          </a:p>
          <a:p>
            <a:pPr>
              <a:lnSpc>
                <a:spcPct val="100000"/>
              </a:lnSpc>
            </a:pPr>
            <a:endParaRPr lang="fr-CH" dirty="0"/>
          </a:p>
        </p:txBody>
      </p:sp>
      <p:sp>
        <p:nvSpPr>
          <p:cNvPr id="12" name="Espace réservé du texte 11"/>
          <p:cNvSpPr>
            <a:spLocks noGrp="1"/>
          </p:cNvSpPr>
          <p:nvPr>
            <p:ph type="body" sz="quarter" idx="21"/>
          </p:nvPr>
        </p:nvSpPr>
        <p:spPr>
          <a:xfrm>
            <a:off x="2642383" y="3932291"/>
            <a:ext cx="1568450" cy="448324"/>
          </a:xfrm>
        </p:spPr>
        <p:txBody>
          <a:bodyPr/>
          <a:lstStyle/>
          <a:p>
            <a:r>
              <a:rPr lang="fr-CH" sz="1600" dirty="0" smtClean="0"/>
              <a:t>Besoins EHA</a:t>
            </a:r>
            <a:endParaRPr lang="fr-CH" sz="1600" dirty="0"/>
          </a:p>
        </p:txBody>
      </p:sp>
      <p:sp>
        <p:nvSpPr>
          <p:cNvPr id="13" name="Espace réservé du texte 12"/>
          <p:cNvSpPr>
            <a:spLocks noGrp="1"/>
          </p:cNvSpPr>
          <p:nvPr>
            <p:ph type="body" sz="quarter" idx="22"/>
          </p:nvPr>
        </p:nvSpPr>
        <p:spPr>
          <a:xfrm>
            <a:off x="4763283" y="3953813"/>
            <a:ext cx="1568450" cy="448324"/>
          </a:xfrm>
        </p:spPr>
        <p:txBody>
          <a:bodyPr/>
          <a:lstStyle/>
          <a:p>
            <a:r>
              <a:rPr lang="fr-CH" sz="1600" dirty="0" smtClean="0"/>
              <a:t>COVID-19</a:t>
            </a:r>
            <a:endParaRPr lang="fr-CH" sz="1600" dirty="0"/>
          </a:p>
        </p:txBody>
      </p:sp>
      <p:sp>
        <p:nvSpPr>
          <p:cNvPr id="14" name="Espace réservé du texte 13"/>
          <p:cNvSpPr>
            <a:spLocks noGrp="1"/>
          </p:cNvSpPr>
          <p:nvPr>
            <p:ph type="body" sz="quarter" idx="23"/>
          </p:nvPr>
        </p:nvSpPr>
        <p:spPr>
          <a:xfrm>
            <a:off x="6884183" y="4039880"/>
            <a:ext cx="1568450" cy="448324"/>
          </a:xfrm>
        </p:spPr>
        <p:txBody>
          <a:bodyPr/>
          <a:lstStyle/>
          <a:p>
            <a:r>
              <a:rPr lang="fr-CH" sz="1600" dirty="0" smtClean="0"/>
              <a:t>Perception des populations</a:t>
            </a:r>
            <a:endParaRPr lang="fr-CH" sz="1600" dirty="0"/>
          </a:p>
        </p:txBody>
      </p:sp>
      <p:pic>
        <p:nvPicPr>
          <p:cNvPr id="15" name="Espace réservé pour une image  25"/>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a:xfrm>
            <a:off x="1002496" y="3201338"/>
            <a:ext cx="663575" cy="663575"/>
          </a:xfrm>
        </p:spPr>
      </p:pic>
      <p:pic>
        <p:nvPicPr>
          <p:cNvPr id="16" name="Espace réservé pour une image  26"/>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a:xfrm>
            <a:off x="3123396" y="3201338"/>
            <a:ext cx="663575" cy="663575"/>
          </a:xfrm>
        </p:spPr>
      </p:pic>
      <p:pic>
        <p:nvPicPr>
          <p:cNvPr id="17" name="Espace réservé pour une image  9"/>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a:xfrm>
            <a:off x="5244296" y="3201338"/>
            <a:ext cx="663575" cy="663575"/>
          </a:xfrm>
        </p:spPr>
      </p:pic>
      <p:pic>
        <p:nvPicPr>
          <p:cNvPr id="18" name="Espace réservé pour une image  27"/>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a:stretch>
            <a:fillRect/>
          </a:stretch>
        </p:blipFill>
        <p:spPr>
          <a:xfrm>
            <a:off x="7365196" y="3201338"/>
            <a:ext cx="663575" cy="663575"/>
          </a:xfrm>
        </p:spPr>
      </p:pic>
      <p:sp>
        <p:nvSpPr>
          <p:cNvPr id="19" name="ZoneTexte 18"/>
          <p:cNvSpPr txBox="1"/>
          <p:nvPr/>
        </p:nvSpPr>
        <p:spPr>
          <a:xfrm>
            <a:off x="521483" y="1431180"/>
            <a:ext cx="8280026" cy="646331"/>
          </a:xfrm>
          <a:prstGeom prst="rect">
            <a:avLst/>
          </a:prstGeom>
          <a:noFill/>
        </p:spPr>
        <p:txBody>
          <a:bodyPr wrap="square" rtlCol="0">
            <a:spAutoFit/>
          </a:bodyPr>
          <a:lstStyle/>
          <a:p>
            <a:r>
              <a:rPr lang="fr-FR" b="1" dirty="0" smtClean="0">
                <a:solidFill>
                  <a:srgbClr val="009999"/>
                </a:solidFill>
                <a:latin typeface="Arial Narrow" panose="020B0606020202030204" pitchFamily="34" charset="0"/>
              </a:rPr>
              <a:t>Objectif général</a:t>
            </a:r>
          </a:p>
          <a:p>
            <a:endParaRPr lang="fr-FR" dirty="0"/>
          </a:p>
        </p:txBody>
      </p:sp>
      <p:sp>
        <p:nvSpPr>
          <p:cNvPr id="20" name="ZoneTexte 19"/>
          <p:cNvSpPr txBox="1"/>
          <p:nvPr/>
        </p:nvSpPr>
        <p:spPr>
          <a:xfrm>
            <a:off x="500088" y="1845754"/>
            <a:ext cx="8037979" cy="646331"/>
          </a:xfrm>
          <a:prstGeom prst="rect">
            <a:avLst/>
          </a:prstGeom>
          <a:noFill/>
        </p:spPr>
        <p:txBody>
          <a:bodyPr wrap="square" rtlCol="0">
            <a:spAutoFit/>
          </a:bodyPr>
          <a:lstStyle/>
          <a:p>
            <a:pPr algn="just"/>
            <a:r>
              <a:rPr lang="fr-FR" b="1" dirty="0">
                <a:solidFill>
                  <a:srgbClr val="4D4D4D"/>
                </a:solidFill>
                <a:latin typeface="Arial Narrow" panose="020B0606020202030204" pitchFamily="34" charset="0"/>
              </a:rPr>
              <a:t>Informer la réponse humanitaire en eau, hygiène et assainissement, particulièrement celle liée à la crise sanitaire </a:t>
            </a:r>
            <a:r>
              <a:rPr lang="fr-FR" b="1" dirty="0" smtClean="0">
                <a:solidFill>
                  <a:srgbClr val="4D4D4D"/>
                </a:solidFill>
                <a:latin typeface="Arial Narrow" panose="020B0606020202030204" pitchFamily="34" charset="0"/>
              </a:rPr>
              <a:t>causée par la </a:t>
            </a:r>
            <a:r>
              <a:rPr lang="fr-FR" b="1" dirty="0">
                <a:solidFill>
                  <a:srgbClr val="4D4D4D"/>
                </a:solidFill>
                <a:latin typeface="Arial Narrow" panose="020B0606020202030204" pitchFamily="34" charset="0"/>
              </a:rPr>
              <a:t>pandémie de COVID-19 qui sévit au Niger. </a:t>
            </a:r>
          </a:p>
        </p:txBody>
      </p:sp>
      <p:sp>
        <p:nvSpPr>
          <p:cNvPr id="21" name="ZoneTexte 20"/>
          <p:cNvSpPr txBox="1"/>
          <p:nvPr/>
        </p:nvSpPr>
        <p:spPr>
          <a:xfrm>
            <a:off x="500088" y="2775228"/>
            <a:ext cx="2372285" cy="646331"/>
          </a:xfrm>
          <a:prstGeom prst="rect">
            <a:avLst/>
          </a:prstGeom>
          <a:noFill/>
        </p:spPr>
        <p:txBody>
          <a:bodyPr wrap="square" rtlCol="0">
            <a:spAutoFit/>
          </a:bodyPr>
          <a:lstStyle/>
          <a:p>
            <a:r>
              <a:rPr lang="fr-FR" b="1" dirty="0" smtClean="0">
                <a:solidFill>
                  <a:srgbClr val="009999"/>
                </a:solidFill>
                <a:latin typeface="Arial Narrow" panose="020B0606020202030204" pitchFamily="34" charset="0"/>
              </a:rPr>
              <a:t>Objectifs spécifiques </a:t>
            </a:r>
          </a:p>
          <a:p>
            <a:endParaRPr lang="fr-FR" dirty="0"/>
          </a:p>
        </p:txBody>
      </p:sp>
    </p:spTree>
    <p:extLst>
      <p:ext uri="{BB962C8B-B14F-4D97-AF65-F5344CB8AC3E}">
        <p14:creationId xmlns:p14="http://schemas.microsoft.com/office/powerpoint/2010/main" val="1700957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H" dirty="0" smtClean="0"/>
              <a:t>02</a:t>
            </a:r>
            <a:endParaRPr lang="fr-CH" dirty="0"/>
          </a:p>
        </p:txBody>
      </p:sp>
      <p:sp>
        <p:nvSpPr>
          <p:cNvPr id="3" name="Sous-titre 2"/>
          <p:cNvSpPr>
            <a:spLocks noGrp="1"/>
          </p:cNvSpPr>
          <p:nvPr>
            <p:ph type="subTitle" idx="1"/>
          </p:nvPr>
        </p:nvSpPr>
        <p:spPr>
          <a:xfrm>
            <a:off x="4439824" y="2168601"/>
            <a:ext cx="2545176" cy="1743959"/>
          </a:xfrm>
        </p:spPr>
        <p:txBody>
          <a:bodyPr/>
          <a:lstStyle/>
          <a:p>
            <a:r>
              <a:rPr lang="fr-CH" dirty="0" smtClean="0"/>
              <a:t>Méthodologie</a:t>
            </a:r>
            <a:endParaRPr lang="fr-CH" dirty="0"/>
          </a:p>
        </p:txBody>
      </p:sp>
    </p:spTree>
    <p:extLst>
      <p:ext uri="{BB962C8B-B14F-4D97-AF65-F5344CB8AC3E}">
        <p14:creationId xmlns:p14="http://schemas.microsoft.com/office/powerpoint/2010/main" val="2161754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H" dirty="0" smtClean="0"/>
              <a:t>Couverture géographique</a:t>
            </a:r>
            <a:endParaRPr lang="fr-CH" dirty="0"/>
          </a:p>
        </p:txBody>
      </p:sp>
      <p:sp>
        <p:nvSpPr>
          <p:cNvPr id="5" name="Sous-titre 3"/>
          <p:cNvSpPr txBox="1">
            <a:spLocks/>
          </p:cNvSpPr>
          <p:nvPr/>
        </p:nvSpPr>
        <p:spPr>
          <a:xfrm>
            <a:off x="386176" y="1562319"/>
            <a:ext cx="8468732" cy="922263"/>
          </a:xfrm>
          <a:prstGeom prst="rect">
            <a:avLst/>
          </a:prstGeom>
          <a:ln w="19050">
            <a:noFill/>
            <a:prstDash val="sysDot"/>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r-FR" sz="1600" dirty="0">
                <a:solidFill>
                  <a:srgbClr val="666666"/>
                </a:solidFill>
              </a:rPr>
              <a:t>La collecte de données de l’évaluation a été réalisée dans </a:t>
            </a:r>
            <a:r>
              <a:rPr lang="fr-FR" sz="1600" dirty="0" smtClean="0">
                <a:solidFill>
                  <a:srgbClr val="666666"/>
                </a:solidFill>
              </a:rPr>
              <a:t>les sites de déplacés de la région de Diffa, ainsi que dans le camp de réfugiés de </a:t>
            </a:r>
            <a:r>
              <a:rPr lang="fr-FR" sz="1600" dirty="0" err="1" smtClean="0">
                <a:solidFill>
                  <a:srgbClr val="666666"/>
                </a:solidFill>
              </a:rPr>
              <a:t>Sayam</a:t>
            </a:r>
            <a:r>
              <a:rPr lang="fr-FR" sz="1600" dirty="0" smtClean="0">
                <a:solidFill>
                  <a:srgbClr val="666666"/>
                </a:solidFill>
              </a:rPr>
              <a:t> Forage du 24 au 29 mai 2020. </a:t>
            </a:r>
          </a:p>
          <a:p>
            <a:pPr algn="just">
              <a:lnSpc>
                <a:spcPct val="100000"/>
              </a:lnSpc>
            </a:pPr>
            <a:r>
              <a:rPr lang="fr-FR" sz="1600" dirty="0" smtClean="0">
                <a:solidFill>
                  <a:srgbClr val="666666"/>
                </a:solidFill>
              </a:rPr>
              <a:t>Elle a permis d’obtenir des données désagrégées par statut : personnes déplacées internes (PDI), réfugiés, retournés et non déplacés</a:t>
            </a:r>
            <a:endParaRPr lang="fr-FR" sz="1600" dirty="0">
              <a:solidFill>
                <a:srgbClr val="666666"/>
              </a:solidFill>
            </a:endParaRPr>
          </a:p>
        </p:txBody>
      </p:sp>
      <p:sp>
        <p:nvSpPr>
          <p:cNvPr id="6" name="Sous-titre 2"/>
          <p:cNvSpPr>
            <a:spLocks noGrp="1"/>
          </p:cNvSpPr>
          <p:nvPr>
            <p:ph type="subTitle" idx="1"/>
          </p:nvPr>
        </p:nvSpPr>
        <p:spPr>
          <a:xfrm>
            <a:off x="386176" y="2480721"/>
            <a:ext cx="3243716" cy="525931"/>
          </a:xfrm>
        </p:spPr>
        <p:txBody>
          <a:bodyPr/>
          <a:lstStyle/>
          <a:p>
            <a:r>
              <a:rPr lang="fr-CH" dirty="0" smtClean="0">
                <a:solidFill>
                  <a:srgbClr val="009999"/>
                </a:solidFill>
              </a:rPr>
              <a:t>Taux de couverture</a:t>
            </a:r>
            <a:endParaRPr lang="fr-CH" dirty="0">
              <a:solidFill>
                <a:srgbClr val="009999"/>
              </a:solidFill>
            </a:endParaRPr>
          </a:p>
        </p:txBody>
      </p:sp>
      <p:pic>
        <p:nvPicPr>
          <p:cNvPr id="7" name="Image 6"/>
          <p:cNvPicPr>
            <a:picLocks noChangeAspect="1"/>
          </p:cNvPicPr>
          <p:nvPr/>
        </p:nvPicPr>
        <p:blipFill>
          <a:blip r:embed="rId2"/>
          <a:stretch>
            <a:fillRect/>
          </a:stretch>
        </p:blipFill>
        <p:spPr>
          <a:xfrm>
            <a:off x="506275" y="3006652"/>
            <a:ext cx="6846781" cy="2968856"/>
          </a:xfrm>
          <a:prstGeom prst="rect">
            <a:avLst/>
          </a:prstGeom>
        </p:spPr>
      </p:pic>
    </p:spTree>
    <p:extLst>
      <p:ext uri="{BB962C8B-B14F-4D97-AF65-F5344CB8AC3E}">
        <p14:creationId xmlns:p14="http://schemas.microsoft.com/office/powerpoint/2010/main" val="800320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H" dirty="0" smtClean="0"/>
              <a:t>Couverture géographique</a:t>
            </a:r>
            <a:endParaRPr lang="fr-CH"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6903"/>
            <a:ext cx="6162564" cy="4279397"/>
          </a:xfrm>
          <a:prstGeom prst="rect">
            <a:avLst/>
          </a:prstGeom>
        </p:spPr>
      </p:pic>
      <p:graphicFrame>
        <p:nvGraphicFramePr>
          <p:cNvPr id="7" name="Tableau 6"/>
          <p:cNvGraphicFramePr>
            <a:graphicFrameLocks noGrp="1"/>
          </p:cNvGraphicFramePr>
          <p:nvPr>
            <p:extLst>
              <p:ext uri="{D42A27DB-BD31-4B8C-83A1-F6EECF244321}">
                <p14:modId xmlns:p14="http://schemas.microsoft.com/office/powerpoint/2010/main" val="4007224298"/>
              </p:ext>
            </p:extLst>
          </p:nvPr>
        </p:nvGraphicFramePr>
        <p:xfrm>
          <a:off x="6162564" y="1487770"/>
          <a:ext cx="2854437" cy="4657661"/>
        </p:xfrm>
        <a:graphic>
          <a:graphicData uri="http://schemas.openxmlformats.org/drawingml/2006/table">
            <a:tbl>
              <a:tblPr firstRow="1" bandRow="1">
                <a:tableStyleId>{5C22544A-7EE6-4342-B048-85BDC9FD1C3A}</a:tableStyleId>
              </a:tblPr>
              <a:tblGrid>
                <a:gridCol w="1078745">
                  <a:extLst>
                    <a:ext uri="{9D8B030D-6E8A-4147-A177-3AD203B41FA5}">
                      <a16:colId xmlns:a16="http://schemas.microsoft.com/office/drawing/2014/main" val="2393799764"/>
                    </a:ext>
                  </a:extLst>
                </a:gridCol>
                <a:gridCol w="824213">
                  <a:extLst>
                    <a:ext uri="{9D8B030D-6E8A-4147-A177-3AD203B41FA5}">
                      <a16:colId xmlns:a16="http://schemas.microsoft.com/office/drawing/2014/main" val="241434012"/>
                    </a:ext>
                  </a:extLst>
                </a:gridCol>
                <a:gridCol w="951479">
                  <a:extLst>
                    <a:ext uri="{9D8B030D-6E8A-4147-A177-3AD203B41FA5}">
                      <a16:colId xmlns:a16="http://schemas.microsoft.com/office/drawing/2014/main" val="3847940279"/>
                    </a:ext>
                  </a:extLst>
                </a:gridCol>
              </a:tblGrid>
              <a:tr h="842769">
                <a:tc>
                  <a:txBody>
                    <a:bodyPr/>
                    <a:lstStyle/>
                    <a:p>
                      <a:r>
                        <a:rPr lang="fr-CH" sz="1200" dirty="0" smtClean="0"/>
                        <a:t>Commune</a:t>
                      </a:r>
                      <a:endParaRPr lang="fr-CH" sz="1200" dirty="0"/>
                    </a:p>
                  </a:txBody>
                  <a:tcPr>
                    <a:solidFill>
                      <a:srgbClr val="009999"/>
                    </a:solidFill>
                  </a:tcPr>
                </a:tc>
                <a:tc>
                  <a:txBody>
                    <a:bodyPr/>
                    <a:lstStyle/>
                    <a:p>
                      <a:r>
                        <a:rPr lang="fr-CH" sz="1200" dirty="0" smtClean="0"/>
                        <a:t>Nombre de sites de déplacés</a:t>
                      </a:r>
                      <a:endParaRPr lang="fr-CH" sz="1200" dirty="0"/>
                    </a:p>
                  </a:txBody>
                  <a:tcPr>
                    <a:solidFill>
                      <a:srgbClr val="009999"/>
                    </a:solidFill>
                  </a:tcPr>
                </a:tc>
                <a:tc>
                  <a:txBody>
                    <a:bodyPr/>
                    <a:lstStyle/>
                    <a:p>
                      <a:r>
                        <a:rPr lang="fr-CH" sz="1200" dirty="0" smtClean="0"/>
                        <a:t>Nombre</a:t>
                      </a:r>
                      <a:r>
                        <a:rPr lang="fr-CH" sz="1200" baseline="0" dirty="0" smtClean="0"/>
                        <a:t> de sites couverts</a:t>
                      </a:r>
                      <a:endParaRPr lang="fr-CH" sz="1200" dirty="0"/>
                    </a:p>
                  </a:txBody>
                  <a:tcPr>
                    <a:solidFill>
                      <a:srgbClr val="009999"/>
                    </a:solidFill>
                  </a:tcPr>
                </a:tc>
                <a:extLst>
                  <a:ext uri="{0D108BD9-81ED-4DB2-BD59-A6C34878D82A}">
                    <a16:rowId xmlns:a16="http://schemas.microsoft.com/office/drawing/2014/main" val="203510880"/>
                  </a:ext>
                </a:extLst>
              </a:tr>
              <a:tr h="321814">
                <a:tc>
                  <a:txBody>
                    <a:bodyPr/>
                    <a:lstStyle/>
                    <a:p>
                      <a:r>
                        <a:rPr lang="fr-CH" sz="1200" dirty="0" err="1" smtClean="0"/>
                        <a:t>Bosso</a:t>
                      </a:r>
                      <a:endParaRPr lang="fr-CH" sz="1200" dirty="0"/>
                    </a:p>
                  </a:txBody>
                  <a:tcPr>
                    <a:solidFill>
                      <a:srgbClr val="AFE1E0"/>
                    </a:solidFill>
                  </a:tcPr>
                </a:tc>
                <a:tc>
                  <a:txBody>
                    <a:bodyPr/>
                    <a:lstStyle/>
                    <a:p>
                      <a:pPr algn="ctr"/>
                      <a:r>
                        <a:rPr lang="fr-CH" sz="1200" dirty="0" smtClean="0"/>
                        <a:t>4</a:t>
                      </a:r>
                      <a:endParaRPr lang="fr-CH" sz="1200" dirty="0"/>
                    </a:p>
                  </a:txBody>
                  <a:tcPr>
                    <a:solidFill>
                      <a:srgbClr val="AFE1E0"/>
                    </a:solidFill>
                  </a:tcPr>
                </a:tc>
                <a:tc>
                  <a:txBody>
                    <a:bodyPr/>
                    <a:lstStyle/>
                    <a:p>
                      <a:pPr algn="ctr"/>
                      <a:r>
                        <a:rPr lang="fr-CH" sz="1200" dirty="0" smtClean="0"/>
                        <a:t>4</a:t>
                      </a:r>
                      <a:endParaRPr lang="fr-CH" sz="1200" dirty="0"/>
                    </a:p>
                  </a:txBody>
                  <a:tcPr>
                    <a:solidFill>
                      <a:srgbClr val="AFE1E0"/>
                    </a:solidFill>
                  </a:tcPr>
                </a:tc>
                <a:extLst>
                  <a:ext uri="{0D108BD9-81ED-4DB2-BD59-A6C34878D82A}">
                    <a16:rowId xmlns:a16="http://schemas.microsoft.com/office/drawing/2014/main" val="4084347347"/>
                  </a:ext>
                </a:extLst>
              </a:tr>
              <a:tr h="299754">
                <a:tc>
                  <a:txBody>
                    <a:bodyPr/>
                    <a:lstStyle/>
                    <a:p>
                      <a:r>
                        <a:rPr lang="fr-CH" sz="1200" dirty="0" err="1" smtClean="0"/>
                        <a:t>Toumour</a:t>
                      </a:r>
                      <a:endParaRPr lang="fr-CH" sz="1200" dirty="0" smtClean="0"/>
                    </a:p>
                  </a:txBody>
                  <a:tcPr>
                    <a:noFill/>
                  </a:tcPr>
                </a:tc>
                <a:tc>
                  <a:txBody>
                    <a:bodyPr/>
                    <a:lstStyle/>
                    <a:p>
                      <a:pPr algn="ctr"/>
                      <a:r>
                        <a:rPr lang="fr-CH" sz="1200" dirty="0" smtClean="0"/>
                        <a:t>18</a:t>
                      </a:r>
                      <a:endParaRPr lang="fr-CH" sz="1200" dirty="0"/>
                    </a:p>
                  </a:txBody>
                  <a:tcPr>
                    <a:noFill/>
                  </a:tcPr>
                </a:tc>
                <a:tc>
                  <a:txBody>
                    <a:bodyPr/>
                    <a:lstStyle/>
                    <a:p>
                      <a:pPr algn="ctr"/>
                      <a:r>
                        <a:rPr lang="fr-CH" sz="1200" dirty="0" smtClean="0"/>
                        <a:t>11</a:t>
                      </a:r>
                      <a:endParaRPr lang="fr-CH" sz="1200" dirty="0"/>
                    </a:p>
                  </a:txBody>
                  <a:tcPr>
                    <a:noFill/>
                  </a:tcPr>
                </a:tc>
                <a:extLst>
                  <a:ext uri="{0D108BD9-81ED-4DB2-BD59-A6C34878D82A}">
                    <a16:rowId xmlns:a16="http://schemas.microsoft.com/office/drawing/2014/main" val="1211290218"/>
                  </a:ext>
                </a:extLst>
              </a:tr>
              <a:tr h="340260">
                <a:tc>
                  <a:txBody>
                    <a:bodyPr/>
                    <a:lstStyle/>
                    <a:p>
                      <a:r>
                        <a:rPr lang="fr-CH" sz="1200" dirty="0" err="1" smtClean="0"/>
                        <a:t>Chétimari</a:t>
                      </a:r>
                      <a:endParaRPr lang="fr-CH" sz="1200" dirty="0"/>
                    </a:p>
                  </a:txBody>
                  <a:tcPr>
                    <a:solidFill>
                      <a:srgbClr val="AFE1E0"/>
                    </a:solidFill>
                  </a:tcPr>
                </a:tc>
                <a:tc>
                  <a:txBody>
                    <a:bodyPr/>
                    <a:lstStyle/>
                    <a:p>
                      <a:pPr algn="ctr"/>
                      <a:r>
                        <a:rPr lang="fr-CH" sz="1200" dirty="0" smtClean="0"/>
                        <a:t>13</a:t>
                      </a:r>
                      <a:endParaRPr lang="fr-CH" sz="1200" dirty="0"/>
                    </a:p>
                  </a:txBody>
                  <a:tcPr>
                    <a:solidFill>
                      <a:srgbClr val="AFE1E0"/>
                    </a:solidFill>
                  </a:tcPr>
                </a:tc>
                <a:tc>
                  <a:txBody>
                    <a:bodyPr/>
                    <a:lstStyle/>
                    <a:p>
                      <a:pPr algn="ctr"/>
                      <a:r>
                        <a:rPr lang="fr-CH" sz="1200" dirty="0" smtClean="0"/>
                        <a:t>13</a:t>
                      </a:r>
                      <a:endParaRPr lang="fr-CH" sz="1200" dirty="0"/>
                    </a:p>
                  </a:txBody>
                  <a:tcPr>
                    <a:solidFill>
                      <a:srgbClr val="AFE1E0"/>
                    </a:solidFill>
                  </a:tcPr>
                </a:tc>
                <a:extLst>
                  <a:ext uri="{0D108BD9-81ED-4DB2-BD59-A6C34878D82A}">
                    <a16:rowId xmlns:a16="http://schemas.microsoft.com/office/drawing/2014/main" val="1448303679"/>
                  </a:ext>
                </a:extLst>
              </a:tr>
              <a:tr h="299753">
                <a:tc>
                  <a:txBody>
                    <a:bodyPr/>
                    <a:lstStyle/>
                    <a:p>
                      <a:r>
                        <a:rPr lang="fr-CH" sz="1200" dirty="0" smtClean="0"/>
                        <a:t>Diffa</a:t>
                      </a:r>
                      <a:endParaRPr lang="fr-CH" sz="1200" dirty="0"/>
                    </a:p>
                  </a:txBody>
                  <a:tcPr>
                    <a:noFill/>
                  </a:tcPr>
                </a:tc>
                <a:tc>
                  <a:txBody>
                    <a:bodyPr/>
                    <a:lstStyle/>
                    <a:p>
                      <a:pPr algn="ctr"/>
                      <a:r>
                        <a:rPr lang="fr-CH" sz="1200" dirty="0" smtClean="0"/>
                        <a:t>16</a:t>
                      </a:r>
                      <a:endParaRPr lang="fr-CH" sz="1200" dirty="0"/>
                    </a:p>
                  </a:txBody>
                  <a:tcPr>
                    <a:noFill/>
                  </a:tcPr>
                </a:tc>
                <a:tc>
                  <a:txBody>
                    <a:bodyPr/>
                    <a:lstStyle/>
                    <a:p>
                      <a:pPr algn="ctr"/>
                      <a:r>
                        <a:rPr lang="fr-CH" sz="1200" dirty="0" smtClean="0"/>
                        <a:t>14</a:t>
                      </a:r>
                      <a:endParaRPr lang="fr-CH" sz="1200" dirty="0"/>
                    </a:p>
                  </a:txBody>
                  <a:tcPr>
                    <a:noFill/>
                  </a:tcPr>
                </a:tc>
                <a:extLst>
                  <a:ext uri="{0D108BD9-81ED-4DB2-BD59-A6C34878D82A}">
                    <a16:rowId xmlns:a16="http://schemas.microsoft.com/office/drawing/2014/main" val="2642992087"/>
                  </a:ext>
                </a:extLst>
              </a:tr>
              <a:tr h="275450">
                <a:tc>
                  <a:txBody>
                    <a:bodyPr/>
                    <a:lstStyle/>
                    <a:p>
                      <a:r>
                        <a:rPr lang="fr-CH" sz="1200" dirty="0" err="1" smtClean="0"/>
                        <a:t>Gueskérou</a:t>
                      </a:r>
                      <a:endParaRPr lang="fr-CH" sz="1200" dirty="0"/>
                    </a:p>
                  </a:txBody>
                  <a:tcPr>
                    <a:solidFill>
                      <a:srgbClr val="AFE1E0"/>
                    </a:solidFill>
                  </a:tcPr>
                </a:tc>
                <a:tc>
                  <a:txBody>
                    <a:bodyPr/>
                    <a:lstStyle/>
                    <a:p>
                      <a:pPr algn="ctr"/>
                      <a:r>
                        <a:rPr lang="fr-CH" sz="1200" dirty="0" smtClean="0"/>
                        <a:t>36</a:t>
                      </a:r>
                      <a:endParaRPr lang="fr-CH" sz="1200" dirty="0"/>
                    </a:p>
                  </a:txBody>
                  <a:tcPr>
                    <a:solidFill>
                      <a:srgbClr val="AFE1E0"/>
                    </a:solidFill>
                  </a:tcPr>
                </a:tc>
                <a:tc>
                  <a:txBody>
                    <a:bodyPr/>
                    <a:lstStyle/>
                    <a:p>
                      <a:pPr algn="ctr"/>
                      <a:r>
                        <a:rPr lang="fr-CH" sz="1200" dirty="0" smtClean="0"/>
                        <a:t>29</a:t>
                      </a:r>
                      <a:endParaRPr lang="fr-CH" sz="1200" dirty="0"/>
                    </a:p>
                  </a:txBody>
                  <a:tcPr>
                    <a:solidFill>
                      <a:srgbClr val="AFE1E0"/>
                    </a:solidFill>
                  </a:tcPr>
                </a:tc>
                <a:extLst>
                  <a:ext uri="{0D108BD9-81ED-4DB2-BD59-A6C34878D82A}">
                    <a16:rowId xmlns:a16="http://schemas.microsoft.com/office/drawing/2014/main" val="4189144225"/>
                  </a:ext>
                </a:extLst>
              </a:tr>
              <a:tr h="275449">
                <a:tc>
                  <a:txBody>
                    <a:bodyPr/>
                    <a:lstStyle/>
                    <a:p>
                      <a:r>
                        <a:rPr lang="fr-CH" sz="1200" dirty="0" err="1" smtClean="0"/>
                        <a:t>Goudoumaria</a:t>
                      </a:r>
                      <a:endParaRPr lang="fr-CH" sz="1200" dirty="0"/>
                    </a:p>
                  </a:txBody>
                  <a:tcPr>
                    <a:noFill/>
                  </a:tcPr>
                </a:tc>
                <a:tc>
                  <a:txBody>
                    <a:bodyPr/>
                    <a:lstStyle/>
                    <a:p>
                      <a:pPr algn="ctr"/>
                      <a:r>
                        <a:rPr lang="fr-CH" sz="1200" dirty="0" smtClean="0"/>
                        <a:t>13</a:t>
                      </a:r>
                      <a:endParaRPr lang="fr-CH" sz="1200" dirty="0"/>
                    </a:p>
                  </a:txBody>
                  <a:tcPr>
                    <a:noFill/>
                  </a:tcPr>
                </a:tc>
                <a:tc>
                  <a:txBody>
                    <a:bodyPr/>
                    <a:lstStyle/>
                    <a:p>
                      <a:pPr algn="ctr"/>
                      <a:r>
                        <a:rPr lang="fr-CH" sz="1200" dirty="0" smtClean="0"/>
                        <a:t>10</a:t>
                      </a:r>
                      <a:endParaRPr lang="fr-CH" sz="1200" dirty="0"/>
                    </a:p>
                  </a:txBody>
                  <a:tcPr>
                    <a:noFill/>
                  </a:tcPr>
                </a:tc>
                <a:extLst>
                  <a:ext uri="{0D108BD9-81ED-4DB2-BD59-A6C34878D82A}">
                    <a16:rowId xmlns:a16="http://schemas.microsoft.com/office/drawing/2014/main" val="346263289"/>
                  </a:ext>
                </a:extLst>
              </a:tr>
              <a:tr h="321137">
                <a:tc>
                  <a:txBody>
                    <a:bodyPr/>
                    <a:lstStyle/>
                    <a:p>
                      <a:r>
                        <a:rPr lang="fr-CH" sz="1200" dirty="0" err="1" smtClean="0"/>
                        <a:t>Foulatari</a:t>
                      </a:r>
                      <a:endParaRPr lang="fr-CH" sz="1200" dirty="0"/>
                    </a:p>
                  </a:txBody>
                  <a:tcPr>
                    <a:solidFill>
                      <a:srgbClr val="AFE1E0"/>
                    </a:solidFill>
                  </a:tcPr>
                </a:tc>
                <a:tc>
                  <a:txBody>
                    <a:bodyPr/>
                    <a:lstStyle/>
                    <a:p>
                      <a:pPr algn="ctr"/>
                      <a:r>
                        <a:rPr lang="fr-CH" sz="1200" dirty="0" smtClean="0"/>
                        <a:t>5</a:t>
                      </a:r>
                      <a:endParaRPr lang="fr-CH" sz="1200" dirty="0"/>
                    </a:p>
                  </a:txBody>
                  <a:tcPr>
                    <a:solidFill>
                      <a:srgbClr val="AFE1E0"/>
                    </a:solidFill>
                  </a:tcPr>
                </a:tc>
                <a:tc>
                  <a:txBody>
                    <a:bodyPr/>
                    <a:lstStyle/>
                    <a:p>
                      <a:pPr algn="ctr"/>
                      <a:r>
                        <a:rPr lang="fr-CH" sz="1200" dirty="0" smtClean="0"/>
                        <a:t>3</a:t>
                      </a:r>
                      <a:endParaRPr lang="fr-CH" sz="1200" dirty="0"/>
                    </a:p>
                  </a:txBody>
                  <a:tcPr>
                    <a:solidFill>
                      <a:srgbClr val="AFE1E0"/>
                    </a:solidFill>
                  </a:tcPr>
                </a:tc>
                <a:extLst>
                  <a:ext uri="{0D108BD9-81ED-4DB2-BD59-A6C34878D82A}">
                    <a16:rowId xmlns:a16="http://schemas.microsoft.com/office/drawing/2014/main" val="187526375"/>
                  </a:ext>
                </a:extLst>
              </a:tr>
              <a:tr h="267901">
                <a:tc>
                  <a:txBody>
                    <a:bodyPr/>
                    <a:lstStyle/>
                    <a:p>
                      <a:r>
                        <a:rPr lang="fr-CH" sz="1200" dirty="0" err="1" smtClean="0"/>
                        <a:t>Maïné-Soroa</a:t>
                      </a:r>
                      <a:endParaRPr lang="fr-CH" sz="1200" dirty="0"/>
                    </a:p>
                  </a:txBody>
                  <a:tcPr>
                    <a:noFill/>
                  </a:tcPr>
                </a:tc>
                <a:tc>
                  <a:txBody>
                    <a:bodyPr/>
                    <a:lstStyle/>
                    <a:p>
                      <a:pPr algn="ctr"/>
                      <a:r>
                        <a:rPr lang="fr-CH" sz="1200" dirty="0" smtClean="0"/>
                        <a:t>16</a:t>
                      </a:r>
                      <a:endParaRPr lang="fr-CH" sz="1200" dirty="0"/>
                    </a:p>
                  </a:txBody>
                  <a:tcPr>
                    <a:noFill/>
                  </a:tcPr>
                </a:tc>
                <a:tc>
                  <a:txBody>
                    <a:bodyPr/>
                    <a:lstStyle/>
                    <a:p>
                      <a:pPr algn="ctr"/>
                      <a:r>
                        <a:rPr lang="fr-CH" sz="1200" dirty="0" smtClean="0"/>
                        <a:t>14</a:t>
                      </a:r>
                      <a:endParaRPr lang="fr-CH" sz="1200" dirty="0"/>
                    </a:p>
                  </a:txBody>
                  <a:tcPr>
                    <a:noFill/>
                  </a:tcPr>
                </a:tc>
                <a:extLst>
                  <a:ext uri="{0D108BD9-81ED-4DB2-BD59-A6C34878D82A}">
                    <a16:rowId xmlns:a16="http://schemas.microsoft.com/office/drawing/2014/main" val="723598876"/>
                  </a:ext>
                </a:extLst>
              </a:tr>
              <a:tr h="311111">
                <a:tc>
                  <a:txBody>
                    <a:bodyPr/>
                    <a:lstStyle/>
                    <a:p>
                      <a:r>
                        <a:rPr lang="fr-CH" sz="1200" dirty="0" smtClean="0"/>
                        <a:t>N’</a:t>
                      </a:r>
                      <a:r>
                        <a:rPr lang="fr-CH" sz="1200" dirty="0" err="1" smtClean="0"/>
                        <a:t>Guel</a:t>
                      </a:r>
                      <a:r>
                        <a:rPr lang="fr-CH" sz="1200" dirty="0" smtClean="0"/>
                        <a:t> </a:t>
                      </a:r>
                      <a:r>
                        <a:rPr lang="fr-CH" sz="1200" dirty="0" err="1" smtClean="0"/>
                        <a:t>Beyli</a:t>
                      </a:r>
                      <a:endParaRPr lang="fr-CH" sz="1200" dirty="0"/>
                    </a:p>
                  </a:txBody>
                  <a:tcPr>
                    <a:solidFill>
                      <a:srgbClr val="AFE1E0"/>
                    </a:solidFill>
                  </a:tcPr>
                </a:tc>
                <a:tc>
                  <a:txBody>
                    <a:bodyPr/>
                    <a:lstStyle/>
                    <a:p>
                      <a:pPr algn="ctr"/>
                      <a:r>
                        <a:rPr lang="fr-CH" sz="1200" dirty="0" smtClean="0"/>
                        <a:t>5</a:t>
                      </a:r>
                      <a:endParaRPr lang="fr-CH" sz="1200" dirty="0"/>
                    </a:p>
                  </a:txBody>
                  <a:tcPr>
                    <a:solidFill>
                      <a:srgbClr val="AFE1E0"/>
                    </a:solidFill>
                  </a:tcPr>
                </a:tc>
                <a:tc>
                  <a:txBody>
                    <a:bodyPr/>
                    <a:lstStyle/>
                    <a:p>
                      <a:pPr algn="ctr"/>
                      <a:r>
                        <a:rPr lang="fr-CH" sz="1200" dirty="0" smtClean="0"/>
                        <a:t>1</a:t>
                      </a:r>
                      <a:endParaRPr lang="fr-CH" sz="1200" dirty="0"/>
                    </a:p>
                  </a:txBody>
                  <a:tcPr>
                    <a:solidFill>
                      <a:srgbClr val="AFE1E0"/>
                    </a:solidFill>
                  </a:tcPr>
                </a:tc>
                <a:extLst>
                  <a:ext uri="{0D108BD9-81ED-4DB2-BD59-A6C34878D82A}">
                    <a16:rowId xmlns:a16="http://schemas.microsoft.com/office/drawing/2014/main" val="836889113"/>
                  </a:ext>
                </a:extLst>
              </a:tr>
              <a:tr h="302469">
                <a:tc>
                  <a:txBody>
                    <a:bodyPr/>
                    <a:lstStyle/>
                    <a:p>
                      <a:r>
                        <a:rPr lang="fr-CH" sz="1200" dirty="0" smtClean="0"/>
                        <a:t>N’</a:t>
                      </a:r>
                      <a:r>
                        <a:rPr lang="fr-CH" sz="1200" dirty="0" err="1" smtClean="0"/>
                        <a:t>Gourti</a:t>
                      </a:r>
                      <a:endParaRPr lang="fr-CH" sz="1200" dirty="0"/>
                    </a:p>
                  </a:txBody>
                  <a:tcPr>
                    <a:noFill/>
                  </a:tcPr>
                </a:tc>
                <a:tc>
                  <a:txBody>
                    <a:bodyPr/>
                    <a:lstStyle/>
                    <a:p>
                      <a:pPr algn="ctr"/>
                      <a:r>
                        <a:rPr lang="fr-CH" sz="1200" dirty="0" smtClean="0"/>
                        <a:t>5</a:t>
                      </a:r>
                      <a:endParaRPr lang="fr-CH" sz="1200" dirty="0"/>
                    </a:p>
                  </a:txBody>
                  <a:tcPr>
                    <a:noFill/>
                  </a:tcPr>
                </a:tc>
                <a:tc>
                  <a:txBody>
                    <a:bodyPr/>
                    <a:lstStyle/>
                    <a:p>
                      <a:pPr algn="ctr"/>
                      <a:r>
                        <a:rPr lang="fr-CH" sz="1200" dirty="0" smtClean="0"/>
                        <a:t>1</a:t>
                      </a:r>
                      <a:endParaRPr lang="fr-CH" sz="1200" dirty="0"/>
                    </a:p>
                  </a:txBody>
                  <a:tcPr>
                    <a:noFill/>
                  </a:tcPr>
                </a:tc>
                <a:extLst>
                  <a:ext uri="{0D108BD9-81ED-4DB2-BD59-A6C34878D82A}">
                    <a16:rowId xmlns:a16="http://schemas.microsoft.com/office/drawing/2014/main" val="3930299343"/>
                  </a:ext>
                </a:extLst>
              </a:tr>
              <a:tr h="305104">
                <a:tc>
                  <a:txBody>
                    <a:bodyPr/>
                    <a:lstStyle/>
                    <a:p>
                      <a:r>
                        <a:rPr lang="fr-CH" sz="1200" dirty="0" err="1" smtClean="0"/>
                        <a:t>Kablewa</a:t>
                      </a:r>
                      <a:endParaRPr lang="fr-CH" sz="1200" dirty="0"/>
                    </a:p>
                  </a:txBody>
                  <a:tcPr>
                    <a:solidFill>
                      <a:srgbClr val="AFE1E0"/>
                    </a:solidFill>
                  </a:tcPr>
                </a:tc>
                <a:tc>
                  <a:txBody>
                    <a:bodyPr/>
                    <a:lstStyle/>
                    <a:p>
                      <a:pPr algn="ctr"/>
                      <a:r>
                        <a:rPr lang="fr-CH" sz="1200" dirty="0" smtClean="0"/>
                        <a:t>8</a:t>
                      </a:r>
                      <a:endParaRPr lang="fr-CH" sz="1200" dirty="0"/>
                    </a:p>
                  </a:txBody>
                  <a:tcPr>
                    <a:solidFill>
                      <a:srgbClr val="AFE1E0"/>
                    </a:solidFill>
                  </a:tcPr>
                </a:tc>
                <a:tc>
                  <a:txBody>
                    <a:bodyPr/>
                    <a:lstStyle/>
                    <a:p>
                      <a:pPr algn="ctr"/>
                      <a:r>
                        <a:rPr lang="fr-CH" sz="1200" dirty="0" smtClean="0"/>
                        <a:t>8</a:t>
                      </a:r>
                      <a:endParaRPr lang="fr-CH" sz="1200" dirty="0"/>
                    </a:p>
                  </a:txBody>
                  <a:tcPr>
                    <a:solidFill>
                      <a:srgbClr val="AFE1E0"/>
                    </a:solidFill>
                  </a:tcPr>
                </a:tc>
                <a:extLst>
                  <a:ext uri="{0D108BD9-81ED-4DB2-BD59-A6C34878D82A}">
                    <a16:rowId xmlns:a16="http://schemas.microsoft.com/office/drawing/2014/main" val="2095699138"/>
                  </a:ext>
                </a:extLst>
              </a:tr>
              <a:tr h="488271">
                <a:tc>
                  <a:txBody>
                    <a:bodyPr/>
                    <a:lstStyle/>
                    <a:p>
                      <a:r>
                        <a:rPr lang="fr-CH" sz="1200" dirty="0" smtClean="0"/>
                        <a:t>N’</a:t>
                      </a:r>
                      <a:r>
                        <a:rPr lang="fr-CH" sz="1200" dirty="0" err="1" smtClean="0"/>
                        <a:t>guigmi</a:t>
                      </a:r>
                      <a:endParaRPr lang="fr-CH" sz="1200" dirty="0"/>
                    </a:p>
                  </a:txBody>
                  <a:tcPr>
                    <a:noFill/>
                  </a:tcPr>
                </a:tc>
                <a:tc>
                  <a:txBody>
                    <a:bodyPr/>
                    <a:lstStyle/>
                    <a:p>
                      <a:pPr algn="ctr"/>
                      <a:r>
                        <a:rPr lang="fr-CH" sz="1200" dirty="0" smtClean="0"/>
                        <a:t>22</a:t>
                      </a:r>
                      <a:endParaRPr lang="fr-CH" sz="1200" dirty="0"/>
                    </a:p>
                  </a:txBody>
                  <a:tcPr>
                    <a:noFill/>
                  </a:tcPr>
                </a:tc>
                <a:tc>
                  <a:txBody>
                    <a:bodyPr/>
                    <a:lstStyle/>
                    <a:p>
                      <a:pPr algn="ctr"/>
                      <a:r>
                        <a:rPr lang="fr-CH" sz="1200" dirty="0" smtClean="0"/>
                        <a:t>17</a:t>
                      </a:r>
                      <a:endParaRPr lang="fr-CH" sz="1200" dirty="0"/>
                    </a:p>
                  </a:txBody>
                  <a:tcPr>
                    <a:noFill/>
                  </a:tcPr>
                </a:tc>
                <a:extLst>
                  <a:ext uri="{0D108BD9-81ED-4DB2-BD59-A6C34878D82A}">
                    <a16:rowId xmlns:a16="http://schemas.microsoft.com/office/drawing/2014/main" val="3466860186"/>
                  </a:ext>
                </a:extLst>
              </a:tr>
            </a:tbl>
          </a:graphicData>
        </a:graphic>
      </p:graphicFrame>
    </p:spTree>
    <p:extLst>
      <p:ext uri="{BB962C8B-B14F-4D97-AF65-F5344CB8AC3E}">
        <p14:creationId xmlns:p14="http://schemas.microsoft.com/office/powerpoint/2010/main" val="3927965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CH" dirty="0" smtClean="0"/>
              <a:t>Méthodologie</a:t>
            </a:r>
            <a:endParaRPr lang="fr-CH" dirty="0"/>
          </a:p>
        </p:txBody>
      </p:sp>
      <p:sp>
        <p:nvSpPr>
          <p:cNvPr id="5" name="Sous-titre 4"/>
          <p:cNvSpPr>
            <a:spLocks noGrp="1"/>
          </p:cNvSpPr>
          <p:nvPr>
            <p:ph type="subTitle" idx="1"/>
          </p:nvPr>
        </p:nvSpPr>
        <p:spPr>
          <a:xfrm>
            <a:off x="386176" y="1221068"/>
            <a:ext cx="8087840" cy="525931"/>
          </a:xfrm>
        </p:spPr>
        <p:txBody>
          <a:bodyPr/>
          <a:lstStyle/>
          <a:p>
            <a:r>
              <a:rPr lang="fr-CH" dirty="0" smtClean="0">
                <a:solidFill>
                  <a:srgbClr val="009999"/>
                </a:solidFill>
              </a:rPr>
              <a:t>Volet quantitatif (entretiens structurés)</a:t>
            </a:r>
            <a:endParaRPr lang="fr-CH" dirty="0">
              <a:solidFill>
                <a:srgbClr val="009999"/>
              </a:solidFill>
            </a:endParaRPr>
          </a:p>
        </p:txBody>
      </p:sp>
      <p:sp>
        <p:nvSpPr>
          <p:cNvPr id="7" name="Rectangle 6"/>
          <p:cNvSpPr/>
          <p:nvPr/>
        </p:nvSpPr>
        <p:spPr>
          <a:xfrm>
            <a:off x="905435" y="2054529"/>
            <a:ext cx="1828800" cy="62752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solidFill>
                <a:latin typeface="Arial Narrow" panose="020B0606020202030204" pitchFamily="34" charset="0"/>
              </a:rPr>
              <a:t>Personnes déplacées internes</a:t>
            </a:r>
            <a:endParaRPr lang="fr-FR" sz="1400" b="1" dirty="0">
              <a:solidFill>
                <a:schemeClr val="bg1"/>
              </a:solidFill>
              <a:latin typeface="Arial Narrow" panose="020B0606020202030204" pitchFamily="34" charset="0"/>
            </a:endParaRPr>
          </a:p>
        </p:txBody>
      </p:sp>
      <p:sp>
        <p:nvSpPr>
          <p:cNvPr id="8" name="Rectangle 7"/>
          <p:cNvSpPr/>
          <p:nvPr/>
        </p:nvSpPr>
        <p:spPr>
          <a:xfrm>
            <a:off x="905435" y="2816461"/>
            <a:ext cx="1828800" cy="62815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solidFill>
                <a:latin typeface="Arial Narrow" panose="020B0606020202030204" pitchFamily="34" charset="0"/>
              </a:rPr>
              <a:t>Personnes réfugiées</a:t>
            </a:r>
            <a:endParaRPr lang="fr-FR" sz="1400" b="1" dirty="0">
              <a:solidFill>
                <a:schemeClr val="bg1"/>
              </a:solidFill>
              <a:latin typeface="Arial Narrow" panose="020B0606020202030204" pitchFamily="34" charset="0"/>
            </a:endParaRPr>
          </a:p>
        </p:txBody>
      </p:sp>
      <p:sp>
        <p:nvSpPr>
          <p:cNvPr id="9" name="Rectangle 8"/>
          <p:cNvSpPr/>
          <p:nvPr/>
        </p:nvSpPr>
        <p:spPr>
          <a:xfrm>
            <a:off x="905435" y="3579023"/>
            <a:ext cx="1828800" cy="62815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solidFill>
                <a:latin typeface="Arial Narrow" panose="020B0606020202030204" pitchFamily="34" charset="0"/>
              </a:rPr>
              <a:t>Personnes retournées</a:t>
            </a:r>
            <a:endParaRPr lang="fr-FR" sz="1400" b="1" dirty="0">
              <a:solidFill>
                <a:schemeClr val="bg1"/>
              </a:solidFill>
              <a:latin typeface="Arial Narrow" panose="020B0606020202030204" pitchFamily="34" charset="0"/>
            </a:endParaRPr>
          </a:p>
        </p:txBody>
      </p:sp>
      <p:sp>
        <p:nvSpPr>
          <p:cNvPr id="10" name="ZoneTexte 9"/>
          <p:cNvSpPr txBox="1"/>
          <p:nvPr/>
        </p:nvSpPr>
        <p:spPr>
          <a:xfrm>
            <a:off x="5814730" y="2200296"/>
            <a:ext cx="2063888" cy="337582"/>
          </a:xfrm>
          <a:prstGeom prst="rect">
            <a:avLst/>
          </a:prstGeom>
          <a:noFill/>
          <a:ln>
            <a:solidFill>
              <a:srgbClr val="EE5859"/>
            </a:solidFill>
            <a:prstDash val="sysDash"/>
          </a:ln>
        </p:spPr>
        <p:txBody>
          <a:bodyPr wrap="square" rtlCol="0">
            <a:spAutoFit/>
          </a:bodyPr>
          <a:lstStyle/>
          <a:p>
            <a:pPr algn="ctr"/>
            <a:r>
              <a:rPr lang="fr-FR" sz="1600" dirty="0" smtClean="0">
                <a:latin typeface="Arial Narrow" panose="020B0606020202030204" pitchFamily="34" charset="0"/>
              </a:rPr>
              <a:t>Entretiens avec 102 IC*</a:t>
            </a:r>
            <a:endParaRPr lang="fr-FR" sz="1600" dirty="0">
              <a:latin typeface="Arial Narrow" panose="020B0606020202030204" pitchFamily="34" charset="0"/>
            </a:endParaRPr>
          </a:p>
        </p:txBody>
      </p:sp>
      <p:sp>
        <p:nvSpPr>
          <p:cNvPr id="11" name="ZoneTexte 10"/>
          <p:cNvSpPr txBox="1"/>
          <p:nvPr/>
        </p:nvSpPr>
        <p:spPr>
          <a:xfrm>
            <a:off x="5814730" y="2962236"/>
            <a:ext cx="2063888" cy="337583"/>
          </a:xfrm>
          <a:prstGeom prst="rect">
            <a:avLst/>
          </a:prstGeom>
          <a:noFill/>
          <a:ln>
            <a:solidFill>
              <a:srgbClr val="EE5859"/>
            </a:solidFill>
            <a:prstDash val="sysDash"/>
          </a:ln>
        </p:spPr>
        <p:txBody>
          <a:bodyPr wrap="square" rtlCol="0">
            <a:spAutoFit/>
          </a:bodyPr>
          <a:lstStyle/>
          <a:p>
            <a:pPr algn="ctr"/>
            <a:r>
              <a:rPr lang="fr-FR" sz="1600" dirty="0" smtClean="0">
                <a:latin typeface="Arial Narrow" panose="020B0606020202030204" pitchFamily="34" charset="0"/>
              </a:rPr>
              <a:t>Entretiens avec 91 IC</a:t>
            </a:r>
            <a:endParaRPr lang="fr-FR" sz="1400" i="1" dirty="0">
              <a:latin typeface="Arial Narrow" panose="020B0606020202030204" pitchFamily="34" charset="0"/>
            </a:endParaRPr>
          </a:p>
        </p:txBody>
      </p:sp>
      <p:sp>
        <p:nvSpPr>
          <p:cNvPr id="12" name="ZoneTexte 11"/>
          <p:cNvSpPr txBox="1"/>
          <p:nvPr/>
        </p:nvSpPr>
        <p:spPr>
          <a:xfrm>
            <a:off x="5814730" y="3724177"/>
            <a:ext cx="2063888" cy="338554"/>
          </a:xfrm>
          <a:prstGeom prst="rect">
            <a:avLst/>
          </a:prstGeom>
          <a:noFill/>
          <a:ln>
            <a:solidFill>
              <a:srgbClr val="EE5859"/>
            </a:solidFill>
            <a:prstDash val="sysDash"/>
          </a:ln>
        </p:spPr>
        <p:txBody>
          <a:bodyPr wrap="square" rtlCol="0">
            <a:spAutoFit/>
          </a:bodyPr>
          <a:lstStyle/>
          <a:p>
            <a:pPr algn="ctr"/>
            <a:r>
              <a:rPr lang="fr-FR" sz="1600" dirty="0" smtClean="0">
                <a:latin typeface="Arial Narrow" panose="020B0606020202030204" pitchFamily="34" charset="0"/>
              </a:rPr>
              <a:t>Entretiens avec 20 IC</a:t>
            </a:r>
            <a:endParaRPr lang="fr-FR" sz="1400" i="1" dirty="0">
              <a:latin typeface="Arial Narrow" panose="020B0606020202030204" pitchFamily="34" charset="0"/>
            </a:endParaRPr>
          </a:p>
        </p:txBody>
      </p:sp>
      <p:cxnSp>
        <p:nvCxnSpPr>
          <p:cNvPr id="13" name="Connecteur droit 12"/>
          <p:cNvCxnSpPr>
            <a:stCxn id="9" idx="3"/>
            <a:endCxn id="12" idx="1"/>
          </p:cNvCxnSpPr>
          <p:nvPr/>
        </p:nvCxnSpPr>
        <p:spPr>
          <a:xfrm>
            <a:off x="2734235" y="3893103"/>
            <a:ext cx="3080495" cy="351"/>
          </a:xfrm>
          <a:prstGeom prst="line">
            <a:avLst/>
          </a:prstGeom>
          <a:ln>
            <a:solidFill>
              <a:srgbClr val="666666"/>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5814730" y="4486118"/>
            <a:ext cx="2063888" cy="338688"/>
          </a:xfrm>
          <a:prstGeom prst="rect">
            <a:avLst/>
          </a:prstGeom>
          <a:noFill/>
          <a:ln>
            <a:solidFill>
              <a:srgbClr val="EE5859"/>
            </a:solidFill>
            <a:prstDash val="sysDash"/>
          </a:ln>
        </p:spPr>
        <p:txBody>
          <a:bodyPr wrap="square" rtlCol="0">
            <a:spAutoFit/>
          </a:bodyPr>
          <a:lstStyle/>
          <a:p>
            <a:pPr algn="ctr"/>
            <a:r>
              <a:rPr lang="fr-FR" sz="1600" dirty="0" smtClean="0">
                <a:latin typeface="Arial Narrow" panose="020B0606020202030204" pitchFamily="34" charset="0"/>
              </a:rPr>
              <a:t>Entretiens avec 100 IC</a:t>
            </a:r>
          </a:p>
        </p:txBody>
      </p:sp>
      <p:cxnSp>
        <p:nvCxnSpPr>
          <p:cNvPr id="15" name="Connecteur droit 14"/>
          <p:cNvCxnSpPr>
            <a:stCxn id="16" idx="3"/>
            <a:endCxn id="14" idx="1"/>
          </p:cNvCxnSpPr>
          <p:nvPr/>
        </p:nvCxnSpPr>
        <p:spPr>
          <a:xfrm>
            <a:off x="2734235" y="4655395"/>
            <a:ext cx="3080495" cy="67"/>
          </a:xfrm>
          <a:prstGeom prst="line">
            <a:avLst/>
          </a:prstGeom>
          <a:ln>
            <a:solidFill>
              <a:srgbClr val="666666"/>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05435" y="4341586"/>
            <a:ext cx="1828800" cy="627618"/>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solidFill>
                <a:latin typeface="Arial Narrow" panose="020B0606020202030204" pitchFamily="34" charset="0"/>
              </a:rPr>
              <a:t>Personnes non déplacées</a:t>
            </a:r>
            <a:endParaRPr lang="fr-FR" sz="1400" b="1" dirty="0">
              <a:solidFill>
                <a:schemeClr val="bg1"/>
              </a:solidFill>
              <a:latin typeface="Arial Narrow" panose="020B0606020202030204" pitchFamily="34" charset="0"/>
            </a:endParaRPr>
          </a:p>
        </p:txBody>
      </p:sp>
      <p:cxnSp>
        <p:nvCxnSpPr>
          <p:cNvPr id="17" name="Connecteur droit 16"/>
          <p:cNvCxnSpPr>
            <a:stCxn id="8" idx="3"/>
            <a:endCxn id="11" idx="1"/>
          </p:cNvCxnSpPr>
          <p:nvPr/>
        </p:nvCxnSpPr>
        <p:spPr>
          <a:xfrm>
            <a:off x="2734235" y="3130541"/>
            <a:ext cx="3080495" cy="487"/>
          </a:xfrm>
          <a:prstGeom prst="line">
            <a:avLst/>
          </a:prstGeom>
          <a:ln>
            <a:solidFill>
              <a:srgbClr val="66666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3"/>
            <a:endCxn id="10" idx="1"/>
          </p:cNvCxnSpPr>
          <p:nvPr/>
        </p:nvCxnSpPr>
        <p:spPr>
          <a:xfrm>
            <a:off x="2734235" y="2368294"/>
            <a:ext cx="3080495" cy="793"/>
          </a:xfrm>
          <a:prstGeom prst="line">
            <a:avLst/>
          </a:prstGeom>
          <a:ln>
            <a:solidFill>
              <a:srgbClr val="666666"/>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3151267" y="1784015"/>
            <a:ext cx="2415748" cy="369332"/>
          </a:xfrm>
          <a:prstGeom prst="rect">
            <a:avLst/>
          </a:prstGeom>
          <a:noFill/>
        </p:spPr>
        <p:txBody>
          <a:bodyPr wrap="square" rtlCol="0">
            <a:spAutoFit/>
          </a:bodyPr>
          <a:lstStyle/>
          <a:p>
            <a:pPr algn="ctr"/>
            <a:r>
              <a:rPr lang="fr-CH" dirty="0" smtClean="0">
                <a:solidFill>
                  <a:srgbClr val="666666"/>
                </a:solidFill>
                <a:latin typeface="Arial Narrow" panose="020B0606020202030204" pitchFamily="34" charset="0"/>
              </a:rPr>
              <a:t>Appels téléphoniques</a:t>
            </a:r>
            <a:endParaRPr lang="fr-CH" dirty="0">
              <a:solidFill>
                <a:srgbClr val="666666"/>
              </a:solidFill>
              <a:latin typeface="Arial Narrow" panose="020B0606020202030204" pitchFamily="34" charset="0"/>
            </a:endParaRPr>
          </a:p>
        </p:txBody>
      </p:sp>
      <p:sp>
        <p:nvSpPr>
          <p:cNvPr id="38" name="Rectangle 37"/>
          <p:cNvSpPr/>
          <p:nvPr/>
        </p:nvSpPr>
        <p:spPr>
          <a:xfrm>
            <a:off x="2764548" y="5276418"/>
            <a:ext cx="3331096" cy="67187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latin typeface="Arial Narrow" panose="020B0606020202030204" pitchFamily="34" charset="0"/>
              </a:rPr>
              <a:t>Désagrégation par statut</a:t>
            </a:r>
          </a:p>
          <a:p>
            <a:pPr algn="ctr"/>
            <a:r>
              <a:rPr lang="fr-FR" sz="1400" b="1" dirty="0" smtClean="0">
                <a:latin typeface="Arial Narrow" panose="020B0606020202030204" pitchFamily="34" charset="0"/>
              </a:rPr>
              <a:t>PDI, réfugiés, retournés, non déplacés</a:t>
            </a:r>
            <a:endParaRPr lang="fr-FR" sz="1400" b="1" dirty="0">
              <a:latin typeface="Arial Narrow" panose="020B0606020202030204" pitchFamily="34" charset="0"/>
            </a:endParaRPr>
          </a:p>
        </p:txBody>
      </p:sp>
      <p:sp>
        <p:nvSpPr>
          <p:cNvPr id="22" name="ZoneTexte 21"/>
          <p:cNvSpPr txBox="1"/>
          <p:nvPr/>
        </p:nvSpPr>
        <p:spPr>
          <a:xfrm>
            <a:off x="73152" y="6053328"/>
            <a:ext cx="3154680" cy="261610"/>
          </a:xfrm>
          <a:prstGeom prst="rect">
            <a:avLst/>
          </a:prstGeom>
          <a:noFill/>
        </p:spPr>
        <p:txBody>
          <a:bodyPr wrap="square" rtlCol="0">
            <a:spAutoFit/>
          </a:bodyPr>
          <a:lstStyle/>
          <a:p>
            <a:r>
              <a:rPr lang="fr-CH" sz="1100" dirty="0" smtClean="0">
                <a:solidFill>
                  <a:srgbClr val="58585A"/>
                </a:solidFill>
              </a:rPr>
              <a:t>* Informateurs clés</a:t>
            </a:r>
            <a:endParaRPr lang="fr-CH" sz="1100" dirty="0">
              <a:solidFill>
                <a:srgbClr val="58585A"/>
              </a:solidFill>
            </a:endParaRPr>
          </a:p>
        </p:txBody>
      </p:sp>
    </p:spTree>
    <p:extLst>
      <p:ext uri="{BB962C8B-B14F-4D97-AF65-F5344CB8AC3E}">
        <p14:creationId xmlns:p14="http://schemas.microsoft.com/office/powerpoint/2010/main" val="2596881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CH" dirty="0" smtClean="0"/>
              <a:t>Limites de l’évaluation</a:t>
            </a:r>
            <a:endParaRPr lang="fr-CH" dirty="0"/>
          </a:p>
        </p:txBody>
      </p:sp>
      <p:sp>
        <p:nvSpPr>
          <p:cNvPr id="6" name="Espace réservé du texte 5"/>
          <p:cNvSpPr>
            <a:spLocks noGrp="1"/>
          </p:cNvSpPr>
          <p:nvPr>
            <p:ph type="body" sz="quarter" idx="13"/>
          </p:nvPr>
        </p:nvSpPr>
        <p:spPr>
          <a:xfrm>
            <a:off x="386176" y="1884217"/>
            <a:ext cx="8087840" cy="4148937"/>
          </a:xfrm>
        </p:spPr>
        <p:txBody>
          <a:bodyPr/>
          <a:lstStyle/>
          <a:p>
            <a:pPr marL="285750" indent="-285750" algn="just">
              <a:lnSpc>
                <a:spcPct val="100000"/>
              </a:lnSpc>
              <a:spcAft>
                <a:spcPts val="600"/>
              </a:spcAft>
              <a:buFont typeface="Arial" panose="020B0604020202020204" pitchFamily="34" charset="0"/>
              <a:buChar char="•"/>
            </a:pPr>
            <a:r>
              <a:rPr lang="fr-FR" sz="2400" baseline="30000" dirty="0">
                <a:solidFill>
                  <a:srgbClr val="666666"/>
                </a:solidFill>
              </a:rPr>
              <a:t>Les données ayant été recueillies auprès d’informateurs clés pour l’ensemble de leur communauté au niveau d’un site donné, elles reflètent les</a:t>
            </a:r>
            <a:r>
              <a:rPr lang="fr-FR" sz="2400" baseline="30000" dirty="0">
                <a:solidFill>
                  <a:srgbClr val="EE5859"/>
                </a:solidFill>
              </a:rPr>
              <a:t> tendances majoritaires </a:t>
            </a:r>
            <a:r>
              <a:rPr lang="fr-FR" sz="2400" baseline="30000" dirty="0">
                <a:solidFill>
                  <a:srgbClr val="666666"/>
                </a:solidFill>
              </a:rPr>
              <a:t>observées au niveau de ce site et sont donc</a:t>
            </a:r>
            <a:r>
              <a:rPr lang="fr-FR" sz="2400" baseline="30000" dirty="0">
                <a:solidFill>
                  <a:srgbClr val="EE5859"/>
                </a:solidFill>
              </a:rPr>
              <a:t> indicatives </a:t>
            </a:r>
            <a:r>
              <a:rPr lang="fr-FR" sz="2400" baseline="30000" dirty="0">
                <a:solidFill>
                  <a:srgbClr val="666666"/>
                </a:solidFill>
              </a:rPr>
              <a:t>et non représentatives. </a:t>
            </a:r>
          </a:p>
          <a:p>
            <a:pPr marL="285750" indent="-285750" algn="just">
              <a:lnSpc>
                <a:spcPct val="100000"/>
              </a:lnSpc>
              <a:spcAft>
                <a:spcPts val="600"/>
              </a:spcAft>
              <a:buFont typeface="Arial" panose="020B0604020202020204" pitchFamily="34" charset="0"/>
              <a:buChar char="•"/>
            </a:pPr>
            <a:r>
              <a:rPr lang="fr-FR" sz="2400" baseline="30000" dirty="0">
                <a:solidFill>
                  <a:srgbClr val="666666"/>
                </a:solidFill>
              </a:rPr>
              <a:t>Une grande majorité </a:t>
            </a:r>
            <a:r>
              <a:rPr lang="fr-FR" sz="2400" baseline="30000" dirty="0" smtClean="0">
                <a:solidFill>
                  <a:srgbClr val="666666"/>
                </a:solidFill>
              </a:rPr>
              <a:t>d’IC </a:t>
            </a:r>
            <a:r>
              <a:rPr lang="fr-FR" sz="2400" baseline="30000" dirty="0">
                <a:solidFill>
                  <a:srgbClr val="666666"/>
                </a:solidFill>
              </a:rPr>
              <a:t>étaient de sexe </a:t>
            </a:r>
            <a:r>
              <a:rPr lang="fr-FR" sz="2400" baseline="30000" dirty="0" smtClean="0">
                <a:solidFill>
                  <a:srgbClr val="666666"/>
                </a:solidFill>
              </a:rPr>
              <a:t>masculin,</a:t>
            </a:r>
            <a:r>
              <a:rPr lang="fr-FR" sz="2400" dirty="0" smtClean="0">
                <a:solidFill>
                  <a:srgbClr val="666666"/>
                </a:solidFill>
              </a:rPr>
              <a:t> </a:t>
            </a:r>
            <a:r>
              <a:rPr lang="fr-FR" sz="2400" baseline="30000" dirty="0" smtClean="0">
                <a:solidFill>
                  <a:srgbClr val="666666"/>
                </a:solidFill>
              </a:rPr>
              <a:t>il </a:t>
            </a:r>
            <a:r>
              <a:rPr lang="fr-FR" sz="2400" baseline="30000" dirty="0">
                <a:solidFill>
                  <a:srgbClr val="666666"/>
                </a:solidFill>
              </a:rPr>
              <a:t>est possible que les </a:t>
            </a:r>
            <a:r>
              <a:rPr lang="fr-FR" sz="2400" baseline="30000" dirty="0" smtClean="0">
                <a:solidFill>
                  <a:srgbClr val="666666"/>
                </a:solidFill>
              </a:rPr>
              <a:t>conditions des </a:t>
            </a:r>
            <a:r>
              <a:rPr lang="fr-FR" sz="2400" baseline="30000" dirty="0">
                <a:solidFill>
                  <a:srgbClr val="EE5859"/>
                </a:solidFill>
              </a:rPr>
              <a:t>femmes</a:t>
            </a:r>
            <a:r>
              <a:rPr lang="fr-FR" sz="2400" baseline="30000" dirty="0">
                <a:solidFill>
                  <a:srgbClr val="666666"/>
                </a:solidFill>
              </a:rPr>
              <a:t> aient été </a:t>
            </a:r>
            <a:r>
              <a:rPr lang="fr-FR" sz="2400" baseline="30000" dirty="0">
                <a:solidFill>
                  <a:srgbClr val="EE5859"/>
                </a:solidFill>
              </a:rPr>
              <a:t>sous </a:t>
            </a:r>
            <a:r>
              <a:rPr lang="fr-FR" sz="2400" baseline="30000" dirty="0" smtClean="0">
                <a:solidFill>
                  <a:srgbClr val="EE5859"/>
                </a:solidFill>
              </a:rPr>
              <a:t>représentées </a:t>
            </a:r>
            <a:r>
              <a:rPr lang="fr-FR" sz="2400" baseline="30000" dirty="0">
                <a:solidFill>
                  <a:srgbClr val="666666"/>
                </a:solidFill>
              </a:rPr>
              <a:t>parmi les réponses données. </a:t>
            </a:r>
          </a:p>
          <a:p>
            <a:pPr marL="285750" indent="-285750" algn="just">
              <a:lnSpc>
                <a:spcPct val="100000"/>
              </a:lnSpc>
              <a:spcAft>
                <a:spcPts val="600"/>
              </a:spcAft>
              <a:buFont typeface="Arial" panose="020B0604020202020204" pitchFamily="34" charset="0"/>
              <a:buChar char="•"/>
            </a:pPr>
            <a:r>
              <a:rPr lang="fr-FR" sz="2400" baseline="30000" dirty="0">
                <a:solidFill>
                  <a:srgbClr val="666666"/>
                </a:solidFill>
              </a:rPr>
              <a:t>La couverture réseau dans la région de Diffa est inégale entre les communes, avec une couverture particulièrement faible dans la commune de N’</a:t>
            </a:r>
            <a:r>
              <a:rPr lang="fr-FR" sz="2400" baseline="30000" dirty="0" err="1">
                <a:solidFill>
                  <a:srgbClr val="666666"/>
                </a:solidFill>
              </a:rPr>
              <a:t>Guel</a:t>
            </a:r>
            <a:r>
              <a:rPr lang="fr-FR" sz="2400" baseline="30000" dirty="0">
                <a:solidFill>
                  <a:srgbClr val="666666"/>
                </a:solidFill>
              </a:rPr>
              <a:t> </a:t>
            </a:r>
            <a:r>
              <a:rPr lang="fr-FR" sz="2400" baseline="30000" dirty="0" err="1">
                <a:solidFill>
                  <a:srgbClr val="666666"/>
                </a:solidFill>
              </a:rPr>
              <a:t>Beyli</a:t>
            </a:r>
            <a:r>
              <a:rPr lang="fr-FR" sz="2400" baseline="30000" dirty="0">
                <a:solidFill>
                  <a:srgbClr val="666666"/>
                </a:solidFill>
              </a:rPr>
              <a:t>, et des coupures ponctuelles dans les communes de N’</a:t>
            </a:r>
            <a:r>
              <a:rPr lang="fr-FR" sz="2400" baseline="30000" dirty="0" err="1">
                <a:solidFill>
                  <a:srgbClr val="666666"/>
                </a:solidFill>
              </a:rPr>
              <a:t>Guigmi</a:t>
            </a:r>
            <a:r>
              <a:rPr lang="fr-FR" sz="2400" baseline="30000" dirty="0">
                <a:solidFill>
                  <a:srgbClr val="666666"/>
                </a:solidFill>
              </a:rPr>
              <a:t> et </a:t>
            </a:r>
            <a:r>
              <a:rPr lang="fr-FR" sz="2400" baseline="30000" dirty="0" err="1">
                <a:solidFill>
                  <a:srgbClr val="666666"/>
                </a:solidFill>
              </a:rPr>
              <a:t>Bosso</a:t>
            </a:r>
            <a:r>
              <a:rPr lang="fr-FR" sz="2400" baseline="30000" dirty="0">
                <a:solidFill>
                  <a:srgbClr val="666666"/>
                </a:solidFill>
              </a:rPr>
              <a:t> liées à des interventions militaires. De ce fait les sites de ces communes sont sous représentés</a:t>
            </a:r>
            <a:r>
              <a:rPr lang="fr-FR" sz="2400" baseline="30000" dirty="0" smtClean="0">
                <a:solidFill>
                  <a:srgbClr val="666666"/>
                </a:solidFill>
              </a:rPr>
              <a:t>.</a:t>
            </a:r>
            <a:endParaRPr lang="fr-FR" sz="2400" baseline="30000" dirty="0">
              <a:solidFill>
                <a:srgbClr val="666666"/>
              </a:solidFill>
            </a:endParaRPr>
          </a:p>
        </p:txBody>
      </p:sp>
    </p:spTree>
    <p:extLst>
      <p:ext uri="{BB962C8B-B14F-4D97-AF65-F5344CB8AC3E}">
        <p14:creationId xmlns:p14="http://schemas.microsoft.com/office/powerpoint/2010/main" val="4678089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p1">
  <a:themeElements>
    <a:clrScheme name="REACH colours">
      <a:dk1>
        <a:srgbClr val="000000"/>
      </a:dk1>
      <a:lt1>
        <a:srgbClr val="FFFFFF"/>
      </a:lt1>
      <a:dk2>
        <a:srgbClr val="EE5859"/>
      </a:dk2>
      <a:lt2>
        <a:srgbClr val="FFFFFF"/>
      </a:lt2>
      <a:accent1>
        <a:srgbClr val="D2CBB8"/>
      </a:accent1>
      <a:accent2>
        <a:srgbClr val="D1D3D4"/>
      </a:accent2>
      <a:accent3>
        <a:srgbClr val="A5A5A5"/>
      </a:accent3>
      <a:accent4>
        <a:srgbClr val="F6ABAB"/>
      </a:accent4>
      <a:accent5>
        <a:srgbClr val="FACCCD"/>
      </a:accent5>
      <a:accent6>
        <a:srgbClr val="E8E4D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B2D6CB1-6E43-4983-AB44-C0078063B9DF}"/>
    </a:ext>
  </a:extLst>
</a:theme>
</file>

<file path=ppt/theme/theme2.xml><?xml version="1.0" encoding="utf-8"?>
<a:theme xmlns:a="http://schemas.openxmlformats.org/drawingml/2006/main" name="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66A6868-009C-4E23-B260-E0BDABE94902}"/>
    </a:ext>
  </a:extLst>
</a:theme>
</file>

<file path=ppt/theme/theme3.xml><?xml version="1.0" encoding="utf-8"?>
<a:theme xmlns:a="http://schemas.openxmlformats.org/drawingml/2006/main" name="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REACH_Powerpoint_Template_MasterSlides</Template>
  <TotalTime>411</TotalTime>
  <Words>1418</Words>
  <Application>Microsoft Office PowerPoint</Application>
  <PresentationFormat>Affichage à l'écran (4:3)</PresentationFormat>
  <Paragraphs>166</Paragraphs>
  <Slides>25</Slides>
  <Notes>2</Notes>
  <HiddenSlides>0</HiddenSlides>
  <MMClips>0</MMClips>
  <ScaleCrop>false</ScaleCrop>
  <HeadingPairs>
    <vt:vector size="6" baseType="variant">
      <vt:variant>
        <vt:lpstr>Polices utilisées</vt:lpstr>
      </vt:variant>
      <vt:variant>
        <vt:i4>3</vt:i4>
      </vt:variant>
      <vt:variant>
        <vt:lpstr>Thème</vt:lpstr>
      </vt:variant>
      <vt:variant>
        <vt:i4>3</vt:i4>
      </vt:variant>
      <vt:variant>
        <vt:lpstr>Titres des diapositives</vt:lpstr>
      </vt:variant>
      <vt:variant>
        <vt:i4>25</vt:i4>
      </vt:variant>
    </vt:vector>
  </HeadingPairs>
  <TitlesOfParts>
    <vt:vector size="31" baseType="lpstr">
      <vt:lpstr>Arial</vt:lpstr>
      <vt:lpstr>Arial Narrow</vt:lpstr>
      <vt:lpstr>Calibri</vt:lpstr>
      <vt:lpstr>Op1</vt:lpstr>
      <vt:lpstr>Op1 Left banner</vt:lpstr>
      <vt:lpstr>Op1 Top banner</vt:lpstr>
      <vt:lpstr> Evaluation eau, hygiène et assainissement (EHA)  Sites de déplacés de la région de Diffa Présentation des résultats</vt:lpstr>
      <vt:lpstr>01</vt:lpstr>
      <vt:lpstr>Contexte</vt:lpstr>
      <vt:lpstr>Objectifs</vt:lpstr>
      <vt:lpstr>02</vt:lpstr>
      <vt:lpstr>Couverture géographique</vt:lpstr>
      <vt:lpstr>Couverture géographique</vt:lpstr>
      <vt:lpstr>Méthodologie</vt:lpstr>
      <vt:lpstr>Limites de l’évaluation</vt:lpstr>
      <vt:lpstr>03</vt:lpstr>
      <vt:lpstr>Accès à l’eau</vt:lpstr>
      <vt:lpstr>Accès à l’eau</vt:lpstr>
      <vt:lpstr>Accès à l’eau</vt:lpstr>
      <vt:lpstr>04</vt:lpstr>
      <vt:lpstr>Accès à l’hygiène</vt:lpstr>
      <vt:lpstr>Accès à l’hygiène</vt:lpstr>
      <vt:lpstr>Accès à l’hygiène</vt:lpstr>
      <vt:lpstr>05</vt:lpstr>
      <vt:lpstr>Accès à l’assainissement</vt:lpstr>
      <vt:lpstr>Accès à l’assainissement </vt:lpstr>
      <vt:lpstr>06</vt:lpstr>
      <vt:lpstr>COVID-19</vt:lpstr>
      <vt:lpstr>COVID-19</vt:lpstr>
      <vt:lpstr>COVID-19</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Pastor Melo</dc:creator>
  <cp:lastModifiedBy>REACH NER 1</cp:lastModifiedBy>
  <cp:revision>818</cp:revision>
  <cp:lastPrinted>2018-12-04T07:48:29Z</cp:lastPrinted>
  <dcterms:created xsi:type="dcterms:W3CDTF">2018-03-16T14:29:28Z</dcterms:created>
  <dcterms:modified xsi:type="dcterms:W3CDTF">2020-07-02T15:14:01Z</dcterms:modified>
</cp:coreProperties>
</file>