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 id="2147483771" r:id="rId11"/>
    <p:sldMasterId id="2147483778" r:id="rId12"/>
    <p:sldMasterId id="2147483797" r:id="rId13"/>
  </p:sldMasterIdLst>
  <p:notesMasterIdLst>
    <p:notesMasterId r:id="rId47"/>
  </p:notesMasterIdLst>
  <p:handoutMasterIdLst>
    <p:handoutMasterId r:id="rId48"/>
  </p:handoutMasterIdLst>
  <p:sldIdLst>
    <p:sldId id="298" r:id="rId14"/>
    <p:sldId id="397" r:id="rId15"/>
    <p:sldId id="552" r:id="rId16"/>
    <p:sldId id="571" r:id="rId17"/>
    <p:sldId id="572" r:id="rId18"/>
    <p:sldId id="577" r:id="rId19"/>
    <p:sldId id="556" r:id="rId20"/>
    <p:sldId id="576" r:id="rId21"/>
    <p:sldId id="555" r:id="rId22"/>
    <p:sldId id="329" r:id="rId23"/>
    <p:sldId id="551" r:id="rId24"/>
    <p:sldId id="550" r:id="rId25"/>
    <p:sldId id="579" r:id="rId26"/>
    <p:sldId id="520" r:id="rId27"/>
    <p:sldId id="500" r:id="rId28"/>
    <p:sldId id="580" r:id="rId29"/>
    <p:sldId id="584" r:id="rId30"/>
    <p:sldId id="578" r:id="rId31"/>
    <p:sldId id="582" r:id="rId32"/>
    <p:sldId id="583" r:id="rId33"/>
    <p:sldId id="585" r:id="rId34"/>
    <p:sldId id="503" r:id="rId35"/>
    <p:sldId id="510" r:id="rId36"/>
    <p:sldId id="506" r:id="rId37"/>
    <p:sldId id="565" r:id="rId38"/>
    <p:sldId id="509" r:id="rId39"/>
    <p:sldId id="566" r:id="rId40"/>
    <p:sldId id="514" r:id="rId41"/>
    <p:sldId id="544" r:id="rId42"/>
    <p:sldId id="567" r:id="rId43"/>
    <p:sldId id="558" r:id="rId44"/>
    <p:sldId id="573" r:id="rId45"/>
    <p:sldId id="574" r:id="rId46"/>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Microsoft Office User" initials="Office [32]" lastIdx="1" clrIdx="42"/>
  <p:cmAuthor id="1" name="NY" initials="N" lastIdx="27" clrIdx="0"/>
  <p:cmAuthor id="44" name="Microsoft Office User" initials="Office [33]" lastIdx="1" clrIdx="43"/>
  <p:cmAuthor id="2" name="Roxana Mullafiroze" initials="RM" lastIdx="64" clrIdx="1"/>
  <p:cmAuthor id="45" name="Microsoft Office User" initials="Office [34]" lastIdx="1" clrIdx="44"/>
  <p:cmAuthor id="3" name="Luis Alcaraz" initials="LA" lastIdx="155" clrIdx="2"/>
  <p:cmAuthor id="46" name="Microsoft Office User" initials="Office [35]" lastIdx="1" clrIdx="45"/>
  <p:cmAuthor id="4" name="Koen van der West" initials="KvdW" lastIdx="1" clrIdx="3"/>
  <p:cmAuthor id="47" name="Microsoft Office User" initials="Office [36]" lastIdx="1" clrIdx="46"/>
  <p:cmAuthor id="5" name="REACH" initials="R" lastIdx="90" clrIdx="4"/>
  <p:cmAuthor id="48" name="Microsoft Office User" initials="Office [37]" lastIdx="1" clrIdx="47"/>
  <p:cmAuthor id="6" name="sarah vose" initials="sv" lastIdx="57" clrIdx="5"/>
  <p:cmAuthor id="49" name="Microsoft Office User" initials="Office [38]" lastIdx="1" clrIdx="48"/>
  <p:cmAuthor id="7" name="REACH IRAQ GIS" initials="RIG" lastIdx="21" clrIdx="6"/>
  <p:cmAuthor id="50" name="Microsoft Office User" initials="Office [39]" lastIdx="1" clrIdx="49"/>
  <p:cmAuthor id="8" name="cris" initials="c" lastIdx="201" clrIdx="7"/>
  <p:cmAuthor id="51" name="Microsoft Office User" initials="Office [40]" lastIdx="1" clrIdx="50"/>
  <p:cmAuthor id="9" name="Katherine Condon" initials="KC" lastIdx="309" clrIdx="8"/>
  <p:cmAuthor id="52" name="Microsoft Office User" initials="Office [41]" lastIdx="1" clrIdx="51"/>
  <p:cmAuthor id="10" name="REACH_IRQ_AO2" initials="R" lastIdx="47" clrIdx="9"/>
  <p:cmAuthor id="53" name="Microsoft Office User" initials="Office [42]" lastIdx="1" clrIdx="52"/>
  <p:cmAuthor id="11" name="Canon Co" initials="CC" lastIdx="145" clrIdx="10"/>
  <p:cmAuthor id="54" name="FARAJ Ahmed (EXT)" initials="FA(" lastIdx="4" clrIdx="53">
    <p:extLst/>
  </p:cmAuthor>
  <p:cmAuthor id="12" name="Microsoft Office User" initials="Office" lastIdx="2" clrIdx="11"/>
  <p:cmAuthor id="55" name="Katherine CONDON" initials="KC" lastIdx="8" clrIdx="54">
    <p:extLst/>
  </p:cmAuthor>
  <p:cmAuthor id="13" name="Microsoft Office User" initials="Office [2]" lastIdx="1" clrIdx="12"/>
  <p:cmAuthor id="14" name="Microsoft Office User" initials="Office [3]" lastIdx="1" clrIdx="13"/>
  <p:cmAuthor id="15" name="Microsoft Office User" initials="Office [4]" lastIdx="1" clrIdx="14"/>
  <p:cmAuthor id="16" name="Microsoft Office User" initials="Office [5]" lastIdx="1" clrIdx="15"/>
  <p:cmAuthor id="17" name="Microsoft Office User" initials="Office [6]" lastIdx="1" clrIdx="16"/>
  <p:cmAuthor id="18" name="Microsoft Office User" initials="Office [7]" lastIdx="1" clrIdx="17"/>
  <p:cmAuthor id="19" name="Microsoft Office User" initials="Office [8]" lastIdx="1" clrIdx="18"/>
  <p:cmAuthor id="20" name="Microsoft Office User" initials="Office [9]" lastIdx="1" clrIdx="19"/>
  <p:cmAuthor id="21" name="Microsoft Office User" initials="Office [10]" lastIdx="1" clrIdx="20"/>
  <p:cmAuthor id="22" name="Microsoft Office User" initials="Office [11]" lastIdx="1" clrIdx="21"/>
  <p:cmAuthor id="23" name="Microsoft Office User" initials="Office [12]" lastIdx="1" clrIdx="22"/>
  <p:cmAuthor id="24" name="Microsoft Office User" initials="Office [13]" lastIdx="1" clrIdx="23"/>
  <p:cmAuthor id="25" name="Microsoft Office User" initials="Office [14]" lastIdx="1" clrIdx="24"/>
  <p:cmAuthor id="26" name="Microsoft Office User" initials="Office [15]" lastIdx="1" clrIdx="25"/>
  <p:cmAuthor id="27" name="Microsoft Office User" initials="Office [16]" lastIdx="1" clrIdx="26"/>
  <p:cmAuthor id="28" name="Microsoft Office User" initials="Office [17]" lastIdx="1" clrIdx="27"/>
  <p:cmAuthor id="29" name="Microsoft Office User" initials="Office [18]" lastIdx="1" clrIdx="28"/>
  <p:cmAuthor id="30" name="Microsoft Office User" initials="Office [19]" lastIdx="1" clrIdx="29"/>
  <p:cmAuthor id="31" name="Microsoft Office User" initials="Office [20]" lastIdx="1" clrIdx="30"/>
  <p:cmAuthor id="32" name="Microsoft Office User" initials="Office [21]" lastIdx="1" clrIdx="31"/>
  <p:cmAuthor id="33" name="Microsoft Office User" initials="Office [22]" lastIdx="1" clrIdx="32"/>
  <p:cmAuthor id="34" name="Microsoft Office User" initials="Office [23]" lastIdx="1" clrIdx="33"/>
  <p:cmAuthor id="35" name="Microsoft Office User" initials="Office [24]" lastIdx="1" clrIdx="34"/>
  <p:cmAuthor id="36" name="Microsoft Office User" initials="Office [25]" lastIdx="1" clrIdx="35"/>
  <p:cmAuthor id="37" name="Microsoft Office User" initials="Office [26]" lastIdx="1" clrIdx="36"/>
  <p:cmAuthor id="38" name="Microsoft Office User" initials="Office [27]" lastIdx="1" clrIdx="37"/>
  <p:cmAuthor id="39" name="Microsoft Office User" initials="Office [28]" lastIdx="1" clrIdx="38"/>
  <p:cmAuthor id="40" name="Microsoft Office User" initials="Office [29]" lastIdx="1" clrIdx="39"/>
  <p:cmAuthor id="41" name="Microsoft Office User" initials="Office [30]" lastIdx="1" clrIdx="40"/>
  <p:cmAuthor id="42" name="Microsoft Office User" initials="Office [31]" lastIdx="1" clrIdx="4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C8F"/>
    <a:srgbClr val="58585A"/>
    <a:srgbClr val="F6A4A4"/>
    <a:srgbClr val="95A0A9"/>
    <a:srgbClr val="EE5859"/>
    <a:srgbClr val="E6E6E6"/>
    <a:srgbClr val="DDDDDD"/>
    <a:srgbClr val="FFFFFF"/>
    <a:srgbClr val="D2CBB8"/>
    <a:srgbClr val="FFB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74" autoAdjust="0"/>
    <p:restoredTop sz="90429" autoAdjust="0"/>
  </p:normalViewPr>
  <p:slideViewPr>
    <p:cSldViewPr snapToGrid="0">
      <p:cViewPr>
        <p:scale>
          <a:sx n="66" d="100"/>
          <a:sy n="66" d="100"/>
        </p:scale>
        <p:origin x="1464" y="688"/>
      </p:cViewPr>
      <p:guideLst/>
    </p:cSldViewPr>
  </p:slideViewPr>
  <p:outlineViewPr>
    <p:cViewPr>
      <p:scale>
        <a:sx n="33" d="100"/>
        <a:sy n="33" d="100"/>
      </p:scale>
      <p:origin x="0" y="-5632"/>
    </p:cViewPr>
  </p:outlineViewPr>
  <p:notesTextViewPr>
    <p:cViewPr>
      <p:scale>
        <a:sx n="75" d="100"/>
        <a:sy n="75"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D5D81FA-5519-4040-8889-BD34505C70A4}"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5785D627-7ED0-4978-BA99-25716AB134E4}"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261B9A08-3162-4A95-B9BD-19F60E6A72CA}" type="presOf" srcId="{7262C3E8-EB66-4EAB-8987-2136D95F56BF}" destId="{0DD1483D-ABBF-4C01-A05A-2422BE723BD5}" srcOrd="0" destOrd="0" presId="urn:microsoft.com/office/officeart/2011/layout/HexagonRadial"/>
    <dgm:cxn modelId="{888366BB-7B66-47F5-B8F5-12B791EB34C6}" type="presOf" srcId="{19770A51-E882-4041-8689-E12E416E18B0}" destId="{5B907FC8-9B3B-4696-91E4-08971BF9F52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AEE95233-1790-43C3-A09A-164AC033FC95}" type="presOf" srcId="{1623FBE0-81BA-469A-BC11-A39E0579D9A5}" destId="{B26889CB-5ABD-47CC-95BF-2DC4E5124E04}"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BEC2B23B-09DB-46B7-8CAC-D73F5980CDB8}" type="presOf" srcId="{0A21F6C2-60C5-4F12-865C-902F24AB221A}" destId="{02B2154D-66E7-4FDE-87D6-54A84AD23FAA}"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5EDBCA3F-E313-4627-A87B-B2DAC0BBE334}" type="presOf" srcId="{156E385A-87A1-4206-B4DD-06094F754068}" destId="{2544BCCF-E002-438A-A74F-A495E284AB9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1444792D-AEEB-4DCA-9E0F-DE93D9619288}" type="presOf" srcId="{7262C3E8-EB66-4EAB-8987-2136D95F56BF}" destId="{0DD1483D-ABBF-4C01-A05A-2422BE723BD5}" srcOrd="0" destOrd="0" presId="urn:microsoft.com/office/officeart/2011/layout/HexagonRadial"/>
    <dgm:cxn modelId="{B4444C4C-F754-4769-A929-EEC93174CF11}" type="presOf" srcId="{1623FBE0-81BA-469A-BC11-A39E0579D9A5}" destId="{B26889CB-5ABD-47CC-95BF-2DC4E5124E04}" srcOrd="0" destOrd="0" presId="urn:microsoft.com/office/officeart/2011/layout/HexagonRadial"/>
    <dgm:cxn modelId="{CAB210A6-449D-456C-A40E-0831AB41E8F4}" type="presOf" srcId="{156E385A-87A1-4206-B4DD-06094F754068}" destId="{2544BCCF-E002-438A-A74F-A495E284AB9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F6EB394A-2E58-4252-BADE-E4168254D690}" srcId="{0A21F6C2-60C5-4F12-865C-902F24AB221A}" destId="{FACC9926-4231-4E01-A9AB-E5DFED19C8FD}" srcOrd="1" destOrd="0" parTransId="{0C711441-5BF4-4D4A-BBBF-F67CBFF2D5EB}" sibTransId="{6E4BD22F-C643-4283-A19D-4D334A5EED6D}"/>
    <dgm:cxn modelId="{A87A1630-B34D-4B01-AC99-7B7F143677F3}" srcId="{0A21F6C2-60C5-4F12-865C-902F24AB221A}" destId="{25D6640D-C921-4827-9C68-28FABCB989C1}" srcOrd="2" destOrd="0" parTransId="{6DE24966-6684-4AE6-944C-BA6EB6CE5A0D}" sibTransId="{A07BEC86-D4B4-4ACA-9D28-18E3CFF6205B}"/>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B958A9C0-3BC7-4EF8-8232-869B0FA375BB}" type="presOf" srcId="{70E3F231-63EE-41EF-9A8D-1C355E45F643}" destId="{AB67786F-3905-46D7-A93E-AF5E97A1DB68}" srcOrd="0" destOrd="0" presId="urn:microsoft.com/office/officeart/2011/layout/HexagonRadial"/>
    <dgm:cxn modelId="{B4C1445A-9A7F-4BE4-8766-3173CD1BDD06}" type="presOf" srcId="{25D6640D-C921-4827-9C68-28FABCB989C1}" destId="{C83C3C06-A202-4832-9AD7-6ED9D092A04C}" srcOrd="0" destOrd="0" presId="urn:microsoft.com/office/officeart/2011/layout/HexagonRadial"/>
    <dgm:cxn modelId="{3FECA226-932B-441E-BF1B-0EE9DFC3B687}" type="presOf" srcId="{19770A51-E882-4041-8689-E12E416E18B0}" destId="{5B907FC8-9B3B-4696-91E4-08971BF9F525}" srcOrd="0" destOrd="0" presId="urn:microsoft.com/office/officeart/2011/layout/HexagonRadial"/>
    <dgm:cxn modelId="{50C2FF62-D476-410F-A7D4-B23E80C867EC}" type="presOf" srcId="{0A21F6C2-60C5-4F12-865C-902F24AB221A}" destId="{02B2154D-66E7-4FDE-87D6-54A84AD23FAA}"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4EC2F13C-D62D-4AD9-AA90-E299FFA0B213}" type="presOf" srcId="{FACC9926-4231-4E01-A9AB-E5DFED19C8FD}" destId="{28444ACE-AB4C-4B84-A5F3-B60EE582385E}" srcOrd="0" destOrd="0" presId="urn:microsoft.com/office/officeart/2011/layout/HexagonRadial"/>
    <dgm:cxn modelId="{A44752EF-E99F-4310-BA2A-D57B6CFCED3E}" srcId="{0A21F6C2-60C5-4F12-865C-902F24AB221A}" destId="{1623FBE0-81BA-469A-BC11-A39E0579D9A5}" srcOrd="5" destOrd="0" parTransId="{010E8632-7279-4023-8E40-ABB45571E8BA}" sibTransId="{55C44505-088E-4490-B49B-D39474EC5E8A}"/>
    <dgm:cxn modelId="{8EBAA382-2CD5-4FF5-A3D5-EE00B5C08E53}" type="presParOf" srcId="{2544BCCF-E002-438A-A74F-A495E284AB9E}" destId="{02B2154D-66E7-4FDE-87D6-54A84AD23FAA}" srcOrd="0" destOrd="0" presId="urn:microsoft.com/office/officeart/2011/layout/HexagonRadial"/>
    <dgm:cxn modelId="{51EAA336-64C7-4FE9-9582-BCDDD934DBF0}" type="presParOf" srcId="{2544BCCF-E002-438A-A74F-A495E284AB9E}" destId="{D53A5D26-E23B-41E4-9F51-28032B415ED6}" srcOrd="1" destOrd="0" presId="urn:microsoft.com/office/officeart/2011/layout/HexagonRadial"/>
    <dgm:cxn modelId="{260809AC-5ED9-4251-AF03-07615DC184B7}" type="presParOf" srcId="{D53A5D26-E23B-41E4-9F51-28032B415ED6}" destId="{CC74C9F0-6D76-4523-973E-C83ED7E14E54}" srcOrd="0" destOrd="0" presId="urn:microsoft.com/office/officeart/2011/layout/HexagonRadial"/>
    <dgm:cxn modelId="{539140E5-02F4-490C-A2E8-2C9BB47685FE}" type="presParOf" srcId="{2544BCCF-E002-438A-A74F-A495E284AB9E}" destId="{AB67786F-3905-46D7-A93E-AF5E97A1DB68}" srcOrd="2" destOrd="0" presId="urn:microsoft.com/office/officeart/2011/layout/HexagonRadial"/>
    <dgm:cxn modelId="{5A09342F-7B45-4092-ACDA-A0F87DA1522F}" type="presParOf" srcId="{2544BCCF-E002-438A-A74F-A495E284AB9E}" destId="{D0749FBA-A039-460E-8EB7-07349660E9E7}" srcOrd="3" destOrd="0" presId="urn:microsoft.com/office/officeart/2011/layout/HexagonRadial"/>
    <dgm:cxn modelId="{380EC831-FC10-4387-A9FC-53B6DFA66B46}" type="presParOf" srcId="{D0749FBA-A039-460E-8EB7-07349660E9E7}" destId="{868AB947-ADE5-46AC-9026-8304CA11CDEB}" srcOrd="0" destOrd="0" presId="urn:microsoft.com/office/officeart/2011/layout/HexagonRadial"/>
    <dgm:cxn modelId="{953A2020-B4B5-4B30-97F7-1085C2020732}" type="presParOf" srcId="{2544BCCF-E002-438A-A74F-A495E284AB9E}" destId="{28444ACE-AB4C-4B84-A5F3-B60EE582385E}" srcOrd="4" destOrd="0" presId="urn:microsoft.com/office/officeart/2011/layout/HexagonRadial"/>
    <dgm:cxn modelId="{E4D1B2A1-31BF-4195-BDFF-A4690F46F3AA}" type="presParOf" srcId="{2544BCCF-E002-438A-A74F-A495E284AB9E}" destId="{51F81EA7-6C16-4064-A9A3-974D86577728}" srcOrd="5" destOrd="0" presId="urn:microsoft.com/office/officeart/2011/layout/HexagonRadial"/>
    <dgm:cxn modelId="{FACE4D82-934C-4E8E-A78C-314A8F60C9F6}" type="presParOf" srcId="{51F81EA7-6C16-4064-A9A3-974D86577728}" destId="{B2A6F704-34B4-4E29-99E6-61B5FB753B5F}" srcOrd="0" destOrd="0" presId="urn:microsoft.com/office/officeart/2011/layout/HexagonRadial"/>
    <dgm:cxn modelId="{DCD85152-1BFF-4AEB-AD5B-657E34C73712}" type="presParOf" srcId="{2544BCCF-E002-438A-A74F-A495E284AB9E}" destId="{C83C3C06-A202-4832-9AD7-6ED9D092A04C}" srcOrd="6" destOrd="0" presId="urn:microsoft.com/office/officeart/2011/layout/HexagonRadial"/>
    <dgm:cxn modelId="{47FF3575-8624-4323-BE77-93EDF81CB4D6}" type="presParOf" srcId="{2544BCCF-E002-438A-A74F-A495E284AB9E}" destId="{DA8EAE14-7540-460E-B450-CA5240B81D56}" srcOrd="7" destOrd="0" presId="urn:microsoft.com/office/officeart/2011/layout/HexagonRadial"/>
    <dgm:cxn modelId="{C7A603E4-1833-459E-9914-F22512FEE213}" type="presParOf" srcId="{DA8EAE14-7540-460E-B450-CA5240B81D56}" destId="{7CC1EDCE-2FE7-4E45-9414-DC40B3D97FA7}" srcOrd="0" destOrd="0" presId="urn:microsoft.com/office/officeart/2011/layout/HexagonRadial"/>
    <dgm:cxn modelId="{0F990631-EE20-4E2D-8970-1D6B5D521C8D}" type="presParOf" srcId="{2544BCCF-E002-438A-A74F-A495E284AB9E}" destId="{5B907FC8-9B3B-4696-91E4-08971BF9F525}" srcOrd="8" destOrd="0" presId="urn:microsoft.com/office/officeart/2011/layout/HexagonRadial"/>
    <dgm:cxn modelId="{F9B83B74-3354-4761-A45A-0F6D3AEC9B88}" type="presParOf" srcId="{2544BCCF-E002-438A-A74F-A495E284AB9E}" destId="{08C84FB7-C75A-4903-AAF1-3B387018DDD9}" srcOrd="9" destOrd="0" presId="urn:microsoft.com/office/officeart/2011/layout/HexagonRadial"/>
    <dgm:cxn modelId="{951AC910-A4E1-4E43-BCF8-3F1F5F9D8A86}" type="presParOf" srcId="{08C84FB7-C75A-4903-AAF1-3B387018DDD9}" destId="{CA03A5CC-D4CC-4B60-A4F9-B0D5A47FC231}" srcOrd="0" destOrd="0" presId="urn:microsoft.com/office/officeart/2011/layout/HexagonRadial"/>
    <dgm:cxn modelId="{63C95FD1-3D62-4BE4-9257-E44F0743644E}" type="presParOf" srcId="{2544BCCF-E002-438A-A74F-A495E284AB9E}" destId="{0DD1483D-ABBF-4C01-A05A-2422BE723BD5}" srcOrd="10" destOrd="0" presId="urn:microsoft.com/office/officeart/2011/layout/HexagonRadial"/>
    <dgm:cxn modelId="{E2EE3805-0671-42F8-87C6-DCCFD13452F8}" type="presParOf" srcId="{2544BCCF-E002-438A-A74F-A495E284AB9E}" destId="{F276F10A-6569-4D5A-8787-D62E28445ECB}" srcOrd="11" destOrd="0" presId="urn:microsoft.com/office/officeart/2011/layout/HexagonRadial"/>
    <dgm:cxn modelId="{33D92B39-5356-473B-BA8D-1A72179D8450}" type="presParOf" srcId="{F276F10A-6569-4D5A-8787-D62E28445ECB}" destId="{5EB18341-C21D-4938-A464-D3060C0A5EB8}" srcOrd="0" destOrd="0" presId="urn:microsoft.com/office/officeart/2011/layout/HexagonRadial"/>
    <dgm:cxn modelId="{4F5E77C5-7F08-4EAF-BD36-B54D8D920F54}"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t>
        <a:bodyPr/>
        <a:lstStyle/>
        <a:p>
          <a:endParaRPr lang="en-US"/>
        </a:p>
      </dgm:t>
    </dgm:pt>
    <dgm:pt modelId="{02B2154D-66E7-4FDE-87D6-54A84AD23FAA}" type="pres">
      <dgm:prSet presAssocID="{0A21F6C2-60C5-4F12-865C-902F24AB221A}" presName="Parent" presStyleLbl="node0" presStyleIdx="0" presStyleCnt="1">
        <dgm:presLayoutVars>
          <dgm:chMax val="6"/>
          <dgm:chPref val="6"/>
        </dgm:presLayoutVars>
      </dgm:prSet>
      <dgm:spPr/>
      <dgm:t>
        <a:bodyPr/>
        <a:lstStyle/>
        <a:p>
          <a:endParaRPr lang="en-US"/>
        </a:p>
      </dgm:t>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t>
        <a:bodyPr/>
        <a:lstStyle/>
        <a:p>
          <a:endParaRPr lang="en-US"/>
        </a:p>
      </dgm:t>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t>
        <a:bodyPr/>
        <a:lstStyle/>
        <a:p>
          <a:endParaRPr lang="en-US"/>
        </a:p>
      </dgm:t>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t>
        <a:bodyPr/>
        <a:lstStyle/>
        <a:p>
          <a:endParaRPr lang="en-US"/>
        </a:p>
      </dgm:t>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t>
        <a:bodyPr/>
        <a:lstStyle/>
        <a:p>
          <a:endParaRPr lang="en-US"/>
        </a:p>
      </dgm:t>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t>
        <a:bodyPr/>
        <a:lstStyle/>
        <a:p>
          <a:endParaRPr lang="en-US"/>
        </a:p>
      </dgm:t>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t>
        <a:bodyPr/>
        <a:lstStyle/>
        <a:p>
          <a:endParaRPr lang="en-US"/>
        </a:p>
      </dgm:t>
    </dgm:pt>
  </dgm:ptLst>
  <dgm:cxnLst>
    <dgm:cxn modelId="{4B908479-D3B3-4115-B14A-8D0C766009FF}" srcId="{0A21F6C2-60C5-4F12-865C-902F24AB221A}" destId="{19770A51-E882-4041-8689-E12E416E18B0}" srcOrd="3" destOrd="0" parTransId="{F8D44643-2EEE-4C0B-8D5E-7991F657DD12}" sibTransId="{CA9D706E-AD53-4513-8AB1-DC3187D95985}"/>
    <dgm:cxn modelId="{3D03066B-DE50-4E19-98E2-1599377DAD8C}" type="presOf" srcId="{FACC9926-4231-4E01-A9AB-E5DFED19C8FD}" destId="{28444ACE-AB4C-4B84-A5F3-B60EE582385E}" srcOrd="0" destOrd="0" presId="urn:microsoft.com/office/officeart/2011/layout/HexagonRadial"/>
    <dgm:cxn modelId="{12EDA0D3-3513-40A6-B883-192765F7D26C}" type="presOf" srcId="{70E3F231-63EE-41EF-9A8D-1C355E45F643}" destId="{AB67786F-3905-46D7-A93E-AF5E97A1DB68}"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6417C980-CEE5-4B7B-A2A2-6142D6CF6350}" type="presOf" srcId="{1623FBE0-81BA-469A-BC11-A39E0579D9A5}" destId="{B26889CB-5ABD-47CC-95BF-2DC4E5124E04}" srcOrd="0" destOrd="0" presId="urn:microsoft.com/office/officeart/2011/layout/HexagonRadial"/>
    <dgm:cxn modelId="{A87A1630-B34D-4B01-AC99-7B7F143677F3}" srcId="{0A21F6C2-60C5-4F12-865C-902F24AB221A}" destId="{25D6640D-C921-4827-9C68-28FABCB989C1}" srcOrd="2" destOrd="0" parTransId="{6DE24966-6684-4AE6-944C-BA6EB6CE5A0D}" sibTransId="{A07BEC86-D4B4-4ACA-9D28-18E3CFF6205B}"/>
    <dgm:cxn modelId="{282676C7-5B51-4F79-8665-1C6DFBE5860F}" type="presOf" srcId="{0A21F6C2-60C5-4F12-865C-902F24AB221A}" destId="{02B2154D-66E7-4FDE-87D6-54A84AD23FAA}"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D722942E-6E96-4E01-B4B0-F439873F1872}" srcId="{156E385A-87A1-4206-B4DD-06094F754068}" destId="{0A21F6C2-60C5-4F12-865C-902F24AB221A}" srcOrd="0" destOrd="0" parTransId="{D746B296-ABB7-45D2-9176-325795C24DEE}" sibTransId="{0273A9FB-FE90-4028-8AA4-30882672A62E}"/>
    <dgm:cxn modelId="{3B197E7F-5E2B-4248-B10D-7CE2B406E2DC}" type="presOf" srcId="{7262C3E8-EB66-4EAB-8987-2136D95F56BF}" destId="{0DD1483D-ABBF-4C01-A05A-2422BE723BD5}" srcOrd="0" destOrd="0" presId="urn:microsoft.com/office/officeart/2011/layout/HexagonRadial"/>
    <dgm:cxn modelId="{BCADACBF-6671-43B0-B72F-2673F8F348D2}" type="presOf" srcId="{19770A51-E882-4041-8689-E12E416E18B0}" destId="{5B907FC8-9B3B-4696-91E4-08971BF9F525}" srcOrd="0" destOrd="0" presId="urn:microsoft.com/office/officeart/2011/layout/HexagonRadial"/>
    <dgm:cxn modelId="{9F2EFA16-DF79-489D-BB3F-B05976910FF5}" type="presOf" srcId="{25D6640D-C921-4827-9C68-28FABCB989C1}" destId="{C83C3C06-A202-4832-9AD7-6ED9D092A04C}" srcOrd="0" destOrd="0" presId="urn:microsoft.com/office/officeart/2011/layout/HexagonRadial"/>
    <dgm:cxn modelId="{CFC6F4AF-FAB9-4599-BB2A-6B1532FC7776}" type="presOf" srcId="{156E385A-87A1-4206-B4DD-06094F754068}" destId="{2544BCCF-E002-438A-A74F-A495E284AB9E}" srcOrd="0" destOrd="0" presId="urn:microsoft.com/office/officeart/2011/layout/HexagonRadial"/>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90CD58E1-1E41-4D7D-A25F-AF2B7F7A0235}" type="presParOf" srcId="{2544BCCF-E002-438A-A74F-A495E284AB9E}" destId="{02B2154D-66E7-4FDE-87D6-54A84AD23FAA}" srcOrd="0" destOrd="0" presId="urn:microsoft.com/office/officeart/2011/layout/HexagonRadial"/>
    <dgm:cxn modelId="{F1C4F98A-E97A-4485-A471-A909ADD81D33}" type="presParOf" srcId="{2544BCCF-E002-438A-A74F-A495E284AB9E}" destId="{D53A5D26-E23B-41E4-9F51-28032B415ED6}" srcOrd="1" destOrd="0" presId="urn:microsoft.com/office/officeart/2011/layout/HexagonRadial"/>
    <dgm:cxn modelId="{607721F4-DF9B-4F11-9E44-5C74E8834E36}" type="presParOf" srcId="{D53A5D26-E23B-41E4-9F51-28032B415ED6}" destId="{CC74C9F0-6D76-4523-973E-C83ED7E14E54}" srcOrd="0" destOrd="0" presId="urn:microsoft.com/office/officeart/2011/layout/HexagonRadial"/>
    <dgm:cxn modelId="{165E223C-1A91-4C36-ADE2-52B5F48EFBF7}" type="presParOf" srcId="{2544BCCF-E002-438A-A74F-A495E284AB9E}" destId="{AB67786F-3905-46D7-A93E-AF5E97A1DB68}" srcOrd="2" destOrd="0" presId="urn:microsoft.com/office/officeart/2011/layout/HexagonRadial"/>
    <dgm:cxn modelId="{3D7D90AC-D2AA-4599-A1A0-6FB01A3D54AC}" type="presParOf" srcId="{2544BCCF-E002-438A-A74F-A495E284AB9E}" destId="{D0749FBA-A039-460E-8EB7-07349660E9E7}" srcOrd="3" destOrd="0" presId="urn:microsoft.com/office/officeart/2011/layout/HexagonRadial"/>
    <dgm:cxn modelId="{2C34CACC-A22C-4C0D-A96C-2DE7E780AECD}" type="presParOf" srcId="{D0749FBA-A039-460E-8EB7-07349660E9E7}" destId="{868AB947-ADE5-46AC-9026-8304CA11CDEB}" srcOrd="0" destOrd="0" presId="urn:microsoft.com/office/officeart/2011/layout/HexagonRadial"/>
    <dgm:cxn modelId="{F0950FE2-56FB-422B-95F0-7D97291B2B8A}" type="presParOf" srcId="{2544BCCF-E002-438A-A74F-A495E284AB9E}" destId="{28444ACE-AB4C-4B84-A5F3-B60EE582385E}" srcOrd="4" destOrd="0" presId="urn:microsoft.com/office/officeart/2011/layout/HexagonRadial"/>
    <dgm:cxn modelId="{F4D4E0E6-37EB-450C-8F5B-26BC565BDD8C}" type="presParOf" srcId="{2544BCCF-E002-438A-A74F-A495E284AB9E}" destId="{51F81EA7-6C16-4064-A9A3-974D86577728}" srcOrd="5" destOrd="0" presId="urn:microsoft.com/office/officeart/2011/layout/HexagonRadial"/>
    <dgm:cxn modelId="{EA4E4167-D797-4784-A2CB-52C312372A0B}" type="presParOf" srcId="{51F81EA7-6C16-4064-A9A3-974D86577728}" destId="{B2A6F704-34B4-4E29-99E6-61B5FB753B5F}" srcOrd="0" destOrd="0" presId="urn:microsoft.com/office/officeart/2011/layout/HexagonRadial"/>
    <dgm:cxn modelId="{A8876993-28C0-4A25-B3B6-D38CEB8E4480}" type="presParOf" srcId="{2544BCCF-E002-438A-A74F-A495E284AB9E}" destId="{C83C3C06-A202-4832-9AD7-6ED9D092A04C}" srcOrd="6" destOrd="0" presId="urn:microsoft.com/office/officeart/2011/layout/HexagonRadial"/>
    <dgm:cxn modelId="{D3BEE10C-E1DB-4F46-AC2D-57F5924033DD}" type="presParOf" srcId="{2544BCCF-E002-438A-A74F-A495E284AB9E}" destId="{DA8EAE14-7540-460E-B450-CA5240B81D56}" srcOrd="7" destOrd="0" presId="urn:microsoft.com/office/officeart/2011/layout/HexagonRadial"/>
    <dgm:cxn modelId="{8A808068-584C-4254-A760-2EC896DF832F}" type="presParOf" srcId="{DA8EAE14-7540-460E-B450-CA5240B81D56}" destId="{7CC1EDCE-2FE7-4E45-9414-DC40B3D97FA7}" srcOrd="0" destOrd="0" presId="urn:microsoft.com/office/officeart/2011/layout/HexagonRadial"/>
    <dgm:cxn modelId="{6E02AD97-490F-4FB6-BA12-BAC381408620}" type="presParOf" srcId="{2544BCCF-E002-438A-A74F-A495E284AB9E}" destId="{5B907FC8-9B3B-4696-91E4-08971BF9F525}" srcOrd="8" destOrd="0" presId="urn:microsoft.com/office/officeart/2011/layout/HexagonRadial"/>
    <dgm:cxn modelId="{A14EFAD2-66AE-43CE-9E10-708EF84CA503}" type="presParOf" srcId="{2544BCCF-E002-438A-A74F-A495E284AB9E}" destId="{08C84FB7-C75A-4903-AAF1-3B387018DDD9}" srcOrd="9" destOrd="0" presId="urn:microsoft.com/office/officeart/2011/layout/HexagonRadial"/>
    <dgm:cxn modelId="{79E51B8C-E88E-4154-AAB7-1F36C112929D}" type="presParOf" srcId="{08C84FB7-C75A-4903-AAF1-3B387018DDD9}" destId="{CA03A5CC-D4CC-4B60-A4F9-B0D5A47FC231}" srcOrd="0" destOrd="0" presId="urn:microsoft.com/office/officeart/2011/layout/HexagonRadial"/>
    <dgm:cxn modelId="{8E871A51-5FFA-41B5-92B7-299FCC501E0B}" type="presParOf" srcId="{2544BCCF-E002-438A-A74F-A495E284AB9E}" destId="{0DD1483D-ABBF-4C01-A05A-2422BE723BD5}" srcOrd="10" destOrd="0" presId="urn:microsoft.com/office/officeart/2011/layout/HexagonRadial"/>
    <dgm:cxn modelId="{4E2BAA1D-C24A-40B0-990C-2E7E0778E3BD}" type="presParOf" srcId="{2544BCCF-E002-438A-A74F-A495E284AB9E}" destId="{F276F10A-6569-4D5A-8787-D62E28445ECB}" srcOrd="11" destOrd="0" presId="urn:microsoft.com/office/officeart/2011/layout/HexagonRadial"/>
    <dgm:cxn modelId="{2A4F4C34-3FE2-43B5-9C2A-5BAFAEC652A3}" type="presParOf" srcId="{F276F10A-6569-4D5A-8787-D62E28445ECB}" destId="{5EB18341-C21D-4938-A464-D3060C0A5EB8}" srcOrd="0" destOrd="0" presId="urn:microsoft.com/office/officeart/2011/layout/HexagonRadial"/>
    <dgm:cxn modelId="{F2554276-4EF8-4618-AE07-AA28EE9A2525}"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latin typeface="Arial Narrow" panose="020B0606020202030204" pitchFamily="34" charset="0"/>
          </a:endParaRPr>
        </a:p>
      </dsp:txBody>
      <dsp:txXfrm>
        <a:off x="695656" y="910113"/>
        <a:ext cx="902385" cy="7806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6013C26A-53D9-4FD5-BBAE-B115FE988F89}" type="datetimeFigureOut">
              <a:rPr lang="en-US" smtClean="0"/>
              <a:t>4/25/21</a:t>
            </a:fld>
            <a:endParaRPr lang="en-US"/>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37D6734F-2F6D-4544-B090-BEA7DEC7755C}" type="slidenum">
              <a:rPr lang="en-US" smtClean="0"/>
              <a:t>‹#›</a:t>
            </a:fld>
            <a:endParaRPr lang="en-US"/>
          </a:p>
        </p:txBody>
      </p:sp>
    </p:spTree>
    <p:extLst>
      <p:ext uri="{BB962C8B-B14F-4D97-AF65-F5344CB8AC3E}">
        <p14:creationId xmlns:p14="http://schemas.microsoft.com/office/powerpoint/2010/main" val="409558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4285F3A9-9CCE-49D1-84B9-FBE1C93054A2}" type="datetimeFigureOut">
              <a:rPr lang="en-US" smtClean="0"/>
              <a:t>4/25/21</a:t>
            </a:fld>
            <a:endParaRPr lang="en-US"/>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3A22B85-E105-4374-B998-26621ECADA5C}" type="slidenum">
              <a:rPr lang="en-US" smtClean="0"/>
              <a:t>‹#›</a:t>
            </a:fld>
            <a:endParaRPr lang="en-US"/>
          </a:p>
        </p:txBody>
      </p:sp>
    </p:spTree>
    <p:extLst>
      <p:ext uri="{BB962C8B-B14F-4D97-AF65-F5344CB8AC3E}">
        <p14:creationId xmlns:p14="http://schemas.microsoft.com/office/powerpoint/2010/main" val="227630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1</a:t>
            </a:fld>
            <a:endParaRPr lang="en-US"/>
          </a:p>
        </p:txBody>
      </p:sp>
    </p:spTree>
    <p:extLst>
      <p:ext uri="{BB962C8B-B14F-4D97-AF65-F5344CB8AC3E}">
        <p14:creationId xmlns:p14="http://schemas.microsoft.com/office/powerpoint/2010/main" val="328412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14</a:t>
            </a:fld>
            <a:endParaRPr lang="en-US"/>
          </a:p>
        </p:txBody>
      </p:sp>
    </p:spTree>
    <p:extLst>
      <p:ext uri="{BB962C8B-B14F-4D97-AF65-F5344CB8AC3E}">
        <p14:creationId xmlns:p14="http://schemas.microsoft.com/office/powerpoint/2010/main" val="152990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15</a:t>
            </a:fld>
            <a:endParaRPr lang="en-US"/>
          </a:p>
        </p:txBody>
      </p:sp>
    </p:spTree>
    <p:extLst>
      <p:ext uri="{BB962C8B-B14F-4D97-AF65-F5344CB8AC3E}">
        <p14:creationId xmlns:p14="http://schemas.microsoft.com/office/powerpoint/2010/main" val="1410022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16</a:t>
            </a:fld>
            <a:endParaRPr lang="en-US"/>
          </a:p>
        </p:txBody>
      </p:sp>
    </p:spTree>
    <p:extLst>
      <p:ext uri="{BB962C8B-B14F-4D97-AF65-F5344CB8AC3E}">
        <p14:creationId xmlns:p14="http://schemas.microsoft.com/office/powerpoint/2010/main" val="65662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x-none"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17</a:t>
            </a:fld>
            <a:endParaRPr lang="en-US"/>
          </a:p>
        </p:txBody>
      </p:sp>
    </p:spTree>
    <p:extLst>
      <p:ext uri="{BB962C8B-B14F-4D97-AF65-F5344CB8AC3E}">
        <p14:creationId xmlns:p14="http://schemas.microsoft.com/office/powerpoint/2010/main" val="3265184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18</a:t>
            </a:fld>
            <a:endParaRPr lang="en-US"/>
          </a:p>
        </p:txBody>
      </p:sp>
    </p:spTree>
    <p:extLst>
      <p:ext uri="{BB962C8B-B14F-4D97-AF65-F5344CB8AC3E}">
        <p14:creationId xmlns:p14="http://schemas.microsoft.com/office/powerpoint/2010/main" val="2343677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19</a:t>
            </a:fld>
            <a:endParaRPr lang="en-US"/>
          </a:p>
        </p:txBody>
      </p:sp>
    </p:spTree>
    <p:extLst>
      <p:ext uri="{BB962C8B-B14F-4D97-AF65-F5344CB8AC3E}">
        <p14:creationId xmlns:p14="http://schemas.microsoft.com/office/powerpoint/2010/main" val="3698000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20</a:t>
            </a:fld>
            <a:endParaRPr lang="en-US"/>
          </a:p>
        </p:txBody>
      </p:sp>
    </p:spTree>
    <p:extLst>
      <p:ext uri="{BB962C8B-B14F-4D97-AF65-F5344CB8AC3E}">
        <p14:creationId xmlns:p14="http://schemas.microsoft.com/office/powerpoint/2010/main" val="2489739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21</a:t>
            </a:fld>
            <a:endParaRPr lang="en-US"/>
          </a:p>
        </p:txBody>
      </p:sp>
    </p:spTree>
    <p:extLst>
      <p:ext uri="{BB962C8B-B14F-4D97-AF65-F5344CB8AC3E}">
        <p14:creationId xmlns:p14="http://schemas.microsoft.com/office/powerpoint/2010/main" val="3464372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22</a:t>
            </a:fld>
            <a:endParaRPr lang="en-US"/>
          </a:p>
        </p:txBody>
      </p:sp>
    </p:spTree>
    <p:extLst>
      <p:ext uri="{BB962C8B-B14F-4D97-AF65-F5344CB8AC3E}">
        <p14:creationId xmlns:p14="http://schemas.microsoft.com/office/powerpoint/2010/main" val="2965883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23</a:t>
            </a:fld>
            <a:endParaRPr lang="en-US"/>
          </a:p>
        </p:txBody>
      </p:sp>
    </p:spTree>
    <p:extLst>
      <p:ext uri="{BB962C8B-B14F-4D97-AF65-F5344CB8AC3E}">
        <p14:creationId xmlns:p14="http://schemas.microsoft.com/office/powerpoint/2010/main" val="254693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2</a:t>
            </a:fld>
            <a:endParaRPr lang="en-US"/>
          </a:p>
        </p:txBody>
      </p:sp>
    </p:spTree>
    <p:extLst>
      <p:ext uri="{BB962C8B-B14F-4D97-AF65-F5344CB8AC3E}">
        <p14:creationId xmlns:p14="http://schemas.microsoft.com/office/powerpoint/2010/main" val="3953769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24</a:t>
            </a:fld>
            <a:endParaRPr lang="en-US"/>
          </a:p>
        </p:txBody>
      </p:sp>
    </p:spTree>
    <p:extLst>
      <p:ext uri="{BB962C8B-B14F-4D97-AF65-F5344CB8AC3E}">
        <p14:creationId xmlns:p14="http://schemas.microsoft.com/office/powerpoint/2010/main" val="2897541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25</a:t>
            </a:fld>
            <a:endParaRPr lang="en-US"/>
          </a:p>
        </p:txBody>
      </p:sp>
    </p:spTree>
    <p:extLst>
      <p:ext uri="{BB962C8B-B14F-4D97-AF65-F5344CB8AC3E}">
        <p14:creationId xmlns:p14="http://schemas.microsoft.com/office/powerpoint/2010/main" val="2316116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26</a:t>
            </a:fld>
            <a:endParaRPr lang="en-US"/>
          </a:p>
        </p:txBody>
      </p:sp>
    </p:spTree>
    <p:extLst>
      <p:ext uri="{BB962C8B-B14F-4D97-AF65-F5344CB8AC3E}">
        <p14:creationId xmlns:p14="http://schemas.microsoft.com/office/powerpoint/2010/main" val="1614931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Access to livelihoods was reportedly a primary community need in Markaz Al-</a:t>
            </a:r>
            <a:r>
              <a:rPr lang="en-US" sz="1800" b="0" i="0" u="none" strike="noStrike" baseline="0" dirty="0" err="1">
                <a:solidFill>
                  <a:srgbClr val="58585B"/>
                </a:solidFill>
                <a:latin typeface="Arial Narrow" panose="020B0606020202030204" pitchFamily="34" charset="0"/>
              </a:rPr>
              <a:t>Garma</a:t>
            </a:r>
            <a:r>
              <a:rPr lang="en-US" sz="1800" b="0" i="0" u="none" strike="noStrike" baseline="0" dirty="0">
                <a:solidFill>
                  <a:srgbClr val="58585B"/>
                </a:solidFill>
                <a:latin typeface="Arial Narrow" panose="020B0606020202030204" pitchFamily="34" charset="0"/>
              </a:rPr>
              <a:t> (18 KIs). KIs reported that the lack of governmental and private sector job opportunities (10 </a:t>
            </a:r>
            <a:r>
              <a:rPr lang="en-US" sz="1800" b="0" i="0" u="none" strike="noStrike" baseline="0" dirty="0" smtClean="0">
                <a:solidFill>
                  <a:srgbClr val="58585B"/>
                </a:solidFill>
                <a:latin typeface="Arial Narrow" panose="020B0606020202030204" pitchFamily="34" charset="0"/>
              </a:rPr>
              <a:t>KIs) as well as COVID-19 </a:t>
            </a:r>
            <a:r>
              <a:rPr lang="en-US" sz="1800" b="0" i="0" u="none" strike="noStrike" baseline="0" dirty="0">
                <a:solidFill>
                  <a:srgbClr val="58585B"/>
                </a:solidFill>
                <a:latin typeface="Arial Narrow" panose="020B0606020202030204" pitchFamily="34" charset="0"/>
              </a:rPr>
              <a:t>movement restrictions and closure of business due to the lockdown (1 KI) were additional barriers for households to access job opportunities.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KIs reported that jobs available in 2021 were less diverse than those in 2014. Employment in the public administration and defense (10 KIs</a:t>
            </a:r>
            <a:r>
              <a:rPr lang="en-US" sz="1800" b="0" i="0" u="none" strike="noStrike" baseline="0" dirty="0" smtClean="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and transportation (2 KIs) were not reported to be available at the time of data collection. Construction, oil industry and manufacturing jobs were reportedly </a:t>
            </a:r>
            <a:r>
              <a:rPr lang="en-US" sz="1800" b="0" i="0" u="none" strike="noStrike" baseline="0" dirty="0" smtClean="0">
                <a:solidFill>
                  <a:srgbClr val="58585B"/>
                </a:solidFill>
                <a:latin typeface="Arial Narrow" panose="020B0606020202030204" pitchFamily="34" charset="0"/>
              </a:rPr>
              <a:t>reduced in </a:t>
            </a:r>
            <a:r>
              <a:rPr lang="en-US" sz="1800" b="0" i="0" u="none" strike="noStrike" baseline="0" dirty="0">
                <a:solidFill>
                  <a:srgbClr val="58585B"/>
                </a:solidFill>
                <a:latin typeface="Arial Narrow" panose="020B0606020202030204" pitchFamily="34" charset="0"/>
              </a:rPr>
              <a:t>availability in </a:t>
            </a:r>
            <a:r>
              <a:rPr lang="en-US" sz="1800" b="0" i="0" u="none" strike="noStrike" baseline="0" dirty="0" smtClean="0">
                <a:solidFill>
                  <a:srgbClr val="58585B"/>
                </a:solidFill>
                <a:latin typeface="Arial Narrow" panose="020B0606020202030204" pitchFamily="34" charset="0"/>
              </a:rPr>
              <a:t>2021 </a:t>
            </a:r>
            <a:r>
              <a:rPr lang="en-US" sz="1800" b="0" i="0" u="none" strike="noStrike" baseline="0" dirty="0">
                <a:solidFill>
                  <a:srgbClr val="58585B"/>
                </a:solidFill>
                <a:latin typeface="Arial Narrow" panose="020B0606020202030204" pitchFamily="34" charset="0"/>
              </a:rPr>
              <a:t>compared to </a:t>
            </a:r>
            <a:r>
              <a:rPr lang="en-US" sz="1800" b="0" i="0" u="none" strike="noStrike" baseline="0" dirty="0" smtClean="0">
                <a:solidFill>
                  <a:srgbClr val="58585B"/>
                </a:solidFill>
                <a:latin typeface="Arial Narrow" panose="020B0606020202030204" pitchFamily="34" charset="0"/>
              </a:rPr>
              <a:t>2014.</a:t>
            </a:r>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27</a:t>
            </a:fld>
            <a:endParaRPr lang="en-US"/>
          </a:p>
        </p:txBody>
      </p:sp>
    </p:spTree>
    <p:extLst>
      <p:ext uri="{BB962C8B-B14F-4D97-AF65-F5344CB8AC3E}">
        <p14:creationId xmlns:p14="http://schemas.microsoft.com/office/powerpoint/2010/main" val="3705430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95B"/>
                </a:solidFill>
                <a:latin typeface="Arial Narrow" panose="020B0606020202030204" pitchFamily="34" charset="0"/>
              </a:rPr>
              <a:t>Access to judicial mechanisms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95B"/>
                </a:solidFill>
                <a:latin typeface="Arial Narrow" panose="020B0606020202030204" pitchFamily="34" charset="0"/>
              </a:rPr>
              <a:t>The rest of the KIs did not know (2 KIs).</a:t>
            </a: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28</a:t>
            </a:fld>
            <a:endParaRPr lang="en-US"/>
          </a:p>
        </p:txBody>
      </p:sp>
    </p:spTree>
    <p:extLst>
      <p:ext uri="{BB962C8B-B14F-4D97-AF65-F5344CB8AC3E}">
        <p14:creationId xmlns:p14="http://schemas.microsoft.com/office/powerpoint/2010/main" val="3633495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en-US" sz="1800" b="1" i="0" u="none" strike="noStrike" baseline="0" dirty="0">
                <a:solidFill>
                  <a:srgbClr val="58585B"/>
                </a:solidFill>
                <a:latin typeface="Arial Narrow" panose="020B0606020202030204" pitchFamily="34" charset="0"/>
              </a:rPr>
              <a:t>Disputes within </a:t>
            </a:r>
            <a:r>
              <a:rPr lang="en-US" sz="1800" b="1" i="0" u="none" strike="noStrike" baseline="0" dirty="0" err="1">
                <a:solidFill>
                  <a:srgbClr val="58585B"/>
                </a:solidFill>
                <a:latin typeface="Arial Narrow" panose="020B0606020202030204" pitchFamily="34" charset="0"/>
              </a:rPr>
              <a:t>neighbourhoods</a:t>
            </a:r>
            <a:endParaRPr lang="en-US" sz="1800" b="1"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US" sz="1800" b="0" i="0" u="none" strike="noStrike" baseline="0" dirty="0">
                <a:solidFill>
                  <a:srgbClr val="58585B"/>
                </a:solidFill>
                <a:latin typeface="Arial Narrow" panose="020B0606020202030204" pitchFamily="34" charset="0"/>
              </a:rPr>
              <a:t>23 KIs (out of 50) reported that there were </a:t>
            </a:r>
            <a:r>
              <a:rPr lang="en-US" sz="1800" b="1" i="0" u="none" strike="noStrike" baseline="0" dirty="0">
                <a:solidFill>
                  <a:srgbClr val="58585B"/>
                </a:solidFill>
                <a:latin typeface="Arial Narrow" panose="020B0606020202030204" pitchFamily="34" charset="0"/>
              </a:rPr>
              <a:t>no expected changes</a:t>
            </a:r>
            <a:r>
              <a:rPr lang="en-US" sz="1800" b="0" i="0" u="none" strike="noStrike" baseline="0" dirty="0">
                <a:solidFill>
                  <a:srgbClr val="58585B"/>
                </a:solidFill>
                <a:latin typeface="Arial Narrow" panose="020B0606020202030204" pitchFamily="34" charset="0"/>
              </a:rPr>
              <a:t> in the situation in the 6 months following data collection. The rest of the KIs did not know (24 KIs), or refused to answer (3 KIs).</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US" sz="1800" b="0" i="0" u="sng" strike="noStrike" baseline="0" dirty="0">
                <a:solidFill>
                  <a:srgbClr val="58585B"/>
                </a:solidFill>
                <a:latin typeface="Arial Narrow" panose="020B0606020202030204" pitchFamily="34" charset="0"/>
              </a:rPr>
              <a:t>Reasons for no change</a:t>
            </a:r>
            <a:r>
              <a:rPr lang="en-US" sz="1800" b="0" i="0" u="none" strike="noStrike" baseline="0" dirty="0">
                <a:solidFill>
                  <a:srgbClr val="58585B"/>
                </a:solidFill>
                <a:latin typeface="Arial Narrow" panose="020B0606020202030204" pitchFamily="34" charset="0"/>
              </a:rPr>
              <a:t>:</a:t>
            </a:r>
          </a:p>
          <a:p>
            <a:pPr marR="0" algn="just" rtl="0"/>
            <a:r>
              <a:rPr lang="en-US" sz="1800" b="0" i="0" u="none" strike="noStrike" baseline="0" dirty="0">
                <a:solidFill>
                  <a:srgbClr val="58585B"/>
                </a:solidFill>
                <a:latin typeface="Arial Narrow" panose="020B0606020202030204" pitchFamily="34" charset="0"/>
              </a:rPr>
              <a:t>Integration and acceptance			  </a:t>
            </a:r>
            <a:r>
              <a:rPr lang="en-US" sz="1800" b="1" i="0" u="none" strike="noStrike" baseline="0" dirty="0" smtClean="0">
                <a:solidFill>
                  <a:srgbClr val="58585B"/>
                </a:solidFill>
                <a:latin typeface="Arial Narrow" panose="020B0606020202030204" pitchFamily="34" charset="0"/>
              </a:rPr>
              <a:t>16 </a:t>
            </a:r>
            <a:r>
              <a:rPr lang="en-US" sz="1800" b="1" i="0" u="none" strike="noStrike" baseline="0" dirty="0">
                <a:solidFill>
                  <a:srgbClr val="58585B"/>
                </a:solidFill>
                <a:latin typeface="Arial Narrow" panose="020B0606020202030204" pitchFamily="34" charset="0"/>
              </a:rPr>
              <a:t>KIs</a:t>
            </a:r>
          </a:p>
          <a:p>
            <a:pPr marR="0" algn="just" rtl="0"/>
            <a:r>
              <a:rPr lang="en-GB" sz="1800" b="0" i="0" u="none" strike="noStrike" baseline="0" dirty="0">
                <a:solidFill>
                  <a:srgbClr val="58585B"/>
                </a:solidFill>
                <a:latin typeface="Arial Narrow" panose="020B0606020202030204" pitchFamily="34" charset="0"/>
              </a:rPr>
              <a:t>Kinship ties				      </a:t>
            </a:r>
            <a:r>
              <a:rPr lang="en-GB" sz="1800" b="0" i="0" u="none" strike="noStrike" baseline="0" dirty="0" smtClean="0">
                <a:solidFill>
                  <a:srgbClr val="58585B"/>
                </a:solidFill>
                <a:latin typeface="Arial Narrow" panose="020B0606020202030204" pitchFamily="34" charset="0"/>
              </a:rPr>
              <a:t>                </a:t>
            </a:r>
            <a:r>
              <a:rPr lang="en-GB" sz="1800" b="1" i="0" u="none" strike="noStrike" baseline="0" dirty="0" smtClean="0">
                <a:solidFill>
                  <a:srgbClr val="58585B"/>
                </a:solidFill>
                <a:latin typeface="Arial Narrow" panose="020B0606020202030204" pitchFamily="34" charset="0"/>
              </a:rPr>
              <a:t>11 </a:t>
            </a:r>
            <a:r>
              <a:rPr lang="en-GB" sz="1800" b="1" i="0" u="none" strike="noStrike" baseline="0" dirty="0">
                <a:solidFill>
                  <a:srgbClr val="58585B"/>
                </a:solidFill>
                <a:latin typeface="Arial Narrow" panose="020B0606020202030204" pitchFamily="34" charset="0"/>
              </a:rPr>
              <a:t>KIs</a:t>
            </a:r>
          </a:p>
          <a:p>
            <a:pPr marR="0" algn="just" rtl="0"/>
            <a:r>
              <a:rPr lang="en-US" sz="1800" b="0" i="0" u="none" strike="noStrike" baseline="0" dirty="0">
                <a:solidFill>
                  <a:srgbClr val="58585B"/>
                </a:solidFill>
                <a:latin typeface="Arial Narrow" panose="020B0606020202030204" pitchFamily="34" charset="0"/>
              </a:rPr>
              <a:t>Intervention of local authorities and formal security forces        </a:t>
            </a:r>
            <a:r>
              <a:rPr lang="en-US" sz="1800" b="0" i="0" u="none" strike="noStrike" baseline="0" dirty="0" smtClean="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6 KIs</a:t>
            </a:r>
          </a:p>
          <a:p>
            <a:pPr marR="0" algn="just" rtl="0"/>
            <a:r>
              <a:rPr lang="en-US" sz="1800" b="0" i="0" u="none" strike="noStrike" baseline="0" dirty="0">
                <a:solidFill>
                  <a:srgbClr val="58585B"/>
                </a:solidFill>
                <a:latin typeface="Arial Narrow" panose="020B0606020202030204" pitchFamily="34" charset="0"/>
              </a:rPr>
              <a:t>Work </a:t>
            </a:r>
            <a:r>
              <a:rPr lang="en-US" sz="1800" b="0" i="0" u="none" strike="noStrike" baseline="0" dirty="0" smtClean="0">
                <a:solidFill>
                  <a:srgbClr val="58585B"/>
                </a:solidFill>
                <a:latin typeface="Arial Narrow" panose="020B0606020202030204" pitchFamily="34" charset="0"/>
              </a:rPr>
              <a:t>relationships (employment</a:t>
            </a:r>
            <a:r>
              <a:rPr lang="en-US" sz="1800" b="0" i="0" u="none" strike="noStrike" baseline="0" dirty="0">
                <a:solidFill>
                  <a:srgbClr val="58585B"/>
                </a:solidFill>
                <a:latin typeface="Arial Narrow" panose="020B0606020202030204" pitchFamily="34" charset="0"/>
              </a:rPr>
              <a:t>)		 </a:t>
            </a:r>
            <a:r>
              <a:rPr lang="en-US" sz="1800" b="0" i="0" u="none" strike="noStrike" baseline="0" dirty="0" smtClean="0">
                <a:solidFill>
                  <a:srgbClr val="58585B"/>
                </a:solidFill>
                <a:latin typeface="Arial Narrow" panose="020B0606020202030204" pitchFamily="34" charset="0"/>
              </a:rPr>
              <a:t>                      </a:t>
            </a:r>
            <a:r>
              <a:rPr lang="en-US" sz="1800" b="1" i="0" u="none" strike="noStrike" baseline="0" dirty="0" smtClean="0">
                <a:solidFill>
                  <a:srgbClr val="58585B"/>
                </a:solidFill>
                <a:latin typeface="Arial Narrow" panose="020B0606020202030204" pitchFamily="34" charset="0"/>
              </a:rPr>
              <a:t>3 </a:t>
            </a:r>
            <a:r>
              <a:rPr lang="en-US" sz="1800" b="1" i="0" u="none" strike="noStrike" baseline="0" dirty="0">
                <a:solidFill>
                  <a:srgbClr val="58585B"/>
                </a:solidFill>
                <a:latin typeface="Arial Narrow" panose="020B0606020202030204" pitchFamily="34" charset="0"/>
              </a:rPr>
              <a:t>KIs</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US" sz="1800" b="1" i="0" u="none" strike="noStrike" baseline="0" dirty="0">
                <a:solidFill>
                  <a:srgbClr val="58585B"/>
                </a:solidFill>
                <a:latin typeface="Arial Narrow" panose="020B0606020202030204" pitchFamily="34" charset="0"/>
              </a:rPr>
              <a:t>Types of interaction</a:t>
            </a:r>
          </a:p>
          <a:p>
            <a:pPr marR="0" algn="just" rtl="0"/>
            <a:r>
              <a:rPr lang="en-GB" sz="1800" b="0" i="0" u="none" strike="noStrike" baseline="0" dirty="0">
                <a:solidFill>
                  <a:srgbClr val="58585B"/>
                </a:solidFill>
                <a:latin typeface="Arial Narrow" panose="020B0606020202030204" pitchFamily="34" charset="0"/>
              </a:rPr>
              <a:t>Kinship ties			</a:t>
            </a:r>
            <a:r>
              <a:rPr lang="en-GB" sz="1800" b="1" i="0" u="none" strike="noStrike" baseline="0" dirty="0">
                <a:solidFill>
                  <a:srgbClr val="58585B"/>
                </a:solidFill>
                <a:latin typeface="Arial Narrow" panose="020B0606020202030204" pitchFamily="34" charset="0"/>
              </a:rPr>
              <a:t>21 KIs</a:t>
            </a:r>
          </a:p>
          <a:p>
            <a:pPr marR="0" algn="just" rtl="0"/>
            <a:r>
              <a:rPr lang="en-US" sz="1800" b="0" i="0" u="none" strike="noStrike" baseline="0" dirty="0">
                <a:solidFill>
                  <a:srgbClr val="58585B"/>
                </a:solidFill>
                <a:latin typeface="Arial Narrow" panose="020B0606020202030204" pitchFamily="34" charset="0"/>
              </a:rPr>
              <a:t>Work relationships (employment)	</a:t>
            </a:r>
            <a:r>
              <a:rPr lang="en-US" sz="1800" b="1" i="0" u="none" strike="noStrike" baseline="0" dirty="0">
                <a:solidFill>
                  <a:srgbClr val="58585B"/>
                </a:solidFill>
                <a:latin typeface="Arial Narrow" panose="020B0606020202030204" pitchFamily="34" charset="0"/>
              </a:rPr>
              <a:t>14 KIs </a:t>
            </a:r>
          </a:p>
          <a:p>
            <a:pPr marR="0" algn="just" rtl="0"/>
            <a:r>
              <a:rPr lang="en-GB" sz="1800" b="0" i="0" u="none" strike="noStrike" baseline="0" dirty="0">
                <a:solidFill>
                  <a:srgbClr val="58585B"/>
                </a:solidFill>
                <a:latin typeface="Arial Narrow" panose="020B0606020202030204" pitchFamily="34" charset="0"/>
              </a:rPr>
              <a:t>Friendship 			</a:t>
            </a:r>
            <a:r>
              <a:rPr lang="en-GB" sz="1800" b="1" i="0" u="none" strike="noStrike" baseline="0" dirty="0">
                <a:solidFill>
                  <a:srgbClr val="58585B"/>
                </a:solidFill>
                <a:latin typeface="Arial Narrow" panose="020B0606020202030204" pitchFamily="34" charset="0"/>
              </a:rPr>
              <a:t>10 KIs</a:t>
            </a:r>
          </a:p>
          <a:p>
            <a:pPr marR="0" algn="just" rtl="0"/>
            <a:r>
              <a:rPr lang="en-US" sz="1800" b="0" i="0" u="none" strike="noStrike" baseline="0" dirty="0">
                <a:solidFill>
                  <a:srgbClr val="58585B"/>
                </a:solidFill>
                <a:latin typeface="Arial Narrow" panose="020B0606020202030204" pitchFamily="34" charset="0"/>
              </a:rPr>
              <a:t>Common business operation     </a:t>
            </a:r>
            <a:r>
              <a:rPr lang="en-US" sz="1800" b="1" i="0" u="none" strike="noStrike" baseline="0" dirty="0">
                <a:solidFill>
                  <a:srgbClr val="58585B"/>
                </a:solidFill>
                <a:latin typeface="Arial Narrow" panose="020B0606020202030204" pitchFamily="34" charset="0"/>
              </a:rPr>
              <a:t>	  6 KIs</a:t>
            </a:r>
          </a:p>
          <a:p>
            <a:pPr marR="0" algn="just" rtl="0"/>
            <a:r>
              <a:rPr lang="en-US" sz="1800" b="0" i="0" u="none" strike="noStrike" baseline="0" dirty="0">
                <a:solidFill>
                  <a:srgbClr val="58585B"/>
                </a:solidFill>
                <a:latin typeface="Arial Narrow" panose="020B0606020202030204" pitchFamily="34" charset="0"/>
              </a:rPr>
              <a:t>Interaction in shops and public places</a:t>
            </a:r>
            <a:r>
              <a:rPr lang="en-US" sz="1800" b="1" i="0" u="none" strike="noStrike" baseline="0" dirty="0">
                <a:solidFill>
                  <a:srgbClr val="58585B"/>
                </a:solidFill>
                <a:latin typeface="Arial Narrow" panose="020B0606020202030204" pitchFamily="34" charset="0"/>
              </a:rPr>
              <a:t>             1 KI</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However, ten KIs (10 KIs) reported no interaction between different population groups. The rest of the KIs did not know (17 KIs), or refused to answer (1 KI).</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While almost half of KIs believed that there were </a:t>
            </a:r>
            <a:r>
              <a:rPr lang="en-US" sz="1800" b="1" i="0" u="none" strike="noStrike" baseline="0" dirty="0">
                <a:solidFill>
                  <a:srgbClr val="58585B"/>
                </a:solidFill>
                <a:latin typeface="Arial Narrow" panose="020B0606020202030204" pitchFamily="34" charset="0"/>
              </a:rPr>
              <a:t>no obstacles for interaction between different population groups</a:t>
            </a:r>
            <a:r>
              <a:rPr lang="en-US" sz="1800" b="0" i="0" u="none" strike="noStrike" baseline="0" dirty="0">
                <a:solidFill>
                  <a:srgbClr val="58585B"/>
                </a:solidFill>
                <a:latin typeface="Arial Narrow" panose="020B0606020202030204" pitchFamily="34" charset="0"/>
              </a:rPr>
              <a:t> (22 KIs out of 50), a returnee KI reported that the </a:t>
            </a:r>
            <a:r>
              <a:rPr lang="en-US" sz="1800" b="1" i="0" u="none" strike="noStrike" baseline="0" dirty="0">
                <a:solidFill>
                  <a:srgbClr val="58585B"/>
                </a:solidFill>
                <a:latin typeface="Arial Narrow" panose="020B0606020202030204" pitchFamily="34" charset="0"/>
              </a:rPr>
              <a:t>lack of harmony in the area was the main barrier for the interaction </a:t>
            </a:r>
            <a:r>
              <a:rPr lang="en-US" sz="1800" b="0" i="0" u="none" strike="noStrike" baseline="0" dirty="0">
                <a:solidFill>
                  <a:srgbClr val="58585B"/>
                </a:solidFill>
                <a:latin typeface="Arial Narrow" panose="020B0606020202030204" pitchFamily="34" charset="0"/>
              </a:rPr>
              <a:t>between different </a:t>
            </a:r>
            <a:r>
              <a:rPr lang="en-US" sz="1800" b="0" i="0" u="none" strike="noStrike" baseline="0" dirty="0" smtClean="0">
                <a:solidFill>
                  <a:srgbClr val="58585B"/>
                </a:solidFill>
                <a:latin typeface="Arial Narrow" panose="020B0606020202030204" pitchFamily="34" charset="0"/>
              </a:rPr>
              <a:t>groups. </a:t>
            </a:r>
            <a:r>
              <a:rPr lang="en-US" sz="1800" b="0" i="0" u="none" strike="noStrike" baseline="0" dirty="0">
                <a:solidFill>
                  <a:srgbClr val="58585B"/>
                </a:solidFill>
                <a:latin typeface="Arial Narrow" panose="020B0606020202030204" pitchFamily="34" charset="0"/>
              </a:rPr>
              <a:t>Over half of the KIs (27 KIs) did not know about obstacles for interaction.</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1" i="0" u="none" strike="noStrike" baseline="0" dirty="0">
                <a:solidFill>
                  <a:srgbClr val="58585B"/>
                </a:solidFill>
                <a:latin typeface="Arial Narrow" panose="020B0606020202030204" pitchFamily="34" charset="0"/>
              </a:rPr>
              <a:t>Barriers for participation</a:t>
            </a:r>
          </a:p>
          <a:p>
            <a:pPr marR="0" algn="just" rtl="0"/>
            <a:r>
              <a:rPr lang="en-US" sz="1800" b="0" i="0" u="none" strike="noStrike" baseline="0" dirty="0">
                <a:solidFill>
                  <a:srgbClr val="58585B"/>
                </a:solidFill>
                <a:latin typeface="Arial Narrow" panose="020B0606020202030204" pitchFamily="34" charset="0"/>
              </a:rPr>
              <a:t>Lack of interest in participating	</a:t>
            </a:r>
            <a:r>
              <a:rPr lang="en-US" sz="1800" b="1" i="0" u="none" strike="noStrike" baseline="0" dirty="0">
                <a:solidFill>
                  <a:srgbClr val="58585B"/>
                </a:solidFill>
                <a:latin typeface="Arial Narrow" panose="020B0606020202030204" pitchFamily="34" charset="0"/>
              </a:rPr>
              <a:t>19 KIs</a:t>
            </a:r>
          </a:p>
          <a:p>
            <a:pPr marR="0" algn="just" rtl="0"/>
            <a:r>
              <a:rPr lang="en-GB" sz="1800" b="0" i="0" u="none" strike="noStrike" baseline="0" dirty="0">
                <a:solidFill>
                  <a:srgbClr val="58585B"/>
                </a:solidFill>
                <a:latin typeface="Arial Narrow" panose="020B0606020202030204" pitchFamily="34" charset="0"/>
              </a:rPr>
              <a:t>No barriers 			  </a:t>
            </a:r>
            <a:r>
              <a:rPr lang="en-GB" sz="1800" b="1" i="0" u="none" strike="noStrike" baseline="0" dirty="0">
                <a:solidFill>
                  <a:srgbClr val="58585B"/>
                </a:solidFill>
                <a:latin typeface="Arial Narrow" panose="020B0606020202030204" pitchFamily="34" charset="0"/>
              </a:rPr>
              <a:t>2 KIs</a:t>
            </a:r>
          </a:p>
          <a:p>
            <a:pPr marR="0" algn="just" rtl="0"/>
            <a:r>
              <a:rPr lang="en-US" sz="1800" b="0" i="0" u="none" strike="noStrike" baseline="0" dirty="0">
                <a:solidFill>
                  <a:srgbClr val="58585B"/>
                </a:solidFill>
                <a:latin typeface="Arial Narrow" panose="020B0606020202030204" pitchFamily="34" charset="0"/>
              </a:rPr>
              <a:t>Did not know	</a:t>
            </a:r>
            <a:r>
              <a:rPr lang="en-US" sz="1800" b="0" i="0" u="none" strike="noStrike" baseline="0" dirty="0" smtClean="0">
                <a:solidFill>
                  <a:srgbClr val="58585B"/>
                </a:solidFill>
                <a:latin typeface="Arial Narrow" panose="020B0606020202030204" pitchFamily="34" charset="0"/>
              </a:rPr>
              <a:t>	</a:t>
            </a:r>
            <a:r>
              <a:rPr lang="en-US" sz="1800" b="1" i="0" u="none" strike="noStrike" baseline="0" dirty="0" smtClean="0">
                <a:solidFill>
                  <a:srgbClr val="58585B"/>
                </a:solidFill>
                <a:latin typeface="Arial Narrow" panose="020B0606020202030204" pitchFamily="34" charset="0"/>
              </a:rPr>
              <a:t>26 </a:t>
            </a:r>
            <a:r>
              <a:rPr lang="en-US" sz="1800" b="1" i="0" u="none" strike="noStrike" baseline="0" dirty="0">
                <a:solidFill>
                  <a:srgbClr val="58585B"/>
                </a:solidFill>
                <a:latin typeface="Arial Narrow" panose="020B0606020202030204" pitchFamily="34" charset="0"/>
              </a:rPr>
              <a:t>KIs</a:t>
            </a:r>
          </a:p>
          <a:p>
            <a:pPr marR="0" algn="just" rtl="0"/>
            <a:r>
              <a:rPr lang="en-US" sz="1800" b="0" i="0" u="none" strike="noStrike" baseline="0" dirty="0">
                <a:solidFill>
                  <a:srgbClr val="58585B"/>
                </a:solidFill>
                <a:latin typeface="Arial Narrow" panose="020B0606020202030204" pitchFamily="34" charset="0"/>
              </a:rPr>
              <a:t>Refused to answer 	    </a:t>
            </a:r>
            <a:r>
              <a:rPr lang="en-US" sz="1800" b="1" i="0" u="none" strike="noStrike" baseline="0" dirty="0">
                <a:solidFill>
                  <a:srgbClr val="58585B"/>
                </a:solidFill>
                <a:latin typeface="Arial Narrow" panose="020B0606020202030204" pitchFamily="34" charset="0"/>
              </a:rPr>
              <a:t>	  4 KIs</a:t>
            </a: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29</a:t>
            </a:fld>
            <a:endParaRPr lang="en-US"/>
          </a:p>
        </p:txBody>
      </p:sp>
    </p:spTree>
    <p:extLst>
      <p:ext uri="{BB962C8B-B14F-4D97-AF65-F5344CB8AC3E}">
        <p14:creationId xmlns:p14="http://schemas.microsoft.com/office/powerpoint/2010/main" val="3105304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Feeling of safety</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95B"/>
                </a:solidFill>
                <a:latin typeface="Arial Narrow" panose="020B0606020202030204" pitchFamily="34" charset="0"/>
              </a:rPr>
              <a:t>A </a:t>
            </a:r>
            <a:r>
              <a:rPr lang="en-US" sz="1800" b="0" i="0" u="none" strike="noStrike" baseline="0" dirty="0" err="1" smtClean="0">
                <a:solidFill>
                  <a:srgbClr val="58595B"/>
                </a:solidFill>
                <a:latin typeface="Arial Narrow" panose="020B0606020202030204" pitchFamily="34" charset="0"/>
              </a:rPr>
              <a:t>remainee</a:t>
            </a:r>
            <a:r>
              <a:rPr lang="en-US" sz="1800" b="0" i="0" u="none" strike="noStrike" baseline="0" dirty="0" smtClean="0">
                <a:solidFill>
                  <a:srgbClr val="58595B"/>
                </a:solidFill>
                <a:latin typeface="Arial Narrow" panose="020B0606020202030204" pitchFamily="34" charset="0"/>
              </a:rPr>
              <a:t> </a:t>
            </a:r>
            <a:r>
              <a:rPr lang="en-US" sz="1800" b="0" i="0" u="none" strike="noStrike" baseline="0" dirty="0">
                <a:solidFill>
                  <a:srgbClr val="58595B"/>
                </a:solidFill>
                <a:latin typeface="Arial Narrow" panose="020B0606020202030204" pitchFamily="34" charset="0"/>
              </a:rPr>
              <a:t>KI reported not feeling safe </a:t>
            </a:r>
            <a:r>
              <a:rPr lang="en-US" sz="1800" b="0" i="0" u="none" strike="noStrike" baseline="0" dirty="0" smtClean="0">
                <a:solidFill>
                  <a:srgbClr val="58595B"/>
                </a:solidFill>
                <a:latin typeface="Arial Narrow" panose="020B0606020202030204" pitchFamily="34" charset="0"/>
              </a:rPr>
              <a:t>but </a:t>
            </a:r>
            <a:r>
              <a:rPr lang="en-US" sz="1800" b="0" i="0" u="none" strike="noStrike" baseline="0" dirty="0">
                <a:solidFill>
                  <a:srgbClr val="58595B"/>
                </a:solidFill>
                <a:latin typeface="Arial Narrow" panose="020B0606020202030204" pitchFamily="34" charset="0"/>
              </a:rPr>
              <a:t>did not report the reasons. A community leader KI did not know if the community members felt safe in Markaz Al-</a:t>
            </a:r>
            <a:r>
              <a:rPr lang="en-US" sz="1800" b="0" i="0" u="none" strike="noStrike" baseline="0" dirty="0" err="1">
                <a:solidFill>
                  <a:srgbClr val="58595B"/>
                </a:solidFill>
                <a:latin typeface="Arial Narrow" panose="020B0606020202030204" pitchFamily="34" charset="0"/>
              </a:rPr>
              <a:t>Garma</a:t>
            </a:r>
            <a:r>
              <a:rPr lang="en-US" sz="1800" b="0" i="0" u="none" strike="noStrike" baseline="0" dirty="0" smtClean="0">
                <a:solidFill>
                  <a:srgbClr val="58595B"/>
                </a:solidFill>
                <a:latin typeface="Arial Narrow" panose="020B0606020202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smtClean="0">
              <a:solidFill>
                <a:srgbClr val="5859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i="0" u="none" strike="noStrike" baseline="0" dirty="0" smtClean="0">
                <a:solidFill>
                  <a:srgbClr val="58585B"/>
                </a:solidFill>
                <a:latin typeface="Arial Narrow" panose="020B0606020202030204" pitchFamily="34" charset="0"/>
              </a:rPr>
              <a:t>Freedom of movement</a:t>
            </a:r>
          </a:p>
          <a:p>
            <a:pPr marR="0" algn="just" rtl="0">
              <a:spcAft>
                <a:spcPts val="1200"/>
              </a:spcAft>
            </a:pPr>
            <a:r>
              <a:rPr lang="en-US" sz="1800" b="0" i="0" u="none" strike="noStrike" baseline="0" dirty="0" smtClean="0">
                <a:solidFill>
                  <a:srgbClr val="58585B"/>
                </a:solidFill>
                <a:latin typeface="Arial Narrow" panose="020B0606020202030204" pitchFamily="34" charset="0"/>
              </a:rPr>
              <a:t>It should be noted that responses on gendered feelings on freedom of movement could have been impacted by the limited number of female KIs.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30</a:t>
            </a:fld>
            <a:endParaRPr lang="en-US"/>
          </a:p>
        </p:txBody>
      </p:sp>
    </p:spTree>
    <p:extLst>
      <p:ext uri="{BB962C8B-B14F-4D97-AF65-F5344CB8AC3E}">
        <p14:creationId xmlns:p14="http://schemas.microsoft.com/office/powerpoint/2010/main" val="1583537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32</a:t>
            </a:fld>
            <a:endParaRPr lang="en-US"/>
          </a:p>
        </p:txBody>
      </p:sp>
    </p:spTree>
    <p:extLst>
      <p:ext uri="{BB962C8B-B14F-4D97-AF65-F5344CB8AC3E}">
        <p14:creationId xmlns:p14="http://schemas.microsoft.com/office/powerpoint/2010/main" val="373866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155">
              <a:defRPr/>
            </a:pPr>
            <a:fld id="{33A22B85-E105-4374-B998-26621ECADA5C}" type="slidenum">
              <a:rPr lang="en-US">
                <a:solidFill>
                  <a:prstClr val="black"/>
                </a:solidFill>
                <a:latin typeface="Calibri" panose="020F0502020204030204"/>
              </a:rPr>
              <a:pPr defTabSz="966155">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197897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A22B85-E105-4374-B998-26621ECADA5C}" type="slidenum">
              <a:rPr lang="en-US" smtClean="0"/>
              <a:t>4</a:t>
            </a:fld>
            <a:endParaRPr lang="en-US"/>
          </a:p>
        </p:txBody>
      </p:sp>
    </p:spTree>
    <p:extLst>
      <p:ext uri="{BB962C8B-B14F-4D97-AF65-F5344CB8AC3E}">
        <p14:creationId xmlns:p14="http://schemas.microsoft.com/office/powerpoint/2010/main" val="361046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Bef>
                <a:spcPts val="0"/>
              </a:spcBef>
              <a:spcAft>
                <a:spcPts val="1800"/>
              </a:spcAft>
            </a:pPr>
            <a:r>
              <a:rPr lang="en-US" sz="1200" dirty="0"/>
              <a:t>In general, the assessment aimed to provide </a:t>
            </a:r>
            <a:r>
              <a:rPr lang="en-US" sz="1200" b="1" dirty="0"/>
              <a:t>rapid</a:t>
            </a:r>
            <a:r>
              <a:rPr lang="en-US" sz="1200" dirty="0"/>
              <a:t> </a:t>
            </a:r>
            <a:r>
              <a:rPr lang="en-US" sz="1200" b="1" dirty="0"/>
              <a:t>evidence-base overview of the assessed areas </a:t>
            </a:r>
            <a:r>
              <a:rPr lang="en-US" sz="1200" dirty="0"/>
              <a:t>to support humanitarian and development actors to promote durable solutions for returnees and IDPs in situations of protracted displacement on multiple levels, including:</a:t>
            </a:r>
          </a:p>
          <a:p>
            <a:pPr marL="509588" lvl="0" indent="-285750" algn="just">
              <a:lnSpc>
                <a:spcPct val="100000"/>
              </a:lnSpc>
              <a:spcBef>
                <a:spcPts val="0"/>
              </a:spcBef>
              <a:spcAft>
                <a:spcPts val="600"/>
              </a:spcAft>
              <a:buFont typeface="Arial" panose="020B0604020202020204" pitchFamily="34" charset="0"/>
              <a:buChar char="•"/>
            </a:pPr>
            <a:r>
              <a:rPr lang="x-none" sz="1200" dirty="0"/>
              <a:t>Development of strategic dialogue, policy development, and resource mobilization </a:t>
            </a:r>
            <a:r>
              <a:rPr lang="x-none" sz="1200" dirty="0" smtClean="0"/>
              <a:t>efforts</a:t>
            </a:r>
            <a:r>
              <a:rPr lang="en-CA" sz="1200" dirty="0" smtClean="0"/>
              <a:t>;</a:t>
            </a:r>
            <a:endParaRPr lang="en-US" sz="1200" dirty="0"/>
          </a:p>
          <a:p>
            <a:pPr marL="509588" lvl="0" indent="-285750" algn="just">
              <a:lnSpc>
                <a:spcPct val="100000"/>
              </a:lnSpc>
              <a:spcBef>
                <a:spcPts val="0"/>
              </a:spcBef>
              <a:spcAft>
                <a:spcPts val="600"/>
              </a:spcAft>
              <a:buFont typeface="Arial" panose="020B0604020202020204" pitchFamily="34" charset="0"/>
              <a:buChar char="•"/>
            </a:pPr>
            <a:r>
              <a:rPr lang="x-none" sz="1200" dirty="0"/>
              <a:t>Development of localized </a:t>
            </a:r>
            <a:r>
              <a:rPr lang="x-none" sz="1200" dirty="0" smtClean="0"/>
              <a:t>interventions</a:t>
            </a:r>
            <a:r>
              <a:rPr lang="en-CA" sz="1200" dirty="0" smtClean="0"/>
              <a:t>; and,</a:t>
            </a:r>
            <a:endParaRPr lang="en-US" sz="1200" dirty="0"/>
          </a:p>
          <a:p>
            <a:pPr marL="509588" lvl="0" indent="-285750" algn="just">
              <a:lnSpc>
                <a:spcPct val="100000"/>
              </a:lnSpc>
              <a:spcBef>
                <a:spcPts val="0"/>
              </a:spcBef>
              <a:spcAft>
                <a:spcPts val="600"/>
              </a:spcAft>
              <a:buFont typeface="Arial" panose="020B0604020202020204" pitchFamily="34" charset="0"/>
              <a:buChar char="•"/>
            </a:pPr>
            <a:r>
              <a:rPr lang="x-none" sz="1200" dirty="0"/>
              <a:t>Advocacy with government actors around camp closures, consolidation, premature returns, and conditions in areas of origin to allow sustainable returns.</a:t>
            </a:r>
            <a:endParaRPr lang="en-US" sz="1200" dirty="0"/>
          </a:p>
          <a:p>
            <a:pPr marL="0" marR="0" algn="just">
              <a:lnSpc>
                <a:spcPct val="115000"/>
              </a:lnSpc>
              <a:spcBef>
                <a:spcPts val="0"/>
              </a:spcBef>
              <a:spcAft>
                <a:spcPts val="600"/>
              </a:spcAft>
            </a:pPr>
            <a:endParaRPr lang="en-GB" sz="1200" b="1" dirty="0">
              <a:effectLst/>
              <a:latin typeface="Arial Narrow" panose="020B0606020202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GB" sz="1200" b="1" dirty="0" err="1">
                <a:effectLst/>
                <a:latin typeface="Arial Narrow" panose="020B0606020202030204" pitchFamily="34" charset="0"/>
                <a:ea typeface="Calibri" panose="020F0502020204030204" pitchFamily="34" charset="0"/>
                <a:cs typeface="Arial" panose="020B0604020202020204" pitchFamily="34" charset="0"/>
              </a:rPr>
              <a:t>ReDS</a:t>
            </a:r>
            <a:r>
              <a:rPr lang="en-GB" sz="1200" b="1" dirty="0">
                <a:effectLst/>
                <a:latin typeface="Arial Narrow" panose="020B0606020202030204" pitchFamily="34" charset="0"/>
                <a:ea typeface="Calibri" panose="020F0502020204030204" pitchFamily="34" charset="0"/>
                <a:cs typeface="Arial" panose="020B0604020202020204" pitchFamily="34" charset="0"/>
              </a:rPr>
              <a:t> Specific Objectives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Provide an understanding about the </a:t>
            </a:r>
            <a:r>
              <a:rPr lang="en-GB" sz="1200" b="1" dirty="0">
                <a:effectLst/>
                <a:latin typeface="Arial Narrow" panose="020B0606020202030204" pitchFamily="34" charset="0"/>
                <a:ea typeface="Calibri" panose="020F0502020204030204" pitchFamily="34" charset="0"/>
                <a:cs typeface="Arial" panose="020B0604020202020204" pitchFamily="34" charset="0"/>
              </a:rPr>
              <a:t>effects of recent movement trends</a:t>
            </a:r>
            <a:r>
              <a:rPr lang="en-GB" sz="1200" dirty="0">
                <a:effectLst/>
                <a:latin typeface="Arial Narrow" panose="020B0606020202030204" pitchFamily="34" charset="0"/>
                <a:ea typeface="Calibri" panose="020F0502020204030204" pitchFamily="34" charset="0"/>
                <a:cs typeface="Arial" panose="020B0604020202020204" pitchFamily="34" charset="0"/>
              </a:rPr>
              <a:t> across different demographic groups in targeted areas;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Assess </a:t>
            </a:r>
            <a:r>
              <a:rPr lang="en-GB" sz="1200" b="1" dirty="0">
                <a:effectLst/>
                <a:latin typeface="Arial Narrow" panose="020B0606020202030204" pitchFamily="34" charset="0"/>
                <a:ea typeface="Calibri" panose="020F0502020204030204" pitchFamily="34" charset="0"/>
                <a:cs typeface="Arial" panose="020B0604020202020204" pitchFamily="34" charset="0"/>
              </a:rPr>
              <a:t>perceived intentions to move </a:t>
            </a:r>
            <a:r>
              <a:rPr lang="en-GB" sz="1200" dirty="0">
                <a:effectLst/>
                <a:latin typeface="Arial Narrow" panose="020B0606020202030204" pitchFamily="34" charset="0"/>
                <a:ea typeface="Calibri" panose="020F0502020204030204" pitchFamily="34" charset="0"/>
                <a:cs typeface="Arial" panose="020B0604020202020204" pitchFamily="34" charset="0"/>
              </a:rPr>
              <a:t>among all relevant communities within the areas to </a:t>
            </a:r>
            <a:r>
              <a:rPr lang="en-GB" sz="1200" b="1" dirty="0">
                <a:effectLst/>
                <a:latin typeface="Arial Narrow" panose="020B0606020202030204" pitchFamily="34" charset="0"/>
                <a:ea typeface="Calibri" panose="020F0502020204030204" pitchFamily="34" charset="0"/>
                <a:cs typeface="Arial" panose="020B0604020202020204" pitchFamily="34" charset="0"/>
              </a:rPr>
              <a:t>identify potential risk </a:t>
            </a:r>
            <a:r>
              <a:rPr lang="en-GB" sz="1200" dirty="0">
                <a:effectLst/>
                <a:latin typeface="Arial Narrow" panose="020B0606020202030204" pitchFamily="34" charset="0"/>
                <a:ea typeface="Calibri" panose="020F0502020204030204" pitchFamily="34" charset="0"/>
                <a:cs typeface="Arial" panose="020B0604020202020204" pitchFamily="34" charset="0"/>
              </a:rPr>
              <a:t>of further instability;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Assess </a:t>
            </a:r>
            <a:r>
              <a:rPr lang="en-GB" sz="1200" b="1" dirty="0">
                <a:effectLst/>
                <a:latin typeface="Arial Narrow" panose="020B0606020202030204" pitchFamily="34" charset="0"/>
                <a:ea typeface="Calibri" panose="020F0502020204030204" pitchFamily="34" charset="0"/>
                <a:cs typeface="Arial" panose="020B0604020202020204" pitchFamily="34" charset="0"/>
              </a:rPr>
              <a:t>how conditions in areas affected </a:t>
            </a:r>
            <a:r>
              <a:rPr lang="en-GB" sz="1200" dirty="0">
                <a:effectLst/>
                <a:latin typeface="Arial Narrow" panose="020B0606020202030204" pitchFamily="34" charset="0"/>
                <a:ea typeface="Calibri" panose="020F0502020204030204" pitchFamily="34" charset="0"/>
                <a:cs typeface="Arial" panose="020B0604020202020204" pitchFamily="34" charset="0"/>
              </a:rPr>
              <a:t>by recent movements</a:t>
            </a:r>
            <a:r>
              <a:rPr lang="en-GB" sz="1200" b="1" dirty="0">
                <a:effectLst/>
                <a:latin typeface="Arial Narrow" panose="020B0606020202030204" pitchFamily="34" charset="0"/>
                <a:ea typeface="Calibri" panose="020F0502020204030204" pitchFamily="34" charset="0"/>
                <a:cs typeface="Arial" panose="020B0604020202020204" pitchFamily="34" charset="0"/>
              </a:rPr>
              <a:t> may impact the sustainability of durable solutions</a:t>
            </a:r>
            <a:r>
              <a:rPr lang="en-GB" sz="1200" dirty="0">
                <a:effectLst/>
                <a:latin typeface="Arial Narrow" panose="020B0606020202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Identify any consequent </a:t>
            </a:r>
            <a:r>
              <a:rPr lang="en-GB" sz="1200" b="1" dirty="0">
                <a:effectLst/>
                <a:latin typeface="Arial Narrow" panose="020B0606020202030204" pitchFamily="34" charset="0"/>
                <a:ea typeface="Calibri" panose="020F0502020204030204" pitchFamily="34" charset="0"/>
                <a:cs typeface="Arial" panose="020B0604020202020204" pitchFamily="34" charset="0"/>
              </a:rPr>
              <a:t>shift in local social dynamics and power structures</a:t>
            </a:r>
            <a:r>
              <a:rPr lang="en-GB" sz="1200" dirty="0">
                <a:effectLst/>
                <a:latin typeface="Arial Narrow" panose="020B0606020202030204" pitchFamily="34" charset="0"/>
                <a:ea typeface="Calibri" panose="020F0502020204030204" pitchFamily="34" charset="0"/>
                <a:cs typeface="Arial" panose="020B0604020202020204" pitchFamily="34" charset="0"/>
              </a:rPr>
              <a:t> following the recent movements</a:t>
            </a:r>
            <a:r>
              <a:rPr lang="en-GB" sz="1200" dirty="0" smtClean="0">
                <a:effectLst/>
                <a:latin typeface="Arial Narrow" panose="020B0606020202030204" pitchFamily="34" charset="0"/>
                <a:ea typeface="Calibri" panose="020F0502020204030204" pitchFamily="34" charset="0"/>
                <a:cs typeface="Arial" panose="020B0604020202020204" pitchFamily="34" charset="0"/>
              </a:rPr>
              <a:t>; and,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Explore conditions in the area in terms of </a:t>
            </a:r>
            <a:r>
              <a:rPr lang="en-GB" sz="1200" b="1" dirty="0">
                <a:effectLst/>
                <a:latin typeface="Arial Narrow" panose="020B0606020202030204" pitchFamily="34" charset="0"/>
                <a:ea typeface="Calibri" panose="020F0502020204030204" pitchFamily="34" charset="0"/>
                <a:cs typeface="Arial" panose="020B0604020202020204" pitchFamily="34" charset="0"/>
              </a:rPr>
              <a:t>community needs and inter-relations; and the viability of safe and dignified (re)integration.</a:t>
            </a: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5</a:t>
            </a:fld>
            <a:endParaRPr lang="en-US"/>
          </a:p>
        </p:txBody>
      </p:sp>
    </p:spTree>
    <p:extLst>
      <p:ext uri="{BB962C8B-B14F-4D97-AF65-F5344CB8AC3E}">
        <p14:creationId xmlns:p14="http://schemas.microsoft.com/office/powerpoint/2010/main" val="3126699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Community leaders are members of the host community represented by eight public sector employees, five health sector employees and two educational sector employees.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GB" sz="1800" b="0" i="0" u="none" strike="noStrike" baseline="0" dirty="0">
                <a:solidFill>
                  <a:srgbClr val="58585B"/>
                </a:solidFill>
                <a:latin typeface="Arial Narrow" panose="020B0606020202030204" pitchFamily="34" charset="0"/>
              </a:rPr>
              <a:t>IDPs (displaced from the area) refer to households from Markaz Al-</a:t>
            </a:r>
            <a:r>
              <a:rPr lang="en-GB" sz="1800" b="0" i="0" u="none" strike="noStrike" baseline="0" dirty="0" err="1">
                <a:solidFill>
                  <a:srgbClr val="58585B"/>
                </a:solidFill>
                <a:latin typeface="Arial Narrow" panose="020B0606020202030204" pitchFamily="34" charset="0"/>
              </a:rPr>
              <a:t>Garma</a:t>
            </a:r>
            <a:r>
              <a:rPr lang="en-GB" sz="1800" b="0" i="0" u="none" strike="noStrike" baseline="0" dirty="0">
                <a:solidFill>
                  <a:srgbClr val="58585B"/>
                </a:solidFill>
                <a:latin typeface="Arial Narrow" panose="020B0606020202030204" pitchFamily="34" charset="0"/>
              </a:rPr>
              <a:t> displaced after 2014 events to other areas different than their AoO, specifically in </a:t>
            </a:r>
            <a:r>
              <a:rPr lang="en-GB" sz="1800" b="0" i="0" u="none" strike="noStrike" baseline="0" dirty="0" err="1">
                <a:solidFill>
                  <a:srgbClr val="58585B"/>
                </a:solidFill>
                <a:latin typeface="Arial Narrow" panose="020B0606020202030204" pitchFamily="34" charset="0"/>
              </a:rPr>
              <a:t>Khaifan</a:t>
            </a:r>
            <a:r>
              <a:rPr lang="en-GB" sz="1800" b="0" i="0" u="none" strike="noStrike" baseline="0" dirty="0">
                <a:solidFill>
                  <a:srgbClr val="58585B"/>
                </a:solidFill>
                <a:latin typeface="Arial Narrow" panose="020B0606020202030204" pitchFamily="34" charset="0"/>
              </a:rPr>
              <a:t> and </a:t>
            </a:r>
            <a:r>
              <a:rPr lang="en-GB" sz="1800" b="0" i="0" u="none" strike="noStrike" baseline="0" dirty="0" err="1">
                <a:solidFill>
                  <a:srgbClr val="58585B"/>
                </a:solidFill>
                <a:latin typeface="Arial Narrow" panose="020B0606020202030204" pitchFamily="34" charset="0"/>
              </a:rPr>
              <a:t>Bradost</a:t>
            </a:r>
            <a:r>
              <a:rPr lang="en-GB" sz="1800" b="0" i="0" u="none" strike="noStrike" baseline="0" dirty="0">
                <a:solidFill>
                  <a:srgbClr val="58585B"/>
                </a:solidFill>
                <a:latin typeface="Arial Narrow" panose="020B0606020202030204" pitchFamily="34" charset="0"/>
              </a:rPr>
              <a:t> sub-districts (</a:t>
            </a:r>
            <a:r>
              <a:rPr lang="en-GB" sz="1800" b="0" i="0" u="none" strike="noStrike" baseline="0" dirty="0" err="1">
                <a:solidFill>
                  <a:srgbClr val="58585B"/>
                </a:solidFill>
                <a:latin typeface="Arial Narrow" panose="020B0606020202030204" pitchFamily="34" charset="0"/>
              </a:rPr>
              <a:t>Rawanduz</a:t>
            </a:r>
            <a:r>
              <a:rPr lang="en-GB" sz="1800" b="0" i="0" u="none" strike="noStrike" baseline="0" dirty="0">
                <a:solidFill>
                  <a:srgbClr val="58585B"/>
                </a:solidFill>
                <a:latin typeface="Arial Narrow" panose="020B0606020202030204" pitchFamily="34" charset="0"/>
              </a:rPr>
              <a:t> District of Erbil Governorate); and in Al-</a:t>
            </a:r>
            <a:r>
              <a:rPr lang="en-GB" sz="1800" b="0" i="0" u="none" strike="noStrike" baseline="0" dirty="0" err="1">
                <a:solidFill>
                  <a:srgbClr val="58585B"/>
                </a:solidFill>
                <a:latin typeface="Arial Narrow" panose="020B0606020202030204" pitchFamily="34" charset="0"/>
              </a:rPr>
              <a:t>Suleimaniyah</a:t>
            </a:r>
            <a:r>
              <a:rPr lang="en-GB" sz="1800" b="0" i="0" u="none" strike="noStrike" baseline="0" dirty="0">
                <a:solidFill>
                  <a:srgbClr val="58585B"/>
                </a:solidFill>
                <a:latin typeface="Arial Narrow" panose="020B0606020202030204" pitchFamily="34" charset="0"/>
              </a:rPr>
              <a:t> Governorate specifically in Markaz </a:t>
            </a:r>
            <a:r>
              <a:rPr lang="en-GB" sz="1800" b="0" i="0" u="none" strike="noStrike" baseline="0" dirty="0" err="1">
                <a:solidFill>
                  <a:srgbClr val="58585B"/>
                </a:solidFill>
                <a:latin typeface="Arial Narrow" panose="020B0606020202030204" pitchFamily="34" charset="0"/>
              </a:rPr>
              <a:t>Chamchamal</a:t>
            </a:r>
            <a:r>
              <a:rPr lang="en-GB" sz="1800" b="0" i="0" u="none" strike="noStrike" baseline="0" dirty="0">
                <a:solidFill>
                  <a:srgbClr val="58585B"/>
                </a:solidFill>
                <a:latin typeface="Arial Narrow" panose="020B0606020202030204" pitchFamily="34" charset="0"/>
              </a:rPr>
              <a:t> Sub-district (</a:t>
            </a:r>
            <a:r>
              <a:rPr lang="en-GB" sz="1800" b="0" i="0" u="none" strike="noStrike" baseline="0" dirty="0" err="1">
                <a:solidFill>
                  <a:srgbClr val="58585B"/>
                </a:solidFill>
                <a:latin typeface="Arial Narrow" panose="020B0606020202030204" pitchFamily="34" charset="0"/>
              </a:rPr>
              <a:t>Chamchamal</a:t>
            </a:r>
            <a:r>
              <a:rPr lang="en-GB" sz="1800" b="0" i="0" u="none" strike="noStrike" baseline="0" dirty="0">
                <a:solidFill>
                  <a:srgbClr val="58585B"/>
                </a:solidFill>
                <a:latin typeface="Arial Narrow" panose="020B0606020202030204" pitchFamily="34" charset="0"/>
              </a:rPr>
              <a:t> District), </a:t>
            </a:r>
            <a:r>
              <a:rPr lang="en-GB" sz="1800" b="0" i="0" u="none" strike="noStrike" baseline="0" dirty="0" err="1">
                <a:solidFill>
                  <a:srgbClr val="58585B"/>
                </a:solidFill>
                <a:latin typeface="Arial Narrow" panose="020B0606020202030204" pitchFamily="34" charset="0"/>
              </a:rPr>
              <a:t>Sourdash</a:t>
            </a:r>
            <a:r>
              <a:rPr lang="en-GB" sz="1800" b="0" i="0" u="none" strike="noStrike" baseline="0" dirty="0">
                <a:solidFill>
                  <a:srgbClr val="58585B"/>
                </a:solidFill>
                <a:latin typeface="Arial Narrow" panose="020B0606020202030204" pitchFamily="34" charset="0"/>
              </a:rPr>
              <a:t> and </a:t>
            </a:r>
            <a:r>
              <a:rPr lang="en-GB" sz="1800" b="0" i="0" u="none" strike="noStrike" baseline="0" dirty="0" err="1">
                <a:solidFill>
                  <a:srgbClr val="58585B"/>
                </a:solidFill>
                <a:latin typeface="Arial Narrow" panose="020B0606020202030204" pitchFamily="34" charset="0"/>
              </a:rPr>
              <a:t>Gnareen</a:t>
            </a:r>
            <a:r>
              <a:rPr lang="en-GB" sz="1800" b="0" i="0" u="none" strike="noStrike" baseline="0" dirty="0">
                <a:solidFill>
                  <a:srgbClr val="58585B"/>
                </a:solidFill>
                <a:latin typeface="Arial Narrow" panose="020B0606020202030204" pitchFamily="34" charset="0"/>
              </a:rPr>
              <a:t> Sub-districts (</a:t>
            </a:r>
            <a:r>
              <a:rPr lang="en-GB" sz="1800" b="0" i="0" u="none" strike="noStrike" baseline="0" dirty="0" err="1">
                <a:solidFill>
                  <a:srgbClr val="58585B"/>
                </a:solidFill>
                <a:latin typeface="Arial Narrow" panose="020B0606020202030204" pitchFamily="34" charset="0"/>
              </a:rPr>
              <a:t>Dokan</a:t>
            </a:r>
            <a:r>
              <a:rPr lang="en-GB" sz="1800" b="0" i="0" u="none" strike="noStrike" baseline="0" dirty="0">
                <a:solidFill>
                  <a:srgbClr val="58585B"/>
                </a:solidFill>
                <a:latin typeface="Arial Narrow" panose="020B0606020202030204" pitchFamily="34" charset="0"/>
              </a:rPr>
              <a:t> District), Markaz </a:t>
            </a:r>
            <a:r>
              <a:rPr lang="en-GB" sz="1800" b="0" i="0" u="none" strike="noStrike" baseline="0" dirty="0" err="1">
                <a:solidFill>
                  <a:srgbClr val="58585B"/>
                </a:solidFill>
                <a:latin typeface="Arial Narrow" panose="020B0606020202030204" pitchFamily="34" charset="0"/>
              </a:rPr>
              <a:t>Kalar</a:t>
            </a:r>
            <a:r>
              <a:rPr lang="en-GB" sz="1800" b="0" i="0" u="none" strike="noStrike" baseline="0" dirty="0">
                <a:solidFill>
                  <a:srgbClr val="58585B"/>
                </a:solidFill>
                <a:latin typeface="Arial Narrow" panose="020B0606020202030204" pitchFamily="34" charset="0"/>
              </a:rPr>
              <a:t> Sub-district (</a:t>
            </a:r>
            <a:r>
              <a:rPr lang="en-GB" sz="1800" b="0" i="0" u="none" strike="noStrike" baseline="0" dirty="0" err="1">
                <a:solidFill>
                  <a:srgbClr val="58585B"/>
                </a:solidFill>
                <a:latin typeface="Arial Narrow" panose="020B0606020202030204" pitchFamily="34" charset="0"/>
              </a:rPr>
              <a:t>Kalar</a:t>
            </a:r>
            <a:r>
              <a:rPr lang="en-GB" sz="1800" b="0" i="0" u="none" strike="noStrike" baseline="0" dirty="0">
                <a:solidFill>
                  <a:srgbClr val="58585B"/>
                </a:solidFill>
                <a:latin typeface="Arial Narrow" panose="020B0606020202030204" pitchFamily="34" charset="0"/>
              </a:rPr>
              <a:t> District) and </a:t>
            </a:r>
            <a:r>
              <a:rPr lang="en-GB" sz="1800" b="0" i="0" u="none" strike="noStrike" baseline="0" dirty="0" err="1">
                <a:solidFill>
                  <a:srgbClr val="58585B"/>
                </a:solidFill>
                <a:latin typeface="Arial Narrow" panose="020B0606020202030204" pitchFamily="34" charset="0"/>
              </a:rPr>
              <a:t>Bazian</a:t>
            </a:r>
            <a:r>
              <a:rPr lang="en-GB" sz="1800" b="0" i="0" u="none" strike="noStrike" baseline="0" dirty="0">
                <a:solidFill>
                  <a:srgbClr val="58585B"/>
                </a:solidFill>
                <a:latin typeface="Arial Narrow" panose="020B0606020202030204" pitchFamily="34" charset="0"/>
              </a:rPr>
              <a:t> Sub-district (Al-</a:t>
            </a:r>
            <a:r>
              <a:rPr lang="en-GB" sz="1800" b="0" i="0" u="none" strike="noStrike" baseline="0" dirty="0" err="1">
                <a:solidFill>
                  <a:srgbClr val="58585B"/>
                </a:solidFill>
                <a:latin typeface="Arial Narrow" panose="020B0606020202030204" pitchFamily="34" charset="0"/>
              </a:rPr>
              <a:t>Suleimaniya</a:t>
            </a:r>
            <a:r>
              <a:rPr lang="en-GB" sz="1800" b="0" i="0" u="none" strike="noStrike" baseline="0" dirty="0">
                <a:solidFill>
                  <a:srgbClr val="58585B"/>
                </a:solidFill>
                <a:latin typeface="Arial Narrow" panose="020B0606020202030204" pitchFamily="34" charset="0"/>
              </a:rPr>
              <a:t> District).</a:t>
            </a:r>
          </a:p>
          <a:p>
            <a:pPr defTabSz="966155">
              <a:defRPr/>
            </a:pPr>
            <a:endParaRPr lang="en-US" baseline="0" dirty="0"/>
          </a:p>
          <a:p>
            <a:pPr marL="0" marR="0" lvl="0" indent="0" algn="l" defTabSz="966155"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23232"/>
                </a:solidFill>
                <a:latin typeface="Arial Narrow" panose="020B0606020202030204" pitchFamily="34" charset="0"/>
                <a:ea typeface="+mn-ea"/>
                <a:cs typeface="+mn-cs"/>
              </a:rPr>
              <a:t>For the purpose of this research, returnees will be categorized as an IDP returning to their AoO, where AoO is defined as the stated original sub-district of origin for the IDP. Given the complexity of (re)integration, this could mean that returnees still face challenges to their sustainable return to their AoO.</a:t>
            </a:r>
          </a:p>
          <a:p>
            <a:pPr defTabSz="966155">
              <a:defRPr/>
            </a:pPr>
            <a:endParaRPr lang="en-US" baseline="0" dirty="0"/>
          </a:p>
          <a:p>
            <a:pPr marL="0" marR="0" lvl="0" indent="0" algn="l" defTabSz="966155"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There were 50 individuals aged between 20 and 75 years old interviewed for the Markaz Al-</a:t>
            </a:r>
            <a:r>
              <a:rPr lang="en-US" sz="1800" b="0" i="0" u="none" strike="noStrike" baseline="0" dirty="0" err="1">
                <a:solidFill>
                  <a:srgbClr val="58585B"/>
                </a:solidFill>
                <a:latin typeface="Arial Narrow" panose="020B0606020202030204" pitchFamily="34" charset="0"/>
              </a:rPr>
              <a:t>Garma</a:t>
            </a:r>
            <a:r>
              <a:rPr lang="en-US" sz="1800" b="0" i="0" u="none" strike="noStrike" baseline="0" dirty="0">
                <a:solidFill>
                  <a:srgbClr val="58585B"/>
                </a:solidFill>
                <a:latin typeface="Arial Narrow" panose="020B0606020202030204" pitchFamily="34" charset="0"/>
              </a:rPr>
              <a:t> assessment. All KIs were </a:t>
            </a:r>
            <a:r>
              <a:rPr lang="en-US" sz="1800" b="0" i="0" u="none" strike="noStrike" baseline="0" dirty="0" smtClean="0">
                <a:solidFill>
                  <a:srgbClr val="58585B"/>
                </a:solidFill>
                <a:latin typeface="Arial Narrow" panose="020B0606020202030204" pitchFamily="34" charset="0"/>
              </a:rPr>
              <a:t>male. Lack of gender balance is a limitation of the assessment, largely due to the limited response rate of and challenges identifying female KIs. </a:t>
            </a:r>
            <a:r>
              <a:rPr lang="en-US" sz="1800" b="0" i="0" u="none" strike="noStrike" baseline="0" dirty="0">
                <a:solidFill>
                  <a:srgbClr val="58585B"/>
                </a:solidFill>
                <a:latin typeface="Arial Narrow" panose="020B0606020202030204" pitchFamily="34" charset="0"/>
              </a:rPr>
              <a:t>In addition, 4% of the KIs were elderly (over 65 years old), and 4% represented youth (aged between 20 and 23 years old) which ensured inclusion of vulnerable age groups.</a:t>
            </a:r>
          </a:p>
        </p:txBody>
      </p:sp>
      <p:sp>
        <p:nvSpPr>
          <p:cNvPr id="4" name="Slide Number Placeholder 3"/>
          <p:cNvSpPr>
            <a:spLocks noGrp="1"/>
          </p:cNvSpPr>
          <p:nvPr>
            <p:ph type="sldNum" sz="quarter" idx="10"/>
          </p:nvPr>
        </p:nvSpPr>
        <p:spPr/>
        <p:txBody>
          <a:bodyPr/>
          <a:lstStyle/>
          <a:p>
            <a:fld id="{33A22B85-E105-4374-B998-26621ECADA5C}" type="slidenum">
              <a:rPr lang="en-US" smtClean="0"/>
              <a:t>7</a:t>
            </a:fld>
            <a:endParaRPr lang="en-US"/>
          </a:p>
        </p:txBody>
      </p:sp>
    </p:spTree>
    <p:extLst>
      <p:ext uri="{BB962C8B-B14F-4D97-AF65-F5344CB8AC3E}">
        <p14:creationId xmlns:p14="http://schemas.microsoft.com/office/powerpoint/2010/main" val="334429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0" eaLnBrk="1" fontAlgn="auto" latinLnBrk="0" hangingPunct="1">
              <a:lnSpc>
                <a:spcPct val="115000"/>
              </a:lnSpc>
              <a:spcBef>
                <a:spcPts val="0"/>
              </a:spcBef>
              <a:spcAft>
                <a:spcPts val="1000"/>
              </a:spcAft>
              <a:buClrTx/>
              <a:buSzTx/>
              <a:buFont typeface="Wingdings" panose="05000000000000000000" pitchFamily="2" charset="2"/>
              <a:buChar char=""/>
              <a:tabLst>
                <a:tab pos="457200" algn="l"/>
              </a:tabLst>
              <a:defRPr/>
            </a:pPr>
            <a:r>
              <a:rPr lang="en-GB" sz="1800" b="1" dirty="0">
                <a:effectLst/>
                <a:latin typeface="Arial Narrow" panose="020B0606020202030204" pitchFamily="34" charset="0"/>
                <a:ea typeface="Calibri" panose="020F0502020204030204" pitchFamily="34" charset="0"/>
                <a:cs typeface="Arial" panose="020B0604020202020204" pitchFamily="34" charset="0"/>
              </a:rPr>
              <a:t>Considering the findings as indicative: </a:t>
            </a:r>
            <a:r>
              <a:rPr lang="en-GB" sz="1800" dirty="0">
                <a:effectLst/>
                <a:latin typeface="Arial Narrow" panose="020B0606020202030204" pitchFamily="34" charset="0"/>
                <a:ea typeface="Calibri" panose="020F0502020204030204" pitchFamily="34" charset="0"/>
                <a:cs typeface="Arial" panose="020B0604020202020204" pitchFamily="34" charset="0"/>
              </a:rPr>
              <a:t>The sample is small (50 KIs</a:t>
            </a:r>
            <a:r>
              <a:rPr lang="en-GB" sz="18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and findings will only be an indication of trends, needs, humanitarian concerns, gaps and flags for actors to assess further. Findings cannot be analysed or </a:t>
            </a:r>
            <a:r>
              <a:rPr lang="en-GB" sz="1800" kern="1200"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visualised </a:t>
            </a:r>
            <a:r>
              <a:rPr lang="en-GB" sz="18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at c</a:t>
            </a:r>
            <a:r>
              <a:rPr lang="en-GB" sz="1800" dirty="0">
                <a:effectLst/>
                <a:latin typeface="Arial Narrow" panose="020B0606020202030204" pitchFamily="34" charset="0"/>
                <a:ea typeface="Calibri" panose="020F0502020204030204" pitchFamily="34" charset="0"/>
                <a:cs typeface="Arial" panose="020B0604020202020204" pitchFamily="34" charset="0"/>
              </a:rPr>
              <a:t>ommunity-level in the current methodology but </a:t>
            </a:r>
            <a:r>
              <a:rPr lang="en-GB" sz="1800" b="1" dirty="0" smtClean="0">
                <a:effectLst/>
                <a:latin typeface="Arial Narrow" panose="020B0606020202030204" pitchFamily="34" charset="0"/>
                <a:ea typeface="Calibri" panose="020F0502020204030204" pitchFamily="34" charset="0"/>
                <a:cs typeface="Arial" panose="020B0604020202020204" pitchFamily="34" charset="0"/>
              </a:rPr>
              <a:t>for </a:t>
            </a:r>
            <a:r>
              <a:rPr lang="en-GB" sz="1800" b="1" dirty="0">
                <a:effectLst/>
                <a:latin typeface="Arial Narrow" panose="020B0606020202030204" pitchFamily="34" charset="0"/>
                <a:ea typeface="Calibri" panose="020F0502020204030204" pitchFamily="34" charset="0"/>
                <a:cs typeface="Arial" panose="020B0604020202020204" pitchFamily="34" charset="0"/>
              </a:rPr>
              <a:t>the current analysis REACH included findings per community group as relevant and available.</a:t>
            </a:r>
          </a:p>
          <a:p>
            <a:pPr marL="0" marR="0" lvl="0" indent="0" algn="just" rtl="0">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KIs gender balance: </a:t>
            </a:r>
            <a:r>
              <a:rPr lang="en-GB" sz="1800" b="0" dirty="0">
                <a:effectLst/>
                <a:latin typeface="Arial Narrow" panose="020B0606020202030204" pitchFamily="34" charset="0"/>
                <a:ea typeface="Calibri" panose="020F0502020204030204" pitchFamily="34" charset="0"/>
                <a:cs typeface="Arial" panose="020B0604020202020204" pitchFamily="34" charset="0"/>
              </a:rPr>
              <a:t>REACH and RWG are working on the identification process to encourage women to participate in the rapid assessment. Coming assessment are expected to have an increased participation rate.</a:t>
            </a:r>
          </a:p>
          <a:p>
            <a:pPr marL="0" marR="0" lvl="0" indent="0" algn="just">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Contextualization at sub-district level: </a:t>
            </a:r>
            <a:r>
              <a:rPr lang="en-GB" sz="1800" dirty="0">
                <a:effectLst/>
                <a:latin typeface="Arial Narrow" panose="020B0606020202030204" pitchFamily="34" charset="0"/>
                <a:ea typeface="Calibri" panose="020F0502020204030204" pitchFamily="34" charset="0"/>
                <a:cs typeface="Arial" panose="020B0604020202020204" pitchFamily="34" charset="0"/>
              </a:rPr>
              <a:t>To operationalize the identified trends, information was analysed and </a:t>
            </a:r>
            <a:r>
              <a:rPr lang="en-GB" sz="1800" dirty="0" smtClean="0">
                <a:effectLst/>
                <a:latin typeface="Arial Narrow" panose="020B0606020202030204" pitchFamily="34" charset="0"/>
                <a:ea typeface="Calibri" panose="020F0502020204030204" pitchFamily="34" charset="0"/>
                <a:cs typeface="Arial" panose="020B0604020202020204" pitchFamily="34" charset="0"/>
              </a:rPr>
              <a:t>visualised </a:t>
            </a:r>
            <a:r>
              <a:rPr lang="en-GB" sz="1800" dirty="0">
                <a:effectLst/>
                <a:latin typeface="Arial Narrow" panose="020B0606020202030204" pitchFamily="34" charset="0"/>
                <a:ea typeface="Calibri" panose="020F0502020204030204" pitchFamily="34" charset="0"/>
                <a:cs typeface="Arial" panose="020B0604020202020204" pitchFamily="34" charset="0"/>
              </a:rPr>
              <a:t>at sub-district level, rather than village and neighbourhood. Extending to more detailed assessment at village, neighbourhood or community-level will depend in the availability of data about KIs. Contact details will need to be provided since the sampling is purposive and snowballing is very limited while doing remote data collection and time consuming taking into consideration the need of the informed consent from individuals to share their contact information with REACH. It will also require additional resources such and budget and human resources (enumerators) and will affect the time-line of the project and report deadlines.</a:t>
            </a:r>
          </a:p>
          <a:p>
            <a:pPr marL="0" marR="0" lvl="0" indent="0" algn="just">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Remote data collection: </a:t>
            </a:r>
            <a:r>
              <a:rPr lang="en-GB" sz="1800" b="0" dirty="0" smtClean="0">
                <a:effectLst/>
                <a:latin typeface="Arial Narrow" panose="020B0606020202030204" pitchFamily="34" charset="0"/>
                <a:ea typeface="Calibri" panose="020F0502020204030204" pitchFamily="34" charset="0"/>
                <a:cs typeface="Arial" panose="020B0604020202020204" pitchFamily="34" charset="0"/>
              </a:rPr>
              <a:t>While collecting data remotely supports more timely and safe information</a:t>
            </a:r>
            <a:r>
              <a:rPr lang="en-GB" sz="1800" b="0" baseline="0" dirty="0" smtClean="0">
                <a:effectLst/>
                <a:latin typeface="Arial Narrow" panose="020B0606020202030204" pitchFamily="34" charset="0"/>
                <a:ea typeface="Calibri" panose="020F0502020204030204" pitchFamily="34" charset="0"/>
                <a:cs typeface="Arial" panose="020B0604020202020204" pitchFamily="34" charset="0"/>
              </a:rPr>
              <a:t> gathering</a:t>
            </a:r>
            <a:r>
              <a:rPr lang="en-GB" sz="1800" b="0" dirty="0" smtClean="0">
                <a:effectLst/>
                <a:latin typeface="Arial Narrow" panose="020B0606020202030204" pitchFamily="34" charset="0"/>
                <a:ea typeface="Calibri" panose="020F0502020204030204" pitchFamily="34" charset="0"/>
                <a:cs typeface="Arial" panose="020B0604020202020204" pitchFamily="34" charset="0"/>
              </a:rPr>
              <a:t>,</a:t>
            </a:r>
            <a:r>
              <a:rPr lang="en-GB" sz="1800" b="0" baseline="0" dirty="0" smtClean="0">
                <a:effectLst/>
                <a:latin typeface="Arial Narrow" panose="020B0606020202030204" pitchFamily="34" charset="0"/>
                <a:ea typeface="Calibri" panose="020F0502020204030204" pitchFamily="34" charset="0"/>
                <a:cs typeface="Arial" panose="020B0604020202020204" pitchFamily="34" charset="0"/>
              </a:rPr>
              <a:t> the openness of respondents is sometimes affected. That being said, REACH enumerators are trained in building rapport with respondents over the phone, and </a:t>
            </a:r>
            <a:r>
              <a:rPr lang="en-GB" sz="1800" b="1" dirty="0" smtClean="0">
                <a:effectLst/>
                <a:latin typeface="Arial Narrow" panose="020B0606020202030204" pitchFamily="34" charset="0"/>
                <a:ea typeface="Calibri" panose="020F0502020204030204" pitchFamily="34" charset="0"/>
                <a:cs typeface="Arial" panose="020B0604020202020204" pitchFamily="34" charset="0"/>
              </a:rPr>
              <a:t>testing processes were very strict as regards the sensitiveness questions and potential</a:t>
            </a:r>
            <a:r>
              <a:rPr lang="en-GB" sz="1800" b="1" baseline="0" dirty="0" smtClean="0">
                <a:effectLst/>
                <a:latin typeface="Arial Narrow" panose="020B0606020202030204" pitchFamily="34" charset="0"/>
                <a:ea typeface="Calibri" panose="020F0502020204030204" pitchFamily="34" charset="0"/>
                <a:cs typeface="Arial" panose="020B0604020202020204" pitchFamily="34" charset="0"/>
              </a:rPr>
              <a:t> for </a:t>
            </a:r>
            <a:r>
              <a:rPr lang="en-GB" sz="1800" b="1" dirty="0" smtClean="0">
                <a:effectLst/>
                <a:latin typeface="Arial Narrow" panose="020B0606020202030204" pitchFamily="34" charset="0"/>
                <a:ea typeface="Calibri" panose="020F0502020204030204" pitchFamily="34" charset="0"/>
                <a:cs typeface="Arial" panose="020B0604020202020204" pitchFamily="34" charset="0"/>
              </a:rPr>
              <a:t>doing harm to interviewees. </a:t>
            </a:r>
            <a:r>
              <a:rPr lang="en-GB" sz="1800" b="0" dirty="0" smtClean="0">
                <a:effectLst/>
                <a:latin typeface="Arial Narrow" panose="020B0606020202030204" pitchFamily="34" charset="0"/>
                <a:ea typeface="Calibri" panose="020F0502020204030204" pitchFamily="34" charset="0"/>
                <a:cs typeface="Arial" panose="020B0604020202020204" pitchFamily="34" charset="0"/>
              </a:rPr>
              <a:t>Some sensitive terminologies related to Iraq context were identified and replaced by explanation text in the Arabic version of the ODK tool (e.g. ‘governance’ was replaced by ‘laws and regulations’).</a:t>
            </a:r>
            <a:endParaRPr lang="en-US" sz="1800" b="0" dirty="0" smtClean="0">
              <a:effectLst/>
              <a:latin typeface="Calibri" panose="020F0502020204030204" pitchFamily="34" charset="0"/>
              <a:ea typeface="Calibri" panose="020F0502020204030204" pitchFamily="34" charset="0"/>
              <a:cs typeface="Arial" panose="020B0604020202020204" pitchFamily="34" charset="0"/>
            </a:endParaRPr>
          </a:p>
          <a:p>
            <a:pPr defTabSz="966155">
              <a:defRPr/>
            </a:pP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8</a:t>
            </a:fld>
            <a:endParaRPr lang="en-US"/>
          </a:p>
        </p:txBody>
      </p:sp>
    </p:spTree>
    <p:extLst>
      <p:ext uri="{BB962C8B-B14F-4D97-AF65-F5344CB8AC3E}">
        <p14:creationId xmlns:p14="http://schemas.microsoft.com/office/powerpoint/2010/main" val="341965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10</a:t>
            </a:fld>
            <a:endParaRPr lang="en-US"/>
          </a:p>
        </p:txBody>
      </p:sp>
    </p:spTree>
    <p:extLst>
      <p:ext uri="{BB962C8B-B14F-4D97-AF65-F5344CB8AC3E}">
        <p14:creationId xmlns:p14="http://schemas.microsoft.com/office/powerpoint/2010/main" val="276344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just" rtl="0">
              <a:buFont typeface="Wingdings" panose="05000000000000000000" pitchFamily="2" charset="2"/>
              <a:buChar char="§"/>
            </a:pPr>
            <a:r>
              <a:rPr lang="en-US" sz="1800" b="0" i="0" u="none" strike="noStrike" dirty="0">
                <a:solidFill>
                  <a:srgbClr val="58585B"/>
                </a:solidFill>
                <a:latin typeface="Arial Narrow" panose="020B0606020202030204" pitchFamily="34" charset="0"/>
              </a:rPr>
              <a:t>In general, most KIs noted that community members felt safe in Markaz Al-</a:t>
            </a:r>
            <a:r>
              <a:rPr lang="en-US" sz="1800" b="0" i="0" u="none" strike="noStrike" dirty="0" err="1">
                <a:solidFill>
                  <a:srgbClr val="58585B"/>
                </a:solidFill>
                <a:latin typeface="Arial Narrow" panose="020B0606020202030204" pitchFamily="34" charset="0"/>
              </a:rPr>
              <a:t>Garma</a:t>
            </a:r>
            <a:r>
              <a:rPr lang="en-US" sz="1800" b="0" i="0" u="none" strike="noStrike" dirty="0">
                <a:solidFill>
                  <a:srgbClr val="58585B"/>
                </a:solidFill>
                <a:latin typeface="Arial Narrow" panose="020B0606020202030204" pitchFamily="34" charset="0"/>
              </a:rPr>
              <a:t>, there were no restrictions of movements and that there were no groups reported to be unwelcome in the area.</a:t>
            </a:r>
          </a:p>
          <a:p>
            <a:pPr marL="285750" marR="0" indent="-285750" algn="just" rtl="0">
              <a:buFont typeface="Wingdings" panose="05000000000000000000" pitchFamily="2" charset="2"/>
              <a:buChar char="§"/>
            </a:pPr>
            <a:endParaRPr lang="en-US" sz="1800" b="0" i="0" u="none" strike="noStrike" dirty="0">
              <a:solidFill>
                <a:srgbClr val="58585B"/>
              </a:solidFill>
              <a:latin typeface="Arial Narrow" panose="020B0606020202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i="0" u="none" strike="noStrike" dirty="0">
                <a:solidFill>
                  <a:srgbClr val="58585B"/>
                </a:solidFill>
                <a:latin typeface="Arial Narrow" panose="020B0606020202030204" pitchFamily="34" charset="0"/>
              </a:rPr>
              <a:t>In addition, lack of basic services and job opportunities were not only obstacles to future returns to Markaz Al-</a:t>
            </a:r>
            <a:r>
              <a:rPr lang="en-US" sz="1800" b="0" i="0" u="none" strike="noStrike" dirty="0" err="1">
                <a:solidFill>
                  <a:srgbClr val="58585B"/>
                </a:solidFill>
                <a:latin typeface="Arial Narrow" panose="020B0606020202030204" pitchFamily="34" charset="0"/>
              </a:rPr>
              <a:t>Garma</a:t>
            </a:r>
            <a:r>
              <a:rPr lang="en-US" sz="1800" b="0" i="0" u="none" strike="noStrike" dirty="0">
                <a:solidFill>
                  <a:srgbClr val="58585B"/>
                </a:solidFill>
                <a:latin typeface="Arial Narrow" panose="020B0606020202030204" pitchFamily="34" charset="0"/>
              </a:rPr>
              <a:t>, but equally might contribute to risk the sustainability of durable solutions exemplified by expected departures of host community members as reported by KIs.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800" b="0" i="0" u="none" strike="noStrike" dirty="0">
              <a:solidFill>
                <a:srgbClr val="58585B"/>
              </a:solidFill>
              <a:latin typeface="Arial Narrow" panose="020B0606020202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i="0" u="none" strike="noStrike" baseline="0" dirty="0">
                <a:solidFill>
                  <a:srgbClr val="58585B"/>
                </a:solidFill>
                <a:latin typeface="Arial Narrow" panose="020B0606020202030204" pitchFamily="34" charset="0"/>
              </a:rPr>
              <a:t>Healthcare was the most commonly reported primary community need. In addition to healthcare, community leader and </a:t>
            </a:r>
            <a:r>
              <a:rPr lang="en-US" sz="1800" b="0" i="0" u="none" strike="noStrike" baseline="0" dirty="0" err="1">
                <a:solidFill>
                  <a:srgbClr val="58585B"/>
                </a:solidFill>
                <a:latin typeface="Arial Narrow" panose="020B0606020202030204" pitchFamily="34" charset="0"/>
              </a:rPr>
              <a:t>remainee</a:t>
            </a:r>
            <a:r>
              <a:rPr lang="en-US" sz="1800" b="0" i="0" u="none" strike="noStrike" baseline="0" dirty="0">
                <a:solidFill>
                  <a:srgbClr val="58585B"/>
                </a:solidFill>
                <a:latin typeface="Arial Narrow" panose="020B0606020202030204" pitchFamily="34" charset="0"/>
              </a:rPr>
              <a:t> KIs reported the need for further efforts to restore education services in Markaz Al-</a:t>
            </a:r>
            <a:r>
              <a:rPr lang="en-US" sz="1800" b="0" i="0" u="none" strike="noStrike" baseline="0" dirty="0" err="1">
                <a:solidFill>
                  <a:srgbClr val="58585B"/>
                </a:solidFill>
                <a:latin typeface="Arial Narrow" panose="020B0606020202030204" pitchFamily="34" charset="0"/>
              </a:rPr>
              <a:t>Garma</a:t>
            </a:r>
            <a:r>
              <a:rPr lang="en-US" sz="1800" b="0" i="0" u="none" strike="noStrike" baseline="0" dirty="0">
                <a:solidFill>
                  <a:srgbClr val="58585B"/>
                </a:solidFill>
                <a:latin typeface="Arial Narrow" panose="020B0606020202030204" pitchFamily="34" charset="0"/>
              </a:rPr>
              <a:t>. In comparison, access to livelihoods was commonly cited by returnee KIs as the primary community need closely linked to the need for further efforts to rehabilitate the roads and factories in Markaz Al-</a:t>
            </a:r>
            <a:r>
              <a:rPr lang="en-US" sz="1800" b="0" i="0" u="none" strike="noStrike" baseline="0" dirty="0" err="1">
                <a:solidFill>
                  <a:srgbClr val="58585B"/>
                </a:solidFill>
                <a:latin typeface="Arial Narrow" panose="020B0606020202030204" pitchFamily="34" charset="0"/>
              </a:rPr>
              <a:t>Garma</a:t>
            </a:r>
            <a:r>
              <a:rPr lang="en-US" sz="1800" b="0" i="0" u="none" strike="noStrike" baseline="0" dirty="0">
                <a:solidFill>
                  <a:srgbClr val="58585B"/>
                </a:solidFill>
                <a:latin typeface="Arial Narrow" panose="020B0606020202030204" pitchFamily="34" charset="0"/>
              </a:rPr>
              <a:t> to facilitate dignified access to employment, mainly for youth. IDPs KIs reported housing rehabilitation as their main need.</a:t>
            </a:r>
            <a:endParaRPr lang="en-US" sz="1800" b="0" i="0" u="none" strike="noStrike" dirty="0">
              <a:solidFill>
                <a:srgbClr val="58585B"/>
              </a:solidFill>
              <a:latin typeface="Arial Narrow" panose="020B0606020202030204" pitchFamily="34" charset="0"/>
            </a:endParaRPr>
          </a:p>
          <a:p>
            <a:pPr marL="285750" marR="0" indent="-285750" algn="just" rtl="0">
              <a:buFont typeface="Wingdings" panose="05000000000000000000" pitchFamily="2" charset="2"/>
              <a:buChar char="§"/>
            </a:pPr>
            <a:endParaRPr lang="en-US" sz="1800" b="0" i="0" u="none" strike="noStrike" baseline="3000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12</a:t>
            </a:fld>
            <a:endParaRPr lang="en-US"/>
          </a:p>
        </p:txBody>
      </p:sp>
    </p:spTree>
    <p:extLst>
      <p:ext uri="{BB962C8B-B14F-4D97-AF65-F5344CB8AC3E}">
        <p14:creationId xmlns:p14="http://schemas.microsoft.com/office/powerpoint/2010/main" val="362900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i="0" u="none" strike="noStrike" dirty="0">
                <a:solidFill>
                  <a:srgbClr val="58585B"/>
                </a:solidFill>
                <a:latin typeface="Arial Narrow" panose="020B0606020202030204" pitchFamily="34" charset="0"/>
              </a:rPr>
              <a:t>In line with this, IDPs and returnees were also reportedly disadvantaged in access to compensation for housing and property rehabilitation and more at risk of eviction.</a:t>
            </a:r>
          </a:p>
          <a:p>
            <a:pPr marL="285750" marR="0" indent="-285750" algn="just" rtl="0">
              <a:buFont typeface="Wingdings" panose="05000000000000000000" pitchFamily="2" charset="2"/>
              <a:buChar char="§"/>
            </a:pPr>
            <a:endParaRPr lang="en-US" sz="1800" kern="1200" dirty="0">
              <a:solidFill>
                <a:schemeClr val="tx1"/>
              </a:solidFill>
              <a:effectLst/>
              <a:highlight>
                <a:srgbClr val="FFFF00"/>
              </a:highlight>
              <a:latin typeface="Arial" panose="020B0604020202020204" pitchFamily="34"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i="0" u="none" strike="noStrike" dirty="0">
                <a:solidFill>
                  <a:srgbClr val="58585B"/>
                </a:solidFill>
                <a:latin typeface="Arial Narrow" panose="020B0606020202030204" pitchFamily="34" charset="0"/>
              </a:rPr>
              <a:t>Lack of transportation was reportedly one of the main reasons for both boys and girls to drop-out of school, potentially linked to the reported decrease in transportation service </a:t>
            </a:r>
            <a:r>
              <a:rPr lang="en-US" sz="1800" b="0" i="0" u="none" strike="noStrike" dirty="0" smtClean="0">
                <a:solidFill>
                  <a:srgbClr val="58585B"/>
                </a:solidFill>
                <a:latin typeface="Arial Narrow" panose="020B0606020202030204" pitchFamily="34" charset="0"/>
              </a:rPr>
              <a:t>in </a:t>
            </a:r>
            <a:r>
              <a:rPr lang="en-US" sz="1800" b="0" i="0" u="none" strike="noStrike" dirty="0">
                <a:solidFill>
                  <a:srgbClr val="58585B"/>
                </a:solidFill>
                <a:latin typeface="Arial Narrow" panose="020B0606020202030204" pitchFamily="34" charset="0"/>
              </a:rPr>
              <a:t>Markaz Al-</a:t>
            </a:r>
            <a:r>
              <a:rPr lang="en-US" sz="1800" b="0" i="0" u="none" strike="noStrike" dirty="0" err="1">
                <a:solidFill>
                  <a:srgbClr val="58585B"/>
                </a:solidFill>
                <a:latin typeface="Arial Narrow" panose="020B0606020202030204" pitchFamily="34" charset="0"/>
              </a:rPr>
              <a:t>Garma</a:t>
            </a:r>
            <a:r>
              <a:rPr lang="en-US" sz="1800" b="0" i="0" u="none" strike="noStrike" dirty="0">
                <a:solidFill>
                  <a:srgbClr val="58585B"/>
                </a:solidFill>
                <a:latin typeface="Arial Narrow" panose="020B0606020202030204" pitchFamily="34" charset="0"/>
              </a:rPr>
              <a:t>.</a:t>
            </a:r>
          </a:p>
          <a:p>
            <a:pPr marL="285750" marR="0" indent="-285750" algn="just" rtl="0">
              <a:buFont typeface="Wingdings" panose="05000000000000000000" pitchFamily="2" charset="2"/>
              <a:buChar char="§"/>
            </a:pPr>
            <a:endParaRPr lang="en-US" sz="1800" kern="1200" dirty="0">
              <a:solidFill>
                <a:schemeClr val="tx1"/>
              </a:solidFill>
              <a:effectLst/>
              <a:highlight>
                <a:srgbClr val="FFFF00"/>
              </a:highlight>
              <a:latin typeface="Arial" panose="020B0604020202020204" pitchFamily="34"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i="0" u="none" strike="noStrike" dirty="0">
                <a:solidFill>
                  <a:srgbClr val="58585B"/>
                </a:solidFill>
                <a:latin typeface="Arial Narrow" panose="020B0606020202030204" pitchFamily="34" charset="0"/>
              </a:rPr>
              <a:t>Reportedly, construction, oil industry and manufacturing jobs were more available in 2021 than other types of jobs such as public administration and defense, and transportation. KIs reported that access to livelihoods in Markaz Al-</a:t>
            </a:r>
            <a:r>
              <a:rPr lang="en-US" sz="1800" b="0" i="0" u="none" strike="noStrike" dirty="0" err="1">
                <a:solidFill>
                  <a:srgbClr val="58585B"/>
                </a:solidFill>
                <a:latin typeface="Arial Narrow" panose="020B0606020202030204" pitchFamily="34" charset="0"/>
              </a:rPr>
              <a:t>Garma</a:t>
            </a:r>
            <a:r>
              <a:rPr lang="en-US" sz="1800" b="0" i="0" u="none" strike="noStrike" dirty="0">
                <a:solidFill>
                  <a:srgbClr val="58585B"/>
                </a:solidFill>
                <a:latin typeface="Arial Narrow" panose="020B0606020202030204" pitchFamily="34" charset="0"/>
              </a:rPr>
              <a:t> was unequal for vulnerable groups, namely people with disabilities, elderly people, and female heads of household.</a:t>
            </a:r>
          </a:p>
          <a:p>
            <a:pPr marL="285750" marR="0" indent="-285750" algn="just" rtl="0">
              <a:buFont typeface="Wingdings" panose="05000000000000000000" pitchFamily="2" charset="2"/>
              <a:buChar char="§"/>
            </a:pPr>
            <a:endParaRPr lang="en-US" sz="1800" kern="1200" dirty="0">
              <a:solidFill>
                <a:schemeClr val="tx1"/>
              </a:solidFill>
              <a:effectLst/>
              <a:highlight>
                <a:srgbClr val="FFFF00"/>
              </a:highlight>
              <a:latin typeface="Arial" panose="020B0604020202020204" pitchFamily="34" charset="0"/>
              <a:cs typeface="+mn-cs"/>
            </a:endParaRPr>
          </a:p>
          <a:p>
            <a:pPr marL="285750" marR="0" indent="-285750" algn="just" rtl="0">
              <a:buFont typeface="Wingdings" panose="05000000000000000000" pitchFamily="2" charset="2"/>
              <a:buChar char="§"/>
            </a:pPr>
            <a:r>
              <a:rPr lang="en-US" sz="1800" b="0" i="0" u="none" strike="noStrike" dirty="0">
                <a:solidFill>
                  <a:srgbClr val="58585B"/>
                </a:solidFill>
                <a:latin typeface="Arial Narrow" panose="020B0606020202030204" pitchFamily="34" charset="0"/>
              </a:rPr>
              <a:t>However, a </a:t>
            </a:r>
            <a:r>
              <a:rPr lang="en-GB" sz="1800" b="0" i="0" u="none" strike="noStrike" dirty="0">
                <a:solidFill>
                  <a:srgbClr val="58585B"/>
                </a:solidFill>
                <a:latin typeface="Arial Narrow" panose="020B0606020202030204" pitchFamily="34" charset="0"/>
              </a:rPr>
              <a:t>returnee KI r</a:t>
            </a:r>
            <a:r>
              <a:rPr lang="en-US" sz="1800" b="0" i="0" u="none" strike="noStrike" dirty="0" err="1">
                <a:solidFill>
                  <a:srgbClr val="58585B"/>
                </a:solidFill>
                <a:latin typeface="Arial Narrow" panose="020B0606020202030204" pitchFamily="34" charset="0"/>
              </a:rPr>
              <a:t>eported</a:t>
            </a:r>
            <a:r>
              <a:rPr lang="en-US" sz="1800" b="0" i="0" u="none" strike="noStrike" dirty="0">
                <a:solidFill>
                  <a:srgbClr val="58585B"/>
                </a:solidFill>
                <a:latin typeface="Arial Narrow" panose="020B0606020202030204" pitchFamily="34" charset="0"/>
              </a:rPr>
              <a:t> that lack of communal harmony in Markaz Al-</a:t>
            </a:r>
            <a:r>
              <a:rPr lang="en-US" sz="1800" b="0" i="0" u="none" strike="noStrike" dirty="0" err="1">
                <a:solidFill>
                  <a:srgbClr val="58585B"/>
                </a:solidFill>
                <a:latin typeface="Arial Narrow" panose="020B0606020202030204" pitchFamily="34" charset="0"/>
              </a:rPr>
              <a:t>Garma</a:t>
            </a:r>
            <a:r>
              <a:rPr lang="en-US" sz="1800" b="0" i="0" u="none" strike="noStrike" dirty="0">
                <a:solidFill>
                  <a:srgbClr val="58585B"/>
                </a:solidFill>
                <a:latin typeface="Arial Narrow" panose="020B0606020202030204" pitchFamily="34" charset="0"/>
              </a:rPr>
              <a:t> was the main barrier for returnees to interact with other groups. In terms of participation in community and social affairs, KIs reported that the main barrier was the lack of interest to actively participate in social meetings, events or being involved in the work of a group/</a:t>
            </a:r>
            <a:r>
              <a:rPr lang="en-US" sz="1800" b="0" i="0" u="none" strike="noStrike" dirty="0" err="1">
                <a:solidFill>
                  <a:srgbClr val="58585B"/>
                </a:solidFill>
                <a:latin typeface="Arial Narrow" panose="020B0606020202030204" pitchFamily="34" charset="0"/>
              </a:rPr>
              <a:t>organisation</a:t>
            </a:r>
            <a:r>
              <a:rPr lang="en-US" sz="1800" b="0" i="0" u="none" strike="noStrike" dirty="0">
                <a:solidFill>
                  <a:srgbClr val="58585B"/>
                </a:solidFill>
                <a:latin typeface="Arial Narrow" panose="020B0606020202030204" pitchFamily="34" charset="0"/>
              </a:rPr>
              <a:t>. This suggests that further efforts are required to improve participation in social events and interaction between displaced, returnee and host community populations.</a:t>
            </a:r>
            <a:endParaRPr lang="en-US" sz="1800" kern="1200" dirty="0">
              <a:solidFill>
                <a:schemeClr val="tx1"/>
              </a:solidFill>
              <a:effectLst/>
              <a:highlight>
                <a:srgbClr val="FFFF00"/>
              </a:highlight>
              <a:latin typeface="Arial" panose="020B0604020202020204" pitchFamily="34" charset="0"/>
              <a:cs typeface="+mn-cs"/>
            </a:endParaRPr>
          </a:p>
          <a:p>
            <a:pPr marL="285750" marR="0" indent="-285750" algn="just" rtl="0">
              <a:buFont typeface="Wingdings" panose="05000000000000000000" pitchFamily="2" charset="2"/>
              <a:buChar char="§"/>
            </a:pPr>
            <a:endParaRPr lang="en-US" sz="1800" kern="1200" dirty="0">
              <a:solidFill>
                <a:schemeClr val="tx1"/>
              </a:solidFill>
              <a:effectLst/>
              <a:highlight>
                <a:srgbClr val="FFFF00"/>
              </a:highlight>
              <a:latin typeface="Arial" panose="020B0604020202020204" pitchFamily="34" charset="0"/>
              <a:cs typeface="+mn-cs"/>
            </a:endParaRPr>
          </a:p>
          <a:p>
            <a:pPr marL="285750" marR="0" indent="-285750" algn="just" rtl="0">
              <a:buFont typeface="Wingdings" panose="05000000000000000000" pitchFamily="2" charset="2"/>
              <a:buChar char="§"/>
            </a:pPr>
            <a:r>
              <a:rPr lang="en-US" sz="1800" b="0" i="0" u="none" strike="noStrike" dirty="0">
                <a:solidFill>
                  <a:srgbClr val="58585B"/>
                </a:solidFill>
                <a:latin typeface="Arial Narrow" panose="020B0606020202030204" pitchFamily="34" charset="0"/>
              </a:rPr>
              <a:t>Almost half of KIs reported that this situation was expected to remain the same in the long-term due to the (re)integration and acceptance of IDPs and returnees in the community of Markaz Al-</a:t>
            </a:r>
            <a:r>
              <a:rPr lang="en-US" sz="1800" b="0" i="0" u="none" strike="noStrike" dirty="0" err="1">
                <a:solidFill>
                  <a:srgbClr val="58585B"/>
                </a:solidFill>
                <a:latin typeface="Arial Narrow" panose="020B0606020202030204" pitchFamily="34" charset="0"/>
              </a:rPr>
              <a:t>Garma</a:t>
            </a:r>
            <a:r>
              <a:rPr lang="en-US" sz="1800" b="0" i="0" u="none" strike="noStrike" dirty="0">
                <a:solidFill>
                  <a:srgbClr val="58585B"/>
                </a:solidFill>
                <a:latin typeface="Arial Narrow" panose="020B0606020202030204" pitchFamily="34" charset="0"/>
              </a:rPr>
              <a:t>, kinship ties between families, work relationships established between community members of different population groups and the intervention of the local authorities and formal security forces to resolve those disputes.</a:t>
            </a:r>
            <a:endParaRPr lang="en-US" sz="1800" kern="1200" dirty="0">
              <a:solidFill>
                <a:schemeClr val="tx1"/>
              </a:solidFill>
              <a:effectLst/>
              <a:highlight>
                <a:srgbClr val="FFFF00"/>
              </a:highlight>
              <a:latin typeface="Arial" panose="020B0604020202020204" pitchFamily="34" charset="0"/>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13</a:t>
            </a:fld>
            <a:endParaRPr lang="en-US"/>
          </a:p>
        </p:txBody>
      </p:sp>
    </p:spTree>
    <p:extLst>
      <p:ext uri="{BB962C8B-B14F-4D97-AF65-F5344CB8AC3E}">
        <p14:creationId xmlns:p14="http://schemas.microsoft.com/office/powerpoint/2010/main" val="156093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Master" Target="../slideMasters/slideMaster4.xml"/><Relationship Id="rId2" Type="http://schemas.openxmlformats.org/officeDocument/2006/relationships/diagramData" Target="../diagrams/data1.xml"/></Relationships>
</file>

<file path=ppt/slideLayouts/_rels/slideLayout2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Master" Target="../slideMasters/slideMaster4.xml"/><Relationship Id="rId2" Type="http://schemas.openxmlformats.org/officeDocument/2006/relationships/diagramData" Target="../diagrams/data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Master" Target="../slideMasters/slideMaster8.xml"/><Relationship Id="rId2" Type="http://schemas.openxmlformats.org/officeDocument/2006/relationships/diagramData" Target="../diagrams/data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Master" Target="../slideMasters/slideMaster12.xml"/><Relationship Id="rId2" Type="http://schemas.openxmlformats.org/officeDocument/2006/relationships/diagramData" Target="../diagrams/data4.xml"/></Relationships>
</file>

<file path=ppt/slideLayouts/_rels/slideLayout7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Master" Target="../slideMasters/slideMaster12.xml"/><Relationship Id="rId2" Type="http://schemas.openxmlformats.org/officeDocument/2006/relationships/diagramData" Target="../diagrams/data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Master" Target="../slideMasters/slideMaster13.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79007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75234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593869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71117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494165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737691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562223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4277447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2203778953"/>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178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0421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370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9532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2389951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944557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61608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a:t>
            </a:r>
            <a:r>
              <a:rPr lang="en-US" dirty="0" err="1"/>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50654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061560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693407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3 Section OpB">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2520243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D2CBB8"/>
                </a:solidFill>
                <a:latin typeface="Arial Narrow" panose="020B0606020202030204" pitchFamily="34" charset="0"/>
              </a:rPr>
              <a:t>THANK YOU FOR YOUR ATTENTION</a:t>
            </a:r>
            <a:endParaRPr lang="es-ES" b="1" dirty="0">
              <a:solidFill>
                <a:srgbClr val="D2CBB8"/>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99107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482659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926755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076160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223610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770464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616307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80883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421077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5525356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203328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2325918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5184239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2452379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6602723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431653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1504969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1001828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035913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258380054"/>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1867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946349348"/>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9322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64227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4092388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17283111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84925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24602872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93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142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95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4251732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microsoft.com/office/2007/relationships/hdphoto" Target="../media/hdphoto1.wdp"/><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theme" Target="../theme/theme10.xml"/><Relationship Id="rId8" Type="http://schemas.openxmlformats.org/officeDocument/2006/relationships/image" Target="../media/image20.jpg"/><Relationship Id="rId9" Type="http://schemas.openxmlformats.org/officeDocument/2006/relationships/image" Target="../media/image2.png"/><Relationship Id="rId1" Type="http://schemas.openxmlformats.org/officeDocument/2006/relationships/slideLayout" Target="../slideLayouts/slideLayout53.xml"/><Relationship Id="rId2" Type="http://schemas.openxmlformats.org/officeDocument/2006/relationships/slideLayout" Target="../slideLayouts/slideLayout5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theme" Target="../theme/theme11.xml"/><Relationship Id="rId8" Type="http://schemas.openxmlformats.org/officeDocument/2006/relationships/image" Target="../media/image9.jpg"/><Relationship Id="rId9" Type="http://schemas.openxmlformats.org/officeDocument/2006/relationships/image" Target="../media/image10.jpg"/><Relationship Id="rId10" Type="http://schemas.openxmlformats.org/officeDocument/2006/relationships/image" Target="../media/image2.png"/><Relationship Id="rId1" Type="http://schemas.openxmlformats.org/officeDocument/2006/relationships/slideLayout" Target="../slideLayouts/slideLayout59.xml"/><Relationship Id="rId2" Type="http://schemas.openxmlformats.org/officeDocument/2006/relationships/slideLayout" Target="../slideLayouts/slideLayout60.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73.xml"/><Relationship Id="rId20" Type="http://schemas.openxmlformats.org/officeDocument/2006/relationships/image" Target="../media/image13.jpg"/><Relationship Id="rId21" Type="http://schemas.openxmlformats.org/officeDocument/2006/relationships/image" Target="../media/image14.jpg"/><Relationship Id="rId22" Type="http://schemas.openxmlformats.org/officeDocument/2006/relationships/image" Target="../media/image2.png"/><Relationship Id="rId10" Type="http://schemas.openxmlformats.org/officeDocument/2006/relationships/slideLayout" Target="../slideLayouts/slideLayout74.xml"/><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slideLayout" Target="../slideLayouts/slideLayout78.xml"/><Relationship Id="rId15" Type="http://schemas.openxmlformats.org/officeDocument/2006/relationships/slideLayout" Target="../slideLayouts/slideLayout79.xml"/><Relationship Id="rId16" Type="http://schemas.openxmlformats.org/officeDocument/2006/relationships/slideLayout" Target="../slideLayouts/slideLayout80.xml"/><Relationship Id="rId17" Type="http://schemas.openxmlformats.org/officeDocument/2006/relationships/slideLayout" Target="../slideLayouts/slideLayout81.xml"/><Relationship Id="rId18" Type="http://schemas.openxmlformats.org/officeDocument/2006/relationships/slideLayout" Target="../slideLayouts/slideLayout82.xml"/><Relationship Id="rId19" Type="http://schemas.openxmlformats.org/officeDocument/2006/relationships/theme" Target="../theme/theme12.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theme" Target="../theme/theme13.xml"/><Relationship Id="rId6" Type="http://schemas.openxmlformats.org/officeDocument/2006/relationships/image" Target="../media/image1.png"/><Relationship Id="rId7" Type="http://schemas.microsoft.com/office/2007/relationships/hdphoto" Target="../media/hdphoto1.wdp"/><Relationship Id="rId8" Type="http://schemas.openxmlformats.org/officeDocument/2006/relationships/image" Target="../media/image2.png"/><Relationship Id="rId1" Type="http://schemas.openxmlformats.org/officeDocument/2006/relationships/slideLayout" Target="../slideLayouts/slideLayout83.xml"/><Relationship Id="rId2" Type="http://schemas.openxmlformats.org/officeDocument/2006/relationships/slideLayout" Target="../slideLayouts/slideLayout8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theme" Target="../theme/theme2.xml"/><Relationship Id="rId9" Type="http://schemas.openxmlformats.org/officeDocument/2006/relationships/image" Target="../media/image9.jpg"/><Relationship Id="rId10" Type="http://schemas.openxmlformats.org/officeDocument/2006/relationships/image" Target="../media/image10.jpg"/><Relationship Id="rId11"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23.xml"/><Relationship Id="rId20" Type="http://schemas.openxmlformats.org/officeDocument/2006/relationships/theme" Target="../theme/theme4.xml"/><Relationship Id="rId21" Type="http://schemas.openxmlformats.org/officeDocument/2006/relationships/image" Target="../media/image13.jpg"/><Relationship Id="rId22" Type="http://schemas.openxmlformats.org/officeDocument/2006/relationships/image" Target="../media/image14.jpg"/><Relationship Id="rId23" Type="http://schemas.openxmlformats.org/officeDocument/2006/relationships/image" Target="../media/image2.png"/><Relationship Id="rId10" Type="http://schemas.openxmlformats.org/officeDocument/2006/relationships/slideLayout" Target="../slideLayouts/slideLayout24.xml"/><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slideLayout" Target="../slideLayouts/slideLayout29.xml"/><Relationship Id="rId16" Type="http://schemas.openxmlformats.org/officeDocument/2006/relationships/slideLayout" Target="../slideLayouts/slideLayout30.xml"/><Relationship Id="rId17" Type="http://schemas.openxmlformats.org/officeDocument/2006/relationships/slideLayout" Target="../slideLayouts/slideLayout31.xml"/><Relationship Id="rId18" Type="http://schemas.openxmlformats.org/officeDocument/2006/relationships/slideLayout" Target="../slideLayouts/slideLayout32.xml"/><Relationship Id="rId19" Type="http://schemas.openxmlformats.org/officeDocument/2006/relationships/slideLayout" Target="../slideLayouts/slideLayout3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2.png"/><Relationship Id="rId1" Type="http://schemas.openxmlformats.org/officeDocument/2006/relationships/slideLayout" Target="../slideLayouts/slideLayout34.xml"/><Relationship Id="rId2"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4" Type="http://schemas.openxmlformats.org/officeDocument/2006/relationships/theme" Target="../theme/theme6.xml"/><Relationship Id="rId5" Type="http://schemas.openxmlformats.org/officeDocument/2006/relationships/image" Target="../media/image1.png"/><Relationship Id="rId6" Type="http://schemas.microsoft.com/office/2007/relationships/hdphoto" Target="../media/hdphoto1.wdp"/><Relationship Id="rId7" Type="http://schemas.openxmlformats.org/officeDocument/2006/relationships/image" Target="../media/image2.png"/><Relationship Id="rId1" Type="http://schemas.openxmlformats.org/officeDocument/2006/relationships/slideLayout" Target="../slideLayouts/slideLayout36.xml"/><Relationship Id="rId2"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4" Type="http://schemas.openxmlformats.org/officeDocument/2006/relationships/theme" Target="../theme/theme7.xml"/><Relationship Id="rId5" Type="http://schemas.openxmlformats.org/officeDocument/2006/relationships/image" Target="../media/image9.jpg"/><Relationship Id="rId6" Type="http://schemas.openxmlformats.org/officeDocument/2006/relationships/image" Target="../media/image17.jpg"/><Relationship Id="rId7" Type="http://schemas.openxmlformats.org/officeDocument/2006/relationships/image" Target="../media/image2.png"/><Relationship Id="rId1" Type="http://schemas.openxmlformats.org/officeDocument/2006/relationships/slideLayout" Target="../slideLayouts/slideLayout39.xml"/><Relationship Id="rId2"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11" Type="http://schemas.openxmlformats.org/officeDocument/2006/relationships/image" Target="../media/image13.jpg"/><Relationship Id="rId12" Type="http://schemas.openxmlformats.org/officeDocument/2006/relationships/image" Target="../media/image18.jpg"/><Relationship Id="rId13" Type="http://schemas.openxmlformats.org/officeDocument/2006/relationships/image" Target="../media/image2.png"/><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4" Type="http://schemas.openxmlformats.org/officeDocument/2006/relationships/image" Target="../media/image11.jpg"/><Relationship Id="rId5" Type="http://schemas.openxmlformats.org/officeDocument/2006/relationships/image" Target="../media/image19.jpg"/><Relationship Id="rId6" Type="http://schemas.openxmlformats.org/officeDocument/2006/relationships/image" Target="../media/image2.png"/><Relationship Id="rId1" Type="http://schemas.openxmlformats.org/officeDocument/2006/relationships/slideLayout" Target="../slideLayouts/slideLayout51.xml"/><Relationship Id="rId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28" r:id="rId3"/>
    <p:sldLayoutId id="2147483719" r:id="rId4"/>
    <p:sldLayoutId id="214748380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9" r:id="rId4"/>
    <p:sldLayoutId id="2147483722" r:id="rId5"/>
    <p:sldLayoutId id="214748375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37739138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87994610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54842213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30" r:id="rId2"/>
    <p:sldLayoutId id="2147483705" r:id="rId3"/>
    <p:sldLayoutId id="2147483731" r:id="rId4"/>
    <p:sldLayoutId id="2147483699" r:id="rId5"/>
    <p:sldLayoutId id="2147483732" r:id="rId6"/>
    <p:sldLayoutId id="214748380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42" r:id="rId2"/>
    <p:sldLayoutId id="2147483700" r:id="rId3"/>
    <p:sldLayoutId id="2147483743" r:id="rId4"/>
    <p:sldLayoutId id="2147483707" r:id="rId5"/>
    <p:sldLayoutId id="2147483744" r:id="rId6"/>
    <p:sldLayoutId id="2147483716" r:id="rId7"/>
    <p:sldLayoutId id="2147483745" r:id="rId8"/>
    <p:sldLayoutId id="2147483717" r:id="rId9"/>
    <p:sldLayoutId id="2147483746" r:id="rId10"/>
    <p:sldLayoutId id="2147483718" r:id="rId11"/>
    <p:sldLayoutId id="2147483747" r:id="rId12"/>
    <p:sldLayoutId id="2147483709" r:id="rId13"/>
    <p:sldLayoutId id="2147483748" r:id="rId14"/>
    <p:sldLayoutId id="2147483714" r:id="rId15"/>
    <p:sldLayoutId id="2147483749" r:id="rId16"/>
    <p:sldLayoutId id="2147483715" r:id="rId17"/>
    <p:sldLayoutId id="2147483750" r:id="rId18"/>
    <p:sldLayoutId id="21474837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5.png"/><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6.jpeg"/><Relationship Id="rId1" Type="http://schemas.openxmlformats.org/officeDocument/2006/relationships/slideLayout" Target="../slideLayouts/slideLayout3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7.PNG"/><Relationship Id="rId1" Type="http://schemas.openxmlformats.org/officeDocument/2006/relationships/slideLayout" Target="../slideLayouts/slideLayout31.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8.png"/><Relationship Id="rId1" Type="http://schemas.openxmlformats.org/officeDocument/2006/relationships/slideLayout" Target="../slideLayouts/slideLayout3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9.jpeg"/><Relationship Id="rId1" Type="http://schemas.openxmlformats.org/officeDocument/2006/relationships/slideLayout" Target="../slideLayouts/slideLayout31.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3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2.PNG"/><Relationship Id="rId1" Type="http://schemas.openxmlformats.org/officeDocument/2006/relationships/slideLayout" Target="../slideLayouts/slideLayout31.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3.PNG"/><Relationship Id="rId1" Type="http://schemas.openxmlformats.org/officeDocument/2006/relationships/slideLayout" Target="../slideLayouts/slideLayout3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4.PNG"/><Relationship Id="rId1" Type="http://schemas.openxmlformats.org/officeDocument/2006/relationships/slideLayout" Target="../slideLayouts/slideLayout3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5.png"/><Relationship Id="rId1" Type="http://schemas.openxmlformats.org/officeDocument/2006/relationships/slideLayout" Target="../slideLayouts/slideLayout3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6.PNG"/><Relationship Id="rId1" Type="http://schemas.openxmlformats.org/officeDocument/2006/relationships/slideLayout" Target="../slideLayouts/slideLayout31.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7.PNG"/><Relationship Id="rId1" Type="http://schemas.openxmlformats.org/officeDocument/2006/relationships/slideLayout" Target="../slideLayouts/slideLayout31.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8.PNG"/><Relationship Id="rId1" Type="http://schemas.openxmlformats.org/officeDocument/2006/relationships/slideLayout" Target="../slideLayouts/slideLayout31.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31.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41.PNG"/><Relationship Id="rId1" Type="http://schemas.openxmlformats.org/officeDocument/2006/relationships/slideLayout" Target="../slideLayouts/slideLayout31.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s://www.impact-repository.org/document/reach/0c69f66e/REACH_IRQ_ReDS_RA_Factsheet_Markaz_Sinjar_November2020.pdf" TargetMode="External"/><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1.png"/><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0EDBAD54-661F-4292-8512-7BE207A5FEC8}"/>
              </a:ext>
            </a:extLst>
          </p:cNvPr>
          <p:cNvSpPr>
            <a:spLocks noGrp="1"/>
          </p:cNvSpPr>
          <p:nvPr>
            <p:ph type="subTitle" idx="1"/>
          </p:nvPr>
        </p:nvSpPr>
        <p:spPr>
          <a:xfrm>
            <a:off x="1743634" y="3509330"/>
            <a:ext cx="7199198" cy="379053"/>
          </a:xfrm>
        </p:spPr>
        <p:txBody>
          <a:bodyPr/>
          <a:lstStyle/>
          <a:p>
            <a:r>
              <a:rPr lang="en-US" b="1" dirty="0">
                <a:solidFill>
                  <a:srgbClr val="EE5859"/>
                </a:solidFill>
              </a:rPr>
              <a:t>Findings presentation, Iraq</a:t>
            </a:r>
            <a:endParaRPr lang="en-US" b="1" dirty="0">
              <a:solidFill>
                <a:srgbClr val="EE5859"/>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a:extLst>
              <a:ext uri="{FF2B5EF4-FFF2-40B4-BE49-F238E27FC236}">
                <a16:creationId xmlns:a16="http://schemas.microsoft.com/office/drawing/2014/main" xmlns="" id="{21BD0E24-DF6F-4021-82B2-46D4A1E478F8}"/>
              </a:ext>
            </a:extLst>
          </p:cNvPr>
          <p:cNvSpPr/>
          <p:nvPr/>
        </p:nvSpPr>
        <p:spPr>
          <a:xfrm>
            <a:off x="1743633" y="249773"/>
            <a:ext cx="7400367" cy="2923877"/>
          </a:xfrm>
          <a:prstGeom prst="rect">
            <a:avLst/>
          </a:prstGeom>
        </p:spPr>
        <p:txBody>
          <a:bodyPr wrap="square">
            <a:spAutoFit/>
          </a:bodyPr>
          <a:lstStyle/>
          <a:p>
            <a:r>
              <a:rPr lang="en-US" sz="4200" b="1" dirty="0">
                <a:solidFill>
                  <a:schemeClr val="bg1"/>
                </a:solidFill>
                <a:latin typeface="Arial Narrow" panose="020B0606020202030204" pitchFamily="34" charset="0"/>
              </a:rPr>
              <a:t>Returns and Durable Solutions Assessment (</a:t>
            </a:r>
            <a:r>
              <a:rPr lang="en-US" sz="4200" b="1" dirty="0" err="1">
                <a:solidFill>
                  <a:schemeClr val="bg1"/>
                </a:solidFill>
                <a:latin typeface="Arial Narrow" panose="020B0606020202030204" pitchFamily="34" charset="0"/>
              </a:rPr>
              <a:t>ReDS</a:t>
            </a:r>
            <a:r>
              <a:rPr lang="en-US" sz="4200" b="1" dirty="0">
                <a:solidFill>
                  <a:schemeClr val="bg1"/>
                </a:solidFill>
                <a:latin typeface="Arial Narrow" panose="020B0606020202030204" pitchFamily="34" charset="0"/>
              </a:rPr>
              <a:t>)</a:t>
            </a:r>
          </a:p>
          <a:p>
            <a:endParaRPr lang="en-US" sz="4200" b="1" dirty="0">
              <a:solidFill>
                <a:schemeClr val="bg1"/>
              </a:solidFill>
              <a:latin typeface="Arial Narrow" panose="020B0606020202030204" pitchFamily="34" charset="0"/>
            </a:endParaRPr>
          </a:p>
          <a:p>
            <a:r>
              <a:rPr lang="en-US" sz="1600" b="1" dirty="0">
                <a:solidFill>
                  <a:schemeClr val="bg1"/>
                </a:solidFill>
                <a:latin typeface="Arial Narrow" panose="020B0606020202030204" pitchFamily="34" charset="0"/>
              </a:rPr>
              <a:t> </a:t>
            </a:r>
            <a:r>
              <a:rPr lang="en-US" sz="4200" b="1" dirty="0">
                <a:solidFill>
                  <a:schemeClr val="bg1"/>
                </a:solidFill>
                <a:latin typeface="Arial Narrow" panose="020B0606020202030204" pitchFamily="34" charset="0"/>
              </a:rPr>
              <a:t/>
            </a:r>
            <a:br>
              <a:rPr lang="en-US" sz="4200" b="1" dirty="0">
                <a:solidFill>
                  <a:schemeClr val="bg1"/>
                </a:solidFill>
                <a:latin typeface="Arial Narrow" panose="020B0606020202030204" pitchFamily="34" charset="0"/>
              </a:rPr>
            </a:br>
            <a:r>
              <a:rPr lang="en-US" sz="3200" b="1" dirty="0">
                <a:solidFill>
                  <a:schemeClr val="bg1"/>
                </a:solidFill>
                <a:latin typeface="Arial Narrow" panose="020B0606020202030204" pitchFamily="34" charset="0"/>
              </a:rPr>
              <a:t>Markaz</a:t>
            </a:r>
            <a:r>
              <a:rPr lang="en-US" sz="4200" b="1" dirty="0">
                <a:solidFill>
                  <a:schemeClr val="bg1"/>
                </a:solidFill>
                <a:latin typeface="Arial Narrow" panose="020B0606020202030204" pitchFamily="34" charset="0"/>
              </a:rPr>
              <a:t> </a:t>
            </a:r>
            <a:r>
              <a:rPr lang="en-US" sz="3200" b="1" dirty="0">
                <a:solidFill>
                  <a:schemeClr val="bg1"/>
                </a:solidFill>
                <a:latin typeface="Arial Narrow" panose="020B0606020202030204" pitchFamily="34" charset="0"/>
              </a:rPr>
              <a:t>Al-</a:t>
            </a:r>
            <a:r>
              <a:rPr lang="en-US" sz="3200" b="1" dirty="0" err="1">
                <a:solidFill>
                  <a:schemeClr val="bg1"/>
                </a:solidFill>
                <a:latin typeface="Arial Narrow" panose="020B0606020202030204" pitchFamily="34" charset="0"/>
              </a:rPr>
              <a:t>Garma</a:t>
            </a:r>
            <a:r>
              <a:rPr lang="en-US" sz="3200" b="1" dirty="0">
                <a:solidFill>
                  <a:schemeClr val="bg1"/>
                </a:solidFill>
                <a:latin typeface="Arial Narrow" panose="020B0606020202030204" pitchFamily="34" charset="0"/>
              </a:rPr>
              <a:t> – Al-Falluja, Al-Anbar</a:t>
            </a:r>
          </a:p>
        </p:txBody>
      </p:sp>
      <p:sp>
        <p:nvSpPr>
          <p:cNvPr id="6" name="Text Placeholder 6">
            <a:extLst>
              <a:ext uri="{FF2B5EF4-FFF2-40B4-BE49-F238E27FC236}">
                <a16:creationId xmlns:a16="http://schemas.microsoft.com/office/drawing/2014/main" xmlns="" id="{D7FB3262-B396-45E6-93E2-F7AE08A82BBF}"/>
              </a:ext>
            </a:extLst>
          </p:cNvPr>
          <p:cNvSpPr txBox="1">
            <a:spLocks/>
          </p:cNvSpPr>
          <p:nvPr/>
        </p:nvSpPr>
        <p:spPr>
          <a:xfrm>
            <a:off x="1743633" y="3888382"/>
            <a:ext cx="4715040" cy="5099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Data collection period:  15-19 January 2021</a:t>
            </a:r>
          </a:p>
        </p:txBody>
      </p:sp>
      <p:pic>
        <p:nvPicPr>
          <p:cNvPr id="5" name="Picture 4">
            <a:extLst>
              <a:ext uri="{FF2B5EF4-FFF2-40B4-BE49-F238E27FC236}">
                <a16:creationId xmlns:a16="http://schemas.microsoft.com/office/drawing/2014/main" xmlns="" id="{0FD3694F-A806-4385-87F6-6EBED9E43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92255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99C1C7E-CC40-4ACC-8573-C65C8EBB3CD0}"/>
              </a:ext>
            </a:extLst>
          </p:cNvPr>
          <p:cNvSpPr>
            <a:spLocks noGrp="1"/>
          </p:cNvSpPr>
          <p:nvPr>
            <p:ph type="ctrTitle"/>
          </p:nvPr>
        </p:nvSpPr>
        <p:spPr>
          <a:xfrm>
            <a:off x="386176" y="266337"/>
            <a:ext cx="8087840" cy="724646"/>
          </a:xfrm>
        </p:spPr>
        <p:txBody>
          <a:bodyPr anchor="ctr">
            <a:normAutofit/>
          </a:bodyPr>
          <a:lstStyle/>
          <a:p>
            <a:r>
              <a:rPr lang="en-US" dirty="0"/>
              <a:t>Markaz Al-</a:t>
            </a:r>
            <a:r>
              <a:rPr lang="en-US" dirty="0" err="1"/>
              <a:t>Garma</a:t>
            </a:r>
            <a:r>
              <a:rPr lang="en-US" dirty="0"/>
              <a:t> Sub-district overview</a:t>
            </a:r>
          </a:p>
        </p:txBody>
      </p:sp>
      <p:sp>
        <p:nvSpPr>
          <p:cNvPr id="10" name="Rectangle 9">
            <a:extLst>
              <a:ext uri="{FF2B5EF4-FFF2-40B4-BE49-F238E27FC236}">
                <a16:creationId xmlns:a16="http://schemas.microsoft.com/office/drawing/2014/main" xmlns="" id="{F15E5B91-6589-4F63-8BA9-85BBBC572065}"/>
              </a:ext>
            </a:extLst>
          </p:cNvPr>
          <p:cNvSpPr/>
          <p:nvPr/>
        </p:nvSpPr>
        <p:spPr>
          <a:xfrm>
            <a:off x="401412" y="1266232"/>
            <a:ext cx="8406685" cy="2292935"/>
          </a:xfrm>
          <a:prstGeom prst="rect">
            <a:avLst/>
          </a:prstGeom>
        </p:spPr>
        <p:txBody>
          <a:bodyPr wrap="square">
            <a:spAutoFit/>
          </a:bodyPr>
          <a:lstStyle/>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Markaz Al-</a:t>
            </a:r>
            <a:r>
              <a:rPr lang="en-US" sz="1600" dirty="0" err="1">
                <a:solidFill>
                  <a:srgbClr val="58585A"/>
                </a:solidFill>
                <a:latin typeface="Arial Narrow" panose="020B0606020202030204" pitchFamily="34" charset="0"/>
              </a:rPr>
              <a:t>Garma</a:t>
            </a:r>
            <a:r>
              <a:rPr lang="en-US" sz="1600" dirty="0">
                <a:solidFill>
                  <a:srgbClr val="58585A"/>
                </a:solidFill>
                <a:latin typeface="Arial Narrow" panose="020B0606020202030204" pitchFamily="34" charset="0"/>
              </a:rPr>
              <a:t> is a sub-district of Al-Falluja District, located in the eastern area of Al-Anbar Governorate close to Baghdad Governorate.</a:t>
            </a:r>
            <a:endParaRPr lang="en-US" sz="1600" strike="sngStrike" dirty="0">
              <a:solidFill>
                <a:srgbClr val="FF0000"/>
              </a:solidFill>
              <a:latin typeface="Arial Narrow" panose="020B0606020202030204" pitchFamily="34" charset="0"/>
            </a:endParaRPr>
          </a:p>
          <a:p>
            <a:pPr marL="457200" indent="-457200" algn="just">
              <a:spcAft>
                <a:spcPts val="600"/>
              </a:spcAft>
              <a:buSzPct val="100000"/>
              <a:buFont typeface="Arial" panose="020B0604020202020204" pitchFamily="34" charset="0"/>
              <a:buChar char="•"/>
            </a:pPr>
            <a:r>
              <a:rPr lang="en-US" sz="1600" dirty="0">
                <a:solidFill>
                  <a:srgbClr val="58585A"/>
                </a:solidFill>
                <a:latin typeface="Arial Narrow" panose="020B0606020202030204" pitchFamily="34" charset="0"/>
              </a:rPr>
              <a:t>In 2014, Markaz Al-</a:t>
            </a:r>
            <a:r>
              <a:rPr lang="en-US" sz="1600" dirty="0" err="1">
                <a:solidFill>
                  <a:srgbClr val="58585A"/>
                </a:solidFill>
                <a:latin typeface="Arial Narrow" panose="020B0606020202030204" pitchFamily="34" charset="0"/>
              </a:rPr>
              <a:t>Garma</a:t>
            </a:r>
            <a:r>
              <a:rPr lang="en-US" sz="1600" dirty="0">
                <a:solidFill>
                  <a:srgbClr val="58585A"/>
                </a:solidFill>
                <a:latin typeface="Arial Narrow" panose="020B0606020202030204" pitchFamily="34" charset="0"/>
              </a:rPr>
              <a:t> and the nearby cities came under the control of the so-called Islamic State of Iraq and the Levant (ISIL), resulting in the displacement of over 47,700 households as reported by </a:t>
            </a:r>
            <a:r>
              <a:rPr lang="en-US" sz="1600" dirty="0" smtClean="0">
                <a:solidFill>
                  <a:srgbClr val="58585A"/>
                </a:solidFill>
                <a:latin typeface="Arial Narrow" panose="020B0606020202030204" pitchFamily="34" charset="0"/>
              </a:rPr>
              <a:t>KIs.</a:t>
            </a:r>
            <a:endParaRPr lang="en-US" sz="1600" dirty="0">
              <a:solidFill>
                <a:srgbClr val="58585A"/>
              </a:solidFill>
              <a:latin typeface="Arial Narrow" panose="020B0606020202030204" pitchFamily="34" charset="0"/>
            </a:endParaRPr>
          </a:p>
          <a:p>
            <a:pPr marL="457200" indent="-457200" algn="just">
              <a:spcAft>
                <a:spcPts val="600"/>
              </a:spcAft>
              <a:buSzPct val="100000"/>
              <a:buFont typeface="Arial" panose="020B0604020202020204" pitchFamily="34" charset="0"/>
              <a:buChar char="•"/>
            </a:pPr>
            <a:r>
              <a:rPr lang="en-GB" sz="1600" dirty="0">
                <a:solidFill>
                  <a:srgbClr val="58585A"/>
                </a:solidFill>
                <a:latin typeface="Arial Narrow" panose="020B0606020202030204" pitchFamily="34" charset="0"/>
              </a:rPr>
              <a:t>47,106-47,807  households </a:t>
            </a:r>
            <a:r>
              <a:rPr lang="en-US" sz="1600" dirty="0">
                <a:solidFill>
                  <a:srgbClr val="58585A"/>
                </a:solidFill>
                <a:latin typeface="Arial Narrow" panose="020B0606020202030204" pitchFamily="34" charset="0"/>
              </a:rPr>
              <a:t>displaced since 2014 had reportedly returned at the time of data collection, as reported by 16 community leader KIs.</a:t>
            </a:r>
          </a:p>
          <a:p>
            <a:pPr marL="457200" indent="-457200" algn="just">
              <a:spcAft>
                <a:spcPts val="600"/>
              </a:spcAft>
              <a:buSzPct val="100000"/>
              <a:buFont typeface="Arial" panose="020B0604020202020204" pitchFamily="34" charset="0"/>
              <a:buChar char="•"/>
            </a:pPr>
            <a:r>
              <a:rPr lang="en-GB" sz="1600" dirty="0">
                <a:solidFill>
                  <a:srgbClr val="58585A"/>
                </a:solidFill>
                <a:latin typeface="Arial Narrow" panose="020B0606020202030204" pitchFamily="34" charset="0"/>
              </a:rPr>
              <a:t>66-70 </a:t>
            </a:r>
            <a:r>
              <a:rPr lang="en-US" sz="1600" dirty="0">
                <a:solidFill>
                  <a:srgbClr val="58585A"/>
                </a:solidFill>
                <a:latin typeface="Arial Narrow" panose="020B0606020202030204" pitchFamily="34" charset="0"/>
              </a:rPr>
              <a:t>IDP households (area of origin (AoO) not specified) </a:t>
            </a:r>
            <a:r>
              <a:rPr lang="en-US" sz="1600" b="0" i="0" u="none" strike="noStrike" dirty="0">
                <a:solidFill>
                  <a:srgbClr val="58585B"/>
                </a:solidFill>
                <a:latin typeface="Arial Narrow" panose="020B0606020202030204" pitchFamily="34" charset="0"/>
              </a:rPr>
              <a:t>were displaced in Markaz Al-</a:t>
            </a:r>
            <a:r>
              <a:rPr lang="en-US" sz="1600" b="0" i="0" u="none" strike="noStrike" dirty="0" err="1">
                <a:solidFill>
                  <a:srgbClr val="58585B"/>
                </a:solidFill>
                <a:latin typeface="Arial Narrow" panose="020B0606020202030204" pitchFamily="34" charset="0"/>
              </a:rPr>
              <a:t>Garma</a:t>
            </a:r>
            <a:r>
              <a:rPr lang="en-US" sz="1600" b="0" i="0" u="none" strike="noStrike" dirty="0">
                <a:solidFill>
                  <a:srgbClr val="58585B"/>
                </a:solidFill>
                <a:latin typeface="Arial Narrow" panose="020B0606020202030204" pitchFamily="34" charset="0"/>
              </a:rPr>
              <a:t> at the time of data collection.</a:t>
            </a:r>
            <a:endParaRPr lang="en-US" sz="1600" dirty="0">
              <a:solidFill>
                <a:srgbClr val="58585A"/>
              </a:solidFill>
              <a:latin typeface="Arial Narrow" panose="020B0606020202030204" pitchFamily="34" charset="0"/>
            </a:endParaRPr>
          </a:p>
        </p:txBody>
      </p:sp>
      <p:pic>
        <p:nvPicPr>
          <p:cNvPr id="5" name="Picture 4">
            <a:extLst>
              <a:ext uri="{FF2B5EF4-FFF2-40B4-BE49-F238E27FC236}">
                <a16:creationId xmlns:a16="http://schemas.microsoft.com/office/drawing/2014/main" xmlns="" id="{B379AD11-9D1F-49E4-81A0-992D01C44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4" name="Picture 3">
            <a:extLst>
              <a:ext uri="{FF2B5EF4-FFF2-40B4-BE49-F238E27FC236}">
                <a16:creationId xmlns:a16="http://schemas.microsoft.com/office/drawing/2014/main" xmlns="" id="{9EF211B4-B9C1-4232-AE61-4D77AEE3A0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37766"/>
            <a:ext cx="9144000" cy="2539157"/>
          </a:xfrm>
          <a:prstGeom prst="rect">
            <a:avLst/>
          </a:prstGeom>
        </p:spPr>
      </p:pic>
    </p:spTree>
    <p:extLst>
      <p:ext uri="{BB962C8B-B14F-4D97-AF65-F5344CB8AC3E}">
        <p14:creationId xmlns:p14="http://schemas.microsoft.com/office/powerpoint/2010/main" val="1363983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B8F31D2-DF6F-4BD7-9A3F-1EA91636DE9A}"/>
              </a:ext>
            </a:extLst>
          </p:cNvPr>
          <p:cNvSpPr/>
          <p:nvPr/>
        </p:nvSpPr>
        <p:spPr>
          <a:xfrm>
            <a:off x="4223548" y="2769423"/>
            <a:ext cx="4679736" cy="646331"/>
          </a:xfrm>
          <a:prstGeom prst="rect">
            <a:avLst/>
          </a:prstGeom>
        </p:spPr>
        <p:txBody>
          <a:bodyPr wrap="square">
            <a:spAutoFit/>
          </a:bodyPr>
          <a:lstStyle/>
          <a:p>
            <a:r>
              <a:rPr lang="en-US" sz="3600" b="1" dirty="0">
                <a:solidFill>
                  <a:schemeClr val="bg1"/>
                </a:solidFill>
                <a:latin typeface="Arial Narrow" panose="020B0606020202030204" pitchFamily="34" charset="0"/>
              </a:rPr>
              <a:t>Key findings</a:t>
            </a:r>
          </a:p>
        </p:txBody>
      </p:sp>
      <p:sp>
        <p:nvSpPr>
          <p:cNvPr id="6" name="TextBox 5">
            <a:extLst>
              <a:ext uri="{FF2B5EF4-FFF2-40B4-BE49-F238E27FC236}">
                <a16:creationId xmlns:a16="http://schemas.microsoft.com/office/drawing/2014/main" xmlns=""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4</a:t>
            </a:r>
          </a:p>
        </p:txBody>
      </p:sp>
      <p:pic>
        <p:nvPicPr>
          <p:cNvPr id="5" name="Picture 4">
            <a:extLst>
              <a:ext uri="{FF2B5EF4-FFF2-40B4-BE49-F238E27FC236}">
                <a16:creationId xmlns:a16="http://schemas.microsoft.com/office/drawing/2014/main" xmlns="" id="{7763035A-B834-4DE9-95C9-3162722151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840841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3E60C325-E9E3-45CA-884C-DB4F27522190}"/>
              </a:ext>
            </a:extLst>
          </p:cNvPr>
          <p:cNvSpPr/>
          <p:nvPr/>
        </p:nvSpPr>
        <p:spPr>
          <a:xfrm>
            <a:off x="386176" y="1382252"/>
            <a:ext cx="8371648" cy="4801314"/>
          </a:xfrm>
          <a:prstGeom prst="rect">
            <a:avLst/>
          </a:prstGeom>
        </p:spPr>
        <p:txBody>
          <a:bodyPr wrap="square">
            <a:spAutoFit/>
          </a:bodyPr>
          <a:lstStyle/>
          <a:p>
            <a:pPr marL="285750" marR="0" indent="-285750" algn="just" rtl="0">
              <a:buFont typeface="Wingdings" panose="05000000000000000000" pitchFamily="2" charset="2"/>
              <a:buChar char="§"/>
            </a:pPr>
            <a:r>
              <a:rPr lang="en-US" sz="1800" b="0" i="0" u="none" strike="noStrike" dirty="0">
                <a:solidFill>
                  <a:srgbClr val="58585B"/>
                </a:solidFill>
                <a:latin typeface="Arial Narrow" panose="020B0606020202030204" pitchFamily="34" charset="0"/>
              </a:rPr>
              <a:t>Overall, Markaz Al-</a:t>
            </a:r>
            <a:r>
              <a:rPr lang="en-US" sz="1800" b="0" i="0" u="none" strike="noStrike" dirty="0" err="1">
                <a:solidFill>
                  <a:srgbClr val="58585B"/>
                </a:solidFill>
                <a:latin typeface="Arial Narrow" panose="020B0606020202030204" pitchFamily="34" charset="0"/>
              </a:rPr>
              <a:t>Garma</a:t>
            </a:r>
            <a:r>
              <a:rPr lang="en-US" sz="1800" b="0" i="0" u="none" strike="noStrike" dirty="0">
                <a:solidFill>
                  <a:srgbClr val="58585B"/>
                </a:solidFill>
                <a:latin typeface="Arial Narrow" panose="020B0606020202030204" pitchFamily="34" charset="0"/>
              </a:rPr>
              <a:t> was perceived to have a positive environment in terms of security, and community integration and acceptance. In addition, the perceived improvement in the safety and security situation had created a pull factor for returns to Markaz Al-</a:t>
            </a:r>
            <a:r>
              <a:rPr lang="en-US" sz="1800" b="0" i="0" u="none" strike="noStrike" dirty="0" err="1">
                <a:solidFill>
                  <a:srgbClr val="58585B"/>
                </a:solidFill>
                <a:latin typeface="Arial Narrow" panose="020B0606020202030204" pitchFamily="34" charset="0"/>
              </a:rPr>
              <a:t>Garma</a:t>
            </a:r>
            <a:r>
              <a:rPr lang="en-US" sz="1800" b="0" i="0" u="none" strike="noStrike" dirty="0">
                <a:solidFill>
                  <a:srgbClr val="58585B"/>
                </a:solidFill>
                <a:latin typeface="Arial Narrow" panose="020B0606020202030204" pitchFamily="34" charset="0"/>
              </a:rPr>
              <a:t>. </a:t>
            </a:r>
          </a:p>
          <a:p>
            <a:pPr marL="285750" marR="0" indent="-285750" algn="just" rtl="0">
              <a:buFont typeface="Wingdings" panose="05000000000000000000" pitchFamily="2" charset="2"/>
              <a:buChar char="§"/>
            </a:pPr>
            <a:endParaRPr lang="en-US" sz="1800" b="0" i="0" u="none" strike="noStrike" dirty="0">
              <a:solidFill>
                <a:srgbClr val="58585B"/>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dirty="0">
                <a:solidFill>
                  <a:srgbClr val="58585B"/>
                </a:solidFill>
                <a:latin typeface="Arial Narrow" panose="020B0606020202030204" pitchFamily="34" charset="0"/>
              </a:rPr>
              <a:t>Housing rehabilitation and livelihoods were reportedly the most needed interventions in Markaz Al-</a:t>
            </a:r>
            <a:r>
              <a:rPr lang="en-US" sz="1800" b="0" i="0" u="none" strike="noStrike" dirty="0" err="1">
                <a:solidFill>
                  <a:srgbClr val="58585B"/>
                </a:solidFill>
                <a:latin typeface="Arial Narrow" panose="020B0606020202030204" pitchFamily="34" charset="0"/>
              </a:rPr>
              <a:t>Garma</a:t>
            </a:r>
            <a:r>
              <a:rPr lang="en-US" sz="1800" b="0" i="0" u="none" strike="noStrike" dirty="0">
                <a:solidFill>
                  <a:srgbClr val="58585B"/>
                </a:solidFill>
                <a:latin typeface="Arial Narrow" panose="020B0606020202030204" pitchFamily="34" charset="0"/>
              </a:rPr>
              <a:t> to encourage further returns. Damaged/destroyed housing was the most persistent challenge to sustainable (re)integration and returns.</a:t>
            </a:r>
          </a:p>
          <a:p>
            <a:pPr marL="285750" marR="0" indent="-285750" algn="just" rtl="0">
              <a:buFont typeface="Wingdings" panose="05000000000000000000" pitchFamily="2" charset="2"/>
              <a:buChar char="§"/>
            </a:pPr>
            <a:endParaRPr lang="en-US" sz="1800" b="0" i="0" u="none" strike="noStrike" dirty="0">
              <a:solidFill>
                <a:srgbClr val="58585B"/>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dirty="0">
                <a:solidFill>
                  <a:srgbClr val="58585B"/>
                </a:solidFill>
                <a:latin typeface="Arial Narrow" panose="020B0606020202030204" pitchFamily="34" charset="0"/>
              </a:rPr>
              <a:t>Recent and expected return movements into Markaz Al-</a:t>
            </a:r>
            <a:r>
              <a:rPr lang="en-US" sz="1800" b="0" i="0" u="none" strike="noStrike" dirty="0" err="1">
                <a:solidFill>
                  <a:srgbClr val="58585B"/>
                </a:solidFill>
                <a:latin typeface="Arial Narrow" panose="020B0606020202030204" pitchFamily="34" charset="0"/>
              </a:rPr>
              <a:t>Garma</a:t>
            </a:r>
            <a:r>
              <a:rPr lang="en-US" sz="1800" b="0" i="0" u="none" strike="noStrike" dirty="0">
                <a:solidFill>
                  <a:srgbClr val="58585B"/>
                </a:solidFill>
                <a:latin typeface="Arial Narrow" panose="020B0606020202030204" pitchFamily="34" charset="0"/>
              </a:rPr>
              <a:t> were perceived differently by some IDP and returnee KIs. A minority considered that less returns could ensure increased access to job opportunities for the community members in Markaz Al-</a:t>
            </a:r>
            <a:r>
              <a:rPr lang="en-US" sz="1800" b="0" i="0" u="none" strike="noStrike" dirty="0" err="1">
                <a:solidFill>
                  <a:srgbClr val="58585B"/>
                </a:solidFill>
                <a:latin typeface="Arial Narrow" panose="020B0606020202030204" pitchFamily="34" charset="0"/>
              </a:rPr>
              <a:t>Garma</a:t>
            </a:r>
            <a:r>
              <a:rPr lang="en-US" sz="1800" b="0" i="0" u="none" strike="noStrike" dirty="0">
                <a:solidFill>
                  <a:srgbClr val="58585B"/>
                </a:solidFill>
                <a:latin typeface="Arial Narrow" panose="020B0606020202030204" pitchFamily="34" charset="0"/>
              </a:rPr>
              <a:t> and less competition for limited available jobs. Other KIs believed that these movements could ensure family reunification and social stability.</a:t>
            </a:r>
          </a:p>
          <a:p>
            <a:pPr marL="285750" marR="0" indent="-285750" algn="just" rtl="0">
              <a:buFont typeface="Wingdings" panose="05000000000000000000" pitchFamily="2" charset="2"/>
              <a:buChar char="§"/>
            </a:pPr>
            <a:endParaRPr lang="en-US" sz="1800" b="0" i="0" u="none" strike="noStrike" dirty="0">
              <a:solidFill>
                <a:srgbClr val="58585B"/>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dirty="0">
                <a:solidFill>
                  <a:srgbClr val="58585B"/>
                </a:solidFill>
                <a:latin typeface="Arial Narrow" panose="020B0606020202030204" pitchFamily="34" charset="0"/>
              </a:rPr>
              <a:t>KIs from different population groups prioritized community needs </a:t>
            </a:r>
            <a:r>
              <a:rPr lang="en-US" sz="1800" b="0" i="0" u="none" strike="noStrike" dirty="0" smtClean="0">
                <a:solidFill>
                  <a:srgbClr val="58585B"/>
                </a:solidFill>
                <a:latin typeface="Arial Narrow" panose="020B0606020202030204" pitchFamily="34" charset="0"/>
              </a:rPr>
              <a:t>differently, with community leader and </a:t>
            </a:r>
            <a:r>
              <a:rPr lang="en-US" sz="1800" b="0" i="0" u="none" strike="noStrike" dirty="0" err="1" smtClean="0">
                <a:solidFill>
                  <a:srgbClr val="58585B"/>
                </a:solidFill>
                <a:latin typeface="Arial Narrow" panose="020B0606020202030204" pitchFamily="34" charset="0"/>
              </a:rPr>
              <a:t>remainee</a:t>
            </a:r>
            <a:r>
              <a:rPr lang="en-US" sz="1800" b="0" i="0" u="none" strike="noStrike" dirty="0" smtClean="0">
                <a:solidFill>
                  <a:srgbClr val="58585B"/>
                </a:solidFill>
                <a:latin typeface="Arial Narrow" panose="020B0606020202030204" pitchFamily="34" charset="0"/>
              </a:rPr>
              <a:t> KIs reporting education, returnee KIs reporting livelihoods, and IDPs reporting housing rehabilitation as the primary need. </a:t>
            </a:r>
            <a:endParaRPr lang="en-US" sz="1900" b="0" i="0" u="none" strike="noStrike" dirty="0">
              <a:solidFill>
                <a:srgbClr val="58585B"/>
              </a:solidFill>
              <a:latin typeface="Arial Narrow" panose="020B0606020202030204" pitchFamily="34" charset="0"/>
            </a:endParaRPr>
          </a:p>
        </p:txBody>
      </p:sp>
      <p:sp>
        <p:nvSpPr>
          <p:cNvPr id="7" name="Title 3">
            <a:extLst>
              <a:ext uri="{FF2B5EF4-FFF2-40B4-BE49-F238E27FC236}">
                <a16:creationId xmlns:a16="http://schemas.microsoft.com/office/drawing/2014/main" xmlns="" id="{0882E0D3-87FA-4A00-97FA-5A477F066FFA}"/>
              </a:ext>
            </a:extLst>
          </p:cNvPr>
          <p:cNvSpPr>
            <a:spLocks noGrp="1"/>
          </p:cNvSpPr>
          <p:nvPr>
            <p:ph type="ctrTitle"/>
          </p:nvPr>
        </p:nvSpPr>
        <p:spPr>
          <a:xfrm>
            <a:off x="386176" y="266337"/>
            <a:ext cx="8087840" cy="724646"/>
          </a:xfrm>
        </p:spPr>
        <p:txBody>
          <a:bodyPr/>
          <a:lstStyle/>
          <a:p>
            <a:r>
              <a:rPr lang="en-GB" dirty="0"/>
              <a:t>Markaz Al-</a:t>
            </a:r>
            <a:r>
              <a:rPr lang="en-GB" dirty="0" err="1"/>
              <a:t>Garma</a:t>
            </a:r>
            <a:r>
              <a:rPr lang="en-GB" dirty="0"/>
              <a:t> Sub-district</a:t>
            </a:r>
            <a:br>
              <a:rPr lang="en-GB" dirty="0"/>
            </a:br>
            <a:r>
              <a:rPr lang="en-US" dirty="0"/>
              <a:t>Key findings on safety and security</a:t>
            </a:r>
          </a:p>
        </p:txBody>
      </p:sp>
      <p:pic>
        <p:nvPicPr>
          <p:cNvPr id="4" name="Picture 3">
            <a:extLst>
              <a:ext uri="{FF2B5EF4-FFF2-40B4-BE49-F238E27FC236}">
                <a16:creationId xmlns:a16="http://schemas.microsoft.com/office/drawing/2014/main" xmlns="" id="{DD2DCA64-6192-401A-9395-C8EC45125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24386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3E60C325-E9E3-45CA-884C-DB4F27522190}"/>
              </a:ext>
            </a:extLst>
          </p:cNvPr>
          <p:cNvSpPr/>
          <p:nvPr/>
        </p:nvSpPr>
        <p:spPr>
          <a:xfrm>
            <a:off x="386176" y="1382252"/>
            <a:ext cx="8371648" cy="4524315"/>
          </a:xfrm>
          <a:prstGeom prst="rect">
            <a:avLst/>
          </a:prstGeom>
        </p:spPr>
        <p:txBody>
          <a:bodyPr wrap="square">
            <a:spAutoFit/>
          </a:bodyPr>
          <a:lstStyle/>
          <a:p>
            <a:pPr marL="285750" marR="0" indent="-285750" algn="just" rtl="0">
              <a:buFont typeface="Wingdings" panose="05000000000000000000" pitchFamily="2" charset="2"/>
              <a:buChar char="§"/>
            </a:pPr>
            <a:r>
              <a:rPr lang="en-US" sz="1800" b="0" i="0" u="none" strike="noStrike" dirty="0">
                <a:solidFill>
                  <a:srgbClr val="58585B"/>
                </a:solidFill>
                <a:latin typeface="Arial Narrow" panose="020B0606020202030204" pitchFamily="34" charset="0"/>
              </a:rPr>
              <a:t>KIs reported different levels of access to services across population groups. IDPs and returnees were consistently reported to have less access to housing, </a:t>
            </a:r>
            <a:r>
              <a:rPr lang="en-US" sz="1800" b="0" i="0" u="none" strike="noStrike" dirty="0" smtClean="0">
                <a:solidFill>
                  <a:srgbClr val="58585B"/>
                </a:solidFill>
                <a:latin typeface="Arial Narrow" panose="020B0606020202030204" pitchFamily="34" charset="0"/>
              </a:rPr>
              <a:t>including being </a:t>
            </a:r>
            <a:r>
              <a:rPr lang="en-US" sz="1800" b="0" i="0" u="none" strike="noStrike" dirty="0">
                <a:solidFill>
                  <a:srgbClr val="58585B"/>
                </a:solidFill>
                <a:latin typeface="Arial Narrow" panose="020B0606020202030204" pitchFamily="34" charset="0"/>
              </a:rPr>
              <a:t>more likely to live in inadequate shelters </a:t>
            </a:r>
            <a:r>
              <a:rPr lang="en-US" dirty="0">
                <a:solidFill>
                  <a:srgbClr val="58585B"/>
                </a:solidFill>
                <a:latin typeface="Arial Narrow" panose="020B0606020202030204" pitchFamily="34" charset="0"/>
              </a:rPr>
              <a:t>(</a:t>
            </a:r>
            <a:r>
              <a:rPr lang="en-US" sz="1800" b="0" i="0" u="none" strike="noStrike" dirty="0" smtClean="0">
                <a:solidFill>
                  <a:srgbClr val="58585B"/>
                </a:solidFill>
                <a:latin typeface="Arial Narrow" panose="020B0606020202030204" pitchFamily="34" charset="0"/>
              </a:rPr>
              <a:t>tents) </a:t>
            </a:r>
            <a:r>
              <a:rPr lang="en-US" sz="1800" b="0" i="0" u="none" strike="noStrike" dirty="0">
                <a:solidFill>
                  <a:srgbClr val="58585B"/>
                </a:solidFill>
                <a:latin typeface="Arial Narrow" panose="020B0606020202030204" pitchFamily="34" charset="0"/>
              </a:rPr>
              <a:t>or living under informal </a:t>
            </a:r>
            <a:r>
              <a:rPr lang="en-US" sz="1800" b="0" i="0" u="none" strike="noStrike" dirty="0" smtClean="0">
                <a:solidFill>
                  <a:srgbClr val="58585B"/>
                </a:solidFill>
                <a:latin typeface="Arial Narrow" panose="020B0606020202030204" pitchFamily="34" charset="0"/>
              </a:rPr>
              <a:t>– </a:t>
            </a:r>
            <a:r>
              <a:rPr lang="en-US" sz="1800" b="0" i="0" u="none" strike="noStrike" dirty="0">
                <a:solidFill>
                  <a:srgbClr val="58585B"/>
                </a:solidFill>
                <a:latin typeface="Arial Narrow" panose="020B0606020202030204" pitchFamily="34" charset="0"/>
              </a:rPr>
              <a:t>and therefore more insecure </a:t>
            </a:r>
            <a:r>
              <a:rPr lang="en-US" sz="1800" b="0" i="0" u="none" strike="noStrike" dirty="0" smtClean="0">
                <a:solidFill>
                  <a:srgbClr val="58585B"/>
                </a:solidFill>
                <a:latin typeface="Arial Narrow" panose="020B0606020202030204" pitchFamily="34" charset="0"/>
              </a:rPr>
              <a:t>– </a:t>
            </a:r>
            <a:r>
              <a:rPr lang="en-US" sz="1800" b="0" i="0" u="none" strike="noStrike" dirty="0">
                <a:solidFill>
                  <a:srgbClr val="58585B"/>
                </a:solidFill>
                <a:latin typeface="Arial Narrow" panose="020B0606020202030204" pitchFamily="34" charset="0"/>
              </a:rPr>
              <a:t>housing agreements.</a:t>
            </a:r>
          </a:p>
          <a:p>
            <a:pPr marL="285750" marR="0" indent="-285750" algn="just" rtl="0">
              <a:buFont typeface="Wingdings" panose="05000000000000000000" pitchFamily="2" charset="2"/>
              <a:buChar char="§"/>
            </a:pPr>
            <a:endParaRPr lang="en-US" sz="1800" b="0" i="0" u="none" strike="noStrike" dirty="0">
              <a:solidFill>
                <a:srgbClr val="58585B"/>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dirty="0">
                <a:solidFill>
                  <a:srgbClr val="58585B"/>
                </a:solidFill>
                <a:latin typeface="Arial Narrow" panose="020B0606020202030204" pitchFamily="34" charset="0"/>
              </a:rPr>
              <a:t>Some KIs reported that girls were slightly less involved in education than boys, mainly due to the limited number of available schools for girls in Markaz Al-</a:t>
            </a:r>
            <a:r>
              <a:rPr lang="en-US" sz="1800" b="0" i="0" u="none" strike="noStrike" dirty="0" err="1">
                <a:solidFill>
                  <a:srgbClr val="58585B"/>
                </a:solidFill>
                <a:latin typeface="Arial Narrow" panose="020B0606020202030204" pitchFamily="34" charset="0"/>
              </a:rPr>
              <a:t>Garma</a:t>
            </a:r>
            <a:r>
              <a:rPr lang="en-US" sz="1800" b="0" i="0" u="none" strike="noStrike" dirty="0">
                <a:solidFill>
                  <a:srgbClr val="58585B"/>
                </a:solidFill>
                <a:latin typeface="Arial Narrow" panose="020B0606020202030204" pitchFamily="34" charset="0"/>
              </a:rPr>
              <a:t>.</a:t>
            </a:r>
          </a:p>
          <a:p>
            <a:pPr marL="285750" marR="0" indent="-285750" algn="just" rtl="0">
              <a:buFont typeface="Wingdings" panose="05000000000000000000" pitchFamily="2" charset="2"/>
              <a:buChar char="§"/>
            </a:pPr>
            <a:endParaRPr lang="en-US" sz="1800" b="0" i="0" u="none" strike="noStrike" dirty="0">
              <a:solidFill>
                <a:srgbClr val="58585B"/>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dirty="0">
                <a:solidFill>
                  <a:srgbClr val="58585B"/>
                </a:solidFill>
                <a:latin typeface="Arial Narrow" panose="020B0606020202030204" pitchFamily="34" charset="0"/>
              </a:rPr>
              <a:t>An overall decrease in the diversity and availability of employment opportunities was reported in Markaz Al-</a:t>
            </a:r>
            <a:r>
              <a:rPr lang="en-US" sz="1800" b="0" i="0" u="none" strike="noStrike" dirty="0" err="1">
                <a:solidFill>
                  <a:srgbClr val="58585B"/>
                </a:solidFill>
                <a:latin typeface="Arial Narrow" panose="020B0606020202030204" pitchFamily="34" charset="0"/>
              </a:rPr>
              <a:t>Garma</a:t>
            </a:r>
            <a:r>
              <a:rPr lang="en-US" sz="1800" b="0" i="0" u="none" strike="noStrike" dirty="0">
                <a:solidFill>
                  <a:srgbClr val="58585B"/>
                </a:solidFill>
                <a:latin typeface="Arial Narrow" panose="020B0606020202030204" pitchFamily="34" charset="0"/>
              </a:rPr>
              <a:t> compared to 2014.</a:t>
            </a:r>
          </a:p>
          <a:p>
            <a:pPr marL="285750" marR="0" indent="-285750" algn="just" rtl="0">
              <a:buFont typeface="Wingdings" panose="05000000000000000000" pitchFamily="2" charset="2"/>
              <a:buChar char="§"/>
            </a:pPr>
            <a:endParaRPr lang="en-US" sz="1800" b="0" i="0" u="none" strike="noStrike" dirty="0">
              <a:solidFill>
                <a:srgbClr val="58585B"/>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dirty="0">
                <a:solidFill>
                  <a:srgbClr val="58585B"/>
                </a:solidFill>
                <a:latin typeface="Arial Narrow" panose="020B0606020202030204" pitchFamily="34" charset="0"/>
              </a:rPr>
              <a:t>KIs reported that interaction between different population groups in Markaz Al-</a:t>
            </a:r>
            <a:r>
              <a:rPr lang="en-US" sz="1800" b="0" i="0" u="none" strike="noStrike" dirty="0" err="1">
                <a:solidFill>
                  <a:srgbClr val="58585B"/>
                </a:solidFill>
                <a:latin typeface="Arial Narrow" panose="020B0606020202030204" pitchFamily="34" charset="0"/>
              </a:rPr>
              <a:t>Garma</a:t>
            </a:r>
            <a:r>
              <a:rPr lang="en-US" sz="1800" b="0" i="0" u="none" strike="noStrike" dirty="0">
                <a:solidFill>
                  <a:srgbClr val="58585B"/>
                </a:solidFill>
                <a:latin typeface="Arial Narrow" panose="020B0606020202030204" pitchFamily="34" charset="0"/>
              </a:rPr>
              <a:t> was promoted by kinship ties, friendship, work relationships and common operation of businesses. </a:t>
            </a:r>
          </a:p>
          <a:p>
            <a:pPr marL="285750" marR="0" indent="-285750" algn="just" rtl="0">
              <a:buFont typeface="Wingdings" panose="05000000000000000000" pitchFamily="2" charset="2"/>
              <a:buChar char="§"/>
            </a:pPr>
            <a:endParaRPr lang="en-US" sz="1800" b="0" i="0" u="none" strike="noStrike" dirty="0">
              <a:solidFill>
                <a:srgbClr val="58585B"/>
              </a:solidFill>
              <a:latin typeface="Arial Narrow" panose="020B0606020202030204" pitchFamily="34" charset="0"/>
            </a:endParaRPr>
          </a:p>
          <a:p>
            <a:pPr marL="285750" marR="0" indent="-285750" algn="just" rtl="0">
              <a:buFont typeface="Wingdings" panose="05000000000000000000" pitchFamily="2" charset="2"/>
              <a:buChar char="§"/>
            </a:pPr>
            <a:r>
              <a:rPr lang="en-US" sz="1800" b="0" i="0" u="none" strike="noStrike" dirty="0">
                <a:solidFill>
                  <a:srgbClr val="58585B"/>
                </a:solidFill>
                <a:latin typeface="Arial Narrow" panose="020B0606020202030204" pitchFamily="34" charset="0"/>
              </a:rPr>
              <a:t>The majority of the KIs reported that no disputes occurred within </a:t>
            </a:r>
            <a:r>
              <a:rPr lang="en-US" sz="1800" b="0" i="0" u="none" strike="noStrike" dirty="0" err="1">
                <a:solidFill>
                  <a:srgbClr val="58585B"/>
                </a:solidFill>
                <a:latin typeface="Arial Narrow" panose="020B0606020202030204" pitchFamily="34" charset="0"/>
              </a:rPr>
              <a:t>neighbourhoods</a:t>
            </a:r>
            <a:r>
              <a:rPr lang="en-US" sz="1800" b="0" i="0" u="none" strike="noStrike" dirty="0">
                <a:solidFill>
                  <a:srgbClr val="58585B"/>
                </a:solidFill>
                <a:latin typeface="Arial Narrow" panose="020B0606020202030204" pitchFamily="34" charset="0"/>
              </a:rPr>
              <a:t> and/or between villages in Markaz Al-</a:t>
            </a:r>
            <a:r>
              <a:rPr lang="en-US" sz="1800" b="0" i="0" u="none" strike="noStrike" dirty="0" err="1">
                <a:solidFill>
                  <a:srgbClr val="58585B"/>
                </a:solidFill>
                <a:latin typeface="Arial Narrow" panose="020B0606020202030204" pitchFamily="34" charset="0"/>
              </a:rPr>
              <a:t>Garma</a:t>
            </a:r>
            <a:r>
              <a:rPr lang="en-US" sz="1800" b="0" i="0" u="none" strike="noStrike" dirty="0">
                <a:solidFill>
                  <a:srgbClr val="58585B"/>
                </a:solidFill>
                <a:latin typeface="Arial Narrow" panose="020B0606020202030204" pitchFamily="34" charset="0"/>
              </a:rPr>
              <a:t>.</a:t>
            </a:r>
            <a:endParaRPr lang="en-US" sz="1900" dirty="0">
              <a:solidFill>
                <a:srgbClr val="58585B"/>
              </a:solidFill>
              <a:latin typeface="Arial Narrow" panose="020B0606020202030204" pitchFamily="34" charset="0"/>
            </a:endParaRPr>
          </a:p>
        </p:txBody>
      </p:sp>
      <p:sp>
        <p:nvSpPr>
          <p:cNvPr id="7" name="Title 3">
            <a:extLst>
              <a:ext uri="{FF2B5EF4-FFF2-40B4-BE49-F238E27FC236}">
                <a16:creationId xmlns:a16="http://schemas.microsoft.com/office/drawing/2014/main" xmlns="" id="{0882E0D3-87FA-4A00-97FA-5A477F066FFA}"/>
              </a:ext>
            </a:extLst>
          </p:cNvPr>
          <p:cNvSpPr>
            <a:spLocks noGrp="1"/>
          </p:cNvSpPr>
          <p:nvPr>
            <p:ph type="ctrTitle"/>
          </p:nvPr>
        </p:nvSpPr>
        <p:spPr>
          <a:xfrm>
            <a:off x="386176" y="266337"/>
            <a:ext cx="8087840" cy="724646"/>
          </a:xfrm>
        </p:spPr>
        <p:txBody>
          <a:bodyPr/>
          <a:lstStyle/>
          <a:p>
            <a:r>
              <a:rPr lang="en-GB" dirty="0"/>
              <a:t>Markaz Al-</a:t>
            </a:r>
            <a:r>
              <a:rPr lang="en-GB" dirty="0" err="1"/>
              <a:t>Garma</a:t>
            </a:r>
            <a:r>
              <a:rPr lang="en-GB" dirty="0"/>
              <a:t> Sub-district</a:t>
            </a:r>
            <a:br>
              <a:rPr lang="en-GB" dirty="0"/>
            </a:br>
            <a:r>
              <a:rPr lang="en-US" dirty="0"/>
              <a:t>Other key findings</a:t>
            </a:r>
          </a:p>
        </p:txBody>
      </p:sp>
      <p:pic>
        <p:nvPicPr>
          <p:cNvPr id="4" name="Picture 3">
            <a:extLst>
              <a:ext uri="{FF2B5EF4-FFF2-40B4-BE49-F238E27FC236}">
                <a16:creationId xmlns:a16="http://schemas.microsoft.com/office/drawing/2014/main" xmlns="" id="{DD2DCA64-6192-401A-9395-C8EC45125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4221306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3308C96-86AA-48D0-8945-0F140AD2A47A}"/>
              </a:ext>
            </a:extLst>
          </p:cNvPr>
          <p:cNvSpPr/>
          <p:nvPr/>
        </p:nvSpPr>
        <p:spPr>
          <a:xfrm>
            <a:off x="4254500" y="2769423"/>
            <a:ext cx="4679736" cy="1200329"/>
          </a:xfrm>
          <a:prstGeom prst="rect">
            <a:avLst/>
          </a:prstGeom>
        </p:spPr>
        <p:txBody>
          <a:bodyPr wrap="square">
            <a:spAutoFit/>
          </a:bodyPr>
          <a:lstStyle/>
          <a:p>
            <a:r>
              <a:rPr lang="en-US" sz="3600" b="1" dirty="0">
                <a:solidFill>
                  <a:schemeClr val="bg1"/>
                </a:solidFill>
                <a:latin typeface="Arial Narrow" panose="020B0606020202030204" pitchFamily="34" charset="0"/>
              </a:rPr>
              <a:t>Markaz Al-</a:t>
            </a:r>
            <a:r>
              <a:rPr lang="en-US" sz="3600" b="1" dirty="0" err="1">
                <a:solidFill>
                  <a:schemeClr val="bg1"/>
                </a:solidFill>
                <a:latin typeface="Arial Narrow" panose="020B0606020202030204" pitchFamily="34" charset="0"/>
              </a:rPr>
              <a:t>Garma</a:t>
            </a:r>
            <a:r>
              <a:rPr lang="en-US" sz="3600" b="1" dirty="0">
                <a:solidFill>
                  <a:schemeClr val="bg1"/>
                </a:solidFill>
                <a:latin typeface="Arial Narrow" panose="020B0606020202030204" pitchFamily="34" charset="0"/>
              </a:rPr>
              <a:t> findings</a:t>
            </a:r>
          </a:p>
        </p:txBody>
      </p:sp>
      <p:sp>
        <p:nvSpPr>
          <p:cNvPr id="4" name="TextBox 3">
            <a:extLst>
              <a:ext uri="{FF2B5EF4-FFF2-40B4-BE49-F238E27FC236}">
                <a16:creationId xmlns:a16="http://schemas.microsoft.com/office/drawing/2014/main" xmlns="" id="{09D5A904-3E04-47DC-B4E1-57CDE533A43E}"/>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5</a:t>
            </a:r>
          </a:p>
        </p:txBody>
      </p:sp>
      <p:pic>
        <p:nvPicPr>
          <p:cNvPr id="5" name="Picture 4">
            <a:extLst>
              <a:ext uri="{FF2B5EF4-FFF2-40B4-BE49-F238E27FC236}">
                <a16:creationId xmlns:a16="http://schemas.microsoft.com/office/drawing/2014/main" xmlns="" id="{F5DB90C2-A176-4957-8494-6986363A1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12170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Garma</a:t>
            </a:r>
            <a:r>
              <a:rPr lang="en-GB" dirty="0"/>
              <a:t> Sub-district</a:t>
            </a:r>
          </a:p>
          <a:p>
            <a:r>
              <a:rPr lang="en-GB" sz="3200" baseline="30000" dirty="0"/>
              <a:t>Recent movements to Markaz Al-</a:t>
            </a:r>
            <a:r>
              <a:rPr lang="en-GB" sz="3200" baseline="30000" dirty="0" err="1"/>
              <a:t>Garma</a:t>
            </a:r>
            <a:r>
              <a:rPr lang="en-GB" sz="3200" baseline="30000" dirty="0"/>
              <a:t> reported by KIs</a:t>
            </a:r>
          </a:p>
        </p:txBody>
      </p:sp>
      <p:pic>
        <p:nvPicPr>
          <p:cNvPr id="4" name="Picture 3">
            <a:extLst>
              <a:ext uri="{FF2B5EF4-FFF2-40B4-BE49-F238E27FC236}">
                <a16:creationId xmlns:a16="http://schemas.microsoft.com/office/drawing/2014/main" xmlns="" id="{65587C24-401D-44AD-A12B-1FCADD66B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6" name="Picture 5">
            <a:extLst>
              <a:ext uri="{FF2B5EF4-FFF2-40B4-BE49-F238E27FC236}">
                <a16:creationId xmlns:a16="http://schemas.microsoft.com/office/drawing/2014/main" xmlns="" id="{19E42ADD-88DF-41C0-A894-3F45E43D6B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54881"/>
            <a:ext cx="9144000" cy="4824984"/>
          </a:xfrm>
          <a:prstGeom prst="rect">
            <a:avLst/>
          </a:prstGeom>
        </p:spPr>
      </p:pic>
    </p:spTree>
    <p:extLst>
      <p:ext uri="{BB962C8B-B14F-4D97-AF65-F5344CB8AC3E}">
        <p14:creationId xmlns:p14="http://schemas.microsoft.com/office/powerpoint/2010/main" val="2026604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8400AFD-B73E-48FF-A3F1-D7C1B157AFA4}"/>
              </a:ext>
            </a:extLst>
          </p:cNvPr>
          <p:cNvSpPr/>
          <p:nvPr/>
        </p:nvSpPr>
        <p:spPr>
          <a:xfrm>
            <a:off x="36868" y="1277185"/>
            <a:ext cx="2375685" cy="523220"/>
          </a:xfrm>
          <a:prstGeom prst="rect">
            <a:avLst/>
          </a:prstGeom>
        </p:spPr>
        <p:txBody>
          <a:bodyPr wrap="square">
            <a:spAutoFit/>
          </a:bodyPr>
          <a:lstStyle/>
          <a:p>
            <a:r>
              <a:rPr lang="en-GB" sz="2800" dirty="0">
                <a:solidFill>
                  <a:srgbClr val="EE5859"/>
                </a:solidFill>
                <a:latin typeface="humanitarian-icons-v02" panose="02000503000000000000" pitchFamily="2" charset="0"/>
              </a:rPr>
              <a:t></a:t>
            </a:r>
            <a:r>
              <a:rPr lang="en-GB" baseline="30000" dirty="0">
                <a:latin typeface="humanitarian-icons-v02" panose="02000503000000000000" pitchFamily="2" charset="0"/>
              </a:rPr>
              <a:t>  </a:t>
            </a:r>
            <a:r>
              <a:rPr lang="en-GB" sz="2000" b="1" dirty="0">
                <a:solidFill>
                  <a:srgbClr val="EE5859"/>
                </a:solidFill>
                <a:latin typeface="Arial Narrow" charset="0"/>
                <a:ea typeface="Arial Narrow" charset="0"/>
                <a:cs typeface="Arial Narrow" charset="0"/>
              </a:rPr>
              <a:t>Recent returns</a:t>
            </a:r>
          </a:p>
        </p:txBody>
      </p:sp>
      <p:sp>
        <p:nvSpPr>
          <p:cNvPr id="9" name="Rectangle 8">
            <a:extLst>
              <a:ext uri="{FF2B5EF4-FFF2-40B4-BE49-F238E27FC236}">
                <a16:creationId xmlns:a16="http://schemas.microsoft.com/office/drawing/2014/main" xmlns="" id="{549ADD18-B0DC-40A5-9483-A312187E75B7}"/>
              </a:ext>
            </a:extLst>
          </p:cNvPr>
          <p:cNvSpPr/>
          <p:nvPr/>
        </p:nvSpPr>
        <p:spPr>
          <a:xfrm>
            <a:off x="1294654" y="1786493"/>
            <a:ext cx="7407385" cy="584775"/>
          </a:xfrm>
          <a:prstGeom prst="rect">
            <a:avLst/>
          </a:prstGeom>
        </p:spPr>
        <p:txBody>
          <a:bodyPr wrap="square">
            <a:spAutoFit/>
          </a:bodyPr>
          <a:lstStyle/>
          <a:p>
            <a:pPr marR="0" algn="just"/>
            <a:r>
              <a:rPr lang="en-US" sz="1600" b="1" i="0" u="none" strike="noStrike" dirty="0">
                <a:solidFill>
                  <a:srgbClr val="58585B"/>
                </a:solidFill>
                <a:latin typeface="Arial Narrow" panose="020B0606020202030204" pitchFamily="34" charset="0"/>
              </a:rPr>
              <a:t>households </a:t>
            </a:r>
            <a:r>
              <a:rPr lang="en-US" sz="1600" b="0" i="0" u="none" strike="noStrike" dirty="0">
                <a:solidFill>
                  <a:srgbClr val="58585B"/>
                </a:solidFill>
                <a:latin typeface="Arial Narrow" panose="020B0606020202030204" pitchFamily="34" charset="0"/>
              </a:rPr>
              <a:t>returned to Markaz Al-</a:t>
            </a:r>
            <a:r>
              <a:rPr lang="en-US" sz="1600" b="0" i="0" u="none" strike="noStrike" dirty="0" err="1">
                <a:solidFill>
                  <a:srgbClr val="58585B"/>
                </a:solidFill>
                <a:latin typeface="Arial Narrow" panose="020B0606020202030204" pitchFamily="34" charset="0"/>
              </a:rPr>
              <a:t>Garma</a:t>
            </a:r>
            <a:r>
              <a:rPr lang="en-US" sz="1600" b="0" i="0" u="none" strike="noStrike" dirty="0">
                <a:solidFill>
                  <a:srgbClr val="58585B"/>
                </a:solidFill>
                <a:latin typeface="Arial Narrow" panose="020B0606020202030204" pitchFamily="34" charset="0"/>
              </a:rPr>
              <a:t> in the six months prior to data collection, as reported by 15 KIs (out of 50 KIs). </a:t>
            </a:r>
          </a:p>
        </p:txBody>
      </p:sp>
      <p:sp>
        <p:nvSpPr>
          <p:cNvPr id="13" name="Title 1">
            <a:extLst>
              <a:ext uri="{FF2B5EF4-FFF2-40B4-BE49-F238E27FC236}">
                <a16:creationId xmlns:a16="http://schemas.microsoft.com/office/drawing/2014/main" xmlns=""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Garma</a:t>
            </a:r>
            <a:r>
              <a:rPr lang="en-GB" dirty="0"/>
              <a:t> Sub-district</a:t>
            </a:r>
          </a:p>
          <a:p>
            <a:r>
              <a:rPr lang="en-GB" sz="3200" baseline="30000" dirty="0"/>
              <a:t>Recent movements – data reported by KIs</a:t>
            </a:r>
          </a:p>
        </p:txBody>
      </p:sp>
      <p:sp>
        <p:nvSpPr>
          <p:cNvPr id="21" name="Rectangle 20">
            <a:extLst>
              <a:ext uri="{FF2B5EF4-FFF2-40B4-BE49-F238E27FC236}">
                <a16:creationId xmlns:a16="http://schemas.microsoft.com/office/drawing/2014/main" xmlns="" id="{4619447A-B2C0-4C4B-ABD9-0CD17EF389BF}"/>
              </a:ext>
            </a:extLst>
          </p:cNvPr>
          <p:cNvSpPr/>
          <p:nvPr/>
        </p:nvSpPr>
        <p:spPr>
          <a:xfrm>
            <a:off x="462375" y="1766250"/>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20-50</a:t>
            </a:r>
            <a:endParaRPr lang="en-US" sz="3600" dirty="0"/>
          </a:p>
        </p:txBody>
      </p:sp>
      <p:sp>
        <p:nvSpPr>
          <p:cNvPr id="5" name="Rectangle 4">
            <a:extLst>
              <a:ext uri="{FF2B5EF4-FFF2-40B4-BE49-F238E27FC236}">
                <a16:creationId xmlns:a16="http://schemas.microsoft.com/office/drawing/2014/main" xmlns="" id="{26F91C3C-9042-45C2-8582-05900CA49BF9}"/>
              </a:ext>
            </a:extLst>
          </p:cNvPr>
          <p:cNvSpPr/>
          <p:nvPr/>
        </p:nvSpPr>
        <p:spPr>
          <a:xfrm>
            <a:off x="453608" y="2492413"/>
            <a:ext cx="7760752" cy="369332"/>
          </a:xfrm>
          <a:prstGeom prst="rect">
            <a:avLst/>
          </a:prstGeom>
        </p:spPr>
        <p:txBody>
          <a:bodyPr wrap="square">
            <a:spAutoFit/>
          </a:bodyPr>
          <a:lstStyle/>
          <a:p>
            <a:pPr algn="just">
              <a:spcAft>
                <a:spcPts val="600"/>
              </a:spcAft>
            </a:pPr>
            <a:r>
              <a:rPr lang="en-US" b="1" dirty="0">
                <a:solidFill>
                  <a:srgbClr val="EE5859"/>
                </a:solidFill>
                <a:latin typeface="Arial Narrow" charset="0"/>
                <a:ea typeface="Arial Narrow" charset="0"/>
                <a:cs typeface="Arial Narrow" charset="0"/>
              </a:rPr>
              <a:t>Driver for recent returns </a:t>
            </a:r>
            <a:r>
              <a:rPr lang="en-GB" sz="1800" b="1" dirty="0">
                <a:solidFill>
                  <a:srgbClr val="58585A"/>
                </a:solidFill>
                <a:latin typeface="Arial Narrow" charset="0"/>
                <a:ea typeface="Arial Narrow" charset="0"/>
                <a:cs typeface="Arial Narrow" charset="0"/>
              </a:rPr>
              <a:t>(out of 15 KIs)* </a:t>
            </a:r>
            <a:endParaRPr lang="en-US" b="1" dirty="0">
              <a:solidFill>
                <a:srgbClr val="EE5859"/>
              </a:solidFill>
              <a:latin typeface="Arial Narrow" charset="0"/>
              <a:ea typeface="Arial Narrow" charset="0"/>
              <a:cs typeface="Arial Narrow" charset="0"/>
            </a:endParaRPr>
          </a:p>
        </p:txBody>
      </p:sp>
      <p:sp>
        <p:nvSpPr>
          <p:cNvPr id="11" name="Rectangle 10">
            <a:extLst>
              <a:ext uri="{FF2B5EF4-FFF2-40B4-BE49-F238E27FC236}">
                <a16:creationId xmlns:a16="http://schemas.microsoft.com/office/drawing/2014/main" xmlns="" id="{DD5CB452-88AD-4E57-AE2E-DE4D44EA3C56}"/>
              </a:ext>
            </a:extLst>
          </p:cNvPr>
          <p:cNvSpPr/>
          <p:nvPr/>
        </p:nvSpPr>
        <p:spPr>
          <a:xfrm>
            <a:off x="643717" y="2869517"/>
            <a:ext cx="6221021" cy="984885"/>
          </a:xfrm>
          <a:prstGeom prst="rect">
            <a:avLst/>
          </a:prstGeom>
        </p:spPr>
        <p:txBody>
          <a:bodyPr wrap="square">
            <a:spAutoFit/>
          </a:bodyPr>
          <a:lstStyle/>
          <a:p>
            <a:pPr algn="l">
              <a:spcAft>
                <a:spcPts val="600"/>
              </a:spcAft>
            </a:pPr>
            <a:r>
              <a:rPr lang="en-US" sz="1600" b="0" i="0" u="none" strike="noStrike" baseline="0" dirty="0">
                <a:solidFill>
                  <a:srgbClr val="58595B"/>
                </a:solidFill>
                <a:latin typeface="Arial Narrow" panose="020B0606020202030204" pitchFamily="34" charset="0"/>
              </a:rPr>
              <a:t>Sense of increased safety and security 	</a:t>
            </a:r>
            <a:r>
              <a:rPr lang="en-US" sz="1600" b="1" i="0" u="none" strike="noStrike" baseline="0" dirty="0">
                <a:solidFill>
                  <a:srgbClr val="58595B"/>
                </a:solidFill>
                <a:latin typeface="Arial Narrow" panose="020B0606020202030204" pitchFamily="34" charset="0"/>
              </a:rPr>
              <a:t>15 KIs</a:t>
            </a:r>
          </a:p>
          <a:p>
            <a:pPr algn="l">
              <a:spcAft>
                <a:spcPts val="600"/>
              </a:spcAft>
            </a:pPr>
            <a:r>
              <a:rPr lang="en-US" sz="1600" b="0" i="0" u="none" strike="noStrike" baseline="0" dirty="0">
                <a:solidFill>
                  <a:srgbClr val="58595B"/>
                </a:solidFill>
                <a:latin typeface="Arial Narrow" panose="020B0606020202030204" pitchFamily="34" charset="0"/>
              </a:rPr>
              <a:t>Availability of job opportunities 		  </a:t>
            </a:r>
            <a:r>
              <a:rPr lang="en-US" sz="1600" b="1" i="0" u="none" strike="noStrike" baseline="0" dirty="0">
                <a:solidFill>
                  <a:srgbClr val="58595B"/>
                </a:solidFill>
                <a:latin typeface="Arial Narrow" panose="020B0606020202030204" pitchFamily="34" charset="0"/>
              </a:rPr>
              <a:t>2 KIs</a:t>
            </a:r>
          </a:p>
          <a:p>
            <a:pPr algn="l">
              <a:spcAft>
                <a:spcPts val="600"/>
              </a:spcAft>
            </a:pPr>
            <a:r>
              <a:rPr lang="en-US" sz="1600" b="0" i="0" u="none" strike="noStrike" baseline="0" dirty="0">
                <a:solidFill>
                  <a:srgbClr val="58595B"/>
                </a:solidFill>
                <a:latin typeface="Arial Narrow" panose="020B0606020202030204" pitchFamily="34" charset="0"/>
              </a:rPr>
              <a:t>Access to services 			  </a:t>
            </a:r>
            <a:r>
              <a:rPr lang="en-US" sz="1600" b="1" i="0" u="none" strike="noStrike" baseline="0" dirty="0">
                <a:solidFill>
                  <a:srgbClr val="58595B"/>
                </a:solidFill>
                <a:latin typeface="Arial Narrow" panose="020B0606020202030204" pitchFamily="34" charset="0"/>
              </a:rPr>
              <a:t>1 KI</a:t>
            </a:r>
          </a:p>
        </p:txBody>
      </p:sp>
      <p:sp>
        <p:nvSpPr>
          <p:cNvPr id="15" name="Rectangle 14">
            <a:extLst>
              <a:ext uri="{FF2B5EF4-FFF2-40B4-BE49-F238E27FC236}">
                <a16:creationId xmlns:a16="http://schemas.microsoft.com/office/drawing/2014/main" xmlns="" id="{13BC635C-75E1-41C9-9D74-94B3CC132FE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a:t>
            </a:r>
          </a:p>
        </p:txBody>
      </p:sp>
      <p:sp>
        <p:nvSpPr>
          <p:cNvPr id="4" name="Rectangle 3">
            <a:extLst>
              <a:ext uri="{FF2B5EF4-FFF2-40B4-BE49-F238E27FC236}">
                <a16:creationId xmlns:a16="http://schemas.microsoft.com/office/drawing/2014/main" xmlns="" id="{28743364-4EAF-4B26-BB02-243FD9737566}"/>
              </a:ext>
            </a:extLst>
          </p:cNvPr>
          <p:cNvSpPr/>
          <p:nvPr/>
        </p:nvSpPr>
        <p:spPr>
          <a:xfrm>
            <a:off x="462374" y="3951353"/>
            <a:ext cx="5460753" cy="369332"/>
          </a:xfrm>
          <a:prstGeom prst="rect">
            <a:avLst/>
          </a:prstGeom>
        </p:spPr>
        <p:txBody>
          <a:bodyPr wrap="square">
            <a:spAutoFit/>
          </a:bodyPr>
          <a:lstStyle/>
          <a:p>
            <a:pPr algn="just">
              <a:spcAft>
                <a:spcPts val="600"/>
              </a:spcAft>
            </a:pPr>
            <a:r>
              <a:rPr lang="en-US" b="1" dirty="0">
                <a:solidFill>
                  <a:srgbClr val="EE5859"/>
                </a:solidFill>
                <a:latin typeface="Arial Narrow" charset="0"/>
                <a:ea typeface="Arial Narrow" charset="0"/>
                <a:cs typeface="Arial Narrow" charset="0"/>
              </a:rPr>
              <a:t>Impact of recent returns </a:t>
            </a:r>
            <a:r>
              <a:rPr lang="en-GB" sz="1800" b="1" dirty="0">
                <a:solidFill>
                  <a:srgbClr val="58585A"/>
                </a:solidFill>
                <a:latin typeface="Arial Narrow" charset="0"/>
                <a:ea typeface="Arial Narrow" charset="0"/>
                <a:cs typeface="Arial Narrow" charset="0"/>
              </a:rPr>
              <a:t>(out of 15 KIs)*</a:t>
            </a:r>
            <a:endParaRPr lang="en-US" b="1" dirty="0">
              <a:solidFill>
                <a:srgbClr val="EE5859"/>
              </a:solidFill>
              <a:latin typeface="Arial Narrow" charset="0"/>
              <a:ea typeface="Arial Narrow" charset="0"/>
              <a:cs typeface="Arial Narrow" charset="0"/>
            </a:endParaRPr>
          </a:p>
        </p:txBody>
      </p:sp>
      <p:sp>
        <p:nvSpPr>
          <p:cNvPr id="22" name="TextBox 21">
            <a:extLst>
              <a:ext uri="{FF2B5EF4-FFF2-40B4-BE49-F238E27FC236}">
                <a16:creationId xmlns:a16="http://schemas.microsoft.com/office/drawing/2014/main" xmlns="" id="{5B9929A8-ECAC-4AE7-91C4-50D20E20C0DD}"/>
              </a:ext>
            </a:extLst>
          </p:cNvPr>
          <p:cNvSpPr txBox="1"/>
          <p:nvPr/>
        </p:nvSpPr>
        <p:spPr>
          <a:xfrm>
            <a:off x="643717" y="4293876"/>
            <a:ext cx="8058322" cy="1477328"/>
          </a:xfrm>
          <a:prstGeom prst="rect">
            <a:avLst/>
          </a:prstGeom>
          <a:noFill/>
        </p:spPr>
        <p:txBody>
          <a:bodyPr wrap="square">
            <a:spAutoFit/>
          </a:bodyPr>
          <a:lstStyle/>
          <a:p>
            <a:pPr marL="285750" indent="-285750" algn="just">
              <a:spcAft>
                <a:spcPts val="1200"/>
              </a:spcAft>
              <a:buFont typeface="Wingdings" panose="05000000000000000000" pitchFamily="2" charset="2"/>
              <a:buChar char="§"/>
            </a:pPr>
            <a:r>
              <a:rPr lang="en-US" sz="1600" b="1" dirty="0">
                <a:solidFill>
                  <a:srgbClr val="58585B"/>
                </a:solidFill>
                <a:latin typeface="Arial Narrow" panose="020B0606020202030204" pitchFamily="34" charset="0"/>
              </a:rPr>
              <a:t>I</a:t>
            </a:r>
            <a:r>
              <a:rPr lang="en-US" sz="1600" b="1" i="0" u="none" strike="noStrike" dirty="0">
                <a:solidFill>
                  <a:srgbClr val="58585B"/>
                </a:solidFill>
                <a:latin typeface="Arial Narrow" panose="020B0606020202030204" pitchFamily="34" charset="0"/>
              </a:rPr>
              <a:t>ncreased job opportunities</a:t>
            </a:r>
            <a:r>
              <a:rPr lang="en-US" sz="1600" b="0" i="0" u="none" strike="noStrike" dirty="0">
                <a:solidFill>
                  <a:srgbClr val="58585B"/>
                </a:solidFill>
                <a:latin typeface="Arial Narrow" panose="020B0606020202030204" pitchFamily="34" charset="0"/>
              </a:rPr>
              <a:t> due to the return of business owners (6 KIs out of 15) and </a:t>
            </a:r>
            <a:r>
              <a:rPr lang="en-US" sz="1600" b="1" i="0" u="none" strike="noStrike" dirty="0">
                <a:solidFill>
                  <a:srgbClr val="58585B"/>
                </a:solidFill>
                <a:latin typeface="Arial Narrow" panose="020B0606020202030204" pitchFamily="34" charset="0"/>
              </a:rPr>
              <a:t>ensured family reunification and social stability </a:t>
            </a:r>
            <a:r>
              <a:rPr lang="en-US" sz="1600" b="0" i="0" u="none" strike="noStrike" dirty="0">
                <a:solidFill>
                  <a:srgbClr val="58585B"/>
                </a:solidFill>
                <a:latin typeface="Arial Narrow" panose="020B0606020202030204" pitchFamily="34" charset="0"/>
              </a:rPr>
              <a:t>with the return of some family members (4 KIs).</a:t>
            </a:r>
          </a:p>
          <a:p>
            <a:pPr marL="285750" indent="-285750" algn="just">
              <a:spcAft>
                <a:spcPts val="1200"/>
              </a:spcAft>
              <a:buFont typeface="Wingdings" panose="05000000000000000000" pitchFamily="2" charset="2"/>
              <a:buChar char="§"/>
            </a:pPr>
            <a:r>
              <a:rPr lang="en-US" sz="1600" b="0" i="0" u="none" strike="noStrike" dirty="0">
                <a:solidFill>
                  <a:srgbClr val="58585B"/>
                </a:solidFill>
                <a:latin typeface="Arial Narrow" panose="020B0606020202030204" pitchFamily="34" charset="0"/>
              </a:rPr>
              <a:t>On the other hand, these movements were also negatively perceived due to the presence of </a:t>
            </a:r>
            <a:r>
              <a:rPr lang="en-US" sz="1600" b="1" i="0" u="none" strike="noStrike" dirty="0">
                <a:solidFill>
                  <a:srgbClr val="58585B"/>
                </a:solidFill>
                <a:latin typeface="Arial Narrow" panose="020B0606020202030204" pitchFamily="34" charset="0"/>
              </a:rPr>
              <a:t>higher competition in the </a:t>
            </a:r>
            <a:r>
              <a:rPr lang="en-US" sz="1600" b="1" i="0" u="none" strike="noStrike" dirty="0" err="1">
                <a:solidFill>
                  <a:srgbClr val="58585B"/>
                </a:solidFill>
                <a:latin typeface="Arial Narrow" panose="020B0606020202030204" pitchFamily="34" charset="0"/>
              </a:rPr>
              <a:t>labour</a:t>
            </a:r>
            <a:r>
              <a:rPr lang="en-US" sz="1600" b="1" i="0" u="none" strike="noStrike" dirty="0">
                <a:solidFill>
                  <a:srgbClr val="58585B"/>
                </a:solidFill>
                <a:latin typeface="Arial Narrow" panose="020B0606020202030204" pitchFamily="34" charset="0"/>
              </a:rPr>
              <a:t> market</a:t>
            </a:r>
            <a:r>
              <a:rPr lang="en-US" sz="1600" b="0" i="0" u="none" strike="noStrike" dirty="0">
                <a:solidFill>
                  <a:srgbClr val="58585B"/>
                </a:solidFill>
                <a:latin typeface="Arial Narrow" panose="020B0606020202030204" pitchFamily="34" charset="0"/>
              </a:rPr>
              <a:t> (7 KIs) and a reported </a:t>
            </a:r>
            <a:r>
              <a:rPr lang="en-US" sz="1600" b="1" i="0" u="none" strike="noStrike" dirty="0">
                <a:solidFill>
                  <a:srgbClr val="58585B"/>
                </a:solidFill>
                <a:latin typeface="Arial Narrow" panose="020B0606020202030204" pitchFamily="34" charset="0"/>
              </a:rPr>
              <a:t>decrease in the level of household assistance </a:t>
            </a:r>
            <a:r>
              <a:rPr lang="en-US" sz="1600" b="0" i="0" u="none" strike="noStrike" dirty="0">
                <a:solidFill>
                  <a:srgbClr val="58585B"/>
                </a:solidFill>
                <a:latin typeface="Arial Narrow" panose="020B0606020202030204" pitchFamily="34" charset="0"/>
              </a:rPr>
              <a:t>due to increased demand (3 KIs).</a:t>
            </a:r>
          </a:p>
        </p:txBody>
      </p:sp>
      <p:pic>
        <p:nvPicPr>
          <p:cNvPr id="12" name="Picture 11">
            <a:extLst>
              <a:ext uri="{FF2B5EF4-FFF2-40B4-BE49-F238E27FC236}">
                <a16:creationId xmlns:a16="http://schemas.microsoft.com/office/drawing/2014/main" xmlns="" id="{4D49839A-3547-42DB-8898-2EA053AB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xmlns="" id="{E16A6993-F731-429F-BA94-FCBC6DC7D089}"/>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4998346" y="2958696"/>
            <a:ext cx="963201" cy="877824"/>
          </a:xfrm>
          <a:prstGeom prst="rect">
            <a:avLst/>
          </a:prstGeom>
        </p:spPr>
      </p:pic>
    </p:spTree>
    <p:extLst>
      <p:ext uri="{BB962C8B-B14F-4D97-AF65-F5344CB8AC3E}">
        <p14:creationId xmlns:p14="http://schemas.microsoft.com/office/powerpoint/2010/main" val="4270909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8400AFD-B73E-48FF-A3F1-D7C1B157AFA4}"/>
              </a:ext>
            </a:extLst>
          </p:cNvPr>
          <p:cNvSpPr/>
          <p:nvPr/>
        </p:nvSpPr>
        <p:spPr>
          <a:xfrm>
            <a:off x="67865" y="1277185"/>
            <a:ext cx="2375685" cy="523220"/>
          </a:xfrm>
          <a:prstGeom prst="rect">
            <a:avLst/>
          </a:prstGeom>
        </p:spPr>
        <p:txBody>
          <a:bodyPr wrap="square">
            <a:spAutoFit/>
          </a:bodyPr>
          <a:lstStyle/>
          <a:p>
            <a:pPr marR="0" algn="l" rtl="0"/>
            <a:r>
              <a:rPr lang="en-GB" sz="2800" b="0" i="0" u="none" strike="noStrike" dirty="0">
                <a:solidFill>
                  <a:srgbClr val="EE5859"/>
                </a:solidFill>
                <a:latin typeface="Arial Narrow" charset="0"/>
                <a:ea typeface="Arial Narrow" charset="0"/>
                <a:cs typeface="Arial Narrow" charset="0"/>
              </a:rPr>
              <a:t></a:t>
            </a:r>
            <a:r>
              <a:rPr lang="en-GB" sz="2000" b="0" i="0" u="none" strike="noStrike" dirty="0">
                <a:solidFill>
                  <a:srgbClr val="EE5859"/>
                </a:solidFill>
                <a:latin typeface="Arial Narrow" charset="0"/>
                <a:ea typeface="Arial Narrow" charset="0"/>
                <a:cs typeface="Arial Narrow" charset="0"/>
              </a:rPr>
              <a:t> </a:t>
            </a:r>
            <a:r>
              <a:rPr lang="en-GB" sz="2000" b="1" i="0" u="none" strike="noStrike" dirty="0">
                <a:solidFill>
                  <a:srgbClr val="EE5859"/>
                </a:solidFill>
                <a:latin typeface="Arial Narrow" charset="0"/>
                <a:ea typeface="Arial Narrow" charset="0"/>
                <a:cs typeface="Arial Narrow" charset="0"/>
              </a:rPr>
              <a:t>Failed returns</a:t>
            </a:r>
          </a:p>
        </p:txBody>
      </p:sp>
      <p:sp>
        <p:nvSpPr>
          <p:cNvPr id="9" name="Rectangle 8">
            <a:extLst>
              <a:ext uri="{FF2B5EF4-FFF2-40B4-BE49-F238E27FC236}">
                <a16:creationId xmlns:a16="http://schemas.microsoft.com/office/drawing/2014/main" xmlns="" id="{549ADD18-B0DC-40A5-9483-A312187E75B7}"/>
              </a:ext>
            </a:extLst>
          </p:cNvPr>
          <p:cNvSpPr/>
          <p:nvPr/>
        </p:nvSpPr>
        <p:spPr>
          <a:xfrm>
            <a:off x="1294654" y="1786493"/>
            <a:ext cx="7407385" cy="584775"/>
          </a:xfrm>
          <a:prstGeom prst="rect">
            <a:avLst/>
          </a:prstGeom>
        </p:spPr>
        <p:txBody>
          <a:bodyPr wrap="square">
            <a:spAutoFit/>
          </a:bodyPr>
          <a:lstStyle/>
          <a:p>
            <a:pPr marR="0" algn="just" rtl="0"/>
            <a:r>
              <a:rPr lang="en-US" sz="1600" b="1" i="0" u="none" strike="noStrike" dirty="0">
                <a:solidFill>
                  <a:srgbClr val="58585B"/>
                </a:solidFill>
                <a:latin typeface="Arial Narrow" panose="020B0606020202030204" pitchFamily="34" charset="0"/>
              </a:rPr>
              <a:t>households </a:t>
            </a:r>
            <a:r>
              <a:rPr lang="en-US" sz="1600" b="0" i="0" u="none" strike="noStrike" dirty="0">
                <a:solidFill>
                  <a:srgbClr val="58585B"/>
                </a:solidFill>
                <a:latin typeface="Arial Narrow" panose="020B0606020202030204" pitchFamily="34" charset="0"/>
              </a:rPr>
              <a:t>attempted to return to </a:t>
            </a:r>
            <a:r>
              <a:rPr lang="en-US" sz="1600" b="0" i="0" u="none" strike="noStrike" dirty="0" err="1">
                <a:solidFill>
                  <a:srgbClr val="58585B"/>
                </a:solidFill>
                <a:latin typeface="Arial Narrow" panose="020B0606020202030204" pitchFamily="34" charset="0"/>
              </a:rPr>
              <a:t>Markaz</a:t>
            </a:r>
            <a:r>
              <a:rPr lang="en-US" sz="1600" b="0" i="0" u="none" strike="noStrike" dirty="0">
                <a:solidFill>
                  <a:srgbClr val="58585B"/>
                </a:solidFill>
                <a:latin typeface="Arial Narrow" panose="020B0606020202030204" pitchFamily="34" charset="0"/>
              </a:rPr>
              <a:t> </a:t>
            </a:r>
            <a:r>
              <a:rPr lang="en-US" sz="1600" b="0" i="0" u="none" strike="noStrike" dirty="0" smtClean="0">
                <a:solidFill>
                  <a:srgbClr val="58585B"/>
                </a:solidFill>
                <a:latin typeface="Arial Narrow" panose="020B0606020202030204" pitchFamily="34" charset="0"/>
              </a:rPr>
              <a:t>Al-</a:t>
            </a:r>
            <a:r>
              <a:rPr lang="en-US" sz="1600" b="0" i="0" u="none" strike="noStrike" dirty="0" err="1" smtClean="0">
                <a:solidFill>
                  <a:srgbClr val="58585B"/>
                </a:solidFill>
                <a:latin typeface="Arial Narrow" panose="020B0606020202030204" pitchFamily="34" charset="0"/>
              </a:rPr>
              <a:t>Garma</a:t>
            </a:r>
            <a:r>
              <a:rPr lang="en-US" sz="1600" b="0" i="0" u="none" strike="noStrike" dirty="0" smtClean="0">
                <a:solidFill>
                  <a:srgbClr val="58585B"/>
                </a:solidFill>
                <a:latin typeface="Arial Narrow" panose="020B0606020202030204" pitchFamily="34" charset="0"/>
              </a:rPr>
              <a:t>, but were unable to, </a:t>
            </a:r>
            <a:r>
              <a:rPr lang="en-US" sz="1600" b="0" i="0" u="none" strike="noStrike" dirty="0">
                <a:solidFill>
                  <a:srgbClr val="58585B"/>
                </a:solidFill>
                <a:latin typeface="Arial Narrow" panose="020B0606020202030204" pitchFamily="34" charset="0"/>
              </a:rPr>
              <a:t>in the six months prior to data collection (7 KIs out of 50).</a:t>
            </a:r>
          </a:p>
        </p:txBody>
      </p:sp>
      <p:sp>
        <p:nvSpPr>
          <p:cNvPr id="13" name="Title 1">
            <a:extLst>
              <a:ext uri="{FF2B5EF4-FFF2-40B4-BE49-F238E27FC236}">
                <a16:creationId xmlns:a16="http://schemas.microsoft.com/office/drawing/2014/main" xmlns=""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Garma</a:t>
            </a:r>
            <a:r>
              <a:rPr lang="en-GB" dirty="0"/>
              <a:t> Sub-district</a:t>
            </a:r>
          </a:p>
          <a:p>
            <a:r>
              <a:rPr lang="en-GB" sz="3200" baseline="30000" dirty="0"/>
              <a:t>Recent movements – data reported by KIs</a:t>
            </a:r>
          </a:p>
        </p:txBody>
      </p:sp>
      <p:sp>
        <p:nvSpPr>
          <p:cNvPr id="21" name="Rectangle 20">
            <a:extLst>
              <a:ext uri="{FF2B5EF4-FFF2-40B4-BE49-F238E27FC236}">
                <a16:creationId xmlns:a16="http://schemas.microsoft.com/office/drawing/2014/main" xmlns="" id="{4619447A-B2C0-4C4B-ABD9-0CD17EF389BF}"/>
              </a:ext>
            </a:extLst>
          </p:cNvPr>
          <p:cNvSpPr/>
          <p:nvPr/>
        </p:nvSpPr>
        <p:spPr>
          <a:xfrm>
            <a:off x="462375" y="1766250"/>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12-20</a:t>
            </a:r>
            <a:endParaRPr lang="en-US" sz="3600" dirty="0"/>
          </a:p>
        </p:txBody>
      </p:sp>
      <p:sp>
        <p:nvSpPr>
          <p:cNvPr id="5" name="Rectangle 4">
            <a:extLst>
              <a:ext uri="{FF2B5EF4-FFF2-40B4-BE49-F238E27FC236}">
                <a16:creationId xmlns:a16="http://schemas.microsoft.com/office/drawing/2014/main" xmlns="" id="{26F91C3C-9042-45C2-8582-05900CA49BF9}"/>
              </a:ext>
            </a:extLst>
          </p:cNvPr>
          <p:cNvSpPr/>
          <p:nvPr/>
        </p:nvSpPr>
        <p:spPr>
          <a:xfrm>
            <a:off x="453608" y="2445919"/>
            <a:ext cx="7760752" cy="369332"/>
          </a:xfrm>
          <a:prstGeom prst="rect">
            <a:avLst/>
          </a:prstGeom>
        </p:spPr>
        <p:txBody>
          <a:bodyPr wrap="square">
            <a:spAutoFit/>
          </a:bodyPr>
          <a:lstStyle/>
          <a:p>
            <a:pPr algn="just">
              <a:spcAft>
                <a:spcPts val="600"/>
              </a:spcAft>
            </a:pPr>
            <a:r>
              <a:rPr lang="en-US" b="1" dirty="0">
                <a:solidFill>
                  <a:srgbClr val="EE5859"/>
                </a:solidFill>
                <a:latin typeface="Arial Narrow" charset="0"/>
                <a:ea typeface="Arial Narrow" charset="0"/>
                <a:cs typeface="Arial Narrow" charset="0"/>
              </a:rPr>
              <a:t>Reported reasons for failed returns </a:t>
            </a:r>
            <a:r>
              <a:rPr lang="en-GB" sz="1800" b="1" dirty="0">
                <a:solidFill>
                  <a:srgbClr val="58585A"/>
                </a:solidFill>
                <a:latin typeface="Arial Narrow" charset="0"/>
                <a:ea typeface="Arial Narrow" charset="0"/>
                <a:cs typeface="Arial Narrow" charset="0"/>
              </a:rPr>
              <a:t>(out of 7 KIs)* </a:t>
            </a:r>
            <a:endParaRPr lang="en-US" b="1" dirty="0">
              <a:solidFill>
                <a:srgbClr val="EE5859"/>
              </a:solidFill>
              <a:latin typeface="Arial Narrow" charset="0"/>
              <a:ea typeface="Arial Narrow" charset="0"/>
              <a:cs typeface="Arial Narrow" charset="0"/>
            </a:endParaRPr>
          </a:p>
        </p:txBody>
      </p:sp>
      <p:sp>
        <p:nvSpPr>
          <p:cNvPr id="11" name="Rectangle 10">
            <a:extLst>
              <a:ext uri="{FF2B5EF4-FFF2-40B4-BE49-F238E27FC236}">
                <a16:creationId xmlns:a16="http://schemas.microsoft.com/office/drawing/2014/main" xmlns="" id="{DD5CB452-88AD-4E57-AE2E-DE4D44EA3C56}"/>
              </a:ext>
            </a:extLst>
          </p:cNvPr>
          <p:cNvSpPr/>
          <p:nvPr/>
        </p:nvSpPr>
        <p:spPr>
          <a:xfrm>
            <a:off x="643717" y="2823023"/>
            <a:ext cx="6221021" cy="1338828"/>
          </a:xfrm>
          <a:prstGeom prst="rect">
            <a:avLst/>
          </a:prstGeom>
        </p:spPr>
        <p:txBody>
          <a:bodyPr wrap="square">
            <a:spAutoFit/>
          </a:bodyPr>
          <a:lstStyle/>
          <a:p>
            <a:pPr marR="26970" algn="l" rtl="0">
              <a:spcAft>
                <a:spcPts val="600"/>
              </a:spcAft>
            </a:pPr>
            <a:r>
              <a:rPr lang="en-US" sz="1600" i="0" u="none" strike="noStrike" dirty="0">
                <a:solidFill>
                  <a:srgbClr val="58585B"/>
                </a:solidFill>
                <a:latin typeface="Arial Narrow" panose="020B0606020202030204" pitchFamily="34" charset="0"/>
              </a:rPr>
              <a:t>Destroyed/damaged housing  </a:t>
            </a:r>
            <a:r>
              <a:rPr lang="en-US" sz="1600" b="1" i="0" u="none" strike="noStrike" dirty="0">
                <a:solidFill>
                  <a:srgbClr val="58585B"/>
                </a:solidFill>
                <a:latin typeface="Arial Narrow" panose="020B0606020202030204" pitchFamily="34" charset="0"/>
              </a:rPr>
              <a:t>	                               4 KIs</a:t>
            </a:r>
          </a:p>
          <a:p>
            <a:pPr marR="26970" algn="l" rtl="0">
              <a:spcAft>
                <a:spcPts val="600"/>
              </a:spcAft>
            </a:pPr>
            <a:r>
              <a:rPr lang="en-US" sz="1600" i="0" u="none" strike="noStrike" dirty="0">
                <a:solidFill>
                  <a:srgbClr val="58585B"/>
                </a:solidFill>
                <a:latin typeface="Arial Narrow" panose="020B0606020202030204" pitchFamily="34" charset="0"/>
              </a:rPr>
              <a:t>Lack of services</a:t>
            </a:r>
            <a:r>
              <a:rPr lang="en-US" sz="1600" b="1" i="0" u="none" strike="noStrike" dirty="0">
                <a:solidFill>
                  <a:srgbClr val="58585B"/>
                </a:solidFill>
                <a:latin typeface="Arial Narrow" panose="020B0606020202030204" pitchFamily="34" charset="0"/>
              </a:rPr>
              <a:t>	                                                   2 KIs</a:t>
            </a:r>
          </a:p>
          <a:p>
            <a:pPr marR="26970" algn="l" rtl="0">
              <a:spcAft>
                <a:spcPts val="600"/>
              </a:spcAft>
            </a:pPr>
            <a:r>
              <a:rPr lang="en-US" sz="1600" i="0" u="none" strike="noStrike" dirty="0">
                <a:solidFill>
                  <a:srgbClr val="58585B"/>
                </a:solidFill>
                <a:latin typeface="Arial Narrow" panose="020B0606020202030204" pitchFamily="34" charset="0"/>
              </a:rPr>
              <a:t>COVID-19 pandemic movement restrictions                  </a:t>
            </a:r>
            <a:r>
              <a:rPr lang="en-US" i="0" u="none" strike="noStrike" dirty="0">
                <a:solidFill>
                  <a:srgbClr val="58585B"/>
                </a:solidFill>
                <a:latin typeface="Arial Narrow" panose="020B0606020202030204" pitchFamily="34" charset="0"/>
              </a:rPr>
              <a:t>  </a:t>
            </a:r>
            <a:r>
              <a:rPr lang="en-US" sz="1600" i="0" u="none" strike="noStrike" dirty="0">
                <a:solidFill>
                  <a:srgbClr val="58585B"/>
                </a:solidFill>
                <a:latin typeface="Arial Narrow" panose="020B0606020202030204" pitchFamily="34" charset="0"/>
              </a:rPr>
              <a:t> </a:t>
            </a:r>
            <a:r>
              <a:rPr lang="en-US" sz="1600" b="1" i="0" u="none" strike="noStrike" dirty="0">
                <a:solidFill>
                  <a:srgbClr val="58585B"/>
                </a:solidFill>
                <a:latin typeface="Arial Narrow" panose="020B0606020202030204" pitchFamily="34" charset="0"/>
              </a:rPr>
              <a:t>1 KI</a:t>
            </a:r>
          </a:p>
          <a:p>
            <a:pPr marR="26970" algn="l" rtl="0">
              <a:spcAft>
                <a:spcPts val="600"/>
              </a:spcAft>
            </a:pPr>
            <a:r>
              <a:rPr lang="en-US" sz="1600" i="0" u="none" strike="noStrike" dirty="0">
                <a:solidFill>
                  <a:srgbClr val="58585B"/>
                </a:solidFill>
                <a:latin typeface="Arial Narrow" panose="020B0606020202030204" pitchFamily="34" charset="0"/>
              </a:rPr>
              <a:t>Did not know                                                                      </a:t>
            </a:r>
            <a:r>
              <a:rPr lang="en-US" sz="1600" b="1" i="0" u="none" strike="noStrike" dirty="0">
                <a:solidFill>
                  <a:srgbClr val="58585B"/>
                </a:solidFill>
                <a:latin typeface="Arial Narrow" panose="020B0606020202030204" pitchFamily="34" charset="0"/>
              </a:rPr>
              <a:t>1 KI</a:t>
            </a:r>
            <a:endParaRPr lang="en-US" sz="1600" b="1" i="0" u="none" strike="noStrike" dirty="0">
              <a:solidFill>
                <a:srgbClr val="58595B"/>
              </a:solidFill>
              <a:latin typeface="Arial Narrow" panose="020B0606020202030204" pitchFamily="34" charset="0"/>
            </a:endParaRPr>
          </a:p>
        </p:txBody>
      </p:sp>
      <p:sp>
        <p:nvSpPr>
          <p:cNvPr id="15" name="Rectangle 14">
            <a:extLst>
              <a:ext uri="{FF2B5EF4-FFF2-40B4-BE49-F238E27FC236}">
                <a16:creationId xmlns:a16="http://schemas.microsoft.com/office/drawing/2014/main" xmlns="" id="{13BC635C-75E1-41C9-9D74-94B3CC132FE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a:t>
            </a:r>
          </a:p>
        </p:txBody>
      </p:sp>
      <p:sp>
        <p:nvSpPr>
          <p:cNvPr id="4" name="Rectangle 3">
            <a:extLst>
              <a:ext uri="{FF2B5EF4-FFF2-40B4-BE49-F238E27FC236}">
                <a16:creationId xmlns:a16="http://schemas.microsoft.com/office/drawing/2014/main" xmlns="" id="{28743364-4EAF-4B26-BB02-243FD9737566}"/>
              </a:ext>
            </a:extLst>
          </p:cNvPr>
          <p:cNvSpPr/>
          <p:nvPr/>
        </p:nvSpPr>
        <p:spPr>
          <a:xfrm>
            <a:off x="462374" y="4179960"/>
            <a:ext cx="5460753" cy="369332"/>
          </a:xfrm>
          <a:prstGeom prst="rect">
            <a:avLst/>
          </a:prstGeom>
        </p:spPr>
        <p:txBody>
          <a:bodyPr wrap="square">
            <a:spAutoFit/>
          </a:bodyPr>
          <a:lstStyle/>
          <a:p>
            <a:pPr algn="just">
              <a:spcAft>
                <a:spcPts val="600"/>
              </a:spcAft>
            </a:pPr>
            <a:r>
              <a:rPr lang="en-US" b="1" dirty="0">
                <a:solidFill>
                  <a:srgbClr val="EE5859"/>
                </a:solidFill>
                <a:latin typeface="Arial Narrow" charset="0"/>
                <a:ea typeface="Arial Narrow" charset="0"/>
                <a:cs typeface="Arial Narrow" charset="0"/>
              </a:rPr>
              <a:t>Impact of recent returns </a:t>
            </a:r>
            <a:r>
              <a:rPr lang="en-GB" sz="1800" b="1" dirty="0">
                <a:solidFill>
                  <a:srgbClr val="58585A"/>
                </a:solidFill>
                <a:latin typeface="Arial Narrow" charset="0"/>
                <a:ea typeface="Arial Narrow" charset="0"/>
                <a:cs typeface="Arial Narrow" charset="0"/>
              </a:rPr>
              <a:t>(out of 15 KIs)*</a:t>
            </a:r>
            <a:endParaRPr lang="en-US" b="1" dirty="0">
              <a:solidFill>
                <a:srgbClr val="EE5859"/>
              </a:solidFill>
              <a:latin typeface="Arial Narrow" charset="0"/>
              <a:ea typeface="Arial Narrow" charset="0"/>
              <a:cs typeface="Arial Narrow" charset="0"/>
            </a:endParaRPr>
          </a:p>
        </p:txBody>
      </p:sp>
      <p:sp>
        <p:nvSpPr>
          <p:cNvPr id="22" name="TextBox 21">
            <a:extLst>
              <a:ext uri="{FF2B5EF4-FFF2-40B4-BE49-F238E27FC236}">
                <a16:creationId xmlns:a16="http://schemas.microsoft.com/office/drawing/2014/main" xmlns="" id="{5B9929A8-ECAC-4AE7-91C4-50D20E20C0DD}"/>
              </a:ext>
            </a:extLst>
          </p:cNvPr>
          <p:cNvSpPr txBox="1"/>
          <p:nvPr/>
        </p:nvSpPr>
        <p:spPr>
          <a:xfrm>
            <a:off x="553453" y="4522483"/>
            <a:ext cx="8148586" cy="1569660"/>
          </a:xfrm>
          <a:prstGeom prst="rect">
            <a:avLst/>
          </a:prstGeom>
          <a:noFill/>
        </p:spPr>
        <p:txBody>
          <a:bodyPr wrap="square">
            <a:spAutoFit/>
          </a:bodyPr>
          <a:lstStyle/>
          <a:p>
            <a:pPr marL="285750" marR="0" indent="-285750" algn="just" rtl="0">
              <a:buFont typeface="Wingdings" panose="05000000000000000000" pitchFamily="2" charset="2"/>
              <a:buChar char="§"/>
            </a:pPr>
            <a:r>
              <a:rPr lang="en-US" sz="1600" b="0" i="0" u="none" strike="noStrike" dirty="0">
                <a:solidFill>
                  <a:srgbClr val="58585B"/>
                </a:solidFill>
                <a:latin typeface="Arial Narrow" panose="020B0606020202030204" pitchFamily="34" charset="0"/>
              </a:rPr>
              <a:t>Negatively affected the </a:t>
            </a:r>
            <a:r>
              <a:rPr lang="en-US" sz="1600" b="1" i="0" u="none" strike="noStrike" dirty="0">
                <a:solidFill>
                  <a:srgbClr val="58585B"/>
                </a:solidFill>
                <a:latin typeface="Arial Narrow" panose="020B0606020202030204" pitchFamily="34" charset="0"/>
              </a:rPr>
              <a:t>availability of job opportunities</a:t>
            </a:r>
            <a:r>
              <a:rPr lang="en-US" sz="1600" b="0" i="0" u="none" strike="noStrike" dirty="0">
                <a:solidFill>
                  <a:srgbClr val="58585B"/>
                </a:solidFill>
                <a:latin typeface="Arial Narrow" panose="020B0606020202030204" pitchFamily="34" charset="0"/>
              </a:rPr>
              <a:t> due to some business owners remaining displaced (3 KIs) and contributed to a </a:t>
            </a:r>
            <a:r>
              <a:rPr lang="en-US" sz="1600" b="1" i="0" u="none" strike="noStrike" dirty="0">
                <a:solidFill>
                  <a:srgbClr val="58585B"/>
                </a:solidFill>
                <a:latin typeface="Arial Narrow" panose="020B0606020202030204" pitchFamily="34" charset="0"/>
              </a:rPr>
              <a:t>decrease in the availability of assistance </a:t>
            </a:r>
            <a:r>
              <a:rPr lang="en-US" sz="1600" b="0" i="0" u="none" strike="noStrike" dirty="0">
                <a:solidFill>
                  <a:srgbClr val="58585B"/>
                </a:solidFill>
                <a:latin typeface="Arial Narrow" panose="020B0606020202030204" pitchFamily="34" charset="0"/>
              </a:rPr>
              <a:t>due to the assumed lack of attention from governmental and humanitarian actors due to more limited return movements (3 KIs).</a:t>
            </a:r>
          </a:p>
          <a:p>
            <a:pPr marL="285750" marR="0" indent="-285750" algn="just" rtl="0">
              <a:buFont typeface="Wingdings" panose="05000000000000000000" pitchFamily="2" charset="2"/>
              <a:buChar char="§"/>
            </a:pPr>
            <a:r>
              <a:rPr lang="en-US" sz="1600" b="0" i="0" u="none" strike="noStrike" dirty="0">
                <a:solidFill>
                  <a:srgbClr val="58585B"/>
                </a:solidFill>
                <a:latin typeface="Arial Narrow" panose="020B0606020202030204" pitchFamily="34" charset="0"/>
              </a:rPr>
              <a:t>On other hand, they were perceived </a:t>
            </a:r>
            <a:r>
              <a:rPr lang="en-US" sz="1600" b="0" i="0" u="none" strike="noStrike" dirty="0" smtClean="0">
                <a:solidFill>
                  <a:srgbClr val="58585B"/>
                </a:solidFill>
                <a:latin typeface="Arial Narrow" panose="020B0606020202030204" pitchFamily="34" charset="0"/>
              </a:rPr>
              <a:t>by some KIs as </a:t>
            </a:r>
            <a:r>
              <a:rPr lang="en-US" sz="1600" b="0" i="0" u="none" strike="noStrike" dirty="0">
                <a:solidFill>
                  <a:srgbClr val="58585B"/>
                </a:solidFill>
                <a:latin typeface="Arial Narrow" panose="020B0606020202030204" pitchFamily="34" charset="0"/>
              </a:rPr>
              <a:t>a factor which </a:t>
            </a:r>
            <a:r>
              <a:rPr lang="en-US" sz="1600" b="1" i="0" u="none" strike="noStrike" dirty="0">
                <a:solidFill>
                  <a:srgbClr val="58585B"/>
                </a:solidFill>
                <a:latin typeface="Arial Narrow" panose="020B0606020202030204" pitchFamily="34" charset="0"/>
              </a:rPr>
              <a:t>positively affected access to jobs</a:t>
            </a:r>
            <a:r>
              <a:rPr lang="en-US" sz="1600" b="0" i="0" u="none" strike="noStrike" dirty="0">
                <a:solidFill>
                  <a:srgbClr val="58585B"/>
                </a:solidFill>
                <a:latin typeface="Arial Narrow" panose="020B0606020202030204" pitchFamily="34" charset="0"/>
              </a:rPr>
              <a:t> due to less competition for limited available jobs (3 KIs).</a:t>
            </a:r>
          </a:p>
        </p:txBody>
      </p:sp>
      <p:pic>
        <p:nvPicPr>
          <p:cNvPr id="12" name="Picture 11">
            <a:extLst>
              <a:ext uri="{FF2B5EF4-FFF2-40B4-BE49-F238E27FC236}">
                <a16:creationId xmlns:a16="http://schemas.microsoft.com/office/drawing/2014/main" xmlns="" id="{4D49839A-3547-42DB-8898-2EA053AB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10" name="Picture 9">
            <a:extLst>
              <a:ext uri="{FF2B5EF4-FFF2-40B4-BE49-F238E27FC236}">
                <a16:creationId xmlns:a16="http://schemas.microsoft.com/office/drawing/2014/main" xmlns="" id="{0C6ADF8E-D62B-47F9-9CFD-7A7259296746}"/>
              </a:ext>
            </a:extLst>
          </p:cNvPr>
          <p:cNvPicPr preferRelativeResize="0">
            <a:picLocks/>
          </p:cNvPicPr>
          <p:nvPr/>
        </p:nvPicPr>
        <p:blipFill>
          <a:blip r:embed="rId4"/>
          <a:stretch>
            <a:fillRect/>
          </a:stretch>
        </p:blipFill>
        <p:spPr>
          <a:xfrm>
            <a:off x="5303266" y="2887685"/>
            <a:ext cx="917060" cy="1216152"/>
          </a:xfrm>
          <a:prstGeom prst="rect">
            <a:avLst/>
          </a:prstGeom>
        </p:spPr>
      </p:pic>
    </p:spTree>
    <p:extLst>
      <p:ext uri="{BB962C8B-B14F-4D97-AF65-F5344CB8AC3E}">
        <p14:creationId xmlns:p14="http://schemas.microsoft.com/office/powerpoint/2010/main" val="3653015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94281F34-AAB8-4E89-AC09-E6AE5CC3978E}"/>
              </a:ext>
            </a:extLst>
          </p:cNvPr>
          <p:cNvSpPr txBox="1">
            <a:spLocks/>
          </p:cNvSpPr>
          <p:nvPr/>
        </p:nvSpPr>
        <p:spPr>
          <a:xfrm>
            <a:off x="386175" y="266337"/>
            <a:ext cx="8315863"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Garma</a:t>
            </a:r>
            <a:r>
              <a:rPr lang="en-GB" dirty="0"/>
              <a:t> Sub-district</a:t>
            </a:r>
          </a:p>
          <a:p>
            <a:r>
              <a:rPr lang="en-GB" sz="3200" baseline="30000" dirty="0"/>
              <a:t>Expected movements to Markaz Al-</a:t>
            </a:r>
            <a:r>
              <a:rPr lang="en-GB" sz="3200" baseline="30000" dirty="0" err="1"/>
              <a:t>Garma</a:t>
            </a:r>
            <a:r>
              <a:rPr lang="en-GB" sz="3200" baseline="30000" dirty="0"/>
              <a:t> reported by KIs</a:t>
            </a:r>
          </a:p>
        </p:txBody>
      </p:sp>
      <p:pic>
        <p:nvPicPr>
          <p:cNvPr id="4" name="Picture 3">
            <a:extLst>
              <a:ext uri="{FF2B5EF4-FFF2-40B4-BE49-F238E27FC236}">
                <a16:creationId xmlns:a16="http://schemas.microsoft.com/office/drawing/2014/main" xmlns="" id="{65587C24-401D-44AD-A12B-1FCADD66B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a:extLst>
              <a:ext uri="{FF2B5EF4-FFF2-40B4-BE49-F238E27FC236}">
                <a16:creationId xmlns:a16="http://schemas.microsoft.com/office/drawing/2014/main" xmlns="" id="{75DA5938-A7D5-4769-BDD6-3A27A3A847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425588"/>
            <a:ext cx="9144000" cy="4824984"/>
          </a:xfrm>
          <a:prstGeom prst="rect">
            <a:avLst/>
          </a:prstGeom>
        </p:spPr>
      </p:pic>
    </p:spTree>
    <p:extLst>
      <p:ext uri="{BB962C8B-B14F-4D97-AF65-F5344CB8AC3E}">
        <p14:creationId xmlns:p14="http://schemas.microsoft.com/office/powerpoint/2010/main" val="3785308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8400AFD-B73E-48FF-A3F1-D7C1B157AFA4}"/>
              </a:ext>
            </a:extLst>
          </p:cNvPr>
          <p:cNvSpPr/>
          <p:nvPr/>
        </p:nvSpPr>
        <p:spPr>
          <a:xfrm>
            <a:off x="52367" y="1277185"/>
            <a:ext cx="8324412" cy="523220"/>
          </a:xfrm>
          <a:prstGeom prst="rect">
            <a:avLst/>
          </a:prstGeom>
        </p:spPr>
        <p:txBody>
          <a:bodyPr wrap="square">
            <a:spAutoFit/>
          </a:bodyPr>
          <a:lstStyle/>
          <a:p>
            <a:pPr marR="0" algn="l" rtl="0"/>
            <a:r>
              <a:rPr lang="en-GB" sz="2800" b="0" i="0" u="none" strike="noStrike" dirty="0">
                <a:solidFill>
                  <a:srgbClr val="EE5859"/>
                </a:solidFill>
                <a:latin typeface="Arial Narrow" charset="0"/>
                <a:ea typeface="Arial Narrow" charset="0"/>
                <a:cs typeface="Arial Narrow" charset="0"/>
              </a:rPr>
              <a:t></a:t>
            </a:r>
            <a:r>
              <a:rPr lang="en-GB" sz="2000" b="1" i="0" u="none" strike="noStrike" dirty="0">
                <a:solidFill>
                  <a:srgbClr val="EE5859"/>
                </a:solidFill>
                <a:latin typeface="Arial Narrow" charset="0"/>
                <a:ea typeface="Arial Narrow" charset="0"/>
                <a:cs typeface="Arial Narrow" charset="0"/>
              </a:rPr>
              <a:t> Expected returns</a:t>
            </a:r>
          </a:p>
        </p:txBody>
      </p:sp>
      <p:sp>
        <p:nvSpPr>
          <p:cNvPr id="13" name="Title 1">
            <a:extLst>
              <a:ext uri="{FF2B5EF4-FFF2-40B4-BE49-F238E27FC236}">
                <a16:creationId xmlns:a16="http://schemas.microsoft.com/office/drawing/2014/main" xmlns=""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Garma</a:t>
            </a:r>
            <a:r>
              <a:rPr lang="en-GB" dirty="0"/>
              <a:t> Sub-district</a:t>
            </a:r>
          </a:p>
          <a:p>
            <a:r>
              <a:rPr lang="en-GB" sz="3200" baseline="30000" dirty="0"/>
              <a:t>Expected movements – data reported by KIs</a:t>
            </a:r>
          </a:p>
        </p:txBody>
      </p:sp>
      <p:sp>
        <p:nvSpPr>
          <p:cNvPr id="5" name="Rectangle 4">
            <a:extLst>
              <a:ext uri="{FF2B5EF4-FFF2-40B4-BE49-F238E27FC236}">
                <a16:creationId xmlns:a16="http://schemas.microsoft.com/office/drawing/2014/main" xmlns="" id="{26F91C3C-9042-45C2-8582-05900CA49BF9}"/>
              </a:ext>
            </a:extLst>
          </p:cNvPr>
          <p:cNvSpPr/>
          <p:nvPr/>
        </p:nvSpPr>
        <p:spPr>
          <a:xfrm>
            <a:off x="453609" y="2342507"/>
            <a:ext cx="7760751" cy="954107"/>
          </a:xfrm>
          <a:prstGeom prst="rect">
            <a:avLst/>
          </a:prstGeom>
        </p:spPr>
        <p:txBody>
          <a:bodyPr wrap="square">
            <a:spAutoFit/>
          </a:bodyPr>
          <a:lstStyle/>
          <a:p>
            <a:pPr algn="just">
              <a:spcAft>
                <a:spcPts val="600"/>
              </a:spcAft>
            </a:pPr>
            <a:r>
              <a:rPr lang="en-US" sz="1600" b="0" i="0" u="none" strike="noStrike" dirty="0" smtClean="0">
                <a:solidFill>
                  <a:srgbClr val="58585B"/>
                </a:solidFill>
                <a:latin typeface="Arial Narrow" charset="0"/>
                <a:ea typeface="Arial Narrow" charset="0"/>
                <a:cs typeface="Arial Narrow" charset="0"/>
              </a:rPr>
              <a:t>    47 </a:t>
            </a:r>
            <a:r>
              <a:rPr lang="en-US" sz="1600" b="0" i="0" u="none" strike="noStrike" dirty="0">
                <a:solidFill>
                  <a:srgbClr val="58585B"/>
                </a:solidFill>
                <a:latin typeface="Arial Narrow" charset="0"/>
                <a:ea typeface="Arial Narrow" charset="0"/>
                <a:cs typeface="Arial Narrow" charset="0"/>
              </a:rPr>
              <a:t>KIs (out of 50) reported drivers that might contribute to returns in the future</a:t>
            </a:r>
            <a:r>
              <a:rPr lang="en-US" sz="1600" b="0" i="0" u="none" strike="noStrike" dirty="0" smtClean="0">
                <a:solidFill>
                  <a:srgbClr val="58585B"/>
                </a:solidFill>
                <a:latin typeface="Arial Narrow" charset="0"/>
                <a:ea typeface="Arial Narrow" charset="0"/>
                <a:cs typeface="Arial Narrow" charset="0"/>
              </a:rPr>
              <a:t>.</a:t>
            </a:r>
          </a:p>
          <a:p>
            <a:pPr algn="just">
              <a:spcAft>
                <a:spcPts val="600"/>
              </a:spcAft>
            </a:pPr>
            <a:endParaRPr lang="en-US" sz="1200" b="0" i="0" u="none" strike="noStrike" dirty="0">
              <a:solidFill>
                <a:srgbClr val="58585B"/>
              </a:solidFill>
              <a:latin typeface="Arial Narrow" charset="0"/>
              <a:ea typeface="Arial Narrow" charset="0"/>
              <a:cs typeface="Arial Narrow" charset="0"/>
            </a:endParaRPr>
          </a:p>
          <a:p>
            <a:pPr algn="just">
              <a:spcAft>
                <a:spcPts val="600"/>
              </a:spcAft>
            </a:pPr>
            <a:r>
              <a:rPr lang="en-US" b="1" dirty="0">
                <a:solidFill>
                  <a:srgbClr val="EE5859"/>
                </a:solidFill>
                <a:latin typeface="Arial Narrow" charset="0"/>
                <a:ea typeface="Arial Narrow" charset="0"/>
                <a:cs typeface="Arial Narrow" charset="0"/>
              </a:rPr>
              <a:t>Drivers for expected returns </a:t>
            </a:r>
            <a:r>
              <a:rPr lang="en-GB" sz="1600" b="1" dirty="0">
                <a:solidFill>
                  <a:srgbClr val="58585A"/>
                </a:solidFill>
                <a:latin typeface="Arial Narrow" charset="0"/>
                <a:ea typeface="Arial Narrow" charset="0"/>
                <a:cs typeface="Arial Narrow" charset="0"/>
              </a:rPr>
              <a:t>(out of 47 KIs)* </a:t>
            </a:r>
            <a:endParaRPr lang="en-US" sz="1600" b="1" dirty="0">
              <a:solidFill>
                <a:srgbClr val="58585A"/>
              </a:solidFill>
              <a:latin typeface="Arial Narrow" charset="0"/>
              <a:ea typeface="Arial Narrow" charset="0"/>
              <a:cs typeface="Arial Narrow" charset="0"/>
            </a:endParaRPr>
          </a:p>
        </p:txBody>
      </p:sp>
      <p:sp>
        <p:nvSpPr>
          <p:cNvPr id="19" name="Rectangle 18">
            <a:extLst>
              <a:ext uri="{FF2B5EF4-FFF2-40B4-BE49-F238E27FC236}">
                <a16:creationId xmlns:a16="http://schemas.microsoft.com/office/drawing/2014/main" xmlns="" id="{26F91C3C-9042-45C2-8582-05900CA49BF9}"/>
              </a:ext>
            </a:extLst>
          </p:cNvPr>
          <p:cNvSpPr/>
          <p:nvPr/>
        </p:nvSpPr>
        <p:spPr>
          <a:xfrm>
            <a:off x="462375" y="4379646"/>
            <a:ext cx="8352016" cy="369332"/>
          </a:xfrm>
          <a:prstGeom prst="rect">
            <a:avLst/>
          </a:prstGeom>
        </p:spPr>
        <p:txBody>
          <a:bodyPr wrap="square">
            <a:spAutoFit/>
          </a:bodyPr>
          <a:lstStyle/>
          <a:p>
            <a:pPr algn="just">
              <a:spcAft>
                <a:spcPts val="600"/>
              </a:spcAft>
            </a:pPr>
            <a:r>
              <a:rPr lang="en-US" b="1" dirty="0">
                <a:solidFill>
                  <a:srgbClr val="EE5859"/>
                </a:solidFill>
                <a:latin typeface="Arial Narrow" charset="0"/>
                <a:ea typeface="Arial Narrow" charset="0"/>
                <a:cs typeface="Arial Narrow" charset="0"/>
              </a:rPr>
              <a:t>Barriers for expected returns </a:t>
            </a:r>
            <a:r>
              <a:rPr lang="en-GB" sz="1600" b="1" dirty="0">
                <a:solidFill>
                  <a:srgbClr val="58585A"/>
                </a:solidFill>
                <a:latin typeface="Arial Narrow" charset="0"/>
                <a:ea typeface="Arial Narrow" charset="0"/>
                <a:cs typeface="Arial Narrow" charset="0"/>
              </a:rPr>
              <a:t>(out of 50 KIs)* </a:t>
            </a:r>
            <a:endParaRPr lang="en-US" sz="1600" b="1" dirty="0">
              <a:solidFill>
                <a:srgbClr val="58585A"/>
              </a:solidFill>
              <a:latin typeface="Arial Narrow" charset="0"/>
              <a:ea typeface="Arial Narrow" charset="0"/>
              <a:cs typeface="Arial Narrow" charset="0"/>
            </a:endParaRPr>
          </a:p>
        </p:txBody>
      </p:sp>
      <p:sp>
        <p:nvSpPr>
          <p:cNvPr id="3" name="Rectangle 2"/>
          <p:cNvSpPr/>
          <p:nvPr/>
        </p:nvSpPr>
        <p:spPr>
          <a:xfrm>
            <a:off x="643660" y="3240208"/>
            <a:ext cx="6671540" cy="1077218"/>
          </a:xfrm>
          <a:prstGeom prst="rect">
            <a:avLst/>
          </a:prstGeom>
        </p:spPr>
        <p:txBody>
          <a:bodyPr wrap="square">
            <a:spAutoFit/>
          </a:bodyPr>
          <a:lstStyle/>
          <a:p>
            <a:pPr algn="l"/>
            <a:r>
              <a:rPr lang="en-US" sz="1600" b="0" i="0" u="none" strike="noStrike" baseline="0" dirty="0">
                <a:solidFill>
                  <a:srgbClr val="58595B"/>
                </a:solidFill>
                <a:latin typeface="Arial Narrow" panose="020B0606020202030204" pitchFamily="34" charset="0"/>
              </a:rPr>
              <a:t>Sense of increased safety and security 		</a:t>
            </a:r>
            <a:r>
              <a:rPr lang="en-US" sz="1600" b="1" i="0" u="none" strike="noStrike" baseline="0" dirty="0">
                <a:solidFill>
                  <a:srgbClr val="58595B"/>
                </a:solidFill>
                <a:latin typeface="Arial Narrow" panose="020B0606020202030204" pitchFamily="34" charset="0"/>
              </a:rPr>
              <a:t>45 KIs</a:t>
            </a:r>
          </a:p>
          <a:p>
            <a:pPr algn="l"/>
            <a:r>
              <a:rPr lang="en-US" sz="1600" b="0" i="0" u="none" strike="noStrike" baseline="0" dirty="0">
                <a:solidFill>
                  <a:srgbClr val="58595B"/>
                </a:solidFill>
                <a:latin typeface="Arial Narrow" panose="020B0606020202030204" pitchFamily="34" charset="0"/>
              </a:rPr>
              <a:t>Increased access to job opportunities 		</a:t>
            </a:r>
            <a:r>
              <a:rPr lang="en-US" sz="1600" b="1" i="0" u="none" strike="noStrike" baseline="0" dirty="0">
                <a:solidFill>
                  <a:srgbClr val="58595B"/>
                </a:solidFill>
                <a:latin typeface="Arial Narrow" panose="020B0606020202030204" pitchFamily="34" charset="0"/>
              </a:rPr>
              <a:t>11 KIs</a:t>
            </a:r>
          </a:p>
          <a:p>
            <a:pPr algn="l"/>
            <a:r>
              <a:rPr lang="en-US" sz="1600" b="0" i="0" u="none" strike="noStrike" baseline="0" dirty="0">
                <a:solidFill>
                  <a:srgbClr val="58595B"/>
                </a:solidFill>
                <a:latin typeface="Arial Narrow" panose="020B0606020202030204" pitchFamily="34" charset="0"/>
              </a:rPr>
              <a:t>Following the return of other extended family members 	  </a:t>
            </a:r>
            <a:r>
              <a:rPr lang="en-US" sz="1600" b="1" i="0" u="none" strike="noStrike" baseline="0" dirty="0">
                <a:solidFill>
                  <a:srgbClr val="58595B"/>
                </a:solidFill>
                <a:latin typeface="Arial Narrow" panose="020B0606020202030204" pitchFamily="34" charset="0"/>
              </a:rPr>
              <a:t>7 KIs</a:t>
            </a:r>
          </a:p>
          <a:p>
            <a:pPr algn="l"/>
            <a:r>
              <a:rPr lang="en-US" sz="1600" b="0" i="0" u="none" strike="noStrike" baseline="0" dirty="0">
                <a:solidFill>
                  <a:srgbClr val="58595B"/>
                </a:solidFill>
                <a:latin typeface="Arial Narrow" panose="020B0606020202030204" pitchFamily="34" charset="0"/>
              </a:rPr>
              <a:t>Camp closures 			  	  </a:t>
            </a:r>
            <a:r>
              <a:rPr lang="en-US" sz="1600" b="1" i="0" u="none" strike="noStrike" baseline="0" dirty="0">
                <a:solidFill>
                  <a:srgbClr val="58595B"/>
                </a:solidFill>
                <a:latin typeface="Arial Narrow" panose="020B0606020202030204" pitchFamily="34" charset="0"/>
              </a:rPr>
              <a:t>1 KI</a:t>
            </a:r>
          </a:p>
        </p:txBody>
      </p:sp>
      <p:sp>
        <p:nvSpPr>
          <p:cNvPr id="23" name="Rectangle 22"/>
          <p:cNvSpPr/>
          <p:nvPr/>
        </p:nvSpPr>
        <p:spPr>
          <a:xfrm>
            <a:off x="643660" y="4666187"/>
            <a:ext cx="6278135" cy="1323439"/>
          </a:xfrm>
          <a:prstGeom prst="rect">
            <a:avLst/>
          </a:prstGeom>
        </p:spPr>
        <p:txBody>
          <a:bodyPr wrap="square">
            <a:spAutoFit/>
          </a:bodyPr>
          <a:lstStyle/>
          <a:p>
            <a:pPr algn="l"/>
            <a:r>
              <a:rPr lang="en-US" sz="1600" b="0" i="0" u="none" strike="noStrike" baseline="0" dirty="0">
                <a:solidFill>
                  <a:srgbClr val="58595B"/>
                </a:solidFill>
                <a:latin typeface="Arial Narrow" panose="020B0606020202030204" pitchFamily="34" charset="0"/>
              </a:rPr>
              <a:t>Destroyed/damaged housing 			</a:t>
            </a:r>
            <a:r>
              <a:rPr lang="en-US" sz="1600" b="1" i="0" u="none" strike="noStrike" baseline="0" dirty="0">
                <a:solidFill>
                  <a:srgbClr val="58595B"/>
                </a:solidFill>
                <a:latin typeface="Arial Narrow" panose="020B0606020202030204" pitchFamily="34" charset="0"/>
              </a:rPr>
              <a:t>44 KIs</a:t>
            </a:r>
          </a:p>
          <a:p>
            <a:pPr algn="l"/>
            <a:r>
              <a:rPr lang="en-US" sz="1600" b="0" i="0" u="none" strike="noStrike" baseline="0" dirty="0">
                <a:solidFill>
                  <a:srgbClr val="58595B"/>
                </a:solidFill>
                <a:latin typeface="Arial Narrow" panose="020B0606020202030204" pitchFamily="34" charset="0"/>
              </a:rPr>
              <a:t>Lack of services 				</a:t>
            </a:r>
            <a:r>
              <a:rPr lang="en-US" sz="1600" b="1" i="0" u="none" strike="noStrike" baseline="0" dirty="0">
                <a:solidFill>
                  <a:srgbClr val="58595B"/>
                </a:solidFill>
                <a:latin typeface="Arial Narrow" panose="020B0606020202030204" pitchFamily="34" charset="0"/>
              </a:rPr>
              <a:t>11 KIs</a:t>
            </a:r>
          </a:p>
          <a:p>
            <a:pPr algn="l"/>
            <a:r>
              <a:rPr lang="en-US" sz="1600" b="0" i="0" u="none" strike="noStrike" baseline="0" dirty="0">
                <a:solidFill>
                  <a:srgbClr val="58595B"/>
                </a:solidFill>
                <a:latin typeface="Arial Narrow" panose="020B0606020202030204" pitchFamily="34" charset="0"/>
              </a:rPr>
              <a:t>Lack of job opportunities 			</a:t>
            </a:r>
            <a:r>
              <a:rPr lang="en-US" sz="1600" b="1" i="0" u="none" strike="noStrike" baseline="0" dirty="0">
                <a:solidFill>
                  <a:srgbClr val="58595B"/>
                </a:solidFill>
                <a:latin typeface="Arial Narrow" panose="020B0606020202030204" pitchFamily="34" charset="0"/>
              </a:rPr>
              <a:t>11 KIs</a:t>
            </a:r>
          </a:p>
          <a:p>
            <a:pPr algn="l"/>
            <a:r>
              <a:rPr lang="en-US" sz="1600" b="0" i="0" u="none" strike="noStrike" baseline="0" dirty="0">
                <a:solidFill>
                  <a:srgbClr val="58595B"/>
                </a:solidFill>
                <a:latin typeface="Arial Narrow" panose="020B0606020202030204" pitchFamily="34" charset="0"/>
              </a:rPr>
              <a:t>Lack of necessary documentation to claim properties 	  </a:t>
            </a:r>
            <a:r>
              <a:rPr lang="en-US" sz="1600" b="1" i="0" u="none" strike="noStrike" baseline="0" dirty="0">
                <a:solidFill>
                  <a:srgbClr val="58595B"/>
                </a:solidFill>
                <a:latin typeface="Arial Narrow" panose="020B0606020202030204" pitchFamily="34" charset="0"/>
              </a:rPr>
              <a:t>3 KIs</a:t>
            </a:r>
          </a:p>
          <a:p>
            <a:pPr algn="l"/>
            <a:r>
              <a:rPr lang="en-US" sz="1600" b="0" i="0" u="none" strike="noStrike" baseline="0" dirty="0">
                <a:solidFill>
                  <a:srgbClr val="58595B"/>
                </a:solidFill>
                <a:latin typeface="Arial Narrow" panose="020B0606020202030204" pitchFamily="34" charset="0"/>
              </a:rPr>
              <a:t>Lack of </a:t>
            </a:r>
            <a:r>
              <a:rPr lang="en-US" sz="1600" b="0" i="0" u="none" strike="noStrike" baseline="0" dirty="0" err="1">
                <a:solidFill>
                  <a:srgbClr val="58595B"/>
                </a:solidFill>
                <a:latin typeface="Arial Narrow" panose="020B0606020202030204" pitchFamily="34" charset="0"/>
              </a:rPr>
              <a:t>specialised</a:t>
            </a:r>
            <a:r>
              <a:rPr lang="en-US" sz="1600" b="0" i="0" u="none" strike="noStrike" baseline="0" dirty="0">
                <a:solidFill>
                  <a:srgbClr val="58595B"/>
                </a:solidFill>
                <a:latin typeface="Arial Narrow" panose="020B0606020202030204" pitchFamily="34" charset="0"/>
              </a:rPr>
              <a:t> medical treatment 	  	  </a:t>
            </a:r>
            <a:r>
              <a:rPr lang="en-US" sz="1600" b="1" i="0" u="none" strike="noStrike" baseline="0" dirty="0">
                <a:solidFill>
                  <a:srgbClr val="58595B"/>
                </a:solidFill>
                <a:latin typeface="Arial Narrow" panose="020B0606020202030204" pitchFamily="34" charset="0"/>
              </a:rPr>
              <a:t>1 KI</a:t>
            </a:r>
          </a:p>
        </p:txBody>
      </p:sp>
      <p:sp>
        <p:nvSpPr>
          <p:cNvPr id="16" name="Rectangle 15">
            <a:extLst>
              <a:ext uri="{FF2B5EF4-FFF2-40B4-BE49-F238E27FC236}">
                <a16:creationId xmlns:a16="http://schemas.microsoft.com/office/drawing/2014/main" xmlns=""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a:t>
            </a:r>
          </a:p>
        </p:txBody>
      </p:sp>
      <p:pic>
        <p:nvPicPr>
          <p:cNvPr id="12" name="Picture 11">
            <a:extLst>
              <a:ext uri="{FF2B5EF4-FFF2-40B4-BE49-F238E27FC236}">
                <a16:creationId xmlns:a16="http://schemas.microsoft.com/office/drawing/2014/main" xmlns="" id="{D4FCE1B3-6084-453C-97F7-E4D91F8F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8" name="Rectangle 17">
            <a:extLst>
              <a:ext uri="{FF2B5EF4-FFF2-40B4-BE49-F238E27FC236}">
                <a16:creationId xmlns:a16="http://schemas.microsoft.com/office/drawing/2014/main" xmlns="" id="{B7DCF9C7-8444-402F-A218-6CF5656AB3CA}"/>
              </a:ext>
            </a:extLst>
          </p:cNvPr>
          <p:cNvSpPr/>
          <p:nvPr/>
        </p:nvSpPr>
        <p:spPr>
          <a:xfrm>
            <a:off x="1294654" y="1887332"/>
            <a:ext cx="7407385" cy="338554"/>
          </a:xfrm>
          <a:prstGeom prst="rect">
            <a:avLst/>
          </a:prstGeom>
        </p:spPr>
        <p:txBody>
          <a:bodyPr wrap="square">
            <a:spAutoFit/>
          </a:bodyPr>
          <a:lstStyle/>
          <a:p>
            <a:pPr algn="l"/>
            <a:r>
              <a:rPr lang="en-US" sz="1600" b="1" i="0" u="none" strike="noStrike" baseline="0" dirty="0">
                <a:solidFill>
                  <a:srgbClr val="58595B"/>
                </a:solidFill>
                <a:latin typeface="Arial Narrow" panose="020B0606020202030204" pitchFamily="34" charset="0"/>
              </a:rPr>
              <a:t>households </a:t>
            </a:r>
            <a:r>
              <a:rPr lang="en-US" sz="1600" b="0" i="0" u="none" strike="noStrike" baseline="0" dirty="0">
                <a:solidFill>
                  <a:srgbClr val="58595B"/>
                </a:solidFill>
                <a:latin typeface="Arial Narrow" panose="020B0606020202030204" pitchFamily="34" charset="0"/>
              </a:rPr>
              <a:t>were expected to return in the six months following data collection (1 KI out of 50).</a:t>
            </a:r>
            <a:endParaRPr lang="en-US" sz="1600" b="0" i="0" u="none" strike="noStrike" dirty="0">
              <a:solidFill>
                <a:srgbClr val="58585B"/>
              </a:solidFill>
              <a:latin typeface="Arial Narrow" panose="020B0606020202030204" pitchFamily="34" charset="0"/>
            </a:endParaRPr>
          </a:p>
        </p:txBody>
      </p:sp>
      <p:sp>
        <p:nvSpPr>
          <p:cNvPr id="20" name="Rectangle 19">
            <a:extLst>
              <a:ext uri="{FF2B5EF4-FFF2-40B4-BE49-F238E27FC236}">
                <a16:creationId xmlns:a16="http://schemas.microsoft.com/office/drawing/2014/main" xmlns="" id="{C1B6F67B-47D3-411D-B148-446856AB8F8C}"/>
              </a:ext>
            </a:extLst>
          </p:cNvPr>
          <p:cNvSpPr/>
          <p:nvPr/>
        </p:nvSpPr>
        <p:spPr>
          <a:xfrm>
            <a:off x="462375" y="1862625"/>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10-15</a:t>
            </a:r>
            <a:endParaRPr lang="en-US" sz="3600" dirty="0"/>
          </a:p>
        </p:txBody>
      </p:sp>
      <p:pic>
        <p:nvPicPr>
          <p:cNvPr id="6" name="Picture 5" descr="A picture containing icon&#10;&#10;Description automatically generated">
            <a:extLst>
              <a:ext uri="{FF2B5EF4-FFF2-40B4-BE49-F238E27FC236}">
                <a16:creationId xmlns:a16="http://schemas.microsoft.com/office/drawing/2014/main" xmlns="" id="{B17CCBD0-A743-4A1E-A3C6-E9007B784171}"/>
              </a:ext>
            </a:extLst>
          </p:cNvPr>
          <p:cNvPicPr>
            <a:picLocks noChangeAspect="1"/>
          </p:cNvPicPr>
          <p:nvPr/>
        </p:nvPicPr>
        <p:blipFill rotWithShape="1">
          <a:blip r:embed="rId4">
            <a:extLst>
              <a:ext uri="{28A0092B-C50C-407E-A947-70E740481C1C}">
                <a14:useLocalDpi xmlns:a14="http://schemas.microsoft.com/office/drawing/2010/main" val="0"/>
              </a:ext>
            </a:extLst>
          </a:blip>
          <a:srcRect b="19096"/>
          <a:stretch/>
        </p:blipFill>
        <p:spPr>
          <a:xfrm>
            <a:off x="5881926" y="3299653"/>
            <a:ext cx="1749761" cy="960120"/>
          </a:xfrm>
          <a:prstGeom prst="rect">
            <a:avLst/>
          </a:prstGeom>
        </p:spPr>
      </p:pic>
      <p:pic>
        <p:nvPicPr>
          <p:cNvPr id="10" name="Picture 9" descr="A picture containing chart&#10;&#10;Description automatically generated">
            <a:extLst>
              <a:ext uri="{FF2B5EF4-FFF2-40B4-BE49-F238E27FC236}">
                <a16:creationId xmlns:a16="http://schemas.microsoft.com/office/drawing/2014/main" xmlns="" id="{17249AEC-E21D-4C22-9EC4-05C373407782}"/>
              </a:ext>
            </a:extLst>
          </p:cNvPr>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5936000" y="4777412"/>
            <a:ext cx="1695687" cy="1143000"/>
          </a:xfrm>
          <a:prstGeom prst="rect">
            <a:avLst/>
          </a:prstGeom>
        </p:spPr>
      </p:pic>
    </p:spTree>
    <p:extLst>
      <p:ext uri="{BB962C8B-B14F-4D97-AF65-F5344CB8AC3E}">
        <p14:creationId xmlns:p14="http://schemas.microsoft.com/office/powerpoint/2010/main" val="774754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82077CF-D4BA-4185-8359-1DCCB45877D5}"/>
              </a:ext>
            </a:extLst>
          </p:cNvPr>
          <p:cNvSpPr/>
          <p:nvPr/>
        </p:nvSpPr>
        <p:spPr>
          <a:xfrm>
            <a:off x="315311" y="2399327"/>
            <a:ext cx="3168868" cy="1323439"/>
          </a:xfrm>
          <a:prstGeom prst="rect">
            <a:avLst/>
          </a:prstGeom>
        </p:spPr>
        <p:txBody>
          <a:bodyPr wrap="square">
            <a:spAutoFit/>
          </a:bodyPr>
          <a:lstStyle/>
          <a:p>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Presentation</a:t>
            </a:r>
            <a:b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br>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outline</a:t>
            </a:r>
            <a:endParaRPr lang="en-US" sz="4000" b="1" dirty="0">
              <a:latin typeface="Arial Narrow" panose="020B0606020202030204" pitchFamily="34" charset="0"/>
              <a:ea typeface="Arial Unicode MS" panose="020B0604020202020204" pitchFamily="34" charset="-128"/>
              <a:cs typeface="Arial" panose="020B0604020202020204" pitchFamily="34" charset="0"/>
            </a:endParaRPr>
          </a:p>
        </p:txBody>
      </p:sp>
      <p:sp>
        <p:nvSpPr>
          <p:cNvPr id="2" name="Text Placeholder 3">
            <a:extLst>
              <a:ext uri="{FF2B5EF4-FFF2-40B4-BE49-F238E27FC236}">
                <a16:creationId xmlns:a16="http://schemas.microsoft.com/office/drawing/2014/main" xmlns="" id="{F1075C12-CB42-431A-9421-61BBAC216995}"/>
              </a:ext>
            </a:extLst>
          </p:cNvPr>
          <p:cNvSpPr txBox="1">
            <a:spLocks/>
          </p:cNvSpPr>
          <p:nvPr/>
        </p:nvSpPr>
        <p:spPr>
          <a:xfrm>
            <a:off x="3902747" y="583798"/>
            <a:ext cx="4057133" cy="4954495"/>
          </a:xfrm>
          <a:prstGeom prst="rect">
            <a:avLst/>
          </a:prstGeom>
        </p:spPr>
        <p:txBody>
          <a:bodyPr anchor="ctr"/>
          <a:lstStyle>
            <a:lvl1pPr marL="0" indent="0" algn="l" defTabSz="914400" rtl="0" eaLnBrk="1" latinLnBrk="0" hangingPunct="1">
              <a:lnSpc>
                <a:spcPts val="1500"/>
              </a:lnSpc>
              <a:spcBef>
                <a:spcPts val="1000"/>
              </a:spcBef>
              <a:buFont typeface="Arial" panose="020B0604020202020204" pitchFamily="34" charset="0"/>
              <a:buNone/>
              <a:defRPr sz="1300" kern="120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GB" sz="2100" dirty="0"/>
              <a:t>1. Introduction to </a:t>
            </a:r>
            <a:r>
              <a:rPr lang="en-GB" sz="2100" dirty="0" err="1"/>
              <a:t>ReDS</a:t>
            </a:r>
            <a:endParaRPr lang="en-GB" sz="2100" dirty="0"/>
          </a:p>
          <a:p>
            <a:pPr>
              <a:lnSpc>
                <a:spcPct val="100000"/>
              </a:lnSpc>
              <a:spcBef>
                <a:spcPts val="0"/>
              </a:spcBef>
              <a:spcAft>
                <a:spcPts val="2400"/>
              </a:spcAft>
            </a:pPr>
            <a:r>
              <a:rPr lang="en-GB" sz="2100" dirty="0"/>
              <a:t>2. </a:t>
            </a:r>
            <a:r>
              <a:rPr lang="en-GB" sz="2100" dirty="0" err="1"/>
              <a:t>ReDS</a:t>
            </a:r>
            <a:r>
              <a:rPr lang="en-GB" sz="2100" dirty="0"/>
              <a:t> methodology</a:t>
            </a:r>
          </a:p>
          <a:p>
            <a:pPr marL="279400" indent="-279400">
              <a:lnSpc>
                <a:spcPct val="100000"/>
              </a:lnSpc>
              <a:spcBef>
                <a:spcPts val="0"/>
              </a:spcBef>
              <a:spcAft>
                <a:spcPts val="2400"/>
              </a:spcAft>
            </a:pPr>
            <a:r>
              <a:rPr lang="en-GB" sz="2100" dirty="0"/>
              <a:t>3. Markaz Al-</a:t>
            </a:r>
            <a:r>
              <a:rPr lang="en-GB" sz="2100" dirty="0" err="1"/>
              <a:t>Garma</a:t>
            </a:r>
            <a:r>
              <a:rPr lang="en-GB" sz="2100" dirty="0"/>
              <a:t> overview</a:t>
            </a:r>
            <a:endParaRPr lang="en-US" sz="2100" dirty="0"/>
          </a:p>
          <a:p>
            <a:pPr>
              <a:lnSpc>
                <a:spcPct val="100000"/>
              </a:lnSpc>
              <a:spcBef>
                <a:spcPts val="0"/>
              </a:spcBef>
              <a:spcAft>
                <a:spcPts val="2400"/>
              </a:spcAft>
            </a:pPr>
            <a:r>
              <a:rPr lang="en-GB" sz="2100" dirty="0">
                <a:ea typeface="Arial Unicode MS" panose="020B0604020202020204" pitchFamily="34" charset="-128"/>
                <a:cs typeface="Arial Unicode MS" panose="020B0604020202020204" pitchFamily="34" charset="-128"/>
              </a:rPr>
              <a:t>4. </a:t>
            </a:r>
            <a:r>
              <a:rPr lang="en-GB" sz="2100" dirty="0"/>
              <a:t>Key findings</a:t>
            </a:r>
          </a:p>
          <a:p>
            <a:pPr>
              <a:lnSpc>
                <a:spcPct val="100000"/>
              </a:lnSpc>
              <a:spcBef>
                <a:spcPts val="0"/>
              </a:spcBef>
              <a:spcAft>
                <a:spcPts val="2400"/>
              </a:spcAft>
            </a:pPr>
            <a:r>
              <a:rPr lang="en-GB" sz="2100" dirty="0"/>
              <a:t>5. Detailed findings</a:t>
            </a:r>
          </a:p>
          <a:p>
            <a:pPr rtl="1">
              <a:lnSpc>
                <a:spcPct val="100000"/>
              </a:lnSpc>
              <a:spcBef>
                <a:spcPts val="0"/>
              </a:spcBef>
              <a:spcAft>
                <a:spcPts val="2400"/>
              </a:spcAft>
            </a:pPr>
            <a:r>
              <a:rPr lang="en-GB" sz="2100" dirty="0">
                <a:ea typeface="Arial Unicode MS" panose="020B0604020202020204" pitchFamily="34" charset="-128"/>
                <a:cs typeface="Arial Unicode MS" panose="020B0604020202020204" pitchFamily="34" charset="-128"/>
              </a:rPr>
              <a:t>6. </a:t>
            </a:r>
            <a:r>
              <a:rPr lang="en-GB" sz="2100" dirty="0"/>
              <a:t>Questions from the audience</a:t>
            </a:r>
          </a:p>
          <a:p>
            <a:pPr rtl="1">
              <a:lnSpc>
                <a:spcPct val="100000"/>
              </a:lnSpc>
              <a:spcBef>
                <a:spcPts val="0"/>
              </a:spcBef>
              <a:spcAft>
                <a:spcPts val="2400"/>
              </a:spcAft>
            </a:pPr>
            <a:r>
              <a:rPr lang="en-GB" sz="2100" dirty="0"/>
              <a:t>7. Discussion</a:t>
            </a:r>
          </a:p>
        </p:txBody>
      </p:sp>
      <p:pic>
        <p:nvPicPr>
          <p:cNvPr id="4" name="Picture 3">
            <a:extLst>
              <a:ext uri="{FF2B5EF4-FFF2-40B4-BE49-F238E27FC236}">
                <a16:creationId xmlns:a16="http://schemas.microsoft.com/office/drawing/2014/main" xmlns="" id="{2F0A7068-4974-49B6-B6D2-8EBF17035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342673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8400AFD-B73E-48FF-A3F1-D7C1B157AFA4}"/>
              </a:ext>
            </a:extLst>
          </p:cNvPr>
          <p:cNvSpPr/>
          <p:nvPr/>
        </p:nvSpPr>
        <p:spPr>
          <a:xfrm>
            <a:off x="52367" y="1277185"/>
            <a:ext cx="8324412" cy="523220"/>
          </a:xfrm>
          <a:prstGeom prst="rect">
            <a:avLst/>
          </a:prstGeom>
        </p:spPr>
        <p:txBody>
          <a:bodyPr wrap="square">
            <a:spAutoFit/>
          </a:bodyPr>
          <a:lstStyle/>
          <a:p>
            <a:pPr marR="0" algn="l" rtl="0"/>
            <a:r>
              <a:rPr lang="en-GB" sz="2800" b="0" i="0" u="none" strike="noStrike" dirty="0">
                <a:solidFill>
                  <a:srgbClr val="EE5859"/>
                </a:solidFill>
                <a:latin typeface="Arial Narrow" charset="0"/>
                <a:ea typeface="Arial Narrow" charset="0"/>
                <a:cs typeface="Arial Narrow" charset="0"/>
              </a:rPr>
              <a:t></a:t>
            </a:r>
            <a:r>
              <a:rPr lang="en-GB" sz="1800" b="1" i="0" u="none" strike="noStrike" baseline="30000" dirty="0">
                <a:solidFill>
                  <a:srgbClr val="EE5859"/>
                </a:solidFill>
                <a:latin typeface="Arial Narrow" charset="0"/>
                <a:ea typeface="Arial Narrow" charset="0"/>
                <a:cs typeface="Arial Narrow" charset="0"/>
              </a:rPr>
              <a:t> </a:t>
            </a:r>
            <a:r>
              <a:rPr lang="en-GB" sz="2000" b="1" i="0" u="none" strike="noStrike" dirty="0">
                <a:solidFill>
                  <a:srgbClr val="EE5859"/>
                </a:solidFill>
                <a:latin typeface="Arial Narrow" charset="0"/>
                <a:ea typeface="Arial Narrow" charset="0"/>
                <a:cs typeface="Arial Narrow" charset="0"/>
              </a:rPr>
              <a:t>Expected host community departures</a:t>
            </a:r>
          </a:p>
        </p:txBody>
      </p:sp>
      <p:sp>
        <p:nvSpPr>
          <p:cNvPr id="13" name="Title 1">
            <a:extLst>
              <a:ext uri="{FF2B5EF4-FFF2-40B4-BE49-F238E27FC236}">
                <a16:creationId xmlns:a16="http://schemas.microsoft.com/office/drawing/2014/main" xmlns=""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Garma</a:t>
            </a:r>
            <a:r>
              <a:rPr lang="en-GB" dirty="0"/>
              <a:t> Sub-district</a:t>
            </a:r>
          </a:p>
          <a:p>
            <a:r>
              <a:rPr lang="en-GB" sz="3200" baseline="30000" dirty="0"/>
              <a:t>Expected movements – data reported by KIs</a:t>
            </a:r>
          </a:p>
        </p:txBody>
      </p:sp>
      <p:sp>
        <p:nvSpPr>
          <p:cNvPr id="5" name="Rectangle 4">
            <a:extLst>
              <a:ext uri="{FF2B5EF4-FFF2-40B4-BE49-F238E27FC236}">
                <a16:creationId xmlns:a16="http://schemas.microsoft.com/office/drawing/2014/main" xmlns="" id="{26F91C3C-9042-45C2-8582-05900CA49BF9}"/>
              </a:ext>
            </a:extLst>
          </p:cNvPr>
          <p:cNvSpPr/>
          <p:nvPr/>
        </p:nvSpPr>
        <p:spPr>
          <a:xfrm>
            <a:off x="453608" y="3489018"/>
            <a:ext cx="8248431" cy="369332"/>
          </a:xfrm>
          <a:prstGeom prst="rect">
            <a:avLst/>
          </a:prstGeom>
        </p:spPr>
        <p:txBody>
          <a:bodyPr wrap="square">
            <a:spAutoFit/>
          </a:bodyPr>
          <a:lstStyle/>
          <a:p>
            <a:pPr algn="just">
              <a:spcAft>
                <a:spcPts val="600"/>
              </a:spcAft>
            </a:pPr>
            <a:r>
              <a:rPr lang="en-US" b="1" dirty="0">
                <a:solidFill>
                  <a:srgbClr val="EE5859"/>
                </a:solidFill>
                <a:latin typeface="Arial Narrow" charset="0"/>
                <a:ea typeface="Arial Narrow" charset="0"/>
                <a:cs typeface="Arial Narrow" charset="0"/>
              </a:rPr>
              <a:t>Drivers for expected host community departures </a:t>
            </a:r>
            <a:r>
              <a:rPr lang="en-GB" sz="1600" b="1" dirty="0">
                <a:solidFill>
                  <a:srgbClr val="58585A"/>
                </a:solidFill>
                <a:latin typeface="Arial Narrow" charset="0"/>
                <a:ea typeface="Arial Narrow" charset="0"/>
                <a:cs typeface="Arial Narrow" charset="0"/>
              </a:rPr>
              <a:t>(out of 23 KIs)* </a:t>
            </a:r>
            <a:endParaRPr lang="en-US" sz="1600" b="1" dirty="0">
              <a:solidFill>
                <a:srgbClr val="58585A"/>
              </a:solidFill>
              <a:latin typeface="Arial Narrow" charset="0"/>
              <a:ea typeface="Arial Narrow" charset="0"/>
              <a:cs typeface="Arial Narrow" charset="0"/>
            </a:endParaRPr>
          </a:p>
        </p:txBody>
      </p:sp>
      <p:sp>
        <p:nvSpPr>
          <p:cNvPr id="3" name="Rectangle 2"/>
          <p:cNvSpPr/>
          <p:nvPr/>
        </p:nvSpPr>
        <p:spPr>
          <a:xfrm>
            <a:off x="643660" y="4014294"/>
            <a:ext cx="6671540" cy="1077218"/>
          </a:xfrm>
          <a:prstGeom prst="rect">
            <a:avLst/>
          </a:prstGeom>
        </p:spPr>
        <p:txBody>
          <a:bodyPr wrap="square">
            <a:spAutoFit/>
          </a:bodyPr>
          <a:lstStyle/>
          <a:p>
            <a:pPr algn="l">
              <a:spcAft>
                <a:spcPts val="600"/>
              </a:spcAft>
            </a:pPr>
            <a:r>
              <a:rPr lang="en-US" b="0" i="0" u="none" strike="noStrike" baseline="0" dirty="0">
                <a:solidFill>
                  <a:srgbClr val="58595B"/>
                </a:solidFill>
                <a:latin typeface="Arial Narrow" panose="020B0606020202030204" pitchFamily="34" charset="0"/>
              </a:rPr>
              <a:t>Lack of job opportunities 		</a:t>
            </a:r>
            <a:r>
              <a:rPr lang="en-US" b="1" i="0" u="none" strike="noStrike" baseline="0" dirty="0">
                <a:solidFill>
                  <a:srgbClr val="58595B"/>
                </a:solidFill>
                <a:latin typeface="Arial Narrow" panose="020B0606020202030204" pitchFamily="34" charset="0"/>
              </a:rPr>
              <a:t>12 KIs</a:t>
            </a:r>
          </a:p>
          <a:p>
            <a:pPr algn="l">
              <a:spcAft>
                <a:spcPts val="600"/>
              </a:spcAft>
            </a:pPr>
            <a:r>
              <a:rPr lang="en-US" b="0" i="0" u="none" strike="noStrike" baseline="0" dirty="0">
                <a:solidFill>
                  <a:srgbClr val="58595B"/>
                </a:solidFill>
                <a:latin typeface="Arial Narrow" panose="020B0606020202030204" pitchFamily="34" charset="0"/>
              </a:rPr>
              <a:t>Lack of services 			</a:t>
            </a:r>
            <a:r>
              <a:rPr lang="en-US" b="1" i="0" u="none" strike="noStrike" baseline="0" dirty="0">
                <a:solidFill>
                  <a:srgbClr val="58595B"/>
                </a:solidFill>
                <a:latin typeface="Arial Narrow" panose="020B0606020202030204" pitchFamily="34" charset="0"/>
              </a:rPr>
              <a:t>11 KIs</a:t>
            </a:r>
          </a:p>
          <a:p>
            <a:pPr algn="l">
              <a:spcAft>
                <a:spcPts val="600"/>
              </a:spcAft>
            </a:pPr>
            <a:r>
              <a:rPr lang="en-US" b="0" i="0" u="none" strike="noStrike" baseline="0" dirty="0">
                <a:solidFill>
                  <a:srgbClr val="58595B"/>
                </a:solidFill>
                <a:latin typeface="Arial Narrow" panose="020B0606020202030204" pitchFamily="34" charset="0"/>
              </a:rPr>
              <a:t>Lack of </a:t>
            </a:r>
            <a:r>
              <a:rPr lang="en-US" b="0" i="0" u="none" strike="noStrike" baseline="0" dirty="0" err="1">
                <a:solidFill>
                  <a:srgbClr val="58595B"/>
                </a:solidFill>
                <a:latin typeface="Arial Narrow" panose="020B0606020202030204" pitchFamily="34" charset="0"/>
              </a:rPr>
              <a:t>specialised</a:t>
            </a:r>
            <a:r>
              <a:rPr lang="en-US" b="0" i="0" u="none" strike="noStrike" baseline="0" dirty="0">
                <a:solidFill>
                  <a:srgbClr val="58595B"/>
                </a:solidFill>
                <a:latin typeface="Arial Narrow" panose="020B0606020202030204" pitchFamily="34" charset="0"/>
              </a:rPr>
              <a:t> medical treatment 	  </a:t>
            </a:r>
            <a:r>
              <a:rPr lang="en-US" b="1" i="0" u="none" strike="noStrike" baseline="0" dirty="0">
                <a:solidFill>
                  <a:srgbClr val="58595B"/>
                </a:solidFill>
                <a:latin typeface="Arial Narrow" panose="020B0606020202030204" pitchFamily="34" charset="0"/>
              </a:rPr>
              <a:t>4 KIs</a:t>
            </a:r>
          </a:p>
        </p:txBody>
      </p:sp>
      <p:pic>
        <p:nvPicPr>
          <p:cNvPr id="12" name="Picture 11">
            <a:extLst>
              <a:ext uri="{FF2B5EF4-FFF2-40B4-BE49-F238E27FC236}">
                <a16:creationId xmlns:a16="http://schemas.microsoft.com/office/drawing/2014/main" xmlns="" id="{D4FCE1B3-6084-453C-97F7-E4D91F8F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7" name="Rectangle 16">
            <a:extLst>
              <a:ext uri="{FF2B5EF4-FFF2-40B4-BE49-F238E27FC236}">
                <a16:creationId xmlns:a16="http://schemas.microsoft.com/office/drawing/2014/main" xmlns="" id="{788DBF6D-C745-43C4-90ED-99F248E768F8}"/>
              </a:ext>
            </a:extLst>
          </p:cNvPr>
          <p:cNvSpPr/>
          <p:nvPr/>
        </p:nvSpPr>
        <p:spPr>
          <a:xfrm>
            <a:off x="1394040" y="1850431"/>
            <a:ext cx="7307999" cy="646331"/>
          </a:xfrm>
          <a:prstGeom prst="rect">
            <a:avLst/>
          </a:prstGeom>
        </p:spPr>
        <p:txBody>
          <a:bodyPr wrap="square">
            <a:spAutoFit/>
          </a:bodyPr>
          <a:lstStyle/>
          <a:p>
            <a:pPr algn="just"/>
            <a:r>
              <a:rPr lang="en-US" b="0" i="0" u="none" strike="noStrike" baseline="0" dirty="0">
                <a:solidFill>
                  <a:srgbClr val="58595B"/>
                </a:solidFill>
                <a:latin typeface="Arial Narrow" panose="020B0606020202030204" pitchFamily="34" charset="0"/>
              </a:rPr>
              <a:t>(out of 50) reported </a:t>
            </a:r>
            <a:r>
              <a:rPr lang="en-US" b="1" i="0" u="none" strike="noStrike" baseline="0" dirty="0">
                <a:solidFill>
                  <a:srgbClr val="58595B"/>
                </a:solidFill>
                <a:latin typeface="Arial Narrow" panose="020B0606020202030204" pitchFamily="34" charset="0"/>
              </a:rPr>
              <a:t>no expected departures of host community households </a:t>
            </a:r>
            <a:r>
              <a:rPr lang="en-US" b="0" i="0" u="none" strike="noStrike" baseline="0" dirty="0">
                <a:solidFill>
                  <a:srgbClr val="58595B"/>
                </a:solidFill>
                <a:latin typeface="Arial Narrow" panose="020B0606020202030204" pitchFamily="34" charset="0"/>
              </a:rPr>
              <a:t>in the six months following data collection.</a:t>
            </a:r>
            <a:endParaRPr lang="en-US" b="0" i="0" u="none" strike="noStrike" dirty="0">
              <a:solidFill>
                <a:srgbClr val="58585B"/>
              </a:solidFill>
              <a:latin typeface="Arial Narrow" panose="020B0606020202030204" pitchFamily="34" charset="0"/>
            </a:endParaRPr>
          </a:p>
        </p:txBody>
      </p:sp>
      <p:sp>
        <p:nvSpPr>
          <p:cNvPr id="18" name="Rectangle 17">
            <a:extLst>
              <a:ext uri="{FF2B5EF4-FFF2-40B4-BE49-F238E27FC236}">
                <a16:creationId xmlns:a16="http://schemas.microsoft.com/office/drawing/2014/main" xmlns="" id="{60129EE4-D1B7-41B4-AAC9-898D371E99F0}"/>
              </a:ext>
            </a:extLst>
          </p:cNvPr>
          <p:cNvSpPr/>
          <p:nvPr/>
        </p:nvSpPr>
        <p:spPr>
          <a:xfrm>
            <a:off x="462375" y="1833859"/>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31 KIs</a:t>
            </a:r>
            <a:endParaRPr lang="en-US" sz="3600" dirty="0"/>
          </a:p>
        </p:txBody>
      </p:sp>
      <p:pic>
        <p:nvPicPr>
          <p:cNvPr id="4" name="Picture 3" descr="Icon&#10;&#10;Description automatically generated">
            <a:extLst>
              <a:ext uri="{FF2B5EF4-FFF2-40B4-BE49-F238E27FC236}">
                <a16:creationId xmlns:a16="http://schemas.microsoft.com/office/drawing/2014/main" xmlns="" id="{99EB01AC-6A02-4677-B979-D6CE2117F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162" y="4063232"/>
            <a:ext cx="1086002" cy="980152"/>
          </a:xfrm>
          <a:prstGeom prst="rect">
            <a:avLst/>
          </a:prstGeom>
        </p:spPr>
      </p:pic>
      <p:sp>
        <p:nvSpPr>
          <p:cNvPr id="21" name="TextBox 20">
            <a:extLst>
              <a:ext uri="{FF2B5EF4-FFF2-40B4-BE49-F238E27FC236}">
                <a16:creationId xmlns:a16="http://schemas.microsoft.com/office/drawing/2014/main" xmlns="" id="{14A4B50C-4C44-48DE-B84B-0F7E6749E0FD}"/>
              </a:ext>
            </a:extLst>
          </p:cNvPr>
          <p:cNvSpPr txBox="1"/>
          <p:nvPr/>
        </p:nvSpPr>
        <p:spPr>
          <a:xfrm>
            <a:off x="462375" y="2627689"/>
            <a:ext cx="8239663" cy="369332"/>
          </a:xfrm>
          <a:prstGeom prst="rect">
            <a:avLst/>
          </a:prstGeom>
          <a:noFill/>
        </p:spPr>
        <p:txBody>
          <a:bodyPr wrap="square">
            <a:spAutoFit/>
          </a:bodyPr>
          <a:lstStyle/>
          <a:p>
            <a:pPr algn="just">
              <a:spcAft>
                <a:spcPts val="600"/>
              </a:spcAft>
            </a:pPr>
            <a:r>
              <a:rPr lang="en-US" sz="1800" b="0" i="0" u="none" strike="noStrike" dirty="0">
                <a:solidFill>
                  <a:srgbClr val="58585B"/>
                </a:solidFill>
                <a:latin typeface="Arial Narrow" panose="020B0606020202030204" pitchFamily="34" charset="0"/>
              </a:rPr>
              <a:t>However, 23 KIs (out of 50) reported drivers that might result in host community departures.</a:t>
            </a:r>
          </a:p>
        </p:txBody>
      </p:sp>
      <p:sp>
        <p:nvSpPr>
          <p:cNvPr id="22" name="Rectangle 21">
            <a:extLst>
              <a:ext uri="{FF2B5EF4-FFF2-40B4-BE49-F238E27FC236}">
                <a16:creationId xmlns:a16="http://schemas.microsoft.com/office/drawing/2014/main" xmlns="" id="{C35095CC-88F2-437F-AF1F-30063C24A75C}"/>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a:t>
            </a:r>
          </a:p>
        </p:txBody>
      </p:sp>
    </p:spTree>
    <p:extLst>
      <p:ext uri="{BB962C8B-B14F-4D97-AF65-F5344CB8AC3E}">
        <p14:creationId xmlns:p14="http://schemas.microsoft.com/office/powerpoint/2010/main" val="946245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8400AFD-B73E-48FF-A3F1-D7C1B157AFA4}"/>
              </a:ext>
            </a:extLst>
          </p:cNvPr>
          <p:cNvSpPr/>
          <p:nvPr/>
        </p:nvSpPr>
        <p:spPr>
          <a:xfrm>
            <a:off x="16727" y="1277185"/>
            <a:ext cx="8329056" cy="523220"/>
          </a:xfrm>
          <a:prstGeom prst="rect">
            <a:avLst/>
          </a:prstGeom>
        </p:spPr>
        <p:txBody>
          <a:bodyPr wrap="square">
            <a:spAutoFit/>
          </a:bodyPr>
          <a:lstStyle/>
          <a:p>
            <a:r>
              <a:rPr lang="en-GB" sz="2800" b="0" i="0" u="none" strike="noStrike" dirty="0">
                <a:solidFill>
                  <a:srgbClr val="EE5859"/>
                </a:solidFill>
                <a:latin typeface="Arial Narrow" charset="0"/>
                <a:ea typeface="Arial Narrow" charset="0"/>
                <a:cs typeface="Arial Narrow" charset="0"/>
              </a:rPr>
              <a:t> </a:t>
            </a:r>
            <a:r>
              <a:rPr lang="en-GB" sz="2000" b="1" i="0" u="none" strike="noStrike" dirty="0">
                <a:solidFill>
                  <a:srgbClr val="EE5859"/>
                </a:solidFill>
                <a:latin typeface="Arial Narrow" charset="0"/>
                <a:ea typeface="Arial Narrow" charset="0"/>
                <a:cs typeface="Arial Narrow" charset="0"/>
              </a:rPr>
              <a:t>Expected IDP arrivals</a:t>
            </a:r>
          </a:p>
        </p:txBody>
      </p:sp>
      <p:sp>
        <p:nvSpPr>
          <p:cNvPr id="13" name="Title 1">
            <a:extLst>
              <a:ext uri="{FF2B5EF4-FFF2-40B4-BE49-F238E27FC236}">
                <a16:creationId xmlns:a16="http://schemas.microsoft.com/office/drawing/2014/main" xmlns=""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Garma</a:t>
            </a:r>
            <a:r>
              <a:rPr lang="en-GB" dirty="0"/>
              <a:t> Sub-district</a:t>
            </a:r>
          </a:p>
          <a:p>
            <a:r>
              <a:rPr lang="en-GB" sz="3200" baseline="30000" dirty="0"/>
              <a:t>Expected movements – data reported by KIs</a:t>
            </a:r>
          </a:p>
        </p:txBody>
      </p:sp>
      <p:pic>
        <p:nvPicPr>
          <p:cNvPr id="12" name="Picture 11">
            <a:extLst>
              <a:ext uri="{FF2B5EF4-FFF2-40B4-BE49-F238E27FC236}">
                <a16:creationId xmlns:a16="http://schemas.microsoft.com/office/drawing/2014/main" xmlns="" id="{D4FCE1B3-6084-453C-97F7-E4D91F8F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1" name="Rectangle 10">
            <a:extLst>
              <a:ext uri="{FF2B5EF4-FFF2-40B4-BE49-F238E27FC236}">
                <a16:creationId xmlns:a16="http://schemas.microsoft.com/office/drawing/2014/main" xmlns="" id="{49140DA2-1AFE-495B-BF61-AF929C168C0B}"/>
              </a:ext>
            </a:extLst>
          </p:cNvPr>
          <p:cNvSpPr/>
          <p:nvPr/>
        </p:nvSpPr>
        <p:spPr>
          <a:xfrm>
            <a:off x="493295" y="3745385"/>
            <a:ext cx="8321096" cy="369332"/>
          </a:xfrm>
          <a:prstGeom prst="rect">
            <a:avLst/>
          </a:prstGeom>
        </p:spPr>
        <p:txBody>
          <a:bodyPr wrap="square">
            <a:spAutoFit/>
          </a:bodyPr>
          <a:lstStyle/>
          <a:p>
            <a:pPr algn="just">
              <a:spcAft>
                <a:spcPts val="600"/>
              </a:spcAft>
            </a:pPr>
            <a:r>
              <a:rPr lang="en-US" b="1" dirty="0">
                <a:solidFill>
                  <a:srgbClr val="EE5859"/>
                </a:solidFill>
                <a:latin typeface="Arial Narrow" charset="0"/>
                <a:ea typeface="Arial Narrow" charset="0"/>
                <a:cs typeface="Arial Narrow" charset="0"/>
              </a:rPr>
              <a:t>Drivers for expected IDP arrivals </a:t>
            </a:r>
            <a:r>
              <a:rPr lang="en-GB" sz="1600" b="1" dirty="0">
                <a:solidFill>
                  <a:srgbClr val="58585A"/>
                </a:solidFill>
                <a:latin typeface="Arial Narrow" charset="0"/>
                <a:ea typeface="Arial Narrow" charset="0"/>
                <a:cs typeface="Arial Narrow" charset="0"/>
              </a:rPr>
              <a:t>(out of 49 KIs)* </a:t>
            </a:r>
            <a:endParaRPr lang="en-US" sz="1600" b="1" dirty="0">
              <a:solidFill>
                <a:srgbClr val="58585A"/>
              </a:solidFill>
              <a:latin typeface="Arial Narrow" charset="0"/>
              <a:ea typeface="Arial Narrow" charset="0"/>
              <a:cs typeface="Arial Narrow" charset="0"/>
            </a:endParaRPr>
          </a:p>
        </p:txBody>
      </p:sp>
      <p:sp>
        <p:nvSpPr>
          <p:cNvPr id="14" name="Rectangle 13">
            <a:extLst>
              <a:ext uri="{FF2B5EF4-FFF2-40B4-BE49-F238E27FC236}">
                <a16:creationId xmlns:a16="http://schemas.microsoft.com/office/drawing/2014/main" xmlns="" id="{838194A4-0725-40CA-95BD-ED52C9BD704E}"/>
              </a:ext>
            </a:extLst>
          </p:cNvPr>
          <p:cNvSpPr/>
          <p:nvPr/>
        </p:nvSpPr>
        <p:spPr>
          <a:xfrm>
            <a:off x="643660" y="4209289"/>
            <a:ext cx="6278135" cy="1077218"/>
          </a:xfrm>
          <a:prstGeom prst="rect">
            <a:avLst/>
          </a:prstGeom>
        </p:spPr>
        <p:txBody>
          <a:bodyPr wrap="square">
            <a:spAutoFit/>
          </a:bodyPr>
          <a:lstStyle/>
          <a:p>
            <a:pPr algn="l">
              <a:spcAft>
                <a:spcPts val="600"/>
              </a:spcAft>
            </a:pPr>
            <a:r>
              <a:rPr lang="en-US" b="0" i="0" u="none" strike="noStrike" baseline="0" dirty="0">
                <a:solidFill>
                  <a:srgbClr val="58595B"/>
                </a:solidFill>
                <a:latin typeface="Arial Narrow" panose="020B0606020202030204" pitchFamily="34" charset="0"/>
              </a:rPr>
              <a:t>Sense of increased safety and security 	</a:t>
            </a:r>
            <a:r>
              <a:rPr lang="en-US" b="1" i="0" u="none" strike="noStrike" baseline="0" dirty="0">
                <a:solidFill>
                  <a:srgbClr val="58595B"/>
                </a:solidFill>
                <a:latin typeface="Arial Narrow" panose="020B0606020202030204" pitchFamily="34" charset="0"/>
              </a:rPr>
              <a:t>47 KIs</a:t>
            </a:r>
          </a:p>
          <a:p>
            <a:pPr algn="l">
              <a:spcAft>
                <a:spcPts val="600"/>
              </a:spcAft>
            </a:pPr>
            <a:r>
              <a:rPr lang="en-US" b="0" i="0" u="none" strike="noStrike" baseline="0" dirty="0">
                <a:solidFill>
                  <a:srgbClr val="58595B"/>
                </a:solidFill>
                <a:latin typeface="Arial Narrow" panose="020B0606020202030204" pitchFamily="34" charset="0"/>
              </a:rPr>
              <a:t>Availability of jobs and services 		</a:t>
            </a:r>
            <a:r>
              <a:rPr lang="en-US" b="1" i="0" u="none" strike="noStrike" baseline="0" dirty="0">
                <a:solidFill>
                  <a:srgbClr val="58595B"/>
                </a:solidFill>
                <a:latin typeface="Arial Narrow" panose="020B0606020202030204" pitchFamily="34" charset="0"/>
              </a:rPr>
              <a:t>12 KIs</a:t>
            </a:r>
          </a:p>
          <a:p>
            <a:pPr algn="l">
              <a:spcAft>
                <a:spcPts val="600"/>
              </a:spcAft>
            </a:pPr>
            <a:r>
              <a:rPr lang="en-US" b="0" i="0" u="none" strike="noStrike" baseline="0" dirty="0">
                <a:solidFill>
                  <a:srgbClr val="58595B"/>
                </a:solidFill>
                <a:latin typeface="Arial Narrow" panose="020B0606020202030204" pitchFamily="34" charset="0"/>
              </a:rPr>
              <a:t>Arrival of other family members 		  </a:t>
            </a:r>
            <a:r>
              <a:rPr lang="en-US" b="1" i="0" u="none" strike="noStrike" baseline="0" dirty="0">
                <a:solidFill>
                  <a:srgbClr val="58595B"/>
                </a:solidFill>
                <a:latin typeface="Arial Narrow" panose="020B0606020202030204" pitchFamily="34" charset="0"/>
              </a:rPr>
              <a:t>4 KIs</a:t>
            </a:r>
            <a:endParaRPr lang="en-US" b="1" dirty="0">
              <a:solidFill>
                <a:srgbClr val="58585A"/>
              </a:solidFill>
              <a:latin typeface="Arial Narrow" panose="020B0606020202030204" pitchFamily="34" charset="0"/>
            </a:endParaRPr>
          </a:p>
        </p:txBody>
      </p:sp>
      <p:sp>
        <p:nvSpPr>
          <p:cNvPr id="19" name="Rectangle 18">
            <a:extLst>
              <a:ext uri="{FF2B5EF4-FFF2-40B4-BE49-F238E27FC236}">
                <a16:creationId xmlns:a16="http://schemas.microsoft.com/office/drawing/2014/main" xmlns="" id="{E67600DC-14C9-46A5-A038-FB5F73D4B178}"/>
              </a:ext>
            </a:extLst>
          </p:cNvPr>
          <p:cNvSpPr/>
          <p:nvPr/>
        </p:nvSpPr>
        <p:spPr>
          <a:xfrm>
            <a:off x="1298070" y="1925037"/>
            <a:ext cx="7408319" cy="646331"/>
          </a:xfrm>
          <a:prstGeom prst="rect">
            <a:avLst/>
          </a:prstGeom>
        </p:spPr>
        <p:txBody>
          <a:bodyPr wrap="square">
            <a:spAutoFit/>
          </a:bodyPr>
          <a:lstStyle/>
          <a:p>
            <a:pPr algn="just"/>
            <a:r>
              <a:rPr lang="en-US" b="1" i="0" u="none" strike="noStrike" baseline="0" dirty="0">
                <a:solidFill>
                  <a:srgbClr val="58595B"/>
                </a:solidFill>
                <a:latin typeface="Arial Narrow" panose="020B0606020202030204" pitchFamily="34" charset="0"/>
              </a:rPr>
              <a:t>IDP households </a:t>
            </a:r>
            <a:r>
              <a:rPr lang="en-US" b="0" i="0" u="none" strike="noStrike" baseline="0" dirty="0">
                <a:solidFill>
                  <a:srgbClr val="58595B"/>
                </a:solidFill>
                <a:latin typeface="Arial Narrow" panose="020B0606020202030204" pitchFamily="34" charset="0"/>
              </a:rPr>
              <a:t>were expected to arrive from Erbil Governorate to Markaz Al-</a:t>
            </a:r>
            <a:r>
              <a:rPr lang="en-US" b="0" i="0" u="none" strike="noStrike" baseline="0" dirty="0" err="1">
                <a:solidFill>
                  <a:srgbClr val="58595B"/>
                </a:solidFill>
                <a:latin typeface="Arial Narrow" panose="020B0606020202030204" pitchFamily="34" charset="0"/>
              </a:rPr>
              <a:t>Garma</a:t>
            </a:r>
            <a:r>
              <a:rPr lang="en-US" b="0" i="0" u="none" strike="noStrike" baseline="0" dirty="0">
                <a:solidFill>
                  <a:srgbClr val="58595B"/>
                </a:solidFill>
                <a:latin typeface="Arial Narrow" panose="020B0606020202030204" pitchFamily="34" charset="0"/>
              </a:rPr>
              <a:t> in the six months following data collection, as reported by a returnee KI.</a:t>
            </a:r>
            <a:endParaRPr lang="en-US" b="0" i="0" u="none" strike="noStrike" dirty="0">
              <a:solidFill>
                <a:srgbClr val="58585B"/>
              </a:solidFill>
              <a:latin typeface="Arial Narrow" panose="020B0606020202030204" pitchFamily="34" charset="0"/>
            </a:endParaRPr>
          </a:p>
        </p:txBody>
      </p:sp>
      <p:sp>
        <p:nvSpPr>
          <p:cNvPr id="20" name="Rectangle 19">
            <a:extLst>
              <a:ext uri="{FF2B5EF4-FFF2-40B4-BE49-F238E27FC236}">
                <a16:creationId xmlns:a16="http://schemas.microsoft.com/office/drawing/2014/main" xmlns="" id="{B9CED01A-9D33-491E-A41F-0B2D5D8CB841}"/>
              </a:ext>
            </a:extLst>
          </p:cNvPr>
          <p:cNvSpPr/>
          <p:nvPr/>
        </p:nvSpPr>
        <p:spPr>
          <a:xfrm>
            <a:off x="474407" y="1912243"/>
            <a:ext cx="823663" cy="646331"/>
          </a:xfrm>
          <a:prstGeom prst="rect">
            <a:avLst/>
          </a:prstGeom>
        </p:spPr>
        <p:txBody>
          <a:bodyPr wrap="square">
            <a:spAutoFit/>
          </a:bodyPr>
          <a:lstStyle/>
          <a:p>
            <a:r>
              <a:rPr lang="en-GB" sz="3600" b="1" baseline="30000" dirty="0">
                <a:solidFill>
                  <a:srgbClr val="58585A"/>
                </a:solidFill>
                <a:latin typeface="Arial Narrow" panose="020B0606020202030204" pitchFamily="34" charset="0"/>
              </a:rPr>
              <a:t>5-10</a:t>
            </a:r>
            <a:endParaRPr lang="en-US" sz="3600" dirty="0"/>
          </a:p>
        </p:txBody>
      </p:sp>
      <p:pic>
        <p:nvPicPr>
          <p:cNvPr id="21" name="Picture 20" descr="Chart&#10;&#10;Description automatically generated">
            <a:extLst>
              <a:ext uri="{FF2B5EF4-FFF2-40B4-BE49-F238E27FC236}">
                <a16:creationId xmlns:a16="http://schemas.microsoft.com/office/drawing/2014/main" xmlns="" id="{168C0D1F-F489-4673-BF4C-1A9F91300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930" y="4252449"/>
            <a:ext cx="1705213" cy="997961"/>
          </a:xfrm>
          <a:prstGeom prst="rect">
            <a:avLst/>
          </a:prstGeom>
        </p:spPr>
      </p:pic>
      <p:sp>
        <p:nvSpPr>
          <p:cNvPr id="22" name="TextBox 21">
            <a:extLst>
              <a:ext uri="{FF2B5EF4-FFF2-40B4-BE49-F238E27FC236}">
                <a16:creationId xmlns:a16="http://schemas.microsoft.com/office/drawing/2014/main" xmlns="" id="{81E0F031-353C-4C12-A552-8A15294B0C66}"/>
              </a:ext>
            </a:extLst>
          </p:cNvPr>
          <p:cNvSpPr txBox="1"/>
          <p:nvPr/>
        </p:nvSpPr>
        <p:spPr>
          <a:xfrm>
            <a:off x="462375" y="2822689"/>
            <a:ext cx="8244015" cy="369332"/>
          </a:xfrm>
          <a:prstGeom prst="rect">
            <a:avLst/>
          </a:prstGeom>
          <a:noFill/>
        </p:spPr>
        <p:txBody>
          <a:bodyPr wrap="square">
            <a:spAutoFit/>
          </a:bodyPr>
          <a:lstStyle/>
          <a:p>
            <a:pPr algn="just">
              <a:spcAft>
                <a:spcPts val="600"/>
              </a:spcAft>
            </a:pPr>
            <a:r>
              <a:rPr lang="en-US" sz="1800" b="0" i="0" u="none" strike="noStrike" dirty="0">
                <a:solidFill>
                  <a:srgbClr val="58585B"/>
                </a:solidFill>
                <a:latin typeface="Arial Narrow" panose="020B0606020202030204" pitchFamily="34" charset="0"/>
              </a:rPr>
              <a:t>However, 49 KIs (out of 50) reported drivers that might result in IDP households arrivals.</a:t>
            </a:r>
          </a:p>
        </p:txBody>
      </p:sp>
      <p:sp>
        <p:nvSpPr>
          <p:cNvPr id="23" name="Rectangle 22">
            <a:extLst>
              <a:ext uri="{FF2B5EF4-FFF2-40B4-BE49-F238E27FC236}">
                <a16:creationId xmlns:a16="http://schemas.microsoft.com/office/drawing/2014/main" xmlns="" id="{A04CC91C-6E97-48C7-B9AB-66B07938DE3D}"/>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a:t>
            </a:r>
          </a:p>
        </p:txBody>
      </p:sp>
    </p:spTree>
    <p:extLst>
      <p:ext uri="{BB962C8B-B14F-4D97-AF65-F5344CB8AC3E}">
        <p14:creationId xmlns:p14="http://schemas.microsoft.com/office/powerpoint/2010/main" val="1212186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Garma</a:t>
            </a:r>
            <a:r>
              <a:rPr lang="en-GB" dirty="0"/>
              <a:t> Sub-district</a:t>
            </a:r>
          </a:p>
          <a:p>
            <a:r>
              <a:rPr lang="en-US" sz="3200" baseline="30000" dirty="0"/>
              <a:t>Primary community needs </a:t>
            </a:r>
            <a:r>
              <a:rPr lang="en-GB" sz="3200" baseline="30000" dirty="0"/>
              <a:t>– data reported by KIs</a:t>
            </a:r>
            <a:endParaRPr lang="en-GB" sz="3200" dirty="0"/>
          </a:p>
        </p:txBody>
      </p:sp>
      <p:sp>
        <p:nvSpPr>
          <p:cNvPr id="24" name="Rectangle 23">
            <a:extLst>
              <a:ext uri="{FF2B5EF4-FFF2-40B4-BE49-F238E27FC236}">
                <a16:creationId xmlns:a16="http://schemas.microsoft.com/office/drawing/2014/main" xmlns="" id="{AB92D53F-3651-4F27-A8F8-560C927906D9}"/>
              </a:ext>
            </a:extLst>
          </p:cNvPr>
          <p:cNvSpPr/>
          <p:nvPr/>
        </p:nvSpPr>
        <p:spPr>
          <a:xfrm>
            <a:off x="756881" y="2037798"/>
            <a:ext cx="938077" cy="1077218"/>
          </a:xfrm>
          <a:prstGeom prst="rect">
            <a:avLst/>
          </a:prstGeom>
        </p:spPr>
        <p:txBody>
          <a:bodyPr wrap="none">
            <a:spAutoFit/>
          </a:bodyPr>
          <a:lstStyle/>
          <a:p>
            <a:r>
              <a:rPr lang="en-GB" sz="9600" baseline="30000" dirty="0">
                <a:solidFill>
                  <a:srgbClr val="EE5859"/>
                </a:solidFill>
                <a:latin typeface="humanitarian-icons-v02" panose="02000503000000000000" pitchFamily="2" charset="0"/>
              </a:rPr>
              <a:t></a:t>
            </a:r>
          </a:p>
        </p:txBody>
      </p:sp>
      <p:sp>
        <p:nvSpPr>
          <p:cNvPr id="7" name="Rectangle 6"/>
          <p:cNvSpPr/>
          <p:nvPr/>
        </p:nvSpPr>
        <p:spPr>
          <a:xfrm>
            <a:off x="2224396" y="1735289"/>
            <a:ext cx="1247457" cy="338554"/>
          </a:xfrm>
          <a:prstGeom prst="rect">
            <a:avLst/>
          </a:prstGeom>
        </p:spPr>
        <p:txBody>
          <a:bodyPr wrap="none">
            <a:spAutoFit/>
          </a:bodyPr>
          <a:lstStyle/>
          <a:p>
            <a:pPr lvl="0"/>
            <a:r>
              <a:rPr lang="en-US" sz="1600" b="1" dirty="0">
                <a:solidFill>
                  <a:srgbClr val="EE5859"/>
                </a:solidFill>
                <a:latin typeface="Arial Narrow" charset="0"/>
                <a:ea typeface="Arial Narrow" charset="0"/>
                <a:cs typeface="Arial Narrow" charset="0"/>
              </a:rPr>
              <a:t>Primary need</a:t>
            </a:r>
            <a:endParaRPr lang="en-US" sz="1600" b="1" dirty="0">
              <a:latin typeface="Arial Narrow" charset="0"/>
              <a:ea typeface="Arial Narrow" charset="0"/>
              <a:cs typeface="Arial Narrow" charset="0"/>
            </a:endParaRPr>
          </a:p>
        </p:txBody>
      </p:sp>
      <p:sp>
        <p:nvSpPr>
          <p:cNvPr id="11" name="Rectangle 10"/>
          <p:cNvSpPr/>
          <p:nvPr/>
        </p:nvSpPr>
        <p:spPr>
          <a:xfrm>
            <a:off x="3894898" y="1735289"/>
            <a:ext cx="5024384" cy="338554"/>
          </a:xfrm>
          <a:prstGeom prst="rect">
            <a:avLst/>
          </a:prstGeom>
        </p:spPr>
        <p:txBody>
          <a:bodyPr wrap="square">
            <a:spAutoFit/>
          </a:bodyPr>
          <a:lstStyle/>
          <a:p>
            <a:r>
              <a:rPr lang="en-US" sz="1600" dirty="0">
                <a:solidFill>
                  <a:srgbClr val="58585A"/>
                </a:solidFill>
                <a:latin typeface="Arial Narrow" panose="020B0606020202030204" pitchFamily="34" charset="0"/>
              </a:rPr>
              <a:t>Housing rehabilitation</a:t>
            </a:r>
          </a:p>
        </p:txBody>
      </p:sp>
      <p:sp>
        <p:nvSpPr>
          <p:cNvPr id="13" name="Rectangle 12"/>
          <p:cNvSpPr/>
          <p:nvPr/>
        </p:nvSpPr>
        <p:spPr>
          <a:xfrm>
            <a:off x="2224396" y="2175303"/>
            <a:ext cx="1479892" cy="338554"/>
          </a:xfrm>
          <a:prstGeom prst="rect">
            <a:avLst/>
          </a:prstGeom>
        </p:spPr>
        <p:txBody>
          <a:bodyPr wrap="none">
            <a:spAutoFit/>
          </a:bodyPr>
          <a:lstStyle/>
          <a:p>
            <a:pPr lvl="0"/>
            <a:r>
              <a:rPr lang="en-US" sz="1600" b="1" dirty="0">
                <a:solidFill>
                  <a:srgbClr val="EE5859"/>
                </a:solidFill>
                <a:latin typeface="Arial Narrow" charset="0"/>
                <a:ea typeface="Arial Narrow" charset="0"/>
                <a:cs typeface="Arial Narrow" charset="0"/>
              </a:rPr>
              <a:t>Secondary need</a:t>
            </a:r>
            <a:endParaRPr lang="en-US" sz="1600" dirty="0">
              <a:latin typeface="Arial Narrow" charset="0"/>
              <a:ea typeface="Arial Narrow" charset="0"/>
              <a:cs typeface="Arial Narrow" charset="0"/>
            </a:endParaRPr>
          </a:p>
        </p:txBody>
      </p:sp>
      <p:sp>
        <p:nvSpPr>
          <p:cNvPr id="15" name="Rectangle 14"/>
          <p:cNvSpPr/>
          <p:nvPr/>
        </p:nvSpPr>
        <p:spPr>
          <a:xfrm>
            <a:off x="3894898" y="2167561"/>
            <a:ext cx="5024384" cy="338554"/>
          </a:xfrm>
          <a:prstGeom prst="rect">
            <a:avLst/>
          </a:prstGeom>
        </p:spPr>
        <p:txBody>
          <a:bodyPr wrap="square">
            <a:spAutoFit/>
          </a:bodyPr>
          <a:lstStyle/>
          <a:p>
            <a:r>
              <a:rPr lang="en-US" sz="1600" dirty="0">
                <a:solidFill>
                  <a:srgbClr val="58585A"/>
                </a:solidFill>
                <a:latin typeface="Arial Narrow" panose="020B0606020202030204" pitchFamily="34" charset="0"/>
              </a:rPr>
              <a:t>Education</a:t>
            </a:r>
          </a:p>
        </p:txBody>
      </p:sp>
      <p:sp>
        <p:nvSpPr>
          <p:cNvPr id="16" name="Rectangle 15"/>
          <p:cNvSpPr/>
          <p:nvPr/>
        </p:nvSpPr>
        <p:spPr>
          <a:xfrm>
            <a:off x="2224396" y="2672045"/>
            <a:ext cx="1658679" cy="338554"/>
          </a:xfrm>
          <a:prstGeom prst="rect">
            <a:avLst/>
          </a:prstGeom>
        </p:spPr>
        <p:txBody>
          <a:bodyPr wrap="square">
            <a:spAutoFit/>
          </a:bodyPr>
          <a:lstStyle/>
          <a:p>
            <a:pPr lvl="0"/>
            <a:r>
              <a:rPr lang="en-US" sz="1600" b="1" dirty="0">
                <a:solidFill>
                  <a:srgbClr val="EE5859"/>
                </a:solidFill>
                <a:latin typeface="Arial Narrow" charset="0"/>
                <a:ea typeface="Arial Narrow" charset="0"/>
                <a:cs typeface="Arial Narrow" charset="0"/>
              </a:rPr>
              <a:t>Tertiary need</a:t>
            </a:r>
            <a:r>
              <a:rPr lang="en-US" sz="1600" dirty="0">
                <a:latin typeface="Arial Narrow" charset="0"/>
                <a:ea typeface="Arial Narrow" charset="0"/>
                <a:cs typeface="Arial Narrow" charset="0"/>
              </a:rPr>
              <a:t> </a:t>
            </a:r>
          </a:p>
        </p:txBody>
      </p:sp>
      <p:sp>
        <p:nvSpPr>
          <p:cNvPr id="17" name="Rectangle 16"/>
          <p:cNvSpPr/>
          <p:nvPr/>
        </p:nvSpPr>
        <p:spPr>
          <a:xfrm>
            <a:off x="3894898" y="2648485"/>
            <a:ext cx="4928691" cy="338554"/>
          </a:xfrm>
          <a:prstGeom prst="rect">
            <a:avLst/>
          </a:prstGeom>
        </p:spPr>
        <p:txBody>
          <a:bodyPr wrap="square">
            <a:spAutoFit/>
          </a:bodyPr>
          <a:lstStyle/>
          <a:p>
            <a:r>
              <a:rPr lang="en-US" sz="1600" dirty="0">
                <a:solidFill>
                  <a:srgbClr val="58585A"/>
                </a:solidFill>
                <a:latin typeface="Arial Narrow" panose="020B0606020202030204" pitchFamily="34" charset="0"/>
              </a:rPr>
              <a:t>Healthcare</a:t>
            </a:r>
            <a:endParaRPr lang="en-US" sz="1600" i="0" u="none" strike="noStrike" dirty="0">
              <a:solidFill>
                <a:srgbClr val="58585B"/>
              </a:solidFill>
              <a:latin typeface="Arial Narrow" panose="020B0606020202030204" pitchFamily="34" charset="0"/>
            </a:endParaRPr>
          </a:p>
        </p:txBody>
      </p:sp>
      <p:sp>
        <p:nvSpPr>
          <p:cNvPr id="18" name="Rectangle 17"/>
          <p:cNvSpPr/>
          <p:nvPr/>
        </p:nvSpPr>
        <p:spPr>
          <a:xfrm>
            <a:off x="112112" y="3165021"/>
            <a:ext cx="5440913" cy="400110"/>
          </a:xfrm>
          <a:prstGeom prst="rect">
            <a:avLst/>
          </a:prstGeom>
        </p:spPr>
        <p:txBody>
          <a:bodyPr wrap="none">
            <a:spAutoFit/>
          </a:bodyPr>
          <a:lstStyle/>
          <a:p>
            <a:r>
              <a:rPr lang="en-US" sz="2000" dirty="0">
                <a:solidFill>
                  <a:srgbClr val="EE5859"/>
                </a:solidFill>
                <a:latin typeface="Arial Narrow" charset="0"/>
                <a:ea typeface="Arial Narrow" charset="0"/>
                <a:cs typeface="Arial Narrow" charset="0"/>
              </a:rPr>
              <a:t> </a:t>
            </a:r>
            <a:r>
              <a:rPr lang="en-US" sz="2000" b="1" dirty="0">
                <a:solidFill>
                  <a:srgbClr val="EE5859"/>
                </a:solidFill>
                <a:latin typeface="Arial Narrow" charset="0"/>
                <a:ea typeface="Arial Narrow" charset="0"/>
                <a:cs typeface="Arial Narrow" charset="0"/>
              </a:rPr>
              <a:t>Primary community needs per respondent group</a:t>
            </a:r>
            <a:r>
              <a:rPr lang="en-US" b="1" dirty="0">
                <a:solidFill>
                  <a:srgbClr val="58585A"/>
                </a:solidFill>
                <a:latin typeface="Arial Narrow" charset="0"/>
                <a:ea typeface="Arial Narrow" charset="0"/>
                <a:cs typeface="Arial Narrow" charset="0"/>
              </a:rPr>
              <a:t>*</a:t>
            </a:r>
          </a:p>
        </p:txBody>
      </p:sp>
      <p:sp>
        <p:nvSpPr>
          <p:cNvPr id="26" name="Rectangle 25">
            <a:extLst>
              <a:ext uri="{FF2B5EF4-FFF2-40B4-BE49-F238E27FC236}">
                <a16:creationId xmlns:a16="http://schemas.microsoft.com/office/drawing/2014/main" xmlns=""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a:t>
            </a:r>
          </a:p>
        </p:txBody>
      </p:sp>
      <p:sp>
        <p:nvSpPr>
          <p:cNvPr id="2" name="Rectangle 1">
            <a:extLst>
              <a:ext uri="{FF2B5EF4-FFF2-40B4-BE49-F238E27FC236}">
                <a16:creationId xmlns:a16="http://schemas.microsoft.com/office/drawing/2014/main" xmlns="" id="{B41C8CE9-69AB-4DD9-8A12-B31008B382CB}"/>
              </a:ext>
            </a:extLst>
          </p:cNvPr>
          <p:cNvSpPr/>
          <p:nvPr/>
        </p:nvSpPr>
        <p:spPr>
          <a:xfrm>
            <a:off x="422072" y="1340705"/>
            <a:ext cx="6177095" cy="369332"/>
          </a:xfrm>
          <a:prstGeom prst="rect">
            <a:avLst/>
          </a:prstGeom>
        </p:spPr>
        <p:txBody>
          <a:bodyPr wrap="square">
            <a:spAutoFit/>
          </a:bodyPr>
          <a:lstStyle/>
          <a:p>
            <a:r>
              <a:rPr lang="en-US" b="1" dirty="0">
                <a:solidFill>
                  <a:srgbClr val="EE5859"/>
                </a:solidFill>
                <a:latin typeface="Arial Narrow" charset="0"/>
                <a:ea typeface="Arial Narrow" charset="0"/>
                <a:cs typeface="Arial Narrow" charset="0"/>
              </a:rPr>
              <a:t>Top reported primary, secondary and tertiary needs </a:t>
            </a:r>
            <a:r>
              <a:rPr lang="en-US" sz="1400" b="1" dirty="0">
                <a:solidFill>
                  <a:srgbClr val="58585A"/>
                </a:solidFill>
                <a:latin typeface="Arial Narrow" charset="0"/>
                <a:ea typeface="Arial Narrow" charset="0"/>
                <a:cs typeface="Arial Narrow" charset="0"/>
              </a:rPr>
              <a:t>(out of 50 KIs) </a:t>
            </a:r>
          </a:p>
        </p:txBody>
      </p:sp>
      <p:pic>
        <p:nvPicPr>
          <p:cNvPr id="37" name="Picture 36">
            <a:extLst>
              <a:ext uri="{FF2B5EF4-FFF2-40B4-BE49-F238E27FC236}">
                <a16:creationId xmlns:a16="http://schemas.microsoft.com/office/drawing/2014/main" xmlns="" id="{CA6EF80A-4093-4427-9180-4D5DAFCA99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46" name="TextBox 45">
            <a:extLst>
              <a:ext uri="{FF2B5EF4-FFF2-40B4-BE49-F238E27FC236}">
                <a16:creationId xmlns:a16="http://schemas.microsoft.com/office/drawing/2014/main" xmlns="" id="{E81A5C72-BAD0-435D-943E-59A2D0C581C9}"/>
              </a:ext>
            </a:extLst>
          </p:cNvPr>
          <p:cNvSpPr txBox="1"/>
          <p:nvPr/>
        </p:nvSpPr>
        <p:spPr>
          <a:xfrm>
            <a:off x="422072" y="5164799"/>
            <a:ext cx="8314982" cy="1015663"/>
          </a:xfrm>
          <a:prstGeom prst="rect">
            <a:avLst/>
          </a:prstGeom>
          <a:noFill/>
        </p:spPr>
        <p:txBody>
          <a:bodyPr wrap="square">
            <a:spAutoFit/>
          </a:bodyPr>
          <a:lstStyle/>
          <a:p>
            <a:pPr algn="just"/>
            <a:r>
              <a:rPr lang="en-US" sz="1600" b="0" i="1" u="none" strike="noStrike" baseline="0" dirty="0">
                <a:solidFill>
                  <a:srgbClr val="EE5A59"/>
                </a:solidFill>
                <a:latin typeface="Arial Narrow" panose="020B0606020202030204" pitchFamily="34" charset="0"/>
              </a:rPr>
              <a:t>“Attention to education is important since the progress of cities starts with the development of new generations, and raising children begins with schools, teachers and education system in general. Children love </a:t>
            </a:r>
            <a:r>
              <a:rPr lang="en-US" sz="1600" b="0" i="1" u="none" strike="noStrike" baseline="0" dirty="0" smtClean="0">
                <a:solidFill>
                  <a:srgbClr val="EE5A59"/>
                </a:solidFill>
                <a:latin typeface="Arial Narrow" panose="020B0606020202030204" pitchFamily="34" charset="0"/>
              </a:rPr>
              <a:t>school </a:t>
            </a:r>
            <a:r>
              <a:rPr lang="en-US" sz="1600" b="0" i="1" u="none" strike="noStrike" baseline="0" dirty="0">
                <a:solidFill>
                  <a:srgbClr val="EE5A59"/>
                </a:solidFill>
                <a:latin typeface="Arial Narrow" panose="020B0606020202030204" pitchFamily="34" charset="0"/>
              </a:rPr>
              <a:t>and they love to attend classes!”</a:t>
            </a:r>
          </a:p>
          <a:p>
            <a:pPr algn="r"/>
            <a:r>
              <a:rPr lang="en-US" sz="1200" b="0" i="0" u="none" strike="noStrike" baseline="0" dirty="0">
                <a:solidFill>
                  <a:srgbClr val="58595B"/>
                </a:solidFill>
                <a:latin typeface="Arial Narrow" panose="020B0606020202030204" pitchFamily="34" charset="0"/>
              </a:rPr>
              <a:t>- Male returnee KI -</a:t>
            </a:r>
            <a:endParaRPr lang="en-US" sz="1200" b="0" i="0" u="none" strike="noStrike" dirty="0">
              <a:solidFill>
                <a:srgbClr val="58585B"/>
              </a:solidFill>
              <a:latin typeface="Arial Narrow" panose="020B0606020202030204" pitchFamily="34" charset="0"/>
            </a:endParaRPr>
          </a:p>
        </p:txBody>
      </p:sp>
      <p:pic>
        <p:nvPicPr>
          <p:cNvPr id="4" name="Picture 3" descr="Chart&#10;&#10;Description automatically generated with low confidence">
            <a:extLst>
              <a:ext uri="{FF2B5EF4-FFF2-40B4-BE49-F238E27FC236}">
                <a16:creationId xmlns:a16="http://schemas.microsoft.com/office/drawing/2014/main" xmlns="" id="{5EFA308C-8F05-4812-AD42-AA093EA18D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03" y="3621540"/>
            <a:ext cx="8917578" cy="1332021"/>
          </a:xfrm>
          <a:prstGeom prst="rect">
            <a:avLst/>
          </a:prstGeom>
        </p:spPr>
      </p:pic>
      <p:sp>
        <p:nvSpPr>
          <p:cNvPr id="3" name="Rectangle 2">
            <a:extLst>
              <a:ext uri="{FF2B5EF4-FFF2-40B4-BE49-F238E27FC236}">
                <a16:creationId xmlns:a16="http://schemas.microsoft.com/office/drawing/2014/main" xmlns="" id="{244A1B52-5E3F-414D-9158-5DA21A97BA83}"/>
              </a:ext>
            </a:extLst>
          </p:cNvPr>
          <p:cNvSpPr/>
          <p:nvPr/>
        </p:nvSpPr>
        <p:spPr>
          <a:xfrm>
            <a:off x="8109284" y="3753890"/>
            <a:ext cx="105076" cy="212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426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E979B385-8FAA-444C-8A6E-06F4F68BB3AA}"/>
              </a:ext>
            </a:extLst>
          </p:cNvPr>
          <p:cNvSpPr/>
          <p:nvPr/>
        </p:nvSpPr>
        <p:spPr>
          <a:xfrm>
            <a:off x="194368" y="1275773"/>
            <a:ext cx="8655169" cy="769441"/>
          </a:xfrm>
          <a:prstGeom prst="rect">
            <a:avLst/>
          </a:prstGeom>
        </p:spPr>
        <p:txBody>
          <a:bodyPr wrap="square">
            <a:spAutoFit/>
          </a:bodyPr>
          <a:lstStyle/>
          <a:p>
            <a:r>
              <a:rPr lang="en-GB" sz="2400" smtClean="0">
                <a:solidFill>
                  <a:srgbClr val="EE5859"/>
                </a:solidFill>
                <a:latin typeface="Arial Narrow" charset="0"/>
                <a:ea typeface="Arial Narrow" charset="0"/>
                <a:cs typeface="Arial Narrow" charset="0"/>
              </a:rPr>
              <a:t></a:t>
            </a:r>
            <a:r>
              <a:rPr lang="en-GB" sz="2000" b="1" smtClean="0">
                <a:solidFill>
                  <a:srgbClr val="EE5859"/>
                </a:solidFill>
                <a:latin typeface="Arial Narrow" charset="0"/>
                <a:ea typeface="Arial Narrow" charset="0"/>
                <a:cs typeface="Arial Narrow" charset="0"/>
              </a:rPr>
              <a:t>Access </a:t>
            </a:r>
            <a:r>
              <a:rPr lang="en-GB" sz="2000" b="1" dirty="0">
                <a:solidFill>
                  <a:srgbClr val="EE5859"/>
                </a:solidFill>
                <a:latin typeface="Arial Narrow" charset="0"/>
                <a:ea typeface="Arial Narrow" charset="0"/>
                <a:cs typeface="Arial Narrow" charset="0"/>
              </a:rPr>
              <a:t>to humanitarian aid and presence of non-governmental organisations </a:t>
            </a:r>
          </a:p>
          <a:p>
            <a:r>
              <a:rPr lang="en-GB" sz="2000" b="1" dirty="0">
                <a:solidFill>
                  <a:srgbClr val="EE5859"/>
                </a:solidFill>
                <a:latin typeface="Arial Narrow" charset="0"/>
                <a:ea typeface="Arial Narrow" charset="0"/>
                <a:cs typeface="Arial Narrow" charset="0"/>
              </a:rPr>
              <a:t>     (NGOs)</a:t>
            </a:r>
          </a:p>
        </p:txBody>
      </p:sp>
      <p:sp>
        <p:nvSpPr>
          <p:cNvPr id="4" name="Rectangle 3">
            <a:extLst>
              <a:ext uri="{FF2B5EF4-FFF2-40B4-BE49-F238E27FC236}">
                <a16:creationId xmlns:a16="http://schemas.microsoft.com/office/drawing/2014/main" xmlns="" id="{D12BAC3C-66FB-4960-B2A1-A1D51FAE2417}"/>
              </a:ext>
            </a:extLst>
          </p:cNvPr>
          <p:cNvSpPr/>
          <p:nvPr/>
        </p:nvSpPr>
        <p:spPr>
          <a:xfrm>
            <a:off x="490055" y="2138733"/>
            <a:ext cx="8208777" cy="923330"/>
          </a:xfrm>
          <a:prstGeom prst="rect">
            <a:avLst/>
          </a:prstGeom>
        </p:spPr>
        <p:txBody>
          <a:bodyPr wrap="square">
            <a:spAutoFit/>
          </a:bodyPr>
          <a:lstStyle/>
          <a:p>
            <a:pPr algn="just"/>
            <a:r>
              <a:rPr lang="en-US" sz="1800" b="0" i="0" u="none" strike="noStrike" baseline="0" dirty="0">
                <a:solidFill>
                  <a:srgbClr val="58595B"/>
                </a:solidFill>
                <a:latin typeface="Arial Narrow" panose="020B0606020202030204" pitchFamily="34" charset="0"/>
              </a:rPr>
              <a:t>A minority </a:t>
            </a:r>
            <a:r>
              <a:rPr lang="en-US" sz="1800" i="0" u="none" strike="noStrike" baseline="0" dirty="0">
                <a:solidFill>
                  <a:srgbClr val="58595B"/>
                </a:solidFill>
                <a:latin typeface="Arial Narrow" panose="020B0606020202030204" pitchFamily="34" charset="0"/>
              </a:rPr>
              <a:t>(6 KIs) </a:t>
            </a:r>
            <a:r>
              <a:rPr lang="en-US" sz="1800" b="0" i="0" u="none" strike="noStrike" baseline="0" dirty="0">
                <a:solidFill>
                  <a:srgbClr val="58595B"/>
                </a:solidFill>
                <a:latin typeface="Arial Narrow" panose="020B0606020202030204" pitchFamily="34" charset="0"/>
              </a:rPr>
              <a:t>reported that there were NGOs implementing food security activities or projects in Markaz Al-</a:t>
            </a:r>
            <a:r>
              <a:rPr lang="en-US" sz="1800" b="0" i="0" u="none" strike="noStrike" baseline="0" dirty="0" err="1">
                <a:solidFill>
                  <a:srgbClr val="58595B"/>
                </a:solidFill>
                <a:latin typeface="Arial Narrow" panose="020B0606020202030204" pitchFamily="34" charset="0"/>
              </a:rPr>
              <a:t>Garma</a:t>
            </a:r>
            <a:r>
              <a:rPr lang="en-US" sz="1800" b="0" i="0" u="none" strike="noStrike" baseline="0" dirty="0">
                <a:solidFill>
                  <a:srgbClr val="58595B"/>
                </a:solidFill>
                <a:latin typeface="Arial Narrow" panose="020B0606020202030204" pitchFamily="34" charset="0"/>
              </a:rPr>
              <a:t> at the time of data collection, and there were no reported groups which were less involved in activities and projects.</a:t>
            </a:r>
            <a:endParaRPr lang="en-US" sz="1800" b="0" i="0" u="none" strike="noStrike" dirty="0">
              <a:solidFill>
                <a:srgbClr val="58585B"/>
              </a:solidFill>
              <a:latin typeface="Arial Narrow" panose="020B0606020202030204" pitchFamily="34" charset="0"/>
            </a:endParaRPr>
          </a:p>
        </p:txBody>
      </p:sp>
      <p:sp>
        <p:nvSpPr>
          <p:cNvPr id="15" name="Rectangle 14">
            <a:extLst>
              <a:ext uri="{FF2B5EF4-FFF2-40B4-BE49-F238E27FC236}">
                <a16:creationId xmlns:a16="http://schemas.microsoft.com/office/drawing/2014/main" xmlns="" id="{ADA9022D-509D-4163-B58B-A50F1E00754B}"/>
              </a:ext>
            </a:extLst>
          </p:cNvPr>
          <p:cNvSpPr/>
          <p:nvPr/>
        </p:nvSpPr>
        <p:spPr>
          <a:xfrm>
            <a:off x="488831" y="3806265"/>
            <a:ext cx="8208777" cy="372842"/>
          </a:xfrm>
          <a:prstGeom prst="rect">
            <a:avLst/>
          </a:prstGeom>
        </p:spPr>
        <p:txBody>
          <a:bodyPr wrap="square">
            <a:spAutoFit/>
          </a:bodyPr>
          <a:lstStyle/>
          <a:p>
            <a:pPr algn="just"/>
            <a:r>
              <a:rPr lang="en-US" b="1" dirty="0">
                <a:solidFill>
                  <a:srgbClr val="EE5859"/>
                </a:solidFill>
                <a:latin typeface="Arial Narrow" charset="0"/>
                <a:ea typeface="Arial Narrow" charset="0"/>
                <a:cs typeface="Arial Narrow" charset="0"/>
              </a:rPr>
              <a:t>Reported most needed projects or activities in Markaz Al-</a:t>
            </a:r>
            <a:r>
              <a:rPr lang="en-US" b="1" dirty="0" err="1">
                <a:solidFill>
                  <a:srgbClr val="EE5859"/>
                </a:solidFill>
                <a:latin typeface="Arial Narrow" charset="0"/>
                <a:ea typeface="Arial Narrow" charset="0"/>
                <a:cs typeface="Arial Narrow" charset="0"/>
              </a:rPr>
              <a:t>Garma</a:t>
            </a:r>
            <a:r>
              <a:rPr lang="en-US" b="1" dirty="0">
                <a:solidFill>
                  <a:srgbClr val="EE5859"/>
                </a:solidFill>
                <a:latin typeface="Arial Narrow" charset="0"/>
                <a:ea typeface="Arial Narrow" charset="0"/>
                <a:cs typeface="Arial Narrow" charset="0"/>
              </a:rPr>
              <a:t> </a:t>
            </a:r>
            <a:r>
              <a:rPr lang="en-US" sz="1600" b="1" dirty="0">
                <a:solidFill>
                  <a:srgbClr val="58595A"/>
                </a:solidFill>
                <a:latin typeface="Arial Narrow" charset="0"/>
                <a:ea typeface="Arial Narrow" charset="0"/>
                <a:cs typeface="Arial Narrow" charset="0"/>
              </a:rPr>
              <a:t>(out of 50 KIs)</a:t>
            </a:r>
            <a:endParaRPr lang="en-GB" sz="1600" b="1" dirty="0">
              <a:solidFill>
                <a:srgbClr val="EE5859"/>
              </a:solidFill>
              <a:latin typeface="Arial Narrow" charset="0"/>
              <a:ea typeface="Arial Narrow" charset="0"/>
              <a:cs typeface="Arial Narrow" charset="0"/>
            </a:endParaRPr>
          </a:p>
        </p:txBody>
      </p:sp>
      <p:sp>
        <p:nvSpPr>
          <p:cNvPr id="18" name="Rectangle 17">
            <a:extLst>
              <a:ext uri="{FF2B5EF4-FFF2-40B4-BE49-F238E27FC236}">
                <a16:creationId xmlns:a16="http://schemas.microsoft.com/office/drawing/2014/main" xmlns="" id="{B7506D5B-E1E8-4FF4-BB9F-81643A084010}"/>
              </a:ext>
            </a:extLst>
          </p:cNvPr>
          <p:cNvSpPr/>
          <p:nvPr/>
        </p:nvSpPr>
        <p:spPr>
          <a:xfrm>
            <a:off x="4958169" y="4286138"/>
            <a:ext cx="2310625" cy="1785104"/>
          </a:xfrm>
          <a:prstGeom prst="rect">
            <a:avLst/>
          </a:prstGeom>
        </p:spPr>
        <p:txBody>
          <a:bodyPr wrap="square">
            <a:spAutoFit/>
          </a:bodyPr>
          <a:lstStyle/>
          <a:p>
            <a:pPr algn="l">
              <a:spcAft>
                <a:spcPts val="600"/>
              </a:spcAft>
            </a:pPr>
            <a:r>
              <a:rPr lang="en-US" sz="1800" b="0" i="0" u="none" strike="noStrike" baseline="0" dirty="0" smtClean="0">
                <a:solidFill>
                  <a:srgbClr val="58595B"/>
                </a:solidFill>
                <a:latin typeface="Arial Narrow" panose="020B0606020202030204" pitchFamily="34" charset="0"/>
              </a:rPr>
              <a:t>Housing rehabilitation</a:t>
            </a:r>
            <a:endParaRPr lang="en-US" sz="1800" b="0" i="0" u="none" strike="noStrike" baseline="0" dirty="0">
              <a:solidFill>
                <a:srgbClr val="58595B"/>
              </a:solidFill>
              <a:latin typeface="Arial Narrow" panose="020B0606020202030204" pitchFamily="34" charset="0"/>
            </a:endParaRPr>
          </a:p>
          <a:p>
            <a:pPr algn="l">
              <a:spcAft>
                <a:spcPts val="600"/>
              </a:spcAft>
            </a:pPr>
            <a:r>
              <a:rPr lang="en-US" sz="1800" b="0" i="0" u="none" strike="noStrike" baseline="0" dirty="0">
                <a:solidFill>
                  <a:srgbClr val="58595B"/>
                </a:solidFill>
                <a:latin typeface="Arial Narrow" panose="020B0606020202030204" pitchFamily="34" charset="0"/>
              </a:rPr>
              <a:t>Livelihoods</a:t>
            </a:r>
          </a:p>
          <a:p>
            <a:pPr algn="l">
              <a:spcAft>
                <a:spcPts val="600"/>
              </a:spcAft>
            </a:pPr>
            <a:r>
              <a:rPr lang="en-US" sz="1800" b="0" i="0" u="none" strike="noStrike" baseline="0" dirty="0">
                <a:solidFill>
                  <a:srgbClr val="58595B"/>
                </a:solidFill>
                <a:latin typeface="Arial Narrow" panose="020B0606020202030204" pitchFamily="34" charset="0"/>
              </a:rPr>
              <a:t>Basic services provision</a:t>
            </a:r>
          </a:p>
          <a:p>
            <a:pPr algn="l">
              <a:spcAft>
                <a:spcPts val="600"/>
              </a:spcAft>
            </a:pPr>
            <a:r>
              <a:rPr lang="en-US" sz="1800" b="0" i="0" u="none" strike="noStrike" baseline="0" dirty="0">
                <a:solidFill>
                  <a:srgbClr val="58595B"/>
                </a:solidFill>
                <a:latin typeface="Arial Narrow" panose="020B0606020202030204" pitchFamily="34" charset="0"/>
              </a:rPr>
              <a:t>Food security</a:t>
            </a:r>
          </a:p>
          <a:p>
            <a:pPr algn="l">
              <a:spcAft>
                <a:spcPts val="600"/>
              </a:spcAft>
            </a:pPr>
            <a:r>
              <a:rPr lang="en-US" sz="1800" b="0" i="0" u="none" strike="noStrike" baseline="0" dirty="0">
                <a:solidFill>
                  <a:srgbClr val="58595B"/>
                </a:solidFill>
                <a:latin typeface="Arial Narrow" panose="020B0606020202030204" pitchFamily="34" charset="0"/>
              </a:rPr>
              <a:t>Social cohesion</a:t>
            </a:r>
            <a:endParaRPr lang="en-US" b="0" i="0" u="none" strike="noStrike" dirty="0">
              <a:solidFill>
                <a:srgbClr val="58585B"/>
              </a:solidFill>
              <a:latin typeface="Arial Narrow" panose="020B0606020202030204" pitchFamily="34" charset="0"/>
            </a:endParaRPr>
          </a:p>
        </p:txBody>
      </p:sp>
      <p:sp>
        <p:nvSpPr>
          <p:cNvPr id="19" name="Rectangle 18">
            <a:extLst>
              <a:ext uri="{FF2B5EF4-FFF2-40B4-BE49-F238E27FC236}">
                <a16:creationId xmlns:a16="http://schemas.microsoft.com/office/drawing/2014/main" xmlns="" id="{9745A5D4-8279-4FED-A451-88B3E15D5228}"/>
              </a:ext>
            </a:extLst>
          </p:cNvPr>
          <p:cNvSpPr/>
          <p:nvPr/>
        </p:nvSpPr>
        <p:spPr>
          <a:xfrm>
            <a:off x="7116596" y="4309221"/>
            <a:ext cx="970808" cy="1708160"/>
          </a:xfrm>
          <a:prstGeom prst="rect">
            <a:avLst/>
          </a:prstGeom>
        </p:spPr>
        <p:txBody>
          <a:bodyPr wrap="square">
            <a:spAutoFit/>
          </a:bodyPr>
          <a:lstStyle/>
          <a:p>
            <a:pPr algn="l">
              <a:spcAft>
                <a:spcPts val="600"/>
              </a:spcAft>
            </a:pPr>
            <a:r>
              <a:rPr lang="fi-FI" b="1" i="0" u="none" strike="noStrike" baseline="0" dirty="0">
                <a:solidFill>
                  <a:srgbClr val="58595B"/>
                </a:solidFill>
                <a:latin typeface="Arial Narrow" panose="020B0606020202030204" pitchFamily="34" charset="0"/>
              </a:rPr>
              <a:t>23 KIs </a:t>
            </a:r>
            <a:r>
              <a:rPr lang="fi-FI" b="1" i="0" u="none" strike="noStrike" baseline="0" dirty="0">
                <a:solidFill>
                  <a:srgbClr val="ACACAD"/>
                </a:solidFill>
                <a:latin typeface="Arial Narrow" panose="020B0606020202030204" pitchFamily="34" charset="0"/>
              </a:rPr>
              <a:t>23 KIs</a:t>
            </a:r>
          </a:p>
          <a:p>
            <a:pPr algn="l">
              <a:spcAft>
                <a:spcPts val="600"/>
              </a:spcAft>
            </a:pPr>
            <a:r>
              <a:rPr lang="en-US" b="1" i="0" u="none" strike="noStrike" baseline="0" dirty="0">
                <a:solidFill>
                  <a:srgbClr val="F8ACAD"/>
                </a:solidFill>
                <a:latin typeface="Arial Narrow" panose="020B0606020202030204" pitchFamily="34" charset="0"/>
              </a:rPr>
              <a:t>  2 KIs</a:t>
            </a:r>
          </a:p>
          <a:p>
            <a:pPr algn="l">
              <a:spcAft>
                <a:spcPts val="600"/>
              </a:spcAft>
            </a:pPr>
            <a:r>
              <a:rPr lang="en-US" b="1" i="0" u="none" strike="noStrike" baseline="0" dirty="0">
                <a:solidFill>
                  <a:srgbClr val="D3CCB9"/>
                </a:solidFill>
                <a:latin typeface="Arial Narrow" panose="020B0606020202030204" pitchFamily="34" charset="0"/>
              </a:rPr>
              <a:t>  1 KI</a:t>
            </a:r>
          </a:p>
          <a:p>
            <a:pPr algn="l">
              <a:spcAft>
                <a:spcPts val="600"/>
              </a:spcAft>
            </a:pPr>
            <a:r>
              <a:rPr lang="en-US" b="1" i="0" u="none" strike="noStrike" baseline="0" dirty="0">
                <a:solidFill>
                  <a:srgbClr val="F59394"/>
                </a:solidFill>
                <a:latin typeface="Arial Narrow" panose="020B0606020202030204" pitchFamily="34" charset="0"/>
              </a:rPr>
              <a:t>  </a:t>
            </a:r>
            <a:r>
              <a:rPr lang="en-US" b="1" i="0" u="none" strike="noStrike" baseline="0" dirty="0">
                <a:solidFill>
                  <a:srgbClr val="F08C8F"/>
                </a:solidFill>
                <a:latin typeface="Arial Narrow" panose="020B0606020202030204" pitchFamily="34" charset="0"/>
              </a:rPr>
              <a:t>1 KI</a:t>
            </a:r>
            <a:endParaRPr lang="en-US" dirty="0">
              <a:solidFill>
                <a:srgbClr val="F08C8F"/>
              </a:solidFill>
              <a:latin typeface="Arial Narrow" panose="020B0606020202030204" pitchFamily="34" charset="0"/>
            </a:endParaRPr>
          </a:p>
        </p:txBody>
      </p:sp>
      <p:sp>
        <p:nvSpPr>
          <p:cNvPr id="23" name="Title 1">
            <a:extLst>
              <a:ext uri="{FF2B5EF4-FFF2-40B4-BE49-F238E27FC236}">
                <a16:creationId xmlns:a16="http://schemas.microsoft.com/office/drawing/2014/main" xmlns="" id="{A8C9FBE2-A72B-4376-9C0D-0BEE31757D69}"/>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Garma</a:t>
            </a:r>
            <a:r>
              <a:rPr lang="en-GB" dirty="0"/>
              <a:t> Sub-district</a:t>
            </a:r>
          </a:p>
          <a:p>
            <a:r>
              <a:rPr lang="en-US" sz="3200" baseline="30000" dirty="0"/>
              <a:t>Perceptions on access to services and assistance – data reported by KIs</a:t>
            </a:r>
            <a:endParaRPr lang="en-GB" sz="3200" dirty="0"/>
          </a:p>
        </p:txBody>
      </p:sp>
      <p:pic>
        <p:nvPicPr>
          <p:cNvPr id="11" name="Picture 10">
            <a:extLst>
              <a:ext uri="{FF2B5EF4-FFF2-40B4-BE49-F238E27FC236}">
                <a16:creationId xmlns:a16="http://schemas.microsoft.com/office/drawing/2014/main" xmlns="" id="{62486B96-0092-4E1B-A685-B7FBCA8E9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5" name="Picture 4">
            <a:extLst>
              <a:ext uri="{FF2B5EF4-FFF2-40B4-BE49-F238E27FC236}">
                <a16:creationId xmlns:a16="http://schemas.microsoft.com/office/drawing/2014/main" xmlns="" id="{D3F48788-FA04-41DC-B4D2-D33520213DF7}"/>
              </a:ext>
            </a:extLst>
          </p:cNvPr>
          <p:cNvPicPr>
            <a:picLocks noChangeAspect="1"/>
          </p:cNvPicPr>
          <p:nvPr/>
        </p:nvPicPr>
        <p:blipFill>
          <a:blip r:embed="rId4"/>
          <a:stretch>
            <a:fillRect/>
          </a:stretch>
        </p:blipFill>
        <p:spPr>
          <a:xfrm>
            <a:off x="490055" y="4449586"/>
            <a:ext cx="4420217" cy="1530111"/>
          </a:xfrm>
          <a:prstGeom prst="rect">
            <a:avLst/>
          </a:prstGeom>
        </p:spPr>
      </p:pic>
    </p:spTree>
    <p:extLst>
      <p:ext uri="{BB962C8B-B14F-4D97-AF65-F5344CB8AC3E}">
        <p14:creationId xmlns:p14="http://schemas.microsoft.com/office/powerpoint/2010/main" val="2628821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94281F34-AAB8-4E89-AC09-E6AE5CC3978E}"/>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Garma</a:t>
            </a:r>
            <a:r>
              <a:rPr lang="en-GB" dirty="0"/>
              <a:t> Sub-district</a:t>
            </a:r>
          </a:p>
          <a:p>
            <a:r>
              <a:rPr lang="en-US" sz="3200" baseline="30000" dirty="0"/>
              <a:t>Perceptions on access to services and assistance – data reported by KIs</a:t>
            </a:r>
            <a:endParaRPr lang="en-GB" sz="3200" dirty="0"/>
          </a:p>
        </p:txBody>
      </p:sp>
      <p:sp>
        <p:nvSpPr>
          <p:cNvPr id="4" name="Rectangle 3">
            <a:extLst>
              <a:ext uri="{FF2B5EF4-FFF2-40B4-BE49-F238E27FC236}">
                <a16:creationId xmlns:a16="http://schemas.microsoft.com/office/drawing/2014/main" xmlns="" id="{AF58FC4D-06DE-4FE7-89CD-DAFE60FE6364}"/>
              </a:ext>
            </a:extLst>
          </p:cNvPr>
          <p:cNvSpPr/>
          <p:nvPr/>
        </p:nvSpPr>
        <p:spPr>
          <a:xfrm>
            <a:off x="118078" y="1283312"/>
            <a:ext cx="8304995" cy="461665"/>
          </a:xfrm>
          <a:prstGeom prst="rect">
            <a:avLst/>
          </a:prstGeom>
        </p:spPr>
        <p:txBody>
          <a:bodyPr wrap="square">
            <a:spAutoFit/>
          </a:bodyPr>
          <a:lstStyle/>
          <a:p>
            <a:r>
              <a:rPr lang="en-GB" sz="2400" dirty="0">
                <a:solidFill>
                  <a:srgbClr val="EE5859"/>
                </a:solidFill>
                <a:latin typeface="Arial Narrow" charset="0"/>
                <a:ea typeface="Arial Narrow" charset="0"/>
                <a:cs typeface="Arial Narrow" charset="0"/>
              </a:rPr>
              <a:t></a:t>
            </a:r>
            <a:r>
              <a:rPr lang="en-GB" sz="2000" dirty="0">
                <a:solidFill>
                  <a:srgbClr val="EE5859"/>
                </a:solidFill>
                <a:latin typeface="Arial Narrow" charset="0"/>
                <a:ea typeface="Arial Narrow" charset="0"/>
                <a:cs typeface="Arial Narrow" charset="0"/>
              </a:rPr>
              <a:t> </a:t>
            </a:r>
            <a:r>
              <a:rPr lang="en-US" sz="2000" b="1" dirty="0">
                <a:solidFill>
                  <a:srgbClr val="EE5859"/>
                </a:solidFill>
                <a:latin typeface="Arial Narrow" charset="0"/>
                <a:ea typeface="Arial Narrow" charset="0"/>
                <a:cs typeface="Arial Narrow" charset="0"/>
              </a:rPr>
              <a:t>Access to housing</a:t>
            </a:r>
          </a:p>
        </p:txBody>
      </p:sp>
      <p:sp>
        <p:nvSpPr>
          <p:cNvPr id="2" name="Rectangle 1">
            <a:extLst>
              <a:ext uri="{FF2B5EF4-FFF2-40B4-BE49-F238E27FC236}">
                <a16:creationId xmlns:a16="http://schemas.microsoft.com/office/drawing/2014/main" xmlns="" id="{84742812-FA5A-408C-B492-A2598672527F}"/>
              </a:ext>
            </a:extLst>
          </p:cNvPr>
          <p:cNvSpPr/>
          <p:nvPr/>
        </p:nvSpPr>
        <p:spPr>
          <a:xfrm>
            <a:off x="807981" y="3157204"/>
            <a:ext cx="5172399" cy="800219"/>
          </a:xfrm>
          <a:prstGeom prst="rect">
            <a:avLst/>
          </a:prstGeom>
        </p:spPr>
        <p:txBody>
          <a:bodyPr wrap="square">
            <a:spAutoFit/>
          </a:bodyPr>
          <a:lstStyle/>
          <a:p>
            <a:pPr algn="l">
              <a:spcAft>
                <a:spcPts val="1200"/>
              </a:spcAft>
            </a:pPr>
            <a:r>
              <a:rPr lang="en-US" sz="1800" b="0" i="0" u="none" strike="noStrike" baseline="0" dirty="0">
                <a:solidFill>
                  <a:srgbClr val="58595B"/>
                </a:solidFill>
                <a:latin typeface="Arial Narrow" panose="020B0606020202030204" pitchFamily="34" charset="0"/>
              </a:rPr>
              <a:t>Owned tenure 			</a:t>
            </a:r>
            <a:r>
              <a:rPr lang="en-US" sz="1800" b="1" i="0" u="none" strike="noStrike" baseline="0" dirty="0">
                <a:solidFill>
                  <a:srgbClr val="EF5859"/>
                </a:solidFill>
                <a:latin typeface="Arial Narrow" panose="020B0606020202030204" pitchFamily="34" charset="0"/>
              </a:rPr>
              <a:t>27 KIs</a:t>
            </a:r>
          </a:p>
          <a:p>
            <a:pPr algn="l">
              <a:spcAft>
                <a:spcPts val="1200"/>
              </a:spcAft>
            </a:pPr>
            <a:r>
              <a:rPr lang="en-US" sz="1800" b="0" i="0" u="none" strike="noStrike" baseline="0" dirty="0">
                <a:solidFill>
                  <a:srgbClr val="58595B"/>
                </a:solidFill>
                <a:latin typeface="Arial Narrow" panose="020B0606020202030204" pitchFamily="34" charset="0"/>
              </a:rPr>
              <a:t>Verbal rental agreement 		</a:t>
            </a:r>
            <a:r>
              <a:rPr lang="en-US" sz="1800" b="1" i="0" u="none" strike="noStrike" baseline="0" dirty="0">
                <a:solidFill>
                  <a:srgbClr val="D3CCB9"/>
                </a:solidFill>
                <a:latin typeface="Arial Narrow" panose="020B0606020202030204" pitchFamily="34" charset="0"/>
              </a:rPr>
              <a:t>23 KIs</a:t>
            </a:r>
            <a:endParaRPr lang="en-GB" sz="1600" dirty="0">
              <a:solidFill>
                <a:srgbClr val="58585B"/>
              </a:solidFill>
              <a:latin typeface="Arial Narrow" panose="020B0606020202030204" pitchFamily="34" charset="0"/>
            </a:endParaRPr>
          </a:p>
        </p:txBody>
      </p:sp>
      <p:sp>
        <p:nvSpPr>
          <p:cNvPr id="11" name="Rectangle 10">
            <a:extLst>
              <a:ext uri="{FF2B5EF4-FFF2-40B4-BE49-F238E27FC236}">
                <a16:creationId xmlns:a16="http://schemas.microsoft.com/office/drawing/2014/main" xmlns="" id="{3322A68E-9A25-48F4-808A-03E9F73173B3}"/>
              </a:ext>
            </a:extLst>
          </p:cNvPr>
          <p:cNvSpPr/>
          <p:nvPr/>
        </p:nvSpPr>
        <p:spPr>
          <a:xfrm>
            <a:off x="479117" y="1834581"/>
            <a:ext cx="8278708" cy="646331"/>
          </a:xfrm>
          <a:prstGeom prst="rect">
            <a:avLst/>
          </a:prstGeom>
        </p:spPr>
        <p:txBody>
          <a:bodyPr wrap="square">
            <a:spAutoFit/>
          </a:bodyPr>
          <a:lstStyle/>
          <a:p>
            <a:pPr marR="0" algn="just" rtl="0"/>
            <a:r>
              <a:rPr lang="en-US" b="0" i="0" u="none" strike="noStrike" dirty="0">
                <a:solidFill>
                  <a:srgbClr val="58585A"/>
                </a:solidFill>
                <a:latin typeface="Arial Narrow" panose="020B0606020202030204" pitchFamily="34" charset="0"/>
              </a:rPr>
              <a:t>All KIs (50 KIs) reported that the majority of families in Markaz Al-</a:t>
            </a:r>
            <a:r>
              <a:rPr lang="en-US" b="0" i="0" u="none" strike="noStrike" dirty="0" err="1">
                <a:solidFill>
                  <a:srgbClr val="58585A"/>
                </a:solidFill>
                <a:latin typeface="Arial Narrow" panose="020B0606020202030204" pitchFamily="34" charset="0"/>
              </a:rPr>
              <a:t>Garma</a:t>
            </a:r>
            <a:r>
              <a:rPr lang="en-US" b="0" i="0" u="none" strike="noStrike" dirty="0">
                <a:solidFill>
                  <a:srgbClr val="58585A"/>
                </a:solidFill>
                <a:latin typeface="Arial Narrow" panose="020B0606020202030204" pitchFamily="34" charset="0"/>
              </a:rPr>
              <a:t> resided in houses or apartments.</a:t>
            </a:r>
          </a:p>
        </p:txBody>
      </p:sp>
      <p:sp>
        <p:nvSpPr>
          <p:cNvPr id="7" name="Rectangle 6">
            <a:extLst>
              <a:ext uri="{FF2B5EF4-FFF2-40B4-BE49-F238E27FC236}">
                <a16:creationId xmlns:a16="http://schemas.microsoft.com/office/drawing/2014/main" xmlns="" id="{5BD2FB52-1F85-44C2-B649-5620BE751E8C}"/>
              </a:ext>
            </a:extLst>
          </p:cNvPr>
          <p:cNvSpPr/>
          <p:nvPr/>
        </p:nvSpPr>
        <p:spPr>
          <a:xfrm>
            <a:off x="462375" y="2748725"/>
            <a:ext cx="3986989" cy="369332"/>
          </a:xfrm>
          <a:prstGeom prst="rect">
            <a:avLst/>
          </a:prstGeom>
        </p:spPr>
        <p:txBody>
          <a:bodyPr wrap="none">
            <a:spAutoFit/>
          </a:bodyPr>
          <a:lstStyle/>
          <a:p>
            <a:r>
              <a:rPr lang="en-US" b="1" dirty="0">
                <a:solidFill>
                  <a:srgbClr val="EE5859"/>
                </a:solidFill>
                <a:latin typeface="Arial Narrow" charset="0"/>
                <a:ea typeface="Arial Narrow" charset="0"/>
                <a:cs typeface="Arial Narrow" charset="0"/>
              </a:rPr>
              <a:t>Reported housing agreement </a:t>
            </a:r>
            <a:r>
              <a:rPr lang="en-US" sz="1600" b="1" dirty="0">
                <a:solidFill>
                  <a:srgbClr val="58585B"/>
                </a:solidFill>
                <a:latin typeface="Arial Narrow" charset="0"/>
                <a:ea typeface="Arial Narrow" charset="0"/>
                <a:cs typeface="Arial Narrow" charset="0"/>
              </a:rPr>
              <a:t>(out of 50 KIs)</a:t>
            </a:r>
          </a:p>
        </p:txBody>
      </p:sp>
      <p:sp>
        <p:nvSpPr>
          <p:cNvPr id="17" name="Rectangle 16">
            <a:extLst>
              <a:ext uri="{FF2B5EF4-FFF2-40B4-BE49-F238E27FC236}">
                <a16:creationId xmlns:a16="http://schemas.microsoft.com/office/drawing/2014/main" xmlns="" id="{DF8F15F4-0D2C-4BE8-B74A-AFED1E5EF945}"/>
              </a:ext>
            </a:extLst>
          </p:cNvPr>
          <p:cNvSpPr/>
          <p:nvPr/>
        </p:nvSpPr>
        <p:spPr>
          <a:xfrm>
            <a:off x="479117" y="4394920"/>
            <a:ext cx="1659429" cy="369332"/>
          </a:xfrm>
          <a:prstGeom prst="rect">
            <a:avLst/>
          </a:prstGeom>
        </p:spPr>
        <p:txBody>
          <a:bodyPr wrap="square">
            <a:spAutoFit/>
          </a:bodyPr>
          <a:lstStyle/>
          <a:p>
            <a:r>
              <a:rPr lang="en-GB" b="1" dirty="0">
                <a:solidFill>
                  <a:srgbClr val="EE5859"/>
                </a:solidFill>
                <a:latin typeface="Arial Narrow" charset="0"/>
                <a:ea typeface="Arial Narrow" charset="0"/>
                <a:cs typeface="Arial Narrow" charset="0"/>
              </a:rPr>
              <a:t>Risk of eviction</a:t>
            </a:r>
          </a:p>
        </p:txBody>
      </p:sp>
      <p:sp>
        <p:nvSpPr>
          <p:cNvPr id="18" name="Rectangle 17">
            <a:extLst>
              <a:ext uri="{FF2B5EF4-FFF2-40B4-BE49-F238E27FC236}">
                <a16:creationId xmlns:a16="http://schemas.microsoft.com/office/drawing/2014/main" xmlns="" id="{B18779CF-7D5C-41BB-85A0-B5BC356F17D0}"/>
              </a:ext>
            </a:extLst>
          </p:cNvPr>
          <p:cNvSpPr/>
          <p:nvPr/>
        </p:nvSpPr>
        <p:spPr>
          <a:xfrm>
            <a:off x="1376503" y="4879638"/>
            <a:ext cx="7325534" cy="923330"/>
          </a:xfrm>
          <a:prstGeom prst="rect">
            <a:avLst/>
          </a:prstGeom>
        </p:spPr>
        <p:txBody>
          <a:bodyPr wrap="square">
            <a:spAutoFit/>
          </a:bodyPr>
          <a:lstStyle/>
          <a:p>
            <a:pPr algn="just"/>
            <a:r>
              <a:rPr lang="en-US" sz="1800" b="0" i="0" u="none" strike="noStrike" baseline="0" dirty="0">
                <a:solidFill>
                  <a:srgbClr val="58595B"/>
                </a:solidFill>
                <a:latin typeface="Arial Narrow" panose="020B0606020202030204" pitchFamily="34" charset="0"/>
              </a:rPr>
              <a:t>(out of 50) reported that there were </a:t>
            </a:r>
            <a:r>
              <a:rPr lang="en-US" sz="1800" b="1" i="0" u="none" strike="noStrike" baseline="0" dirty="0">
                <a:solidFill>
                  <a:srgbClr val="58595B"/>
                </a:solidFill>
                <a:latin typeface="Arial Narrow" panose="020B0606020202030204" pitchFamily="34" charset="0"/>
              </a:rPr>
              <a:t>no families at immediate risk of eviction </a:t>
            </a:r>
            <a:r>
              <a:rPr lang="en-US" sz="1800" b="0" i="0" u="none" strike="noStrike" baseline="0" dirty="0">
                <a:solidFill>
                  <a:srgbClr val="58595B"/>
                </a:solidFill>
                <a:latin typeface="Arial Narrow" panose="020B0606020202030204" pitchFamily="34" charset="0"/>
              </a:rPr>
              <a:t>in Markaz Al-</a:t>
            </a:r>
            <a:r>
              <a:rPr lang="en-US" sz="1800" b="0" i="0" u="none" strike="noStrike" baseline="0" dirty="0" err="1">
                <a:solidFill>
                  <a:srgbClr val="58595B"/>
                </a:solidFill>
                <a:latin typeface="Arial Narrow" panose="020B0606020202030204" pitchFamily="34" charset="0"/>
              </a:rPr>
              <a:t>Garma</a:t>
            </a:r>
            <a:r>
              <a:rPr lang="en-US" sz="1800" b="0" i="0" u="none" strike="noStrike" baseline="0" dirty="0">
                <a:solidFill>
                  <a:srgbClr val="58595B"/>
                </a:solidFill>
                <a:latin typeface="Arial Narrow" panose="020B0606020202030204" pitchFamily="34" charset="0"/>
              </a:rPr>
              <a:t> at the time of data collection. The rest of the KIs did not know (3 KIs).</a:t>
            </a:r>
            <a:endParaRPr lang="en-US" sz="1800" b="0" i="0" u="none" strike="noStrike" dirty="0">
              <a:solidFill>
                <a:srgbClr val="58585B"/>
              </a:solidFill>
              <a:latin typeface="Arial Narrow" panose="020B0606020202030204" pitchFamily="34" charset="0"/>
            </a:endParaRPr>
          </a:p>
        </p:txBody>
      </p:sp>
      <p:pic>
        <p:nvPicPr>
          <p:cNvPr id="12" name="Picture 11">
            <a:extLst>
              <a:ext uri="{FF2B5EF4-FFF2-40B4-BE49-F238E27FC236}">
                <a16:creationId xmlns:a16="http://schemas.microsoft.com/office/drawing/2014/main" xmlns="" id="{6B82BC84-0B4D-4DA9-A53A-3B4266DFB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xmlns="" id="{270509C5-546D-4A16-B9D2-BFE8B6723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8020" y="2918846"/>
            <a:ext cx="1284719" cy="1276933"/>
          </a:xfrm>
          <a:prstGeom prst="rect">
            <a:avLst/>
          </a:prstGeom>
        </p:spPr>
      </p:pic>
      <p:sp>
        <p:nvSpPr>
          <p:cNvPr id="13" name="Rectangle 12">
            <a:extLst>
              <a:ext uri="{FF2B5EF4-FFF2-40B4-BE49-F238E27FC236}">
                <a16:creationId xmlns:a16="http://schemas.microsoft.com/office/drawing/2014/main" xmlns="" id="{A50FA099-DE86-41B1-939D-2F1CE4A4B136}"/>
              </a:ext>
            </a:extLst>
          </p:cNvPr>
          <p:cNvSpPr/>
          <p:nvPr/>
        </p:nvSpPr>
        <p:spPr>
          <a:xfrm>
            <a:off x="444838" y="4856259"/>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47 KIs</a:t>
            </a:r>
            <a:endParaRPr lang="en-US" sz="3600" dirty="0"/>
          </a:p>
        </p:txBody>
      </p:sp>
    </p:spTree>
    <p:extLst>
      <p:ext uri="{BB962C8B-B14F-4D97-AF65-F5344CB8AC3E}">
        <p14:creationId xmlns:p14="http://schemas.microsoft.com/office/powerpoint/2010/main" val="1200316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F58FC4D-06DE-4FE7-89CD-DAFE60FE6364}"/>
              </a:ext>
            </a:extLst>
          </p:cNvPr>
          <p:cNvSpPr/>
          <p:nvPr/>
        </p:nvSpPr>
        <p:spPr>
          <a:xfrm>
            <a:off x="116372" y="1283311"/>
            <a:ext cx="8306701" cy="461665"/>
          </a:xfrm>
          <a:prstGeom prst="rect">
            <a:avLst/>
          </a:prstGeom>
        </p:spPr>
        <p:txBody>
          <a:bodyPr wrap="square">
            <a:spAutoFit/>
          </a:bodyPr>
          <a:lstStyle/>
          <a:p>
            <a:r>
              <a:rPr lang="en-GB" sz="2400" dirty="0">
                <a:solidFill>
                  <a:srgbClr val="EE5859"/>
                </a:solidFill>
                <a:latin typeface="Arial Narrow" charset="0"/>
                <a:ea typeface="Arial Narrow" charset="0"/>
                <a:cs typeface="Arial Narrow" charset="0"/>
              </a:rPr>
              <a:t></a:t>
            </a:r>
            <a:r>
              <a:rPr lang="en-GB" sz="2000" dirty="0">
                <a:solidFill>
                  <a:srgbClr val="EE5859"/>
                </a:solidFill>
                <a:latin typeface="Arial Narrow" charset="0"/>
                <a:ea typeface="Arial Narrow" charset="0"/>
                <a:cs typeface="Arial Narrow" charset="0"/>
              </a:rPr>
              <a:t> </a:t>
            </a:r>
            <a:r>
              <a:rPr lang="en-US" sz="2000" b="1" dirty="0">
                <a:solidFill>
                  <a:srgbClr val="EE5859"/>
                </a:solidFill>
                <a:latin typeface="Arial Narrow" charset="0"/>
                <a:ea typeface="Arial Narrow" charset="0"/>
                <a:cs typeface="Arial Narrow" charset="0"/>
              </a:rPr>
              <a:t>Access to housing rehabilitation</a:t>
            </a:r>
            <a:endParaRPr lang="en-US" sz="1400" b="1" dirty="0">
              <a:solidFill>
                <a:srgbClr val="EE5859"/>
              </a:solidFill>
              <a:latin typeface="Arial Narrow" charset="0"/>
              <a:ea typeface="Arial Narrow" charset="0"/>
              <a:cs typeface="Arial Narrow" charset="0"/>
            </a:endParaRPr>
          </a:p>
        </p:txBody>
      </p:sp>
      <p:sp>
        <p:nvSpPr>
          <p:cNvPr id="14" name="Rectangle 13">
            <a:extLst>
              <a:ext uri="{FF2B5EF4-FFF2-40B4-BE49-F238E27FC236}">
                <a16:creationId xmlns:a16="http://schemas.microsoft.com/office/drawing/2014/main" xmlns="" id="{583338AD-3494-428B-A8C5-47FBD9CA4C5E}"/>
              </a:ext>
            </a:extLst>
          </p:cNvPr>
          <p:cNvSpPr/>
          <p:nvPr/>
        </p:nvSpPr>
        <p:spPr>
          <a:xfrm>
            <a:off x="462375" y="1921662"/>
            <a:ext cx="1281120"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20%-60%</a:t>
            </a:r>
          </a:p>
        </p:txBody>
      </p:sp>
      <p:sp>
        <p:nvSpPr>
          <p:cNvPr id="15" name="Rectangle 14">
            <a:extLst>
              <a:ext uri="{FF2B5EF4-FFF2-40B4-BE49-F238E27FC236}">
                <a16:creationId xmlns:a16="http://schemas.microsoft.com/office/drawing/2014/main" xmlns="" id="{D1E0ADB5-013C-416D-8677-FD30A03273FC}"/>
              </a:ext>
            </a:extLst>
          </p:cNvPr>
          <p:cNvSpPr/>
          <p:nvPr/>
        </p:nvSpPr>
        <p:spPr>
          <a:xfrm>
            <a:off x="1699568" y="1791969"/>
            <a:ext cx="6982057" cy="923330"/>
          </a:xfrm>
          <a:prstGeom prst="rect">
            <a:avLst/>
          </a:prstGeom>
        </p:spPr>
        <p:txBody>
          <a:bodyPr wrap="square">
            <a:spAutoFit/>
          </a:bodyPr>
          <a:lstStyle/>
          <a:p>
            <a:pPr algn="just"/>
            <a:r>
              <a:rPr lang="en-US" sz="1800" b="1" i="0" u="none" strike="noStrike" baseline="0" dirty="0">
                <a:solidFill>
                  <a:srgbClr val="58595B"/>
                </a:solidFill>
                <a:latin typeface="Arial Narrow" panose="020B0606020202030204" pitchFamily="34" charset="0"/>
              </a:rPr>
              <a:t>of houses </a:t>
            </a:r>
            <a:r>
              <a:rPr lang="en-US" sz="1800" b="0" i="0" u="none" strike="noStrike" baseline="0" dirty="0">
                <a:solidFill>
                  <a:srgbClr val="58595B"/>
                </a:solidFill>
                <a:latin typeface="Arial Narrow" panose="020B0606020202030204" pitchFamily="34" charset="0"/>
              </a:rPr>
              <a:t>in Markaz Al-</a:t>
            </a:r>
            <a:r>
              <a:rPr lang="en-US" sz="1800" b="0" i="0" u="none" strike="noStrike" baseline="0" dirty="0" err="1">
                <a:solidFill>
                  <a:srgbClr val="58595B"/>
                </a:solidFill>
                <a:latin typeface="Arial Narrow" panose="020B0606020202030204" pitchFamily="34" charset="0"/>
              </a:rPr>
              <a:t>Garma</a:t>
            </a:r>
            <a:r>
              <a:rPr lang="en-US" sz="1800" b="0" i="0" u="none" strike="noStrike" baseline="0" dirty="0">
                <a:solidFill>
                  <a:srgbClr val="58595B"/>
                </a:solidFill>
                <a:latin typeface="Arial Narrow" panose="020B0606020202030204" pitchFamily="34" charset="0"/>
              </a:rPr>
              <a:t> </a:t>
            </a:r>
            <a:r>
              <a:rPr lang="en-US" sz="1800" b="1" i="0" u="none" strike="noStrike" baseline="0" dirty="0">
                <a:solidFill>
                  <a:srgbClr val="58595B"/>
                </a:solidFill>
                <a:latin typeface="Arial Narrow" panose="020B0606020202030204" pitchFamily="34" charset="0"/>
              </a:rPr>
              <a:t>were damaged during military operations in 2014</a:t>
            </a:r>
            <a:r>
              <a:rPr lang="en-US" sz="1800" b="0" i="0" u="none" strike="noStrike" baseline="0" dirty="0">
                <a:solidFill>
                  <a:srgbClr val="58595B"/>
                </a:solidFill>
                <a:latin typeface="Arial Narrow" panose="020B0606020202030204" pitchFamily="34" charset="0"/>
              </a:rPr>
              <a:t>, as reported by 46 KIs (out of 50). The rest of the KIs reported a smaller perception of damage (4 KIs).</a:t>
            </a:r>
            <a:endParaRPr lang="en-US" sz="1800" b="0" i="0" u="none" strike="noStrike" dirty="0">
              <a:solidFill>
                <a:srgbClr val="58585B"/>
              </a:solidFill>
              <a:latin typeface="Arial Narrow" panose="020B0606020202030204" pitchFamily="34" charset="0"/>
            </a:endParaRPr>
          </a:p>
        </p:txBody>
      </p:sp>
      <p:sp>
        <p:nvSpPr>
          <p:cNvPr id="6" name="Rectangle 5">
            <a:extLst>
              <a:ext uri="{FF2B5EF4-FFF2-40B4-BE49-F238E27FC236}">
                <a16:creationId xmlns:a16="http://schemas.microsoft.com/office/drawing/2014/main" xmlns="" id="{4227E565-6395-46A9-A6B8-F66730D52CE5}"/>
              </a:ext>
            </a:extLst>
          </p:cNvPr>
          <p:cNvSpPr/>
          <p:nvPr/>
        </p:nvSpPr>
        <p:spPr>
          <a:xfrm>
            <a:off x="462375" y="2853498"/>
            <a:ext cx="8239662" cy="646331"/>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IDPs and returnees were reported </a:t>
            </a:r>
            <a:r>
              <a:rPr lang="en-US" sz="1800" b="0" i="0" u="none" strike="noStrike" dirty="0" smtClean="0">
                <a:solidFill>
                  <a:srgbClr val="58585B"/>
                </a:solidFill>
                <a:latin typeface="Arial Narrow" panose="020B0606020202030204" pitchFamily="34" charset="0"/>
              </a:rPr>
              <a:t>as having </a:t>
            </a:r>
            <a:r>
              <a:rPr lang="en-US" sz="1800" b="0" i="0" u="none" strike="noStrike" dirty="0">
                <a:solidFill>
                  <a:srgbClr val="58585B"/>
                </a:solidFill>
                <a:latin typeface="Arial Narrow" panose="020B0606020202030204" pitchFamily="34" charset="0"/>
              </a:rPr>
              <a:t>less access to housing rehabilitation (18 KIs out of 50).</a:t>
            </a:r>
          </a:p>
        </p:txBody>
      </p:sp>
      <p:sp>
        <p:nvSpPr>
          <p:cNvPr id="8" name="Rectangle 7">
            <a:extLst>
              <a:ext uri="{FF2B5EF4-FFF2-40B4-BE49-F238E27FC236}">
                <a16:creationId xmlns:a16="http://schemas.microsoft.com/office/drawing/2014/main" xmlns="" id="{9110703B-2D3F-41F8-A15E-696AB7526BCA}"/>
              </a:ext>
            </a:extLst>
          </p:cNvPr>
          <p:cNvSpPr/>
          <p:nvPr/>
        </p:nvSpPr>
        <p:spPr>
          <a:xfrm>
            <a:off x="462375" y="3666025"/>
            <a:ext cx="8135029" cy="369332"/>
          </a:xfrm>
          <a:prstGeom prst="rect">
            <a:avLst/>
          </a:prstGeom>
        </p:spPr>
        <p:txBody>
          <a:bodyPr wrap="square">
            <a:spAutoFit/>
          </a:bodyPr>
          <a:lstStyle/>
          <a:p>
            <a:r>
              <a:rPr lang="en-US" b="1" dirty="0">
                <a:solidFill>
                  <a:srgbClr val="EE5859"/>
                </a:solidFill>
                <a:latin typeface="Arial Narrow" charset="0"/>
                <a:ea typeface="Arial Narrow" charset="0"/>
                <a:cs typeface="Arial Narrow" charset="0"/>
              </a:rPr>
              <a:t>Reported barriers to access assistance for rehabilitation </a:t>
            </a:r>
            <a:r>
              <a:rPr lang="en-US" sz="1600" b="1" dirty="0">
                <a:solidFill>
                  <a:srgbClr val="58585B"/>
                </a:solidFill>
                <a:latin typeface="Arial Narrow" charset="0"/>
                <a:ea typeface="Arial Narrow" charset="0"/>
                <a:cs typeface="Arial Narrow" charset="0"/>
              </a:rPr>
              <a:t>(out of 20 KIs)*</a:t>
            </a:r>
            <a:endParaRPr lang="en-US" dirty="0">
              <a:latin typeface="Arial Narrow" charset="0"/>
              <a:ea typeface="Arial Narrow" charset="0"/>
              <a:cs typeface="Arial Narrow" charset="0"/>
            </a:endParaRPr>
          </a:p>
        </p:txBody>
      </p:sp>
      <p:sp>
        <p:nvSpPr>
          <p:cNvPr id="9" name="Rectangle 8">
            <a:extLst>
              <a:ext uri="{FF2B5EF4-FFF2-40B4-BE49-F238E27FC236}">
                <a16:creationId xmlns:a16="http://schemas.microsoft.com/office/drawing/2014/main" xmlns="" id="{EBB3DB0C-EDF9-4D96-A3EB-3F1BF59257B2}"/>
              </a:ext>
            </a:extLst>
          </p:cNvPr>
          <p:cNvSpPr/>
          <p:nvPr/>
        </p:nvSpPr>
        <p:spPr>
          <a:xfrm>
            <a:off x="546595" y="4097173"/>
            <a:ext cx="6576100" cy="1200329"/>
          </a:xfrm>
          <a:prstGeom prst="rect">
            <a:avLst/>
          </a:prstGeom>
        </p:spPr>
        <p:txBody>
          <a:bodyPr wrap="square">
            <a:spAutoFit/>
          </a:bodyPr>
          <a:lstStyle/>
          <a:p>
            <a:pPr algn="l"/>
            <a:r>
              <a:rPr lang="en-US" sz="1800" b="0" i="0" u="none" strike="noStrike" baseline="0" dirty="0">
                <a:solidFill>
                  <a:srgbClr val="58595B"/>
                </a:solidFill>
                <a:latin typeface="Arial Narrow" panose="020B0606020202030204" pitchFamily="34" charset="0"/>
              </a:rPr>
              <a:t>Lack of connections 					</a:t>
            </a:r>
            <a:r>
              <a:rPr lang="en-US" sz="1800" b="1" i="0" u="none" strike="noStrike" baseline="0" dirty="0">
                <a:solidFill>
                  <a:srgbClr val="58595B"/>
                </a:solidFill>
                <a:latin typeface="Arial Narrow" panose="020B0606020202030204" pitchFamily="34" charset="0"/>
              </a:rPr>
              <a:t>20 KIs</a:t>
            </a:r>
          </a:p>
          <a:p>
            <a:pPr algn="l"/>
            <a:r>
              <a:rPr lang="en-US" sz="1800" b="0" i="0" u="none" strike="noStrike" baseline="0" dirty="0">
                <a:solidFill>
                  <a:srgbClr val="58595B"/>
                </a:solidFill>
                <a:latin typeface="Arial Narrow" panose="020B0606020202030204" pitchFamily="34" charset="0"/>
              </a:rPr>
              <a:t>Selection criteria for support was perceived as too specific 	</a:t>
            </a:r>
            <a:r>
              <a:rPr lang="en-US" sz="1800" b="1" i="0" u="none" strike="noStrike" baseline="0" dirty="0">
                <a:solidFill>
                  <a:srgbClr val="58595B"/>
                </a:solidFill>
                <a:latin typeface="Arial Narrow" panose="020B0606020202030204" pitchFamily="34" charset="0"/>
              </a:rPr>
              <a:t>19 KIs</a:t>
            </a:r>
          </a:p>
          <a:p>
            <a:pPr algn="l"/>
            <a:r>
              <a:rPr lang="en-US" sz="1800" b="0" i="0" u="none" strike="noStrike" baseline="0" dirty="0">
                <a:solidFill>
                  <a:srgbClr val="58595B"/>
                </a:solidFill>
                <a:latin typeface="Arial Narrow" panose="020B0606020202030204" pitchFamily="34" charset="0"/>
              </a:rPr>
              <a:t>Limited capacity to physically access assistance 		</a:t>
            </a:r>
            <a:r>
              <a:rPr lang="en-US" sz="1800" b="1" i="0" u="none" strike="noStrike" baseline="0" dirty="0">
                <a:solidFill>
                  <a:srgbClr val="58595B"/>
                </a:solidFill>
                <a:latin typeface="Arial Narrow" panose="020B0606020202030204" pitchFamily="34" charset="0"/>
              </a:rPr>
              <a:t>14 KIs</a:t>
            </a:r>
          </a:p>
          <a:p>
            <a:pPr algn="l"/>
            <a:r>
              <a:rPr lang="en-US" sz="1800" b="0" i="0" u="none" strike="noStrike" baseline="0" dirty="0">
                <a:solidFill>
                  <a:srgbClr val="58595B"/>
                </a:solidFill>
                <a:latin typeface="Arial Narrow" panose="020B0606020202030204" pitchFamily="34" charset="0"/>
              </a:rPr>
              <a:t>Assistance perceived to target specific </a:t>
            </a:r>
            <a:r>
              <a:rPr lang="en-US" sz="1800" b="0" i="0" u="none" strike="noStrike" baseline="0" dirty="0" err="1">
                <a:solidFill>
                  <a:srgbClr val="58595B"/>
                </a:solidFill>
                <a:latin typeface="Arial Narrow" panose="020B0606020202030204" pitchFamily="34" charset="0"/>
              </a:rPr>
              <a:t>neighbourhoods</a:t>
            </a:r>
            <a:r>
              <a:rPr lang="en-US" sz="1800" b="0" i="0" u="none" strike="noStrike" baseline="0" dirty="0">
                <a:solidFill>
                  <a:srgbClr val="58595B"/>
                </a:solidFill>
                <a:latin typeface="Arial Narrow" panose="020B0606020202030204" pitchFamily="34" charset="0"/>
              </a:rPr>
              <a:t> 	  </a:t>
            </a:r>
            <a:r>
              <a:rPr lang="en-US" sz="1800" b="1" i="0" u="none" strike="noStrike" baseline="0" dirty="0">
                <a:solidFill>
                  <a:srgbClr val="58595B"/>
                </a:solidFill>
                <a:latin typeface="Arial Narrow" panose="020B0606020202030204" pitchFamily="34" charset="0"/>
              </a:rPr>
              <a:t>2 KIs</a:t>
            </a:r>
            <a:endParaRPr lang="en-US" sz="1600" dirty="0">
              <a:solidFill>
                <a:srgbClr val="58585A"/>
              </a:solidFill>
              <a:latin typeface="Arial Narrow" panose="020B0606020202030204" pitchFamily="34" charset="0"/>
            </a:endParaRPr>
          </a:p>
        </p:txBody>
      </p:sp>
      <p:sp>
        <p:nvSpPr>
          <p:cNvPr id="17" name="Rectangle 16">
            <a:extLst>
              <a:ext uri="{FF2B5EF4-FFF2-40B4-BE49-F238E27FC236}">
                <a16:creationId xmlns:a16="http://schemas.microsoft.com/office/drawing/2014/main" xmlns="" id="{42605B79-2D8A-450F-B209-6B96690A2028}"/>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Title 1">
            <a:extLst>
              <a:ext uri="{FF2B5EF4-FFF2-40B4-BE49-F238E27FC236}">
                <a16:creationId xmlns:a16="http://schemas.microsoft.com/office/drawing/2014/main" xmlns="" id="{5394F66B-E13E-47AA-8608-145FE7DE2871}"/>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Garma</a:t>
            </a:r>
            <a:r>
              <a:rPr lang="en-GB" dirty="0"/>
              <a:t> Sub-district</a:t>
            </a:r>
          </a:p>
          <a:p>
            <a:r>
              <a:rPr lang="en-US" sz="3200" baseline="30000" dirty="0"/>
              <a:t>Perceptions on access to services and assistance – data reported by KIs</a:t>
            </a:r>
            <a:endParaRPr lang="en-GB" sz="3200" dirty="0"/>
          </a:p>
        </p:txBody>
      </p:sp>
      <p:pic>
        <p:nvPicPr>
          <p:cNvPr id="13" name="Picture 12">
            <a:extLst>
              <a:ext uri="{FF2B5EF4-FFF2-40B4-BE49-F238E27FC236}">
                <a16:creationId xmlns:a16="http://schemas.microsoft.com/office/drawing/2014/main" xmlns="" id="{E21B5E2F-3320-49FC-9CEB-427C02782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descr="Icon&#10;&#10;Description automatically generated">
            <a:extLst>
              <a:ext uri="{FF2B5EF4-FFF2-40B4-BE49-F238E27FC236}">
                <a16:creationId xmlns:a16="http://schemas.microsoft.com/office/drawing/2014/main" xmlns="" id="{BB6E3E25-D4FD-42C6-9A3A-CC72869E7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725" y="4189930"/>
            <a:ext cx="1066949" cy="1060629"/>
          </a:xfrm>
          <a:prstGeom prst="rect">
            <a:avLst/>
          </a:prstGeom>
        </p:spPr>
      </p:pic>
    </p:spTree>
    <p:extLst>
      <p:ext uri="{BB962C8B-B14F-4D97-AF65-F5344CB8AC3E}">
        <p14:creationId xmlns:p14="http://schemas.microsoft.com/office/powerpoint/2010/main" val="934757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E6C4BD4-31DB-466A-9BE4-AD0668DDAB39}"/>
              </a:ext>
            </a:extLst>
          </p:cNvPr>
          <p:cNvSpPr/>
          <p:nvPr/>
        </p:nvSpPr>
        <p:spPr>
          <a:xfrm>
            <a:off x="38883" y="1278299"/>
            <a:ext cx="3712876" cy="461665"/>
          </a:xfrm>
          <a:prstGeom prst="rect">
            <a:avLst/>
          </a:prstGeom>
        </p:spPr>
        <p:txBody>
          <a:bodyPr wrap="none">
            <a:spAutoFit/>
          </a:bodyPr>
          <a:lstStyle/>
          <a:p>
            <a:r>
              <a:rPr lang="en-GB" sz="2400" dirty="0">
                <a:solidFill>
                  <a:srgbClr val="EE5859"/>
                </a:solidFill>
                <a:latin typeface="Arial Narrow" charset="0"/>
                <a:ea typeface="Arial Narrow" charset="0"/>
                <a:cs typeface="Arial Narrow" charset="0"/>
              </a:rPr>
              <a:t></a:t>
            </a:r>
            <a:r>
              <a:rPr lang="en-GB" sz="2000" dirty="0">
                <a:solidFill>
                  <a:srgbClr val="EE5859"/>
                </a:solidFill>
                <a:latin typeface="Arial Narrow" charset="0"/>
                <a:ea typeface="Arial Narrow" charset="0"/>
                <a:cs typeface="Arial Narrow" charset="0"/>
              </a:rPr>
              <a:t> </a:t>
            </a:r>
            <a:r>
              <a:rPr lang="en-GB" sz="2000" b="1" dirty="0">
                <a:solidFill>
                  <a:srgbClr val="EE5859"/>
                </a:solidFill>
                <a:latin typeface="Arial Narrow" charset="0"/>
                <a:ea typeface="Arial Narrow" charset="0"/>
                <a:cs typeface="Arial Narrow" charset="0"/>
              </a:rPr>
              <a:t>Access to basic public services</a:t>
            </a:r>
          </a:p>
        </p:txBody>
      </p:sp>
      <p:sp>
        <p:nvSpPr>
          <p:cNvPr id="12" name="Title 1">
            <a:extLst>
              <a:ext uri="{FF2B5EF4-FFF2-40B4-BE49-F238E27FC236}">
                <a16:creationId xmlns:a16="http://schemas.microsoft.com/office/drawing/2014/main" xmlns="" id="{EF59AC14-F48C-4C80-851C-8BB6E68DB190}"/>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Garma</a:t>
            </a:r>
            <a:r>
              <a:rPr lang="en-GB" dirty="0"/>
              <a:t> Sub-district</a:t>
            </a:r>
          </a:p>
          <a:p>
            <a:r>
              <a:rPr lang="en-US" sz="3200" baseline="30000" dirty="0"/>
              <a:t>Perceptions on access to services and assistance – data reported by KIs</a:t>
            </a:r>
            <a:endParaRPr lang="en-GB" sz="3200" dirty="0"/>
          </a:p>
        </p:txBody>
      </p:sp>
      <p:sp>
        <p:nvSpPr>
          <p:cNvPr id="4" name="Rectangle 3">
            <a:extLst>
              <a:ext uri="{FF2B5EF4-FFF2-40B4-BE49-F238E27FC236}">
                <a16:creationId xmlns:a16="http://schemas.microsoft.com/office/drawing/2014/main" xmlns="" id="{9F78F469-18F7-4EB3-9635-EDF1C5C83DA4}"/>
              </a:ext>
            </a:extLst>
          </p:cNvPr>
          <p:cNvSpPr/>
          <p:nvPr/>
        </p:nvSpPr>
        <p:spPr>
          <a:xfrm>
            <a:off x="395338" y="1815718"/>
            <a:ext cx="8282686" cy="1661993"/>
          </a:xfrm>
          <a:prstGeom prst="rect">
            <a:avLst/>
          </a:prstGeom>
        </p:spPr>
        <p:txBody>
          <a:bodyPr wrap="square">
            <a:spAutoFit/>
          </a:bodyPr>
          <a:lstStyle/>
          <a:p>
            <a:pPr algn="just">
              <a:spcAft>
                <a:spcPts val="1800"/>
              </a:spcAft>
            </a:pPr>
            <a:r>
              <a:rPr lang="en-US" b="0" i="0" u="none" strike="noStrike" baseline="0" dirty="0">
                <a:solidFill>
                  <a:srgbClr val="58595B"/>
                </a:solidFill>
                <a:latin typeface="Arial Narrow" panose="020B0606020202030204" pitchFamily="34" charset="0"/>
              </a:rPr>
              <a:t>The majority of the KIs perceived there was equal access to basic public services (44 KIs).</a:t>
            </a:r>
          </a:p>
          <a:p>
            <a:pPr algn="just">
              <a:spcAft>
                <a:spcPts val="1800"/>
              </a:spcAft>
            </a:pPr>
            <a:r>
              <a:rPr lang="en-US" i="0" u="none" strike="noStrike" dirty="0">
                <a:solidFill>
                  <a:srgbClr val="58585B"/>
                </a:solidFill>
                <a:latin typeface="Arial Narrow" panose="020B0606020202030204" pitchFamily="34" charset="0"/>
              </a:rPr>
              <a:t>However, six KIs (out of 50) reported </a:t>
            </a:r>
            <a:r>
              <a:rPr lang="en-US" b="1" i="0" u="none" strike="noStrike" dirty="0">
                <a:solidFill>
                  <a:srgbClr val="58585B"/>
                </a:solidFill>
                <a:latin typeface="Arial Narrow" panose="020B0606020202030204" pitchFamily="34" charset="0"/>
              </a:rPr>
              <a:t>unequal access to basic public </a:t>
            </a:r>
            <a:r>
              <a:rPr lang="en-US" b="1" i="0" u="none" strike="noStrike" dirty="0" smtClean="0">
                <a:solidFill>
                  <a:srgbClr val="58585B"/>
                </a:solidFill>
                <a:latin typeface="Arial Narrow" panose="020B0606020202030204" pitchFamily="34" charset="0"/>
              </a:rPr>
              <a:t>services, </a:t>
            </a:r>
            <a:r>
              <a:rPr lang="en-US" i="0" u="none" strike="noStrike" dirty="0">
                <a:solidFill>
                  <a:srgbClr val="58585B"/>
                </a:solidFill>
                <a:latin typeface="Arial Narrow" panose="020B0606020202030204" pitchFamily="34" charset="0"/>
              </a:rPr>
              <a:t>namely healthcare, education, water and sanitation (WASH).</a:t>
            </a:r>
          </a:p>
          <a:p>
            <a:pPr algn="just">
              <a:spcAft>
                <a:spcPts val="1800"/>
              </a:spcAft>
            </a:pPr>
            <a:r>
              <a:rPr lang="en-US" i="0" u="none" strike="noStrike" dirty="0">
                <a:solidFill>
                  <a:srgbClr val="58585B"/>
                </a:solidFill>
                <a:latin typeface="Arial Narrow" panose="020B0606020202030204" pitchFamily="34" charset="0"/>
              </a:rPr>
              <a:t>IDPs and returnees </a:t>
            </a:r>
            <a:r>
              <a:rPr lang="en-US" i="0" u="none" strike="noStrike" dirty="0" smtClean="0">
                <a:solidFill>
                  <a:srgbClr val="58585B"/>
                </a:solidFill>
                <a:latin typeface="Arial Narrow" panose="020B0606020202030204" pitchFamily="34" charset="0"/>
              </a:rPr>
              <a:t>reportedly had </a:t>
            </a:r>
            <a:r>
              <a:rPr lang="en-US" i="0" u="none" strike="noStrike" dirty="0">
                <a:solidFill>
                  <a:srgbClr val="58585B"/>
                </a:solidFill>
                <a:latin typeface="Arial Narrow" panose="020B0606020202030204" pitchFamily="34" charset="0"/>
              </a:rPr>
              <a:t>less access to basic public services (6 KIs).</a:t>
            </a:r>
          </a:p>
        </p:txBody>
      </p:sp>
      <p:sp>
        <p:nvSpPr>
          <p:cNvPr id="6" name="Rectangle 5">
            <a:extLst>
              <a:ext uri="{FF2B5EF4-FFF2-40B4-BE49-F238E27FC236}">
                <a16:creationId xmlns:a16="http://schemas.microsoft.com/office/drawing/2014/main" xmlns="" id="{BB5D4E0F-F2F4-44C1-BA3E-55C75B478005}"/>
              </a:ext>
            </a:extLst>
          </p:cNvPr>
          <p:cNvSpPr/>
          <p:nvPr/>
        </p:nvSpPr>
        <p:spPr>
          <a:xfrm>
            <a:off x="441994" y="3694311"/>
            <a:ext cx="8282685" cy="369332"/>
          </a:xfrm>
          <a:prstGeom prst="rect">
            <a:avLst/>
          </a:prstGeom>
        </p:spPr>
        <p:txBody>
          <a:bodyPr wrap="square">
            <a:spAutoFit/>
          </a:bodyPr>
          <a:lstStyle/>
          <a:p>
            <a:r>
              <a:rPr lang="en-US" b="1" dirty="0">
                <a:solidFill>
                  <a:srgbClr val="EE5859"/>
                </a:solidFill>
                <a:latin typeface="Arial Narrow" charset="0"/>
                <a:ea typeface="Arial Narrow" charset="0"/>
                <a:cs typeface="Arial Narrow" charset="0"/>
              </a:rPr>
              <a:t>Reported barriers to access basic public services </a:t>
            </a:r>
            <a:r>
              <a:rPr lang="en-US" sz="1600" b="1" dirty="0">
                <a:solidFill>
                  <a:srgbClr val="58585B"/>
                </a:solidFill>
                <a:latin typeface="Arial Narrow" charset="0"/>
                <a:ea typeface="Arial Narrow" charset="0"/>
                <a:cs typeface="Arial Narrow" charset="0"/>
              </a:rPr>
              <a:t>(out of 6 KIs)*</a:t>
            </a:r>
            <a:endParaRPr lang="en-US" sz="1600" dirty="0">
              <a:latin typeface="Arial Narrow" charset="0"/>
              <a:ea typeface="Arial Narrow" charset="0"/>
              <a:cs typeface="Arial Narrow" charset="0"/>
            </a:endParaRPr>
          </a:p>
        </p:txBody>
      </p:sp>
      <p:sp>
        <p:nvSpPr>
          <p:cNvPr id="7" name="Rectangle 6">
            <a:extLst>
              <a:ext uri="{FF2B5EF4-FFF2-40B4-BE49-F238E27FC236}">
                <a16:creationId xmlns:a16="http://schemas.microsoft.com/office/drawing/2014/main" xmlns="" id="{7C07F17C-5779-4F1C-A05D-49933B5BA0AF}"/>
              </a:ext>
            </a:extLst>
          </p:cNvPr>
          <p:cNvSpPr/>
          <p:nvPr/>
        </p:nvSpPr>
        <p:spPr>
          <a:xfrm>
            <a:off x="649705" y="4091415"/>
            <a:ext cx="6112041" cy="984885"/>
          </a:xfrm>
          <a:prstGeom prst="rect">
            <a:avLst/>
          </a:prstGeom>
        </p:spPr>
        <p:txBody>
          <a:bodyPr wrap="square">
            <a:spAutoFit/>
          </a:bodyPr>
          <a:lstStyle/>
          <a:p>
            <a:pPr algn="l">
              <a:spcAft>
                <a:spcPts val="600"/>
              </a:spcAft>
            </a:pPr>
            <a:r>
              <a:rPr lang="en-US" sz="1600" b="0" i="0" u="none" strike="noStrike" baseline="0" dirty="0">
                <a:solidFill>
                  <a:srgbClr val="58595B"/>
                </a:solidFill>
                <a:latin typeface="Arial Narrow" panose="020B0606020202030204" pitchFamily="34" charset="0"/>
              </a:rPr>
              <a:t>Limited physical capacity to access assistance 		</a:t>
            </a:r>
            <a:r>
              <a:rPr lang="en-US" sz="1600" b="1" i="0" u="none" strike="noStrike" baseline="0" dirty="0">
                <a:solidFill>
                  <a:srgbClr val="58595B"/>
                </a:solidFill>
                <a:latin typeface="Arial Narrow" panose="020B0606020202030204" pitchFamily="34" charset="0"/>
              </a:rPr>
              <a:t>5 KIs</a:t>
            </a:r>
          </a:p>
          <a:p>
            <a:pPr algn="l">
              <a:spcAft>
                <a:spcPts val="600"/>
              </a:spcAft>
            </a:pPr>
            <a:r>
              <a:rPr lang="en-US" sz="1600" b="0" i="0" u="none" strike="noStrike" baseline="0" dirty="0">
                <a:solidFill>
                  <a:srgbClr val="58595B"/>
                </a:solidFill>
                <a:latin typeface="Arial Narrow" panose="020B0606020202030204" pitchFamily="34" charset="0"/>
              </a:rPr>
              <a:t>Lack of connections 				</a:t>
            </a:r>
            <a:r>
              <a:rPr lang="en-US" sz="1600" b="1" i="0" u="none" strike="noStrike" baseline="0" dirty="0">
                <a:solidFill>
                  <a:srgbClr val="58595B"/>
                </a:solidFill>
                <a:latin typeface="Arial Narrow" panose="020B0606020202030204" pitchFamily="34" charset="0"/>
              </a:rPr>
              <a:t>3 KIs</a:t>
            </a:r>
          </a:p>
          <a:p>
            <a:pPr algn="l">
              <a:spcAft>
                <a:spcPts val="600"/>
              </a:spcAft>
            </a:pPr>
            <a:r>
              <a:rPr lang="en-US" sz="1600" b="0" i="0" u="none" strike="noStrike" baseline="0" dirty="0">
                <a:solidFill>
                  <a:srgbClr val="58595B"/>
                </a:solidFill>
                <a:latin typeface="Arial Narrow" panose="020B0606020202030204" pitchFamily="34" charset="0"/>
              </a:rPr>
              <a:t>Selection criteria for support was perceived as too specific 	</a:t>
            </a:r>
            <a:r>
              <a:rPr lang="en-US" sz="1600" b="1" i="0" u="none" strike="noStrike" baseline="0" dirty="0">
                <a:solidFill>
                  <a:srgbClr val="58595B"/>
                </a:solidFill>
                <a:latin typeface="Arial Narrow" panose="020B0606020202030204" pitchFamily="34" charset="0"/>
              </a:rPr>
              <a:t>3 KIs</a:t>
            </a:r>
            <a:endParaRPr lang="en-GB" sz="1600" dirty="0">
              <a:solidFill>
                <a:srgbClr val="58585B"/>
              </a:solidFill>
              <a:latin typeface="Arial Narrow" panose="020B0606020202030204" pitchFamily="34" charset="0"/>
            </a:endParaRPr>
          </a:p>
        </p:txBody>
      </p:sp>
      <p:pic>
        <p:nvPicPr>
          <p:cNvPr id="13" name="Picture 12">
            <a:extLst>
              <a:ext uri="{FF2B5EF4-FFF2-40B4-BE49-F238E27FC236}">
                <a16:creationId xmlns:a16="http://schemas.microsoft.com/office/drawing/2014/main" xmlns="" id="{19D35E8A-1FB8-4C1E-BA9A-E4D9C7D64F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4" name="Rectangle 13">
            <a:extLst>
              <a:ext uri="{FF2B5EF4-FFF2-40B4-BE49-F238E27FC236}">
                <a16:creationId xmlns:a16="http://schemas.microsoft.com/office/drawing/2014/main" xmlns="" id="{60D6764F-FC99-4F52-BA21-3D205250E9A5}"/>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a:t>
            </a:r>
            <a:r>
              <a:rPr lang="en-US" sz="1000" b="1" dirty="0" smtClean="0">
                <a:solidFill>
                  <a:srgbClr val="58585B"/>
                </a:solidFill>
                <a:latin typeface="Arial Narrow" panose="020B0606020202030204" pitchFamily="34" charset="0"/>
              </a:rPr>
              <a:t>other topics.</a:t>
            </a:r>
            <a:endParaRPr lang="en-US" sz="1000" b="1" dirty="0">
              <a:solidFill>
                <a:srgbClr val="58585B"/>
              </a:solidFill>
              <a:latin typeface="Arial Narrow" panose="020B0606020202030204" pitchFamily="34" charset="0"/>
            </a:endParaRPr>
          </a:p>
        </p:txBody>
      </p:sp>
      <p:pic>
        <p:nvPicPr>
          <p:cNvPr id="8" name="Picture 7" descr="Icon&#10;&#10;Description automatically generated">
            <a:extLst>
              <a:ext uri="{FF2B5EF4-FFF2-40B4-BE49-F238E27FC236}">
                <a16:creationId xmlns:a16="http://schemas.microsoft.com/office/drawing/2014/main" xmlns="" id="{DD3F86A5-1C70-489E-B07A-08E0CFDA80AF}"/>
              </a:ext>
            </a:extLst>
          </p:cNvPr>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5866616" y="4171428"/>
            <a:ext cx="866429" cy="868680"/>
          </a:xfrm>
          <a:prstGeom prst="rect">
            <a:avLst/>
          </a:prstGeom>
        </p:spPr>
      </p:pic>
    </p:spTree>
    <p:extLst>
      <p:ext uri="{BB962C8B-B14F-4D97-AF65-F5344CB8AC3E}">
        <p14:creationId xmlns:p14="http://schemas.microsoft.com/office/powerpoint/2010/main" val="1276781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93B0426-9940-4F2F-A14A-EE1C5155940A}"/>
              </a:ext>
            </a:extLst>
          </p:cNvPr>
          <p:cNvSpPr/>
          <p:nvPr/>
        </p:nvSpPr>
        <p:spPr>
          <a:xfrm>
            <a:off x="146467" y="1276904"/>
            <a:ext cx="3936732" cy="461665"/>
          </a:xfrm>
          <a:prstGeom prst="rect">
            <a:avLst/>
          </a:prstGeom>
        </p:spPr>
        <p:txBody>
          <a:bodyPr wrap="square">
            <a:spAutoFit/>
          </a:bodyPr>
          <a:lstStyle/>
          <a:p>
            <a:r>
              <a:rPr lang="en-GB" sz="2400" dirty="0">
                <a:solidFill>
                  <a:srgbClr val="EE5859"/>
                </a:solidFill>
                <a:latin typeface="Arial Narrow" charset="0"/>
                <a:ea typeface="Arial Narrow" charset="0"/>
                <a:cs typeface="Arial Narrow" charset="0"/>
              </a:rPr>
              <a:t> </a:t>
            </a:r>
            <a:r>
              <a:rPr lang="en-GB" sz="2000" b="1" dirty="0">
                <a:solidFill>
                  <a:srgbClr val="EE5859"/>
                </a:solidFill>
                <a:latin typeface="Arial Narrow" charset="0"/>
                <a:ea typeface="Arial Narrow" charset="0"/>
                <a:cs typeface="Arial Narrow" charset="0"/>
              </a:rPr>
              <a:t>Access to livelihoods </a:t>
            </a:r>
          </a:p>
        </p:txBody>
      </p:sp>
      <p:sp>
        <p:nvSpPr>
          <p:cNvPr id="8" name="Rectangle 7">
            <a:extLst>
              <a:ext uri="{FF2B5EF4-FFF2-40B4-BE49-F238E27FC236}">
                <a16:creationId xmlns:a16="http://schemas.microsoft.com/office/drawing/2014/main" xmlns="" id="{CB5F7091-BC46-489F-B545-96556B3EECA1}"/>
              </a:ext>
            </a:extLst>
          </p:cNvPr>
          <p:cNvSpPr/>
          <p:nvPr/>
        </p:nvSpPr>
        <p:spPr>
          <a:xfrm>
            <a:off x="502921" y="1779183"/>
            <a:ext cx="8235270" cy="369332"/>
          </a:xfrm>
          <a:prstGeom prst="rect">
            <a:avLst/>
          </a:prstGeom>
        </p:spPr>
        <p:txBody>
          <a:bodyPr wrap="square">
            <a:spAutoFit/>
          </a:bodyPr>
          <a:lstStyle/>
          <a:p>
            <a:pPr algn="just"/>
            <a:r>
              <a:rPr lang="en-US" sz="1800" b="1" i="0" u="none" strike="noStrike" baseline="0" dirty="0">
                <a:solidFill>
                  <a:srgbClr val="58595B"/>
                </a:solidFill>
                <a:latin typeface="Arial Narrow" panose="020B0606020202030204" pitchFamily="34" charset="0"/>
              </a:rPr>
              <a:t>IDPs </a:t>
            </a:r>
            <a:r>
              <a:rPr lang="en-US" sz="1800" b="0" i="0" u="none" strike="noStrike" baseline="0" dirty="0">
                <a:solidFill>
                  <a:srgbClr val="58595B"/>
                </a:solidFill>
                <a:latin typeface="Arial Narrow" panose="020B0606020202030204" pitchFamily="34" charset="0"/>
              </a:rPr>
              <a:t>and </a:t>
            </a:r>
            <a:r>
              <a:rPr lang="en-US" sz="1800" b="1" i="0" u="none" strike="noStrike" baseline="0" dirty="0">
                <a:solidFill>
                  <a:srgbClr val="58595B"/>
                </a:solidFill>
                <a:latin typeface="Arial Narrow" panose="020B0606020202030204" pitchFamily="34" charset="0"/>
              </a:rPr>
              <a:t>returnees </a:t>
            </a:r>
            <a:r>
              <a:rPr lang="en-US" sz="1800" b="0" i="0" u="none" strike="noStrike" baseline="0" dirty="0">
                <a:solidFill>
                  <a:srgbClr val="58595B"/>
                </a:solidFill>
                <a:latin typeface="Arial Narrow" panose="020B0606020202030204" pitchFamily="34" charset="0"/>
              </a:rPr>
              <a:t>reportedly had less access to livelihoods opportunities (15 out of 18 KIs).</a:t>
            </a:r>
            <a:endParaRPr lang="en-US" sz="1800" b="0" i="0" u="none" strike="noStrike" baseline="0" dirty="0">
              <a:solidFill>
                <a:srgbClr val="58585B"/>
              </a:solidFill>
              <a:latin typeface="Arial Narrow" panose="020B0606020202030204" pitchFamily="34" charset="0"/>
            </a:endParaRPr>
          </a:p>
        </p:txBody>
      </p:sp>
      <p:sp>
        <p:nvSpPr>
          <p:cNvPr id="19" name="Title 1">
            <a:extLst>
              <a:ext uri="{FF2B5EF4-FFF2-40B4-BE49-F238E27FC236}">
                <a16:creationId xmlns:a16="http://schemas.microsoft.com/office/drawing/2014/main" xmlns="" id="{76E5F37B-6D0F-46E6-BA58-D1D8588182D1}"/>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Garma</a:t>
            </a:r>
            <a:r>
              <a:rPr lang="en-GB" dirty="0"/>
              <a:t> Sub-district</a:t>
            </a:r>
          </a:p>
          <a:p>
            <a:r>
              <a:rPr lang="en-US" sz="3200" baseline="30000" dirty="0"/>
              <a:t>Perceptions on access to services and assistance – data reported by KIs</a:t>
            </a:r>
            <a:endParaRPr lang="en-GB" sz="3200" dirty="0"/>
          </a:p>
        </p:txBody>
      </p:sp>
      <p:sp>
        <p:nvSpPr>
          <p:cNvPr id="3" name="Rectangle 2">
            <a:extLst>
              <a:ext uri="{FF2B5EF4-FFF2-40B4-BE49-F238E27FC236}">
                <a16:creationId xmlns:a16="http://schemas.microsoft.com/office/drawing/2014/main" xmlns="" id="{C6D327FA-F07F-4BA6-AB7C-B5ECD05E855F}"/>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a:t>
            </a:r>
            <a:r>
              <a:rPr lang="en-US" sz="1000" b="1" dirty="0" smtClean="0">
                <a:solidFill>
                  <a:srgbClr val="58585B"/>
                </a:solidFill>
                <a:latin typeface="Arial Narrow" panose="020B0606020202030204" pitchFamily="34" charset="0"/>
              </a:rPr>
              <a:t>options, including other topics.</a:t>
            </a:r>
            <a:endParaRPr lang="en-US" sz="1000" b="1" dirty="0">
              <a:solidFill>
                <a:srgbClr val="58585B"/>
              </a:solidFill>
              <a:latin typeface="Arial Narrow" panose="020B0606020202030204" pitchFamily="34" charset="0"/>
            </a:endParaRPr>
          </a:p>
        </p:txBody>
      </p:sp>
      <p:pic>
        <p:nvPicPr>
          <p:cNvPr id="15" name="Picture 14">
            <a:extLst>
              <a:ext uri="{FF2B5EF4-FFF2-40B4-BE49-F238E27FC236}">
                <a16:creationId xmlns:a16="http://schemas.microsoft.com/office/drawing/2014/main" xmlns="" id="{CB65F0E9-6B57-4B0F-B0C6-5C8EA37DE1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xmlns="" id="{3E773461-F4A6-4431-9639-821244E97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768" y="4090181"/>
            <a:ext cx="5825573" cy="1898771"/>
          </a:xfrm>
          <a:prstGeom prst="rect">
            <a:avLst/>
          </a:prstGeom>
        </p:spPr>
      </p:pic>
      <p:sp>
        <p:nvSpPr>
          <p:cNvPr id="10" name="TextBox 9">
            <a:extLst>
              <a:ext uri="{FF2B5EF4-FFF2-40B4-BE49-F238E27FC236}">
                <a16:creationId xmlns:a16="http://schemas.microsoft.com/office/drawing/2014/main" xmlns="" id="{D98C23C1-26E4-4576-B71F-1B5547FA87C3}"/>
              </a:ext>
            </a:extLst>
          </p:cNvPr>
          <p:cNvSpPr txBox="1"/>
          <p:nvPr/>
        </p:nvSpPr>
        <p:spPr>
          <a:xfrm>
            <a:off x="502921" y="2243344"/>
            <a:ext cx="5765532" cy="369332"/>
          </a:xfrm>
          <a:prstGeom prst="rect">
            <a:avLst/>
          </a:prstGeom>
          <a:noFill/>
        </p:spPr>
        <p:txBody>
          <a:bodyPr wrap="square">
            <a:spAutoFit/>
          </a:bodyPr>
          <a:lstStyle/>
          <a:p>
            <a:pPr marR="0" algn="l" rtl="0"/>
            <a:r>
              <a:rPr lang="en-US" b="1" i="0" u="none" strike="noStrike" dirty="0">
                <a:solidFill>
                  <a:srgbClr val="EE5859"/>
                </a:solidFill>
                <a:latin typeface="Arial Narrow" charset="0"/>
                <a:ea typeface="Arial Narrow" charset="0"/>
                <a:cs typeface="Arial Narrow" charset="0"/>
              </a:rPr>
              <a:t>Reported barriers to access livelihoods </a:t>
            </a:r>
            <a:r>
              <a:rPr lang="en-US" sz="1600" b="1" i="0" u="none" strike="noStrike" dirty="0">
                <a:solidFill>
                  <a:srgbClr val="58585B"/>
                </a:solidFill>
                <a:latin typeface="Arial Narrow" charset="0"/>
                <a:ea typeface="Arial Narrow" charset="0"/>
                <a:cs typeface="Arial Narrow" charset="0"/>
              </a:rPr>
              <a:t>(out of 18 KIs)*</a:t>
            </a:r>
          </a:p>
        </p:txBody>
      </p:sp>
      <p:sp>
        <p:nvSpPr>
          <p:cNvPr id="11" name="TextBox 10">
            <a:extLst>
              <a:ext uri="{FF2B5EF4-FFF2-40B4-BE49-F238E27FC236}">
                <a16:creationId xmlns:a16="http://schemas.microsoft.com/office/drawing/2014/main" xmlns="" id="{4A22C2E8-74FF-4C0E-B098-719EDA770725}"/>
              </a:ext>
            </a:extLst>
          </p:cNvPr>
          <p:cNvSpPr txBox="1"/>
          <p:nvPr/>
        </p:nvSpPr>
        <p:spPr>
          <a:xfrm>
            <a:off x="522170" y="3568606"/>
            <a:ext cx="8196771" cy="615553"/>
          </a:xfrm>
          <a:prstGeom prst="rect">
            <a:avLst/>
          </a:prstGeom>
          <a:noFill/>
        </p:spPr>
        <p:txBody>
          <a:bodyPr wrap="square">
            <a:spAutoFit/>
          </a:bodyPr>
          <a:lstStyle/>
          <a:p>
            <a:pPr marR="0" algn="just" rtl="0"/>
            <a:r>
              <a:rPr lang="en-US" b="1" i="0" u="none" strike="noStrike" dirty="0">
                <a:solidFill>
                  <a:srgbClr val="EE5859"/>
                </a:solidFill>
                <a:latin typeface="Arial Narrow" charset="0"/>
                <a:ea typeface="Arial Narrow" charset="0"/>
                <a:cs typeface="Arial Narrow" charset="0"/>
              </a:rPr>
              <a:t>Types of jobs reportedly available in Markaz Al-</a:t>
            </a:r>
            <a:r>
              <a:rPr lang="en-US" b="1" i="0" u="none" strike="noStrike" dirty="0" err="1">
                <a:solidFill>
                  <a:srgbClr val="EE5859"/>
                </a:solidFill>
                <a:latin typeface="Arial Narrow" charset="0"/>
                <a:ea typeface="Arial Narrow" charset="0"/>
                <a:cs typeface="Arial Narrow" charset="0"/>
              </a:rPr>
              <a:t>Garma</a:t>
            </a:r>
            <a:r>
              <a:rPr lang="en-US" b="1" i="0" u="none" strike="noStrike" dirty="0">
                <a:solidFill>
                  <a:srgbClr val="EE5859"/>
                </a:solidFill>
                <a:latin typeface="Arial Narrow" charset="0"/>
                <a:ea typeface="Arial Narrow" charset="0"/>
                <a:cs typeface="Arial Narrow" charset="0"/>
              </a:rPr>
              <a:t> in 2014 compared to January 2021 </a:t>
            </a:r>
            <a:r>
              <a:rPr lang="en-US" sz="1600" b="1" i="0" u="none" strike="noStrike" dirty="0">
                <a:solidFill>
                  <a:srgbClr val="58585B"/>
                </a:solidFill>
                <a:latin typeface="Arial Narrow" charset="0"/>
                <a:ea typeface="Arial Narrow" charset="0"/>
                <a:cs typeface="Arial Narrow" charset="0"/>
              </a:rPr>
              <a:t>(out of 50 KIs)*</a:t>
            </a:r>
            <a:endParaRPr lang="en-US" sz="1600" b="1" i="0" u="none" strike="noStrike" dirty="0">
              <a:solidFill>
                <a:srgbClr val="323232"/>
              </a:solidFill>
              <a:latin typeface="Arial Narrow" charset="0"/>
              <a:ea typeface="Arial Narrow" charset="0"/>
              <a:cs typeface="Arial Narrow" charset="0"/>
            </a:endParaRPr>
          </a:p>
        </p:txBody>
      </p:sp>
      <p:sp>
        <p:nvSpPr>
          <p:cNvPr id="13" name="TextBox 12">
            <a:extLst>
              <a:ext uri="{FF2B5EF4-FFF2-40B4-BE49-F238E27FC236}">
                <a16:creationId xmlns:a16="http://schemas.microsoft.com/office/drawing/2014/main" xmlns="" id="{E11CF1AC-C997-4723-819F-A053A148DB9C}"/>
              </a:ext>
            </a:extLst>
          </p:cNvPr>
          <p:cNvSpPr txBox="1"/>
          <p:nvPr/>
        </p:nvSpPr>
        <p:spPr>
          <a:xfrm>
            <a:off x="530819" y="2569912"/>
            <a:ext cx="6136106" cy="830997"/>
          </a:xfrm>
          <a:prstGeom prst="rect">
            <a:avLst/>
          </a:prstGeom>
          <a:noFill/>
        </p:spPr>
        <p:txBody>
          <a:bodyPr wrap="square">
            <a:spAutoFit/>
          </a:bodyPr>
          <a:lstStyle/>
          <a:p>
            <a:pPr marR="0" algn="just" rtl="0"/>
            <a:r>
              <a:rPr lang="en-US" sz="1600" b="0" i="0" u="none" strike="noStrike" dirty="0">
                <a:solidFill>
                  <a:srgbClr val="58585B"/>
                </a:solidFill>
                <a:latin typeface="Arial Narrow" panose="020B0606020202030204" pitchFamily="34" charset="0"/>
              </a:rPr>
              <a:t>Limited physical capacity or lower skill/education level</a:t>
            </a:r>
            <a:r>
              <a:rPr lang="en-GB" sz="1600" b="0" i="0" u="none" strike="noStrike" dirty="0">
                <a:solidFill>
                  <a:srgbClr val="58585B"/>
                </a:solidFill>
                <a:latin typeface="Arial Narrow" panose="020B0606020202030204" pitchFamily="34" charset="0"/>
              </a:rPr>
              <a:t>                   </a:t>
            </a:r>
            <a:r>
              <a:rPr lang="en-GB" sz="1600" dirty="0">
                <a:solidFill>
                  <a:srgbClr val="58585B"/>
                </a:solidFill>
                <a:latin typeface="Arial Narrow" panose="020B0606020202030204" pitchFamily="34" charset="0"/>
              </a:rPr>
              <a:t>     </a:t>
            </a:r>
            <a:r>
              <a:rPr lang="en-GB" sz="1600" b="1" i="0" u="none" strike="noStrike" dirty="0">
                <a:solidFill>
                  <a:srgbClr val="58585B"/>
                </a:solidFill>
                <a:latin typeface="Arial Narrow" panose="020B0606020202030204" pitchFamily="34" charset="0"/>
              </a:rPr>
              <a:t>17 KIs</a:t>
            </a:r>
          </a:p>
          <a:p>
            <a:pPr marR="0" algn="just" rtl="0"/>
            <a:r>
              <a:rPr lang="en-US" sz="1600" b="0" i="0" u="none" strike="noStrike" dirty="0">
                <a:solidFill>
                  <a:srgbClr val="58585B"/>
                </a:solidFill>
                <a:latin typeface="Arial Narrow" panose="020B0606020202030204" pitchFamily="34" charset="0"/>
              </a:rPr>
              <a:t>Lack of connections		   	                               </a:t>
            </a:r>
            <a:r>
              <a:rPr lang="en-US" sz="1600" b="1" i="0" u="none" strike="noStrike" dirty="0">
                <a:solidFill>
                  <a:srgbClr val="58585B"/>
                </a:solidFill>
                <a:latin typeface="Arial Narrow" panose="020B0606020202030204" pitchFamily="34" charset="0"/>
              </a:rPr>
              <a:t>15 KIs </a:t>
            </a:r>
          </a:p>
          <a:p>
            <a:pPr marR="0" algn="just" rtl="0"/>
            <a:r>
              <a:rPr lang="en-US" sz="1600" b="0" i="0" u="none" strike="noStrike" dirty="0">
                <a:solidFill>
                  <a:srgbClr val="58585B"/>
                </a:solidFill>
                <a:latin typeface="Arial Narrow" panose="020B0606020202030204" pitchFamily="34" charset="0"/>
              </a:rPr>
              <a:t>Criteria of selection for support was perceived as too specific</a:t>
            </a:r>
            <a:r>
              <a:rPr lang="en-US" sz="1600" b="1" i="0" u="none" strike="noStrike" dirty="0">
                <a:solidFill>
                  <a:srgbClr val="58585B"/>
                </a:solidFill>
                <a:latin typeface="Arial Narrow" panose="020B0606020202030204" pitchFamily="34" charset="0"/>
              </a:rPr>
              <a:t>             12 KIs</a:t>
            </a:r>
            <a:endParaRPr lang="en-US" sz="1600" dirty="0"/>
          </a:p>
        </p:txBody>
      </p:sp>
      <p:pic>
        <p:nvPicPr>
          <p:cNvPr id="7" name="Picture 6">
            <a:extLst>
              <a:ext uri="{FF2B5EF4-FFF2-40B4-BE49-F238E27FC236}">
                <a16:creationId xmlns:a16="http://schemas.microsoft.com/office/drawing/2014/main" xmlns="" id="{64AD5C3C-972D-470E-AD4D-9E9E5342E170}"/>
              </a:ext>
            </a:extLst>
          </p:cNvPr>
          <p:cNvPicPr preferRelativeResize="0">
            <a:picLocks/>
          </p:cNvPicPr>
          <p:nvPr/>
        </p:nvPicPr>
        <p:blipFill>
          <a:blip r:embed="rId5"/>
          <a:stretch>
            <a:fillRect/>
          </a:stretch>
        </p:blipFill>
        <p:spPr>
          <a:xfrm>
            <a:off x="6397983" y="2622070"/>
            <a:ext cx="847843" cy="731520"/>
          </a:xfrm>
          <a:prstGeom prst="rect">
            <a:avLst/>
          </a:prstGeom>
        </p:spPr>
      </p:pic>
    </p:spTree>
    <p:extLst>
      <p:ext uri="{BB962C8B-B14F-4D97-AF65-F5344CB8AC3E}">
        <p14:creationId xmlns:p14="http://schemas.microsoft.com/office/powerpoint/2010/main" val="1992716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94281F34-AAB8-4E89-AC09-E6AE5CC3978E}"/>
              </a:ext>
            </a:extLst>
          </p:cNvPr>
          <p:cNvSpPr txBox="1">
            <a:spLocks/>
          </p:cNvSpPr>
          <p:nvPr/>
        </p:nvSpPr>
        <p:spPr>
          <a:xfrm>
            <a:off x="386176" y="242773"/>
            <a:ext cx="875782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Garma</a:t>
            </a:r>
            <a:r>
              <a:rPr lang="en-GB" dirty="0"/>
              <a:t> Sub-district</a:t>
            </a:r>
          </a:p>
          <a:p>
            <a:r>
              <a:rPr lang="en-US" sz="3200" baseline="30000" dirty="0"/>
              <a:t>Perceptions on governance and access to justice – reported by KIs</a:t>
            </a:r>
            <a:endParaRPr lang="en-GB" sz="3200" dirty="0"/>
          </a:p>
        </p:txBody>
      </p:sp>
      <p:sp>
        <p:nvSpPr>
          <p:cNvPr id="3" name="Rectangle 2">
            <a:extLst>
              <a:ext uri="{FF2B5EF4-FFF2-40B4-BE49-F238E27FC236}">
                <a16:creationId xmlns:a16="http://schemas.microsoft.com/office/drawing/2014/main" xmlns="" id="{60DB0A6A-39B1-4C45-93E3-D864767B3B73}"/>
              </a:ext>
            </a:extLst>
          </p:cNvPr>
          <p:cNvSpPr/>
          <p:nvPr/>
        </p:nvSpPr>
        <p:spPr>
          <a:xfrm>
            <a:off x="76216" y="1275359"/>
            <a:ext cx="8300621" cy="461665"/>
          </a:xfrm>
          <a:prstGeom prst="rect">
            <a:avLst/>
          </a:prstGeom>
        </p:spPr>
        <p:txBody>
          <a:bodyPr wrap="square">
            <a:spAutoFit/>
          </a:bodyPr>
          <a:lstStyle/>
          <a:p>
            <a:r>
              <a:rPr lang="en-GB" sz="2400" dirty="0">
                <a:solidFill>
                  <a:srgbClr val="EE5859"/>
                </a:solidFill>
                <a:latin typeface="Arial Narrow" charset="0"/>
                <a:ea typeface="Arial Narrow" charset="0"/>
                <a:cs typeface="Arial Narrow" charset="0"/>
              </a:rPr>
              <a:t> </a:t>
            </a:r>
            <a:r>
              <a:rPr lang="en-GB" sz="2000" b="1" dirty="0">
                <a:solidFill>
                  <a:srgbClr val="EE5859"/>
                </a:solidFill>
                <a:latin typeface="Arial Narrow" charset="0"/>
                <a:ea typeface="Arial Narrow" charset="0"/>
                <a:cs typeface="Arial Narrow" charset="0"/>
              </a:rPr>
              <a:t>Governance and influencing bodies</a:t>
            </a:r>
            <a:endParaRPr lang="en-GB" sz="1400" b="1" dirty="0">
              <a:solidFill>
                <a:srgbClr val="58585B"/>
              </a:solidFill>
              <a:latin typeface="Arial Narrow" charset="0"/>
              <a:ea typeface="Arial Narrow" charset="0"/>
              <a:cs typeface="Arial Narrow" charset="0"/>
            </a:endParaRPr>
          </a:p>
        </p:txBody>
      </p:sp>
      <p:pic>
        <p:nvPicPr>
          <p:cNvPr id="14" name="Picture 13">
            <a:extLst>
              <a:ext uri="{FF2B5EF4-FFF2-40B4-BE49-F238E27FC236}">
                <a16:creationId xmlns:a16="http://schemas.microsoft.com/office/drawing/2014/main" xmlns="" id="{A3A6A338-FF5C-42FC-AB20-01CE73576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20" name="TextBox 19">
            <a:extLst>
              <a:ext uri="{FF2B5EF4-FFF2-40B4-BE49-F238E27FC236}">
                <a16:creationId xmlns:a16="http://schemas.microsoft.com/office/drawing/2014/main" xmlns="" id="{8DA3D0AB-4A89-4AF1-93D8-300D5876DA27}"/>
              </a:ext>
            </a:extLst>
          </p:cNvPr>
          <p:cNvSpPr txBox="1"/>
          <p:nvPr/>
        </p:nvSpPr>
        <p:spPr>
          <a:xfrm>
            <a:off x="459786" y="1920430"/>
            <a:ext cx="7755299" cy="369332"/>
          </a:xfrm>
          <a:prstGeom prst="rect">
            <a:avLst/>
          </a:prstGeom>
          <a:noFill/>
        </p:spPr>
        <p:txBody>
          <a:bodyPr wrap="square">
            <a:spAutoFit/>
          </a:bodyPr>
          <a:lstStyle/>
          <a:p>
            <a:pPr marR="0" algn="l" rtl="0"/>
            <a:r>
              <a:rPr lang="en-US" b="1" i="0" u="none" strike="noStrike" dirty="0">
                <a:solidFill>
                  <a:srgbClr val="EE5859"/>
                </a:solidFill>
                <a:latin typeface="Arial Narrow" charset="0"/>
                <a:ea typeface="Arial Narrow" charset="0"/>
                <a:cs typeface="Arial Narrow" charset="0"/>
              </a:rPr>
              <a:t>Reported most influential bodies in governance </a:t>
            </a:r>
            <a:r>
              <a:rPr lang="en-US" sz="1600" b="1" i="0" u="none" strike="noStrike" dirty="0">
                <a:solidFill>
                  <a:srgbClr val="58585B"/>
                </a:solidFill>
                <a:latin typeface="Arial Narrow" charset="0"/>
                <a:ea typeface="Arial Narrow" charset="0"/>
                <a:cs typeface="Arial Narrow" charset="0"/>
              </a:rPr>
              <a:t>(out of 50 KIs)*</a:t>
            </a:r>
            <a:endParaRPr lang="en-US" dirty="0">
              <a:latin typeface="Arial Narrow" charset="0"/>
              <a:ea typeface="Arial Narrow" charset="0"/>
              <a:cs typeface="Arial Narrow" charset="0"/>
            </a:endParaRPr>
          </a:p>
        </p:txBody>
      </p:sp>
      <p:sp>
        <p:nvSpPr>
          <p:cNvPr id="21" name="Rectangle 20">
            <a:extLst>
              <a:ext uri="{FF2B5EF4-FFF2-40B4-BE49-F238E27FC236}">
                <a16:creationId xmlns:a16="http://schemas.microsoft.com/office/drawing/2014/main" xmlns="" id="{5A8924FC-BCAC-4D49-B7FB-11D1D22BF5FE}"/>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a:t>
            </a:r>
            <a:r>
              <a:rPr lang="en-US" sz="1000" b="1" dirty="0" smtClean="0">
                <a:solidFill>
                  <a:srgbClr val="58585B"/>
                </a:solidFill>
                <a:latin typeface="Arial Narrow" panose="020B0606020202030204" pitchFamily="34" charset="0"/>
              </a:rPr>
              <a:t>options, including other topics.</a:t>
            </a:r>
            <a:endParaRPr lang="en-US" sz="1000" b="1" dirty="0">
              <a:solidFill>
                <a:srgbClr val="58585B"/>
              </a:solidFill>
              <a:latin typeface="Arial Narrow" panose="020B0606020202030204" pitchFamily="34" charset="0"/>
            </a:endParaRPr>
          </a:p>
        </p:txBody>
      </p:sp>
      <p:sp>
        <p:nvSpPr>
          <p:cNvPr id="23" name="TextBox 22">
            <a:extLst>
              <a:ext uri="{FF2B5EF4-FFF2-40B4-BE49-F238E27FC236}">
                <a16:creationId xmlns:a16="http://schemas.microsoft.com/office/drawing/2014/main" xmlns="" id="{CDF32662-E7CD-4777-AB83-F98BCC556DF8}"/>
              </a:ext>
            </a:extLst>
          </p:cNvPr>
          <p:cNvSpPr txBox="1"/>
          <p:nvPr/>
        </p:nvSpPr>
        <p:spPr>
          <a:xfrm>
            <a:off x="689428" y="2404842"/>
            <a:ext cx="4572000" cy="1200329"/>
          </a:xfrm>
          <a:prstGeom prst="rect">
            <a:avLst/>
          </a:prstGeom>
          <a:noFill/>
        </p:spPr>
        <p:txBody>
          <a:bodyPr wrap="square">
            <a:spAutoFit/>
          </a:bodyPr>
          <a:lstStyle/>
          <a:p>
            <a:pPr algn="l"/>
            <a:r>
              <a:rPr lang="en-US" sz="1800" b="0" i="0" u="none" strike="noStrike" baseline="0" dirty="0">
                <a:solidFill>
                  <a:srgbClr val="58595B"/>
                </a:solidFill>
                <a:latin typeface="Arial Narrow" panose="020B0606020202030204" pitchFamily="34" charset="0"/>
              </a:rPr>
              <a:t>Local authorities 			</a:t>
            </a:r>
            <a:r>
              <a:rPr lang="en-US" sz="1800" b="1" i="0" u="none" strike="noStrike" baseline="0" dirty="0">
                <a:solidFill>
                  <a:srgbClr val="58595B"/>
                </a:solidFill>
                <a:latin typeface="Arial Narrow" panose="020B0606020202030204" pitchFamily="34" charset="0"/>
              </a:rPr>
              <a:t>49 KIs</a:t>
            </a:r>
          </a:p>
          <a:p>
            <a:pPr algn="l"/>
            <a:r>
              <a:rPr lang="en-US" sz="1800" b="0" i="0" u="none" strike="noStrike" baseline="0" dirty="0">
                <a:solidFill>
                  <a:srgbClr val="58595B"/>
                </a:solidFill>
                <a:latin typeface="Arial Narrow" panose="020B0606020202030204" pitchFamily="34" charset="0"/>
              </a:rPr>
              <a:t>Mukhtars				</a:t>
            </a:r>
            <a:r>
              <a:rPr lang="en-US" sz="1800" b="1" i="0" u="none" strike="noStrike" baseline="0" dirty="0">
                <a:solidFill>
                  <a:srgbClr val="58595B"/>
                </a:solidFill>
                <a:latin typeface="Arial Narrow" panose="020B0606020202030204" pitchFamily="34" charset="0"/>
              </a:rPr>
              <a:t>19 KIs</a:t>
            </a:r>
          </a:p>
          <a:p>
            <a:pPr algn="l"/>
            <a:r>
              <a:rPr lang="en-US" sz="1800" b="0" i="0" u="none" strike="noStrike" baseline="0" dirty="0">
                <a:solidFill>
                  <a:srgbClr val="58595B"/>
                </a:solidFill>
                <a:latin typeface="Arial Narrow" panose="020B0606020202030204" pitchFamily="34" charset="0"/>
              </a:rPr>
              <a:t>Tribal leaders 			  </a:t>
            </a:r>
            <a:r>
              <a:rPr lang="en-US" sz="1800" b="1" i="0" u="none" strike="noStrike" baseline="0" dirty="0">
                <a:solidFill>
                  <a:srgbClr val="58595B"/>
                </a:solidFill>
                <a:latin typeface="Arial Narrow" panose="020B0606020202030204" pitchFamily="34" charset="0"/>
              </a:rPr>
              <a:t>6 KIs</a:t>
            </a:r>
          </a:p>
          <a:p>
            <a:pPr algn="l"/>
            <a:r>
              <a:rPr lang="en-US" sz="1800" b="0" i="0" u="none" strike="noStrike" baseline="0" dirty="0">
                <a:solidFill>
                  <a:srgbClr val="58595B"/>
                </a:solidFill>
                <a:latin typeface="Arial Narrow" panose="020B0606020202030204" pitchFamily="34" charset="0"/>
              </a:rPr>
              <a:t>Community-based governance structures 	  </a:t>
            </a:r>
            <a:r>
              <a:rPr lang="en-US" sz="1800" b="1" i="0" u="none" strike="noStrike" baseline="0" dirty="0">
                <a:solidFill>
                  <a:srgbClr val="58595B"/>
                </a:solidFill>
                <a:latin typeface="Arial Narrow" panose="020B0606020202030204" pitchFamily="34" charset="0"/>
              </a:rPr>
              <a:t>1 KI</a:t>
            </a:r>
            <a:endParaRPr lang="en-US" dirty="0">
              <a:latin typeface="Arial Narrow" panose="020B0606020202030204" pitchFamily="34" charset="0"/>
            </a:endParaRPr>
          </a:p>
        </p:txBody>
      </p:sp>
      <p:pic>
        <p:nvPicPr>
          <p:cNvPr id="4" name="Picture 3" descr="Chart&#10;&#10;Description automatically generated">
            <a:extLst>
              <a:ext uri="{FF2B5EF4-FFF2-40B4-BE49-F238E27FC236}">
                <a16:creationId xmlns:a16="http://schemas.microsoft.com/office/drawing/2014/main" xmlns="" id="{EF48C56E-B433-468F-8D4A-AEB932D1FC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919" y="2467235"/>
            <a:ext cx="1257475" cy="1078415"/>
          </a:xfrm>
          <a:prstGeom prst="rect">
            <a:avLst/>
          </a:prstGeom>
        </p:spPr>
      </p:pic>
      <p:sp>
        <p:nvSpPr>
          <p:cNvPr id="13" name="Rectangle 12">
            <a:extLst>
              <a:ext uri="{FF2B5EF4-FFF2-40B4-BE49-F238E27FC236}">
                <a16:creationId xmlns:a16="http://schemas.microsoft.com/office/drawing/2014/main" xmlns="" id="{49312323-FBD3-4050-B540-6A2CC3F493F7}"/>
              </a:ext>
            </a:extLst>
          </p:cNvPr>
          <p:cNvSpPr/>
          <p:nvPr/>
        </p:nvSpPr>
        <p:spPr>
          <a:xfrm>
            <a:off x="153738" y="3946305"/>
            <a:ext cx="4555305" cy="461665"/>
          </a:xfrm>
          <a:prstGeom prst="rect">
            <a:avLst/>
          </a:prstGeom>
          <a:solidFill>
            <a:schemeClr val="bg1"/>
          </a:solidFill>
        </p:spPr>
        <p:txBody>
          <a:bodyPr wrap="square">
            <a:spAutoFit/>
          </a:bodyPr>
          <a:lstStyle/>
          <a:p>
            <a:r>
              <a:rPr lang="en-GB" sz="2400" dirty="0">
                <a:solidFill>
                  <a:srgbClr val="EE5859"/>
                </a:solidFill>
                <a:latin typeface="Arial Narrow" charset="0"/>
                <a:ea typeface="Arial Narrow" charset="0"/>
                <a:cs typeface="Arial Narrow" charset="0"/>
              </a:rPr>
              <a:t></a:t>
            </a:r>
            <a:r>
              <a:rPr lang="en-GB" sz="2000" dirty="0">
                <a:solidFill>
                  <a:srgbClr val="EE5859"/>
                </a:solidFill>
                <a:latin typeface="Arial Narrow" charset="0"/>
                <a:ea typeface="Arial Narrow" charset="0"/>
                <a:cs typeface="Arial Narrow" charset="0"/>
              </a:rPr>
              <a:t> </a:t>
            </a:r>
            <a:r>
              <a:rPr lang="en-GB" sz="2000" b="1" dirty="0">
                <a:solidFill>
                  <a:srgbClr val="EE5859"/>
                </a:solidFill>
                <a:latin typeface="Arial Narrow" charset="0"/>
                <a:ea typeface="Arial Narrow" charset="0"/>
                <a:cs typeface="Arial Narrow" charset="0"/>
              </a:rPr>
              <a:t>Access to public judicial mechanisms</a:t>
            </a:r>
          </a:p>
        </p:txBody>
      </p:sp>
      <p:sp>
        <p:nvSpPr>
          <p:cNvPr id="15" name="Rectangle 14">
            <a:extLst>
              <a:ext uri="{FF2B5EF4-FFF2-40B4-BE49-F238E27FC236}">
                <a16:creationId xmlns:a16="http://schemas.microsoft.com/office/drawing/2014/main" xmlns="" id="{ADF585CF-6EF3-469C-A8B2-DFF8CFED5878}"/>
              </a:ext>
            </a:extLst>
          </p:cNvPr>
          <p:cNvSpPr/>
          <p:nvPr/>
        </p:nvSpPr>
        <p:spPr>
          <a:xfrm>
            <a:off x="1478086" y="4568239"/>
            <a:ext cx="7208711" cy="923330"/>
          </a:xfrm>
          <a:prstGeom prst="rect">
            <a:avLst/>
          </a:prstGeom>
        </p:spPr>
        <p:txBody>
          <a:bodyPr wrap="square">
            <a:spAutoFit/>
          </a:bodyPr>
          <a:lstStyle/>
          <a:p>
            <a:pPr algn="just"/>
            <a:r>
              <a:rPr lang="en-US" sz="1800" b="0" i="0" u="none" strike="noStrike" baseline="0" dirty="0">
                <a:solidFill>
                  <a:srgbClr val="58595B"/>
                </a:solidFill>
                <a:latin typeface="Arial Narrow" panose="020B0606020202030204" pitchFamily="34" charset="0"/>
              </a:rPr>
              <a:t>(out of 50) reported </a:t>
            </a:r>
            <a:r>
              <a:rPr lang="en-US" sz="1800" b="1" i="0" u="none" strike="noStrike" baseline="0" dirty="0">
                <a:solidFill>
                  <a:srgbClr val="58595B"/>
                </a:solidFill>
                <a:latin typeface="Arial Narrow" panose="020B0606020202030204" pitchFamily="34" charset="0"/>
              </a:rPr>
              <a:t>no governmental offices were closed </a:t>
            </a:r>
            <a:r>
              <a:rPr lang="en-US" sz="1800" b="0" i="0" u="none" strike="noStrike" baseline="0" dirty="0">
                <a:solidFill>
                  <a:srgbClr val="58595B"/>
                </a:solidFill>
                <a:latin typeface="Arial Narrow" panose="020B0606020202030204" pitchFamily="34" charset="0"/>
              </a:rPr>
              <a:t>in Markaz Al-</a:t>
            </a:r>
            <a:r>
              <a:rPr lang="en-US" sz="1800" b="0" i="0" u="none" strike="noStrike" baseline="0" dirty="0" err="1">
                <a:solidFill>
                  <a:srgbClr val="58595B"/>
                </a:solidFill>
                <a:latin typeface="Arial Narrow" panose="020B0606020202030204" pitchFamily="34" charset="0"/>
              </a:rPr>
              <a:t>Garma</a:t>
            </a:r>
            <a:r>
              <a:rPr lang="en-US" sz="1800" b="0" i="0" u="none" strike="noStrike" baseline="0" dirty="0">
                <a:solidFill>
                  <a:srgbClr val="58595B"/>
                </a:solidFill>
                <a:latin typeface="Arial Narrow" panose="020B0606020202030204" pitchFamily="34" charset="0"/>
              </a:rPr>
              <a:t> during the period around data collection and all population groups reportedly </a:t>
            </a:r>
            <a:r>
              <a:rPr lang="en-US" sz="1800" b="1" i="0" u="none" strike="noStrike" baseline="0" dirty="0">
                <a:solidFill>
                  <a:srgbClr val="58595B"/>
                </a:solidFill>
                <a:latin typeface="Arial Narrow" panose="020B0606020202030204" pitchFamily="34" charset="0"/>
              </a:rPr>
              <a:t>had access to documentation </a:t>
            </a:r>
            <a:r>
              <a:rPr lang="en-US" sz="1800" b="0" i="0" u="none" strike="noStrike" baseline="0" dirty="0">
                <a:solidFill>
                  <a:srgbClr val="58595B"/>
                </a:solidFill>
                <a:latin typeface="Arial Narrow" panose="020B0606020202030204" pitchFamily="34" charset="0"/>
              </a:rPr>
              <a:t>in the departments nearest to them.</a:t>
            </a:r>
            <a:endParaRPr lang="en-US" sz="1800" b="0" i="0" u="none" strike="noStrike" dirty="0">
              <a:solidFill>
                <a:srgbClr val="58585B"/>
              </a:solidFill>
              <a:latin typeface="Arial Narrow" panose="020B0606020202030204" pitchFamily="34" charset="0"/>
            </a:endParaRPr>
          </a:p>
        </p:txBody>
      </p:sp>
      <p:sp>
        <p:nvSpPr>
          <p:cNvPr id="16" name="Rectangle 15">
            <a:extLst>
              <a:ext uri="{FF2B5EF4-FFF2-40B4-BE49-F238E27FC236}">
                <a16:creationId xmlns:a16="http://schemas.microsoft.com/office/drawing/2014/main" xmlns="" id="{922CED5D-9D45-45CA-98A0-63EF7B8047B3}"/>
              </a:ext>
            </a:extLst>
          </p:cNvPr>
          <p:cNvSpPr/>
          <p:nvPr/>
        </p:nvSpPr>
        <p:spPr>
          <a:xfrm>
            <a:off x="546421" y="4568627"/>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48 KIs</a:t>
            </a:r>
            <a:endParaRPr lang="en-US" sz="3600" dirty="0"/>
          </a:p>
        </p:txBody>
      </p:sp>
    </p:spTree>
    <p:extLst>
      <p:ext uri="{BB962C8B-B14F-4D97-AF65-F5344CB8AC3E}">
        <p14:creationId xmlns:p14="http://schemas.microsoft.com/office/powerpoint/2010/main" val="1751770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94281F34-AAB8-4E89-AC09-E6AE5CC3978E}"/>
              </a:ext>
            </a:extLst>
          </p:cNvPr>
          <p:cNvSpPr txBox="1">
            <a:spLocks/>
          </p:cNvSpPr>
          <p:nvPr/>
        </p:nvSpPr>
        <p:spPr>
          <a:xfrm>
            <a:off x="386176" y="242773"/>
            <a:ext cx="8974392"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Garma</a:t>
            </a:r>
            <a:r>
              <a:rPr lang="en-GB" dirty="0"/>
              <a:t> Sub-district</a:t>
            </a:r>
          </a:p>
          <a:p>
            <a:r>
              <a:rPr lang="en-US" sz="3200" baseline="30000" dirty="0"/>
              <a:t>Perceptions of community disputes, relations and co-existence – reported by KIs</a:t>
            </a:r>
            <a:endParaRPr lang="en-GB" sz="3200" dirty="0"/>
          </a:p>
        </p:txBody>
      </p:sp>
      <p:sp>
        <p:nvSpPr>
          <p:cNvPr id="2" name="Rectangle 1">
            <a:extLst>
              <a:ext uri="{FF2B5EF4-FFF2-40B4-BE49-F238E27FC236}">
                <a16:creationId xmlns:a16="http://schemas.microsoft.com/office/drawing/2014/main" xmlns="" id="{AA81FCBB-8447-484D-942E-9F2A5C9CC30F}"/>
              </a:ext>
            </a:extLst>
          </p:cNvPr>
          <p:cNvSpPr/>
          <p:nvPr/>
        </p:nvSpPr>
        <p:spPr>
          <a:xfrm>
            <a:off x="52273" y="1293862"/>
            <a:ext cx="2662908" cy="461665"/>
          </a:xfrm>
          <a:prstGeom prst="rect">
            <a:avLst/>
          </a:prstGeom>
        </p:spPr>
        <p:txBody>
          <a:bodyPr wrap="none">
            <a:spAutoFit/>
          </a:bodyPr>
          <a:lstStyle/>
          <a:p>
            <a:r>
              <a:rPr lang="en-GB" sz="2400" dirty="0">
                <a:solidFill>
                  <a:srgbClr val="EE5859"/>
                </a:solidFill>
                <a:latin typeface="Arial Narrow" charset="0"/>
                <a:ea typeface="Arial Narrow" charset="0"/>
                <a:cs typeface="Arial Narrow" charset="0"/>
              </a:rPr>
              <a:t></a:t>
            </a:r>
            <a:r>
              <a:rPr lang="en-GB" b="1" dirty="0">
                <a:solidFill>
                  <a:srgbClr val="EE5859"/>
                </a:solidFill>
                <a:latin typeface="Arial Narrow" charset="0"/>
                <a:ea typeface="Arial Narrow" charset="0"/>
                <a:cs typeface="Arial Narrow" charset="0"/>
              </a:rPr>
              <a:t> </a:t>
            </a:r>
            <a:r>
              <a:rPr lang="en-GB" sz="2000" b="1" dirty="0">
                <a:solidFill>
                  <a:srgbClr val="EE5859"/>
                </a:solidFill>
                <a:latin typeface="Arial Narrow" charset="0"/>
                <a:ea typeface="Arial Narrow" charset="0"/>
                <a:cs typeface="Arial Narrow" charset="0"/>
              </a:rPr>
              <a:t>Community disputes</a:t>
            </a:r>
          </a:p>
        </p:txBody>
      </p:sp>
      <p:sp>
        <p:nvSpPr>
          <p:cNvPr id="4" name="Rectangle 3">
            <a:extLst>
              <a:ext uri="{FF2B5EF4-FFF2-40B4-BE49-F238E27FC236}">
                <a16:creationId xmlns:a16="http://schemas.microsoft.com/office/drawing/2014/main" xmlns="" id="{4EF6E728-4328-4E22-83EC-CE71CE36281A}"/>
              </a:ext>
            </a:extLst>
          </p:cNvPr>
          <p:cNvSpPr/>
          <p:nvPr/>
        </p:nvSpPr>
        <p:spPr>
          <a:xfrm>
            <a:off x="1345639" y="1764322"/>
            <a:ext cx="7324156" cy="2318583"/>
          </a:xfrm>
          <a:prstGeom prst="rect">
            <a:avLst/>
          </a:prstGeom>
        </p:spPr>
        <p:txBody>
          <a:bodyPr wrap="square">
            <a:spAutoFit/>
          </a:bodyPr>
          <a:lstStyle/>
          <a:p>
            <a:pPr marR="0" algn="just" rtl="0">
              <a:spcAft>
                <a:spcPts val="1000"/>
              </a:spcAft>
            </a:pPr>
            <a:r>
              <a:rPr lang="en-US" sz="1600" b="0" i="0" u="none" strike="noStrike" dirty="0">
                <a:solidFill>
                  <a:srgbClr val="58585B"/>
                </a:solidFill>
                <a:latin typeface="Arial Narrow" panose="020B0606020202030204" pitchFamily="34" charset="0"/>
              </a:rPr>
              <a:t>(out of 50) reported that there were </a:t>
            </a:r>
            <a:r>
              <a:rPr lang="en-US" sz="1600" b="1" i="0" u="none" strike="noStrike" dirty="0">
                <a:solidFill>
                  <a:srgbClr val="58585B"/>
                </a:solidFill>
                <a:latin typeface="Arial Narrow" panose="020B0606020202030204" pitchFamily="34" charset="0"/>
              </a:rPr>
              <a:t>no disputes within </a:t>
            </a:r>
            <a:r>
              <a:rPr lang="en-US" sz="1600" b="1" i="0" u="none" strike="noStrike" dirty="0" err="1">
                <a:solidFill>
                  <a:srgbClr val="58585B"/>
                </a:solidFill>
                <a:latin typeface="Arial Narrow" panose="020B0606020202030204" pitchFamily="34" charset="0"/>
              </a:rPr>
              <a:t>neighbourhoods</a:t>
            </a:r>
            <a:r>
              <a:rPr lang="en-US" sz="1600" b="1" i="0" u="none" strike="noStrike" dirty="0">
                <a:solidFill>
                  <a:srgbClr val="58585B"/>
                </a:solidFill>
                <a:latin typeface="Arial Narrow" panose="020B0606020202030204" pitchFamily="34" charset="0"/>
              </a:rPr>
              <a:t> in Markaz Al-</a:t>
            </a:r>
            <a:r>
              <a:rPr lang="en-US" sz="1600" b="1" i="0" u="none" strike="noStrike" dirty="0" err="1">
                <a:solidFill>
                  <a:srgbClr val="58585B"/>
                </a:solidFill>
                <a:latin typeface="Arial Narrow" panose="020B0606020202030204" pitchFamily="34" charset="0"/>
              </a:rPr>
              <a:t>Garma</a:t>
            </a:r>
            <a:r>
              <a:rPr lang="en-US" sz="1600" b="0" i="0" u="none" strike="noStrike" dirty="0">
                <a:solidFill>
                  <a:srgbClr val="58585B"/>
                </a:solidFill>
                <a:latin typeface="Arial Narrow" panose="020B0606020202030204" pitchFamily="34" charset="0"/>
              </a:rPr>
              <a:t> in the six months prior to data collection. The rest of the KIs did not know (5 KIs), or refused to answer (1 KI).</a:t>
            </a:r>
          </a:p>
          <a:p>
            <a:pPr algn="just">
              <a:spcAft>
                <a:spcPts val="1000"/>
              </a:spcAft>
            </a:pPr>
            <a:r>
              <a:rPr lang="en-US" sz="1600" b="0" i="0" u="none" strike="noStrike" dirty="0">
                <a:solidFill>
                  <a:srgbClr val="58585B"/>
                </a:solidFill>
                <a:latin typeface="Arial Narrow" panose="020B0606020202030204" pitchFamily="34" charset="0"/>
              </a:rPr>
              <a:t>(out of 50) reported that there were </a:t>
            </a:r>
            <a:r>
              <a:rPr lang="en-US" sz="1600" b="1" i="0" u="none" strike="noStrike" dirty="0">
                <a:solidFill>
                  <a:srgbClr val="58585B"/>
                </a:solidFill>
                <a:latin typeface="Arial Narrow" panose="020B0606020202030204" pitchFamily="34" charset="0"/>
              </a:rPr>
              <a:t>no disputes between villages in Markaz Al-</a:t>
            </a:r>
            <a:r>
              <a:rPr lang="en-US" sz="1600" b="1" i="0" u="none" strike="noStrike" dirty="0" err="1">
                <a:solidFill>
                  <a:srgbClr val="58585B"/>
                </a:solidFill>
                <a:latin typeface="Arial Narrow" panose="020B0606020202030204" pitchFamily="34" charset="0"/>
              </a:rPr>
              <a:t>Garma</a:t>
            </a:r>
            <a:r>
              <a:rPr lang="en-US" sz="1600" b="0" i="0" u="none" strike="noStrike" dirty="0">
                <a:solidFill>
                  <a:srgbClr val="58585B"/>
                </a:solidFill>
                <a:latin typeface="Arial Narrow" panose="020B0606020202030204" pitchFamily="34" charset="0"/>
              </a:rPr>
              <a:t> in the six months prior to data collection. The rest of the KIs did not know (14 KIs), or refused to answer (1 KI).</a:t>
            </a:r>
          </a:p>
          <a:p>
            <a:pPr algn="just">
              <a:spcAft>
                <a:spcPts val="1000"/>
              </a:spcAft>
            </a:pPr>
            <a:r>
              <a:rPr lang="en-US" sz="1600" b="0" i="0" u="none" strike="noStrike" dirty="0">
                <a:solidFill>
                  <a:srgbClr val="58585B"/>
                </a:solidFill>
                <a:latin typeface="Arial Narrow" panose="020B0606020202030204" pitchFamily="34" charset="0"/>
              </a:rPr>
              <a:t>(out of 50) reported </a:t>
            </a:r>
            <a:r>
              <a:rPr lang="en-US" sz="1600" b="1" i="0" u="none" strike="noStrike" dirty="0">
                <a:solidFill>
                  <a:srgbClr val="58585B"/>
                </a:solidFill>
                <a:latin typeface="Arial Narrow" panose="020B0606020202030204" pitchFamily="34" charset="0"/>
              </a:rPr>
              <a:t>no retaliation incidents</a:t>
            </a:r>
            <a:r>
              <a:rPr lang="en-US" sz="1600" b="0" i="0" u="none" strike="noStrike" dirty="0">
                <a:solidFill>
                  <a:srgbClr val="58585B"/>
                </a:solidFill>
                <a:latin typeface="Arial Narrow" panose="020B0606020202030204" pitchFamily="34" charset="0"/>
              </a:rPr>
              <a:t> in the six months prior to data collection. The rest of the KIs did not know (7 KIs), or refused to answer (2 KIs).</a:t>
            </a:r>
          </a:p>
        </p:txBody>
      </p:sp>
      <p:sp>
        <p:nvSpPr>
          <p:cNvPr id="9" name="Rectangle 8">
            <a:extLst>
              <a:ext uri="{FF2B5EF4-FFF2-40B4-BE49-F238E27FC236}">
                <a16:creationId xmlns:a16="http://schemas.microsoft.com/office/drawing/2014/main" xmlns="" id="{C4220E15-25C0-4BD2-A1A0-81094F8735F8}"/>
              </a:ext>
            </a:extLst>
          </p:cNvPr>
          <p:cNvSpPr/>
          <p:nvPr/>
        </p:nvSpPr>
        <p:spPr>
          <a:xfrm>
            <a:off x="427242" y="1758701"/>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44 KIs</a:t>
            </a:r>
            <a:endParaRPr lang="en-US" sz="3600" dirty="0">
              <a:solidFill>
                <a:srgbClr val="58585A"/>
              </a:solidFill>
            </a:endParaRPr>
          </a:p>
        </p:txBody>
      </p:sp>
      <p:sp>
        <p:nvSpPr>
          <p:cNvPr id="11" name="Rectangle 10">
            <a:extLst>
              <a:ext uri="{FF2B5EF4-FFF2-40B4-BE49-F238E27FC236}">
                <a16:creationId xmlns:a16="http://schemas.microsoft.com/office/drawing/2014/main" xmlns="" id="{D09CFB89-5AE0-4A51-B0E7-C2A043689790}"/>
              </a:ext>
            </a:extLst>
          </p:cNvPr>
          <p:cNvSpPr/>
          <p:nvPr/>
        </p:nvSpPr>
        <p:spPr>
          <a:xfrm>
            <a:off x="422272" y="2606293"/>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35 KIs</a:t>
            </a:r>
            <a:endParaRPr lang="en-US" sz="3600" dirty="0">
              <a:solidFill>
                <a:srgbClr val="58585A"/>
              </a:solidFill>
            </a:endParaRPr>
          </a:p>
        </p:txBody>
      </p:sp>
      <p:sp>
        <p:nvSpPr>
          <p:cNvPr id="13" name="Rectangle 12">
            <a:extLst>
              <a:ext uri="{FF2B5EF4-FFF2-40B4-BE49-F238E27FC236}">
                <a16:creationId xmlns:a16="http://schemas.microsoft.com/office/drawing/2014/main" xmlns="" id="{4C829AC0-1512-49D2-97D2-F6213DBA3037}"/>
              </a:ext>
            </a:extLst>
          </p:cNvPr>
          <p:cNvSpPr/>
          <p:nvPr/>
        </p:nvSpPr>
        <p:spPr>
          <a:xfrm>
            <a:off x="421699" y="3452052"/>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41 KIs</a:t>
            </a:r>
            <a:endParaRPr lang="en-US" sz="3600" dirty="0">
              <a:solidFill>
                <a:srgbClr val="58585A"/>
              </a:solidFill>
            </a:endParaRPr>
          </a:p>
        </p:txBody>
      </p:sp>
      <p:sp>
        <p:nvSpPr>
          <p:cNvPr id="14" name="Rectangle 13">
            <a:extLst>
              <a:ext uri="{FF2B5EF4-FFF2-40B4-BE49-F238E27FC236}">
                <a16:creationId xmlns:a16="http://schemas.microsoft.com/office/drawing/2014/main" xmlns="" id="{00876742-7BB8-40A8-A064-2A85C659970D}"/>
              </a:ext>
            </a:extLst>
          </p:cNvPr>
          <p:cNvSpPr/>
          <p:nvPr/>
        </p:nvSpPr>
        <p:spPr>
          <a:xfrm>
            <a:off x="52273" y="4285289"/>
            <a:ext cx="4384534" cy="461665"/>
          </a:xfrm>
          <a:prstGeom prst="rect">
            <a:avLst/>
          </a:prstGeom>
        </p:spPr>
        <p:txBody>
          <a:bodyPr wrap="none">
            <a:spAutoFit/>
          </a:bodyPr>
          <a:lstStyle/>
          <a:p>
            <a:r>
              <a:rPr lang="en-GB" sz="2400" dirty="0">
                <a:solidFill>
                  <a:srgbClr val="EE5859"/>
                </a:solidFill>
                <a:latin typeface="Arial Narrow" charset="0"/>
                <a:ea typeface="Arial Narrow" charset="0"/>
                <a:cs typeface="Arial Narrow" charset="0"/>
              </a:rPr>
              <a:t></a:t>
            </a:r>
            <a:r>
              <a:rPr lang="en-GB" sz="2000" b="1" baseline="30000" dirty="0">
                <a:solidFill>
                  <a:srgbClr val="EE5859"/>
                </a:solidFill>
                <a:latin typeface="Arial Narrow" charset="0"/>
                <a:ea typeface="Arial Narrow" charset="0"/>
                <a:cs typeface="Arial Narrow" charset="0"/>
              </a:rPr>
              <a:t> </a:t>
            </a:r>
            <a:r>
              <a:rPr lang="en-GB" sz="2000" b="1" dirty="0">
                <a:solidFill>
                  <a:srgbClr val="EE5859"/>
                </a:solidFill>
                <a:latin typeface="Arial Narrow" charset="0"/>
                <a:ea typeface="Arial Narrow" charset="0"/>
                <a:cs typeface="Arial Narrow" charset="0"/>
              </a:rPr>
              <a:t>Community relations and co-existence</a:t>
            </a:r>
          </a:p>
        </p:txBody>
      </p:sp>
      <p:sp>
        <p:nvSpPr>
          <p:cNvPr id="17" name="Rectangle 16">
            <a:extLst>
              <a:ext uri="{FF2B5EF4-FFF2-40B4-BE49-F238E27FC236}">
                <a16:creationId xmlns:a16="http://schemas.microsoft.com/office/drawing/2014/main" xmlns="" id="{729FBECE-8DD1-4725-A8C7-E8BC9C957139}"/>
              </a:ext>
            </a:extLst>
          </p:cNvPr>
          <p:cNvSpPr/>
          <p:nvPr/>
        </p:nvSpPr>
        <p:spPr>
          <a:xfrm>
            <a:off x="1414832" y="5357217"/>
            <a:ext cx="7459314" cy="830997"/>
          </a:xfrm>
          <a:prstGeom prst="rect">
            <a:avLst/>
          </a:prstGeom>
        </p:spPr>
        <p:txBody>
          <a:bodyPr wrap="square">
            <a:spAutoFit/>
          </a:bodyPr>
          <a:lstStyle/>
          <a:p>
            <a:pPr algn="just"/>
            <a:r>
              <a:rPr lang="en-US" sz="1600" b="0" i="0" u="none" strike="noStrike" baseline="0" dirty="0">
                <a:solidFill>
                  <a:srgbClr val="58595B"/>
                </a:solidFill>
                <a:latin typeface="Arial Narrow" panose="020B0606020202030204" pitchFamily="34" charset="0"/>
              </a:rPr>
              <a:t>(out of 50) reported that some community members </a:t>
            </a:r>
            <a:r>
              <a:rPr lang="en-US" sz="1600" b="1" i="0" u="none" strike="noStrike" baseline="0" dirty="0">
                <a:solidFill>
                  <a:srgbClr val="58595B"/>
                </a:solidFill>
                <a:latin typeface="Arial Narrow" panose="020B0606020202030204" pitchFamily="34" charset="0"/>
              </a:rPr>
              <a:t>did not participate in social and public events</a:t>
            </a:r>
            <a:r>
              <a:rPr lang="en-US" sz="1600" b="0" i="0" u="none" strike="noStrike" baseline="0" dirty="0">
                <a:solidFill>
                  <a:srgbClr val="58595B"/>
                </a:solidFill>
                <a:latin typeface="Arial Narrow" panose="020B0606020202030204" pitchFamily="34" charset="0"/>
              </a:rPr>
              <a:t>, but did not specify which groups. The rest of the KIs did not know (44 KIs), or refused to answer (1 KI).</a:t>
            </a:r>
            <a:endParaRPr lang="en-US" sz="1400" b="0" i="0" u="none" strike="noStrike" dirty="0">
              <a:solidFill>
                <a:srgbClr val="58585A"/>
              </a:solidFill>
              <a:latin typeface="Arial Narrow" panose="020B0606020202030204" pitchFamily="34" charset="0"/>
            </a:endParaRPr>
          </a:p>
        </p:txBody>
      </p:sp>
      <p:sp>
        <p:nvSpPr>
          <p:cNvPr id="18" name="Rectangle 17">
            <a:extLst>
              <a:ext uri="{FF2B5EF4-FFF2-40B4-BE49-F238E27FC236}">
                <a16:creationId xmlns:a16="http://schemas.microsoft.com/office/drawing/2014/main" xmlns="" id="{ADE090C7-468D-4D1F-8D13-EEA6B6B10CF7}"/>
              </a:ext>
            </a:extLst>
          </p:cNvPr>
          <p:cNvSpPr/>
          <p:nvPr/>
        </p:nvSpPr>
        <p:spPr>
          <a:xfrm>
            <a:off x="1420048" y="4752435"/>
            <a:ext cx="7448883" cy="584775"/>
          </a:xfrm>
          <a:prstGeom prst="rect">
            <a:avLst/>
          </a:prstGeom>
        </p:spPr>
        <p:txBody>
          <a:bodyPr wrap="square">
            <a:spAutoFit/>
          </a:bodyPr>
          <a:lstStyle/>
          <a:p>
            <a:pPr algn="just"/>
            <a:r>
              <a:rPr lang="en-US" sz="1600" b="0" i="0" u="none" strike="noStrike" baseline="0" dirty="0">
                <a:solidFill>
                  <a:srgbClr val="58595B"/>
                </a:solidFill>
                <a:latin typeface="Arial Narrow" panose="020B0606020202030204" pitchFamily="34" charset="0"/>
              </a:rPr>
              <a:t>(out of 50) reported that community members from different population groups </a:t>
            </a:r>
            <a:r>
              <a:rPr lang="en-US" sz="1600" b="1" i="0" u="none" strike="noStrike" baseline="0" dirty="0">
                <a:solidFill>
                  <a:srgbClr val="58595B"/>
                </a:solidFill>
                <a:latin typeface="Arial Narrow" panose="020B0606020202030204" pitchFamily="34" charset="0"/>
              </a:rPr>
              <a:t>interacted with each other. </a:t>
            </a:r>
            <a:endParaRPr lang="en-US" sz="1400" b="1" i="0" u="none" strike="noStrike" dirty="0">
              <a:solidFill>
                <a:srgbClr val="58585A"/>
              </a:solidFill>
              <a:latin typeface="Arial Narrow" panose="020B0606020202030204" pitchFamily="34" charset="0"/>
            </a:endParaRPr>
          </a:p>
        </p:txBody>
      </p:sp>
      <p:sp>
        <p:nvSpPr>
          <p:cNvPr id="19" name="Rectangle 18">
            <a:extLst>
              <a:ext uri="{FF2B5EF4-FFF2-40B4-BE49-F238E27FC236}">
                <a16:creationId xmlns:a16="http://schemas.microsoft.com/office/drawing/2014/main" xmlns="" id="{90A4D7D8-C2AC-4F8A-A105-AA37632AB0A8}"/>
              </a:ext>
            </a:extLst>
          </p:cNvPr>
          <p:cNvSpPr/>
          <p:nvPr/>
        </p:nvSpPr>
        <p:spPr>
          <a:xfrm>
            <a:off x="440512" y="4752191"/>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22 KIs</a:t>
            </a:r>
            <a:endParaRPr lang="en-US" sz="3600" dirty="0"/>
          </a:p>
        </p:txBody>
      </p:sp>
      <p:sp>
        <p:nvSpPr>
          <p:cNvPr id="6" name="Rectangle 5">
            <a:extLst>
              <a:ext uri="{FF2B5EF4-FFF2-40B4-BE49-F238E27FC236}">
                <a16:creationId xmlns:a16="http://schemas.microsoft.com/office/drawing/2014/main" xmlns="" id="{68D9DE08-ED04-4DCA-9FA1-B8FE9FBE706C}"/>
              </a:ext>
            </a:extLst>
          </p:cNvPr>
          <p:cNvSpPr/>
          <p:nvPr/>
        </p:nvSpPr>
        <p:spPr>
          <a:xfrm>
            <a:off x="455041" y="5356597"/>
            <a:ext cx="790601"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5 KIs</a:t>
            </a:r>
            <a:endParaRPr lang="en-US" sz="3600" dirty="0"/>
          </a:p>
        </p:txBody>
      </p:sp>
      <p:pic>
        <p:nvPicPr>
          <p:cNvPr id="20" name="Picture 19">
            <a:extLst>
              <a:ext uri="{FF2B5EF4-FFF2-40B4-BE49-F238E27FC236}">
                <a16:creationId xmlns:a16="http://schemas.microsoft.com/office/drawing/2014/main" xmlns="" id="{EF67FE56-AA0F-4DD8-9963-86FB842C2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258398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8A68DA2-BC79-491D-BCD6-EE9A0856FA57}"/>
              </a:ext>
            </a:extLst>
          </p:cNvPr>
          <p:cNvSpPr/>
          <p:nvPr/>
        </p:nvSpPr>
        <p:spPr>
          <a:xfrm>
            <a:off x="4343400" y="2738646"/>
            <a:ext cx="4648200" cy="707886"/>
          </a:xfrm>
          <a:prstGeom prst="rect">
            <a:avLst/>
          </a:prstGeom>
        </p:spPr>
        <p:txBody>
          <a:bodyPr wrap="square">
            <a:spAutoFit/>
          </a:bodyPr>
          <a:lstStyle/>
          <a:p>
            <a:r>
              <a:rPr lang="en-US" sz="4000" b="1" dirty="0">
                <a:solidFill>
                  <a:schemeClr val="bg1"/>
                </a:solidFill>
                <a:latin typeface="Arial Narrow" panose="020B0606020202030204" pitchFamily="34" charset="0"/>
              </a:rPr>
              <a:t>Introduction to </a:t>
            </a:r>
            <a:r>
              <a:rPr lang="en-US" sz="4000" b="1" dirty="0" err="1">
                <a:solidFill>
                  <a:schemeClr val="bg1"/>
                </a:solidFill>
                <a:latin typeface="Arial Narrow" panose="020B0606020202030204" pitchFamily="34" charset="0"/>
              </a:rPr>
              <a:t>ReDS</a:t>
            </a:r>
            <a:endParaRPr lang="en-US" sz="4000" b="1" dirty="0">
              <a:solidFill>
                <a:schemeClr val="bg1"/>
              </a:solidFill>
              <a:latin typeface="Arial Narrow" panose="020B0606020202030204" pitchFamily="34" charset="0"/>
            </a:endParaRPr>
          </a:p>
        </p:txBody>
      </p:sp>
      <p:sp>
        <p:nvSpPr>
          <p:cNvPr id="3" name="TextBox 2">
            <a:extLst>
              <a:ext uri="{FF2B5EF4-FFF2-40B4-BE49-F238E27FC236}">
                <a16:creationId xmlns:a16="http://schemas.microsoft.com/office/drawing/2014/main" xmlns=""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1</a:t>
            </a:r>
          </a:p>
        </p:txBody>
      </p:sp>
      <p:pic>
        <p:nvPicPr>
          <p:cNvPr id="4" name="Picture 3">
            <a:extLst>
              <a:ext uri="{FF2B5EF4-FFF2-40B4-BE49-F238E27FC236}">
                <a16:creationId xmlns:a16="http://schemas.microsoft.com/office/drawing/2014/main" xmlns="" id="{6D8721E4-43FD-4895-9DC9-93DA1A2156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543256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Al-</a:t>
            </a:r>
            <a:r>
              <a:rPr lang="en-GB" dirty="0" err="1"/>
              <a:t>Garma</a:t>
            </a:r>
            <a:r>
              <a:rPr lang="en-GB" dirty="0"/>
              <a:t> Sub-district</a:t>
            </a:r>
          </a:p>
          <a:p>
            <a:r>
              <a:rPr lang="en-US" sz="3200" baseline="30000" dirty="0"/>
              <a:t>Perceptions of safety and security – data reported by KIs</a:t>
            </a:r>
            <a:endParaRPr lang="en-GB" sz="3200" dirty="0"/>
          </a:p>
        </p:txBody>
      </p:sp>
      <p:sp>
        <p:nvSpPr>
          <p:cNvPr id="3" name="Rectangle 2">
            <a:extLst>
              <a:ext uri="{FF2B5EF4-FFF2-40B4-BE49-F238E27FC236}">
                <a16:creationId xmlns:a16="http://schemas.microsoft.com/office/drawing/2014/main" xmlns="" id="{60DB0A6A-39B1-4C45-93E3-D864767B3B73}"/>
              </a:ext>
            </a:extLst>
          </p:cNvPr>
          <p:cNvSpPr/>
          <p:nvPr/>
        </p:nvSpPr>
        <p:spPr>
          <a:xfrm>
            <a:off x="92988" y="1330802"/>
            <a:ext cx="8300621" cy="461665"/>
          </a:xfrm>
          <a:prstGeom prst="rect">
            <a:avLst/>
          </a:prstGeom>
        </p:spPr>
        <p:txBody>
          <a:bodyPr wrap="square">
            <a:spAutoFit/>
          </a:bodyPr>
          <a:lstStyle/>
          <a:p>
            <a:r>
              <a:rPr lang="en-GB" sz="2400" dirty="0">
                <a:solidFill>
                  <a:srgbClr val="EE5859"/>
                </a:solidFill>
                <a:latin typeface="Arial Narrow" charset="0"/>
                <a:ea typeface="Arial Narrow" charset="0"/>
                <a:cs typeface="Arial Narrow" charset="0"/>
              </a:rPr>
              <a:t> </a:t>
            </a:r>
            <a:r>
              <a:rPr lang="en-GB" sz="2000" b="1" dirty="0">
                <a:solidFill>
                  <a:srgbClr val="EE5859"/>
                </a:solidFill>
                <a:latin typeface="Arial Narrow" charset="0"/>
                <a:ea typeface="Arial Narrow" charset="0"/>
                <a:cs typeface="Arial Narrow" charset="0"/>
              </a:rPr>
              <a:t>Safety and security</a:t>
            </a:r>
          </a:p>
        </p:txBody>
      </p:sp>
      <p:sp>
        <p:nvSpPr>
          <p:cNvPr id="14" name="Rectangle 13">
            <a:extLst>
              <a:ext uri="{FF2B5EF4-FFF2-40B4-BE49-F238E27FC236}">
                <a16:creationId xmlns:a16="http://schemas.microsoft.com/office/drawing/2014/main" xmlns="" id="{00876742-7BB8-40A8-A064-2A85C659970D}"/>
              </a:ext>
            </a:extLst>
          </p:cNvPr>
          <p:cNvSpPr/>
          <p:nvPr/>
        </p:nvSpPr>
        <p:spPr>
          <a:xfrm>
            <a:off x="458815" y="3063415"/>
            <a:ext cx="2405362" cy="369332"/>
          </a:xfrm>
          <a:prstGeom prst="rect">
            <a:avLst/>
          </a:prstGeom>
        </p:spPr>
        <p:txBody>
          <a:bodyPr wrap="square">
            <a:spAutoFit/>
          </a:bodyPr>
          <a:lstStyle/>
          <a:p>
            <a:r>
              <a:rPr lang="en-GB" b="1" dirty="0">
                <a:solidFill>
                  <a:srgbClr val="EE5859"/>
                </a:solidFill>
                <a:latin typeface="Arial Narrow" charset="0"/>
                <a:ea typeface="Arial Narrow" charset="0"/>
                <a:cs typeface="Arial Narrow" charset="0"/>
              </a:rPr>
              <a:t>Freedom of movement</a:t>
            </a:r>
          </a:p>
        </p:txBody>
      </p:sp>
      <p:sp>
        <p:nvSpPr>
          <p:cNvPr id="6" name="Rectangle 5">
            <a:extLst>
              <a:ext uri="{FF2B5EF4-FFF2-40B4-BE49-F238E27FC236}">
                <a16:creationId xmlns:a16="http://schemas.microsoft.com/office/drawing/2014/main" xmlns="" id="{9314E780-15A2-4BDB-A4BD-2389C3C72A65}"/>
              </a:ext>
            </a:extLst>
          </p:cNvPr>
          <p:cNvSpPr/>
          <p:nvPr/>
        </p:nvSpPr>
        <p:spPr>
          <a:xfrm>
            <a:off x="1420048" y="1888575"/>
            <a:ext cx="7265137" cy="345486"/>
          </a:xfrm>
          <a:prstGeom prst="rect">
            <a:avLst/>
          </a:prstGeom>
        </p:spPr>
        <p:txBody>
          <a:bodyPr wrap="square">
            <a:spAutoFit/>
          </a:bodyPr>
          <a:lstStyle/>
          <a:p>
            <a:pPr algn="just"/>
            <a:r>
              <a:rPr lang="en-US" sz="1600" b="0" i="0" u="none" strike="noStrike" baseline="0" dirty="0">
                <a:solidFill>
                  <a:srgbClr val="58595B"/>
                </a:solidFill>
                <a:latin typeface="Arial Narrow" panose="020B0606020202030204" pitchFamily="34" charset="0"/>
              </a:rPr>
              <a:t>(out of 50) reported that their community members </a:t>
            </a:r>
            <a:r>
              <a:rPr lang="en-US" sz="1600" b="1" i="0" u="none" strike="noStrike" baseline="0" dirty="0">
                <a:solidFill>
                  <a:srgbClr val="58595B"/>
                </a:solidFill>
                <a:latin typeface="Arial Narrow" panose="020B0606020202030204" pitchFamily="34" charset="0"/>
              </a:rPr>
              <a:t>felt safe </a:t>
            </a:r>
            <a:r>
              <a:rPr lang="en-US" sz="1600" b="0" i="0" u="none" strike="noStrike" baseline="0" dirty="0">
                <a:solidFill>
                  <a:srgbClr val="58595B"/>
                </a:solidFill>
                <a:latin typeface="Arial Narrow" panose="020B0606020202030204" pitchFamily="34" charset="0"/>
              </a:rPr>
              <a:t>in Markaz Al-</a:t>
            </a:r>
            <a:r>
              <a:rPr lang="en-US" sz="1600" b="0" i="0" u="none" strike="noStrike" baseline="0" dirty="0" err="1">
                <a:solidFill>
                  <a:srgbClr val="58595B"/>
                </a:solidFill>
                <a:latin typeface="Arial Narrow" panose="020B0606020202030204" pitchFamily="34" charset="0"/>
              </a:rPr>
              <a:t>Garma</a:t>
            </a:r>
            <a:r>
              <a:rPr lang="en-US" sz="1600" b="0" i="0" u="none" strike="noStrike" baseline="0" dirty="0">
                <a:solidFill>
                  <a:srgbClr val="58595B"/>
                </a:solidFill>
                <a:latin typeface="Arial Narrow" panose="020B0606020202030204" pitchFamily="34" charset="0"/>
              </a:rPr>
              <a:t>.</a:t>
            </a:r>
            <a:endParaRPr lang="en-US" sz="1600" b="0" i="0" u="none" strike="noStrike" dirty="0">
              <a:solidFill>
                <a:srgbClr val="58585B"/>
              </a:solidFill>
              <a:latin typeface="Arial Narrow" panose="020B0606020202030204" pitchFamily="34" charset="0"/>
            </a:endParaRPr>
          </a:p>
        </p:txBody>
      </p:sp>
      <p:sp>
        <p:nvSpPr>
          <p:cNvPr id="7" name="Rectangle 6">
            <a:extLst>
              <a:ext uri="{FF2B5EF4-FFF2-40B4-BE49-F238E27FC236}">
                <a16:creationId xmlns:a16="http://schemas.microsoft.com/office/drawing/2014/main" xmlns="" id="{E0F85B59-6BFE-4670-9C16-E88A48A21A2C}"/>
              </a:ext>
            </a:extLst>
          </p:cNvPr>
          <p:cNvSpPr/>
          <p:nvPr/>
        </p:nvSpPr>
        <p:spPr>
          <a:xfrm>
            <a:off x="458815" y="3420808"/>
            <a:ext cx="8226370" cy="584775"/>
          </a:xfrm>
          <a:prstGeom prst="rect">
            <a:avLst/>
          </a:prstGeom>
        </p:spPr>
        <p:txBody>
          <a:bodyPr wrap="square">
            <a:spAutoFit/>
          </a:bodyPr>
          <a:lstStyle/>
          <a:p>
            <a:pPr algn="l"/>
            <a:r>
              <a:rPr lang="en-US" sz="1600" b="0" i="0" u="none" strike="noStrike" baseline="0" dirty="0">
                <a:solidFill>
                  <a:srgbClr val="58595B"/>
                </a:solidFill>
                <a:latin typeface="Arial Narrow" panose="020B0606020202030204" pitchFamily="34" charset="0"/>
              </a:rPr>
              <a:t>All KIs (50 KIs) reported that </a:t>
            </a:r>
            <a:r>
              <a:rPr lang="en-US" sz="1600" b="1" i="0" u="none" strike="noStrike" baseline="0" dirty="0">
                <a:solidFill>
                  <a:srgbClr val="58595B"/>
                </a:solidFill>
                <a:latin typeface="Arial Narrow" panose="020B0606020202030204" pitchFamily="34" charset="0"/>
              </a:rPr>
              <a:t>both women, girls, men and boys could freely move </a:t>
            </a:r>
            <a:r>
              <a:rPr lang="en-US" sz="1600" b="0" i="0" u="none" strike="noStrike" baseline="0" dirty="0">
                <a:solidFill>
                  <a:srgbClr val="58595B"/>
                </a:solidFill>
                <a:latin typeface="Arial Narrow" panose="020B0606020202030204" pitchFamily="34" charset="0"/>
              </a:rPr>
              <a:t>in Markaz Al-</a:t>
            </a:r>
            <a:r>
              <a:rPr lang="en-US" sz="1600" b="0" i="0" u="none" strike="noStrike" baseline="0" dirty="0" err="1">
                <a:solidFill>
                  <a:srgbClr val="58595B"/>
                </a:solidFill>
                <a:latin typeface="Arial Narrow" panose="020B0606020202030204" pitchFamily="34" charset="0"/>
              </a:rPr>
              <a:t>Garma</a:t>
            </a:r>
            <a:r>
              <a:rPr lang="en-US" sz="1600" b="0" i="0" u="none" strike="noStrike" baseline="0" dirty="0">
                <a:solidFill>
                  <a:srgbClr val="58595B"/>
                </a:solidFill>
                <a:latin typeface="Arial Narrow" panose="020B0606020202030204" pitchFamily="34" charset="0"/>
              </a:rPr>
              <a:t> during the day and at night.</a:t>
            </a:r>
            <a:endParaRPr lang="en-US" sz="1600" b="0" i="0" u="none" strike="noStrike" dirty="0">
              <a:solidFill>
                <a:srgbClr val="58585B"/>
              </a:solidFill>
              <a:latin typeface="Arial Narrow" panose="020B0606020202030204" pitchFamily="34" charset="0"/>
            </a:endParaRPr>
          </a:p>
        </p:txBody>
      </p:sp>
      <p:sp>
        <p:nvSpPr>
          <p:cNvPr id="4" name="Rectangle 3">
            <a:extLst>
              <a:ext uri="{FF2B5EF4-FFF2-40B4-BE49-F238E27FC236}">
                <a16:creationId xmlns:a16="http://schemas.microsoft.com/office/drawing/2014/main" xmlns="" id="{A466B1DB-9BC5-44E1-A11E-B64DACFB3EF6}"/>
              </a:ext>
            </a:extLst>
          </p:cNvPr>
          <p:cNvSpPr/>
          <p:nvPr/>
        </p:nvSpPr>
        <p:spPr>
          <a:xfrm>
            <a:off x="453604" y="1846716"/>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48 KIs</a:t>
            </a:r>
            <a:endParaRPr lang="en-US" sz="3600" dirty="0">
              <a:solidFill>
                <a:srgbClr val="58585A"/>
              </a:solidFill>
            </a:endParaRPr>
          </a:p>
        </p:txBody>
      </p:sp>
      <p:sp>
        <p:nvSpPr>
          <p:cNvPr id="10" name="Rectangle 9">
            <a:extLst>
              <a:ext uri="{FF2B5EF4-FFF2-40B4-BE49-F238E27FC236}">
                <a16:creationId xmlns:a16="http://schemas.microsoft.com/office/drawing/2014/main" xmlns="" id="{C24B02DE-8F38-46A7-A7E6-E74CD2FC9DAA}"/>
              </a:ext>
            </a:extLst>
          </p:cNvPr>
          <p:cNvSpPr/>
          <p:nvPr/>
        </p:nvSpPr>
        <p:spPr>
          <a:xfrm>
            <a:off x="450048" y="2361165"/>
            <a:ext cx="8235137" cy="601228"/>
          </a:xfrm>
          <a:prstGeom prst="rect">
            <a:avLst/>
          </a:prstGeom>
        </p:spPr>
        <p:txBody>
          <a:bodyPr wrap="square">
            <a:spAutoFit/>
          </a:bodyPr>
          <a:lstStyle/>
          <a:p>
            <a:pPr algn="just"/>
            <a:r>
              <a:rPr lang="en-US" sz="1600" b="0" i="0" u="none" strike="noStrike" baseline="0" dirty="0">
                <a:solidFill>
                  <a:srgbClr val="58595B"/>
                </a:solidFill>
                <a:latin typeface="Arial Narrow" panose="020B0606020202030204" pitchFamily="34" charset="0"/>
              </a:rPr>
              <a:t>All KIs (50 KIs) reported that the community members </a:t>
            </a:r>
            <a:r>
              <a:rPr lang="en-US" sz="1600" b="1" i="0" u="none" strike="noStrike" baseline="0" dirty="0">
                <a:solidFill>
                  <a:srgbClr val="58595B"/>
                </a:solidFill>
                <a:latin typeface="Arial Narrow" panose="020B0606020202030204" pitchFamily="34" charset="0"/>
              </a:rPr>
              <a:t>did not avoid any area or </a:t>
            </a:r>
            <a:r>
              <a:rPr lang="en-US" sz="1600" b="1" i="0" u="none" strike="noStrike" baseline="0" dirty="0" err="1">
                <a:solidFill>
                  <a:srgbClr val="58595B"/>
                </a:solidFill>
                <a:latin typeface="Arial Narrow" panose="020B0606020202030204" pitchFamily="34" charset="0"/>
              </a:rPr>
              <a:t>neighbourhood</a:t>
            </a:r>
            <a:r>
              <a:rPr lang="en-US" sz="1600" b="1" i="0" u="none" strike="noStrike" baseline="0" dirty="0">
                <a:solidFill>
                  <a:srgbClr val="58595B"/>
                </a:solidFill>
                <a:latin typeface="Arial Narrow" panose="020B0606020202030204" pitchFamily="34" charset="0"/>
              </a:rPr>
              <a:t> </a:t>
            </a:r>
            <a:r>
              <a:rPr lang="en-US" sz="1600" b="0" i="0" u="none" strike="noStrike" baseline="0" dirty="0">
                <a:solidFill>
                  <a:srgbClr val="58595B"/>
                </a:solidFill>
                <a:latin typeface="Arial Narrow" panose="020B0606020202030204" pitchFamily="34" charset="0"/>
              </a:rPr>
              <a:t>in Markaz Al-</a:t>
            </a:r>
            <a:r>
              <a:rPr lang="en-US" sz="1600" b="0" i="0" u="none" strike="noStrike" baseline="0" dirty="0" err="1">
                <a:solidFill>
                  <a:srgbClr val="58595B"/>
                </a:solidFill>
                <a:latin typeface="Arial Narrow" panose="020B0606020202030204" pitchFamily="34" charset="0"/>
              </a:rPr>
              <a:t>Garma</a:t>
            </a:r>
            <a:r>
              <a:rPr lang="en-US" sz="1600" b="0" i="0" u="none" strike="noStrike" baseline="0" dirty="0">
                <a:solidFill>
                  <a:srgbClr val="58595B"/>
                </a:solidFill>
                <a:latin typeface="Arial Narrow" panose="020B0606020202030204" pitchFamily="34" charset="0"/>
              </a:rPr>
              <a:t>.</a:t>
            </a:r>
            <a:endParaRPr lang="en-US" sz="1600" b="0" i="0" u="none" strike="noStrike" dirty="0">
              <a:solidFill>
                <a:srgbClr val="58585B"/>
              </a:solidFill>
              <a:latin typeface="Arial Narrow" panose="020B0606020202030204" pitchFamily="34" charset="0"/>
            </a:endParaRPr>
          </a:p>
        </p:txBody>
      </p:sp>
      <p:pic>
        <p:nvPicPr>
          <p:cNvPr id="13" name="Picture 12">
            <a:extLst>
              <a:ext uri="{FF2B5EF4-FFF2-40B4-BE49-F238E27FC236}">
                <a16:creationId xmlns:a16="http://schemas.microsoft.com/office/drawing/2014/main" xmlns="" id="{7C10799C-93AE-4AFC-A0BB-E50FCA6FC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6" name="Rectangle 15">
            <a:extLst>
              <a:ext uri="{FF2B5EF4-FFF2-40B4-BE49-F238E27FC236}">
                <a16:creationId xmlns:a16="http://schemas.microsoft.com/office/drawing/2014/main" xmlns="" id="{6ACB14E0-C85B-4E7F-B2E6-918F5F460C23}"/>
              </a:ext>
            </a:extLst>
          </p:cNvPr>
          <p:cNvSpPr/>
          <p:nvPr/>
        </p:nvSpPr>
        <p:spPr>
          <a:xfrm>
            <a:off x="55867" y="4107923"/>
            <a:ext cx="5607263" cy="461665"/>
          </a:xfrm>
          <a:prstGeom prst="rect">
            <a:avLst/>
          </a:prstGeom>
          <a:solidFill>
            <a:schemeClr val="bg1"/>
          </a:solidFill>
        </p:spPr>
        <p:txBody>
          <a:bodyPr wrap="square">
            <a:spAutoFit/>
          </a:bodyPr>
          <a:lstStyle/>
          <a:p>
            <a:r>
              <a:rPr lang="en-GB" sz="2400" dirty="0">
                <a:solidFill>
                  <a:srgbClr val="EE5859"/>
                </a:solidFill>
                <a:latin typeface="Arial Narrow" charset="0"/>
                <a:ea typeface="Arial Narrow" charset="0"/>
                <a:cs typeface="Arial Narrow" charset="0"/>
              </a:rPr>
              <a:t> </a:t>
            </a:r>
            <a:r>
              <a:rPr lang="en-GB" sz="2000" b="1" dirty="0">
                <a:solidFill>
                  <a:srgbClr val="EE5859"/>
                </a:solidFill>
                <a:latin typeface="Arial Narrow" charset="0"/>
                <a:ea typeface="Arial Narrow" charset="0"/>
                <a:cs typeface="Arial Narrow" charset="0"/>
              </a:rPr>
              <a:t>Explosive remnant of war (ERW) contamination </a:t>
            </a:r>
          </a:p>
        </p:txBody>
      </p:sp>
      <p:sp>
        <p:nvSpPr>
          <p:cNvPr id="19" name="TextBox 18">
            <a:extLst>
              <a:ext uri="{FF2B5EF4-FFF2-40B4-BE49-F238E27FC236}">
                <a16:creationId xmlns:a16="http://schemas.microsoft.com/office/drawing/2014/main" xmlns="" id="{09DC967D-77B4-491E-B967-F27A0A4E56E5}"/>
              </a:ext>
            </a:extLst>
          </p:cNvPr>
          <p:cNvSpPr txBox="1"/>
          <p:nvPr/>
        </p:nvSpPr>
        <p:spPr>
          <a:xfrm>
            <a:off x="458815" y="4555198"/>
            <a:ext cx="8226371" cy="338554"/>
          </a:xfrm>
          <a:prstGeom prst="rect">
            <a:avLst/>
          </a:prstGeom>
          <a:noFill/>
        </p:spPr>
        <p:txBody>
          <a:bodyPr wrap="square">
            <a:spAutoFit/>
          </a:bodyPr>
          <a:lstStyle/>
          <a:p>
            <a:pPr algn="just"/>
            <a:r>
              <a:rPr lang="en-US" sz="1600" b="0" i="0" u="none" strike="noStrike" baseline="0" dirty="0">
                <a:solidFill>
                  <a:srgbClr val="58595B"/>
                </a:solidFill>
                <a:latin typeface="Arial Narrow" panose="020B0606020202030204" pitchFamily="34" charset="0"/>
              </a:rPr>
              <a:t>All KIs (50 KIs) reported that there were </a:t>
            </a:r>
            <a:r>
              <a:rPr lang="en-US" sz="1600" b="1" i="0" u="none" strike="noStrike" baseline="0" dirty="0">
                <a:solidFill>
                  <a:srgbClr val="58595B"/>
                </a:solidFill>
                <a:latin typeface="Arial Narrow" panose="020B0606020202030204" pitchFamily="34" charset="0"/>
              </a:rPr>
              <a:t>no contaminated fields </a:t>
            </a:r>
            <a:r>
              <a:rPr lang="en-US" sz="1600" b="0" i="0" u="none" strike="noStrike" baseline="0" dirty="0">
                <a:solidFill>
                  <a:srgbClr val="58595B"/>
                </a:solidFill>
                <a:latin typeface="Arial Narrow" panose="020B0606020202030204" pitchFamily="34" charset="0"/>
              </a:rPr>
              <a:t>in Markaz Al-</a:t>
            </a:r>
            <a:r>
              <a:rPr lang="en-US" sz="1600" b="0" i="0" u="none" strike="noStrike" baseline="0" dirty="0" err="1">
                <a:solidFill>
                  <a:srgbClr val="58595B"/>
                </a:solidFill>
                <a:latin typeface="Arial Narrow" panose="020B0606020202030204" pitchFamily="34" charset="0"/>
              </a:rPr>
              <a:t>Garma</a:t>
            </a:r>
            <a:r>
              <a:rPr lang="en-US" sz="1600" b="0" i="0" u="none" strike="noStrike" baseline="0" dirty="0">
                <a:solidFill>
                  <a:srgbClr val="58595B"/>
                </a:solidFill>
                <a:latin typeface="Arial Narrow" panose="020B0606020202030204" pitchFamily="34" charset="0"/>
              </a:rPr>
              <a:t>.</a:t>
            </a:r>
            <a:endParaRPr lang="en-US" sz="1600" b="0" i="0" u="none" strike="noStrike" dirty="0">
              <a:solidFill>
                <a:srgbClr val="58585A"/>
              </a:solidFill>
              <a:latin typeface="Arial Narrow" panose="020B0606020202030204" pitchFamily="34" charset="0"/>
            </a:endParaRPr>
          </a:p>
        </p:txBody>
      </p:sp>
      <p:sp>
        <p:nvSpPr>
          <p:cNvPr id="15" name="Rectangle 14">
            <a:extLst>
              <a:ext uri="{FF2B5EF4-FFF2-40B4-BE49-F238E27FC236}">
                <a16:creationId xmlns:a16="http://schemas.microsoft.com/office/drawing/2014/main" xmlns="" id="{74445A1E-2D46-4E50-8661-292D364068C4}"/>
              </a:ext>
            </a:extLst>
          </p:cNvPr>
          <p:cNvSpPr/>
          <p:nvPr/>
        </p:nvSpPr>
        <p:spPr>
          <a:xfrm>
            <a:off x="78314" y="4942078"/>
            <a:ext cx="5423584" cy="461665"/>
          </a:xfrm>
          <a:prstGeom prst="rect">
            <a:avLst/>
          </a:prstGeom>
        </p:spPr>
        <p:txBody>
          <a:bodyPr wrap="square">
            <a:spAutoFit/>
          </a:bodyPr>
          <a:lstStyle/>
          <a:p>
            <a:r>
              <a:rPr lang="en-US" sz="2400">
                <a:solidFill>
                  <a:srgbClr val="EE5859"/>
                </a:solidFill>
                <a:latin typeface="Arial Narrow" charset="0"/>
                <a:ea typeface="Arial Narrow" charset="0"/>
                <a:cs typeface="Arial Narrow" charset="0"/>
              </a:rPr>
              <a:t></a:t>
            </a:r>
            <a:r>
              <a:rPr lang="en-US" sz="2000" b="1">
                <a:solidFill>
                  <a:srgbClr val="EE5859"/>
                </a:solidFill>
                <a:latin typeface="Arial Narrow" charset="0"/>
                <a:ea typeface="Arial Narrow" charset="0"/>
                <a:cs typeface="Arial Narrow" charset="0"/>
              </a:rPr>
              <a:t> </a:t>
            </a:r>
            <a:r>
              <a:rPr lang="en-US" sz="2000" b="1" smtClean="0">
                <a:solidFill>
                  <a:srgbClr val="EE5859"/>
                </a:solidFill>
                <a:latin typeface="Arial Narrow" charset="0"/>
                <a:ea typeface="Arial Narrow" charset="0"/>
                <a:cs typeface="Arial Narrow" charset="0"/>
              </a:rPr>
              <a:t>Perceptions on the </a:t>
            </a:r>
            <a:r>
              <a:rPr lang="en-US" sz="2000" b="1" dirty="0">
                <a:solidFill>
                  <a:srgbClr val="EE5859"/>
                </a:solidFill>
                <a:latin typeface="Arial Narrow" charset="0"/>
                <a:ea typeface="Arial Narrow" charset="0"/>
                <a:cs typeface="Arial Narrow" charset="0"/>
              </a:rPr>
              <a:t>presence of security forces</a:t>
            </a:r>
          </a:p>
        </p:txBody>
      </p:sp>
      <p:sp>
        <p:nvSpPr>
          <p:cNvPr id="17" name="Rectangle 16">
            <a:extLst>
              <a:ext uri="{FF2B5EF4-FFF2-40B4-BE49-F238E27FC236}">
                <a16:creationId xmlns:a16="http://schemas.microsoft.com/office/drawing/2014/main" xmlns="" id="{EE5BC4AC-009E-4537-ADED-A2A33DBB7168}"/>
              </a:ext>
            </a:extLst>
          </p:cNvPr>
          <p:cNvSpPr/>
          <p:nvPr/>
        </p:nvSpPr>
        <p:spPr>
          <a:xfrm>
            <a:off x="458814" y="5408894"/>
            <a:ext cx="8226371" cy="830997"/>
          </a:xfrm>
          <a:prstGeom prst="rect">
            <a:avLst/>
          </a:prstGeom>
        </p:spPr>
        <p:txBody>
          <a:bodyPr wrap="square">
            <a:spAutoFit/>
          </a:bodyPr>
          <a:lstStyle/>
          <a:p>
            <a:pPr algn="just"/>
            <a:r>
              <a:rPr lang="en-US" sz="1600" b="0" i="0" u="none" strike="noStrike" baseline="0" dirty="0">
                <a:solidFill>
                  <a:srgbClr val="58595B"/>
                </a:solidFill>
                <a:latin typeface="Arial Narrow" panose="020B0606020202030204" pitchFamily="34" charset="0"/>
              </a:rPr>
              <a:t>All KIs (50 KIs) reported that the presence of formal security forces contributed </a:t>
            </a:r>
            <a:r>
              <a:rPr lang="en-US" sz="1600" b="1" i="0" u="none" strike="noStrike" baseline="0" dirty="0">
                <a:solidFill>
                  <a:srgbClr val="58595B"/>
                </a:solidFill>
                <a:latin typeface="Arial Narrow" panose="020B0606020202030204" pitchFamily="34" charset="0"/>
              </a:rPr>
              <a:t>positively to a feeling of safety</a:t>
            </a:r>
            <a:r>
              <a:rPr lang="en-US" sz="1600" b="0" i="0" u="none" strike="noStrike" baseline="0" dirty="0">
                <a:solidFill>
                  <a:srgbClr val="58595B"/>
                </a:solidFill>
                <a:latin typeface="Arial Narrow" panose="020B0606020202030204" pitchFamily="34" charset="0"/>
              </a:rPr>
              <a:t>, and were perceived to be </a:t>
            </a:r>
            <a:r>
              <a:rPr lang="en-US" sz="1600" b="1" i="0" u="none" strike="noStrike" baseline="0" dirty="0">
                <a:solidFill>
                  <a:srgbClr val="58595B"/>
                </a:solidFill>
                <a:latin typeface="Arial Narrow" panose="020B0606020202030204" pitchFamily="34" charset="0"/>
              </a:rPr>
              <a:t>effective in resolving disputes </a:t>
            </a:r>
            <a:r>
              <a:rPr lang="en-US" sz="1600" b="0" i="0" u="none" strike="noStrike" baseline="0" dirty="0">
                <a:solidFill>
                  <a:srgbClr val="58595B"/>
                </a:solidFill>
                <a:latin typeface="Arial Narrow" panose="020B0606020202030204" pitchFamily="34" charset="0"/>
              </a:rPr>
              <a:t>within the community and between different villages.</a:t>
            </a:r>
            <a:endParaRPr lang="en-US" sz="1600" b="0" i="0" u="none" strike="noStrike" dirty="0">
              <a:solidFill>
                <a:srgbClr val="58585B"/>
              </a:solidFill>
              <a:latin typeface="Arial Narrow" panose="020B0606020202030204" pitchFamily="34" charset="0"/>
            </a:endParaRPr>
          </a:p>
        </p:txBody>
      </p:sp>
    </p:spTree>
    <p:extLst>
      <p:ext uri="{BB962C8B-B14F-4D97-AF65-F5344CB8AC3E}">
        <p14:creationId xmlns:p14="http://schemas.microsoft.com/office/powerpoint/2010/main" val="28161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B8F31D2-DF6F-4BD7-9A3F-1EA91636DE9A}"/>
              </a:ext>
            </a:extLst>
          </p:cNvPr>
          <p:cNvSpPr/>
          <p:nvPr/>
        </p:nvSpPr>
        <p:spPr>
          <a:xfrm>
            <a:off x="4210848" y="2489506"/>
            <a:ext cx="4679736" cy="1200329"/>
          </a:xfrm>
          <a:prstGeom prst="rect">
            <a:avLst/>
          </a:prstGeom>
        </p:spPr>
        <p:txBody>
          <a:bodyPr wrap="square">
            <a:spAutoFit/>
          </a:bodyPr>
          <a:lstStyle/>
          <a:p>
            <a:r>
              <a:rPr lang="en-US" sz="3600" b="1" dirty="0">
                <a:solidFill>
                  <a:schemeClr val="bg1"/>
                </a:solidFill>
                <a:latin typeface="Arial Narrow" panose="020B0606020202030204" pitchFamily="34" charset="0"/>
              </a:rPr>
              <a:t>Questions from the audience</a:t>
            </a:r>
          </a:p>
        </p:txBody>
      </p:sp>
      <p:sp>
        <p:nvSpPr>
          <p:cNvPr id="6" name="TextBox 5">
            <a:extLst>
              <a:ext uri="{FF2B5EF4-FFF2-40B4-BE49-F238E27FC236}">
                <a16:creationId xmlns:a16="http://schemas.microsoft.com/office/drawing/2014/main" xmlns=""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6</a:t>
            </a:r>
          </a:p>
        </p:txBody>
      </p:sp>
      <p:pic>
        <p:nvPicPr>
          <p:cNvPr id="5" name="Picture 4">
            <a:extLst>
              <a:ext uri="{FF2B5EF4-FFF2-40B4-BE49-F238E27FC236}">
                <a16:creationId xmlns:a16="http://schemas.microsoft.com/office/drawing/2014/main" xmlns="" id="{D1D2B054-E040-443D-B46A-B9A5B2A6F6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65808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7</a:t>
            </a:r>
          </a:p>
        </p:txBody>
      </p:sp>
      <p:sp>
        <p:nvSpPr>
          <p:cNvPr id="5" name="Rectangle 4">
            <a:extLst>
              <a:ext uri="{FF2B5EF4-FFF2-40B4-BE49-F238E27FC236}">
                <a16:creationId xmlns:a16="http://schemas.microsoft.com/office/drawing/2014/main" xmlns="" id="{5491CF58-5F1D-4486-A300-BBE8A28E51AD}"/>
              </a:ext>
            </a:extLst>
          </p:cNvPr>
          <p:cNvSpPr/>
          <p:nvPr/>
        </p:nvSpPr>
        <p:spPr>
          <a:xfrm>
            <a:off x="4343400" y="2226206"/>
            <a:ext cx="4679736" cy="1938992"/>
          </a:xfrm>
          <a:prstGeom prst="rect">
            <a:avLst/>
          </a:prstGeom>
        </p:spPr>
        <p:txBody>
          <a:bodyPr wrap="square">
            <a:spAutoFit/>
          </a:bodyPr>
          <a:lstStyle/>
          <a:p>
            <a:r>
              <a:rPr lang="en-US" sz="3600" b="1" dirty="0">
                <a:solidFill>
                  <a:schemeClr val="bg1"/>
                </a:solidFill>
                <a:latin typeface="Arial Narrow" panose="020B0606020202030204" pitchFamily="34" charset="0"/>
              </a:rPr>
              <a:t>Discussion</a:t>
            </a:r>
          </a:p>
          <a:p>
            <a:endParaRPr lang="en-US" sz="3600" b="1" dirty="0">
              <a:solidFill>
                <a:schemeClr val="bg1"/>
              </a:solidFill>
              <a:latin typeface="Arial Narrow" panose="020B0606020202030204" pitchFamily="34" charset="0"/>
            </a:endParaRPr>
          </a:p>
          <a:p>
            <a:r>
              <a:rPr lang="en-US" sz="2400" dirty="0">
                <a:solidFill>
                  <a:schemeClr val="bg1"/>
                </a:solidFill>
                <a:latin typeface="Arial Narrow" panose="020B0606020202030204" pitchFamily="34" charset="0"/>
              </a:rPr>
              <a:t>Any feedback or comments from those operational in these areas?</a:t>
            </a:r>
            <a:endParaRPr lang="en-US" sz="2400" b="1" dirty="0">
              <a:solidFill>
                <a:schemeClr val="bg1"/>
              </a:solidFill>
              <a:latin typeface="Arial Narrow" panose="020B0606020202030204" pitchFamily="34" charset="0"/>
            </a:endParaRPr>
          </a:p>
        </p:txBody>
      </p:sp>
      <p:pic>
        <p:nvPicPr>
          <p:cNvPr id="8" name="Picture 7">
            <a:extLst>
              <a:ext uri="{FF2B5EF4-FFF2-40B4-BE49-F238E27FC236}">
                <a16:creationId xmlns:a16="http://schemas.microsoft.com/office/drawing/2014/main" xmlns="" id="{12B3452E-9465-4705-80BF-D4C80C5DF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114066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ACB9D27C-7A86-42FC-94B5-AC228A8667E9}"/>
              </a:ext>
            </a:extLst>
          </p:cNvPr>
          <p:cNvSpPr>
            <a:spLocks noGrp="1"/>
          </p:cNvSpPr>
          <p:nvPr>
            <p:ph type="body" sz="quarter" idx="16"/>
          </p:nvPr>
        </p:nvSpPr>
        <p:spPr>
          <a:xfrm>
            <a:off x="5727075" y="4130540"/>
            <a:ext cx="907641" cy="383019"/>
          </a:xfrm>
        </p:spPr>
        <p:txBody>
          <a:bodyPr/>
          <a:lstStyle/>
          <a:p>
            <a:r>
              <a:rPr lang="en-US" sz="1050" dirty="0"/>
              <a:t>Upon request</a:t>
            </a:r>
          </a:p>
        </p:txBody>
      </p:sp>
      <p:sp>
        <p:nvSpPr>
          <p:cNvPr id="6" name="Text Placeholder 5">
            <a:extLst>
              <a:ext uri="{FF2B5EF4-FFF2-40B4-BE49-F238E27FC236}">
                <a16:creationId xmlns:a16="http://schemas.microsoft.com/office/drawing/2014/main" xmlns="" id="{1558346B-A799-4EBD-8DE1-352B7EE752E8}"/>
              </a:ext>
            </a:extLst>
          </p:cNvPr>
          <p:cNvSpPr>
            <a:spLocks noGrp="1"/>
          </p:cNvSpPr>
          <p:nvPr>
            <p:ph type="body" sz="quarter" idx="17"/>
          </p:nvPr>
        </p:nvSpPr>
        <p:spPr>
          <a:xfrm>
            <a:off x="5727077" y="4544555"/>
            <a:ext cx="3069499" cy="213900"/>
          </a:xfrm>
        </p:spPr>
        <p:txBody>
          <a:bodyPr/>
          <a:lstStyle/>
          <a:p>
            <a:r>
              <a:rPr lang="en-US" sz="1050" dirty="0"/>
              <a:t>http://www.reachresourcecentre.info/</a:t>
            </a:r>
          </a:p>
        </p:txBody>
      </p:sp>
      <p:sp>
        <p:nvSpPr>
          <p:cNvPr id="8" name="Text Placeholder 7">
            <a:extLst>
              <a:ext uri="{FF2B5EF4-FFF2-40B4-BE49-F238E27FC236}">
                <a16:creationId xmlns:a16="http://schemas.microsoft.com/office/drawing/2014/main" xmlns="" id="{6E99854B-8609-4593-812C-689A4C6176C3}"/>
              </a:ext>
            </a:extLst>
          </p:cNvPr>
          <p:cNvSpPr>
            <a:spLocks noGrp="1"/>
          </p:cNvSpPr>
          <p:nvPr>
            <p:ph type="body" sz="quarter" idx="19"/>
          </p:nvPr>
        </p:nvSpPr>
        <p:spPr>
          <a:xfrm>
            <a:off x="5727075" y="5009420"/>
            <a:ext cx="3069499" cy="213900"/>
          </a:xfrm>
        </p:spPr>
        <p:txBody>
          <a:bodyPr/>
          <a:lstStyle/>
          <a:p>
            <a:r>
              <a:rPr lang="en-US" sz="1050" dirty="0"/>
              <a:t>@</a:t>
            </a:r>
            <a:r>
              <a:rPr lang="en-US" sz="1050" dirty="0" err="1"/>
              <a:t>REACH_info</a:t>
            </a:r>
            <a:endParaRPr lang="en-US" sz="1050" dirty="0"/>
          </a:p>
        </p:txBody>
      </p:sp>
      <p:sp>
        <p:nvSpPr>
          <p:cNvPr id="10" name="Text Placeholder 5">
            <a:extLst>
              <a:ext uri="{FF2B5EF4-FFF2-40B4-BE49-F238E27FC236}">
                <a16:creationId xmlns:a16="http://schemas.microsoft.com/office/drawing/2014/main" xmlns="" id="{1558346B-A799-4EBD-8DE1-352B7EE752E8}"/>
              </a:ext>
            </a:extLst>
          </p:cNvPr>
          <p:cNvSpPr>
            <a:spLocks noGrp="1"/>
          </p:cNvSpPr>
          <p:nvPr>
            <p:ph type="body" sz="quarter" idx="17"/>
          </p:nvPr>
        </p:nvSpPr>
        <p:spPr>
          <a:xfrm>
            <a:off x="5727075" y="4778102"/>
            <a:ext cx="3069499" cy="213900"/>
          </a:xfrm>
        </p:spPr>
        <p:txBody>
          <a:bodyPr/>
          <a:lstStyle/>
          <a:p>
            <a:r>
              <a:rPr lang="en-US" sz="1050" dirty="0"/>
              <a:t>IMPACT Initiatives</a:t>
            </a:r>
          </a:p>
        </p:txBody>
      </p:sp>
      <p:pic>
        <p:nvPicPr>
          <p:cNvPr id="7" name="Picture 6">
            <a:extLst>
              <a:ext uri="{FF2B5EF4-FFF2-40B4-BE49-F238E27FC236}">
                <a16:creationId xmlns:a16="http://schemas.microsoft.com/office/drawing/2014/main" xmlns="" id="{4F69FE35-0514-4601-936E-175CD1B536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1" name="Text Placeholder 4">
            <a:extLst>
              <a:ext uri="{FF2B5EF4-FFF2-40B4-BE49-F238E27FC236}">
                <a16:creationId xmlns:a16="http://schemas.microsoft.com/office/drawing/2014/main" xmlns="" id="{613DC50D-E3C0-439D-AF85-105D3CED207A}"/>
              </a:ext>
            </a:extLst>
          </p:cNvPr>
          <p:cNvSpPr txBox="1">
            <a:spLocks/>
          </p:cNvSpPr>
          <p:nvPr/>
        </p:nvSpPr>
        <p:spPr>
          <a:xfrm>
            <a:off x="282133" y="359673"/>
            <a:ext cx="2136214" cy="293215"/>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950" kern="1200" baseline="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Link to the Factsheet</a:t>
            </a:r>
          </a:p>
        </p:txBody>
      </p:sp>
      <p:sp>
        <p:nvSpPr>
          <p:cNvPr id="9" name="TextBox 8">
            <a:extLst>
              <a:ext uri="{FF2B5EF4-FFF2-40B4-BE49-F238E27FC236}">
                <a16:creationId xmlns:a16="http://schemas.microsoft.com/office/drawing/2014/main" xmlns="" id="{4F79C31B-7031-4CC5-B461-37FD2E6B0C9A}"/>
              </a:ext>
            </a:extLst>
          </p:cNvPr>
          <p:cNvSpPr txBox="1"/>
          <p:nvPr/>
        </p:nvSpPr>
        <p:spPr>
          <a:xfrm>
            <a:off x="2033573" y="367999"/>
            <a:ext cx="4539151" cy="338554"/>
          </a:xfrm>
          <a:prstGeom prst="rect">
            <a:avLst/>
          </a:prstGeom>
          <a:noFill/>
        </p:spPr>
        <p:txBody>
          <a:bodyPr wrap="square">
            <a:spAutoFit/>
          </a:bodyPr>
          <a:lstStyle/>
          <a:p>
            <a:r>
              <a:rPr lang="en-US" sz="1600" dirty="0">
                <a:latin typeface="Arial Narrow" panose="020B0606020202030204" pitchFamily="34" charset="0"/>
                <a:hlinkClick r:id="rId4"/>
              </a:rPr>
              <a:t>Markaz Al-</a:t>
            </a:r>
            <a:r>
              <a:rPr lang="en-US" sz="1600" dirty="0" err="1">
                <a:latin typeface="Arial Narrow" panose="020B0606020202030204" pitchFamily="34" charset="0"/>
                <a:hlinkClick r:id="rId4"/>
              </a:rPr>
              <a:t>Garma</a:t>
            </a:r>
            <a:r>
              <a:rPr lang="en-US" sz="1600" dirty="0">
                <a:latin typeface="Arial Narrow" panose="020B0606020202030204" pitchFamily="34" charset="0"/>
                <a:hlinkClick r:id="rId4"/>
              </a:rPr>
              <a:t> Factsheet</a:t>
            </a:r>
            <a:endParaRPr lang="en-US" sz="1600" dirty="0">
              <a:latin typeface="Arial Narrow" panose="020B0606020202030204" pitchFamily="34" charset="0"/>
            </a:endParaRPr>
          </a:p>
        </p:txBody>
      </p:sp>
    </p:spTree>
    <p:extLst>
      <p:ext uri="{BB962C8B-B14F-4D97-AF65-F5344CB8AC3E}">
        <p14:creationId xmlns:p14="http://schemas.microsoft.com/office/powerpoint/2010/main" val="157381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D01DE942-89F9-4983-8228-92968F71C9A5}"/>
              </a:ext>
            </a:extLst>
          </p:cNvPr>
          <p:cNvSpPr>
            <a:spLocks noGrp="1"/>
          </p:cNvSpPr>
          <p:nvPr>
            <p:ph type="body" sz="quarter" idx="13"/>
          </p:nvPr>
        </p:nvSpPr>
        <p:spPr bwMode="auto">
          <a:xfrm>
            <a:off x="3704656" y="744573"/>
            <a:ext cx="5190397" cy="47708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algn="just" rtl="0">
              <a:lnSpc>
                <a:spcPct val="100000"/>
              </a:lnSpc>
              <a:spcBef>
                <a:spcPts val="0"/>
              </a:spcBef>
              <a:spcAft>
                <a:spcPts val="2400"/>
              </a:spcAft>
            </a:pPr>
            <a:r>
              <a:rPr lang="en-US" sz="2000" b="0" i="0" u="none" strike="noStrike" dirty="0">
                <a:solidFill>
                  <a:srgbClr val="58585B"/>
                </a:solidFill>
                <a:latin typeface="Arial Narrow" panose="020B0606020202030204" pitchFamily="34" charset="0"/>
              </a:rPr>
              <a:t>In 2020, the numbers of internally displaced persons (IDPs) returning to their area of origin (</a:t>
            </a:r>
            <a:r>
              <a:rPr lang="en-US" sz="2000" b="0" i="0" u="none" strike="noStrike" dirty="0" err="1">
                <a:solidFill>
                  <a:srgbClr val="58585B"/>
                </a:solidFill>
                <a:latin typeface="Arial Narrow" panose="020B0606020202030204" pitchFamily="34" charset="0"/>
              </a:rPr>
              <a:t>AoO</a:t>
            </a:r>
            <a:r>
              <a:rPr lang="en-US" sz="2000" b="0" i="0" u="none" strike="noStrike" dirty="0">
                <a:solidFill>
                  <a:srgbClr val="58585B"/>
                </a:solidFill>
                <a:latin typeface="Arial Narrow" panose="020B0606020202030204" pitchFamily="34" charset="0"/>
              </a:rPr>
              <a:t>) or being re-displaced for a second time increased, coupled with persisting challenges in relation to lack of services, infrastructure and - in some cases - security in areas of origin.</a:t>
            </a:r>
          </a:p>
          <a:p>
            <a:pPr marR="0" algn="just" rtl="0">
              <a:lnSpc>
                <a:spcPct val="100000"/>
              </a:lnSpc>
              <a:spcBef>
                <a:spcPts val="0"/>
              </a:spcBef>
              <a:spcAft>
                <a:spcPts val="2400"/>
              </a:spcAft>
            </a:pPr>
            <a:r>
              <a:rPr lang="en-US" sz="2000" b="0" i="0" u="none" strike="noStrike" dirty="0">
                <a:solidFill>
                  <a:srgbClr val="58585B"/>
                </a:solidFill>
                <a:latin typeface="Arial Narrow" panose="020B0606020202030204" pitchFamily="34" charset="0"/>
              </a:rPr>
              <a:t>The need to better understand the sustainability of returns, conditions for the (re)integration of IDPs and returnees, and the impact of their presence on access to services and social cohesion has been an identified need for humanitarian and development planning.</a:t>
            </a:r>
          </a:p>
          <a:p>
            <a:pPr marR="0" algn="just" rtl="0">
              <a:lnSpc>
                <a:spcPct val="100000"/>
              </a:lnSpc>
              <a:spcBef>
                <a:spcPts val="0"/>
              </a:spcBef>
              <a:spcAft>
                <a:spcPts val="2400"/>
              </a:spcAft>
            </a:pPr>
            <a:r>
              <a:rPr lang="en-US" sz="2000" b="0" i="0" u="none" strike="noStrike" dirty="0">
                <a:solidFill>
                  <a:srgbClr val="58585B"/>
                </a:solidFill>
                <a:latin typeface="Arial Narrow" panose="020B0606020202030204" pitchFamily="34" charset="0"/>
              </a:rPr>
              <a:t>Decisions related to the closure of all IDP camps by the end of 2020 have also impacted these dynamics.</a:t>
            </a:r>
          </a:p>
        </p:txBody>
      </p:sp>
      <p:sp>
        <p:nvSpPr>
          <p:cNvPr id="5" name="Rectangle 4">
            <a:extLst>
              <a:ext uri="{FF2B5EF4-FFF2-40B4-BE49-F238E27FC236}">
                <a16:creationId xmlns:a16="http://schemas.microsoft.com/office/drawing/2014/main" xmlns="" id="{946B362D-3787-4D1A-93A5-D59224C51C10}"/>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background</a:t>
            </a:r>
            <a:endParaRPr lang="en-US" sz="4000" b="1" dirty="0">
              <a:latin typeface="Arial Narrow" panose="020B0606020202030204" pitchFamily="34" charset="0"/>
            </a:endParaRPr>
          </a:p>
        </p:txBody>
      </p:sp>
      <p:pic>
        <p:nvPicPr>
          <p:cNvPr id="6" name="Picture 5">
            <a:extLst>
              <a:ext uri="{FF2B5EF4-FFF2-40B4-BE49-F238E27FC236}">
                <a16:creationId xmlns:a16="http://schemas.microsoft.com/office/drawing/2014/main" xmlns="" id="{0DD075E2-A2BB-41BE-B31A-F9C63BF06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20240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xmlns="" id="{336FE4DB-08F0-4BF3-BC9E-0D33803B1F7F}"/>
              </a:ext>
            </a:extLst>
          </p:cNvPr>
          <p:cNvSpPr>
            <a:spLocks noGrp="1"/>
          </p:cNvSpPr>
          <p:nvPr>
            <p:ph type="body" sz="quarter" idx="13"/>
          </p:nvPr>
        </p:nvSpPr>
        <p:spPr bwMode="auto">
          <a:xfrm>
            <a:off x="3768408" y="626054"/>
            <a:ext cx="4983007" cy="50115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algn="just">
              <a:lnSpc>
                <a:spcPct val="115000"/>
              </a:lnSpc>
              <a:spcBef>
                <a:spcPts val="0"/>
              </a:spcBef>
              <a:spcAft>
                <a:spcPts val="600"/>
              </a:spcAft>
            </a:pPr>
            <a:r>
              <a:rPr lang="en-GB" sz="2000" b="1" dirty="0" err="1">
                <a:effectLst/>
                <a:ea typeface="Calibri" panose="020F0502020204030204" pitchFamily="34" charset="0"/>
                <a:cs typeface="Arial" panose="020B0604020202020204" pitchFamily="34" charset="0"/>
              </a:rPr>
              <a:t>ReDS</a:t>
            </a:r>
            <a:r>
              <a:rPr lang="en-GB" sz="2000" b="1" dirty="0">
                <a:effectLst/>
                <a:ea typeface="Calibri" panose="020F0502020204030204" pitchFamily="34" charset="0"/>
                <a:cs typeface="Arial" panose="020B0604020202020204" pitchFamily="34" charset="0"/>
              </a:rPr>
              <a:t> Specific Objectives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Provide an understanding about the </a:t>
            </a:r>
            <a:r>
              <a:rPr lang="en-GB" sz="1800" b="1" dirty="0">
                <a:effectLst/>
                <a:ea typeface="Calibri" panose="020F0502020204030204" pitchFamily="34" charset="0"/>
                <a:cs typeface="Arial" panose="020B0604020202020204" pitchFamily="34" charset="0"/>
              </a:rPr>
              <a:t>effects of recent movement trends</a:t>
            </a:r>
            <a:r>
              <a:rPr lang="en-GB" sz="1800" b="1" dirty="0">
                <a:ea typeface="Calibri" panose="020F0502020204030204" pitchFamily="34" charset="0"/>
                <a:cs typeface="Arial" panose="020B0604020202020204" pitchFamily="34" charset="0"/>
              </a:rPr>
              <a:t>;</a:t>
            </a: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Assess </a:t>
            </a:r>
            <a:r>
              <a:rPr lang="en-GB" sz="1800" b="1" dirty="0">
                <a:effectLst/>
                <a:ea typeface="Calibri" panose="020F0502020204030204" pitchFamily="34" charset="0"/>
                <a:cs typeface="Arial" panose="020B0604020202020204" pitchFamily="34" charset="0"/>
              </a:rPr>
              <a:t>perceived intentions to move </a:t>
            </a:r>
            <a:r>
              <a:rPr lang="en-GB" sz="1800" dirty="0">
                <a:effectLst/>
                <a:ea typeface="Calibri" panose="020F0502020204030204" pitchFamily="34" charset="0"/>
                <a:cs typeface="Arial" panose="020B0604020202020204" pitchFamily="34" charset="0"/>
              </a:rPr>
              <a:t>among all relevant communities to </a:t>
            </a:r>
            <a:r>
              <a:rPr lang="en-GB" sz="1800" b="1" dirty="0">
                <a:effectLst/>
                <a:ea typeface="Calibri" panose="020F0502020204030204" pitchFamily="34" charset="0"/>
                <a:cs typeface="Arial" panose="020B0604020202020204" pitchFamily="34" charset="0"/>
              </a:rPr>
              <a:t>identify potential risk </a:t>
            </a:r>
            <a:r>
              <a:rPr lang="en-GB" sz="1800" dirty="0">
                <a:effectLst/>
                <a:ea typeface="Calibri" panose="020F0502020204030204" pitchFamily="34" charset="0"/>
                <a:cs typeface="Arial" panose="020B0604020202020204" pitchFamily="34" charset="0"/>
              </a:rPr>
              <a:t>of further instability;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Assess </a:t>
            </a:r>
            <a:r>
              <a:rPr lang="en-GB" sz="1800" b="1" dirty="0">
                <a:effectLst/>
                <a:ea typeface="Calibri" panose="020F0502020204030204" pitchFamily="34" charset="0"/>
                <a:cs typeface="Arial" panose="020B0604020202020204" pitchFamily="34" charset="0"/>
              </a:rPr>
              <a:t>how conditions in areas affected </a:t>
            </a:r>
            <a:r>
              <a:rPr lang="en-GB" sz="1800" dirty="0">
                <a:effectLst/>
                <a:ea typeface="Calibri" panose="020F0502020204030204" pitchFamily="34" charset="0"/>
                <a:cs typeface="Arial" panose="020B0604020202020204" pitchFamily="34" charset="0"/>
              </a:rPr>
              <a:t>by recent movements</a:t>
            </a:r>
            <a:r>
              <a:rPr lang="en-GB" sz="1800" b="1" dirty="0">
                <a:effectLst/>
                <a:ea typeface="Calibri" panose="020F0502020204030204" pitchFamily="34" charset="0"/>
                <a:cs typeface="Arial" panose="020B0604020202020204" pitchFamily="34" charset="0"/>
              </a:rPr>
              <a:t> may impact the sustainability of durable solutions</a:t>
            </a:r>
            <a:r>
              <a:rPr lang="en-GB" sz="1800" dirty="0">
                <a:effectLst/>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Identify any consequent </a:t>
            </a:r>
            <a:r>
              <a:rPr lang="en-GB" sz="1800" b="1" dirty="0">
                <a:effectLst/>
                <a:ea typeface="Calibri" panose="020F0502020204030204" pitchFamily="34" charset="0"/>
                <a:cs typeface="Arial" panose="020B0604020202020204" pitchFamily="34" charset="0"/>
              </a:rPr>
              <a:t>shift in local social dynamics and power structures</a:t>
            </a:r>
            <a:r>
              <a:rPr lang="en-GB" sz="1800" b="1" dirty="0" smtClean="0">
                <a:effectLst/>
                <a:ea typeface="Calibri" panose="020F0502020204030204" pitchFamily="34" charset="0"/>
                <a:cs typeface="Arial" panose="020B0604020202020204" pitchFamily="34" charset="0"/>
              </a:rPr>
              <a:t>; </a:t>
            </a:r>
            <a:r>
              <a:rPr lang="en-GB" sz="1800" dirty="0" smtClean="0">
                <a:effectLst/>
                <a:ea typeface="Calibri" panose="020F0502020204030204" pitchFamily="34" charset="0"/>
                <a:cs typeface="Arial" panose="020B0604020202020204" pitchFamily="34" charset="0"/>
              </a:rPr>
              <a:t>and,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Explore conditions in the area in terms of </a:t>
            </a:r>
            <a:r>
              <a:rPr lang="en-GB" sz="1800" b="1" dirty="0">
                <a:effectLst/>
                <a:ea typeface="Calibri" panose="020F0502020204030204" pitchFamily="34" charset="0"/>
                <a:cs typeface="Arial" panose="020B0604020202020204" pitchFamily="34" charset="0"/>
              </a:rPr>
              <a:t>community needs and inter-relations; and the viability of safe and dignified (re)integration.</a:t>
            </a:r>
            <a:endParaRPr lang="es-ES" altLang="en-US" sz="1800" dirty="0"/>
          </a:p>
        </p:txBody>
      </p:sp>
      <p:sp>
        <p:nvSpPr>
          <p:cNvPr id="9" name="Rectangle 8">
            <a:extLst>
              <a:ext uri="{FF2B5EF4-FFF2-40B4-BE49-F238E27FC236}">
                <a16:creationId xmlns:a16="http://schemas.microsoft.com/office/drawing/2014/main" xmlns="" id="{49F2CB43-5083-4438-8F8D-D668D9574933}"/>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objectives</a:t>
            </a:r>
            <a:endParaRPr lang="en-US" sz="4000" b="1" dirty="0">
              <a:latin typeface="Arial Narrow" panose="020B0606020202030204" pitchFamily="34" charset="0"/>
            </a:endParaRPr>
          </a:p>
        </p:txBody>
      </p:sp>
      <p:pic>
        <p:nvPicPr>
          <p:cNvPr id="4" name="Picture 3">
            <a:extLst>
              <a:ext uri="{FF2B5EF4-FFF2-40B4-BE49-F238E27FC236}">
                <a16:creationId xmlns:a16="http://schemas.microsoft.com/office/drawing/2014/main" xmlns="" id="{65617C4E-3176-4E97-A436-F51E44E5C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206920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8A68DA2-BC79-491D-BCD6-EE9A0856FA57}"/>
              </a:ext>
            </a:extLst>
          </p:cNvPr>
          <p:cNvSpPr/>
          <p:nvPr/>
        </p:nvSpPr>
        <p:spPr>
          <a:xfrm>
            <a:off x="4343400" y="2738646"/>
            <a:ext cx="4148549" cy="707886"/>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methodology</a:t>
            </a:r>
          </a:p>
        </p:txBody>
      </p:sp>
      <p:sp>
        <p:nvSpPr>
          <p:cNvPr id="3" name="TextBox 2">
            <a:extLst>
              <a:ext uri="{FF2B5EF4-FFF2-40B4-BE49-F238E27FC236}">
                <a16:creationId xmlns:a16="http://schemas.microsoft.com/office/drawing/2014/main" xmlns=""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2</a:t>
            </a:r>
          </a:p>
        </p:txBody>
      </p:sp>
      <p:pic>
        <p:nvPicPr>
          <p:cNvPr id="4" name="Picture 3">
            <a:extLst>
              <a:ext uri="{FF2B5EF4-FFF2-40B4-BE49-F238E27FC236}">
                <a16:creationId xmlns:a16="http://schemas.microsoft.com/office/drawing/2014/main" xmlns="" id="{83C21FA6-2C48-4AC6-9AF1-480EF9F23B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98227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DD3C07CB-54B7-4F29-ADA7-6DCEBC0B6383}"/>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Methodology</a:t>
            </a:r>
          </a:p>
        </p:txBody>
      </p:sp>
      <p:sp>
        <p:nvSpPr>
          <p:cNvPr id="5" name="Rectangle 4">
            <a:extLst>
              <a:ext uri="{FF2B5EF4-FFF2-40B4-BE49-F238E27FC236}">
                <a16:creationId xmlns:a16="http://schemas.microsoft.com/office/drawing/2014/main" xmlns="" id="{1A162AFF-D431-4471-B6A6-A27B63D33B1F}"/>
              </a:ext>
            </a:extLst>
          </p:cNvPr>
          <p:cNvSpPr/>
          <p:nvPr/>
        </p:nvSpPr>
        <p:spPr>
          <a:xfrm>
            <a:off x="274320" y="1398839"/>
            <a:ext cx="8412480" cy="2446824"/>
          </a:xfrm>
          <a:prstGeom prst="rect">
            <a:avLst/>
          </a:prstGeom>
        </p:spPr>
        <p:txBody>
          <a:bodyPr wrap="square">
            <a:spAutoFit/>
          </a:bodyPr>
          <a:lstStyle/>
          <a:p>
            <a:pPr marL="457200" indent="-457200" algn="just">
              <a:spcAft>
                <a:spcPts val="1800"/>
              </a:spcAft>
              <a:buSzPct val="80000"/>
              <a:buFont typeface="Wingdings" panose="05000000000000000000" pitchFamily="2" charset="2"/>
              <a:buChar char="Ø"/>
            </a:pPr>
            <a:r>
              <a:rPr lang="en-US" dirty="0">
                <a:solidFill>
                  <a:srgbClr val="58585A"/>
                </a:solidFill>
                <a:latin typeface="Arial Narrow" panose="020B0606020202030204" pitchFamily="34" charset="0"/>
              </a:rPr>
              <a:t>The </a:t>
            </a:r>
            <a:r>
              <a:rPr lang="en-US" b="1" dirty="0">
                <a:solidFill>
                  <a:srgbClr val="58585A"/>
                </a:solidFill>
                <a:latin typeface="Arial Narrow" panose="020B0606020202030204" pitchFamily="34" charset="0"/>
              </a:rPr>
              <a:t>multi-sectoral</a:t>
            </a:r>
            <a:r>
              <a:rPr lang="en-US" dirty="0">
                <a:solidFill>
                  <a:srgbClr val="58585A"/>
                </a:solidFill>
                <a:latin typeface="Arial Narrow" panose="020B0606020202030204" pitchFamily="34" charset="0"/>
              </a:rPr>
              <a:t> assessment tool combined </a:t>
            </a:r>
            <a:r>
              <a:rPr lang="en-US" b="1" dirty="0">
                <a:solidFill>
                  <a:srgbClr val="58585A"/>
                </a:solidFill>
                <a:latin typeface="Arial Narrow" panose="020B0606020202030204" pitchFamily="34" charset="0"/>
              </a:rPr>
              <a:t>qualitative and quantitative </a:t>
            </a:r>
            <a:r>
              <a:rPr lang="en-US" dirty="0">
                <a:solidFill>
                  <a:srgbClr val="58585A"/>
                </a:solidFill>
                <a:latin typeface="Arial Narrow" panose="020B0606020202030204" pitchFamily="34" charset="0"/>
              </a:rPr>
              <a:t>data.</a:t>
            </a:r>
          </a:p>
          <a:p>
            <a:pPr marL="457200" indent="-457200" algn="just">
              <a:spcAft>
                <a:spcPts val="1800"/>
              </a:spcAft>
              <a:buSzPct val="80000"/>
              <a:buFont typeface="Wingdings" panose="05000000000000000000" pitchFamily="2" charset="2"/>
              <a:buChar char="Ø"/>
            </a:pPr>
            <a:r>
              <a:rPr lang="en-US" dirty="0">
                <a:solidFill>
                  <a:srgbClr val="58585A"/>
                </a:solidFill>
                <a:latin typeface="Arial Narrow" panose="020B0606020202030204" pitchFamily="34" charset="0"/>
              </a:rPr>
              <a:t>Data collection was done </a:t>
            </a:r>
            <a:r>
              <a:rPr lang="en-US" b="1" dirty="0">
                <a:solidFill>
                  <a:srgbClr val="58585A"/>
                </a:solidFill>
                <a:latin typeface="Arial Narrow" panose="020B0606020202030204" pitchFamily="34" charset="0"/>
              </a:rPr>
              <a:t>remotely by phone </a:t>
            </a:r>
            <a:r>
              <a:rPr lang="en-US" dirty="0">
                <a:solidFill>
                  <a:srgbClr val="58585A"/>
                </a:solidFill>
                <a:latin typeface="Arial Narrow" panose="020B0606020202030204" pitchFamily="34" charset="0"/>
              </a:rPr>
              <a:t>between</a:t>
            </a:r>
            <a:r>
              <a:rPr lang="en-US" b="1" dirty="0">
                <a:solidFill>
                  <a:srgbClr val="58585A"/>
                </a:solidFill>
                <a:latin typeface="Arial Narrow" panose="020B0606020202030204" pitchFamily="34" charset="0"/>
              </a:rPr>
              <a:t> </a:t>
            </a:r>
            <a:r>
              <a:rPr lang="en-US" dirty="0">
                <a:solidFill>
                  <a:srgbClr val="58585A"/>
                </a:solidFill>
                <a:latin typeface="Arial Narrow" panose="020B0606020202030204" pitchFamily="34" charset="0"/>
              </a:rPr>
              <a:t>15 and 19 January 2021, adapted to the context of the COVID-19 pandemic local restrictions and associated measures.</a:t>
            </a:r>
          </a:p>
          <a:p>
            <a:pPr marL="457200" indent="-457200" algn="just">
              <a:spcAft>
                <a:spcPts val="1800"/>
              </a:spcAft>
              <a:buSzPct val="80000"/>
              <a:buFont typeface="Wingdings" panose="05000000000000000000" pitchFamily="2" charset="2"/>
              <a:buChar char="Ø"/>
            </a:pPr>
            <a:r>
              <a:rPr lang="en-US" b="1" dirty="0">
                <a:solidFill>
                  <a:srgbClr val="58585A"/>
                </a:solidFill>
                <a:latin typeface="Arial Narrow" panose="020B0606020202030204" pitchFamily="34" charset="0"/>
              </a:rPr>
              <a:t>Purposive</a:t>
            </a:r>
            <a:r>
              <a:rPr lang="en-US" dirty="0">
                <a:solidFill>
                  <a:srgbClr val="58585A"/>
                </a:solidFill>
                <a:latin typeface="Arial Narrow" panose="020B0606020202030204" pitchFamily="34" charset="0"/>
              </a:rPr>
              <a:t> </a:t>
            </a:r>
            <a:r>
              <a:rPr lang="en-US" b="1" dirty="0">
                <a:solidFill>
                  <a:srgbClr val="58585A"/>
                </a:solidFill>
                <a:latin typeface="Arial Narrow" panose="020B0606020202030204" pitchFamily="34" charset="0"/>
              </a:rPr>
              <a:t>sampling</a:t>
            </a:r>
            <a:r>
              <a:rPr lang="en-US" dirty="0">
                <a:solidFill>
                  <a:srgbClr val="58585A"/>
                </a:solidFill>
                <a:latin typeface="Arial Narrow" panose="020B0606020202030204" pitchFamily="34" charset="0"/>
              </a:rPr>
              <a:t> methods were employed to identify KIs. Findings should therefore be considered as </a:t>
            </a:r>
            <a:r>
              <a:rPr lang="en-US" b="1" dirty="0">
                <a:solidFill>
                  <a:srgbClr val="58585A"/>
                </a:solidFill>
                <a:latin typeface="Arial Narrow" panose="020B0606020202030204" pitchFamily="34" charset="0"/>
              </a:rPr>
              <a:t>indicative</a:t>
            </a:r>
            <a:r>
              <a:rPr lang="en-US" dirty="0">
                <a:solidFill>
                  <a:srgbClr val="58585A"/>
                </a:solidFill>
                <a:latin typeface="Arial Narrow" panose="020B0606020202030204" pitchFamily="34" charset="0"/>
              </a:rPr>
              <a:t>.</a:t>
            </a:r>
          </a:p>
          <a:p>
            <a:pPr marL="457200" indent="-457200" algn="just">
              <a:spcAft>
                <a:spcPts val="1800"/>
              </a:spcAft>
              <a:buSzPct val="80000"/>
              <a:buFont typeface="Wingdings" panose="05000000000000000000" pitchFamily="2" charset="2"/>
              <a:buChar char="Ø"/>
            </a:pPr>
            <a:r>
              <a:rPr lang="en-US" dirty="0">
                <a:solidFill>
                  <a:srgbClr val="58585A"/>
                </a:solidFill>
                <a:latin typeface="Arial Narrow" panose="020B0606020202030204" pitchFamily="34" charset="0"/>
              </a:rPr>
              <a:t>Methodology </a:t>
            </a:r>
            <a:r>
              <a:rPr lang="en-US" dirty="0" smtClean="0">
                <a:solidFill>
                  <a:srgbClr val="58585A"/>
                </a:solidFill>
                <a:latin typeface="Arial Narrow" panose="020B0606020202030204" pitchFamily="34" charset="0"/>
              </a:rPr>
              <a:t>was based </a:t>
            </a:r>
            <a:r>
              <a:rPr lang="en-US" dirty="0">
                <a:solidFill>
                  <a:srgbClr val="58585A"/>
                </a:solidFill>
                <a:latin typeface="Arial Narrow" panose="020B0606020202030204" pitchFamily="34" charset="0"/>
              </a:rPr>
              <a:t>on </a:t>
            </a:r>
            <a:r>
              <a:rPr lang="en-US" b="1" dirty="0">
                <a:solidFill>
                  <a:srgbClr val="58585A"/>
                </a:solidFill>
                <a:latin typeface="Arial Narrow" panose="020B0606020202030204" pitchFamily="34" charset="0"/>
              </a:rPr>
              <a:t>key informant interviews </a:t>
            </a:r>
            <a:r>
              <a:rPr lang="en-US" dirty="0">
                <a:solidFill>
                  <a:srgbClr val="58585A"/>
                </a:solidFill>
                <a:latin typeface="Arial Narrow" panose="020B0606020202030204" pitchFamily="34" charset="0"/>
              </a:rPr>
              <a:t>(KIIs).</a:t>
            </a:r>
          </a:p>
        </p:txBody>
      </p:sp>
      <p:sp>
        <p:nvSpPr>
          <p:cNvPr id="6" name="Rectangle 5">
            <a:extLst>
              <a:ext uri="{FF2B5EF4-FFF2-40B4-BE49-F238E27FC236}">
                <a16:creationId xmlns:a16="http://schemas.microsoft.com/office/drawing/2014/main" xmlns="" id="{5C9392D1-2178-4580-9832-42941861D439}"/>
              </a:ext>
            </a:extLst>
          </p:cNvPr>
          <p:cNvSpPr/>
          <p:nvPr/>
        </p:nvSpPr>
        <p:spPr>
          <a:xfrm>
            <a:off x="1040083" y="4484158"/>
            <a:ext cx="5360717" cy="1631216"/>
          </a:xfrm>
          <a:prstGeom prst="rect">
            <a:avLst/>
          </a:prstGeom>
        </p:spPr>
        <p:txBody>
          <a:bodyPr wrap="square">
            <a:spAutoFit/>
          </a:bodyPr>
          <a:lstStyle/>
          <a:p>
            <a:pPr>
              <a:spcAft>
                <a:spcPts val="600"/>
              </a:spcAft>
            </a:pPr>
            <a:r>
              <a:rPr lang="en-GB" sz="1600" dirty="0">
                <a:solidFill>
                  <a:srgbClr val="58585A"/>
                </a:solidFill>
                <a:latin typeface="Arial Narrow" panose="020B0606020202030204" pitchFamily="34" charset="0"/>
              </a:rPr>
              <a:t>Community leaders	</a:t>
            </a:r>
            <a:r>
              <a:rPr lang="en-GB" sz="1600" b="1" dirty="0">
                <a:solidFill>
                  <a:srgbClr val="58585A"/>
                </a:solidFill>
                <a:latin typeface="Arial Narrow" panose="020B0606020202030204" pitchFamily="34" charset="0"/>
              </a:rPr>
              <a:t>		16 KIs</a:t>
            </a:r>
          </a:p>
          <a:p>
            <a:pPr>
              <a:spcAft>
                <a:spcPts val="600"/>
              </a:spcAft>
            </a:pPr>
            <a:r>
              <a:rPr lang="en-GB" sz="1600" dirty="0" err="1">
                <a:solidFill>
                  <a:srgbClr val="58585A"/>
                </a:solidFill>
                <a:latin typeface="Arial Narrow" panose="020B0606020202030204" pitchFamily="34" charset="0"/>
              </a:rPr>
              <a:t>Remainees</a:t>
            </a:r>
            <a:r>
              <a:rPr lang="en-GB" sz="1600" dirty="0">
                <a:solidFill>
                  <a:srgbClr val="58585A"/>
                </a:solidFill>
                <a:latin typeface="Arial Narrow" panose="020B0606020202030204" pitchFamily="34" charset="0"/>
              </a:rPr>
              <a:t>/non-displaced</a:t>
            </a:r>
            <a:r>
              <a:rPr lang="en-GB" sz="1600" b="1" dirty="0">
                <a:solidFill>
                  <a:srgbClr val="58585A"/>
                </a:solidFill>
                <a:latin typeface="Arial Narrow" panose="020B0606020202030204" pitchFamily="34" charset="0"/>
              </a:rPr>
              <a:t>		  6 KIs</a:t>
            </a:r>
          </a:p>
          <a:p>
            <a:pPr>
              <a:spcAft>
                <a:spcPts val="600"/>
              </a:spcAft>
            </a:pPr>
            <a:r>
              <a:rPr lang="en-US" sz="1600" dirty="0">
                <a:solidFill>
                  <a:srgbClr val="58585A"/>
                </a:solidFill>
                <a:latin typeface="Arial Narrow" panose="020B0606020202030204" pitchFamily="34" charset="0"/>
              </a:rPr>
              <a:t>IDPs (displaced from the area)</a:t>
            </a:r>
            <a:r>
              <a:rPr lang="en-US" sz="1600" b="1" dirty="0">
                <a:solidFill>
                  <a:srgbClr val="58585A"/>
                </a:solidFill>
                <a:latin typeface="Arial Narrow" panose="020B0606020202030204" pitchFamily="34" charset="0"/>
              </a:rPr>
              <a:t>		18 KIs</a:t>
            </a:r>
          </a:p>
          <a:p>
            <a:pPr>
              <a:spcAft>
                <a:spcPts val="600"/>
              </a:spcAft>
            </a:pPr>
            <a:r>
              <a:rPr lang="en-US" sz="1600" dirty="0">
                <a:solidFill>
                  <a:srgbClr val="58585A"/>
                </a:solidFill>
                <a:latin typeface="Arial Narrow" panose="020B0606020202030204" pitchFamily="34" charset="0"/>
              </a:rPr>
              <a:t>Returnees (more than 3 months ago)</a:t>
            </a:r>
            <a:r>
              <a:rPr lang="en-US" sz="1600" b="1" dirty="0">
                <a:solidFill>
                  <a:srgbClr val="58585A"/>
                </a:solidFill>
                <a:latin typeface="Arial Narrow" panose="020B0606020202030204" pitchFamily="34" charset="0"/>
              </a:rPr>
              <a:t>	  	  5 KIs</a:t>
            </a:r>
          </a:p>
          <a:p>
            <a:pPr>
              <a:spcAft>
                <a:spcPts val="600"/>
              </a:spcAft>
            </a:pPr>
            <a:r>
              <a:rPr lang="en-US" sz="1600" dirty="0">
                <a:solidFill>
                  <a:srgbClr val="58585A"/>
                </a:solidFill>
                <a:latin typeface="Arial Narrow" panose="020B0606020202030204" pitchFamily="34" charset="0"/>
              </a:rPr>
              <a:t>Returnees (less than 3 months ago)</a:t>
            </a:r>
            <a:r>
              <a:rPr lang="en-US" sz="1600" b="1" dirty="0">
                <a:solidFill>
                  <a:srgbClr val="58585A"/>
                </a:solidFill>
                <a:latin typeface="Arial Narrow" panose="020B0606020202030204" pitchFamily="34" charset="0"/>
              </a:rPr>
              <a:t>	  	  5 KIs</a:t>
            </a:r>
          </a:p>
        </p:txBody>
      </p:sp>
      <p:sp>
        <p:nvSpPr>
          <p:cNvPr id="13" name="TextBox 12">
            <a:extLst>
              <a:ext uri="{FF2B5EF4-FFF2-40B4-BE49-F238E27FC236}">
                <a16:creationId xmlns:a16="http://schemas.microsoft.com/office/drawing/2014/main" xmlns="" id="{1FDA5F3A-47A1-4206-9D8C-B6A3C06EC528}"/>
              </a:ext>
            </a:extLst>
          </p:cNvPr>
          <p:cNvSpPr txBox="1"/>
          <p:nvPr/>
        </p:nvSpPr>
        <p:spPr>
          <a:xfrm>
            <a:off x="691116" y="4070324"/>
            <a:ext cx="6109734" cy="461665"/>
          </a:xfrm>
          <a:prstGeom prst="rect">
            <a:avLst/>
          </a:prstGeom>
          <a:noFill/>
        </p:spPr>
        <p:txBody>
          <a:bodyPr wrap="square">
            <a:spAutoFit/>
          </a:bodyPr>
          <a:lstStyle/>
          <a:p>
            <a:pPr marR="0" algn="l" rtl="0"/>
            <a:r>
              <a:rPr lang="en-US" sz="2400" b="0" i="0" u="none" strike="noStrike" dirty="0">
                <a:solidFill>
                  <a:srgbClr val="EE5859"/>
                </a:solidFill>
                <a:latin typeface="Arial Narrow" charset="0"/>
                <a:ea typeface="Arial Narrow" charset="0"/>
                <a:cs typeface="Arial Narrow" charset="0"/>
              </a:rPr>
              <a:t></a:t>
            </a:r>
            <a:r>
              <a:rPr lang="en-US" sz="1600" b="1" i="0" u="none" strike="noStrike" dirty="0">
                <a:solidFill>
                  <a:srgbClr val="EE5859"/>
                </a:solidFill>
                <a:latin typeface="Arial Narrow" charset="0"/>
                <a:ea typeface="Arial Narrow" charset="0"/>
                <a:cs typeface="Arial Narrow" charset="0"/>
              </a:rPr>
              <a:t> </a:t>
            </a:r>
            <a:r>
              <a:rPr lang="en-GB" sz="2000" b="1" i="0" u="none" strike="noStrike" dirty="0">
                <a:solidFill>
                  <a:srgbClr val="EE5859"/>
                </a:solidFill>
                <a:latin typeface="Arial Narrow" charset="0"/>
                <a:ea typeface="Arial Narrow" charset="0"/>
                <a:cs typeface="Arial Narrow" charset="0"/>
              </a:rPr>
              <a:t>KI profile in Markaz Al-</a:t>
            </a:r>
            <a:r>
              <a:rPr lang="en-GB" sz="2000" b="1" i="0" u="none" strike="noStrike" dirty="0" err="1">
                <a:solidFill>
                  <a:srgbClr val="EE5859"/>
                </a:solidFill>
                <a:latin typeface="Arial Narrow" charset="0"/>
                <a:ea typeface="Arial Narrow" charset="0"/>
                <a:cs typeface="Arial Narrow" charset="0"/>
              </a:rPr>
              <a:t>Garma</a:t>
            </a:r>
            <a:r>
              <a:rPr lang="en-GB" sz="2000" b="1" i="0" u="none" strike="noStrike" dirty="0">
                <a:solidFill>
                  <a:srgbClr val="EE5859"/>
                </a:solidFill>
                <a:latin typeface="Arial Narrow" charset="0"/>
                <a:ea typeface="Arial Narrow" charset="0"/>
                <a:cs typeface="Arial Narrow" charset="0"/>
              </a:rPr>
              <a:t> Sub-district</a:t>
            </a:r>
          </a:p>
        </p:txBody>
      </p:sp>
      <p:sp>
        <p:nvSpPr>
          <p:cNvPr id="7" name="Rectangle 6">
            <a:extLst>
              <a:ext uri="{FF2B5EF4-FFF2-40B4-BE49-F238E27FC236}">
                <a16:creationId xmlns:a16="http://schemas.microsoft.com/office/drawing/2014/main" xmlns="" id="{8A5D780E-47E4-4210-9A29-C5AFC71B8F96}"/>
              </a:ext>
            </a:extLst>
          </p:cNvPr>
          <p:cNvSpPr/>
          <p:nvPr/>
        </p:nvSpPr>
        <p:spPr>
          <a:xfrm>
            <a:off x="7039429" y="5081697"/>
            <a:ext cx="1051891" cy="523220"/>
          </a:xfrm>
          <a:prstGeom prst="rect">
            <a:avLst/>
          </a:prstGeom>
        </p:spPr>
        <p:txBody>
          <a:bodyPr wrap="none">
            <a:spAutoFit/>
          </a:bodyPr>
          <a:lstStyle/>
          <a:p>
            <a:r>
              <a:rPr lang="en-GB" sz="2800" b="1" dirty="0">
                <a:solidFill>
                  <a:srgbClr val="58585A"/>
                </a:solidFill>
                <a:latin typeface="Arial Narrow" panose="020B0606020202030204" pitchFamily="34" charset="0"/>
              </a:rPr>
              <a:t>50 KIs</a:t>
            </a:r>
            <a:endParaRPr lang="en-US" sz="2800" dirty="0"/>
          </a:p>
        </p:txBody>
      </p:sp>
      <p:pic>
        <p:nvPicPr>
          <p:cNvPr id="8" name="Picture 7">
            <a:extLst>
              <a:ext uri="{FF2B5EF4-FFF2-40B4-BE49-F238E27FC236}">
                <a16:creationId xmlns:a16="http://schemas.microsoft.com/office/drawing/2014/main" xmlns="" id="{767733AA-7F89-4B7E-8FD9-F34C1A666F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a:extLst>
              <a:ext uri="{FF2B5EF4-FFF2-40B4-BE49-F238E27FC236}">
                <a16:creationId xmlns:a16="http://schemas.microsoft.com/office/drawing/2014/main" xmlns="" id="{CBFF6FB6-11A3-4B44-87A8-C40E075B8974}"/>
              </a:ext>
            </a:extLst>
          </p:cNvPr>
          <p:cNvPicPr preferRelativeResize="0">
            <a:picLocks/>
          </p:cNvPicPr>
          <p:nvPr/>
        </p:nvPicPr>
        <p:blipFill>
          <a:blip r:embed="rId4"/>
          <a:stretch>
            <a:fillRect/>
          </a:stretch>
        </p:blipFill>
        <p:spPr>
          <a:xfrm>
            <a:off x="5397034" y="4484158"/>
            <a:ext cx="1486107" cy="1594683"/>
          </a:xfrm>
          <a:prstGeom prst="rect">
            <a:avLst/>
          </a:prstGeom>
        </p:spPr>
      </p:pic>
    </p:spTree>
    <p:extLst>
      <p:ext uri="{BB962C8B-B14F-4D97-AF65-F5344CB8AC3E}">
        <p14:creationId xmlns:p14="http://schemas.microsoft.com/office/powerpoint/2010/main" val="113482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a:extLst>
              <a:ext uri="{FF2B5EF4-FFF2-40B4-BE49-F238E27FC236}">
                <a16:creationId xmlns:a16="http://schemas.microsoft.com/office/drawing/2014/main" xmlns="" id="{784E2B3F-A4C1-4606-8C90-92C3A43A6B7E}"/>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Limitations</a:t>
            </a:r>
          </a:p>
        </p:txBody>
      </p:sp>
      <p:sp>
        <p:nvSpPr>
          <p:cNvPr id="2" name="Rectangle 1">
            <a:extLst>
              <a:ext uri="{FF2B5EF4-FFF2-40B4-BE49-F238E27FC236}">
                <a16:creationId xmlns:a16="http://schemas.microsoft.com/office/drawing/2014/main" xmlns="" id="{5DF8A732-EB82-4342-BDD3-4AA7CDC7C283}"/>
              </a:ext>
            </a:extLst>
          </p:cNvPr>
          <p:cNvSpPr/>
          <p:nvPr/>
        </p:nvSpPr>
        <p:spPr>
          <a:xfrm>
            <a:off x="423006" y="1354522"/>
            <a:ext cx="8412480" cy="4478149"/>
          </a:xfrm>
          <a:prstGeom prst="rect">
            <a:avLst/>
          </a:prstGeom>
        </p:spPr>
        <p:txBody>
          <a:bodyPr wrap="square">
            <a:spAutoFit/>
          </a:bodyPr>
          <a:lstStyle/>
          <a:p>
            <a:pPr marL="285750" indent="-285750" algn="just">
              <a:spcAft>
                <a:spcPts val="1200"/>
              </a:spcAft>
              <a:buFont typeface="Wingdings" panose="05000000000000000000" pitchFamily="2" charset="2"/>
              <a:buChar char="Ø"/>
            </a:pPr>
            <a:r>
              <a:rPr lang="en-US" sz="2000" b="1" dirty="0">
                <a:solidFill>
                  <a:srgbClr val="58585A"/>
                </a:solidFill>
                <a:latin typeface="Arial Narrow" panose="020B0606020202030204" pitchFamily="34" charset="0"/>
              </a:rPr>
              <a:t>Considering the findings as indicative </a:t>
            </a:r>
            <a:r>
              <a:rPr lang="en-US" sz="2000" dirty="0">
                <a:solidFill>
                  <a:srgbClr val="58585A"/>
                </a:solidFill>
                <a:latin typeface="Arial Narrow" panose="020B0606020202030204" pitchFamily="34" charset="0"/>
              </a:rPr>
              <a:t>due to the </a:t>
            </a:r>
            <a:r>
              <a:rPr lang="en-US" sz="2000" dirty="0" smtClean="0">
                <a:solidFill>
                  <a:srgbClr val="58585A"/>
                </a:solidFill>
                <a:latin typeface="Arial Narrow" panose="020B0606020202030204" pitchFamily="34" charset="0"/>
              </a:rPr>
              <a:t>relatively small </a:t>
            </a:r>
            <a:r>
              <a:rPr lang="en-US" sz="2000" dirty="0">
                <a:solidFill>
                  <a:srgbClr val="58585A"/>
                </a:solidFill>
                <a:latin typeface="Arial Narrow" panose="020B0606020202030204" pitchFamily="34" charset="0"/>
              </a:rPr>
              <a:t>sample size and the purposive sampling method</a:t>
            </a:r>
          </a:p>
          <a:p>
            <a:pPr algn="just">
              <a:spcAft>
                <a:spcPts val="1800"/>
              </a:spcAft>
            </a:pPr>
            <a:r>
              <a:rPr lang="en-US" sz="2000" dirty="0">
                <a:solidFill>
                  <a:srgbClr val="58585A"/>
                </a:solidFill>
                <a:latin typeface="Arial Narrow" panose="020B0606020202030204" pitchFamily="34" charset="0"/>
              </a:rPr>
              <a:t>	  50 KIs in Markaz Al-</a:t>
            </a:r>
            <a:r>
              <a:rPr lang="en-US" sz="2000" dirty="0" err="1">
                <a:solidFill>
                  <a:srgbClr val="58585A"/>
                </a:solidFill>
                <a:latin typeface="Arial Narrow" panose="020B0606020202030204" pitchFamily="34" charset="0"/>
              </a:rPr>
              <a:t>Garma</a:t>
            </a:r>
            <a:r>
              <a:rPr lang="en-US" sz="2000" dirty="0">
                <a:solidFill>
                  <a:srgbClr val="58585A"/>
                </a:solidFill>
                <a:latin typeface="Arial Narrow" panose="020B0606020202030204" pitchFamily="34" charset="0"/>
              </a:rPr>
              <a:t> Sub-district</a:t>
            </a:r>
            <a:endParaRPr lang="en-US" sz="2000" b="1" dirty="0">
              <a:solidFill>
                <a:srgbClr val="58585A"/>
              </a:solidFill>
              <a:latin typeface="Arial Narrow" panose="020B0606020202030204" pitchFamily="34" charset="0"/>
            </a:endParaRPr>
          </a:p>
          <a:p>
            <a:pPr marL="285750" indent="-285750" algn="just">
              <a:spcAft>
                <a:spcPts val="1200"/>
              </a:spcAft>
              <a:buFont typeface="Wingdings" panose="05000000000000000000" pitchFamily="2" charset="2"/>
              <a:buChar char="Ø"/>
            </a:pPr>
            <a:r>
              <a:rPr lang="en-GB" sz="2000" b="1" dirty="0">
                <a:solidFill>
                  <a:srgbClr val="58585A"/>
                </a:solidFill>
                <a:latin typeface="Arial Narrow" panose="020B0606020202030204" pitchFamily="34" charset="0"/>
              </a:rPr>
              <a:t>KIs gender balance</a:t>
            </a:r>
          </a:p>
          <a:p>
            <a:pPr algn="just">
              <a:spcAft>
                <a:spcPts val="1800"/>
              </a:spcAft>
            </a:pPr>
            <a:r>
              <a:rPr lang="en-US" sz="2000" dirty="0">
                <a:solidFill>
                  <a:srgbClr val="58585A"/>
                </a:solidFill>
                <a:latin typeface="Arial Narrow" panose="020B0606020202030204" pitchFamily="34" charset="0"/>
              </a:rPr>
              <a:t>	  50 male KIs </a:t>
            </a:r>
            <a:r>
              <a:rPr lang="en-US" sz="2000" dirty="0" smtClean="0">
                <a:solidFill>
                  <a:srgbClr val="58585A"/>
                </a:solidFill>
                <a:latin typeface="Arial Narrow" panose="020B0606020202030204" pitchFamily="34" charset="0"/>
              </a:rPr>
              <a:t>(lack of </a:t>
            </a:r>
            <a:r>
              <a:rPr lang="en-US" sz="2000" dirty="0">
                <a:solidFill>
                  <a:srgbClr val="58585A"/>
                </a:solidFill>
                <a:latin typeface="Arial Narrow" panose="020B0606020202030204" pitchFamily="34" charset="0"/>
              </a:rPr>
              <a:t>female KIs participation)</a:t>
            </a:r>
          </a:p>
          <a:p>
            <a:pPr marL="285750" indent="-285750" algn="just">
              <a:spcAft>
                <a:spcPts val="1200"/>
              </a:spcAft>
              <a:buFont typeface="Wingdings" panose="05000000000000000000" pitchFamily="2" charset="2"/>
              <a:buChar char="Ø"/>
            </a:pPr>
            <a:r>
              <a:rPr lang="en-GB" sz="2000" b="1" dirty="0">
                <a:solidFill>
                  <a:srgbClr val="58585A"/>
                </a:solidFill>
                <a:latin typeface="Arial Narrow" panose="020B0606020202030204" pitchFamily="34" charset="0"/>
              </a:rPr>
              <a:t>Contextualization at sub-district level</a:t>
            </a:r>
          </a:p>
          <a:p>
            <a:pPr marL="971550" lvl="1" algn="just"/>
            <a:r>
              <a:rPr lang="en-GB" sz="2000" dirty="0">
                <a:solidFill>
                  <a:srgbClr val="58585A"/>
                </a:solidFill>
                <a:latin typeface="Arial Narrow" panose="020B0606020202030204" pitchFamily="34" charset="0"/>
                <a:ea typeface="Calibri" panose="020F0502020204030204" pitchFamily="34" charset="0"/>
                <a:cs typeface="Arial" panose="020B0604020202020204" pitchFamily="34" charset="0"/>
              </a:rPr>
              <a:t>To operationalise the identified trends, information was analysed</a:t>
            </a:r>
          </a:p>
          <a:p>
            <a:pPr marL="971550" lvl="1" algn="just">
              <a:spcAft>
                <a:spcPts val="1800"/>
              </a:spcAft>
            </a:pPr>
            <a:r>
              <a:rPr lang="en-GB" sz="2000" dirty="0">
                <a:solidFill>
                  <a:srgbClr val="58585A"/>
                </a:solidFill>
                <a:latin typeface="Arial Narrow" panose="020B0606020202030204" pitchFamily="34" charset="0"/>
                <a:ea typeface="Calibri" panose="020F0502020204030204" pitchFamily="34" charset="0"/>
                <a:cs typeface="Arial" panose="020B0604020202020204" pitchFamily="34" charset="0"/>
              </a:rPr>
              <a:t>and visualized at sub-district level, rather than village or neighbourhood</a:t>
            </a:r>
            <a:endParaRPr lang="en-GB" sz="2000" b="1" dirty="0">
              <a:solidFill>
                <a:srgbClr val="58585A"/>
              </a:solidFill>
              <a:latin typeface="Arial Narrow" panose="020B0606020202030204" pitchFamily="34" charset="0"/>
            </a:endParaRPr>
          </a:p>
          <a:p>
            <a:pPr marL="285750" indent="-285750" algn="just">
              <a:spcAft>
                <a:spcPts val="1200"/>
              </a:spcAft>
              <a:buFont typeface="Wingdings" panose="05000000000000000000" pitchFamily="2" charset="2"/>
              <a:buChar char="Ø"/>
            </a:pPr>
            <a:r>
              <a:rPr lang="en-US" sz="2000" b="1" dirty="0">
                <a:solidFill>
                  <a:srgbClr val="58585A"/>
                </a:solidFill>
                <a:latin typeface="Arial Narrow" panose="020B0606020202030204" pitchFamily="34" charset="0"/>
              </a:rPr>
              <a:t>Remote data collection</a:t>
            </a:r>
          </a:p>
          <a:p>
            <a:pPr marL="971550" algn="just">
              <a:spcAft>
                <a:spcPts val="2400"/>
              </a:spcAft>
            </a:pPr>
            <a:r>
              <a:rPr lang="en-GB" sz="2000" dirty="0">
                <a:solidFill>
                  <a:srgbClr val="58585A"/>
                </a:solidFill>
                <a:latin typeface="Arial Narrow" panose="020B0606020202030204" pitchFamily="34" charset="0"/>
              </a:rPr>
              <a:t>Data collected remotely by phone</a:t>
            </a:r>
            <a:endParaRPr lang="en-US" sz="2000" dirty="0">
              <a:solidFill>
                <a:srgbClr val="58585A"/>
              </a:solidFill>
              <a:latin typeface="Arial Narrow" panose="020B0606020202030204" pitchFamily="34" charset="0"/>
            </a:endParaRPr>
          </a:p>
        </p:txBody>
      </p:sp>
      <p:sp>
        <p:nvSpPr>
          <p:cNvPr id="4" name="TextBox 3">
            <a:extLst>
              <a:ext uri="{FF2B5EF4-FFF2-40B4-BE49-F238E27FC236}">
                <a16:creationId xmlns:a16="http://schemas.microsoft.com/office/drawing/2014/main" xmlns="" id="{5F5AAB23-C119-40CD-8010-7768A2E7558F}"/>
              </a:ext>
            </a:extLst>
          </p:cNvPr>
          <p:cNvSpPr txBox="1"/>
          <p:nvPr/>
        </p:nvSpPr>
        <p:spPr>
          <a:xfrm>
            <a:off x="892804" y="1997794"/>
            <a:ext cx="720671" cy="523220"/>
          </a:xfrm>
          <a:prstGeom prst="rect">
            <a:avLst/>
          </a:prstGeom>
          <a:noFill/>
        </p:spPr>
        <p:txBody>
          <a:bodyPr wrap="square">
            <a:spAutoFit/>
          </a:bodyPr>
          <a:lstStyle/>
          <a:p>
            <a:r>
              <a:rPr lang="en-US" sz="2800" dirty="0">
                <a:solidFill>
                  <a:srgbClr val="EE5859"/>
                </a:solidFill>
                <a:latin typeface="humanitarian-icons-v02" panose="02000503000000000000" pitchFamily="2" charset="0"/>
              </a:rPr>
              <a:t></a:t>
            </a:r>
            <a:endParaRPr lang="en-US" sz="2800" dirty="0"/>
          </a:p>
        </p:txBody>
      </p:sp>
      <p:sp>
        <p:nvSpPr>
          <p:cNvPr id="6" name="TextBox 5">
            <a:extLst>
              <a:ext uri="{FF2B5EF4-FFF2-40B4-BE49-F238E27FC236}">
                <a16:creationId xmlns:a16="http://schemas.microsoft.com/office/drawing/2014/main" xmlns="" id="{7309EAC6-5CE0-45CE-B2E7-F898FF42A9D2}"/>
              </a:ext>
            </a:extLst>
          </p:cNvPr>
          <p:cNvSpPr txBox="1"/>
          <p:nvPr/>
        </p:nvSpPr>
        <p:spPr>
          <a:xfrm>
            <a:off x="892804" y="3051714"/>
            <a:ext cx="596081" cy="523220"/>
          </a:xfrm>
          <a:prstGeom prst="rect">
            <a:avLst/>
          </a:prstGeom>
          <a:noFill/>
        </p:spPr>
        <p:txBody>
          <a:bodyPr wrap="square">
            <a:spAutoFit/>
          </a:bodyPr>
          <a:lstStyle/>
          <a:p>
            <a:r>
              <a:rPr lang="en-US" sz="2800" dirty="0">
                <a:solidFill>
                  <a:srgbClr val="EE5859"/>
                </a:solidFill>
                <a:latin typeface="humanitarian-icons-v02" panose="02000503000000000000" pitchFamily="2" charset="0"/>
              </a:rPr>
              <a:t></a:t>
            </a:r>
          </a:p>
        </p:txBody>
      </p:sp>
      <p:pic>
        <p:nvPicPr>
          <p:cNvPr id="7" name="Picture 6">
            <a:extLst>
              <a:ext uri="{FF2B5EF4-FFF2-40B4-BE49-F238E27FC236}">
                <a16:creationId xmlns:a16="http://schemas.microsoft.com/office/drawing/2014/main" xmlns="" id="{F40D2895-D3C6-414D-8D91-65E158C37B1E}"/>
              </a:ext>
            </a:extLst>
          </p:cNvPr>
          <p:cNvPicPr>
            <a:picLocks noChangeAspect="1"/>
          </p:cNvPicPr>
          <p:nvPr/>
        </p:nvPicPr>
        <p:blipFill>
          <a:blip r:embed="rId3"/>
          <a:stretch>
            <a:fillRect/>
          </a:stretch>
        </p:blipFill>
        <p:spPr>
          <a:xfrm>
            <a:off x="832473" y="4184265"/>
            <a:ext cx="476711" cy="523220"/>
          </a:xfrm>
          <a:prstGeom prst="rect">
            <a:avLst/>
          </a:prstGeom>
        </p:spPr>
      </p:pic>
      <p:pic>
        <p:nvPicPr>
          <p:cNvPr id="8" name="Picture 7">
            <a:extLst>
              <a:ext uri="{FF2B5EF4-FFF2-40B4-BE49-F238E27FC236}">
                <a16:creationId xmlns:a16="http://schemas.microsoft.com/office/drawing/2014/main" xmlns="" id="{919B1466-1916-43FB-B16E-2CCF645CFFBF}"/>
              </a:ext>
            </a:extLst>
          </p:cNvPr>
          <p:cNvPicPr>
            <a:picLocks noChangeAspect="1"/>
          </p:cNvPicPr>
          <p:nvPr/>
        </p:nvPicPr>
        <p:blipFill>
          <a:blip r:embed="rId4"/>
          <a:stretch>
            <a:fillRect/>
          </a:stretch>
        </p:blipFill>
        <p:spPr>
          <a:xfrm>
            <a:off x="931322" y="5370536"/>
            <a:ext cx="476711" cy="424133"/>
          </a:xfrm>
          <a:prstGeom prst="rect">
            <a:avLst/>
          </a:prstGeom>
        </p:spPr>
      </p:pic>
      <p:pic>
        <p:nvPicPr>
          <p:cNvPr id="9" name="Picture 8">
            <a:extLst>
              <a:ext uri="{FF2B5EF4-FFF2-40B4-BE49-F238E27FC236}">
                <a16:creationId xmlns:a16="http://schemas.microsoft.com/office/drawing/2014/main" xmlns="" id="{B782D972-73BA-4EE8-B6B0-E67C5C400B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79467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3308C96-86AA-48D0-8945-0F140AD2A47A}"/>
              </a:ext>
            </a:extLst>
          </p:cNvPr>
          <p:cNvSpPr/>
          <p:nvPr/>
        </p:nvSpPr>
        <p:spPr>
          <a:xfrm>
            <a:off x="4119408" y="2492424"/>
            <a:ext cx="5024592" cy="1200329"/>
          </a:xfrm>
          <a:prstGeom prst="rect">
            <a:avLst/>
          </a:prstGeom>
        </p:spPr>
        <p:txBody>
          <a:bodyPr wrap="square">
            <a:spAutoFit/>
          </a:bodyPr>
          <a:lstStyle/>
          <a:p>
            <a:r>
              <a:rPr lang="en-US" sz="3600" b="1" dirty="0">
                <a:solidFill>
                  <a:schemeClr val="bg1"/>
                </a:solidFill>
                <a:latin typeface="Arial Narrow" panose="020B0606020202030204" pitchFamily="34" charset="0"/>
              </a:rPr>
              <a:t>Markaz Al-</a:t>
            </a:r>
            <a:r>
              <a:rPr lang="en-US" sz="3600" b="1" dirty="0" err="1">
                <a:solidFill>
                  <a:schemeClr val="bg1"/>
                </a:solidFill>
                <a:latin typeface="Arial Narrow" panose="020B0606020202030204" pitchFamily="34" charset="0"/>
              </a:rPr>
              <a:t>Garma</a:t>
            </a:r>
            <a:r>
              <a:rPr lang="en-US" sz="3600" b="1" dirty="0">
                <a:solidFill>
                  <a:schemeClr val="bg1"/>
                </a:solidFill>
                <a:latin typeface="Arial Narrow" panose="020B0606020202030204" pitchFamily="34" charset="0"/>
              </a:rPr>
              <a:t> overview and current demographics</a:t>
            </a:r>
            <a:endParaRPr lang="en-US" sz="3600" b="1" dirty="0">
              <a:solidFill>
                <a:srgbClr val="FFFF00"/>
              </a:solidFill>
              <a:latin typeface="Arial Narrow" panose="020B0606020202030204" pitchFamily="34" charset="0"/>
            </a:endParaRPr>
          </a:p>
        </p:txBody>
      </p:sp>
      <p:sp>
        <p:nvSpPr>
          <p:cNvPr id="3" name="TextBox 2">
            <a:extLst>
              <a:ext uri="{FF2B5EF4-FFF2-40B4-BE49-F238E27FC236}">
                <a16:creationId xmlns:a16="http://schemas.microsoft.com/office/drawing/2014/main" xmlns="" id="{D4BD634E-20E9-45ED-9428-C40F1B53DF0B}"/>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3</a:t>
            </a:r>
          </a:p>
        </p:txBody>
      </p:sp>
      <p:pic>
        <p:nvPicPr>
          <p:cNvPr id="4" name="Picture 3">
            <a:extLst>
              <a:ext uri="{FF2B5EF4-FFF2-40B4-BE49-F238E27FC236}">
                <a16:creationId xmlns:a16="http://schemas.microsoft.com/office/drawing/2014/main" xmlns="" id="{8ED37968-0C1F-4CEF-B5F1-25F63C10A5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175511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A2F9A4ED-6511-4D7E-81A1-4B3957CF501B}"/>
    </a:ext>
  </a:extLst>
</a:theme>
</file>

<file path=ppt/theme/theme11.xml><?xml version="1.0" encoding="utf-8"?>
<a:theme xmlns:a="http://schemas.openxmlformats.org/drawingml/2006/main" name="1_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12.xml><?xml version="1.0" encoding="utf-8"?>
<a:theme xmlns:a="http://schemas.openxmlformats.org/drawingml/2006/main" name="1_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13.xml><?xml version="1.0" encoding="utf-8"?>
<a:theme xmlns:a="http://schemas.openxmlformats.org/drawingml/2006/main" name="1_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0DBE3C3B-BA58-4D0B-A74F-8EB8CAF0D933}"/>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7FCFAA94-833B-4986-BFC6-5CBFBBE9FB6C}"/>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236424E4-8A5F-44C9-B89E-0D208F8548AE}"/>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46AADFFE-6B42-4FB5-8517-D11B767734A7}"/>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5E5D0638-EE5A-4630-A5C1-09F05BB390AF}"/>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61DED95D-B74C-4703-815A-5B611EDA71A6}"/>
    </a:ext>
  </a:extLst>
</a:theme>
</file>

<file path=docProps/app.xml><?xml version="1.0" encoding="utf-8"?>
<Properties xmlns="http://schemas.openxmlformats.org/officeDocument/2006/extended-properties" xmlns:vt="http://schemas.openxmlformats.org/officeDocument/2006/docPropsVTypes">
  <TotalTime>13479</TotalTime>
  <Words>4109</Words>
  <Application>Microsoft Macintosh PowerPoint</Application>
  <PresentationFormat>On-screen Show (4:3)</PresentationFormat>
  <Paragraphs>377</Paragraphs>
  <Slides>33</Slides>
  <Notes>28</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33</vt:i4>
      </vt:variant>
    </vt:vector>
  </HeadingPairs>
  <TitlesOfParts>
    <vt:vector size="52" baseType="lpstr">
      <vt:lpstr>Arial Narrow</vt:lpstr>
      <vt:lpstr>Arial Unicode MS</vt:lpstr>
      <vt:lpstr>Calibri</vt:lpstr>
      <vt:lpstr>humanitarian-icons-v02</vt:lpstr>
      <vt:lpstr>Wingdings</vt:lpstr>
      <vt:lpstr>Arial</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1_Op1 Left banner</vt:lpstr>
      <vt:lpstr>1_Op1 Top banner</vt:lpstr>
      <vt:lpstr>1_Op1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Markaz Al-Garma Sub-district overview</vt:lpstr>
      <vt:lpstr>PowerPoint Presentation</vt:lpstr>
      <vt:lpstr>Markaz Al-Garma Sub-district Key findings on safety and security</vt:lpstr>
      <vt:lpstr>Markaz Al-Garma Sub-district Other key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dc:creator>
  <cp:lastModifiedBy>Microsoft Office User</cp:lastModifiedBy>
  <cp:revision>513</cp:revision>
  <dcterms:created xsi:type="dcterms:W3CDTF">2020-08-09T11:48:21Z</dcterms:created>
  <dcterms:modified xsi:type="dcterms:W3CDTF">2021-04-25T10:18:22Z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2021-02-09T11:15:24Z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bb9e7435-dd35-479f-a827-8c80d8527632</vt:lpwstr>
  </property>
  <property fmtid="{D5CDD505-2E9C-101B-9397-08002B2CF9AE}" pid="8" name="MSIP_Label_2059aa38-f392-4105-be92-628035578272_ContentBits">
    <vt:lpwstr>0</vt:lpwstr>
  </property>
</Properties>
</file>