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68" r:id="rId2"/>
    <p:sldId id="319" r:id="rId3"/>
    <p:sldId id="279" r:id="rId4"/>
    <p:sldId id="280" r:id="rId5"/>
    <p:sldId id="310" r:id="rId6"/>
    <p:sldId id="285" r:id="rId7"/>
    <p:sldId id="311" r:id="rId8"/>
    <p:sldId id="294" r:id="rId9"/>
    <p:sldId id="293" r:id="rId10"/>
    <p:sldId id="314" r:id="rId11"/>
    <p:sldId id="297" r:id="rId12"/>
    <p:sldId id="312" r:id="rId13"/>
    <p:sldId id="315" r:id="rId14"/>
    <p:sldId id="317" r:id="rId15"/>
    <p:sldId id="302" r:id="rId16"/>
    <p:sldId id="313" r:id="rId17"/>
    <p:sldId id="299" r:id="rId18"/>
    <p:sldId id="300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5C0"/>
    <a:srgbClr val="FCDBD4"/>
    <a:srgbClr val="9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6176" autoAdjust="0"/>
  </p:normalViewPr>
  <p:slideViewPr>
    <p:cSldViewPr snapToGrid="0" showGuides="1">
      <p:cViewPr varScale="1">
        <p:scale>
          <a:sx n="60" d="100"/>
          <a:sy n="60" d="100"/>
        </p:scale>
        <p:origin x="149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0EF1-926A-443E-8E55-D6ABFF9937E1}" type="datetimeFigureOut">
              <a:rPr lang="en-US" smtClean="0"/>
              <a:t>9/28/2016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77688-EC74-4612-9A2A-0239D37B34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1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5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2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6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5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77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20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86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4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9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2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7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3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1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6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77688-EC74-4612-9A2A-0239D37B34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5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6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90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0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3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3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1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9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2451-4B8C-4829-A79E-1E7018BF6BAF}" type="datetimeFigureOut">
              <a:rPr lang="en-GB" smtClean="0"/>
              <a:t>28/09/2016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39B8-4CB8-4338-A3D1-33CA5287631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9687" y="5601816"/>
            <a:ext cx="1922439" cy="3732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203" y="392716"/>
            <a:ext cx="7665538" cy="64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0" y="427269"/>
            <a:ext cx="4572000" cy="1070453"/>
          </a:xfrm>
          <a:custGeom>
            <a:avLst/>
            <a:gdLst/>
            <a:ahLst/>
            <a:cxnLst/>
            <a:rect l="l" t="t" r="r" b="b"/>
            <a:pathLst>
              <a:path w="3444240" h="641985">
                <a:moveTo>
                  <a:pt x="0" y="641400"/>
                </a:moveTo>
                <a:lnTo>
                  <a:pt x="3443998" y="641400"/>
                </a:lnTo>
                <a:lnTo>
                  <a:pt x="3443998" y="0"/>
                </a:lnTo>
                <a:lnTo>
                  <a:pt x="0" y="0"/>
                </a:lnTo>
                <a:lnTo>
                  <a:pt x="0" y="6414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175420" y="557799"/>
            <a:ext cx="3380580" cy="63094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GB" sz="4100" b="1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IM</a:t>
            </a:r>
            <a:r>
              <a:rPr lang="en-GB" sz="4100" b="1" spc="-155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P</a:t>
            </a:r>
            <a:r>
              <a:rPr lang="en-GB" sz="4100" b="1" dirty="0" smtClean="0">
                <a:solidFill>
                  <a:srgbClr val="FFFFFF"/>
                </a:solidFill>
                <a:latin typeface="Trade Gothic LT Std Bold"/>
                <a:cs typeface="Trade Gothic LT Std Bold"/>
              </a:rPr>
              <a:t>ACT</a:t>
            </a:r>
            <a:endParaRPr lang="en-GB" sz="4100" dirty="0">
              <a:latin typeface="Trade Gothic LT Std Bold"/>
              <a:cs typeface="Trade Gothic LT Std Bold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925128" y="500811"/>
            <a:ext cx="1261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200" b="1" dirty="0">
                <a:solidFill>
                  <a:srgbClr val="FFFFFF"/>
                </a:solidFill>
                <a:latin typeface="Trade Gothic LT Std Bold"/>
                <a:cs typeface="Trade Gothic LT Std Bold"/>
              </a:rPr>
              <a:t>Shaping practices </a:t>
            </a:r>
            <a:r>
              <a:rPr sz="1200" b="1" spc="-10" dirty="0">
                <a:solidFill>
                  <a:srgbClr val="FFFFFF"/>
                </a:solidFill>
                <a:latin typeface="Trade Gothic LT Std Bold"/>
                <a:cs typeface="Trade Gothic LT Std Bold"/>
              </a:rPr>
              <a:t>Influencing policies Impacting lives</a:t>
            </a:r>
            <a:endParaRPr sz="1200" dirty="0">
              <a:latin typeface="Trade Gothic LT Std Bold"/>
              <a:cs typeface="Trade Gothic LT Std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723"/>
            <a:ext cx="9144000" cy="536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2726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 Informant Interview</a:t>
            </a:r>
          </a:p>
          <a:p>
            <a:r>
              <a:rPr lang="en-US" sz="2800" dirty="0" smtClean="0"/>
              <a:t>Training &amp; Best Practices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421" y="1655379"/>
            <a:ext cx="373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TRAINING TOOLS  - October 2016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Wrapping up the KII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51" y="1492456"/>
            <a:ext cx="72589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anose="020B0606020202030204" pitchFamily="34" charset="0"/>
              </a:rPr>
              <a:t>The monitor is respirable for properly closing the session. This include: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Thanking the key informant, as he/she is a volunteer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Appreciating the work that has been done as his/her opinions </a:t>
            </a:r>
            <a:r>
              <a:rPr lang="en-US" sz="2600" dirty="0">
                <a:latin typeface="Arial Narrow" panose="020B0606020202030204" pitchFamily="34" charset="0"/>
              </a:rPr>
              <a:t>will be very valuable to the </a:t>
            </a:r>
            <a:r>
              <a:rPr lang="en-US" sz="2600" dirty="0" smtClean="0">
                <a:latin typeface="Arial Narrow" panose="020B0606020202030204" pitchFamily="34" charset="0"/>
              </a:rPr>
              <a:t>monitoring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Asking </a:t>
            </a:r>
            <a:r>
              <a:rPr lang="en-US" sz="2600" dirty="0">
                <a:latin typeface="Arial Narrow" panose="020B0606020202030204" pitchFamily="34" charset="0"/>
              </a:rPr>
              <a:t>his/her </a:t>
            </a:r>
            <a:r>
              <a:rPr lang="en-US" sz="2600" dirty="0" smtClean="0">
                <a:latin typeface="Arial Narrow" panose="020B0606020202030204" pitchFamily="34" charset="0"/>
              </a:rPr>
              <a:t>comments of the KII process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Communicating IMPACT Skype </a:t>
            </a:r>
            <a:r>
              <a:rPr lang="en-US" sz="2600" dirty="0">
                <a:latin typeface="Arial Narrow" panose="020B0606020202030204" pitchFamily="34" charset="0"/>
              </a:rPr>
              <a:t>ID: </a:t>
            </a:r>
            <a:r>
              <a:rPr lang="en-US" sz="2600" b="1" i="1" dirty="0" smtClean="0">
                <a:latin typeface="Arial Narrow" panose="020B0606020202030204" pitchFamily="34" charset="0"/>
              </a:rPr>
              <a:t>IMPACT_Initiatives_Turkey</a:t>
            </a:r>
            <a:r>
              <a:rPr lang="en-US" sz="2600" dirty="0" smtClean="0">
                <a:latin typeface="Arial Narrow" panose="020B0606020202030204" pitchFamily="34" charset="0"/>
              </a:rPr>
              <a:t> that key informants can use to provide feedback on the interview</a:t>
            </a:r>
            <a:endParaRPr lang="en-US" sz="2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6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Recap for the monitor</a:t>
            </a:r>
            <a:endParaRPr lang="en-GB" sz="26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528" y="1659562"/>
            <a:ext cx="337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 Narrow" panose="020B0606020202030204" pitchFamily="34" charset="0"/>
              </a:rPr>
              <a:t>A good </a:t>
            </a:r>
            <a:r>
              <a:rPr lang="en-US" sz="2600" b="1" dirty="0" smtClean="0">
                <a:latin typeface="Arial Narrow" panose="020B0606020202030204" pitchFamily="34" charset="0"/>
              </a:rPr>
              <a:t>monitor </a:t>
            </a:r>
            <a:r>
              <a:rPr lang="en-US" sz="2600" b="1" dirty="0">
                <a:latin typeface="Arial Narrow" panose="020B0606020202030204" pitchFamily="34" charset="0"/>
              </a:rPr>
              <a:t>. . </a:t>
            </a:r>
            <a:r>
              <a:rPr lang="en-US" sz="2600" b="1" dirty="0" smtClean="0">
                <a:latin typeface="Arial Narrow" panose="020B0606020202030204" pitchFamily="34" charset="0"/>
              </a:rPr>
              <a:t>.</a:t>
            </a:r>
          </a:p>
          <a:p>
            <a:endParaRPr lang="en-US" sz="30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 Narrow" panose="020B0606020202030204" pitchFamily="34" charset="0"/>
              </a:rPr>
              <a:t>Shows </a:t>
            </a:r>
            <a:r>
              <a:rPr lang="en-US" sz="2600" dirty="0" smtClean="0">
                <a:latin typeface="Arial Narrow" panose="020B0606020202030204" pitchFamily="34" charset="0"/>
              </a:rPr>
              <a:t>flexibility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 Narrow" panose="020B0606020202030204" pitchFamily="34" charset="0"/>
              </a:rPr>
              <a:t>Shows </a:t>
            </a:r>
            <a:r>
              <a:rPr lang="en-US" sz="2600" dirty="0" smtClean="0">
                <a:latin typeface="Arial Narrow" panose="020B0606020202030204" pitchFamily="34" charset="0"/>
              </a:rPr>
              <a:t>sensitivity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 Narrow" panose="020B0606020202030204" pitchFamily="34" charset="0"/>
              </a:rPr>
              <a:t>Has a sense of </a:t>
            </a:r>
            <a:r>
              <a:rPr lang="en-US" sz="2600" dirty="0" smtClean="0">
                <a:latin typeface="Arial Narrow" panose="020B0606020202030204" pitchFamily="34" charset="0"/>
              </a:rPr>
              <a:t>humor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Arial Narrow" panose="020B0606020202030204" pitchFamily="34" charset="0"/>
              </a:rPr>
              <a:t>Asks for clarifications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 Narrow" panose="020B0606020202030204" pitchFamily="34" charset="0"/>
              </a:rPr>
              <a:t>Encourages </a:t>
            </a:r>
            <a:r>
              <a:rPr lang="en-US" sz="2600" dirty="0" smtClean="0">
                <a:latin typeface="Arial Narrow" panose="020B0606020202030204" pitchFamily="34" charset="0"/>
              </a:rPr>
              <a:t>the key informant to be as specific as possible</a:t>
            </a:r>
            <a:endParaRPr lang="en-US" sz="2600" dirty="0">
              <a:latin typeface="Arial Narrow" panose="020B0606020202030204" pitchFamily="34" charset="0"/>
            </a:endParaRPr>
          </a:p>
          <a:p>
            <a:endParaRPr lang="en-US" sz="3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21127" y="1659562"/>
            <a:ext cx="44444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anose="020B0606020202030204" pitchFamily="34" charset="0"/>
              </a:rPr>
              <a:t>A </a:t>
            </a:r>
            <a:r>
              <a:rPr lang="en-US" sz="2600" b="1" dirty="0">
                <a:latin typeface="Arial Narrow" panose="020B0606020202030204" pitchFamily="34" charset="0"/>
              </a:rPr>
              <a:t>good </a:t>
            </a:r>
            <a:r>
              <a:rPr lang="en-US" sz="2600" b="1" dirty="0" smtClean="0">
                <a:latin typeface="Arial Narrow" panose="020B0606020202030204" pitchFamily="34" charset="0"/>
              </a:rPr>
              <a:t>monitor </a:t>
            </a:r>
            <a:r>
              <a:rPr lang="en-US" sz="2600" b="1" dirty="0">
                <a:latin typeface="Arial Narrow" panose="020B0606020202030204" pitchFamily="34" charset="0"/>
              </a:rPr>
              <a:t>tries not to . . </a:t>
            </a:r>
            <a:endParaRPr lang="en-US" sz="2600" b="1" dirty="0" smtClean="0">
              <a:latin typeface="Arial Narrow" panose="020B0606020202030204" pitchFamily="34" charset="0"/>
            </a:endParaRPr>
          </a:p>
          <a:p>
            <a:endParaRPr lang="en-US" sz="30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 Narrow" panose="020B0606020202030204" pitchFamily="34" charset="0"/>
              </a:rPr>
              <a:t>Dictate the course of </a:t>
            </a:r>
            <a:r>
              <a:rPr lang="en-US" sz="2600" dirty="0" smtClean="0">
                <a:latin typeface="Arial Narrow" panose="020B0606020202030204" pitchFamily="34" charset="0"/>
              </a:rPr>
              <a:t>interview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latin typeface="Arial Narrow" panose="020B0606020202030204" pitchFamily="34" charset="0"/>
              </a:rPr>
              <a:t>Lose control over </a:t>
            </a:r>
            <a:r>
              <a:rPr lang="en-US" sz="2600" dirty="0" smtClean="0">
                <a:latin typeface="Arial Narrow" panose="020B0606020202030204" pitchFamily="34" charset="0"/>
              </a:rPr>
              <a:t>the interview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Arial Narrow" panose="020B0606020202030204" pitchFamily="34" charset="0"/>
              </a:rPr>
              <a:t>Be judgmental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Arial Narrow" panose="020B0606020202030204" pitchFamily="34" charset="0"/>
              </a:rPr>
              <a:t>Try to be </a:t>
            </a:r>
            <a:r>
              <a:rPr lang="en-US" sz="2600" dirty="0">
                <a:latin typeface="Arial Narrow" panose="020B0606020202030204" pitchFamily="34" charset="0"/>
              </a:rPr>
              <a:t>an “expert”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Arial Narrow" panose="020B0606020202030204" pitchFamily="34" charset="0"/>
              </a:rPr>
              <a:t>Lecture the key informant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Arial Narrow" panose="020B0606020202030204" pitchFamily="34" charset="0"/>
              </a:rPr>
              <a:t>Ask leading questions</a:t>
            </a:r>
            <a:endParaRPr lang="en-US" sz="2600" dirty="0">
              <a:latin typeface="Arial Narrow" panose="020B0606020202030204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5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Key Informant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Note taking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Taking notes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22" y="1204319"/>
            <a:ext cx="77724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The key output of </a:t>
            </a:r>
            <a:r>
              <a:rPr lang="en-US" sz="2400" dirty="0" smtClean="0">
                <a:latin typeface="Arial Narrow" panose="020B0606020202030204" pitchFamily="34" charset="0"/>
              </a:rPr>
              <a:t>a KII </a:t>
            </a:r>
            <a:r>
              <a:rPr lang="en-US" sz="2400" dirty="0">
                <a:latin typeface="Arial Narrow" panose="020B0606020202030204" pitchFamily="34" charset="0"/>
              </a:rPr>
              <a:t>are the records of the discussion. This is why </a:t>
            </a:r>
            <a:r>
              <a:rPr lang="en-US" sz="2400" dirty="0" smtClean="0">
                <a:latin typeface="Arial Narrow" panose="020B0606020202030204" pitchFamily="34" charset="0"/>
              </a:rPr>
              <a:t>note taking </a:t>
            </a:r>
            <a:r>
              <a:rPr lang="en-US" sz="2400" b="1" dirty="0" smtClean="0">
                <a:latin typeface="Arial Narrow" panose="020B0606020202030204" pitchFamily="34" charset="0"/>
              </a:rPr>
              <a:t>is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u="sng" dirty="0" smtClean="0">
                <a:latin typeface="Arial Narrow" panose="020B0606020202030204" pitchFamily="34" charset="0"/>
              </a:rPr>
              <a:t>essential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to the success of the </a:t>
            </a:r>
            <a:r>
              <a:rPr lang="en-US" sz="2400" b="1" dirty="0" smtClean="0">
                <a:latin typeface="Arial Narrow" panose="020B0606020202030204" pitchFamily="34" charset="0"/>
              </a:rPr>
              <a:t>KII. </a:t>
            </a:r>
            <a:r>
              <a:rPr lang="en-US" sz="2400" dirty="0">
                <a:latin typeface="Arial Narrow" panose="020B0606020202030204" pitchFamily="34" charset="0"/>
              </a:rPr>
              <a:t>During the </a:t>
            </a:r>
            <a:r>
              <a:rPr lang="en-US" sz="2400" dirty="0" smtClean="0">
                <a:latin typeface="Arial Narrow" panose="020B0606020202030204" pitchFamily="34" charset="0"/>
              </a:rPr>
              <a:t>interview the monitor </a:t>
            </a:r>
            <a:r>
              <a:rPr lang="en-US" sz="2400" dirty="0">
                <a:latin typeface="Arial Narrow" panose="020B0606020202030204" pitchFamily="34" charset="0"/>
              </a:rPr>
              <a:t>is responsible for</a:t>
            </a:r>
            <a:r>
              <a:rPr lang="en-US" sz="2400" dirty="0" smtClean="0">
                <a:latin typeface="Arial Narrow" panose="020B0606020202030204" pitchFamily="34" charset="0"/>
              </a:rPr>
              <a:t>: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Noting down answers to close-ended questions by ticking the appropriate case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Taking </a:t>
            </a:r>
            <a:r>
              <a:rPr lang="en-US" sz="2400" b="1" dirty="0">
                <a:latin typeface="Arial Narrow" panose="020B0606020202030204" pitchFamily="34" charset="0"/>
              </a:rPr>
              <a:t>detailed writing</a:t>
            </a:r>
            <a:r>
              <a:rPr lang="en-US" sz="2400" dirty="0">
                <a:latin typeface="Arial Narrow" panose="020B0606020202030204" pitchFamily="34" charset="0"/>
              </a:rPr>
              <a:t> notes of the </a:t>
            </a:r>
            <a:r>
              <a:rPr lang="en-US" sz="2400" dirty="0" smtClean="0">
                <a:latin typeface="Arial Narrow" panose="020B0606020202030204" pitchFamily="34" charset="0"/>
              </a:rPr>
              <a:t>key informant’s answers to open-ended questions, as </a:t>
            </a:r>
            <a:r>
              <a:rPr lang="en-US" sz="2400" b="1" dirty="0" smtClean="0">
                <a:latin typeface="Arial Narrow" panose="020B0606020202030204" pitchFamily="34" charset="0"/>
              </a:rPr>
              <a:t>ALL that is said must be recorded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 Narrow" panose="020B0606020202030204" pitchFamily="34" charset="0"/>
              </a:rPr>
              <a:t>Using the empty space </a:t>
            </a:r>
            <a:r>
              <a:rPr lang="en-US" sz="2400" dirty="0">
                <a:latin typeface="Arial Narrow" panose="020B0606020202030204" pitchFamily="34" charset="0"/>
              </a:rPr>
              <a:t>under each question – so the translator will know which notes belongs to which questions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Noting down direct observations on the overall </a:t>
            </a:r>
            <a:r>
              <a:rPr lang="en-US" sz="2400" dirty="0" smtClean="0">
                <a:latin typeface="Arial Narrow" panose="020B0606020202030204" pitchFamily="34" charset="0"/>
              </a:rPr>
              <a:t>KII </a:t>
            </a:r>
            <a:r>
              <a:rPr lang="en-US" sz="2400" dirty="0">
                <a:latin typeface="Arial Narrow" panose="020B0606020202030204" pitchFamily="34" charset="0"/>
              </a:rPr>
              <a:t>process 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Arial Narrow" panose="020B0606020202030204" pitchFamily="34" charset="0"/>
              </a:rPr>
              <a:t>Details </a:t>
            </a:r>
            <a:r>
              <a:rPr lang="en-US" sz="2400" b="1" dirty="0">
                <a:latin typeface="Arial Narrow" panose="020B0606020202030204" pitchFamily="34" charset="0"/>
              </a:rPr>
              <a:t>are crucial as they may cause big change during the analysis!</a:t>
            </a:r>
          </a:p>
        </p:txBody>
      </p:sp>
    </p:spTree>
    <p:extLst>
      <p:ext uri="{BB962C8B-B14F-4D97-AF65-F5344CB8AC3E}">
        <p14:creationId xmlns:p14="http://schemas.microsoft.com/office/powerpoint/2010/main" val="4045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Recording metadata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096" y="1416970"/>
            <a:ext cx="77724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 Narrow" panose="020B0606020202030204" pitchFamily="34" charset="0"/>
              </a:rPr>
              <a:t>Metadata are data that provide </a:t>
            </a:r>
            <a:r>
              <a:rPr lang="en-US" sz="2400" dirty="0">
                <a:latin typeface="Arial Narrow" panose="020B0606020202030204" pitchFamily="34" charset="0"/>
              </a:rPr>
              <a:t>information </a:t>
            </a:r>
            <a:r>
              <a:rPr lang="en-US" sz="2400" dirty="0" smtClean="0">
                <a:latin typeface="Arial Narrow" panose="020B0606020202030204" pitchFamily="34" charset="0"/>
              </a:rPr>
              <a:t>(time, locations, etc.) about the data collected during the KII. </a:t>
            </a:r>
            <a:r>
              <a:rPr lang="en-US" sz="2400" b="1" dirty="0" smtClean="0">
                <a:latin typeface="Arial Narrow" panose="020B0606020202030204" pitchFamily="34" charset="0"/>
              </a:rPr>
              <a:t>The monitor is in charge of recording this type of data, including: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Recording the date, the start </a:t>
            </a:r>
            <a:r>
              <a:rPr lang="en-US" sz="2400" dirty="0">
                <a:latin typeface="Arial Narrow" panose="020B0606020202030204" pitchFamily="34" charset="0"/>
              </a:rPr>
              <a:t>and end </a:t>
            </a:r>
            <a:r>
              <a:rPr lang="en-US" sz="2400" dirty="0" smtClean="0">
                <a:latin typeface="Arial Narrow" panose="020B0606020202030204" pitchFamily="34" charset="0"/>
              </a:rPr>
              <a:t>times of the KII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Fulfill the Preliminary Information section, including the geographical location where the KII is held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Engaging with the key informant to record his/her </a:t>
            </a:r>
            <a:r>
              <a:rPr lang="en-GB" sz="2400" dirty="0" smtClean="0"/>
              <a:t>personal details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/>
              <a:t>NB: do not write key informants’ names, but use the list of codes provided by your team leader!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Debriefing with Field Coordinators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35" y="1161730"/>
            <a:ext cx="7851924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Arial Narrow" panose="020B0606020202030204" pitchFamily="34" charset="0"/>
              </a:rPr>
              <a:t>The day after </a:t>
            </a:r>
            <a:r>
              <a:rPr lang="en-US" sz="2600" b="1" u="sng" dirty="0" smtClean="0">
                <a:latin typeface="Arial Narrow" panose="020B0606020202030204" pitchFamily="34" charset="0"/>
              </a:rPr>
              <a:t>the KII</a:t>
            </a:r>
            <a:r>
              <a:rPr lang="en-US" sz="2600" dirty="0" smtClean="0">
                <a:latin typeface="Arial Narrow" panose="020B0606020202030204" pitchFamily="34" charset="0"/>
              </a:rPr>
              <a:t> the </a:t>
            </a:r>
            <a:r>
              <a:rPr lang="en-US" sz="2600" dirty="0" smtClean="0">
                <a:latin typeface="Arial Narrow" panose="020B0606020202030204" pitchFamily="34" charset="0"/>
              </a:rPr>
              <a:t>monitoring needs to perform very important task including:</a:t>
            </a:r>
          </a:p>
          <a:p>
            <a:endParaRPr lang="en-US" sz="2600" dirty="0" smtClean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Expanding </a:t>
            </a:r>
            <a:r>
              <a:rPr lang="en-US" sz="2400" dirty="0">
                <a:latin typeface="Arial Narrow" panose="020B0606020202030204" pitchFamily="34" charset="0"/>
              </a:rPr>
              <a:t>all </a:t>
            </a:r>
            <a:r>
              <a:rPr lang="en-US" sz="2400" dirty="0" smtClean="0">
                <a:latin typeface="Arial Narrow" panose="020B0606020202030204" pitchFamily="34" charset="0"/>
              </a:rPr>
              <a:t>notes taken for open-ended questions for them to be as comprehensive as possible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Entering the notes into a new, clean questionnaire, making sure the writing is readable 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Sending the notes to the </a:t>
            </a:r>
            <a:r>
              <a:rPr lang="en-US" sz="2400" dirty="0">
                <a:latin typeface="Arial Narrow" panose="020B0606020202030204" pitchFamily="34" charset="0"/>
              </a:rPr>
              <a:t>Field Coordinators – Mahmood and </a:t>
            </a:r>
            <a:r>
              <a:rPr lang="en-US" sz="2400" dirty="0" err="1">
                <a:latin typeface="Arial Narrow" panose="020B0606020202030204" pitchFamily="34" charset="0"/>
              </a:rPr>
              <a:t>Muna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Going </a:t>
            </a:r>
            <a:r>
              <a:rPr lang="en-US" sz="2400" dirty="0" smtClean="0">
                <a:latin typeface="Arial Narrow" panose="020B0606020202030204" pitchFamily="34" charset="0"/>
              </a:rPr>
              <a:t>through a debrief session with the </a:t>
            </a:r>
            <a:r>
              <a:rPr lang="en-US" sz="2400" dirty="0" smtClean="0">
                <a:latin typeface="Arial Narrow" panose="020B0606020202030204" pitchFamily="34" charset="0"/>
              </a:rPr>
              <a:t>Field Coordinators </a:t>
            </a:r>
            <a:r>
              <a:rPr lang="en-US" sz="2400" dirty="0" smtClean="0">
                <a:latin typeface="Arial Narrow" panose="020B0606020202030204" pitchFamily="34" charset="0"/>
              </a:rPr>
              <a:t>in order to make sure </a:t>
            </a:r>
            <a:r>
              <a:rPr lang="en-US" sz="2400" dirty="0" smtClean="0"/>
              <a:t>all </a:t>
            </a:r>
            <a:r>
              <a:rPr lang="en-US" sz="2400" dirty="0"/>
              <a:t>fields have been correctly filled in, and </a:t>
            </a:r>
            <a:r>
              <a:rPr lang="en-US" sz="2400" dirty="0" smtClean="0"/>
              <a:t>notes are clear</a:t>
            </a:r>
            <a:r>
              <a:rPr lang="en-US" sz="2400" dirty="0"/>
              <a:t>. 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Arial Narrow" panose="020B0606020202030204" pitchFamily="34" charset="0"/>
              </a:rPr>
              <a:t>Good notes are always clear and comprehensive!</a:t>
            </a:r>
            <a:endParaRPr lang="en-US" sz="24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600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Key Informant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Other information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External participation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280" y="1581165"/>
            <a:ext cx="852632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 Narrow" panose="020B0606020202030204" pitchFamily="34" charset="0"/>
              </a:rPr>
              <a:t>What if nonparticipants want to observe the </a:t>
            </a:r>
            <a:r>
              <a:rPr lang="en-US" sz="2600" b="1" dirty="0" smtClean="0">
                <a:latin typeface="Arial Narrow" panose="020B0606020202030204" pitchFamily="34" charset="0"/>
              </a:rPr>
              <a:t>KII?</a:t>
            </a:r>
            <a:endParaRPr lang="en-US" sz="2600" b="1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KII are preferably carried out </a:t>
            </a:r>
            <a:r>
              <a:rPr lang="en-US" sz="2400" dirty="0">
                <a:latin typeface="Arial Narrow" panose="020B0606020202030204" pitchFamily="34" charset="0"/>
              </a:rPr>
              <a:t>with no outside observers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Presence </a:t>
            </a:r>
            <a:r>
              <a:rPr lang="en-US" sz="2400" dirty="0">
                <a:latin typeface="Arial Narrow" panose="020B0606020202030204" pitchFamily="34" charset="0"/>
              </a:rPr>
              <a:t>of outsiders may influence </a:t>
            </a:r>
            <a:r>
              <a:rPr lang="en-US" sz="2400" dirty="0" smtClean="0">
                <a:latin typeface="Arial Narrow" panose="020B0606020202030204" pitchFamily="34" charset="0"/>
              </a:rPr>
              <a:t>the key informant and </a:t>
            </a:r>
            <a:r>
              <a:rPr lang="en-US" sz="2400" dirty="0">
                <a:latin typeface="Arial Narrow" panose="020B0606020202030204" pitchFamily="34" charset="0"/>
              </a:rPr>
              <a:t>inhibit </a:t>
            </a:r>
            <a:r>
              <a:rPr lang="en-US" sz="2400" dirty="0" smtClean="0">
                <a:latin typeface="Arial Narrow" panose="020B0606020202030204" pitchFamily="34" charset="0"/>
              </a:rPr>
              <a:t>him/her </a:t>
            </a:r>
            <a:r>
              <a:rPr lang="en-US" sz="2400" dirty="0">
                <a:latin typeface="Arial Narrow" panose="020B0606020202030204" pitchFamily="34" charset="0"/>
              </a:rPr>
              <a:t>from speaking </a:t>
            </a:r>
            <a:r>
              <a:rPr lang="en-US" sz="2400" dirty="0" smtClean="0">
                <a:latin typeface="Arial Narrow" panose="020B0606020202030204" pitchFamily="34" charset="0"/>
              </a:rPr>
              <a:t>freely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Even stakeholders should be discouraged from attending the </a:t>
            </a:r>
            <a:r>
              <a:rPr lang="en-US" sz="2400" dirty="0" smtClean="0">
                <a:latin typeface="Arial Narrow" panose="020B0606020202030204" pitchFamily="34" charset="0"/>
              </a:rPr>
              <a:t>interview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If external people express the wish to participate in the KII, this needs to be noted in the Comments section of the questionnaire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Participants leaving the group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84" y="1357881"/>
            <a:ext cx="80062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 Narrow" panose="020B0606020202030204" pitchFamily="34" charset="0"/>
              </a:rPr>
              <a:t>What if a </a:t>
            </a:r>
            <a:r>
              <a:rPr lang="en-US" sz="2600" b="1" dirty="0" smtClean="0">
                <a:latin typeface="Arial Narrow" panose="020B0606020202030204" pitchFamily="34" charset="0"/>
              </a:rPr>
              <a:t>key informant </a:t>
            </a:r>
            <a:r>
              <a:rPr lang="en-US" sz="2600" b="1" dirty="0">
                <a:latin typeface="Arial Narrow" panose="020B0606020202030204" pitchFamily="34" charset="0"/>
              </a:rPr>
              <a:t>does not stay for the entire </a:t>
            </a:r>
            <a:r>
              <a:rPr lang="en-US" sz="2600" b="1" dirty="0" smtClean="0">
                <a:latin typeface="Arial Narrow" panose="020B0606020202030204" pitchFamily="34" charset="0"/>
              </a:rPr>
              <a:t>interview?</a:t>
            </a:r>
            <a:endParaRPr lang="en-US" sz="2600" b="1" dirty="0">
              <a:latin typeface="Arial Narrow" panose="020B0606020202030204" pitchFamily="34" charset="0"/>
            </a:endParaRPr>
          </a:p>
          <a:p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Participation in </a:t>
            </a:r>
            <a:r>
              <a:rPr lang="en-US" sz="2400" dirty="0" smtClean="0">
                <a:latin typeface="Arial Narrow" panose="020B0606020202030204" pitchFamily="34" charset="0"/>
              </a:rPr>
              <a:t>KII </a:t>
            </a:r>
            <a:r>
              <a:rPr lang="en-US" sz="2400" dirty="0">
                <a:latin typeface="Arial Narrow" panose="020B0606020202030204" pitchFamily="34" charset="0"/>
              </a:rPr>
              <a:t>is always voluntary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If </a:t>
            </a:r>
            <a:r>
              <a:rPr lang="en-US" sz="2400" dirty="0" smtClean="0">
                <a:latin typeface="Arial Narrow" panose="020B0606020202030204" pitchFamily="34" charset="0"/>
              </a:rPr>
              <a:t>a key informant does </a:t>
            </a:r>
            <a:r>
              <a:rPr lang="en-US" sz="2400" dirty="0">
                <a:latin typeface="Arial Narrow" panose="020B0606020202030204" pitchFamily="34" charset="0"/>
              </a:rPr>
              <a:t>not want to remain, </a:t>
            </a:r>
            <a:r>
              <a:rPr lang="en-US" sz="2400" dirty="0" smtClean="0">
                <a:latin typeface="Arial Narrow" panose="020B0606020202030204" pitchFamily="34" charset="0"/>
              </a:rPr>
              <a:t>he/she </a:t>
            </a:r>
            <a:r>
              <a:rPr lang="en-US" sz="2400" dirty="0">
                <a:latin typeface="Arial Narrow" panose="020B0606020202030204" pitchFamily="34" charset="0"/>
              </a:rPr>
              <a:t>should be reminded of the confidentiality </a:t>
            </a:r>
            <a:r>
              <a:rPr lang="en-US" sz="2400" dirty="0" smtClean="0">
                <a:latin typeface="Arial Narrow" panose="020B0606020202030204" pitchFamily="34" charset="0"/>
              </a:rPr>
              <a:t>agreement and </a:t>
            </a:r>
            <a:r>
              <a:rPr lang="en-US" sz="2400" dirty="0">
                <a:latin typeface="Arial Narrow" panose="020B0606020202030204" pitchFamily="34" charset="0"/>
              </a:rPr>
              <a:t>thanked for </a:t>
            </a:r>
            <a:r>
              <a:rPr lang="en-US" sz="2400" dirty="0" smtClean="0">
                <a:latin typeface="Arial Narrow" panose="020B0606020202030204" pitchFamily="34" charset="0"/>
              </a:rPr>
              <a:t>his/her participation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The withdrawal of a key informant should be noted in the Comments section of the questionnaire, explaining the reasons that pushed him/her to leave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Key Informant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579" y="227416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Questions?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Training Objectives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962" y="1488558"/>
            <a:ext cx="67304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This training has three main objectives:</a:t>
            </a:r>
          </a:p>
          <a:p>
            <a:endParaRPr lang="en-US" sz="2600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00" b="1" dirty="0"/>
              <a:t>Improve the monitors knowledge and skills </a:t>
            </a:r>
            <a:r>
              <a:rPr lang="en-US" sz="2600" dirty="0"/>
              <a:t>on this type of data collection method </a:t>
            </a:r>
            <a:endParaRPr lang="en-US" sz="26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00" b="1" dirty="0" smtClean="0"/>
              <a:t>Improve </a:t>
            </a:r>
            <a:r>
              <a:rPr lang="en-US" sz="2600" b="1" dirty="0" smtClean="0"/>
              <a:t>the quality of the KII data </a:t>
            </a:r>
            <a:r>
              <a:rPr lang="en-US" sz="2600" dirty="0" smtClean="0"/>
              <a:t>by training the monitors that will conduct the KII sessions</a:t>
            </a:r>
          </a:p>
          <a:p>
            <a:endParaRPr lang="en-US" sz="2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00" b="1" dirty="0" smtClean="0"/>
              <a:t>Improve the satisfaction of the KII participants </a:t>
            </a:r>
            <a:r>
              <a:rPr lang="en-US" sz="2600" dirty="0" smtClean="0"/>
              <a:t>by managing the KII process in a professional way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795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Key Informant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579" y="227416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What is a KII?  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149" y="1239977"/>
            <a:ext cx="70471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A key informant interview (KII) is a qualitative data collection method </a:t>
            </a:r>
            <a:r>
              <a:rPr lang="en-US" sz="2400" dirty="0" smtClean="0">
                <a:latin typeface="Arial Narrow" panose="020B0606020202030204" pitchFamily="34" charset="0"/>
              </a:rPr>
              <a:t>consisting in in-depth </a:t>
            </a:r>
            <a:r>
              <a:rPr lang="en-US" sz="2400" dirty="0">
                <a:latin typeface="Arial Narrow" panose="020B0606020202030204" pitchFamily="34" charset="0"/>
              </a:rPr>
              <a:t>interviews  with people who </a:t>
            </a:r>
            <a:r>
              <a:rPr lang="en-US" sz="2400" dirty="0" smtClean="0">
                <a:latin typeface="Arial Narrow" panose="020B0606020202030204" pitchFamily="34" charset="0"/>
              </a:rPr>
              <a:t>have specific knowledge of the topic of interest for the research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b="1" dirty="0">
                <a:latin typeface="Arial Narrow" panose="020B0606020202030204" pitchFamily="34" charset="0"/>
              </a:rPr>
              <a:t>The key advantages of </a:t>
            </a:r>
            <a:r>
              <a:rPr lang="en-US" sz="2400" b="1" dirty="0" smtClean="0">
                <a:latin typeface="Arial Narrow" panose="020B0606020202030204" pitchFamily="34" charset="0"/>
              </a:rPr>
              <a:t>KII are</a:t>
            </a:r>
            <a:r>
              <a:rPr lang="en-US" sz="2400" b="1" dirty="0">
                <a:latin typeface="Arial Narrow" panose="020B0606020202030204" pitchFamily="34" charset="0"/>
              </a:rPr>
              <a:t>:</a:t>
            </a:r>
          </a:p>
          <a:p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G</a:t>
            </a:r>
            <a:r>
              <a:rPr lang="en-US" sz="2400" dirty="0" smtClean="0"/>
              <a:t>etting </a:t>
            </a:r>
            <a:r>
              <a:rPr lang="en-US" sz="2400" dirty="0"/>
              <a:t>information </a:t>
            </a:r>
            <a:r>
              <a:rPr lang="en-US" sz="2400" dirty="0" smtClean="0"/>
              <a:t>in a time-effective manner from </a:t>
            </a:r>
            <a:r>
              <a:rPr lang="en-US" sz="2400" dirty="0"/>
              <a:t>a limited number of </a:t>
            </a:r>
            <a:r>
              <a:rPr lang="en-US" sz="2400" dirty="0" smtClean="0"/>
              <a:t>well-informed people</a:t>
            </a: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Collecting specific data by asking </a:t>
            </a:r>
            <a:r>
              <a:rPr lang="en-US" sz="2400" dirty="0"/>
              <a:t>in-depth and probing </a:t>
            </a:r>
            <a:r>
              <a:rPr lang="en-US" sz="2400" dirty="0" smtClean="0"/>
              <a:t>questions</a:t>
            </a: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Discussing </a:t>
            </a:r>
            <a:r>
              <a:rPr lang="en-US" sz="2400" dirty="0"/>
              <a:t>sensitive topics, </a:t>
            </a:r>
            <a:r>
              <a:rPr lang="en-US" sz="2400" dirty="0" smtClean="0"/>
              <a:t>as individual interview creates </a:t>
            </a:r>
            <a:r>
              <a:rPr lang="en-US" sz="2400" dirty="0"/>
              <a:t>a comfortable environment where </a:t>
            </a:r>
            <a:r>
              <a:rPr lang="en-US" sz="2400" dirty="0" smtClean="0"/>
              <a:t>people </a:t>
            </a:r>
            <a:r>
              <a:rPr lang="en-US" sz="2400" dirty="0"/>
              <a:t>can </a:t>
            </a:r>
            <a:r>
              <a:rPr lang="en-US" sz="2400" dirty="0" smtClean="0"/>
              <a:t>respond in a frank way</a:t>
            </a:r>
            <a:endParaRPr lang="en-US" sz="2400" dirty="0"/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Defining a KII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335" y="1225689"/>
            <a:ext cx="81228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A </a:t>
            </a:r>
            <a:r>
              <a:rPr lang="en-US" sz="2400" dirty="0" smtClean="0">
                <a:latin typeface="Arial Narrow" panose="020B0606020202030204" pitchFamily="34" charset="0"/>
              </a:rPr>
              <a:t>KII is a one-to one interview between the monitor and a person that has specific knowledge on the topic of interest and participates in the interview as a volunteer</a:t>
            </a:r>
          </a:p>
          <a:p>
            <a:pPr algn="just"/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 smtClean="0">
                <a:latin typeface="Arial Narrow" panose="020B0606020202030204" pitchFamily="34" charset="0"/>
              </a:rPr>
              <a:t>monitor’s role </a:t>
            </a:r>
            <a:r>
              <a:rPr lang="en-US" sz="2400" dirty="0">
                <a:latin typeface="Arial Narrow" panose="020B0606020202030204" pitchFamily="34" charset="0"/>
              </a:rPr>
              <a:t>is to </a:t>
            </a:r>
            <a:r>
              <a:rPr lang="en-US" sz="2400" dirty="0" smtClean="0">
                <a:latin typeface="Arial Narrow" panose="020B0606020202030204" pitchFamily="34" charset="0"/>
              </a:rPr>
              <a:t>ask </a:t>
            </a:r>
            <a:r>
              <a:rPr lang="en-US" sz="2400" dirty="0">
                <a:latin typeface="Arial Narrow" panose="020B0606020202030204" pitchFamily="34" charset="0"/>
              </a:rPr>
              <a:t>a series of open-ended and close-ended question </a:t>
            </a:r>
            <a:r>
              <a:rPr lang="en-US" sz="2400" dirty="0" smtClean="0">
                <a:latin typeface="Arial Narrow" panose="020B0606020202030204" pitchFamily="34" charset="0"/>
              </a:rPr>
              <a:t>to the key informant and note down his/her answers</a:t>
            </a:r>
          </a:p>
          <a:p>
            <a:pPr algn="just"/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Narrow" panose="020B0606020202030204" pitchFamily="34" charset="0"/>
              </a:rPr>
              <a:t>KIIs are </a:t>
            </a:r>
            <a:r>
              <a:rPr lang="en-US" sz="2400" dirty="0">
                <a:latin typeface="Arial Narrow" panose="020B0606020202030204" pitchFamily="34" charset="0"/>
              </a:rPr>
              <a:t>structured around a set of carefully predetermined questions </a:t>
            </a:r>
            <a:r>
              <a:rPr lang="en-US" sz="2400" dirty="0" smtClean="0">
                <a:latin typeface="Arial Narrow" panose="020B0606020202030204" pitchFamily="34" charset="0"/>
              </a:rPr>
              <a:t>that should be read out by the monitor, who nevertheless needs to ask for clarifications when appropriate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The ideal amount of time to set aside for </a:t>
            </a:r>
            <a:r>
              <a:rPr lang="en-US" sz="2400" dirty="0" smtClean="0">
                <a:latin typeface="Arial Narrow" panose="020B0606020202030204" pitchFamily="34" charset="0"/>
              </a:rPr>
              <a:t>a KII is </a:t>
            </a:r>
            <a:r>
              <a:rPr lang="en-US" sz="2400" dirty="0">
                <a:latin typeface="Arial Narrow" panose="020B0606020202030204" pitchFamily="34" charset="0"/>
              </a:rPr>
              <a:t>anywhere from </a:t>
            </a:r>
            <a:r>
              <a:rPr lang="en-US" sz="2400" dirty="0" smtClean="0">
                <a:latin typeface="Arial Narrow" panose="020B0606020202030204" pitchFamily="34" charset="0"/>
              </a:rPr>
              <a:t>25 </a:t>
            </a:r>
            <a:r>
              <a:rPr lang="en-US" sz="2400" dirty="0">
                <a:latin typeface="Arial Narrow" panose="020B0606020202030204" pitchFamily="34" charset="0"/>
              </a:rPr>
              <a:t>to </a:t>
            </a:r>
            <a:r>
              <a:rPr lang="en-US" sz="2400" dirty="0" smtClean="0">
                <a:latin typeface="Arial Narrow" panose="020B0606020202030204" pitchFamily="34" charset="0"/>
              </a:rPr>
              <a:t>60 </a:t>
            </a:r>
            <a:r>
              <a:rPr lang="en-US" sz="2400" dirty="0">
                <a:latin typeface="Arial Narrow" panose="020B0606020202030204" pitchFamily="34" charset="0"/>
              </a:rPr>
              <a:t>minutes. Beyond that most </a:t>
            </a:r>
            <a:r>
              <a:rPr lang="en-US" sz="2400" dirty="0" smtClean="0">
                <a:latin typeface="Arial Narrow" panose="020B0606020202030204" pitchFamily="34" charset="0"/>
              </a:rPr>
              <a:t>people </a:t>
            </a:r>
            <a:r>
              <a:rPr lang="en-US" sz="2400" dirty="0">
                <a:latin typeface="Arial Narrow" panose="020B0606020202030204" pitchFamily="34" charset="0"/>
              </a:rPr>
              <a:t>are not productive and it becomes an imposition on participants’ time</a:t>
            </a:r>
          </a:p>
        </p:txBody>
      </p:sp>
    </p:spTree>
    <p:extLst>
      <p:ext uri="{BB962C8B-B14F-4D97-AF65-F5344CB8AC3E}">
        <p14:creationId xmlns:p14="http://schemas.microsoft.com/office/powerpoint/2010/main" val="3652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0768" y="435541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Trade Gothic LT Std" panose="00000500000000000000" pitchFamily="50" charset="0"/>
              </a:rPr>
              <a:t>Key Informant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46570"/>
            <a:ext cx="8898597" cy="2671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en-US" sz="6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interview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Introducing the KII</a:t>
            </a:r>
            <a:endParaRPr lang="en-GB" sz="30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319" y="1587091"/>
            <a:ext cx="77724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 Narrow" panose="020B0606020202030204" pitchFamily="34" charset="0"/>
              </a:rPr>
              <a:t>The facilitators needs to introduce the </a:t>
            </a:r>
            <a:r>
              <a:rPr lang="en-US" sz="2400" dirty="0" smtClean="0">
                <a:latin typeface="Arial Narrow" panose="020B0606020202030204" pitchFamily="34" charset="0"/>
              </a:rPr>
              <a:t>KII </a:t>
            </a:r>
            <a:r>
              <a:rPr lang="en-US" sz="2400" dirty="0">
                <a:latin typeface="Arial Narrow" panose="020B0606020202030204" pitchFamily="34" charset="0"/>
              </a:rPr>
              <a:t>by</a:t>
            </a:r>
            <a:r>
              <a:rPr lang="en-US" sz="2400" dirty="0" smtClean="0">
                <a:latin typeface="Arial Narrow" panose="020B0606020202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welcoming the </a:t>
            </a:r>
            <a:r>
              <a:rPr lang="en-US" sz="2400" dirty="0" smtClean="0">
                <a:latin typeface="Arial Narrow" panose="020B0606020202030204" pitchFamily="34" charset="0"/>
              </a:rPr>
              <a:t>participant </a:t>
            </a:r>
            <a:r>
              <a:rPr lang="en-US" sz="2400" dirty="0">
                <a:latin typeface="Arial Narrow" panose="020B0606020202030204" pitchFamily="34" charset="0"/>
              </a:rPr>
              <a:t>and thanking them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introduce yourselves and </a:t>
            </a:r>
            <a:r>
              <a:rPr lang="en-US" sz="2400" dirty="0" smtClean="0">
                <a:latin typeface="Arial Narrow" panose="020B0606020202030204" pitchFamily="34" charset="0"/>
              </a:rPr>
              <a:t>IMPACT </a:t>
            </a:r>
            <a:r>
              <a:rPr lang="en-US" sz="2400" b="1" dirty="0">
                <a:latin typeface="Arial Narrow" panose="020B0606020202030204" pitchFamily="34" charset="0"/>
              </a:rPr>
              <a:t>(this will change in each case depending on the program), refer to the questionnaire</a:t>
            </a:r>
            <a:r>
              <a:rPr lang="en-US" sz="2400" b="1" dirty="0" smtClean="0">
                <a:latin typeface="Arial Narrow" panose="020B0606020202030204" pitchFamily="34" charset="0"/>
              </a:rPr>
              <a:t>!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explaining the purpose of the </a:t>
            </a:r>
            <a:r>
              <a:rPr lang="en-US" sz="2400" dirty="0" smtClean="0">
                <a:latin typeface="Arial Narrow" panose="020B0606020202030204" pitchFamily="34" charset="0"/>
              </a:rPr>
              <a:t>KII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providing information on how long the </a:t>
            </a:r>
            <a:r>
              <a:rPr lang="en-US" sz="2400" dirty="0" smtClean="0">
                <a:latin typeface="Arial Narrow" panose="020B0606020202030204" pitchFamily="34" charset="0"/>
              </a:rPr>
              <a:t>KII </a:t>
            </a:r>
            <a:r>
              <a:rPr lang="en-US" sz="2400" dirty="0">
                <a:latin typeface="Arial Narrow" panose="020B0606020202030204" pitchFamily="34" charset="0"/>
              </a:rPr>
              <a:t>will last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assuring that everything said in the </a:t>
            </a:r>
            <a:r>
              <a:rPr lang="en-US" sz="2400" dirty="0" smtClean="0">
                <a:latin typeface="Arial Narrow" panose="020B0606020202030204" pitchFamily="34" charset="0"/>
              </a:rPr>
              <a:t>KII is </a:t>
            </a:r>
            <a:r>
              <a:rPr lang="en-US" sz="2400" dirty="0">
                <a:latin typeface="Arial Narrow" panose="020B0606020202030204" pitchFamily="34" charset="0"/>
              </a:rPr>
              <a:t>confidential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assuring that IMPACT will protect participants’ </a:t>
            </a:r>
            <a:r>
              <a:rPr lang="en-US" sz="2400" dirty="0" smtClean="0">
                <a:latin typeface="Arial Narrow" panose="020B0606020202030204" pitchFamily="34" charset="0"/>
              </a:rPr>
              <a:t>anonymity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 Narrow" panose="020B0606020202030204" pitchFamily="34" charset="0"/>
              </a:rPr>
              <a:t>Refer to the written introduction on the </a:t>
            </a:r>
            <a:r>
              <a:rPr lang="en-US" sz="2400" b="1" dirty="0" smtClean="0">
                <a:latin typeface="Arial Narrow" panose="020B0606020202030204" pitchFamily="34" charset="0"/>
              </a:rPr>
              <a:t>KII </a:t>
            </a:r>
            <a:r>
              <a:rPr lang="en-US" sz="2400" b="1" dirty="0">
                <a:latin typeface="Arial Narrow" panose="020B0606020202030204" pitchFamily="34" charset="0"/>
              </a:rPr>
              <a:t>guide!</a:t>
            </a:r>
          </a:p>
        </p:txBody>
      </p:sp>
    </p:spTree>
    <p:extLst>
      <p:ext uri="{BB962C8B-B14F-4D97-AF65-F5344CB8AC3E}">
        <p14:creationId xmlns:p14="http://schemas.microsoft.com/office/powerpoint/2010/main" val="21956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2572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Fueling the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01" y="1351693"/>
            <a:ext cx="85263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latin typeface="Arial Narrow" panose="020B0606020202030204" pitchFamily="34" charset="0"/>
              </a:rPr>
              <a:t>The monitor fuels the interview by asking questions to the key informant. There are two type of questions:</a:t>
            </a:r>
          </a:p>
          <a:p>
            <a:pPr lvl="0"/>
            <a:endParaRPr lang="en-GB" sz="2400" dirty="0">
              <a:latin typeface="Arial Narrow" panose="020B0606020202030204" pitchFamily="34" charset="0"/>
            </a:endParaRPr>
          </a:p>
          <a:p>
            <a:pPr lvl="0"/>
            <a:r>
              <a:rPr lang="en-GB" sz="2400" b="1" dirty="0" smtClean="0">
                <a:latin typeface="Arial Narrow" panose="020B0606020202030204" pitchFamily="34" charset="0"/>
              </a:rPr>
              <a:t>Close-ended questions: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latin typeface="Arial Narrow" panose="020B0606020202030204" pitchFamily="34" charset="0"/>
              </a:rPr>
              <a:t>They lead to yes-or-no or multiple-choice answers that the monitor should note down by ticking the right case</a:t>
            </a:r>
          </a:p>
          <a:p>
            <a:pPr lvl="0"/>
            <a:endParaRPr lang="en-GB" sz="2400" dirty="0" smtClean="0">
              <a:latin typeface="Arial Narrow" panose="020B0606020202030204" pitchFamily="34" charset="0"/>
            </a:endParaRPr>
          </a:p>
          <a:p>
            <a:pPr lvl="0"/>
            <a:r>
              <a:rPr lang="en-GB" sz="2400" b="1" dirty="0" smtClean="0">
                <a:latin typeface="Arial Narrow" panose="020B0606020202030204" pitchFamily="34" charset="0"/>
              </a:rPr>
              <a:t>Open-ended questions: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latin typeface="Arial Narrow" panose="020B0606020202030204" pitchFamily="34" charset="0"/>
              </a:rPr>
              <a:t>They lead the key informant to give extensive and lengthy answers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The monitor sometime needs to ask for clarifications in order to make sure he understands the answers correctly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lvl="0"/>
            <a:r>
              <a:rPr lang="en-GB" sz="2400" b="1" dirty="0" smtClean="0"/>
              <a:t>Make sure that all questions are asked during the interview!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Managing the interview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55" y="1005305"/>
            <a:ext cx="85263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Narrow" pitchFamily="34" charset="0"/>
            </a:endParaRPr>
          </a:p>
          <a:p>
            <a:r>
              <a:rPr lang="en-GB" sz="2400" dirty="0" smtClean="0">
                <a:latin typeface="Arial Narrow" panose="020B0606020202030204" pitchFamily="34" charset="0"/>
              </a:rPr>
              <a:t>In addition to reading the questions the monitor needs to manage </a:t>
            </a:r>
            <a:r>
              <a:rPr lang="en-GB" sz="2400" dirty="0">
                <a:latin typeface="Arial Narrow" panose="020B0606020202030204" pitchFamily="34" charset="0"/>
              </a:rPr>
              <a:t>the </a:t>
            </a:r>
            <a:r>
              <a:rPr lang="en-GB" sz="2400" dirty="0" smtClean="0">
                <a:latin typeface="Arial Narrow" panose="020B0606020202030204" pitchFamily="34" charset="0"/>
              </a:rPr>
              <a:t>interview to make sure comments are relevant and as specific as possible</a:t>
            </a:r>
          </a:p>
          <a:p>
            <a:endParaRPr lang="en-GB" sz="2400" dirty="0" smtClean="0">
              <a:latin typeface="Arial Narrow" panose="020B0606020202030204" pitchFamily="34" charset="0"/>
            </a:endParaRPr>
          </a:p>
          <a:p>
            <a:r>
              <a:rPr lang="en-GB" sz="2400" dirty="0" smtClean="0">
                <a:latin typeface="Arial Narrow" panose="020B0606020202030204" pitchFamily="34" charset="0"/>
              </a:rPr>
              <a:t>Here are some tips on how to…...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50715"/>
              </p:ext>
            </p:extLst>
          </p:nvPr>
        </p:nvGraphicFramePr>
        <p:xfrm>
          <a:off x="276482" y="3221296"/>
          <a:ext cx="8654865" cy="270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093"/>
                <a:gridCol w="4954772"/>
              </a:tblGrid>
              <a:tr h="3992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How to…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7420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Dig</a:t>
                      </a:r>
                      <a:r>
                        <a:rPr lang="en-US" sz="2000" baseline="0" dirty="0" smtClean="0">
                          <a:latin typeface="+mj-lt"/>
                        </a:rPr>
                        <a:t> deeper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+mj-lt"/>
                        </a:rPr>
                        <a:t>Can you talk about that more?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+mj-lt"/>
                        </a:rPr>
                        <a:t>Please,</a:t>
                      </a:r>
                      <a:r>
                        <a:rPr lang="en-US" sz="2000" i="1" baseline="0" dirty="0" smtClean="0">
                          <a:latin typeface="+mj-lt"/>
                        </a:rPr>
                        <a:t> continue, that’s if very interesting</a:t>
                      </a:r>
                      <a:endParaRPr lang="en-US" sz="2000" i="1" dirty="0" smtClean="0">
                        <a:latin typeface="+mj-lt"/>
                      </a:endParaRPr>
                    </a:p>
                  </a:txBody>
                  <a:tcPr/>
                </a:tc>
              </a:tr>
              <a:tr h="7442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j-lt"/>
                        </a:rPr>
                        <a:t>Clarify the discussion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+mj-lt"/>
                        </a:rPr>
                        <a:t>Can you help  me understand what you mean?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+mj-lt"/>
                        </a:rPr>
                        <a:t>Could you please explain this</a:t>
                      </a:r>
                      <a:r>
                        <a:rPr lang="en-US" sz="2000" i="1" baseline="0" dirty="0" smtClean="0">
                          <a:latin typeface="+mj-lt"/>
                        </a:rPr>
                        <a:t> point?</a:t>
                      </a:r>
                      <a:endParaRPr lang="en-US" sz="2000" i="1" dirty="0" smtClean="0">
                        <a:latin typeface="+mj-lt"/>
                      </a:endParaRPr>
                    </a:p>
                  </a:txBody>
                  <a:tcPr/>
                </a:tc>
              </a:tr>
              <a:tr h="8170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Be more specific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+mj-lt"/>
                        </a:rPr>
                        <a:t>Can you give an example?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1" dirty="0" smtClean="0">
                          <a:latin typeface="+mj-lt"/>
                        </a:rPr>
                        <a:t>Can you be more specific?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1307"/>
            <a:ext cx="766433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b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rade Gothic LT Std" panose="00000500000000000000" pitchFamily="50" charset="0"/>
              </a:rPr>
              <a:t>Key tasks during the interview </a:t>
            </a:r>
            <a:endParaRPr lang="en-GB" sz="2800" b="1" dirty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51" y="1279805"/>
            <a:ext cx="754780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anose="020B0606020202030204" pitchFamily="34" charset="0"/>
              </a:rPr>
              <a:t>Key tasks of the monitor include: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Covering </a:t>
            </a:r>
            <a:r>
              <a:rPr lang="en-US" sz="2600" dirty="0">
                <a:latin typeface="Arial Narrow" panose="020B0606020202030204" pitchFamily="34" charset="0"/>
              </a:rPr>
              <a:t>all prepared questions within the time </a:t>
            </a:r>
            <a:r>
              <a:rPr lang="en-US" sz="2600" dirty="0" smtClean="0">
                <a:latin typeface="Arial Narrow" panose="020B0606020202030204" pitchFamily="34" charset="0"/>
              </a:rPr>
              <a:t>allotted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Asking the key informant for clarifications when appropriated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Inducing the key informant to dig deeper or to be more specific when needed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Demonstrating </a:t>
            </a:r>
            <a:r>
              <a:rPr lang="en-US" sz="2600" dirty="0">
                <a:latin typeface="Arial Narrow" panose="020B0606020202030204" pitchFamily="34" charset="0"/>
              </a:rPr>
              <a:t>active </a:t>
            </a:r>
            <a:r>
              <a:rPr lang="en-US" sz="2600" dirty="0" smtClean="0">
                <a:latin typeface="Arial Narrow" panose="020B0606020202030204" pitchFamily="34" charset="0"/>
              </a:rPr>
              <a:t>listening and interest in what the key informant tells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Remaining </a:t>
            </a:r>
            <a:r>
              <a:rPr lang="en-US" sz="2600" dirty="0">
                <a:latin typeface="Arial Narrow" panose="020B0606020202030204" pitchFamily="34" charset="0"/>
              </a:rPr>
              <a:t>neutral, refraining from </a:t>
            </a:r>
            <a:r>
              <a:rPr lang="en-US" sz="2600" dirty="0" smtClean="0">
                <a:latin typeface="Arial Narrow" panose="020B0606020202030204" pitchFamily="34" charset="0"/>
              </a:rPr>
              <a:t>agreeing/disagreeing</a:t>
            </a:r>
            <a:r>
              <a:rPr lang="en-US" sz="2600" dirty="0">
                <a:latin typeface="Arial Narrow" panose="020B0606020202030204" pitchFamily="34" charset="0"/>
              </a:rPr>
              <a:t>, or praising/denigrating any comment </a:t>
            </a:r>
            <a:r>
              <a:rPr lang="en-US" sz="2600" dirty="0" smtClean="0">
                <a:latin typeface="Arial Narrow" panose="020B0606020202030204" pitchFamily="34" charset="0"/>
              </a:rPr>
              <a:t>made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 Narrow" panose="020B0606020202030204" pitchFamily="34" charset="0"/>
              </a:rPr>
              <a:t>Tactfully dealing </a:t>
            </a:r>
            <a:r>
              <a:rPr lang="en-US" sz="2600" dirty="0">
                <a:latin typeface="Arial Narrow" panose="020B0606020202030204" pitchFamily="34" charset="0"/>
              </a:rPr>
              <a:t>with challenging </a:t>
            </a:r>
            <a:r>
              <a:rPr lang="en-US" sz="2600" dirty="0" smtClean="0">
                <a:latin typeface="Arial Narrow" panose="020B0606020202030204" pitchFamily="34" charset="0"/>
              </a:rPr>
              <a:t>key informants</a:t>
            </a:r>
            <a:endParaRPr lang="en-US" sz="2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MPACT COLOURS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95A0A9"/>
      </a:accent1>
      <a:accent2>
        <a:srgbClr val="D2CBB8"/>
      </a:accent2>
      <a:accent3>
        <a:srgbClr val="A5C9A1"/>
      </a:accent3>
      <a:accent4>
        <a:srgbClr val="56B3CD"/>
      </a:accent4>
      <a:accent5>
        <a:srgbClr val="0067A9"/>
      </a:accent5>
      <a:accent6>
        <a:srgbClr val="D1D3D4"/>
      </a:accent6>
      <a:hlink>
        <a:srgbClr val="F69E61"/>
      </a:hlink>
      <a:folHlink>
        <a:srgbClr val="FFF67A"/>
      </a:folHlink>
    </a:clrScheme>
    <a:fontScheme name="IMPAC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1243</Words>
  <Application>Microsoft Office PowerPoint</Application>
  <PresentationFormat>On-screen Show (4:3)</PresentationFormat>
  <Paragraphs>166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Trade Gothic LT Std</vt:lpstr>
      <vt:lpstr>Trade Gothic LT Std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Gaia Van Der Ech</dc:creator>
  <cp:lastModifiedBy>Augusto Come</cp:lastModifiedBy>
  <cp:revision>198</cp:revision>
  <dcterms:created xsi:type="dcterms:W3CDTF">2015-05-20T15:21:11Z</dcterms:created>
  <dcterms:modified xsi:type="dcterms:W3CDTF">2016-09-28T08:54:37Z</dcterms:modified>
</cp:coreProperties>
</file>