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7"/>
  </p:notesMasterIdLst>
  <p:sldIdLst>
    <p:sldId id="257" r:id="rId5"/>
    <p:sldId id="258" r:id="rId6"/>
    <p:sldId id="259" r:id="rId7"/>
    <p:sldId id="260" r:id="rId8"/>
    <p:sldId id="306" r:id="rId9"/>
    <p:sldId id="309" r:id="rId10"/>
    <p:sldId id="267" r:id="rId11"/>
    <p:sldId id="291" r:id="rId12"/>
    <p:sldId id="292" r:id="rId13"/>
    <p:sldId id="293" r:id="rId14"/>
    <p:sldId id="289" r:id="rId15"/>
    <p:sldId id="294" r:id="rId16"/>
    <p:sldId id="295" r:id="rId17"/>
    <p:sldId id="298" r:id="rId18"/>
    <p:sldId id="296" r:id="rId19"/>
    <p:sldId id="311" r:id="rId20"/>
    <p:sldId id="308" r:id="rId21"/>
    <p:sldId id="310" r:id="rId22"/>
    <p:sldId id="312" r:id="rId23"/>
    <p:sldId id="313" r:id="rId24"/>
    <p:sldId id="314" r:id="rId25"/>
    <p:sldId id="315" r:id="rId26"/>
  </p:sldIdLst>
  <p:sldSz cx="9144000" cy="6858000" type="screen4x3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0EEABF-20A5-8409-F9D5-AD26CB77D953}" name="Marta TESTA" initials="MT" userId="S::marta.testa@impact-initiatives.org::15a87330-54d9-4925-ba1b-f89988c5c9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6AA4F-5637-47D6-9C25-2C9A14B17777}" v="33" dt="2023-09-26T15:43:33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TUIRAN" userId="e3746f37-872a-4958-95e2-885791d57004" providerId="ADAL" clId="{8DF6AA4F-5637-47D6-9C25-2C9A14B17777}"/>
    <pc:docChg chg="modSld">
      <pc:chgData name="Luisa TUIRAN" userId="e3746f37-872a-4958-95e2-885791d57004" providerId="ADAL" clId="{8DF6AA4F-5637-47D6-9C25-2C9A14B17777}" dt="2023-09-26T15:43:47.964" v="27"/>
      <pc:docMkLst>
        <pc:docMk/>
      </pc:docMkLst>
      <pc:sldChg chg="modSp delCm modCm">
        <pc:chgData name="Luisa TUIRAN" userId="e3746f37-872a-4958-95e2-885791d57004" providerId="ADAL" clId="{8DF6AA4F-5637-47D6-9C25-2C9A14B17777}" dt="2023-09-26T15:38:17.785" v="2"/>
        <pc:sldMkLst>
          <pc:docMk/>
          <pc:sldMk cId="3819565784" sldId="267"/>
        </pc:sldMkLst>
        <pc:graphicFrameChg chg="mod">
          <ac:chgData name="Luisa TUIRAN" userId="e3746f37-872a-4958-95e2-885791d57004" providerId="ADAL" clId="{8DF6AA4F-5637-47D6-9C25-2C9A14B17777}" dt="2023-09-26T15:38:12.145" v="0" actId="20577"/>
          <ac:graphicFrameMkLst>
            <pc:docMk/>
            <pc:sldMk cId="3819565784" sldId="267"/>
            <ac:graphicFrameMk id="8" creationId="{1A9E1A05-5D94-C468-9F0A-0362614E896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uisa TUIRAN" userId="e3746f37-872a-4958-95e2-885791d57004" providerId="ADAL" clId="{8DF6AA4F-5637-47D6-9C25-2C9A14B17777}" dt="2023-09-26T15:38:17.785" v="2"/>
              <pc2:cmMkLst xmlns:pc2="http://schemas.microsoft.com/office/powerpoint/2019/9/main/command">
                <pc:docMk/>
                <pc:sldMk cId="3819565784" sldId="267"/>
                <pc2:cmMk id="{C80C9E8F-8911-441E-8DF2-BA7E8597C851}"/>
              </pc2:cmMkLst>
            </pc226:cmChg>
          </p:ext>
        </pc:extLst>
      </pc:sldChg>
      <pc:sldChg chg="modSp mod delCm modCm">
        <pc:chgData name="Luisa TUIRAN" userId="e3746f37-872a-4958-95e2-885791d57004" providerId="ADAL" clId="{8DF6AA4F-5637-47D6-9C25-2C9A14B17777}" dt="2023-09-26T15:43:47.964" v="27"/>
        <pc:sldMkLst>
          <pc:docMk/>
          <pc:sldMk cId="152288867" sldId="292"/>
        </pc:sldMkLst>
        <pc:graphicFrameChg chg="mod">
          <ac:chgData name="Luisa TUIRAN" userId="e3746f37-872a-4958-95e2-885791d57004" providerId="ADAL" clId="{8DF6AA4F-5637-47D6-9C25-2C9A14B17777}" dt="2023-09-26T15:41:39.626" v="23" actId="404"/>
          <ac:graphicFrameMkLst>
            <pc:docMk/>
            <pc:sldMk cId="152288867" sldId="292"/>
            <ac:graphicFrameMk id="6" creationId="{B6E31E51-E368-B37D-B342-BAFA537D6A31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uisa TUIRAN" userId="e3746f37-872a-4958-95e2-885791d57004" providerId="ADAL" clId="{8DF6AA4F-5637-47D6-9C25-2C9A14B17777}" dt="2023-09-26T15:43:47.964" v="27"/>
              <pc2:cmMkLst xmlns:pc2="http://schemas.microsoft.com/office/powerpoint/2019/9/main/command">
                <pc:docMk/>
                <pc:sldMk cId="152288867" sldId="292"/>
                <pc2:cmMk id="{20DAD394-8CE1-4FAF-9706-3C12BBD6E85B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359827131909"/>
          <c:y val="4.0551895507264728E-2"/>
          <c:w val="0.60807239348575315"/>
          <c:h val="0.68681461466394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9-49FA-AD57-666FAA73049D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9-49FA-AD57-666FAA73049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9-49FA-AD57-666FAA73049D}"/>
              </c:ext>
            </c:extLst>
          </c:dPt>
          <c:dLbls>
            <c:dLbl>
              <c:idx val="0"/>
              <c:layout>
                <c:manualLayout>
                  <c:x val="0"/>
                  <c:y val="1.04755054637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9-49FA-AD57-666FAA73049D}"/>
                </c:ext>
              </c:extLst>
            </c:dLbl>
            <c:dLbl>
              <c:idx val="1"/>
              <c:layout>
                <c:manualLayout>
                  <c:x val="-8.420622701733587E-3"/>
                  <c:y val="-1.04755054637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9-49FA-AD57-666FAA730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Comerciante minorista</c:v>
                </c:pt>
                <c:pt idx="1">
                  <c:v>Comerciante mayorista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F9-49FA-AD57-666FAA7304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030781146145587E-3"/>
                  <c:y val="0"/>
                </c:manualLayout>
              </c:layout>
              <c:tx>
                <c:rich>
                  <a:bodyPr rot="0" spcFirstLastPara="1" vertOverflow="ellipsis" vert="horz" wrap="none" lIns="38100" tIns="0" rIns="38100" bIns="19050" anchor="t" anchorCtr="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0" rIns="38100" bIns="19050" anchor="t" anchorCtr="0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9A41-4882-BEBD-8BE7E5AF55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A41-4882-BEBD-8BE7E5AF55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53413E-3BB6-4EC4-AAA4-27ECF68A053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41-4882-BEBD-8BE7E5AF5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Falta de recursos financieros</c:v>
                </c:pt>
                <c:pt idx="1">
                  <c:v>Los precios han subido y los clientes no pueden pagarlos </c:v>
                </c:pt>
                <c:pt idx="2">
                  <c:v>Los clientes no cuentan con los recursos suficientes para tomar el transporte y llegar al mercado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100</c:v>
                </c:pt>
                <c:pt idx="1">
                  <c:v>50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1-4882-BEBD-8BE7E5AF55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9006264"/>
        <c:axId val="829003744"/>
      </c:barChart>
      <c:catAx>
        <c:axId val="82900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03744"/>
        <c:crosses val="autoZero"/>
        <c:auto val="1"/>
        <c:lblAlgn val="ctr"/>
        <c:lblOffset val="100"/>
        <c:noMultiLvlLbl val="0"/>
      </c:catAx>
      <c:valAx>
        <c:axId val="829003744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0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err="1"/>
              <a:t>Proporción</a:t>
            </a:r>
            <a:r>
              <a:rPr lang="en-US" sz="1200"/>
              <a:t> de </a:t>
            </a:r>
            <a:r>
              <a:rPr lang="en-US" sz="1200" err="1"/>
              <a:t>comerciantes</a:t>
            </a:r>
            <a:r>
              <a:rPr lang="en-US" sz="1200"/>
              <a:t> que </a:t>
            </a:r>
            <a:r>
              <a:rPr lang="en-US" sz="1200" err="1"/>
              <a:t>reportaron</a:t>
            </a:r>
            <a:r>
              <a:rPr lang="en-US" sz="1200"/>
              <a:t> </a:t>
            </a:r>
            <a:r>
              <a:rPr lang="en-US" sz="1200" err="1"/>
              <a:t>dificultades</a:t>
            </a:r>
            <a:r>
              <a:rPr lang="en-US" sz="1200"/>
              <a:t> de </a:t>
            </a:r>
            <a:r>
              <a:rPr lang="en-US" sz="1200" err="1"/>
              <a:t>reabastecimiento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el</a:t>
            </a:r>
            <a:r>
              <a:rPr lang="en-US" sz="1200"/>
              <a:t> </a:t>
            </a:r>
            <a:r>
              <a:rPr lang="en-US" sz="1200" err="1"/>
              <a:t>mes</a:t>
            </a:r>
            <a:r>
              <a:rPr lang="en-US" sz="1200"/>
              <a:t> </a:t>
            </a:r>
            <a:r>
              <a:rPr lang="en-US" sz="1200" err="1"/>
              <a:t>previo</a:t>
            </a:r>
            <a:r>
              <a:rPr lang="en-US" sz="1200"/>
              <a:t> a la </a:t>
            </a:r>
            <a:r>
              <a:rPr lang="en-US" sz="1200" err="1"/>
              <a:t>recolección</a:t>
            </a:r>
            <a:r>
              <a:rPr lang="en-US" sz="1200"/>
              <a:t>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982391959236173"/>
          <c:y val="0.30190391254805649"/>
          <c:w val="0.69783404115705305"/>
          <c:h val="0.5747089789536428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4-4EF5-9378-567C2AF3CE6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2-43DC-A2FC-3ABED23A8E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2-43DC-A2FC-3ABED23A8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err="1">
                <a:effectLst/>
              </a:rPr>
              <a:t>Proporción</a:t>
            </a:r>
            <a:r>
              <a:rPr lang="en-US" sz="1200" b="0" i="0" baseline="0">
                <a:effectLst/>
              </a:rPr>
              <a:t> de </a:t>
            </a:r>
            <a:r>
              <a:rPr lang="en-US" sz="1200" b="0" i="0" baseline="0" err="1">
                <a:effectLst/>
              </a:rPr>
              <a:t>comerciantes</a:t>
            </a:r>
            <a:r>
              <a:rPr lang="en-US" sz="1200" b="0" i="0" baseline="0">
                <a:effectLst/>
              </a:rPr>
              <a:t> que </a:t>
            </a:r>
            <a:r>
              <a:rPr lang="en-US" sz="1200" b="0" i="0" baseline="0" err="1">
                <a:effectLst/>
              </a:rPr>
              <a:t>reportaron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esperar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dificultades</a:t>
            </a:r>
            <a:r>
              <a:rPr lang="en-US" sz="1200" b="0" i="0" baseline="0">
                <a:effectLst/>
              </a:rPr>
              <a:t> de </a:t>
            </a:r>
            <a:r>
              <a:rPr lang="en-US" sz="1200" b="0" i="0" baseline="0" err="1">
                <a:effectLst/>
              </a:rPr>
              <a:t>reabastecimiento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en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el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mes</a:t>
            </a:r>
            <a:r>
              <a:rPr lang="en-US" sz="1200" b="0" i="0" baseline="0">
                <a:effectLst/>
              </a:rPr>
              <a:t> </a:t>
            </a:r>
            <a:r>
              <a:rPr lang="en-US" sz="1200" b="0" i="0" baseline="0" err="1">
                <a:effectLst/>
              </a:rPr>
              <a:t>siguiente</a:t>
            </a:r>
            <a:r>
              <a:rPr lang="en-US" sz="1200" b="0" i="0" baseline="0">
                <a:effectLst/>
              </a:rPr>
              <a:t> a la </a:t>
            </a:r>
            <a:r>
              <a:rPr lang="en-US" sz="1200" b="0" i="0" baseline="0" err="1">
                <a:effectLst/>
              </a:rPr>
              <a:t>recolección</a:t>
            </a:r>
            <a:r>
              <a:rPr lang="en-US" sz="1200" b="0" i="0" baseline="0">
                <a:effectLst/>
              </a:rPr>
              <a:t>*</a:t>
            </a:r>
            <a:endParaRPr lang="es-CO" sz="12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7361240883865575"/>
          <c:y val="0.29970317632910182"/>
          <c:w val="0.68756273477032626"/>
          <c:h val="0.5662499304437016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CD-4870-8525-15FDF8E6A97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CD-4870-8525-15FDF8E6A9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CD-4870-8525-15FDF8E6A9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sabe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0.66</c:v>
                </c:pt>
                <c:pt idx="1">
                  <c:v>0.09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CD-4870-8525-15FDF8E6A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717819363292"/>
          <c:y val="0.11419877665307504"/>
          <c:w val="0.60807239348575315"/>
          <c:h val="0.68681461466394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9-49FA-AD57-666FAA73049D}"/>
              </c:ext>
            </c:extLst>
          </c:dPt>
          <c:dPt>
            <c:idx val="1"/>
            <c:bubble3D val="0"/>
            <c:spPr>
              <a:solidFill>
                <a:srgbClr val="5858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9-49FA-AD57-666FAA73049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9-49FA-AD57-666FAA73049D}"/>
              </c:ext>
            </c:extLst>
          </c:dPt>
          <c:dLbls>
            <c:dLbl>
              <c:idx val="0"/>
              <c:layout>
                <c:manualLayout>
                  <c:x val="0"/>
                  <c:y val="1.04755054637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9-49FA-AD57-666FAA73049D}"/>
                </c:ext>
              </c:extLst>
            </c:dLbl>
            <c:dLbl>
              <c:idx val="1"/>
              <c:layout>
                <c:manualLayout>
                  <c:x val="-8.420622701733587E-3"/>
                  <c:y val="-1.04755054637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9-49FA-AD57-666FAA73049D}"/>
                </c:ext>
              </c:extLst>
            </c:dLbl>
            <c:dLbl>
              <c:idx val="2"/>
              <c:layout>
                <c:manualLayout>
                  <c:x val="-7.981234671866063E-3"/>
                  <c:y val="-4.2470356861353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0F9-49FA-AD57-666FAA730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Mujer</c:v>
                </c:pt>
                <c:pt idx="1">
                  <c:v>Hombre</c:v>
                </c:pt>
                <c:pt idx="2">
                  <c:v>Otro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23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F9-49FA-AD57-666FAA7304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noProof="0" dirty="0"/>
              <a:t>Proporción de encuestados que reportó enfrentar</a:t>
            </a:r>
            <a:r>
              <a:rPr lang="es-CO" sz="1200" baseline="0" noProof="0" dirty="0"/>
              <a:t> dificultades para acceder o encontrar alojamiento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982391959236173"/>
          <c:y val="0.30190391254805649"/>
          <c:w val="0.69783404115705305"/>
          <c:h val="0.5747089789536428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3B-4C8A-A159-E04943265FA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3B-4C8A-A159-E04943265F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B-4C8A-A159-E04943265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48-4591-B728-208E2EB0AB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48-4591-B728-208E2EB0AB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53413E-3BB6-4EC4-AAA4-27ECF68A053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48-4591-B728-208E2EB0A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Alto costo de los alojamientos</c:v>
                </c:pt>
                <c:pt idx="1">
                  <c:v>Discriminación </c:v>
                </c:pt>
                <c:pt idx="2">
                  <c:v>Alto costo de los servicios públicos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75</c:v>
                </c:pt>
                <c:pt idx="1">
                  <c:v>27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8-4591-B728-208E2EB0A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9006264"/>
        <c:axId val="829003744"/>
      </c:barChart>
      <c:catAx>
        <c:axId val="82900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03744"/>
        <c:crosses val="autoZero"/>
        <c:auto val="1"/>
        <c:lblAlgn val="ctr"/>
        <c:lblOffset val="100"/>
        <c:noMultiLvlLbl val="0"/>
      </c:catAx>
      <c:valAx>
        <c:axId val="8290037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00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noProof="0" dirty="0"/>
              <a:t>Tipo de alojamiento en que los encuestados reportaron haberse quedado mayoritariamente en los 7 días previos a la recolección de datos: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8971423241864058"/>
          <c:y val="0.27380550272245152"/>
          <c:w val="0.66123454047345775"/>
          <c:h val="0.4653428563210804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E9-438E-88DC-27AE59D439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E9-438E-88DC-27AE59D4396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E9-438E-88DC-27AE59D439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0E9-438E-88DC-27AE59D43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Casa o apartamento</c:v>
                </c:pt>
                <c:pt idx="1">
                  <c:v>Cuarto en inquilinato </c:v>
                </c:pt>
                <c:pt idx="2">
                  <c:v>Cuarto en otra estructura</c:v>
                </c:pt>
                <c:pt idx="3">
                  <c:v>Albergue 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0.61</c:v>
                </c:pt>
                <c:pt idx="1">
                  <c:v>0.15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E9-438E-88DC-27AE59D4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24262382096017"/>
          <c:y val="0.78564833286256763"/>
          <c:w val="0.76349645780450159"/>
          <c:h val="0.18625322376169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noProof="0" dirty="0"/>
              <a:t>Tipo de titularidad del alojamiento reportado por los encuestados: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8007260646117154"/>
          <c:y val="0.24619608957061018"/>
          <c:w val="0.70942989197293205"/>
          <c:h val="0.4504122114688795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2-407B-B5E7-EF2A69CE5E2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2-407B-B5E7-EF2A69CE5E2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12-407B-B5E7-EF2A69CE5E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Arriendo</c:v>
                </c:pt>
                <c:pt idx="1">
                  <c:v>Hospedaje temporal </c:v>
                </c:pt>
                <c:pt idx="2">
                  <c:v>Está en la casa de alguien más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0.83</c:v>
                </c:pt>
                <c:pt idx="1">
                  <c:v>0.1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12-407B-B5E7-EF2A69CE5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70027860477261"/>
          <c:y val="0.7575839084391035"/>
          <c:w val="0.65419529360633377"/>
          <c:h val="0.16879482370991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0CA0D-9423-4B01-B3CC-91952DE6F9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H"/>
        </a:p>
      </dgm:t>
    </dgm:pt>
    <dgm:pt modelId="{F7AB4692-DD20-4DCF-A181-40335A7038E7}">
      <dgm:prSet phldrT="[Text]" custT="1"/>
      <dgm:spPr>
        <a:solidFill>
          <a:srgbClr val="EE5859">
            <a:alpha val="33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25%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comerciantes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haber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enfrentado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dificultades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para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reabastecerse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últimos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30 días (n=11).</a:t>
          </a:r>
        </a:p>
      </dgm:t>
    </dgm:pt>
    <dgm:pt modelId="{AB1DE2BF-720B-4AB1-BF95-1F5B1F573F07}" type="parTrans" cxnId="{A847E0A8-7A19-40A5-A376-52EF4C2E1100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6806382-60B3-4455-A221-AB1703BA9CFB}" type="sibTrans" cxnId="{A847E0A8-7A19-40A5-A376-52EF4C2E1100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38E562A-9F08-4013-BEDD-C51644794E9A}">
      <dgm:prSet phldrT="[Text]" custT="1"/>
      <dgm:spPr>
        <a:solidFill>
          <a:srgbClr val="58585A">
            <a:alpha val="20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31%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comerciantes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que la principal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razón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para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problemas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reabastecimiento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fue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el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precio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de la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gasolina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(n=3).</a:t>
          </a:r>
          <a:endParaRPr lang="en-CH" sz="16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9F3D77AA-EDAA-42A4-9BCE-3F8F607C0A13}" type="parTrans" cxnId="{D8BF40EE-9A75-475A-83F0-3831DF346C01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DBE5D6D-6F7A-45AB-BBF9-A4C0B533AE85}" type="sibTrans" cxnId="{D8BF40EE-9A75-475A-83F0-3831DF346C01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009217F-3A9A-4CEC-83F0-48F59787CBC7}">
      <dgm:prSet phldrT="[Text]" custT="1"/>
      <dgm:spPr>
        <a:solidFill>
          <a:srgbClr val="58585A">
            <a:alpha val="20000"/>
          </a:srgbClr>
        </a:solidFill>
        <a:ln>
          <a:noFill/>
        </a:ln>
      </dgm:spPr>
      <dgm:t>
        <a:bodyPr/>
        <a:lstStyle/>
        <a:p>
          <a:r>
            <a:rPr lang="en-GB" sz="4400" b="1" dirty="0">
              <a:solidFill>
                <a:srgbClr val="58585A"/>
              </a:solidFill>
              <a:latin typeface="+mj-lt"/>
              <a:ea typeface="Roboto Black" panose="02000000000000000000" pitchFamily="2" charset="0"/>
            </a:rPr>
            <a:t>55%</a:t>
          </a:r>
          <a:endParaRPr lang="en-GB" sz="4400" b="1" dirty="0">
            <a:solidFill>
              <a:srgbClr val="58585A"/>
            </a:solidFill>
            <a:latin typeface="+mj-lt"/>
            <a:ea typeface="Roboto Light" panose="02000000000000000000" pitchFamily="2" charset="0"/>
          </a:endParaRPr>
        </a:p>
        <a:p>
          <a:r>
            <a:rPr lang="es-CO" sz="14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los encuestados que comercian con productos alimentarios esperan que estos aumenten sus precios en el próximo mes. (n=21)</a:t>
          </a:r>
          <a:endParaRPr lang="en-CH" sz="14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688DB48C-9055-4774-8339-B7CB9A7D56EA}" type="parTrans" cxnId="{1B310CBC-BA98-492E-AE61-8BD182351143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85BC456-62F9-4CAF-AD1A-C3FF88A9EEFD}" type="sibTrans" cxnId="{1B310CBC-BA98-492E-AE61-8BD182351143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FF64869-DA2A-46EB-AA0D-10DC88442575}">
      <dgm:prSet phldrT="[Text]" custT="1"/>
      <dgm:spPr>
        <a:solidFill>
          <a:srgbClr val="EE5859">
            <a:alpha val="33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61%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los encuestados que comercian con productos no alimentarios esperan que estos aumenten sus precios en el próximo mes. (n=20)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C4153C81-A927-422E-BA38-68ADA0162076}" type="parTrans" cxnId="{195D71A4-D293-42E1-84D7-5039D9CF57FF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B3016A4-B8C4-4E15-8559-DC420C4C5327}" type="sibTrans" cxnId="{195D71A4-D293-42E1-84D7-5039D9CF57FF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3B5AD3D-4E0E-4D31-9957-2B77E6E8119A}" type="pres">
      <dgm:prSet presAssocID="{8990CA0D-9423-4B01-B3CC-91952DE6F9B4}" presName="diagram" presStyleCnt="0">
        <dgm:presLayoutVars>
          <dgm:dir/>
          <dgm:resizeHandles val="exact"/>
        </dgm:presLayoutVars>
      </dgm:prSet>
      <dgm:spPr/>
    </dgm:pt>
    <dgm:pt modelId="{B0B49A65-5651-4080-99A4-7D244AC1B90E}" type="pres">
      <dgm:prSet presAssocID="{F7AB4692-DD20-4DCF-A181-40335A7038E7}" presName="node" presStyleLbl="node1" presStyleIdx="0" presStyleCnt="4" custScaleX="85592" custScaleY="106589" custLinFactNeighborX="5421">
        <dgm:presLayoutVars>
          <dgm:bulletEnabled val="1"/>
        </dgm:presLayoutVars>
      </dgm:prSet>
      <dgm:spPr/>
    </dgm:pt>
    <dgm:pt modelId="{C0B45005-C676-4E10-AF95-D546E4EC0DEE}" type="pres">
      <dgm:prSet presAssocID="{D6806382-60B3-4455-A221-AB1703BA9CFB}" presName="sibTrans" presStyleCnt="0"/>
      <dgm:spPr/>
    </dgm:pt>
    <dgm:pt modelId="{C6034759-1254-4770-A510-84115BF36ED5}" type="pres">
      <dgm:prSet presAssocID="{638E562A-9F08-4013-BEDD-C51644794E9A}" presName="node" presStyleLbl="node1" presStyleIdx="1" presStyleCnt="4" custScaleX="85592" custScaleY="106589">
        <dgm:presLayoutVars>
          <dgm:bulletEnabled val="1"/>
        </dgm:presLayoutVars>
      </dgm:prSet>
      <dgm:spPr/>
    </dgm:pt>
    <dgm:pt modelId="{9105C2C7-44C0-4948-8452-68EA0F32C826}" type="pres">
      <dgm:prSet presAssocID="{3DBE5D6D-6F7A-45AB-BBF9-A4C0B533AE85}" presName="sibTrans" presStyleCnt="0"/>
      <dgm:spPr/>
    </dgm:pt>
    <dgm:pt modelId="{74ADB8EB-80A3-4608-B85A-9D9927936BAE}" type="pres">
      <dgm:prSet presAssocID="{D009217F-3A9A-4CEC-83F0-48F59787CBC7}" presName="node" presStyleLbl="node1" presStyleIdx="2" presStyleCnt="4" custScaleX="85592" custScaleY="106589" custLinFactNeighborX="5421" custLinFactNeighborY="-9517">
        <dgm:presLayoutVars>
          <dgm:bulletEnabled val="1"/>
        </dgm:presLayoutVars>
      </dgm:prSet>
      <dgm:spPr/>
    </dgm:pt>
    <dgm:pt modelId="{E82867F1-DD83-4E70-A911-9FE327E94AF4}" type="pres">
      <dgm:prSet presAssocID="{B85BC456-62F9-4CAF-AD1A-C3FF88A9EEFD}" presName="sibTrans" presStyleCnt="0"/>
      <dgm:spPr/>
    </dgm:pt>
    <dgm:pt modelId="{23B4F838-9165-4104-B3B4-074BA9A95634}" type="pres">
      <dgm:prSet presAssocID="{9FF64869-DA2A-46EB-AA0D-10DC88442575}" presName="node" presStyleLbl="node1" presStyleIdx="3" presStyleCnt="4" custScaleX="85592" custScaleY="106589" custLinFactNeighborY="-9517">
        <dgm:presLayoutVars>
          <dgm:bulletEnabled val="1"/>
        </dgm:presLayoutVars>
      </dgm:prSet>
      <dgm:spPr/>
    </dgm:pt>
  </dgm:ptLst>
  <dgm:cxnLst>
    <dgm:cxn modelId="{99BCA268-3BD6-4033-A7D8-1AF6FB3D2710}" type="presOf" srcId="{D009217F-3A9A-4CEC-83F0-48F59787CBC7}" destId="{74ADB8EB-80A3-4608-B85A-9D9927936BAE}" srcOrd="0" destOrd="0" presId="urn:microsoft.com/office/officeart/2005/8/layout/default"/>
    <dgm:cxn modelId="{EBD39070-25EE-4AD2-BC6A-73BD1BD8819D}" type="presOf" srcId="{8990CA0D-9423-4B01-B3CC-91952DE6F9B4}" destId="{03B5AD3D-4E0E-4D31-9957-2B77E6E8119A}" srcOrd="0" destOrd="0" presId="urn:microsoft.com/office/officeart/2005/8/layout/default"/>
    <dgm:cxn modelId="{F2870387-6109-4E2E-81F0-654B505A8B9C}" type="presOf" srcId="{638E562A-9F08-4013-BEDD-C51644794E9A}" destId="{C6034759-1254-4770-A510-84115BF36ED5}" srcOrd="0" destOrd="0" presId="urn:microsoft.com/office/officeart/2005/8/layout/default"/>
    <dgm:cxn modelId="{B23ED396-A03B-4A68-A932-3DE8AC383B71}" type="presOf" srcId="{9FF64869-DA2A-46EB-AA0D-10DC88442575}" destId="{23B4F838-9165-4104-B3B4-074BA9A95634}" srcOrd="0" destOrd="0" presId="urn:microsoft.com/office/officeart/2005/8/layout/default"/>
    <dgm:cxn modelId="{195D71A4-D293-42E1-84D7-5039D9CF57FF}" srcId="{8990CA0D-9423-4B01-B3CC-91952DE6F9B4}" destId="{9FF64869-DA2A-46EB-AA0D-10DC88442575}" srcOrd="3" destOrd="0" parTransId="{C4153C81-A927-422E-BA38-68ADA0162076}" sibTransId="{4B3016A4-B8C4-4E15-8559-DC420C4C5327}"/>
    <dgm:cxn modelId="{A847E0A8-7A19-40A5-A376-52EF4C2E1100}" srcId="{8990CA0D-9423-4B01-B3CC-91952DE6F9B4}" destId="{F7AB4692-DD20-4DCF-A181-40335A7038E7}" srcOrd="0" destOrd="0" parTransId="{AB1DE2BF-720B-4AB1-BF95-1F5B1F573F07}" sibTransId="{D6806382-60B3-4455-A221-AB1703BA9CFB}"/>
    <dgm:cxn modelId="{1B310CBC-BA98-492E-AE61-8BD182351143}" srcId="{8990CA0D-9423-4B01-B3CC-91952DE6F9B4}" destId="{D009217F-3A9A-4CEC-83F0-48F59787CBC7}" srcOrd="2" destOrd="0" parTransId="{688DB48C-9055-4774-8339-B7CB9A7D56EA}" sibTransId="{B85BC456-62F9-4CAF-AD1A-C3FF88A9EEFD}"/>
    <dgm:cxn modelId="{D8BF40EE-9A75-475A-83F0-3831DF346C01}" srcId="{8990CA0D-9423-4B01-B3CC-91952DE6F9B4}" destId="{638E562A-9F08-4013-BEDD-C51644794E9A}" srcOrd="1" destOrd="0" parTransId="{9F3D77AA-EDAA-42A4-9BCE-3F8F607C0A13}" sibTransId="{3DBE5D6D-6F7A-45AB-BBF9-A4C0B533AE85}"/>
    <dgm:cxn modelId="{A98DC7F2-F545-469E-A78D-D032F5AE4410}" type="presOf" srcId="{F7AB4692-DD20-4DCF-A181-40335A7038E7}" destId="{B0B49A65-5651-4080-99A4-7D244AC1B90E}" srcOrd="0" destOrd="0" presId="urn:microsoft.com/office/officeart/2005/8/layout/default"/>
    <dgm:cxn modelId="{075FB1CD-5401-44F8-8649-B20BBA8F3612}" type="presParOf" srcId="{03B5AD3D-4E0E-4D31-9957-2B77E6E8119A}" destId="{B0B49A65-5651-4080-99A4-7D244AC1B90E}" srcOrd="0" destOrd="0" presId="urn:microsoft.com/office/officeart/2005/8/layout/default"/>
    <dgm:cxn modelId="{37152477-CBB7-4D8A-9A44-CEFA67495562}" type="presParOf" srcId="{03B5AD3D-4E0E-4D31-9957-2B77E6E8119A}" destId="{C0B45005-C676-4E10-AF95-D546E4EC0DEE}" srcOrd="1" destOrd="0" presId="urn:microsoft.com/office/officeart/2005/8/layout/default"/>
    <dgm:cxn modelId="{5A58974D-23ED-43DE-BE0E-B79EA91545A5}" type="presParOf" srcId="{03B5AD3D-4E0E-4D31-9957-2B77E6E8119A}" destId="{C6034759-1254-4770-A510-84115BF36ED5}" srcOrd="2" destOrd="0" presId="urn:microsoft.com/office/officeart/2005/8/layout/default"/>
    <dgm:cxn modelId="{A1429CE9-7BCB-4922-BECE-666C2F7696A2}" type="presParOf" srcId="{03B5AD3D-4E0E-4D31-9957-2B77E6E8119A}" destId="{9105C2C7-44C0-4948-8452-68EA0F32C826}" srcOrd="3" destOrd="0" presId="urn:microsoft.com/office/officeart/2005/8/layout/default"/>
    <dgm:cxn modelId="{9D5211BA-E710-419C-814F-C1334599E911}" type="presParOf" srcId="{03B5AD3D-4E0E-4D31-9957-2B77E6E8119A}" destId="{74ADB8EB-80A3-4608-B85A-9D9927936BAE}" srcOrd="4" destOrd="0" presId="urn:microsoft.com/office/officeart/2005/8/layout/default"/>
    <dgm:cxn modelId="{ACB746E0-D715-4684-8986-8B0601E47C65}" type="presParOf" srcId="{03B5AD3D-4E0E-4D31-9957-2B77E6E8119A}" destId="{E82867F1-DD83-4E70-A911-9FE327E94AF4}" srcOrd="5" destOrd="0" presId="urn:microsoft.com/office/officeart/2005/8/layout/default"/>
    <dgm:cxn modelId="{36AE1B5B-F4C5-4609-A6E9-92435E1BCA13}" type="presParOf" srcId="{03B5AD3D-4E0E-4D31-9957-2B77E6E8119A}" destId="{23B4F838-9165-4104-B3B4-074BA9A956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0CA0D-9423-4B01-B3CC-91952DE6F9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H"/>
        </a:p>
      </dgm:t>
    </dgm:pt>
    <dgm:pt modelId="{F7AB4692-DD20-4DCF-A181-40335A7038E7}">
      <dgm:prSet phldrT="[Text]" custT="1"/>
      <dgm:spPr>
        <a:solidFill>
          <a:srgbClr val="EE5859">
            <a:alpha val="33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60%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encuestados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alojarse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casa o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apartamento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(n=100).</a:t>
          </a:r>
        </a:p>
      </dgm:t>
    </dgm:pt>
    <dgm:pt modelId="{AB1DE2BF-720B-4AB1-BF95-1F5B1F573F07}" type="parTrans" cxnId="{A847E0A8-7A19-40A5-A376-52EF4C2E1100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6806382-60B3-4455-A221-AB1703BA9CFB}" type="sibTrans" cxnId="{A847E0A8-7A19-40A5-A376-52EF4C2E1100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38E562A-9F08-4013-BEDD-C51644794E9A}">
      <dgm:prSet phldrT="[Text]" custT="1"/>
      <dgm:spPr>
        <a:solidFill>
          <a:srgbClr val="58585A">
            <a:alpha val="20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70%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encuestados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haber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enfrentado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barreras para acceder 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alojamiento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(n=114).</a:t>
          </a:r>
          <a:endParaRPr lang="en-CH" sz="16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9F3D77AA-EDAA-42A4-9BCE-3F8F607C0A13}" type="parTrans" cxnId="{D8BF40EE-9A75-475A-83F0-3831DF346C01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DBE5D6D-6F7A-45AB-BBF9-A4C0B533AE85}" type="sibTrans" cxnId="{D8BF40EE-9A75-475A-83F0-3831DF346C01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009217F-3A9A-4CEC-83F0-48F59787CBC7}">
      <dgm:prSet phldrT="[Text]" custT="1"/>
      <dgm:spPr>
        <a:solidFill>
          <a:srgbClr val="58585A">
            <a:alpha val="20000"/>
          </a:srgbClr>
        </a:solidFill>
        <a:ln>
          <a:noFill/>
        </a:ln>
      </dgm:spPr>
      <dgm:t>
        <a:bodyPr/>
        <a:lstStyle/>
        <a:p>
          <a:r>
            <a:rPr lang="en-GB" sz="4400" b="1" dirty="0">
              <a:solidFill>
                <a:srgbClr val="58585A"/>
              </a:solidFill>
              <a:latin typeface="+mj-lt"/>
              <a:ea typeface="Roboto Black" panose="02000000000000000000" pitchFamily="2" charset="0"/>
            </a:rPr>
            <a:t>83%</a:t>
          </a:r>
          <a:endParaRPr lang="en-GB" sz="4400" b="1" dirty="0">
            <a:solidFill>
              <a:srgbClr val="58585A"/>
            </a:solidFill>
            <a:latin typeface="+mj-lt"/>
            <a:ea typeface="Roboto Light" panose="02000000000000000000" pitchFamily="2" charset="0"/>
          </a:endParaRPr>
        </a:p>
        <a:p>
          <a:r>
            <a:rPr lang="es-CO" sz="14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Tienen como tipo de titularidad del alojamiento arriendo o subarriendo. (n=137)</a:t>
          </a:r>
          <a:endParaRPr lang="en-CH" sz="14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688DB48C-9055-4774-8339-B7CB9A7D56EA}" type="parTrans" cxnId="{1B310CBC-BA98-492E-AE61-8BD182351143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85BC456-62F9-4CAF-AD1A-C3FF88A9EEFD}" type="sibTrans" cxnId="{1B310CBC-BA98-492E-AE61-8BD182351143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FF64869-DA2A-46EB-AA0D-10DC88442575}">
      <dgm:prSet phldrT="[Text]" custT="1"/>
      <dgm:spPr>
        <a:solidFill>
          <a:srgbClr val="EE5859">
            <a:alpha val="33000"/>
          </a:srgbClr>
        </a:solidFill>
        <a:ln>
          <a:noFill/>
        </a:ln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72%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Utiliza un acuerdo verbal como forma de contratación. (n=118)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gm:t>
    </dgm:pt>
    <dgm:pt modelId="{C4153C81-A927-422E-BA38-68ADA0162076}" type="parTrans" cxnId="{195D71A4-D293-42E1-84D7-5039D9CF57FF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B3016A4-B8C4-4E15-8559-DC420C4C5327}" type="sibTrans" cxnId="{195D71A4-D293-42E1-84D7-5039D9CF57FF}">
      <dgm:prSet/>
      <dgm:spPr/>
      <dgm:t>
        <a:bodyPr/>
        <a:lstStyle/>
        <a:p>
          <a:endParaRPr lang="en-CH" sz="1800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3B5AD3D-4E0E-4D31-9957-2B77E6E8119A}" type="pres">
      <dgm:prSet presAssocID="{8990CA0D-9423-4B01-B3CC-91952DE6F9B4}" presName="diagram" presStyleCnt="0">
        <dgm:presLayoutVars>
          <dgm:dir/>
          <dgm:resizeHandles val="exact"/>
        </dgm:presLayoutVars>
      </dgm:prSet>
      <dgm:spPr/>
    </dgm:pt>
    <dgm:pt modelId="{B0B49A65-5651-4080-99A4-7D244AC1B90E}" type="pres">
      <dgm:prSet presAssocID="{F7AB4692-DD20-4DCF-A181-40335A7038E7}" presName="node" presStyleLbl="node1" presStyleIdx="0" presStyleCnt="4" custScaleX="85592" custScaleY="106589" custLinFactNeighborX="5421">
        <dgm:presLayoutVars>
          <dgm:bulletEnabled val="1"/>
        </dgm:presLayoutVars>
      </dgm:prSet>
      <dgm:spPr/>
    </dgm:pt>
    <dgm:pt modelId="{C0B45005-C676-4E10-AF95-D546E4EC0DEE}" type="pres">
      <dgm:prSet presAssocID="{D6806382-60B3-4455-A221-AB1703BA9CFB}" presName="sibTrans" presStyleCnt="0"/>
      <dgm:spPr/>
    </dgm:pt>
    <dgm:pt modelId="{C6034759-1254-4770-A510-84115BF36ED5}" type="pres">
      <dgm:prSet presAssocID="{638E562A-9F08-4013-BEDD-C51644794E9A}" presName="node" presStyleLbl="node1" presStyleIdx="1" presStyleCnt="4" custScaleX="85592" custScaleY="106589">
        <dgm:presLayoutVars>
          <dgm:bulletEnabled val="1"/>
        </dgm:presLayoutVars>
      </dgm:prSet>
      <dgm:spPr/>
    </dgm:pt>
    <dgm:pt modelId="{9105C2C7-44C0-4948-8452-68EA0F32C826}" type="pres">
      <dgm:prSet presAssocID="{3DBE5D6D-6F7A-45AB-BBF9-A4C0B533AE85}" presName="sibTrans" presStyleCnt="0"/>
      <dgm:spPr/>
    </dgm:pt>
    <dgm:pt modelId="{74ADB8EB-80A3-4608-B85A-9D9927936BAE}" type="pres">
      <dgm:prSet presAssocID="{D009217F-3A9A-4CEC-83F0-48F59787CBC7}" presName="node" presStyleLbl="node1" presStyleIdx="2" presStyleCnt="4" custScaleX="85592" custScaleY="106589" custLinFactNeighborX="5421" custLinFactNeighborY="-9517">
        <dgm:presLayoutVars>
          <dgm:bulletEnabled val="1"/>
        </dgm:presLayoutVars>
      </dgm:prSet>
      <dgm:spPr/>
    </dgm:pt>
    <dgm:pt modelId="{E82867F1-DD83-4E70-A911-9FE327E94AF4}" type="pres">
      <dgm:prSet presAssocID="{B85BC456-62F9-4CAF-AD1A-C3FF88A9EEFD}" presName="sibTrans" presStyleCnt="0"/>
      <dgm:spPr/>
    </dgm:pt>
    <dgm:pt modelId="{23B4F838-9165-4104-B3B4-074BA9A95634}" type="pres">
      <dgm:prSet presAssocID="{9FF64869-DA2A-46EB-AA0D-10DC88442575}" presName="node" presStyleLbl="node1" presStyleIdx="3" presStyleCnt="4" custScaleX="85592" custScaleY="106589" custLinFactNeighborY="-9517">
        <dgm:presLayoutVars>
          <dgm:bulletEnabled val="1"/>
        </dgm:presLayoutVars>
      </dgm:prSet>
      <dgm:spPr/>
    </dgm:pt>
  </dgm:ptLst>
  <dgm:cxnLst>
    <dgm:cxn modelId="{99BCA268-3BD6-4033-A7D8-1AF6FB3D2710}" type="presOf" srcId="{D009217F-3A9A-4CEC-83F0-48F59787CBC7}" destId="{74ADB8EB-80A3-4608-B85A-9D9927936BAE}" srcOrd="0" destOrd="0" presId="urn:microsoft.com/office/officeart/2005/8/layout/default"/>
    <dgm:cxn modelId="{EBD39070-25EE-4AD2-BC6A-73BD1BD8819D}" type="presOf" srcId="{8990CA0D-9423-4B01-B3CC-91952DE6F9B4}" destId="{03B5AD3D-4E0E-4D31-9957-2B77E6E8119A}" srcOrd="0" destOrd="0" presId="urn:microsoft.com/office/officeart/2005/8/layout/default"/>
    <dgm:cxn modelId="{F2870387-6109-4E2E-81F0-654B505A8B9C}" type="presOf" srcId="{638E562A-9F08-4013-BEDD-C51644794E9A}" destId="{C6034759-1254-4770-A510-84115BF36ED5}" srcOrd="0" destOrd="0" presId="urn:microsoft.com/office/officeart/2005/8/layout/default"/>
    <dgm:cxn modelId="{B23ED396-A03B-4A68-A932-3DE8AC383B71}" type="presOf" srcId="{9FF64869-DA2A-46EB-AA0D-10DC88442575}" destId="{23B4F838-9165-4104-B3B4-074BA9A95634}" srcOrd="0" destOrd="0" presId="urn:microsoft.com/office/officeart/2005/8/layout/default"/>
    <dgm:cxn modelId="{195D71A4-D293-42E1-84D7-5039D9CF57FF}" srcId="{8990CA0D-9423-4B01-B3CC-91952DE6F9B4}" destId="{9FF64869-DA2A-46EB-AA0D-10DC88442575}" srcOrd="3" destOrd="0" parTransId="{C4153C81-A927-422E-BA38-68ADA0162076}" sibTransId="{4B3016A4-B8C4-4E15-8559-DC420C4C5327}"/>
    <dgm:cxn modelId="{A847E0A8-7A19-40A5-A376-52EF4C2E1100}" srcId="{8990CA0D-9423-4B01-B3CC-91952DE6F9B4}" destId="{F7AB4692-DD20-4DCF-A181-40335A7038E7}" srcOrd="0" destOrd="0" parTransId="{AB1DE2BF-720B-4AB1-BF95-1F5B1F573F07}" sibTransId="{D6806382-60B3-4455-A221-AB1703BA9CFB}"/>
    <dgm:cxn modelId="{1B310CBC-BA98-492E-AE61-8BD182351143}" srcId="{8990CA0D-9423-4B01-B3CC-91952DE6F9B4}" destId="{D009217F-3A9A-4CEC-83F0-48F59787CBC7}" srcOrd="2" destOrd="0" parTransId="{688DB48C-9055-4774-8339-B7CB9A7D56EA}" sibTransId="{B85BC456-62F9-4CAF-AD1A-C3FF88A9EEFD}"/>
    <dgm:cxn modelId="{D8BF40EE-9A75-475A-83F0-3831DF346C01}" srcId="{8990CA0D-9423-4B01-B3CC-91952DE6F9B4}" destId="{638E562A-9F08-4013-BEDD-C51644794E9A}" srcOrd="1" destOrd="0" parTransId="{9F3D77AA-EDAA-42A4-9BCE-3F8F607C0A13}" sibTransId="{3DBE5D6D-6F7A-45AB-BBF9-A4C0B533AE85}"/>
    <dgm:cxn modelId="{A98DC7F2-F545-469E-A78D-D032F5AE4410}" type="presOf" srcId="{F7AB4692-DD20-4DCF-A181-40335A7038E7}" destId="{B0B49A65-5651-4080-99A4-7D244AC1B90E}" srcOrd="0" destOrd="0" presId="urn:microsoft.com/office/officeart/2005/8/layout/default"/>
    <dgm:cxn modelId="{075FB1CD-5401-44F8-8649-B20BBA8F3612}" type="presParOf" srcId="{03B5AD3D-4E0E-4D31-9957-2B77E6E8119A}" destId="{B0B49A65-5651-4080-99A4-7D244AC1B90E}" srcOrd="0" destOrd="0" presId="urn:microsoft.com/office/officeart/2005/8/layout/default"/>
    <dgm:cxn modelId="{37152477-CBB7-4D8A-9A44-CEFA67495562}" type="presParOf" srcId="{03B5AD3D-4E0E-4D31-9957-2B77E6E8119A}" destId="{C0B45005-C676-4E10-AF95-D546E4EC0DEE}" srcOrd="1" destOrd="0" presId="urn:microsoft.com/office/officeart/2005/8/layout/default"/>
    <dgm:cxn modelId="{5A58974D-23ED-43DE-BE0E-B79EA91545A5}" type="presParOf" srcId="{03B5AD3D-4E0E-4D31-9957-2B77E6E8119A}" destId="{C6034759-1254-4770-A510-84115BF36ED5}" srcOrd="2" destOrd="0" presId="urn:microsoft.com/office/officeart/2005/8/layout/default"/>
    <dgm:cxn modelId="{A1429CE9-7BCB-4922-BECE-666C2F7696A2}" type="presParOf" srcId="{03B5AD3D-4E0E-4D31-9957-2B77E6E8119A}" destId="{9105C2C7-44C0-4948-8452-68EA0F32C826}" srcOrd="3" destOrd="0" presId="urn:microsoft.com/office/officeart/2005/8/layout/default"/>
    <dgm:cxn modelId="{9D5211BA-E710-419C-814F-C1334599E911}" type="presParOf" srcId="{03B5AD3D-4E0E-4D31-9957-2B77E6E8119A}" destId="{74ADB8EB-80A3-4608-B85A-9D9927936BAE}" srcOrd="4" destOrd="0" presId="urn:microsoft.com/office/officeart/2005/8/layout/default"/>
    <dgm:cxn modelId="{ACB746E0-D715-4684-8986-8B0601E47C65}" type="presParOf" srcId="{03B5AD3D-4E0E-4D31-9957-2B77E6E8119A}" destId="{E82867F1-DD83-4E70-A911-9FE327E94AF4}" srcOrd="5" destOrd="0" presId="urn:microsoft.com/office/officeart/2005/8/layout/default"/>
    <dgm:cxn modelId="{36AE1B5B-F4C5-4609-A6E9-92435E1BCA13}" type="presParOf" srcId="{03B5AD3D-4E0E-4D31-9957-2B77E6E8119A}" destId="{23B4F838-9165-4104-B3B4-074BA9A956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9A65-5651-4080-99A4-7D244AC1B90E}">
      <dsp:nvSpPr>
        <dsp:cNvPr id="0" name=""/>
        <dsp:cNvSpPr/>
      </dsp:nvSpPr>
      <dsp:spPr>
        <a:xfrm>
          <a:off x="340741" y="1397"/>
          <a:ext cx="2817474" cy="2105186"/>
        </a:xfrm>
        <a:prstGeom prst="rect">
          <a:avLst/>
        </a:prstGeom>
        <a:solidFill>
          <a:srgbClr val="EE5859">
            <a:alpha val="3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25%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comerciantes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haber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enfrentado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dificultades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para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reabastecerse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últimos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30 días (n=11).</a:t>
          </a:r>
        </a:p>
      </dsp:txBody>
      <dsp:txXfrm>
        <a:off x="340741" y="1397"/>
        <a:ext cx="2817474" cy="2105186"/>
      </dsp:txXfrm>
    </dsp:sp>
    <dsp:sp modelId="{C6034759-1254-4770-A510-84115BF36ED5}">
      <dsp:nvSpPr>
        <dsp:cNvPr id="0" name=""/>
        <dsp:cNvSpPr/>
      </dsp:nvSpPr>
      <dsp:spPr>
        <a:xfrm>
          <a:off x="3308946" y="1397"/>
          <a:ext cx="2817474" cy="2105186"/>
        </a:xfrm>
        <a:prstGeom prst="rect">
          <a:avLst/>
        </a:prstGeom>
        <a:solidFill>
          <a:srgbClr val="58585A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31%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comerciantes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que la principal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razón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para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problemas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reabastecimiento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fue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el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precio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de la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gasolina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(n=3).</a:t>
          </a:r>
          <a:endParaRPr lang="en-CH" sz="16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308946" y="1397"/>
        <a:ext cx="2817474" cy="2105186"/>
      </dsp:txXfrm>
    </dsp:sp>
    <dsp:sp modelId="{74ADB8EB-80A3-4608-B85A-9D9927936BAE}">
      <dsp:nvSpPr>
        <dsp:cNvPr id="0" name=""/>
        <dsp:cNvSpPr/>
      </dsp:nvSpPr>
      <dsp:spPr>
        <a:xfrm>
          <a:off x="340741" y="2247792"/>
          <a:ext cx="2817474" cy="2105186"/>
        </a:xfrm>
        <a:prstGeom prst="rect">
          <a:avLst/>
        </a:prstGeom>
        <a:solidFill>
          <a:srgbClr val="58585A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+mj-lt"/>
              <a:ea typeface="Roboto Black" panose="02000000000000000000" pitchFamily="2" charset="0"/>
            </a:rPr>
            <a:t>55%</a:t>
          </a:r>
          <a:endParaRPr lang="en-GB" sz="4400" b="1" kern="1200" dirty="0">
            <a:solidFill>
              <a:srgbClr val="58585A"/>
            </a:solidFill>
            <a:latin typeface="+mj-lt"/>
            <a:ea typeface="Roboto Light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los encuestados que comercian con productos alimentarios esperan que estos aumenten sus precios en el próximo mes. (n=21)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40741" y="2247792"/>
        <a:ext cx="2817474" cy="2105186"/>
      </dsp:txXfrm>
    </dsp:sp>
    <dsp:sp modelId="{23B4F838-9165-4104-B3B4-074BA9A95634}">
      <dsp:nvSpPr>
        <dsp:cNvPr id="0" name=""/>
        <dsp:cNvSpPr/>
      </dsp:nvSpPr>
      <dsp:spPr>
        <a:xfrm>
          <a:off x="3308946" y="2247792"/>
          <a:ext cx="2817474" cy="2105186"/>
        </a:xfrm>
        <a:prstGeom prst="rect">
          <a:avLst/>
        </a:prstGeom>
        <a:solidFill>
          <a:srgbClr val="EE5859">
            <a:alpha val="3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61%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los encuestados que comercian con productos no alimentarios esperan que estos aumenten sus precios en el próximo mes. (n=20)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308946" y="2247792"/>
        <a:ext cx="2817474" cy="2105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9A65-5651-4080-99A4-7D244AC1B90E}">
      <dsp:nvSpPr>
        <dsp:cNvPr id="0" name=""/>
        <dsp:cNvSpPr/>
      </dsp:nvSpPr>
      <dsp:spPr>
        <a:xfrm>
          <a:off x="340741" y="1397"/>
          <a:ext cx="2817474" cy="2105186"/>
        </a:xfrm>
        <a:prstGeom prst="rect">
          <a:avLst/>
        </a:prstGeom>
        <a:solidFill>
          <a:srgbClr val="EE5859">
            <a:alpha val="3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60%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encuestados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alojarse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casa o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apartamento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(n=100).</a:t>
          </a:r>
        </a:p>
      </dsp:txBody>
      <dsp:txXfrm>
        <a:off x="340741" y="1397"/>
        <a:ext cx="2817474" cy="2105186"/>
      </dsp:txXfrm>
    </dsp:sp>
    <dsp:sp modelId="{C6034759-1254-4770-A510-84115BF36ED5}">
      <dsp:nvSpPr>
        <dsp:cNvPr id="0" name=""/>
        <dsp:cNvSpPr/>
      </dsp:nvSpPr>
      <dsp:spPr>
        <a:xfrm>
          <a:off x="3308946" y="1397"/>
          <a:ext cx="2817474" cy="2105186"/>
        </a:xfrm>
        <a:prstGeom prst="rect">
          <a:avLst/>
        </a:prstGeom>
        <a:solidFill>
          <a:srgbClr val="58585A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70%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De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los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encuestados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reportaron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haber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enfrentado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barreras para acceder a </a:t>
          </a:r>
          <a:r>
            <a:rPr lang="en-GB" sz="1400" kern="1200" dirty="0" err="1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alojamiento</a:t>
          </a:r>
          <a:r>
            <a:rPr lang="en-GB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 (n=114).</a:t>
          </a:r>
          <a:endParaRPr lang="en-CH" sz="16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308946" y="1397"/>
        <a:ext cx="2817474" cy="2105186"/>
      </dsp:txXfrm>
    </dsp:sp>
    <dsp:sp modelId="{74ADB8EB-80A3-4608-B85A-9D9927936BAE}">
      <dsp:nvSpPr>
        <dsp:cNvPr id="0" name=""/>
        <dsp:cNvSpPr/>
      </dsp:nvSpPr>
      <dsp:spPr>
        <a:xfrm>
          <a:off x="340741" y="2247792"/>
          <a:ext cx="2817474" cy="2105186"/>
        </a:xfrm>
        <a:prstGeom prst="rect">
          <a:avLst/>
        </a:prstGeom>
        <a:solidFill>
          <a:srgbClr val="58585A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+mj-lt"/>
              <a:ea typeface="Roboto Black" panose="02000000000000000000" pitchFamily="2" charset="0"/>
            </a:rPr>
            <a:t>83%</a:t>
          </a:r>
          <a:endParaRPr lang="en-GB" sz="4400" b="1" kern="1200" dirty="0">
            <a:solidFill>
              <a:srgbClr val="58585A"/>
            </a:solidFill>
            <a:latin typeface="+mj-lt"/>
            <a:ea typeface="Roboto Light" panose="02000000000000000000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Tienen como tipo de titularidad del alojamiento arriendo o subarriendo. (n=137)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40741" y="2247792"/>
        <a:ext cx="2817474" cy="2105186"/>
      </dsp:txXfrm>
    </dsp:sp>
    <dsp:sp modelId="{23B4F838-9165-4104-B3B4-074BA9A95634}">
      <dsp:nvSpPr>
        <dsp:cNvPr id="0" name=""/>
        <dsp:cNvSpPr/>
      </dsp:nvSpPr>
      <dsp:spPr>
        <a:xfrm>
          <a:off x="3308946" y="2247792"/>
          <a:ext cx="2817474" cy="2105186"/>
        </a:xfrm>
        <a:prstGeom prst="rect">
          <a:avLst/>
        </a:prstGeom>
        <a:solidFill>
          <a:srgbClr val="EE5859">
            <a:alpha val="33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rgbClr val="58585A"/>
              </a:solidFill>
              <a:latin typeface="Roboto Condensed"/>
              <a:ea typeface="Roboto Black" panose="02000000000000000000" pitchFamily="2" charset="0"/>
              <a:cs typeface="+mn-cs"/>
            </a:rPr>
            <a:t>72%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Segoe UI Light" panose="020B0502040204020203" pitchFamily="34" charset="0"/>
              <a:ea typeface="Roboto Light" panose="02000000000000000000" pitchFamily="2" charset="0"/>
            </a:rPr>
            <a:t>Utiliza un acuerdo verbal como forma de contratación. (n=118)</a:t>
          </a:r>
          <a:endParaRPr lang="en-CH" sz="1400" kern="1200" dirty="0">
            <a:solidFill>
              <a:schemeClr val="tx1"/>
            </a:solidFill>
            <a:latin typeface="Segoe UI Light" panose="020B0502040204020203" pitchFamily="34" charset="0"/>
            <a:ea typeface="Roboto Light" panose="02000000000000000000" pitchFamily="2" charset="0"/>
          </a:endParaRPr>
        </a:p>
      </dsp:txBody>
      <dsp:txXfrm>
        <a:off x="3308946" y="2247792"/>
        <a:ext cx="2817474" cy="210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A9F7-CBC7-4142-BB88-18D380461D90}" type="datetimeFigureOut">
              <a:rPr lang="es-CO" smtClean="0"/>
              <a:t>26/09/2023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BB32-95B6-41A6-B8CA-E8AA52571D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73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mpact_init" TargetMode="External"/><Relationship Id="rId13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hyperlink" Target="https://www.facebook.com/IMPACT.ini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s://ch.linkedin.com/company/impact-initiatives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www.facebook.com/IMPACT.init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h.linkedin.com/company/impact-initiatives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hyperlink" Target="https://twitter.com/impact_init" TargetMode="External"/><Relationship Id="rId1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DEF56-6A04-D0C9-17BA-12AA82B42F60}"/>
              </a:ext>
            </a:extLst>
          </p:cNvPr>
          <p:cNvSpPr/>
          <p:nvPr/>
        </p:nvSpPr>
        <p:spPr>
          <a:xfrm>
            <a:off x="0" y="5962388"/>
            <a:ext cx="159707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5C625-BAAF-503C-7777-5F07E2D91557}"/>
              </a:ext>
            </a:extLst>
          </p:cNvPr>
          <p:cNvSpPr/>
          <p:nvPr/>
        </p:nvSpPr>
        <p:spPr>
          <a:xfrm>
            <a:off x="0" y="0"/>
            <a:ext cx="159707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134F3F-004B-47D1-FE3A-3DDD6081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25" y="1268362"/>
            <a:ext cx="6002675" cy="318565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EE5859"/>
                </a:solidFill>
              </a:defRPr>
            </a:lvl1pPr>
          </a:lstStyle>
          <a:p>
            <a:r>
              <a:rPr lang="en-GB"/>
              <a:t>[Place Your Presentation Title Here]</a:t>
            </a:r>
            <a:endParaRPr lang="en-CH"/>
          </a:p>
        </p:txBody>
      </p:sp>
      <p:pic>
        <p:nvPicPr>
          <p:cNvPr id="8" name="Picture 7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B844A9B8-BD50-ADD5-61B3-76E87073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0" b="2314"/>
          <a:stretch/>
        </p:blipFill>
        <p:spPr>
          <a:xfrm>
            <a:off x="2187758" y="0"/>
            <a:ext cx="6956242" cy="6858001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EF8A024-6F19-C55E-D275-919A20EAE2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4725988"/>
            <a:ext cx="6002337" cy="4984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[Place Your Subtitle Here]</a:t>
            </a:r>
            <a:endParaRPr lang="en-GB"/>
          </a:p>
        </p:txBody>
      </p:sp>
      <p:pic>
        <p:nvPicPr>
          <p:cNvPr id="16" name="Picture 15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7D03985-DCE0-5C49-4534-39B6C191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" y="6160956"/>
            <a:ext cx="2266676" cy="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al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8" y="2332608"/>
            <a:ext cx="2750908" cy="2192791"/>
          </a:xfrm>
        </p:spPr>
        <p:txBody>
          <a:bodyPr>
            <a:noAutofit/>
          </a:bodyPr>
          <a:lstStyle>
            <a:lvl1pPr>
              <a:defRPr sz="3600">
                <a:solidFill>
                  <a:srgbClr val="58585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20731" y="530944"/>
            <a:ext cx="5315077" cy="596818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C3106-26B1-50E5-0B19-4D041ECDBC2E}"/>
              </a:ext>
            </a:extLst>
          </p:cNvPr>
          <p:cNvSpPr/>
          <p:nvPr/>
        </p:nvSpPr>
        <p:spPr>
          <a:xfrm>
            <a:off x="216075" y="1220676"/>
            <a:ext cx="55786" cy="441664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05391-FA02-34D2-2CA9-6E75B6EC988D}"/>
              </a:ext>
            </a:extLst>
          </p:cNvPr>
          <p:cNvSpPr/>
          <p:nvPr/>
        </p:nvSpPr>
        <p:spPr>
          <a:xfrm flipV="1">
            <a:off x="7581380" y="159211"/>
            <a:ext cx="1446757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1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18267"/>
            <a:ext cx="7886700" cy="1325563"/>
          </a:xfrm>
        </p:spPr>
        <p:txBody>
          <a:bodyPr>
            <a:normAutofit/>
          </a:bodyPr>
          <a:lstStyle>
            <a:lvl1pPr algn="ctr">
              <a:defRPr sz="45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5C1D3319-F58E-4F6A-3989-BD7332A10C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18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hlinkClick r:id="rId5"/>
            <a:extLst>
              <a:ext uri="{FF2B5EF4-FFF2-40B4-BE49-F238E27FC236}">
                <a16:creationId xmlns:a16="http://schemas.microsoft.com/office/drawing/2014/main" id="{4BF8D29D-F4D8-B302-556C-9B266CFB9FD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3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4" descr="Une image contenant oiseau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F0D8F45B-E073-877C-33F2-DAB3252E6D4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54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id="{01C9163A-64E3-82EF-F521-F3816E72316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03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C4C7BB4-4696-E20E-1020-C8F9F45E5B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79" y="5753807"/>
            <a:ext cx="2265401" cy="498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1C19A-D702-8344-7E14-0B18FB40FA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7" y="0"/>
            <a:ext cx="913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51777661-2483-B728-813D-14FCB0B73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>
            <a:off x="5638799" y="771516"/>
            <a:ext cx="3505201" cy="6103736"/>
          </a:xfrm>
          <a:prstGeom prst="rect">
            <a:avLst/>
          </a:prstGeom>
        </p:spPr>
      </p:pic>
      <p:pic>
        <p:nvPicPr>
          <p:cNvPr id="12" name="Picture 11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803A8482-FF68-7DF9-FE31-BDE183C32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0800000">
            <a:off x="0" y="0"/>
            <a:ext cx="4282444" cy="49509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B8B0DD-BE55-A4E2-9BB9-75E2E4FF9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918267"/>
            <a:ext cx="7886700" cy="1325563"/>
          </a:xfrm>
        </p:spPr>
        <p:txBody>
          <a:bodyPr>
            <a:normAutofit/>
          </a:bodyPr>
          <a:lstStyle>
            <a:lvl1pPr algn="ctr">
              <a:defRPr sz="45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pic>
        <p:nvPicPr>
          <p:cNvPr id="16" name="Image 12">
            <a:hlinkClick r:id="rId3"/>
            <a:extLst>
              <a:ext uri="{FF2B5EF4-FFF2-40B4-BE49-F238E27FC236}">
                <a16:creationId xmlns:a16="http://schemas.microsoft.com/office/drawing/2014/main" id="{863869A7-8574-B426-61DE-118F68F79C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18" y="4814794"/>
            <a:ext cx="293687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3">
            <a:hlinkClick r:id="rId6"/>
            <a:extLst>
              <a:ext uri="{FF2B5EF4-FFF2-40B4-BE49-F238E27FC236}">
                <a16:creationId xmlns:a16="http://schemas.microsoft.com/office/drawing/2014/main" id="{0936D47E-E5C2-798C-2552-233E41A3D1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3" y="481400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4" descr="Une image contenant oiseau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2EECF660-2C9C-DBE5-546B-D6D12E7E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54" y="4854121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id="{1AE7D60C-31C2-A563-5B79-7AEC712CEC8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8585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03" y="3548063"/>
            <a:ext cx="3714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DA8483F4-888F-3FC9-6B5B-2B9AD84465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79" y="5753807"/>
            <a:ext cx="2265401" cy="4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3FAB4-EF4D-4B3C-AD9D-0D4CF4E7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5ADA50-E1B6-4C15-90D1-575FEFD7C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7E73FC-CB14-430B-BE30-38498785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9BB752-FA0F-4AD8-B0A2-E7CD54BE0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9A6223-ED48-4677-AF62-2D08649A7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5016D4-814A-4EFB-91A2-B72A58D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7355-46B0-4B28-9EB6-8106FCAD7EA3}" type="datetimeFigureOut">
              <a:rPr lang="es-CO" smtClean="0"/>
              <a:t>26/09/2023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D01D3D-7B15-4636-96D2-6FEF0204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0F4D5D-1F91-4B11-91B0-1DBF5892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1A2-D0F9-4063-BFB1-49AFF5F2F5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7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C692DC-BB6E-9014-2610-B2A22F13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10336"/>
          <a:stretch/>
        </p:blipFill>
        <p:spPr>
          <a:xfrm>
            <a:off x="1" y="-18784"/>
            <a:ext cx="9144000" cy="6876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46A4CB-42F5-A751-A35E-CEAD9421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7" y="-18784"/>
            <a:ext cx="4541914" cy="25971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D9DA94-53DC-8DE4-3310-C048A3AA6331}"/>
              </a:ext>
            </a:extLst>
          </p:cNvPr>
          <p:cNvSpPr/>
          <p:nvPr/>
        </p:nvSpPr>
        <p:spPr>
          <a:xfrm>
            <a:off x="0" y="5962388"/>
            <a:ext cx="159707" cy="89561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19B86-527B-9111-7A2A-5172177450E8}"/>
              </a:ext>
            </a:extLst>
          </p:cNvPr>
          <p:cNvSpPr/>
          <p:nvPr/>
        </p:nvSpPr>
        <p:spPr>
          <a:xfrm>
            <a:off x="0" y="0"/>
            <a:ext cx="159707" cy="596238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76D8B40-4F18-1860-0968-1033F94C5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733" y="3028650"/>
            <a:ext cx="2695358" cy="1325563"/>
          </a:xfrm>
        </p:spPr>
        <p:txBody>
          <a:bodyPr>
            <a:normAutofit/>
          </a:bodyPr>
          <a:lstStyle>
            <a:lvl1pPr algn="ctr">
              <a:defRPr sz="4950">
                <a:solidFill>
                  <a:srgbClr val="58585A"/>
                </a:solidFill>
              </a:defRPr>
            </a:lvl1pPr>
          </a:lstStyle>
          <a:p>
            <a:r>
              <a:rPr lang="en-US"/>
              <a:t>Contents</a:t>
            </a:r>
            <a:endParaRPr lang="en-C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FE53F9-90AC-5A72-95AD-8475CDEEF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5723" y="1627382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1]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8B94249-5A15-D699-BAFA-83967DA06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1615" y="1627382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6FB818D-6A6D-006F-2828-4C97CFAB0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1615" y="2414292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en-CH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811B9B-3E9C-E5C8-10AC-2D2802724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1615" y="3216964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en-CH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5ECB5E-AA23-9A80-2266-BF399D892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1615" y="4012195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  <a:endParaRPr lang="en-CH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5A049C70-0CE7-3A60-E08E-74F4DF121E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722" y="2409457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2]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931EF251-C900-DD20-98A8-DF7A5EC81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5722" y="3216964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3]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CF094B6-8BAA-9FA7-4596-843E1713D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721" y="4012194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4]</a:t>
            </a:r>
          </a:p>
        </p:txBody>
      </p:sp>
    </p:spTree>
    <p:extLst>
      <p:ext uri="{BB962C8B-B14F-4D97-AF65-F5344CB8AC3E}">
        <p14:creationId xmlns:p14="http://schemas.microsoft.com/office/powerpoint/2010/main" val="4349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31F8FDC2-8481-8BE2-8471-65CBDE186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 flipV="1">
            <a:off x="5638799" y="0"/>
            <a:ext cx="3505201" cy="6103736"/>
          </a:xfrm>
          <a:prstGeom prst="rect">
            <a:avLst/>
          </a:prstGeom>
        </p:spPr>
      </p:pic>
      <p:pic>
        <p:nvPicPr>
          <p:cNvPr id="26" name="Picture 25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8F7D97F5-77D7-0EFA-9B79-75E79674C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0800000" flipV="1">
            <a:off x="-17929" y="1878747"/>
            <a:ext cx="4282444" cy="4950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D9DA94-53DC-8DE4-3310-C048A3AA6331}"/>
              </a:ext>
            </a:extLst>
          </p:cNvPr>
          <p:cNvSpPr/>
          <p:nvPr/>
        </p:nvSpPr>
        <p:spPr>
          <a:xfrm>
            <a:off x="0" y="5962388"/>
            <a:ext cx="159707" cy="8956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19B86-527B-9111-7A2A-5172177450E8}"/>
              </a:ext>
            </a:extLst>
          </p:cNvPr>
          <p:cNvSpPr/>
          <p:nvPr/>
        </p:nvSpPr>
        <p:spPr>
          <a:xfrm>
            <a:off x="0" y="0"/>
            <a:ext cx="159707" cy="596238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C8B385B-D6EE-05B3-50F0-D26B230421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5723" y="1627382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E6C2F-6186-07D7-E19A-327A6B777B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1615" y="1627382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86DD9C-16ED-DD11-8AA2-F2D996C4C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1615" y="2414292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02</a:t>
            </a:r>
            <a:endParaRPr lang="en-CH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D3C82-D61D-EFED-84B8-82C4CC2D2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1615" y="3216964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en-CH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3736F8-FDE6-9576-E04C-B5B4B7F70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1615" y="4012195"/>
            <a:ext cx="684639" cy="52463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04</a:t>
            </a:r>
            <a:endParaRPr lang="en-CH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2EFC74-BBAE-A6DB-E324-290520C473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722" y="2409457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2]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2F776BB-050E-CE8A-6762-2C76F172D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5722" y="3216964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3]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449CD4D-FB11-7F0D-2466-3086E8697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721" y="4012194"/>
            <a:ext cx="3551179" cy="52463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>
                <a:latin typeface="Roboto Light" panose="02000000000000000000" pitchFamily="2" charset="0"/>
                <a:ea typeface="Roboto Light" panose="02000000000000000000" pitchFamily="2" charset="0"/>
              </a:rPr>
              <a:t>[Title 4]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25C324F-58A6-B5AA-5B2F-53A795229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733" y="3028650"/>
            <a:ext cx="2695358" cy="1325563"/>
          </a:xfrm>
        </p:spPr>
        <p:txBody>
          <a:bodyPr>
            <a:normAutofit/>
          </a:bodyPr>
          <a:lstStyle>
            <a:lvl1pPr algn="ctr">
              <a:defRPr sz="4950">
                <a:solidFill>
                  <a:srgbClr val="58585A"/>
                </a:solidFill>
              </a:defRPr>
            </a:lvl1pPr>
          </a:lstStyle>
          <a:p>
            <a:r>
              <a:rPr lang="en-US"/>
              <a:t>Contents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793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68F10-0DE4-701D-B622-EC486DA995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064541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9E53BC-492A-01BA-CEE0-36AF012D4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4529" y="2415396"/>
            <a:ext cx="974943" cy="55770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48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EAC50C79-B80B-60DF-97A9-43E051A3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48607" b="13057"/>
          <a:stretch/>
        </p:blipFill>
        <p:spPr>
          <a:xfrm flipV="1">
            <a:off x="5638799" y="0"/>
            <a:ext cx="3505201" cy="6103736"/>
          </a:xfrm>
          <a:prstGeom prst="rect">
            <a:avLst/>
          </a:prstGeom>
        </p:spPr>
      </p:pic>
      <p:pic>
        <p:nvPicPr>
          <p:cNvPr id="10" name="Picture 9" descr="A picture containing red, light, outdoor object, dark&#10;&#10;Description automatically generated">
            <a:extLst>
              <a:ext uri="{FF2B5EF4-FFF2-40B4-BE49-F238E27FC236}">
                <a16:creationId xmlns:a16="http://schemas.microsoft.com/office/drawing/2014/main" id="{3232EAAD-8FE4-951B-41AC-6ED95497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42278" b="29478"/>
          <a:stretch/>
        </p:blipFill>
        <p:spPr>
          <a:xfrm rot="10800000" flipV="1">
            <a:off x="0" y="1907069"/>
            <a:ext cx="4282444" cy="4950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382F6B-2B66-CD1F-21AF-DF8D46C6CA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5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33ECE-A5A0-A6C3-5846-3B968B367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064541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58585A"/>
                </a:solidFill>
              </a:defRPr>
            </a:lvl1pPr>
          </a:lstStyle>
          <a:p>
            <a:r>
              <a:rPr lang="en-GB"/>
              <a:t>[Place the title of the section here]</a:t>
            </a:r>
            <a:endParaRPr lang="en-CH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BE665E-AA07-1B77-0353-90A4BF69DA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4529" y="2398143"/>
            <a:ext cx="974943" cy="574955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3327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DD2E7D-3C98-B627-DADA-2F9D396CB6FF}"/>
              </a:ext>
            </a:extLst>
          </p:cNvPr>
          <p:cNvSpPr/>
          <p:nvPr/>
        </p:nvSpPr>
        <p:spPr>
          <a:xfrm>
            <a:off x="-15813" y="333509"/>
            <a:ext cx="2582033" cy="1750930"/>
          </a:xfrm>
          <a:prstGeom prst="rect">
            <a:avLst/>
          </a:prstGeom>
          <a:solidFill>
            <a:srgbClr val="58585A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Segoe UI Ligh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407645"/>
            <a:ext cx="2131142" cy="158299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35828" y="609600"/>
            <a:ext cx="6164825" cy="6017342"/>
          </a:xfrm>
        </p:spPr>
        <p:txBody>
          <a:bodyPr>
            <a:normAutofit/>
          </a:bodyPr>
          <a:lstStyle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F096BA-D7F9-7EEA-979B-2963BCD82CAA}"/>
              </a:ext>
            </a:extLst>
          </p:cNvPr>
          <p:cNvSpPr/>
          <p:nvPr/>
        </p:nvSpPr>
        <p:spPr>
          <a:xfrm flipV="1">
            <a:off x="7581380" y="159211"/>
            <a:ext cx="1446757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5825165" cy="615675"/>
          </a:xfrm>
        </p:spPr>
        <p:txBody>
          <a:bodyPr>
            <a:noAutofit/>
          </a:bodyPr>
          <a:lstStyle>
            <a:lvl1pPr>
              <a:defRPr sz="3600">
                <a:solidFill>
                  <a:srgbClr val="58585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962" y="1594729"/>
            <a:ext cx="8443676" cy="4809619"/>
          </a:xfrm>
        </p:spPr>
        <p:txBody>
          <a:bodyPr>
            <a:normAutofit/>
          </a:bodyPr>
          <a:lstStyle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F63B5-C736-68DF-C08B-E81FD3FF7E26}"/>
              </a:ext>
            </a:extLst>
          </p:cNvPr>
          <p:cNvSpPr/>
          <p:nvPr/>
        </p:nvSpPr>
        <p:spPr>
          <a:xfrm flipV="1">
            <a:off x="7581380" y="159211"/>
            <a:ext cx="1446757" cy="98055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50C77-4D39-4300-8013-E2EF88828764}"/>
              </a:ext>
            </a:extLst>
          </p:cNvPr>
          <p:cNvSpPr/>
          <p:nvPr/>
        </p:nvSpPr>
        <p:spPr>
          <a:xfrm>
            <a:off x="272442" y="0"/>
            <a:ext cx="84551" cy="104978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176" y="1489196"/>
            <a:ext cx="5086477" cy="1499813"/>
          </a:xfrm>
        </p:spPr>
        <p:txBody>
          <a:bodyPr>
            <a:noAutofit/>
          </a:bodyPr>
          <a:lstStyle>
            <a:lvl1pPr>
              <a:defRPr sz="3600">
                <a:solidFill>
                  <a:srgbClr val="58585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4176" y="3529781"/>
            <a:ext cx="5086477" cy="2753032"/>
          </a:xfrm>
        </p:spPr>
        <p:txBody>
          <a:bodyPr>
            <a:normAutofit/>
          </a:bodyPr>
          <a:lstStyle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479E1-425E-BBAC-760A-B4D8085BC6D6}"/>
              </a:ext>
            </a:extLst>
          </p:cNvPr>
          <p:cNvSpPr/>
          <p:nvPr/>
        </p:nvSpPr>
        <p:spPr>
          <a:xfrm>
            <a:off x="3814177" y="997162"/>
            <a:ext cx="757825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207" y="609602"/>
            <a:ext cx="3089787" cy="5673213"/>
          </a:xfrm>
        </p:spPr>
        <p:txBody>
          <a:bodyPr>
            <a:normAutofit/>
          </a:bodyPr>
          <a:lstStyle>
            <a:lvl1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51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D902-672B-F647-A1B4-915F544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8" y="1017246"/>
            <a:ext cx="5086477" cy="1499813"/>
          </a:xfrm>
        </p:spPr>
        <p:txBody>
          <a:bodyPr>
            <a:noAutofit/>
          </a:bodyPr>
          <a:lstStyle>
            <a:lvl1pPr>
              <a:defRPr sz="3600">
                <a:solidFill>
                  <a:srgbClr val="58585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2CE7-364C-64FB-EFFB-6F585518EA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8208" y="2901786"/>
            <a:ext cx="5086477" cy="2753032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67C9C5-42A8-B9C6-A31E-BE2FA12DC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9246" y="609600"/>
            <a:ext cx="3089787" cy="2618406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CH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C2FF6D1-63FE-3DF6-24FB-88EDBF67E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9246" y="3597094"/>
            <a:ext cx="3089787" cy="2618406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E4346-73D7-19AC-4F85-28C84C0CFD75}"/>
              </a:ext>
            </a:extLst>
          </p:cNvPr>
          <p:cNvSpPr/>
          <p:nvPr/>
        </p:nvSpPr>
        <p:spPr>
          <a:xfrm>
            <a:off x="449039" y="475768"/>
            <a:ext cx="757825" cy="105131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73B4E-2328-71C8-8F4A-7F8BF21C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64FDE-82F7-CD67-B6E6-A21E59E45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F4384-FC46-A039-DF62-66692EF7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01E-C904-4F85-B94B-C8F631EE4FAE}" type="datetimeFigureOut">
              <a:rPr lang="en-CH" smtClean="0"/>
              <a:pPr/>
              <a:t>09/26/2023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0B81-F607-7AFC-F151-9892B0234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6E9B-9D03-DA1B-3E34-577705F3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D203-3F6D-4A25-BEC6-FA26FC4FF084}" type="slidenum">
              <a:rPr lang="en-CH" smtClean="0"/>
              <a:pPr/>
              <a:t>‹Nº›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85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45A22-C885-3019-E362-E0CD5FBD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5" y="1268362"/>
            <a:ext cx="8127078" cy="3185652"/>
          </a:xfrm>
        </p:spPr>
        <p:txBody>
          <a:bodyPr/>
          <a:lstStyle/>
          <a:p>
            <a:r>
              <a:rPr lang="es-CO" dirty="0"/>
              <a:t>Iniciativa Conjunta de Monitoreo de Mercados (JMMI)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910387-3A05-C3AB-8D23-585ECC946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Ronda julio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5809F2-DAB5-0C6A-CA52-7EC41088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13" y="6166627"/>
            <a:ext cx="1689756" cy="5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34C5B-DC8E-D556-BFD5-BEBC31A2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453652"/>
            <a:ext cx="8592813" cy="615675"/>
          </a:xfrm>
        </p:spPr>
        <p:txBody>
          <a:bodyPr/>
          <a:lstStyle/>
          <a:p>
            <a:r>
              <a:rPr lang="es-CO" sz="3500"/>
              <a:t>Capacidad y dificultad para el reabastecimiento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641C7F1-BA01-1FE5-DAAC-E826D6198E5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02306410"/>
              </p:ext>
            </p:extLst>
          </p:nvPr>
        </p:nvGraphicFramePr>
        <p:xfrm>
          <a:off x="529011" y="1389827"/>
          <a:ext cx="3285658" cy="398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D14CB2D9-732D-1A9D-C50A-5E1141E59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536981"/>
              </p:ext>
            </p:extLst>
          </p:nvPr>
        </p:nvGraphicFramePr>
        <p:xfrm>
          <a:off x="5033589" y="1398792"/>
          <a:ext cx="3285658" cy="398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4478854-CC27-026E-A6D9-0D3BD2FD5479}"/>
              </a:ext>
            </a:extLst>
          </p:cNvPr>
          <p:cNvCxnSpPr>
            <a:cxnSpLocks/>
          </p:cNvCxnSpPr>
          <p:nvPr/>
        </p:nvCxnSpPr>
        <p:spPr>
          <a:xfrm>
            <a:off x="4572000" y="1775011"/>
            <a:ext cx="0" cy="3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5">
            <a:extLst>
              <a:ext uri="{FF2B5EF4-FFF2-40B4-BE49-F238E27FC236}">
                <a16:creationId xmlns:a16="http://schemas.microsoft.com/office/drawing/2014/main" id="{5400BC35-51E4-BD68-2464-22AFB4E04643}"/>
              </a:ext>
            </a:extLst>
          </p:cNvPr>
          <p:cNvSpPr txBox="1">
            <a:spLocks/>
          </p:cNvSpPr>
          <p:nvPr/>
        </p:nvSpPr>
        <p:spPr>
          <a:xfrm>
            <a:off x="730427" y="5163672"/>
            <a:ext cx="569456" cy="2689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N =44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B245503E-087C-7145-45CE-341B39D2EBD1}"/>
              </a:ext>
            </a:extLst>
          </p:cNvPr>
          <p:cNvSpPr txBox="1">
            <a:spLocks/>
          </p:cNvSpPr>
          <p:nvPr/>
        </p:nvSpPr>
        <p:spPr>
          <a:xfrm>
            <a:off x="7866726" y="5154707"/>
            <a:ext cx="569456" cy="2689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N =44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F3C886-AE97-DCAD-DAB1-806848711F1E}"/>
              </a:ext>
            </a:extLst>
          </p:cNvPr>
          <p:cNvSpPr txBox="1"/>
          <p:nvPr/>
        </p:nvSpPr>
        <p:spPr>
          <a:xfrm>
            <a:off x="275595" y="5643750"/>
            <a:ext cx="859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Los comerciantes reportaron estar en la capacidad de reabastecerse en promedio del </a:t>
            </a:r>
            <a:r>
              <a:rPr lang="es-CO" sz="1600" dirty="0">
                <a:solidFill>
                  <a:schemeClr val="accent1"/>
                </a:solidFill>
              </a:rPr>
              <a:t>96% </a:t>
            </a:r>
            <a:r>
              <a:rPr lang="es-CO" sz="1600" dirty="0"/>
              <a:t>para alimentos (para los que reportaron información) 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47C22032-F48F-C853-2D99-08C9C5E69C29}"/>
              </a:ext>
            </a:extLst>
          </p:cNvPr>
          <p:cNvSpPr txBox="1">
            <a:spLocks/>
          </p:cNvSpPr>
          <p:nvPr/>
        </p:nvSpPr>
        <p:spPr>
          <a:xfrm>
            <a:off x="228457" y="6519162"/>
            <a:ext cx="8063897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*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Esta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pregunta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fue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realizada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sobre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51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encuestados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que se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encontraban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en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nuevos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municipios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err="1">
                <a:latin typeface="Segoe UI Light" panose="020B0502040204020203" pitchFamily="34" charset="0"/>
                <a:ea typeface="Roboto Light" panose="02000000000000000000" pitchFamily="2" charset="0"/>
              </a:rPr>
              <a:t>cubiertos</a:t>
            </a:r>
            <a:r>
              <a:rPr lang="en-GB" sz="1000" i="1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37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F901-3D9E-06A9-20C4-F3573739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51" y="2176750"/>
            <a:ext cx="2802193" cy="2561832"/>
          </a:xfrm>
        </p:spPr>
        <p:txBody>
          <a:bodyPr/>
          <a:lstStyle/>
          <a:p>
            <a:r>
              <a:rPr lang="en-GB" sz="3000" err="1"/>
              <a:t>Desafíos</a:t>
            </a:r>
            <a:r>
              <a:rPr lang="en-GB" sz="3000"/>
              <a:t> de </a:t>
            </a:r>
            <a:r>
              <a:rPr lang="en-GB" sz="3000" err="1"/>
              <a:t>reabastecimiento</a:t>
            </a:r>
            <a:endParaRPr lang="en-GB" sz="300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57CFCEFC-6943-2FA1-2FBD-75B3CD11A8FC}"/>
              </a:ext>
            </a:extLst>
          </p:cNvPr>
          <p:cNvSpPr txBox="1">
            <a:spLocks/>
          </p:cNvSpPr>
          <p:nvPr/>
        </p:nvSpPr>
        <p:spPr>
          <a:xfrm>
            <a:off x="4414366" y="1867857"/>
            <a:ext cx="4436045" cy="8977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64% de los comerciantes (7) reportaron enfrentar desafíos de reabastecimiento en el mes previo a la recolección por el mal estado de las carreteras o las rutas fluviales. 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EC1566E9-BABC-D201-3106-DCF696B1F974}"/>
              </a:ext>
            </a:extLst>
          </p:cNvPr>
          <p:cNvSpPr txBox="1">
            <a:spLocks/>
          </p:cNvSpPr>
          <p:nvPr/>
        </p:nvSpPr>
        <p:spPr>
          <a:xfrm>
            <a:off x="4396159" y="2924290"/>
            <a:ext cx="4436045" cy="3936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Bloqueos en las vías de acceso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0127206-FD02-F94A-D73E-638C0B4F7894}"/>
              </a:ext>
            </a:extLst>
          </p:cNvPr>
          <p:cNvSpPr txBox="1">
            <a:spLocks/>
          </p:cNvSpPr>
          <p:nvPr/>
        </p:nvSpPr>
        <p:spPr>
          <a:xfrm>
            <a:off x="4400980" y="1359511"/>
            <a:ext cx="4462818" cy="6095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Malas condiciones de las carreteras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7BFB7A4D-A1F3-A363-65FF-2839B27E1350}"/>
              </a:ext>
            </a:extLst>
          </p:cNvPr>
          <p:cNvSpPr txBox="1">
            <a:spLocks/>
          </p:cNvSpPr>
          <p:nvPr/>
        </p:nvSpPr>
        <p:spPr>
          <a:xfrm>
            <a:off x="4427753" y="3317908"/>
            <a:ext cx="4436045" cy="12745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54% (6) de los encuestados mencionaron que experimentaron problemas para reabastecerse a raíz de bloqueos por protestas, la mayoría de estos comerciantes se ubicó en el departamento de Arauca, especialmente, en el municipio de Tame.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B7084630-8413-08C1-6D00-AAB512D65EB3}"/>
              </a:ext>
            </a:extLst>
          </p:cNvPr>
          <p:cNvSpPr txBox="1">
            <a:spLocks/>
          </p:cNvSpPr>
          <p:nvPr/>
        </p:nvSpPr>
        <p:spPr>
          <a:xfrm>
            <a:off x="4396158" y="5226927"/>
            <a:ext cx="4436045" cy="9596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27% (3) de los comerciantes ubicados reportaron que el alto precio de la gasolina les ha impedido reabastecerse con normalidad.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4280B306-D5B9-99DB-5EBF-8432CE64E21B}"/>
              </a:ext>
            </a:extLst>
          </p:cNvPr>
          <p:cNvSpPr txBox="1">
            <a:spLocks/>
          </p:cNvSpPr>
          <p:nvPr/>
        </p:nvSpPr>
        <p:spPr>
          <a:xfrm>
            <a:off x="4396158" y="4837709"/>
            <a:ext cx="3881448" cy="3705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Precio de la gasolina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FC1C09C-D2AC-6230-CE93-9E1AAEBD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16" y="1417142"/>
            <a:ext cx="551893" cy="551893"/>
          </a:xfrm>
          <a:prstGeom prst="rect">
            <a:avLst/>
          </a:prstGeom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5402106B-A9A0-98E2-34BE-DF16920F61A7}"/>
              </a:ext>
            </a:extLst>
          </p:cNvPr>
          <p:cNvSpPr txBox="1">
            <a:spLocks/>
          </p:cNvSpPr>
          <p:nvPr/>
        </p:nvSpPr>
        <p:spPr>
          <a:xfrm>
            <a:off x="398207" y="4268936"/>
            <a:ext cx="2676687" cy="939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200" dirty="0">
                <a:latin typeface="Segoe UI Light" panose="020B0502040204020203" pitchFamily="34" charset="0"/>
                <a:ea typeface="Roboto Light" panose="02000000000000000000" pitchFamily="2" charset="0"/>
              </a:rPr>
              <a:t>Para esta ronda los desafíos de reabastecimiento fueron cubiertos solamente en los municipios priorizados (para 44 comerciantes).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8B39CC7E-554E-7AFC-08C3-6A122AE3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74" y="4857827"/>
            <a:ext cx="505193" cy="550800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6AEE8A79-AF7E-410D-0B7C-1A070DCC7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41" y="3120786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458A3-06A1-7A91-B6AF-B91221DC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8627805" cy="615675"/>
          </a:xfrm>
        </p:spPr>
        <p:txBody>
          <a:bodyPr/>
          <a:lstStyle/>
          <a:p>
            <a:r>
              <a:rPr lang="es-CO" dirty="0"/>
              <a:t>Mediana de los precios de los FI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A34A745-7472-DC21-F63B-B0D612999B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26848632"/>
              </p:ext>
            </p:extLst>
          </p:nvPr>
        </p:nvGraphicFramePr>
        <p:xfrm>
          <a:off x="353962" y="1256221"/>
          <a:ext cx="8485236" cy="4982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4206">
                  <a:extLst>
                    <a:ext uri="{9D8B030D-6E8A-4147-A177-3AD203B41FA5}">
                      <a16:colId xmlns:a16="http://schemas.microsoft.com/office/drawing/2014/main" val="1144772522"/>
                    </a:ext>
                  </a:extLst>
                </a:gridCol>
                <a:gridCol w="1414206">
                  <a:extLst>
                    <a:ext uri="{9D8B030D-6E8A-4147-A177-3AD203B41FA5}">
                      <a16:colId xmlns:a16="http://schemas.microsoft.com/office/drawing/2014/main" val="1186523847"/>
                    </a:ext>
                  </a:extLst>
                </a:gridCol>
                <a:gridCol w="1414206">
                  <a:extLst>
                    <a:ext uri="{9D8B030D-6E8A-4147-A177-3AD203B41FA5}">
                      <a16:colId xmlns:a16="http://schemas.microsoft.com/office/drawing/2014/main" val="2938578254"/>
                    </a:ext>
                  </a:extLst>
                </a:gridCol>
                <a:gridCol w="1414206">
                  <a:extLst>
                    <a:ext uri="{9D8B030D-6E8A-4147-A177-3AD203B41FA5}">
                      <a16:colId xmlns:a16="http://schemas.microsoft.com/office/drawing/2014/main" val="2269729759"/>
                    </a:ext>
                  </a:extLst>
                </a:gridCol>
                <a:gridCol w="1414206">
                  <a:extLst>
                    <a:ext uri="{9D8B030D-6E8A-4147-A177-3AD203B41FA5}">
                      <a16:colId xmlns:a16="http://schemas.microsoft.com/office/drawing/2014/main" val="2164360942"/>
                    </a:ext>
                  </a:extLst>
                </a:gridCol>
                <a:gridCol w="1414206">
                  <a:extLst>
                    <a:ext uri="{9D8B030D-6E8A-4147-A177-3AD203B41FA5}">
                      <a16:colId xmlns:a16="http://schemas.microsoft.com/office/drawing/2014/main" val="3821529466"/>
                    </a:ext>
                  </a:extLst>
                </a:gridCol>
              </a:tblGrid>
              <a:tr h="622793">
                <a:tc>
                  <a:txBody>
                    <a:bodyPr/>
                    <a:lstStyle/>
                    <a:p>
                      <a:r>
                        <a:rPr lang="es-MX"/>
                        <a:t>Alimentos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Nacional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Nariño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Norte de Santander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997202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Arroz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       4.500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4.500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4.950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5.450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4.650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10837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Lentejas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       3.950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3.700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3.800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3.500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3.800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24429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Huevos rojos tipo B (Unidad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575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550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 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500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60634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Pechuga de pollo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8.000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9.800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8.150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398950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Fríjoles bola roja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6.000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4.300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6.650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5.800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4.000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296738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Pastas tipo espagueti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3.000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4.100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4.250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39275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Harina de maíz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4.600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4.500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4.850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 4.300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4.600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020326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4C792C0-7341-D421-1ACA-75462F5945B4}"/>
              </a:ext>
            </a:extLst>
          </p:cNvPr>
          <p:cNvSpPr txBox="1"/>
          <p:nvPr/>
        </p:nvSpPr>
        <p:spPr>
          <a:xfrm flipH="1">
            <a:off x="237446" y="6373541"/>
            <a:ext cx="89065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chemeClr val="accent1"/>
                </a:solidFill>
              </a:rPr>
              <a:t>*</a:t>
            </a:r>
            <a:r>
              <a:rPr lang="es-MX" sz="1300" dirty="0"/>
              <a:t> Precios que aumentaron con respecto a marzo 2023 </a:t>
            </a:r>
            <a:r>
              <a:rPr lang="es-MX" sz="1300" dirty="0">
                <a:solidFill>
                  <a:srgbClr val="00B050"/>
                </a:solidFill>
              </a:rPr>
              <a:t>* </a:t>
            </a:r>
            <a:r>
              <a:rPr lang="es-MX" sz="1300" dirty="0"/>
              <a:t>Precios que disminuyeron con respecto a marzo 2023</a:t>
            </a:r>
          </a:p>
          <a:p>
            <a:r>
              <a:rPr lang="es-MX" sz="1300" dirty="0"/>
              <a:t>Estas zonas fueron aquellas con la mayoría de los precios completos y con posibilidad de comparación con la ronda anterior</a:t>
            </a:r>
          </a:p>
          <a:p>
            <a:endParaRPr lang="es-CO" sz="1300" i="1" dirty="0"/>
          </a:p>
        </p:txBody>
      </p:sp>
    </p:spTree>
    <p:extLst>
      <p:ext uri="{BB962C8B-B14F-4D97-AF65-F5344CB8AC3E}">
        <p14:creationId xmlns:p14="http://schemas.microsoft.com/office/powerpoint/2010/main" val="383073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458A3-06A1-7A91-B6AF-B91221DC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8627805" cy="615675"/>
          </a:xfrm>
        </p:spPr>
        <p:txBody>
          <a:bodyPr/>
          <a:lstStyle/>
          <a:p>
            <a:r>
              <a:rPr lang="es-CO" dirty="0"/>
              <a:t>Mediana de los precios de los FI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A34A745-7472-DC21-F63B-B0D612999B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2636727"/>
              </p:ext>
            </p:extLst>
          </p:nvPr>
        </p:nvGraphicFramePr>
        <p:xfrm>
          <a:off x="353962" y="1241477"/>
          <a:ext cx="8453154" cy="4982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8859">
                  <a:extLst>
                    <a:ext uri="{9D8B030D-6E8A-4147-A177-3AD203B41FA5}">
                      <a16:colId xmlns:a16="http://schemas.microsoft.com/office/drawing/2014/main" val="1144772522"/>
                    </a:ext>
                  </a:extLst>
                </a:gridCol>
                <a:gridCol w="1408859">
                  <a:extLst>
                    <a:ext uri="{9D8B030D-6E8A-4147-A177-3AD203B41FA5}">
                      <a16:colId xmlns:a16="http://schemas.microsoft.com/office/drawing/2014/main" val="1186523847"/>
                    </a:ext>
                  </a:extLst>
                </a:gridCol>
                <a:gridCol w="1408859">
                  <a:extLst>
                    <a:ext uri="{9D8B030D-6E8A-4147-A177-3AD203B41FA5}">
                      <a16:colId xmlns:a16="http://schemas.microsoft.com/office/drawing/2014/main" val="2938578254"/>
                    </a:ext>
                  </a:extLst>
                </a:gridCol>
                <a:gridCol w="1408859">
                  <a:extLst>
                    <a:ext uri="{9D8B030D-6E8A-4147-A177-3AD203B41FA5}">
                      <a16:colId xmlns:a16="http://schemas.microsoft.com/office/drawing/2014/main" val="2269729759"/>
                    </a:ext>
                  </a:extLst>
                </a:gridCol>
                <a:gridCol w="1408859">
                  <a:extLst>
                    <a:ext uri="{9D8B030D-6E8A-4147-A177-3AD203B41FA5}">
                      <a16:colId xmlns:a16="http://schemas.microsoft.com/office/drawing/2014/main" val="2164360942"/>
                    </a:ext>
                  </a:extLst>
                </a:gridCol>
                <a:gridCol w="1408859">
                  <a:extLst>
                    <a:ext uri="{9D8B030D-6E8A-4147-A177-3AD203B41FA5}">
                      <a16:colId xmlns:a16="http://schemas.microsoft.com/office/drawing/2014/main" val="3821529466"/>
                    </a:ext>
                  </a:extLst>
                </a:gridCol>
              </a:tblGrid>
              <a:tr h="622793">
                <a:tc>
                  <a:txBody>
                    <a:bodyPr/>
                    <a:lstStyle/>
                    <a:p>
                      <a:r>
                        <a:rPr lang="es-MX"/>
                        <a:t>Alimentos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/>
                        <a:t>Nacional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Nariño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Norte de Santander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997202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Plátano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        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3.650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7.000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10837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 pastusa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1.800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1.500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2.200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2.600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24429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Yuca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2.000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4.500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1.850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2.000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60634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Aceite (1 </a:t>
                      </a:r>
                      <a:r>
                        <a:rPr lang="es-CO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9.000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8.350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6.945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           11.800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7.500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398950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Tomate </a:t>
                      </a:r>
                      <a:r>
                        <a:rPr lang="es-CO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chonto</a:t>
                      </a:r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 kg)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2.350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3.750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3.575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296738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Leche (1 </a:t>
                      </a:r>
                      <a:r>
                        <a:rPr lang="es-CO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        4.000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4.500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4.150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$                4.800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4.000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39275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Lomitos de atún en lata en aceite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5.600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6.700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4.100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         4.900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 5.000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02032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2A6AE21-3ABB-62F8-DEE3-76DF64DB4ACB}"/>
              </a:ext>
            </a:extLst>
          </p:cNvPr>
          <p:cNvSpPr txBox="1"/>
          <p:nvPr/>
        </p:nvSpPr>
        <p:spPr>
          <a:xfrm flipH="1">
            <a:off x="237447" y="6368472"/>
            <a:ext cx="89065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chemeClr val="accent1"/>
                </a:solidFill>
              </a:rPr>
              <a:t>*</a:t>
            </a:r>
            <a:r>
              <a:rPr lang="es-MX" sz="1300" dirty="0"/>
              <a:t> Precios que aumentaron con respecto a marzo 2023 </a:t>
            </a:r>
            <a:r>
              <a:rPr lang="es-MX" sz="1300" dirty="0">
                <a:solidFill>
                  <a:srgbClr val="00B050"/>
                </a:solidFill>
              </a:rPr>
              <a:t>* </a:t>
            </a:r>
            <a:r>
              <a:rPr lang="es-MX" sz="1300" dirty="0"/>
              <a:t>Precios que disminuyeron con respecto a marzo 2023</a:t>
            </a:r>
          </a:p>
          <a:p>
            <a:r>
              <a:rPr lang="es-MX" sz="1300" dirty="0"/>
              <a:t>Estas zonas fueron aquellas con la mayoría de los precios completos y con posibilidad de comparación con la ronda anterior</a:t>
            </a:r>
          </a:p>
          <a:p>
            <a:endParaRPr lang="es-CO" sz="1300" i="1" dirty="0"/>
          </a:p>
        </p:txBody>
      </p:sp>
    </p:spTree>
    <p:extLst>
      <p:ext uri="{BB962C8B-B14F-4D97-AF65-F5344CB8AC3E}">
        <p14:creationId xmlns:p14="http://schemas.microsoft.com/office/powerpoint/2010/main" val="13725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9AC99-2ACC-EAFC-ED19-10C70368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55220"/>
            <a:ext cx="8568811" cy="615675"/>
          </a:xfrm>
        </p:spPr>
        <p:txBody>
          <a:bodyPr/>
          <a:lstStyle/>
          <a:p>
            <a:r>
              <a:rPr lang="es-MX" sz="3400"/>
              <a:t>Cambios en los precios de productos alimentarios</a:t>
            </a:r>
            <a:endParaRPr lang="es-CO" sz="3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1DD6FB-85C3-1F70-330D-E51C591BB585}"/>
              </a:ext>
            </a:extLst>
          </p:cNvPr>
          <p:cNvSpPr txBox="1"/>
          <p:nvPr/>
        </p:nvSpPr>
        <p:spPr>
          <a:xfrm>
            <a:off x="353962" y="1290973"/>
            <a:ext cx="24924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/>
              <a:t>Granos a nivel nacional</a:t>
            </a:r>
            <a:endParaRPr lang="es-CO" sz="15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CB4250-D66C-AC19-6361-DC5CCF34E3A2}"/>
              </a:ext>
            </a:extLst>
          </p:cNvPr>
          <p:cNvSpPr txBox="1"/>
          <p:nvPr/>
        </p:nvSpPr>
        <p:spPr>
          <a:xfrm>
            <a:off x="353962" y="4217369"/>
            <a:ext cx="3185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/>
              <a:t>Proteína animal a nivel nacional</a:t>
            </a:r>
            <a:endParaRPr lang="es-CO" sz="15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EA6185-4214-7EFE-7505-70C91A92B342}"/>
              </a:ext>
            </a:extLst>
          </p:cNvPr>
          <p:cNvSpPr txBox="1"/>
          <p:nvPr/>
        </p:nvSpPr>
        <p:spPr>
          <a:xfrm>
            <a:off x="5604388" y="2904424"/>
            <a:ext cx="30627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/>
              <a:t>El fríjol fue uno de los alimentos que más redujo su valor, 20% menos con respecto a lo reportado en marzo 2023. </a:t>
            </a:r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Este valor solamente es superado por el precio del tomate </a:t>
            </a:r>
            <a:r>
              <a:rPr lang="es-MX" sz="1700" dirty="0" err="1"/>
              <a:t>chonto</a:t>
            </a:r>
            <a:r>
              <a:rPr lang="es-MX" sz="1700" dirty="0"/>
              <a:t> que redujo un 47% su precio.</a:t>
            </a:r>
            <a:endParaRPr lang="es-CO" sz="1700" dirty="0"/>
          </a:p>
        </p:txBody>
      </p:sp>
      <p:pic>
        <p:nvPicPr>
          <p:cNvPr id="4" name="Imagen 3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C39BD10D-7FD1-6F14-41CB-0AD7CF3A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2" y="1834216"/>
            <a:ext cx="4458670" cy="2293620"/>
          </a:xfrm>
          <a:prstGeom prst="rect">
            <a:avLst/>
          </a:prstGeom>
        </p:spPr>
      </p:pic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A2BE9280-B7A9-0E67-9D04-480EA2E96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4758957"/>
            <a:ext cx="4458669" cy="19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458A3-06A1-7A91-B6AF-B91221DC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8627805" cy="615675"/>
          </a:xfrm>
        </p:spPr>
        <p:txBody>
          <a:bodyPr/>
          <a:lstStyle/>
          <a:p>
            <a:r>
              <a:rPr lang="es-CO" dirty="0"/>
              <a:t>Mediana de los precios de </a:t>
            </a:r>
            <a:r>
              <a:rPr lang="es-CO"/>
              <a:t>los NFI</a:t>
            </a:r>
            <a:endParaRPr lang="es-CO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A34A745-7472-DC21-F63B-B0D612999B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19130697"/>
              </p:ext>
            </p:extLst>
          </p:nvPr>
        </p:nvGraphicFramePr>
        <p:xfrm>
          <a:off x="353962" y="1256225"/>
          <a:ext cx="8501280" cy="4982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16880">
                  <a:extLst>
                    <a:ext uri="{9D8B030D-6E8A-4147-A177-3AD203B41FA5}">
                      <a16:colId xmlns:a16="http://schemas.microsoft.com/office/drawing/2014/main" val="1144772522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1186523847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2938578254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2269729759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2164360942"/>
                    </a:ext>
                  </a:extLst>
                </a:gridCol>
                <a:gridCol w="1416880">
                  <a:extLst>
                    <a:ext uri="{9D8B030D-6E8A-4147-A177-3AD203B41FA5}">
                      <a16:colId xmlns:a16="http://schemas.microsoft.com/office/drawing/2014/main" val="3821529466"/>
                    </a:ext>
                  </a:extLst>
                </a:gridCol>
              </a:tblGrid>
              <a:tr h="622793">
                <a:tc>
                  <a:txBody>
                    <a:bodyPr/>
                    <a:lstStyle/>
                    <a:p>
                      <a:r>
                        <a:rPr lang="es-MX"/>
                        <a:t>No alimentos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/>
                        <a:t>Nacional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Nariño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Norte de Santander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997202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Papel higiénico doble hoja (1 unidad 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   1.900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1.300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1.800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1.700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110837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Toallas higiénicas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   4.600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4.000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5.000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4.350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3.850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024429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Jabón de ropa en barra (1 barra)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       2.700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2.600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3.000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2.750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2.500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60634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Crema de dientes (1 tubo)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          5.250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4.200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4.500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 4.500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4.800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98950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Jabón de uso personal en barra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 3.000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2.850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$      3.500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2.925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  2.800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296738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Pañales (1 paquete)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    29.175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29.200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25.980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28.500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$     34.000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639275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Cloro (1 </a:t>
                      </a:r>
                      <a:r>
                        <a:rPr lang="es-CO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          3.000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2.250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$        3.200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       2.000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602032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119A2A-BCE6-7477-D181-2337AD2BAB59}"/>
              </a:ext>
            </a:extLst>
          </p:cNvPr>
          <p:cNvSpPr txBox="1"/>
          <p:nvPr/>
        </p:nvSpPr>
        <p:spPr>
          <a:xfrm flipH="1">
            <a:off x="237447" y="6368472"/>
            <a:ext cx="89065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solidFill>
                  <a:schemeClr val="accent1"/>
                </a:solidFill>
              </a:rPr>
              <a:t>*</a:t>
            </a:r>
            <a:r>
              <a:rPr lang="es-MX" sz="1300" dirty="0"/>
              <a:t> Precios que aumentaron con respecto a marzo 2023 </a:t>
            </a:r>
            <a:r>
              <a:rPr lang="es-MX" sz="1300" dirty="0">
                <a:solidFill>
                  <a:srgbClr val="00B050"/>
                </a:solidFill>
              </a:rPr>
              <a:t>* </a:t>
            </a:r>
            <a:r>
              <a:rPr lang="es-MX" sz="1300" dirty="0"/>
              <a:t>Precios que disminuyeron con respecto a marzo 2023</a:t>
            </a:r>
          </a:p>
          <a:p>
            <a:r>
              <a:rPr lang="es-MX" sz="1300" dirty="0"/>
              <a:t>Estas zonas fueron aquellas con la mayoría de los precios completos y con posibilidad de comparación con la ronda anterior</a:t>
            </a:r>
          </a:p>
          <a:p>
            <a:endParaRPr lang="es-CO" sz="1300" i="1" dirty="0"/>
          </a:p>
        </p:txBody>
      </p:sp>
    </p:spTree>
    <p:extLst>
      <p:ext uri="{BB962C8B-B14F-4D97-AF65-F5344CB8AC3E}">
        <p14:creationId xmlns:p14="http://schemas.microsoft.com/office/powerpoint/2010/main" val="337103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458A3-06A1-7A91-B6AF-B91221DC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8627805" cy="615675"/>
          </a:xfrm>
        </p:spPr>
        <p:txBody>
          <a:bodyPr/>
          <a:lstStyle/>
          <a:p>
            <a:r>
              <a:rPr lang="es-CO" dirty="0"/>
              <a:t>Mediana de los precios de productos de SSR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A34A745-7472-DC21-F63B-B0D612999B6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2264793"/>
              </p:ext>
            </p:extLst>
          </p:nvPr>
        </p:nvGraphicFramePr>
        <p:xfrm>
          <a:off x="353963" y="1256225"/>
          <a:ext cx="8552589" cy="4982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0863">
                  <a:extLst>
                    <a:ext uri="{9D8B030D-6E8A-4147-A177-3AD203B41FA5}">
                      <a16:colId xmlns:a16="http://schemas.microsoft.com/office/drawing/2014/main" val="1144772522"/>
                    </a:ext>
                  </a:extLst>
                </a:gridCol>
                <a:gridCol w="2850863">
                  <a:extLst>
                    <a:ext uri="{9D8B030D-6E8A-4147-A177-3AD203B41FA5}">
                      <a16:colId xmlns:a16="http://schemas.microsoft.com/office/drawing/2014/main" val="1186523847"/>
                    </a:ext>
                  </a:extLst>
                </a:gridCol>
                <a:gridCol w="2850863">
                  <a:extLst>
                    <a:ext uri="{9D8B030D-6E8A-4147-A177-3AD203B41FA5}">
                      <a16:colId xmlns:a16="http://schemas.microsoft.com/office/drawing/2014/main" val="2938578254"/>
                    </a:ext>
                  </a:extLst>
                </a:gridCol>
              </a:tblGrid>
              <a:tr h="622793">
                <a:tc>
                  <a:txBody>
                    <a:bodyPr/>
                    <a:lstStyle/>
                    <a:p>
                      <a:r>
                        <a:rPr lang="es-MX"/>
                        <a:t>No alimentos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/>
                        <a:t>Nacional</a:t>
                      </a: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Atlántico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7202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Preservativos (1 caja)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18.000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18.000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10837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Buscapina (1 caja)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31.000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32.000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244299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Acetaminofén tabletas (1 sobre)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 2.200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2.200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460634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Antigripal para niños (1 caja)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 9.500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10.000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398950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Ibuprofeno tabletas por 600mgs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 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5.000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296738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Anticonceptivos orales combinados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  9.000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13.000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39275"/>
                  </a:ext>
                </a:extLst>
              </a:tr>
              <a:tr h="622793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Anticonceptivos Inyectables (1 ampolla)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15.000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15.000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02032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064BC99-FF17-513E-48AE-9C44DA5F234F}"/>
              </a:ext>
            </a:extLst>
          </p:cNvPr>
          <p:cNvSpPr txBox="1"/>
          <p:nvPr/>
        </p:nvSpPr>
        <p:spPr>
          <a:xfrm flipH="1">
            <a:off x="237447" y="6389583"/>
            <a:ext cx="79479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>
                <a:solidFill>
                  <a:schemeClr val="accent1"/>
                </a:solidFill>
              </a:rPr>
              <a:t>*</a:t>
            </a:r>
            <a:r>
              <a:rPr lang="es-MX" sz="1300"/>
              <a:t> Precios que aumentaron con respecto a marzo 2022 </a:t>
            </a:r>
            <a:r>
              <a:rPr lang="es-MX" sz="1300">
                <a:solidFill>
                  <a:srgbClr val="00B050"/>
                </a:solidFill>
              </a:rPr>
              <a:t>* </a:t>
            </a:r>
            <a:r>
              <a:rPr lang="es-MX" sz="1300"/>
              <a:t>Precios que disminuyeron con respecto al 2022</a:t>
            </a:r>
            <a:endParaRPr lang="es-CO" sz="13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4F907-C471-B7AE-46EA-7A14A635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Resultados mercado de la renta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43D77-42B5-F0EB-BACF-73F4F8DB7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6235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F7D8E2EE-659E-7BF2-8E2B-78850613DEE8}"/>
              </a:ext>
            </a:extLst>
          </p:cNvPr>
          <p:cNvSpPr txBox="1">
            <a:spLocks/>
          </p:cNvSpPr>
          <p:nvPr/>
        </p:nvSpPr>
        <p:spPr>
          <a:xfrm>
            <a:off x="339064" y="2948703"/>
            <a:ext cx="2376814" cy="11837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Hallazgos</a:t>
            </a:r>
            <a:r>
              <a:rPr lang="en-GB" sz="360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claves</a:t>
            </a:r>
            <a:endParaRPr lang="en-CH" sz="360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9E1A05-5D94-C468-9F0A-0362614E8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129715"/>
              </p:ext>
            </p:extLst>
          </p:nvPr>
        </p:nvGraphicFramePr>
        <p:xfrm>
          <a:off x="2767601" y="1269387"/>
          <a:ext cx="6288717" cy="45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92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FD15-E083-B43F-53DE-E6A6A64F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7355684" cy="615675"/>
          </a:xfrm>
        </p:spPr>
        <p:txBody>
          <a:bodyPr/>
          <a:lstStyle/>
          <a:p>
            <a:r>
              <a:rPr lang="en-GB" dirty="0" err="1"/>
              <a:t>Perfil</a:t>
            </a:r>
            <a:r>
              <a:rPr lang="en-GB" dirty="0"/>
              <a:t> general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encuestados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F3223F-0B65-92BE-DDD0-0C116FA7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135602"/>
              </p:ext>
            </p:extLst>
          </p:nvPr>
        </p:nvGraphicFramePr>
        <p:xfrm>
          <a:off x="479814" y="2307820"/>
          <a:ext cx="3182465" cy="299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3E631A57-C349-1801-14B0-9E5651F41B98}"/>
              </a:ext>
            </a:extLst>
          </p:cNvPr>
          <p:cNvSpPr txBox="1">
            <a:spLocks/>
          </p:cNvSpPr>
          <p:nvPr/>
        </p:nvSpPr>
        <p:spPr>
          <a:xfrm>
            <a:off x="4518210" y="2406428"/>
            <a:ext cx="4383744" cy="2891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De los 164 encuestados, el 40% era población de acogida y el 38% migrantes con vocación de permanencia. En menor medida se entrevistó población pendular, migrantes provenientes de Venezuela y colombianos retornados.  </a:t>
            </a:r>
          </a:p>
          <a:p>
            <a:pPr algn="just">
              <a:lnSpc>
                <a:spcPct val="100000"/>
              </a:lnSpc>
            </a:pPr>
            <a:endParaRPr lang="es-CO" sz="135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El 30% de los encuestados de nacionalidad venezolana contaba con algún documento migratorio. </a:t>
            </a:r>
          </a:p>
          <a:p>
            <a:pPr algn="just">
              <a:lnSpc>
                <a:spcPct val="100000"/>
              </a:lnSpc>
            </a:pPr>
            <a:endParaRPr lang="es-CO" sz="135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El 60% de los hogares reportó haber recibido asistencia humanitaria en los últimos 30 días, de estos, el 86% utilizó esta ayuda en materia de alojamiento. 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714978AE-9BF9-F5F3-153B-B2305E211574}"/>
              </a:ext>
            </a:extLst>
          </p:cNvPr>
          <p:cNvSpPr txBox="1">
            <a:spLocks/>
          </p:cNvSpPr>
          <p:nvPr/>
        </p:nvSpPr>
        <p:spPr>
          <a:xfrm>
            <a:off x="605116" y="1701418"/>
            <a:ext cx="3182471" cy="53243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Proporción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de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los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encuestados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según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su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sexo</a:t>
            </a:r>
            <a:endParaRPr lang="en-GB" sz="2100" b="1" dirty="0">
              <a:solidFill>
                <a:srgbClr val="EE5859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6CAEFAA-8AB8-6ED9-223F-6BB49E2F0E5D}"/>
              </a:ext>
            </a:extLst>
          </p:cNvPr>
          <p:cNvSpPr txBox="1">
            <a:spLocks/>
          </p:cNvSpPr>
          <p:nvPr/>
        </p:nvSpPr>
        <p:spPr>
          <a:xfrm>
            <a:off x="730426" y="5369861"/>
            <a:ext cx="2931853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N =164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1F2B76F-4542-DC04-D5FE-ADDEEAC72AD8}"/>
              </a:ext>
            </a:extLst>
          </p:cNvPr>
          <p:cNvCxnSpPr>
            <a:cxnSpLocks/>
          </p:cNvCxnSpPr>
          <p:nvPr/>
        </p:nvCxnSpPr>
        <p:spPr>
          <a:xfrm>
            <a:off x="4317870" y="2307820"/>
            <a:ext cx="0" cy="306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1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46A11A6-91C2-65F7-1C13-9FFFF5A3C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6573" y="2247140"/>
            <a:ext cx="3403832" cy="524635"/>
          </a:xfrm>
        </p:spPr>
        <p:txBody>
          <a:bodyPr>
            <a:normAutofit/>
          </a:bodyPr>
          <a:lstStyle/>
          <a:p>
            <a:r>
              <a:rPr lang="es-CO" dirty="0"/>
              <a:t>Resumen general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F18C7-FB00-D360-D293-AA4647BDD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2465" y="2247140"/>
            <a:ext cx="656232" cy="524635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01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8D81C8-1C16-7A27-985E-D587F882E3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2465" y="3166682"/>
            <a:ext cx="656232" cy="524635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02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3192449-015F-E944-BCEF-4E3A0E2829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6573" y="3087852"/>
            <a:ext cx="3403832" cy="1121541"/>
          </a:xfrm>
        </p:spPr>
        <p:txBody>
          <a:bodyPr>
            <a:normAutofit/>
          </a:bodyPr>
          <a:lstStyle/>
          <a:p>
            <a:r>
              <a:rPr lang="es-CO" dirty="0"/>
              <a:t>Resultados de productos alimentarios y no alimentarios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B74BD9E-FB20-B9E7-1B6C-1E242AD1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Agenda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5B5BDF51-33F1-851F-B1D5-37AD3A7F0632}"/>
              </a:ext>
            </a:extLst>
          </p:cNvPr>
          <p:cNvSpPr txBox="1">
            <a:spLocks/>
          </p:cNvSpPr>
          <p:nvPr/>
        </p:nvSpPr>
        <p:spPr>
          <a:xfrm>
            <a:off x="4192465" y="4165027"/>
            <a:ext cx="656232" cy="52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Segoe UI Light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03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C37DBD-CA5E-E3E0-5A02-7C2B34E93006}"/>
              </a:ext>
            </a:extLst>
          </p:cNvPr>
          <p:cNvSpPr txBox="1">
            <a:spLocks/>
          </p:cNvSpPr>
          <p:nvPr/>
        </p:nvSpPr>
        <p:spPr>
          <a:xfrm>
            <a:off x="5054497" y="4128891"/>
            <a:ext cx="3403832" cy="1121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Resultados del mercado de la renta</a:t>
            </a:r>
          </a:p>
        </p:txBody>
      </p:sp>
    </p:spTree>
    <p:extLst>
      <p:ext uri="{BB962C8B-B14F-4D97-AF65-F5344CB8AC3E}">
        <p14:creationId xmlns:p14="http://schemas.microsoft.com/office/powerpoint/2010/main" val="327811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381F9-68B6-AE73-DA38-E8F443BF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Barreras de alojamiento</a:t>
            </a: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1743E984-9815-F350-BCAD-4E3FA32BD33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80951903"/>
              </p:ext>
            </p:extLst>
          </p:nvPr>
        </p:nvGraphicFramePr>
        <p:xfrm>
          <a:off x="353963" y="1434212"/>
          <a:ext cx="3285658" cy="451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7DAD34-EDF9-F99C-DC4C-031053B4CBA3}"/>
              </a:ext>
            </a:extLst>
          </p:cNvPr>
          <p:cNvCxnSpPr/>
          <p:nvPr/>
        </p:nvCxnSpPr>
        <p:spPr>
          <a:xfrm>
            <a:off x="3705727" y="1434213"/>
            <a:ext cx="0" cy="4196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0ADAE52-E65A-93BE-A7CF-6F904E4EEB9F}"/>
              </a:ext>
            </a:extLst>
          </p:cNvPr>
          <p:cNvSpPr txBox="1"/>
          <p:nvPr/>
        </p:nvSpPr>
        <p:spPr>
          <a:xfrm flipH="1">
            <a:off x="228457" y="6106862"/>
            <a:ext cx="997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/>
              <a:t>N=164</a:t>
            </a:r>
          </a:p>
        </p:txBody>
      </p:sp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50396006-6682-26DF-E7DF-140D40645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818963"/>
              </p:ext>
            </p:extLst>
          </p:nvPr>
        </p:nvGraphicFramePr>
        <p:xfrm>
          <a:off x="4011049" y="2326105"/>
          <a:ext cx="4939929" cy="368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082DC36-1F1B-9482-2728-63D0D1DFDF82}"/>
              </a:ext>
            </a:extLst>
          </p:cNvPr>
          <p:cNvSpPr txBox="1"/>
          <p:nvPr/>
        </p:nvSpPr>
        <p:spPr>
          <a:xfrm>
            <a:off x="4395537" y="1556084"/>
            <a:ext cx="378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tx2"/>
                </a:solidFill>
              </a:rPr>
              <a:t>Principales barreras para acceder a alojamiento reportadas* 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9B33D800-4531-F45C-E277-847D7411B03E}"/>
              </a:ext>
            </a:extLst>
          </p:cNvPr>
          <p:cNvSpPr txBox="1">
            <a:spLocks/>
          </p:cNvSpPr>
          <p:nvPr/>
        </p:nvSpPr>
        <p:spPr>
          <a:xfrm>
            <a:off x="228457" y="6527116"/>
            <a:ext cx="8063897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*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Esta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pregunta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es de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opción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multiple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por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lo que la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sumtoria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resultados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puede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dar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más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del 100%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010633-25E4-F51F-D556-1603897084E5}"/>
              </a:ext>
            </a:extLst>
          </p:cNvPr>
          <p:cNvSpPr txBox="1"/>
          <p:nvPr/>
        </p:nvSpPr>
        <p:spPr>
          <a:xfrm flipH="1">
            <a:off x="8292354" y="6108470"/>
            <a:ext cx="997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i="1" dirty="0"/>
              <a:t>N=114</a:t>
            </a:r>
          </a:p>
        </p:txBody>
      </p:sp>
    </p:spTree>
    <p:extLst>
      <p:ext uri="{BB962C8B-B14F-4D97-AF65-F5344CB8AC3E}">
        <p14:creationId xmlns:p14="http://schemas.microsoft.com/office/powerpoint/2010/main" val="49826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5FB2D-979C-931B-1038-96D8195C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7314163" cy="615675"/>
          </a:xfrm>
        </p:spPr>
        <p:txBody>
          <a:bodyPr/>
          <a:lstStyle/>
          <a:p>
            <a:r>
              <a:rPr lang="es-CO" dirty="0"/>
              <a:t>Tipo de alojamiento y titularidad</a:t>
            </a: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EEF1B891-0301-DC81-ACBD-56575C3D63B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05491219"/>
              </p:ext>
            </p:extLst>
          </p:nvPr>
        </p:nvGraphicFramePr>
        <p:xfrm>
          <a:off x="353962" y="1434213"/>
          <a:ext cx="3816983" cy="493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8BA304B2-28AB-CCA7-18FD-81BEB43B2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71408"/>
              </p:ext>
            </p:extLst>
          </p:nvPr>
        </p:nvGraphicFramePr>
        <p:xfrm>
          <a:off x="5215622" y="1434213"/>
          <a:ext cx="3285658" cy="517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C78B43F-8065-D359-9115-802DC282EF6D}"/>
              </a:ext>
            </a:extLst>
          </p:cNvPr>
          <p:cNvCxnSpPr/>
          <p:nvPr/>
        </p:nvCxnSpPr>
        <p:spPr>
          <a:xfrm>
            <a:off x="4555959" y="1751652"/>
            <a:ext cx="0" cy="4196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5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C130E-D2BF-4235-DC13-CD6B5490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8549355" cy="615675"/>
          </a:xfrm>
        </p:spPr>
        <p:txBody>
          <a:bodyPr/>
          <a:lstStyle/>
          <a:p>
            <a:r>
              <a:rPr lang="es-CO" sz="3200" dirty="0"/>
              <a:t>Mediana del costo del alojamiento por estrato y tipo de vivienda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7BD2527-79DE-C24E-74EB-7E891D8E3B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88704466"/>
              </p:ext>
            </p:extLst>
          </p:nvPr>
        </p:nvGraphicFramePr>
        <p:xfrm>
          <a:off x="353963" y="1552628"/>
          <a:ext cx="8549355" cy="43684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3667">
                  <a:extLst>
                    <a:ext uri="{9D8B030D-6E8A-4147-A177-3AD203B41FA5}">
                      <a16:colId xmlns:a16="http://schemas.microsoft.com/office/drawing/2014/main" val="3282784054"/>
                    </a:ext>
                  </a:extLst>
                </a:gridCol>
                <a:gridCol w="2660436">
                  <a:extLst>
                    <a:ext uri="{9D8B030D-6E8A-4147-A177-3AD203B41FA5}">
                      <a16:colId xmlns:a16="http://schemas.microsoft.com/office/drawing/2014/main" val="3592764049"/>
                    </a:ext>
                  </a:extLst>
                </a:gridCol>
                <a:gridCol w="3635252">
                  <a:extLst>
                    <a:ext uri="{9D8B030D-6E8A-4147-A177-3AD203B41FA5}">
                      <a16:colId xmlns:a16="http://schemas.microsoft.com/office/drawing/2014/main" val="2447290925"/>
                    </a:ext>
                  </a:extLst>
                </a:gridCol>
              </a:tblGrid>
              <a:tr h="481383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T.A</a:t>
                      </a:r>
                      <a:endParaRPr lang="es-CO" sz="1200" dirty="0">
                        <a:solidFill>
                          <a:schemeClr val="bg1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Estrato</a:t>
                      </a:r>
                      <a:endParaRPr lang="es-CO" sz="1200" dirty="0">
                        <a:solidFill>
                          <a:schemeClr val="bg1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</a:rPr>
                        <a:t>Nacional</a:t>
                      </a:r>
                      <a:endParaRPr lang="es-CO" sz="1200" b="1" dirty="0">
                        <a:solidFill>
                          <a:schemeClr val="bg1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619062"/>
                  </a:ext>
                </a:extLst>
              </a:tr>
              <a:tr h="481383">
                <a:tc rowSpan="3"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Cuarto en inquilinato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1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$     250.000 </a:t>
                      </a:r>
                      <a:endParaRPr lang="es-CO" sz="12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623093"/>
                  </a:ext>
                </a:extLst>
              </a:tr>
              <a:tr h="339119">
                <a:tc vMerge="1">
                  <a:txBody>
                    <a:bodyPr/>
                    <a:lstStyle/>
                    <a:p>
                      <a:pPr algn="ctr"/>
                      <a:endParaRPr lang="es-CO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2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$     350.000 </a:t>
                      </a:r>
                      <a:endParaRPr lang="es-CO" sz="12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844973"/>
                  </a:ext>
                </a:extLst>
              </a:tr>
              <a:tr h="245237">
                <a:tc vMerge="1">
                  <a:txBody>
                    <a:bodyPr/>
                    <a:lstStyle/>
                    <a:p>
                      <a:pPr algn="ctr"/>
                      <a:endParaRPr lang="es-CO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3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s-CO" sz="1200" b="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N/A</a:t>
                      </a:r>
                      <a:endParaRPr lang="es-CO" sz="12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0642"/>
                  </a:ext>
                </a:extLst>
              </a:tr>
              <a:tr h="740938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Cuarto en otro tipo de estructura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1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200.000 </a:t>
                      </a:r>
                      <a:endParaRPr lang="es-CO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072222"/>
                  </a:ext>
                </a:extLst>
              </a:tr>
              <a:tr h="975593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err="1">
                          <a:solidFill>
                            <a:srgbClr val="555859"/>
                          </a:solidFill>
                        </a:rPr>
                        <a:t>Pagadiario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N/A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    450.000</a:t>
                      </a:r>
                      <a:endParaRPr lang="es-CO" sz="12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853175"/>
                  </a:ext>
                </a:extLst>
              </a:tr>
              <a:tr h="481383">
                <a:tc rowSpan="3"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Casa o apartamento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1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290.000 </a:t>
                      </a:r>
                      <a:endParaRPr lang="es-CO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200121"/>
                  </a:ext>
                </a:extLst>
              </a:tr>
              <a:tr h="319979">
                <a:tc vMerge="1">
                  <a:txBody>
                    <a:bodyPr/>
                    <a:lstStyle/>
                    <a:p>
                      <a:pPr algn="ctr"/>
                      <a:endParaRPr lang="es-CO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2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s-CO" sz="12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     400.000 </a:t>
                      </a:r>
                      <a:endParaRPr lang="es-CO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31497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O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555859"/>
                          </a:solidFill>
                        </a:rPr>
                        <a:t>Estrato 3</a:t>
                      </a:r>
                      <a:endParaRPr lang="es-CO" sz="1200" b="1" dirty="0">
                        <a:solidFill>
                          <a:srgbClr val="555859"/>
                        </a:solidFill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$     575.000 </a:t>
                      </a:r>
                      <a:endParaRPr lang="es-CO" sz="12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Leelawadee" panose="020B05020402040202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0879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20749EF-F086-1213-B0FE-29AD2E71517D}"/>
              </a:ext>
            </a:extLst>
          </p:cNvPr>
          <p:cNvSpPr txBox="1"/>
          <p:nvPr/>
        </p:nvSpPr>
        <p:spPr>
          <a:xfrm>
            <a:off x="353963" y="6368472"/>
            <a:ext cx="79077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>
                <a:solidFill>
                  <a:schemeClr val="accent1"/>
                </a:solidFill>
              </a:rPr>
              <a:t>* </a:t>
            </a:r>
            <a:r>
              <a:rPr lang="es-CO" sz="1300" dirty="0">
                <a:solidFill>
                  <a:schemeClr val="accent2"/>
                </a:solidFill>
              </a:rPr>
              <a:t>Precios que aumentaron desde agosto 2022 </a:t>
            </a:r>
            <a:r>
              <a:rPr lang="es-CO" sz="1300" dirty="0">
                <a:solidFill>
                  <a:srgbClr val="00B050"/>
                </a:solidFill>
              </a:rPr>
              <a:t>* </a:t>
            </a:r>
            <a:r>
              <a:rPr lang="es-CO" sz="1300" dirty="0">
                <a:solidFill>
                  <a:schemeClr val="accent2"/>
                </a:solidFill>
              </a:rPr>
              <a:t>Precios que disminuyeron desde agosto 2022</a:t>
            </a:r>
            <a:endParaRPr lang="es-CO" sz="1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4F907-C471-B7AE-46EA-7A14A635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Resumen general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43D77-42B5-F0EB-BACF-73F4F8DB7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647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AC086-28E9-0DF9-A77C-62BEC334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8" y="632179"/>
            <a:ext cx="8503745" cy="881892"/>
          </a:xfrm>
        </p:spPr>
        <p:txBody>
          <a:bodyPr/>
          <a:lstStyle/>
          <a:p>
            <a:r>
              <a:rPr lang="es-MX" sz="2800"/>
              <a:t>Resumen general</a:t>
            </a:r>
            <a:endParaRPr lang="es-CO" sz="2800"/>
          </a:p>
        </p:txBody>
      </p:sp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91326B95-B78A-E674-32B6-D05ADEDD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3" y="6386533"/>
            <a:ext cx="663829" cy="313728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C942E9AF-BFAD-300D-6EB3-C8041396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13" y="6331429"/>
            <a:ext cx="563869" cy="423937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media">
            <a:extLst>
              <a:ext uri="{FF2B5EF4-FFF2-40B4-BE49-F238E27FC236}">
                <a16:creationId xmlns:a16="http://schemas.microsoft.com/office/drawing/2014/main" id="{4A166D21-823A-0E21-7F73-F86035F60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22" y="6392976"/>
            <a:ext cx="1062025" cy="31459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544D2F7-8B8E-A1EC-DAE6-CBB78A008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22" y="6344532"/>
            <a:ext cx="708344" cy="397733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F8EDF9B-3B4C-97AA-023A-DA322578A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63" y="6344532"/>
            <a:ext cx="826219" cy="464748"/>
          </a:xfrm>
          <a:prstGeom prst="rect">
            <a:avLst/>
          </a:prstGeom>
        </p:spPr>
      </p:pic>
      <p:pic>
        <p:nvPicPr>
          <p:cNvPr id="8" name="Imagen 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086768C-2D43-B363-3E62-6678A65C7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78" y="6404715"/>
            <a:ext cx="655414" cy="314599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B217934-CFD7-A144-E26C-B310A6C14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5" y="6255761"/>
            <a:ext cx="506203" cy="539610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4F9AEF2-D91C-5D29-973D-B4569BA5E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98" y="6374223"/>
            <a:ext cx="770043" cy="338352"/>
          </a:xfrm>
          <a:prstGeom prst="rect">
            <a:avLst/>
          </a:prstGeom>
        </p:spPr>
      </p:pic>
      <p:sp>
        <p:nvSpPr>
          <p:cNvPr id="20" name="Subtitle 5">
            <a:extLst>
              <a:ext uri="{FF2B5EF4-FFF2-40B4-BE49-F238E27FC236}">
                <a16:creationId xmlns:a16="http://schemas.microsoft.com/office/drawing/2014/main" id="{0B9EDFE7-77CC-1EBE-3123-5D53E30FBE3A}"/>
              </a:ext>
            </a:extLst>
          </p:cNvPr>
          <p:cNvSpPr txBox="1">
            <a:spLocks/>
          </p:cNvSpPr>
          <p:nvPr/>
        </p:nvSpPr>
        <p:spPr>
          <a:xfrm>
            <a:off x="1888033" y="1595011"/>
            <a:ext cx="5305691" cy="9278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500" dirty="0">
                <a:latin typeface="Segoe UI Light" panose="020B0502040204020203" pitchFamily="34" charset="0"/>
                <a:ea typeface="Roboto Light" panose="02000000000000000000" pitchFamily="2" charset="0"/>
              </a:rPr>
              <a:t>JMMI es una iniciativa de monitoreo de precios y mercados desarrollada por REACH y el Grupo de Trabajo de Transferencias Monetarias (GTM), coordinada desde el Subgrupo de Análisis de Respuesta. </a:t>
            </a:r>
          </a:p>
        </p:txBody>
      </p:sp>
      <p:sp>
        <p:nvSpPr>
          <p:cNvPr id="22" name="Subtitle 5">
            <a:extLst>
              <a:ext uri="{FF2B5EF4-FFF2-40B4-BE49-F238E27FC236}">
                <a16:creationId xmlns:a16="http://schemas.microsoft.com/office/drawing/2014/main" id="{8663205E-1455-FF56-406E-1FBCBBE72993}"/>
              </a:ext>
            </a:extLst>
          </p:cNvPr>
          <p:cNvSpPr txBox="1">
            <a:spLocks/>
          </p:cNvSpPr>
          <p:nvPr/>
        </p:nvSpPr>
        <p:spPr>
          <a:xfrm>
            <a:off x="703786" y="4077543"/>
            <a:ext cx="1679334" cy="17198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Comprender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y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monitorear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factores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relevantes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mercados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priorizados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por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el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GTM para determiner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el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grado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funcionalidad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. </a:t>
            </a:r>
          </a:p>
        </p:txBody>
      </p:sp>
      <p:sp>
        <p:nvSpPr>
          <p:cNvPr id="25" name="Subtitle 5">
            <a:extLst>
              <a:ext uri="{FF2B5EF4-FFF2-40B4-BE49-F238E27FC236}">
                <a16:creationId xmlns:a16="http://schemas.microsoft.com/office/drawing/2014/main" id="{5FA54586-4122-3652-9F20-59E3F9229509}"/>
              </a:ext>
            </a:extLst>
          </p:cNvPr>
          <p:cNvSpPr txBox="1">
            <a:spLocks/>
          </p:cNvSpPr>
          <p:nvPr/>
        </p:nvSpPr>
        <p:spPr>
          <a:xfrm>
            <a:off x="2801315" y="3574607"/>
            <a:ext cx="1593318" cy="3705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Objetivo</a:t>
            </a:r>
            <a:r>
              <a:rPr lang="en-GB" sz="20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 2</a:t>
            </a:r>
          </a:p>
        </p:txBody>
      </p:sp>
      <p:sp>
        <p:nvSpPr>
          <p:cNvPr id="27" name="Subtitle 5">
            <a:extLst>
              <a:ext uri="{FF2B5EF4-FFF2-40B4-BE49-F238E27FC236}">
                <a16:creationId xmlns:a16="http://schemas.microsoft.com/office/drawing/2014/main" id="{C48192C0-394F-D27F-A466-C5D3D1EB6381}"/>
              </a:ext>
            </a:extLst>
          </p:cNvPr>
          <p:cNvSpPr txBox="1">
            <a:spLocks/>
          </p:cNvSpPr>
          <p:nvPr/>
        </p:nvSpPr>
        <p:spPr>
          <a:xfrm>
            <a:off x="720753" y="3574607"/>
            <a:ext cx="1505718" cy="4148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Objetivo</a:t>
            </a:r>
            <a:r>
              <a:rPr lang="en-GB" sz="20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1</a:t>
            </a:r>
          </a:p>
        </p:txBody>
      </p:sp>
      <p:sp>
        <p:nvSpPr>
          <p:cNvPr id="28" name="Subtitle 5">
            <a:extLst>
              <a:ext uri="{FF2B5EF4-FFF2-40B4-BE49-F238E27FC236}">
                <a16:creationId xmlns:a16="http://schemas.microsoft.com/office/drawing/2014/main" id="{31B097FA-9CA2-7A1E-CDBD-1074ED1B5785}"/>
              </a:ext>
            </a:extLst>
          </p:cNvPr>
          <p:cNvSpPr txBox="1">
            <a:spLocks/>
          </p:cNvSpPr>
          <p:nvPr/>
        </p:nvSpPr>
        <p:spPr>
          <a:xfrm>
            <a:off x="2827409" y="4077543"/>
            <a:ext cx="1593318" cy="1599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Monitoreo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precios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y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disponibilidad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productos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básicos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manera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sistemática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y regular.</a:t>
            </a:r>
          </a:p>
        </p:txBody>
      </p:sp>
      <p:sp>
        <p:nvSpPr>
          <p:cNvPr id="29" name="Subtitle 5">
            <a:extLst>
              <a:ext uri="{FF2B5EF4-FFF2-40B4-BE49-F238E27FC236}">
                <a16:creationId xmlns:a16="http://schemas.microsoft.com/office/drawing/2014/main" id="{CD4101D1-4F52-1D12-3F40-8CAEED20E281}"/>
              </a:ext>
            </a:extLst>
          </p:cNvPr>
          <p:cNvSpPr txBox="1">
            <a:spLocks/>
          </p:cNvSpPr>
          <p:nvPr/>
        </p:nvSpPr>
        <p:spPr>
          <a:xfrm>
            <a:off x="4865016" y="4105843"/>
            <a:ext cx="1593318" cy="145998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Tener una mayor comprensión del mercado de la Vivienda para población beneficiaria de PTM en Colombia.</a:t>
            </a:r>
          </a:p>
        </p:txBody>
      </p:sp>
      <p:sp>
        <p:nvSpPr>
          <p:cNvPr id="30" name="Subtitle 5">
            <a:extLst>
              <a:ext uri="{FF2B5EF4-FFF2-40B4-BE49-F238E27FC236}">
                <a16:creationId xmlns:a16="http://schemas.microsoft.com/office/drawing/2014/main" id="{B1CDAD30-03FA-F731-C277-3D619CFE17EF}"/>
              </a:ext>
            </a:extLst>
          </p:cNvPr>
          <p:cNvSpPr txBox="1">
            <a:spLocks/>
          </p:cNvSpPr>
          <p:nvPr/>
        </p:nvSpPr>
        <p:spPr>
          <a:xfrm>
            <a:off x="4881876" y="3574607"/>
            <a:ext cx="1593318" cy="3705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Objetivo</a:t>
            </a:r>
            <a:r>
              <a:rPr lang="en-GB" sz="20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 3</a:t>
            </a: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F6792133-154A-5428-109C-0FBAFFFA7A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80" y="2851297"/>
            <a:ext cx="741155" cy="739970"/>
          </a:xfrm>
          <a:prstGeom prst="rect">
            <a:avLst/>
          </a:prstGeom>
        </p:spPr>
      </p:pic>
      <p:pic>
        <p:nvPicPr>
          <p:cNvPr id="1024" name="Picture 15">
            <a:extLst>
              <a:ext uri="{FF2B5EF4-FFF2-40B4-BE49-F238E27FC236}">
                <a16:creationId xmlns:a16="http://schemas.microsoft.com/office/drawing/2014/main" id="{F72A443E-36C9-6574-BEAA-21391B39AA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010" y="2892311"/>
            <a:ext cx="618058" cy="618058"/>
          </a:xfrm>
          <a:prstGeom prst="rect">
            <a:avLst/>
          </a:prstGeom>
        </p:spPr>
      </p:pic>
      <p:sp>
        <p:nvSpPr>
          <p:cNvPr id="1025" name="Subtitle 5">
            <a:extLst>
              <a:ext uri="{FF2B5EF4-FFF2-40B4-BE49-F238E27FC236}">
                <a16:creationId xmlns:a16="http://schemas.microsoft.com/office/drawing/2014/main" id="{7A09A93C-446C-9F40-77D4-13EA5041E091}"/>
              </a:ext>
            </a:extLst>
          </p:cNvPr>
          <p:cNvSpPr txBox="1">
            <a:spLocks/>
          </p:cNvSpPr>
          <p:nvPr/>
        </p:nvSpPr>
        <p:spPr>
          <a:xfrm>
            <a:off x="6893389" y="4105842"/>
            <a:ext cx="1593318" cy="14599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Monitorear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el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precio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del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arriendo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según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el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tipo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350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vivienda</a:t>
            </a:r>
            <a:r>
              <a:rPr lang="en-GB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1027" name="Subtitle 5">
            <a:extLst>
              <a:ext uri="{FF2B5EF4-FFF2-40B4-BE49-F238E27FC236}">
                <a16:creationId xmlns:a16="http://schemas.microsoft.com/office/drawing/2014/main" id="{3C439EBA-1F1C-9D6E-ADF5-2A392E6BCA25}"/>
              </a:ext>
            </a:extLst>
          </p:cNvPr>
          <p:cNvSpPr txBox="1">
            <a:spLocks/>
          </p:cNvSpPr>
          <p:nvPr/>
        </p:nvSpPr>
        <p:spPr>
          <a:xfrm>
            <a:off x="6893389" y="3572716"/>
            <a:ext cx="1593318" cy="3705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Objetivo</a:t>
            </a:r>
            <a:r>
              <a:rPr lang="en-GB" sz="20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  <a:cs typeface="+mn-cs"/>
              </a:rPr>
              <a:t> 4</a:t>
            </a:r>
          </a:p>
        </p:txBody>
      </p:sp>
      <p:pic>
        <p:nvPicPr>
          <p:cNvPr id="1028" name="Imagen 1027" descr="Icono&#10;&#10;Descripción generada automáticamente">
            <a:extLst>
              <a:ext uri="{FF2B5EF4-FFF2-40B4-BE49-F238E27FC236}">
                <a16:creationId xmlns:a16="http://schemas.microsoft.com/office/drawing/2014/main" id="{707A2F77-F69F-3AD9-2760-439AFCF62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" y="3031166"/>
            <a:ext cx="414876" cy="414876"/>
          </a:xfrm>
          <a:prstGeom prst="rect">
            <a:avLst/>
          </a:prstGeom>
          <a:ln>
            <a:noFill/>
          </a:ln>
        </p:spPr>
      </p:pic>
      <p:pic>
        <p:nvPicPr>
          <p:cNvPr id="1029" name="Imagen 1028" descr="Icono&#10;&#10;Descripción generada automáticamente">
            <a:extLst>
              <a:ext uri="{FF2B5EF4-FFF2-40B4-BE49-F238E27FC236}">
                <a16:creationId xmlns:a16="http://schemas.microsoft.com/office/drawing/2014/main" id="{0506D82D-7C6D-C91F-3FE8-0F2560467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98" y="3099901"/>
            <a:ext cx="491301" cy="3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DE39B24-B7CB-6636-BA81-219F2E5D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8" y="632179"/>
            <a:ext cx="8503745" cy="881892"/>
          </a:xfrm>
        </p:spPr>
        <p:txBody>
          <a:bodyPr/>
          <a:lstStyle/>
          <a:p>
            <a:r>
              <a:rPr lang="es-MX" sz="2800" dirty="0"/>
              <a:t>Resumen general</a:t>
            </a:r>
            <a:endParaRPr lang="es-CO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9317AA-24EE-95EA-0B3A-1C69EDDE466D}"/>
              </a:ext>
            </a:extLst>
          </p:cNvPr>
          <p:cNvSpPr txBox="1"/>
          <p:nvPr/>
        </p:nvSpPr>
        <p:spPr>
          <a:xfrm>
            <a:off x="5194885" y="1514071"/>
            <a:ext cx="37070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Metodología: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50000"/>
                  </a:schemeClr>
                </a:solidFill>
              </a:rPr>
              <a:t>Cuestionario cuantitativo a comerciantes y jefes de hogar.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50000"/>
                  </a:schemeClr>
                </a:solidFill>
              </a:rPr>
              <a:t>68 comercios, 14 farmacias y 164 hogares encuestados.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50000"/>
                  </a:schemeClr>
                </a:solidFill>
              </a:rPr>
              <a:t>11 departamentos cubiertos.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50000"/>
                  </a:schemeClr>
                </a:solidFill>
              </a:rPr>
              <a:t>2 semanas de recolección: 27 de junio – 11 de julio.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chemeClr val="tx2">
                    <a:lumMod val="50000"/>
                  </a:schemeClr>
                </a:solidFill>
              </a:rPr>
              <a:t>8 socios participantes ¡gracias!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534D74-C96D-9E7B-4139-6B51F3F0A1C5}"/>
              </a:ext>
            </a:extLst>
          </p:cNvPr>
          <p:cNvSpPr txBox="1"/>
          <p:nvPr/>
        </p:nvSpPr>
        <p:spPr>
          <a:xfrm>
            <a:off x="5194885" y="4009830"/>
            <a:ext cx="370706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MX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Limitaciones: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/>
              <a:t>Las conclusiones son indicativas, la cantidad de datos reunidos no es una muestra representativa.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/>
              <a:t>Algunos departamentos y municipios pueden estar sobrerrepresentados o subrepresentados en la muestra final.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500" dirty="0"/>
              <a:t>Las conclusiones se basan en respuestas auto informadas.</a:t>
            </a:r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8DFA54E5-B607-5113-3D66-644F0CC3C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" y="1514071"/>
            <a:ext cx="4694857" cy="46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4F907-C471-B7AE-46EA-7A14A635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Resultados productos alimentarios y no alimentarios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43D77-42B5-F0EB-BACF-73F4F8DB7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99554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F7D8E2EE-659E-7BF2-8E2B-78850613DEE8}"/>
              </a:ext>
            </a:extLst>
          </p:cNvPr>
          <p:cNvSpPr txBox="1">
            <a:spLocks/>
          </p:cNvSpPr>
          <p:nvPr/>
        </p:nvSpPr>
        <p:spPr>
          <a:xfrm>
            <a:off x="339064" y="2948703"/>
            <a:ext cx="2376814" cy="11837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err="1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Hallazgos</a:t>
            </a:r>
            <a:r>
              <a:rPr lang="en-GB" sz="3600">
                <a:solidFill>
                  <a:srgbClr val="58585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claves</a:t>
            </a:r>
            <a:endParaRPr lang="en-CH" sz="3600">
              <a:solidFill>
                <a:srgbClr val="58585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9E1A05-5D94-C468-9F0A-0362614E8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538785"/>
              </p:ext>
            </p:extLst>
          </p:nvPr>
        </p:nvGraphicFramePr>
        <p:xfrm>
          <a:off x="2767601" y="1269387"/>
          <a:ext cx="6288717" cy="45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ubtitle 5">
            <a:extLst>
              <a:ext uri="{FF2B5EF4-FFF2-40B4-BE49-F238E27FC236}">
                <a16:creationId xmlns:a16="http://schemas.microsoft.com/office/drawing/2014/main" id="{34574EFC-98DA-FA0E-B0AD-896AA72C380A}"/>
              </a:ext>
            </a:extLst>
          </p:cNvPr>
          <p:cNvSpPr txBox="1">
            <a:spLocks/>
          </p:cNvSpPr>
          <p:nvPr/>
        </p:nvSpPr>
        <p:spPr>
          <a:xfrm>
            <a:off x="353963" y="6311930"/>
            <a:ext cx="8547989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El total de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encuestados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que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reportaron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cambio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precios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o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desafíos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reabastecimiento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se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calcula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a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partir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44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comerciantes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que se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encontraban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municipios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priorizados</a:t>
            </a:r>
            <a:endParaRPr lang="en-GB" sz="1050" i="1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6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FD15-E083-B43F-53DE-E6A6A64F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489528"/>
            <a:ext cx="7355684" cy="615675"/>
          </a:xfrm>
        </p:spPr>
        <p:txBody>
          <a:bodyPr/>
          <a:lstStyle/>
          <a:p>
            <a:r>
              <a:rPr lang="en-GB" err="1"/>
              <a:t>Perfil</a:t>
            </a:r>
            <a:r>
              <a:rPr lang="en-GB"/>
              <a:t> general de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comerciantes</a:t>
            </a:r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F3223F-0B65-92BE-DDD0-0C116FA7A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794511"/>
              </p:ext>
            </p:extLst>
          </p:nvPr>
        </p:nvGraphicFramePr>
        <p:xfrm>
          <a:off x="489546" y="2406429"/>
          <a:ext cx="3016404" cy="267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3E631A57-C349-1801-14B0-9E5651F41B98}"/>
              </a:ext>
            </a:extLst>
          </p:cNvPr>
          <p:cNvSpPr txBox="1">
            <a:spLocks/>
          </p:cNvSpPr>
          <p:nvPr/>
        </p:nvSpPr>
        <p:spPr>
          <a:xfrm>
            <a:off x="4518210" y="2406428"/>
            <a:ext cx="4383744" cy="289171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De las 68 encuestas realizadas, el 52% se llevaron a cabo en tiendas de barrio, el 17% en supermercados de cadena, el 15% en tiendas en centros de abastecimiento y el 16% restante en otros tipos de comercios.</a:t>
            </a:r>
          </a:p>
          <a:p>
            <a:pPr algn="just">
              <a:lnSpc>
                <a:spcPct val="100000"/>
              </a:lnSpc>
            </a:pPr>
            <a:endParaRPr lang="es-CO" sz="135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El 100% de los comercios se ubicaban en cabecera municipal.</a:t>
            </a:r>
          </a:p>
          <a:p>
            <a:pPr algn="just">
              <a:lnSpc>
                <a:spcPct val="100000"/>
              </a:lnSpc>
            </a:pPr>
            <a:endParaRPr lang="es-CO" sz="1350" dirty="0">
              <a:latin typeface="Segoe UI Light" panose="020B0502040204020203" pitchFamily="34" charset="0"/>
              <a:ea typeface="Roboto Light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Según los encuestados los principales grupos de productos que comercializan son: </a:t>
            </a:r>
            <a:r>
              <a:rPr lang="es-CO" sz="1350" u="sng" dirty="0">
                <a:latin typeface="Segoe UI Light" panose="020B0502040204020203" pitchFamily="34" charset="0"/>
                <a:ea typeface="Roboto Light" panose="02000000000000000000" pitchFamily="2" charset="0"/>
              </a:rPr>
              <a:t>granos y cereales </a:t>
            </a: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(93%), </a:t>
            </a:r>
            <a:r>
              <a:rPr lang="es-CO" sz="1350" u="sng" dirty="0">
                <a:latin typeface="Segoe UI Light" panose="020B0502040204020203" pitchFamily="34" charset="0"/>
                <a:ea typeface="Roboto Light" panose="02000000000000000000" pitchFamily="2" charset="0"/>
              </a:rPr>
              <a:t>alimentos no pereceder</a:t>
            </a: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os (pastas, harinas, aceite y enlatados) (83%), y </a:t>
            </a:r>
            <a:r>
              <a:rPr lang="es-CO" sz="1350" u="sng" dirty="0">
                <a:latin typeface="Segoe UI Light" panose="020B0502040204020203" pitchFamily="34" charset="0"/>
                <a:ea typeface="Roboto Light" panose="02000000000000000000" pitchFamily="2" charset="0"/>
              </a:rPr>
              <a:t>productos no alimentarios </a:t>
            </a:r>
            <a:r>
              <a:rPr lang="es-CO" sz="1350" dirty="0">
                <a:latin typeface="Segoe UI Light" panose="020B0502040204020203" pitchFamily="34" charset="0"/>
                <a:ea typeface="Roboto Light" panose="02000000000000000000" pitchFamily="2" charset="0"/>
              </a:rPr>
              <a:t>(78%).*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714978AE-9BF9-F5F3-153B-B2305E211574}"/>
              </a:ext>
            </a:extLst>
          </p:cNvPr>
          <p:cNvSpPr txBox="1">
            <a:spLocks/>
          </p:cNvSpPr>
          <p:nvPr/>
        </p:nvSpPr>
        <p:spPr>
          <a:xfrm>
            <a:off x="353963" y="1729624"/>
            <a:ext cx="3182471" cy="532439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Proporción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de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comercianes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según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el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tipo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con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el</a:t>
            </a:r>
            <a:r>
              <a:rPr lang="en-GB" sz="2100" b="1" dirty="0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 que se </a:t>
            </a:r>
            <a:r>
              <a:rPr lang="en-GB" sz="2100" b="1" dirty="0" err="1">
                <a:solidFill>
                  <a:srgbClr val="EE5859"/>
                </a:solidFill>
                <a:latin typeface="+mj-lt"/>
                <a:ea typeface="Roboto Black" panose="02000000000000000000" pitchFamily="2" charset="0"/>
              </a:rPr>
              <a:t>definen</a:t>
            </a:r>
            <a:endParaRPr lang="en-GB" sz="2100" b="1" dirty="0">
              <a:solidFill>
                <a:srgbClr val="EE5859"/>
              </a:solidFill>
              <a:latin typeface="+mj-lt"/>
              <a:ea typeface="Roboto Black" panose="02000000000000000000" pitchFamily="2" charset="0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6CAEFAA-8AB8-6ED9-223F-6BB49E2F0E5D}"/>
              </a:ext>
            </a:extLst>
          </p:cNvPr>
          <p:cNvSpPr txBox="1">
            <a:spLocks/>
          </p:cNvSpPr>
          <p:nvPr/>
        </p:nvSpPr>
        <p:spPr>
          <a:xfrm>
            <a:off x="730426" y="5369861"/>
            <a:ext cx="2931853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N =68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1F2B76F-4542-DC04-D5FE-ADDEEAC72AD8}"/>
              </a:ext>
            </a:extLst>
          </p:cNvPr>
          <p:cNvCxnSpPr>
            <a:cxnSpLocks/>
          </p:cNvCxnSpPr>
          <p:nvPr/>
        </p:nvCxnSpPr>
        <p:spPr>
          <a:xfrm>
            <a:off x="4317870" y="2307820"/>
            <a:ext cx="0" cy="306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5">
            <a:extLst>
              <a:ext uri="{FF2B5EF4-FFF2-40B4-BE49-F238E27FC236}">
                <a16:creationId xmlns:a16="http://schemas.microsoft.com/office/drawing/2014/main" id="{1189B943-3963-4449-5EBE-A2447CE764D1}"/>
              </a:ext>
            </a:extLst>
          </p:cNvPr>
          <p:cNvSpPr txBox="1">
            <a:spLocks/>
          </p:cNvSpPr>
          <p:nvPr/>
        </p:nvSpPr>
        <p:spPr>
          <a:xfrm>
            <a:off x="353963" y="6311930"/>
            <a:ext cx="8547989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*Para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esta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pregunta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encuestados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podían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elegir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varios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grupos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productos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por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lo que la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sumatoria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puede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ser </a:t>
            </a:r>
            <a:r>
              <a:rPr lang="en-GB" sz="105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más</a:t>
            </a: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de 100% </a:t>
            </a:r>
          </a:p>
        </p:txBody>
      </p:sp>
    </p:spTree>
    <p:extLst>
      <p:ext uri="{BB962C8B-B14F-4D97-AF65-F5344CB8AC3E}">
        <p14:creationId xmlns:p14="http://schemas.microsoft.com/office/powerpoint/2010/main" val="4211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20F9B-6B0A-A58E-59AF-3119F3B4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Barreras de acceso al mercado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6E31E51-E368-B37D-B342-BAFA537D6A3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29180478"/>
              </p:ext>
            </p:extLst>
          </p:nvPr>
        </p:nvGraphicFramePr>
        <p:xfrm>
          <a:off x="354013" y="2007623"/>
          <a:ext cx="8449328" cy="43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0A6D31E-C392-E33A-7C89-4C14557AA304}"/>
              </a:ext>
            </a:extLst>
          </p:cNvPr>
          <p:cNvSpPr txBox="1"/>
          <p:nvPr/>
        </p:nvSpPr>
        <p:spPr>
          <a:xfrm>
            <a:off x="353963" y="1264026"/>
            <a:ext cx="856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*El 27% de los comerciantes reportó que los clientes experimentaron problemas para acceder al mercado. Las principales barreras reportadas fueron: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45613054-4D95-AEDB-89AA-2A15DFA14785}"/>
              </a:ext>
            </a:extLst>
          </p:cNvPr>
          <p:cNvSpPr txBox="1">
            <a:spLocks/>
          </p:cNvSpPr>
          <p:nvPr/>
        </p:nvSpPr>
        <p:spPr>
          <a:xfrm>
            <a:off x="228457" y="6153681"/>
            <a:ext cx="2931853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N =12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E5040C14-21ED-FE4B-85F5-2AB8FDFA98AD}"/>
              </a:ext>
            </a:extLst>
          </p:cNvPr>
          <p:cNvSpPr txBox="1">
            <a:spLocks/>
          </p:cNvSpPr>
          <p:nvPr/>
        </p:nvSpPr>
        <p:spPr>
          <a:xfrm>
            <a:off x="228457" y="6527116"/>
            <a:ext cx="8063897" cy="429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*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Esta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pregunta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fue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realizada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sobre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44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encuestados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que se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encontraban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en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los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municipios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  <a:r>
              <a:rPr lang="en-GB" sz="1000" i="1" dirty="0" err="1">
                <a:latin typeface="Segoe UI Light" panose="020B0502040204020203" pitchFamily="34" charset="0"/>
                <a:ea typeface="Roboto Light" panose="02000000000000000000" pitchFamily="2" charset="0"/>
              </a:rPr>
              <a:t>priorizados</a:t>
            </a:r>
            <a:r>
              <a:rPr lang="en-GB" sz="1000" i="1" dirty="0">
                <a:latin typeface="Segoe UI Light" panose="020B0502040204020203" pitchFamily="34" charset="0"/>
                <a:ea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88867"/>
      </p:ext>
    </p:extLst>
  </p:cSld>
  <p:clrMapOvr>
    <a:masterClrMapping/>
  </p:clrMapOvr>
</p:sld>
</file>

<file path=ppt/theme/theme1.xml><?xml version="1.0" encoding="utf-8"?>
<a:theme xmlns:a="http://schemas.openxmlformats.org/drawingml/2006/main" name="REACH_template">
  <a:themeElements>
    <a:clrScheme name="REACH_Color_Palette_2022">
      <a:dk1>
        <a:sysClr val="windowText" lastClr="000000"/>
      </a:dk1>
      <a:lt1>
        <a:sysClr val="window" lastClr="FFFFFF"/>
      </a:lt1>
      <a:dk2>
        <a:srgbClr val="58585A"/>
      </a:dk2>
      <a:lt2>
        <a:srgbClr val="EE5859"/>
      </a:lt2>
      <a:accent1>
        <a:srgbClr val="EE5859"/>
      </a:accent1>
      <a:accent2>
        <a:srgbClr val="58585A"/>
      </a:accent2>
      <a:accent3>
        <a:srgbClr val="315975"/>
      </a:accent3>
      <a:accent4>
        <a:srgbClr val="D2CBB8"/>
      </a:accent4>
      <a:accent5>
        <a:srgbClr val="A5A5A5"/>
      </a:accent5>
      <a:accent6>
        <a:srgbClr val="A5A5A5"/>
      </a:accent6>
      <a:hlink>
        <a:srgbClr val="581522"/>
      </a:hlink>
      <a:folHlink>
        <a:srgbClr val="015232"/>
      </a:folHlink>
    </a:clrScheme>
    <a:fontScheme name="IMPACT">
      <a:majorFont>
        <a:latin typeface="Roboto Condense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template" id="{A108EF52-45FD-4451-B150-0012D0A24ED4}" vid="{EC9B6EF1-7C36-4EB9-AE71-ECFF3941EB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7c1918-d5ab-48a1-8b61-0d52f2f99fd1" xsi:nil="true"/>
    <lcf76f155ced4ddcb4097134ff3c332f xmlns="30973102-2308-455b-8e1f-b6a90edc3b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5BF8B0F90A143B1A4ACAD04008153" ma:contentTypeVersion="14" ma:contentTypeDescription="Crée un document." ma:contentTypeScope="" ma:versionID="433c4d37ab165484cf30c035539f589a">
  <xsd:schema xmlns:xsd="http://www.w3.org/2001/XMLSchema" xmlns:xs="http://www.w3.org/2001/XMLSchema" xmlns:p="http://schemas.microsoft.com/office/2006/metadata/properties" xmlns:ns2="30973102-2308-455b-8e1f-b6a90edc3b23" xmlns:ns3="947c1918-d5ab-48a1-8b61-0d52f2f99fd1" targetNamespace="http://schemas.microsoft.com/office/2006/metadata/properties" ma:root="true" ma:fieldsID="5b6e5c8ec05ca06bae1e614b34ec06b5" ns2:_="" ns3:_="">
    <xsd:import namespace="30973102-2308-455b-8e1f-b6a90edc3b23"/>
    <xsd:import namespace="947c1918-d5ab-48a1-8b61-0d52f2f99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73102-2308-455b-8e1f-b6a90edc3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d06f0b5-5743-41f2-90d3-b12c8ffc7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c1918-d5ab-48a1-8b61-0d52f2f99fd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8c73ef6-a695-420f-b1f8-b42717c804b9}" ma:internalName="TaxCatchAll" ma:showField="CatchAllData" ma:web="947c1918-d5ab-48a1-8b61-0d52f2f99f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0E3A0-0BDA-493D-97F9-62C92DFBA6A6}">
  <ds:schemaRefs>
    <ds:schemaRef ds:uri="http://schemas.microsoft.com/office/2006/metadata/properties"/>
    <ds:schemaRef ds:uri="bd40c1a4-aba5-4c6e-9265-7d967b595228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c03b9d1-50a6-43a4-ac1d-3b3601202a1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AEE04F-61AE-4E78-B394-74B5D8000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9ECE8-5C7B-4B33-9896-7A462D497526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</TotalTime>
  <Words>1905</Words>
  <Application>Microsoft Office PowerPoint</Application>
  <PresentationFormat>Presentación en pantalla (4:3)</PresentationFormat>
  <Paragraphs>317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 Condensed</vt:lpstr>
      <vt:lpstr>Roboto Light</vt:lpstr>
      <vt:lpstr>Segoe UI Light</vt:lpstr>
      <vt:lpstr>REACH_template</vt:lpstr>
      <vt:lpstr>Iniciativa Conjunta de Monitoreo de Mercados (JMMI)</vt:lpstr>
      <vt:lpstr>Agenda</vt:lpstr>
      <vt:lpstr>Resumen general</vt:lpstr>
      <vt:lpstr>Resumen general</vt:lpstr>
      <vt:lpstr>Resumen general</vt:lpstr>
      <vt:lpstr>Resultados productos alimentarios y no alimentarios</vt:lpstr>
      <vt:lpstr>Presentación de PowerPoint</vt:lpstr>
      <vt:lpstr>Perfil general de los comerciantes</vt:lpstr>
      <vt:lpstr>Barreras de acceso al mercado</vt:lpstr>
      <vt:lpstr>Capacidad y dificultad para el reabastecimiento</vt:lpstr>
      <vt:lpstr>Desafíos de reabastecimiento</vt:lpstr>
      <vt:lpstr>Mediana de los precios de los FI</vt:lpstr>
      <vt:lpstr>Mediana de los precios de los FI</vt:lpstr>
      <vt:lpstr>Cambios en los precios de productos alimentarios</vt:lpstr>
      <vt:lpstr>Mediana de los precios de los NFI</vt:lpstr>
      <vt:lpstr>Mediana de los precios de productos de SSR</vt:lpstr>
      <vt:lpstr>Resultados mercado de la renta</vt:lpstr>
      <vt:lpstr>Presentación de PowerPoint</vt:lpstr>
      <vt:lpstr>Perfil general de los encuestados</vt:lpstr>
      <vt:lpstr>Barreras de alojamiento</vt:lpstr>
      <vt:lpstr>Tipo de alojamiento y titularidad</vt:lpstr>
      <vt:lpstr>Mediana del costo del alojamiento por estrato y tipo de vivienda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TUIRAN</dc:creator>
  <cp:lastModifiedBy>Luisa TUIRAN</cp:lastModifiedBy>
  <cp:revision>2</cp:revision>
  <dcterms:created xsi:type="dcterms:W3CDTF">2023-04-11T15:55:07Z</dcterms:created>
  <dcterms:modified xsi:type="dcterms:W3CDTF">2023-09-26T15:43:51Z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0x01010064B5BF8B0F90A143B1A4ACAD04008153</vt:lpwstr>
  </property>
  <property fmtid="{D5CDD505-2E9C-101B-9397-08002B2CF9AE}" pid="3" name="MediaServiceImageTags">
    <vt:lpwstr/>
  </property>
</Properties>
</file>