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notesMasterIdLst>
    <p:notesMasterId r:id="rId44"/>
  </p:notesMasterIdLst>
  <p:handoutMasterIdLst>
    <p:handoutMasterId r:id="rId45"/>
  </p:handoutMasterIdLst>
  <p:sldIdLst>
    <p:sldId id="454" r:id="rId2"/>
    <p:sldId id="427" r:id="rId3"/>
    <p:sldId id="494" r:id="rId4"/>
    <p:sldId id="450" r:id="rId5"/>
    <p:sldId id="495" r:id="rId6"/>
    <p:sldId id="497" r:id="rId7"/>
    <p:sldId id="483" r:id="rId8"/>
    <p:sldId id="499" r:id="rId9"/>
    <p:sldId id="498" r:id="rId10"/>
    <p:sldId id="436" r:id="rId11"/>
    <p:sldId id="479" r:id="rId12"/>
    <p:sldId id="493" r:id="rId13"/>
    <p:sldId id="428" r:id="rId14"/>
    <p:sldId id="484" r:id="rId15"/>
    <p:sldId id="432" r:id="rId16"/>
    <p:sldId id="433" r:id="rId17"/>
    <p:sldId id="438" r:id="rId18"/>
    <p:sldId id="502" r:id="rId19"/>
    <p:sldId id="448" r:id="rId20"/>
    <p:sldId id="431" r:id="rId21"/>
    <p:sldId id="444" r:id="rId22"/>
    <p:sldId id="443" r:id="rId23"/>
    <p:sldId id="442" r:id="rId24"/>
    <p:sldId id="455" r:id="rId25"/>
    <p:sldId id="456" r:id="rId26"/>
    <p:sldId id="457" r:id="rId27"/>
    <p:sldId id="460" r:id="rId28"/>
    <p:sldId id="461" r:id="rId29"/>
    <p:sldId id="489" r:id="rId30"/>
    <p:sldId id="472" r:id="rId31"/>
    <p:sldId id="477" r:id="rId32"/>
    <p:sldId id="476" r:id="rId33"/>
    <p:sldId id="473" r:id="rId34"/>
    <p:sldId id="475" r:id="rId35"/>
    <p:sldId id="480" r:id="rId36"/>
    <p:sldId id="485" r:id="rId37"/>
    <p:sldId id="487" r:id="rId38"/>
    <p:sldId id="488" r:id="rId39"/>
    <p:sldId id="490" r:id="rId40"/>
    <p:sldId id="501" r:id="rId41"/>
    <p:sldId id="492" r:id="rId42"/>
    <p:sldId id="491"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ysiane Haefelin" initials="LH [2]" lastIdx="23" clrIdx="7">
    <p:extLst>
      <p:ext uri="{19B8F6BF-5375-455C-9EA6-DF929625EA0E}">
        <p15:presenceInfo xmlns:p15="http://schemas.microsoft.com/office/powerpoint/2012/main" userId="Lysiane Haefelin" providerId="None"/>
      </p:ext>
    </p:extLst>
  </p:cmAuthor>
  <p:cmAuthor id="1" name="Nihan Erdogan" initials="NE" lastIdx="10" clrIdx="0">
    <p:extLst>
      <p:ext uri="{19B8F6BF-5375-455C-9EA6-DF929625EA0E}">
        <p15:presenceInfo xmlns:p15="http://schemas.microsoft.com/office/powerpoint/2012/main" userId="Nihan Erdogan" providerId="None"/>
      </p:ext>
    </p:extLst>
  </p:cmAuthor>
  <p:cmAuthor id="2" name="Alexandra Lazau-Ratz" initials="AL" lastIdx="6" clrIdx="1">
    <p:extLst>
      <p:ext uri="{19B8F6BF-5375-455C-9EA6-DF929625EA0E}">
        <p15:presenceInfo xmlns:p15="http://schemas.microsoft.com/office/powerpoint/2012/main" userId="S-1-5-21-2190212124-1785859092-3893035590-1543" providerId="AD"/>
      </p:ext>
    </p:extLst>
  </p:cmAuthor>
  <p:cmAuthor id="3" name="Nina Yang" initials="NY" lastIdx="1" clrIdx="3">
    <p:extLst>
      <p:ext uri="{19B8F6BF-5375-455C-9EA6-DF929625EA0E}">
        <p15:presenceInfo xmlns:p15="http://schemas.microsoft.com/office/powerpoint/2012/main" userId="Nina Yang" providerId="None"/>
      </p:ext>
    </p:extLst>
  </p:cmAuthor>
  <p:cmAuthor id="4" name="Camilla" initials="Camilla" lastIdx="28" clrIdx="4">
    <p:extLst>
      <p:ext uri="{19B8F6BF-5375-455C-9EA6-DF929625EA0E}">
        <p15:presenceInfo xmlns:p15="http://schemas.microsoft.com/office/powerpoint/2012/main" userId="Camilla" providerId="None"/>
      </p:ext>
    </p:extLst>
  </p:cmAuthor>
  <p:cmAuthor id="5" name="REACH-IRQ-AM" initials="R" lastIdx="20" clrIdx="5">
    <p:extLst>
      <p:ext uri="{19B8F6BF-5375-455C-9EA6-DF929625EA0E}">
        <p15:presenceInfo xmlns:p15="http://schemas.microsoft.com/office/powerpoint/2012/main" userId="REACH-IRQ-AM" providerId="None"/>
      </p:ext>
    </p:extLst>
  </p:cmAuthor>
  <p:cmAuthor id="6" name="Lysiane Haefelin" initials="LH" lastIdx="63" clrIdx="6">
    <p:extLst>
      <p:ext uri="{19B8F6BF-5375-455C-9EA6-DF929625EA0E}">
        <p15:presenceInfo xmlns:p15="http://schemas.microsoft.com/office/powerpoint/2012/main" userId="7cdb19f78a2203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D23"/>
    <a:srgbClr val="4D4D4D"/>
    <a:srgbClr val="EE5859"/>
    <a:srgbClr val="3270B8"/>
    <a:srgbClr val="578ED1"/>
    <a:srgbClr val="F68E54"/>
    <a:srgbClr val="F4732C"/>
    <a:srgbClr val="000000"/>
    <a:srgbClr val="EF8181"/>
    <a:srgbClr val="F265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89778" autoAdjust="0"/>
  </p:normalViewPr>
  <p:slideViewPr>
    <p:cSldViewPr>
      <p:cViewPr varScale="1">
        <p:scale>
          <a:sx n="54" d="100"/>
          <a:sy n="54" d="100"/>
        </p:scale>
        <p:origin x="864" y="78"/>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arah%20Vose\Documents\1-Camilla\1-MCNA\5-Presentations\Final%20Presentation\IRAQ_MCNA%20VII_Intersector_Population%20group_national_20191126%20-%20with%20graph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arah%20Vose\Documents\1-Camilla\1-MCNA\4-Analysis%20&amp;%20Findings\JAW%20analysis\Analysis_cross-sector%20indicators_by%20population%20group%20-%20national%20level%20(Autosaved).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arah%20Vose\Documents\1-Camilla\1-MCNA\5-Presentations\Final%20Presentation\IRAQ_MCNA%20VII_Updated%20Analysis_Population%20group_national_20191002%20-%20with%20graph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arah%20Vose\Documents\1-Camilla\1-MCNA\4-Analysis%20&amp;%20Findings\JAW%20analysis\Analysis_cross-sector%20indicators_by%20population%20group%20-%20national%20level.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arah%20Vose\Documents\1-Camilla\1-MCNA\5-Presentations\Final%20Presentation\IRAQ_MCNA%20VII_Updated%20Analysis_Population%20group_national_20191002%20-%20with%20graph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Sarah%20Vose\Documents\1-Camilla\1-MCNA\5-Presentations\Final%20Presentation\IRAQ_MCNA%20VII_Updated%20Analysis_Population%20group_national_20191125%20-%20with%20graph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arah%20Vose\Documents\1-Camilla\1-MCNA\5-Presentations\Final%20Presentation\IRAQ_MCNA%20VII_Updated%20Analysis_Population%20group_national_20191125%20-%20with%20graphs.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arah%20Vose\Documents\1-Camilla\1-MCNA\4-Analysis%20&amp;%20Findings\Intentions\Intentions_all%20(CCCM%20and%20MCNA)_November2019%20-%20with%20graphs%20for%20outpu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rah%20Vose\Documents\1-Camilla\1-MCNA\4-Analysis%20&amp;%20Findings\Intentions\Intentions_all%20(CCCM%20and%20MCNA)_November2019%20-%20with%20graphs%20for%20outpu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en-GB" sz="1500"/>
              <a:t>IDP in camp</a:t>
            </a:r>
          </a:p>
        </c:rich>
      </c:tx>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rgbClr val="4D4D4D"/>
              </a:solidFill>
              <a:ln w="19050">
                <a:solidFill>
                  <a:schemeClr val="lt1"/>
                </a:solidFill>
              </a:ln>
              <a:effectLst/>
            </c:spPr>
            <c:extLst>
              <c:ext xmlns:c16="http://schemas.microsoft.com/office/drawing/2014/chart" uri="{C3380CC4-5D6E-409C-BE32-E72D297353CC}">
                <c16:uniqueId val="{00000001-8A2E-4F06-AB76-2187FE2161B5}"/>
              </c:ext>
            </c:extLst>
          </c:dPt>
          <c:dPt>
            <c:idx val="1"/>
            <c:bubble3D val="0"/>
            <c:spPr>
              <a:solidFill>
                <a:srgbClr val="ED2D23"/>
              </a:solidFill>
              <a:ln w="19050">
                <a:solidFill>
                  <a:schemeClr val="lt1"/>
                </a:solidFill>
              </a:ln>
              <a:effectLst/>
            </c:spPr>
            <c:extLst>
              <c:ext xmlns:c16="http://schemas.microsoft.com/office/drawing/2014/chart" uri="{C3380CC4-5D6E-409C-BE32-E72D297353CC}">
                <c16:uniqueId val="{00000003-8A2E-4F06-AB76-2187FE2161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A2E-4F06-AB76-2187FE2161B5}"/>
              </c:ext>
            </c:extLst>
          </c:dPt>
          <c:dLbls>
            <c:dLbl>
              <c:idx val="0"/>
              <c:layout>
                <c:manualLayout>
                  <c:x val="7.7777777777777682E-2"/>
                  <c:y val="4.6296296296296294E-2"/>
                </c:manualLayout>
              </c:layout>
              <c:tx>
                <c:rich>
                  <a:bodyPr/>
                  <a:lstStyle/>
                  <a:p>
                    <a:r>
                      <a:rPr lang="en-US"/>
                      <a:t>87%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2E-4F06-AB76-2187FE2161B5}"/>
                </c:ext>
              </c:extLst>
            </c:dLbl>
            <c:dLbl>
              <c:idx val="1"/>
              <c:layout>
                <c:manualLayout>
                  <c:x val="-6.6666666666666693E-2"/>
                  <c:y val="-9.2592592592592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2E-4F06-AB76-2187FE2161B5}"/>
                </c:ext>
              </c:extLst>
            </c:dLbl>
            <c:dLbl>
              <c:idx val="2"/>
              <c:layout>
                <c:manualLayout>
                  <c:x val="-3.6111111111111108E-2"/>
                  <c:y val="-9.722222222222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2E-4F06-AB76-2187FE2161B5}"/>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 1'!$C$72:$C$74</c:f>
              <c:strCache>
                <c:ptCount val="3"/>
                <c:pt idx="0">
                  <c:v>Remain</c:v>
                </c:pt>
                <c:pt idx="1">
                  <c:v>Return to AoO</c:v>
                </c:pt>
                <c:pt idx="2">
                  <c:v>Do not know</c:v>
                </c:pt>
              </c:strCache>
            </c:strRef>
          </c:cat>
          <c:val>
            <c:numRef>
              <c:f>'Sheet 1'!$D$72:$D$74</c:f>
              <c:numCache>
                <c:formatCode>0%</c:formatCode>
                <c:ptCount val="3"/>
                <c:pt idx="0">
                  <c:v>0.86374343810285403</c:v>
                </c:pt>
                <c:pt idx="1">
                  <c:v>2.2472185944857601E-2</c:v>
                </c:pt>
                <c:pt idx="2">
                  <c:v>0.112483381074283</c:v>
                </c:pt>
              </c:numCache>
            </c:numRef>
          </c:val>
          <c:extLst>
            <c:ext xmlns:c16="http://schemas.microsoft.com/office/drawing/2014/chart" uri="{C3380CC4-5D6E-409C-BE32-E72D297353CC}">
              <c16:uniqueId val="{00000006-8A2E-4F06-AB76-2187FE2161B5}"/>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en-GB" sz="1500"/>
              <a:t>% households that relied on coping strategies in order to meet basic needs, in the 30</a:t>
            </a:r>
            <a:r>
              <a:rPr lang="en-GB" sz="1500" baseline="0"/>
              <a:t> days prior to data collection: </a:t>
            </a:r>
            <a:endParaRPr lang="en-GB" sz="1500"/>
          </a:p>
        </c:rich>
      </c:tx>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270917084731503E-2"/>
          <c:y val="0.2254681647940075"/>
          <c:w val="0.80683503697058967"/>
          <c:h val="0.5664943320439263"/>
        </c:manualLayout>
      </c:layout>
      <c:barChart>
        <c:barDir val="col"/>
        <c:grouping val="stacked"/>
        <c:varyColors val="0"/>
        <c:ser>
          <c:idx val="0"/>
          <c:order val="0"/>
          <c:tx>
            <c:strRef>
              <c:f>All!$J$5</c:f>
              <c:strCache>
                <c:ptCount val="1"/>
                <c:pt idx="0">
                  <c:v>Stress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All!$K$4:$M$4</c:f>
              <c:strCache>
                <c:ptCount val="3"/>
                <c:pt idx="0">
                  <c:v>IDP out of camp</c:v>
                </c:pt>
                <c:pt idx="1">
                  <c:v>IDP in camp</c:v>
                </c:pt>
                <c:pt idx="2">
                  <c:v>Returnee</c:v>
                </c:pt>
              </c:strCache>
            </c:strRef>
          </c:cat>
          <c:val>
            <c:numRef>
              <c:f>All!$K$5:$M$5</c:f>
              <c:numCache>
                <c:formatCode>0%</c:formatCode>
                <c:ptCount val="3"/>
                <c:pt idx="0">
                  <c:v>0.38811927407604402</c:v>
                </c:pt>
                <c:pt idx="1">
                  <c:v>0.50096948527341401</c:v>
                </c:pt>
                <c:pt idx="2">
                  <c:v>0.27490498898077098</c:v>
                </c:pt>
              </c:numCache>
            </c:numRef>
          </c:val>
          <c:extLst>
            <c:ext xmlns:c16="http://schemas.microsoft.com/office/drawing/2014/chart" uri="{C3380CC4-5D6E-409C-BE32-E72D297353CC}">
              <c16:uniqueId val="{00000000-27F9-4ACD-A4EA-418304EC74E2}"/>
            </c:ext>
          </c:extLst>
        </c:ser>
        <c:ser>
          <c:idx val="1"/>
          <c:order val="1"/>
          <c:tx>
            <c:strRef>
              <c:f>All!$J$6</c:f>
              <c:strCache>
                <c:ptCount val="1"/>
                <c:pt idx="0">
                  <c:v>Crisis</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All!$K$4:$M$4</c:f>
              <c:strCache>
                <c:ptCount val="3"/>
                <c:pt idx="0">
                  <c:v>IDP out of camp</c:v>
                </c:pt>
                <c:pt idx="1">
                  <c:v>IDP in camp</c:v>
                </c:pt>
                <c:pt idx="2">
                  <c:v>Returnee</c:v>
                </c:pt>
              </c:strCache>
            </c:strRef>
          </c:cat>
          <c:val>
            <c:numRef>
              <c:f>All!$K$6:$M$6</c:f>
              <c:numCache>
                <c:formatCode>0%</c:formatCode>
                <c:ptCount val="3"/>
                <c:pt idx="0">
                  <c:v>0.14726078382608199</c:v>
                </c:pt>
                <c:pt idx="1">
                  <c:v>0.11856231085291501</c:v>
                </c:pt>
                <c:pt idx="2">
                  <c:v>7.1118451181196904E-2</c:v>
                </c:pt>
              </c:numCache>
            </c:numRef>
          </c:val>
          <c:extLst>
            <c:ext xmlns:c16="http://schemas.microsoft.com/office/drawing/2014/chart" uri="{C3380CC4-5D6E-409C-BE32-E72D297353CC}">
              <c16:uniqueId val="{00000001-27F9-4ACD-A4EA-418304EC74E2}"/>
            </c:ext>
          </c:extLst>
        </c:ser>
        <c:ser>
          <c:idx val="2"/>
          <c:order val="2"/>
          <c:tx>
            <c:strRef>
              <c:f>All!$J$7</c:f>
              <c:strCache>
                <c:ptCount val="1"/>
                <c:pt idx="0">
                  <c:v>Emergency</c:v>
                </c:pt>
              </c:strCache>
            </c:strRef>
          </c:tx>
          <c:spPr>
            <a:solidFill>
              <a:srgbClr val="ED2D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All!$K$4:$M$4</c:f>
              <c:strCache>
                <c:ptCount val="3"/>
                <c:pt idx="0">
                  <c:v>IDP out of camp</c:v>
                </c:pt>
                <c:pt idx="1">
                  <c:v>IDP in camp</c:v>
                </c:pt>
                <c:pt idx="2">
                  <c:v>Returnee</c:v>
                </c:pt>
              </c:strCache>
            </c:strRef>
          </c:cat>
          <c:val>
            <c:numRef>
              <c:f>All!$K$7:$M$7</c:f>
              <c:numCache>
                <c:formatCode>0%</c:formatCode>
                <c:ptCount val="3"/>
                <c:pt idx="0">
                  <c:v>0.11826502360605499</c:v>
                </c:pt>
                <c:pt idx="1">
                  <c:v>0.18593075092899999</c:v>
                </c:pt>
                <c:pt idx="2">
                  <c:v>8.9419853710284297E-2</c:v>
                </c:pt>
              </c:numCache>
            </c:numRef>
          </c:val>
          <c:extLst>
            <c:ext xmlns:c16="http://schemas.microsoft.com/office/drawing/2014/chart" uri="{C3380CC4-5D6E-409C-BE32-E72D297353CC}">
              <c16:uniqueId val="{00000002-27F9-4ACD-A4EA-418304EC74E2}"/>
            </c:ext>
          </c:extLst>
        </c:ser>
        <c:dLbls>
          <c:dLblPos val="ctr"/>
          <c:showLegendKey val="0"/>
          <c:showVal val="1"/>
          <c:showCatName val="0"/>
          <c:showSerName val="0"/>
          <c:showPercent val="0"/>
          <c:showBubbleSize val="0"/>
        </c:dLbls>
        <c:gapWidth val="150"/>
        <c:overlap val="100"/>
        <c:axId val="108345567"/>
        <c:axId val="108348895"/>
      </c:barChart>
      <c:catAx>
        <c:axId val="108345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08348895"/>
        <c:crosses val="autoZero"/>
        <c:auto val="1"/>
        <c:lblAlgn val="ctr"/>
        <c:lblOffset val="100"/>
        <c:noMultiLvlLbl val="0"/>
      </c:catAx>
      <c:valAx>
        <c:axId val="10834889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08345567"/>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a:t>% households with income-related vulnerabilities,</a:t>
            </a:r>
            <a:r>
              <a:rPr lang="en-GB" sz="1600" baseline="0"/>
              <a:t> by population group: </a:t>
            </a:r>
            <a:endParaRPr lang="en-GB"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8684828801760787E-2"/>
          <c:y val="0.16274074361870686"/>
          <c:w val="0.96263034239647838"/>
          <c:h val="0.54955909020588556"/>
        </c:manualLayout>
      </c:layout>
      <c:barChart>
        <c:barDir val="col"/>
        <c:grouping val="clustered"/>
        <c:varyColors val="0"/>
        <c:ser>
          <c:idx val="0"/>
          <c:order val="0"/>
          <c:tx>
            <c:strRef>
              <c:f>Data!$J$337</c:f>
              <c:strCache>
                <c:ptCount val="1"/>
                <c:pt idx="0">
                  <c:v>IDP in camp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Data!$K$336:$M$336</c:f>
              <c:strCache>
                <c:ptCount val="3"/>
                <c:pt idx="0">
                  <c:v>Households with income from pension and employment in the month prior lower than 480,000 IQD</c:v>
                </c:pt>
                <c:pt idx="1">
                  <c:v>Households unable to meet basic needs*</c:v>
                </c:pt>
                <c:pt idx="2">
                  <c:v>Households relying primarily on humanitarian assistance for income</c:v>
                </c:pt>
              </c:strCache>
            </c:strRef>
          </c:cat>
          <c:val>
            <c:numRef>
              <c:f>Data!$K$337:$M$337</c:f>
              <c:numCache>
                <c:formatCode>0%</c:formatCode>
                <c:ptCount val="3"/>
                <c:pt idx="0">
                  <c:v>0.85067975919514205</c:v>
                </c:pt>
                <c:pt idx="1">
                  <c:v>0.75839580358125802</c:v>
                </c:pt>
                <c:pt idx="2">
                  <c:v>0.21740120201681401</c:v>
                </c:pt>
              </c:numCache>
            </c:numRef>
          </c:val>
          <c:extLst>
            <c:ext xmlns:c16="http://schemas.microsoft.com/office/drawing/2014/chart" uri="{C3380CC4-5D6E-409C-BE32-E72D297353CC}">
              <c16:uniqueId val="{00000000-A793-42CD-83DC-7424AF3EF738}"/>
            </c:ext>
          </c:extLst>
        </c:ser>
        <c:ser>
          <c:idx val="1"/>
          <c:order val="1"/>
          <c:tx>
            <c:strRef>
              <c:f>Data!$J$338</c:f>
              <c:strCache>
                <c:ptCount val="1"/>
                <c:pt idx="0">
                  <c:v>IDP out of camp</c:v>
                </c:pt>
              </c:strCache>
            </c:strRef>
          </c:tx>
          <c:spPr>
            <a:solidFill>
              <a:srgbClr val="ED2D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Data!$K$336:$M$336</c:f>
              <c:strCache>
                <c:ptCount val="3"/>
                <c:pt idx="0">
                  <c:v>Households with income from pension and employment in the month prior lower than 480,000 IQD</c:v>
                </c:pt>
                <c:pt idx="1">
                  <c:v>Households unable to meet basic needs*</c:v>
                </c:pt>
                <c:pt idx="2">
                  <c:v>Households relying primarily on humanitarian assistance for income</c:v>
                </c:pt>
              </c:strCache>
            </c:strRef>
          </c:cat>
          <c:val>
            <c:numRef>
              <c:f>Data!$K$338:$M$338</c:f>
              <c:numCache>
                <c:formatCode>0%</c:formatCode>
                <c:ptCount val="3"/>
                <c:pt idx="0">
                  <c:v>0.60335654908167302</c:v>
                </c:pt>
                <c:pt idx="1">
                  <c:v>0.65901914741433298</c:v>
                </c:pt>
                <c:pt idx="2">
                  <c:v>8.5053039744443001E-3</c:v>
                </c:pt>
              </c:numCache>
            </c:numRef>
          </c:val>
          <c:extLst>
            <c:ext xmlns:c16="http://schemas.microsoft.com/office/drawing/2014/chart" uri="{C3380CC4-5D6E-409C-BE32-E72D297353CC}">
              <c16:uniqueId val="{00000001-A793-42CD-83DC-7424AF3EF738}"/>
            </c:ext>
          </c:extLst>
        </c:ser>
        <c:ser>
          <c:idx val="2"/>
          <c:order val="2"/>
          <c:tx>
            <c:strRef>
              <c:f>Data!$J$339</c:f>
              <c:strCache>
                <c:ptCount val="1"/>
                <c:pt idx="0">
                  <c:v>Returnee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Data!$K$336:$M$336</c:f>
              <c:strCache>
                <c:ptCount val="3"/>
                <c:pt idx="0">
                  <c:v>Households with income from pension and employment in the month prior lower than 480,000 IQD</c:v>
                </c:pt>
                <c:pt idx="1">
                  <c:v>Households unable to meet basic needs*</c:v>
                </c:pt>
                <c:pt idx="2">
                  <c:v>Households relying primarily on humanitarian assistance for income</c:v>
                </c:pt>
              </c:strCache>
            </c:strRef>
          </c:cat>
          <c:val>
            <c:numRef>
              <c:f>Data!$K$339:$M$339</c:f>
              <c:numCache>
                <c:formatCode>0%</c:formatCode>
                <c:ptCount val="3"/>
                <c:pt idx="0">
                  <c:v>0.60338538603354397</c:v>
                </c:pt>
                <c:pt idx="1">
                  <c:v>0.57667946525471603</c:v>
                </c:pt>
                <c:pt idx="2">
                  <c:v>1.23843387642168E-3</c:v>
                </c:pt>
              </c:numCache>
            </c:numRef>
          </c:val>
          <c:extLst>
            <c:ext xmlns:c16="http://schemas.microsoft.com/office/drawing/2014/chart" uri="{C3380CC4-5D6E-409C-BE32-E72D297353CC}">
              <c16:uniqueId val="{00000002-A793-42CD-83DC-7424AF3EF738}"/>
            </c:ext>
          </c:extLst>
        </c:ser>
        <c:dLbls>
          <c:dLblPos val="outEnd"/>
          <c:showLegendKey val="0"/>
          <c:showVal val="1"/>
          <c:showCatName val="0"/>
          <c:showSerName val="0"/>
          <c:showPercent val="0"/>
          <c:showBubbleSize val="0"/>
        </c:dLbls>
        <c:gapWidth val="219"/>
        <c:overlap val="-27"/>
        <c:axId val="1007010319"/>
        <c:axId val="1007002415"/>
      </c:barChart>
      <c:catAx>
        <c:axId val="1007010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7002415"/>
        <c:crosses val="autoZero"/>
        <c:auto val="1"/>
        <c:lblAlgn val="ctr"/>
        <c:lblOffset val="100"/>
        <c:noMultiLvlLbl val="0"/>
      </c:catAx>
      <c:valAx>
        <c:axId val="1007002415"/>
        <c:scaling>
          <c:orientation val="minMax"/>
        </c:scaling>
        <c:delete val="1"/>
        <c:axPos val="l"/>
        <c:numFmt formatCode="0%" sourceLinked="1"/>
        <c:majorTickMark val="none"/>
        <c:minorTickMark val="none"/>
        <c:tickLblPos val="nextTo"/>
        <c:crossAx val="1007010319"/>
        <c:crosses val="autoZero"/>
        <c:crossBetween val="between"/>
      </c:valAx>
      <c:spPr>
        <a:noFill/>
        <a:ln>
          <a:noFill/>
        </a:ln>
        <a:effectLst/>
      </c:spPr>
    </c:plotArea>
    <c:legend>
      <c:legendPos val="b"/>
      <c:layout>
        <c:manualLayout>
          <c:xMode val="edge"/>
          <c:yMode val="edge"/>
          <c:x val="0.21884361640915842"/>
          <c:y val="0.89256966233484536"/>
          <c:w val="0.5623127671816831"/>
          <c:h val="6.9813508474495176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a:t>
            </a:r>
            <a:r>
              <a:rPr lang="en-GB" sz="2000" baseline="0"/>
              <a:t> f</a:t>
            </a:r>
            <a:r>
              <a:rPr lang="en-GB" sz="2000"/>
              <a:t>emale</a:t>
            </a:r>
            <a:r>
              <a:rPr lang="en-GB" sz="2000" baseline="0"/>
              <a:t> Headed households, by population group</a:t>
            </a:r>
            <a:endParaRPr lang="en-GB"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8003101636722925E-2"/>
          <c:y val="0.15714825611553768"/>
          <c:w val="0.96399379672655416"/>
          <c:h val="0.67877195602581542"/>
        </c:manualLayout>
      </c:layout>
      <c:barChart>
        <c:barDir val="col"/>
        <c:grouping val="clustered"/>
        <c:varyColors val="0"/>
        <c:ser>
          <c:idx val="0"/>
          <c:order val="0"/>
          <c:tx>
            <c:strRef>
              <c:f>All!$I$67</c:f>
              <c:strCache>
                <c:ptCount val="1"/>
                <c:pt idx="0">
                  <c:v>Female-headed households</c:v>
                </c:pt>
              </c:strCache>
            </c:strRef>
          </c:tx>
          <c:spPr>
            <a:solidFill>
              <a:srgbClr val="578ED1"/>
            </a:solidFill>
            <a:ln>
              <a:noFill/>
            </a:ln>
            <a:effectLst/>
          </c:spPr>
          <c:invertIfNegative val="0"/>
          <c:dPt>
            <c:idx val="0"/>
            <c:invertIfNegative val="0"/>
            <c:bubble3D val="0"/>
            <c:spPr>
              <a:solidFill>
                <a:srgbClr val="578ED1"/>
              </a:solidFill>
              <a:ln>
                <a:noFill/>
              </a:ln>
              <a:effectLst/>
            </c:spPr>
            <c:extLst>
              <c:ext xmlns:c16="http://schemas.microsoft.com/office/drawing/2014/chart" uri="{C3380CC4-5D6E-409C-BE32-E72D297353CC}">
                <c16:uniqueId val="{00000001-A01A-4DA1-9C4A-AE9770E63D8E}"/>
              </c:ext>
            </c:extLst>
          </c:dPt>
          <c:dPt>
            <c:idx val="1"/>
            <c:invertIfNegative val="0"/>
            <c:bubble3D val="0"/>
            <c:spPr>
              <a:solidFill>
                <a:srgbClr val="578ED1"/>
              </a:solidFill>
              <a:ln>
                <a:noFill/>
              </a:ln>
              <a:effectLst/>
            </c:spPr>
            <c:extLst>
              <c:ext xmlns:c16="http://schemas.microsoft.com/office/drawing/2014/chart" uri="{C3380CC4-5D6E-409C-BE32-E72D297353CC}">
                <c16:uniqueId val="{00000000-A01A-4DA1-9C4A-AE9770E63D8E}"/>
              </c:ext>
            </c:extLst>
          </c:dPt>
          <c:dPt>
            <c:idx val="2"/>
            <c:invertIfNegative val="0"/>
            <c:bubble3D val="0"/>
            <c:spPr>
              <a:solidFill>
                <a:srgbClr val="578ED1"/>
              </a:solidFill>
              <a:ln>
                <a:noFill/>
              </a:ln>
              <a:effectLst/>
            </c:spPr>
            <c:extLst>
              <c:ext xmlns:c16="http://schemas.microsoft.com/office/drawing/2014/chart" uri="{C3380CC4-5D6E-409C-BE32-E72D297353CC}">
                <c16:uniqueId val="{00000002-A01A-4DA1-9C4A-AE9770E63D8E}"/>
              </c:ext>
            </c:extLst>
          </c:dPt>
          <c:dLbls>
            <c:dLbl>
              <c:idx val="2"/>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1A-4DA1-9C4A-AE9770E63D8E}"/>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All!$J$66:$L$66</c:f>
              <c:strCache>
                <c:ptCount val="3"/>
                <c:pt idx="0">
                  <c:v>IDP in camp</c:v>
                </c:pt>
                <c:pt idx="1">
                  <c:v>IDP out of camp</c:v>
                </c:pt>
                <c:pt idx="2">
                  <c:v>Returnee</c:v>
                </c:pt>
              </c:strCache>
            </c:strRef>
          </c:cat>
          <c:val>
            <c:numRef>
              <c:f>All!$J$67:$L$67</c:f>
              <c:numCache>
                <c:formatCode>0%</c:formatCode>
                <c:ptCount val="3"/>
                <c:pt idx="0">
                  <c:v>0.21</c:v>
                </c:pt>
                <c:pt idx="1">
                  <c:v>0.11</c:v>
                </c:pt>
                <c:pt idx="2">
                  <c:v>0.08</c:v>
                </c:pt>
              </c:numCache>
            </c:numRef>
          </c:val>
          <c:extLst>
            <c:ext xmlns:c16="http://schemas.microsoft.com/office/drawing/2014/chart" uri="{C3380CC4-5D6E-409C-BE32-E72D297353CC}">
              <c16:uniqueId val="{00000000-C877-4771-9D5E-2BBE71EE0D4E}"/>
            </c:ext>
          </c:extLst>
        </c:ser>
        <c:dLbls>
          <c:dLblPos val="outEnd"/>
          <c:showLegendKey val="0"/>
          <c:showVal val="1"/>
          <c:showCatName val="0"/>
          <c:showSerName val="0"/>
          <c:showPercent val="0"/>
          <c:showBubbleSize val="0"/>
        </c:dLbls>
        <c:gapWidth val="219"/>
        <c:overlap val="-27"/>
        <c:axId val="1997744543"/>
        <c:axId val="1997748703"/>
      </c:barChart>
      <c:catAx>
        <c:axId val="1997744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997748703"/>
        <c:crosses val="autoZero"/>
        <c:auto val="1"/>
        <c:lblAlgn val="ctr"/>
        <c:lblOffset val="100"/>
        <c:noMultiLvlLbl val="0"/>
      </c:catAx>
      <c:valAx>
        <c:axId val="1997748703"/>
        <c:scaling>
          <c:orientation val="minMax"/>
        </c:scaling>
        <c:delete val="1"/>
        <c:axPos val="l"/>
        <c:numFmt formatCode="0%" sourceLinked="1"/>
        <c:majorTickMark val="none"/>
        <c:minorTickMark val="none"/>
        <c:tickLblPos val="nextTo"/>
        <c:crossAx val="19977445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78896882494004E-2"/>
          <c:y val="6.8018275555202026E-2"/>
          <c:w val="0.69120963942722602"/>
          <c:h val="0.77082823438044479"/>
        </c:manualLayout>
      </c:layout>
      <c:barChart>
        <c:barDir val="col"/>
        <c:grouping val="clustered"/>
        <c:varyColors val="0"/>
        <c:ser>
          <c:idx val="0"/>
          <c:order val="0"/>
          <c:tx>
            <c:strRef>
              <c:f>Data!$L$4</c:f>
              <c:strCache>
                <c:ptCount val="1"/>
                <c:pt idx="0">
                  <c:v>% households living under critical shelter conditions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Data!$M$3:$O$3</c:f>
              <c:strCache>
                <c:ptCount val="3"/>
                <c:pt idx="0">
                  <c:v>IDP in camp</c:v>
                </c:pt>
                <c:pt idx="1">
                  <c:v>IDP out of camp</c:v>
                </c:pt>
                <c:pt idx="2">
                  <c:v>Returnee</c:v>
                </c:pt>
              </c:strCache>
            </c:strRef>
          </c:cat>
          <c:val>
            <c:numRef>
              <c:f>Data!$M$4:$O$4</c:f>
              <c:numCache>
                <c:formatCode>0%</c:formatCode>
                <c:ptCount val="3"/>
                <c:pt idx="0">
                  <c:v>1</c:v>
                </c:pt>
                <c:pt idx="1">
                  <c:v>0.14102481842936301</c:v>
                </c:pt>
                <c:pt idx="2">
                  <c:v>3.8807393659336102E-2</c:v>
                </c:pt>
              </c:numCache>
            </c:numRef>
          </c:val>
          <c:extLst>
            <c:ext xmlns:c16="http://schemas.microsoft.com/office/drawing/2014/chart" uri="{C3380CC4-5D6E-409C-BE32-E72D297353CC}">
              <c16:uniqueId val="{00000000-06E9-4023-A93D-D28A0B1F05D7}"/>
            </c:ext>
          </c:extLst>
        </c:ser>
        <c:ser>
          <c:idx val="1"/>
          <c:order val="1"/>
          <c:tx>
            <c:strRef>
              <c:f>Data!$L$5</c:f>
              <c:strCache>
                <c:ptCount val="1"/>
                <c:pt idx="0">
                  <c:v>% households reporting issues with shelter</c:v>
                </c:pt>
              </c:strCache>
            </c:strRef>
          </c:tx>
          <c:spPr>
            <a:solidFill>
              <a:srgbClr val="ED2D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Data!$M$3:$O$3</c:f>
              <c:strCache>
                <c:ptCount val="3"/>
                <c:pt idx="0">
                  <c:v>IDP in camp</c:v>
                </c:pt>
                <c:pt idx="1">
                  <c:v>IDP out of camp</c:v>
                </c:pt>
                <c:pt idx="2">
                  <c:v>Returnee</c:v>
                </c:pt>
              </c:strCache>
            </c:strRef>
          </c:cat>
          <c:val>
            <c:numRef>
              <c:f>Data!$M$5:$O$5</c:f>
              <c:numCache>
                <c:formatCode>0%</c:formatCode>
                <c:ptCount val="3"/>
                <c:pt idx="0">
                  <c:v>0.57000000000000006</c:v>
                </c:pt>
                <c:pt idx="1">
                  <c:v>0.37</c:v>
                </c:pt>
                <c:pt idx="2">
                  <c:v>0.30000000000000004</c:v>
                </c:pt>
              </c:numCache>
            </c:numRef>
          </c:val>
          <c:extLst>
            <c:ext xmlns:c16="http://schemas.microsoft.com/office/drawing/2014/chart" uri="{C3380CC4-5D6E-409C-BE32-E72D297353CC}">
              <c16:uniqueId val="{00000001-06E9-4023-A93D-D28A0B1F05D7}"/>
            </c:ext>
          </c:extLst>
        </c:ser>
        <c:ser>
          <c:idx val="2"/>
          <c:order val="2"/>
          <c:tx>
            <c:strRef>
              <c:f>Data!$L$6</c:f>
              <c:strCache>
                <c:ptCount val="1"/>
                <c:pt idx="0">
                  <c:v>% households reporting need for at least 2 shelter improvements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Data!$M$3:$O$3</c:f>
              <c:strCache>
                <c:ptCount val="3"/>
                <c:pt idx="0">
                  <c:v>IDP in camp</c:v>
                </c:pt>
                <c:pt idx="1">
                  <c:v>IDP out of camp</c:v>
                </c:pt>
                <c:pt idx="2">
                  <c:v>Returnee</c:v>
                </c:pt>
              </c:strCache>
            </c:strRef>
          </c:cat>
          <c:val>
            <c:numRef>
              <c:f>Data!$M$6:$O$6</c:f>
              <c:numCache>
                <c:formatCode>0%</c:formatCode>
                <c:ptCount val="3"/>
                <c:pt idx="0">
                  <c:v>0.46894587197450799</c:v>
                </c:pt>
                <c:pt idx="1">
                  <c:v>0.303808563068173</c:v>
                </c:pt>
                <c:pt idx="2">
                  <c:v>0.312904849815964</c:v>
                </c:pt>
              </c:numCache>
            </c:numRef>
          </c:val>
          <c:extLst>
            <c:ext xmlns:c16="http://schemas.microsoft.com/office/drawing/2014/chart" uri="{C3380CC4-5D6E-409C-BE32-E72D297353CC}">
              <c16:uniqueId val="{00000002-06E9-4023-A93D-D28A0B1F05D7}"/>
            </c:ext>
          </c:extLst>
        </c:ser>
        <c:dLbls>
          <c:dLblPos val="outEnd"/>
          <c:showLegendKey val="0"/>
          <c:showVal val="1"/>
          <c:showCatName val="0"/>
          <c:showSerName val="0"/>
          <c:showPercent val="0"/>
          <c:showBubbleSize val="0"/>
        </c:dLbls>
        <c:gapWidth val="219"/>
        <c:overlap val="-27"/>
        <c:axId val="1192604287"/>
        <c:axId val="1192605951"/>
      </c:barChart>
      <c:catAx>
        <c:axId val="119260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192605951"/>
        <c:crosses val="autoZero"/>
        <c:auto val="1"/>
        <c:lblAlgn val="ctr"/>
        <c:lblOffset val="100"/>
        <c:noMultiLvlLbl val="0"/>
      </c:catAx>
      <c:valAx>
        <c:axId val="1192605951"/>
        <c:scaling>
          <c:orientation val="minMax"/>
        </c:scaling>
        <c:delete val="1"/>
        <c:axPos val="l"/>
        <c:numFmt formatCode="0%" sourceLinked="1"/>
        <c:majorTickMark val="none"/>
        <c:minorTickMark val="none"/>
        <c:tickLblPos val="nextTo"/>
        <c:crossAx val="1192604287"/>
        <c:crosses val="autoZero"/>
        <c:crossBetween val="between"/>
      </c:valAx>
      <c:spPr>
        <a:noFill/>
        <a:ln>
          <a:noFill/>
        </a:ln>
        <a:effectLst/>
      </c:spPr>
    </c:plotArea>
    <c:legend>
      <c:legendPos val="r"/>
      <c:layout>
        <c:manualLayout>
          <c:xMode val="edge"/>
          <c:yMode val="edge"/>
          <c:x val="0.72981693561803362"/>
          <c:y val="8.6914939448278564E-2"/>
          <c:w val="0.25579464315421729"/>
          <c:h val="0.8068649762353026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0472660660443E-2"/>
          <c:y val="5.0925925925925923E-2"/>
          <c:w val="0.82985659862082506"/>
          <c:h val="0.63142183715600053"/>
        </c:manualLayout>
      </c:layout>
      <c:lineChart>
        <c:grouping val="standard"/>
        <c:varyColors val="0"/>
        <c:ser>
          <c:idx val="0"/>
          <c:order val="0"/>
          <c:tx>
            <c:strRef>
              <c:f>All!$N$245</c:f>
              <c:strCache>
                <c:ptCount val="1"/>
                <c:pt idx="0">
                  <c:v>IDP in camp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All!$M$246:$M$250</c:f>
              <c:strCache>
                <c:ptCount val="5"/>
                <c:pt idx="0">
                  <c:v>Minimal (1)</c:v>
                </c:pt>
                <c:pt idx="1">
                  <c:v>Stress (2)</c:v>
                </c:pt>
                <c:pt idx="2">
                  <c:v>Severe (3)</c:v>
                </c:pt>
                <c:pt idx="3">
                  <c:v>Extreme (4)</c:v>
                </c:pt>
                <c:pt idx="4">
                  <c:v>Extreme (4+)</c:v>
                </c:pt>
              </c:strCache>
            </c:strRef>
          </c:cat>
          <c:val>
            <c:numRef>
              <c:f>All!$N$246:$N$250</c:f>
              <c:numCache>
                <c:formatCode>0%</c:formatCode>
                <c:ptCount val="5"/>
                <c:pt idx="0">
                  <c:v>0.54115507079303604</c:v>
                </c:pt>
                <c:pt idx="1">
                  <c:v>0.16116243454663201</c:v>
                </c:pt>
                <c:pt idx="2">
                  <c:v>0.16472298968263799</c:v>
                </c:pt>
                <c:pt idx="3">
                  <c:v>7.2870441203234798E-2</c:v>
                </c:pt>
                <c:pt idx="4">
                  <c:v>6.00890637744593E-2</c:v>
                </c:pt>
              </c:numCache>
            </c:numRef>
          </c:val>
          <c:smooth val="0"/>
          <c:extLst>
            <c:ext xmlns:c16="http://schemas.microsoft.com/office/drawing/2014/chart" uri="{C3380CC4-5D6E-409C-BE32-E72D297353CC}">
              <c16:uniqueId val="{00000000-3938-4939-AF65-6E2598837366}"/>
            </c:ext>
          </c:extLst>
        </c:ser>
        <c:ser>
          <c:idx val="1"/>
          <c:order val="1"/>
          <c:tx>
            <c:strRef>
              <c:f>All!$O$245</c:f>
              <c:strCache>
                <c:ptCount val="1"/>
                <c:pt idx="0">
                  <c:v>IDP out of camp</c:v>
                </c:pt>
              </c:strCache>
            </c:strRef>
          </c:tx>
          <c:spPr>
            <a:ln w="28575" cap="rnd">
              <a:solidFill>
                <a:srgbClr val="ED2D23"/>
              </a:solidFill>
              <a:round/>
            </a:ln>
            <a:effectLst/>
          </c:spPr>
          <c:marker>
            <c:symbol val="circle"/>
            <c:size val="5"/>
            <c:spPr>
              <a:solidFill>
                <a:srgbClr val="ED2D23"/>
              </a:solidFill>
              <a:ln w="9525">
                <a:solidFill>
                  <a:srgbClr val="ED2D23"/>
                </a:solidFill>
              </a:ln>
              <a:effectLst/>
            </c:spPr>
          </c:marker>
          <c:cat>
            <c:strRef>
              <c:f>All!$M$246:$M$250</c:f>
              <c:strCache>
                <c:ptCount val="5"/>
                <c:pt idx="0">
                  <c:v>Minimal (1)</c:v>
                </c:pt>
                <c:pt idx="1">
                  <c:v>Stress (2)</c:v>
                </c:pt>
                <c:pt idx="2">
                  <c:v>Severe (3)</c:v>
                </c:pt>
                <c:pt idx="3">
                  <c:v>Extreme (4)</c:v>
                </c:pt>
                <c:pt idx="4">
                  <c:v>Extreme (4+)</c:v>
                </c:pt>
              </c:strCache>
            </c:strRef>
          </c:cat>
          <c:val>
            <c:numRef>
              <c:f>All!$O$246:$O$250</c:f>
              <c:numCache>
                <c:formatCode>0%</c:formatCode>
                <c:ptCount val="5"/>
                <c:pt idx="0">
                  <c:v>0.63984997742483796</c:v>
                </c:pt>
                <c:pt idx="1">
                  <c:v>0.17430175981303</c:v>
                </c:pt>
                <c:pt idx="2">
                  <c:v>0.17268485884389601</c:v>
                </c:pt>
                <c:pt idx="3">
                  <c:v>9.4709478186401092E-3</c:v>
                </c:pt>
                <c:pt idx="4">
                  <c:v>3.6924560995965101E-3</c:v>
                </c:pt>
              </c:numCache>
            </c:numRef>
          </c:val>
          <c:smooth val="0"/>
          <c:extLst>
            <c:ext xmlns:c16="http://schemas.microsoft.com/office/drawing/2014/chart" uri="{C3380CC4-5D6E-409C-BE32-E72D297353CC}">
              <c16:uniqueId val="{00000001-3938-4939-AF65-6E2598837366}"/>
            </c:ext>
          </c:extLst>
        </c:ser>
        <c:ser>
          <c:idx val="2"/>
          <c:order val="2"/>
          <c:tx>
            <c:strRef>
              <c:f>All!$P$245</c:f>
              <c:strCache>
                <c:ptCount val="1"/>
                <c:pt idx="0">
                  <c:v>Returnee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All!$M$246:$M$250</c:f>
              <c:strCache>
                <c:ptCount val="5"/>
                <c:pt idx="0">
                  <c:v>Minimal (1)</c:v>
                </c:pt>
                <c:pt idx="1">
                  <c:v>Stress (2)</c:v>
                </c:pt>
                <c:pt idx="2">
                  <c:v>Severe (3)</c:v>
                </c:pt>
                <c:pt idx="3">
                  <c:v>Extreme (4)</c:v>
                </c:pt>
                <c:pt idx="4">
                  <c:v>Extreme (4+)</c:v>
                </c:pt>
              </c:strCache>
            </c:strRef>
          </c:cat>
          <c:val>
            <c:numRef>
              <c:f>All!$P$246:$P$250</c:f>
              <c:numCache>
                <c:formatCode>0%</c:formatCode>
                <c:ptCount val="5"/>
                <c:pt idx="0">
                  <c:v>0.80751682039961903</c:v>
                </c:pt>
                <c:pt idx="1">
                  <c:v>0.107967481491804</c:v>
                </c:pt>
                <c:pt idx="2">
                  <c:v>7.0583568759277904E-2</c:v>
                </c:pt>
                <c:pt idx="3">
                  <c:v>9.4284029575346408E-3</c:v>
                </c:pt>
                <c:pt idx="4">
                  <c:v>4.50372639176491E-3</c:v>
                </c:pt>
              </c:numCache>
            </c:numRef>
          </c:val>
          <c:smooth val="0"/>
          <c:extLst>
            <c:ext xmlns:c16="http://schemas.microsoft.com/office/drawing/2014/chart" uri="{C3380CC4-5D6E-409C-BE32-E72D297353CC}">
              <c16:uniqueId val="{00000002-3938-4939-AF65-6E2598837366}"/>
            </c:ext>
          </c:extLst>
        </c:ser>
        <c:dLbls>
          <c:showLegendKey val="0"/>
          <c:showVal val="0"/>
          <c:showCatName val="0"/>
          <c:showSerName val="0"/>
          <c:showPercent val="0"/>
          <c:showBubbleSize val="0"/>
        </c:dLbls>
        <c:marker val="1"/>
        <c:smooth val="0"/>
        <c:axId val="115538191"/>
        <c:axId val="115539855"/>
      </c:lineChart>
      <c:catAx>
        <c:axId val="115538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15539855"/>
        <c:crosses val="autoZero"/>
        <c:auto val="1"/>
        <c:lblAlgn val="ctr"/>
        <c:lblOffset val="100"/>
        <c:noMultiLvlLbl val="0"/>
      </c:catAx>
      <c:valAx>
        <c:axId val="11553985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15538191"/>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408954792020893E-2"/>
          <c:y val="4.4222029408124384E-2"/>
          <c:w val="0.95503588438975939"/>
          <c:h val="0.83786595945184938"/>
        </c:manualLayout>
      </c:layout>
      <c:barChart>
        <c:barDir val="col"/>
        <c:grouping val="clustered"/>
        <c:varyColors val="0"/>
        <c:ser>
          <c:idx val="0"/>
          <c:order val="0"/>
          <c:tx>
            <c:strRef>
              <c:f>National_level_findings!$D$215</c:f>
              <c:strCache>
                <c:ptCount val="1"/>
                <c:pt idx="0">
                  <c:v>% HH with access to soap and practicing handwashing</c:v>
                </c:pt>
              </c:strCache>
            </c:strRef>
          </c:tx>
          <c:spPr>
            <a:solidFill>
              <a:schemeClr val="bg1">
                <a:lumMod val="50000"/>
              </a:schemeClr>
            </a:solidFill>
            <a:ln>
              <a:noFill/>
            </a:ln>
            <a:effectLst/>
          </c:spPr>
          <c:invertIfNegative val="0"/>
          <c:dPt>
            <c:idx val="0"/>
            <c:invertIfNegative val="0"/>
            <c:bubble3D val="0"/>
            <c:spPr>
              <a:solidFill>
                <a:srgbClr val="578ED1"/>
              </a:solidFill>
              <a:ln>
                <a:noFill/>
              </a:ln>
              <a:effectLst/>
            </c:spPr>
            <c:extLst>
              <c:ext xmlns:c16="http://schemas.microsoft.com/office/drawing/2014/chart" uri="{C3380CC4-5D6E-409C-BE32-E72D297353CC}">
                <c16:uniqueId val="{00000002-2DB5-4909-B06A-CAE7DFFACF98}"/>
              </c:ext>
            </c:extLst>
          </c:dPt>
          <c:dPt>
            <c:idx val="1"/>
            <c:invertIfNegative val="0"/>
            <c:bubble3D val="0"/>
            <c:spPr>
              <a:solidFill>
                <a:srgbClr val="578ED1"/>
              </a:solidFill>
              <a:ln>
                <a:noFill/>
              </a:ln>
              <a:effectLst/>
            </c:spPr>
            <c:extLst>
              <c:ext xmlns:c16="http://schemas.microsoft.com/office/drawing/2014/chart" uri="{C3380CC4-5D6E-409C-BE32-E72D297353CC}">
                <c16:uniqueId val="{00000000-2DB5-4909-B06A-CAE7DFFACF98}"/>
              </c:ext>
            </c:extLst>
          </c:dPt>
          <c:dPt>
            <c:idx val="2"/>
            <c:invertIfNegative val="0"/>
            <c:bubble3D val="0"/>
            <c:spPr>
              <a:solidFill>
                <a:srgbClr val="578ED1"/>
              </a:solidFill>
              <a:ln>
                <a:noFill/>
              </a:ln>
              <a:effectLst/>
            </c:spPr>
            <c:extLst>
              <c:ext xmlns:c16="http://schemas.microsoft.com/office/drawing/2014/chart" uri="{C3380CC4-5D6E-409C-BE32-E72D297353CC}">
                <c16:uniqueId val="{00000001-2DB5-4909-B06A-CAE7DFFACF98}"/>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National_level_findings!$L$209:$N$209</c:f>
              <c:strCache>
                <c:ptCount val="3"/>
                <c:pt idx="0">
                  <c:v>IDP HHs in camp</c:v>
                </c:pt>
                <c:pt idx="1">
                  <c:v>IDP HHs out of camp</c:v>
                </c:pt>
                <c:pt idx="2">
                  <c:v>Returnee</c:v>
                </c:pt>
              </c:strCache>
            </c:strRef>
          </c:cat>
          <c:val>
            <c:numRef>
              <c:f>National_level_findings!$F$215:$H$215</c:f>
              <c:numCache>
                <c:formatCode>0%</c:formatCode>
                <c:ptCount val="3"/>
                <c:pt idx="0">
                  <c:v>0.76678520741744804</c:v>
                </c:pt>
                <c:pt idx="1">
                  <c:v>0.90652357843913101</c:v>
                </c:pt>
                <c:pt idx="2">
                  <c:v>0.86903024162578901</c:v>
                </c:pt>
              </c:numCache>
            </c:numRef>
          </c:val>
          <c:extLst>
            <c:ext xmlns:c16="http://schemas.microsoft.com/office/drawing/2014/chart" uri="{C3380CC4-5D6E-409C-BE32-E72D297353CC}">
              <c16:uniqueId val="{00000000-B5F7-4FEE-8046-5EC3321664A1}"/>
            </c:ext>
          </c:extLst>
        </c:ser>
        <c:dLbls>
          <c:dLblPos val="outEnd"/>
          <c:showLegendKey val="0"/>
          <c:showVal val="1"/>
          <c:showCatName val="0"/>
          <c:showSerName val="0"/>
          <c:showPercent val="0"/>
          <c:showBubbleSize val="0"/>
        </c:dLbls>
        <c:gapWidth val="219"/>
        <c:overlap val="-27"/>
        <c:axId val="1463098671"/>
        <c:axId val="1463099087"/>
      </c:barChart>
      <c:catAx>
        <c:axId val="14630986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463099087"/>
        <c:crosses val="autoZero"/>
        <c:auto val="1"/>
        <c:lblAlgn val="ctr"/>
        <c:lblOffset val="100"/>
        <c:noMultiLvlLbl val="0"/>
      </c:catAx>
      <c:valAx>
        <c:axId val="1463099087"/>
        <c:scaling>
          <c:orientation val="minMax"/>
        </c:scaling>
        <c:delete val="1"/>
        <c:axPos val="l"/>
        <c:numFmt formatCode="0%" sourceLinked="1"/>
        <c:majorTickMark val="out"/>
        <c:minorTickMark val="none"/>
        <c:tickLblPos val="nextTo"/>
        <c:crossAx val="14630986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36822141244925E-2"/>
          <c:y val="5.8488514975476323E-2"/>
          <c:w val="0.8456774604683116"/>
          <c:h val="0.61948565727606775"/>
        </c:manualLayout>
      </c:layout>
      <c:lineChart>
        <c:grouping val="standard"/>
        <c:varyColors val="0"/>
        <c:ser>
          <c:idx val="0"/>
          <c:order val="0"/>
          <c:tx>
            <c:strRef>
              <c:f>All!$Y$3</c:f>
              <c:strCache>
                <c:ptCount val="1"/>
                <c:pt idx="0">
                  <c:v>IDP in camp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All!$Z$2:$AB$2</c:f>
              <c:strCache>
                <c:ptCount val="3"/>
                <c:pt idx="0">
                  <c:v>Minimal (1)
Food secure</c:v>
                </c:pt>
                <c:pt idx="1">
                  <c:v>Severe (3)
Vulnerable to food insecurity</c:v>
                </c:pt>
                <c:pt idx="2">
                  <c:v>Extreme (4+)
Food insecure</c:v>
                </c:pt>
              </c:strCache>
            </c:strRef>
          </c:cat>
          <c:val>
            <c:numRef>
              <c:f>All!$Z$3:$AB$3</c:f>
              <c:numCache>
                <c:formatCode>0%</c:formatCode>
                <c:ptCount val="3"/>
                <c:pt idx="0">
                  <c:v>0.335007036778664</c:v>
                </c:pt>
                <c:pt idx="1">
                  <c:v>0.55998100159224695</c:v>
                </c:pt>
                <c:pt idx="2">
                  <c:v>0.105011961629089</c:v>
                </c:pt>
              </c:numCache>
            </c:numRef>
          </c:val>
          <c:smooth val="0"/>
          <c:extLst>
            <c:ext xmlns:c16="http://schemas.microsoft.com/office/drawing/2014/chart" uri="{C3380CC4-5D6E-409C-BE32-E72D297353CC}">
              <c16:uniqueId val="{00000000-9537-4F83-8B1B-E21A1597B77D}"/>
            </c:ext>
          </c:extLst>
        </c:ser>
        <c:ser>
          <c:idx val="1"/>
          <c:order val="1"/>
          <c:tx>
            <c:strRef>
              <c:f>All!$Y$4</c:f>
              <c:strCache>
                <c:ptCount val="1"/>
                <c:pt idx="0">
                  <c:v>IDP out of camp</c:v>
                </c:pt>
              </c:strCache>
            </c:strRef>
          </c:tx>
          <c:spPr>
            <a:ln w="28575" cap="rnd">
              <a:solidFill>
                <a:srgbClr val="ED2D23"/>
              </a:solidFill>
              <a:round/>
            </a:ln>
            <a:effectLst/>
          </c:spPr>
          <c:marker>
            <c:symbol val="circle"/>
            <c:size val="5"/>
            <c:spPr>
              <a:solidFill>
                <a:srgbClr val="ED2D23"/>
              </a:solidFill>
              <a:ln w="9525">
                <a:solidFill>
                  <a:srgbClr val="ED2D23"/>
                </a:solidFill>
              </a:ln>
              <a:effectLst/>
            </c:spPr>
          </c:marker>
          <c:cat>
            <c:strRef>
              <c:f>All!$Z$2:$AB$2</c:f>
              <c:strCache>
                <c:ptCount val="3"/>
                <c:pt idx="0">
                  <c:v>Minimal (1)
Food secure</c:v>
                </c:pt>
                <c:pt idx="1">
                  <c:v>Severe (3)
Vulnerable to food insecurity</c:v>
                </c:pt>
                <c:pt idx="2">
                  <c:v>Extreme (4+)
Food insecure</c:v>
                </c:pt>
              </c:strCache>
            </c:strRef>
          </c:cat>
          <c:val>
            <c:numRef>
              <c:f>All!$Z$4:$AB$4</c:f>
              <c:numCache>
                <c:formatCode>0%</c:formatCode>
                <c:ptCount val="3"/>
                <c:pt idx="0">
                  <c:v>0.52979909585058804</c:v>
                </c:pt>
                <c:pt idx="1">
                  <c:v>0.38150667060634502</c:v>
                </c:pt>
                <c:pt idx="2">
                  <c:v>8.8694233543067102E-2</c:v>
                </c:pt>
              </c:numCache>
            </c:numRef>
          </c:val>
          <c:smooth val="0"/>
          <c:extLst>
            <c:ext xmlns:c16="http://schemas.microsoft.com/office/drawing/2014/chart" uri="{C3380CC4-5D6E-409C-BE32-E72D297353CC}">
              <c16:uniqueId val="{00000001-9537-4F83-8B1B-E21A1597B77D}"/>
            </c:ext>
          </c:extLst>
        </c:ser>
        <c:ser>
          <c:idx val="2"/>
          <c:order val="2"/>
          <c:tx>
            <c:strRef>
              <c:f>All!$Y$5</c:f>
              <c:strCache>
                <c:ptCount val="1"/>
                <c:pt idx="0">
                  <c:v>Returnee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All!$Z$2:$AB$2</c:f>
              <c:strCache>
                <c:ptCount val="3"/>
                <c:pt idx="0">
                  <c:v>Minimal (1)
Food secure</c:v>
                </c:pt>
                <c:pt idx="1">
                  <c:v>Severe (3)
Vulnerable to food insecurity</c:v>
                </c:pt>
                <c:pt idx="2">
                  <c:v>Extreme (4+)
Food insecure</c:v>
                </c:pt>
              </c:strCache>
            </c:strRef>
          </c:cat>
          <c:val>
            <c:numRef>
              <c:f>All!$Z$5:$AB$5</c:f>
              <c:numCache>
                <c:formatCode>0%</c:formatCode>
                <c:ptCount val="3"/>
                <c:pt idx="0">
                  <c:v>0.55730995434187802</c:v>
                </c:pt>
                <c:pt idx="1">
                  <c:v>0.34434786765858399</c:v>
                </c:pt>
                <c:pt idx="2">
                  <c:v>9.8342177999538399E-2</c:v>
                </c:pt>
              </c:numCache>
            </c:numRef>
          </c:val>
          <c:smooth val="0"/>
          <c:extLst>
            <c:ext xmlns:c16="http://schemas.microsoft.com/office/drawing/2014/chart" uri="{C3380CC4-5D6E-409C-BE32-E72D297353CC}">
              <c16:uniqueId val="{00000002-9537-4F83-8B1B-E21A1597B77D}"/>
            </c:ext>
          </c:extLst>
        </c:ser>
        <c:dLbls>
          <c:showLegendKey val="0"/>
          <c:showVal val="0"/>
          <c:showCatName val="0"/>
          <c:showSerName val="0"/>
          <c:showPercent val="0"/>
          <c:showBubbleSize val="0"/>
        </c:dLbls>
        <c:marker val="1"/>
        <c:smooth val="0"/>
        <c:axId val="656170560"/>
        <c:axId val="656165984"/>
      </c:lineChart>
      <c:catAx>
        <c:axId val="65617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56165984"/>
        <c:crosses val="autoZero"/>
        <c:auto val="1"/>
        <c:lblAlgn val="ctr"/>
        <c:lblOffset val="100"/>
        <c:noMultiLvlLbl val="0"/>
      </c:catAx>
      <c:valAx>
        <c:axId val="656165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56170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78ED1"/>
            </a:solidFill>
            <a:ln>
              <a:noFill/>
            </a:ln>
            <a:effectLst/>
          </c:spPr>
          <c:invertIfNegative val="0"/>
          <c:dLbls>
            <c:dLbl>
              <c:idx val="1"/>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09-4070-B254-82831ED9DBE3}"/>
                </c:ext>
              </c:extLst>
            </c:dLbl>
            <c:dLbl>
              <c:idx val="2"/>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09-4070-B254-82831ED9DBE3}"/>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National_level_findings!$F$1:$H$1</c:f>
              <c:strCache>
                <c:ptCount val="3"/>
                <c:pt idx="0">
                  <c:v>IDP in camp</c:v>
                </c:pt>
                <c:pt idx="1">
                  <c:v>IDP out of camp</c:v>
                </c:pt>
                <c:pt idx="2">
                  <c:v>Returnee</c:v>
                </c:pt>
              </c:strCache>
            </c:strRef>
          </c:cat>
          <c:val>
            <c:numRef>
              <c:f>National_level_findings!$F$71:$H$71</c:f>
              <c:numCache>
                <c:formatCode>0%</c:formatCode>
                <c:ptCount val="3"/>
                <c:pt idx="0">
                  <c:v>0.26187197313272598</c:v>
                </c:pt>
                <c:pt idx="1">
                  <c:v>0.20288276157808499</c:v>
                </c:pt>
                <c:pt idx="2">
                  <c:v>0.141793994341223</c:v>
                </c:pt>
              </c:numCache>
            </c:numRef>
          </c:val>
          <c:extLst>
            <c:ext xmlns:c16="http://schemas.microsoft.com/office/drawing/2014/chart" uri="{C3380CC4-5D6E-409C-BE32-E72D297353CC}">
              <c16:uniqueId val="{00000000-31EA-4EEC-A1E4-340423EA117D}"/>
            </c:ext>
          </c:extLst>
        </c:ser>
        <c:dLbls>
          <c:dLblPos val="outEnd"/>
          <c:showLegendKey val="0"/>
          <c:showVal val="1"/>
          <c:showCatName val="0"/>
          <c:showSerName val="0"/>
          <c:showPercent val="0"/>
          <c:showBubbleSize val="0"/>
        </c:dLbls>
        <c:gapWidth val="219"/>
        <c:overlap val="-27"/>
        <c:axId val="1176668287"/>
        <c:axId val="1176666623"/>
        <c:extLst>
          <c:ext xmlns:c15="http://schemas.microsoft.com/office/drawing/2012/chart" uri="{02D57815-91ED-43cb-92C2-25804820EDAC}">
            <c15:filteredBarSeries>
              <c15:ser>
                <c:idx val="1"/>
                <c:order val="1"/>
                <c:tx>
                  <c:strRef>
                    <c:extLst>
                      <c:ext uri="{02D57815-91ED-43cb-92C2-25804820EDAC}">
                        <c15:formulaRef>
                          <c15:sqref>National_level_findings!$D$293</c15:sqref>
                        </c15:formulaRef>
                      </c:ext>
                    </c:extLst>
                    <c:strCache>
                      <c:ptCount val="1"/>
                      <c:pt idx="0">
                        <c:v>Access to ed: % HH with a functional primary and secondary school within 5km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National_level_findings!$F$293:$H$293</c15:sqref>
                        </c15:formulaRef>
                      </c:ext>
                    </c:extLst>
                    <c:numCache>
                      <c:formatCode>0%</c:formatCode>
                      <c:ptCount val="3"/>
                      <c:pt idx="0">
                        <c:v>0.90747068755097804</c:v>
                      </c:pt>
                      <c:pt idx="1">
                        <c:v>0.87743596402445501</c:v>
                      </c:pt>
                      <c:pt idx="2">
                        <c:v>0.90661386275189204</c:v>
                      </c:pt>
                    </c:numCache>
                  </c:numRef>
                </c:val>
                <c:extLst>
                  <c:ext xmlns:c16="http://schemas.microsoft.com/office/drawing/2014/chart" uri="{C3380CC4-5D6E-409C-BE32-E72D297353CC}">
                    <c16:uniqueId val="{00000001-31EA-4EEC-A1E4-340423EA117D}"/>
                  </c:ext>
                </c:extLst>
              </c15:ser>
            </c15:filteredBarSeries>
          </c:ext>
        </c:extLst>
      </c:barChart>
      <c:catAx>
        <c:axId val="117666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176666623"/>
        <c:crosses val="autoZero"/>
        <c:auto val="1"/>
        <c:lblAlgn val="ctr"/>
        <c:lblOffset val="100"/>
        <c:noMultiLvlLbl val="0"/>
      </c:catAx>
      <c:valAx>
        <c:axId val="1176666623"/>
        <c:scaling>
          <c:orientation val="minMax"/>
        </c:scaling>
        <c:delete val="1"/>
        <c:axPos val="l"/>
        <c:numFmt formatCode="0%" sourceLinked="1"/>
        <c:majorTickMark val="none"/>
        <c:minorTickMark val="none"/>
        <c:tickLblPos val="nextTo"/>
        <c:crossAx val="11766682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171728952207963E-2"/>
          <c:y val="0.11466748005795656"/>
          <c:w val="0.63262929698952852"/>
          <c:h val="0.67449068916897781"/>
        </c:manualLayout>
      </c:layout>
      <c:barChart>
        <c:barDir val="col"/>
        <c:grouping val="clustered"/>
        <c:varyColors val="0"/>
        <c:ser>
          <c:idx val="0"/>
          <c:order val="0"/>
          <c:tx>
            <c:strRef>
              <c:f>National_level_findings!$L$163</c:f>
              <c:strCache>
                <c:ptCount val="1"/>
                <c:pt idx="0">
                  <c:v>Access to a functional health clinic within 5 km</c:v>
                </c:pt>
              </c:strCache>
            </c:strRef>
          </c:tx>
          <c:spPr>
            <a:solidFill>
              <a:schemeClr val="accent1"/>
            </a:solidFill>
            <a:ln>
              <a:noFill/>
            </a:ln>
            <a:effectLst/>
          </c:spPr>
          <c:invertIfNegative val="0"/>
          <c:dLbls>
            <c:dLbl>
              <c:idx val="1"/>
              <c:tx>
                <c:rich>
                  <a:bodyPr/>
                  <a:lstStyle/>
                  <a:p>
                    <a:r>
                      <a:rPr lang="en-US"/>
                      <a:t>94%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6B-4839-8863-37AC4649D704}"/>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National_level_findings!$F$1:$H$1</c:f>
              <c:strCache>
                <c:ptCount val="3"/>
                <c:pt idx="0">
                  <c:v>IDP in camp</c:v>
                </c:pt>
                <c:pt idx="1">
                  <c:v>IDP out of camp</c:v>
                </c:pt>
                <c:pt idx="2">
                  <c:v>Returnee</c:v>
                </c:pt>
              </c:strCache>
            </c:strRef>
          </c:cat>
          <c:val>
            <c:numRef>
              <c:f>National_level_findings!$F$155:$H$155</c:f>
              <c:numCache>
                <c:formatCode>0%</c:formatCode>
                <c:ptCount val="3"/>
                <c:pt idx="0">
                  <c:v>0.98198438902391505</c:v>
                </c:pt>
                <c:pt idx="1">
                  <c:v>0.929137393082901</c:v>
                </c:pt>
                <c:pt idx="2">
                  <c:v>0.91211189424460704</c:v>
                </c:pt>
              </c:numCache>
            </c:numRef>
          </c:val>
          <c:extLst>
            <c:ext xmlns:c16="http://schemas.microsoft.com/office/drawing/2014/chart" uri="{C3380CC4-5D6E-409C-BE32-E72D297353CC}">
              <c16:uniqueId val="{00000000-CAED-4F79-8F77-4AC8542FEF03}"/>
            </c:ext>
          </c:extLst>
        </c:ser>
        <c:ser>
          <c:idx val="1"/>
          <c:order val="1"/>
          <c:tx>
            <c:strRef>
              <c:f>National_level_findings!$L$164</c:f>
              <c:strCache>
                <c:ptCount val="1"/>
                <c:pt idx="0">
                  <c:v>Access to a functional hospital within 10 km with emergency, maternity, surgical and pediatric services</c:v>
                </c:pt>
              </c:strCache>
            </c:strRef>
          </c:tx>
          <c:spPr>
            <a:solidFill>
              <a:srgbClr val="ED2D23"/>
            </a:solidFill>
            <a:ln>
              <a:noFill/>
            </a:ln>
            <a:effectLst/>
          </c:spPr>
          <c:invertIfNegative val="0"/>
          <c:dLbls>
            <c:dLbl>
              <c:idx val="1"/>
              <c:tx>
                <c:rich>
                  <a:bodyPr/>
                  <a:lstStyle/>
                  <a:p>
                    <a:r>
                      <a:rPr lang="en-US"/>
                      <a:t>56%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6B-4839-8863-37AC4649D704}"/>
                </c:ext>
              </c:extLst>
            </c:dLbl>
            <c:dLbl>
              <c:idx val="2"/>
              <c:tx>
                <c:rich>
                  <a:bodyPr/>
                  <a:lstStyle/>
                  <a:p>
                    <a:r>
                      <a:rPr lang="en-US"/>
                      <a:t>57%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6B-4839-8863-37AC4649D704}"/>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National_level_findings!$F$1:$H$1</c:f>
              <c:strCache>
                <c:ptCount val="3"/>
                <c:pt idx="0">
                  <c:v>IDP in camp</c:v>
                </c:pt>
                <c:pt idx="1">
                  <c:v>IDP out of camp</c:v>
                </c:pt>
                <c:pt idx="2">
                  <c:v>Returnee</c:v>
                </c:pt>
              </c:strCache>
            </c:strRef>
          </c:cat>
          <c:val>
            <c:numRef>
              <c:f>National_level_findings!$F$158:$H$158</c:f>
              <c:numCache>
                <c:formatCode>0%</c:formatCode>
                <c:ptCount val="3"/>
                <c:pt idx="0">
                  <c:v>0.396910190075981</c:v>
                </c:pt>
                <c:pt idx="1">
                  <c:v>0.51846973158774401</c:v>
                </c:pt>
                <c:pt idx="2">
                  <c:v>0.52249108358579499</c:v>
                </c:pt>
              </c:numCache>
            </c:numRef>
          </c:val>
          <c:extLst>
            <c:ext xmlns:c16="http://schemas.microsoft.com/office/drawing/2014/chart" uri="{C3380CC4-5D6E-409C-BE32-E72D297353CC}">
              <c16:uniqueId val="{00000001-CAED-4F79-8F77-4AC8542FEF03}"/>
            </c:ext>
          </c:extLst>
        </c:ser>
        <c:ser>
          <c:idx val="2"/>
          <c:order val="2"/>
          <c:tx>
            <c:strRef>
              <c:f>National_level_findings!$L$165</c:f>
              <c:strCache>
                <c:ptCount val="1"/>
                <c:pt idx="0">
                  <c:v>Access for women to specialized reproductive health services </c:v>
                </c:pt>
              </c:strCache>
            </c:strRef>
          </c:tx>
          <c:spPr>
            <a:solidFill>
              <a:schemeClr val="accent3"/>
            </a:solidFill>
            <a:ln>
              <a:noFill/>
            </a:ln>
            <a:effectLst/>
          </c:spPr>
          <c:invertIfNegative val="0"/>
          <c:dLbls>
            <c:dLbl>
              <c:idx val="1"/>
              <c:tx>
                <c:rich>
                  <a:bodyPr/>
                  <a:lstStyle/>
                  <a:p>
                    <a:r>
                      <a:rPr lang="en-US"/>
                      <a:t>79%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6B-4839-8863-37AC4649D704}"/>
                </c:ext>
              </c:extLst>
            </c:dLbl>
            <c:dLbl>
              <c:idx val="2"/>
              <c:tx>
                <c:rich>
                  <a:bodyPr/>
                  <a:lstStyle/>
                  <a:p>
                    <a:r>
                      <a:rPr lang="en-US"/>
                      <a:t>76%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6B-4839-8863-37AC4649D704}"/>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National_level_findings!$F$161:$H$161</c:f>
              <c:numCache>
                <c:formatCode>0%</c:formatCode>
                <c:ptCount val="3"/>
                <c:pt idx="0">
                  <c:v>0.64860395159388495</c:v>
                </c:pt>
                <c:pt idx="1">
                  <c:v>0.75506566604953795</c:v>
                </c:pt>
                <c:pt idx="2">
                  <c:v>0.73559179064083002</c:v>
                </c:pt>
              </c:numCache>
            </c:numRef>
          </c:val>
          <c:extLst>
            <c:ext xmlns:c16="http://schemas.microsoft.com/office/drawing/2014/chart" uri="{C3380CC4-5D6E-409C-BE32-E72D297353CC}">
              <c16:uniqueId val="{00000002-CAED-4F79-8F77-4AC8542FEF03}"/>
            </c:ext>
          </c:extLst>
        </c:ser>
        <c:dLbls>
          <c:dLblPos val="outEnd"/>
          <c:showLegendKey val="0"/>
          <c:showVal val="1"/>
          <c:showCatName val="0"/>
          <c:showSerName val="0"/>
          <c:showPercent val="0"/>
          <c:showBubbleSize val="0"/>
        </c:dLbls>
        <c:gapWidth val="219"/>
        <c:overlap val="-27"/>
        <c:axId val="1463008111"/>
        <c:axId val="1463008527"/>
      </c:barChart>
      <c:catAx>
        <c:axId val="1463008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463008527"/>
        <c:crosses val="autoZero"/>
        <c:auto val="1"/>
        <c:lblAlgn val="ctr"/>
        <c:lblOffset val="100"/>
        <c:noMultiLvlLbl val="0"/>
      </c:catAx>
      <c:valAx>
        <c:axId val="1463008527"/>
        <c:scaling>
          <c:orientation val="minMax"/>
        </c:scaling>
        <c:delete val="1"/>
        <c:axPos val="l"/>
        <c:numFmt formatCode="0%" sourceLinked="1"/>
        <c:majorTickMark val="none"/>
        <c:minorTickMark val="none"/>
        <c:tickLblPos val="nextTo"/>
        <c:crossAx val="1463008111"/>
        <c:crosses val="autoZero"/>
        <c:crossBetween val="between"/>
      </c:valAx>
      <c:spPr>
        <a:noFill/>
        <a:ln>
          <a:noFill/>
        </a:ln>
        <a:effectLst/>
      </c:spPr>
    </c:plotArea>
    <c:legend>
      <c:legendPos val="r"/>
      <c:layout>
        <c:manualLayout>
          <c:xMode val="edge"/>
          <c:yMode val="edge"/>
          <c:x val="0.64785412563742473"/>
          <c:y val="0.16966740669921185"/>
          <c:w val="0.34169413029086787"/>
          <c:h val="0.680593141642542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49077582035313E-2"/>
          <c:y val="4.5286634818353516E-2"/>
          <c:w val="0.90909886916129823"/>
          <c:h val="0.6933737921129639"/>
        </c:manualLayout>
      </c:layout>
      <c:lineChart>
        <c:grouping val="standard"/>
        <c:varyColors val="0"/>
        <c:ser>
          <c:idx val="0"/>
          <c:order val="0"/>
          <c:tx>
            <c:strRef>
              <c:f>All!$M$217</c:f>
              <c:strCache>
                <c:ptCount val="1"/>
                <c:pt idx="0">
                  <c:v>IDP in camp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All!$L$218:$L$222</c:f>
              <c:strCache>
                <c:ptCount val="5"/>
                <c:pt idx="0">
                  <c:v>Minimal (1)</c:v>
                </c:pt>
                <c:pt idx="1">
                  <c:v>Stress (2)</c:v>
                </c:pt>
                <c:pt idx="2">
                  <c:v>Severe (3)</c:v>
                </c:pt>
                <c:pt idx="3">
                  <c:v>Extreme (4)</c:v>
                </c:pt>
                <c:pt idx="4">
                  <c:v>Extreme (4+)</c:v>
                </c:pt>
              </c:strCache>
            </c:strRef>
          </c:cat>
          <c:val>
            <c:numRef>
              <c:f>All!$M$218:$M$222</c:f>
              <c:numCache>
                <c:formatCode>0%</c:formatCode>
                <c:ptCount val="5"/>
                <c:pt idx="0">
                  <c:v>9.4788588985775992E-3</c:v>
                </c:pt>
                <c:pt idx="1">
                  <c:v>0.427670154082465</c:v>
                </c:pt>
                <c:pt idx="2">
                  <c:v>0.46091528925250902</c:v>
                </c:pt>
                <c:pt idx="3">
                  <c:v>4.8662514204337398E-2</c:v>
                </c:pt>
                <c:pt idx="4">
                  <c:v>5.3273183562110901E-2</c:v>
                </c:pt>
              </c:numCache>
            </c:numRef>
          </c:val>
          <c:smooth val="0"/>
          <c:extLst>
            <c:ext xmlns:c16="http://schemas.microsoft.com/office/drawing/2014/chart" uri="{C3380CC4-5D6E-409C-BE32-E72D297353CC}">
              <c16:uniqueId val="{00000000-73A5-40EE-97C2-82EBC40C6A18}"/>
            </c:ext>
          </c:extLst>
        </c:ser>
        <c:ser>
          <c:idx val="1"/>
          <c:order val="1"/>
          <c:tx>
            <c:strRef>
              <c:f>All!$N$217</c:f>
              <c:strCache>
                <c:ptCount val="1"/>
                <c:pt idx="0">
                  <c:v>IDP out of camp</c:v>
                </c:pt>
              </c:strCache>
            </c:strRef>
          </c:tx>
          <c:spPr>
            <a:ln w="28575" cap="rnd">
              <a:solidFill>
                <a:srgbClr val="ED2D23"/>
              </a:solidFill>
              <a:round/>
            </a:ln>
            <a:effectLst/>
          </c:spPr>
          <c:marker>
            <c:symbol val="circle"/>
            <c:size val="5"/>
            <c:spPr>
              <a:solidFill>
                <a:srgbClr val="ED2D23"/>
              </a:solidFill>
              <a:ln w="9525">
                <a:solidFill>
                  <a:schemeClr val="accent2"/>
                </a:solidFill>
              </a:ln>
              <a:effectLst/>
            </c:spPr>
          </c:marker>
          <c:cat>
            <c:strRef>
              <c:f>All!$L$218:$L$222</c:f>
              <c:strCache>
                <c:ptCount val="5"/>
                <c:pt idx="0">
                  <c:v>Minimal (1)</c:v>
                </c:pt>
                <c:pt idx="1">
                  <c:v>Stress (2)</c:v>
                </c:pt>
                <c:pt idx="2">
                  <c:v>Severe (3)</c:v>
                </c:pt>
                <c:pt idx="3">
                  <c:v>Extreme (4)</c:v>
                </c:pt>
                <c:pt idx="4">
                  <c:v>Extreme (4+)</c:v>
                </c:pt>
              </c:strCache>
            </c:strRef>
          </c:cat>
          <c:val>
            <c:numRef>
              <c:f>All!$N$218:$N$222</c:f>
              <c:numCache>
                <c:formatCode>0%</c:formatCode>
                <c:ptCount val="5"/>
                <c:pt idx="0">
                  <c:v>1.7385195128119101E-2</c:v>
                </c:pt>
                <c:pt idx="1">
                  <c:v>0.46181792152432499</c:v>
                </c:pt>
                <c:pt idx="2">
                  <c:v>0.40585765758083597</c:v>
                </c:pt>
                <c:pt idx="3">
                  <c:v>6.4189962762085495E-2</c:v>
                </c:pt>
                <c:pt idx="4">
                  <c:v>5.0749263004634698E-2</c:v>
                </c:pt>
              </c:numCache>
            </c:numRef>
          </c:val>
          <c:smooth val="0"/>
          <c:extLst>
            <c:ext xmlns:c16="http://schemas.microsoft.com/office/drawing/2014/chart" uri="{C3380CC4-5D6E-409C-BE32-E72D297353CC}">
              <c16:uniqueId val="{00000001-73A5-40EE-97C2-82EBC40C6A18}"/>
            </c:ext>
          </c:extLst>
        </c:ser>
        <c:ser>
          <c:idx val="2"/>
          <c:order val="2"/>
          <c:tx>
            <c:strRef>
              <c:f>All!$O$217</c:f>
              <c:strCache>
                <c:ptCount val="1"/>
                <c:pt idx="0">
                  <c:v>Returnee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All!$L$218:$L$222</c:f>
              <c:strCache>
                <c:ptCount val="5"/>
                <c:pt idx="0">
                  <c:v>Minimal (1)</c:v>
                </c:pt>
                <c:pt idx="1">
                  <c:v>Stress (2)</c:v>
                </c:pt>
                <c:pt idx="2">
                  <c:v>Severe (3)</c:v>
                </c:pt>
                <c:pt idx="3">
                  <c:v>Extreme (4)</c:v>
                </c:pt>
                <c:pt idx="4">
                  <c:v>Extreme (4+)</c:v>
                </c:pt>
              </c:strCache>
            </c:strRef>
          </c:cat>
          <c:val>
            <c:numRef>
              <c:f>All!$O$218:$O$222</c:f>
              <c:numCache>
                <c:formatCode>0%</c:formatCode>
                <c:ptCount val="5"/>
                <c:pt idx="0">
                  <c:v>3.9470854984228601E-2</c:v>
                </c:pt>
                <c:pt idx="1">
                  <c:v>0.475049261843215</c:v>
                </c:pt>
                <c:pt idx="2">
                  <c:v>0.35692814905857601</c:v>
                </c:pt>
                <c:pt idx="3">
                  <c:v>7.8960540705833193E-2</c:v>
                </c:pt>
                <c:pt idx="4">
                  <c:v>4.9591193408147299E-2</c:v>
                </c:pt>
              </c:numCache>
            </c:numRef>
          </c:val>
          <c:smooth val="0"/>
          <c:extLst>
            <c:ext xmlns:c16="http://schemas.microsoft.com/office/drawing/2014/chart" uri="{C3380CC4-5D6E-409C-BE32-E72D297353CC}">
              <c16:uniqueId val="{00000002-73A5-40EE-97C2-82EBC40C6A18}"/>
            </c:ext>
          </c:extLst>
        </c:ser>
        <c:dLbls>
          <c:showLegendKey val="0"/>
          <c:showVal val="0"/>
          <c:showCatName val="0"/>
          <c:showSerName val="0"/>
          <c:showPercent val="0"/>
          <c:showBubbleSize val="0"/>
        </c:dLbls>
        <c:marker val="1"/>
        <c:smooth val="0"/>
        <c:axId val="115546927"/>
        <c:axId val="115549423"/>
      </c:lineChart>
      <c:catAx>
        <c:axId val="11554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15549423"/>
        <c:crosses val="autoZero"/>
        <c:auto val="1"/>
        <c:lblAlgn val="ctr"/>
        <c:lblOffset val="100"/>
        <c:noMultiLvlLbl val="0"/>
      </c:catAx>
      <c:valAx>
        <c:axId val="115549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15546927"/>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en-US" sz="1500"/>
              <a:t>IDP out of camp </a:t>
            </a:r>
          </a:p>
        </c:rich>
      </c:tx>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rgbClr val="4D4D4D"/>
              </a:solidFill>
              <a:ln w="19050">
                <a:solidFill>
                  <a:schemeClr val="lt1"/>
                </a:solidFill>
              </a:ln>
              <a:effectLst/>
            </c:spPr>
            <c:extLst>
              <c:ext xmlns:c16="http://schemas.microsoft.com/office/drawing/2014/chart" uri="{C3380CC4-5D6E-409C-BE32-E72D297353CC}">
                <c16:uniqueId val="{00000001-CB5D-4C73-BBA1-16476E7E7D10}"/>
              </c:ext>
            </c:extLst>
          </c:dPt>
          <c:dPt>
            <c:idx val="1"/>
            <c:bubble3D val="0"/>
            <c:spPr>
              <a:solidFill>
                <a:srgbClr val="ED2D23"/>
              </a:solidFill>
              <a:ln w="19050">
                <a:solidFill>
                  <a:schemeClr val="lt1"/>
                </a:solidFill>
              </a:ln>
              <a:effectLst/>
            </c:spPr>
            <c:extLst>
              <c:ext xmlns:c16="http://schemas.microsoft.com/office/drawing/2014/chart" uri="{C3380CC4-5D6E-409C-BE32-E72D297353CC}">
                <c16:uniqueId val="{00000003-CB5D-4C73-BBA1-16476E7E7D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B5D-4C73-BBA1-16476E7E7D10}"/>
              </c:ext>
            </c:extLst>
          </c:dPt>
          <c:dLbls>
            <c:dLbl>
              <c:idx val="0"/>
              <c:layout>
                <c:manualLayout>
                  <c:x val="7.4999999999999997E-2"/>
                  <c:y val="5.5555555555555386E-2"/>
                </c:manualLayout>
              </c:layout>
              <c:tx>
                <c:rich>
                  <a:bodyPr/>
                  <a:lstStyle/>
                  <a:p>
                    <a:r>
                      <a:rPr lang="en-US"/>
                      <a:t>90%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5D-4C73-BBA1-16476E7E7D10}"/>
                </c:ext>
              </c:extLst>
            </c:dLbl>
            <c:dLbl>
              <c:idx val="1"/>
              <c:layout>
                <c:manualLayout>
                  <c:x val="-5.8333333333333334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5D-4C73-BBA1-16476E7E7D10}"/>
                </c:ext>
              </c:extLst>
            </c:dLbl>
            <c:dLbl>
              <c:idx val="2"/>
              <c:layout>
                <c:manualLayout>
                  <c:x val="-1.6666666666666666E-2"/>
                  <c:y val="-9.2592592592592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5D-4C73-BBA1-16476E7E7D10}"/>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 1'!$C$81:$C$83</c:f>
              <c:strCache>
                <c:ptCount val="3"/>
                <c:pt idx="0">
                  <c:v>Remain</c:v>
                </c:pt>
                <c:pt idx="1">
                  <c:v>Return to AoO</c:v>
                </c:pt>
                <c:pt idx="2">
                  <c:v>Wait to decide</c:v>
                </c:pt>
              </c:strCache>
            </c:strRef>
          </c:cat>
          <c:val>
            <c:numRef>
              <c:f>'Sheet 1'!$D$81:$D$83</c:f>
              <c:numCache>
                <c:formatCode>0%</c:formatCode>
                <c:ptCount val="3"/>
                <c:pt idx="0">
                  <c:v>0.89252038192871197</c:v>
                </c:pt>
                <c:pt idx="1">
                  <c:v>4.2758162547819702E-2</c:v>
                </c:pt>
                <c:pt idx="2">
                  <c:v>5.8147495024657103E-2</c:v>
                </c:pt>
              </c:numCache>
            </c:numRef>
          </c:val>
          <c:extLst>
            <c:ext xmlns:c16="http://schemas.microsoft.com/office/drawing/2014/chart" uri="{C3380CC4-5D6E-409C-BE32-E72D297353CC}">
              <c16:uniqueId val="{00000006-CB5D-4C73-BBA1-16476E7E7D10}"/>
            </c:ext>
          </c:extLst>
        </c:ser>
        <c:dLbls>
          <c:showLegendKey val="0"/>
          <c:showVal val="1"/>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Data!$D$26</c:f>
              <c:strCache>
                <c:ptCount val="1"/>
                <c:pt idx="0">
                  <c:v>% women and girls who avoid areas because they feel unsafe there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Data!$E$1:$G$1</c:f>
              <c:strCache>
                <c:ptCount val="3"/>
                <c:pt idx="0">
                  <c:v>IDP in camp</c:v>
                </c:pt>
                <c:pt idx="1">
                  <c:v>IDP out of camp</c:v>
                </c:pt>
                <c:pt idx="2">
                  <c:v>Returnee</c:v>
                </c:pt>
              </c:strCache>
            </c:strRef>
          </c:cat>
          <c:val>
            <c:numRef>
              <c:f>Data!$E$26:$G$26</c:f>
              <c:numCache>
                <c:formatCode>0%</c:formatCode>
                <c:ptCount val="3"/>
                <c:pt idx="0">
                  <c:v>0.41864394924216197</c:v>
                </c:pt>
                <c:pt idx="1">
                  <c:v>0.19934284810824901</c:v>
                </c:pt>
                <c:pt idx="2">
                  <c:v>0.41619877706967401</c:v>
                </c:pt>
              </c:numCache>
            </c:numRef>
          </c:val>
          <c:extLst>
            <c:ext xmlns:c16="http://schemas.microsoft.com/office/drawing/2014/chart" uri="{C3380CC4-5D6E-409C-BE32-E72D297353CC}">
              <c16:uniqueId val="{00000000-7F7B-41A4-A911-3DE17159D9FF}"/>
            </c:ext>
          </c:extLst>
        </c:ser>
        <c:dLbls>
          <c:dLblPos val="outEnd"/>
          <c:showLegendKey val="0"/>
          <c:showVal val="1"/>
          <c:showCatName val="0"/>
          <c:showSerName val="0"/>
          <c:showPercent val="0"/>
          <c:showBubbleSize val="0"/>
        </c:dLbls>
        <c:gapWidth val="219"/>
        <c:overlap val="-27"/>
        <c:axId val="1470486847"/>
        <c:axId val="1470485599"/>
      </c:barChart>
      <c:catAx>
        <c:axId val="1470486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470485599"/>
        <c:crosses val="autoZero"/>
        <c:auto val="1"/>
        <c:lblAlgn val="ctr"/>
        <c:lblOffset val="100"/>
        <c:noMultiLvlLbl val="0"/>
      </c:catAx>
      <c:valAx>
        <c:axId val="1470485599"/>
        <c:scaling>
          <c:orientation val="minMax"/>
        </c:scaling>
        <c:delete val="1"/>
        <c:axPos val="l"/>
        <c:numFmt formatCode="0%" sourceLinked="1"/>
        <c:majorTickMark val="none"/>
        <c:minorTickMark val="none"/>
        <c:tickLblPos val="nextTo"/>
        <c:crossAx val="14704868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39662431059719"/>
          <c:y val="4.6135865334792157E-2"/>
          <c:w val="0.4478805850113689"/>
          <c:h val="0.90772826933041573"/>
        </c:manualLayout>
      </c:layout>
      <c:barChart>
        <c:barDir val="bar"/>
        <c:grouping val="clustered"/>
        <c:varyColors val="0"/>
        <c:ser>
          <c:idx val="0"/>
          <c:order val="0"/>
          <c:tx>
            <c:strRef>
              <c:f>Data!$L$226</c:f>
              <c:strCache>
                <c:ptCount val="1"/>
                <c:pt idx="0">
                  <c:v>IDP out of camp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Data!$K$227:$K$233</c:f>
              <c:strCache>
                <c:ptCount val="7"/>
                <c:pt idx="0">
                  <c:v>Inadequate housing / shelter condition</c:v>
                </c:pt>
                <c:pt idx="1">
                  <c:v>Risk of property being confiscated</c:v>
                </c:pt>
                <c:pt idx="2">
                  <c:v>Host family no longer able to host our family</c:v>
                </c:pt>
                <c:pt idx="3">
                  <c:v>Authorities requested our household to leave</c:v>
                </c:pt>
                <c:pt idx="4">
                  <c:v>No valid tenancy agreement</c:v>
                </c:pt>
                <c:pt idx="5">
                  <c:v>Request to vacate from owner of building/land</c:v>
                </c:pt>
                <c:pt idx="6">
                  <c:v>Lack of funds to pay rental costs</c:v>
                </c:pt>
              </c:strCache>
            </c:strRef>
          </c:cat>
          <c:val>
            <c:numRef>
              <c:f>Data!$L$227:$L$233</c:f>
              <c:numCache>
                <c:formatCode>0%</c:formatCode>
                <c:ptCount val="7"/>
                <c:pt idx="0">
                  <c:v>1.37036119360118E-2</c:v>
                </c:pt>
                <c:pt idx="1">
                  <c:v>1.8554018460607599E-2</c:v>
                </c:pt>
                <c:pt idx="2">
                  <c:v>5.85088169429673E-2</c:v>
                </c:pt>
                <c:pt idx="3">
                  <c:v>6.7897807182475997E-2</c:v>
                </c:pt>
                <c:pt idx="4">
                  <c:v>0.14919927666770599</c:v>
                </c:pt>
                <c:pt idx="5">
                  <c:v>0.24338264983403601</c:v>
                </c:pt>
                <c:pt idx="6">
                  <c:v>0.61823820563623599</c:v>
                </c:pt>
              </c:numCache>
            </c:numRef>
          </c:val>
          <c:extLst>
            <c:ext xmlns:c16="http://schemas.microsoft.com/office/drawing/2014/chart" uri="{C3380CC4-5D6E-409C-BE32-E72D297353CC}">
              <c16:uniqueId val="{00000000-5376-4DB8-84E1-AC86EDAEE905}"/>
            </c:ext>
          </c:extLst>
        </c:ser>
        <c:ser>
          <c:idx val="1"/>
          <c:order val="1"/>
          <c:tx>
            <c:strRef>
              <c:f>Data!$M$226</c:f>
              <c:strCache>
                <c:ptCount val="1"/>
                <c:pt idx="0">
                  <c:v>Returnee</c:v>
                </c:pt>
              </c:strCache>
            </c:strRef>
          </c:tx>
          <c:spPr>
            <a:solidFill>
              <a:srgbClr val="ED2D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Data!$K$227:$K$233</c:f>
              <c:strCache>
                <c:ptCount val="7"/>
                <c:pt idx="0">
                  <c:v>Inadequate housing / shelter condition</c:v>
                </c:pt>
                <c:pt idx="1">
                  <c:v>Risk of property being confiscated</c:v>
                </c:pt>
                <c:pt idx="2">
                  <c:v>Host family no longer able to host our family</c:v>
                </c:pt>
                <c:pt idx="3">
                  <c:v>Authorities requested our household to leave</c:v>
                </c:pt>
                <c:pt idx="4">
                  <c:v>No valid tenancy agreement</c:v>
                </c:pt>
                <c:pt idx="5">
                  <c:v>Request to vacate from owner of building/land</c:v>
                </c:pt>
                <c:pt idx="6">
                  <c:v>Lack of funds to pay rental costs</c:v>
                </c:pt>
              </c:strCache>
            </c:strRef>
          </c:cat>
          <c:val>
            <c:numRef>
              <c:f>Data!$M$227:$M$233</c:f>
              <c:numCache>
                <c:formatCode>0%</c:formatCode>
                <c:ptCount val="7"/>
                <c:pt idx="0">
                  <c:v>0.10128044966451499</c:v>
                </c:pt>
                <c:pt idx="1">
                  <c:v>0.123154591852777</c:v>
                </c:pt>
                <c:pt idx="2">
                  <c:v>8.1070305365535403E-2</c:v>
                </c:pt>
                <c:pt idx="3">
                  <c:v>0.250623018636766</c:v>
                </c:pt>
                <c:pt idx="4">
                  <c:v>0.131285598562844</c:v>
                </c:pt>
                <c:pt idx="5">
                  <c:v>0.25173519623434398</c:v>
                </c:pt>
                <c:pt idx="6">
                  <c:v>0.38274817633546598</c:v>
                </c:pt>
              </c:numCache>
            </c:numRef>
          </c:val>
          <c:extLst>
            <c:ext xmlns:c16="http://schemas.microsoft.com/office/drawing/2014/chart" uri="{C3380CC4-5D6E-409C-BE32-E72D297353CC}">
              <c16:uniqueId val="{00000001-5376-4DB8-84E1-AC86EDAEE905}"/>
            </c:ext>
          </c:extLst>
        </c:ser>
        <c:dLbls>
          <c:dLblPos val="outEnd"/>
          <c:showLegendKey val="0"/>
          <c:showVal val="1"/>
          <c:showCatName val="0"/>
          <c:showSerName val="0"/>
          <c:showPercent val="0"/>
          <c:showBubbleSize val="0"/>
        </c:dLbls>
        <c:gapWidth val="200"/>
        <c:overlap val="-20"/>
        <c:axId val="1190249455"/>
        <c:axId val="1190248623"/>
      </c:barChart>
      <c:catAx>
        <c:axId val="1190249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190248623"/>
        <c:crosses val="autoZero"/>
        <c:auto val="1"/>
        <c:lblAlgn val="ctr"/>
        <c:lblOffset val="100"/>
        <c:noMultiLvlLbl val="0"/>
      </c:catAx>
      <c:valAx>
        <c:axId val="1190248623"/>
        <c:scaling>
          <c:orientation val="minMax"/>
        </c:scaling>
        <c:delete val="1"/>
        <c:axPos val="b"/>
        <c:numFmt formatCode="0%" sourceLinked="1"/>
        <c:majorTickMark val="none"/>
        <c:minorTickMark val="none"/>
        <c:tickLblPos val="nextTo"/>
        <c:crossAx val="1190249455"/>
        <c:crosses val="autoZero"/>
        <c:crossBetween val="between"/>
      </c:valAx>
      <c:spPr>
        <a:noFill/>
        <a:ln>
          <a:noFill/>
        </a:ln>
        <a:effectLst/>
      </c:spPr>
    </c:plotArea>
    <c:legend>
      <c:legendPos val="r"/>
      <c:layout>
        <c:manualLayout>
          <c:xMode val="edge"/>
          <c:yMode val="edge"/>
          <c:x val="0.79715230053803543"/>
          <c:y val="0.45515293362346859"/>
          <c:w val="0.15980180996799601"/>
          <c:h val="0.18212141097148526"/>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en-GB" sz="1500"/>
              <a:t>IDP out of camp</a:t>
            </a:r>
          </a:p>
        </c:rich>
      </c:tx>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161016761606317"/>
          <c:y val="0.19968503937007873"/>
          <c:w val="0.4062432225482776"/>
          <c:h val="0.69324383013274415"/>
        </c:manualLayout>
      </c:layout>
      <c:doughnutChart>
        <c:varyColors val="1"/>
        <c:ser>
          <c:idx val="0"/>
          <c:order val="0"/>
          <c:dPt>
            <c:idx val="0"/>
            <c:bubble3D val="0"/>
            <c:spPr>
              <a:solidFill>
                <a:srgbClr val="4D4D4D"/>
              </a:solidFill>
              <a:ln w="19050">
                <a:solidFill>
                  <a:schemeClr val="lt1"/>
                </a:solidFill>
              </a:ln>
              <a:effectLst/>
            </c:spPr>
            <c:extLst>
              <c:ext xmlns:c16="http://schemas.microsoft.com/office/drawing/2014/chart" uri="{C3380CC4-5D6E-409C-BE32-E72D297353CC}">
                <c16:uniqueId val="{00000001-A30C-4C2A-B8EA-CC8509EC7B3E}"/>
              </c:ext>
            </c:extLst>
          </c:dPt>
          <c:dPt>
            <c:idx val="1"/>
            <c:bubble3D val="0"/>
            <c:spPr>
              <a:solidFill>
                <a:srgbClr val="ED2D23"/>
              </a:solidFill>
              <a:ln w="19050">
                <a:solidFill>
                  <a:schemeClr val="lt1"/>
                </a:solidFill>
              </a:ln>
              <a:effectLst/>
            </c:spPr>
            <c:extLst>
              <c:ext xmlns:c16="http://schemas.microsoft.com/office/drawing/2014/chart" uri="{C3380CC4-5D6E-409C-BE32-E72D297353CC}">
                <c16:uniqueId val="{00000003-A30C-4C2A-B8EA-CC8509EC7B3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30C-4C2A-B8EA-CC8509EC7B3E}"/>
              </c:ext>
            </c:extLst>
          </c:dPt>
          <c:dLbls>
            <c:dLbl>
              <c:idx val="0"/>
              <c:layout>
                <c:manualLayout>
                  <c:x val="6.6699419739480181E-2"/>
                  <c:y val="4.6462735323552093E-2"/>
                </c:manualLayout>
              </c:layout>
              <c:tx>
                <c:rich>
                  <a:bodyPr/>
                  <a:lstStyle/>
                  <a:p>
                    <a:r>
                      <a:rPr lang="en-US"/>
                      <a:t>75%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0C-4C2A-B8EA-CC8509EC7B3E}"/>
                </c:ext>
              </c:extLst>
            </c:dLbl>
            <c:dLbl>
              <c:idx val="1"/>
              <c:layout>
                <c:manualLayout>
                  <c:x val="-6.9542740546976262E-2"/>
                  <c:y val="-9.42578220887856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0C-4C2A-B8EA-CC8509EC7B3E}"/>
                </c:ext>
              </c:extLst>
            </c:dLbl>
            <c:dLbl>
              <c:idx val="2"/>
              <c:layout>
                <c:manualLayout>
                  <c:x val="-7.8072924274010441E-2"/>
                  <c:y val="-6.9943918880643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0C-4C2A-B8EA-CC8509EC7B3E}"/>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'population group'!$C$96:$C$98</c:f>
              <c:strCache>
                <c:ptCount val="3"/>
                <c:pt idx="0">
                  <c:v>Remain</c:v>
                </c:pt>
                <c:pt idx="1">
                  <c:v>Return to AoO</c:v>
                </c:pt>
                <c:pt idx="2">
                  <c:v>Do not know</c:v>
                </c:pt>
              </c:strCache>
            </c:strRef>
          </c:cat>
          <c:val>
            <c:numRef>
              <c:f>'population group'!$D$96:$D$98</c:f>
              <c:numCache>
                <c:formatCode>0%</c:formatCode>
                <c:ptCount val="3"/>
                <c:pt idx="0">
                  <c:v>0.73601677227437501</c:v>
                </c:pt>
                <c:pt idx="1">
                  <c:v>8.4723377432037394E-2</c:v>
                </c:pt>
                <c:pt idx="2">
                  <c:v>0.169078175051663</c:v>
                </c:pt>
              </c:numCache>
            </c:numRef>
          </c:val>
          <c:extLst>
            <c:ext xmlns:c16="http://schemas.microsoft.com/office/drawing/2014/chart" uri="{C3380CC4-5D6E-409C-BE32-E72D297353CC}">
              <c16:uniqueId val="{00000006-A30C-4C2A-B8EA-CC8509EC7B3E}"/>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fr-CH" sz="1500"/>
              <a:t>IDP</a:t>
            </a:r>
            <a:r>
              <a:rPr lang="fr-CH" sz="1500" baseline="0"/>
              <a:t> in camp</a:t>
            </a:r>
            <a:endParaRPr lang="en-GB" sz="1500"/>
          </a:p>
        </c:rich>
      </c:tx>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rgbClr val="4D4D4D"/>
              </a:solidFill>
              <a:ln w="19050">
                <a:solidFill>
                  <a:schemeClr val="lt1"/>
                </a:solidFill>
              </a:ln>
              <a:effectLst/>
            </c:spPr>
            <c:extLst>
              <c:ext xmlns:c16="http://schemas.microsoft.com/office/drawing/2014/chart" uri="{C3380CC4-5D6E-409C-BE32-E72D297353CC}">
                <c16:uniqueId val="{00000001-896C-48C7-B20A-14E927638AB7}"/>
              </c:ext>
            </c:extLst>
          </c:dPt>
          <c:dPt>
            <c:idx val="1"/>
            <c:bubble3D val="0"/>
            <c:spPr>
              <a:solidFill>
                <a:srgbClr val="ED2D23"/>
              </a:solidFill>
              <a:ln w="19050">
                <a:solidFill>
                  <a:schemeClr val="lt1"/>
                </a:solidFill>
              </a:ln>
              <a:effectLst/>
            </c:spPr>
            <c:extLst>
              <c:ext xmlns:c16="http://schemas.microsoft.com/office/drawing/2014/chart" uri="{C3380CC4-5D6E-409C-BE32-E72D297353CC}">
                <c16:uniqueId val="{00000003-896C-48C7-B20A-14E927638AB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6C-48C7-B20A-14E927638AB7}"/>
              </c:ext>
            </c:extLst>
          </c:dPt>
          <c:dLbls>
            <c:dLbl>
              <c:idx val="0"/>
              <c:layout>
                <c:manualLayout>
                  <c:x val="7.7777777777777779E-2"/>
                  <c:y val="5.0925925925925923E-2"/>
                </c:manualLayout>
              </c:layout>
              <c:tx>
                <c:rich>
                  <a:bodyPr/>
                  <a:lstStyle/>
                  <a:p>
                    <a:r>
                      <a:rPr lang="en-US"/>
                      <a:t>63%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6C-48C7-B20A-14E927638AB7}"/>
                </c:ext>
              </c:extLst>
            </c:dLbl>
            <c:dLbl>
              <c:idx val="1"/>
              <c:layout>
                <c:manualLayout>
                  <c:x val="-5.5555555555555552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6C-48C7-B20A-14E927638AB7}"/>
                </c:ext>
              </c:extLst>
            </c:dLbl>
            <c:dLbl>
              <c:idx val="2"/>
              <c:layout>
                <c:manualLayout>
                  <c:x val="-8.0555555555555602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6C-48C7-B20A-14E927638AB7}"/>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'population group'!$C$86:$C$88</c:f>
              <c:strCache>
                <c:ptCount val="3"/>
                <c:pt idx="0">
                  <c:v>Remain</c:v>
                </c:pt>
                <c:pt idx="1">
                  <c:v>Return to AoO</c:v>
                </c:pt>
                <c:pt idx="2">
                  <c:v>Do not know</c:v>
                </c:pt>
              </c:strCache>
            </c:strRef>
          </c:cat>
          <c:val>
            <c:numRef>
              <c:f>'population group'!$D$86:$D$88</c:f>
              <c:numCache>
                <c:formatCode>0%</c:formatCode>
                <c:ptCount val="3"/>
                <c:pt idx="0">
                  <c:v>0.61978988381370304</c:v>
                </c:pt>
                <c:pt idx="1">
                  <c:v>3.4228999372911399E-2</c:v>
                </c:pt>
                <c:pt idx="2">
                  <c:v>0.34337294025239401</c:v>
                </c:pt>
              </c:numCache>
            </c:numRef>
          </c:val>
          <c:extLst>
            <c:ext xmlns:c16="http://schemas.microsoft.com/office/drawing/2014/chart" uri="{C3380CC4-5D6E-409C-BE32-E72D297353CC}">
              <c16:uniqueId val="{00000006-896C-48C7-B20A-14E927638AB7}"/>
            </c:ext>
          </c:extLst>
        </c:ser>
        <c:dLbls>
          <c:showLegendKey val="0"/>
          <c:showVal val="1"/>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GB" sz="1500" b="1"/>
              <a:t>Primary reasons</a:t>
            </a:r>
            <a:r>
              <a:rPr lang="en-GB" sz="1500" b="1" baseline="0"/>
              <a:t> for not intending to return, among IDP households not intending to return (national level): </a:t>
            </a:r>
            <a:endParaRPr lang="en-GB" sz="1500" b="1"/>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899629704958465"/>
          <c:y val="0.28324074074074074"/>
          <c:w val="0.4784534774481603"/>
          <c:h val="0.66583333333333328"/>
        </c:manualLayout>
      </c:layout>
      <c:barChart>
        <c:barDir val="bar"/>
        <c:grouping val="clustered"/>
        <c:varyColors val="0"/>
        <c:ser>
          <c:idx val="0"/>
          <c:order val="0"/>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 level'!$E$59:$E$63</c:f>
              <c:strCache>
                <c:ptCount val="5"/>
                <c:pt idx="0">
                  <c:v>No financial means to return</c:v>
                </c:pt>
                <c:pt idx="1">
                  <c:v>Lack of livelihood generating income</c:v>
                </c:pt>
                <c:pt idx="2">
                  <c:v>Lack of security forces</c:v>
                </c:pt>
                <c:pt idx="3">
                  <c:v>House damaged or destroyed</c:v>
                </c:pt>
                <c:pt idx="4">
                  <c:v>Fear and trauma</c:v>
                </c:pt>
              </c:strCache>
            </c:strRef>
          </c:cat>
          <c:val>
            <c:numRef>
              <c:f>'national level'!$F$59:$F$63</c:f>
              <c:numCache>
                <c:formatCode>0%</c:formatCode>
                <c:ptCount val="5"/>
                <c:pt idx="0">
                  <c:v>0.2266087669246</c:v>
                </c:pt>
                <c:pt idx="1">
                  <c:v>0.27220908645270397</c:v>
                </c:pt>
                <c:pt idx="2">
                  <c:v>0.30126830700877699</c:v>
                </c:pt>
                <c:pt idx="3">
                  <c:v>0.31030254016910003</c:v>
                </c:pt>
                <c:pt idx="4">
                  <c:v>0.43476128279230902</c:v>
                </c:pt>
              </c:numCache>
            </c:numRef>
          </c:val>
          <c:extLst>
            <c:ext xmlns:c16="http://schemas.microsoft.com/office/drawing/2014/chart" uri="{C3380CC4-5D6E-409C-BE32-E72D297353CC}">
              <c16:uniqueId val="{00000000-8EE7-4C25-943B-C9B0EFC4CB4D}"/>
            </c:ext>
          </c:extLst>
        </c:ser>
        <c:dLbls>
          <c:dLblPos val="outEnd"/>
          <c:showLegendKey val="0"/>
          <c:showVal val="1"/>
          <c:showCatName val="0"/>
          <c:showSerName val="0"/>
          <c:showPercent val="0"/>
          <c:showBubbleSize val="0"/>
        </c:dLbls>
        <c:gapWidth val="100"/>
        <c:axId val="571408144"/>
        <c:axId val="571409808"/>
      </c:barChart>
      <c:catAx>
        <c:axId val="571408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1409808"/>
        <c:crosses val="autoZero"/>
        <c:auto val="1"/>
        <c:lblAlgn val="ctr"/>
        <c:lblOffset val="100"/>
        <c:noMultiLvlLbl val="0"/>
      </c:catAx>
      <c:valAx>
        <c:axId val="571409808"/>
        <c:scaling>
          <c:orientation val="minMax"/>
        </c:scaling>
        <c:delete val="1"/>
        <c:axPos val="b"/>
        <c:numFmt formatCode="0%" sourceLinked="1"/>
        <c:majorTickMark val="none"/>
        <c:minorTickMark val="none"/>
        <c:tickLblPos val="nextTo"/>
        <c:crossAx val="57140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Primary reasons for intending to return, among IDP households intending to return (national level):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0079692161368017"/>
          <c:y val="0.27861111111111109"/>
          <c:w val="0.48481025491891577"/>
          <c:h val="0.67046296296296293"/>
        </c:manualLayout>
      </c:layout>
      <c:barChart>
        <c:barDir val="bar"/>
        <c:grouping val="clustered"/>
        <c:varyColors val="0"/>
        <c:ser>
          <c:idx val="0"/>
          <c:order val="0"/>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 level'!$F$44:$F$48</c:f>
              <c:strCache>
                <c:ptCount val="5"/>
                <c:pt idx="0">
                  <c:v>Emotional desire to return</c:v>
                </c:pt>
                <c:pt idx="1">
                  <c:v>Livelihood opportunities available in AoO</c:v>
                </c:pt>
                <c:pt idx="2">
                  <c:v>Limited livelihood opportunities in area of displacement</c:v>
                </c:pt>
                <c:pt idx="3">
                  <c:v>Other members of family/community have returned</c:v>
                </c:pt>
                <c:pt idx="4">
                  <c:v>Security in AoO perceived as stable</c:v>
                </c:pt>
              </c:strCache>
            </c:strRef>
          </c:cat>
          <c:val>
            <c:numRef>
              <c:f>'national level'!$G$44:$G$48</c:f>
              <c:numCache>
                <c:formatCode>0%</c:formatCode>
                <c:ptCount val="5"/>
                <c:pt idx="0">
                  <c:v>0.16490607760464199</c:v>
                </c:pt>
                <c:pt idx="1">
                  <c:v>0.174119620791786</c:v>
                </c:pt>
                <c:pt idx="2">
                  <c:v>0.19478159447082699</c:v>
                </c:pt>
                <c:pt idx="3">
                  <c:v>0.339211057190142</c:v>
                </c:pt>
                <c:pt idx="4">
                  <c:v>0.532766309188062</c:v>
                </c:pt>
              </c:numCache>
            </c:numRef>
          </c:val>
          <c:extLst>
            <c:ext xmlns:c16="http://schemas.microsoft.com/office/drawing/2014/chart" uri="{C3380CC4-5D6E-409C-BE32-E72D297353CC}">
              <c16:uniqueId val="{00000000-3658-4492-9D4B-28E06C657558}"/>
            </c:ext>
          </c:extLst>
        </c:ser>
        <c:dLbls>
          <c:dLblPos val="outEnd"/>
          <c:showLegendKey val="0"/>
          <c:showVal val="1"/>
          <c:showCatName val="0"/>
          <c:showSerName val="0"/>
          <c:showPercent val="0"/>
          <c:showBubbleSize val="0"/>
        </c:dLbls>
        <c:gapWidth val="100"/>
        <c:axId val="571415216"/>
        <c:axId val="571407312"/>
      </c:barChart>
      <c:catAx>
        <c:axId val="571415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1407312"/>
        <c:crosses val="autoZero"/>
        <c:auto val="1"/>
        <c:lblAlgn val="ctr"/>
        <c:lblOffset val="100"/>
        <c:noMultiLvlLbl val="0"/>
      </c:catAx>
      <c:valAx>
        <c:axId val="571407312"/>
        <c:scaling>
          <c:orientation val="minMax"/>
        </c:scaling>
        <c:delete val="1"/>
        <c:axPos val="b"/>
        <c:numFmt formatCode="0%" sourceLinked="1"/>
        <c:majorTickMark val="none"/>
        <c:minorTickMark val="none"/>
        <c:tickLblPos val="nextTo"/>
        <c:crossAx val="57141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81942945050194"/>
          <c:y val="0.11381602243958491"/>
          <c:w val="0.26073063982151212"/>
          <c:h val="0.85167496102606144"/>
        </c:manualLayout>
      </c:layout>
      <c:doughnutChart>
        <c:varyColors val="1"/>
        <c:ser>
          <c:idx val="0"/>
          <c:order val="0"/>
          <c:tx>
            <c:strRef>
              <c:f>Sheet1!$B$1</c:f>
              <c:strCache>
                <c:ptCount val="1"/>
                <c:pt idx="0">
                  <c:v>Sales</c:v>
                </c:pt>
              </c:strCache>
            </c:strRef>
          </c:tx>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9F7A-4808-8463-6CEB2E44A156}"/>
              </c:ext>
            </c:extLst>
          </c:dPt>
          <c:dPt>
            <c:idx val="1"/>
            <c:bubble3D val="0"/>
            <c:spPr>
              <a:solidFill>
                <a:srgbClr val="ED2D23"/>
              </a:solidFill>
              <a:ln w="19050">
                <a:solidFill>
                  <a:schemeClr val="lt1"/>
                </a:solidFill>
              </a:ln>
              <a:effectLst/>
            </c:spPr>
            <c:extLst>
              <c:ext xmlns:c16="http://schemas.microsoft.com/office/drawing/2014/chart" uri="{C3380CC4-5D6E-409C-BE32-E72D297353CC}">
                <c16:uniqueId val="{00000004-9F7A-4808-8463-6CEB2E44A156}"/>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3-9F7A-4808-8463-6CEB2E44A156}"/>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2-9F7A-4808-8463-6CEB2E44A156}"/>
              </c:ext>
            </c:extLst>
          </c:dPt>
          <c:dLbls>
            <c:dLbl>
              <c:idx val="0"/>
              <c:layout>
                <c:manualLayout>
                  <c:x val="0.11267520421749608"/>
                  <c:y val="2.2922626630403641E-2"/>
                </c:manualLayout>
              </c:layout>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7A-4808-8463-6CEB2E44A156}"/>
                </c:ext>
              </c:extLst>
            </c:dLbl>
            <c:dLbl>
              <c:idx val="1"/>
              <c:layout>
                <c:manualLayout>
                  <c:x val="-4.6236932779157219E-2"/>
                  <c:y val="-0.117160214110549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7A-4808-8463-6CEB2E44A156}"/>
                </c:ext>
              </c:extLst>
            </c:dLbl>
            <c:dLbl>
              <c:idx val="2"/>
              <c:layout>
                <c:manualLayout>
                  <c:x val="5.5595289503040775E-2"/>
                  <c:y val="-0.160059096392357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7A-4808-8463-6CEB2E44A156}"/>
                </c:ext>
              </c:extLst>
            </c:dLbl>
            <c:dLbl>
              <c:idx val="3"/>
              <c:layout>
                <c:manualLayout>
                  <c:x val="-7.9770662485930208E-3"/>
                  <c:y val="-7.4999999999999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7A-4808-8463-6CEB2E44A156}"/>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Remain in current area</c:v>
                </c:pt>
                <c:pt idx="1">
                  <c:v>Move (within or outside Iraq)</c:v>
                </c:pt>
                <c:pt idx="2">
                  <c:v>Don't know</c:v>
                </c:pt>
              </c:strCache>
            </c:strRef>
          </c:cat>
          <c:val>
            <c:numRef>
              <c:f>Sheet1!$B$2:$B$4</c:f>
              <c:numCache>
                <c:formatCode>0%</c:formatCode>
                <c:ptCount val="3"/>
                <c:pt idx="0">
                  <c:v>0.98</c:v>
                </c:pt>
                <c:pt idx="1">
                  <c:v>1.4E-2</c:v>
                </c:pt>
                <c:pt idx="2">
                  <c:v>0.01</c:v>
                </c:pt>
              </c:numCache>
            </c:numRef>
          </c:val>
          <c:extLst>
            <c:ext xmlns:c16="http://schemas.microsoft.com/office/drawing/2014/chart" uri="{C3380CC4-5D6E-409C-BE32-E72D297353CC}">
              <c16:uniqueId val="{00000000-9F7A-4808-8463-6CEB2E44A156}"/>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55476751142538416"/>
          <c:y val="0.32650499645157166"/>
          <c:w val="0.30590386483860521"/>
          <c:h val="0.3545673341826052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solidFill>
                  <a:schemeClr val="bg2">
                    <a:lumMod val="25000"/>
                  </a:schemeClr>
                </a:solidFill>
              </a:rPr>
              <a:t>% households </a:t>
            </a:r>
            <a:r>
              <a:rPr lang="en-GB" sz="1800" dirty="0">
                <a:solidFill>
                  <a:schemeClr val="bg2">
                    <a:lumMod val="25000"/>
                  </a:schemeClr>
                </a:solidFill>
              </a:rPr>
              <a:t>that reported receiving aid in the 30 days prior to data collection: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8735632183908046E-2"/>
          <c:y val="0.28434032059186193"/>
          <c:w val="0.74680780913478484"/>
          <c:h val="0.5745581586518701"/>
        </c:manualLayout>
      </c:layout>
      <c:barChart>
        <c:barDir val="col"/>
        <c:grouping val="clustered"/>
        <c:varyColors val="0"/>
        <c:ser>
          <c:idx val="0"/>
          <c:order val="0"/>
          <c:tx>
            <c:strRef>
              <c:f>All!$J$39</c:f>
              <c:strCache>
                <c:ptCount val="1"/>
                <c:pt idx="0">
                  <c:v>2019 (MCNA VII)</c:v>
                </c:pt>
              </c:strCache>
            </c:strRef>
          </c:tx>
          <c:spPr>
            <a:solidFill>
              <a:srgbClr val="ED2D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All!$K$38:$M$38</c:f>
              <c:strCache>
                <c:ptCount val="3"/>
                <c:pt idx="0">
                  <c:v>IDP in camp</c:v>
                </c:pt>
                <c:pt idx="1">
                  <c:v>IDP out of camp</c:v>
                </c:pt>
                <c:pt idx="2">
                  <c:v>Returnee</c:v>
                </c:pt>
              </c:strCache>
            </c:strRef>
          </c:cat>
          <c:val>
            <c:numRef>
              <c:f>All!$K$39:$M$39</c:f>
              <c:numCache>
                <c:formatCode>0%</c:formatCode>
                <c:ptCount val="3"/>
                <c:pt idx="0">
                  <c:v>0.85</c:v>
                </c:pt>
                <c:pt idx="1">
                  <c:v>0.13</c:v>
                </c:pt>
                <c:pt idx="2">
                  <c:v>0.06</c:v>
                </c:pt>
              </c:numCache>
            </c:numRef>
          </c:val>
          <c:extLst>
            <c:ext xmlns:c16="http://schemas.microsoft.com/office/drawing/2014/chart" uri="{C3380CC4-5D6E-409C-BE32-E72D297353CC}">
              <c16:uniqueId val="{00000000-17E3-4D35-8006-1E65CB3D7C60}"/>
            </c:ext>
          </c:extLst>
        </c:ser>
        <c:ser>
          <c:idx val="1"/>
          <c:order val="1"/>
          <c:tx>
            <c:strRef>
              <c:f>All!$J$40</c:f>
              <c:strCache>
                <c:ptCount val="1"/>
                <c:pt idx="0">
                  <c:v>2018 (MCNA VI)</c:v>
                </c:pt>
              </c:strCache>
            </c:strRef>
          </c:tx>
          <c:spPr>
            <a:solidFill>
              <a:srgbClr val="E7E6E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All!$K$40:$M$40</c:f>
              <c:numCache>
                <c:formatCode>0%</c:formatCode>
                <c:ptCount val="3"/>
                <c:pt idx="0">
                  <c:v>0.94</c:v>
                </c:pt>
                <c:pt idx="1">
                  <c:v>0.1</c:v>
                </c:pt>
                <c:pt idx="2">
                  <c:v>0.04</c:v>
                </c:pt>
              </c:numCache>
            </c:numRef>
          </c:val>
          <c:extLst>
            <c:ext xmlns:c16="http://schemas.microsoft.com/office/drawing/2014/chart" uri="{C3380CC4-5D6E-409C-BE32-E72D297353CC}">
              <c16:uniqueId val="{00000001-17E3-4D35-8006-1E65CB3D7C60}"/>
            </c:ext>
          </c:extLst>
        </c:ser>
        <c:dLbls>
          <c:dLblPos val="outEnd"/>
          <c:showLegendKey val="0"/>
          <c:showVal val="1"/>
          <c:showCatName val="0"/>
          <c:showSerName val="0"/>
          <c:showPercent val="0"/>
          <c:showBubbleSize val="0"/>
        </c:dLbls>
        <c:gapWidth val="219"/>
        <c:overlap val="-27"/>
        <c:axId val="463421791"/>
        <c:axId val="463427615"/>
      </c:barChart>
      <c:catAx>
        <c:axId val="463421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463427615"/>
        <c:crosses val="autoZero"/>
        <c:auto val="1"/>
        <c:lblAlgn val="ctr"/>
        <c:lblOffset val="100"/>
        <c:noMultiLvlLbl val="0"/>
      </c:catAx>
      <c:valAx>
        <c:axId val="463427615"/>
        <c:scaling>
          <c:orientation val="minMax"/>
        </c:scaling>
        <c:delete val="1"/>
        <c:axPos val="l"/>
        <c:numFmt formatCode="0%" sourceLinked="1"/>
        <c:majorTickMark val="none"/>
        <c:minorTickMark val="none"/>
        <c:tickLblPos val="nextTo"/>
        <c:crossAx val="463421791"/>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1500" b="0" i="0" u="none" strike="noStrike" kern="1200" baseline="0">
                <a:solidFill>
                  <a:schemeClr val="bg2">
                    <a:lumMod val="25000"/>
                  </a:schemeClr>
                </a:solidFill>
                <a:latin typeface="+mn-lt"/>
                <a:ea typeface="+mn-ea"/>
                <a:cs typeface="+mn-cs"/>
              </a:defRPr>
            </a:pPr>
            <a:endParaRPr lang="en-US"/>
          </a:p>
        </c:txPr>
      </c:legendEntry>
      <c:layout>
        <c:manualLayout>
          <c:xMode val="edge"/>
          <c:yMode val="edge"/>
          <c:x val="0.76691394558853732"/>
          <c:y val="0.36631889763779529"/>
          <c:w val="0.23308605441146274"/>
          <c:h val="0.17713246653470519"/>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bg2">
                    <a:lumMod val="25000"/>
                  </a:schemeClr>
                </a:solidFill>
                <a:latin typeface="+mn-lt"/>
                <a:ea typeface="+mn-ea"/>
                <a:cs typeface="+mn-cs"/>
              </a:defRPr>
            </a:pPr>
            <a:r>
              <a:rPr lang="en-GB" sz="1800" baseline="0">
                <a:solidFill>
                  <a:schemeClr val="bg2">
                    <a:lumMod val="25000"/>
                  </a:schemeClr>
                </a:solidFill>
              </a:rPr>
              <a:t>Type of assistance received </a:t>
            </a:r>
            <a:r>
              <a:rPr lang="en-GB" sz="1800" b="1" baseline="0">
                <a:solidFill>
                  <a:schemeClr val="bg2">
                    <a:lumMod val="25000"/>
                  </a:schemeClr>
                </a:solidFill>
              </a:rPr>
              <a:t>(among the top five types of assistance most frequently cited at national level*) </a:t>
            </a:r>
            <a:r>
              <a:rPr lang="en-GB" sz="1800" baseline="0">
                <a:solidFill>
                  <a:schemeClr val="bg2">
                    <a:lumMod val="25000"/>
                  </a:schemeClr>
                </a:solidFill>
              </a:rPr>
              <a:t>in the 30 days prior to data collection, among households that reported receiving aid:</a:t>
            </a:r>
            <a:endParaRPr lang="en-GB" sz="1800">
              <a:solidFill>
                <a:schemeClr val="bg2">
                  <a:lumMod val="25000"/>
                </a:schemeClr>
              </a:solidFill>
            </a:endParaRPr>
          </a:p>
        </c:rich>
      </c:tx>
      <c:layout>
        <c:manualLayout>
          <c:xMode val="edge"/>
          <c:yMode val="edge"/>
          <c:x val="9.0955484425654418E-2"/>
          <c:y val="1.921958166264354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bg2">
                  <a:lumMod val="25000"/>
                </a:schemeClr>
              </a:solidFill>
              <a:latin typeface="+mn-lt"/>
              <a:ea typeface="+mn-ea"/>
              <a:cs typeface="+mn-cs"/>
            </a:defRPr>
          </a:pPr>
          <a:endParaRPr lang="en-US"/>
        </a:p>
      </c:txPr>
    </c:title>
    <c:autoTitleDeleted val="0"/>
    <c:plotArea>
      <c:layout>
        <c:manualLayout>
          <c:layoutTarget val="inner"/>
          <c:xMode val="edge"/>
          <c:yMode val="edge"/>
          <c:x val="1.747803797576045E-2"/>
          <c:y val="0.24428085317847567"/>
          <c:w val="0.96504392404847905"/>
          <c:h val="0.52746992075955523"/>
        </c:manualLayout>
      </c:layout>
      <c:barChart>
        <c:barDir val="col"/>
        <c:grouping val="clustered"/>
        <c:varyColors val="0"/>
        <c:ser>
          <c:idx val="0"/>
          <c:order val="0"/>
          <c:tx>
            <c:v>IDP in camps</c:v>
          </c:tx>
          <c:spPr>
            <a:solidFill>
              <a:srgbClr val="578ED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All!$D$41:$D$50</c:f>
              <c:strCache>
                <c:ptCount val="5"/>
                <c:pt idx="0">
                  <c:v>Cash</c:v>
                </c:pt>
                <c:pt idx="1">
                  <c:v>Food</c:v>
                </c:pt>
                <c:pt idx="2">
                  <c:v>Seasonal items</c:v>
                </c:pt>
                <c:pt idx="3">
                  <c:v>Health services</c:v>
                </c:pt>
                <c:pt idx="4">
                  <c:v>Other non-food items</c:v>
                </c:pt>
              </c:strCache>
            </c:strRef>
          </c:cat>
          <c:val>
            <c:numRef>
              <c:f>All!$E$41:$E$50</c:f>
              <c:numCache>
                <c:formatCode>0%</c:formatCode>
                <c:ptCount val="5"/>
                <c:pt idx="0">
                  <c:v>0.37608733872850503</c:v>
                </c:pt>
                <c:pt idx="1">
                  <c:v>0.86541964779276703</c:v>
                </c:pt>
                <c:pt idx="2">
                  <c:v>0.152822811766437</c:v>
                </c:pt>
                <c:pt idx="3">
                  <c:v>0.16711563980097899</c:v>
                </c:pt>
                <c:pt idx="4">
                  <c:v>0.38414150462970598</c:v>
                </c:pt>
              </c:numCache>
            </c:numRef>
          </c:val>
          <c:extLst>
            <c:ext xmlns:c16="http://schemas.microsoft.com/office/drawing/2014/chart" uri="{C3380CC4-5D6E-409C-BE32-E72D297353CC}">
              <c16:uniqueId val="{00000000-3412-4952-835A-2C69D456EDD0}"/>
            </c:ext>
          </c:extLst>
        </c:ser>
        <c:ser>
          <c:idx val="1"/>
          <c:order val="1"/>
          <c:tx>
            <c:v>IDP out of camps</c:v>
          </c:tx>
          <c:spPr>
            <a:solidFill>
              <a:srgbClr val="ED2D23"/>
            </a:solidFill>
            <a:ln>
              <a:noFill/>
            </a:ln>
            <a:effectLst/>
          </c:spPr>
          <c:invertIfNegative val="0"/>
          <c:dLbls>
            <c:dLbl>
              <c:idx val="0"/>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9B-428D-8D18-8AB44DAD70BD}"/>
                </c:ext>
              </c:extLst>
            </c:dLbl>
            <c:dLbl>
              <c:idx val="1"/>
              <c:tx>
                <c:rich>
                  <a:bodyPr/>
                  <a:lstStyle/>
                  <a:p>
                    <a:r>
                      <a:rPr lang="en-US"/>
                      <a:t>73%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9B-428D-8D18-8AB44DAD70BD}"/>
                </c:ext>
              </c:extLst>
            </c:dLbl>
            <c:dLbl>
              <c:idx val="2"/>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9B-428D-8D18-8AB44DAD70BD}"/>
                </c:ext>
              </c:extLst>
            </c:dLbl>
            <c:dLbl>
              <c:idx val="3"/>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9B-428D-8D18-8AB44DAD70BD}"/>
                </c:ext>
              </c:extLst>
            </c:dLbl>
            <c:dLbl>
              <c:idx val="4"/>
              <c:tx>
                <c:rich>
                  <a:bodyPr/>
                  <a:lstStyle/>
                  <a:p>
                    <a:r>
                      <a:rPr lang="en-US"/>
                      <a:t>20%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9B-428D-8D18-8AB44DAD70BD}"/>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All!$D$41:$D$50</c:f>
              <c:strCache>
                <c:ptCount val="5"/>
                <c:pt idx="0">
                  <c:v>Cash</c:v>
                </c:pt>
                <c:pt idx="1">
                  <c:v>Food</c:v>
                </c:pt>
                <c:pt idx="2">
                  <c:v>Seasonal items</c:v>
                </c:pt>
                <c:pt idx="3">
                  <c:v>Health services</c:v>
                </c:pt>
                <c:pt idx="4">
                  <c:v>Other non-food items</c:v>
                </c:pt>
              </c:strCache>
            </c:strRef>
          </c:cat>
          <c:val>
            <c:numRef>
              <c:f>All!$F$41:$F$50</c:f>
              <c:numCache>
                <c:formatCode>0%</c:formatCode>
                <c:ptCount val="5"/>
                <c:pt idx="0">
                  <c:v>0.25914727188548797</c:v>
                </c:pt>
                <c:pt idx="1">
                  <c:v>0.71203461153291303</c:v>
                </c:pt>
                <c:pt idx="2">
                  <c:v>4.4694320740802901E-2</c:v>
                </c:pt>
                <c:pt idx="3">
                  <c:v>4.8477505483214403E-2</c:v>
                </c:pt>
                <c:pt idx="4">
                  <c:v>0.222240974470026</c:v>
                </c:pt>
              </c:numCache>
            </c:numRef>
          </c:val>
          <c:extLst>
            <c:ext xmlns:c16="http://schemas.microsoft.com/office/drawing/2014/chart" uri="{C3380CC4-5D6E-409C-BE32-E72D297353CC}">
              <c16:uniqueId val="{00000001-3412-4952-835A-2C69D456EDD0}"/>
            </c:ext>
          </c:extLst>
        </c:ser>
        <c:ser>
          <c:idx val="2"/>
          <c:order val="2"/>
          <c:tx>
            <c:v>Returnee</c:v>
          </c:tx>
          <c:spPr>
            <a:solidFill>
              <a:schemeClr val="accent3"/>
            </a:solidFill>
            <a:ln>
              <a:noFill/>
            </a:ln>
            <a:effectLst/>
          </c:spPr>
          <c:invertIfNegative val="0"/>
          <c:dLbls>
            <c:dLbl>
              <c:idx val="2"/>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9B-428D-8D18-8AB44DAD70BD}"/>
                </c:ext>
              </c:extLst>
            </c:dLbl>
            <c:dLbl>
              <c:idx val="3"/>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9B-428D-8D18-8AB44DAD70BD}"/>
                </c:ext>
              </c:extLst>
            </c:dLbl>
            <c:dLbl>
              <c:idx val="4"/>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9B-428D-8D18-8AB44DAD70BD}"/>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All!$D$41:$D$50</c:f>
              <c:strCache>
                <c:ptCount val="5"/>
                <c:pt idx="0">
                  <c:v>Cash</c:v>
                </c:pt>
                <c:pt idx="1">
                  <c:v>Food</c:v>
                </c:pt>
                <c:pt idx="2">
                  <c:v>Seasonal items</c:v>
                </c:pt>
                <c:pt idx="3">
                  <c:v>Health services</c:v>
                </c:pt>
                <c:pt idx="4">
                  <c:v>Other non-food items</c:v>
                </c:pt>
              </c:strCache>
            </c:strRef>
          </c:cat>
          <c:val>
            <c:numRef>
              <c:f>All!$G$41:$G$50</c:f>
              <c:numCache>
                <c:formatCode>0%</c:formatCode>
                <c:ptCount val="5"/>
                <c:pt idx="0">
                  <c:v>0.435348672164173</c:v>
                </c:pt>
                <c:pt idx="1">
                  <c:v>0.59856426130579798</c:v>
                </c:pt>
                <c:pt idx="2">
                  <c:v>5.3899227112034598E-2</c:v>
                </c:pt>
                <c:pt idx="3">
                  <c:v>6.9142940777641299E-2</c:v>
                </c:pt>
                <c:pt idx="4">
                  <c:v>0.144142584044297</c:v>
                </c:pt>
              </c:numCache>
            </c:numRef>
          </c:val>
          <c:extLst>
            <c:ext xmlns:c16="http://schemas.microsoft.com/office/drawing/2014/chart" uri="{C3380CC4-5D6E-409C-BE32-E72D297353CC}">
              <c16:uniqueId val="{00000002-3412-4952-835A-2C69D456EDD0}"/>
            </c:ext>
          </c:extLst>
        </c:ser>
        <c:dLbls>
          <c:dLblPos val="outEnd"/>
          <c:showLegendKey val="0"/>
          <c:showVal val="1"/>
          <c:showCatName val="0"/>
          <c:showSerName val="0"/>
          <c:showPercent val="0"/>
          <c:showBubbleSize val="0"/>
        </c:dLbls>
        <c:gapWidth val="219"/>
        <c:overlap val="-27"/>
        <c:axId val="470270928"/>
        <c:axId val="470255120"/>
      </c:barChart>
      <c:catAx>
        <c:axId val="47027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470255120"/>
        <c:crosses val="autoZero"/>
        <c:auto val="1"/>
        <c:lblAlgn val="ctr"/>
        <c:lblOffset val="100"/>
        <c:noMultiLvlLbl val="0"/>
      </c:catAx>
      <c:valAx>
        <c:axId val="470255120"/>
        <c:scaling>
          <c:orientation val="minMax"/>
        </c:scaling>
        <c:delete val="1"/>
        <c:axPos val="l"/>
        <c:numFmt formatCode="0%" sourceLinked="1"/>
        <c:majorTickMark val="none"/>
        <c:minorTickMark val="none"/>
        <c:tickLblPos val="nextTo"/>
        <c:crossAx val="47027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19-11-26T08:35:53.781" idx="16">
    <p:pos x="5326" y="120"/>
    <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667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3" y="0"/>
            <a:ext cx="2946275" cy="496671"/>
          </a:xfrm>
          <a:prstGeom prst="rect">
            <a:avLst/>
          </a:prstGeom>
        </p:spPr>
        <p:txBody>
          <a:bodyPr vert="horz" lIns="91440" tIns="45720" rIns="91440" bIns="45720" rtlCol="0"/>
          <a:lstStyle>
            <a:lvl1pPr algn="r">
              <a:defRPr sz="1200"/>
            </a:lvl1pPr>
          </a:lstStyle>
          <a:p>
            <a:fld id="{9EBD5003-9652-4138-927C-92EF7F7BEC39}" type="datetimeFigureOut">
              <a:rPr lang="en-GB" smtClean="0"/>
              <a:t>17/12/2019</a:t>
            </a:fld>
            <a:endParaRPr lang="en-GB"/>
          </a:p>
        </p:txBody>
      </p:sp>
      <p:sp>
        <p:nvSpPr>
          <p:cNvPr id="4" name="Footer Placeholder 3"/>
          <p:cNvSpPr>
            <a:spLocks noGrp="1"/>
          </p:cNvSpPr>
          <p:nvPr>
            <p:ph type="ftr" sz="quarter" idx="2"/>
          </p:nvPr>
        </p:nvSpPr>
        <p:spPr>
          <a:xfrm>
            <a:off x="1" y="9428272"/>
            <a:ext cx="2946275" cy="49667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3" y="9428272"/>
            <a:ext cx="2946275" cy="496671"/>
          </a:xfrm>
          <a:prstGeom prst="rect">
            <a:avLst/>
          </a:prstGeom>
        </p:spPr>
        <p:txBody>
          <a:bodyPr vert="horz" lIns="91440" tIns="45720" rIns="91440" bIns="45720" rtlCol="0" anchor="b"/>
          <a:lstStyle>
            <a:lvl1pPr algn="r">
              <a:defRPr sz="1200"/>
            </a:lvl1pPr>
          </a:lstStyle>
          <a:p>
            <a:fld id="{AB2A3A0C-FB0A-4A99-8B6D-CE4C40460BF8}" type="slidenum">
              <a:rPr lang="en-GB" smtClean="0"/>
              <a:t>‹#›</a:t>
            </a:fld>
            <a:endParaRPr lang="en-GB"/>
          </a:p>
        </p:txBody>
      </p:sp>
    </p:spTree>
    <p:extLst>
      <p:ext uri="{BB962C8B-B14F-4D97-AF65-F5344CB8AC3E}">
        <p14:creationId xmlns:p14="http://schemas.microsoft.com/office/powerpoint/2010/main" val="550186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667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3" y="0"/>
            <a:ext cx="2946275" cy="496671"/>
          </a:xfrm>
          <a:prstGeom prst="rect">
            <a:avLst/>
          </a:prstGeom>
        </p:spPr>
        <p:txBody>
          <a:bodyPr vert="horz" lIns="91440" tIns="45720" rIns="91440" bIns="45720" rtlCol="0"/>
          <a:lstStyle>
            <a:lvl1pPr algn="r">
              <a:defRPr sz="1200"/>
            </a:lvl1pPr>
          </a:lstStyle>
          <a:p>
            <a:fld id="{8980F9FC-CD8C-4CB1-9339-9FDD70030807}" type="datetimeFigureOut">
              <a:rPr lang="en-GB" smtClean="0"/>
              <a:t>17/12/2019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4" y="4715833"/>
            <a:ext cx="5436909" cy="44666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272"/>
            <a:ext cx="2946275" cy="49667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3" y="9428272"/>
            <a:ext cx="2946275" cy="496671"/>
          </a:xfrm>
          <a:prstGeom prst="rect">
            <a:avLst/>
          </a:prstGeom>
        </p:spPr>
        <p:txBody>
          <a:bodyPr vert="horz" lIns="91440" tIns="45720" rIns="91440" bIns="45720" rtlCol="0" anchor="b"/>
          <a:lstStyle>
            <a:lvl1pPr algn="r">
              <a:defRPr sz="1200"/>
            </a:lvl1pPr>
          </a:lstStyle>
          <a:p>
            <a:fld id="{35F7B8C5-5101-412D-876A-A06D88B58488}" type="slidenum">
              <a:rPr lang="en-GB" smtClean="0"/>
              <a:t>‹#›</a:t>
            </a:fld>
            <a:endParaRPr lang="en-GB"/>
          </a:p>
        </p:txBody>
      </p:sp>
    </p:spTree>
    <p:extLst>
      <p:ext uri="{BB962C8B-B14F-4D97-AF65-F5344CB8AC3E}">
        <p14:creationId xmlns:p14="http://schemas.microsoft.com/office/powerpoint/2010/main" val="382104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74708" indent="-174708">
              <a:buFontTx/>
              <a:buChar char="-"/>
            </a:pPr>
            <a:endParaRPr lang="en-GB" baseline="0" dirty="0">
              <a:latin typeface="Calibri" charset="0"/>
              <a:ea typeface="ＭＳ Ｐゴシック" charset="0"/>
              <a:cs typeface="ＭＳ Ｐゴシック" charset="0"/>
            </a:endParaRPr>
          </a:p>
          <a:p>
            <a:pPr marL="174708" indent="-174708">
              <a:buFontTx/>
              <a:buChar char="-"/>
            </a:pPr>
            <a:endParaRPr lang="en-GB" baseline="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4535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F7B8C5-5101-412D-876A-A06D88B58488}" type="slidenum">
              <a:rPr lang="en-GB" smtClean="0"/>
              <a:t>14</a:t>
            </a:fld>
            <a:endParaRPr lang="en-GB"/>
          </a:p>
        </p:txBody>
      </p:sp>
    </p:spTree>
    <p:extLst>
      <p:ext uri="{BB962C8B-B14F-4D97-AF65-F5344CB8AC3E}">
        <p14:creationId xmlns:p14="http://schemas.microsoft.com/office/powerpoint/2010/main" val="3828825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F7B8C5-5101-412D-876A-A06D88B58488}" type="slidenum">
              <a:rPr lang="en-GB" smtClean="0"/>
              <a:t>15</a:t>
            </a:fld>
            <a:endParaRPr lang="en-GB"/>
          </a:p>
        </p:txBody>
      </p:sp>
    </p:spTree>
    <p:extLst>
      <p:ext uri="{BB962C8B-B14F-4D97-AF65-F5344CB8AC3E}">
        <p14:creationId xmlns:p14="http://schemas.microsoft.com/office/powerpoint/2010/main" val="2157487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F7B8C5-5101-412D-876A-A06D88B58488}" type="slidenum">
              <a:rPr lang="en-GB" smtClean="0"/>
              <a:t>16</a:t>
            </a:fld>
            <a:endParaRPr lang="en-GB"/>
          </a:p>
        </p:txBody>
      </p:sp>
    </p:spTree>
    <p:extLst>
      <p:ext uri="{BB962C8B-B14F-4D97-AF65-F5344CB8AC3E}">
        <p14:creationId xmlns:p14="http://schemas.microsoft.com/office/powerpoint/2010/main" val="750208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F7B8C5-5101-412D-876A-A06D88B58488}" type="slidenum">
              <a:rPr lang="en-GB" smtClean="0"/>
              <a:t>17</a:t>
            </a:fld>
            <a:endParaRPr lang="en-GB"/>
          </a:p>
        </p:txBody>
      </p:sp>
    </p:spTree>
    <p:extLst>
      <p:ext uri="{BB962C8B-B14F-4D97-AF65-F5344CB8AC3E}">
        <p14:creationId xmlns:p14="http://schemas.microsoft.com/office/powerpoint/2010/main" val="369929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F7B8C5-5101-412D-876A-A06D88B58488}" type="slidenum">
              <a:rPr lang="en-GB" smtClean="0"/>
              <a:t>18</a:t>
            </a:fld>
            <a:endParaRPr lang="en-GB"/>
          </a:p>
        </p:txBody>
      </p:sp>
    </p:spTree>
    <p:extLst>
      <p:ext uri="{BB962C8B-B14F-4D97-AF65-F5344CB8AC3E}">
        <p14:creationId xmlns:p14="http://schemas.microsoft.com/office/powerpoint/2010/main" val="372602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ourier New" panose="02070309020205020404" pitchFamily="49" charset="0"/>
              <a:buChar char="o"/>
            </a:pPr>
            <a:r>
              <a:rPr lang="fr-FR" dirty="0" err="1"/>
              <a:t>With</a:t>
            </a:r>
            <a:r>
              <a:rPr lang="fr-FR" dirty="0"/>
              <a:t> the exception of </a:t>
            </a:r>
            <a:r>
              <a:rPr lang="fr-FR" dirty="0" err="1"/>
              <a:t>access</a:t>
            </a:r>
            <a:r>
              <a:rPr lang="fr-FR" dirty="0"/>
              <a:t>/</a:t>
            </a:r>
            <a:r>
              <a:rPr lang="fr-FR" dirty="0" err="1"/>
              <a:t>knowledge</a:t>
            </a:r>
            <a:r>
              <a:rPr lang="fr-FR" dirty="0"/>
              <a:t> of complaint </a:t>
            </a:r>
            <a:r>
              <a:rPr lang="fr-FR" dirty="0" err="1"/>
              <a:t>mechanisms</a:t>
            </a:r>
            <a:r>
              <a:rPr lang="fr-FR" dirty="0"/>
              <a:t> (</a:t>
            </a:r>
            <a:r>
              <a:rPr lang="fr-FR" dirty="0" err="1"/>
              <a:t>considerably</a:t>
            </a:r>
            <a:r>
              <a:rPr lang="fr-FR" dirty="0"/>
              <a:t> </a:t>
            </a:r>
            <a:r>
              <a:rPr lang="fr-FR" dirty="0" err="1"/>
              <a:t>higher</a:t>
            </a:r>
            <a:r>
              <a:rPr lang="fr-FR" dirty="0"/>
              <a:t> for </a:t>
            </a:r>
            <a:r>
              <a:rPr lang="fr-FR" dirty="0" err="1"/>
              <a:t>IDPs</a:t>
            </a:r>
            <a:r>
              <a:rPr lang="fr-FR" dirty="0"/>
              <a:t> in camp </a:t>
            </a:r>
            <a:r>
              <a:rPr lang="fr-FR" dirty="0" err="1"/>
              <a:t>than</a:t>
            </a:r>
            <a:r>
              <a:rPr lang="fr-FR" dirty="0"/>
              <a:t> out of camp populations) and </a:t>
            </a:r>
            <a:r>
              <a:rPr lang="fr-FR" dirty="0" err="1"/>
              <a:t>movement</a:t>
            </a:r>
            <a:r>
              <a:rPr lang="fr-FR" dirty="0"/>
              <a:t> restrictions in </a:t>
            </a:r>
            <a:r>
              <a:rPr lang="fr-FR" dirty="0" err="1"/>
              <a:t>daylight</a:t>
            </a:r>
            <a:r>
              <a:rPr lang="fr-FR" dirty="0"/>
              <a:t> (</a:t>
            </a:r>
            <a:r>
              <a:rPr lang="fr-FR" dirty="0" err="1"/>
              <a:t>returnees</a:t>
            </a:r>
            <a:r>
              <a:rPr lang="fr-FR" baseline="0" dirty="0"/>
              <a:t> </a:t>
            </a:r>
            <a:r>
              <a:rPr lang="fr-FR" baseline="0" dirty="0" err="1"/>
              <a:t>notably</a:t>
            </a:r>
            <a:r>
              <a:rPr lang="fr-FR" baseline="0" dirty="0"/>
              <a:t>)</a:t>
            </a:r>
            <a:r>
              <a:rPr lang="fr-FR" dirty="0"/>
              <a:t>, </a:t>
            </a:r>
            <a:r>
              <a:rPr lang="fr-FR" b="1" dirty="0" err="1"/>
              <a:t>findings</a:t>
            </a:r>
            <a:r>
              <a:rPr lang="fr-FR" b="1" dirty="0"/>
              <a:t> on durable solutions </a:t>
            </a:r>
            <a:r>
              <a:rPr lang="fr-FR" b="1" dirty="0" err="1"/>
              <a:t>were</a:t>
            </a:r>
            <a:r>
              <a:rPr lang="fr-FR" b="1" dirty="0"/>
              <a:t> </a:t>
            </a:r>
            <a:r>
              <a:rPr lang="fr-FR" b="1" dirty="0" err="1"/>
              <a:t>similar</a:t>
            </a:r>
            <a:r>
              <a:rPr lang="fr-FR" b="1" dirty="0"/>
              <a:t> for all population groups. </a:t>
            </a:r>
          </a:p>
          <a:p>
            <a:pPr marL="285750" indent="-285750">
              <a:buFont typeface="Courier New" panose="02070309020205020404" pitchFamily="49" charset="0"/>
              <a:buChar char="o"/>
            </a:pPr>
            <a:r>
              <a:rPr lang="fr-FR" b="1" dirty="0" err="1"/>
              <a:t>Inability</a:t>
            </a:r>
            <a:r>
              <a:rPr lang="fr-FR" b="1" dirty="0"/>
              <a:t> to </a:t>
            </a:r>
            <a:r>
              <a:rPr lang="fr-FR" b="1" dirty="0" err="1"/>
              <a:t>access</a:t>
            </a:r>
            <a:r>
              <a:rPr lang="fr-FR" b="1" dirty="0"/>
              <a:t> </a:t>
            </a:r>
            <a:r>
              <a:rPr lang="fr-FR" b="1" dirty="0" err="1"/>
              <a:t>property</a:t>
            </a:r>
            <a:r>
              <a:rPr lang="fr-FR" b="1" dirty="0"/>
              <a:t> compensation </a:t>
            </a:r>
            <a:r>
              <a:rPr lang="fr-FR" b="1" dirty="0" err="1"/>
              <a:t>scheme</a:t>
            </a:r>
            <a:r>
              <a:rPr lang="fr-FR" b="1" dirty="0"/>
              <a:t> </a:t>
            </a:r>
            <a:r>
              <a:rPr lang="fr-FR" b="1" dirty="0" err="1"/>
              <a:t>when</a:t>
            </a:r>
            <a:r>
              <a:rPr lang="fr-FR" b="1" dirty="0"/>
              <a:t> </a:t>
            </a:r>
            <a:r>
              <a:rPr lang="fr-FR" b="1" dirty="0" err="1"/>
              <a:t>owning</a:t>
            </a:r>
            <a:r>
              <a:rPr lang="fr-FR" b="1" dirty="0"/>
              <a:t> a </a:t>
            </a:r>
            <a:r>
              <a:rPr lang="fr-FR" b="1" dirty="0" err="1"/>
              <a:t>damaged</a:t>
            </a:r>
            <a:r>
              <a:rPr lang="fr-FR" b="1" dirty="0"/>
              <a:t> </a:t>
            </a:r>
            <a:r>
              <a:rPr lang="fr-FR" b="1" dirty="0" err="1"/>
              <a:t>property</a:t>
            </a:r>
            <a:r>
              <a:rPr lang="fr-FR" b="1" dirty="0"/>
              <a:t> </a:t>
            </a:r>
            <a:r>
              <a:rPr lang="fr-FR" dirty="0" err="1"/>
              <a:t>was</a:t>
            </a:r>
            <a:r>
              <a:rPr lang="fr-FR" dirty="0"/>
              <a:t> </a:t>
            </a:r>
            <a:r>
              <a:rPr lang="fr-FR" dirty="0" err="1"/>
              <a:t>particularly</a:t>
            </a:r>
            <a:r>
              <a:rPr lang="fr-FR" dirty="0"/>
              <a:t> high for all population groups. </a:t>
            </a:r>
          </a:p>
          <a:p>
            <a:pPr marL="285750" indent="-285750">
              <a:buFont typeface="Courier New" panose="02070309020205020404" pitchFamily="49" charset="0"/>
              <a:buChar char="o"/>
            </a:pPr>
            <a:r>
              <a:rPr lang="fr-FR" dirty="0" err="1"/>
              <a:t>Lack</a:t>
            </a:r>
            <a:r>
              <a:rPr lang="fr-FR" dirty="0"/>
              <a:t> of documentation </a:t>
            </a:r>
            <a:r>
              <a:rPr lang="fr-FR" dirty="0" err="1"/>
              <a:t>was</a:t>
            </a:r>
            <a:r>
              <a:rPr lang="fr-FR" dirty="0"/>
              <a:t> </a:t>
            </a:r>
            <a:r>
              <a:rPr lang="fr-FR" dirty="0" err="1"/>
              <a:t>also</a:t>
            </a:r>
            <a:r>
              <a:rPr lang="fr-FR" dirty="0"/>
              <a:t> </a:t>
            </a:r>
            <a:r>
              <a:rPr lang="fr-FR" dirty="0" err="1"/>
              <a:t>particularly</a:t>
            </a:r>
            <a:r>
              <a:rPr lang="fr-FR" dirty="0"/>
              <a:t> high for all</a:t>
            </a:r>
            <a:r>
              <a:rPr lang="fr-FR" baseline="0" dirty="0"/>
              <a:t> population groups, </a:t>
            </a:r>
            <a:r>
              <a:rPr lang="fr-FR" baseline="0" dirty="0" err="1"/>
              <a:t>with</a:t>
            </a:r>
            <a:r>
              <a:rPr lang="fr-FR" baseline="0" dirty="0"/>
              <a:t> the </a:t>
            </a:r>
            <a:r>
              <a:rPr lang="fr-FR" baseline="0" dirty="0" err="1"/>
              <a:t>caveat</a:t>
            </a:r>
            <a:r>
              <a:rPr lang="fr-FR" baseline="0" dirty="0"/>
              <a:t> </a:t>
            </a:r>
            <a:r>
              <a:rPr lang="fr-FR" baseline="0" dirty="0" err="1"/>
              <a:t>that</a:t>
            </a:r>
            <a:r>
              <a:rPr lang="fr-FR" baseline="0" dirty="0"/>
              <a:t> </a:t>
            </a:r>
            <a:r>
              <a:rPr lang="fr-FR" baseline="0" dirty="0" err="1"/>
              <a:t>these</a:t>
            </a:r>
            <a:r>
              <a:rPr lang="fr-FR" baseline="0" dirty="0"/>
              <a:t> </a:t>
            </a:r>
            <a:r>
              <a:rPr lang="fr-FR" baseline="0" dirty="0" err="1"/>
              <a:t>include</a:t>
            </a:r>
            <a:r>
              <a:rPr lang="fr-FR" baseline="0" dirty="0"/>
              <a:t> all documents – </a:t>
            </a:r>
            <a:r>
              <a:rPr lang="fr-FR" baseline="0" dirty="0" err="1"/>
              <a:t>which</a:t>
            </a:r>
            <a:r>
              <a:rPr lang="fr-FR" baseline="0" dirty="0"/>
              <a:t> has been </a:t>
            </a:r>
            <a:r>
              <a:rPr lang="fr-FR" baseline="0" dirty="0" err="1"/>
              <a:t>revised</a:t>
            </a:r>
            <a:r>
              <a:rPr lang="fr-FR" baseline="0" dirty="0"/>
              <a:t> by </a:t>
            </a:r>
            <a:r>
              <a:rPr lang="fr-FR" baseline="0" dirty="0" err="1"/>
              <a:t>sectors</a:t>
            </a:r>
            <a:r>
              <a:rPr lang="fr-FR" baseline="0" dirty="0"/>
              <a:t> in </a:t>
            </a:r>
            <a:r>
              <a:rPr lang="fr-FR" baseline="0" dirty="0" err="1"/>
              <a:t>their</a:t>
            </a:r>
            <a:r>
              <a:rPr lang="fr-FR" baseline="0" dirty="0"/>
              <a:t> </a:t>
            </a:r>
            <a:r>
              <a:rPr lang="fr-FR" baseline="0" dirty="0" err="1"/>
              <a:t>analysis</a:t>
            </a:r>
            <a:r>
              <a:rPr lang="fr-FR" baseline="0" dirty="0"/>
              <a:t> for </a:t>
            </a:r>
            <a:r>
              <a:rPr lang="fr-FR" baseline="0" dirty="0" err="1"/>
              <a:t>sectoral</a:t>
            </a:r>
            <a:r>
              <a:rPr lang="fr-FR" baseline="0" dirty="0"/>
              <a:t> </a:t>
            </a:r>
            <a:r>
              <a:rPr lang="fr-FR" baseline="0" dirty="0" err="1"/>
              <a:t>purposes</a:t>
            </a:r>
            <a:r>
              <a:rPr lang="fr-FR" baseline="0" dirty="0"/>
              <a:t>. </a:t>
            </a:r>
            <a:endParaRPr lang="fr-FR" dirty="0"/>
          </a:p>
          <a:p>
            <a:endParaRPr lang="en-GB" dirty="0"/>
          </a:p>
        </p:txBody>
      </p:sp>
      <p:sp>
        <p:nvSpPr>
          <p:cNvPr id="4" name="Slide Number Placeholder 3"/>
          <p:cNvSpPr>
            <a:spLocks noGrp="1"/>
          </p:cNvSpPr>
          <p:nvPr>
            <p:ph type="sldNum" sz="quarter" idx="10"/>
          </p:nvPr>
        </p:nvSpPr>
        <p:spPr/>
        <p:txBody>
          <a:bodyPr/>
          <a:lstStyle/>
          <a:p>
            <a:fld id="{35F7B8C5-5101-412D-876A-A06D88B58488}" type="slidenum">
              <a:rPr lang="en-GB" smtClean="0"/>
              <a:t>19</a:t>
            </a:fld>
            <a:endParaRPr lang="en-GB"/>
          </a:p>
        </p:txBody>
      </p:sp>
    </p:spTree>
    <p:extLst>
      <p:ext uri="{BB962C8B-B14F-4D97-AF65-F5344CB8AC3E}">
        <p14:creationId xmlns:p14="http://schemas.microsoft.com/office/powerpoint/2010/main" val="1647137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Stress</a:t>
            </a:r>
            <a:r>
              <a:rPr lang="fr-CH" baseline="0" dirty="0"/>
              <a:t> </a:t>
            </a:r>
            <a:r>
              <a:rPr lang="fr-CH" baseline="0" dirty="0" err="1"/>
              <a:t>includes</a:t>
            </a:r>
            <a:r>
              <a:rPr lang="fr-CH" baseline="0" dirty="0"/>
              <a:t>: </a:t>
            </a:r>
            <a:r>
              <a:rPr lang="en-US" baseline="0" dirty="0"/>
              <a:t>Selling household property; Buying food on credit; Borrowing money through friends and relatives; Reducing expenditures on NFI</a:t>
            </a:r>
            <a:endParaRPr lang="fr-CH" baseline="0" dirty="0"/>
          </a:p>
          <a:p>
            <a:r>
              <a:rPr lang="fr-CH" baseline="0" dirty="0" err="1"/>
              <a:t>Crisis</a:t>
            </a:r>
            <a:r>
              <a:rPr lang="fr-CH" baseline="0" dirty="0"/>
              <a:t> </a:t>
            </a:r>
            <a:r>
              <a:rPr lang="fr-CH" baseline="0" dirty="0" err="1"/>
              <a:t>includes</a:t>
            </a:r>
            <a:r>
              <a:rPr lang="fr-CH" baseline="0" dirty="0"/>
              <a:t>: </a:t>
            </a:r>
            <a:r>
              <a:rPr lang="en-US" baseline="0" dirty="0"/>
              <a:t>Selling means of transport; Changing place of residence; Children under 18 </a:t>
            </a:r>
            <a:r>
              <a:rPr lang="en-US" baseline="0" dirty="0" err="1"/>
              <a:t>owrking</a:t>
            </a:r>
            <a:r>
              <a:rPr lang="en-US" baseline="0" dirty="0"/>
              <a:t> to provide resources)</a:t>
            </a:r>
            <a:endParaRPr lang="fr-CH" baseline="0" dirty="0"/>
          </a:p>
          <a:p>
            <a:r>
              <a:rPr lang="fr-CH" baseline="0" dirty="0"/>
              <a:t>Emergency </a:t>
            </a:r>
            <a:r>
              <a:rPr lang="fr-CH" baseline="0" dirty="0" err="1"/>
              <a:t>includes</a:t>
            </a:r>
            <a:r>
              <a:rPr lang="fr-CH" baseline="0" dirty="0"/>
              <a:t>: </a:t>
            </a:r>
            <a:r>
              <a:rPr lang="en-US" baseline="0" dirty="0"/>
              <a:t>Children dropping out from school; Accepting that adults engage in risky behavior; Migration of all family; Children or adult forcefully married) </a:t>
            </a:r>
            <a:endParaRPr lang="en-GB" dirty="0"/>
          </a:p>
        </p:txBody>
      </p:sp>
      <p:sp>
        <p:nvSpPr>
          <p:cNvPr id="4" name="Slide Number Placeholder 3"/>
          <p:cNvSpPr>
            <a:spLocks noGrp="1"/>
          </p:cNvSpPr>
          <p:nvPr>
            <p:ph type="sldNum" sz="quarter" idx="10"/>
          </p:nvPr>
        </p:nvSpPr>
        <p:spPr/>
        <p:txBody>
          <a:bodyPr/>
          <a:lstStyle/>
          <a:p>
            <a:fld id="{35F7B8C5-5101-412D-876A-A06D88B58488}" type="slidenum">
              <a:rPr lang="en-GB" smtClean="0"/>
              <a:t>20</a:t>
            </a:fld>
            <a:endParaRPr lang="en-GB"/>
          </a:p>
        </p:txBody>
      </p:sp>
    </p:spTree>
    <p:extLst>
      <p:ext uri="{BB962C8B-B14F-4D97-AF65-F5344CB8AC3E}">
        <p14:creationId xmlns:p14="http://schemas.microsoft.com/office/powerpoint/2010/main" val="35699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F7B8C5-5101-412D-876A-A06D88B58488}" type="slidenum">
              <a:rPr lang="en-GB" smtClean="0"/>
              <a:t>21</a:t>
            </a:fld>
            <a:endParaRPr lang="en-GB"/>
          </a:p>
        </p:txBody>
      </p:sp>
    </p:spTree>
    <p:extLst>
      <p:ext uri="{BB962C8B-B14F-4D97-AF65-F5344CB8AC3E}">
        <p14:creationId xmlns:p14="http://schemas.microsoft.com/office/powerpoint/2010/main" val="360802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F7B8C5-5101-412D-876A-A06D88B58488}" type="slidenum">
              <a:rPr lang="en-GB" smtClean="0"/>
              <a:t>22</a:t>
            </a:fld>
            <a:endParaRPr lang="en-GB"/>
          </a:p>
        </p:txBody>
      </p:sp>
    </p:spTree>
    <p:extLst>
      <p:ext uri="{BB962C8B-B14F-4D97-AF65-F5344CB8AC3E}">
        <p14:creationId xmlns:p14="http://schemas.microsoft.com/office/powerpoint/2010/main" val="2967684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F7B8C5-5101-412D-876A-A06D88B58488}" type="slidenum">
              <a:rPr lang="en-GB" smtClean="0"/>
              <a:t>23</a:t>
            </a:fld>
            <a:endParaRPr lang="en-GB"/>
          </a:p>
        </p:txBody>
      </p:sp>
    </p:spTree>
    <p:extLst>
      <p:ext uri="{BB962C8B-B14F-4D97-AF65-F5344CB8AC3E}">
        <p14:creationId xmlns:p14="http://schemas.microsoft.com/office/powerpoint/2010/main" val="311598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F7B8C5-5101-412D-876A-A06D88B58488}" type="slidenum">
              <a:rPr lang="en-GB" smtClean="0"/>
              <a:t>2</a:t>
            </a:fld>
            <a:endParaRPr lang="en-GB"/>
          </a:p>
        </p:txBody>
      </p:sp>
    </p:spTree>
    <p:extLst>
      <p:ext uri="{BB962C8B-B14F-4D97-AF65-F5344CB8AC3E}">
        <p14:creationId xmlns:p14="http://schemas.microsoft.com/office/powerpoint/2010/main" val="764137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How </a:t>
            </a:r>
            <a:r>
              <a:rPr lang="fr-CH" dirty="0" err="1"/>
              <a:t>is</a:t>
            </a:r>
            <a:r>
              <a:rPr lang="fr-CH" dirty="0"/>
              <a:t> the </a:t>
            </a:r>
            <a:r>
              <a:rPr lang="fr-CH" dirty="0" err="1"/>
              <a:t>indicator</a:t>
            </a:r>
            <a:r>
              <a:rPr lang="fr-CH" dirty="0"/>
              <a:t> </a:t>
            </a:r>
            <a:r>
              <a:rPr lang="fr-CH" dirty="0" err="1"/>
              <a:t>calculated</a:t>
            </a:r>
            <a:r>
              <a:rPr lang="fr-CH" dirty="0"/>
              <a:t>?</a:t>
            </a:r>
            <a:r>
              <a:rPr lang="fr-CH" baseline="0" dirty="0"/>
              <a:t> </a:t>
            </a:r>
            <a:r>
              <a:rPr lang="fr-CH" baseline="0" dirty="0" err="1"/>
              <a:t>Indicator</a:t>
            </a:r>
            <a:r>
              <a:rPr lang="fr-CH" baseline="0" dirty="0"/>
              <a:t> </a:t>
            </a:r>
            <a:r>
              <a:rPr lang="fr-CH" baseline="0" dirty="0" err="1"/>
              <a:t>categorized</a:t>
            </a:r>
            <a:r>
              <a:rPr lang="fr-CH" baseline="0" dirty="0"/>
              <a:t> (</a:t>
            </a:r>
            <a:r>
              <a:rPr lang="fr-CH" baseline="0" dirty="0" err="1"/>
              <a:t>with</a:t>
            </a:r>
            <a:r>
              <a:rPr lang="fr-CH" baseline="0" dirty="0"/>
              <a:t> the SNFI cluster) </a:t>
            </a:r>
            <a:r>
              <a:rPr lang="fr-CH" baseline="0" dirty="0" err="1"/>
              <a:t>into</a:t>
            </a:r>
            <a:r>
              <a:rPr lang="fr-CH" baseline="0" dirty="0"/>
              <a:t> the 5 </a:t>
            </a:r>
            <a:r>
              <a:rPr lang="fr-CH" baseline="0" dirty="0" err="1"/>
              <a:t>levels</a:t>
            </a:r>
            <a:r>
              <a:rPr lang="fr-CH" baseline="0" dirty="0"/>
              <a:t> of </a:t>
            </a:r>
            <a:r>
              <a:rPr lang="fr-CH" baseline="0" dirty="0" err="1"/>
              <a:t>severity</a:t>
            </a:r>
            <a:r>
              <a:rPr lang="fr-CH" baseline="0" dirty="0"/>
              <a:t>, </a:t>
            </a:r>
            <a:r>
              <a:rPr lang="fr-CH" baseline="0" dirty="0" err="1"/>
              <a:t>then</a:t>
            </a:r>
            <a:r>
              <a:rPr lang="fr-CH" baseline="0" dirty="0"/>
              <a:t> </a:t>
            </a:r>
            <a:r>
              <a:rPr lang="fr-CH" baseline="0" dirty="0" err="1"/>
              <a:t>each</a:t>
            </a:r>
            <a:r>
              <a:rPr lang="fr-CH" baseline="0" dirty="0"/>
              <a:t> </a:t>
            </a:r>
            <a:r>
              <a:rPr lang="fr-CH" baseline="0" dirty="0" err="1"/>
              <a:t>households</a:t>
            </a:r>
            <a:r>
              <a:rPr lang="fr-CH" baseline="0" dirty="0"/>
              <a:t> </a:t>
            </a:r>
            <a:r>
              <a:rPr lang="fr-CH" baseline="0" dirty="0" err="1"/>
              <a:t>assigned</a:t>
            </a:r>
            <a:r>
              <a:rPr lang="fr-CH" baseline="0" dirty="0"/>
              <a:t> to one </a:t>
            </a:r>
            <a:r>
              <a:rPr lang="fr-CH" baseline="0" dirty="0" err="1"/>
              <a:t>level</a:t>
            </a:r>
            <a:r>
              <a:rPr lang="fr-CH" baseline="0" dirty="0"/>
              <a:t>. The graph shows the </a:t>
            </a:r>
            <a:r>
              <a:rPr lang="fr-CH" baseline="0" dirty="0" err="1"/>
              <a:t>percentage</a:t>
            </a:r>
            <a:r>
              <a:rPr lang="fr-CH" baseline="0" dirty="0"/>
              <a:t> of </a:t>
            </a:r>
            <a:r>
              <a:rPr lang="fr-CH" baseline="0" dirty="0" err="1"/>
              <a:t>households</a:t>
            </a:r>
            <a:r>
              <a:rPr lang="fr-CH" baseline="0" dirty="0"/>
              <a:t> for </a:t>
            </a:r>
            <a:r>
              <a:rPr lang="fr-CH" baseline="0" dirty="0" err="1"/>
              <a:t>each</a:t>
            </a:r>
            <a:r>
              <a:rPr lang="fr-CH" baseline="0" dirty="0"/>
              <a:t> population group </a:t>
            </a:r>
            <a:r>
              <a:rPr lang="fr-CH" baseline="0" dirty="0" err="1"/>
              <a:t>that</a:t>
            </a:r>
            <a:r>
              <a:rPr lang="fr-CH" baseline="0" dirty="0"/>
              <a:t> </a:t>
            </a:r>
            <a:r>
              <a:rPr lang="fr-CH" baseline="0" dirty="0" err="1"/>
              <a:t>fell</a:t>
            </a:r>
            <a:r>
              <a:rPr lang="fr-CH" baseline="0" dirty="0"/>
              <a:t> </a:t>
            </a:r>
            <a:r>
              <a:rPr lang="fr-CH" baseline="0" dirty="0" err="1"/>
              <a:t>under</a:t>
            </a:r>
            <a:r>
              <a:rPr lang="fr-CH" baseline="0" dirty="0"/>
              <a:t> </a:t>
            </a:r>
            <a:r>
              <a:rPr lang="fr-CH" baseline="0" dirty="0" err="1"/>
              <a:t>each</a:t>
            </a:r>
            <a:r>
              <a:rPr lang="fr-CH" baseline="0" dirty="0"/>
              <a:t> </a:t>
            </a:r>
            <a:r>
              <a:rPr lang="fr-CH" baseline="0" dirty="0" err="1"/>
              <a:t>severity</a:t>
            </a:r>
            <a:r>
              <a:rPr lang="fr-CH" baseline="0" dirty="0"/>
              <a:t> </a:t>
            </a:r>
            <a:r>
              <a:rPr lang="fr-CH" baseline="0" dirty="0" err="1"/>
              <a:t>level</a:t>
            </a:r>
            <a:r>
              <a:rPr lang="fr-CH" baseline="0" dirty="0"/>
              <a:t>. </a:t>
            </a:r>
            <a:endParaRPr lang="en-GB" baseline="0" dirty="0"/>
          </a:p>
          <a:p>
            <a:r>
              <a:rPr lang="fr-CH" baseline="0" dirty="0" err="1"/>
              <a:t>Quality</a:t>
            </a:r>
            <a:r>
              <a:rPr lang="fr-CH" baseline="0" dirty="0"/>
              <a:t>: </a:t>
            </a:r>
            <a:r>
              <a:rPr lang="fr-CH" baseline="0" dirty="0" err="1"/>
              <a:t>level</a:t>
            </a:r>
            <a:r>
              <a:rPr lang="fr-CH" baseline="0" dirty="0"/>
              <a:t> 1 (water </a:t>
            </a:r>
            <a:r>
              <a:rPr lang="fr-CH" baseline="0" dirty="0" err="1"/>
              <a:t>comes</a:t>
            </a:r>
            <a:r>
              <a:rPr lang="fr-CH" baseline="0" dirty="0"/>
              <a:t> </a:t>
            </a:r>
            <a:r>
              <a:rPr lang="fr-CH" baseline="0" dirty="0" err="1"/>
              <a:t>from</a:t>
            </a:r>
            <a:r>
              <a:rPr lang="fr-CH" baseline="0" dirty="0"/>
              <a:t> an </a:t>
            </a:r>
            <a:r>
              <a:rPr lang="fr-CH" baseline="0" dirty="0" err="1"/>
              <a:t>improved</a:t>
            </a:r>
            <a:r>
              <a:rPr lang="fr-CH" baseline="0" dirty="0"/>
              <a:t> source, </a:t>
            </a:r>
            <a:r>
              <a:rPr lang="fr-CH" baseline="0" dirty="0" err="1"/>
              <a:t>including</a:t>
            </a:r>
            <a:r>
              <a:rPr lang="fr-CH" baseline="0" dirty="0"/>
              <a:t> </a:t>
            </a:r>
            <a:r>
              <a:rPr lang="fr-CH" baseline="0" dirty="0" err="1"/>
              <a:t>piped</a:t>
            </a:r>
            <a:r>
              <a:rPr lang="fr-CH" baseline="0" dirty="0"/>
              <a:t> water </a:t>
            </a:r>
            <a:r>
              <a:rPr lang="fr-CH" baseline="0" dirty="0" err="1"/>
              <a:t>into</a:t>
            </a:r>
            <a:r>
              <a:rPr lang="fr-CH" baseline="0" dirty="0"/>
              <a:t> compound) / </a:t>
            </a:r>
            <a:r>
              <a:rPr lang="fr-CH" baseline="0" dirty="0" err="1"/>
              <a:t>level</a:t>
            </a:r>
            <a:r>
              <a:rPr lang="fr-CH" baseline="0" dirty="0"/>
              <a:t> 2 (water </a:t>
            </a:r>
            <a:r>
              <a:rPr lang="fr-CH" baseline="0" dirty="0" err="1"/>
              <a:t>from</a:t>
            </a:r>
            <a:r>
              <a:rPr lang="fr-CH" baseline="0" dirty="0"/>
              <a:t> an </a:t>
            </a:r>
            <a:r>
              <a:rPr lang="fr-CH" baseline="0" dirty="0" err="1"/>
              <a:t>improved</a:t>
            </a:r>
            <a:r>
              <a:rPr lang="fr-CH" baseline="0" dirty="0"/>
              <a:t> source, </a:t>
            </a:r>
            <a:r>
              <a:rPr lang="fr-CH" baseline="0" dirty="0" err="1"/>
              <a:t>including</a:t>
            </a:r>
            <a:r>
              <a:rPr lang="fr-CH" baseline="0" dirty="0"/>
              <a:t> </a:t>
            </a:r>
            <a:r>
              <a:rPr lang="fr-CH" baseline="0" dirty="0" err="1"/>
              <a:t>piped</a:t>
            </a:r>
            <a:r>
              <a:rPr lang="fr-CH" baseline="0" dirty="0"/>
              <a:t> water </a:t>
            </a:r>
            <a:r>
              <a:rPr lang="fr-CH" baseline="0" dirty="0" err="1"/>
              <a:t>connected</a:t>
            </a:r>
            <a:r>
              <a:rPr lang="fr-CH" baseline="0" dirty="0"/>
              <a:t> to public </a:t>
            </a:r>
            <a:r>
              <a:rPr lang="fr-CH" baseline="0" dirty="0" err="1"/>
              <a:t>tap</a:t>
            </a:r>
            <a:r>
              <a:rPr lang="fr-CH" baseline="0" dirty="0"/>
              <a:t>, </a:t>
            </a:r>
            <a:r>
              <a:rPr lang="fr-CH" baseline="0" dirty="0" err="1"/>
              <a:t>borehole</a:t>
            </a:r>
            <a:r>
              <a:rPr lang="fr-CH" baseline="0" dirty="0"/>
              <a:t>, </a:t>
            </a:r>
            <a:r>
              <a:rPr lang="fr-CH" baseline="0" dirty="0" err="1"/>
              <a:t>protected</a:t>
            </a:r>
            <a:r>
              <a:rPr lang="fr-CH" baseline="0" dirty="0"/>
              <a:t> </a:t>
            </a:r>
            <a:r>
              <a:rPr lang="fr-CH" baseline="0" dirty="0" err="1"/>
              <a:t>well</a:t>
            </a:r>
            <a:r>
              <a:rPr lang="fr-CH" baseline="0" dirty="0"/>
              <a:t>, </a:t>
            </a:r>
            <a:r>
              <a:rPr lang="fr-CH" baseline="0" dirty="0" err="1"/>
              <a:t>protected</a:t>
            </a:r>
            <a:r>
              <a:rPr lang="fr-CH" baseline="0" dirty="0"/>
              <a:t> </a:t>
            </a:r>
            <a:r>
              <a:rPr lang="fr-CH" baseline="0" dirty="0" err="1"/>
              <a:t>rainwater</a:t>
            </a:r>
            <a:r>
              <a:rPr lang="fr-CH" baseline="0" dirty="0"/>
              <a:t> tank, </a:t>
            </a:r>
            <a:r>
              <a:rPr lang="fr-CH" baseline="0" dirty="0" err="1"/>
              <a:t>protected</a:t>
            </a:r>
            <a:r>
              <a:rPr lang="fr-CH" baseline="0" dirty="0"/>
              <a:t> </a:t>
            </a:r>
            <a:r>
              <a:rPr lang="fr-CH" baseline="0" dirty="0" err="1"/>
              <a:t>spring</a:t>
            </a:r>
            <a:r>
              <a:rPr lang="fr-CH" baseline="0" dirty="0"/>
              <a:t>) / </a:t>
            </a:r>
            <a:r>
              <a:rPr lang="fr-CH" baseline="0" dirty="0" err="1"/>
              <a:t>level</a:t>
            </a:r>
            <a:r>
              <a:rPr lang="fr-CH" baseline="0" dirty="0"/>
              <a:t> 3 (water </a:t>
            </a:r>
            <a:r>
              <a:rPr lang="fr-CH" baseline="0" dirty="0" err="1"/>
              <a:t>comes</a:t>
            </a:r>
            <a:r>
              <a:rPr lang="fr-CH" baseline="0" dirty="0"/>
              <a:t> </a:t>
            </a:r>
            <a:r>
              <a:rPr lang="fr-CH" baseline="0" dirty="0" err="1"/>
              <a:t>from</a:t>
            </a:r>
            <a:r>
              <a:rPr lang="fr-CH" baseline="0" dirty="0"/>
              <a:t> an </a:t>
            </a:r>
            <a:r>
              <a:rPr lang="fr-CH" baseline="0" dirty="0" err="1"/>
              <a:t>improved</a:t>
            </a:r>
            <a:r>
              <a:rPr lang="fr-CH" baseline="0" dirty="0"/>
              <a:t> source </a:t>
            </a:r>
            <a:r>
              <a:rPr lang="fr-CH" baseline="0" dirty="0" err="1"/>
              <a:t>including</a:t>
            </a:r>
            <a:r>
              <a:rPr lang="fr-CH" baseline="0" dirty="0"/>
              <a:t> </a:t>
            </a:r>
            <a:r>
              <a:rPr lang="fr-CH" baseline="0" dirty="0" err="1"/>
              <a:t>bottled</a:t>
            </a:r>
            <a:r>
              <a:rPr lang="fr-CH" baseline="0" dirty="0"/>
              <a:t> water / water </a:t>
            </a:r>
            <a:r>
              <a:rPr lang="fr-CH" baseline="0" dirty="0" err="1"/>
              <a:t>trucking</a:t>
            </a:r>
            <a:r>
              <a:rPr lang="fr-CH" baseline="0" dirty="0"/>
              <a:t>) / </a:t>
            </a:r>
            <a:r>
              <a:rPr lang="fr-CH" baseline="0" dirty="0" err="1"/>
              <a:t>level</a:t>
            </a:r>
            <a:r>
              <a:rPr lang="fr-CH" baseline="0" dirty="0"/>
              <a:t> 4 (water </a:t>
            </a:r>
            <a:r>
              <a:rPr lang="fr-CH" baseline="0" dirty="0" err="1"/>
              <a:t>comes</a:t>
            </a:r>
            <a:r>
              <a:rPr lang="fr-CH" baseline="0" dirty="0"/>
              <a:t> </a:t>
            </a:r>
            <a:r>
              <a:rPr lang="fr-CH" baseline="0" dirty="0" err="1"/>
              <a:t>from</a:t>
            </a:r>
            <a:r>
              <a:rPr lang="fr-CH" baseline="0" dirty="0"/>
              <a:t> an </a:t>
            </a:r>
            <a:r>
              <a:rPr lang="fr-CH" baseline="0" dirty="0" err="1"/>
              <a:t>unimproved</a:t>
            </a:r>
            <a:r>
              <a:rPr lang="fr-CH" baseline="0" dirty="0"/>
              <a:t> water source / </a:t>
            </a:r>
            <a:r>
              <a:rPr lang="fr-CH" baseline="0" dirty="0" err="1"/>
              <a:t>level</a:t>
            </a:r>
            <a:r>
              <a:rPr lang="fr-CH" baseline="0" dirty="0"/>
              <a:t> 5 (water </a:t>
            </a:r>
            <a:r>
              <a:rPr lang="fr-CH" baseline="0" dirty="0" err="1"/>
              <a:t>comes</a:t>
            </a:r>
            <a:r>
              <a:rPr lang="fr-CH" baseline="0" dirty="0"/>
              <a:t> </a:t>
            </a:r>
            <a:r>
              <a:rPr lang="fr-CH" baseline="0" dirty="0" err="1"/>
              <a:t>directly</a:t>
            </a:r>
            <a:r>
              <a:rPr lang="fr-CH" baseline="0" dirty="0"/>
              <a:t> </a:t>
            </a:r>
            <a:r>
              <a:rPr lang="fr-CH" baseline="0" dirty="0" err="1"/>
              <a:t>from</a:t>
            </a:r>
            <a:r>
              <a:rPr lang="fr-CH" baseline="0" dirty="0"/>
              <a:t> </a:t>
            </a:r>
            <a:r>
              <a:rPr lang="fr-CH" baseline="0" dirty="0" err="1"/>
              <a:t>rivers</a:t>
            </a:r>
            <a:r>
              <a:rPr lang="fr-CH" baseline="0" dirty="0"/>
              <a:t>, </a:t>
            </a:r>
            <a:r>
              <a:rPr lang="fr-CH" baseline="0" dirty="0" err="1"/>
              <a:t>lakes</a:t>
            </a:r>
            <a:r>
              <a:rPr lang="fr-CH" baseline="0" dirty="0"/>
              <a:t>, ponds, etc.)</a:t>
            </a:r>
          </a:p>
          <a:p>
            <a:r>
              <a:rPr lang="fr-CH" baseline="0" dirty="0" err="1"/>
              <a:t>Quantity</a:t>
            </a:r>
            <a:r>
              <a:rPr lang="fr-CH" baseline="0" dirty="0"/>
              <a:t>: </a:t>
            </a:r>
            <a:r>
              <a:rPr lang="fr-CH" baseline="0" dirty="0" err="1"/>
              <a:t>level</a:t>
            </a:r>
            <a:r>
              <a:rPr lang="fr-CH" baseline="0" dirty="0"/>
              <a:t> 1 (more </a:t>
            </a:r>
            <a:r>
              <a:rPr lang="fr-CH" baseline="0" dirty="0" err="1"/>
              <a:t>than</a:t>
            </a:r>
            <a:r>
              <a:rPr lang="fr-CH" baseline="0" dirty="0"/>
              <a:t> 80 l/d/p); </a:t>
            </a:r>
            <a:r>
              <a:rPr lang="fr-CH" baseline="0" dirty="0" err="1"/>
              <a:t>level</a:t>
            </a:r>
            <a:r>
              <a:rPr lang="fr-CH" baseline="0" dirty="0"/>
              <a:t> 2 (50 or more but </a:t>
            </a:r>
            <a:r>
              <a:rPr lang="fr-CH" baseline="0" dirty="0" err="1"/>
              <a:t>less</a:t>
            </a:r>
            <a:r>
              <a:rPr lang="fr-CH" baseline="0" dirty="0"/>
              <a:t> </a:t>
            </a:r>
            <a:r>
              <a:rPr lang="fr-CH" baseline="0" dirty="0" err="1"/>
              <a:t>thand</a:t>
            </a:r>
            <a:r>
              <a:rPr lang="fr-CH" baseline="0" dirty="0"/>
              <a:t> 80 l/d/p); </a:t>
            </a:r>
            <a:r>
              <a:rPr lang="fr-CH" baseline="0" dirty="0" err="1"/>
              <a:t>level</a:t>
            </a:r>
            <a:r>
              <a:rPr lang="fr-CH" baseline="0" dirty="0"/>
              <a:t> 3 (15 or more but </a:t>
            </a:r>
            <a:r>
              <a:rPr lang="fr-CH" baseline="0" dirty="0" err="1"/>
              <a:t>less</a:t>
            </a:r>
            <a:r>
              <a:rPr lang="fr-CH" baseline="0" dirty="0"/>
              <a:t> </a:t>
            </a:r>
            <a:r>
              <a:rPr lang="fr-CH" baseline="0" dirty="0" err="1"/>
              <a:t>than</a:t>
            </a:r>
            <a:r>
              <a:rPr lang="fr-CH" baseline="0" dirty="0"/>
              <a:t> 50 l/d/p); </a:t>
            </a:r>
            <a:r>
              <a:rPr lang="fr-CH" baseline="0" dirty="0" err="1"/>
              <a:t>level</a:t>
            </a:r>
            <a:r>
              <a:rPr lang="fr-CH" baseline="0" dirty="0"/>
              <a:t> 4 (7.5 or more but </a:t>
            </a:r>
            <a:r>
              <a:rPr lang="fr-CH" baseline="0" dirty="0" err="1"/>
              <a:t>less</a:t>
            </a:r>
            <a:r>
              <a:rPr lang="fr-CH" baseline="0" dirty="0"/>
              <a:t> </a:t>
            </a:r>
            <a:r>
              <a:rPr lang="fr-CH" baseline="0" dirty="0" err="1"/>
              <a:t>than</a:t>
            </a:r>
            <a:r>
              <a:rPr lang="fr-CH" baseline="0" dirty="0"/>
              <a:t> 15 l/d/p); </a:t>
            </a:r>
            <a:r>
              <a:rPr lang="fr-CH" baseline="0" dirty="0" err="1"/>
              <a:t>level</a:t>
            </a:r>
            <a:r>
              <a:rPr lang="fr-CH" baseline="0" dirty="0"/>
              <a:t> 5 (</a:t>
            </a:r>
            <a:r>
              <a:rPr lang="fr-CH" baseline="0" dirty="0" err="1"/>
              <a:t>less</a:t>
            </a:r>
            <a:r>
              <a:rPr lang="fr-CH" baseline="0" dirty="0"/>
              <a:t> </a:t>
            </a:r>
            <a:r>
              <a:rPr lang="fr-CH" baseline="0" dirty="0" err="1"/>
              <a:t>than</a:t>
            </a:r>
            <a:r>
              <a:rPr lang="fr-CH" baseline="0" dirty="0"/>
              <a:t> 7.5 l/d/p)</a:t>
            </a:r>
            <a:endParaRPr lang="en-GB" dirty="0"/>
          </a:p>
        </p:txBody>
      </p:sp>
      <p:sp>
        <p:nvSpPr>
          <p:cNvPr id="4" name="Slide Number Placeholder 3"/>
          <p:cNvSpPr>
            <a:spLocks noGrp="1"/>
          </p:cNvSpPr>
          <p:nvPr>
            <p:ph type="sldNum" sz="quarter" idx="10"/>
          </p:nvPr>
        </p:nvSpPr>
        <p:spPr/>
        <p:txBody>
          <a:bodyPr/>
          <a:lstStyle/>
          <a:p>
            <a:fld id="{35F7B8C5-5101-412D-876A-A06D88B58488}" type="slidenum">
              <a:rPr lang="en-GB" smtClean="0"/>
              <a:t>27</a:t>
            </a:fld>
            <a:endParaRPr lang="en-GB"/>
          </a:p>
        </p:txBody>
      </p:sp>
    </p:spTree>
    <p:extLst>
      <p:ext uri="{BB962C8B-B14F-4D97-AF65-F5344CB8AC3E}">
        <p14:creationId xmlns:p14="http://schemas.microsoft.com/office/powerpoint/2010/main" val="2050590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How </a:t>
            </a:r>
            <a:r>
              <a:rPr lang="fr-CH" dirty="0" err="1"/>
              <a:t>is</a:t>
            </a:r>
            <a:r>
              <a:rPr lang="fr-CH" dirty="0"/>
              <a:t> the </a:t>
            </a:r>
            <a:r>
              <a:rPr lang="fr-CH" dirty="0" err="1"/>
              <a:t>indicator</a:t>
            </a:r>
            <a:r>
              <a:rPr lang="fr-CH" dirty="0"/>
              <a:t> </a:t>
            </a:r>
            <a:r>
              <a:rPr lang="fr-CH" dirty="0" err="1"/>
              <a:t>calculated</a:t>
            </a:r>
            <a:r>
              <a:rPr lang="fr-CH" dirty="0"/>
              <a:t>?</a:t>
            </a:r>
            <a:r>
              <a:rPr lang="fr-CH" baseline="0" dirty="0"/>
              <a:t> </a:t>
            </a:r>
            <a:r>
              <a:rPr lang="fr-CH" baseline="0" dirty="0" err="1"/>
              <a:t>Indicator</a:t>
            </a:r>
            <a:r>
              <a:rPr lang="fr-CH" baseline="0" dirty="0"/>
              <a:t> </a:t>
            </a:r>
            <a:r>
              <a:rPr lang="fr-CH" baseline="0" dirty="0" err="1"/>
              <a:t>categorized</a:t>
            </a:r>
            <a:r>
              <a:rPr lang="fr-CH" baseline="0" dirty="0"/>
              <a:t> (</a:t>
            </a:r>
            <a:r>
              <a:rPr lang="fr-CH" baseline="0" dirty="0" err="1"/>
              <a:t>with</a:t>
            </a:r>
            <a:r>
              <a:rPr lang="fr-CH" baseline="0" dirty="0"/>
              <a:t> the SNFI cluster) </a:t>
            </a:r>
            <a:r>
              <a:rPr lang="fr-CH" baseline="0" dirty="0" err="1"/>
              <a:t>into</a:t>
            </a:r>
            <a:r>
              <a:rPr lang="fr-CH" baseline="0" dirty="0"/>
              <a:t> the 5 </a:t>
            </a:r>
            <a:r>
              <a:rPr lang="fr-CH" baseline="0" dirty="0" err="1"/>
              <a:t>levels</a:t>
            </a:r>
            <a:r>
              <a:rPr lang="fr-CH" baseline="0" dirty="0"/>
              <a:t> of </a:t>
            </a:r>
            <a:r>
              <a:rPr lang="fr-CH" baseline="0" err="1"/>
              <a:t>severity</a:t>
            </a:r>
            <a:r>
              <a:rPr lang="fr-CH" baseline="0"/>
              <a:t> (there were only 3 levels calculated), </a:t>
            </a:r>
            <a:r>
              <a:rPr lang="fr-CH" baseline="0" dirty="0" err="1"/>
              <a:t>then</a:t>
            </a:r>
            <a:r>
              <a:rPr lang="fr-CH" baseline="0" dirty="0"/>
              <a:t> </a:t>
            </a:r>
            <a:r>
              <a:rPr lang="fr-CH" baseline="0" err="1"/>
              <a:t>each</a:t>
            </a:r>
            <a:r>
              <a:rPr lang="fr-CH" baseline="0"/>
              <a:t> household </a:t>
            </a:r>
            <a:r>
              <a:rPr lang="fr-CH" baseline="0" dirty="0" err="1"/>
              <a:t>assigned</a:t>
            </a:r>
            <a:r>
              <a:rPr lang="fr-CH" baseline="0" dirty="0"/>
              <a:t> to one </a:t>
            </a:r>
            <a:r>
              <a:rPr lang="fr-CH" baseline="0" dirty="0" err="1"/>
              <a:t>level</a:t>
            </a:r>
            <a:r>
              <a:rPr lang="fr-CH" baseline="0" dirty="0"/>
              <a:t>. The graph shows the </a:t>
            </a:r>
            <a:r>
              <a:rPr lang="fr-CH" baseline="0" dirty="0" err="1"/>
              <a:t>percentage</a:t>
            </a:r>
            <a:r>
              <a:rPr lang="fr-CH" baseline="0" dirty="0"/>
              <a:t> of </a:t>
            </a:r>
            <a:r>
              <a:rPr lang="fr-CH" baseline="0" dirty="0" err="1"/>
              <a:t>households</a:t>
            </a:r>
            <a:r>
              <a:rPr lang="fr-CH" baseline="0" dirty="0"/>
              <a:t> for </a:t>
            </a:r>
            <a:r>
              <a:rPr lang="fr-CH" baseline="0" dirty="0" err="1"/>
              <a:t>each</a:t>
            </a:r>
            <a:r>
              <a:rPr lang="fr-CH" baseline="0" dirty="0"/>
              <a:t> population group </a:t>
            </a:r>
            <a:r>
              <a:rPr lang="fr-CH" baseline="0" dirty="0" err="1"/>
              <a:t>that</a:t>
            </a:r>
            <a:r>
              <a:rPr lang="fr-CH" baseline="0" dirty="0"/>
              <a:t> </a:t>
            </a:r>
            <a:r>
              <a:rPr lang="fr-CH" baseline="0" dirty="0" err="1"/>
              <a:t>fell</a:t>
            </a:r>
            <a:r>
              <a:rPr lang="fr-CH" baseline="0" dirty="0"/>
              <a:t> </a:t>
            </a:r>
            <a:r>
              <a:rPr lang="fr-CH" baseline="0" dirty="0" err="1"/>
              <a:t>under</a:t>
            </a:r>
            <a:r>
              <a:rPr lang="fr-CH" baseline="0" dirty="0"/>
              <a:t> </a:t>
            </a:r>
            <a:r>
              <a:rPr lang="fr-CH" baseline="0" dirty="0" err="1"/>
              <a:t>each</a:t>
            </a:r>
            <a:r>
              <a:rPr lang="fr-CH" baseline="0" dirty="0"/>
              <a:t> </a:t>
            </a:r>
            <a:r>
              <a:rPr lang="fr-CH" baseline="0" dirty="0" err="1"/>
              <a:t>severity</a:t>
            </a:r>
            <a:r>
              <a:rPr lang="fr-CH" baseline="0" dirty="0"/>
              <a:t> </a:t>
            </a:r>
            <a:r>
              <a:rPr lang="fr-CH" baseline="0" dirty="0" err="1"/>
              <a:t>level</a:t>
            </a:r>
            <a:r>
              <a:rPr lang="fr-CH" baseline="0" dirty="0"/>
              <a:t>. </a:t>
            </a:r>
            <a:endParaRPr lang="en-GB" dirty="0"/>
          </a:p>
        </p:txBody>
      </p:sp>
      <p:sp>
        <p:nvSpPr>
          <p:cNvPr id="4" name="Slide Number Placeholder 3"/>
          <p:cNvSpPr>
            <a:spLocks noGrp="1"/>
          </p:cNvSpPr>
          <p:nvPr>
            <p:ph type="sldNum" sz="quarter" idx="10"/>
          </p:nvPr>
        </p:nvSpPr>
        <p:spPr/>
        <p:txBody>
          <a:bodyPr/>
          <a:lstStyle/>
          <a:p>
            <a:fld id="{35F7B8C5-5101-412D-876A-A06D88B58488}" type="slidenum">
              <a:rPr lang="en-GB" smtClean="0"/>
              <a:t>29</a:t>
            </a:fld>
            <a:endParaRPr lang="en-GB"/>
          </a:p>
        </p:txBody>
      </p:sp>
    </p:spTree>
    <p:extLst>
      <p:ext uri="{BB962C8B-B14F-4D97-AF65-F5344CB8AC3E}">
        <p14:creationId xmlns:p14="http://schemas.microsoft.com/office/powerpoint/2010/main" val="2981689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200" b="1">
                <a:solidFill>
                  <a:schemeClr val="tx1">
                    <a:lumMod val="85000"/>
                    <a:lumOff val="15000"/>
                  </a:schemeClr>
                </a:solidFill>
              </a:rPr>
              <a:t>Increased competition for jobs was the main barrier to employment for all three population groups</a:t>
            </a:r>
            <a:r>
              <a:rPr lang="fr-CH" sz="1200">
                <a:solidFill>
                  <a:schemeClr val="tx1">
                    <a:lumMod val="85000"/>
                    <a:lumOff val="15000"/>
                  </a:schemeClr>
                </a:solidFill>
              </a:rPr>
              <a:t>, and in particular for returnee households (83%). </a:t>
            </a:r>
          </a:p>
          <a:p>
            <a:endParaRPr lang="en-GB"/>
          </a:p>
        </p:txBody>
      </p:sp>
      <p:sp>
        <p:nvSpPr>
          <p:cNvPr id="4" name="Slide Number Placeholder 3"/>
          <p:cNvSpPr>
            <a:spLocks noGrp="1"/>
          </p:cNvSpPr>
          <p:nvPr>
            <p:ph type="sldNum" sz="quarter" idx="10"/>
          </p:nvPr>
        </p:nvSpPr>
        <p:spPr/>
        <p:txBody>
          <a:bodyPr/>
          <a:lstStyle/>
          <a:p>
            <a:fld id="{35F7B8C5-5101-412D-876A-A06D88B58488}" type="slidenum">
              <a:rPr lang="en-GB" smtClean="0"/>
              <a:t>30</a:t>
            </a:fld>
            <a:endParaRPr lang="en-GB"/>
          </a:p>
        </p:txBody>
      </p:sp>
    </p:spTree>
    <p:extLst>
      <p:ext uri="{BB962C8B-B14F-4D97-AF65-F5344CB8AC3E}">
        <p14:creationId xmlns:p14="http://schemas.microsoft.com/office/powerpoint/2010/main" val="3358536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a:t>Notable that despite relatively good access for almost all households to education, not all children were attending school. </a:t>
            </a:r>
            <a:endParaRPr lang="en-GB"/>
          </a:p>
          <a:p>
            <a:endParaRPr lang="en-GB"/>
          </a:p>
        </p:txBody>
      </p:sp>
      <p:sp>
        <p:nvSpPr>
          <p:cNvPr id="4" name="Slide Number Placeholder 3"/>
          <p:cNvSpPr>
            <a:spLocks noGrp="1"/>
          </p:cNvSpPr>
          <p:nvPr>
            <p:ph type="sldNum" sz="quarter" idx="10"/>
          </p:nvPr>
        </p:nvSpPr>
        <p:spPr/>
        <p:txBody>
          <a:bodyPr/>
          <a:lstStyle/>
          <a:p>
            <a:fld id="{35F7B8C5-5101-412D-876A-A06D88B58488}" type="slidenum">
              <a:rPr lang="en-GB" smtClean="0"/>
              <a:t>31</a:t>
            </a:fld>
            <a:endParaRPr lang="en-GB"/>
          </a:p>
        </p:txBody>
      </p:sp>
    </p:spTree>
    <p:extLst>
      <p:ext uri="{BB962C8B-B14F-4D97-AF65-F5344CB8AC3E}">
        <p14:creationId xmlns:p14="http://schemas.microsoft.com/office/powerpoint/2010/main" val="1450798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can’t afford to pay for the school related expenses (Examples include: Cannot afford to pay for the school fees (e.g. school supplies, tuition, textbook, food, uniforms, etc.), Cannot afford to pay for transport)</a:t>
            </a:r>
          </a:p>
          <a:p>
            <a:pPr marL="171450" indent="-171450">
              <a:buFont typeface="Arial" panose="020B0604020202020204" pitchFamily="34" charset="0"/>
              <a:buChar char="•"/>
            </a:pPr>
            <a:r>
              <a:rPr lang="en-US" dirty="0"/>
              <a:t>Going or attending school is not safe (Examples include: it is unsafe to travel or go to school, Fear of recruitment in/on way to school, Fear of bombing, Fear of violence against children at school (corporal punishment, harassment by teachers and other students, bullying, etc.), Fear of abduction in/on way to school)</a:t>
            </a:r>
          </a:p>
          <a:p>
            <a:pPr marL="171450" indent="-171450">
              <a:buFont typeface="Arial" panose="020B0604020202020204" pitchFamily="34" charset="0"/>
              <a:buChar char="•"/>
            </a:pPr>
            <a:r>
              <a:rPr lang="en-US" dirty="0"/>
              <a:t>School stopped functioning and is now closed (Examples include: Occupied by armed forces, Partially damaged, Totally damaged, Occupied by displaced persons, Lack of students)</a:t>
            </a:r>
          </a:p>
          <a:p>
            <a:pPr marL="171450" indent="-171450">
              <a:buFont typeface="Arial" panose="020B0604020202020204" pitchFamily="34" charset="0"/>
              <a:buChar char="•"/>
            </a:pPr>
            <a:r>
              <a:rPr lang="en-US" dirty="0"/>
              <a:t>Our children can’t physically go to the school (Examples include: Disability (of child), Traumatization (of child), School is too far away, No transport available to bring to school, No fuel available to bring to school, Child ill, disabled or unhealthy, Child is too young)</a:t>
            </a:r>
            <a:endParaRPr lang="en-GB" dirty="0"/>
          </a:p>
        </p:txBody>
      </p:sp>
      <p:sp>
        <p:nvSpPr>
          <p:cNvPr id="4" name="Slide Number Placeholder 3"/>
          <p:cNvSpPr>
            <a:spLocks noGrp="1"/>
          </p:cNvSpPr>
          <p:nvPr>
            <p:ph type="sldNum" sz="quarter" idx="10"/>
          </p:nvPr>
        </p:nvSpPr>
        <p:spPr/>
        <p:txBody>
          <a:bodyPr/>
          <a:lstStyle/>
          <a:p>
            <a:fld id="{35F7B8C5-5101-412D-876A-A06D88B58488}" type="slidenum">
              <a:rPr lang="en-GB" smtClean="0"/>
              <a:t>32</a:t>
            </a:fld>
            <a:endParaRPr lang="en-GB"/>
          </a:p>
        </p:txBody>
      </p:sp>
    </p:spTree>
    <p:extLst>
      <p:ext uri="{BB962C8B-B14F-4D97-AF65-F5344CB8AC3E}">
        <p14:creationId xmlns:p14="http://schemas.microsoft.com/office/powerpoint/2010/main" val="2375809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F7B8C5-5101-412D-876A-A06D88B58488}" type="slidenum">
              <a:rPr lang="en-GB" smtClean="0"/>
              <a:t>33</a:t>
            </a:fld>
            <a:endParaRPr lang="en-GB"/>
          </a:p>
        </p:txBody>
      </p:sp>
    </p:spTree>
    <p:extLst>
      <p:ext uri="{BB962C8B-B14F-4D97-AF65-F5344CB8AC3E}">
        <p14:creationId xmlns:p14="http://schemas.microsoft.com/office/powerpoint/2010/main" val="2376711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t>How is the indicator calculated?</a:t>
            </a:r>
            <a:r>
              <a:rPr lang="fr-CH" baseline="0"/>
              <a:t> Indicator categorized (with the SNFI cluster) into the 5 levels of severity, then each households assigned to one level. The graph shows the percentage of households for each population group that fell under each severity level. </a:t>
            </a:r>
          </a:p>
          <a:p>
            <a:r>
              <a:rPr lang="fr-CH" baseline="0"/>
              <a:t>Level 1 (missing no document); level 2 (missing document but none of the core 5 documents); level 3 (missing 1 or 2 core documents; level 4 (missing 3 core documents); level 5 (missing 4 or more core documents)</a:t>
            </a:r>
            <a:endParaRPr lang="en-GB"/>
          </a:p>
        </p:txBody>
      </p:sp>
      <p:sp>
        <p:nvSpPr>
          <p:cNvPr id="4" name="Slide Number Placeholder 3"/>
          <p:cNvSpPr>
            <a:spLocks noGrp="1"/>
          </p:cNvSpPr>
          <p:nvPr>
            <p:ph type="sldNum" sz="quarter" idx="10"/>
          </p:nvPr>
        </p:nvSpPr>
        <p:spPr/>
        <p:txBody>
          <a:bodyPr/>
          <a:lstStyle/>
          <a:p>
            <a:fld id="{35F7B8C5-5101-412D-876A-A06D88B58488}" type="slidenum">
              <a:rPr lang="en-GB" smtClean="0"/>
              <a:t>36</a:t>
            </a:fld>
            <a:endParaRPr lang="en-GB"/>
          </a:p>
        </p:txBody>
      </p:sp>
    </p:spTree>
    <p:extLst>
      <p:ext uri="{BB962C8B-B14F-4D97-AF65-F5344CB8AC3E}">
        <p14:creationId xmlns:p14="http://schemas.microsoft.com/office/powerpoint/2010/main" val="2809694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t>Reminder: proportion of female headed households higher in camps</a:t>
            </a:r>
            <a:endParaRPr lang="en-GB"/>
          </a:p>
        </p:txBody>
      </p:sp>
      <p:sp>
        <p:nvSpPr>
          <p:cNvPr id="4" name="Slide Number Placeholder 3"/>
          <p:cNvSpPr>
            <a:spLocks noGrp="1"/>
          </p:cNvSpPr>
          <p:nvPr>
            <p:ph type="sldNum" sz="quarter" idx="10"/>
          </p:nvPr>
        </p:nvSpPr>
        <p:spPr/>
        <p:txBody>
          <a:bodyPr/>
          <a:lstStyle/>
          <a:p>
            <a:fld id="{35F7B8C5-5101-412D-876A-A06D88B58488}" type="slidenum">
              <a:rPr lang="en-GB" smtClean="0"/>
              <a:t>38</a:t>
            </a:fld>
            <a:endParaRPr lang="en-GB"/>
          </a:p>
        </p:txBody>
      </p:sp>
    </p:spTree>
    <p:extLst>
      <p:ext uri="{BB962C8B-B14F-4D97-AF65-F5344CB8AC3E}">
        <p14:creationId xmlns:p14="http://schemas.microsoft.com/office/powerpoint/2010/main" val="910291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t>Secure tenure of housing means their housing is under some kind of dispute</a:t>
            </a:r>
            <a:endParaRPr lang="en-GB"/>
          </a:p>
        </p:txBody>
      </p:sp>
      <p:sp>
        <p:nvSpPr>
          <p:cNvPr id="4" name="Slide Number Placeholder 3"/>
          <p:cNvSpPr>
            <a:spLocks noGrp="1"/>
          </p:cNvSpPr>
          <p:nvPr>
            <p:ph type="sldNum" sz="quarter" idx="10"/>
          </p:nvPr>
        </p:nvSpPr>
        <p:spPr/>
        <p:txBody>
          <a:bodyPr/>
          <a:lstStyle/>
          <a:p>
            <a:fld id="{35F7B8C5-5101-412D-876A-A06D88B58488}" type="slidenum">
              <a:rPr lang="en-GB" smtClean="0"/>
              <a:t>39</a:t>
            </a:fld>
            <a:endParaRPr lang="en-GB"/>
          </a:p>
        </p:txBody>
      </p:sp>
    </p:spTree>
    <p:extLst>
      <p:ext uri="{BB962C8B-B14F-4D97-AF65-F5344CB8AC3E}">
        <p14:creationId xmlns:p14="http://schemas.microsoft.com/office/powerpoint/2010/main" val="2500550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F7B8C5-5101-412D-876A-A06D88B58488}" type="slidenum">
              <a:rPr lang="en-GB" smtClean="0"/>
              <a:t>41</a:t>
            </a:fld>
            <a:endParaRPr lang="en-GB"/>
          </a:p>
        </p:txBody>
      </p:sp>
    </p:spTree>
    <p:extLst>
      <p:ext uri="{BB962C8B-B14F-4D97-AF65-F5344CB8AC3E}">
        <p14:creationId xmlns:p14="http://schemas.microsoft.com/office/powerpoint/2010/main" val="167923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F7B8C5-5101-412D-876A-A06D88B58488}" type="slidenum">
              <a:rPr lang="en-GB" smtClean="0"/>
              <a:t>4</a:t>
            </a:fld>
            <a:endParaRPr lang="en-GB"/>
          </a:p>
        </p:txBody>
      </p:sp>
    </p:spTree>
    <p:extLst>
      <p:ext uri="{BB962C8B-B14F-4D97-AF65-F5344CB8AC3E}">
        <p14:creationId xmlns:p14="http://schemas.microsoft.com/office/powerpoint/2010/main" val="292468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F7B8C5-5101-412D-876A-A06D88B58488}" type="slidenum">
              <a:rPr lang="en-GB" smtClean="0"/>
              <a:t>6</a:t>
            </a:fld>
            <a:endParaRPr lang="en-GB"/>
          </a:p>
        </p:txBody>
      </p:sp>
    </p:spTree>
    <p:extLst>
      <p:ext uri="{BB962C8B-B14F-4D97-AF65-F5344CB8AC3E}">
        <p14:creationId xmlns:p14="http://schemas.microsoft.com/office/powerpoint/2010/main" val="379028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t>13,000</a:t>
            </a:r>
            <a:r>
              <a:rPr lang="fr-CH" baseline="0"/>
              <a:t> surveys – 63 districts </a:t>
            </a:r>
          </a:p>
          <a:p>
            <a:r>
              <a:rPr lang="fr-CH" baseline="0"/>
              <a:t>18 partners Dat</a:t>
            </a:r>
            <a:endParaRPr lang="en-GB"/>
          </a:p>
        </p:txBody>
      </p:sp>
      <p:sp>
        <p:nvSpPr>
          <p:cNvPr id="4" name="Slide Number Placeholder 3"/>
          <p:cNvSpPr>
            <a:spLocks noGrp="1"/>
          </p:cNvSpPr>
          <p:nvPr>
            <p:ph type="sldNum" sz="quarter" idx="10"/>
          </p:nvPr>
        </p:nvSpPr>
        <p:spPr/>
        <p:txBody>
          <a:bodyPr/>
          <a:lstStyle/>
          <a:p>
            <a:fld id="{35F7B8C5-5101-412D-876A-A06D88B58488}" type="slidenum">
              <a:rPr lang="en-GB" smtClean="0"/>
              <a:t>7</a:t>
            </a:fld>
            <a:endParaRPr lang="en-GB"/>
          </a:p>
        </p:txBody>
      </p:sp>
    </p:spTree>
    <p:extLst>
      <p:ext uri="{BB962C8B-B14F-4D97-AF65-F5344CB8AC3E}">
        <p14:creationId xmlns:p14="http://schemas.microsoft.com/office/powerpoint/2010/main" val="1781145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t>13,000</a:t>
            </a:r>
            <a:r>
              <a:rPr lang="fr-CH" baseline="0"/>
              <a:t> surveys – 63 districts </a:t>
            </a:r>
          </a:p>
          <a:p>
            <a:r>
              <a:rPr lang="fr-CH" baseline="0"/>
              <a:t>18 partners Dat</a:t>
            </a:r>
            <a:endParaRPr lang="en-GB"/>
          </a:p>
        </p:txBody>
      </p:sp>
      <p:sp>
        <p:nvSpPr>
          <p:cNvPr id="4" name="Slide Number Placeholder 3"/>
          <p:cNvSpPr>
            <a:spLocks noGrp="1"/>
          </p:cNvSpPr>
          <p:nvPr>
            <p:ph type="sldNum" sz="quarter" idx="10"/>
          </p:nvPr>
        </p:nvSpPr>
        <p:spPr/>
        <p:txBody>
          <a:bodyPr/>
          <a:lstStyle/>
          <a:p>
            <a:fld id="{35F7B8C5-5101-412D-876A-A06D88B58488}" type="slidenum">
              <a:rPr lang="en-GB" smtClean="0"/>
              <a:t>8</a:t>
            </a:fld>
            <a:endParaRPr lang="en-GB"/>
          </a:p>
        </p:txBody>
      </p:sp>
    </p:spTree>
    <p:extLst>
      <p:ext uri="{BB962C8B-B14F-4D97-AF65-F5344CB8AC3E}">
        <p14:creationId xmlns:p14="http://schemas.microsoft.com/office/powerpoint/2010/main" val="343427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F7B8C5-5101-412D-876A-A06D88B58488}" type="slidenum">
              <a:rPr lang="en-GB" smtClean="0"/>
              <a:t>11</a:t>
            </a:fld>
            <a:endParaRPr lang="en-GB"/>
          </a:p>
        </p:txBody>
      </p:sp>
    </p:spTree>
    <p:extLst>
      <p:ext uri="{BB962C8B-B14F-4D97-AF65-F5344CB8AC3E}">
        <p14:creationId xmlns:p14="http://schemas.microsoft.com/office/powerpoint/2010/main" val="111644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 patterns between in and out of camp IDPs. </a:t>
            </a:r>
          </a:p>
          <a:p>
            <a:endParaRPr lang="en-US"/>
          </a:p>
          <a:p>
            <a:endParaRPr lang="en-US"/>
          </a:p>
        </p:txBody>
      </p:sp>
      <p:sp>
        <p:nvSpPr>
          <p:cNvPr id="4" name="Slide Number Placeholder 3"/>
          <p:cNvSpPr>
            <a:spLocks noGrp="1"/>
          </p:cNvSpPr>
          <p:nvPr>
            <p:ph type="sldNum" sz="quarter" idx="10"/>
          </p:nvPr>
        </p:nvSpPr>
        <p:spPr/>
        <p:txBody>
          <a:bodyPr/>
          <a:lstStyle/>
          <a:p>
            <a:fld id="{35F7B8C5-5101-412D-876A-A06D88B58488}" type="slidenum">
              <a:rPr lang="en-GB" smtClean="0"/>
              <a:t>12</a:t>
            </a:fld>
            <a:endParaRPr lang="en-GB"/>
          </a:p>
        </p:txBody>
      </p:sp>
    </p:spTree>
    <p:extLst>
      <p:ext uri="{BB962C8B-B14F-4D97-AF65-F5344CB8AC3E}">
        <p14:creationId xmlns:p14="http://schemas.microsoft.com/office/powerpoint/2010/main" val="299073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F7B8C5-5101-412D-876A-A06D88B58488}" type="slidenum">
              <a:rPr lang="en-GB" smtClean="0"/>
              <a:t>13</a:t>
            </a:fld>
            <a:endParaRPr lang="en-GB"/>
          </a:p>
        </p:txBody>
      </p:sp>
    </p:spTree>
    <p:extLst>
      <p:ext uri="{BB962C8B-B14F-4D97-AF65-F5344CB8AC3E}">
        <p14:creationId xmlns:p14="http://schemas.microsoft.com/office/powerpoint/2010/main" val="321665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ECE4BD8-9B32-49B3-90A9-A15374EDFCE0}"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7C810-88CF-4BE9-9B34-5CE3EAC163FC}" type="slidenum">
              <a:rPr lang="en-US" smtClean="0"/>
              <a:t>‹#›</a:t>
            </a:fld>
            <a:endParaRPr lang="en-US"/>
          </a:p>
        </p:txBody>
      </p:sp>
    </p:spTree>
    <p:extLst>
      <p:ext uri="{BB962C8B-B14F-4D97-AF65-F5344CB8AC3E}">
        <p14:creationId xmlns:p14="http://schemas.microsoft.com/office/powerpoint/2010/main" val="52687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CE4BD8-9B32-49B3-90A9-A15374EDFCE0}"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7C810-88CF-4BE9-9B34-5CE3EAC163FC}" type="slidenum">
              <a:rPr lang="en-US" smtClean="0"/>
              <a:t>‹#›</a:t>
            </a:fld>
            <a:endParaRPr lang="en-US"/>
          </a:p>
        </p:txBody>
      </p:sp>
    </p:spTree>
    <p:extLst>
      <p:ext uri="{BB962C8B-B14F-4D97-AF65-F5344CB8AC3E}">
        <p14:creationId xmlns:p14="http://schemas.microsoft.com/office/powerpoint/2010/main" val="280407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CE4BD8-9B32-49B3-90A9-A15374EDFCE0}"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7C810-88CF-4BE9-9B34-5CE3EAC163FC}" type="slidenum">
              <a:rPr lang="en-US" smtClean="0"/>
              <a:t>‹#›</a:t>
            </a:fld>
            <a:endParaRPr lang="en-US"/>
          </a:p>
        </p:txBody>
      </p:sp>
    </p:spTree>
    <p:extLst>
      <p:ext uri="{BB962C8B-B14F-4D97-AF65-F5344CB8AC3E}">
        <p14:creationId xmlns:p14="http://schemas.microsoft.com/office/powerpoint/2010/main" val="11797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8867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CE4BD8-9B32-49B3-90A9-A15374EDFCE0}"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7C810-88CF-4BE9-9B34-5CE3EAC163FC}" type="slidenum">
              <a:rPr lang="en-US" smtClean="0"/>
              <a:t>‹#›</a:t>
            </a:fld>
            <a:endParaRPr lang="en-US"/>
          </a:p>
        </p:txBody>
      </p:sp>
      <p:sp>
        <p:nvSpPr>
          <p:cNvPr id="7" name="Rectangle 6"/>
          <p:cNvSpPr/>
          <p:nvPr userDrawn="1"/>
        </p:nvSpPr>
        <p:spPr>
          <a:xfrm>
            <a:off x="107504" y="116632"/>
            <a:ext cx="288032" cy="8378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039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0ECE4BD8-9B32-49B3-90A9-A15374EDFCE0}"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7C810-88CF-4BE9-9B34-5CE3EAC163FC}" type="slidenum">
              <a:rPr lang="en-US" smtClean="0"/>
              <a:t>‹#›</a:t>
            </a:fld>
            <a:endParaRPr lang="en-US"/>
          </a:p>
        </p:txBody>
      </p:sp>
    </p:spTree>
    <p:extLst>
      <p:ext uri="{BB962C8B-B14F-4D97-AF65-F5344CB8AC3E}">
        <p14:creationId xmlns:p14="http://schemas.microsoft.com/office/powerpoint/2010/main" val="225203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CE4BD8-9B32-49B3-90A9-A15374EDFCE0}"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7C810-88CF-4BE9-9B34-5CE3EAC163FC}" type="slidenum">
              <a:rPr lang="en-US" smtClean="0"/>
              <a:t>‹#›</a:t>
            </a:fld>
            <a:endParaRPr lang="en-US"/>
          </a:p>
        </p:txBody>
      </p:sp>
    </p:spTree>
    <p:extLst>
      <p:ext uri="{BB962C8B-B14F-4D97-AF65-F5344CB8AC3E}">
        <p14:creationId xmlns:p14="http://schemas.microsoft.com/office/powerpoint/2010/main" val="375389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12/17/2019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419969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CE4BD8-9B32-49B3-90A9-A15374EDFCE0}" type="datetimeFigureOut">
              <a:rPr lang="en-US" smtClean="0"/>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7C810-88CF-4BE9-9B34-5CE3EAC163FC}" type="slidenum">
              <a:rPr lang="en-US" smtClean="0"/>
              <a:t>‹#›</a:t>
            </a:fld>
            <a:endParaRPr lang="en-US"/>
          </a:p>
        </p:txBody>
      </p:sp>
    </p:spTree>
    <p:extLst>
      <p:ext uri="{BB962C8B-B14F-4D97-AF65-F5344CB8AC3E}">
        <p14:creationId xmlns:p14="http://schemas.microsoft.com/office/powerpoint/2010/main" val="328017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E4BD8-9B32-49B3-90A9-A15374EDFCE0}" type="datetimeFigureOut">
              <a:rPr lang="en-US" smtClean="0"/>
              <a:t>12/17/2019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7C810-88CF-4BE9-9B34-5CE3EAC163FC}" type="slidenum">
              <a:rPr lang="en-US" smtClean="0"/>
              <a:t>‹#›</a:t>
            </a:fld>
            <a:endParaRPr lang="en-US"/>
          </a:p>
        </p:txBody>
      </p:sp>
    </p:spTree>
    <p:extLst>
      <p:ext uri="{BB962C8B-B14F-4D97-AF65-F5344CB8AC3E}">
        <p14:creationId xmlns:p14="http://schemas.microsoft.com/office/powerpoint/2010/main" val="259068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ECE4BD8-9B32-49B3-90A9-A15374EDFCE0}"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7C810-88CF-4BE9-9B34-5CE3EAC163FC}" type="slidenum">
              <a:rPr lang="en-US" smtClean="0"/>
              <a:t>‹#›</a:t>
            </a:fld>
            <a:endParaRPr lang="en-US"/>
          </a:p>
        </p:txBody>
      </p:sp>
    </p:spTree>
    <p:extLst>
      <p:ext uri="{BB962C8B-B14F-4D97-AF65-F5344CB8AC3E}">
        <p14:creationId xmlns:p14="http://schemas.microsoft.com/office/powerpoint/2010/main" val="99113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ECE4BD8-9B32-49B3-90A9-A15374EDFCE0}"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7C810-88CF-4BE9-9B34-5CE3EAC163FC}" type="slidenum">
              <a:rPr lang="en-US" smtClean="0"/>
              <a:t>‹#›</a:t>
            </a:fld>
            <a:endParaRPr lang="en-US"/>
          </a:p>
        </p:txBody>
      </p:sp>
    </p:spTree>
    <p:extLst>
      <p:ext uri="{BB962C8B-B14F-4D97-AF65-F5344CB8AC3E}">
        <p14:creationId xmlns:p14="http://schemas.microsoft.com/office/powerpoint/2010/main" val="399158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ECE4BD8-9B32-49B3-90A9-A15374EDFCE0}" type="datetimeFigureOut">
              <a:rPr lang="en-US" smtClean="0"/>
              <a:t>12/17/2019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97C810-88CF-4BE9-9B34-5CE3EAC163FC}" type="slidenum">
              <a:rPr lang="en-US" smtClean="0"/>
              <a:t>‹#›</a:t>
            </a:fld>
            <a:endParaRPr lang="en-US"/>
          </a:p>
        </p:txBody>
      </p:sp>
    </p:spTree>
    <p:extLst>
      <p:ext uri="{BB962C8B-B14F-4D97-AF65-F5344CB8AC3E}">
        <p14:creationId xmlns:p14="http://schemas.microsoft.com/office/powerpoint/2010/main" val="316093050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reachresourcecentre.info/country/iraq/cycle/651/#cycle-651"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impact-repository.org/document/reach/3867598a/REACH-AWG-IRQ-PPT-MCNA-VII-Joint-Analysis-Workshop-Prelim.-findings-September2019.pdf" TargetMode="External"/><Relationship Id="rId4" Type="http://schemas.openxmlformats.org/officeDocument/2006/relationships/hyperlink" Target="https://www.impact-repository.org/document/reach/43479c05/reach_irq1901_tor_mcna_vii_june_2019_-_v2.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70B8"/>
        </a:solidFill>
        <a:effectLst/>
      </p:bgPr>
    </p:bg>
    <p:spTree>
      <p:nvGrpSpPr>
        <p:cNvPr id="1" name=""/>
        <p:cNvGrpSpPr/>
        <p:nvPr/>
      </p:nvGrpSpPr>
      <p:grpSpPr>
        <a:xfrm>
          <a:off x="0" y="0"/>
          <a:ext cx="0" cy="0"/>
          <a:chOff x="0" y="0"/>
          <a:chExt cx="0" cy="0"/>
        </a:xfrm>
      </p:grpSpPr>
      <p:sp>
        <p:nvSpPr>
          <p:cNvPr id="4099" name="Title 3"/>
          <p:cNvSpPr>
            <a:spLocks noGrp="1"/>
          </p:cNvSpPr>
          <p:nvPr>
            <p:ph type="ctrTitle"/>
          </p:nvPr>
        </p:nvSpPr>
        <p:spPr>
          <a:xfrm>
            <a:off x="230952" y="1556792"/>
            <a:ext cx="8726341" cy="1966903"/>
          </a:xfrm>
        </p:spPr>
        <p:txBody>
          <a:bodyPr>
            <a:normAutofit fontScale="90000"/>
          </a:bodyPr>
          <a:lstStyle/>
          <a:p>
            <a:pPr marL="0" indent="0"/>
            <a:r>
              <a:rPr lang="en-GB" sz="4800">
                <a:solidFill>
                  <a:schemeClr val="bg1"/>
                </a:solidFill>
                <a:latin typeface="Calibri"/>
                <a:cs typeface="Calibri"/>
              </a:rPr>
              <a:t>IRAQ MULTI-CLUSTER NEEDS </a:t>
            </a:r>
            <a:br>
              <a:rPr lang="en-GB" sz="4800">
                <a:solidFill>
                  <a:schemeClr val="bg1"/>
                </a:solidFill>
                <a:latin typeface="Calibri"/>
                <a:cs typeface="Calibri"/>
              </a:rPr>
            </a:br>
            <a:r>
              <a:rPr lang="en-GB" sz="4800">
                <a:solidFill>
                  <a:schemeClr val="bg1"/>
                </a:solidFill>
                <a:latin typeface="Calibri"/>
                <a:cs typeface="Calibri"/>
              </a:rPr>
              <a:t>ASSESSMENT (MCNA) VII</a:t>
            </a:r>
            <a:br>
              <a:rPr lang="en-GB" sz="4800">
                <a:solidFill>
                  <a:schemeClr val="bg1"/>
                </a:solidFill>
                <a:latin typeface="Calibri"/>
                <a:cs typeface="Calibri"/>
              </a:rPr>
            </a:br>
            <a:r>
              <a:rPr lang="en-GB" sz="4800">
                <a:solidFill>
                  <a:schemeClr val="bg1"/>
                </a:solidFill>
                <a:latin typeface="Calibri"/>
                <a:cs typeface="Calibri"/>
              </a:rPr>
              <a:t>Key Findings</a:t>
            </a:r>
            <a:endParaRPr lang="en-GB" dirty="0">
              <a:solidFill>
                <a:schemeClr val="bg1"/>
              </a:solidFill>
              <a:latin typeface="Calibri"/>
              <a:cs typeface="Calibri"/>
            </a:endParaRPr>
          </a:p>
        </p:txBody>
      </p:sp>
      <p:sp>
        <p:nvSpPr>
          <p:cNvPr id="5" name="Title 3"/>
          <p:cNvSpPr txBox="1">
            <a:spLocks/>
          </p:cNvSpPr>
          <p:nvPr/>
        </p:nvSpPr>
        <p:spPr bwMode="auto">
          <a:xfrm>
            <a:off x="2128103" y="4149080"/>
            <a:ext cx="4932040" cy="196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lvl1pPr marL="39688" indent="-39688" algn="ctr" rtl="0" eaLnBrk="0" fontAlgn="base" hangingPunct="0">
              <a:spcBef>
                <a:spcPct val="0"/>
              </a:spcBef>
              <a:spcAft>
                <a:spcPct val="0"/>
              </a:spcAft>
              <a:defRPr sz="4400" b="1">
                <a:solidFill>
                  <a:schemeClr val="bg1"/>
                </a:solidFill>
                <a:latin typeface="Calibri" panose="020F0502020204030204" pitchFamily="34" charset="0"/>
                <a:ea typeface="ＭＳ Ｐゴシック" charset="0"/>
                <a:cs typeface="Calibri" panose="020F0502020204030204" pitchFamily="34" charset="0"/>
                <a:sym typeface="Times" charset="0"/>
              </a:defRPr>
            </a:lvl1pPr>
            <a:lvl2pPr marL="39688" indent="-39688" algn="ctr" rtl="0" eaLnBrk="0" fontAlgn="base" hangingPunct="0">
              <a:spcBef>
                <a:spcPct val="0"/>
              </a:spcBef>
              <a:spcAft>
                <a:spcPct val="0"/>
              </a:spcAft>
              <a:defRPr sz="4400" b="1">
                <a:solidFill>
                  <a:schemeClr val="bg1"/>
                </a:solidFill>
                <a:latin typeface="Calibri" pitchFamily="34" charset="0"/>
                <a:ea typeface="ＭＳ Ｐゴシック" charset="0"/>
                <a:cs typeface="Calibri" pitchFamily="34" charset="0"/>
                <a:sym typeface="Times" charset="0"/>
              </a:defRPr>
            </a:lvl2pPr>
            <a:lvl3pPr marL="39688" indent="-39688" algn="ctr" rtl="0" eaLnBrk="0" fontAlgn="base" hangingPunct="0">
              <a:spcBef>
                <a:spcPct val="0"/>
              </a:spcBef>
              <a:spcAft>
                <a:spcPct val="0"/>
              </a:spcAft>
              <a:defRPr sz="4400" b="1">
                <a:solidFill>
                  <a:schemeClr val="bg1"/>
                </a:solidFill>
                <a:latin typeface="Calibri" pitchFamily="34" charset="0"/>
                <a:ea typeface="ＭＳ Ｐゴシック" charset="0"/>
                <a:cs typeface="Calibri" pitchFamily="34" charset="0"/>
                <a:sym typeface="Times" charset="0"/>
              </a:defRPr>
            </a:lvl3pPr>
            <a:lvl4pPr marL="39688" indent="-39688" algn="ctr" rtl="0" eaLnBrk="0" fontAlgn="base" hangingPunct="0">
              <a:spcBef>
                <a:spcPct val="0"/>
              </a:spcBef>
              <a:spcAft>
                <a:spcPct val="0"/>
              </a:spcAft>
              <a:defRPr sz="4400" b="1">
                <a:solidFill>
                  <a:schemeClr val="bg1"/>
                </a:solidFill>
                <a:latin typeface="Calibri" pitchFamily="34" charset="0"/>
                <a:ea typeface="ＭＳ Ｐゴシック" charset="0"/>
                <a:cs typeface="Calibri" pitchFamily="34" charset="0"/>
                <a:sym typeface="Times" charset="0"/>
              </a:defRPr>
            </a:lvl4pPr>
            <a:lvl5pPr marL="39688" indent="-39688" algn="ctr" rtl="0" eaLnBrk="0" fontAlgn="base" hangingPunct="0">
              <a:spcBef>
                <a:spcPct val="0"/>
              </a:spcBef>
              <a:spcAft>
                <a:spcPct val="0"/>
              </a:spcAft>
              <a:defRPr sz="4400" b="1">
                <a:solidFill>
                  <a:schemeClr val="bg1"/>
                </a:solidFill>
                <a:latin typeface="Calibri" pitchFamily="34" charset="0"/>
                <a:ea typeface="ＭＳ Ｐゴシック" charset="0"/>
                <a:cs typeface="Calibri" pitchFamily="34"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0" indent="0"/>
            <a:r>
              <a:rPr lang="en-GB" sz="2400" kern="0">
                <a:latin typeface="Calibri"/>
                <a:cs typeface="Calibri"/>
              </a:rPr>
              <a:t>October 2019</a:t>
            </a:r>
          </a:p>
        </p:txBody>
      </p:sp>
      <p:pic>
        <p:nvPicPr>
          <p:cNvPr id="7" name="Picture 6">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53069" y="6115983"/>
            <a:ext cx="2481371" cy="498594"/>
          </a:xfrm>
          <a:prstGeom prst="rect">
            <a:avLst/>
          </a:prstGeom>
        </p:spPr>
      </p:pic>
      <p:pic>
        <p:nvPicPr>
          <p:cNvPr id="6" name="Picture 5"/>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44" y="5917272"/>
            <a:ext cx="2632118" cy="640080"/>
          </a:xfrm>
          <a:prstGeom prst="rect">
            <a:avLst/>
          </a:prstGeom>
          <a:noFill/>
          <a:ln>
            <a:noFill/>
          </a:ln>
        </p:spPr>
      </p:pic>
    </p:spTree>
    <p:extLst>
      <p:ext uri="{BB962C8B-B14F-4D97-AF65-F5344CB8AC3E}">
        <p14:creationId xmlns:p14="http://schemas.microsoft.com/office/powerpoint/2010/main" val="149594865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270B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CCAE56-2904-994A-9916-81BB22482FCF}"/>
              </a:ext>
            </a:extLst>
          </p:cNvPr>
          <p:cNvSpPr>
            <a:spLocks noGrp="1"/>
          </p:cNvSpPr>
          <p:nvPr>
            <p:ph idx="1"/>
          </p:nvPr>
        </p:nvSpPr>
        <p:spPr>
          <a:xfrm>
            <a:off x="628650" y="764704"/>
            <a:ext cx="7886700" cy="4351338"/>
          </a:xfrm>
        </p:spPr>
        <p:txBody>
          <a:bodyPr/>
          <a:lstStyle/>
          <a:p>
            <a:pPr marL="0" indent="0" algn="ctr">
              <a:buNone/>
            </a:pPr>
            <a:endParaRPr lang="fr-FR"/>
          </a:p>
          <a:p>
            <a:pPr marL="0" indent="0" algn="ctr">
              <a:buNone/>
            </a:pPr>
            <a:endParaRPr lang="fr-FR"/>
          </a:p>
          <a:p>
            <a:pPr marL="0" indent="0" algn="ctr">
              <a:buNone/>
            </a:pPr>
            <a:endParaRPr lang="fr-FR"/>
          </a:p>
          <a:p>
            <a:pPr marL="0" indent="0" algn="ctr">
              <a:buNone/>
            </a:pPr>
            <a:endParaRPr lang="fr-FR"/>
          </a:p>
          <a:p>
            <a:pPr marL="0" indent="0" algn="ctr">
              <a:buNone/>
            </a:pPr>
            <a:r>
              <a:rPr lang="fr-FR" sz="5000">
                <a:solidFill>
                  <a:schemeClr val="bg1"/>
                </a:solidFill>
              </a:rPr>
              <a:t>2 - KEY CROSS-SECTORAL FINDINGS &amp; TRENDS</a:t>
            </a:r>
          </a:p>
        </p:txBody>
      </p:sp>
      <p:sp>
        <p:nvSpPr>
          <p:cNvPr id="4" name="Slide Number Placeholder 3">
            <a:extLst>
              <a:ext uri="{FF2B5EF4-FFF2-40B4-BE49-F238E27FC236}">
                <a16:creationId xmlns:a16="http://schemas.microsoft.com/office/drawing/2014/main" id="{DD2FFCBA-EB34-A24C-B2F3-B483A7A7958B}"/>
              </a:ext>
            </a:extLst>
          </p:cNvPr>
          <p:cNvSpPr>
            <a:spLocks noGrp="1"/>
          </p:cNvSpPr>
          <p:nvPr>
            <p:ph type="sldNum" sz="quarter" idx="12"/>
          </p:nvPr>
        </p:nvSpPr>
        <p:spPr/>
        <p:txBody>
          <a:bodyPr/>
          <a:lstStyle/>
          <a:p>
            <a:fld id="{8697C810-88CF-4BE9-9B34-5CE3EAC163FC}" type="slidenum">
              <a:rPr lang="en-US" smtClean="0"/>
              <a:t>10</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2"/>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222003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1008112"/>
          </a:xfrm>
        </p:spPr>
        <p:txBody>
          <a:bodyPr>
            <a:normAutofit/>
          </a:bodyPr>
          <a:lstStyle/>
          <a:p>
            <a:r>
              <a:rPr lang="fr-CH" sz="3000" dirty="0">
                <a:solidFill>
                  <a:srgbClr val="578ED1"/>
                </a:solidFill>
              </a:rPr>
              <a:t>DEMOGRAPHICS</a:t>
            </a:r>
            <a:endParaRPr lang="en-GB" sz="3000" dirty="0">
              <a:solidFill>
                <a:srgbClr val="578ED1"/>
              </a:solidFill>
            </a:endParaRPr>
          </a:p>
        </p:txBody>
      </p:sp>
      <p:sp>
        <p:nvSpPr>
          <p:cNvPr id="3" name="Content Placeholder 2"/>
          <p:cNvSpPr>
            <a:spLocks noGrp="1"/>
          </p:cNvSpPr>
          <p:nvPr>
            <p:ph idx="1"/>
          </p:nvPr>
        </p:nvSpPr>
        <p:spPr>
          <a:xfrm>
            <a:off x="107504" y="1022311"/>
            <a:ext cx="9036496" cy="5375623"/>
          </a:xfrm>
        </p:spPr>
        <p:txBody>
          <a:bodyPr>
            <a:noAutofit/>
          </a:bodyPr>
          <a:lstStyle/>
          <a:p>
            <a:pPr marL="0" indent="0">
              <a:buNone/>
            </a:pPr>
            <a:r>
              <a:rPr lang="fr-CH" sz="1800" b="1" dirty="0" err="1">
                <a:solidFill>
                  <a:schemeClr val="bg2">
                    <a:lumMod val="25000"/>
                  </a:schemeClr>
                </a:solidFill>
              </a:rPr>
              <a:t>Family</a:t>
            </a:r>
            <a:r>
              <a:rPr lang="fr-CH" sz="1800" b="1" dirty="0">
                <a:solidFill>
                  <a:schemeClr val="bg2">
                    <a:lumMod val="25000"/>
                  </a:schemeClr>
                </a:solidFill>
              </a:rPr>
              <a:t> composition and size </a:t>
            </a:r>
            <a:r>
              <a:rPr lang="fr-CH" sz="1800" b="1" dirty="0" err="1">
                <a:solidFill>
                  <a:schemeClr val="bg2">
                    <a:lumMod val="25000"/>
                  </a:schemeClr>
                </a:solidFill>
              </a:rPr>
              <a:t>were</a:t>
            </a:r>
            <a:r>
              <a:rPr lang="fr-CH" sz="1800" b="1" dirty="0">
                <a:solidFill>
                  <a:schemeClr val="bg2">
                    <a:lumMod val="25000"/>
                  </a:schemeClr>
                </a:solidFill>
              </a:rPr>
              <a:t> </a:t>
            </a:r>
            <a:r>
              <a:rPr lang="fr-CH" sz="1800" b="1" dirty="0" err="1">
                <a:solidFill>
                  <a:schemeClr val="bg2">
                    <a:lumMod val="25000"/>
                  </a:schemeClr>
                </a:solidFill>
              </a:rPr>
              <a:t>similar</a:t>
            </a:r>
            <a:r>
              <a:rPr lang="fr-CH" sz="1800" b="1" dirty="0">
                <a:solidFill>
                  <a:schemeClr val="bg2">
                    <a:lumMod val="25000"/>
                  </a:schemeClr>
                </a:solidFill>
              </a:rPr>
              <a:t> </a:t>
            </a:r>
            <a:r>
              <a:rPr lang="fr-CH" sz="1800" b="1" dirty="0" err="1">
                <a:solidFill>
                  <a:schemeClr val="bg2">
                    <a:lumMod val="25000"/>
                  </a:schemeClr>
                </a:solidFill>
              </a:rPr>
              <a:t>across</a:t>
            </a:r>
            <a:r>
              <a:rPr lang="fr-CH" sz="1800" b="1" dirty="0">
                <a:solidFill>
                  <a:schemeClr val="bg2">
                    <a:lumMod val="25000"/>
                  </a:schemeClr>
                </a:solidFill>
              </a:rPr>
              <a:t> the </a:t>
            </a:r>
            <a:r>
              <a:rPr lang="fr-CH" sz="1800" b="1" dirty="0" err="1">
                <a:solidFill>
                  <a:schemeClr val="bg2">
                    <a:lumMod val="25000"/>
                  </a:schemeClr>
                </a:solidFill>
              </a:rPr>
              <a:t>three</a:t>
            </a:r>
            <a:r>
              <a:rPr lang="fr-CH" sz="1800" b="1" dirty="0">
                <a:solidFill>
                  <a:schemeClr val="bg2">
                    <a:lumMod val="25000"/>
                  </a:schemeClr>
                </a:solidFill>
              </a:rPr>
              <a:t> population groups: </a:t>
            </a:r>
            <a:endParaRPr lang="fr-CH" sz="1800" dirty="0"/>
          </a:p>
          <a:p>
            <a:r>
              <a:rPr lang="fr-CH" sz="1800" dirty="0">
                <a:solidFill>
                  <a:schemeClr val="bg2">
                    <a:lumMod val="25000"/>
                  </a:schemeClr>
                </a:solidFill>
              </a:rPr>
              <a:t>The </a:t>
            </a:r>
            <a:r>
              <a:rPr lang="fr-CH" sz="1800" dirty="0" err="1">
                <a:solidFill>
                  <a:schemeClr val="bg2">
                    <a:lumMod val="25000"/>
                  </a:schemeClr>
                </a:solidFill>
              </a:rPr>
              <a:t>average</a:t>
            </a:r>
            <a:r>
              <a:rPr lang="fr-CH" sz="1800" dirty="0">
                <a:solidFill>
                  <a:schemeClr val="bg2">
                    <a:lumMod val="25000"/>
                  </a:schemeClr>
                </a:solidFill>
              </a:rPr>
              <a:t> </a:t>
            </a:r>
            <a:r>
              <a:rPr lang="fr-CH" sz="1800" dirty="0" err="1">
                <a:solidFill>
                  <a:schemeClr val="bg2">
                    <a:lumMod val="25000"/>
                  </a:schemeClr>
                </a:solidFill>
              </a:rPr>
              <a:t>household</a:t>
            </a:r>
            <a:r>
              <a:rPr lang="fr-CH" sz="1800" dirty="0">
                <a:solidFill>
                  <a:schemeClr val="bg2">
                    <a:lumMod val="25000"/>
                  </a:schemeClr>
                </a:solidFill>
              </a:rPr>
              <a:t> size for all population groups </a:t>
            </a:r>
            <a:r>
              <a:rPr lang="fr-CH" sz="1800" dirty="0" err="1">
                <a:solidFill>
                  <a:schemeClr val="bg2">
                    <a:lumMod val="25000"/>
                  </a:schemeClr>
                </a:solidFill>
              </a:rPr>
              <a:t>was</a:t>
            </a:r>
            <a:r>
              <a:rPr lang="fr-CH" sz="1800" dirty="0">
                <a:solidFill>
                  <a:schemeClr val="bg2">
                    <a:lumMod val="25000"/>
                  </a:schemeClr>
                </a:solidFill>
              </a:rPr>
              <a:t> </a:t>
            </a:r>
            <a:r>
              <a:rPr lang="fr-CH" sz="1800" dirty="0">
                <a:solidFill>
                  <a:srgbClr val="578ED1"/>
                </a:solidFill>
              </a:rPr>
              <a:t>6 </a:t>
            </a:r>
            <a:r>
              <a:rPr lang="fr-CH" sz="1800" dirty="0" err="1">
                <a:solidFill>
                  <a:srgbClr val="578ED1"/>
                </a:solidFill>
              </a:rPr>
              <a:t>members</a:t>
            </a:r>
            <a:r>
              <a:rPr lang="fr-CH" sz="1800" dirty="0">
                <a:solidFill>
                  <a:srgbClr val="578ED1"/>
                </a:solidFill>
              </a:rPr>
              <a:t>.</a:t>
            </a:r>
          </a:p>
          <a:p>
            <a:pPr lvl="1">
              <a:buFont typeface="Courier New" panose="02070309020205020404" pitchFamily="49" charset="0"/>
              <a:buChar char="o"/>
            </a:pPr>
            <a:r>
              <a:rPr lang="fr-CH" i="1" dirty="0">
                <a:solidFill>
                  <a:schemeClr val="bg2">
                    <a:lumMod val="25000"/>
                  </a:schemeClr>
                </a:solidFill>
              </a:rPr>
              <a:t>The </a:t>
            </a:r>
            <a:r>
              <a:rPr lang="fr-CH" i="1" dirty="0" err="1">
                <a:solidFill>
                  <a:schemeClr val="bg2">
                    <a:lumMod val="25000"/>
                  </a:schemeClr>
                </a:solidFill>
              </a:rPr>
              <a:t>household</a:t>
            </a:r>
            <a:r>
              <a:rPr lang="fr-CH" i="1" dirty="0">
                <a:solidFill>
                  <a:schemeClr val="bg2">
                    <a:lumMod val="25000"/>
                  </a:schemeClr>
                </a:solidFill>
              </a:rPr>
              <a:t> </a:t>
            </a:r>
            <a:r>
              <a:rPr lang="fr-CH" i="1" dirty="0" err="1">
                <a:solidFill>
                  <a:schemeClr val="bg2">
                    <a:lumMod val="25000"/>
                  </a:schemeClr>
                </a:solidFill>
              </a:rPr>
              <a:t>is</a:t>
            </a:r>
            <a:r>
              <a:rPr lang="fr-CH" i="1" dirty="0">
                <a:solidFill>
                  <a:schemeClr val="bg2">
                    <a:lumMod val="25000"/>
                  </a:schemeClr>
                </a:solidFill>
              </a:rPr>
              <a:t> </a:t>
            </a:r>
            <a:r>
              <a:rPr lang="fr-CH" i="1" dirty="0" err="1">
                <a:solidFill>
                  <a:schemeClr val="bg2">
                    <a:lumMod val="25000"/>
                  </a:schemeClr>
                </a:solidFill>
              </a:rPr>
              <a:t>defined</a:t>
            </a:r>
            <a:r>
              <a:rPr lang="fr-CH" i="1" dirty="0">
                <a:solidFill>
                  <a:schemeClr val="bg2">
                    <a:lumMod val="25000"/>
                  </a:schemeClr>
                </a:solidFill>
              </a:rPr>
              <a:t> </a:t>
            </a:r>
            <a:r>
              <a:rPr lang="fr-CH" i="1">
                <a:solidFill>
                  <a:schemeClr val="bg2">
                    <a:lumMod val="25000"/>
                  </a:schemeClr>
                </a:solidFill>
              </a:rPr>
              <a:t>as individuals who share housing, food, and income with other members. </a:t>
            </a:r>
            <a:endParaRPr lang="fr-CH" i="1" dirty="0">
              <a:solidFill>
                <a:schemeClr val="bg2">
                  <a:lumMod val="25000"/>
                </a:schemeClr>
              </a:solidFill>
            </a:endParaRPr>
          </a:p>
          <a:p>
            <a:pPr marL="342900" lvl="1" indent="0">
              <a:buNone/>
            </a:pPr>
            <a:endParaRPr lang="fr-CH" i="1" dirty="0">
              <a:solidFill>
                <a:schemeClr val="bg2">
                  <a:lumMod val="25000"/>
                </a:schemeClr>
              </a:solidFill>
            </a:endParaRPr>
          </a:p>
          <a:p>
            <a:r>
              <a:rPr lang="fr-CH" sz="1800" dirty="0">
                <a:solidFill>
                  <a:schemeClr val="bg2">
                    <a:lumMod val="25000"/>
                  </a:schemeClr>
                </a:solidFill>
              </a:rPr>
              <a:t>The </a:t>
            </a:r>
            <a:r>
              <a:rPr lang="fr-CH" sz="1800" dirty="0" err="1">
                <a:solidFill>
                  <a:schemeClr val="bg2">
                    <a:lumMod val="25000"/>
                  </a:schemeClr>
                </a:solidFill>
              </a:rPr>
              <a:t>average</a:t>
            </a:r>
            <a:r>
              <a:rPr lang="fr-CH" sz="1800" dirty="0">
                <a:solidFill>
                  <a:schemeClr val="bg2">
                    <a:lumMod val="25000"/>
                  </a:schemeClr>
                </a:solidFill>
              </a:rPr>
              <a:t> </a:t>
            </a:r>
            <a:r>
              <a:rPr lang="fr-CH" sz="1800" dirty="0" err="1">
                <a:solidFill>
                  <a:schemeClr val="bg2">
                    <a:lumMod val="25000"/>
                  </a:schemeClr>
                </a:solidFill>
              </a:rPr>
              <a:t>family</a:t>
            </a:r>
            <a:r>
              <a:rPr lang="fr-CH" sz="1800" dirty="0">
                <a:solidFill>
                  <a:schemeClr val="bg2">
                    <a:lumMod val="25000"/>
                  </a:schemeClr>
                </a:solidFill>
              </a:rPr>
              <a:t> size for all population groups </a:t>
            </a:r>
            <a:r>
              <a:rPr lang="fr-CH" sz="1800" dirty="0" err="1">
                <a:solidFill>
                  <a:schemeClr val="bg2">
                    <a:lumMod val="25000"/>
                  </a:schemeClr>
                </a:solidFill>
              </a:rPr>
              <a:t>was</a:t>
            </a:r>
            <a:r>
              <a:rPr lang="fr-CH" sz="1800" dirty="0">
                <a:solidFill>
                  <a:schemeClr val="bg2">
                    <a:lumMod val="25000"/>
                  </a:schemeClr>
                </a:solidFill>
              </a:rPr>
              <a:t> </a:t>
            </a:r>
            <a:r>
              <a:rPr lang="fr-CH" sz="1800" dirty="0">
                <a:solidFill>
                  <a:srgbClr val="578ED1"/>
                </a:solidFill>
              </a:rPr>
              <a:t>5 </a:t>
            </a:r>
            <a:r>
              <a:rPr lang="fr-CH" sz="1800" dirty="0" err="1">
                <a:solidFill>
                  <a:srgbClr val="578ED1"/>
                </a:solidFill>
              </a:rPr>
              <a:t>members</a:t>
            </a:r>
            <a:r>
              <a:rPr lang="fr-CH" sz="1800" dirty="0">
                <a:solidFill>
                  <a:srgbClr val="578ED1"/>
                </a:solidFill>
              </a:rPr>
              <a:t> </a:t>
            </a:r>
            <a:r>
              <a:rPr lang="fr-CH" sz="1800" dirty="0">
                <a:solidFill>
                  <a:schemeClr val="bg2">
                    <a:lumMod val="25000"/>
                  </a:schemeClr>
                </a:solidFill>
              </a:rPr>
              <a:t>for all but IDP out of camp </a:t>
            </a:r>
            <a:r>
              <a:rPr lang="fr-CH" sz="1800" dirty="0" err="1">
                <a:solidFill>
                  <a:schemeClr val="bg2">
                    <a:lumMod val="25000"/>
                  </a:schemeClr>
                </a:solidFill>
              </a:rPr>
              <a:t>families</a:t>
            </a:r>
            <a:r>
              <a:rPr lang="fr-CH" sz="1800" dirty="0">
                <a:solidFill>
                  <a:schemeClr val="bg2">
                    <a:lumMod val="25000"/>
                  </a:schemeClr>
                </a:solidFill>
              </a:rPr>
              <a:t>, for </a:t>
            </a:r>
            <a:r>
              <a:rPr lang="fr-CH" sz="1800" dirty="0" err="1">
                <a:solidFill>
                  <a:schemeClr val="bg2">
                    <a:lumMod val="25000"/>
                  </a:schemeClr>
                </a:solidFill>
              </a:rPr>
              <a:t>which</a:t>
            </a:r>
            <a:r>
              <a:rPr lang="fr-CH" sz="1800" dirty="0">
                <a:solidFill>
                  <a:schemeClr val="bg2">
                    <a:lumMod val="25000"/>
                  </a:schemeClr>
                </a:solidFill>
              </a:rPr>
              <a:t> the </a:t>
            </a:r>
            <a:r>
              <a:rPr lang="fr-CH" sz="1800" dirty="0" err="1">
                <a:solidFill>
                  <a:schemeClr val="bg2">
                    <a:lumMod val="25000"/>
                  </a:schemeClr>
                </a:solidFill>
              </a:rPr>
              <a:t>average</a:t>
            </a:r>
            <a:r>
              <a:rPr lang="fr-CH" sz="1800" dirty="0">
                <a:solidFill>
                  <a:schemeClr val="bg2">
                    <a:lumMod val="25000"/>
                  </a:schemeClr>
                </a:solidFill>
              </a:rPr>
              <a:t> </a:t>
            </a:r>
            <a:r>
              <a:rPr lang="fr-CH" sz="1800" dirty="0" err="1">
                <a:solidFill>
                  <a:schemeClr val="bg2">
                    <a:lumMod val="25000"/>
                  </a:schemeClr>
                </a:solidFill>
              </a:rPr>
              <a:t>was</a:t>
            </a:r>
            <a:r>
              <a:rPr lang="fr-CH" sz="1800" dirty="0">
                <a:solidFill>
                  <a:schemeClr val="bg2">
                    <a:lumMod val="25000"/>
                  </a:schemeClr>
                </a:solidFill>
              </a:rPr>
              <a:t> 6.</a:t>
            </a:r>
          </a:p>
          <a:p>
            <a:pPr lvl="1">
              <a:buFont typeface="Courier New" panose="02070309020205020404" pitchFamily="49" charset="0"/>
              <a:buChar char="o"/>
            </a:pPr>
            <a:r>
              <a:rPr lang="fr-CH" i="1" dirty="0">
                <a:solidFill>
                  <a:schemeClr val="bg2">
                    <a:lumMod val="25000"/>
                  </a:schemeClr>
                </a:solidFill>
              </a:rPr>
              <a:t>The </a:t>
            </a:r>
            <a:r>
              <a:rPr lang="fr-CH" i="1" dirty="0" err="1">
                <a:solidFill>
                  <a:schemeClr val="bg2">
                    <a:lumMod val="25000"/>
                  </a:schemeClr>
                </a:solidFill>
              </a:rPr>
              <a:t>family</a:t>
            </a:r>
            <a:r>
              <a:rPr lang="fr-CH" i="1" dirty="0">
                <a:solidFill>
                  <a:schemeClr val="bg2">
                    <a:lumMod val="25000"/>
                  </a:schemeClr>
                </a:solidFill>
              </a:rPr>
              <a:t> </a:t>
            </a:r>
            <a:r>
              <a:rPr lang="fr-CH" i="1" dirty="0" err="1">
                <a:solidFill>
                  <a:schemeClr val="bg2">
                    <a:lumMod val="25000"/>
                  </a:schemeClr>
                </a:solidFill>
              </a:rPr>
              <a:t>includes</a:t>
            </a:r>
            <a:r>
              <a:rPr lang="fr-CH" i="1" dirty="0">
                <a:solidFill>
                  <a:schemeClr val="bg2">
                    <a:lumMod val="25000"/>
                  </a:schemeClr>
                </a:solidFill>
              </a:rPr>
              <a:t> </a:t>
            </a:r>
            <a:r>
              <a:rPr lang="fr-CH" i="1" dirty="0" err="1">
                <a:solidFill>
                  <a:schemeClr val="bg2">
                    <a:lumMod val="25000"/>
                  </a:schemeClr>
                </a:solidFill>
              </a:rPr>
              <a:t>individuals</a:t>
            </a:r>
            <a:r>
              <a:rPr lang="fr-CH" i="1" dirty="0">
                <a:solidFill>
                  <a:schemeClr val="bg2">
                    <a:lumMod val="25000"/>
                  </a:schemeClr>
                </a:solidFill>
              </a:rPr>
              <a:t> </a:t>
            </a:r>
            <a:r>
              <a:rPr lang="fr-CH" i="1" dirty="0" err="1">
                <a:solidFill>
                  <a:schemeClr val="bg2">
                    <a:lumMod val="25000"/>
                  </a:schemeClr>
                </a:solidFill>
              </a:rPr>
              <a:t>under</a:t>
            </a:r>
            <a:r>
              <a:rPr lang="fr-CH" i="1" dirty="0">
                <a:solidFill>
                  <a:schemeClr val="bg2">
                    <a:lumMod val="25000"/>
                  </a:schemeClr>
                </a:solidFill>
              </a:rPr>
              <a:t> the </a:t>
            </a:r>
            <a:r>
              <a:rPr lang="fr-CH" i="1" dirty="0" err="1">
                <a:solidFill>
                  <a:schemeClr val="bg2">
                    <a:lumMod val="25000"/>
                  </a:schemeClr>
                </a:solidFill>
              </a:rPr>
              <a:t>guardianship</a:t>
            </a:r>
            <a:r>
              <a:rPr lang="fr-CH" i="1" dirty="0">
                <a:solidFill>
                  <a:schemeClr val="bg2">
                    <a:lumMod val="25000"/>
                  </a:schemeClr>
                </a:solidFill>
              </a:rPr>
              <a:t> or </a:t>
            </a:r>
            <a:r>
              <a:rPr lang="fr-CH" i="1" dirty="0" err="1">
                <a:solidFill>
                  <a:schemeClr val="bg2">
                    <a:lumMod val="25000"/>
                  </a:schemeClr>
                </a:solidFill>
              </a:rPr>
              <a:t>responsibility</a:t>
            </a:r>
            <a:r>
              <a:rPr lang="fr-CH" i="1" dirty="0">
                <a:solidFill>
                  <a:schemeClr val="bg2">
                    <a:lumMod val="25000"/>
                  </a:schemeClr>
                </a:solidFill>
              </a:rPr>
              <a:t> of a </a:t>
            </a:r>
            <a:r>
              <a:rPr lang="fr-CH" i="1" dirty="0" err="1">
                <a:solidFill>
                  <a:schemeClr val="bg2">
                    <a:lumMod val="25000"/>
                  </a:schemeClr>
                </a:solidFill>
              </a:rPr>
              <a:t>family</a:t>
            </a:r>
            <a:r>
              <a:rPr lang="fr-CH" i="1" dirty="0">
                <a:solidFill>
                  <a:schemeClr val="bg2">
                    <a:lumMod val="25000"/>
                  </a:schemeClr>
                </a:solidFill>
              </a:rPr>
              <a:t> unit (parents and </a:t>
            </a:r>
            <a:r>
              <a:rPr lang="fr-CH" i="1" dirty="0" err="1">
                <a:solidFill>
                  <a:schemeClr val="bg2">
                    <a:lumMod val="25000"/>
                  </a:schemeClr>
                </a:solidFill>
              </a:rPr>
              <a:t>their</a:t>
            </a:r>
            <a:r>
              <a:rPr lang="fr-CH" i="1" dirty="0">
                <a:solidFill>
                  <a:schemeClr val="bg2">
                    <a:lumMod val="25000"/>
                  </a:schemeClr>
                </a:solidFill>
              </a:rPr>
              <a:t> </a:t>
            </a:r>
            <a:r>
              <a:rPr lang="fr-CH" i="1" dirty="0" err="1">
                <a:solidFill>
                  <a:schemeClr val="bg2">
                    <a:lumMod val="25000"/>
                  </a:schemeClr>
                </a:solidFill>
              </a:rPr>
              <a:t>children</a:t>
            </a:r>
            <a:r>
              <a:rPr lang="fr-CH" i="1" dirty="0">
                <a:solidFill>
                  <a:schemeClr val="bg2">
                    <a:lumMod val="25000"/>
                  </a:schemeClr>
                </a:solidFill>
              </a:rPr>
              <a:t>), </a:t>
            </a:r>
            <a:r>
              <a:rPr lang="fr-CH" i="1" dirty="0" err="1">
                <a:solidFill>
                  <a:schemeClr val="bg2">
                    <a:lumMod val="25000"/>
                  </a:schemeClr>
                </a:solidFill>
              </a:rPr>
              <a:t>such</a:t>
            </a:r>
            <a:r>
              <a:rPr lang="fr-CH" i="1" dirty="0">
                <a:solidFill>
                  <a:schemeClr val="bg2">
                    <a:lumMod val="25000"/>
                  </a:schemeClr>
                </a:solidFill>
              </a:rPr>
              <a:t> as </a:t>
            </a:r>
            <a:r>
              <a:rPr lang="fr-CH" i="1" dirty="0" err="1">
                <a:solidFill>
                  <a:schemeClr val="bg2">
                    <a:lumMod val="25000"/>
                  </a:schemeClr>
                </a:solidFill>
              </a:rPr>
              <a:t>disabled</a:t>
            </a:r>
            <a:r>
              <a:rPr lang="fr-CH" i="1" dirty="0">
                <a:solidFill>
                  <a:schemeClr val="bg2">
                    <a:lumMod val="25000"/>
                  </a:schemeClr>
                </a:solidFill>
              </a:rPr>
              <a:t> relatives, </a:t>
            </a:r>
            <a:r>
              <a:rPr lang="fr-CH" i="1" dirty="0" err="1">
                <a:solidFill>
                  <a:schemeClr val="bg2">
                    <a:lumMod val="25000"/>
                  </a:schemeClr>
                </a:solidFill>
              </a:rPr>
              <a:t>separated</a:t>
            </a:r>
            <a:r>
              <a:rPr lang="fr-CH" i="1" dirty="0">
                <a:solidFill>
                  <a:schemeClr val="bg2">
                    <a:lumMod val="25000"/>
                  </a:schemeClr>
                </a:solidFill>
              </a:rPr>
              <a:t> </a:t>
            </a:r>
            <a:r>
              <a:rPr lang="fr-CH" i="1" dirty="0" err="1">
                <a:solidFill>
                  <a:schemeClr val="bg2">
                    <a:lumMod val="25000"/>
                  </a:schemeClr>
                </a:solidFill>
              </a:rPr>
              <a:t>children</a:t>
            </a:r>
            <a:r>
              <a:rPr lang="fr-CH" i="1" dirty="0">
                <a:solidFill>
                  <a:schemeClr val="bg2">
                    <a:lumMod val="25000"/>
                  </a:schemeClr>
                </a:solidFill>
              </a:rPr>
              <a:t>, or </a:t>
            </a:r>
            <a:r>
              <a:rPr lang="fr-CH" i="1" dirty="0" err="1">
                <a:solidFill>
                  <a:schemeClr val="bg2">
                    <a:lumMod val="25000"/>
                  </a:schemeClr>
                </a:solidFill>
              </a:rPr>
              <a:t>elderly</a:t>
            </a:r>
            <a:r>
              <a:rPr lang="fr-CH" i="1" dirty="0">
                <a:solidFill>
                  <a:schemeClr val="bg2">
                    <a:lumMod val="25000"/>
                  </a:schemeClr>
                </a:solidFill>
              </a:rPr>
              <a:t> relatives </a:t>
            </a:r>
            <a:r>
              <a:rPr lang="fr-CH" i="1" dirty="0" err="1">
                <a:solidFill>
                  <a:schemeClr val="bg2">
                    <a:lumMod val="25000"/>
                  </a:schemeClr>
                </a:solidFill>
              </a:rPr>
              <a:t>under</a:t>
            </a:r>
            <a:r>
              <a:rPr lang="fr-CH" i="1" dirty="0">
                <a:solidFill>
                  <a:schemeClr val="bg2">
                    <a:lumMod val="25000"/>
                  </a:schemeClr>
                </a:solidFill>
              </a:rPr>
              <a:t> </a:t>
            </a:r>
            <a:r>
              <a:rPr lang="fr-CH" i="1" dirty="0" err="1">
                <a:solidFill>
                  <a:schemeClr val="bg2">
                    <a:lumMod val="25000"/>
                  </a:schemeClr>
                </a:solidFill>
              </a:rPr>
              <a:t>their</a:t>
            </a:r>
            <a:r>
              <a:rPr lang="fr-CH" i="1" dirty="0">
                <a:solidFill>
                  <a:schemeClr val="bg2">
                    <a:lumMod val="25000"/>
                  </a:schemeClr>
                </a:solidFill>
              </a:rPr>
              <a:t> care. </a:t>
            </a:r>
          </a:p>
          <a:p>
            <a:pPr marL="342900" lvl="1" indent="0">
              <a:buNone/>
            </a:pPr>
            <a:r>
              <a:rPr lang="fr-CH" i="1" dirty="0">
                <a:solidFill>
                  <a:schemeClr val="bg2">
                    <a:lumMod val="25000"/>
                  </a:schemeClr>
                </a:solidFill>
              </a:rPr>
              <a:t> </a:t>
            </a:r>
            <a:endParaRPr lang="fr-CH" dirty="0"/>
          </a:p>
          <a:p>
            <a:r>
              <a:rPr lang="fr-CH" sz="1800" dirty="0">
                <a:solidFill>
                  <a:srgbClr val="578ED1"/>
                </a:solidFill>
              </a:rPr>
              <a:t>The ratio of male to </a:t>
            </a:r>
            <a:r>
              <a:rPr lang="fr-CH" sz="1800" dirty="0" err="1">
                <a:solidFill>
                  <a:srgbClr val="578ED1"/>
                </a:solidFill>
              </a:rPr>
              <a:t>female</a:t>
            </a:r>
            <a:r>
              <a:rPr lang="fr-CH" sz="1800" dirty="0">
                <a:solidFill>
                  <a:srgbClr val="578ED1"/>
                </a:solidFill>
              </a:rPr>
              <a:t> </a:t>
            </a:r>
            <a:r>
              <a:rPr lang="fr-CH" sz="1800" dirty="0" err="1">
                <a:solidFill>
                  <a:srgbClr val="578ED1"/>
                </a:solidFill>
              </a:rPr>
              <a:t>within</a:t>
            </a:r>
            <a:r>
              <a:rPr lang="fr-CH" sz="1800" dirty="0">
                <a:solidFill>
                  <a:srgbClr val="578ED1"/>
                </a:solidFill>
              </a:rPr>
              <a:t> </a:t>
            </a:r>
            <a:r>
              <a:rPr lang="fr-CH" sz="1800" dirty="0" err="1">
                <a:solidFill>
                  <a:srgbClr val="578ED1"/>
                </a:solidFill>
              </a:rPr>
              <a:t>families</a:t>
            </a:r>
            <a:r>
              <a:rPr lang="fr-CH" sz="1800" dirty="0">
                <a:solidFill>
                  <a:srgbClr val="578ED1"/>
                </a:solidFill>
              </a:rPr>
              <a:t> </a:t>
            </a:r>
            <a:r>
              <a:rPr lang="fr-CH" sz="1800" dirty="0" err="1">
                <a:solidFill>
                  <a:srgbClr val="578ED1"/>
                </a:solidFill>
              </a:rPr>
              <a:t>was</a:t>
            </a:r>
            <a:r>
              <a:rPr lang="fr-CH" sz="1800" dirty="0">
                <a:solidFill>
                  <a:srgbClr val="578ED1"/>
                </a:solidFill>
              </a:rPr>
              <a:t> close to 1-1: </a:t>
            </a:r>
          </a:p>
          <a:p>
            <a:pPr lvl="1">
              <a:buFont typeface="Courier New" panose="02070309020205020404" pitchFamily="49" charset="0"/>
              <a:buChar char="o"/>
            </a:pPr>
            <a:r>
              <a:rPr lang="fr-CH" dirty="0">
                <a:solidFill>
                  <a:schemeClr val="bg2">
                    <a:lumMod val="25000"/>
                  </a:schemeClr>
                </a:solidFill>
              </a:rPr>
              <a:t>On </a:t>
            </a:r>
            <a:r>
              <a:rPr lang="fr-CH" dirty="0" err="1">
                <a:solidFill>
                  <a:schemeClr val="bg2">
                    <a:lumMod val="25000"/>
                  </a:schemeClr>
                </a:solidFill>
              </a:rPr>
              <a:t>average</a:t>
            </a:r>
            <a:r>
              <a:rPr lang="fr-CH" dirty="0">
                <a:solidFill>
                  <a:schemeClr val="bg2">
                    <a:lumMod val="25000"/>
                  </a:schemeClr>
                </a:solidFill>
              </a:rPr>
              <a:t>, 49% (IDP in-camp) to 52% (</a:t>
            </a:r>
            <a:r>
              <a:rPr lang="fr-CH" dirty="0" err="1">
                <a:solidFill>
                  <a:schemeClr val="bg2">
                    <a:lumMod val="25000"/>
                  </a:schemeClr>
                </a:solidFill>
              </a:rPr>
              <a:t>returnee</a:t>
            </a:r>
            <a:r>
              <a:rPr lang="fr-CH" dirty="0">
                <a:solidFill>
                  <a:schemeClr val="bg2">
                    <a:lumMod val="25000"/>
                  </a:schemeClr>
                </a:solidFill>
              </a:rPr>
              <a:t>) </a:t>
            </a:r>
            <a:r>
              <a:rPr lang="fr-CH" dirty="0" err="1">
                <a:solidFill>
                  <a:schemeClr val="bg2">
                    <a:lumMod val="25000"/>
                  </a:schemeClr>
                </a:solidFill>
              </a:rPr>
              <a:t>members</a:t>
            </a:r>
            <a:r>
              <a:rPr lang="fr-CH" dirty="0">
                <a:solidFill>
                  <a:schemeClr val="bg2">
                    <a:lumMod val="25000"/>
                  </a:schemeClr>
                </a:solidFill>
              </a:rPr>
              <a:t> </a:t>
            </a:r>
            <a:r>
              <a:rPr lang="fr-CH" dirty="0" err="1">
                <a:solidFill>
                  <a:schemeClr val="bg2">
                    <a:lumMod val="25000"/>
                  </a:schemeClr>
                </a:solidFill>
              </a:rPr>
              <a:t>were</a:t>
            </a:r>
            <a:r>
              <a:rPr lang="fr-CH" dirty="0">
                <a:solidFill>
                  <a:schemeClr val="bg2">
                    <a:lumMod val="25000"/>
                  </a:schemeClr>
                </a:solidFill>
              </a:rPr>
              <a:t> </a:t>
            </a:r>
            <a:r>
              <a:rPr lang="fr-CH" dirty="0" err="1">
                <a:solidFill>
                  <a:schemeClr val="bg2">
                    <a:lumMod val="25000"/>
                  </a:schemeClr>
                </a:solidFill>
              </a:rPr>
              <a:t>female</a:t>
            </a:r>
            <a:r>
              <a:rPr lang="fr-CH" dirty="0">
                <a:solidFill>
                  <a:schemeClr val="bg2">
                    <a:lumMod val="25000"/>
                  </a:schemeClr>
                </a:solidFill>
              </a:rPr>
              <a:t>.</a:t>
            </a:r>
          </a:p>
          <a:p>
            <a:pPr marL="342900" lvl="1" indent="0">
              <a:buNone/>
            </a:pPr>
            <a:endParaRPr lang="fr-CH" dirty="0"/>
          </a:p>
          <a:p>
            <a:r>
              <a:rPr lang="fr-CH" sz="1800" dirty="0">
                <a:solidFill>
                  <a:srgbClr val="578ED1"/>
                </a:solidFill>
              </a:rPr>
              <a:t>The ratio of </a:t>
            </a:r>
            <a:r>
              <a:rPr lang="fr-CH" sz="1800" dirty="0" err="1">
                <a:solidFill>
                  <a:srgbClr val="578ED1"/>
                </a:solidFill>
              </a:rPr>
              <a:t>children</a:t>
            </a:r>
            <a:r>
              <a:rPr lang="fr-CH" sz="1800" dirty="0">
                <a:solidFill>
                  <a:srgbClr val="578ED1"/>
                </a:solidFill>
              </a:rPr>
              <a:t> to </a:t>
            </a:r>
            <a:r>
              <a:rPr lang="fr-CH" sz="1800" dirty="0" err="1">
                <a:solidFill>
                  <a:srgbClr val="578ED1"/>
                </a:solidFill>
              </a:rPr>
              <a:t>adult</a:t>
            </a:r>
            <a:r>
              <a:rPr lang="fr-CH" sz="1800" dirty="0">
                <a:solidFill>
                  <a:srgbClr val="578ED1"/>
                </a:solidFill>
              </a:rPr>
              <a:t> </a:t>
            </a:r>
            <a:r>
              <a:rPr lang="fr-CH" sz="1800" dirty="0" err="1">
                <a:solidFill>
                  <a:srgbClr val="578ED1"/>
                </a:solidFill>
              </a:rPr>
              <a:t>within</a:t>
            </a:r>
            <a:r>
              <a:rPr lang="fr-CH" sz="1800" dirty="0">
                <a:solidFill>
                  <a:srgbClr val="578ED1"/>
                </a:solidFill>
              </a:rPr>
              <a:t> </a:t>
            </a:r>
            <a:r>
              <a:rPr lang="fr-CH" sz="1800" dirty="0" err="1">
                <a:solidFill>
                  <a:srgbClr val="578ED1"/>
                </a:solidFill>
              </a:rPr>
              <a:t>families</a:t>
            </a:r>
            <a:r>
              <a:rPr lang="fr-CH" sz="1800" dirty="0">
                <a:solidFill>
                  <a:srgbClr val="578ED1"/>
                </a:solidFill>
              </a:rPr>
              <a:t> </a:t>
            </a:r>
            <a:r>
              <a:rPr lang="fr-CH" sz="1800" dirty="0" err="1">
                <a:solidFill>
                  <a:srgbClr val="578ED1"/>
                </a:solidFill>
              </a:rPr>
              <a:t>was</a:t>
            </a:r>
            <a:r>
              <a:rPr lang="fr-CH" sz="1800" dirty="0">
                <a:solidFill>
                  <a:srgbClr val="578ED1"/>
                </a:solidFill>
              </a:rPr>
              <a:t> close to 2-3 </a:t>
            </a:r>
            <a:r>
              <a:rPr lang="fr-CH" sz="1800" dirty="0">
                <a:solidFill>
                  <a:schemeClr val="bg2">
                    <a:lumMod val="25000"/>
                  </a:schemeClr>
                </a:solidFill>
              </a:rPr>
              <a:t>for all </a:t>
            </a:r>
            <a:r>
              <a:rPr lang="fr-CH" sz="1800" dirty="0" err="1">
                <a:solidFill>
                  <a:schemeClr val="bg2">
                    <a:lumMod val="25000"/>
                  </a:schemeClr>
                </a:solidFill>
              </a:rPr>
              <a:t>three</a:t>
            </a:r>
            <a:r>
              <a:rPr lang="fr-CH" sz="1800" dirty="0">
                <a:solidFill>
                  <a:schemeClr val="bg2">
                    <a:lumMod val="25000"/>
                  </a:schemeClr>
                </a:solidFill>
              </a:rPr>
              <a:t> population groups: </a:t>
            </a:r>
          </a:p>
          <a:p>
            <a:pPr lvl="1">
              <a:buFont typeface="Courier New" panose="02070309020205020404" pitchFamily="49" charset="0"/>
              <a:buChar char="o"/>
            </a:pPr>
            <a:r>
              <a:rPr lang="fr-CH" dirty="0">
                <a:solidFill>
                  <a:schemeClr val="bg2">
                    <a:lumMod val="25000"/>
                  </a:schemeClr>
                </a:solidFill>
              </a:rPr>
              <a:t> For IDP </a:t>
            </a:r>
            <a:r>
              <a:rPr lang="fr-CH" dirty="0" err="1">
                <a:solidFill>
                  <a:schemeClr val="bg2">
                    <a:lumMod val="25000"/>
                  </a:schemeClr>
                </a:solidFill>
              </a:rPr>
              <a:t>households</a:t>
            </a:r>
            <a:r>
              <a:rPr lang="fr-CH" dirty="0">
                <a:solidFill>
                  <a:schemeClr val="bg2">
                    <a:lumMod val="25000"/>
                  </a:schemeClr>
                </a:solidFill>
              </a:rPr>
              <a:t> in camp, 43% </a:t>
            </a:r>
            <a:r>
              <a:rPr lang="fr-CH" dirty="0" err="1">
                <a:solidFill>
                  <a:schemeClr val="bg2">
                    <a:lumMod val="25000"/>
                  </a:schemeClr>
                </a:solidFill>
              </a:rPr>
              <a:t>were</a:t>
            </a:r>
            <a:r>
              <a:rPr lang="fr-CH" dirty="0">
                <a:solidFill>
                  <a:schemeClr val="bg2">
                    <a:lumMod val="25000"/>
                  </a:schemeClr>
                </a:solidFill>
              </a:rPr>
              <a:t> </a:t>
            </a:r>
            <a:r>
              <a:rPr lang="fr-CH" dirty="0" err="1">
                <a:solidFill>
                  <a:schemeClr val="bg2">
                    <a:lumMod val="25000"/>
                  </a:schemeClr>
                </a:solidFill>
              </a:rPr>
              <a:t>children</a:t>
            </a:r>
            <a:r>
              <a:rPr lang="fr-CH" dirty="0">
                <a:solidFill>
                  <a:schemeClr val="bg2">
                    <a:lumMod val="25000"/>
                  </a:schemeClr>
                </a:solidFill>
              </a:rPr>
              <a:t>;</a:t>
            </a:r>
          </a:p>
          <a:p>
            <a:pPr lvl="1">
              <a:buFont typeface="Courier New" panose="02070309020205020404" pitchFamily="49" charset="0"/>
              <a:buChar char="o"/>
            </a:pPr>
            <a:r>
              <a:rPr lang="fr-CH" dirty="0">
                <a:solidFill>
                  <a:schemeClr val="bg2">
                    <a:lumMod val="25000"/>
                  </a:schemeClr>
                </a:solidFill>
              </a:rPr>
              <a:t> For IDP </a:t>
            </a:r>
            <a:r>
              <a:rPr lang="fr-CH" dirty="0" err="1">
                <a:solidFill>
                  <a:schemeClr val="bg2">
                    <a:lumMod val="25000"/>
                  </a:schemeClr>
                </a:solidFill>
              </a:rPr>
              <a:t>households</a:t>
            </a:r>
            <a:r>
              <a:rPr lang="fr-CH" dirty="0">
                <a:solidFill>
                  <a:schemeClr val="bg2">
                    <a:lumMod val="25000"/>
                  </a:schemeClr>
                </a:solidFill>
              </a:rPr>
              <a:t> out of camp, 40% </a:t>
            </a:r>
            <a:r>
              <a:rPr lang="fr-CH" dirty="0" err="1">
                <a:solidFill>
                  <a:schemeClr val="bg2">
                    <a:lumMod val="25000"/>
                  </a:schemeClr>
                </a:solidFill>
              </a:rPr>
              <a:t>were</a:t>
            </a:r>
            <a:r>
              <a:rPr lang="fr-CH" dirty="0">
                <a:solidFill>
                  <a:schemeClr val="bg2">
                    <a:lumMod val="25000"/>
                  </a:schemeClr>
                </a:solidFill>
              </a:rPr>
              <a:t> </a:t>
            </a:r>
            <a:r>
              <a:rPr lang="fr-CH" dirty="0" err="1">
                <a:solidFill>
                  <a:schemeClr val="bg2">
                    <a:lumMod val="25000"/>
                  </a:schemeClr>
                </a:solidFill>
              </a:rPr>
              <a:t>children</a:t>
            </a:r>
            <a:r>
              <a:rPr lang="fr-CH" dirty="0">
                <a:solidFill>
                  <a:schemeClr val="bg2">
                    <a:lumMod val="25000"/>
                  </a:schemeClr>
                </a:solidFill>
              </a:rPr>
              <a:t>;</a:t>
            </a:r>
          </a:p>
          <a:p>
            <a:pPr lvl="1">
              <a:buFont typeface="Courier New" panose="02070309020205020404" pitchFamily="49" charset="0"/>
              <a:buChar char="o"/>
            </a:pPr>
            <a:r>
              <a:rPr lang="fr-CH" dirty="0">
                <a:solidFill>
                  <a:schemeClr val="bg2">
                    <a:lumMod val="25000"/>
                  </a:schemeClr>
                </a:solidFill>
              </a:rPr>
              <a:t> For </a:t>
            </a:r>
            <a:r>
              <a:rPr lang="fr-CH" dirty="0" err="1">
                <a:solidFill>
                  <a:schemeClr val="bg2">
                    <a:lumMod val="25000"/>
                  </a:schemeClr>
                </a:solidFill>
              </a:rPr>
              <a:t>returnee</a:t>
            </a:r>
            <a:r>
              <a:rPr lang="fr-CH" dirty="0">
                <a:solidFill>
                  <a:schemeClr val="bg2">
                    <a:lumMod val="25000"/>
                  </a:schemeClr>
                </a:solidFill>
              </a:rPr>
              <a:t> </a:t>
            </a:r>
            <a:r>
              <a:rPr lang="fr-CH" dirty="0" err="1">
                <a:solidFill>
                  <a:schemeClr val="bg2">
                    <a:lumMod val="25000"/>
                  </a:schemeClr>
                </a:solidFill>
              </a:rPr>
              <a:t>households</a:t>
            </a:r>
            <a:r>
              <a:rPr lang="fr-CH" dirty="0">
                <a:solidFill>
                  <a:schemeClr val="bg2">
                    <a:lumMod val="25000"/>
                  </a:schemeClr>
                </a:solidFill>
              </a:rPr>
              <a:t>, 36% </a:t>
            </a:r>
            <a:r>
              <a:rPr lang="fr-CH" dirty="0" err="1">
                <a:solidFill>
                  <a:schemeClr val="bg2">
                    <a:lumMod val="25000"/>
                  </a:schemeClr>
                </a:solidFill>
              </a:rPr>
              <a:t>were</a:t>
            </a:r>
            <a:r>
              <a:rPr lang="fr-CH" dirty="0">
                <a:solidFill>
                  <a:schemeClr val="bg2">
                    <a:lumMod val="25000"/>
                  </a:schemeClr>
                </a:solidFill>
              </a:rPr>
              <a:t> </a:t>
            </a:r>
            <a:r>
              <a:rPr lang="fr-CH" dirty="0" err="1">
                <a:solidFill>
                  <a:schemeClr val="bg2">
                    <a:lumMod val="25000"/>
                  </a:schemeClr>
                </a:solidFill>
              </a:rPr>
              <a:t>children</a:t>
            </a:r>
            <a:r>
              <a:rPr lang="fr-CH" dirty="0">
                <a:solidFill>
                  <a:schemeClr val="bg2">
                    <a:lumMod val="25000"/>
                  </a:schemeClr>
                </a:solidFill>
              </a:rPr>
              <a:t>. </a:t>
            </a:r>
          </a:p>
        </p:txBody>
      </p:sp>
      <p:sp>
        <p:nvSpPr>
          <p:cNvPr id="4" name="Slide Number Placeholder 3"/>
          <p:cNvSpPr>
            <a:spLocks noGrp="1"/>
          </p:cNvSpPr>
          <p:nvPr>
            <p:ph type="sldNum" sz="quarter" idx="12"/>
          </p:nvPr>
        </p:nvSpPr>
        <p:spPr/>
        <p:txBody>
          <a:bodyPr/>
          <a:lstStyle/>
          <a:p>
            <a:fld id="{8697C810-88CF-4BE9-9B34-5CE3EAC163FC}" type="slidenum">
              <a:rPr lang="en-US" smtClean="0"/>
              <a:t>11</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287220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628650" y="116632"/>
            <a:ext cx="7886700" cy="9361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dirty="0">
                <a:solidFill>
                  <a:srgbClr val="578ED1"/>
                </a:solidFill>
              </a:rPr>
              <a:t>IDP MOVEMENT INTENTIONS</a:t>
            </a:r>
          </a:p>
        </p:txBody>
      </p:sp>
      <p:sp>
        <p:nvSpPr>
          <p:cNvPr id="12" name="TextBox 11">
            <a:extLst>
              <a:ext uri="{FF2B5EF4-FFF2-40B4-BE49-F238E27FC236}">
                <a16:creationId xmlns:a16="http://schemas.microsoft.com/office/drawing/2014/main" id="{360EB09F-2998-4336-8133-A8F7F2E1EE51}"/>
              </a:ext>
            </a:extLst>
          </p:cNvPr>
          <p:cNvSpPr txBox="1"/>
          <p:nvPr/>
        </p:nvSpPr>
        <p:spPr>
          <a:xfrm>
            <a:off x="455452" y="1124744"/>
            <a:ext cx="8570488" cy="461665"/>
          </a:xfrm>
          <a:prstGeom prst="rect">
            <a:avLst/>
          </a:prstGeom>
          <a:noFill/>
        </p:spPr>
        <p:txBody>
          <a:bodyPr wrap="none" rtlCol="0">
            <a:spAutoFit/>
          </a:bodyPr>
          <a:lstStyle/>
          <a:p>
            <a:r>
              <a:rPr lang="en-US" sz="2400" dirty="0">
                <a:solidFill>
                  <a:srgbClr val="4D4D4D"/>
                </a:solidFill>
              </a:rPr>
              <a:t>Three-month movement intentions for IDP households nationwide: </a:t>
            </a:r>
          </a:p>
        </p:txBody>
      </p:sp>
      <p:sp>
        <p:nvSpPr>
          <p:cNvPr id="3" name="TextBox 2"/>
          <p:cNvSpPr txBox="1"/>
          <p:nvPr/>
        </p:nvSpPr>
        <p:spPr>
          <a:xfrm>
            <a:off x="446054" y="5505327"/>
            <a:ext cx="8221004" cy="1015663"/>
          </a:xfrm>
          <a:prstGeom prst="rect">
            <a:avLst/>
          </a:prstGeom>
          <a:noFill/>
        </p:spPr>
        <p:txBody>
          <a:bodyPr wrap="square" rtlCol="0">
            <a:spAutoFit/>
          </a:bodyPr>
          <a:lstStyle/>
          <a:p>
            <a:r>
              <a:rPr lang="fr-CH" sz="2000" dirty="0">
                <a:solidFill>
                  <a:schemeClr val="bg2">
                    <a:lumMod val="25000"/>
                  </a:schemeClr>
                </a:solidFill>
              </a:rPr>
              <a:t>A </a:t>
            </a:r>
            <a:r>
              <a:rPr lang="fr-CH" sz="2000" dirty="0" err="1">
                <a:solidFill>
                  <a:schemeClr val="bg2">
                    <a:lumMod val="25000"/>
                  </a:schemeClr>
                </a:solidFill>
              </a:rPr>
              <a:t>vast</a:t>
            </a:r>
            <a:r>
              <a:rPr lang="fr-CH" sz="2000" dirty="0">
                <a:solidFill>
                  <a:schemeClr val="bg2">
                    <a:lumMod val="25000"/>
                  </a:schemeClr>
                </a:solidFill>
              </a:rPr>
              <a:t> </a:t>
            </a:r>
            <a:r>
              <a:rPr lang="fr-CH" sz="2000" dirty="0" err="1">
                <a:solidFill>
                  <a:schemeClr val="bg2">
                    <a:lumMod val="25000"/>
                  </a:schemeClr>
                </a:solidFill>
              </a:rPr>
              <a:t>majority</a:t>
            </a:r>
            <a:r>
              <a:rPr lang="fr-CH" sz="2000" dirty="0">
                <a:solidFill>
                  <a:schemeClr val="bg2">
                    <a:lumMod val="25000"/>
                  </a:schemeClr>
                </a:solidFill>
              </a:rPr>
              <a:t> of IDP </a:t>
            </a:r>
            <a:r>
              <a:rPr lang="fr-CH" sz="2000" dirty="0" err="1">
                <a:solidFill>
                  <a:schemeClr val="bg2">
                    <a:lumMod val="25000"/>
                  </a:schemeClr>
                </a:solidFill>
              </a:rPr>
              <a:t>households</a:t>
            </a:r>
            <a:r>
              <a:rPr lang="fr-CH" sz="2000" dirty="0">
                <a:solidFill>
                  <a:schemeClr val="bg2">
                    <a:lumMod val="25000"/>
                  </a:schemeClr>
                </a:solidFill>
              </a:rPr>
              <a:t> </a:t>
            </a:r>
            <a:r>
              <a:rPr lang="fr-CH" sz="2000" dirty="0" err="1">
                <a:solidFill>
                  <a:schemeClr val="bg2">
                    <a:lumMod val="25000"/>
                  </a:schemeClr>
                </a:solidFill>
              </a:rPr>
              <a:t>did</a:t>
            </a:r>
            <a:r>
              <a:rPr lang="fr-CH" sz="2000" dirty="0">
                <a:solidFill>
                  <a:schemeClr val="bg2">
                    <a:lumMod val="25000"/>
                  </a:schemeClr>
                </a:solidFill>
              </a:rPr>
              <a:t> not </a:t>
            </a:r>
            <a:r>
              <a:rPr lang="fr-CH" sz="2000" dirty="0" err="1">
                <a:solidFill>
                  <a:schemeClr val="bg2">
                    <a:lumMod val="25000"/>
                  </a:schemeClr>
                </a:solidFill>
              </a:rPr>
              <a:t>intend</a:t>
            </a:r>
            <a:r>
              <a:rPr lang="fr-CH" sz="2000" dirty="0">
                <a:solidFill>
                  <a:schemeClr val="bg2">
                    <a:lumMod val="25000"/>
                  </a:schemeClr>
                </a:solidFill>
              </a:rPr>
              <a:t> to </a:t>
            </a:r>
            <a:r>
              <a:rPr lang="fr-CH" sz="2000">
                <a:solidFill>
                  <a:schemeClr val="bg2">
                    <a:lumMod val="25000"/>
                  </a:schemeClr>
                </a:solidFill>
              </a:rPr>
              <a:t>return to their Area of Origin (AoO) within </a:t>
            </a:r>
            <a:r>
              <a:rPr lang="fr-CH" sz="2000" dirty="0">
                <a:solidFill>
                  <a:schemeClr val="bg2">
                    <a:lumMod val="25000"/>
                  </a:schemeClr>
                </a:solidFill>
              </a:rPr>
              <a:t>the 3 </a:t>
            </a:r>
            <a:r>
              <a:rPr lang="fr-CH" sz="2000" dirty="0" err="1">
                <a:solidFill>
                  <a:schemeClr val="bg2">
                    <a:lumMod val="25000"/>
                  </a:schemeClr>
                </a:solidFill>
              </a:rPr>
              <a:t>months</a:t>
            </a:r>
            <a:r>
              <a:rPr lang="fr-CH" sz="2000" dirty="0">
                <a:solidFill>
                  <a:schemeClr val="bg2">
                    <a:lumMod val="25000"/>
                  </a:schemeClr>
                </a:solidFill>
              </a:rPr>
              <a:t> </a:t>
            </a:r>
            <a:r>
              <a:rPr lang="fr-CH" sz="2000" dirty="0" err="1">
                <a:solidFill>
                  <a:schemeClr val="bg2">
                    <a:lumMod val="25000"/>
                  </a:schemeClr>
                </a:solidFill>
              </a:rPr>
              <a:t>following</a:t>
            </a:r>
            <a:r>
              <a:rPr lang="fr-CH" sz="2000" dirty="0">
                <a:solidFill>
                  <a:schemeClr val="bg2">
                    <a:lumMod val="25000"/>
                  </a:schemeClr>
                </a:solidFill>
              </a:rPr>
              <a:t> data collection, in </a:t>
            </a:r>
            <a:r>
              <a:rPr lang="fr-CH" sz="2000" dirty="0" err="1">
                <a:solidFill>
                  <a:schemeClr val="bg2">
                    <a:lumMod val="25000"/>
                  </a:schemeClr>
                </a:solidFill>
              </a:rPr>
              <a:t>particular</a:t>
            </a:r>
            <a:r>
              <a:rPr lang="fr-CH" sz="2000" dirty="0">
                <a:solidFill>
                  <a:schemeClr val="bg2">
                    <a:lumMod val="25000"/>
                  </a:schemeClr>
                </a:solidFill>
              </a:rPr>
              <a:t> </a:t>
            </a:r>
            <a:r>
              <a:rPr lang="fr-CH" sz="2000" dirty="0" err="1">
                <a:solidFill>
                  <a:schemeClr val="bg2">
                    <a:lumMod val="25000"/>
                  </a:schemeClr>
                </a:solidFill>
              </a:rPr>
              <a:t>those</a:t>
            </a:r>
            <a:r>
              <a:rPr lang="fr-CH" sz="2000" dirty="0">
                <a:solidFill>
                  <a:schemeClr val="bg2">
                    <a:lumMod val="25000"/>
                  </a:schemeClr>
                </a:solidFill>
              </a:rPr>
              <a:t> living in camps. </a:t>
            </a:r>
          </a:p>
        </p:txBody>
      </p:sp>
      <p:pic>
        <p:nvPicPr>
          <p:cNvPr id="8" name="Picture 7">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3698242415"/>
              </p:ext>
            </p:extLst>
          </p:nvPr>
        </p:nvGraphicFramePr>
        <p:xfrm>
          <a:off x="395536" y="1844824"/>
          <a:ext cx="4896544" cy="28770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581163516"/>
              </p:ext>
            </p:extLst>
          </p:nvPr>
        </p:nvGraphicFramePr>
        <p:xfrm>
          <a:off x="4569390" y="1844824"/>
          <a:ext cx="4683130" cy="29582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4203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628650" y="116632"/>
            <a:ext cx="7886700" cy="9361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dirty="0">
                <a:solidFill>
                  <a:srgbClr val="578ED1"/>
                </a:solidFill>
              </a:rPr>
              <a:t>IDP MOVEMENT INTENTIONS</a:t>
            </a:r>
          </a:p>
        </p:txBody>
      </p:sp>
      <p:sp>
        <p:nvSpPr>
          <p:cNvPr id="12" name="TextBox 11">
            <a:extLst>
              <a:ext uri="{FF2B5EF4-FFF2-40B4-BE49-F238E27FC236}">
                <a16:creationId xmlns:a16="http://schemas.microsoft.com/office/drawing/2014/main" id="{360EB09F-2998-4336-8133-A8F7F2E1EE51}"/>
              </a:ext>
            </a:extLst>
          </p:cNvPr>
          <p:cNvSpPr txBox="1"/>
          <p:nvPr/>
        </p:nvSpPr>
        <p:spPr>
          <a:xfrm>
            <a:off x="467544" y="908720"/>
            <a:ext cx="8123186" cy="461665"/>
          </a:xfrm>
          <a:prstGeom prst="rect">
            <a:avLst/>
          </a:prstGeom>
          <a:noFill/>
        </p:spPr>
        <p:txBody>
          <a:bodyPr wrap="none" rtlCol="0">
            <a:spAutoFit/>
          </a:bodyPr>
          <a:lstStyle/>
          <a:p>
            <a:r>
              <a:rPr lang="en-US" sz="2400">
                <a:solidFill>
                  <a:srgbClr val="4D4D4D"/>
                </a:solidFill>
              </a:rPr>
              <a:t>One year movement intentions for IDP households nationwide: </a:t>
            </a:r>
          </a:p>
        </p:txBody>
      </p:sp>
      <p:sp>
        <p:nvSpPr>
          <p:cNvPr id="3" name="TextBox 2"/>
          <p:cNvSpPr txBox="1"/>
          <p:nvPr/>
        </p:nvSpPr>
        <p:spPr>
          <a:xfrm>
            <a:off x="156063" y="4866463"/>
            <a:ext cx="8543841" cy="1400383"/>
          </a:xfrm>
          <a:prstGeom prst="rect">
            <a:avLst/>
          </a:prstGeom>
          <a:noFill/>
        </p:spPr>
        <p:txBody>
          <a:bodyPr wrap="square" rtlCol="0">
            <a:spAutoFit/>
          </a:bodyPr>
          <a:lstStyle/>
          <a:p>
            <a:pPr marL="285750" indent="-285750">
              <a:buFont typeface="Courier New" panose="02070309020205020404" pitchFamily="49" charset="0"/>
              <a:buChar char="o"/>
            </a:pPr>
            <a:r>
              <a:rPr lang="fr-CH" sz="1700" dirty="0">
                <a:solidFill>
                  <a:schemeClr val="bg2">
                    <a:lumMod val="25000"/>
                  </a:schemeClr>
                </a:solidFill>
              </a:rPr>
              <a:t>Intentions to return </a:t>
            </a:r>
            <a:r>
              <a:rPr lang="fr-CH" sz="1700">
                <a:solidFill>
                  <a:schemeClr val="bg2">
                    <a:lumMod val="25000"/>
                  </a:schemeClr>
                </a:solidFill>
              </a:rPr>
              <a:t>to AoO within </a:t>
            </a:r>
            <a:r>
              <a:rPr lang="fr-CH" sz="1700" dirty="0">
                <a:solidFill>
                  <a:schemeClr val="bg2">
                    <a:lumMod val="25000"/>
                  </a:schemeClr>
                </a:solidFill>
              </a:rPr>
              <a:t>the </a:t>
            </a:r>
            <a:r>
              <a:rPr lang="fr-CH" sz="1700" dirty="0" err="1">
                <a:solidFill>
                  <a:schemeClr val="bg2">
                    <a:lumMod val="25000"/>
                  </a:schemeClr>
                </a:solidFill>
              </a:rPr>
              <a:t>year</a:t>
            </a:r>
            <a:r>
              <a:rPr lang="fr-CH" sz="1700" dirty="0">
                <a:solidFill>
                  <a:schemeClr val="bg2">
                    <a:lumMod val="25000"/>
                  </a:schemeClr>
                </a:solidFill>
              </a:rPr>
              <a:t> </a:t>
            </a:r>
            <a:r>
              <a:rPr lang="fr-CH" sz="1700" dirty="0" err="1">
                <a:solidFill>
                  <a:schemeClr val="bg2">
                    <a:lumMod val="25000"/>
                  </a:schemeClr>
                </a:solidFill>
              </a:rPr>
              <a:t>slightly</a:t>
            </a:r>
            <a:r>
              <a:rPr lang="fr-CH" sz="1700" dirty="0">
                <a:solidFill>
                  <a:schemeClr val="bg2">
                    <a:lumMod val="25000"/>
                  </a:schemeClr>
                </a:solidFill>
              </a:rPr>
              <a:t> </a:t>
            </a:r>
            <a:r>
              <a:rPr lang="fr-CH" sz="1700" dirty="0" err="1">
                <a:solidFill>
                  <a:schemeClr val="bg2">
                    <a:lumMod val="25000"/>
                  </a:schemeClr>
                </a:solidFill>
              </a:rPr>
              <a:t>increased</a:t>
            </a:r>
            <a:r>
              <a:rPr lang="fr-CH" sz="1700" dirty="0">
                <a:solidFill>
                  <a:schemeClr val="bg2">
                    <a:lumMod val="25000"/>
                  </a:schemeClr>
                </a:solidFill>
              </a:rPr>
              <a:t> </a:t>
            </a:r>
            <a:r>
              <a:rPr lang="fr-CH" sz="1700" dirty="0" err="1">
                <a:solidFill>
                  <a:schemeClr val="bg2">
                    <a:lumMod val="25000"/>
                  </a:schemeClr>
                </a:solidFill>
              </a:rPr>
              <a:t>compared</a:t>
            </a:r>
            <a:r>
              <a:rPr lang="fr-CH" sz="1700" dirty="0">
                <a:solidFill>
                  <a:schemeClr val="bg2">
                    <a:lumMod val="25000"/>
                  </a:schemeClr>
                </a:solidFill>
              </a:rPr>
              <a:t> to intentions to </a:t>
            </a:r>
            <a:r>
              <a:rPr lang="fr-CH" sz="1700">
                <a:solidFill>
                  <a:schemeClr val="bg2">
                    <a:lumMod val="25000"/>
                  </a:schemeClr>
                </a:solidFill>
              </a:rPr>
              <a:t>return during the </a:t>
            </a:r>
            <a:r>
              <a:rPr lang="fr-CH" sz="1700" err="1">
                <a:solidFill>
                  <a:schemeClr val="bg2">
                    <a:lumMod val="25000"/>
                  </a:schemeClr>
                </a:solidFill>
              </a:rPr>
              <a:t>three</a:t>
            </a:r>
            <a:r>
              <a:rPr lang="fr-CH" sz="1700">
                <a:solidFill>
                  <a:schemeClr val="bg2">
                    <a:lumMod val="25000"/>
                  </a:schemeClr>
                </a:solidFill>
              </a:rPr>
              <a:t> months following data collection. </a:t>
            </a:r>
            <a:endParaRPr lang="fr-CH" sz="1700" dirty="0">
              <a:solidFill>
                <a:schemeClr val="bg2">
                  <a:lumMod val="25000"/>
                </a:schemeClr>
              </a:solidFill>
            </a:endParaRPr>
          </a:p>
          <a:p>
            <a:pPr marL="285750" indent="-285750">
              <a:buFont typeface="Courier New" panose="02070309020205020404" pitchFamily="49" charset="0"/>
              <a:buChar char="o"/>
            </a:pPr>
            <a:r>
              <a:rPr lang="fr-CH" sz="1700" dirty="0" err="1">
                <a:solidFill>
                  <a:schemeClr val="bg2">
                    <a:lumMod val="25000"/>
                  </a:schemeClr>
                </a:solidFill>
              </a:rPr>
              <a:t>Meanwhile</a:t>
            </a:r>
            <a:r>
              <a:rPr lang="fr-CH" sz="1700" dirty="0">
                <a:solidFill>
                  <a:schemeClr val="bg2">
                    <a:lumMod val="25000"/>
                  </a:schemeClr>
                </a:solidFill>
              </a:rPr>
              <a:t>, the proportion of </a:t>
            </a:r>
            <a:r>
              <a:rPr lang="fr-CH" sz="1700" dirty="0" err="1">
                <a:solidFill>
                  <a:schemeClr val="bg2">
                    <a:lumMod val="25000"/>
                  </a:schemeClr>
                </a:solidFill>
              </a:rPr>
              <a:t>households</a:t>
            </a:r>
            <a:r>
              <a:rPr lang="fr-CH" sz="1700" dirty="0">
                <a:solidFill>
                  <a:schemeClr val="bg2">
                    <a:lumMod val="25000"/>
                  </a:schemeClr>
                </a:solidFill>
              </a:rPr>
              <a:t> </a:t>
            </a:r>
            <a:r>
              <a:rPr lang="fr-CH" sz="1700" dirty="0" err="1">
                <a:solidFill>
                  <a:schemeClr val="bg2">
                    <a:lumMod val="25000"/>
                  </a:schemeClr>
                </a:solidFill>
              </a:rPr>
              <a:t>that</a:t>
            </a:r>
            <a:r>
              <a:rPr lang="fr-CH" sz="1700" dirty="0">
                <a:solidFill>
                  <a:schemeClr val="bg2">
                    <a:lumMod val="25000"/>
                  </a:schemeClr>
                </a:solidFill>
              </a:rPr>
              <a:t> </a:t>
            </a:r>
            <a:r>
              <a:rPr lang="fr-CH" sz="1700" dirty="0" err="1">
                <a:solidFill>
                  <a:schemeClr val="bg2">
                    <a:lumMod val="25000"/>
                  </a:schemeClr>
                </a:solidFill>
              </a:rPr>
              <a:t>reported</a:t>
            </a:r>
            <a:r>
              <a:rPr lang="fr-CH" sz="1700" dirty="0">
                <a:solidFill>
                  <a:schemeClr val="bg2">
                    <a:lumMod val="25000"/>
                  </a:schemeClr>
                </a:solidFill>
              </a:rPr>
              <a:t> not </a:t>
            </a:r>
            <a:r>
              <a:rPr lang="fr-CH" sz="1700" dirty="0" err="1">
                <a:solidFill>
                  <a:schemeClr val="bg2">
                    <a:lumMod val="25000"/>
                  </a:schemeClr>
                </a:solidFill>
              </a:rPr>
              <a:t>knowing</a:t>
            </a:r>
            <a:r>
              <a:rPr lang="fr-CH" sz="1700" dirty="0">
                <a:solidFill>
                  <a:schemeClr val="bg2">
                    <a:lumMod val="25000"/>
                  </a:schemeClr>
                </a:solidFill>
              </a:rPr>
              <a:t> </a:t>
            </a:r>
            <a:r>
              <a:rPr lang="fr-CH" sz="1700" dirty="0" err="1">
                <a:solidFill>
                  <a:schemeClr val="bg2">
                    <a:lumMod val="25000"/>
                  </a:schemeClr>
                </a:solidFill>
              </a:rPr>
              <a:t>considerably</a:t>
            </a:r>
            <a:r>
              <a:rPr lang="fr-CH" sz="1700" dirty="0">
                <a:solidFill>
                  <a:schemeClr val="bg2">
                    <a:lumMod val="25000"/>
                  </a:schemeClr>
                </a:solidFill>
              </a:rPr>
              <a:t> </a:t>
            </a:r>
            <a:r>
              <a:rPr lang="fr-CH" sz="1700" dirty="0" err="1">
                <a:solidFill>
                  <a:schemeClr val="bg2">
                    <a:lumMod val="25000"/>
                  </a:schemeClr>
                </a:solidFill>
              </a:rPr>
              <a:t>increased</a:t>
            </a:r>
            <a:r>
              <a:rPr lang="fr-CH" sz="1700" dirty="0">
                <a:solidFill>
                  <a:schemeClr val="bg2">
                    <a:lumMod val="25000"/>
                  </a:schemeClr>
                </a:solidFill>
              </a:rPr>
              <a:t>, in </a:t>
            </a:r>
            <a:r>
              <a:rPr lang="fr-CH" sz="1700" dirty="0" err="1">
                <a:solidFill>
                  <a:schemeClr val="bg2">
                    <a:lumMod val="25000"/>
                  </a:schemeClr>
                </a:solidFill>
              </a:rPr>
              <a:t>particular</a:t>
            </a:r>
            <a:r>
              <a:rPr lang="fr-CH" sz="1700" dirty="0">
                <a:solidFill>
                  <a:schemeClr val="bg2">
                    <a:lumMod val="25000"/>
                  </a:schemeClr>
                </a:solidFill>
              </a:rPr>
              <a:t> for IDP </a:t>
            </a:r>
            <a:r>
              <a:rPr lang="fr-CH" sz="1700" dirty="0" err="1">
                <a:solidFill>
                  <a:schemeClr val="bg2">
                    <a:lumMod val="25000"/>
                  </a:schemeClr>
                </a:solidFill>
              </a:rPr>
              <a:t>households</a:t>
            </a:r>
            <a:r>
              <a:rPr lang="fr-CH" sz="1700" dirty="0">
                <a:solidFill>
                  <a:schemeClr val="bg2">
                    <a:lumMod val="25000"/>
                  </a:schemeClr>
                </a:solidFill>
              </a:rPr>
              <a:t> living in camps (</a:t>
            </a:r>
            <a:r>
              <a:rPr lang="fr-CH" sz="1700" err="1">
                <a:solidFill>
                  <a:schemeClr val="bg2">
                    <a:lumMod val="25000"/>
                  </a:schemeClr>
                </a:solidFill>
              </a:rPr>
              <a:t>from</a:t>
            </a:r>
            <a:r>
              <a:rPr lang="fr-CH" sz="1700">
                <a:solidFill>
                  <a:schemeClr val="bg2">
                    <a:lumMod val="25000"/>
                  </a:schemeClr>
                </a:solidFill>
              </a:rPr>
              <a:t> 11% to 34%). </a:t>
            </a:r>
            <a:r>
              <a:rPr lang="fr-CH" sz="1700" b="1">
                <a:solidFill>
                  <a:schemeClr val="bg2">
                    <a:lumMod val="25000"/>
                  </a:schemeClr>
                </a:solidFill>
              </a:rPr>
              <a:t>This </a:t>
            </a:r>
            <a:r>
              <a:rPr lang="fr-CH" sz="1700" b="1" dirty="0" err="1">
                <a:solidFill>
                  <a:schemeClr val="bg2">
                    <a:lumMod val="25000"/>
                  </a:schemeClr>
                </a:solidFill>
              </a:rPr>
              <a:t>is</a:t>
            </a:r>
            <a:r>
              <a:rPr lang="fr-CH" sz="1700" b="1" dirty="0">
                <a:solidFill>
                  <a:schemeClr val="bg2">
                    <a:lumMod val="25000"/>
                  </a:schemeClr>
                </a:solidFill>
              </a:rPr>
              <a:t> </a:t>
            </a:r>
            <a:r>
              <a:rPr lang="fr-CH" sz="1700" b="1" dirty="0" err="1">
                <a:solidFill>
                  <a:schemeClr val="bg2">
                    <a:lumMod val="25000"/>
                  </a:schemeClr>
                </a:solidFill>
              </a:rPr>
              <a:t>particularly</a:t>
            </a:r>
            <a:r>
              <a:rPr lang="fr-CH" sz="1700" b="1" dirty="0">
                <a:solidFill>
                  <a:schemeClr val="bg2">
                    <a:lumMod val="25000"/>
                  </a:schemeClr>
                </a:solidFill>
              </a:rPr>
              <a:t> relevant </a:t>
            </a:r>
            <a:r>
              <a:rPr lang="fr-CH" sz="1700" b="1" dirty="0" err="1">
                <a:solidFill>
                  <a:schemeClr val="bg2">
                    <a:lumMod val="25000"/>
                  </a:schemeClr>
                </a:solidFill>
              </a:rPr>
              <a:t>within</a:t>
            </a:r>
            <a:r>
              <a:rPr lang="fr-CH" sz="1700" b="1" dirty="0">
                <a:solidFill>
                  <a:schemeClr val="bg2">
                    <a:lumMod val="25000"/>
                  </a:schemeClr>
                </a:solidFill>
              </a:rPr>
              <a:t> the </a:t>
            </a:r>
            <a:r>
              <a:rPr lang="fr-CH" sz="1700" b="1" dirty="0" err="1">
                <a:solidFill>
                  <a:schemeClr val="bg2">
                    <a:lumMod val="25000"/>
                  </a:schemeClr>
                </a:solidFill>
              </a:rPr>
              <a:t>context</a:t>
            </a:r>
            <a:r>
              <a:rPr lang="fr-CH" sz="1700" b="1" dirty="0">
                <a:solidFill>
                  <a:schemeClr val="bg2">
                    <a:lumMod val="25000"/>
                  </a:schemeClr>
                </a:solidFill>
              </a:rPr>
              <a:t> of camp consolidations and </a:t>
            </a:r>
            <a:r>
              <a:rPr lang="fr-CH" sz="1700" b="1" dirty="0" err="1">
                <a:solidFill>
                  <a:schemeClr val="bg2">
                    <a:lumMod val="25000"/>
                  </a:schemeClr>
                </a:solidFill>
              </a:rPr>
              <a:t>closures</a:t>
            </a:r>
            <a:r>
              <a:rPr lang="fr-CH" sz="1700" b="1" dirty="0">
                <a:solidFill>
                  <a:schemeClr val="bg2">
                    <a:lumMod val="25000"/>
                  </a:schemeClr>
                </a:solidFill>
              </a:rPr>
              <a:t>. </a:t>
            </a:r>
            <a:endParaRPr lang="en-GB" sz="1700" b="1" dirty="0">
              <a:solidFill>
                <a:schemeClr val="bg2">
                  <a:lumMod val="25000"/>
                </a:schemeClr>
              </a:solidFill>
            </a:endParaRPr>
          </a:p>
        </p:txBody>
      </p:sp>
      <p:pic>
        <p:nvPicPr>
          <p:cNvPr id="7" name="Picture 6">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933390933"/>
              </p:ext>
            </p:extLst>
          </p:nvPr>
        </p:nvGraphicFramePr>
        <p:xfrm>
          <a:off x="4181244" y="1682684"/>
          <a:ext cx="4784942" cy="27906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998782498"/>
              </p:ext>
            </p:extLst>
          </p:nvPr>
        </p:nvGraphicFramePr>
        <p:xfrm>
          <a:off x="-149994" y="1682684"/>
          <a:ext cx="4721994" cy="2871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2104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8119814" cy="936104"/>
          </a:xfrm>
        </p:spPr>
        <p:txBody>
          <a:bodyPr>
            <a:normAutofit/>
          </a:bodyPr>
          <a:lstStyle/>
          <a:p>
            <a:r>
              <a:rPr lang="fr-CH" sz="3000" dirty="0">
                <a:solidFill>
                  <a:srgbClr val="578ED1"/>
                </a:solidFill>
              </a:rPr>
              <a:t>IDP MOVEMENT INTENTIONS – DISTRICT LEVEL </a:t>
            </a:r>
            <a:endParaRPr lang="en-GB" sz="3000" dirty="0">
              <a:solidFill>
                <a:srgbClr val="578ED1"/>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14</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965" r="3659" b="896"/>
          <a:stretch/>
        </p:blipFill>
        <p:spPr>
          <a:xfrm>
            <a:off x="323528" y="1209366"/>
            <a:ext cx="5410204" cy="5648634"/>
          </a:xfrm>
          <a:prstGeom prst="rect">
            <a:avLst/>
          </a:prstGeom>
        </p:spPr>
      </p:pic>
      <p:sp>
        <p:nvSpPr>
          <p:cNvPr id="6" name="TextBox 5"/>
          <p:cNvSpPr txBox="1"/>
          <p:nvPr/>
        </p:nvSpPr>
        <p:spPr>
          <a:xfrm>
            <a:off x="5916912" y="1635762"/>
            <a:ext cx="3139476" cy="4401205"/>
          </a:xfrm>
          <a:prstGeom prst="rect">
            <a:avLst/>
          </a:prstGeom>
          <a:noFill/>
        </p:spPr>
        <p:txBody>
          <a:bodyPr wrap="square" rtlCol="0">
            <a:spAutoFit/>
          </a:bodyPr>
          <a:lstStyle/>
          <a:p>
            <a:r>
              <a:rPr lang="fr-CH" sz="1400" b="1" dirty="0">
                <a:solidFill>
                  <a:schemeClr val="tx1">
                    <a:lumMod val="85000"/>
                    <a:lumOff val="15000"/>
                  </a:schemeClr>
                </a:solidFill>
              </a:rPr>
              <a:t>Intention to </a:t>
            </a:r>
            <a:r>
              <a:rPr lang="fr-CH" sz="1400" b="1" dirty="0" err="1">
                <a:solidFill>
                  <a:schemeClr val="tx1">
                    <a:lumMod val="85000"/>
                    <a:lumOff val="15000"/>
                  </a:schemeClr>
                </a:solidFill>
              </a:rPr>
              <a:t>remain</a:t>
            </a:r>
            <a:r>
              <a:rPr lang="fr-CH" sz="1400" b="1" dirty="0">
                <a:solidFill>
                  <a:schemeClr val="tx1">
                    <a:lumMod val="85000"/>
                    <a:lumOff val="15000"/>
                  </a:schemeClr>
                </a:solidFill>
              </a:rPr>
              <a:t> in </a:t>
            </a:r>
            <a:r>
              <a:rPr lang="fr-CH" sz="1400" b="1" dirty="0" err="1">
                <a:solidFill>
                  <a:schemeClr val="tx1">
                    <a:lumMod val="85000"/>
                    <a:lumOff val="15000"/>
                  </a:schemeClr>
                </a:solidFill>
              </a:rPr>
              <a:t>current</a:t>
            </a:r>
            <a:r>
              <a:rPr lang="fr-CH" sz="1400" b="1" dirty="0">
                <a:solidFill>
                  <a:schemeClr val="tx1">
                    <a:lumMod val="85000"/>
                    <a:lumOff val="15000"/>
                  </a:schemeClr>
                </a:solidFill>
              </a:rPr>
              <a:t> areas of </a:t>
            </a:r>
            <a:r>
              <a:rPr lang="fr-CH" sz="1400" b="1" dirty="0" err="1">
                <a:solidFill>
                  <a:schemeClr val="tx1">
                    <a:lumMod val="85000"/>
                    <a:lumOff val="15000"/>
                  </a:schemeClr>
                </a:solidFill>
              </a:rPr>
              <a:t>displacement</a:t>
            </a:r>
            <a:r>
              <a:rPr lang="fr-CH" sz="1400" b="1" dirty="0">
                <a:solidFill>
                  <a:schemeClr val="tx1">
                    <a:lumMod val="85000"/>
                    <a:lumOff val="15000"/>
                  </a:schemeClr>
                </a:solidFill>
              </a:rPr>
              <a:t> </a:t>
            </a:r>
            <a:r>
              <a:rPr lang="fr-CH" sz="1400" b="1" dirty="0" err="1">
                <a:solidFill>
                  <a:schemeClr val="tx1">
                    <a:lumMod val="85000"/>
                    <a:lumOff val="15000"/>
                  </a:schemeClr>
                </a:solidFill>
              </a:rPr>
              <a:t>within</a:t>
            </a:r>
            <a:r>
              <a:rPr lang="fr-CH" sz="1400" b="1" dirty="0">
                <a:solidFill>
                  <a:schemeClr val="tx1">
                    <a:lumMod val="85000"/>
                    <a:lumOff val="15000"/>
                  </a:schemeClr>
                </a:solidFill>
              </a:rPr>
              <a:t> 12 </a:t>
            </a:r>
            <a:r>
              <a:rPr lang="fr-CH" sz="1400" b="1" dirty="0" err="1">
                <a:solidFill>
                  <a:schemeClr val="tx1">
                    <a:lumMod val="85000"/>
                    <a:lumOff val="15000"/>
                  </a:schemeClr>
                </a:solidFill>
              </a:rPr>
              <a:t>months</a:t>
            </a:r>
            <a:r>
              <a:rPr lang="fr-CH" sz="1400" b="1" dirty="0">
                <a:solidFill>
                  <a:schemeClr val="tx1">
                    <a:lumMod val="85000"/>
                    <a:lumOff val="15000"/>
                  </a:schemeClr>
                </a:solidFill>
              </a:rPr>
              <a:t> </a:t>
            </a:r>
            <a:r>
              <a:rPr lang="fr-CH" sz="1400" b="1" dirty="0" err="1">
                <a:solidFill>
                  <a:schemeClr val="tx1">
                    <a:lumMod val="85000"/>
                    <a:lumOff val="15000"/>
                  </a:schemeClr>
                </a:solidFill>
              </a:rPr>
              <a:t>differed</a:t>
            </a:r>
            <a:r>
              <a:rPr lang="fr-CH" sz="1400" b="1" dirty="0">
                <a:solidFill>
                  <a:schemeClr val="tx1">
                    <a:lumMod val="85000"/>
                    <a:lumOff val="15000"/>
                  </a:schemeClr>
                </a:solidFill>
              </a:rPr>
              <a:t> </a:t>
            </a:r>
            <a:r>
              <a:rPr lang="fr-CH" sz="1400" b="1" dirty="0" err="1">
                <a:solidFill>
                  <a:schemeClr val="tx1">
                    <a:lumMod val="85000"/>
                    <a:lumOff val="15000"/>
                  </a:schemeClr>
                </a:solidFill>
              </a:rPr>
              <a:t>across</a:t>
            </a:r>
            <a:r>
              <a:rPr lang="fr-CH" sz="1400" b="1" dirty="0">
                <a:solidFill>
                  <a:schemeClr val="tx1">
                    <a:lumMod val="85000"/>
                    <a:lumOff val="15000"/>
                  </a:schemeClr>
                </a:solidFill>
              </a:rPr>
              <a:t> districts, but </a:t>
            </a:r>
            <a:r>
              <a:rPr lang="fr-CH" sz="1400" b="1" dirty="0" err="1">
                <a:solidFill>
                  <a:schemeClr val="tx1">
                    <a:lumMod val="85000"/>
                    <a:lumOff val="15000"/>
                  </a:schemeClr>
                </a:solidFill>
              </a:rPr>
              <a:t>was</a:t>
            </a:r>
            <a:r>
              <a:rPr lang="fr-CH" sz="1400" b="1" dirty="0">
                <a:solidFill>
                  <a:schemeClr val="tx1">
                    <a:lumMod val="85000"/>
                    <a:lumOff val="15000"/>
                  </a:schemeClr>
                </a:solidFill>
              </a:rPr>
              <a:t> </a:t>
            </a:r>
            <a:r>
              <a:rPr lang="fr-CH" sz="1400" b="1" dirty="0" err="1">
                <a:solidFill>
                  <a:schemeClr val="tx1">
                    <a:lumMod val="85000"/>
                    <a:lumOff val="15000"/>
                  </a:schemeClr>
                </a:solidFill>
              </a:rPr>
              <a:t>mostly</a:t>
            </a:r>
            <a:r>
              <a:rPr lang="fr-CH" sz="1400" b="1" dirty="0">
                <a:solidFill>
                  <a:schemeClr val="tx1">
                    <a:lumMod val="85000"/>
                    <a:lumOff val="15000"/>
                  </a:schemeClr>
                </a:solidFill>
              </a:rPr>
              <a:t> </a:t>
            </a:r>
            <a:r>
              <a:rPr lang="fr-CH" sz="1400" b="1" dirty="0" err="1">
                <a:solidFill>
                  <a:schemeClr val="tx1">
                    <a:lumMod val="85000"/>
                    <a:lumOff val="15000"/>
                  </a:schemeClr>
                </a:solidFill>
              </a:rPr>
              <a:t>similar</a:t>
            </a:r>
            <a:r>
              <a:rPr lang="fr-CH" sz="1400" b="1" dirty="0">
                <a:solidFill>
                  <a:schemeClr val="tx1">
                    <a:lumMod val="85000"/>
                    <a:lumOff val="15000"/>
                  </a:schemeClr>
                </a:solidFill>
              </a:rPr>
              <a:t> </a:t>
            </a:r>
            <a:r>
              <a:rPr lang="fr-CH" sz="1400" b="1" dirty="0" err="1">
                <a:solidFill>
                  <a:schemeClr val="tx1">
                    <a:lumMod val="85000"/>
                    <a:lumOff val="15000"/>
                  </a:schemeClr>
                </a:solidFill>
              </a:rPr>
              <a:t>within</a:t>
            </a:r>
            <a:r>
              <a:rPr lang="fr-CH" sz="1400" b="1" dirty="0">
                <a:solidFill>
                  <a:schemeClr val="tx1">
                    <a:lumMod val="85000"/>
                    <a:lumOff val="15000"/>
                  </a:schemeClr>
                </a:solidFill>
              </a:rPr>
              <a:t> </a:t>
            </a:r>
            <a:r>
              <a:rPr lang="fr-CH" sz="1400" b="1" dirty="0" err="1">
                <a:solidFill>
                  <a:schemeClr val="tx1">
                    <a:lumMod val="85000"/>
                    <a:lumOff val="15000"/>
                  </a:schemeClr>
                </a:solidFill>
              </a:rPr>
              <a:t>regions</a:t>
            </a:r>
            <a:r>
              <a:rPr lang="fr-CH" sz="1400" b="1" dirty="0">
                <a:solidFill>
                  <a:schemeClr val="tx1">
                    <a:lumMod val="85000"/>
                    <a:lumOff val="15000"/>
                  </a:schemeClr>
                </a:solidFill>
              </a:rPr>
              <a:t> of the country: </a:t>
            </a:r>
          </a:p>
          <a:p>
            <a:endParaRPr lang="fr-CH" sz="1400" dirty="0">
              <a:solidFill>
                <a:schemeClr val="tx1">
                  <a:lumMod val="85000"/>
                  <a:lumOff val="15000"/>
                </a:schemeClr>
              </a:solidFill>
            </a:endParaRPr>
          </a:p>
          <a:p>
            <a:pPr marL="285750" indent="-285750">
              <a:buFont typeface="Arial" panose="020B0604020202020204" pitchFamily="34" charset="0"/>
              <a:buChar char="•"/>
            </a:pPr>
            <a:r>
              <a:rPr lang="fr-CH" sz="1400" dirty="0">
                <a:solidFill>
                  <a:schemeClr val="tx1">
                    <a:lumMod val="85000"/>
                    <a:lumOff val="15000"/>
                  </a:schemeClr>
                </a:solidFill>
              </a:rPr>
              <a:t>In </a:t>
            </a:r>
            <a:r>
              <a:rPr lang="fr-CH" sz="1400" dirty="0" err="1">
                <a:solidFill>
                  <a:schemeClr val="tx1">
                    <a:lumMod val="85000"/>
                    <a:lumOff val="15000"/>
                  </a:schemeClr>
                </a:solidFill>
              </a:rPr>
              <a:t>northern</a:t>
            </a:r>
            <a:r>
              <a:rPr lang="fr-CH" sz="1400" dirty="0">
                <a:solidFill>
                  <a:schemeClr val="tx1">
                    <a:lumMod val="85000"/>
                    <a:lumOff val="15000"/>
                  </a:schemeClr>
                </a:solidFill>
              </a:rPr>
              <a:t> districts (</a:t>
            </a:r>
            <a:r>
              <a:rPr lang="fr-CH" sz="1400" dirty="0" err="1">
                <a:solidFill>
                  <a:schemeClr val="tx1">
                    <a:lumMod val="85000"/>
                    <a:lumOff val="15000"/>
                  </a:schemeClr>
                </a:solidFill>
              </a:rPr>
              <a:t>mainly</a:t>
            </a:r>
            <a:r>
              <a:rPr lang="fr-CH" sz="1400" dirty="0">
                <a:solidFill>
                  <a:schemeClr val="tx1">
                    <a:lumMod val="85000"/>
                    <a:lumOff val="15000"/>
                  </a:schemeClr>
                </a:solidFill>
              </a:rPr>
              <a:t> in </a:t>
            </a:r>
            <a:r>
              <a:rPr lang="fr-CH" sz="1400" dirty="0" err="1">
                <a:solidFill>
                  <a:schemeClr val="tx1">
                    <a:lumMod val="85000"/>
                    <a:lumOff val="15000"/>
                  </a:schemeClr>
                </a:solidFill>
              </a:rPr>
              <a:t>Duhok</a:t>
            </a:r>
            <a:r>
              <a:rPr lang="fr-CH" sz="1400" dirty="0">
                <a:solidFill>
                  <a:schemeClr val="tx1">
                    <a:lumMod val="85000"/>
                    <a:lumOff val="15000"/>
                  </a:schemeClr>
                </a:solidFill>
              </a:rPr>
              <a:t>), 76% to 100% of </a:t>
            </a:r>
            <a:r>
              <a:rPr lang="fr-CH" sz="1400" dirty="0" err="1">
                <a:solidFill>
                  <a:schemeClr val="tx1">
                    <a:lumMod val="85000"/>
                    <a:lumOff val="15000"/>
                  </a:schemeClr>
                </a:solidFill>
              </a:rPr>
              <a:t>households</a:t>
            </a:r>
            <a:r>
              <a:rPr lang="fr-CH" sz="1400" dirty="0">
                <a:solidFill>
                  <a:schemeClr val="tx1">
                    <a:lumMod val="85000"/>
                    <a:lumOff val="15000"/>
                  </a:schemeClr>
                </a:solidFill>
              </a:rPr>
              <a:t> </a:t>
            </a:r>
            <a:r>
              <a:rPr lang="fr-CH" sz="1400" dirty="0" err="1">
                <a:solidFill>
                  <a:schemeClr val="tx1">
                    <a:lumMod val="85000"/>
                    <a:lumOff val="15000"/>
                  </a:schemeClr>
                </a:solidFill>
              </a:rPr>
              <a:t>reported</a:t>
            </a:r>
            <a:r>
              <a:rPr lang="fr-CH" sz="1400" dirty="0">
                <a:solidFill>
                  <a:schemeClr val="tx1">
                    <a:lumMod val="85000"/>
                    <a:lumOff val="15000"/>
                  </a:schemeClr>
                </a:solidFill>
              </a:rPr>
              <a:t> </a:t>
            </a:r>
            <a:r>
              <a:rPr lang="fr-CH" sz="1400" dirty="0" err="1">
                <a:solidFill>
                  <a:schemeClr val="tx1">
                    <a:lumMod val="85000"/>
                    <a:lumOff val="15000"/>
                  </a:schemeClr>
                </a:solidFill>
              </a:rPr>
              <a:t>they</a:t>
            </a:r>
            <a:r>
              <a:rPr lang="fr-CH" sz="1400" dirty="0">
                <a:solidFill>
                  <a:schemeClr val="tx1">
                    <a:lumMod val="85000"/>
                    <a:lumOff val="15000"/>
                  </a:schemeClr>
                </a:solidFill>
              </a:rPr>
              <a:t> </a:t>
            </a:r>
            <a:r>
              <a:rPr lang="fr-CH" sz="1400" dirty="0" err="1">
                <a:solidFill>
                  <a:schemeClr val="tx1">
                    <a:lumMod val="85000"/>
                    <a:lumOff val="15000"/>
                  </a:schemeClr>
                </a:solidFill>
              </a:rPr>
              <a:t>intended</a:t>
            </a:r>
            <a:r>
              <a:rPr lang="fr-CH" sz="1400" dirty="0">
                <a:solidFill>
                  <a:schemeClr val="tx1">
                    <a:lumMod val="85000"/>
                    <a:lumOff val="15000"/>
                  </a:schemeClr>
                </a:solidFill>
              </a:rPr>
              <a:t> to </a:t>
            </a:r>
            <a:r>
              <a:rPr lang="fr-CH" sz="1400" dirty="0" err="1">
                <a:solidFill>
                  <a:schemeClr val="tx1">
                    <a:lumMod val="85000"/>
                    <a:lumOff val="15000"/>
                  </a:schemeClr>
                </a:solidFill>
              </a:rPr>
              <a:t>remain</a:t>
            </a:r>
            <a:r>
              <a:rPr lang="fr-CH" sz="1400" dirty="0">
                <a:solidFill>
                  <a:schemeClr val="tx1">
                    <a:lumMod val="85000"/>
                    <a:lumOff val="15000"/>
                  </a:schemeClr>
                </a:solidFill>
              </a:rPr>
              <a:t> in </a:t>
            </a:r>
            <a:r>
              <a:rPr lang="fr-CH" sz="1400" dirty="0" err="1">
                <a:solidFill>
                  <a:schemeClr val="tx1">
                    <a:lumMod val="85000"/>
                    <a:lumOff val="15000"/>
                  </a:schemeClr>
                </a:solidFill>
              </a:rPr>
              <a:t>current</a:t>
            </a:r>
            <a:r>
              <a:rPr lang="fr-CH" sz="1400" dirty="0">
                <a:solidFill>
                  <a:schemeClr val="tx1">
                    <a:lumMod val="85000"/>
                    <a:lumOff val="15000"/>
                  </a:schemeClr>
                </a:solidFill>
              </a:rPr>
              <a:t> area of </a:t>
            </a:r>
            <a:r>
              <a:rPr lang="fr-CH" sz="1400" dirty="0" err="1">
                <a:solidFill>
                  <a:schemeClr val="tx1">
                    <a:lumMod val="85000"/>
                    <a:lumOff val="15000"/>
                  </a:schemeClr>
                </a:solidFill>
              </a:rPr>
              <a:t>displacement</a:t>
            </a:r>
            <a:r>
              <a:rPr lang="fr-CH" sz="1400" dirty="0">
                <a:solidFill>
                  <a:schemeClr val="tx1">
                    <a:lumMod val="85000"/>
                    <a:lumOff val="15000"/>
                  </a:schemeClr>
                </a:solidFill>
              </a:rPr>
              <a:t>. </a:t>
            </a:r>
          </a:p>
          <a:p>
            <a:pPr marL="285750" indent="-285750">
              <a:buFont typeface="Arial" panose="020B0604020202020204" pitchFamily="34" charset="0"/>
              <a:buChar char="•"/>
            </a:pPr>
            <a:endParaRPr lang="fr-CH" sz="1400" dirty="0">
              <a:solidFill>
                <a:schemeClr val="tx1">
                  <a:lumMod val="85000"/>
                  <a:lumOff val="15000"/>
                </a:schemeClr>
              </a:solidFill>
            </a:endParaRPr>
          </a:p>
          <a:p>
            <a:pPr marL="285750" indent="-285750">
              <a:buFont typeface="Arial" panose="020B0604020202020204" pitchFamily="34" charset="0"/>
              <a:buChar char="•"/>
            </a:pPr>
            <a:r>
              <a:rPr lang="fr-CH" sz="1400" dirty="0">
                <a:solidFill>
                  <a:schemeClr val="tx1">
                    <a:lumMod val="85000"/>
                    <a:lumOff val="15000"/>
                  </a:schemeClr>
                </a:solidFill>
              </a:rPr>
              <a:t>In </a:t>
            </a:r>
            <a:r>
              <a:rPr lang="fr-CH" sz="1400" dirty="0" err="1">
                <a:solidFill>
                  <a:schemeClr val="tx1">
                    <a:lumMod val="85000"/>
                    <a:lumOff val="15000"/>
                  </a:schemeClr>
                </a:solidFill>
              </a:rPr>
              <a:t>Southern</a:t>
            </a:r>
            <a:r>
              <a:rPr lang="fr-CH" sz="1400" dirty="0">
                <a:solidFill>
                  <a:schemeClr val="tx1">
                    <a:lumMod val="85000"/>
                    <a:lumOff val="15000"/>
                  </a:schemeClr>
                </a:solidFill>
              </a:rPr>
              <a:t> districts, intention to </a:t>
            </a:r>
            <a:r>
              <a:rPr lang="fr-CH" sz="1400" dirty="0" err="1">
                <a:solidFill>
                  <a:schemeClr val="tx1">
                    <a:lumMod val="85000"/>
                    <a:lumOff val="15000"/>
                  </a:schemeClr>
                </a:solidFill>
              </a:rPr>
              <a:t>remain</a:t>
            </a:r>
            <a:r>
              <a:rPr lang="fr-CH" sz="1400" dirty="0">
                <a:solidFill>
                  <a:schemeClr val="tx1">
                    <a:lumMod val="85000"/>
                    <a:lumOff val="15000"/>
                  </a:schemeClr>
                </a:solidFill>
              </a:rPr>
              <a:t> </a:t>
            </a:r>
            <a:r>
              <a:rPr lang="fr-CH" sz="1400" dirty="0" err="1">
                <a:solidFill>
                  <a:schemeClr val="tx1">
                    <a:lumMod val="85000"/>
                    <a:lumOff val="15000"/>
                  </a:schemeClr>
                </a:solidFill>
              </a:rPr>
              <a:t>was</a:t>
            </a:r>
            <a:r>
              <a:rPr lang="fr-CH" sz="1400" dirty="0">
                <a:solidFill>
                  <a:schemeClr val="tx1">
                    <a:lumMod val="85000"/>
                    <a:lumOff val="15000"/>
                  </a:schemeClr>
                </a:solidFill>
              </a:rPr>
              <a:t> </a:t>
            </a:r>
            <a:r>
              <a:rPr lang="fr-CH" sz="1400" dirty="0" err="1">
                <a:solidFill>
                  <a:schemeClr val="tx1">
                    <a:lumMod val="85000"/>
                    <a:lumOff val="15000"/>
                  </a:schemeClr>
                </a:solidFill>
              </a:rPr>
              <a:t>usually</a:t>
            </a:r>
            <a:r>
              <a:rPr lang="fr-CH" sz="1400" dirty="0">
                <a:solidFill>
                  <a:schemeClr val="tx1">
                    <a:lumMod val="85000"/>
                    <a:lumOff val="15000"/>
                  </a:schemeClr>
                </a:solidFill>
              </a:rPr>
              <a:t> </a:t>
            </a:r>
            <a:r>
              <a:rPr lang="fr-CH" sz="1400" dirty="0" err="1">
                <a:solidFill>
                  <a:schemeClr val="tx1">
                    <a:lumMod val="85000"/>
                    <a:lumOff val="15000"/>
                  </a:schemeClr>
                </a:solidFill>
              </a:rPr>
              <a:t>under</a:t>
            </a:r>
            <a:r>
              <a:rPr lang="fr-CH" sz="1400" dirty="0">
                <a:solidFill>
                  <a:schemeClr val="tx1">
                    <a:lumMod val="85000"/>
                    <a:lumOff val="15000"/>
                  </a:schemeClr>
                </a:solidFill>
              </a:rPr>
              <a:t> 50% (</a:t>
            </a:r>
            <a:r>
              <a:rPr lang="fr-CH" sz="1400" dirty="0" err="1">
                <a:solidFill>
                  <a:schemeClr val="tx1">
                    <a:lumMod val="85000"/>
                    <a:lumOff val="15000"/>
                  </a:schemeClr>
                </a:solidFill>
              </a:rPr>
              <a:t>with</a:t>
            </a:r>
            <a:r>
              <a:rPr lang="fr-CH" sz="1400" dirty="0">
                <a:solidFill>
                  <a:schemeClr val="tx1">
                    <a:lumMod val="85000"/>
                    <a:lumOff val="15000"/>
                  </a:schemeClr>
                </a:solidFill>
              </a:rPr>
              <a:t> the exception </a:t>
            </a:r>
            <a:r>
              <a:rPr lang="fr-CH" sz="1400">
                <a:solidFill>
                  <a:schemeClr val="tx1">
                    <a:lumMod val="85000"/>
                    <a:lumOff val="15000"/>
                  </a:schemeClr>
                </a:solidFill>
              </a:rPr>
              <a:t>of Al-Hindiya in Babil) </a:t>
            </a:r>
            <a:r>
              <a:rPr lang="fr-CH" sz="1400" dirty="0">
                <a:solidFill>
                  <a:schemeClr val="tx1">
                    <a:lumMod val="85000"/>
                    <a:lumOff val="15000"/>
                  </a:schemeClr>
                </a:solidFill>
              </a:rPr>
              <a:t>of </a:t>
            </a:r>
            <a:r>
              <a:rPr lang="fr-CH" sz="1400" dirty="0" err="1">
                <a:solidFill>
                  <a:schemeClr val="tx1">
                    <a:lumMod val="85000"/>
                    <a:lumOff val="15000"/>
                  </a:schemeClr>
                </a:solidFill>
              </a:rPr>
              <a:t>households</a:t>
            </a:r>
            <a:r>
              <a:rPr lang="fr-CH" sz="1400" dirty="0">
                <a:solidFill>
                  <a:schemeClr val="tx1">
                    <a:lumMod val="85000"/>
                    <a:lumOff val="15000"/>
                  </a:schemeClr>
                </a:solidFill>
              </a:rPr>
              <a:t>. </a:t>
            </a:r>
          </a:p>
          <a:p>
            <a:pPr marL="285750" indent="-285750">
              <a:buFont typeface="Arial" panose="020B0604020202020204" pitchFamily="34" charset="0"/>
              <a:buChar char="•"/>
            </a:pPr>
            <a:endParaRPr lang="fr-CH" sz="1400" dirty="0">
              <a:solidFill>
                <a:schemeClr val="tx1">
                  <a:lumMod val="85000"/>
                  <a:lumOff val="15000"/>
                </a:schemeClr>
              </a:solidFill>
            </a:endParaRPr>
          </a:p>
          <a:p>
            <a:pPr marL="285750" indent="-285750">
              <a:buFont typeface="Arial" panose="020B0604020202020204" pitchFamily="34" charset="0"/>
              <a:buChar char="•"/>
            </a:pPr>
            <a:r>
              <a:rPr lang="fr-CH" sz="1400" dirty="0">
                <a:solidFill>
                  <a:schemeClr val="tx1">
                    <a:lumMod val="85000"/>
                    <a:lumOff val="15000"/>
                  </a:schemeClr>
                </a:solidFill>
              </a:rPr>
              <a:t>In the </a:t>
            </a:r>
            <a:r>
              <a:rPr lang="fr-CH" sz="1400" dirty="0" err="1">
                <a:solidFill>
                  <a:schemeClr val="tx1">
                    <a:lumMod val="85000"/>
                    <a:lumOff val="15000"/>
                  </a:schemeClr>
                </a:solidFill>
              </a:rPr>
              <a:t>Ninewa</a:t>
            </a:r>
            <a:r>
              <a:rPr lang="fr-CH" sz="1400" dirty="0">
                <a:solidFill>
                  <a:schemeClr val="tx1">
                    <a:lumMod val="85000"/>
                    <a:lumOff val="15000"/>
                  </a:schemeClr>
                </a:solidFill>
              </a:rPr>
              <a:t> plains, Kirkuk, Sulaymaniyah, intentions to </a:t>
            </a:r>
            <a:r>
              <a:rPr lang="fr-CH" sz="1400" dirty="0" err="1">
                <a:solidFill>
                  <a:schemeClr val="tx1">
                    <a:lumMod val="85000"/>
                    <a:lumOff val="15000"/>
                  </a:schemeClr>
                </a:solidFill>
              </a:rPr>
              <a:t>remain</a:t>
            </a:r>
            <a:r>
              <a:rPr lang="fr-CH" sz="1400" dirty="0">
                <a:solidFill>
                  <a:schemeClr val="tx1">
                    <a:lumMod val="85000"/>
                    <a:lumOff val="15000"/>
                  </a:schemeClr>
                </a:solidFill>
              </a:rPr>
              <a:t> </a:t>
            </a:r>
            <a:r>
              <a:rPr lang="fr-CH" sz="1400">
                <a:solidFill>
                  <a:schemeClr val="tx1">
                    <a:lumMod val="85000"/>
                    <a:lumOff val="15000"/>
                  </a:schemeClr>
                </a:solidFill>
              </a:rPr>
              <a:t>in current area of displacement </a:t>
            </a:r>
            <a:r>
              <a:rPr lang="fr-CH" sz="1400" dirty="0" err="1">
                <a:solidFill>
                  <a:schemeClr val="tx1">
                    <a:lumMod val="85000"/>
                    <a:lumOff val="15000"/>
                  </a:schemeClr>
                </a:solidFill>
              </a:rPr>
              <a:t>were</a:t>
            </a:r>
            <a:r>
              <a:rPr lang="fr-CH" sz="1400" dirty="0">
                <a:solidFill>
                  <a:schemeClr val="tx1">
                    <a:lumMod val="85000"/>
                    <a:lumOff val="15000"/>
                  </a:schemeClr>
                </a:solidFill>
              </a:rPr>
              <a:t> </a:t>
            </a:r>
            <a:r>
              <a:rPr lang="fr-CH" sz="1400" dirty="0" err="1">
                <a:solidFill>
                  <a:schemeClr val="tx1">
                    <a:lumMod val="85000"/>
                    <a:lumOff val="15000"/>
                  </a:schemeClr>
                </a:solidFill>
              </a:rPr>
              <a:t>mainly</a:t>
            </a:r>
            <a:r>
              <a:rPr lang="fr-CH" sz="1400" dirty="0">
                <a:solidFill>
                  <a:schemeClr val="tx1">
                    <a:lumMod val="85000"/>
                    <a:lumOff val="15000"/>
                  </a:schemeClr>
                </a:solidFill>
              </a:rPr>
              <a:t> </a:t>
            </a:r>
            <a:r>
              <a:rPr lang="fr-CH" sz="1400" dirty="0" err="1">
                <a:solidFill>
                  <a:schemeClr val="tx1">
                    <a:lumMod val="85000"/>
                    <a:lumOff val="15000"/>
                  </a:schemeClr>
                </a:solidFill>
              </a:rPr>
              <a:t>between</a:t>
            </a:r>
            <a:r>
              <a:rPr lang="fr-CH" sz="1400" dirty="0">
                <a:solidFill>
                  <a:schemeClr val="tx1">
                    <a:lumMod val="85000"/>
                    <a:lumOff val="15000"/>
                  </a:schemeClr>
                </a:solidFill>
              </a:rPr>
              <a:t> 51% and 75% of </a:t>
            </a:r>
            <a:r>
              <a:rPr lang="fr-CH" sz="1400" dirty="0" err="1">
                <a:solidFill>
                  <a:schemeClr val="tx1">
                    <a:lumMod val="85000"/>
                    <a:lumOff val="15000"/>
                  </a:schemeClr>
                </a:solidFill>
              </a:rPr>
              <a:t>households</a:t>
            </a:r>
            <a:r>
              <a:rPr lang="fr-CH" sz="1400" dirty="0">
                <a:solidFill>
                  <a:schemeClr val="tx1">
                    <a:lumMod val="85000"/>
                    <a:lumOff val="15000"/>
                  </a:schemeClr>
                </a:solidFill>
              </a:rPr>
              <a:t>.</a:t>
            </a:r>
          </a:p>
        </p:txBody>
      </p:sp>
      <p:sp>
        <p:nvSpPr>
          <p:cNvPr id="7" name="TextBox 6"/>
          <p:cNvSpPr txBox="1"/>
          <p:nvPr/>
        </p:nvSpPr>
        <p:spPr>
          <a:xfrm>
            <a:off x="395536" y="840034"/>
            <a:ext cx="7416824" cy="369332"/>
          </a:xfrm>
          <a:prstGeom prst="rect">
            <a:avLst/>
          </a:prstGeom>
          <a:noFill/>
        </p:spPr>
        <p:txBody>
          <a:bodyPr wrap="square" rtlCol="0">
            <a:spAutoFit/>
          </a:bodyPr>
          <a:lstStyle/>
          <a:p>
            <a:r>
              <a:rPr lang="en-US">
                <a:solidFill>
                  <a:srgbClr val="4D4D4D"/>
                </a:solidFill>
              </a:rPr>
              <a:t>One year movement intentions for IDP households, by district: </a:t>
            </a:r>
          </a:p>
        </p:txBody>
      </p:sp>
      <p:pic>
        <p:nvPicPr>
          <p:cNvPr id="8" name="Picture 7">
            <a:extLst>
              <a:ext uri="{FF2B5EF4-FFF2-40B4-BE49-F238E27FC236}">
                <a16:creationId xmlns:a16="http://schemas.microsoft.com/office/drawing/2014/main" id="{222B9577-4593-EA44-96D4-FC1AEEE5EDC0}"/>
              </a:ext>
            </a:extLst>
          </p:cNvPr>
          <p:cNvPicPr>
            <a:picLocks noChangeAspect="1"/>
          </p:cNvPicPr>
          <p:nvPr/>
        </p:nvPicPr>
        <p:blipFill>
          <a:blip r:embed="rId4"/>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2550578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628650" y="116632"/>
            <a:ext cx="7886700" cy="9361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dirty="0">
                <a:solidFill>
                  <a:srgbClr val="578ED1"/>
                </a:solidFill>
              </a:rPr>
              <a:t>IDP MOVEMENT INTENTIONS - REASONS</a:t>
            </a:r>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sp>
        <p:nvSpPr>
          <p:cNvPr id="3" name="TextBox 2"/>
          <p:cNvSpPr txBox="1"/>
          <p:nvPr/>
        </p:nvSpPr>
        <p:spPr>
          <a:xfrm>
            <a:off x="171816" y="5993494"/>
            <a:ext cx="6303249" cy="830997"/>
          </a:xfrm>
          <a:prstGeom prst="rect">
            <a:avLst/>
          </a:prstGeom>
          <a:noFill/>
        </p:spPr>
        <p:txBody>
          <a:bodyPr wrap="square" rtlCol="0">
            <a:spAutoFit/>
          </a:bodyPr>
          <a:lstStyle/>
          <a:p>
            <a:r>
              <a:rPr lang="fr-CH" sz="1600" dirty="0"/>
              <a:t>Obstacles to </a:t>
            </a:r>
            <a:r>
              <a:rPr lang="fr-CH" sz="1600"/>
              <a:t>return were similar to previous rounds of intentions surveys, underlining issues relating to security, housing and livelihoods as persistent barriers. </a:t>
            </a:r>
            <a:endParaRPr lang="en-GB" sz="1600" dirty="0"/>
          </a:p>
        </p:txBody>
      </p:sp>
      <p:graphicFrame>
        <p:nvGraphicFramePr>
          <p:cNvPr id="8" name="Chart 7"/>
          <p:cNvGraphicFramePr>
            <a:graphicFrameLocks/>
          </p:cNvGraphicFramePr>
          <p:nvPr>
            <p:extLst>
              <p:ext uri="{D42A27DB-BD31-4B8C-83A1-F6EECF244321}">
                <p14:modId xmlns:p14="http://schemas.microsoft.com/office/powerpoint/2010/main" val="1372739917"/>
              </p:ext>
            </p:extLst>
          </p:nvPr>
        </p:nvGraphicFramePr>
        <p:xfrm>
          <a:off x="620591" y="3573016"/>
          <a:ext cx="7886700" cy="24204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87939271"/>
              </p:ext>
            </p:extLst>
          </p:nvPr>
        </p:nvGraphicFramePr>
        <p:xfrm>
          <a:off x="293132" y="1031450"/>
          <a:ext cx="8541618" cy="24877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5576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628650" y="116632"/>
            <a:ext cx="7886700" cy="9361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dirty="0">
                <a:solidFill>
                  <a:srgbClr val="578ED1"/>
                </a:solidFill>
              </a:rPr>
              <a:t>RETURNEE MOVEMENT INTENTIONS</a:t>
            </a:r>
          </a:p>
        </p:txBody>
      </p:sp>
      <p:graphicFrame>
        <p:nvGraphicFramePr>
          <p:cNvPr id="7" name="Chart 6">
            <a:extLst>
              <a:ext uri="{FF2B5EF4-FFF2-40B4-BE49-F238E27FC236}">
                <a16:creationId xmlns:a16="http://schemas.microsoft.com/office/drawing/2014/main" id="{2A3FCAB5-6ED1-4334-8A24-6268D980446E}"/>
              </a:ext>
            </a:extLst>
          </p:cNvPr>
          <p:cNvGraphicFramePr/>
          <p:nvPr>
            <p:extLst>
              <p:ext uri="{D42A27DB-BD31-4B8C-83A1-F6EECF244321}">
                <p14:modId xmlns:p14="http://schemas.microsoft.com/office/powerpoint/2010/main" val="2305243718"/>
              </p:ext>
            </p:extLst>
          </p:nvPr>
        </p:nvGraphicFramePr>
        <p:xfrm>
          <a:off x="12463" y="1913976"/>
          <a:ext cx="8892480" cy="272233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60EB09F-2998-4336-8133-A8F7F2E1EE51}"/>
              </a:ext>
            </a:extLst>
          </p:cNvPr>
          <p:cNvSpPr txBox="1"/>
          <p:nvPr/>
        </p:nvSpPr>
        <p:spPr>
          <a:xfrm>
            <a:off x="346701" y="1101032"/>
            <a:ext cx="8549072" cy="430887"/>
          </a:xfrm>
          <a:prstGeom prst="rect">
            <a:avLst/>
          </a:prstGeom>
          <a:noFill/>
        </p:spPr>
        <p:txBody>
          <a:bodyPr wrap="none" rtlCol="0">
            <a:spAutoFit/>
          </a:bodyPr>
          <a:lstStyle/>
          <a:p>
            <a:r>
              <a:rPr lang="en-US" sz="2200">
                <a:solidFill>
                  <a:schemeClr val="bg2">
                    <a:lumMod val="25000"/>
                  </a:schemeClr>
                </a:solidFill>
              </a:rPr>
              <a:t>Three-month </a:t>
            </a:r>
            <a:r>
              <a:rPr lang="en-US" sz="2200" dirty="0">
                <a:solidFill>
                  <a:schemeClr val="bg2">
                    <a:lumMod val="25000"/>
                  </a:schemeClr>
                </a:solidFill>
              </a:rPr>
              <a:t>movement intentions for returnee households nationwide: </a:t>
            </a:r>
          </a:p>
        </p:txBody>
      </p:sp>
      <p:sp>
        <p:nvSpPr>
          <p:cNvPr id="2" name="TextBox 1"/>
          <p:cNvSpPr txBox="1"/>
          <p:nvPr/>
        </p:nvSpPr>
        <p:spPr>
          <a:xfrm>
            <a:off x="131128" y="5229200"/>
            <a:ext cx="8881743" cy="923330"/>
          </a:xfrm>
          <a:prstGeom prst="rect">
            <a:avLst/>
          </a:prstGeom>
          <a:noFill/>
        </p:spPr>
        <p:txBody>
          <a:bodyPr wrap="square" rtlCol="0">
            <a:spAutoFit/>
          </a:bodyPr>
          <a:lstStyle/>
          <a:p>
            <a:r>
              <a:rPr lang="fr-CH" b="1">
                <a:solidFill>
                  <a:schemeClr val="bg2">
                    <a:lumMod val="25000"/>
                  </a:schemeClr>
                </a:solidFill>
              </a:rPr>
              <a:t>Only 1% of returnee households indicated they intended to re-displace in the three months following data collection</a:t>
            </a:r>
            <a:r>
              <a:rPr lang="fr-CH">
                <a:solidFill>
                  <a:schemeClr val="bg2">
                    <a:lumMod val="25000"/>
                  </a:schemeClr>
                </a:solidFill>
              </a:rPr>
              <a:t>, citing, for the most part (60%), lack of stable security in their area. Other reasons cited were lack of livelihoods (17%) and lack of basic services (12%). </a:t>
            </a:r>
            <a:endParaRPr lang="en-GB">
              <a:solidFill>
                <a:schemeClr val="bg2">
                  <a:lumMod val="25000"/>
                </a:schemeClr>
              </a:solidFill>
            </a:endParaRPr>
          </a:p>
        </p:txBody>
      </p:sp>
      <p:pic>
        <p:nvPicPr>
          <p:cNvPr id="8" name="Picture 7">
            <a:extLst>
              <a:ext uri="{FF2B5EF4-FFF2-40B4-BE49-F238E27FC236}">
                <a16:creationId xmlns:a16="http://schemas.microsoft.com/office/drawing/2014/main" id="{222B9577-4593-EA44-96D4-FC1AEEE5EDC0}"/>
              </a:ext>
            </a:extLst>
          </p:cNvPr>
          <p:cNvPicPr>
            <a:picLocks noChangeAspect="1"/>
          </p:cNvPicPr>
          <p:nvPr/>
        </p:nvPicPr>
        <p:blipFill>
          <a:blip r:embed="rId4"/>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298963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5A10-1323-994D-9011-2A5E09ACD944}"/>
              </a:ext>
            </a:extLst>
          </p:cNvPr>
          <p:cNvSpPr>
            <a:spLocks noGrp="1"/>
          </p:cNvSpPr>
          <p:nvPr>
            <p:ph type="title"/>
          </p:nvPr>
        </p:nvSpPr>
        <p:spPr>
          <a:xfrm>
            <a:off x="628650" y="116633"/>
            <a:ext cx="8263830" cy="936104"/>
          </a:xfrm>
        </p:spPr>
        <p:txBody>
          <a:bodyPr>
            <a:noAutofit/>
          </a:bodyPr>
          <a:lstStyle/>
          <a:p>
            <a:r>
              <a:rPr lang="fr-FR" sz="3000" dirty="0">
                <a:solidFill>
                  <a:srgbClr val="578ED1"/>
                </a:solidFill>
              </a:rPr>
              <a:t>AAP – AID RECEIVED &amp; SATISFACTION </a:t>
            </a:r>
          </a:p>
        </p:txBody>
      </p:sp>
      <p:sp>
        <p:nvSpPr>
          <p:cNvPr id="4" name="Slide Number Placeholder 3">
            <a:extLst>
              <a:ext uri="{FF2B5EF4-FFF2-40B4-BE49-F238E27FC236}">
                <a16:creationId xmlns:a16="http://schemas.microsoft.com/office/drawing/2014/main" id="{0768C874-334E-A84E-8CE2-46BF96370023}"/>
              </a:ext>
            </a:extLst>
          </p:cNvPr>
          <p:cNvSpPr>
            <a:spLocks noGrp="1"/>
          </p:cNvSpPr>
          <p:nvPr>
            <p:ph type="sldNum" sz="quarter" idx="12"/>
          </p:nvPr>
        </p:nvSpPr>
        <p:spPr/>
        <p:txBody>
          <a:bodyPr/>
          <a:lstStyle/>
          <a:p>
            <a:fld id="{8697C810-88CF-4BE9-9B34-5CE3EAC163FC}" type="slidenum">
              <a:rPr lang="en-US" smtClean="0"/>
              <a:t>17</a:t>
            </a:fld>
            <a:endParaRPr lang="en-US"/>
          </a:p>
        </p:txBody>
      </p:sp>
      <p:sp>
        <p:nvSpPr>
          <p:cNvPr id="8" name="TextBox 7"/>
          <p:cNvSpPr txBox="1"/>
          <p:nvPr/>
        </p:nvSpPr>
        <p:spPr>
          <a:xfrm>
            <a:off x="470116" y="5470946"/>
            <a:ext cx="8580898" cy="1015663"/>
          </a:xfrm>
          <a:prstGeom prst="rect">
            <a:avLst/>
          </a:prstGeom>
          <a:noFill/>
        </p:spPr>
        <p:txBody>
          <a:bodyPr wrap="square" rtlCol="0">
            <a:spAutoFit/>
          </a:bodyPr>
          <a:lstStyle/>
          <a:p>
            <a:r>
              <a:rPr lang="fr-CH" sz="2000">
                <a:solidFill>
                  <a:schemeClr val="bg2">
                    <a:lumMod val="25000"/>
                  </a:schemeClr>
                </a:solidFill>
              </a:rPr>
              <a:t>Among households that received aid, 33% of IDP households in camp said they were not satisfied with the aid they received, followed by IDP households out of camp (29%), and returnee households (11%).  </a:t>
            </a:r>
            <a:endParaRPr lang="en-GB" sz="2000">
              <a:solidFill>
                <a:schemeClr val="bg2">
                  <a:lumMod val="25000"/>
                </a:schemeClr>
              </a:solidFill>
            </a:endParaRPr>
          </a:p>
        </p:txBody>
      </p:sp>
      <p:pic>
        <p:nvPicPr>
          <p:cNvPr id="6" name="Picture 5">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3261994084"/>
              </p:ext>
            </p:extLst>
          </p:nvPr>
        </p:nvGraphicFramePr>
        <p:xfrm>
          <a:off x="1187624" y="1171776"/>
          <a:ext cx="7327726" cy="39673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469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73965" y="99107"/>
            <a:ext cx="8708644" cy="9361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dirty="0">
                <a:solidFill>
                  <a:srgbClr val="578ED1"/>
                </a:solidFill>
              </a:rPr>
              <a:t>AAP – TYPE OF AID RECEIVED</a:t>
            </a:r>
          </a:p>
        </p:txBody>
      </p:sp>
      <p:graphicFrame>
        <p:nvGraphicFramePr>
          <p:cNvPr id="8" name="Chart 7"/>
          <p:cNvGraphicFramePr>
            <a:graphicFrameLocks/>
          </p:cNvGraphicFramePr>
          <p:nvPr/>
        </p:nvGraphicFramePr>
        <p:xfrm>
          <a:off x="611560" y="764704"/>
          <a:ext cx="8213237" cy="511256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222B9577-4593-EA44-96D4-FC1AEEE5EDC0}"/>
              </a:ext>
            </a:extLst>
          </p:cNvPr>
          <p:cNvPicPr>
            <a:picLocks noChangeAspect="1"/>
          </p:cNvPicPr>
          <p:nvPr/>
        </p:nvPicPr>
        <p:blipFill>
          <a:blip r:embed="rId4"/>
          <a:stretch>
            <a:fillRect/>
          </a:stretch>
        </p:blipFill>
        <p:spPr>
          <a:xfrm>
            <a:off x="6484815" y="6237312"/>
            <a:ext cx="2481371" cy="498594"/>
          </a:xfrm>
          <a:prstGeom prst="rect">
            <a:avLst/>
          </a:prstGeom>
        </p:spPr>
      </p:pic>
      <p:sp>
        <p:nvSpPr>
          <p:cNvPr id="2" name="TextBox 1"/>
          <p:cNvSpPr txBox="1"/>
          <p:nvPr/>
        </p:nvSpPr>
        <p:spPr>
          <a:xfrm>
            <a:off x="107504" y="6070829"/>
            <a:ext cx="6233295" cy="646331"/>
          </a:xfrm>
          <a:prstGeom prst="rect">
            <a:avLst/>
          </a:prstGeom>
          <a:noFill/>
        </p:spPr>
        <p:txBody>
          <a:bodyPr wrap="square" rtlCol="0">
            <a:spAutoFit/>
          </a:bodyPr>
          <a:lstStyle/>
          <a:p>
            <a:r>
              <a:rPr lang="fr-CH" dirty="0">
                <a:solidFill>
                  <a:schemeClr val="bg2">
                    <a:lumMod val="25000"/>
                  </a:schemeClr>
                </a:solidFill>
              </a:rPr>
              <a:t>*</a:t>
            </a:r>
            <a:r>
              <a:rPr lang="fr-CH" dirty="0" err="1">
                <a:solidFill>
                  <a:schemeClr val="bg2">
                    <a:lumMod val="25000"/>
                  </a:schemeClr>
                </a:solidFill>
              </a:rPr>
              <a:t>Other</a:t>
            </a:r>
            <a:r>
              <a:rPr lang="fr-CH" dirty="0">
                <a:solidFill>
                  <a:schemeClr val="bg2">
                    <a:lumMod val="25000"/>
                  </a:schemeClr>
                </a:solidFill>
              </a:rPr>
              <a:t> types of </a:t>
            </a:r>
            <a:r>
              <a:rPr lang="fr-CH" dirty="0" err="1">
                <a:solidFill>
                  <a:schemeClr val="bg2">
                    <a:lumMod val="25000"/>
                  </a:schemeClr>
                </a:solidFill>
              </a:rPr>
              <a:t>aid</a:t>
            </a:r>
            <a:r>
              <a:rPr lang="fr-CH" dirty="0">
                <a:solidFill>
                  <a:schemeClr val="bg2">
                    <a:lumMod val="25000"/>
                  </a:schemeClr>
                </a:solidFill>
              </a:rPr>
              <a:t> </a:t>
            </a:r>
            <a:r>
              <a:rPr lang="fr-CH" dirty="0" err="1">
                <a:solidFill>
                  <a:schemeClr val="bg2">
                    <a:lumMod val="25000"/>
                  </a:schemeClr>
                </a:solidFill>
              </a:rPr>
              <a:t>cited</a:t>
            </a:r>
            <a:r>
              <a:rPr lang="fr-CH" dirty="0">
                <a:solidFill>
                  <a:schemeClr val="bg2">
                    <a:lumMod val="25000"/>
                  </a:schemeClr>
                </a:solidFill>
              </a:rPr>
              <a:t> </a:t>
            </a:r>
            <a:r>
              <a:rPr lang="fr-CH" dirty="0" err="1">
                <a:solidFill>
                  <a:schemeClr val="bg2">
                    <a:lumMod val="25000"/>
                  </a:schemeClr>
                </a:solidFill>
              </a:rPr>
              <a:t>included</a:t>
            </a:r>
            <a:r>
              <a:rPr lang="fr-CH" dirty="0">
                <a:solidFill>
                  <a:schemeClr val="bg2">
                    <a:lumMod val="25000"/>
                  </a:schemeClr>
                </a:solidFill>
              </a:rPr>
              <a:t>: water, fuel, </a:t>
            </a:r>
            <a:r>
              <a:rPr lang="fr-CH" dirty="0" err="1">
                <a:solidFill>
                  <a:schemeClr val="bg2">
                    <a:lumMod val="25000"/>
                  </a:schemeClr>
                </a:solidFill>
              </a:rPr>
              <a:t>shelter</a:t>
            </a:r>
            <a:r>
              <a:rPr lang="fr-CH" dirty="0">
                <a:solidFill>
                  <a:schemeClr val="bg2">
                    <a:lumMod val="25000"/>
                  </a:schemeClr>
                </a:solidFill>
              </a:rPr>
              <a:t>, </a:t>
            </a:r>
            <a:r>
              <a:rPr lang="fr-CH" err="1">
                <a:solidFill>
                  <a:schemeClr val="bg2">
                    <a:lumMod val="25000"/>
                  </a:schemeClr>
                </a:solidFill>
              </a:rPr>
              <a:t>education</a:t>
            </a:r>
            <a:r>
              <a:rPr lang="fr-CH">
                <a:solidFill>
                  <a:schemeClr val="bg2">
                    <a:lumMod val="25000"/>
                  </a:schemeClr>
                </a:solidFill>
              </a:rPr>
              <a:t> services, </a:t>
            </a:r>
            <a:r>
              <a:rPr lang="fr-CH" dirty="0">
                <a:solidFill>
                  <a:schemeClr val="bg2">
                    <a:lumMod val="25000"/>
                  </a:schemeClr>
                </a:solidFill>
              </a:rPr>
              <a:t>protection and </a:t>
            </a:r>
            <a:r>
              <a:rPr lang="fr-CH" dirty="0" err="1">
                <a:solidFill>
                  <a:schemeClr val="bg2">
                    <a:lumMod val="25000"/>
                  </a:schemeClr>
                </a:solidFill>
              </a:rPr>
              <a:t>legal</a:t>
            </a:r>
            <a:r>
              <a:rPr lang="fr-CH" dirty="0">
                <a:solidFill>
                  <a:schemeClr val="bg2">
                    <a:lumMod val="25000"/>
                  </a:schemeClr>
                </a:solidFill>
              </a:rPr>
              <a:t> services. </a:t>
            </a:r>
            <a:endParaRPr lang="en-GB" dirty="0">
              <a:solidFill>
                <a:schemeClr val="bg2">
                  <a:lumMod val="25000"/>
                </a:schemeClr>
              </a:solidFill>
            </a:endParaRPr>
          </a:p>
        </p:txBody>
      </p:sp>
    </p:spTree>
    <p:extLst>
      <p:ext uri="{BB962C8B-B14F-4D97-AF65-F5344CB8AC3E}">
        <p14:creationId xmlns:p14="http://schemas.microsoft.com/office/powerpoint/2010/main" val="1697897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8263830" cy="936104"/>
          </a:xfrm>
        </p:spPr>
        <p:txBody>
          <a:bodyPr>
            <a:normAutofit/>
          </a:bodyPr>
          <a:lstStyle/>
          <a:p>
            <a:r>
              <a:rPr lang="fr-CH" sz="3000" dirty="0">
                <a:solidFill>
                  <a:srgbClr val="578ED1"/>
                </a:solidFill>
              </a:rPr>
              <a:t>DURABLE SOLUTIONS</a:t>
            </a:r>
            <a:endParaRPr lang="en-GB" sz="3000" dirty="0">
              <a:solidFill>
                <a:srgbClr val="578ED1"/>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19</a:t>
            </a:fld>
            <a:endParaRPr lang="en-US"/>
          </a:p>
        </p:txBody>
      </p:sp>
      <p:sp>
        <p:nvSpPr>
          <p:cNvPr id="7" name="TextBox 6">
            <a:extLst>
              <a:ext uri="{FF2B5EF4-FFF2-40B4-BE49-F238E27FC236}">
                <a16:creationId xmlns:a16="http://schemas.microsoft.com/office/drawing/2014/main" id="{D4256A61-B419-974E-B9BD-1E059868EAC8}"/>
              </a:ext>
            </a:extLst>
          </p:cNvPr>
          <p:cNvSpPr txBox="1"/>
          <p:nvPr/>
        </p:nvSpPr>
        <p:spPr>
          <a:xfrm>
            <a:off x="355501" y="769503"/>
            <a:ext cx="8496944" cy="369332"/>
          </a:xfrm>
          <a:prstGeom prst="rect">
            <a:avLst/>
          </a:prstGeom>
          <a:noFill/>
        </p:spPr>
        <p:txBody>
          <a:bodyPr wrap="square" rtlCol="0">
            <a:spAutoFit/>
          </a:bodyPr>
          <a:lstStyle/>
          <a:p>
            <a:r>
              <a:rPr lang="fr-FR" dirty="0">
                <a:solidFill>
                  <a:schemeClr val="bg2">
                    <a:lumMod val="25000"/>
                  </a:schemeClr>
                </a:solidFill>
              </a:rPr>
              <a:t>% </a:t>
            </a:r>
            <a:r>
              <a:rPr lang="fr-FR" dirty="0" err="1">
                <a:solidFill>
                  <a:schemeClr val="bg2">
                    <a:lumMod val="25000"/>
                  </a:schemeClr>
                </a:solidFill>
              </a:rPr>
              <a:t>households</a:t>
            </a:r>
            <a:r>
              <a:rPr lang="fr-FR" dirty="0">
                <a:solidFill>
                  <a:schemeClr val="bg2">
                    <a:lumMod val="25000"/>
                  </a:schemeClr>
                </a:solidFill>
              </a:rPr>
              <a:t> </a:t>
            </a:r>
            <a:r>
              <a:rPr lang="fr-FR" dirty="0" err="1">
                <a:solidFill>
                  <a:schemeClr val="bg2">
                    <a:lumMod val="25000"/>
                  </a:schemeClr>
                </a:solidFill>
              </a:rPr>
              <a:t>falling</a:t>
            </a:r>
            <a:r>
              <a:rPr lang="fr-FR" dirty="0">
                <a:solidFill>
                  <a:schemeClr val="bg2">
                    <a:lumMod val="25000"/>
                  </a:schemeClr>
                </a:solidFill>
              </a:rPr>
              <a:t> </a:t>
            </a:r>
            <a:r>
              <a:rPr lang="fr-FR" dirty="0" err="1">
                <a:solidFill>
                  <a:schemeClr val="bg2">
                    <a:lumMod val="25000"/>
                  </a:schemeClr>
                </a:solidFill>
              </a:rPr>
              <a:t>under</a:t>
            </a:r>
            <a:r>
              <a:rPr lang="fr-FR" dirty="0">
                <a:solidFill>
                  <a:schemeClr val="bg2">
                    <a:lumMod val="25000"/>
                  </a:schemeClr>
                </a:solidFill>
              </a:rPr>
              <a:t> </a:t>
            </a:r>
            <a:r>
              <a:rPr lang="fr-FR" dirty="0" err="1">
                <a:solidFill>
                  <a:schemeClr val="bg2">
                    <a:lumMod val="25000"/>
                  </a:schemeClr>
                </a:solidFill>
              </a:rPr>
              <a:t>each</a:t>
            </a:r>
            <a:r>
              <a:rPr lang="fr-FR" dirty="0">
                <a:solidFill>
                  <a:schemeClr val="bg2">
                    <a:lumMod val="25000"/>
                  </a:schemeClr>
                </a:solidFill>
              </a:rPr>
              <a:t> </a:t>
            </a:r>
            <a:r>
              <a:rPr lang="fr-FR" dirty="0" err="1">
                <a:solidFill>
                  <a:schemeClr val="bg2">
                    <a:lumMod val="25000"/>
                  </a:schemeClr>
                </a:solidFill>
              </a:rPr>
              <a:t>indicator</a:t>
            </a:r>
            <a:r>
              <a:rPr lang="fr-FR" dirty="0">
                <a:solidFill>
                  <a:schemeClr val="bg2">
                    <a:lumMod val="25000"/>
                  </a:schemeClr>
                </a:solidFill>
              </a:rPr>
              <a:t>, by population group:</a:t>
            </a:r>
          </a:p>
        </p:txBody>
      </p:sp>
      <p:graphicFrame>
        <p:nvGraphicFramePr>
          <p:cNvPr id="9" name="Table 8"/>
          <p:cNvGraphicFramePr>
            <a:graphicFrameLocks noGrp="1"/>
          </p:cNvGraphicFramePr>
          <p:nvPr>
            <p:extLst>
              <p:ext uri="{D42A27DB-BD31-4B8C-83A1-F6EECF244321}">
                <p14:modId xmlns:p14="http://schemas.microsoft.com/office/powerpoint/2010/main" val="2568638497"/>
              </p:ext>
            </p:extLst>
          </p:nvPr>
        </p:nvGraphicFramePr>
        <p:xfrm>
          <a:off x="176330" y="1134670"/>
          <a:ext cx="8855286" cy="5089179"/>
        </p:xfrm>
        <a:graphic>
          <a:graphicData uri="http://schemas.openxmlformats.org/drawingml/2006/table">
            <a:tbl>
              <a:tblPr>
                <a:tableStyleId>{5C22544A-7EE6-4342-B048-85BDC9FD1C3A}</a:tableStyleId>
              </a:tblPr>
              <a:tblGrid>
                <a:gridCol w="2662597">
                  <a:extLst>
                    <a:ext uri="{9D8B030D-6E8A-4147-A177-3AD203B41FA5}">
                      <a16:colId xmlns:a16="http://schemas.microsoft.com/office/drawing/2014/main" val="3160087649"/>
                    </a:ext>
                  </a:extLst>
                </a:gridCol>
                <a:gridCol w="3528392">
                  <a:extLst>
                    <a:ext uri="{9D8B030D-6E8A-4147-A177-3AD203B41FA5}">
                      <a16:colId xmlns:a16="http://schemas.microsoft.com/office/drawing/2014/main" val="2179895425"/>
                    </a:ext>
                  </a:extLst>
                </a:gridCol>
                <a:gridCol w="888099">
                  <a:extLst>
                    <a:ext uri="{9D8B030D-6E8A-4147-A177-3AD203B41FA5}">
                      <a16:colId xmlns:a16="http://schemas.microsoft.com/office/drawing/2014/main" val="65420607"/>
                    </a:ext>
                  </a:extLst>
                </a:gridCol>
                <a:gridCol w="913800">
                  <a:extLst>
                    <a:ext uri="{9D8B030D-6E8A-4147-A177-3AD203B41FA5}">
                      <a16:colId xmlns:a16="http://schemas.microsoft.com/office/drawing/2014/main" val="946407695"/>
                    </a:ext>
                  </a:extLst>
                </a:gridCol>
                <a:gridCol w="862398">
                  <a:extLst>
                    <a:ext uri="{9D8B030D-6E8A-4147-A177-3AD203B41FA5}">
                      <a16:colId xmlns:a16="http://schemas.microsoft.com/office/drawing/2014/main" val="793787171"/>
                    </a:ext>
                  </a:extLst>
                </a:gridCol>
              </a:tblGrid>
              <a:tr h="491888">
                <a:tc>
                  <a:txBody>
                    <a:bodyPr/>
                    <a:lstStyle/>
                    <a:p>
                      <a:pPr algn="ctr" fontAlgn="ctr"/>
                      <a:r>
                        <a:rPr lang="en-GB" sz="1300" b="1" u="none" strike="noStrike">
                          <a:solidFill>
                            <a:schemeClr val="bg2">
                              <a:lumMod val="25000"/>
                            </a:schemeClr>
                          </a:solidFill>
                          <a:effectLst/>
                        </a:rPr>
                        <a:t>Durable Solutions pillars</a:t>
                      </a:r>
                      <a:endParaRPr lang="en-GB" sz="1300" b="1"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578ED1">
                        <a:alpha val="25098"/>
                      </a:srgbClr>
                    </a:solidFill>
                  </a:tcPr>
                </a:tc>
                <a:tc>
                  <a:txBody>
                    <a:bodyPr/>
                    <a:lstStyle/>
                    <a:p>
                      <a:pPr algn="ctr" fontAlgn="ctr"/>
                      <a:r>
                        <a:rPr lang="en-GB" sz="1300" b="1" u="none" strike="noStrike">
                          <a:solidFill>
                            <a:schemeClr val="bg2">
                              <a:lumMod val="25000"/>
                            </a:schemeClr>
                          </a:solidFill>
                          <a:effectLst/>
                        </a:rPr>
                        <a:t>Indicators (household-level)</a:t>
                      </a:r>
                      <a:endParaRPr lang="en-GB" sz="1300" b="1"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578ED1">
                        <a:alpha val="25098"/>
                      </a:srgbClr>
                    </a:solidFill>
                  </a:tcPr>
                </a:tc>
                <a:tc>
                  <a:txBody>
                    <a:bodyPr/>
                    <a:lstStyle/>
                    <a:p>
                      <a:pPr algn="ctr" fontAlgn="ctr"/>
                      <a:r>
                        <a:rPr lang="en-GB" sz="1300" b="1" u="none" strike="noStrike">
                          <a:solidFill>
                            <a:schemeClr val="bg2">
                              <a:lumMod val="25000"/>
                            </a:schemeClr>
                          </a:solidFill>
                          <a:effectLst/>
                        </a:rPr>
                        <a:t>IDP in camps</a:t>
                      </a:r>
                      <a:endParaRPr lang="en-GB" sz="1300" b="1"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578ED1">
                        <a:alpha val="25098"/>
                      </a:srgbClr>
                    </a:solidFill>
                  </a:tcPr>
                </a:tc>
                <a:tc>
                  <a:txBody>
                    <a:bodyPr/>
                    <a:lstStyle/>
                    <a:p>
                      <a:pPr algn="ctr" fontAlgn="ctr"/>
                      <a:r>
                        <a:rPr lang="en-GB" sz="1300" b="1" u="none" strike="noStrike">
                          <a:solidFill>
                            <a:schemeClr val="bg2">
                              <a:lumMod val="25000"/>
                            </a:schemeClr>
                          </a:solidFill>
                          <a:effectLst/>
                        </a:rPr>
                        <a:t>IDP out of camps</a:t>
                      </a:r>
                      <a:endParaRPr lang="en-GB" sz="1300" b="1"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578ED1">
                        <a:alpha val="25098"/>
                      </a:srgbClr>
                    </a:solidFill>
                  </a:tcPr>
                </a:tc>
                <a:tc>
                  <a:txBody>
                    <a:bodyPr/>
                    <a:lstStyle/>
                    <a:p>
                      <a:pPr algn="ctr" fontAlgn="ctr"/>
                      <a:r>
                        <a:rPr lang="en-GB" sz="1300" b="1" u="none" strike="noStrike">
                          <a:solidFill>
                            <a:schemeClr val="bg2">
                              <a:lumMod val="25000"/>
                            </a:schemeClr>
                          </a:solidFill>
                          <a:effectLst/>
                        </a:rPr>
                        <a:t>Returnee</a:t>
                      </a:r>
                      <a:endParaRPr lang="en-GB" sz="1300" b="1"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578ED1">
                        <a:alpha val="25098"/>
                      </a:srgbClr>
                    </a:solidFill>
                  </a:tcPr>
                </a:tc>
                <a:extLst>
                  <a:ext uri="{0D108BD9-81ED-4DB2-BD59-A6C34878D82A}">
                    <a16:rowId xmlns:a16="http://schemas.microsoft.com/office/drawing/2014/main" val="1626118600"/>
                  </a:ext>
                </a:extLst>
              </a:tr>
              <a:tr h="447480">
                <a:tc>
                  <a:txBody>
                    <a:bodyPr/>
                    <a:lstStyle/>
                    <a:p>
                      <a:pPr algn="l" fontAlgn="ctr"/>
                      <a:r>
                        <a:rPr lang="en-US" sz="1300" b="1" i="0" u="none" strike="noStrike">
                          <a:solidFill>
                            <a:schemeClr val="bg2">
                              <a:lumMod val="25000"/>
                            </a:schemeClr>
                          </a:solidFill>
                          <a:effectLst/>
                          <a:latin typeface="Calibri" panose="020F0502020204030204" pitchFamily="34" charset="0"/>
                        </a:rPr>
                        <a:t>1. Long-term</a:t>
                      </a:r>
                      <a:r>
                        <a:rPr lang="en-US" sz="1300" b="1" i="0" u="none" strike="noStrike" baseline="0">
                          <a:solidFill>
                            <a:schemeClr val="bg2">
                              <a:lumMod val="25000"/>
                            </a:schemeClr>
                          </a:solidFill>
                          <a:effectLst/>
                          <a:latin typeface="Calibri" panose="020F0502020204030204" pitchFamily="34" charset="0"/>
                        </a:rPr>
                        <a:t> safety, security, and freedom of movement</a:t>
                      </a:r>
                      <a:endParaRPr lang="en-US" sz="1300" b="1"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a:solidFill>
                            <a:schemeClr val="bg2">
                              <a:lumMod val="25000"/>
                            </a:schemeClr>
                          </a:solidFill>
                          <a:effectLst/>
                          <a:latin typeface="Calibri" panose="020F0502020204030204" pitchFamily="34" charset="0"/>
                        </a:rPr>
                        <a:t>Experience</a:t>
                      </a:r>
                      <a:r>
                        <a:rPr lang="en-US" sz="1300" b="0" i="0" u="none" strike="noStrike" baseline="0">
                          <a:solidFill>
                            <a:schemeClr val="bg2">
                              <a:lumMod val="25000"/>
                            </a:schemeClr>
                          </a:solidFill>
                          <a:effectLst/>
                          <a:latin typeface="Calibri" panose="020F0502020204030204" pitchFamily="34" charset="0"/>
                        </a:rPr>
                        <a:t> movement restrictions in daylight. </a:t>
                      </a:r>
                      <a:endParaRPr lang="en-US"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300" u="none" strike="noStrike" kern="1200">
                          <a:solidFill>
                            <a:schemeClr val="bg2">
                              <a:lumMod val="25000"/>
                            </a:schemeClr>
                          </a:solidFill>
                          <a:effectLst/>
                          <a:latin typeface="+mn-lt"/>
                          <a:ea typeface="+mn-ea"/>
                          <a:cs typeface="+mn-cs"/>
                        </a:rPr>
                        <a:t>47%</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300" u="none" strike="noStrike" kern="1200">
                          <a:solidFill>
                            <a:schemeClr val="bg2">
                              <a:lumMod val="25000"/>
                            </a:schemeClr>
                          </a:solidFill>
                          <a:effectLst/>
                          <a:latin typeface="+mn-lt"/>
                          <a:ea typeface="+mn-ea"/>
                          <a:cs typeface="+mn-cs"/>
                        </a:rPr>
                        <a:t>31%</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300" u="none" strike="noStrike" kern="1200">
                          <a:solidFill>
                            <a:schemeClr val="bg2">
                              <a:lumMod val="25000"/>
                            </a:schemeClr>
                          </a:solidFill>
                          <a:effectLst/>
                          <a:latin typeface="+mn-lt"/>
                          <a:ea typeface="+mn-ea"/>
                          <a:cs typeface="+mn-cs"/>
                        </a:rPr>
                        <a:t>64%</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6543"/>
                  </a:ext>
                </a:extLst>
              </a:tr>
              <a:tr h="447480">
                <a:tc rowSpan="2">
                  <a:txBody>
                    <a:bodyPr/>
                    <a:lstStyle/>
                    <a:p>
                      <a:pPr algn="l" fontAlgn="ctr"/>
                      <a:r>
                        <a:rPr lang="en-US" sz="1300" b="1" u="none" strike="noStrike">
                          <a:solidFill>
                            <a:schemeClr val="bg2">
                              <a:lumMod val="25000"/>
                            </a:schemeClr>
                          </a:solidFill>
                          <a:effectLst/>
                        </a:rPr>
                        <a:t>2. Adequate standard of living</a:t>
                      </a:r>
                      <a:endParaRPr lang="en-US" sz="1300" b="1"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u="none" strike="noStrike">
                          <a:solidFill>
                            <a:schemeClr val="bg2">
                              <a:lumMod val="25000"/>
                            </a:schemeClr>
                          </a:solidFill>
                          <a:effectLst/>
                        </a:rPr>
                        <a:t>Evicted from previous shelter/housing in the 12 months prior to data collection</a:t>
                      </a:r>
                      <a:endParaRPr lang="en-US"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6%</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6%</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4%</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655195"/>
                  </a:ext>
                </a:extLst>
              </a:tr>
              <a:tr h="447480">
                <a:tc vMerge="1">
                  <a:txBody>
                    <a:bodyPr/>
                    <a:lstStyle/>
                    <a:p>
                      <a:pPr algn="l" fontAlgn="ctr"/>
                      <a:endParaRPr lang="en-US" sz="1200" b="0" i="0" u="none" strike="noStrike">
                        <a:solidFill>
                          <a:srgbClr val="000000"/>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u="none" strike="noStrike">
                          <a:solidFill>
                            <a:schemeClr val="bg2">
                              <a:lumMod val="25000"/>
                            </a:schemeClr>
                          </a:solidFill>
                          <a:effectLst/>
                        </a:rPr>
                        <a:t>Lack of access to essential health services (emergency, maternity, pediatric and surgical within 10km)</a:t>
                      </a:r>
                      <a:endParaRPr lang="en-US"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60%</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44%</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43%</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9180410"/>
                  </a:ext>
                </a:extLst>
              </a:tr>
              <a:tr h="447480">
                <a:tc>
                  <a:txBody>
                    <a:bodyPr/>
                    <a:lstStyle/>
                    <a:p>
                      <a:pPr algn="l" fontAlgn="ctr"/>
                      <a:r>
                        <a:rPr lang="en-US" sz="1300" b="1" u="none" strike="noStrike">
                          <a:solidFill>
                            <a:schemeClr val="bg2">
                              <a:lumMod val="25000"/>
                            </a:schemeClr>
                          </a:solidFill>
                          <a:effectLst/>
                        </a:rPr>
                        <a:t>3. Access to livelihoods &amp; employment</a:t>
                      </a:r>
                      <a:endParaRPr lang="en-US" sz="1300" b="1"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u="none" strike="noStrike">
                          <a:solidFill>
                            <a:schemeClr val="bg2">
                              <a:lumMod val="25000"/>
                            </a:schemeClr>
                          </a:solidFill>
                          <a:effectLst/>
                        </a:rPr>
                        <a:t>Do not own or have secure rights over agricultural lands</a:t>
                      </a:r>
                      <a:endParaRPr lang="en-US"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77%</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75%</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76%</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8580774"/>
                  </a:ext>
                </a:extLst>
              </a:tr>
              <a:tr h="656734">
                <a:tc>
                  <a:txBody>
                    <a:bodyPr/>
                    <a:lstStyle/>
                    <a:p>
                      <a:pPr algn="l" fontAlgn="ctr"/>
                      <a:r>
                        <a:rPr lang="en-US" sz="1300" b="1" u="none" strike="noStrike">
                          <a:solidFill>
                            <a:schemeClr val="bg2">
                              <a:lumMod val="25000"/>
                            </a:schemeClr>
                          </a:solidFill>
                          <a:effectLst/>
                        </a:rPr>
                        <a:t>4. Access to effective mechanisms to restore housing, land and property (HLP) or to provide compensation</a:t>
                      </a:r>
                      <a:endParaRPr lang="en-US" sz="1300" b="1"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u="none" strike="noStrike">
                          <a:solidFill>
                            <a:schemeClr val="bg2">
                              <a:lumMod val="25000"/>
                            </a:schemeClr>
                          </a:solidFill>
                          <a:effectLst/>
                        </a:rPr>
                        <a:t>Unable to access property compensation (among those with damaged housing that requested compensation)</a:t>
                      </a:r>
                      <a:endParaRPr lang="en-US"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90%</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96%</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92%</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9180298"/>
                  </a:ext>
                </a:extLst>
              </a:tr>
              <a:tr h="447480">
                <a:tc>
                  <a:txBody>
                    <a:bodyPr/>
                    <a:lstStyle/>
                    <a:p>
                      <a:pPr algn="l" fontAlgn="ctr"/>
                      <a:r>
                        <a:rPr lang="en-US" sz="1300" b="1" u="none" strike="noStrike">
                          <a:solidFill>
                            <a:schemeClr val="bg2">
                              <a:lumMod val="25000"/>
                            </a:schemeClr>
                          </a:solidFill>
                          <a:effectLst/>
                        </a:rPr>
                        <a:t>5. Access to and replacement of personal and other documentation</a:t>
                      </a:r>
                      <a:endParaRPr lang="en-US" sz="1300" b="1"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u="none" strike="noStrike">
                          <a:solidFill>
                            <a:schemeClr val="bg2">
                              <a:lumMod val="25000"/>
                            </a:schemeClr>
                          </a:solidFill>
                          <a:effectLst/>
                        </a:rPr>
                        <a:t>At least one key household or individual document missing</a:t>
                      </a:r>
                      <a:endParaRPr lang="en-US"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99%</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98%</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96%</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1575278"/>
                  </a:ext>
                </a:extLst>
              </a:tr>
              <a:tr h="656734">
                <a:tc>
                  <a:txBody>
                    <a:bodyPr/>
                    <a:lstStyle/>
                    <a:p>
                      <a:pPr algn="l" fontAlgn="ctr"/>
                      <a:r>
                        <a:rPr lang="en-US" sz="1300" b="1" u="none" strike="noStrike">
                          <a:solidFill>
                            <a:schemeClr val="bg2">
                              <a:lumMod val="25000"/>
                            </a:schemeClr>
                          </a:solidFill>
                          <a:effectLst/>
                        </a:rPr>
                        <a:t>6. Voluntary reunification with family members separated during displacement</a:t>
                      </a:r>
                      <a:endParaRPr lang="en-US" sz="1300" b="1"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300" u="none" strike="noStrike">
                          <a:solidFill>
                            <a:schemeClr val="bg2">
                              <a:lumMod val="25000"/>
                            </a:schemeClr>
                          </a:solidFill>
                          <a:effectLst/>
                        </a:rPr>
                        <a:t>Separated household members</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4%</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2%</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2%</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344177"/>
                  </a:ext>
                </a:extLst>
              </a:tr>
              <a:tr h="426971">
                <a:tc>
                  <a:txBody>
                    <a:bodyPr/>
                    <a:lstStyle/>
                    <a:p>
                      <a:pPr algn="l" fontAlgn="ctr"/>
                      <a:r>
                        <a:rPr lang="en-GB" sz="1300" b="1" u="none" strike="noStrike">
                          <a:solidFill>
                            <a:schemeClr val="bg2">
                              <a:lumMod val="25000"/>
                            </a:schemeClr>
                          </a:solidFill>
                          <a:effectLst/>
                        </a:rPr>
                        <a:t>7. Participation in public affairs </a:t>
                      </a:r>
                      <a:endParaRPr lang="en-GB" sz="1300" b="1"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u="none" strike="noStrike">
                          <a:solidFill>
                            <a:schemeClr val="bg2">
                              <a:lumMod val="25000"/>
                            </a:schemeClr>
                          </a:solidFill>
                          <a:effectLst/>
                        </a:rPr>
                        <a:t>At least one adult unable to register to vote</a:t>
                      </a:r>
                      <a:endParaRPr lang="en-US"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16%</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13%</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15%</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1158483"/>
                  </a:ext>
                </a:extLst>
              </a:tr>
              <a:tr h="445140">
                <a:tc>
                  <a:txBody>
                    <a:bodyPr/>
                    <a:lstStyle/>
                    <a:p>
                      <a:pPr algn="l" fontAlgn="ctr"/>
                      <a:r>
                        <a:rPr lang="en-GB" sz="1300" b="1" u="none" strike="noStrike" dirty="0">
                          <a:solidFill>
                            <a:schemeClr val="bg2">
                              <a:lumMod val="25000"/>
                            </a:schemeClr>
                          </a:solidFill>
                          <a:effectLst/>
                        </a:rPr>
                        <a:t>8. Access to remedies </a:t>
                      </a:r>
                      <a:endParaRPr lang="en-GB" sz="1300" b="1" i="0" u="none" strike="noStrike" dirty="0">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300" u="none" strike="noStrike">
                          <a:solidFill>
                            <a:schemeClr val="bg2">
                              <a:lumMod val="25000"/>
                            </a:schemeClr>
                          </a:solidFill>
                          <a:effectLst/>
                        </a:rPr>
                        <a:t>Lack</a:t>
                      </a:r>
                      <a:r>
                        <a:rPr lang="en-GB" sz="1300" u="none" strike="noStrike" baseline="0">
                          <a:solidFill>
                            <a:schemeClr val="bg2">
                              <a:lumMod val="25000"/>
                            </a:schemeClr>
                          </a:solidFill>
                          <a:effectLst/>
                        </a:rPr>
                        <a:t> of a</a:t>
                      </a:r>
                      <a:r>
                        <a:rPr lang="en-GB" sz="1300" u="none" strike="noStrike">
                          <a:solidFill>
                            <a:schemeClr val="bg2">
                              <a:lumMod val="25000"/>
                            </a:schemeClr>
                          </a:solidFill>
                          <a:effectLst/>
                        </a:rPr>
                        <a:t>wareness </a:t>
                      </a:r>
                      <a:r>
                        <a:rPr lang="en-GB" sz="1300" u="none" strike="noStrike" dirty="0">
                          <a:solidFill>
                            <a:schemeClr val="bg2">
                              <a:lumMod val="25000"/>
                            </a:schemeClr>
                          </a:solidFill>
                          <a:effectLst/>
                        </a:rPr>
                        <a:t>of how to access complaint mechanisms</a:t>
                      </a:r>
                      <a:endParaRPr lang="en-GB" sz="1300" b="0" i="0" u="none" strike="noStrike" dirty="0">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19%</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47%</a:t>
                      </a:r>
                      <a:endParaRPr lang="en-GB" sz="1300" b="0" i="0" u="none" strike="noStrike">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300" u="none" strike="noStrike">
                          <a:solidFill>
                            <a:schemeClr val="bg2">
                              <a:lumMod val="25000"/>
                            </a:schemeClr>
                          </a:solidFill>
                          <a:effectLst/>
                        </a:rPr>
                        <a:t>41%</a:t>
                      </a:r>
                      <a:endParaRPr lang="en-GB" sz="1300" b="0" i="0" u="none" strike="noStrike" dirty="0">
                        <a:solidFill>
                          <a:schemeClr val="bg2">
                            <a:lumMod val="25000"/>
                          </a:schemeClr>
                        </a:solidFill>
                        <a:effectLst/>
                        <a:latin typeface="Calibri" panose="020F0502020204030204" pitchFamily="34" charset="0"/>
                      </a:endParaRPr>
                    </a:p>
                  </a:txBody>
                  <a:tcPr marL="45720" marR="27432" marT="2743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7440910"/>
                  </a:ext>
                </a:extLst>
              </a:tr>
            </a:tbl>
          </a:graphicData>
        </a:graphic>
      </p:graphicFrame>
      <p:pic>
        <p:nvPicPr>
          <p:cNvPr id="6" name="Picture 5">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155182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936104"/>
          </a:xfrm>
        </p:spPr>
        <p:txBody>
          <a:bodyPr>
            <a:normAutofit/>
          </a:bodyPr>
          <a:lstStyle/>
          <a:p>
            <a:r>
              <a:rPr lang="fr-CH" sz="3000" dirty="0">
                <a:solidFill>
                  <a:srgbClr val="578ED1"/>
                </a:solidFill>
              </a:rPr>
              <a:t>CONTENT </a:t>
            </a:r>
            <a:endParaRPr lang="en-GB" sz="3000" dirty="0">
              <a:solidFill>
                <a:srgbClr val="578ED1"/>
              </a:solidFill>
            </a:endParaRPr>
          </a:p>
        </p:txBody>
      </p:sp>
      <p:sp>
        <p:nvSpPr>
          <p:cNvPr id="3" name="Content Placeholder 2"/>
          <p:cNvSpPr>
            <a:spLocks noGrp="1"/>
          </p:cNvSpPr>
          <p:nvPr>
            <p:ph idx="1"/>
          </p:nvPr>
        </p:nvSpPr>
        <p:spPr>
          <a:xfrm>
            <a:off x="492768" y="1053124"/>
            <a:ext cx="8642658" cy="5070821"/>
          </a:xfrm>
        </p:spPr>
        <p:txBody>
          <a:bodyPr>
            <a:noAutofit/>
          </a:bodyPr>
          <a:lstStyle/>
          <a:p>
            <a:pPr marL="0" indent="0">
              <a:buNone/>
            </a:pPr>
            <a:r>
              <a:rPr lang="fr-CH" sz="1800" dirty="0">
                <a:solidFill>
                  <a:srgbClr val="578ED1"/>
                </a:solidFill>
              </a:rPr>
              <a:t>1 – Introduction</a:t>
            </a:r>
          </a:p>
          <a:p>
            <a:pPr lvl="1">
              <a:buFont typeface="Courier New" panose="02070309020205020404" pitchFamily="49" charset="0"/>
              <a:buChar char="o"/>
            </a:pPr>
            <a:r>
              <a:rPr lang="fr-CH" dirty="0">
                <a:solidFill>
                  <a:schemeClr val="bg2">
                    <a:lumMod val="25000"/>
                  </a:schemeClr>
                </a:solidFill>
              </a:rPr>
              <a:t> </a:t>
            </a:r>
            <a:r>
              <a:rPr lang="fr-CH" dirty="0" err="1">
                <a:solidFill>
                  <a:schemeClr val="bg2">
                    <a:lumMod val="25000"/>
                  </a:schemeClr>
                </a:solidFill>
              </a:rPr>
              <a:t>Purpose</a:t>
            </a:r>
            <a:r>
              <a:rPr lang="fr-CH" dirty="0">
                <a:solidFill>
                  <a:schemeClr val="bg2">
                    <a:lumMod val="25000"/>
                  </a:schemeClr>
                </a:solidFill>
              </a:rPr>
              <a:t> of the MCNA</a:t>
            </a:r>
          </a:p>
          <a:p>
            <a:pPr lvl="1">
              <a:buFont typeface="Courier New" panose="02070309020205020404" pitchFamily="49" charset="0"/>
              <a:buChar char="o"/>
            </a:pPr>
            <a:r>
              <a:rPr lang="fr-CH" dirty="0">
                <a:solidFill>
                  <a:schemeClr val="bg2">
                    <a:lumMod val="25000"/>
                  </a:schemeClr>
                </a:solidFill>
              </a:rPr>
              <a:t> </a:t>
            </a:r>
            <a:r>
              <a:rPr lang="fr-CH" dirty="0" err="1">
                <a:solidFill>
                  <a:schemeClr val="bg2">
                    <a:lumMod val="25000"/>
                  </a:schemeClr>
                </a:solidFill>
              </a:rPr>
              <a:t>Institutional</a:t>
            </a:r>
            <a:r>
              <a:rPr lang="fr-CH" dirty="0">
                <a:solidFill>
                  <a:schemeClr val="bg2">
                    <a:lumMod val="25000"/>
                  </a:schemeClr>
                </a:solidFill>
              </a:rPr>
              <a:t> </a:t>
            </a:r>
            <a:r>
              <a:rPr lang="fr-CH" dirty="0" err="1">
                <a:solidFill>
                  <a:schemeClr val="bg2">
                    <a:lumMod val="25000"/>
                  </a:schemeClr>
                </a:solidFill>
              </a:rPr>
              <a:t>framework</a:t>
            </a:r>
            <a:endParaRPr lang="fr-CH" dirty="0">
              <a:solidFill>
                <a:schemeClr val="bg2">
                  <a:lumMod val="25000"/>
                </a:schemeClr>
              </a:solidFill>
            </a:endParaRPr>
          </a:p>
          <a:p>
            <a:pPr lvl="1">
              <a:buFont typeface="Courier New" panose="02070309020205020404" pitchFamily="49" charset="0"/>
              <a:buChar char="o"/>
            </a:pPr>
            <a:r>
              <a:rPr lang="fr-CH" dirty="0">
                <a:solidFill>
                  <a:schemeClr val="bg2">
                    <a:lumMod val="25000"/>
                  </a:schemeClr>
                </a:solidFill>
              </a:rPr>
              <a:t>The MCNA </a:t>
            </a:r>
            <a:r>
              <a:rPr lang="fr-CH" dirty="0" err="1">
                <a:solidFill>
                  <a:schemeClr val="bg2">
                    <a:lumMod val="25000"/>
                  </a:schemeClr>
                </a:solidFill>
              </a:rPr>
              <a:t>within</a:t>
            </a:r>
            <a:r>
              <a:rPr lang="fr-CH" dirty="0">
                <a:solidFill>
                  <a:schemeClr val="bg2">
                    <a:lumMod val="25000"/>
                  </a:schemeClr>
                </a:solidFill>
              </a:rPr>
              <a:t> the </a:t>
            </a:r>
            <a:r>
              <a:rPr lang="fr-CH" dirty="0" err="1">
                <a:solidFill>
                  <a:schemeClr val="bg2">
                    <a:lumMod val="25000"/>
                  </a:schemeClr>
                </a:solidFill>
              </a:rPr>
              <a:t>Humanitarian</a:t>
            </a:r>
            <a:r>
              <a:rPr lang="fr-CH" dirty="0">
                <a:solidFill>
                  <a:schemeClr val="bg2">
                    <a:lumMod val="25000"/>
                  </a:schemeClr>
                </a:solidFill>
              </a:rPr>
              <a:t> </a:t>
            </a:r>
            <a:r>
              <a:rPr lang="fr-CH" dirty="0" err="1">
                <a:solidFill>
                  <a:schemeClr val="bg2">
                    <a:lumMod val="25000"/>
                  </a:schemeClr>
                </a:solidFill>
              </a:rPr>
              <a:t>Needs</a:t>
            </a:r>
            <a:r>
              <a:rPr lang="fr-CH" dirty="0">
                <a:solidFill>
                  <a:schemeClr val="bg2">
                    <a:lumMod val="25000"/>
                  </a:schemeClr>
                </a:solidFill>
              </a:rPr>
              <a:t> </a:t>
            </a:r>
            <a:r>
              <a:rPr lang="fr-CH" dirty="0" err="1">
                <a:solidFill>
                  <a:schemeClr val="bg2">
                    <a:lumMod val="25000"/>
                  </a:schemeClr>
                </a:solidFill>
              </a:rPr>
              <a:t>Overview</a:t>
            </a:r>
            <a:r>
              <a:rPr lang="fr-CH" dirty="0">
                <a:solidFill>
                  <a:schemeClr val="bg2">
                    <a:lumMod val="25000"/>
                  </a:schemeClr>
                </a:solidFill>
              </a:rPr>
              <a:t> (HNO)</a:t>
            </a:r>
          </a:p>
          <a:p>
            <a:pPr lvl="1">
              <a:buFont typeface="Courier New" panose="02070309020205020404" pitchFamily="49" charset="0"/>
              <a:buChar char="o"/>
            </a:pPr>
            <a:r>
              <a:rPr lang="fr-CH" dirty="0">
                <a:solidFill>
                  <a:schemeClr val="bg2">
                    <a:lumMod val="25000"/>
                  </a:schemeClr>
                </a:solidFill>
              </a:rPr>
              <a:t> </a:t>
            </a:r>
            <a:r>
              <a:rPr lang="fr-CH" dirty="0" err="1">
                <a:solidFill>
                  <a:schemeClr val="bg2">
                    <a:lumMod val="25000"/>
                  </a:schemeClr>
                </a:solidFill>
              </a:rPr>
              <a:t>Methodology</a:t>
            </a:r>
            <a:r>
              <a:rPr lang="fr-CH" dirty="0">
                <a:solidFill>
                  <a:schemeClr val="bg2">
                    <a:lumMod val="25000"/>
                  </a:schemeClr>
                </a:solidFill>
              </a:rPr>
              <a:t>, data collection &amp; </a:t>
            </a:r>
            <a:r>
              <a:rPr lang="fr-CH" dirty="0" err="1">
                <a:solidFill>
                  <a:schemeClr val="bg2">
                    <a:lumMod val="25000"/>
                  </a:schemeClr>
                </a:solidFill>
              </a:rPr>
              <a:t>coverage</a:t>
            </a:r>
            <a:endParaRPr lang="fr-CH" dirty="0">
              <a:solidFill>
                <a:schemeClr val="bg2">
                  <a:lumMod val="25000"/>
                </a:schemeClr>
              </a:solidFill>
            </a:endParaRPr>
          </a:p>
          <a:p>
            <a:pPr lvl="1">
              <a:buFont typeface="Courier New" panose="02070309020205020404" pitchFamily="49" charset="0"/>
              <a:buChar char="o"/>
            </a:pPr>
            <a:r>
              <a:rPr lang="fr-CH" dirty="0">
                <a:solidFill>
                  <a:schemeClr val="bg2">
                    <a:lumMod val="25000"/>
                  </a:schemeClr>
                </a:solidFill>
              </a:rPr>
              <a:t> Challenges and limitations</a:t>
            </a:r>
          </a:p>
          <a:p>
            <a:pPr marL="0" indent="0">
              <a:buNone/>
            </a:pPr>
            <a:endParaRPr lang="fr-CH" sz="1800" dirty="0">
              <a:solidFill>
                <a:srgbClr val="578ED1"/>
              </a:solidFill>
            </a:endParaRPr>
          </a:p>
          <a:p>
            <a:pPr marL="0" indent="0">
              <a:buNone/>
            </a:pPr>
            <a:r>
              <a:rPr lang="fr-CH" sz="1800" dirty="0">
                <a:solidFill>
                  <a:srgbClr val="578ED1"/>
                </a:solidFill>
              </a:rPr>
              <a:t>2 – Key cross-</a:t>
            </a:r>
            <a:r>
              <a:rPr lang="fr-CH" sz="1800" dirty="0" err="1">
                <a:solidFill>
                  <a:srgbClr val="578ED1"/>
                </a:solidFill>
              </a:rPr>
              <a:t>sectoral</a:t>
            </a:r>
            <a:r>
              <a:rPr lang="fr-CH" sz="1800" dirty="0">
                <a:solidFill>
                  <a:srgbClr val="578ED1"/>
                </a:solidFill>
              </a:rPr>
              <a:t> </a:t>
            </a:r>
            <a:r>
              <a:rPr lang="fr-CH" sz="1800" dirty="0" err="1">
                <a:solidFill>
                  <a:srgbClr val="578ED1"/>
                </a:solidFill>
              </a:rPr>
              <a:t>findings</a:t>
            </a:r>
            <a:r>
              <a:rPr lang="fr-CH" sz="1800" dirty="0">
                <a:solidFill>
                  <a:srgbClr val="578ED1"/>
                </a:solidFill>
              </a:rPr>
              <a:t> &amp; trends</a:t>
            </a:r>
          </a:p>
          <a:p>
            <a:pPr lvl="1">
              <a:buFont typeface="Courier New" panose="02070309020205020404" pitchFamily="49" charset="0"/>
              <a:buChar char="o"/>
            </a:pPr>
            <a:r>
              <a:rPr lang="fr-CH" dirty="0"/>
              <a:t> </a:t>
            </a:r>
            <a:r>
              <a:rPr lang="fr-CH" dirty="0" err="1"/>
              <a:t>Movement</a:t>
            </a:r>
            <a:r>
              <a:rPr lang="fr-CH" dirty="0"/>
              <a:t> </a:t>
            </a:r>
            <a:r>
              <a:rPr lang="fr-CH" dirty="0">
                <a:solidFill>
                  <a:schemeClr val="bg2">
                    <a:lumMod val="25000"/>
                  </a:schemeClr>
                </a:solidFill>
              </a:rPr>
              <a:t>intentions </a:t>
            </a:r>
          </a:p>
          <a:p>
            <a:pPr lvl="1">
              <a:buFont typeface="Courier New" panose="02070309020205020404" pitchFamily="49" charset="0"/>
              <a:buChar char="o"/>
            </a:pPr>
            <a:r>
              <a:rPr lang="fr-CH" dirty="0">
                <a:solidFill>
                  <a:schemeClr val="bg2">
                    <a:lumMod val="25000"/>
                  </a:schemeClr>
                </a:solidFill>
              </a:rPr>
              <a:t> </a:t>
            </a:r>
            <a:r>
              <a:rPr lang="fr-CH" dirty="0" err="1">
                <a:solidFill>
                  <a:schemeClr val="bg2">
                    <a:lumMod val="25000"/>
                  </a:schemeClr>
                </a:solidFill>
              </a:rPr>
              <a:t>Accountability</a:t>
            </a:r>
            <a:r>
              <a:rPr lang="fr-CH" dirty="0">
                <a:solidFill>
                  <a:schemeClr val="bg2">
                    <a:lumMod val="25000"/>
                  </a:schemeClr>
                </a:solidFill>
              </a:rPr>
              <a:t> to </a:t>
            </a:r>
            <a:r>
              <a:rPr lang="fr-CH" dirty="0" err="1">
                <a:solidFill>
                  <a:schemeClr val="bg2">
                    <a:lumMod val="25000"/>
                  </a:schemeClr>
                </a:solidFill>
              </a:rPr>
              <a:t>affected</a:t>
            </a:r>
            <a:r>
              <a:rPr lang="fr-CH" dirty="0">
                <a:solidFill>
                  <a:schemeClr val="bg2">
                    <a:lumMod val="25000"/>
                  </a:schemeClr>
                </a:solidFill>
              </a:rPr>
              <a:t> populations (AAP)</a:t>
            </a:r>
          </a:p>
          <a:p>
            <a:pPr lvl="1">
              <a:buFont typeface="Courier New" panose="02070309020205020404" pitchFamily="49" charset="0"/>
              <a:buChar char="o"/>
            </a:pPr>
            <a:r>
              <a:rPr lang="fr-CH" dirty="0">
                <a:solidFill>
                  <a:schemeClr val="bg2">
                    <a:lumMod val="25000"/>
                  </a:schemeClr>
                </a:solidFill>
              </a:rPr>
              <a:t> Durable solutions</a:t>
            </a:r>
          </a:p>
          <a:p>
            <a:pPr lvl="1">
              <a:buFont typeface="Courier New" panose="02070309020205020404" pitchFamily="49" charset="0"/>
              <a:buChar char="o"/>
            </a:pPr>
            <a:r>
              <a:rPr lang="fr-CH" dirty="0">
                <a:solidFill>
                  <a:schemeClr val="bg2">
                    <a:lumMod val="25000"/>
                  </a:schemeClr>
                </a:solidFill>
              </a:rPr>
              <a:t> </a:t>
            </a:r>
            <a:r>
              <a:rPr lang="fr-CH" dirty="0" err="1">
                <a:solidFill>
                  <a:schemeClr val="bg2">
                    <a:lumMod val="25000"/>
                  </a:schemeClr>
                </a:solidFill>
              </a:rPr>
              <a:t>Vulnerabilities</a:t>
            </a:r>
            <a:r>
              <a:rPr lang="fr-CH" dirty="0">
                <a:solidFill>
                  <a:schemeClr val="bg2">
                    <a:lumMod val="25000"/>
                  </a:schemeClr>
                </a:solidFill>
              </a:rPr>
              <a:t> : </a:t>
            </a:r>
            <a:r>
              <a:rPr lang="fr-CH" dirty="0" err="1">
                <a:solidFill>
                  <a:schemeClr val="bg2">
                    <a:lumMod val="25000"/>
                  </a:schemeClr>
                </a:solidFill>
              </a:rPr>
              <a:t>Female-headed</a:t>
            </a:r>
            <a:r>
              <a:rPr lang="fr-CH" dirty="0">
                <a:solidFill>
                  <a:schemeClr val="bg2">
                    <a:lumMod val="25000"/>
                  </a:schemeClr>
                </a:solidFill>
              </a:rPr>
              <a:t> </a:t>
            </a:r>
            <a:r>
              <a:rPr lang="fr-CH" dirty="0" err="1">
                <a:solidFill>
                  <a:schemeClr val="bg2">
                    <a:lumMod val="25000"/>
                  </a:schemeClr>
                </a:solidFill>
              </a:rPr>
              <a:t>households</a:t>
            </a:r>
            <a:r>
              <a:rPr lang="fr-CH" dirty="0">
                <a:solidFill>
                  <a:schemeClr val="bg2">
                    <a:lumMod val="25000"/>
                  </a:schemeClr>
                </a:solidFill>
              </a:rPr>
              <a:t>, </a:t>
            </a:r>
            <a:r>
              <a:rPr lang="fr-CH" dirty="0" err="1">
                <a:solidFill>
                  <a:schemeClr val="bg2">
                    <a:lumMod val="25000"/>
                  </a:schemeClr>
                </a:solidFill>
              </a:rPr>
              <a:t>disability</a:t>
            </a:r>
            <a:r>
              <a:rPr lang="fr-CH" dirty="0">
                <a:solidFill>
                  <a:schemeClr val="bg2">
                    <a:lumMod val="25000"/>
                  </a:schemeClr>
                </a:solidFill>
              </a:rPr>
              <a:t>, coping </a:t>
            </a:r>
            <a:r>
              <a:rPr lang="fr-CH" dirty="0" err="1">
                <a:solidFill>
                  <a:schemeClr val="bg2">
                    <a:lumMod val="25000"/>
                  </a:schemeClr>
                </a:solidFill>
              </a:rPr>
              <a:t>strategies</a:t>
            </a:r>
            <a:r>
              <a:rPr lang="fr-CH" dirty="0">
                <a:solidFill>
                  <a:schemeClr val="bg2">
                    <a:lumMod val="25000"/>
                  </a:schemeClr>
                </a:solidFill>
              </a:rPr>
              <a:t>, </a:t>
            </a:r>
            <a:r>
              <a:rPr lang="fr-CH" dirty="0" err="1">
                <a:solidFill>
                  <a:schemeClr val="bg2">
                    <a:lumMod val="25000"/>
                  </a:schemeClr>
                </a:solidFill>
              </a:rPr>
              <a:t>income</a:t>
            </a:r>
            <a:endParaRPr lang="fr-CH" dirty="0">
              <a:solidFill>
                <a:schemeClr val="bg2">
                  <a:lumMod val="25000"/>
                </a:schemeClr>
              </a:solidFill>
            </a:endParaRPr>
          </a:p>
          <a:p>
            <a:pPr lvl="1">
              <a:buFont typeface="Courier New" panose="02070309020205020404" pitchFamily="49" charset="0"/>
              <a:buChar char="o"/>
            </a:pPr>
            <a:endParaRPr lang="fr-CH" dirty="0"/>
          </a:p>
          <a:p>
            <a:pPr marL="0" indent="0">
              <a:buNone/>
            </a:pPr>
            <a:r>
              <a:rPr lang="fr-CH" sz="1800" dirty="0">
                <a:solidFill>
                  <a:srgbClr val="578ED1"/>
                </a:solidFill>
              </a:rPr>
              <a:t>3 – Key </a:t>
            </a:r>
            <a:r>
              <a:rPr lang="fr-CH" sz="1800" dirty="0" err="1">
                <a:solidFill>
                  <a:srgbClr val="578ED1"/>
                </a:solidFill>
              </a:rPr>
              <a:t>Sectoral</a:t>
            </a:r>
            <a:r>
              <a:rPr lang="fr-CH" sz="1800" dirty="0">
                <a:solidFill>
                  <a:srgbClr val="578ED1"/>
                </a:solidFill>
              </a:rPr>
              <a:t> </a:t>
            </a:r>
            <a:r>
              <a:rPr lang="fr-CH" sz="1800" dirty="0" err="1">
                <a:solidFill>
                  <a:srgbClr val="578ED1"/>
                </a:solidFill>
              </a:rPr>
              <a:t>findings</a:t>
            </a:r>
            <a:r>
              <a:rPr lang="fr-CH" sz="1800" dirty="0">
                <a:solidFill>
                  <a:srgbClr val="578ED1"/>
                </a:solidFill>
              </a:rPr>
              <a:t> </a:t>
            </a:r>
            <a:r>
              <a:rPr lang="fr-CH" sz="1800">
                <a:solidFill>
                  <a:srgbClr val="578ED1"/>
                </a:solidFill>
              </a:rPr>
              <a:t>&amp; trends</a:t>
            </a:r>
          </a:p>
          <a:p>
            <a:pPr lvl="1">
              <a:buFont typeface="Courier New" panose="02070309020205020404" pitchFamily="49" charset="0"/>
              <a:buChar char="o"/>
            </a:pPr>
            <a:r>
              <a:rPr lang="fr-CH">
                <a:solidFill>
                  <a:schemeClr val="bg2">
                    <a:lumMod val="25000"/>
                  </a:schemeClr>
                </a:solidFill>
              </a:rPr>
              <a:t>Shelter, Non-food items, WASH, Food Security, Livelihoods, Health, Protection</a:t>
            </a:r>
          </a:p>
          <a:p>
            <a:pPr lvl="1">
              <a:buFont typeface="Courier New" panose="02070309020205020404" pitchFamily="49" charset="0"/>
              <a:buChar char="o"/>
            </a:pPr>
            <a:endParaRPr lang="fr-CH" sz="1500" dirty="0"/>
          </a:p>
          <a:p>
            <a:pPr marL="0" indent="0">
              <a:buNone/>
            </a:pPr>
            <a:r>
              <a:rPr lang="fr-CH" sz="1800" dirty="0">
                <a:solidFill>
                  <a:schemeClr val="accent1"/>
                </a:solidFill>
              </a:rPr>
              <a:t>4 – Conclusion </a:t>
            </a:r>
          </a:p>
        </p:txBody>
      </p:sp>
      <p:sp>
        <p:nvSpPr>
          <p:cNvPr id="4" name="Slide Number Placeholder 3"/>
          <p:cNvSpPr>
            <a:spLocks noGrp="1"/>
          </p:cNvSpPr>
          <p:nvPr>
            <p:ph type="sldNum" sz="quarter" idx="12"/>
          </p:nvPr>
        </p:nvSpPr>
        <p:spPr/>
        <p:txBody>
          <a:bodyPr/>
          <a:lstStyle/>
          <a:p>
            <a:fld id="{8697C810-88CF-4BE9-9B34-5CE3EAC163FC}" type="slidenum">
              <a:rPr lang="en-US" smtClean="0"/>
              <a:t>2</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694127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864096"/>
          </a:xfrm>
        </p:spPr>
        <p:txBody>
          <a:bodyPr>
            <a:normAutofit/>
          </a:bodyPr>
          <a:lstStyle/>
          <a:p>
            <a:r>
              <a:rPr lang="fr-CH" sz="3000" dirty="0">
                <a:solidFill>
                  <a:srgbClr val="578ED1"/>
                </a:solidFill>
              </a:rPr>
              <a:t>VULNERABILITIES – COPING STRATEGIES</a:t>
            </a:r>
            <a:endParaRPr lang="en-GB" sz="3000" dirty="0">
              <a:solidFill>
                <a:srgbClr val="578ED1"/>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20</a:t>
            </a:fld>
            <a:endParaRPr lang="en-US"/>
          </a:p>
        </p:txBody>
      </p:sp>
      <p:sp>
        <p:nvSpPr>
          <p:cNvPr id="7" name="TextBox 6"/>
          <p:cNvSpPr txBox="1"/>
          <p:nvPr/>
        </p:nvSpPr>
        <p:spPr>
          <a:xfrm>
            <a:off x="259106" y="5923660"/>
            <a:ext cx="8884894" cy="615553"/>
          </a:xfrm>
          <a:prstGeom prst="rect">
            <a:avLst/>
          </a:prstGeom>
          <a:noFill/>
        </p:spPr>
        <p:txBody>
          <a:bodyPr wrap="square" rtlCol="0">
            <a:spAutoFit/>
          </a:bodyPr>
          <a:lstStyle/>
          <a:p>
            <a:r>
              <a:rPr lang="fr-CH" sz="1700">
                <a:solidFill>
                  <a:schemeClr val="bg2">
                    <a:lumMod val="25000"/>
                  </a:schemeClr>
                </a:solidFill>
              </a:rPr>
              <a:t>Overall, a higher percentage of IDP households in camp reported relying on coping strategies in the month prior to data collection, including emergency strategies. </a:t>
            </a:r>
            <a:endParaRPr lang="en-GB" sz="1700">
              <a:solidFill>
                <a:schemeClr val="bg2">
                  <a:lumMod val="25000"/>
                </a:schemeClr>
              </a:solidFill>
            </a:endParaRPr>
          </a:p>
        </p:txBody>
      </p:sp>
      <p:pic>
        <p:nvPicPr>
          <p:cNvPr id="10" name="Picture 9">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700716596"/>
              </p:ext>
            </p:extLst>
          </p:nvPr>
        </p:nvGraphicFramePr>
        <p:xfrm>
          <a:off x="1442808" y="1072682"/>
          <a:ext cx="6517490" cy="46734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9806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69DA-A71F-A84C-B89C-23B3505AAFAE}"/>
              </a:ext>
            </a:extLst>
          </p:cNvPr>
          <p:cNvSpPr>
            <a:spLocks noGrp="1"/>
          </p:cNvSpPr>
          <p:nvPr>
            <p:ph type="title"/>
          </p:nvPr>
        </p:nvSpPr>
        <p:spPr>
          <a:xfrm>
            <a:off x="628650" y="0"/>
            <a:ext cx="7886700" cy="1080120"/>
          </a:xfrm>
        </p:spPr>
        <p:txBody>
          <a:bodyPr>
            <a:normAutofit/>
          </a:bodyPr>
          <a:lstStyle/>
          <a:p>
            <a:r>
              <a:rPr lang="fr-FR" sz="3000" dirty="0">
                <a:solidFill>
                  <a:srgbClr val="578ED1"/>
                </a:solidFill>
              </a:rPr>
              <a:t>VULNERABILITY – INCOME</a:t>
            </a:r>
          </a:p>
        </p:txBody>
      </p:sp>
      <p:sp>
        <p:nvSpPr>
          <p:cNvPr id="4" name="Slide Number Placeholder 3">
            <a:extLst>
              <a:ext uri="{FF2B5EF4-FFF2-40B4-BE49-F238E27FC236}">
                <a16:creationId xmlns:a16="http://schemas.microsoft.com/office/drawing/2014/main" id="{8FB05667-6812-EB40-949C-38FBA1F43815}"/>
              </a:ext>
            </a:extLst>
          </p:cNvPr>
          <p:cNvSpPr>
            <a:spLocks noGrp="1"/>
          </p:cNvSpPr>
          <p:nvPr>
            <p:ph type="sldNum" sz="quarter" idx="12"/>
          </p:nvPr>
        </p:nvSpPr>
        <p:spPr/>
        <p:txBody>
          <a:bodyPr/>
          <a:lstStyle/>
          <a:p>
            <a:fld id="{8697C810-88CF-4BE9-9B34-5CE3EAC163FC}" type="slidenum">
              <a:rPr lang="en-US" smtClean="0"/>
              <a:t>21</a:t>
            </a:fld>
            <a:endParaRPr lang="en-US"/>
          </a:p>
        </p:txBody>
      </p:sp>
      <p:sp>
        <p:nvSpPr>
          <p:cNvPr id="9" name="TextBox 8"/>
          <p:cNvSpPr txBox="1"/>
          <p:nvPr/>
        </p:nvSpPr>
        <p:spPr>
          <a:xfrm>
            <a:off x="214667" y="5443244"/>
            <a:ext cx="8714666" cy="1292662"/>
          </a:xfrm>
          <a:prstGeom prst="rect">
            <a:avLst/>
          </a:prstGeom>
          <a:noFill/>
        </p:spPr>
        <p:txBody>
          <a:bodyPr wrap="square" rtlCol="0">
            <a:spAutoFit/>
          </a:bodyPr>
          <a:lstStyle/>
          <a:p>
            <a:r>
              <a:rPr lang="fr-CH" dirty="0">
                <a:solidFill>
                  <a:schemeClr val="bg2">
                    <a:lumMod val="25000"/>
                  </a:schemeClr>
                </a:solidFill>
              </a:rPr>
              <a:t>A </a:t>
            </a:r>
            <a:r>
              <a:rPr lang="fr-CH" dirty="0" err="1">
                <a:solidFill>
                  <a:schemeClr val="bg2">
                    <a:lumMod val="25000"/>
                  </a:schemeClr>
                </a:solidFill>
              </a:rPr>
              <a:t>higher</a:t>
            </a:r>
            <a:r>
              <a:rPr lang="fr-CH" dirty="0">
                <a:solidFill>
                  <a:schemeClr val="bg2">
                    <a:lumMod val="25000"/>
                  </a:schemeClr>
                </a:solidFill>
              </a:rPr>
              <a:t> proportion of IDP </a:t>
            </a:r>
            <a:r>
              <a:rPr lang="fr-CH" dirty="0" err="1">
                <a:solidFill>
                  <a:schemeClr val="bg2">
                    <a:lumMod val="25000"/>
                  </a:schemeClr>
                </a:solidFill>
              </a:rPr>
              <a:t>households</a:t>
            </a:r>
            <a:r>
              <a:rPr lang="fr-CH" dirty="0">
                <a:solidFill>
                  <a:schemeClr val="bg2">
                    <a:lumMod val="25000"/>
                  </a:schemeClr>
                </a:solidFill>
              </a:rPr>
              <a:t> living in camps, </a:t>
            </a:r>
            <a:r>
              <a:rPr lang="fr-CH" dirty="0" err="1">
                <a:solidFill>
                  <a:schemeClr val="bg2">
                    <a:lumMod val="25000"/>
                  </a:schemeClr>
                </a:solidFill>
              </a:rPr>
              <a:t>compared</a:t>
            </a:r>
            <a:r>
              <a:rPr lang="fr-CH" dirty="0">
                <a:solidFill>
                  <a:schemeClr val="bg2">
                    <a:lumMod val="25000"/>
                  </a:schemeClr>
                </a:solidFill>
              </a:rPr>
              <a:t> to out of camp populations, </a:t>
            </a:r>
            <a:r>
              <a:rPr lang="fr-CH" dirty="0" err="1">
                <a:solidFill>
                  <a:schemeClr val="bg2">
                    <a:lumMod val="25000"/>
                  </a:schemeClr>
                </a:solidFill>
              </a:rPr>
              <a:t>had</a:t>
            </a:r>
            <a:r>
              <a:rPr lang="fr-CH" dirty="0">
                <a:solidFill>
                  <a:schemeClr val="bg2">
                    <a:lumMod val="25000"/>
                  </a:schemeClr>
                </a:solidFill>
              </a:rPr>
              <a:t> </a:t>
            </a:r>
            <a:r>
              <a:rPr lang="fr-CH" dirty="0" err="1">
                <a:solidFill>
                  <a:schemeClr val="bg2">
                    <a:lumMod val="25000"/>
                  </a:schemeClr>
                </a:solidFill>
              </a:rPr>
              <a:t>income-related</a:t>
            </a:r>
            <a:r>
              <a:rPr lang="fr-CH" dirty="0">
                <a:solidFill>
                  <a:schemeClr val="bg2">
                    <a:lumMod val="25000"/>
                  </a:schemeClr>
                </a:solidFill>
              </a:rPr>
              <a:t> </a:t>
            </a:r>
            <a:r>
              <a:rPr lang="fr-CH" dirty="0" err="1">
                <a:solidFill>
                  <a:schemeClr val="bg2">
                    <a:lumMod val="25000"/>
                  </a:schemeClr>
                </a:solidFill>
              </a:rPr>
              <a:t>vulnerabilities</a:t>
            </a:r>
            <a:r>
              <a:rPr lang="fr-CH" dirty="0">
                <a:solidFill>
                  <a:schemeClr val="bg2">
                    <a:lumMod val="25000"/>
                  </a:schemeClr>
                </a:solidFill>
              </a:rPr>
              <a:t>. </a:t>
            </a:r>
          </a:p>
          <a:p>
            <a:endParaRPr lang="fr-CH" dirty="0">
              <a:solidFill>
                <a:schemeClr val="bg2">
                  <a:lumMod val="25000"/>
                </a:schemeClr>
              </a:solidFill>
            </a:endParaRPr>
          </a:p>
          <a:p>
            <a:r>
              <a:rPr lang="fr-CH" sz="1200" dirty="0">
                <a:solidFill>
                  <a:schemeClr val="bg2">
                    <a:lumMod val="25000"/>
                  </a:schemeClr>
                </a:solidFill>
              </a:rPr>
              <a:t>*</a:t>
            </a:r>
            <a:r>
              <a:rPr lang="en-US" sz="1200">
                <a:solidFill>
                  <a:schemeClr val="bg2">
                    <a:lumMod val="25000"/>
                  </a:schemeClr>
                </a:solidFill>
              </a:rPr>
              <a:t>households that took </a:t>
            </a:r>
            <a:r>
              <a:rPr lang="en-US" sz="1200" dirty="0">
                <a:solidFill>
                  <a:schemeClr val="bg2">
                    <a:lumMod val="25000"/>
                  </a:schemeClr>
                </a:solidFill>
              </a:rPr>
              <a:t>on debt to be able to cover healthcare, food, education, </a:t>
            </a:r>
          </a:p>
          <a:p>
            <a:r>
              <a:rPr lang="en-US" sz="1200" dirty="0">
                <a:solidFill>
                  <a:schemeClr val="bg2">
                    <a:lumMod val="25000"/>
                  </a:schemeClr>
                </a:solidFill>
              </a:rPr>
              <a:t>or basic </a:t>
            </a:r>
            <a:r>
              <a:rPr lang="en-US" sz="1200">
                <a:solidFill>
                  <a:schemeClr val="bg2">
                    <a:lumMod val="25000"/>
                  </a:schemeClr>
                </a:solidFill>
              </a:rPr>
              <a:t>household expenditures, in the 30 days prior to data collection. </a:t>
            </a:r>
            <a:endParaRPr lang="en-GB" sz="1200" dirty="0">
              <a:solidFill>
                <a:schemeClr val="bg2">
                  <a:lumMod val="25000"/>
                </a:schemeClr>
              </a:solidFill>
            </a:endParaRPr>
          </a:p>
        </p:txBody>
      </p:sp>
      <p:pic>
        <p:nvPicPr>
          <p:cNvPr id="6" name="Picture 5">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832050710"/>
              </p:ext>
            </p:extLst>
          </p:nvPr>
        </p:nvGraphicFramePr>
        <p:xfrm>
          <a:off x="628650" y="1099647"/>
          <a:ext cx="7476654" cy="43889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0805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B8079-C4AB-E545-9011-FEFA6537E067}"/>
              </a:ext>
            </a:extLst>
          </p:cNvPr>
          <p:cNvSpPr>
            <a:spLocks noGrp="1"/>
          </p:cNvSpPr>
          <p:nvPr>
            <p:ph type="title"/>
          </p:nvPr>
        </p:nvSpPr>
        <p:spPr>
          <a:xfrm>
            <a:off x="628650" y="116633"/>
            <a:ext cx="7886700" cy="1008112"/>
          </a:xfrm>
        </p:spPr>
        <p:txBody>
          <a:bodyPr>
            <a:normAutofit/>
          </a:bodyPr>
          <a:lstStyle/>
          <a:p>
            <a:r>
              <a:rPr lang="fr-FR" sz="3000" dirty="0">
                <a:solidFill>
                  <a:srgbClr val="578ED1"/>
                </a:solidFill>
              </a:rPr>
              <a:t>VULNERABILITIES </a:t>
            </a:r>
            <a:r>
              <a:rPr lang="fr-CH" sz="3000" dirty="0">
                <a:solidFill>
                  <a:srgbClr val="578ED1"/>
                </a:solidFill>
              </a:rPr>
              <a:t>–</a:t>
            </a:r>
            <a:r>
              <a:rPr lang="fr-FR" sz="3000" dirty="0">
                <a:solidFill>
                  <a:srgbClr val="578ED1"/>
                </a:solidFill>
              </a:rPr>
              <a:t> DISABILITY</a:t>
            </a:r>
          </a:p>
        </p:txBody>
      </p:sp>
      <p:sp>
        <p:nvSpPr>
          <p:cNvPr id="3" name="Content Placeholder 2">
            <a:extLst>
              <a:ext uri="{FF2B5EF4-FFF2-40B4-BE49-F238E27FC236}">
                <a16:creationId xmlns:a16="http://schemas.microsoft.com/office/drawing/2014/main" id="{646F20DB-9D8C-AF43-A614-333B3B92B2C1}"/>
              </a:ext>
            </a:extLst>
          </p:cNvPr>
          <p:cNvSpPr>
            <a:spLocks noGrp="1"/>
          </p:cNvSpPr>
          <p:nvPr>
            <p:ph idx="1"/>
          </p:nvPr>
        </p:nvSpPr>
        <p:spPr>
          <a:xfrm>
            <a:off x="179512" y="1375046"/>
            <a:ext cx="8892809" cy="5150298"/>
          </a:xfrm>
        </p:spPr>
        <p:txBody>
          <a:bodyPr>
            <a:normAutofit/>
          </a:bodyPr>
          <a:lstStyle/>
          <a:p>
            <a:pPr marL="0" indent="0">
              <a:lnSpc>
                <a:spcPct val="100000"/>
              </a:lnSpc>
              <a:buNone/>
            </a:pPr>
            <a:r>
              <a:rPr lang="fr-FR" sz="5000">
                <a:solidFill>
                  <a:srgbClr val="ED2D23"/>
                </a:solidFill>
              </a:rPr>
              <a:t>12 - 16 </a:t>
            </a:r>
            <a:r>
              <a:rPr lang="fr-FR" sz="5000" dirty="0">
                <a:solidFill>
                  <a:srgbClr val="ED2D23"/>
                </a:solidFill>
              </a:rPr>
              <a:t>% </a:t>
            </a:r>
            <a:r>
              <a:rPr lang="fr-FR" dirty="0">
                <a:solidFill>
                  <a:schemeClr val="bg2">
                    <a:lumMod val="25000"/>
                  </a:schemeClr>
                </a:solidFill>
              </a:rPr>
              <a:t>of </a:t>
            </a:r>
            <a:r>
              <a:rPr lang="fr-FR">
                <a:solidFill>
                  <a:schemeClr val="bg2">
                    <a:lumMod val="25000"/>
                  </a:schemeClr>
                </a:solidFill>
              </a:rPr>
              <a:t>IDP households </a:t>
            </a:r>
            <a:r>
              <a:rPr lang="fr-FR" dirty="0">
                <a:solidFill>
                  <a:schemeClr val="bg2">
                    <a:lumMod val="25000"/>
                  </a:schemeClr>
                </a:solidFill>
              </a:rPr>
              <a:t>in camp, </a:t>
            </a:r>
            <a:r>
              <a:rPr lang="fr-FR">
                <a:solidFill>
                  <a:schemeClr val="bg2">
                    <a:lumMod val="25000"/>
                  </a:schemeClr>
                </a:solidFill>
              </a:rPr>
              <a:t>IDP households </a:t>
            </a:r>
            <a:r>
              <a:rPr lang="fr-FR" dirty="0">
                <a:solidFill>
                  <a:schemeClr val="bg2">
                    <a:lumMod val="25000"/>
                  </a:schemeClr>
                </a:solidFill>
              </a:rPr>
              <a:t>out of camp, and </a:t>
            </a:r>
            <a:r>
              <a:rPr lang="fr-FR" err="1">
                <a:solidFill>
                  <a:schemeClr val="bg2">
                    <a:lumMod val="25000"/>
                  </a:schemeClr>
                </a:solidFill>
              </a:rPr>
              <a:t>returnee</a:t>
            </a:r>
            <a:r>
              <a:rPr lang="fr-FR">
                <a:solidFill>
                  <a:schemeClr val="bg2">
                    <a:lumMod val="25000"/>
                  </a:schemeClr>
                </a:solidFill>
              </a:rPr>
              <a:t> households </a:t>
            </a:r>
            <a:r>
              <a:rPr lang="fr-FR" dirty="0" err="1">
                <a:solidFill>
                  <a:schemeClr val="bg2">
                    <a:lumMod val="25000"/>
                  </a:schemeClr>
                </a:solidFill>
              </a:rPr>
              <a:t>reported</a:t>
            </a:r>
            <a:r>
              <a:rPr lang="fr-FR" dirty="0">
                <a:solidFill>
                  <a:schemeClr val="bg2">
                    <a:lumMod val="25000"/>
                  </a:schemeClr>
                </a:solidFill>
              </a:rPr>
              <a:t> </a:t>
            </a:r>
            <a:r>
              <a:rPr lang="fr-FR" dirty="0" err="1">
                <a:solidFill>
                  <a:schemeClr val="bg2">
                    <a:lumMod val="25000"/>
                  </a:schemeClr>
                </a:solidFill>
              </a:rPr>
              <a:t>having</a:t>
            </a:r>
            <a:r>
              <a:rPr lang="fr-FR" dirty="0">
                <a:solidFill>
                  <a:schemeClr val="bg2">
                    <a:lumMod val="25000"/>
                  </a:schemeClr>
                </a:solidFill>
              </a:rPr>
              <a:t> at least </a:t>
            </a:r>
            <a:r>
              <a:rPr lang="en-US" dirty="0">
                <a:solidFill>
                  <a:schemeClr val="bg2">
                    <a:lumMod val="25000"/>
                  </a:schemeClr>
                </a:solidFill>
              </a:rPr>
              <a:t>one household member </a:t>
            </a:r>
            <a:r>
              <a:rPr lang="fr-CH" err="1">
                <a:solidFill>
                  <a:schemeClr val="bg2">
                    <a:lumMod val="25000"/>
                  </a:schemeClr>
                </a:solidFill>
              </a:rPr>
              <a:t>with</a:t>
            </a:r>
            <a:r>
              <a:rPr lang="fr-CH">
                <a:solidFill>
                  <a:schemeClr val="bg2">
                    <a:lumMod val="25000"/>
                  </a:schemeClr>
                </a:solidFill>
              </a:rPr>
              <a:t> a physical </a:t>
            </a:r>
            <a:r>
              <a:rPr lang="fr-CH" dirty="0">
                <a:solidFill>
                  <a:schemeClr val="bg2">
                    <a:lumMod val="25000"/>
                  </a:schemeClr>
                </a:solidFill>
              </a:rPr>
              <a:t>and/or cognitive difficulty.* </a:t>
            </a:r>
          </a:p>
          <a:p>
            <a:pPr marL="0" indent="0">
              <a:lnSpc>
                <a:spcPct val="100000"/>
              </a:lnSpc>
              <a:buNone/>
            </a:pPr>
            <a:endParaRPr lang="fr-CH" dirty="0">
              <a:solidFill>
                <a:schemeClr val="bg2">
                  <a:lumMod val="25000"/>
                </a:schemeClr>
              </a:solidFill>
            </a:endParaRPr>
          </a:p>
          <a:p>
            <a:pPr marL="0" indent="0">
              <a:lnSpc>
                <a:spcPct val="100000"/>
              </a:lnSpc>
              <a:buNone/>
            </a:pPr>
            <a:r>
              <a:rPr lang="fr-CH" u="sng" dirty="0">
                <a:solidFill>
                  <a:schemeClr val="bg2">
                    <a:lumMod val="25000"/>
                  </a:schemeClr>
                </a:solidFill>
              </a:rPr>
              <a:t>At the district </a:t>
            </a:r>
            <a:r>
              <a:rPr lang="fr-CH" u="sng" dirty="0" err="1">
                <a:solidFill>
                  <a:schemeClr val="bg2">
                    <a:lumMod val="25000"/>
                  </a:schemeClr>
                </a:solidFill>
              </a:rPr>
              <a:t>level</a:t>
            </a:r>
            <a:r>
              <a:rPr lang="fr-CH" u="sng" dirty="0">
                <a:solidFill>
                  <a:schemeClr val="bg2">
                    <a:lumMod val="25000"/>
                  </a:schemeClr>
                </a:solidFill>
              </a:rPr>
              <a:t>: </a:t>
            </a:r>
            <a:endParaRPr lang="fr-CH" dirty="0">
              <a:solidFill>
                <a:schemeClr val="bg2">
                  <a:lumMod val="25000"/>
                </a:schemeClr>
              </a:solidFill>
            </a:endParaRPr>
          </a:p>
          <a:p>
            <a:pPr lvl="1">
              <a:lnSpc>
                <a:spcPct val="100000"/>
              </a:lnSpc>
              <a:buFont typeface="Courier New" panose="02070309020205020404" pitchFamily="49" charset="0"/>
              <a:buChar char="o"/>
            </a:pPr>
            <a:r>
              <a:rPr lang="fr-CH" sz="2100" dirty="0">
                <a:solidFill>
                  <a:schemeClr val="bg2">
                    <a:lumMod val="25000"/>
                  </a:schemeClr>
                </a:solidFill>
              </a:rPr>
              <a:t> The proportion </a:t>
            </a:r>
            <a:r>
              <a:rPr lang="fr-CH" sz="2100">
                <a:solidFill>
                  <a:schemeClr val="bg2">
                    <a:lumMod val="25000"/>
                  </a:schemeClr>
                </a:solidFill>
              </a:rPr>
              <a:t>of households </a:t>
            </a:r>
            <a:r>
              <a:rPr lang="fr-CH" sz="2100" dirty="0" err="1">
                <a:solidFill>
                  <a:schemeClr val="bg2">
                    <a:lumMod val="25000"/>
                  </a:schemeClr>
                </a:solidFill>
              </a:rPr>
              <a:t>reporting</a:t>
            </a:r>
            <a:r>
              <a:rPr lang="fr-CH" sz="2100" dirty="0">
                <a:solidFill>
                  <a:schemeClr val="bg2">
                    <a:lumMod val="25000"/>
                  </a:schemeClr>
                </a:solidFill>
              </a:rPr>
              <a:t> </a:t>
            </a:r>
            <a:r>
              <a:rPr lang="fr-CH" sz="2100" dirty="0" err="1">
                <a:solidFill>
                  <a:schemeClr val="bg2">
                    <a:lumMod val="25000"/>
                  </a:schemeClr>
                </a:solidFill>
              </a:rPr>
              <a:t>having</a:t>
            </a:r>
            <a:r>
              <a:rPr lang="fr-CH" sz="2100" dirty="0">
                <a:solidFill>
                  <a:schemeClr val="bg2">
                    <a:lumMod val="25000"/>
                  </a:schemeClr>
                </a:solidFill>
              </a:rPr>
              <a:t> at least one </a:t>
            </a:r>
            <a:r>
              <a:rPr lang="fr-CH" sz="2100" dirty="0" err="1">
                <a:solidFill>
                  <a:schemeClr val="bg2">
                    <a:lumMod val="25000"/>
                  </a:schemeClr>
                </a:solidFill>
              </a:rPr>
              <a:t>member</a:t>
            </a:r>
            <a:r>
              <a:rPr lang="fr-CH" sz="2100" dirty="0">
                <a:solidFill>
                  <a:schemeClr val="bg2">
                    <a:lumMod val="25000"/>
                  </a:schemeClr>
                </a:solidFill>
              </a:rPr>
              <a:t> </a:t>
            </a:r>
            <a:r>
              <a:rPr lang="fr-CH" sz="2100" dirty="0" err="1">
                <a:solidFill>
                  <a:schemeClr val="bg2">
                    <a:lumMod val="25000"/>
                  </a:schemeClr>
                </a:solidFill>
              </a:rPr>
              <a:t>with</a:t>
            </a:r>
            <a:r>
              <a:rPr lang="fr-CH" sz="2100" dirty="0">
                <a:solidFill>
                  <a:schemeClr val="bg2">
                    <a:lumMod val="25000"/>
                  </a:schemeClr>
                </a:solidFill>
              </a:rPr>
              <a:t> </a:t>
            </a:r>
            <a:r>
              <a:rPr lang="fr-CH" sz="2100" dirty="0" err="1">
                <a:solidFill>
                  <a:schemeClr val="bg2">
                    <a:lumMod val="25000"/>
                  </a:schemeClr>
                </a:solidFill>
              </a:rPr>
              <a:t>physical</a:t>
            </a:r>
            <a:r>
              <a:rPr lang="fr-CH" sz="2100" dirty="0">
                <a:solidFill>
                  <a:schemeClr val="bg2">
                    <a:lumMod val="25000"/>
                  </a:schemeClr>
                </a:solidFill>
              </a:rPr>
              <a:t> and/or cognitive </a:t>
            </a:r>
            <a:r>
              <a:rPr lang="fr-CH" sz="2100" dirty="0" err="1">
                <a:solidFill>
                  <a:schemeClr val="bg2">
                    <a:lumMod val="25000"/>
                  </a:schemeClr>
                </a:solidFill>
              </a:rPr>
              <a:t>difficulties</a:t>
            </a:r>
            <a:r>
              <a:rPr lang="fr-CH" sz="2100" dirty="0">
                <a:solidFill>
                  <a:schemeClr val="bg2">
                    <a:lumMod val="25000"/>
                  </a:schemeClr>
                </a:solidFill>
              </a:rPr>
              <a:t> </a:t>
            </a:r>
            <a:r>
              <a:rPr lang="fr-CH" sz="2100" dirty="0" err="1">
                <a:solidFill>
                  <a:schemeClr val="bg2">
                    <a:lumMod val="25000"/>
                  </a:schemeClr>
                </a:solidFill>
              </a:rPr>
              <a:t>ranged</a:t>
            </a:r>
            <a:r>
              <a:rPr lang="fr-CH" sz="2100" dirty="0">
                <a:solidFill>
                  <a:schemeClr val="bg2">
                    <a:lumMod val="25000"/>
                  </a:schemeClr>
                </a:solidFill>
              </a:rPr>
              <a:t> </a:t>
            </a:r>
            <a:r>
              <a:rPr lang="fr-CH" sz="2100" dirty="0" err="1">
                <a:solidFill>
                  <a:schemeClr val="bg2">
                    <a:lumMod val="25000"/>
                  </a:schemeClr>
                </a:solidFill>
              </a:rPr>
              <a:t>between</a:t>
            </a:r>
            <a:r>
              <a:rPr lang="fr-CH" sz="2100" dirty="0">
                <a:solidFill>
                  <a:schemeClr val="bg2">
                    <a:lumMod val="25000"/>
                  </a:schemeClr>
                </a:solidFill>
              </a:rPr>
              <a:t> </a:t>
            </a:r>
            <a:r>
              <a:rPr lang="fr-CH" sz="2100" dirty="0" err="1">
                <a:solidFill>
                  <a:schemeClr val="bg2">
                    <a:lumMod val="25000"/>
                  </a:schemeClr>
                </a:solidFill>
              </a:rPr>
              <a:t>less</a:t>
            </a:r>
            <a:r>
              <a:rPr lang="fr-CH" sz="2100" dirty="0">
                <a:solidFill>
                  <a:schemeClr val="bg2">
                    <a:lumMod val="25000"/>
                  </a:schemeClr>
                </a:solidFill>
              </a:rPr>
              <a:t> </a:t>
            </a:r>
            <a:r>
              <a:rPr lang="fr-CH" sz="2100" dirty="0" err="1">
                <a:solidFill>
                  <a:schemeClr val="bg2">
                    <a:lumMod val="25000"/>
                  </a:schemeClr>
                </a:solidFill>
              </a:rPr>
              <a:t>than</a:t>
            </a:r>
            <a:r>
              <a:rPr lang="fr-CH" sz="2100" dirty="0">
                <a:solidFill>
                  <a:schemeClr val="bg2">
                    <a:lumMod val="25000"/>
                  </a:schemeClr>
                </a:solidFill>
              </a:rPr>
              <a:t> 1% </a:t>
            </a:r>
            <a:r>
              <a:rPr lang="fr-CH" sz="2100">
                <a:solidFill>
                  <a:schemeClr val="bg2">
                    <a:lumMod val="25000"/>
                  </a:schemeClr>
                </a:solidFill>
              </a:rPr>
              <a:t>and 54%. </a:t>
            </a:r>
          </a:p>
          <a:p>
            <a:pPr lvl="1">
              <a:lnSpc>
                <a:spcPct val="100000"/>
              </a:lnSpc>
              <a:buFont typeface="Courier New" panose="02070309020205020404" pitchFamily="49" charset="0"/>
              <a:buChar char="o"/>
            </a:pPr>
            <a:r>
              <a:rPr lang="fr-CH" sz="2100">
                <a:solidFill>
                  <a:schemeClr val="bg2">
                    <a:lumMod val="25000"/>
                  </a:schemeClr>
                </a:solidFill>
              </a:rPr>
              <a:t> The highest proportion were in Rutba (54%), Baiji (35%), Sulaymaniyah (32%), Kaim (31%), Ana &amp; Hawiga (30%). </a:t>
            </a:r>
            <a:endParaRPr lang="fr-CH" dirty="0">
              <a:solidFill>
                <a:schemeClr val="bg2">
                  <a:lumMod val="25000"/>
                </a:schemeClr>
              </a:solidFill>
            </a:endParaRPr>
          </a:p>
          <a:p>
            <a:pPr marL="0" indent="0">
              <a:buNone/>
            </a:pPr>
            <a:endParaRPr lang="fr-CH" dirty="0">
              <a:solidFill>
                <a:schemeClr val="bg2">
                  <a:lumMod val="25000"/>
                </a:schemeClr>
              </a:solidFill>
            </a:endParaRPr>
          </a:p>
          <a:p>
            <a:pPr marL="0" indent="0">
              <a:buNone/>
            </a:pPr>
            <a:r>
              <a:rPr lang="fr-FR" sz="1500" dirty="0">
                <a:solidFill>
                  <a:schemeClr val="bg2">
                    <a:lumMod val="25000"/>
                  </a:schemeClr>
                </a:solidFill>
              </a:rPr>
              <a:t>*As per Washington Group guidance, </a:t>
            </a:r>
            <a:r>
              <a:rPr lang="fr-FR" sz="1500" dirty="0" err="1">
                <a:solidFill>
                  <a:schemeClr val="bg2">
                    <a:lumMod val="25000"/>
                  </a:schemeClr>
                </a:solidFill>
              </a:rPr>
              <a:t>this</a:t>
            </a:r>
            <a:r>
              <a:rPr lang="fr-FR" sz="1500" dirty="0">
                <a:solidFill>
                  <a:schemeClr val="bg2">
                    <a:lumMod val="25000"/>
                  </a:schemeClr>
                </a:solidFill>
              </a:rPr>
              <a:t> </a:t>
            </a:r>
            <a:r>
              <a:rPr lang="fr-FR" sz="1500" dirty="0" err="1">
                <a:solidFill>
                  <a:schemeClr val="bg2">
                    <a:lumMod val="25000"/>
                  </a:schemeClr>
                </a:solidFill>
              </a:rPr>
              <a:t>included</a:t>
            </a:r>
            <a:r>
              <a:rPr lang="fr-FR" sz="1500" dirty="0">
                <a:solidFill>
                  <a:schemeClr val="bg2">
                    <a:lumMod val="25000"/>
                  </a:schemeClr>
                </a:solidFill>
              </a:rPr>
              <a:t> </a:t>
            </a:r>
            <a:r>
              <a:rPr lang="fr-FR" sz="1500" dirty="0" err="1">
                <a:solidFill>
                  <a:schemeClr val="bg2">
                    <a:lumMod val="25000"/>
                  </a:schemeClr>
                </a:solidFill>
              </a:rPr>
              <a:t>individuals</a:t>
            </a:r>
            <a:r>
              <a:rPr lang="fr-FR" sz="1500" dirty="0">
                <a:solidFill>
                  <a:schemeClr val="bg2">
                    <a:lumMod val="25000"/>
                  </a:schemeClr>
                </a:solidFill>
              </a:rPr>
              <a:t> </a:t>
            </a:r>
            <a:r>
              <a:rPr lang="fr-FR" sz="1500" dirty="0" err="1">
                <a:solidFill>
                  <a:schemeClr val="bg2">
                    <a:lumMod val="25000"/>
                  </a:schemeClr>
                </a:solidFill>
              </a:rPr>
              <a:t>that</a:t>
            </a:r>
            <a:r>
              <a:rPr lang="fr-FR" sz="1500" dirty="0">
                <a:solidFill>
                  <a:schemeClr val="bg2">
                    <a:lumMod val="25000"/>
                  </a:schemeClr>
                </a:solidFill>
              </a:rPr>
              <a:t> </a:t>
            </a:r>
            <a:r>
              <a:rPr lang="fr-CH" sz="1500" dirty="0" err="1">
                <a:solidFill>
                  <a:schemeClr val="bg2">
                    <a:lumMod val="25000"/>
                  </a:schemeClr>
                </a:solidFill>
              </a:rPr>
              <a:t>had</a:t>
            </a:r>
            <a:r>
              <a:rPr lang="en-US" sz="1500" dirty="0">
                <a:solidFill>
                  <a:schemeClr val="bg2">
                    <a:lumMod val="25000"/>
                  </a:schemeClr>
                </a:solidFill>
              </a:rPr>
              <a:t> "lots of difficulty" </a:t>
            </a:r>
            <a:r>
              <a:rPr lang="en-US" sz="1500">
                <a:solidFill>
                  <a:schemeClr val="bg2">
                    <a:lumMod val="25000"/>
                  </a:schemeClr>
                </a:solidFill>
              </a:rPr>
              <a:t>or "could </a:t>
            </a:r>
            <a:r>
              <a:rPr lang="en-US" sz="1500" dirty="0">
                <a:solidFill>
                  <a:schemeClr val="bg2">
                    <a:lumMod val="25000"/>
                  </a:schemeClr>
                </a:solidFill>
              </a:rPr>
              <a:t>not do at all" one of the following activities: seeing, hearing, walking/climbing steps, remembering / concentrating, self-care, communicating).</a:t>
            </a:r>
            <a:endParaRPr lang="fr-FR" sz="1500" dirty="0">
              <a:solidFill>
                <a:schemeClr val="bg2">
                  <a:lumMod val="25000"/>
                </a:schemeClr>
              </a:solidFill>
            </a:endParaRPr>
          </a:p>
        </p:txBody>
      </p:sp>
      <p:sp>
        <p:nvSpPr>
          <p:cNvPr id="4" name="Slide Number Placeholder 3">
            <a:extLst>
              <a:ext uri="{FF2B5EF4-FFF2-40B4-BE49-F238E27FC236}">
                <a16:creationId xmlns:a16="http://schemas.microsoft.com/office/drawing/2014/main" id="{01EC35AD-1261-004E-A3C1-CE1205855395}"/>
              </a:ext>
            </a:extLst>
          </p:cNvPr>
          <p:cNvSpPr>
            <a:spLocks noGrp="1"/>
          </p:cNvSpPr>
          <p:nvPr>
            <p:ph type="sldNum" sz="quarter" idx="12"/>
          </p:nvPr>
        </p:nvSpPr>
        <p:spPr/>
        <p:txBody>
          <a:bodyPr/>
          <a:lstStyle/>
          <a:p>
            <a:fld id="{8697C810-88CF-4BE9-9B34-5CE3EAC163FC}" type="slidenum">
              <a:rPr lang="en-US" smtClean="0"/>
              <a:t>22</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302130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483E-EB78-3140-8818-BC647AAE68DE}"/>
              </a:ext>
            </a:extLst>
          </p:cNvPr>
          <p:cNvSpPr>
            <a:spLocks noGrp="1"/>
          </p:cNvSpPr>
          <p:nvPr>
            <p:ph type="title"/>
          </p:nvPr>
        </p:nvSpPr>
        <p:spPr>
          <a:xfrm>
            <a:off x="610805" y="-15345"/>
            <a:ext cx="8463050" cy="1164400"/>
          </a:xfrm>
        </p:spPr>
        <p:txBody>
          <a:bodyPr>
            <a:normAutofit/>
          </a:bodyPr>
          <a:lstStyle/>
          <a:p>
            <a:r>
              <a:rPr lang="fr-FR" sz="3000" dirty="0">
                <a:solidFill>
                  <a:srgbClr val="578ED1"/>
                </a:solidFill>
              </a:rPr>
              <a:t>VULNERABILITIES – FEMALE HEADED HOUSEHOLDS</a:t>
            </a:r>
          </a:p>
        </p:txBody>
      </p:sp>
      <p:sp>
        <p:nvSpPr>
          <p:cNvPr id="4" name="Slide Number Placeholder 3">
            <a:extLst>
              <a:ext uri="{FF2B5EF4-FFF2-40B4-BE49-F238E27FC236}">
                <a16:creationId xmlns:a16="http://schemas.microsoft.com/office/drawing/2014/main" id="{EAD45303-E24C-D64A-AFE2-F42ABEFF897C}"/>
              </a:ext>
            </a:extLst>
          </p:cNvPr>
          <p:cNvSpPr>
            <a:spLocks noGrp="1"/>
          </p:cNvSpPr>
          <p:nvPr>
            <p:ph type="sldNum" sz="quarter" idx="12"/>
          </p:nvPr>
        </p:nvSpPr>
        <p:spPr/>
        <p:txBody>
          <a:bodyPr/>
          <a:lstStyle/>
          <a:p>
            <a:fld id="{8697C810-88CF-4BE9-9B34-5CE3EAC163FC}" type="slidenum">
              <a:rPr lang="en-US" smtClean="0"/>
              <a:t>23</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053948733"/>
              </p:ext>
            </p:extLst>
          </p:nvPr>
        </p:nvGraphicFramePr>
        <p:xfrm>
          <a:off x="971600" y="881789"/>
          <a:ext cx="7345829" cy="348991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15173" y="4349212"/>
            <a:ext cx="8858682" cy="2308324"/>
          </a:xfrm>
          <a:prstGeom prst="rect">
            <a:avLst/>
          </a:prstGeom>
          <a:noFill/>
        </p:spPr>
        <p:txBody>
          <a:bodyPr wrap="square" rtlCol="0">
            <a:spAutoFit/>
          </a:bodyPr>
          <a:lstStyle/>
          <a:p>
            <a:pPr marL="285750" indent="-285750">
              <a:buFont typeface="Arial" panose="020B0604020202020204" pitchFamily="34" charset="0"/>
              <a:buChar char="•"/>
            </a:pPr>
            <a:r>
              <a:rPr lang="fr-CH" sz="1600" dirty="0">
                <a:solidFill>
                  <a:schemeClr val="bg2">
                    <a:lumMod val="25000"/>
                  </a:schemeClr>
                </a:solidFill>
              </a:rPr>
              <a:t>The proportion of </a:t>
            </a:r>
            <a:r>
              <a:rPr lang="fr-CH" sz="1600" dirty="0" err="1">
                <a:solidFill>
                  <a:schemeClr val="bg2">
                    <a:lumMod val="25000"/>
                  </a:schemeClr>
                </a:solidFill>
              </a:rPr>
              <a:t>Female</a:t>
            </a:r>
            <a:r>
              <a:rPr lang="fr-CH" sz="1600" dirty="0">
                <a:solidFill>
                  <a:schemeClr val="bg2">
                    <a:lumMod val="25000"/>
                  </a:schemeClr>
                </a:solidFill>
              </a:rPr>
              <a:t> </a:t>
            </a:r>
            <a:r>
              <a:rPr lang="fr-CH" sz="1600" dirty="0" err="1">
                <a:solidFill>
                  <a:schemeClr val="bg2">
                    <a:lumMod val="25000"/>
                  </a:schemeClr>
                </a:solidFill>
              </a:rPr>
              <a:t>Headed</a:t>
            </a:r>
            <a:r>
              <a:rPr lang="fr-CH" sz="1600" dirty="0">
                <a:solidFill>
                  <a:schemeClr val="bg2">
                    <a:lumMod val="25000"/>
                  </a:schemeClr>
                </a:solidFill>
              </a:rPr>
              <a:t> </a:t>
            </a:r>
            <a:r>
              <a:rPr lang="fr-CH" sz="1600" dirty="0" err="1">
                <a:solidFill>
                  <a:schemeClr val="bg2">
                    <a:lumMod val="25000"/>
                  </a:schemeClr>
                </a:solidFill>
              </a:rPr>
              <a:t>households</a:t>
            </a:r>
            <a:r>
              <a:rPr lang="fr-CH" sz="1600" dirty="0">
                <a:solidFill>
                  <a:schemeClr val="bg2">
                    <a:lumMod val="25000"/>
                  </a:schemeClr>
                </a:solidFill>
              </a:rPr>
              <a:t> in camp </a:t>
            </a:r>
            <a:r>
              <a:rPr lang="fr-CH" sz="1600" dirty="0" err="1">
                <a:solidFill>
                  <a:schemeClr val="bg2">
                    <a:lumMod val="25000"/>
                  </a:schemeClr>
                </a:solidFill>
              </a:rPr>
              <a:t>was</a:t>
            </a:r>
            <a:r>
              <a:rPr lang="fr-CH" sz="1600" dirty="0">
                <a:solidFill>
                  <a:schemeClr val="bg2">
                    <a:lumMod val="25000"/>
                  </a:schemeClr>
                </a:solidFill>
              </a:rPr>
              <a:t> </a:t>
            </a:r>
            <a:r>
              <a:rPr lang="fr-CH" sz="1600" dirty="0" err="1">
                <a:solidFill>
                  <a:schemeClr val="bg2">
                    <a:lumMod val="25000"/>
                  </a:schemeClr>
                </a:solidFill>
              </a:rPr>
              <a:t>substantially</a:t>
            </a:r>
            <a:r>
              <a:rPr lang="fr-CH" sz="1600" dirty="0">
                <a:solidFill>
                  <a:schemeClr val="bg2">
                    <a:lumMod val="25000"/>
                  </a:schemeClr>
                </a:solidFill>
              </a:rPr>
              <a:t> </a:t>
            </a:r>
            <a:r>
              <a:rPr lang="fr-CH" sz="1600" dirty="0" err="1">
                <a:solidFill>
                  <a:schemeClr val="bg2">
                    <a:lumMod val="25000"/>
                  </a:schemeClr>
                </a:solidFill>
              </a:rPr>
              <a:t>higher</a:t>
            </a:r>
            <a:r>
              <a:rPr lang="fr-CH" sz="1600" dirty="0">
                <a:solidFill>
                  <a:schemeClr val="bg2">
                    <a:lumMod val="25000"/>
                  </a:schemeClr>
                </a:solidFill>
              </a:rPr>
              <a:t> </a:t>
            </a:r>
            <a:r>
              <a:rPr lang="fr-CH" sz="1600" dirty="0" err="1">
                <a:solidFill>
                  <a:schemeClr val="bg2">
                    <a:lumMod val="25000"/>
                  </a:schemeClr>
                </a:solidFill>
              </a:rPr>
              <a:t>than</a:t>
            </a:r>
            <a:r>
              <a:rPr lang="fr-CH" sz="1600" dirty="0">
                <a:solidFill>
                  <a:schemeClr val="bg2">
                    <a:lumMod val="25000"/>
                  </a:schemeClr>
                </a:solidFill>
              </a:rPr>
              <a:t> for IDP </a:t>
            </a:r>
            <a:r>
              <a:rPr lang="fr-CH" sz="1600" dirty="0" err="1">
                <a:solidFill>
                  <a:schemeClr val="bg2">
                    <a:lumMod val="25000"/>
                  </a:schemeClr>
                </a:solidFill>
              </a:rPr>
              <a:t>households</a:t>
            </a:r>
            <a:r>
              <a:rPr lang="fr-CH" sz="1600" dirty="0">
                <a:solidFill>
                  <a:schemeClr val="bg2">
                    <a:lumMod val="25000"/>
                  </a:schemeClr>
                </a:solidFill>
              </a:rPr>
              <a:t> out of camp and </a:t>
            </a:r>
            <a:r>
              <a:rPr lang="fr-CH" sz="1600" dirty="0" err="1">
                <a:solidFill>
                  <a:schemeClr val="bg2">
                    <a:lumMod val="25000"/>
                  </a:schemeClr>
                </a:solidFill>
              </a:rPr>
              <a:t>returnee</a:t>
            </a:r>
            <a:r>
              <a:rPr lang="fr-CH" sz="1600" dirty="0">
                <a:solidFill>
                  <a:schemeClr val="bg2">
                    <a:lumMod val="25000"/>
                  </a:schemeClr>
                </a:solidFill>
              </a:rPr>
              <a:t> </a:t>
            </a:r>
            <a:r>
              <a:rPr lang="fr-CH" sz="1600" dirty="0" err="1">
                <a:solidFill>
                  <a:schemeClr val="bg2">
                    <a:lumMod val="25000"/>
                  </a:schemeClr>
                </a:solidFill>
              </a:rPr>
              <a:t>households</a:t>
            </a:r>
            <a:r>
              <a:rPr lang="fr-CH" sz="1600" dirty="0">
                <a:solidFill>
                  <a:schemeClr val="bg2">
                    <a:lumMod val="25000"/>
                  </a:schemeClr>
                </a:solidFill>
              </a:rPr>
              <a:t>. </a:t>
            </a:r>
          </a:p>
          <a:p>
            <a:endParaRPr lang="fr-CH" sz="1600" dirty="0">
              <a:solidFill>
                <a:schemeClr val="bg2">
                  <a:lumMod val="25000"/>
                </a:schemeClr>
              </a:solidFill>
            </a:endParaRPr>
          </a:p>
          <a:p>
            <a:pPr marL="285750" indent="-285750">
              <a:buFont typeface="Arial" panose="020B0604020202020204" pitchFamily="34" charset="0"/>
              <a:buChar char="•"/>
            </a:pPr>
            <a:r>
              <a:rPr lang="fr-CH" sz="1600" dirty="0" err="1">
                <a:solidFill>
                  <a:schemeClr val="bg2">
                    <a:lumMod val="25000"/>
                  </a:schemeClr>
                </a:solidFill>
              </a:rPr>
              <a:t>Female</a:t>
            </a:r>
            <a:r>
              <a:rPr lang="fr-CH" sz="1600" dirty="0">
                <a:solidFill>
                  <a:schemeClr val="bg2">
                    <a:lumMod val="25000"/>
                  </a:schemeClr>
                </a:solidFill>
              </a:rPr>
              <a:t> </a:t>
            </a:r>
            <a:r>
              <a:rPr lang="fr-CH" sz="1600" dirty="0" err="1">
                <a:solidFill>
                  <a:schemeClr val="bg2">
                    <a:lumMod val="25000"/>
                  </a:schemeClr>
                </a:solidFill>
              </a:rPr>
              <a:t>Headed</a:t>
            </a:r>
            <a:r>
              <a:rPr lang="fr-CH" sz="1600" dirty="0">
                <a:solidFill>
                  <a:schemeClr val="bg2">
                    <a:lumMod val="25000"/>
                  </a:schemeClr>
                </a:solidFill>
              </a:rPr>
              <a:t> </a:t>
            </a:r>
            <a:r>
              <a:rPr lang="fr-CH" sz="1600" dirty="0" err="1">
                <a:solidFill>
                  <a:schemeClr val="bg2">
                    <a:lumMod val="25000"/>
                  </a:schemeClr>
                </a:solidFill>
              </a:rPr>
              <a:t>households</a:t>
            </a:r>
            <a:r>
              <a:rPr lang="fr-CH" sz="1600" dirty="0">
                <a:solidFill>
                  <a:schemeClr val="bg2">
                    <a:lumMod val="25000"/>
                  </a:schemeClr>
                </a:solidFill>
              </a:rPr>
              <a:t> </a:t>
            </a:r>
            <a:r>
              <a:rPr lang="fr-CH" sz="1600" dirty="0" err="1">
                <a:solidFill>
                  <a:schemeClr val="bg2">
                    <a:lumMod val="25000"/>
                  </a:schemeClr>
                </a:solidFill>
              </a:rPr>
              <a:t>might</a:t>
            </a:r>
            <a:r>
              <a:rPr lang="fr-CH" sz="1600" dirty="0">
                <a:solidFill>
                  <a:schemeClr val="bg2">
                    <a:lumMod val="25000"/>
                  </a:schemeClr>
                </a:solidFill>
              </a:rPr>
              <a:t> </a:t>
            </a:r>
            <a:r>
              <a:rPr lang="fr-CH" sz="1600" dirty="0" err="1">
                <a:solidFill>
                  <a:schemeClr val="bg2">
                    <a:lumMod val="25000"/>
                  </a:schemeClr>
                </a:solidFill>
              </a:rPr>
              <a:t>be</a:t>
            </a:r>
            <a:r>
              <a:rPr lang="fr-CH" sz="1600" dirty="0">
                <a:solidFill>
                  <a:schemeClr val="bg2">
                    <a:lumMod val="25000"/>
                  </a:schemeClr>
                </a:solidFill>
              </a:rPr>
              <a:t> more </a:t>
            </a:r>
            <a:r>
              <a:rPr lang="fr-CH" sz="1600" dirty="0" err="1">
                <a:solidFill>
                  <a:schemeClr val="bg2">
                    <a:lumMod val="25000"/>
                  </a:schemeClr>
                </a:solidFill>
              </a:rPr>
              <a:t>prone</a:t>
            </a:r>
            <a:r>
              <a:rPr lang="fr-CH" sz="1600" dirty="0">
                <a:solidFill>
                  <a:schemeClr val="bg2">
                    <a:lumMod val="25000"/>
                  </a:schemeClr>
                </a:solidFill>
              </a:rPr>
              <a:t> to </a:t>
            </a:r>
            <a:r>
              <a:rPr lang="fr-CH" sz="1600" dirty="0" err="1">
                <a:solidFill>
                  <a:schemeClr val="bg2">
                    <a:lumMod val="25000"/>
                  </a:schemeClr>
                </a:solidFill>
              </a:rPr>
              <a:t>vulnerabilities</a:t>
            </a:r>
            <a:r>
              <a:rPr lang="fr-CH" sz="1600" dirty="0">
                <a:solidFill>
                  <a:schemeClr val="bg2">
                    <a:lumMod val="25000"/>
                  </a:schemeClr>
                </a:solidFill>
              </a:rPr>
              <a:t>, </a:t>
            </a:r>
            <a:r>
              <a:rPr lang="fr-CH" sz="1600" dirty="0" err="1">
                <a:solidFill>
                  <a:schemeClr val="bg2">
                    <a:lumMod val="25000"/>
                  </a:schemeClr>
                </a:solidFill>
              </a:rPr>
              <a:t>including</a:t>
            </a:r>
            <a:r>
              <a:rPr lang="fr-CH" sz="1600" dirty="0">
                <a:solidFill>
                  <a:schemeClr val="bg2">
                    <a:lumMod val="25000"/>
                  </a:schemeClr>
                </a:solidFill>
              </a:rPr>
              <a:t> </a:t>
            </a:r>
            <a:r>
              <a:rPr lang="fr-CH" sz="1600" dirty="0" err="1">
                <a:solidFill>
                  <a:schemeClr val="bg2">
                    <a:lumMod val="25000"/>
                  </a:schemeClr>
                </a:solidFill>
              </a:rPr>
              <a:t>with</a:t>
            </a:r>
            <a:r>
              <a:rPr lang="fr-CH" sz="1600" dirty="0">
                <a:solidFill>
                  <a:schemeClr val="bg2">
                    <a:lumMod val="25000"/>
                  </a:schemeClr>
                </a:solidFill>
              </a:rPr>
              <a:t> regards to </a:t>
            </a:r>
            <a:r>
              <a:rPr lang="fr-CH" sz="1600" dirty="0" err="1">
                <a:solidFill>
                  <a:schemeClr val="bg2">
                    <a:lumMod val="25000"/>
                  </a:schemeClr>
                </a:solidFill>
              </a:rPr>
              <a:t>income</a:t>
            </a:r>
            <a:r>
              <a:rPr lang="fr-CH" sz="1600" dirty="0">
                <a:solidFill>
                  <a:schemeClr val="bg2">
                    <a:lumMod val="25000"/>
                  </a:schemeClr>
                </a:solidFill>
              </a:rPr>
              <a:t>. For </a:t>
            </a:r>
            <a:r>
              <a:rPr lang="fr-CH" sz="1600" dirty="0" err="1">
                <a:solidFill>
                  <a:schemeClr val="bg2">
                    <a:lumMod val="25000"/>
                  </a:schemeClr>
                </a:solidFill>
              </a:rPr>
              <a:t>example</a:t>
            </a:r>
            <a:r>
              <a:rPr lang="fr-CH" sz="1600" dirty="0">
                <a:solidFill>
                  <a:schemeClr val="bg2">
                    <a:lumMod val="25000"/>
                  </a:schemeClr>
                </a:solidFill>
              </a:rPr>
              <a:t>, </a:t>
            </a:r>
            <a:r>
              <a:rPr lang="fr-CH" sz="1600" b="1" dirty="0">
                <a:solidFill>
                  <a:schemeClr val="bg2">
                    <a:lumMod val="25000"/>
                  </a:schemeClr>
                </a:solidFill>
              </a:rPr>
              <a:t>a </a:t>
            </a:r>
            <a:r>
              <a:rPr lang="fr-CH" sz="1600" b="1" dirty="0" err="1">
                <a:solidFill>
                  <a:schemeClr val="bg2">
                    <a:lumMod val="25000"/>
                  </a:schemeClr>
                </a:solidFill>
              </a:rPr>
              <a:t>higher</a:t>
            </a:r>
            <a:r>
              <a:rPr lang="fr-CH" sz="1600" b="1" dirty="0">
                <a:solidFill>
                  <a:schemeClr val="bg2">
                    <a:lumMod val="25000"/>
                  </a:schemeClr>
                </a:solidFill>
              </a:rPr>
              <a:t> proportion of </a:t>
            </a:r>
            <a:r>
              <a:rPr lang="fr-CH" sz="1600" b="1" dirty="0" err="1">
                <a:solidFill>
                  <a:schemeClr val="bg2">
                    <a:lumMod val="25000"/>
                  </a:schemeClr>
                </a:solidFill>
              </a:rPr>
              <a:t>Female</a:t>
            </a:r>
            <a:r>
              <a:rPr lang="fr-CH" sz="1600" b="1" dirty="0">
                <a:solidFill>
                  <a:schemeClr val="bg2">
                    <a:lumMod val="25000"/>
                  </a:schemeClr>
                </a:solidFill>
              </a:rPr>
              <a:t> </a:t>
            </a:r>
            <a:r>
              <a:rPr lang="fr-CH" sz="1600" b="1" dirty="0" err="1">
                <a:solidFill>
                  <a:schemeClr val="bg2">
                    <a:lumMod val="25000"/>
                  </a:schemeClr>
                </a:solidFill>
              </a:rPr>
              <a:t>Headed</a:t>
            </a:r>
            <a:r>
              <a:rPr lang="fr-CH" sz="1600" b="1" dirty="0">
                <a:solidFill>
                  <a:schemeClr val="bg2">
                    <a:lumMod val="25000"/>
                  </a:schemeClr>
                </a:solidFill>
              </a:rPr>
              <a:t> </a:t>
            </a:r>
            <a:r>
              <a:rPr lang="fr-CH" sz="1600" b="1" err="1">
                <a:solidFill>
                  <a:schemeClr val="bg2">
                    <a:lumMod val="25000"/>
                  </a:schemeClr>
                </a:solidFill>
              </a:rPr>
              <a:t>households</a:t>
            </a:r>
            <a:r>
              <a:rPr lang="fr-CH" sz="1600" b="1">
                <a:solidFill>
                  <a:schemeClr val="bg2">
                    <a:lumMod val="25000"/>
                  </a:schemeClr>
                </a:solidFill>
              </a:rPr>
              <a:t> had income from employment and pension in the month prior to data collection lower </a:t>
            </a:r>
            <a:r>
              <a:rPr lang="fr-CH" sz="1600" b="1" dirty="0" err="1">
                <a:solidFill>
                  <a:schemeClr val="bg2">
                    <a:lumMod val="25000"/>
                  </a:schemeClr>
                </a:solidFill>
              </a:rPr>
              <a:t>than</a:t>
            </a:r>
            <a:r>
              <a:rPr lang="fr-CH" sz="1600" b="1" dirty="0">
                <a:solidFill>
                  <a:schemeClr val="bg2">
                    <a:lumMod val="25000"/>
                  </a:schemeClr>
                </a:solidFill>
              </a:rPr>
              <a:t> </a:t>
            </a:r>
            <a:r>
              <a:rPr lang="fr-CH" sz="1600" b="1">
                <a:solidFill>
                  <a:schemeClr val="bg2">
                    <a:lumMod val="25000"/>
                  </a:schemeClr>
                </a:solidFill>
              </a:rPr>
              <a:t>480,000 IQD, </a:t>
            </a:r>
            <a:r>
              <a:rPr lang="fr-CH" sz="1600" b="1" err="1">
                <a:solidFill>
                  <a:schemeClr val="bg2">
                    <a:lumMod val="25000"/>
                  </a:schemeClr>
                </a:solidFill>
              </a:rPr>
              <a:t>than</a:t>
            </a:r>
            <a:r>
              <a:rPr lang="fr-CH" sz="1600" b="1">
                <a:solidFill>
                  <a:schemeClr val="bg2">
                    <a:lumMod val="25000"/>
                  </a:schemeClr>
                </a:solidFill>
              </a:rPr>
              <a:t> all </a:t>
            </a:r>
            <a:r>
              <a:rPr lang="fr-CH" sz="1600" b="1" dirty="0" err="1">
                <a:solidFill>
                  <a:schemeClr val="bg2">
                    <a:lumMod val="25000"/>
                  </a:schemeClr>
                </a:solidFill>
              </a:rPr>
              <a:t>households</a:t>
            </a:r>
            <a:r>
              <a:rPr lang="fr-CH" sz="1600" b="1" dirty="0">
                <a:solidFill>
                  <a:schemeClr val="bg2">
                    <a:lumMod val="25000"/>
                  </a:schemeClr>
                </a:solidFill>
              </a:rPr>
              <a:t>: </a:t>
            </a:r>
          </a:p>
          <a:p>
            <a:pPr marL="742950" lvl="1" indent="-285750">
              <a:buFont typeface="Courier New" panose="02070309020205020404" pitchFamily="49" charset="0"/>
              <a:buChar char="o"/>
            </a:pPr>
            <a:r>
              <a:rPr lang="fr-CH" sz="1600" dirty="0">
                <a:solidFill>
                  <a:schemeClr val="bg2">
                    <a:lumMod val="25000"/>
                  </a:schemeClr>
                </a:solidFill>
              </a:rPr>
              <a:t>IDP </a:t>
            </a:r>
            <a:r>
              <a:rPr lang="fr-CH" sz="1600" dirty="0" err="1">
                <a:solidFill>
                  <a:schemeClr val="bg2">
                    <a:lumMod val="25000"/>
                  </a:schemeClr>
                </a:solidFill>
              </a:rPr>
              <a:t>households</a:t>
            </a:r>
            <a:r>
              <a:rPr lang="fr-CH" sz="1600" dirty="0">
                <a:solidFill>
                  <a:schemeClr val="bg2">
                    <a:lumMod val="25000"/>
                  </a:schemeClr>
                </a:solidFill>
              </a:rPr>
              <a:t> in camp: 90% </a:t>
            </a:r>
            <a:r>
              <a:rPr lang="fr-CH" sz="1600" dirty="0" err="1">
                <a:solidFill>
                  <a:schemeClr val="bg2">
                    <a:lumMod val="25000"/>
                  </a:schemeClr>
                </a:solidFill>
              </a:rPr>
              <a:t>rather</a:t>
            </a:r>
            <a:r>
              <a:rPr lang="fr-CH" sz="1600" dirty="0">
                <a:solidFill>
                  <a:schemeClr val="bg2">
                    <a:lumMod val="25000"/>
                  </a:schemeClr>
                </a:solidFill>
              </a:rPr>
              <a:t> </a:t>
            </a:r>
            <a:r>
              <a:rPr lang="fr-CH" sz="1600" dirty="0" err="1">
                <a:solidFill>
                  <a:schemeClr val="bg2">
                    <a:lumMod val="25000"/>
                  </a:schemeClr>
                </a:solidFill>
              </a:rPr>
              <a:t>than</a:t>
            </a:r>
            <a:r>
              <a:rPr lang="fr-CH" sz="1600" dirty="0">
                <a:solidFill>
                  <a:schemeClr val="bg2">
                    <a:lumMod val="25000"/>
                  </a:schemeClr>
                </a:solidFill>
              </a:rPr>
              <a:t> 85%</a:t>
            </a:r>
          </a:p>
          <a:p>
            <a:pPr marL="742950" lvl="1" indent="-285750">
              <a:buFont typeface="Courier New" panose="02070309020205020404" pitchFamily="49" charset="0"/>
              <a:buChar char="o"/>
            </a:pPr>
            <a:r>
              <a:rPr lang="fr-CH" sz="1600" dirty="0">
                <a:solidFill>
                  <a:schemeClr val="bg2">
                    <a:lumMod val="25000"/>
                  </a:schemeClr>
                </a:solidFill>
              </a:rPr>
              <a:t>IDP </a:t>
            </a:r>
            <a:r>
              <a:rPr lang="fr-CH" sz="1600" dirty="0" err="1">
                <a:solidFill>
                  <a:schemeClr val="bg2">
                    <a:lumMod val="25000"/>
                  </a:schemeClr>
                </a:solidFill>
              </a:rPr>
              <a:t>households</a:t>
            </a:r>
            <a:r>
              <a:rPr lang="fr-CH" sz="1600" dirty="0">
                <a:solidFill>
                  <a:schemeClr val="bg2">
                    <a:lumMod val="25000"/>
                  </a:schemeClr>
                </a:solidFill>
              </a:rPr>
              <a:t> out of camp: 76% </a:t>
            </a:r>
            <a:r>
              <a:rPr lang="fr-CH" sz="1600" dirty="0" err="1">
                <a:solidFill>
                  <a:schemeClr val="bg2">
                    <a:lumMod val="25000"/>
                  </a:schemeClr>
                </a:solidFill>
              </a:rPr>
              <a:t>rather</a:t>
            </a:r>
            <a:r>
              <a:rPr lang="fr-CH" sz="1600" dirty="0">
                <a:solidFill>
                  <a:schemeClr val="bg2">
                    <a:lumMod val="25000"/>
                  </a:schemeClr>
                </a:solidFill>
              </a:rPr>
              <a:t> </a:t>
            </a:r>
            <a:r>
              <a:rPr lang="fr-CH" sz="1600" err="1">
                <a:solidFill>
                  <a:schemeClr val="bg2">
                    <a:lumMod val="25000"/>
                  </a:schemeClr>
                </a:solidFill>
              </a:rPr>
              <a:t>than</a:t>
            </a:r>
            <a:r>
              <a:rPr lang="fr-CH" sz="1600">
                <a:solidFill>
                  <a:schemeClr val="bg2">
                    <a:lumMod val="25000"/>
                  </a:schemeClr>
                </a:solidFill>
              </a:rPr>
              <a:t> 60%</a:t>
            </a:r>
            <a:endParaRPr lang="fr-CH" sz="1600" dirty="0">
              <a:solidFill>
                <a:schemeClr val="bg2">
                  <a:lumMod val="25000"/>
                </a:schemeClr>
              </a:solidFill>
            </a:endParaRPr>
          </a:p>
          <a:p>
            <a:pPr marL="742950" lvl="1" indent="-285750">
              <a:buFont typeface="Courier New" panose="02070309020205020404" pitchFamily="49" charset="0"/>
              <a:buChar char="o"/>
            </a:pPr>
            <a:r>
              <a:rPr lang="fr-CH" sz="1600" dirty="0" err="1">
                <a:solidFill>
                  <a:schemeClr val="bg2">
                    <a:lumMod val="25000"/>
                  </a:schemeClr>
                </a:solidFill>
              </a:rPr>
              <a:t>Returnee</a:t>
            </a:r>
            <a:r>
              <a:rPr lang="fr-CH" sz="1600" dirty="0">
                <a:solidFill>
                  <a:schemeClr val="bg2">
                    <a:lumMod val="25000"/>
                  </a:schemeClr>
                </a:solidFill>
              </a:rPr>
              <a:t> </a:t>
            </a:r>
            <a:r>
              <a:rPr lang="fr-CH" sz="1600" dirty="0" err="1">
                <a:solidFill>
                  <a:schemeClr val="bg2">
                    <a:lumMod val="25000"/>
                  </a:schemeClr>
                </a:solidFill>
              </a:rPr>
              <a:t>households</a:t>
            </a:r>
            <a:r>
              <a:rPr lang="fr-CH" sz="1600">
                <a:solidFill>
                  <a:schemeClr val="bg2">
                    <a:lumMod val="25000"/>
                  </a:schemeClr>
                </a:solidFill>
              </a:rPr>
              <a:t>: 80% </a:t>
            </a:r>
            <a:r>
              <a:rPr lang="fr-CH" sz="1600" dirty="0" err="1">
                <a:solidFill>
                  <a:schemeClr val="bg2">
                    <a:lumMod val="25000"/>
                  </a:schemeClr>
                </a:solidFill>
              </a:rPr>
              <a:t>rather</a:t>
            </a:r>
            <a:r>
              <a:rPr lang="fr-CH" sz="1600" dirty="0">
                <a:solidFill>
                  <a:schemeClr val="bg2">
                    <a:lumMod val="25000"/>
                  </a:schemeClr>
                </a:solidFill>
              </a:rPr>
              <a:t> </a:t>
            </a:r>
            <a:r>
              <a:rPr lang="fr-CH" sz="1600" err="1">
                <a:solidFill>
                  <a:schemeClr val="bg2">
                    <a:lumMod val="25000"/>
                  </a:schemeClr>
                </a:solidFill>
              </a:rPr>
              <a:t>than</a:t>
            </a:r>
            <a:r>
              <a:rPr lang="fr-CH" sz="1600">
                <a:solidFill>
                  <a:schemeClr val="bg2">
                    <a:lumMod val="25000"/>
                  </a:schemeClr>
                </a:solidFill>
              </a:rPr>
              <a:t> 60%</a:t>
            </a:r>
            <a:endParaRPr lang="en-GB" sz="1600" dirty="0">
              <a:solidFill>
                <a:schemeClr val="bg2">
                  <a:lumMod val="25000"/>
                </a:schemeClr>
              </a:solidFill>
            </a:endParaRPr>
          </a:p>
        </p:txBody>
      </p:sp>
      <p:pic>
        <p:nvPicPr>
          <p:cNvPr id="8" name="Picture 7">
            <a:extLst>
              <a:ext uri="{FF2B5EF4-FFF2-40B4-BE49-F238E27FC236}">
                <a16:creationId xmlns:a16="http://schemas.microsoft.com/office/drawing/2014/main" id="{222B9577-4593-EA44-96D4-FC1AEEE5EDC0}"/>
              </a:ext>
            </a:extLst>
          </p:cNvPr>
          <p:cNvPicPr>
            <a:picLocks noChangeAspect="1"/>
          </p:cNvPicPr>
          <p:nvPr/>
        </p:nvPicPr>
        <p:blipFill>
          <a:blip r:embed="rId4"/>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2172213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270B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CCAE56-2904-994A-9916-81BB22482FCF}"/>
              </a:ext>
            </a:extLst>
          </p:cNvPr>
          <p:cNvSpPr>
            <a:spLocks noGrp="1"/>
          </p:cNvSpPr>
          <p:nvPr>
            <p:ph idx="1"/>
          </p:nvPr>
        </p:nvSpPr>
        <p:spPr>
          <a:xfrm>
            <a:off x="628650" y="764704"/>
            <a:ext cx="7886700" cy="4351338"/>
          </a:xfrm>
        </p:spPr>
        <p:txBody>
          <a:bodyPr/>
          <a:lstStyle/>
          <a:p>
            <a:pPr marL="0" indent="0" algn="ctr">
              <a:buNone/>
            </a:pPr>
            <a:endParaRPr lang="fr-FR"/>
          </a:p>
          <a:p>
            <a:pPr marL="0" indent="0" algn="ctr">
              <a:buNone/>
            </a:pPr>
            <a:endParaRPr lang="fr-FR"/>
          </a:p>
          <a:p>
            <a:pPr marL="0" indent="0" algn="ctr">
              <a:buNone/>
            </a:pPr>
            <a:endParaRPr lang="fr-FR"/>
          </a:p>
          <a:p>
            <a:pPr marL="0" indent="0" algn="ctr">
              <a:buNone/>
            </a:pPr>
            <a:endParaRPr lang="fr-FR"/>
          </a:p>
          <a:p>
            <a:pPr marL="0" indent="0" algn="ctr">
              <a:buNone/>
            </a:pPr>
            <a:r>
              <a:rPr lang="fr-FR" sz="5000">
                <a:solidFill>
                  <a:schemeClr val="bg1"/>
                </a:solidFill>
              </a:rPr>
              <a:t>3 – KEY SECTORAL FINDINGS &amp; TRENDS</a:t>
            </a:r>
          </a:p>
        </p:txBody>
      </p:sp>
      <p:sp>
        <p:nvSpPr>
          <p:cNvPr id="4" name="Slide Number Placeholder 3">
            <a:extLst>
              <a:ext uri="{FF2B5EF4-FFF2-40B4-BE49-F238E27FC236}">
                <a16:creationId xmlns:a16="http://schemas.microsoft.com/office/drawing/2014/main" id="{DD2FFCBA-EB34-A24C-B2F3-B483A7A7958B}"/>
              </a:ext>
            </a:extLst>
          </p:cNvPr>
          <p:cNvSpPr>
            <a:spLocks noGrp="1"/>
          </p:cNvSpPr>
          <p:nvPr>
            <p:ph type="sldNum" sz="quarter" idx="12"/>
          </p:nvPr>
        </p:nvSpPr>
        <p:spPr/>
        <p:txBody>
          <a:bodyPr/>
          <a:lstStyle/>
          <a:p>
            <a:fld id="{8697C810-88CF-4BE9-9B34-5CE3EAC163FC}" type="slidenum">
              <a:rPr lang="en-US" smtClean="0"/>
              <a:t>24</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2"/>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3570936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864096"/>
          </a:xfrm>
        </p:spPr>
        <p:txBody>
          <a:bodyPr/>
          <a:lstStyle/>
          <a:p>
            <a:r>
              <a:rPr lang="fr-CH" sz="3000" dirty="0">
                <a:solidFill>
                  <a:srgbClr val="578ED1"/>
                </a:solidFill>
              </a:rPr>
              <a:t>SHELTER</a:t>
            </a:r>
            <a:r>
              <a:rPr lang="fr-CH" dirty="0">
                <a:solidFill>
                  <a:srgbClr val="578ED1"/>
                </a:solidFill>
              </a:rPr>
              <a:t> </a:t>
            </a:r>
            <a:endParaRPr lang="en-GB" dirty="0">
              <a:solidFill>
                <a:srgbClr val="578ED1"/>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25</a:t>
            </a:fld>
            <a:endParaRPr lang="en-US"/>
          </a:p>
        </p:txBody>
      </p:sp>
      <p:sp>
        <p:nvSpPr>
          <p:cNvPr id="6" name="TextBox 5"/>
          <p:cNvSpPr txBox="1"/>
          <p:nvPr/>
        </p:nvSpPr>
        <p:spPr>
          <a:xfrm>
            <a:off x="311771" y="970858"/>
            <a:ext cx="8208912" cy="369332"/>
          </a:xfrm>
          <a:prstGeom prst="rect">
            <a:avLst/>
          </a:prstGeom>
          <a:noFill/>
        </p:spPr>
        <p:txBody>
          <a:bodyPr wrap="square" rtlCol="0">
            <a:spAutoFit/>
          </a:bodyPr>
          <a:lstStyle/>
          <a:p>
            <a:r>
              <a:rPr lang="fr-CH" b="1">
                <a:solidFill>
                  <a:schemeClr val="tx1">
                    <a:lumMod val="85000"/>
                    <a:lumOff val="15000"/>
                  </a:schemeClr>
                </a:solidFill>
              </a:rPr>
              <a:t>% households facing shelter-related needs, by population group </a:t>
            </a:r>
            <a:endParaRPr lang="en-GB" b="1">
              <a:solidFill>
                <a:schemeClr val="tx1">
                  <a:lumMod val="85000"/>
                  <a:lumOff val="15000"/>
                </a:schemeClr>
              </a:solidFill>
            </a:endParaRPr>
          </a:p>
        </p:txBody>
      </p:sp>
      <p:sp>
        <p:nvSpPr>
          <p:cNvPr id="7" name="TextBox 6"/>
          <p:cNvSpPr txBox="1"/>
          <p:nvPr/>
        </p:nvSpPr>
        <p:spPr>
          <a:xfrm>
            <a:off x="428712" y="4670727"/>
            <a:ext cx="8463768" cy="1815882"/>
          </a:xfrm>
          <a:prstGeom prst="rect">
            <a:avLst/>
          </a:prstGeom>
          <a:noFill/>
        </p:spPr>
        <p:txBody>
          <a:bodyPr wrap="square" rtlCol="0">
            <a:spAutoFit/>
          </a:bodyPr>
          <a:lstStyle/>
          <a:p>
            <a:pPr marL="285750" indent="-285750">
              <a:buFont typeface="Arial" panose="020B0604020202020204" pitchFamily="34" charset="0"/>
              <a:buChar char="•"/>
            </a:pPr>
            <a:r>
              <a:rPr lang="fr-CH" sz="1600" dirty="0">
                <a:solidFill>
                  <a:schemeClr val="bg2">
                    <a:lumMod val="25000"/>
                  </a:schemeClr>
                </a:solidFill>
              </a:rPr>
              <a:t>All IDP </a:t>
            </a:r>
            <a:r>
              <a:rPr lang="fr-CH" sz="1600" dirty="0" err="1">
                <a:solidFill>
                  <a:schemeClr val="bg2">
                    <a:lumMod val="25000"/>
                  </a:schemeClr>
                </a:solidFill>
              </a:rPr>
              <a:t>households</a:t>
            </a:r>
            <a:r>
              <a:rPr lang="fr-CH" sz="1600" dirty="0">
                <a:solidFill>
                  <a:schemeClr val="bg2">
                    <a:lumMod val="25000"/>
                  </a:schemeClr>
                </a:solidFill>
              </a:rPr>
              <a:t> living in camp </a:t>
            </a:r>
            <a:r>
              <a:rPr lang="fr-CH" sz="1600" dirty="0" err="1">
                <a:solidFill>
                  <a:schemeClr val="bg2">
                    <a:lumMod val="25000"/>
                  </a:schemeClr>
                </a:solidFill>
              </a:rPr>
              <a:t>were</a:t>
            </a:r>
            <a:r>
              <a:rPr lang="fr-CH" sz="1600" dirty="0">
                <a:solidFill>
                  <a:schemeClr val="bg2">
                    <a:lumMod val="25000"/>
                  </a:schemeClr>
                </a:solidFill>
              </a:rPr>
              <a:t> in </a:t>
            </a:r>
            <a:r>
              <a:rPr lang="fr-CH" sz="1600" dirty="0" err="1">
                <a:solidFill>
                  <a:schemeClr val="bg2">
                    <a:lumMod val="25000"/>
                  </a:schemeClr>
                </a:solidFill>
              </a:rPr>
              <a:t>critical</a:t>
            </a:r>
            <a:r>
              <a:rPr lang="fr-CH" sz="1600" dirty="0">
                <a:solidFill>
                  <a:schemeClr val="bg2">
                    <a:lumMod val="25000"/>
                  </a:schemeClr>
                </a:solidFill>
              </a:rPr>
              <a:t> </a:t>
            </a:r>
            <a:r>
              <a:rPr lang="fr-CH" sz="1600" dirty="0" err="1">
                <a:solidFill>
                  <a:schemeClr val="bg2">
                    <a:lumMod val="25000"/>
                  </a:schemeClr>
                </a:solidFill>
              </a:rPr>
              <a:t>shelter</a:t>
            </a:r>
            <a:r>
              <a:rPr lang="fr-CH" sz="1600" dirty="0">
                <a:solidFill>
                  <a:schemeClr val="bg2">
                    <a:lumMod val="25000"/>
                  </a:schemeClr>
                </a:solidFill>
              </a:rPr>
              <a:t> conditions (</a:t>
            </a:r>
            <a:r>
              <a:rPr lang="fr-CH" sz="1600" dirty="0" err="1">
                <a:solidFill>
                  <a:schemeClr val="bg2">
                    <a:lumMod val="25000"/>
                  </a:schemeClr>
                </a:solidFill>
              </a:rPr>
              <a:t>defined</a:t>
            </a:r>
            <a:r>
              <a:rPr lang="fr-CH" sz="1600" dirty="0">
                <a:solidFill>
                  <a:schemeClr val="bg2">
                    <a:lumMod val="25000"/>
                  </a:schemeClr>
                </a:solidFill>
              </a:rPr>
              <a:t> as </a:t>
            </a:r>
            <a:r>
              <a:rPr lang="fr-CH" sz="1600" dirty="0" err="1">
                <a:solidFill>
                  <a:schemeClr val="bg2">
                    <a:lumMod val="25000"/>
                  </a:schemeClr>
                </a:solidFill>
              </a:rPr>
              <a:t>any</a:t>
            </a:r>
            <a:r>
              <a:rPr lang="fr-CH" sz="1600" dirty="0">
                <a:solidFill>
                  <a:schemeClr val="bg2">
                    <a:lumMod val="25000"/>
                  </a:schemeClr>
                </a:solidFill>
              </a:rPr>
              <a:t> </a:t>
            </a:r>
            <a:r>
              <a:rPr lang="fr-CH" sz="1600" dirty="0" err="1">
                <a:solidFill>
                  <a:schemeClr val="bg2">
                    <a:lumMod val="25000"/>
                  </a:schemeClr>
                </a:solidFill>
              </a:rPr>
              <a:t>housing</a:t>
            </a:r>
            <a:r>
              <a:rPr lang="fr-CH" sz="1600" dirty="0">
                <a:solidFill>
                  <a:schemeClr val="bg2">
                    <a:lumMod val="25000"/>
                  </a:schemeClr>
                </a:solidFill>
              </a:rPr>
              <a:t> </a:t>
            </a:r>
            <a:r>
              <a:rPr lang="fr-CH" sz="1600" dirty="0" err="1">
                <a:solidFill>
                  <a:schemeClr val="bg2">
                    <a:lumMod val="25000"/>
                  </a:schemeClr>
                </a:solidFill>
              </a:rPr>
              <a:t>outside</a:t>
            </a:r>
            <a:r>
              <a:rPr lang="fr-CH" sz="1600" dirty="0">
                <a:solidFill>
                  <a:schemeClr val="bg2">
                    <a:lumMod val="25000"/>
                  </a:schemeClr>
                </a:solidFill>
              </a:rPr>
              <a:t> of </a:t>
            </a:r>
            <a:r>
              <a:rPr lang="fr-CH" sz="1600" dirty="0" err="1">
                <a:solidFill>
                  <a:schemeClr val="bg2">
                    <a:lumMod val="25000"/>
                  </a:schemeClr>
                </a:solidFill>
              </a:rPr>
              <a:t>houses</a:t>
            </a:r>
            <a:r>
              <a:rPr lang="fr-CH" sz="1600" dirty="0">
                <a:solidFill>
                  <a:schemeClr val="bg2">
                    <a:lumMod val="25000"/>
                  </a:schemeClr>
                </a:solidFill>
              </a:rPr>
              <a:t>, </a:t>
            </a:r>
            <a:r>
              <a:rPr lang="fr-CH" sz="1600" dirty="0" err="1">
                <a:solidFill>
                  <a:schemeClr val="bg2">
                    <a:lumMod val="25000"/>
                  </a:schemeClr>
                </a:solidFill>
              </a:rPr>
              <a:t>apartments</a:t>
            </a:r>
            <a:r>
              <a:rPr lang="fr-CH" sz="1600" dirty="0">
                <a:solidFill>
                  <a:schemeClr val="bg2">
                    <a:lumMod val="25000"/>
                  </a:schemeClr>
                </a:solidFill>
              </a:rPr>
              <a:t> or </a:t>
            </a:r>
            <a:r>
              <a:rPr lang="fr-CH" sz="1600" dirty="0" err="1">
                <a:solidFill>
                  <a:schemeClr val="bg2">
                    <a:lumMod val="25000"/>
                  </a:schemeClr>
                </a:solidFill>
              </a:rPr>
              <a:t>hotels</a:t>
            </a:r>
            <a:r>
              <a:rPr lang="fr-CH" sz="1600" dirty="0">
                <a:solidFill>
                  <a:schemeClr val="bg2">
                    <a:lumMod val="25000"/>
                  </a:schemeClr>
                </a:solidFill>
              </a:rPr>
              <a:t>). </a:t>
            </a:r>
          </a:p>
          <a:p>
            <a:pPr marL="285750" indent="-285750">
              <a:buFont typeface="Arial" panose="020B0604020202020204" pitchFamily="34" charset="0"/>
              <a:buChar char="•"/>
            </a:pPr>
            <a:r>
              <a:rPr lang="fr-CH" sz="1600" b="1" dirty="0">
                <a:solidFill>
                  <a:schemeClr val="bg2">
                    <a:lumMod val="25000"/>
                  </a:schemeClr>
                </a:solidFill>
              </a:rPr>
              <a:t>The proportion of IDP </a:t>
            </a:r>
            <a:r>
              <a:rPr lang="fr-CH" sz="1600" b="1" dirty="0" err="1">
                <a:solidFill>
                  <a:schemeClr val="bg2">
                    <a:lumMod val="25000"/>
                  </a:schemeClr>
                </a:solidFill>
              </a:rPr>
              <a:t>households</a:t>
            </a:r>
            <a:r>
              <a:rPr lang="fr-CH" sz="1600" b="1" dirty="0">
                <a:solidFill>
                  <a:schemeClr val="bg2">
                    <a:lumMod val="25000"/>
                  </a:schemeClr>
                </a:solidFill>
              </a:rPr>
              <a:t> out of camp living in </a:t>
            </a:r>
            <a:r>
              <a:rPr lang="fr-CH" sz="1600" b="1" dirty="0" err="1">
                <a:solidFill>
                  <a:schemeClr val="bg2">
                    <a:lumMod val="25000"/>
                  </a:schemeClr>
                </a:solidFill>
              </a:rPr>
              <a:t>critical</a:t>
            </a:r>
            <a:r>
              <a:rPr lang="fr-CH" sz="1600" b="1" dirty="0">
                <a:solidFill>
                  <a:schemeClr val="bg2">
                    <a:lumMod val="25000"/>
                  </a:schemeClr>
                </a:solidFill>
              </a:rPr>
              <a:t> </a:t>
            </a:r>
            <a:r>
              <a:rPr lang="fr-CH" sz="1600" b="1" dirty="0" err="1">
                <a:solidFill>
                  <a:schemeClr val="bg2">
                    <a:lumMod val="25000"/>
                  </a:schemeClr>
                </a:solidFill>
              </a:rPr>
              <a:t>shelters</a:t>
            </a:r>
            <a:r>
              <a:rPr lang="fr-CH" sz="1600" b="1" dirty="0">
                <a:solidFill>
                  <a:schemeClr val="bg2">
                    <a:lumMod val="25000"/>
                  </a:schemeClr>
                </a:solidFill>
              </a:rPr>
              <a:t> </a:t>
            </a:r>
            <a:r>
              <a:rPr lang="fr-CH" sz="1600" b="1" dirty="0" err="1">
                <a:solidFill>
                  <a:schemeClr val="bg2">
                    <a:lumMod val="25000"/>
                  </a:schemeClr>
                </a:solidFill>
              </a:rPr>
              <a:t>was</a:t>
            </a:r>
            <a:r>
              <a:rPr lang="fr-CH" sz="1600" b="1" dirty="0">
                <a:solidFill>
                  <a:schemeClr val="bg2">
                    <a:lumMod val="25000"/>
                  </a:schemeClr>
                </a:solidFill>
              </a:rPr>
              <a:t> </a:t>
            </a:r>
            <a:r>
              <a:rPr lang="fr-CH" sz="1600" b="1" dirty="0" err="1">
                <a:solidFill>
                  <a:schemeClr val="bg2">
                    <a:lumMod val="25000"/>
                  </a:schemeClr>
                </a:solidFill>
              </a:rPr>
              <a:t>three</a:t>
            </a:r>
            <a:r>
              <a:rPr lang="fr-CH" sz="1600" b="1" dirty="0">
                <a:solidFill>
                  <a:schemeClr val="bg2">
                    <a:lumMod val="25000"/>
                  </a:schemeClr>
                </a:solidFill>
              </a:rPr>
              <a:t> times </a:t>
            </a:r>
            <a:r>
              <a:rPr lang="fr-CH" sz="1600" b="1" dirty="0" err="1">
                <a:solidFill>
                  <a:schemeClr val="bg2">
                    <a:lumMod val="25000"/>
                  </a:schemeClr>
                </a:solidFill>
              </a:rPr>
              <a:t>higher</a:t>
            </a:r>
            <a:r>
              <a:rPr lang="fr-CH" sz="1600" b="1" dirty="0">
                <a:solidFill>
                  <a:schemeClr val="bg2">
                    <a:lumMod val="25000"/>
                  </a:schemeClr>
                </a:solidFill>
              </a:rPr>
              <a:t> </a:t>
            </a:r>
            <a:r>
              <a:rPr lang="fr-CH" sz="1600" b="1" dirty="0" err="1">
                <a:solidFill>
                  <a:schemeClr val="bg2">
                    <a:lumMod val="25000"/>
                  </a:schemeClr>
                </a:solidFill>
              </a:rPr>
              <a:t>than</a:t>
            </a:r>
            <a:r>
              <a:rPr lang="fr-CH" sz="1600" b="1" dirty="0">
                <a:solidFill>
                  <a:schemeClr val="bg2">
                    <a:lumMod val="25000"/>
                  </a:schemeClr>
                </a:solidFill>
              </a:rPr>
              <a:t> </a:t>
            </a:r>
            <a:r>
              <a:rPr lang="fr-CH" sz="1600" b="1" dirty="0" err="1">
                <a:solidFill>
                  <a:schemeClr val="bg2">
                    <a:lumMod val="25000"/>
                  </a:schemeClr>
                </a:solidFill>
              </a:rPr>
              <a:t>returnee</a:t>
            </a:r>
            <a:r>
              <a:rPr lang="fr-CH" sz="1600" b="1" dirty="0">
                <a:solidFill>
                  <a:schemeClr val="bg2">
                    <a:lumMod val="25000"/>
                  </a:schemeClr>
                </a:solidFill>
              </a:rPr>
              <a:t> </a:t>
            </a:r>
            <a:r>
              <a:rPr lang="fr-CH" sz="1600" b="1" dirty="0" err="1">
                <a:solidFill>
                  <a:schemeClr val="bg2">
                    <a:lumMod val="25000"/>
                  </a:schemeClr>
                </a:solidFill>
              </a:rPr>
              <a:t>households</a:t>
            </a:r>
            <a:r>
              <a:rPr lang="fr-CH" sz="1600" b="1" dirty="0">
                <a:solidFill>
                  <a:schemeClr val="bg2">
                    <a:lumMod val="25000"/>
                  </a:schemeClr>
                </a:solidFill>
              </a:rPr>
              <a:t> </a:t>
            </a:r>
            <a:r>
              <a:rPr lang="fr-CH" sz="1600">
                <a:solidFill>
                  <a:schemeClr val="bg2">
                    <a:lumMod val="25000"/>
                  </a:schemeClr>
                </a:solidFill>
              </a:rPr>
              <a:t>(14% </a:t>
            </a:r>
            <a:r>
              <a:rPr lang="fr-CH" sz="1600" dirty="0">
                <a:solidFill>
                  <a:schemeClr val="bg2">
                    <a:lumMod val="25000"/>
                  </a:schemeClr>
                </a:solidFill>
              </a:rPr>
              <a:t>and 4% </a:t>
            </a:r>
            <a:r>
              <a:rPr lang="fr-CH" sz="1600" dirty="0" err="1">
                <a:solidFill>
                  <a:schemeClr val="bg2">
                    <a:lumMod val="25000"/>
                  </a:schemeClr>
                </a:solidFill>
              </a:rPr>
              <a:t>respectively</a:t>
            </a:r>
            <a:r>
              <a:rPr lang="fr-CH" sz="1600" dirty="0">
                <a:solidFill>
                  <a:schemeClr val="bg2">
                    <a:lumMod val="25000"/>
                  </a:schemeClr>
                </a:solidFill>
              </a:rPr>
              <a:t>). </a:t>
            </a:r>
          </a:p>
          <a:p>
            <a:pPr marL="285750" indent="-285750">
              <a:buFont typeface="Arial" panose="020B0604020202020204" pitchFamily="34" charset="0"/>
              <a:buChar char="•"/>
            </a:pPr>
            <a:r>
              <a:rPr lang="fr-CH" sz="1600" dirty="0" err="1">
                <a:solidFill>
                  <a:schemeClr val="bg2">
                    <a:lumMod val="25000"/>
                  </a:schemeClr>
                </a:solidFill>
              </a:rPr>
              <a:t>However</a:t>
            </a:r>
            <a:r>
              <a:rPr lang="fr-CH" sz="1600" dirty="0">
                <a:solidFill>
                  <a:schemeClr val="bg2">
                    <a:lumMod val="25000"/>
                  </a:schemeClr>
                </a:solidFill>
              </a:rPr>
              <a:t>, the proportion of </a:t>
            </a:r>
            <a:r>
              <a:rPr lang="fr-CH" sz="1600" dirty="0" err="1">
                <a:solidFill>
                  <a:schemeClr val="bg2">
                    <a:lumMod val="25000"/>
                  </a:schemeClr>
                </a:solidFill>
              </a:rPr>
              <a:t>returnee</a:t>
            </a:r>
            <a:r>
              <a:rPr lang="fr-CH" sz="1600" dirty="0">
                <a:solidFill>
                  <a:schemeClr val="bg2">
                    <a:lumMod val="25000"/>
                  </a:schemeClr>
                </a:solidFill>
              </a:rPr>
              <a:t> </a:t>
            </a:r>
            <a:r>
              <a:rPr lang="fr-CH" sz="1600" dirty="0" err="1">
                <a:solidFill>
                  <a:schemeClr val="bg2">
                    <a:lumMod val="25000"/>
                  </a:schemeClr>
                </a:solidFill>
              </a:rPr>
              <a:t>households</a:t>
            </a:r>
            <a:r>
              <a:rPr lang="fr-CH" sz="1600" dirty="0">
                <a:solidFill>
                  <a:schemeClr val="bg2">
                    <a:lumMod val="25000"/>
                  </a:schemeClr>
                </a:solidFill>
              </a:rPr>
              <a:t> </a:t>
            </a:r>
            <a:r>
              <a:rPr lang="fr-CH" sz="1600" dirty="0" err="1">
                <a:solidFill>
                  <a:schemeClr val="bg2">
                    <a:lumMod val="25000"/>
                  </a:schemeClr>
                </a:solidFill>
              </a:rPr>
              <a:t>reporting</a:t>
            </a:r>
            <a:r>
              <a:rPr lang="fr-CH" sz="1600" dirty="0">
                <a:solidFill>
                  <a:schemeClr val="bg2">
                    <a:lumMod val="25000"/>
                  </a:schemeClr>
                </a:solidFill>
              </a:rPr>
              <a:t>  issues </a:t>
            </a:r>
            <a:r>
              <a:rPr lang="fr-CH" sz="1600" dirty="0" err="1">
                <a:solidFill>
                  <a:schemeClr val="bg2">
                    <a:lumMod val="25000"/>
                  </a:schemeClr>
                </a:solidFill>
              </a:rPr>
              <a:t>with</a:t>
            </a:r>
            <a:r>
              <a:rPr lang="fr-CH" sz="1600" dirty="0">
                <a:solidFill>
                  <a:schemeClr val="bg2">
                    <a:lumMod val="25000"/>
                  </a:schemeClr>
                </a:solidFill>
              </a:rPr>
              <a:t> </a:t>
            </a:r>
            <a:r>
              <a:rPr lang="fr-CH" sz="1600" dirty="0" err="1">
                <a:solidFill>
                  <a:schemeClr val="bg2">
                    <a:lumMod val="25000"/>
                  </a:schemeClr>
                </a:solidFill>
              </a:rPr>
              <a:t>shelter</a:t>
            </a:r>
            <a:r>
              <a:rPr lang="fr-CH" sz="1600" dirty="0">
                <a:solidFill>
                  <a:schemeClr val="bg2">
                    <a:lumMod val="25000"/>
                  </a:schemeClr>
                </a:solidFill>
              </a:rPr>
              <a:t> and </a:t>
            </a:r>
            <a:r>
              <a:rPr lang="fr-CH" sz="1600" dirty="0" err="1">
                <a:solidFill>
                  <a:schemeClr val="bg2">
                    <a:lumMod val="25000"/>
                  </a:schemeClr>
                </a:solidFill>
              </a:rPr>
              <a:t>need</a:t>
            </a:r>
            <a:r>
              <a:rPr lang="fr-CH" sz="1600" dirty="0">
                <a:solidFill>
                  <a:schemeClr val="bg2">
                    <a:lumMod val="25000"/>
                  </a:schemeClr>
                </a:solidFill>
              </a:rPr>
              <a:t> for at least 2 </a:t>
            </a:r>
            <a:r>
              <a:rPr lang="fr-CH" sz="1600" dirty="0" err="1">
                <a:solidFill>
                  <a:schemeClr val="bg2">
                    <a:lumMod val="25000"/>
                  </a:schemeClr>
                </a:solidFill>
              </a:rPr>
              <a:t>shelter</a:t>
            </a:r>
            <a:r>
              <a:rPr lang="fr-CH" sz="1600" dirty="0">
                <a:solidFill>
                  <a:schemeClr val="bg2">
                    <a:lumMod val="25000"/>
                  </a:schemeClr>
                </a:solidFill>
              </a:rPr>
              <a:t> </a:t>
            </a:r>
            <a:r>
              <a:rPr lang="fr-CH" sz="1600" dirty="0" err="1">
                <a:solidFill>
                  <a:schemeClr val="bg2">
                    <a:lumMod val="25000"/>
                  </a:schemeClr>
                </a:solidFill>
              </a:rPr>
              <a:t>improvements</a:t>
            </a:r>
            <a:r>
              <a:rPr lang="fr-CH" sz="1600" dirty="0">
                <a:solidFill>
                  <a:schemeClr val="bg2">
                    <a:lumMod val="25000"/>
                  </a:schemeClr>
                </a:solidFill>
              </a:rPr>
              <a:t> </a:t>
            </a:r>
            <a:r>
              <a:rPr lang="fr-CH" sz="1600" err="1">
                <a:solidFill>
                  <a:schemeClr val="bg2">
                    <a:lumMod val="25000"/>
                  </a:schemeClr>
                </a:solidFill>
              </a:rPr>
              <a:t>was</a:t>
            </a:r>
            <a:r>
              <a:rPr lang="fr-CH" sz="1600">
                <a:solidFill>
                  <a:schemeClr val="bg2">
                    <a:lumMod val="25000"/>
                  </a:schemeClr>
                </a:solidFill>
              </a:rPr>
              <a:t> similar to IDP </a:t>
            </a:r>
            <a:r>
              <a:rPr lang="fr-CH" sz="1600" dirty="0">
                <a:solidFill>
                  <a:schemeClr val="bg2">
                    <a:lumMod val="25000"/>
                  </a:schemeClr>
                </a:solidFill>
              </a:rPr>
              <a:t>out of camp, </a:t>
            </a:r>
            <a:r>
              <a:rPr lang="fr-CH" sz="1600" b="1" dirty="0" err="1">
                <a:solidFill>
                  <a:schemeClr val="bg2">
                    <a:lumMod val="25000"/>
                  </a:schemeClr>
                </a:solidFill>
              </a:rPr>
              <a:t>indicating</a:t>
            </a:r>
            <a:r>
              <a:rPr lang="fr-CH" sz="1600" b="1" dirty="0">
                <a:solidFill>
                  <a:schemeClr val="bg2">
                    <a:lumMod val="25000"/>
                  </a:schemeClr>
                </a:solidFill>
              </a:rPr>
              <a:t> the </a:t>
            </a:r>
            <a:r>
              <a:rPr lang="fr-CH" sz="1600" b="1" dirty="0" err="1">
                <a:solidFill>
                  <a:schemeClr val="bg2">
                    <a:lumMod val="25000"/>
                  </a:schemeClr>
                </a:solidFill>
              </a:rPr>
              <a:t>need</a:t>
            </a:r>
            <a:r>
              <a:rPr lang="fr-CH" sz="1600" b="1" dirty="0">
                <a:solidFill>
                  <a:schemeClr val="bg2">
                    <a:lumMod val="25000"/>
                  </a:schemeClr>
                </a:solidFill>
              </a:rPr>
              <a:t> to focus on </a:t>
            </a:r>
            <a:r>
              <a:rPr lang="fr-CH" sz="1600" b="1" dirty="0" err="1">
                <a:solidFill>
                  <a:schemeClr val="bg2">
                    <a:lumMod val="25000"/>
                  </a:schemeClr>
                </a:solidFill>
              </a:rPr>
              <a:t>both</a:t>
            </a:r>
            <a:r>
              <a:rPr lang="fr-CH" sz="1600" b="1" dirty="0">
                <a:solidFill>
                  <a:schemeClr val="bg2">
                    <a:lumMod val="25000"/>
                  </a:schemeClr>
                </a:solidFill>
              </a:rPr>
              <a:t> population groups, </a:t>
            </a:r>
            <a:r>
              <a:rPr lang="fr-CH" sz="1600" b="1" dirty="0" err="1">
                <a:solidFill>
                  <a:schemeClr val="bg2">
                    <a:lumMod val="25000"/>
                  </a:schemeClr>
                </a:solidFill>
              </a:rPr>
              <a:t>regardless</a:t>
            </a:r>
            <a:r>
              <a:rPr lang="fr-CH" sz="1600" b="1" dirty="0">
                <a:solidFill>
                  <a:schemeClr val="bg2">
                    <a:lumMod val="25000"/>
                  </a:schemeClr>
                </a:solidFill>
              </a:rPr>
              <a:t> of </a:t>
            </a:r>
            <a:r>
              <a:rPr lang="fr-CH" sz="1600" b="1" dirty="0" err="1">
                <a:solidFill>
                  <a:schemeClr val="bg2">
                    <a:lumMod val="25000"/>
                  </a:schemeClr>
                </a:solidFill>
              </a:rPr>
              <a:t>status</a:t>
            </a:r>
            <a:r>
              <a:rPr lang="fr-CH" sz="1600" b="1" dirty="0">
                <a:solidFill>
                  <a:schemeClr val="bg2">
                    <a:lumMod val="25000"/>
                  </a:schemeClr>
                </a:solidFill>
              </a:rPr>
              <a:t>. </a:t>
            </a:r>
            <a:endParaRPr lang="en-GB" sz="1600" b="1" dirty="0">
              <a:solidFill>
                <a:schemeClr val="bg2">
                  <a:lumMod val="25000"/>
                </a:schemeClr>
              </a:solidFill>
            </a:endParaRPr>
          </a:p>
        </p:txBody>
      </p:sp>
      <p:pic>
        <p:nvPicPr>
          <p:cNvPr id="8" name="Picture 7">
            <a:extLst>
              <a:ext uri="{FF2B5EF4-FFF2-40B4-BE49-F238E27FC236}">
                <a16:creationId xmlns:a16="http://schemas.microsoft.com/office/drawing/2014/main" id="{222B9577-4593-EA44-96D4-FC1AEEE5EDC0}"/>
              </a:ext>
            </a:extLst>
          </p:cNvPr>
          <p:cNvPicPr>
            <a:picLocks noChangeAspect="1"/>
          </p:cNvPicPr>
          <p:nvPr/>
        </p:nvPicPr>
        <p:blipFill>
          <a:blip r:embed="rId2"/>
          <a:stretch>
            <a:fillRect/>
          </a:stretch>
        </p:blipFill>
        <p:spPr>
          <a:xfrm>
            <a:off x="6484815" y="6237312"/>
            <a:ext cx="2481371" cy="498594"/>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557552692"/>
              </p:ext>
            </p:extLst>
          </p:nvPr>
        </p:nvGraphicFramePr>
        <p:xfrm>
          <a:off x="188900" y="1418714"/>
          <a:ext cx="8777285" cy="3162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2165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936104"/>
          </a:xfrm>
        </p:spPr>
        <p:txBody>
          <a:bodyPr/>
          <a:lstStyle/>
          <a:p>
            <a:r>
              <a:rPr lang="fr-CH" sz="3000" dirty="0">
                <a:solidFill>
                  <a:srgbClr val="578ED1"/>
                </a:solidFill>
              </a:rPr>
              <a:t>SHELTER</a:t>
            </a:r>
            <a:endParaRPr lang="en-GB" sz="3000" dirty="0">
              <a:solidFill>
                <a:srgbClr val="578ED1"/>
              </a:solidFill>
            </a:endParaRPr>
          </a:p>
        </p:txBody>
      </p:sp>
      <p:sp>
        <p:nvSpPr>
          <p:cNvPr id="3" name="Content Placeholder 2"/>
          <p:cNvSpPr>
            <a:spLocks noGrp="1"/>
          </p:cNvSpPr>
          <p:nvPr>
            <p:ph idx="1"/>
          </p:nvPr>
        </p:nvSpPr>
        <p:spPr>
          <a:xfrm>
            <a:off x="242277" y="975342"/>
            <a:ext cx="8618688" cy="916397"/>
          </a:xfrm>
        </p:spPr>
        <p:txBody>
          <a:bodyPr>
            <a:normAutofit/>
          </a:bodyPr>
          <a:lstStyle/>
          <a:p>
            <a:pPr marL="0" indent="0">
              <a:lnSpc>
                <a:spcPct val="110000"/>
              </a:lnSpc>
              <a:buNone/>
            </a:pPr>
            <a:r>
              <a:rPr lang="fr-CH" sz="1600" b="1"/>
              <a:t>Top 3 shelter issues most frequently reported among households reporting issues with their shelter, by population group: </a:t>
            </a:r>
          </a:p>
          <a:p>
            <a:pPr marL="0" indent="0">
              <a:buNone/>
            </a:pPr>
            <a:endParaRPr lang="fr-CH"/>
          </a:p>
          <a:p>
            <a:pPr marL="0" indent="0">
              <a:buNone/>
            </a:pPr>
            <a:endParaRPr lang="fr-CH"/>
          </a:p>
          <a:p>
            <a:pPr marL="0" indent="0">
              <a:buNone/>
            </a:pPr>
            <a:endParaRPr lang="fr-CH"/>
          </a:p>
          <a:p>
            <a:pPr marL="0" indent="0">
              <a:buNone/>
            </a:pPr>
            <a:endParaRPr lang="fr-CH"/>
          </a:p>
          <a:p>
            <a:pPr marL="0" indent="0">
              <a:buNone/>
            </a:pPr>
            <a:endParaRPr lang="fr-CH"/>
          </a:p>
          <a:p>
            <a:pPr marL="0" indent="0">
              <a:buNone/>
            </a:pPr>
            <a:endParaRPr lang="fr-CH"/>
          </a:p>
          <a:p>
            <a:pPr marL="0" indent="0">
              <a:buNone/>
            </a:pPr>
            <a:endParaRPr lang="fr-CH"/>
          </a:p>
          <a:p>
            <a:pPr marL="0" indent="0">
              <a:buNone/>
            </a:pPr>
            <a:endParaRPr lang="fr-CH"/>
          </a:p>
          <a:p>
            <a:pPr marL="0" indent="0">
              <a:buNone/>
            </a:pPr>
            <a:endParaRPr lang="fr-CH"/>
          </a:p>
          <a:p>
            <a:pPr marL="0" indent="0">
              <a:buNone/>
            </a:pPr>
            <a:endParaRPr lang="fr-CH"/>
          </a:p>
        </p:txBody>
      </p:sp>
      <p:sp>
        <p:nvSpPr>
          <p:cNvPr id="4" name="Slide Number Placeholder 3"/>
          <p:cNvSpPr>
            <a:spLocks noGrp="1"/>
          </p:cNvSpPr>
          <p:nvPr>
            <p:ph type="sldNum" sz="quarter" idx="12"/>
          </p:nvPr>
        </p:nvSpPr>
        <p:spPr/>
        <p:txBody>
          <a:bodyPr/>
          <a:lstStyle/>
          <a:p>
            <a:fld id="{8697C810-88CF-4BE9-9B34-5CE3EAC163FC}" type="slidenum">
              <a:rPr lang="en-US" smtClean="0"/>
              <a:t>26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27647881"/>
              </p:ext>
            </p:extLst>
          </p:nvPr>
        </p:nvGraphicFramePr>
        <p:xfrm>
          <a:off x="314284" y="1647970"/>
          <a:ext cx="8474673" cy="2804160"/>
        </p:xfrm>
        <a:graphic>
          <a:graphicData uri="http://schemas.openxmlformats.org/drawingml/2006/table">
            <a:tbl>
              <a:tblPr firstRow="1" bandRow="1">
                <a:tableStyleId>{5C22544A-7EE6-4342-B048-85BDC9FD1C3A}</a:tableStyleId>
              </a:tblPr>
              <a:tblGrid>
                <a:gridCol w="1042866">
                  <a:extLst>
                    <a:ext uri="{9D8B030D-6E8A-4147-A177-3AD203B41FA5}">
                      <a16:colId xmlns:a16="http://schemas.microsoft.com/office/drawing/2014/main" val="458419566"/>
                    </a:ext>
                  </a:extLst>
                </a:gridCol>
                <a:gridCol w="2477269">
                  <a:extLst>
                    <a:ext uri="{9D8B030D-6E8A-4147-A177-3AD203B41FA5}">
                      <a16:colId xmlns:a16="http://schemas.microsoft.com/office/drawing/2014/main" val="1469814906"/>
                    </a:ext>
                  </a:extLst>
                </a:gridCol>
                <a:gridCol w="2477269">
                  <a:extLst>
                    <a:ext uri="{9D8B030D-6E8A-4147-A177-3AD203B41FA5}">
                      <a16:colId xmlns:a16="http://schemas.microsoft.com/office/drawing/2014/main" val="2656203026"/>
                    </a:ext>
                  </a:extLst>
                </a:gridCol>
                <a:gridCol w="2477269">
                  <a:extLst>
                    <a:ext uri="{9D8B030D-6E8A-4147-A177-3AD203B41FA5}">
                      <a16:colId xmlns:a16="http://schemas.microsoft.com/office/drawing/2014/main" val="1829614990"/>
                    </a:ext>
                  </a:extLst>
                </a:gridCol>
              </a:tblGrid>
              <a:tr h="334448">
                <a:tc>
                  <a:txBody>
                    <a:bodyPr/>
                    <a:lstStyle/>
                    <a:p>
                      <a:pPr algn="ctr"/>
                      <a:endParaRPr lang="en-GB" sz="1600">
                        <a:latin typeface="+mn-lt"/>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fr-CH" sz="1600">
                          <a:latin typeface="+mn-lt"/>
                        </a:rPr>
                        <a:t>Main</a:t>
                      </a:r>
                      <a:r>
                        <a:rPr lang="fr-CH" sz="1600" baseline="0">
                          <a:latin typeface="+mn-lt"/>
                        </a:rPr>
                        <a:t> issue reported</a:t>
                      </a:r>
                      <a:endParaRPr lang="en-GB" sz="1600">
                        <a:latin typeface="+mn-lt"/>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fr-CH" sz="1600">
                          <a:latin typeface="+mn-lt"/>
                        </a:rPr>
                        <a:t>Second issue reported</a:t>
                      </a:r>
                      <a:endParaRPr lang="en-GB" sz="1600">
                        <a:latin typeface="+mn-lt"/>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fr-CH" sz="1600">
                          <a:latin typeface="+mn-lt"/>
                        </a:rPr>
                        <a:t>Third issue reported</a:t>
                      </a:r>
                      <a:endParaRPr lang="en-GB" sz="1600">
                        <a:latin typeface="+mn-lt"/>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808226713"/>
                  </a:ext>
                </a:extLst>
              </a:tr>
              <a:tr h="608597">
                <a:tc>
                  <a:txBody>
                    <a:bodyPr/>
                    <a:lstStyle/>
                    <a:p>
                      <a:r>
                        <a:rPr lang="fr-CH" sz="1600" b="1">
                          <a:latin typeface="+mn-lt"/>
                        </a:rPr>
                        <a:t>IDP in camp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l"/>
                      <a:r>
                        <a:rPr lang="fr-CH" sz="1600" dirty="0" err="1">
                          <a:latin typeface="+mn-lt"/>
                        </a:rPr>
                        <a:t>Shelter</a:t>
                      </a:r>
                      <a:r>
                        <a:rPr lang="fr-CH" sz="1600" dirty="0">
                          <a:latin typeface="+mn-lt"/>
                        </a:rPr>
                        <a:t> </a:t>
                      </a:r>
                      <a:r>
                        <a:rPr lang="fr-CH" sz="1600" dirty="0" err="1">
                          <a:latin typeface="+mn-lt"/>
                        </a:rPr>
                        <a:t>poorly</a:t>
                      </a:r>
                      <a:r>
                        <a:rPr lang="fr-CH" sz="1600" dirty="0">
                          <a:latin typeface="+mn-lt"/>
                        </a:rPr>
                        <a:t> </a:t>
                      </a:r>
                      <a:r>
                        <a:rPr lang="fr-CH" sz="1600" dirty="0" err="1">
                          <a:latin typeface="+mn-lt"/>
                        </a:rPr>
                        <a:t>insulated</a:t>
                      </a:r>
                      <a:r>
                        <a:rPr lang="fr-CH" sz="1600" dirty="0">
                          <a:latin typeface="+mn-lt"/>
                        </a:rPr>
                        <a:t> </a:t>
                      </a:r>
                      <a:r>
                        <a:rPr lang="fr-CH" sz="1600" dirty="0" err="1">
                          <a:latin typeface="+mn-lt"/>
                        </a:rPr>
                        <a:t>from</a:t>
                      </a:r>
                      <a:r>
                        <a:rPr lang="fr-CH" sz="1600" dirty="0">
                          <a:latin typeface="+mn-lt"/>
                        </a:rPr>
                        <a:t> hot / cold </a:t>
                      </a:r>
                      <a:r>
                        <a:rPr lang="fr-CH" sz="1600" dirty="0" err="1">
                          <a:latin typeface="+mn-lt"/>
                        </a:rPr>
                        <a:t>weather</a:t>
                      </a:r>
                      <a:r>
                        <a:rPr lang="fr-CH" sz="1600" baseline="0" dirty="0">
                          <a:latin typeface="+mn-lt"/>
                        </a:rPr>
                        <a:t> (24%)</a:t>
                      </a:r>
                      <a:endParaRPr lang="en-GB" sz="1600" dirty="0">
                        <a:latin typeface="+mn-lt"/>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l"/>
                      <a:r>
                        <a:rPr lang="fr-CH" sz="1600">
                          <a:latin typeface="+mn-lt"/>
                        </a:rPr>
                        <a:t>Shelter</a:t>
                      </a:r>
                      <a:r>
                        <a:rPr lang="fr-CH" sz="1600" baseline="0">
                          <a:latin typeface="+mn-lt"/>
                        </a:rPr>
                        <a:t> without separate rooms (15%)</a:t>
                      </a:r>
                      <a:endParaRPr lang="en-GB" sz="1600">
                        <a:latin typeface="+mn-lt"/>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l"/>
                      <a:r>
                        <a:rPr lang="fr-CH" sz="1600">
                          <a:latin typeface="+mn-lt"/>
                        </a:rPr>
                        <a:t>Fire risks (14%)</a:t>
                      </a:r>
                      <a:endParaRPr lang="en-GB" sz="1600">
                        <a:latin typeface="+mn-lt"/>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08367247"/>
                  </a:ext>
                </a:extLst>
              </a:tr>
              <a:tr h="608597">
                <a:tc>
                  <a:txBody>
                    <a:bodyPr/>
                    <a:lstStyle/>
                    <a:p>
                      <a:r>
                        <a:rPr lang="fr-CH" sz="1600" b="1">
                          <a:latin typeface="+mn-lt"/>
                        </a:rPr>
                        <a:t>IDP</a:t>
                      </a:r>
                      <a:r>
                        <a:rPr lang="fr-CH" sz="1600" b="1" baseline="0">
                          <a:latin typeface="+mn-lt"/>
                        </a:rPr>
                        <a:t> out of camp</a:t>
                      </a:r>
                      <a:endParaRPr lang="en-GB" sz="1600" b="1">
                        <a:latin typeface="+mn-lt"/>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l"/>
                      <a:r>
                        <a:rPr lang="fr-CH" sz="1600">
                          <a:latin typeface="+mn-lt"/>
                        </a:rPr>
                        <a:t>Leaking roof during rain (20%)</a:t>
                      </a:r>
                      <a:endParaRPr lang="en-GB" sz="1600">
                        <a:latin typeface="+mn-lt"/>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l"/>
                      <a:r>
                        <a:rPr lang="fr-CH" sz="1600">
                          <a:latin typeface="+mn-lt"/>
                        </a:rPr>
                        <a:t>Shelter poorly insulated from</a:t>
                      </a:r>
                      <a:r>
                        <a:rPr lang="fr-CH" sz="1600" baseline="0">
                          <a:latin typeface="+mn-lt"/>
                        </a:rPr>
                        <a:t> hot / cold weather (11%)</a:t>
                      </a:r>
                      <a:endParaRPr lang="en-GB" sz="1600">
                        <a:latin typeface="+mn-lt"/>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l"/>
                      <a:r>
                        <a:rPr lang="fr-CH" sz="1600">
                          <a:latin typeface="+mn-lt"/>
                        </a:rPr>
                        <a:t>Openings</a:t>
                      </a:r>
                      <a:r>
                        <a:rPr lang="fr-CH" sz="1600" baseline="0">
                          <a:latin typeface="+mn-lt"/>
                        </a:rPr>
                        <a:t> on the walls (7%)</a:t>
                      </a:r>
                      <a:endParaRPr lang="en-GB" sz="1600">
                        <a:latin typeface="+mn-lt"/>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755541825"/>
                  </a:ext>
                </a:extLst>
              </a:tr>
              <a:tr h="608597">
                <a:tc>
                  <a:txBody>
                    <a:bodyPr/>
                    <a:lstStyle/>
                    <a:p>
                      <a:r>
                        <a:rPr lang="fr-CH" sz="1600" b="1">
                          <a:latin typeface="+mn-lt"/>
                        </a:rPr>
                        <a:t>Returnee</a:t>
                      </a:r>
                      <a:endParaRPr lang="en-GB" sz="1600" b="1">
                        <a:latin typeface="+mn-lt"/>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l"/>
                      <a:r>
                        <a:rPr lang="fr-CH" sz="1600">
                          <a:latin typeface="+mn-lt"/>
                        </a:rPr>
                        <a:t>Leaking roof during the rain (12%)</a:t>
                      </a:r>
                      <a:endParaRPr lang="en-GB" sz="1600">
                        <a:latin typeface="+mn-lt"/>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l"/>
                      <a:r>
                        <a:rPr lang="fr-CH" sz="1600">
                          <a:latin typeface="+mn-lt"/>
                        </a:rPr>
                        <a:t>Shelter poorly insulated from hot / cold weather (8%)</a:t>
                      </a:r>
                      <a:endParaRPr lang="en-GB" sz="1600">
                        <a:latin typeface="+mn-lt"/>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l"/>
                      <a:r>
                        <a:rPr lang="fr-CH" sz="1600" dirty="0" err="1">
                          <a:latin typeface="+mn-lt"/>
                        </a:rPr>
                        <a:t>Openings</a:t>
                      </a:r>
                      <a:r>
                        <a:rPr lang="fr-CH" sz="1600" dirty="0">
                          <a:latin typeface="+mn-lt"/>
                        </a:rPr>
                        <a:t> on the </a:t>
                      </a:r>
                      <a:r>
                        <a:rPr lang="fr-CH" sz="1600" dirty="0" err="1">
                          <a:latin typeface="+mn-lt"/>
                        </a:rPr>
                        <a:t>walls</a:t>
                      </a:r>
                      <a:r>
                        <a:rPr lang="fr-CH" sz="1600" dirty="0">
                          <a:latin typeface="+mn-lt"/>
                        </a:rPr>
                        <a:t> (7%)</a:t>
                      </a:r>
                      <a:endParaRPr lang="en-GB" sz="1600" dirty="0">
                        <a:latin typeface="+mn-lt"/>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37677315"/>
                  </a:ext>
                </a:extLst>
              </a:tr>
            </a:tbl>
          </a:graphicData>
        </a:graphic>
      </p:graphicFrame>
      <p:sp>
        <p:nvSpPr>
          <p:cNvPr id="6" name="TextBox 5"/>
          <p:cNvSpPr txBox="1"/>
          <p:nvPr/>
        </p:nvSpPr>
        <p:spPr>
          <a:xfrm>
            <a:off x="170268" y="4586991"/>
            <a:ext cx="8762703" cy="1815882"/>
          </a:xfrm>
          <a:prstGeom prst="rect">
            <a:avLst/>
          </a:prstGeom>
          <a:noFill/>
        </p:spPr>
        <p:txBody>
          <a:bodyPr wrap="square" rtlCol="0">
            <a:spAutoFit/>
          </a:bodyPr>
          <a:lstStyle/>
          <a:p>
            <a:pPr marL="285750" indent="-285750">
              <a:buFont typeface="Arial" panose="020B0604020202020204" pitchFamily="34" charset="0"/>
              <a:buChar char="•"/>
            </a:pPr>
            <a:r>
              <a:rPr lang="fr-CH" sz="1600" b="1" dirty="0" err="1"/>
              <a:t>Shelter</a:t>
            </a:r>
            <a:r>
              <a:rPr lang="fr-CH" sz="1600" b="1" dirty="0"/>
              <a:t> issues </a:t>
            </a:r>
            <a:r>
              <a:rPr lang="fr-CH" sz="1600" b="1" dirty="0" err="1"/>
              <a:t>most</a:t>
            </a:r>
            <a:r>
              <a:rPr lang="fr-CH" sz="1600" b="1" dirty="0"/>
              <a:t> </a:t>
            </a:r>
            <a:r>
              <a:rPr lang="fr-CH" sz="1600" b="1" dirty="0" err="1"/>
              <a:t>frequently</a:t>
            </a:r>
            <a:r>
              <a:rPr lang="fr-CH" sz="1600" b="1" dirty="0"/>
              <a:t> </a:t>
            </a:r>
            <a:r>
              <a:rPr lang="fr-CH" sz="1600" b="1" dirty="0" err="1"/>
              <a:t>reported</a:t>
            </a:r>
            <a:r>
              <a:rPr lang="fr-CH" sz="1600" b="1" dirty="0"/>
              <a:t> </a:t>
            </a:r>
            <a:r>
              <a:rPr lang="fr-CH" sz="1600" b="1" dirty="0" err="1"/>
              <a:t>across</a:t>
            </a:r>
            <a:r>
              <a:rPr lang="fr-CH" sz="1600" b="1" dirty="0"/>
              <a:t> </a:t>
            </a:r>
            <a:r>
              <a:rPr lang="fr-CH" sz="1600" b="1"/>
              <a:t>population groups were </a:t>
            </a:r>
            <a:r>
              <a:rPr lang="fr-CH" sz="1600" b="1" dirty="0" err="1"/>
              <a:t>related</a:t>
            </a:r>
            <a:r>
              <a:rPr lang="fr-CH" sz="1600" b="1" dirty="0"/>
              <a:t> to </a:t>
            </a:r>
            <a:r>
              <a:rPr lang="fr-CH" sz="1600" b="1" dirty="0" err="1"/>
              <a:t>climatic</a:t>
            </a:r>
            <a:r>
              <a:rPr lang="fr-CH" sz="1600" b="1" dirty="0"/>
              <a:t> </a:t>
            </a:r>
            <a:r>
              <a:rPr lang="fr-CH" sz="1600" b="1" dirty="0" err="1"/>
              <a:t>hazards</a:t>
            </a:r>
            <a:r>
              <a:rPr lang="fr-CH" sz="1600" b="1" dirty="0"/>
              <a:t> </a:t>
            </a:r>
            <a:r>
              <a:rPr lang="fr-CH" sz="1600" dirty="0"/>
              <a:t>(</a:t>
            </a:r>
            <a:r>
              <a:rPr lang="fr-CH" sz="1600" dirty="0" err="1"/>
              <a:t>insulation</a:t>
            </a:r>
            <a:r>
              <a:rPr lang="fr-CH" sz="1600" dirty="0"/>
              <a:t> and </a:t>
            </a:r>
            <a:r>
              <a:rPr lang="fr-CH" sz="1600" dirty="0" err="1"/>
              <a:t>leaking</a:t>
            </a:r>
            <a:r>
              <a:rPr lang="fr-CH" sz="1600" dirty="0"/>
              <a:t> </a:t>
            </a:r>
            <a:r>
              <a:rPr lang="fr-CH" sz="1600" dirty="0" err="1"/>
              <a:t>during</a:t>
            </a:r>
            <a:r>
              <a:rPr lang="fr-CH" sz="1600" dirty="0"/>
              <a:t> </a:t>
            </a:r>
            <a:r>
              <a:rPr lang="fr-CH" sz="1600" dirty="0" err="1"/>
              <a:t>rain</a:t>
            </a:r>
            <a:r>
              <a:rPr lang="fr-CH" sz="1600" dirty="0"/>
              <a:t>). </a:t>
            </a:r>
          </a:p>
          <a:p>
            <a:pPr marL="285750" indent="-285750">
              <a:buFont typeface="Arial" panose="020B0604020202020204" pitchFamily="34" charset="0"/>
              <a:buChar char="•"/>
            </a:pPr>
            <a:endParaRPr lang="fr-CH" sz="1600" dirty="0"/>
          </a:p>
          <a:p>
            <a:pPr marL="285750" indent="-285750">
              <a:buFont typeface="Arial" panose="020B0604020202020204" pitchFamily="34" charset="0"/>
              <a:buChar char="•"/>
            </a:pPr>
            <a:r>
              <a:rPr lang="fr-CH" sz="1600" dirty="0" err="1"/>
              <a:t>Other</a:t>
            </a:r>
            <a:r>
              <a:rPr lang="fr-CH" sz="1600" dirty="0"/>
              <a:t> </a:t>
            </a:r>
            <a:r>
              <a:rPr lang="fr-CH" sz="1600" dirty="0" err="1"/>
              <a:t>reported</a:t>
            </a:r>
            <a:r>
              <a:rPr lang="fr-CH" sz="1600" dirty="0"/>
              <a:t> issues </a:t>
            </a:r>
            <a:r>
              <a:rPr lang="fr-CH" sz="1600" dirty="0" err="1"/>
              <a:t>also</a:t>
            </a:r>
            <a:r>
              <a:rPr lang="fr-CH" sz="1600" dirty="0"/>
              <a:t> </a:t>
            </a:r>
            <a:r>
              <a:rPr lang="fr-CH" sz="1600" dirty="0" err="1"/>
              <a:t>raised</a:t>
            </a:r>
            <a:r>
              <a:rPr lang="fr-CH" sz="1600" dirty="0"/>
              <a:t> </a:t>
            </a:r>
            <a:r>
              <a:rPr lang="fr-CH" sz="1600" dirty="0" err="1"/>
              <a:t>concerns</a:t>
            </a:r>
            <a:r>
              <a:rPr lang="fr-CH" sz="1600" dirty="0"/>
              <a:t> over </a:t>
            </a:r>
            <a:r>
              <a:rPr lang="fr-CH" sz="1600" dirty="0" err="1"/>
              <a:t>privacy</a:t>
            </a:r>
            <a:r>
              <a:rPr lang="fr-CH" sz="1600" dirty="0"/>
              <a:t> and </a:t>
            </a:r>
            <a:r>
              <a:rPr lang="fr-CH" sz="1600" dirty="0" err="1"/>
              <a:t>fire</a:t>
            </a:r>
            <a:r>
              <a:rPr lang="fr-CH" sz="1600" dirty="0"/>
              <a:t> </a:t>
            </a:r>
            <a:r>
              <a:rPr lang="fr-CH" sz="1600" dirty="0" err="1"/>
              <a:t>hazards</a:t>
            </a:r>
            <a:r>
              <a:rPr lang="fr-CH" sz="1600" dirty="0"/>
              <a:t>. </a:t>
            </a:r>
          </a:p>
          <a:p>
            <a:pPr marL="285750" indent="-285750">
              <a:buFont typeface="Arial" panose="020B0604020202020204" pitchFamily="34" charset="0"/>
              <a:buChar char="•"/>
            </a:pPr>
            <a:endParaRPr lang="fr-CH" sz="1600" dirty="0"/>
          </a:p>
          <a:p>
            <a:pPr marL="285750" indent="-285750">
              <a:buFont typeface="Arial" panose="020B0604020202020204" pitchFamily="34" charset="0"/>
              <a:buChar char="•"/>
            </a:pPr>
            <a:r>
              <a:rPr lang="fr-CH" sz="1600" dirty="0" err="1"/>
              <a:t>Openings</a:t>
            </a:r>
            <a:r>
              <a:rPr lang="fr-CH" sz="1600" dirty="0"/>
              <a:t> on the </a:t>
            </a:r>
            <a:r>
              <a:rPr lang="fr-CH" sz="1600" dirty="0" err="1"/>
              <a:t>walls</a:t>
            </a:r>
            <a:r>
              <a:rPr lang="fr-CH" sz="1600" dirty="0"/>
              <a:t> </a:t>
            </a:r>
            <a:r>
              <a:rPr lang="fr-CH" sz="1600" dirty="0" err="1"/>
              <a:t>were</a:t>
            </a:r>
            <a:r>
              <a:rPr lang="fr-CH" sz="1600" dirty="0"/>
              <a:t> </a:t>
            </a:r>
            <a:r>
              <a:rPr lang="fr-CH" sz="1600" dirty="0" err="1"/>
              <a:t>cited</a:t>
            </a:r>
            <a:r>
              <a:rPr lang="fr-CH" sz="1600" dirty="0"/>
              <a:t> as the </a:t>
            </a:r>
            <a:r>
              <a:rPr lang="fr-CH" sz="1600" dirty="0" err="1"/>
              <a:t>third</a:t>
            </a:r>
            <a:r>
              <a:rPr lang="fr-CH" sz="1600" dirty="0"/>
              <a:t> main issue, and </a:t>
            </a:r>
            <a:r>
              <a:rPr lang="fr-CH" sz="1600" dirty="0" err="1"/>
              <a:t>can</a:t>
            </a:r>
            <a:r>
              <a:rPr lang="fr-CH" sz="1600" dirty="0"/>
              <a:t> </a:t>
            </a:r>
            <a:r>
              <a:rPr lang="fr-CH" sz="1600" dirty="0" err="1"/>
              <a:t>strongly</a:t>
            </a:r>
            <a:r>
              <a:rPr lang="fr-CH" sz="1600" dirty="0"/>
              <a:t> </a:t>
            </a:r>
            <a:r>
              <a:rPr lang="fr-CH" sz="1600" dirty="0" err="1"/>
              <a:t>be</a:t>
            </a:r>
            <a:r>
              <a:rPr lang="fr-CH" sz="1600" dirty="0"/>
              <a:t> </a:t>
            </a:r>
            <a:r>
              <a:rPr lang="fr-CH" sz="1600" dirty="0" err="1"/>
              <a:t>related</a:t>
            </a:r>
            <a:r>
              <a:rPr lang="fr-CH" sz="1600" dirty="0"/>
              <a:t> to </a:t>
            </a:r>
            <a:r>
              <a:rPr lang="fr-CH" sz="1600" dirty="0" err="1"/>
              <a:t>climatic</a:t>
            </a:r>
            <a:r>
              <a:rPr lang="fr-CH" sz="1600" dirty="0"/>
              <a:t> </a:t>
            </a:r>
            <a:r>
              <a:rPr lang="fr-CH" sz="1600" dirty="0" err="1"/>
              <a:t>hazards</a:t>
            </a:r>
            <a:r>
              <a:rPr lang="fr-CH" sz="1600" dirty="0"/>
              <a:t> as </a:t>
            </a:r>
            <a:r>
              <a:rPr lang="fr-CH" sz="1600" dirty="0" err="1"/>
              <a:t>well</a:t>
            </a:r>
            <a:r>
              <a:rPr lang="fr-CH" sz="1600" dirty="0"/>
              <a:t>.  </a:t>
            </a:r>
          </a:p>
        </p:txBody>
      </p:sp>
      <p:pic>
        <p:nvPicPr>
          <p:cNvPr id="7" name="Picture 6">
            <a:extLst>
              <a:ext uri="{FF2B5EF4-FFF2-40B4-BE49-F238E27FC236}">
                <a16:creationId xmlns:a16="http://schemas.microsoft.com/office/drawing/2014/main" id="{222B9577-4593-EA44-96D4-FC1AEEE5EDC0}"/>
              </a:ext>
            </a:extLst>
          </p:cNvPr>
          <p:cNvPicPr>
            <a:picLocks noChangeAspect="1"/>
          </p:cNvPicPr>
          <p:nvPr/>
        </p:nvPicPr>
        <p:blipFill>
          <a:blip r:embed="rId2"/>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52555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936104"/>
          </a:xfrm>
        </p:spPr>
        <p:txBody>
          <a:bodyPr/>
          <a:lstStyle/>
          <a:p>
            <a:r>
              <a:rPr lang="fr-CH" sz="3000" dirty="0">
                <a:solidFill>
                  <a:srgbClr val="578ED1"/>
                </a:solidFill>
              </a:rPr>
              <a:t>WASH</a:t>
            </a:r>
            <a:endParaRPr lang="en-GB" sz="3000" dirty="0">
              <a:solidFill>
                <a:srgbClr val="578ED1"/>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27</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sp>
        <p:nvSpPr>
          <p:cNvPr id="8" name="TextBox 7"/>
          <p:cNvSpPr txBox="1"/>
          <p:nvPr/>
        </p:nvSpPr>
        <p:spPr>
          <a:xfrm>
            <a:off x="227953" y="4680982"/>
            <a:ext cx="8570650" cy="584775"/>
          </a:xfrm>
          <a:prstGeom prst="rect">
            <a:avLst/>
          </a:prstGeom>
          <a:noFill/>
        </p:spPr>
        <p:txBody>
          <a:bodyPr wrap="square" rtlCol="0">
            <a:spAutoFit/>
          </a:bodyPr>
          <a:lstStyle/>
          <a:p>
            <a:endParaRPr lang="fr-CH" sz="1600">
              <a:solidFill>
                <a:srgbClr val="4D4D4D"/>
              </a:solidFill>
            </a:endParaRPr>
          </a:p>
          <a:p>
            <a:endParaRPr lang="fr-CH" sz="1600" dirty="0">
              <a:solidFill>
                <a:srgbClr val="4D4D4D"/>
              </a:solidFill>
            </a:endParaRPr>
          </a:p>
        </p:txBody>
      </p:sp>
      <p:sp>
        <p:nvSpPr>
          <p:cNvPr id="3" name="TextBox 2"/>
          <p:cNvSpPr txBox="1"/>
          <p:nvPr/>
        </p:nvSpPr>
        <p:spPr>
          <a:xfrm>
            <a:off x="426082" y="984516"/>
            <a:ext cx="8463987" cy="553998"/>
          </a:xfrm>
          <a:prstGeom prst="rect">
            <a:avLst/>
          </a:prstGeom>
          <a:noFill/>
        </p:spPr>
        <p:txBody>
          <a:bodyPr wrap="square" rtlCol="0">
            <a:spAutoFit/>
          </a:bodyPr>
          <a:lstStyle/>
          <a:p>
            <a:r>
              <a:rPr lang="fr-CH" sz="1500" b="1">
                <a:solidFill>
                  <a:schemeClr val="tx1">
                    <a:lumMod val="75000"/>
                    <a:lumOff val="25000"/>
                  </a:schemeClr>
                </a:solidFill>
              </a:rPr>
              <a:t>Levels of severity for households’ access to sufficient quantity of safe water for drinking and domestic purposes, by population group</a:t>
            </a:r>
            <a:endParaRPr lang="en-GB" sz="1500" b="1">
              <a:solidFill>
                <a:schemeClr val="tx1">
                  <a:lumMod val="75000"/>
                  <a:lumOff val="25000"/>
                </a:schemeClr>
              </a:solidFill>
            </a:endParaRPr>
          </a:p>
        </p:txBody>
      </p:sp>
      <p:sp>
        <p:nvSpPr>
          <p:cNvPr id="6" name="TextBox 5"/>
          <p:cNvSpPr txBox="1"/>
          <p:nvPr/>
        </p:nvSpPr>
        <p:spPr>
          <a:xfrm>
            <a:off x="171485" y="4789239"/>
            <a:ext cx="8973182" cy="1708160"/>
          </a:xfrm>
          <a:prstGeom prst="rect">
            <a:avLst/>
          </a:prstGeom>
          <a:noFill/>
        </p:spPr>
        <p:txBody>
          <a:bodyPr wrap="square" rtlCol="0">
            <a:spAutoFit/>
          </a:bodyPr>
          <a:lstStyle/>
          <a:p>
            <a:r>
              <a:rPr lang="fr-CH" sz="1500" dirty="0">
                <a:solidFill>
                  <a:schemeClr val="tx1">
                    <a:lumMod val="75000"/>
                    <a:lumOff val="25000"/>
                  </a:schemeClr>
                </a:solidFill>
              </a:rPr>
              <a:t>Access to </a:t>
            </a:r>
            <a:r>
              <a:rPr lang="fr-CH" sz="1500" dirty="0" err="1">
                <a:solidFill>
                  <a:schemeClr val="tx1">
                    <a:lumMod val="75000"/>
                    <a:lumOff val="25000"/>
                  </a:schemeClr>
                </a:solidFill>
              </a:rPr>
              <a:t>sufficient</a:t>
            </a:r>
            <a:r>
              <a:rPr lang="fr-CH" sz="1500" dirty="0">
                <a:solidFill>
                  <a:schemeClr val="tx1">
                    <a:lumMod val="75000"/>
                    <a:lumOff val="25000"/>
                  </a:schemeClr>
                </a:solidFill>
              </a:rPr>
              <a:t> </a:t>
            </a:r>
            <a:r>
              <a:rPr lang="fr-CH" sz="1500" dirty="0" err="1">
                <a:solidFill>
                  <a:schemeClr val="tx1">
                    <a:lumMod val="75000"/>
                    <a:lumOff val="25000"/>
                  </a:schemeClr>
                </a:solidFill>
              </a:rPr>
              <a:t>quantity</a:t>
            </a:r>
            <a:r>
              <a:rPr lang="fr-CH" sz="1500" dirty="0">
                <a:solidFill>
                  <a:schemeClr val="tx1">
                    <a:lumMod val="75000"/>
                    <a:lumOff val="25000"/>
                  </a:schemeClr>
                </a:solidFill>
              </a:rPr>
              <a:t> of </a:t>
            </a:r>
            <a:r>
              <a:rPr lang="fr-CH" sz="1500" dirty="0" err="1">
                <a:solidFill>
                  <a:schemeClr val="tx1">
                    <a:lumMod val="75000"/>
                    <a:lumOff val="25000"/>
                  </a:schemeClr>
                </a:solidFill>
              </a:rPr>
              <a:t>safe</a:t>
            </a:r>
            <a:r>
              <a:rPr lang="fr-CH" sz="1500" dirty="0">
                <a:solidFill>
                  <a:schemeClr val="tx1">
                    <a:lumMod val="75000"/>
                    <a:lumOff val="25000"/>
                  </a:schemeClr>
                </a:solidFill>
              </a:rPr>
              <a:t> water </a:t>
            </a:r>
            <a:r>
              <a:rPr lang="fr-CH" sz="1500" dirty="0" err="1">
                <a:solidFill>
                  <a:schemeClr val="tx1">
                    <a:lumMod val="75000"/>
                    <a:lumOff val="25000"/>
                  </a:schemeClr>
                </a:solidFill>
              </a:rPr>
              <a:t>was</a:t>
            </a:r>
            <a:r>
              <a:rPr lang="fr-CH" sz="1500" dirty="0">
                <a:solidFill>
                  <a:schemeClr val="tx1">
                    <a:lumMod val="75000"/>
                    <a:lumOff val="25000"/>
                  </a:schemeClr>
                </a:solidFill>
              </a:rPr>
              <a:t> </a:t>
            </a:r>
            <a:r>
              <a:rPr lang="fr-CH" sz="1500" dirty="0" err="1">
                <a:solidFill>
                  <a:schemeClr val="tx1">
                    <a:lumMod val="75000"/>
                    <a:lumOff val="25000"/>
                  </a:schemeClr>
                </a:solidFill>
              </a:rPr>
              <a:t>overall</a:t>
            </a:r>
            <a:r>
              <a:rPr lang="fr-CH" sz="1500" dirty="0">
                <a:solidFill>
                  <a:schemeClr val="tx1">
                    <a:lumMod val="75000"/>
                    <a:lumOff val="25000"/>
                  </a:schemeClr>
                </a:solidFill>
              </a:rPr>
              <a:t> </a:t>
            </a:r>
            <a:r>
              <a:rPr lang="fr-CH" sz="1500" dirty="0" err="1">
                <a:solidFill>
                  <a:schemeClr val="tx1">
                    <a:lumMod val="75000"/>
                    <a:lumOff val="25000"/>
                  </a:schemeClr>
                </a:solidFill>
              </a:rPr>
              <a:t>similar</a:t>
            </a:r>
            <a:r>
              <a:rPr lang="fr-CH" sz="1500" dirty="0">
                <a:solidFill>
                  <a:schemeClr val="tx1">
                    <a:lumMod val="75000"/>
                    <a:lumOff val="25000"/>
                  </a:schemeClr>
                </a:solidFill>
              </a:rPr>
              <a:t> for all population groups, and </a:t>
            </a:r>
            <a:r>
              <a:rPr lang="fr-CH" sz="1500" b="1" dirty="0" err="1">
                <a:solidFill>
                  <a:schemeClr val="tx1">
                    <a:lumMod val="75000"/>
                    <a:lumOff val="25000"/>
                  </a:schemeClr>
                </a:solidFill>
              </a:rPr>
              <a:t>although</a:t>
            </a:r>
            <a:r>
              <a:rPr lang="fr-CH" sz="1500" b="1" dirty="0">
                <a:solidFill>
                  <a:schemeClr val="tx1">
                    <a:lumMod val="75000"/>
                    <a:lumOff val="25000"/>
                  </a:schemeClr>
                </a:solidFill>
              </a:rPr>
              <a:t> more </a:t>
            </a:r>
            <a:r>
              <a:rPr lang="fr-CH" sz="1500" b="1" dirty="0" err="1">
                <a:solidFill>
                  <a:schemeClr val="tx1">
                    <a:lumMod val="75000"/>
                    <a:lumOff val="25000"/>
                  </a:schemeClr>
                </a:solidFill>
              </a:rPr>
              <a:t>than</a:t>
            </a:r>
            <a:r>
              <a:rPr lang="fr-CH" sz="1500" b="1" dirty="0">
                <a:solidFill>
                  <a:schemeClr val="tx1">
                    <a:lumMod val="75000"/>
                    <a:lumOff val="25000"/>
                  </a:schemeClr>
                </a:solidFill>
              </a:rPr>
              <a:t> </a:t>
            </a:r>
            <a:r>
              <a:rPr lang="fr-CH" sz="1500" b="1" dirty="0" err="1">
                <a:solidFill>
                  <a:schemeClr val="tx1">
                    <a:lumMod val="75000"/>
                    <a:lumOff val="25000"/>
                  </a:schemeClr>
                </a:solidFill>
              </a:rPr>
              <a:t>half</a:t>
            </a:r>
            <a:r>
              <a:rPr lang="fr-CH" sz="1500" b="1" dirty="0">
                <a:solidFill>
                  <a:schemeClr val="tx1">
                    <a:lumMod val="75000"/>
                    <a:lumOff val="25000"/>
                  </a:schemeClr>
                </a:solidFill>
              </a:rPr>
              <a:t> </a:t>
            </a:r>
            <a:r>
              <a:rPr lang="fr-CH" sz="1500" b="1" dirty="0" err="1">
                <a:solidFill>
                  <a:schemeClr val="tx1">
                    <a:lumMod val="75000"/>
                    <a:lumOff val="25000"/>
                  </a:schemeClr>
                </a:solidFill>
              </a:rPr>
              <a:t>had</a:t>
            </a:r>
            <a:r>
              <a:rPr lang="fr-CH" sz="1500" b="1" dirty="0">
                <a:solidFill>
                  <a:schemeClr val="tx1">
                    <a:lumMod val="75000"/>
                    <a:lumOff val="25000"/>
                  </a:schemeClr>
                </a:solidFill>
              </a:rPr>
              <a:t> </a:t>
            </a:r>
            <a:r>
              <a:rPr lang="fr-CH" sz="1500" b="1" dirty="0" err="1">
                <a:solidFill>
                  <a:schemeClr val="tx1">
                    <a:lumMod val="75000"/>
                    <a:lumOff val="25000"/>
                  </a:schemeClr>
                </a:solidFill>
              </a:rPr>
              <a:t>access</a:t>
            </a:r>
            <a:r>
              <a:rPr lang="fr-CH" sz="1500" b="1" dirty="0">
                <a:solidFill>
                  <a:schemeClr val="tx1">
                    <a:lumMod val="75000"/>
                    <a:lumOff val="25000"/>
                  </a:schemeClr>
                </a:solidFill>
              </a:rPr>
              <a:t> to </a:t>
            </a:r>
            <a:r>
              <a:rPr lang="fr-CH" sz="1500" b="1" err="1">
                <a:solidFill>
                  <a:schemeClr val="tx1">
                    <a:lumMod val="75000"/>
                    <a:lumOff val="25000"/>
                  </a:schemeClr>
                </a:solidFill>
              </a:rPr>
              <a:t>sufficient</a:t>
            </a:r>
            <a:r>
              <a:rPr lang="fr-CH" sz="1500" b="1">
                <a:solidFill>
                  <a:schemeClr val="tx1">
                    <a:lumMod val="75000"/>
                    <a:lumOff val="25000"/>
                  </a:schemeClr>
                </a:solidFill>
              </a:rPr>
              <a:t> water (quantity per day per person), </a:t>
            </a:r>
            <a:r>
              <a:rPr lang="fr-CH" sz="1500" b="1" dirty="0">
                <a:solidFill>
                  <a:schemeClr val="tx1">
                    <a:lumMod val="75000"/>
                    <a:lumOff val="25000"/>
                  </a:schemeClr>
                </a:solidFill>
              </a:rPr>
              <a:t>and to water </a:t>
            </a:r>
            <a:r>
              <a:rPr lang="fr-CH" sz="1500" b="1">
                <a:solidFill>
                  <a:schemeClr val="tx1">
                    <a:lumMod val="75000"/>
                    <a:lumOff val="25000"/>
                  </a:schemeClr>
                </a:solidFill>
              </a:rPr>
              <a:t>of quality (type of source), </a:t>
            </a:r>
            <a:r>
              <a:rPr lang="fr-CH" sz="1500" b="1" dirty="0">
                <a:solidFill>
                  <a:schemeClr val="tx1">
                    <a:lumMod val="75000"/>
                    <a:lumOff val="25000"/>
                  </a:schemeClr>
                </a:solidFill>
              </a:rPr>
              <a:t>a </a:t>
            </a:r>
            <a:r>
              <a:rPr lang="fr-CH" sz="1500" b="1" dirty="0" err="1">
                <a:solidFill>
                  <a:schemeClr val="tx1">
                    <a:lumMod val="75000"/>
                    <a:lumOff val="25000"/>
                  </a:schemeClr>
                </a:solidFill>
              </a:rPr>
              <a:t>considerably</a:t>
            </a:r>
            <a:r>
              <a:rPr lang="fr-CH" sz="1500" b="1" dirty="0">
                <a:solidFill>
                  <a:schemeClr val="tx1">
                    <a:lumMod val="75000"/>
                    <a:lumOff val="25000"/>
                  </a:schemeClr>
                </a:solidFill>
              </a:rPr>
              <a:t> proportion </a:t>
            </a:r>
            <a:r>
              <a:rPr lang="fr-CH" sz="1500" b="1" dirty="0" err="1">
                <a:solidFill>
                  <a:schemeClr val="tx1">
                    <a:lumMod val="75000"/>
                    <a:lumOff val="25000"/>
                  </a:schemeClr>
                </a:solidFill>
              </a:rPr>
              <a:t>did</a:t>
            </a:r>
            <a:r>
              <a:rPr lang="fr-CH" sz="1500" b="1" dirty="0">
                <a:solidFill>
                  <a:schemeClr val="tx1">
                    <a:lumMod val="75000"/>
                    <a:lumOff val="25000"/>
                  </a:schemeClr>
                </a:solidFill>
              </a:rPr>
              <a:t> not: </a:t>
            </a:r>
          </a:p>
          <a:p>
            <a:pPr marL="285750" indent="-285750">
              <a:buFont typeface="Courier New" panose="02070309020205020404" pitchFamily="49" charset="0"/>
              <a:buChar char="o"/>
            </a:pPr>
            <a:r>
              <a:rPr lang="fr-CH" sz="1500" dirty="0">
                <a:solidFill>
                  <a:schemeClr val="tx1">
                    <a:lumMod val="75000"/>
                    <a:lumOff val="25000"/>
                  </a:schemeClr>
                </a:solidFill>
              </a:rPr>
              <a:t>Over 20% of IDP (in camp and out of camp) </a:t>
            </a:r>
            <a:r>
              <a:rPr lang="fr-CH" sz="1500" dirty="0" err="1">
                <a:solidFill>
                  <a:schemeClr val="tx1">
                    <a:lumMod val="75000"/>
                    <a:lumOff val="25000"/>
                  </a:schemeClr>
                </a:solidFill>
              </a:rPr>
              <a:t>households</a:t>
            </a:r>
            <a:r>
              <a:rPr lang="fr-CH" sz="1500" dirty="0">
                <a:solidFill>
                  <a:schemeClr val="tx1">
                    <a:lumMod val="75000"/>
                    <a:lumOff val="25000"/>
                  </a:schemeClr>
                </a:solidFill>
              </a:rPr>
              <a:t> </a:t>
            </a:r>
            <a:r>
              <a:rPr lang="fr-CH" sz="1500" dirty="0" err="1">
                <a:solidFill>
                  <a:schemeClr val="tx1">
                    <a:lumMod val="75000"/>
                    <a:lumOff val="25000"/>
                  </a:schemeClr>
                </a:solidFill>
              </a:rPr>
              <a:t>did</a:t>
            </a:r>
            <a:r>
              <a:rPr lang="fr-CH" sz="1500" dirty="0">
                <a:solidFill>
                  <a:schemeClr val="tx1">
                    <a:lumMod val="75000"/>
                    <a:lumOff val="25000"/>
                  </a:schemeClr>
                </a:solidFill>
              </a:rPr>
              <a:t> not have </a:t>
            </a:r>
            <a:r>
              <a:rPr lang="fr-CH" sz="1500" dirty="0" err="1">
                <a:solidFill>
                  <a:schemeClr val="tx1">
                    <a:lumMod val="75000"/>
                    <a:lumOff val="25000"/>
                  </a:schemeClr>
                </a:solidFill>
              </a:rPr>
              <a:t>access</a:t>
            </a:r>
            <a:r>
              <a:rPr lang="fr-CH" sz="1500" dirty="0">
                <a:solidFill>
                  <a:schemeClr val="tx1">
                    <a:lumMod val="75000"/>
                    <a:lumOff val="25000"/>
                  </a:schemeClr>
                </a:solidFill>
              </a:rPr>
              <a:t> </a:t>
            </a:r>
            <a:r>
              <a:rPr lang="fr-CH" sz="1500">
                <a:solidFill>
                  <a:schemeClr val="tx1">
                    <a:lumMod val="75000"/>
                    <a:lumOff val="25000"/>
                  </a:schemeClr>
                </a:solidFill>
              </a:rPr>
              <a:t>to 80 </a:t>
            </a:r>
            <a:r>
              <a:rPr lang="fr-CH" sz="1500" dirty="0" err="1">
                <a:solidFill>
                  <a:schemeClr val="tx1">
                    <a:lumMod val="75000"/>
                    <a:lumOff val="25000"/>
                  </a:schemeClr>
                </a:solidFill>
              </a:rPr>
              <a:t>liters</a:t>
            </a:r>
            <a:r>
              <a:rPr lang="fr-CH" sz="1500" dirty="0">
                <a:solidFill>
                  <a:schemeClr val="tx1">
                    <a:lumMod val="75000"/>
                    <a:lumOff val="25000"/>
                  </a:schemeClr>
                </a:solidFill>
              </a:rPr>
              <a:t> of water per </a:t>
            </a:r>
            <a:r>
              <a:rPr lang="fr-CH" sz="1500" dirty="0" err="1">
                <a:solidFill>
                  <a:schemeClr val="tx1">
                    <a:lumMod val="75000"/>
                    <a:lumOff val="25000"/>
                  </a:schemeClr>
                </a:solidFill>
              </a:rPr>
              <a:t>person</a:t>
            </a:r>
            <a:r>
              <a:rPr lang="fr-CH" sz="1500" dirty="0">
                <a:solidFill>
                  <a:schemeClr val="tx1">
                    <a:lumMod val="75000"/>
                    <a:lumOff val="25000"/>
                  </a:schemeClr>
                </a:solidFill>
              </a:rPr>
              <a:t> per </a:t>
            </a:r>
            <a:r>
              <a:rPr lang="fr-CH" sz="1500" dirty="0" err="1">
                <a:solidFill>
                  <a:schemeClr val="tx1">
                    <a:lumMod val="75000"/>
                    <a:lumOff val="25000"/>
                  </a:schemeClr>
                </a:solidFill>
              </a:rPr>
              <a:t>day</a:t>
            </a:r>
            <a:r>
              <a:rPr lang="fr-CH" sz="1500" dirty="0">
                <a:solidFill>
                  <a:schemeClr val="tx1">
                    <a:lumMod val="75000"/>
                    <a:lumOff val="25000"/>
                  </a:schemeClr>
                </a:solidFill>
              </a:rPr>
              <a:t> (</a:t>
            </a:r>
            <a:r>
              <a:rPr lang="fr-CH" sz="1500" dirty="0" err="1">
                <a:solidFill>
                  <a:schemeClr val="tx1">
                    <a:lumMod val="75000"/>
                    <a:lumOff val="25000"/>
                  </a:schemeClr>
                </a:solidFill>
              </a:rPr>
              <a:t>severity</a:t>
            </a:r>
            <a:r>
              <a:rPr lang="fr-CH" sz="1500" dirty="0">
                <a:solidFill>
                  <a:schemeClr val="tx1">
                    <a:lumMod val="75000"/>
                    <a:lumOff val="25000"/>
                  </a:schemeClr>
                </a:solidFill>
              </a:rPr>
              <a:t> </a:t>
            </a:r>
            <a:r>
              <a:rPr lang="fr-CH" sz="1500" dirty="0" err="1">
                <a:solidFill>
                  <a:schemeClr val="tx1">
                    <a:lumMod val="75000"/>
                    <a:lumOff val="25000"/>
                  </a:schemeClr>
                </a:solidFill>
              </a:rPr>
              <a:t>level</a:t>
            </a:r>
            <a:r>
              <a:rPr lang="fr-CH" sz="1500" dirty="0">
                <a:solidFill>
                  <a:schemeClr val="tx1">
                    <a:lumMod val="75000"/>
                    <a:lumOff val="25000"/>
                  </a:schemeClr>
                </a:solidFill>
              </a:rPr>
              <a:t> 3 and </a:t>
            </a:r>
            <a:r>
              <a:rPr lang="fr-CH" sz="1500" dirty="0" err="1">
                <a:solidFill>
                  <a:schemeClr val="tx1">
                    <a:lumMod val="75000"/>
                    <a:lumOff val="25000"/>
                  </a:schemeClr>
                </a:solidFill>
              </a:rPr>
              <a:t>above</a:t>
            </a:r>
            <a:r>
              <a:rPr lang="fr-CH" sz="1500" dirty="0">
                <a:solidFill>
                  <a:schemeClr val="tx1">
                    <a:lumMod val="75000"/>
                    <a:lumOff val="25000"/>
                  </a:schemeClr>
                </a:solidFill>
              </a:rPr>
              <a:t>);</a:t>
            </a:r>
          </a:p>
          <a:p>
            <a:pPr marL="285750" indent="-285750">
              <a:buFont typeface="Courier New" panose="02070309020205020404" pitchFamily="49" charset="0"/>
              <a:buChar char="o"/>
            </a:pPr>
            <a:r>
              <a:rPr lang="fr-CH" sz="1500" dirty="0">
                <a:solidFill>
                  <a:schemeClr val="tx1">
                    <a:lumMod val="75000"/>
                    <a:lumOff val="25000"/>
                  </a:schemeClr>
                </a:solidFill>
              </a:rPr>
              <a:t>Over 20% of IDP in camp and </a:t>
            </a:r>
            <a:r>
              <a:rPr lang="fr-CH" sz="1500" dirty="0" err="1">
                <a:solidFill>
                  <a:schemeClr val="tx1">
                    <a:lumMod val="75000"/>
                    <a:lumOff val="25000"/>
                  </a:schemeClr>
                </a:solidFill>
              </a:rPr>
              <a:t>returnee</a:t>
            </a:r>
            <a:r>
              <a:rPr lang="fr-CH" sz="1500" dirty="0">
                <a:solidFill>
                  <a:schemeClr val="tx1">
                    <a:lumMod val="75000"/>
                    <a:lumOff val="25000"/>
                  </a:schemeClr>
                </a:solidFill>
              </a:rPr>
              <a:t> </a:t>
            </a:r>
            <a:r>
              <a:rPr lang="fr-CH" sz="1500" dirty="0" err="1">
                <a:solidFill>
                  <a:schemeClr val="tx1">
                    <a:lumMod val="75000"/>
                    <a:lumOff val="25000"/>
                  </a:schemeClr>
                </a:solidFill>
              </a:rPr>
              <a:t>households</a:t>
            </a:r>
            <a:r>
              <a:rPr lang="fr-CH" sz="1500" dirty="0">
                <a:solidFill>
                  <a:schemeClr val="tx1">
                    <a:lumMod val="75000"/>
                    <a:lumOff val="25000"/>
                  </a:schemeClr>
                </a:solidFill>
              </a:rPr>
              <a:t> – at best – </a:t>
            </a:r>
            <a:r>
              <a:rPr lang="fr-CH" sz="1500" dirty="0" err="1">
                <a:solidFill>
                  <a:schemeClr val="tx1">
                    <a:lumMod val="75000"/>
                    <a:lumOff val="25000"/>
                  </a:schemeClr>
                </a:solidFill>
              </a:rPr>
              <a:t>relied</a:t>
            </a:r>
            <a:r>
              <a:rPr lang="fr-CH" sz="1500" dirty="0">
                <a:solidFill>
                  <a:schemeClr val="tx1">
                    <a:lumMod val="75000"/>
                    <a:lumOff val="25000"/>
                  </a:schemeClr>
                </a:solidFill>
              </a:rPr>
              <a:t> on </a:t>
            </a:r>
            <a:r>
              <a:rPr lang="fr-CH" sz="1500" dirty="0" err="1">
                <a:solidFill>
                  <a:schemeClr val="tx1">
                    <a:lumMod val="75000"/>
                    <a:lumOff val="25000"/>
                  </a:schemeClr>
                </a:solidFill>
              </a:rPr>
              <a:t>bottled</a:t>
            </a:r>
            <a:r>
              <a:rPr lang="fr-CH" sz="1500" dirty="0">
                <a:solidFill>
                  <a:schemeClr val="tx1">
                    <a:lumMod val="75000"/>
                    <a:lumOff val="25000"/>
                  </a:schemeClr>
                </a:solidFill>
              </a:rPr>
              <a:t> water or water </a:t>
            </a:r>
            <a:r>
              <a:rPr lang="fr-CH" sz="1500" dirty="0" err="1">
                <a:solidFill>
                  <a:schemeClr val="tx1">
                    <a:lumMod val="75000"/>
                    <a:lumOff val="25000"/>
                  </a:schemeClr>
                </a:solidFill>
              </a:rPr>
              <a:t>trucking</a:t>
            </a:r>
            <a:r>
              <a:rPr lang="fr-CH" sz="1500" dirty="0">
                <a:solidFill>
                  <a:schemeClr val="tx1">
                    <a:lumMod val="75000"/>
                    <a:lumOff val="25000"/>
                  </a:schemeClr>
                </a:solidFill>
              </a:rPr>
              <a:t> to </a:t>
            </a:r>
            <a:r>
              <a:rPr lang="fr-CH" sz="1500" dirty="0" err="1">
                <a:solidFill>
                  <a:schemeClr val="tx1">
                    <a:lumMod val="75000"/>
                    <a:lumOff val="25000"/>
                  </a:schemeClr>
                </a:solidFill>
              </a:rPr>
              <a:t>access</a:t>
            </a:r>
            <a:r>
              <a:rPr lang="fr-CH" sz="1500" dirty="0">
                <a:solidFill>
                  <a:schemeClr val="tx1">
                    <a:lumMod val="75000"/>
                    <a:lumOff val="25000"/>
                  </a:schemeClr>
                </a:solidFill>
              </a:rPr>
              <a:t> </a:t>
            </a:r>
            <a:r>
              <a:rPr lang="fr-CH" sz="1500" dirty="0" err="1">
                <a:solidFill>
                  <a:schemeClr val="tx1">
                    <a:lumMod val="75000"/>
                    <a:lumOff val="25000"/>
                  </a:schemeClr>
                </a:solidFill>
              </a:rPr>
              <a:t>safe</a:t>
            </a:r>
            <a:r>
              <a:rPr lang="fr-CH" sz="1500" dirty="0">
                <a:solidFill>
                  <a:schemeClr val="tx1">
                    <a:lumMod val="75000"/>
                    <a:lumOff val="25000"/>
                  </a:schemeClr>
                </a:solidFill>
              </a:rPr>
              <a:t> water, and – at </a:t>
            </a:r>
            <a:r>
              <a:rPr lang="fr-CH" sz="1500" dirty="0" err="1">
                <a:solidFill>
                  <a:schemeClr val="tx1">
                    <a:lumMod val="75000"/>
                    <a:lumOff val="25000"/>
                  </a:schemeClr>
                </a:solidFill>
              </a:rPr>
              <a:t>worst</a:t>
            </a:r>
            <a:r>
              <a:rPr lang="fr-CH" sz="1500" dirty="0">
                <a:solidFill>
                  <a:schemeClr val="tx1">
                    <a:lumMod val="75000"/>
                    <a:lumOff val="25000"/>
                  </a:schemeClr>
                </a:solidFill>
              </a:rPr>
              <a:t> – on surface water or </a:t>
            </a:r>
            <a:r>
              <a:rPr lang="fr-CH" sz="1500" err="1">
                <a:solidFill>
                  <a:schemeClr val="tx1">
                    <a:lumMod val="75000"/>
                    <a:lumOff val="25000"/>
                  </a:schemeClr>
                </a:solidFill>
              </a:rPr>
              <a:t>unprotected</a:t>
            </a:r>
            <a:r>
              <a:rPr lang="fr-CH" sz="1500">
                <a:solidFill>
                  <a:schemeClr val="tx1">
                    <a:lumMod val="75000"/>
                    <a:lumOff val="25000"/>
                  </a:schemeClr>
                </a:solidFill>
              </a:rPr>
              <a:t> sources. </a:t>
            </a:r>
            <a:endParaRPr lang="fr-CH" sz="1500" dirty="0">
              <a:solidFill>
                <a:schemeClr val="tx1">
                  <a:lumMod val="75000"/>
                  <a:lumOff val="25000"/>
                </a:schemeClr>
              </a:solidFill>
            </a:endParaRPr>
          </a:p>
        </p:txBody>
      </p:sp>
      <p:graphicFrame>
        <p:nvGraphicFramePr>
          <p:cNvPr id="10" name="Chart 9"/>
          <p:cNvGraphicFramePr>
            <a:graphicFrameLocks/>
          </p:cNvGraphicFramePr>
          <p:nvPr>
            <p:extLst>
              <p:ext uri="{D42A27DB-BD31-4B8C-83A1-F6EECF244321}">
                <p14:modId xmlns:p14="http://schemas.microsoft.com/office/powerpoint/2010/main" val="3119853501"/>
              </p:ext>
            </p:extLst>
          </p:nvPr>
        </p:nvGraphicFramePr>
        <p:xfrm>
          <a:off x="1403648" y="1573873"/>
          <a:ext cx="6336704" cy="3075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3580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936104"/>
          </a:xfrm>
        </p:spPr>
        <p:txBody>
          <a:bodyPr/>
          <a:lstStyle/>
          <a:p>
            <a:r>
              <a:rPr lang="fr-CH" sz="3000" dirty="0">
                <a:solidFill>
                  <a:srgbClr val="578ED1"/>
                </a:solidFill>
              </a:rPr>
              <a:t>WASH</a:t>
            </a:r>
            <a:endParaRPr lang="en-GB" sz="3000" dirty="0">
              <a:solidFill>
                <a:srgbClr val="578ED1"/>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28</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2"/>
          <a:stretch>
            <a:fillRect/>
          </a:stretch>
        </p:blipFill>
        <p:spPr>
          <a:xfrm>
            <a:off x="6484815" y="6237312"/>
            <a:ext cx="2481371" cy="498594"/>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3515414457"/>
              </p:ext>
            </p:extLst>
          </p:nvPr>
        </p:nvGraphicFramePr>
        <p:xfrm>
          <a:off x="1297210" y="1473129"/>
          <a:ext cx="6428290" cy="315905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02113" y="1042751"/>
            <a:ext cx="6825908" cy="369332"/>
          </a:xfrm>
          <a:prstGeom prst="rect">
            <a:avLst/>
          </a:prstGeom>
          <a:noFill/>
        </p:spPr>
        <p:txBody>
          <a:bodyPr wrap="square" rtlCol="0">
            <a:spAutoFit/>
          </a:bodyPr>
          <a:lstStyle/>
          <a:p>
            <a:r>
              <a:rPr lang="fr-CH" b="1">
                <a:solidFill>
                  <a:schemeClr val="tx1">
                    <a:lumMod val="85000"/>
                    <a:lumOff val="15000"/>
                  </a:schemeClr>
                </a:solidFill>
              </a:rPr>
              <a:t>% households with access to soap and that practice handwashing:</a:t>
            </a:r>
            <a:endParaRPr lang="en-GB" b="1">
              <a:solidFill>
                <a:schemeClr val="tx1">
                  <a:lumMod val="85000"/>
                  <a:lumOff val="15000"/>
                </a:schemeClr>
              </a:solidFill>
            </a:endParaRPr>
          </a:p>
        </p:txBody>
      </p:sp>
      <p:sp>
        <p:nvSpPr>
          <p:cNvPr id="9" name="TextBox 8"/>
          <p:cNvSpPr txBox="1"/>
          <p:nvPr/>
        </p:nvSpPr>
        <p:spPr>
          <a:xfrm>
            <a:off x="289963" y="5315098"/>
            <a:ext cx="8564073" cy="923330"/>
          </a:xfrm>
          <a:prstGeom prst="rect">
            <a:avLst/>
          </a:prstGeom>
          <a:noFill/>
        </p:spPr>
        <p:txBody>
          <a:bodyPr wrap="square" rtlCol="0">
            <a:spAutoFit/>
          </a:bodyPr>
          <a:lstStyle/>
          <a:p>
            <a:r>
              <a:rPr lang="fr-CH" dirty="0">
                <a:solidFill>
                  <a:schemeClr val="tx1">
                    <a:lumMod val="85000"/>
                    <a:lumOff val="15000"/>
                  </a:schemeClr>
                </a:solidFill>
              </a:rPr>
              <a:t>The proportion of </a:t>
            </a:r>
            <a:r>
              <a:rPr lang="fr-CH" dirty="0" err="1">
                <a:solidFill>
                  <a:schemeClr val="tx1">
                    <a:lumMod val="85000"/>
                    <a:lumOff val="15000"/>
                  </a:schemeClr>
                </a:solidFill>
              </a:rPr>
              <a:t>households</a:t>
            </a:r>
            <a:r>
              <a:rPr lang="fr-CH" dirty="0">
                <a:solidFill>
                  <a:schemeClr val="tx1">
                    <a:lumMod val="85000"/>
                    <a:lumOff val="15000"/>
                  </a:schemeClr>
                </a:solidFill>
              </a:rPr>
              <a:t> </a:t>
            </a:r>
            <a:r>
              <a:rPr lang="fr-CH" dirty="0" err="1">
                <a:solidFill>
                  <a:schemeClr val="tx1">
                    <a:lumMod val="85000"/>
                    <a:lumOff val="15000"/>
                  </a:schemeClr>
                </a:solidFill>
              </a:rPr>
              <a:t>with</a:t>
            </a:r>
            <a:r>
              <a:rPr lang="fr-CH" dirty="0">
                <a:solidFill>
                  <a:schemeClr val="tx1">
                    <a:lumMod val="85000"/>
                    <a:lumOff val="15000"/>
                  </a:schemeClr>
                </a:solidFill>
              </a:rPr>
              <a:t> </a:t>
            </a:r>
            <a:r>
              <a:rPr lang="fr-CH" dirty="0" err="1">
                <a:solidFill>
                  <a:schemeClr val="tx1">
                    <a:lumMod val="85000"/>
                    <a:lumOff val="15000"/>
                  </a:schemeClr>
                </a:solidFill>
              </a:rPr>
              <a:t>access</a:t>
            </a:r>
            <a:r>
              <a:rPr lang="fr-CH" dirty="0">
                <a:solidFill>
                  <a:schemeClr val="tx1">
                    <a:lumMod val="85000"/>
                    <a:lumOff val="15000"/>
                  </a:schemeClr>
                </a:solidFill>
              </a:rPr>
              <a:t> to soap and </a:t>
            </a:r>
            <a:r>
              <a:rPr lang="fr-CH" dirty="0" err="1">
                <a:solidFill>
                  <a:schemeClr val="tx1">
                    <a:lumMod val="85000"/>
                    <a:lumOff val="15000"/>
                  </a:schemeClr>
                </a:solidFill>
              </a:rPr>
              <a:t>practicing</a:t>
            </a:r>
            <a:r>
              <a:rPr lang="fr-CH" dirty="0">
                <a:solidFill>
                  <a:schemeClr val="tx1">
                    <a:lumMod val="85000"/>
                    <a:lumOff val="15000"/>
                  </a:schemeClr>
                </a:solidFill>
              </a:rPr>
              <a:t> </a:t>
            </a:r>
            <a:r>
              <a:rPr lang="fr-CH" dirty="0" err="1">
                <a:solidFill>
                  <a:schemeClr val="tx1">
                    <a:lumMod val="85000"/>
                    <a:lumOff val="15000"/>
                  </a:schemeClr>
                </a:solidFill>
              </a:rPr>
              <a:t>handwashing</a:t>
            </a:r>
            <a:r>
              <a:rPr lang="fr-CH" dirty="0">
                <a:solidFill>
                  <a:schemeClr val="tx1">
                    <a:lumMod val="85000"/>
                    <a:lumOff val="15000"/>
                  </a:schemeClr>
                </a:solidFill>
              </a:rPr>
              <a:t> </a:t>
            </a:r>
            <a:r>
              <a:rPr lang="fr-CH" dirty="0" err="1">
                <a:solidFill>
                  <a:schemeClr val="tx1">
                    <a:lumMod val="85000"/>
                    <a:lumOff val="15000"/>
                  </a:schemeClr>
                </a:solidFill>
              </a:rPr>
              <a:t>was</a:t>
            </a:r>
            <a:r>
              <a:rPr lang="fr-CH" dirty="0">
                <a:solidFill>
                  <a:schemeClr val="tx1">
                    <a:lumMod val="85000"/>
                    <a:lumOff val="15000"/>
                  </a:schemeClr>
                </a:solidFill>
              </a:rPr>
              <a:t> </a:t>
            </a:r>
            <a:r>
              <a:rPr lang="fr-CH" b="1" dirty="0" err="1">
                <a:solidFill>
                  <a:schemeClr val="tx1">
                    <a:lumMod val="85000"/>
                    <a:lumOff val="15000"/>
                  </a:schemeClr>
                </a:solidFill>
              </a:rPr>
              <a:t>lowest</a:t>
            </a:r>
            <a:r>
              <a:rPr lang="fr-CH" b="1" dirty="0">
                <a:solidFill>
                  <a:schemeClr val="tx1">
                    <a:lumMod val="85000"/>
                    <a:lumOff val="15000"/>
                  </a:schemeClr>
                </a:solidFill>
              </a:rPr>
              <a:t> in camps, </a:t>
            </a:r>
            <a:r>
              <a:rPr lang="fr-CH" dirty="0" err="1">
                <a:solidFill>
                  <a:schemeClr val="tx1">
                    <a:lumMod val="85000"/>
                    <a:lumOff val="15000"/>
                  </a:schemeClr>
                </a:solidFill>
              </a:rPr>
              <a:t>suggesting</a:t>
            </a:r>
            <a:r>
              <a:rPr lang="fr-CH" dirty="0">
                <a:solidFill>
                  <a:schemeClr val="tx1">
                    <a:lumMod val="85000"/>
                    <a:lumOff val="15000"/>
                  </a:schemeClr>
                </a:solidFill>
              </a:rPr>
              <a:t> the </a:t>
            </a:r>
            <a:r>
              <a:rPr lang="fr-CH" dirty="0" err="1">
                <a:solidFill>
                  <a:schemeClr val="tx1">
                    <a:lumMod val="85000"/>
                    <a:lumOff val="15000"/>
                  </a:schemeClr>
                </a:solidFill>
              </a:rPr>
              <a:t>need</a:t>
            </a:r>
            <a:r>
              <a:rPr lang="fr-CH" dirty="0">
                <a:solidFill>
                  <a:schemeClr val="tx1">
                    <a:lumMod val="85000"/>
                    <a:lumOff val="15000"/>
                  </a:schemeClr>
                </a:solidFill>
              </a:rPr>
              <a:t> to focus on </a:t>
            </a:r>
            <a:r>
              <a:rPr lang="fr-CH" dirty="0" err="1">
                <a:solidFill>
                  <a:schemeClr val="tx1">
                    <a:lumMod val="85000"/>
                    <a:lumOff val="15000"/>
                  </a:schemeClr>
                </a:solidFill>
              </a:rPr>
              <a:t>hygiene</a:t>
            </a:r>
            <a:r>
              <a:rPr lang="fr-CH" dirty="0">
                <a:solidFill>
                  <a:schemeClr val="tx1">
                    <a:lumMod val="85000"/>
                    <a:lumOff val="15000"/>
                  </a:schemeClr>
                </a:solidFill>
              </a:rPr>
              <a:t> promotion-</a:t>
            </a:r>
            <a:r>
              <a:rPr lang="fr-CH" dirty="0" err="1">
                <a:solidFill>
                  <a:schemeClr val="tx1">
                    <a:lumMod val="85000"/>
                    <a:lumOff val="15000"/>
                  </a:schemeClr>
                </a:solidFill>
              </a:rPr>
              <a:t>based</a:t>
            </a:r>
            <a:r>
              <a:rPr lang="fr-CH" dirty="0">
                <a:solidFill>
                  <a:schemeClr val="tx1">
                    <a:lumMod val="85000"/>
                    <a:lumOff val="15000"/>
                  </a:schemeClr>
                </a:solidFill>
              </a:rPr>
              <a:t> interventions and/or soap distributions </a:t>
            </a:r>
            <a:r>
              <a:rPr lang="fr-CH" dirty="0" err="1">
                <a:solidFill>
                  <a:schemeClr val="tx1">
                    <a:lumMod val="85000"/>
                    <a:lumOff val="15000"/>
                  </a:schemeClr>
                </a:solidFill>
              </a:rPr>
              <a:t>there</a:t>
            </a:r>
            <a:r>
              <a:rPr lang="fr-CH" dirty="0">
                <a:solidFill>
                  <a:schemeClr val="tx1">
                    <a:lumMod val="85000"/>
                    <a:lumOff val="15000"/>
                  </a:schemeClr>
                </a:solidFill>
              </a:rPr>
              <a:t>. </a:t>
            </a:r>
            <a:endParaRPr lang="en-GB" dirty="0">
              <a:solidFill>
                <a:schemeClr val="tx1">
                  <a:lumMod val="85000"/>
                  <a:lumOff val="15000"/>
                </a:schemeClr>
              </a:solidFill>
            </a:endParaRPr>
          </a:p>
        </p:txBody>
      </p:sp>
    </p:spTree>
    <p:extLst>
      <p:ext uri="{BB962C8B-B14F-4D97-AF65-F5344CB8AC3E}">
        <p14:creationId xmlns:p14="http://schemas.microsoft.com/office/powerpoint/2010/main" val="100517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864096"/>
          </a:xfrm>
        </p:spPr>
        <p:txBody>
          <a:bodyPr>
            <a:normAutofit/>
          </a:bodyPr>
          <a:lstStyle/>
          <a:p>
            <a:r>
              <a:rPr lang="fr-CH" sz="3000" dirty="0">
                <a:solidFill>
                  <a:srgbClr val="578ED1"/>
                </a:solidFill>
              </a:rPr>
              <a:t>FOOD SECURITY</a:t>
            </a:r>
            <a:endParaRPr lang="en-GB" sz="3000" dirty="0">
              <a:solidFill>
                <a:srgbClr val="578ED1"/>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29</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sp>
        <p:nvSpPr>
          <p:cNvPr id="9" name="TextBox 8"/>
          <p:cNvSpPr txBox="1"/>
          <p:nvPr/>
        </p:nvSpPr>
        <p:spPr>
          <a:xfrm>
            <a:off x="129135" y="4762557"/>
            <a:ext cx="8808100" cy="1815882"/>
          </a:xfrm>
          <a:prstGeom prst="rect">
            <a:avLst/>
          </a:prstGeom>
          <a:noFill/>
        </p:spPr>
        <p:txBody>
          <a:bodyPr wrap="square" rtlCol="0">
            <a:spAutoFit/>
          </a:bodyPr>
          <a:lstStyle/>
          <a:p>
            <a:r>
              <a:rPr lang="fr-CH"/>
              <a:t>The </a:t>
            </a:r>
            <a:r>
              <a:rPr lang="fr-CH" dirty="0"/>
              <a:t>proportion of </a:t>
            </a:r>
            <a:r>
              <a:rPr lang="fr-CH" err="1"/>
              <a:t>households</a:t>
            </a:r>
            <a:r>
              <a:rPr lang="fr-CH"/>
              <a:t> that was food insecure was similar for all population groups. However, the proportion of IDP households in camp found to be vulnerable to food insecurity was approximately 20 percentage points higher than the other population groups. </a:t>
            </a:r>
          </a:p>
          <a:p>
            <a:pPr marL="285750" indent="-285750">
              <a:buFont typeface="Arial" panose="020B0604020202020204" pitchFamily="34" charset="0"/>
              <a:buChar char="•"/>
            </a:pPr>
            <a:endParaRPr lang="fr-CH" sz="1600"/>
          </a:p>
          <a:p>
            <a:r>
              <a:rPr lang="fr-CH" sz="1400"/>
              <a:t>*Based on the Consolidated approach to reporting indicators (CARI) for food insecurity </a:t>
            </a:r>
          </a:p>
          <a:p>
            <a:r>
              <a:rPr lang="fr-CH" sz="1400"/>
              <a:t>analysis, that looks at food consumption, food expenditure, and coping strategies to </a:t>
            </a:r>
          </a:p>
          <a:p>
            <a:r>
              <a:rPr lang="fr-CH" sz="1400"/>
              <a:t>cope with lack of food.  </a:t>
            </a:r>
          </a:p>
        </p:txBody>
      </p:sp>
      <p:sp>
        <p:nvSpPr>
          <p:cNvPr id="3" name="TextBox 2"/>
          <p:cNvSpPr txBox="1"/>
          <p:nvPr/>
        </p:nvSpPr>
        <p:spPr>
          <a:xfrm>
            <a:off x="323528" y="915102"/>
            <a:ext cx="8022232" cy="369332"/>
          </a:xfrm>
          <a:prstGeom prst="rect">
            <a:avLst/>
          </a:prstGeom>
          <a:noFill/>
        </p:spPr>
        <p:txBody>
          <a:bodyPr wrap="square" rtlCol="0">
            <a:spAutoFit/>
          </a:bodyPr>
          <a:lstStyle/>
          <a:p>
            <a:r>
              <a:rPr lang="fr-CH" b="1" dirty="0" err="1"/>
              <a:t>Level</a:t>
            </a:r>
            <a:r>
              <a:rPr lang="fr-CH" b="1" dirty="0"/>
              <a:t> of </a:t>
            </a:r>
            <a:r>
              <a:rPr lang="fr-CH" b="1" dirty="0" err="1"/>
              <a:t>severity</a:t>
            </a:r>
            <a:r>
              <a:rPr lang="fr-CH" b="1" dirty="0"/>
              <a:t> in relation to </a:t>
            </a:r>
            <a:r>
              <a:rPr lang="fr-CH" b="1" dirty="0" err="1"/>
              <a:t>food</a:t>
            </a:r>
            <a:r>
              <a:rPr lang="fr-CH" b="1" dirty="0"/>
              <a:t> </a:t>
            </a:r>
            <a:r>
              <a:rPr lang="fr-CH" b="1" dirty="0" err="1"/>
              <a:t>insecurity</a:t>
            </a:r>
            <a:r>
              <a:rPr lang="fr-CH" b="1" dirty="0"/>
              <a:t>*, by population group: </a:t>
            </a:r>
            <a:endParaRPr lang="en-GB" b="1" dirty="0"/>
          </a:p>
        </p:txBody>
      </p:sp>
      <p:graphicFrame>
        <p:nvGraphicFramePr>
          <p:cNvPr id="11" name="Chart 10"/>
          <p:cNvGraphicFramePr>
            <a:graphicFrameLocks/>
          </p:cNvGraphicFramePr>
          <p:nvPr>
            <p:extLst>
              <p:ext uri="{D42A27DB-BD31-4B8C-83A1-F6EECF244321}">
                <p14:modId xmlns:p14="http://schemas.microsoft.com/office/powerpoint/2010/main" val="2897322777"/>
              </p:ext>
            </p:extLst>
          </p:nvPr>
        </p:nvGraphicFramePr>
        <p:xfrm>
          <a:off x="228396" y="1284434"/>
          <a:ext cx="8687208" cy="33585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430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270B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7C810-88CF-4BE9-9B34-5CE3EAC163FC}" type="slidenum">
              <a:rPr lang="en-US" smtClean="0"/>
              <a:t>3</a:t>
            </a:fld>
            <a:endParaRPr lang="en-US"/>
          </a:p>
        </p:txBody>
      </p:sp>
      <p:sp>
        <p:nvSpPr>
          <p:cNvPr id="5" name="Content Placeholder 2">
            <a:extLst>
              <a:ext uri="{FF2B5EF4-FFF2-40B4-BE49-F238E27FC236}">
                <a16:creationId xmlns:a16="http://schemas.microsoft.com/office/drawing/2014/main" id="{B4CCAE56-2904-994A-9916-81BB22482FCF}"/>
              </a:ext>
            </a:extLst>
          </p:cNvPr>
          <p:cNvSpPr>
            <a:spLocks noGrp="1"/>
          </p:cNvSpPr>
          <p:nvPr>
            <p:ph idx="1"/>
          </p:nvPr>
        </p:nvSpPr>
        <p:spPr>
          <a:xfrm>
            <a:off x="395536" y="1124744"/>
            <a:ext cx="7886700" cy="4351338"/>
          </a:xfrm>
        </p:spPr>
        <p:txBody>
          <a:bodyPr/>
          <a:lstStyle/>
          <a:p>
            <a:pPr marL="0" indent="0" algn="ctr">
              <a:buNone/>
            </a:pPr>
            <a:endParaRPr lang="fr-FR"/>
          </a:p>
          <a:p>
            <a:pPr marL="0" indent="0" algn="ctr">
              <a:buNone/>
            </a:pPr>
            <a:endParaRPr lang="fr-FR"/>
          </a:p>
          <a:p>
            <a:pPr marL="0" indent="0" algn="ctr">
              <a:buNone/>
            </a:pPr>
            <a:endParaRPr lang="fr-FR"/>
          </a:p>
          <a:p>
            <a:pPr marL="0" indent="0" algn="ctr">
              <a:buNone/>
            </a:pPr>
            <a:endParaRPr lang="fr-FR"/>
          </a:p>
          <a:p>
            <a:pPr marL="0" indent="0" algn="ctr">
              <a:buNone/>
            </a:pPr>
            <a:r>
              <a:rPr lang="fr-FR" sz="5000">
                <a:solidFill>
                  <a:schemeClr val="bg1"/>
                </a:solidFill>
              </a:rPr>
              <a:t>1 - INTRODUCTION</a:t>
            </a:r>
          </a:p>
        </p:txBody>
      </p:sp>
      <p:pic>
        <p:nvPicPr>
          <p:cNvPr id="6" name="Picture 5">
            <a:extLst>
              <a:ext uri="{FF2B5EF4-FFF2-40B4-BE49-F238E27FC236}">
                <a16:creationId xmlns:a16="http://schemas.microsoft.com/office/drawing/2014/main" id="{222B9577-4593-EA44-96D4-FC1AEEE5EDC0}"/>
              </a:ext>
            </a:extLst>
          </p:cNvPr>
          <p:cNvPicPr>
            <a:picLocks noChangeAspect="1"/>
          </p:cNvPicPr>
          <p:nvPr/>
        </p:nvPicPr>
        <p:blipFill>
          <a:blip r:embed="rId2"/>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1339568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936104"/>
          </a:xfrm>
        </p:spPr>
        <p:txBody>
          <a:bodyPr/>
          <a:lstStyle/>
          <a:p>
            <a:r>
              <a:rPr lang="fr-CH" sz="3000" dirty="0">
                <a:solidFill>
                  <a:srgbClr val="578ED1"/>
                </a:solidFill>
              </a:rPr>
              <a:t>LIVELIHOODS</a:t>
            </a:r>
            <a:endParaRPr lang="en-GB" sz="3000" dirty="0">
              <a:solidFill>
                <a:srgbClr val="578ED1"/>
              </a:solidFill>
            </a:endParaRPr>
          </a:p>
        </p:txBody>
      </p:sp>
      <p:sp>
        <p:nvSpPr>
          <p:cNvPr id="3" name="Content Placeholder 2"/>
          <p:cNvSpPr>
            <a:spLocks noGrp="1"/>
          </p:cNvSpPr>
          <p:nvPr>
            <p:ph idx="1"/>
          </p:nvPr>
        </p:nvSpPr>
        <p:spPr>
          <a:xfrm>
            <a:off x="436453" y="953238"/>
            <a:ext cx="8498642" cy="1086898"/>
          </a:xfrm>
        </p:spPr>
        <p:txBody>
          <a:bodyPr>
            <a:normAutofit fontScale="92500" lnSpcReduction="10000"/>
          </a:bodyPr>
          <a:lstStyle/>
          <a:p>
            <a:pPr marL="0" indent="0">
              <a:buNone/>
            </a:pPr>
            <a:r>
              <a:rPr lang="fr-CH" sz="1600">
                <a:solidFill>
                  <a:schemeClr val="tx1">
                    <a:lumMod val="85000"/>
                    <a:lumOff val="15000"/>
                  </a:schemeClr>
                </a:solidFill>
              </a:rPr>
              <a:t>22% (IDP out of camp), 27% (returnee) and 37% (IDP in camp) households had at least one adult unemployed and seeking work. </a:t>
            </a:r>
          </a:p>
          <a:p>
            <a:pPr marL="0" indent="0">
              <a:buNone/>
            </a:pPr>
            <a:endParaRPr lang="fr-CH" sz="1600">
              <a:solidFill>
                <a:schemeClr val="tx1">
                  <a:lumMod val="85000"/>
                  <a:lumOff val="15000"/>
                </a:schemeClr>
              </a:solidFill>
            </a:endParaRPr>
          </a:p>
          <a:p>
            <a:pPr marL="0" indent="0">
              <a:buNone/>
            </a:pPr>
            <a:r>
              <a:rPr lang="fr-CH" sz="1600" b="1">
                <a:solidFill>
                  <a:schemeClr val="tx1">
                    <a:lumMod val="85000"/>
                    <a:lumOff val="15000"/>
                  </a:schemeClr>
                </a:solidFill>
              </a:rPr>
              <a:t>Top three primary barriers to employment, by population group: </a:t>
            </a:r>
            <a:endParaRPr lang="fr-CH" sz="2000"/>
          </a:p>
          <a:p>
            <a:pPr marL="0" indent="0">
              <a:buNone/>
            </a:pPr>
            <a:endParaRPr lang="fr-CH" sz="2000"/>
          </a:p>
          <a:p>
            <a:pPr marL="0" indent="0">
              <a:buNone/>
            </a:pPr>
            <a:endParaRPr lang="fr-CH" sz="2000"/>
          </a:p>
          <a:p>
            <a:pPr marL="0" indent="0">
              <a:buNone/>
            </a:pPr>
            <a:endParaRPr lang="fr-CH" sz="2000"/>
          </a:p>
          <a:p>
            <a:pPr marL="0" indent="0">
              <a:buNone/>
            </a:pPr>
            <a:endParaRPr lang="fr-CH" sz="2000"/>
          </a:p>
          <a:p>
            <a:pPr marL="0" indent="0">
              <a:buNone/>
            </a:pPr>
            <a:endParaRPr lang="fr-CH" sz="2000"/>
          </a:p>
        </p:txBody>
      </p:sp>
      <p:sp>
        <p:nvSpPr>
          <p:cNvPr id="4" name="Slide Number Placeholder 3"/>
          <p:cNvSpPr>
            <a:spLocks noGrp="1"/>
          </p:cNvSpPr>
          <p:nvPr>
            <p:ph type="sldNum" sz="quarter" idx="12"/>
          </p:nvPr>
        </p:nvSpPr>
        <p:spPr/>
        <p:txBody>
          <a:bodyPr/>
          <a:lstStyle/>
          <a:p>
            <a:fld id="{8697C810-88CF-4BE9-9B34-5CE3EAC163FC}" type="slidenum">
              <a:rPr lang="en-US" smtClean="0"/>
              <a:t>30</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370106749"/>
              </p:ext>
            </p:extLst>
          </p:nvPr>
        </p:nvGraphicFramePr>
        <p:xfrm>
          <a:off x="443756" y="2095342"/>
          <a:ext cx="8256488" cy="2735535"/>
        </p:xfrm>
        <a:graphic>
          <a:graphicData uri="http://schemas.openxmlformats.org/drawingml/2006/table">
            <a:tbl>
              <a:tblPr firstRow="1" bandRow="1">
                <a:tableStyleId>{2D5ABB26-0587-4C30-8999-92F81FD0307C}</a:tableStyleId>
              </a:tblPr>
              <a:tblGrid>
                <a:gridCol w="1107068">
                  <a:extLst>
                    <a:ext uri="{9D8B030D-6E8A-4147-A177-3AD203B41FA5}">
                      <a16:colId xmlns:a16="http://schemas.microsoft.com/office/drawing/2014/main" val="3063454544"/>
                    </a:ext>
                  </a:extLst>
                </a:gridCol>
                <a:gridCol w="2383140">
                  <a:extLst>
                    <a:ext uri="{9D8B030D-6E8A-4147-A177-3AD203B41FA5}">
                      <a16:colId xmlns:a16="http://schemas.microsoft.com/office/drawing/2014/main" val="1116145198"/>
                    </a:ext>
                  </a:extLst>
                </a:gridCol>
                <a:gridCol w="2383140">
                  <a:extLst>
                    <a:ext uri="{9D8B030D-6E8A-4147-A177-3AD203B41FA5}">
                      <a16:colId xmlns:a16="http://schemas.microsoft.com/office/drawing/2014/main" val="2668309425"/>
                    </a:ext>
                  </a:extLst>
                </a:gridCol>
                <a:gridCol w="2383140">
                  <a:extLst>
                    <a:ext uri="{9D8B030D-6E8A-4147-A177-3AD203B41FA5}">
                      <a16:colId xmlns:a16="http://schemas.microsoft.com/office/drawing/2014/main" val="1670225964"/>
                    </a:ext>
                  </a:extLst>
                </a:gridCol>
              </a:tblGrid>
              <a:tr h="327048">
                <a:tc>
                  <a:txBody>
                    <a:bodyPr/>
                    <a:lstStyle/>
                    <a:p>
                      <a:pPr algn="ctr"/>
                      <a:endParaRPr lang="en-GB" sz="16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tc>
                  <a:txBody>
                    <a:bodyPr/>
                    <a:lstStyle/>
                    <a:p>
                      <a:pPr algn="ctr"/>
                      <a:r>
                        <a:rPr lang="fr-CH" sz="1400" b="1">
                          <a:solidFill>
                            <a:schemeClr val="bg1"/>
                          </a:solidFill>
                        </a:rPr>
                        <a:t>Main</a:t>
                      </a:r>
                      <a:r>
                        <a:rPr lang="fr-CH" sz="1400" b="1" baseline="0">
                          <a:solidFill>
                            <a:schemeClr val="bg1"/>
                          </a:solidFill>
                        </a:rPr>
                        <a:t> reason</a:t>
                      </a:r>
                      <a:endParaRPr lang="en-GB" sz="14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tc>
                  <a:txBody>
                    <a:bodyPr/>
                    <a:lstStyle/>
                    <a:p>
                      <a:pPr algn="ctr"/>
                      <a:r>
                        <a:rPr lang="fr-CH" sz="1400" b="1">
                          <a:solidFill>
                            <a:schemeClr val="bg1"/>
                          </a:solidFill>
                        </a:rPr>
                        <a:t>Second</a:t>
                      </a:r>
                      <a:r>
                        <a:rPr lang="fr-CH" sz="1400" b="1" baseline="0">
                          <a:solidFill>
                            <a:schemeClr val="bg1"/>
                          </a:solidFill>
                        </a:rPr>
                        <a:t> reason</a:t>
                      </a:r>
                      <a:endParaRPr lang="en-GB" sz="14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tc>
                  <a:txBody>
                    <a:bodyPr/>
                    <a:lstStyle/>
                    <a:p>
                      <a:pPr algn="ctr"/>
                      <a:r>
                        <a:rPr lang="fr-CH" sz="1400" b="1">
                          <a:solidFill>
                            <a:schemeClr val="bg1"/>
                          </a:solidFill>
                        </a:rPr>
                        <a:t>Third reason </a:t>
                      </a:r>
                      <a:endParaRPr lang="en-GB" sz="14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769204540"/>
                  </a:ext>
                </a:extLst>
              </a:tr>
              <a:tr h="717773">
                <a:tc>
                  <a:txBody>
                    <a:bodyPr/>
                    <a:lstStyle/>
                    <a:p>
                      <a:pPr algn="l"/>
                      <a:r>
                        <a:rPr lang="fr-CH" sz="1400" b="1"/>
                        <a:t>IDP in camp</a:t>
                      </a:r>
                      <a:endParaRPr lang="fr-CH" sz="1400" b="1" baseline="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fr-CH" sz="1400"/>
                        <a:t>Increased competition</a:t>
                      </a:r>
                      <a:r>
                        <a:rPr lang="fr-CH" sz="1400" baseline="0"/>
                        <a:t> for jobs (66%)</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l"/>
                      <a:r>
                        <a:rPr lang="fr-CH" sz="1400"/>
                        <a:t>Lack</a:t>
                      </a:r>
                      <a:r>
                        <a:rPr lang="fr-CH" sz="1400" baseline="0"/>
                        <a:t> of family / personal connections (28%)</a:t>
                      </a:r>
                      <a:endParaRPr lang="fr-CH"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a:t>Available jobs are too far away (24%)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64934778"/>
                  </a:ext>
                </a:extLst>
              </a:tr>
              <a:tr h="790633">
                <a:tc>
                  <a:txBody>
                    <a:bodyPr/>
                    <a:lstStyle/>
                    <a:p>
                      <a:pPr algn="l"/>
                      <a:r>
                        <a:rPr lang="fr-CH" sz="1400" b="1"/>
                        <a:t>IDP </a:t>
                      </a:r>
                      <a:r>
                        <a:rPr lang="fr-CH" sz="1400" b="1" baseline="0"/>
                        <a:t>out of camp</a:t>
                      </a:r>
                      <a:endParaRPr lang="en-GB" sz="1400" b="1"/>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fr-CH" sz="1400"/>
                        <a:t>Increased competition for jobs (80%)</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l"/>
                      <a:r>
                        <a:rPr lang="fr-CH" sz="1400"/>
                        <a:t>Lac</a:t>
                      </a:r>
                      <a:r>
                        <a:rPr lang="fr-CH" sz="1400" baseline="0"/>
                        <a:t>k of family / personal connections (14%)</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a:txBody>
                    <a:bodyPr/>
                    <a:lstStyle/>
                    <a:p>
                      <a:pPr algn="l"/>
                      <a:r>
                        <a:rPr lang="fr-CH" sz="1400"/>
                        <a:t>Underqualified for available jobs (13%)</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974748899"/>
                  </a:ext>
                </a:extLst>
              </a:tr>
              <a:tr h="891849">
                <a:tc>
                  <a:txBody>
                    <a:bodyPr/>
                    <a:lstStyle/>
                    <a:p>
                      <a:pPr algn="l"/>
                      <a:r>
                        <a:rPr lang="fr-CH" sz="1400" b="1"/>
                        <a:t>Returnee</a:t>
                      </a:r>
                      <a:endParaRPr lang="en-GB" sz="1400" b="1"/>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fr-CH" sz="1400"/>
                        <a:t>Increased competition for jobs (86%)</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400" baseline="0"/>
                        <a:t>Lack of family / personal connections (10%)</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a:txBody>
                    <a:bodyPr/>
                    <a:lstStyle/>
                    <a:p>
                      <a:pPr algn="l"/>
                      <a:r>
                        <a:rPr lang="fr-CH" sz="1400"/>
                        <a:t>Underqualified</a:t>
                      </a:r>
                      <a:r>
                        <a:rPr lang="fr-CH" sz="1400" baseline="0"/>
                        <a:t> for available jobs (7%)</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29807688"/>
                  </a:ext>
                </a:extLst>
              </a:tr>
            </a:tbl>
          </a:graphicData>
        </a:graphic>
      </p:graphicFrame>
      <p:sp>
        <p:nvSpPr>
          <p:cNvPr id="9" name="TextBox 8"/>
          <p:cNvSpPr txBox="1"/>
          <p:nvPr/>
        </p:nvSpPr>
        <p:spPr>
          <a:xfrm>
            <a:off x="274012" y="4851791"/>
            <a:ext cx="8823524" cy="1569660"/>
          </a:xfrm>
          <a:prstGeom prst="rect">
            <a:avLst/>
          </a:prstGeom>
          <a:noFill/>
        </p:spPr>
        <p:txBody>
          <a:bodyPr wrap="square" rtlCol="0">
            <a:spAutoFit/>
          </a:bodyPr>
          <a:lstStyle/>
          <a:p>
            <a:endParaRPr lang="fr-CH" sz="1600">
              <a:solidFill>
                <a:schemeClr val="tx1">
                  <a:lumMod val="85000"/>
                  <a:lumOff val="15000"/>
                </a:schemeClr>
              </a:solidFill>
            </a:endParaRPr>
          </a:p>
          <a:p>
            <a:pPr marL="285750" indent="-285750">
              <a:buFont typeface="Arial" panose="020B0604020202020204" pitchFamily="34" charset="0"/>
              <a:buChar char="•"/>
            </a:pPr>
            <a:r>
              <a:rPr lang="fr-CH" sz="1600">
                <a:solidFill>
                  <a:schemeClr val="tx1">
                    <a:lumMod val="85000"/>
                    <a:lumOff val="15000"/>
                  </a:schemeClr>
                </a:solidFill>
              </a:rPr>
              <a:t>Lack </a:t>
            </a:r>
            <a:r>
              <a:rPr lang="fr-CH" sz="1600" dirty="0">
                <a:solidFill>
                  <a:schemeClr val="tx1">
                    <a:lumMod val="85000"/>
                    <a:lumOff val="15000"/>
                  </a:schemeClr>
                </a:solidFill>
              </a:rPr>
              <a:t>of </a:t>
            </a:r>
            <a:r>
              <a:rPr lang="fr-CH" sz="1600" dirty="0" err="1">
                <a:solidFill>
                  <a:schemeClr val="tx1">
                    <a:lumMod val="85000"/>
                    <a:lumOff val="15000"/>
                  </a:schemeClr>
                </a:solidFill>
              </a:rPr>
              <a:t>family</a:t>
            </a:r>
            <a:r>
              <a:rPr lang="fr-CH" sz="1600" dirty="0">
                <a:solidFill>
                  <a:schemeClr val="tx1">
                    <a:lumMod val="85000"/>
                    <a:lumOff val="15000"/>
                  </a:schemeClr>
                </a:solidFill>
              </a:rPr>
              <a:t> / </a:t>
            </a:r>
            <a:r>
              <a:rPr lang="fr-CH" sz="1600" dirty="0" err="1">
                <a:solidFill>
                  <a:schemeClr val="tx1">
                    <a:lumMod val="85000"/>
                    <a:lumOff val="15000"/>
                  </a:schemeClr>
                </a:solidFill>
              </a:rPr>
              <a:t>personal</a:t>
            </a:r>
            <a:r>
              <a:rPr lang="fr-CH" sz="1600" dirty="0">
                <a:solidFill>
                  <a:schemeClr val="tx1">
                    <a:lumMod val="85000"/>
                    <a:lumOff val="15000"/>
                  </a:schemeClr>
                </a:solidFill>
              </a:rPr>
              <a:t> connections as a </a:t>
            </a:r>
            <a:r>
              <a:rPr lang="fr-CH" sz="1600" dirty="0" err="1">
                <a:solidFill>
                  <a:schemeClr val="tx1">
                    <a:lumMod val="85000"/>
                    <a:lumOff val="15000"/>
                  </a:schemeClr>
                </a:solidFill>
              </a:rPr>
              <a:t>barrier</a:t>
            </a:r>
            <a:r>
              <a:rPr lang="fr-CH" sz="1600" dirty="0">
                <a:solidFill>
                  <a:schemeClr val="tx1">
                    <a:lumMod val="85000"/>
                    <a:lumOff val="15000"/>
                  </a:schemeClr>
                </a:solidFill>
              </a:rPr>
              <a:t> to </a:t>
            </a:r>
            <a:r>
              <a:rPr lang="fr-CH" sz="1600" dirty="0" err="1">
                <a:solidFill>
                  <a:schemeClr val="tx1">
                    <a:lumMod val="85000"/>
                    <a:lumOff val="15000"/>
                  </a:schemeClr>
                </a:solidFill>
              </a:rPr>
              <a:t>employment</a:t>
            </a:r>
            <a:r>
              <a:rPr lang="fr-CH" sz="1600" dirty="0">
                <a:solidFill>
                  <a:schemeClr val="tx1">
                    <a:lumMod val="85000"/>
                    <a:lumOff val="15000"/>
                  </a:schemeClr>
                </a:solidFill>
              </a:rPr>
              <a:t> </a:t>
            </a:r>
            <a:r>
              <a:rPr lang="fr-CH" sz="1600" dirty="0" err="1">
                <a:solidFill>
                  <a:schemeClr val="tx1">
                    <a:lumMod val="85000"/>
                    <a:lumOff val="15000"/>
                  </a:schemeClr>
                </a:solidFill>
              </a:rPr>
              <a:t>was</a:t>
            </a:r>
            <a:r>
              <a:rPr lang="fr-CH" sz="1600" dirty="0">
                <a:solidFill>
                  <a:schemeClr val="tx1">
                    <a:lumMod val="85000"/>
                    <a:lumOff val="15000"/>
                  </a:schemeClr>
                </a:solidFill>
              </a:rPr>
              <a:t> </a:t>
            </a:r>
            <a:r>
              <a:rPr lang="fr-CH" sz="1600" dirty="0" err="1">
                <a:solidFill>
                  <a:schemeClr val="tx1">
                    <a:lumMod val="85000"/>
                    <a:lumOff val="15000"/>
                  </a:schemeClr>
                </a:solidFill>
              </a:rPr>
              <a:t>cited</a:t>
            </a:r>
            <a:r>
              <a:rPr lang="fr-CH" sz="1600" dirty="0">
                <a:solidFill>
                  <a:schemeClr val="tx1">
                    <a:lumMod val="85000"/>
                    <a:lumOff val="15000"/>
                  </a:schemeClr>
                </a:solidFill>
              </a:rPr>
              <a:t> more </a:t>
            </a:r>
            <a:r>
              <a:rPr lang="fr-CH" sz="1600" dirty="0" err="1">
                <a:solidFill>
                  <a:schemeClr val="tx1">
                    <a:lumMod val="85000"/>
                    <a:lumOff val="15000"/>
                  </a:schemeClr>
                </a:solidFill>
              </a:rPr>
              <a:t>frequently</a:t>
            </a:r>
            <a:r>
              <a:rPr lang="fr-CH" sz="1600" dirty="0">
                <a:solidFill>
                  <a:schemeClr val="tx1">
                    <a:lumMod val="85000"/>
                    <a:lumOff val="15000"/>
                  </a:schemeClr>
                </a:solidFill>
              </a:rPr>
              <a:t> by IDP </a:t>
            </a:r>
            <a:r>
              <a:rPr lang="fr-CH" sz="1600" dirty="0" err="1">
                <a:solidFill>
                  <a:schemeClr val="tx1">
                    <a:lumMod val="85000"/>
                    <a:lumOff val="15000"/>
                  </a:schemeClr>
                </a:solidFill>
              </a:rPr>
              <a:t>households</a:t>
            </a:r>
            <a:r>
              <a:rPr lang="fr-CH" sz="1600" dirty="0">
                <a:solidFill>
                  <a:schemeClr val="tx1">
                    <a:lumMod val="85000"/>
                    <a:lumOff val="15000"/>
                  </a:schemeClr>
                </a:solidFill>
              </a:rPr>
              <a:t> in camp (28%) </a:t>
            </a:r>
            <a:r>
              <a:rPr lang="fr-CH" sz="1600" dirty="0" err="1">
                <a:solidFill>
                  <a:schemeClr val="tx1">
                    <a:lumMod val="85000"/>
                    <a:lumOff val="15000"/>
                  </a:schemeClr>
                </a:solidFill>
              </a:rPr>
              <a:t>than</a:t>
            </a:r>
            <a:r>
              <a:rPr lang="fr-CH" sz="1600" dirty="0">
                <a:solidFill>
                  <a:schemeClr val="tx1">
                    <a:lumMod val="85000"/>
                    <a:lumOff val="15000"/>
                  </a:schemeClr>
                </a:solidFill>
              </a:rPr>
              <a:t> </a:t>
            </a:r>
            <a:r>
              <a:rPr lang="fr-CH" sz="1600" dirty="0" err="1">
                <a:solidFill>
                  <a:schemeClr val="tx1">
                    <a:lumMod val="85000"/>
                    <a:lumOff val="15000"/>
                  </a:schemeClr>
                </a:solidFill>
              </a:rPr>
              <a:t>other</a:t>
            </a:r>
            <a:r>
              <a:rPr lang="fr-CH" sz="1600" dirty="0">
                <a:solidFill>
                  <a:schemeClr val="tx1">
                    <a:lumMod val="85000"/>
                    <a:lumOff val="15000"/>
                  </a:schemeClr>
                </a:solidFill>
              </a:rPr>
              <a:t> population groups </a:t>
            </a:r>
            <a:r>
              <a:rPr lang="fr-CH" sz="1600">
                <a:solidFill>
                  <a:schemeClr val="tx1">
                    <a:lumMod val="85000"/>
                    <a:lumOff val="15000"/>
                  </a:schemeClr>
                </a:solidFill>
              </a:rPr>
              <a:t>(14% </a:t>
            </a:r>
            <a:r>
              <a:rPr lang="fr-CH" sz="1600" dirty="0">
                <a:solidFill>
                  <a:schemeClr val="tx1">
                    <a:lumMod val="85000"/>
                    <a:lumOff val="15000"/>
                  </a:schemeClr>
                </a:solidFill>
              </a:rPr>
              <a:t>of IDP out of camp</a:t>
            </a:r>
            <a:r>
              <a:rPr lang="fr-CH" sz="1600">
                <a:solidFill>
                  <a:schemeClr val="tx1">
                    <a:lumMod val="85000"/>
                    <a:lumOff val="15000"/>
                  </a:schemeClr>
                </a:solidFill>
              </a:rPr>
              <a:t>, 10% </a:t>
            </a:r>
            <a:r>
              <a:rPr lang="fr-CH" sz="1600" dirty="0" err="1">
                <a:solidFill>
                  <a:schemeClr val="tx1">
                    <a:lumMod val="85000"/>
                    <a:lumOff val="15000"/>
                  </a:schemeClr>
                </a:solidFill>
              </a:rPr>
              <a:t>returnee</a:t>
            </a:r>
            <a:r>
              <a:rPr lang="fr-CH" sz="1600">
                <a:solidFill>
                  <a:schemeClr val="tx1">
                    <a:lumMod val="85000"/>
                    <a:lumOff val="15000"/>
                  </a:schemeClr>
                </a:solidFill>
              </a:rPr>
              <a:t>). </a:t>
            </a:r>
            <a:endParaRPr lang="fr-CH" sz="1600" dirty="0">
              <a:solidFill>
                <a:schemeClr val="tx1">
                  <a:lumMod val="85000"/>
                  <a:lumOff val="15000"/>
                </a:schemeClr>
              </a:solidFill>
            </a:endParaRPr>
          </a:p>
          <a:p>
            <a:pPr marL="285750" indent="-285750">
              <a:buFont typeface="Arial" panose="020B0604020202020204" pitchFamily="34" charset="0"/>
              <a:buChar char="•"/>
            </a:pPr>
            <a:r>
              <a:rPr lang="fr-CH" sz="1600" b="1" dirty="0" err="1">
                <a:solidFill>
                  <a:schemeClr val="tx1">
                    <a:lumMod val="85000"/>
                    <a:lumOff val="15000"/>
                  </a:schemeClr>
                </a:solidFill>
              </a:rPr>
              <a:t>Lack</a:t>
            </a:r>
            <a:r>
              <a:rPr lang="fr-CH" sz="1600" b="1" dirty="0">
                <a:solidFill>
                  <a:schemeClr val="tx1">
                    <a:lumMod val="85000"/>
                    <a:lumOff val="15000"/>
                  </a:schemeClr>
                </a:solidFill>
              </a:rPr>
              <a:t> of job </a:t>
            </a:r>
            <a:r>
              <a:rPr lang="fr-CH" sz="1600" b="1" dirty="0" err="1">
                <a:solidFill>
                  <a:schemeClr val="tx1">
                    <a:lumMod val="85000"/>
                    <a:lumOff val="15000"/>
                  </a:schemeClr>
                </a:solidFill>
              </a:rPr>
              <a:t>opportunities</a:t>
            </a:r>
            <a:r>
              <a:rPr lang="fr-CH" sz="1600" b="1" dirty="0">
                <a:solidFill>
                  <a:schemeClr val="tx1">
                    <a:lumMod val="85000"/>
                    <a:lumOff val="15000"/>
                  </a:schemeClr>
                </a:solidFill>
              </a:rPr>
              <a:t>, </a:t>
            </a:r>
            <a:r>
              <a:rPr lang="fr-CH" sz="1600" b="1" dirty="0" err="1">
                <a:solidFill>
                  <a:schemeClr val="tx1">
                    <a:lumMod val="85000"/>
                    <a:lumOff val="15000"/>
                  </a:schemeClr>
                </a:solidFill>
              </a:rPr>
              <a:t>together</a:t>
            </a:r>
            <a:r>
              <a:rPr lang="fr-CH" sz="1600" b="1" dirty="0">
                <a:solidFill>
                  <a:schemeClr val="tx1">
                    <a:lumMod val="85000"/>
                    <a:lumOff val="15000"/>
                  </a:schemeClr>
                </a:solidFill>
              </a:rPr>
              <a:t> </a:t>
            </a:r>
            <a:r>
              <a:rPr lang="fr-CH" sz="1600" b="1" dirty="0" err="1">
                <a:solidFill>
                  <a:schemeClr val="tx1">
                    <a:lumMod val="85000"/>
                    <a:lumOff val="15000"/>
                  </a:schemeClr>
                </a:solidFill>
              </a:rPr>
              <a:t>with</a:t>
            </a:r>
            <a:r>
              <a:rPr lang="fr-CH" sz="1600" b="1" dirty="0">
                <a:solidFill>
                  <a:schemeClr val="tx1">
                    <a:lumMod val="85000"/>
                    <a:lumOff val="15000"/>
                  </a:schemeClr>
                </a:solidFill>
              </a:rPr>
              <a:t> the </a:t>
            </a:r>
            <a:r>
              <a:rPr lang="fr-CH" sz="1600" b="1" dirty="0" err="1">
                <a:solidFill>
                  <a:schemeClr val="tx1">
                    <a:lumMod val="85000"/>
                    <a:lumOff val="15000"/>
                  </a:schemeClr>
                </a:solidFill>
              </a:rPr>
              <a:t>considerable</a:t>
            </a:r>
            <a:r>
              <a:rPr lang="fr-CH" sz="1600" b="1" dirty="0">
                <a:solidFill>
                  <a:schemeClr val="tx1">
                    <a:lumMod val="85000"/>
                    <a:lumOff val="15000"/>
                  </a:schemeClr>
                </a:solidFill>
              </a:rPr>
              <a:t> high proportion of </a:t>
            </a:r>
            <a:r>
              <a:rPr lang="fr-CH" sz="1600" b="1" dirty="0" err="1">
                <a:solidFill>
                  <a:schemeClr val="tx1">
                    <a:lumMod val="85000"/>
                    <a:lumOff val="15000"/>
                  </a:schemeClr>
                </a:solidFill>
              </a:rPr>
              <a:t>households</a:t>
            </a:r>
            <a:r>
              <a:rPr lang="fr-CH" sz="1600" b="1" dirty="0">
                <a:solidFill>
                  <a:schemeClr val="tx1">
                    <a:lumMod val="85000"/>
                    <a:lumOff val="15000"/>
                  </a:schemeClr>
                </a:solidFill>
              </a:rPr>
              <a:t> </a:t>
            </a:r>
            <a:r>
              <a:rPr lang="fr-CH" sz="1600" b="1" dirty="0" err="1">
                <a:solidFill>
                  <a:schemeClr val="tx1">
                    <a:lumMod val="85000"/>
                    <a:lumOff val="15000"/>
                  </a:schemeClr>
                </a:solidFill>
              </a:rPr>
              <a:t>with</a:t>
            </a:r>
            <a:r>
              <a:rPr lang="fr-CH" sz="1600" b="1" dirty="0">
                <a:solidFill>
                  <a:schemeClr val="tx1">
                    <a:lumMod val="85000"/>
                    <a:lumOff val="15000"/>
                  </a:schemeClr>
                </a:solidFill>
              </a:rPr>
              <a:t> </a:t>
            </a:r>
            <a:r>
              <a:rPr lang="fr-CH" sz="1600" b="1" dirty="0" err="1">
                <a:solidFill>
                  <a:schemeClr val="tx1">
                    <a:lumMod val="85000"/>
                    <a:lumOff val="15000"/>
                  </a:schemeClr>
                </a:solidFill>
              </a:rPr>
              <a:t>adults</a:t>
            </a:r>
            <a:r>
              <a:rPr lang="fr-CH" sz="1600" b="1" dirty="0">
                <a:solidFill>
                  <a:schemeClr val="tx1">
                    <a:lumMod val="85000"/>
                    <a:lumOff val="15000"/>
                  </a:schemeClr>
                </a:solidFill>
              </a:rPr>
              <a:t> </a:t>
            </a:r>
            <a:r>
              <a:rPr lang="fr-CH" sz="1600" b="1" dirty="0" err="1">
                <a:solidFill>
                  <a:schemeClr val="tx1">
                    <a:lumMod val="85000"/>
                    <a:lumOff val="15000"/>
                  </a:schemeClr>
                </a:solidFill>
              </a:rPr>
              <a:t>unemployed</a:t>
            </a:r>
            <a:r>
              <a:rPr lang="fr-CH" sz="1600" b="1" dirty="0">
                <a:solidFill>
                  <a:schemeClr val="tx1">
                    <a:lumMod val="85000"/>
                    <a:lumOff val="15000"/>
                  </a:schemeClr>
                </a:solidFill>
              </a:rPr>
              <a:t> and </a:t>
            </a:r>
            <a:r>
              <a:rPr lang="fr-CH" sz="1600" b="1" dirty="0" err="1">
                <a:solidFill>
                  <a:schemeClr val="tx1">
                    <a:lumMod val="85000"/>
                    <a:lumOff val="15000"/>
                  </a:schemeClr>
                </a:solidFill>
              </a:rPr>
              <a:t>seeking</a:t>
            </a:r>
            <a:r>
              <a:rPr lang="fr-CH" sz="1600" b="1" dirty="0">
                <a:solidFill>
                  <a:schemeClr val="tx1">
                    <a:lumMod val="85000"/>
                    <a:lumOff val="15000"/>
                  </a:schemeClr>
                </a:solidFill>
              </a:rPr>
              <a:t> </a:t>
            </a:r>
            <a:r>
              <a:rPr lang="fr-CH" sz="1600" b="1" dirty="0" err="1">
                <a:solidFill>
                  <a:schemeClr val="tx1">
                    <a:lumMod val="85000"/>
                    <a:lumOff val="15000"/>
                  </a:schemeClr>
                </a:solidFill>
              </a:rPr>
              <a:t>work</a:t>
            </a:r>
            <a:r>
              <a:rPr lang="fr-CH" sz="1600" b="1" dirty="0">
                <a:solidFill>
                  <a:schemeClr val="tx1">
                    <a:lumMod val="85000"/>
                    <a:lumOff val="15000"/>
                  </a:schemeClr>
                </a:solidFill>
              </a:rPr>
              <a:t> </a:t>
            </a:r>
            <a:r>
              <a:rPr lang="fr-CH" sz="1600" b="1" dirty="0" err="1">
                <a:solidFill>
                  <a:schemeClr val="tx1">
                    <a:lumMod val="85000"/>
                    <a:lumOff val="15000"/>
                  </a:schemeClr>
                </a:solidFill>
              </a:rPr>
              <a:t>underlined</a:t>
            </a:r>
            <a:r>
              <a:rPr lang="fr-CH" sz="1600" b="1" dirty="0">
                <a:solidFill>
                  <a:schemeClr val="tx1">
                    <a:lumMod val="85000"/>
                    <a:lumOff val="15000"/>
                  </a:schemeClr>
                </a:solidFill>
              </a:rPr>
              <a:t> the </a:t>
            </a:r>
            <a:r>
              <a:rPr lang="fr-CH" sz="1600" b="1" err="1">
                <a:solidFill>
                  <a:schemeClr val="tx1">
                    <a:lumMod val="85000"/>
                    <a:lumOff val="15000"/>
                  </a:schemeClr>
                </a:solidFill>
              </a:rPr>
              <a:t>need</a:t>
            </a:r>
            <a:r>
              <a:rPr lang="fr-CH" sz="1600" b="1">
                <a:solidFill>
                  <a:schemeClr val="tx1">
                    <a:lumMod val="85000"/>
                    <a:lumOff val="15000"/>
                  </a:schemeClr>
                </a:solidFill>
              </a:rPr>
              <a:t> for livelihood-based </a:t>
            </a:r>
            <a:r>
              <a:rPr lang="fr-CH" sz="1600" b="1" dirty="0">
                <a:solidFill>
                  <a:schemeClr val="tx1">
                    <a:lumMod val="85000"/>
                    <a:lumOff val="15000"/>
                  </a:schemeClr>
                </a:solidFill>
              </a:rPr>
              <a:t>interventions to </a:t>
            </a:r>
            <a:r>
              <a:rPr lang="fr-CH" sz="1600" b="1" dirty="0" err="1">
                <a:solidFill>
                  <a:schemeClr val="tx1">
                    <a:lumMod val="85000"/>
                    <a:lumOff val="15000"/>
                  </a:schemeClr>
                </a:solidFill>
              </a:rPr>
              <a:t>address</a:t>
            </a:r>
            <a:r>
              <a:rPr lang="fr-CH" sz="1600" b="1" dirty="0">
                <a:solidFill>
                  <a:schemeClr val="tx1">
                    <a:lumMod val="85000"/>
                    <a:lumOff val="15000"/>
                  </a:schemeClr>
                </a:solidFill>
              </a:rPr>
              <a:t> the </a:t>
            </a:r>
            <a:r>
              <a:rPr lang="fr-CH" sz="1600" b="1" dirty="0" err="1">
                <a:solidFill>
                  <a:schemeClr val="tx1">
                    <a:lumMod val="85000"/>
                    <a:lumOff val="15000"/>
                  </a:schemeClr>
                </a:solidFill>
              </a:rPr>
              <a:t>employment</a:t>
            </a:r>
            <a:r>
              <a:rPr lang="fr-CH" sz="1600" b="1" dirty="0">
                <a:solidFill>
                  <a:schemeClr val="tx1">
                    <a:lumMod val="85000"/>
                    <a:lumOff val="15000"/>
                  </a:schemeClr>
                </a:solidFill>
              </a:rPr>
              <a:t> gap. </a:t>
            </a:r>
          </a:p>
        </p:txBody>
      </p:sp>
    </p:spTree>
    <p:extLst>
      <p:ext uri="{BB962C8B-B14F-4D97-AF65-F5344CB8AC3E}">
        <p14:creationId xmlns:p14="http://schemas.microsoft.com/office/powerpoint/2010/main" val="3124551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936104"/>
          </a:xfrm>
        </p:spPr>
        <p:txBody>
          <a:bodyPr/>
          <a:lstStyle/>
          <a:p>
            <a:r>
              <a:rPr lang="fr-CH" sz="3000" dirty="0">
                <a:solidFill>
                  <a:srgbClr val="578ED1"/>
                </a:solidFill>
              </a:rPr>
              <a:t>EDUCATION</a:t>
            </a:r>
            <a:endParaRPr lang="en-GB" sz="3000" dirty="0">
              <a:solidFill>
                <a:srgbClr val="578ED1"/>
              </a:solidFill>
            </a:endParaRPr>
          </a:p>
        </p:txBody>
      </p:sp>
      <p:sp>
        <p:nvSpPr>
          <p:cNvPr id="3" name="Content Placeholder 2"/>
          <p:cNvSpPr>
            <a:spLocks noGrp="1"/>
          </p:cNvSpPr>
          <p:nvPr>
            <p:ph idx="1"/>
          </p:nvPr>
        </p:nvSpPr>
        <p:spPr>
          <a:xfrm>
            <a:off x="306438" y="1052737"/>
            <a:ext cx="8352928" cy="1224135"/>
          </a:xfrm>
        </p:spPr>
        <p:txBody>
          <a:bodyPr>
            <a:normAutofit/>
          </a:bodyPr>
          <a:lstStyle/>
          <a:p>
            <a:pPr marL="0" indent="0">
              <a:buNone/>
            </a:pPr>
            <a:r>
              <a:rPr lang="fr-CH" sz="2000" b="1" dirty="0">
                <a:solidFill>
                  <a:srgbClr val="578ED1"/>
                </a:solidFill>
              </a:rPr>
              <a:t>Access to </a:t>
            </a:r>
            <a:r>
              <a:rPr lang="fr-CH" sz="2000" b="1" dirty="0" err="1">
                <a:solidFill>
                  <a:srgbClr val="578ED1"/>
                </a:solidFill>
              </a:rPr>
              <a:t>schools</a:t>
            </a:r>
            <a:endParaRPr lang="fr-CH" sz="2000" b="1" dirty="0">
              <a:solidFill>
                <a:srgbClr val="578ED1"/>
              </a:solidFill>
            </a:endParaRPr>
          </a:p>
          <a:p>
            <a:pPr marL="0" indent="0">
              <a:buNone/>
            </a:pPr>
            <a:r>
              <a:rPr lang="fr-CH" sz="1800" dirty="0" err="1">
                <a:solidFill>
                  <a:schemeClr val="bg2">
                    <a:lumMod val="25000"/>
                  </a:schemeClr>
                </a:solidFill>
              </a:rPr>
              <a:t>Around</a:t>
            </a:r>
            <a:r>
              <a:rPr lang="fr-CH" sz="1800" dirty="0">
                <a:solidFill>
                  <a:schemeClr val="bg2">
                    <a:lumMod val="25000"/>
                  </a:schemeClr>
                </a:solidFill>
              </a:rPr>
              <a:t> 90% of </a:t>
            </a:r>
            <a:r>
              <a:rPr lang="fr-CH" sz="1800" dirty="0" err="1">
                <a:solidFill>
                  <a:schemeClr val="bg2">
                    <a:lumMod val="25000"/>
                  </a:schemeClr>
                </a:solidFill>
              </a:rPr>
              <a:t>households</a:t>
            </a:r>
            <a:r>
              <a:rPr lang="fr-CH" sz="1800" dirty="0">
                <a:solidFill>
                  <a:schemeClr val="bg2">
                    <a:lumMod val="25000"/>
                  </a:schemeClr>
                </a:solidFill>
              </a:rPr>
              <a:t> </a:t>
            </a:r>
            <a:r>
              <a:rPr lang="fr-CH" sz="1800" dirty="0" err="1">
                <a:solidFill>
                  <a:schemeClr val="bg2">
                    <a:lumMod val="25000"/>
                  </a:schemeClr>
                </a:solidFill>
              </a:rPr>
              <a:t>across</a:t>
            </a:r>
            <a:r>
              <a:rPr lang="fr-CH" sz="1800" dirty="0">
                <a:solidFill>
                  <a:schemeClr val="bg2">
                    <a:lumMod val="25000"/>
                  </a:schemeClr>
                </a:solidFill>
              </a:rPr>
              <a:t> all population groups (91% for IDP </a:t>
            </a:r>
            <a:r>
              <a:rPr lang="fr-CH" sz="1800" dirty="0" err="1">
                <a:solidFill>
                  <a:schemeClr val="bg2">
                    <a:lumMod val="25000"/>
                  </a:schemeClr>
                </a:solidFill>
              </a:rPr>
              <a:t>households</a:t>
            </a:r>
            <a:r>
              <a:rPr lang="fr-CH" sz="1800" dirty="0">
                <a:solidFill>
                  <a:schemeClr val="bg2">
                    <a:lumMod val="25000"/>
                  </a:schemeClr>
                </a:solidFill>
              </a:rPr>
              <a:t> in camp and </a:t>
            </a:r>
            <a:r>
              <a:rPr lang="fr-CH" sz="1800" dirty="0" err="1">
                <a:solidFill>
                  <a:schemeClr val="bg2">
                    <a:lumMod val="25000"/>
                  </a:schemeClr>
                </a:solidFill>
              </a:rPr>
              <a:t>returnee</a:t>
            </a:r>
            <a:r>
              <a:rPr lang="fr-CH" sz="1800" dirty="0">
                <a:solidFill>
                  <a:schemeClr val="bg2">
                    <a:lumMod val="25000"/>
                  </a:schemeClr>
                </a:solidFill>
              </a:rPr>
              <a:t> </a:t>
            </a:r>
            <a:r>
              <a:rPr lang="fr-CH" sz="1800" dirty="0" err="1">
                <a:solidFill>
                  <a:schemeClr val="bg2">
                    <a:lumMod val="25000"/>
                  </a:schemeClr>
                </a:solidFill>
              </a:rPr>
              <a:t>households</a:t>
            </a:r>
            <a:r>
              <a:rPr lang="fr-CH" sz="1800">
                <a:solidFill>
                  <a:schemeClr val="bg2">
                    <a:lumMod val="25000"/>
                  </a:schemeClr>
                </a:solidFill>
              </a:rPr>
              <a:t>; 86% </a:t>
            </a:r>
            <a:r>
              <a:rPr lang="fr-CH" sz="1800" dirty="0">
                <a:solidFill>
                  <a:schemeClr val="bg2">
                    <a:lumMod val="25000"/>
                  </a:schemeClr>
                </a:solidFill>
              </a:rPr>
              <a:t>for IDP </a:t>
            </a:r>
            <a:r>
              <a:rPr lang="fr-CH" sz="1800" dirty="0" err="1">
                <a:solidFill>
                  <a:schemeClr val="bg2">
                    <a:lumMod val="25000"/>
                  </a:schemeClr>
                </a:solidFill>
              </a:rPr>
              <a:t>households</a:t>
            </a:r>
            <a:r>
              <a:rPr lang="fr-CH" sz="1800" dirty="0">
                <a:solidFill>
                  <a:schemeClr val="bg2">
                    <a:lumMod val="25000"/>
                  </a:schemeClr>
                </a:solidFill>
              </a:rPr>
              <a:t> out of camp) </a:t>
            </a:r>
            <a:r>
              <a:rPr lang="fr-CH" sz="1800" dirty="0" err="1">
                <a:solidFill>
                  <a:schemeClr val="bg2">
                    <a:lumMod val="25000"/>
                  </a:schemeClr>
                </a:solidFill>
              </a:rPr>
              <a:t>indicated</a:t>
            </a:r>
            <a:r>
              <a:rPr lang="fr-CH" sz="1800" dirty="0">
                <a:solidFill>
                  <a:schemeClr val="bg2">
                    <a:lumMod val="25000"/>
                  </a:schemeClr>
                </a:solidFill>
              </a:rPr>
              <a:t> </a:t>
            </a:r>
            <a:r>
              <a:rPr lang="fr-CH" sz="1800" dirty="0" err="1">
                <a:solidFill>
                  <a:schemeClr val="bg2">
                    <a:lumMod val="25000"/>
                  </a:schemeClr>
                </a:solidFill>
              </a:rPr>
              <a:t>they</a:t>
            </a:r>
            <a:r>
              <a:rPr lang="fr-CH" sz="1800" dirty="0">
                <a:solidFill>
                  <a:schemeClr val="bg2">
                    <a:lumMod val="25000"/>
                  </a:schemeClr>
                </a:solidFill>
              </a:rPr>
              <a:t> </a:t>
            </a:r>
            <a:r>
              <a:rPr lang="fr-CH" sz="1800" dirty="0" err="1">
                <a:solidFill>
                  <a:schemeClr val="bg2">
                    <a:lumMod val="25000"/>
                  </a:schemeClr>
                </a:solidFill>
              </a:rPr>
              <a:t>had</a:t>
            </a:r>
            <a:r>
              <a:rPr lang="fr-CH" sz="1800" dirty="0">
                <a:solidFill>
                  <a:schemeClr val="bg2">
                    <a:lumMod val="25000"/>
                  </a:schemeClr>
                </a:solidFill>
              </a:rPr>
              <a:t> </a:t>
            </a:r>
            <a:r>
              <a:rPr lang="fr-CH" sz="1800" dirty="0" err="1">
                <a:solidFill>
                  <a:schemeClr val="bg2">
                    <a:lumMod val="25000"/>
                  </a:schemeClr>
                </a:solidFill>
              </a:rPr>
              <a:t>access</a:t>
            </a:r>
            <a:r>
              <a:rPr lang="fr-CH" sz="1800" dirty="0">
                <a:solidFill>
                  <a:schemeClr val="bg2">
                    <a:lumMod val="25000"/>
                  </a:schemeClr>
                </a:solidFill>
              </a:rPr>
              <a:t> to a </a:t>
            </a:r>
            <a:r>
              <a:rPr lang="fr-CH" sz="1800" dirty="0" err="1">
                <a:solidFill>
                  <a:schemeClr val="bg2">
                    <a:lumMod val="25000"/>
                  </a:schemeClr>
                </a:solidFill>
              </a:rPr>
              <a:t>functional</a:t>
            </a:r>
            <a:r>
              <a:rPr lang="fr-CH" sz="1800" dirty="0">
                <a:solidFill>
                  <a:schemeClr val="bg2">
                    <a:lumMod val="25000"/>
                  </a:schemeClr>
                </a:solidFill>
              </a:rPr>
              <a:t> </a:t>
            </a:r>
            <a:r>
              <a:rPr lang="fr-CH" sz="1800" dirty="0" err="1">
                <a:solidFill>
                  <a:schemeClr val="bg2">
                    <a:lumMod val="25000"/>
                  </a:schemeClr>
                </a:solidFill>
              </a:rPr>
              <a:t>primary</a:t>
            </a:r>
            <a:r>
              <a:rPr lang="fr-CH" sz="1800" dirty="0">
                <a:solidFill>
                  <a:schemeClr val="bg2">
                    <a:lumMod val="25000"/>
                  </a:schemeClr>
                </a:solidFill>
              </a:rPr>
              <a:t> and </a:t>
            </a:r>
            <a:r>
              <a:rPr lang="fr-CH" sz="1800" dirty="0" err="1">
                <a:solidFill>
                  <a:schemeClr val="bg2">
                    <a:lumMod val="25000"/>
                  </a:schemeClr>
                </a:solidFill>
              </a:rPr>
              <a:t>secondary</a:t>
            </a:r>
            <a:r>
              <a:rPr lang="fr-CH" sz="1800" dirty="0">
                <a:solidFill>
                  <a:schemeClr val="bg2">
                    <a:lumMod val="25000"/>
                  </a:schemeClr>
                </a:solidFill>
              </a:rPr>
              <a:t> </a:t>
            </a:r>
            <a:r>
              <a:rPr lang="fr-CH" sz="1800" dirty="0" err="1">
                <a:solidFill>
                  <a:schemeClr val="bg2">
                    <a:lumMod val="25000"/>
                  </a:schemeClr>
                </a:solidFill>
              </a:rPr>
              <a:t>school</a:t>
            </a:r>
            <a:r>
              <a:rPr lang="fr-CH" sz="1800" dirty="0">
                <a:solidFill>
                  <a:schemeClr val="bg2">
                    <a:lumMod val="25000"/>
                  </a:schemeClr>
                </a:solidFill>
              </a:rPr>
              <a:t> </a:t>
            </a:r>
            <a:r>
              <a:rPr lang="fr-CH" sz="1800" dirty="0" err="1">
                <a:solidFill>
                  <a:schemeClr val="bg2">
                    <a:lumMod val="25000"/>
                  </a:schemeClr>
                </a:solidFill>
              </a:rPr>
              <a:t>within</a:t>
            </a:r>
            <a:r>
              <a:rPr lang="fr-CH" sz="1800" dirty="0">
                <a:solidFill>
                  <a:schemeClr val="bg2">
                    <a:lumMod val="25000"/>
                  </a:schemeClr>
                </a:solidFill>
              </a:rPr>
              <a:t> 5 </a:t>
            </a:r>
            <a:r>
              <a:rPr lang="fr-CH" sz="1800" dirty="0" err="1">
                <a:solidFill>
                  <a:schemeClr val="bg2">
                    <a:lumMod val="25000"/>
                  </a:schemeClr>
                </a:solidFill>
              </a:rPr>
              <a:t>kilometers</a:t>
            </a:r>
            <a:r>
              <a:rPr lang="fr-CH" sz="1800" dirty="0">
                <a:solidFill>
                  <a:schemeClr val="bg2">
                    <a:lumMod val="25000"/>
                  </a:schemeClr>
                </a:solidFill>
              </a:rPr>
              <a:t>. </a:t>
            </a:r>
          </a:p>
          <a:p>
            <a:endParaRPr lang="fr-CH" dirty="0"/>
          </a:p>
        </p:txBody>
      </p:sp>
      <p:sp>
        <p:nvSpPr>
          <p:cNvPr id="4" name="Slide Number Placeholder 3"/>
          <p:cNvSpPr>
            <a:spLocks noGrp="1"/>
          </p:cNvSpPr>
          <p:nvPr>
            <p:ph type="sldNum" sz="quarter" idx="12"/>
          </p:nvPr>
        </p:nvSpPr>
        <p:spPr/>
        <p:txBody>
          <a:bodyPr/>
          <a:lstStyle/>
          <a:p>
            <a:fld id="{8697C810-88CF-4BE9-9B34-5CE3EAC163FC}" type="slidenum">
              <a:rPr lang="en-US" smtClean="0"/>
              <a:t>31</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543725522"/>
              </p:ext>
            </p:extLst>
          </p:nvPr>
        </p:nvGraphicFramePr>
        <p:xfrm>
          <a:off x="126418" y="3212976"/>
          <a:ext cx="5112568"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652120" y="2856162"/>
            <a:ext cx="3314066" cy="2308324"/>
          </a:xfrm>
          <a:prstGeom prst="rect">
            <a:avLst/>
          </a:prstGeom>
          <a:noFill/>
        </p:spPr>
        <p:txBody>
          <a:bodyPr wrap="square" rtlCol="0">
            <a:spAutoFit/>
          </a:bodyPr>
          <a:lstStyle/>
          <a:p>
            <a:r>
              <a:rPr lang="fr-CH" b="1" dirty="0">
                <a:solidFill>
                  <a:schemeClr val="bg2">
                    <a:lumMod val="25000"/>
                  </a:schemeClr>
                </a:solidFill>
              </a:rPr>
              <a:t>The proportion of IDP </a:t>
            </a:r>
            <a:r>
              <a:rPr lang="fr-CH" b="1" dirty="0" err="1">
                <a:solidFill>
                  <a:schemeClr val="bg2">
                    <a:lumMod val="25000"/>
                  </a:schemeClr>
                </a:solidFill>
              </a:rPr>
              <a:t>households</a:t>
            </a:r>
            <a:r>
              <a:rPr lang="fr-CH" b="1" dirty="0">
                <a:solidFill>
                  <a:schemeClr val="bg2">
                    <a:lumMod val="25000"/>
                  </a:schemeClr>
                </a:solidFill>
              </a:rPr>
              <a:t> </a:t>
            </a:r>
            <a:r>
              <a:rPr lang="fr-CH" b="1" dirty="0" err="1">
                <a:solidFill>
                  <a:schemeClr val="bg2">
                    <a:lumMod val="25000"/>
                  </a:schemeClr>
                </a:solidFill>
              </a:rPr>
              <a:t>reporting</a:t>
            </a:r>
            <a:r>
              <a:rPr lang="fr-CH" b="1" dirty="0">
                <a:solidFill>
                  <a:schemeClr val="bg2">
                    <a:lumMod val="25000"/>
                  </a:schemeClr>
                </a:solidFill>
              </a:rPr>
              <a:t> </a:t>
            </a:r>
            <a:r>
              <a:rPr lang="fr-CH" b="1" dirty="0" err="1">
                <a:solidFill>
                  <a:schemeClr val="bg2">
                    <a:lumMod val="25000"/>
                  </a:schemeClr>
                </a:solidFill>
              </a:rPr>
              <a:t>having</a:t>
            </a:r>
            <a:r>
              <a:rPr lang="fr-CH" b="1" dirty="0">
                <a:solidFill>
                  <a:schemeClr val="bg2">
                    <a:lumMod val="25000"/>
                  </a:schemeClr>
                </a:solidFill>
              </a:rPr>
              <a:t> at least one </a:t>
            </a:r>
            <a:r>
              <a:rPr lang="fr-CH" b="1" dirty="0" err="1">
                <a:solidFill>
                  <a:schemeClr val="bg2">
                    <a:lumMod val="25000"/>
                  </a:schemeClr>
                </a:solidFill>
              </a:rPr>
              <a:t>child</a:t>
            </a:r>
            <a:r>
              <a:rPr lang="fr-CH" b="1" dirty="0">
                <a:solidFill>
                  <a:schemeClr val="bg2">
                    <a:lumMod val="25000"/>
                  </a:schemeClr>
                </a:solidFill>
              </a:rPr>
              <a:t> not </a:t>
            </a:r>
            <a:r>
              <a:rPr lang="fr-CH" b="1" dirty="0" err="1">
                <a:solidFill>
                  <a:schemeClr val="bg2">
                    <a:lumMod val="25000"/>
                  </a:schemeClr>
                </a:solidFill>
              </a:rPr>
              <a:t>attending</a:t>
            </a:r>
            <a:r>
              <a:rPr lang="fr-CH" b="1" dirty="0">
                <a:solidFill>
                  <a:schemeClr val="bg2">
                    <a:lumMod val="25000"/>
                  </a:schemeClr>
                </a:solidFill>
              </a:rPr>
              <a:t> </a:t>
            </a:r>
            <a:r>
              <a:rPr lang="fr-CH" b="1" dirty="0" err="1">
                <a:solidFill>
                  <a:schemeClr val="bg2">
                    <a:lumMod val="25000"/>
                  </a:schemeClr>
                </a:solidFill>
              </a:rPr>
              <a:t>either</a:t>
            </a:r>
            <a:r>
              <a:rPr lang="fr-CH" b="1" dirty="0">
                <a:solidFill>
                  <a:schemeClr val="bg2">
                    <a:lumMod val="25000"/>
                  </a:schemeClr>
                </a:solidFill>
              </a:rPr>
              <a:t> </a:t>
            </a:r>
            <a:r>
              <a:rPr lang="fr-CH" b="1" dirty="0" err="1">
                <a:solidFill>
                  <a:schemeClr val="bg2">
                    <a:lumMod val="25000"/>
                  </a:schemeClr>
                </a:solidFill>
              </a:rPr>
              <a:t>formal</a:t>
            </a:r>
            <a:r>
              <a:rPr lang="fr-CH" b="1" dirty="0">
                <a:solidFill>
                  <a:schemeClr val="bg2">
                    <a:lumMod val="25000"/>
                  </a:schemeClr>
                </a:solidFill>
              </a:rPr>
              <a:t> or </a:t>
            </a:r>
            <a:r>
              <a:rPr lang="fr-CH" b="1" dirty="0" err="1">
                <a:solidFill>
                  <a:schemeClr val="bg2">
                    <a:lumMod val="25000"/>
                  </a:schemeClr>
                </a:solidFill>
              </a:rPr>
              <a:t>informal</a:t>
            </a:r>
            <a:r>
              <a:rPr lang="fr-CH" b="1" dirty="0">
                <a:solidFill>
                  <a:schemeClr val="bg2">
                    <a:lumMod val="25000"/>
                  </a:schemeClr>
                </a:solidFill>
              </a:rPr>
              <a:t> </a:t>
            </a:r>
            <a:r>
              <a:rPr lang="fr-CH" b="1" dirty="0" err="1">
                <a:solidFill>
                  <a:schemeClr val="bg2">
                    <a:lumMod val="25000"/>
                  </a:schemeClr>
                </a:solidFill>
              </a:rPr>
              <a:t>education</a:t>
            </a:r>
            <a:r>
              <a:rPr lang="fr-CH" b="1" dirty="0">
                <a:solidFill>
                  <a:schemeClr val="bg2">
                    <a:lumMod val="25000"/>
                  </a:schemeClr>
                </a:solidFill>
              </a:rPr>
              <a:t> </a:t>
            </a:r>
            <a:r>
              <a:rPr lang="fr-CH" b="1" dirty="0" err="1">
                <a:solidFill>
                  <a:schemeClr val="bg2">
                    <a:lumMod val="25000"/>
                  </a:schemeClr>
                </a:solidFill>
              </a:rPr>
              <a:t>was</a:t>
            </a:r>
            <a:r>
              <a:rPr lang="fr-CH" b="1" dirty="0">
                <a:solidFill>
                  <a:schemeClr val="bg2">
                    <a:lumMod val="25000"/>
                  </a:schemeClr>
                </a:solidFill>
              </a:rPr>
              <a:t> </a:t>
            </a:r>
            <a:r>
              <a:rPr lang="fr-CH" b="1" dirty="0" err="1">
                <a:solidFill>
                  <a:schemeClr val="bg2">
                    <a:lumMod val="25000"/>
                  </a:schemeClr>
                </a:solidFill>
              </a:rPr>
              <a:t>significantly</a:t>
            </a:r>
            <a:r>
              <a:rPr lang="fr-CH" b="1" dirty="0">
                <a:solidFill>
                  <a:schemeClr val="bg2">
                    <a:lumMod val="25000"/>
                  </a:schemeClr>
                </a:solidFill>
              </a:rPr>
              <a:t> </a:t>
            </a:r>
            <a:r>
              <a:rPr lang="fr-CH" b="1" dirty="0" err="1">
                <a:solidFill>
                  <a:schemeClr val="bg2">
                    <a:lumMod val="25000"/>
                  </a:schemeClr>
                </a:solidFill>
              </a:rPr>
              <a:t>higher</a:t>
            </a:r>
            <a:r>
              <a:rPr lang="fr-CH" b="1" dirty="0">
                <a:solidFill>
                  <a:schemeClr val="bg2">
                    <a:lumMod val="25000"/>
                  </a:schemeClr>
                </a:solidFill>
              </a:rPr>
              <a:t> </a:t>
            </a:r>
            <a:r>
              <a:rPr lang="fr-CH" b="1" dirty="0" err="1">
                <a:solidFill>
                  <a:schemeClr val="bg2">
                    <a:lumMod val="25000"/>
                  </a:schemeClr>
                </a:solidFill>
              </a:rPr>
              <a:t>than</a:t>
            </a:r>
            <a:r>
              <a:rPr lang="fr-CH" b="1" dirty="0">
                <a:solidFill>
                  <a:schemeClr val="bg2">
                    <a:lumMod val="25000"/>
                  </a:schemeClr>
                </a:solidFill>
              </a:rPr>
              <a:t> the proportion of IDP </a:t>
            </a:r>
            <a:r>
              <a:rPr lang="fr-CH" b="1" dirty="0" err="1">
                <a:solidFill>
                  <a:schemeClr val="bg2">
                    <a:lumMod val="25000"/>
                  </a:schemeClr>
                </a:solidFill>
              </a:rPr>
              <a:t>households</a:t>
            </a:r>
            <a:r>
              <a:rPr lang="fr-CH" b="1" dirty="0">
                <a:solidFill>
                  <a:schemeClr val="bg2">
                    <a:lumMod val="25000"/>
                  </a:schemeClr>
                </a:solidFill>
              </a:rPr>
              <a:t> not </a:t>
            </a:r>
            <a:r>
              <a:rPr lang="fr-CH" b="1" dirty="0" err="1">
                <a:solidFill>
                  <a:schemeClr val="bg2">
                    <a:lumMod val="25000"/>
                  </a:schemeClr>
                </a:solidFill>
              </a:rPr>
              <a:t>having</a:t>
            </a:r>
            <a:r>
              <a:rPr lang="fr-CH" b="1" dirty="0">
                <a:solidFill>
                  <a:schemeClr val="bg2">
                    <a:lumMod val="25000"/>
                  </a:schemeClr>
                </a:solidFill>
              </a:rPr>
              <a:t> </a:t>
            </a:r>
            <a:r>
              <a:rPr lang="fr-CH" b="1" dirty="0" err="1">
                <a:solidFill>
                  <a:schemeClr val="bg2">
                    <a:lumMod val="25000"/>
                  </a:schemeClr>
                </a:solidFill>
              </a:rPr>
              <a:t>access</a:t>
            </a:r>
            <a:r>
              <a:rPr lang="fr-CH" b="1" dirty="0">
                <a:solidFill>
                  <a:schemeClr val="bg2">
                    <a:lumMod val="25000"/>
                  </a:schemeClr>
                </a:solidFill>
              </a:rPr>
              <a:t> to </a:t>
            </a:r>
            <a:r>
              <a:rPr lang="fr-CH" b="1" dirty="0" err="1">
                <a:solidFill>
                  <a:schemeClr val="bg2">
                    <a:lumMod val="25000"/>
                  </a:schemeClr>
                </a:solidFill>
              </a:rPr>
              <a:t>schools</a:t>
            </a:r>
            <a:r>
              <a:rPr lang="fr-CH" b="1">
                <a:solidFill>
                  <a:schemeClr val="bg2">
                    <a:lumMod val="25000"/>
                  </a:schemeClr>
                </a:solidFill>
              </a:rPr>
              <a:t>. </a:t>
            </a:r>
            <a:endParaRPr lang="fr-CH" b="1" dirty="0">
              <a:solidFill>
                <a:schemeClr val="bg2">
                  <a:lumMod val="25000"/>
                </a:schemeClr>
              </a:solidFill>
            </a:endParaRPr>
          </a:p>
        </p:txBody>
      </p:sp>
      <p:pic>
        <p:nvPicPr>
          <p:cNvPr id="7" name="Picture 6">
            <a:extLst>
              <a:ext uri="{FF2B5EF4-FFF2-40B4-BE49-F238E27FC236}">
                <a16:creationId xmlns:a16="http://schemas.microsoft.com/office/drawing/2014/main" id="{222B9577-4593-EA44-96D4-FC1AEEE5EDC0}"/>
              </a:ext>
            </a:extLst>
          </p:cNvPr>
          <p:cNvPicPr>
            <a:picLocks noChangeAspect="1"/>
          </p:cNvPicPr>
          <p:nvPr/>
        </p:nvPicPr>
        <p:blipFill>
          <a:blip r:embed="rId4"/>
          <a:stretch>
            <a:fillRect/>
          </a:stretch>
        </p:blipFill>
        <p:spPr>
          <a:xfrm>
            <a:off x="6484815" y="6237312"/>
            <a:ext cx="2481371" cy="498594"/>
          </a:xfrm>
          <a:prstGeom prst="rect">
            <a:avLst/>
          </a:prstGeom>
        </p:spPr>
      </p:pic>
      <p:sp>
        <p:nvSpPr>
          <p:cNvPr id="8" name="TextBox 7"/>
          <p:cNvSpPr txBox="1"/>
          <p:nvPr/>
        </p:nvSpPr>
        <p:spPr>
          <a:xfrm>
            <a:off x="306438" y="2628201"/>
            <a:ext cx="4932548" cy="584775"/>
          </a:xfrm>
          <a:prstGeom prst="rect">
            <a:avLst/>
          </a:prstGeom>
          <a:noFill/>
        </p:spPr>
        <p:txBody>
          <a:bodyPr wrap="square" rtlCol="0">
            <a:spAutoFit/>
          </a:bodyPr>
          <a:lstStyle/>
          <a:p>
            <a:r>
              <a:rPr lang="fr-CH" sz="1600">
                <a:solidFill>
                  <a:srgbClr val="3270B8"/>
                </a:solidFill>
              </a:rPr>
              <a:t>% households with at least one child not attending formal or informal school: </a:t>
            </a:r>
            <a:endParaRPr lang="fr-CH" sz="1600" dirty="0">
              <a:solidFill>
                <a:srgbClr val="3270B8"/>
              </a:solidFill>
            </a:endParaRPr>
          </a:p>
        </p:txBody>
      </p:sp>
    </p:spTree>
    <p:extLst>
      <p:ext uri="{BB962C8B-B14F-4D97-AF65-F5344CB8AC3E}">
        <p14:creationId xmlns:p14="http://schemas.microsoft.com/office/powerpoint/2010/main" val="1800881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864096"/>
          </a:xfrm>
        </p:spPr>
        <p:txBody>
          <a:bodyPr/>
          <a:lstStyle/>
          <a:p>
            <a:r>
              <a:rPr lang="fr-CH" sz="3000" dirty="0">
                <a:solidFill>
                  <a:srgbClr val="578ED1"/>
                </a:solidFill>
              </a:rPr>
              <a:t>EDUCATION</a:t>
            </a:r>
            <a:endParaRPr lang="en-GB" sz="3000" dirty="0">
              <a:solidFill>
                <a:srgbClr val="578ED1"/>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32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59438734"/>
              </p:ext>
            </p:extLst>
          </p:nvPr>
        </p:nvGraphicFramePr>
        <p:xfrm>
          <a:off x="279439" y="1877704"/>
          <a:ext cx="8585121" cy="2474208"/>
        </p:xfrm>
        <a:graphic>
          <a:graphicData uri="http://schemas.openxmlformats.org/drawingml/2006/table">
            <a:tbl>
              <a:tblPr firstRow="1" bandRow="1">
                <a:tableStyleId>{5C22544A-7EE6-4342-B048-85BDC9FD1C3A}</a:tableStyleId>
              </a:tblPr>
              <a:tblGrid>
                <a:gridCol w="2861707">
                  <a:extLst>
                    <a:ext uri="{9D8B030D-6E8A-4147-A177-3AD203B41FA5}">
                      <a16:colId xmlns:a16="http://schemas.microsoft.com/office/drawing/2014/main" val="3917171995"/>
                    </a:ext>
                  </a:extLst>
                </a:gridCol>
                <a:gridCol w="2861707">
                  <a:extLst>
                    <a:ext uri="{9D8B030D-6E8A-4147-A177-3AD203B41FA5}">
                      <a16:colId xmlns:a16="http://schemas.microsoft.com/office/drawing/2014/main" val="3175686707"/>
                    </a:ext>
                  </a:extLst>
                </a:gridCol>
                <a:gridCol w="2861707">
                  <a:extLst>
                    <a:ext uri="{9D8B030D-6E8A-4147-A177-3AD203B41FA5}">
                      <a16:colId xmlns:a16="http://schemas.microsoft.com/office/drawing/2014/main" val="1161750464"/>
                    </a:ext>
                  </a:extLst>
                </a:gridCol>
              </a:tblGrid>
              <a:tr h="432048">
                <a:tc>
                  <a:txBody>
                    <a:bodyPr/>
                    <a:lstStyle/>
                    <a:p>
                      <a:pPr algn="ctr"/>
                      <a:r>
                        <a:rPr lang="fr-CH" sz="1600"/>
                        <a:t>IDP in camps</a:t>
                      </a:r>
                      <a:endParaRPr lang="en-GB" sz="16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fr-CH" sz="1600"/>
                        <a:t>IDP out of camps</a:t>
                      </a:r>
                      <a:endParaRPr lang="en-GB" sz="16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fr-CH" sz="1600"/>
                        <a:t>Returnee</a:t>
                      </a:r>
                      <a:endParaRPr lang="en-GB" sz="16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96417679"/>
                  </a:ext>
                </a:extLst>
              </a:tr>
              <a:tr h="634014">
                <a:tc>
                  <a:txBody>
                    <a:bodyPr/>
                    <a:lstStyle/>
                    <a:p>
                      <a:pPr marL="285750" indent="-285750">
                        <a:buFont typeface="Arial" panose="020B0604020202020204" pitchFamily="34" charset="0"/>
                        <a:buChar char="•"/>
                      </a:pPr>
                      <a:r>
                        <a:rPr lang="fr-CH" sz="1600" b="1" dirty="0" err="1">
                          <a:solidFill>
                            <a:schemeClr val="bg2">
                              <a:lumMod val="25000"/>
                            </a:schemeClr>
                          </a:solidFill>
                        </a:rPr>
                        <a:t>Can’t</a:t>
                      </a:r>
                      <a:r>
                        <a:rPr lang="fr-CH" sz="1600" b="1" dirty="0">
                          <a:solidFill>
                            <a:schemeClr val="bg2">
                              <a:lumMod val="25000"/>
                            </a:schemeClr>
                          </a:solidFill>
                        </a:rPr>
                        <a:t> </a:t>
                      </a:r>
                      <a:r>
                        <a:rPr lang="fr-CH" sz="1600" b="1" dirty="0" err="1">
                          <a:solidFill>
                            <a:schemeClr val="bg2">
                              <a:lumMod val="25000"/>
                            </a:schemeClr>
                          </a:solidFill>
                        </a:rPr>
                        <a:t>afford</a:t>
                      </a:r>
                      <a:r>
                        <a:rPr lang="fr-CH" sz="1600" b="1" dirty="0">
                          <a:solidFill>
                            <a:schemeClr val="bg2">
                              <a:lumMod val="25000"/>
                            </a:schemeClr>
                          </a:solidFill>
                        </a:rPr>
                        <a:t> to </a:t>
                      </a:r>
                      <a:r>
                        <a:rPr lang="fr-CH" sz="1600" b="1" dirty="0" err="1">
                          <a:solidFill>
                            <a:schemeClr val="bg2">
                              <a:lumMod val="25000"/>
                            </a:schemeClr>
                          </a:solidFill>
                        </a:rPr>
                        <a:t>pay</a:t>
                      </a:r>
                      <a:r>
                        <a:rPr lang="fr-CH" sz="1600" b="1" dirty="0">
                          <a:solidFill>
                            <a:schemeClr val="bg2">
                              <a:lumMod val="25000"/>
                            </a:schemeClr>
                          </a:solidFill>
                        </a:rPr>
                        <a:t> for the </a:t>
                      </a:r>
                      <a:r>
                        <a:rPr lang="fr-CH" sz="1600" b="1" dirty="0" err="1">
                          <a:solidFill>
                            <a:schemeClr val="bg2">
                              <a:lumMod val="25000"/>
                            </a:schemeClr>
                          </a:solidFill>
                        </a:rPr>
                        <a:t>school</a:t>
                      </a:r>
                      <a:r>
                        <a:rPr lang="fr-CH" sz="1600" b="1" dirty="0">
                          <a:solidFill>
                            <a:schemeClr val="bg2">
                              <a:lumMod val="25000"/>
                            </a:schemeClr>
                          </a:solidFill>
                        </a:rPr>
                        <a:t> </a:t>
                      </a:r>
                      <a:r>
                        <a:rPr lang="fr-CH" sz="1600" b="1" dirty="0" err="1">
                          <a:solidFill>
                            <a:schemeClr val="bg2">
                              <a:lumMod val="25000"/>
                            </a:schemeClr>
                          </a:solidFill>
                        </a:rPr>
                        <a:t>related</a:t>
                      </a:r>
                      <a:r>
                        <a:rPr lang="fr-CH" sz="1600" b="1" dirty="0">
                          <a:solidFill>
                            <a:schemeClr val="bg2">
                              <a:lumMod val="25000"/>
                            </a:schemeClr>
                          </a:solidFill>
                        </a:rPr>
                        <a:t> </a:t>
                      </a:r>
                      <a:r>
                        <a:rPr lang="fr-CH" sz="1600" b="1" dirty="0" err="1">
                          <a:solidFill>
                            <a:schemeClr val="bg2">
                              <a:lumMod val="25000"/>
                            </a:schemeClr>
                          </a:solidFill>
                        </a:rPr>
                        <a:t>expenses</a:t>
                      </a:r>
                      <a:endParaRPr lang="fr-CH" sz="1600" b="1" dirty="0">
                        <a:solidFill>
                          <a:schemeClr val="bg2">
                            <a:lumMod val="25000"/>
                          </a:schemeClr>
                        </a:solidFill>
                      </a:endParaRPr>
                    </a:p>
                    <a:p>
                      <a:pPr marL="285750" indent="-285750">
                        <a:buFont typeface="Arial" panose="020B0604020202020204" pitchFamily="34" charset="0"/>
                        <a:buChar char="•"/>
                      </a:pPr>
                      <a:r>
                        <a:rPr lang="fr-CH" sz="1600" dirty="0" err="1">
                          <a:solidFill>
                            <a:schemeClr val="bg2">
                              <a:lumMod val="25000"/>
                            </a:schemeClr>
                          </a:solidFill>
                        </a:rPr>
                        <a:t>Lack</a:t>
                      </a:r>
                      <a:r>
                        <a:rPr lang="fr-CH" sz="1600" dirty="0">
                          <a:solidFill>
                            <a:schemeClr val="bg2">
                              <a:lumMod val="25000"/>
                            </a:schemeClr>
                          </a:solidFill>
                        </a:rPr>
                        <a:t> of </a:t>
                      </a:r>
                      <a:r>
                        <a:rPr lang="fr-CH" sz="1600" dirty="0" err="1">
                          <a:solidFill>
                            <a:schemeClr val="bg2">
                              <a:lumMod val="25000"/>
                            </a:schemeClr>
                          </a:solidFill>
                        </a:rPr>
                        <a:t>interest</a:t>
                      </a:r>
                      <a:r>
                        <a:rPr lang="fr-CH" sz="1600" dirty="0">
                          <a:solidFill>
                            <a:schemeClr val="bg2">
                              <a:lumMod val="25000"/>
                            </a:schemeClr>
                          </a:solidFill>
                        </a:rPr>
                        <a:t> of </a:t>
                      </a:r>
                      <a:r>
                        <a:rPr lang="fr-CH" sz="1600" dirty="0" err="1">
                          <a:solidFill>
                            <a:schemeClr val="bg2">
                              <a:lumMod val="25000"/>
                            </a:schemeClr>
                          </a:solidFill>
                        </a:rPr>
                        <a:t>children</a:t>
                      </a:r>
                      <a:r>
                        <a:rPr lang="fr-CH" sz="1600" dirty="0">
                          <a:solidFill>
                            <a:schemeClr val="bg2">
                              <a:lumMod val="25000"/>
                            </a:schemeClr>
                          </a:solidFill>
                        </a:rPr>
                        <a:t> in </a:t>
                      </a:r>
                      <a:r>
                        <a:rPr lang="fr-CH" sz="1600" dirty="0" err="1">
                          <a:solidFill>
                            <a:schemeClr val="bg2">
                              <a:lumMod val="25000"/>
                            </a:schemeClr>
                          </a:solidFill>
                        </a:rPr>
                        <a:t>education</a:t>
                      </a:r>
                      <a:endParaRPr lang="fr-CH" sz="1600" dirty="0">
                        <a:solidFill>
                          <a:schemeClr val="bg2">
                            <a:lumMod val="25000"/>
                          </a:schemeClr>
                        </a:solidFill>
                      </a:endParaRPr>
                    </a:p>
                    <a:p>
                      <a:pPr marL="285750" indent="-285750">
                        <a:buFont typeface="Arial" panose="020B0604020202020204" pitchFamily="34" charset="0"/>
                        <a:buChar char="•"/>
                      </a:pPr>
                      <a:r>
                        <a:rPr lang="fr-CH" sz="1600" dirty="0" err="1">
                          <a:solidFill>
                            <a:schemeClr val="bg2">
                              <a:lumMod val="25000"/>
                            </a:schemeClr>
                          </a:solidFill>
                        </a:rPr>
                        <a:t>School</a:t>
                      </a:r>
                      <a:r>
                        <a:rPr lang="fr-CH" sz="1600" dirty="0">
                          <a:solidFill>
                            <a:schemeClr val="bg2">
                              <a:lumMod val="25000"/>
                            </a:schemeClr>
                          </a:solidFill>
                        </a:rPr>
                        <a:t> </a:t>
                      </a:r>
                      <a:r>
                        <a:rPr lang="fr-CH" sz="1600" dirty="0" err="1">
                          <a:solidFill>
                            <a:schemeClr val="bg2">
                              <a:lumMod val="25000"/>
                            </a:schemeClr>
                          </a:solidFill>
                        </a:rPr>
                        <a:t>stopped</a:t>
                      </a:r>
                      <a:r>
                        <a:rPr lang="fr-CH" sz="1600" dirty="0">
                          <a:solidFill>
                            <a:schemeClr val="bg2">
                              <a:lumMod val="25000"/>
                            </a:schemeClr>
                          </a:solidFill>
                        </a:rPr>
                        <a:t> </a:t>
                      </a:r>
                      <a:r>
                        <a:rPr lang="fr-CH" sz="1600" dirty="0" err="1">
                          <a:solidFill>
                            <a:schemeClr val="bg2">
                              <a:lumMod val="25000"/>
                            </a:schemeClr>
                          </a:solidFill>
                        </a:rPr>
                        <a:t>functioning</a:t>
                      </a:r>
                      <a:r>
                        <a:rPr lang="fr-CH" sz="1600" dirty="0">
                          <a:solidFill>
                            <a:schemeClr val="bg2">
                              <a:lumMod val="25000"/>
                            </a:schemeClr>
                          </a:solidFill>
                        </a:rPr>
                        <a:t> and </a:t>
                      </a:r>
                      <a:r>
                        <a:rPr lang="fr-CH" sz="1600" dirty="0" err="1">
                          <a:solidFill>
                            <a:schemeClr val="bg2">
                              <a:lumMod val="25000"/>
                            </a:schemeClr>
                          </a:solidFill>
                        </a:rPr>
                        <a:t>is</a:t>
                      </a:r>
                      <a:r>
                        <a:rPr lang="fr-CH" sz="1600" dirty="0">
                          <a:solidFill>
                            <a:schemeClr val="bg2">
                              <a:lumMod val="25000"/>
                            </a:schemeClr>
                          </a:solidFill>
                        </a:rPr>
                        <a:t> </a:t>
                      </a:r>
                      <a:r>
                        <a:rPr lang="fr-CH" sz="1600" err="1">
                          <a:solidFill>
                            <a:schemeClr val="bg2">
                              <a:lumMod val="25000"/>
                            </a:schemeClr>
                          </a:solidFill>
                        </a:rPr>
                        <a:t>now</a:t>
                      </a:r>
                      <a:r>
                        <a:rPr lang="fr-CH" sz="1600">
                          <a:solidFill>
                            <a:schemeClr val="bg2">
                              <a:lumMod val="25000"/>
                            </a:schemeClr>
                          </a:solidFill>
                        </a:rPr>
                        <a:t> closed / School is not safe</a:t>
                      </a:r>
                      <a:endParaRPr lang="fr-CH" sz="1600" dirty="0">
                        <a:solidFill>
                          <a:schemeClr val="bg2">
                            <a:lumMod val="25000"/>
                          </a:schemeClr>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fr-CH" sz="1600" b="1" dirty="0">
                        <a:solidFill>
                          <a:schemeClr val="bg2">
                            <a:lumMod val="25000"/>
                          </a:schemeClr>
                        </a:solidFill>
                      </a:endParaRPr>
                    </a:p>
                    <a:p>
                      <a:pPr marL="285750" indent="-285750">
                        <a:buFont typeface="Arial" panose="020B0604020202020204" pitchFamily="34" charset="0"/>
                        <a:buChar char="•"/>
                      </a:pPr>
                      <a:r>
                        <a:rPr lang="fr-CH" sz="1600" b="1" dirty="0" err="1">
                          <a:solidFill>
                            <a:schemeClr val="bg2">
                              <a:lumMod val="25000"/>
                            </a:schemeClr>
                          </a:solidFill>
                        </a:rPr>
                        <a:t>Can’t</a:t>
                      </a:r>
                      <a:r>
                        <a:rPr lang="fr-CH" sz="1600" b="1" dirty="0">
                          <a:solidFill>
                            <a:schemeClr val="bg2">
                              <a:lumMod val="25000"/>
                            </a:schemeClr>
                          </a:solidFill>
                        </a:rPr>
                        <a:t> </a:t>
                      </a:r>
                      <a:r>
                        <a:rPr lang="fr-CH" sz="1600" b="1" dirty="0" err="1">
                          <a:solidFill>
                            <a:schemeClr val="bg2">
                              <a:lumMod val="25000"/>
                            </a:schemeClr>
                          </a:solidFill>
                        </a:rPr>
                        <a:t>afford</a:t>
                      </a:r>
                      <a:r>
                        <a:rPr lang="fr-CH" sz="1600" b="1" baseline="0" dirty="0">
                          <a:solidFill>
                            <a:schemeClr val="bg2">
                              <a:lumMod val="25000"/>
                            </a:schemeClr>
                          </a:solidFill>
                        </a:rPr>
                        <a:t> to </a:t>
                      </a:r>
                      <a:r>
                        <a:rPr lang="fr-CH" sz="1600" b="1" baseline="0" dirty="0" err="1">
                          <a:solidFill>
                            <a:schemeClr val="bg2">
                              <a:lumMod val="25000"/>
                            </a:schemeClr>
                          </a:solidFill>
                        </a:rPr>
                        <a:t>pay</a:t>
                      </a:r>
                      <a:r>
                        <a:rPr lang="fr-CH" sz="1600" b="1" baseline="0" dirty="0">
                          <a:solidFill>
                            <a:schemeClr val="bg2">
                              <a:lumMod val="25000"/>
                            </a:schemeClr>
                          </a:solidFill>
                        </a:rPr>
                        <a:t> for the </a:t>
                      </a:r>
                      <a:r>
                        <a:rPr lang="fr-CH" sz="1600" b="1" baseline="0" dirty="0" err="1">
                          <a:solidFill>
                            <a:schemeClr val="bg2">
                              <a:lumMod val="25000"/>
                            </a:schemeClr>
                          </a:solidFill>
                        </a:rPr>
                        <a:t>school</a:t>
                      </a:r>
                      <a:r>
                        <a:rPr lang="fr-CH" sz="1600" b="1" baseline="0" dirty="0">
                          <a:solidFill>
                            <a:schemeClr val="bg2">
                              <a:lumMod val="25000"/>
                            </a:schemeClr>
                          </a:solidFill>
                        </a:rPr>
                        <a:t> </a:t>
                      </a:r>
                      <a:r>
                        <a:rPr lang="fr-CH" sz="1600" b="1" baseline="0" dirty="0" err="1">
                          <a:solidFill>
                            <a:schemeClr val="bg2">
                              <a:lumMod val="25000"/>
                            </a:schemeClr>
                          </a:solidFill>
                        </a:rPr>
                        <a:t>related</a:t>
                      </a:r>
                      <a:r>
                        <a:rPr lang="fr-CH" sz="1600" b="1" baseline="0" dirty="0">
                          <a:solidFill>
                            <a:schemeClr val="bg2">
                              <a:lumMod val="25000"/>
                            </a:schemeClr>
                          </a:solidFill>
                        </a:rPr>
                        <a:t> </a:t>
                      </a:r>
                      <a:r>
                        <a:rPr lang="fr-CH" sz="1600" b="1" baseline="0" dirty="0" err="1">
                          <a:solidFill>
                            <a:schemeClr val="bg2">
                              <a:lumMod val="25000"/>
                            </a:schemeClr>
                          </a:solidFill>
                        </a:rPr>
                        <a:t>expenses</a:t>
                      </a:r>
                      <a:endParaRPr lang="fr-CH" sz="1600" b="1" baseline="0" dirty="0">
                        <a:solidFill>
                          <a:schemeClr val="bg2">
                            <a:lumMod val="25000"/>
                          </a:schemeClr>
                        </a:solidFill>
                      </a:endParaRP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600" dirty="0" err="1">
                          <a:solidFill>
                            <a:schemeClr val="bg2">
                              <a:lumMod val="25000"/>
                            </a:schemeClr>
                          </a:solidFill>
                        </a:rPr>
                        <a:t>Lack</a:t>
                      </a:r>
                      <a:r>
                        <a:rPr lang="fr-CH" sz="1600" dirty="0">
                          <a:solidFill>
                            <a:schemeClr val="bg2">
                              <a:lumMod val="25000"/>
                            </a:schemeClr>
                          </a:solidFill>
                        </a:rPr>
                        <a:t> of </a:t>
                      </a:r>
                      <a:r>
                        <a:rPr lang="fr-CH" sz="1600" dirty="0" err="1">
                          <a:solidFill>
                            <a:schemeClr val="bg2">
                              <a:lumMod val="25000"/>
                            </a:schemeClr>
                          </a:solidFill>
                        </a:rPr>
                        <a:t>interest</a:t>
                      </a:r>
                      <a:r>
                        <a:rPr lang="fr-CH" sz="1600" dirty="0">
                          <a:solidFill>
                            <a:schemeClr val="bg2">
                              <a:lumMod val="25000"/>
                            </a:schemeClr>
                          </a:solidFill>
                        </a:rPr>
                        <a:t> of </a:t>
                      </a:r>
                      <a:r>
                        <a:rPr lang="fr-CH" sz="1600" dirty="0" err="1">
                          <a:solidFill>
                            <a:schemeClr val="bg2">
                              <a:lumMod val="25000"/>
                            </a:schemeClr>
                          </a:solidFill>
                        </a:rPr>
                        <a:t>children</a:t>
                      </a:r>
                      <a:r>
                        <a:rPr lang="fr-CH" sz="1600" baseline="0" dirty="0">
                          <a:solidFill>
                            <a:schemeClr val="bg2">
                              <a:lumMod val="25000"/>
                            </a:schemeClr>
                          </a:solidFill>
                        </a:rPr>
                        <a:t> in </a:t>
                      </a:r>
                      <a:r>
                        <a:rPr lang="fr-CH" sz="1600" baseline="0" dirty="0" err="1">
                          <a:solidFill>
                            <a:schemeClr val="bg2">
                              <a:lumMod val="25000"/>
                            </a:schemeClr>
                          </a:solidFill>
                        </a:rPr>
                        <a:t>education</a:t>
                      </a:r>
                      <a:endParaRPr lang="fr-CH" sz="1600" baseline="0" dirty="0">
                        <a:solidFill>
                          <a:schemeClr val="bg2">
                            <a:lumMod val="25000"/>
                          </a:schemeClr>
                        </a:solidFill>
                      </a:endParaRP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600" dirty="0" err="1">
                          <a:solidFill>
                            <a:schemeClr val="bg2">
                              <a:lumMod val="25000"/>
                            </a:schemeClr>
                          </a:solidFill>
                        </a:rPr>
                        <a:t>Children</a:t>
                      </a:r>
                      <a:r>
                        <a:rPr lang="fr-CH" sz="1600" dirty="0">
                          <a:solidFill>
                            <a:schemeClr val="bg2">
                              <a:lumMod val="25000"/>
                            </a:schemeClr>
                          </a:solidFill>
                        </a:rPr>
                        <a:t> </a:t>
                      </a:r>
                      <a:r>
                        <a:rPr lang="fr-CH" sz="1600" dirty="0" err="1">
                          <a:solidFill>
                            <a:schemeClr val="bg2">
                              <a:lumMod val="25000"/>
                            </a:schemeClr>
                          </a:solidFill>
                        </a:rPr>
                        <a:t>can’t</a:t>
                      </a:r>
                      <a:r>
                        <a:rPr lang="fr-CH" sz="1600" dirty="0">
                          <a:solidFill>
                            <a:schemeClr val="bg2">
                              <a:lumMod val="25000"/>
                            </a:schemeClr>
                          </a:solidFill>
                        </a:rPr>
                        <a:t> </a:t>
                      </a:r>
                      <a:r>
                        <a:rPr lang="fr-CH" sz="1600" dirty="0" err="1">
                          <a:solidFill>
                            <a:schemeClr val="bg2">
                              <a:lumMod val="25000"/>
                            </a:schemeClr>
                          </a:solidFill>
                        </a:rPr>
                        <a:t>physically</a:t>
                      </a:r>
                      <a:r>
                        <a:rPr lang="fr-CH" sz="1600" dirty="0">
                          <a:solidFill>
                            <a:schemeClr val="bg2">
                              <a:lumMod val="25000"/>
                            </a:schemeClr>
                          </a:solidFill>
                        </a:rPr>
                        <a:t> go to the </a:t>
                      </a:r>
                      <a:r>
                        <a:rPr lang="fr-CH" sz="1600" dirty="0" err="1">
                          <a:solidFill>
                            <a:schemeClr val="bg2">
                              <a:lumMod val="25000"/>
                            </a:schemeClr>
                          </a:solidFill>
                        </a:rPr>
                        <a:t>school</a:t>
                      </a:r>
                      <a:endParaRPr lang="fr-CH" sz="1600" baseline="0" dirty="0">
                        <a:solidFill>
                          <a:schemeClr val="bg2">
                            <a:lumMod val="25000"/>
                          </a:schemeClr>
                        </a:solidFill>
                      </a:endParaRPr>
                    </a:p>
                    <a:p>
                      <a:endParaRPr lang="en-GB" sz="1600" dirty="0">
                        <a:solidFill>
                          <a:schemeClr val="bg2">
                            <a:lumMod val="25000"/>
                          </a:schemeClr>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fr-CH" sz="1600" b="1" dirty="0" err="1">
                          <a:solidFill>
                            <a:schemeClr val="bg2">
                              <a:lumMod val="25000"/>
                            </a:schemeClr>
                          </a:solidFill>
                        </a:rPr>
                        <a:t>Can’t</a:t>
                      </a:r>
                      <a:r>
                        <a:rPr lang="fr-CH" sz="1600" b="1" dirty="0">
                          <a:solidFill>
                            <a:schemeClr val="bg2">
                              <a:lumMod val="25000"/>
                            </a:schemeClr>
                          </a:solidFill>
                        </a:rPr>
                        <a:t> </a:t>
                      </a:r>
                      <a:r>
                        <a:rPr lang="fr-CH" sz="1600" b="1" dirty="0" err="1">
                          <a:solidFill>
                            <a:schemeClr val="bg2">
                              <a:lumMod val="25000"/>
                            </a:schemeClr>
                          </a:solidFill>
                        </a:rPr>
                        <a:t>afford</a:t>
                      </a:r>
                      <a:r>
                        <a:rPr lang="fr-CH" sz="1600" b="1" baseline="0" dirty="0">
                          <a:solidFill>
                            <a:schemeClr val="bg2">
                              <a:lumMod val="25000"/>
                            </a:schemeClr>
                          </a:solidFill>
                        </a:rPr>
                        <a:t> to </a:t>
                      </a:r>
                      <a:r>
                        <a:rPr lang="fr-CH" sz="1600" b="1" baseline="0" dirty="0" err="1">
                          <a:solidFill>
                            <a:schemeClr val="bg2">
                              <a:lumMod val="25000"/>
                            </a:schemeClr>
                          </a:solidFill>
                        </a:rPr>
                        <a:t>pay</a:t>
                      </a:r>
                      <a:r>
                        <a:rPr lang="fr-CH" sz="1600" b="1" baseline="0" dirty="0">
                          <a:solidFill>
                            <a:schemeClr val="bg2">
                              <a:lumMod val="25000"/>
                            </a:schemeClr>
                          </a:solidFill>
                        </a:rPr>
                        <a:t> for the </a:t>
                      </a:r>
                      <a:r>
                        <a:rPr lang="fr-CH" sz="1600" b="1" baseline="0" dirty="0" err="1">
                          <a:solidFill>
                            <a:schemeClr val="bg2">
                              <a:lumMod val="25000"/>
                            </a:schemeClr>
                          </a:solidFill>
                        </a:rPr>
                        <a:t>school-related</a:t>
                      </a:r>
                      <a:r>
                        <a:rPr lang="fr-CH" sz="1600" b="1" baseline="0" dirty="0">
                          <a:solidFill>
                            <a:schemeClr val="bg2">
                              <a:lumMod val="25000"/>
                            </a:schemeClr>
                          </a:solidFill>
                        </a:rPr>
                        <a:t> </a:t>
                      </a:r>
                      <a:r>
                        <a:rPr lang="fr-CH" sz="1600" b="1" baseline="0" dirty="0" err="1">
                          <a:solidFill>
                            <a:schemeClr val="bg2">
                              <a:lumMod val="25000"/>
                            </a:schemeClr>
                          </a:solidFill>
                        </a:rPr>
                        <a:t>expenses</a:t>
                      </a:r>
                      <a:endParaRPr lang="fr-CH" sz="1600" b="1" dirty="0">
                        <a:solidFill>
                          <a:schemeClr val="bg2">
                            <a:lumMod val="25000"/>
                          </a:schemeClr>
                        </a:solidFill>
                      </a:endParaRPr>
                    </a:p>
                    <a:p>
                      <a:pPr marL="285750" indent="-285750">
                        <a:buFont typeface="Arial" panose="020B0604020202020204" pitchFamily="34" charset="0"/>
                        <a:buChar char="•"/>
                      </a:pPr>
                      <a:r>
                        <a:rPr lang="fr-CH" sz="1600" dirty="0" err="1">
                          <a:solidFill>
                            <a:schemeClr val="bg2">
                              <a:lumMod val="25000"/>
                            </a:schemeClr>
                          </a:solidFill>
                        </a:rPr>
                        <a:t>Lack</a:t>
                      </a:r>
                      <a:r>
                        <a:rPr lang="fr-CH" sz="1600" dirty="0">
                          <a:solidFill>
                            <a:schemeClr val="bg2">
                              <a:lumMod val="25000"/>
                            </a:schemeClr>
                          </a:solidFill>
                        </a:rPr>
                        <a:t> of </a:t>
                      </a:r>
                      <a:r>
                        <a:rPr lang="fr-CH" sz="1600" dirty="0" err="1">
                          <a:solidFill>
                            <a:schemeClr val="bg2">
                              <a:lumMod val="25000"/>
                            </a:schemeClr>
                          </a:solidFill>
                        </a:rPr>
                        <a:t>interest</a:t>
                      </a:r>
                      <a:r>
                        <a:rPr lang="fr-CH" sz="1600" dirty="0">
                          <a:solidFill>
                            <a:schemeClr val="bg2">
                              <a:lumMod val="25000"/>
                            </a:schemeClr>
                          </a:solidFill>
                        </a:rPr>
                        <a:t> of </a:t>
                      </a:r>
                      <a:r>
                        <a:rPr lang="fr-CH" sz="1600" dirty="0" err="1">
                          <a:solidFill>
                            <a:schemeClr val="bg2">
                              <a:lumMod val="25000"/>
                            </a:schemeClr>
                          </a:solidFill>
                        </a:rPr>
                        <a:t>children</a:t>
                      </a:r>
                      <a:r>
                        <a:rPr lang="fr-CH" sz="1600" dirty="0">
                          <a:solidFill>
                            <a:schemeClr val="bg2">
                              <a:lumMod val="25000"/>
                            </a:schemeClr>
                          </a:solidFill>
                        </a:rPr>
                        <a:t> in </a:t>
                      </a:r>
                      <a:r>
                        <a:rPr lang="fr-CH" sz="1600" dirty="0" err="1">
                          <a:solidFill>
                            <a:schemeClr val="bg2">
                              <a:lumMod val="25000"/>
                            </a:schemeClr>
                          </a:solidFill>
                        </a:rPr>
                        <a:t>education</a:t>
                      </a:r>
                      <a:endParaRPr lang="fr-CH" sz="1600" dirty="0">
                        <a:solidFill>
                          <a:schemeClr val="bg2">
                            <a:lumMod val="25000"/>
                          </a:schemeClr>
                        </a:solidFill>
                      </a:endParaRPr>
                    </a:p>
                    <a:p>
                      <a:pPr marL="285750" indent="-285750">
                        <a:buFont typeface="Arial" panose="020B0604020202020204" pitchFamily="34" charset="0"/>
                        <a:buChar char="•"/>
                      </a:pPr>
                      <a:r>
                        <a:rPr lang="fr-CH" sz="1600" dirty="0" err="1">
                          <a:solidFill>
                            <a:schemeClr val="bg2">
                              <a:lumMod val="25000"/>
                            </a:schemeClr>
                          </a:solidFill>
                        </a:rPr>
                        <a:t>School</a:t>
                      </a:r>
                      <a:r>
                        <a:rPr lang="fr-CH" sz="1600" baseline="0" dirty="0">
                          <a:solidFill>
                            <a:schemeClr val="bg2">
                              <a:lumMod val="25000"/>
                            </a:schemeClr>
                          </a:solidFill>
                        </a:rPr>
                        <a:t> </a:t>
                      </a:r>
                      <a:r>
                        <a:rPr lang="fr-CH" sz="1600" baseline="0" dirty="0" err="1">
                          <a:solidFill>
                            <a:schemeClr val="bg2">
                              <a:lumMod val="25000"/>
                            </a:schemeClr>
                          </a:solidFill>
                        </a:rPr>
                        <a:t>stoped</a:t>
                      </a:r>
                      <a:r>
                        <a:rPr lang="fr-CH" sz="1600" baseline="0" dirty="0">
                          <a:solidFill>
                            <a:schemeClr val="bg2">
                              <a:lumMod val="25000"/>
                            </a:schemeClr>
                          </a:solidFill>
                        </a:rPr>
                        <a:t> </a:t>
                      </a:r>
                      <a:r>
                        <a:rPr lang="fr-CH" sz="1600" baseline="0" dirty="0" err="1">
                          <a:solidFill>
                            <a:schemeClr val="bg2">
                              <a:lumMod val="25000"/>
                            </a:schemeClr>
                          </a:solidFill>
                        </a:rPr>
                        <a:t>functioning</a:t>
                      </a:r>
                      <a:r>
                        <a:rPr lang="fr-CH" sz="1600" baseline="0" dirty="0">
                          <a:solidFill>
                            <a:schemeClr val="bg2">
                              <a:lumMod val="25000"/>
                            </a:schemeClr>
                          </a:solidFill>
                        </a:rPr>
                        <a:t> and </a:t>
                      </a:r>
                      <a:r>
                        <a:rPr lang="fr-CH" sz="1600" baseline="0" dirty="0" err="1">
                          <a:solidFill>
                            <a:schemeClr val="bg2">
                              <a:lumMod val="25000"/>
                            </a:schemeClr>
                          </a:solidFill>
                        </a:rPr>
                        <a:t>is</a:t>
                      </a:r>
                      <a:r>
                        <a:rPr lang="fr-CH" sz="1600" baseline="0" dirty="0">
                          <a:solidFill>
                            <a:schemeClr val="bg2">
                              <a:lumMod val="25000"/>
                            </a:schemeClr>
                          </a:solidFill>
                        </a:rPr>
                        <a:t> </a:t>
                      </a:r>
                      <a:r>
                        <a:rPr lang="fr-CH" sz="1600" baseline="0" dirty="0" err="1">
                          <a:solidFill>
                            <a:schemeClr val="bg2">
                              <a:lumMod val="25000"/>
                            </a:schemeClr>
                          </a:solidFill>
                        </a:rPr>
                        <a:t>now</a:t>
                      </a:r>
                      <a:r>
                        <a:rPr lang="fr-CH" sz="1600" baseline="0" dirty="0">
                          <a:solidFill>
                            <a:schemeClr val="bg2">
                              <a:lumMod val="25000"/>
                            </a:schemeClr>
                          </a:solidFill>
                        </a:rPr>
                        <a:t> </a:t>
                      </a:r>
                      <a:r>
                        <a:rPr lang="fr-CH" sz="1600" baseline="0" dirty="0" err="1">
                          <a:solidFill>
                            <a:schemeClr val="bg2">
                              <a:lumMod val="25000"/>
                            </a:schemeClr>
                          </a:solidFill>
                        </a:rPr>
                        <a:t>closed</a:t>
                      </a:r>
                      <a:endParaRPr lang="fr-CH" sz="1600" dirty="0">
                        <a:solidFill>
                          <a:schemeClr val="bg2">
                            <a:lumMod val="25000"/>
                          </a:schemeClr>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57066648"/>
                  </a:ext>
                </a:extLst>
              </a:tr>
            </a:tbl>
          </a:graphicData>
        </a:graphic>
      </p:graphicFrame>
      <p:sp>
        <p:nvSpPr>
          <p:cNvPr id="6" name="TextBox 5"/>
          <p:cNvSpPr txBox="1"/>
          <p:nvPr/>
        </p:nvSpPr>
        <p:spPr>
          <a:xfrm>
            <a:off x="151718" y="4447815"/>
            <a:ext cx="8840561" cy="1754326"/>
          </a:xfrm>
          <a:prstGeom prst="rect">
            <a:avLst/>
          </a:prstGeom>
          <a:noFill/>
        </p:spPr>
        <p:txBody>
          <a:bodyPr wrap="square" rtlCol="0">
            <a:spAutoFit/>
          </a:bodyPr>
          <a:lstStyle/>
          <a:p>
            <a:pPr marL="285750" indent="-285750">
              <a:buFont typeface="Arial" panose="020B0604020202020204" pitchFamily="34" charset="0"/>
              <a:buChar char="•"/>
            </a:pPr>
            <a:r>
              <a:rPr lang="fr-CH" b="1" dirty="0" err="1"/>
              <a:t>Among</a:t>
            </a:r>
            <a:r>
              <a:rPr lang="fr-CH" b="1" dirty="0"/>
              <a:t> </a:t>
            </a:r>
            <a:r>
              <a:rPr lang="fr-CH" b="1" dirty="0" err="1"/>
              <a:t>reasons</a:t>
            </a:r>
            <a:r>
              <a:rPr lang="fr-CH" b="1" dirty="0"/>
              <a:t> </a:t>
            </a:r>
            <a:r>
              <a:rPr lang="fr-CH" b="1" dirty="0" err="1"/>
              <a:t>reported</a:t>
            </a:r>
            <a:r>
              <a:rPr lang="fr-CH" b="1" dirty="0"/>
              <a:t> as </a:t>
            </a:r>
            <a:r>
              <a:rPr lang="fr-CH" b="1" dirty="0" err="1"/>
              <a:t>barriers</a:t>
            </a:r>
            <a:r>
              <a:rPr lang="fr-CH" b="1" dirty="0"/>
              <a:t> to </a:t>
            </a:r>
            <a:r>
              <a:rPr lang="fr-CH" b="1" dirty="0" err="1"/>
              <a:t>education</a:t>
            </a:r>
            <a:r>
              <a:rPr lang="fr-CH" b="1" dirty="0"/>
              <a:t> the </a:t>
            </a:r>
            <a:r>
              <a:rPr lang="fr-CH" b="1" dirty="0" err="1"/>
              <a:t>inability</a:t>
            </a:r>
            <a:r>
              <a:rPr lang="fr-CH" b="1" dirty="0"/>
              <a:t> to </a:t>
            </a:r>
            <a:r>
              <a:rPr lang="fr-CH" b="1" dirty="0" err="1"/>
              <a:t>afford</a:t>
            </a:r>
            <a:r>
              <a:rPr lang="fr-CH" b="1" dirty="0"/>
              <a:t> to </a:t>
            </a:r>
            <a:r>
              <a:rPr lang="fr-CH" b="1" dirty="0" err="1"/>
              <a:t>pay</a:t>
            </a:r>
            <a:r>
              <a:rPr lang="fr-CH" b="1" dirty="0"/>
              <a:t> for </a:t>
            </a:r>
            <a:r>
              <a:rPr lang="fr-CH" b="1" dirty="0" err="1"/>
              <a:t>school-related</a:t>
            </a:r>
            <a:r>
              <a:rPr lang="fr-CH" b="1" dirty="0"/>
              <a:t> </a:t>
            </a:r>
            <a:r>
              <a:rPr lang="fr-CH" b="1" dirty="0" err="1"/>
              <a:t>expenses</a:t>
            </a:r>
            <a:r>
              <a:rPr lang="fr-CH" b="1" dirty="0"/>
              <a:t> </a:t>
            </a:r>
            <a:r>
              <a:rPr lang="fr-CH" b="1" dirty="0" err="1"/>
              <a:t>was</a:t>
            </a:r>
            <a:r>
              <a:rPr lang="fr-CH" b="1" dirty="0"/>
              <a:t> the </a:t>
            </a:r>
            <a:r>
              <a:rPr lang="fr-CH" b="1" dirty="0" err="1"/>
              <a:t>most</a:t>
            </a:r>
            <a:r>
              <a:rPr lang="fr-CH" b="1" dirty="0"/>
              <a:t> </a:t>
            </a:r>
            <a:r>
              <a:rPr lang="fr-CH" b="1" dirty="0" err="1"/>
              <a:t>frequently</a:t>
            </a:r>
            <a:r>
              <a:rPr lang="fr-CH" b="1" dirty="0"/>
              <a:t> </a:t>
            </a:r>
            <a:r>
              <a:rPr lang="fr-CH" b="1" dirty="0" err="1"/>
              <a:t>cited</a:t>
            </a:r>
            <a:r>
              <a:rPr lang="fr-CH" b="1" dirty="0"/>
              <a:t> by </a:t>
            </a:r>
            <a:r>
              <a:rPr lang="fr-CH" b="1" dirty="0" err="1"/>
              <a:t>households</a:t>
            </a:r>
            <a:r>
              <a:rPr lang="fr-CH" b="1" dirty="0"/>
              <a:t> in all </a:t>
            </a:r>
            <a:r>
              <a:rPr lang="fr-CH" b="1" dirty="0" err="1"/>
              <a:t>three</a:t>
            </a:r>
            <a:r>
              <a:rPr lang="fr-CH" b="1" dirty="0"/>
              <a:t> population groups. </a:t>
            </a:r>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r>
              <a:rPr lang="fr-CH" dirty="0" err="1"/>
              <a:t>Other</a:t>
            </a:r>
            <a:r>
              <a:rPr lang="fr-CH" dirty="0"/>
              <a:t> </a:t>
            </a:r>
            <a:r>
              <a:rPr lang="fr-CH" dirty="0" err="1"/>
              <a:t>reasons</a:t>
            </a:r>
            <a:r>
              <a:rPr lang="fr-CH" dirty="0"/>
              <a:t> </a:t>
            </a:r>
            <a:r>
              <a:rPr lang="fr-CH" dirty="0" err="1"/>
              <a:t>frequently</a:t>
            </a:r>
            <a:r>
              <a:rPr lang="fr-CH" dirty="0"/>
              <a:t> </a:t>
            </a:r>
            <a:r>
              <a:rPr lang="fr-CH" dirty="0" err="1"/>
              <a:t>cited</a:t>
            </a:r>
            <a:r>
              <a:rPr lang="fr-CH" dirty="0"/>
              <a:t> </a:t>
            </a:r>
            <a:r>
              <a:rPr lang="fr-CH" dirty="0" err="1"/>
              <a:t>were</a:t>
            </a:r>
            <a:r>
              <a:rPr lang="fr-CH" dirty="0"/>
              <a:t> </a:t>
            </a:r>
            <a:r>
              <a:rPr lang="fr-CH" dirty="0" err="1"/>
              <a:t>lack</a:t>
            </a:r>
            <a:r>
              <a:rPr lang="fr-CH" dirty="0"/>
              <a:t> of </a:t>
            </a:r>
            <a:r>
              <a:rPr lang="fr-CH" dirty="0" err="1"/>
              <a:t>interest</a:t>
            </a:r>
            <a:r>
              <a:rPr lang="fr-CH" dirty="0"/>
              <a:t> of </a:t>
            </a:r>
            <a:r>
              <a:rPr lang="fr-CH" dirty="0" err="1"/>
              <a:t>children</a:t>
            </a:r>
            <a:r>
              <a:rPr lang="fr-CH" dirty="0"/>
              <a:t> in </a:t>
            </a:r>
            <a:r>
              <a:rPr lang="fr-CH" dirty="0" err="1"/>
              <a:t>education</a:t>
            </a:r>
            <a:r>
              <a:rPr lang="fr-CH" dirty="0"/>
              <a:t>, </a:t>
            </a:r>
            <a:r>
              <a:rPr lang="fr-CH" dirty="0" err="1"/>
              <a:t>schools</a:t>
            </a:r>
            <a:r>
              <a:rPr lang="fr-CH" dirty="0"/>
              <a:t> no longer </a:t>
            </a:r>
            <a:r>
              <a:rPr lang="fr-CH" dirty="0" err="1"/>
              <a:t>functioning</a:t>
            </a:r>
            <a:r>
              <a:rPr lang="fr-CH" dirty="0"/>
              <a:t>, and </a:t>
            </a:r>
            <a:r>
              <a:rPr lang="fr-CH" dirty="0" err="1"/>
              <a:t>children</a:t>
            </a:r>
            <a:r>
              <a:rPr lang="fr-CH" dirty="0"/>
              <a:t> not </a:t>
            </a:r>
            <a:r>
              <a:rPr lang="fr-CH" dirty="0" err="1"/>
              <a:t>being</a:t>
            </a:r>
            <a:r>
              <a:rPr lang="fr-CH" dirty="0"/>
              <a:t> able to </a:t>
            </a:r>
            <a:r>
              <a:rPr lang="fr-CH" dirty="0" err="1"/>
              <a:t>physically</a:t>
            </a:r>
            <a:r>
              <a:rPr lang="fr-CH" dirty="0"/>
              <a:t> go to </a:t>
            </a:r>
            <a:r>
              <a:rPr lang="fr-CH" dirty="0" err="1"/>
              <a:t>school</a:t>
            </a:r>
            <a:r>
              <a:rPr lang="fr-CH" dirty="0"/>
              <a:t>.</a:t>
            </a:r>
            <a:endParaRPr lang="en-GB" dirty="0"/>
          </a:p>
        </p:txBody>
      </p:sp>
      <p:sp>
        <p:nvSpPr>
          <p:cNvPr id="7" name="TextBox 6"/>
          <p:cNvSpPr txBox="1"/>
          <p:nvPr/>
        </p:nvSpPr>
        <p:spPr>
          <a:xfrm>
            <a:off x="279439" y="1058376"/>
            <a:ext cx="8580447" cy="646331"/>
          </a:xfrm>
          <a:prstGeom prst="rect">
            <a:avLst/>
          </a:prstGeom>
          <a:noFill/>
        </p:spPr>
        <p:txBody>
          <a:bodyPr wrap="square" rtlCol="0">
            <a:spAutoFit/>
          </a:bodyPr>
          <a:lstStyle/>
          <a:p>
            <a:r>
              <a:rPr lang="fr-CH"/>
              <a:t>Top three barriers to education, among households with at least one school-aged child not attending school (formal or informal), by population group: </a:t>
            </a:r>
            <a:endParaRPr lang="en-GB"/>
          </a:p>
        </p:txBody>
      </p:sp>
      <p:pic>
        <p:nvPicPr>
          <p:cNvPr id="8" name="Picture 7">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2449767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936104"/>
          </a:xfrm>
        </p:spPr>
        <p:txBody>
          <a:bodyPr/>
          <a:lstStyle/>
          <a:p>
            <a:r>
              <a:rPr lang="fr-CH" sz="3000" dirty="0">
                <a:solidFill>
                  <a:srgbClr val="578ED1"/>
                </a:solidFill>
              </a:rPr>
              <a:t>HEALTH</a:t>
            </a:r>
            <a:endParaRPr lang="en-GB" sz="3000" dirty="0">
              <a:solidFill>
                <a:srgbClr val="578ED1"/>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33</a:t>
            </a:fld>
            <a:endParaRPr lang="en-US"/>
          </a:p>
        </p:txBody>
      </p:sp>
      <p:graphicFrame>
        <p:nvGraphicFramePr>
          <p:cNvPr id="5" name="Chart 4"/>
          <p:cNvGraphicFramePr>
            <a:graphicFrameLocks/>
          </p:cNvGraphicFramePr>
          <p:nvPr>
            <p:extLst>
              <p:ext uri="{D42A27DB-BD31-4B8C-83A1-F6EECF244321}">
                <p14:modId xmlns:p14="http://schemas.microsoft.com/office/powerpoint/2010/main" val="621960152"/>
              </p:ext>
            </p:extLst>
          </p:nvPr>
        </p:nvGraphicFramePr>
        <p:xfrm>
          <a:off x="59212" y="784035"/>
          <a:ext cx="9025575" cy="36074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33517" y="4230589"/>
            <a:ext cx="8676964" cy="2308324"/>
          </a:xfrm>
          <a:prstGeom prst="rect">
            <a:avLst/>
          </a:prstGeom>
          <a:noFill/>
        </p:spPr>
        <p:txBody>
          <a:bodyPr wrap="square" rtlCol="0">
            <a:spAutoFit/>
          </a:bodyPr>
          <a:lstStyle/>
          <a:p>
            <a:pPr marL="285750" indent="-285750">
              <a:buFont typeface="Courier New" panose="02070309020205020404" pitchFamily="49" charset="0"/>
              <a:buChar char="o"/>
            </a:pPr>
            <a:r>
              <a:rPr lang="fr-CH" sz="1600" dirty="0">
                <a:solidFill>
                  <a:schemeClr val="bg2">
                    <a:lumMod val="25000"/>
                  </a:schemeClr>
                </a:solidFill>
              </a:rPr>
              <a:t>Access to </a:t>
            </a:r>
            <a:r>
              <a:rPr lang="fr-CH" sz="1600" dirty="0" err="1">
                <a:solidFill>
                  <a:schemeClr val="bg2">
                    <a:lumMod val="25000"/>
                  </a:schemeClr>
                </a:solidFill>
              </a:rPr>
              <a:t>health</a:t>
            </a:r>
            <a:r>
              <a:rPr lang="fr-CH" sz="1600" dirty="0">
                <a:solidFill>
                  <a:schemeClr val="bg2">
                    <a:lumMod val="25000"/>
                  </a:schemeClr>
                </a:solidFill>
              </a:rPr>
              <a:t> services </a:t>
            </a:r>
            <a:r>
              <a:rPr lang="fr-CH" sz="1600" dirty="0" err="1">
                <a:solidFill>
                  <a:schemeClr val="bg2">
                    <a:lumMod val="25000"/>
                  </a:schemeClr>
                </a:solidFill>
              </a:rPr>
              <a:t>was</a:t>
            </a:r>
            <a:r>
              <a:rPr lang="fr-CH" sz="1600" dirty="0">
                <a:solidFill>
                  <a:schemeClr val="bg2">
                    <a:lumMod val="25000"/>
                  </a:schemeClr>
                </a:solidFill>
              </a:rPr>
              <a:t> </a:t>
            </a:r>
            <a:r>
              <a:rPr lang="fr-CH" sz="1600" dirty="0" err="1">
                <a:solidFill>
                  <a:schemeClr val="bg2">
                    <a:lumMod val="25000"/>
                  </a:schemeClr>
                </a:solidFill>
              </a:rPr>
              <a:t>overall</a:t>
            </a:r>
            <a:r>
              <a:rPr lang="fr-CH" sz="1600" dirty="0">
                <a:solidFill>
                  <a:schemeClr val="bg2">
                    <a:lumMod val="25000"/>
                  </a:schemeClr>
                </a:solidFill>
              </a:rPr>
              <a:t> consistent </a:t>
            </a:r>
            <a:r>
              <a:rPr lang="fr-CH" sz="1600" dirty="0" err="1">
                <a:solidFill>
                  <a:schemeClr val="bg2">
                    <a:lumMod val="25000"/>
                  </a:schemeClr>
                </a:solidFill>
              </a:rPr>
              <a:t>across</a:t>
            </a:r>
            <a:r>
              <a:rPr lang="fr-CH" sz="1600" dirty="0">
                <a:solidFill>
                  <a:schemeClr val="bg2">
                    <a:lumMod val="25000"/>
                  </a:schemeClr>
                </a:solidFill>
              </a:rPr>
              <a:t> population groups, </a:t>
            </a:r>
            <a:r>
              <a:rPr lang="fr-CH" sz="1600" b="1" dirty="0" err="1">
                <a:solidFill>
                  <a:schemeClr val="bg2">
                    <a:lumMod val="25000"/>
                  </a:schemeClr>
                </a:solidFill>
              </a:rPr>
              <a:t>with</a:t>
            </a:r>
            <a:r>
              <a:rPr lang="fr-CH" sz="1600" b="1" dirty="0">
                <a:solidFill>
                  <a:schemeClr val="bg2">
                    <a:lumMod val="25000"/>
                  </a:schemeClr>
                </a:solidFill>
              </a:rPr>
              <a:t> </a:t>
            </a:r>
            <a:r>
              <a:rPr lang="fr-CH" sz="1600" b="1" dirty="0" err="1">
                <a:solidFill>
                  <a:schemeClr val="bg2">
                    <a:lumMod val="25000"/>
                  </a:schemeClr>
                </a:solidFill>
              </a:rPr>
              <a:t>steady</a:t>
            </a:r>
            <a:r>
              <a:rPr lang="fr-CH" sz="1600" b="1" dirty="0">
                <a:solidFill>
                  <a:schemeClr val="bg2">
                    <a:lumMod val="25000"/>
                  </a:schemeClr>
                </a:solidFill>
              </a:rPr>
              <a:t> </a:t>
            </a:r>
            <a:r>
              <a:rPr lang="fr-CH" sz="1600" b="1" dirty="0" err="1">
                <a:solidFill>
                  <a:schemeClr val="bg2">
                    <a:lumMod val="25000"/>
                  </a:schemeClr>
                </a:solidFill>
              </a:rPr>
              <a:t>access</a:t>
            </a:r>
            <a:r>
              <a:rPr lang="fr-CH" sz="1600" b="1" dirty="0">
                <a:solidFill>
                  <a:schemeClr val="bg2">
                    <a:lumMod val="25000"/>
                  </a:schemeClr>
                </a:solidFill>
              </a:rPr>
              <a:t> to </a:t>
            </a:r>
            <a:r>
              <a:rPr lang="fr-CH" sz="1600" b="1" dirty="0" err="1">
                <a:solidFill>
                  <a:schemeClr val="bg2">
                    <a:lumMod val="25000"/>
                  </a:schemeClr>
                </a:solidFill>
              </a:rPr>
              <a:t>health</a:t>
            </a:r>
            <a:r>
              <a:rPr lang="fr-CH" sz="1600" b="1" dirty="0">
                <a:solidFill>
                  <a:schemeClr val="bg2">
                    <a:lumMod val="25000"/>
                  </a:schemeClr>
                </a:solidFill>
              </a:rPr>
              <a:t> </a:t>
            </a:r>
            <a:r>
              <a:rPr lang="fr-CH" sz="1600" b="1" dirty="0" err="1">
                <a:solidFill>
                  <a:schemeClr val="bg2">
                    <a:lumMod val="25000"/>
                  </a:schemeClr>
                </a:solidFill>
              </a:rPr>
              <a:t>clinics</a:t>
            </a:r>
            <a:r>
              <a:rPr lang="fr-CH" sz="1600" b="1" dirty="0">
                <a:solidFill>
                  <a:schemeClr val="bg2">
                    <a:lumMod val="25000"/>
                  </a:schemeClr>
                </a:solidFill>
              </a:rPr>
              <a:t> but </a:t>
            </a:r>
            <a:r>
              <a:rPr lang="fr-CH" sz="1600" b="1" dirty="0" err="1">
                <a:solidFill>
                  <a:schemeClr val="bg2">
                    <a:lumMod val="25000"/>
                  </a:schemeClr>
                </a:solidFill>
              </a:rPr>
              <a:t>inconsistent</a:t>
            </a:r>
            <a:r>
              <a:rPr lang="fr-CH" sz="1600" b="1" dirty="0">
                <a:solidFill>
                  <a:schemeClr val="bg2">
                    <a:lumMod val="25000"/>
                  </a:schemeClr>
                </a:solidFill>
              </a:rPr>
              <a:t> </a:t>
            </a:r>
            <a:r>
              <a:rPr lang="fr-CH" sz="1600" b="1" dirty="0" err="1">
                <a:solidFill>
                  <a:schemeClr val="bg2">
                    <a:lumMod val="25000"/>
                  </a:schemeClr>
                </a:solidFill>
              </a:rPr>
              <a:t>access</a:t>
            </a:r>
            <a:r>
              <a:rPr lang="fr-CH" sz="1600" b="1" dirty="0">
                <a:solidFill>
                  <a:schemeClr val="bg2">
                    <a:lumMod val="25000"/>
                  </a:schemeClr>
                </a:solidFill>
              </a:rPr>
              <a:t> to </a:t>
            </a:r>
            <a:r>
              <a:rPr lang="fr-CH" sz="1600" b="1" dirty="0" err="1">
                <a:solidFill>
                  <a:schemeClr val="bg2">
                    <a:lumMod val="25000"/>
                  </a:schemeClr>
                </a:solidFill>
              </a:rPr>
              <a:t>specialized</a:t>
            </a:r>
            <a:r>
              <a:rPr lang="fr-CH" sz="1600" b="1" dirty="0">
                <a:solidFill>
                  <a:schemeClr val="bg2">
                    <a:lumMod val="25000"/>
                  </a:schemeClr>
                </a:solidFill>
              </a:rPr>
              <a:t> and essential services. </a:t>
            </a:r>
            <a:endParaRPr lang="fr-CH" sz="1600" dirty="0">
              <a:solidFill>
                <a:schemeClr val="bg2">
                  <a:lumMod val="25000"/>
                </a:schemeClr>
              </a:solidFill>
            </a:endParaRPr>
          </a:p>
          <a:p>
            <a:pPr marL="285750" indent="-285750">
              <a:buFont typeface="Arial" panose="020B0604020202020204" pitchFamily="34" charset="0"/>
              <a:buChar char="•"/>
            </a:pPr>
            <a:endParaRPr lang="fr-CH" sz="1600" dirty="0">
              <a:solidFill>
                <a:schemeClr val="bg2">
                  <a:lumMod val="25000"/>
                </a:schemeClr>
              </a:solidFill>
            </a:endParaRPr>
          </a:p>
          <a:p>
            <a:pPr marL="285750" indent="-285750">
              <a:buFont typeface="Courier New" panose="02070309020205020404" pitchFamily="49" charset="0"/>
              <a:buChar char="o"/>
            </a:pPr>
            <a:r>
              <a:rPr lang="fr-CH" sz="1600" dirty="0" err="1">
                <a:solidFill>
                  <a:schemeClr val="bg2">
                    <a:lumMod val="25000"/>
                  </a:schemeClr>
                </a:solidFill>
              </a:rPr>
              <a:t>Although</a:t>
            </a:r>
            <a:r>
              <a:rPr lang="fr-CH" sz="1600" dirty="0">
                <a:solidFill>
                  <a:schemeClr val="bg2">
                    <a:lumMod val="25000"/>
                  </a:schemeClr>
                </a:solidFill>
              </a:rPr>
              <a:t> 91% to 98% of </a:t>
            </a:r>
            <a:r>
              <a:rPr lang="fr-CH" sz="1600" dirty="0" err="1">
                <a:solidFill>
                  <a:schemeClr val="bg2">
                    <a:lumMod val="25000"/>
                  </a:schemeClr>
                </a:solidFill>
              </a:rPr>
              <a:t>households</a:t>
            </a:r>
            <a:r>
              <a:rPr lang="fr-CH" sz="1600" dirty="0">
                <a:solidFill>
                  <a:schemeClr val="bg2">
                    <a:lumMod val="25000"/>
                  </a:schemeClr>
                </a:solidFill>
              </a:rPr>
              <a:t> </a:t>
            </a:r>
            <a:r>
              <a:rPr lang="fr-CH" sz="1600" dirty="0" err="1">
                <a:solidFill>
                  <a:schemeClr val="bg2">
                    <a:lumMod val="25000"/>
                  </a:schemeClr>
                </a:solidFill>
              </a:rPr>
              <a:t>reported</a:t>
            </a:r>
            <a:r>
              <a:rPr lang="fr-CH" sz="1600" dirty="0">
                <a:solidFill>
                  <a:schemeClr val="bg2">
                    <a:lumMod val="25000"/>
                  </a:schemeClr>
                </a:solidFill>
              </a:rPr>
              <a:t> </a:t>
            </a:r>
            <a:r>
              <a:rPr lang="fr-CH" sz="1600" dirty="0" err="1">
                <a:solidFill>
                  <a:schemeClr val="bg2">
                    <a:lumMod val="25000"/>
                  </a:schemeClr>
                </a:solidFill>
              </a:rPr>
              <a:t>having</a:t>
            </a:r>
            <a:r>
              <a:rPr lang="fr-CH" sz="1600" dirty="0">
                <a:solidFill>
                  <a:schemeClr val="bg2">
                    <a:lumMod val="25000"/>
                  </a:schemeClr>
                </a:solidFill>
              </a:rPr>
              <a:t> </a:t>
            </a:r>
            <a:r>
              <a:rPr lang="fr-CH" sz="1600" dirty="0" err="1">
                <a:solidFill>
                  <a:schemeClr val="bg2">
                    <a:lumMod val="25000"/>
                  </a:schemeClr>
                </a:solidFill>
              </a:rPr>
              <a:t>access</a:t>
            </a:r>
            <a:r>
              <a:rPr lang="fr-CH" sz="1600" dirty="0">
                <a:solidFill>
                  <a:schemeClr val="bg2">
                    <a:lumMod val="25000"/>
                  </a:schemeClr>
                </a:solidFill>
              </a:rPr>
              <a:t> to </a:t>
            </a:r>
            <a:r>
              <a:rPr lang="fr-CH" sz="1600" dirty="0" err="1">
                <a:solidFill>
                  <a:schemeClr val="bg2">
                    <a:lumMod val="25000"/>
                  </a:schemeClr>
                </a:solidFill>
              </a:rPr>
              <a:t>functional</a:t>
            </a:r>
            <a:r>
              <a:rPr lang="fr-CH" sz="1600" dirty="0">
                <a:solidFill>
                  <a:schemeClr val="bg2">
                    <a:lumMod val="25000"/>
                  </a:schemeClr>
                </a:solidFill>
              </a:rPr>
              <a:t> </a:t>
            </a:r>
            <a:r>
              <a:rPr lang="fr-CH" sz="1600" dirty="0" err="1">
                <a:solidFill>
                  <a:schemeClr val="bg2">
                    <a:lumMod val="25000"/>
                  </a:schemeClr>
                </a:solidFill>
              </a:rPr>
              <a:t>health</a:t>
            </a:r>
            <a:r>
              <a:rPr lang="fr-CH" sz="1600" dirty="0">
                <a:solidFill>
                  <a:schemeClr val="bg2">
                    <a:lumMod val="25000"/>
                  </a:schemeClr>
                </a:solidFill>
              </a:rPr>
              <a:t> </a:t>
            </a:r>
            <a:r>
              <a:rPr lang="fr-CH" sz="1600" dirty="0" err="1">
                <a:solidFill>
                  <a:schemeClr val="bg2">
                    <a:lumMod val="25000"/>
                  </a:schemeClr>
                </a:solidFill>
              </a:rPr>
              <a:t>clinics</a:t>
            </a:r>
            <a:r>
              <a:rPr lang="fr-CH" sz="1600" dirty="0">
                <a:solidFill>
                  <a:schemeClr val="bg2">
                    <a:lumMod val="25000"/>
                  </a:schemeClr>
                </a:solidFill>
              </a:rPr>
              <a:t> </a:t>
            </a:r>
            <a:r>
              <a:rPr lang="fr-CH" sz="1600" dirty="0" err="1">
                <a:solidFill>
                  <a:schemeClr val="bg2">
                    <a:lumMod val="25000"/>
                  </a:schemeClr>
                </a:solidFill>
              </a:rPr>
              <a:t>within</a:t>
            </a:r>
            <a:r>
              <a:rPr lang="fr-CH" sz="1600" dirty="0">
                <a:solidFill>
                  <a:schemeClr val="bg2">
                    <a:lumMod val="25000"/>
                  </a:schemeClr>
                </a:solidFill>
              </a:rPr>
              <a:t> 5 km, the proportion </a:t>
            </a:r>
            <a:r>
              <a:rPr lang="fr-CH" sz="1600" dirty="0" err="1">
                <a:solidFill>
                  <a:schemeClr val="bg2">
                    <a:lumMod val="25000"/>
                  </a:schemeClr>
                </a:solidFill>
              </a:rPr>
              <a:t>having</a:t>
            </a:r>
            <a:r>
              <a:rPr lang="fr-CH" sz="1600" dirty="0">
                <a:solidFill>
                  <a:schemeClr val="bg2">
                    <a:lumMod val="25000"/>
                  </a:schemeClr>
                </a:solidFill>
              </a:rPr>
              <a:t> </a:t>
            </a:r>
            <a:r>
              <a:rPr lang="fr-CH" sz="1600" dirty="0" err="1">
                <a:solidFill>
                  <a:schemeClr val="bg2">
                    <a:lumMod val="25000"/>
                  </a:schemeClr>
                </a:solidFill>
              </a:rPr>
              <a:t>access</a:t>
            </a:r>
            <a:r>
              <a:rPr lang="fr-CH" sz="1600" dirty="0">
                <a:solidFill>
                  <a:schemeClr val="bg2">
                    <a:lumMod val="25000"/>
                  </a:schemeClr>
                </a:solidFill>
              </a:rPr>
              <a:t> to a </a:t>
            </a:r>
            <a:r>
              <a:rPr lang="fr-CH" sz="1600" dirty="0" err="1">
                <a:solidFill>
                  <a:schemeClr val="bg2">
                    <a:lumMod val="25000"/>
                  </a:schemeClr>
                </a:solidFill>
              </a:rPr>
              <a:t>functional</a:t>
            </a:r>
            <a:r>
              <a:rPr lang="fr-CH" sz="1600" dirty="0">
                <a:solidFill>
                  <a:schemeClr val="bg2">
                    <a:lumMod val="25000"/>
                  </a:schemeClr>
                </a:solidFill>
              </a:rPr>
              <a:t> </a:t>
            </a:r>
            <a:r>
              <a:rPr lang="fr-CH" sz="1600" dirty="0" err="1">
                <a:solidFill>
                  <a:schemeClr val="bg2">
                    <a:lumMod val="25000"/>
                  </a:schemeClr>
                </a:solidFill>
              </a:rPr>
              <a:t>hospital</a:t>
            </a:r>
            <a:r>
              <a:rPr lang="fr-CH" sz="1600" dirty="0">
                <a:solidFill>
                  <a:schemeClr val="bg2">
                    <a:lumMod val="25000"/>
                  </a:schemeClr>
                </a:solidFill>
              </a:rPr>
              <a:t> </a:t>
            </a:r>
            <a:r>
              <a:rPr lang="fr-CH" sz="1600" dirty="0" err="1">
                <a:solidFill>
                  <a:schemeClr val="bg2">
                    <a:lumMod val="25000"/>
                  </a:schemeClr>
                </a:solidFill>
              </a:rPr>
              <a:t>within</a:t>
            </a:r>
            <a:r>
              <a:rPr lang="fr-CH" sz="1600" dirty="0">
                <a:solidFill>
                  <a:schemeClr val="bg2">
                    <a:lumMod val="25000"/>
                  </a:schemeClr>
                </a:solidFill>
              </a:rPr>
              <a:t> 10 km </a:t>
            </a:r>
            <a:r>
              <a:rPr lang="fr-CH" sz="1600" dirty="0" err="1">
                <a:solidFill>
                  <a:schemeClr val="bg2">
                    <a:lumMod val="25000"/>
                  </a:schemeClr>
                </a:solidFill>
              </a:rPr>
              <a:t>with</a:t>
            </a:r>
            <a:r>
              <a:rPr lang="fr-CH" sz="1600" dirty="0">
                <a:solidFill>
                  <a:schemeClr val="bg2">
                    <a:lumMod val="25000"/>
                  </a:schemeClr>
                </a:solidFill>
              </a:rPr>
              <a:t> emergency, </a:t>
            </a:r>
            <a:r>
              <a:rPr lang="fr-CH" sz="1600" dirty="0" err="1">
                <a:solidFill>
                  <a:schemeClr val="bg2">
                    <a:lumMod val="25000"/>
                  </a:schemeClr>
                </a:solidFill>
              </a:rPr>
              <a:t>maternity</a:t>
            </a:r>
            <a:r>
              <a:rPr lang="fr-CH" sz="1600" dirty="0">
                <a:solidFill>
                  <a:schemeClr val="bg2">
                    <a:lumMod val="25000"/>
                  </a:schemeClr>
                </a:solidFill>
              </a:rPr>
              <a:t>, </a:t>
            </a:r>
            <a:r>
              <a:rPr lang="fr-CH" sz="1600" dirty="0" err="1">
                <a:solidFill>
                  <a:schemeClr val="bg2">
                    <a:lumMod val="25000"/>
                  </a:schemeClr>
                </a:solidFill>
              </a:rPr>
              <a:t>surgical</a:t>
            </a:r>
            <a:r>
              <a:rPr lang="fr-CH" sz="1600" dirty="0">
                <a:solidFill>
                  <a:schemeClr val="bg2">
                    <a:lumMod val="25000"/>
                  </a:schemeClr>
                </a:solidFill>
              </a:rPr>
              <a:t> and </a:t>
            </a:r>
            <a:r>
              <a:rPr lang="fr-CH" sz="1600" dirty="0" err="1">
                <a:solidFill>
                  <a:schemeClr val="bg2">
                    <a:lumMod val="25000"/>
                  </a:schemeClr>
                </a:solidFill>
              </a:rPr>
              <a:t>pediatric</a:t>
            </a:r>
            <a:r>
              <a:rPr lang="fr-CH" sz="1600" dirty="0">
                <a:solidFill>
                  <a:schemeClr val="bg2">
                    <a:lumMod val="25000"/>
                  </a:schemeClr>
                </a:solidFill>
              </a:rPr>
              <a:t> services </a:t>
            </a:r>
            <a:r>
              <a:rPr lang="fr-CH" sz="1600" dirty="0" err="1">
                <a:solidFill>
                  <a:schemeClr val="bg2">
                    <a:lumMod val="25000"/>
                  </a:schemeClr>
                </a:solidFill>
              </a:rPr>
              <a:t>was</a:t>
            </a:r>
            <a:r>
              <a:rPr lang="fr-CH" sz="1600" dirty="0">
                <a:solidFill>
                  <a:schemeClr val="bg2">
                    <a:lumMod val="25000"/>
                  </a:schemeClr>
                </a:solidFill>
              </a:rPr>
              <a:t> about </a:t>
            </a:r>
            <a:r>
              <a:rPr lang="fr-CH" sz="1600" dirty="0" err="1">
                <a:solidFill>
                  <a:schemeClr val="bg2">
                    <a:lumMod val="25000"/>
                  </a:schemeClr>
                </a:solidFill>
              </a:rPr>
              <a:t>half</a:t>
            </a:r>
            <a:r>
              <a:rPr lang="fr-CH" sz="1600" dirty="0">
                <a:solidFill>
                  <a:schemeClr val="bg2">
                    <a:lumMod val="25000"/>
                  </a:schemeClr>
                </a:solidFill>
              </a:rPr>
              <a:t>. </a:t>
            </a:r>
          </a:p>
          <a:p>
            <a:pPr marL="285750" indent="-285750">
              <a:buFont typeface="Courier New" panose="02070309020205020404" pitchFamily="49" charset="0"/>
              <a:buChar char="o"/>
            </a:pPr>
            <a:endParaRPr lang="fr-CH" sz="1600" dirty="0">
              <a:solidFill>
                <a:schemeClr val="bg2">
                  <a:lumMod val="25000"/>
                </a:schemeClr>
              </a:solidFill>
            </a:endParaRPr>
          </a:p>
          <a:p>
            <a:pPr marL="285750" indent="-285750">
              <a:buFont typeface="Courier New" panose="02070309020205020404" pitchFamily="49" charset="0"/>
              <a:buChar char="o"/>
            </a:pPr>
            <a:r>
              <a:rPr lang="fr-CH" sz="1600">
                <a:solidFill>
                  <a:schemeClr val="bg2">
                    <a:lumMod val="25000"/>
                  </a:schemeClr>
                </a:solidFill>
              </a:rPr>
              <a:t>Just over </a:t>
            </a:r>
            <a:r>
              <a:rPr lang="fr-CH" sz="1600" dirty="0" err="1">
                <a:solidFill>
                  <a:schemeClr val="bg2">
                    <a:lumMod val="25000"/>
                  </a:schemeClr>
                </a:solidFill>
              </a:rPr>
              <a:t>three</a:t>
            </a:r>
            <a:r>
              <a:rPr lang="fr-CH" sz="1600" dirty="0">
                <a:solidFill>
                  <a:schemeClr val="bg2">
                    <a:lumMod val="25000"/>
                  </a:schemeClr>
                </a:solidFill>
              </a:rPr>
              <a:t> quarter of </a:t>
            </a:r>
            <a:r>
              <a:rPr lang="fr-CH" sz="1600" dirty="0" err="1">
                <a:solidFill>
                  <a:schemeClr val="bg2">
                    <a:lumMod val="25000"/>
                  </a:schemeClr>
                </a:solidFill>
              </a:rPr>
              <a:t>households</a:t>
            </a:r>
            <a:r>
              <a:rPr lang="fr-CH" sz="1600" dirty="0">
                <a:solidFill>
                  <a:schemeClr val="bg2">
                    <a:lumMod val="25000"/>
                  </a:schemeClr>
                </a:solidFill>
              </a:rPr>
              <a:t> </a:t>
            </a:r>
            <a:r>
              <a:rPr lang="fr-CH" sz="1600" dirty="0" err="1">
                <a:solidFill>
                  <a:schemeClr val="bg2">
                    <a:lumMod val="25000"/>
                  </a:schemeClr>
                </a:solidFill>
              </a:rPr>
              <a:t>reported</a:t>
            </a:r>
            <a:r>
              <a:rPr lang="fr-CH" sz="1600" dirty="0">
                <a:solidFill>
                  <a:schemeClr val="bg2">
                    <a:lumMod val="25000"/>
                  </a:schemeClr>
                </a:solidFill>
              </a:rPr>
              <a:t> </a:t>
            </a:r>
            <a:r>
              <a:rPr lang="fr-CH" sz="1600" dirty="0" err="1">
                <a:solidFill>
                  <a:schemeClr val="bg2">
                    <a:lumMod val="25000"/>
                  </a:schemeClr>
                </a:solidFill>
              </a:rPr>
              <a:t>that</a:t>
            </a:r>
            <a:r>
              <a:rPr lang="fr-CH" sz="1600" dirty="0">
                <a:solidFill>
                  <a:schemeClr val="bg2">
                    <a:lumMod val="25000"/>
                  </a:schemeClr>
                </a:solidFill>
              </a:rPr>
              <a:t> </a:t>
            </a:r>
            <a:r>
              <a:rPr lang="fr-CH" sz="1600" dirty="0" err="1">
                <a:solidFill>
                  <a:schemeClr val="bg2">
                    <a:lumMod val="25000"/>
                  </a:schemeClr>
                </a:solidFill>
              </a:rPr>
              <a:t>women</a:t>
            </a:r>
            <a:r>
              <a:rPr lang="fr-CH" sz="1600" dirty="0">
                <a:solidFill>
                  <a:schemeClr val="bg2">
                    <a:lumMod val="25000"/>
                  </a:schemeClr>
                </a:solidFill>
              </a:rPr>
              <a:t> </a:t>
            </a:r>
            <a:r>
              <a:rPr lang="fr-CH" sz="1600" dirty="0" err="1">
                <a:solidFill>
                  <a:schemeClr val="bg2">
                    <a:lumMod val="25000"/>
                  </a:schemeClr>
                </a:solidFill>
              </a:rPr>
              <a:t>had</a:t>
            </a:r>
            <a:r>
              <a:rPr lang="fr-CH" sz="1600" dirty="0">
                <a:solidFill>
                  <a:schemeClr val="bg2">
                    <a:lumMod val="25000"/>
                  </a:schemeClr>
                </a:solidFill>
              </a:rPr>
              <a:t> </a:t>
            </a:r>
            <a:r>
              <a:rPr lang="fr-CH" sz="1600" dirty="0" err="1">
                <a:solidFill>
                  <a:schemeClr val="bg2">
                    <a:lumMod val="25000"/>
                  </a:schemeClr>
                </a:solidFill>
              </a:rPr>
              <a:t>acces</a:t>
            </a:r>
            <a:r>
              <a:rPr lang="fr-CH" sz="1600" dirty="0">
                <a:solidFill>
                  <a:schemeClr val="bg2">
                    <a:lumMod val="25000"/>
                  </a:schemeClr>
                </a:solidFill>
              </a:rPr>
              <a:t> to </a:t>
            </a:r>
            <a:r>
              <a:rPr lang="fr-CH" sz="1600" dirty="0" err="1">
                <a:solidFill>
                  <a:schemeClr val="bg2">
                    <a:lumMod val="25000"/>
                  </a:schemeClr>
                </a:solidFill>
              </a:rPr>
              <a:t>specialized</a:t>
            </a:r>
            <a:r>
              <a:rPr lang="fr-CH" sz="1600" dirty="0">
                <a:solidFill>
                  <a:schemeClr val="bg2">
                    <a:lumMod val="25000"/>
                  </a:schemeClr>
                </a:solidFill>
              </a:rPr>
              <a:t> reproductive services for out of camp populations. It </a:t>
            </a:r>
            <a:r>
              <a:rPr lang="fr-CH" sz="1600" dirty="0" err="1">
                <a:solidFill>
                  <a:schemeClr val="bg2">
                    <a:lumMod val="25000"/>
                  </a:schemeClr>
                </a:solidFill>
              </a:rPr>
              <a:t>was</a:t>
            </a:r>
            <a:r>
              <a:rPr lang="fr-CH" sz="1600" dirty="0">
                <a:solidFill>
                  <a:schemeClr val="bg2">
                    <a:lumMod val="25000"/>
                  </a:schemeClr>
                </a:solidFill>
              </a:rPr>
              <a:t> </a:t>
            </a:r>
            <a:r>
              <a:rPr lang="fr-CH" sz="1600" dirty="0" err="1">
                <a:solidFill>
                  <a:schemeClr val="bg2">
                    <a:lumMod val="25000"/>
                  </a:schemeClr>
                </a:solidFill>
              </a:rPr>
              <a:t>lower</a:t>
            </a:r>
            <a:r>
              <a:rPr lang="fr-CH" sz="1600" dirty="0">
                <a:solidFill>
                  <a:schemeClr val="bg2">
                    <a:lumMod val="25000"/>
                  </a:schemeClr>
                </a:solidFill>
              </a:rPr>
              <a:t> for in camp (65%). </a:t>
            </a:r>
          </a:p>
        </p:txBody>
      </p:sp>
      <p:sp>
        <p:nvSpPr>
          <p:cNvPr id="7" name="TextBox 6"/>
          <p:cNvSpPr txBox="1"/>
          <p:nvPr/>
        </p:nvSpPr>
        <p:spPr>
          <a:xfrm>
            <a:off x="420619" y="875286"/>
            <a:ext cx="8604956" cy="369332"/>
          </a:xfrm>
          <a:prstGeom prst="rect">
            <a:avLst/>
          </a:prstGeom>
          <a:noFill/>
        </p:spPr>
        <p:txBody>
          <a:bodyPr wrap="square" rtlCol="0">
            <a:spAutoFit/>
          </a:bodyPr>
          <a:lstStyle/>
          <a:p>
            <a:r>
              <a:rPr lang="fr-CH">
                <a:solidFill>
                  <a:schemeClr val="bg2">
                    <a:lumMod val="25000"/>
                  </a:schemeClr>
                </a:solidFill>
              </a:rPr>
              <a:t>Access to health services, by population group: </a:t>
            </a:r>
            <a:endParaRPr lang="en-GB">
              <a:solidFill>
                <a:schemeClr val="bg2">
                  <a:lumMod val="25000"/>
                </a:schemeClr>
              </a:solidFill>
            </a:endParaRPr>
          </a:p>
        </p:txBody>
      </p:sp>
      <p:pic>
        <p:nvPicPr>
          <p:cNvPr id="8" name="Picture 7">
            <a:extLst>
              <a:ext uri="{FF2B5EF4-FFF2-40B4-BE49-F238E27FC236}">
                <a16:creationId xmlns:a16="http://schemas.microsoft.com/office/drawing/2014/main" id="{222B9577-4593-EA44-96D4-FC1AEEE5EDC0}"/>
              </a:ext>
            </a:extLst>
          </p:cNvPr>
          <p:cNvPicPr>
            <a:picLocks noChangeAspect="1"/>
          </p:cNvPicPr>
          <p:nvPr/>
        </p:nvPicPr>
        <p:blipFill>
          <a:blip r:embed="rId4"/>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3457027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936104"/>
          </a:xfrm>
        </p:spPr>
        <p:txBody>
          <a:bodyPr>
            <a:normAutofit/>
          </a:bodyPr>
          <a:lstStyle/>
          <a:p>
            <a:r>
              <a:rPr lang="fr-CH" sz="3000" dirty="0">
                <a:solidFill>
                  <a:srgbClr val="578ED1"/>
                </a:solidFill>
              </a:rPr>
              <a:t>HEALTH</a:t>
            </a:r>
            <a:endParaRPr lang="en-GB" sz="3000" dirty="0">
              <a:solidFill>
                <a:srgbClr val="578ED1"/>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34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76918480"/>
              </p:ext>
            </p:extLst>
          </p:nvPr>
        </p:nvGraphicFramePr>
        <p:xfrm>
          <a:off x="188246" y="1315805"/>
          <a:ext cx="8708277" cy="2763766"/>
        </p:xfrm>
        <a:graphic>
          <a:graphicData uri="http://schemas.openxmlformats.org/drawingml/2006/table">
            <a:tbl>
              <a:tblPr firstRow="1" bandRow="1">
                <a:tableStyleId>{5940675A-B579-460E-94D1-54222C63F5DA}</a:tableStyleId>
              </a:tblPr>
              <a:tblGrid>
                <a:gridCol w="1066812">
                  <a:extLst>
                    <a:ext uri="{9D8B030D-6E8A-4147-A177-3AD203B41FA5}">
                      <a16:colId xmlns:a16="http://schemas.microsoft.com/office/drawing/2014/main" val="3142834132"/>
                    </a:ext>
                  </a:extLst>
                </a:gridCol>
                <a:gridCol w="2380838">
                  <a:extLst>
                    <a:ext uri="{9D8B030D-6E8A-4147-A177-3AD203B41FA5}">
                      <a16:colId xmlns:a16="http://schemas.microsoft.com/office/drawing/2014/main" val="1456472036"/>
                    </a:ext>
                  </a:extLst>
                </a:gridCol>
                <a:gridCol w="2520280">
                  <a:extLst>
                    <a:ext uri="{9D8B030D-6E8A-4147-A177-3AD203B41FA5}">
                      <a16:colId xmlns:a16="http://schemas.microsoft.com/office/drawing/2014/main" val="3945431206"/>
                    </a:ext>
                  </a:extLst>
                </a:gridCol>
                <a:gridCol w="2740347">
                  <a:extLst>
                    <a:ext uri="{9D8B030D-6E8A-4147-A177-3AD203B41FA5}">
                      <a16:colId xmlns:a16="http://schemas.microsoft.com/office/drawing/2014/main" val="2850878189"/>
                    </a:ext>
                  </a:extLst>
                </a:gridCol>
              </a:tblGrid>
              <a:tr h="319163">
                <a:tc>
                  <a:txBody>
                    <a:bodyPr/>
                    <a:lstStyle/>
                    <a:p>
                      <a:pPr algn="ctr"/>
                      <a:endParaRPr lang="en-GB" sz="16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fr-CH" sz="1600" b="1">
                          <a:solidFill>
                            <a:schemeClr val="bg1"/>
                          </a:solidFill>
                        </a:rPr>
                        <a:t>Main reason</a:t>
                      </a:r>
                      <a:endParaRPr lang="en-GB" sz="16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fr-CH" sz="1600" b="1">
                          <a:solidFill>
                            <a:schemeClr val="bg1"/>
                          </a:solidFill>
                        </a:rPr>
                        <a:t>Second reason</a:t>
                      </a:r>
                      <a:endParaRPr lang="en-GB" sz="16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fr-CH" sz="1600" b="1">
                          <a:solidFill>
                            <a:schemeClr val="bg1"/>
                          </a:solidFill>
                        </a:rPr>
                        <a:t>Third reason</a:t>
                      </a:r>
                      <a:endParaRPr lang="en-GB" sz="16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658225160"/>
                  </a:ext>
                </a:extLst>
              </a:tr>
              <a:tr h="696355">
                <a:tc>
                  <a:txBody>
                    <a:bodyPr/>
                    <a:lstStyle/>
                    <a:p>
                      <a:pPr algn="l"/>
                      <a:r>
                        <a:rPr lang="fr-CH" sz="1400"/>
                        <a:t>IDP </a:t>
                      </a:r>
                      <a:r>
                        <a:rPr lang="fr-CH" sz="1400" baseline="0"/>
                        <a:t>in camp</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sz="1400"/>
                        <a:t>Cost of services</a:t>
                      </a:r>
                      <a:r>
                        <a:rPr lang="fr-CH" sz="1400" baseline="0"/>
                        <a:t> and / or medecine was too high (35%)</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CH" sz="1400"/>
                        <a:t>No medecine available at health facility /</a:t>
                      </a:r>
                      <a:r>
                        <a:rPr lang="fr-CH" sz="1400" baseline="0"/>
                        <a:t> pharmacy (6%)</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sz="1400"/>
                        <a:t>Did not get access to qualified health staff at the health facility (4%)</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8385514"/>
                  </a:ext>
                </a:extLst>
              </a:tr>
              <a:tr h="1102562">
                <a:tc>
                  <a:txBody>
                    <a:bodyPr/>
                    <a:lstStyle/>
                    <a:p>
                      <a:pPr algn="l"/>
                      <a:r>
                        <a:rPr lang="fr-CH" sz="1400"/>
                        <a:t>IDP </a:t>
                      </a:r>
                      <a:r>
                        <a:rPr lang="fr-CH" sz="1400" baseline="0"/>
                        <a:t>out of camp</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sz="1400"/>
                        <a:t>Cost of</a:t>
                      </a:r>
                      <a:r>
                        <a:rPr lang="fr-CH" sz="1400" baseline="0"/>
                        <a:t> services and / or medecine was too high (42%)</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CH" sz="1400"/>
                        <a:t>No medecine available at</a:t>
                      </a:r>
                      <a:r>
                        <a:rPr lang="fr-CH" sz="1400" baseline="0"/>
                        <a:t> health facility / pharmacy (6%)</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fr-CH" sz="1400"/>
                        <a:t>No treatement available for my disease at the health facility (5%)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8910971"/>
                  </a:ext>
                </a:extLst>
              </a:tr>
              <a:tr h="594404">
                <a:tc>
                  <a:txBody>
                    <a:bodyPr/>
                    <a:lstStyle/>
                    <a:p>
                      <a:pPr algn="l"/>
                      <a:r>
                        <a:rPr lang="fr-CH" sz="1400"/>
                        <a:t>Returnee</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sz="1400"/>
                        <a:t>Cost of services and / or medecine was too high (26%)</a:t>
                      </a:r>
                      <a:r>
                        <a:rPr lang="fr-CH" sz="1400" baseline="0"/>
                        <a:t>  </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ctr">
                        <a:buFont typeface="Arial" panose="020B0604020202020204" pitchFamily="34" charset="0"/>
                        <a:buNone/>
                      </a:pPr>
                      <a:r>
                        <a:rPr lang="fr-CH" sz="1400"/>
                        <a:t>No</a:t>
                      </a:r>
                      <a:r>
                        <a:rPr lang="fr-CH" sz="1400" baseline="0"/>
                        <a:t> medecine available at the health facility / pharmacy (9%)</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sz="1400"/>
                        <a:t>No treatment</a:t>
                      </a:r>
                      <a:r>
                        <a:rPr lang="fr-CH" sz="1400" baseline="0"/>
                        <a:t> available for my disease at the health facility (6%)</a:t>
                      </a:r>
                      <a:endParaRPr lang="en-GB" sz="14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6762757"/>
                  </a:ext>
                </a:extLst>
              </a:tr>
            </a:tbl>
          </a:graphicData>
        </a:graphic>
      </p:graphicFrame>
      <p:sp>
        <p:nvSpPr>
          <p:cNvPr id="8" name="TextBox 7"/>
          <p:cNvSpPr txBox="1"/>
          <p:nvPr/>
        </p:nvSpPr>
        <p:spPr>
          <a:xfrm>
            <a:off x="188246" y="4181361"/>
            <a:ext cx="8568953" cy="2554545"/>
          </a:xfrm>
          <a:prstGeom prst="rect">
            <a:avLst/>
          </a:prstGeom>
          <a:noFill/>
        </p:spPr>
        <p:txBody>
          <a:bodyPr wrap="square" rtlCol="0">
            <a:spAutoFit/>
          </a:bodyPr>
          <a:lstStyle/>
          <a:p>
            <a:r>
              <a:rPr lang="fr-CH" sz="1600" b="1">
                <a:solidFill>
                  <a:schemeClr val="bg2">
                    <a:lumMod val="25000"/>
                  </a:schemeClr>
                </a:solidFill>
              </a:rPr>
              <a:t>The main barriers to medical services were the same for in camp and out of camp populations and mainly related to cost and lack of availability of medecine, staff, and treatments: </a:t>
            </a:r>
          </a:p>
          <a:p>
            <a:pPr marL="285750" indent="-285750">
              <a:buFont typeface="Arial" panose="020B0604020202020204" pitchFamily="34" charset="0"/>
              <a:buChar char="•"/>
            </a:pPr>
            <a:r>
              <a:rPr lang="fr-CH" sz="1600">
                <a:solidFill>
                  <a:schemeClr val="bg2">
                    <a:lumMod val="25000"/>
                  </a:schemeClr>
                </a:solidFill>
              </a:rPr>
              <a:t>Overwhelmingly, the main barrier to accessing health services was the high cost of medical services and medecines. </a:t>
            </a:r>
          </a:p>
          <a:p>
            <a:pPr marL="285750" indent="-285750">
              <a:buFont typeface="Arial" panose="020B0604020202020204" pitchFamily="34" charset="0"/>
              <a:buChar char="•"/>
            </a:pPr>
            <a:r>
              <a:rPr lang="fr-CH" sz="1600">
                <a:solidFill>
                  <a:schemeClr val="bg2">
                    <a:lumMod val="25000"/>
                  </a:schemeClr>
                </a:solidFill>
              </a:rPr>
              <a:t>Other reasons reported as main barriers to accessing medical services were non availability of medecine, qualified staff, or specific treatment. </a:t>
            </a:r>
          </a:p>
          <a:p>
            <a:pPr marL="285750" indent="-285750">
              <a:buFont typeface="Arial" panose="020B0604020202020204" pitchFamily="34" charset="0"/>
              <a:buChar char="•"/>
            </a:pPr>
            <a:endParaRPr lang="fr-CH" sz="1600" b="1" i="1">
              <a:solidFill>
                <a:schemeClr val="bg2">
                  <a:lumMod val="25000"/>
                </a:schemeClr>
              </a:solidFill>
            </a:endParaRPr>
          </a:p>
          <a:p>
            <a:r>
              <a:rPr lang="fr-CH" sz="1600" b="1" i="1">
                <a:solidFill>
                  <a:schemeClr val="bg2">
                    <a:lumMod val="25000"/>
                  </a:schemeClr>
                </a:solidFill>
              </a:rPr>
              <a:t>Inconsistent access to health services is particularly relevant within the context of 25% (in camp), 28% (returnee) and 33% (out of camp) of households with at least one </a:t>
            </a:r>
          </a:p>
          <a:p>
            <a:r>
              <a:rPr lang="fr-CH" sz="1600" b="1" i="1">
                <a:solidFill>
                  <a:schemeClr val="bg2">
                    <a:lumMod val="25000"/>
                  </a:schemeClr>
                </a:solidFill>
              </a:rPr>
              <a:t>member with a chronic disease. </a:t>
            </a:r>
            <a:endParaRPr lang="en-GB" sz="1600" b="1" i="1">
              <a:solidFill>
                <a:schemeClr val="bg2">
                  <a:lumMod val="25000"/>
                </a:schemeClr>
              </a:solidFill>
            </a:endParaRPr>
          </a:p>
        </p:txBody>
      </p:sp>
      <p:sp>
        <p:nvSpPr>
          <p:cNvPr id="9" name="TextBox 8"/>
          <p:cNvSpPr txBox="1"/>
          <p:nvPr/>
        </p:nvSpPr>
        <p:spPr>
          <a:xfrm>
            <a:off x="188246" y="950915"/>
            <a:ext cx="8568953" cy="369332"/>
          </a:xfrm>
          <a:prstGeom prst="rect">
            <a:avLst/>
          </a:prstGeom>
          <a:noFill/>
        </p:spPr>
        <p:txBody>
          <a:bodyPr wrap="square" rtlCol="0">
            <a:spAutoFit/>
          </a:bodyPr>
          <a:lstStyle/>
          <a:p>
            <a:r>
              <a:rPr lang="fr-CH"/>
              <a:t>Main reported barriers to accessing health services, by population group: </a:t>
            </a:r>
          </a:p>
        </p:txBody>
      </p:sp>
      <p:pic>
        <p:nvPicPr>
          <p:cNvPr id="7" name="Picture 6">
            <a:extLst>
              <a:ext uri="{FF2B5EF4-FFF2-40B4-BE49-F238E27FC236}">
                <a16:creationId xmlns:a16="http://schemas.microsoft.com/office/drawing/2014/main" id="{222B9577-4593-EA44-96D4-FC1AEEE5EDC0}"/>
              </a:ext>
            </a:extLst>
          </p:cNvPr>
          <p:cNvPicPr>
            <a:picLocks noChangeAspect="1"/>
          </p:cNvPicPr>
          <p:nvPr/>
        </p:nvPicPr>
        <p:blipFill>
          <a:blip r:embed="rId2"/>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2304425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936104"/>
          </a:xfrm>
        </p:spPr>
        <p:txBody>
          <a:bodyPr>
            <a:normAutofit/>
          </a:bodyPr>
          <a:lstStyle/>
          <a:p>
            <a:r>
              <a:rPr lang="fr-CH" sz="3000" dirty="0">
                <a:solidFill>
                  <a:srgbClr val="578ED1"/>
                </a:solidFill>
              </a:rPr>
              <a:t>HEALTH / PROTECTION</a:t>
            </a:r>
            <a:endParaRPr lang="en-GB" sz="3000" dirty="0">
              <a:solidFill>
                <a:srgbClr val="578ED1"/>
              </a:solidFill>
            </a:endParaRPr>
          </a:p>
        </p:txBody>
      </p:sp>
      <p:sp>
        <p:nvSpPr>
          <p:cNvPr id="3" name="Content Placeholder 2"/>
          <p:cNvSpPr>
            <a:spLocks noGrp="1"/>
          </p:cNvSpPr>
          <p:nvPr>
            <p:ph idx="1"/>
          </p:nvPr>
        </p:nvSpPr>
        <p:spPr>
          <a:xfrm>
            <a:off x="152571" y="1052737"/>
            <a:ext cx="8838858" cy="4968552"/>
          </a:xfrm>
        </p:spPr>
        <p:txBody>
          <a:bodyPr>
            <a:noAutofit/>
          </a:bodyPr>
          <a:lstStyle/>
          <a:p>
            <a:pPr marL="0" indent="0">
              <a:buClr>
                <a:srgbClr val="ED2D23"/>
              </a:buClr>
              <a:buNone/>
            </a:pPr>
            <a:endParaRPr lang="fr-CH" sz="3000" dirty="0">
              <a:solidFill>
                <a:srgbClr val="EE5859"/>
              </a:solidFill>
            </a:endParaRPr>
          </a:p>
          <a:p>
            <a:pPr marL="0" indent="0">
              <a:buClr>
                <a:srgbClr val="ED2D23"/>
              </a:buClr>
              <a:buNone/>
            </a:pPr>
            <a:r>
              <a:rPr lang="fr-CH" sz="3000" dirty="0">
                <a:solidFill>
                  <a:srgbClr val="EE5859"/>
                </a:solidFill>
              </a:rPr>
              <a:t>3% - 5% </a:t>
            </a:r>
            <a:r>
              <a:rPr lang="fr-CH" sz="1800" b="1" dirty="0">
                <a:solidFill>
                  <a:srgbClr val="4D4D4D"/>
                </a:solidFill>
              </a:rPr>
              <a:t>of </a:t>
            </a:r>
            <a:r>
              <a:rPr lang="fr-CH" sz="1800" b="1" dirty="0" err="1">
                <a:solidFill>
                  <a:srgbClr val="4D4D4D"/>
                </a:solidFill>
              </a:rPr>
              <a:t>households</a:t>
            </a:r>
            <a:r>
              <a:rPr lang="fr-CH" sz="1800" b="1" dirty="0">
                <a:solidFill>
                  <a:srgbClr val="4D4D4D"/>
                </a:solidFill>
              </a:rPr>
              <a:t> </a:t>
            </a:r>
            <a:r>
              <a:rPr lang="fr-CH" sz="1800" b="1" dirty="0" err="1">
                <a:solidFill>
                  <a:srgbClr val="4D4D4D"/>
                </a:solidFill>
              </a:rPr>
              <a:t>reported</a:t>
            </a:r>
            <a:r>
              <a:rPr lang="fr-CH" sz="1800" b="1" dirty="0">
                <a:solidFill>
                  <a:srgbClr val="4D4D4D"/>
                </a:solidFill>
              </a:rPr>
              <a:t> </a:t>
            </a:r>
            <a:r>
              <a:rPr lang="fr-CH" sz="1800" b="1" dirty="0" err="1">
                <a:solidFill>
                  <a:srgbClr val="4D4D4D"/>
                </a:solidFill>
              </a:rPr>
              <a:t>that</a:t>
            </a:r>
            <a:r>
              <a:rPr lang="fr-CH" sz="1800" b="1" dirty="0">
                <a:solidFill>
                  <a:srgbClr val="4D4D4D"/>
                </a:solidFill>
              </a:rPr>
              <a:t> at least one </a:t>
            </a:r>
            <a:r>
              <a:rPr lang="fr-CH" sz="1800" b="1" dirty="0" err="1">
                <a:solidFill>
                  <a:srgbClr val="4D4D4D"/>
                </a:solidFill>
              </a:rPr>
              <a:t>child</a:t>
            </a:r>
            <a:r>
              <a:rPr lang="fr-CH" sz="1800" b="1" dirty="0">
                <a:solidFill>
                  <a:srgbClr val="4D4D4D"/>
                </a:solidFill>
              </a:rPr>
              <a:t> </a:t>
            </a:r>
            <a:r>
              <a:rPr lang="fr-CH" sz="1800" b="1" dirty="0" err="1">
                <a:solidFill>
                  <a:srgbClr val="4D4D4D"/>
                </a:solidFill>
              </a:rPr>
              <a:t>was</a:t>
            </a:r>
            <a:r>
              <a:rPr lang="fr-CH" sz="1800" b="1" dirty="0">
                <a:solidFill>
                  <a:srgbClr val="4D4D4D"/>
                </a:solidFill>
              </a:rPr>
              <a:t> </a:t>
            </a:r>
            <a:r>
              <a:rPr lang="fr-CH" sz="1800" b="1" dirty="0" err="1">
                <a:solidFill>
                  <a:srgbClr val="4D4D4D"/>
                </a:solidFill>
              </a:rPr>
              <a:t>showing</a:t>
            </a:r>
            <a:r>
              <a:rPr lang="fr-CH" sz="1800" b="1" dirty="0">
                <a:solidFill>
                  <a:srgbClr val="4D4D4D"/>
                </a:solidFill>
              </a:rPr>
              <a:t> </a:t>
            </a:r>
            <a:r>
              <a:rPr lang="fr-CH" sz="1800" b="1" dirty="0" err="1">
                <a:solidFill>
                  <a:srgbClr val="4D4D4D"/>
                </a:solidFill>
              </a:rPr>
              <a:t>signs</a:t>
            </a:r>
            <a:r>
              <a:rPr lang="fr-CH" sz="1800" b="1" dirty="0">
                <a:solidFill>
                  <a:srgbClr val="4D4D4D"/>
                </a:solidFill>
              </a:rPr>
              <a:t> of psychosocial </a:t>
            </a:r>
            <a:r>
              <a:rPr lang="fr-CH" sz="1800" b="1" dirty="0" err="1">
                <a:solidFill>
                  <a:srgbClr val="4D4D4D"/>
                </a:solidFill>
              </a:rPr>
              <a:t>distress</a:t>
            </a:r>
            <a:r>
              <a:rPr lang="fr-CH" sz="1800" b="1" dirty="0">
                <a:solidFill>
                  <a:srgbClr val="4D4D4D"/>
                </a:solidFill>
              </a:rPr>
              <a:t> </a:t>
            </a:r>
            <a:r>
              <a:rPr lang="fr-CH" sz="1800" dirty="0">
                <a:solidFill>
                  <a:srgbClr val="4D4D4D"/>
                </a:solidFill>
              </a:rPr>
              <a:t>(</a:t>
            </a:r>
            <a:r>
              <a:rPr lang="fr-CH" sz="1800" dirty="0" err="1">
                <a:solidFill>
                  <a:srgbClr val="4D4D4D"/>
                </a:solidFill>
              </a:rPr>
              <a:t>measured</a:t>
            </a:r>
            <a:r>
              <a:rPr lang="fr-CH" sz="1800" dirty="0">
                <a:solidFill>
                  <a:srgbClr val="4D4D4D"/>
                </a:solidFill>
              </a:rPr>
              <a:t> </a:t>
            </a:r>
            <a:r>
              <a:rPr lang="fr-CH" sz="1800" dirty="0" err="1">
                <a:solidFill>
                  <a:srgbClr val="4D4D4D"/>
                </a:solidFill>
              </a:rPr>
              <a:t>through</a:t>
            </a:r>
            <a:r>
              <a:rPr lang="fr-CH" sz="1800" dirty="0">
                <a:solidFill>
                  <a:srgbClr val="4D4D4D"/>
                </a:solidFill>
              </a:rPr>
              <a:t> self-</a:t>
            </a:r>
            <a:r>
              <a:rPr lang="fr-CH" sz="1800" dirty="0" err="1">
                <a:solidFill>
                  <a:srgbClr val="4D4D4D"/>
                </a:solidFill>
              </a:rPr>
              <a:t>reported</a:t>
            </a:r>
            <a:r>
              <a:rPr lang="fr-CH" sz="1800" dirty="0">
                <a:solidFill>
                  <a:srgbClr val="4D4D4D"/>
                </a:solidFill>
              </a:rPr>
              <a:t> </a:t>
            </a:r>
            <a:r>
              <a:rPr lang="fr-CH" sz="1800" dirty="0" err="1">
                <a:solidFill>
                  <a:srgbClr val="4D4D4D"/>
                </a:solidFill>
              </a:rPr>
              <a:t>behavior</a:t>
            </a:r>
            <a:r>
              <a:rPr lang="fr-CH" sz="1800" dirty="0">
                <a:solidFill>
                  <a:srgbClr val="4D4D4D"/>
                </a:solidFill>
              </a:rPr>
              <a:t> change): </a:t>
            </a:r>
          </a:p>
          <a:p>
            <a:pPr lvl="1">
              <a:buClr>
                <a:srgbClr val="4D4D4D"/>
              </a:buClr>
            </a:pPr>
            <a:r>
              <a:rPr lang="fr-CH" dirty="0">
                <a:solidFill>
                  <a:srgbClr val="4D4D4D"/>
                </a:solidFill>
              </a:rPr>
              <a:t>3% for IDP </a:t>
            </a:r>
            <a:r>
              <a:rPr lang="fr-CH" dirty="0" err="1">
                <a:solidFill>
                  <a:srgbClr val="4D4D4D"/>
                </a:solidFill>
              </a:rPr>
              <a:t>households</a:t>
            </a:r>
            <a:r>
              <a:rPr lang="fr-CH" dirty="0">
                <a:solidFill>
                  <a:srgbClr val="4D4D4D"/>
                </a:solidFill>
              </a:rPr>
              <a:t> out of camp;</a:t>
            </a:r>
          </a:p>
          <a:p>
            <a:pPr lvl="1">
              <a:buClr>
                <a:srgbClr val="4D4D4D"/>
              </a:buClr>
            </a:pPr>
            <a:r>
              <a:rPr lang="fr-CH" dirty="0">
                <a:solidFill>
                  <a:srgbClr val="4D4D4D"/>
                </a:solidFill>
              </a:rPr>
              <a:t>4% for </a:t>
            </a:r>
            <a:r>
              <a:rPr lang="fr-CH" dirty="0" err="1">
                <a:solidFill>
                  <a:srgbClr val="4D4D4D"/>
                </a:solidFill>
              </a:rPr>
              <a:t>returnee</a:t>
            </a:r>
            <a:r>
              <a:rPr lang="fr-CH" dirty="0">
                <a:solidFill>
                  <a:srgbClr val="4D4D4D"/>
                </a:solidFill>
              </a:rPr>
              <a:t> </a:t>
            </a:r>
            <a:r>
              <a:rPr lang="fr-CH" dirty="0" err="1">
                <a:solidFill>
                  <a:srgbClr val="4D4D4D"/>
                </a:solidFill>
              </a:rPr>
              <a:t>households</a:t>
            </a:r>
            <a:r>
              <a:rPr lang="fr-CH" dirty="0">
                <a:solidFill>
                  <a:srgbClr val="4D4D4D"/>
                </a:solidFill>
              </a:rPr>
              <a:t>;</a:t>
            </a:r>
          </a:p>
          <a:p>
            <a:pPr lvl="1">
              <a:buClr>
                <a:srgbClr val="4D4D4D"/>
              </a:buClr>
            </a:pPr>
            <a:r>
              <a:rPr lang="fr-CH" dirty="0">
                <a:solidFill>
                  <a:srgbClr val="4D4D4D"/>
                </a:solidFill>
              </a:rPr>
              <a:t>5% for IDP </a:t>
            </a:r>
            <a:r>
              <a:rPr lang="fr-CH" dirty="0" err="1">
                <a:solidFill>
                  <a:srgbClr val="4D4D4D"/>
                </a:solidFill>
              </a:rPr>
              <a:t>households</a:t>
            </a:r>
            <a:r>
              <a:rPr lang="fr-CH" dirty="0">
                <a:solidFill>
                  <a:srgbClr val="4D4D4D"/>
                </a:solidFill>
              </a:rPr>
              <a:t> in camp. </a:t>
            </a:r>
          </a:p>
          <a:p>
            <a:endParaRPr lang="fr-CH" sz="1800" dirty="0">
              <a:solidFill>
                <a:srgbClr val="4D4D4D"/>
              </a:solidFill>
            </a:endParaRPr>
          </a:p>
          <a:p>
            <a:pPr marL="0" indent="0">
              <a:buNone/>
            </a:pPr>
            <a:r>
              <a:rPr lang="fr-CH" sz="3000">
                <a:solidFill>
                  <a:srgbClr val="EE5859"/>
                </a:solidFill>
              </a:rPr>
              <a:t>5% - 6</a:t>
            </a:r>
            <a:r>
              <a:rPr lang="fr-CH" sz="3000" dirty="0">
                <a:solidFill>
                  <a:srgbClr val="EE5859"/>
                </a:solidFill>
              </a:rPr>
              <a:t>% </a:t>
            </a:r>
            <a:r>
              <a:rPr lang="fr-CH" sz="1800" dirty="0">
                <a:solidFill>
                  <a:srgbClr val="4D4D4D"/>
                </a:solidFill>
              </a:rPr>
              <a:t>of </a:t>
            </a:r>
            <a:r>
              <a:rPr lang="fr-CH" sz="1800" dirty="0" err="1">
                <a:solidFill>
                  <a:srgbClr val="4D4D4D"/>
                </a:solidFill>
              </a:rPr>
              <a:t>households</a:t>
            </a:r>
            <a:r>
              <a:rPr lang="fr-CH" sz="1800" dirty="0">
                <a:solidFill>
                  <a:srgbClr val="4D4D4D"/>
                </a:solidFill>
              </a:rPr>
              <a:t> </a:t>
            </a:r>
            <a:r>
              <a:rPr lang="fr-CH" sz="1800" dirty="0" err="1">
                <a:solidFill>
                  <a:srgbClr val="4D4D4D"/>
                </a:solidFill>
              </a:rPr>
              <a:t>across</a:t>
            </a:r>
            <a:r>
              <a:rPr lang="fr-CH" sz="1800" dirty="0">
                <a:solidFill>
                  <a:srgbClr val="4D4D4D"/>
                </a:solidFill>
              </a:rPr>
              <a:t> population groups </a:t>
            </a:r>
            <a:r>
              <a:rPr lang="fr-CH" sz="1800" dirty="0" err="1">
                <a:solidFill>
                  <a:srgbClr val="4D4D4D"/>
                </a:solidFill>
              </a:rPr>
              <a:t>reported</a:t>
            </a:r>
            <a:r>
              <a:rPr lang="fr-CH" sz="1800" dirty="0">
                <a:solidFill>
                  <a:srgbClr val="4D4D4D"/>
                </a:solidFill>
              </a:rPr>
              <a:t> </a:t>
            </a:r>
            <a:r>
              <a:rPr lang="fr-CH" sz="1800" dirty="0" err="1">
                <a:solidFill>
                  <a:srgbClr val="4D4D4D"/>
                </a:solidFill>
              </a:rPr>
              <a:t>such</a:t>
            </a:r>
            <a:r>
              <a:rPr lang="fr-CH" sz="1800" dirty="0">
                <a:solidFill>
                  <a:srgbClr val="4D4D4D"/>
                </a:solidFill>
              </a:rPr>
              <a:t> </a:t>
            </a:r>
            <a:r>
              <a:rPr lang="fr-CH" sz="1800" dirty="0" err="1">
                <a:solidFill>
                  <a:srgbClr val="4D4D4D"/>
                </a:solidFill>
              </a:rPr>
              <a:t>signs</a:t>
            </a:r>
            <a:r>
              <a:rPr lang="fr-CH" sz="1800" dirty="0">
                <a:solidFill>
                  <a:srgbClr val="4D4D4D"/>
                </a:solidFill>
              </a:rPr>
              <a:t> </a:t>
            </a:r>
            <a:r>
              <a:rPr lang="fr-CH" sz="1800" dirty="0" err="1">
                <a:solidFill>
                  <a:srgbClr val="4D4D4D"/>
                </a:solidFill>
              </a:rPr>
              <a:t>among</a:t>
            </a:r>
            <a:r>
              <a:rPr lang="fr-CH" sz="1800" dirty="0">
                <a:solidFill>
                  <a:srgbClr val="4D4D4D"/>
                </a:solidFill>
              </a:rPr>
              <a:t> </a:t>
            </a:r>
            <a:r>
              <a:rPr lang="fr-CH" sz="1800" dirty="0" err="1">
                <a:solidFill>
                  <a:srgbClr val="4D4D4D"/>
                </a:solidFill>
              </a:rPr>
              <a:t>adults</a:t>
            </a:r>
            <a:r>
              <a:rPr lang="fr-CH" sz="1800" dirty="0">
                <a:solidFill>
                  <a:srgbClr val="4D4D4D"/>
                </a:solidFill>
              </a:rPr>
              <a:t>. </a:t>
            </a:r>
          </a:p>
          <a:p>
            <a:endParaRPr lang="fr-CH" sz="1800" dirty="0">
              <a:solidFill>
                <a:srgbClr val="4D4D4D"/>
              </a:solidFill>
            </a:endParaRPr>
          </a:p>
          <a:p>
            <a:r>
              <a:rPr lang="fr-CH" sz="1800" dirty="0">
                <a:solidFill>
                  <a:srgbClr val="4D4D4D"/>
                </a:solidFill>
              </a:rPr>
              <a:t>In </a:t>
            </a:r>
            <a:r>
              <a:rPr lang="fr-CH" sz="1800" dirty="0" err="1">
                <a:solidFill>
                  <a:srgbClr val="4D4D4D"/>
                </a:solidFill>
              </a:rPr>
              <a:t>contrast</a:t>
            </a:r>
            <a:r>
              <a:rPr lang="fr-CH" sz="1800" dirty="0">
                <a:solidFill>
                  <a:srgbClr val="4D4D4D"/>
                </a:solidFill>
              </a:rPr>
              <a:t>, </a:t>
            </a:r>
            <a:r>
              <a:rPr lang="fr-CH" sz="1800" dirty="0" err="1">
                <a:solidFill>
                  <a:srgbClr val="4D4D4D"/>
                </a:solidFill>
              </a:rPr>
              <a:t>within</a:t>
            </a:r>
            <a:r>
              <a:rPr lang="fr-CH" sz="1800" dirty="0">
                <a:solidFill>
                  <a:srgbClr val="4D4D4D"/>
                </a:solidFill>
              </a:rPr>
              <a:t> the districts in </a:t>
            </a:r>
            <a:r>
              <a:rPr lang="fr-CH" sz="1800" dirty="0" err="1">
                <a:solidFill>
                  <a:srgbClr val="4D4D4D"/>
                </a:solidFill>
              </a:rPr>
              <a:t>which</a:t>
            </a:r>
            <a:r>
              <a:rPr lang="fr-CH" sz="1800" dirty="0">
                <a:solidFill>
                  <a:srgbClr val="4D4D4D"/>
                </a:solidFill>
              </a:rPr>
              <a:t> data </a:t>
            </a:r>
            <a:r>
              <a:rPr lang="fr-CH" sz="1800" dirty="0" err="1">
                <a:solidFill>
                  <a:srgbClr val="4D4D4D"/>
                </a:solidFill>
              </a:rPr>
              <a:t>was</a:t>
            </a:r>
            <a:r>
              <a:rPr lang="fr-CH" sz="1800" dirty="0">
                <a:solidFill>
                  <a:srgbClr val="4D4D4D"/>
                </a:solidFill>
              </a:rPr>
              <a:t> </a:t>
            </a:r>
            <a:r>
              <a:rPr lang="fr-CH" sz="1800" dirty="0" err="1">
                <a:solidFill>
                  <a:srgbClr val="4D4D4D"/>
                </a:solidFill>
              </a:rPr>
              <a:t>collected</a:t>
            </a:r>
            <a:r>
              <a:rPr lang="fr-CH" sz="1800" dirty="0">
                <a:solidFill>
                  <a:srgbClr val="4D4D4D"/>
                </a:solidFill>
              </a:rPr>
              <a:t> </a:t>
            </a:r>
            <a:r>
              <a:rPr lang="fr-CH" sz="1800" dirty="0" err="1">
                <a:solidFill>
                  <a:srgbClr val="4D4D4D"/>
                </a:solidFill>
              </a:rPr>
              <a:t>with</a:t>
            </a:r>
            <a:r>
              <a:rPr lang="fr-CH" sz="1800" dirty="0">
                <a:solidFill>
                  <a:srgbClr val="4D4D4D"/>
                </a:solidFill>
              </a:rPr>
              <a:t> host populations</a:t>
            </a:r>
            <a:r>
              <a:rPr lang="fr-CH" sz="1800">
                <a:solidFill>
                  <a:srgbClr val="4D4D4D"/>
                </a:solidFill>
              </a:rPr>
              <a:t>, 1% </a:t>
            </a:r>
            <a:r>
              <a:rPr lang="fr-CH" sz="1800" dirty="0">
                <a:solidFill>
                  <a:srgbClr val="4D4D4D"/>
                </a:solidFill>
              </a:rPr>
              <a:t>of </a:t>
            </a:r>
            <a:r>
              <a:rPr lang="fr-CH" sz="1800" dirty="0" err="1">
                <a:solidFill>
                  <a:srgbClr val="4D4D4D"/>
                </a:solidFill>
              </a:rPr>
              <a:t>households</a:t>
            </a:r>
            <a:r>
              <a:rPr lang="fr-CH" sz="1800" dirty="0">
                <a:solidFill>
                  <a:srgbClr val="4D4D4D"/>
                </a:solidFill>
              </a:rPr>
              <a:t> </a:t>
            </a:r>
            <a:r>
              <a:rPr lang="fr-CH" sz="1800" dirty="0" err="1">
                <a:solidFill>
                  <a:srgbClr val="4D4D4D"/>
                </a:solidFill>
              </a:rPr>
              <a:t>reported</a:t>
            </a:r>
            <a:r>
              <a:rPr lang="fr-CH" sz="1800" dirty="0">
                <a:solidFill>
                  <a:srgbClr val="4D4D4D"/>
                </a:solidFill>
              </a:rPr>
              <a:t> </a:t>
            </a:r>
            <a:r>
              <a:rPr lang="fr-CH" sz="1800" dirty="0" err="1">
                <a:solidFill>
                  <a:srgbClr val="4D4D4D"/>
                </a:solidFill>
              </a:rPr>
              <a:t>signs</a:t>
            </a:r>
            <a:r>
              <a:rPr lang="fr-CH" sz="1800" dirty="0">
                <a:solidFill>
                  <a:srgbClr val="4D4D4D"/>
                </a:solidFill>
              </a:rPr>
              <a:t> of psychosocial </a:t>
            </a:r>
            <a:r>
              <a:rPr lang="fr-CH" sz="1800" dirty="0" err="1">
                <a:solidFill>
                  <a:srgbClr val="4D4D4D"/>
                </a:solidFill>
              </a:rPr>
              <a:t>distress</a:t>
            </a:r>
            <a:r>
              <a:rPr lang="fr-CH" sz="1800" dirty="0">
                <a:solidFill>
                  <a:srgbClr val="4D4D4D"/>
                </a:solidFill>
              </a:rPr>
              <a:t> </a:t>
            </a:r>
            <a:r>
              <a:rPr lang="fr-CH" sz="1800" dirty="0" err="1">
                <a:solidFill>
                  <a:srgbClr val="4D4D4D"/>
                </a:solidFill>
              </a:rPr>
              <a:t>among</a:t>
            </a:r>
            <a:r>
              <a:rPr lang="fr-CH" sz="1800" dirty="0">
                <a:solidFill>
                  <a:srgbClr val="4D4D4D"/>
                </a:solidFill>
              </a:rPr>
              <a:t> </a:t>
            </a:r>
            <a:r>
              <a:rPr lang="fr-CH" sz="1800" dirty="0" err="1">
                <a:solidFill>
                  <a:srgbClr val="4D4D4D"/>
                </a:solidFill>
              </a:rPr>
              <a:t>children</a:t>
            </a:r>
            <a:r>
              <a:rPr lang="fr-CH" sz="1800" dirty="0">
                <a:solidFill>
                  <a:srgbClr val="4D4D4D"/>
                </a:solidFill>
              </a:rPr>
              <a:t>, and 2% </a:t>
            </a:r>
            <a:r>
              <a:rPr lang="fr-CH" sz="1800" dirty="0" err="1">
                <a:solidFill>
                  <a:srgbClr val="4D4D4D"/>
                </a:solidFill>
              </a:rPr>
              <a:t>among</a:t>
            </a:r>
            <a:r>
              <a:rPr lang="fr-CH" sz="1800" dirty="0">
                <a:solidFill>
                  <a:srgbClr val="4D4D4D"/>
                </a:solidFill>
              </a:rPr>
              <a:t> </a:t>
            </a:r>
            <a:r>
              <a:rPr lang="fr-CH" sz="1800" dirty="0" err="1">
                <a:solidFill>
                  <a:srgbClr val="4D4D4D"/>
                </a:solidFill>
              </a:rPr>
              <a:t>adults</a:t>
            </a:r>
            <a:r>
              <a:rPr lang="fr-CH" sz="1800" dirty="0">
                <a:solidFill>
                  <a:srgbClr val="4D4D4D"/>
                </a:solidFill>
              </a:rPr>
              <a:t>. </a:t>
            </a:r>
          </a:p>
          <a:p>
            <a:pPr lvl="1">
              <a:buFont typeface="Courier New" panose="02070309020205020404" pitchFamily="49" charset="0"/>
              <a:buChar char="o"/>
            </a:pPr>
            <a:r>
              <a:rPr lang="fr-CH" b="1" dirty="0" err="1">
                <a:solidFill>
                  <a:srgbClr val="4D4D4D"/>
                </a:solidFill>
              </a:rPr>
              <a:t>Higher</a:t>
            </a:r>
            <a:r>
              <a:rPr lang="fr-CH" b="1" dirty="0">
                <a:solidFill>
                  <a:srgbClr val="4D4D4D"/>
                </a:solidFill>
              </a:rPr>
              <a:t> </a:t>
            </a:r>
            <a:r>
              <a:rPr lang="fr-CH" b="1" dirty="0" err="1">
                <a:solidFill>
                  <a:srgbClr val="4D4D4D"/>
                </a:solidFill>
              </a:rPr>
              <a:t>reporting</a:t>
            </a:r>
            <a:r>
              <a:rPr lang="fr-CH" b="1" dirty="0">
                <a:solidFill>
                  <a:srgbClr val="4D4D4D"/>
                </a:solidFill>
              </a:rPr>
              <a:t> of psychosocial </a:t>
            </a:r>
            <a:r>
              <a:rPr lang="fr-CH" b="1" dirty="0" err="1">
                <a:solidFill>
                  <a:srgbClr val="4D4D4D"/>
                </a:solidFill>
              </a:rPr>
              <a:t>distress</a:t>
            </a:r>
            <a:r>
              <a:rPr lang="fr-CH" b="1" dirty="0">
                <a:solidFill>
                  <a:srgbClr val="4D4D4D"/>
                </a:solidFill>
              </a:rPr>
              <a:t> </a:t>
            </a:r>
            <a:r>
              <a:rPr lang="fr-CH" b="1" dirty="0" err="1">
                <a:solidFill>
                  <a:srgbClr val="4D4D4D"/>
                </a:solidFill>
              </a:rPr>
              <a:t>within</a:t>
            </a:r>
            <a:r>
              <a:rPr lang="fr-CH" b="1" dirty="0">
                <a:solidFill>
                  <a:srgbClr val="4D4D4D"/>
                </a:solidFill>
              </a:rPr>
              <a:t> IDP or </a:t>
            </a:r>
            <a:r>
              <a:rPr lang="fr-CH" b="1" dirty="0" err="1">
                <a:solidFill>
                  <a:srgbClr val="4D4D4D"/>
                </a:solidFill>
              </a:rPr>
              <a:t>returnee</a:t>
            </a:r>
            <a:r>
              <a:rPr lang="fr-CH" b="1" dirty="0">
                <a:solidFill>
                  <a:srgbClr val="4D4D4D"/>
                </a:solidFill>
              </a:rPr>
              <a:t> </a:t>
            </a:r>
            <a:r>
              <a:rPr lang="fr-CH" b="1" dirty="0" err="1">
                <a:solidFill>
                  <a:srgbClr val="4D4D4D"/>
                </a:solidFill>
              </a:rPr>
              <a:t>households</a:t>
            </a:r>
            <a:r>
              <a:rPr lang="fr-CH" b="1" dirty="0">
                <a:solidFill>
                  <a:srgbClr val="4D4D4D"/>
                </a:solidFill>
              </a:rPr>
              <a:t> </a:t>
            </a:r>
            <a:r>
              <a:rPr lang="fr-CH" b="1" dirty="0" err="1">
                <a:solidFill>
                  <a:srgbClr val="4D4D4D"/>
                </a:solidFill>
              </a:rPr>
              <a:t>than</a:t>
            </a:r>
            <a:r>
              <a:rPr lang="fr-CH" b="1" dirty="0">
                <a:solidFill>
                  <a:srgbClr val="4D4D4D"/>
                </a:solidFill>
              </a:rPr>
              <a:t> host </a:t>
            </a:r>
            <a:r>
              <a:rPr lang="fr-CH" b="1" dirty="0" err="1">
                <a:solidFill>
                  <a:srgbClr val="4D4D4D"/>
                </a:solidFill>
              </a:rPr>
              <a:t>could</a:t>
            </a:r>
            <a:r>
              <a:rPr lang="fr-CH" b="1" dirty="0">
                <a:solidFill>
                  <a:srgbClr val="4D4D4D"/>
                </a:solidFill>
              </a:rPr>
              <a:t> </a:t>
            </a:r>
            <a:r>
              <a:rPr lang="fr-CH" b="1" dirty="0" err="1">
                <a:solidFill>
                  <a:srgbClr val="4D4D4D"/>
                </a:solidFill>
              </a:rPr>
              <a:t>indicate</a:t>
            </a:r>
            <a:r>
              <a:rPr lang="fr-CH" b="1" dirty="0">
                <a:solidFill>
                  <a:srgbClr val="4D4D4D"/>
                </a:solidFill>
              </a:rPr>
              <a:t> a </a:t>
            </a:r>
            <a:r>
              <a:rPr lang="fr-CH" b="1" dirty="0" err="1">
                <a:solidFill>
                  <a:srgbClr val="4D4D4D"/>
                </a:solidFill>
              </a:rPr>
              <a:t>link</a:t>
            </a:r>
            <a:r>
              <a:rPr lang="fr-CH" b="1" dirty="0">
                <a:solidFill>
                  <a:srgbClr val="4D4D4D"/>
                </a:solidFill>
              </a:rPr>
              <a:t> </a:t>
            </a:r>
            <a:r>
              <a:rPr lang="fr-CH" b="1" dirty="0" err="1">
                <a:solidFill>
                  <a:srgbClr val="4D4D4D"/>
                </a:solidFill>
              </a:rPr>
              <a:t>between</a:t>
            </a:r>
            <a:r>
              <a:rPr lang="fr-CH" b="1" dirty="0">
                <a:solidFill>
                  <a:srgbClr val="4D4D4D"/>
                </a:solidFill>
              </a:rPr>
              <a:t> </a:t>
            </a:r>
            <a:r>
              <a:rPr lang="fr-CH" b="1" dirty="0" err="1">
                <a:solidFill>
                  <a:srgbClr val="4D4D4D"/>
                </a:solidFill>
              </a:rPr>
              <a:t>displacement</a:t>
            </a:r>
            <a:r>
              <a:rPr lang="fr-CH" b="1" dirty="0">
                <a:solidFill>
                  <a:srgbClr val="4D4D4D"/>
                </a:solidFill>
              </a:rPr>
              <a:t> and trauma.*</a:t>
            </a:r>
            <a:endParaRPr lang="fr-CH" dirty="0">
              <a:solidFill>
                <a:srgbClr val="4D4D4D"/>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35</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2"/>
          <a:stretch>
            <a:fillRect/>
          </a:stretch>
        </p:blipFill>
        <p:spPr>
          <a:xfrm>
            <a:off x="6484815" y="6237312"/>
            <a:ext cx="2481371" cy="498594"/>
          </a:xfrm>
          <a:prstGeom prst="rect">
            <a:avLst/>
          </a:prstGeom>
        </p:spPr>
      </p:pic>
      <p:sp>
        <p:nvSpPr>
          <p:cNvPr id="6" name="TextBox 5"/>
          <p:cNvSpPr txBox="1"/>
          <p:nvPr/>
        </p:nvSpPr>
        <p:spPr>
          <a:xfrm>
            <a:off x="373667" y="6237312"/>
            <a:ext cx="6067058" cy="461665"/>
          </a:xfrm>
          <a:prstGeom prst="rect">
            <a:avLst/>
          </a:prstGeom>
          <a:noFill/>
        </p:spPr>
        <p:txBody>
          <a:bodyPr wrap="square" rtlCol="0">
            <a:spAutoFit/>
          </a:bodyPr>
          <a:lstStyle/>
          <a:p>
            <a:r>
              <a:rPr lang="fr-CH" sz="1200" b="1" i="1">
                <a:solidFill>
                  <a:srgbClr val="4D4D4D"/>
                </a:solidFill>
              </a:rPr>
              <a:t>*</a:t>
            </a:r>
            <a:r>
              <a:rPr lang="fr-CH" sz="1200" i="1">
                <a:solidFill>
                  <a:srgbClr val="4D4D4D"/>
                </a:solidFill>
              </a:rPr>
              <a:t>Given the self-reporting / non-diagnostic nature of this indicator, this interpretation should be taken with caution. </a:t>
            </a:r>
          </a:p>
        </p:txBody>
      </p:sp>
    </p:spTree>
    <p:extLst>
      <p:ext uri="{BB962C8B-B14F-4D97-AF65-F5344CB8AC3E}">
        <p14:creationId xmlns:p14="http://schemas.microsoft.com/office/powerpoint/2010/main" val="2524351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936104"/>
          </a:xfrm>
        </p:spPr>
        <p:txBody>
          <a:bodyPr>
            <a:normAutofit/>
          </a:bodyPr>
          <a:lstStyle/>
          <a:p>
            <a:r>
              <a:rPr lang="fr-CH" sz="3000" dirty="0">
                <a:solidFill>
                  <a:srgbClr val="578ED1"/>
                </a:solidFill>
              </a:rPr>
              <a:t>PROTECTION – GENERAL PROTECTION</a:t>
            </a:r>
            <a:endParaRPr lang="en-GB" sz="3000" dirty="0">
              <a:solidFill>
                <a:srgbClr val="578ED1"/>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36</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sp>
        <p:nvSpPr>
          <p:cNvPr id="3" name="TextBox 2"/>
          <p:cNvSpPr txBox="1"/>
          <p:nvPr/>
        </p:nvSpPr>
        <p:spPr>
          <a:xfrm>
            <a:off x="107504" y="1052737"/>
            <a:ext cx="8928992" cy="369332"/>
          </a:xfrm>
          <a:prstGeom prst="rect">
            <a:avLst/>
          </a:prstGeom>
          <a:noFill/>
        </p:spPr>
        <p:txBody>
          <a:bodyPr wrap="square" rtlCol="0">
            <a:spAutoFit/>
          </a:bodyPr>
          <a:lstStyle/>
          <a:p>
            <a:r>
              <a:rPr lang="fr-CH">
                <a:solidFill>
                  <a:schemeClr val="bg2">
                    <a:lumMod val="25000"/>
                  </a:schemeClr>
                </a:solidFill>
              </a:rPr>
              <a:t>Levels of severity in terms of households missing core documentation, by population group</a:t>
            </a:r>
            <a:endParaRPr lang="en-GB">
              <a:solidFill>
                <a:schemeClr val="bg2">
                  <a:lumMod val="25000"/>
                </a:schemeClr>
              </a:solidFill>
            </a:endParaRPr>
          </a:p>
        </p:txBody>
      </p:sp>
      <p:sp>
        <p:nvSpPr>
          <p:cNvPr id="10" name="TextBox 9"/>
          <p:cNvSpPr txBox="1"/>
          <p:nvPr/>
        </p:nvSpPr>
        <p:spPr>
          <a:xfrm>
            <a:off x="323528" y="5338584"/>
            <a:ext cx="8642658" cy="1200329"/>
          </a:xfrm>
          <a:prstGeom prst="rect">
            <a:avLst/>
          </a:prstGeom>
          <a:noFill/>
        </p:spPr>
        <p:txBody>
          <a:bodyPr wrap="square" rtlCol="0">
            <a:spAutoFit/>
          </a:bodyPr>
          <a:lstStyle/>
          <a:p>
            <a:r>
              <a:rPr lang="fr-CH" b="1" dirty="0" err="1">
                <a:solidFill>
                  <a:schemeClr val="bg2">
                    <a:lumMod val="25000"/>
                  </a:schemeClr>
                </a:solidFill>
              </a:rPr>
              <a:t>Missing</a:t>
            </a:r>
            <a:r>
              <a:rPr lang="fr-CH" b="1" dirty="0">
                <a:solidFill>
                  <a:schemeClr val="bg2">
                    <a:lumMod val="25000"/>
                  </a:schemeClr>
                </a:solidFill>
              </a:rPr>
              <a:t> documentation </a:t>
            </a:r>
            <a:r>
              <a:rPr lang="fr-CH" b="1" dirty="0" err="1">
                <a:solidFill>
                  <a:schemeClr val="bg2">
                    <a:lumMod val="25000"/>
                  </a:schemeClr>
                </a:solidFill>
              </a:rPr>
              <a:t>was</a:t>
            </a:r>
            <a:r>
              <a:rPr lang="fr-CH" b="1" dirty="0">
                <a:solidFill>
                  <a:schemeClr val="bg2">
                    <a:lumMod val="25000"/>
                  </a:schemeClr>
                </a:solidFill>
              </a:rPr>
              <a:t> a major protection </a:t>
            </a:r>
            <a:r>
              <a:rPr lang="fr-CH" b="1" dirty="0" err="1">
                <a:solidFill>
                  <a:schemeClr val="bg2">
                    <a:lumMod val="25000"/>
                  </a:schemeClr>
                </a:solidFill>
              </a:rPr>
              <a:t>concern</a:t>
            </a:r>
            <a:r>
              <a:rPr lang="fr-CH" b="1" dirty="0">
                <a:solidFill>
                  <a:schemeClr val="bg2">
                    <a:lumMod val="25000"/>
                  </a:schemeClr>
                </a:solidFill>
              </a:rPr>
              <a:t> for all </a:t>
            </a:r>
            <a:r>
              <a:rPr lang="fr-CH" b="1" dirty="0" err="1">
                <a:solidFill>
                  <a:schemeClr val="bg2">
                    <a:lumMod val="25000"/>
                  </a:schemeClr>
                </a:solidFill>
              </a:rPr>
              <a:t>three</a:t>
            </a:r>
            <a:r>
              <a:rPr lang="fr-CH" b="1" dirty="0">
                <a:solidFill>
                  <a:schemeClr val="bg2">
                    <a:lumMod val="25000"/>
                  </a:schemeClr>
                </a:solidFill>
              </a:rPr>
              <a:t> population groups, </a:t>
            </a:r>
            <a:r>
              <a:rPr lang="fr-CH" b="1" dirty="0" err="1">
                <a:solidFill>
                  <a:schemeClr val="bg2">
                    <a:lumMod val="25000"/>
                  </a:schemeClr>
                </a:solidFill>
              </a:rPr>
              <a:t>with</a:t>
            </a:r>
            <a:r>
              <a:rPr lang="fr-CH" b="1" dirty="0">
                <a:solidFill>
                  <a:schemeClr val="bg2">
                    <a:lumMod val="25000"/>
                  </a:schemeClr>
                </a:solidFill>
              </a:rPr>
              <a:t> more </a:t>
            </a:r>
            <a:r>
              <a:rPr lang="fr-CH" b="1" dirty="0" err="1">
                <a:solidFill>
                  <a:schemeClr val="bg2">
                    <a:lumMod val="25000"/>
                  </a:schemeClr>
                </a:solidFill>
              </a:rPr>
              <a:t>than</a:t>
            </a:r>
            <a:r>
              <a:rPr lang="fr-CH" b="1" dirty="0">
                <a:solidFill>
                  <a:schemeClr val="bg2">
                    <a:lumMod val="25000"/>
                  </a:schemeClr>
                </a:solidFill>
              </a:rPr>
              <a:t> </a:t>
            </a:r>
            <a:r>
              <a:rPr lang="fr-CH" b="1" dirty="0" err="1">
                <a:solidFill>
                  <a:schemeClr val="bg2">
                    <a:lumMod val="25000"/>
                  </a:schemeClr>
                </a:solidFill>
              </a:rPr>
              <a:t>half</a:t>
            </a:r>
            <a:r>
              <a:rPr lang="fr-CH" b="1" dirty="0">
                <a:solidFill>
                  <a:schemeClr val="bg2">
                    <a:lumMod val="25000"/>
                  </a:schemeClr>
                </a:solidFill>
              </a:rPr>
              <a:t> of </a:t>
            </a:r>
            <a:r>
              <a:rPr lang="fr-CH" b="1" dirty="0" err="1">
                <a:solidFill>
                  <a:schemeClr val="bg2">
                    <a:lumMod val="25000"/>
                  </a:schemeClr>
                </a:solidFill>
              </a:rPr>
              <a:t>households</a:t>
            </a:r>
            <a:r>
              <a:rPr lang="fr-CH" b="1" dirty="0">
                <a:solidFill>
                  <a:schemeClr val="bg2">
                    <a:lumMod val="25000"/>
                  </a:schemeClr>
                </a:solidFill>
              </a:rPr>
              <a:t> </a:t>
            </a:r>
            <a:r>
              <a:rPr lang="fr-CH" b="1" dirty="0" err="1">
                <a:solidFill>
                  <a:schemeClr val="bg2">
                    <a:lumMod val="25000"/>
                  </a:schemeClr>
                </a:solidFill>
              </a:rPr>
              <a:t>having</a:t>
            </a:r>
            <a:r>
              <a:rPr lang="fr-CH" b="1" dirty="0">
                <a:solidFill>
                  <a:schemeClr val="bg2">
                    <a:lumMod val="25000"/>
                  </a:schemeClr>
                </a:solidFill>
              </a:rPr>
              <a:t> a </a:t>
            </a:r>
            <a:r>
              <a:rPr lang="fr-CH" b="1" dirty="0" err="1">
                <a:solidFill>
                  <a:schemeClr val="bg2">
                    <a:lumMod val="25000"/>
                  </a:schemeClr>
                </a:solidFill>
              </a:rPr>
              <a:t>level</a:t>
            </a:r>
            <a:r>
              <a:rPr lang="fr-CH" b="1" dirty="0">
                <a:solidFill>
                  <a:schemeClr val="bg2">
                    <a:lumMod val="25000"/>
                  </a:schemeClr>
                </a:solidFill>
              </a:rPr>
              <a:t> 3 </a:t>
            </a:r>
            <a:r>
              <a:rPr lang="fr-CH" b="1" dirty="0" err="1">
                <a:solidFill>
                  <a:schemeClr val="bg2">
                    <a:lumMod val="25000"/>
                  </a:schemeClr>
                </a:solidFill>
              </a:rPr>
              <a:t>severity</a:t>
            </a:r>
            <a:r>
              <a:rPr lang="fr-CH" b="1" dirty="0">
                <a:solidFill>
                  <a:schemeClr val="bg2">
                    <a:lumMod val="25000"/>
                  </a:schemeClr>
                </a:solidFill>
              </a:rPr>
              <a:t> or more</a:t>
            </a:r>
            <a:r>
              <a:rPr lang="fr-CH" dirty="0">
                <a:solidFill>
                  <a:schemeClr val="bg2">
                    <a:lumMod val="25000"/>
                  </a:schemeClr>
                </a:solidFill>
              </a:rPr>
              <a:t>, </a:t>
            </a:r>
            <a:r>
              <a:rPr lang="fr-CH" dirty="0" err="1">
                <a:solidFill>
                  <a:schemeClr val="bg2">
                    <a:lumMod val="25000"/>
                  </a:schemeClr>
                </a:solidFill>
              </a:rPr>
              <a:t>meaning</a:t>
            </a:r>
            <a:r>
              <a:rPr lang="fr-CH" dirty="0">
                <a:solidFill>
                  <a:schemeClr val="bg2">
                    <a:lumMod val="25000"/>
                  </a:schemeClr>
                </a:solidFill>
              </a:rPr>
              <a:t> </a:t>
            </a:r>
            <a:r>
              <a:rPr lang="fr-CH" dirty="0" err="1">
                <a:solidFill>
                  <a:schemeClr val="bg2">
                    <a:lumMod val="25000"/>
                  </a:schemeClr>
                </a:solidFill>
              </a:rPr>
              <a:t>they</a:t>
            </a:r>
            <a:r>
              <a:rPr lang="fr-CH" dirty="0">
                <a:solidFill>
                  <a:schemeClr val="bg2">
                    <a:lumMod val="25000"/>
                  </a:schemeClr>
                </a:solidFill>
              </a:rPr>
              <a:t> </a:t>
            </a:r>
            <a:r>
              <a:rPr lang="fr-CH" dirty="0" err="1">
                <a:solidFill>
                  <a:schemeClr val="bg2">
                    <a:lumMod val="25000"/>
                  </a:schemeClr>
                </a:solidFill>
              </a:rPr>
              <a:t>were</a:t>
            </a:r>
            <a:r>
              <a:rPr lang="fr-CH" dirty="0">
                <a:solidFill>
                  <a:schemeClr val="bg2">
                    <a:lumMod val="25000"/>
                  </a:schemeClr>
                </a:solidFill>
              </a:rPr>
              <a:t> </a:t>
            </a:r>
            <a:r>
              <a:rPr lang="fr-CH" dirty="0" err="1">
                <a:solidFill>
                  <a:schemeClr val="bg2">
                    <a:lumMod val="25000"/>
                  </a:schemeClr>
                </a:solidFill>
              </a:rPr>
              <a:t>missing</a:t>
            </a:r>
            <a:r>
              <a:rPr lang="fr-CH" dirty="0">
                <a:solidFill>
                  <a:schemeClr val="bg2">
                    <a:lumMod val="25000"/>
                  </a:schemeClr>
                </a:solidFill>
              </a:rPr>
              <a:t> at least 1 </a:t>
            </a:r>
            <a:r>
              <a:rPr lang="fr-CH" dirty="0" err="1">
                <a:solidFill>
                  <a:schemeClr val="bg2">
                    <a:lumMod val="25000"/>
                  </a:schemeClr>
                </a:solidFill>
              </a:rPr>
              <a:t>core</a:t>
            </a:r>
            <a:r>
              <a:rPr lang="fr-CH" dirty="0">
                <a:solidFill>
                  <a:schemeClr val="bg2">
                    <a:lumMod val="25000"/>
                  </a:schemeClr>
                </a:solidFill>
              </a:rPr>
              <a:t> </a:t>
            </a:r>
            <a:r>
              <a:rPr lang="fr-CH" dirty="0" err="1">
                <a:solidFill>
                  <a:schemeClr val="bg2">
                    <a:lumMod val="25000"/>
                  </a:schemeClr>
                </a:solidFill>
              </a:rPr>
              <a:t>household</a:t>
            </a:r>
            <a:r>
              <a:rPr lang="fr-CH" dirty="0">
                <a:solidFill>
                  <a:schemeClr val="bg2">
                    <a:lumMod val="25000"/>
                  </a:schemeClr>
                </a:solidFill>
              </a:rPr>
              <a:t> or </a:t>
            </a:r>
            <a:r>
              <a:rPr lang="fr-CH" dirty="0" err="1">
                <a:solidFill>
                  <a:schemeClr val="bg2">
                    <a:lumMod val="25000"/>
                  </a:schemeClr>
                </a:solidFill>
              </a:rPr>
              <a:t>individual</a:t>
            </a:r>
            <a:r>
              <a:rPr lang="fr-CH" dirty="0">
                <a:solidFill>
                  <a:schemeClr val="bg2">
                    <a:lumMod val="25000"/>
                  </a:schemeClr>
                </a:solidFill>
              </a:rPr>
              <a:t> document (PDS </a:t>
            </a:r>
            <a:r>
              <a:rPr lang="fr-CH" dirty="0" err="1">
                <a:solidFill>
                  <a:schemeClr val="bg2">
                    <a:lumMod val="25000"/>
                  </a:schemeClr>
                </a:solidFill>
              </a:rPr>
              <a:t>card</a:t>
            </a:r>
            <a:r>
              <a:rPr lang="fr-CH" dirty="0">
                <a:solidFill>
                  <a:schemeClr val="bg2">
                    <a:lumMod val="25000"/>
                  </a:schemeClr>
                </a:solidFill>
              </a:rPr>
              <a:t>, information </a:t>
            </a:r>
            <a:r>
              <a:rPr lang="fr-CH" dirty="0" err="1">
                <a:solidFill>
                  <a:schemeClr val="bg2">
                    <a:lumMod val="25000"/>
                  </a:schemeClr>
                </a:solidFill>
              </a:rPr>
              <a:t>card</a:t>
            </a:r>
            <a:r>
              <a:rPr lang="fr-CH" dirty="0">
                <a:solidFill>
                  <a:schemeClr val="bg2">
                    <a:lumMod val="25000"/>
                  </a:schemeClr>
                </a:solidFill>
              </a:rPr>
              <a:t>, national ID, </a:t>
            </a:r>
            <a:r>
              <a:rPr lang="fr-CH" dirty="0" err="1">
                <a:solidFill>
                  <a:schemeClr val="bg2">
                    <a:lumMod val="25000"/>
                  </a:schemeClr>
                </a:solidFill>
              </a:rPr>
              <a:t>birth</a:t>
            </a:r>
            <a:r>
              <a:rPr lang="fr-CH" dirty="0">
                <a:solidFill>
                  <a:schemeClr val="bg2">
                    <a:lumMod val="25000"/>
                  </a:schemeClr>
                </a:solidFill>
              </a:rPr>
              <a:t> </a:t>
            </a:r>
            <a:r>
              <a:rPr lang="fr-CH" dirty="0" err="1">
                <a:solidFill>
                  <a:schemeClr val="bg2">
                    <a:lumMod val="25000"/>
                  </a:schemeClr>
                </a:solidFill>
              </a:rPr>
              <a:t>certificate</a:t>
            </a:r>
            <a:r>
              <a:rPr lang="fr-CH" dirty="0">
                <a:solidFill>
                  <a:schemeClr val="bg2">
                    <a:lumMod val="25000"/>
                  </a:schemeClr>
                </a:solidFill>
              </a:rPr>
              <a:t>, </a:t>
            </a:r>
            <a:r>
              <a:rPr lang="fr-CH" dirty="0" err="1">
                <a:solidFill>
                  <a:schemeClr val="bg2">
                    <a:lumMod val="25000"/>
                  </a:schemeClr>
                </a:solidFill>
              </a:rPr>
              <a:t>citizenship</a:t>
            </a:r>
            <a:r>
              <a:rPr lang="fr-CH" dirty="0">
                <a:solidFill>
                  <a:schemeClr val="bg2">
                    <a:lumMod val="25000"/>
                  </a:schemeClr>
                </a:solidFill>
              </a:rPr>
              <a:t> </a:t>
            </a:r>
            <a:r>
              <a:rPr lang="fr-CH" dirty="0" err="1">
                <a:solidFill>
                  <a:schemeClr val="bg2">
                    <a:lumMod val="25000"/>
                  </a:schemeClr>
                </a:solidFill>
              </a:rPr>
              <a:t>certificate</a:t>
            </a:r>
            <a:r>
              <a:rPr lang="fr-CH" dirty="0">
                <a:solidFill>
                  <a:schemeClr val="bg2">
                    <a:lumMod val="25000"/>
                  </a:schemeClr>
                </a:solidFill>
              </a:rPr>
              <a:t>). </a:t>
            </a:r>
            <a:endParaRPr lang="en-GB" dirty="0">
              <a:solidFill>
                <a:schemeClr val="bg2">
                  <a:lumMod val="25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2317033858"/>
              </p:ext>
            </p:extLst>
          </p:nvPr>
        </p:nvGraphicFramePr>
        <p:xfrm>
          <a:off x="1043608" y="1605466"/>
          <a:ext cx="6898066" cy="37097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6954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936104"/>
          </a:xfrm>
        </p:spPr>
        <p:txBody>
          <a:bodyPr>
            <a:normAutofit/>
          </a:bodyPr>
          <a:lstStyle/>
          <a:p>
            <a:r>
              <a:rPr lang="fr-CH" sz="3000" dirty="0">
                <a:solidFill>
                  <a:srgbClr val="578ED1"/>
                </a:solidFill>
              </a:rPr>
              <a:t>PROTECTION – MINE ACTION</a:t>
            </a:r>
            <a:endParaRPr lang="en-GB" sz="3000" dirty="0">
              <a:solidFill>
                <a:srgbClr val="578ED1"/>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37</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2"/>
          <a:stretch>
            <a:fillRect/>
          </a:stretch>
        </p:blipFill>
        <p:spPr>
          <a:xfrm>
            <a:off x="6484815" y="6237312"/>
            <a:ext cx="2481371" cy="498594"/>
          </a:xfrm>
          <a:prstGeom prst="rect">
            <a:avLst/>
          </a:prstGeom>
        </p:spPr>
      </p:pic>
      <p:sp>
        <p:nvSpPr>
          <p:cNvPr id="6" name="TextBox 5"/>
          <p:cNvSpPr txBox="1"/>
          <p:nvPr/>
        </p:nvSpPr>
        <p:spPr>
          <a:xfrm>
            <a:off x="179512" y="997007"/>
            <a:ext cx="8786674" cy="584775"/>
          </a:xfrm>
          <a:prstGeom prst="rect">
            <a:avLst/>
          </a:prstGeom>
          <a:noFill/>
        </p:spPr>
        <p:txBody>
          <a:bodyPr wrap="square" rtlCol="0">
            <a:spAutoFit/>
          </a:bodyPr>
          <a:lstStyle/>
          <a:p>
            <a:r>
              <a:rPr lang="fr-CH" sz="1600" b="1" dirty="0">
                <a:solidFill>
                  <a:schemeClr val="bg2">
                    <a:lumMod val="25000"/>
                  </a:schemeClr>
                </a:solidFill>
              </a:rPr>
              <a:t>% IDP </a:t>
            </a:r>
            <a:r>
              <a:rPr lang="fr-CH" sz="1600" b="1" dirty="0" err="1">
                <a:solidFill>
                  <a:schemeClr val="bg2">
                    <a:lumMod val="25000"/>
                  </a:schemeClr>
                </a:solidFill>
              </a:rPr>
              <a:t>households</a:t>
            </a:r>
            <a:r>
              <a:rPr lang="fr-CH" sz="1600" b="1" dirty="0">
                <a:solidFill>
                  <a:schemeClr val="bg2">
                    <a:lumMod val="25000"/>
                  </a:schemeClr>
                </a:solidFill>
              </a:rPr>
              <a:t> not </a:t>
            </a:r>
            <a:r>
              <a:rPr lang="fr-CH" sz="1600" b="1" dirty="0" err="1">
                <a:solidFill>
                  <a:schemeClr val="bg2">
                    <a:lumMod val="25000"/>
                  </a:schemeClr>
                </a:solidFill>
              </a:rPr>
              <a:t>intending</a:t>
            </a:r>
            <a:r>
              <a:rPr lang="fr-CH" sz="1600" b="1" dirty="0">
                <a:solidFill>
                  <a:schemeClr val="bg2">
                    <a:lumMod val="25000"/>
                  </a:schemeClr>
                </a:solidFill>
              </a:rPr>
              <a:t> to return to </a:t>
            </a:r>
            <a:r>
              <a:rPr lang="fr-CH" sz="1600" b="1" dirty="0" err="1">
                <a:solidFill>
                  <a:schemeClr val="bg2">
                    <a:lumMod val="25000"/>
                  </a:schemeClr>
                </a:solidFill>
              </a:rPr>
              <a:t>their</a:t>
            </a:r>
            <a:r>
              <a:rPr lang="fr-CH" sz="1600" b="1" dirty="0">
                <a:solidFill>
                  <a:schemeClr val="bg2">
                    <a:lumMod val="25000"/>
                  </a:schemeClr>
                </a:solidFill>
              </a:rPr>
              <a:t> </a:t>
            </a:r>
            <a:r>
              <a:rPr lang="fr-CH" sz="1600" b="1" dirty="0" err="1">
                <a:solidFill>
                  <a:schemeClr val="bg2">
                    <a:lumMod val="25000"/>
                  </a:schemeClr>
                </a:solidFill>
              </a:rPr>
              <a:t>AoO</a:t>
            </a:r>
            <a:r>
              <a:rPr lang="fr-CH" sz="1600" b="1" dirty="0">
                <a:solidFill>
                  <a:schemeClr val="bg2">
                    <a:lumMod val="25000"/>
                  </a:schemeClr>
                </a:solidFill>
              </a:rPr>
              <a:t> </a:t>
            </a:r>
            <a:r>
              <a:rPr lang="fr-CH" sz="1600" b="1">
                <a:solidFill>
                  <a:schemeClr val="bg2">
                    <a:lumMod val="25000"/>
                  </a:schemeClr>
                </a:solidFill>
              </a:rPr>
              <a:t>due to perceived </a:t>
            </a:r>
            <a:r>
              <a:rPr lang="fr-CH" sz="1600" b="1" dirty="0" err="1">
                <a:solidFill>
                  <a:schemeClr val="bg2">
                    <a:lumMod val="25000"/>
                  </a:schemeClr>
                </a:solidFill>
              </a:rPr>
              <a:t>presence</a:t>
            </a:r>
            <a:r>
              <a:rPr lang="fr-CH" sz="1600" b="1" dirty="0">
                <a:solidFill>
                  <a:schemeClr val="bg2">
                    <a:lumMod val="25000"/>
                  </a:schemeClr>
                </a:solidFill>
              </a:rPr>
              <a:t> of mines, </a:t>
            </a:r>
            <a:r>
              <a:rPr lang="fr-CH" sz="1600" b="1" dirty="0" err="1">
                <a:solidFill>
                  <a:schemeClr val="bg2">
                    <a:lumMod val="25000"/>
                  </a:schemeClr>
                </a:solidFill>
              </a:rPr>
              <a:t>among</a:t>
            </a:r>
            <a:r>
              <a:rPr lang="fr-CH" sz="1600" b="1" dirty="0">
                <a:solidFill>
                  <a:schemeClr val="bg2">
                    <a:lumMod val="25000"/>
                  </a:schemeClr>
                </a:solidFill>
              </a:rPr>
              <a:t> IDP </a:t>
            </a:r>
            <a:r>
              <a:rPr lang="fr-CH" sz="1600" b="1" dirty="0" err="1">
                <a:solidFill>
                  <a:schemeClr val="bg2">
                    <a:lumMod val="25000"/>
                  </a:schemeClr>
                </a:solidFill>
              </a:rPr>
              <a:t>households</a:t>
            </a:r>
            <a:r>
              <a:rPr lang="fr-CH" sz="1600" b="1" dirty="0">
                <a:solidFill>
                  <a:schemeClr val="bg2">
                    <a:lumMod val="25000"/>
                  </a:schemeClr>
                </a:solidFill>
              </a:rPr>
              <a:t> not </a:t>
            </a:r>
            <a:r>
              <a:rPr lang="fr-CH" sz="1600" b="1" dirty="0" err="1">
                <a:solidFill>
                  <a:schemeClr val="bg2">
                    <a:lumMod val="25000"/>
                  </a:schemeClr>
                </a:solidFill>
              </a:rPr>
              <a:t>intending</a:t>
            </a:r>
            <a:r>
              <a:rPr lang="fr-CH" sz="1600" b="1" dirty="0">
                <a:solidFill>
                  <a:schemeClr val="bg2">
                    <a:lumMod val="25000"/>
                  </a:schemeClr>
                </a:solidFill>
              </a:rPr>
              <a:t> to return, by top district of </a:t>
            </a:r>
            <a:r>
              <a:rPr lang="fr-CH" sz="1600" b="1" dirty="0" err="1">
                <a:solidFill>
                  <a:schemeClr val="bg2">
                    <a:lumMod val="25000"/>
                  </a:schemeClr>
                </a:solidFill>
              </a:rPr>
              <a:t>origin</a:t>
            </a:r>
            <a:r>
              <a:rPr lang="fr-CH" sz="1600" b="1" dirty="0">
                <a:solidFill>
                  <a:schemeClr val="bg2">
                    <a:lumMod val="25000"/>
                  </a:schemeClr>
                </a:solidFill>
              </a:rPr>
              <a:t>: </a:t>
            </a:r>
          </a:p>
        </p:txBody>
      </p:sp>
      <p:sp>
        <p:nvSpPr>
          <p:cNvPr id="9" name="TextBox 8"/>
          <p:cNvSpPr txBox="1"/>
          <p:nvPr/>
        </p:nvSpPr>
        <p:spPr>
          <a:xfrm>
            <a:off x="179512" y="5694347"/>
            <a:ext cx="8568952" cy="830997"/>
          </a:xfrm>
          <a:prstGeom prst="rect">
            <a:avLst/>
          </a:prstGeom>
          <a:noFill/>
        </p:spPr>
        <p:txBody>
          <a:bodyPr wrap="square" rtlCol="0">
            <a:spAutoFit/>
          </a:bodyPr>
          <a:lstStyle/>
          <a:p>
            <a:r>
              <a:rPr lang="fr-CH" sz="1600" dirty="0" err="1">
                <a:solidFill>
                  <a:schemeClr val="bg2">
                    <a:lumMod val="25000"/>
                  </a:schemeClr>
                </a:solidFill>
              </a:rPr>
              <a:t>Presence</a:t>
            </a:r>
            <a:r>
              <a:rPr lang="fr-CH" sz="1600" dirty="0">
                <a:solidFill>
                  <a:schemeClr val="bg2">
                    <a:lumMod val="25000"/>
                  </a:schemeClr>
                </a:solidFill>
              </a:rPr>
              <a:t> of mines </a:t>
            </a:r>
            <a:r>
              <a:rPr lang="fr-CH" sz="1600" dirty="0" err="1">
                <a:solidFill>
                  <a:schemeClr val="bg2">
                    <a:lumMod val="25000"/>
                  </a:schemeClr>
                </a:solidFill>
              </a:rPr>
              <a:t>was</a:t>
            </a:r>
            <a:r>
              <a:rPr lang="fr-CH" sz="1600" dirty="0">
                <a:solidFill>
                  <a:schemeClr val="bg2">
                    <a:lumMod val="25000"/>
                  </a:schemeClr>
                </a:solidFill>
              </a:rPr>
              <a:t> a </a:t>
            </a:r>
            <a:r>
              <a:rPr lang="fr-CH" sz="1600" dirty="0" err="1">
                <a:solidFill>
                  <a:schemeClr val="bg2">
                    <a:lumMod val="25000"/>
                  </a:schemeClr>
                </a:solidFill>
              </a:rPr>
              <a:t>considerable</a:t>
            </a:r>
            <a:r>
              <a:rPr lang="fr-CH" sz="1600" dirty="0">
                <a:solidFill>
                  <a:schemeClr val="bg2">
                    <a:lumMod val="25000"/>
                  </a:schemeClr>
                </a:solidFill>
              </a:rPr>
              <a:t> </a:t>
            </a:r>
            <a:r>
              <a:rPr lang="fr-CH" sz="1600">
                <a:solidFill>
                  <a:schemeClr val="bg2">
                    <a:lumMod val="25000"/>
                  </a:schemeClr>
                </a:solidFill>
              </a:rPr>
              <a:t>factor influencing </a:t>
            </a:r>
            <a:r>
              <a:rPr lang="fr-CH" sz="1600" dirty="0">
                <a:solidFill>
                  <a:schemeClr val="bg2">
                    <a:lumMod val="25000"/>
                  </a:schemeClr>
                </a:solidFill>
              </a:rPr>
              <a:t>intentions </a:t>
            </a:r>
            <a:r>
              <a:rPr lang="fr-CH" sz="1600">
                <a:solidFill>
                  <a:schemeClr val="bg2">
                    <a:lumMod val="25000"/>
                  </a:schemeClr>
                </a:solidFill>
              </a:rPr>
              <a:t>to remain </a:t>
            </a:r>
            <a:r>
              <a:rPr lang="fr-CH" sz="1600" dirty="0">
                <a:solidFill>
                  <a:schemeClr val="bg2">
                    <a:lumMod val="25000"/>
                  </a:schemeClr>
                </a:solidFill>
              </a:rPr>
              <a:t>in </a:t>
            </a:r>
            <a:r>
              <a:rPr lang="fr-CH" sz="1600" dirty="0" err="1">
                <a:solidFill>
                  <a:schemeClr val="bg2">
                    <a:lumMod val="25000"/>
                  </a:schemeClr>
                </a:solidFill>
              </a:rPr>
              <a:t>displacement</a:t>
            </a:r>
            <a:r>
              <a:rPr lang="fr-CH" sz="1600" dirty="0">
                <a:solidFill>
                  <a:schemeClr val="bg2">
                    <a:lumMod val="25000"/>
                  </a:schemeClr>
                </a:solidFill>
              </a:rPr>
              <a:t> for </a:t>
            </a:r>
            <a:r>
              <a:rPr lang="fr-CH" sz="1600" dirty="0" err="1">
                <a:solidFill>
                  <a:schemeClr val="bg2">
                    <a:lumMod val="25000"/>
                  </a:schemeClr>
                </a:solidFill>
              </a:rPr>
              <a:t>quite</a:t>
            </a:r>
            <a:r>
              <a:rPr lang="fr-CH" sz="1600" dirty="0">
                <a:solidFill>
                  <a:schemeClr val="bg2">
                    <a:lumMod val="25000"/>
                  </a:schemeClr>
                </a:solidFill>
              </a:rPr>
              <a:t> a proportion and </a:t>
            </a:r>
            <a:r>
              <a:rPr lang="fr-CH" sz="1600" dirty="0" err="1">
                <a:solidFill>
                  <a:schemeClr val="bg2">
                    <a:lumMod val="25000"/>
                  </a:schemeClr>
                </a:solidFill>
              </a:rPr>
              <a:t>number</a:t>
            </a:r>
            <a:r>
              <a:rPr lang="fr-CH" sz="1600" dirty="0">
                <a:solidFill>
                  <a:schemeClr val="bg2">
                    <a:lumMod val="25000"/>
                  </a:schemeClr>
                </a:solidFill>
              </a:rPr>
              <a:t> of IDP </a:t>
            </a:r>
            <a:r>
              <a:rPr lang="fr-CH" sz="1600" dirty="0" err="1">
                <a:solidFill>
                  <a:schemeClr val="bg2">
                    <a:lumMod val="25000"/>
                  </a:schemeClr>
                </a:solidFill>
              </a:rPr>
              <a:t>households</a:t>
            </a:r>
            <a:r>
              <a:rPr lang="fr-CH" sz="1600" dirty="0">
                <a:solidFill>
                  <a:schemeClr val="bg2">
                    <a:lumMod val="25000"/>
                  </a:schemeClr>
                </a:solidFill>
              </a:rPr>
              <a:t>, </a:t>
            </a:r>
            <a:r>
              <a:rPr lang="fr-CH" sz="1600" dirty="0" err="1">
                <a:solidFill>
                  <a:schemeClr val="bg2">
                    <a:lumMod val="25000"/>
                  </a:schemeClr>
                </a:solidFill>
              </a:rPr>
              <a:t>underlining</a:t>
            </a:r>
            <a:r>
              <a:rPr lang="fr-CH" sz="1600" dirty="0">
                <a:solidFill>
                  <a:schemeClr val="bg2">
                    <a:lumMod val="25000"/>
                  </a:schemeClr>
                </a:solidFill>
              </a:rPr>
              <a:t> </a:t>
            </a:r>
            <a:r>
              <a:rPr lang="fr-CH" sz="1600" dirty="0" err="1">
                <a:solidFill>
                  <a:schemeClr val="bg2">
                    <a:lumMod val="25000"/>
                  </a:schemeClr>
                </a:solidFill>
              </a:rPr>
              <a:t>it</a:t>
            </a:r>
            <a:r>
              <a:rPr lang="fr-CH" sz="1600" dirty="0">
                <a:solidFill>
                  <a:schemeClr val="bg2">
                    <a:lumMod val="25000"/>
                  </a:schemeClr>
                </a:solidFill>
              </a:rPr>
              <a:t> as an important </a:t>
            </a:r>
            <a:r>
              <a:rPr lang="fr-CH" sz="1600">
                <a:solidFill>
                  <a:schemeClr val="bg2">
                    <a:lumMod val="25000"/>
                  </a:schemeClr>
                </a:solidFill>
              </a:rPr>
              <a:t>issue still needing </a:t>
            </a:r>
            <a:r>
              <a:rPr lang="fr-CH" sz="1600" dirty="0" err="1">
                <a:solidFill>
                  <a:schemeClr val="bg2">
                    <a:lumMod val="25000"/>
                  </a:schemeClr>
                </a:solidFill>
              </a:rPr>
              <a:t>significant</a:t>
            </a:r>
            <a:r>
              <a:rPr lang="fr-CH" sz="1600" dirty="0">
                <a:solidFill>
                  <a:schemeClr val="bg2">
                    <a:lumMod val="25000"/>
                  </a:schemeClr>
                </a:solidFill>
              </a:rPr>
              <a:t> attention. </a:t>
            </a:r>
            <a:endParaRPr lang="en-GB" sz="1600" dirty="0">
              <a:solidFill>
                <a:schemeClr val="bg2">
                  <a:lumMod val="25000"/>
                </a:schemeClr>
              </a:solidFill>
            </a:endParaRPr>
          </a:p>
        </p:txBody>
      </p:sp>
      <p:graphicFrame>
        <p:nvGraphicFramePr>
          <p:cNvPr id="10" name="Table 9">
            <a:extLst>
              <a:ext uri="{FF2B5EF4-FFF2-40B4-BE49-F238E27FC236}">
                <a16:creationId xmlns:a16="http://schemas.microsoft.com/office/drawing/2014/main" id="{2AAC86DB-DD43-481C-B7F6-0D6E8B4B2D5E}"/>
              </a:ext>
            </a:extLst>
          </p:cNvPr>
          <p:cNvGraphicFramePr>
            <a:graphicFrameLocks noGrp="1"/>
          </p:cNvGraphicFramePr>
          <p:nvPr>
            <p:extLst>
              <p:ext uri="{D42A27DB-BD31-4B8C-83A1-F6EECF244321}">
                <p14:modId xmlns:p14="http://schemas.microsoft.com/office/powerpoint/2010/main" val="3218362483"/>
              </p:ext>
            </p:extLst>
          </p:nvPr>
        </p:nvGraphicFramePr>
        <p:xfrm>
          <a:off x="1403648" y="1641302"/>
          <a:ext cx="5832648" cy="3947938"/>
        </p:xfrm>
        <a:graphic>
          <a:graphicData uri="http://schemas.openxmlformats.org/drawingml/2006/table">
            <a:tbl>
              <a:tblPr>
                <a:tableStyleId>{5C22544A-7EE6-4342-B048-85BDC9FD1C3A}</a:tableStyleId>
              </a:tblPr>
              <a:tblGrid>
                <a:gridCol w="1861075">
                  <a:extLst>
                    <a:ext uri="{9D8B030D-6E8A-4147-A177-3AD203B41FA5}">
                      <a16:colId xmlns:a16="http://schemas.microsoft.com/office/drawing/2014/main" val="1318578807"/>
                    </a:ext>
                  </a:extLst>
                </a:gridCol>
                <a:gridCol w="1803516">
                  <a:extLst>
                    <a:ext uri="{9D8B030D-6E8A-4147-A177-3AD203B41FA5}">
                      <a16:colId xmlns:a16="http://schemas.microsoft.com/office/drawing/2014/main" val="1813501265"/>
                    </a:ext>
                  </a:extLst>
                </a:gridCol>
                <a:gridCol w="2168057">
                  <a:extLst>
                    <a:ext uri="{9D8B030D-6E8A-4147-A177-3AD203B41FA5}">
                      <a16:colId xmlns:a16="http://schemas.microsoft.com/office/drawing/2014/main" val="1642173231"/>
                    </a:ext>
                  </a:extLst>
                </a:gridCol>
              </a:tblGrid>
              <a:tr h="345553">
                <a:tc>
                  <a:txBody>
                    <a:bodyPr/>
                    <a:lstStyle/>
                    <a:p>
                      <a:pPr algn="ctr" fontAlgn="b"/>
                      <a:r>
                        <a:rPr lang="en-GB" sz="1400" b="1" u="none" strike="noStrike">
                          <a:solidFill>
                            <a:schemeClr val="bg1"/>
                          </a:solidFill>
                          <a:effectLst/>
                        </a:rPr>
                        <a:t>Governorate</a:t>
                      </a:r>
                      <a:endParaRPr lang="en-GB" sz="1400" b="1" i="0" u="none" strike="noStrike">
                        <a:solidFill>
                          <a:schemeClr val="bg1"/>
                        </a:solidFill>
                        <a:effectLst/>
                        <a:latin typeface="Calibri" panose="020F0502020204030204" pitchFamily="34" charset="0"/>
                      </a:endParaRPr>
                    </a:p>
                  </a:txBody>
                  <a:tcPr marL="7620" marR="7620" marT="7620"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578ED1"/>
                    </a:solidFill>
                  </a:tcPr>
                </a:tc>
                <a:tc>
                  <a:txBody>
                    <a:bodyPr/>
                    <a:lstStyle/>
                    <a:p>
                      <a:pPr algn="ctr" fontAlgn="b"/>
                      <a:r>
                        <a:rPr lang="en-GB" sz="1400" b="1" u="none" strike="noStrike">
                          <a:solidFill>
                            <a:schemeClr val="bg1"/>
                          </a:solidFill>
                          <a:effectLst/>
                        </a:rPr>
                        <a:t>District</a:t>
                      </a:r>
                      <a:endParaRPr lang="en-GB" sz="1400" b="1" i="0" u="none" strike="noStrike">
                        <a:solidFill>
                          <a:schemeClr val="bg1"/>
                        </a:solidFill>
                        <a:effectLst/>
                        <a:latin typeface="Calibri" panose="020F0502020204030204" pitchFamily="34" charset="0"/>
                      </a:endParaRPr>
                    </a:p>
                  </a:txBody>
                  <a:tcPr marL="7620" marR="7620" marT="7620"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578ED1"/>
                    </a:solidFill>
                  </a:tcPr>
                </a:tc>
                <a:tc>
                  <a:txBody>
                    <a:bodyPr/>
                    <a:lstStyle/>
                    <a:p>
                      <a:pPr algn="ctr" fontAlgn="b"/>
                      <a:r>
                        <a:rPr lang="en-GB" sz="1400" b="1" u="none" strike="noStrike">
                          <a:solidFill>
                            <a:schemeClr val="bg1"/>
                          </a:solidFill>
                          <a:effectLst/>
                        </a:rPr>
                        <a:t>Households </a:t>
                      </a:r>
                      <a:endParaRPr lang="en-GB" sz="1400" b="1" i="0" u="none" strike="noStrike">
                        <a:solidFill>
                          <a:schemeClr val="bg1"/>
                        </a:solidFill>
                        <a:effectLst/>
                        <a:latin typeface="Calibri" panose="020F0502020204030204" pitchFamily="34" charset="0"/>
                      </a:endParaRPr>
                    </a:p>
                  </a:txBody>
                  <a:tcPr marL="7620" marR="7620" marT="7620"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578ED1"/>
                    </a:solidFill>
                  </a:tcPr>
                </a:tc>
                <a:extLst>
                  <a:ext uri="{0D108BD9-81ED-4DB2-BD59-A6C34878D82A}">
                    <a16:rowId xmlns:a16="http://schemas.microsoft.com/office/drawing/2014/main" val="2504449130"/>
                  </a:ext>
                </a:extLst>
              </a:tr>
              <a:tr h="240159">
                <a:tc>
                  <a:txBody>
                    <a:bodyPr/>
                    <a:lstStyle/>
                    <a:p>
                      <a:pPr algn="ctr" fontAlgn="b"/>
                      <a:r>
                        <a:rPr lang="en-US" sz="1400" b="0" i="0" u="none" strike="noStrike">
                          <a:solidFill>
                            <a:srgbClr val="000000"/>
                          </a:solidFill>
                          <a:effectLst/>
                          <a:latin typeface="Calibri" panose="020F0502020204030204" pitchFamily="34" charset="0"/>
                        </a:rPr>
                        <a:t>Ninewa</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Al-Baaj</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20606739"/>
                  </a:ext>
                </a:extLst>
              </a:tr>
              <a:tr h="240159">
                <a:tc>
                  <a:txBody>
                    <a:bodyPr/>
                    <a:lstStyle/>
                    <a:p>
                      <a:pPr algn="ctr" fontAlgn="b"/>
                      <a:r>
                        <a:rPr lang="en-US" sz="1400" b="0" i="0" u="none" strike="noStrike">
                          <a:solidFill>
                            <a:srgbClr val="000000"/>
                          </a:solidFill>
                          <a:effectLst/>
                          <a:latin typeface="Calibri" panose="020F0502020204030204" pitchFamily="34" charset="0"/>
                        </a:rPr>
                        <a:t>Babil</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Al-Mussyab</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33%</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405367861"/>
                  </a:ext>
                </a:extLst>
              </a:tr>
              <a:tr h="240159">
                <a:tc>
                  <a:txBody>
                    <a:bodyPr/>
                    <a:lstStyle/>
                    <a:p>
                      <a:pPr algn="ctr" fontAlgn="b"/>
                      <a:r>
                        <a:rPr lang="en-US" sz="1400" b="0" i="0" u="none" strike="noStrike">
                          <a:solidFill>
                            <a:srgbClr val="000000"/>
                          </a:solidFill>
                          <a:effectLst/>
                          <a:latin typeface="Calibri" panose="020F0502020204030204" pitchFamily="34" charset="0"/>
                        </a:rPr>
                        <a:t>Ninewa</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Sinjar</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725469042"/>
                  </a:ext>
                </a:extLst>
              </a:tr>
              <a:tr h="240159">
                <a:tc>
                  <a:txBody>
                    <a:bodyPr/>
                    <a:lstStyle/>
                    <a:p>
                      <a:pPr algn="ctr" fontAlgn="b"/>
                      <a:r>
                        <a:rPr lang="en-US" sz="1400" b="0" i="0" u="none" strike="noStrike">
                          <a:solidFill>
                            <a:srgbClr val="000000"/>
                          </a:solidFill>
                          <a:effectLst/>
                          <a:latin typeface="Calibri" panose="020F0502020204030204" pitchFamily="34" charset="0"/>
                        </a:rPr>
                        <a:t>Kirkuk</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Dibis</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18%</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600019116"/>
                  </a:ext>
                </a:extLst>
              </a:tr>
              <a:tr h="240159">
                <a:tc>
                  <a:txBody>
                    <a:bodyPr/>
                    <a:lstStyle/>
                    <a:p>
                      <a:pPr algn="ctr" fontAlgn="b"/>
                      <a:r>
                        <a:rPr lang="en-US" sz="1400" b="0" i="0" u="none" strike="noStrike">
                          <a:solidFill>
                            <a:srgbClr val="000000"/>
                          </a:solidFill>
                          <a:effectLst/>
                          <a:latin typeface="Calibri" panose="020F0502020204030204" pitchFamily="34" charset="0"/>
                        </a:rPr>
                        <a:t>Al-Anbar</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Al-Falluja</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16%</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585027387"/>
                  </a:ext>
                </a:extLst>
              </a:tr>
              <a:tr h="240159">
                <a:tc>
                  <a:txBody>
                    <a:bodyPr/>
                    <a:lstStyle/>
                    <a:p>
                      <a:pPr algn="ctr" fontAlgn="b"/>
                      <a:r>
                        <a:rPr lang="en-US" sz="1400" b="0" i="0" u="none" strike="noStrike">
                          <a:solidFill>
                            <a:srgbClr val="000000"/>
                          </a:solidFill>
                          <a:effectLst/>
                          <a:latin typeface="Calibri" panose="020F0502020204030204" pitchFamily="34" charset="0"/>
                        </a:rPr>
                        <a:t>Ninewa</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Al-Mosul</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16%</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780763804"/>
                  </a:ext>
                </a:extLst>
              </a:tr>
              <a:tr h="240159">
                <a:tc>
                  <a:txBody>
                    <a:bodyPr/>
                    <a:lstStyle/>
                    <a:p>
                      <a:pPr algn="ctr" fontAlgn="b"/>
                      <a:r>
                        <a:rPr lang="en-US" sz="1400" b="0" i="0" u="none" strike="noStrike">
                          <a:solidFill>
                            <a:srgbClr val="000000"/>
                          </a:solidFill>
                          <a:effectLst/>
                          <a:latin typeface="Calibri" panose="020F0502020204030204" pitchFamily="34" charset="0"/>
                        </a:rPr>
                        <a:t>Ninewa</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Al-Shikhan</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53925554"/>
                  </a:ext>
                </a:extLst>
              </a:tr>
              <a:tr h="240159">
                <a:tc>
                  <a:txBody>
                    <a:bodyPr/>
                    <a:lstStyle/>
                    <a:p>
                      <a:pPr algn="ctr" fontAlgn="b"/>
                      <a:r>
                        <a:rPr lang="en-US" sz="1400" b="0" i="0" u="none" strike="noStrike">
                          <a:solidFill>
                            <a:srgbClr val="000000"/>
                          </a:solidFill>
                          <a:effectLst/>
                          <a:latin typeface="Calibri" panose="020F0502020204030204" pitchFamily="34" charset="0"/>
                        </a:rPr>
                        <a:t>Ninewa</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Telafar</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53769570"/>
                  </a:ext>
                </a:extLst>
              </a:tr>
              <a:tr h="240159">
                <a:tc>
                  <a:txBody>
                    <a:bodyPr/>
                    <a:lstStyle/>
                    <a:p>
                      <a:pPr algn="ctr" fontAlgn="b"/>
                      <a:r>
                        <a:rPr lang="en-US" sz="1400" b="0" i="0" u="none" strike="noStrike">
                          <a:solidFill>
                            <a:srgbClr val="000000"/>
                          </a:solidFill>
                          <a:effectLst/>
                          <a:latin typeface="Calibri" panose="020F0502020204030204" pitchFamily="34" charset="0"/>
                        </a:rPr>
                        <a:t>Ninewa</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Al-Hatra</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433110814"/>
                  </a:ext>
                </a:extLst>
              </a:tr>
              <a:tr h="240159">
                <a:tc>
                  <a:txBody>
                    <a:bodyPr/>
                    <a:lstStyle/>
                    <a:p>
                      <a:pPr algn="ctr" fontAlgn="b"/>
                      <a:r>
                        <a:rPr lang="en-US" sz="1400" b="0" i="0" u="none" strike="noStrike">
                          <a:solidFill>
                            <a:srgbClr val="000000"/>
                          </a:solidFill>
                          <a:effectLst/>
                          <a:latin typeface="Calibri" panose="020F0502020204030204" pitchFamily="34" charset="0"/>
                        </a:rPr>
                        <a:t>Salah Al-Din</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Balad</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416032208"/>
                  </a:ext>
                </a:extLst>
              </a:tr>
              <a:tr h="240159">
                <a:tc>
                  <a:txBody>
                    <a:bodyPr/>
                    <a:lstStyle/>
                    <a:p>
                      <a:pPr algn="ctr" fontAlgn="b"/>
                      <a:r>
                        <a:rPr lang="en-US" sz="1400" b="0" i="0" u="none" strike="noStrike">
                          <a:solidFill>
                            <a:srgbClr val="000000"/>
                          </a:solidFill>
                          <a:effectLst/>
                          <a:latin typeface="Calibri" panose="020F0502020204030204" pitchFamily="34" charset="0"/>
                        </a:rPr>
                        <a:t>Kirkuk</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Al-Hawiga</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483735801"/>
                  </a:ext>
                </a:extLst>
              </a:tr>
              <a:tr h="240159">
                <a:tc>
                  <a:txBody>
                    <a:bodyPr/>
                    <a:lstStyle/>
                    <a:p>
                      <a:pPr algn="ctr" fontAlgn="b"/>
                      <a:r>
                        <a:rPr lang="en-US" sz="1400" b="0" i="0" u="none" strike="noStrike">
                          <a:solidFill>
                            <a:srgbClr val="000000"/>
                          </a:solidFill>
                          <a:effectLst/>
                          <a:latin typeface="Calibri" panose="020F0502020204030204" pitchFamily="34" charset="0"/>
                        </a:rPr>
                        <a:t>Ninewa</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Al-Hamdaniya</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969315116"/>
                  </a:ext>
                </a:extLst>
              </a:tr>
              <a:tr h="240159">
                <a:tc>
                  <a:txBody>
                    <a:bodyPr/>
                    <a:lstStyle/>
                    <a:p>
                      <a:pPr algn="ctr" fontAlgn="b"/>
                      <a:r>
                        <a:rPr lang="en-US" sz="1400" b="0" i="0" u="none" strike="noStrike">
                          <a:solidFill>
                            <a:srgbClr val="000000"/>
                          </a:solidFill>
                          <a:effectLst/>
                          <a:latin typeface="Calibri" panose="020F0502020204030204" pitchFamily="34" charset="0"/>
                        </a:rPr>
                        <a:t>Salah Al-Din</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Al-Shirqat</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8%</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042075902"/>
                  </a:ext>
                </a:extLst>
              </a:tr>
              <a:tr h="240159">
                <a:tc>
                  <a:txBody>
                    <a:bodyPr/>
                    <a:lstStyle/>
                    <a:p>
                      <a:pPr algn="ctr" fontAlgn="b"/>
                      <a:r>
                        <a:rPr lang="en-US" sz="1400" b="0" i="0" u="none" strike="noStrike">
                          <a:solidFill>
                            <a:srgbClr val="000000"/>
                          </a:solidFill>
                          <a:effectLst/>
                          <a:latin typeface="Calibri" panose="020F0502020204030204" pitchFamily="34" charset="0"/>
                        </a:rPr>
                        <a:t>Diyala</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Al-Muqdadiya</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689462940"/>
                  </a:ext>
                </a:extLst>
              </a:tr>
              <a:tr h="240159">
                <a:tc>
                  <a:txBody>
                    <a:bodyPr/>
                    <a:lstStyle/>
                    <a:p>
                      <a:pPr algn="ctr" fontAlgn="b"/>
                      <a:r>
                        <a:rPr lang="en-US" sz="1400" b="0" i="0" u="none" strike="noStrike">
                          <a:solidFill>
                            <a:srgbClr val="000000"/>
                          </a:solidFill>
                          <a:effectLst/>
                          <a:latin typeface="Calibri" panose="020F0502020204030204" pitchFamily="34" charset="0"/>
                        </a:rPr>
                        <a:t>Salah Al-Din</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Beygee</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6350" marR="6350" marT="6350" marB="0" anchor="b">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641285295"/>
                  </a:ext>
                </a:extLst>
              </a:tr>
            </a:tbl>
          </a:graphicData>
        </a:graphic>
      </p:graphicFrame>
    </p:spTree>
    <p:extLst>
      <p:ext uri="{BB962C8B-B14F-4D97-AF65-F5344CB8AC3E}">
        <p14:creationId xmlns:p14="http://schemas.microsoft.com/office/powerpoint/2010/main" val="2724516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1" y="116632"/>
            <a:ext cx="8337536" cy="936104"/>
          </a:xfrm>
        </p:spPr>
        <p:txBody>
          <a:bodyPr>
            <a:noAutofit/>
          </a:bodyPr>
          <a:lstStyle/>
          <a:p>
            <a:r>
              <a:rPr lang="fr-CH" sz="3000" dirty="0">
                <a:solidFill>
                  <a:srgbClr val="578ED1"/>
                </a:solidFill>
              </a:rPr>
              <a:t>PROTECTION – GENDER-BASED VIOLENCE (GBV)</a:t>
            </a:r>
            <a:endParaRPr lang="en-GB" sz="3000" dirty="0">
              <a:solidFill>
                <a:srgbClr val="578ED1"/>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38</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sp>
        <p:nvSpPr>
          <p:cNvPr id="7" name="TextBox 6"/>
          <p:cNvSpPr txBox="1"/>
          <p:nvPr/>
        </p:nvSpPr>
        <p:spPr>
          <a:xfrm>
            <a:off x="85059" y="4234728"/>
            <a:ext cx="9058941" cy="2062103"/>
          </a:xfrm>
          <a:prstGeom prst="rect">
            <a:avLst/>
          </a:prstGeom>
          <a:noFill/>
        </p:spPr>
        <p:txBody>
          <a:bodyPr wrap="square" rtlCol="0">
            <a:spAutoFit/>
          </a:bodyPr>
          <a:lstStyle/>
          <a:p>
            <a:r>
              <a:rPr lang="fr-CH" sz="1600" dirty="0">
                <a:solidFill>
                  <a:srgbClr val="4D4D4D"/>
                </a:solidFill>
              </a:rPr>
              <a:t>A </a:t>
            </a:r>
            <a:r>
              <a:rPr lang="fr-CH" sz="1600" dirty="0" err="1">
                <a:solidFill>
                  <a:srgbClr val="4D4D4D"/>
                </a:solidFill>
              </a:rPr>
              <a:t>considerably</a:t>
            </a:r>
            <a:r>
              <a:rPr lang="fr-CH" sz="1600" dirty="0">
                <a:solidFill>
                  <a:srgbClr val="4D4D4D"/>
                </a:solidFill>
              </a:rPr>
              <a:t> high proportion </a:t>
            </a:r>
            <a:r>
              <a:rPr lang="fr-CH" sz="1600">
                <a:solidFill>
                  <a:srgbClr val="4D4D4D"/>
                </a:solidFill>
              </a:rPr>
              <a:t>of households </a:t>
            </a:r>
            <a:r>
              <a:rPr lang="fr-CH" sz="1600" dirty="0" err="1">
                <a:solidFill>
                  <a:srgbClr val="4D4D4D"/>
                </a:solidFill>
              </a:rPr>
              <a:t>indicated</a:t>
            </a:r>
            <a:r>
              <a:rPr lang="fr-CH" sz="1600" dirty="0">
                <a:solidFill>
                  <a:srgbClr val="4D4D4D"/>
                </a:solidFill>
              </a:rPr>
              <a:t> </a:t>
            </a:r>
            <a:r>
              <a:rPr lang="fr-CH" sz="1600" dirty="0" err="1">
                <a:solidFill>
                  <a:srgbClr val="4D4D4D"/>
                </a:solidFill>
              </a:rPr>
              <a:t>that</a:t>
            </a:r>
            <a:r>
              <a:rPr lang="fr-CH" sz="1600" dirty="0">
                <a:solidFill>
                  <a:srgbClr val="4D4D4D"/>
                </a:solidFill>
              </a:rPr>
              <a:t> </a:t>
            </a:r>
            <a:r>
              <a:rPr lang="fr-CH" sz="1600" b="1" dirty="0" err="1">
                <a:solidFill>
                  <a:srgbClr val="4D4D4D"/>
                </a:solidFill>
              </a:rPr>
              <a:t>women</a:t>
            </a:r>
            <a:r>
              <a:rPr lang="fr-CH" sz="1600" b="1" dirty="0">
                <a:solidFill>
                  <a:srgbClr val="4D4D4D"/>
                </a:solidFill>
              </a:rPr>
              <a:t> and girls </a:t>
            </a:r>
            <a:r>
              <a:rPr lang="fr-CH" sz="1600" b="1" dirty="0" err="1">
                <a:solidFill>
                  <a:srgbClr val="4D4D4D"/>
                </a:solidFill>
              </a:rPr>
              <a:t>were</a:t>
            </a:r>
            <a:r>
              <a:rPr lang="fr-CH" sz="1600" b="1" dirty="0">
                <a:solidFill>
                  <a:srgbClr val="4D4D4D"/>
                </a:solidFill>
              </a:rPr>
              <a:t> </a:t>
            </a:r>
            <a:r>
              <a:rPr lang="fr-CH" sz="1600" b="1" dirty="0" err="1">
                <a:solidFill>
                  <a:srgbClr val="4D4D4D"/>
                </a:solidFill>
              </a:rPr>
              <a:t>avoiding</a:t>
            </a:r>
            <a:r>
              <a:rPr lang="fr-CH" sz="1600" b="1" dirty="0">
                <a:solidFill>
                  <a:srgbClr val="4D4D4D"/>
                </a:solidFill>
              </a:rPr>
              <a:t> </a:t>
            </a:r>
            <a:r>
              <a:rPr lang="fr-CH" sz="1600" b="1" dirty="0" err="1">
                <a:solidFill>
                  <a:srgbClr val="4D4D4D"/>
                </a:solidFill>
              </a:rPr>
              <a:t>particular</a:t>
            </a:r>
            <a:r>
              <a:rPr lang="fr-CH" sz="1600" b="1" dirty="0">
                <a:solidFill>
                  <a:srgbClr val="4D4D4D"/>
                </a:solidFill>
              </a:rPr>
              <a:t> areas </a:t>
            </a:r>
            <a:r>
              <a:rPr lang="fr-CH" sz="1600" b="1" dirty="0" err="1">
                <a:solidFill>
                  <a:srgbClr val="4D4D4D"/>
                </a:solidFill>
              </a:rPr>
              <a:t>because</a:t>
            </a:r>
            <a:r>
              <a:rPr lang="fr-CH" sz="1600" b="1" dirty="0">
                <a:solidFill>
                  <a:srgbClr val="4D4D4D"/>
                </a:solidFill>
              </a:rPr>
              <a:t> </a:t>
            </a:r>
            <a:r>
              <a:rPr lang="fr-CH" sz="1600" b="1" dirty="0" err="1">
                <a:solidFill>
                  <a:srgbClr val="4D4D4D"/>
                </a:solidFill>
              </a:rPr>
              <a:t>they</a:t>
            </a:r>
            <a:r>
              <a:rPr lang="fr-CH" sz="1600" b="1" dirty="0">
                <a:solidFill>
                  <a:srgbClr val="4D4D4D"/>
                </a:solidFill>
              </a:rPr>
              <a:t> </a:t>
            </a:r>
            <a:r>
              <a:rPr lang="fr-CH" sz="1600" b="1" dirty="0" err="1">
                <a:solidFill>
                  <a:srgbClr val="4D4D4D"/>
                </a:solidFill>
              </a:rPr>
              <a:t>felt</a:t>
            </a:r>
            <a:r>
              <a:rPr lang="fr-CH" sz="1600" b="1" dirty="0">
                <a:solidFill>
                  <a:srgbClr val="4D4D4D"/>
                </a:solidFill>
              </a:rPr>
              <a:t> </a:t>
            </a:r>
            <a:r>
              <a:rPr lang="fr-CH" sz="1600" b="1" dirty="0" err="1">
                <a:solidFill>
                  <a:srgbClr val="4D4D4D"/>
                </a:solidFill>
              </a:rPr>
              <a:t>unsafe</a:t>
            </a:r>
            <a:r>
              <a:rPr lang="fr-CH" sz="1600" b="1" dirty="0">
                <a:solidFill>
                  <a:srgbClr val="4D4D4D"/>
                </a:solidFill>
              </a:rPr>
              <a:t> </a:t>
            </a:r>
            <a:r>
              <a:rPr lang="fr-CH" sz="1600" b="1" dirty="0" err="1">
                <a:solidFill>
                  <a:srgbClr val="4D4D4D"/>
                </a:solidFill>
              </a:rPr>
              <a:t>there</a:t>
            </a:r>
            <a:r>
              <a:rPr lang="fr-CH" sz="1600" dirty="0">
                <a:solidFill>
                  <a:srgbClr val="4D4D4D"/>
                </a:solidFill>
              </a:rPr>
              <a:t>: </a:t>
            </a:r>
          </a:p>
          <a:p>
            <a:pPr marL="742950" lvl="1" indent="-285750">
              <a:buFont typeface="Courier New" panose="02070309020205020404" pitchFamily="49" charset="0"/>
              <a:buChar char="o"/>
            </a:pPr>
            <a:r>
              <a:rPr lang="fr-CH" sz="1600" dirty="0">
                <a:solidFill>
                  <a:srgbClr val="4D4D4D"/>
                </a:solidFill>
              </a:rPr>
              <a:t>For </a:t>
            </a:r>
            <a:r>
              <a:rPr lang="fr-CH" sz="1600">
                <a:solidFill>
                  <a:srgbClr val="4D4D4D"/>
                </a:solidFill>
              </a:rPr>
              <a:t>IDP households </a:t>
            </a:r>
            <a:r>
              <a:rPr lang="fr-CH" sz="1600" dirty="0">
                <a:solidFill>
                  <a:srgbClr val="4D4D4D"/>
                </a:solidFill>
              </a:rPr>
              <a:t>in camp and </a:t>
            </a:r>
            <a:r>
              <a:rPr lang="fr-CH" sz="1600" err="1">
                <a:solidFill>
                  <a:srgbClr val="4D4D4D"/>
                </a:solidFill>
              </a:rPr>
              <a:t>returnee</a:t>
            </a:r>
            <a:r>
              <a:rPr lang="fr-CH" sz="1600">
                <a:solidFill>
                  <a:srgbClr val="4D4D4D"/>
                </a:solidFill>
              </a:rPr>
              <a:t> households, over 40% of households reported this issue. </a:t>
            </a:r>
            <a:endParaRPr lang="fr-CH" sz="1600" dirty="0">
              <a:solidFill>
                <a:srgbClr val="4D4D4D"/>
              </a:solidFill>
            </a:endParaRPr>
          </a:p>
          <a:p>
            <a:pPr marL="742950" lvl="1" indent="-285750">
              <a:buFont typeface="Courier New" panose="02070309020205020404" pitchFamily="49" charset="0"/>
              <a:buChar char="o"/>
            </a:pPr>
            <a:r>
              <a:rPr lang="fr-CH" sz="1600" dirty="0">
                <a:solidFill>
                  <a:srgbClr val="4D4D4D"/>
                </a:solidFill>
              </a:rPr>
              <a:t>The proportion of </a:t>
            </a:r>
            <a:r>
              <a:rPr lang="fr-CH" sz="1600">
                <a:solidFill>
                  <a:srgbClr val="4D4D4D"/>
                </a:solidFill>
              </a:rPr>
              <a:t>IDP households </a:t>
            </a:r>
            <a:r>
              <a:rPr lang="fr-CH" sz="1600" dirty="0">
                <a:solidFill>
                  <a:srgbClr val="4D4D4D"/>
                </a:solidFill>
              </a:rPr>
              <a:t>out of camp </a:t>
            </a:r>
            <a:r>
              <a:rPr lang="fr-CH" sz="1600" dirty="0" err="1">
                <a:solidFill>
                  <a:srgbClr val="4D4D4D"/>
                </a:solidFill>
              </a:rPr>
              <a:t>was</a:t>
            </a:r>
            <a:r>
              <a:rPr lang="fr-CH" sz="1600" dirty="0">
                <a:solidFill>
                  <a:srgbClr val="4D4D4D"/>
                </a:solidFill>
              </a:rPr>
              <a:t> </a:t>
            </a:r>
            <a:r>
              <a:rPr lang="fr-CH" sz="1600" dirty="0" err="1">
                <a:solidFill>
                  <a:srgbClr val="4D4D4D"/>
                </a:solidFill>
              </a:rPr>
              <a:t>lower</a:t>
            </a:r>
            <a:r>
              <a:rPr lang="fr-CH" sz="1600" dirty="0">
                <a:solidFill>
                  <a:srgbClr val="4D4D4D"/>
                </a:solidFill>
              </a:rPr>
              <a:t> but </a:t>
            </a:r>
            <a:r>
              <a:rPr lang="fr-CH" sz="1600" dirty="0" err="1">
                <a:solidFill>
                  <a:srgbClr val="4D4D4D"/>
                </a:solidFill>
              </a:rPr>
              <a:t>still</a:t>
            </a:r>
            <a:r>
              <a:rPr lang="fr-CH" sz="1600" dirty="0">
                <a:solidFill>
                  <a:srgbClr val="4D4D4D"/>
                </a:solidFill>
              </a:rPr>
              <a:t> over 20</a:t>
            </a:r>
            <a:r>
              <a:rPr lang="fr-CH" sz="1600">
                <a:solidFill>
                  <a:srgbClr val="4D4D4D"/>
                </a:solidFill>
              </a:rPr>
              <a:t>%. </a:t>
            </a:r>
          </a:p>
          <a:p>
            <a:pPr marL="285750" indent="-285750">
              <a:buFont typeface="Courier New" panose="02070309020205020404" pitchFamily="49" charset="0"/>
              <a:buChar char="o"/>
            </a:pPr>
            <a:endParaRPr lang="fr-CH" sz="1600" dirty="0">
              <a:solidFill>
                <a:srgbClr val="4D4D4D"/>
              </a:solidFill>
            </a:endParaRPr>
          </a:p>
          <a:p>
            <a:r>
              <a:rPr lang="fr-CH" sz="1600" b="1" dirty="0">
                <a:solidFill>
                  <a:srgbClr val="4D4D4D"/>
                </a:solidFill>
              </a:rPr>
              <a:t>This </a:t>
            </a:r>
            <a:r>
              <a:rPr lang="fr-CH" sz="1600" b="1" dirty="0" err="1">
                <a:solidFill>
                  <a:srgbClr val="4D4D4D"/>
                </a:solidFill>
              </a:rPr>
              <a:t>finding</a:t>
            </a:r>
            <a:r>
              <a:rPr lang="fr-CH" sz="1600" b="1" dirty="0">
                <a:solidFill>
                  <a:srgbClr val="4D4D4D"/>
                </a:solidFill>
              </a:rPr>
              <a:t> </a:t>
            </a:r>
            <a:r>
              <a:rPr lang="fr-CH" sz="1600" b="1" dirty="0" err="1">
                <a:solidFill>
                  <a:srgbClr val="4D4D4D"/>
                </a:solidFill>
              </a:rPr>
              <a:t>suggests</a:t>
            </a:r>
            <a:r>
              <a:rPr lang="fr-CH" sz="1600" b="1" dirty="0">
                <a:solidFill>
                  <a:srgbClr val="4D4D4D"/>
                </a:solidFill>
              </a:rPr>
              <a:t> attention </a:t>
            </a:r>
            <a:r>
              <a:rPr lang="fr-CH" sz="1600" b="1" dirty="0" err="1">
                <a:solidFill>
                  <a:srgbClr val="4D4D4D"/>
                </a:solidFill>
              </a:rPr>
              <a:t>should</a:t>
            </a:r>
            <a:r>
              <a:rPr lang="fr-CH" sz="1600" b="1" dirty="0">
                <a:solidFill>
                  <a:srgbClr val="4D4D4D"/>
                </a:solidFill>
              </a:rPr>
              <a:t> </a:t>
            </a:r>
            <a:r>
              <a:rPr lang="fr-CH" sz="1600" b="1" dirty="0" err="1">
                <a:solidFill>
                  <a:srgbClr val="4D4D4D"/>
                </a:solidFill>
              </a:rPr>
              <a:t>be</a:t>
            </a:r>
            <a:r>
              <a:rPr lang="fr-CH" sz="1600" b="1" dirty="0">
                <a:solidFill>
                  <a:srgbClr val="4D4D4D"/>
                </a:solidFill>
              </a:rPr>
              <a:t> </a:t>
            </a:r>
            <a:r>
              <a:rPr lang="fr-CH" sz="1600" b="1" dirty="0" err="1">
                <a:solidFill>
                  <a:srgbClr val="4D4D4D"/>
                </a:solidFill>
              </a:rPr>
              <a:t>given</a:t>
            </a:r>
            <a:r>
              <a:rPr lang="fr-CH" sz="1600" b="1" dirty="0">
                <a:solidFill>
                  <a:srgbClr val="4D4D4D"/>
                </a:solidFill>
              </a:rPr>
              <a:t> to </a:t>
            </a:r>
            <a:r>
              <a:rPr lang="fr-CH" sz="1600" b="1" dirty="0" err="1">
                <a:solidFill>
                  <a:srgbClr val="4D4D4D"/>
                </a:solidFill>
              </a:rPr>
              <a:t>understanding</a:t>
            </a:r>
            <a:r>
              <a:rPr lang="fr-CH" sz="1600" b="1" dirty="0">
                <a:solidFill>
                  <a:srgbClr val="4D4D4D"/>
                </a:solidFill>
              </a:rPr>
              <a:t> </a:t>
            </a:r>
            <a:r>
              <a:rPr lang="fr-CH" sz="1600" b="1" dirty="0" err="1">
                <a:solidFill>
                  <a:srgbClr val="4D4D4D"/>
                </a:solidFill>
              </a:rPr>
              <a:t>reasons</a:t>
            </a:r>
            <a:r>
              <a:rPr lang="fr-CH" sz="1600" b="1" dirty="0">
                <a:solidFill>
                  <a:srgbClr val="4D4D4D"/>
                </a:solidFill>
              </a:rPr>
              <a:t> </a:t>
            </a:r>
            <a:r>
              <a:rPr lang="fr-CH" sz="1600" b="1" dirty="0" err="1">
                <a:solidFill>
                  <a:srgbClr val="4D4D4D"/>
                </a:solidFill>
              </a:rPr>
              <a:t>behind</a:t>
            </a:r>
            <a:r>
              <a:rPr lang="fr-CH" sz="1600" b="1" dirty="0">
                <a:solidFill>
                  <a:srgbClr val="4D4D4D"/>
                </a:solidFill>
              </a:rPr>
              <a:t> </a:t>
            </a:r>
            <a:r>
              <a:rPr lang="fr-CH" sz="1600" b="1" dirty="0" err="1">
                <a:solidFill>
                  <a:srgbClr val="4D4D4D"/>
                </a:solidFill>
              </a:rPr>
              <a:t>these</a:t>
            </a:r>
            <a:r>
              <a:rPr lang="fr-CH" sz="1600" b="1" dirty="0">
                <a:solidFill>
                  <a:srgbClr val="4D4D4D"/>
                </a:solidFill>
              </a:rPr>
              <a:t> </a:t>
            </a:r>
            <a:r>
              <a:rPr lang="fr-CH" sz="1600" b="1" dirty="0" err="1">
                <a:solidFill>
                  <a:srgbClr val="4D4D4D"/>
                </a:solidFill>
              </a:rPr>
              <a:t>fears</a:t>
            </a:r>
            <a:r>
              <a:rPr lang="fr-CH" sz="1600" b="1" dirty="0">
                <a:solidFill>
                  <a:srgbClr val="4D4D4D"/>
                </a:solidFill>
              </a:rPr>
              <a:t> and the </a:t>
            </a:r>
            <a:r>
              <a:rPr lang="fr-CH" sz="1600" b="1" dirty="0" err="1">
                <a:solidFill>
                  <a:srgbClr val="4D4D4D"/>
                </a:solidFill>
              </a:rPr>
              <a:t>potential</a:t>
            </a:r>
            <a:r>
              <a:rPr lang="fr-CH" sz="1600" b="1" dirty="0">
                <a:solidFill>
                  <a:srgbClr val="4D4D4D"/>
                </a:solidFill>
              </a:rPr>
              <a:t> </a:t>
            </a:r>
            <a:r>
              <a:rPr lang="fr-CH" sz="1600" b="1" dirty="0" err="1">
                <a:solidFill>
                  <a:srgbClr val="4D4D4D"/>
                </a:solidFill>
              </a:rPr>
              <a:t>consequences</a:t>
            </a:r>
            <a:r>
              <a:rPr lang="fr-CH" sz="1600" b="1" dirty="0">
                <a:solidFill>
                  <a:srgbClr val="4D4D4D"/>
                </a:solidFill>
              </a:rPr>
              <a:t> on </a:t>
            </a:r>
            <a:r>
              <a:rPr lang="fr-CH" sz="1600" b="1" dirty="0" err="1">
                <a:solidFill>
                  <a:srgbClr val="4D4D4D"/>
                </a:solidFill>
              </a:rPr>
              <a:t>both</a:t>
            </a:r>
            <a:r>
              <a:rPr lang="fr-CH" sz="1600" b="1" dirty="0">
                <a:solidFill>
                  <a:srgbClr val="4D4D4D"/>
                </a:solidFill>
              </a:rPr>
              <a:t> </a:t>
            </a:r>
            <a:r>
              <a:rPr lang="fr-CH" sz="1600" b="1" dirty="0" err="1">
                <a:solidFill>
                  <a:srgbClr val="4D4D4D"/>
                </a:solidFill>
              </a:rPr>
              <a:t>women’s</a:t>
            </a:r>
            <a:r>
              <a:rPr lang="fr-CH" sz="1600" b="1" dirty="0">
                <a:solidFill>
                  <a:srgbClr val="4D4D4D"/>
                </a:solidFill>
              </a:rPr>
              <a:t> psychosocial </a:t>
            </a:r>
            <a:r>
              <a:rPr lang="fr-CH" sz="1600" b="1" dirty="0" err="1">
                <a:solidFill>
                  <a:srgbClr val="4D4D4D"/>
                </a:solidFill>
              </a:rPr>
              <a:t>health</a:t>
            </a:r>
            <a:r>
              <a:rPr lang="fr-CH" sz="1600" b="1" dirty="0">
                <a:solidFill>
                  <a:srgbClr val="4D4D4D"/>
                </a:solidFill>
              </a:rPr>
              <a:t> and </a:t>
            </a:r>
            <a:r>
              <a:rPr lang="fr-CH" sz="1600" b="1" dirty="0" err="1">
                <a:solidFill>
                  <a:srgbClr val="4D4D4D"/>
                </a:solidFill>
              </a:rPr>
              <a:t>their</a:t>
            </a:r>
            <a:r>
              <a:rPr lang="fr-CH" sz="1600" b="1" dirty="0">
                <a:solidFill>
                  <a:srgbClr val="4D4D4D"/>
                </a:solidFill>
              </a:rPr>
              <a:t> </a:t>
            </a:r>
            <a:r>
              <a:rPr lang="fr-CH" sz="1600" b="1" dirty="0" err="1">
                <a:solidFill>
                  <a:srgbClr val="4D4D4D"/>
                </a:solidFill>
              </a:rPr>
              <a:t>ability</a:t>
            </a:r>
            <a:r>
              <a:rPr lang="fr-CH" sz="1600" b="1" dirty="0">
                <a:solidFill>
                  <a:srgbClr val="4D4D4D"/>
                </a:solidFill>
              </a:rPr>
              <a:t> to </a:t>
            </a:r>
            <a:r>
              <a:rPr lang="fr-CH" sz="1600" b="1" dirty="0" err="1">
                <a:solidFill>
                  <a:srgbClr val="4D4D4D"/>
                </a:solidFill>
              </a:rPr>
              <a:t>access</a:t>
            </a:r>
            <a:r>
              <a:rPr lang="fr-CH" sz="1600" b="1" dirty="0">
                <a:solidFill>
                  <a:srgbClr val="4D4D4D"/>
                </a:solidFill>
              </a:rPr>
              <a:t> infrastructure and services, the latter </a:t>
            </a:r>
            <a:r>
              <a:rPr lang="fr-CH" sz="1600" b="1" dirty="0" err="1">
                <a:solidFill>
                  <a:srgbClr val="4D4D4D"/>
                </a:solidFill>
              </a:rPr>
              <a:t>being</a:t>
            </a:r>
            <a:r>
              <a:rPr lang="fr-CH" sz="1600" b="1" dirty="0">
                <a:solidFill>
                  <a:srgbClr val="4D4D4D"/>
                </a:solidFill>
              </a:rPr>
              <a:t> </a:t>
            </a:r>
            <a:r>
              <a:rPr lang="fr-CH" sz="1600" b="1" dirty="0" err="1">
                <a:solidFill>
                  <a:srgbClr val="4D4D4D"/>
                </a:solidFill>
              </a:rPr>
              <a:t>particularly</a:t>
            </a:r>
            <a:r>
              <a:rPr lang="fr-CH" sz="1600" b="1" dirty="0">
                <a:solidFill>
                  <a:srgbClr val="4D4D4D"/>
                </a:solidFill>
              </a:rPr>
              <a:t> relevant for </a:t>
            </a:r>
            <a:r>
              <a:rPr lang="fr-CH" sz="1600" b="1" dirty="0" err="1">
                <a:solidFill>
                  <a:srgbClr val="4D4D4D"/>
                </a:solidFill>
              </a:rPr>
              <a:t>Female</a:t>
            </a:r>
            <a:r>
              <a:rPr lang="fr-CH" sz="1600" b="1" dirty="0">
                <a:solidFill>
                  <a:srgbClr val="4D4D4D"/>
                </a:solidFill>
              </a:rPr>
              <a:t> </a:t>
            </a:r>
            <a:r>
              <a:rPr lang="fr-CH" sz="1600" b="1" err="1">
                <a:solidFill>
                  <a:srgbClr val="4D4D4D"/>
                </a:solidFill>
              </a:rPr>
              <a:t>Headed</a:t>
            </a:r>
            <a:r>
              <a:rPr lang="fr-CH" sz="1600" b="1">
                <a:solidFill>
                  <a:srgbClr val="4D4D4D"/>
                </a:solidFill>
              </a:rPr>
              <a:t> households</a:t>
            </a:r>
            <a:r>
              <a:rPr lang="fr-CH" sz="1600">
                <a:solidFill>
                  <a:srgbClr val="4D4D4D"/>
                </a:solidFill>
              </a:rPr>
              <a:t>. </a:t>
            </a:r>
            <a:endParaRPr lang="en-GB" sz="1600" dirty="0">
              <a:solidFill>
                <a:srgbClr val="4D4D4D"/>
              </a:solidFill>
            </a:endParaRPr>
          </a:p>
        </p:txBody>
      </p:sp>
      <p:sp>
        <p:nvSpPr>
          <p:cNvPr id="8" name="TextBox 7"/>
          <p:cNvSpPr txBox="1"/>
          <p:nvPr/>
        </p:nvSpPr>
        <p:spPr>
          <a:xfrm>
            <a:off x="323528" y="977105"/>
            <a:ext cx="8064896" cy="369332"/>
          </a:xfrm>
          <a:prstGeom prst="rect">
            <a:avLst/>
          </a:prstGeom>
          <a:noFill/>
        </p:spPr>
        <p:txBody>
          <a:bodyPr wrap="square" rtlCol="0">
            <a:spAutoFit/>
          </a:bodyPr>
          <a:lstStyle/>
          <a:p>
            <a:r>
              <a:rPr lang="fr-CH">
                <a:solidFill>
                  <a:srgbClr val="4D4D4D"/>
                </a:solidFill>
              </a:rPr>
              <a:t>% households reporting female and girls avoiding areas because they feel unsafe: </a:t>
            </a:r>
            <a:endParaRPr lang="en-GB">
              <a:solidFill>
                <a:srgbClr val="4D4D4D"/>
              </a:solidFill>
            </a:endParaRPr>
          </a:p>
        </p:txBody>
      </p:sp>
      <p:graphicFrame>
        <p:nvGraphicFramePr>
          <p:cNvPr id="9" name="Chart 8"/>
          <p:cNvGraphicFramePr>
            <a:graphicFrameLocks/>
          </p:cNvGraphicFramePr>
          <p:nvPr>
            <p:extLst>
              <p:ext uri="{D42A27DB-BD31-4B8C-83A1-F6EECF244321}">
                <p14:modId xmlns:p14="http://schemas.microsoft.com/office/powerpoint/2010/main" val="728307665"/>
              </p:ext>
            </p:extLst>
          </p:nvPr>
        </p:nvGraphicFramePr>
        <p:xfrm>
          <a:off x="1835696" y="1536917"/>
          <a:ext cx="5184576" cy="24970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8454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3"/>
            <a:ext cx="8748465" cy="936104"/>
          </a:xfrm>
        </p:spPr>
        <p:txBody>
          <a:bodyPr>
            <a:noAutofit/>
          </a:bodyPr>
          <a:lstStyle/>
          <a:p>
            <a:r>
              <a:rPr lang="fr-CH" sz="3000" dirty="0">
                <a:solidFill>
                  <a:srgbClr val="578ED1"/>
                </a:solidFill>
              </a:rPr>
              <a:t>PROTECTION – HOUSING, LAND &amp; PROPERTY (HLP)</a:t>
            </a:r>
            <a:endParaRPr lang="en-GB" sz="3000" dirty="0">
              <a:solidFill>
                <a:srgbClr val="578ED1"/>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39</a:t>
            </a:fld>
            <a:endParaRPr lang="en-US"/>
          </a:p>
        </p:txBody>
      </p:sp>
      <p:sp>
        <p:nvSpPr>
          <p:cNvPr id="6" name="TextBox 5"/>
          <p:cNvSpPr txBox="1"/>
          <p:nvPr/>
        </p:nvSpPr>
        <p:spPr>
          <a:xfrm>
            <a:off x="162422" y="1759865"/>
            <a:ext cx="8352928" cy="338554"/>
          </a:xfrm>
          <a:prstGeom prst="rect">
            <a:avLst/>
          </a:prstGeom>
          <a:noFill/>
        </p:spPr>
        <p:txBody>
          <a:bodyPr wrap="square" rtlCol="0">
            <a:spAutoFit/>
          </a:bodyPr>
          <a:lstStyle/>
          <a:p>
            <a:r>
              <a:rPr lang="fr-CH" sz="1600" b="1">
                <a:solidFill>
                  <a:srgbClr val="4D4D4D"/>
                </a:solidFill>
              </a:rPr>
              <a:t>Top 6 reasons reported by households fearing eviction, by population group: </a:t>
            </a:r>
            <a:endParaRPr lang="en-GB" sz="1600" b="1">
              <a:solidFill>
                <a:srgbClr val="4D4D4D"/>
              </a:solidFill>
            </a:endParaRPr>
          </a:p>
        </p:txBody>
      </p:sp>
      <p:sp>
        <p:nvSpPr>
          <p:cNvPr id="9" name="TextBox 8"/>
          <p:cNvSpPr txBox="1"/>
          <p:nvPr/>
        </p:nvSpPr>
        <p:spPr>
          <a:xfrm>
            <a:off x="162422" y="1016848"/>
            <a:ext cx="8496944" cy="584775"/>
          </a:xfrm>
          <a:prstGeom prst="rect">
            <a:avLst/>
          </a:prstGeom>
          <a:noFill/>
        </p:spPr>
        <p:txBody>
          <a:bodyPr wrap="square" rtlCol="0">
            <a:spAutoFit/>
          </a:bodyPr>
          <a:lstStyle/>
          <a:p>
            <a:r>
              <a:rPr lang="fr-CH" sz="1600">
                <a:solidFill>
                  <a:srgbClr val="4D4D4D"/>
                </a:solidFill>
              </a:rPr>
              <a:t>Overall, </a:t>
            </a:r>
            <a:r>
              <a:rPr lang="fr-CH" sz="1600" b="1">
                <a:solidFill>
                  <a:srgbClr val="4D4D4D"/>
                </a:solidFill>
              </a:rPr>
              <a:t>8% of IDP households out of camp and 4% of returnee households reported fearing eviction,</a:t>
            </a:r>
            <a:r>
              <a:rPr lang="fr-CH" sz="1600">
                <a:solidFill>
                  <a:srgbClr val="4D4D4D"/>
                </a:solidFill>
              </a:rPr>
              <a:t> which in terms of absolute numbers, raises considerable eviction-related concerns. </a:t>
            </a:r>
            <a:endParaRPr lang="en-GB" sz="1600">
              <a:solidFill>
                <a:srgbClr val="4D4D4D"/>
              </a:solidFill>
            </a:endParaRPr>
          </a:p>
        </p:txBody>
      </p:sp>
      <p:sp>
        <p:nvSpPr>
          <p:cNvPr id="10" name="TextBox 9"/>
          <p:cNvSpPr txBox="1"/>
          <p:nvPr/>
        </p:nvSpPr>
        <p:spPr>
          <a:xfrm>
            <a:off x="162422" y="5151816"/>
            <a:ext cx="8709981" cy="1569660"/>
          </a:xfrm>
          <a:prstGeom prst="rect">
            <a:avLst/>
          </a:prstGeom>
          <a:noFill/>
        </p:spPr>
        <p:txBody>
          <a:bodyPr wrap="square" rtlCol="0">
            <a:spAutoFit/>
          </a:bodyPr>
          <a:lstStyle/>
          <a:p>
            <a:r>
              <a:rPr lang="fr-CH" sz="1600" dirty="0">
                <a:solidFill>
                  <a:srgbClr val="4D4D4D"/>
                </a:solidFill>
              </a:rPr>
              <a:t>The main </a:t>
            </a:r>
            <a:r>
              <a:rPr lang="fr-CH" sz="1600" dirty="0" err="1">
                <a:solidFill>
                  <a:srgbClr val="4D4D4D"/>
                </a:solidFill>
              </a:rPr>
              <a:t>reason</a:t>
            </a:r>
            <a:r>
              <a:rPr lang="fr-CH" sz="1600" dirty="0">
                <a:solidFill>
                  <a:srgbClr val="4D4D4D"/>
                </a:solidFill>
              </a:rPr>
              <a:t> </a:t>
            </a:r>
            <a:r>
              <a:rPr lang="fr-CH" sz="1600" dirty="0" err="1">
                <a:solidFill>
                  <a:srgbClr val="4D4D4D"/>
                </a:solidFill>
              </a:rPr>
              <a:t>cited</a:t>
            </a:r>
            <a:r>
              <a:rPr lang="fr-CH" sz="1600" dirty="0">
                <a:solidFill>
                  <a:srgbClr val="4D4D4D"/>
                </a:solidFill>
              </a:rPr>
              <a:t> for </a:t>
            </a:r>
            <a:r>
              <a:rPr lang="fr-CH" sz="1600" dirty="0" err="1">
                <a:solidFill>
                  <a:srgbClr val="4D4D4D"/>
                </a:solidFill>
              </a:rPr>
              <a:t>fear</a:t>
            </a:r>
            <a:r>
              <a:rPr lang="fr-CH" sz="1600" dirty="0">
                <a:solidFill>
                  <a:srgbClr val="4D4D4D"/>
                </a:solidFill>
              </a:rPr>
              <a:t> of </a:t>
            </a:r>
            <a:r>
              <a:rPr lang="fr-CH" sz="1600" dirty="0" err="1">
                <a:solidFill>
                  <a:srgbClr val="4D4D4D"/>
                </a:solidFill>
              </a:rPr>
              <a:t>eviction</a:t>
            </a:r>
            <a:r>
              <a:rPr lang="fr-CH" sz="1600" dirty="0">
                <a:solidFill>
                  <a:srgbClr val="4D4D4D"/>
                </a:solidFill>
              </a:rPr>
              <a:t> </a:t>
            </a:r>
            <a:r>
              <a:rPr lang="fr-CH" sz="1600" dirty="0" err="1">
                <a:solidFill>
                  <a:srgbClr val="4D4D4D"/>
                </a:solidFill>
              </a:rPr>
              <a:t>was</a:t>
            </a:r>
            <a:r>
              <a:rPr lang="fr-CH" sz="1600" dirty="0">
                <a:solidFill>
                  <a:srgbClr val="4D4D4D"/>
                </a:solidFill>
              </a:rPr>
              <a:t> </a:t>
            </a:r>
            <a:r>
              <a:rPr lang="fr-CH" sz="1600" dirty="0" err="1">
                <a:solidFill>
                  <a:srgbClr val="4D4D4D"/>
                </a:solidFill>
              </a:rPr>
              <a:t>lack</a:t>
            </a:r>
            <a:r>
              <a:rPr lang="fr-CH" sz="1600" dirty="0">
                <a:solidFill>
                  <a:srgbClr val="4D4D4D"/>
                </a:solidFill>
              </a:rPr>
              <a:t> of </a:t>
            </a:r>
            <a:r>
              <a:rPr lang="fr-CH" sz="1600" dirty="0" err="1">
                <a:solidFill>
                  <a:srgbClr val="4D4D4D"/>
                </a:solidFill>
              </a:rPr>
              <a:t>funds</a:t>
            </a:r>
            <a:r>
              <a:rPr lang="fr-CH" sz="1600" dirty="0">
                <a:solidFill>
                  <a:srgbClr val="4D4D4D"/>
                </a:solidFill>
              </a:rPr>
              <a:t> to </a:t>
            </a:r>
            <a:r>
              <a:rPr lang="fr-CH" sz="1600" dirty="0" err="1">
                <a:solidFill>
                  <a:srgbClr val="4D4D4D"/>
                </a:solidFill>
              </a:rPr>
              <a:t>pay</a:t>
            </a:r>
            <a:r>
              <a:rPr lang="fr-CH" sz="1600" dirty="0">
                <a:solidFill>
                  <a:srgbClr val="4D4D4D"/>
                </a:solidFill>
              </a:rPr>
              <a:t> </a:t>
            </a:r>
            <a:r>
              <a:rPr lang="fr-CH" sz="1600" dirty="0" err="1">
                <a:solidFill>
                  <a:srgbClr val="4D4D4D"/>
                </a:solidFill>
              </a:rPr>
              <a:t>rental</a:t>
            </a:r>
            <a:r>
              <a:rPr lang="fr-CH" sz="1600" dirty="0">
                <a:solidFill>
                  <a:srgbClr val="4D4D4D"/>
                </a:solidFill>
              </a:rPr>
              <a:t> </a:t>
            </a:r>
            <a:r>
              <a:rPr lang="fr-CH" sz="1600" dirty="0" err="1">
                <a:solidFill>
                  <a:srgbClr val="4D4D4D"/>
                </a:solidFill>
              </a:rPr>
              <a:t>costs</a:t>
            </a:r>
            <a:r>
              <a:rPr lang="fr-CH" sz="1600" dirty="0">
                <a:solidFill>
                  <a:srgbClr val="4D4D4D"/>
                </a:solidFill>
              </a:rPr>
              <a:t>. </a:t>
            </a:r>
            <a:r>
              <a:rPr lang="fr-CH" sz="1600" b="1" dirty="0">
                <a:solidFill>
                  <a:srgbClr val="4D4D4D"/>
                </a:solidFill>
              </a:rPr>
              <a:t>Once </a:t>
            </a:r>
            <a:r>
              <a:rPr lang="fr-CH" sz="1600" b="1" dirty="0" err="1">
                <a:solidFill>
                  <a:srgbClr val="4D4D4D"/>
                </a:solidFill>
              </a:rPr>
              <a:t>again</a:t>
            </a:r>
            <a:r>
              <a:rPr lang="fr-CH" sz="1600" b="1" dirty="0">
                <a:solidFill>
                  <a:srgbClr val="4D4D4D"/>
                </a:solidFill>
              </a:rPr>
              <a:t>, </a:t>
            </a:r>
            <a:r>
              <a:rPr lang="fr-CH" sz="1600" b="1" dirty="0" err="1">
                <a:solidFill>
                  <a:srgbClr val="4D4D4D"/>
                </a:solidFill>
              </a:rPr>
              <a:t>this</a:t>
            </a:r>
            <a:r>
              <a:rPr lang="fr-CH" sz="1600" b="1" dirty="0">
                <a:solidFill>
                  <a:srgbClr val="4D4D4D"/>
                </a:solidFill>
              </a:rPr>
              <a:t> </a:t>
            </a:r>
            <a:r>
              <a:rPr lang="fr-CH" sz="1600" b="1" dirty="0" err="1">
                <a:solidFill>
                  <a:srgbClr val="4D4D4D"/>
                </a:solidFill>
              </a:rPr>
              <a:t>underlined</a:t>
            </a:r>
            <a:r>
              <a:rPr lang="fr-CH" sz="1600" b="1" dirty="0">
                <a:solidFill>
                  <a:srgbClr val="4D4D4D"/>
                </a:solidFill>
              </a:rPr>
              <a:t> the </a:t>
            </a:r>
            <a:r>
              <a:rPr lang="fr-CH" sz="1600" b="1" dirty="0" err="1">
                <a:solidFill>
                  <a:srgbClr val="4D4D4D"/>
                </a:solidFill>
              </a:rPr>
              <a:t>need</a:t>
            </a:r>
            <a:r>
              <a:rPr lang="fr-CH" sz="1600" b="1" dirty="0">
                <a:solidFill>
                  <a:srgbClr val="4D4D4D"/>
                </a:solidFill>
              </a:rPr>
              <a:t> for </a:t>
            </a:r>
            <a:r>
              <a:rPr lang="fr-CH" sz="1600" b="1" dirty="0" err="1">
                <a:solidFill>
                  <a:srgbClr val="4D4D4D"/>
                </a:solidFill>
              </a:rPr>
              <a:t>livelihood</a:t>
            </a:r>
            <a:r>
              <a:rPr lang="fr-CH" sz="1600" b="1" dirty="0">
                <a:solidFill>
                  <a:srgbClr val="4D4D4D"/>
                </a:solidFill>
              </a:rPr>
              <a:t> and </a:t>
            </a:r>
            <a:r>
              <a:rPr lang="fr-CH" sz="1600" b="1" dirty="0" err="1">
                <a:solidFill>
                  <a:srgbClr val="4D4D4D"/>
                </a:solidFill>
              </a:rPr>
              <a:t>resilience</a:t>
            </a:r>
            <a:r>
              <a:rPr lang="fr-CH" sz="1600" b="1" dirty="0">
                <a:solidFill>
                  <a:srgbClr val="4D4D4D"/>
                </a:solidFill>
              </a:rPr>
              <a:t> </a:t>
            </a:r>
            <a:r>
              <a:rPr lang="fr-CH" sz="1600" b="1" dirty="0" err="1">
                <a:solidFill>
                  <a:srgbClr val="4D4D4D"/>
                </a:solidFill>
              </a:rPr>
              <a:t>based</a:t>
            </a:r>
            <a:r>
              <a:rPr lang="fr-CH" sz="1600" b="1" dirty="0">
                <a:solidFill>
                  <a:srgbClr val="4D4D4D"/>
                </a:solidFill>
              </a:rPr>
              <a:t> interventions</a:t>
            </a:r>
            <a:r>
              <a:rPr lang="fr-CH" sz="1600" b="1">
                <a:solidFill>
                  <a:srgbClr val="4D4D4D"/>
                </a:solidFill>
              </a:rPr>
              <a:t>. </a:t>
            </a:r>
          </a:p>
          <a:p>
            <a:endParaRPr lang="fr-CH" sz="1600" dirty="0">
              <a:solidFill>
                <a:srgbClr val="4D4D4D"/>
              </a:solidFill>
            </a:endParaRPr>
          </a:p>
          <a:p>
            <a:r>
              <a:rPr lang="fr-CH" sz="1600">
                <a:solidFill>
                  <a:srgbClr val="4D4D4D"/>
                </a:solidFill>
              </a:rPr>
              <a:t>At the same time, 12% (returnee) to 18% (IDP out of camp) households reported that their current property or property they owned in AoO was under dispute, indicating the </a:t>
            </a:r>
          </a:p>
          <a:p>
            <a:r>
              <a:rPr lang="fr-CH" sz="1600">
                <a:solidFill>
                  <a:srgbClr val="4D4D4D"/>
                </a:solidFill>
              </a:rPr>
              <a:t>need for HLP based interventions as well. </a:t>
            </a:r>
            <a:endParaRPr lang="en-GB" sz="1600" dirty="0">
              <a:solidFill>
                <a:srgbClr val="4D4D4D"/>
              </a:solidFill>
            </a:endParaRPr>
          </a:p>
        </p:txBody>
      </p:sp>
      <p:pic>
        <p:nvPicPr>
          <p:cNvPr id="11" name="Picture 10">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1276139216"/>
              </p:ext>
            </p:extLst>
          </p:nvPr>
        </p:nvGraphicFramePr>
        <p:xfrm>
          <a:off x="323528" y="2123803"/>
          <a:ext cx="8335838" cy="30280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606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849690" cy="864096"/>
          </a:xfrm>
        </p:spPr>
        <p:txBody>
          <a:bodyPr>
            <a:noAutofit/>
          </a:bodyPr>
          <a:lstStyle/>
          <a:p>
            <a:r>
              <a:rPr lang="fr-CH" sz="3000" dirty="0">
                <a:solidFill>
                  <a:srgbClr val="578ED1"/>
                </a:solidFill>
              </a:rPr>
              <a:t>PURPOSE OF THE MCNA</a:t>
            </a:r>
            <a:endParaRPr lang="en-GB" sz="3000" dirty="0">
              <a:solidFill>
                <a:srgbClr val="578ED1"/>
              </a:solidFill>
            </a:endParaRPr>
          </a:p>
        </p:txBody>
      </p:sp>
      <p:sp>
        <p:nvSpPr>
          <p:cNvPr id="3" name="Content Placeholder 2"/>
          <p:cNvSpPr>
            <a:spLocks noGrp="1"/>
          </p:cNvSpPr>
          <p:nvPr>
            <p:ph idx="1"/>
          </p:nvPr>
        </p:nvSpPr>
        <p:spPr>
          <a:xfrm>
            <a:off x="244014" y="1085337"/>
            <a:ext cx="8899986" cy="5256584"/>
          </a:xfrm>
        </p:spPr>
        <p:txBody>
          <a:bodyPr>
            <a:normAutofit fontScale="70000" lnSpcReduction="20000"/>
          </a:bodyPr>
          <a:lstStyle/>
          <a:p>
            <a:pPr marL="0" indent="0" algn="ctr">
              <a:lnSpc>
                <a:spcPct val="110000"/>
              </a:lnSpc>
              <a:buNone/>
            </a:pPr>
            <a:r>
              <a:rPr lang="fr-CH" sz="3200" b="1" i="1" dirty="0">
                <a:solidFill>
                  <a:schemeClr val="bg2">
                    <a:lumMod val="25000"/>
                  </a:schemeClr>
                </a:solidFill>
              </a:rPr>
              <a:t>The </a:t>
            </a:r>
            <a:r>
              <a:rPr lang="fr-CH" sz="3200" b="1" i="1" dirty="0" err="1">
                <a:solidFill>
                  <a:schemeClr val="bg2">
                    <a:lumMod val="25000"/>
                  </a:schemeClr>
                </a:solidFill>
              </a:rPr>
              <a:t>purpose</a:t>
            </a:r>
            <a:r>
              <a:rPr lang="fr-CH" sz="3200" b="1" i="1" dirty="0">
                <a:solidFill>
                  <a:schemeClr val="bg2">
                    <a:lumMod val="25000"/>
                  </a:schemeClr>
                </a:solidFill>
              </a:rPr>
              <a:t> of the MCNA </a:t>
            </a:r>
            <a:r>
              <a:rPr lang="fr-CH" sz="3200" b="1" i="1" dirty="0" err="1">
                <a:solidFill>
                  <a:schemeClr val="bg2">
                    <a:lumMod val="25000"/>
                  </a:schemeClr>
                </a:solidFill>
              </a:rPr>
              <a:t>is</a:t>
            </a:r>
            <a:r>
              <a:rPr lang="fr-CH" sz="3200" b="1" i="1" dirty="0">
                <a:solidFill>
                  <a:schemeClr val="bg2">
                    <a:lumMod val="25000"/>
                  </a:schemeClr>
                </a:solidFill>
              </a:rPr>
              <a:t> to </a:t>
            </a:r>
            <a:r>
              <a:rPr lang="fr-CH" sz="3200" b="1" i="1" dirty="0" err="1">
                <a:solidFill>
                  <a:schemeClr val="bg2">
                    <a:lumMod val="25000"/>
                  </a:schemeClr>
                </a:solidFill>
              </a:rPr>
              <a:t>provide</a:t>
            </a:r>
            <a:r>
              <a:rPr lang="fr-CH" sz="3200" b="1" i="1" dirty="0">
                <a:solidFill>
                  <a:schemeClr val="bg2">
                    <a:lumMod val="25000"/>
                  </a:schemeClr>
                </a:solidFill>
              </a:rPr>
              <a:t> impartial and </a:t>
            </a:r>
            <a:r>
              <a:rPr lang="fr-CH" sz="3200" b="1" i="1" dirty="0" err="1">
                <a:solidFill>
                  <a:schemeClr val="bg2">
                    <a:lumMod val="25000"/>
                  </a:schemeClr>
                </a:solidFill>
              </a:rPr>
              <a:t>evidence-based</a:t>
            </a:r>
            <a:r>
              <a:rPr lang="fr-CH" sz="3200" b="1" i="1" dirty="0">
                <a:solidFill>
                  <a:schemeClr val="bg2">
                    <a:lumMod val="25000"/>
                  </a:schemeClr>
                </a:solidFill>
              </a:rPr>
              <a:t> information to clusters for </a:t>
            </a:r>
            <a:r>
              <a:rPr lang="fr-CH" sz="3200" b="1" i="1" dirty="0" err="1">
                <a:solidFill>
                  <a:schemeClr val="bg2">
                    <a:lumMod val="25000"/>
                  </a:schemeClr>
                </a:solidFill>
              </a:rPr>
              <a:t>strategic</a:t>
            </a:r>
            <a:r>
              <a:rPr lang="fr-CH" sz="3200" b="1" i="1" dirty="0">
                <a:solidFill>
                  <a:schemeClr val="bg2">
                    <a:lumMod val="25000"/>
                  </a:schemeClr>
                </a:solidFill>
              </a:rPr>
              <a:t> planning </a:t>
            </a:r>
            <a:r>
              <a:rPr lang="fr-CH" sz="3200" b="1" i="1" dirty="0" err="1">
                <a:solidFill>
                  <a:schemeClr val="bg2">
                    <a:lumMod val="25000"/>
                  </a:schemeClr>
                </a:solidFill>
              </a:rPr>
              <a:t>within</a:t>
            </a:r>
            <a:r>
              <a:rPr lang="fr-CH" sz="3200" b="1" i="1" dirty="0">
                <a:solidFill>
                  <a:schemeClr val="bg2">
                    <a:lumMod val="25000"/>
                  </a:schemeClr>
                </a:solidFill>
              </a:rPr>
              <a:t> the </a:t>
            </a:r>
            <a:r>
              <a:rPr lang="fr-CH" sz="3200" b="1" i="1" dirty="0" err="1">
                <a:solidFill>
                  <a:schemeClr val="bg2">
                    <a:lumMod val="25000"/>
                  </a:schemeClr>
                </a:solidFill>
              </a:rPr>
              <a:t>Humanitarian</a:t>
            </a:r>
            <a:r>
              <a:rPr lang="fr-CH" sz="3200" b="1" i="1" dirty="0">
                <a:solidFill>
                  <a:schemeClr val="bg2">
                    <a:lumMod val="25000"/>
                  </a:schemeClr>
                </a:solidFill>
              </a:rPr>
              <a:t> Planning Cycle:</a:t>
            </a:r>
          </a:p>
          <a:p>
            <a:pPr marL="0" indent="0" algn="ctr">
              <a:lnSpc>
                <a:spcPct val="110000"/>
              </a:lnSpc>
              <a:buNone/>
            </a:pPr>
            <a:endParaRPr lang="fr-CH" sz="3200" b="1" i="1" dirty="0">
              <a:solidFill>
                <a:schemeClr val="bg2">
                  <a:lumMod val="25000"/>
                </a:schemeClr>
              </a:solidFill>
            </a:endParaRPr>
          </a:p>
          <a:p>
            <a:pPr>
              <a:lnSpc>
                <a:spcPct val="110000"/>
              </a:lnSpc>
            </a:pPr>
            <a:r>
              <a:rPr lang="fr-CH" sz="3200" dirty="0" err="1">
                <a:solidFill>
                  <a:schemeClr val="bg2">
                    <a:lumMod val="25000"/>
                  </a:schemeClr>
                </a:solidFill>
              </a:rPr>
              <a:t>Facilitate</a:t>
            </a:r>
            <a:r>
              <a:rPr lang="fr-CH" sz="3200" dirty="0">
                <a:solidFill>
                  <a:schemeClr val="bg2">
                    <a:lumMod val="25000"/>
                  </a:schemeClr>
                </a:solidFill>
              </a:rPr>
              <a:t> </a:t>
            </a:r>
            <a:r>
              <a:rPr lang="fr-CH" sz="3200" dirty="0" err="1">
                <a:solidFill>
                  <a:schemeClr val="bg2">
                    <a:lumMod val="25000"/>
                  </a:schemeClr>
                </a:solidFill>
              </a:rPr>
              <a:t>coordinated</a:t>
            </a:r>
            <a:r>
              <a:rPr lang="fr-CH" sz="3200" dirty="0">
                <a:solidFill>
                  <a:schemeClr val="bg2">
                    <a:lumMod val="25000"/>
                  </a:schemeClr>
                </a:solidFill>
              </a:rPr>
              <a:t>, joint </a:t>
            </a:r>
            <a:r>
              <a:rPr lang="fr-CH" sz="3200" dirty="0" err="1">
                <a:solidFill>
                  <a:schemeClr val="bg2">
                    <a:lumMod val="25000"/>
                  </a:schemeClr>
                </a:solidFill>
              </a:rPr>
              <a:t>analysis</a:t>
            </a:r>
            <a:r>
              <a:rPr lang="fr-CH" sz="3200" dirty="0">
                <a:solidFill>
                  <a:schemeClr val="bg2">
                    <a:lumMod val="25000"/>
                  </a:schemeClr>
                </a:solidFill>
              </a:rPr>
              <a:t> </a:t>
            </a:r>
            <a:r>
              <a:rPr lang="fr-CH" sz="3200" dirty="0" err="1">
                <a:solidFill>
                  <a:schemeClr val="bg2">
                    <a:lumMod val="25000"/>
                  </a:schemeClr>
                </a:solidFill>
              </a:rPr>
              <a:t>across</a:t>
            </a:r>
            <a:r>
              <a:rPr lang="fr-CH" sz="3200" dirty="0">
                <a:solidFill>
                  <a:schemeClr val="bg2">
                    <a:lumMod val="25000"/>
                  </a:schemeClr>
                </a:solidFill>
              </a:rPr>
              <a:t> and </a:t>
            </a:r>
            <a:r>
              <a:rPr lang="fr-CH" sz="3200" dirty="0" err="1">
                <a:solidFill>
                  <a:schemeClr val="bg2">
                    <a:lumMod val="25000"/>
                  </a:schemeClr>
                </a:solidFill>
              </a:rPr>
              <a:t>between</a:t>
            </a:r>
            <a:r>
              <a:rPr lang="fr-CH" sz="3200" dirty="0">
                <a:solidFill>
                  <a:schemeClr val="bg2">
                    <a:lumMod val="25000"/>
                  </a:schemeClr>
                </a:solidFill>
              </a:rPr>
              <a:t> </a:t>
            </a:r>
            <a:r>
              <a:rPr lang="fr-CH" sz="3200" dirty="0" err="1">
                <a:solidFill>
                  <a:schemeClr val="bg2">
                    <a:lumMod val="25000"/>
                  </a:schemeClr>
                </a:solidFill>
              </a:rPr>
              <a:t>sectors</a:t>
            </a:r>
            <a:endParaRPr lang="fr-CH" sz="3200" dirty="0">
              <a:solidFill>
                <a:schemeClr val="bg2">
                  <a:lumMod val="25000"/>
                </a:schemeClr>
              </a:solidFill>
            </a:endParaRPr>
          </a:p>
          <a:p>
            <a:pPr>
              <a:lnSpc>
                <a:spcPct val="110000"/>
              </a:lnSpc>
            </a:pPr>
            <a:r>
              <a:rPr lang="fr-CH" sz="3200" dirty="0" err="1">
                <a:solidFill>
                  <a:schemeClr val="bg2">
                    <a:lumMod val="25000"/>
                  </a:schemeClr>
                </a:solidFill>
              </a:rPr>
              <a:t>Inform</a:t>
            </a:r>
            <a:r>
              <a:rPr lang="fr-CH" sz="3200" dirty="0">
                <a:solidFill>
                  <a:schemeClr val="bg2">
                    <a:lumMod val="25000"/>
                  </a:schemeClr>
                </a:solidFill>
              </a:rPr>
              <a:t> multi-</a:t>
            </a:r>
            <a:r>
              <a:rPr lang="fr-CH" sz="3200" dirty="0" err="1">
                <a:solidFill>
                  <a:schemeClr val="bg2">
                    <a:lumMod val="25000"/>
                  </a:schemeClr>
                </a:solidFill>
              </a:rPr>
              <a:t>sectoral</a:t>
            </a:r>
            <a:r>
              <a:rPr lang="fr-CH" sz="3200" dirty="0">
                <a:solidFill>
                  <a:schemeClr val="bg2">
                    <a:lumMod val="25000"/>
                  </a:schemeClr>
                </a:solidFill>
              </a:rPr>
              <a:t> </a:t>
            </a:r>
            <a:r>
              <a:rPr lang="fr-CH" sz="3200" dirty="0" err="1">
                <a:solidFill>
                  <a:schemeClr val="bg2">
                    <a:lumMod val="25000"/>
                  </a:schemeClr>
                </a:solidFill>
              </a:rPr>
              <a:t>humanitarian</a:t>
            </a:r>
            <a:r>
              <a:rPr lang="fr-CH" sz="3200" dirty="0">
                <a:solidFill>
                  <a:schemeClr val="bg2">
                    <a:lumMod val="25000"/>
                  </a:schemeClr>
                </a:solidFill>
              </a:rPr>
              <a:t> planning </a:t>
            </a:r>
            <a:r>
              <a:rPr lang="fr-CH" sz="3200" dirty="0" err="1">
                <a:solidFill>
                  <a:schemeClr val="bg2">
                    <a:lumMod val="25000"/>
                  </a:schemeClr>
                </a:solidFill>
              </a:rPr>
              <a:t>throughout</a:t>
            </a:r>
            <a:r>
              <a:rPr lang="fr-CH" sz="3200" dirty="0">
                <a:solidFill>
                  <a:schemeClr val="bg2">
                    <a:lumMod val="25000"/>
                  </a:schemeClr>
                </a:solidFill>
              </a:rPr>
              <a:t> Iraq</a:t>
            </a:r>
          </a:p>
          <a:p>
            <a:pPr>
              <a:lnSpc>
                <a:spcPct val="110000"/>
              </a:lnSpc>
            </a:pPr>
            <a:r>
              <a:rPr lang="fr-CH" sz="3200" dirty="0" err="1">
                <a:solidFill>
                  <a:schemeClr val="bg2">
                    <a:lumMod val="25000"/>
                  </a:schemeClr>
                </a:solidFill>
              </a:rPr>
              <a:t>Provide</a:t>
            </a:r>
            <a:r>
              <a:rPr lang="fr-CH" sz="3200" dirty="0">
                <a:solidFill>
                  <a:schemeClr val="bg2">
                    <a:lumMod val="25000"/>
                  </a:schemeClr>
                </a:solidFill>
              </a:rPr>
              <a:t> a </a:t>
            </a:r>
            <a:r>
              <a:rPr lang="fr-CH" sz="3200" dirty="0" err="1">
                <a:solidFill>
                  <a:schemeClr val="bg2">
                    <a:lumMod val="25000"/>
                  </a:schemeClr>
                </a:solidFill>
              </a:rPr>
              <a:t>comprehensive</a:t>
            </a:r>
            <a:r>
              <a:rPr lang="fr-CH" sz="3200" dirty="0">
                <a:solidFill>
                  <a:schemeClr val="bg2">
                    <a:lumMod val="25000"/>
                  </a:schemeClr>
                </a:solidFill>
              </a:rPr>
              <a:t> </a:t>
            </a:r>
            <a:r>
              <a:rPr lang="fr-CH" sz="3200" dirty="0" err="1">
                <a:solidFill>
                  <a:schemeClr val="bg2">
                    <a:lumMod val="25000"/>
                  </a:schemeClr>
                </a:solidFill>
              </a:rPr>
              <a:t>evidence</a:t>
            </a:r>
            <a:r>
              <a:rPr lang="fr-CH" sz="3200" dirty="0">
                <a:solidFill>
                  <a:schemeClr val="bg2">
                    <a:lumMod val="25000"/>
                  </a:schemeClr>
                </a:solidFill>
              </a:rPr>
              <a:t> base to </a:t>
            </a:r>
            <a:r>
              <a:rPr lang="fr-CH" sz="3200" dirty="0" err="1">
                <a:solidFill>
                  <a:schemeClr val="bg2">
                    <a:lumMod val="25000"/>
                  </a:schemeClr>
                </a:solidFill>
              </a:rPr>
              <a:t>inform</a:t>
            </a:r>
            <a:r>
              <a:rPr lang="fr-CH" sz="3200" dirty="0">
                <a:solidFill>
                  <a:schemeClr val="bg2">
                    <a:lumMod val="25000"/>
                  </a:schemeClr>
                </a:solidFill>
              </a:rPr>
              <a:t> the 2020 HNO and </a:t>
            </a:r>
            <a:r>
              <a:rPr lang="fr-CH" sz="3200" dirty="0" err="1">
                <a:solidFill>
                  <a:schemeClr val="bg2">
                    <a:lumMod val="25000"/>
                  </a:schemeClr>
                </a:solidFill>
              </a:rPr>
              <a:t>Humanitarian</a:t>
            </a:r>
            <a:r>
              <a:rPr lang="fr-CH" sz="3200" dirty="0">
                <a:solidFill>
                  <a:schemeClr val="bg2">
                    <a:lumMod val="25000"/>
                  </a:schemeClr>
                </a:solidFill>
              </a:rPr>
              <a:t> </a:t>
            </a:r>
            <a:r>
              <a:rPr lang="fr-CH" sz="3200" dirty="0" err="1">
                <a:solidFill>
                  <a:schemeClr val="bg2">
                    <a:lumMod val="25000"/>
                  </a:schemeClr>
                </a:solidFill>
              </a:rPr>
              <a:t>Response</a:t>
            </a:r>
            <a:r>
              <a:rPr lang="fr-CH" sz="3200" dirty="0">
                <a:solidFill>
                  <a:schemeClr val="bg2">
                    <a:lumMod val="25000"/>
                  </a:schemeClr>
                </a:solidFill>
              </a:rPr>
              <a:t> planning (HRP)</a:t>
            </a:r>
          </a:p>
          <a:p>
            <a:pPr>
              <a:lnSpc>
                <a:spcPct val="110000"/>
              </a:lnSpc>
            </a:pPr>
            <a:r>
              <a:rPr lang="fr-CH" sz="3200" dirty="0">
                <a:solidFill>
                  <a:schemeClr val="bg2">
                    <a:lumMod val="25000"/>
                  </a:schemeClr>
                </a:solidFill>
              </a:rPr>
              <a:t>Support inter-</a:t>
            </a:r>
            <a:r>
              <a:rPr lang="fr-CH" sz="3200" dirty="0" err="1">
                <a:solidFill>
                  <a:schemeClr val="bg2">
                    <a:lumMod val="25000"/>
                  </a:schemeClr>
                </a:solidFill>
              </a:rPr>
              <a:t>sectoral</a:t>
            </a:r>
            <a:r>
              <a:rPr lang="fr-CH" sz="3200" dirty="0">
                <a:solidFill>
                  <a:schemeClr val="bg2">
                    <a:lumMod val="25000"/>
                  </a:schemeClr>
                </a:solidFill>
              </a:rPr>
              <a:t> </a:t>
            </a:r>
            <a:r>
              <a:rPr lang="fr-CH" sz="3200" dirty="0" err="1">
                <a:solidFill>
                  <a:schemeClr val="bg2">
                    <a:lumMod val="25000"/>
                  </a:schemeClr>
                </a:solidFill>
              </a:rPr>
              <a:t>humanitarian</a:t>
            </a:r>
            <a:r>
              <a:rPr lang="fr-CH" sz="3200" dirty="0">
                <a:solidFill>
                  <a:schemeClr val="bg2">
                    <a:lumMod val="25000"/>
                  </a:schemeClr>
                </a:solidFill>
              </a:rPr>
              <a:t> planning and </a:t>
            </a:r>
            <a:r>
              <a:rPr lang="fr-CH" sz="3200" dirty="0" err="1">
                <a:solidFill>
                  <a:schemeClr val="bg2">
                    <a:lumMod val="25000"/>
                  </a:schemeClr>
                </a:solidFill>
              </a:rPr>
              <a:t>response</a:t>
            </a:r>
            <a:r>
              <a:rPr lang="fr-CH" sz="3200" dirty="0">
                <a:solidFill>
                  <a:schemeClr val="bg2">
                    <a:lumMod val="25000"/>
                  </a:schemeClr>
                </a:solidFill>
              </a:rPr>
              <a:t> </a:t>
            </a:r>
          </a:p>
          <a:p>
            <a:pPr>
              <a:lnSpc>
                <a:spcPct val="110000"/>
              </a:lnSpc>
            </a:pPr>
            <a:r>
              <a:rPr lang="fr-CH" sz="3200" dirty="0" err="1">
                <a:solidFill>
                  <a:schemeClr val="bg2">
                    <a:lumMod val="25000"/>
                  </a:schemeClr>
                </a:solidFill>
              </a:rPr>
              <a:t>Develop</a:t>
            </a:r>
            <a:r>
              <a:rPr lang="fr-CH" sz="3200" dirty="0">
                <a:solidFill>
                  <a:schemeClr val="bg2">
                    <a:lumMod val="25000"/>
                  </a:schemeClr>
                </a:solidFill>
              </a:rPr>
              <a:t> an </a:t>
            </a:r>
            <a:r>
              <a:rPr lang="fr-CH" sz="3200" dirty="0" err="1">
                <a:solidFill>
                  <a:schemeClr val="bg2">
                    <a:lumMod val="25000"/>
                  </a:schemeClr>
                </a:solidFill>
              </a:rPr>
              <a:t>evidence-based</a:t>
            </a:r>
            <a:r>
              <a:rPr lang="fr-CH" sz="3200" dirty="0">
                <a:solidFill>
                  <a:schemeClr val="bg2">
                    <a:lumMod val="25000"/>
                  </a:schemeClr>
                </a:solidFill>
              </a:rPr>
              <a:t> </a:t>
            </a:r>
            <a:r>
              <a:rPr lang="fr-CH" sz="3200" dirty="0" err="1">
                <a:solidFill>
                  <a:schemeClr val="bg2">
                    <a:lumMod val="25000"/>
                  </a:schemeClr>
                </a:solidFill>
              </a:rPr>
              <a:t>analytical</a:t>
            </a:r>
            <a:r>
              <a:rPr lang="fr-CH" sz="3200" dirty="0">
                <a:solidFill>
                  <a:schemeClr val="bg2">
                    <a:lumMod val="25000"/>
                  </a:schemeClr>
                </a:solidFill>
              </a:rPr>
              <a:t> </a:t>
            </a:r>
            <a:r>
              <a:rPr lang="fr-CH" sz="3200" dirty="0" err="1">
                <a:solidFill>
                  <a:schemeClr val="bg2">
                    <a:lumMod val="25000"/>
                  </a:schemeClr>
                </a:solidFill>
              </a:rPr>
              <a:t>framework</a:t>
            </a:r>
            <a:r>
              <a:rPr lang="fr-CH" sz="3200" dirty="0">
                <a:solidFill>
                  <a:schemeClr val="bg2">
                    <a:lumMod val="25000"/>
                  </a:schemeClr>
                </a:solidFill>
              </a:rPr>
              <a:t> for </a:t>
            </a:r>
            <a:r>
              <a:rPr lang="fr-CH" sz="3200" dirty="0" err="1">
                <a:solidFill>
                  <a:schemeClr val="bg2">
                    <a:lumMod val="25000"/>
                  </a:schemeClr>
                </a:solidFill>
              </a:rPr>
              <a:t>prioritization</a:t>
            </a:r>
            <a:r>
              <a:rPr lang="fr-CH" sz="3200" dirty="0">
                <a:solidFill>
                  <a:schemeClr val="bg2">
                    <a:lumMod val="25000"/>
                  </a:schemeClr>
                </a:solidFill>
              </a:rPr>
              <a:t> and </a:t>
            </a:r>
            <a:r>
              <a:rPr lang="fr-CH" sz="3200" dirty="0" err="1">
                <a:solidFill>
                  <a:schemeClr val="bg2">
                    <a:lumMod val="25000"/>
                  </a:schemeClr>
                </a:solidFill>
              </a:rPr>
              <a:t>ranking</a:t>
            </a:r>
            <a:r>
              <a:rPr lang="fr-CH" sz="3200" dirty="0">
                <a:solidFill>
                  <a:schemeClr val="bg2">
                    <a:lumMod val="25000"/>
                  </a:schemeClr>
                </a:solidFill>
              </a:rPr>
              <a:t> of </a:t>
            </a:r>
            <a:r>
              <a:rPr lang="fr-CH" sz="3200" dirty="0" err="1">
                <a:solidFill>
                  <a:schemeClr val="bg2">
                    <a:lumMod val="25000"/>
                  </a:schemeClr>
                </a:solidFill>
              </a:rPr>
              <a:t>severity</a:t>
            </a:r>
            <a:r>
              <a:rPr lang="fr-CH" sz="3200" dirty="0">
                <a:solidFill>
                  <a:schemeClr val="bg2">
                    <a:lumMod val="25000"/>
                  </a:schemeClr>
                </a:solidFill>
              </a:rPr>
              <a:t> of </a:t>
            </a:r>
            <a:r>
              <a:rPr lang="fr-CH" sz="3200" dirty="0" err="1">
                <a:solidFill>
                  <a:schemeClr val="bg2">
                    <a:lumMod val="25000"/>
                  </a:schemeClr>
                </a:solidFill>
              </a:rPr>
              <a:t>needs</a:t>
            </a:r>
            <a:endParaRPr lang="fr-CH" sz="3200" dirty="0">
              <a:solidFill>
                <a:schemeClr val="bg2">
                  <a:lumMod val="25000"/>
                </a:schemeClr>
              </a:solidFill>
            </a:endParaRPr>
          </a:p>
          <a:p>
            <a:pPr>
              <a:lnSpc>
                <a:spcPct val="110000"/>
              </a:lnSpc>
            </a:pPr>
            <a:r>
              <a:rPr lang="fr-CH" sz="3200" dirty="0" err="1">
                <a:solidFill>
                  <a:schemeClr val="bg2">
                    <a:lumMod val="25000"/>
                  </a:schemeClr>
                </a:solidFill>
              </a:rPr>
              <a:t>Fulfill</a:t>
            </a:r>
            <a:r>
              <a:rPr lang="fr-CH" sz="3200" dirty="0">
                <a:solidFill>
                  <a:schemeClr val="bg2">
                    <a:lumMod val="25000"/>
                  </a:schemeClr>
                </a:solidFill>
              </a:rPr>
              <a:t> </a:t>
            </a:r>
            <a:r>
              <a:rPr lang="fr-CH" sz="3200" dirty="0" err="1">
                <a:solidFill>
                  <a:schemeClr val="bg2">
                    <a:lumMod val="25000"/>
                  </a:schemeClr>
                </a:solidFill>
              </a:rPr>
              <a:t>Core</a:t>
            </a:r>
            <a:r>
              <a:rPr lang="fr-CH" sz="3200" dirty="0">
                <a:solidFill>
                  <a:schemeClr val="bg2">
                    <a:lumMod val="25000"/>
                  </a:schemeClr>
                </a:solidFill>
              </a:rPr>
              <a:t> </a:t>
            </a:r>
            <a:r>
              <a:rPr lang="fr-CH" sz="3200" dirty="0" err="1">
                <a:solidFill>
                  <a:schemeClr val="bg2">
                    <a:lumMod val="25000"/>
                  </a:schemeClr>
                </a:solidFill>
              </a:rPr>
              <a:t>Commitment</a:t>
            </a:r>
            <a:r>
              <a:rPr lang="fr-CH" sz="3200" dirty="0">
                <a:solidFill>
                  <a:schemeClr val="bg2">
                    <a:lumMod val="25000"/>
                  </a:schemeClr>
                </a:solidFill>
              </a:rPr>
              <a:t> 5 of the Grand </a:t>
            </a:r>
            <a:r>
              <a:rPr lang="fr-CH" sz="3200" dirty="0" err="1">
                <a:solidFill>
                  <a:schemeClr val="bg2">
                    <a:lumMod val="25000"/>
                  </a:schemeClr>
                </a:solidFill>
              </a:rPr>
              <a:t>Bargain</a:t>
            </a:r>
            <a:r>
              <a:rPr lang="fr-CH" sz="3200" dirty="0">
                <a:solidFill>
                  <a:schemeClr val="bg2">
                    <a:lumMod val="25000"/>
                  </a:schemeClr>
                </a:solidFill>
              </a:rPr>
              <a:t> (</a:t>
            </a:r>
            <a:r>
              <a:rPr lang="fr-CH" sz="3200" dirty="0" err="1">
                <a:solidFill>
                  <a:schemeClr val="bg2">
                    <a:lumMod val="25000"/>
                  </a:schemeClr>
                </a:solidFill>
              </a:rPr>
              <a:t>conducting</a:t>
            </a:r>
            <a:r>
              <a:rPr lang="fr-CH" sz="3200" dirty="0">
                <a:solidFill>
                  <a:schemeClr val="bg2">
                    <a:lumMod val="25000"/>
                  </a:schemeClr>
                </a:solidFill>
              </a:rPr>
              <a:t> joint and impartial </a:t>
            </a:r>
            <a:r>
              <a:rPr lang="fr-CH" sz="3200" dirty="0" err="1">
                <a:solidFill>
                  <a:schemeClr val="bg2">
                    <a:lumMod val="25000"/>
                  </a:schemeClr>
                </a:solidFill>
              </a:rPr>
              <a:t>needs</a:t>
            </a:r>
            <a:r>
              <a:rPr lang="fr-CH" sz="3200" dirty="0">
                <a:solidFill>
                  <a:schemeClr val="bg2">
                    <a:lumMod val="25000"/>
                  </a:schemeClr>
                </a:solidFill>
              </a:rPr>
              <a:t> </a:t>
            </a:r>
            <a:r>
              <a:rPr lang="fr-CH" sz="3200" dirty="0" err="1">
                <a:solidFill>
                  <a:schemeClr val="bg2">
                    <a:lumMod val="25000"/>
                  </a:schemeClr>
                </a:solidFill>
              </a:rPr>
              <a:t>assessments</a:t>
            </a:r>
            <a:r>
              <a:rPr lang="fr-CH" sz="3200" dirty="0">
                <a:solidFill>
                  <a:schemeClr val="bg2">
                    <a:lumMod val="25000"/>
                  </a:schemeClr>
                </a:solidFill>
              </a:rPr>
              <a:t>)</a:t>
            </a:r>
          </a:p>
          <a:p>
            <a:pPr marL="0" indent="0" algn="ctr">
              <a:lnSpc>
                <a:spcPct val="110000"/>
              </a:lnSpc>
              <a:buNone/>
            </a:pPr>
            <a:endParaRPr lang="fr-CH" sz="2000" dirty="0">
              <a:solidFill>
                <a:schemeClr val="bg2">
                  <a:lumMod val="25000"/>
                </a:schemeClr>
              </a:solidFill>
            </a:endParaRPr>
          </a:p>
          <a:p>
            <a:pPr marL="0" indent="0" algn="ctr">
              <a:buNone/>
            </a:pPr>
            <a:endParaRPr lang="fr-CH" sz="3000" dirty="0"/>
          </a:p>
          <a:p>
            <a:pPr marL="0" indent="0" algn="ctr">
              <a:buNone/>
            </a:pPr>
            <a:endParaRPr lang="fr-CH" dirty="0"/>
          </a:p>
          <a:p>
            <a:pPr marL="0" indent="0">
              <a:buNone/>
            </a:pPr>
            <a:endParaRPr lang="en-GB" dirty="0"/>
          </a:p>
        </p:txBody>
      </p:sp>
      <p:sp>
        <p:nvSpPr>
          <p:cNvPr id="4" name="Slide Number Placeholder 3"/>
          <p:cNvSpPr>
            <a:spLocks noGrp="1"/>
          </p:cNvSpPr>
          <p:nvPr>
            <p:ph type="sldNum" sz="quarter" idx="12"/>
          </p:nvPr>
        </p:nvSpPr>
        <p:spPr/>
        <p:txBody>
          <a:bodyPr/>
          <a:lstStyle/>
          <a:p>
            <a:fld id="{8697C810-88CF-4BE9-9B34-5CE3EAC163FC}" type="slidenum">
              <a:rPr lang="en-US" smtClean="0"/>
              <a:t>4</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912337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270B8"/>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2FFCBA-EB34-A24C-B2F3-B483A7A7958B}"/>
              </a:ext>
            </a:extLst>
          </p:cNvPr>
          <p:cNvSpPr>
            <a:spLocks noGrp="1"/>
          </p:cNvSpPr>
          <p:nvPr>
            <p:ph type="sldNum" sz="quarter" idx="12"/>
          </p:nvPr>
        </p:nvSpPr>
        <p:spPr/>
        <p:txBody>
          <a:bodyPr/>
          <a:lstStyle/>
          <a:p>
            <a:fld id="{8697C810-88CF-4BE9-9B34-5CE3EAC163FC}" type="slidenum">
              <a:rPr lang="en-US" smtClean="0"/>
              <a:t>40</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2"/>
          <a:stretch>
            <a:fillRect/>
          </a:stretch>
        </p:blipFill>
        <p:spPr>
          <a:xfrm>
            <a:off x="6484815" y="6237312"/>
            <a:ext cx="2481371" cy="498594"/>
          </a:xfrm>
          <a:prstGeom prst="rect">
            <a:avLst/>
          </a:prstGeom>
        </p:spPr>
      </p:pic>
      <p:sp>
        <p:nvSpPr>
          <p:cNvPr id="6" name="Content Placeholder 2">
            <a:extLst>
              <a:ext uri="{FF2B5EF4-FFF2-40B4-BE49-F238E27FC236}">
                <a16:creationId xmlns:a16="http://schemas.microsoft.com/office/drawing/2014/main" id="{B4CCAE56-2904-994A-9916-81BB22482FCF}"/>
              </a:ext>
            </a:extLst>
          </p:cNvPr>
          <p:cNvSpPr>
            <a:spLocks noGrp="1"/>
          </p:cNvSpPr>
          <p:nvPr>
            <p:ph idx="1"/>
          </p:nvPr>
        </p:nvSpPr>
        <p:spPr>
          <a:xfrm>
            <a:off x="628650" y="764704"/>
            <a:ext cx="7886700" cy="4351338"/>
          </a:xfrm>
        </p:spPr>
        <p:txBody>
          <a:bodyPr/>
          <a:lstStyle/>
          <a:p>
            <a:pPr marL="0" indent="0" algn="ctr">
              <a:buNone/>
            </a:pPr>
            <a:endParaRPr lang="fr-FR"/>
          </a:p>
          <a:p>
            <a:pPr marL="0" indent="0" algn="ctr">
              <a:buNone/>
            </a:pPr>
            <a:endParaRPr lang="fr-FR"/>
          </a:p>
          <a:p>
            <a:pPr marL="0" indent="0" algn="ctr">
              <a:buNone/>
            </a:pPr>
            <a:endParaRPr lang="fr-FR"/>
          </a:p>
          <a:p>
            <a:pPr marL="0" indent="0" algn="ctr">
              <a:buNone/>
            </a:pPr>
            <a:endParaRPr lang="fr-FR"/>
          </a:p>
          <a:p>
            <a:pPr marL="0" indent="0" algn="ctr">
              <a:buNone/>
            </a:pPr>
            <a:r>
              <a:rPr lang="fr-FR" sz="5000">
                <a:solidFill>
                  <a:schemeClr val="bg1"/>
                </a:solidFill>
              </a:rPr>
              <a:t>4 – CONCLUSIONS</a:t>
            </a:r>
          </a:p>
        </p:txBody>
      </p:sp>
    </p:spTree>
    <p:extLst>
      <p:ext uri="{BB962C8B-B14F-4D97-AF65-F5344CB8AC3E}">
        <p14:creationId xmlns:p14="http://schemas.microsoft.com/office/powerpoint/2010/main" val="3075232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936104"/>
          </a:xfrm>
        </p:spPr>
        <p:txBody>
          <a:bodyPr>
            <a:normAutofit/>
          </a:bodyPr>
          <a:lstStyle/>
          <a:p>
            <a:r>
              <a:rPr lang="fr-CH" sz="3000" dirty="0">
                <a:solidFill>
                  <a:srgbClr val="578ED1"/>
                </a:solidFill>
              </a:rPr>
              <a:t>CONCLUSIONS – CROSS-SECTORAL</a:t>
            </a:r>
            <a:endParaRPr lang="en-GB" sz="3000" dirty="0">
              <a:solidFill>
                <a:srgbClr val="578ED1"/>
              </a:solidFill>
            </a:endParaRPr>
          </a:p>
        </p:txBody>
      </p:sp>
      <p:sp>
        <p:nvSpPr>
          <p:cNvPr id="3" name="Content Placeholder 2"/>
          <p:cNvSpPr>
            <a:spLocks noGrp="1"/>
          </p:cNvSpPr>
          <p:nvPr>
            <p:ph idx="1"/>
          </p:nvPr>
        </p:nvSpPr>
        <p:spPr>
          <a:xfrm>
            <a:off x="142659" y="908720"/>
            <a:ext cx="8858682" cy="5668739"/>
          </a:xfrm>
        </p:spPr>
        <p:txBody>
          <a:bodyPr>
            <a:normAutofit/>
          </a:bodyPr>
          <a:lstStyle/>
          <a:p>
            <a:pPr>
              <a:lnSpc>
                <a:spcPct val="100000"/>
              </a:lnSpc>
              <a:buFont typeface="Courier New" panose="02070309020205020404" pitchFamily="49" charset="0"/>
              <a:buChar char="o"/>
            </a:pPr>
            <a:r>
              <a:rPr lang="fr-CH" sz="1600" dirty="0">
                <a:solidFill>
                  <a:schemeClr val="bg2">
                    <a:lumMod val="25000"/>
                  </a:schemeClr>
                </a:solidFill>
              </a:rPr>
              <a:t>IDP </a:t>
            </a:r>
            <a:r>
              <a:rPr lang="fr-CH" sz="1600" dirty="0" err="1">
                <a:solidFill>
                  <a:schemeClr val="bg2">
                    <a:lumMod val="25000"/>
                  </a:schemeClr>
                </a:solidFill>
              </a:rPr>
              <a:t>households</a:t>
            </a:r>
            <a:r>
              <a:rPr lang="fr-CH" sz="1600" dirty="0">
                <a:solidFill>
                  <a:schemeClr val="bg2">
                    <a:lumMod val="25000"/>
                  </a:schemeClr>
                </a:solidFill>
              </a:rPr>
              <a:t>’ intentions to return </a:t>
            </a:r>
            <a:r>
              <a:rPr lang="fr-CH" sz="1600" dirty="0" err="1">
                <a:solidFill>
                  <a:schemeClr val="bg2">
                    <a:lumMod val="25000"/>
                  </a:schemeClr>
                </a:solidFill>
              </a:rPr>
              <a:t>were</a:t>
            </a:r>
            <a:r>
              <a:rPr lang="fr-CH" sz="1600" dirty="0">
                <a:solidFill>
                  <a:schemeClr val="bg2">
                    <a:lumMod val="25000"/>
                  </a:schemeClr>
                </a:solidFill>
              </a:rPr>
              <a:t> </a:t>
            </a:r>
            <a:r>
              <a:rPr lang="fr-CH" sz="1600" dirty="0" err="1">
                <a:solidFill>
                  <a:schemeClr val="bg2">
                    <a:lumMod val="25000"/>
                  </a:schemeClr>
                </a:solidFill>
              </a:rPr>
              <a:t>overall</a:t>
            </a:r>
            <a:r>
              <a:rPr lang="fr-CH" sz="1600" dirty="0">
                <a:solidFill>
                  <a:schemeClr val="bg2">
                    <a:lumMod val="25000"/>
                  </a:schemeClr>
                </a:solidFill>
              </a:rPr>
              <a:t> </a:t>
            </a:r>
            <a:r>
              <a:rPr lang="fr-CH" sz="1600" dirty="0" err="1">
                <a:solidFill>
                  <a:schemeClr val="bg2">
                    <a:lumMod val="25000"/>
                  </a:schemeClr>
                </a:solidFill>
              </a:rPr>
              <a:t>low</a:t>
            </a:r>
            <a:r>
              <a:rPr lang="fr-CH" sz="1600" dirty="0">
                <a:solidFill>
                  <a:schemeClr val="bg2">
                    <a:lumMod val="25000"/>
                  </a:schemeClr>
                </a:solidFill>
              </a:rPr>
              <a:t> </a:t>
            </a:r>
            <a:r>
              <a:rPr lang="fr-CH" sz="1600" dirty="0" err="1">
                <a:solidFill>
                  <a:schemeClr val="bg2">
                    <a:lumMod val="25000"/>
                  </a:schemeClr>
                </a:solidFill>
              </a:rPr>
              <a:t>both</a:t>
            </a:r>
            <a:r>
              <a:rPr lang="fr-CH" sz="1600" dirty="0">
                <a:solidFill>
                  <a:schemeClr val="bg2">
                    <a:lumMod val="25000"/>
                  </a:schemeClr>
                </a:solidFill>
              </a:rPr>
              <a:t> in the short and the long-</a:t>
            </a:r>
            <a:r>
              <a:rPr lang="fr-CH" sz="1600" dirty="0" err="1">
                <a:solidFill>
                  <a:schemeClr val="bg2">
                    <a:lumMod val="25000"/>
                  </a:schemeClr>
                </a:solidFill>
              </a:rPr>
              <a:t>term</a:t>
            </a:r>
            <a:r>
              <a:rPr lang="fr-CH" sz="1600" dirty="0">
                <a:solidFill>
                  <a:schemeClr val="bg2">
                    <a:lumMod val="25000"/>
                  </a:schemeClr>
                </a:solidFill>
              </a:rPr>
              <a:t>, </a:t>
            </a:r>
            <a:r>
              <a:rPr lang="fr-CH" sz="1600" b="1" dirty="0" err="1">
                <a:solidFill>
                  <a:schemeClr val="bg2">
                    <a:lumMod val="25000"/>
                  </a:schemeClr>
                </a:solidFill>
              </a:rPr>
              <a:t>suggesting</a:t>
            </a:r>
            <a:r>
              <a:rPr lang="fr-CH" sz="1600" b="1" dirty="0">
                <a:solidFill>
                  <a:schemeClr val="bg2">
                    <a:lumMod val="25000"/>
                  </a:schemeClr>
                </a:solidFill>
              </a:rPr>
              <a:t> </a:t>
            </a:r>
            <a:r>
              <a:rPr lang="fr-CH" sz="1600" b="1" dirty="0" err="1">
                <a:solidFill>
                  <a:schemeClr val="bg2">
                    <a:lumMod val="25000"/>
                  </a:schemeClr>
                </a:solidFill>
              </a:rPr>
              <a:t>that</a:t>
            </a:r>
            <a:r>
              <a:rPr lang="fr-CH" sz="1600" b="1" dirty="0">
                <a:solidFill>
                  <a:schemeClr val="bg2">
                    <a:lumMod val="25000"/>
                  </a:schemeClr>
                </a:solidFill>
              </a:rPr>
              <a:t> IDP </a:t>
            </a:r>
            <a:r>
              <a:rPr lang="fr-CH" sz="1600" b="1" dirty="0" err="1">
                <a:solidFill>
                  <a:schemeClr val="bg2">
                    <a:lumMod val="25000"/>
                  </a:schemeClr>
                </a:solidFill>
              </a:rPr>
              <a:t>caseloads</a:t>
            </a:r>
            <a:r>
              <a:rPr lang="fr-CH" sz="1600" b="1" dirty="0">
                <a:solidFill>
                  <a:schemeClr val="bg2">
                    <a:lumMod val="25000"/>
                  </a:schemeClr>
                </a:solidFill>
              </a:rPr>
              <a:t> are </a:t>
            </a:r>
            <a:r>
              <a:rPr lang="fr-CH" sz="1600" b="1" dirty="0" err="1">
                <a:solidFill>
                  <a:schemeClr val="bg2">
                    <a:lumMod val="25000"/>
                  </a:schemeClr>
                </a:solidFill>
              </a:rPr>
              <a:t>likely</a:t>
            </a:r>
            <a:r>
              <a:rPr lang="fr-CH" sz="1600" b="1" dirty="0">
                <a:solidFill>
                  <a:schemeClr val="bg2">
                    <a:lumMod val="25000"/>
                  </a:schemeClr>
                </a:solidFill>
              </a:rPr>
              <a:t> to </a:t>
            </a:r>
            <a:r>
              <a:rPr lang="fr-CH" sz="1600" b="1" dirty="0" err="1">
                <a:solidFill>
                  <a:schemeClr val="bg2">
                    <a:lumMod val="25000"/>
                  </a:schemeClr>
                </a:solidFill>
              </a:rPr>
              <a:t>remain</a:t>
            </a:r>
            <a:r>
              <a:rPr lang="fr-CH" sz="1600" b="1" dirty="0">
                <a:solidFill>
                  <a:schemeClr val="bg2">
                    <a:lumMod val="25000"/>
                  </a:schemeClr>
                </a:solidFill>
              </a:rPr>
              <a:t> constant </a:t>
            </a:r>
            <a:r>
              <a:rPr lang="fr-CH" sz="1600" b="1" dirty="0" err="1">
                <a:solidFill>
                  <a:schemeClr val="bg2">
                    <a:lumMod val="25000"/>
                  </a:schemeClr>
                </a:solidFill>
              </a:rPr>
              <a:t>through</a:t>
            </a:r>
            <a:r>
              <a:rPr lang="fr-CH" sz="1600" b="1" dirty="0">
                <a:solidFill>
                  <a:schemeClr val="bg2">
                    <a:lumMod val="25000"/>
                  </a:schemeClr>
                </a:solidFill>
              </a:rPr>
              <a:t> </a:t>
            </a:r>
            <a:r>
              <a:rPr lang="fr-CH" sz="1600" b="1" dirty="0" err="1">
                <a:solidFill>
                  <a:schemeClr val="bg2">
                    <a:lumMod val="25000"/>
                  </a:schemeClr>
                </a:solidFill>
              </a:rPr>
              <a:t>early</a:t>
            </a:r>
            <a:r>
              <a:rPr lang="fr-CH" sz="1600" b="1" dirty="0">
                <a:solidFill>
                  <a:schemeClr val="bg2">
                    <a:lumMod val="25000"/>
                  </a:schemeClr>
                </a:solidFill>
              </a:rPr>
              <a:t> to </a:t>
            </a:r>
            <a:r>
              <a:rPr lang="fr-CH" sz="1600" b="1" dirty="0" err="1">
                <a:solidFill>
                  <a:schemeClr val="bg2">
                    <a:lumMod val="25000"/>
                  </a:schemeClr>
                </a:solidFill>
              </a:rPr>
              <a:t>mid</a:t>
            </a:r>
            <a:r>
              <a:rPr lang="fr-CH" sz="1600" b="1" dirty="0">
                <a:solidFill>
                  <a:schemeClr val="bg2">
                    <a:lumMod val="25000"/>
                  </a:schemeClr>
                </a:solidFill>
              </a:rPr>
              <a:t> 2020. </a:t>
            </a:r>
          </a:p>
          <a:p>
            <a:pPr>
              <a:lnSpc>
                <a:spcPct val="100000"/>
              </a:lnSpc>
              <a:buFont typeface="Courier New" panose="02070309020205020404" pitchFamily="49" charset="0"/>
              <a:buChar char="o"/>
            </a:pPr>
            <a:endParaRPr lang="fr-CH" sz="1600" dirty="0">
              <a:solidFill>
                <a:schemeClr val="bg2">
                  <a:lumMod val="25000"/>
                </a:schemeClr>
              </a:solidFill>
            </a:endParaRPr>
          </a:p>
          <a:p>
            <a:pPr>
              <a:lnSpc>
                <a:spcPct val="100000"/>
              </a:lnSpc>
              <a:buFont typeface="Courier New" panose="02070309020205020404" pitchFamily="49" charset="0"/>
              <a:buChar char="o"/>
            </a:pPr>
            <a:r>
              <a:rPr lang="fr-CH" sz="1600" dirty="0">
                <a:solidFill>
                  <a:schemeClr val="bg2">
                    <a:lumMod val="25000"/>
                  </a:schemeClr>
                </a:solidFill>
              </a:rPr>
              <a:t>In line </a:t>
            </a:r>
            <a:r>
              <a:rPr lang="fr-CH" sz="1600" dirty="0" err="1">
                <a:solidFill>
                  <a:schemeClr val="bg2">
                    <a:lumMod val="25000"/>
                  </a:schemeClr>
                </a:solidFill>
              </a:rPr>
              <a:t>with</a:t>
            </a:r>
            <a:r>
              <a:rPr lang="fr-CH" sz="1600" dirty="0">
                <a:solidFill>
                  <a:schemeClr val="bg2">
                    <a:lumMod val="25000"/>
                  </a:schemeClr>
                </a:solidFill>
              </a:rPr>
              <a:t> </a:t>
            </a:r>
            <a:r>
              <a:rPr lang="fr-CH" sz="1600" dirty="0" err="1">
                <a:solidFill>
                  <a:schemeClr val="bg2">
                    <a:lumMod val="25000"/>
                  </a:schemeClr>
                </a:solidFill>
              </a:rPr>
              <a:t>previous</a:t>
            </a:r>
            <a:r>
              <a:rPr lang="fr-CH" sz="1600" dirty="0">
                <a:solidFill>
                  <a:schemeClr val="bg2">
                    <a:lumMod val="25000"/>
                  </a:schemeClr>
                </a:solidFill>
              </a:rPr>
              <a:t> </a:t>
            </a:r>
            <a:r>
              <a:rPr lang="fr-CH" sz="1600" dirty="0" err="1">
                <a:solidFill>
                  <a:schemeClr val="bg2">
                    <a:lumMod val="25000"/>
                  </a:schemeClr>
                </a:solidFill>
              </a:rPr>
              <a:t>assessments</a:t>
            </a:r>
            <a:r>
              <a:rPr lang="fr-CH" sz="1600" dirty="0">
                <a:solidFill>
                  <a:schemeClr val="bg2">
                    <a:lumMod val="25000"/>
                  </a:schemeClr>
                </a:solidFill>
              </a:rPr>
              <a:t> </a:t>
            </a:r>
            <a:r>
              <a:rPr lang="fr-CH" sz="1600" dirty="0" err="1">
                <a:solidFill>
                  <a:schemeClr val="bg2">
                    <a:lumMod val="25000"/>
                  </a:schemeClr>
                </a:solidFill>
              </a:rPr>
              <a:t>conducted</a:t>
            </a:r>
            <a:r>
              <a:rPr lang="fr-CH" sz="1600" dirty="0">
                <a:solidFill>
                  <a:schemeClr val="bg2">
                    <a:lumMod val="25000"/>
                  </a:schemeClr>
                </a:solidFill>
              </a:rPr>
              <a:t> </a:t>
            </a:r>
            <a:r>
              <a:rPr lang="fr-CH" sz="1600" dirty="0" err="1">
                <a:solidFill>
                  <a:schemeClr val="bg2">
                    <a:lumMod val="25000"/>
                  </a:schemeClr>
                </a:solidFill>
              </a:rPr>
              <a:t>with</a:t>
            </a:r>
            <a:r>
              <a:rPr lang="fr-CH" sz="1600" dirty="0">
                <a:solidFill>
                  <a:schemeClr val="bg2">
                    <a:lumMod val="25000"/>
                  </a:schemeClr>
                </a:solidFill>
              </a:rPr>
              <a:t> </a:t>
            </a:r>
            <a:r>
              <a:rPr lang="fr-CH" sz="1600" dirty="0" err="1">
                <a:solidFill>
                  <a:schemeClr val="bg2">
                    <a:lumMod val="25000"/>
                  </a:schemeClr>
                </a:solidFill>
              </a:rPr>
              <a:t>IDPs</a:t>
            </a:r>
            <a:r>
              <a:rPr lang="fr-CH" sz="1600" dirty="0">
                <a:solidFill>
                  <a:schemeClr val="bg2">
                    <a:lumMod val="25000"/>
                  </a:schemeClr>
                </a:solidFill>
              </a:rPr>
              <a:t> in and out of camps, </a:t>
            </a:r>
            <a:r>
              <a:rPr lang="fr-CH" sz="1600" b="1" dirty="0" err="1">
                <a:solidFill>
                  <a:schemeClr val="bg2">
                    <a:lumMod val="25000"/>
                  </a:schemeClr>
                </a:solidFill>
              </a:rPr>
              <a:t>findings</a:t>
            </a:r>
            <a:r>
              <a:rPr lang="fr-CH" sz="1600" b="1" dirty="0">
                <a:solidFill>
                  <a:schemeClr val="bg2">
                    <a:lumMod val="25000"/>
                  </a:schemeClr>
                </a:solidFill>
              </a:rPr>
              <a:t> </a:t>
            </a:r>
            <a:r>
              <a:rPr lang="fr-CH" sz="1600" b="1" dirty="0" err="1">
                <a:solidFill>
                  <a:schemeClr val="bg2">
                    <a:lumMod val="25000"/>
                  </a:schemeClr>
                </a:solidFill>
              </a:rPr>
              <a:t>indicate</a:t>
            </a:r>
            <a:r>
              <a:rPr lang="fr-CH" sz="1600" b="1" dirty="0">
                <a:solidFill>
                  <a:schemeClr val="bg2">
                    <a:lumMod val="25000"/>
                  </a:schemeClr>
                </a:solidFill>
              </a:rPr>
              <a:t> </a:t>
            </a:r>
            <a:r>
              <a:rPr lang="fr-CH" sz="1600" b="1" dirty="0" err="1">
                <a:solidFill>
                  <a:schemeClr val="bg2">
                    <a:lumMod val="25000"/>
                  </a:schemeClr>
                </a:solidFill>
              </a:rPr>
              <a:t>systemic</a:t>
            </a:r>
            <a:r>
              <a:rPr lang="fr-CH" sz="1600" b="1" dirty="0">
                <a:solidFill>
                  <a:schemeClr val="bg2">
                    <a:lumMod val="25000"/>
                  </a:schemeClr>
                </a:solidFill>
              </a:rPr>
              <a:t> issues </a:t>
            </a:r>
            <a:r>
              <a:rPr lang="fr-CH" sz="1600" b="1" dirty="0" err="1">
                <a:solidFill>
                  <a:schemeClr val="bg2">
                    <a:lumMod val="25000"/>
                  </a:schemeClr>
                </a:solidFill>
              </a:rPr>
              <a:t>that</a:t>
            </a:r>
            <a:r>
              <a:rPr lang="fr-CH" sz="1600" b="1" dirty="0">
                <a:solidFill>
                  <a:schemeClr val="bg2">
                    <a:lumMod val="25000"/>
                  </a:schemeClr>
                </a:solidFill>
              </a:rPr>
              <a:t> </a:t>
            </a:r>
            <a:r>
              <a:rPr lang="fr-CH" sz="1600" b="1" dirty="0" err="1">
                <a:solidFill>
                  <a:schemeClr val="bg2">
                    <a:lumMod val="25000"/>
                  </a:schemeClr>
                </a:solidFill>
              </a:rPr>
              <a:t>prevent</a:t>
            </a:r>
            <a:r>
              <a:rPr lang="fr-CH" sz="1600" b="1" dirty="0">
                <a:solidFill>
                  <a:schemeClr val="bg2">
                    <a:lumMod val="25000"/>
                  </a:schemeClr>
                </a:solidFill>
              </a:rPr>
              <a:t> </a:t>
            </a:r>
            <a:r>
              <a:rPr lang="fr-CH" sz="1600" b="1" dirty="0" err="1">
                <a:solidFill>
                  <a:schemeClr val="bg2">
                    <a:lumMod val="25000"/>
                  </a:schemeClr>
                </a:solidFill>
              </a:rPr>
              <a:t>IDPs</a:t>
            </a:r>
            <a:r>
              <a:rPr lang="fr-CH" sz="1600" b="1" dirty="0">
                <a:solidFill>
                  <a:schemeClr val="bg2">
                    <a:lumMod val="25000"/>
                  </a:schemeClr>
                </a:solidFill>
              </a:rPr>
              <a:t> </a:t>
            </a:r>
            <a:r>
              <a:rPr lang="fr-CH" sz="1600" b="1" dirty="0" err="1">
                <a:solidFill>
                  <a:schemeClr val="bg2">
                    <a:lumMod val="25000"/>
                  </a:schemeClr>
                </a:solidFill>
              </a:rPr>
              <a:t>from</a:t>
            </a:r>
            <a:r>
              <a:rPr lang="fr-CH" sz="1600" b="1" dirty="0">
                <a:solidFill>
                  <a:schemeClr val="bg2">
                    <a:lumMod val="25000"/>
                  </a:schemeClr>
                </a:solidFill>
              </a:rPr>
              <a:t> </a:t>
            </a:r>
            <a:r>
              <a:rPr lang="fr-CH" sz="1600" b="1" dirty="0" err="1">
                <a:solidFill>
                  <a:schemeClr val="bg2">
                    <a:lumMod val="25000"/>
                  </a:schemeClr>
                </a:solidFill>
              </a:rPr>
              <a:t>considering</a:t>
            </a:r>
            <a:r>
              <a:rPr lang="fr-CH" sz="1600" b="1" dirty="0">
                <a:solidFill>
                  <a:schemeClr val="bg2">
                    <a:lumMod val="25000"/>
                  </a:schemeClr>
                </a:solidFill>
              </a:rPr>
              <a:t> </a:t>
            </a:r>
            <a:r>
              <a:rPr lang="fr-CH" sz="1600" b="1" dirty="0" err="1">
                <a:solidFill>
                  <a:schemeClr val="bg2">
                    <a:lumMod val="25000"/>
                  </a:schemeClr>
                </a:solidFill>
              </a:rPr>
              <a:t>returning</a:t>
            </a:r>
            <a:r>
              <a:rPr lang="fr-CH" sz="1600" b="1" dirty="0">
                <a:solidFill>
                  <a:schemeClr val="bg2">
                    <a:lumMod val="25000"/>
                  </a:schemeClr>
                </a:solidFill>
              </a:rPr>
              <a:t> to </a:t>
            </a:r>
            <a:r>
              <a:rPr lang="fr-CH" sz="1600" b="1" dirty="0" err="1">
                <a:solidFill>
                  <a:schemeClr val="bg2">
                    <a:lumMod val="25000"/>
                  </a:schemeClr>
                </a:solidFill>
              </a:rPr>
              <a:t>their</a:t>
            </a:r>
            <a:r>
              <a:rPr lang="fr-CH" sz="1600" b="1" dirty="0">
                <a:solidFill>
                  <a:schemeClr val="bg2">
                    <a:lumMod val="25000"/>
                  </a:schemeClr>
                </a:solidFill>
              </a:rPr>
              <a:t> </a:t>
            </a:r>
            <a:r>
              <a:rPr lang="fr-CH" sz="1600" b="1" dirty="0" err="1">
                <a:solidFill>
                  <a:schemeClr val="bg2">
                    <a:lumMod val="25000"/>
                  </a:schemeClr>
                </a:solidFill>
              </a:rPr>
              <a:t>AoO</a:t>
            </a:r>
            <a:r>
              <a:rPr lang="fr-CH" sz="1600" b="1" dirty="0">
                <a:solidFill>
                  <a:schemeClr val="bg2">
                    <a:lumMod val="25000"/>
                  </a:schemeClr>
                </a:solidFill>
              </a:rPr>
              <a:t>: </a:t>
            </a:r>
            <a:r>
              <a:rPr lang="fr-CH" sz="1600" b="1" dirty="0" err="1">
                <a:solidFill>
                  <a:schemeClr val="bg2">
                    <a:lumMod val="25000"/>
                  </a:schemeClr>
                </a:solidFill>
              </a:rPr>
              <a:t>security</a:t>
            </a:r>
            <a:r>
              <a:rPr lang="fr-CH" sz="1600" b="1" dirty="0">
                <a:solidFill>
                  <a:schemeClr val="bg2">
                    <a:lumMod val="25000"/>
                  </a:schemeClr>
                </a:solidFill>
              </a:rPr>
              <a:t>, </a:t>
            </a:r>
            <a:r>
              <a:rPr lang="fr-CH" sz="1600" b="1" dirty="0" err="1">
                <a:solidFill>
                  <a:schemeClr val="bg2">
                    <a:lumMod val="25000"/>
                  </a:schemeClr>
                </a:solidFill>
              </a:rPr>
              <a:t>livelihoods</a:t>
            </a:r>
            <a:r>
              <a:rPr lang="fr-CH" sz="1600" b="1" dirty="0">
                <a:solidFill>
                  <a:schemeClr val="bg2">
                    <a:lumMod val="25000"/>
                  </a:schemeClr>
                </a:solidFill>
              </a:rPr>
              <a:t>, and </a:t>
            </a:r>
            <a:r>
              <a:rPr lang="fr-CH" sz="1600" b="1" dirty="0" err="1">
                <a:solidFill>
                  <a:schemeClr val="bg2">
                    <a:lumMod val="25000"/>
                  </a:schemeClr>
                </a:solidFill>
              </a:rPr>
              <a:t>shelter</a:t>
            </a:r>
            <a:r>
              <a:rPr lang="fr-CH" sz="1600" b="1" dirty="0">
                <a:solidFill>
                  <a:schemeClr val="bg2">
                    <a:lumMod val="25000"/>
                  </a:schemeClr>
                </a:solidFill>
              </a:rPr>
              <a:t>. </a:t>
            </a:r>
          </a:p>
          <a:p>
            <a:pPr>
              <a:lnSpc>
                <a:spcPct val="100000"/>
              </a:lnSpc>
              <a:buFont typeface="Courier New" panose="02070309020205020404" pitchFamily="49" charset="0"/>
              <a:buChar char="o"/>
            </a:pPr>
            <a:endParaRPr lang="fr-CH" sz="1600" dirty="0">
              <a:solidFill>
                <a:schemeClr val="bg2">
                  <a:lumMod val="25000"/>
                </a:schemeClr>
              </a:solidFill>
            </a:endParaRPr>
          </a:p>
          <a:p>
            <a:pPr>
              <a:lnSpc>
                <a:spcPct val="100000"/>
              </a:lnSpc>
              <a:buFont typeface="Courier New" panose="02070309020205020404" pitchFamily="49" charset="0"/>
              <a:buChar char="o"/>
            </a:pPr>
            <a:r>
              <a:rPr lang="fr-CH" sz="1600" dirty="0">
                <a:solidFill>
                  <a:schemeClr val="bg2">
                    <a:lumMod val="25000"/>
                  </a:schemeClr>
                </a:solidFill>
              </a:rPr>
              <a:t>Durable solutions </a:t>
            </a:r>
            <a:r>
              <a:rPr lang="fr-CH" sz="1600" dirty="0" err="1">
                <a:solidFill>
                  <a:schemeClr val="bg2">
                    <a:lumMod val="25000"/>
                  </a:schemeClr>
                </a:solidFill>
              </a:rPr>
              <a:t>findings</a:t>
            </a:r>
            <a:r>
              <a:rPr lang="fr-CH" sz="1600" dirty="0">
                <a:solidFill>
                  <a:schemeClr val="bg2">
                    <a:lumMod val="25000"/>
                  </a:schemeClr>
                </a:solidFill>
              </a:rPr>
              <a:t> </a:t>
            </a:r>
            <a:r>
              <a:rPr lang="fr-CH" sz="1600" dirty="0" err="1">
                <a:solidFill>
                  <a:schemeClr val="bg2">
                    <a:lumMod val="25000"/>
                  </a:schemeClr>
                </a:solidFill>
              </a:rPr>
              <a:t>also</a:t>
            </a:r>
            <a:r>
              <a:rPr lang="fr-CH" sz="1600" dirty="0">
                <a:solidFill>
                  <a:schemeClr val="bg2">
                    <a:lumMod val="25000"/>
                  </a:schemeClr>
                </a:solidFill>
              </a:rPr>
              <a:t> </a:t>
            </a:r>
            <a:r>
              <a:rPr lang="fr-CH" sz="1600" dirty="0" err="1">
                <a:solidFill>
                  <a:schemeClr val="bg2">
                    <a:lumMod val="25000"/>
                  </a:schemeClr>
                </a:solidFill>
              </a:rPr>
              <a:t>suggest</a:t>
            </a:r>
            <a:r>
              <a:rPr lang="fr-CH" sz="1600" dirty="0">
                <a:solidFill>
                  <a:schemeClr val="bg2">
                    <a:lumMod val="25000"/>
                  </a:schemeClr>
                </a:solidFill>
              </a:rPr>
              <a:t> </a:t>
            </a:r>
            <a:r>
              <a:rPr lang="fr-CH" sz="1600" dirty="0" err="1">
                <a:solidFill>
                  <a:schemeClr val="bg2">
                    <a:lumMod val="25000"/>
                  </a:schemeClr>
                </a:solidFill>
              </a:rPr>
              <a:t>needs</a:t>
            </a:r>
            <a:r>
              <a:rPr lang="fr-CH" sz="1600" dirty="0">
                <a:solidFill>
                  <a:schemeClr val="bg2">
                    <a:lumMod val="25000"/>
                  </a:schemeClr>
                </a:solidFill>
              </a:rPr>
              <a:t> for </a:t>
            </a:r>
            <a:r>
              <a:rPr lang="fr-CH" sz="1600" dirty="0" err="1">
                <a:solidFill>
                  <a:schemeClr val="bg2">
                    <a:lumMod val="25000"/>
                  </a:schemeClr>
                </a:solidFill>
              </a:rPr>
              <a:t>resilience-based</a:t>
            </a:r>
            <a:r>
              <a:rPr lang="fr-CH" sz="1600" dirty="0">
                <a:solidFill>
                  <a:schemeClr val="bg2">
                    <a:lumMod val="25000"/>
                  </a:schemeClr>
                </a:solidFill>
              </a:rPr>
              <a:t> interventions. </a:t>
            </a:r>
          </a:p>
          <a:p>
            <a:pPr>
              <a:lnSpc>
                <a:spcPct val="100000"/>
              </a:lnSpc>
              <a:buFont typeface="Courier New" panose="02070309020205020404" pitchFamily="49" charset="0"/>
              <a:buChar char="o"/>
            </a:pPr>
            <a:endParaRPr lang="fr-CH" sz="1600" dirty="0">
              <a:solidFill>
                <a:schemeClr val="bg2">
                  <a:lumMod val="25000"/>
                </a:schemeClr>
              </a:solidFill>
            </a:endParaRPr>
          </a:p>
          <a:p>
            <a:pPr>
              <a:lnSpc>
                <a:spcPct val="100000"/>
              </a:lnSpc>
              <a:buFont typeface="Courier New" panose="02070309020205020404" pitchFamily="49" charset="0"/>
              <a:buChar char="o"/>
            </a:pPr>
            <a:r>
              <a:rPr lang="fr-CH" sz="1600" dirty="0">
                <a:solidFill>
                  <a:schemeClr val="bg2">
                    <a:lumMod val="25000"/>
                  </a:schemeClr>
                </a:solidFill>
              </a:rPr>
              <a:t>Durable Solutions </a:t>
            </a:r>
            <a:r>
              <a:rPr lang="fr-CH" sz="1600" dirty="0" err="1">
                <a:solidFill>
                  <a:schemeClr val="bg2">
                    <a:lumMod val="25000"/>
                  </a:schemeClr>
                </a:solidFill>
              </a:rPr>
              <a:t>indicators</a:t>
            </a:r>
            <a:r>
              <a:rPr lang="fr-CH" sz="1600" dirty="0">
                <a:solidFill>
                  <a:schemeClr val="bg2">
                    <a:lumMod val="25000"/>
                  </a:schemeClr>
                </a:solidFill>
              </a:rPr>
              <a:t> </a:t>
            </a:r>
            <a:r>
              <a:rPr lang="fr-CH" sz="1600" dirty="0" err="1">
                <a:solidFill>
                  <a:schemeClr val="bg2">
                    <a:lumMod val="25000"/>
                  </a:schemeClr>
                </a:solidFill>
              </a:rPr>
              <a:t>measured</a:t>
            </a:r>
            <a:r>
              <a:rPr lang="fr-CH" sz="1600" dirty="0">
                <a:solidFill>
                  <a:schemeClr val="bg2">
                    <a:lumMod val="25000"/>
                  </a:schemeClr>
                </a:solidFill>
              </a:rPr>
              <a:t> </a:t>
            </a:r>
            <a:r>
              <a:rPr lang="fr-CH" sz="1600" dirty="0" err="1">
                <a:solidFill>
                  <a:schemeClr val="bg2">
                    <a:lumMod val="25000"/>
                  </a:schemeClr>
                </a:solidFill>
              </a:rPr>
              <a:t>through</a:t>
            </a:r>
            <a:r>
              <a:rPr lang="fr-CH" sz="1600" dirty="0">
                <a:solidFill>
                  <a:schemeClr val="bg2">
                    <a:lumMod val="25000"/>
                  </a:schemeClr>
                </a:solidFill>
              </a:rPr>
              <a:t> the MCNA, for the </a:t>
            </a:r>
            <a:r>
              <a:rPr lang="fr-CH" sz="1600" dirty="0" err="1">
                <a:solidFill>
                  <a:schemeClr val="bg2">
                    <a:lumMod val="25000"/>
                  </a:schemeClr>
                </a:solidFill>
              </a:rPr>
              <a:t>most</a:t>
            </a:r>
            <a:r>
              <a:rPr lang="fr-CH" sz="1600" dirty="0">
                <a:solidFill>
                  <a:schemeClr val="bg2">
                    <a:lumMod val="25000"/>
                  </a:schemeClr>
                </a:solidFill>
              </a:rPr>
              <a:t> part, </a:t>
            </a:r>
            <a:r>
              <a:rPr lang="fr-CH" sz="1600" dirty="0" err="1">
                <a:solidFill>
                  <a:schemeClr val="bg2">
                    <a:lumMod val="25000"/>
                  </a:schemeClr>
                </a:solidFill>
              </a:rPr>
              <a:t>had</a:t>
            </a:r>
            <a:r>
              <a:rPr lang="fr-CH" sz="1600" dirty="0">
                <a:solidFill>
                  <a:schemeClr val="bg2">
                    <a:lumMod val="25000"/>
                  </a:schemeClr>
                </a:solidFill>
              </a:rPr>
              <a:t> </a:t>
            </a:r>
            <a:r>
              <a:rPr lang="fr-CH" sz="1600" dirty="0" err="1">
                <a:solidFill>
                  <a:schemeClr val="bg2">
                    <a:lumMod val="25000"/>
                  </a:schemeClr>
                </a:solidFill>
              </a:rPr>
              <a:t>similar</a:t>
            </a:r>
            <a:r>
              <a:rPr lang="fr-CH" sz="1600" dirty="0">
                <a:solidFill>
                  <a:schemeClr val="bg2">
                    <a:lumMod val="25000"/>
                  </a:schemeClr>
                </a:solidFill>
              </a:rPr>
              <a:t> </a:t>
            </a:r>
            <a:r>
              <a:rPr lang="fr-CH" sz="1600" dirty="0" err="1">
                <a:solidFill>
                  <a:schemeClr val="bg2">
                    <a:lumMod val="25000"/>
                  </a:schemeClr>
                </a:solidFill>
              </a:rPr>
              <a:t>findings</a:t>
            </a:r>
            <a:r>
              <a:rPr lang="fr-CH" sz="1600" dirty="0">
                <a:solidFill>
                  <a:schemeClr val="bg2">
                    <a:lumMod val="25000"/>
                  </a:schemeClr>
                </a:solidFill>
              </a:rPr>
              <a:t> </a:t>
            </a:r>
            <a:r>
              <a:rPr lang="fr-CH" sz="1600" dirty="0" err="1">
                <a:solidFill>
                  <a:schemeClr val="bg2">
                    <a:lumMod val="25000"/>
                  </a:schemeClr>
                </a:solidFill>
              </a:rPr>
              <a:t>across</a:t>
            </a:r>
            <a:r>
              <a:rPr lang="fr-CH" sz="1600" dirty="0">
                <a:solidFill>
                  <a:schemeClr val="bg2">
                    <a:lumMod val="25000"/>
                  </a:schemeClr>
                </a:solidFill>
              </a:rPr>
              <a:t> population groups. </a:t>
            </a:r>
            <a:r>
              <a:rPr lang="fr-CH" sz="1600" dirty="0" err="1">
                <a:solidFill>
                  <a:schemeClr val="bg2">
                    <a:lumMod val="25000"/>
                  </a:schemeClr>
                </a:solidFill>
              </a:rPr>
              <a:t>Two</a:t>
            </a:r>
            <a:r>
              <a:rPr lang="fr-CH" sz="1600" dirty="0">
                <a:solidFill>
                  <a:schemeClr val="bg2">
                    <a:lumMod val="25000"/>
                  </a:schemeClr>
                </a:solidFill>
              </a:rPr>
              <a:t> exceptions </a:t>
            </a:r>
            <a:r>
              <a:rPr lang="fr-CH" sz="1600" dirty="0" err="1">
                <a:solidFill>
                  <a:schemeClr val="bg2">
                    <a:lumMod val="25000"/>
                  </a:schemeClr>
                </a:solidFill>
              </a:rPr>
              <a:t>were</a:t>
            </a:r>
            <a:r>
              <a:rPr lang="fr-CH" sz="1600" dirty="0">
                <a:solidFill>
                  <a:schemeClr val="bg2">
                    <a:lumMod val="25000"/>
                  </a:schemeClr>
                </a:solidFill>
              </a:rPr>
              <a:t> </a:t>
            </a:r>
            <a:r>
              <a:rPr lang="fr-CH" sz="1600" dirty="0" err="1">
                <a:solidFill>
                  <a:schemeClr val="bg2">
                    <a:lumMod val="25000"/>
                  </a:schemeClr>
                </a:solidFill>
              </a:rPr>
              <a:t>freedom</a:t>
            </a:r>
            <a:r>
              <a:rPr lang="fr-CH" sz="1600" dirty="0">
                <a:solidFill>
                  <a:schemeClr val="bg2">
                    <a:lumMod val="25000"/>
                  </a:schemeClr>
                </a:solidFill>
              </a:rPr>
              <a:t> of </a:t>
            </a:r>
            <a:r>
              <a:rPr lang="fr-CH" sz="1600" dirty="0" err="1">
                <a:solidFill>
                  <a:schemeClr val="bg2">
                    <a:lumMod val="25000"/>
                  </a:schemeClr>
                </a:solidFill>
              </a:rPr>
              <a:t>movement</a:t>
            </a:r>
            <a:r>
              <a:rPr lang="fr-CH" sz="1600" dirty="0">
                <a:solidFill>
                  <a:schemeClr val="bg2">
                    <a:lumMod val="25000"/>
                  </a:schemeClr>
                </a:solidFill>
              </a:rPr>
              <a:t> </a:t>
            </a:r>
            <a:r>
              <a:rPr lang="fr-CH" sz="1600" dirty="0" err="1">
                <a:solidFill>
                  <a:schemeClr val="bg2">
                    <a:lumMod val="25000"/>
                  </a:schemeClr>
                </a:solidFill>
              </a:rPr>
              <a:t>which</a:t>
            </a:r>
            <a:r>
              <a:rPr lang="fr-CH" sz="1600" dirty="0">
                <a:solidFill>
                  <a:schemeClr val="bg2">
                    <a:lumMod val="25000"/>
                  </a:schemeClr>
                </a:solidFill>
              </a:rPr>
              <a:t> </a:t>
            </a:r>
            <a:r>
              <a:rPr lang="fr-CH" sz="1600" dirty="0" err="1">
                <a:solidFill>
                  <a:schemeClr val="bg2">
                    <a:lumMod val="25000"/>
                  </a:schemeClr>
                </a:solidFill>
              </a:rPr>
              <a:t>was</a:t>
            </a:r>
            <a:r>
              <a:rPr lang="fr-CH" sz="1600" dirty="0">
                <a:solidFill>
                  <a:schemeClr val="bg2">
                    <a:lumMod val="25000"/>
                  </a:schemeClr>
                </a:solidFill>
              </a:rPr>
              <a:t> </a:t>
            </a:r>
            <a:r>
              <a:rPr lang="fr-CH" sz="1600" dirty="0" err="1">
                <a:solidFill>
                  <a:schemeClr val="bg2">
                    <a:lumMod val="25000"/>
                  </a:schemeClr>
                </a:solidFill>
              </a:rPr>
              <a:t>higher</a:t>
            </a:r>
            <a:r>
              <a:rPr lang="fr-CH" sz="1600" dirty="0">
                <a:solidFill>
                  <a:schemeClr val="bg2">
                    <a:lumMod val="25000"/>
                  </a:schemeClr>
                </a:solidFill>
              </a:rPr>
              <a:t> for IDP </a:t>
            </a:r>
            <a:r>
              <a:rPr lang="fr-CH" sz="1600" dirty="0" err="1">
                <a:solidFill>
                  <a:schemeClr val="bg2">
                    <a:lumMod val="25000"/>
                  </a:schemeClr>
                </a:solidFill>
              </a:rPr>
              <a:t>households</a:t>
            </a:r>
            <a:r>
              <a:rPr lang="fr-CH" sz="1600" dirty="0">
                <a:solidFill>
                  <a:schemeClr val="bg2">
                    <a:lumMod val="25000"/>
                  </a:schemeClr>
                </a:solidFill>
              </a:rPr>
              <a:t> in camps, and </a:t>
            </a:r>
            <a:r>
              <a:rPr lang="fr-CH" sz="1600" dirty="0" err="1">
                <a:solidFill>
                  <a:schemeClr val="bg2">
                    <a:lumMod val="25000"/>
                  </a:schemeClr>
                </a:solidFill>
              </a:rPr>
              <a:t>awareness</a:t>
            </a:r>
            <a:r>
              <a:rPr lang="fr-CH" sz="1600" dirty="0">
                <a:solidFill>
                  <a:schemeClr val="bg2">
                    <a:lumMod val="25000"/>
                  </a:schemeClr>
                </a:solidFill>
              </a:rPr>
              <a:t> of how to </a:t>
            </a:r>
            <a:r>
              <a:rPr lang="fr-CH" sz="1600" dirty="0" err="1">
                <a:solidFill>
                  <a:schemeClr val="bg2">
                    <a:lumMod val="25000"/>
                  </a:schemeClr>
                </a:solidFill>
              </a:rPr>
              <a:t>access</a:t>
            </a:r>
            <a:r>
              <a:rPr lang="fr-CH" sz="1600" dirty="0">
                <a:solidFill>
                  <a:schemeClr val="bg2">
                    <a:lumMod val="25000"/>
                  </a:schemeClr>
                </a:solidFill>
              </a:rPr>
              <a:t> complaint </a:t>
            </a:r>
            <a:r>
              <a:rPr lang="fr-CH" sz="1600" dirty="0" err="1">
                <a:solidFill>
                  <a:schemeClr val="bg2">
                    <a:lumMod val="25000"/>
                  </a:schemeClr>
                </a:solidFill>
              </a:rPr>
              <a:t>mechanisms</a:t>
            </a:r>
            <a:r>
              <a:rPr lang="fr-CH" sz="1600" dirty="0">
                <a:solidFill>
                  <a:schemeClr val="bg2">
                    <a:lumMod val="25000"/>
                  </a:schemeClr>
                </a:solidFill>
              </a:rPr>
              <a:t>, </a:t>
            </a:r>
            <a:r>
              <a:rPr lang="fr-CH" sz="1600" dirty="0" err="1">
                <a:solidFill>
                  <a:schemeClr val="bg2">
                    <a:lumMod val="25000"/>
                  </a:schemeClr>
                </a:solidFill>
              </a:rPr>
              <a:t>also</a:t>
            </a:r>
            <a:r>
              <a:rPr lang="fr-CH" sz="1600" dirty="0">
                <a:solidFill>
                  <a:schemeClr val="bg2">
                    <a:lumMod val="25000"/>
                  </a:schemeClr>
                </a:solidFill>
              </a:rPr>
              <a:t> </a:t>
            </a:r>
            <a:r>
              <a:rPr lang="fr-CH" sz="1600" dirty="0" err="1">
                <a:solidFill>
                  <a:schemeClr val="bg2">
                    <a:lumMod val="25000"/>
                  </a:schemeClr>
                </a:solidFill>
              </a:rPr>
              <a:t>higher</a:t>
            </a:r>
            <a:r>
              <a:rPr lang="fr-CH" sz="1600" dirty="0">
                <a:solidFill>
                  <a:schemeClr val="bg2">
                    <a:lumMod val="25000"/>
                  </a:schemeClr>
                </a:solidFill>
              </a:rPr>
              <a:t> for IDP </a:t>
            </a:r>
            <a:r>
              <a:rPr lang="fr-CH" sz="1600" dirty="0" err="1">
                <a:solidFill>
                  <a:schemeClr val="bg2">
                    <a:lumMod val="25000"/>
                  </a:schemeClr>
                </a:solidFill>
              </a:rPr>
              <a:t>households</a:t>
            </a:r>
            <a:r>
              <a:rPr lang="fr-CH" sz="1600" dirty="0">
                <a:solidFill>
                  <a:schemeClr val="bg2">
                    <a:lumMod val="25000"/>
                  </a:schemeClr>
                </a:solidFill>
              </a:rPr>
              <a:t> in camps.</a:t>
            </a:r>
          </a:p>
          <a:p>
            <a:pPr>
              <a:lnSpc>
                <a:spcPct val="100000"/>
              </a:lnSpc>
              <a:buFont typeface="Courier New" panose="02070309020205020404" pitchFamily="49" charset="0"/>
              <a:buChar char="o"/>
            </a:pPr>
            <a:endParaRPr lang="fr-CH" sz="1600" dirty="0">
              <a:solidFill>
                <a:schemeClr val="bg2">
                  <a:lumMod val="25000"/>
                </a:schemeClr>
              </a:solidFill>
            </a:endParaRPr>
          </a:p>
          <a:p>
            <a:pPr>
              <a:lnSpc>
                <a:spcPct val="100000"/>
              </a:lnSpc>
              <a:buFont typeface="Courier New" panose="02070309020205020404" pitchFamily="49" charset="0"/>
              <a:buChar char="o"/>
            </a:pPr>
            <a:r>
              <a:rPr lang="fr-CH" sz="1600" b="1" dirty="0" err="1">
                <a:solidFill>
                  <a:schemeClr val="bg2">
                    <a:lumMod val="25000"/>
                  </a:schemeClr>
                </a:solidFill>
              </a:rPr>
              <a:t>Overall</a:t>
            </a:r>
            <a:r>
              <a:rPr lang="fr-CH" sz="1600" b="1" dirty="0">
                <a:solidFill>
                  <a:schemeClr val="bg2">
                    <a:lumMod val="25000"/>
                  </a:schemeClr>
                </a:solidFill>
              </a:rPr>
              <a:t> </a:t>
            </a:r>
            <a:r>
              <a:rPr lang="fr-CH" sz="1600" b="1" dirty="0" err="1">
                <a:solidFill>
                  <a:schemeClr val="bg2">
                    <a:lumMod val="25000"/>
                  </a:schemeClr>
                </a:solidFill>
              </a:rPr>
              <a:t>access</a:t>
            </a:r>
            <a:r>
              <a:rPr lang="fr-CH" sz="1600" b="1" dirty="0">
                <a:solidFill>
                  <a:schemeClr val="bg2">
                    <a:lumMod val="25000"/>
                  </a:schemeClr>
                </a:solidFill>
              </a:rPr>
              <a:t> to services </a:t>
            </a:r>
            <a:r>
              <a:rPr lang="fr-CH" sz="1600" b="1" dirty="0" err="1">
                <a:solidFill>
                  <a:schemeClr val="bg2">
                    <a:lumMod val="25000"/>
                  </a:schemeClr>
                </a:solidFill>
              </a:rPr>
              <a:t>was</a:t>
            </a:r>
            <a:r>
              <a:rPr lang="fr-CH" sz="1600" b="1" dirty="0">
                <a:solidFill>
                  <a:schemeClr val="bg2">
                    <a:lumMod val="25000"/>
                  </a:schemeClr>
                </a:solidFill>
              </a:rPr>
              <a:t> consistent </a:t>
            </a:r>
            <a:r>
              <a:rPr lang="fr-CH" sz="1600" b="1" dirty="0" err="1">
                <a:solidFill>
                  <a:schemeClr val="bg2">
                    <a:lumMod val="25000"/>
                  </a:schemeClr>
                </a:solidFill>
              </a:rPr>
              <a:t>across</a:t>
            </a:r>
            <a:r>
              <a:rPr lang="fr-CH" sz="1600" b="1" dirty="0">
                <a:solidFill>
                  <a:schemeClr val="bg2">
                    <a:lumMod val="25000"/>
                  </a:schemeClr>
                </a:solidFill>
              </a:rPr>
              <a:t> population groups but </a:t>
            </a:r>
            <a:r>
              <a:rPr lang="fr-CH" sz="1600" b="1" dirty="0" err="1">
                <a:solidFill>
                  <a:schemeClr val="bg2">
                    <a:lumMod val="25000"/>
                  </a:schemeClr>
                </a:solidFill>
              </a:rPr>
              <a:t>many</a:t>
            </a:r>
            <a:r>
              <a:rPr lang="fr-CH" sz="1600" b="1" dirty="0">
                <a:solidFill>
                  <a:schemeClr val="bg2">
                    <a:lumMod val="25000"/>
                  </a:schemeClr>
                </a:solidFill>
              </a:rPr>
              <a:t> </a:t>
            </a:r>
            <a:r>
              <a:rPr lang="fr-CH" sz="1600" b="1" dirty="0" err="1">
                <a:solidFill>
                  <a:schemeClr val="bg2">
                    <a:lumMod val="25000"/>
                  </a:schemeClr>
                </a:solidFill>
              </a:rPr>
              <a:t>barriers</a:t>
            </a:r>
            <a:r>
              <a:rPr lang="fr-CH" sz="1600" b="1" dirty="0">
                <a:solidFill>
                  <a:schemeClr val="bg2">
                    <a:lumMod val="25000"/>
                  </a:schemeClr>
                </a:solidFill>
              </a:rPr>
              <a:t> </a:t>
            </a:r>
            <a:r>
              <a:rPr lang="fr-CH" sz="1600" b="1" dirty="0" err="1">
                <a:solidFill>
                  <a:schemeClr val="bg2">
                    <a:lumMod val="25000"/>
                  </a:schemeClr>
                </a:solidFill>
              </a:rPr>
              <a:t>were</a:t>
            </a:r>
            <a:r>
              <a:rPr lang="fr-CH" sz="1600" b="1" dirty="0">
                <a:solidFill>
                  <a:schemeClr val="bg2">
                    <a:lumMod val="25000"/>
                  </a:schemeClr>
                </a:solidFill>
              </a:rPr>
              <a:t> </a:t>
            </a:r>
            <a:r>
              <a:rPr lang="fr-CH" sz="1600" b="1" dirty="0" err="1">
                <a:solidFill>
                  <a:schemeClr val="bg2">
                    <a:lumMod val="25000"/>
                  </a:schemeClr>
                </a:solidFill>
              </a:rPr>
              <a:t>raised</a:t>
            </a:r>
            <a:r>
              <a:rPr lang="fr-CH" sz="1600" b="1" dirty="0">
                <a:solidFill>
                  <a:schemeClr val="bg2">
                    <a:lumMod val="25000"/>
                  </a:schemeClr>
                </a:solidFill>
              </a:rPr>
              <a:t>, </a:t>
            </a:r>
            <a:r>
              <a:rPr lang="fr-CH" sz="1600" b="1" dirty="0" err="1">
                <a:solidFill>
                  <a:schemeClr val="bg2">
                    <a:lumMod val="25000"/>
                  </a:schemeClr>
                </a:solidFill>
              </a:rPr>
              <a:t>with</a:t>
            </a:r>
            <a:r>
              <a:rPr lang="fr-CH" sz="1600" b="1" dirty="0">
                <a:solidFill>
                  <a:schemeClr val="bg2">
                    <a:lumMod val="25000"/>
                  </a:schemeClr>
                </a:solidFill>
              </a:rPr>
              <a:t> the main one </a:t>
            </a:r>
            <a:r>
              <a:rPr lang="fr-CH" sz="1600" b="1" dirty="0" err="1">
                <a:solidFill>
                  <a:schemeClr val="bg2">
                    <a:lumMod val="25000"/>
                  </a:schemeClr>
                </a:solidFill>
              </a:rPr>
              <a:t>being</a:t>
            </a:r>
            <a:r>
              <a:rPr lang="fr-CH" sz="1600" b="1" dirty="0">
                <a:solidFill>
                  <a:schemeClr val="bg2">
                    <a:lumMod val="25000"/>
                  </a:schemeClr>
                </a:solidFill>
              </a:rPr>
              <a:t> </a:t>
            </a:r>
            <a:r>
              <a:rPr lang="fr-CH" sz="1600" b="1" dirty="0" err="1">
                <a:solidFill>
                  <a:schemeClr val="bg2">
                    <a:lumMod val="25000"/>
                  </a:schemeClr>
                </a:solidFill>
              </a:rPr>
              <a:t>lack</a:t>
            </a:r>
            <a:r>
              <a:rPr lang="fr-CH" sz="1600" b="1" dirty="0">
                <a:solidFill>
                  <a:schemeClr val="bg2">
                    <a:lumMod val="25000"/>
                  </a:schemeClr>
                </a:solidFill>
              </a:rPr>
              <a:t> of </a:t>
            </a:r>
            <a:r>
              <a:rPr lang="fr-CH" sz="1600" b="1" dirty="0" err="1">
                <a:solidFill>
                  <a:schemeClr val="bg2">
                    <a:lumMod val="25000"/>
                  </a:schemeClr>
                </a:solidFill>
              </a:rPr>
              <a:t>financial</a:t>
            </a:r>
            <a:r>
              <a:rPr lang="fr-CH" sz="1600" b="1" dirty="0">
                <a:solidFill>
                  <a:schemeClr val="bg2">
                    <a:lumMod val="25000"/>
                  </a:schemeClr>
                </a:solidFill>
              </a:rPr>
              <a:t> </a:t>
            </a:r>
            <a:r>
              <a:rPr lang="fr-CH" sz="1600" b="1" dirty="0" err="1">
                <a:solidFill>
                  <a:schemeClr val="bg2">
                    <a:lumMod val="25000"/>
                  </a:schemeClr>
                </a:solidFill>
              </a:rPr>
              <a:t>means</a:t>
            </a:r>
            <a:r>
              <a:rPr lang="fr-CH" sz="1600" b="1" dirty="0">
                <a:solidFill>
                  <a:schemeClr val="bg2">
                    <a:lumMod val="25000"/>
                  </a:schemeClr>
                </a:solidFill>
              </a:rPr>
              <a:t>.</a:t>
            </a:r>
          </a:p>
          <a:p>
            <a:pPr>
              <a:lnSpc>
                <a:spcPct val="100000"/>
              </a:lnSpc>
              <a:buFont typeface="Courier New" panose="02070309020205020404" pitchFamily="49" charset="0"/>
              <a:buChar char="o"/>
            </a:pPr>
            <a:endParaRPr lang="fr-CH" sz="1600" dirty="0">
              <a:solidFill>
                <a:schemeClr val="bg2">
                  <a:lumMod val="25000"/>
                </a:schemeClr>
              </a:solidFill>
            </a:endParaRPr>
          </a:p>
          <a:p>
            <a:pPr>
              <a:lnSpc>
                <a:spcPct val="100000"/>
              </a:lnSpc>
              <a:buFont typeface="Courier New" panose="02070309020205020404" pitchFamily="49" charset="0"/>
              <a:buChar char="o"/>
            </a:pPr>
            <a:r>
              <a:rPr lang="fr-CH" sz="1600" dirty="0" err="1">
                <a:solidFill>
                  <a:schemeClr val="bg2">
                    <a:lumMod val="25000"/>
                  </a:schemeClr>
                </a:solidFill>
              </a:rPr>
              <a:t>Finally</a:t>
            </a:r>
            <a:r>
              <a:rPr lang="fr-CH" sz="1600" dirty="0">
                <a:solidFill>
                  <a:schemeClr val="bg2">
                    <a:lumMod val="25000"/>
                  </a:schemeClr>
                </a:solidFill>
              </a:rPr>
              <a:t>, IDP </a:t>
            </a:r>
            <a:r>
              <a:rPr lang="fr-CH" sz="1600" dirty="0" err="1">
                <a:solidFill>
                  <a:schemeClr val="bg2">
                    <a:lumMod val="25000"/>
                  </a:schemeClr>
                </a:solidFill>
              </a:rPr>
              <a:t>households</a:t>
            </a:r>
            <a:r>
              <a:rPr lang="fr-CH" sz="1600" dirty="0">
                <a:solidFill>
                  <a:schemeClr val="bg2">
                    <a:lumMod val="25000"/>
                  </a:schemeClr>
                </a:solidFill>
              </a:rPr>
              <a:t> in camps </a:t>
            </a:r>
            <a:r>
              <a:rPr lang="fr-CH" sz="1600" dirty="0" err="1">
                <a:solidFill>
                  <a:schemeClr val="bg2">
                    <a:lumMod val="25000"/>
                  </a:schemeClr>
                </a:solidFill>
              </a:rPr>
              <a:t>appeared</a:t>
            </a:r>
            <a:r>
              <a:rPr lang="fr-CH" sz="1600" dirty="0">
                <a:solidFill>
                  <a:schemeClr val="bg2">
                    <a:lumMod val="25000"/>
                  </a:schemeClr>
                </a:solidFill>
              </a:rPr>
              <a:t> to </a:t>
            </a:r>
            <a:r>
              <a:rPr lang="fr-CH" sz="1600" dirty="0" err="1">
                <a:solidFill>
                  <a:schemeClr val="bg2">
                    <a:lumMod val="25000"/>
                  </a:schemeClr>
                </a:solidFill>
              </a:rPr>
              <a:t>be</a:t>
            </a:r>
            <a:r>
              <a:rPr lang="fr-CH" sz="1600" dirty="0">
                <a:solidFill>
                  <a:schemeClr val="bg2">
                    <a:lumMod val="25000"/>
                  </a:schemeClr>
                </a:solidFill>
              </a:rPr>
              <a:t> more </a:t>
            </a:r>
            <a:r>
              <a:rPr lang="fr-CH" sz="1600" dirty="0" err="1">
                <a:solidFill>
                  <a:schemeClr val="bg2">
                    <a:lumMod val="25000"/>
                  </a:schemeClr>
                </a:solidFill>
              </a:rPr>
              <a:t>prone</a:t>
            </a:r>
            <a:r>
              <a:rPr lang="fr-CH" sz="1600" dirty="0">
                <a:solidFill>
                  <a:schemeClr val="bg2">
                    <a:lumMod val="25000"/>
                  </a:schemeClr>
                </a:solidFill>
              </a:rPr>
              <a:t> to </a:t>
            </a:r>
            <a:r>
              <a:rPr lang="fr-CH" sz="1600" dirty="0" err="1">
                <a:solidFill>
                  <a:schemeClr val="bg2">
                    <a:lumMod val="25000"/>
                  </a:schemeClr>
                </a:solidFill>
              </a:rPr>
              <a:t>vulnerabilities</a:t>
            </a:r>
            <a:r>
              <a:rPr lang="fr-CH" sz="1600" dirty="0">
                <a:solidFill>
                  <a:schemeClr val="bg2">
                    <a:lumMod val="25000"/>
                  </a:schemeClr>
                </a:solidFill>
              </a:rPr>
              <a:t> and </a:t>
            </a:r>
            <a:r>
              <a:rPr lang="fr-CH" sz="1600" dirty="0" err="1">
                <a:solidFill>
                  <a:schemeClr val="bg2">
                    <a:lumMod val="25000"/>
                  </a:schemeClr>
                </a:solidFill>
              </a:rPr>
              <a:t>utilizing</a:t>
            </a:r>
            <a:r>
              <a:rPr lang="fr-CH" sz="1600" dirty="0">
                <a:solidFill>
                  <a:schemeClr val="bg2">
                    <a:lumMod val="25000"/>
                  </a:schemeClr>
                </a:solidFill>
              </a:rPr>
              <a:t> coping </a:t>
            </a:r>
            <a:r>
              <a:rPr lang="fr-CH" sz="1600" dirty="0" err="1">
                <a:solidFill>
                  <a:schemeClr val="bg2">
                    <a:lumMod val="25000"/>
                  </a:schemeClr>
                </a:solidFill>
              </a:rPr>
              <a:t>strategies</a:t>
            </a:r>
            <a:r>
              <a:rPr lang="fr-CH" sz="1600" dirty="0">
                <a:solidFill>
                  <a:schemeClr val="bg2">
                    <a:lumMod val="25000"/>
                  </a:schemeClr>
                </a:solidFill>
              </a:rPr>
              <a:t> to </a:t>
            </a:r>
            <a:r>
              <a:rPr lang="fr-CH" sz="1600" dirty="0" err="1">
                <a:solidFill>
                  <a:schemeClr val="bg2">
                    <a:lumMod val="25000"/>
                  </a:schemeClr>
                </a:solidFill>
              </a:rPr>
              <a:t>meet</a:t>
            </a:r>
            <a:r>
              <a:rPr lang="fr-CH" sz="1600" dirty="0">
                <a:solidFill>
                  <a:schemeClr val="bg2">
                    <a:lumMod val="25000"/>
                  </a:schemeClr>
                </a:solidFill>
              </a:rPr>
              <a:t> basic </a:t>
            </a:r>
            <a:r>
              <a:rPr lang="fr-CH" sz="1600" dirty="0" err="1">
                <a:solidFill>
                  <a:schemeClr val="bg2">
                    <a:lumMod val="25000"/>
                  </a:schemeClr>
                </a:solidFill>
              </a:rPr>
              <a:t>needs</a:t>
            </a:r>
            <a:r>
              <a:rPr lang="fr-CH" sz="1600" dirty="0">
                <a:solidFill>
                  <a:schemeClr val="bg2">
                    <a:lumMod val="25000"/>
                  </a:schemeClr>
                </a:solidFill>
              </a:rPr>
              <a:t>. </a:t>
            </a:r>
            <a:endParaRPr lang="fr-CH" sz="1600" dirty="0"/>
          </a:p>
          <a:p>
            <a:pPr>
              <a:buFont typeface="Courier New" panose="02070309020205020404" pitchFamily="49" charset="0"/>
              <a:buChar char="o"/>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en-GB" dirty="0"/>
          </a:p>
        </p:txBody>
      </p:sp>
      <p:sp>
        <p:nvSpPr>
          <p:cNvPr id="4" name="Slide Number Placeholder 3"/>
          <p:cNvSpPr>
            <a:spLocks noGrp="1"/>
          </p:cNvSpPr>
          <p:nvPr>
            <p:ph type="sldNum" sz="quarter" idx="12"/>
          </p:nvPr>
        </p:nvSpPr>
        <p:spPr/>
        <p:txBody>
          <a:bodyPr/>
          <a:lstStyle/>
          <a:p>
            <a:fld id="{8697C810-88CF-4BE9-9B34-5CE3EAC163FC}" type="slidenum">
              <a:rPr lang="en-US" smtClean="0"/>
              <a:t>41</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1686243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936104"/>
          </a:xfrm>
        </p:spPr>
        <p:txBody>
          <a:bodyPr/>
          <a:lstStyle/>
          <a:p>
            <a:r>
              <a:rPr lang="fr-CH" sz="3000" dirty="0">
                <a:solidFill>
                  <a:srgbClr val="578ED1"/>
                </a:solidFill>
              </a:rPr>
              <a:t>OUTPUTS</a:t>
            </a:r>
            <a:r>
              <a:rPr lang="fr-CH" dirty="0">
                <a:solidFill>
                  <a:srgbClr val="578ED1"/>
                </a:solidFill>
              </a:rPr>
              <a:t> </a:t>
            </a:r>
            <a:endParaRPr lang="en-GB" dirty="0">
              <a:solidFill>
                <a:srgbClr val="578ED1"/>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42</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2"/>
          <a:stretch>
            <a:fillRect/>
          </a:stretch>
        </p:blipFill>
        <p:spPr>
          <a:xfrm>
            <a:off x="6484815" y="6237312"/>
            <a:ext cx="2481371" cy="498594"/>
          </a:xfrm>
          <a:prstGeom prst="rect">
            <a:avLst/>
          </a:prstGeom>
        </p:spPr>
      </p:pic>
      <p:sp>
        <p:nvSpPr>
          <p:cNvPr id="9" name="Content Placeholder 2">
            <a:extLst>
              <a:ext uri="{FF2B5EF4-FFF2-40B4-BE49-F238E27FC236}">
                <a16:creationId xmlns:a16="http://schemas.microsoft.com/office/drawing/2014/main" id="{3A62D064-D8EB-40C9-9EE8-9D28BD70C6FE}"/>
              </a:ext>
            </a:extLst>
          </p:cNvPr>
          <p:cNvSpPr txBox="1">
            <a:spLocks/>
          </p:cNvSpPr>
          <p:nvPr/>
        </p:nvSpPr>
        <p:spPr>
          <a:xfrm>
            <a:off x="-73150" y="1458695"/>
            <a:ext cx="9217150" cy="476418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defTabSz="914400">
              <a:lnSpc>
                <a:spcPct val="100000"/>
              </a:lnSpc>
              <a:spcBef>
                <a:spcPts val="0"/>
              </a:spcBef>
              <a:spcAft>
                <a:spcPts val="600"/>
              </a:spcAft>
              <a:buFont typeface="Arial" panose="020B0604020202020204" pitchFamily="34" charset="0"/>
              <a:buNone/>
            </a:pPr>
            <a:r>
              <a:rPr lang="en-US" sz="2000" b="1" dirty="0">
                <a:solidFill>
                  <a:schemeClr val="bg2">
                    <a:lumMod val="25000"/>
                  </a:schemeClr>
                </a:solidFill>
              </a:rPr>
              <a:t>Available</a:t>
            </a:r>
          </a:p>
          <a:p>
            <a:pPr lvl="1" defTabSz="914400">
              <a:lnSpc>
                <a:spcPct val="100000"/>
              </a:lnSpc>
              <a:spcBef>
                <a:spcPts val="0"/>
              </a:spcBef>
              <a:spcAft>
                <a:spcPts val="600"/>
              </a:spcAft>
              <a:buFont typeface="Courier New" panose="02070309020205020404" pitchFamily="49" charset="0"/>
              <a:buChar char="o"/>
            </a:pPr>
            <a:r>
              <a:rPr lang="en-US" sz="2000" dirty="0">
                <a:solidFill>
                  <a:schemeClr val="bg2">
                    <a:lumMod val="25000"/>
                  </a:schemeClr>
                </a:solidFill>
              </a:rPr>
              <a:t>Dataset available on the </a:t>
            </a:r>
            <a:r>
              <a:rPr lang="en-US" sz="2000" dirty="0">
                <a:solidFill>
                  <a:schemeClr val="bg2">
                    <a:lumMod val="25000"/>
                  </a:schemeClr>
                </a:solidFill>
                <a:hlinkClick r:id="rId3"/>
              </a:rPr>
              <a:t>REACH Resource Center</a:t>
            </a:r>
            <a:r>
              <a:rPr lang="en-US" sz="2000" dirty="0">
                <a:solidFill>
                  <a:schemeClr val="accent1">
                    <a:lumMod val="75000"/>
                  </a:schemeClr>
                </a:solidFill>
              </a:rPr>
              <a:t>. </a:t>
            </a:r>
            <a:r>
              <a:rPr lang="en-US" sz="2000" dirty="0">
                <a:solidFill>
                  <a:schemeClr val="bg2">
                    <a:lumMod val="25000"/>
                  </a:schemeClr>
                </a:solidFill>
              </a:rPr>
              <a:t> </a:t>
            </a:r>
          </a:p>
          <a:p>
            <a:pPr lvl="1" defTabSz="914400">
              <a:lnSpc>
                <a:spcPct val="100000"/>
              </a:lnSpc>
              <a:spcBef>
                <a:spcPts val="0"/>
              </a:spcBef>
              <a:spcAft>
                <a:spcPts val="600"/>
              </a:spcAft>
              <a:buFont typeface="Courier New" panose="02070309020205020404" pitchFamily="49" charset="0"/>
              <a:buChar char="o"/>
            </a:pPr>
            <a:r>
              <a:rPr lang="en-US" sz="2000" dirty="0">
                <a:solidFill>
                  <a:schemeClr val="bg2">
                    <a:lumMod val="25000"/>
                  </a:schemeClr>
                </a:solidFill>
              </a:rPr>
              <a:t>Preliminary findings and HNO inter-sectoral findings available upon request. </a:t>
            </a:r>
          </a:p>
          <a:p>
            <a:pPr marL="342900" lvl="1" indent="0" defTabSz="914400">
              <a:lnSpc>
                <a:spcPct val="100000"/>
              </a:lnSpc>
              <a:spcBef>
                <a:spcPts val="0"/>
              </a:spcBef>
              <a:spcAft>
                <a:spcPts val="600"/>
              </a:spcAft>
              <a:buFont typeface="Courier New" panose="02070309020205020404" pitchFamily="49" charset="0"/>
              <a:buChar char="o"/>
            </a:pPr>
            <a:r>
              <a:rPr lang="en-US" sz="2000" dirty="0">
                <a:solidFill>
                  <a:schemeClr val="bg2">
                    <a:lumMod val="25000"/>
                  </a:schemeClr>
                </a:solidFill>
              </a:rPr>
              <a:t> Terms of reference available on the </a:t>
            </a:r>
            <a:r>
              <a:rPr lang="en-US" sz="2000" dirty="0">
                <a:solidFill>
                  <a:schemeClr val="bg2">
                    <a:lumMod val="25000"/>
                  </a:schemeClr>
                </a:solidFill>
                <a:hlinkClick r:id="rId4"/>
              </a:rPr>
              <a:t>REACH Resource Center. </a:t>
            </a:r>
            <a:endParaRPr lang="en-US" sz="2000" dirty="0">
              <a:solidFill>
                <a:schemeClr val="bg2">
                  <a:lumMod val="25000"/>
                </a:schemeClr>
              </a:solidFill>
            </a:endParaRPr>
          </a:p>
          <a:p>
            <a:pPr marL="342900" lvl="1" indent="0" defTabSz="914400">
              <a:lnSpc>
                <a:spcPct val="100000"/>
              </a:lnSpc>
              <a:spcBef>
                <a:spcPts val="0"/>
              </a:spcBef>
              <a:spcAft>
                <a:spcPts val="600"/>
              </a:spcAft>
              <a:buFont typeface="Courier New" panose="02070309020205020404" pitchFamily="49" charset="0"/>
              <a:buChar char="o"/>
            </a:pPr>
            <a:r>
              <a:rPr lang="en-US" sz="2000" dirty="0">
                <a:solidFill>
                  <a:schemeClr val="bg2">
                    <a:lumMod val="25000"/>
                  </a:schemeClr>
                </a:solidFill>
              </a:rPr>
              <a:t> HNO / MCNA presentation available on the </a:t>
            </a:r>
            <a:r>
              <a:rPr lang="en-US" sz="2000" dirty="0">
                <a:solidFill>
                  <a:schemeClr val="bg2">
                    <a:lumMod val="25000"/>
                  </a:schemeClr>
                </a:solidFill>
                <a:hlinkClick r:id="rId5"/>
              </a:rPr>
              <a:t>REACH Resource Center</a:t>
            </a:r>
            <a:r>
              <a:rPr lang="en-US" sz="2000" dirty="0">
                <a:solidFill>
                  <a:schemeClr val="accent1">
                    <a:lumMod val="75000"/>
                  </a:schemeClr>
                </a:solidFill>
              </a:rPr>
              <a:t>.</a:t>
            </a:r>
            <a:r>
              <a:rPr lang="en-US" sz="2000" dirty="0">
                <a:solidFill>
                  <a:schemeClr val="bg2">
                    <a:lumMod val="25000"/>
                  </a:schemeClr>
                </a:solidFill>
              </a:rPr>
              <a:t>  </a:t>
            </a:r>
          </a:p>
          <a:p>
            <a:pPr marL="342900" lvl="1" indent="0" defTabSz="914400">
              <a:lnSpc>
                <a:spcPct val="100000"/>
              </a:lnSpc>
              <a:spcBef>
                <a:spcPts val="0"/>
              </a:spcBef>
              <a:spcAft>
                <a:spcPts val="600"/>
              </a:spcAft>
              <a:buFont typeface="Courier New" panose="02070309020205020404" pitchFamily="49" charset="0"/>
              <a:buChar char="o"/>
            </a:pPr>
            <a:endParaRPr lang="en-US" sz="2000" dirty="0">
              <a:solidFill>
                <a:schemeClr val="bg2">
                  <a:lumMod val="25000"/>
                </a:schemeClr>
              </a:solidFill>
            </a:endParaRPr>
          </a:p>
          <a:p>
            <a:pPr marL="342900" lvl="1" indent="0" defTabSz="914400">
              <a:lnSpc>
                <a:spcPct val="100000"/>
              </a:lnSpc>
              <a:spcBef>
                <a:spcPts val="0"/>
              </a:spcBef>
              <a:spcAft>
                <a:spcPts val="600"/>
              </a:spcAft>
              <a:buFont typeface="Arial" panose="020B0604020202020204" pitchFamily="34" charset="0"/>
              <a:buNone/>
            </a:pPr>
            <a:r>
              <a:rPr lang="en-US" sz="2000" b="1" dirty="0">
                <a:solidFill>
                  <a:schemeClr val="bg2">
                    <a:lumMod val="25000"/>
                  </a:schemeClr>
                </a:solidFill>
              </a:rPr>
              <a:t>Upcoming</a:t>
            </a:r>
            <a:r>
              <a:rPr lang="en-US" sz="2000" dirty="0">
                <a:solidFill>
                  <a:schemeClr val="bg2">
                    <a:lumMod val="25000"/>
                  </a:schemeClr>
                </a:solidFill>
              </a:rPr>
              <a:t> </a:t>
            </a:r>
          </a:p>
          <a:p>
            <a:pPr lvl="1" defTabSz="914400">
              <a:lnSpc>
                <a:spcPct val="100000"/>
              </a:lnSpc>
              <a:spcBef>
                <a:spcPts val="0"/>
              </a:spcBef>
              <a:spcAft>
                <a:spcPts val="600"/>
              </a:spcAft>
              <a:buFont typeface="Courier New" panose="02070309020205020404" pitchFamily="49" charset="0"/>
              <a:buChar char="o"/>
            </a:pPr>
            <a:r>
              <a:rPr lang="en-US" sz="2000" dirty="0">
                <a:solidFill>
                  <a:schemeClr val="bg2">
                    <a:lumMod val="25000"/>
                  </a:schemeClr>
                </a:solidFill>
              </a:rPr>
              <a:t> MCNA Factsheets (December)</a:t>
            </a:r>
          </a:p>
          <a:p>
            <a:pPr lvl="1" defTabSz="914400">
              <a:lnSpc>
                <a:spcPct val="100000"/>
              </a:lnSpc>
              <a:spcBef>
                <a:spcPts val="0"/>
              </a:spcBef>
              <a:spcAft>
                <a:spcPts val="600"/>
              </a:spcAft>
              <a:buFont typeface="Courier New" panose="02070309020205020404" pitchFamily="49" charset="0"/>
              <a:buChar char="o"/>
            </a:pPr>
            <a:r>
              <a:rPr lang="en-US" sz="2000" dirty="0">
                <a:solidFill>
                  <a:schemeClr val="bg2">
                    <a:lumMod val="25000"/>
                  </a:schemeClr>
                </a:solidFill>
              </a:rPr>
              <a:t> MCNA final report (December)</a:t>
            </a:r>
          </a:p>
          <a:p>
            <a:pPr lvl="1" defTabSz="914400">
              <a:lnSpc>
                <a:spcPct val="100000"/>
              </a:lnSpc>
              <a:spcBef>
                <a:spcPts val="0"/>
              </a:spcBef>
              <a:spcAft>
                <a:spcPts val="600"/>
              </a:spcAft>
              <a:buFont typeface="Courier New" panose="02070309020205020404" pitchFamily="49" charset="0"/>
              <a:buChar char="o"/>
            </a:pPr>
            <a:r>
              <a:rPr lang="en-US" sz="2000" dirty="0">
                <a:solidFill>
                  <a:schemeClr val="bg2">
                    <a:lumMod val="25000"/>
                  </a:schemeClr>
                </a:solidFill>
              </a:rPr>
              <a:t> MCNA Dashboard (January)</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996322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936103"/>
          </a:xfrm>
        </p:spPr>
        <p:txBody>
          <a:bodyPr>
            <a:normAutofit/>
          </a:bodyPr>
          <a:lstStyle/>
          <a:p>
            <a:r>
              <a:rPr lang="fr-CH" sz="3000" dirty="0">
                <a:solidFill>
                  <a:srgbClr val="578ED1"/>
                </a:solidFill>
              </a:rPr>
              <a:t>INSTITUTIONAL FRAMEWORK</a:t>
            </a:r>
            <a:endParaRPr lang="en-GB" sz="3000" dirty="0">
              <a:solidFill>
                <a:srgbClr val="578ED1"/>
              </a:solidFill>
            </a:endParaRPr>
          </a:p>
        </p:txBody>
      </p:sp>
      <p:sp>
        <p:nvSpPr>
          <p:cNvPr id="3" name="Content Placeholder 2"/>
          <p:cNvSpPr>
            <a:spLocks noGrp="1"/>
          </p:cNvSpPr>
          <p:nvPr>
            <p:ph idx="1"/>
          </p:nvPr>
        </p:nvSpPr>
        <p:spPr>
          <a:xfrm>
            <a:off x="612286" y="1412776"/>
            <a:ext cx="7886700" cy="4824536"/>
          </a:xfrm>
        </p:spPr>
        <p:txBody>
          <a:bodyPr>
            <a:normAutofit/>
          </a:bodyPr>
          <a:lstStyle/>
          <a:p>
            <a:pPr marL="0" indent="0">
              <a:buNone/>
            </a:pPr>
            <a:r>
              <a:rPr lang="fr-CH" b="1">
                <a:solidFill>
                  <a:schemeClr val="bg2">
                    <a:lumMod val="25000"/>
                  </a:schemeClr>
                </a:solidFill>
              </a:rPr>
              <a:t>The MCNA is an initiative of the Assessment Working Group (AWG):</a:t>
            </a:r>
          </a:p>
          <a:p>
            <a:pPr>
              <a:buFont typeface="Courier New" panose="02070309020205020404" pitchFamily="49" charset="0"/>
              <a:buChar char="o"/>
            </a:pPr>
            <a:r>
              <a:rPr lang="fr-CH">
                <a:solidFill>
                  <a:schemeClr val="bg2">
                    <a:lumMod val="25000"/>
                  </a:schemeClr>
                </a:solidFill>
              </a:rPr>
              <a:t> Chaired by OCHA</a:t>
            </a:r>
          </a:p>
          <a:p>
            <a:pPr>
              <a:buFont typeface="Courier New" panose="02070309020205020404" pitchFamily="49" charset="0"/>
              <a:buChar char="o"/>
            </a:pPr>
            <a:r>
              <a:rPr lang="fr-CH">
                <a:solidFill>
                  <a:schemeClr val="bg2">
                    <a:lumMod val="25000"/>
                  </a:schemeClr>
                </a:solidFill>
              </a:rPr>
              <a:t> Co-chaired by REACH</a:t>
            </a:r>
          </a:p>
          <a:p>
            <a:pPr>
              <a:buFont typeface="Courier New" panose="02070309020205020404" pitchFamily="49" charset="0"/>
              <a:buChar char="o"/>
            </a:pPr>
            <a:endParaRPr lang="fr-CH">
              <a:solidFill>
                <a:schemeClr val="bg2">
                  <a:lumMod val="25000"/>
                </a:schemeClr>
              </a:solidFill>
            </a:endParaRPr>
          </a:p>
          <a:p>
            <a:pPr marL="0" indent="0">
              <a:buNone/>
            </a:pPr>
            <a:r>
              <a:rPr lang="fr-CH" b="1">
                <a:solidFill>
                  <a:schemeClr val="bg2">
                    <a:lumMod val="25000"/>
                  </a:schemeClr>
                </a:solidFill>
              </a:rPr>
              <a:t>Involvement of the humanitarian community in all stages: </a:t>
            </a:r>
          </a:p>
          <a:p>
            <a:pPr>
              <a:buFont typeface="Courier New" panose="02070309020205020404" pitchFamily="49" charset="0"/>
              <a:buChar char="o"/>
            </a:pPr>
            <a:r>
              <a:rPr lang="fr-CH">
                <a:solidFill>
                  <a:schemeClr val="bg2">
                    <a:lumMod val="25000"/>
                  </a:schemeClr>
                </a:solidFill>
              </a:rPr>
              <a:t> Design of indicators and tools</a:t>
            </a:r>
          </a:p>
          <a:p>
            <a:pPr>
              <a:buFont typeface="Courier New" panose="02070309020205020404" pitchFamily="49" charset="0"/>
              <a:buChar char="o"/>
            </a:pPr>
            <a:r>
              <a:rPr lang="fr-CH">
                <a:solidFill>
                  <a:schemeClr val="bg2">
                    <a:lumMod val="25000"/>
                  </a:schemeClr>
                </a:solidFill>
              </a:rPr>
              <a:t> Endorsement of indicators, tools, and the terms of reference (through the AWG and the inter-cluster coordination group (ICCG))</a:t>
            </a:r>
          </a:p>
          <a:p>
            <a:pPr>
              <a:buFont typeface="Courier New" panose="02070309020205020404" pitchFamily="49" charset="0"/>
              <a:buChar char="o"/>
            </a:pPr>
            <a:r>
              <a:rPr lang="fr-CH">
                <a:solidFill>
                  <a:schemeClr val="bg2">
                    <a:lumMod val="25000"/>
                  </a:schemeClr>
                </a:solidFill>
              </a:rPr>
              <a:t> Partner collaboration in data collection </a:t>
            </a:r>
          </a:p>
          <a:p>
            <a:pPr>
              <a:buFont typeface="Courier New" panose="02070309020205020404" pitchFamily="49" charset="0"/>
              <a:buChar char="o"/>
            </a:pPr>
            <a:r>
              <a:rPr lang="fr-CH">
                <a:solidFill>
                  <a:schemeClr val="bg2">
                    <a:lumMod val="25000"/>
                  </a:schemeClr>
                </a:solidFill>
              </a:rPr>
              <a:t> Bilateral consultations and presentations to individual clusters</a:t>
            </a:r>
          </a:p>
          <a:p>
            <a:pPr>
              <a:buFont typeface="Courier New" panose="02070309020205020404" pitchFamily="49" charset="0"/>
              <a:buChar char="o"/>
            </a:pPr>
            <a:r>
              <a:rPr lang="fr-CH">
                <a:solidFill>
                  <a:schemeClr val="bg2">
                    <a:lumMod val="25000"/>
                  </a:schemeClr>
                </a:solidFill>
              </a:rPr>
              <a:t> Joint analysis excercise across all sectors and partners</a:t>
            </a:r>
          </a:p>
          <a:p>
            <a:pPr>
              <a:buFont typeface="Courier New" panose="02070309020205020404" pitchFamily="49" charset="0"/>
              <a:buChar char="o"/>
            </a:pPr>
            <a:r>
              <a:rPr lang="fr-CH">
                <a:solidFill>
                  <a:schemeClr val="bg2">
                    <a:lumMod val="25000"/>
                  </a:schemeClr>
                </a:solidFill>
              </a:rPr>
              <a:t> Presentation of full data and cross sectoral findings</a:t>
            </a:r>
          </a:p>
          <a:p>
            <a:pPr marL="0" indent="0">
              <a:buNone/>
            </a:pPr>
            <a:endParaRPr lang="en-GB"/>
          </a:p>
        </p:txBody>
      </p:sp>
      <p:sp>
        <p:nvSpPr>
          <p:cNvPr id="4" name="Slide Number Placeholder 3"/>
          <p:cNvSpPr>
            <a:spLocks noGrp="1"/>
          </p:cNvSpPr>
          <p:nvPr>
            <p:ph type="sldNum" sz="quarter" idx="12"/>
          </p:nvPr>
        </p:nvSpPr>
        <p:spPr/>
        <p:txBody>
          <a:bodyPr/>
          <a:lstStyle/>
          <a:p>
            <a:fld id="{8697C810-88CF-4BE9-9B34-5CE3EAC163FC}" type="slidenum">
              <a:rPr lang="en-US" smtClean="0"/>
              <a:t>5</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2"/>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1993751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849690" cy="864096"/>
          </a:xfrm>
        </p:spPr>
        <p:txBody>
          <a:bodyPr>
            <a:noAutofit/>
          </a:bodyPr>
          <a:lstStyle/>
          <a:p>
            <a:r>
              <a:rPr lang="fr-CH" sz="3000" dirty="0">
                <a:solidFill>
                  <a:srgbClr val="578ED1"/>
                </a:solidFill>
              </a:rPr>
              <a:t>THE MCNA WITHIN THE 2020 HNO PROCESS</a:t>
            </a:r>
            <a:endParaRPr lang="en-GB" sz="3000" dirty="0">
              <a:solidFill>
                <a:srgbClr val="578ED1"/>
              </a:solidFill>
            </a:endParaRPr>
          </a:p>
        </p:txBody>
      </p:sp>
      <p:sp>
        <p:nvSpPr>
          <p:cNvPr id="3" name="Content Placeholder 2"/>
          <p:cNvSpPr>
            <a:spLocks noGrp="1"/>
          </p:cNvSpPr>
          <p:nvPr>
            <p:ph idx="1"/>
          </p:nvPr>
        </p:nvSpPr>
        <p:spPr>
          <a:xfrm>
            <a:off x="244014" y="1085337"/>
            <a:ext cx="8722172" cy="4863943"/>
          </a:xfrm>
        </p:spPr>
        <p:txBody>
          <a:bodyPr>
            <a:normAutofit fontScale="92500" lnSpcReduction="20000"/>
          </a:bodyPr>
          <a:lstStyle/>
          <a:p>
            <a:pPr marL="0" indent="0" algn="ctr">
              <a:lnSpc>
                <a:spcPct val="110000"/>
              </a:lnSpc>
              <a:buNone/>
            </a:pPr>
            <a:endParaRPr lang="fr-CH" sz="2400" dirty="0">
              <a:solidFill>
                <a:schemeClr val="bg2">
                  <a:lumMod val="25000"/>
                </a:schemeClr>
              </a:solidFill>
            </a:endParaRPr>
          </a:p>
          <a:p>
            <a:pPr marL="0" indent="0">
              <a:lnSpc>
                <a:spcPct val="110000"/>
              </a:lnSpc>
              <a:buNone/>
            </a:pPr>
            <a:r>
              <a:rPr lang="fr-CH" sz="2400" u="sng" dirty="0" err="1">
                <a:solidFill>
                  <a:schemeClr val="bg2">
                    <a:lumMod val="25000"/>
                  </a:schemeClr>
                </a:solidFill>
              </a:rPr>
              <a:t>Within</a:t>
            </a:r>
            <a:r>
              <a:rPr lang="fr-CH" sz="2400" u="sng" dirty="0">
                <a:solidFill>
                  <a:schemeClr val="bg2">
                    <a:lumMod val="25000"/>
                  </a:schemeClr>
                </a:solidFill>
              </a:rPr>
              <a:t> the HNO 2020 </a:t>
            </a:r>
            <a:r>
              <a:rPr lang="fr-CH" sz="2400" u="sng" dirty="0" err="1">
                <a:solidFill>
                  <a:schemeClr val="bg2">
                    <a:lumMod val="25000"/>
                  </a:schemeClr>
                </a:solidFill>
              </a:rPr>
              <a:t>process</a:t>
            </a:r>
            <a:r>
              <a:rPr lang="fr-CH" sz="2400" u="sng" dirty="0">
                <a:solidFill>
                  <a:schemeClr val="bg2">
                    <a:lumMod val="25000"/>
                  </a:schemeClr>
                </a:solidFill>
              </a:rPr>
              <a:t>, the MCNA data and </a:t>
            </a:r>
            <a:r>
              <a:rPr lang="fr-CH" sz="2400" u="sng" dirty="0" err="1">
                <a:solidFill>
                  <a:schemeClr val="bg2">
                    <a:lumMod val="25000"/>
                  </a:schemeClr>
                </a:solidFill>
              </a:rPr>
              <a:t>analysis</a:t>
            </a:r>
            <a:r>
              <a:rPr lang="fr-CH" sz="2400" u="sng" dirty="0">
                <a:solidFill>
                  <a:schemeClr val="bg2">
                    <a:lumMod val="25000"/>
                  </a:schemeClr>
                </a:solidFill>
              </a:rPr>
              <a:t> </a:t>
            </a:r>
            <a:r>
              <a:rPr lang="fr-CH" sz="2400" u="sng" dirty="0" err="1">
                <a:solidFill>
                  <a:schemeClr val="bg2">
                    <a:lumMod val="25000"/>
                  </a:schemeClr>
                </a:solidFill>
              </a:rPr>
              <a:t>provided</a:t>
            </a:r>
            <a:r>
              <a:rPr lang="fr-CH" sz="2400" u="sng" dirty="0">
                <a:solidFill>
                  <a:schemeClr val="bg2">
                    <a:lumMod val="25000"/>
                  </a:schemeClr>
                </a:solidFill>
              </a:rPr>
              <a:t>: </a:t>
            </a:r>
          </a:p>
          <a:p>
            <a:pPr marL="0" indent="0">
              <a:lnSpc>
                <a:spcPct val="110000"/>
              </a:lnSpc>
              <a:buNone/>
            </a:pPr>
            <a:endParaRPr lang="fr-CH" sz="2400" dirty="0">
              <a:solidFill>
                <a:schemeClr val="bg2">
                  <a:lumMod val="25000"/>
                </a:schemeClr>
              </a:solidFill>
            </a:endParaRPr>
          </a:p>
          <a:p>
            <a:pPr marL="0" indent="0">
              <a:lnSpc>
                <a:spcPct val="110000"/>
              </a:lnSpc>
              <a:spcBef>
                <a:spcPts val="600"/>
              </a:spcBef>
              <a:buNone/>
            </a:pPr>
            <a:r>
              <a:rPr lang="fr-CH" sz="2400" dirty="0">
                <a:solidFill>
                  <a:schemeClr val="bg2">
                    <a:lumMod val="25000"/>
                  </a:schemeClr>
                </a:solidFill>
              </a:rPr>
              <a:t>1- </a:t>
            </a:r>
            <a:r>
              <a:rPr lang="fr-CH" sz="2400" dirty="0" err="1">
                <a:solidFill>
                  <a:schemeClr val="bg2">
                    <a:lumMod val="25000"/>
                  </a:schemeClr>
                </a:solidFill>
              </a:rPr>
              <a:t>Findings</a:t>
            </a:r>
            <a:r>
              <a:rPr lang="fr-CH" sz="2400" dirty="0">
                <a:solidFill>
                  <a:schemeClr val="bg2">
                    <a:lumMod val="25000"/>
                  </a:schemeClr>
                </a:solidFill>
              </a:rPr>
              <a:t> for all </a:t>
            </a:r>
            <a:r>
              <a:rPr lang="fr-CH" sz="2400" dirty="0" err="1">
                <a:solidFill>
                  <a:schemeClr val="bg2">
                    <a:lumMod val="25000"/>
                  </a:schemeClr>
                </a:solidFill>
              </a:rPr>
              <a:t>indicators</a:t>
            </a:r>
            <a:r>
              <a:rPr lang="fr-CH" sz="2400" dirty="0">
                <a:solidFill>
                  <a:schemeClr val="bg2">
                    <a:lumMod val="25000"/>
                  </a:schemeClr>
                </a:solidFill>
              </a:rPr>
              <a:t> part of the cross-</a:t>
            </a:r>
            <a:r>
              <a:rPr lang="fr-CH" sz="2400" dirty="0" err="1">
                <a:solidFill>
                  <a:schemeClr val="bg2">
                    <a:lumMod val="25000"/>
                  </a:schemeClr>
                </a:solidFill>
              </a:rPr>
              <a:t>sectoral</a:t>
            </a:r>
            <a:r>
              <a:rPr lang="fr-CH" sz="2400" dirty="0">
                <a:solidFill>
                  <a:schemeClr val="bg2">
                    <a:lumMod val="25000"/>
                  </a:schemeClr>
                </a:solidFill>
              </a:rPr>
              <a:t> model in line </a:t>
            </a:r>
            <a:r>
              <a:rPr lang="fr-CH" sz="2400" dirty="0" err="1">
                <a:solidFill>
                  <a:schemeClr val="bg2">
                    <a:lumMod val="25000"/>
                  </a:schemeClr>
                </a:solidFill>
              </a:rPr>
              <a:t>with</a:t>
            </a:r>
            <a:r>
              <a:rPr lang="fr-CH" sz="2400" dirty="0">
                <a:solidFill>
                  <a:schemeClr val="bg2">
                    <a:lumMod val="25000"/>
                  </a:schemeClr>
                </a:solidFill>
              </a:rPr>
              <a:t> the new HNO 2020 </a:t>
            </a:r>
            <a:r>
              <a:rPr lang="fr-CH" sz="2400" dirty="0" err="1">
                <a:solidFill>
                  <a:schemeClr val="bg2">
                    <a:lumMod val="25000"/>
                  </a:schemeClr>
                </a:solidFill>
              </a:rPr>
              <a:t>template</a:t>
            </a:r>
            <a:r>
              <a:rPr lang="fr-CH" sz="2400" dirty="0">
                <a:solidFill>
                  <a:schemeClr val="bg2">
                    <a:lumMod val="25000"/>
                  </a:schemeClr>
                </a:solidFill>
              </a:rPr>
              <a:t>, to </a:t>
            </a:r>
            <a:r>
              <a:rPr lang="fr-CH" sz="2400" dirty="0" err="1">
                <a:solidFill>
                  <a:schemeClr val="bg2">
                    <a:lumMod val="25000"/>
                  </a:schemeClr>
                </a:solidFill>
              </a:rPr>
              <a:t>calculate</a:t>
            </a:r>
            <a:r>
              <a:rPr lang="fr-CH" sz="2400" dirty="0">
                <a:solidFill>
                  <a:schemeClr val="bg2">
                    <a:lumMod val="25000"/>
                  </a:schemeClr>
                </a:solidFill>
              </a:rPr>
              <a:t> </a:t>
            </a:r>
            <a:r>
              <a:rPr lang="fr-CH" sz="2400" dirty="0" err="1">
                <a:solidFill>
                  <a:schemeClr val="bg2">
                    <a:lumMod val="25000"/>
                  </a:schemeClr>
                </a:solidFill>
              </a:rPr>
              <a:t>overall</a:t>
            </a:r>
            <a:r>
              <a:rPr lang="fr-CH" sz="2400" dirty="0">
                <a:solidFill>
                  <a:schemeClr val="bg2">
                    <a:lumMod val="25000"/>
                  </a:schemeClr>
                </a:solidFill>
              </a:rPr>
              <a:t> Iraq People in </a:t>
            </a:r>
            <a:r>
              <a:rPr lang="fr-CH" sz="2400" dirty="0" err="1">
                <a:solidFill>
                  <a:schemeClr val="bg2">
                    <a:lumMod val="25000"/>
                  </a:schemeClr>
                </a:solidFill>
              </a:rPr>
              <a:t>Need</a:t>
            </a:r>
            <a:r>
              <a:rPr lang="fr-CH" sz="2400" dirty="0">
                <a:solidFill>
                  <a:schemeClr val="bg2">
                    <a:lumMod val="25000"/>
                  </a:schemeClr>
                </a:solidFill>
              </a:rPr>
              <a:t> (</a:t>
            </a:r>
            <a:r>
              <a:rPr lang="fr-CH" sz="2400" dirty="0" err="1">
                <a:solidFill>
                  <a:schemeClr val="bg2">
                    <a:lumMod val="25000"/>
                  </a:schemeClr>
                </a:solidFill>
              </a:rPr>
              <a:t>PiN</a:t>
            </a:r>
            <a:r>
              <a:rPr lang="fr-CH" sz="2400" dirty="0">
                <a:solidFill>
                  <a:schemeClr val="bg2">
                    <a:lumMod val="25000"/>
                  </a:schemeClr>
                </a:solidFill>
              </a:rPr>
              <a:t>) figures and </a:t>
            </a:r>
            <a:r>
              <a:rPr lang="fr-CH" sz="2400" dirty="0" err="1">
                <a:solidFill>
                  <a:schemeClr val="bg2">
                    <a:lumMod val="25000"/>
                  </a:schemeClr>
                </a:solidFill>
              </a:rPr>
              <a:t>severity</a:t>
            </a:r>
            <a:r>
              <a:rPr lang="fr-CH" sz="2400" dirty="0">
                <a:solidFill>
                  <a:schemeClr val="bg2">
                    <a:lumMod val="25000"/>
                  </a:schemeClr>
                </a:solidFill>
              </a:rPr>
              <a:t>, per </a:t>
            </a:r>
            <a:r>
              <a:rPr lang="fr-CH" sz="2400" dirty="0" err="1">
                <a:solidFill>
                  <a:schemeClr val="bg2">
                    <a:lumMod val="25000"/>
                  </a:schemeClr>
                </a:solidFill>
              </a:rPr>
              <a:t>humanitarian</a:t>
            </a:r>
            <a:r>
              <a:rPr lang="fr-CH" sz="2400" dirty="0">
                <a:solidFill>
                  <a:schemeClr val="bg2">
                    <a:lumMod val="25000"/>
                  </a:schemeClr>
                </a:solidFill>
              </a:rPr>
              <a:t> </a:t>
            </a:r>
            <a:r>
              <a:rPr lang="fr-CH" sz="2400" dirty="0" err="1">
                <a:solidFill>
                  <a:schemeClr val="bg2">
                    <a:lumMod val="25000"/>
                  </a:schemeClr>
                </a:solidFill>
              </a:rPr>
              <a:t>consequence</a:t>
            </a:r>
            <a:r>
              <a:rPr lang="fr-CH" sz="2400" dirty="0">
                <a:solidFill>
                  <a:schemeClr val="bg2">
                    <a:lumMod val="25000"/>
                  </a:schemeClr>
                </a:solidFill>
              </a:rPr>
              <a:t>. </a:t>
            </a:r>
          </a:p>
          <a:p>
            <a:pPr marL="0" indent="0">
              <a:lnSpc>
                <a:spcPct val="110000"/>
              </a:lnSpc>
              <a:spcBef>
                <a:spcPts val="600"/>
              </a:spcBef>
              <a:buNone/>
            </a:pPr>
            <a:endParaRPr lang="fr-CH" sz="2400" dirty="0">
              <a:solidFill>
                <a:schemeClr val="bg2">
                  <a:lumMod val="25000"/>
                </a:schemeClr>
              </a:solidFill>
            </a:endParaRPr>
          </a:p>
          <a:p>
            <a:pPr marL="0" indent="0">
              <a:lnSpc>
                <a:spcPct val="110000"/>
              </a:lnSpc>
              <a:spcBef>
                <a:spcPts val="600"/>
              </a:spcBef>
              <a:buNone/>
            </a:pPr>
            <a:r>
              <a:rPr lang="fr-CH" sz="2400" dirty="0">
                <a:solidFill>
                  <a:schemeClr val="bg2">
                    <a:lumMod val="25000"/>
                  </a:schemeClr>
                </a:solidFill>
              </a:rPr>
              <a:t>2- </a:t>
            </a:r>
            <a:r>
              <a:rPr lang="fr-CH" sz="2400" dirty="0" err="1">
                <a:solidFill>
                  <a:schemeClr val="bg2">
                    <a:lumMod val="25000"/>
                  </a:schemeClr>
                </a:solidFill>
              </a:rPr>
              <a:t>Sectoral</a:t>
            </a:r>
            <a:r>
              <a:rPr lang="fr-CH" sz="2400" dirty="0">
                <a:solidFill>
                  <a:schemeClr val="bg2">
                    <a:lumMod val="25000"/>
                  </a:schemeClr>
                </a:solidFill>
              </a:rPr>
              <a:t> </a:t>
            </a:r>
            <a:r>
              <a:rPr lang="fr-CH" sz="2400" dirty="0" err="1">
                <a:solidFill>
                  <a:schemeClr val="bg2">
                    <a:lumMod val="25000"/>
                  </a:schemeClr>
                </a:solidFill>
              </a:rPr>
              <a:t>findings</a:t>
            </a:r>
            <a:r>
              <a:rPr lang="fr-CH" sz="2400" dirty="0">
                <a:solidFill>
                  <a:schemeClr val="bg2">
                    <a:lumMod val="25000"/>
                  </a:schemeClr>
                </a:solidFill>
              </a:rPr>
              <a:t> </a:t>
            </a:r>
            <a:r>
              <a:rPr lang="fr-CH" sz="2400" dirty="0" err="1">
                <a:solidFill>
                  <a:schemeClr val="bg2">
                    <a:lumMod val="25000"/>
                  </a:schemeClr>
                </a:solidFill>
              </a:rPr>
              <a:t>based</a:t>
            </a:r>
            <a:r>
              <a:rPr lang="fr-CH" sz="2400" dirty="0">
                <a:solidFill>
                  <a:schemeClr val="bg2">
                    <a:lumMod val="25000"/>
                  </a:schemeClr>
                </a:solidFill>
              </a:rPr>
              <a:t> on </a:t>
            </a:r>
            <a:r>
              <a:rPr lang="fr-CH" sz="2400" dirty="0" err="1">
                <a:solidFill>
                  <a:schemeClr val="bg2">
                    <a:lumMod val="25000"/>
                  </a:schemeClr>
                </a:solidFill>
              </a:rPr>
              <a:t>indicators</a:t>
            </a:r>
            <a:r>
              <a:rPr lang="fr-CH" sz="2400" dirty="0">
                <a:solidFill>
                  <a:schemeClr val="bg2">
                    <a:lumMod val="25000"/>
                  </a:schemeClr>
                </a:solidFill>
              </a:rPr>
              <a:t> </a:t>
            </a:r>
            <a:r>
              <a:rPr lang="fr-CH" sz="2400" dirty="0" err="1">
                <a:solidFill>
                  <a:schemeClr val="bg2">
                    <a:lumMod val="25000"/>
                  </a:schemeClr>
                </a:solidFill>
              </a:rPr>
              <a:t>agreed</a:t>
            </a:r>
            <a:r>
              <a:rPr lang="fr-CH" sz="2400" dirty="0">
                <a:solidFill>
                  <a:schemeClr val="bg2">
                    <a:lumMod val="25000"/>
                  </a:schemeClr>
                </a:solidFill>
              </a:rPr>
              <a:t> on </a:t>
            </a:r>
            <a:r>
              <a:rPr lang="fr-CH" sz="2400" dirty="0" err="1">
                <a:solidFill>
                  <a:schemeClr val="bg2">
                    <a:lumMod val="25000"/>
                  </a:schemeClr>
                </a:solidFill>
              </a:rPr>
              <a:t>with</a:t>
            </a:r>
            <a:r>
              <a:rPr lang="fr-CH" sz="2400" dirty="0">
                <a:solidFill>
                  <a:schemeClr val="bg2">
                    <a:lumMod val="25000"/>
                  </a:schemeClr>
                </a:solidFill>
              </a:rPr>
              <a:t> clusters, for cluster-</a:t>
            </a:r>
            <a:r>
              <a:rPr lang="fr-CH" sz="2400" dirty="0" err="1">
                <a:solidFill>
                  <a:schemeClr val="bg2">
                    <a:lumMod val="25000"/>
                  </a:schemeClr>
                </a:solidFill>
              </a:rPr>
              <a:t>specific</a:t>
            </a:r>
            <a:r>
              <a:rPr lang="fr-CH" sz="2400" dirty="0">
                <a:solidFill>
                  <a:schemeClr val="bg2">
                    <a:lumMod val="25000"/>
                  </a:schemeClr>
                </a:solidFill>
              </a:rPr>
              <a:t> </a:t>
            </a:r>
            <a:r>
              <a:rPr lang="fr-CH" sz="2400" dirty="0" err="1">
                <a:solidFill>
                  <a:schemeClr val="bg2">
                    <a:lumMod val="25000"/>
                  </a:schemeClr>
                </a:solidFill>
              </a:rPr>
              <a:t>PiN</a:t>
            </a:r>
            <a:r>
              <a:rPr lang="fr-CH" sz="2400" dirty="0">
                <a:solidFill>
                  <a:schemeClr val="bg2">
                    <a:lumMod val="25000"/>
                  </a:schemeClr>
                </a:solidFill>
              </a:rPr>
              <a:t> and </a:t>
            </a:r>
            <a:r>
              <a:rPr lang="fr-CH" sz="2400" dirty="0" err="1">
                <a:solidFill>
                  <a:schemeClr val="bg2">
                    <a:lumMod val="25000"/>
                  </a:schemeClr>
                </a:solidFill>
              </a:rPr>
              <a:t>severity</a:t>
            </a:r>
            <a:r>
              <a:rPr lang="fr-CH" sz="2400" dirty="0">
                <a:solidFill>
                  <a:schemeClr val="bg2">
                    <a:lumMod val="25000"/>
                  </a:schemeClr>
                </a:solidFill>
              </a:rPr>
              <a:t> </a:t>
            </a:r>
            <a:r>
              <a:rPr lang="fr-CH" sz="2400" dirty="0" err="1">
                <a:solidFill>
                  <a:schemeClr val="bg2">
                    <a:lumMod val="25000"/>
                  </a:schemeClr>
                </a:solidFill>
              </a:rPr>
              <a:t>calculations</a:t>
            </a:r>
            <a:r>
              <a:rPr lang="fr-CH" sz="2400" dirty="0">
                <a:solidFill>
                  <a:schemeClr val="bg2">
                    <a:lumMod val="25000"/>
                  </a:schemeClr>
                </a:solidFill>
              </a:rPr>
              <a:t>. </a:t>
            </a:r>
          </a:p>
          <a:p>
            <a:pPr marL="0" indent="0">
              <a:lnSpc>
                <a:spcPct val="110000"/>
              </a:lnSpc>
              <a:spcBef>
                <a:spcPts val="600"/>
              </a:spcBef>
              <a:buNone/>
            </a:pPr>
            <a:endParaRPr lang="fr-CH" sz="2400" dirty="0">
              <a:solidFill>
                <a:schemeClr val="bg2">
                  <a:lumMod val="25000"/>
                </a:schemeClr>
              </a:solidFill>
            </a:endParaRPr>
          </a:p>
          <a:p>
            <a:pPr marL="0" indent="0">
              <a:lnSpc>
                <a:spcPct val="110000"/>
              </a:lnSpc>
              <a:spcBef>
                <a:spcPts val="600"/>
              </a:spcBef>
              <a:buNone/>
            </a:pPr>
            <a:r>
              <a:rPr lang="fr-CH" sz="2400" dirty="0">
                <a:solidFill>
                  <a:schemeClr val="bg2">
                    <a:lumMod val="25000"/>
                  </a:schemeClr>
                </a:solidFill>
              </a:rPr>
              <a:t>3- An </a:t>
            </a:r>
            <a:r>
              <a:rPr lang="fr-CH" sz="2400" dirty="0" err="1">
                <a:solidFill>
                  <a:schemeClr val="bg2">
                    <a:lumMod val="25000"/>
                  </a:schemeClr>
                </a:solidFill>
              </a:rPr>
              <a:t>overview</a:t>
            </a:r>
            <a:r>
              <a:rPr lang="fr-CH" sz="2400" dirty="0">
                <a:solidFill>
                  <a:schemeClr val="bg2">
                    <a:lumMod val="25000"/>
                  </a:schemeClr>
                </a:solidFill>
              </a:rPr>
              <a:t> of non </a:t>
            </a:r>
            <a:r>
              <a:rPr lang="fr-CH" sz="2400" dirty="0" err="1">
                <a:solidFill>
                  <a:schemeClr val="bg2">
                    <a:lumMod val="25000"/>
                  </a:schemeClr>
                </a:solidFill>
              </a:rPr>
              <a:t>sector-specific</a:t>
            </a:r>
            <a:r>
              <a:rPr lang="fr-CH" sz="2400" dirty="0">
                <a:solidFill>
                  <a:schemeClr val="bg2">
                    <a:lumMod val="25000"/>
                  </a:schemeClr>
                </a:solidFill>
              </a:rPr>
              <a:t> </a:t>
            </a:r>
            <a:r>
              <a:rPr lang="fr-CH" sz="2400" dirty="0" err="1">
                <a:solidFill>
                  <a:schemeClr val="bg2">
                    <a:lumMod val="25000"/>
                  </a:schemeClr>
                </a:solidFill>
              </a:rPr>
              <a:t>needs</a:t>
            </a:r>
            <a:r>
              <a:rPr lang="fr-CH" sz="2400" dirty="0">
                <a:solidFill>
                  <a:schemeClr val="bg2">
                    <a:lumMod val="25000"/>
                  </a:schemeClr>
                </a:solidFill>
              </a:rPr>
              <a:t> and conditions of populations </a:t>
            </a:r>
            <a:r>
              <a:rPr lang="fr-CH" sz="2400" dirty="0" err="1">
                <a:solidFill>
                  <a:schemeClr val="bg2">
                    <a:lumMod val="25000"/>
                  </a:schemeClr>
                </a:solidFill>
              </a:rPr>
              <a:t>affected</a:t>
            </a:r>
            <a:r>
              <a:rPr lang="fr-CH" sz="2400" dirty="0">
                <a:solidFill>
                  <a:schemeClr val="bg2">
                    <a:lumMod val="25000"/>
                  </a:schemeClr>
                </a:solidFill>
              </a:rPr>
              <a:t> by the 2014 </a:t>
            </a:r>
            <a:r>
              <a:rPr lang="fr-CH" sz="2400" dirty="0" err="1">
                <a:solidFill>
                  <a:schemeClr val="bg2">
                    <a:lumMod val="25000"/>
                  </a:schemeClr>
                </a:solidFill>
              </a:rPr>
              <a:t>conflict</a:t>
            </a:r>
            <a:r>
              <a:rPr lang="fr-CH" sz="2400" dirty="0">
                <a:solidFill>
                  <a:schemeClr val="bg2">
                    <a:lumMod val="25000"/>
                  </a:schemeClr>
                </a:solidFill>
              </a:rPr>
              <a:t> (intentions, AAP, durable solutions, </a:t>
            </a:r>
            <a:r>
              <a:rPr lang="fr-CH" sz="2400" dirty="0" err="1">
                <a:solidFill>
                  <a:schemeClr val="bg2">
                    <a:lumMod val="25000"/>
                  </a:schemeClr>
                </a:solidFill>
              </a:rPr>
              <a:t>vulnerabilities</a:t>
            </a:r>
            <a:r>
              <a:rPr lang="fr-CH" sz="2400" dirty="0">
                <a:solidFill>
                  <a:schemeClr val="bg2">
                    <a:lumMod val="25000"/>
                  </a:schemeClr>
                </a:solidFill>
              </a:rPr>
              <a:t>). </a:t>
            </a:r>
          </a:p>
          <a:p>
            <a:pPr marL="0" indent="0" algn="ctr">
              <a:buNone/>
            </a:pPr>
            <a:endParaRPr lang="fr-CH" sz="3000" dirty="0"/>
          </a:p>
          <a:p>
            <a:pPr marL="0" indent="0" algn="ctr">
              <a:buNone/>
            </a:pPr>
            <a:endParaRPr lang="fr-CH" dirty="0"/>
          </a:p>
          <a:p>
            <a:pPr marL="0" indent="0">
              <a:buNone/>
            </a:pPr>
            <a:endParaRPr lang="en-GB" dirty="0"/>
          </a:p>
        </p:txBody>
      </p:sp>
      <p:sp>
        <p:nvSpPr>
          <p:cNvPr id="4" name="Slide Number Placeholder 3"/>
          <p:cNvSpPr>
            <a:spLocks noGrp="1"/>
          </p:cNvSpPr>
          <p:nvPr>
            <p:ph type="sldNum" sz="quarter" idx="12"/>
          </p:nvPr>
        </p:nvSpPr>
        <p:spPr/>
        <p:txBody>
          <a:bodyPr/>
          <a:lstStyle/>
          <a:p>
            <a:fld id="{8697C810-88CF-4BE9-9B34-5CE3EAC163FC}" type="slidenum">
              <a:rPr lang="en-US" smtClean="0"/>
              <a:t>6</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spTree>
    <p:extLst>
      <p:ext uri="{BB962C8B-B14F-4D97-AF65-F5344CB8AC3E}">
        <p14:creationId xmlns:p14="http://schemas.microsoft.com/office/powerpoint/2010/main" val="2460238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4822"/>
            <a:ext cx="8298388" cy="936104"/>
          </a:xfrm>
        </p:spPr>
        <p:txBody>
          <a:bodyPr>
            <a:normAutofit/>
          </a:bodyPr>
          <a:lstStyle/>
          <a:p>
            <a:r>
              <a:rPr lang="fr-CH" sz="3000" dirty="0">
                <a:solidFill>
                  <a:srgbClr val="578ED1"/>
                </a:solidFill>
              </a:rPr>
              <a:t>METHODOLOGY &amp; DATA COLLECTION</a:t>
            </a:r>
            <a:endParaRPr lang="en-GB" sz="3000" dirty="0">
              <a:solidFill>
                <a:srgbClr val="578ED1"/>
              </a:solidFill>
            </a:endParaRPr>
          </a:p>
        </p:txBody>
      </p:sp>
      <p:sp>
        <p:nvSpPr>
          <p:cNvPr id="3" name="Content Placeholder 2"/>
          <p:cNvSpPr>
            <a:spLocks noGrp="1"/>
          </p:cNvSpPr>
          <p:nvPr>
            <p:ph idx="1"/>
          </p:nvPr>
        </p:nvSpPr>
        <p:spPr>
          <a:xfrm>
            <a:off x="181805" y="1060445"/>
            <a:ext cx="8819535" cy="2008515"/>
          </a:xfrm>
        </p:spPr>
        <p:txBody>
          <a:bodyPr>
            <a:noAutofit/>
          </a:bodyPr>
          <a:lstStyle/>
          <a:p>
            <a:pPr marL="0" lvl="0" indent="0" defTabSz="914400">
              <a:lnSpc>
                <a:spcPct val="100000"/>
              </a:lnSpc>
              <a:spcBef>
                <a:spcPts val="0"/>
              </a:spcBef>
              <a:spcAft>
                <a:spcPts val="600"/>
              </a:spcAft>
              <a:buNone/>
            </a:pPr>
            <a:r>
              <a:rPr lang="en-US" sz="1600" b="1" dirty="0">
                <a:solidFill>
                  <a:schemeClr val="bg2">
                    <a:lumMod val="25000"/>
                  </a:schemeClr>
                </a:solidFill>
              </a:rPr>
              <a:t>Scope</a:t>
            </a:r>
          </a:p>
          <a:p>
            <a:pPr lvl="0" defTabSz="914400">
              <a:lnSpc>
                <a:spcPct val="100000"/>
              </a:lnSpc>
              <a:spcBef>
                <a:spcPts val="0"/>
              </a:spcBef>
              <a:spcAft>
                <a:spcPts val="600"/>
              </a:spcAft>
            </a:pPr>
            <a:r>
              <a:rPr lang="en-US" sz="1600" dirty="0">
                <a:solidFill>
                  <a:schemeClr val="bg2">
                    <a:lumMod val="25000"/>
                  </a:schemeClr>
                </a:solidFill>
              </a:rPr>
              <a:t>Covering all populations affected by the 2014 displacement crisis, including Internally Displaced People (IDP) in camp, IDP out of camp, and returnee. </a:t>
            </a:r>
          </a:p>
          <a:p>
            <a:pPr defTabSz="914400">
              <a:lnSpc>
                <a:spcPct val="100000"/>
              </a:lnSpc>
              <a:spcBef>
                <a:spcPts val="0"/>
              </a:spcBef>
              <a:spcAft>
                <a:spcPts val="600"/>
              </a:spcAft>
            </a:pPr>
            <a:r>
              <a:rPr lang="en-US" sz="1600" dirty="0">
                <a:solidFill>
                  <a:schemeClr val="bg2">
                    <a:lumMod val="25000"/>
                  </a:schemeClr>
                </a:solidFill>
              </a:rPr>
              <a:t>Nationwide: all districts with at least 200 IDP and/or returnee households (based on the International Organization for Migration (IOM) Displacement Tracking Matrix (DTM) figures and list of locations). </a:t>
            </a:r>
          </a:p>
          <a:p>
            <a:pPr defTabSz="914400">
              <a:lnSpc>
                <a:spcPct val="100000"/>
              </a:lnSpc>
              <a:spcBef>
                <a:spcPts val="0"/>
              </a:spcBef>
              <a:spcAft>
                <a:spcPts val="600"/>
              </a:spcAft>
            </a:pPr>
            <a:r>
              <a:rPr lang="en-US" sz="1600" dirty="0">
                <a:solidFill>
                  <a:schemeClr val="bg2">
                    <a:lumMod val="25000"/>
                  </a:schemeClr>
                </a:solidFill>
              </a:rPr>
              <a:t>Host communities hosting IDPs in 9 selected districts surveyed as well, for parallel research on the potential effect of varying IDP caseloads (not covered in this presentation). </a:t>
            </a:r>
          </a:p>
        </p:txBody>
      </p:sp>
      <p:sp>
        <p:nvSpPr>
          <p:cNvPr id="4" name="Slide Number Placeholder 3"/>
          <p:cNvSpPr>
            <a:spLocks noGrp="1"/>
          </p:cNvSpPr>
          <p:nvPr>
            <p:ph type="sldNum" sz="quarter" idx="12"/>
          </p:nvPr>
        </p:nvSpPr>
        <p:spPr/>
        <p:txBody>
          <a:bodyPr/>
          <a:lstStyle/>
          <a:p>
            <a:fld id="{8697C810-88CF-4BE9-9B34-5CE3EAC163FC}" type="slidenum">
              <a:rPr lang="en-US" smtClean="0"/>
              <a:t>7</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21321377"/>
              </p:ext>
            </p:extLst>
          </p:nvPr>
        </p:nvGraphicFramePr>
        <p:xfrm>
          <a:off x="216961" y="3284984"/>
          <a:ext cx="8749225" cy="2646272"/>
        </p:xfrm>
        <a:graphic>
          <a:graphicData uri="http://schemas.openxmlformats.org/drawingml/2006/table">
            <a:tbl>
              <a:tblPr firstRow="1" bandRow="1">
                <a:tableStyleId>{2D5ABB26-0587-4C30-8999-92F81FD0307C}</a:tableStyleId>
              </a:tblPr>
              <a:tblGrid>
                <a:gridCol w="2562964">
                  <a:extLst>
                    <a:ext uri="{9D8B030D-6E8A-4147-A177-3AD203B41FA5}">
                      <a16:colId xmlns:a16="http://schemas.microsoft.com/office/drawing/2014/main" val="1859349192"/>
                    </a:ext>
                  </a:extLst>
                </a:gridCol>
                <a:gridCol w="2062087">
                  <a:extLst>
                    <a:ext uri="{9D8B030D-6E8A-4147-A177-3AD203B41FA5}">
                      <a16:colId xmlns:a16="http://schemas.microsoft.com/office/drawing/2014/main" val="1909967712"/>
                    </a:ext>
                  </a:extLst>
                </a:gridCol>
                <a:gridCol w="2062087">
                  <a:extLst>
                    <a:ext uri="{9D8B030D-6E8A-4147-A177-3AD203B41FA5}">
                      <a16:colId xmlns:a16="http://schemas.microsoft.com/office/drawing/2014/main" val="1959329080"/>
                    </a:ext>
                  </a:extLst>
                </a:gridCol>
                <a:gridCol w="2062087">
                  <a:extLst>
                    <a:ext uri="{9D8B030D-6E8A-4147-A177-3AD203B41FA5}">
                      <a16:colId xmlns:a16="http://schemas.microsoft.com/office/drawing/2014/main" val="165653917"/>
                    </a:ext>
                  </a:extLst>
                </a:gridCol>
              </a:tblGrid>
              <a:tr h="498614">
                <a:tc>
                  <a:txBody>
                    <a:bodyPr/>
                    <a:lstStyle/>
                    <a:p>
                      <a:pPr algn="ctr"/>
                      <a:r>
                        <a:rPr lang="fr-CH" sz="1600" b="1">
                          <a:solidFill>
                            <a:schemeClr val="bg1"/>
                          </a:solidFill>
                        </a:rPr>
                        <a:t>Population group</a:t>
                      </a:r>
                      <a:endParaRPr lang="en-GB" sz="1600" b="1">
                        <a:solidFill>
                          <a:schemeClr val="bg1"/>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5">
                        <a:lumMod val="40000"/>
                        <a:lumOff val="60000"/>
                      </a:schemeClr>
                    </a:solidFill>
                  </a:tcPr>
                </a:tc>
                <a:tc>
                  <a:txBody>
                    <a:bodyPr/>
                    <a:lstStyle/>
                    <a:p>
                      <a:pPr algn="ctr"/>
                      <a:r>
                        <a:rPr lang="fr-CH" sz="1600" b="1">
                          <a:solidFill>
                            <a:schemeClr val="bg1"/>
                          </a:solidFill>
                        </a:rPr>
                        <a:t>Sampling</a:t>
                      </a:r>
                      <a:r>
                        <a:rPr lang="fr-CH" sz="1600" b="1" baseline="0">
                          <a:solidFill>
                            <a:schemeClr val="bg1"/>
                          </a:solidFill>
                        </a:rPr>
                        <a:t> methodology</a:t>
                      </a:r>
                      <a:endParaRPr lang="en-GB" sz="1600" b="1">
                        <a:solidFill>
                          <a:schemeClr val="bg1"/>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5">
                        <a:lumMod val="40000"/>
                        <a:lumOff val="60000"/>
                      </a:schemeClr>
                    </a:solidFill>
                  </a:tcPr>
                </a:tc>
                <a:tc>
                  <a:txBody>
                    <a:bodyPr/>
                    <a:lstStyle/>
                    <a:p>
                      <a:pPr algn="ctr"/>
                      <a:r>
                        <a:rPr lang="fr-CH" sz="1600" b="1">
                          <a:solidFill>
                            <a:schemeClr val="bg1"/>
                          </a:solidFill>
                        </a:rPr>
                        <a:t>Population</a:t>
                      </a:r>
                      <a:r>
                        <a:rPr lang="fr-CH" sz="1600" b="1" baseline="0">
                          <a:solidFill>
                            <a:schemeClr val="bg1"/>
                          </a:solidFill>
                        </a:rPr>
                        <a:t> data source</a:t>
                      </a:r>
                      <a:endParaRPr lang="en-GB" sz="1600" b="1">
                        <a:solidFill>
                          <a:schemeClr val="bg1"/>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5">
                        <a:lumMod val="40000"/>
                        <a:lumOff val="60000"/>
                      </a:schemeClr>
                    </a:solidFill>
                  </a:tcPr>
                </a:tc>
                <a:tc>
                  <a:txBody>
                    <a:bodyPr/>
                    <a:lstStyle/>
                    <a:p>
                      <a:pPr algn="ctr"/>
                      <a:r>
                        <a:rPr lang="fr-CH" sz="1600" b="1">
                          <a:solidFill>
                            <a:schemeClr val="bg1"/>
                          </a:solidFill>
                        </a:rPr>
                        <a:t>Level</a:t>
                      </a:r>
                      <a:r>
                        <a:rPr lang="fr-CH" sz="1600" b="1" baseline="0">
                          <a:solidFill>
                            <a:schemeClr val="bg1"/>
                          </a:solidFill>
                        </a:rPr>
                        <a:t> of confidence / margin of error</a:t>
                      </a:r>
                      <a:endParaRPr lang="en-GB" sz="1600" b="1">
                        <a:solidFill>
                          <a:schemeClr val="bg1"/>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85073499"/>
                  </a:ext>
                </a:extLst>
              </a:tr>
              <a:tr h="498614">
                <a:tc>
                  <a:txBody>
                    <a:bodyPr/>
                    <a:lstStyle/>
                    <a:p>
                      <a:r>
                        <a:rPr lang="fr-CH" sz="1600" b="1">
                          <a:solidFill>
                            <a:schemeClr val="bg2">
                              <a:lumMod val="25000"/>
                            </a:schemeClr>
                          </a:solidFill>
                        </a:rPr>
                        <a:t>IDP households in camp</a:t>
                      </a:r>
                      <a:endParaRPr lang="en-GB" sz="1600" b="1">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fr-CH" sz="1600">
                          <a:solidFill>
                            <a:schemeClr val="bg2">
                              <a:lumMod val="25000"/>
                            </a:schemeClr>
                          </a:solidFill>
                        </a:rPr>
                        <a:t>2-stage random sampling </a:t>
                      </a:r>
                      <a:endParaRPr lang="en-GB" sz="1600">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fr-CH" sz="1600">
                          <a:solidFill>
                            <a:schemeClr val="bg2">
                              <a:lumMod val="25000"/>
                            </a:schemeClr>
                          </a:solidFill>
                        </a:rPr>
                        <a:t>CCCM*</a:t>
                      </a:r>
                      <a:r>
                        <a:rPr lang="fr-CH" sz="1600" baseline="0">
                          <a:solidFill>
                            <a:schemeClr val="bg2">
                              <a:lumMod val="25000"/>
                            </a:schemeClr>
                          </a:solidFill>
                        </a:rPr>
                        <a:t> June 2019 camp masterlist</a:t>
                      </a:r>
                      <a:endParaRPr lang="en-GB" sz="1600">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fr-CH" sz="1600">
                          <a:solidFill>
                            <a:schemeClr val="bg2">
                              <a:lumMod val="25000"/>
                            </a:schemeClr>
                          </a:solidFill>
                        </a:rPr>
                        <a:t>90 / 10 camp level</a:t>
                      </a:r>
                      <a:endParaRPr lang="en-GB" sz="1600">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258232661"/>
                  </a:ext>
                </a:extLst>
              </a:tr>
              <a:tr h="498614">
                <a:tc>
                  <a:txBody>
                    <a:bodyPr/>
                    <a:lstStyle/>
                    <a:p>
                      <a:r>
                        <a:rPr lang="fr-CH" sz="1600" b="1">
                          <a:solidFill>
                            <a:schemeClr val="bg2">
                              <a:lumMod val="25000"/>
                            </a:schemeClr>
                          </a:solidFill>
                        </a:rPr>
                        <a:t>IDP households out of camp</a:t>
                      </a:r>
                      <a:endParaRPr lang="en-GB" sz="1600" b="1">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fr-CH" sz="1600">
                          <a:solidFill>
                            <a:schemeClr val="bg2">
                              <a:lumMod val="25000"/>
                            </a:schemeClr>
                          </a:solidFill>
                        </a:rPr>
                        <a:t>Cluster</a:t>
                      </a:r>
                      <a:r>
                        <a:rPr lang="fr-CH" sz="1600" baseline="0">
                          <a:solidFill>
                            <a:schemeClr val="bg2">
                              <a:lumMod val="25000"/>
                            </a:schemeClr>
                          </a:solidFill>
                        </a:rPr>
                        <a:t> sampling</a:t>
                      </a:r>
                      <a:endParaRPr lang="en-GB" sz="1600">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fr-CH" sz="1600">
                          <a:solidFill>
                            <a:schemeClr val="bg2">
                              <a:lumMod val="25000"/>
                            </a:schemeClr>
                          </a:solidFill>
                        </a:rPr>
                        <a:t>IOM</a:t>
                      </a:r>
                      <a:r>
                        <a:rPr lang="fr-CH" sz="1600" baseline="0">
                          <a:solidFill>
                            <a:schemeClr val="bg2">
                              <a:lumMod val="25000"/>
                            </a:schemeClr>
                          </a:solidFill>
                        </a:rPr>
                        <a:t> DTM (April 2019)</a:t>
                      </a:r>
                      <a:endParaRPr lang="en-GB" sz="1600">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fr-CH" sz="1600">
                          <a:solidFill>
                            <a:schemeClr val="bg2">
                              <a:lumMod val="25000"/>
                            </a:schemeClr>
                          </a:solidFill>
                        </a:rPr>
                        <a:t>90 / 10 district level</a:t>
                      </a:r>
                      <a:endParaRPr lang="en-GB" sz="1600">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37450347"/>
                  </a:ext>
                </a:extLst>
              </a:tr>
              <a:tr h="498614">
                <a:tc>
                  <a:txBody>
                    <a:bodyPr/>
                    <a:lstStyle/>
                    <a:p>
                      <a:r>
                        <a:rPr lang="fr-CH" sz="1600" b="1">
                          <a:solidFill>
                            <a:schemeClr val="bg2">
                              <a:lumMod val="25000"/>
                            </a:schemeClr>
                          </a:solidFill>
                        </a:rPr>
                        <a:t>Returnee</a:t>
                      </a:r>
                      <a:endParaRPr lang="en-GB" sz="1600" b="1">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fr-CH" sz="1600">
                          <a:solidFill>
                            <a:schemeClr val="bg2">
                              <a:lumMod val="25000"/>
                            </a:schemeClr>
                          </a:solidFill>
                        </a:rPr>
                        <a:t>Cluster sampling</a:t>
                      </a:r>
                      <a:endParaRPr lang="en-GB" sz="1600">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fr-CH" sz="1600">
                          <a:solidFill>
                            <a:schemeClr val="bg2">
                              <a:lumMod val="25000"/>
                            </a:schemeClr>
                          </a:solidFill>
                        </a:rPr>
                        <a:t>IOM DTM (April 2019)</a:t>
                      </a:r>
                      <a:endParaRPr lang="en-GB" sz="1600">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a:solidFill>
                            <a:schemeClr val="bg2">
                              <a:lumMod val="25000"/>
                            </a:schemeClr>
                          </a:solidFill>
                        </a:rPr>
                        <a:t>90 / 10  district level</a:t>
                      </a:r>
                      <a:endParaRPr lang="en-GB" sz="1600">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893897515"/>
                  </a:ext>
                </a:extLst>
              </a:tr>
              <a:tr h="600532">
                <a:tc>
                  <a:txBody>
                    <a:bodyPr/>
                    <a:lstStyle/>
                    <a:p>
                      <a:r>
                        <a:rPr lang="fr-CH" sz="1600" b="1">
                          <a:solidFill>
                            <a:schemeClr val="bg2">
                              <a:lumMod val="25000"/>
                            </a:schemeClr>
                          </a:solidFill>
                        </a:rPr>
                        <a:t>Host communities</a:t>
                      </a:r>
                      <a:endParaRPr lang="en-GB" sz="1600" b="1">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fr-CH" sz="1600">
                          <a:solidFill>
                            <a:schemeClr val="bg2">
                              <a:lumMod val="25000"/>
                            </a:schemeClr>
                          </a:solidFill>
                        </a:rPr>
                        <a:t>Cluster</a:t>
                      </a:r>
                      <a:r>
                        <a:rPr lang="fr-CH" sz="1600" baseline="0">
                          <a:solidFill>
                            <a:schemeClr val="bg2">
                              <a:lumMod val="25000"/>
                            </a:schemeClr>
                          </a:solidFill>
                        </a:rPr>
                        <a:t> sampling</a:t>
                      </a:r>
                      <a:endParaRPr lang="en-GB" sz="1600">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fr-CH" sz="1600">
                          <a:solidFill>
                            <a:schemeClr val="bg2">
                              <a:lumMod val="25000"/>
                            </a:schemeClr>
                          </a:solidFill>
                        </a:rPr>
                        <a:t>Estimates based on World</a:t>
                      </a:r>
                      <a:r>
                        <a:rPr lang="fr-CH" sz="1600" baseline="0">
                          <a:solidFill>
                            <a:schemeClr val="bg2">
                              <a:lumMod val="25000"/>
                            </a:schemeClr>
                          </a:solidFill>
                        </a:rPr>
                        <a:t> Pop data (2015)</a:t>
                      </a:r>
                      <a:endParaRPr lang="en-GB" sz="1600">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a:solidFill>
                            <a:schemeClr val="bg2">
                              <a:lumMod val="25000"/>
                            </a:schemeClr>
                          </a:solidFill>
                        </a:rPr>
                        <a:t>90 / 10 district level</a:t>
                      </a:r>
                      <a:endParaRPr lang="en-GB" sz="1600">
                        <a:solidFill>
                          <a:schemeClr val="bg2">
                            <a:lumMod val="25000"/>
                          </a:schemeClr>
                        </a:solidFill>
                      </a:endParaRPr>
                    </a:p>
                  </a:txBody>
                  <a:tcPr marL="73152" marR="73152" marT="18288" marB="1828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152237179"/>
                  </a:ext>
                </a:extLst>
              </a:tr>
            </a:tbl>
          </a:graphicData>
        </a:graphic>
      </p:graphicFrame>
      <p:sp>
        <p:nvSpPr>
          <p:cNvPr id="7" name="TextBox 6"/>
          <p:cNvSpPr txBox="1"/>
          <p:nvPr/>
        </p:nvSpPr>
        <p:spPr>
          <a:xfrm>
            <a:off x="0" y="6488668"/>
            <a:ext cx="5832648" cy="246221"/>
          </a:xfrm>
          <a:prstGeom prst="rect">
            <a:avLst/>
          </a:prstGeom>
          <a:noFill/>
        </p:spPr>
        <p:txBody>
          <a:bodyPr wrap="square" rtlCol="0">
            <a:spAutoFit/>
          </a:bodyPr>
          <a:lstStyle/>
          <a:p>
            <a:r>
              <a:rPr lang="fr-CH" sz="1000" i="1"/>
              <a:t>*Iraq Camp Coordination Camp Management cluster.</a:t>
            </a:r>
            <a:endParaRPr lang="en-GB" sz="1000" i="1"/>
          </a:p>
        </p:txBody>
      </p:sp>
    </p:spTree>
    <p:extLst>
      <p:ext uri="{BB962C8B-B14F-4D97-AF65-F5344CB8AC3E}">
        <p14:creationId xmlns:p14="http://schemas.microsoft.com/office/powerpoint/2010/main" val="304823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9881"/>
            <a:ext cx="8298388" cy="936104"/>
          </a:xfrm>
        </p:spPr>
        <p:txBody>
          <a:bodyPr>
            <a:normAutofit/>
          </a:bodyPr>
          <a:lstStyle/>
          <a:p>
            <a:r>
              <a:rPr lang="fr-CH" sz="3000" dirty="0">
                <a:solidFill>
                  <a:srgbClr val="578ED1"/>
                </a:solidFill>
              </a:rPr>
              <a:t>DATA COLLECTION &amp; COVERAGE</a:t>
            </a:r>
            <a:endParaRPr lang="en-GB" sz="3000" dirty="0">
              <a:solidFill>
                <a:srgbClr val="578ED1"/>
              </a:solidFill>
            </a:endParaRPr>
          </a:p>
        </p:txBody>
      </p:sp>
      <p:sp>
        <p:nvSpPr>
          <p:cNvPr id="3" name="Content Placeholder 2"/>
          <p:cNvSpPr>
            <a:spLocks noGrp="1"/>
          </p:cNvSpPr>
          <p:nvPr>
            <p:ph idx="1"/>
          </p:nvPr>
        </p:nvSpPr>
        <p:spPr>
          <a:xfrm>
            <a:off x="179512" y="1041134"/>
            <a:ext cx="3816424" cy="5780753"/>
          </a:xfrm>
        </p:spPr>
        <p:txBody>
          <a:bodyPr>
            <a:noAutofit/>
          </a:bodyPr>
          <a:lstStyle/>
          <a:p>
            <a:pPr marL="0" lvl="0" indent="0" defTabSz="914400">
              <a:lnSpc>
                <a:spcPct val="100000"/>
              </a:lnSpc>
              <a:spcBef>
                <a:spcPts val="0"/>
              </a:spcBef>
              <a:spcAft>
                <a:spcPts val="600"/>
              </a:spcAft>
              <a:buNone/>
            </a:pPr>
            <a:r>
              <a:rPr lang="en-US" sz="1600" u="sng" dirty="0">
                <a:solidFill>
                  <a:schemeClr val="bg2">
                    <a:lumMod val="25000"/>
                  </a:schemeClr>
                </a:solidFill>
              </a:rPr>
              <a:t>Data collection</a:t>
            </a:r>
          </a:p>
          <a:p>
            <a:pPr marL="0" lvl="0" indent="0" defTabSz="914400">
              <a:lnSpc>
                <a:spcPct val="100000"/>
              </a:lnSpc>
              <a:spcBef>
                <a:spcPts val="0"/>
              </a:spcBef>
              <a:spcAft>
                <a:spcPts val="600"/>
              </a:spcAft>
              <a:buNone/>
            </a:pPr>
            <a:endParaRPr lang="en-US" sz="1600" u="sng" dirty="0">
              <a:solidFill>
                <a:schemeClr val="bg2">
                  <a:lumMod val="25000"/>
                </a:schemeClr>
              </a:solidFill>
            </a:endParaRPr>
          </a:p>
          <a:p>
            <a:pPr marL="0" lvl="0" indent="0" defTabSz="914400">
              <a:lnSpc>
                <a:spcPct val="100000"/>
              </a:lnSpc>
              <a:spcBef>
                <a:spcPts val="0"/>
              </a:spcBef>
              <a:spcAft>
                <a:spcPts val="600"/>
              </a:spcAft>
              <a:buFont typeface="Courier New" panose="02070309020205020404" pitchFamily="49" charset="0"/>
              <a:buChar char="o"/>
            </a:pPr>
            <a:r>
              <a:rPr lang="en-US" sz="1600" b="1" dirty="0">
                <a:solidFill>
                  <a:schemeClr val="bg2">
                    <a:lumMod val="25000"/>
                  </a:schemeClr>
                </a:solidFill>
              </a:rPr>
              <a:t> Between mid-June and mid-August 2019</a:t>
            </a:r>
          </a:p>
          <a:p>
            <a:pPr marL="0" lvl="0" indent="0" defTabSz="914400">
              <a:lnSpc>
                <a:spcPct val="100000"/>
              </a:lnSpc>
              <a:spcBef>
                <a:spcPts val="0"/>
              </a:spcBef>
              <a:spcAft>
                <a:spcPts val="600"/>
              </a:spcAft>
              <a:buFont typeface="Courier New" panose="02070309020205020404" pitchFamily="49" charset="0"/>
              <a:buChar char="o"/>
            </a:pPr>
            <a:endParaRPr lang="en-US" sz="1600" dirty="0">
              <a:solidFill>
                <a:schemeClr val="bg2">
                  <a:lumMod val="25000"/>
                </a:schemeClr>
              </a:solidFill>
            </a:endParaRPr>
          </a:p>
          <a:p>
            <a:pPr defTabSz="914400">
              <a:lnSpc>
                <a:spcPct val="100000"/>
              </a:lnSpc>
              <a:spcBef>
                <a:spcPts val="0"/>
              </a:spcBef>
              <a:spcAft>
                <a:spcPts val="600"/>
              </a:spcAft>
              <a:buFont typeface="Courier New" panose="02070309020205020404" pitchFamily="49" charset="0"/>
              <a:buChar char="o"/>
            </a:pPr>
            <a:r>
              <a:rPr lang="en-US" sz="1600" b="1" dirty="0">
                <a:solidFill>
                  <a:schemeClr val="bg2">
                    <a:lumMod val="25000"/>
                  </a:schemeClr>
                </a:solidFill>
              </a:rPr>
              <a:t>63 districts (coverage in map)</a:t>
            </a:r>
          </a:p>
          <a:p>
            <a:pPr defTabSz="914400">
              <a:lnSpc>
                <a:spcPct val="100000"/>
              </a:lnSpc>
              <a:spcBef>
                <a:spcPts val="0"/>
              </a:spcBef>
              <a:spcAft>
                <a:spcPts val="600"/>
              </a:spcAft>
              <a:buFont typeface="Courier New" panose="02070309020205020404" pitchFamily="49" charset="0"/>
              <a:buChar char="o"/>
            </a:pPr>
            <a:endParaRPr lang="en-US" sz="1600" dirty="0">
              <a:solidFill>
                <a:schemeClr val="bg2">
                  <a:lumMod val="25000"/>
                </a:schemeClr>
              </a:solidFill>
            </a:endParaRPr>
          </a:p>
          <a:p>
            <a:pPr defTabSz="914400">
              <a:lnSpc>
                <a:spcPct val="100000"/>
              </a:lnSpc>
              <a:spcBef>
                <a:spcPts val="0"/>
              </a:spcBef>
              <a:spcAft>
                <a:spcPts val="600"/>
              </a:spcAft>
              <a:buFont typeface="Courier New" panose="02070309020205020404" pitchFamily="49" charset="0"/>
              <a:buChar char="o"/>
            </a:pPr>
            <a:r>
              <a:rPr lang="en-US" sz="1600" b="1" dirty="0">
                <a:solidFill>
                  <a:schemeClr val="bg2">
                    <a:lumMod val="25000"/>
                  </a:schemeClr>
                </a:solidFill>
              </a:rPr>
              <a:t>13,086 households surveyed: </a:t>
            </a:r>
          </a:p>
          <a:p>
            <a:pPr lvl="1" defTabSz="914400">
              <a:lnSpc>
                <a:spcPct val="100000"/>
              </a:lnSpc>
              <a:spcBef>
                <a:spcPts val="0"/>
              </a:spcBef>
              <a:spcAft>
                <a:spcPts val="600"/>
              </a:spcAft>
            </a:pPr>
            <a:r>
              <a:rPr lang="en-US" sz="1600" dirty="0">
                <a:solidFill>
                  <a:schemeClr val="bg2">
                    <a:lumMod val="25000"/>
                  </a:schemeClr>
                </a:solidFill>
              </a:rPr>
              <a:t>3,209 IDP in camp, </a:t>
            </a:r>
          </a:p>
          <a:p>
            <a:pPr lvl="1" defTabSz="914400">
              <a:lnSpc>
                <a:spcPct val="100000"/>
              </a:lnSpc>
              <a:spcBef>
                <a:spcPts val="0"/>
              </a:spcBef>
              <a:spcAft>
                <a:spcPts val="600"/>
              </a:spcAft>
            </a:pPr>
            <a:r>
              <a:rPr lang="en-US" sz="1600" dirty="0">
                <a:solidFill>
                  <a:schemeClr val="bg2">
                    <a:lumMod val="25000"/>
                  </a:schemeClr>
                </a:solidFill>
              </a:rPr>
              <a:t>5,902 IDP out of camp, </a:t>
            </a:r>
          </a:p>
          <a:p>
            <a:pPr lvl="1" defTabSz="914400">
              <a:lnSpc>
                <a:spcPct val="100000"/>
              </a:lnSpc>
              <a:spcBef>
                <a:spcPts val="0"/>
              </a:spcBef>
              <a:spcAft>
                <a:spcPts val="600"/>
              </a:spcAft>
            </a:pPr>
            <a:r>
              <a:rPr lang="en-US" sz="1600" dirty="0">
                <a:solidFill>
                  <a:schemeClr val="bg2">
                    <a:lumMod val="25000"/>
                  </a:schemeClr>
                </a:solidFill>
              </a:rPr>
              <a:t>3,249 returnee, </a:t>
            </a:r>
          </a:p>
          <a:p>
            <a:pPr lvl="1" defTabSz="914400">
              <a:lnSpc>
                <a:spcPct val="100000"/>
              </a:lnSpc>
              <a:spcBef>
                <a:spcPts val="0"/>
              </a:spcBef>
              <a:spcAft>
                <a:spcPts val="600"/>
              </a:spcAft>
            </a:pPr>
            <a:r>
              <a:rPr lang="en-US" sz="1600" dirty="0">
                <a:solidFill>
                  <a:schemeClr val="bg2">
                    <a:lumMod val="25000"/>
                  </a:schemeClr>
                </a:solidFill>
              </a:rPr>
              <a:t>726 host community </a:t>
            </a:r>
          </a:p>
          <a:p>
            <a:pPr marL="342900" lvl="1" indent="0" defTabSz="914400">
              <a:lnSpc>
                <a:spcPct val="100000"/>
              </a:lnSpc>
              <a:spcBef>
                <a:spcPts val="0"/>
              </a:spcBef>
              <a:spcAft>
                <a:spcPts val="600"/>
              </a:spcAft>
              <a:buNone/>
            </a:pPr>
            <a:endParaRPr lang="en-US" sz="1600" dirty="0">
              <a:solidFill>
                <a:schemeClr val="bg2">
                  <a:lumMod val="25000"/>
                </a:schemeClr>
              </a:solidFill>
            </a:endParaRPr>
          </a:p>
          <a:p>
            <a:pPr marL="0" lvl="0" indent="0" defTabSz="914400">
              <a:lnSpc>
                <a:spcPct val="100000"/>
              </a:lnSpc>
              <a:spcBef>
                <a:spcPts val="0"/>
              </a:spcBef>
              <a:spcAft>
                <a:spcPts val="600"/>
              </a:spcAft>
              <a:buFont typeface="Courier New" panose="02070309020205020404" pitchFamily="49" charset="0"/>
              <a:buChar char="o"/>
            </a:pPr>
            <a:r>
              <a:rPr lang="en-US" sz="1600" b="1" dirty="0">
                <a:solidFill>
                  <a:schemeClr val="bg2">
                    <a:lumMod val="25000"/>
                  </a:schemeClr>
                </a:solidFill>
              </a:rPr>
              <a:t>  Data collected </a:t>
            </a:r>
            <a:r>
              <a:rPr lang="en-US" sz="1600" b="1">
                <a:solidFill>
                  <a:schemeClr val="bg2">
                    <a:lumMod val="25000"/>
                  </a:schemeClr>
                </a:solidFill>
              </a:rPr>
              <a:t>by REACH and 19 </a:t>
            </a:r>
            <a:r>
              <a:rPr lang="en-US" sz="1600" b="1" dirty="0">
                <a:solidFill>
                  <a:schemeClr val="bg2">
                    <a:lumMod val="25000"/>
                  </a:schemeClr>
                </a:solidFill>
              </a:rPr>
              <a:t>partners: </a:t>
            </a:r>
            <a:r>
              <a:rPr lang="en-US" sz="1600" dirty="0">
                <a:solidFill>
                  <a:schemeClr val="bg2">
                    <a:lumMod val="25000"/>
                  </a:schemeClr>
                </a:solidFill>
              </a:rPr>
              <a:t>NRC, Mercy Corps, SIF, Caritas CZ, IOM, SSORD, OXFAM, REACH-Iraq, </a:t>
            </a:r>
            <a:r>
              <a:rPr lang="en-US" sz="1600" dirty="0" err="1">
                <a:solidFill>
                  <a:schemeClr val="bg2">
                    <a:lumMod val="25000"/>
                  </a:schemeClr>
                </a:solidFill>
              </a:rPr>
              <a:t>Medair</a:t>
            </a:r>
            <a:r>
              <a:rPr lang="en-US" sz="1600" dirty="0">
                <a:solidFill>
                  <a:schemeClr val="bg2">
                    <a:lumMod val="25000"/>
                  </a:schemeClr>
                </a:solidFill>
              </a:rPr>
              <a:t>, People in Need, ZOA International, ACF, Save the Children, Human Appeal, COOPI, INTERSOS, Justice Center, IRC. </a:t>
            </a:r>
            <a:endParaRPr lang="en-US" sz="1600" b="1" u="sng" dirty="0">
              <a:solidFill>
                <a:schemeClr val="bg2">
                  <a:lumMod val="25000"/>
                </a:schemeClr>
              </a:solidFill>
            </a:endParaRPr>
          </a:p>
        </p:txBody>
      </p:sp>
      <p:sp>
        <p:nvSpPr>
          <p:cNvPr id="4" name="Slide Number Placeholder 3"/>
          <p:cNvSpPr>
            <a:spLocks noGrp="1"/>
          </p:cNvSpPr>
          <p:nvPr>
            <p:ph type="sldNum" sz="quarter" idx="12"/>
          </p:nvPr>
        </p:nvSpPr>
        <p:spPr/>
        <p:txBody>
          <a:bodyPr/>
          <a:lstStyle/>
          <a:p>
            <a:fld id="{8697C810-88CF-4BE9-9B34-5CE3EAC163FC}" type="slidenum">
              <a:rPr lang="en-US" smtClean="0"/>
              <a:t>8</a:t>
            </a:fld>
            <a:endParaRPr lang="en-US"/>
          </a:p>
        </p:txBody>
      </p:sp>
      <p:pic>
        <p:nvPicPr>
          <p:cNvPr id="5" name="Picture 4">
            <a:extLst>
              <a:ext uri="{FF2B5EF4-FFF2-40B4-BE49-F238E27FC236}">
                <a16:creationId xmlns:a16="http://schemas.microsoft.com/office/drawing/2014/main" id="{222B9577-4593-EA44-96D4-FC1AEEE5EDC0}"/>
              </a:ext>
            </a:extLst>
          </p:cNvPr>
          <p:cNvPicPr>
            <a:picLocks noChangeAspect="1"/>
          </p:cNvPicPr>
          <p:nvPr/>
        </p:nvPicPr>
        <p:blipFill>
          <a:blip r:embed="rId3"/>
          <a:stretch>
            <a:fillRect/>
          </a:stretch>
        </p:blipFill>
        <p:spPr>
          <a:xfrm>
            <a:off x="6484815" y="6237312"/>
            <a:ext cx="2481371" cy="498594"/>
          </a:xfrm>
          <a:prstGeom prst="rect">
            <a:avLst/>
          </a:prstGeom>
        </p:spPr>
      </p:pic>
      <p:pic>
        <p:nvPicPr>
          <p:cNvPr id="6"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t="1354" r="1812" b="2615"/>
          <a:stretch/>
        </p:blipFill>
        <p:spPr>
          <a:xfrm>
            <a:off x="3837587" y="979521"/>
            <a:ext cx="5240725" cy="5175216"/>
          </a:xfrm>
          <a:prstGeom prst="rect">
            <a:avLst/>
          </a:prstGeom>
        </p:spPr>
      </p:pic>
    </p:spTree>
    <p:extLst>
      <p:ext uri="{BB962C8B-B14F-4D97-AF65-F5344CB8AC3E}">
        <p14:creationId xmlns:p14="http://schemas.microsoft.com/office/powerpoint/2010/main" val="2575839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936104"/>
          </a:xfrm>
        </p:spPr>
        <p:txBody>
          <a:bodyPr>
            <a:normAutofit/>
          </a:bodyPr>
          <a:lstStyle/>
          <a:p>
            <a:r>
              <a:rPr lang="fr-CH" sz="3000" dirty="0">
                <a:solidFill>
                  <a:srgbClr val="3270B8"/>
                </a:solidFill>
              </a:rPr>
              <a:t>CHALLENGES &amp; LIMITATIONS</a:t>
            </a:r>
            <a:endParaRPr lang="en-GB" sz="3000" dirty="0">
              <a:solidFill>
                <a:srgbClr val="3270B8"/>
              </a:solidFill>
            </a:endParaRPr>
          </a:p>
        </p:txBody>
      </p:sp>
      <p:sp>
        <p:nvSpPr>
          <p:cNvPr id="3" name="Content Placeholder 2"/>
          <p:cNvSpPr>
            <a:spLocks noGrp="1"/>
          </p:cNvSpPr>
          <p:nvPr>
            <p:ph idx="1"/>
          </p:nvPr>
        </p:nvSpPr>
        <p:spPr>
          <a:xfrm>
            <a:off x="269522" y="1268760"/>
            <a:ext cx="8604956" cy="5380708"/>
          </a:xfrm>
        </p:spPr>
        <p:txBody>
          <a:bodyPr>
            <a:normAutofit/>
          </a:bodyPr>
          <a:lstStyle/>
          <a:p>
            <a:r>
              <a:rPr lang="fr-CH" sz="1800">
                <a:solidFill>
                  <a:schemeClr val="bg2">
                    <a:lumMod val="25000"/>
                  </a:schemeClr>
                </a:solidFill>
              </a:rPr>
              <a:t>Surveys were conducted with one respondent (usually the head of household) only, who answered on behalf of the household, including for individual level questions on other members of the household. </a:t>
            </a:r>
          </a:p>
          <a:p>
            <a:endParaRPr lang="fr-CH" sz="1800">
              <a:solidFill>
                <a:schemeClr val="bg2">
                  <a:lumMod val="25000"/>
                </a:schemeClr>
              </a:solidFill>
            </a:endParaRPr>
          </a:p>
          <a:p>
            <a:r>
              <a:rPr lang="fr-CH" sz="1800">
                <a:solidFill>
                  <a:schemeClr val="bg2">
                    <a:lumMod val="25000"/>
                  </a:schemeClr>
                </a:solidFill>
              </a:rPr>
              <a:t>The month of Ramadan which ended two weeks prior to data collection may have impacted certain survey responses that had a recall period of 30 days (coping strategies, income, expenditure, etc.) </a:t>
            </a:r>
          </a:p>
          <a:p>
            <a:endParaRPr lang="fr-CH" sz="1800">
              <a:solidFill>
                <a:schemeClr val="bg2">
                  <a:lumMod val="25000"/>
                </a:schemeClr>
              </a:solidFill>
            </a:endParaRPr>
          </a:p>
          <a:p>
            <a:r>
              <a:rPr lang="fr-CH" sz="1800">
                <a:solidFill>
                  <a:schemeClr val="bg2">
                    <a:lumMod val="25000"/>
                  </a:schemeClr>
                </a:solidFill>
              </a:rPr>
              <a:t>Collaboration between 20 organizations collecting data may have led to some minor inconsistencies in terms of data collected. </a:t>
            </a:r>
          </a:p>
          <a:p>
            <a:endParaRPr lang="fr-CH" sz="1800">
              <a:solidFill>
                <a:schemeClr val="bg2">
                  <a:lumMod val="25000"/>
                </a:schemeClr>
              </a:solidFill>
            </a:endParaRPr>
          </a:p>
          <a:p>
            <a:r>
              <a:rPr lang="fr-CH" sz="1800">
                <a:solidFill>
                  <a:schemeClr val="bg2">
                    <a:lumMod val="25000"/>
                  </a:schemeClr>
                </a:solidFill>
              </a:rPr>
              <a:t>Some areas were inaccessible due to authorization restrictions, or security limitations, which meant that target samples were not fully achieved there. </a:t>
            </a:r>
          </a:p>
          <a:p>
            <a:endParaRPr lang="fr-CH" sz="1800">
              <a:solidFill>
                <a:schemeClr val="bg2">
                  <a:lumMod val="25000"/>
                </a:schemeClr>
              </a:solidFill>
            </a:endParaRPr>
          </a:p>
          <a:p>
            <a:r>
              <a:rPr lang="fr-CH" sz="1800">
                <a:solidFill>
                  <a:schemeClr val="bg2">
                    <a:lumMod val="25000"/>
                  </a:schemeClr>
                </a:solidFill>
              </a:rPr>
              <a:t>Only districts with 200 IDP and/or returnee households were surveyed. Therefore, districts with less than 200 households are not included in the scope of the assessment. </a:t>
            </a:r>
          </a:p>
          <a:p>
            <a:endParaRPr lang="en-GB"/>
          </a:p>
        </p:txBody>
      </p:sp>
      <p:sp>
        <p:nvSpPr>
          <p:cNvPr id="4" name="Slide Number Placeholder 3"/>
          <p:cNvSpPr>
            <a:spLocks noGrp="1"/>
          </p:cNvSpPr>
          <p:nvPr>
            <p:ph type="sldNum" sz="quarter" idx="12"/>
          </p:nvPr>
        </p:nvSpPr>
        <p:spPr/>
        <p:txBody>
          <a:bodyPr/>
          <a:lstStyle/>
          <a:p>
            <a:fld id="{8697C810-88CF-4BE9-9B34-5CE3EAC163FC}" type="slidenum">
              <a:rPr lang="en-US" smtClean="0"/>
              <a:t>9</a:t>
            </a:fld>
            <a:endParaRPr lang="en-US"/>
          </a:p>
        </p:txBody>
      </p:sp>
    </p:spTree>
    <p:extLst>
      <p:ext uri="{BB962C8B-B14F-4D97-AF65-F5344CB8AC3E}">
        <p14:creationId xmlns:p14="http://schemas.microsoft.com/office/powerpoint/2010/main" val="322897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ACH colors">
    <a:dk1>
      <a:srgbClr val="000000"/>
    </a:dk1>
    <a:lt1>
      <a:srgbClr val="FFFFFF"/>
    </a:lt1>
    <a:dk2>
      <a:srgbClr val="000000"/>
    </a:dk2>
    <a:lt2>
      <a:srgbClr val="58585A"/>
    </a:lt2>
    <a:accent1>
      <a:srgbClr val="EE5859"/>
    </a:accent1>
    <a:accent2>
      <a:srgbClr val="58585A"/>
    </a:accent2>
    <a:accent3>
      <a:srgbClr val="D2CBB8"/>
    </a:accent3>
    <a:accent4>
      <a:srgbClr val="F69E61"/>
    </a:accent4>
    <a:accent5>
      <a:srgbClr val="A5C9A1"/>
    </a:accent5>
    <a:accent6>
      <a:srgbClr val="56B3CD"/>
    </a:accent6>
    <a:hlink>
      <a:srgbClr val="0067A9"/>
    </a:hlink>
    <a:folHlink>
      <a:srgbClr val="FFF6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20004</TotalTime>
  <Words>5323</Words>
  <Application>Microsoft Office PowerPoint</Application>
  <PresentationFormat>On-screen Show (4:3)</PresentationFormat>
  <Paragraphs>593</Paragraphs>
  <Slides>42</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Courier New</vt:lpstr>
      <vt:lpstr>Office Theme</vt:lpstr>
      <vt:lpstr>IRAQ MULTI-CLUSTER NEEDS  ASSESSMENT (MCNA) VII Key Findings</vt:lpstr>
      <vt:lpstr>CONTENT </vt:lpstr>
      <vt:lpstr>PowerPoint Presentation</vt:lpstr>
      <vt:lpstr>PURPOSE OF THE MCNA</vt:lpstr>
      <vt:lpstr>INSTITUTIONAL FRAMEWORK</vt:lpstr>
      <vt:lpstr>THE MCNA WITHIN THE 2020 HNO PROCESS</vt:lpstr>
      <vt:lpstr>METHODOLOGY &amp; DATA COLLECTION</vt:lpstr>
      <vt:lpstr>DATA COLLECTION &amp; COVERAGE</vt:lpstr>
      <vt:lpstr>CHALLENGES &amp; LIMITATIONS</vt:lpstr>
      <vt:lpstr>PowerPoint Presentation</vt:lpstr>
      <vt:lpstr>DEMOGRAPHICS</vt:lpstr>
      <vt:lpstr>PowerPoint Presentation</vt:lpstr>
      <vt:lpstr>PowerPoint Presentation</vt:lpstr>
      <vt:lpstr>IDP MOVEMENT INTENTIONS – DISTRICT LEVEL </vt:lpstr>
      <vt:lpstr>PowerPoint Presentation</vt:lpstr>
      <vt:lpstr>PowerPoint Presentation</vt:lpstr>
      <vt:lpstr>AAP – AID RECEIVED &amp; SATISFACTION </vt:lpstr>
      <vt:lpstr>PowerPoint Presentation</vt:lpstr>
      <vt:lpstr>DURABLE SOLUTIONS</vt:lpstr>
      <vt:lpstr>VULNERABILITIES – COPING STRATEGIES</vt:lpstr>
      <vt:lpstr>VULNERABILITY – INCOME</vt:lpstr>
      <vt:lpstr>VULNERABILITIES – DISABILITY</vt:lpstr>
      <vt:lpstr>VULNERABILITIES – FEMALE HEADED HOUSEHOLDS</vt:lpstr>
      <vt:lpstr>PowerPoint Presentation</vt:lpstr>
      <vt:lpstr>SHELTER </vt:lpstr>
      <vt:lpstr>SHELTER</vt:lpstr>
      <vt:lpstr>WASH</vt:lpstr>
      <vt:lpstr>WASH</vt:lpstr>
      <vt:lpstr>FOOD SECURITY</vt:lpstr>
      <vt:lpstr>LIVELIHOODS</vt:lpstr>
      <vt:lpstr>EDUCATION</vt:lpstr>
      <vt:lpstr>EDUCATION</vt:lpstr>
      <vt:lpstr>HEALTH</vt:lpstr>
      <vt:lpstr>HEALTH</vt:lpstr>
      <vt:lpstr>HEALTH / PROTECTION</vt:lpstr>
      <vt:lpstr>PROTECTION – GENERAL PROTECTION</vt:lpstr>
      <vt:lpstr>PROTECTION – MINE ACTION</vt:lpstr>
      <vt:lpstr>PROTECTION – GENDER-BASED VIOLENCE (GBV)</vt:lpstr>
      <vt:lpstr>PROTECTION – HOUSING, LAND &amp; PROPERTY (HLP)</vt:lpstr>
      <vt:lpstr>PowerPoint Presentation</vt:lpstr>
      <vt:lpstr>CONCLUSIONS – CROSS-SECTORAL</vt:lpstr>
      <vt:lpstr>OUTPUTS </vt:lpstr>
    </vt:vector>
  </TitlesOfParts>
  <Company>United Nations Office at Geneva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FAWAD HUSSAIN SYED</dc:creator>
  <cp:lastModifiedBy>Michael Bally</cp:lastModifiedBy>
  <cp:revision>1428</cp:revision>
  <cp:lastPrinted>2018-06-09T14:41:35Z</cp:lastPrinted>
  <dcterms:created xsi:type="dcterms:W3CDTF">2015-08-26T11:20:20Z</dcterms:created>
  <dcterms:modified xsi:type="dcterms:W3CDTF">2019-12-17T07:10:57Z</dcterms:modified>
</cp:coreProperties>
</file>