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7" r:id="rId6"/>
    <p:sldId id="342" r:id="rId7"/>
    <p:sldId id="284" r:id="rId8"/>
    <p:sldId id="343" r:id="rId9"/>
    <p:sldId id="338" r:id="rId10"/>
    <p:sldId id="322" r:id="rId11"/>
    <p:sldId id="276" r:id="rId12"/>
    <p:sldId id="281" r:id="rId13"/>
    <p:sldId id="282" r:id="rId14"/>
    <p:sldId id="323" r:id="rId15"/>
    <p:sldId id="324" r:id="rId16"/>
    <p:sldId id="341" r:id="rId17"/>
    <p:sldId id="337" r:id="rId18"/>
    <p:sldId id="340" r:id="rId19"/>
    <p:sldId id="262" r:id="rId20"/>
    <p:sldId id="325" r:id="rId21"/>
    <p:sldId id="272" r:id="rId22"/>
    <p:sldId id="344" r:id="rId23"/>
    <p:sldId id="330" r:id="rId24"/>
    <p:sldId id="345" r:id="rId25"/>
    <p:sldId id="346" r:id="rId26"/>
    <p:sldId id="347" r:id="rId27"/>
    <p:sldId id="348" r:id="rId28"/>
    <p:sldId id="349" r:id="rId29"/>
    <p:sldId id="350" r:id="rId30"/>
    <p:sldId id="333" r:id="rId31"/>
    <p:sldId id="336" r:id="rId32"/>
  </p:sldIdLst>
  <p:sldSz cx="12192000" cy="6858000"/>
  <p:notesSz cx="6735763" cy="9866313"/>
  <p:defaultTex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5859"/>
    <a:srgbClr val="58585A"/>
    <a:srgbClr val="315975"/>
    <a:srgbClr val="FFFFFF"/>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FAC0BEC-FDCF-AB5B-7CB3-E07E29B8D0FE}" v="28" dt="2024-03-22T07:09:51.5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BEEFEC69-6C7E-4EF4-B7D0-9C6B68C54849}" type="datetimeFigureOut">
              <a:t>3/22/2024</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A0B38245-7AFF-4EB4-8805-B6FF63A1270C}" type="slidenum">
              <a:t>‹#›</a:t>
            </a:fld>
            <a:endParaRPr lang="en-US"/>
          </a:p>
        </p:txBody>
      </p:sp>
    </p:spTree>
    <p:extLst>
      <p:ext uri="{BB962C8B-B14F-4D97-AF65-F5344CB8AC3E}">
        <p14:creationId xmlns:p14="http://schemas.microsoft.com/office/powerpoint/2010/main" val="1370873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Preliminary findings</a:t>
            </a:r>
            <a:endParaRPr lang="en-CH"/>
          </a:p>
        </p:txBody>
      </p:sp>
      <p:sp>
        <p:nvSpPr>
          <p:cNvPr id="4" name="Slide Number Placeholder 3"/>
          <p:cNvSpPr>
            <a:spLocks noGrp="1"/>
          </p:cNvSpPr>
          <p:nvPr>
            <p:ph type="sldNum" sz="quarter" idx="5"/>
          </p:nvPr>
        </p:nvSpPr>
        <p:spPr/>
        <p:txBody>
          <a:bodyPr/>
          <a:lstStyle/>
          <a:p>
            <a:fld id="{A0B38245-7AFF-4EB4-8805-B6FF63A1270C}" type="slidenum">
              <a:rPr lang="en-CH" smtClean="0"/>
              <a:t>1</a:t>
            </a:fld>
            <a:endParaRPr lang="en-CH"/>
          </a:p>
        </p:txBody>
      </p:sp>
    </p:spTree>
    <p:extLst>
      <p:ext uri="{BB962C8B-B14F-4D97-AF65-F5344CB8AC3E}">
        <p14:creationId xmlns:p14="http://schemas.microsoft.com/office/powerpoint/2010/main" val="3209297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a:solidFill>
                  <a:srgbClr val="57585A"/>
                </a:solidFill>
                <a:latin typeface="Segoe UI" panose="020B0502040204020203" pitchFamily="34" charset="0"/>
              </a:rPr>
              <a:t>While geo-spatial data has significantly improved the understanding of the extent of conflict-driven infrastructural damage in Ukraine, it falls short in capturing its nuanced, </a:t>
            </a:r>
            <a:r>
              <a:rPr lang="en-US" sz="1200" b="0" i="0" u="none" strike="noStrike" baseline="0" err="1">
                <a:solidFill>
                  <a:srgbClr val="57585A"/>
                </a:solidFill>
                <a:latin typeface="Segoe UI" panose="020B0502040204020203" pitchFamily="34" charset="0"/>
              </a:rPr>
              <a:t>localised</a:t>
            </a:r>
            <a:r>
              <a:rPr lang="en-US" sz="1200" b="0" i="0" u="none" strike="noStrike" baseline="0">
                <a:solidFill>
                  <a:srgbClr val="57585A"/>
                </a:solidFill>
                <a:latin typeface="Segoe UI" panose="020B0502040204020203" pitchFamily="34" charset="0"/>
              </a:rPr>
              <a:t> impacts on various sectors over different timescales. To address this gap, REACH complements GIS-based damage assessments with qualitative impact analyses to enhance the understanding of infrastructure damage impacts, with a particular emphasis on service availability and accessibility. It aims to inform targeted, context-specific strategies for humanitarian action, early recovery, and reconstruction that address the consequences of damage. Through an Accountability to Affected Populations perspective, this approach ensures that recovery initiatives are not only inclusive and data-informed but also align with the needs and priorities of affected communities. </a:t>
            </a:r>
            <a:endParaRPr lang="en-US"/>
          </a:p>
          <a:p>
            <a:endParaRPr lang="en-US"/>
          </a:p>
        </p:txBody>
      </p:sp>
      <p:sp>
        <p:nvSpPr>
          <p:cNvPr id="4" name="Slide Number Placeholder 3"/>
          <p:cNvSpPr>
            <a:spLocks noGrp="1"/>
          </p:cNvSpPr>
          <p:nvPr>
            <p:ph type="sldNum" sz="quarter" idx="5"/>
          </p:nvPr>
        </p:nvSpPr>
        <p:spPr/>
        <p:txBody>
          <a:bodyPr/>
          <a:lstStyle/>
          <a:p>
            <a:fld id="{A0B38245-7AFF-4EB4-8805-B6FF63A1270C}" type="slidenum">
              <a:rPr lang="en-US" smtClean="0"/>
              <a:t>17</a:t>
            </a:fld>
            <a:endParaRPr lang="en-US"/>
          </a:p>
        </p:txBody>
      </p:sp>
    </p:spTree>
    <p:extLst>
      <p:ext uri="{BB962C8B-B14F-4D97-AF65-F5344CB8AC3E}">
        <p14:creationId xmlns:p14="http://schemas.microsoft.com/office/powerpoint/2010/main" val="3632812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Perhaps split these between two slides.</a:t>
            </a:r>
          </a:p>
        </p:txBody>
      </p:sp>
      <p:sp>
        <p:nvSpPr>
          <p:cNvPr id="4" name="Slide Number Placeholder 3"/>
          <p:cNvSpPr>
            <a:spLocks noGrp="1"/>
          </p:cNvSpPr>
          <p:nvPr>
            <p:ph type="sldNum" sz="quarter" idx="5"/>
          </p:nvPr>
        </p:nvSpPr>
        <p:spPr/>
        <p:txBody>
          <a:bodyPr/>
          <a:lstStyle/>
          <a:p>
            <a:fld id="{A0B38245-7AFF-4EB4-8805-B6FF63A1270C}" type="slidenum">
              <a:rPr lang="en-US" smtClean="0"/>
              <a:t>18</a:t>
            </a:fld>
            <a:endParaRPr lang="en-US"/>
          </a:p>
        </p:txBody>
      </p:sp>
    </p:spTree>
    <p:extLst>
      <p:ext uri="{BB962C8B-B14F-4D97-AF65-F5344CB8AC3E}">
        <p14:creationId xmlns:p14="http://schemas.microsoft.com/office/powerpoint/2010/main" val="1284885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D2C1A-B4F4-7328-BD31-CB94FBE4FC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03361-30F6-765A-E9E3-D879E07050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CC4AE6-29EE-3BA3-405B-2C4DB4E91314}"/>
              </a:ext>
            </a:extLst>
          </p:cNvPr>
          <p:cNvSpPr>
            <a:spLocks noGrp="1"/>
          </p:cNvSpPr>
          <p:nvPr>
            <p:ph type="body" idx="1"/>
          </p:nvPr>
        </p:nvSpPr>
        <p:spPr/>
        <p:txBody>
          <a:bodyPr/>
          <a:lstStyle/>
          <a:p>
            <a:r>
              <a:rPr lang="en-US"/>
              <a:t>Perhaps split these between two slides.</a:t>
            </a:r>
          </a:p>
        </p:txBody>
      </p:sp>
      <p:sp>
        <p:nvSpPr>
          <p:cNvPr id="4" name="Slide Number Placeholder 3">
            <a:extLst>
              <a:ext uri="{FF2B5EF4-FFF2-40B4-BE49-F238E27FC236}">
                <a16:creationId xmlns:a16="http://schemas.microsoft.com/office/drawing/2014/main" id="{DB1CC7BC-0DC1-F69B-2D79-E49455583097}"/>
              </a:ext>
            </a:extLst>
          </p:cNvPr>
          <p:cNvSpPr>
            <a:spLocks noGrp="1"/>
          </p:cNvSpPr>
          <p:nvPr>
            <p:ph type="sldNum" sz="quarter" idx="5"/>
          </p:nvPr>
        </p:nvSpPr>
        <p:spPr/>
        <p:txBody>
          <a:bodyPr/>
          <a:lstStyle/>
          <a:p>
            <a:fld id="{A0B38245-7AFF-4EB4-8805-B6FF63A1270C}" type="slidenum">
              <a:rPr lang="en-US" smtClean="0"/>
              <a:t>19</a:t>
            </a:fld>
            <a:endParaRPr lang="en-US"/>
          </a:p>
        </p:txBody>
      </p:sp>
    </p:spTree>
    <p:extLst>
      <p:ext uri="{BB962C8B-B14F-4D97-AF65-F5344CB8AC3E}">
        <p14:creationId xmlns:p14="http://schemas.microsoft.com/office/powerpoint/2010/main" val="2680448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baseline="0">
                <a:solidFill>
                  <a:srgbClr val="57585A"/>
                </a:solidFill>
                <a:latin typeface="Segoe UI" panose="020B0502040204020203" pitchFamily="34" charset="0"/>
              </a:rPr>
              <a:t>Low impact </a:t>
            </a:r>
            <a:r>
              <a:rPr lang="en-US" sz="1200" b="0" i="0" u="none" strike="noStrike" baseline="0">
                <a:solidFill>
                  <a:srgbClr val="57585A"/>
                </a:solidFill>
                <a:latin typeface="Segoe UI" panose="020B0502040204020203" pitchFamily="34" charset="0"/>
              </a:rPr>
              <a:t>Represents minimal disruption, with most facilities operational and services largely accessible. </a:t>
            </a:r>
            <a:br>
              <a:rPr lang="en-US" sz="1200" b="0" i="0" u="none" strike="noStrike" baseline="0">
                <a:solidFill>
                  <a:srgbClr val="57585A"/>
                </a:solidFill>
                <a:latin typeface="Segoe UI" panose="020B0502040204020203" pitchFamily="34" charset="0"/>
              </a:rPr>
            </a:br>
            <a:endParaRPr lang="en-US" sz="1200" b="0" i="0" u="none" strike="noStrike" baseline="0">
              <a:solidFill>
                <a:srgbClr val="57585A"/>
              </a:solidFill>
              <a:latin typeface="Segoe UI" panose="020B0502040204020203" pitchFamily="34" charset="0"/>
            </a:endParaRPr>
          </a:p>
          <a:p>
            <a:r>
              <a:rPr lang="en-US" sz="1200" b="1" i="0" u="none" strike="noStrike" baseline="0">
                <a:solidFill>
                  <a:srgbClr val="57585A"/>
                </a:solidFill>
                <a:latin typeface="Segoe UI" panose="020B0502040204020203" pitchFamily="34" charset="0"/>
              </a:rPr>
              <a:t>Medium impact </a:t>
            </a:r>
            <a:r>
              <a:rPr lang="en-US" sz="1200" b="0" i="0" u="none" strike="noStrike" baseline="0">
                <a:solidFill>
                  <a:srgbClr val="57585A"/>
                </a:solidFill>
                <a:latin typeface="Segoe UI" panose="020B0502040204020203" pitchFamily="34" charset="0"/>
              </a:rPr>
              <a:t>Noticeable disruption, with services operating at reduced capacity or being intermittently unavailable. Residents face notable challenges in accessing services Damage to infrastructure is significant but generally repairable. Need for temporary solutions and external assistance. </a:t>
            </a:r>
            <a:br>
              <a:rPr lang="en-US" sz="1200" b="0" i="0" u="none" strike="noStrike" baseline="0">
                <a:solidFill>
                  <a:srgbClr val="57585A"/>
                </a:solidFill>
                <a:latin typeface="Segoe UI" panose="020B0502040204020203" pitchFamily="34" charset="0"/>
              </a:rPr>
            </a:br>
            <a:endParaRPr lang="en-US" sz="1200" b="0" i="0" u="none" strike="noStrike" baseline="0">
              <a:solidFill>
                <a:srgbClr val="57585A"/>
              </a:solidFill>
              <a:latin typeface="Segoe UI" panose="020B0502040204020203" pitchFamily="34" charset="0"/>
            </a:endParaRPr>
          </a:p>
          <a:p>
            <a:r>
              <a:rPr lang="en-US" sz="1200" b="1" i="0" u="none" strike="noStrike" baseline="0">
                <a:solidFill>
                  <a:srgbClr val="57585A"/>
                </a:solidFill>
                <a:latin typeface="Segoe UI" panose="020B0502040204020203" pitchFamily="34" charset="0"/>
              </a:rPr>
              <a:t>High impact </a:t>
            </a:r>
            <a:r>
              <a:rPr lang="en-US" sz="1200" b="0" i="0" u="none" strike="noStrike" baseline="0">
                <a:solidFill>
                  <a:srgbClr val="57585A"/>
                </a:solidFill>
                <a:latin typeface="Segoe UI" panose="020B0502040204020203" pitchFamily="34" charset="0"/>
              </a:rPr>
              <a:t>Reflects major disruption or severe/complete service unavailability; often couple with extensive damage requiring significant reconstruction efforts. Residents experience severe challenges in accessing services, with resulting decline in living standards. Restoration of services requires comprehensive and long-term external support</a:t>
            </a:r>
          </a:p>
          <a:p>
            <a:endParaRPr lang="en-US"/>
          </a:p>
        </p:txBody>
      </p:sp>
      <p:sp>
        <p:nvSpPr>
          <p:cNvPr id="4" name="Slide Number Placeholder 3"/>
          <p:cNvSpPr>
            <a:spLocks noGrp="1"/>
          </p:cNvSpPr>
          <p:nvPr>
            <p:ph type="sldNum" sz="quarter" idx="5"/>
          </p:nvPr>
        </p:nvSpPr>
        <p:spPr/>
        <p:txBody>
          <a:bodyPr/>
          <a:lstStyle/>
          <a:p>
            <a:fld id="{A0B38245-7AFF-4EB4-8805-B6FF63A1270C}" type="slidenum">
              <a:rPr lang="en-US" smtClean="0"/>
              <a:t>20</a:t>
            </a:fld>
            <a:endParaRPr lang="en-US"/>
          </a:p>
        </p:txBody>
      </p:sp>
    </p:spTree>
    <p:extLst>
      <p:ext uri="{BB962C8B-B14F-4D97-AF65-F5344CB8AC3E}">
        <p14:creationId xmlns:p14="http://schemas.microsoft.com/office/powerpoint/2010/main" val="2121027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back the w</a:t>
            </a:r>
          </a:p>
        </p:txBody>
      </p:sp>
      <p:sp>
        <p:nvSpPr>
          <p:cNvPr id="4" name="Slide Number Placeholder 3"/>
          <p:cNvSpPr>
            <a:spLocks noGrp="1"/>
          </p:cNvSpPr>
          <p:nvPr>
            <p:ph type="sldNum" sz="quarter" idx="5"/>
          </p:nvPr>
        </p:nvSpPr>
        <p:spPr/>
        <p:txBody>
          <a:bodyPr/>
          <a:lstStyle/>
          <a:p>
            <a:fld id="{A0B38245-7AFF-4EB4-8805-B6FF63A1270C}" type="slidenum">
              <a:rPr lang="en-US" smtClean="0"/>
              <a:t>28</a:t>
            </a:fld>
            <a:endParaRPr lang="en-US"/>
          </a:p>
        </p:txBody>
      </p:sp>
    </p:spTree>
    <p:extLst>
      <p:ext uri="{BB962C8B-B14F-4D97-AF65-F5344CB8AC3E}">
        <p14:creationId xmlns:p14="http://schemas.microsoft.com/office/powerpoint/2010/main" val="3071872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0B38245-7AFF-4EB4-8805-B6FF63A1270C}" type="slidenum">
              <a:rPr lang="en-CH" smtClean="0"/>
              <a:t>2</a:t>
            </a:fld>
            <a:endParaRPr lang="en-CH"/>
          </a:p>
        </p:txBody>
      </p:sp>
    </p:spTree>
    <p:extLst>
      <p:ext uri="{BB962C8B-B14F-4D97-AF65-F5344CB8AC3E}">
        <p14:creationId xmlns:p14="http://schemas.microsoft.com/office/powerpoint/2010/main" val="67702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a:t>
            </a:r>
          </a:p>
        </p:txBody>
      </p:sp>
      <p:sp>
        <p:nvSpPr>
          <p:cNvPr id="4" name="Slide Number Placeholder 3"/>
          <p:cNvSpPr>
            <a:spLocks noGrp="1"/>
          </p:cNvSpPr>
          <p:nvPr>
            <p:ph type="sldNum" sz="quarter" idx="5"/>
          </p:nvPr>
        </p:nvSpPr>
        <p:spPr/>
        <p:txBody>
          <a:bodyPr/>
          <a:lstStyle/>
          <a:p>
            <a:fld id="{A0B38245-7AFF-4EB4-8805-B6FF63A1270C}" type="slidenum">
              <a:rPr lang="en-US" smtClean="0"/>
              <a:t>4</a:t>
            </a:fld>
            <a:endParaRPr lang="en-US"/>
          </a:p>
        </p:txBody>
      </p:sp>
    </p:spTree>
    <p:extLst>
      <p:ext uri="{BB962C8B-B14F-4D97-AF65-F5344CB8AC3E}">
        <p14:creationId xmlns:p14="http://schemas.microsoft.com/office/powerpoint/2010/main" val="25675672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0D081-0738-FA2A-E4DB-BC82F186C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85F7FF-B361-E4A4-4A8B-95C85DAD18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9E626B-3106-2D4E-2D44-9C55B2A22483}"/>
              </a:ext>
            </a:extLst>
          </p:cNvPr>
          <p:cNvSpPr>
            <a:spLocks noGrp="1"/>
          </p:cNvSpPr>
          <p:nvPr>
            <p:ph type="body" idx="1"/>
          </p:nvPr>
        </p:nvSpPr>
        <p:spPr/>
        <p:txBody>
          <a:bodyPr/>
          <a:lstStyle/>
          <a:p>
            <a:pPr algn="l"/>
            <a:r>
              <a:rPr lang="en-US"/>
              <a:t>How</a:t>
            </a:r>
          </a:p>
          <a:p>
            <a:pPr algn="l"/>
            <a:r>
              <a:rPr lang="en-US"/>
              <a:t>Kherson, Nikopol, Saltivka (Kharkiv), Mykolaiv, Izium</a:t>
            </a:r>
          </a:p>
        </p:txBody>
      </p:sp>
      <p:sp>
        <p:nvSpPr>
          <p:cNvPr id="4" name="Slide Number Placeholder 3">
            <a:extLst>
              <a:ext uri="{FF2B5EF4-FFF2-40B4-BE49-F238E27FC236}">
                <a16:creationId xmlns:a16="http://schemas.microsoft.com/office/drawing/2014/main" id="{92027C33-5ACA-0963-7995-ABB96287E7B2}"/>
              </a:ext>
            </a:extLst>
          </p:cNvPr>
          <p:cNvSpPr>
            <a:spLocks noGrp="1"/>
          </p:cNvSpPr>
          <p:nvPr>
            <p:ph type="sldNum" sz="quarter" idx="5"/>
          </p:nvPr>
        </p:nvSpPr>
        <p:spPr/>
        <p:txBody>
          <a:bodyPr/>
          <a:lstStyle/>
          <a:p>
            <a:fld id="{A0B38245-7AFF-4EB4-8805-B6FF63A1270C}" type="slidenum">
              <a:rPr lang="en-US" smtClean="0"/>
              <a:t>5</a:t>
            </a:fld>
            <a:endParaRPr lang="en-US"/>
          </a:p>
        </p:txBody>
      </p:sp>
    </p:spTree>
    <p:extLst>
      <p:ext uri="{BB962C8B-B14F-4D97-AF65-F5344CB8AC3E}">
        <p14:creationId xmlns:p14="http://schemas.microsoft.com/office/powerpoint/2010/main" val="294145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BC12D-B286-713D-E2F8-F8FB5CDA66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1E1294-3D4E-9FA2-BDDA-4A188F103F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64A102-20FD-25CD-490B-A6A97DBD6C5D}"/>
              </a:ext>
            </a:extLst>
          </p:cNvPr>
          <p:cNvSpPr>
            <a:spLocks noGrp="1"/>
          </p:cNvSpPr>
          <p:nvPr>
            <p:ph type="body" idx="1"/>
          </p:nvPr>
        </p:nvSpPr>
        <p:spPr/>
        <p:txBody>
          <a:bodyPr/>
          <a:lstStyle/>
          <a:p>
            <a:pPr algn="l"/>
            <a:endParaRPr lang="en-US"/>
          </a:p>
        </p:txBody>
      </p:sp>
      <p:sp>
        <p:nvSpPr>
          <p:cNvPr id="4" name="Slide Number Placeholder 3">
            <a:extLst>
              <a:ext uri="{FF2B5EF4-FFF2-40B4-BE49-F238E27FC236}">
                <a16:creationId xmlns:a16="http://schemas.microsoft.com/office/drawing/2014/main" id="{9B19F666-B6DF-46FF-EF56-C251DC2D428D}"/>
              </a:ext>
            </a:extLst>
          </p:cNvPr>
          <p:cNvSpPr>
            <a:spLocks noGrp="1"/>
          </p:cNvSpPr>
          <p:nvPr>
            <p:ph type="sldNum" sz="quarter" idx="5"/>
          </p:nvPr>
        </p:nvSpPr>
        <p:spPr/>
        <p:txBody>
          <a:bodyPr/>
          <a:lstStyle/>
          <a:p>
            <a:fld id="{A0B38245-7AFF-4EB4-8805-B6FF63A1270C}" type="slidenum">
              <a:rPr lang="en-US" smtClean="0"/>
              <a:t>6</a:t>
            </a:fld>
            <a:endParaRPr lang="en-US"/>
          </a:p>
        </p:txBody>
      </p:sp>
    </p:spTree>
    <p:extLst>
      <p:ext uri="{BB962C8B-B14F-4D97-AF65-F5344CB8AC3E}">
        <p14:creationId xmlns:p14="http://schemas.microsoft.com/office/powerpoint/2010/main" val="2371389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Donors</a:t>
            </a:r>
            <a:endParaRPr lang="en-CH"/>
          </a:p>
        </p:txBody>
      </p:sp>
      <p:sp>
        <p:nvSpPr>
          <p:cNvPr id="4" name="Slide Number Placeholder 3"/>
          <p:cNvSpPr>
            <a:spLocks noGrp="1"/>
          </p:cNvSpPr>
          <p:nvPr>
            <p:ph type="sldNum" sz="quarter" idx="5"/>
          </p:nvPr>
        </p:nvSpPr>
        <p:spPr/>
        <p:txBody>
          <a:bodyPr/>
          <a:lstStyle/>
          <a:p>
            <a:fld id="{3336F39F-D8FC-449E-BD95-5FA1D74BB1BC}" type="slidenum">
              <a:rPr lang="en-CH" smtClean="0"/>
              <a:t>7</a:t>
            </a:fld>
            <a:endParaRPr lang="en-CH"/>
          </a:p>
        </p:txBody>
      </p:sp>
    </p:spTree>
    <p:extLst>
      <p:ext uri="{BB962C8B-B14F-4D97-AF65-F5344CB8AC3E}">
        <p14:creationId xmlns:p14="http://schemas.microsoft.com/office/powerpoint/2010/main" val="779374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A0B38245-7AFF-4EB4-8805-B6FF63A1270C}" type="slidenum">
              <a:rPr lang="en-US" smtClean="0"/>
              <a:t>11</a:t>
            </a:fld>
            <a:endParaRPr lang="en-US"/>
          </a:p>
        </p:txBody>
      </p:sp>
    </p:spTree>
    <p:extLst>
      <p:ext uri="{BB962C8B-B14F-4D97-AF65-F5344CB8AC3E}">
        <p14:creationId xmlns:p14="http://schemas.microsoft.com/office/powerpoint/2010/main" val="799967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endParaRPr lang="en-US"/>
          </a:p>
        </p:txBody>
      </p:sp>
      <p:sp>
        <p:nvSpPr>
          <p:cNvPr id="4" name="Slide Number Placeholder 3"/>
          <p:cNvSpPr>
            <a:spLocks noGrp="1"/>
          </p:cNvSpPr>
          <p:nvPr>
            <p:ph type="sldNum" sz="quarter" idx="5"/>
          </p:nvPr>
        </p:nvSpPr>
        <p:spPr/>
        <p:txBody>
          <a:bodyPr/>
          <a:lstStyle/>
          <a:p>
            <a:fld id="{A0B38245-7AFF-4EB4-8805-B6FF63A1270C}" type="slidenum">
              <a:rPr lang="en-US" smtClean="0"/>
              <a:t>12</a:t>
            </a:fld>
            <a:endParaRPr lang="en-US"/>
          </a:p>
        </p:txBody>
      </p:sp>
    </p:spTree>
    <p:extLst>
      <p:ext uri="{BB962C8B-B14F-4D97-AF65-F5344CB8AC3E}">
        <p14:creationId xmlns:p14="http://schemas.microsoft.com/office/powerpoint/2010/main" val="39786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200" b="0" i="0" u="none" strike="noStrike" baseline="30000">
                <a:solidFill>
                  <a:srgbClr val="58595A"/>
                </a:solidFill>
                <a:latin typeface="Segoe UI" panose="020B0502040204020203" pitchFamily="34" charset="0"/>
              </a:rPr>
              <a:t>This situation overview presents the findings of an assessment of conflict-induced damage to non-residential and public service infrastructure in Izium City conducted by REACH. This city of regional significance was selected for this assessment based on the extent and severity of damage it has incurred since the onset of Russia’s invasion of Ukraine in February 2022. </a:t>
            </a:r>
          </a:p>
          <a:p>
            <a:pPr marR="0" algn="l" rtl="0"/>
            <a:endParaRPr lang="en-US" sz="1200" b="0" i="0" u="none" strike="noStrike" baseline="30000">
              <a:solidFill>
                <a:srgbClr val="58595A"/>
              </a:solidFill>
              <a:latin typeface="Segoe UI" panose="020B0502040204020203" pitchFamily="34" charset="0"/>
            </a:endParaRPr>
          </a:p>
          <a:p>
            <a:pPr marR="0" algn="l" rtl="0"/>
            <a:r>
              <a:rPr lang="en-US" sz="1200" b="0" i="0" u="none" strike="noStrike" baseline="30000">
                <a:solidFill>
                  <a:srgbClr val="58595A"/>
                </a:solidFill>
                <a:latin typeface="Segoe UI" panose="020B0502040204020203" pitchFamily="34" charset="0"/>
              </a:rPr>
              <a:t>Despite continued insecurity and ongoing humanitarian needs, Izium has seen the return of many of its displaced residents, highlighting the need for early and long-term recovery efforts to ensure population’s access to housing, utilities, essential services and livelihoods. This assessment aims to support data-driven humanitarian and recovery programming through a detailed understanding of damage to non-residential and public service infrastructure. It complements a parallel assessment of damage to housing infrastructure, and a qualitative analysis of damage impacts. </a:t>
            </a:r>
            <a:endParaRPr lang="en-US"/>
          </a:p>
          <a:p>
            <a:endParaRPr lang="en-US"/>
          </a:p>
        </p:txBody>
      </p:sp>
      <p:sp>
        <p:nvSpPr>
          <p:cNvPr id="4" name="Slide Number Placeholder 3"/>
          <p:cNvSpPr>
            <a:spLocks noGrp="1"/>
          </p:cNvSpPr>
          <p:nvPr>
            <p:ph type="sldNum" sz="quarter" idx="5"/>
          </p:nvPr>
        </p:nvSpPr>
        <p:spPr/>
        <p:txBody>
          <a:bodyPr/>
          <a:lstStyle/>
          <a:p>
            <a:fld id="{A0B38245-7AFF-4EB4-8805-B6FF63A1270C}" type="slidenum">
              <a:rPr lang="en-US" smtClean="0"/>
              <a:t>15</a:t>
            </a:fld>
            <a:endParaRPr lang="en-US"/>
          </a:p>
        </p:txBody>
      </p:sp>
    </p:spTree>
    <p:extLst>
      <p:ext uri="{BB962C8B-B14F-4D97-AF65-F5344CB8AC3E}">
        <p14:creationId xmlns:p14="http://schemas.microsoft.com/office/powerpoint/2010/main" val="2373938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hyperlink" Target="https://www.facebook.com/IMPACT.init/" TargetMode="External"/><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hyperlink" Target="https://ch.linkedin.com/company/impact-initiatives" TargetMode="External"/><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hyperlink" Target="https://twitter.com/impact_init" TargetMode="External"/><Relationship Id="rId1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hyperlink" Target="https://www.facebook.com/IMPACT.init/" TargetMode="External"/><Relationship Id="rId7" Type="http://schemas.openxmlformats.org/officeDocument/2006/relationships/image" Target="../media/image8.png"/><Relationship Id="rId12"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https://ch.linkedin.com/company/impact-initiatives" TargetMode="External"/><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hyperlink" Target="https://twitter.com/impact_init" TargetMode="External"/><Relationship Id="rId1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picture containing outdoor object, web&#10;&#10;Description automatically generated">
            <a:extLst>
              <a:ext uri="{FF2B5EF4-FFF2-40B4-BE49-F238E27FC236}">
                <a16:creationId xmlns:a16="http://schemas.microsoft.com/office/drawing/2014/main" id="{29D30A05-851C-B130-98D0-A5D5918179F8}"/>
              </a:ext>
            </a:extLst>
          </p:cNvPr>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97391" y="0"/>
            <a:ext cx="12094609" cy="6913671"/>
          </a:xfrm>
          <a:prstGeom prst="rect">
            <a:avLst/>
          </a:prstGeom>
        </p:spPr>
      </p:pic>
      <p:pic>
        <p:nvPicPr>
          <p:cNvPr id="8" name="Image 13">
            <a:extLst>
              <a:ext uri="{FF2B5EF4-FFF2-40B4-BE49-F238E27FC236}">
                <a16:creationId xmlns:a16="http://schemas.microsoft.com/office/drawing/2014/main" id="{4328E99F-1F00-89E9-E945-5813BBDE65B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auto">
          <a:xfrm>
            <a:off x="683232" y="6170461"/>
            <a:ext cx="2261042" cy="4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5E3DEF56-6A04-D0C9-17BA-12AA82B42F60}"/>
              </a:ext>
            </a:extLst>
          </p:cNvPr>
          <p:cNvSpPr/>
          <p:nvPr userDrawn="1"/>
        </p:nvSpPr>
        <p:spPr>
          <a:xfrm>
            <a:off x="0" y="5962388"/>
            <a:ext cx="212942" cy="89561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F925C625-BAAF-503C-7777-5F07E2D91557}"/>
              </a:ext>
            </a:extLst>
          </p:cNvPr>
          <p:cNvSpPr/>
          <p:nvPr userDrawn="1"/>
        </p:nvSpPr>
        <p:spPr>
          <a:xfrm>
            <a:off x="0" y="0"/>
            <a:ext cx="212942" cy="596238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ubtitle 2">
            <a:extLst>
              <a:ext uri="{FF2B5EF4-FFF2-40B4-BE49-F238E27FC236}">
                <a16:creationId xmlns:a16="http://schemas.microsoft.com/office/drawing/2014/main" id="{E718A339-5742-6F5D-D1DE-7890EC74B718}"/>
              </a:ext>
            </a:extLst>
          </p:cNvPr>
          <p:cNvSpPr>
            <a:spLocks noGrp="1"/>
          </p:cNvSpPr>
          <p:nvPr>
            <p:ph type="subTitle" idx="1" hasCustomPrompt="1"/>
          </p:nvPr>
        </p:nvSpPr>
        <p:spPr>
          <a:xfrm>
            <a:off x="683232" y="4604617"/>
            <a:ext cx="7361641" cy="895927"/>
          </a:xfrm>
        </p:spPr>
        <p:txBody>
          <a:bodyPr>
            <a:normAutofit/>
          </a:bodyPr>
          <a:lstStyle>
            <a:lvl1pPr marL="0" indent="0" algn="ctr">
              <a:buNone/>
              <a:defRPr sz="2000">
                <a:solidFill>
                  <a:srgbClr val="EE5859"/>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GB" sz="2400">
                <a:latin typeface="Roboto Black" panose="02000000000000000000" pitchFamily="2" charset="0"/>
                <a:ea typeface="Roboto Black" panose="02000000000000000000" pitchFamily="2" charset="0"/>
              </a:rPr>
              <a:t>[Your Subtitle Here]</a:t>
            </a:r>
          </a:p>
        </p:txBody>
      </p:sp>
      <p:sp>
        <p:nvSpPr>
          <p:cNvPr id="11" name="Title 10">
            <a:extLst>
              <a:ext uri="{FF2B5EF4-FFF2-40B4-BE49-F238E27FC236}">
                <a16:creationId xmlns:a16="http://schemas.microsoft.com/office/drawing/2014/main" id="{0B134F3F-004B-47D1-FE3A-3DDD60811D05}"/>
              </a:ext>
            </a:extLst>
          </p:cNvPr>
          <p:cNvSpPr>
            <a:spLocks noGrp="1"/>
          </p:cNvSpPr>
          <p:nvPr>
            <p:ph type="title" hasCustomPrompt="1"/>
          </p:nvPr>
        </p:nvSpPr>
        <p:spPr>
          <a:xfrm>
            <a:off x="683232" y="1268362"/>
            <a:ext cx="7361641" cy="3185652"/>
          </a:xfrm>
        </p:spPr>
        <p:txBody>
          <a:bodyPr anchor="b">
            <a:normAutofit/>
          </a:bodyPr>
          <a:lstStyle>
            <a:lvl1pPr>
              <a:defRPr sz="5400">
                <a:solidFill>
                  <a:srgbClr val="58585A"/>
                </a:solidFill>
              </a:defRPr>
            </a:lvl1pPr>
          </a:lstStyle>
          <a:p>
            <a:r>
              <a:rPr lang="en-GB"/>
              <a:t>[Place Your Presentation Title Here]</a:t>
            </a:r>
            <a:endParaRPr lang="en-CH"/>
          </a:p>
        </p:txBody>
      </p:sp>
    </p:spTree>
    <p:extLst>
      <p:ext uri="{BB962C8B-B14F-4D97-AF65-F5344CB8AC3E}">
        <p14:creationId xmlns:p14="http://schemas.microsoft.com/office/powerpoint/2010/main" val="1959756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D902-672B-F647-A1B4-915F5441730D}"/>
              </a:ext>
            </a:extLst>
          </p:cNvPr>
          <p:cNvSpPr>
            <a:spLocks noGrp="1"/>
          </p:cNvSpPr>
          <p:nvPr>
            <p:ph type="title"/>
          </p:nvPr>
        </p:nvSpPr>
        <p:spPr>
          <a:xfrm>
            <a:off x="530942" y="1017244"/>
            <a:ext cx="6781969" cy="1499813"/>
          </a:xfrm>
        </p:spPr>
        <p:txBody>
          <a:bodyPr>
            <a:noAutofit/>
          </a:bodyPr>
          <a:lstStyle>
            <a:lvl1pPr>
              <a:defRPr sz="4800">
                <a:solidFill>
                  <a:srgbClr val="58585A"/>
                </a:solidFill>
              </a:defRPr>
            </a:lvl1pPr>
          </a:lstStyle>
          <a:p>
            <a:r>
              <a:rPr lang="en-US"/>
              <a:t>Click to edit Master title style</a:t>
            </a:r>
            <a:endParaRPr lang="en-CH"/>
          </a:p>
        </p:txBody>
      </p:sp>
      <p:sp>
        <p:nvSpPr>
          <p:cNvPr id="4" name="Content Placeholder 3">
            <a:extLst>
              <a:ext uri="{FF2B5EF4-FFF2-40B4-BE49-F238E27FC236}">
                <a16:creationId xmlns:a16="http://schemas.microsoft.com/office/drawing/2014/main" id="{FAAB2CE7-364C-64FB-EFFB-6F585518EAB1}"/>
              </a:ext>
            </a:extLst>
          </p:cNvPr>
          <p:cNvSpPr>
            <a:spLocks noGrp="1"/>
          </p:cNvSpPr>
          <p:nvPr>
            <p:ph sz="quarter" idx="10"/>
          </p:nvPr>
        </p:nvSpPr>
        <p:spPr>
          <a:xfrm>
            <a:off x="530942" y="2901786"/>
            <a:ext cx="6781969" cy="2753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5" name="Picture Placeholder 4">
            <a:extLst>
              <a:ext uri="{FF2B5EF4-FFF2-40B4-BE49-F238E27FC236}">
                <a16:creationId xmlns:a16="http://schemas.microsoft.com/office/drawing/2014/main" id="{4D67C9C5-42A8-B9C6-A31E-BE2FA12DC86A}"/>
              </a:ext>
            </a:extLst>
          </p:cNvPr>
          <p:cNvSpPr>
            <a:spLocks noGrp="1"/>
          </p:cNvSpPr>
          <p:nvPr>
            <p:ph type="pic" sz="quarter" idx="11"/>
          </p:nvPr>
        </p:nvSpPr>
        <p:spPr>
          <a:xfrm>
            <a:off x="7678994" y="609600"/>
            <a:ext cx="4119716" cy="2618406"/>
          </a:xfrm>
        </p:spPr>
        <p:txBody>
          <a:bodyPr/>
          <a:lstStyle/>
          <a:p>
            <a:r>
              <a:rPr lang="en-US"/>
              <a:t>Click icon to add picture</a:t>
            </a:r>
            <a:endParaRPr lang="en-CH"/>
          </a:p>
        </p:txBody>
      </p:sp>
      <p:sp>
        <p:nvSpPr>
          <p:cNvPr id="6" name="Picture Placeholder 4">
            <a:extLst>
              <a:ext uri="{FF2B5EF4-FFF2-40B4-BE49-F238E27FC236}">
                <a16:creationId xmlns:a16="http://schemas.microsoft.com/office/drawing/2014/main" id="{FC2FF6D1-63FE-3DF6-24FB-88EDBF67E089}"/>
              </a:ext>
            </a:extLst>
          </p:cNvPr>
          <p:cNvSpPr>
            <a:spLocks noGrp="1"/>
          </p:cNvSpPr>
          <p:nvPr>
            <p:ph type="pic" sz="quarter" idx="12"/>
          </p:nvPr>
        </p:nvSpPr>
        <p:spPr>
          <a:xfrm>
            <a:off x="7678994" y="3597094"/>
            <a:ext cx="4119716" cy="2618406"/>
          </a:xfrm>
        </p:spPr>
        <p:txBody>
          <a:bodyPr/>
          <a:lstStyle/>
          <a:p>
            <a:r>
              <a:rPr lang="en-US"/>
              <a:t>Click icon to add picture</a:t>
            </a:r>
            <a:endParaRPr lang="en-CH"/>
          </a:p>
        </p:txBody>
      </p:sp>
      <p:sp>
        <p:nvSpPr>
          <p:cNvPr id="7" name="Rectangle 6">
            <a:extLst>
              <a:ext uri="{FF2B5EF4-FFF2-40B4-BE49-F238E27FC236}">
                <a16:creationId xmlns:a16="http://schemas.microsoft.com/office/drawing/2014/main" id="{245E4346-73D7-19AC-4F85-28C84C0CFD75}"/>
              </a:ext>
            </a:extLst>
          </p:cNvPr>
          <p:cNvSpPr/>
          <p:nvPr userDrawn="1"/>
        </p:nvSpPr>
        <p:spPr>
          <a:xfrm>
            <a:off x="598717" y="475765"/>
            <a:ext cx="1010433" cy="105131"/>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132094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D902-672B-F647-A1B4-915F5441730D}"/>
              </a:ext>
            </a:extLst>
          </p:cNvPr>
          <p:cNvSpPr>
            <a:spLocks noGrp="1"/>
          </p:cNvSpPr>
          <p:nvPr>
            <p:ph type="title"/>
          </p:nvPr>
        </p:nvSpPr>
        <p:spPr>
          <a:xfrm>
            <a:off x="530943" y="2332605"/>
            <a:ext cx="3667877" cy="2192791"/>
          </a:xfrm>
        </p:spPr>
        <p:txBody>
          <a:bodyPr>
            <a:noAutofit/>
          </a:bodyPr>
          <a:lstStyle>
            <a:lvl1pPr>
              <a:defRPr sz="4800">
                <a:solidFill>
                  <a:srgbClr val="58585A"/>
                </a:solidFill>
              </a:defRPr>
            </a:lvl1pPr>
          </a:lstStyle>
          <a:p>
            <a:r>
              <a:rPr lang="en-US"/>
              <a:t>Click to edit Master title style</a:t>
            </a:r>
            <a:endParaRPr lang="en-CH"/>
          </a:p>
        </p:txBody>
      </p:sp>
      <p:sp>
        <p:nvSpPr>
          <p:cNvPr id="4" name="Content Placeholder 3">
            <a:extLst>
              <a:ext uri="{FF2B5EF4-FFF2-40B4-BE49-F238E27FC236}">
                <a16:creationId xmlns:a16="http://schemas.microsoft.com/office/drawing/2014/main" id="{FAAB2CE7-364C-64FB-EFFB-6F585518EAB1}"/>
              </a:ext>
            </a:extLst>
          </p:cNvPr>
          <p:cNvSpPr>
            <a:spLocks noGrp="1"/>
          </p:cNvSpPr>
          <p:nvPr>
            <p:ph sz="quarter" idx="10"/>
          </p:nvPr>
        </p:nvSpPr>
        <p:spPr>
          <a:xfrm>
            <a:off x="4827639" y="530941"/>
            <a:ext cx="7086769" cy="59681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8" name="Rectangle 7">
            <a:extLst>
              <a:ext uri="{FF2B5EF4-FFF2-40B4-BE49-F238E27FC236}">
                <a16:creationId xmlns:a16="http://schemas.microsoft.com/office/drawing/2014/main" id="{7C2C3106-26B1-50E5-0B19-4D041ECDBC2E}"/>
              </a:ext>
            </a:extLst>
          </p:cNvPr>
          <p:cNvSpPr/>
          <p:nvPr userDrawn="1"/>
        </p:nvSpPr>
        <p:spPr>
          <a:xfrm>
            <a:off x="288099" y="1220676"/>
            <a:ext cx="74381" cy="4416648"/>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 name="Rectangle 8">
            <a:extLst>
              <a:ext uri="{FF2B5EF4-FFF2-40B4-BE49-F238E27FC236}">
                <a16:creationId xmlns:a16="http://schemas.microsoft.com/office/drawing/2014/main" id="{10205391-FA02-34D2-2CA9-6E75B6EC988D}"/>
              </a:ext>
            </a:extLst>
          </p:cNvPr>
          <p:cNvSpPr/>
          <p:nvPr userDrawn="1"/>
        </p:nvSpPr>
        <p:spPr>
          <a:xfrm flipV="1">
            <a:off x="10108505" y="159208"/>
            <a:ext cx="1929009" cy="98055"/>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33222423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E14E4ED-A58F-8EF4-D8EB-8138632F963E}"/>
              </a:ext>
            </a:extLst>
          </p:cNvPr>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1" y="0"/>
            <a:ext cx="12192000" cy="6969343"/>
          </a:xfrm>
          <a:prstGeom prst="rect">
            <a:avLst/>
          </a:prstGeom>
        </p:spPr>
      </p:pic>
      <p:sp>
        <p:nvSpPr>
          <p:cNvPr id="18" name="Rectangle 17">
            <a:extLst>
              <a:ext uri="{FF2B5EF4-FFF2-40B4-BE49-F238E27FC236}">
                <a16:creationId xmlns:a16="http://schemas.microsoft.com/office/drawing/2014/main" id="{E0382F6B-2B66-CD1F-21AF-DF8D46C6CAFA}"/>
              </a:ext>
            </a:extLst>
          </p:cNvPr>
          <p:cNvSpPr/>
          <p:nvPr userDrawn="1"/>
        </p:nvSpPr>
        <p:spPr>
          <a:xfrm>
            <a:off x="0" y="-106429"/>
            <a:ext cx="12192000" cy="6969343"/>
          </a:xfrm>
          <a:prstGeom prst="rect">
            <a:avLst/>
          </a:prstGeom>
          <a:solidFill>
            <a:srgbClr val="EE585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4DF33ECE-A5A0-A6C3-5846-3B968B367E72}"/>
              </a:ext>
            </a:extLst>
          </p:cNvPr>
          <p:cNvSpPr>
            <a:spLocks noGrp="1"/>
          </p:cNvSpPr>
          <p:nvPr>
            <p:ph type="title" hasCustomPrompt="1"/>
          </p:nvPr>
        </p:nvSpPr>
        <p:spPr>
          <a:xfrm>
            <a:off x="838200" y="1918264"/>
            <a:ext cx="10515600" cy="1325563"/>
          </a:xfrm>
        </p:spPr>
        <p:txBody>
          <a:bodyPr>
            <a:normAutofit/>
          </a:bodyPr>
          <a:lstStyle>
            <a:lvl1pPr algn="ctr">
              <a:defRPr sz="6000">
                <a:solidFill>
                  <a:srgbClr val="58585A"/>
                </a:solidFill>
              </a:defRPr>
            </a:lvl1pPr>
          </a:lstStyle>
          <a:p>
            <a:r>
              <a:rPr lang="en-GB"/>
              <a:t>[Place the title of the section here]</a:t>
            </a:r>
            <a:endParaRPr lang="en-CH"/>
          </a:p>
        </p:txBody>
      </p:sp>
      <p:pic>
        <p:nvPicPr>
          <p:cNvPr id="7" name="Image 12">
            <a:hlinkClick r:id="rId3"/>
            <a:extLst>
              <a:ext uri="{FF2B5EF4-FFF2-40B4-BE49-F238E27FC236}">
                <a16:creationId xmlns:a16="http://schemas.microsoft.com/office/drawing/2014/main" id="{78AC8C23-E2F3-8946-B28E-0D3FDA26EC37}"/>
              </a:ext>
            </a:extLst>
          </p:cNvPr>
          <p:cNvPicPr>
            <a:picLocks noChangeAspect="1"/>
          </p:cNvPicPr>
          <p:nvPr userDrawn="1"/>
        </p:nvPicPr>
        <p:blipFill>
          <a:blip r:embed="rId4">
            <a:duotone>
              <a:prstClr val="black"/>
              <a:srgbClr val="58585A">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32945" y="4814794"/>
            <a:ext cx="293687" cy="293687"/>
          </a:xfrm>
          <a:prstGeom prst="rect">
            <a:avLst/>
          </a:prstGeom>
          <a:noFill/>
          <a:ln>
            <a:noFill/>
          </a:ln>
        </p:spPr>
      </p:pic>
      <p:pic>
        <p:nvPicPr>
          <p:cNvPr id="8" name="Image 13">
            <a:hlinkClick r:id="rId6"/>
            <a:extLst>
              <a:ext uri="{FF2B5EF4-FFF2-40B4-BE49-F238E27FC236}">
                <a16:creationId xmlns:a16="http://schemas.microsoft.com/office/drawing/2014/main" id="{D56DD471-DBB0-8DDB-008D-FA981795E6D7}"/>
              </a:ext>
            </a:extLst>
          </p:cNvPr>
          <p:cNvPicPr>
            <a:picLocks noChangeAspect="1"/>
          </p:cNvPicPr>
          <p:nvPr userDrawn="1"/>
        </p:nvPicPr>
        <p:blipFill>
          <a:blip r:embed="rId7">
            <a:duotone>
              <a:prstClr val="black"/>
              <a:srgbClr val="58585A">
                <a:tint val="45000"/>
                <a:satMod val="400000"/>
              </a:srgb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980270" y="4814000"/>
            <a:ext cx="295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14" descr="Une image contenant oiseau&#10;&#10;Description générée automatiquement">
            <a:hlinkClick r:id="rId9"/>
            <a:extLst>
              <a:ext uri="{FF2B5EF4-FFF2-40B4-BE49-F238E27FC236}">
                <a16:creationId xmlns:a16="http://schemas.microsoft.com/office/drawing/2014/main" id="{B5B66FA1-1368-8B10-C67D-91EEB25F06B7}"/>
              </a:ext>
            </a:extLst>
          </p:cNvPr>
          <p:cNvPicPr>
            <a:picLocks noChangeAspect="1"/>
          </p:cNvPicPr>
          <p:nvPr userDrawn="1"/>
        </p:nvPicPr>
        <p:blipFill>
          <a:blip r:embed="rId10">
            <a:duotone>
              <a:prstClr val="black"/>
              <a:srgbClr val="58585A">
                <a:tint val="45000"/>
                <a:satMod val="400000"/>
              </a:srgb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63781" y="4854121"/>
            <a:ext cx="2952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27" descr="Une image contenant oiseau&#10;&#10;Description générée automatiquement">
            <a:extLst>
              <a:ext uri="{FF2B5EF4-FFF2-40B4-BE49-F238E27FC236}">
                <a16:creationId xmlns:a16="http://schemas.microsoft.com/office/drawing/2014/main" id="{D281749D-E0F8-4363-696E-0F2CD48CBBC5}"/>
              </a:ext>
            </a:extLst>
          </p:cNvPr>
          <p:cNvPicPr>
            <a:picLocks noChangeAspect="1"/>
          </p:cNvPicPr>
          <p:nvPr userDrawn="1"/>
        </p:nvPicPr>
        <p:blipFill>
          <a:blip r:embed="rId12">
            <a:duotone>
              <a:prstClr val="black"/>
              <a:srgbClr val="58585A">
                <a:tint val="45000"/>
                <a:satMod val="400000"/>
              </a:srgb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35630" y="3548063"/>
            <a:ext cx="3714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13">
            <a:extLst>
              <a:ext uri="{FF2B5EF4-FFF2-40B4-BE49-F238E27FC236}">
                <a16:creationId xmlns:a16="http://schemas.microsoft.com/office/drawing/2014/main" id="{D150BB42-B309-FDAB-B59E-005AAEE10541}"/>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bwMode="auto">
          <a:xfrm>
            <a:off x="4965479" y="5736600"/>
            <a:ext cx="2261042" cy="4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542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pic>
        <p:nvPicPr>
          <p:cNvPr id="13" name="Picture 12" descr="A picture containing red, light, outdoor object, dark&#10;&#10;Description automatically generated">
            <a:extLst>
              <a:ext uri="{FF2B5EF4-FFF2-40B4-BE49-F238E27FC236}">
                <a16:creationId xmlns:a16="http://schemas.microsoft.com/office/drawing/2014/main" id="{A8914457-F610-9ACE-F5AB-9B58D85AEC84}"/>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2" r="48607" b="13057"/>
          <a:stretch/>
        </p:blipFill>
        <p:spPr>
          <a:xfrm>
            <a:off x="8823959" y="754264"/>
            <a:ext cx="3505201" cy="6103736"/>
          </a:xfrm>
          <a:prstGeom prst="rect">
            <a:avLst/>
          </a:prstGeom>
        </p:spPr>
      </p:pic>
      <p:pic>
        <p:nvPicPr>
          <p:cNvPr id="14" name="Picture 13" descr="A picture containing red, light, outdoor object, dark&#10;&#10;Description automatically generated">
            <a:extLst>
              <a:ext uri="{FF2B5EF4-FFF2-40B4-BE49-F238E27FC236}">
                <a16:creationId xmlns:a16="http://schemas.microsoft.com/office/drawing/2014/main" id="{570602E0-58F7-2FF9-A168-3D23575EFDDA}"/>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3" r="42278" b="29478"/>
          <a:stretch/>
        </p:blipFill>
        <p:spPr>
          <a:xfrm rot="11256363">
            <a:off x="-289561" y="-274320"/>
            <a:ext cx="4282444" cy="4950931"/>
          </a:xfrm>
          <a:prstGeom prst="rect">
            <a:avLst/>
          </a:prstGeom>
        </p:spPr>
      </p:pic>
      <p:sp>
        <p:nvSpPr>
          <p:cNvPr id="18" name="Rectangle 17">
            <a:extLst>
              <a:ext uri="{FF2B5EF4-FFF2-40B4-BE49-F238E27FC236}">
                <a16:creationId xmlns:a16="http://schemas.microsoft.com/office/drawing/2014/main" id="{E0382F6B-2B66-CD1F-21AF-DF8D46C6CAFA}"/>
              </a:ext>
            </a:extLst>
          </p:cNvPr>
          <p:cNvSpPr/>
          <p:nvPr userDrawn="1"/>
        </p:nvSpPr>
        <p:spPr>
          <a:xfrm>
            <a:off x="0" y="0"/>
            <a:ext cx="12192000" cy="6858000"/>
          </a:xfrm>
          <a:prstGeom prst="rect">
            <a:avLst/>
          </a:prstGeom>
          <a:solidFill>
            <a:srgbClr val="EE585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itle 1">
            <a:extLst>
              <a:ext uri="{FF2B5EF4-FFF2-40B4-BE49-F238E27FC236}">
                <a16:creationId xmlns:a16="http://schemas.microsoft.com/office/drawing/2014/main" id="{C9B8B0DD-BE55-A4E2-9BB9-75E2E4FF91F0}"/>
              </a:ext>
            </a:extLst>
          </p:cNvPr>
          <p:cNvSpPr>
            <a:spLocks noGrp="1"/>
          </p:cNvSpPr>
          <p:nvPr>
            <p:ph type="title" hasCustomPrompt="1"/>
          </p:nvPr>
        </p:nvSpPr>
        <p:spPr>
          <a:xfrm>
            <a:off x="838200" y="1918264"/>
            <a:ext cx="10515600" cy="1325563"/>
          </a:xfrm>
        </p:spPr>
        <p:txBody>
          <a:bodyPr>
            <a:normAutofit/>
          </a:bodyPr>
          <a:lstStyle>
            <a:lvl1pPr algn="ctr">
              <a:defRPr sz="6000">
                <a:solidFill>
                  <a:srgbClr val="58585A"/>
                </a:solidFill>
              </a:defRPr>
            </a:lvl1pPr>
          </a:lstStyle>
          <a:p>
            <a:r>
              <a:rPr lang="en-GB"/>
              <a:t>[Place the title of the section here]</a:t>
            </a:r>
            <a:endParaRPr lang="en-CH"/>
          </a:p>
        </p:txBody>
      </p:sp>
      <p:pic>
        <p:nvPicPr>
          <p:cNvPr id="9" name="Image 12">
            <a:hlinkClick r:id="rId3"/>
            <a:extLst>
              <a:ext uri="{FF2B5EF4-FFF2-40B4-BE49-F238E27FC236}">
                <a16:creationId xmlns:a16="http://schemas.microsoft.com/office/drawing/2014/main" id="{7898650D-B322-9458-A2C5-777F5CC18127}"/>
              </a:ext>
            </a:extLst>
          </p:cNvPr>
          <p:cNvPicPr>
            <a:picLocks noChangeAspect="1"/>
          </p:cNvPicPr>
          <p:nvPr userDrawn="1"/>
        </p:nvPicPr>
        <p:blipFill>
          <a:blip r:embed="rId4">
            <a:duotone>
              <a:prstClr val="black"/>
              <a:srgbClr val="58585A">
                <a:tint val="45000"/>
                <a:satMod val="400000"/>
              </a:srgb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132945" y="4814794"/>
            <a:ext cx="293687" cy="293687"/>
          </a:xfrm>
          <a:prstGeom prst="rect">
            <a:avLst/>
          </a:prstGeom>
          <a:noFill/>
          <a:ln>
            <a:noFill/>
          </a:ln>
        </p:spPr>
      </p:pic>
      <p:pic>
        <p:nvPicPr>
          <p:cNvPr id="10" name="Image 13">
            <a:hlinkClick r:id="rId6"/>
            <a:extLst>
              <a:ext uri="{FF2B5EF4-FFF2-40B4-BE49-F238E27FC236}">
                <a16:creationId xmlns:a16="http://schemas.microsoft.com/office/drawing/2014/main" id="{F146C907-5344-EF35-0F7C-544BE9BEFC91}"/>
              </a:ext>
            </a:extLst>
          </p:cNvPr>
          <p:cNvPicPr>
            <a:picLocks noChangeAspect="1"/>
          </p:cNvPicPr>
          <p:nvPr userDrawn="1"/>
        </p:nvPicPr>
        <p:blipFill>
          <a:blip r:embed="rId7">
            <a:duotone>
              <a:prstClr val="black"/>
              <a:srgbClr val="58585A">
                <a:tint val="45000"/>
                <a:satMod val="400000"/>
              </a:srgbClr>
            </a:duotone>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980270" y="4814000"/>
            <a:ext cx="295275"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4" descr="Une image contenant oiseau&#10;&#10;Description générée automatiquement">
            <a:hlinkClick r:id="rId9"/>
            <a:extLst>
              <a:ext uri="{FF2B5EF4-FFF2-40B4-BE49-F238E27FC236}">
                <a16:creationId xmlns:a16="http://schemas.microsoft.com/office/drawing/2014/main" id="{335B1F19-D96B-2426-CAE3-4154CA98966F}"/>
              </a:ext>
            </a:extLst>
          </p:cNvPr>
          <p:cNvPicPr>
            <a:picLocks noChangeAspect="1"/>
          </p:cNvPicPr>
          <p:nvPr userDrawn="1"/>
        </p:nvPicPr>
        <p:blipFill>
          <a:blip r:embed="rId10">
            <a:duotone>
              <a:prstClr val="black"/>
              <a:srgbClr val="58585A">
                <a:tint val="45000"/>
                <a:satMod val="400000"/>
              </a:srgbClr>
            </a:duotone>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763781" y="4854121"/>
            <a:ext cx="295275"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27" descr="Une image contenant oiseau&#10;&#10;Description générée automatiquement">
            <a:extLst>
              <a:ext uri="{FF2B5EF4-FFF2-40B4-BE49-F238E27FC236}">
                <a16:creationId xmlns:a16="http://schemas.microsoft.com/office/drawing/2014/main" id="{43A014FD-F001-A2C4-102B-F88D99A23D66}"/>
              </a:ext>
            </a:extLst>
          </p:cNvPr>
          <p:cNvPicPr>
            <a:picLocks noChangeAspect="1"/>
          </p:cNvPicPr>
          <p:nvPr userDrawn="1"/>
        </p:nvPicPr>
        <p:blipFill>
          <a:blip r:embed="rId12">
            <a:duotone>
              <a:prstClr val="black"/>
              <a:srgbClr val="58585A">
                <a:tint val="45000"/>
                <a:satMod val="400000"/>
              </a:srgbClr>
            </a:duotone>
            <a:extLst>
              <a:ext uri="{BEBA8EAE-BF5A-486C-A8C5-ECC9F3942E4B}">
                <a14:imgProps xmlns:a14="http://schemas.microsoft.com/office/drawing/2010/main">
                  <a14:imgLayer r:embed="rId1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035630" y="3548063"/>
            <a:ext cx="371475"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3">
            <a:extLst>
              <a:ext uri="{FF2B5EF4-FFF2-40B4-BE49-F238E27FC236}">
                <a16:creationId xmlns:a16="http://schemas.microsoft.com/office/drawing/2014/main" id="{AF809340-1C79-3295-AE2D-B188CA66877B}"/>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bwMode="auto">
          <a:xfrm>
            <a:off x="4965479" y="5758032"/>
            <a:ext cx="2261042" cy="4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3297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3DEF56-6A04-D0C9-17BA-12AA82B42F60}"/>
              </a:ext>
            </a:extLst>
          </p:cNvPr>
          <p:cNvSpPr/>
          <p:nvPr userDrawn="1"/>
        </p:nvSpPr>
        <p:spPr>
          <a:xfrm>
            <a:off x="0" y="5962388"/>
            <a:ext cx="212942" cy="895612"/>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F925C625-BAAF-503C-7777-5F07E2D91557}"/>
              </a:ext>
            </a:extLst>
          </p:cNvPr>
          <p:cNvSpPr/>
          <p:nvPr userDrawn="1"/>
        </p:nvSpPr>
        <p:spPr>
          <a:xfrm>
            <a:off x="0" y="0"/>
            <a:ext cx="212942" cy="5962388"/>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3" name="Subtitle 2">
            <a:extLst>
              <a:ext uri="{FF2B5EF4-FFF2-40B4-BE49-F238E27FC236}">
                <a16:creationId xmlns:a16="http://schemas.microsoft.com/office/drawing/2014/main" id="{E718A339-5742-6F5D-D1DE-7890EC74B718}"/>
              </a:ext>
            </a:extLst>
          </p:cNvPr>
          <p:cNvSpPr>
            <a:spLocks noGrp="1"/>
          </p:cNvSpPr>
          <p:nvPr>
            <p:ph type="subTitle" idx="1" hasCustomPrompt="1"/>
          </p:nvPr>
        </p:nvSpPr>
        <p:spPr>
          <a:xfrm>
            <a:off x="683232" y="4604617"/>
            <a:ext cx="7361641" cy="895927"/>
          </a:xfrm>
        </p:spPr>
        <p:txBody>
          <a:bodyPr>
            <a:normAutofit/>
          </a:bodyPr>
          <a:lstStyle>
            <a:lvl1pPr marL="0" indent="0" algn="ctr">
              <a:buNone/>
              <a:defRPr sz="2000">
                <a:solidFill>
                  <a:srgbClr val="58585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l"/>
            <a:r>
              <a:rPr lang="en-GB" sz="2400">
                <a:latin typeface="Roboto Black" panose="02000000000000000000" pitchFamily="2" charset="0"/>
                <a:ea typeface="Roboto Black" panose="02000000000000000000" pitchFamily="2" charset="0"/>
              </a:rPr>
              <a:t>[Your Subtitle Here]</a:t>
            </a:r>
          </a:p>
        </p:txBody>
      </p:sp>
      <p:sp>
        <p:nvSpPr>
          <p:cNvPr id="11" name="Title 10">
            <a:extLst>
              <a:ext uri="{FF2B5EF4-FFF2-40B4-BE49-F238E27FC236}">
                <a16:creationId xmlns:a16="http://schemas.microsoft.com/office/drawing/2014/main" id="{0B134F3F-004B-47D1-FE3A-3DDD60811D05}"/>
              </a:ext>
            </a:extLst>
          </p:cNvPr>
          <p:cNvSpPr>
            <a:spLocks noGrp="1"/>
          </p:cNvSpPr>
          <p:nvPr>
            <p:ph type="title" hasCustomPrompt="1"/>
          </p:nvPr>
        </p:nvSpPr>
        <p:spPr>
          <a:xfrm>
            <a:off x="683232" y="1268362"/>
            <a:ext cx="7361641" cy="3185652"/>
          </a:xfrm>
        </p:spPr>
        <p:txBody>
          <a:bodyPr anchor="b">
            <a:normAutofit/>
          </a:bodyPr>
          <a:lstStyle>
            <a:lvl1pPr>
              <a:defRPr sz="5400">
                <a:solidFill>
                  <a:srgbClr val="EE5859"/>
                </a:solidFill>
              </a:defRPr>
            </a:lvl1pPr>
          </a:lstStyle>
          <a:p>
            <a:r>
              <a:rPr lang="en-GB"/>
              <a:t>[Place Your Presentation Title Here]</a:t>
            </a:r>
            <a:endParaRPr lang="en-CH"/>
          </a:p>
        </p:txBody>
      </p:sp>
      <p:pic>
        <p:nvPicPr>
          <p:cNvPr id="4" name="Picture 3" descr="A picture containing red, light, outdoor object, dark&#10;&#10;Description automatically generated">
            <a:extLst>
              <a:ext uri="{FF2B5EF4-FFF2-40B4-BE49-F238E27FC236}">
                <a16:creationId xmlns:a16="http://schemas.microsoft.com/office/drawing/2014/main" id="{6A15F3B5-0AE0-2CA1-787E-1735428390A2}"/>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r="38916" b="2314"/>
          <a:stretch/>
        </p:blipFill>
        <p:spPr>
          <a:xfrm>
            <a:off x="4689987" y="-1"/>
            <a:ext cx="7502013" cy="6858001"/>
          </a:xfrm>
          <a:prstGeom prst="rect">
            <a:avLst/>
          </a:prstGeom>
        </p:spPr>
      </p:pic>
      <p:pic>
        <p:nvPicPr>
          <p:cNvPr id="2" name="Image 13">
            <a:extLst>
              <a:ext uri="{FF2B5EF4-FFF2-40B4-BE49-F238E27FC236}">
                <a16:creationId xmlns:a16="http://schemas.microsoft.com/office/drawing/2014/main" id="{DC268F9B-18A9-6FEA-4712-F3C0E8CA97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bwMode="auto">
          <a:xfrm>
            <a:off x="683232" y="6170461"/>
            <a:ext cx="2261042" cy="49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7552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descr="Shape&#10;&#10;Description automatically generated with medium confidence">
            <a:extLst>
              <a:ext uri="{FF2B5EF4-FFF2-40B4-BE49-F238E27FC236}">
                <a16:creationId xmlns:a16="http://schemas.microsoft.com/office/drawing/2014/main" id="{9D4209C1-17DB-CD26-7D3C-2BB6DF6A2667}"/>
              </a:ext>
            </a:extLst>
          </p:cNvPr>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80345" y="-101600"/>
            <a:ext cx="12424746" cy="7102388"/>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5C220C30-5FD6-A303-965F-C0E4AFDC1B89}"/>
              </a:ext>
            </a:extLst>
          </p:cNvPr>
          <p:cNvPicPr>
            <a:picLocks noChangeAspect="1"/>
          </p:cNvPicPr>
          <p:nvPr userDrawn="1"/>
        </p:nvPicPr>
        <p:blipFill>
          <a:blip r:embed="rId3">
            <a:alphaModFix/>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9496" y="-322916"/>
            <a:ext cx="6426200" cy="3673426"/>
          </a:xfrm>
          <a:prstGeom prst="rect">
            <a:avLst/>
          </a:prstGeom>
        </p:spPr>
      </p:pic>
      <p:sp>
        <p:nvSpPr>
          <p:cNvPr id="13" name="Rectangle 12">
            <a:extLst>
              <a:ext uri="{FF2B5EF4-FFF2-40B4-BE49-F238E27FC236}">
                <a16:creationId xmlns:a16="http://schemas.microsoft.com/office/drawing/2014/main" id="{C4D9DA94-53DC-8DE4-3310-C048A3AA6331}"/>
              </a:ext>
            </a:extLst>
          </p:cNvPr>
          <p:cNvSpPr/>
          <p:nvPr userDrawn="1"/>
        </p:nvSpPr>
        <p:spPr>
          <a:xfrm>
            <a:off x="0" y="5962388"/>
            <a:ext cx="212942" cy="895612"/>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Rectangle 13">
            <a:extLst>
              <a:ext uri="{FF2B5EF4-FFF2-40B4-BE49-F238E27FC236}">
                <a16:creationId xmlns:a16="http://schemas.microsoft.com/office/drawing/2014/main" id="{B5619B86-527B-9111-7A2A-5172177450E8}"/>
              </a:ext>
            </a:extLst>
          </p:cNvPr>
          <p:cNvSpPr/>
          <p:nvPr userDrawn="1"/>
        </p:nvSpPr>
        <p:spPr>
          <a:xfrm>
            <a:off x="0" y="0"/>
            <a:ext cx="212942" cy="5962388"/>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Title 4">
            <a:extLst>
              <a:ext uri="{FF2B5EF4-FFF2-40B4-BE49-F238E27FC236}">
                <a16:creationId xmlns:a16="http://schemas.microsoft.com/office/drawing/2014/main" id="{676D8B40-4F18-1860-0968-1033F94C51FC}"/>
              </a:ext>
            </a:extLst>
          </p:cNvPr>
          <p:cNvSpPr>
            <a:spLocks noGrp="1"/>
          </p:cNvSpPr>
          <p:nvPr>
            <p:ph type="title" hasCustomPrompt="1"/>
          </p:nvPr>
        </p:nvSpPr>
        <p:spPr>
          <a:xfrm>
            <a:off x="1400977" y="3028650"/>
            <a:ext cx="3593810" cy="1325563"/>
          </a:xfrm>
        </p:spPr>
        <p:txBody>
          <a:bodyPr>
            <a:normAutofit/>
          </a:bodyPr>
          <a:lstStyle>
            <a:lvl1pPr algn="ctr">
              <a:defRPr sz="6600">
                <a:solidFill>
                  <a:srgbClr val="58585A"/>
                </a:solidFill>
              </a:defRPr>
            </a:lvl1pPr>
          </a:lstStyle>
          <a:p>
            <a:r>
              <a:rPr lang="en-US"/>
              <a:t>Contents</a:t>
            </a:r>
            <a:endParaRPr lang="en-CH"/>
          </a:p>
        </p:txBody>
      </p:sp>
      <p:sp>
        <p:nvSpPr>
          <p:cNvPr id="17" name="Text Placeholder 16">
            <a:extLst>
              <a:ext uri="{FF2B5EF4-FFF2-40B4-BE49-F238E27FC236}">
                <a16:creationId xmlns:a16="http://schemas.microsoft.com/office/drawing/2014/main" id="{FDFE53F9-90AC-5A72-95AD-8475CDEEF5FD}"/>
              </a:ext>
            </a:extLst>
          </p:cNvPr>
          <p:cNvSpPr>
            <a:spLocks noGrp="1"/>
          </p:cNvSpPr>
          <p:nvPr>
            <p:ph type="body" sz="quarter" idx="10" hasCustomPrompt="1"/>
          </p:nvPr>
        </p:nvSpPr>
        <p:spPr>
          <a:xfrm>
            <a:off x="7010400" y="1838325"/>
            <a:ext cx="4846638" cy="4011613"/>
          </a:xfrm>
        </p:spPr>
        <p:txBody>
          <a:bodyPr>
            <a:normAutofit/>
          </a:bodyPr>
          <a:lstStyle>
            <a:lvl1pPr marL="0" indent="0">
              <a:buNone/>
              <a:defRPr sz="2400">
                <a:latin typeface="Segoe UI Light" panose="020B0502040204020203" pitchFamily="34" charset="0"/>
              </a:defRPr>
            </a:lvl1pPr>
          </a:lstStyle>
          <a:p>
            <a:pPr algn="l">
              <a:lnSpc>
                <a:spcPct val="100000"/>
              </a:lnSpc>
            </a:pPr>
            <a:r>
              <a:rPr lang="en-GB">
                <a:latin typeface="Roboto Light" panose="02000000000000000000" pitchFamily="2" charset="0"/>
                <a:ea typeface="Roboto Light" panose="02000000000000000000" pitchFamily="2" charset="0"/>
              </a:rPr>
              <a:t>[Title 1]</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2]</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3]</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4]</a:t>
            </a:r>
          </a:p>
        </p:txBody>
      </p:sp>
      <p:sp>
        <p:nvSpPr>
          <p:cNvPr id="3" name="Text Placeholder 2">
            <a:extLst>
              <a:ext uri="{FF2B5EF4-FFF2-40B4-BE49-F238E27FC236}">
                <a16:creationId xmlns:a16="http://schemas.microsoft.com/office/drawing/2014/main" id="{E37E134B-59FD-C718-ECDE-1A4E02F8BD25}"/>
              </a:ext>
            </a:extLst>
          </p:cNvPr>
          <p:cNvSpPr>
            <a:spLocks noGrp="1"/>
          </p:cNvSpPr>
          <p:nvPr>
            <p:ph type="body" sz="quarter" idx="11" hasCustomPrompt="1"/>
          </p:nvPr>
        </p:nvSpPr>
        <p:spPr>
          <a:xfrm>
            <a:off x="6218337" y="1838325"/>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01</a:t>
            </a:r>
            <a:endParaRPr lang="en-CH"/>
          </a:p>
        </p:txBody>
      </p:sp>
      <p:sp>
        <p:nvSpPr>
          <p:cNvPr id="24" name="Text Placeholder 2">
            <a:extLst>
              <a:ext uri="{FF2B5EF4-FFF2-40B4-BE49-F238E27FC236}">
                <a16:creationId xmlns:a16="http://schemas.microsoft.com/office/drawing/2014/main" id="{4AF57EC8-8DED-663E-AE43-B2B3FC3C18E5}"/>
              </a:ext>
            </a:extLst>
          </p:cNvPr>
          <p:cNvSpPr>
            <a:spLocks noGrp="1"/>
          </p:cNvSpPr>
          <p:nvPr>
            <p:ph type="body" sz="quarter" idx="12" hasCustomPrompt="1"/>
          </p:nvPr>
        </p:nvSpPr>
        <p:spPr>
          <a:xfrm>
            <a:off x="6218337" y="2815012"/>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02</a:t>
            </a:r>
            <a:endParaRPr lang="en-CH"/>
          </a:p>
        </p:txBody>
      </p:sp>
      <p:sp>
        <p:nvSpPr>
          <p:cNvPr id="25" name="Text Placeholder 2">
            <a:extLst>
              <a:ext uri="{FF2B5EF4-FFF2-40B4-BE49-F238E27FC236}">
                <a16:creationId xmlns:a16="http://schemas.microsoft.com/office/drawing/2014/main" id="{D6B92A86-9F53-6BC4-C1F3-F645F3E296EC}"/>
              </a:ext>
            </a:extLst>
          </p:cNvPr>
          <p:cNvSpPr>
            <a:spLocks noGrp="1"/>
          </p:cNvSpPr>
          <p:nvPr>
            <p:ph type="body" sz="quarter" idx="13" hasCustomPrompt="1"/>
          </p:nvPr>
        </p:nvSpPr>
        <p:spPr>
          <a:xfrm>
            <a:off x="6218337" y="3764337"/>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03</a:t>
            </a:r>
            <a:endParaRPr lang="en-CH"/>
          </a:p>
        </p:txBody>
      </p:sp>
      <p:sp>
        <p:nvSpPr>
          <p:cNvPr id="26" name="Text Placeholder 2">
            <a:extLst>
              <a:ext uri="{FF2B5EF4-FFF2-40B4-BE49-F238E27FC236}">
                <a16:creationId xmlns:a16="http://schemas.microsoft.com/office/drawing/2014/main" id="{C3786C86-DC79-DF61-44A6-483D5F8CD84A}"/>
              </a:ext>
            </a:extLst>
          </p:cNvPr>
          <p:cNvSpPr>
            <a:spLocks noGrp="1"/>
          </p:cNvSpPr>
          <p:nvPr>
            <p:ph type="body" sz="quarter" idx="14" hasCustomPrompt="1"/>
          </p:nvPr>
        </p:nvSpPr>
        <p:spPr>
          <a:xfrm>
            <a:off x="6218337" y="4783848"/>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04</a:t>
            </a:r>
            <a:endParaRPr lang="en-CH"/>
          </a:p>
        </p:txBody>
      </p:sp>
    </p:spTree>
    <p:extLst>
      <p:ext uri="{BB962C8B-B14F-4D97-AF65-F5344CB8AC3E}">
        <p14:creationId xmlns:p14="http://schemas.microsoft.com/office/powerpoint/2010/main" val="2340696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12" name="Picture 11" descr="A picture containing red, light, outdoor object, dark&#10;&#10;Description automatically generated">
            <a:extLst>
              <a:ext uri="{FF2B5EF4-FFF2-40B4-BE49-F238E27FC236}">
                <a16:creationId xmlns:a16="http://schemas.microsoft.com/office/drawing/2014/main" id="{73B39123-F7DD-0A52-BFB5-AF0426DC4503}"/>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2" r="48607" b="13057"/>
          <a:stretch/>
        </p:blipFill>
        <p:spPr>
          <a:xfrm flipV="1">
            <a:off x="8823959" y="-106681"/>
            <a:ext cx="3505201" cy="6103736"/>
          </a:xfrm>
          <a:prstGeom prst="rect">
            <a:avLst/>
          </a:prstGeom>
        </p:spPr>
      </p:pic>
      <p:pic>
        <p:nvPicPr>
          <p:cNvPr id="23" name="Picture 22" descr="A picture containing red, light, outdoor object, dark&#10;&#10;Description automatically generated">
            <a:extLst>
              <a:ext uri="{FF2B5EF4-FFF2-40B4-BE49-F238E27FC236}">
                <a16:creationId xmlns:a16="http://schemas.microsoft.com/office/drawing/2014/main" id="{FBB67444-350B-551B-8A58-FB651DE687A5}"/>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3" r="42278" b="29478"/>
          <a:stretch/>
        </p:blipFill>
        <p:spPr>
          <a:xfrm rot="10800000" flipV="1">
            <a:off x="-1" y="2028989"/>
            <a:ext cx="4282444" cy="4950931"/>
          </a:xfrm>
          <a:prstGeom prst="rect">
            <a:avLst/>
          </a:prstGeom>
        </p:spPr>
      </p:pic>
      <p:sp>
        <p:nvSpPr>
          <p:cNvPr id="13" name="Rectangle 12">
            <a:extLst>
              <a:ext uri="{FF2B5EF4-FFF2-40B4-BE49-F238E27FC236}">
                <a16:creationId xmlns:a16="http://schemas.microsoft.com/office/drawing/2014/main" id="{C4D9DA94-53DC-8DE4-3310-C048A3AA6331}"/>
              </a:ext>
            </a:extLst>
          </p:cNvPr>
          <p:cNvSpPr/>
          <p:nvPr userDrawn="1"/>
        </p:nvSpPr>
        <p:spPr>
          <a:xfrm>
            <a:off x="0" y="5962388"/>
            <a:ext cx="212942" cy="895612"/>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4" name="Rectangle 13">
            <a:extLst>
              <a:ext uri="{FF2B5EF4-FFF2-40B4-BE49-F238E27FC236}">
                <a16:creationId xmlns:a16="http://schemas.microsoft.com/office/drawing/2014/main" id="{B5619B86-527B-9111-7A2A-5172177450E8}"/>
              </a:ext>
            </a:extLst>
          </p:cNvPr>
          <p:cNvSpPr/>
          <p:nvPr userDrawn="1"/>
        </p:nvSpPr>
        <p:spPr>
          <a:xfrm>
            <a:off x="0" y="0"/>
            <a:ext cx="212942" cy="5962388"/>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Title 4">
            <a:extLst>
              <a:ext uri="{FF2B5EF4-FFF2-40B4-BE49-F238E27FC236}">
                <a16:creationId xmlns:a16="http://schemas.microsoft.com/office/drawing/2014/main" id="{676D8B40-4F18-1860-0968-1033F94C51FC}"/>
              </a:ext>
            </a:extLst>
          </p:cNvPr>
          <p:cNvSpPr>
            <a:spLocks noGrp="1"/>
          </p:cNvSpPr>
          <p:nvPr>
            <p:ph type="title" hasCustomPrompt="1"/>
          </p:nvPr>
        </p:nvSpPr>
        <p:spPr>
          <a:xfrm>
            <a:off x="1400977" y="3028650"/>
            <a:ext cx="3593810" cy="1325563"/>
          </a:xfrm>
        </p:spPr>
        <p:txBody>
          <a:bodyPr>
            <a:normAutofit/>
          </a:bodyPr>
          <a:lstStyle>
            <a:lvl1pPr algn="ctr">
              <a:defRPr sz="6600">
                <a:solidFill>
                  <a:srgbClr val="58585A"/>
                </a:solidFill>
              </a:defRPr>
            </a:lvl1pPr>
          </a:lstStyle>
          <a:p>
            <a:r>
              <a:rPr lang="en-US"/>
              <a:t>Contents</a:t>
            </a:r>
            <a:endParaRPr lang="en-CH"/>
          </a:p>
        </p:txBody>
      </p:sp>
      <p:sp>
        <p:nvSpPr>
          <p:cNvPr id="17" name="Text Placeholder 16">
            <a:extLst>
              <a:ext uri="{FF2B5EF4-FFF2-40B4-BE49-F238E27FC236}">
                <a16:creationId xmlns:a16="http://schemas.microsoft.com/office/drawing/2014/main" id="{FDFE53F9-90AC-5A72-95AD-8475CDEEF5FD}"/>
              </a:ext>
            </a:extLst>
          </p:cNvPr>
          <p:cNvSpPr>
            <a:spLocks noGrp="1"/>
          </p:cNvSpPr>
          <p:nvPr>
            <p:ph type="body" sz="quarter" idx="10" hasCustomPrompt="1"/>
          </p:nvPr>
        </p:nvSpPr>
        <p:spPr>
          <a:xfrm>
            <a:off x="7077808" y="1838325"/>
            <a:ext cx="4779230" cy="4011613"/>
          </a:xfrm>
        </p:spPr>
        <p:txBody>
          <a:bodyPr>
            <a:normAutofit/>
          </a:bodyPr>
          <a:lstStyle>
            <a:lvl1pPr marL="0" indent="0">
              <a:buNone/>
              <a:defRPr sz="2400">
                <a:latin typeface="Segoe UI Light" panose="020B0502040204020203" pitchFamily="34" charset="0"/>
              </a:defRPr>
            </a:lvl1pPr>
          </a:lstStyle>
          <a:p>
            <a:pPr algn="l">
              <a:lnSpc>
                <a:spcPct val="100000"/>
              </a:lnSpc>
            </a:pPr>
            <a:r>
              <a:rPr lang="en-GB">
                <a:latin typeface="Roboto Light" panose="02000000000000000000" pitchFamily="2" charset="0"/>
                <a:ea typeface="Roboto Light" panose="02000000000000000000" pitchFamily="2" charset="0"/>
              </a:rPr>
              <a:t>[Title 1]</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2]</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3]</a:t>
            </a:r>
          </a:p>
          <a:p>
            <a:pPr algn="l">
              <a:lnSpc>
                <a:spcPct val="100000"/>
              </a:lnSpc>
            </a:pPr>
            <a:endParaRPr lang="en-GB">
              <a:latin typeface="Roboto Light" panose="02000000000000000000" pitchFamily="2" charset="0"/>
              <a:ea typeface="Roboto Light" panose="02000000000000000000" pitchFamily="2" charset="0"/>
            </a:endParaRPr>
          </a:p>
          <a:p>
            <a:pPr algn="l">
              <a:lnSpc>
                <a:spcPct val="100000"/>
              </a:lnSpc>
            </a:pPr>
            <a:r>
              <a:rPr lang="en-GB">
                <a:latin typeface="Roboto Light" panose="02000000000000000000" pitchFamily="2" charset="0"/>
                <a:ea typeface="Roboto Light" panose="02000000000000000000" pitchFamily="2" charset="0"/>
              </a:rPr>
              <a:t>[Title 4]</a:t>
            </a:r>
          </a:p>
        </p:txBody>
      </p:sp>
      <p:sp>
        <p:nvSpPr>
          <p:cNvPr id="28" name="Text Placeholder 2">
            <a:extLst>
              <a:ext uri="{FF2B5EF4-FFF2-40B4-BE49-F238E27FC236}">
                <a16:creationId xmlns:a16="http://schemas.microsoft.com/office/drawing/2014/main" id="{AD8DB727-8FC1-DD6A-6D0A-0C3531E051DE}"/>
              </a:ext>
            </a:extLst>
          </p:cNvPr>
          <p:cNvSpPr>
            <a:spLocks noGrp="1"/>
          </p:cNvSpPr>
          <p:nvPr>
            <p:ph type="body" sz="quarter" idx="11" hasCustomPrompt="1"/>
          </p:nvPr>
        </p:nvSpPr>
        <p:spPr>
          <a:xfrm>
            <a:off x="6218337" y="1838325"/>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01</a:t>
            </a:r>
            <a:endParaRPr lang="en-CH"/>
          </a:p>
        </p:txBody>
      </p:sp>
      <p:sp>
        <p:nvSpPr>
          <p:cNvPr id="29" name="Text Placeholder 2">
            <a:extLst>
              <a:ext uri="{FF2B5EF4-FFF2-40B4-BE49-F238E27FC236}">
                <a16:creationId xmlns:a16="http://schemas.microsoft.com/office/drawing/2014/main" id="{EB0DF7A7-D91F-0088-2AFF-52BB83BAB819}"/>
              </a:ext>
            </a:extLst>
          </p:cNvPr>
          <p:cNvSpPr>
            <a:spLocks noGrp="1"/>
          </p:cNvSpPr>
          <p:nvPr>
            <p:ph type="body" sz="quarter" idx="12" hasCustomPrompt="1"/>
          </p:nvPr>
        </p:nvSpPr>
        <p:spPr>
          <a:xfrm>
            <a:off x="6218337" y="2815012"/>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02</a:t>
            </a:r>
            <a:endParaRPr lang="en-CH"/>
          </a:p>
        </p:txBody>
      </p:sp>
      <p:sp>
        <p:nvSpPr>
          <p:cNvPr id="30" name="Text Placeholder 2">
            <a:extLst>
              <a:ext uri="{FF2B5EF4-FFF2-40B4-BE49-F238E27FC236}">
                <a16:creationId xmlns:a16="http://schemas.microsoft.com/office/drawing/2014/main" id="{C68914DA-4EA9-E539-4C83-66F07E386F25}"/>
              </a:ext>
            </a:extLst>
          </p:cNvPr>
          <p:cNvSpPr>
            <a:spLocks noGrp="1"/>
          </p:cNvSpPr>
          <p:nvPr>
            <p:ph type="body" sz="quarter" idx="13" hasCustomPrompt="1"/>
          </p:nvPr>
        </p:nvSpPr>
        <p:spPr>
          <a:xfrm>
            <a:off x="6218337" y="3764337"/>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03</a:t>
            </a:r>
            <a:endParaRPr lang="en-CH"/>
          </a:p>
        </p:txBody>
      </p:sp>
      <p:sp>
        <p:nvSpPr>
          <p:cNvPr id="31" name="Text Placeholder 2">
            <a:extLst>
              <a:ext uri="{FF2B5EF4-FFF2-40B4-BE49-F238E27FC236}">
                <a16:creationId xmlns:a16="http://schemas.microsoft.com/office/drawing/2014/main" id="{17407D5B-369F-5FCB-A5B0-51C05E0A6E98}"/>
              </a:ext>
            </a:extLst>
          </p:cNvPr>
          <p:cNvSpPr>
            <a:spLocks noGrp="1"/>
          </p:cNvSpPr>
          <p:nvPr>
            <p:ph type="body" sz="quarter" idx="14" hasCustomPrompt="1"/>
          </p:nvPr>
        </p:nvSpPr>
        <p:spPr>
          <a:xfrm>
            <a:off x="6218337" y="4783848"/>
            <a:ext cx="792063" cy="661035"/>
          </a:xfrm>
        </p:spPr>
        <p:txBody>
          <a:bodyPr>
            <a:normAutofit/>
          </a:bodyPr>
          <a:lstStyle>
            <a:lvl1pPr marL="0" indent="0">
              <a:buNone/>
              <a:defRPr sz="3600" b="0">
                <a:solidFill>
                  <a:srgbClr val="EE5859"/>
                </a:solidFill>
                <a:latin typeface="Roboto Black" panose="02000000000000000000" pitchFamily="2" charset="0"/>
                <a:ea typeface="Roboto Black" panose="02000000000000000000" pitchFamily="2" charset="0"/>
              </a:defRPr>
            </a:lvl1pPr>
          </a:lstStyle>
          <a:p>
            <a:pPr lvl="0"/>
            <a:r>
              <a:rPr lang="en-US"/>
              <a:t>04</a:t>
            </a:r>
            <a:endParaRPr lang="en-CH"/>
          </a:p>
        </p:txBody>
      </p:sp>
    </p:spTree>
    <p:extLst>
      <p:ext uri="{BB962C8B-B14F-4D97-AF65-F5344CB8AC3E}">
        <p14:creationId xmlns:p14="http://schemas.microsoft.com/office/powerpoint/2010/main" val="37156607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descr="A picture containing outdoor object, web&#10;&#10;Description automatically generated">
            <a:extLst>
              <a:ext uri="{FF2B5EF4-FFF2-40B4-BE49-F238E27FC236}">
                <a16:creationId xmlns:a16="http://schemas.microsoft.com/office/drawing/2014/main" id="{8A6E15C2-814B-0340-3A5F-99EDE648D3FE}"/>
              </a:ext>
            </a:extLst>
          </p:cNvPr>
          <p:cNvPicPr>
            <a:picLocks noChangeAspect="1"/>
          </p:cNvPicPr>
          <p:nvPr userDrawn="1"/>
        </p:nvPicPr>
        <p:blipFill>
          <a:blip r:embed="rId2">
            <a:alphaModFix amt="4000"/>
            <a:extLst>
              <a:ext uri="{28A0092B-C50C-407E-A947-70E740481C1C}">
                <a14:useLocalDpi xmlns:a14="http://schemas.microsoft.com/office/drawing/2010/main" val="0"/>
              </a:ext>
            </a:extLst>
          </a:blip>
          <a:stretch>
            <a:fillRect/>
          </a:stretch>
        </p:blipFill>
        <p:spPr>
          <a:xfrm>
            <a:off x="-18503" y="0"/>
            <a:ext cx="12210504" cy="6979920"/>
          </a:xfrm>
          <a:prstGeom prst="rect">
            <a:avLst/>
          </a:prstGeom>
        </p:spPr>
      </p:pic>
      <p:sp>
        <p:nvSpPr>
          <p:cNvPr id="18" name="Rectangle 17">
            <a:extLst>
              <a:ext uri="{FF2B5EF4-FFF2-40B4-BE49-F238E27FC236}">
                <a16:creationId xmlns:a16="http://schemas.microsoft.com/office/drawing/2014/main" id="{E0382F6B-2B66-CD1F-21AF-DF8D46C6CAFA}"/>
              </a:ext>
            </a:extLst>
          </p:cNvPr>
          <p:cNvSpPr/>
          <p:nvPr userDrawn="1"/>
        </p:nvSpPr>
        <p:spPr>
          <a:xfrm>
            <a:off x="0" y="-91440"/>
            <a:ext cx="12192000" cy="6979920"/>
          </a:xfrm>
          <a:prstGeom prst="rect">
            <a:avLst/>
          </a:prstGeom>
          <a:solidFill>
            <a:srgbClr val="58585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4DF33ECE-A5A0-A6C3-5846-3B968B367E72}"/>
              </a:ext>
            </a:extLst>
          </p:cNvPr>
          <p:cNvSpPr>
            <a:spLocks noGrp="1"/>
          </p:cNvSpPr>
          <p:nvPr>
            <p:ph type="title" hasCustomPrompt="1"/>
          </p:nvPr>
        </p:nvSpPr>
        <p:spPr>
          <a:xfrm>
            <a:off x="838200" y="3064538"/>
            <a:ext cx="10515600" cy="1325563"/>
          </a:xfrm>
        </p:spPr>
        <p:txBody>
          <a:bodyPr>
            <a:normAutofit/>
          </a:bodyPr>
          <a:lstStyle>
            <a:lvl1pPr algn="ctr">
              <a:defRPr sz="6000">
                <a:solidFill>
                  <a:srgbClr val="58585A"/>
                </a:solidFill>
              </a:defRPr>
            </a:lvl1pPr>
          </a:lstStyle>
          <a:p>
            <a:r>
              <a:rPr lang="en-GB"/>
              <a:t>[Place the title of the section here]</a:t>
            </a:r>
            <a:endParaRPr lang="en-CH"/>
          </a:p>
        </p:txBody>
      </p:sp>
      <p:sp>
        <p:nvSpPr>
          <p:cNvPr id="7" name="Text Placeholder 2">
            <a:extLst>
              <a:ext uri="{FF2B5EF4-FFF2-40B4-BE49-F238E27FC236}">
                <a16:creationId xmlns:a16="http://schemas.microsoft.com/office/drawing/2014/main" id="{8542C667-3DB2-C895-DFBB-966CF66DD93F}"/>
              </a:ext>
            </a:extLst>
          </p:cNvPr>
          <p:cNvSpPr>
            <a:spLocks noGrp="1"/>
          </p:cNvSpPr>
          <p:nvPr>
            <p:ph type="body" sz="quarter" idx="11" hasCustomPrompt="1"/>
          </p:nvPr>
        </p:nvSpPr>
        <p:spPr>
          <a:xfrm>
            <a:off x="5608529" y="2312063"/>
            <a:ext cx="974943" cy="661035"/>
          </a:xfrm>
        </p:spPr>
        <p:txBody>
          <a:bodyPr>
            <a:noAutofit/>
          </a:bodyPr>
          <a:lstStyle>
            <a:lvl1pPr marL="0" indent="0" algn="ctr">
              <a:buNone/>
              <a:defRPr sz="4400" b="0">
                <a:solidFill>
                  <a:srgbClr val="EE5859"/>
                </a:solidFill>
                <a:latin typeface="Roboto Black" panose="02000000000000000000" pitchFamily="2" charset="0"/>
                <a:ea typeface="Roboto Black" panose="02000000000000000000" pitchFamily="2" charset="0"/>
              </a:defRPr>
            </a:lvl1pPr>
          </a:lstStyle>
          <a:p>
            <a:pPr lvl="0"/>
            <a:r>
              <a:rPr lang="en-US"/>
              <a:t>01</a:t>
            </a:r>
            <a:endParaRPr lang="en-CH"/>
          </a:p>
        </p:txBody>
      </p:sp>
    </p:spTree>
    <p:extLst>
      <p:ext uri="{BB962C8B-B14F-4D97-AF65-F5344CB8AC3E}">
        <p14:creationId xmlns:p14="http://schemas.microsoft.com/office/powerpoint/2010/main" val="26847620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8" name="Picture 7" descr="A picture containing red, light, outdoor object, dark&#10;&#10;Description automatically generated">
            <a:extLst>
              <a:ext uri="{FF2B5EF4-FFF2-40B4-BE49-F238E27FC236}">
                <a16:creationId xmlns:a16="http://schemas.microsoft.com/office/drawing/2014/main" id="{92E549BA-251A-C7CE-9322-2439F5A72DE3}"/>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2" r="48607" b="13057"/>
          <a:stretch/>
        </p:blipFill>
        <p:spPr>
          <a:xfrm>
            <a:off x="8823959" y="754264"/>
            <a:ext cx="3505201" cy="6103736"/>
          </a:xfrm>
          <a:prstGeom prst="rect">
            <a:avLst/>
          </a:prstGeom>
        </p:spPr>
      </p:pic>
      <p:pic>
        <p:nvPicPr>
          <p:cNvPr id="9" name="Picture 8" descr="A picture containing red, light, outdoor object, dark&#10;&#10;Description automatically generated">
            <a:extLst>
              <a:ext uri="{FF2B5EF4-FFF2-40B4-BE49-F238E27FC236}">
                <a16:creationId xmlns:a16="http://schemas.microsoft.com/office/drawing/2014/main" id="{16A0A65F-2144-9082-41E6-611BD55BE3C3}"/>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l="22853" r="42278" b="29478"/>
          <a:stretch/>
        </p:blipFill>
        <p:spPr>
          <a:xfrm rot="11256363">
            <a:off x="-289561" y="-274320"/>
            <a:ext cx="4282444" cy="4950931"/>
          </a:xfrm>
          <a:prstGeom prst="rect">
            <a:avLst/>
          </a:prstGeom>
        </p:spPr>
      </p:pic>
      <p:sp>
        <p:nvSpPr>
          <p:cNvPr id="18" name="Rectangle 17">
            <a:extLst>
              <a:ext uri="{FF2B5EF4-FFF2-40B4-BE49-F238E27FC236}">
                <a16:creationId xmlns:a16="http://schemas.microsoft.com/office/drawing/2014/main" id="{E0382F6B-2B66-CD1F-21AF-DF8D46C6CAFA}"/>
              </a:ext>
            </a:extLst>
          </p:cNvPr>
          <p:cNvSpPr/>
          <p:nvPr userDrawn="1"/>
        </p:nvSpPr>
        <p:spPr>
          <a:xfrm>
            <a:off x="0" y="-106680"/>
            <a:ext cx="12192000" cy="7086600"/>
          </a:xfrm>
          <a:prstGeom prst="rect">
            <a:avLst/>
          </a:prstGeom>
          <a:solidFill>
            <a:srgbClr val="58585A">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 name="Title 1">
            <a:extLst>
              <a:ext uri="{FF2B5EF4-FFF2-40B4-BE49-F238E27FC236}">
                <a16:creationId xmlns:a16="http://schemas.microsoft.com/office/drawing/2014/main" id="{4DF33ECE-A5A0-A6C3-5846-3B968B367E72}"/>
              </a:ext>
            </a:extLst>
          </p:cNvPr>
          <p:cNvSpPr>
            <a:spLocks noGrp="1"/>
          </p:cNvSpPr>
          <p:nvPr>
            <p:ph type="title" hasCustomPrompt="1"/>
          </p:nvPr>
        </p:nvSpPr>
        <p:spPr>
          <a:xfrm>
            <a:off x="838200" y="3064538"/>
            <a:ext cx="10515600" cy="1325563"/>
          </a:xfrm>
        </p:spPr>
        <p:txBody>
          <a:bodyPr>
            <a:normAutofit/>
          </a:bodyPr>
          <a:lstStyle>
            <a:lvl1pPr algn="ctr">
              <a:defRPr sz="6000">
                <a:solidFill>
                  <a:srgbClr val="58585A"/>
                </a:solidFill>
              </a:defRPr>
            </a:lvl1pPr>
          </a:lstStyle>
          <a:p>
            <a:r>
              <a:rPr lang="en-GB"/>
              <a:t>[Place the title of the section here]</a:t>
            </a:r>
            <a:endParaRPr lang="en-CH"/>
          </a:p>
        </p:txBody>
      </p:sp>
      <p:sp>
        <p:nvSpPr>
          <p:cNvPr id="10" name="Text Placeholder 2">
            <a:extLst>
              <a:ext uri="{FF2B5EF4-FFF2-40B4-BE49-F238E27FC236}">
                <a16:creationId xmlns:a16="http://schemas.microsoft.com/office/drawing/2014/main" id="{0C656CE7-97A7-2CA8-B015-9AAE2B537E3A}"/>
              </a:ext>
            </a:extLst>
          </p:cNvPr>
          <p:cNvSpPr>
            <a:spLocks noGrp="1"/>
          </p:cNvSpPr>
          <p:nvPr>
            <p:ph type="body" sz="quarter" idx="11" hasCustomPrompt="1"/>
          </p:nvPr>
        </p:nvSpPr>
        <p:spPr>
          <a:xfrm>
            <a:off x="5608529" y="2312063"/>
            <a:ext cx="974943" cy="661035"/>
          </a:xfrm>
        </p:spPr>
        <p:txBody>
          <a:bodyPr>
            <a:noAutofit/>
          </a:bodyPr>
          <a:lstStyle>
            <a:lvl1pPr marL="0" indent="0" algn="ctr">
              <a:buNone/>
              <a:defRPr sz="4400" b="0">
                <a:solidFill>
                  <a:srgbClr val="EE5859"/>
                </a:solidFill>
                <a:latin typeface="Roboto Black" panose="02000000000000000000" pitchFamily="2" charset="0"/>
                <a:ea typeface="Roboto Black" panose="02000000000000000000" pitchFamily="2" charset="0"/>
              </a:defRPr>
            </a:lvl1pPr>
          </a:lstStyle>
          <a:p>
            <a:pPr lvl="0"/>
            <a:r>
              <a:rPr lang="en-US"/>
              <a:t>01</a:t>
            </a:r>
            <a:endParaRPr lang="en-CH"/>
          </a:p>
        </p:txBody>
      </p:sp>
    </p:spTree>
    <p:extLst>
      <p:ext uri="{BB962C8B-B14F-4D97-AF65-F5344CB8AC3E}">
        <p14:creationId xmlns:p14="http://schemas.microsoft.com/office/powerpoint/2010/main" val="75053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DD2E7D-3C98-B627-DADA-2F9D396CB6FF}"/>
              </a:ext>
            </a:extLst>
          </p:cNvPr>
          <p:cNvSpPr/>
          <p:nvPr userDrawn="1"/>
        </p:nvSpPr>
        <p:spPr>
          <a:xfrm>
            <a:off x="-21085" y="333509"/>
            <a:ext cx="3442710" cy="1750930"/>
          </a:xfrm>
          <a:prstGeom prst="rect">
            <a:avLst/>
          </a:prstGeom>
          <a:solidFill>
            <a:srgbClr val="58585A"/>
          </a:solidFill>
          <a:ln>
            <a:noFill/>
          </a:ln>
          <a:effectLst/>
        </p:spPr>
        <p:style>
          <a:lnRef idx="2">
            <a:schemeClr val="dk1">
              <a:shade val="50000"/>
            </a:schemeClr>
          </a:lnRef>
          <a:fillRef idx="1">
            <a:schemeClr val="dk1"/>
          </a:fillRef>
          <a:effectRef idx="0">
            <a:schemeClr val="dk1"/>
          </a:effectRef>
          <a:fontRef idx="minor">
            <a:schemeClr val="lt1"/>
          </a:fontRef>
        </p:style>
        <p:txBody>
          <a:bodyPr anchor="ctr"/>
          <a:lstStyle/>
          <a:p>
            <a:pPr algn="ctr" eaLnBrk="1" fontAlgn="auto" hangingPunct="1">
              <a:spcBef>
                <a:spcPts val="0"/>
              </a:spcBef>
              <a:spcAft>
                <a:spcPts val="0"/>
              </a:spcAft>
              <a:defRPr/>
            </a:pPr>
            <a:endParaRPr lang="fr-FR"/>
          </a:p>
        </p:txBody>
      </p:sp>
      <p:sp>
        <p:nvSpPr>
          <p:cNvPr id="2" name="Title 1">
            <a:extLst>
              <a:ext uri="{FF2B5EF4-FFF2-40B4-BE49-F238E27FC236}">
                <a16:creationId xmlns:a16="http://schemas.microsoft.com/office/drawing/2014/main" id="{B151D902-672B-F647-A1B4-915F5441730D}"/>
              </a:ext>
            </a:extLst>
          </p:cNvPr>
          <p:cNvSpPr>
            <a:spLocks noGrp="1"/>
          </p:cNvSpPr>
          <p:nvPr>
            <p:ph type="title"/>
          </p:nvPr>
        </p:nvSpPr>
        <p:spPr>
          <a:xfrm>
            <a:off x="471949" y="407645"/>
            <a:ext cx="2841522" cy="1582994"/>
          </a:xfrm>
        </p:spPr>
        <p:txBody>
          <a:bodyPr>
            <a:noAutofit/>
          </a:bodyPr>
          <a:lstStyle>
            <a:lvl1pPr>
              <a:defRPr sz="4000">
                <a:solidFill>
                  <a:schemeClr val="bg1"/>
                </a:solidFill>
              </a:defRPr>
            </a:lvl1pPr>
          </a:lstStyle>
          <a:p>
            <a:r>
              <a:rPr lang="en-US"/>
              <a:t>Click to edit Master title style</a:t>
            </a:r>
            <a:endParaRPr lang="en-CH"/>
          </a:p>
        </p:txBody>
      </p:sp>
      <p:sp>
        <p:nvSpPr>
          <p:cNvPr id="4" name="Content Placeholder 3">
            <a:extLst>
              <a:ext uri="{FF2B5EF4-FFF2-40B4-BE49-F238E27FC236}">
                <a16:creationId xmlns:a16="http://schemas.microsoft.com/office/drawing/2014/main" id="{FAAB2CE7-364C-64FB-EFFB-6F585518EAB1}"/>
              </a:ext>
            </a:extLst>
          </p:cNvPr>
          <p:cNvSpPr>
            <a:spLocks noGrp="1"/>
          </p:cNvSpPr>
          <p:nvPr>
            <p:ph sz="quarter" idx="10"/>
          </p:nvPr>
        </p:nvSpPr>
        <p:spPr>
          <a:xfrm>
            <a:off x="3647768" y="609600"/>
            <a:ext cx="8219767" cy="60173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23" name="Rectangle 22">
            <a:extLst>
              <a:ext uri="{FF2B5EF4-FFF2-40B4-BE49-F238E27FC236}">
                <a16:creationId xmlns:a16="http://schemas.microsoft.com/office/drawing/2014/main" id="{94F096BA-D7F9-7EEA-979B-2963BCD82CAA}"/>
              </a:ext>
            </a:extLst>
          </p:cNvPr>
          <p:cNvSpPr/>
          <p:nvPr userDrawn="1"/>
        </p:nvSpPr>
        <p:spPr>
          <a:xfrm flipV="1">
            <a:off x="10108505" y="159208"/>
            <a:ext cx="1929009" cy="98055"/>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799509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D902-672B-F647-A1B4-915F5441730D}"/>
              </a:ext>
            </a:extLst>
          </p:cNvPr>
          <p:cNvSpPr>
            <a:spLocks noGrp="1"/>
          </p:cNvSpPr>
          <p:nvPr>
            <p:ph type="title"/>
          </p:nvPr>
        </p:nvSpPr>
        <p:spPr>
          <a:xfrm>
            <a:off x="471948" y="489525"/>
            <a:ext cx="7766887" cy="615675"/>
          </a:xfrm>
        </p:spPr>
        <p:txBody>
          <a:bodyPr>
            <a:noAutofit/>
          </a:bodyPr>
          <a:lstStyle>
            <a:lvl1pPr>
              <a:defRPr sz="4800">
                <a:solidFill>
                  <a:srgbClr val="58585A"/>
                </a:solidFill>
              </a:defRPr>
            </a:lvl1pPr>
          </a:lstStyle>
          <a:p>
            <a:r>
              <a:rPr lang="en-US"/>
              <a:t>Click to edit Master title style</a:t>
            </a:r>
            <a:endParaRPr lang="en-CH"/>
          </a:p>
        </p:txBody>
      </p:sp>
      <p:sp>
        <p:nvSpPr>
          <p:cNvPr id="4" name="Content Placeholder 3">
            <a:extLst>
              <a:ext uri="{FF2B5EF4-FFF2-40B4-BE49-F238E27FC236}">
                <a16:creationId xmlns:a16="http://schemas.microsoft.com/office/drawing/2014/main" id="{FAAB2CE7-364C-64FB-EFFB-6F585518EAB1}"/>
              </a:ext>
            </a:extLst>
          </p:cNvPr>
          <p:cNvSpPr>
            <a:spLocks noGrp="1"/>
          </p:cNvSpPr>
          <p:nvPr>
            <p:ph sz="quarter" idx="10"/>
          </p:nvPr>
        </p:nvSpPr>
        <p:spPr>
          <a:xfrm>
            <a:off x="471949" y="1594726"/>
            <a:ext cx="11258234" cy="4809619"/>
          </a:xfrm>
        </p:spPr>
        <p:txBody>
          <a:bodyPr/>
          <a:lstStyle>
            <a:lvl1pPr>
              <a:defRPr>
                <a:latin typeface="Segoe UI Light" panose="020B0502040204020203" pitchFamily="34" charset="0"/>
                <a:cs typeface="Segoe UI Light" panose="020B05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Rectangle 5">
            <a:extLst>
              <a:ext uri="{FF2B5EF4-FFF2-40B4-BE49-F238E27FC236}">
                <a16:creationId xmlns:a16="http://schemas.microsoft.com/office/drawing/2014/main" id="{9A8F63B5-C736-68DF-C08B-E81FD3FF7E26}"/>
              </a:ext>
            </a:extLst>
          </p:cNvPr>
          <p:cNvSpPr/>
          <p:nvPr userDrawn="1"/>
        </p:nvSpPr>
        <p:spPr>
          <a:xfrm flipV="1">
            <a:off x="10108505" y="159208"/>
            <a:ext cx="1929009" cy="98055"/>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Rectangle 6">
            <a:extLst>
              <a:ext uri="{FF2B5EF4-FFF2-40B4-BE49-F238E27FC236}">
                <a16:creationId xmlns:a16="http://schemas.microsoft.com/office/drawing/2014/main" id="{BCC50C77-4D39-4300-8013-E2EF88828764}"/>
              </a:ext>
            </a:extLst>
          </p:cNvPr>
          <p:cNvSpPr/>
          <p:nvPr userDrawn="1"/>
        </p:nvSpPr>
        <p:spPr>
          <a:xfrm>
            <a:off x="363254" y="0"/>
            <a:ext cx="112735" cy="1049784"/>
          </a:xfrm>
          <a:prstGeom prst="rect">
            <a:avLst/>
          </a:prstGeom>
          <a:solidFill>
            <a:srgbClr val="5858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41443464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1D902-672B-F647-A1B4-915F5441730D}"/>
              </a:ext>
            </a:extLst>
          </p:cNvPr>
          <p:cNvSpPr>
            <a:spLocks noGrp="1"/>
          </p:cNvSpPr>
          <p:nvPr>
            <p:ph type="title"/>
          </p:nvPr>
        </p:nvSpPr>
        <p:spPr>
          <a:xfrm>
            <a:off x="5085566" y="1489193"/>
            <a:ext cx="6781969" cy="1499813"/>
          </a:xfrm>
        </p:spPr>
        <p:txBody>
          <a:bodyPr>
            <a:noAutofit/>
          </a:bodyPr>
          <a:lstStyle>
            <a:lvl1pPr>
              <a:defRPr sz="4800">
                <a:solidFill>
                  <a:srgbClr val="58585A"/>
                </a:solidFill>
              </a:defRPr>
            </a:lvl1pPr>
          </a:lstStyle>
          <a:p>
            <a:r>
              <a:rPr lang="en-US"/>
              <a:t>Click to edit Master title style</a:t>
            </a:r>
            <a:endParaRPr lang="en-CH"/>
          </a:p>
        </p:txBody>
      </p:sp>
      <p:sp>
        <p:nvSpPr>
          <p:cNvPr id="4" name="Content Placeholder 3">
            <a:extLst>
              <a:ext uri="{FF2B5EF4-FFF2-40B4-BE49-F238E27FC236}">
                <a16:creationId xmlns:a16="http://schemas.microsoft.com/office/drawing/2014/main" id="{FAAB2CE7-364C-64FB-EFFB-6F585518EAB1}"/>
              </a:ext>
            </a:extLst>
          </p:cNvPr>
          <p:cNvSpPr>
            <a:spLocks noGrp="1"/>
          </p:cNvSpPr>
          <p:nvPr>
            <p:ph sz="quarter" idx="10"/>
          </p:nvPr>
        </p:nvSpPr>
        <p:spPr>
          <a:xfrm>
            <a:off x="5085566" y="3529781"/>
            <a:ext cx="6781969" cy="27530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17" name="Rectangle 16">
            <a:extLst>
              <a:ext uri="{FF2B5EF4-FFF2-40B4-BE49-F238E27FC236}">
                <a16:creationId xmlns:a16="http://schemas.microsoft.com/office/drawing/2014/main" id="{A81479E1-425E-BBAC-760A-B4D8085BC6D6}"/>
              </a:ext>
            </a:extLst>
          </p:cNvPr>
          <p:cNvSpPr/>
          <p:nvPr userDrawn="1"/>
        </p:nvSpPr>
        <p:spPr>
          <a:xfrm>
            <a:off x="5085567" y="997159"/>
            <a:ext cx="1010433" cy="105131"/>
          </a:xfrm>
          <a:prstGeom prst="rect">
            <a:avLst/>
          </a:prstGeom>
          <a:solidFill>
            <a:srgbClr val="EE58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Picture Placeholder 4">
            <a:extLst>
              <a:ext uri="{FF2B5EF4-FFF2-40B4-BE49-F238E27FC236}">
                <a16:creationId xmlns:a16="http://schemas.microsoft.com/office/drawing/2014/main" id="{4D67C9C5-42A8-B9C6-A31E-BE2FA12DC86A}"/>
              </a:ext>
            </a:extLst>
          </p:cNvPr>
          <p:cNvSpPr>
            <a:spLocks noGrp="1"/>
          </p:cNvSpPr>
          <p:nvPr>
            <p:ph type="pic" sz="quarter" idx="11"/>
          </p:nvPr>
        </p:nvSpPr>
        <p:spPr>
          <a:xfrm>
            <a:off x="530942" y="609599"/>
            <a:ext cx="4119716" cy="5673213"/>
          </a:xfrm>
        </p:spPr>
        <p:txBody>
          <a:bodyPr/>
          <a:lstStyle/>
          <a:p>
            <a:r>
              <a:rPr lang="en-US"/>
              <a:t>Click icon to add picture</a:t>
            </a:r>
            <a:endParaRPr lang="en-CH"/>
          </a:p>
        </p:txBody>
      </p:sp>
    </p:spTree>
    <p:extLst>
      <p:ext uri="{BB962C8B-B14F-4D97-AF65-F5344CB8AC3E}">
        <p14:creationId xmlns:p14="http://schemas.microsoft.com/office/powerpoint/2010/main" val="427003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73B4E-2328-71C8-8F4A-7F8BF21CFF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H"/>
          </a:p>
        </p:txBody>
      </p:sp>
      <p:sp>
        <p:nvSpPr>
          <p:cNvPr id="3" name="Text Placeholder 2">
            <a:extLst>
              <a:ext uri="{FF2B5EF4-FFF2-40B4-BE49-F238E27FC236}">
                <a16:creationId xmlns:a16="http://schemas.microsoft.com/office/drawing/2014/main" id="{68564FDE-82F7-CD67-B6E6-A21E59E45D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4" name="Date Placeholder 3">
            <a:extLst>
              <a:ext uri="{FF2B5EF4-FFF2-40B4-BE49-F238E27FC236}">
                <a16:creationId xmlns:a16="http://schemas.microsoft.com/office/drawing/2014/main" id="{945F4384-FC46-A039-DF62-66692EF7BE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6C901E-C904-4F85-B94B-C8F631EE4FAE}" type="datetimeFigureOut">
              <a:rPr lang="en-CH" smtClean="0"/>
              <a:t>03/22/2024</a:t>
            </a:fld>
            <a:endParaRPr lang="en-CH"/>
          </a:p>
        </p:txBody>
      </p:sp>
      <p:sp>
        <p:nvSpPr>
          <p:cNvPr id="5" name="Footer Placeholder 4">
            <a:extLst>
              <a:ext uri="{FF2B5EF4-FFF2-40B4-BE49-F238E27FC236}">
                <a16:creationId xmlns:a16="http://schemas.microsoft.com/office/drawing/2014/main" id="{CF660B81-F607-7AFC-F151-9892B02349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H"/>
          </a:p>
        </p:txBody>
      </p:sp>
      <p:sp>
        <p:nvSpPr>
          <p:cNvPr id="6" name="Slide Number Placeholder 5">
            <a:extLst>
              <a:ext uri="{FF2B5EF4-FFF2-40B4-BE49-F238E27FC236}">
                <a16:creationId xmlns:a16="http://schemas.microsoft.com/office/drawing/2014/main" id="{D2E56E9B-9D03-DA1B-3E34-577705F351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6D203-3F6D-4A25-BEC6-FA26FC4FF084}" type="slidenum">
              <a:rPr lang="en-CH" smtClean="0"/>
              <a:t>‹#›</a:t>
            </a:fld>
            <a:endParaRPr lang="en-CH"/>
          </a:p>
        </p:txBody>
      </p:sp>
    </p:spTree>
    <p:extLst>
      <p:ext uri="{BB962C8B-B14F-4D97-AF65-F5344CB8AC3E}">
        <p14:creationId xmlns:p14="http://schemas.microsoft.com/office/powerpoint/2010/main" val="322906074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9" r:id="rId4"/>
    <p:sldLayoutId id="2147483651" r:id="rId5"/>
    <p:sldLayoutId id="2147483660" r:id="rId6"/>
    <p:sldLayoutId id="2147483652" r:id="rId7"/>
    <p:sldLayoutId id="2147483656" r:id="rId8"/>
    <p:sldLayoutId id="2147483653" r:id="rId9"/>
    <p:sldLayoutId id="2147483654" r:id="rId10"/>
    <p:sldLayoutId id="2147483655" r:id="rId11"/>
    <p:sldLayoutId id="2147483657"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jpe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microsoft.com/office/2007/relationships/hdphoto" Target="../media/hdphoto14.wdp"/><Relationship Id="rId3" Type="http://schemas.microsoft.com/office/2007/relationships/hdphoto" Target="../media/hdphoto9.wdp"/><Relationship Id="rId7" Type="http://schemas.microsoft.com/office/2007/relationships/hdphoto" Target="../media/hdphoto11.wdp"/><Relationship Id="rId12"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58.png"/><Relationship Id="rId11" Type="http://schemas.microsoft.com/office/2007/relationships/hdphoto" Target="../media/hdphoto13.wdp"/><Relationship Id="rId5" Type="http://schemas.microsoft.com/office/2007/relationships/hdphoto" Target="../media/hdphoto10.wdp"/><Relationship Id="rId15" Type="http://schemas.microsoft.com/office/2007/relationships/hdphoto" Target="../media/hdphoto15.wdp"/><Relationship Id="rId10" Type="http://schemas.openxmlformats.org/officeDocument/2006/relationships/image" Target="../media/image60.png"/><Relationship Id="rId4" Type="http://schemas.openxmlformats.org/officeDocument/2006/relationships/image" Target="../media/image57.png"/><Relationship Id="rId9" Type="http://schemas.microsoft.com/office/2007/relationships/hdphoto" Target="../media/hdphoto12.wdp"/><Relationship Id="rId1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microsoft.com/office/2007/relationships/hdphoto" Target="../media/hdphoto6.wdp"/><Relationship Id="rId5" Type="http://schemas.openxmlformats.org/officeDocument/2006/relationships/image" Target="../media/image12.png"/><Relationship Id="rId10" Type="http://schemas.microsoft.com/office/2007/relationships/hdphoto" Target="../media/hdphoto8.wdp"/><Relationship Id="rId4" Type="http://schemas.microsoft.com/office/2007/relationships/hdphoto" Target="../media/hdphoto5.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6498AB-99CA-E139-972F-43195D6274E4}"/>
              </a:ext>
            </a:extLst>
          </p:cNvPr>
          <p:cNvSpPr txBox="1">
            <a:spLocks/>
          </p:cNvSpPr>
          <p:nvPr/>
        </p:nvSpPr>
        <p:spPr>
          <a:xfrm>
            <a:off x="683231" y="1208762"/>
            <a:ext cx="10050418" cy="327555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5400" kern="1200">
                <a:solidFill>
                  <a:srgbClr val="315975"/>
                </a:solidFill>
                <a:latin typeface="+mj-lt"/>
                <a:ea typeface="+mj-ea"/>
                <a:cs typeface="+mj-cs"/>
              </a:defRPr>
            </a:lvl1pPr>
          </a:lstStyle>
          <a:p>
            <a:r>
              <a:rPr lang="en-GB" sz="6000">
                <a:solidFill>
                  <a:srgbClr val="58585A"/>
                </a:solidFill>
                <a:ea typeface="Roboto Condensed"/>
                <a:cs typeface="Roboto Condensed"/>
              </a:rPr>
              <a:t>Izium City</a:t>
            </a:r>
          </a:p>
          <a:p>
            <a:r>
              <a:rPr lang="en-GB" sz="4800">
                <a:solidFill>
                  <a:srgbClr val="58585A"/>
                </a:solidFill>
                <a:ea typeface="Roboto Condensed"/>
                <a:cs typeface="Roboto Condensed"/>
              </a:rPr>
              <a:t>Infrastructure damage and its impacts </a:t>
            </a:r>
          </a:p>
        </p:txBody>
      </p:sp>
      <p:sp>
        <p:nvSpPr>
          <p:cNvPr id="5" name="Subtitle 4">
            <a:extLst>
              <a:ext uri="{FF2B5EF4-FFF2-40B4-BE49-F238E27FC236}">
                <a16:creationId xmlns:a16="http://schemas.microsoft.com/office/drawing/2014/main" id="{405B4EED-F200-F098-944E-A554638C0380}"/>
              </a:ext>
            </a:extLst>
          </p:cNvPr>
          <p:cNvSpPr>
            <a:spLocks noGrp="1"/>
          </p:cNvSpPr>
          <p:nvPr>
            <p:ph type="subTitle" idx="1"/>
          </p:nvPr>
        </p:nvSpPr>
        <p:spPr>
          <a:xfrm>
            <a:off x="683232" y="4571794"/>
            <a:ext cx="5412767" cy="1077444"/>
          </a:xfrm>
        </p:spPr>
        <p:txBody>
          <a:bodyPr vert="horz" lIns="91440" tIns="45720" rIns="91440" bIns="45720" rtlCol="0" anchor="t">
            <a:normAutofit/>
          </a:bodyPr>
          <a:lstStyle/>
          <a:p>
            <a:pPr algn="l"/>
            <a:endParaRPr lang="en-GB">
              <a:solidFill>
                <a:srgbClr val="58585A"/>
              </a:solidFill>
              <a:latin typeface="Roboto"/>
              <a:ea typeface="Roboto"/>
              <a:cs typeface="Segoe UI Light"/>
            </a:endParaRPr>
          </a:p>
          <a:p>
            <a:pPr algn="l"/>
            <a:r>
              <a:rPr lang="en-GB">
                <a:solidFill>
                  <a:srgbClr val="58585A"/>
                </a:solidFill>
                <a:latin typeface="Roboto"/>
                <a:ea typeface="Roboto"/>
                <a:cs typeface="Segoe UI Light"/>
              </a:rPr>
              <a:t>February 2024</a:t>
            </a:r>
            <a:endParaRPr lang="en-CH" sz="2000">
              <a:solidFill>
                <a:srgbClr val="58585A"/>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7700171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A577D7-999B-4CFE-9DCE-F58489F4DF4B}"/>
              </a:ext>
            </a:extLst>
          </p:cNvPr>
          <p:cNvSpPr txBox="1">
            <a:spLocks/>
          </p:cNvSpPr>
          <p:nvPr/>
        </p:nvSpPr>
        <p:spPr>
          <a:xfrm>
            <a:off x="475989" y="245648"/>
            <a:ext cx="7703994" cy="861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Timeline</a:t>
            </a:r>
            <a:endParaRPr lang="en-US"/>
          </a:p>
        </p:txBody>
      </p:sp>
      <p:grpSp>
        <p:nvGrpSpPr>
          <p:cNvPr id="15" name="Group 14" descr="Placeholder Timeline&#10;">
            <a:extLst>
              <a:ext uri="{FF2B5EF4-FFF2-40B4-BE49-F238E27FC236}">
                <a16:creationId xmlns:a16="http://schemas.microsoft.com/office/drawing/2014/main" id="{781D3845-1583-8603-ECE7-B558F1B1E897}"/>
              </a:ext>
            </a:extLst>
          </p:cNvPr>
          <p:cNvGrpSpPr/>
          <p:nvPr/>
        </p:nvGrpSpPr>
        <p:grpSpPr>
          <a:xfrm>
            <a:off x="1371535" y="381184"/>
            <a:ext cx="10564105" cy="6348011"/>
            <a:chOff x="475989" y="281390"/>
            <a:chExt cx="10564105" cy="6348011"/>
          </a:xfrm>
        </p:grpSpPr>
        <p:sp>
          <p:nvSpPr>
            <p:cNvPr id="16" name="Rectangle 15">
              <a:extLst>
                <a:ext uri="{FF2B5EF4-FFF2-40B4-BE49-F238E27FC236}">
                  <a16:creationId xmlns:a16="http://schemas.microsoft.com/office/drawing/2014/main" id="{DB7CE955-254D-26D5-8AE8-87420A391DBE}"/>
                </a:ext>
              </a:extLst>
            </p:cNvPr>
            <p:cNvSpPr/>
            <p:nvPr/>
          </p:nvSpPr>
          <p:spPr>
            <a:xfrm>
              <a:off x="475989" y="1247775"/>
              <a:ext cx="10564105" cy="5381626"/>
            </a:xfrm>
            <a:prstGeom prst="rect">
              <a:avLst/>
            </a:prstGeom>
            <a:ln>
              <a:noFill/>
            </a:ln>
          </p:spPr>
          <p:txBody>
            <a:bodyPr/>
            <a:lstStyle/>
            <a:p>
              <a:endParaRPr lang="en-US"/>
            </a:p>
          </p:txBody>
        </p:sp>
        <p:sp>
          <p:nvSpPr>
            <p:cNvPr id="17" name="Arrow: Pentagon 16">
              <a:extLst>
                <a:ext uri="{FF2B5EF4-FFF2-40B4-BE49-F238E27FC236}">
                  <a16:creationId xmlns:a16="http://schemas.microsoft.com/office/drawing/2014/main" id="{A0E853F8-0856-AED6-B483-ABBB16121105}"/>
                </a:ext>
              </a:extLst>
            </p:cNvPr>
            <p:cNvSpPr/>
            <p:nvPr/>
          </p:nvSpPr>
          <p:spPr>
            <a:xfrm>
              <a:off x="475990" y="3752556"/>
              <a:ext cx="8686864" cy="428624"/>
            </a:xfrm>
            <a:prstGeom prst="homePlate">
              <a:avLst/>
            </a:prstGeom>
            <a:gradFill rotWithShape="0">
              <a:gsLst>
                <a:gs pos="0">
                  <a:schemeClr val="bg1">
                    <a:lumMod val="95000"/>
                  </a:schemeClr>
                </a:gs>
                <a:gs pos="100000">
                  <a:schemeClr val="bg1">
                    <a:lumMod val="85000"/>
                  </a:schemeClr>
                </a:gs>
              </a:gsLst>
              <a:lin ang="1200000" scaled="0"/>
            </a:gradFill>
            <a:ln w="12700" cap="flat" cmpd="sng" algn="ctr">
              <a:noFill/>
              <a:prstDash val="solid"/>
              <a:miter lim="800000"/>
              <a:tailEnd type="arrow" w="sm" len="sm"/>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18" name="Teardrop 17">
              <a:extLst>
                <a:ext uri="{FF2B5EF4-FFF2-40B4-BE49-F238E27FC236}">
                  <a16:creationId xmlns:a16="http://schemas.microsoft.com/office/drawing/2014/main" id="{A0DBA86E-4D91-8B25-CF9F-1C86131A8CD7}"/>
                </a:ext>
              </a:extLst>
            </p:cNvPr>
            <p:cNvSpPr/>
            <p:nvPr/>
          </p:nvSpPr>
          <p:spPr>
            <a:xfrm rot="8100000">
              <a:off x="565170" y="1870844"/>
              <a:ext cx="389874" cy="389874"/>
            </a:xfrm>
            <a:prstGeom prst="teardrop">
              <a:avLst>
                <a:gd name="adj" fmla="val 115000"/>
              </a:avLst>
            </a:prstGeom>
            <a:solidFill>
              <a:srgbClr val="EE5859"/>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Circle: Hollow 18">
              <a:extLst>
                <a:ext uri="{FF2B5EF4-FFF2-40B4-BE49-F238E27FC236}">
                  <a16:creationId xmlns:a16="http://schemas.microsoft.com/office/drawing/2014/main" id="{60FE69F4-C220-41D0-9A01-766511A0591A}"/>
                </a:ext>
              </a:extLst>
            </p:cNvPr>
            <p:cNvSpPr/>
            <p:nvPr/>
          </p:nvSpPr>
          <p:spPr>
            <a:xfrm>
              <a:off x="608482" y="1914156"/>
              <a:ext cx="303251" cy="303251"/>
            </a:xfrm>
            <a:prstGeom prst="donut">
              <a:avLst/>
            </a:prstGeom>
            <a:solidFill>
              <a:schemeClr val="bg1"/>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0" name="Freeform: Shape 19">
              <a:extLst>
                <a:ext uri="{FF2B5EF4-FFF2-40B4-BE49-F238E27FC236}">
                  <a16:creationId xmlns:a16="http://schemas.microsoft.com/office/drawing/2014/main" id="{115C32D5-BB14-4A90-381B-4F924CD9A783}"/>
                </a:ext>
              </a:extLst>
            </p:cNvPr>
            <p:cNvSpPr/>
            <p:nvPr/>
          </p:nvSpPr>
          <p:spPr>
            <a:xfrm>
              <a:off x="1035791" y="2345626"/>
              <a:ext cx="2472427" cy="1592961"/>
            </a:xfrm>
            <a:custGeom>
              <a:avLst/>
              <a:gdLst>
                <a:gd name="connsiteX0" fmla="*/ 0 w 2472427"/>
                <a:gd name="connsiteY0" fmla="*/ 0 h 1592961"/>
                <a:gd name="connsiteX1" fmla="*/ 2472427 w 2472427"/>
                <a:gd name="connsiteY1" fmla="*/ 0 h 1592961"/>
                <a:gd name="connsiteX2" fmla="*/ 2472427 w 2472427"/>
                <a:gd name="connsiteY2" fmla="*/ 1592961 h 1592961"/>
                <a:gd name="connsiteX3" fmla="*/ 0 w 2472427"/>
                <a:gd name="connsiteY3" fmla="*/ 1592961 h 1592961"/>
                <a:gd name="connsiteX4" fmla="*/ 0 w 2472427"/>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1592961">
                  <a:moveTo>
                    <a:pt x="0" y="0"/>
                  </a:moveTo>
                  <a:lnTo>
                    <a:pt x="2472427" y="0"/>
                  </a:lnTo>
                  <a:lnTo>
                    <a:pt x="2472427" y="1592961"/>
                  </a:lnTo>
                  <a:lnTo>
                    <a:pt x="0" y="15929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5250" rIns="95250" bIns="142875" numCol="1" spcCol="1270" anchor="t" anchorCtr="0">
              <a:noAutofit/>
            </a:bodyPr>
            <a:lstStyle/>
            <a:p>
              <a:pPr marL="0" lvl="0" indent="0" algn="l" defTabSz="666750">
                <a:lnSpc>
                  <a:spcPct val="90000"/>
                </a:lnSpc>
                <a:spcBef>
                  <a:spcPct val="0"/>
                </a:spcBef>
                <a:spcAft>
                  <a:spcPct val="35000"/>
                </a:spcAft>
                <a:buNone/>
              </a:pPr>
              <a:r>
                <a:rPr lang="en-US" sz="1500"/>
                <a:t>Izium has a population of 46,653. </a:t>
              </a:r>
              <a:r>
                <a:rPr lang="en-GB" sz="1500" b="0" i="0" u="none" kern="1200"/>
                <a:t>Industry, public sector, small business and agriculture are major employers.</a:t>
              </a:r>
              <a:endParaRPr lang="en-US" sz="1500" kern="1200">
                <a:solidFill>
                  <a:schemeClr val="tx1">
                    <a:lumMod val="65000"/>
                    <a:lumOff val="35000"/>
                  </a:schemeClr>
                </a:solidFill>
              </a:endParaRPr>
            </a:p>
          </p:txBody>
        </p:sp>
        <p:sp>
          <p:nvSpPr>
            <p:cNvPr id="21" name="Freeform: Shape 20">
              <a:extLst>
                <a:ext uri="{FF2B5EF4-FFF2-40B4-BE49-F238E27FC236}">
                  <a16:creationId xmlns:a16="http://schemas.microsoft.com/office/drawing/2014/main" id="{0D50A089-5D03-5431-5F1D-61BF9625DF6C}"/>
                </a:ext>
              </a:extLst>
            </p:cNvPr>
            <p:cNvSpPr/>
            <p:nvPr/>
          </p:nvSpPr>
          <p:spPr>
            <a:xfrm>
              <a:off x="1035791" y="1785937"/>
              <a:ext cx="2472427" cy="559689"/>
            </a:xfrm>
            <a:custGeom>
              <a:avLst/>
              <a:gdLst>
                <a:gd name="connsiteX0" fmla="*/ 0 w 2472427"/>
                <a:gd name="connsiteY0" fmla="*/ 0 h 559689"/>
                <a:gd name="connsiteX1" fmla="*/ 2472427 w 2472427"/>
                <a:gd name="connsiteY1" fmla="*/ 0 h 559689"/>
                <a:gd name="connsiteX2" fmla="*/ 2472427 w 2472427"/>
                <a:gd name="connsiteY2" fmla="*/ 559689 h 559689"/>
                <a:gd name="connsiteX3" fmla="*/ 0 w 2472427"/>
                <a:gd name="connsiteY3" fmla="*/ 559689 h 559689"/>
                <a:gd name="connsiteX4" fmla="*/ 0 w 2472427"/>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559689">
                  <a:moveTo>
                    <a:pt x="0" y="0"/>
                  </a:moveTo>
                  <a:lnTo>
                    <a:pt x="2472427" y="0"/>
                  </a:lnTo>
                  <a:lnTo>
                    <a:pt x="2472427" y="559689"/>
                  </a:lnTo>
                  <a:lnTo>
                    <a:pt x="0" y="5596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69850" bIns="0" numCol="1" spcCol="1270" anchor="ctr" anchorCtr="0">
              <a:noAutofit/>
            </a:bodyPr>
            <a:lstStyle/>
            <a:p>
              <a:pPr marL="0" lvl="0" indent="0" algn="l" defTabSz="488950">
                <a:lnSpc>
                  <a:spcPct val="90000"/>
                </a:lnSpc>
                <a:spcBef>
                  <a:spcPct val="0"/>
                </a:spcBef>
                <a:spcAft>
                  <a:spcPct val="35000"/>
                </a:spcAft>
                <a:buNone/>
                <a:defRPr b="1"/>
              </a:pPr>
              <a:r>
                <a:rPr lang="en-US" sz="1400" kern="1200">
                  <a:solidFill>
                    <a:schemeClr val="tx1">
                      <a:lumMod val="65000"/>
                      <a:lumOff val="35000"/>
                    </a:schemeClr>
                  </a:solidFill>
                </a:rPr>
                <a:t>Prior to the war</a:t>
              </a:r>
              <a:br>
                <a:rPr lang="en-US" sz="1100" kern="1200">
                  <a:solidFill>
                    <a:schemeClr val="tx1">
                      <a:lumMod val="65000"/>
                      <a:lumOff val="35000"/>
                    </a:schemeClr>
                  </a:solidFill>
                </a:rPr>
              </a:br>
              <a:endParaRPr lang="en-US" sz="1100" kern="1200">
                <a:solidFill>
                  <a:schemeClr val="tx1">
                    <a:lumMod val="65000"/>
                    <a:lumOff val="35000"/>
                  </a:schemeClr>
                </a:solidFill>
              </a:endParaRPr>
            </a:p>
          </p:txBody>
        </p:sp>
        <p:sp>
          <p:nvSpPr>
            <p:cNvPr id="22" name="Straight Connector 21">
              <a:extLst>
                <a:ext uri="{FF2B5EF4-FFF2-40B4-BE49-F238E27FC236}">
                  <a16:creationId xmlns:a16="http://schemas.microsoft.com/office/drawing/2014/main" id="{F3D35052-17A4-7FA6-E023-5B74BD92E786}"/>
                </a:ext>
              </a:extLst>
            </p:cNvPr>
            <p:cNvSpPr/>
            <p:nvPr/>
          </p:nvSpPr>
          <p:spPr>
            <a:xfrm>
              <a:off x="760108" y="2345626"/>
              <a:ext cx="0" cy="1592961"/>
            </a:xfrm>
            <a:prstGeom prst="line">
              <a:avLst/>
            </a:prstGeom>
            <a:noFill/>
            <a:ln w="3175" cap="flat" cmpd="sng" algn="ctr">
              <a:solidFill>
                <a:schemeClr val="bg1">
                  <a:lumMod val="85000"/>
                </a:schemeClr>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3" name="Oval 22">
              <a:extLst>
                <a:ext uri="{FF2B5EF4-FFF2-40B4-BE49-F238E27FC236}">
                  <a16:creationId xmlns:a16="http://schemas.microsoft.com/office/drawing/2014/main" id="{E1140758-0F4E-2723-4A52-2AC2E7D7740A}"/>
                </a:ext>
              </a:extLst>
            </p:cNvPr>
            <p:cNvSpPr/>
            <p:nvPr/>
          </p:nvSpPr>
          <p:spPr>
            <a:xfrm>
              <a:off x="714646" y="3888215"/>
              <a:ext cx="99245" cy="100744"/>
            </a:xfrm>
            <a:prstGeom prst="ellipse">
              <a:avLst/>
            </a:prstGeom>
            <a:solidFill>
              <a:srgbClr val="EE5859"/>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24" name="Teardrop 23">
              <a:extLst>
                <a:ext uri="{FF2B5EF4-FFF2-40B4-BE49-F238E27FC236}">
                  <a16:creationId xmlns:a16="http://schemas.microsoft.com/office/drawing/2014/main" id="{2921E639-3CB8-BAE9-8DB7-42FF2FBBF0EF}"/>
                </a:ext>
              </a:extLst>
            </p:cNvPr>
            <p:cNvSpPr/>
            <p:nvPr/>
          </p:nvSpPr>
          <p:spPr>
            <a:xfrm rot="18900000">
              <a:off x="2069858" y="5616456"/>
              <a:ext cx="389874" cy="389874"/>
            </a:xfrm>
            <a:prstGeom prst="teardrop">
              <a:avLst>
                <a:gd name="adj" fmla="val 115000"/>
              </a:avLst>
            </a:prstGeom>
            <a:solidFill>
              <a:srgbClr val="EE5859"/>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25" name="Circle: Hollow 24">
              <a:extLst>
                <a:ext uri="{FF2B5EF4-FFF2-40B4-BE49-F238E27FC236}">
                  <a16:creationId xmlns:a16="http://schemas.microsoft.com/office/drawing/2014/main" id="{0955618F-9957-3022-221C-96FCDF3CA472}"/>
                </a:ext>
              </a:extLst>
            </p:cNvPr>
            <p:cNvSpPr/>
            <p:nvPr/>
          </p:nvSpPr>
          <p:spPr>
            <a:xfrm>
              <a:off x="2113170" y="5659768"/>
              <a:ext cx="303251" cy="303251"/>
            </a:xfrm>
            <a:prstGeom prst="donut">
              <a:avLst/>
            </a:prstGeom>
            <a:solidFill>
              <a:schemeClr val="lt1">
                <a:hueOff val="0"/>
                <a:satOff val="0"/>
                <a:lum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26" name="Freeform: Shape 25">
              <a:extLst>
                <a:ext uri="{FF2B5EF4-FFF2-40B4-BE49-F238E27FC236}">
                  <a16:creationId xmlns:a16="http://schemas.microsoft.com/office/drawing/2014/main" id="{97402C6E-35CF-D994-5B96-42EC4925E6F9}"/>
                </a:ext>
              </a:extLst>
            </p:cNvPr>
            <p:cNvSpPr/>
            <p:nvPr/>
          </p:nvSpPr>
          <p:spPr>
            <a:xfrm>
              <a:off x="2540479" y="3938588"/>
              <a:ext cx="2472427" cy="1592961"/>
            </a:xfrm>
            <a:custGeom>
              <a:avLst/>
              <a:gdLst>
                <a:gd name="connsiteX0" fmla="*/ 0 w 2472427"/>
                <a:gd name="connsiteY0" fmla="*/ 0 h 1592961"/>
                <a:gd name="connsiteX1" fmla="*/ 2472427 w 2472427"/>
                <a:gd name="connsiteY1" fmla="*/ 0 h 1592961"/>
                <a:gd name="connsiteX2" fmla="*/ 2472427 w 2472427"/>
                <a:gd name="connsiteY2" fmla="*/ 1592961 h 1592961"/>
                <a:gd name="connsiteX3" fmla="*/ 0 w 2472427"/>
                <a:gd name="connsiteY3" fmla="*/ 1592961 h 1592961"/>
                <a:gd name="connsiteX4" fmla="*/ 0 w 2472427"/>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1592961">
                  <a:moveTo>
                    <a:pt x="0" y="0"/>
                  </a:moveTo>
                  <a:lnTo>
                    <a:pt x="2472427" y="0"/>
                  </a:lnTo>
                  <a:lnTo>
                    <a:pt x="2472427" y="1592961"/>
                  </a:lnTo>
                  <a:lnTo>
                    <a:pt x="0" y="15929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42875" rIns="0" bIns="95250" numCol="1" spcCol="1270" anchor="b" anchorCtr="0">
              <a:noAutofit/>
            </a:bodyPr>
            <a:lstStyle/>
            <a:p>
              <a:pPr defTabSz="666750">
                <a:lnSpc>
                  <a:spcPct val="90000"/>
                </a:lnSpc>
                <a:spcBef>
                  <a:spcPct val="0"/>
                </a:spcBef>
                <a:spcAft>
                  <a:spcPct val="35000"/>
                </a:spcAft>
              </a:pPr>
              <a:r>
                <a:rPr lang="en-US" sz="1500" kern="1200">
                  <a:solidFill>
                    <a:schemeClr val="tx1">
                      <a:lumMod val="65000"/>
                      <a:lumOff val="35000"/>
                    </a:schemeClr>
                  </a:solidFill>
                </a:rPr>
                <a:t>Izium is occupied by </a:t>
              </a:r>
              <a:r>
                <a:rPr lang="en-US" sz="1500">
                  <a:solidFill>
                    <a:schemeClr val="tx1">
                      <a:lumMod val="65000"/>
                      <a:lumOff val="35000"/>
                    </a:schemeClr>
                  </a:solidFill>
                </a:rPr>
                <a:t>the Armed Forces</a:t>
              </a:r>
              <a:r>
                <a:rPr lang="en-US" sz="1500" kern="1200">
                  <a:solidFill>
                    <a:schemeClr val="tx1">
                      <a:lumMod val="65000"/>
                      <a:lumOff val="35000"/>
                    </a:schemeClr>
                  </a:solidFill>
                </a:rPr>
                <a:t> of the Russian Federation</a:t>
              </a:r>
              <a:r>
                <a:rPr lang="en-US" sz="1500">
                  <a:solidFill>
                    <a:schemeClr val="tx1">
                      <a:lumMod val="65000"/>
                      <a:lumOff val="35000"/>
                    </a:schemeClr>
                  </a:solidFill>
                </a:rPr>
                <a:t>.</a:t>
              </a:r>
              <a:endParaRPr lang="en-US" sz="1500" kern="1200">
                <a:solidFill>
                  <a:schemeClr val="tx1">
                    <a:lumMod val="65000"/>
                    <a:lumOff val="35000"/>
                  </a:schemeClr>
                </a:solidFill>
              </a:endParaRPr>
            </a:p>
          </p:txBody>
        </p:sp>
        <p:sp>
          <p:nvSpPr>
            <p:cNvPr id="27" name="Freeform: Shape 26">
              <a:extLst>
                <a:ext uri="{FF2B5EF4-FFF2-40B4-BE49-F238E27FC236}">
                  <a16:creationId xmlns:a16="http://schemas.microsoft.com/office/drawing/2014/main" id="{6FBFF8D1-B821-F2E4-FB60-DB06FDE86FD7}"/>
                </a:ext>
              </a:extLst>
            </p:cNvPr>
            <p:cNvSpPr/>
            <p:nvPr/>
          </p:nvSpPr>
          <p:spPr>
            <a:xfrm>
              <a:off x="2540479" y="5531549"/>
              <a:ext cx="2472427" cy="559689"/>
            </a:xfrm>
            <a:custGeom>
              <a:avLst/>
              <a:gdLst>
                <a:gd name="connsiteX0" fmla="*/ 0 w 2472427"/>
                <a:gd name="connsiteY0" fmla="*/ 0 h 559689"/>
                <a:gd name="connsiteX1" fmla="*/ 2472427 w 2472427"/>
                <a:gd name="connsiteY1" fmla="*/ 0 h 559689"/>
                <a:gd name="connsiteX2" fmla="*/ 2472427 w 2472427"/>
                <a:gd name="connsiteY2" fmla="*/ 559689 h 559689"/>
                <a:gd name="connsiteX3" fmla="*/ 0 w 2472427"/>
                <a:gd name="connsiteY3" fmla="*/ 559689 h 559689"/>
                <a:gd name="connsiteX4" fmla="*/ 0 w 2472427"/>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559689">
                  <a:moveTo>
                    <a:pt x="0" y="0"/>
                  </a:moveTo>
                  <a:lnTo>
                    <a:pt x="2472427" y="0"/>
                  </a:lnTo>
                  <a:lnTo>
                    <a:pt x="2472427" y="559689"/>
                  </a:lnTo>
                  <a:lnTo>
                    <a:pt x="0" y="5596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69850" bIns="0" numCol="1" spcCol="1270" anchor="ctr" anchorCtr="0">
              <a:noAutofit/>
            </a:bodyPr>
            <a:lstStyle/>
            <a:p>
              <a:pPr defTabSz="488950">
                <a:lnSpc>
                  <a:spcPct val="90000"/>
                </a:lnSpc>
                <a:spcBef>
                  <a:spcPct val="0"/>
                </a:spcBef>
                <a:spcAft>
                  <a:spcPct val="35000"/>
                </a:spcAft>
                <a:defRPr b="1"/>
              </a:pPr>
              <a:r>
                <a:rPr lang="en-US" sz="1400" kern="1200">
                  <a:solidFill>
                    <a:schemeClr val="tx1">
                      <a:lumMod val="65000"/>
                      <a:lumOff val="35000"/>
                    </a:schemeClr>
                  </a:solidFill>
                </a:rPr>
                <a:t>7 </a:t>
              </a:r>
              <a:r>
                <a:rPr lang="en-US" sz="1400">
                  <a:solidFill>
                    <a:schemeClr val="tx1">
                      <a:lumMod val="65000"/>
                      <a:lumOff val="35000"/>
                    </a:schemeClr>
                  </a:solidFill>
                </a:rPr>
                <a:t>March 2022</a:t>
              </a:r>
            </a:p>
          </p:txBody>
        </p:sp>
        <p:sp>
          <p:nvSpPr>
            <p:cNvPr id="28" name="Straight Connector 27">
              <a:extLst>
                <a:ext uri="{FF2B5EF4-FFF2-40B4-BE49-F238E27FC236}">
                  <a16:creationId xmlns:a16="http://schemas.microsoft.com/office/drawing/2014/main" id="{507221D3-188C-7AF6-9A98-A580B172A50B}"/>
                </a:ext>
              </a:extLst>
            </p:cNvPr>
            <p:cNvSpPr/>
            <p:nvPr/>
          </p:nvSpPr>
          <p:spPr>
            <a:xfrm>
              <a:off x="2264796" y="3938588"/>
              <a:ext cx="0" cy="1592961"/>
            </a:xfrm>
            <a:prstGeom prst="line">
              <a:avLst/>
            </a:prstGeom>
            <a:noFill/>
            <a:ln w="3175" cap="flat" cmpd="sng" algn="ctr">
              <a:solidFill>
                <a:prstClr val="white">
                  <a:lumMod val="85000"/>
                </a:prstClr>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29" name="Oval 28">
              <a:extLst>
                <a:ext uri="{FF2B5EF4-FFF2-40B4-BE49-F238E27FC236}">
                  <a16:creationId xmlns:a16="http://schemas.microsoft.com/office/drawing/2014/main" id="{0D263DEF-C36E-038C-D673-D2A288F185D6}"/>
                </a:ext>
              </a:extLst>
            </p:cNvPr>
            <p:cNvSpPr/>
            <p:nvPr/>
          </p:nvSpPr>
          <p:spPr>
            <a:xfrm>
              <a:off x="2219334" y="3888215"/>
              <a:ext cx="99245" cy="100744"/>
            </a:xfrm>
            <a:prstGeom prst="ellipse">
              <a:avLst/>
            </a:prstGeom>
            <a:solidFill>
              <a:srgbClr val="EE5859"/>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32" name="Freeform: Shape 31">
              <a:extLst>
                <a:ext uri="{FF2B5EF4-FFF2-40B4-BE49-F238E27FC236}">
                  <a16:creationId xmlns:a16="http://schemas.microsoft.com/office/drawing/2014/main" id="{75CA1C2A-1780-DFB8-7660-8272BB99F581}"/>
                </a:ext>
              </a:extLst>
            </p:cNvPr>
            <p:cNvSpPr/>
            <p:nvPr/>
          </p:nvSpPr>
          <p:spPr>
            <a:xfrm>
              <a:off x="4273866" y="2339787"/>
              <a:ext cx="2472427" cy="1592961"/>
            </a:xfrm>
            <a:custGeom>
              <a:avLst/>
              <a:gdLst>
                <a:gd name="connsiteX0" fmla="*/ 0 w 2472427"/>
                <a:gd name="connsiteY0" fmla="*/ 0 h 1592961"/>
                <a:gd name="connsiteX1" fmla="*/ 2472427 w 2472427"/>
                <a:gd name="connsiteY1" fmla="*/ 0 h 1592961"/>
                <a:gd name="connsiteX2" fmla="*/ 2472427 w 2472427"/>
                <a:gd name="connsiteY2" fmla="*/ 1592961 h 1592961"/>
                <a:gd name="connsiteX3" fmla="*/ 0 w 2472427"/>
                <a:gd name="connsiteY3" fmla="*/ 1592961 h 1592961"/>
                <a:gd name="connsiteX4" fmla="*/ 0 w 2472427"/>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1592961">
                  <a:moveTo>
                    <a:pt x="0" y="0"/>
                  </a:moveTo>
                  <a:lnTo>
                    <a:pt x="2472427" y="0"/>
                  </a:lnTo>
                  <a:lnTo>
                    <a:pt x="2472427" y="1592961"/>
                  </a:lnTo>
                  <a:lnTo>
                    <a:pt x="0" y="15929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5250" rIns="95250" bIns="142875" numCol="1" spcCol="1270" anchor="t" anchorCtr="0">
              <a:noAutofit/>
            </a:bodyPr>
            <a:lstStyle/>
            <a:p>
              <a:pPr defTabSz="666750">
                <a:lnSpc>
                  <a:spcPct val="90000"/>
                </a:lnSpc>
                <a:spcBef>
                  <a:spcPct val="0"/>
                </a:spcBef>
                <a:spcAft>
                  <a:spcPct val="35000"/>
                </a:spcAft>
              </a:pPr>
              <a:r>
                <a:rPr lang="en-US" sz="1500">
                  <a:solidFill>
                    <a:schemeClr val="tx1">
                      <a:lumMod val="65000"/>
                      <a:lumOff val="35000"/>
                    </a:schemeClr>
                  </a:solidFill>
                </a:rPr>
                <a:t>The Ukranian Armed </a:t>
              </a:r>
              <a:r>
                <a:rPr lang="en-US" sz="1500" i="0" kern="1200">
                  <a:solidFill>
                    <a:schemeClr val="tx1">
                      <a:lumMod val="65000"/>
                      <a:lumOff val="35000"/>
                    </a:schemeClr>
                  </a:solidFill>
                </a:rPr>
                <a:t>Forces regain control of Izium.</a:t>
              </a:r>
              <a:r>
                <a:rPr lang="en-US" sz="1500">
                  <a:solidFill>
                    <a:schemeClr val="tx1">
                      <a:lumMod val="65000"/>
                      <a:lumOff val="35000"/>
                    </a:schemeClr>
                  </a:solidFill>
                </a:rPr>
                <a:t> </a:t>
              </a:r>
              <a:endParaRPr lang="en-US" sz="1500" i="0" kern="1200">
                <a:solidFill>
                  <a:schemeClr val="tx1">
                    <a:lumMod val="65000"/>
                    <a:lumOff val="35000"/>
                  </a:schemeClr>
                </a:solidFill>
              </a:endParaRPr>
            </a:p>
          </p:txBody>
        </p:sp>
        <p:sp>
          <p:nvSpPr>
            <p:cNvPr id="33" name="Freeform: Shape 32">
              <a:extLst>
                <a:ext uri="{FF2B5EF4-FFF2-40B4-BE49-F238E27FC236}">
                  <a16:creationId xmlns:a16="http://schemas.microsoft.com/office/drawing/2014/main" id="{D07D7CEA-96DF-464D-4668-7E58E0211CD7}"/>
                </a:ext>
              </a:extLst>
            </p:cNvPr>
            <p:cNvSpPr/>
            <p:nvPr/>
          </p:nvSpPr>
          <p:spPr>
            <a:xfrm>
              <a:off x="4130589" y="1886681"/>
              <a:ext cx="2472427" cy="559689"/>
            </a:xfrm>
            <a:custGeom>
              <a:avLst/>
              <a:gdLst>
                <a:gd name="connsiteX0" fmla="*/ 0 w 2472427"/>
                <a:gd name="connsiteY0" fmla="*/ 0 h 559689"/>
                <a:gd name="connsiteX1" fmla="*/ 2472427 w 2472427"/>
                <a:gd name="connsiteY1" fmla="*/ 0 h 559689"/>
                <a:gd name="connsiteX2" fmla="*/ 2472427 w 2472427"/>
                <a:gd name="connsiteY2" fmla="*/ 559689 h 559689"/>
                <a:gd name="connsiteX3" fmla="*/ 0 w 2472427"/>
                <a:gd name="connsiteY3" fmla="*/ 559689 h 559689"/>
                <a:gd name="connsiteX4" fmla="*/ 0 w 2472427"/>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559689">
                  <a:moveTo>
                    <a:pt x="0" y="0"/>
                  </a:moveTo>
                  <a:lnTo>
                    <a:pt x="2472427" y="0"/>
                  </a:lnTo>
                  <a:lnTo>
                    <a:pt x="2472427" y="559689"/>
                  </a:lnTo>
                  <a:lnTo>
                    <a:pt x="0" y="5596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27000" bIns="0" numCol="1" spcCol="1270" anchor="ctr" anchorCtr="0">
              <a:noAutofit/>
            </a:bodyPr>
            <a:lstStyle/>
            <a:p>
              <a:pPr marL="0" lvl="0" indent="0" algn="l" defTabSz="889000">
                <a:lnSpc>
                  <a:spcPct val="90000"/>
                </a:lnSpc>
                <a:spcBef>
                  <a:spcPct val="0"/>
                </a:spcBef>
                <a:spcAft>
                  <a:spcPct val="35000"/>
                </a:spcAft>
                <a:buNone/>
                <a:defRPr b="1"/>
              </a:pPr>
              <a:endParaRPr lang="en-US" sz="2000" b="0" i="1" kern="1200">
                <a:solidFill>
                  <a:schemeClr val="tx1">
                    <a:lumMod val="65000"/>
                    <a:lumOff val="35000"/>
                  </a:schemeClr>
                </a:solidFill>
              </a:endParaRPr>
            </a:p>
          </p:txBody>
        </p:sp>
        <p:sp>
          <p:nvSpPr>
            <p:cNvPr id="36" name="Teardrop 35">
              <a:extLst>
                <a:ext uri="{FF2B5EF4-FFF2-40B4-BE49-F238E27FC236}">
                  <a16:creationId xmlns:a16="http://schemas.microsoft.com/office/drawing/2014/main" id="{0DD5E7E3-AF44-42C8-1467-A692216BDD32}"/>
                </a:ext>
              </a:extLst>
            </p:cNvPr>
            <p:cNvSpPr/>
            <p:nvPr/>
          </p:nvSpPr>
          <p:spPr>
            <a:xfrm rot="18900000">
              <a:off x="5079234" y="5616456"/>
              <a:ext cx="389874" cy="389874"/>
            </a:xfrm>
            <a:prstGeom prst="teardrop">
              <a:avLst>
                <a:gd name="adj" fmla="val 115000"/>
              </a:avLst>
            </a:prstGeom>
            <a:solidFill>
              <a:srgbClr val="EE5859"/>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37" name="Circle: Hollow 36">
              <a:extLst>
                <a:ext uri="{FF2B5EF4-FFF2-40B4-BE49-F238E27FC236}">
                  <a16:creationId xmlns:a16="http://schemas.microsoft.com/office/drawing/2014/main" id="{0CDE1473-F234-8200-42A8-9A797C3C5C98}"/>
                </a:ext>
              </a:extLst>
            </p:cNvPr>
            <p:cNvSpPr/>
            <p:nvPr/>
          </p:nvSpPr>
          <p:spPr>
            <a:xfrm>
              <a:off x="5122545" y="5659768"/>
              <a:ext cx="303251" cy="303251"/>
            </a:xfrm>
            <a:prstGeom prst="donut">
              <a:avLst/>
            </a:prstGeom>
            <a:solidFill>
              <a:schemeClr val="lt1">
                <a:hueOff val="0"/>
                <a:satOff val="0"/>
                <a:lum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38" name="Freeform: Shape 37">
              <a:extLst>
                <a:ext uri="{FF2B5EF4-FFF2-40B4-BE49-F238E27FC236}">
                  <a16:creationId xmlns:a16="http://schemas.microsoft.com/office/drawing/2014/main" id="{00D0AEA9-85B9-D463-7456-22BD4AD5B561}"/>
                </a:ext>
              </a:extLst>
            </p:cNvPr>
            <p:cNvSpPr/>
            <p:nvPr/>
          </p:nvSpPr>
          <p:spPr>
            <a:xfrm>
              <a:off x="5549854" y="4433071"/>
              <a:ext cx="2985116" cy="1098478"/>
            </a:xfrm>
            <a:custGeom>
              <a:avLst/>
              <a:gdLst>
                <a:gd name="connsiteX0" fmla="*/ 0 w 2472427"/>
                <a:gd name="connsiteY0" fmla="*/ 0 h 1592961"/>
                <a:gd name="connsiteX1" fmla="*/ 2472427 w 2472427"/>
                <a:gd name="connsiteY1" fmla="*/ 0 h 1592961"/>
                <a:gd name="connsiteX2" fmla="*/ 2472427 w 2472427"/>
                <a:gd name="connsiteY2" fmla="*/ 1592961 h 1592961"/>
                <a:gd name="connsiteX3" fmla="*/ 0 w 2472427"/>
                <a:gd name="connsiteY3" fmla="*/ 1592961 h 1592961"/>
                <a:gd name="connsiteX4" fmla="*/ 0 w 2472427"/>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1592961">
                  <a:moveTo>
                    <a:pt x="0" y="0"/>
                  </a:moveTo>
                  <a:lnTo>
                    <a:pt x="2472427" y="0"/>
                  </a:lnTo>
                  <a:lnTo>
                    <a:pt x="2472427" y="1592961"/>
                  </a:lnTo>
                  <a:lnTo>
                    <a:pt x="0" y="15929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142875" rIns="0" bIns="95250" numCol="1" spcCol="1270" anchor="b" anchorCtr="0">
              <a:noAutofit/>
            </a:bodyPr>
            <a:lstStyle/>
            <a:p>
              <a:pPr defTabSz="666750">
                <a:lnSpc>
                  <a:spcPct val="90000"/>
                </a:lnSpc>
                <a:spcBef>
                  <a:spcPct val="0"/>
                </a:spcBef>
                <a:spcAft>
                  <a:spcPct val="35000"/>
                </a:spcAft>
              </a:pPr>
              <a:r>
                <a:rPr lang="en-US" sz="1500" kern="1200">
                  <a:solidFill>
                    <a:schemeClr val="tx1">
                      <a:lumMod val="65000"/>
                      <a:lumOff val="35000"/>
                    </a:schemeClr>
                  </a:solidFill>
                </a:rPr>
                <a:t>Between 5,000 – 7,000 residents return to the city. By September</a:t>
              </a:r>
              <a:r>
                <a:rPr lang="en-US" sz="1500">
                  <a:solidFill>
                    <a:schemeClr val="tx1">
                      <a:lumMod val="65000"/>
                      <a:lumOff val="35000"/>
                    </a:schemeClr>
                  </a:solidFill>
                </a:rPr>
                <a:t>,</a:t>
              </a:r>
              <a:r>
                <a:rPr lang="en-US" sz="1500" kern="1200">
                  <a:solidFill>
                    <a:schemeClr val="tx1">
                      <a:lumMod val="65000"/>
                      <a:lumOff val="35000"/>
                    </a:schemeClr>
                  </a:solidFill>
                </a:rPr>
                <a:t> the total resident number stands at 27,000.</a:t>
              </a:r>
              <a:r>
                <a:rPr lang="en-US" sz="1500">
                  <a:solidFill>
                    <a:schemeClr val="tx1">
                      <a:lumMod val="65000"/>
                      <a:lumOff val="35000"/>
                    </a:schemeClr>
                  </a:solidFill>
                </a:rPr>
                <a:t> </a:t>
              </a:r>
              <a:endParaRPr lang="en-US" sz="1500" kern="1200">
                <a:solidFill>
                  <a:schemeClr val="tx1">
                    <a:lumMod val="65000"/>
                    <a:lumOff val="35000"/>
                  </a:schemeClr>
                </a:solidFill>
              </a:endParaRPr>
            </a:p>
          </p:txBody>
        </p:sp>
        <p:sp>
          <p:nvSpPr>
            <p:cNvPr id="39" name="Freeform: Shape 38">
              <a:extLst>
                <a:ext uri="{FF2B5EF4-FFF2-40B4-BE49-F238E27FC236}">
                  <a16:creationId xmlns:a16="http://schemas.microsoft.com/office/drawing/2014/main" id="{CFAC9CDB-1454-20C7-E5AF-7965B2A995FC}"/>
                </a:ext>
              </a:extLst>
            </p:cNvPr>
            <p:cNvSpPr/>
            <p:nvPr/>
          </p:nvSpPr>
          <p:spPr>
            <a:xfrm>
              <a:off x="5549854" y="5531549"/>
              <a:ext cx="2472427" cy="559689"/>
            </a:xfrm>
            <a:custGeom>
              <a:avLst/>
              <a:gdLst>
                <a:gd name="connsiteX0" fmla="*/ 0 w 2472427"/>
                <a:gd name="connsiteY0" fmla="*/ 0 h 559689"/>
                <a:gd name="connsiteX1" fmla="*/ 2472427 w 2472427"/>
                <a:gd name="connsiteY1" fmla="*/ 0 h 559689"/>
                <a:gd name="connsiteX2" fmla="*/ 2472427 w 2472427"/>
                <a:gd name="connsiteY2" fmla="*/ 559689 h 559689"/>
                <a:gd name="connsiteX3" fmla="*/ 0 w 2472427"/>
                <a:gd name="connsiteY3" fmla="*/ 559689 h 559689"/>
                <a:gd name="connsiteX4" fmla="*/ 0 w 2472427"/>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559689">
                  <a:moveTo>
                    <a:pt x="0" y="0"/>
                  </a:moveTo>
                  <a:lnTo>
                    <a:pt x="2472427" y="0"/>
                  </a:lnTo>
                  <a:lnTo>
                    <a:pt x="2472427" y="559689"/>
                  </a:lnTo>
                  <a:lnTo>
                    <a:pt x="0" y="5596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400" b="1" kern="1200">
                  <a:solidFill>
                    <a:schemeClr val="tx1">
                      <a:lumMod val="65000"/>
                      <a:lumOff val="35000"/>
                    </a:schemeClr>
                  </a:solidFill>
                </a:rPr>
                <a:t>2023</a:t>
              </a:r>
              <a:endParaRPr lang="en-US" sz="1400" kern="1200">
                <a:solidFill>
                  <a:schemeClr val="tx1">
                    <a:lumMod val="65000"/>
                    <a:lumOff val="35000"/>
                  </a:schemeClr>
                </a:solidFill>
              </a:endParaRPr>
            </a:p>
          </p:txBody>
        </p:sp>
        <p:sp>
          <p:nvSpPr>
            <p:cNvPr id="40" name="Straight Connector 39">
              <a:extLst>
                <a:ext uri="{FF2B5EF4-FFF2-40B4-BE49-F238E27FC236}">
                  <a16:creationId xmlns:a16="http://schemas.microsoft.com/office/drawing/2014/main" id="{67A8846E-B440-CAA2-ACB7-79C011943629}"/>
                </a:ext>
              </a:extLst>
            </p:cNvPr>
            <p:cNvSpPr/>
            <p:nvPr/>
          </p:nvSpPr>
          <p:spPr>
            <a:xfrm>
              <a:off x="5274171" y="3938588"/>
              <a:ext cx="0" cy="1592961"/>
            </a:xfrm>
            <a:prstGeom prst="line">
              <a:avLst/>
            </a:prstGeom>
            <a:noFill/>
            <a:ln w="3175" cap="flat" cmpd="sng" algn="ctr">
              <a:solidFill>
                <a:prstClr val="white">
                  <a:lumMod val="85000"/>
                </a:prstClr>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41" name="Oval 40">
              <a:extLst>
                <a:ext uri="{FF2B5EF4-FFF2-40B4-BE49-F238E27FC236}">
                  <a16:creationId xmlns:a16="http://schemas.microsoft.com/office/drawing/2014/main" id="{CC6169A0-DBE2-C825-E5A2-705019F70871}"/>
                </a:ext>
              </a:extLst>
            </p:cNvPr>
            <p:cNvSpPr/>
            <p:nvPr/>
          </p:nvSpPr>
          <p:spPr>
            <a:xfrm>
              <a:off x="5228710" y="3888215"/>
              <a:ext cx="99245" cy="100744"/>
            </a:xfrm>
            <a:prstGeom prst="ellipse">
              <a:avLst/>
            </a:prstGeom>
            <a:solidFill>
              <a:srgbClr val="EE5859"/>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42" name="Teardrop 41">
              <a:extLst>
                <a:ext uri="{FF2B5EF4-FFF2-40B4-BE49-F238E27FC236}">
                  <a16:creationId xmlns:a16="http://schemas.microsoft.com/office/drawing/2014/main" id="{B200EE72-079B-93EF-E3B2-6F74F6C06E81}"/>
                </a:ext>
              </a:extLst>
            </p:cNvPr>
            <p:cNvSpPr/>
            <p:nvPr/>
          </p:nvSpPr>
          <p:spPr>
            <a:xfrm rot="8100000">
              <a:off x="6592090" y="1870845"/>
              <a:ext cx="389874" cy="389874"/>
            </a:xfrm>
            <a:prstGeom prst="teardrop">
              <a:avLst>
                <a:gd name="adj" fmla="val 115000"/>
              </a:avLst>
            </a:prstGeom>
            <a:solidFill>
              <a:srgbClr val="EE5859"/>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3" name="Circle: Hollow 42">
              <a:extLst>
                <a:ext uri="{FF2B5EF4-FFF2-40B4-BE49-F238E27FC236}">
                  <a16:creationId xmlns:a16="http://schemas.microsoft.com/office/drawing/2014/main" id="{BEBB36EA-14BE-947E-E235-79EB23EC01A8}"/>
                </a:ext>
              </a:extLst>
            </p:cNvPr>
            <p:cNvSpPr/>
            <p:nvPr/>
          </p:nvSpPr>
          <p:spPr>
            <a:xfrm>
              <a:off x="6637221" y="1914156"/>
              <a:ext cx="303251" cy="303251"/>
            </a:xfrm>
            <a:prstGeom prst="donut">
              <a:avLst/>
            </a:prstGeom>
            <a:solidFill>
              <a:schemeClr val="lt1">
                <a:hueOff val="0"/>
                <a:satOff val="0"/>
                <a:lum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44" name="Freeform: Shape 43">
              <a:extLst>
                <a:ext uri="{FF2B5EF4-FFF2-40B4-BE49-F238E27FC236}">
                  <a16:creationId xmlns:a16="http://schemas.microsoft.com/office/drawing/2014/main" id="{8A14806D-C7CE-9F75-4FA3-A1C387FB4F03}"/>
                </a:ext>
              </a:extLst>
            </p:cNvPr>
            <p:cNvSpPr/>
            <p:nvPr/>
          </p:nvSpPr>
          <p:spPr>
            <a:xfrm>
              <a:off x="7096915" y="2211712"/>
              <a:ext cx="2472427" cy="1592961"/>
            </a:xfrm>
            <a:custGeom>
              <a:avLst/>
              <a:gdLst>
                <a:gd name="connsiteX0" fmla="*/ 0 w 2472427"/>
                <a:gd name="connsiteY0" fmla="*/ 0 h 1592961"/>
                <a:gd name="connsiteX1" fmla="*/ 2472427 w 2472427"/>
                <a:gd name="connsiteY1" fmla="*/ 0 h 1592961"/>
                <a:gd name="connsiteX2" fmla="*/ 2472427 w 2472427"/>
                <a:gd name="connsiteY2" fmla="*/ 1592961 h 1592961"/>
                <a:gd name="connsiteX3" fmla="*/ 0 w 2472427"/>
                <a:gd name="connsiteY3" fmla="*/ 1592961 h 1592961"/>
                <a:gd name="connsiteX4" fmla="*/ 0 w 2472427"/>
                <a:gd name="connsiteY4" fmla="*/ 0 h 159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1592961">
                  <a:moveTo>
                    <a:pt x="0" y="0"/>
                  </a:moveTo>
                  <a:lnTo>
                    <a:pt x="2472427" y="0"/>
                  </a:lnTo>
                  <a:lnTo>
                    <a:pt x="2472427" y="1592961"/>
                  </a:lnTo>
                  <a:lnTo>
                    <a:pt x="0" y="159296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95250" rIns="95250" bIns="142875" numCol="1" spcCol="1270" anchor="t" anchorCtr="0">
              <a:noAutofit/>
            </a:bodyPr>
            <a:lstStyle/>
            <a:p>
              <a:pPr defTabSz="666750">
                <a:lnSpc>
                  <a:spcPct val="90000"/>
                </a:lnSpc>
                <a:spcBef>
                  <a:spcPct val="0"/>
                </a:spcBef>
                <a:spcAft>
                  <a:spcPct val="35000"/>
                </a:spcAft>
              </a:pPr>
              <a:r>
                <a:rPr lang="en-US" sz="1500" kern="1200"/>
                <a:t>The city continues to face </a:t>
              </a:r>
              <a:r>
                <a:rPr lang="en-US" sz="1500"/>
                <a:t>insecurity and</a:t>
              </a:r>
              <a:r>
                <a:rPr lang="en-US" sz="1500" kern="1200"/>
                <a:t> occasional shelling</a:t>
              </a:r>
              <a:r>
                <a:rPr lang="en-US" sz="1500"/>
                <a:t>.</a:t>
              </a:r>
              <a:endParaRPr lang="en-US" sz="1500" kern="1200"/>
            </a:p>
          </p:txBody>
        </p:sp>
        <p:sp>
          <p:nvSpPr>
            <p:cNvPr id="45" name="Freeform: Shape 44">
              <a:extLst>
                <a:ext uri="{FF2B5EF4-FFF2-40B4-BE49-F238E27FC236}">
                  <a16:creationId xmlns:a16="http://schemas.microsoft.com/office/drawing/2014/main" id="{AC14EF78-1AAD-9417-2A7B-368BCFEAB213}"/>
                </a:ext>
              </a:extLst>
            </p:cNvPr>
            <p:cNvSpPr/>
            <p:nvPr/>
          </p:nvSpPr>
          <p:spPr>
            <a:xfrm>
              <a:off x="7054542" y="1785937"/>
              <a:ext cx="2472427" cy="559689"/>
            </a:xfrm>
            <a:custGeom>
              <a:avLst/>
              <a:gdLst>
                <a:gd name="connsiteX0" fmla="*/ 0 w 2472427"/>
                <a:gd name="connsiteY0" fmla="*/ 0 h 559689"/>
                <a:gd name="connsiteX1" fmla="*/ 2472427 w 2472427"/>
                <a:gd name="connsiteY1" fmla="*/ 0 h 559689"/>
                <a:gd name="connsiteX2" fmla="*/ 2472427 w 2472427"/>
                <a:gd name="connsiteY2" fmla="*/ 559689 h 559689"/>
                <a:gd name="connsiteX3" fmla="*/ 0 w 2472427"/>
                <a:gd name="connsiteY3" fmla="*/ 559689 h 559689"/>
                <a:gd name="connsiteX4" fmla="*/ 0 w 2472427"/>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559689">
                  <a:moveTo>
                    <a:pt x="0" y="0"/>
                  </a:moveTo>
                  <a:lnTo>
                    <a:pt x="2472427" y="0"/>
                  </a:lnTo>
                  <a:lnTo>
                    <a:pt x="2472427" y="559689"/>
                  </a:lnTo>
                  <a:lnTo>
                    <a:pt x="0" y="5596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101600" bIns="0" numCol="1" spcCol="1270" anchor="ctr" anchorCtr="0">
              <a:noAutofit/>
            </a:bodyPr>
            <a:lstStyle/>
            <a:p>
              <a:pPr marL="0" lvl="0" indent="0" algn="l" defTabSz="711200">
                <a:lnSpc>
                  <a:spcPct val="90000"/>
                </a:lnSpc>
                <a:spcBef>
                  <a:spcPct val="0"/>
                </a:spcBef>
                <a:spcAft>
                  <a:spcPct val="35000"/>
                </a:spcAft>
                <a:buNone/>
                <a:defRPr b="1"/>
              </a:pPr>
              <a:r>
                <a:rPr lang="en-US" sz="1600" b="1" kern="1200">
                  <a:solidFill>
                    <a:schemeClr val="tx1">
                      <a:lumMod val="65000"/>
                      <a:lumOff val="35000"/>
                    </a:schemeClr>
                  </a:solidFill>
                </a:rPr>
                <a:t>2024</a:t>
              </a:r>
              <a:endParaRPr lang="en-US" sz="1100" kern="1200">
                <a:solidFill>
                  <a:schemeClr val="tx1">
                    <a:lumMod val="65000"/>
                    <a:lumOff val="35000"/>
                  </a:schemeClr>
                </a:solidFill>
              </a:endParaRPr>
            </a:p>
          </p:txBody>
        </p:sp>
        <p:sp>
          <p:nvSpPr>
            <p:cNvPr id="46" name="Straight Connector 45">
              <a:extLst>
                <a:ext uri="{FF2B5EF4-FFF2-40B4-BE49-F238E27FC236}">
                  <a16:creationId xmlns:a16="http://schemas.microsoft.com/office/drawing/2014/main" id="{C8D62752-42F5-D4A5-68EB-16446ECE384B}"/>
                </a:ext>
              </a:extLst>
            </p:cNvPr>
            <p:cNvSpPr/>
            <p:nvPr/>
          </p:nvSpPr>
          <p:spPr>
            <a:xfrm>
              <a:off x="6778859" y="2345626"/>
              <a:ext cx="0" cy="1592961"/>
            </a:xfrm>
            <a:prstGeom prst="line">
              <a:avLst/>
            </a:prstGeom>
            <a:noFill/>
            <a:ln w="3175" cap="flat" cmpd="sng" algn="ctr">
              <a:solidFill>
                <a:prstClr val="white">
                  <a:lumMod val="85000"/>
                </a:prstClr>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47" name="Oval 46">
              <a:extLst>
                <a:ext uri="{FF2B5EF4-FFF2-40B4-BE49-F238E27FC236}">
                  <a16:creationId xmlns:a16="http://schemas.microsoft.com/office/drawing/2014/main" id="{98949122-A564-52AA-597E-049D1A6B9D3E}"/>
                </a:ext>
              </a:extLst>
            </p:cNvPr>
            <p:cNvSpPr/>
            <p:nvPr/>
          </p:nvSpPr>
          <p:spPr>
            <a:xfrm>
              <a:off x="6733397" y="3888215"/>
              <a:ext cx="99245" cy="100744"/>
            </a:xfrm>
            <a:prstGeom prst="ellipse">
              <a:avLst/>
            </a:prstGeom>
            <a:solidFill>
              <a:srgbClr val="EE5859"/>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50" name="Rectangle 49">
              <a:extLst>
                <a:ext uri="{FF2B5EF4-FFF2-40B4-BE49-F238E27FC236}">
                  <a16:creationId xmlns:a16="http://schemas.microsoft.com/office/drawing/2014/main" id="{224EF724-52DC-E320-57C3-61871B662E78}"/>
                </a:ext>
              </a:extLst>
            </p:cNvPr>
            <p:cNvSpPr/>
            <p:nvPr/>
          </p:nvSpPr>
          <p:spPr>
            <a:xfrm>
              <a:off x="4158235" y="281390"/>
              <a:ext cx="2472427" cy="15929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51" name="Freeform: Shape 50">
              <a:extLst>
                <a:ext uri="{FF2B5EF4-FFF2-40B4-BE49-F238E27FC236}">
                  <a16:creationId xmlns:a16="http://schemas.microsoft.com/office/drawing/2014/main" id="{B946504C-9B92-37E1-5172-9389C78B7DFE}"/>
                </a:ext>
              </a:extLst>
            </p:cNvPr>
            <p:cNvSpPr/>
            <p:nvPr/>
          </p:nvSpPr>
          <p:spPr>
            <a:xfrm>
              <a:off x="4301512" y="1836309"/>
              <a:ext cx="2472427" cy="559689"/>
            </a:xfrm>
            <a:custGeom>
              <a:avLst/>
              <a:gdLst>
                <a:gd name="connsiteX0" fmla="*/ 0 w 2472427"/>
                <a:gd name="connsiteY0" fmla="*/ 0 h 559689"/>
                <a:gd name="connsiteX1" fmla="*/ 2472427 w 2472427"/>
                <a:gd name="connsiteY1" fmla="*/ 0 h 559689"/>
                <a:gd name="connsiteX2" fmla="*/ 2472427 w 2472427"/>
                <a:gd name="connsiteY2" fmla="*/ 559689 h 559689"/>
                <a:gd name="connsiteX3" fmla="*/ 0 w 2472427"/>
                <a:gd name="connsiteY3" fmla="*/ 559689 h 559689"/>
                <a:gd name="connsiteX4" fmla="*/ 0 w 2472427"/>
                <a:gd name="connsiteY4" fmla="*/ 0 h 559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427" h="559689">
                  <a:moveTo>
                    <a:pt x="0" y="0"/>
                  </a:moveTo>
                  <a:lnTo>
                    <a:pt x="2472427" y="0"/>
                  </a:lnTo>
                  <a:lnTo>
                    <a:pt x="2472427" y="559689"/>
                  </a:lnTo>
                  <a:lnTo>
                    <a:pt x="0" y="5596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69850" bIns="0" numCol="1" spcCol="1270" anchor="ctr" anchorCtr="0">
              <a:noAutofit/>
            </a:bodyPr>
            <a:lstStyle/>
            <a:p>
              <a:pPr marL="0" lvl="0" indent="0" algn="l" defTabSz="488950">
                <a:lnSpc>
                  <a:spcPct val="90000"/>
                </a:lnSpc>
                <a:spcBef>
                  <a:spcPct val="0"/>
                </a:spcBef>
                <a:spcAft>
                  <a:spcPct val="35000"/>
                </a:spcAft>
                <a:buNone/>
                <a:defRPr b="1"/>
              </a:pPr>
              <a:r>
                <a:rPr lang="en-US" sz="1400" kern="1200">
                  <a:solidFill>
                    <a:schemeClr val="tx1">
                      <a:lumMod val="65000"/>
                      <a:lumOff val="35000"/>
                    </a:schemeClr>
                  </a:solidFill>
                </a:rPr>
                <a:t>10 September</a:t>
              </a:r>
              <a:endParaRPr lang="en-US" sz="1400" b="1" kern="1200">
                <a:solidFill>
                  <a:schemeClr val="tx1">
                    <a:lumMod val="65000"/>
                    <a:lumOff val="35000"/>
                  </a:schemeClr>
                </a:solidFill>
                <a:latin typeface="Segoe UI Light"/>
                <a:cs typeface="Segoe UI Light"/>
              </a:endParaRPr>
            </a:p>
            <a:p>
              <a:pPr marL="0" lvl="0" indent="0" algn="l" defTabSz="488950">
                <a:lnSpc>
                  <a:spcPct val="90000"/>
                </a:lnSpc>
                <a:spcBef>
                  <a:spcPct val="0"/>
                </a:spcBef>
                <a:spcAft>
                  <a:spcPct val="35000"/>
                </a:spcAft>
                <a:buNone/>
                <a:defRPr b="1"/>
              </a:pPr>
              <a:r>
                <a:rPr lang="en-US" sz="1400" b="1" kern="1200">
                  <a:solidFill>
                    <a:prstClr val="black">
                      <a:lumMod val="65000"/>
                      <a:lumOff val="35000"/>
                    </a:prstClr>
                  </a:solidFill>
                  <a:latin typeface="Segoe UI Light"/>
                  <a:ea typeface="+mn-ea"/>
                  <a:cs typeface="+mn-cs"/>
                </a:rPr>
                <a:t>2022</a:t>
              </a:r>
              <a:endParaRPr lang="en-US" sz="1400" b="1" kern="1200">
                <a:solidFill>
                  <a:prstClr val="black">
                    <a:lumMod val="65000"/>
                    <a:lumOff val="35000"/>
                  </a:prstClr>
                </a:solidFill>
                <a:latin typeface="Segoe UI Light"/>
                <a:cs typeface="Segoe UI Light"/>
              </a:endParaRPr>
            </a:p>
          </p:txBody>
        </p:sp>
      </p:grpSp>
      <p:sp>
        <p:nvSpPr>
          <p:cNvPr id="3" name="Circle: Hollow 2">
            <a:extLst>
              <a:ext uri="{FF2B5EF4-FFF2-40B4-BE49-F238E27FC236}">
                <a16:creationId xmlns:a16="http://schemas.microsoft.com/office/drawing/2014/main" id="{17539AD9-FD53-2C7A-0292-B5528768A0D2}"/>
              </a:ext>
            </a:extLst>
          </p:cNvPr>
          <p:cNvSpPr/>
          <p:nvPr/>
        </p:nvSpPr>
        <p:spPr>
          <a:xfrm>
            <a:off x="6263926" y="228599"/>
            <a:ext cx="305170" cy="305170"/>
          </a:xfrm>
          <a:prstGeom prst="donut">
            <a:avLst/>
          </a:prstGeom>
          <a:solidFill>
            <a:schemeClr val="lt1">
              <a:hueOff val="0"/>
              <a:satOff val="0"/>
              <a:lum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
        <p:nvSpPr>
          <p:cNvPr id="4" name="Straight Connector 3">
            <a:extLst>
              <a:ext uri="{FF2B5EF4-FFF2-40B4-BE49-F238E27FC236}">
                <a16:creationId xmlns:a16="http://schemas.microsoft.com/office/drawing/2014/main" id="{F5A0D8EA-8AC5-FC1E-2350-4BDA5A1CD4CE}"/>
              </a:ext>
            </a:extLst>
          </p:cNvPr>
          <p:cNvSpPr/>
          <p:nvPr/>
        </p:nvSpPr>
        <p:spPr>
          <a:xfrm>
            <a:off x="4562749" y="2406831"/>
            <a:ext cx="0" cy="1592961"/>
          </a:xfrm>
          <a:prstGeom prst="line">
            <a:avLst/>
          </a:prstGeom>
          <a:noFill/>
          <a:ln w="3175" cap="flat" cmpd="sng" algn="ctr">
            <a:solidFill>
              <a:prstClr val="white">
                <a:lumMod val="85000"/>
              </a:prstClr>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9" name="Teardrop 8">
            <a:extLst>
              <a:ext uri="{FF2B5EF4-FFF2-40B4-BE49-F238E27FC236}">
                <a16:creationId xmlns:a16="http://schemas.microsoft.com/office/drawing/2014/main" id="{5960482C-AD6E-2947-7EAD-443D94BBAECE}"/>
              </a:ext>
            </a:extLst>
          </p:cNvPr>
          <p:cNvSpPr/>
          <p:nvPr/>
        </p:nvSpPr>
        <p:spPr>
          <a:xfrm rot="8100000">
            <a:off x="4360573" y="1974610"/>
            <a:ext cx="392341" cy="392341"/>
          </a:xfrm>
          <a:prstGeom prst="teardrop">
            <a:avLst>
              <a:gd name="adj" fmla="val 115000"/>
            </a:avLst>
          </a:prstGeom>
          <a:solidFill>
            <a:srgbClr val="EE5859"/>
          </a:solidFill>
          <a:ln>
            <a:no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2" name="Oval 11">
            <a:extLst>
              <a:ext uri="{FF2B5EF4-FFF2-40B4-BE49-F238E27FC236}">
                <a16:creationId xmlns:a16="http://schemas.microsoft.com/office/drawing/2014/main" id="{35713A8F-1997-D991-3E15-4CBC182DEBCF}"/>
              </a:ext>
            </a:extLst>
          </p:cNvPr>
          <p:cNvSpPr/>
          <p:nvPr/>
        </p:nvSpPr>
        <p:spPr>
          <a:xfrm>
            <a:off x="4506209" y="3995632"/>
            <a:ext cx="99873" cy="100744"/>
          </a:xfrm>
          <a:prstGeom prst="ellipse">
            <a:avLst/>
          </a:prstGeom>
          <a:solidFill>
            <a:srgbClr val="EE5859"/>
          </a:solidFill>
          <a:ln w="6350" cap="flat" cmpd="sng" algn="ctr">
            <a:noFill/>
            <a:prstDash val="solid"/>
            <a:miter lim="800000"/>
          </a:ln>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3" name="Straight Connector 12">
            <a:extLst>
              <a:ext uri="{FF2B5EF4-FFF2-40B4-BE49-F238E27FC236}">
                <a16:creationId xmlns:a16="http://schemas.microsoft.com/office/drawing/2014/main" id="{C122C734-E8BF-9EAA-2946-841AD951D2EC}"/>
              </a:ext>
            </a:extLst>
          </p:cNvPr>
          <p:cNvSpPr/>
          <p:nvPr/>
        </p:nvSpPr>
        <p:spPr>
          <a:xfrm>
            <a:off x="12615360" y="4526851"/>
            <a:ext cx="0" cy="1592961"/>
          </a:xfrm>
          <a:prstGeom prst="line">
            <a:avLst/>
          </a:prstGeom>
          <a:noFill/>
          <a:ln w="3175" cap="flat" cmpd="sng" algn="ctr">
            <a:solidFill>
              <a:prstClr val="white">
                <a:lumMod val="85000"/>
              </a:prstClr>
            </a:solidFill>
            <a:prstDash val="solid"/>
            <a:miter lim="800000"/>
          </a:ln>
          <a:effectLst/>
        </p:spPr>
        <p:style>
          <a:lnRef idx="1">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sp>
        <p:nvSpPr>
          <p:cNvPr id="14" name="Circle: Hollow 13">
            <a:extLst>
              <a:ext uri="{FF2B5EF4-FFF2-40B4-BE49-F238E27FC236}">
                <a16:creationId xmlns:a16="http://schemas.microsoft.com/office/drawing/2014/main" id="{B6983B9D-C3F5-8170-4CDF-A86F401B7001}"/>
              </a:ext>
            </a:extLst>
          </p:cNvPr>
          <p:cNvSpPr/>
          <p:nvPr/>
        </p:nvSpPr>
        <p:spPr>
          <a:xfrm>
            <a:off x="4407634" y="2024773"/>
            <a:ext cx="305170" cy="305170"/>
          </a:xfrm>
          <a:prstGeom prst="donut">
            <a:avLst/>
          </a:prstGeom>
          <a:solidFill>
            <a:schemeClr val="lt1">
              <a:hueOff val="0"/>
              <a:satOff val="0"/>
              <a:lumOff val="0"/>
            </a:schemeClr>
          </a:solidFill>
          <a:ln w="12700" cap="flat" cmpd="sng" algn="ctr">
            <a:noFill/>
            <a:prstDash val="solid"/>
            <a:miter lim="800000"/>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a:lstStyle/>
          <a:p>
            <a:endParaRPr lang="en-US"/>
          </a:p>
        </p:txBody>
      </p:sp>
    </p:spTree>
    <p:extLst>
      <p:ext uri="{BB962C8B-B14F-4D97-AF65-F5344CB8AC3E}">
        <p14:creationId xmlns:p14="http://schemas.microsoft.com/office/powerpoint/2010/main" val="23745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5">
            <a:extLst>
              <a:ext uri="{FF2B5EF4-FFF2-40B4-BE49-F238E27FC236}">
                <a16:creationId xmlns:a16="http://schemas.microsoft.com/office/drawing/2014/main" id="{388E0FF9-9081-DFA4-B921-F891F52E758C}"/>
              </a:ext>
            </a:extLst>
          </p:cNvPr>
          <p:cNvSpPr txBox="1">
            <a:spLocks/>
          </p:cNvSpPr>
          <p:nvPr/>
        </p:nvSpPr>
        <p:spPr>
          <a:xfrm>
            <a:off x="2753380" y="3076014"/>
            <a:ext cx="7285760" cy="49402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000" dirty="0">
                <a:solidFill>
                  <a:srgbClr val="EE5859"/>
                </a:solidFill>
                <a:latin typeface="Roboto Black"/>
                <a:ea typeface="Roboto Black"/>
                <a:cs typeface="Roboto Black"/>
              </a:rPr>
              <a:t>Residential Infrastructure Damage Assessment – Izium City</a:t>
            </a:r>
            <a:br>
              <a:rPr lang="en-GB" sz="2000">
                <a:solidFill>
                  <a:srgbClr val="EE5859"/>
                </a:solidFill>
                <a:latin typeface="Roboto Black"/>
                <a:ea typeface="Roboto Black"/>
                <a:cs typeface="Roboto Black"/>
              </a:rPr>
            </a:br>
            <a:endParaRPr lang="en-US" sz="2000">
              <a:cs typeface="+mn-cs"/>
            </a:endParaRPr>
          </a:p>
        </p:txBody>
      </p:sp>
      <p:sp>
        <p:nvSpPr>
          <p:cNvPr id="14" name="Subtitle 5">
            <a:extLst>
              <a:ext uri="{FF2B5EF4-FFF2-40B4-BE49-F238E27FC236}">
                <a16:creationId xmlns:a16="http://schemas.microsoft.com/office/drawing/2014/main" id="{C141F04D-BAC4-F79C-E2EC-C22C87B179A5}"/>
              </a:ext>
            </a:extLst>
          </p:cNvPr>
          <p:cNvSpPr txBox="1">
            <a:spLocks/>
          </p:cNvSpPr>
          <p:nvPr/>
        </p:nvSpPr>
        <p:spPr>
          <a:xfrm>
            <a:off x="2753380" y="1903004"/>
            <a:ext cx="7677493" cy="79148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000">
                <a:solidFill>
                  <a:srgbClr val="EE5859"/>
                </a:solidFill>
                <a:latin typeface="Roboto Black"/>
                <a:ea typeface="Roboto Black"/>
                <a:cs typeface="Roboto Black"/>
              </a:rPr>
              <a:t>Non-Residential Infrastructure Damage Assessment – Izium City</a:t>
            </a:r>
            <a:endParaRPr lang="en-US" sz="2000">
              <a:solidFill>
                <a:srgbClr val="58585A"/>
              </a:solidFill>
              <a:cs typeface="+mn-cs"/>
            </a:endParaRPr>
          </a:p>
        </p:txBody>
      </p:sp>
      <p:sp>
        <p:nvSpPr>
          <p:cNvPr id="17" name="Subtitle 5">
            <a:extLst>
              <a:ext uri="{FF2B5EF4-FFF2-40B4-BE49-F238E27FC236}">
                <a16:creationId xmlns:a16="http://schemas.microsoft.com/office/drawing/2014/main" id="{7601AB04-9AE7-596F-4ADD-57AC62898C92}"/>
              </a:ext>
            </a:extLst>
          </p:cNvPr>
          <p:cNvSpPr txBox="1">
            <a:spLocks/>
          </p:cNvSpPr>
          <p:nvPr/>
        </p:nvSpPr>
        <p:spPr>
          <a:xfrm>
            <a:off x="2753380" y="5231140"/>
            <a:ext cx="7489905" cy="49402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000">
                <a:solidFill>
                  <a:srgbClr val="EE5859"/>
                </a:solidFill>
                <a:latin typeface="Roboto Black"/>
                <a:ea typeface="Roboto Black"/>
                <a:cs typeface="Roboto Black"/>
              </a:rPr>
              <a:t>Damage Impact Analysis – Izium City</a:t>
            </a:r>
            <a:br>
              <a:rPr lang="en-GB" sz="2000">
                <a:solidFill>
                  <a:srgbClr val="EE5859"/>
                </a:solidFill>
                <a:latin typeface="Roboto Black"/>
                <a:ea typeface="Roboto Black"/>
                <a:cs typeface="Roboto Black"/>
              </a:rPr>
            </a:br>
            <a:endParaRPr lang="en-US" sz="2000">
              <a:cs typeface="Leelawadee"/>
            </a:endParaRPr>
          </a:p>
        </p:txBody>
      </p:sp>
      <p:sp>
        <p:nvSpPr>
          <p:cNvPr id="18" name="Title 4">
            <a:extLst>
              <a:ext uri="{FF2B5EF4-FFF2-40B4-BE49-F238E27FC236}">
                <a16:creationId xmlns:a16="http://schemas.microsoft.com/office/drawing/2014/main" id="{E7FBA1D9-181F-E14D-80AD-BED95D9F2C73}"/>
              </a:ext>
            </a:extLst>
          </p:cNvPr>
          <p:cNvSpPr txBox="1">
            <a:spLocks/>
          </p:cNvSpPr>
          <p:nvPr/>
        </p:nvSpPr>
        <p:spPr>
          <a:xfrm>
            <a:off x="475990" y="315981"/>
            <a:ext cx="8818840" cy="791480"/>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Izium Damage Impact Analysis Suite</a:t>
            </a:r>
            <a:endParaRPr lang="en-US"/>
          </a:p>
        </p:txBody>
      </p:sp>
      <p:sp>
        <p:nvSpPr>
          <p:cNvPr id="19" name="Subtitle 5">
            <a:extLst>
              <a:ext uri="{FF2B5EF4-FFF2-40B4-BE49-F238E27FC236}">
                <a16:creationId xmlns:a16="http://schemas.microsoft.com/office/drawing/2014/main" id="{7573F017-411A-01FB-3285-0DBEE0C396BB}"/>
              </a:ext>
            </a:extLst>
          </p:cNvPr>
          <p:cNvSpPr txBox="1">
            <a:spLocks/>
          </p:cNvSpPr>
          <p:nvPr/>
        </p:nvSpPr>
        <p:spPr>
          <a:xfrm>
            <a:off x="630944" y="1794969"/>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58585A"/>
                </a:solidFill>
                <a:latin typeface="Roboto Black" panose="02000000000000000000" pitchFamily="2" charset="0"/>
                <a:ea typeface="Roboto Black" panose="02000000000000000000" pitchFamily="2" charset="0"/>
              </a:rPr>
              <a:t>01</a:t>
            </a:r>
            <a:endParaRPr lang="en-CH" sz="4800">
              <a:solidFill>
                <a:srgbClr val="58585A"/>
              </a:solidFill>
              <a:latin typeface="Roboto Black" panose="02000000000000000000" pitchFamily="2" charset="0"/>
              <a:ea typeface="Roboto Black" panose="02000000000000000000" pitchFamily="2" charset="0"/>
            </a:endParaRPr>
          </a:p>
        </p:txBody>
      </p:sp>
      <p:sp>
        <p:nvSpPr>
          <p:cNvPr id="20" name="Subtitle 5">
            <a:extLst>
              <a:ext uri="{FF2B5EF4-FFF2-40B4-BE49-F238E27FC236}">
                <a16:creationId xmlns:a16="http://schemas.microsoft.com/office/drawing/2014/main" id="{BE8C7D41-03EC-3690-A027-AD5E97DE4C8B}"/>
              </a:ext>
            </a:extLst>
          </p:cNvPr>
          <p:cNvSpPr txBox="1">
            <a:spLocks/>
          </p:cNvSpPr>
          <p:nvPr/>
        </p:nvSpPr>
        <p:spPr>
          <a:xfrm>
            <a:off x="630943" y="2887642"/>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58585A"/>
                </a:solidFill>
                <a:latin typeface="Roboto Black" panose="02000000000000000000" pitchFamily="2" charset="0"/>
                <a:ea typeface="Roboto Black" panose="02000000000000000000" pitchFamily="2" charset="0"/>
              </a:rPr>
              <a:t>02</a:t>
            </a:r>
            <a:endParaRPr lang="en-CH" sz="4800">
              <a:solidFill>
                <a:srgbClr val="58585A"/>
              </a:solidFill>
              <a:latin typeface="Roboto Black" panose="02000000000000000000" pitchFamily="2" charset="0"/>
              <a:ea typeface="Roboto Black" panose="02000000000000000000" pitchFamily="2" charset="0"/>
            </a:endParaRPr>
          </a:p>
        </p:txBody>
      </p:sp>
      <p:sp>
        <p:nvSpPr>
          <p:cNvPr id="21" name="Subtitle 5">
            <a:extLst>
              <a:ext uri="{FF2B5EF4-FFF2-40B4-BE49-F238E27FC236}">
                <a16:creationId xmlns:a16="http://schemas.microsoft.com/office/drawing/2014/main" id="{94A48527-05BD-A599-0C67-1875CAB92CDC}"/>
              </a:ext>
            </a:extLst>
          </p:cNvPr>
          <p:cNvSpPr txBox="1">
            <a:spLocks/>
          </p:cNvSpPr>
          <p:nvPr/>
        </p:nvSpPr>
        <p:spPr>
          <a:xfrm>
            <a:off x="630942" y="3980315"/>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58585A"/>
                </a:solidFill>
                <a:latin typeface="Roboto Black" panose="02000000000000000000" pitchFamily="2" charset="0"/>
                <a:ea typeface="Roboto Black" panose="02000000000000000000" pitchFamily="2" charset="0"/>
              </a:rPr>
              <a:t>03</a:t>
            </a:r>
            <a:endParaRPr lang="en-CH" sz="4800">
              <a:solidFill>
                <a:srgbClr val="58585A"/>
              </a:solidFill>
              <a:latin typeface="Roboto Black" panose="02000000000000000000" pitchFamily="2" charset="0"/>
              <a:ea typeface="Roboto Black" panose="02000000000000000000" pitchFamily="2" charset="0"/>
            </a:endParaRPr>
          </a:p>
        </p:txBody>
      </p:sp>
      <p:sp>
        <p:nvSpPr>
          <p:cNvPr id="2" name="Subtitle 5">
            <a:extLst>
              <a:ext uri="{FF2B5EF4-FFF2-40B4-BE49-F238E27FC236}">
                <a16:creationId xmlns:a16="http://schemas.microsoft.com/office/drawing/2014/main" id="{D364D405-8B85-C1E9-2D2F-C13CC711C456}"/>
              </a:ext>
            </a:extLst>
          </p:cNvPr>
          <p:cNvSpPr txBox="1">
            <a:spLocks/>
          </p:cNvSpPr>
          <p:nvPr/>
        </p:nvSpPr>
        <p:spPr>
          <a:xfrm>
            <a:off x="630941" y="5072988"/>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58585A"/>
                </a:solidFill>
                <a:latin typeface="Roboto Black" panose="02000000000000000000" pitchFamily="2" charset="0"/>
                <a:ea typeface="Roboto Black" panose="02000000000000000000" pitchFamily="2" charset="0"/>
              </a:rPr>
              <a:t>04</a:t>
            </a:r>
            <a:endParaRPr lang="en-CH" sz="4800">
              <a:solidFill>
                <a:srgbClr val="58585A"/>
              </a:solidFill>
              <a:latin typeface="Roboto Black" panose="02000000000000000000" pitchFamily="2" charset="0"/>
              <a:ea typeface="Roboto Black" panose="02000000000000000000" pitchFamily="2" charset="0"/>
            </a:endParaRPr>
          </a:p>
        </p:txBody>
      </p:sp>
      <p:sp>
        <p:nvSpPr>
          <p:cNvPr id="3" name="Subtitle 5">
            <a:extLst>
              <a:ext uri="{FF2B5EF4-FFF2-40B4-BE49-F238E27FC236}">
                <a16:creationId xmlns:a16="http://schemas.microsoft.com/office/drawing/2014/main" id="{FDA620EC-9D01-CFC5-04BD-729D7BED920C}"/>
              </a:ext>
            </a:extLst>
          </p:cNvPr>
          <p:cNvSpPr txBox="1">
            <a:spLocks/>
          </p:cNvSpPr>
          <p:nvPr/>
        </p:nvSpPr>
        <p:spPr>
          <a:xfrm>
            <a:off x="2753380" y="4163517"/>
            <a:ext cx="7103406" cy="48972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000">
                <a:solidFill>
                  <a:srgbClr val="EE5859"/>
                </a:solidFill>
                <a:latin typeface="Roboto Black"/>
                <a:ea typeface="Roboto Black"/>
                <a:cs typeface="Roboto Black"/>
              </a:rPr>
              <a:t>Web-based Damage Monitoring Platform – Izium City</a:t>
            </a:r>
            <a:br>
              <a:rPr lang="en-GB" sz="2000">
                <a:solidFill>
                  <a:srgbClr val="EE5859"/>
                </a:solidFill>
                <a:latin typeface="Roboto Black"/>
                <a:ea typeface="Roboto Black"/>
                <a:cs typeface="Roboto Black"/>
              </a:rPr>
            </a:br>
            <a:endParaRPr lang="en-US" sz="2000">
              <a:cs typeface="Leelawadee"/>
            </a:endParaRPr>
          </a:p>
        </p:txBody>
      </p:sp>
      <p:pic>
        <p:nvPicPr>
          <p:cNvPr id="6" name="Picture 5">
            <a:extLst>
              <a:ext uri="{FF2B5EF4-FFF2-40B4-BE49-F238E27FC236}">
                <a16:creationId xmlns:a16="http://schemas.microsoft.com/office/drawing/2014/main" id="{DA0B124E-78BF-5F06-4EE8-499BB49AFCD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47282" y="1661875"/>
            <a:ext cx="761663" cy="1076517"/>
          </a:xfrm>
          <a:prstGeom prst="rect">
            <a:avLst/>
          </a:prstGeom>
        </p:spPr>
      </p:pic>
      <p:pic>
        <p:nvPicPr>
          <p:cNvPr id="8" name="Picture 7" descr="An aerial view of a city&#10;&#10;Description automatically generated">
            <a:extLst>
              <a:ext uri="{FF2B5EF4-FFF2-40B4-BE49-F238E27FC236}">
                <a16:creationId xmlns:a16="http://schemas.microsoft.com/office/drawing/2014/main" id="{F75F56C3-8B60-E44F-4747-8011407CA3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3779" y="2936488"/>
            <a:ext cx="1093082" cy="773077"/>
          </a:xfrm>
          <a:prstGeom prst="rect">
            <a:avLst/>
          </a:prstGeom>
        </p:spPr>
      </p:pic>
      <p:pic>
        <p:nvPicPr>
          <p:cNvPr id="10" name="Picture 9">
            <a:extLst>
              <a:ext uri="{FF2B5EF4-FFF2-40B4-BE49-F238E27FC236}">
                <a16:creationId xmlns:a16="http://schemas.microsoft.com/office/drawing/2014/main" id="{E4CE497A-E97B-42BB-265C-35D21BD5C5E1}"/>
              </a:ext>
            </a:extLst>
          </p:cNvPr>
          <p:cNvPicPr>
            <a:picLocks noChangeAspect="1"/>
          </p:cNvPicPr>
          <p:nvPr/>
        </p:nvPicPr>
        <p:blipFill>
          <a:blip r:embed="rId5"/>
          <a:stretch>
            <a:fillRect/>
          </a:stretch>
        </p:blipFill>
        <p:spPr>
          <a:xfrm>
            <a:off x="10689488" y="5072988"/>
            <a:ext cx="761663" cy="1084010"/>
          </a:xfrm>
          <a:prstGeom prst="rect">
            <a:avLst/>
          </a:prstGeom>
        </p:spPr>
      </p:pic>
      <p:pic>
        <p:nvPicPr>
          <p:cNvPr id="12" name="Picture 11">
            <a:extLst>
              <a:ext uri="{FF2B5EF4-FFF2-40B4-BE49-F238E27FC236}">
                <a16:creationId xmlns:a16="http://schemas.microsoft.com/office/drawing/2014/main" id="{14E936F2-2406-F903-ADB0-35B03502B5A9}"/>
              </a:ext>
            </a:extLst>
          </p:cNvPr>
          <p:cNvPicPr>
            <a:picLocks noChangeAspect="1"/>
          </p:cNvPicPr>
          <p:nvPr/>
        </p:nvPicPr>
        <p:blipFill>
          <a:blip r:embed="rId6"/>
          <a:stretch>
            <a:fillRect/>
          </a:stretch>
        </p:blipFill>
        <p:spPr>
          <a:xfrm>
            <a:off x="10523779" y="4021838"/>
            <a:ext cx="1093082" cy="773077"/>
          </a:xfrm>
          <a:prstGeom prst="rect">
            <a:avLst/>
          </a:prstGeom>
        </p:spPr>
      </p:pic>
    </p:spTree>
    <p:extLst>
      <p:ext uri="{BB962C8B-B14F-4D97-AF65-F5344CB8AC3E}">
        <p14:creationId xmlns:p14="http://schemas.microsoft.com/office/powerpoint/2010/main" val="157130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0323DD62-5FAB-21A6-9017-DDF91B54756B}"/>
              </a:ext>
            </a:extLst>
          </p:cNvPr>
          <p:cNvSpPr txBox="1">
            <a:spLocks/>
          </p:cNvSpPr>
          <p:nvPr/>
        </p:nvSpPr>
        <p:spPr>
          <a:xfrm>
            <a:off x="475989" y="245648"/>
            <a:ext cx="9454820" cy="861813"/>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pPr algn="l"/>
            <a:r>
              <a:rPr lang="en-GB" sz="4800">
                <a:solidFill>
                  <a:srgbClr val="58585A"/>
                </a:solidFill>
                <a:latin typeface="Roboto Condensed"/>
                <a:ea typeface="Roboto Condensed"/>
                <a:cs typeface="Roboto Condensed"/>
              </a:rPr>
              <a:t>Residential Infrastructure Damage Assessment</a:t>
            </a:r>
            <a:endParaRPr lang="en-US"/>
          </a:p>
        </p:txBody>
      </p:sp>
      <p:sp>
        <p:nvSpPr>
          <p:cNvPr id="10" name="TextBox 9">
            <a:extLst>
              <a:ext uri="{FF2B5EF4-FFF2-40B4-BE49-F238E27FC236}">
                <a16:creationId xmlns:a16="http://schemas.microsoft.com/office/drawing/2014/main" id="{B2ED409C-E2CB-A8DA-36F9-3A83E5EBD951}"/>
              </a:ext>
            </a:extLst>
          </p:cNvPr>
          <p:cNvSpPr txBox="1"/>
          <p:nvPr/>
        </p:nvSpPr>
        <p:spPr>
          <a:xfrm>
            <a:off x="2197396" y="1718705"/>
            <a:ext cx="3504978" cy="2031325"/>
          </a:xfrm>
          <a:prstGeom prst="rect">
            <a:avLst/>
          </a:prstGeom>
          <a:noFill/>
        </p:spPr>
        <p:txBody>
          <a:bodyPr wrap="square" rtlCol="0">
            <a:spAutoFit/>
          </a:bodyPr>
          <a:lstStyle/>
          <a:p>
            <a:r>
              <a:rPr lang="en-US"/>
              <a:t>Overall, </a:t>
            </a:r>
            <a:r>
              <a:rPr lang="en-US" b="1"/>
              <a:t>652 residential buildings were identified as damaged</a:t>
            </a:r>
            <a:r>
              <a:rPr lang="en-US"/>
              <a:t> in Izium City. This includes 592 single-family houses and 60 multi-story buildings.</a:t>
            </a:r>
            <a:br>
              <a:rPr lang="en-US"/>
            </a:br>
            <a:endParaRPr lang="en-US"/>
          </a:p>
          <a:p>
            <a:endParaRPr lang="en-US"/>
          </a:p>
        </p:txBody>
      </p:sp>
      <p:pic>
        <p:nvPicPr>
          <p:cNvPr id="11" name="Picture 10">
            <a:extLst>
              <a:ext uri="{FF2B5EF4-FFF2-40B4-BE49-F238E27FC236}">
                <a16:creationId xmlns:a16="http://schemas.microsoft.com/office/drawing/2014/main" id="{147B9D48-FA15-DBD6-05E7-6438CCC9AA7D}"/>
              </a:ext>
            </a:extLst>
          </p:cNvPr>
          <p:cNvPicPr>
            <a:picLocks noChangeAspect="1"/>
          </p:cNvPicPr>
          <p:nvPr/>
        </p:nvPicPr>
        <p:blipFill>
          <a:blip r:embed="rId3"/>
          <a:stretch>
            <a:fillRect/>
          </a:stretch>
        </p:blipFill>
        <p:spPr>
          <a:xfrm>
            <a:off x="7451773" y="1498434"/>
            <a:ext cx="3545831" cy="2133710"/>
          </a:xfrm>
          <a:prstGeom prst="rect">
            <a:avLst/>
          </a:prstGeom>
        </p:spPr>
      </p:pic>
      <p:sp>
        <p:nvSpPr>
          <p:cNvPr id="12" name="TextBox 11">
            <a:extLst>
              <a:ext uri="{FF2B5EF4-FFF2-40B4-BE49-F238E27FC236}">
                <a16:creationId xmlns:a16="http://schemas.microsoft.com/office/drawing/2014/main" id="{AD940870-3F57-46F4-F364-1267A1FC339D}"/>
              </a:ext>
            </a:extLst>
          </p:cNvPr>
          <p:cNvSpPr txBox="1"/>
          <p:nvPr/>
        </p:nvSpPr>
        <p:spPr>
          <a:xfrm>
            <a:off x="2197396" y="4136887"/>
            <a:ext cx="3873794" cy="2031325"/>
          </a:xfrm>
          <a:prstGeom prst="rect">
            <a:avLst/>
          </a:prstGeom>
          <a:noFill/>
        </p:spPr>
        <p:txBody>
          <a:bodyPr wrap="square" rtlCol="0">
            <a:spAutoFit/>
          </a:bodyPr>
          <a:lstStyle/>
          <a:p>
            <a:r>
              <a:rPr lang="en-US"/>
              <a:t>The </a:t>
            </a:r>
            <a:r>
              <a:rPr lang="en-US" b="1"/>
              <a:t>city </a:t>
            </a:r>
            <a:r>
              <a:rPr lang="en-US" b="1" err="1"/>
              <a:t>centre</a:t>
            </a:r>
            <a:r>
              <a:rPr lang="en-US" b="1"/>
              <a:t> of Izium, along with its western area exhibits the highest density </a:t>
            </a:r>
            <a:r>
              <a:rPr lang="en-US"/>
              <a:t>of residential damage. Significant destruction is also present in the </a:t>
            </a:r>
            <a:r>
              <a:rPr lang="en-US" b="1"/>
              <a:t>South and South-East with more than 20 buildings identified as destroyed</a:t>
            </a:r>
            <a:r>
              <a:rPr lang="en-US"/>
              <a:t> in each part.</a:t>
            </a:r>
          </a:p>
        </p:txBody>
      </p:sp>
      <p:pic>
        <p:nvPicPr>
          <p:cNvPr id="15" name="Picture 14" descr="A logo with a black background&#10;&#10;Description automatically generated">
            <a:extLst>
              <a:ext uri="{FF2B5EF4-FFF2-40B4-BE49-F238E27FC236}">
                <a16:creationId xmlns:a16="http://schemas.microsoft.com/office/drawing/2014/main" id="{C8BDD617-DF78-C94D-76BB-08634DE34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808" y="1908915"/>
            <a:ext cx="1046430" cy="1046430"/>
          </a:xfrm>
          <a:prstGeom prst="rect">
            <a:avLst/>
          </a:prstGeom>
        </p:spPr>
      </p:pic>
      <p:pic>
        <p:nvPicPr>
          <p:cNvPr id="17" name="Picture 16" descr="A black and red object with a black border&#10;&#10;Description automatically generated with medium confidence">
            <a:extLst>
              <a:ext uri="{FF2B5EF4-FFF2-40B4-BE49-F238E27FC236}">
                <a16:creationId xmlns:a16="http://schemas.microsoft.com/office/drawing/2014/main" id="{0BC5E34F-57D6-7568-8F1A-A475DD4CE7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808" y="4541589"/>
            <a:ext cx="1046430" cy="872025"/>
          </a:xfrm>
          <a:prstGeom prst="rect">
            <a:avLst/>
          </a:prstGeom>
        </p:spPr>
      </p:pic>
      <p:pic>
        <p:nvPicPr>
          <p:cNvPr id="19" name="Picture 18" descr="A destroyed building with rubble&#10;&#10;Description automatically generated">
            <a:extLst>
              <a:ext uri="{FF2B5EF4-FFF2-40B4-BE49-F238E27FC236}">
                <a16:creationId xmlns:a16="http://schemas.microsoft.com/office/drawing/2014/main" id="{1EEB08AE-FF4A-F4AF-80DB-25BF0214A968}"/>
              </a:ext>
            </a:extLst>
          </p:cNvPr>
          <p:cNvPicPr>
            <a:picLocks noChangeAspect="1"/>
          </p:cNvPicPr>
          <p:nvPr/>
        </p:nvPicPr>
        <p:blipFill rotWithShape="1">
          <a:blip r:embed="rId6">
            <a:extLst>
              <a:ext uri="{28A0092B-C50C-407E-A947-70E740481C1C}">
                <a14:useLocalDpi xmlns:a14="http://schemas.microsoft.com/office/drawing/2010/main" val="0"/>
              </a:ext>
            </a:extLst>
          </a:blip>
          <a:srcRect b="13442"/>
          <a:stretch/>
        </p:blipFill>
        <p:spPr>
          <a:xfrm>
            <a:off x="7499618" y="4004911"/>
            <a:ext cx="3497986" cy="2163301"/>
          </a:xfrm>
          <a:prstGeom prst="rect">
            <a:avLst/>
          </a:prstGeom>
        </p:spPr>
      </p:pic>
      <p:sp>
        <p:nvSpPr>
          <p:cNvPr id="2" name="TextBox 1">
            <a:extLst>
              <a:ext uri="{FF2B5EF4-FFF2-40B4-BE49-F238E27FC236}">
                <a16:creationId xmlns:a16="http://schemas.microsoft.com/office/drawing/2014/main" id="{C82F2C8B-D48D-4721-07B9-3E3A4A68A92D}"/>
              </a:ext>
            </a:extLst>
          </p:cNvPr>
          <p:cNvSpPr txBox="1"/>
          <p:nvPr/>
        </p:nvSpPr>
        <p:spPr>
          <a:xfrm>
            <a:off x="7451773" y="5876544"/>
            <a:ext cx="3545831" cy="338554"/>
          </a:xfrm>
          <a:prstGeom prst="rect">
            <a:avLst/>
          </a:prstGeom>
          <a:noFill/>
        </p:spPr>
        <p:txBody>
          <a:bodyPr wrap="square" rtlCol="0">
            <a:spAutoFit/>
          </a:bodyPr>
          <a:lstStyle/>
          <a:p>
            <a:r>
              <a:rPr lang="en-US" sz="800" b="0" i="0" u="none" strike="noStrike" baseline="0">
                <a:solidFill>
                  <a:schemeClr val="bg1"/>
                </a:solidFill>
                <a:latin typeface="Segoe UI" panose="020B0502040204020203" pitchFamily="34" charset="0"/>
              </a:rPr>
              <a:t>A drone attack in Izium on May 26th, 2023, damaged and destroyed businesses, schools and residential buildings.</a:t>
            </a:r>
            <a:endParaRPr lang="en-US" sz="800">
              <a:solidFill>
                <a:schemeClr val="bg1"/>
              </a:solidFill>
            </a:endParaRPr>
          </a:p>
        </p:txBody>
      </p:sp>
    </p:spTree>
    <p:extLst>
      <p:ext uri="{BB962C8B-B14F-4D97-AF65-F5344CB8AC3E}">
        <p14:creationId xmlns:p14="http://schemas.microsoft.com/office/powerpoint/2010/main" val="3493254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EDAAD6-933A-8DF8-75E6-73E61BA681E1}"/>
            </a:ext>
          </a:extLst>
        </p:cNvPr>
        <p:cNvGrpSpPr/>
        <p:nvPr/>
      </p:nvGrpSpPr>
      <p:grpSpPr>
        <a:xfrm>
          <a:off x="0" y="0"/>
          <a:ext cx="0" cy="0"/>
          <a:chOff x="0" y="0"/>
          <a:chExt cx="0" cy="0"/>
        </a:xfrm>
      </p:grpSpPr>
      <p:pic>
        <p:nvPicPr>
          <p:cNvPr id="3" name="Picture 2" descr="A map of a city&#10;&#10;Description automatically generated">
            <a:extLst>
              <a:ext uri="{FF2B5EF4-FFF2-40B4-BE49-F238E27FC236}">
                <a16:creationId xmlns:a16="http://schemas.microsoft.com/office/drawing/2014/main" id="{40012426-FA14-4FD5-D695-0373809EF1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8160" y="1111009"/>
            <a:ext cx="7608642" cy="5333956"/>
          </a:xfrm>
          <a:prstGeom prst="rect">
            <a:avLst/>
          </a:prstGeom>
        </p:spPr>
      </p:pic>
      <p:sp>
        <p:nvSpPr>
          <p:cNvPr id="2" name="Title 4">
            <a:extLst>
              <a:ext uri="{FF2B5EF4-FFF2-40B4-BE49-F238E27FC236}">
                <a16:creationId xmlns:a16="http://schemas.microsoft.com/office/drawing/2014/main" id="{50676005-2D17-C159-0534-F53BE1A7AC54}"/>
              </a:ext>
            </a:extLst>
          </p:cNvPr>
          <p:cNvSpPr txBox="1">
            <a:spLocks/>
          </p:cNvSpPr>
          <p:nvPr/>
        </p:nvSpPr>
        <p:spPr>
          <a:xfrm>
            <a:off x="475989" y="245648"/>
            <a:ext cx="7703994" cy="861813"/>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pPr algn="l"/>
            <a:r>
              <a:rPr lang="en-GB" sz="4800">
                <a:solidFill>
                  <a:srgbClr val="58585A"/>
                </a:solidFill>
                <a:latin typeface="Roboto Condensed"/>
                <a:ea typeface="Roboto Condensed"/>
                <a:cs typeface="Roboto Condensed"/>
              </a:rPr>
              <a:t>Residential Damage assessment</a:t>
            </a:r>
            <a:endParaRPr lang="en-US"/>
          </a:p>
        </p:txBody>
      </p:sp>
      <p:pic>
        <p:nvPicPr>
          <p:cNvPr id="5" name="Picture 4" descr="A map of a city with many cities&#10;&#10;Description automatically generated with medium confidence">
            <a:extLst>
              <a:ext uri="{FF2B5EF4-FFF2-40B4-BE49-F238E27FC236}">
                <a16:creationId xmlns:a16="http://schemas.microsoft.com/office/drawing/2014/main" id="{80FF0B81-89C3-CEE8-5561-EC4DC5D8D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88" y="1106542"/>
            <a:ext cx="3742443" cy="5338422"/>
          </a:xfrm>
          <a:prstGeom prst="rect">
            <a:avLst/>
          </a:prstGeom>
        </p:spPr>
      </p:pic>
    </p:spTree>
    <p:extLst>
      <p:ext uri="{BB962C8B-B14F-4D97-AF65-F5344CB8AC3E}">
        <p14:creationId xmlns:p14="http://schemas.microsoft.com/office/powerpoint/2010/main" val="4206338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4F6EE-DC9D-252D-AE4D-0A52407A228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7F471D0-D4B2-1EA5-AD42-EC54B3EBC86B}"/>
              </a:ext>
            </a:extLst>
          </p:cNvPr>
          <p:cNvPicPr>
            <a:picLocks noChangeAspect="1"/>
          </p:cNvPicPr>
          <p:nvPr/>
        </p:nvPicPr>
        <p:blipFill>
          <a:blip r:embed="rId2"/>
          <a:stretch>
            <a:fillRect/>
          </a:stretch>
        </p:blipFill>
        <p:spPr>
          <a:xfrm>
            <a:off x="6471426" y="1103033"/>
            <a:ext cx="3875270" cy="2325967"/>
          </a:xfrm>
          <a:prstGeom prst="rect">
            <a:avLst/>
          </a:prstGeom>
        </p:spPr>
      </p:pic>
      <p:pic>
        <p:nvPicPr>
          <p:cNvPr id="3" name="Picture 2">
            <a:extLst>
              <a:ext uri="{FF2B5EF4-FFF2-40B4-BE49-F238E27FC236}">
                <a16:creationId xmlns:a16="http://schemas.microsoft.com/office/drawing/2014/main" id="{73816242-A5C8-57BD-7ACB-D895298CD987}"/>
              </a:ext>
            </a:extLst>
          </p:cNvPr>
          <p:cNvPicPr>
            <a:picLocks noChangeAspect="1"/>
          </p:cNvPicPr>
          <p:nvPr/>
        </p:nvPicPr>
        <p:blipFill>
          <a:blip r:embed="rId3"/>
          <a:stretch>
            <a:fillRect/>
          </a:stretch>
        </p:blipFill>
        <p:spPr>
          <a:xfrm>
            <a:off x="1040947" y="1270324"/>
            <a:ext cx="4134559" cy="2428847"/>
          </a:xfrm>
          <a:prstGeom prst="rect">
            <a:avLst/>
          </a:prstGeom>
        </p:spPr>
      </p:pic>
      <p:pic>
        <p:nvPicPr>
          <p:cNvPr id="6" name="Picture 5">
            <a:extLst>
              <a:ext uri="{FF2B5EF4-FFF2-40B4-BE49-F238E27FC236}">
                <a16:creationId xmlns:a16="http://schemas.microsoft.com/office/drawing/2014/main" id="{4EE5FC32-7D90-74FE-82AF-13DC146F28A4}"/>
              </a:ext>
            </a:extLst>
          </p:cNvPr>
          <p:cNvPicPr>
            <a:picLocks noChangeAspect="1"/>
          </p:cNvPicPr>
          <p:nvPr/>
        </p:nvPicPr>
        <p:blipFill>
          <a:blip r:embed="rId4"/>
          <a:stretch>
            <a:fillRect/>
          </a:stretch>
        </p:blipFill>
        <p:spPr>
          <a:xfrm>
            <a:off x="1088832" y="3857607"/>
            <a:ext cx="4086674" cy="2514009"/>
          </a:xfrm>
          <a:prstGeom prst="rect">
            <a:avLst/>
          </a:prstGeom>
        </p:spPr>
      </p:pic>
      <p:pic>
        <p:nvPicPr>
          <p:cNvPr id="11" name="Picture 10" descr="A building with a damaged roof&#10;&#10;Description automatically generated">
            <a:extLst>
              <a:ext uri="{FF2B5EF4-FFF2-40B4-BE49-F238E27FC236}">
                <a16:creationId xmlns:a16="http://schemas.microsoft.com/office/drawing/2014/main" id="{A6820DA8-0678-74ED-9B44-7E7997AEB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3418" y="3857607"/>
            <a:ext cx="3955612" cy="2422185"/>
          </a:xfrm>
          <a:prstGeom prst="rect">
            <a:avLst/>
          </a:prstGeom>
        </p:spPr>
      </p:pic>
      <p:sp>
        <p:nvSpPr>
          <p:cNvPr id="12" name="Title 1">
            <a:extLst>
              <a:ext uri="{FF2B5EF4-FFF2-40B4-BE49-F238E27FC236}">
                <a16:creationId xmlns:a16="http://schemas.microsoft.com/office/drawing/2014/main" id="{409EEA7E-420B-96D2-7136-EFF2E35F47DE}"/>
              </a:ext>
            </a:extLst>
          </p:cNvPr>
          <p:cNvSpPr>
            <a:spLocks noGrp="1"/>
          </p:cNvSpPr>
          <p:nvPr>
            <p:ph type="title"/>
          </p:nvPr>
        </p:nvSpPr>
        <p:spPr>
          <a:xfrm>
            <a:off x="530128" y="496213"/>
            <a:ext cx="10138902" cy="615675"/>
          </a:xfrm>
        </p:spPr>
        <p:txBody>
          <a:bodyPr/>
          <a:lstStyle/>
          <a:p>
            <a:r>
              <a:rPr lang="en-US" sz="3200"/>
              <a:t>Non-Residential Infrastructure Damage Assessment</a:t>
            </a:r>
          </a:p>
        </p:txBody>
      </p:sp>
      <p:sp>
        <p:nvSpPr>
          <p:cNvPr id="2" name="TextBox 1">
            <a:extLst>
              <a:ext uri="{FF2B5EF4-FFF2-40B4-BE49-F238E27FC236}">
                <a16:creationId xmlns:a16="http://schemas.microsoft.com/office/drawing/2014/main" id="{3A9C58AA-6159-3993-B5CB-2F015E98CA4B}"/>
              </a:ext>
            </a:extLst>
          </p:cNvPr>
          <p:cNvSpPr txBox="1"/>
          <p:nvPr/>
        </p:nvSpPr>
        <p:spPr>
          <a:xfrm>
            <a:off x="6615503" y="3444240"/>
            <a:ext cx="4053528" cy="254931"/>
          </a:xfrm>
          <a:prstGeom prst="rect">
            <a:avLst/>
          </a:prstGeom>
          <a:noFill/>
        </p:spPr>
        <p:txBody>
          <a:bodyPr wrap="square" rtlCol="0">
            <a:spAutoFit/>
          </a:bodyPr>
          <a:lstStyle/>
          <a:p>
            <a:r>
              <a:rPr lang="en-US" sz="1000"/>
              <a:t>Infrastructure and public services most impacted by war-related damage</a:t>
            </a:r>
          </a:p>
        </p:txBody>
      </p:sp>
      <p:sp>
        <p:nvSpPr>
          <p:cNvPr id="5" name="TextBox 4">
            <a:extLst>
              <a:ext uri="{FF2B5EF4-FFF2-40B4-BE49-F238E27FC236}">
                <a16:creationId xmlns:a16="http://schemas.microsoft.com/office/drawing/2014/main" id="{9EF5B6DA-7FA4-8A21-3DFD-5C1125E10245}"/>
              </a:ext>
            </a:extLst>
          </p:cNvPr>
          <p:cNvSpPr txBox="1"/>
          <p:nvPr/>
        </p:nvSpPr>
        <p:spPr>
          <a:xfrm>
            <a:off x="6664460" y="6037053"/>
            <a:ext cx="4053528" cy="215444"/>
          </a:xfrm>
          <a:prstGeom prst="rect">
            <a:avLst/>
          </a:prstGeom>
          <a:noFill/>
        </p:spPr>
        <p:txBody>
          <a:bodyPr wrap="square" rtlCol="0">
            <a:spAutoFit/>
          </a:bodyPr>
          <a:lstStyle/>
          <a:p>
            <a:r>
              <a:rPr lang="en-US" sz="800" b="0" i="0" u="none" strike="noStrike" baseline="0">
                <a:solidFill>
                  <a:schemeClr val="bg1"/>
                </a:solidFill>
                <a:latin typeface="Segoe UI" panose="020B0502040204020203" pitchFamily="34" charset="0"/>
              </a:rPr>
              <a:t>Damage to residential homes and businesses in Izium city.</a:t>
            </a:r>
            <a:endParaRPr lang="en-US" sz="800">
              <a:solidFill>
                <a:schemeClr val="bg1"/>
              </a:solidFill>
            </a:endParaRPr>
          </a:p>
        </p:txBody>
      </p:sp>
    </p:spTree>
    <p:extLst>
      <p:ext uri="{BB962C8B-B14F-4D97-AF65-F5344CB8AC3E}">
        <p14:creationId xmlns:p14="http://schemas.microsoft.com/office/powerpoint/2010/main" val="17565711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1BEC6-AA6E-5147-0688-88F8916ECD15}"/>
              </a:ext>
            </a:extLst>
          </p:cNvPr>
          <p:cNvSpPr>
            <a:spLocks noGrp="1"/>
          </p:cNvSpPr>
          <p:nvPr>
            <p:ph type="title"/>
          </p:nvPr>
        </p:nvSpPr>
        <p:spPr>
          <a:xfrm>
            <a:off x="471948" y="489525"/>
            <a:ext cx="10138902" cy="615675"/>
          </a:xfrm>
        </p:spPr>
        <p:txBody>
          <a:bodyPr/>
          <a:lstStyle/>
          <a:p>
            <a:r>
              <a:rPr lang="en-US" sz="3200"/>
              <a:t>Non-Residential Infrastructure Damage Assessment</a:t>
            </a:r>
          </a:p>
        </p:txBody>
      </p:sp>
      <p:pic>
        <p:nvPicPr>
          <p:cNvPr id="9" name="Content Placeholder 8">
            <a:extLst>
              <a:ext uri="{FF2B5EF4-FFF2-40B4-BE49-F238E27FC236}">
                <a16:creationId xmlns:a16="http://schemas.microsoft.com/office/drawing/2014/main" id="{CCF7EC43-06AC-E3D2-C812-C39D75F21AEB}"/>
              </a:ext>
            </a:extLst>
          </p:cNvPr>
          <p:cNvPicPr>
            <a:picLocks noGrp="1" noChangeAspect="1"/>
          </p:cNvPicPr>
          <p:nvPr>
            <p:ph sz="quarter" idx="10"/>
          </p:nvPr>
        </p:nvPicPr>
        <p:blipFill>
          <a:blip r:embed="rId3"/>
          <a:stretch>
            <a:fillRect/>
          </a:stretch>
        </p:blipFill>
        <p:spPr>
          <a:xfrm>
            <a:off x="1239596" y="1150939"/>
            <a:ext cx="4074974" cy="5559493"/>
          </a:xfrm>
        </p:spPr>
      </p:pic>
      <p:pic>
        <p:nvPicPr>
          <p:cNvPr id="11" name="Picture 10">
            <a:extLst>
              <a:ext uri="{FF2B5EF4-FFF2-40B4-BE49-F238E27FC236}">
                <a16:creationId xmlns:a16="http://schemas.microsoft.com/office/drawing/2014/main" id="{7BEEA739-D1FE-D200-64EE-3E9362BA3A8E}"/>
              </a:ext>
            </a:extLst>
          </p:cNvPr>
          <p:cNvPicPr>
            <a:picLocks noChangeAspect="1"/>
          </p:cNvPicPr>
          <p:nvPr/>
        </p:nvPicPr>
        <p:blipFill rotWithShape="1">
          <a:blip r:embed="rId4"/>
          <a:srcRect r="11465"/>
          <a:stretch/>
        </p:blipFill>
        <p:spPr>
          <a:xfrm>
            <a:off x="6575694" y="1150420"/>
            <a:ext cx="3993080" cy="5559493"/>
          </a:xfrm>
          <a:prstGeom prst="rect">
            <a:avLst/>
          </a:prstGeom>
        </p:spPr>
      </p:pic>
    </p:spTree>
    <p:extLst>
      <p:ext uri="{BB962C8B-B14F-4D97-AF65-F5344CB8AC3E}">
        <p14:creationId xmlns:p14="http://schemas.microsoft.com/office/powerpoint/2010/main" val="16861391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261FA0-E8BE-2430-8A32-76578291F648}"/>
              </a:ext>
            </a:extLst>
          </p:cNvPr>
          <p:cNvSpPr txBox="1">
            <a:spLocks/>
          </p:cNvSpPr>
          <p:nvPr/>
        </p:nvSpPr>
        <p:spPr>
          <a:xfrm>
            <a:off x="909663" y="-159480"/>
            <a:ext cx="9702133" cy="1143056"/>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Web-based Damage Monitoring platform</a:t>
            </a:r>
            <a:endParaRPr lang="en-CH">
              <a:solidFill>
                <a:srgbClr val="58585A"/>
              </a:solidFill>
              <a:latin typeface="Roboto Condensed"/>
              <a:ea typeface="Roboto Condensed"/>
              <a:cs typeface="Roboto Condensed"/>
            </a:endParaRPr>
          </a:p>
        </p:txBody>
      </p:sp>
      <p:sp>
        <p:nvSpPr>
          <p:cNvPr id="6" name="Subtitle 5">
            <a:extLst>
              <a:ext uri="{FF2B5EF4-FFF2-40B4-BE49-F238E27FC236}">
                <a16:creationId xmlns:a16="http://schemas.microsoft.com/office/drawing/2014/main" id="{029F6C8A-E567-4A4C-658E-602E2583BB75}"/>
              </a:ext>
            </a:extLst>
          </p:cNvPr>
          <p:cNvSpPr txBox="1">
            <a:spLocks/>
          </p:cNvSpPr>
          <p:nvPr/>
        </p:nvSpPr>
        <p:spPr>
          <a:xfrm>
            <a:off x="7535749" y="1679315"/>
            <a:ext cx="3980498" cy="349565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US" sz="1800">
              <a:latin typeface="Segoe UI Light" panose="020B0502040204020203" pitchFamily="34" charset="0"/>
              <a:ea typeface="Roboto Light" panose="02000000000000000000" pitchFamily="2" charset="0"/>
            </a:endParaRPr>
          </a:p>
          <a:p>
            <a:pPr algn="l">
              <a:lnSpc>
                <a:spcPct val="100000"/>
              </a:lnSpc>
            </a:pPr>
            <a:r>
              <a:rPr lang="en-US" sz="1800">
                <a:latin typeface="Segoe UI Light"/>
                <a:ea typeface="Roboto Light"/>
                <a:cs typeface="Leelawadee"/>
              </a:rPr>
              <a:t>REACH is developing a web-based </a:t>
            </a:r>
            <a:r>
              <a:rPr lang="en-US" sz="1800" b="1">
                <a:latin typeface="Segoe UI Light"/>
                <a:ea typeface="Roboto Light"/>
                <a:cs typeface="Leelawadee"/>
              </a:rPr>
              <a:t>damage monitoring platform</a:t>
            </a:r>
            <a:r>
              <a:rPr lang="en-US" sz="1800">
                <a:latin typeface="Segoe UI Light"/>
                <a:ea typeface="Roboto Light"/>
                <a:cs typeface="Leelawadee"/>
              </a:rPr>
              <a:t> with its partner </a:t>
            </a:r>
            <a:r>
              <a:rPr lang="en-US" sz="1800" b="1" err="1">
                <a:latin typeface="Segoe UI Light"/>
                <a:ea typeface="Roboto Light"/>
                <a:cs typeface="Leelawadee"/>
              </a:rPr>
              <a:t>UADamage</a:t>
            </a:r>
            <a:r>
              <a:rPr lang="en-US" sz="1800">
                <a:latin typeface="Segoe UI Light"/>
                <a:ea typeface="Roboto Light"/>
                <a:cs typeface="Leelawadee"/>
              </a:rPr>
              <a:t> to </a:t>
            </a:r>
            <a:r>
              <a:rPr lang="en-US" sz="1800" err="1">
                <a:latin typeface="Segoe UI Light"/>
                <a:ea typeface="Roboto Light"/>
                <a:cs typeface="Leelawadee"/>
              </a:rPr>
              <a:t>visualise</a:t>
            </a:r>
            <a:r>
              <a:rPr lang="en-US" sz="1800">
                <a:latin typeface="Segoe UI Light"/>
                <a:ea typeface="Roboto Light"/>
                <a:cs typeface="Leelawadee"/>
              </a:rPr>
              <a:t> damage assessments findings. This initiative is </a:t>
            </a:r>
            <a:r>
              <a:rPr lang="en-US" sz="1800" err="1">
                <a:latin typeface="Segoe UI Light"/>
                <a:ea typeface="Roboto Light"/>
                <a:cs typeface="Leelawadee"/>
              </a:rPr>
              <a:t>utilises</a:t>
            </a:r>
            <a:r>
              <a:rPr lang="en-US" sz="1800">
                <a:latin typeface="Segoe UI Light"/>
                <a:ea typeface="Roboto Light"/>
                <a:cs typeface="Leelawadee"/>
              </a:rPr>
              <a:t> the existing platform to enhance the dissemination process, prioritizing accuracy, security, accessibility and operability. </a:t>
            </a:r>
            <a:endParaRPr lang="en-GB" sz="1800" err="1">
              <a:latin typeface="Segoe UI Light"/>
              <a:ea typeface="Roboto Light"/>
              <a:cs typeface="Leelawadee"/>
            </a:endParaRPr>
          </a:p>
        </p:txBody>
      </p:sp>
      <p:pic>
        <p:nvPicPr>
          <p:cNvPr id="2" name="Picture 1" descr="A map of a city&#10;&#10;Description automatically generated">
            <a:extLst>
              <a:ext uri="{FF2B5EF4-FFF2-40B4-BE49-F238E27FC236}">
                <a16:creationId xmlns:a16="http://schemas.microsoft.com/office/drawing/2014/main" id="{8590DA17-8CB4-54D9-AE08-D7E059124A4E}"/>
              </a:ext>
            </a:extLst>
          </p:cNvPr>
          <p:cNvPicPr>
            <a:picLocks noChangeAspect="1"/>
          </p:cNvPicPr>
          <p:nvPr/>
        </p:nvPicPr>
        <p:blipFill>
          <a:blip r:embed="rId2"/>
          <a:stretch>
            <a:fillRect/>
          </a:stretch>
        </p:blipFill>
        <p:spPr>
          <a:xfrm>
            <a:off x="-680" y="784087"/>
            <a:ext cx="6969796" cy="6018696"/>
          </a:xfrm>
          <a:prstGeom prst="rect">
            <a:avLst/>
          </a:prstGeom>
        </p:spPr>
      </p:pic>
    </p:spTree>
    <p:extLst>
      <p:ext uri="{BB962C8B-B14F-4D97-AF65-F5344CB8AC3E}">
        <p14:creationId xmlns:p14="http://schemas.microsoft.com/office/powerpoint/2010/main" val="31254162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5">
            <a:extLst>
              <a:ext uri="{FF2B5EF4-FFF2-40B4-BE49-F238E27FC236}">
                <a16:creationId xmlns:a16="http://schemas.microsoft.com/office/drawing/2014/main" id="{20EB72AD-4641-AA5F-6AEA-318B9920B864}"/>
              </a:ext>
            </a:extLst>
          </p:cNvPr>
          <p:cNvSpPr txBox="1">
            <a:spLocks/>
          </p:cNvSpPr>
          <p:nvPr/>
        </p:nvSpPr>
        <p:spPr>
          <a:xfrm>
            <a:off x="5446378" y="1220677"/>
            <a:ext cx="6315562" cy="4416648"/>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endParaRPr lang="en-GB" sz="2800">
              <a:latin typeface="Segoe UI Light" panose="020B0502040204020203" pitchFamily="34" charset="0"/>
              <a:ea typeface="Roboto Light" panose="02000000000000000000" pitchFamily="2" charset="0"/>
            </a:endParaRPr>
          </a:p>
        </p:txBody>
      </p:sp>
      <p:sp>
        <p:nvSpPr>
          <p:cNvPr id="6" name="Rectangle 5">
            <a:extLst>
              <a:ext uri="{FF2B5EF4-FFF2-40B4-BE49-F238E27FC236}">
                <a16:creationId xmlns:a16="http://schemas.microsoft.com/office/drawing/2014/main" id="{59922951-5289-C5C9-C6B9-1F225571A806}"/>
              </a:ext>
            </a:extLst>
          </p:cNvPr>
          <p:cNvSpPr/>
          <p:nvPr/>
        </p:nvSpPr>
        <p:spPr>
          <a:xfrm>
            <a:off x="355679" y="1220676"/>
            <a:ext cx="4142715"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EE5859"/>
              </a:solidFill>
            </a:endParaRPr>
          </a:p>
        </p:txBody>
      </p:sp>
      <p:sp>
        <p:nvSpPr>
          <p:cNvPr id="7" name="Title 4">
            <a:extLst>
              <a:ext uri="{FF2B5EF4-FFF2-40B4-BE49-F238E27FC236}">
                <a16:creationId xmlns:a16="http://schemas.microsoft.com/office/drawing/2014/main" id="{D07D2DA0-9498-FFD5-5D0F-FB2857A76CD8}"/>
              </a:ext>
            </a:extLst>
          </p:cNvPr>
          <p:cNvSpPr txBox="1">
            <a:spLocks/>
          </p:cNvSpPr>
          <p:nvPr/>
        </p:nvSpPr>
        <p:spPr>
          <a:xfrm>
            <a:off x="576197" y="1478071"/>
            <a:ext cx="3695178" cy="390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Damage Impact Analysis </a:t>
            </a:r>
            <a:endParaRPr lang="en-US"/>
          </a:p>
        </p:txBody>
      </p:sp>
      <p:sp>
        <p:nvSpPr>
          <p:cNvPr id="3" name="TextBox 2">
            <a:extLst>
              <a:ext uri="{FF2B5EF4-FFF2-40B4-BE49-F238E27FC236}">
                <a16:creationId xmlns:a16="http://schemas.microsoft.com/office/drawing/2014/main" id="{BA189089-573C-8F66-F153-47E860E39434}"/>
              </a:ext>
            </a:extLst>
          </p:cNvPr>
          <p:cNvSpPr txBox="1"/>
          <p:nvPr/>
        </p:nvSpPr>
        <p:spPr>
          <a:xfrm>
            <a:off x="4651974" y="3977115"/>
            <a:ext cx="6401254" cy="1754326"/>
          </a:xfrm>
          <a:prstGeom prst="rect">
            <a:avLst/>
          </a:prstGeom>
          <a:noFill/>
        </p:spPr>
        <p:txBody>
          <a:bodyPr wrap="square">
            <a:spAutoFit/>
          </a:bodyPr>
          <a:lstStyle/>
          <a:p>
            <a:r>
              <a:rPr lang="en-US" b="0" i="0">
                <a:solidFill>
                  <a:srgbClr val="0D0D0D"/>
                </a:solidFill>
                <a:effectLst/>
              </a:rPr>
              <a:t>The Damage Impact Analysis aims to develop understanding of the impact of conflict-related damage in Ukraine by complementing geo-spatial data with qualitative analysis, focusing on non-residential and residential impacts. This approach aims to inform recovery strategies that are inclusive and meet the needs of affected communities.</a:t>
            </a:r>
            <a:endParaRPr lang="en-US"/>
          </a:p>
        </p:txBody>
      </p:sp>
      <p:pic>
        <p:nvPicPr>
          <p:cNvPr id="5" name="Picture 4" descr="A destroyed building with rubble&#10;&#10;Description automatically generated">
            <a:extLst>
              <a:ext uri="{FF2B5EF4-FFF2-40B4-BE49-F238E27FC236}">
                <a16:creationId xmlns:a16="http://schemas.microsoft.com/office/drawing/2014/main" id="{B39762DA-2067-7184-F8BE-0A7E58E6C95D}"/>
              </a:ext>
            </a:extLst>
          </p:cNvPr>
          <p:cNvPicPr>
            <a:picLocks noChangeAspect="1"/>
          </p:cNvPicPr>
          <p:nvPr/>
        </p:nvPicPr>
        <p:blipFill rotWithShape="1">
          <a:blip r:embed="rId3">
            <a:extLst>
              <a:ext uri="{28A0092B-C50C-407E-A947-70E740481C1C}">
                <a14:useLocalDpi xmlns:a14="http://schemas.microsoft.com/office/drawing/2010/main" val="0"/>
              </a:ext>
            </a:extLst>
          </a:blip>
          <a:srcRect l="297" t="8391" r="-297" b="26192"/>
          <a:stretch/>
        </p:blipFill>
        <p:spPr>
          <a:xfrm>
            <a:off x="4737666" y="1220675"/>
            <a:ext cx="6315562" cy="2756440"/>
          </a:xfrm>
          <a:prstGeom prst="rect">
            <a:avLst/>
          </a:prstGeom>
        </p:spPr>
      </p:pic>
    </p:spTree>
    <p:extLst>
      <p:ext uri="{BB962C8B-B14F-4D97-AF65-F5344CB8AC3E}">
        <p14:creationId xmlns:p14="http://schemas.microsoft.com/office/powerpoint/2010/main" val="4088334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3747F5-ED43-3093-FC06-2944A58E2BA0}"/>
              </a:ext>
            </a:extLst>
          </p:cNvPr>
          <p:cNvSpPr/>
          <p:nvPr/>
        </p:nvSpPr>
        <p:spPr>
          <a:xfrm>
            <a:off x="3668717" y="1220676"/>
            <a:ext cx="8068992"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600">
              <a:solidFill>
                <a:srgbClr val="EE5859"/>
              </a:solidFill>
            </a:endParaRPr>
          </a:p>
        </p:txBody>
      </p:sp>
      <p:sp>
        <p:nvSpPr>
          <p:cNvPr id="9" name="Subtitle 5">
            <a:extLst>
              <a:ext uri="{FF2B5EF4-FFF2-40B4-BE49-F238E27FC236}">
                <a16:creationId xmlns:a16="http://schemas.microsoft.com/office/drawing/2014/main" id="{20EB72AD-4641-AA5F-6AEA-318B9920B864}"/>
              </a:ext>
            </a:extLst>
          </p:cNvPr>
          <p:cNvSpPr txBox="1">
            <a:spLocks/>
          </p:cNvSpPr>
          <p:nvPr/>
        </p:nvSpPr>
        <p:spPr>
          <a:xfrm>
            <a:off x="3963614" y="1471808"/>
            <a:ext cx="7872706" cy="46314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800" b="1" i="0" u="none" strike="noStrike" baseline="0">
                <a:solidFill>
                  <a:srgbClr val="57585A"/>
                </a:solidFill>
                <a:latin typeface="Segoe UI" panose="020B0502040204020203" pitchFamily="34" charset="0"/>
              </a:rPr>
              <a:t>Izium’s housing stock has been significantly impacted by war-related damage</a:t>
            </a:r>
            <a:r>
              <a:rPr lang="en-US" sz="1800" b="0" i="0" u="none" strike="noStrike" baseline="0">
                <a:solidFill>
                  <a:srgbClr val="57585A"/>
                </a:solidFill>
                <a:latin typeface="Segoe UI" panose="020B0502040204020203" pitchFamily="34" charset="0"/>
              </a:rPr>
              <a:t>, which has led to large-scale displacement of its residents and high levels of humanitarian needs, particularly with regards to shelter and essential services. </a:t>
            </a:r>
          </a:p>
          <a:p>
            <a:pPr marL="285750" indent="-285750" algn="l">
              <a:buFont typeface="Arial" panose="020B0604020202020204" pitchFamily="34" charset="0"/>
              <a:buChar char="•"/>
            </a:pPr>
            <a:r>
              <a:rPr lang="en-US" sz="1800" b="1" i="0" u="none" strike="noStrike" baseline="0">
                <a:solidFill>
                  <a:srgbClr val="57585A"/>
                </a:solidFill>
                <a:latin typeface="Segoe UI" panose="020B0502040204020203" pitchFamily="34" charset="0"/>
              </a:rPr>
              <a:t>Extensive damage to public infrastructure and utilities is impacting availability and accessibility</a:t>
            </a:r>
            <a:r>
              <a:rPr lang="en-US" sz="1800">
                <a:solidFill>
                  <a:srgbClr val="57585A"/>
                </a:solidFill>
                <a:latin typeface="Segoe UI" panose="020B0502040204020203" pitchFamily="34" charset="0"/>
              </a:rPr>
              <a:t> </a:t>
            </a:r>
            <a:r>
              <a:rPr lang="en-US" sz="1800" b="1">
                <a:solidFill>
                  <a:srgbClr val="57585A"/>
                </a:solidFill>
                <a:latin typeface="Segoe UI" panose="020B0502040204020203" pitchFamily="34" charset="0"/>
              </a:rPr>
              <a:t>to essential services</a:t>
            </a:r>
            <a:r>
              <a:rPr lang="en-US" sz="1800">
                <a:solidFill>
                  <a:srgbClr val="57585A"/>
                </a:solidFill>
                <a:latin typeface="Segoe UI" panose="020B0502040204020203" pitchFamily="34" charset="0"/>
              </a:rPr>
              <a:t>, including healthcare, education, and essential services such as power and water. </a:t>
            </a:r>
          </a:p>
          <a:p>
            <a:pPr marL="285750" indent="-285750" algn="l">
              <a:buFont typeface="Arial" panose="020B0604020202020204" pitchFamily="34" charset="0"/>
              <a:buChar char="•"/>
            </a:pPr>
            <a:r>
              <a:rPr lang="en-US" sz="1800" b="1" i="0" u="none" strike="noStrike" baseline="0">
                <a:solidFill>
                  <a:srgbClr val="57585A"/>
                </a:solidFill>
                <a:latin typeface="Segoe UI" panose="020B0502040204020203" pitchFamily="34" charset="0"/>
              </a:rPr>
              <a:t>The impacts of damage to residential and public service infrastructure are closely interconnected and mutually reinforcing. </a:t>
            </a:r>
            <a:r>
              <a:rPr lang="en-US" sz="1800" b="0" i="0" u="none" strike="noStrike" baseline="0">
                <a:solidFill>
                  <a:srgbClr val="57585A"/>
                </a:solidFill>
                <a:latin typeface="Segoe UI" panose="020B0502040204020203" pitchFamily="34" charset="0"/>
              </a:rPr>
              <a:t>While residential damage affects living conditions, damage to public service infrastructure disrupts daily lives and service functionality. These intertwined impacts necessitate recovery strategies that address both areas simultaneously to ensure that recovery interventions rehabilitate both physical infrastructure and support the restoration of community’s fabric. </a:t>
            </a:r>
          </a:p>
          <a:p>
            <a:endParaRPr lang="en-US" sz="1800" b="0" i="0" u="none" strike="noStrike" baseline="0">
              <a:solidFill>
                <a:srgbClr val="57585A"/>
              </a:solidFill>
              <a:latin typeface="Segoe UI" panose="020B0502040204020203" pitchFamily="34" charset="0"/>
            </a:endParaRPr>
          </a:p>
        </p:txBody>
      </p:sp>
      <p:sp>
        <p:nvSpPr>
          <p:cNvPr id="6" name="Rectangle 5">
            <a:extLst>
              <a:ext uri="{FF2B5EF4-FFF2-40B4-BE49-F238E27FC236}">
                <a16:creationId xmlns:a16="http://schemas.microsoft.com/office/drawing/2014/main" id="{59922951-5289-C5C9-C6B9-1F225571A806}"/>
              </a:ext>
            </a:extLst>
          </p:cNvPr>
          <p:cNvSpPr/>
          <p:nvPr/>
        </p:nvSpPr>
        <p:spPr>
          <a:xfrm>
            <a:off x="355680" y="1220676"/>
            <a:ext cx="3313038"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solidFill>
                <a:srgbClr val="EE5859"/>
              </a:solidFill>
            </a:endParaRPr>
          </a:p>
        </p:txBody>
      </p:sp>
      <p:sp>
        <p:nvSpPr>
          <p:cNvPr id="7" name="Title 4">
            <a:extLst>
              <a:ext uri="{FF2B5EF4-FFF2-40B4-BE49-F238E27FC236}">
                <a16:creationId xmlns:a16="http://schemas.microsoft.com/office/drawing/2014/main" id="{D07D2DA0-9498-FFD5-5D0F-FB2857A76CD8}"/>
              </a:ext>
            </a:extLst>
          </p:cNvPr>
          <p:cNvSpPr txBox="1">
            <a:spLocks/>
          </p:cNvSpPr>
          <p:nvPr/>
        </p:nvSpPr>
        <p:spPr>
          <a:xfrm>
            <a:off x="576197" y="1478071"/>
            <a:ext cx="3695178" cy="390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rPr>
              <a:t>[Title]</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3" name="Picture 2" descr="Two men standing in front of a destroyed building&#10;&#10;Description automatically generated">
            <a:extLst>
              <a:ext uri="{FF2B5EF4-FFF2-40B4-BE49-F238E27FC236}">
                <a16:creationId xmlns:a16="http://schemas.microsoft.com/office/drawing/2014/main" id="{21DBC705-71EF-CB76-EACB-60FEBE80F1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79" y="1220676"/>
            <a:ext cx="3313038" cy="4416648"/>
          </a:xfrm>
          <a:prstGeom prst="rect">
            <a:avLst/>
          </a:prstGeom>
        </p:spPr>
      </p:pic>
      <p:sp>
        <p:nvSpPr>
          <p:cNvPr id="5" name="TextBox 4">
            <a:extLst>
              <a:ext uri="{FF2B5EF4-FFF2-40B4-BE49-F238E27FC236}">
                <a16:creationId xmlns:a16="http://schemas.microsoft.com/office/drawing/2014/main" id="{14D8E029-8DA9-0136-DEF7-7F2EA6EB42D4}"/>
              </a:ext>
            </a:extLst>
          </p:cNvPr>
          <p:cNvSpPr txBox="1"/>
          <p:nvPr/>
        </p:nvSpPr>
        <p:spPr>
          <a:xfrm>
            <a:off x="219456" y="573628"/>
            <a:ext cx="6096000" cy="646331"/>
          </a:xfrm>
          <a:prstGeom prst="rect">
            <a:avLst/>
          </a:prstGeom>
          <a:noFill/>
        </p:spPr>
        <p:txBody>
          <a:bodyPr wrap="square">
            <a:spAutoFit/>
          </a:bodyPr>
          <a:lstStyle/>
          <a:p>
            <a:pPr algn="l"/>
            <a:r>
              <a:rPr lang="en-GB" sz="3600" b="1">
                <a:solidFill>
                  <a:srgbClr val="EE5859"/>
                </a:solidFill>
                <a:latin typeface="Roboto Condensed"/>
                <a:ea typeface="Roboto Condensed"/>
                <a:cs typeface="Roboto Condensed"/>
              </a:rPr>
              <a:t>Key findings</a:t>
            </a:r>
            <a:endParaRPr lang="en-US" sz="3600" b="1">
              <a:solidFill>
                <a:srgbClr val="EE5859"/>
              </a:solidFill>
            </a:endParaRPr>
          </a:p>
        </p:txBody>
      </p:sp>
      <p:sp>
        <p:nvSpPr>
          <p:cNvPr id="10" name="TextBox 9">
            <a:extLst>
              <a:ext uri="{FF2B5EF4-FFF2-40B4-BE49-F238E27FC236}">
                <a16:creationId xmlns:a16="http://schemas.microsoft.com/office/drawing/2014/main" id="{4655523F-F39B-BEED-656D-2E155EE7D6E7}"/>
              </a:ext>
            </a:extLst>
          </p:cNvPr>
          <p:cNvSpPr txBox="1"/>
          <p:nvPr/>
        </p:nvSpPr>
        <p:spPr>
          <a:xfrm>
            <a:off x="355678" y="5193792"/>
            <a:ext cx="3313038" cy="615553"/>
          </a:xfrm>
          <a:prstGeom prst="rect">
            <a:avLst/>
          </a:prstGeom>
          <a:noFill/>
        </p:spPr>
        <p:txBody>
          <a:bodyPr wrap="square" rtlCol="0">
            <a:spAutoFit/>
          </a:bodyPr>
          <a:lstStyle/>
          <a:p>
            <a:r>
              <a:rPr lang="en-US" sz="800" i="0">
                <a:solidFill>
                  <a:schemeClr val="bg1"/>
                </a:solidFill>
                <a:effectLst/>
                <a:latin typeface="Tahoma" panose="020B0604030504040204" pitchFamily="34" charset="0"/>
              </a:rPr>
              <a:t>Prosecutors and police investigators recorded numerous destructions in </a:t>
            </a:r>
            <a:r>
              <a:rPr lang="en-US" sz="800">
                <a:solidFill>
                  <a:schemeClr val="bg1"/>
                </a:solidFill>
                <a:latin typeface="Tahoma" panose="020B0604030504040204" pitchFamily="34" charset="0"/>
              </a:rPr>
              <a:t>Izium </a:t>
            </a:r>
            <a:r>
              <a:rPr lang="en-US" sz="800" i="0">
                <a:solidFill>
                  <a:schemeClr val="bg1"/>
                </a:solidFill>
                <a:effectLst/>
                <a:latin typeface="Tahoma" panose="020B0604030504040204" pitchFamily="34" charset="0"/>
              </a:rPr>
              <a:t>after massive drone attack on 26 of May 2023.</a:t>
            </a:r>
          </a:p>
          <a:p>
            <a:endParaRPr lang="en-US"/>
          </a:p>
        </p:txBody>
      </p:sp>
    </p:spTree>
    <p:extLst>
      <p:ext uri="{BB962C8B-B14F-4D97-AF65-F5344CB8AC3E}">
        <p14:creationId xmlns:p14="http://schemas.microsoft.com/office/powerpoint/2010/main" val="16829345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53A41-9197-F35C-937E-B3A87325CA0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521B3F19-604F-F6B8-4397-A7D93D4326E6}"/>
              </a:ext>
            </a:extLst>
          </p:cNvPr>
          <p:cNvSpPr/>
          <p:nvPr/>
        </p:nvSpPr>
        <p:spPr>
          <a:xfrm>
            <a:off x="367796" y="1220676"/>
            <a:ext cx="8068992"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600">
              <a:solidFill>
                <a:srgbClr val="EE5859"/>
              </a:solidFill>
            </a:endParaRPr>
          </a:p>
        </p:txBody>
      </p:sp>
      <p:sp>
        <p:nvSpPr>
          <p:cNvPr id="9" name="Subtitle 5">
            <a:extLst>
              <a:ext uri="{FF2B5EF4-FFF2-40B4-BE49-F238E27FC236}">
                <a16:creationId xmlns:a16="http://schemas.microsoft.com/office/drawing/2014/main" id="{515A8B6D-1F20-AB63-9BCE-86D1C4AAFABB}"/>
              </a:ext>
            </a:extLst>
          </p:cNvPr>
          <p:cNvSpPr txBox="1">
            <a:spLocks/>
          </p:cNvSpPr>
          <p:nvPr/>
        </p:nvSpPr>
        <p:spPr>
          <a:xfrm>
            <a:off x="465939" y="1780870"/>
            <a:ext cx="7872706" cy="359905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1800" b="0" i="0" u="none" strike="noStrike" baseline="0">
                <a:solidFill>
                  <a:srgbClr val="57585A"/>
                </a:solidFill>
                <a:latin typeface="Segoe UI" panose="020B0502040204020203" pitchFamily="34" charset="0"/>
              </a:rPr>
              <a:t>Immediate challenges facing residents include housing shortages and emotional distress, while long-term needs include financial assistance, long-term housing solutions, and access to employment opportunities. </a:t>
            </a:r>
            <a:endParaRPr lang="en-US" sz="1800">
              <a:solidFill>
                <a:srgbClr val="57585A"/>
              </a:solidFill>
              <a:latin typeface="Segoe UI" panose="020B0502040204020203" pitchFamily="34" charset="0"/>
            </a:endParaRPr>
          </a:p>
          <a:p>
            <a:pPr marL="342900" indent="-342900" algn="l">
              <a:buFont typeface="Arial" panose="020B0604020202020204" pitchFamily="34" charset="0"/>
              <a:buChar char="•"/>
            </a:pPr>
            <a:r>
              <a:rPr lang="en-US" sz="1800" b="1" i="0" u="none" strike="noStrike" baseline="0">
                <a:solidFill>
                  <a:srgbClr val="57585A"/>
                </a:solidFill>
                <a:latin typeface="Segoe UI" panose="020B0502040204020203" pitchFamily="34" charset="0"/>
              </a:rPr>
              <a:t>A major concern expressed by key informants is that healthcare facilities are critically understaffed </a:t>
            </a:r>
            <a:r>
              <a:rPr lang="en-US" sz="1800" b="0" i="0" u="none" strike="noStrike" baseline="0">
                <a:solidFill>
                  <a:srgbClr val="57585A"/>
                </a:solidFill>
                <a:latin typeface="Segoe UI" panose="020B0502040204020203" pitchFamily="34" charset="0"/>
              </a:rPr>
              <a:t>and unable to meet residents’ needs, while the education sector faces the challenges from the shift to online learning due to inadequate facilities. </a:t>
            </a:r>
            <a:endParaRPr lang="en-US" sz="1800">
              <a:solidFill>
                <a:srgbClr val="57585A"/>
              </a:solidFill>
              <a:latin typeface="Segoe UI" panose="020B0502040204020203" pitchFamily="34" charset="0"/>
            </a:endParaRPr>
          </a:p>
          <a:p>
            <a:pPr marL="342900" indent="-342900" algn="l">
              <a:buFont typeface="Arial" panose="020B0604020202020204" pitchFamily="34" charset="0"/>
              <a:buChar char="•"/>
            </a:pPr>
            <a:r>
              <a:rPr lang="en-US" sz="1800" b="1" i="0" u="none" strike="noStrike" baseline="0">
                <a:solidFill>
                  <a:srgbClr val="57585A"/>
                </a:solidFill>
                <a:latin typeface="Segoe UI" panose="020B0502040204020203" pitchFamily="34" charset="0"/>
              </a:rPr>
              <a:t>The economy, particularly the industrial and services sectors, has been severely impacted by infrastructure damage, resulting in reduced employment opportunities</a:t>
            </a:r>
            <a:r>
              <a:rPr lang="en-US" sz="1800" b="0" i="0" u="none" strike="noStrike" baseline="0">
                <a:solidFill>
                  <a:srgbClr val="57585A"/>
                </a:solidFill>
                <a:latin typeface="Segoe UI" panose="020B0502040204020203" pitchFamily="34" charset="0"/>
              </a:rPr>
              <a:t>, which constitutes a significant barrier to the return of IDPs. However, community resilience is evident through adaptive strategies, with signs of economic recovery in certain areas. </a:t>
            </a:r>
          </a:p>
          <a:p>
            <a:endParaRPr lang="en-US" sz="1800" b="0" i="0" u="none" strike="noStrike" baseline="0">
              <a:solidFill>
                <a:srgbClr val="57585A"/>
              </a:solidFill>
              <a:latin typeface="Segoe UI" panose="020B0502040204020203" pitchFamily="34" charset="0"/>
            </a:endParaRPr>
          </a:p>
        </p:txBody>
      </p:sp>
      <p:sp>
        <p:nvSpPr>
          <p:cNvPr id="7" name="Title 4">
            <a:extLst>
              <a:ext uri="{FF2B5EF4-FFF2-40B4-BE49-F238E27FC236}">
                <a16:creationId xmlns:a16="http://schemas.microsoft.com/office/drawing/2014/main" id="{4B716A3B-884F-DC59-7D4E-C2B9A9CA633E}"/>
              </a:ext>
            </a:extLst>
          </p:cNvPr>
          <p:cNvSpPr txBox="1">
            <a:spLocks/>
          </p:cNvSpPr>
          <p:nvPr/>
        </p:nvSpPr>
        <p:spPr>
          <a:xfrm>
            <a:off x="576197" y="1478071"/>
            <a:ext cx="3695178" cy="39081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pic>
        <p:nvPicPr>
          <p:cNvPr id="3" name="Picture 2">
            <a:extLst>
              <a:ext uri="{FF2B5EF4-FFF2-40B4-BE49-F238E27FC236}">
                <a16:creationId xmlns:a16="http://schemas.microsoft.com/office/drawing/2014/main" id="{90AA82C5-BF13-8C2A-D81A-09DAFCC4B427}"/>
              </a:ext>
            </a:extLst>
          </p:cNvPr>
          <p:cNvPicPr>
            <a:picLocks noChangeAspect="1"/>
          </p:cNvPicPr>
          <p:nvPr/>
        </p:nvPicPr>
        <p:blipFill>
          <a:blip r:embed="rId3">
            <a:extLst>
              <a:ext uri="{28A0092B-C50C-407E-A947-70E740481C1C}">
                <a14:useLocalDpi xmlns:a14="http://schemas.microsoft.com/office/drawing/2010/main" val="0"/>
              </a:ext>
            </a:extLst>
          </a:blip>
          <a:srcRect l="22139" r="22139"/>
          <a:stretch/>
        </p:blipFill>
        <p:spPr>
          <a:xfrm>
            <a:off x="8287931" y="1220676"/>
            <a:ext cx="3313038" cy="4416648"/>
          </a:xfrm>
          <a:prstGeom prst="rect">
            <a:avLst/>
          </a:prstGeom>
        </p:spPr>
      </p:pic>
      <p:sp>
        <p:nvSpPr>
          <p:cNvPr id="5" name="TextBox 4">
            <a:extLst>
              <a:ext uri="{FF2B5EF4-FFF2-40B4-BE49-F238E27FC236}">
                <a16:creationId xmlns:a16="http://schemas.microsoft.com/office/drawing/2014/main" id="{83AD3093-BD0B-9BD5-B1D3-4A0748C9A0FD}"/>
              </a:ext>
            </a:extLst>
          </p:cNvPr>
          <p:cNvSpPr txBox="1"/>
          <p:nvPr/>
        </p:nvSpPr>
        <p:spPr>
          <a:xfrm>
            <a:off x="195072" y="445647"/>
            <a:ext cx="6096000" cy="646331"/>
          </a:xfrm>
          <a:prstGeom prst="rect">
            <a:avLst/>
          </a:prstGeom>
          <a:noFill/>
        </p:spPr>
        <p:txBody>
          <a:bodyPr wrap="square">
            <a:spAutoFit/>
          </a:bodyPr>
          <a:lstStyle/>
          <a:p>
            <a:pPr algn="l"/>
            <a:r>
              <a:rPr lang="en-GB" sz="3600" b="1">
                <a:solidFill>
                  <a:srgbClr val="EE5859"/>
                </a:solidFill>
                <a:latin typeface="Roboto Condensed"/>
                <a:ea typeface="Roboto Condensed"/>
                <a:cs typeface="Roboto Condensed"/>
              </a:rPr>
              <a:t>Key findings</a:t>
            </a:r>
            <a:endParaRPr lang="en-US" sz="3600" b="1">
              <a:solidFill>
                <a:srgbClr val="EE5859"/>
              </a:solidFill>
            </a:endParaRPr>
          </a:p>
        </p:txBody>
      </p:sp>
      <p:sp>
        <p:nvSpPr>
          <p:cNvPr id="2" name="Rectangle 1">
            <a:extLst>
              <a:ext uri="{FF2B5EF4-FFF2-40B4-BE49-F238E27FC236}">
                <a16:creationId xmlns:a16="http://schemas.microsoft.com/office/drawing/2014/main" id="{530B9206-BE56-9BD3-5942-D11963896238}"/>
              </a:ext>
            </a:extLst>
          </p:cNvPr>
          <p:cNvSpPr/>
          <p:nvPr/>
        </p:nvSpPr>
        <p:spPr>
          <a:xfrm>
            <a:off x="236879" y="1220676"/>
            <a:ext cx="8068992" cy="441664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600">
              <a:solidFill>
                <a:srgbClr val="EE5859"/>
              </a:solidFill>
            </a:endParaRPr>
          </a:p>
        </p:txBody>
      </p:sp>
      <p:sp>
        <p:nvSpPr>
          <p:cNvPr id="4" name="TextBox 3">
            <a:extLst>
              <a:ext uri="{FF2B5EF4-FFF2-40B4-BE49-F238E27FC236}">
                <a16:creationId xmlns:a16="http://schemas.microsoft.com/office/drawing/2014/main" id="{4383784F-4248-11F1-0027-2713CB343543}"/>
              </a:ext>
            </a:extLst>
          </p:cNvPr>
          <p:cNvSpPr txBox="1"/>
          <p:nvPr/>
        </p:nvSpPr>
        <p:spPr>
          <a:xfrm>
            <a:off x="8371340" y="5379929"/>
            <a:ext cx="3146219" cy="215444"/>
          </a:xfrm>
          <a:prstGeom prst="rect">
            <a:avLst/>
          </a:prstGeom>
          <a:noFill/>
        </p:spPr>
        <p:txBody>
          <a:bodyPr wrap="square" rtlCol="0">
            <a:spAutoFit/>
          </a:bodyPr>
          <a:lstStyle/>
          <a:p>
            <a:r>
              <a:rPr lang="en-US" sz="800">
                <a:solidFill>
                  <a:schemeClr val="bg1"/>
                </a:solidFill>
              </a:rPr>
              <a:t>Fig. Chris </a:t>
            </a:r>
            <a:r>
              <a:rPr lang="en-US" sz="800" err="1">
                <a:solidFill>
                  <a:schemeClr val="bg1"/>
                </a:solidFill>
              </a:rPr>
              <a:t>sampson</a:t>
            </a:r>
            <a:r>
              <a:rPr lang="en-US" sz="800">
                <a:solidFill>
                  <a:schemeClr val="bg1"/>
                </a:solidFill>
              </a:rPr>
              <a:t> photography, 4 </a:t>
            </a:r>
            <a:r>
              <a:rPr lang="en-US" sz="800" err="1">
                <a:solidFill>
                  <a:schemeClr val="bg1"/>
                </a:solidFill>
              </a:rPr>
              <a:t>october</a:t>
            </a:r>
            <a:r>
              <a:rPr lang="en-US" sz="800">
                <a:solidFill>
                  <a:schemeClr val="bg1"/>
                </a:solidFill>
              </a:rPr>
              <a:t> 2022</a:t>
            </a:r>
          </a:p>
        </p:txBody>
      </p:sp>
    </p:spTree>
    <p:extLst>
      <p:ext uri="{BB962C8B-B14F-4D97-AF65-F5344CB8AC3E}">
        <p14:creationId xmlns:p14="http://schemas.microsoft.com/office/powerpoint/2010/main" val="2314849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42EF97B6-0CE8-8C2B-62EA-0F9B374A34A9}"/>
              </a:ext>
            </a:extLst>
          </p:cNvPr>
          <p:cNvSpPr txBox="1">
            <a:spLocks/>
          </p:cNvSpPr>
          <p:nvPr/>
        </p:nvSpPr>
        <p:spPr>
          <a:xfrm>
            <a:off x="1492632" y="3147458"/>
            <a:ext cx="3426543" cy="108794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600" kern="1200">
                <a:solidFill>
                  <a:schemeClr val="tx1"/>
                </a:solidFill>
                <a:latin typeface="+mj-lt"/>
                <a:ea typeface="+mj-ea"/>
                <a:cs typeface="+mj-cs"/>
              </a:defRPr>
            </a:lvl1pPr>
          </a:lstStyle>
          <a:p>
            <a:r>
              <a:rPr lang="en-GB">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rPr>
              <a:t>Contents</a:t>
            </a:r>
            <a:endParaRPr lang="en-CH">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9" name="Subtitle 5">
            <a:extLst>
              <a:ext uri="{FF2B5EF4-FFF2-40B4-BE49-F238E27FC236}">
                <a16:creationId xmlns:a16="http://schemas.microsoft.com/office/drawing/2014/main" id="{446A7E57-71FE-62C4-F6B0-47020863EED1}"/>
              </a:ext>
            </a:extLst>
          </p:cNvPr>
          <p:cNvSpPr txBox="1">
            <a:spLocks/>
          </p:cNvSpPr>
          <p:nvPr/>
        </p:nvSpPr>
        <p:spPr>
          <a:xfrm>
            <a:off x="7272827" y="2618670"/>
            <a:ext cx="4873522" cy="543621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a:latin typeface="Segoe UI Light"/>
                <a:ea typeface="Roboto Light"/>
                <a:cs typeface="Segoe UI Light"/>
              </a:rPr>
              <a:t>Damage Impact Analysis: Research Design &amp; Rationale</a:t>
            </a:r>
            <a:endParaRPr lang="en-US"/>
          </a:p>
          <a:p>
            <a:pPr marL="0" indent="0">
              <a:lnSpc>
                <a:spcPct val="100000"/>
              </a:lnSpc>
              <a:buNone/>
            </a:pPr>
            <a:endParaRPr lang="en-GB">
              <a:latin typeface="Segoe UI Light" panose="020B0502040204020203" pitchFamily="34" charset="0"/>
              <a:ea typeface="Roboto Light" panose="02000000000000000000" pitchFamily="2" charset="0"/>
            </a:endParaRPr>
          </a:p>
          <a:p>
            <a:pPr marL="0" indent="0">
              <a:lnSpc>
                <a:spcPct val="100000"/>
              </a:lnSpc>
              <a:buNone/>
            </a:pPr>
            <a:r>
              <a:rPr lang="en-GB">
                <a:latin typeface="Segoe UI Light"/>
                <a:ea typeface="Roboto Light"/>
                <a:cs typeface="Segoe UI Light"/>
              </a:rPr>
              <a:t>Izium overview &amp; findings</a:t>
            </a:r>
            <a:endParaRPr lang="en-GB"/>
          </a:p>
          <a:p>
            <a:pPr marL="0" indent="0">
              <a:lnSpc>
                <a:spcPct val="100000"/>
              </a:lnSpc>
              <a:buNone/>
            </a:pPr>
            <a:br>
              <a:rPr lang="en-GB">
                <a:latin typeface="Segoe UI Light"/>
                <a:ea typeface="Roboto Light"/>
                <a:cs typeface="Segoe UI Light"/>
              </a:rPr>
            </a:br>
            <a:endParaRPr lang="en-GB"/>
          </a:p>
        </p:txBody>
      </p:sp>
      <p:sp>
        <p:nvSpPr>
          <p:cNvPr id="10" name="Subtitle 5">
            <a:extLst>
              <a:ext uri="{FF2B5EF4-FFF2-40B4-BE49-F238E27FC236}">
                <a16:creationId xmlns:a16="http://schemas.microsoft.com/office/drawing/2014/main" id="{DF938A12-F4DE-4449-4275-1872C5FD0468}"/>
              </a:ext>
            </a:extLst>
          </p:cNvPr>
          <p:cNvSpPr txBox="1">
            <a:spLocks/>
          </p:cNvSpPr>
          <p:nvPr/>
        </p:nvSpPr>
        <p:spPr>
          <a:xfrm>
            <a:off x="6096000" y="2618670"/>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EE5859"/>
                </a:solidFill>
                <a:latin typeface="Roboto Black" panose="02000000000000000000" pitchFamily="2" charset="0"/>
                <a:ea typeface="Roboto Black" panose="02000000000000000000" pitchFamily="2" charset="0"/>
              </a:rPr>
              <a:t>01</a:t>
            </a:r>
            <a:endParaRPr lang="en-CH" sz="4800">
              <a:solidFill>
                <a:srgbClr val="EE5859"/>
              </a:solidFill>
              <a:latin typeface="Roboto Black" panose="02000000000000000000" pitchFamily="2" charset="0"/>
              <a:ea typeface="Roboto Black" panose="02000000000000000000" pitchFamily="2" charset="0"/>
            </a:endParaRPr>
          </a:p>
        </p:txBody>
      </p:sp>
      <p:sp>
        <p:nvSpPr>
          <p:cNvPr id="11" name="Subtitle 5">
            <a:extLst>
              <a:ext uri="{FF2B5EF4-FFF2-40B4-BE49-F238E27FC236}">
                <a16:creationId xmlns:a16="http://schemas.microsoft.com/office/drawing/2014/main" id="{F730D696-A03B-CE68-F5E7-CD5DE30DD438}"/>
              </a:ext>
            </a:extLst>
          </p:cNvPr>
          <p:cNvSpPr txBox="1">
            <a:spLocks/>
          </p:cNvSpPr>
          <p:nvPr/>
        </p:nvSpPr>
        <p:spPr>
          <a:xfrm>
            <a:off x="6095999" y="4116368"/>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EE5859"/>
                </a:solidFill>
                <a:latin typeface="Roboto Black" panose="02000000000000000000" pitchFamily="2" charset="0"/>
                <a:ea typeface="Roboto Black" panose="02000000000000000000" pitchFamily="2" charset="0"/>
              </a:rPr>
              <a:t>02</a:t>
            </a:r>
            <a:endParaRPr lang="en-CH" sz="4800">
              <a:solidFill>
                <a:srgbClr val="EE5859"/>
              </a:solidFill>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573446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5">
            <a:extLst>
              <a:ext uri="{FF2B5EF4-FFF2-40B4-BE49-F238E27FC236}">
                <a16:creationId xmlns:a16="http://schemas.microsoft.com/office/drawing/2014/main" id="{F65782E0-96BF-4976-49A0-E2C78B3A4E76}"/>
              </a:ext>
            </a:extLst>
          </p:cNvPr>
          <p:cNvSpPr txBox="1">
            <a:spLocks/>
          </p:cNvSpPr>
          <p:nvPr/>
        </p:nvSpPr>
        <p:spPr>
          <a:xfrm>
            <a:off x="4532624" y="3035211"/>
            <a:ext cx="2782575" cy="1513277"/>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1200" b="0" i="0" u="none" strike="noStrike" baseline="0">
                <a:solidFill>
                  <a:srgbClr val="57585A"/>
                </a:solidFill>
                <a:latin typeface="Segoe UI" panose="020B0502040204020203" pitchFamily="34" charset="0"/>
              </a:rPr>
              <a:t>Noticeable disruption, with services operating at reduced capacity or being intermittently unavailable. Residents face notable challenges in accessing services Damage to infrastructure is significant but generally repairable. Need for temporary solutions and external assistance. </a:t>
            </a:r>
            <a:br>
              <a:rPr lang="en-US" sz="1200" b="0" i="0" u="none" strike="noStrike" baseline="0">
                <a:solidFill>
                  <a:srgbClr val="57585A"/>
                </a:solidFill>
                <a:latin typeface="Segoe UI" panose="020B0502040204020203" pitchFamily="34" charset="0"/>
              </a:rPr>
            </a:br>
            <a:endParaRPr lang="en-GB" sz="1200" b="1">
              <a:latin typeface="Segoe UI Light"/>
              <a:ea typeface="Roboto Light"/>
              <a:cs typeface="Leelawadee"/>
            </a:endParaRPr>
          </a:p>
          <a:p>
            <a:pPr marL="285750" indent="-285750" algn="just">
              <a:lnSpc>
                <a:spcPct val="100000"/>
              </a:lnSpc>
              <a:buFont typeface="Arial" panose="020B0604020202020204" pitchFamily="34" charset="0"/>
              <a:buChar char="•"/>
            </a:pPr>
            <a:r>
              <a:rPr lang="en-GB" sz="1400" b="1">
                <a:solidFill>
                  <a:srgbClr val="EE5859"/>
                </a:solidFill>
                <a:latin typeface="+mj-lt"/>
                <a:ea typeface="Roboto Light"/>
                <a:cs typeface="Leelawadee"/>
              </a:rPr>
              <a:t>Healthcare </a:t>
            </a:r>
          </a:p>
          <a:p>
            <a:pPr marL="285750" indent="-285750" algn="just">
              <a:lnSpc>
                <a:spcPct val="100000"/>
              </a:lnSpc>
              <a:buFont typeface="Arial" panose="020B0604020202020204" pitchFamily="34" charset="0"/>
              <a:buChar char="•"/>
            </a:pPr>
            <a:r>
              <a:rPr lang="en-GB" sz="1400" b="1">
                <a:solidFill>
                  <a:srgbClr val="EE5859"/>
                </a:solidFill>
                <a:latin typeface="+mj-lt"/>
                <a:ea typeface="Roboto Light"/>
                <a:cs typeface="Leelawadee"/>
              </a:rPr>
              <a:t>Water and sanitation</a:t>
            </a:r>
          </a:p>
          <a:p>
            <a:pPr marL="285750" indent="-285750" algn="l">
              <a:lnSpc>
                <a:spcPct val="100000"/>
              </a:lnSpc>
              <a:buFont typeface="Arial" panose="020B0604020202020204" pitchFamily="34" charset="0"/>
              <a:buChar char="•"/>
            </a:pPr>
            <a:r>
              <a:rPr lang="en-GB" sz="1300" b="1">
                <a:solidFill>
                  <a:srgbClr val="EE5859"/>
                </a:solidFill>
                <a:latin typeface="+mj-lt"/>
                <a:ea typeface="Roboto Light"/>
                <a:cs typeface="Leelawadee"/>
              </a:rPr>
              <a:t>Power &amp; communication networks</a:t>
            </a:r>
          </a:p>
          <a:p>
            <a:pPr marL="285750" indent="-285750" algn="just">
              <a:lnSpc>
                <a:spcPct val="100000"/>
              </a:lnSpc>
              <a:buFont typeface="Arial" panose="020B0604020202020204" pitchFamily="34" charset="0"/>
              <a:buChar char="•"/>
            </a:pPr>
            <a:r>
              <a:rPr lang="en-GB" sz="1400" b="1">
                <a:solidFill>
                  <a:srgbClr val="EE5859"/>
                </a:solidFill>
                <a:latin typeface="+mj-lt"/>
                <a:ea typeface="Roboto Light"/>
                <a:cs typeface="Leelawadee"/>
              </a:rPr>
              <a:t>Transport</a:t>
            </a:r>
          </a:p>
        </p:txBody>
      </p:sp>
      <p:sp>
        <p:nvSpPr>
          <p:cNvPr id="10" name="Subtitle 5">
            <a:extLst>
              <a:ext uri="{FF2B5EF4-FFF2-40B4-BE49-F238E27FC236}">
                <a16:creationId xmlns:a16="http://schemas.microsoft.com/office/drawing/2014/main" id="{2F594EB6-D86C-081B-2646-4E0ABA4ACE6A}"/>
              </a:ext>
            </a:extLst>
          </p:cNvPr>
          <p:cNvSpPr txBox="1">
            <a:spLocks/>
          </p:cNvSpPr>
          <p:nvPr/>
        </p:nvSpPr>
        <p:spPr>
          <a:xfrm>
            <a:off x="4912852" y="2096476"/>
            <a:ext cx="3868913" cy="49402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000">
                <a:solidFill>
                  <a:srgbClr val="EE5859"/>
                </a:solidFill>
                <a:latin typeface="Roboto Black"/>
                <a:ea typeface="Roboto Black"/>
                <a:cs typeface="Roboto Black"/>
              </a:rPr>
              <a:t>Medium impact</a:t>
            </a:r>
            <a:endParaRPr kumimoji="0" lang="en-GB" sz="2000" b="0" i="0" u="none" strike="noStrike" kern="1200" cap="none" spc="0" normalizeH="0" baseline="0" noProof="0">
              <a:ln>
                <a:noFill/>
              </a:ln>
              <a:solidFill>
                <a:srgbClr val="EE5859"/>
              </a:solidFill>
              <a:effectLst/>
              <a:uLnTx/>
              <a:uFillTx/>
              <a:latin typeface="Roboto Black" panose="02000000000000000000" pitchFamily="2" charset="0"/>
              <a:ea typeface="Roboto Black" panose="02000000000000000000" pitchFamily="2" charset="0"/>
              <a:cs typeface="+mn-cs"/>
            </a:endParaRPr>
          </a:p>
        </p:txBody>
      </p:sp>
      <p:sp>
        <p:nvSpPr>
          <p:cNvPr id="11" name="Subtitle 5">
            <a:extLst>
              <a:ext uri="{FF2B5EF4-FFF2-40B4-BE49-F238E27FC236}">
                <a16:creationId xmlns:a16="http://schemas.microsoft.com/office/drawing/2014/main" id="{6EAD84F3-8CDB-1E20-2C06-A4D2217FEA1C}"/>
              </a:ext>
            </a:extLst>
          </p:cNvPr>
          <p:cNvSpPr txBox="1">
            <a:spLocks/>
          </p:cNvSpPr>
          <p:nvPr/>
        </p:nvSpPr>
        <p:spPr>
          <a:xfrm>
            <a:off x="9250721" y="2114236"/>
            <a:ext cx="3868912" cy="70991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a:solidFill>
                  <a:srgbClr val="EE5859"/>
                </a:solidFill>
                <a:latin typeface="Roboto Black"/>
                <a:ea typeface="Roboto Black"/>
                <a:cs typeface="Leelawadee"/>
              </a:rPr>
              <a:t>High impact</a:t>
            </a:r>
            <a:endParaRPr lang="en-US" sz="2000"/>
          </a:p>
        </p:txBody>
      </p:sp>
      <p:sp>
        <p:nvSpPr>
          <p:cNvPr id="15" name="Subtitle 5">
            <a:extLst>
              <a:ext uri="{FF2B5EF4-FFF2-40B4-BE49-F238E27FC236}">
                <a16:creationId xmlns:a16="http://schemas.microsoft.com/office/drawing/2014/main" id="{C55642B6-B3E1-1AA7-8E5B-A8B1D609621B}"/>
              </a:ext>
            </a:extLst>
          </p:cNvPr>
          <p:cNvSpPr txBox="1">
            <a:spLocks/>
          </p:cNvSpPr>
          <p:nvPr/>
        </p:nvSpPr>
        <p:spPr>
          <a:xfrm>
            <a:off x="8610137" y="3062992"/>
            <a:ext cx="2694911" cy="2894639"/>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300" b="0" i="0" u="none" strike="noStrike" baseline="0">
                <a:solidFill>
                  <a:srgbClr val="57585A"/>
                </a:solidFill>
                <a:latin typeface="Segoe UI" panose="020B0502040204020203" pitchFamily="34" charset="0"/>
              </a:rPr>
              <a:t>Reflects major disruption or severe/complete service unavailability; often couple with extensive damage requiring significant reconstruction efforts. Residents experience severe challenges in accessing services, with resulting decline in living standards. Restoration of services requires comprehensive and long-term external support</a:t>
            </a:r>
            <a:endParaRPr lang="en-GB" sz="1300">
              <a:latin typeface="Segoe UI Light"/>
              <a:ea typeface="Roboto Light"/>
              <a:cs typeface="Leelawadee"/>
            </a:endParaRPr>
          </a:p>
          <a:p>
            <a:pPr marL="285750" indent="-285750" algn="just">
              <a:lnSpc>
                <a:spcPct val="100000"/>
              </a:lnSpc>
              <a:buFont typeface="Arial" panose="020B0604020202020204" pitchFamily="34" charset="0"/>
              <a:buChar char="•"/>
            </a:pPr>
            <a:r>
              <a:rPr lang="en-GB" sz="1400" b="1">
                <a:solidFill>
                  <a:srgbClr val="EE5859"/>
                </a:solidFill>
                <a:latin typeface="+mj-lt"/>
                <a:ea typeface="Roboto Light"/>
                <a:cs typeface="Leelawadee"/>
              </a:rPr>
              <a:t>Education </a:t>
            </a:r>
          </a:p>
          <a:p>
            <a:pPr marL="285750" indent="-285750" algn="just">
              <a:lnSpc>
                <a:spcPct val="100000"/>
              </a:lnSpc>
              <a:buFont typeface="Arial" panose="020B0604020202020204" pitchFamily="34" charset="0"/>
              <a:buChar char="•"/>
            </a:pPr>
            <a:r>
              <a:rPr lang="en-GB" sz="1400" b="1">
                <a:solidFill>
                  <a:srgbClr val="EE5859"/>
                </a:solidFill>
                <a:latin typeface="+mj-lt"/>
                <a:ea typeface="Roboto Light"/>
                <a:cs typeface="Leelawadee"/>
              </a:rPr>
              <a:t>Business and livelihoods</a:t>
            </a:r>
          </a:p>
        </p:txBody>
      </p:sp>
      <p:sp>
        <p:nvSpPr>
          <p:cNvPr id="16" name="Subtitle 5">
            <a:extLst>
              <a:ext uri="{FF2B5EF4-FFF2-40B4-BE49-F238E27FC236}">
                <a16:creationId xmlns:a16="http://schemas.microsoft.com/office/drawing/2014/main" id="{842C5F2C-BB0F-3B99-BA47-5C38E6B92DDF}"/>
              </a:ext>
            </a:extLst>
          </p:cNvPr>
          <p:cNvSpPr txBox="1">
            <a:spLocks/>
          </p:cNvSpPr>
          <p:nvPr/>
        </p:nvSpPr>
        <p:spPr>
          <a:xfrm>
            <a:off x="767420" y="3063352"/>
            <a:ext cx="2694911" cy="295421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00000"/>
              </a:lnSpc>
            </a:pPr>
            <a:r>
              <a:rPr lang="en-US" sz="1200" b="0" i="0" u="none" strike="noStrike" baseline="0">
                <a:solidFill>
                  <a:srgbClr val="57585A"/>
                </a:solidFill>
                <a:latin typeface="Segoe UI" panose="020B0502040204020203" pitchFamily="34" charset="0"/>
              </a:rPr>
              <a:t>Represents minimal disruption, with most facilities operational and services largely accessible. </a:t>
            </a:r>
            <a:endParaRPr lang="en-US" sz="1200">
              <a:solidFill>
                <a:srgbClr val="57585A"/>
              </a:solidFill>
              <a:latin typeface="Segoe UI" panose="020B0502040204020203" pitchFamily="34" charset="0"/>
            </a:endParaRPr>
          </a:p>
          <a:p>
            <a:pPr algn="just">
              <a:lnSpc>
                <a:spcPct val="100000"/>
              </a:lnSpc>
            </a:pPr>
            <a:endParaRPr lang="en-US" sz="1200">
              <a:solidFill>
                <a:srgbClr val="57585A"/>
              </a:solidFill>
              <a:latin typeface="Segoe UI" panose="020B0502040204020203" pitchFamily="34" charset="0"/>
            </a:endParaRPr>
          </a:p>
          <a:p>
            <a:pPr algn="just">
              <a:lnSpc>
                <a:spcPct val="100000"/>
              </a:lnSpc>
            </a:pPr>
            <a:endParaRPr lang="en-US" sz="1200">
              <a:solidFill>
                <a:srgbClr val="57585A"/>
              </a:solidFill>
              <a:latin typeface="Segoe UI" panose="020B0502040204020203" pitchFamily="34" charset="0"/>
            </a:endParaRPr>
          </a:p>
          <a:p>
            <a:pPr algn="just">
              <a:lnSpc>
                <a:spcPct val="100000"/>
              </a:lnSpc>
            </a:pPr>
            <a:endParaRPr lang="en-US" sz="1200">
              <a:solidFill>
                <a:srgbClr val="57585A"/>
              </a:solidFill>
              <a:latin typeface="Segoe UI" panose="020B0502040204020203" pitchFamily="34" charset="0"/>
            </a:endParaRPr>
          </a:p>
          <a:p>
            <a:pPr algn="just">
              <a:lnSpc>
                <a:spcPct val="100000"/>
              </a:lnSpc>
            </a:pPr>
            <a:endParaRPr lang="en-US" sz="1200">
              <a:solidFill>
                <a:srgbClr val="57585A"/>
              </a:solidFill>
              <a:latin typeface="Segoe UI" panose="020B0502040204020203" pitchFamily="34" charset="0"/>
            </a:endParaRPr>
          </a:p>
          <a:p>
            <a:pPr marL="171450" indent="-171450" algn="just">
              <a:lnSpc>
                <a:spcPct val="100000"/>
              </a:lnSpc>
              <a:buFont typeface="Arial" panose="020B0604020202020204" pitchFamily="34" charset="0"/>
              <a:buChar char="•"/>
            </a:pPr>
            <a:r>
              <a:rPr lang="en-GB" sz="1400" b="1">
                <a:solidFill>
                  <a:srgbClr val="EE5859"/>
                </a:solidFill>
                <a:latin typeface="+mj-lt"/>
                <a:ea typeface="Roboto Light"/>
                <a:cs typeface="Leelawadee"/>
              </a:rPr>
              <a:t>No sector was assessed to have experienced a low level of impact </a:t>
            </a:r>
            <a:r>
              <a:rPr lang="en-GB" sz="1400">
                <a:solidFill>
                  <a:srgbClr val="EE5859"/>
                </a:solidFill>
                <a:latin typeface="+mj-lt"/>
                <a:ea typeface="Roboto Light"/>
                <a:cs typeface="Leelawadee"/>
              </a:rPr>
              <a:t>from conflict related damage. </a:t>
            </a:r>
            <a:endParaRPr lang="en-US" sz="1400">
              <a:solidFill>
                <a:srgbClr val="EE5859"/>
              </a:solidFill>
              <a:latin typeface="+mj-lt"/>
            </a:endParaRPr>
          </a:p>
        </p:txBody>
      </p:sp>
      <p:sp>
        <p:nvSpPr>
          <p:cNvPr id="17" name="Subtitle 5">
            <a:extLst>
              <a:ext uri="{FF2B5EF4-FFF2-40B4-BE49-F238E27FC236}">
                <a16:creationId xmlns:a16="http://schemas.microsoft.com/office/drawing/2014/main" id="{F7C29171-E557-C609-097A-385B37421960}"/>
              </a:ext>
            </a:extLst>
          </p:cNvPr>
          <p:cNvSpPr txBox="1">
            <a:spLocks/>
          </p:cNvSpPr>
          <p:nvPr/>
        </p:nvSpPr>
        <p:spPr>
          <a:xfrm>
            <a:off x="1335682" y="2112031"/>
            <a:ext cx="3868913" cy="49402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200">
                <a:solidFill>
                  <a:srgbClr val="EE5859"/>
                </a:solidFill>
                <a:latin typeface="Roboto Black"/>
                <a:ea typeface="Roboto Black"/>
                <a:cs typeface="Roboto Black"/>
              </a:rPr>
              <a:t>Low impact</a:t>
            </a:r>
            <a:endParaRPr lang="en-US" sz="2200">
              <a:cs typeface="+mn-cs"/>
            </a:endParaRPr>
          </a:p>
        </p:txBody>
      </p:sp>
      <p:pic>
        <p:nvPicPr>
          <p:cNvPr id="54" name="Picture 53">
            <a:extLst>
              <a:ext uri="{FF2B5EF4-FFF2-40B4-BE49-F238E27FC236}">
                <a16:creationId xmlns:a16="http://schemas.microsoft.com/office/drawing/2014/main" id="{EFA2BE17-EFD7-E57E-7B3C-FD21E09729ED}"/>
              </a:ext>
            </a:extLst>
          </p:cNvPr>
          <p:cNvPicPr>
            <a:picLocks noChangeAspect="1"/>
          </p:cNvPicPr>
          <p:nvPr/>
        </p:nvPicPr>
        <p:blipFill>
          <a:blip r:embed="rId3"/>
          <a:stretch>
            <a:fillRect/>
          </a:stretch>
        </p:blipFill>
        <p:spPr>
          <a:xfrm>
            <a:off x="755413" y="2507041"/>
            <a:ext cx="2907783" cy="476165"/>
          </a:xfrm>
          <a:prstGeom prst="rect">
            <a:avLst/>
          </a:prstGeom>
        </p:spPr>
      </p:pic>
      <p:pic>
        <p:nvPicPr>
          <p:cNvPr id="56" name="Picture 55">
            <a:extLst>
              <a:ext uri="{FF2B5EF4-FFF2-40B4-BE49-F238E27FC236}">
                <a16:creationId xmlns:a16="http://schemas.microsoft.com/office/drawing/2014/main" id="{BAE57344-2D64-9145-94A9-E4CAF011F086}"/>
              </a:ext>
            </a:extLst>
          </p:cNvPr>
          <p:cNvPicPr>
            <a:picLocks noChangeAspect="1"/>
          </p:cNvPicPr>
          <p:nvPr/>
        </p:nvPicPr>
        <p:blipFill>
          <a:blip r:embed="rId4"/>
          <a:stretch>
            <a:fillRect/>
          </a:stretch>
        </p:blipFill>
        <p:spPr>
          <a:xfrm>
            <a:off x="4532625" y="2469195"/>
            <a:ext cx="2694910" cy="436319"/>
          </a:xfrm>
          <a:prstGeom prst="rect">
            <a:avLst/>
          </a:prstGeom>
        </p:spPr>
      </p:pic>
      <p:pic>
        <p:nvPicPr>
          <p:cNvPr id="58" name="Picture 57">
            <a:extLst>
              <a:ext uri="{FF2B5EF4-FFF2-40B4-BE49-F238E27FC236}">
                <a16:creationId xmlns:a16="http://schemas.microsoft.com/office/drawing/2014/main" id="{174616F6-9299-402B-6FA2-3DA5BED8A470}"/>
              </a:ext>
            </a:extLst>
          </p:cNvPr>
          <p:cNvPicPr>
            <a:picLocks noChangeAspect="1"/>
          </p:cNvPicPr>
          <p:nvPr/>
        </p:nvPicPr>
        <p:blipFill>
          <a:blip r:embed="rId5"/>
          <a:stretch>
            <a:fillRect/>
          </a:stretch>
        </p:blipFill>
        <p:spPr>
          <a:xfrm>
            <a:off x="8610137" y="2491518"/>
            <a:ext cx="2777977" cy="445768"/>
          </a:xfrm>
          <a:prstGeom prst="rect">
            <a:avLst/>
          </a:prstGeom>
        </p:spPr>
      </p:pic>
      <p:sp>
        <p:nvSpPr>
          <p:cNvPr id="59" name="Title 4">
            <a:extLst>
              <a:ext uri="{FF2B5EF4-FFF2-40B4-BE49-F238E27FC236}">
                <a16:creationId xmlns:a16="http://schemas.microsoft.com/office/drawing/2014/main" id="{8DD4076D-69C4-8638-8D6F-8EAFA9D3F1BD}"/>
              </a:ext>
            </a:extLst>
          </p:cNvPr>
          <p:cNvSpPr txBox="1">
            <a:spLocks/>
          </p:cNvSpPr>
          <p:nvPr/>
        </p:nvSpPr>
        <p:spPr>
          <a:xfrm>
            <a:off x="475989" y="245648"/>
            <a:ext cx="7703994" cy="8618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pPr algn="l"/>
            <a:r>
              <a:rPr lang="en-GB" sz="4800">
                <a:solidFill>
                  <a:srgbClr val="58585A"/>
                </a:solidFill>
                <a:latin typeface="Roboto Condensed"/>
                <a:ea typeface="Roboto Condensed"/>
                <a:cs typeface="Roboto Condensed"/>
              </a:rPr>
              <a:t>Damage impact score </a:t>
            </a:r>
            <a:endParaRPr lang="en-US"/>
          </a:p>
        </p:txBody>
      </p:sp>
      <p:sp>
        <p:nvSpPr>
          <p:cNvPr id="62" name="TextBox 61">
            <a:extLst>
              <a:ext uri="{FF2B5EF4-FFF2-40B4-BE49-F238E27FC236}">
                <a16:creationId xmlns:a16="http://schemas.microsoft.com/office/drawing/2014/main" id="{67CC01AF-F73C-52C1-CA5E-31387B8A2885}"/>
              </a:ext>
            </a:extLst>
          </p:cNvPr>
          <p:cNvSpPr txBox="1"/>
          <p:nvPr/>
        </p:nvSpPr>
        <p:spPr>
          <a:xfrm>
            <a:off x="475989" y="1240414"/>
            <a:ext cx="11362443" cy="738664"/>
          </a:xfrm>
          <a:prstGeom prst="rect">
            <a:avLst/>
          </a:prstGeom>
          <a:noFill/>
        </p:spPr>
        <p:txBody>
          <a:bodyPr wrap="square">
            <a:spAutoFit/>
          </a:bodyPr>
          <a:lstStyle/>
          <a:p>
            <a:r>
              <a:rPr lang="en-US" sz="1400" b="0" i="0" u="none" strike="noStrike" baseline="0">
                <a:solidFill>
                  <a:srgbClr val="57585A"/>
                </a:solidFill>
                <a:latin typeface="Segoe UI" panose="020B0502040204020203" pitchFamily="34" charset="0"/>
              </a:rPr>
              <a:t>The damage impact score is an indicative quantitative measure derived from primary qualitative data, triangulated with data on the extent and severity of damaged infrastructure. Sectoral in nature, this score provides an estimation on the severity of the impacts resulting from damage to different types of infrastructure.</a:t>
            </a:r>
            <a:endParaRPr lang="en-US" sz="1400"/>
          </a:p>
        </p:txBody>
      </p:sp>
      <p:sp>
        <p:nvSpPr>
          <p:cNvPr id="4" name="Rectangle 3">
            <a:extLst>
              <a:ext uri="{FF2B5EF4-FFF2-40B4-BE49-F238E27FC236}">
                <a16:creationId xmlns:a16="http://schemas.microsoft.com/office/drawing/2014/main" id="{A027E67F-6515-C71C-8F02-AB5BC66F324D}"/>
              </a:ext>
            </a:extLst>
          </p:cNvPr>
          <p:cNvSpPr/>
          <p:nvPr/>
        </p:nvSpPr>
        <p:spPr>
          <a:xfrm>
            <a:off x="705768" y="2096476"/>
            <a:ext cx="3026264" cy="4382754"/>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600">
              <a:solidFill>
                <a:srgbClr val="EE5859"/>
              </a:solidFill>
            </a:endParaRPr>
          </a:p>
        </p:txBody>
      </p:sp>
      <p:sp>
        <p:nvSpPr>
          <p:cNvPr id="2" name="Rectangle 1">
            <a:extLst>
              <a:ext uri="{FF2B5EF4-FFF2-40B4-BE49-F238E27FC236}">
                <a16:creationId xmlns:a16="http://schemas.microsoft.com/office/drawing/2014/main" id="{4D01908F-7A2D-1837-0EC7-784791CDCFA9}"/>
              </a:ext>
            </a:extLst>
          </p:cNvPr>
          <p:cNvSpPr/>
          <p:nvPr/>
        </p:nvSpPr>
        <p:spPr>
          <a:xfrm>
            <a:off x="4443896" y="2096476"/>
            <a:ext cx="3026264" cy="4385638"/>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600">
              <a:solidFill>
                <a:srgbClr val="EE5859"/>
              </a:solidFill>
              <a:cs typeface="Segoe UI Light"/>
            </a:endParaRPr>
          </a:p>
        </p:txBody>
      </p:sp>
      <p:sp>
        <p:nvSpPr>
          <p:cNvPr id="3" name="Rectangle 2">
            <a:extLst>
              <a:ext uri="{FF2B5EF4-FFF2-40B4-BE49-F238E27FC236}">
                <a16:creationId xmlns:a16="http://schemas.microsoft.com/office/drawing/2014/main" id="{11001349-2DDC-3599-B418-F7FEDFD49B05}"/>
              </a:ext>
            </a:extLst>
          </p:cNvPr>
          <p:cNvSpPr/>
          <p:nvPr/>
        </p:nvSpPr>
        <p:spPr>
          <a:xfrm>
            <a:off x="8422024" y="2096476"/>
            <a:ext cx="3026264" cy="4382754"/>
          </a:xfrm>
          <a:prstGeom prst="rect">
            <a:avLst/>
          </a:prstGeom>
          <a:solidFill>
            <a:srgbClr val="58585A">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600">
              <a:solidFill>
                <a:srgbClr val="EE5859"/>
              </a:solidFill>
            </a:endParaRPr>
          </a:p>
        </p:txBody>
      </p:sp>
    </p:spTree>
    <p:extLst>
      <p:ext uri="{BB962C8B-B14F-4D97-AF65-F5344CB8AC3E}">
        <p14:creationId xmlns:p14="http://schemas.microsoft.com/office/powerpoint/2010/main" val="587028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04FF6B-36F4-54BF-AB5D-39E530193255}"/>
              </a:ext>
            </a:extLst>
          </p:cNvPr>
          <p:cNvPicPr>
            <a:picLocks noChangeAspect="1"/>
          </p:cNvPicPr>
          <p:nvPr/>
        </p:nvPicPr>
        <p:blipFill>
          <a:blip r:embed="rId2"/>
          <a:stretch>
            <a:fillRect/>
          </a:stretch>
        </p:blipFill>
        <p:spPr>
          <a:xfrm>
            <a:off x="518166" y="242399"/>
            <a:ext cx="5806306" cy="1896237"/>
          </a:xfrm>
          <a:prstGeom prst="rect">
            <a:avLst/>
          </a:prstGeom>
        </p:spPr>
      </p:pic>
      <p:sp>
        <p:nvSpPr>
          <p:cNvPr id="6" name="TextBox 5">
            <a:extLst>
              <a:ext uri="{FF2B5EF4-FFF2-40B4-BE49-F238E27FC236}">
                <a16:creationId xmlns:a16="http://schemas.microsoft.com/office/drawing/2014/main" id="{97E921D6-22C7-D8F6-0E71-4315AE4772C1}"/>
              </a:ext>
            </a:extLst>
          </p:cNvPr>
          <p:cNvSpPr txBox="1"/>
          <p:nvPr/>
        </p:nvSpPr>
        <p:spPr>
          <a:xfrm>
            <a:off x="1426464" y="418724"/>
            <a:ext cx="7242048" cy="646331"/>
          </a:xfrm>
          <a:prstGeom prst="rect">
            <a:avLst/>
          </a:prstGeom>
          <a:solidFill>
            <a:schemeClr val="bg1"/>
          </a:solidFill>
        </p:spPr>
        <p:txBody>
          <a:bodyPr wrap="square" rtlCol="0">
            <a:spAutoFit/>
          </a:bodyPr>
          <a:lstStyle/>
          <a:p>
            <a:r>
              <a:rPr lang="en-US" sz="3600" b="1">
                <a:solidFill>
                  <a:srgbClr val="EE5859"/>
                </a:solidFill>
                <a:latin typeface="+mj-lt"/>
              </a:rPr>
              <a:t>Healthcare</a:t>
            </a:r>
          </a:p>
        </p:txBody>
      </p:sp>
      <p:pic>
        <p:nvPicPr>
          <p:cNvPr id="8" name="Picture 7">
            <a:extLst>
              <a:ext uri="{FF2B5EF4-FFF2-40B4-BE49-F238E27FC236}">
                <a16:creationId xmlns:a16="http://schemas.microsoft.com/office/drawing/2014/main" id="{33710EDB-9D48-89CE-DDC4-85CF7E6037EC}"/>
              </a:ext>
            </a:extLst>
          </p:cNvPr>
          <p:cNvPicPr>
            <a:picLocks noChangeAspect="1"/>
          </p:cNvPicPr>
          <p:nvPr/>
        </p:nvPicPr>
        <p:blipFill>
          <a:blip r:embed="rId3"/>
          <a:stretch>
            <a:fillRect/>
          </a:stretch>
        </p:blipFill>
        <p:spPr>
          <a:xfrm>
            <a:off x="6779534" y="2794255"/>
            <a:ext cx="5115411" cy="2387345"/>
          </a:xfrm>
          <a:prstGeom prst="rect">
            <a:avLst/>
          </a:prstGeom>
        </p:spPr>
      </p:pic>
      <p:sp>
        <p:nvSpPr>
          <p:cNvPr id="9" name="TextBox 8">
            <a:extLst>
              <a:ext uri="{FF2B5EF4-FFF2-40B4-BE49-F238E27FC236}">
                <a16:creationId xmlns:a16="http://schemas.microsoft.com/office/drawing/2014/main" id="{51783FCD-D884-987B-D258-6504740C21DE}"/>
              </a:ext>
            </a:extLst>
          </p:cNvPr>
          <p:cNvSpPr txBox="1"/>
          <p:nvPr/>
        </p:nvSpPr>
        <p:spPr>
          <a:xfrm>
            <a:off x="816864" y="2145792"/>
            <a:ext cx="5806306" cy="3970318"/>
          </a:xfrm>
          <a:prstGeom prst="rect">
            <a:avLst/>
          </a:prstGeom>
          <a:noFill/>
        </p:spPr>
        <p:txBody>
          <a:bodyPr wrap="square" rtlCol="0">
            <a:spAutoFit/>
          </a:bodyPr>
          <a:lstStyle/>
          <a:p>
            <a:pPr algn="l">
              <a:buFont typeface="Arial" panose="020B0604020202020204" pitchFamily="34" charset="0"/>
              <a:buChar char="•"/>
            </a:pPr>
            <a:r>
              <a:rPr lang="en-US" b="0" i="0">
                <a:solidFill>
                  <a:srgbClr val="0D0D0D"/>
                </a:solidFill>
                <a:effectLst/>
              </a:rPr>
              <a:t> </a:t>
            </a:r>
            <a:r>
              <a:rPr lang="en-US" b="1" i="0">
                <a:solidFill>
                  <a:srgbClr val="0D0D0D"/>
                </a:solidFill>
                <a:effectLst/>
              </a:rPr>
              <a:t>Healthcare accessibility is severely compromised in Izium</a:t>
            </a:r>
            <a:r>
              <a:rPr lang="en-US" b="0" i="0">
                <a:solidFill>
                  <a:srgbClr val="0D0D0D"/>
                </a:solidFill>
                <a:effectLst/>
              </a:rPr>
              <a:t>, with hospitals often unable to provide necessary medical care, leading to patients either traveling long distances for treatment or foregoing medical treatment entirely.</a:t>
            </a:r>
            <a:br>
              <a:rPr lang="en-US" b="0" i="0">
                <a:solidFill>
                  <a:srgbClr val="0D0D0D"/>
                </a:solidFill>
                <a:effectLst/>
              </a:rPr>
            </a:br>
            <a:endParaRPr lang="en-US" b="0" i="0">
              <a:solidFill>
                <a:srgbClr val="0D0D0D"/>
              </a:solidFill>
              <a:effectLst/>
            </a:endParaRPr>
          </a:p>
          <a:p>
            <a:pPr algn="l">
              <a:buFont typeface="Arial" panose="020B0604020202020204" pitchFamily="34" charset="0"/>
              <a:buChar char="•"/>
            </a:pPr>
            <a:r>
              <a:rPr lang="en-US" b="0" i="0">
                <a:solidFill>
                  <a:srgbClr val="0D0D0D"/>
                </a:solidFill>
                <a:effectLst/>
              </a:rPr>
              <a:t>Damaged infrastructure and </a:t>
            </a:r>
            <a:r>
              <a:rPr lang="en-US" b="1" i="0">
                <a:solidFill>
                  <a:srgbClr val="0D0D0D"/>
                </a:solidFill>
                <a:effectLst/>
              </a:rPr>
              <a:t>transportation limitations significantly hinder the ability of patients to reach healthcare facilities </a:t>
            </a:r>
            <a:r>
              <a:rPr lang="en-US" b="0" i="0">
                <a:solidFill>
                  <a:srgbClr val="0D0D0D"/>
                </a:solidFill>
                <a:effectLst/>
              </a:rPr>
              <a:t>in other districts, exacerbating the healthcare crisis.</a:t>
            </a:r>
            <a:br>
              <a:rPr lang="en-US" b="0" i="0">
                <a:solidFill>
                  <a:srgbClr val="0D0D0D"/>
                </a:solidFill>
                <a:effectLst/>
              </a:rPr>
            </a:br>
            <a:endParaRPr lang="en-US" b="0" i="0">
              <a:solidFill>
                <a:srgbClr val="0D0D0D"/>
              </a:solidFill>
              <a:effectLst/>
            </a:endParaRPr>
          </a:p>
          <a:p>
            <a:pPr algn="l">
              <a:buFont typeface="Arial" panose="020B0604020202020204" pitchFamily="34" charset="0"/>
              <a:buChar char="•"/>
            </a:pPr>
            <a:r>
              <a:rPr lang="en-US" b="0" i="0">
                <a:solidFill>
                  <a:srgbClr val="0D0D0D"/>
                </a:solidFill>
                <a:effectLst/>
              </a:rPr>
              <a:t>The healthcare system is further strained by a </a:t>
            </a:r>
            <a:r>
              <a:rPr lang="en-US" b="1" i="0">
                <a:solidFill>
                  <a:srgbClr val="0D0D0D"/>
                </a:solidFill>
                <a:effectLst/>
              </a:rPr>
              <a:t>shortage of qualified medical </a:t>
            </a:r>
            <a:r>
              <a:rPr lang="en-US" b="1">
                <a:solidFill>
                  <a:srgbClr val="0D0D0D"/>
                </a:solidFill>
              </a:rPr>
              <a:t>personnel,</a:t>
            </a:r>
            <a:r>
              <a:rPr lang="en-US" b="0" i="0">
                <a:solidFill>
                  <a:srgbClr val="0D0D0D"/>
                </a:solidFill>
                <a:effectLst/>
              </a:rPr>
              <a:t> due in part to housing issues caused by residential damage, as well as limitations in diagnostic and therapeutic capabilities.</a:t>
            </a:r>
          </a:p>
        </p:txBody>
      </p:sp>
    </p:spTree>
    <p:extLst>
      <p:ext uri="{BB962C8B-B14F-4D97-AF65-F5344CB8AC3E}">
        <p14:creationId xmlns:p14="http://schemas.microsoft.com/office/powerpoint/2010/main" val="3557162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62A28-4B71-9C1A-701B-147D5645692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9F4EE4-C88A-838C-5854-8F38C0001933}"/>
              </a:ext>
            </a:extLst>
          </p:cNvPr>
          <p:cNvPicPr>
            <a:picLocks noChangeAspect="1"/>
          </p:cNvPicPr>
          <p:nvPr/>
        </p:nvPicPr>
        <p:blipFill>
          <a:blip r:embed="rId2"/>
          <a:stretch>
            <a:fillRect/>
          </a:stretch>
        </p:blipFill>
        <p:spPr>
          <a:xfrm>
            <a:off x="952309" y="637984"/>
            <a:ext cx="5338763" cy="1760271"/>
          </a:xfrm>
          <a:prstGeom prst="rect">
            <a:avLst/>
          </a:prstGeom>
        </p:spPr>
      </p:pic>
      <p:sp>
        <p:nvSpPr>
          <p:cNvPr id="4" name="TextBox 3">
            <a:extLst>
              <a:ext uri="{FF2B5EF4-FFF2-40B4-BE49-F238E27FC236}">
                <a16:creationId xmlns:a16="http://schemas.microsoft.com/office/drawing/2014/main" id="{C603352E-3501-469B-042A-4E3F32764A6F}"/>
              </a:ext>
            </a:extLst>
          </p:cNvPr>
          <p:cNvSpPr txBox="1"/>
          <p:nvPr/>
        </p:nvSpPr>
        <p:spPr>
          <a:xfrm>
            <a:off x="1694688" y="723328"/>
            <a:ext cx="7242048" cy="646331"/>
          </a:xfrm>
          <a:prstGeom prst="rect">
            <a:avLst/>
          </a:prstGeom>
          <a:solidFill>
            <a:schemeClr val="bg1"/>
          </a:solidFill>
        </p:spPr>
        <p:txBody>
          <a:bodyPr wrap="square" rtlCol="0">
            <a:spAutoFit/>
          </a:bodyPr>
          <a:lstStyle/>
          <a:p>
            <a:r>
              <a:rPr lang="en-US" sz="3600" b="1">
                <a:solidFill>
                  <a:srgbClr val="EE5859"/>
                </a:solidFill>
                <a:latin typeface="+mj-lt"/>
              </a:rPr>
              <a:t>Education</a:t>
            </a:r>
          </a:p>
        </p:txBody>
      </p:sp>
      <p:pic>
        <p:nvPicPr>
          <p:cNvPr id="7" name="Picture 6">
            <a:extLst>
              <a:ext uri="{FF2B5EF4-FFF2-40B4-BE49-F238E27FC236}">
                <a16:creationId xmlns:a16="http://schemas.microsoft.com/office/drawing/2014/main" id="{0359746A-01F6-AB6E-6DA0-D7A5913BC020}"/>
              </a:ext>
            </a:extLst>
          </p:cNvPr>
          <p:cNvPicPr>
            <a:picLocks noChangeAspect="1"/>
          </p:cNvPicPr>
          <p:nvPr/>
        </p:nvPicPr>
        <p:blipFill>
          <a:blip r:embed="rId3"/>
          <a:stretch>
            <a:fillRect/>
          </a:stretch>
        </p:blipFill>
        <p:spPr>
          <a:xfrm>
            <a:off x="7010400" y="2716710"/>
            <a:ext cx="4928919" cy="1914910"/>
          </a:xfrm>
          <a:prstGeom prst="rect">
            <a:avLst/>
          </a:prstGeom>
        </p:spPr>
      </p:pic>
      <p:sp>
        <p:nvSpPr>
          <p:cNvPr id="13" name="TextBox 12">
            <a:extLst>
              <a:ext uri="{FF2B5EF4-FFF2-40B4-BE49-F238E27FC236}">
                <a16:creationId xmlns:a16="http://schemas.microsoft.com/office/drawing/2014/main" id="{F41FCA4E-8AAC-5C55-56AD-90E0D02A1D07}"/>
              </a:ext>
            </a:extLst>
          </p:cNvPr>
          <p:cNvSpPr txBox="1"/>
          <p:nvPr/>
        </p:nvSpPr>
        <p:spPr>
          <a:xfrm>
            <a:off x="780288" y="2398255"/>
            <a:ext cx="6230112" cy="3970318"/>
          </a:xfrm>
          <a:prstGeom prst="rect">
            <a:avLst/>
          </a:prstGeom>
          <a:noFill/>
        </p:spPr>
        <p:txBody>
          <a:bodyPr wrap="square" rtlCol="0">
            <a:spAutoFit/>
          </a:bodyPr>
          <a:lstStyle/>
          <a:p>
            <a:pPr marL="285750" indent="-285750" algn="l">
              <a:buFont typeface="Arial" panose="020B0604020202020204" pitchFamily="34" charset="0"/>
              <a:buChar char="•"/>
            </a:pPr>
            <a:r>
              <a:rPr lang="en-US" b="0" i="0">
                <a:solidFill>
                  <a:srgbClr val="0D0D0D"/>
                </a:solidFill>
                <a:effectLst/>
              </a:rPr>
              <a:t>The </a:t>
            </a:r>
            <a:r>
              <a:rPr lang="en-US" b="1" i="0">
                <a:solidFill>
                  <a:srgbClr val="0D0D0D"/>
                </a:solidFill>
                <a:effectLst/>
              </a:rPr>
              <a:t>transition to online learning due to security concerns in Izium has led to deteriorated education quality</a:t>
            </a:r>
            <a:r>
              <a:rPr lang="en-US" b="0" i="0">
                <a:solidFill>
                  <a:srgbClr val="0D0D0D"/>
                </a:solidFill>
                <a:effectLst/>
              </a:rPr>
              <a:t>, communication challenges, and difficulties in social adaptation for students, with only four out of eleven schools operational.</a:t>
            </a:r>
            <a:br>
              <a:rPr lang="en-US" b="0" i="0">
                <a:solidFill>
                  <a:srgbClr val="0D0D0D"/>
                </a:solidFill>
                <a:effectLst/>
              </a:rPr>
            </a:br>
            <a:endParaRPr lang="en-US" b="0" i="0">
              <a:solidFill>
                <a:srgbClr val="0D0D0D"/>
              </a:solidFill>
              <a:effectLst/>
            </a:endParaRPr>
          </a:p>
          <a:p>
            <a:pPr marL="285750" indent="-285750" algn="l">
              <a:buFont typeface="Arial" panose="020B0604020202020204" pitchFamily="34" charset="0"/>
              <a:buChar char="•"/>
            </a:pPr>
            <a:r>
              <a:rPr lang="en-US" b="0" i="0">
                <a:solidFill>
                  <a:srgbClr val="0D0D0D"/>
                </a:solidFill>
                <a:effectLst/>
              </a:rPr>
              <a:t>The </a:t>
            </a:r>
            <a:r>
              <a:rPr lang="en-US" b="1" i="0">
                <a:solidFill>
                  <a:srgbClr val="0D0D0D"/>
                </a:solidFill>
                <a:effectLst/>
              </a:rPr>
              <a:t>psychological and emotional well-being of students has declined </a:t>
            </a:r>
            <a:r>
              <a:rPr lang="en-US" b="0" i="0">
                <a:solidFill>
                  <a:srgbClr val="0D0D0D"/>
                </a:solidFill>
                <a:effectLst/>
              </a:rPr>
              <a:t>due to the educational disruptions and the absence of safe study environments, notably the lack of bomb shelters in schools.</a:t>
            </a:r>
            <a:br>
              <a:rPr lang="en-US" b="0" i="0">
                <a:solidFill>
                  <a:srgbClr val="0D0D0D"/>
                </a:solidFill>
                <a:effectLst/>
              </a:rPr>
            </a:br>
            <a:endParaRPr lang="en-US" b="0" i="0">
              <a:solidFill>
                <a:srgbClr val="0D0D0D"/>
              </a:solidFill>
              <a:effectLst/>
            </a:endParaRPr>
          </a:p>
          <a:p>
            <a:pPr marL="285750" indent="-285750" algn="l">
              <a:buFont typeface="Arial" panose="020B0604020202020204" pitchFamily="34" charset="0"/>
              <a:buChar char="•"/>
            </a:pPr>
            <a:r>
              <a:rPr lang="en-US" b="1" i="0">
                <a:solidFill>
                  <a:srgbClr val="0D0D0D"/>
                </a:solidFill>
                <a:effectLst/>
              </a:rPr>
              <a:t>Access to education is hindered by a lack of essential resources</a:t>
            </a:r>
            <a:r>
              <a:rPr lang="en-US" b="0" i="0">
                <a:solidFill>
                  <a:srgbClr val="0D0D0D"/>
                </a:solidFill>
                <a:effectLst/>
              </a:rPr>
              <a:t>, including school materials and reliable internet access</a:t>
            </a:r>
            <a:endParaRPr lang="en-US"/>
          </a:p>
        </p:txBody>
      </p:sp>
    </p:spTree>
    <p:extLst>
      <p:ext uri="{BB962C8B-B14F-4D97-AF65-F5344CB8AC3E}">
        <p14:creationId xmlns:p14="http://schemas.microsoft.com/office/powerpoint/2010/main" val="874242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FCBE3-83E8-7EFC-574E-77C9E5824DE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BE34368-668E-707D-FB8D-763FF6DE7E15}"/>
              </a:ext>
            </a:extLst>
          </p:cNvPr>
          <p:cNvPicPr>
            <a:picLocks noChangeAspect="1"/>
          </p:cNvPicPr>
          <p:nvPr/>
        </p:nvPicPr>
        <p:blipFill>
          <a:blip r:embed="rId2"/>
          <a:stretch>
            <a:fillRect/>
          </a:stretch>
        </p:blipFill>
        <p:spPr>
          <a:xfrm>
            <a:off x="949643" y="526352"/>
            <a:ext cx="4353878" cy="1593460"/>
          </a:xfrm>
          <a:prstGeom prst="rect">
            <a:avLst/>
          </a:prstGeom>
        </p:spPr>
      </p:pic>
      <p:sp>
        <p:nvSpPr>
          <p:cNvPr id="5" name="TextBox 4">
            <a:extLst>
              <a:ext uri="{FF2B5EF4-FFF2-40B4-BE49-F238E27FC236}">
                <a16:creationId xmlns:a16="http://schemas.microsoft.com/office/drawing/2014/main" id="{1724A641-7FFD-53CF-55D9-9D74B8AAD4EF}"/>
              </a:ext>
            </a:extLst>
          </p:cNvPr>
          <p:cNvSpPr txBox="1"/>
          <p:nvPr/>
        </p:nvSpPr>
        <p:spPr>
          <a:xfrm>
            <a:off x="1682497" y="676751"/>
            <a:ext cx="7242048" cy="646331"/>
          </a:xfrm>
          <a:prstGeom prst="rect">
            <a:avLst/>
          </a:prstGeom>
          <a:solidFill>
            <a:schemeClr val="bg1"/>
          </a:solidFill>
        </p:spPr>
        <p:txBody>
          <a:bodyPr wrap="square" rtlCol="0">
            <a:spAutoFit/>
          </a:bodyPr>
          <a:lstStyle/>
          <a:p>
            <a:r>
              <a:rPr lang="en-US" sz="3600" b="1">
                <a:solidFill>
                  <a:srgbClr val="EE5859"/>
                </a:solidFill>
                <a:latin typeface="+mj-lt"/>
              </a:rPr>
              <a:t>Water and Sanitation</a:t>
            </a:r>
          </a:p>
        </p:txBody>
      </p:sp>
      <p:pic>
        <p:nvPicPr>
          <p:cNvPr id="7" name="Picture 6">
            <a:extLst>
              <a:ext uri="{FF2B5EF4-FFF2-40B4-BE49-F238E27FC236}">
                <a16:creationId xmlns:a16="http://schemas.microsoft.com/office/drawing/2014/main" id="{29869C90-7914-A0F5-161B-7D686D469836}"/>
              </a:ext>
            </a:extLst>
          </p:cNvPr>
          <p:cNvPicPr>
            <a:picLocks noChangeAspect="1"/>
          </p:cNvPicPr>
          <p:nvPr/>
        </p:nvPicPr>
        <p:blipFill>
          <a:blip r:embed="rId3"/>
          <a:stretch>
            <a:fillRect/>
          </a:stretch>
        </p:blipFill>
        <p:spPr>
          <a:xfrm>
            <a:off x="7229856" y="2086383"/>
            <a:ext cx="4579285" cy="3378403"/>
          </a:xfrm>
          <a:prstGeom prst="rect">
            <a:avLst/>
          </a:prstGeom>
        </p:spPr>
      </p:pic>
      <p:sp>
        <p:nvSpPr>
          <p:cNvPr id="20" name="Rectangle 10">
            <a:extLst>
              <a:ext uri="{FF2B5EF4-FFF2-40B4-BE49-F238E27FC236}">
                <a16:creationId xmlns:a16="http://schemas.microsoft.com/office/drawing/2014/main" id="{0408C1B6-AFB5-CB6B-16C9-124CE989093D}"/>
              </a:ext>
            </a:extLst>
          </p:cNvPr>
          <p:cNvSpPr>
            <a:spLocks noChangeArrowheads="1"/>
          </p:cNvSpPr>
          <p:nvPr/>
        </p:nvSpPr>
        <p:spPr bwMode="auto">
          <a:xfrm>
            <a:off x="0" y="0"/>
            <a:ext cx="41148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Rectangle 11">
            <a:extLst>
              <a:ext uri="{FF2B5EF4-FFF2-40B4-BE49-F238E27FC236}">
                <a16:creationId xmlns:a16="http://schemas.microsoft.com/office/drawing/2014/main" id="{A25C43A6-0B46-63A9-E230-FB490A566B65}"/>
              </a:ext>
            </a:extLst>
          </p:cNvPr>
          <p:cNvSpPr>
            <a:spLocks noChangeArrowheads="1"/>
          </p:cNvSpPr>
          <p:nvPr/>
        </p:nvSpPr>
        <p:spPr bwMode="auto">
          <a:xfrm>
            <a:off x="765557" y="2252091"/>
            <a:ext cx="5969000" cy="30469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000000"/>
              </a:solidFill>
              <a:effectLst/>
              <a:latin typeface="Söhne"/>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solidFill>
                  <a:srgbClr val="000000"/>
                </a:solidFill>
                <a:effectLst/>
              </a:rPr>
              <a:t>Repairs to Izium's water supply infrastructure and the use of borehole water have addressed initial challenges caused by hostilities, with residents and key informants reporting </a:t>
            </a:r>
            <a:r>
              <a:rPr kumimoji="0" lang="en-US" altLang="en-US" sz="1800" b="1" i="0" u="none" strike="noStrike" cap="none" normalizeH="0" baseline="0">
                <a:ln>
                  <a:noFill/>
                </a:ln>
                <a:solidFill>
                  <a:srgbClr val="000000"/>
                </a:solidFill>
                <a:effectLst/>
              </a:rPr>
              <a:t>no current problems with water access.</a:t>
            </a:r>
            <a:br>
              <a:rPr kumimoji="0" lang="en-US" altLang="en-US" sz="1800" b="1" i="0" u="none" strike="noStrike" cap="none" normalizeH="0" baseline="0">
                <a:ln>
                  <a:noFill/>
                </a:ln>
                <a:solidFill>
                  <a:srgbClr val="000000"/>
                </a:solidFill>
                <a:effectLst/>
              </a:rPr>
            </a:br>
            <a:endParaRPr kumimoji="0" lang="en-US" altLang="en-US" sz="1800" b="1" i="0" u="none" strike="noStrike" cap="none" normalizeH="0" baseline="0">
              <a:ln>
                <a:noFill/>
              </a:ln>
              <a:solidFill>
                <a:srgbClr val="000000"/>
              </a:solidFill>
              <a:effectLst/>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a:ln>
                  <a:noFill/>
                </a:ln>
                <a:solidFill>
                  <a:srgbClr val="000000"/>
                </a:solidFill>
                <a:effectLst/>
              </a:rPr>
              <a:t>Despite these improvements, </a:t>
            </a:r>
            <a:r>
              <a:rPr kumimoji="0" lang="en-US" altLang="en-US" sz="1800" b="1" i="0" u="none" strike="noStrike" cap="none" normalizeH="0" baseline="0">
                <a:ln>
                  <a:noFill/>
                </a:ln>
                <a:solidFill>
                  <a:srgbClr val="000000"/>
                </a:solidFill>
                <a:effectLst/>
              </a:rPr>
              <a:t>concerns remain about the time-consuming water collection process, poor water quality, and potential health risks</a:t>
            </a:r>
            <a:r>
              <a:rPr kumimoji="0" lang="en-US" altLang="en-US" sz="1800" b="0" i="0" u="none" strike="noStrike" cap="none" normalizeH="0" baseline="0">
                <a:ln>
                  <a:noFill/>
                </a:ln>
                <a:solidFill>
                  <a:srgbClr val="000000"/>
                </a:solidFill>
                <a:effectLst/>
              </a:rPr>
              <a:t>, particularly during the winter period.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2" name="Rectangle 12">
            <a:extLst>
              <a:ext uri="{FF2B5EF4-FFF2-40B4-BE49-F238E27FC236}">
                <a16:creationId xmlns:a16="http://schemas.microsoft.com/office/drawing/2014/main" id="{3B22C1A4-4189-DF0A-C5C8-EC248C8B7AE0}"/>
              </a:ext>
            </a:extLst>
          </p:cNvPr>
          <p:cNvSpPr>
            <a:spLocks noChangeArrowheads="1"/>
          </p:cNvSpPr>
          <p:nvPr/>
        </p:nvSpPr>
        <p:spPr bwMode="auto">
          <a:xfrm>
            <a:off x="152400" y="152400"/>
            <a:ext cx="41148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995268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C9AC4-2CF5-7E2C-7560-F7B4EA5FFB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EFFAFD5-EF1D-51D7-2493-396EEDDFFDDA}"/>
              </a:ext>
            </a:extLst>
          </p:cNvPr>
          <p:cNvPicPr>
            <a:picLocks noChangeAspect="1"/>
          </p:cNvPicPr>
          <p:nvPr/>
        </p:nvPicPr>
        <p:blipFill>
          <a:blip r:embed="rId2"/>
          <a:stretch>
            <a:fillRect/>
          </a:stretch>
        </p:blipFill>
        <p:spPr>
          <a:xfrm>
            <a:off x="698563" y="568071"/>
            <a:ext cx="4897565" cy="1617426"/>
          </a:xfrm>
          <a:prstGeom prst="rect">
            <a:avLst/>
          </a:prstGeom>
        </p:spPr>
      </p:pic>
      <p:sp>
        <p:nvSpPr>
          <p:cNvPr id="5" name="TextBox 4">
            <a:extLst>
              <a:ext uri="{FF2B5EF4-FFF2-40B4-BE49-F238E27FC236}">
                <a16:creationId xmlns:a16="http://schemas.microsoft.com/office/drawing/2014/main" id="{F92E19EB-DD15-98C4-BA2F-E62FBF16B7E3}"/>
              </a:ext>
            </a:extLst>
          </p:cNvPr>
          <p:cNvSpPr txBox="1"/>
          <p:nvPr/>
        </p:nvSpPr>
        <p:spPr>
          <a:xfrm>
            <a:off x="1243584" y="636270"/>
            <a:ext cx="7242048" cy="646331"/>
          </a:xfrm>
          <a:prstGeom prst="rect">
            <a:avLst/>
          </a:prstGeom>
          <a:solidFill>
            <a:schemeClr val="bg1"/>
          </a:solidFill>
        </p:spPr>
        <p:txBody>
          <a:bodyPr wrap="square" rtlCol="0">
            <a:spAutoFit/>
          </a:bodyPr>
          <a:lstStyle/>
          <a:p>
            <a:r>
              <a:rPr lang="en-US" sz="3600" b="1">
                <a:solidFill>
                  <a:srgbClr val="EE5859"/>
                </a:solidFill>
                <a:latin typeface="+mj-lt"/>
              </a:rPr>
              <a:t>Power and Communication Networks</a:t>
            </a:r>
          </a:p>
        </p:txBody>
      </p:sp>
      <p:pic>
        <p:nvPicPr>
          <p:cNvPr id="7" name="Picture 6">
            <a:extLst>
              <a:ext uri="{FF2B5EF4-FFF2-40B4-BE49-F238E27FC236}">
                <a16:creationId xmlns:a16="http://schemas.microsoft.com/office/drawing/2014/main" id="{32A8BA7D-0C29-2FC3-2753-7B4671C38BE8}"/>
              </a:ext>
            </a:extLst>
          </p:cNvPr>
          <p:cNvPicPr>
            <a:picLocks noChangeAspect="1"/>
          </p:cNvPicPr>
          <p:nvPr/>
        </p:nvPicPr>
        <p:blipFill>
          <a:blip r:embed="rId3"/>
          <a:stretch>
            <a:fillRect/>
          </a:stretch>
        </p:blipFill>
        <p:spPr>
          <a:xfrm>
            <a:off x="7065264" y="1789605"/>
            <a:ext cx="4661657" cy="3824210"/>
          </a:xfrm>
          <a:prstGeom prst="rect">
            <a:avLst/>
          </a:prstGeom>
        </p:spPr>
      </p:pic>
      <p:sp>
        <p:nvSpPr>
          <p:cNvPr id="8" name="TextBox 7">
            <a:extLst>
              <a:ext uri="{FF2B5EF4-FFF2-40B4-BE49-F238E27FC236}">
                <a16:creationId xmlns:a16="http://schemas.microsoft.com/office/drawing/2014/main" id="{47E9D765-3839-B472-CA38-1224457AFA7F}"/>
              </a:ext>
            </a:extLst>
          </p:cNvPr>
          <p:cNvSpPr txBox="1"/>
          <p:nvPr/>
        </p:nvSpPr>
        <p:spPr>
          <a:xfrm>
            <a:off x="914400" y="2389632"/>
            <a:ext cx="5583936" cy="2862322"/>
          </a:xfrm>
          <a:prstGeom prst="rect">
            <a:avLst/>
          </a:prstGeom>
          <a:noFill/>
        </p:spPr>
        <p:txBody>
          <a:bodyPr wrap="square" rtlCol="0">
            <a:spAutoFit/>
          </a:bodyPr>
          <a:lstStyle/>
          <a:p>
            <a:pPr marL="285750" indent="-285750" algn="l">
              <a:buFont typeface="Arial" panose="020B0604020202020204" pitchFamily="34" charset="0"/>
              <a:buChar char="•"/>
            </a:pPr>
            <a:r>
              <a:rPr lang="en-US" b="0" i="0">
                <a:solidFill>
                  <a:srgbClr val="0D0D0D"/>
                </a:solidFill>
                <a:effectLst/>
              </a:rPr>
              <a:t>Residents and key informants in Izium report the </a:t>
            </a:r>
            <a:r>
              <a:rPr lang="en-US" b="1" i="0">
                <a:solidFill>
                  <a:srgbClr val="0D0D0D"/>
                </a:solidFill>
                <a:effectLst/>
              </a:rPr>
              <a:t>effective restoration of power supply, however concerns about grid reliability</a:t>
            </a:r>
            <a:r>
              <a:rPr lang="en-US" b="0" i="0">
                <a:solidFill>
                  <a:srgbClr val="0D0D0D"/>
                </a:solidFill>
                <a:effectLst/>
              </a:rPr>
              <a:t> and potential blackouts during winter persist, threatening access to essential services.</a:t>
            </a:r>
            <a:br>
              <a:rPr lang="en-US" b="0" i="0">
                <a:solidFill>
                  <a:srgbClr val="0D0D0D"/>
                </a:solidFill>
                <a:effectLst/>
              </a:rPr>
            </a:br>
            <a:endParaRPr lang="en-US" b="0" i="0">
              <a:solidFill>
                <a:srgbClr val="0D0D0D"/>
              </a:solidFill>
              <a:effectLst/>
            </a:endParaRPr>
          </a:p>
          <a:p>
            <a:pPr marL="285750" indent="-285750" algn="l">
              <a:buFont typeface="Arial" panose="020B0604020202020204" pitchFamily="34" charset="0"/>
              <a:buChar char="•"/>
            </a:pPr>
            <a:r>
              <a:rPr lang="en-US" b="1" i="0">
                <a:solidFill>
                  <a:srgbClr val="0D0D0D"/>
                </a:solidFill>
                <a:effectLst/>
              </a:rPr>
              <a:t>Communication networks have been largely reinstated</a:t>
            </a:r>
            <a:r>
              <a:rPr lang="en-US" b="0" i="0">
                <a:solidFill>
                  <a:srgbClr val="0D0D0D"/>
                </a:solidFill>
                <a:effectLst/>
              </a:rPr>
              <a:t>, but full restoration of the mobile network remains challenging, leading to intermittent service.</a:t>
            </a:r>
          </a:p>
          <a:p>
            <a:endParaRPr lang="en-US"/>
          </a:p>
        </p:txBody>
      </p:sp>
    </p:spTree>
    <p:extLst>
      <p:ext uri="{BB962C8B-B14F-4D97-AF65-F5344CB8AC3E}">
        <p14:creationId xmlns:p14="http://schemas.microsoft.com/office/powerpoint/2010/main" val="4083098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A5E81-250B-2078-DC4B-F4DA2EFB87B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43D3723-8E9C-4573-DD22-997886C771E8}"/>
              </a:ext>
            </a:extLst>
          </p:cNvPr>
          <p:cNvPicPr>
            <a:picLocks noChangeAspect="1"/>
          </p:cNvPicPr>
          <p:nvPr/>
        </p:nvPicPr>
        <p:blipFill>
          <a:blip r:embed="rId2"/>
          <a:stretch>
            <a:fillRect/>
          </a:stretch>
        </p:blipFill>
        <p:spPr>
          <a:xfrm>
            <a:off x="866394" y="422339"/>
            <a:ext cx="5083302" cy="1770822"/>
          </a:xfrm>
          <a:prstGeom prst="rect">
            <a:avLst/>
          </a:prstGeom>
        </p:spPr>
      </p:pic>
      <p:sp>
        <p:nvSpPr>
          <p:cNvPr id="5" name="TextBox 4">
            <a:extLst>
              <a:ext uri="{FF2B5EF4-FFF2-40B4-BE49-F238E27FC236}">
                <a16:creationId xmlns:a16="http://schemas.microsoft.com/office/drawing/2014/main" id="{4AAA3FF3-4503-3495-1972-384476CDE237}"/>
              </a:ext>
            </a:extLst>
          </p:cNvPr>
          <p:cNvSpPr txBox="1"/>
          <p:nvPr/>
        </p:nvSpPr>
        <p:spPr>
          <a:xfrm>
            <a:off x="1658112" y="512064"/>
            <a:ext cx="7242048" cy="646331"/>
          </a:xfrm>
          <a:prstGeom prst="rect">
            <a:avLst/>
          </a:prstGeom>
          <a:solidFill>
            <a:schemeClr val="bg1"/>
          </a:solidFill>
        </p:spPr>
        <p:txBody>
          <a:bodyPr wrap="square" rtlCol="0">
            <a:spAutoFit/>
          </a:bodyPr>
          <a:lstStyle/>
          <a:p>
            <a:r>
              <a:rPr lang="en-US" sz="3600" b="1">
                <a:solidFill>
                  <a:srgbClr val="EE5859"/>
                </a:solidFill>
                <a:latin typeface="+mj-lt"/>
              </a:rPr>
              <a:t>Transport</a:t>
            </a:r>
          </a:p>
        </p:txBody>
      </p:sp>
      <p:pic>
        <p:nvPicPr>
          <p:cNvPr id="7" name="Picture 6">
            <a:extLst>
              <a:ext uri="{FF2B5EF4-FFF2-40B4-BE49-F238E27FC236}">
                <a16:creationId xmlns:a16="http://schemas.microsoft.com/office/drawing/2014/main" id="{3AFC9452-0AFF-6840-8C87-87C3EBCCBF99}"/>
              </a:ext>
            </a:extLst>
          </p:cNvPr>
          <p:cNvPicPr>
            <a:picLocks noChangeAspect="1"/>
          </p:cNvPicPr>
          <p:nvPr/>
        </p:nvPicPr>
        <p:blipFill>
          <a:blip r:embed="rId3"/>
          <a:stretch>
            <a:fillRect/>
          </a:stretch>
        </p:blipFill>
        <p:spPr>
          <a:xfrm>
            <a:off x="7706105" y="2351657"/>
            <a:ext cx="3619501" cy="3109913"/>
          </a:xfrm>
          <a:prstGeom prst="rect">
            <a:avLst/>
          </a:prstGeom>
        </p:spPr>
      </p:pic>
      <p:sp>
        <p:nvSpPr>
          <p:cNvPr id="8" name="TextBox 7">
            <a:extLst>
              <a:ext uri="{FF2B5EF4-FFF2-40B4-BE49-F238E27FC236}">
                <a16:creationId xmlns:a16="http://schemas.microsoft.com/office/drawing/2014/main" id="{CF4CB324-7EF3-41D6-17F0-A47CB22F8997}"/>
              </a:ext>
            </a:extLst>
          </p:cNvPr>
          <p:cNvSpPr txBox="1"/>
          <p:nvPr/>
        </p:nvSpPr>
        <p:spPr>
          <a:xfrm>
            <a:off x="7706105" y="5035296"/>
            <a:ext cx="3619501" cy="338554"/>
          </a:xfrm>
          <a:prstGeom prst="rect">
            <a:avLst/>
          </a:prstGeom>
          <a:noFill/>
        </p:spPr>
        <p:txBody>
          <a:bodyPr wrap="square" rtlCol="0">
            <a:spAutoFit/>
          </a:bodyPr>
          <a:lstStyle/>
          <a:p>
            <a:r>
              <a:rPr lang="en-US" sz="800" b="0" i="0" u="none" strike="noStrike" baseline="0">
                <a:solidFill>
                  <a:schemeClr val="bg1"/>
                </a:solidFill>
                <a:latin typeface="Segoe UI" panose="020B0502040204020203" pitchFamily="34" charset="0"/>
              </a:rPr>
              <a:t>The impact of the drone attack on transportation infrastructure on May 26th, 2023.</a:t>
            </a:r>
            <a:endParaRPr lang="en-US" sz="800">
              <a:solidFill>
                <a:schemeClr val="bg1"/>
              </a:solidFill>
            </a:endParaRPr>
          </a:p>
        </p:txBody>
      </p:sp>
      <p:sp>
        <p:nvSpPr>
          <p:cNvPr id="10" name="TextBox 9">
            <a:extLst>
              <a:ext uri="{FF2B5EF4-FFF2-40B4-BE49-F238E27FC236}">
                <a16:creationId xmlns:a16="http://schemas.microsoft.com/office/drawing/2014/main" id="{1821D87C-247E-B7AE-2DEE-7FBFE9F1C1F1}"/>
              </a:ext>
            </a:extLst>
          </p:cNvPr>
          <p:cNvSpPr txBox="1"/>
          <p:nvPr/>
        </p:nvSpPr>
        <p:spPr>
          <a:xfrm>
            <a:off x="866394" y="2351657"/>
            <a:ext cx="5534406" cy="3416320"/>
          </a:xfrm>
          <a:prstGeom prst="rect">
            <a:avLst/>
          </a:prstGeom>
          <a:noFill/>
        </p:spPr>
        <p:txBody>
          <a:bodyPr wrap="square" rtlCol="0">
            <a:spAutoFit/>
          </a:bodyPr>
          <a:lstStyle/>
          <a:p>
            <a:pPr marL="285750" indent="-285750" algn="l">
              <a:buFont typeface="Arial" panose="020B0604020202020204" pitchFamily="34" charset="0"/>
              <a:buChar char="•"/>
            </a:pPr>
            <a:r>
              <a:rPr lang="en-US" b="1" i="0">
                <a:solidFill>
                  <a:srgbClr val="0D0D0D"/>
                </a:solidFill>
                <a:effectLst/>
              </a:rPr>
              <a:t>Key informants highlight logistical challenges in transportation</a:t>
            </a:r>
            <a:r>
              <a:rPr lang="en-US" b="0" i="0">
                <a:solidFill>
                  <a:srgbClr val="0D0D0D"/>
                </a:solidFill>
                <a:effectLst/>
              </a:rPr>
              <a:t> due to damaged infrastructure and public transport scarcity, while </a:t>
            </a:r>
            <a:r>
              <a:rPr lang="en-US" b="1" i="0">
                <a:solidFill>
                  <a:srgbClr val="0D0D0D"/>
                </a:solidFill>
                <a:effectLst/>
              </a:rPr>
              <a:t>community feedback on current transportation issues is mixed</a:t>
            </a:r>
            <a:r>
              <a:rPr lang="en-US" b="0" i="0">
                <a:solidFill>
                  <a:srgbClr val="0D0D0D"/>
                </a:solidFill>
                <a:effectLst/>
              </a:rPr>
              <a:t>, with some noting improvements.</a:t>
            </a:r>
            <a:br>
              <a:rPr lang="en-US" b="0" i="0">
                <a:solidFill>
                  <a:srgbClr val="0D0D0D"/>
                </a:solidFill>
                <a:effectLst/>
              </a:rPr>
            </a:br>
            <a:endParaRPr lang="en-US" b="0" i="0">
              <a:solidFill>
                <a:srgbClr val="0D0D0D"/>
              </a:solidFill>
              <a:effectLst/>
            </a:endParaRPr>
          </a:p>
          <a:p>
            <a:pPr marL="285750" indent="-285750" algn="l">
              <a:buFont typeface="Arial" panose="020B0604020202020204" pitchFamily="34" charset="0"/>
              <a:buChar char="•"/>
            </a:pPr>
            <a:r>
              <a:rPr lang="en-US" b="0" i="0">
                <a:solidFill>
                  <a:srgbClr val="0D0D0D"/>
                </a:solidFill>
                <a:effectLst/>
              </a:rPr>
              <a:t>Transportation difficulties </a:t>
            </a:r>
            <a:r>
              <a:rPr lang="en-US" b="1" i="0">
                <a:solidFill>
                  <a:srgbClr val="0D0D0D"/>
                </a:solidFill>
                <a:effectLst/>
              </a:rPr>
              <a:t>lead to significant challenges, including hindered access to food and medicine, psychological stress, and financial constraints, disproportionately affecting vulnerable groups.</a:t>
            </a:r>
          </a:p>
          <a:p>
            <a:endParaRPr lang="en-US"/>
          </a:p>
        </p:txBody>
      </p:sp>
    </p:spTree>
    <p:extLst>
      <p:ext uri="{BB962C8B-B14F-4D97-AF65-F5344CB8AC3E}">
        <p14:creationId xmlns:p14="http://schemas.microsoft.com/office/powerpoint/2010/main" val="33717607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5F3272-9E19-B468-3E25-027E71B1755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8383DCE-92A8-A95A-EA66-6C674580BA59}"/>
              </a:ext>
            </a:extLst>
          </p:cNvPr>
          <p:cNvPicPr>
            <a:picLocks noChangeAspect="1"/>
          </p:cNvPicPr>
          <p:nvPr/>
        </p:nvPicPr>
        <p:blipFill>
          <a:blip r:embed="rId2"/>
          <a:stretch>
            <a:fillRect/>
          </a:stretch>
        </p:blipFill>
        <p:spPr>
          <a:xfrm>
            <a:off x="714947" y="548640"/>
            <a:ext cx="4808030" cy="1741390"/>
          </a:xfrm>
          <a:prstGeom prst="rect">
            <a:avLst/>
          </a:prstGeom>
        </p:spPr>
      </p:pic>
      <p:sp>
        <p:nvSpPr>
          <p:cNvPr id="5" name="TextBox 4">
            <a:extLst>
              <a:ext uri="{FF2B5EF4-FFF2-40B4-BE49-F238E27FC236}">
                <a16:creationId xmlns:a16="http://schemas.microsoft.com/office/drawing/2014/main" id="{F42A106F-4A42-AFAF-8AA5-1033B0226937}"/>
              </a:ext>
            </a:extLst>
          </p:cNvPr>
          <p:cNvSpPr txBox="1"/>
          <p:nvPr/>
        </p:nvSpPr>
        <p:spPr>
          <a:xfrm>
            <a:off x="1463040" y="646176"/>
            <a:ext cx="7242048" cy="646331"/>
          </a:xfrm>
          <a:prstGeom prst="rect">
            <a:avLst/>
          </a:prstGeom>
          <a:solidFill>
            <a:schemeClr val="bg1"/>
          </a:solidFill>
        </p:spPr>
        <p:txBody>
          <a:bodyPr wrap="square" rtlCol="0">
            <a:spAutoFit/>
          </a:bodyPr>
          <a:lstStyle/>
          <a:p>
            <a:r>
              <a:rPr lang="en-US" sz="3600" b="1">
                <a:solidFill>
                  <a:srgbClr val="EE5859"/>
                </a:solidFill>
                <a:latin typeface="+mj-lt"/>
              </a:rPr>
              <a:t>Business and livelihoods</a:t>
            </a:r>
          </a:p>
        </p:txBody>
      </p:sp>
      <p:pic>
        <p:nvPicPr>
          <p:cNvPr id="7" name="Picture 6">
            <a:extLst>
              <a:ext uri="{FF2B5EF4-FFF2-40B4-BE49-F238E27FC236}">
                <a16:creationId xmlns:a16="http://schemas.microsoft.com/office/drawing/2014/main" id="{8C3CAB5E-B187-8CF7-0A25-5A61465104B1}"/>
              </a:ext>
            </a:extLst>
          </p:cNvPr>
          <p:cNvPicPr>
            <a:picLocks noChangeAspect="1"/>
          </p:cNvPicPr>
          <p:nvPr/>
        </p:nvPicPr>
        <p:blipFill>
          <a:blip r:embed="rId3"/>
          <a:stretch>
            <a:fillRect/>
          </a:stretch>
        </p:blipFill>
        <p:spPr>
          <a:xfrm>
            <a:off x="7603914" y="1419335"/>
            <a:ext cx="4111325" cy="4755940"/>
          </a:xfrm>
          <a:prstGeom prst="rect">
            <a:avLst/>
          </a:prstGeom>
        </p:spPr>
      </p:pic>
      <p:sp>
        <p:nvSpPr>
          <p:cNvPr id="8" name="TextBox 7">
            <a:extLst>
              <a:ext uri="{FF2B5EF4-FFF2-40B4-BE49-F238E27FC236}">
                <a16:creationId xmlns:a16="http://schemas.microsoft.com/office/drawing/2014/main" id="{13B583AA-1744-2DFF-741D-10D34D6D6ADB}"/>
              </a:ext>
            </a:extLst>
          </p:cNvPr>
          <p:cNvSpPr txBox="1"/>
          <p:nvPr/>
        </p:nvSpPr>
        <p:spPr>
          <a:xfrm>
            <a:off x="829056" y="2290030"/>
            <a:ext cx="6534912" cy="3970318"/>
          </a:xfrm>
          <a:prstGeom prst="rect">
            <a:avLst/>
          </a:prstGeom>
          <a:noFill/>
        </p:spPr>
        <p:txBody>
          <a:bodyPr wrap="square" rtlCol="0">
            <a:spAutoFit/>
          </a:bodyPr>
          <a:lstStyle/>
          <a:p>
            <a:pPr marL="285750" indent="-285750" algn="l">
              <a:buFont typeface="Arial" panose="020B0604020202020204" pitchFamily="34" charset="0"/>
              <a:buChar char="•"/>
            </a:pPr>
            <a:r>
              <a:rPr lang="en-US" b="1" i="0">
                <a:solidFill>
                  <a:srgbClr val="0D0D0D"/>
                </a:solidFill>
                <a:effectLst/>
              </a:rPr>
              <a:t>Damaged infrastructure in Izium has severely impacted the economy, </a:t>
            </a:r>
            <a:r>
              <a:rPr lang="en-US" b="0" i="0">
                <a:solidFill>
                  <a:srgbClr val="0D0D0D"/>
                </a:solidFill>
                <a:effectLst/>
              </a:rPr>
              <a:t>particularly the industrial sector, </a:t>
            </a:r>
            <a:r>
              <a:rPr lang="en-US" b="1" i="0">
                <a:solidFill>
                  <a:srgbClr val="0D0D0D"/>
                </a:solidFill>
                <a:effectLst/>
              </a:rPr>
              <a:t>leading to significant job losses and affecting small businesses and the service sector</a:t>
            </a:r>
            <a:r>
              <a:rPr lang="en-US" b="0" i="0">
                <a:solidFill>
                  <a:srgbClr val="0D0D0D"/>
                </a:solidFill>
                <a:effectLst/>
              </a:rPr>
              <a:t>, thereby increasing unemployment and reducing the workforce.</a:t>
            </a:r>
            <a:br>
              <a:rPr lang="en-US" b="0" i="0">
                <a:solidFill>
                  <a:srgbClr val="0D0D0D"/>
                </a:solidFill>
                <a:effectLst/>
              </a:rPr>
            </a:br>
            <a:endParaRPr lang="en-US" b="0" i="0">
              <a:solidFill>
                <a:srgbClr val="0D0D0D"/>
              </a:solidFill>
              <a:effectLst/>
            </a:endParaRPr>
          </a:p>
          <a:p>
            <a:pPr marL="285750" indent="-285750" algn="l">
              <a:buFont typeface="Arial" panose="020B0604020202020204" pitchFamily="34" charset="0"/>
              <a:buChar char="•"/>
            </a:pPr>
            <a:r>
              <a:rPr lang="en-US" b="1" i="0">
                <a:solidFill>
                  <a:srgbClr val="0D0D0D"/>
                </a:solidFill>
                <a:effectLst/>
              </a:rPr>
              <a:t>Mined territories and the reluctance of displaced people to return compound the economic challenges</a:t>
            </a:r>
            <a:r>
              <a:rPr lang="en-US" b="0" i="0">
                <a:solidFill>
                  <a:srgbClr val="0D0D0D"/>
                </a:solidFill>
                <a:effectLst/>
              </a:rPr>
              <a:t>, hindering efforts towards recovery and rebuilding the city's economic base.</a:t>
            </a:r>
            <a:br>
              <a:rPr lang="en-US" b="0" i="0">
                <a:solidFill>
                  <a:srgbClr val="0D0D0D"/>
                </a:solidFill>
                <a:effectLst/>
              </a:rPr>
            </a:br>
            <a:endParaRPr lang="en-US" b="0" i="0">
              <a:solidFill>
                <a:srgbClr val="0D0D0D"/>
              </a:solidFill>
              <a:effectLst/>
            </a:endParaRPr>
          </a:p>
          <a:p>
            <a:pPr marL="285750" indent="-285750" algn="l">
              <a:buFont typeface="Arial" panose="020B0604020202020204" pitchFamily="34" charset="0"/>
              <a:buChar char="•"/>
            </a:pPr>
            <a:r>
              <a:rPr lang="en-US" b="0" i="0">
                <a:solidFill>
                  <a:srgbClr val="0D0D0D"/>
                </a:solidFill>
                <a:effectLst/>
              </a:rPr>
              <a:t>Despite these challenges, </a:t>
            </a:r>
            <a:r>
              <a:rPr lang="en-US" b="1" i="0">
                <a:solidFill>
                  <a:srgbClr val="0D0D0D"/>
                </a:solidFill>
                <a:effectLst/>
              </a:rPr>
              <a:t>there are signs of economic recovery in certain sectors</a:t>
            </a:r>
            <a:r>
              <a:rPr lang="en-US" b="0" i="0">
                <a:solidFill>
                  <a:srgbClr val="0D0D0D"/>
                </a:solidFill>
                <a:effectLst/>
              </a:rPr>
              <a:t>, particularly in commerce and public institution. </a:t>
            </a:r>
            <a:endParaRPr lang="en-US" b="0" i="0">
              <a:solidFill>
                <a:srgbClr val="0D0D0D"/>
              </a:solidFill>
              <a:effectLst/>
              <a:latin typeface="Söhne"/>
            </a:endParaRPr>
          </a:p>
          <a:p>
            <a:endParaRPr lang="en-US"/>
          </a:p>
        </p:txBody>
      </p:sp>
    </p:spTree>
    <p:extLst>
      <p:ext uri="{BB962C8B-B14F-4D97-AF65-F5344CB8AC3E}">
        <p14:creationId xmlns:p14="http://schemas.microsoft.com/office/powerpoint/2010/main" val="3529799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5">
            <a:extLst>
              <a:ext uri="{FF2B5EF4-FFF2-40B4-BE49-F238E27FC236}">
                <a16:creationId xmlns:a16="http://schemas.microsoft.com/office/drawing/2014/main" id="{303A8F4A-8ADE-322D-D2A9-475302C30AB4}"/>
              </a:ext>
            </a:extLst>
          </p:cNvPr>
          <p:cNvSpPr txBox="1">
            <a:spLocks/>
          </p:cNvSpPr>
          <p:nvPr/>
        </p:nvSpPr>
        <p:spPr>
          <a:xfrm>
            <a:off x="3423565" y="2766434"/>
            <a:ext cx="2124424" cy="267938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lang="en-GB" sz="1600" b="1">
                <a:solidFill>
                  <a:srgbClr val="EE5859"/>
                </a:solidFill>
                <a:latin typeface="Roboto Black"/>
                <a:ea typeface="Roboto Black"/>
                <a:cs typeface="Roboto Black"/>
              </a:rPr>
              <a:t>Shortage of housing stock</a:t>
            </a:r>
            <a:endParaRPr lang="en-US" sz="1600" b="1"/>
          </a:p>
        </p:txBody>
      </p:sp>
      <p:sp>
        <p:nvSpPr>
          <p:cNvPr id="8" name="Subtitle 5">
            <a:extLst>
              <a:ext uri="{FF2B5EF4-FFF2-40B4-BE49-F238E27FC236}">
                <a16:creationId xmlns:a16="http://schemas.microsoft.com/office/drawing/2014/main" id="{1F7619EA-C13E-97E5-E28E-1645339DEB7C}"/>
              </a:ext>
            </a:extLst>
          </p:cNvPr>
          <p:cNvSpPr txBox="1">
            <a:spLocks/>
          </p:cNvSpPr>
          <p:nvPr/>
        </p:nvSpPr>
        <p:spPr>
          <a:xfrm>
            <a:off x="788814" y="2766433"/>
            <a:ext cx="2309548" cy="183275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a:solidFill>
                  <a:srgbClr val="EE5859"/>
                </a:solidFill>
                <a:latin typeface="Roboto Black"/>
                <a:ea typeface="Roboto Black"/>
                <a:cs typeface="Leelawadee"/>
              </a:rPr>
              <a:t>Cost of repairs being covered individually</a:t>
            </a:r>
            <a:endParaRPr lang="en-US" sz="1600"/>
          </a:p>
        </p:txBody>
      </p:sp>
      <p:sp>
        <p:nvSpPr>
          <p:cNvPr id="12" name="Title 4">
            <a:extLst>
              <a:ext uri="{FF2B5EF4-FFF2-40B4-BE49-F238E27FC236}">
                <a16:creationId xmlns:a16="http://schemas.microsoft.com/office/drawing/2014/main" id="{490C1479-35C7-5079-B38E-5347F310E7CF}"/>
              </a:ext>
            </a:extLst>
          </p:cNvPr>
          <p:cNvSpPr txBox="1">
            <a:spLocks/>
          </p:cNvSpPr>
          <p:nvPr/>
        </p:nvSpPr>
        <p:spPr>
          <a:xfrm>
            <a:off x="475989" y="245648"/>
            <a:ext cx="7703994" cy="8618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Damage impact analysis</a:t>
            </a:r>
            <a:endParaRPr lang="en-US"/>
          </a:p>
        </p:txBody>
      </p:sp>
      <p:sp>
        <p:nvSpPr>
          <p:cNvPr id="18" name="Subtitle 5">
            <a:extLst>
              <a:ext uri="{FF2B5EF4-FFF2-40B4-BE49-F238E27FC236}">
                <a16:creationId xmlns:a16="http://schemas.microsoft.com/office/drawing/2014/main" id="{FF457D8C-299F-B14E-1CD6-345B87F32129}"/>
              </a:ext>
            </a:extLst>
          </p:cNvPr>
          <p:cNvSpPr txBox="1">
            <a:spLocks/>
          </p:cNvSpPr>
          <p:nvPr/>
        </p:nvSpPr>
        <p:spPr>
          <a:xfrm>
            <a:off x="8971729" y="2766434"/>
            <a:ext cx="2124424" cy="164421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lang="en-GB" sz="1600" b="1">
                <a:solidFill>
                  <a:srgbClr val="EE5859"/>
                </a:solidFill>
                <a:latin typeface="Roboto Black"/>
                <a:ea typeface="Roboto Black"/>
                <a:cs typeface="Roboto Black"/>
              </a:rPr>
              <a:t>Jobs shortage and sense of insecurity</a:t>
            </a:r>
            <a:endParaRPr lang="en-US" sz="1600" b="1"/>
          </a:p>
        </p:txBody>
      </p:sp>
      <p:sp>
        <p:nvSpPr>
          <p:cNvPr id="3" name="Subtitle 4">
            <a:extLst>
              <a:ext uri="{FF2B5EF4-FFF2-40B4-BE49-F238E27FC236}">
                <a16:creationId xmlns:a16="http://schemas.microsoft.com/office/drawing/2014/main" id="{7B39A025-F4A8-43FC-7C8C-0891458A1714}"/>
              </a:ext>
            </a:extLst>
          </p:cNvPr>
          <p:cNvSpPr txBox="1">
            <a:spLocks/>
          </p:cNvSpPr>
          <p:nvPr/>
        </p:nvSpPr>
        <p:spPr>
          <a:xfrm>
            <a:off x="481949" y="1106850"/>
            <a:ext cx="9411921" cy="10774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solidFill>
                  <a:srgbClr val="315975"/>
                </a:solidFill>
                <a:latin typeface="Roboto Condensed"/>
                <a:ea typeface="Roboto Black"/>
                <a:cs typeface="Segoe UI Light"/>
              </a:rPr>
              <a:t>Systemic factors reported as affecting recovery</a:t>
            </a:r>
            <a:endParaRPr lang="en-US" sz="1800">
              <a:solidFill>
                <a:srgbClr val="315975"/>
              </a:solidFill>
            </a:endParaRPr>
          </a:p>
          <a:p>
            <a:pPr marL="0" indent="0">
              <a:buNone/>
            </a:pPr>
            <a:endParaRPr lang="en-GB">
              <a:solidFill>
                <a:srgbClr val="58585A"/>
              </a:solidFill>
              <a:latin typeface="Roboto" panose="02000000000000000000" pitchFamily="2" charset="0"/>
              <a:ea typeface="Roboto" panose="02000000000000000000" pitchFamily="2" charset="0"/>
            </a:endParaRPr>
          </a:p>
        </p:txBody>
      </p:sp>
      <p:pic>
        <p:nvPicPr>
          <p:cNvPr id="20" name="Picture 19" descr="A blue square with black lines&#10;&#10;Description automatically generated">
            <a:extLst>
              <a:ext uri="{FF2B5EF4-FFF2-40B4-BE49-F238E27FC236}">
                <a16:creationId xmlns:a16="http://schemas.microsoft.com/office/drawing/2014/main" id="{92FBC8DF-0577-0443-CC70-F772BFD211E1}"/>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243815" y="1827106"/>
            <a:ext cx="476250" cy="714375"/>
          </a:xfrm>
          <a:prstGeom prst="rect">
            <a:avLst/>
          </a:prstGeom>
        </p:spPr>
      </p:pic>
      <p:sp>
        <p:nvSpPr>
          <p:cNvPr id="2" name="Subtitle 5">
            <a:extLst>
              <a:ext uri="{FF2B5EF4-FFF2-40B4-BE49-F238E27FC236}">
                <a16:creationId xmlns:a16="http://schemas.microsoft.com/office/drawing/2014/main" id="{B8D4D3E8-43B0-D273-A8DE-7D3434DC4FE4}"/>
              </a:ext>
            </a:extLst>
          </p:cNvPr>
          <p:cNvSpPr txBox="1">
            <a:spLocks/>
          </p:cNvSpPr>
          <p:nvPr/>
        </p:nvSpPr>
        <p:spPr>
          <a:xfrm>
            <a:off x="6196898" y="2766433"/>
            <a:ext cx="2309547" cy="164421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lang="en-GB" sz="1600" b="1">
                <a:solidFill>
                  <a:srgbClr val="EE5859"/>
                </a:solidFill>
                <a:latin typeface="Roboto Black"/>
                <a:ea typeface="Roboto Black"/>
                <a:cs typeface="Roboto Black"/>
              </a:rPr>
              <a:t>Shortage of construction materials and technicians</a:t>
            </a:r>
            <a:endParaRPr lang="en-US" sz="1600" b="1"/>
          </a:p>
        </p:txBody>
      </p:sp>
      <p:pic>
        <p:nvPicPr>
          <p:cNvPr id="4" name="Picture 3" descr="A blue bag with a dollar sign&#10;&#10;Description automatically generated">
            <a:extLst>
              <a:ext uri="{FF2B5EF4-FFF2-40B4-BE49-F238E27FC236}">
                <a16:creationId xmlns:a16="http://schemas.microsoft.com/office/drawing/2014/main" id="{4AD91724-9CF3-AEE2-7A92-8D874B609441}"/>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1536289" y="1827106"/>
            <a:ext cx="542925" cy="714375"/>
          </a:xfrm>
          <a:prstGeom prst="rect">
            <a:avLst/>
          </a:prstGeom>
        </p:spPr>
      </p:pic>
      <p:pic>
        <p:nvPicPr>
          <p:cNvPr id="5" name="Picture 4" descr="A blue hammer on a black background&#10;&#10;Description automatically generated">
            <a:extLst>
              <a:ext uri="{FF2B5EF4-FFF2-40B4-BE49-F238E27FC236}">
                <a16:creationId xmlns:a16="http://schemas.microsoft.com/office/drawing/2014/main" id="{DE59DC38-A521-3128-588C-8B59FCE21994}"/>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6899583" y="1850918"/>
            <a:ext cx="714375" cy="666750"/>
          </a:xfrm>
          <a:prstGeom prst="rect">
            <a:avLst/>
          </a:prstGeom>
        </p:spPr>
      </p:pic>
      <p:pic>
        <p:nvPicPr>
          <p:cNvPr id="10" name="Picture 9" descr="A blue lines on a black background&#10;&#10;Description automatically generated">
            <a:extLst>
              <a:ext uri="{FF2B5EF4-FFF2-40B4-BE49-F238E27FC236}">
                <a16:creationId xmlns:a16="http://schemas.microsoft.com/office/drawing/2014/main" id="{7D0A69AB-BC2C-5ECB-FAE9-4370046A1667}"/>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Lst>
          </a:blip>
          <a:stretch>
            <a:fillRect/>
          </a:stretch>
        </p:blipFill>
        <p:spPr>
          <a:xfrm>
            <a:off x="9674414" y="1827106"/>
            <a:ext cx="714375" cy="714375"/>
          </a:xfrm>
          <a:prstGeom prst="rect">
            <a:avLst/>
          </a:prstGeom>
        </p:spPr>
      </p:pic>
      <p:sp>
        <p:nvSpPr>
          <p:cNvPr id="6" name="Subtitle 4">
            <a:extLst>
              <a:ext uri="{FF2B5EF4-FFF2-40B4-BE49-F238E27FC236}">
                <a16:creationId xmlns:a16="http://schemas.microsoft.com/office/drawing/2014/main" id="{3FDB1C3C-A7CA-7843-E457-A117CC1C7869}"/>
              </a:ext>
            </a:extLst>
          </p:cNvPr>
          <p:cNvSpPr txBox="1">
            <a:spLocks/>
          </p:cNvSpPr>
          <p:nvPr/>
        </p:nvSpPr>
        <p:spPr>
          <a:xfrm>
            <a:off x="475989" y="3770505"/>
            <a:ext cx="6898838" cy="10774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Light" panose="020B0502040204020203" pitchFamily="34" charset="0"/>
                <a:ea typeface="+mn-ea"/>
                <a:cs typeface="Segoe UI Light"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Light" panose="020B0502040204020203" pitchFamily="34" charset="0"/>
                <a:ea typeface="+mn-ea"/>
                <a:cs typeface="Segoe UI Light"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Light" panose="020B0502040204020203" pitchFamily="34" charset="0"/>
                <a:ea typeface="+mn-ea"/>
                <a:cs typeface="Segoe UI Light"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Light" panose="020B0502040204020203" pitchFamily="34" charset="0"/>
                <a:ea typeface="+mn-ea"/>
                <a:cs typeface="Segoe UI Light"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a:solidFill>
                  <a:srgbClr val="315975"/>
                </a:solidFill>
                <a:latin typeface="Roboto Condensed"/>
                <a:ea typeface="Roboto Black"/>
                <a:cs typeface="Segoe UI Light"/>
              </a:rPr>
              <a:t>Community priorities for recovery and reconstruction</a:t>
            </a:r>
            <a:endParaRPr lang="en-US" sz="1800">
              <a:solidFill>
                <a:srgbClr val="315975"/>
              </a:solidFill>
              <a:latin typeface="Roboto Condensed"/>
              <a:ea typeface="Roboto Black"/>
              <a:cs typeface="Segoe UI Light"/>
            </a:endParaRPr>
          </a:p>
          <a:p>
            <a:pPr marL="0" indent="0">
              <a:buNone/>
            </a:pPr>
            <a:endParaRPr lang="en-GB">
              <a:solidFill>
                <a:srgbClr val="58585A"/>
              </a:solidFill>
              <a:latin typeface="Roboto" panose="02000000000000000000" pitchFamily="2" charset="0"/>
              <a:ea typeface="Roboto" panose="02000000000000000000" pitchFamily="2" charset="0"/>
            </a:endParaRPr>
          </a:p>
        </p:txBody>
      </p:sp>
      <p:sp>
        <p:nvSpPr>
          <p:cNvPr id="9" name="Subtitle 5">
            <a:extLst>
              <a:ext uri="{FF2B5EF4-FFF2-40B4-BE49-F238E27FC236}">
                <a16:creationId xmlns:a16="http://schemas.microsoft.com/office/drawing/2014/main" id="{20B69A77-1AE4-44EE-A2ED-75C7BEC38E5E}"/>
              </a:ext>
            </a:extLst>
          </p:cNvPr>
          <p:cNvSpPr txBox="1">
            <a:spLocks/>
          </p:cNvSpPr>
          <p:nvPr/>
        </p:nvSpPr>
        <p:spPr>
          <a:xfrm>
            <a:off x="3336344" y="5684816"/>
            <a:ext cx="2124424" cy="267938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lang="en-GB" sz="1600">
                <a:solidFill>
                  <a:srgbClr val="EE5859"/>
                </a:solidFill>
                <a:latin typeface="Roboto Black"/>
                <a:ea typeface="Roboto Black"/>
                <a:cs typeface="Roboto Black"/>
              </a:rPr>
              <a:t>Demographic-based approach</a:t>
            </a:r>
          </a:p>
        </p:txBody>
      </p:sp>
      <p:sp>
        <p:nvSpPr>
          <p:cNvPr id="11" name="Subtitle 5">
            <a:extLst>
              <a:ext uri="{FF2B5EF4-FFF2-40B4-BE49-F238E27FC236}">
                <a16:creationId xmlns:a16="http://schemas.microsoft.com/office/drawing/2014/main" id="{E1C64874-4329-5711-B7CE-C21316F3447E}"/>
              </a:ext>
            </a:extLst>
          </p:cNvPr>
          <p:cNvSpPr txBox="1">
            <a:spLocks/>
          </p:cNvSpPr>
          <p:nvPr/>
        </p:nvSpPr>
        <p:spPr>
          <a:xfrm>
            <a:off x="703089" y="5684816"/>
            <a:ext cx="2309548" cy="183275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600">
                <a:solidFill>
                  <a:srgbClr val="EE5859"/>
                </a:solidFill>
                <a:latin typeface="Roboto Black"/>
                <a:ea typeface="Roboto Black"/>
                <a:cs typeface="Leelawadee"/>
              </a:rPr>
              <a:t>Critical repairs to minimally-damaged structures</a:t>
            </a:r>
            <a:endParaRPr lang="en-US" sz="1600"/>
          </a:p>
        </p:txBody>
      </p:sp>
      <p:sp>
        <p:nvSpPr>
          <p:cNvPr id="13" name="Subtitle 5">
            <a:extLst>
              <a:ext uri="{FF2B5EF4-FFF2-40B4-BE49-F238E27FC236}">
                <a16:creationId xmlns:a16="http://schemas.microsoft.com/office/drawing/2014/main" id="{C825C978-5950-91B8-3121-CB66C5DEB7BB}"/>
              </a:ext>
            </a:extLst>
          </p:cNvPr>
          <p:cNvSpPr txBox="1">
            <a:spLocks/>
          </p:cNvSpPr>
          <p:nvPr/>
        </p:nvSpPr>
        <p:spPr>
          <a:xfrm>
            <a:off x="8899509" y="5705885"/>
            <a:ext cx="2124424" cy="164421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lang="en-GB" sz="1600">
                <a:solidFill>
                  <a:srgbClr val="EE5859"/>
                </a:solidFill>
                <a:latin typeface="Roboto Black"/>
                <a:ea typeface="Roboto Black"/>
                <a:cs typeface="Roboto Black"/>
              </a:rPr>
              <a:t>Rebuilding utilities infrastructure</a:t>
            </a:r>
          </a:p>
        </p:txBody>
      </p:sp>
      <p:pic>
        <p:nvPicPr>
          <p:cNvPr id="14" name="Picture 13" descr="A blue square with black lines&#10;&#10;Description automatically generated">
            <a:extLst>
              <a:ext uri="{FF2B5EF4-FFF2-40B4-BE49-F238E27FC236}">
                <a16:creationId xmlns:a16="http://schemas.microsoft.com/office/drawing/2014/main" id="{1870F550-ECAF-A189-5ADF-448C4998502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4158090" y="4599184"/>
            <a:ext cx="476250" cy="714375"/>
          </a:xfrm>
          <a:prstGeom prst="rect">
            <a:avLst/>
          </a:prstGeom>
        </p:spPr>
      </p:pic>
      <p:pic>
        <p:nvPicPr>
          <p:cNvPr id="15" name="Picture 14" descr="A blue building and tree with arrow&#10;&#10;Description automatically generated">
            <a:extLst>
              <a:ext uri="{FF2B5EF4-FFF2-40B4-BE49-F238E27FC236}">
                <a16:creationId xmlns:a16="http://schemas.microsoft.com/office/drawing/2014/main" id="{AF4E4E48-8AA5-E971-C2E1-3F9355607FFC}"/>
              </a:ext>
            </a:extLst>
          </p:cNvPr>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Lst>
          </a:blip>
          <a:stretch>
            <a:fillRect/>
          </a:stretch>
        </p:blipFill>
        <p:spPr>
          <a:xfrm>
            <a:off x="9588689" y="4599184"/>
            <a:ext cx="714375" cy="714375"/>
          </a:xfrm>
          <a:prstGeom prst="rect">
            <a:avLst/>
          </a:prstGeom>
        </p:spPr>
      </p:pic>
      <p:sp>
        <p:nvSpPr>
          <p:cNvPr id="16" name="Subtitle 5">
            <a:extLst>
              <a:ext uri="{FF2B5EF4-FFF2-40B4-BE49-F238E27FC236}">
                <a16:creationId xmlns:a16="http://schemas.microsoft.com/office/drawing/2014/main" id="{C754F734-A653-2E47-C3D9-39CEE2ACBB07}"/>
              </a:ext>
            </a:extLst>
          </p:cNvPr>
          <p:cNvSpPr txBox="1">
            <a:spLocks/>
          </p:cNvSpPr>
          <p:nvPr/>
        </p:nvSpPr>
        <p:spPr>
          <a:xfrm>
            <a:off x="6141708" y="5688320"/>
            <a:ext cx="2124424" cy="164421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defRPr/>
            </a:pPr>
            <a:r>
              <a:rPr lang="en-GB" sz="1600">
                <a:solidFill>
                  <a:srgbClr val="EE5859"/>
                </a:solidFill>
                <a:latin typeface="Roboto Black"/>
                <a:ea typeface="Roboto Black"/>
                <a:cs typeface="Roboto Black"/>
              </a:rPr>
              <a:t>Creating employment opportunities</a:t>
            </a:r>
            <a:endParaRPr lang="en-US" sz="1600"/>
          </a:p>
        </p:txBody>
      </p:sp>
      <p:pic>
        <p:nvPicPr>
          <p:cNvPr id="17" name="Picture 16" descr="A blue wrench and screwdriver&#10;&#10;Description automatically generated">
            <a:extLst>
              <a:ext uri="{FF2B5EF4-FFF2-40B4-BE49-F238E27FC236}">
                <a16:creationId xmlns:a16="http://schemas.microsoft.com/office/drawing/2014/main" id="{9FBB360F-01C2-5E8E-BF82-685B367454FB}"/>
              </a:ext>
            </a:extLst>
          </p:cNvPr>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Lst>
          </a:blip>
          <a:stretch>
            <a:fillRect/>
          </a:stretch>
        </p:blipFill>
        <p:spPr>
          <a:xfrm>
            <a:off x="1364839" y="4599184"/>
            <a:ext cx="714375" cy="714375"/>
          </a:xfrm>
          <a:prstGeom prst="rect">
            <a:avLst/>
          </a:prstGeom>
        </p:spPr>
      </p:pic>
      <p:pic>
        <p:nvPicPr>
          <p:cNvPr id="19" name="Picture 18" descr="A blue and black symbol with arrows&#10;&#10;Description automatically generated">
            <a:extLst>
              <a:ext uri="{FF2B5EF4-FFF2-40B4-BE49-F238E27FC236}">
                <a16:creationId xmlns:a16="http://schemas.microsoft.com/office/drawing/2014/main" id="{F5C08B32-E629-FC70-9474-91E90590001E}"/>
              </a:ext>
            </a:extLst>
          </p:cNvPr>
          <p:cNvPicPr>
            <a:picLocks noChangeAspect="1"/>
          </p:cNvPicPr>
          <p:nvPr/>
        </p:nvPicPr>
        <p:blipFill>
          <a:blip r:embed="rId14">
            <a:extLst>
              <a:ext uri="{BEBA8EAE-BF5A-486C-A8C5-ECC9F3942E4B}">
                <a14:imgProps xmlns:a14="http://schemas.microsoft.com/office/drawing/2010/main">
                  <a14:imgLayer r:embed="rId15">
                    <a14:imgEffect>
                      <a14:saturation sat="0"/>
                    </a14:imgEffect>
                  </a14:imgLayer>
                </a14:imgProps>
              </a:ext>
            </a:extLst>
          </a:blip>
          <a:stretch>
            <a:fillRect/>
          </a:stretch>
        </p:blipFill>
        <p:spPr>
          <a:xfrm>
            <a:off x="6813858" y="4599184"/>
            <a:ext cx="714375" cy="714375"/>
          </a:xfrm>
          <a:prstGeom prst="rect">
            <a:avLst/>
          </a:prstGeom>
        </p:spPr>
      </p:pic>
    </p:spTree>
    <p:extLst>
      <p:ext uri="{BB962C8B-B14F-4D97-AF65-F5344CB8AC3E}">
        <p14:creationId xmlns:p14="http://schemas.microsoft.com/office/powerpoint/2010/main" val="3524037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4954189F-6ED5-401B-4019-9F688BC341F8}"/>
              </a:ext>
            </a:extLst>
          </p:cNvPr>
          <p:cNvSpPr txBox="1">
            <a:spLocks/>
          </p:cNvSpPr>
          <p:nvPr/>
        </p:nvSpPr>
        <p:spPr>
          <a:xfrm>
            <a:off x="1491120" y="1191399"/>
            <a:ext cx="9209761" cy="18868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r>
              <a:rPr lang="en-GB" sz="6000">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rPr>
              <a:t>Thank you for your attention</a:t>
            </a:r>
            <a:endParaRPr lang="en-CH" sz="6000">
              <a:solidFill>
                <a:srgbClr val="58585A"/>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2" name="Subtitle 5">
            <a:extLst>
              <a:ext uri="{FF2B5EF4-FFF2-40B4-BE49-F238E27FC236}">
                <a16:creationId xmlns:a16="http://schemas.microsoft.com/office/drawing/2014/main" id="{12BA568C-D394-06D2-748B-B53970091E7D}"/>
              </a:ext>
            </a:extLst>
          </p:cNvPr>
          <p:cNvSpPr txBox="1">
            <a:spLocks/>
          </p:cNvSpPr>
          <p:nvPr/>
        </p:nvSpPr>
        <p:spPr>
          <a:xfrm>
            <a:off x="4541893" y="3525654"/>
            <a:ext cx="4597052" cy="55468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800" dirty="0">
                <a:solidFill>
                  <a:srgbClr val="58585A"/>
                </a:solidFill>
                <a:latin typeface="Segoe UI"/>
                <a:ea typeface="Roboto Light"/>
                <a:cs typeface="Leelawadee"/>
              </a:rPr>
              <a:t>antoine.chandonnet@impact-initiatives.org</a:t>
            </a:r>
            <a:endParaRPr lang="en-US">
              <a:latin typeface="Segoe UI"/>
              <a:ea typeface="Roboto Light"/>
              <a:cs typeface="Leelawadee"/>
            </a:endParaRPr>
          </a:p>
        </p:txBody>
      </p:sp>
    </p:spTree>
    <p:extLst>
      <p:ext uri="{BB962C8B-B14F-4D97-AF65-F5344CB8AC3E}">
        <p14:creationId xmlns:p14="http://schemas.microsoft.com/office/powerpoint/2010/main" val="33669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291A5-C8A4-EE4B-2275-D685CF7B76F4}"/>
            </a:ext>
          </a:extLst>
        </p:cNvPr>
        <p:cNvGrpSpPr/>
        <p:nvPr/>
      </p:nvGrpSpPr>
      <p:grpSpPr>
        <a:xfrm>
          <a:off x="0" y="0"/>
          <a:ext cx="0" cy="0"/>
          <a:chOff x="0" y="0"/>
          <a:chExt cx="0" cy="0"/>
        </a:xfrm>
      </p:grpSpPr>
      <p:sp>
        <p:nvSpPr>
          <p:cNvPr id="6" name="Title 4">
            <a:extLst>
              <a:ext uri="{FF2B5EF4-FFF2-40B4-BE49-F238E27FC236}">
                <a16:creationId xmlns:a16="http://schemas.microsoft.com/office/drawing/2014/main" id="{7F9EF491-23CC-2885-0E34-6FBF400C6E15}"/>
              </a:ext>
            </a:extLst>
          </p:cNvPr>
          <p:cNvSpPr txBox="1">
            <a:spLocks/>
          </p:cNvSpPr>
          <p:nvPr/>
        </p:nvSpPr>
        <p:spPr>
          <a:xfrm>
            <a:off x="4382729" y="2122432"/>
            <a:ext cx="3426543" cy="80552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a:solidFill>
                  <a:srgbClr val="EE5859"/>
                </a:solidFill>
                <a:latin typeface="Roboto Black" panose="02000000000000000000" pitchFamily="2" charset="0"/>
                <a:ea typeface="Roboto Black" panose="02000000000000000000" pitchFamily="2" charset="0"/>
                <a:cs typeface="Roboto Condensed" panose="02000000000000000000" pitchFamily="2" charset="0"/>
              </a:rPr>
              <a:t>01</a:t>
            </a:r>
            <a:endParaRPr lang="en-CH" sz="4800">
              <a:solidFill>
                <a:srgbClr val="EE5859"/>
              </a:solidFill>
              <a:latin typeface="Roboto Black" panose="02000000000000000000" pitchFamily="2" charset="0"/>
              <a:ea typeface="Roboto Black" panose="02000000000000000000" pitchFamily="2" charset="0"/>
              <a:cs typeface="Roboto Condensed" panose="02000000000000000000" pitchFamily="2" charset="0"/>
            </a:endParaRPr>
          </a:p>
        </p:txBody>
      </p:sp>
      <p:sp>
        <p:nvSpPr>
          <p:cNvPr id="7" name="Title 4">
            <a:extLst>
              <a:ext uri="{FF2B5EF4-FFF2-40B4-BE49-F238E27FC236}">
                <a16:creationId xmlns:a16="http://schemas.microsoft.com/office/drawing/2014/main" id="{D9EEB75F-D315-B161-C58E-9C1C07ECE6F0}"/>
              </a:ext>
            </a:extLst>
          </p:cNvPr>
          <p:cNvSpPr txBox="1">
            <a:spLocks/>
          </p:cNvSpPr>
          <p:nvPr/>
        </p:nvSpPr>
        <p:spPr>
          <a:xfrm>
            <a:off x="645226" y="2927959"/>
            <a:ext cx="10901548" cy="147301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r>
              <a:rPr lang="en-GB" sz="4400">
                <a:solidFill>
                  <a:srgbClr val="58585A"/>
                </a:solidFill>
                <a:latin typeface="Roboto Condensed"/>
                <a:ea typeface="Roboto Condensed"/>
                <a:cs typeface="Roboto Condensed"/>
              </a:rPr>
              <a:t>Damage Impact Analysis: </a:t>
            </a:r>
            <a:br>
              <a:rPr lang="en-GB" sz="4400">
                <a:solidFill>
                  <a:srgbClr val="58585A"/>
                </a:solidFill>
                <a:latin typeface="Roboto Condensed"/>
                <a:ea typeface="Roboto Condensed"/>
                <a:cs typeface="Roboto Condensed"/>
              </a:rPr>
            </a:br>
            <a:r>
              <a:rPr lang="en-GB" sz="4400">
                <a:solidFill>
                  <a:srgbClr val="58585A"/>
                </a:solidFill>
                <a:latin typeface="Roboto Condensed"/>
                <a:ea typeface="Roboto Condensed"/>
                <a:cs typeface="Roboto Condensed"/>
              </a:rPr>
              <a:t>Rationale &amp; Research Design</a:t>
            </a:r>
            <a:endParaRPr lang="en-US" sz="4400"/>
          </a:p>
        </p:txBody>
      </p:sp>
    </p:spTree>
    <p:extLst>
      <p:ext uri="{BB962C8B-B14F-4D97-AF65-F5344CB8AC3E}">
        <p14:creationId xmlns:p14="http://schemas.microsoft.com/office/powerpoint/2010/main" val="2070131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6EC550DC-A3C7-2D3C-CCE2-4EB0BA43B41A}"/>
              </a:ext>
            </a:extLst>
          </p:cNvPr>
          <p:cNvSpPr txBox="1">
            <a:spLocks/>
          </p:cNvSpPr>
          <p:nvPr/>
        </p:nvSpPr>
        <p:spPr>
          <a:xfrm>
            <a:off x="644165" y="4560043"/>
            <a:ext cx="2124424" cy="191721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800">
                <a:latin typeface="Segoe UI Light"/>
                <a:ea typeface="Roboto Light"/>
                <a:cs typeface="Segoe UI Light"/>
              </a:rPr>
              <a:t>the extent and severity of conflict-related building damage</a:t>
            </a:r>
            <a:endParaRPr lang="en-US"/>
          </a:p>
          <a:p>
            <a:pPr algn="l">
              <a:lnSpc>
                <a:spcPct val="100000"/>
              </a:lnSpc>
            </a:pPr>
            <a:endParaRPr lang="en-GB" sz="1800">
              <a:latin typeface="Segoe UI Light"/>
              <a:ea typeface="Roboto Light"/>
            </a:endParaRPr>
          </a:p>
        </p:txBody>
      </p:sp>
      <p:sp>
        <p:nvSpPr>
          <p:cNvPr id="7" name="Subtitle 5">
            <a:extLst>
              <a:ext uri="{FF2B5EF4-FFF2-40B4-BE49-F238E27FC236}">
                <a16:creationId xmlns:a16="http://schemas.microsoft.com/office/drawing/2014/main" id="{303A8F4A-8ADE-322D-D2A9-475302C30AB4}"/>
              </a:ext>
            </a:extLst>
          </p:cNvPr>
          <p:cNvSpPr txBox="1">
            <a:spLocks/>
          </p:cNvSpPr>
          <p:nvPr/>
        </p:nvSpPr>
        <p:spPr>
          <a:xfrm>
            <a:off x="3418247" y="4029352"/>
            <a:ext cx="2124424" cy="49402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a:lnSpc>
                <a:spcPct val="100000"/>
              </a:lnSpc>
              <a:spcBef>
                <a:spcPts val="0"/>
              </a:spcBef>
              <a:spcAft>
                <a:spcPts val="0"/>
              </a:spcAft>
              <a:buNone/>
              <a:tabLst/>
              <a:defRPr/>
            </a:pPr>
            <a:r>
              <a:rPr lang="en-GB">
                <a:solidFill>
                  <a:srgbClr val="EE5859"/>
                </a:solidFill>
                <a:latin typeface="Roboto Black"/>
                <a:ea typeface="Roboto Black"/>
                <a:cs typeface="Roboto Black"/>
              </a:rPr>
              <a:t>Understand</a:t>
            </a:r>
            <a:endParaRPr lang="en-US"/>
          </a:p>
        </p:txBody>
      </p:sp>
      <p:sp>
        <p:nvSpPr>
          <p:cNvPr id="8" name="Subtitle 5">
            <a:extLst>
              <a:ext uri="{FF2B5EF4-FFF2-40B4-BE49-F238E27FC236}">
                <a16:creationId xmlns:a16="http://schemas.microsoft.com/office/drawing/2014/main" id="{1F7619EA-C13E-97E5-E28E-1645339DEB7C}"/>
              </a:ext>
            </a:extLst>
          </p:cNvPr>
          <p:cNvSpPr txBox="1">
            <a:spLocks/>
          </p:cNvSpPr>
          <p:nvPr/>
        </p:nvSpPr>
        <p:spPr>
          <a:xfrm>
            <a:off x="644165" y="4029352"/>
            <a:ext cx="2007624" cy="55316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a:solidFill>
                  <a:srgbClr val="EE5859"/>
                </a:solidFill>
                <a:latin typeface="Roboto Black"/>
                <a:ea typeface="Roboto Black"/>
                <a:cs typeface="Leelawadee"/>
              </a:rPr>
              <a:t>Assess</a:t>
            </a:r>
            <a:endParaRPr lang="en-US"/>
          </a:p>
        </p:txBody>
      </p:sp>
      <p:sp>
        <p:nvSpPr>
          <p:cNvPr id="9" name="Subtitle 5">
            <a:extLst>
              <a:ext uri="{FF2B5EF4-FFF2-40B4-BE49-F238E27FC236}">
                <a16:creationId xmlns:a16="http://schemas.microsoft.com/office/drawing/2014/main" id="{ADD87965-3260-01DB-471E-CA15E6733464}"/>
              </a:ext>
            </a:extLst>
          </p:cNvPr>
          <p:cNvSpPr txBox="1">
            <a:spLocks/>
          </p:cNvSpPr>
          <p:nvPr/>
        </p:nvSpPr>
        <p:spPr>
          <a:xfrm>
            <a:off x="3336941" y="4530917"/>
            <a:ext cx="2403835" cy="2005974"/>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800">
                <a:latin typeface="Segoe UI Light"/>
                <a:ea typeface="Roboto Light"/>
                <a:cs typeface="Segoe UI Light"/>
              </a:rPr>
              <a:t>the localised short- and long- term impacts of residential and non-residential infrastructure damage</a:t>
            </a:r>
            <a:endParaRPr lang="en-US"/>
          </a:p>
        </p:txBody>
      </p:sp>
      <p:sp>
        <p:nvSpPr>
          <p:cNvPr id="10" name="Subtitle 5">
            <a:extLst>
              <a:ext uri="{FF2B5EF4-FFF2-40B4-BE49-F238E27FC236}">
                <a16:creationId xmlns:a16="http://schemas.microsoft.com/office/drawing/2014/main" id="{CDCC9994-2F06-9317-F4AA-0556631D0E34}"/>
              </a:ext>
            </a:extLst>
          </p:cNvPr>
          <p:cNvSpPr txBox="1">
            <a:spLocks/>
          </p:cNvSpPr>
          <p:nvPr/>
        </p:nvSpPr>
        <p:spPr>
          <a:xfrm>
            <a:off x="6192329" y="4560044"/>
            <a:ext cx="2124424" cy="194664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800">
                <a:latin typeface="Segoe UI Light"/>
                <a:ea typeface="Roboto Light"/>
                <a:cs typeface="Segoe UI Light"/>
              </a:rPr>
              <a:t>contextual and systemic factors likely to facilitate or hinder recovery </a:t>
            </a:r>
            <a:endParaRPr lang="en-US"/>
          </a:p>
        </p:txBody>
      </p:sp>
      <p:sp>
        <p:nvSpPr>
          <p:cNvPr id="11" name="Subtitle 5">
            <a:extLst>
              <a:ext uri="{FF2B5EF4-FFF2-40B4-BE49-F238E27FC236}">
                <a16:creationId xmlns:a16="http://schemas.microsoft.com/office/drawing/2014/main" id="{D94DEA9D-95F9-B396-B16A-54A53C0DB14C}"/>
              </a:ext>
            </a:extLst>
          </p:cNvPr>
          <p:cNvSpPr txBox="1">
            <a:spLocks/>
          </p:cNvSpPr>
          <p:nvPr/>
        </p:nvSpPr>
        <p:spPr>
          <a:xfrm>
            <a:off x="6192329" y="4029352"/>
            <a:ext cx="2124424" cy="49402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a:lnSpc>
                <a:spcPct val="100000"/>
              </a:lnSpc>
              <a:spcBef>
                <a:spcPts val="0"/>
              </a:spcBef>
              <a:spcAft>
                <a:spcPts val="0"/>
              </a:spcAft>
              <a:buNone/>
              <a:tabLst/>
              <a:defRPr/>
            </a:pPr>
            <a:r>
              <a:rPr lang="en-GB">
                <a:solidFill>
                  <a:srgbClr val="EE5859"/>
                </a:solidFill>
                <a:latin typeface="Roboto Black"/>
                <a:ea typeface="Roboto Black"/>
                <a:cs typeface="Roboto Black"/>
              </a:rPr>
              <a:t>Identify</a:t>
            </a:r>
            <a:endParaRPr lang="en-US"/>
          </a:p>
        </p:txBody>
      </p:sp>
      <p:sp>
        <p:nvSpPr>
          <p:cNvPr id="12" name="Title 4">
            <a:extLst>
              <a:ext uri="{FF2B5EF4-FFF2-40B4-BE49-F238E27FC236}">
                <a16:creationId xmlns:a16="http://schemas.microsoft.com/office/drawing/2014/main" id="{490C1479-35C7-5079-B38E-5347F310E7CF}"/>
              </a:ext>
            </a:extLst>
          </p:cNvPr>
          <p:cNvSpPr txBox="1">
            <a:spLocks/>
          </p:cNvSpPr>
          <p:nvPr/>
        </p:nvSpPr>
        <p:spPr>
          <a:xfrm>
            <a:off x="475989" y="245648"/>
            <a:ext cx="7703994" cy="861813"/>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Damage Impact Analysis Research Cycle</a:t>
            </a:r>
            <a:endParaRPr lang="en-US"/>
          </a:p>
        </p:txBody>
      </p:sp>
      <p:sp>
        <p:nvSpPr>
          <p:cNvPr id="17" name="Subtitle 5">
            <a:extLst>
              <a:ext uri="{FF2B5EF4-FFF2-40B4-BE49-F238E27FC236}">
                <a16:creationId xmlns:a16="http://schemas.microsoft.com/office/drawing/2014/main" id="{88E77E4B-95D5-539F-E08F-4D370DF425BF}"/>
              </a:ext>
            </a:extLst>
          </p:cNvPr>
          <p:cNvSpPr txBox="1">
            <a:spLocks/>
          </p:cNvSpPr>
          <p:nvPr/>
        </p:nvSpPr>
        <p:spPr>
          <a:xfrm>
            <a:off x="8889528" y="4530917"/>
            <a:ext cx="2356650" cy="194664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GB" sz="1800">
                <a:latin typeface="Segoe UI Light"/>
                <a:ea typeface="Roboto Light"/>
                <a:cs typeface="Segoe UI Light"/>
              </a:rPr>
              <a:t>The priorities of affected populations for recovery and facilitate their inclusion in planning</a:t>
            </a:r>
            <a:endParaRPr lang="en-US">
              <a:ea typeface="Roboto Light"/>
            </a:endParaRPr>
          </a:p>
          <a:p>
            <a:pPr>
              <a:lnSpc>
                <a:spcPct val="100000"/>
              </a:lnSpc>
            </a:pPr>
            <a:endParaRPr lang="en-GB" sz="1800">
              <a:latin typeface="Segoe UI Light" panose="020B0502040204020203" pitchFamily="34" charset="0"/>
              <a:ea typeface="Roboto Light" panose="02000000000000000000" pitchFamily="2" charset="0"/>
            </a:endParaRPr>
          </a:p>
        </p:txBody>
      </p:sp>
      <p:sp>
        <p:nvSpPr>
          <p:cNvPr id="18" name="Subtitle 5">
            <a:extLst>
              <a:ext uri="{FF2B5EF4-FFF2-40B4-BE49-F238E27FC236}">
                <a16:creationId xmlns:a16="http://schemas.microsoft.com/office/drawing/2014/main" id="{FF457D8C-299F-B14E-1CD6-345B87F32129}"/>
              </a:ext>
            </a:extLst>
          </p:cNvPr>
          <p:cNvSpPr txBox="1">
            <a:spLocks/>
          </p:cNvSpPr>
          <p:nvPr/>
        </p:nvSpPr>
        <p:spPr>
          <a:xfrm>
            <a:off x="8966411" y="4029352"/>
            <a:ext cx="2124424" cy="494026"/>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defTabSz="914400">
              <a:lnSpc>
                <a:spcPct val="100000"/>
              </a:lnSpc>
              <a:spcBef>
                <a:spcPts val="0"/>
              </a:spcBef>
              <a:spcAft>
                <a:spcPts val="0"/>
              </a:spcAft>
              <a:buNone/>
              <a:tabLst/>
              <a:defRPr/>
            </a:pPr>
            <a:r>
              <a:rPr lang="en-GB">
                <a:solidFill>
                  <a:srgbClr val="EE5859"/>
                </a:solidFill>
                <a:latin typeface="Roboto Black"/>
                <a:ea typeface="Roboto Black"/>
                <a:cs typeface="Roboto Black"/>
              </a:rPr>
              <a:t>Amplify</a:t>
            </a:r>
            <a:endParaRPr lang="en-US"/>
          </a:p>
        </p:txBody>
      </p:sp>
      <p:sp>
        <p:nvSpPr>
          <p:cNvPr id="19" name="Subtitle 5">
            <a:extLst>
              <a:ext uri="{FF2B5EF4-FFF2-40B4-BE49-F238E27FC236}">
                <a16:creationId xmlns:a16="http://schemas.microsoft.com/office/drawing/2014/main" id="{6B444B8D-77B0-EF64-05EF-F793458E6028}"/>
              </a:ext>
            </a:extLst>
          </p:cNvPr>
          <p:cNvSpPr txBox="1">
            <a:spLocks/>
          </p:cNvSpPr>
          <p:nvPr/>
        </p:nvSpPr>
        <p:spPr>
          <a:xfrm>
            <a:off x="952108" y="1626207"/>
            <a:ext cx="10492032" cy="1303828"/>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2000" b="1">
                <a:latin typeface="Segoe UI Light"/>
                <a:ea typeface="Roboto Light"/>
                <a:cs typeface="Segoe UI Light"/>
              </a:rPr>
              <a:t>Objective</a:t>
            </a:r>
            <a:r>
              <a:rPr lang="en-GB" sz="2000">
                <a:latin typeface="Segoe UI Light"/>
                <a:ea typeface="Roboto Light"/>
                <a:cs typeface="Segoe UI Light"/>
              </a:rPr>
              <a:t> </a:t>
            </a:r>
            <a:br>
              <a:rPr lang="en-GB" sz="2000">
                <a:latin typeface="Segoe UI Light"/>
                <a:ea typeface="Roboto Light"/>
                <a:cs typeface="Segoe UI Light"/>
              </a:rPr>
            </a:br>
            <a:r>
              <a:rPr lang="en-GB" sz="2000">
                <a:latin typeface="Segoe UI Light"/>
                <a:ea typeface="Roboto Light"/>
                <a:cs typeface="Segoe UI Light"/>
              </a:rPr>
              <a:t>To provide evidence-based data to inform the prioritisation of response, recovery and reconstruction, by combining geo-spatial analysis and qualitative data with a focus on  Accountability to Affected Populations. </a:t>
            </a:r>
            <a:endParaRPr lang="en-GB" sz="2000">
              <a:latin typeface="Segoe UI Light" panose="020B0502040204020203" pitchFamily="34" charset="0"/>
              <a:ea typeface="Roboto Light" panose="02000000000000000000" pitchFamily="2" charset="0"/>
            </a:endParaRPr>
          </a:p>
        </p:txBody>
      </p:sp>
      <p:pic>
        <p:nvPicPr>
          <p:cNvPr id="2" name="Picture 1" descr="A blue speaker icon on a black background&#10;&#10;Description automatically generated">
            <a:extLst>
              <a:ext uri="{FF2B5EF4-FFF2-40B4-BE49-F238E27FC236}">
                <a16:creationId xmlns:a16="http://schemas.microsoft.com/office/drawing/2014/main" id="{17E93F62-8F16-703E-0EBE-79B4DD1947B1}"/>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663849" y="3327891"/>
            <a:ext cx="714375" cy="485775"/>
          </a:xfrm>
          <a:prstGeom prst="rect">
            <a:avLst/>
          </a:prstGeom>
        </p:spPr>
      </p:pic>
      <p:pic>
        <p:nvPicPr>
          <p:cNvPr id="4" name="Picture 3" descr="A blue magnifying glass with a arrow in the center&#10;&#10;Description automatically generated">
            <a:extLst>
              <a:ext uri="{FF2B5EF4-FFF2-40B4-BE49-F238E27FC236}">
                <a16:creationId xmlns:a16="http://schemas.microsoft.com/office/drawing/2014/main" id="{50E1193D-EAF1-73CC-C17B-154BBB418D65}"/>
              </a:ext>
            </a:extLst>
          </p:cNvPr>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6893876" y="3213591"/>
            <a:ext cx="714375" cy="714375"/>
          </a:xfrm>
          <a:prstGeom prst="rect">
            <a:avLst/>
          </a:prstGeom>
        </p:spPr>
      </p:pic>
      <p:pic>
        <p:nvPicPr>
          <p:cNvPr id="5" name="Picture 4" descr="A blue and black computer icons&#10;&#10;Description automatically generated">
            <a:extLst>
              <a:ext uri="{FF2B5EF4-FFF2-40B4-BE49-F238E27FC236}">
                <a16:creationId xmlns:a16="http://schemas.microsoft.com/office/drawing/2014/main" id="{56E2DF9C-FCB5-2D81-34B3-7B4F5077D1C7}"/>
              </a:ext>
            </a:extLst>
          </p:cNvPr>
          <p:cNvPicPr>
            <a:picLocks noChangeAspect="1"/>
          </p:cNvPicPr>
          <p:nvPr/>
        </p:nvPicPr>
        <p:blipFill>
          <a:blip r:embed="rId7">
            <a:extLst>
              <a:ext uri="{BEBA8EAE-BF5A-486C-A8C5-ECC9F3942E4B}">
                <a14:imgProps xmlns:a14="http://schemas.microsoft.com/office/drawing/2010/main">
                  <a14:imgLayer r:embed="rId8">
                    <a14:imgEffect>
                      <a14:saturation sat="0"/>
                    </a14:imgEffect>
                  </a14:imgLayer>
                </a14:imgProps>
              </a:ext>
            </a:extLst>
          </a:blip>
          <a:stretch>
            <a:fillRect/>
          </a:stretch>
        </p:blipFill>
        <p:spPr>
          <a:xfrm>
            <a:off x="4123632" y="3213591"/>
            <a:ext cx="714375" cy="714375"/>
          </a:xfrm>
          <a:prstGeom prst="rect">
            <a:avLst/>
          </a:prstGeom>
        </p:spPr>
      </p:pic>
      <p:pic>
        <p:nvPicPr>
          <p:cNvPr id="20" name="Picture 19" descr="A blue question mark on a black background&#10;&#10;Description automatically generated">
            <a:extLst>
              <a:ext uri="{FF2B5EF4-FFF2-40B4-BE49-F238E27FC236}">
                <a16:creationId xmlns:a16="http://schemas.microsoft.com/office/drawing/2014/main" id="{1DD10F28-F39A-A9C9-91C9-61E52229676E}"/>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411209" y="3213591"/>
            <a:ext cx="476250" cy="714375"/>
          </a:xfrm>
          <a:prstGeom prst="rect">
            <a:avLst/>
          </a:prstGeom>
        </p:spPr>
      </p:pic>
    </p:spTree>
    <p:extLst>
      <p:ext uri="{BB962C8B-B14F-4D97-AF65-F5344CB8AC3E}">
        <p14:creationId xmlns:p14="http://schemas.microsoft.com/office/powerpoint/2010/main" val="2938553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FC9A12-238D-A678-DA93-87AD99B8239B}"/>
            </a:ext>
          </a:extLst>
        </p:cNvPr>
        <p:cNvGrpSpPr/>
        <p:nvPr/>
      </p:nvGrpSpPr>
      <p:grpSpPr>
        <a:xfrm>
          <a:off x="0" y="0"/>
          <a:ext cx="0" cy="0"/>
          <a:chOff x="0" y="0"/>
          <a:chExt cx="0" cy="0"/>
        </a:xfrm>
      </p:grpSpPr>
      <p:sp>
        <p:nvSpPr>
          <p:cNvPr id="13" name="Subtitle 5">
            <a:extLst>
              <a:ext uri="{FF2B5EF4-FFF2-40B4-BE49-F238E27FC236}">
                <a16:creationId xmlns:a16="http://schemas.microsoft.com/office/drawing/2014/main" id="{EA899DAF-AC5E-2176-9153-C4E4826EEAAA}"/>
              </a:ext>
            </a:extLst>
          </p:cNvPr>
          <p:cNvSpPr txBox="1">
            <a:spLocks/>
          </p:cNvSpPr>
          <p:nvPr/>
        </p:nvSpPr>
        <p:spPr>
          <a:xfrm>
            <a:off x="2205746" y="2447009"/>
            <a:ext cx="8219420" cy="88872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000">
                <a:solidFill>
                  <a:srgbClr val="EE5859"/>
                </a:solidFill>
                <a:latin typeface="Roboto Black"/>
                <a:ea typeface="Roboto Black"/>
                <a:cs typeface="Roboto Black"/>
              </a:rPr>
              <a:t>Residential Infrastructure Damage Assessment</a:t>
            </a:r>
            <a:br>
              <a:rPr lang="en-GB" sz="2000">
                <a:solidFill>
                  <a:srgbClr val="EE5859"/>
                </a:solidFill>
                <a:latin typeface="Roboto Black"/>
                <a:ea typeface="Roboto Black"/>
                <a:cs typeface="Roboto Black"/>
              </a:rPr>
            </a:br>
            <a:r>
              <a:rPr lang="en-GB" sz="1800" b="1">
                <a:solidFill>
                  <a:srgbClr val="58585A"/>
                </a:solidFill>
                <a:latin typeface="+mn-lt"/>
                <a:ea typeface="Roboto Black"/>
                <a:cs typeface="Roboto Black"/>
              </a:rPr>
              <a:t>Geo-spatial analysis of conflict-induced damage to residential infrastructure.</a:t>
            </a:r>
            <a:br>
              <a:rPr lang="en-GB" sz="2000">
                <a:solidFill>
                  <a:srgbClr val="EE5859"/>
                </a:solidFill>
                <a:latin typeface="Roboto Black"/>
                <a:ea typeface="Roboto Black"/>
                <a:cs typeface="Roboto Black"/>
              </a:rPr>
            </a:br>
            <a:endParaRPr lang="en-US" sz="2000">
              <a:cs typeface="+mn-cs"/>
            </a:endParaRPr>
          </a:p>
        </p:txBody>
      </p:sp>
      <p:sp>
        <p:nvSpPr>
          <p:cNvPr id="14" name="Subtitle 5">
            <a:extLst>
              <a:ext uri="{FF2B5EF4-FFF2-40B4-BE49-F238E27FC236}">
                <a16:creationId xmlns:a16="http://schemas.microsoft.com/office/drawing/2014/main" id="{B177A0DE-161B-7B6F-0A32-BED8BE1723DC}"/>
              </a:ext>
            </a:extLst>
          </p:cNvPr>
          <p:cNvSpPr txBox="1">
            <a:spLocks/>
          </p:cNvSpPr>
          <p:nvPr/>
        </p:nvSpPr>
        <p:spPr>
          <a:xfrm>
            <a:off x="2205746" y="1362715"/>
            <a:ext cx="7780508" cy="79148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000">
                <a:solidFill>
                  <a:srgbClr val="EE5859"/>
                </a:solidFill>
                <a:latin typeface="Roboto Black"/>
                <a:ea typeface="Roboto Black"/>
                <a:cs typeface="Roboto Black"/>
              </a:rPr>
              <a:t>Non-Residential Infrastructure Damage Assessment</a:t>
            </a:r>
            <a:br>
              <a:rPr lang="en-GB" sz="2000">
                <a:solidFill>
                  <a:srgbClr val="EE5859"/>
                </a:solidFill>
                <a:latin typeface="Roboto Black"/>
                <a:ea typeface="Roboto Black"/>
                <a:cs typeface="Roboto Black"/>
              </a:rPr>
            </a:br>
            <a:r>
              <a:rPr lang="en-GB" sz="1600" b="1">
                <a:solidFill>
                  <a:srgbClr val="58585A"/>
                </a:solidFill>
                <a:latin typeface="+mn-lt"/>
                <a:ea typeface="Roboto Black"/>
                <a:cs typeface="Roboto Black"/>
              </a:rPr>
              <a:t>Geo-spatial analysis of conflict-induced damage to public service infrastructure.</a:t>
            </a:r>
            <a:endParaRPr lang="en-US" sz="1600" b="1">
              <a:solidFill>
                <a:srgbClr val="58585A"/>
              </a:solidFill>
              <a:latin typeface="+mn-lt"/>
              <a:cs typeface="+mn-cs"/>
            </a:endParaRPr>
          </a:p>
        </p:txBody>
      </p:sp>
      <p:sp>
        <p:nvSpPr>
          <p:cNvPr id="17" name="Subtitle 5">
            <a:extLst>
              <a:ext uri="{FF2B5EF4-FFF2-40B4-BE49-F238E27FC236}">
                <a16:creationId xmlns:a16="http://schemas.microsoft.com/office/drawing/2014/main" id="{FBC8B220-94C0-5923-1826-16D8F0EEDA35}"/>
              </a:ext>
            </a:extLst>
          </p:cNvPr>
          <p:cNvSpPr txBox="1">
            <a:spLocks/>
          </p:cNvSpPr>
          <p:nvPr/>
        </p:nvSpPr>
        <p:spPr>
          <a:xfrm>
            <a:off x="2183975" y="4749846"/>
            <a:ext cx="8807678" cy="49402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000">
                <a:solidFill>
                  <a:srgbClr val="EE5859"/>
                </a:solidFill>
                <a:latin typeface="Roboto Black"/>
                <a:ea typeface="Roboto Black"/>
                <a:cs typeface="Roboto Black"/>
              </a:rPr>
              <a:t>Damage Impact Analysis</a:t>
            </a:r>
            <a:br>
              <a:rPr lang="en-US" sz="1200"/>
            </a:br>
            <a:r>
              <a:rPr lang="en-US" sz="1800" b="1">
                <a:solidFill>
                  <a:srgbClr val="58585A"/>
                </a:solidFill>
                <a:latin typeface="+mn-lt"/>
                <a:ea typeface="Roboto Black"/>
                <a:cs typeface="Roboto Black"/>
              </a:rPr>
              <a:t>Complements geo-spatial assessments with a primary data-driven analysis, aimed at understanding the impact, needs and priorities resulting from conflict-related damage. This approach aims to inform </a:t>
            </a:r>
            <a:r>
              <a:rPr lang="en-US" sz="1800" b="1" err="1">
                <a:solidFill>
                  <a:srgbClr val="58585A"/>
                </a:solidFill>
                <a:latin typeface="+mn-lt"/>
                <a:ea typeface="Roboto Black"/>
                <a:cs typeface="Roboto Black"/>
              </a:rPr>
              <a:t>localised</a:t>
            </a:r>
            <a:r>
              <a:rPr lang="en-US" sz="1800" b="1">
                <a:solidFill>
                  <a:srgbClr val="58585A"/>
                </a:solidFill>
                <a:latin typeface="+mn-lt"/>
                <a:ea typeface="Roboto Black"/>
                <a:cs typeface="Roboto Black"/>
              </a:rPr>
              <a:t> evidence-based humanitarian and recovery action, including from an Accountability to Affected Populations (AAP) perspective.</a:t>
            </a:r>
          </a:p>
        </p:txBody>
      </p:sp>
      <p:sp>
        <p:nvSpPr>
          <p:cNvPr id="18" name="Title 4">
            <a:extLst>
              <a:ext uri="{FF2B5EF4-FFF2-40B4-BE49-F238E27FC236}">
                <a16:creationId xmlns:a16="http://schemas.microsoft.com/office/drawing/2014/main" id="{E075381A-2A1F-9C1F-4C88-9B5356B62E91}"/>
              </a:ext>
            </a:extLst>
          </p:cNvPr>
          <p:cNvSpPr txBox="1">
            <a:spLocks/>
          </p:cNvSpPr>
          <p:nvPr/>
        </p:nvSpPr>
        <p:spPr>
          <a:xfrm>
            <a:off x="475990" y="315981"/>
            <a:ext cx="8818840" cy="791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Damage Impact Analysis Outputs</a:t>
            </a:r>
            <a:endParaRPr lang="en-US"/>
          </a:p>
        </p:txBody>
      </p:sp>
      <p:sp>
        <p:nvSpPr>
          <p:cNvPr id="19" name="Subtitle 5">
            <a:extLst>
              <a:ext uri="{FF2B5EF4-FFF2-40B4-BE49-F238E27FC236}">
                <a16:creationId xmlns:a16="http://schemas.microsoft.com/office/drawing/2014/main" id="{53DF22B2-27F2-3AE9-2109-92117DC4E630}"/>
              </a:ext>
            </a:extLst>
          </p:cNvPr>
          <p:cNvSpPr txBox="1">
            <a:spLocks/>
          </p:cNvSpPr>
          <p:nvPr/>
        </p:nvSpPr>
        <p:spPr>
          <a:xfrm>
            <a:off x="630945" y="1343865"/>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58585A"/>
                </a:solidFill>
                <a:latin typeface="Roboto Black" panose="02000000000000000000" pitchFamily="2" charset="0"/>
                <a:ea typeface="Roboto Black" panose="02000000000000000000" pitchFamily="2" charset="0"/>
              </a:rPr>
              <a:t>01</a:t>
            </a:r>
            <a:endParaRPr lang="en-CH" sz="4800">
              <a:solidFill>
                <a:srgbClr val="58585A"/>
              </a:solidFill>
              <a:latin typeface="Roboto Black" panose="02000000000000000000" pitchFamily="2" charset="0"/>
              <a:ea typeface="Roboto Black" panose="02000000000000000000" pitchFamily="2" charset="0"/>
            </a:endParaRPr>
          </a:p>
        </p:txBody>
      </p:sp>
      <p:sp>
        <p:nvSpPr>
          <p:cNvPr id="20" name="Subtitle 5">
            <a:extLst>
              <a:ext uri="{FF2B5EF4-FFF2-40B4-BE49-F238E27FC236}">
                <a16:creationId xmlns:a16="http://schemas.microsoft.com/office/drawing/2014/main" id="{F74786C3-BDF8-BFB1-80E4-6DCCDD496F7E}"/>
              </a:ext>
            </a:extLst>
          </p:cNvPr>
          <p:cNvSpPr txBox="1">
            <a:spLocks/>
          </p:cNvSpPr>
          <p:nvPr/>
        </p:nvSpPr>
        <p:spPr>
          <a:xfrm>
            <a:off x="630944" y="2436538"/>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58585A"/>
                </a:solidFill>
                <a:latin typeface="Roboto Black" panose="02000000000000000000" pitchFamily="2" charset="0"/>
                <a:ea typeface="Roboto Black" panose="02000000000000000000" pitchFamily="2" charset="0"/>
              </a:rPr>
              <a:t>02</a:t>
            </a:r>
            <a:endParaRPr lang="en-CH" sz="4800">
              <a:solidFill>
                <a:srgbClr val="58585A"/>
              </a:solidFill>
              <a:latin typeface="Roboto Black" panose="02000000000000000000" pitchFamily="2" charset="0"/>
              <a:ea typeface="Roboto Black" panose="02000000000000000000" pitchFamily="2" charset="0"/>
            </a:endParaRPr>
          </a:p>
        </p:txBody>
      </p:sp>
      <p:sp>
        <p:nvSpPr>
          <p:cNvPr id="21" name="Subtitle 5">
            <a:extLst>
              <a:ext uri="{FF2B5EF4-FFF2-40B4-BE49-F238E27FC236}">
                <a16:creationId xmlns:a16="http://schemas.microsoft.com/office/drawing/2014/main" id="{B3A2E1F8-0FC7-35B5-6BE0-7FE18D44D0B0}"/>
              </a:ext>
            </a:extLst>
          </p:cNvPr>
          <p:cNvSpPr txBox="1">
            <a:spLocks/>
          </p:cNvSpPr>
          <p:nvPr/>
        </p:nvSpPr>
        <p:spPr>
          <a:xfrm>
            <a:off x="630943" y="3529211"/>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58585A"/>
                </a:solidFill>
                <a:latin typeface="Roboto Black" panose="02000000000000000000" pitchFamily="2" charset="0"/>
                <a:ea typeface="Roboto Black" panose="02000000000000000000" pitchFamily="2" charset="0"/>
              </a:rPr>
              <a:t>03</a:t>
            </a:r>
            <a:endParaRPr lang="en-CH" sz="4800">
              <a:solidFill>
                <a:srgbClr val="58585A"/>
              </a:solidFill>
              <a:latin typeface="Roboto Black" panose="02000000000000000000" pitchFamily="2" charset="0"/>
              <a:ea typeface="Roboto Black" panose="02000000000000000000" pitchFamily="2" charset="0"/>
            </a:endParaRPr>
          </a:p>
        </p:txBody>
      </p:sp>
      <p:sp>
        <p:nvSpPr>
          <p:cNvPr id="2" name="Subtitle 5">
            <a:extLst>
              <a:ext uri="{FF2B5EF4-FFF2-40B4-BE49-F238E27FC236}">
                <a16:creationId xmlns:a16="http://schemas.microsoft.com/office/drawing/2014/main" id="{A05FF29C-2391-F5BC-3648-D6B00342EFCF}"/>
              </a:ext>
            </a:extLst>
          </p:cNvPr>
          <p:cNvSpPr txBox="1">
            <a:spLocks/>
          </p:cNvSpPr>
          <p:nvPr/>
        </p:nvSpPr>
        <p:spPr>
          <a:xfrm>
            <a:off x="630942" y="4621884"/>
            <a:ext cx="940973" cy="81033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4800">
                <a:solidFill>
                  <a:srgbClr val="58585A"/>
                </a:solidFill>
                <a:latin typeface="Roboto Black" panose="02000000000000000000" pitchFamily="2" charset="0"/>
                <a:ea typeface="Roboto Black" panose="02000000000000000000" pitchFamily="2" charset="0"/>
              </a:rPr>
              <a:t>04</a:t>
            </a:r>
            <a:endParaRPr lang="en-CH" sz="4800">
              <a:solidFill>
                <a:srgbClr val="58585A"/>
              </a:solidFill>
              <a:latin typeface="Roboto Black" panose="02000000000000000000" pitchFamily="2" charset="0"/>
              <a:ea typeface="Roboto Black" panose="02000000000000000000" pitchFamily="2" charset="0"/>
            </a:endParaRPr>
          </a:p>
        </p:txBody>
      </p:sp>
      <p:sp>
        <p:nvSpPr>
          <p:cNvPr id="3" name="Subtitle 5">
            <a:extLst>
              <a:ext uri="{FF2B5EF4-FFF2-40B4-BE49-F238E27FC236}">
                <a16:creationId xmlns:a16="http://schemas.microsoft.com/office/drawing/2014/main" id="{20F25681-3B77-7EF2-CD5D-06E2C8FBFB20}"/>
              </a:ext>
            </a:extLst>
          </p:cNvPr>
          <p:cNvSpPr txBox="1">
            <a:spLocks/>
          </p:cNvSpPr>
          <p:nvPr/>
        </p:nvSpPr>
        <p:spPr>
          <a:xfrm>
            <a:off x="2205746" y="3584252"/>
            <a:ext cx="8807678" cy="48972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defRPr/>
            </a:pPr>
            <a:r>
              <a:rPr lang="en-GB" sz="2000">
                <a:solidFill>
                  <a:srgbClr val="EE5859"/>
                </a:solidFill>
                <a:latin typeface="Roboto Black"/>
                <a:ea typeface="Roboto Black"/>
                <a:cs typeface="Roboto Black"/>
              </a:rPr>
              <a:t>Web-based Damage Monitoring Platform</a:t>
            </a:r>
            <a:br>
              <a:rPr lang="en-GB" sz="2000">
                <a:solidFill>
                  <a:srgbClr val="EE5859"/>
                </a:solidFill>
                <a:latin typeface="Roboto Black"/>
                <a:ea typeface="Roboto Black"/>
                <a:cs typeface="Roboto Black"/>
              </a:rPr>
            </a:br>
            <a:r>
              <a:rPr lang="en-US" sz="1800" b="1">
                <a:solidFill>
                  <a:srgbClr val="58585A"/>
                </a:solidFill>
                <a:latin typeface="+mn-lt"/>
                <a:ea typeface="Roboto Black"/>
                <a:cs typeface="Roboto Black"/>
              </a:rPr>
              <a:t>A web-based platform </a:t>
            </a:r>
            <a:r>
              <a:rPr lang="en-US" sz="1800" b="1" err="1">
                <a:solidFill>
                  <a:srgbClr val="58585A"/>
                </a:solidFill>
                <a:latin typeface="+mn-lt"/>
                <a:ea typeface="Roboto Black"/>
                <a:cs typeface="Roboto Black"/>
              </a:rPr>
              <a:t>utilising</a:t>
            </a:r>
            <a:r>
              <a:rPr lang="en-US" sz="1800" b="1">
                <a:solidFill>
                  <a:srgbClr val="58585A"/>
                </a:solidFill>
                <a:latin typeface="+mn-lt"/>
                <a:ea typeface="Roboto Black"/>
                <a:cs typeface="Roboto Black"/>
              </a:rPr>
              <a:t> tools from REACH's partner UADAMAGE, to </a:t>
            </a:r>
            <a:r>
              <a:rPr lang="en-US" sz="1800" b="1" err="1">
                <a:solidFill>
                  <a:srgbClr val="58585A"/>
                </a:solidFill>
                <a:latin typeface="+mn-lt"/>
                <a:ea typeface="Roboto Black"/>
                <a:cs typeface="Roboto Black"/>
              </a:rPr>
              <a:t>visualise</a:t>
            </a:r>
            <a:r>
              <a:rPr lang="en-US" sz="1800" b="1">
                <a:solidFill>
                  <a:srgbClr val="58585A"/>
                </a:solidFill>
                <a:latin typeface="+mn-lt"/>
                <a:ea typeface="Roboto Black"/>
                <a:cs typeface="Roboto Black"/>
              </a:rPr>
              <a:t> damage assessment findings.</a:t>
            </a:r>
            <a:br>
              <a:rPr lang="en-GB" sz="1800" b="1">
                <a:solidFill>
                  <a:srgbClr val="58585A"/>
                </a:solidFill>
                <a:latin typeface="+mn-lt"/>
                <a:ea typeface="Roboto Black"/>
                <a:cs typeface="Roboto Black"/>
              </a:rPr>
            </a:br>
            <a:endParaRPr lang="en-US" sz="1800" b="1">
              <a:solidFill>
                <a:srgbClr val="58585A"/>
              </a:solidFill>
              <a:latin typeface="+mn-lt"/>
              <a:ea typeface="Roboto Black"/>
              <a:cs typeface="Roboto Black"/>
            </a:endParaRPr>
          </a:p>
        </p:txBody>
      </p:sp>
    </p:spTree>
    <p:extLst>
      <p:ext uri="{BB962C8B-B14F-4D97-AF65-F5344CB8AC3E}">
        <p14:creationId xmlns:p14="http://schemas.microsoft.com/office/powerpoint/2010/main" val="3315224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E81F4-561D-5718-6522-9F31D52EEFE9}"/>
            </a:ext>
          </a:extLst>
        </p:cNvPr>
        <p:cNvGrpSpPr/>
        <p:nvPr/>
      </p:nvGrpSpPr>
      <p:grpSpPr>
        <a:xfrm>
          <a:off x="0" y="0"/>
          <a:ext cx="0" cy="0"/>
          <a:chOff x="0" y="0"/>
          <a:chExt cx="0" cy="0"/>
        </a:xfrm>
      </p:grpSpPr>
      <p:sp>
        <p:nvSpPr>
          <p:cNvPr id="14" name="Subtitle 5">
            <a:extLst>
              <a:ext uri="{FF2B5EF4-FFF2-40B4-BE49-F238E27FC236}">
                <a16:creationId xmlns:a16="http://schemas.microsoft.com/office/drawing/2014/main" id="{3913E0B5-003B-9E8B-79B7-5530ECBAB1C8}"/>
              </a:ext>
            </a:extLst>
          </p:cNvPr>
          <p:cNvSpPr txBox="1">
            <a:spLocks/>
          </p:cNvSpPr>
          <p:nvPr/>
        </p:nvSpPr>
        <p:spPr>
          <a:xfrm>
            <a:off x="1886572" y="1486027"/>
            <a:ext cx="9638678" cy="791480"/>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1700">
                <a:solidFill>
                  <a:srgbClr val="EE5859"/>
                </a:solidFill>
                <a:latin typeface="Roboto Black"/>
                <a:ea typeface="Roboto Black"/>
                <a:cs typeface="Roboto Black"/>
              </a:rPr>
              <a:t>Damage Assessments</a:t>
            </a:r>
          </a:p>
          <a:p>
            <a:pPr algn="l"/>
            <a:r>
              <a:rPr lang="en-US" sz="1400" b="1" i="0" u="none" strike="noStrike" baseline="0">
                <a:solidFill>
                  <a:srgbClr val="172B33"/>
                </a:solidFill>
                <a:latin typeface="Segoe UI Light"/>
                <a:cs typeface="Segoe UI Light"/>
              </a:rPr>
              <a:t>Geo-spatial analysis</a:t>
            </a:r>
            <a:br>
              <a:rPr lang="en-US" sz="1400" b="1" i="0" u="none" strike="noStrike" baseline="0">
                <a:latin typeface="SegoeUI"/>
              </a:rPr>
            </a:br>
            <a:r>
              <a:rPr lang="en-US" sz="1400">
                <a:latin typeface="Segoe UI Light"/>
                <a:ea typeface="Roboto Light"/>
                <a:cs typeface="Leelawadee"/>
              </a:rPr>
              <a:t>Based on high-resolution satellite imagery (spatial resolution of 30cm).</a:t>
            </a:r>
          </a:p>
          <a:p>
            <a:pPr algn="l"/>
            <a:endParaRPr lang="en-US" sz="1400">
              <a:latin typeface="Segoe UI Light"/>
              <a:ea typeface="Roboto Light"/>
              <a:cs typeface="Leelawadee"/>
            </a:endParaRPr>
          </a:p>
          <a:p>
            <a:pPr algn="l"/>
            <a:r>
              <a:rPr lang="en-US" sz="1400" b="1">
                <a:latin typeface="Segoe UI Light"/>
                <a:ea typeface="Roboto Light"/>
                <a:cs typeface="Leelawadee"/>
              </a:rPr>
              <a:t>AI and visual inspection</a:t>
            </a:r>
            <a:br>
              <a:rPr lang="en-US" sz="1400">
                <a:latin typeface="SegoeUI"/>
              </a:rPr>
            </a:br>
            <a:r>
              <a:rPr lang="en-US" sz="1400">
                <a:latin typeface="Segoe UI Light"/>
                <a:ea typeface="Roboto Light"/>
                <a:cs typeface="Leelawadee"/>
              </a:rPr>
              <a:t>Damage detection </a:t>
            </a:r>
            <a:r>
              <a:rPr lang="en-US" sz="1400" err="1">
                <a:latin typeface="Segoe UI Light"/>
                <a:ea typeface="Roboto Light"/>
                <a:cs typeface="Leelawadee"/>
              </a:rPr>
              <a:t>utilising</a:t>
            </a:r>
            <a:r>
              <a:rPr lang="en-US" sz="1400">
                <a:latin typeface="Segoe UI Light"/>
                <a:ea typeface="Roboto Light"/>
                <a:cs typeface="Leelawadee"/>
              </a:rPr>
              <a:t> the capabilities of REACH’s partner </a:t>
            </a:r>
            <a:r>
              <a:rPr lang="en-US" sz="1400" err="1">
                <a:latin typeface="Segoe UI Light"/>
                <a:ea typeface="Roboto Light"/>
                <a:cs typeface="Leelawadee"/>
              </a:rPr>
              <a:t>UADamage’s</a:t>
            </a:r>
            <a:r>
              <a:rPr lang="en-US" sz="1400">
                <a:latin typeface="Segoe UI Light"/>
                <a:ea typeface="Roboto Light"/>
                <a:cs typeface="Leelawadee"/>
              </a:rPr>
              <a:t> artificial intelligence neural networks. AI-assisted damage detection is complemented by visual inspection, involving a review of each building to assess damage severity. </a:t>
            </a:r>
            <a:endParaRPr lang="en-GB" sz="1400">
              <a:latin typeface="Segoe UI Light"/>
              <a:ea typeface="Roboto Light"/>
              <a:cs typeface="Leelawadee"/>
            </a:endParaRPr>
          </a:p>
        </p:txBody>
      </p:sp>
      <p:sp>
        <p:nvSpPr>
          <p:cNvPr id="17" name="Subtitle 5">
            <a:extLst>
              <a:ext uri="{FF2B5EF4-FFF2-40B4-BE49-F238E27FC236}">
                <a16:creationId xmlns:a16="http://schemas.microsoft.com/office/drawing/2014/main" id="{F1EE01CE-6404-A50D-D9B3-7EF512127E67}"/>
              </a:ext>
            </a:extLst>
          </p:cNvPr>
          <p:cNvSpPr txBox="1">
            <a:spLocks/>
          </p:cNvSpPr>
          <p:nvPr/>
        </p:nvSpPr>
        <p:spPr>
          <a:xfrm>
            <a:off x="1886572" y="3715004"/>
            <a:ext cx="9494789" cy="494026"/>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GB" sz="1700">
                <a:solidFill>
                  <a:srgbClr val="EE5859"/>
                </a:solidFill>
                <a:latin typeface="Roboto Black"/>
                <a:ea typeface="Roboto Black"/>
                <a:cs typeface="Roboto Black"/>
              </a:rPr>
              <a:t>Damage Impact Analysis</a:t>
            </a:r>
            <a:br>
              <a:rPr lang="en-GB" sz="1700">
                <a:latin typeface="Roboto Black"/>
                <a:ea typeface="Roboto Black"/>
                <a:cs typeface="Roboto Black"/>
              </a:rPr>
            </a:br>
            <a:br>
              <a:rPr lang="en-GB" sz="1700">
                <a:latin typeface="Roboto Black"/>
                <a:ea typeface="Roboto Black"/>
                <a:cs typeface="Roboto Black"/>
              </a:rPr>
            </a:br>
            <a:r>
              <a:rPr lang="en-GB" sz="1400" b="1">
                <a:latin typeface="Segoe UI Light"/>
                <a:ea typeface="Roboto Light"/>
                <a:cs typeface="Leelawadee"/>
              </a:rPr>
              <a:t>Primary data </a:t>
            </a:r>
            <a:br>
              <a:rPr lang="en-GB" sz="1400">
                <a:latin typeface="Segoe UI Light"/>
                <a:ea typeface="Roboto Light"/>
                <a:cs typeface="Leelawadee"/>
              </a:rPr>
            </a:br>
            <a:r>
              <a:rPr lang="en-GB" sz="1400">
                <a:latin typeface="Segoe UI Light"/>
                <a:ea typeface="Roboto Light"/>
                <a:cs typeface="Leelawadee"/>
              </a:rPr>
              <a:t>Focus group discussion with community members, key informant interviews with</a:t>
            </a:r>
            <a:br>
              <a:rPr lang="en-GB" sz="1400">
                <a:latin typeface="Segoe UI Light"/>
                <a:ea typeface="Roboto Light"/>
                <a:cs typeface="Leelawadee"/>
              </a:rPr>
            </a:br>
            <a:r>
              <a:rPr lang="en-GB" sz="1400">
                <a:latin typeface="Segoe UI Light"/>
                <a:ea typeface="Roboto Light"/>
                <a:cs typeface="Leelawadee"/>
              </a:rPr>
              <a:t> representatives from local authorities, utilities and civil society organisations. </a:t>
            </a:r>
            <a:br>
              <a:rPr lang="en-GB" sz="1400">
                <a:latin typeface="Segoe UI Light"/>
                <a:ea typeface="Roboto Light"/>
                <a:cs typeface="Leelawadee"/>
              </a:rPr>
            </a:br>
            <a:r>
              <a:rPr lang="en-GB" sz="1400">
                <a:latin typeface="Segoe UI Light"/>
                <a:ea typeface="Roboto Light"/>
                <a:cs typeface="Leelawadee"/>
              </a:rPr>
              <a:t>Mapping focus group discussion to capture residents' perceptions on impacts and </a:t>
            </a:r>
            <a:br>
              <a:rPr lang="en-GB" sz="1400">
                <a:latin typeface="Segoe UI Light"/>
                <a:ea typeface="Roboto Light"/>
                <a:cs typeface="Leelawadee"/>
              </a:rPr>
            </a:br>
            <a:r>
              <a:rPr lang="en-GB" sz="1400">
                <a:latin typeface="Segoe UI Light"/>
                <a:ea typeface="Roboto Light"/>
                <a:cs typeface="Leelawadee"/>
              </a:rPr>
              <a:t>recovery priorities.</a:t>
            </a:r>
            <a:endParaRPr lang="en-GB" sz="1400">
              <a:latin typeface="Segoe UI Light" panose="020B0502040204020203" pitchFamily="34" charset="0"/>
              <a:ea typeface="Roboto Light" panose="02000000000000000000" pitchFamily="2" charset="0"/>
            </a:endParaRPr>
          </a:p>
          <a:p>
            <a:pPr algn="l">
              <a:lnSpc>
                <a:spcPct val="100000"/>
              </a:lnSpc>
            </a:pPr>
            <a:br>
              <a:rPr lang="en-GB" sz="1400">
                <a:latin typeface="Segoe UI Light"/>
                <a:ea typeface="Roboto Light"/>
                <a:cs typeface="Leelawadee"/>
              </a:rPr>
            </a:br>
            <a:r>
              <a:rPr lang="en-GB" sz="1400" b="1">
                <a:latin typeface="Segoe UI Light"/>
                <a:ea typeface="Roboto Light"/>
                <a:cs typeface="Leelawadee"/>
              </a:rPr>
              <a:t>Impact score</a:t>
            </a:r>
            <a:br>
              <a:rPr lang="en-GB" sz="1400">
                <a:latin typeface="Segoe UI Light"/>
                <a:ea typeface="Roboto Light"/>
                <a:cs typeface="Leelawadee"/>
              </a:rPr>
            </a:br>
            <a:r>
              <a:rPr lang="en-GB" sz="1400">
                <a:latin typeface="Segoe UI Light"/>
                <a:ea typeface="Roboto Light"/>
                <a:cs typeface="Leelawadee"/>
              </a:rPr>
              <a:t>During the analysis, the findings were broken down by sector and rated as either</a:t>
            </a:r>
            <a:r>
              <a:rPr lang="en-GB" sz="1400" b="1">
                <a:latin typeface="Segoe UI Light"/>
                <a:ea typeface="Roboto Light"/>
                <a:cs typeface="Leelawadee"/>
              </a:rPr>
              <a:t> </a:t>
            </a:r>
            <a:r>
              <a:rPr lang="en-GB" sz="1400">
                <a:latin typeface="Segoe UI Light"/>
                <a:ea typeface="Roboto Light"/>
                <a:cs typeface="Leelawadee"/>
              </a:rPr>
              <a:t>low, medium or high impact based on frequency of mentions and severity of perceived impacts.</a:t>
            </a:r>
            <a:endParaRPr lang="en-GB" sz="1400">
              <a:latin typeface="Segoe UI Light" panose="020B0502040204020203" pitchFamily="34" charset="0"/>
              <a:ea typeface="Roboto Light" panose="02000000000000000000" pitchFamily="2" charset="0"/>
            </a:endParaRPr>
          </a:p>
          <a:p>
            <a:pPr algn="l">
              <a:lnSpc>
                <a:spcPct val="100000"/>
              </a:lnSpc>
              <a:spcBef>
                <a:spcPts val="0"/>
              </a:spcBef>
              <a:defRPr/>
            </a:pPr>
            <a:endParaRPr lang="en-US" sz="1400">
              <a:cs typeface="Leelawadee"/>
            </a:endParaRPr>
          </a:p>
        </p:txBody>
      </p:sp>
      <p:sp>
        <p:nvSpPr>
          <p:cNvPr id="18" name="Title 4">
            <a:extLst>
              <a:ext uri="{FF2B5EF4-FFF2-40B4-BE49-F238E27FC236}">
                <a16:creationId xmlns:a16="http://schemas.microsoft.com/office/drawing/2014/main" id="{2C11BEC8-B6F5-4C2E-C423-A1816D297D94}"/>
              </a:ext>
            </a:extLst>
          </p:cNvPr>
          <p:cNvSpPr txBox="1">
            <a:spLocks/>
          </p:cNvSpPr>
          <p:nvPr/>
        </p:nvSpPr>
        <p:spPr>
          <a:xfrm>
            <a:off x="475990" y="315981"/>
            <a:ext cx="8818840" cy="7914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a:solidFill>
                  <a:schemeClr val="tx1"/>
                </a:solidFill>
                <a:latin typeface="+mj-lt"/>
                <a:ea typeface="+mj-ea"/>
                <a:cs typeface="+mj-cs"/>
              </a:defRPr>
            </a:lvl1pPr>
          </a:lstStyle>
          <a:p>
            <a:r>
              <a:rPr lang="en-GB">
                <a:solidFill>
                  <a:srgbClr val="58585A"/>
                </a:solidFill>
                <a:latin typeface="Roboto Condensed"/>
                <a:ea typeface="Roboto Condensed"/>
                <a:cs typeface="Roboto Condensed"/>
              </a:rPr>
              <a:t>Methodology </a:t>
            </a:r>
            <a:endParaRPr lang="en-US"/>
          </a:p>
        </p:txBody>
      </p:sp>
      <p:sp>
        <p:nvSpPr>
          <p:cNvPr id="4" name="AutoShape 2" descr="Satellite-dish">
            <a:extLst>
              <a:ext uri="{FF2B5EF4-FFF2-40B4-BE49-F238E27FC236}">
                <a16:creationId xmlns:a16="http://schemas.microsoft.com/office/drawing/2014/main" id="{0EEFDEF3-0744-821D-18E1-AB52970C8F5A}"/>
              </a:ext>
            </a:extLst>
          </p:cNvPr>
          <p:cNvSpPr>
            <a:spLocks noChangeAspect="1" noChangeArrowheads="1"/>
          </p:cNvSpPr>
          <p:nvPr/>
        </p:nvSpPr>
        <p:spPr bwMode="auto">
          <a:xfrm>
            <a:off x="666750" y="188176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Satellite-dish">
            <a:extLst>
              <a:ext uri="{FF2B5EF4-FFF2-40B4-BE49-F238E27FC236}">
                <a16:creationId xmlns:a16="http://schemas.microsoft.com/office/drawing/2014/main" id="{00ECF79B-2240-5273-0A52-DA441F98DA9D}"/>
              </a:ext>
            </a:extLst>
          </p:cNvPr>
          <p:cNvSpPr>
            <a:spLocks noChangeAspect="1" noChangeArrowheads="1"/>
          </p:cNvSpPr>
          <p:nvPr/>
        </p:nvSpPr>
        <p:spPr bwMode="auto">
          <a:xfrm>
            <a:off x="5943601" y="2971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Graphic 6">
            <a:extLst>
              <a:ext uri="{FF2B5EF4-FFF2-40B4-BE49-F238E27FC236}">
                <a16:creationId xmlns:a16="http://schemas.microsoft.com/office/drawing/2014/main" id="{BA7787DD-4FF8-CC62-D356-48055DD7886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551" y="1848637"/>
            <a:ext cx="543633" cy="543633"/>
          </a:xfrm>
          <a:prstGeom prst="rect">
            <a:avLst/>
          </a:prstGeom>
        </p:spPr>
      </p:pic>
      <p:pic>
        <p:nvPicPr>
          <p:cNvPr id="15" name="Picture 14" descr="A logo of glasses and a card&#10;&#10;Description automatically generated">
            <a:extLst>
              <a:ext uri="{FF2B5EF4-FFF2-40B4-BE49-F238E27FC236}">
                <a16:creationId xmlns:a16="http://schemas.microsoft.com/office/drawing/2014/main" id="{CD65A573-1EBF-6228-B519-BA2D208433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1551" y="2812390"/>
            <a:ext cx="486680" cy="486680"/>
          </a:xfrm>
          <a:prstGeom prst="rect">
            <a:avLst/>
          </a:prstGeom>
        </p:spPr>
      </p:pic>
      <p:pic>
        <p:nvPicPr>
          <p:cNvPr id="22" name="Picture 21" descr="A group of people in a black background&#10;&#10;Description automatically generated">
            <a:extLst>
              <a:ext uri="{FF2B5EF4-FFF2-40B4-BE49-F238E27FC236}">
                <a16:creationId xmlns:a16="http://schemas.microsoft.com/office/drawing/2014/main" id="{003389AC-5CB4-B8CF-FB42-DA8F1F4BE9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750" y="4465459"/>
            <a:ext cx="607006" cy="505838"/>
          </a:xfrm>
          <a:prstGeom prst="rect">
            <a:avLst/>
          </a:prstGeom>
        </p:spPr>
      </p:pic>
      <p:pic>
        <p:nvPicPr>
          <p:cNvPr id="24" name="Picture 23" descr="A black and orange lines with circles&#10;&#10;Description automatically generated">
            <a:extLst>
              <a:ext uri="{FF2B5EF4-FFF2-40B4-BE49-F238E27FC236}">
                <a16:creationId xmlns:a16="http://schemas.microsoft.com/office/drawing/2014/main" id="{B2D06610-5BC0-CFCC-6C94-F73CC10BCC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584" y="5552206"/>
            <a:ext cx="530600" cy="486383"/>
          </a:xfrm>
          <a:prstGeom prst="rect">
            <a:avLst/>
          </a:prstGeom>
        </p:spPr>
      </p:pic>
      <p:pic>
        <p:nvPicPr>
          <p:cNvPr id="2" name="Picture 1" descr="A group of people around a table&#10;&#10;Description automatically generated">
            <a:extLst>
              <a:ext uri="{FF2B5EF4-FFF2-40B4-BE49-F238E27FC236}">
                <a16:creationId xmlns:a16="http://schemas.microsoft.com/office/drawing/2014/main" id="{F2C9182D-A46E-0F09-36AA-63873C050CCB}"/>
              </a:ext>
            </a:extLst>
          </p:cNvPr>
          <p:cNvPicPr>
            <a:picLocks noChangeAspect="1"/>
          </p:cNvPicPr>
          <p:nvPr/>
        </p:nvPicPr>
        <p:blipFill>
          <a:blip r:embed="rId8"/>
          <a:stretch>
            <a:fillRect/>
          </a:stretch>
        </p:blipFill>
        <p:spPr>
          <a:xfrm>
            <a:off x="9346806" y="270163"/>
            <a:ext cx="2978122" cy="1928646"/>
          </a:xfrm>
          <a:prstGeom prst="rect">
            <a:avLst/>
          </a:prstGeom>
        </p:spPr>
      </p:pic>
    </p:spTree>
    <p:extLst>
      <p:ext uri="{BB962C8B-B14F-4D97-AF65-F5344CB8AC3E}">
        <p14:creationId xmlns:p14="http://schemas.microsoft.com/office/powerpoint/2010/main" val="1915562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AD71D237-2657-9C7D-E596-79D3DBFABEFF}"/>
              </a:ext>
            </a:extLst>
          </p:cNvPr>
          <p:cNvSpPr txBox="1">
            <a:spLocks/>
          </p:cNvSpPr>
          <p:nvPr/>
        </p:nvSpPr>
        <p:spPr>
          <a:xfrm>
            <a:off x="666259" y="233668"/>
            <a:ext cx="10746658" cy="7695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a:solidFill>
                  <a:srgbClr val="58585A"/>
                </a:solidFill>
                <a:latin typeface="+mj-lt"/>
                <a:ea typeface="+mj-ea"/>
                <a:cs typeface="+mj-cs"/>
              </a:defRPr>
            </a:lvl1pPr>
          </a:lstStyle>
          <a:p>
            <a:r>
              <a:rPr lang="en-GB" sz="4000">
                <a:latin typeface="Roboto Condensed"/>
                <a:ea typeface="Roboto Condensed"/>
                <a:cs typeface="Roboto Condensed"/>
              </a:rPr>
              <a:t>Data utilisation</a:t>
            </a:r>
            <a:endParaRPr lang="en-US">
              <a:latin typeface="Roboto Condensed"/>
              <a:ea typeface="Roboto Condensed"/>
              <a:cs typeface="Roboto Condensed"/>
            </a:endParaRPr>
          </a:p>
        </p:txBody>
      </p:sp>
      <p:sp>
        <p:nvSpPr>
          <p:cNvPr id="4" name="Rectangle 3">
            <a:extLst>
              <a:ext uri="{FF2B5EF4-FFF2-40B4-BE49-F238E27FC236}">
                <a16:creationId xmlns:a16="http://schemas.microsoft.com/office/drawing/2014/main" id="{4B5CED53-6FCF-CC45-6310-CEB79DC572C3}"/>
              </a:ext>
            </a:extLst>
          </p:cNvPr>
          <p:cNvSpPr/>
          <p:nvPr/>
        </p:nvSpPr>
        <p:spPr>
          <a:xfrm>
            <a:off x="2194986" y="2154489"/>
            <a:ext cx="3519379" cy="172420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rPr>
              <a:t>Support a </a:t>
            </a:r>
            <a:r>
              <a:rPr lang="en-US" err="1">
                <a:solidFill>
                  <a:schemeClr val="tx1"/>
                </a:solidFill>
              </a:rPr>
              <a:t>localised</a:t>
            </a:r>
            <a:r>
              <a:rPr lang="en-US">
                <a:solidFill>
                  <a:schemeClr val="tx1"/>
                </a:solidFill>
              </a:rPr>
              <a:t> understanding of infrastructure damage for the development of impact mitigation and recovery measures.</a:t>
            </a:r>
            <a:endParaRPr lang="en-CH">
              <a:solidFill>
                <a:schemeClr val="tx1"/>
              </a:solidFill>
            </a:endParaRPr>
          </a:p>
        </p:txBody>
      </p:sp>
      <p:sp>
        <p:nvSpPr>
          <p:cNvPr id="8" name="Rectangle 7">
            <a:extLst>
              <a:ext uri="{FF2B5EF4-FFF2-40B4-BE49-F238E27FC236}">
                <a16:creationId xmlns:a16="http://schemas.microsoft.com/office/drawing/2014/main" id="{91020627-4CC4-1894-56B2-3D87EA89260D}"/>
              </a:ext>
            </a:extLst>
          </p:cNvPr>
          <p:cNvSpPr/>
          <p:nvPr/>
        </p:nvSpPr>
        <p:spPr>
          <a:xfrm>
            <a:off x="8237326" y="2261791"/>
            <a:ext cx="3512289" cy="171630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CA">
              <a:solidFill>
                <a:schemeClr val="tx1"/>
              </a:solidFill>
            </a:endParaRPr>
          </a:p>
        </p:txBody>
      </p:sp>
      <p:sp>
        <p:nvSpPr>
          <p:cNvPr id="12" name="Rectangle 11">
            <a:extLst>
              <a:ext uri="{FF2B5EF4-FFF2-40B4-BE49-F238E27FC236}">
                <a16:creationId xmlns:a16="http://schemas.microsoft.com/office/drawing/2014/main" id="{678D050B-B9B8-B11A-45F7-C059588719D2}"/>
              </a:ext>
            </a:extLst>
          </p:cNvPr>
          <p:cNvSpPr/>
          <p:nvPr/>
        </p:nvSpPr>
        <p:spPr>
          <a:xfrm>
            <a:off x="463651" y="5762056"/>
            <a:ext cx="3629884" cy="8744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en-US" sz="1800">
              <a:solidFill>
                <a:schemeClr val="tx1"/>
              </a:solidFill>
            </a:endParaRPr>
          </a:p>
        </p:txBody>
      </p:sp>
      <p:sp>
        <p:nvSpPr>
          <p:cNvPr id="14" name="Rectangle 13">
            <a:extLst>
              <a:ext uri="{FF2B5EF4-FFF2-40B4-BE49-F238E27FC236}">
                <a16:creationId xmlns:a16="http://schemas.microsoft.com/office/drawing/2014/main" id="{128C3168-4DA3-6B76-2801-D5902271D0F7}"/>
              </a:ext>
            </a:extLst>
          </p:cNvPr>
          <p:cNvSpPr/>
          <p:nvPr/>
        </p:nvSpPr>
        <p:spPr>
          <a:xfrm>
            <a:off x="4336312" y="5771264"/>
            <a:ext cx="3747979" cy="8744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en-US">
              <a:solidFill>
                <a:schemeClr val="tx1"/>
              </a:solidFill>
            </a:endParaRPr>
          </a:p>
        </p:txBody>
      </p:sp>
      <p:sp>
        <p:nvSpPr>
          <p:cNvPr id="16" name="Rectangle 15">
            <a:extLst>
              <a:ext uri="{FF2B5EF4-FFF2-40B4-BE49-F238E27FC236}">
                <a16:creationId xmlns:a16="http://schemas.microsoft.com/office/drawing/2014/main" id="{06ADD65A-0499-EF94-5001-16A664075111}"/>
              </a:ext>
            </a:extLst>
          </p:cNvPr>
          <p:cNvSpPr/>
          <p:nvPr/>
        </p:nvSpPr>
        <p:spPr>
          <a:xfrm>
            <a:off x="8237326" y="5749864"/>
            <a:ext cx="3512289" cy="8744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endParaRPr lang="en-US">
              <a:solidFill>
                <a:schemeClr val="tx1"/>
              </a:solidFill>
            </a:endParaRPr>
          </a:p>
        </p:txBody>
      </p:sp>
      <p:sp>
        <p:nvSpPr>
          <p:cNvPr id="23" name="Callout: Down Arrow 22">
            <a:extLst>
              <a:ext uri="{FF2B5EF4-FFF2-40B4-BE49-F238E27FC236}">
                <a16:creationId xmlns:a16="http://schemas.microsoft.com/office/drawing/2014/main" id="{C816D87D-4C3E-A8F4-F74E-990424EF4316}"/>
              </a:ext>
            </a:extLst>
          </p:cNvPr>
          <p:cNvSpPr/>
          <p:nvPr/>
        </p:nvSpPr>
        <p:spPr>
          <a:xfrm>
            <a:off x="2141760" y="3805800"/>
            <a:ext cx="3519376" cy="1216015"/>
          </a:xfrm>
          <a:prstGeom prst="downArrowCallout">
            <a:avLst>
              <a:gd name="adj1" fmla="val 4478"/>
              <a:gd name="adj2" fmla="val 7348"/>
              <a:gd name="adj3" fmla="val 8187"/>
              <a:gd name="adj4" fmla="val 82897"/>
            </a:avLst>
          </a:prstGeom>
          <a:solidFill>
            <a:srgbClr val="58585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latin typeface="+mj-lt"/>
                <a:cs typeface="Segoe UI Semibold"/>
              </a:rPr>
              <a:t>Civil Society </a:t>
            </a:r>
            <a:r>
              <a:rPr lang="en-US" sz="2000" b="1" err="1">
                <a:latin typeface="+mj-lt"/>
                <a:cs typeface="Segoe UI Semibold"/>
              </a:rPr>
              <a:t>Organisations</a:t>
            </a:r>
            <a:endParaRPr lang="en-US" sz="2000" b="1">
              <a:latin typeface="+mj-lt"/>
              <a:cs typeface="Segoe UI Semibold" panose="020B0702040204020203" pitchFamily="34" charset="0"/>
            </a:endParaRPr>
          </a:p>
        </p:txBody>
      </p:sp>
      <p:sp>
        <p:nvSpPr>
          <p:cNvPr id="2" name="Callout: Down Arrow 1">
            <a:extLst>
              <a:ext uri="{FF2B5EF4-FFF2-40B4-BE49-F238E27FC236}">
                <a16:creationId xmlns:a16="http://schemas.microsoft.com/office/drawing/2014/main" id="{B40A2CF4-1015-0776-B555-EB004C798F4C}"/>
              </a:ext>
            </a:extLst>
          </p:cNvPr>
          <p:cNvSpPr/>
          <p:nvPr/>
        </p:nvSpPr>
        <p:spPr>
          <a:xfrm>
            <a:off x="2141760" y="1214517"/>
            <a:ext cx="3519376" cy="1216015"/>
          </a:xfrm>
          <a:prstGeom prst="downArrowCallout">
            <a:avLst>
              <a:gd name="adj1" fmla="val 5641"/>
              <a:gd name="adj2" fmla="val 8816"/>
              <a:gd name="adj3" fmla="val 8782"/>
              <a:gd name="adj4" fmla="val 79475"/>
            </a:avLst>
          </a:prstGeom>
          <a:solidFill>
            <a:srgbClr val="EE585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bg1"/>
                </a:solidFill>
                <a:latin typeface="+mj-lt"/>
                <a:cs typeface="Segoe UI Semibold" panose="020B0702040204020203" pitchFamily="34" charset="0"/>
              </a:rPr>
              <a:t>Local authorities</a:t>
            </a:r>
          </a:p>
        </p:txBody>
      </p:sp>
      <p:sp>
        <p:nvSpPr>
          <p:cNvPr id="3" name="Callout: Down Arrow 2">
            <a:extLst>
              <a:ext uri="{FF2B5EF4-FFF2-40B4-BE49-F238E27FC236}">
                <a16:creationId xmlns:a16="http://schemas.microsoft.com/office/drawing/2014/main" id="{BC188213-8E1B-2C3F-A69A-68BCECF92208}"/>
              </a:ext>
            </a:extLst>
          </p:cNvPr>
          <p:cNvSpPr/>
          <p:nvPr/>
        </p:nvSpPr>
        <p:spPr>
          <a:xfrm>
            <a:off x="6174720" y="3805800"/>
            <a:ext cx="3519376" cy="1216015"/>
          </a:xfrm>
          <a:prstGeom prst="downArrowCallout">
            <a:avLst>
              <a:gd name="adj1" fmla="val 5641"/>
              <a:gd name="adj2" fmla="val 8816"/>
              <a:gd name="adj3" fmla="val 8782"/>
              <a:gd name="adj4" fmla="val 79475"/>
            </a:avLst>
          </a:prstGeom>
          <a:solidFill>
            <a:srgbClr val="EE585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2000" b="1">
                <a:latin typeface="+mj-lt"/>
                <a:cs typeface="Segoe UI Semibold"/>
              </a:rPr>
              <a:t>Recovery actors</a:t>
            </a:r>
            <a:endParaRPr lang="en-US" sz="2000" b="1">
              <a:latin typeface="+mj-lt"/>
              <a:cs typeface="Segoe UI Semibold" panose="020B0702040204020203" pitchFamily="34" charset="0"/>
            </a:endParaRPr>
          </a:p>
        </p:txBody>
      </p:sp>
      <p:sp>
        <p:nvSpPr>
          <p:cNvPr id="5" name="Callout: Down Arrow 4">
            <a:extLst>
              <a:ext uri="{FF2B5EF4-FFF2-40B4-BE49-F238E27FC236}">
                <a16:creationId xmlns:a16="http://schemas.microsoft.com/office/drawing/2014/main" id="{C9DE0BF3-6971-F6D5-435B-BB7A89C60204}"/>
              </a:ext>
            </a:extLst>
          </p:cNvPr>
          <p:cNvSpPr/>
          <p:nvPr/>
        </p:nvSpPr>
        <p:spPr>
          <a:xfrm>
            <a:off x="6174720" y="1214517"/>
            <a:ext cx="3519376" cy="1216015"/>
          </a:xfrm>
          <a:prstGeom prst="downArrowCallout">
            <a:avLst>
              <a:gd name="adj1" fmla="val 4478"/>
              <a:gd name="adj2" fmla="val 7348"/>
              <a:gd name="adj3" fmla="val 8187"/>
              <a:gd name="adj4" fmla="val 82897"/>
            </a:avLst>
          </a:prstGeom>
          <a:solidFill>
            <a:srgbClr val="58585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2000" b="1">
                <a:latin typeface="+mj-lt"/>
                <a:cs typeface="Segoe UI Semibold"/>
              </a:rPr>
              <a:t>Humanitarian actors</a:t>
            </a:r>
            <a:endParaRPr lang="en-US"/>
          </a:p>
        </p:txBody>
      </p:sp>
      <p:sp>
        <p:nvSpPr>
          <p:cNvPr id="7" name="Rectangle 6">
            <a:extLst>
              <a:ext uri="{FF2B5EF4-FFF2-40B4-BE49-F238E27FC236}">
                <a16:creationId xmlns:a16="http://schemas.microsoft.com/office/drawing/2014/main" id="{A408EE26-B259-2C53-83B9-CD5399C74B40}"/>
              </a:ext>
            </a:extLst>
          </p:cNvPr>
          <p:cNvSpPr/>
          <p:nvPr/>
        </p:nvSpPr>
        <p:spPr>
          <a:xfrm>
            <a:off x="6039851" y="2121358"/>
            <a:ext cx="3519379" cy="172420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cs typeface="Segoe UI Light"/>
              </a:rPr>
              <a:t>Inform humanitarian programming that addresses the impacts of infrastructure damage (Shelter, NFI, WASH, FSL). </a:t>
            </a:r>
          </a:p>
        </p:txBody>
      </p:sp>
      <p:sp>
        <p:nvSpPr>
          <p:cNvPr id="10" name="Rectangle 9">
            <a:extLst>
              <a:ext uri="{FF2B5EF4-FFF2-40B4-BE49-F238E27FC236}">
                <a16:creationId xmlns:a16="http://schemas.microsoft.com/office/drawing/2014/main" id="{24F3C32A-80CE-98E2-AB22-769234988AFB}"/>
              </a:ext>
            </a:extLst>
          </p:cNvPr>
          <p:cNvSpPr/>
          <p:nvPr/>
        </p:nvSpPr>
        <p:spPr>
          <a:xfrm>
            <a:off x="6158650" y="4921525"/>
            <a:ext cx="3519379" cy="1724207"/>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cs typeface="Segoe UI Light"/>
              </a:rPr>
              <a:t>Provide baseline data to inform recovery and reconstruction planning, taking into account impacted populations' perceptions, needs and priorities.</a:t>
            </a:r>
          </a:p>
        </p:txBody>
      </p:sp>
      <p:sp>
        <p:nvSpPr>
          <p:cNvPr id="11" name="Rectangle 10">
            <a:extLst>
              <a:ext uri="{FF2B5EF4-FFF2-40B4-BE49-F238E27FC236}">
                <a16:creationId xmlns:a16="http://schemas.microsoft.com/office/drawing/2014/main" id="{F0C734E9-8878-8EAF-D1AB-5DA160C045F9}"/>
              </a:ext>
            </a:extLst>
          </p:cNvPr>
          <p:cNvSpPr/>
          <p:nvPr/>
        </p:nvSpPr>
        <p:spPr>
          <a:xfrm>
            <a:off x="2141760" y="4818668"/>
            <a:ext cx="3519379" cy="1216015"/>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a:solidFill>
                  <a:schemeClr val="tx1"/>
                </a:solidFill>
                <a:cs typeface="Segoe UI Light"/>
              </a:rPr>
              <a:t>Support local actions to affected population and advocacy efforts.</a:t>
            </a:r>
          </a:p>
        </p:txBody>
      </p:sp>
    </p:spTree>
    <p:extLst>
      <p:ext uri="{BB962C8B-B14F-4D97-AF65-F5344CB8AC3E}">
        <p14:creationId xmlns:p14="http://schemas.microsoft.com/office/powerpoint/2010/main" val="36831524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E61C05E7-E763-3BA0-A848-0A56690577D2}"/>
              </a:ext>
            </a:extLst>
          </p:cNvPr>
          <p:cNvSpPr txBox="1">
            <a:spLocks/>
          </p:cNvSpPr>
          <p:nvPr/>
        </p:nvSpPr>
        <p:spPr>
          <a:xfrm>
            <a:off x="4382729" y="2122432"/>
            <a:ext cx="3426543" cy="805527"/>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a:solidFill>
                  <a:srgbClr val="EE5859"/>
                </a:solidFill>
                <a:latin typeface="Roboto Black" panose="02000000000000000000" pitchFamily="2" charset="0"/>
                <a:ea typeface="Roboto Black" panose="02000000000000000000" pitchFamily="2" charset="0"/>
                <a:cs typeface="Roboto Condensed" panose="02000000000000000000" pitchFamily="2" charset="0"/>
              </a:rPr>
              <a:t>02</a:t>
            </a:r>
            <a:endParaRPr lang="en-CH" sz="4800">
              <a:solidFill>
                <a:srgbClr val="EE5859"/>
              </a:solidFill>
              <a:latin typeface="Roboto Black" panose="02000000000000000000" pitchFamily="2" charset="0"/>
              <a:ea typeface="Roboto Black" panose="02000000000000000000" pitchFamily="2" charset="0"/>
              <a:cs typeface="Roboto Condensed" panose="02000000000000000000" pitchFamily="2" charset="0"/>
            </a:endParaRPr>
          </a:p>
        </p:txBody>
      </p:sp>
      <p:sp>
        <p:nvSpPr>
          <p:cNvPr id="7" name="Title 4">
            <a:extLst>
              <a:ext uri="{FF2B5EF4-FFF2-40B4-BE49-F238E27FC236}">
                <a16:creationId xmlns:a16="http://schemas.microsoft.com/office/drawing/2014/main" id="{6E9BA4AF-2A05-4611-0E70-7FBB339EBC14}"/>
              </a:ext>
            </a:extLst>
          </p:cNvPr>
          <p:cNvSpPr txBox="1">
            <a:spLocks/>
          </p:cNvSpPr>
          <p:nvPr/>
        </p:nvSpPr>
        <p:spPr>
          <a:xfrm>
            <a:off x="2926031" y="1864941"/>
            <a:ext cx="6973922" cy="18868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r>
              <a:rPr lang="en-GB" sz="4400">
                <a:solidFill>
                  <a:srgbClr val="58585A"/>
                </a:solidFill>
                <a:latin typeface="Roboto Condensed"/>
                <a:ea typeface="Roboto Condensed"/>
                <a:cs typeface="Roboto Condensed"/>
              </a:rPr>
              <a:t>Izium Overview &amp; Findings</a:t>
            </a:r>
            <a:endParaRPr lang="en-US" sz="4400"/>
          </a:p>
        </p:txBody>
      </p:sp>
    </p:spTree>
    <p:extLst>
      <p:ext uri="{BB962C8B-B14F-4D97-AF65-F5344CB8AC3E}">
        <p14:creationId xmlns:p14="http://schemas.microsoft.com/office/powerpoint/2010/main" val="40670017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5">
            <a:extLst>
              <a:ext uri="{FF2B5EF4-FFF2-40B4-BE49-F238E27FC236}">
                <a16:creationId xmlns:a16="http://schemas.microsoft.com/office/drawing/2014/main" id="{A62B9C9E-6B88-CCAA-3C88-BBA862CFCA59}"/>
              </a:ext>
            </a:extLst>
          </p:cNvPr>
          <p:cNvSpPr txBox="1">
            <a:spLocks/>
          </p:cNvSpPr>
          <p:nvPr/>
        </p:nvSpPr>
        <p:spPr>
          <a:xfrm>
            <a:off x="475989" y="1852192"/>
            <a:ext cx="3729563" cy="3467172"/>
          </a:xfrm>
          <a:prstGeom prst="rect">
            <a:avLst/>
          </a:prstGeom>
          <a:solidFill>
            <a:srgbClr val="FFFFFF">
              <a:alpha val="51000"/>
            </a:srgbClr>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Leelawadee" panose="020B0502040204020203" pitchFamily="34" charset="-34"/>
                <a:ea typeface="+mn-ea"/>
                <a:cs typeface="Leelawadee" panose="020B0502040204020203" pitchFamily="34" charset="-34"/>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80000"/>
              </a:lnSpc>
            </a:pPr>
            <a:r>
              <a:rPr lang="en-GB" sz="2100" b="1" err="1">
                <a:latin typeface="Segoe UI Light"/>
                <a:ea typeface="Roboto Light"/>
                <a:cs typeface="Segoe UI Light"/>
              </a:rPr>
              <a:t>Kharkivska</a:t>
            </a:r>
            <a:r>
              <a:rPr lang="en-GB" sz="2100" b="1" dirty="0">
                <a:latin typeface="Segoe UI Light"/>
                <a:ea typeface="Roboto Light"/>
                <a:cs typeface="Segoe UI Light"/>
              </a:rPr>
              <a:t> Oblast's second largest city</a:t>
            </a:r>
            <a:r>
              <a:rPr lang="en-GB" sz="2100" dirty="0">
                <a:latin typeface="Segoe UI Light"/>
                <a:ea typeface="Roboto Light"/>
                <a:cs typeface="Segoe UI Light"/>
              </a:rPr>
              <a:t>, after Kharkiv. </a:t>
            </a:r>
            <a:br>
              <a:rPr lang="en-GB" sz="2100" dirty="0">
                <a:latin typeface="Segoe UI Light"/>
                <a:ea typeface="Roboto Light"/>
                <a:cs typeface="Segoe UI Light"/>
              </a:rPr>
            </a:br>
            <a:br>
              <a:rPr lang="en-GB" sz="2100" dirty="0">
                <a:latin typeface="Segoe UI Light"/>
                <a:ea typeface="Roboto Light"/>
                <a:cs typeface="Segoe UI Light"/>
              </a:rPr>
            </a:br>
            <a:r>
              <a:rPr lang="en-GB" sz="2100" dirty="0">
                <a:latin typeface="Segoe UI Light"/>
                <a:ea typeface="Roboto Light"/>
                <a:cs typeface="Segoe UI Light"/>
              </a:rPr>
              <a:t>The city was temporarily occupied from March – </a:t>
            </a:r>
            <a:r>
              <a:rPr lang="en-GB" sz="2100">
                <a:latin typeface="Segoe UI Light"/>
                <a:ea typeface="Roboto Light"/>
                <a:cs typeface="Segoe UI Light"/>
              </a:rPr>
              <a:t>September 2022.</a:t>
            </a:r>
            <a:br>
              <a:rPr lang="en-GB" sz="2100" dirty="0">
                <a:latin typeface="Segoe UI Light"/>
                <a:ea typeface="Roboto Light"/>
                <a:cs typeface="Segoe UI Light"/>
              </a:rPr>
            </a:br>
            <a:br>
              <a:rPr lang="en-GB" sz="2100" dirty="0">
                <a:latin typeface="Segoe UI Light"/>
                <a:ea typeface="Roboto Light"/>
                <a:cs typeface="Segoe UI Light"/>
              </a:rPr>
            </a:br>
            <a:r>
              <a:rPr lang="en-GB" sz="2100">
                <a:latin typeface="Segoe UI Light"/>
                <a:ea typeface="Roboto Light"/>
                <a:cs typeface="Segoe UI Light"/>
              </a:rPr>
              <a:t>Damage to both residential and </a:t>
            </a:r>
            <a:r>
              <a:rPr lang="en-GB" sz="2100" dirty="0">
                <a:latin typeface="Segoe UI Light"/>
                <a:ea typeface="Roboto Light"/>
                <a:cs typeface="Segoe UI Light"/>
              </a:rPr>
              <a:t>non-residential infrastructure has impacted access to essential services and led to displacement.</a:t>
            </a:r>
            <a:endParaRPr lang="en-US"/>
          </a:p>
          <a:p>
            <a:pPr algn="l">
              <a:lnSpc>
                <a:spcPct val="100000"/>
              </a:lnSpc>
            </a:pPr>
            <a:endParaRPr lang="en-GB" sz="2100">
              <a:latin typeface="+mj-lt"/>
              <a:ea typeface="Roboto Light"/>
            </a:endParaRPr>
          </a:p>
          <a:p>
            <a:pPr algn="l">
              <a:lnSpc>
                <a:spcPct val="100000"/>
              </a:lnSpc>
            </a:pPr>
            <a:endParaRPr lang="en-GB" sz="1800">
              <a:latin typeface="+mj-lt"/>
              <a:ea typeface="Roboto Light"/>
            </a:endParaRPr>
          </a:p>
        </p:txBody>
      </p:sp>
      <p:sp>
        <p:nvSpPr>
          <p:cNvPr id="8" name="Title 4">
            <a:extLst>
              <a:ext uri="{FF2B5EF4-FFF2-40B4-BE49-F238E27FC236}">
                <a16:creationId xmlns:a16="http://schemas.microsoft.com/office/drawing/2014/main" id="{0323DD62-5FAB-21A6-9017-DDF91B54756B}"/>
              </a:ext>
            </a:extLst>
          </p:cNvPr>
          <p:cNvSpPr txBox="1">
            <a:spLocks/>
          </p:cNvSpPr>
          <p:nvPr/>
        </p:nvSpPr>
        <p:spPr>
          <a:xfrm>
            <a:off x="475989" y="245648"/>
            <a:ext cx="5623940" cy="1088353"/>
          </a:xfrm>
          <a:prstGeom prst="rect">
            <a:avLst/>
          </a:prstGeom>
          <a:solidFill>
            <a:srgbClr val="FFFFFF">
              <a:alpha val="51000"/>
            </a:srgbClr>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6600" kern="1200" baseline="0">
                <a:solidFill>
                  <a:schemeClr val="tx1"/>
                </a:solidFill>
                <a:latin typeface="Franklin Gothic Demi" panose="020B0703020102020204" pitchFamily="34" charset="0"/>
                <a:ea typeface="+mj-ea"/>
                <a:cs typeface="+mj-cs"/>
              </a:defRPr>
            </a:lvl1pPr>
          </a:lstStyle>
          <a:p>
            <a:pPr algn="l"/>
            <a:r>
              <a:rPr lang="en-GB" sz="4800">
                <a:solidFill>
                  <a:srgbClr val="58585A"/>
                </a:solidFill>
                <a:latin typeface="Roboto Condensed"/>
                <a:ea typeface="Roboto Condensed"/>
                <a:cs typeface="Roboto Condensed"/>
              </a:rPr>
              <a:t>Izium: Context</a:t>
            </a:r>
            <a:endParaRPr lang="en-US"/>
          </a:p>
        </p:txBody>
      </p:sp>
      <p:sp>
        <p:nvSpPr>
          <p:cNvPr id="10" name="AutoShape 10" descr="Resettlement">
            <a:extLst>
              <a:ext uri="{FF2B5EF4-FFF2-40B4-BE49-F238E27FC236}">
                <a16:creationId xmlns:a16="http://schemas.microsoft.com/office/drawing/2014/main" id="{0C5B57B6-EDA3-09EB-C56E-0D929A9C9C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a:extLst>
              <a:ext uri="{FF2B5EF4-FFF2-40B4-BE49-F238E27FC236}">
                <a16:creationId xmlns:a16="http://schemas.microsoft.com/office/drawing/2014/main" id="{6DE8E4A9-E12D-6DDC-2730-F2E6D281AE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5842" y="1233835"/>
            <a:ext cx="6661216" cy="4695130"/>
          </a:xfrm>
          <a:prstGeom prst="rect">
            <a:avLst/>
          </a:prstGeom>
          <a:solidFill>
            <a:srgbClr val="FFFF00"/>
          </a:solidFill>
        </p:spPr>
      </p:pic>
      <p:sp>
        <p:nvSpPr>
          <p:cNvPr id="11" name="Rectangle 10">
            <a:extLst>
              <a:ext uri="{FF2B5EF4-FFF2-40B4-BE49-F238E27FC236}">
                <a16:creationId xmlns:a16="http://schemas.microsoft.com/office/drawing/2014/main" id="{13C0DE9E-CC79-B426-DCA5-0A1F0B51EDC3}"/>
              </a:ext>
            </a:extLst>
          </p:cNvPr>
          <p:cNvSpPr/>
          <p:nvPr/>
        </p:nvSpPr>
        <p:spPr>
          <a:xfrm>
            <a:off x="10044480" y="2971800"/>
            <a:ext cx="304800" cy="304800"/>
          </a:xfrm>
          <a:prstGeom prst="rect">
            <a:avLst/>
          </a:prstGeom>
          <a:no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58762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IMPACT">
      <a:majorFont>
        <a:latin typeface="Roboto Condense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ACH_blank ppt template2" id="{00BB7E05-9AB2-4B58-9877-E32AD072D014}" vid="{8FAFF0C6-AA7F-4308-86A9-02A2C4B45E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a0b5fe5-391f-41b6-811a-90e0518c7af2" xsi:nil="true"/>
    <lcf76f155ced4ddcb4097134ff3c332f xmlns="c228d1bd-650e-48eb-9f39-f684bd7bd257">
      <Terms xmlns="http://schemas.microsoft.com/office/infopath/2007/PartnerControls"/>
    </lcf76f155ced4ddcb4097134ff3c332f>
    <SharedWithUsers xmlns="fa0b5fe5-391f-41b6-811a-90e0518c7af2">
      <UserInfo>
        <DisplayName>Antoine CHANDONNET</DisplayName>
        <AccountId>37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93A2E158ED92647AF4EE09E30C26EE1" ma:contentTypeVersion="15" ma:contentTypeDescription="Crée un document." ma:contentTypeScope="" ma:versionID="8613280934e54dd97320f0fb3b0482c0">
  <xsd:schema xmlns:xsd="http://www.w3.org/2001/XMLSchema" xmlns:xs="http://www.w3.org/2001/XMLSchema" xmlns:p="http://schemas.microsoft.com/office/2006/metadata/properties" xmlns:ns2="c228d1bd-650e-48eb-9f39-f684bd7bd257" xmlns:ns3="fa0b5fe5-391f-41b6-811a-90e0518c7af2" targetNamespace="http://schemas.microsoft.com/office/2006/metadata/properties" ma:root="true" ma:fieldsID="b173159dc18dd73eb575c3732c5504c5" ns2:_="" ns3:_="">
    <xsd:import namespace="c228d1bd-650e-48eb-9f39-f684bd7bd257"/>
    <xsd:import namespace="fa0b5fe5-391f-41b6-811a-90e0518c7af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28d1bd-650e-48eb-9f39-f684bd7bd2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4d06f0b5-5743-41f2-90d3-b12c8ffc7f3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a0b5fe5-391f-41b6-811a-90e0518c7af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9467c31-3563-4463-b194-9d16e3020301}" ma:internalName="TaxCatchAll" ma:showField="CatchAllData" ma:web="fa0b5fe5-391f-41b6-811a-90e0518c7af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3923DA1-842D-4E64-B9A3-799276E3CCCA}">
  <ds:schemaRefs>
    <ds:schemaRef ds:uri="c228d1bd-650e-48eb-9f39-f684bd7bd257"/>
    <ds:schemaRef ds:uri="fa0b5fe5-391f-41b6-811a-90e0518c7af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93C2C9CB-1B97-43B3-9343-F19417735CD7}">
  <ds:schemaRefs>
    <ds:schemaRef ds:uri="http://schemas.microsoft.com/sharepoint/v3/contenttype/forms"/>
  </ds:schemaRefs>
</ds:datastoreItem>
</file>

<file path=customXml/itemProps3.xml><?xml version="1.0" encoding="utf-8"?>
<ds:datastoreItem xmlns:ds="http://schemas.openxmlformats.org/officeDocument/2006/customXml" ds:itemID="{0AFDC9CE-4DA3-4F4E-A311-0E10A581F5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28d1bd-650e-48eb-9f39-f684bd7bd257"/>
    <ds:schemaRef ds:uri="fa0b5fe5-391f-41b6-811a-90e0518c7af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REACH_Presentation_Template</Template>
  <Application>Microsoft Office PowerPoint</Application>
  <PresentationFormat>Widescreen</PresentationFormat>
  <Slides>28</Slides>
  <Notes>14</Notes>
  <HiddenSlides>0</HiddenSlide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Non-Residential Infrastructure Damage Assessment</vt:lpstr>
      <vt:lpstr>Non-Residential Infrastructure Damage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MCDONALD</dc:creator>
  <cp:revision>35</cp:revision>
  <cp:lastPrinted>2024-02-21T12:40:48Z</cp:lastPrinted>
  <dcterms:created xsi:type="dcterms:W3CDTF">2024-02-14T08:24:11Z</dcterms:created>
  <dcterms:modified xsi:type="dcterms:W3CDTF">2024-03-22T07:10:08Z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0x010100193A2E158ED92647AF4EE09E30C26EE1</vt:lpwstr>
  </property>
  <property fmtid="{D5CDD505-2E9C-101B-9397-08002B2CF9AE}" pid="3" name="MediaServiceImageTags">
    <vt:lpwstr/>
  </property>
</Properties>
</file>