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7.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8.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9.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0.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1.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2.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3.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34.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35.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36.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37.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8.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39.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701" r:id="rId3"/>
    <p:sldMasterId id="2147483697" r:id="rId4"/>
    <p:sldMasterId id="2147483703" r:id="rId5"/>
    <p:sldMasterId id="2147483723" r:id="rId6"/>
    <p:sldMasterId id="2147483733" r:id="rId7"/>
    <p:sldMasterId id="2147483752" r:id="rId8"/>
    <p:sldMasterId id="2147483739" r:id="rId9"/>
    <p:sldMasterId id="2147483688" r:id="rId10"/>
    <p:sldMasterId id="2147483778" r:id="rId11"/>
  </p:sldMasterIdLst>
  <p:notesMasterIdLst>
    <p:notesMasterId r:id="rId75"/>
  </p:notesMasterIdLst>
  <p:sldIdLst>
    <p:sldId id="256" r:id="rId12"/>
    <p:sldId id="257" r:id="rId13"/>
    <p:sldId id="315" r:id="rId14"/>
    <p:sldId id="316" r:id="rId15"/>
    <p:sldId id="318"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7" r:id="rId72"/>
    <p:sldId id="313" r:id="rId73"/>
    <p:sldId id="314" r:id="rId7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9" userDrawn="1">
          <p15:clr>
            <a:srgbClr val="A4A3A4"/>
          </p15:clr>
        </p15:guide>
        <p15:guide id="3" orient="horz" pos="1616" userDrawn="1">
          <p15:clr>
            <a:srgbClr val="A4A3A4"/>
          </p15:clr>
        </p15:guide>
        <p15:guide id="4" pos="2245" userDrawn="1">
          <p15:clr>
            <a:srgbClr val="A4A3A4"/>
          </p15:clr>
        </p15:guide>
        <p15:guide id="5" orient="horz" pos="1366" userDrawn="1">
          <p15:clr>
            <a:srgbClr val="A4A3A4"/>
          </p15:clr>
        </p15:guide>
        <p15:guide id="6" orient="horz" pos="247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Orlane Jadeau" initials="OJ" lastIdx="131" clrIdx="7">
    <p:extLst>
      <p:ext uri="{19B8F6BF-5375-455C-9EA6-DF929625EA0E}">
        <p15:presenceInfo xmlns:p15="http://schemas.microsoft.com/office/powerpoint/2012/main" userId="64d6973e0221856f" providerId="Windows Live"/>
      </p:ext>
    </p:extLst>
  </p:cmAuthor>
  <p:cmAuthor id="1" name="FAB LO" initials="FL" lastIdx="7" clrIdx="0">
    <p:extLst>
      <p:ext uri="{19B8F6BF-5375-455C-9EA6-DF929625EA0E}">
        <p15:presenceInfo xmlns:p15="http://schemas.microsoft.com/office/powerpoint/2012/main" userId="702e5244eed1f5b2" providerId="Windows Live"/>
      </p:ext>
    </p:extLst>
  </p:cmAuthor>
  <p:cmAuthor id="8" name="HP" initials="H" lastIdx="18" clrIdx="8">
    <p:extLst>
      <p:ext uri="{19B8F6BF-5375-455C-9EA6-DF929625EA0E}">
        <p15:presenceInfo xmlns:p15="http://schemas.microsoft.com/office/powerpoint/2012/main" userId="HP" providerId="None"/>
      </p:ext>
    </p:extLst>
  </p:cmAuthor>
  <p:cmAuthor id="2" name="Barbara Rosen Jacobson" initials="BRJ" lastIdx="7" clrIdx="1">
    <p:extLst>
      <p:ext uri="{19B8F6BF-5375-455C-9EA6-DF929625EA0E}">
        <p15:presenceInfo xmlns:p15="http://schemas.microsoft.com/office/powerpoint/2012/main" userId="273149debb6c58c2" providerId="Windows Live"/>
      </p:ext>
    </p:extLst>
  </p:cmAuthor>
  <p:cmAuthor id="9" name="Anna PASCALE" initials="AP" lastIdx="86" clrIdx="9">
    <p:extLst>
      <p:ext uri="{19B8F6BF-5375-455C-9EA6-DF929625EA0E}">
        <p15:presenceInfo xmlns:p15="http://schemas.microsoft.com/office/powerpoint/2012/main" userId="Anna PASCALE" providerId="None"/>
      </p:ext>
    </p:extLst>
  </p:cmAuthor>
  <p:cmAuthor id="3" name="Cosima Cloquet" initials="CC" lastIdx="24" clrIdx="2">
    <p:extLst>
      <p:ext uri="{19B8F6BF-5375-455C-9EA6-DF929625EA0E}">
        <p15:presenceInfo xmlns:p15="http://schemas.microsoft.com/office/powerpoint/2012/main" userId="Cosima Cloquet" providerId="None"/>
      </p:ext>
    </p:extLst>
  </p:cmAuthor>
  <p:cmAuthor id="4" name="admin" initials="a" lastIdx="18" clrIdx="3">
    <p:extLst>
      <p:ext uri="{19B8F6BF-5375-455C-9EA6-DF929625EA0E}">
        <p15:presenceInfo xmlns:p15="http://schemas.microsoft.com/office/powerpoint/2012/main" userId="admin" providerId="None"/>
      </p:ext>
    </p:extLst>
  </p:cmAuthor>
  <p:cmAuthor id="5" name="Avena" initials="A" lastIdx="1" clrIdx="4">
    <p:extLst>
      <p:ext uri="{19B8F6BF-5375-455C-9EA6-DF929625EA0E}">
        <p15:presenceInfo xmlns:p15="http://schemas.microsoft.com/office/powerpoint/2012/main" userId="2591775803003063" providerId="Windows Live"/>
      </p:ext>
    </p:extLst>
  </p:cmAuthor>
  <p:cmAuthor id="6" name="Margot Fortin" initials="MF" lastIdx="3" clrIdx="5">
    <p:extLst>
      <p:ext uri="{19B8F6BF-5375-455C-9EA6-DF929625EA0E}">
        <p15:presenceInfo xmlns:p15="http://schemas.microsoft.com/office/powerpoint/2012/main" userId="32286144fe1c63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3D4"/>
    <a:srgbClr val="979797"/>
    <a:srgbClr val="58585A"/>
    <a:srgbClr val="EE5859"/>
    <a:srgbClr val="F2F2F2"/>
    <a:srgbClr val="000000"/>
    <a:srgbClr val="D2CBB8"/>
    <a:srgbClr val="666666"/>
    <a:srgbClr val="808080"/>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87" autoAdjust="0"/>
    <p:restoredTop sz="93842" autoAdjust="0"/>
  </p:normalViewPr>
  <p:slideViewPr>
    <p:cSldViewPr snapToGrid="0">
      <p:cViewPr varScale="1">
        <p:scale>
          <a:sx n="107" d="100"/>
          <a:sy n="107" d="100"/>
        </p:scale>
        <p:origin x="1356" y="108"/>
      </p:cViewPr>
      <p:guideLst>
        <p:guide orient="horz" pos="2160"/>
        <p:guide pos="2789"/>
        <p:guide orient="horz" pos="1616"/>
        <p:guide pos="2245"/>
        <p:guide orient="horz" pos="1366"/>
        <p:guide orient="horz" pos="247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7.xlsx"/></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REACH\SynologyDrive\16_Unit&#233;%20territoriale%20et%20sectorielle\1_ABA\2021\08.%20Reporting\Archives\BFA2104_Graphiques%20rapport%20Dori.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REACH\SynologyDrive\16_Unit&#233;%20territoriale%20et%20sectorielle\1_ABA\2021\08.%20Reporting\Archives\BFA2104_Graphiques%20rapport%20Dori.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REACH\SynologyDrive\16_Unit&#233;%20territoriale%20et%20sectorielle\1_ABA\2021\08.%20Reporting\Archives\BFA2104_Graphiques%20rapport%20Dori.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REACH\SynologyDrive\16_Unit&#233;%20territoriale%20et%20sectorielle\1_ABA\2021\08.%20Reporting\Archives\BFA2104_Graphiques%20rapport%20Dori.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REACH\SynologyDrive\16_Unit&#233;%20territoriale%20et%20sectorielle\1_ABA\2021\08.%20Reporting\Archives\BFA2104_Graphiques%20rapport%20Dori.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REACH\SynologyDrive\16_Unit&#233;%20territoriale%20et%20sectorielle\1_ABA\2021\08.%20Reporting\Archives\BFA2104_Graphiques%20rapport%20Dor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Violences dans la commune d'origine</c:v>
                </c:pt>
                <c:pt idx="1">
                  <c:v>Déplacement préventif</c:v>
                </c:pt>
                <c:pt idx="2">
                  <c:v>Insécurité alimentaire</c:v>
                </c:pt>
              </c:strCache>
            </c:strRef>
          </c:cat>
          <c:val>
            <c:numRef>
              <c:f>Sheet1!$B$2:$B$4</c:f>
              <c:numCache>
                <c:formatCode>0%</c:formatCode>
                <c:ptCount val="3"/>
                <c:pt idx="0">
                  <c:v>0.69</c:v>
                </c:pt>
                <c:pt idx="1">
                  <c:v>0.3</c:v>
                </c:pt>
                <c:pt idx="2">
                  <c:v>0.01</c:v>
                </c:pt>
              </c:numCache>
            </c:numRef>
          </c:val>
          <c:extLst>
            <c:ext xmlns:c16="http://schemas.microsoft.com/office/drawing/2014/chart" uri="{C3380CC4-5D6E-409C-BE32-E72D297353CC}">
              <c16:uniqueId val="{00000000-EC6B-4784-AA1C-4C60E7CBBAFE}"/>
            </c:ext>
          </c:extLst>
        </c:ser>
        <c:dLbls>
          <c:dLblPos val="outEnd"/>
          <c:showLegendKey val="0"/>
          <c:showVal val="1"/>
          <c:showCatName val="0"/>
          <c:showSerName val="0"/>
          <c:showPercent val="0"/>
          <c:showBubbleSize val="0"/>
        </c:dLbls>
        <c:gapWidth val="219"/>
        <c:overlap val="-12"/>
        <c:axId val="365048255"/>
        <c:axId val="365050751"/>
      </c:barChart>
      <c:catAx>
        <c:axId val="36504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365050751"/>
        <c:crosses val="autoZero"/>
        <c:auto val="1"/>
        <c:lblAlgn val="ctr"/>
        <c:lblOffset val="100"/>
        <c:noMultiLvlLbl val="0"/>
      </c:catAx>
      <c:valAx>
        <c:axId val="365050751"/>
        <c:scaling>
          <c:orientation val="minMax"/>
        </c:scaling>
        <c:delete val="1"/>
        <c:axPos val="l"/>
        <c:numFmt formatCode="0%" sourceLinked="1"/>
        <c:majorTickMark val="none"/>
        <c:minorTickMark val="none"/>
        <c:tickLblPos val="nextTo"/>
        <c:crossAx val="365048255"/>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166239817135662E-2"/>
          <c:y val="3.1007742474594861E-2"/>
          <c:w val="0.95566752036572866"/>
          <c:h val="0.67701718162020275"/>
        </c:manualLayout>
      </c:layout>
      <c:barChart>
        <c:barDir val="col"/>
        <c:grouping val="clustered"/>
        <c:varyColors val="0"/>
        <c:ser>
          <c:idx val="0"/>
          <c:order val="0"/>
          <c:tx>
            <c:strRef>
              <c:f>EHA!$I$22</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EHA!$J$21:$N$21</c:f>
              <c:strCache>
                <c:ptCount val="5"/>
                <c:pt idx="0">
                  <c:v>Poste d'eau autonome/Robinet public</c:v>
                </c:pt>
                <c:pt idx="1">
                  <c:v>Forage avec pompe à motricité humaine(PMH)</c:v>
                </c:pt>
                <c:pt idx="2">
                  <c:v>Borne fontaine</c:v>
                </c:pt>
                <c:pt idx="3">
                  <c:v>Robinet dans la maison/concession</c:v>
                </c:pt>
                <c:pt idx="4">
                  <c:v>Source d'eau aménagée</c:v>
                </c:pt>
              </c:strCache>
            </c:strRef>
          </c:cat>
          <c:val>
            <c:numRef>
              <c:f>EHA!$J$22:$N$22</c:f>
              <c:numCache>
                <c:formatCode>0%</c:formatCode>
                <c:ptCount val="5"/>
                <c:pt idx="0">
                  <c:v>0.42</c:v>
                </c:pt>
                <c:pt idx="1">
                  <c:v>0.38</c:v>
                </c:pt>
                <c:pt idx="2">
                  <c:v>0.16</c:v>
                </c:pt>
                <c:pt idx="3">
                  <c:v>0.04</c:v>
                </c:pt>
                <c:pt idx="4">
                  <c:v>0.01</c:v>
                </c:pt>
              </c:numCache>
            </c:numRef>
          </c:val>
          <c:extLst>
            <c:ext xmlns:c16="http://schemas.microsoft.com/office/drawing/2014/chart" uri="{C3380CC4-5D6E-409C-BE32-E72D297353CC}">
              <c16:uniqueId val="{00000000-CA98-484C-890F-F2078A93E452}"/>
            </c:ext>
          </c:extLst>
        </c:ser>
        <c:ser>
          <c:idx val="1"/>
          <c:order val="1"/>
          <c:tx>
            <c:strRef>
              <c:f>EHA!$I$23</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EHA!$J$21:$N$21</c:f>
              <c:strCache>
                <c:ptCount val="5"/>
                <c:pt idx="0">
                  <c:v>Poste d'eau autonome/Robinet public</c:v>
                </c:pt>
                <c:pt idx="1">
                  <c:v>Forage avec pompe à motricité humaine(PMH)</c:v>
                </c:pt>
                <c:pt idx="2">
                  <c:v>Borne fontaine</c:v>
                </c:pt>
                <c:pt idx="3">
                  <c:v>Robinet dans la maison/concession</c:v>
                </c:pt>
                <c:pt idx="4">
                  <c:v>Source d'eau aménagée</c:v>
                </c:pt>
              </c:strCache>
            </c:strRef>
          </c:cat>
          <c:val>
            <c:numRef>
              <c:f>EHA!$J$23:$N$23</c:f>
              <c:numCache>
                <c:formatCode>0%</c:formatCode>
                <c:ptCount val="5"/>
                <c:pt idx="0">
                  <c:v>0.46</c:v>
                </c:pt>
                <c:pt idx="1">
                  <c:v>0.05</c:v>
                </c:pt>
                <c:pt idx="2">
                  <c:v>0.15</c:v>
                </c:pt>
                <c:pt idx="3">
                  <c:v>0.33</c:v>
                </c:pt>
                <c:pt idx="4">
                  <c:v>0.01</c:v>
                </c:pt>
              </c:numCache>
            </c:numRef>
          </c:val>
          <c:extLst>
            <c:ext xmlns:c16="http://schemas.microsoft.com/office/drawing/2014/chart" uri="{C3380CC4-5D6E-409C-BE32-E72D297353CC}">
              <c16:uniqueId val="{00000001-CA98-484C-890F-F2078A93E452}"/>
            </c:ext>
          </c:extLst>
        </c:ser>
        <c:dLbls>
          <c:dLblPos val="outEnd"/>
          <c:showLegendKey val="0"/>
          <c:showVal val="1"/>
          <c:showCatName val="0"/>
          <c:showSerName val="0"/>
          <c:showPercent val="0"/>
          <c:showBubbleSize val="0"/>
        </c:dLbls>
        <c:gapWidth val="219"/>
        <c:overlap val="-27"/>
        <c:axId val="1528132160"/>
        <c:axId val="1528133824"/>
      </c:barChart>
      <c:catAx>
        <c:axId val="1528132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528133824"/>
        <c:crosses val="autoZero"/>
        <c:auto val="1"/>
        <c:lblAlgn val="ctr"/>
        <c:lblOffset val="100"/>
        <c:noMultiLvlLbl val="0"/>
      </c:catAx>
      <c:valAx>
        <c:axId val="1528133824"/>
        <c:scaling>
          <c:orientation val="minMax"/>
        </c:scaling>
        <c:delete val="1"/>
        <c:axPos val="l"/>
        <c:numFmt formatCode="0%" sourceLinked="1"/>
        <c:majorTickMark val="none"/>
        <c:minorTickMark val="none"/>
        <c:tickLblPos val="nextTo"/>
        <c:crossAx val="15281321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Pas suffisant du tout</c:v>
                </c:pt>
                <c:pt idx="1">
                  <c:v>Insuffisant</c:v>
                </c:pt>
                <c:pt idx="2">
                  <c:v>Juste assez suffisant</c:v>
                </c:pt>
                <c:pt idx="3">
                  <c:v>Suffisant</c:v>
                </c:pt>
                <c:pt idx="4">
                  <c:v>Plus que suffisant</c:v>
                </c:pt>
              </c:strCache>
            </c:strRef>
          </c:cat>
          <c:val>
            <c:numRef>
              <c:f>Feuil1!$B$2:$B$6</c:f>
              <c:numCache>
                <c:formatCode>0%</c:formatCode>
                <c:ptCount val="5"/>
                <c:pt idx="0">
                  <c:v>0.04</c:v>
                </c:pt>
                <c:pt idx="1">
                  <c:v>0.34</c:v>
                </c:pt>
                <c:pt idx="2">
                  <c:v>0.39</c:v>
                </c:pt>
                <c:pt idx="3">
                  <c:v>0.24</c:v>
                </c:pt>
              </c:numCache>
            </c:numRef>
          </c:val>
          <c:extLst>
            <c:ext xmlns:c16="http://schemas.microsoft.com/office/drawing/2014/chart" uri="{C3380CC4-5D6E-409C-BE32-E72D297353CC}">
              <c16:uniqueId val="{00000000-C12F-43BB-9085-979BD23AB8D0}"/>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Pas suffisant du tout</c:v>
                </c:pt>
                <c:pt idx="1">
                  <c:v>Insuffisant</c:v>
                </c:pt>
                <c:pt idx="2">
                  <c:v>Juste assez suffisant</c:v>
                </c:pt>
                <c:pt idx="3">
                  <c:v>Suffisant</c:v>
                </c:pt>
                <c:pt idx="4">
                  <c:v>Plus que suffisant</c:v>
                </c:pt>
              </c:strCache>
            </c:strRef>
          </c:cat>
          <c:val>
            <c:numRef>
              <c:f>Feuil1!$C$2:$C$6</c:f>
              <c:numCache>
                <c:formatCode>0%</c:formatCode>
                <c:ptCount val="5"/>
                <c:pt idx="0">
                  <c:v>0.02</c:v>
                </c:pt>
                <c:pt idx="1">
                  <c:v>0.16</c:v>
                </c:pt>
                <c:pt idx="2">
                  <c:v>0.36</c:v>
                </c:pt>
                <c:pt idx="3">
                  <c:v>0.41</c:v>
                </c:pt>
                <c:pt idx="4">
                  <c:v>0.05</c:v>
                </c:pt>
              </c:numCache>
            </c:numRef>
          </c:val>
          <c:extLst>
            <c:ext xmlns:c16="http://schemas.microsoft.com/office/drawing/2014/chart" uri="{C3380CC4-5D6E-409C-BE32-E72D297353CC}">
              <c16:uniqueId val="{00000001-C12F-43BB-9085-979BD23AB8D0}"/>
            </c:ext>
          </c:extLst>
        </c:ser>
        <c:dLbls>
          <c:dLblPos val="outEnd"/>
          <c:showLegendKey val="0"/>
          <c:showVal val="1"/>
          <c:showCatName val="0"/>
          <c:showSerName val="0"/>
          <c:showPercent val="0"/>
          <c:showBubbleSize val="0"/>
        </c:dLbls>
        <c:gapWidth val="219"/>
        <c:overlap val="-27"/>
        <c:axId val="1615745871"/>
        <c:axId val="1615747119"/>
      </c:barChart>
      <c:catAx>
        <c:axId val="16157458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615747119"/>
        <c:crosses val="autoZero"/>
        <c:auto val="1"/>
        <c:lblAlgn val="ctr"/>
        <c:lblOffset val="100"/>
        <c:noMultiLvlLbl val="0"/>
      </c:catAx>
      <c:valAx>
        <c:axId val="1615747119"/>
        <c:scaling>
          <c:orientation val="minMax"/>
        </c:scaling>
        <c:delete val="1"/>
        <c:axPos val="l"/>
        <c:numFmt formatCode="0%" sourceLinked="1"/>
        <c:majorTickMark val="out"/>
        <c:minorTickMark val="none"/>
        <c:tickLblPos val="nextTo"/>
        <c:crossAx val="16157458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054982817869417E-2"/>
          <c:y val="2.6716818552831981E-2"/>
          <c:w val="0.96219931271477666"/>
          <c:h val="0.6152789126454522"/>
        </c:manualLayout>
      </c:layout>
      <c:barChart>
        <c:barDir val="col"/>
        <c:grouping val="clustered"/>
        <c:varyColors val="0"/>
        <c:ser>
          <c:idx val="0"/>
          <c:order val="0"/>
          <c:tx>
            <c:strRef>
              <c:f>EHA!$I$63</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EHA!$J$62:$N$62</c:f>
              <c:strCache>
                <c:ptCount val="5"/>
                <c:pt idx="0">
                  <c:v>Coupures d'eau fréquentes</c:v>
                </c:pt>
                <c:pt idx="1">
                  <c:v>Temps d'attente au point d'eau élévé</c:v>
                </c:pt>
                <c:pt idx="2">
                  <c:v>Point d'eau éloigné</c:v>
                </c:pt>
                <c:pt idx="3">
                  <c:v>Débit d'eau insuffisant</c:v>
                </c:pt>
                <c:pt idx="4">
                  <c:v>Prix d'eau élévé</c:v>
                </c:pt>
              </c:strCache>
            </c:strRef>
          </c:cat>
          <c:val>
            <c:numRef>
              <c:f>EHA!$J$63:$N$63</c:f>
              <c:numCache>
                <c:formatCode>0%</c:formatCode>
                <c:ptCount val="5"/>
                <c:pt idx="0">
                  <c:v>0.39</c:v>
                </c:pt>
                <c:pt idx="1">
                  <c:v>0.21</c:v>
                </c:pt>
                <c:pt idx="2">
                  <c:v>0.21</c:v>
                </c:pt>
                <c:pt idx="3">
                  <c:v>0.16</c:v>
                </c:pt>
                <c:pt idx="4">
                  <c:v>0.03</c:v>
                </c:pt>
              </c:numCache>
            </c:numRef>
          </c:val>
          <c:extLst>
            <c:ext xmlns:c16="http://schemas.microsoft.com/office/drawing/2014/chart" uri="{C3380CC4-5D6E-409C-BE32-E72D297353CC}">
              <c16:uniqueId val="{00000000-35A0-4AAD-A9B8-180515D0B50E}"/>
            </c:ext>
          </c:extLst>
        </c:ser>
        <c:ser>
          <c:idx val="1"/>
          <c:order val="1"/>
          <c:tx>
            <c:strRef>
              <c:f>EHA!$I$64</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EHA!$J$62:$N$62</c:f>
              <c:strCache>
                <c:ptCount val="5"/>
                <c:pt idx="0">
                  <c:v>Coupures d'eau fréquentes</c:v>
                </c:pt>
                <c:pt idx="1">
                  <c:v>Temps d'attente au point d'eau élévé</c:v>
                </c:pt>
                <c:pt idx="2">
                  <c:v>Point d'eau éloigné</c:v>
                </c:pt>
                <c:pt idx="3">
                  <c:v>Débit d'eau insuffisant</c:v>
                </c:pt>
                <c:pt idx="4">
                  <c:v>Prix d'eau élévé</c:v>
                </c:pt>
              </c:strCache>
            </c:strRef>
          </c:cat>
          <c:val>
            <c:numRef>
              <c:f>EHA!$J$64:$N$64</c:f>
              <c:numCache>
                <c:formatCode>0%</c:formatCode>
                <c:ptCount val="5"/>
                <c:pt idx="0">
                  <c:v>0.61</c:v>
                </c:pt>
                <c:pt idx="1">
                  <c:v>0.33</c:v>
                </c:pt>
                <c:pt idx="2">
                  <c:v>0</c:v>
                </c:pt>
                <c:pt idx="3">
                  <c:v>0.06</c:v>
                </c:pt>
                <c:pt idx="4">
                  <c:v>0</c:v>
                </c:pt>
              </c:numCache>
            </c:numRef>
          </c:val>
          <c:extLst>
            <c:ext xmlns:c16="http://schemas.microsoft.com/office/drawing/2014/chart" uri="{C3380CC4-5D6E-409C-BE32-E72D297353CC}">
              <c16:uniqueId val="{00000001-35A0-4AAD-A9B8-180515D0B50E}"/>
            </c:ext>
          </c:extLst>
        </c:ser>
        <c:dLbls>
          <c:dLblPos val="outEnd"/>
          <c:showLegendKey val="0"/>
          <c:showVal val="1"/>
          <c:showCatName val="0"/>
          <c:showSerName val="0"/>
          <c:showPercent val="0"/>
          <c:showBubbleSize val="0"/>
        </c:dLbls>
        <c:gapWidth val="219"/>
        <c:overlap val="-27"/>
        <c:axId val="1525536960"/>
        <c:axId val="1525537792"/>
      </c:barChart>
      <c:catAx>
        <c:axId val="15255369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525537792"/>
        <c:crosses val="autoZero"/>
        <c:auto val="1"/>
        <c:lblAlgn val="ctr"/>
        <c:lblOffset val="100"/>
        <c:noMultiLvlLbl val="0"/>
      </c:catAx>
      <c:valAx>
        <c:axId val="1525537792"/>
        <c:scaling>
          <c:orientation val="minMax"/>
        </c:scaling>
        <c:delete val="1"/>
        <c:axPos val="l"/>
        <c:numFmt formatCode="0%" sourceLinked="1"/>
        <c:majorTickMark val="out"/>
        <c:minorTickMark val="none"/>
        <c:tickLblPos val="nextTo"/>
        <c:crossAx val="1525536960"/>
        <c:crosses val="autoZero"/>
        <c:crossBetween val="between"/>
      </c:valAx>
      <c:spPr>
        <a:noFill/>
        <a:ln>
          <a:noFill/>
        </a:ln>
        <a:effectLst/>
      </c:spPr>
    </c:plotArea>
    <c:legend>
      <c:legendPos val="b"/>
      <c:layout>
        <c:manualLayout>
          <c:xMode val="edge"/>
          <c:yMode val="edge"/>
          <c:x val="0.33611034445436588"/>
          <c:y val="0.81401820075556963"/>
          <c:w val="0.33808845414941691"/>
          <c:h val="7.788565325505268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552E-2"/>
          <c:y val="3.0467186022184567E-2"/>
          <c:w val="0.93888888888888888"/>
          <c:h val="0.74913758242345851"/>
        </c:manualLayout>
      </c:layout>
      <c:barChart>
        <c:barDir val="col"/>
        <c:grouping val="clustered"/>
        <c:varyColors val="0"/>
        <c:ser>
          <c:idx val="0"/>
          <c:order val="0"/>
          <c:tx>
            <c:strRef>
              <c:f>EHA!$G$92</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EHA!$H$91:$I$91</c:f>
              <c:strCache>
                <c:ptCount val="2"/>
                <c:pt idx="0">
                  <c:v>Oui, accès du ménage à des latrines</c:v>
                </c:pt>
                <c:pt idx="1">
                  <c:v>Non,  Pas accès du ménage à des latrines</c:v>
                </c:pt>
              </c:strCache>
            </c:strRef>
          </c:cat>
          <c:val>
            <c:numRef>
              <c:f>EHA!$H$92:$I$92</c:f>
              <c:numCache>
                <c:formatCode>0%</c:formatCode>
                <c:ptCount val="2"/>
                <c:pt idx="0">
                  <c:v>0.78</c:v>
                </c:pt>
                <c:pt idx="1">
                  <c:v>0.22</c:v>
                </c:pt>
              </c:numCache>
            </c:numRef>
          </c:val>
          <c:extLst>
            <c:ext xmlns:c16="http://schemas.microsoft.com/office/drawing/2014/chart" uri="{C3380CC4-5D6E-409C-BE32-E72D297353CC}">
              <c16:uniqueId val="{00000000-5675-483D-8A54-A8ACB2714B48}"/>
            </c:ext>
          </c:extLst>
        </c:ser>
        <c:ser>
          <c:idx val="1"/>
          <c:order val="1"/>
          <c:tx>
            <c:strRef>
              <c:f>EHA!$G$93</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EHA!$H$91:$I$91</c:f>
              <c:strCache>
                <c:ptCount val="2"/>
                <c:pt idx="0">
                  <c:v>Oui, accès du ménage à des latrines</c:v>
                </c:pt>
                <c:pt idx="1">
                  <c:v>Non,  Pas accès du ménage à des latrines</c:v>
                </c:pt>
              </c:strCache>
            </c:strRef>
          </c:cat>
          <c:val>
            <c:numRef>
              <c:f>EHA!$H$93:$I$93</c:f>
              <c:numCache>
                <c:formatCode>0%</c:formatCode>
                <c:ptCount val="2"/>
                <c:pt idx="0">
                  <c:v>0.95</c:v>
                </c:pt>
                <c:pt idx="1">
                  <c:v>0.05</c:v>
                </c:pt>
              </c:numCache>
            </c:numRef>
          </c:val>
          <c:extLst>
            <c:ext xmlns:c16="http://schemas.microsoft.com/office/drawing/2014/chart" uri="{C3380CC4-5D6E-409C-BE32-E72D297353CC}">
              <c16:uniqueId val="{00000001-5675-483D-8A54-A8ACB2714B48}"/>
            </c:ext>
          </c:extLst>
        </c:ser>
        <c:dLbls>
          <c:dLblPos val="outEnd"/>
          <c:showLegendKey val="0"/>
          <c:showVal val="1"/>
          <c:showCatName val="0"/>
          <c:showSerName val="0"/>
          <c:showPercent val="0"/>
          <c:showBubbleSize val="0"/>
        </c:dLbls>
        <c:gapWidth val="219"/>
        <c:overlap val="-27"/>
        <c:axId val="1467772208"/>
        <c:axId val="1467785936"/>
      </c:barChart>
      <c:catAx>
        <c:axId val="14677722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7785936"/>
        <c:crosses val="autoZero"/>
        <c:auto val="1"/>
        <c:lblAlgn val="ctr"/>
        <c:lblOffset val="100"/>
        <c:noMultiLvlLbl val="0"/>
      </c:catAx>
      <c:valAx>
        <c:axId val="1467785936"/>
        <c:scaling>
          <c:orientation val="minMax"/>
        </c:scaling>
        <c:delete val="1"/>
        <c:axPos val="l"/>
        <c:numFmt formatCode="0%" sourceLinked="1"/>
        <c:majorTickMark val="out"/>
        <c:minorTickMark val="none"/>
        <c:tickLblPos val="nextTo"/>
        <c:crossAx val="14677722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0">
          <a:latin typeface="Arial Narrow" panose="020B0606020202030204" pitchFamily="34"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69707408733E-2"/>
          <c:y val="1.7845836303900207E-2"/>
          <c:w val="0.94151873679252618"/>
          <c:h val="0.63737803798197246"/>
        </c:manualLayout>
      </c:layout>
      <c:barChart>
        <c:barDir val="col"/>
        <c:grouping val="clustered"/>
        <c:varyColors val="0"/>
        <c:ser>
          <c:idx val="0"/>
          <c:order val="0"/>
          <c:tx>
            <c:strRef>
              <c:f>EHA!$I$121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EHA!$J$120:$M$120</c:f>
              <c:strCache>
                <c:ptCount val="4"/>
                <c:pt idx="0">
                  <c:v>Latrines publiques</c:v>
                </c:pt>
                <c:pt idx="1">
                  <c:v>Latrines privees partagees</c:v>
                </c:pt>
                <c:pt idx="2">
                  <c:v>Latrines privees</c:v>
                </c:pt>
                <c:pt idx="3">
                  <c:v>Toilettes à chasse d'eau mécanique ou manuelles</c:v>
                </c:pt>
              </c:strCache>
            </c:strRef>
          </c:cat>
          <c:val>
            <c:numRef>
              <c:f>EHA!$J$121:$M$121</c:f>
              <c:numCache>
                <c:formatCode>0%</c:formatCode>
                <c:ptCount val="4"/>
                <c:pt idx="0">
                  <c:v>0.48</c:v>
                </c:pt>
                <c:pt idx="1">
                  <c:v>0.28999999999999998</c:v>
                </c:pt>
                <c:pt idx="2">
                  <c:v>0.23</c:v>
                </c:pt>
                <c:pt idx="3">
                  <c:v>0</c:v>
                </c:pt>
              </c:numCache>
            </c:numRef>
          </c:val>
          <c:extLst>
            <c:ext xmlns:c16="http://schemas.microsoft.com/office/drawing/2014/chart" uri="{C3380CC4-5D6E-409C-BE32-E72D297353CC}">
              <c16:uniqueId val="{00000000-1529-4CFB-A323-C522B40496D6}"/>
            </c:ext>
          </c:extLst>
        </c:ser>
        <c:ser>
          <c:idx val="1"/>
          <c:order val="1"/>
          <c:tx>
            <c:strRef>
              <c:f>EHA!$I$122</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EHA!$J$120:$M$120</c:f>
              <c:strCache>
                <c:ptCount val="4"/>
                <c:pt idx="0">
                  <c:v>Latrines publiques</c:v>
                </c:pt>
                <c:pt idx="1">
                  <c:v>Latrines privees partagees</c:v>
                </c:pt>
                <c:pt idx="2">
                  <c:v>Latrines privees</c:v>
                </c:pt>
                <c:pt idx="3">
                  <c:v>Toilettes à chasse d'eau mécanique ou manuelles</c:v>
                </c:pt>
              </c:strCache>
            </c:strRef>
          </c:cat>
          <c:val>
            <c:numRef>
              <c:f>EHA!$J$122:$M$122</c:f>
              <c:numCache>
                <c:formatCode>0%</c:formatCode>
                <c:ptCount val="4"/>
                <c:pt idx="0">
                  <c:v>7.0000000000000007E-2</c:v>
                </c:pt>
                <c:pt idx="1">
                  <c:v>0.19</c:v>
                </c:pt>
                <c:pt idx="2">
                  <c:v>0.75</c:v>
                </c:pt>
                <c:pt idx="3">
                  <c:v>0</c:v>
                </c:pt>
              </c:numCache>
            </c:numRef>
          </c:val>
          <c:extLst>
            <c:ext xmlns:c16="http://schemas.microsoft.com/office/drawing/2014/chart" uri="{C3380CC4-5D6E-409C-BE32-E72D297353CC}">
              <c16:uniqueId val="{00000000-8D13-42A6-B98D-CAEDCBC391A3}"/>
            </c:ext>
          </c:extLst>
        </c:ser>
        <c:dLbls>
          <c:dLblPos val="outEnd"/>
          <c:showLegendKey val="0"/>
          <c:showVal val="1"/>
          <c:showCatName val="0"/>
          <c:showSerName val="0"/>
          <c:showPercent val="0"/>
          <c:showBubbleSize val="0"/>
        </c:dLbls>
        <c:gapWidth val="219"/>
        <c:overlap val="-27"/>
        <c:axId val="1476947664"/>
        <c:axId val="1476943504"/>
      </c:barChart>
      <c:catAx>
        <c:axId val="147694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76943504"/>
        <c:crosses val="autoZero"/>
        <c:auto val="1"/>
        <c:lblAlgn val="ctr"/>
        <c:lblOffset val="100"/>
        <c:noMultiLvlLbl val="0"/>
      </c:catAx>
      <c:valAx>
        <c:axId val="1476943504"/>
        <c:scaling>
          <c:orientation val="minMax"/>
        </c:scaling>
        <c:delete val="1"/>
        <c:axPos val="l"/>
        <c:numFmt formatCode="0%" sourceLinked="1"/>
        <c:majorTickMark val="none"/>
        <c:minorTickMark val="none"/>
        <c:tickLblPos val="nextTo"/>
        <c:crossAx val="14769476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100">
          <a:latin typeface="Arial Narrow" panose="020B0606020202030204" pitchFamily="34"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73555892118024E-2"/>
          <c:y val="4.9259525795760636E-2"/>
          <c:w val="0.94486514753111694"/>
          <c:h val="0.71536378055373551"/>
        </c:manualLayout>
      </c:layout>
      <c:barChart>
        <c:barDir val="col"/>
        <c:grouping val="clustered"/>
        <c:varyColors val="0"/>
        <c:ser>
          <c:idx val="0"/>
          <c:order val="0"/>
          <c:tx>
            <c:strRef>
              <c:f>'[Graphique dans Microsoft PowerPoint]AGR'!$J$6</c:f>
              <c:strCache>
                <c:ptCount val="1"/>
                <c:pt idx="0">
                  <c:v>PDI</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'[Graphique dans Microsoft PowerPoint]AGR'!$K$5:$L$5</c:f>
              <c:strCache>
                <c:ptCount val="2"/>
                <c:pt idx="0">
                  <c:v>Oui, les ménages ont accès à des AGR</c:v>
                </c:pt>
                <c:pt idx="1">
                  <c:v>non, les ménages n'ont pas accès à des AGR</c:v>
                </c:pt>
              </c:strCache>
            </c:strRef>
          </c:cat>
          <c:val>
            <c:numRef>
              <c:f>'[Graphique dans Microsoft PowerPoint]AGR'!$K$6:$L$6</c:f>
              <c:numCache>
                <c:formatCode>0%</c:formatCode>
                <c:ptCount val="2"/>
                <c:pt idx="0">
                  <c:v>0.54</c:v>
                </c:pt>
                <c:pt idx="1">
                  <c:v>0.45</c:v>
                </c:pt>
              </c:numCache>
            </c:numRef>
          </c:val>
          <c:extLst>
            <c:ext xmlns:c16="http://schemas.microsoft.com/office/drawing/2014/chart" uri="{C3380CC4-5D6E-409C-BE32-E72D297353CC}">
              <c16:uniqueId val="{00000000-B562-46BF-8ED3-7AE763486A8D}"/>
            </c:ext>
          </c:extLst>
        </c:ser>
        <c:ser>
          <c:idx val="1"/>
          <c:order val="1"/>
          <c:tx>
            <c:strRef>
              <c:f>'[Graphique dans Microsoft PowerPoint]AGR'!$J$7</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'[Graphique dans Microsoft PowerPoint]AGR'!$K$5:$L$5</c:f>
              <c:strCache>
                <c:ptCount val="2"/>
                <c:pt idx="0">
                  <c:v>Oui, les ménages ont accès à des AGR</c:v>
                </c:pt>
                <c:pt idx="1">
                  <c:v>non, les ménages n'ont pas accès à des AGR</c:v>
                </c:pt>
              </c:strCache>
            </c:strRef>
          </c:cat>
          <c:val>
            <c:numRef>
              <c:f>'[Graphique dans Microsoft PowerPoint]AGR'!$K$7:$L$7</c:f>
              <c:numCache>
                <c:formatCode>0%</c:formatCode>
                <c:ptCount val="2"/>
                <c:pt idx="0">
                  <c:v>0.86</c:v>
                </c:pt>
                <c:pt idx="1">
                  <c:v>0.14000000000000001</c:v>
                </c:pt>
              </c:numCache>
            </c:numRef>
          </c:val>
          <c:extLst>
            <c:ext xmlns:c16="http://schemas.microsoft.com/office/drawing/2014/chart" uri="{C3380CC4-5D6E-409C-BE32-E72D297353CC}">
              <c16:uniqueId val="{00000001-B562-46BF-8ED3-7AE763486A8D}"/>
            </c:ext>
          </c:extLst>
        </c:ser>
        <c:dLbls>
          <c:dLblPos val="outEnd"/>
          <c:showLegendKey val="0"/>
          <c:showVal val="1"/>
          <c:showCatName val="0"/>
          <c:showSerName val="0"/>
          <c:showPercent val="0"/>
          <c:showBubbleSize val="0"/>
        </c:dLbls>
        <c:gapWidth val="219"/>
        <c:overlap val="-27"/>
        <c:axId val="1717575055"/>
        <c:axId val="1717571311"/>
      </c:barChart>
      <c:catAx>
        <c:axId val="171757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717571311"/>
        <c:crosses val="autoZero"/>
        <c:auto val="1"/>
        <c:lblAlgn val="ctr"/>
        <c:lblOffset val="100"/>
        <c:noMultiLvlLbl val="0"/>
      </c:catAx>
      <c:valAx>
        <c:axId val="1717571311"/>
        <c:scaling>
          <c:orientation val="minMax"/>
        </c:scaling>
        <c:delete val="1"/>
        <c:axPos val="l"/>
        <c:numFmt formatCode="0%" sourceLinked="1"/>
        <c:majorTickMark val="none"/>
        <c:minorTickMark val="none"/>
        <c:tickLblPos val="nextTo"/>
        <c:crossAx val="171757505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100" b="0">
          <a:latin typeface="Arial Narrow" panose="020B0606020202030204" pitchFamily="34"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70870545824498"/>
          <c:y val="8.2182028332906595E-2"/>
          <c:w val="0.81654861645022447"/>
          <c:h val="0.32741617268278911"/>
        </c:manualLayout>
      </c:layout>
      <c:barChart>
        <c:barDir val="col"/>
        <c:grouping val="clustered"/>
        <c:varyColors val="0"/>
        <c:ser>
          <c:idx val="0"/>
          <c:order val="0"/>
          <c:tx>
            <c:strRef>
              <c:f>Sheet1!$B$1</c:f>
              <c:strCache>
                <c:ptCount val="1"/>
                <c:pt idx="0">
                  <c:v>Déplacés Internes</c:v>
                </c:pt>
              </c:strCache>
            </c:strRef>
          </c:tx>
          <c:spPr>
            <a:solidFill>
              <a:srgbClr val="EE5859"/>
            </a:solidFill>
            <a:ln>
              <a:noFill/>
            </a:ln>
            <a:effectLst/>
          </c:spPr>
          <c:invertIfNegative val="0"/>
          <c:dLbls>
            <c:dLbl>
              <c:idx val="0"/>
              <c:layout>
                <c:manualLayout>
                  <c:x val="-7.0797611277448004E-3"/>
                  <c:y val="-1.368556105025147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5C-4089-9C6A-99440F654754}"/>
                </c:ext>
              </c:extLst>
            </c:dLbl>
            <c:dLbl>
              <c:idx val="4"/>
              <c:layout>
                <c:manualLayout>
                  <c:x val="-9.4396815036595031E-3"/>
                  <c:y val="-1.492987543311333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0C7-4EE1-9511-87503D4AC198}"/>
                </c:ext>
              </c:extLst>
            </c:dLbl>
            <c:dLbl>
              <c:idx val="10"/>
              <c:delete val="1"/>
              <c:extLst>
                <c:ext xmlns:c15="http://schemas.microsoft.com/office/drawing/2012/chart" uri="{CE6537A1-D6FC-4f65-9D91-7224C49458BB}"/>
                <c:ext xmlns:c16="http://schemas.microsoft.com/office/drawing/2014/chart" uri="{C3380CC4-5D6E-409C-BE32-E72D297353CC}">
                  <c16:uniqueId val="{00000001-70C7-4EE1-9511-87503D4AC198}"/>
                </c:ext>
              </c:extLst>
            </c:dLbl>
            <c:dLbl>
              <c:idx val="11"/>
              <c:delete val="1"/>
              <c:extLst>
                <c:ext xmlns:c15="http://schemas.microsoft.com/office/drawing/2012/chart" uri="{CE6537A1-D6FC-4f65-9D91-7224C49458BB}"/>
                <c:ext xmlns:c16="http://schemas.microsoft.com/office/drawing/2014/chart" uri="{C3380CC4-5D6E-409C-BE32-E72D297353CC}">
                  <c16:uniqueId val="{0000000A-BE5C-4089-9C6A-99440F654754}"/>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Petit commerce</c:v>
                </c:pt>
                <c:pt idx="1">
                  <c:v>Métiers du bâtiment</c:v>
                </c:pt>
                <c:pt idx="2">
                  <c:v>Travail journalier rémuneré</c:v>
                </c:pt>
                <c:pt idx="3">
                  <c:v>Transformation de produits naturels, exploitation, vente de la production minière</c:v>
                </c:pt>
                <c:pt idx="4">
                  <c:v>Commerce</c:v>
                </c:pt>
                <c:pt idx="5">
                  <c:v>Pêche, chasse, cueillette et vente de ces produits</c:v>
                </c:pt>
                <c:pt idx="6">
                  <c:v>Dépendance à l'aide humanitaire ou sociale</c:v>
                </c:pt>
                <c:pt idx="7">
                  <c:v>Agriculture ou maraichage </c:v>
                </c:pt>
                <c:pt idx="8">
                  <c:v>Elévage </c:v>
                </c:pt>
                <c:pt idx="9">
                  <c:v>Travail  journalier agricole </c:v>
                </c:pt>
                <c:pt idx="10">
                  <c:v>Transport </c:v>
                </c:pt>
                <c:pt idx="11">
                  <c:v>Fonctionnaires </c:v>
                </c:pt>
              </c:strCache>
            </c:strRef>
          </c:cat>
          <c:val>
            <c:numRef>
              <c:f>Sheet1!$B$2:$B$13</c:f>
              <c:numCache>
                <c:formatCode>0%</c:formatCode>
                <c:ptCount val="12"/>
                <c:pt idx="0">
                  <c:v>0.44</c:v>
                </c:pt>
                <c:pt idx="1">
                  <c:v>0.38</c:v>
                </c:pt>
                <c:pt idx="2">
                  <c:v>0.24</c:v>
                </c:pt>
                <c:pt idx="3">
                  <c:v>0.13</c:v>
                </c:pt>
                <c:pt idx="4">
                  <c:v>0.09</c:v>
                </c:pt>
                <c:pt idx="5">
                  <c:v>0.05</c:v>
                </c:pt>
                <c:pt idx="6">
                  <c:v>0.04</c:v>
                </c:pt>
                <c:pt idx="7">
                  <c:v>0.02</c:v>
                </c:pt>
                <c:pt idx="8">
                  <c:v>0.02</c:v>
                </c:pt>
                <c:pt idx="9">
                  <c:v>0.02</c:v>
                </c:pt>
                <c:pt idx="10">
                  <c:v>0</c:v>
                </c:pt>
                <c:pt idx="11">
                  <c:v>0</c:v>
                </c:pt>
              </c:numCache>
            </c:numRef>
          </c:val>
          <c:extLst>
            <c:ext xmlns:c16="http://schemas.microsoft.com/office/drawing/2014/chart" uri="{C3380CC4-5D6E-409C-BE32-E72D297353CC}">
              <c16:uniqueId val="{00000000-BE5C-4089-9C6A-99440F654754}"/>
            </c:ext>
          </c:extLst>
        </c:ser>
        <c:ser>
          <c:idx val="1"/>
          <c:order val="1"/>
          <c:tx>
            <c:strRef>
              <c:f>Sheet1!$C$1</c:f>
              <c:strCache>
                <c:ptCount val="1"/>
                <c:pt idx="0">
                  <c:v>Non déplacés</c:v>
                </c:pt>
              </c:strCache>
            </c:strRef>
          </c:tx>
          <c:spPr>
            <a:solidFill>
              <a:srgbClr val="58585A"/>
            </a:solidFill>
            <a:ln>
              <a:noFill/>
            </a:ln>
            <a:effectLst/>
          </c:spPr>
          <c:invertIfNegative val="0"/>
          <c:dLbls>
            <c:dLbl>
              <c:idx val="0"/>
              <c:layout>
                <c:manualLayout>
                  <c:x val="1.061964169161694E-2"/>
                  <c:y val="-1.194390034649067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0C7-4EE1-9511-87503D4AC198}"/>
                </c:ext>
              </c:extLst>
            </c:dLbl>
            <c:dLbl>
              <c:idx val="1"/>
              <c:layout>
                <c:manualLayout>
                  <c:x val="8.2597213157020646E-3"/>
                  <c:y val="-2.737112210050294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0C7-4EE1-9511-87503D4AC198}"/>
                </c:ext>
              </c:extLst>
            </c:dLbl>
            <c:dLbl>
              <c:idx val="5"/>
              <c:delete val="1"/>
              <c:extLst>
                <c:ext xmlns:c15="http://schemas.microsoft.com/office/drawing/2012/chart" uri="{CE6537A1-D6FC-4f65-9D91-7224C49458BB}"/>
                <c:ext xmlns:c16="http://schemas.microsoft.com/office/drawing/2014/chart" uri="{C3380CC4-5D6E-409C-BE32-E72D297353CC}">
                  <c16:uniqueId val="{00000009-BE5C-4089-9C6A-99440F654754}"/>
                </c:ext>
              </c:extLst>
            </c:dLbl>
            <c:dLbl>
              <c:idx val="6"/>
              <c:layout>
                <c:manualLayout>
                  <c:x val="4.7198407518297516E-3"/>
                  <c:y val="-5.474224420100588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E5C-4089-9C6A-99440F654754}"/>
                </c:ext>
              </c:extLst>
            </c:dLbl>
            <c:dLbl>
              <c:idx val="7"/>
              <c:delete val="1"/>
              <c:extLst>
                <c:ext xmlns:c15="http://schemas.microsoft.com/office/drawing/2012/chart" uri="{CE6537A1-D6FC-4f65-9D91-7224C49458BB}"/>
                <c:ext xmlns:c16="http://schemas.microsoft.com/office/drawing/2014/chart" uri="{C3380CC4-5D6E-409C-BE32-E72D297353CC}">
                  <c16:uniqueId val="{00000004-70C7-4EE1-9511-87503D4AC198}"/>
                </c:ext>
              </c:extLst>
            </c:dLbl>
            <c:dLbl>
              <c:idx val="9"/>
              <c:delete val="1"/>
              <c:extLst>
                <c:ext xmlns:c15="http://schemas.microsoft.com/office/drawing/2012/chart" uri="{CE6537A1-D6FC-4f65-9D91-7224C49458BB}"/>
                <c:ext xmlns:c16="http://schemas.microsoft.com/office/drawing/2014/chart" uri="{C3380CC4-5D6E-409C-BE32-E72D297353CC}">
                  <c16:uniqueId val="{00000005-70C7-4EE1-9511-87503D4AC198}"/>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Petit commerce</c:v>
                </c:pt>
                <c:pt idx="1">
                  <c:v>Métiers du bâtiment</c:v>
                </c:pt>
                <c:pt idx="2">
                  <c:v>Fonctionnaires </c:v>
                </c:pt>
                <c:pt idx="3">
                  <c:v>Commerce</c:v>
                </c:pt>
                <c:pt idx="4">
                  <c:v>Elévage </c:v>
                </c:pt>
                <c:pt idx="5">
                  <c:v>Travail journalier rémuneré</c:v>
                </c:pt>
                <c:pt idx="6">
                  <c:v>Transport </c:v>
                </c:pt>
                <c:pt idx="7">
                  <c:v>Transformation de produits naturels, exploitation, vente de la production minière</c:v>
                </c:pt>
                <c:pt idx="8">
                  <c:v>Dépendance à l'aide humanitaire ou sociale</c:v>
                </c:pt>
                <c:pt idx="9">
                  <c:v>Pêche, chasse, cueillette et vente de ces produits</c:v>
                </c:pt>
                <c:pt idx="10">
                  <c:v>Agriculture ou maraichage </c:v>
                </c:pt>
                <c:pt idx="11">
                  <c:v>Travail  journalier agricole </c:v>
                </c:pt>
              </c:strCache>
            </c:strRef>
          </c:cat>
          <c:val>
            <c:numRef>
              <c:f>Sheet1!$C$2:$C$13</c:f>
              <c:numCache>
                <c:formatCode>0%</c:formatCode>
                <c:ptCount val="12"/>
                <c:pt idx="0">
                  <c:v>0.44</c:v>
                </c:pt>
                <c:pt idx="1">
                  <c:v>0.19</c:v>
                </c:pt>
                <c:pt idx="2">
                  <c:v>0.19</c:v>
                </c:pt>
                <c:pt idx="3">
                  <c:v>0.16</c:v>
                </c:pt>
                <c:pt idx="4">
                  <c:v>0.15</c:v>
                </c:pt>
                <c:pt idx="5">
                  <c:v>0.09</c:v>
                </c:pt>
                <c:pt idx="6">
                  <c:v>0.03</c:v>
                </c:pt>
                <c:pt idx="7">
                  <c:v>0.02</c:v>
                </c:pt>
                <c:pt idx="8">
                  <c:v>0.01</c:v>
                </c:pt>
                <c:pt idx="9">
                  <c:v>0</c:v>
                </c:pt>
                <c:pt idx="10">
                  <c:v>0</c:v>
                </c:pt>
                <c:pt idx="11">
                  <c:v>0</c:v>
                </c:pt>
              </c:numCache>
            </c:numRef>
          </c:val>
          <c:extLst>
            <c:ext xmlns:c16="http://schemas.microsoft.com/office/drawing/2014/chart" uri="{C3380CC4-5D6E-409C-BE32-E72D297353CC}">
              <c16:uniqueId val="{00000001-BE5C-4089-9C6A-99440F654754}"/>
            </c:ext>
          </c:extLst>
        </c:ser>
        <c:dLbls>
          <c:dLblPos val="outEnd"/>
          <c:showLegendKey val="0"/>
          <c:showVal val="1"/>
          <c:showCatName val="0"/>
          <c:showSerName val="0"/>
          <c:showPercent val="0"/>
          <c:showBubbleSize val="0"/>
        </c:dLbls>
        <c:gapWidth val="182"/>
        <c:axId val="955865648"/>
        <c:axId val="955883536"/>
      </c:barChart>
      <c:catAx>
        <c:axId val="95586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955883536"/>
        <c:crosses val="autoZero"/>
        <c:auto val="1"/>
        <c:lblAlgn val="ctr"/>
        <c:lblOffset val="100"/>
        <c:noMultiLvlLbl val="0"/>
      </c:catAx>
      <c:valAx>
        <c:axId val="955883536"/>
        <c:scaling>
          <c:orientation val="minMax"/>
        </c:scaling>
        <c:delete val="1"/>
        <c:axPos val="l"/>
        <c:numFmt formatCode="0%" sourceLinked="1"/>
        <c:majorTickMark val="none"/>
        <c:minorTickMark val="none"/>
        <c:tickLblPos val="nextTo"/>
        <c:crossAx val="955865648"/>
        <c:crosses val="autoZero"/>
        <c:crossBetween val="between"/>
      </c:valAx>
      <c:spPr>
        <a:noFill/>
        <a:ln>
          <a:noFill/>
        </a:ln>
        <a:effectLst/>
      </c:spPr>
    </c:plotArea>
    <c:legend>
      <c:legendPos val="b"/>
      <c:layout>
        <c:manualLayout>
          <c:xMode val="edge"/>
          <c:yMode val="edge"/>
          <c:x val="0.43775305848932577"/>
          <c:y val="0.68142185080140516"/>
          <c:w val="0.23217779305635239"/>
          <c:h val="5.808944147453563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400">
          <a:latin typeface="Arial Narrow" panose="020B0606020202030204" pitchFamily="34"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769707408733E-2"/>
          <c:y val="1.7845836303900207E-2"/>
          <c:w val="0.94151873679252618"/>
          <c:h val="0.63737803798197246"/>
        </c:manualLayout>
      </c:layout>
      <c:barChart>
        <c:barDir val="col"/>
        <c:grouping val="clustered"/>
        <c:varyColors val="0"/>
        <c:ser>
          <c:idx val="0"/>
          <c:order val="0"/>
          <c:tx>
            <c:strRef>
              <c:f>EHA!$I$121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EHA!$J$120:$O$120</c:f>
              <c:strCache>
                <c:ptCount val="6"/>
                <c:pt idx="0">
                  <c:v>Manque d'opportunité</c:v>
                </c:pt>
                <c:pt idx="1">
                  <c:v>Manque de qualification</c:v>
                </c:pt>
                <c:pt idx="2">
                  <c:v>Manque de stabilité</c:v>
                </c:pt>
                <c:pt idx="3">
                  <c:v>Pas de difficultés</c:v>
                </c:pt>
                <c:pt idx="4">
                  <c:v>Perte d'emploi</c:v>
                </c:pt>
                <c:pt idx="5">
                  <c:v>Cas de décès/maladie</c:v>
                </c:pt>
              </c:strCache>
            </c:strRef>
          </c:cat>
          <c:val>
            <c:numRef>
              <c:f>EHA!$J$121:$O$121</c:f>
              <c:numCache>
                <c:formatCode>0%</c:formatCode>
                <c:ptCount val="6"/>
                <c:pt idx="0">
                  <c:v>0.75</c:v>
                </c:pt>
                <c:pt idx="1">
                  <c:v>0.47</c:v>
                </c:pt>
                <c:pt idx="2">
                  <c:v>0.02</c:v>
                </c:pt>
                <c:pt idx="3">
                  <c:v>0.03</c:v>
                </c:pt>
                <c:pt idx="4">
                  <c:v>0.01</c:v>
                </c:pt>
                <c:pt idx="5">
                  <c:v>0.01</c:v>
                </c:pt>
              </c:numCache>
            </c:numRef>
          </c:val>
          <c:extLst>
            <c:ext xmlns:c16="http://schemas.microsoft.com/office/drawing/2014/chart" uri="{C3380CC4-5D6E-409C-BE32-E72D297353CC}">
              <c16:uniqueId val="{00000000-298D-4C9B-ACBD-5F7B82564407}"/>
            </c:ext>
          </c:extLst>
        </c:ser>
        <c:ser>
          <c:idx val="1"/>
          <c:order val="1"/>
          <c:tx>
            <c:strRef>
              <c:f>EHA!$I$122</c:f>
              <c:strCache>
                <c:ptCount val="1"/>
                <c:pt idx="0">
                  <c:v>Non déplacés</c:v>
                </c:pt>
              </c:strCache>
            </c:strRef>
          </c:tx>
          <c:spPr>
            <a:solidFill>
              <a:srgbClr val="58585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298D-4C9B-ACBD-5F7B82564407}"/>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EHA!$J$120:$O$120</c:f>
              <c:strCache>
                <c:ptCount val="6"/>
                <c:pt idx="0">
                  <c:v>Manque d'opportunité</c:v>
                </c:pt>
                <c:pt idx="1">
                  <c:v>Manque de qualification</c:v>
                </c:pt>
                <c:pt idx="2">
                  <c:v>Manque de stabilité</c:v>
                </c:pt>
                <c:pt idx="3">
                  <c:v>Pas de difficultés</c:v>
                </c:pt>
                <c:pt idx="4">
                  <c:v>Perte d'emploi</c:v>
                </c:pt>
                <c:pt idx="5">
                  <c:v>Cas de décès/maladie</c:v>
                </c:pt>
              </c:strCache>
            </c:strRef>
          </c:cat>
          <c:val>
            <c:numRef>
              <c:f>EHA!$J$122:$O$122</c:f>
              <c:numCache>
                <c:formatCode>0%</c:formatCode>
                <c:ptCount val="6"/>
                <c:pt idx="0">
                  <c:v>0.45</c:v>
                </c:pt>
                <c:pt idx="1">
                  <c:v>0.28000000000000003</c:v>
                </c:pt>
                <c:pt idx="2">
                  <c:v>0.03</c:v>
                </c:pt>
                <c:pt idx="3">
                  <c:v>0.34</c:v>
                </c:pt>
                <c:pt idx="4">
                  <c:v>0.08</c:v>
                </c:pt>
                <c:pt idx="5">
                  <c:v>0.01</c:v>
                </c:pt>
              </c:numCache>
            </c:numRef>
          </c:val>
          <c:extLst>
            <c:ext xmlns:c16="http://schemas.microsoft.com/office/drawing/2014/chart" uri="{C3380CC4-5D6E-409C-BE32-E72D297353CC}">
              <c16:uniqueId val="{00000002-298D-4C9B-ACBD-5F7B82564407}"/>
            </c:ext>
          </c:extLst>
        </c:ser>
        <c:dLbls>
          <c:dLblPos val="outEnd"/>
          <c:showLegendKey val="0"/>
          <c:showVal val="1"/>
          <c:showCatName val="0"/>
          <c:showSerName val="0"/>
          <c:showPercent val="0"/>
          <c:showBubbleSize val="0"/>
        </c:dLbls>
        <c:gapWidth val="219"/>
        <c:overlap val="-27"/>
        <c:axId val="1476947664"/>
        <c:axId val="1476943504"/>
      </c:barChart>
      <c:catAx>
        <c:axId val="147694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76943504"/>
        <c:crosses val="autoZero"/>
        <c:auto val="1"/>
        <c:lblAlgn val="ctr"/>
        <c:lblOffset val="100"/>
        <c:noMultiLvlLbl val="0"/>
      </c:catAx>
      <c:valAx>
        <c:axId val="1476943504"/>
        <c:scaling>
          <c:orientation val="minMax"/>
        </c:scaling>
        <c:delete val="1"/>
        <c:axPos val="l"/>
        <c:numFmt formatCode="0%" sourceLinked="1"/>
        <c:majorTickMark val="none"/>
        <c:minorTickMark val="none"/>
        <c:tickLblPos val="nextTo"/>
        <c:crossAx val="14769476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100">
          <a:latin typeface="Arial Narrow" panose="020B0606020202030204" pitchFamily="34" charset="0"/>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38452405900614E-2"/>
          <c:y val="5.1487299470593731E-2"/>
          <c:w val="0.95907349968519828"/>
          <c:h val="0.65198209572921462"/>
        </c:manualLayout>
      </c:layout>
      <c:barChart>
        <c:barDir val="col"/>
        <c:grouping val="clustered"/>
        <c:varyColors val="0"/>
        <c:ser>
          <c:idx val="0"/>
          <c:order val="0"/>
          <c:tx>
            <c:strRef>
              <c:f>'Securité Alimentaire'!$H$6</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'Securité Alimentaire'!$I$5:$J$5</c:f>
              <c:strCache>
                <c:ptCount val="2"/>
                <c:pt idx="0">
                  <c:v>Oui, les ménages ont un accès suffisant à de la nourriture </c:v>
                </c:pt>
                <c:pt idx="1">
                  <c:v>Non, les ménages n'ont  pas un accès suffisant à de la nourriture </c:v>
                </c:pt>
              </c:strCache>
            </c:strRef>
          </c:cat>
          <c:val>
            <c:numRef>
              <c:f>'Securité Alimentaire'!$I$6:$J$6</c:f>
              <c:numCache>
                <c:formatCode>0%</c:formatCode>
                <c:ptCount val="2"/>
                <c:pt idx="0">
                  <c:v>0.26</c:v>
                </c:pt>
                <c:pt idx="1">
                  <c:v>0.74</c:v>
                </c:pt>
              </c:numCache>
            </c:numRef>
          </c:val>
          <c:extLst>
            <c:ext xmlns:c16="http://schemas.microsoft.com/office/drawing/2014/chart" uri="{C3380CC4-5D6E-409C-BE32-E72D297353CC}">
              <c16:uniqueId val="{00000000-CE15-4D92-8027-B22F432F394C}"/>
            </c:ext>
          </c:extLst>
        </c:ser>
        <c:ser>
          <c:idx val="1"/>
          <c:order val="1"/>
          <c:tx>
            <c:strRef>
              <c:f>'Securité Alimentaire'!$H$7</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'Securité Alimentaire'!$I$5:$J$5</c:f>
              <c:strCache>
                <c:ptCount val="2"/>
                <c:pt idx="0">
                  <c:v>Oui, les ménages ont un accès suffisant à de la nourriture </c:v>
                </c:pt>
                <c:pt idx="1">
                  <c:v>Non, les ménages n'ont  pas un accès suffisant à de la nourriture </c:v>
                </c:pt>
              </c:strCache>
            </c:strRef>
          </c:cat>
          <c:val>
            <c:numRef>
              <c:f>'Securité Alimentaire'!$I$7:$J$7</c:f>
              <c:numCache>
                <c:formatCode>0%</c:formatCode>
                <c:ptCount val="2"/>
                <c:pt idx="0">
                  <c:v>0.8</c:v>
                </c:pt>
                <c:pt idx="1">
                  <c:v>0.2</c:v>
                </c:pt>
              </c:numCache>
            </c:numRef>
          </c:val>
          <c:extLst>
            <c:ext xmlns:c16="http://schemas.microsoft.com/office/drawing/2014/chart" uri="{C3380CC4-5D6E-409C-BE32-E72D297353CC}">
              <c16:uniqueId val="{00000001-CE15-4D92-8027-B22F432F394C}"/>
            </c:ext>
          </c:extLst>
        </c:ser>
        <c:dLbls>
          <c:dLblPos val="outEnd"/>
          <c:showLegendKey val="0"/>
          <c:showVal val="1"/>
          <c:showCatName val="0"/>
          <c:showSerName val="0"/>
          <c:showPercent val="0"/>
          <c:showBubbleSize val="0"/>
        </c:dLbls>
        <c:gapWidth val="219"/>
        <c:overlap val="-27"/>
        <c:axId val="1321415552"/>
        <c:axId val="1321396000"/>
      </c:barChart>
      <c:catAx>
        <c:axId val="132141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321396000"/>
        <c:crosses val="autoZero"/>
        <c:auto val="1"/>
        <c:lblAlgn val="ctr"/>
        <c:lblOffset val="100"/>
        <c:noMultiLvlLbl val="0"/>
      </c:catAx>
      <c:valAx>
        <c:axId val="1321396000"/>
        <c:scaling>
          <c:orientation val="minMax"/>
        </c:scaling>
        <c:delete val="1"/>
        <c:axPos val="l"/>
        <c:numFmt formatCode="0%" sourceLinked="1"/>
        <c:majorTickMark val="none"/>
        <c:minorTickMark val="none"/>
        <c:tickLblPos val="nextTo"/>
        <c:crossAx val="1321415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0">
          <a:latin typeface="Arial Narrow" panose="020B0606020202030204" pitchFamily="34" charset="0"/>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72095479037451E-3"/>
          <c:y val="0.17058721589698761"/>
          <c:w val="0.99869279045209625"/>
          <c:h val="0.53910709818281055"/>
        </c:manualLayout>
      </c:layout>
      <c:barChart>
        <c:barDir val="col"/>
        <c:grouping val="clustered"/>
        <c:varyColors val="0"/>
        <c:ser>
          <c:idx val="0"/>
          <c:order val="0"/>
          <c:tx>
            <c:strRef>
              <c:f>'Securité Alimentaire'!$F$35</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'Securité Alimentaire'!$G$34:$I$34</c:f>
              <c:strCache>
                <c:ptCount val="3"/>
                <c:pt idx="0">
                  <c:v>Amélioration</c:v>
                </c:pt>
                <c:pt idx="1">
                  <c:v>Stabilité</c:v>
                </c:pt>
                <c:pt idx="2">
                  <c:v>Détoriation</c:v>
                </c:pt>
              </c:strCache>
            </c:strRef>
          </c:cat>
          <c:val>
            <c:numRef>
              <c:f>'Securité Alimentaire'!$G$35:$I$35</c:f>
              <c:numCache>
                <c:formatCode>0%</c:formatCode>
                <c:ptCount val="3"/>
                <c:pt idx="0">
                  <c:v>0.06</c:v>
                </c:pt>
                <c:pt idx="1">
                  <c:v>0.43</c:v>
                </c:pt>
                <c:pt idx="2">
                  <c:v>0.51</c:v>
                </c:pt>
              </c:numCache>
            </c:numRef>
          </c:val>
          <c:extLst>
            <c:ext xmlns:c16="http://schemas.microsoft.com/office/drawing/2014/chart" uri="{C3380CC4-5D6E-409C-BE32-E72D297353CC}">
              <c16:uniqueId val="{00000000-E4A8-4D21-A772-1C299849BFB4}"/>
            </c:ext>
          </c:extLst>
        </c:ser>
        <c:ser>
          <c:idx val="1"/>
          <c:order val="1"/>
          <c:tx>
            <c:strRef>
              <c:f>'Securité Alimentaire'!$F$36</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'Securité Alimentaire'!$G$34:$I$34</c:f>
              <c:strCache>
                <c:ptCount val="3"/>
                <c:pt idx="0">
                  <c:v>Amélioration</c:v>
                </c:pt>
                <c:pt idx="1">
                  <c:v>Stabilité</c:v>
                </c:pt>
                <c:pt idx="2">
                  <c:v>Détoriation</c:v>
                </c:pt>
              </c:strCache>
            </c:strRef>
          </c:cat>
          <c:val>
            <c:numRef>
              <c:f>'Securité Alimentaire'!$G$36:$I$36</c:f>
              <c:numCache>
                <c:formatCode>0%</c:formatCode>
                <c:ptCount val="3"/>
                <c:pt idx="0">
                  <c:v>0.14000000000000001</c:v>
                </c:pt>
                <c:pt idx="1">
                  <c:v>0.75</c:v>
                </c:pt>
                <c:pt idx="2">
                  <c:v>0.11</c:v>
                </c:pt>
              </c:numCache>
            </c:numRef>
          </c:val>
          <c:extLst>
            <c:ext xmlns:c16="http://schemas.microsoft.com/office/drawing/2014/chart" uri="{C3380CC4-5D6E-409C-BE32-E72D297353CC}">
              <c16:uniqueId val="{00000001-E4A8-4D21-A772-1C299849BFB4}"/>
            </c:ext>
          </c:extLst>
        </c:ser>
        <c:dLbls>
          <c:dLblPos val="outEnd"/>
          <c:showLegendKey val="0"/>
          <c:showVal val="1"/>
          <c:showCatName val="0"/>
          <c:showSerName val="0"/>
          <c:showPercent val="0"/>
          <c:showBubbleSize val="0"/>
        </c:dLbls>
        <c:gapWidth val="219"/>
        <c:overlap val="-27"/>
        <c:axId val="1321420128"/>
        <c:axId val="1321425536"/>
      </c:barChart>
      <c:catAx>
        <c:axId val="132142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321425536"/>
        <c:crosses val="autoZero"/>
        <c:auto val="1"/>
        <c:lblAlgn val="ctr"/>
        <c:lblOffset val="100"/>
        <c:noMultiLvlLbl val="0"/>
      </c:catAx>
      <c:valAx>
        <c:axId val="1321425536"/>
        <c:scaling>
          <c:orientation val="minMax"/>
        </c:scaling>
        <c:delete val="1"/>
        <c:axPos val="l"/>
        <c:numFmt formatCode="0%" sourceLinked="1"/>
        <c:majorTickMark val="none"/>
        <c:minorTickMark val="none"/>
        <c:tickLblPos val="nextTo"/>
        <c:crossAx val="1321420128"/>
        <c:crosses val="autoZero"/>
        <c:crossBetween val="between"/>
      </c:valAx>
      <c:spPr>
        <a:noFill/>
        <a:ln>
          <a:noFill/>
        </a:ln>
        <a:effectLst/>
      </c:spPr>
    </c:plotArea>
    <c:legend>
      <c:legendPos val="b"/>
      <c:layout>
        <c:manualLayout>
          <c:xMode val="edge"/>
          <c:yMode val="edge"/>
          <c:x val="0.21865544540085746"/>
          <c:y val="0.9208574927469706"/>
          <c:w val="0.56846716935790054"/>
          <c:h val="7.91425072530294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b="0">
          <a:latin typeface="Arial Narrow" panose="020B060602020203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Moins de 1 mois</c:v>
                </c:pt>
                <c:pt idx="1">
                  <c:v>1 à 3 mois</c:v>
                </c:pt>
                <c:pt idx="2">
                  <c:v>3 à 6 mois</c:v>
                </c:pt>
                <c:pt idx="3">
                  <c:v>6 à 12 mois</c:v>
                </c:pt>
                <c:pt idx="4">
                  <c:v>1 an et plus</c:v>
                </c:pt>
              </c:strCache>
            </c:strRef>
          </c:cat>
          <c:val>
            <c:numRef>
              <c:f>Sheet1!$B$2:$B$6</c:f>
              <c:numCache>
                <c:formatCode>0%</c:formatCode>
                <c:ptCount val="5"/>
                <c:pt idx="0">
                  <c:v>0.01</c:v>
                </c:pt>
                <c:pt idx="1">
                  <c:v>0.02</c:v>
                </c:pt>
                <c:pt idx="2">
                  <c:v>0.06</c:v>
                </c:pt>
                <c:pt idx="3">
                  <c:v>0.34</c:v>
                </c:pt>
                <c:pt idx="4">
                  <c:v>0.56999999999999995</c:v>
                </c:pt>
              </c:numCache>
            </c:numRef>
          </c:val>
          <c:extLst>
            <c:ext xmlns:c16="http://schemas.microsoft.com/office/drawing/2014/chart" uri="{C3380CC4-5D6E-409C-BE32-E72D297353CC}">
              <c16:uniqueId val="{00000000-AF29-429B-A3C0-8DA218FB643D}"/>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Moins de 1 mois</c:v>
                </c:pt>
                <c:pt idx="1">
                  <c:v>1 à 3 mois</c:v>
                </c:pt>
                <c:pt idx="2">
                  <c:v>3 à 6 mois</c:v>
                </c:pt>
                <c:pt idx="3">
                  <c:v>6 à 12 mois</c:v>
                </c:pt>
                <c:pt idx="4">
                  <c:v>1 an et plus</c:v>
                </c:pt>
              </c:strCache>
            </c:strRef>
          </c:cat>
          <c:val>
            <c:numRef>
              <c:f>Sheet1!$C$2:$C$7</c:f>
              <c:numCache>
                <c:formatCode>General</c:formatCode>
                <c:ptCount val="5"/>
              </c:numCache>
            </c:numRef>
          </c:val>
          <c:extLst>
            <c:ext xmlns:c16="http://schemas.microsoft.com/office/drawing/2014/chart" uri="{C3380CC4-5D6E-409C-BE32-E72D297353CC}">
              <c16:uniqueId val="{00000001-AF29-429B-A3C0-8DA218FB643D}"/>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Moins de 1 mois</c:v>
                </c:pt>
                <c:pt idx="1">
                  <c:v>1 à 3 mois</c:v>
                </c:pt>
                <c:pt idx="2">
                  <c:v>3 à 6 mois</c:v>
                </c:pt>
                <c:pt idx="3">
                  <c:v>6 à 12 mois</c:v>
                </c:pt>
                <c:pt idx="4">
                  <c:v>1 an et plus</c:v>
                </c:pt>
              </c:strCache>
            </c:strRef>
          </c:cat>
          <c:val>
            <c:numRef>
              <c:f>Sheet1!$D$2:$D$7</c:f>
              <c:numCache>
                <c:formatCode>General</c:formatCode>
                <c:ptCount val="5"/>
              </c:numCache>
            </c:numRef>
          </c:val>
          <c:extLst>
            <c:ext xmlns:c16="http://schemas.microsoft.com/office/drawing/2014/chart" uri="{C3380CC4-5D6E-409C-BE32-E72D297353CC}">
              <c16:uniqueId val="{00000002-AF29-429B-A3C0-8DA218FB643D}"/>
            </c:ext>
          </c:extLst>
        </c:ser>
        <c:dLbls>
          <c:dLblPos val="outEnd"/>
          <c:showLegendKey val="0"/>
          <c:showVal val="1"/>
          <c:showCatName val="0"/>
          <c:showSerName val="0"/>
          <c:showPercent val="0"/>
          <c:showBubbleSize val="0"/>
        </c:dLbls>
        <c:gapWidth val="118"/>
        <c:overlap val="100"/>
        <c:axId val="1081766031"/>
        <c:axId val="1081752719"/>
      </c:barChart>
      <c:catAx>
        <c:axId val="108176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081752719"/>
        <c:crosses val="autoZero"/>
        <c:auto val="1"/>
        <c:lblAlgn val="ctr"/>
        <c:lblOffset val="100"/>
        <c:noMultiLvlLbl val="0"/>
      </c:catAx>
      <c:valAx>
        <c:axId val="1081752719"/>
        <c:scaling>
          <c:orientation val="minMax"/>
        </c:scaling>
        <c:delete val="1"/>
        <c:axPos val="l"/>
        <c:numFmt formatCode="0%" sourceLinked="1"/>
        <c:majorTickMark val="none"/>
        <c:minorTickMark val="none"/>
        <c:tickLblPos val="nextTo"/>
        <c:crossAx val="1081766031"/>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756692601366968E-2"/>
          <c:y val="7.4987162766003521E-2"/>
          <c:w val="0.9671929458682107"/>
          <c:h val="0.46090506858429348"/>
        </c:manualLayout>
      </c:layout>
      <c:barChart>
        <c:barDir val="col"/>
        <c:grouping val="clustered"/>
        <c:varyColors val="0"/>
        <c:ser>
          <c:idx val="0"/>
          <c:order val="0"/>
          <c:tx>
            <c:strRef>
              <c:f>'Securité Alimentaire'!$K$49</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'Securité Alimentaire'!$L$48:$P$48</c:f>
              <c:strCache>
                <c:ptCount val="5"/>
                <c:pt idx="0">
                  <c:v>Achat de biens avec de l'argent sur les marchés</c:v>
                </c:pt>
                <c:pt idx="1">
                  <c:v>Aide alimentaire humanitaire/ gouvernementale</c:v>
                </c:pt>
                <c:pt idx="2">
                  <c:v>Dons</c:v>
                </c:pt>
                <c:pt idx="3">
                  <c:v>Achat de biens sur les lieux autre que les marchés</c:v>
                </c:pt>
                <c:pt idx="4">
                  <c:v>Propre production/vente de betail</c:v>
                </c:pt>
              </c:strCache>
            </c:strRef>
          </c:cat>
          <c:val>
            <c:numRef>
              <c:f>'Securité Alimentaire'!$L$49:$P$49</c:f>
              <c:numCache>
                <c:formatCode>0%</c:formatCode>
                <c:ptCount val="5"/>
                <c:pt idx="0">
                  <c:v>0.67</c:v>
                </c:pt>
                <c:pt idx="1">
                  <c:v>0.19</c:v>
                </c:pt>
                <c:pt idx="2">
                  <c:v>0.09</c:v>
                </c:pt>
                <c:pt idx="3">
                  <c:v>0.04</c:v>
                </c:pt>
                <c:pt idx="4">
                  <c:v>0.01</c:v>
                </c:pt>
              </c:numCache>
            </c:numRef>
          </c:val>
          <c:extLst>
            <c:ext xmlns:c16="http://schemas.microsoft.com/office/drawing/2014/chart" uri="{C3380CC4-5D6E-409C-BE32-E72D297353CC}">
              <c16:uniqueId val="{00000000-2179-4972-B5AE-0F5829ED32D0}"/>
            </c:ext>
          </c:extLst>
        </c:ser>
        <c:ser>
          <c:idx val="1"/>
          <c:order val="1"/>
          <c:tx>
            <c:strRef>
              <c:f>'Securité Alimentaire'!$K$50</c:f>
              <c:strCache>
                <c:ptCount val="1"/>
                <c:pt idx="0">
                  <c:v>Non déplacés</c:v>
                </c:pt>
              </c:strCache>
            </c:strRef>
          </c:tx>
          <c:spPr>
            <a:solidFill>
              <a:srgbClr val="58585A"/>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A479-4A56-AEB5-8FAEC7C859BC}"/>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'Securité Alimentaire'!$L$48:$P$48</c:f>
              <c:strCache>
                <c:ptCount val="5"/>
                <c:pt idx="0">
                  <c:v>Achat de biens avec de l'argent sur les marchés</c:v>
                </c:pt>
                <c:pt idx="1">
                  <c:v>Aide alimentaire humanitaire/ gouvernementale</c:v>
                </c:pt>
                <c:pt idx="2">
                  <c:v>Dons</c:v>
                </c:pt>
                <c:pt idx="3">
                  <c:v>Achat de biens sur les lieux autre que les marchés</c:v>
                </c:pt>
                <c:pt idx="4">
                  <c:v>Propre production/vente de betail</c:v>
                </c:pt>
              </c:strCache>
            </c:strRef>
          </c:cat>
          <c:val>
            <c:numRef>
              <c:f>'Securité Alimentaire'!$L$50:$P$50</c:f>
              <c:numCache>
                <c:formatCode>0%</c:formatCode>
                <c:ptCount val="5"/>
                <c:pt idx="0">
                  <c:v>0.79</c:v>
                </c:pt>
                <c:pt idx="1">
                  <c:v>0.04</c:v>
                </c:pt>
                <c:pt idx="2">
                  <c:v>0</c:v>
                </c:pt>
                <c:pt idx="3">
                  <c:v>0.04</c:v>
                </c:pt>
                <c:pt idx="4">
                  <c:v>0.13</c:v>
                </c:pt>
              </c:numCache>
            </c:numRef>
          </c:val>
          <c:extLst>
            <c:ext xmlns:c16="http://schemas.microsoft.com/office/drawing/2014/chart" uri="{C3380CC4-5D6E-409C-BE32-E72D297353CC}">
              <c16:uniqueId val="{00000001-2179-4972-B5AE-0F5829ED32D0}"/>
            </c:ext>
          </c:extLst>
        </c:ser>
        <c:dLbls>
          <c:dLblPos val="outEnd"/>
          <c:showLegendKey val="0"/>
          <c:showVal val="1"/>
          <c:showCatName val="0"/>
          <c:showSerName val="0"/>
          <c:showPercent val="0"/>
          <c:showBubbleSize val="0"/>
        </c:dLbls>
        <c:gapWidth val="219"/>
        <c:overlap val="-27"/>
        <c:axId val="1467770544"/>
        <c:axId val="1467773040"/>
      </c:barChart>
      <c:catAx>
        <c:axId val="146777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7773040"/>
        <c:crosses val="autoZero"/>
        <c:auto val="1"/>
        <c:lblAlgn val="ctr"/>
        <c:lblOffset val="100"/>
        <c:noMultiLvlLbl val="0"/>
      </c:catAx>
      <c:valAx>
        <c:axId val="1467773040"/>
        <c:scaling>
          <c:orientation val="minMax"/>
        </c:scaling>
        <c:delete val="1"/>
        <c:axPos val="l"/>
        <c:numFmt formatCode="0%" sourceLinked="1"/>
        <c:majorTickMark val="none"/>
        <c:minorTickMark val="none"/>
        <c:tickLblPos val="nextTo"/>
        <c:crossAx val="1467770544"/>
        <c:crosses val="autoZero"/>
        <c:crossBetween val="between"/>
      </c:valAx>
      <c:spPr>
        <a:noFill/>
        <a:ln>
          <a:noFill/>
        </a:ln>
        <a:effectLst/>
      </c:spPr>
    </c:plotArea>
    <c:legend>
      <c:legendPos val="b"/>
      <c:layout>
        <c:manualLayout>
          <c:xMode val="edge"/>
          <c:yMode val="edge"/>
          <c:x val="0.3471070116058288"/>
          <c:y val="0.75953821952485645"/>
          <c:w val="0.44460312591626838"/>
          <c:h val="6.947769752045944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089635131369664E-3"/>
          <c:y val="5.0620197060042726E-2"/>
          <c:w val="0.9966863952259043"/>
          <c:h val="0.6127850541543105"/>
        </c:manualLayout>
      </c:layout>
      <c:barChart>
        <c:barDir val="col"/>
        <c:grouping val="clustered"/>
        <c:varyColors val="0"/>
        <c:ser>
          <c:idx val="0"/>
          <c:order val="0"/>
          <c:tx>
            <c:strRef>
              <c:f>Santé!$H$7</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Santé!$I$6:$J$6</c:f>
              <c:strCache>
                <c:ptCount val="2"/>
                <c:pt idx="0">
                  <c:v>Oui, les ménages ont accès aux services de soins adéquats</c:v>
                </c:pt>
                <c:pt idx="1">
                  <c:v>Non, les ménages n'ont pas accès aux services de soins adéquats</c:v>
                </c:pt>
              </c:strCache>
            </c:strRef>
          </c:cat>
          <c:val>
            <c:numRef>
              <c:f>Santé!$I$7:$J$7</c:f>
              <c:numCache>
                <c:formatCode>0%</c:formatCode>
                <c:ptCount val="2"/>
                <c:pt idx="0">
                  <c:v>0.9</c:v>
                </c:pt>
                <c:pt idx="1">
                  <c:v>0.1</c:v>
                </c:pt>
              </c:numCache>
            </c:numRef>
          </c:val>
          <c:extLst>
            <c:ext xmlns:c16="http://schemas.microsoft.com/office/drawing/2014/chart" uri="{C3380CC4-5D6E-409C-BE32-E72D297353CC}">
              <c16:uniqueId val="{00000000-70F4-41FC-8CDF-2F314D50C50A}"/>
            </c:ext>
          </c:extLst>
        </c:ser>
        <c:ser>
          <c:idx val="1"/>
          <c:order val="1"/>
          <c:tx>
            <c:strRef>
              <c:f>Santé!$H$8</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Santé!$I$6:$J$6</c:f>
              <c:strCache>
                <c:ptCount val="2"/>
                <c:pt idx="0">
                  <c:v>Oui, les ménages ont accès aux services de soins adéquats</c:v>
                </c:pt>
                <c:pt idx="1">
                  <c:v>Non, les ménages n'ont pas accès aux services de soins adéquats</c:v>
                </c:pt>
              </c:strCache>
            </c:strRef>
          </c:cat>
          <c:val>
            <c:numRef>
              <c:f>Santé!$I$8:$J$8</c:f>
              <c:numCache>
                <c:formatCode>0%</c:formatCode>
                <c:ptCount val="2"/>
                <c:pt idx="0">
                  <c:v>0.92</c:v>
                </c:pt>
                <c:pt idx="1">
                  <c:v>0.08</c:v>
                </c:pt>
              </c:numCache>
            </c:numRef>
          </c:val>
          <c:extLst>
            <c:ext xmlns:c16="http://schemas.microsoft.com/office/drawing/2014/chart" uri="{C3380CC4-5D6E-409C-BE32-E72D297353CC}">
              <c16:uniqueId val="{00000001-70F4-41FC-8CDF-2F314D50C50A}"/>
            </c:ext>
          </c:extLst>
        </c:ser>
        <c:dLbls>
          <c:dLblPos val="outEnd"/>
          <c:showLegendKey val="0"/>
          <c:showVal val="1"/>
          <c:showCatName val="0"/>
          <c:showSerName val="0"/>
          <c:showPercent val="0"/>
          <c:showBubbleSize val="0"/>
        </c:dLbls>
        <c:gapWidth val="219"/>
        <c:overlap val="-27"/>
        <c:axId val="1468056000"/>
        <c:axId val="1468056416"/>
      </c:barChart>
      <c:catAx>
        <c:axId val="146805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8056416"/>
        <c:crosses val="autoZero"/>
        <c:auto val="1"/>
        <c:lblAlgn val="ctr"/>
        <c:lblOffset val="100"/>
        <c:noMultiLvlLbl val="0"/>
      </c:catAx>
      <c:valAx>
        <c:axId val="1468056416"/>
        <c:scaling>
          <c:orientation val="minMax"/>
        </c:scaling>
        <c:delete val="1"/>
        <c:axPos val="l"/>
        <c:numFmt formatCode="0%" sourceLinked="1"/>
        <c:majorTickMark val="none"/>
        <c:minorTickMark val="none"/>
        <c:tickLblPos val="nextTo"/>
        <c:crossAx val="1468056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97846567967699E-3"/>
          <c:y val="4.2757238479308756E-4"/>
          <c:w val="0.98497962267715045"/>
          <c:h val="0.41425373209378435"/>
        </c:manualLayout>
      </c:layout>
      <c:barChart>
        <c:barDir val="col"/>
        <c:grouping val="clustered"/>
        <c:varyColors val="0"/>
        <c:ser>
          <c:idx val="0"/>
          <c:order val="0"/>
          <c:tx>
            <c:strRef>
              <c:f>Santé!$H$21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Santé!$I$20:$M$20</c:f>
              <c:strCache>
                <c:ptCount val="5"/>
                <c:pt idx="0">
                  <c:v>Aucune difficulté</c:v>
                </c:pt>
                <c:pt idx="1">
                  <c:v>Les frais de consultation sont élévés</c:v>
                </c:pt>
                <c:pt idx="2">
                  <c:v>Le temps d'attente est trop élévé poiur obtenir un consultation</c:v>
                </c:pt>
                <c:pt idx="3">
                  <c:v>Les frais de médicaments sont chers</c:v>
                </c:pt>
                <c:pt idx="4">
                  <c:v>Les équipements de soins medicaux sont insuffisants</c:v>
                </c:pt>
              </c:strCache>
            </c:strRef>
          </c:cat>
          <c:val>
            <c:numRef>
              <c:f>Santé!$I$21:$M$21</c:f>
              <c:numCache>
                <c:formatCode>0%</c:formatCode>
                <c:ptCount val="5"/>
                <c:pt idx="0">
                  <c:v>0.4</c:v>
                </c:pt>
                <c:pt idx="1">
                  <c:v>0.3</c:v>
                </c:pt>
                <c:pt idx="2">
                  <c:v>0.2</c:v>
                </c:pt>
                <c:pt idx="3">
                  <c:v>0.1</c:v>
                </c:pt>
                <c:pt idx="4">
                  <c:v>0</c:v>
                </c:pt>
              </c:numCache>
            </c:numRef>
          </c:val>
          <c:extLst>
            <c:ext xmlns:c16="http://schemas.microsoft.com/office/drawing/2014/chart" uri="{C3380CC4-5D6E-409C-BE32-E72D297353CC}">
              <c16:uniqueId val="{00000000-A7FC-4442-BA2C-D826848C3487}"/>
            </c:ext>
          </c:extLst>
        </c:ser>
        <c:ser>
          <c:idx val="1"/>
          <c:order val="1"/>
          <c:tx>
            <c:strRef>
              <c:f>Santé!$H$22</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Santé!$I$20:$M$20</c:f>
              <c:strCache>
                <c:ptCount val="5"/>
                <c:pt idx="0">
                  <c:v>Aucune difficulté</c:v>
                </c:pt>
                <c:pt idx="1">
                  <c:v>Les frais de consultation sont élévés</c:v>
                </c:pt>
                <c:pt idx="2">
                  <c:v>Le temps d'attente est trop élévé poiur obtenir un consultation</c:v>
                </c:pt>
                <c:pt idx="3">
                  <c:v>Les frais de médicaments sont chers</c:v>
                </c:pt>
                <c:pt idx="4">
                  <c:v>Les équipements de soins medicaux sont insuffisants</c:v>
                </c:pt>
              </c:strCache>
            </c:strRef>
          </c:cat>
          <c:val>
            <c:numRef>
              <c:f>Santé!$I$22:$M$22</c:f>
              <c:numCache>
                <c:formatCode>0%</c:formatCode>
                <c:ptCount val="5"/>
                <c:pt idx="0">
                  <c:v>0.5</c:v>
                </c:pt>
                <c:pt idx="1">
                  <c:v>0.13</c:v>
                </c:pt>
                <c:pt idx="2">
                  <c:v>0</c:v>
                </c:pt>
                <c:pt idx="3">
                  <c:v>0</c:v>
                </c:pt>
                <c:pt idx="4">
                  <c:v>0.38</c:v>
                </c:pt>
              </c:numCache>
            </c:numRef>
          </c:val>
          <c:extLst>
            <c:ext xmlns:c16="http://schemas.microsoft.com/office/drawing/2014/chart" uri="{C3380CC4-5D6E-409C-BE32-E72D297353CC}">
              <c16:uniqueId val="{00000001-A7FC-4442-BA2C-D826848C3487}"/>
            </c:ext>
          </c:extLst>
        </c:ser>
        <c:dLbls>
          <c:dLblPos val="outEnd"/>
          <c:showLegendKey val="0"/>
          <c:showVal val="1"/>
          <c:showCatName val="0"/>
          <c:showSerName val="0"/>
          <c:showPercent val="0"/>
          <c:showBubbleSize val="0"/>
        </c:dLbls>
        <c:gapWidth val="219"/>
        <c:overlap val="-27"/>
        <c:axId val="1528134240"/>
        <c:axId val="1528134656"/>
      </c:barChart>
      <c:catAx>
        <c:axId val="152813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528134656"/>
        <c:crosses val="autoZero"/>
        <c:auto val="1"/>
        <c:lblAlgn val="ctr"/>
        <c:lblOffset val="100"/>
        <c:noMultiLvlLbl val="0"/>
      </c:catAx>
      <c:valAx>
        <c:axId val="1528134656"/>
        <c:scaling>
          <c:orientation val="minMax"/>
        </c:scaling>
        <c:delete val="1"/>
        <c:axPos val="l"/>
        <c:numFmt formatCode="0%" sourceLinked="1"/>
        <c:majorTickMark val="none"/>
        <c:minorTickMark val="none"/>
        <c:tickLblPos val="nextTo"/>
        <c:crossAx val="1528134240"/>
        <c:crosses val="autoZero"/>
        <c:crossBetween val="between"/>
      </c:valAx>
      <c:spPr>
        <a:noFill/>
        <a:ln>
          <a:noFill/>
        </a:ln>
        <a:effectLst/>
      </c:spPr>
    </c:plotArea>
    <c:legend>
      <c:legendPos val="b"/>
      <c:layout>
        <c:manualLayout>
          <c:xMode val="edge"/>
          <c:yMode val="edge"/>
          <c:x val="0.26300847677740785"/>
          <c:y val="0.67625892979086255"/>
          <c:w val="0.4685764254525373"/>
          <c:h val="0.1053806967613176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41541494856926E-2"/>
          <c:y val="0"/>
          <c:w val="0.96583472050808195"/>
          <c:h val="0.67862592013397849"/>
        </c:manualLayout>
      </c:layout>
      <c:barChart>
        <c:barDir val="col"/>
        <c:grouping val="clustered"/>
        <c:varyColors val="0"/>
        <c:ser>
          <c:idx val="0"/>
          <c:order val="0"/>
          <c:tx>
            <c:strRef>
              <c:f>Santé!$E$80</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Santé!$F$79:$L$79</c:f>
              <c:strCache>
                <c:ptCount val="7"/>
                <c:pt idx="0">
                  <c:v>Paludusme/fièvre</c:v>
                </c:pt>
                <c:pt idx="1">
                  <c:v>Toux/rhume</c:v>
                </c:pt>
                <c:pt idx="2">
                  <c:v>Maladie chronique</c:v>
                </c:pt>
                <c:pt idx="3">
                  <c:v>Choléra/diarrhée</c:v>
                </c:pt>
                <c:pt idx="4">
                  <c:v>Faim/malnutrition</c:v>
                </c:pt>
                <c:pt idx="5">
                  <c:v>Plaies/bessure des enfants</c:v>
                </c:pt>
                <c:pt idx="6">
                  <c:v>Jaunisse</c:v>
                </c:pt>
              </c:strCache>
            </c:strRef>
          </c:cat>
          <c:val>
            <c:numRef>
              <c:f>Santé!$F$80:$L$80</c:f>
              <c:numCache>
                <c:formatCode>0%</c:formatCode>
                <c:ptCount val="7"/>
                <c:pt idx="0">
                  <c:v>0.88</c:v>
                </c:pt>
                <c:pt idx="1">
                  <c:v>0.26</c:v>
                </c:pt>
                <c:pt idx="2">
                  <c:v>0.15</c:v>
                </c:pt>
                <c:pt idx="3">
                  <c:v>0.13</c:v>
                </c:pt>
                <c:pt idx="4">
                  <c:v>0.11</c:v>
                </c:pt>
                <c:pt idx="5">
                  <c:v>0.04</c:v>
                </c:pt>
                <c:pt idx="6">
                  <c:v>0.01</c:v>
                </c:pt>
              </c:numCache>
            </c:numRef>
          </c:val>
          <c:extLst>
            <c:ext xmlns:c16="http://schemas.microsoft.com/office/drawing/2014/chart" uri="{C3380CC4-5D6E-409C-BE32-E72D297353CC}">
              <c16:uniqueId val="{00000000-7D6A-424E-9091-C900AF5FF8EA}"/>
            </c:ext>
          </c:extLst>
        </c:ser>
        <c:ser>
          <c:idx val="1"/>
          <c:order val="1"/>
          <c:tx>
            <c:strRef>
              <c:f>Santé!$E$81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Santé!$F$79:$L$79</c:f>
              <c:strCache>
                <c:ptCount val="7"/>
                <c:pt idx="0">
                  <c:v>Paludusme/fièvre</c:v>
                </c:pt>
                <c:pt idx="1">
                  <c:v>Toux/rhume</c:v>
                </c:pt>
                <c:pt idx="2">
                  <c:v>Maladie chronique</c:v>
                </c:pt>
                <c:pt idx="3">
                  <c:v>Choléra/diarrhée</c:v>
                </c:pt>
                <c:pt idx="4">
                  <c:v>Faim/malnutrition</c:v>
                </c:pt>
                <c:pt idx="5">
                  <c:v>Plaies/bessure des enfants</c:v>
                </c:pt>
                <c:pt idx="6">
                  <c:v>Jaunisse</c:v>
                </c:pt>
              </c:strCache>
            </c:strRef>
          </c:cat>
          <c:val>
            <c:numRef>
              <c:f>Santé!$F$81:$L$81</c:f>
              <c:numCache>
                <c:formatCode>0%</c:formatCode>
                <c:ptCount val="7"/>
                <c:pt idx="0">
                  <c:v>0.87</c:v>
                </c:pt>
                <c:pt idx="1">
                  <c:v>0.28999999999999998</c:v>
                </c:pt>
                <c:pt idx="2">
                  <c:v>0.12</c:v>
                </c:pt>
                <c:pt idx="3">
                  <c:v>0.13</c:v>
                </c:pt>
                <c:pt idx="4">
                  <c:v>0.01</c:v>
                </c:pt>
                <c:pt idx="5">
                  <c:v>0.08</c:v>
                </c:pt>
                <c:pt idx="6">
                  <c:v>0.05</c:v>
                </c:pt>
              </c:numCache>
            </c:numRef>
          </c:val>
          <c:extLst>
            <c:ext xmlns:c16="http://schemas.microsoft.com/office/drawing/2014/chart" uri="{C3380CC4-5D6E-409C-BE32-E72D297353CC}">
              <c16:uniqueId val="{00000001-7D6A-424E-9091-C900AF5FF8EA}"/>
            </c:ext>
          </c:extLst>
        </c:ser>
        <c:dLbls>
          <c:dLblPos val="outEnd"/>
          <c:showLegendKey val="0"/>
          <c:showVal val="1"/>
          <c:showCatName val="0"/>
          <c:showSerName val="0"/>
          <c:showPercent val="0"/>
          <c:showBubbleSize val="0"/>
        </c:dLbls>
        <c:gapWidth val="219"/>
        <c:overlap val="-27"/>
        <c:axId val="1468058496"/>
        <c:axId val="1468056832"/>
      </c:barChart>
      <c:catAx>
        <c:axId val="14680584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8056832"/>
        <c:crosses val="autoZero"/>
        <c:auto val="1"/>
        <c:lblAlgn val="ctr"/>
        <c:lblOffset val="100"/>
        <c:noMultiLvlLbl val="0"/>
      </c:catAx>
      <c:valAx>
        <c:axId val="1468056832"/>
        <c:scaling>
          <c:orientation val="minMax"/>
        </c:scaling>
        <c:delete val="1"/>
        <c:axPos val="l"/>
        <c:numFmt formatCode="0%" sourceLinked="1"/>
        <c:majorTickMark val="out"/>
        <c:minorTickMark val="none"/>
        <c:tickLblPos val="nextTo"/>
        <c:crossAx val="1468058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40685677837075E-2"/>
          <c:y val="3.3908536859478537E-4"/>
          <c:w val="0.85206565928027456"/>
          <c:h val="0.72419322728352797"/>
        </c:manualLayout>
      </c:layout>
      <c:barChart>
        <c:barDir val="col"/>
        <c:grouping val="clustered"/>
        <c:varyColors val="0"/>
        <c:ser>
          <c:idx val="0"/>
          <c:order val="0"/>
          <c:tx>
            <c:strRef>
              <c:f>Education!$J$7</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Education!$K$6:$L$6</c:f>
              <c:strCache>
                <c:ptCount val="2"/>
                <c:pt idx="0">
                  <c:v>Accès</c:v>
                </c:pt>
                <c:pt idx="1">
                  <c:v>Non accès</c:v>
                </c:pt>
              </c:strCache>
            </c:strRef>
          </c:cat>
          <c:val>
            <c:numRef>
              <c:f>Education!$K$7:$L$7</c:f>
              <c:numCache>
                <c:formatCode>0%</c:formatCode>
                <c:ptCount val="2"/>
                <c:pt idx="0">
                  <c:v>0.73</c:v>
                </c:pt>
                <c:pt idx="1">
                  <c:v>0.25</c:v>
                </c:pt>
              </c:numCache>
            </c:numRef>
          </c:val>
          <c:extLst>
            <c:ext xmlns:c16="http://schemas.microsoft.com/office/drawing/2014/chart" uri="{C3380CC4-5D6E-409C-BE32-E72D297353CC}">
              <c16:uniqueId val="{00000000-A67B-406D-8ECF-D2DB51BE6134}"/>
            </c:ext>
          </c:extLst>
        </c:ser>
        <c:ser>
          <c:idx val="1"/>
          <c:order val="1"/>
          <c:tx>
            <c:strRef>
              <c:f>Education!$J$8</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Education!$K$6:$L$6</c:f>
              <c:strCache>
                <c:ptCount val="2"/>
                <c:pt idx="0">
                  <c:v>Accès</c:v>
                </c:pt>
                <c:pt idx="1">
                  <c:v>Non accès</c:v>
                </c:pt>
              </c:strCache>
            </c:strRef>
          </c:cat>
          <c:val>
            <c:numRef>
              <c:f>Education!$K$8:$L$8</c:f>
              <c:numCache>
                <c:formatCode>0%</c:formatCode>
                <c:ptCount val="2"/>
                <c:pt idx="0">
                  <c:v>0.87</c:v>
                </c:pt>
                <c:pt idx="1">
                  <c:v>0.11</c:v>
                </c:pt>
              </c:numCache>
            </c:numRef>
          </c:val>
          <c:extLst>
            <c:ext xmlns:c16="http://schemas.microsoft.com/office/drawing/2014/chart" uri="{C3380CC4-5D6E-409C-BE32-E72D297353CC}">
              <c16:uniqueId val="{00000001-A67B-406D-8ECF-D2DB51BE6134}"/>
            </c:ext>
          </c:extLst>
        </c:ser>
        <c:dLbls>
          <c:dLblPos val="outEnd"/>
          <c:showLegendKey val="0"/>
          <c:showVal val="1"/>
          <c:showCatName val="0"/>
          <c:showSerName val="0"/>
          <c:showPercent val="0"/>
          <c:showBubbleSize val="0"/>
        </c:dLbls>
        <c:gapWidth val="219"/>
        <c:overlap val="-27"/>
        <c:axId val="1126582447"/>
        <c:axId val="1126582863"/>
      </c:barChart>
      <c:catAx>
        <c:axId val="112658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126582863"/>
        <c:crosses val="autoZero"/>
        <c:auto val="1"/>
        <c:lblAlgn val="ctr"/>
        <c:lblOffset val="100"/>
        <c:noMultiLvlLbl val="0"/>
      </c:catAx>
      <c:valAx>
        <c:axId val="1126582863"/>
        <c:scaling>
          <c:orientation val="minMax"/>
        </c:scaling>
        <c:delete val="1"/>
        <c:axPos val="l"/>
        <c:numFmt formatCode="0%" sourceLinked="1"/>
        <c:majorTickMark val="none"/>
        <c:minorTickMark val="none"/>
        <c:tickLblPos val="nextTo"/>
        <c:crossAx val="1126582447"/>
        <c:crosses val="autoZero"/>
        <c:crossBetween val="between"/>
      </c:valAx>
      <c:spPr>
        <a:noFill/>
        <a:ln>
          <a:noFill/>
        </a:ln>
        <a:effectLst/>
      </c:spPr>
    </c:plotArea>
    <c:legend>
      <c:legendPos val="b"/>
      <c:layout>
        <c:manualLayout>
          <c:xMode val="edge"/>
          <c:yMode val="edge"/>
          <c:x val="0.34923171549369136"/>
          <c:y val="0.85133964408880436"/>
          <c:w val="0.30466413373205198"/>
          <c:h val="7.933409541913648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b="0">
          <a:latin typeface="Arial Narrow" panose="020B0606020202030204" pitchFamily="34" charset="0"/>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56125795705016"/>
          <c:y val="3.3427826164775493E-2"/>
          <c:w val="0.85033499782024824"/>
          <c:h val="0.54665431009584964"/>
        </c:manualLayout>
      </c:layout>
      <c:barChart>
        <c:barDir val="col"/>
        <c:grouping val="clustered"/>
        <c:varyColors val="0"/>
        <c:ser>
          <c:idx val="0"/>
          <c:order val="0"/>
          <c:tx>
            <c:strRef>
              <c:f>'Sante-Education'!$B$21</c:f>
              <c:strCache>
                <c:ptCount val="1"/>
                <c:pt idx="0">
                  <c:v>PDI</c:v>
                </c:pt>
              </c:strCache>
            </c:strRef>
          </c:tx>
          <c:spPr>
            <a:solidFill>
              <a:srgbClr val="EE5859"/>
            </a:solidFill>
            <a:ln>
              <a:noFill/>
            </a:ln>
            <a:effectLst/>
          </c:spPr>
          <c:invertIfNegative val="0"/>
          <c:dLbls>
            <c:dLbl>
              <c:idx val="0"/>
              <c:layout>
                <c:manualLayout>
                  <c:x val="0"/>
                  <c:y val="1.466074798289665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4D1-4BC8-BBB3-47C44937069E}"/>
                </c:ext>
              </c:extLst>
            </c:dLbl>
            <c:dLbl>
              <c:idx val="2"/>
              <c:layout>
                <c:manualLayout>
                  <c:x val="-9.6366410566572592E-17"/>
                  <c:y val="9.77383198859766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4D1-4BC8-BBB3-47C44937069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'Sante-Education'!$A$22:$A$25</c:f>
              <c:strCache>
                <c:ptCount val="4"/>
                <c:pt idx="0">
                  <c:v>Aucune barrière nous sommes satisfaits du service</c:v>
                </c:pt>
                <c:pt idx="1">
                  <c:v>Difficultées d'inscription en raison du manque de papier</c:v>
                </c:pt>
                <c:pt idx="2">
                  <c:v>Les frais de scolarité sont trop élevés</c:v>
                </c:pt>
                <c:pt idx="3">
                  <c:v>Les infrastructures sont trop éloignées</c:v>
                </c:pt>
              </c:strCache>
            </c:strRef>
          </c:cat>
          <c:val>
            <c:numRef>
              <c:f>'Sante-Education'!$B$22:$B$25</c:f>
              <c:numCache>
                <c:formatCode>0%</c:formatCode>
                <c:ptCount val="4"/>
                <c:pt idx="0">
                  <c:v>0.6</c:v>
                </c:pt>
                <c:pt idx="1">
                  <c:v>0.12</c:v>
                </c:pt>
                <c:pt idx="2">
                  <c:v>0.11</c:v>
                </c:pt>
                <c:pt idx="3">
                  <c:v>0.05</c:v>
                </c:pt>
              </c:numCache>
            </c:numRef>
          </c:val>
          <c:extLst>
            <c:ext xmlns:c16="http://schemas.microsoft.com/office/drawing/2014/chart" uri="{C3380CC4-5D6E-409C-BE32-E72D297353CC}">
              <c16:uniqueId val="{00000002-23EF-4A9E-A192-1271BA467F46}"/>
            </c:ext>
          </c:extLst>
        </c:ser>
        <c:ser>
          <c:idx val="1"/>
          <c:order val="1"/>
          <c:tx>
            <c:strRef>
              <c:f>'Sante-Education'!$C$21</c:f>
              <c:strCache>
                <c:ptCount val="1"/>
                <c:pt idx="0">
                  <c:v>Non déplacés</c:v>
                </c:pt>
              </c:strCache>
            </c:strRef>
          </c:tx>
          <c:spPr>
            <a:solidFill>
              <a:srgbClr val="585858"/>
            </a:solidFill>
            <a:ln>
              <a:noFill/>
            </a:ln>
            <a:effectLst/>
          </c:spPr>
          <c:invertIfNegative val="0"/>
          <c:dLbls>
            <c:dLbl>
              <c:idx val="1"/>
              <c:layout>
                <c:manualLayout>
                  <c:x val="2.628205194533747E-3"/>
                  <c:y val="-4.88691599429885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D1-4BC8-BBB3-47C44937069E}"/>
                </c:ext>
              </c:extLst>
            </c:dLbl>
            <c:dLbl>
              <c:idx val="3"/>
              <c:layout>
                <c:manualLayout>
                  <c:x val="-9.6366410566572592E-17"/>
                  <c:y val="-1.466074798289656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4D1-4BC8-BBB3-47C44937069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'Sante-Education'!$A$22:$A$25</c:f>
              <c:strCache>
                <c:ptCount val="4"/>
                <c:pt idx="0">
                  <c:v>Aucune barrière nous sommes satisfaits du service</c:v>
                </c:pt>
                <c:pt idx="1">
                  <c:v>Difficultées d'inscription en raison du manque de papier</c:v>
                </c:pt>
                <c:pt idx="2">
                  <c:v>Les frais de scolarité sont trop élevés</c:v>
                </c:pt>
                <c:pt idx="3">
                  <c:v>Les infrastructures sont trop éloignées</c:v>
                </c:pt>
              </c:strCache>
            </c:strRef>
          </c:cat>
          <c:val>
            <c:numRef>
              <c:f>'Sante-Education'!$C$22:$C$25</c:f>
              <c:numCache>
                <c:formatCode>General</c:formatCode>
                <c:ptCount val="4"/>
                <c:pt idx="0" formatCode="0%">
                  <c:v>0.84</c:v>
                </c:pt>
                <c:pt idx="2" formatCode="0%">
                  <c:v>0.08</c:v>
                </c:pt>
                <c:pt idx="3" formatCode="0%">
                  <c:v>0.03</c:v>
                </c:pt>
              </c:numCache>
            </c:numRef>
          </c:val>
          <c:extLst>
            <c:ext xmlns:c16="http://schemas.microsoft.com/office/drawing/2014/chart" uri="{C3380CC4-5D6E-409C-BE32-E72D297353CC}">
              <c16:uniqueId val="{00000005-23EF-4A9E-A192-1271BA467F46}"/>
            </c:ext>
          </c:extLst>
        </c:ser>
        <c:dLbls>
          <c:dLblPos val="outEnd"/>
          <c:showLegendKey val="0"/>
          <c:showVal val="1"/>
          <c:showCatName val="0"/>
          <c:showSerName val="0"/>
          <c:showPercent val="0"/>
          <c:showBubbleSize val="0"/>
        </c:dLbls>
        <c:gapWidth val="182"/>
        <c:axId val="676599464"/>
        <c:axId val="676594216"/>
      </c:barChart>
      <c:catAx>
        <c:axId val="676599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676594216"/>
        <c:crosses val="autoZero"/>
        <c:auto val="1"/>
        <c:lblAlgn val="ctr"/>
        <c:lblOffset val="100"/>
        <c:noMultiLvlLbl val="0"/>
      </c:catAx>
      <c:valAx>
        <c:axId val="676594216"/>
        <c:scaling>
          <c:orientation val="minMax"/>
        </c:scaling>
        <c:delete val="1"/>
        <c:axPos val="l"/>
        <c:numFmt formatCode="0%" sourceLinked="1"/>
        <c:majorTickMark val="none"/>
        <c:minorTickMark val="none"/>
        <c:tickLblPos val="nextTo"/>
        <c:crossAx val="676599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400">
          <a:latin typeface="Arial Narrow" panose="020B0606020202030204" pitchFamily="34" charset="0"/>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0925925925925923E-2"/>
          <c:w val="0.93888888888888888"/>
          <c:h val="0.61410212275635478"/>
        </c:manualLayout>
      </c:layout>
      <c:barChart>
        <c:barDir val="col"/>
        <c:grouping val="clustered"/>
        <c:varyColors val="0"/>
        <c:ser>
          <c:idx val="0"/>
          <c:order val="0"/>
          <c:tx>
            <c:strRef>
              <c:f>Education!$A$72</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Education!$B$71:$D$71</c:f>
              <c:strCache>
                <c:ptCount val="3"/>
                <c:pt idx="0">
                  <c:v>Amélioration</c:v>
                </c:pt>
                <c:pt idx="1">
                  <c:v>Stabilité</c:v>
                </c:pt>
                <c:pt idx="2">
                  <c:v>Déterioration</c:v>
                </c:pt>
              </c:strCache>
            </c:strRef>
          </c:cat>
          <c:val>
            <c:numRef>
              <c:f>Education!$B$72:$D$72</c:f>
              <c:numCache>
                <c:formatCode>0%</c:formatCode>
                <c:ptCount val="3"/>
                <c:pt idx="0">
                  <c:v>0.26</c:v>
                </c:pt>
                <c:pt idx="1">
                  <c:v>0.47</c:v>
                </c:pt>
                <c:pt idx="2">
                  <c:v>0.27</c:v>
                </c:pt>
              </c:numCache>
            </c:numRef>
          </c:val>
          <c:extLst>
            <c:ext xmlns:c16="http://schemas.microsoft.com/office/drawing/2014/chart" uri="{C3380CC4-5D6E-409C-BE32-E72D297353CC}">
              <c16:uniqueId val="{00000000-8FF2-4B19-9076-4296BC3B0704}"/>
            </c:ext>
          </c:extLst>
        </c:ser>
        <c:ser>
          <c:idx val="1"/>
          <c:order val="1"/>
          <c:tx>
            <c:strRef>
              <c:f>Education!$A$73</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Education!$B$71:$D$71</c:f>
              <c:strCache>
                <c:ptCount val="3"/>
                <c:pt idx="0">
                  <c:v>Amélioration</c:v>
                </c:pt>
                <c:pt idx="1">
                  <c:v>Stabilité</c:v>
                </c:pt>
                <c:pt idx="2">
                  <c:v>Déterioration</c:v>
                </c:pt>
              </c:strCache>
            </c:strRef>
          </c:cat>
          <c:val>
            <c:numRef>
              <c:f>Education!$B$73:$D$73</c:f>
              <c:numCache>
                <c:formatCode>0%</c:formatCode>
                <c:ptCount val="3"/>
                <c:pt idx="0">
                  <c:v>0.27</c:v>
                </c:pt>
                <c:pt idx="1">
                  <c:v>0.66</c:v>
                </c:pt>
                <c:pt idx="2">
                  <c:v>0.05</c:v>
                </c:pt>
              </c:numCache>
            </c:numRef>
          </c:val>
          <c:extLst>
            <c:ext xmlns:c16="http://schemas.microsoft.com/office/drawing/2014/chart" uri="{C3380CC4-5D6E-409C-BE32-E72D297353CC}">
              <c16:uniqueId val="{00000001-8FF2-4B19-9076-4296BC3B0704}"/>
            </c:ext>
          </c:extLst>
        </c:ser>
        <c:dLbls>
          <c:dLblPos val="outEnd"/>
          <c:showLegendKey val="0"/>
          <c:showVal val="1"/>
          <c:showCatName val="0"/>
          <c:showSerName val="0"/>
          <c:showPercent val="0"/>
          <c:showBubbleSize val="0"/>
        </c:dLbls>
        <c:gapWidth val="219"/>
        <c:overlap val="-27"/>
        <c:axId val="990895152"/>
        <c:axId val="990913456"/>
      </c:barChart>
      <c:catAx>
        <c:axId val="99089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990913456"/>
        <c:crosses val="autoZero"/>
        <c:auto val="1"/>
        <c:lblAlgn val="ctr"/>
        <c:lblOffset val="100"/>
        <c:noMultiLvlLbl val="0"/>
      </c:catAx>
      <c:valAx>
        <c:axId val="990913456"/>
        <c:scaling>
          <c:orientation val="minMax"/>
        </c:scaling>
        <c:delete val="1"/>
        <c:axPos val="l"/>
        <c:numFmt formatCode="0%" sourceLinked="1"/>
        <c:majorTickMark val="none"/>
        <c:minorTickMark val="none"/>
        <c:tickLblPos val="nextTo"/>
        <c:crossAx val="990895152"/>
        <c:crosses val="autoZero"/>
        <c:crossBetween val="between"/>
      </c:valAx>
      <c:spPr>
        <a:noFill/>
        <a:ln>
          <a:noFill/>
        </a:ln>
        <a:effectLst/>
      </c:spPr>
    </c:plotArea>
    <c:legend>
      <c:legendPos val="b"/>
      <c:layout>
        <c:manualLayout>
          <c:xMode val="edge"/>
          <c:yMode val="edge"/>
          <c:x val="0.26045778743422515"/>
          <c:y val="0.83484309867847228"/>
          <c:w val="0.4790844251315497"/>
          <c:h val="8.81376429395743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b="0">
          <a:latin typeface="Arial Narrow" panose="020B0606020202030204" pitchFamily="34" charset="0"/>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071445528101445E-2"/>
          <c:y val="0.103658092268078"/>
          <c:w val="0.96022596886189626"/>
          <c:h val="0.51802922555157938"/>
        </c:manualLayout>
      </c:layout>
      <c:barChart>
        <c:barDir val="col"/>
        <c:grouping val="clustered"/>
        <c:varyColors val="0"/>
        <c:ser>
          <c:idx val="0"/>
          <c:order val="0"/>
          <c:tx>
            <c:strRef>
              <c:f>Feuil1!$B$1</c:f>
              <c:strCache>
                <c:ptCount val="1"/>
                <c:pt idx="0">
                  <c:v>Déplacé Internes</c:v>
                </c:pt>
              </c:strCache>
            </c:strRef>
          </c:tx>
          <c:spPr>
            <a:solidFill>
              <a:srgbClr val="EE5859"/>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B5E1-4EFB-AFDF-D1F8AFA34913}"/>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Leaders communautaires</c:v>
                </c:pt>
                <c:pt idx="1">
                  <c:v>Amis / Familles</c:v>
                </c:pt>
                <c:pt idx="2">
                  <c:v>Autorités locales </c:v>
                </c:pt>
                <c:pt idx="3">
                  <c:v>Travailleurs humanitaires ONU et ONG</c:v>
                </c:pt>
                <c:pt idx="4">
                  <c:v>chefs religieux</c:v>
                </c:pt>
                <c:pt idx="5">
                  <c:v>Aucun</c:v>
                </c:pt>
              </c:strCache>
            </c:strRef>
          </c:cat>
          <c:val>
            <c:numRef>
              <c:f>Feuil1!$B$2:$B$7</c:f>
              <c:numCache>
                <c:formatCode>0%</c:formatCode>
                <c:ptCount val="6"/>
                <c:pt idx="0">
                  <c:v>0.4</c:v>
                </c:pt>
                <c:pt idx="1">
                  <c:v>0.3</c:v>
                </c:pt>
                <c:pt idx="2">
                  <c:v>0.26</c:v>
                </c:pt>
                <c:pt idx="3">
                  <c:v>0.03</c:v>
                </c:pt>
                <c:pt idx="4">
                  <c:v>0.02</c:v>
                </c:pt>
                <c:pt idx="5">
                  <c:v>0</c:v>
                </c:pt>
              </c:numCache>
            </c:numRef>
          </c:val>
          <c:extLst>
            <c:ext xmlns:c16="http://schemas.microsoft.com/office/drawing/2014/chart" uri="{C3380CC4-5D6E-409C-BE32-E72D297353CC}">
              <c16:uniqueId val="{00000000-3731-47B4-9B57-F881600C76A6}"/>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Leaders communautaires</c:v>
                </c:pt>
                <c:pt idx="1">
                  <c:v>Amis / Familles</c:v>
                </c:pt>
                <c:pt idx="2">
                  <c:v>Autorités locales </c:v>
                </c:pt>
                <c:pt idx="3">
                  <c:v>Travailleurs humanitaires ONU et ONG</c:v>
                </c:pt>
                <c:pt idx="4">
                  <c:v>chefs religieux</c:v>
                </c:pt>
                <c:pt idx="5">
                  <c:v>Aucun</c:v>
                </c:pt>
              </c:strCache>
            </c:strRef>
          </c:cat>
          <c:val>
            <c:numRef>
              <c:f>Feuil1!$C$2:$C$7</c:f>
              <c:numCache>
                <c:formatCode>0%</c:formatCode>
                <c:ptCount val="6"/>
                <c:pt idx="0">
                  <c:v>0.12</c:v>
                </c:pt>
                <c:pt idx="1">
                  <c:v>0.34</c:v>
                </c:pt>
                <c:pt idx="2">
                  <c:v>0.48</c:v>
                </c:pt>
                <c:pt idx="3">
                  <c:v>0.01</c:v>
                </c:pt>
                <c:pt idx="4">
                  <c:v>0.03</c:v>
                </c:pt>
                <c:pt idx="5">
                  <c:v>0.02</c:v>
                </c:pt>
              </c:numCache>
            </c:numRef>
          </c:val>
          <c:extLst>
            <c:ext xmlns:c16="http://schemas.microsoft.com/office/drawing/2014/chart" uri="{C3380CC4-5D6E-409C-BE32-E72D297353CC}">
              <c16:uniqueId val="{00000001-3731-47B4-9B57-F881600C76A6}"/>
            </c:ext>
          </c:extLst>
        </c:ser>
        <c:dLbls>
          <c:dLblPos val="outEnd"/>
          <c:showLegendKey val="0"/>
          <c:showVal val="1"/>
          <c:showCatName val="0"/>
          <c:showSerName val="0"/>
          <c:showPercent val="0"/>
          <c:showBubbleSize val="0"/>
        </c:dLbls>
        <c:gapWidth val="219"/>
        <c:overlap val="-27"/>
        <c:axId val="278262271"/>
        <c:axId val="278250207"/>
      </c:barChart>
      <c:catAx>
        <c:axId val="27826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278250207"/>
        <c:crosses val="autoZero"/>
        <c:auto val="1"/>
        <c:lblAlgn val="ctr"/>
        <c:lblOffset val="100"/>
        <c:noMultiLvlLbl val="0"/>
      </c:catAx>
      <c:valAx>
        <c:axId val="278250207"/>
        <c:scaling>
          <c:orientation val="minMax"/>
        </c:scaling>
        <c:delete val="1"/>
        <c:axPos val="l"/>
        <c:numFmt formatCode="0%" sourceLinked="1"/>
        <c:majorTickMark val="none"/>
        <c:minorTickMark val="none"/>
        <c:tickLblPos val="nextTo"/>
        <c:crossAx val="2782622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Radio</c:v>
                </c:pt>
                <c:pt idx="1">
                  <c:v>En personne / Face à face</c:v>
                </c:pt>
                <c:pt idx="2">
                  <c:v>Appel téléphonique</c:v>
                </c:pt>
                <c:pt idx="3">
                  <c:v>Crieur public/ Hauts parleurs</c:v>
                </c:pt>
                <c:pt idx="4">
                  <c:v>Evenements communautaires</c:v>
                </c:pt>
                <c:pt idx="5">
                  <c:v>Télévision</c:v>
                </c:pt>
              </c:strCache>
            </c:strRef>
          </c:cat>
          <c:val>
            <c:numRef>
              <c:f>Feuil1!$B$2:$B$7</c:f>
              <c:numCache>
                <c:formatCode>0%</c:formatCode>
                <c:ptCount val="6"/>
                <c:pt idx="0">
                  <c:v>0.49</c:v>
                </c:pt>
                <c:pt idx="1">
                  <c:v>0.2</c:v>
                </c:pt>
                <c:pt idx="2">
                  <c:v>0.2</c:v>
                </c:pt>
                <c:pt idx="3">
                  <c:v>0.09</c:v>
                </c:pt>
                <c:pt idx="4">
                  <c:v>0.02</c:v>
                </c:pt>
                <c:pt idx="5">
                  <c:v>0.01</c:v>
                </c:pt>
              </c:numCache>
            </c:numRef>
          </c:val>
          <c:extLst>
            <c:ext xmlns:c16="http://schemas.microsoft.com/office/drawing/2014/chart" uri="{C3380CC4-5D6E-409C-BE32-E72D297353CC}">
              <c16:uniqueId val="{00000000-00E9-45C7-89F4-C6E24CEDD3D0}"/>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Radio</c:v>
                </c:pt>
                <c:pt idx="1">
                  <c:v>En personne / Face à face</c:v>
                </c:pt>
                <c:pt idx="2">
                  <c:v>Appel téléphonique</c:v>
                </c:pt>
                <c:pt idx="3">
                  <c:v>Crieur public/ Hauts parleurs</c:v>
                </c:pt>
                <c:pt idx="4">
                  <c:v>Evenements communautaires</c:v>
                </c:pt>
                <c:pt idx="5">
                  <c:v>Télévision</c:v>
                </c:pt>
              </c:strCache>
            </c:strRef>
          </c:cat>
          <c:val>
            <c:numRef>
              <c:f>Feuil1!$C$2:$C$7</c:f>
              <c:numCache>
                <c:formatCode>0%</c:formatCode>
                <c:ptCount val="6"/>
                <c:pt idx="0">
                  <c:v>0.52</c:v>
                </c:pt>
                <c:pt idx="1">
                  <c:v>0.04</c:v>
                </c:pt>
                <c:pt idx="2">
                  <c:v>0.11</c:v>
                </c:pt>
                <c:pt idx="3">
                  <c:v>0.06</c:v>
                </c:pt>
                <c:pt idx="4">
                  <c:v>0.01</c:v>
                </c:pt>
                <c:pt idx="5">
                  <c:v>0.22</c:v>
                </c:pt>
              </c:numCache>
            </c:numRef>
          </c:val>
          <c:extLst>
            <c:ext xmlns:c16="http://schemas.microsoft.com/office/drawing/2014/chart" uri="{C3380CC4-5D6E-409C-BE32-E72D297353CC}">
              <c16:uniqueId val="{00000001-00E9-45C7-89F4-C6E24CEDD3D0}"/>
            </c:ext>
          </c:extLst>
        </c:ser>
        <c:dLbls>
          <c:dLblPos val="outEnd"/>
          <c:showLegendKey val="0"/>
          <c:showVal val="1"/>
          <c:showCatName val="0"/>
          <c:showSerName val="0"/>
          <c:showPercent val="0"/>
          <c:showBubbleSize val="0"/>
        </c:dLbls>
        <c:gapWidth val="219"/>
        <c:overlap val="-27"/>
        <c:axId val="1102387887"/>
        <c:axId val="1102391631"/>
      </c:barChart>
      <c:catAx>
        <c:axId val="1102387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102391631"/>
        <c:crosses val="autoZero"/>
        <c:auto val="1"/>
        <c:lblAlgn val="ctr"/>
        <c:lblOffset val="100"/>
        <c:noMultiLvlLbl val="0"/>
      </c:catAx>
      <c:valAx>
        <c:axId val="1102391631"/>
        <c:scaling>
          <c:orientation val="minMax"/>
        </c:scaling>
        <c:delete val="1"/>
        <c:axPos val="l"/>
        <c:numFmt formatCode="0%" sourceLinked="1"/>
        <c:majorTickMark val="none"/>
        <c:minorTickMark val="none"/>
        <c:tickLblPos val="nextTo"/>
        <c:crossAx val="110238788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1077534945268463E-2"/>
          <c:w val="0.99517490126051966"/>
          <c:h val="0.47626485540322105"/>
        </c:manualLayout>
      </c:layout>
      <c:barChart>
        <c:barDir val="col"/>
        <c:grouping val="clustered"/>
        <c:varyColors val="0"/>
        <c:ser>
          <c:idx val="0"/>
          <c:order val="0"/>
          <c:tx>
            <c:strRef>
              <c:f>'Acces info'!$G$2</c:f>
              <c:strCache>
                <c:ptCount val="1"/>
                <c:pt idx="0">
                  <c:v>PDI</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'Acces info'!$F$3:$F$7</c:f>
              <c:strCache>
                <c:ptCount val="5"/>
                <c:pt idx="0">
                  <c:v>Aucun obstacle</c:v>
                </c:pt>
                <c:pt idx="1">
                  <c:v>Certaines personne reçoivent l'information mais ne la partage pas</c:v>
                </c:pt>
                <c:pt idx="2">
                  <c:v>Les gens ne savent pas à qui s'adresser</c:v>
                </c:pt>
                <c:pt idx="3">
                  <c:v>Il n'y a pas d'acteur humanitaire dans le secteur</c:v>
                </c:pt>
                <c:pt idx="4">
                  <c:v>Couverture limitée du réseau mobile</c:v>
                </c:pt>
              </c:strCache>
            </c:strRef>
          </c:cat>
          <c:val>
            <c:numRef>
              <c:f>'Acces info'!$G$3:$G$7</c:f>
              <c:numCache>
                <c:formatCode>0%</c:formatCode>
                <c:ptCount val="5"/>
                <c:pt idx="0">
                  <c:v>0.5</c:v>
                </c:pt>
                <c:pt idx="1">
                  <c:v>0.32</c:v>
                </c:pt>
                <c:pt idx="2">
                  <c:v>0.16</c:v>
                </c:pt>
                <c:pt idx="3">
                  <c:v>0.01</c:v>
                </c:pt>
              </c:numCache>
            </c:numRef>
          </c:val>
          <c:extLst>
            <c:ext xmlns:c16="http://schemas.microsoft.com/office/drawing/2014/chart" uri="{C3380CC4-5D6E-409C-BE32-E72D297353CC}">
              <c16:uniqueId val="{00000000-DC31-4324-AAD4-90C1411F741A}"/>
            </c:ext>
          </c:extLst>
        </c:ser>
        <c:ser>
          <c:idx val="1"/>
          <c:order val="1"/>
          <c:tx>
            <c:strRef>
              <c:f>'Acces info'!$H$2</c:f>
              <c:strCache>
                <c:ptCount val="1"/>
                <c:pt idx="0">
                  <c:v>Non déplacés</c:v>
                </c:pt>
              </c:strCache>
            </c:strRef>
          </c:tx>
          <c:spPr>
            <a:solidFill>
              <a:srgbClr val="585858"/>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'Acces info'!$F$3:$F$7</c:f>
              <c:strCache>
                <c:ptCount val="5"/>
                <c:pt idx="0">
                  <c:v>Aucun obstacle</c:v>
                </c:pt>
                <c:pt idx="1">
                  <c:v>Certaines personne reçoivent l'information mais ne la partage pas</c:v>
                </c:pt>
                <c:pt idx="2">
                  <c:v>Les gens ne savent pas à qui s'adresser</c:v>
                </c:pt>
                <c:pt idx="3">
                  <c:v>Il n'y a pas d'acteur humanitaire dans le secteur</c:v>
                </c:pt>
                <c:pt idx="4">
                  <c:v>Couverture limitée du réseau mobile</c:v>
                </c:pt>
              </c:strCache>
            </c:strRef>
          </c:cat>
          <c:val>
            <c:numRef>
              <c:f>'Acces info'!$H$3:$H$7</c:f>
              <c:numCache>
                <c:formatCode>0%</c:formatCode>
                <c:ptCount val="5"/>
                <c:pt idx="0">
                  <c:v>0.56999999999999995</c:v>
                </c:pt>
                <c:pt idx="1">
                  <c:v>0.23</c:v>
                </c:pt>
                <c:pt idx="2">
                  <c:v>0.19</c:v>
                </c:pt>
                <c:pt idx="4">
                  <c:v>0.01</c:v>
                </c:pt>
              </c:numCache>
            </c:numRef>
          </c:val>
          <c:extLst>
            <c:ext xmlns:c16="http://schemas.microsoft.com/office/drawing/2014/chart" uri="{C3380CC4-5D6E-409C-BE32-E72D297353CC}">
              <c16:uniqueId val="{00000001-DC31-4324-AAD4-90C1411F741A}"/>
            </c:ext>
          </c:extLst>
        </c:ser>
        <c:dLbls>
          <c:dLblPos val="outEnd"/>
          <c:showLegendKey val="0"/>
          <c:showVal val="1"/>
          <c:showCatName val="0"/>
          <c:showSerName val="0"/>
          <c:showPercent val="0"/>
          <c:showBubbleSize val="0"/>
        </c:dLbls>
        <c:gapWidth val="182"/>
        <c:axId val="569605424"/>
        <c:axId val="569602472"/>
      </c:barChart>
      <c:catAx>
        <c:axId val="569605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69602472"/>
        <c:crosses val="autoZero"/>
        <c:auto val="1"/>
        <c:lblAlgn val="ctr"/>
        <c:lblOffset val="100"/>
        <c:noMultiLvlLbl val="0"/>
      </c:catAx>
      <c:valAx>
        <c:axId val="569602472"/>
        <c:scaling>
          <c:orientation val="minMax"/>
        </c:scaling>
        <c:delete val="1"/>
        <c:axPos val="l"/>
        <c:numFmt formatCode="0%" sourceLinked="1"/>
        <c:majorTickMark val="none"/>
        <c:minorTickMark val="none"/>
        <c:tickLblPos val="nextTo"/>
        <c:crossAx val="569605424"/>
        <c:crosses val="autoZero"/>
        <c:crossBetween val="between"/>
      </c:valAx>
      <c:spPr>
        <a:noFill/>
        <a:ln>
          <a:noFill/>
        </a:ln>
        <a:effectLst/>
      </c:spPr>
    </c:plotArea>
    <c:legend>
      <c:legendPos val="b"/>
      <c:layout>
        <c:manualLayout>
          <c:xMode val="edge"/>
          <c:yMode val="edge"/>
          <c:x val="0.39181819788978145"/>
          <c:y val="0.77500136096012595"/>
          <c:w val="0.21601676379361165"/>
          <c:h val="7.21000033500556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456104741754006E-2"/>
          <c:y val="4.1407829758008982E-2"/>
          <c:w val="0.9680085809986112"/>
          <c:h val="0.63729489745738632"/>
        </c:manualLayout>
      </c:layout>
      <c:barChart>
        <c:barDir val="col"/>
        <c:grouping val="clustered"/>
        <c:varyColors val="0"/>
        <c:ser>
          <c:idx val="0"/>
          <c:order val="0"/>
          <c:tx>
            <c:strRef>
              <c:f>Démographie!$M$26</c:f>
              <c:strCache>
                <c:ptCount val="1"/>
                <c:pt idx="0">
                  <c:v>Déplacés Internes</c:v>
                </c:pt>
              </c:strCache>
            </c:strRef>
          </c:tx>
          <c:spPr>
            <a:solidFill>
              <a:srgbClr val="EE5859"/>
            </a:solidFill>
            <a:ln>
              <a:noFill/>
            </a:ln>
            <a:effectLst/>
          </c:spPr>
          <c:invertIfNegative val="0"/>
          <c:dPt>
            <c:idx val="1"/>
            <c:invertIfNegative val="0"/>
            <c:bubble3D val="0"/>
            <c:spPr>
              <a:solidFill>
                <a:srgbClr val="EE5859">
                  <a:alpha val="75000"/>
                </a:srgbClr>
              </a:solidFill>
              <a:ln>
                <a:noFill/>
              </a:ln>
              <a:effectLst/>
            </c:spPr>
            <c:extLst>
              <c:ext xmlns:c16="http://schemas.microsoft.com/office/drawing/2014/chart" uri="{C3380CC4-5D6E-409C-BE32-E72D297353CC}">
                <c16:uniqueId val="{00000000-749F-448F-9A40-F84C44BDE279}"/>
              </c:ext>
            </c:extLst>
          </c:dPt>
          <c:dPt>
            <c:idx val="2"/>
            <c:invertIfNegative val="0"/>
            <c:bubble3D val="0"/>
            <c:spPr>
              <a:solidFill>
                <a:srgbClr val="EE5859">
                  <a:alpha val="75000"/>
                </a:srgbClr>
              </a:solidFill>
              <a:ln>
                <a:noFill/>
              </a:ln>
              <a:effectLst/>
            </c:spPr>
            <c:extLst>
              <c:ext xmlns:c16="http://schemas.microsoft.com/office/drawing/2014/chart" uri="{C3380CC4-5D6E-409C-BE32-E72D297353CC}">
                <c16:uniqueId val="{00000002-749F-448F-9A40-F84C44BDE279}"/>
              </c:ext>
            </c:extLst>
          </c:dPt>
          <c:dPt>
            <c:idx val="3"/>
            <c:invertIfNegative val="0"/>
            <c:bubble3D val="0"/>
            <c:spPr>
              <a:solidFill>
                <a:srgbClr val="EE5859">
                  <a:alpha val="75000"/>
                </a:srgbClr>
              </a:solidFill>
              <a:ln>
                <a:noFill/>
              </a:ln>
              <a:effectLst/>
            </c:spPr>
            <c:extLst>
              <c:ext xmlns:c16="http://schemas.microsoft.com/office/drawing/2014/chart" uri="{C3380CC4-5D6E-409C-BE32-E72D297353CC}">
                <c16:uniqueId val="{00000004-749F-448F-9A40-F84C44BDE279}"/>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Démographie!$N$25:$Q$25</c:f>
              <c:strCache>
                <c:ptCount val="4"/>
                <c:pt idx="0">
                  <c:v>Ménage avec au moins un membre vulnérable</c:v>
                </c:pt>
                <c:pt idx="1">
                  <c:v>Ménage avec au moins une femmes enceinte</c:v>
                </c:pt>
                <c:pt idx="2">
                  <c:v>Ménage avec au moins un enfant seul ou non accompagné</c:v>
                </c:pt>
                <c:pt idx="3">
                  <c:v>Ménage avec au moins un membre vivant avec un handicap</c:v>
                </c:pt>
              </c:strCache>
            </c:strRef>
          </c:cat>
          <c:val>
            <c:numRef>
              <c:f>Démographie!$N$26:$Q$26</c:f>
              <c:numCache>
                <c:formatCode>0%</c:formatCode>
                <c:ptCount val="4"/>
                <c:pt idx="0">
                  <c:v>0.60176991150442483</c:v>
                </c:pt>
                <c:pt idx="1">
                  <c:v>0.5544554455445545</c:v>
                </c:pt>
                <c:pt idx="2">
                  <c:v>0.25742574257425743</c:v>
                </c:pt>
                <c:pt idx="3">
                  <c:v>0.14851485148514851</c:v>
                </c:pt>
              </c:numCache>
            </c:numRef>
          </c:val>
          <c:extLst>
            <c:ext xmlns:c16="http://schemas.microsoft.com/office/drawing/2014/chart" uri="{C3380CC4-5D6E-409C-BE32-E72D297353CC}">
              <c16:uniqueId val="{00000000-ACBC-4B3E-8793-CF6F81BC32DA}"/>
            </c:ext>
          </c:extLst>
        </c:ser>
        <c:ser>
          <c:idx val="1"/>
          <c:order val="1"/>
          <c:tx>
            <c:strRef>
              <c:f>Démographie!$M$27</c:f>
              <c:strCache>
                <c:ptCount val="1"/>
                <c:pt idx="0">
                  <c:v>Non déplacés</c:v>
                </c:pt>
              </c:strCache>
            </c:strRef>
          </c:tx>
          <c:spPr>
            <a:solidFill>
              <a:srgbClr val="58585A"/>
            </a:solidFill>
            <a:ln>
              <a:noFill/>
            </a:ln>
            <a:effectLst/>
          </c:spPr>
          <c:invertIfNegative val="0"/>
          <c:dPt>
            <c:idx val="1"/>
            <c:invertIfNegative val="0"/>
            <c:bubble3D val="0"/>
            <c:spPr>
              <a:solidFill>
                <a:srgbClr val="58585A">
                  <a:alpha val="75000"/>
                </a:srgbClr>
              </a:solidFill>
              <a:ln>
                <a:noFill/>
              </a:ln>
              <a:effectLst/>
            </c:spPr>
            <c:extLst>
              <c:ext xmlns:c16="http://schemas.microsoft.com/office/drawing/2014/chart" uri="{C3380CC4-5D6E-409C-BE32-E72D297353CC}">
                <c16:uniqueId val="{00000001-749F-448F-9A40-F84C44BDE279}"/>
              </c:ext>
            </c:extLst>
          </c:dPt>
          <c:dPt>
            <c:idx val="2"/>
            <c:invertIfNegative val="0"/>
            <c:bubble3D val="0"/>
            <c:spPr>
              <a:solidFill>
                <a:srgbClr val="58585A">
                  <a:alpha val="75000"/>
                </a:srgbClr>
              </a:solidFill>
              <a:ln>
                <a:noFill/>
              </a:ln>
              <a:effectLst/>
            </c:spPr>
            <c:extLst>
              <c:ext xmlns:c16="http://schemas.microsoft.com/office/drawing/2014/chart" uri="{C3380CC4-5D6E-409C-BE32-E72D297353CC}">
                <c16:uniqueId val="{00000003-749F-448F-9A40-F84C44BDE279}"/>
              </c:ext>
            </c:extLst>
          </c:dPt>
          <c:dPt>
            <c:idx val="3"/>
            <c:invertIfNegative val="0"/>
            <c:bubble3D val="0"/>
            <c:spPr>
              <a:solidFill>
                <a:srgbClr val="58585A">
                  <a:alpha val="75000"/>
                </a:srgbClr>
              </a:solidFill>
              <a:ln>
                <a:noFill/>
              </a:ln>
              <a:effectLst/>
            </c:spPr>
            <c:extLst>
              <c:ext xmlns:c16="http://schemas.microsoft.com/office/drawing/2014/chart" uri="{C3380CC4-5D6E-409C-BE32-E72D297353CC}">
                <c16:uniqueId val="{00000005-749F-448F-9A40-F84C44BDE279}"/>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Démographie!$N$25:$Q$25</c:f>
              <c:strCache>
                <c:ptCount val="4"/>
                <c:pt idx="0">
                  <c:v>Ménage avec au moins un membre vulnérable</c:v>
                </c:pt>
                <c:pt idx="1">
                  <c:v>Ménage avec au moins une femmes enceinte</c:v>
                </c:pt>
                <c:pt idx="2">
                  <c:v>Ménage avec au moins un enfant seul ou non accompagné</c:v>
                </c:pt>
                <c:pt idx="3">
                  <c:v>Ménage avec au moins un membre vivant avec un handicap</c:v>
                </c:pt>
              </c:strCache>
            </c:strRef>
          </c:cat>
          <c:val>
            <c:numRef>
              <c:f>Démographie!$N$27:$Q$27</c:f>
              <c:numCache>
                <c:formatCode>0%</c:formatCode>
                <c:ptCount val="4"/>
                <c:pt idx="0">
                  <c:v>0.39823008849557523</c:v>
                </c:pt>
                <c:pt idx="1">
                  <c:v>0.36633663366336633</c:v>
                </c:pt>
                <c:pt idx="2">
                  <c:v>0.14705882352941177</c:v>
                </c:pt>
                <c:pt idx="3">
                  <c:v>5.8823529411764705E-2</c:v>
                </c:pt>
              </c:numCache>
            </c:numRef>
          </c:val>
          <c:extLst>
            <c:ext xmlns:c16="http://schemas.microsoft.com/office/drawing/2014/chart" uri="{C3380CC4-5D6E-409C-BE32-E72D297353CC}">
              <c16:uniqueId val="{00000001-ACBC-4B3E-8793-CF6F81BC32DA}"/>
            </c:ext>
          </c:extLst>
        </c:ser>
        <c:dLbls>
          <c:dLblPos val="outEnd"/>
          <c:showLegendKey val="0"/>
          <c:showVal val="1"/>
          <c:showCatName val="0"/>
          <c:showSerName val="0"/>
          <c:showPercent val="0"/>
          <c:showBubbleSize val="0"/>
        </c:dLbls>
        <c:gapWidth val="219"/>
        <c:overlap val="-27"/>
        <c:axId val="1600808544"/>
        <c:axId val="1600796064"/>
      </c:barChart>
      <c:dateAx>
        <c:axId val="16008085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600796064"/>
        <c:crosses val="autoZero"/>
        <c:auto val="0"/>
        <c:lblOffset val="100"/>
        <c:baseTimeUnit val="days"/>
      </c:dateAx>
      <c:valAx>
        <c:axId val="1600796064"/>
        <c:scaling>
          <c:orientation val="minMax"/>
        </c:scaling>
        <c:delete val="1"/>
        <c:axPos val="l"/>
        <c:numFmt formatCode="0%" sourceLinked="1"/>
        <c:majorTickMark val="out"/>
        <c:minorTickMark val="none"/>
        <c:tickLblPos val="nextTo"/>
        <c:crossAx val="1600808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100">
          <a:latin typeface="Arial Narrow" panose="020B0606020202030204" pitchFamily="34" charset="0"/>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8102154472307536E-2"/>
          <c:w val="0.96545431165799522"/>
          <c:h val="0.63852588165524304"/>
        </c:manualLayout>
      </c:layout>
      <c:barChart>
        <c:barDir val="col"/>
        <c:grouping val="clustered"/>
        <c:varyColors val="0"/>
        <c:ser>
          <c:idx val="0"/>
          <c:order val="0"/>
          <c:tx>
            <c:strRef>
              <c:f>Feuil1!$B$1</c:f>
              <c:strCache>
                <c:ptCount val="1"/>
                <c:pt idx="0">
                  <c:v>Déplacés Internes </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Oui, j'ai une influence directe sur les décisions prises localement</c:v>
                </c:pt>
                <c:pt idx="1">
                  <c:v>Oui, mon avis est parfois consulté lors de la prise de décision</c:v>
                </c:pt>
                <c:pt idx="2">
                  <c:v>Non, je n'ai pas de réel influence même si j'ai pu être consulté</c:v>
                </c:pt>
                <c:pt idx="3">
                  <c:v>Non, je n'ai aucune influence</c:v>
                </c:pt>
              </c:strCache>
            </c:strRef>
          </c:cat>
          <c:val>
            <c:numRef>
              <c:f>Feuil1!$B$2:$B$5</c:f>
              <c:numCache>
                <c:formatCode>0%</c:formatCode>
                <c:ptCount val="4"/>
                <c:pt idx="0">
                  <c:v>0.04</c:v>
                </c:pt>
                <c:pt idx="1">
                  <c:v>0.01</c:v>
                </c:pt>
                <c:pt idx="2">
                  <c:v>0.12</c:v>
                </c:pt>
                <c:pt idx="3">
                  <c:v>0.82</c:v>
                </c:pt>
              </c:numCache>
            </c:numRef>
          </c:val>
          <c:extLst>
            <c:ext xmlns:c16="http://schemas.microsoft.com/office/drawing/2014/chart" uri="{C3380CC4-5D6E-409C-BE32-E72D297353CC}">
              <c16:uniqueId val="{00000000-59E6-43A1-ABC8-529566395892}"/>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Oui, j'ai une influence directe sur les décisions prises localement</c:v>
                </c:pt>
                <c:pt idx="1">
                  <c:v>Oui, mon avis est parfois consulté lors de la prise de décision</c:v>
                </c:pt>
                <c:pt idx="2">
                  <c:v>Non, je n'ai pas de réel influence même si j'ai pu être consulté</c:v>
                </c:pt>
                <c:pt idx="3">
                  <c:v>Non, je n'ai aucune influence</c:v>
                </c:pt>
              </c:strCache>
            </c:strRef>
          </c:cat>
          <c:val>
            <c:numRef>
              <c:f>Feuil1!$C$2:$C$5</c:f>
              <c:numCache>
                <c:formatCode>0%</c:formatCode>
                <c:ptCount val="4"/>
                <c:pt idx="0">
                  <c:v>7.0000000000000007E-2</c:v>
                </c:pt>
                <c:pt idx="1">
                  <c:v>7.0000000000000007E-2</c:v>
                </c:pt>
                <c:pt idx="2">
                  <c:v>0.15</c:v>
                </c:pt>
                <c:pt idx="3">
                  <c:v>0.55000000000000004</c:v>
                </c:pt>
              </c:numCache>
            </c:numRef>
          </c:val>
          <c:extLst>
            <c:ext xmlns:c16="http://schemas.microsoft.com/office/drawing/2014/chart" uri="{C3380CC4-5D6E-409C-BE32-E72D297353CC}">
              <c16:uniqueId val="{00000001-59E6-43A1-ABC8-529566395892}"/>
            </c:ext>
          </c:extLst>
        </c:ser>
        <c:dLbls>
          <c:dLblPos val="outEnd"/>
          <c:showLegendKey val="0"/>
          <c:showVal val="1"/>
          <c:showCatName val="0"/>
          <c:showSerName val="0"/>
          <c:showPercent val="0"/>
          <c:showBubbleSize val="0"/>
        </c:dLbls>
        <c:gapWidth val="219"/>
        <c:overlap val="-27"/>
        <c:axId val="586754543"/>
        <c:axId val="586745391"/>
      </c:barChart>
      <c:catAx>
        <c:axId val="586754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86745391"/>
        <c:crosses val="autoZero"/>
        <c:auto val="1"/>
        <c:lblAlgn val="ctr"/>
        <c:lblOffset val="100"/>
        <c:noMultiLvlLbl val="0"/>
      </c:catAx>
      <c:valAx>
        <c:axId val="586745391"/>
        <c:scaling>
          <c:orientation val="minMax"/>
        </c:scaling>
        <c:delete val="1"/>
        <c:axPos val="l"/>
        <c:numFmt formatCode="0%" sourceLinked="1"/>
        <c:majorTickMark val="none"/>
        <c:minorTickMark val="none"/>
        <c:tickLblPos val="nextTo"/>
        <c:crossAx val="586754543"/>
        <c:crosses val="autoZero"/>
        <c:crossBetween val="between"/>
      </c:valAx>
      <c:spPr>
        <a:noFill/>
        <a:ln>
          <a:noFill/>
        </a:ln>
        <a:effectLst/>
      </c:spPr>
    </c:plotArea>
    <c:legend>
      <c:legendPos val="t"/>
      <c:layout>
        <c:manualLayout>
          <c:xMode val="edge"/>
          <c:yMode val="edge"/>
          <c:x val="0.34332504104927891"/>
          <c:y val="0.90590417184665861"/>
          <c:w val="0.31334979425903581"/>
          <c:h val="8.97559168367450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Non, jamais</c:v>
                </c:pt>
                <c:pt idx="1">
                  <c:v>Non, rarement</c:v>
                </c:pt>
                <c:pt idx="2">
                  <c:v>Oui, toujours</c:v>
                </c:pt>
                <c:pt idx="3">
                  <c:v>Oui, la plupart du temps</c:v>
                </c:pt>
              </c:strCache>
            </c:strRef>
          </c:cat>
          <c:val>
            <c:numRef>
              <c:f>Feuil1!$B$2:$B$5</c:f>
              <c:numCache>
                <c:formatCode>0%</c:formatCode>
                <c:ptCount val="4"/>
                <c:pt idx="0">
                  <c:v>0.45</c:v>
                </c:pt>
                <c:pt idx="1">
                  <c:v>0.42</c:v>
                </c:pt>
                <c:pt idx="2">
                  <c:v>0.08</c:v>
                </c:pt>
                <c:pt idx="3">
                  <c:v>0.05</c:v>
                </c:pt>
              </c:numCache>
            </c:numRef>
          </c:val>
          <c:extLst>
            <c:ext xmlns:c16="http://schemas.microsoft.com/office/drawing/2014/chart" uri="{C3380CC4-5D6E-409C-BE32-E72D297353CC}">
              <c16:uniqueId val="{00000000-64A9-42FC-8B11-E9657EC362D0}"/>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Non, jamais</c:v>
                </c:pt>
                <c:pt idx="1">
                  <c:v>Non, rarement</c:v>
                </c:pt>
                <c:pt idx="2">
                  <c:v>Oui, toujours</c:v>
                </c:pt>
                <c:pt idx="3">
                  <c:v>Oui, la plupart du temps</c:v>
                </c:pt>
              </c:strCache>
            </c:strRef>
          </c:cat>
          <c:val>
            <c:numRef>
              <c:f>Feuil1!$C$2:$C$5</c:f>
              <c:numCache>
                <c:formatCode>0%</c:formatCode>
                <c:ptCount val="4"/>
                <c:pt idx="0">
                  <c:v>0.32</c:v>
                </c:pt>
                <c:pt idx="1">
                  <c:v>0.46</c:v>
                </c:pt>
                <c:pt idx="2">
                  <c:v>0.08</c:v>
                </c:pt>
                <c:pt idx="3">
                  <c:v>0.14000000000000001</c:v>
                </c:pt>
              </c:numCache>
            </c:numRef>
          </c:val>
          <c:extLst>
            <c:ext xmlns:c16="http://schemas.microsoft.com/office/drawing/2014/chart" uri="{C3380CC4-5D6E-409C-BE32-E72D297353CC}">
              <c16:uniqueId val="{00000001-64A9-42FC-8B11-E9657EC362D0}"/>
            </c:ext>
          </c:extLst>
        </c:ser>
        <c:dLbls>
          <c:dLblPos val="outEnd"/>
          <c:showLegendKey val="0"/>
          <c:showVal val="1"/>
          <c:showCatName val="0"/>
          <c:showSerName val="0"/>
          <c:showPercent val="0"/>
          <c:showBubbleSize val="0"/>
        </c:dLbls>
        <c:gapWidth val="219"/>
        <c:overlap val="-27"/>
        <c:axId val="1097499167"/>
        <c:axId val="1097499583"/>
      </c:barChart>
      <c:catAx>
        <c:axId val="109749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097499583"/>
        <c:crosses val="autoZero"/>
        <c:auto val="1"/>
        <c:lblAlgn val="ctr"/>
        <c:lblOffset val="100"/>
        <c:noMultiLvlLbl val="0"/>
      </c:catAx>
      <c:valAx>
        <c:axId val="1097499583"/>
        <c:scaling>
          <c:orientation val="minMax"/>
        </c:scaling>
        <c:delete val="1"/>
        <c:axPos val="l"/>
        <c:numFmt formatCode="0%" sourceLinked="1"/>
        <c:majorTickMark val="none"/>
        <c:minorTickMark val="none"/>
        <c:tickLblPos val="nextTo"/>
        <c:crossAx val="109749916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Les leaders communautaires</c:v>
                </c:pt>
                <c:pt idx="1">
                  <c:v>La municipalité / Les conseillers municipaux</c:v>
                </c:pt>
                <c:pt idx="2">
                  <c:v>Les acteurs humanitaires</c:v>
                </c:pt>
                <c:pt idx="3">
                  <c:v>Les gestionnaires de services </c:v>
                </c:pt>
                <c:pt idx="4">
                  <c:v>Le president du CDV </c:v>
                </c:pt>
              </c:strCache>
            </c:strRef>
          </c:cat>
          <c:val>
            <c:numRef>
              <c:f>Feuil1!$B$2:$B$6</c:f>
              <c:numCache>
                <c:formatCode>0%</c:formatCode>
                <c:ptCount val="5"/>
                <c:pt idx="0">
                  <c:v>0.61</c:v>
                </c:pt>
                <c:pt idx="1">
                  <c:v>0.38</c:v>
                </c:pt>
                <c:pt idx="2">
                  <c:v>0.28999999999999998</c:v>
                </c:pt>
                <c:pt idx="3">
                  <c:v>0.27</c:v>
                </c:pt>
                <c:pt idx="4">
                  <c:v>0.13</c:v>
                </c:pt>
              </c:numCache>
            </c:numRef>
          </c:val>
          <c:extLst>
            <c:ext xmlns:c16="http://schemas.microsoft.com/office/drawing/2014/chart" uri="{C3380CC4-5D6E-409C-BE32-E72D297353CC}">
              <c16:uniqueId val="{00000000-B931-43C7-957D-1C3A36299088}"/>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Les leaders communautaires</c:v>
                </c:pt>
                <c:pt idx="1">
                  <c:v>La municipalité / Les conseillers municipaux</c:v>
                </c:pt>
                <c:pt idx="2">
                  <c:v>Les acteurs humanitaires</c:v>
                </c:pt>
                <c:pt idx="3">
                  <c:v>Les gestionnaires de services </c:v>
                </c:pt>
                <c:pt idx="4">
                  <c:v>Le president du CDV </c:v>
                </c:pt>
              </c:strCache>
            </c:strRef>
          </c:cat>
          <c:val>
            <c:numRef>
              <c:f>Feuil1!$C$2:$C$6</c:f>
              <c:numCache>
                <c:formatCode>0%</c:formatCode>
                <c:ptCount val="5"/>
                <c:pt idx="0">
                  <c:v>0.44</c:v>
                </c:pt>
                <c:pt idx="1">
                  <c:v>0.68</c:v>
                </c:pt>
                <c:pt idx="2">
                  <c:v>0.27</c:v>
                </c:pt>
                <c:pt idx="3">
                  <c:v>0.27</c:v>
                </c:pt>
                <c:pt idx="4">
                  <c:v>0.13</c:v>
                </c:pt>
              </c:numCache>
            </c:numRef>
          </c:val>
          <c:extLst>
            <c:ext xmlns:c16="http://schemas.microsoft.com/office/drawing/2014/chart" uri="{C3380CC4-5D6E-409C-BE32-E72D297353CC}">
              <c16:uniqueId val="{00000001-B931-43C7-957D-1C3A36299088}"/>
            </c:ext>
          </c:extLst>
        </c:ser>
        <c:dLbls>
          <c:dLblPos val="outEnd"/>
          <c:showLegendKey val="0"/>
          <c:showVal val="1"/>
          <c:showCatName val="0"/>
          <c:showSerName val="0"/>
          <c:showPercent val="0"/>
          <c:showBubbleSize val="0"/>
        </c:dLbls>
        <c:gapWidth val="219"/>
        <c:overlap val="-27"/>
        <c:axId val="519886159"/>
        <c:axId val="519870351"/>
      </c:barChart>
      <c:catAx>
        <c:axId val="519886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19870351"/>
        <c:crosses val="autoZero"/>
        <c:auto val="1"/>
        <c:lblAlgn val="ctr"/>
        <c:lblOffset val="100"/>
        <c:noMultiLvlLbl val="0"/>
      </c:catAx>
      <c:valAx>
        <c:axId val="519870351"/>
        <c:scaling>
          <c:orientation val="minMax"/>
        </c:scaling>
        <c:delete val="1"/>
        <c:axPos val="l"/>
        <c:numFmt formatCode="0%" sourceLinked="1"/>
        <c:majorTickMark val="none"/>
        <c:minorTickMark val="none"/>
        <c:tickLblPos val="nextTo"/>
        <c:crossAx val="5198861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77625816382638E-2"/>
          <c:y val="3.325922026769744E-2"/>
          <c:w val="0.96584474836723477"/>
          <c:h val="0.47250567156603313"/>
        </c:manualLayout>
      </c:layout>
      <c:barChart>
        <c:barDir val="col"/>
        <c:grouping val="clustered"/>
        <c:varyColors val="0"/>
        <c:ser>
          <c:idx val="0"/>
          <c:order val="0"/>
          <c:tx>
            <c:strRef>
              <c:f>'Acces info'!$B$23</c:f>
              <c:strCache>
                <c:ptCount val="1"/>
                <c:pt idx="0">
                  <c:v>Non déplacés</c:v>
                </c:pt>
              </c:strCache>
            </c:strRef>
          </c:tx>
          <c:spPr>
            <a:solidFill>
              <a:srgbClr val="585858"/>
            </a:solidFill>
            <a:ln>
              <a:noFill/>
            </a:ln>
            <a:effectLst/>
          </c:spPr>
          <c:invertIfNegative val="0"/>
          <c:dLbls>
            <c:dLbl>
              <c:idx val="0"/>
              <c:layout>
                <c:manualLayout>
                  <c:x val="8.3333333333333332E-3"/>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FC3-4476-859D-5F877285C0A0}"/>
                </c:ext>
              </c:extLst>
            </c:dLbl>
            <c:dLbl>
              <c:idx val="1"/>
              <c:layout>
                <c:manualLayout>
                  <c:x val="0"/>
                  <c:y val="2.284332072094239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A0D-43C6-904B-37D053135D61}"/>
                </c:ext>
              </c:extLst>
            </c:dLbl>
            <c:dLbl>
              <c:idx val="3"/>
              <c:layout>
                <c:manualLayout>
                  <c:x val="0"/>
                  <c:y val="1.388888888888884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FC3-4476-859D-5F877285C0A0}"/>
                </c:ext>
              </c:extLst>
            </c:dLbl>
            <c:dLbl>
              <c:idx val="4"/>
              <c:layout>
                <c:manualLayout>
                  <c:x val="2.6356591399574435E-3"/>
                  <c:y val="1.37059924325652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A0D-43C6-904B-37D053135D6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'Acces info'!$A$24:$A$29</c:f>
              <c:strCache>
                <c:ptCount val="6"/>
                <c:pt idx="0">
                  <c:v>La municipalité</c:v>
                </c:pt>
                <c:pt idx="1">
                  <c:v>Les leaders communautaires</c:v>
                </c:pt>
                <c:pt idx="2">
                  <c:v>La police / gendarmerie</c:v>
                </c:pt>
                <c:pt idx="3">
                  <c:v>Action Sociale</c:v>
                </c:pt>
                <c:pt idx="4">
                  <c:v>Les gestionnaires de services (compagnie publique)</c:v>
                </c:pt>
                <c:pt idx="5">
                  <c:v>Les acteurs humanitaires</c:v>
                </c:pt>
              </c:strCache>
            </c:strRef>
          </c:cat>
          <c:val>
            <c:numRef>
              <c:f>'Acces info'!$B$24:$B$29</c:f>
              <c:numCache>
                <c:formatCode>0%</c:formatCode>
                <c:ptCount val="6"/>
                <c:pt idx="0">
                  <c:v>0.21</c:v>
                </c:pt>
                <c:pt idx="1">
                  <c:v>0.62</c:v>
                </c:pt>
                <c:pt idx="2">
                  <c:v>0.03</c:v>
                </c:pt>
                <c:pt idx="3">
                  <c:v>0.09</c:v>
                </c:pt>
                <c:pt idx="4">
                  <c:v>0.01</c:v>
                </c:pt>
                <c:pt idx="5">
                  <c:v>0.02</c:v>
                </c:pt>
              </c:numCache>
            </c:numRef>
          </c:val>
          <c:extLst>
            <c:ext xmlns:c16="http://schemas.microsoft.com/office/drawing/2014/chart" uri="{C3380CC4-5D6E-409C-BE32-E72D297353CC}">
              <c16:uniqueId val="{00000004-0FC3-4476-859D-5F877285C0A0}"/>
            </c:ext>
          </c:extLst>
        </c:ser>
        <c:ser>
          <c:idx val="1"/>
          <c:order val="1"/>
          <c:tx>
            <c:strRef>
              <c:f>'Acces info'!$C$23</c:f>
              <c:strCache>
                <c:ptCount val="1"/>
                <c:pt idx="0">
                  <c:v>PDI</c:v>
                </c:pt>
              </c:strCache>
            </c:strRef>
          </c:tx>
          <c:spPr>
            <a:solidFill>
              <a:srgbClr val="EE5859"/>
            </a:solidFill>
            <a:ln>
              <a:noFill/>
            </a:ln>
            <a:effectLst/>
          </c:spPr>
          <c:invertIfNegative val="0"/>
          <c:dLbls>
            <c:dLbl>
              <c:idx val="3"/>
              <c:layout>
                <c:manualLayout>
                  <c:x val="0"/>
                  <c:y val="-1.370599243256543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A0D-43C6-904B-37D053135D61}"/>
                </c:ext>
              </c:extLst>
            </c:dLbl>
            <c:dLbl>
              <c:idx val="4"/>
              <c:layout>
                <c:manualLayout>
                  <c:x val="-2.7777777777777779E-3"/>
                  <c:y val="-1.388888888888897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A0D-43C6-904B-37D053135D61}"/>
                </c:ext>
              </c:extLst>
            </c:dLbl>
            <c:dLbl>
              <c:idx val="5"/>
              <c:layout>
                <c:manualLayout>
                  <c:x val="2.7777777777777779E-3"/>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FA0D-43C6-904B-37D053135D61}"/>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'Acces info'!$A$24:$A$29</c:f>
              <c:strCache>
                <c:ptCount val="6"/>
                <c:pt idx="0">
                  <c:v>La municipalité</c:v>
                </c:pt>
                <c:pt idx="1">
                  <c:v>Les leaders communautaires</c:v>
                </c:pt>
                <c:pt idx="2">
                  <c:v>La police / gendarmerie</c:v>
                </c:pt>
                <c:pt idx="3">
                  <c:v>Action Sociale</c:v>
                </c:pt>
                <c:pt idx="4">
                  <c:v>Les gestionnaires de services (compagnie publique)</c:v>
                </c:pt>
                <c:pt idx="5">
                  <c:v>Les acteurs humanitaires</c:v>
                </c:pt>
              </c:strCache>
            </c:strRef>
          </c:cat>
          <c:val>
            <c:numRef>
              <c:f>'Acces info'!$C$24:$C$29</c:f>
              <c:numCache>
                <c:formatCode>0%</c:formatCode>
                <c:ptCount val="6"/>
                <c:pt idx="0">
                  <c:v>0.38</c:v>
                </c:pt>
                <c:pt idx="1">
                  <c:v>0.26</c:v>
                </c:pt>
                <c:pt idx="2">
                  <c:v>0.21</c:v>
                </c:pt>
                <c:pt idx="3">
                  <c:v>0.06</c:v>
                </c:pt>
                <c:pt idx="4">
                  <c:v>0.04</c:v>
                </c:pt>
                <c:pt idx="5">
                  <c:v>0.03</c:v>
                </c:pt>
              </c:numCache>
            </c:numRef>
          </c:val>
          <c:extLst>
            <c:ext xmlns:c16="http://schemas.microsoft.com/office/drawing/2014/chart" uri="{C3380CC4-5D6E-409C-BE32-E72D297353CC}">
              <c16:uniqueId val="{00000008-0FC3-4476-859D-5F877285C0A0}"/>
            </c:ext>
          </c:extLst>
        </c:ser>
        <c:dLbls>
          <c:dLblPos val="outEnd"/>
          <c:showLegendKey val="0"/>
          <c:showVal val="1"/>
          <c:showCatName val="0"/>
          <c:showSerName val="0"/>
          <c:showPercent val="0"/>
          <c:showBubbleSize val="0"/>
        </c:dLbls>
        <c:gapWidth val="182"/>
        <c:axId val="542652312"/>
        <c:axId val="542648704"/>
      </c:barChart>
      <c:catAx>
        <c:axId val="5426523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42648704"/>
        <c:crosses val="autoZero"/>
        <c:auto val="1"/>
        <c:lblAlgn val="ctr"/>
        <c:lblOffset val="100"/>
        <c:noMultiLvlLbl val="0"/>
      </c:catAx>
      <c:valAx>
        <c:axId val="542648704"/>
        <c:scaling>
          <c:orientation val="minMax"/>
        </c:scaling>
        <c:delete val="1"/>
        <c:axPos val="l"/>
        <c:numFmt formatCode="0%" sourceLinked="1"/>
        <c:majorTickMark val="out"/>
        <c:minorTickMark val="none"/>
        <c:tickLblPos val="nextTo"/>
        <c:crossAx val="542652312"/>
        <c:crosses val="autoZero"/>
        <c:crossBetween val="between"/>
      </c:valAx>
      <c:spPr>
        <a:noFill/>
        <a:ln>
          <a:noFill/>
        </a:ln>
        <a:effectLst/>
      </c:spPr>
    </c:plotArea>
    <c:legend>
      <c:legendPos val="b"/>
      <c:layout>
        <c:manualLayout>
          <c:xMode val="edge"/>
          <c:yMode val="edge"/>
          <c:x val="0.4012160198643227"/>
          <c:y val="0.69929403317208449"/>
          <c:w val="0.18825276939924165"/>
          <c:h val="5.882072851738872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'Protection-cohesion_assist'!$A$27</c:f>
              <c:strCache>
                <c:ptCount val="1"/>
                <c:pt idx="0">
                  <c:v>Violences basées sur le genre</c:v>
                </c:pt>
              </c:strCache>
            </c:strRef>
          </c:tx>
          <c:spPr>
            <a:solidFill>
              <a:srgbClr val="EE5859"/>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2849-42A6-AEEF-C99B4BFA489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'Protection-cohesion_assist'!$B$26:$E$26</c:f>
              <c:strCache>
                <c:ptCount val="4"/>
                <c:pt idx="0">
                  <c:v>Femmes PDI</c:v>
                </c:pt>
                <c:pt idx="1">
                  <c:v>Filles PDI</c:v>
                </c:pt>
                <c:pt idx="2">
                  <c:v>Femmes non déplacées</c:v>
                </c:pt>
                <c:pt idx="3">
                  <c:v>Filles non déplacées</c:v>
                </c:pt>
              </c:strCache>
            </c:strRef>
          </c:cat>
          <c:val>
            <c:numRef>
              <c:f>'Protection-cohesion_assist'!$B$27:$E$27</c:f>
              <c:numCache>
                <c:formatCode>0%</c:formatCode>
                <c:ptCount val="4"/>
                <c:pt idx="0">
                  <c:v>7.0000000000000007E-2</c:v>
                </c:pt>
                <c:pt idx="1">
                  <c:v>0.22</c:v>
                </c:pt>
                <c:pt idx="2">
                  <c:v>0.1</c:v>
                </c:pt>
                <c:pt idx="3">
                  <c:v>0.24</c:v>
                </c:pt>
              </c:numCache>
            </c:numRef>
          </c:val>
          <c:extLst>
            <c:ext xmlns:c16="http://schemas.microsoft.com/office/drawing/2014/chart" uri="{C3380CC4-5D6E-409C-BE32-E72D297353CC}">
              <c16:uniqueId val="{00000000-C9F9-44FF-A2E6-9AE0753F5A47}"/>
            </c:ext>
          </c:extLst>
        </c:ser>
        <c:ser>
          <c:idx val="1"/>
          <c:order val="1"/>
          <c:tx>
            <c:strRef>
              <c:f>'Protection-cohesion_assist'!$A$28</c:f>
              <c:strCache>
                <c:ptCount val="1"/>
                <c:pt idx="0">
                  <c:v>Enlèvement</c:v>
                </c:pt>
              </c:strCache>
            </c:strRef>
          </c:tx>
          <c:spPr>
            <a:solidFill>
              <a:schemeClr val="bg1">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2849-42A6-AEEF-C99B4BFA4896}"/>
                </c:ext>
              </c:extLst>
            </c:dLbl>
            <c:dLbl>
              <c:idx val="2"/>
              <c:delete val="1"/>
              <c:extLst>
                <c:ext xmlns:c15="http://schemas.microsoft.com/office/drawing/2012/chart" uri="{CE6537A1-D6FC-4f65-9D91-7224C49458BB}"/>
                <c:ext xmlns:c16="http://schemas.microsoft.com/office/drawing/2014/chart" uri="{C3380CC4-5D6E-409C-BE32-E72D297353CC}">
                  <c16:uniqueId val="{00000004-2849-42A6-AEEF-C99B4BFA4896}"/>
                </c:ext>
              </c:extLst>
            </c:dLbl>
            <c:dLbl>
              <c:idx val="3"/>
              <c:delete val="1"/>
              <c:extLst>
                <c:ext xmlns:c15="http://schemas.microsoft.com/office/drawing/2012/chart" uri="{CE6537A1-D6FC-4f65-9D91-7224C49458BB}"/>
                <c:ext xmlns:c16="http://schemas.microsoft.com/office/drawing/2014/chart" uri="{C3380CC4-5D6E-409C-BE32-E72D297353CC}">
                  <c16:uniqueId val="{00000003-2849-42A6-AEEF-C99B4BFA489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'Protection-cohesion_assist'!$B$26:$E$26</c:f>
              <c:strCache>
                <c:ptCount val="4"/>
                <c:pt idx="0">
                  <c:v>Femmes PDI</c:v>
                </c:pt>
                <c:pt idx="1">
                  <c:v>Filles PDI</c:v>
                </c:pt>
                <c:pt idx="2">
                  <c:v>Femmes non déplacées</c:v>
                </c:pt>
                <c:pt idx="3">
                  <c:v>Filles non déplacées</c:v>
                </c:pt>
              </c:strCache>
            </c:strRef>
          </c:cat>
          <c:val>
            <c:numRef>
              <c:f>'Protection-cohesion_assist'!$B$28:$E$28</c:f>
              <c:numCache>
                <c:formatCode>0%</c:formatCode>
                <c:ptCount val="4"/>
                <c:pt idx="0">
                  <c:v>0.13</c:v>
                </c:pt>
                <c:pt idx="1">
                  <c:v>0.09</c:v>
                </c:pt>
                <c:pt idx="2">
                  <c:v>0.04</c:v>
                </c:pt>
                <c:pt idx="3">
                  <c:v>0.09</c:v>
                </c:pt>
              </c:numCache>
            </c:numRef>
          </c:val>
          <c:extLst>
            <c:ext xmlns:c16="http://schemas.microsoft.com/office/drawing/2014/chart" uri="{C3380CC4-5D6E-409C-BE32-E72D297353CC}">
              <c16:uniqueId val="{00000001-C9F9-44FF-A2E6-9AE0753F5A47}"/>
            </c:ext>
          </c:extLst>
        </c:ser>
        <c:ser>
          <c:idx val="2"/>
          <c:order val="2"/>
          <c:tx>
            <c:strRef>
              <c:f>'Protection-cohesion_assist'!$A$29</c:f>
              <c:strCache>
                <c:ptCount val="1"/>
                <c:pt idx="0">
                  <c:v>Restrictions de mouvements</c:v>
                </c:pt>
              </c:strCache>
            </c:strRef>
          </c:tx>
          <c:spPr>
            <a:solidFill>
              <a:srgbClr val="EE5859">
                <a:alpha val="50000"/>
              </a:srgb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2849-42A6-AEEF-C99B4BFA4896}"/>
                </c:ext>
              </c:extLst>
            </c:dLbl>
            <c:dLbl>
              <c:idx val="3"/>
              <c:delete val="1"/>
              <c:extLst>
                <c:ext xmlns:c15="http://schemas.microsoft.com/office/drawing/2012/chart" uri="{CE6537A1-D6FC-4f65-9D91-7224C49458BB}"/>
                <c:ext xmlns:c16="http://schemas.microsoft.com/office/drawing/2014/chart" uri="{C3380CC4-5D6E-409C-BE32-E72D297353CC}">
                  <c16:uniqueId val="{00000002-2849-42A6-AEEF-C99B4BFA489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'Protection-cohesion_assist'!$B$26:$E$26</c:f>
              <c:strCache>
                <c:ptCount val="4"/>
                <c:pt idx="0">
                  <c:v>Femmes PDI</c:v>
                </c:pt>
                <c:pt idx="1">
                  <c:v>Filles PDI</c:v>
                </c:pt>
                <c:pt idx="2">
                  <c:v>Femmes non déplacées</c:v>
                </c:pt>
                <c:pt idx="3">
                  <c:v>Filles non déplacées</c:v>
                </c:pt>
              </c:strCache>
            </c:strRef>
          </c:cat>
          <c:val>
            <c:numRef>
              <c:f>'Protection-cohesion_assist'!$B$29:$E$29</c:f>
              <c:numCache>
                <c:formatCode>0%</c:formatCode>
                <c:ptCount val="4"/>
                <c:pt idx="0">
                  <c:v>0.13</c:v>
                </c:pt>
                <c:pt idx="1">
                  <c:v>0.11</c:v>
                </c:pt>
                <c:pt idx="2">
                  <c:v>7.0000000000000007E-2</c:v>
                </c:pt>
                <c:pt idx="3">
                  <c:v>0.06</c:v>
                </c:pt>
              </c:numCache>
            </c:numRef>
          </c:val>
          <c:extLst>
            <c:ext xmlns:c16="http://schemas.microsoft.com/office/drawing/2014/chart" uri="{C3380CC4-5D6E-409C-BE32-E72D297353CC}">
              <c16:uniqueId val="{00000002-C9F9-44FF-A2E6-9AE0753F5A47}"/>
            </c:ext>
          </c:extLst>
        </c:ser>
        <c:ser>
          <c:idx val="3"/>
          <c:order val="3"/>
          <c:tx>
            <c:strRef>
              <c:f>'Protection-cohesion_assist'!$A$30</c:f>
              <c:strCache>
                <c:ptCount val="1"/>
                <c:pt idx="0">
                  <c:v>Violence par un groupe armé</c:v>
                </c:pt>
              </c:strCache>
            </c:strRef>
          </c:tx>
          <c:spPr>
            <a:solidFill>
              <a:srgbClr val="5858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'Protection-cohesion_assist'!$B$26:$E$26</c:f>
              <c:strCache>
                <c:ptCount val="4"/>
                <c:pt idx="0">
                  <c:v>Femmes PDI</c:v>
                </c:pt>
                <c:pt idx="1">
                  <c:v>Filles PDI</c:v>
                </c:pt>
                <c:pt idx="2">
                  <c:v>Femmes non déplacées</c:v>
                </c:pt>
                <c:pt idx="3">
                  <c:v>Filles non déplacées</c:v>
                </c:pt>
              </c:strCache>
            </c:strRef>
          </c:cat>
          <c:val>
            <c:numRef>
              <c:f>'Protection-cohesion_assist'!$B$30:$E$30</c:f>
              <c:numCache>
                <c:formatCode>0%</c:formatCode>
                <c:ptCount val="4"/>
                <c:pt idx="0">
                  <c:v>0.23</c:v>
                </c:pt>
                <c:pt idx="1">
                  <c:v>0.22</c:v>
                </c:pt>
                <c:pt idx="2">
                  <c:v>0.22</c:v>
                </c:pt>
                <c:pt idx="3">
                  <c:v>0.24</c:v>
                </c:pt>
              </c:numCache>
            </c:numRef>
          </c:val>
          <c:extLst>
            <c:ext xmlns:c16="http://schemas.microsoft.com/office/drawing/2014/chart" uri="{C3380CC4-5D6E-409C-BE32-E72D297353CC}">
              <c16:uniqueId val="{00000003-C9F9-44FF-A2E6-9AE0753F5A47}"/>
            </c:ext>
          </c:extLst>
        </c:ser>
        <c:ser>
          <c:idx val="4"/>
          <c:order val="4"/>
          <c:tx>
            <c:strRef>
              <c:f>'Protection-cohesion_assist'!$A$31</c:f>
              <c:strCache>
                <c:ptCount val="1"/>
                <c:pt idx="0">
                  <c:v>Aucun</c:v>
                </c:pt>
              </c:strCache>
            </c:strRef>
          </c:tx>
          <c:spPr>
            <a:solidFill>
              <a:srgbClr val="D2CB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'Protection-cohesion_assist'!$B$26:$E$26</c:f>
              <c:strCache>
                <c:ptCount val="4"/>
                <c:pt idx="0">
                  <c:v>Femmes PDI</c:v>
                </c:pt>
                <c:pt idx="1">
                  <c:v>Filles PDI</c:v>
                </c:pt>
                <c:pt idx="2">
                  <c:v>Femmes non déplacées</c:v>
                </c:pt>
                <c:pt idx="3">
                  <c:v>Filles non déplacées</c:v>
                </c:pt>
              </c:strCache>
            </c:strRef>
          </c:cat>
          <c:val>
            <c:numRef>
              <c:f>'Protection-cohesion_assist'!$B$31:$E$31</c:f>
              <c:numCache>
                <c:formatCode>0%</c:formatCode>
                <c:ptCount val="4"/>
                <c:pt idx="0">
                  <c:v>0.3</c:v>
                </c:pt>
                <c:pt idx="1">
                  <c:v>0.31</c:v>
                </c:pt>
                <c:pt idx="2">
                  <c:v>0.34</c:v>
                </c:pt>
                <c:pt idx="3">
                  <c:v>0.37</c:v>
                </c:pt>
              </c:numCache>
            </c:numRef>
          </c:val>
          <c:extLst>
            <c:ext xmlns:c16="http://schemas.microsoft.com/office/drawing/2014/chart" uri="{C3380CC4-5D6E-409C-BE32-E72D297353CC}">
              <c16:uniqueId val="{00000004-C9F9-44FF-A2E6-9AE0753F5A47}"/>
            </c:ext>
          </c:extLst>
        </c:ser>
        <c:dLbls>
          <c:showLegendKey val="0"/>
          <c:showVal val="0"/>
          <c:showCatName val="0"/>
          <c:showSerName val="0"/>
          <c:showPercent val="0"/>
          <c:showBubbleSize val="0"/>
        </c:dLbls>
        <c:gapWidth val="150"/>
        <c:overlap val="100"/>
        <c:axId val="565685600"/>
        <c:axId val="565682648"/>
      </c:barChart>
      <c:catAx>
        <c:axId val="565685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65682648"/>
        <c:crosses val="autoZero"/>
        <c:auto val="1"/>
        <c:lblAlgn val="ctr"/>
        <c:lblOffset val="100"/>
        <c:noMultiLvlLbl val="0"/>
      </c:catAx>
      <c:valAx>
        <c:axId val="565682648"/>
        <c:scaling>
          <c:orientation val="minMax"/>
          <c:max val="1"/>
        </c:scaling>
        <c:delete val="1"/>
        <c:axPos val="b"/>
        <c:numFmt formatCode="0%" sourceLinked="1"/>
        <c:majorTickMark val="none"/>
        <c:minorTickMark val="none"/>
        <c:tickLblPos val="nextTo"/>
        <c:crossAx val="5656856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'Protection-cohesion_assist'!$A$36</c:f>
              <c:strCache>
                <c:ptCount val="1"/>
                <c:pt idx="0">
                  <c:v>Restrictions de mouvements</c:v>
                </c:pt>
              </c:strCache>
            </c:strRef>
          </c:tx>
          <c:spPr>
            <a:solidFill>
              <a:srgbClr val="EE5859"/>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B831-48F3-9833-56C2AA92F50E}"/>
                </c:ext>
              </c:extLst>
            </c:dLbl>
            <c:dLbl>
              <c:idx val="3"/>
              <c:delete val="1"/>
              <c:extLst>
                <c:ext xmlns:c15="http://schemas.microsoft.com/office/drawing/2012/chart" uri="{CE6537A1-D6FC-4f65-9D91-7224C49458BB}"/>
                <c:ext xmlns:c16="http://schemas.microsoft.com/office/drawing/2014/chart" uri="{C3380CC4-5D6E-409C-BE32-E72D297353CC}">
                  <c16:uniqueId val="{00000000-B831-48F3-9833-56C2AA92F50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'Protection-cohesion_assist'!$B$35:$E$35</c:f>
              <c:strCache>
                <c:ptCount val="4"/>
                <c:pt idx="0">
                  <c:v>Hommes PDI</c:v>
                </c:pt>
                <c:pt idx="1">
                  <c:v>Garçons PDI</c:v>
                </c:pt>
                <c:pt idx="2">
                  <c:v>Hommes non déplacés</c:v>
                </c:pt>
                <c:pt idx="3">
                  <c:v>Garçons non déplacés</c:v>
                </c:pt>
              </c:strCache>
            </c:strRef>
          </c:cat>
          <c:val>
            <c:numRef>
              <c:f>'Protection-cohesion_assist'!$B$36:$E$36</c:f>
              <c:numCache>
                <c:formatCode>0%</c:formatCode>
                <c:ptCount val="4"/>
                <c:pt idx="0">
                  <c:v>0.12</c:v>
                </c:pt>
                <c:pt idx="1">
                  <c:v>0.13</c:v>
                </c:pt>
                <c:pt idx="2">
                  <c:v>0.06</c:v>
                </c:pt>
                <c:pt idx="3">
                  <c:v>0.03</c:v>
                </c:pt>
              </c:numCache>
            </c:numRef>
          </c:val>
          <c:extLst>
            <c:ext xmlns:c16="http://schemas.microsoft.com/office/drawing/2014/chart" uri="{C3380CC4-5D6E-409C-BE32-E72D297353CC}">
              <c16:uniqueId val="{00000000-0C72-4263-A960-2A96CA27F28B}"/>
            </c:ext>
          </c:extLst>
        </c:ser>
        <c:ser>
          <c:idx val="1"/>
          <c:order val="1"/>
          <c:tx>
            <c:strRef>
              <c:f>'Protection-cohesion_assist'!$A$37</c:f>
              <c:strCache>
                <c:ptCount val="1"/>
                <c:pt idx="0">
                  <c:v>Violence par un groupe armé</c:v>
                </c:pt>
              </c:strCache>
            </c:strRef>
          </c:tx>
          <c:spPr>
            <a:solidFill>
              <a:srgbClr val="5858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'Protection-cohesion_assist'!$B$35:$E$35</c:f>
              <c:strCache>
                <c:ptCount val="4"/>
                <c:pt idx="0">
                  <c:v>Hommes PDI</c:v>
                </c:pt>
                <c:pt idx="1">
                  <c:v>Garçons PDI</c:v>
                </c:pt>
                <c:pt idx="2">
                  <c:v>Hommes non déplacés</c:v>
                </c:pt>
                <c:pt idx="3">
                  <c:v>Garçons non déplacés</c:v>
                </c:pt>
              </c:strCache>
            </c:strRef>
          </c:cat>
          <c:val>
            <c:numRef>
              <c:f>'Protection-cohesion_assist'!$B$37:$E$37</c:f>
              <c:numCache>
                <c:formatCode>0%</c:formatCode>
                <c:ptCount val="4"/>
                <c:pt idx="0">
                  <c:v>0.39</c:v>
                </c:pt>
                <c:pt idx="1">
                  <c:v>0.28999999999999998</c:v>
                </c:pt>
                <c:pt idx="2">
                  <c:v>0.28999999999999998</c:v>
                </c:pt>
                <c:pt idx="3">
                  <c:v>0.25</c:v>
                </c:pt>
              </c:numCache>
            </c:numRef>
          </c:val>
          <c:extLst>
            <c:ext xmlns:c16="http://schemas.microsoft.com/office/drawing/2014/chart" uri="{C3380CC4-5D6E-409C-BE32-E72D297353CC}">
              <c16:uniqueId val="{00000001-0C72-4263-A960-2A96CA27F28B}"/>
            </c:ext>
          </c:extLst>
        </c:ser>
        <c:ser>
          <c:idx val="2"/>
          <c:order val="2"/>
          <c:tx>
            <c:strRef>
              <c:f>'Protection-cohesion_assist'!$A$38</c:f>
              <c:strCache>
                <c:ptCount val="1"/>
                <c:pt idx="0">
                  <c:v>Enlèvement</c:v>
                </c:pt>
              </c:strCache>
            </c:strRef>
          </c:tx>
          <c:spPr>
            <a:solidFill>
              <a:schemeClr val="bg1">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B831-48F3-9833-56C2AA92F50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'Protection-cohesion_assist'!$B$35:$E$35</c:f>
              <c:strCache>
                <c:ptCount val="4"/>
                <c:pt idx="0">
                  <c:v>Hommes PDI</c:v>
                </c:pt>
                <c:pt idx="1">
                  <c:v>Garçons PDI</c:v>
                </c:pt>
                <c:pt idx="2">
                  <c:v>Hommes non déplacés</c:v>
                </c:pt>
                <c:pt idx="3">
                  <c:v>Garçons non déplacés</c:v>
                </c:pt>
              </c:strCache>
            </c:strRef>
          </c:cat>
          <c:val>
            <c:numRef>
              <c:f>'Protection-cohesion_assist'!$B$38:$E$38</c:f>
              <c:numCache>
                <c:formatCode>0%</c:formatCode>
                <c:ptCount val="4"/>
                <c:pt idx="0">
                  <c:v>0.14000000000000001</c:v>
                </c:pt>
                <c:pt idx="1">
                  <c:v>0.08</c:v>
                </c:pt>
                <c:pt idx="2">
                  <c:v>0.14000000000000001</c:v>
                </c:pt>
                <c:pt idx="3">
                  <c:v>0.13</c:v>
                </c:pt>
              </c:numCache>
            </c:numRef>
          </c:val>
          <c:extLst>
            <c:ext xmlns:c16="http://schemas.microsoft.com/office/drawing/2014/chart" uri="{C3380CC4-5D6E-409C-BE32-E72D297353CC}">
              <c16:uniqueId val="{00000002-0C72-4263-A960-2A96CA27F28B}"/>
            </c:ext>
          </c:extLst>
        </c:ser>
        <c:ser>
          <c:idx val="3"/>
          <c:order val="3"/>
          <c:tx>
            <c:strRef>
              <c:f>'Protection-cohesion_assist'!$A$39</c:f>
              <c:strCache>
                <c:ptCount val="1"/>
                <c:pt idx="0">
                  <c:v>Aucun</c:v>
                </c:pt>
              </c:strCache>
            </c:strRef>
          </c:tx>
          <c:spPr>
            <a:solidFill>
              <a:srgbClr val="D2CBB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Narrow" panose="020B0606020202030204" pitchFamily="34"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'Protection-cohesion_assist'!$B$35:$E$35</c:f>
              <c:strCache>
                <c:ptCount val="4"/>
                <c:pt idx="0">
                  <c:v>Hommes PDI</c:v>
                </c:pt>
                <c:pt idx="1">
                  <c:v>Garçons PDI</c:v>
                </c:pt>
                <c:pt idx="2">
                  <c:v>Hommes non déplacés</c:v>
                </c:pt>
                <c:pt idx="3">
                  <c:v>Garçons non déplacés</c:v>
                </c:pt>
              </c:strCache>
            </c:strRef>
          </c:cat>
          <c:val>
            <c:numRef>
              <c:f>'Protection-cohesion_assist'!$B$39:$E$39</c:f>
              <c:numCache>
                <c:formatCode>0%</c:formatCode>
                <c:ptCount val="4"/>
                <c:pt idx="0">
                  <c:v>0.27</c:v>
                </c:pt>
                <c:pt idx="1">
                  <c:v>0.28999999999999998</c:v>
                </c:pt>
                <c:pt idx="2">
                  <c:v>0.31</c:v>
                </c:pt>
                <c:pt idx="3">
                  <c:v>0.33</c:v>
                </c:pt>
              </c:numCache>
            </c:numRef>
          </c:val>
          <c:extLst>
            <c:ext xmlns:c16="http://schemas.microsoft.com/office/drawing/2014/chart" uri="{C3380CC4-5D6E-409C-BE32-E72D297353CC}">
              <c16:uniqueId val="{00000003-0C72-4263-A960-2A96CA27F28B}"/>
            </c:ext>
          </c:extLst>
        </c:ser>
        <c:dLbls>
          <c:dLblPos val="ctr"/>
          <c:showLegendKey val="0"/>
          <c:showVal val="1"/>
          <c:showCatName val="0"/>
          <c:showSerName val="0"/>
          <c:showPercent val="0"/>
          <c:showBubbleSize val="0"/>
        </c:dLbls>
        <c:gapWidth val="150"/>
        <c:overlap val="100"/>
        <c:axId val="631949120"/>
        <c:axId val="631942232"/>
      </c:barChart>
      <c:catAx>
        <c:axId val="63194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631942232"/>
        <c:crosses val="autoZero"/>
        <c:auto val="1"/>
        <c:lblAlgn val="ctr"/>
        <c:lblOffset val="100"/>
        <c:noMultiLvlLbl val="0"/>
      </c:catAx>
      <c:valAx>
        <c:axId val="631942232"/>
        <c:scaling>
          <c:orientation val="minMax"/>
        </c:scaling>
        <c:delete val="1"/>
        <c:axPos val="b"/>
        <c:numFmt formatCode="0%" sourceLinked="1"/>
        <c:majorTickMark val="none"/>
        <c:minorTickMark val="none"/>
        <c:tickLblPos val="nextTo"/>
        <c:crossAx val="6319491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990197151803549E-2"/>
          <c:y val="5.3715523430895334E-2"/>
          <c:w val="0.89726161039316443"/>
          <c:h val="0.44561556354845877"/>
        </c:manualLayout>
      </c:layout>
      <c:barChart>
        <c:barDir val="col"/>
        <c:grouping val="clustered"/>
        <c:varyColors val="0"/>
        <c:ser>
          <c:idx val="0"/>
          <c:order val="0"/>
          <c:tx>
            <c:strRef>
              <c:f>Feuil1!$B$1</c:f>
              <c:strCache>
                <c:ptCount val="1"/>
                <c:pt idx="0">
                  <c:v>Déplacés Internes </c:v>
                </c:pt>
              </c:strCache>
            </c:strRef>
          </c:tx>
          <c:spPr>
            <a:solidFill>
              <a:srgbClr val="EE58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Bonne, collaboration positive</c:v>
                </c:pt>
                <c:pt idx="1">
                  <c:v>Neutre, rien à signaler</c:v>
                </c:pt>
                <c:pt idx="2">
                  <c:v>Fragile, existence de tensions autour de l'accès aux services et infrastructures sociocommunautaires de base</c:v>
                </c:pt>
              </c:strCache>
            </c:strRef>
          </c:cat>
          <c:val>
            <c:numRef>
              <c:f>Feuil1!$B$2:$B$4</c:f>
              <c:numCache>
                <c:formatCode>0%</c:formatCode>
                <c:ptCount val="3"/>
                <c:pt idx="0">
                  <c:v>0.87</c:v>
                </c:pt>
                <c:pt idx="1">
                  <c:v>0.11</c:v>
                </c:pt>
                <c:pt idx="2">
                  <c:v>0.02</c:v>
                </c:pt>
              </c:numCache>
            </c:numRef>
          </c:val>
          <c:extLst>
            <c:ext xmlns:c16="http://schemas.microsoft.com/office/drawing/2014/chart" uri="{C3380CC4-5D6E-409C-BE32-E72D297353CC}">
              <c16:uniqueId val="{00000000-F2F4-473E-BE9A-BD4443EAE7A5}"/>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Bonne, collaboration positive</c:v>
                </c:pt>
                <c:pt idx="1">
                  <c:v>Neutre, rien à signaler</c:v>
                </c:pt>
                <c:pt idx="2">
                  <c:v>Fragile, existence de tensions autour de l'accès aux services et infrastructures sociocommunautaires de base</c:v>
                </c:pt>
              </c:strCache>
            </c:strRef>
          </c:cat>
          <c:val>
            <c:numRef>
              <c:f>Feuil1!$C$2:$C$4</c:f>
              <c:numCache>
                <c:formatCode>0%</c:formatCode>
                <c:ptCount val="3"/>
                <c:pt idx="0">
                  <c:v>0.82</c:v>
                </c:pt>
                <c:pt idx="1">
                  <c:v>0.16</c:v>
                </c:pt>
                <c:pt idx="2">
                  <c:v>0.03</c:v>
                </c:pt>
              </c:numCache>
            </c:numRef>
          </c:val>
          <c:extLst>
            <c:ext xmlns:c16="http://schemas.microsoft.com/office/drawing/2014/chart" uri="{C3380CC4-5D6E-409C-BE32-E72D297353CC}">
              <c16:uniqueId val="{00000001-F2F4-473E-BE9A-BD4443EAE7A5}"/>
            </c:ext>
          </c:extLst>
        </c:ser>
        <c:dLbls>
          <c:dLblPos val="outEnd"/>
          <c:showLegendKey val="0"/>
          <c:showVal val="1"/>
          <c:showCatName val="0"/>
          <c:showSerName val="0"/>
          <c:showPercent val="0"/>
          <c:showBubbleSize val="0"/>
        </c:dLbls>
        <c:gapWidth val="219"/>
        <c:overlap val="-27"/>
        <c:axId val="580084399"/>
        <c:axId val="580089807"/>
      </c:barChart>
      <c:catAx>
        <c:axId val="580084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80089807"/>
        <c:crosses val="autoZero"/>
        <c:auto val="1"/>
        <c:lblAlgn val="ctr"/>
        <c:lblOffset val="100"/>
        <c:noMultiLvlLbl val="0"/>
      </c:catAx>
      <c:valAx>
        <c:axId val="580089807"/>
        <c:scaling>
          <c:orientation val="minMax"/>
        </c:scaling>
        <c:delete val="1"/>
        <c:axPos val="l"/>
        <c:numFmt formatCode="0%" sourceLinked="1"/>
        <c:majorTickMark val="none"/>
        <c:minorTickMark val="none"/>
        <c:tickLblPos val="nextTo"/>
        <c:crossAx val="58008439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272844171002395E-2"/>
          <c:y val="4.9116310728696898E-2"/>
          <c:w val="0.96545431165799522"/>
          <c:h val="0.59402749880549277"/>
        </c:manualLayout>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Oui: Assistance reçue </c:v>
                </c:pt>
                <c:pt idx="1">
                  <c:v>Non: pas d'assistance reçue </c:v>
                </c:pt>
              </c:strCache>
            </c:strRef>
          </c:cat>
          <c:val>
            <c:numRef>
              <c:f>Feuil1!$B$2:$B$3</c:f>
              <c:numCache>
                <c:formatCode>0%</c:formatCode>
                <c:ptCount val="2"/>
                <c:pt idx="0">
                  <c:v>0.28000000000000003</c:v>
                </c:pt>
                <c:pt idx="1">
                  <c:v>0.72</c:v>
                </c:pt>
              </c:numCache>
            </c:numRef>
          </c:val>
          <c:extLst>
            <c:ext xmlns:c16="http://schemas.microsoft.com/office/drawing/2014/chart" uri="{C3380CC4-5D6E-409C-BE32-E72D297353CC}">
              <c16:uniqueId val="{00000000-F118-4A61-BC27-8853A78D96E3}"/>
            </c:ext>
          </c:extLst>
        </c:ser>
        <c:ser>
          <c:idx val="1"/>
          <c:order val="1"/>
          <c:tx>
            <c:strRef>
              <c:f>Feuil1!$C$1</c:f>
              <c:strCache>
                <c:ptCount val="1"/>
                <c:pt idx="0">
                  <c:v>Non déplacés </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Feuil1!$A$2:$A$3</c:f>
              <c:strCache>
                <c:ptCount val="2"/>
                <c:pt idx="0">
                  <c:v>Oui: Assistance reçue </c:v>
                </c:pt>
                <c:pt idx="1">
                  <c:v>Non: pas d'assistance reçue </c:v>
                </c:pt>
              </c:strCache>
            </c:strRef>
          </c:cat>
          <c:val>
            <c:numRef>
              <c:f>Feuil1!$C$2:$C$3</c:f>
              <c:numCache>
                <c:formatCode>0%</c:formatCode>
                <c:ptCount val="2"/>
                <c:pt idx="0">
                  <c:v>0.12</c:v>
                </c:pt>
                <c:pt idx="1">
                  <c:v>0.88</c:v>
                </c:pt>
              </c:numCache>
            </c:numRef>
          </c:val>
          <c:extLst>
            <c:ext xmlns:c16="http://schemas.microsoft.com/office/drawing/2014/chart" uri="{C3380CC4-5D6E-409C-BE32-E72D297353CC}">
              <c16:uniqueId val="{00000001-F118-4A61-BC27-8853A78D96E3}"/>
            </c:ext>
          </c:extLst>
        </c:ser>
        <c:dLbls>
          <c:dLblPos val="outEnd"/>
          <c:showLegendKey val="0"/>
          <c:showVal val="1"/>
          <c:showCatName val="0"/>
          <c:showSerName val="0"/>
          <c:showPercent val="0"/>
          <c:showBubbleSize val="0"/>
        </c:dLbls>
        <c:gapWidth val="219"/>
        <c:overlap val="-27"/>
        <c:axId val="586703791"/>
        <c:axId val="586723343"/>
      </c:barChart>
      <c:catAx>
        <c:axId val="586703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86723343"/>
        <c:crosses val="autoZero"/>
        <c:auto val="1"/>
        <c:lblAlgn val="ctr"/>
        <c:lblOffset val="100"/>
        <c:noMultiLvlLbl val="0"/>
      </c:catAx>
      <c:valAx>
        <c:axId val="586723343"/>
        <c:scaling>
          <c:orientation val="minMax"/>
        </c:scaling>
        <c:delete val="1"/>
        <c:axPos val="l"/>
        <c:numFmt formatCode="0%" sourceLinked="1"/>
        <c:majorTickMark val="none"/>
        <c:minorTickMark val="none"/>
        <c:tickLblPos val="nextTo"/>
        <c:crossAx val="586703791"/>
        <c:crosses val="autoZero"/>
        <c:crossBetween val="between"/>
      </c:valAx>
      <c:spPr>
        <a:noFill/>
        <a:ln>
          <a:noFill/>
        </a:ln>
        <a:effectLst/>
      </c:spPr>
    </c:plotArea>
    <c:legend>
      <c:legendPos val="b"/>
      <c:layout>
        <c:manualLayout>
          <c:xMode val="edge"/>
          <c:yMode val="edge"/>
          <c:x val="0.34293519654196919"/>
          <c:y val="0.83276300518692148"/>
          <c:w val="0.31412948327365525"/>
          <c:h val="8.686484998430177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Aide alimentaire</c:v>
                </c:pt>
                <c:pt idx="1">
                  <c:v> Aide abris et BNA</c:v>
                </c:pt>
                <c:pt idx="2">
                  <c:v>Soutien AGR</c:v>
                </c:pt>
                <c:pt idx="3">
                  <c:v>Aide santé</c:v>
                </c:pt>
                <c:pt idx="4">
                  <c:v>Education</c:v>
                </c:pt>
              </c:strCache>
            </c:strRef>
          </c:cat>
          <c:val>
            <c:numRef>
              <c:f>Feuil1!$B$2:$B$6</c:f>
              <c:numCache>
                <c:formatCode>0%</c:formatCode>
                <c:ptCount val="5"/>
                <c:pt idx="0">
                  <c:v>0.71</c:v>
                </c:pt>
                <c:pt idx="1">
                  <c:v>0.39</c:v>
                </c:pt>
                <c:pt idx="2">
                  <c:v>0.14000000000000001</c:v>
                </c:pt>
                <c:pt idx="3">
                  <c:v>0.04</c:v>
                </c:pt>
              </c:numCache>
            </c:numRef>
          </c:val>
          <c:extLst>
            <c:ext xmlns:c16="http://schemas.microsoft.com/office/drawing/2014/chart" uri="{C3380CC4-5D6E-409C-BE32-E72D297353CC}">
              <c16:uniqueId val="{00000000-55D1-44D5-A817-D4213B941CCC}"/>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Aide alimentaire</c:v>
                </c:pt>
                <c:pt idx="1">
                  <c:v> Aide abris et BNA</c:v>
                </c:pt>
                <c:pt idx="2">
                  <c:v>Soutien AGR</c:v>
                </c:pt>
                <c:pt idx="3">
                  <c:v>Aide santé</c:v>
                </c:pt>
                <c:pt idx="4">
                  <c:v>Education</c:v>
                </c:pt>
              </c:strCache>
            </c:strRef>
          </c:cat>
          <c:val>
            <c:numRef>
              <c:f>Feuil1!$C$2:$C$6</c:f>
              <c:numCache>
                <c:formatCode>0%</c:formatCode>
                <c:ptCount val="5"/>
                <c:pt idx="0">
                  <c:v>0.67</c:v>
                </c:pt>
                <c:pt idx="1">
                  <c:v>0.33</c:v>
                </c:pt>
                <c:pt idx="2">
                  <c:v>0.17</c:v>
                </c:pt>
                <c:pt idx="3">
                  <c:v>0.08</c:v>
                </c:pt>
                <c:pt idx="4">
                  <c:v>0.08</c:v>
                </c:pt>
              </c:numCache>
            </c:numRef>
          </c:val>
          <c:extLst>
            <c:ext xmlns:c16="http://schemas.microsoft.com/office/drawing/2014/chart" uri="{C3380CC4-5D6E-409C-BE32-E72D297353CC}">
              <c16:uniqueId val="{00000001-55D1-44D5-A817-D4213B941CCC}"/>
            </c:ext>
          </c:extLst>
        </c:ser>
        <c:dLbls>
          <c:dLblPos val="outEnd"/>
          <c:showLegendKey val="0"/>
          <c:showVal val="1"/>
          <c:showCatName val="0"/>
          <c:showSerName val="0"/>
          <c:showPercent val="0"/>
          <c:showBubbleSize val="0"/>
        </c:dLbls>
        <c:gapWidth val="219"/>
        <c:overlap val="-27"/>
        <c:axId val="510070159"/>
        <c:axId val="510070575"/>
      </c:barChart>
      <c:catAx>
        <c:axId val="5100701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10070575"/>
        <c:crosses val="autoZero"/>
        <c:auto val="1"/>
        <c:lblAlgn val="ctr"/>
        <c:lblOffset val="100"/>
        <c:noMultiLvlLbl val="0"/>
      </c:catAx>
      <c:valAx>
        <c:axId val="510070575"/>
        <c:scaling>
          <c:orientation val="minMax"/>
        </c:scaling>
        <c:delete val="1"/>
        <c:axPos val="l"/>
        <c:numFmt formatCode="0%" sourceLinked="1"/>
        <c:majorTickMark val="none"/>
        <c:minorTickMark val="none"/>
        <c:tickLblPos val="nextTo"/>
        <c:crossAx val="5100701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 </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Oui, très satisfait</c:v>
                </c:pt>
                <c:pt idx="1">
                  <c:v>Oui, plutôt satisfait</c:v>
                </c:pt>
                <c:pt idx="2">
                  <c:v>Non, plutôt insatisfait</c:v>
                </c:pt>
              </c:strCache>
            </c:strRef>
          </c:cat>
          <c:val>
            <c:numRef>
              <c:f>Feuil1!$B$2:$B$4</c:f>
              <c:numCache>
                <c:formatCode>0%</c:formatCode>
                <c:ptCount val="3"/>
                <c:pt idx="0">
                  <c:v>0.61</c:v>
                </c:pt>
                <c:pt idx="1">
                  <c:v>0.28999999999999998</c:v>
                </c:pt>
                <c:pt idx="2">
                  <c:v>0.11</c:v>
                </c:pt>
              </c:numCache>
            </c:numRef>
          </c:val>
          <c:extLst>
            <c:ext xmlns:c16="http://schemas.microsoft.com/office/drawing/2014/chart" uri="{C3380CC4-5D6E-409C-BE32-E72D297353CC}">
              <c16:uniqueId val="{00000000-D421-4C31-8309-CD5BFA899A1C}"/>
            </c:ext>
          </c:extLst>
        </c:ser>
        <c:ser>
          <c:idx val="1"/>
          <c:order val="1"/>
          <c:tx>
            <c:strRef>
              <c:f>Feuil1!$C$1</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Oui, très satisfait</c:v>
                </c:pt>
                <c:pt idx="1">
                  <c:v>Oui, plutôt satisfait</c:v>
                </c:pt>
                <c:pt idx="2">
                  <c:v>Non, plutôt insatisfait</c:v>
                </c:pt>
              </c:strCache>
            </c:strRef>
          </c:cat>
          <c:val>
            <c:numRef>
              <c:f>Feuil1!$C$2:$C$4</c:f>
              <c:numCache>
                <c:formatCode>0%</c:formatCode>
                <c:ptCount val="3"/>
                <c:pt idx="0">
                  <c:v>0.75</c:v>
                </c:pt>
                <c:pt idx="1">
                  <c:v>0.25</c:v>
                </c:pt>
              </c:numCache>
            </c:numRef>
          </c:val>
          <c:extLst>
            <c:ext xmlns:c16="http://schemas.microsoft.com/office/drawing/2014/chart" uri="{C3380CC4-5D6E-409C-BE32-E72D297353CC}">
              <c16:uniqueId val="{00000001-D421-4C31-8309-CD5BFA899A1C}"/>
            </c:ext>
          </c:extLst>
        </c:ser>
        <c:dLbls>
          <c:dLblPos val="outEnd"/>
          <c:showLegendKey val="0"/>
          <c:showVal val="1"/>
          <c:showCatName val="0"/>
          <c:showSerName val="0"/>
          <c:showPercent val="0"/>
          <c:showBubbleSize val="0"/>
        </c:dLbls>
        <c:gapWidth val="219"/>
        <c:overlap val="-27"/>
        <c:axId val="586711279"/>
        <c:axId val="586710447"/>
      </c:barChart>
      <c:catAx>
        <c:axId val="586711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86710447"/>
        <c:crosses val="autoZero"/>
        <c:auto val="1"/>
        <c:lblAlgn val="ctr"/>
        <c:lblOffset val="100"/>
        <c:noMultiLvlLbl val="0"/>
      </c:catAx>
      <c:valAx>
        <c:axId val="586710447"/>
        <c:scaling>
          <c:orientation val="minMax"/>
        </c:scaling>
        <c:delete val="1"/>
        <c:axPos val="l"/>
        <c:numFmt formatCode="0%" sourceLinked="1"/>
        <c:majorTickMark val="none"/>
        <c:minorTickMark val="none"/>
        <c:tickLblPos val="nextTo"/>
        <c:crossAx val="58671127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Maison en dur </c:v>
                </c:pt>
                <c:pt idx="1">
                  <c:v>RHU</c:v>
                </c:pt>
                <c:pt idx="2">
                  <c:v>Batîments inachevés</c:v>
                </c:pt>
                <c:pt idx="3">
                  <c:v>Abri de  fortune</c:v>
                </c:pt>
                <c:pt idx="4">
                  <c:v>Constructions non destinées au logement (Hangars, dépôts, constructions auxiliaires des fermes, …)</c:v>
                </c:pt>
              </c:strCache>
            </c:strRef>
          </c:cat>
          <c:val>
            <c:numRef>
              <c:f>Feuil1!$B$2:$B$6</c:f>
              <c:numCache>
                <c:formatCode>0%</c:formatCode>
                <c:ptCount val="5"/>
                <c:pt idx="0">
                  <c:v>0.46</c:v>
                </c:pt>
                <c:pt idx="1">
                  <c:v>0.42</c:v>
                </c:pt>
                <c:pt idx="2">
                  <c:v>0.01</c:v>
                </c:pt>
                <c:pt idx="3">
                  <c:v>0.09</c:v>
                </c:pt>
                <c:pt idx="4">
                  <c:v>0.03</c:v>
                </c:pt>
              </c:numCache>
            </c:numRef>
          </c:val>
          <c:extLst>
            <c:ext xmlns:c16="http://schemas.microsoft.com/office/drawing/2014/chart" uri="{C3380CC4-5D6E-409C-BE32-E72D297353CC}">
              <c16:uniqueId val="{00000000-F066-499C-BAB9-B48E8460793D}"/>
            </c:ext>
          </c:extLst>
        </c:ser>
        <c:ser>
          <c:idx val="1"/>
          <c:order val="1"/>
          <c:tx>
            <c:strRef>
              <c:f>Feuil1!$C$1</c:f>
              <c:strCache>
                <c:ptCount val="1"/>
                <c:pt idx="0">
                  <c:v>Non déplcacés</c:v>
                </c:pt>
              </c:strCache>
            </c:strRef>
          </c:tx>
          <c:spPr>
            <a:solidFill>
              <a:srgbClr val="58585A"/>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3-F066-499C-BAB9-B48E8460793D}"/>
                </c:ext>
              </c:extLst>
            </c:dLbl>
            <c:dLbl>
              <c:idx val="3"/>
              <c:delete val="1"/>
              <c:extLst>
                <c:ext xmlns:c15="http://schemas.microsoft.com/office/drawing/2012/chart" uri="{CE6537A1-D6FC-4f65-9D91-7224C49458BB}"/>
                <c:ext xmlns:c16="http://schemas.microsoft.com/office/drawing/2014/chart" uri="{C3380CC4-5D6E-409C-BE32-E72D297353CC}">
                  <c16:uniqueId val="{00000002-F066-499C-BAB9-B48E8460793D}"/>
                </c:ext>
              </c:extLst>
            </c:dLbl>
            <c:dLbl>
              <c:idx val="4"/>
              <c:delete val="1"/>
              <c:extLst>
                <c:ext xmlns:c15="http://schemas.microsoft.com/office/drawing/2012/chart" uri="{CE6537A1-D6FC-4f65-9D91-7224C49458BB}"/>
                <c:ext xmlns:c16="http://schemas.microsoft.com/office/drawing/2014/chart" uri="{C3380CC4-5D6E-409C-BE32-E72D297353CC}">
                  <c16:uniqueId val="{00000004-F066-499C-BAB9-B48E8460793D}"/>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Maison en dur </c:v>
                </c:pt>
                <c:pt idx="1">
                  <c:v>RHU</c:v>
                </c:pt>
                <c:pt idx="2">
                  <c:v>Batîments inachevés</c:v>
                </c:pt>
                <c:pt idx="3">
                  <c:v>Abri de  fortune</c:v>
                </c:pt>
                <c:pt idx="4">
                  <c:v>Constructions non destinées au logement (Hangars, dépôts, constructions auxiliaires des fermes, …)</c:v>
                </c:pt>
              </c:strCache>
            </c:strRef>
          </c:cat>
          <c:val>
            <c:numRef>
              <c:f>Feuil1!$C$2:$C$6</c:f>
              <c:numCache>
                <c:formatCode>0%</c:formatCode>
                <c:ptCount val="5"/>
                <c:pt idx="0">
                  <c:v>0.99</c:v>
                </c:pt>
                <c:pt idx="1">
                  <c:v>0.01</c:v>
                </c:pt>
                <c:pt idx="2">
                  <c:v>0</c:v>
                </c:pt>
                <c:pt idx="3">
                  <c:v>0</c:v>
                </c:pt>
                <c:pt idx="4">
                  <c:v>0</c:v>
                </c:pt>
              </c:numCache>
            </c:numRef>
          </c:val>
          <c:extLst>
            <c:ext xmlns:c16="http://schemas.microsoft.com/office/drawing/2014/chart" uri="{C3380CC4-5D6E-409C-BE32-E72D297353CC}">
              <c16:uniqueId val="{00000001-F066-499C-BAB9-B48E8460793D}"/>
            </c:ext>
          </c:extLst>
        </c:ser>
        <c:dLbls>
          <c:dLblPos val="outEnd"/>
          <c:showLegendKey val="0"/>
          <c:showVal val="1"/>
          <c:showCatName val="0"/>
          <c:showSerName val="0"/>
          <c:showPercent val="0"/>
          <c:showBubbleSize val="0"/>
        </c:dLbls>
        <c:gapWidth val="219"/>
        <c:overlap val="-27"/>
        <c:axId val="1870805615"/>
        <c:axId val="1870788559"/>
      </c:barChart>
      <c:catAx>
        <c:axId val="18708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870788559"/>
        <c:crosses val="autoZero"/>
        <c:auto val="1"/>
        <c:lblAlgn val="ctr"/>
        <c:lblOffset val="100"/>
        <c:noMultiLvlLbl val="0"/>
      </c:catAx>
      <c:valAx>
        <c:axId val="1870788559"/>
        <c:scaling>
          <c:orientation val="minMax"/>
        </c:scaling>
        <c:delete val="1"/>
        <c:axPos val="l"/>
        <c:numFmt formatCode="0%" sourceLinked="1"/>
        <c:majorTickMark val="none"/>
        <c:minorTickMark val="none"/>
        <c:tickLblPos val="nextTo"/>
        <c:crossAx val="187080561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Occupation libre car don humanitaire</c:v>
                </c:pt>
                <c:pt idx="1">
                  <c:v>Locataire</c:v>
                </c:pt>
                <c:pt idx="2">
                  <c:v>Propriétaire</c:v>
                </c:pt>
                <c:pt idx="3">
                  <c:v>Hébergé par des proches gratuitement</c:v>
                </c:pt>
                <c:pt idx="4">
                  <c:v>Locataire en concession</c:v>
                </c:pt>
                <c:pt idx="5">
                  <c:v>Occupation sans l'accord du propriétaire</c:v>
                </c:pt>
                <c:pt idx="6">
                  <c:v>Occupation avec l'accord du propriétaire</c:v>
                </c:pt>
              </c:strCache>
            </c:strRef>
          </c:cat>
          <c:val>
            <c:numRef>
              <c:f>Feuil1!$B$2:$B$8</c:f>
              <c:numCache>
                <c:formatCode>0%</c:formatCode>
                <c:ptCount val="7"/>
                <c:pt idx="0">
                  <c:v>0.33</c:v>
                </c:pt>
                <c:pt idx="1">
                  <c:v>0.27</c:v>
                </c:pt>
                <c:pt idx="2">
                  <c:v>0.23</c:v>
                </c:pt>
                <c:pt idx="3">
                  <c:v>0.1</c:v>
                </c:pt>
                <c:pt idx="4">
                  <c:v>0.04</c:v>
                </c:pt>
                <c:pt idx="5">
                  <c:v>0.03</c:v>
                </c:pt>
                <c:pt idx="6">
                  <c:v>0.01</c:v>
                </c:pt>
              </c:numCache>
            </c:numRef>
          </c:val>
          <c:extLst>
            <c:ext xmlns:c16="http://schemas.microsoft.com/office/drawing/2014/chart" uri="{C3380CC4-5D6E-409C-BE32-E72D297353CC}">
              <c16:uniqueId val="{00000000-F085-4AB5-BA29-6823C32EEFF5}"/>
            </c:ext>
          </c:extLst>
        </c:ser>
        <c:ser>
          <c:idx val="1"/>
          <c:order val="1"/>
          <c:tx>
            <c:strRef>
              <c:f>Feuil1!$C$1</c:f>
              <c:strCache>
                <c:ptCount val="1"/>
                <c:pt idx="0">
                  <c:v>Non déplacés</c:v>
                </c:pt>
              </c:strCache>
            </c:strRef>
          </c:tx>
          <c:spPr>
            <a:solidFill>
              <a:srgbClr val="58585A"/>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CFB-4DFC-A8A7-4BE130972DF6}"/>
                </c:ext>
              </c:extLst>
            </c:dLbl>
            <c:dLbl>
              <c:idx val="5"/>
              <c:delete val="1"/>
              <c:extLst>
                <c:ext xmlns:c15="http://schemas.microsoft.com/office/drawing/2012/chart" uri="{CE6537A1-D6FC-4f65-9D91-7224C49458BB}"/>
                <c:ext xmlns:c16="http://schemas.microsoft.com/office/drawing/2014/chart" uri="{C3380CC4-5D6E-409C-BE32-E72D297353CC}">
                  <c16:uniqueId val="{00000003-F085-4AB5-BA29-6823C32EEFF5}"/>
                </c:ext>
              </c:extLst>
            </c:dLbl>
            <c:dLbl>
              <c:idx val="6"/>
              <c:delete val="1"/>
              <c:extLst>
                <c:ext xmlns:c15="http://schemas.microsoft.com/office/drawing/2012/chart" uri="{CE6537A1-D6FC-4f65-9D91-7224C49458BB}"/>
                <c:ext xmlns:c16="http://schemas.microsoft.com/office/drawing/2014/chart" uri="{C3380CC4-5D6E-409C-BE32-E72D297353CC}">
                  <c16:uniqueId val="{00000004-F085-4AB5-BA29-6823C32EEFF5}"/>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Occupation libre car don humanitaire</c:v>
                </c:pt>
                <c:pt idx="1">
                  <c:v>Locataire</c:v>
                </c:pt>
                <c:pt idx="2">
                  <c:v>Propriétaire</c:v>
                </c:pt>
                <c:pt idx="3">
                  <c:v>Hébergé par des proches gratuitement</c:v>
                </c:pt>
                <c:pt idx="4">
                  <c:v>Locataire en concession</c:v>
                </c:pt>
                <c:pt idx="5">
                  <c:v>Occupation sans l'accord du propriétaire</c:v>
                </c:pt>
                <c:pt idx="6">
                  <c:v>Occupation avec l'accord du propriétaire</c:v>
                </c:pt>
              </c:strCache>
            </c:strRef>
          </c:cat>
          <c:val>
            <c:numRef>
              <c:f>Feuil1!$C$2:$C$8</c:f>
              <c:numCache>
                <c:formatCode>0%</c:formatCode>
                <c:ptCount val="7"/>
                <c:pt idx="0">
                  <c:v>0</c:v>
                </c:pt>
                <c:pt idx="1">
                  <c:v>0.16</c:v>
                </c:pt>
                <c:pt idx="2">
                  <c:v>0.81</c:v>
                </c:pt>
                <c:pt idx="3">
                  <c:v>0.01</c:v>
                </c:pt>
                <c:pt idx="4">
                  <c:v>0.02</c:v>
                </c:pt>
                <c:pt idx="5">
                  <c:v>0</c:v>
                </c:pt>
                <c:pt idx="6">
                  <c:v>0</c:v>
                </c:pt>
              </c:numCache>
            </c:numRef>
          </c:val>
          <c:extLst>
            <c:ext xmlns:c16="http://schemas.microsoft.com/office/drawing/2014/chart" uri="{C3380CC4-5D6E-409C-BE32-E72D297353CC}">
              <c16:uniqueId val="{00000001-F085-4AB5-BA29-6823C32EEFF5}"/>
            </c:ext>
          </c:extLst>
        </c:ser>
        <c:dLbls>
          <c:dLblPos val="outEnd"/>
          <c:showLegendKey val="0"/>
          <c:showVal val="1"/>
          <c:showCatName val="0"/>
          <c:showSerName val="0"/>
          <c:showPercent val="0"/>
          <c:showBubbleSize val="0"/>
        </c:dLbls>
        <c:gapWidth val="219"/>
        <c:overlap val="-27"/>
        <c:axId val="377150672"/>
        <c:axId val="377147344"/>
      </c:barChart>
      <c:catAx>
        <c:axId val="37715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377147344"/>
        <c:crosses val="autoZero"/>
        <c:auto val="1"/>
        <c:lblAlgn val="ctr"/>
        <c:lblOffset val="100"/>
        <c:noMultiLvlLbl val="0"/>
      </c:catAx>
      <c:valAx>
        <c:axId val="377147344"/>
        <c:scaling>
          <c:orientation val="minMax"/>
        </c:scaling>
        <c:delete val="1"/>
        <c:axPos val="l"/>
        <c:numFmt formatCode="0%" sourceLinked="1"/>
        <c:majorTickMark val="none"/>
        <c:minorTickMark val="none"/>
        <c:tickLblPos val="nextTo"/>
        <c:crossAx val="377150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Arial Narrow" panose="020B0606020202030204" pitchFamily="34"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36312632630037E-3"/>
          <c:y val="3.1088509304674977E-2"/>
          <c:w val="0.926927617542184"/>
          <c:h val="0.53846651424445502"/>
        </c:manualLayout>
      </c:layout>
      <c:barChart>
        <c:barDir val="col"/>
        <c:grouping val="clustered"/>
        <c:varyColors val="0"/>
        <c:ser>
          <c:idx val="0"/>
          <c:order val="0"/>
          <c:tx>
            <c:strRef>
              <c:f>'Abris et AME'!$F$97</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'Abris et AME'!$G$96:$H$96</c:f>
              <c:strCache>
                <c:ptCount val="2"/>
                <c:pt idx="0">
                  <c:v>Oui, des personnes sont contraintes de dormir à l'exterieur par manque d'espace</c:v>
                </c:pt>
                <c:pt idx="1">
                  <c:v>Non, personne n'est contrainte de dormir dehors par manque d'espace</c:v>
                </c:pt>
              </c:strCache>
            </c:strRef>
          </c:cat>
          <c:val>
            <c:numRef>
              <c:f>'Abris et AME'!$G$97:$H$97</c:f>
              <c:numCache>
                <c:formatCode>0%</c:formatCode>
                <c:ptCount val="2"/>
                <c:pt idx="0">
                  <c:v>0.48</c:v>
                </c:pt>
                <c:pt idx="1">
                  <c:v>0.52</c:v>
                </c:pt>
              </c:numCache>
            </c:numRef>
          </c:val>
          <c:extLst>
            <c:ext xmlns:c16="http://schemas.microsoft.com/office/drawing/2014/chart" uri="{C3380CC4-5D6E-409C-BE32-E72D297353CC}">
              <c16:uniqueId val="{00000000-6410-46C5-BB59-8B678C9A7D41}"/>
            </c:ext>
          </c:extLst>
        </c:ser>
        <c:ser>
          <c:idx val="1"/>
          <c:order val="1"/>
          <c:tx>
            <c:strRef>
              <c:f>'Abris et AME'!$F$98</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'Abris et AME'!$G$96:$H$96</c:f>
              <c:strCache>
                <c:ptCount val="2"/>
                <c:pt idx="0">
                  <c:v>Oui, des personnes sont contraintes de dormir à l'exterieur par manque d'espace</c:v>
                </c:pt>
                <c:pt idx="1">
                  <c:v>Non, personne n'est contrainte de dormir dehors par manque d'espace</c:v>
                </c:pt>
              </c:strCache>
            </c:strRef>
          </c:cat>
          <c:val>
            <c:numRef>
              <c:f>'Abris et AME'!$G$98:$H$98</c:f>
              <c:numCache>
                <c:formatCode>0%</c:formatCode>
                <c:ptCount val="2"/>
                <c:pt idx="0">
                  <c:v>7.0000000000000007E-2</c:v>
                </c:pt>
                <c:pt idx="1">
                  <c:v>0.93</c:v>
                </c:pt>
              </c:numCache>
            </c:numRef>
          </c:val>
          <c:extLst>
            <c:ext xmlns:c16="http://schemas.microsoft.com/office/drawing/2014/chart" uri="{C3380CC4-5D6E-409C-BE32-E72D297353CC}">
              <c16:uniqueId val="{00000001-6410-46C5-BB59-8B678C9A7D41}"/>
            </c:ext>
          </c:extLst>
        </c:ser>
        <c:dLbls>
          <c:dLblPos val="outEnd"/>
          <c:showLegendKey val="0"/>
          <c:showVal val="1"/>
          <c:showCatName val="0"/>
          <c:showSerName val="0"/>
          <c:showPercent val="0"/>
          <c:showBubbleSize val="0"/>
        </c:dLbls>
        <c:gapWidth val="219"/>
        <c:overlap val="-27"/>
        <c:axId val="1467805488"/>
        <c:axId val="1467798832"/>
      </c:barChart>
      <c:catAx>
        <c:axId val="146780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7798832"/>
        <c:crosses val="autoZero"/>
        <c:auto val="1"/>
        <c:lblAlgn val="ctr"/>
        <c:lblOffset val="100"/>
        <c:noMultiLvlLbl val="0"/>
      </c:catAx>
      <c:valAx>
        <c:axId val="1467798832"/>
        <c:scaling>
          <c:orientation val="minMax"/>
        </c:scaling>
        <c:delete val="1"/>
        <c:axPos val="l"/>
        <c:numFmt formatCode="0%" sourceLinked="1"/>
        <c:majorTickMark val="none"/>
        <c:minorTickMark val="none"/>
        <c:tickLblPos val="nextTo"/>
        <c:crossAx val="1467805488"/>
        <c:crosses val="autoZero"/>
        <c:crossBetween val="between"/>
      </c:valAx>
      <c:spPr>
        <a:noFill/>
        <a:ln>
          <a:noFill/>
        </a:ln>
        <a:effectLst/>
      </c:spPr>
    </c:plotArea>
    <c:legend>
      <c:legendPos val="b"/>
      <c:layout>
        <c:manualLayout>
          <c:xMode val="edge"/>
          <c:yMode val="edge"/>
          <c:x val="0.22529489006615552"/>
          <c:y val="0.81740254805414458"/>
          <c:w val="0.53846380925005199"/>
          <c:h val="8.3673156294629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0">
          <a:latin typeface="Arial Narrow" panose="020B0606020202030204" pitchFamily="34" charset="0"/>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05842245092713E-2"/>
          <c:y val="5.029250292502925E-2"/>
          <c:w val="0.93378831550981456"/>
          <c:h val="0.54726271262712622"/>
        </c:manualLayout>
      </c:layout>
      <c:barChart>
        <c:barDir val="col"/>
        <c:grouping val="clustered"/>
        <c:varyColors val="0"/>
        <c:ser>
          <c:idx val="0"/>
          <c:order val="0"/>
          <c:tx>
            <c:strRef>
              <c:f>'Abris et AME'!$F$124</c:f>
              <c:strCache>
                <c:ptCount val="1"/>
                <c:pt idx="0">
                  <c:v>Déplacés Internes</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'Abris et AME'!$G$123:$H$123</c:f>
              <c:strCache>
                <c:ptCount val="2"/>
                <c:pt idx="0">
                  <c:v>Oui, les conditions de longement sont satisfaisantes</c:v>
                </c:pt>
                <c:pt idx="1">
                  <c:v>Non, les conditions de logement sont non satisfaisantes</c:v>
                </c:pt>
              </c:strCache>
            </c:strRef>
          </c:cat>
          <c:val>
            <c:numRef>
              <c:f>'Abris et AME'!$G$124:$H$124</c:f>
              <c:numCache>
                <c:formatCode>0%</c:formatCode>
                <c:ptCount val="2"/>
                <c:pt idx="0">
                  <c:v>0.37</c:v>
                </c:pt>
                <c:pt idx="1">
                  <c:v>0.63</c:v>
                </c:pt>
              </c:numCache>
            </c:numRef>
          </c:val>
          <c:extLst>
            <c:ext xmlns:c16="http://schemas.microsoft.com/office/drawing/2014/chart" uri="{C3380CC4-5D6E-409C-BE32-E72D297353CC}">
              <c16:uniqueId val="{00000000-6E37-4B40-90CC-DB66F49BFD41}"/>
            </c:ext>
          </c:extLst>
        </c:ser>
        <c:ser>
          <c:idx val="1"/>
          <c:order val="1"/>
          <c:tx>
            <c:strRef>
              <c:f>'Abris et AME'!$F$125</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'Abris et AME'!$G$123:$H$123</c:f>
              <c:strCache>
                <c:ptCount val="2"/>
                <c:pt idx="0">
                  <c:v>Oui, les conditions de longement sont satisfaisantes</c:v>
                </c:pt>
                <c:pt idx="1">
                  <c:v>Non, les conditions de logement sont non satisfaisantes</c:v>
                </c:pt>
              </c:strCache>
            </c:strRef>
          </c:cat>
          <c:val>
            <c:numRef>
              <c:f>'Abris et AME'!$G$125:$H$125</c:f>
              <c:numCache>
                <c:formatCode>0%</c:formatCode>
                <c:ptCount val="2"/>
                <c:pt idx="0">
                  <c:v>0.77</c:v>
                </c:pt>
                <c:pt idx="1">
                  <c:v>0.23</c:v>
                </c:pt>
              </c:numCache>
            </c:numRef>
          </c:val>
          <c:extLst>
            <c:ext xmlns:c16="http://schemas.microsoft.com/office/drawing/2014/chart" uri="{C3380CC4-5D6E-409C-BE32-E72D297353CC}">
              <c16:uniqueId val="{00000001-6E37-4B40-90CC-DB66F49BFD41}"/>
            </c:ext>
          </c:extLst>
        </c:ser>
        <c:dLbls>
          <c:dLblPos val="outEnd"/>
          <c:showLegendKey val="0"/>
          <c:showVal val="1"/>
          <c:showCatName val="0"/>
          <c:showSerName val="0"/>
          <c:showPercent val="0"/>
          <c:showBubbleSize val="0"/>
        </c:dLbls>
        <c:gapWidth val="219"/>
        <c:overlap val="-27"/>
        <c:axId val="1467767216"/>
        <c:axId val="1467769296"/>
      </c:barChart>
      <c:catAx>
        <c:axId val="146776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7769296"/>
        <c:crosses val="autoZero"/>
        <c:auto val="1"/>
        <c:lblAlgn val="ctr"/>
        <c:lblOffset val="100"/>
        <c:noMultiLvlLbl val="0"/>
      </c:catAx>
      <c:valAx>
        <c:axId val="1467769296"/>
        <c:scaling>
          <c:orientation val="minMax"/>
        </c:scaling>
        <c:delete val="1"/>
        <c:axPos val="l"/>
        <c:numFmt formatCode="0%" sourceLinked="1"/>
        <c:majorTickMark val="none"/>
        <c:minorTickMark val="none"/>
        <c:tickLblPos val="nextTo"/>
        <c:crossAx val="1467767216"/>
        <c:crosses val="autoZero"/>
        <c:crossBetween val="between"/>
      </c:valAx>
      <c:spPr>
        <a:noFill/>
        <a:ln>
          <a:noFill/>
        </a:ln>
        <a:effectLst/>
      </c:spPr>
    </c:plotArea>
    <c:legend>
      <c:legendPos val="b"/>
      <c:layout>
        <c:manualLayout>
          <c:xMode val="edge"/>
          <c:yMode val="edge"/>
          <c:x val="0.21869085565424007"/>
          <c:y val="0.80132589325893255"/>
          <c:w val="0.5803134641616905"/>
          <c:h val="8.894500945009449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82410091326677E-2"/>
          <c:y val="0.13912836021464475"/>
          <c:w val="0.96783517981734668"/>
          <c:h val="0.4966988966500252"/>
        </c:manualLayout>
      </c:layout>
      <c:barChart>
        <c:barDir val="col"/>
        <c:grouping val="clustered"/>
        <c:varyColors val="0"/>
        <c:ser>
          <c:idx val="0"/>
          <c:order val="0"/>
          <c:tx>
            <c:strRef>
              <c:f>'EHA-ABNA'!$B$69</c:f>
              <c:strCache>
                <c:ptCount val="1"/>
                <c:pt idx="0">
                  <c:v>PDI</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'EHA-ABNA'!$A$70:$A$75</c:f>
              <c:strCache>
                <c:ptCount val="6"/>
                <c:pt idx="0">
                  <c:v>Fuites d'eau lors des fortes pluies</c:v>
                </c:pt>
                <c:pt idx="1">
                  <c:v>Fuites d'eau lors des pluies légères</c:v>
                </c:pt>
                <c:pt idx="2">
                  <c:v>Problèmes de ventilation dû à un espace restreint</c:v>
                </c:pt>
                <c:pt idx="3">
                  <c:v>Problèmes d'isolation faisant en sorte que les membres du ménage ont froid</c:v>
                </c:pt>
                <c:pt idx="4">
                  <c:v>Usure prématurée des bâches à cause du soleil notamment</c:v>
                </c:pt>
                <c:pt idx="5">
                  <c:v>Problèmes au niveau de la structure causés par les termites</c:v>
                </c:pt>
              </c:strCache>
            </c:strRef>
          </c:cat>
          <c:val>
            <c:numRef>
              <c:f>'EHA-ABNA'!$B$70:$B$75</c:f>
              <c:numCache>
                <c:formatCode>0%</c:formatCode>
                <c:ptCount val="6"/>
                <c:pt idx="0">
                  <c:v>0.38</c:v>
                </c:pt>
                <c:pt idx="1">
                  <c:v>0.22</c:v>
                </c:pt>
                <c:pt idx="2">
                  <c:v>0.18</c:v>
                </c:pt>
                <c:pt idx="3">
                  <c:v>0.17</c:v>
                </c:pt>
                <c:pt idx="4">
                  <c:v>0.17</c:v>
                </c:pt>
                <c:pt idx="5">
                  <c:v>0.05</c:v>
                </c:pt>
              </c:numCache>
            </c:numRef>
          </c:val>
          <c:extLst>
            <c:ext xmlns:c16="http://schemas.microsoft.com/office/drawing/2014/chart" uri="{C3380CC4-5D6E-409C-BE32-E72D297353CC}">
              <c16:uniqueId val="{00000000-6FD6-4685-A2AA-9AB4EE159473}"/>
            </c:ext>
          </c:extLst>
        </c:ser>
        <c:ser>
          <c:idx val="1"/>
          <c:order val="1"/>
          <c:tx>
            <c:strRef>
              <c:f>'EHA-ABNA'!$C$69</c:f>
              <c:strCache>
                <c:ptCount val="1"/>
                <c:pt idx="0">
                  <c:v>Non déplacés</c:v>
                </c:pt>
              </c:strCache>
            </c:strRef>
          </c:tx>
          <c:spPr>
            <a:solidFill>
              <a:srgbClr val="585858"/>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'EHA-ABNA'!$A$70:$A$75</c:f>
              <c:strCache>
                <c:ptCount val="6"/>
                <c:pt idx="0">
                  <c:v>Fuites d'eau lors des fortes pluies</c:v>
                </c:pt>
                <c:pt idx="1">
                  <c:v>Fuites d'eau lors des pluies légères</c:v>
                </c:pt>
                <c:pt idx="2">
                  <c:v>Problèmes de ventilation dû à un espace restreint</c:v>
                </c:pt>
                <c:pt idx="3">
                  <c:v>Problèmes d'isolation faisant en sorte que les membres du ménage ont froid</c:v>
                </c:pt>
                <c:pt idx="4">
                  <c:v>Usure prématurée des bâches à cause du soleil notamment</c:v>
                </c:pt>
                <c:pt idx="5">
                  <c:v>Problèmes au niveau de la structure causés par les termites</c:v>
                </c:pt>
              </c:strCache>
            </c:strRef>
          </c:cat>
          <c:val>
            <c:numRef>
              <c:f>'EHA-ABNA'!$C$70:$C$75</c:f>
              <c:numCache>
                <c:formatCode>0%</c:formatCode>
                <c:ptCount val="6"/>
                <c:pt idx="0">
                  <c:v>0.19</c:v>
                </c:pt>
                <c:pt idx="1">
                  <c:v>0.19</c:v>
                </c:pt>
                <c:pt idx="2">
                  <c:v>0.1</c:v>
                </c:pt>
                <c:pt idx="3">
                  <c:v>0.05</c:v>
                </c:pt>
                <c:pt idx="5">
                  <c:v>0.04</c:v>
                </c:pt>
              </c:numCache>
            </c:numRef>
          </c:val>
          <c:extLst>
            <c:ext xmlns:c16="http://schemas.microsoft.com/office/drawing/2014/chart" uri="{C3380CC4-5D6E-409C-BE32-E72D297353CC}">
              <c16:uniqueId val="{00000001-6FD6-4685-A2AA-9AB4EE159473}"/>
            </c:ext>
          </c:extLst>
        </c:ser>
        <c:dLbls>
          <c:dLblPos val="outEnd"/>
          <c:showLegendKey val="0"/>
          <c:showVal val="1"/>
          <c:showCatName val="0"/>
          <c:showSerName val="0"/>
          <c:showPercent val="0"/>
          <c:showBubbleSize val="0"/>
        </c:dLbls>
        <c:gapWidth val="182"/>
        <c:axId val="642747544"/>
        <c:axId val="642750824"/>
      </c:barChart>
      <c:catAx>
        <c:axId val="642747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642750824"/>
        <c:crosses val="autoZero"/>
        <c:auto val="1"/>
        <c:lblAlgn val="ctr"/>
        <c:lblOffset val="100"/>
        <c:noMultiLvlLbl val="0"/>
      </c:catAx>
      <c:valAx>
        <c:axId val="642750824"/>
        <c:scaling>
          <c:orientation val="minMax"/>
        </c:scaling>
        <c:delete val="1"/>
        <c:axPos val="l"/>
        <c:numFmt formatCode="0%" sourceLinked="1"/>
        <c:majorTickMark val="none"/>
        <c:minorTickMark val="none"/>
        <c:tickLblPos val="nextTo"/>
        <c:crossAx val="642747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59010346145355E-2"/>
          <c:y val="3.8332352096272352E-3"/>
          <c:w val="0.93014017663406823"/>
          <c:h val="0.46222468330415034"/>
        </c:manualLayout>
      </c:layout>
      <c:barChart>
        <c:barDir val="col"/>
        <c:grouping val="clustered"/>
        <c:varyColors val="0"/>
        <c:ser>
          <c:idx val="0"/>
          <c:order val="0"/>
          <c:tx>
            <c:strRef>
              <c:f>'Abris et AME'!$F$223</c:f>
              <c:strCache>
                <c:ptCount val="1"/>
                <c:pt idx="0">
                  <c:v>PDI</c:v>
                </c:pt>
              </c:strCache>
            </c:strRef>
          </c:tx>
          <c:spPr>
            <a:solidFill>
              <a:srgbClr val="EE585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'Abris et AME'!$G$222:$H$222</c:f>
              <c:strCache>
                <c:ptCount val="2"/>
                <c:pt idx="0">
                  <c:v>Oui, ménages ayant eu des difficultés à acceder à des AME au cours des trois derniers mois</c:v>
                </c:pt>
                <c:pt idx="1">
                  <c:v>Non, ménages n'ayant pas eu des difficultés à acceder à des AME au cours des trois derniers mois</c:v>
                </c:pt>
              </c:strCache>
            </c:strRef>
          </c:cat>
          <c:val>
            <c:numRef>
              <c:f>'Abris et AME'!$G$223:$H$223</c:f>
              <c:numCache>
                <c:formatCode>0%</c:formatCode>
                <c:ptCount val="2"/>
                <c:pt idx="0">
                  <c:v>0.22</c:v>
                </c:pt>
                <c:pt idx="1">
                  <c:v>0.78</c:v>
                </c:pt>
              </c:numCache>
            </c:numRef>
          </c:val>
          <c:extLst>
            <c:ext xmlns:c16="http://schemas.microsoft.com/office/drawing/2014/chart" uri="{C3380CC4-5D6E-409C-BE32-E72D297353CC}">
              <c16:uniqueId val="{00000000-DF1C-4F34-9EAD-7FCEB567C6DC}"/>
            </c:ext>
          </c:extLst>
        </c:ser>
        <c:ser>
          <c:idx val="1"/>
          <c:order val="1"/>
          <c:tx>
            <c:strRef>
              <c:f>'Abris et AME'!$F$224</c:f>
              <c:strCache>
                <c:ptCount val="1"/>
                <c:pt idx="0">
                  <c:v>Non déplacés</c:v>
                </c:pt>
              </c:strCache>
            </c:strRef>
          </c:tx>
          <c:spPr>
            <a:solidFill>
              <a:srgbClr val="58585A"/>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Narrow" panose="020B0606020202030204" pitchFamily="34"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'Abris et AME'!$G$222:$H$222</c:f>
              <c:strCache>
                <c:ptCount val="2"/>
                <c:pt idx="0">
                  <c:v>Oui, ménages ayant eu des difficultés à acceder à des AME au cours des trois derniers mois</c:v>
                </c:pt>
                <c:pt idx="1">
                  <c:v>Non, ménages n'ayant pas eu des difficultés à acceder à des AME au cours des trois derniers mois</c:v>
                </c:pt>
              </c:strCache>
            </c:strRef>
          </c:cat>
          <c:val>
            <c:numRef>
              <c:f>'Abris et AME'!$G$224:$H$224</c:f>
              <c:numCache>
                <c:formatCode>0%</c:formatCode>
                <c:ptCount val="2"/>
                <c:pt idx="0">
                  <c:v>0.75</c:v>
                </c:pt>
                <c:pt idx="1">
                  <c:v>0.25</c:v>
                </c:pt>
              </c:numCache>
            </c:numRef>
          </c:val>
          <c:extLst>
            <c:ext xmlns:c16="http://schemas.microsoft.com/office/drawing/2014/chart" uri="{C3380CC4-5D6E-409C-BE32-E72D297353CC}">
              <c16:uniqueId val="{00000001-DF1C-4F34-9EAD-7FCEB567C6DC}"/>
            </c:ext>
          </c:extLst>
        </c:ser>
        <c:dLbls>
          <c:dLblPos val="outEnd"/>
          <c:showLegendKey val="0"/>
          <c:showVal val="1"/>
          <c:showCatName val="0"/>
          <c:showSerName val="0"/>
          <c:showPercent val="0"/>
          <c:showBubbleSize val="0"/>
        </c:dLbls>
        <c:gapWidth val="219"/>
        <c:overlap val="-27"/>
        <c:axId val="1467788016"/>
        <c:axId val="1467788432"/>
      </c:barChart>
      <c:catAx>
        <c:axId val="146778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467788432"/>
        <c:crosses val="autoZero"/>
        <c:auto val="1"/>
        <c:lblAlgn val="ctr"/>
        <c:lblOffset val="100"/>
        <c:noMultiLvlLbl val="0"/>
      </c:catAx>
      <c:valAx>
        <c:axId val="1467788432"/>
        <c:scaling>
          <c:orientation val="minMax"/>
        </c:scaling>
        <c:delete val="1"/>
        <c:axPos val="l"/>
        <c:numFmt formatCode="0%" sourceLinked="1"/>
        <c:majorTickMark val="none"/>
        <c:minorTickMark val="none"/>
        <c:tickLblPos val="nextTo"/>
        <c:crossAx val="1467788016"/>
        <c:crosses val="autoZero"/>
        <c:crossBetween val="between"/>
      </c:valAx>
      <c:spPr>
        <a:noFill/>
        <a:ln>
          <a:noFill/>
        </a:ln>
        <a:effectLst/>
      </c:spPr>
    </c:plotArea>
    <c:legend>
      <c:legendPos val="b"/>
      <c:layout>
        <c:manualLayout>
          <c:xMode val="edge"/>
          <c:yMode val="edge"/>
          <c:x val="0.36915274159381928"/>
          <c:y val="0.72131527579922883"/>
          <c:w val="0.30731374393963734"/>
          <c:h val="7.945004606531466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200">
          <a:latin typeface="Arial Narrow" panose="020B0606020202030204"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EEC054-E391-4ABA-865A-C7F33E647C67}"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fr-FR"/>
        </a:p>
      </dgm:t>
    </dgm:pt>
    <dgm:pt modelId="{0C06AD3D-3ECF-41EE-B4D1-67B2F30602DE}">
      <dgm:prSet phldrT="[Texte]" custT="1"/>
      <dgm:spPr>
        <a:solidFill>
          <a:srgbClr val="D2CBB8"/>
        </a:solidFill>
      </dgm:spPr>
      <dgm:t>
        <a:bodyPr vert="vert"/>
        <a:lstStyle/>
        <a:p>
          <a:r>
            <a:rPr lang="fr-FR" sz="1800" noProof="0" dirty="0" smtClean="0">
              <a:latin typeface="Arial Narrow" panose="020B0606020202030204" pitchFamily="34" charset="0"/>
            </a:rPr>
            <a:t>Typologie des habitats dans les centres urbains du Burkina Faso</a:t>
          </a:r>
          <a:endParaRPr lang="en-US" sz="1800" noProof="0" dirty="0">
            <a:latin typeface="Arial Narrow" panose="020B0606020202030204" pitchFamily="34" charset="0"/>
          </a:endParaRPr>
        </a:p>
      </dgm:t>
    </dgm:pt>
    <dgm:pt modelId="{3B0A6539-A0EB-4132-A123-D32C57B44719}" type="parTrans" cxnId="{2F08F74E-B7E5-442E-B4E4-5857964D9639}">
      <dgm:prSet/>
      <dgm:spPr/>
      <dgm:t>
        <a:bodyPr/>
        <a:lstStyle/>
        <a:p>
          <a:endParaRPr lang="fr-FR" sz="1800">
            <a:latin typeface="Arial Narrow" panose="020B0606020202030204" pitchFamily="34" charset="0"/>
          </a:endParaRPr>
        </a:p>
      </dgm:t>
    </dgm:pt>
    <dgm:pt modelId="{EF0291B4-68B6-470F-BA87-20A8C2BAE839}" type="sibTrans" cxnId="{2F08F74E-B7E5-442E-B4E4-5857964D9639}">
      <dgm:prSet/>
      <dgm:spPr/>
      <dgm:t>
        <a:bodyPr/>
        <a:lstStyle/>
        <a:p>
          <a:endParaRPr lang="fr-FR" sz="1800">
            <a:latin typeface="Arial Narrow" panose="020B0606020202030204" pitchFamily="34" charset="0"/>
          </a:endParaRPr>
        </a:p>
      </dgm:t>
    </dgm:pt>
    <dgm:pt modelId="{6B81CAC2-7D25-43D5-80B6-F98F31C0BABA}">
      <dgm:prSet phldrT="[Texte]" custT="1"/>
      <dgm:spPr/>
      <dgm:t>
        <a:bodyPr/>
        <a:lstStyle/>
        <a:p>
          <a:r>
            <a:rPr lang="fr-FR" sz="1800" noProof="0" dirty="0" smtClean="0">
              <a:latin typeface="Arial Narrow" panose="020B0606020202030204" pitchFamily="34" charset="0"/>
            </a:rPr>
            <a:t>Sites informels auto-installés en périphérie (périurbain)</a:t>
          </a:r>
          <a:endParaRPr lang="en-US" sz="1800" noProof="0" dirty="0">
            <a:latin typeface="Arial Narrow" panose="020B0606020202030204" pitchFamily="34" charset="0"/>
          </a:endParaRPr>
        </a:p>
      </dgm:t>
    </dgm:pt>
    <dgm:pt modelId="{905656FC-FF3B-4657-B656-99CC27704C6F}" type="parTrans" cxnId="{1088C421-2DAA-4AF4-A9EF-89884C9E72C6}">
      <dgm:prSet custT="1"/>
      <dgm:spPr/>
      <dgm:t>
        <a:bodyPr/>
        <a:lstStyle/>
        <a:p>
          <a:endParaRPr lang="fr-FR" sz="1800">
            <a:latin typeface="Arial Narrow" panose="020B0606020202030204" pitchFamily="34" charset="0"/>
          </a:endParaRPr>
        </a:p>
      </dgm:t>
    </dgm:pt>
    <dgm:pt modelId="{855B346C-E564-48BD-840F-E8A89A5731E3}" type="sibTrans" cxnId="{1088C421-2DAA-4AF4-A9EF-89884C9E72C6}">
      <dgm:prSet/>
      <dgm:spPr/>
      <dgm:t>
        <a:bodyPr/>
        <a:lstStyle/>
        <a:p>
          <a:endParaRPr lang="fr-FR" sz="1800">
            <a:latin typeface="Arial Narrow" panose="020B0606020202030204" pitchFamily="34" charset="0"/>
          </a:endParaRPr>
        </a:p>
      </dgm:t>
    </dgm:pt>
    <dgm:pt modelId="{BF013DD2-0E6D-4A23-9F30-07CF68B237A5}">
      <dgm:prSet phldrT="[Texte]" custT="1"/>
      <dgm:spPr/>
      <dgm:t>
        <a:bodyPr/>
        <a:lstStyle/>
        <a:p>
          <a:r>
            <a:rPr lang="en-US" sz="1800" noProof="0" dirty="0" smtClean="0">
              <a:latin typeface="Arial Narrow" panose="020B0606020202030204" pitchFamily="34" charset="0"/>
            </a:rPr>
            <a:t>Sites </a:t>
          </a:r>
          <a:r>
            <a:rPr lang="en-US" sz="1800" noProof="0" dirty="0" err="1" smtClean="0">
              <a:latin typeface="Arial Narrow" panose="020B0606020202030204" pitchFamily="34" charset="0"/>
            </a:rPr>
            <a:t>officiels</a:t>
          </a:r>
          <a:endParaRPr lang="en-US" sz="1800" noProof="0" dirty="0">
            <a:latin typeface="Arial Narrow" panose="020B0606020202030204" pitchFamily="34" charset="0"/>
          </a:endParaRPr>
        </a:p>
      </dgm:t>
    </dgm:pt>
    <dgm:pt modelId="{78638B37-40CD-4E42-AA03-CE5D0D2F67AE}" type="parTrans" cxnId="{37403725-D9CC-48AD-BC90-B7026D654B6E}">
      <dgm:prSet custT="1"/>
      <dgm:spPr/>
      <dgm:t>
        <a:bodyPr/>
        <a:lstStyle/>
        <a:p>
          <a:endParaRPr lang="fr-FR" sz="1800">
            <a:latin typeface="Arial Narrow" panose="020B0606020202030204" pitchFamily="34" charset="0"/>
          </a:endParaRPr>
        </a:p>
      </dgm:t>
    </dgm:pt>
    <dgm:pt modelId="{62EE2E35-0FBB-4E94-9874-894F14F82B16}" type="sibTrans" cxnId="{37403725-D9CC-48AD-BC90-B7026D654B6E}">
      <dgm:prSet/>
      <dgm:spPr/>
      <dgm:t>
        <a:bodyPr/>
        <a:lstStyle/>
        <a:p>
          <a:endParaRPr lang="fr-FR" sz="1800">
            <a:latin typeface="Arial Narrow" panose="020B0606020202030204" pitchFamily="34" charset="0"/>
          </a:endParaRPr>
        </a:p>
      </dgm:t>
    </dgm:pt>
    <dgm:pt modelId="{A9A7C594-9F0E-4395-8400-CE221340AF5C}">
      <dgm:prSet phldrT="[Texte]" custT="1"/>
      <dgm:spPr/>
      <dgm:t>
        <a:bodyPr/>
        <a:lstStyle/>
        <a:p>
          <a:r>
            <a:rPr lang="en-US" sz="1800" noProof="0" dirty="0" err="1" smtClean="0">
              <a:latin typeface="Arial Narrow" panose="020B0606020202030204" pitchFamily="34" charset="0"/>
            </a:rPr>
            <a:t>Centres</a:t>
          </a:r>
          <a:r>
            <a:rPr lang="en-US" sz="1800" noProof="0" dirty="0" smtClean="0">
              <a:latin typeface="Arial Narrow" panose="020B0606020202030204" pitchFamily="34" charset="0"/>
            </a:rPr>
            <a:t> </a:t>
          </a:r>
          <a:r>
            <a:rPr lang="en-US" sz="1800" noProof="0" dirty="0" err="1" smtClean="0">
              <a:latin typeface="Arial Narrow" panose="020B0606020202030204" pitchFamily="34" charset="0"/>
            </a:rPr>
            <a:t>collectifs</a:t>
          </a:r>
          <a:r>
            <a:rPr lang="en-US" sz="1800" noProof="0" dirty="0" smtClean="0">
              <a:latin typeface="Arial Narrow" panose="020B0606020202030204" pitchFamily="34" charset="0"/>
            </a:rPr>
            <a:t> (</a:t>
          </a:r>
          <a:r>
            <a:rPr lang="en-US" sz="1800" noProof="0" dirty="0" err="1" smtClean="0">
              <a:latin typeface="Arial Narrow" panose="020B0606020202030204" pitchFamily="34" charset="0"/>
            </a:rPr>
            <a:t>très</a:t>
          </a:r>
          <a:r>
            <a:rPr lang="en-US" sz="1800" noProof="0" dirty="0" smtClean="0">
              <a:latin typeface="Arial Narrow" panose="020B0606020202030204" pitchFamily="34" charset="0"/>
            </a:rPr>
            <a:t> </a:t>
          </a:r>
          <a:r>
            <a:rPr lang="en-US" sz="1800" noProof="0" dirty="0" err="1" smtClean="0">
              <a:latin typeface="Arial Narrow" panose="020B0606020202030204" pitchFamily="34" charset="0"/>
            </a:rPr>
            <a:t>peu</a:t>
          </a:r>
          <a:r>
            <a:rPr lang="en-US" sz="1800" noProof="0" dirty="0" smtClean="0">
              <a:latin typeface="Arial Narrow" panose="020B0606020202030204" pitchFamily="34" charset="0"/>
            </a:rPr>
            <a:t>)</a:t>
          </a:r>
          <a:endParaRPr lang="en-US" sz="1800" noProof="0" dirty="0">
            <a:latin typeface="Arial Narrow" panose="020B0606020202030204" pitchFamily="34" charset="0"/>
          </a:endParaRPr>
        </a:p>
      </dgm:t>
    </dgm:pt>
    <dgm:pt modelId="{66B26988-94D1-46C9-B3A7-0E7C918506D6}" type="parTrans" cxnId="{7B2BC43B-9AA1-4AE7-A140-78ED385C9314}">
      <dgm:prSet custT="1"/>
      <dgm:spPr/>
      <dgm:t>
        <a:bodyPr/>
        <a:lstStyle/>
        <a:p>
          <a:endParaRPr lang="fr-FR" sz="1800">
            <a:latin typeface="Arial Narrow" panose="020B0606020202030204" pitchFamily="34" charset="0"/>
          </a:endParaRPr>
        </a:p>
      </dgm:t>
    </dgm:pt>
    <dgm:pt modelId="{0E6471B1-B200-49B9-8D3B-84A9624A49EB}" type="sibTrans" cxnId="{7B2BC43B-9AA1-4AE7-A140-78ED385C9314}">
      <dgm:prSet/>
      <dgm:spPr/>
      <dgm:t>
        <a:bodyPr/>
        <a:lstStyle/>
        <a:p>
          <a:endParaRPr lang="fr-FR" sz="1800">
            <a:latin typeface="Arial Narrow" panose="020B0606020202030204" pitchFamily="34" charset="0"/>
          </a:endParaRPr>
        </a:p>
      </dgm:t>
    </dgm:pt>
    <dgm:pt modelId="{822BC555-CC76-4F7B-8C7D-BBE8A9CA6254}">
      <dgm:prSet phldrT="[Texte]" custT="1"/>
      <dgm:spPr>
        <a:solidFill>
          <a:srgbClr val="EF5859"/>
        </a:solidFill>
      </dgm:spPr>
      <dgm:t>
        <a:bodyPr/>
        <a:lstStyle/>
        <a:p>
          <a:r>
            <a:rPr lang="en-US" sz="1800" noProof="0" dirty="0" smtClean="0">
              <a:latin typeface="Arial Narrow" panose="020B0606020202030204" pitchFamily="34" charset="0"/>
            </a:rPr>
            <a:t>Hors site / </a:t>
          </a:r>
          <a:r>
            <a:rPr lang="en-US" sz="1800" noProof="0" dirty="0" err="1" smtClean="0">
              <a:latin typeface="Arial Narrow" panose="020B0606020202030204" pitchFamily="34" charset="0"/>
            </a:rPr>
            <a:t>Dispersé</a:t>
          </a:r>
          <a:endParaRPr lang="en-US" sz="1800" noProof="0" dirty="0">
            <a:latin typeface="Arial Narrow" panose="020B0606020202030204" pitchFamily="34" charset="0"/>
          </a:endParaRPr>
        </a:p>
      </dgm:t>
    </dgm:pt>
    <dgm:pt modelId="{F694CA0A-CBE3-4BBE-A153-BBB41D478DBA}" type="parTrans" cxnId="{B649BC29-6DFB-4457-88A7-FBA61F33ABBE}">
      <dgm:prSet custT="1"/>
      <dgm:spPr/>
      <dgm:t>
        <a:bodyPr/>
        <a:lstStyle/>
        <a:p>
          <a:endParaRPr lang="fr-FR" sz="1800">
            <a:latin typeface="Arial Narrow" panose="020B0606020202030204" pitchFamily="34" charset="0"/>
          </a:endParaRPr>
        </a:p>
      </dgm:t>
    </dgm:pt>
    <dgm:pt modelId="{2AF5B8F9-3D5A-414B-B98A-67E40D9EDDA7}" type="sibTrans" cxnId="{B649BC29-6DFB-4457-88A7-FBA61F33ABBE}">
      <dgm:prSet/>
      <dgm:spPr/>
      <dgm:t>
        <a:bodyPr/>
        <a:lstStyle/>
        <a:p>
          <a:endParaRPr lang="fr-FR" sz="1800">
            <a:latin typeface="Arial Narrow" panose="020B0606020202030204" pitchFamily="34" charset="0"/>
          </a:endParaRPr>
        </a:p>
      </dgm:t>
    </dgm:pt>
    <dgm:pt modelId="{14A1D25B-9749-497A-8C6B-1C71085FB00D}">
      <dgm:prSet phldrT="[Texte]" custT="1"/>
      <dgm:spPr>
        <a:solidFill>
          <a:srgbClr val="F58A89"/>
        </a:solidFill>
      </dgm:spPr>
      <dgm:t>
        <a:bodyPr/>
        <a:lstStyle/>
        <a:p>
          <a:r>
            <a:rPr lang="fr-FR" sz="1800" noProof="0" dirty="0" smtClean="0">
              <a:latin typeface="Arial Narrow" panose="020B0606020202030204" pitchFamily="34" charset="0"/>
            </a:rPr>
            <a:t>Familles d'accueil / hébergées par des proches</a:t>
          </a:r>
          <a:endParaRPr lang="en-US" sz="1800" noProof="0" dirty="0">
            <a:latin typeface="Arial Narrow" panose="020B0606020202030204" pitchFamily="34" charset="0"/>
          </a:endParaRPr>
        </a:p>
      </dgm:t>
    </dgm:pt>
    <dgm:pt modelId="{2081B2A6-0009-4589-B633-D075FF5443E2}" type="parTrans" cxnId="{B75F5A11-9EB2-4B84-AAAF-C93031A277C7}">
      <dgm:prSet custT="1"/>
      <dgm:spPr/>
      <dgm:t>
        <a:bodyPr/>
        <a:lstStyle/>
        <a:p>
          <a:endParaRPr lang="fr-FR" sz="1800">
            <a:latin typeface="Arial Narrow" panose="020B0606020202030204" pitchFamily="34" charset="0"/>
          </a:endParaRPr>
        </a:p>
      </dgm:t>
    </dgm:pt>
    <dgm:pt modelId="{C1485E5E-55FD-4524-BD33-F1F1D1AA7493}" type="sibTrans" cxnId="{B75F5A11-9EB2-4B84-AAAF-C93031A277C7}">
      <dgm:prSet/>
      <dgm:spPr/>
      <dgm:t>
        <a:bodyPr/>
        <a:lstStyle/>
        <a:p>
          <a:endParaRPr lang="fr-FR" sz="1800">
            <a:latin typeface="Arial Narrow" panose="020B0606020202030204" pitchFamily="34" charset="0"/>
          </a:endParaRPr>
        </a:p>
      </dgm:t>
    </dgm:pt>
    <dgm:pt modelId="{2AE8F35C-653D-4D43-8503-5023A5486A55}">
      <dgm:prSet phldrT="[Texte]" custT="1"/>
      <dgm:spPr>
        <a:solidFill>
          <a:srgbClr val="F58A89"/>
        </a:solidFill>
      </dgm:spPr>
      <dgm:t>
        <a:bodyPr/>
        <a:lstStyle/>
        <a:p>
          <a:r>
            <a:rPr lang="en-US" sz="1800" noProof="0" dirty="0" err="1" smtClean="0">
              <a:latin typeface="Arial Narrow" panose="020B0606020202030204" pitchFamily="34" charset="0"/>
            </a:rPr>
            <a:t>Logement</a:t>
          </a:r>
          <a:r>
            <a:rPr lang="en-US" sz="1800" noProof="0" dirty="0" smtClean="0">
              <a:latin typeface="Arial Narrow" panose="020B0606020202030204" pitchFamily="34" charset="0"/>
            </a:rPr>
            <a:t> </a:t>
          </a:r>
          <a:r>
            <a:rPr lang="en-US" sz="1800" noProof="0" dirty="0" err="1" smtClean="0">
              <a:latin typeface="Arial Narrow" panose="020B0606020202030204" pitchFamily="34" charset="0"/>
            </a:rPr>
            <a:t>loué</a:t>
          </a:r>
          <a:endParaRPr lang="en-US" sz="1800" noProof="0" dirty="0">
            <a:latin typeface="Arial Narrow" panose="020B0606020202030204" pitchFamily="34" charset="0"/>
          </a:endParaRPr>
        </a:p>
      </dgm:t>
    </dgm:pt>
    <dgm:pt modelId="{48FB131B-8C8E-4C5E-A954-1D66E33C4977}" type="parTrans" cxnId="{2ECB520E-DD69-41D4-B73B-2B20486421B4}">
      <dgm:prSet custT="1"/>
      <dgm:spPr/>
      <dgm:t>
        <a:bodyPr/>
        <a:lstStyle/>
        <a:p>
          <a:endParaRPr lang="fr-FR" sz="1800">
            <a:latin typeface="Arial Narrow" panose="020B0606020202030204" pitchFamily="34" charset="0"/>
          </a:endParaRPr>
        </a:p>
      </dgm:t>
    </dgm:pt>
    <dgm:pt modelId="{B6A9B42B-37F6-4D96-9435-1FB1FDEAA0BC}" type="sibTrans" cxnId="{2ECB520E-DD69-41D4-B73B-2B20486421B4}">
      <dgm:prSet/>
      <dgm:spPr/>
      <dgm:t>
        <a:bodyPr/>
        <a:lstStyle/>
        <a:p>
          <a:endParaRPr lang="fr-FR" sz="1800">
            <a:latin typeface="Arial Narrow" panose="020B0606020202030204" pitchFamily="34" charset="0"/>
          </a:endParaRPr>
        </a:p>
      </dgm:t>
    </dgm:pt>
    <dgm:pt modelId="{4A18AB88-E7FF-4826-B2EF-1D5D3977AAF5}">
      <dgm:prSet phldrT="[Texte]" custT="1"/>
      <dgm:spPr>
        <a:solidFill>
          <a:srgbClr val="979797"/>
        </a:solidFill>
      </dgm:spPr>
      <dgm:t>
        <a:bodyPr/>
        <a:lstStyle/>
        <a:p>
          <a:r>
            <a:rPr lang="fr-FR" sz="1800" noProof="0" dirty="0" smtClean="0">
              <a:latin typeface="Arial Narrow" panose="020B0606020202030204" pitchFamily="34" charset="0"/>
            </a:rPr>
            <a:t>Installations dans un site ou semblables à un site : sites d’accueil temporaires</a:t>
          </a:r>
          <a:endParaRPr lang="en-US" sz="1800" noProof="0" dirty="0">
            <a:latin typeface="Arial Narrow" panose="020B0606020202030204" pitchFamily="34" charset="0"/>
          </a:endParaRPr>
        </a:p>
      </dgm:t>
    </dgm:pt>
    <dgm:pt modelId="{726A30B0-F9E0-4F1A-A367-D4086DBA02EE}" type="parTrans" cxnId="{04F5A320-E5CC-4C54-8EF6-62993D066CF5}">
      <dgm:prSet custT="1"/>
      <dgm:spPr/>
      <dgm:t>
        <a:bodyPr/>
        <a:lstStyle/>
        <a:p>
          <a:endParaRPr lang="fr-FR" sz="1800">
            <a:latin typeface="Arial Narrow" panose="020B0606020202030204" pitchFamily="34" charset="0"/>
          </a:endParaRPr>
        </a:p>
      </dgm:t>
    </dgm:pt>
    <dgm:pt modelId="{EC9EE98F-D29B-4ADF-AFAB-398742765518}" type="sibTrans" cxnId="{04F5A320-E5CC-4C54-8EF6-62993D066CF5}">
      <dgm:prSet/>
      <dgm:spPr/>
      <dgm:t>
        <a:bodyPr/>
        <a:lstStyle/>
        <a:p>
          <a:endParaRPr lang="fr-FR" sz="1800">
            <a:latin typeface="Arial Narrow" panose="020B0606020202030204" pitchFamily="34" charset="0"/>
          </a:endParaRPr>
        </a:p>
      </dgm:t>
    </dgm:pt>
    <dgm:pt modelId="{CF118911-5F74-41E6-9D74-1745E7B6918F}">
      <dgm:prSet phldrT="[Texte]" custT="1"/>
      <dgm:spPr>
        <a:solidFill>
          <a:srgbClr val="F58A89"/>
        </a:solidFill>
      </dgm:spPr>
      <dgm:t>
        <a:bodyPr/>
        <a:lstStyle/>
        <a:p>
          <a:r>
            <a:rPr lang="fr-FR" sz="1800" noProof="0" dirty="0" smtClean="0">
              <a:latin typeface="Arial Narrow" panose="020B0606020202030204" pitchFamily="34" charset="0"/>
            </a:rPr>
            <a:t>Construction de maisons en périphérie</a:t>
          </a:r>
          <a:endParaRPr lang="en-US" sz="1800" noProof="0" dirty="0">
            <a:latin typeface="Arial Narrow" panose="020B0606020202030204" pitchFamily="34" charset="0"/>
          </a:endParaRPr>
        </a:p>
      </dgm:t>
    </dgm:pt>
    <dgm:pt modelId="{1B033716-4F9C-4D73-A306-DEF2458C63DF}" type="parTrans" cxnId="{5890F65F-4960-4741-8A9C-16345189CBD9}">
      <dgm:prSet/>
      <dgm:spPr/>
      <dgm:t>
        <a:bodyPr/>
        <a:lstStyle/>
        <a:p>
          <a:endParaRPr lang="fr-FR"/>
        </a:p>
      </dgm:t>
    </dgm:pt>
    <dgm:pt modelId="{AA6F392F-F945-43E3-AC4D-ACDCC5AEEBA7}" type="sibTrans" cxnId="{5890F65F-4960-4741-8A9C-16345189CBD9}">
      <dgm:prSet/>
      <dgm:spPr/>
      <dgm:t>
        <a:bodyPr/>
        <a:lstStyle/>
        <a:p>
          <a:endParaRPr lang="fr-FR"/>
        </a:p>
      </dgm:t>
    </dgm:pt>
    <dgm:pt modelId="{DF3CECF2-66FD-4F0D-A04F-F21CD7DA6971}" type="pres">
      <dgm:prSet presAssocID="{67EEC054-E391-4ABA-865A-C7F33E647C67}" presName="Name0" presStyleCnt="0">
        <dgm:presLayoutVars>
          <dgm:chPref val="1"/>
          <dgm:dir/>
          <dgm:animOne val="branch"/>
          <dgm:animLvl val="lvl"/>
          <dgm:resizeHandles val="exact"/>
        </dgm:presLayoutVars>
      </dgm:prSet>
      <dgm:spPr/>
      <dgm:t>
        <a:bodyPr/>
        <a:lstStyle/>
        <a:p>
          <a:endParaRPr lang="fr-FR"/>
        </a:p>
      </dgm:t>
    </dgm:pt>
    <dgm:pt modelId="{0681332A-BA63-4658-BAAB-13E063E971D1}" type="pres">
      <dgm:prSet presAssocID="{0C06AD3D-3ECF-41EE-B4D1-67B2F30602DE}" presName="root1" presStyleCnt="0"/>
      <dgm:spPr/>
    </dgm:pt>
    <dgm:pt modelId="{D7FBABD1-6981-4F29-AAC9-3174A6DF1E01}" type="pres">
      <dgm:prSet presAssocID="{0C06AD3D-3ECF-41EE-B4D1-67B2F30602DE}" presName="LevelOneTextNode" presStyleLbl="node0" presStyleIdx="0" presStyleCnt="1" custScaleX="491766" custLinFactX="-111996" custLinFactNeighborX="-200000" custLinFactNeighborY="-544">
        <dgm:presLayoutVars>
          <dgm:chPref val="3"/>
        </dgm:presLayoutVars>
      </dgm:prSet>
      <dgm:spPr/>
      <dgm:t>
        <a:bodyPr/>
        <a:lstStyle/>
        <a:p>
          <a:endParaRPr lang="fr-FR"/>
        </a:p>
      </dgm:t>
    </dgm:pt>
    <dgm:pt modelId="{22A51BE3-4224-4D8E-8EF6-4BDD045D6D4D}" type="pres">
      <dgm:prSet presAssocID="{0C06AD3D-3ECF-41EE-B4D1-67B2F30602DE}" presName="level2hierChild" presStyleCnt="0"/>
      <dgm:spPr/>
    </dgm:pt>
    <dgm:pt modelId="{FA613608-EF56-44B1-8DC4-D062338F2018}" type="pres">
      <dgm:prSet presAssocID="{726A30B0-F9E0-4F1A-A367-D4086DBA02EE}" presName="conn2-1" presStyleLbl="parChTrans1D2" presStyleIdx="0" presStyleCnt="2"/>
      <dgm:spPr/>
      <dgm:t>
        <a:bodyPr/>
        <a:lstStyle/>
        <a:p>
          <a:endParaRPr lang="fr-FR"/>
        </a:p>
      </dgm:t>
    </dgm:pt>
    <dgm:pt modelId="{5AA3A4B2-C8E6-4C27-A13E-FEF988D479EB}" type="pres">
      <dgm:prSet presAssocID="{726A30B0-F9E0-4F1A-A367-D4086DBA02EE}" presName="connTx" presStyleLbl="parChTrans1D2" presStyleIdx="0" presStyleCnt="2"/>
      <dgm:spPr/>
      <dgm:t>
        <a:bodyPr/>
        <a:lstStyle/>
        <a:p>
          <a:endParaRPr lang="fr-FR"/>
        </a:p>
      </dgm:t>
    </dgm:pt>
    <dgm:pt modelId="{D9C85AB8-C603-4B89-85D5-DD549F6D0FE5}" type="pres">
      <dgm:prSet presAssocID="{4A18AB88-E7FF-4826-B2EF-1D5D3977AAF5}" presName="root2" presStyleCnt="0"/>
      <dgm:spPr/>
    </dgm:pt>
    <dgm:pt modelId="{DCC72A4B-8D7A-4230-A215-489A26830980}" type="pres">
      <dgm:prSet presAssocID="{4A18AB88-E7FF-4826-B2EF-1D5D3977AAF5}" presName="LevelTwoTextNode" presStyleLbl="node2" presStyleIdx="0" presStyleCnt="2" custScaleX="154294" custScaleY="386408" custLinFactNeighborX="-26180" custLinFactNeighborY="8309">
        <dgm:presLayoutVars>
          <dgm:chPref val="3"/>
        </dgm:presLayoutVars>
      </dgm:prSet>
      <dgm:spPr/>
      <dgm:t>
        <a:bodyPr/>
        <a:lstStyle/>
        <a:p>
          <a:endParaRPr lang="fr-FR"/>
        </a:p>
      </dgm:t>
    </dgm:pt>
    <dgm:pt modelId="{6815CFE6-909B-42CA-824F-5DEE1446C323}" type="pres">
      <dgm:prSet presAssocID="{4A18AB88-E7FF-4826-B2EF-1D5D3977AAF5}" presName="level3hierChild" presStyleCnt="0"/>
      <dgm:spPr/>
    </dgm:pt>
    <dgm:pt modelId="{59E8357C-6D94-4E2A-BF5D-14DC53D50A57}" type="pres">
      <dgm:prSet presAssocID="{905656FC-FF3B-4657-B656-99CC27704C6F}" presName="conn2-1" presStyleLbl="parChTrans1D3" presStyleIdx="0" presStyleCnt="6"/>
      <dgm:spPr/>
      <dgm:t>
        <a:bodyPr/>
        <a:lstStyle/>
        <a:p>
          <a:endParaRPr lang="fr-FR"/>
        </a:p>
      </dgm:t>
    </dgm:pt>
    <dgm:pt modelId="{A1BAB6B5-601C-46E2-895A-463572AA3159}" type="pres">
      <dgm:prSet presAssocID="{905656FC-FF3B-4657-B656-99CC27704C6F}" presName="connTx" presStyleLbl="parChTrans1D3" presStyleIdx="0" presStyleCnt="6"/>
      <dgm:spPr/>
      <dgm:t>
        <a:bodyPr/>
        <a:lstStyle/>
        <a:p>
          <a:endParaRPr lang="fr-FR"/>
        </a:p>
      </dgm:t>
    </dgm:pt>
    <dgm:pt modelId="{F3451E1D-B77E-43E6-8EF9-F35F14B1C68E}" type="pres">
      <dgm:prSet presAssocID="{6B81CAC2-7D25-43D5-80B6-F98F31C0BABA}" presName="root2" presStyleCnt="0"/>
      <dgm:spPr/>
    </dgm:pt>
    <dgm:pt modelId="{D0E1E879-E8D5-4416-80A6-143DA1E6DF60}" type="pres">
      <dgm:prSet presAssocID="{6B81CAC2-7D25-43D5-80B6-F98F31C0BABA}" presName="LevelTwoTextNode" presStyleLbl="node3" presStyleIdx="0" presStyleCnt="6" custScaleX="226937" custScaleY="149791" custLinFactNeighborX="54269" custLinFactNeighborY="5096">
        <dgm:presLayoutVars>
          <dgm:chPref val="3"/>
        </dgm:presLayoutVars>
      </dgm:prSet>
      <dgm:spPr/>
      <dgm:t>
        <a:bodyPr/>
        <a:lstStyle/>
        <a:p>
          <a:endParaRPr lang="fr-FR"/>
        </a:p>
      </dgm:t>
    </dgm:pt>
    <dgm:pt modelId="{9A33E78C-EA21-4B5D-A7A3-8A506BFE24B7}" type="pres">
      <dgm:prSet presAssocID="{6B81CAC2-7D25-43D5-80B6-F98F31C0BABA}" presName="level3hierChild" presStyleCnt="0"/>
      <dgm:spPr/>
    </dgm:pt>
    <dgm:pt modelId="{AD237FF3-6CC9-4DA8-895E-7F5D05F210A2}" type="pres">
      <dgm:prSet presAssocID="{78638B37-40CD-4E42-AA03-CE5D0D2F67AE}" presName="conn2-1" presStyleLbl="parChTrans1D3" presStyleIdx="1" presStyleCnt="6"/>
      <dgm:spPr/>
      <dgm:t>
        <a:bodyPr/>
        <a:lstStyle/>
        <a:p>
          <a:endParaRPr lang="fr-FR"/>
        </a:p>
      </dgm:t>
    </dgm:pt>
    <dgm:pt modelId="{B783E8EF-7DBA-47C5-807D-96BBB6E40FBE}" type="pres">
      <dgm:prSet presAssocID="{78638B37-40CD-4E42-AA03-CE5D0D2F67AE}" presName="connTx" presStyleLbl="parChTrans1D3" presStyleIdx="1" presStyleCnt="6"/>
      <dgm:spPr/>
      <dgm:t>
        <a:bodyPr/>
        <a:lstStyle/>
        <a:p>
          <a:endParaRPr lang="fr-FR"/>
        </a:p>
      </dgm:t>
    </dgm:pt>
    <dgm:pt modelId="{F6451CB6-7F79-4464-A1AF-630F08F56124}" type="pres">
      <dgm:prSet presAssocID="{BF013DD2-0E6D-4A23-9F30-07CF68B237A5}" presName="root2" presStyleCnt="0"/>
      <dgm:spPr/>
    </dgm:pt>
    <dgm:pt modelId="{6F2D3DD3-689C-48A2-8B03-621AF42AB26C}" type="pres">
      <dgm:prSet presAssocID="{BF013DD2-0E6D-4A23-9F30-07CF68B237A5}" presName="LevelTwoTextNode" presStyleLbl="node3" presStyleIdx="1" presStyleCnt="6" custScaleX="226937" custScaleY="149791" custLinFactNeighborX="54269" custLinFactNeighborY="5096">
        <dgm:presLayoutVars>
          <dgm:chPref val="3"/>
        </dgm:presLayoutVars>
      </dgm:prSet>
      <dgm:spPr/>
      <dgm:t>
        <a:bodyPr/>
        <a:lstStyle/>
        <a:p>
          <a:endParaRPr lang="fr-FR"/>
        </a:p>
      </dgm:t>
    </dgm:pt>
    <dgm:pt modelId="{20A7B918-8D0E-4975-86AB-361002DA8395}" type="pres">
      <dgm:prSet presAssocID="{BF013DD2-0E6D-4A23-9F30-07CF68B237A5}" presName="level3hierChild" presStyleCnt="0"/>
      <dgm:spPr/>
    </dgm:pt>
    <dgm:pt modelId="{FE7B95F5-73A9-4F20-AA6E-A4323F5D4B5E}" type="pres">
      <dgm:prSet presAssocID="{66B26988-94D1-46C9-B3A7-0E7C918506D6}" presName="conn2-1" presStyleLbl="parChTrans1D3" presStyleIdx="2" presStyleCnt="6"/>
      <dgm:spPr/>
      <dgm:t>
        <a:bodyPr/>
        <a:lstStyle/>
        <a:p>
          <a:endParaRPr lang="fr-FR"/>
        </a:p>
      </dgm:t>
    </dgm:pt>
    <dgm:pt modelId="{B73AEBBF-0D67-4411-B41A-0D524337B4A2}" type="pres">
      <dgm:prSet presAssocID="{66B26988-94D1-46C9-B3A7-0E7C918506D6}" presName="connTx" presStyleLbl="parChTrans1D3" presStyleIdx="2" presStyleCnt="6"/>
      <dgm:spPr/>
      <dgm:t>
        <a:bodyPr/>
        <a:lstStyle/>
        <a:p>
          <a:endParaRPr lang="fr-FR"/>
        </a:p>
      </dgm:t>
    </dgm:pt>
    <dgm:pt modelId="{3E9ED69D-BC81-44B3-95BA-F3739DA1397B}" type="pres">
      <dgm:prSet presAssocID="{A9A7C594-9F0E-4395-8400-CE221340AF5C}" presName="root2" presStyleCnt="0"/>
      <dgm:spPr/>
    </dgm:pt>
    <dgm:pt modelId="{40E4649F-530E-489C-84D1-E0CCC551A159}" type="pres">
      <dgm:prSet presAssocID="{A9A7C594-9F0E-4395-8400-CE221340AF5C}" presName="LevelTwoTextNode" presStyleLbl="node3" presStyleIdx="2" presStyleCnt="6" custScaleX="226937" custScaleY="149791" custLinFactNeighborX="54269" custLinFactNeighborY="5096">
        <dgm:presLayoutVars>
          <dgm:chPref val="3"/>
        </dgm:presLayoutVars>
      </dgm:prSet>
      <dgm:spPr/>
      <dgm:t>
        <a:bodyPr/>
        <a:lstStyle/>
        <a:p>
          <a:endParaRPr lang="fr-FR"/>
        </a:p>
      </dgm:t>
    </dgm:pt>
    <dgm:pt modelId="{9E4615A8-FC17-427F-873C-4B8818C48F3C}" type="pres">
      <dgm:prSet presAssocID="{A9A7C594-9F0E-4395-8400-CE221340AF5C}" presName="level3hierChild" presStyleCnt="0"/>
      <dgm:spPr/>
    </dgm:pt>
    <dgm:pt modelId="{1AD101D4-6768-498D-9A2A-77B71488351C}" type="pres">
      <dgm:prSet presAssocID="{F694CA0A-CBE3-4BBE-A153-BBB41D478DBA}" presName="conn2-1" presStyleLbl="parChTrans1D2" presStyleIdx="1" presStyleCnt="2"/>
      <dgm:spPr/>
      <dgm:t>
        <a:bodyPr/>
        <a:lstStyle/>
        <a:p>
          <a:endParaRPr lang="fr-FR"/>
        </a:p>
      </dgm:t>
    </dgm:pt>
    <dgm:pt modelId="{EAC91355-79C9-4E8C-AA41-2EB91DE4EEA9}" type="pres">
      <dgm:prSet presAssocID="{F694CA0A-CBE3-4BBE-A153-BBB41D478DBA}" presName="connTx" presStyleLbl="parChTrans1D2" presStyleIdx="1" presStyleCnt="2"/>
      <dgm:spPr/>
      <dgm:t>
        <a:bodyPr/>
        <a:lstStyle/>
        <a:p>
          <a:endParaRPr lang="fr-FR"/>
        </a:p>
      </dgm:t>
    </dgm:pt>
    <dgm:pt modelId="{0474C1E9-3916-4796-8F93-B1D26C7D7343}" type="pres">
      <dgm:prSet presAssocID="{822BC555-CC76-4F7B-8C7D-BBE8A9CA6254}" presName="root2" presStyleCnt="0"/>
      <dgm:spPr/>
    </dgm:pt>
    <dgm:pt modelId="{DF13FAEA-E506-46A5-9FA2-7E91C750947F}" type="pres">
      <dgm:prSet presAssocID="{822BC555-CC76-4F7B-8C7D-BBE8A9CA6254}" presName="LevelTwoTextNode" presStyleLbl="node2" presStyleIdx="1" presStyleCnt="2" custScaleX="154294" custScaleY="447797" custLinFactNeighborX="-26180" custLinFactNeighborY="8309">
        <dgm:presLayoutVars>
          <dgm:chPref val="3"/>
        </dgm:presLayoutVars>
      </dgm:prSet>
      <dgm:spPr/>
      <dgm:t>
        <a:bodyPr/>
        <a:lstStyle/>
        <a:p>
          <a:endParaRPr lang="fr-FR"/>
        </a:p>
      </dgm:t>
    </dgm:pt>
    <dgm:pt modelId="{F46DDC64-242B-4ECD-89A2-EBDB7360A5D6}" type="pres">
      <dgm:prSet presAssocID="{822BC555-CC76-4F7B-8C7D-BBE8A9CA6254}" presName="level3hierChild" presStyleCnt="0"/>
      <dgm:spPr/>
    </dgm:pt>
    <dgm:pt modelId="{A9C6AFAF-EED8-49AE-914F-34DEA5E35E2D}" type="pres">
      <dgm:prSet presAssocID="{2081B2A6-0009-4589-B633-D075FF5443E2}" presName="conn2-1" presStyleLbl="parChTrans1D3" presStyleIdx="3" presStyleCnt="6"/>
      <dgm:spPr/>
      <dgm:t>
        <a:bodyPr/>
        <a:lstStyle/>
        <a:p>
          <a:endParaRPr lang="fr-FR"/>
        </a:p>
      </dgm:t>
    </dgm:pt>
    <dgm:pt modelId="{CAE7DF0B-729F-4302-8A2F-DAAB80C28FBA}" type="pres">
      <dgm:prSet presAssocID="{2081B2A6-0009-4589-B633-D075FF5443E2}" presName="connTx" presStyleLbl="parChTrans1D3" presStyleIdx="3" presStyleCnt="6"/>
      <dgm:spPr/>
      <dgm:t>
        <a:bodyPr/>
        <a:lstStyle/>
        <a:p>
          <a:endParaRPr lang="fr-FR"/>
        </a:p>
      </dgm:t>
    </dgm:pt>
    <dgm:pt modelId="{6C0EB01C-FDF7-4948-983B-DABC090B86C4}" type="pres">
      <dgm:prSet presAssocID="{14A1D25B-9749-497A-8C6B-1C71085FB00D}" presName="root2" presStyleCnt="0"/>
      <dgm:spPr/>
    </dgm:pt>
    <dgm:pt modelId="{CA819E7A-113C-431D-BE9B-4D3F2E582098}" type="pres">
      <dgm:prSet presAssocID="{14A1D25B-9749-497A-8C6B-1C71085FB00D}" presName="LevelTwoTextNode" presStyleLbl="node3" presStyleIdx="3" presStyleCnt="6" custScaleX="226937" custScaleY="149791" custLinFactNeighborX="54269" custLinFactNeighborY="5096">
        <dgm:presLayoutVars>
          <dgm:chPref val="3"/>
        </dgm:presLayoutVars>
      </dgm:prSet>
      <dgm:spPr/>
      <dgm:t>
        <a:bodyPr/>
        <a:lstStyle/>
        <a:p>
          <a:endParaRPr lang="fr-FR"/>
        </a:p>
      </dgm:t>
    </dgm:pt>
    <dgm:pt modelId="{948F9729-4BBE-48FF-8D6F-2CF2172E9AF9}" type="pres">
      <dgm:prSet presAssocID="{14A1D25B-9749-497A-8C6B-1C71085FB00D}" presName="level3hierChild" presStyleCnt="0"/>
      <dgm:spPr/>
    </dgm:pt>
    <dgm:pt modelId="{9C359D7E-2577-4853-AE44-CD3B2FEE8B01}" type="pres">
      <dgm:prSet presAssocID="{48FB131B-8C8E-4C5E-A954-1D66E33C4977}" presName="conn2-1" presStyleLbl="parChTrans1D3" presStyleIdx="4" presStyleCnt="6"/>
      <dgm:spPr/>
      <dgm:t>
        <a:bodyPr/>
        <a:lstStyle/>
        <a:p>
          <a:endParaRPr lang="fr-FR"/>
        </a:p>
      </dgm:t>
    </dgm:pt>
    <dgm:pt modelId="{98EF6B87-EEBB-4DB0-9F7A-A1EAAE409F1F}" type="pres">
      <dgm:prSet presAssocID="{48FB131B-8C8E-4C5E-A954-1D66E33C4977}" presName="connTx" presStyleLbl="parChTrans1D3" presStyleIdx="4" presStyleCnt="6"/>
      <dgm:spPr/>
      <dgm:t>
        <a:bodyPr/>
        <a:lstStyle/>
        <a:p>
          <a:endParaRPr lang="fr-FR"/>
        </a:p>
      </dgm:t>
    </dgm:pt>
    <dgm:pt modelId="{4762D6F6-3BE3-48D0-ABBC-FE2B855DE8C3}" type="pres">
      <dgm:prSet presAssocID="{2AE8F35C-653D-4D43-8503-5023A5486A55}" presName="root2" presStyleCnt="0"/>
      <dgm:spPr/>
    </dgm:pt>
    <dgm:pt modelId="{56A09C64-6281-496A-94E1-57EEBB4B9C63}" type="pres">
      <dgm:prSet presAssocID="{2AE8F35C-653D-4D43-8503-5023A5486A55}" presName="LevelTwoTextNode" presStyleLbl="node3" presStyleIdx="4" presStyleCnt="6" custScaleX="226937" custScaleY="149791" custLinFactNeighborX="54269" custLinFactNeighborY="5096">
        <dgm:presLayoutVars>
          <dgm:chPref val="3"/>
        </dgm:presLayoutVars>
      </dgm:prSet>
      <dgm:spPr/>
      <dgm:t>
        <a:bodyPr/>
        <a:lstStyle/>
        <a:p>
          <a:endParaRPr lang="fr-FR"/>
        </a:p>
      </dgm:t>
    </dgm:pt>
    <dgm:pt modelId="{4D6AFA58-1E3D-4427-8688-C76A361C5523}" type="pres">
      <dgm:prSet presAssocID="{2AE8F35C-653D-4D43-8503-5023A5486A55}" presName="level3hierChild" presStyleCnt="0"/>
      <dgm:spPr/>
    </dgm:pt>
    <dgm:pt modelId="{3C5DE890-001F-47C5-B7C2-B5FD25C1212E}" type="pres">
      <dgm:prSet presAssocID="{1B033716-4F9C-4D73-A306-DEF2458C63DF}" presName="conn2-1" presStyleLbl="parChTrans1D3" presStyleIdx="5" presStyleCnt="6"/>
      <dgm:spPr/>
      <dgm:t>
        <a:bodyPr/>
        <a:lstStyle/>
        <a:p>
          <a:endParaRPr lang="fr-FR"/>
        </a:p>
      </dgm:t>
    </dgm:pt>
    <dgm:pt modelId="{3DB2D327-4138-483B-A923-61F3487F471A}" type="pres">
      <dgm:prSet presAssocID="{1B033716-4F9C-4D73-A306-DEF2458C63DF}" presName="connTx" presStyleLbl="parChTrans1D3" presStyleIdx="5" presStyleCnt="6"/>
      <dgm:spPr/>
      <dgm:t>
        <a:bodyPr/>
        <a:lstStyle/>
        <a:p>
          <a:endParaRPr lang="fr-FR"/>
        </a:p>
      </dgm:t>
    </dgm:pt>
    <dgm:pt modelId="{8E32CBDA-E458-4D51-9B88-3D3CA4BE402B}" type="pres">
      <dgm:prSet presAssocID="{CF118911-5F74-41E6-9D74-1745E7B6918F}" presName="root2" presStyleCnt="0"/>
      <dgm:spPr/>
    </dgm:pt>
    <dgm:pt modelId="{4FD2116A-BD27-48B5-B7B1-8145E770E0BC}" type="pres">
      <dgm:prSet presAssocID="{CF118911-5F74-41E6-9D74-1745E7B6918F}" presName="LevelTwoTextNode" presStyleLbl="node3" presStyleIdx="5" presStyleCnt="6" custScaleX="226937" custScaleY="149791" custLinFactNeighborX="54269" custLinFactNeighborY="5096">
        <dgm:presLayoutVars>
          <dgm:chPref val="3"/>
        </dgm:presLayoutVars>
      </dgm:prSet>
      <dgm:spPr/>
      <dgm:t>
        <a:bodyPr/>
        <a:lstStyle/>
        <a:p>
          <a:endParaRPr lang="fr-FR"/>
        </a:p>
      </dgm:t>
    </dgm:pt>
    <dgm:pt modelId="{F9067D22-318C-4969-9620-BEFEB7F247F4}" type="pres">
      <dgm:prSet presAssocID="{CF118911-5F74-41E6-9D74-1745E7B6918F}" presName="level3hierChild" presStyleCnt="0"/>
      <dgm:spPr/>
    </dgm:pt>
  </dgm:ptLst>
  <dgm:cxnLst>
    <dgm:cxn modelId="{DFA6EFC6-CA6D-4BF9-925C-634D2FD28B84}" type="presOf" srcId="{2081B2A6-0009-4589-B633-D075FF5443E2}" destId="{A9C6AFAF-EED8-49AE-914F-34DEA5E35E2D}" srcOrd="0" destOrd="0" presId="urn:microsoft.com/office/officeart/2008/layout/HorizontalMultiLevelHierarchy"/>
    <dgm:cxn modelId="{A66A70FA-54A9-498A-8D6B-AF89D22253A5}" type="presOf" srcId="{BF013DD2-0E6D-4A23-9F30-07CF68B237A5}" destId="{6F2D3DD3-689C-48A2-8B03-621AF42AB26C}" srcOrd="0" destOrd="0" presId="urn:microsoft.com/office/officeart/2008/layout/HorizontalMultiLevelHierarchy"/>
    <dgm:cxn modelId="{E84B0E4F-3DD4-43AD-A3B6-E01692852897}" type="presOf" srcId="{2AE8F35C-653D-4D43-8503-5023A5486A55}" destId="{56A09C64-6281-496A-94E1-57EEBB4B9C63}" srcOrd="0" destOrd="0" presId="urn:microsoft.com/office/officeart/2008/layout/HorizontalMultiLevelHierarchy"/>
    <dgm:cxn modelId="{ABCCFC4D-E487-4F5A-BC6A-4023409634BC}" type="presOf" srcId="{A9A7C594-9F0E-4395-8400-CE221340AF5C}" destId="{40E4649F-530E-489C-84D1-E0CCC551A159}" srcOrd="0" destOrd="0" presId="urn:microsoft.com/office/officeart/2008/layout/HorizontalMultiLevelHierarchy"/>
    <dgm:cxn modelId="{5B046005-5386-4623-852E-80BC6C23095C}" type="presOf" srcId="{822BC555-CC76-4F7B-8C7D-BBE8A9CA6254}" destId="{DF13FAEA-E506-46A5-9FA2-7E91C750947F}" srcOrd="0" destOrd="0" presId="urn:microsoft.com/office/officeart/2008/layout/HorizontalMultiLevelHierarchy"/>
    <dgm:cxn modelId="{574D8338-CB1D-42EE-A855-12D388054B32}" type="presOf" srcId="{4A18AB88-E7FF-4826-B2EF-1D5D3977AAF5}" destId="{DCC72A4B-8D7A-4230-A215-489A26830980}" srcOrd="0" destOrd="0" presId="urn:microsoft.com/office/officeart/2008/layout/HorizontalMultiLevelHierarchy"/>
    <dgm:cxn modelId="{3A3DFCC0-A8D7-44A2-AABA-BF599D5AD9BC}" type="presOf" srcId="{726A30B0-F9E0-4F1A-A367-D4086DBA02EE}" destId="{5AA3A4B2-C8E6-4C27-A13E-FEF988D479EB}" srcOrd="1" destOrd="0" presId="urn:microsoft.com/office/officeart/2008/layout/HorizontalMultiLevelHierarchy"/>
    <dgm:cxn modelId="{914F5924-4F69-470C-8CC6-0833699BC2E5}" type="presOf" srcId="{CF118911-5F74-41E6-9D74-1745E7B6918F}" destId="{4FD2116A-BD27-48B5-B7B1-8145E770E0BC}" srcOrd="0" destOrd="0" presId="urn:microsoft.com/office/officeart/2008/layout/HorizontalMultiLevelHierarchy"/>
    <dgm:cxn modelId="{BC2EB253-4AB2-481D-B7EF-9D797D711F93}" type="presOf" srcId="{0C06AD3D-3ECF-41EE-B4D1-67B2F30602DE}" destId="{D7FBABD1-6981-4F29-AAC9-3174A6DF1E01}" srcOrd="0" destOrd="0" presId="urn:microsoft.com/office/officeart/2008/layout/HorizontalMultiLevelHierarchy"/>
    <dgm:cxn modelId="{7393648E-1600-4D9A-B683-FE29D91A5AB7}" type="presOf" srcId="{78638B37-40CD-4E42-AA03-CE5D0D2F67AE}" destId="{B783E8EF-7DBA-47C5-807D-96BBB6E40FBE}" srcOrd="1" destOrd="0" presId="urn:microsoft.com/office/officeart/2008/layout/HorizontalMultiLevelHierarchy"/>
    <dgm:cxn modelId="{2D7213D9-068D-4C8C-ACDA-007F6EEB93D6}" type="presOf" srcId="{905656FC-FF3B-4657-B656-99CC27704C6F}" destId="{59E8357C-6D94-4E2A-BF5D-14DC53D50A57}" srcOrd="0" destOrd="0" presId="urn:microsoft.com/office/officeart/2008/layout/HorizontalMultiLevelHierarchy"/>
    <dgm:cxn modelId="{9D1718F2-A047-4732-B99F-822C9D2C7133}" type="presOf" srcId="{48FB131B-8C8E-4C5E-A954-1D66E33C4977}" destId="{98EF6B87-EEBB-4DB0-9F7A-A1EAAE409F1F}" srcOrd="1" destOrd="0" presId="urn:microsoft.com/office/officeart/2008/layout/HorizontalMultiLevelHierarchy"/>
    <dgm:cxn modelId="{B649BC29-6DFB-4457-88A7-FBA61F33ABBE}" srcId="{0C06AD3D-3ECF-41EE-B4D1-67B2F30602DE}" destId="{822BC555-CC76-4F7B-8C7D-BBE8A9CA6254}" srcOrd="1" destOrd="0" parTransId="{F694CA0A-CBE3-4BBE-A153-BBB41D478DBA}" sibTransId="{2AF5B8F9-3D5A-414B-B98A-67E40D9EDDA7}"/>
    <dgm:cxn modelId="{68CEC30B-6B24-4CAB-ABCB-B4231782DA3C}" type="presOf" srcId="{F694CA0A-CBE3-4BBE-A153-BBB41D478DBA}" destId="{1AD101D4-6768-498D-9A2A-77B71488351C}" srcOrd="0" destOrd="0" presId="urn:microsoft.com/office/officeart/2008/layout/HorizontalMultiLevelHierarchy"/>
    <dgm:cxn modelId="{ADE1F9F7-454F-452E-A4D4-DF3B5F15B157}" type="presOf" srcId="{1B033716-4F9C-4D73-A306-DEF2458C63DF}" destId="{3DB2D327-4138-483B-A923-61F3487F471A}" srcOrd="1" destOrd="0" presId="urn:microsoft.com/office/officeart/2008/layout/HorizontalMultiLevelHierarchy"/>
    <dgm:cxn modelId="{701D5C1E-EBF1-49D4-B767-133DC3F7FCDF}" type="presOf" srcId="{2081B2A6-0009-4589-B633-D075FF5443E2}" destId="{CAE7DF0B-729F-4302-8A2F-DAAB80C28FBA}" srcOrd="1" destOrd="0" presId="urn:microsoft.com/office/officeart/2008/layout/HorizontalMultiLevelHierarchy"/>
    <dgm:cxn modelId="{D851E964-868E-48BC-B5A2-7BD8D4063FA0}" type="presOf" srcId="{6B81CAC2-7D25-43D5-80B6-F98F31C0BABA}" destId="{D0E1E879-E8D5-4416-80A6-143DA1E6DF60}" srcOrd="0" destOrd="0" presId="urn:microsoft.com/office/officeart/2008/layout/HorizontalMultiLevelHierarchy"/>
    <dgm:cxn modelId="{5890F65F-4960-4741-8A9C-16345189CBD9}" srcId="{822BC555-CC76-4F7B-8C7D-BBE8A9CA6254}" destId="{CF118911-5F74-41E6-9D74-1745E7B6918F}" srcOrd="2" destOrd="0" parTransId="{1B033716-4F9C-4D73-A306-DEF2458C63DF}" sibTransId="{AA6F392F-F945-43E3-AC4D-ACDCC5AEEBA7}"/>
    <dgm:cxn modelId="{37403725-D9CC-48AD-BC90-B7026D654B6E}" srcId="{4A18AB88-E7FF-4826-B2EF-1D5D3977AAF5}" destId="{BF013DD2-0E6D-4A23-9F30-07CF68B237A5}" srcOrd="1" destOrd="0" parTransId="{78638B37-40CD-4E42-AA03-CE5D0D2F67AE}" sibTransId="{62EE2E35-0FBB-4E94-9874-894F14F82B16}"/>
    <dgm:cxn modelId="{5DE46FDD-C9E3-47D1-AFAA-670216D71297}" type="presOf" srcId="{F694CA0A-CBE3-4BBE-A153-BBB41D478DBA}" destId="{EAC91355-79C9-4E8C-AA41-2EB91DE4EEA9}" srcOrd="1" destOrd="0" presId="urn:microsoft.com/office/officeart/2008/layout/HorizontalMultiLevelHierarchy"/>
    <dgm:cxn modelId="{F1844024-01AA-40A9-B6AA-BF155268C84E}" type="presOf" srcId="{1B033716-4F9C-4D73-A306-DEF2458C63DF}" destId="{3C5DE890-001F-47C5-B7C2-B5FD25C1212E}" srcOrd="0" destOrd="0" presId="urn:microsoft.com/office/officeart/2008/layout/HorizontalMultiLevelHierarchy"/>
    <dgm:cxn modelId="{7EF1560C-2045-4686-A143-3637A024D6AC}" type="presOf" srcId="{905656FC-FF3B-4657-B656-99CC27704C6F}" destId="{A1BAB6B5-601C-46E2-895A-463572AA3159}" srcOrd="1" destOrd="0" presId="urn:microsoft.com/office/officeart/2008/layout/HorizontalMultiLevelHierarchy"/>
    <dgm:cxn modelId="{B37E245A-F2F6-405E-8698-77D7BB35290A}" type="presOf" srcId="{14A1D25B-9749-497A-8C6B-1C71085FB00D}" destId="{CA819E7A-113C-431D-BE9B-4D3F2E582098}" srcOrd="0" destOrd="0" presId="urn:microsoft.com/office/officeart/2008/layout/HorizontalMultiLevelHierarchy"/>
    <dgm:cxn modelId="{5607BA06-89F4-4840-8D9C-F1E03B82D0D2}" type="presOf" srcId="{78638B37-40CD-4E42-AA03-CE5D0D2F67AE}" destId="{AD237FF3-6CC9-4DA8-895E-7F5D05F210A2}" srcOrd="0" destOrd="0" presId="urn:microsoft.com/office/officeart/2008/layout/HorizontalMultiLevelHierarchy"/>
    <dgm:cxn modelId="{D93836EB-251C-4774-9D5B-1AE5ECB39EEB}" type="presOf" srcId="{66B26988-94D1-46C9-B3A7-0E7C918506D6}" destId="{B73AEBBF-0D67-4411-B41A-0D524337B4A2}" srcOrd="1" destOrd="0" presId="urn:microsoft.com/office/officeart/2008/layout/HorizontalMultiLevelHierarchy"/>
    <dgm:cxn modelId="{F3816393-8359-4C10-A47E-01F181B964A1}" type="presOf" srcId="{66B26988-94D1-46C9-B3A7-0E7C918506D6}" destId="{FE7B95F5-73A9-4F20-AA6E-A4323F5D4B5E}" srcOrd="0" destOrd="0" presId="urn:microsoft.com/office/officeart/2008/layout/HorizontalMultiLevelHierarchy"/>
    <dgm:cxn modelId="{2ECB520E-DD69-41D4-B73B-2B20486421B4}" srcId="{822BC555-CC76-4F7B-8C7D-BBE8A9CA6254}" destId="{2AE8F35C-653D-4D43-8503-5023A5486A55}" srcOrd="1" destOrd="0" parTransId="{48FB131B-8C8E-4C5E-A954-1D66E33C4977}" sibTransId="{B6A9B42B-37F6-4D96-9435-1FB1FDEAA0BC}"/>
    <dgm:cxn modelId="{E48EA591-3F2B-43D4-9497-E76D23236A4E}" type="presOf" srcId="{726A30B0-F9E0-4F1A-A367-D4086DBA02EE}" destId="{FA613608-EF56-44B1-8DC4-D062338F2018}" srcOrd="0" destOrd="0" presId="urn:microsoft.com/office/officeart/2008/layout/HorizontalMultiLevelHierarchy"/>
    <dgm:cxn modelId="{2F08F74E-B7E5-442E-B4E4-5857964D9639}" srcId="{67EEC054-E391-4ABA-865A-C7F33E647C67}" destId="{0C06AD3D-3ECF-41EE-B4D1-67B2F30602DE}" srcOrd="0" destOrd="0" parTransId="{3B0A6539-A0EB-4132-A123-D32C57B44719}" sibTransId="{EF0291B4-68B6-470F-BA87-20A8C2BAE839}"/>
    <dgm:cxn modelId="{B75F5A11-9EB2-4B84-AAAF-C93031A277C7}" srcId="{822BC555-CC76-4F7B-8C7D-BBE8A9CA6254}" destId="{14A1D25B-9749-497A-8C6B-1C71085FB00D}" srcOrd="0" destOrd="0" parTransId="{2081B2A6-0009-4589-B633-D075FF5443E2}" sibTransId="{C1485E5E-55FD-4524-BD33-F1F1D1AA7493}"/>
    <dgm:cxn modelId="{1088C421-2DAA-4AF4-A9EF-89884C9E72C6}" srcId="{4A18AB88-E7FF-4826-B2EF-1D5D3977AAF5}" destId="{6B81CAC2-7D25-43D5-80B6-F98F31C0BABA}" srcOrd="0" destOrd="0" parTransId="{905656FC-FF3B-4657-B656-99CC27704C6F}" sibTransId="{855B346C-E564-48BD-840F-E8A89A5731E3}"/>
    <dgm:cxn modelId="{7B2BC43B-9AA1-4AE7-A140-78ED385C9314}" srcId="{4A18AB88-E7FF-4826-B2EF-1D5D3977AAF5}" destId="{A9A7C594-9F0E-4395-8400-CE221340AF5C}" srcOrd="2" destOrd="0" parTransId="{66B26988-94D1-46C9-B3A7-0E7C918506D6}" sibTransId="{0E6471B1-B200-49B9-8D3B-84A9624A49EB}"/>
    <dgm:cxn modelId="{38A75CB4-A187-4E5B-8388-70F42C03FA29}" type="presOf" srcId="{48FB131B-8C8E-4C5E-A954-1D66E33C4977}" destId="{9C359D7E-2577-4853-AE44-CD3B2FEE8B01}" srcOrd="0" destOrd="0" presId="urn:microsoft.com/office/officeart/2008/layout/HorizontalMultiLevelHierarchy"/>
    <dgm:cxn modelId="{A10BBBD9-58B4-4248-897F-BD45D5B20A05}" type="presOf" srcId="{67EEC054-E391-4ABA-865A-C7F33E647C67}" destId="{DF3CECF2-66FD-4F0D-A04F-F21CD7DA6971}" srcOrd="0" destOrd="0" presId="urn:microsoft.com/office/officeart/2008/layout/HorizontalMultiLevelHierarchy"/>
    <dgm:cxn modelId="{04F5A320-E5CC-4C54-8EF6-62993D066CF5}" srcId="{0C06AD3D-3ECF-41EE-B4D1-67B2F30602DE}" destId="{4A18AB88-E7FF-4826-B2EF-1D5D3977AAF5}" srcOrd="0" destOrd="0" parTransId="{726A30B0-F9E0-4F1A-A367-D4086DBA02EE}" sibTransId="{EC9EE98F-D29B-4ADF-AFAB-398742765518}"/>
    <dgm:cxn modelId="{F8DFE68C-E878-415F-BCA5-C3CBB8B81736}" type="presParOf" srcId="{DF3CECF2-66FD-4F0D-A04F-F21CD7DA6971}" destId="{0681332A-BA63-4658-BAAB-13E063E971D1}" srcOrd="0" destOrd="0" presId="urn:microsoft.com/office/officeart/2008/layout/HorizontalMultiLevelHierarchy"/>
    <dgm:cxn modelId="{ED7D42BD-70B8-4381-9389-86A2B62563FE}" type="presParOf" srcId="{0681332A-BA63-4658-BAAB-13E063E971D1}" destId="{D7FBABD1-6981-4F29-AAC9-3174A6DF1E01}" srcOrd="0" destOrd="0" presId="urn:microsoft.com/office/officeart/2008/layout/HorizontalMultiLevelHierarchy"/>
    <dgm:cxn modelId="{7BEA2613-93C8-44B6-B5CA-50BE5D32EAA7}" type="presParOf" srcId="{0681332A-BA63-4658-BAAB-13E063E971D1}" destId="{22A51BE3-4224-4D8E-8EF6-4BDD045D6D4D}" srcOrd="1" destOrd="0" presId="urn:microsoft.com/office/officeart/2008/layout/HorizontalMultiLevelHierarchy"/>
    <dgm:cxn modelId="{D1AABB7D-C2E6-4A9F-957E-28CF73BE3955}" type="presParOf" srcId="{22A51BE3-4224-4D8E-8EF6-4BDD045D6D4D}" destId="{FA613608-EF56-44B1-8DC4-D062338F2018}" srcOrd="0" destOrd="0" presId="urn:microsoft.com/office/officeart/2008/layout/HorizontalMultiLevelHierarchy"/>
    <dgm:cxn modelId="{5A03A278-D4A8-450C-A026-3B507DFEA068}" type="presParOf" srcId="{FA613608-EF56-44B1-8DC4-D062338F2018}" destId="{5AA3A4B2-C8E6-4C27-A13E-FEF988D479EB}" srcOrd="0" destOrd="0" presId="urn:microsoft.com/office/officeart/2008/layout/HorizontalMultiLevelHierarchy"/>
    <dgm:cxn modelId="{F44EFBBA-D653-4BD7-AFA2-7E208F66C643}" type="presParOf" srcId="{22A51BE3-4224-4D8E-8EF6-4BDD045D6D4D}" destId="{D9C85AB8-C603-4B89-85D5-DD549F6D0FE5}" srcOrd="1" destOrd="0" presId="urn:microsoft.com/office/officeart/2008/layout/HorizontalMultiLevelHierarchy"/>
    <dgm:cxn modelId="{E83A4E9C-DE0F-4855-B1D4-F8D95B7B7843}" type="presParOf" srcId="{D9C85AB8-C603-4B89-85D5-DD549F6D0FE5}" destId="{DCC72A4B-8D7A-4230-A215-489A26830980}" srcOrd="0" destOrd="0" presId="urn:microsoft.com/office/officeart/2008/layout/HorizontalMultiLevelHierarchy"/>
    <dgm:cxn modelId="{E7738B07-F6C2-4542-92B0-564DA34B2C1E}" type="presParOf" srcId="{D9C85AB8-C603-4B89-85D5-DD549F6D0FE5}" destId="{6815CFE6-909B-42CA-824F-5DEE1446C323}" srcOrd="1" destOrd="0" presId="urn:microsoft.com/office/officeart/2008/layout/HorizontalMultiLevelHierarchy"/>
    <dgm:cxn modelId="{867FADDC-6AA4-4BE1-985D-073EDFA39EB1}" type="presParOf" srcId="{6815CFE6-909B-42CA-824F-5DEE1446C323}" destId="{59E8357C-6D94-4E2A-BF5D-14DC53D50A57}" srcOrd="0" destOrd="0" presId="urn:microsoft.com/office/officeart/2008/layout/HorizontalMultiLevelHierarchy"/>
    <dgm:cxn modelId="{5EE02AD7-910E-4C9A-86FE-0F8DC6BBD637}" type="presParOf" srcId="{59E8357C-6D94-4E2A-BF5D-14DC53D50A57}" destId="{A1BAB6B5-601C-46E2-895A-463572AA3159}" srcOrd="0" destOrd="0" presId="urn:microsoft.com/office/officeart/2008/layout/HorizontalMultiLevelHierarchy"/>
    <dgm:cxn modelId="{16277005-3A34-4CC3-AD72-5D53D6129091}" type="presParOf" srcId="{6815CFE6-909B-42CA-824F-5DEE1446C323}" destId="{F3451E1D-B77E-43E6-8EF9-F35F14B1C68E}" srcOrd="1" destOrd="0" presId="urn:microsoft.com/office/officeart/2008/layout/HorizontalMultiLevelHierarchy"/>
    <dgm:cxn modelId="{47D7985B-4EFE-4B43-BBBC-7D795D8C0745}" type="presParOf" srcId="{F3451E1D-B77E-43E6-8EF9-F35F14B1C68E}" destId="{D0E1E879-E8D5-4416-80A6-143DA1E6DF60}" srcOrd="0" destOrd="0" presId="urn:microsoft.com/office/officeart/2008/layout/HorizontalMultiLevelHierarchy"/>
    <dgm:cxn modelId="{12CBD54E-F14D-4BD2-840B-4AC0E8962C8B}" type="presParOf" srcId="{F3451E1D-B77E-43E6-8EF9-F35F14B1C68E}" destId="{9A33E78C-EA21-4B5D-A7A3-8A506BFE24B7}" srcOrd="1" destOrd="0" presId="urn:microsoft.com/office/officeart/2008/layout/HorizontalMultiLevelHierarchy"/>
    <dgm:cxn modelId="{7DEDB5BB-36BF-4916-82A5-49EE02AD47C9}" type="presParOf" srcId="{6815CFE6-909B-42CA-824F-5DEE1446C323}" destId="{AD237FF3-6CC9-4DA8-895E-7F5D05F210A2}" srcOrd="2" destOrd="0" presId="urn:microsoft.com/office/officeart/2008/layout/HorizontalMultiLevelHierarchy"/>
    <dgm:cxn modelId="{47BC585F-195D-4D9D-8A02-D813D3A0F983}" type="presParOf" srcId="{AD237FF3-6CC9-4DA8-895E-7F5D05F210A2}" destId="{B783E8EF-7DBA-47C5-807D-96BBB6E40FBE}" srcOrd="0" destOrd="0" presId="urn:microsoft.com/office/officeart/2008/layout/HorizontalMultiLevelHierarchy"/>
    <dgm:cxn modelId="{BCB6E8B2-8EE0-47B8-B48C-EA38B35F8C11}" type="presParOf" srcId="{6815CFE6-909B-42CA-824F-5DEE1446C323}" destId="{F6451CB6-7F79-4464-A1AF-630F08F56124}" srcOrd="3" destOrd="0" presId="urn:microsoft.com/office/officeart/2008/layout/HorizontalMultiLevelHierarchy"/>
    <dgm:cxn modelId="{3635585B-D688-47D7-9DF9-2DD236B6D5C6}" type="presParOf" srcId="{F6451CB6-7F79-4464-A1AF-630F08F56124}" destId="{6F2D3DD3-689C-48A2-8B03-621AF42AB26C}" srcOrd="0" destOrd="0" presId="urn:microsoft.com/office/officeart/2008/layout/HorizontalMultiLevelHierarchy"/>
    <dgm:cxn modelId="{24997C28-E96D-497C-AE96-EBED1A371065}" type="presParOf" srcId="{F6451CB6-7F79-4464-A1AF-630F08F56124}" destId="{20A7B918-8D0E-4975-86AB-361002DA8395}" srcOrd="1" destOrd="0" presId="urn:microsoft.com/office/officeart/2008/layout/HorizontalMultiLevelHierarchy"/>
    <dgm:cxn modelId="{A31985B5-6406-4492-8397-17519D9E2DFF}" type="presParOf" srcId="{6815CFE6-909B-42CA-824F-5DEE1446C323}" destId="{FE7B95F5-73A9-4F20-AA6E-A4323F5D4B5E}" srcOrd="4" destOrd="0" presId="urn:microsoft.com/office/officeart/2008/layout/HorizontalMultiLevelHierarchy"/>
    <dgm:cxn modelId="{064B8124-423D-43E0-9B8A-987C96C76A9F}" type="presParOf" srcId="{FE7B95F5-73A9-4F20-AA6E-A4323F5D4B5E}" destId="{B73AEBBF-0D67-4411-B41A-0D524337B4A2}" srcOrd="0" destOrd="0" presId="urn:microsoft.com/office/officeart/2008/layout/HorizontalMultiLevelHierarchy"/>
    <dgm:cxn modelId="{63CF8D61-B9A0-4FC3-A6C7-1521BCE1C359}" type="presParOf" srcId="{6815CFE6-909B-42CA-824F-5DEE1446C323}" destId="{3E9ED69D-BC81-44B3-95BA-F3739DA1397B}" srcOrd="5" destOrd="0" presId="urn:microsoft.com/office/officeart/2008/layout/HorizontalMultiLevelHierarchy"/>
    <dgm:cxn modelId="{5E0C5868-518B-4E34-9F88-3A2CA06A82ED}" type="presParOf" srcId="{3E9ED69D-BC81-44B3-95BA-F3739DA1397B}" destId="{40E4649F-530E-489C-84D1-E0CCC551A159}" srcOrd="0" destOrd="0" presId="urn:microsoft.com/office/officeart/2008/layout/HorizontalMultiLevelHierarchy"/>
    <dgm:cxn modelId="{0CB548C2-F121-45C3-9505-372DB260C468}" type="presParOf" srcId="{3E9ED69D-BC81-44B3-95BA-F3739DA1397B}" destId="{9E4615A8-FC17-427F-873C-4B8818C48F3C}" srcOrd="1" destOrd="0" presId="urn:microsoft.com/office/officeart/2008/layout/HorizontalMultiLevelHierarchy"/>
    <dgm:cxn modelId="{681B83BB-D797-4808-948B-03FF078419FF}" type="presParOf" srcId="{22A51BE3-4224-4D8E-8EF6-4BDD045D6D4D}" destId="{1AD101D4-6768-498D-9A2A-77B71488351C}" srcOrd="2" destOrd="0" presId="urn:microsoft.com/office/officeart/2008/layout/HorizontalMultiLevelHierarchy"/>
    <dgm:cxn modelId="{16315FC3-4185-4E6B-86E7-2F0723A8B29F}" type="presParOf" srcId="{1AD101D4-6768-498D-9A2A-77B71488351C}" destId="{EAC91355-79C9-4E8C-AA41-2EB91DE4EEA9}" srcOrd="0" destOrd="0" presId="urn:microsoft.com/office/officeart/2008/layout/HorizontalMultiLevelHierarchy"/>
    <dgm:cxn modelId="{731C80D5-9C35-4C6F-860F-DC203E7964A5}" type="presParOf" srcId="{22A51BE3-4224-4D8E-8EF6-4BDD045D6D4D}" destId="{0474C1E9-3916-4796-8F93-B1D26C7D7343}" srcOrd="3" destOrd="0" presId="urn:microsoft.com/office/officeart/2008/layout/HorizontalMultiLevelHierarchy"/>
    <dgm:cxn modelId="{4148515A-A17D-496F-86E6-2E8C397AA21A}" type="presParOf" srcId="{0474C1E9-3916-4796-8F93-B1D26C7D7343}" destId="{DF13FAEA-E506-46A5-9FA2-7E91C750947F}" srcOrd="0" destOrd="0" presId="urn:microsoft.com/office/officeart/2008/layout/HorizontalMultiLevelHierarchy"/>
    <dgm:cxn modelId="{07BA2848-7D28-4ED5-96E7-A24CA46E4888}" type="presParOf" srcId="{0474C1E9-3916-4796-8F93-B1D26C7D7343}" destId="{F46DDC64-242B-4ECD-89A2-EBDB7360A5D6}" srcOrd="1" destOrd="0" presId="urn:microsoft.com/office/officeart/2008/layout/HorizontalMultiLevelHierarchy"/>
    <dgm:cxn modelId="{F4DD3D0D-BEA6-488B-AC18-54FE3F57BEE5}" type="presParOf" srcId="{F46DDC64-242B-4ECD-89A2-EBDB7360A5D6}" destId="{A9C6AFAF-EED8-49AE-914F-34DEA5E35E2D}" srcOrd="0" destOrd="0" presId="urn:microsoft.com/office/officeart/2008/layout/HorizontalMultiLevelHierarchy"/>
    <dgm:cxn modelId="{C6109CAC-B3A8-47DE-97C5-21830F081AE0}" type="presParOf" srcId="{A9C6AFAF-EED8-49AE-914F-34DEA5E35E2D}" destId="{CAE7DF0B-729F-4302-8A2F-DAAB80C28FBA}" srcOrd="0" destOrd="0" presId="urn:microsoft.com/office/officeart/2008/layout/HorizontalMultiLevelHierarchy"/>
    <dgm:cxn modelId="{BC577636-42A5-4CCB-AA77-3604BF875AA2}" type="presParOf" srcId="{F46DDC64-242B-4ECD-89A2-EBDB7360A5D6}" destId="{6C0EB01C-FDF7-4948-983B-DABC090B86C4}" srcOrd="1" destOrd="0" presId="urn:microsoft.com/office/officeart/2008/layout/HorizontalMultiLevelHierarchy"/>
    <dgm:cxn modelId="{3353271A-8C41-4180-9D42-A88AD7CEB338}" type="presParOf" srcId="{6C0EB01C-FDF7-4948-983B-DABC090B86C4}" destId="{CA819E7A-113C-431D-BE9B-4D3F2E582098}" srcOrd="0" destOrd="0" presId="urn:microsoft.com/office/officeart/2008/layout/HorizontalMultiLevelHierarchy"/>
    <dgm:cxn modelId="{67DEE42E-C03A-4854-B706-7DC611597638}" type="presParOf" srcId="{6C0EB01C-FDF7-4948-983B-DABC090B86C4}" destId="{948F9729-4BBE-48FF-8D6F-2CF2172E9AF9}" srcOrd="1" destOrd="0" presId="urn:microsoft.com/office/officeart/2008/layout/HorizontalMultiLevelHierarchy"/>
    <dgm:cxn modelId="{CA3066D6-F7A7-4339-8049-B4AD6059D9D5}" type="presParOf" srcId="{F46DDC64-242B-4ECD-89A2-EBDB7360A5D6}" destId="{9C359D7E-2577-4853-AE44-CD3B2FEE8B01}" srcOrd="2" destOrd="0" presId="urn:microsoft.com/office/officeart/2008/layout/HorizontalMultiLevelHierarchy"/>
    <dgm:cxn modelId="{0B2F6A04-16AB-4B9A-A20E-35EC3561FEAE}" type="presParOf" srcId="{9C359D7E-2577-4853-AE44-CD3B2FEE8B01}" destId="{98EF6B87-EEBB-4DB0-9F7A-A1EAAE409F1F}" srcOrd="0" destOrd="0" presId="urn:microsoft.com/office/officeart/2008/layout/HorizontalMultiLevelHierarchy"/>
    <dgm:cxn modelId="{5670CB64-E7E2-46CE-AA1A-4931FFD60E3C}" type="presParOf" srcId="{F46DDC64-242B-4ECD-89A2-EBDB7360A5D6}" destId="{4762D6F6-3BE3-48D0-ABBC-FE2B855DE8C3}" srcOrd="3" destOrd="0" presId="urn:microsoft.com/office/officeart/2008/layout/HorizontalMultiLevelHierarchy"/>
    <dgm:cxn modelId="{60C6D471-5BB2-46EF-8530-A8F9A9CF588A}" type="presParOf" srcId="{4762D6F6-3BE3-48D0-ABBC-FE2B855DE8C3}" destId="{56A09C64-6281-496A-94E1-57EEBB4B9C63}" srcOrd="0" destOrd="0" presId="urn:microsoft.com/office/officeart/2008/layout/HorizontalMultiLevelHierarchy"/>
    <dgm:cxn modelId="{21119184-A382-44CB-9B1A-7072D8DD129C}" type="presParOf" srcId="{4762D6F6-3BE3-48D0-ABBC-FE2B855DE8C3}" destId="{4D6AFA58-1E3D-4427-8688-C76A361C5523}" srcOrd="1" destOrd="0" presId="urn:microsoft.com/office/officeart/2008/layout/HorizontalMultiLevelHierarchy"/>
    <dgm:cxn modelId="{AEF6D2F8-7F68-4C24-84B3-C29FC80010A8}" type="presParOf" srcId="{F46DDC64-242B-4ECD-89A2-EBDB7360A5D6}" destId="{3C5DE890-001F-47C5-B7C2-B5FD25C1212E}" srcOrd="4" destOrd="0" presId="urn:microsoft.com/office/officeart/2008/layout/HorizontalMultiLevelHierarchy"/>
    <dgm:cxn modelId="{C455352C-ECF4-4E5E-A42E-AE22A0F4EA31}" type="presParOf" srcId="{3C5DE890-001F-47C5-B7C2-B5FD25C1212E}" destId="{3DB2D327-4138-483B-A923-61F3487F471A}" srcOrd="0" destOrd="0" presId="urn:microsoft.com/office/officeart/2008/layout/HorizontalMultiLevelHierarchy"/>
    <dgm:cxn modelId="{B3023CBB-D54E-4325-AEE0-C45EF0E8B1FA}" type="presParOf" srcId="{F46DDC64-242B-4ECD-89A2-EBDB7360A5D6}" destId="{8E32CBDA-E458-4D51-9B88-3D3CA4BE402B}" srcOrd="5" destOrd="0" presId="urn:microsoft.com/office/officeart/2008/layout/HorizontalMultiLevelHierarchy"/>
    <dgm:cxn modelId="{E4AE61F1-103A-4A7D-A483-14E03E306E46}" type="presParOf" srcId="{8E32CBDA-E458-4D51-9B88-3D3CA4BE402B}" destId="{4FD2116A-BD27-48B5-B7B1-8145E770E0BC}" srcOrd="0" destOrd="0" presId="urn:microsoft.com/office/officeart/2008/layout/HorizontalMultiLevelHierarchy"/>
    <dgm:cxn modelId="{E4F51B66-1C69-4D44-903F-A20217DDC4C5}" type="presParOf" srcId="{8E32CBDA-E458-4D51-9B88-3D3CA4BE402B}" destId="{F9067D22-318C-4969-9620-BEFEB7F247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A051AF-1B97-49EE-B09D-25C09067EE1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FR"/>
        </a:p>
      </dgm:t>
    </dgm:pt>
    <dgm:pt modelId="{9601DBC9-1FBC-4985-8640-7CCA461BA8AA}">
      <dgm:prSet phldrT="[Texte]"/>
      <dgm:spPr>
        <a:solidFill>
          <a:srgbClr val="979797"/>
        </a:solidFill>
        <a:ln>
          <a:noFill/>
        </a:ln>
      </dgm:spPr>
      <dgm:t>
        <a:bodyPr vert="vert"/>
        <a:lstStyle/>
        <a:p>
          <a:r>
            <a:rPr lang="fr-FR" b="1" dirty="0" smtClean="0">
              <a:latin typeface="Arial Narrow" panose="020B0606020202030204" pitchFamily="34" charset="0"/>
            </a:rPr>
            <a:t>Méthodes de collecte de données</a:t>
          </a:r>
          <a:endParaRPr lang="fr-FR" b="1" dirty="0">
            <a:latin typeface="Arial Narrow" panose="020B0606020202030204" pitchFamily="34" charset="0"/>
          </a:endParaRPr>
        </a:p>
      </dgm:t>
    </dgm:pt>
    <dgm:pt modelId="{1B2FE6D1-F03C-4B88-B30B-EE1A2054076E}" type="parTrans" cxnId="{7141CFC0-A451-45AA-B604-99DBA35A4158}">
      <dgm:prSet/>
      <dgm:spPr/>
      <dgm:t>
        <a:bodyPr/>
        <a:lstStyle/>
        <a:p>
          <a:endParaRPr lang="fr-FR"/>
        </a:p>
      </dgm:t>
    </dgm:pt>
    <dgm:pt modelId="{FD51D32B-C98A-462B-83C9-278FA36C68CC}" type="sibTrans" cxnId="{7141CFC0-A451-45AA-B604-99DBA35A4158}">
      <dgm:prSet/>
      <dgm:spPr/>
      <dgm:t>
        <a:bodyPr/>
        <a:lstStyle/>
        <a:p>
          <a:endParaRPr lang="fr-FR"/>
        </a:p>
      </dgm:t>
    </dgm:pt>
    <dgm:pt modelId="{37978F34-189B-4615-81D5-C1B66C15ED0D}">
      <dgm:prSet phldrT="[Texte]" custT="1"/>
      <dgm:spPr>
        <a:solidFill>
          <a:srgbClr val="979797">
            <a:alpha val="50196"/>
          </a:srgbClr>
        </a:solidFill>
      </dgm:spPr>
      <dgm:t>
        <a:bodyPr/>
        <a:lstStyle/>
        <a:p>
          <a:r>
            <a:rPr lang="fr-FR" sz="1600" dirty="0" smtClean="0">
              <a:latin typeface="Arial Narrow" panose="020B0606020202030204" pitchFamily="34" charset="0"/>
            </a:rPr>
            <a:t>Cartographie des infrastructures socio-communautaires de base et analyse d’images satellitaire </a:t>
          </a:r>
          <a:r>
            <a:rPr lang="fr-FR" sz="1600" dirty="0">
              <a:latin typeface="Arial Narrow" panose="020B0606020202030204" pitchFamily="34" charset="0"/>
            </a:rPr>
            <a:t>pour donner un aperçu global de la situation au niveau des </a:t>
          </a:r>
          <a:r>
            <a:rPr lang="fr-FR" sz="1600" dirty="0" smtClean="0">
              <a:latin typeface="Arial Narrow" panose="020B0606020202030204" pitchFamily="34" charset="0"/>
            </a:rPr>
            <a:t>ZAD et SAT</a:t>
          </a:r>
          <a:endParaRPr lang="fr-FR" sz="1600" dirty="0">
            <a:latin typeface="Arial Narrow" panose="020B0606020202030204" pitchFamily="34" charset="0"/>
          </a:endParaRPr>
        </a:p>
      </dgm:t>
    </dgm:pt>
    <dgm:pt modelId="{ACC13B43-A0EF-4012-8AE3-50292A4B208B}" type="parTrans" cxnId="{95FDC5FA-6B1C-4D7D-B3C4-5A9C3C06F00B}">
      <dgm:prSet/>
      <dgm:spPr>
        <a:solidFill>
          <a:srgbClr val="979797"/>
        </a:solidFill>
        <a:ln>
          <a:solidFill>
            <a:srgbClr val="979797"/>
          </a:solidFill>
        </a:ln>
      </dgm:spPr>
      <dgm:t>
        <a:bodyPr/>
        <a:lstStyle/>
        <a:p>
          <a:endParaRPr lang="fr-FR"/>
        </a:p>
      </dgm:t>
    </dgm:pt>
    <dgm:pt modelId="{63339F72-15C5-46D5-A309-82B8A764B239}" type="sibTrans" cxnId="{95FDC5FA-6B1C-4D7D-B3C4-5A9C3C06F00B}">
      <dgm:prSet/>
      <dgm:spPr/>
      <dgm:t>
        <a:bodyPr/>
        <a:lstStyle/>
        <a:p>
          <a:endParaRPr lang="fr-FR"/>
        </a:p>
      </dgm:t>
    </dgm:pt>
    <dgm:pt modelId="{2AAD9537-3A43-4819-9529-DB8CFC2C9C0D}">
      <dgm:prSet phldrT="[Texte]" custT="1"/>
      <dgm:spPr>
        <a:solidFill>
          <a:srgbClr val="979797">
            <a:alpha val="50196"/>
          </a:srgbClr>
        </a:solidFill>
      </dgm:spPr>
      <dgm:t>
        <a:bodyPr/>
        <a:lstStyle/>
        <a:p>
          <a:r>
            <a:rPr lang="fr-FR" sz="1600" dirty="0">
              <a:latin typeface="Arial Narrow" panose="020B0606020202030204" pitchFamily="34" charset="0"/>
            </a:rPr>
            <a:t>Enquêtes ménages au niveau de chaque </a:t>
          </a:r>
          <a:r>
            <a:rPr lang="fr-FR" sz="1600" dirty="0" smtClean="0">
              <a:latin typeface="Arial Narrow" panose="020B0606020202030204" pitchFamily="34" charset="0"/>
            </a:rPr>
            <a:t>ZAD </a:t>
          </a:r>
          <a:r>
            <a:rPr lang="fr-FR" sz="1600" dirty="0">
              <a:latin typeface="Arial Narrow" panose="020B0606020202030204" pitchFamily="34" charset="0"/>
            </a:rPr>
            <a:t>auprès des populations non déplacées et déplacées internes</a:t>
          </a:r>
        </a:p>
      </dgm:t>
    </dgm:pt>
    <dgm:pt modelId="{1B9B81E3-02AB-4D3E-A27D-7D13A11BF715}" type="parTrans" cxnId="{54FF23D9-143D-47EC-8CC3-217AEFDB85B1}">
      <dgm:prSet/>
      <dgm:spPr/>
      <dgm:t>
        <a:bodyPr/>
        <a:lstStyle/>
        <a:p>
          <a:endParaRPr lang="fr-FR"/>
        </a:p>
      </dgm:t>
    </dgm:pt>
    <dgm:pt modelId="{F3FA1946-8DA3-4378-85A4-C03D0DE0868A}" type="sibTrans" cxnId="{54FF23D9-143D-47EC-8CC3-217AEFDB85B1}">
      <dgm:prSet/>
      <dgm:spPr/>
      <dgm:t>
        <a:bodyPr/>
        <a:lstStyle/>
        <a:p>
          <a:endParaRPr lang="fr-FR"/>
        </a:p>
      </dgm:t>
    </dgm:pt>
    <dgm:pt modelId="{80E20A5A-4C2D-4E0C-8E9D-8024152E9D34}">
      <dgm:prSet phldrT="[Texte]" custT="1"/>
      <dgm:spPr>
        <a:solidFill>
          <a:srgbClr val="979797">
            <a:alpha val="50196"/>
          </a:srgbClr>
        </a:solidFill>
      </dgm:spPr>
      <dgm:t>
        <a:bodyPr/>
        <a:lstStyle/>
        <a:p>
          <a:r>
            <a:rPr lang="fr-FR" sz="1600" dirty="0">
              <a:latin typeface="Arial Narrow" panose="020B0606020202030204" pitchFamily="34" charset="0"/>
            </a:rPr>
            <a:t>Entretiens auprès d’IC des institutions locales et des OSC pour comprendre le mécanisme de réponse à la crise au niveau de la ville</a:t>
          </a:r>
        </a:p>
      </dgm:t>
    </dgm:pt>
    <dgm:pt modelId="{8E93A943-8DA7-40A5-8DE2-D9F1A7215845}" type="parTrans" cxnId="{A4829FB2-6510-4434-A7FD-943EE0D34302}">
      <dgm:prSet/>
      <dgm:spPr>
        <a:solidFill>
          <a:srgbClr val="979797"/>
        </a:solidFill>
        <a:ln>
          <a:solidFill>
            <a:srgbClr val="979797"/>
          </a:solidFill>
        </a:ln>
      </dgm:spPr>
      <dgm:t>
        <a:bodyPr/>
        <a:lstStyle/>
        <a:p>
          <a:endParaRPr lang="fr-FR"/>
        </a:p>
      </dgm:t>
    </dgm:pt>
    <dgm:pt modelId="{27477664-7963-4007-8A0A-DF540B1C7B7D}" type="sibTrans" cxnId="{A4829FB2-6510-4434-A7FD-943EE0D34302}">
      <dgm:prSet/>
      <dgm:spPr/>
      <dgm:t>
        <a:bodyPr/>
        <a:lstStyle/>
        <a:p>
          <a:endParaRPr lang="fr-FR"/>
        </a:p>
      </dgm:t>
    </dgm:pt>
    <dgm:pt modelId="{97C31554-3C2E-44CD-9745-726ED061D2D7}" type="pres">
      <dgm:prSet presAssocID="{DDA051AF-1B97-49EE-B09D-25C09067EE14}" presName="Name0" presStyleCnt="0">
        <dgm:presLayoutVars>
          <dgm:chPref val="1"/>
          <dgm:dir/>
          <dgm:animOne val="branch"/>
          <dgm:animLvl val="lvl"/>
          <dgm:resizeHandles val="exact"/>
        </dgm:presLayoutVars>
      </dgm:prSet>
      <dgm:spPr/>
      <dgm:t>
        <a:bodyPr/>
        <a:lstStyle/>
        <a:p>
          <a:endParaRPr lang="en-US"/>
        </a:p>
      </dgm:t>
    </dgm:pt>
    <dgm:pt modelId="{6883C0CC-F7D1-494B-86EE-329C4CC6DD40}" type="pres">
      <dgm:prSet presAssocID="{9601DBC9-1FBC-4985-8640-7CCA461BA8AA}" presName="root1" presStyleCnt="0"/>
      <dgm:spPr/>
    </dgm:pt>
    <dgm:pt modelId="{32D76D7E-EC8B-4D91-8142-8004D3DBEE9D}" type="pres">
      <dgm:prSet presAssocID="{9601DBC9-1FBC-4985-8640-7CCA461BA8AA}" presName="LevelOneTextNode" presStyleLbl="node0" presStyleIdx="0" presStyleCnt="1" custScaleX="173888" custScaleY="35448" custLinFactNeighborX="0" custLinFactNeighborY="-212">
        <dgm:presLayoutVars>
          <dgm:chPref val="3"/>
        </dgm:presLayoutVars>
      </dgm:prSet>
      <dgm:spPr/>
      <dgm:t>
        <a:bodyPr/>
        <a:lstStyle/>
        <a:p>
          <a:endParaRPr lang="en-US"/>
        </a:p>
      </dgm:t>
    </dgm:pt>
    <dgm:pt modelId="{E9DF43AD-39B6-4352-8073-41FA1C825457}" type="pres">
      <dgm:prSet presAssocID="{9601DBC9-1FBC-4985-8640-7CCA461BA8AA}" presName="level2hierChild" presStyleCnt="0"/>
      <dgm:spPr/>
    </dgm:pt>
    <dgm:pt modelId="{4ED0C644-30B5-4B90-8707-9868E8F0FE8B}" type="pres">
      <dgm:prSet presAssocID="{ACC13B43-A0EF-4012-8AE3-50292A4B208B}" presName="conn2-1" presStyleLbl="parChTrans1D2" presStyleIdx="0" presStyleCnt="3"/>
      <dgm:spPr/>
      <dgm:t>
        <a:bodyPr/>
        <a:lstStyle/>
        <a:p>
          <a:endParaRPr lang="en-US"/>
        </a:p>
      </dgm:t>
    </dgm:pt>
    <dgm:pt modelId="{F2C4B8CB-ED37-4854-86F1-5833699E805F}" type="pres">
      <dgm:prSet presAssocID="{ACC13B43-A0EF-4012-8AE3-50292A4B208B}" presName="connTx" presStyleLbl="parChTrans1D2" presStyleIdx="0" presStyleCnt="3"/>
      <dgm:spPr/>
      <dgm:t>
        <a:bodyPr/>
        <a:lstStyle/>
        <a:p>
          <a:endParaRPr lang="en-US"/>
        </a:p>
      </dgm:t>
    </dgm:pt>
    <dgm:pt modelId="{64484E23-32F4-4C18-A73E-5976D5B8ECA3}" type="pres">
      <dgm:prSet presAssocID="{37978F34-189B-4615-81D5-C1B66C15ED0D}" presName="root2" presStyleCnt="0"/>
      <dgm:spPr/>
    </dgm:pt>
    <dgm:pt modelId="{F95F1C4A-F037-4715-893B-355D3D02FB03}" type="pres">
      <dgm:prSet presAssocID="{37978F34-189B-4615-81D5-C1B66C15ED0D}" presName="LevelTwoTextNode" presStyleLbl="node2" presStyleIdx="0" presStyleCnt="3" custScaleX="267362" custScaleY="61693" custLinFactNeighborY="-1117">
        <dgm:presLayoutVars>
          <dgm:chPref val="3"/>
        </dgm:presLayoutVars>
      </dgm:prSet>
      <dgm:spPr/>
      <dgm:t>
        <a:bodyPr/>
        <a:lstStyle/>
        <a:p>
          <a:endParaRPr lang="en-US"/>
        </a:p>
      </dgm:t>
    </dgm:pt>
    <dgm:pt modelId="{82BEBBE6-75D2-45B4-A241-518C0DB37DEF}" type="pres">
      <dgm:prSet presAssocID="{37978F34-189B-4615-81D5-C1B66C15ED0D}" presName="level3hierChild" presStyleCnt="0"/>
      <dgm:spPr/>
    </dgm:pt>
    <dgm:pt modelId="{2FECE11E-9654-414E-8919-1881E877CE58}" type="pres">
      <dgm:prSet presAssocID="{1B9B81E3-02AB-4D3E-A27D-7D13A11BF715}" presName="conn2-1" presStyleLbl="parChTrans1D2" presStyleIdx="1" presStyleCnt="3"/>
      <dgm:spPr/>
      <dgm:t>
        <a:bodyPr/>
        <a:lstStyle/>
        <a:p>
          <a:endParaRPr lang="en-US"/>
        </a:p>
      </dgm:t>
    </dgm:pt>
    <dgm:pt modelId="{D919AE15-5589-48D6-97B8-61E5AD2114A1}" type="pres">
      <dgm:prSet presAssocID="{1B9B81E3-02AB-4D3E-A27D-7D13A11BF715}" presName="connTx" presStyleLbl="parChTrans1D2" presStyleIdx="1" presStyleCnt="3"/>
      <dgm:spPr/>
      <dgm:t>
        <a:bodyPr/>
        <a:lstStyle/>
        <a:p>
          <a:endParaRPr lang="en-US"/>
        </a:p>
      </dgm:t>
    </dgm:pt>
    <dgm:pt modelId="{D73D60D4-87F3-4D8B-B3CD-1C3554D31DA2}" type="pres">
      <dgm:prSet presAssocID="{2AAD9537-3A43-4819-9529-DB8CFC2C9C0D}" presName="root2" presStyleCnt="0"/>
      <dgm:spPr/>
    </dgm:pt>
    <dgm:pt modelId="{D27E333E-B408-470A-89F1-11F5C52004E3}" type="pres">
      <dgm:prSet presAssocID="{2AAD9537-3A43-4819-9529-DB8CFC2C9C0D}" presName="LevelTwoTextNode" presStyleLbl="node2" presStyleIdx="1" presStyleCnt="3" custScaleX="267362" custScaleY="61542" custLinFactNeighborY="-1117">
        <dgm:presLayoutVars>
          <dgm:chPref val="3"/>
        </dgm:presLayoutVars>
      </dgm:prSet>
      <dgm:spPr/>
      <dgm:t>
        <a:bodyPr/>
        <a:lstStyle/>
        <a:p>
          <a:endParaRPr lang="en-US"/>
        </a:p>
      </dgm:t>
    </dgm:pt>
    <dgm:pt modelId="{54134F11-B8C1-46E6-BFA7-BF5F7B955EAD}" type="pres">
      <dgm:prSet presAssocID="{2AAD9537-3A43-4819-9529-DB8CFC2C9C0D}" presName="level3hierChild" presStyleCnt="0"/>
      <dgm:spPr/>
    </dgm:pt>
    <dgm:pt modelId="{BF8ED2C3-1A92-4063-942A-076206B7A3DB}" type="pres">
      <dgm:prSet presAssocID="{8E93A943-8DA7-40A5-8DE2-D9F1A7215845}" presName="conn2-1" presStyleLbl="parChTrans1D2" presStyleIdx="2" presStyleCnt="3"/>
      <dgm:spPr/>
      <dgm:t>
        <a:bodyPr/>
        <a:lstStyle/>
        <a:p>
          <a:endParaRPr lang="en-US"/>
        </a:p>
      </dgm:t>
    </dgm:pt>
    <dgm:pt modelId="{4EDA8142-728E-4A79-950E-5520480666A7}" type="pres">
      <dgm:prSet presAssocID="{8E93A943-8DA7-40A5-8DE2-D9F1A7215845}" presName="connTx" presStyleLbl="parChTrans1D2" presStyleIdx="2" presStyleCnt="3"/>
      <dgm:spPr/>
      <dgm:t>
        <a:bodyPr/>
        <a:lstStyle/>
        <a:p>
          <a:endParaRPr lang="en-US"/>
        </a:p>
      </dgm:t>
    </dgm:pt>
    <dgm:pt modelId="{25853821-0391-4875-A4EA-57CD680E59E2}" type="pres">
      <dgm:prSet presAssocID="{80E20A5A-4C2D-4E0C-8E9D-8024152E9D34}" presName="root2" presStyleCnt="0"/>
      <dgm:spPr/>
    </dgm:pt>
    <dgm:pt modelId="{FAA02462-987A-468B-AA46-B40926EA7F9B}" type="pres">
      <dgm:prSet presAssocID="{80E20A5A-4C2D-4E0C-8E9D-8024152E9D34}" presName="LevelTwoTextNode" presStyleLbl="node2" presStyleIdx="2" presStyleCnt="3" custScaleX="267362" custScaleY="61542" custLinFactNeighborX="0">
        <dgm:presLayoutVars>
          <dgm:chPref val="3"/>
        </dgm:presLayoutVars>
      </dgm:prSet>
      <dgm:spPr/>
      <dgm:t>
        <a:bodyPr/>
        <a:lstStyle/>
        <a:p>
          <a:endParaRPr lang="en-US"/>
        </a:p>
      </dgm:t>
    </dgm:pt>
    <dgm:pt modelId="{5EEBEEB1-1725-4872-9BFE-77F269FE17D2}" type="pres">
      <dgm:prSet presAssocID="{80E20A5A-4C2D-4E0C-8E9D-8024152E9D34}" presName="level3hierChild" presStyleCnt="0"/>
      <dgm:spPr/>
    </dgm:pt>
  </dgm:ptLst>
  <dgm:cxnLst>
    <dgm:cxn modelId="{260DC991-DEF5-41E8-9636-392A3BFB60DF}" type="presOf" srcId="{1B9B81E3-02AB-4D3E-A27D-7D13A11BF715}" destId="{D919AE15-5589-48D6-97B8-61E5AD2114A1}" srcOrd="1" destOrd="0" presId="urn:microsoft.com/office/officeart/2008/layout/HorizontalMultiLevelHierarchy"/>
    <dgm:cxn modelId="{335C0E77-F8BE-4542-A96E-5D606D296859}" type="presOf" srcId="{9601DBC9-1FBC-4985-8640-7CCA461BA8AA}" destId="{32D76D7E-EC8B-4D91-8142-8004D3DBEE9D}" srcOrd="0" destOrd="0" presId="urn:microsoft.com/office/officeart/2008/layout/HorizontalMultiLevelHierarchy"/>
    <dgm:cxn modelId="{2FBC3756-8CC8-482A-BE7B-7A63C276404C}" type="presOf" srcId="{DDA051AF-1B97-49EE-B09D-25C09067EE14}" destId="{97C31554-3C2E-44CD-9745-726ED061D2D7}" srcOrd="0" destOrd="0" presId="urn:microsoft.com/office/officeart/2008/layout/HorizontalMultiLevelHierarchy"/>
    <dgm:cxn modelId="{A4829FB2-6510-4434-A7FD-943EE0D34302}" srcId="{9601DBC9-1FBC-4985-8640-7CCA461BA8AA}" destId="{80E20A5A-4C2D-4E0C-8E9D-8024152E9D34}" srcOrd="2" destOrd="0" parTransId="{8E93A943-8DA7-40A5-8DE2-D9F1A7215845}" sibTransId="{27477664-7963-4007-8A0A-DF540B1C7B7D}"/>
    <dgm:cxn modelId="{95FDC5FA-6B1C-4D7D-B3C4-5A9C3C06F00B}" srcId="{9601DBC9-1FBC-4985-8640-7CCA461BA8AA}" destId="{37978F34-189B-4615-81D5-C1B66C15ED0D}" srcOrd="0" destOrd="0" parTransId="{ACC13B43-A0EF-4012-8AE3-50292A4B208B}" sibTransId="{63339F72-15C5-46D5-A309-82B8A764B239}"/>
    <dgm:cxn modelId="{54FF23D9-143D-47EC-8CC3-217AEFDB85B1}" srcId="{9601DBC9-1FBC-4985-8640-7CCA461BA8AA}" destId="{2AAD9537-3A43-4819-9529-DB8CFC2C9C0D}" srcOrd="1" destOrd="0" parTransId="{1B9B81E3-02AB-4D3E-A27D-7D13A11BF715}" sibTransId="{F3FA1946-8DA3-4378-85A4-C03D0DE0868A}"/>
    <dgm:cxn modelId="{B3C8AB07-E6F3-448B-85C8-72EAF66B2C71}" type="presOf" srcId="{37978F34-189B-4615-81D5-C1B66C15ED0D}" destId="{F95F1C4A-F037-4715-893B-355D3D02FB03}" srcOrd="0" destOrd="0" presId="urn:microsoft.com/office/officeart/2008/layout/HorizontalMultiLevelHierarchy"/>
    <dgm:cxn modelId="{EF0B0B43-72D7-42A6-A1DA-5713A8FE2B0D}" type="presOf" srcId="{2AAD9537-3A43-4819-9529-DB8CFC2C9C0D}" destId="{D27E333E-B408-470A-89F1-11F5C52004E3}" srcOrd="0" destOrd="0" presId="urn:microsoft.com/office/officeart/2008/layout/HorizontalMultiLevelHierarchy"/>
    <dgm:cxn modelId="{16898C1B-8E80-41A5-AB73-37735A0EA342}" type="presOf" srcId="{80E20A5A-4C2D-4E0C-8E9D-8024152E9D34}" destId="{FAA02462-987A-468B-AA46-B40926EA7F9B}" srcOrd="0" destOrd="0" presId="urn:microsoft.com/office/officeart/2008/layout/HorizontalMultiLevelHierarchy"/>
    <dgm:cxn modelId="{48A499DC-2132-4322-A627-933652A2D71B}" type="presOf" srcId="{8E93A943-8DA7-40A5-8DE2-D9F1A7215845}" destId="{4EDA8142-728E-4A79-950E-5520480666A7}" srcOrd="1" destOrd="0" presId="urn:microsoft.com/office/officeart/2008/layout/HorizontalMultiLevelHierarchy"/>
    <dgm:cxn modelId="{7141CFC0-A451-45AA-B604-99DBA35A4158}" srcId="{DDA051AF-1B97-49EE-B09D-25C09067EE14}" destId="{9601DBC9-1FBC-4985-8640-7CCA461BA8AA}" srcOrd="0" destOrd="0" parTransId="{1B2FE6D1-F03C-4B88-B30B-EE1A2054076E}" sibTransId="{FD51D32B-C98A-462B-83C9-278FA36C68CC}"/>
    <dgm:cxn modelId="{D041A866-4FC5-4306-96E9-757C368BEE9E}" type="presOf" srcId="{8E93A943-8DA7-40A5-8DE2-D9F1A7215845}" destId="{BF8ED2C3-1A92-4063-942A-076206B7A3DB}" srcOrd="0" destOrd="0" presId="urn:microsoft.com/office/officeart/2008/layout/HorizontalMultiLevelHierarchy"/>
    <dgm:cxn modelId="{D60D8DAF-AA31-4213-8299-08E92EC18229}" type="presOf" srcId="{ACC13B43-A0EF-4012-8AE3-50292A4B208B}" destId="{F2C4B8CB-ED37-4854-86F1-5833699E805F}" srcOrd="1" destOrd="0" presId="urn:microsoft.com/office/officeart/2008/layout/HorizontalMultiLevelHierarchy"/>
    <dgm:cxn modelId="{C335489D-30E1-4441-A2AE-9C2445F38765}" type="presOf" srcId="{1B9B81E3-02AB-4D3E-A27D-7D13A11BF715}" destId="{2FECE11E-9654-414E-8919-1881E877CE58}" srcOrd="0" destOrd="0" presId="urn:microsoft.com/office/officeart/2008/layout/HorizontalMultiLevelHierarchy"/>
    <dgm:cxn modelId="{638B688E-6AA2-48DE-8BD5-2A597A606A85}" type="presOf" srcId="{ACC13B43-A0EF-4012-8AE3-50292A4B208B}" destId="{4ED0C644-30B5-4B90-8707-9868E8F0FE8B}" srcOrd="0" destOrd="0" presId="urn:microsoft.com/office/officeart/2008/layout/HorizontalMultiLevelHierarchy"/>
    <dgm:cxn modelId="{E6C47032-86DB-46A1-ABAB-EC085FB643D2}" type="presParOf" srcId="{97C31554-3C2E-44CD-9745-726ED061D2D7}" destId="{6883C0CC-F7D1-494B-86EE-329C4CC6DD40}" srcOrd="0" destOrd="0" presId="urn:microsoft.com/office/officeart/2008/layout/HorizontalMultiLevelHierarchy"/>
    <dgm:cxn modelId="{589AA66D-7789-42D2-AECF-2EE20F58D792}" type="presParOf" srcId="{6883C0CC-F7D1-494B-86EE-329C4CC6DD40}" destId="{32D76D7E-EC8B-4D91-8142-8004D3DBEE9D}" srcOrd="0" destOrd="0" presId="urn:microsoft.com/office/officeart/2008/layout/HorizontalMultiLevelHierarchy"/>
    <dgm:cxn modelId="{34BCF072-92D2-4208-829D-157FFE5F1B8C}" type="presParOf" srcId="{6883C0CC-F7D1-494B-86EE-329C4CC6DD40}" destId="{E9DF43AD-39B6-4352-8073-41FA1C825457}" srcOrd="1" destOrd="0" presId="urn:microsoft.com/office/officeart/2008/layout/HorizontalMultiLevelHierarchy"/>
    <dgm:cxn modelId="{8D15A3E6-4021-4333-BF6D-2C6280D02F3D}" type="presParOf" srcId="{E9DF43AD-39B6-4352-8073-41FA1C825457}" destId="{4ED0C644-30B5-4B90-8707-9868E8F0FE8B}" srcOrd="0" destOrd="0" presId="urn:microsoft.com/office/officeart/2008/layout/HorizontalMultiLevelHierarchy"/>
    <dgm:cxn modelId="{B2CFE142-EFA4-4799-B1E5-737D6926E428}" type="presParOf" srcId="{4ED0C644-30B5-4B90-8707-9868E8F0FE8B}" destId="{F2C4B8CB-ED37-4854-86F1-5833699E805F}" srcOrd="0" destOrd="0" presId="urn:microsoft.com/office/officeart/2008/layout/HorizontalMultiLevelHierarchy"/>
    <dgm:cxn modelId="{38E3F4FD-AD18-4222-9E29-6020B6A1EE2A}" type="presParOf" srcId="{E9DF43AD-39B6-4352-8073-41FA1C825457}" destId="{64484E23-32F4-4C18-A73E-5976D5B8ECA3}" srcOrd="1" destOrd="0" presId="urn:microsoft.com/office/officeart/2008/layout/HorizontalMultiLevelHierarchy"/>
    <dgm:cxn modelId="{BB1745EF-0E50-43E2-BD5E-0C5E0D3F1243}" type="presParOf" srcId="{64484E23-32F4-4C18-A73E-5976D5B8ECA3}" destId="{F95F1C4A-F037-4715-893B-355D3D02FB03}" srcOrd="0" destOrd="0" presId="urn:microsoft.com/office/officeart/2008/layout/HorizontalMultiLevelHierarchy"/>
    <dgm:cxn modelId="{6A73B892-45AF-45FC-952F-C024C8F9618A}" type="presParOf" srcId="{64484E23-32F4-4C18-A73E-5976D5B8ECA3}" destId="{82BEBBE6-75D2-45B4-A241-518C0DB37DEF}" srcOrd="1" destOrd="0" presId="urn:microsoft.com/office/officeart/2008/layout/HorizontalMultiLevelHierarchy"/>
    <dgm:cxn modelId="{4D101D3C-9923-4BF8-AC1B-000801341A08}" type="presParOf" srcId="{E9DF43AD-39B6-4352-8073-41FA1C825457}" destId="{2FECE11E-9654-414E-8919-1881E877CE58}" srcOrd="2" destOrd="0" presId="urn:microsoft.com/office/officeart/2008/layout/HorizontalMultiLevelHierarchy"/>
    <dgm:cxn modelId="{0CF2CEDE-38E1-4EB5-B0E9-C1EA16127FC0}" type="presParOf" srcId="{2FECE11E-9654-414E-8919-1881E877CE58}" destId="{D919AE15-5589-48D6-97B8-61E5AD2114A1}" srcOrd="0" destOrd="0" presId="urn:microsoft.com/office/officeart/2008/layout/HorizontalMultiLevelHierarchy"/>
    <dgm:cxn modelId="{C14249B5-E545-4E0C-A683-F76AE3C9A297}" type="presParOf" srcId="{E9DF43AD-39B6-4352-8073-41FA1C825457}" destId="{D73D60D4-87F3-4D8B-B3CD-1C3554D31DA2}" srcOrd="3" destOrd="0" presId="urn:microsoft.com/office/officeart/2008/layout/HorizontalMultiLevelHierarchy"/>
    <dgm:cxn modelId="{78DB181F-CEF7-4477-B2BA-3B7FCB50569E}" type="presParOf" srcId="{D73D60D4-87F3-4D8B-B3CD-1C3554D31DA2}" destId="{D27E333E-B408-470A-89F1-11F5C52004E3}" srcOrd="0" destOrd="0" presId="urn:microsoft.com/office/officeart/2008/layout/HorizontalMultiLevelHierarchy"/>
    <dgm:cxn modelId="{3C6ADFC4-91BE-4F68-8394-23D0935A7421}" type="presParOf" srcId="{D73D60D4-87F3-4D8B-B3CD-1C3554D31DA2}" destId="{54134F11-B8C1-46E6-BFA7-BF5F7B955EAD}" srcOrd="1" destOrd="0" presId="urn:microsoft.com/office/officeart/2008/layout/HorizontalMultiLevelHierarchy"/>
    <dgm:cxn modelId="{17D951AE-EFAC-49BB-8421-E249CCBCB5A5}" type="presParOf" srcId="{E9DF43AD-39B6-4352-8073-41FA1C825457}" destId="{BF8ED2C3-1A92-4063-942A-076206B7A3DB}" srcOrd="4" destOrd="0" presId="urn:microsoft.com/office/officeart/2008/layout/HorizontalMultiLevelHierarchy"/>
    <dgm:cxn modelId="{E764C5C3-2747-45C4-AA31-B08C430FDCC1}" type="presParOf" srcId="{BF8ED2C3-1A92-4063-942A-076206B7A3DB}" destId="{4EDA8142-728E-4A79-950E-5520480666A7}" srcOrd="0" destOrd="0" presId="urn:microsoft.com/office/officeart/2008/layout/HorizontalMultiLevelHierarchy"/>
    <dgm:cxn modelId="{7FD0B46C-61A2-47D9-ABDB-19A742362180}" type="presParOf" srcId="{E9DF43AD-39B6-4352-8073-41FA1C825457}" destId="{25853821-0391-4875-A4EA-57CD680E59E2}" srcOrd="5" destOrd="0" presId="urn:microsoft.com/office/officeart/2008/layout/HorizontalMultiLevelHierarchy"/>
    <dgm:cxn modelId="{7AA960FD-315E-4887-88DD-69666D4E4D20}" type="presParOf" srcId="{25853821-0391-4875-A4EA-57CD680E59E2}" destId="{FAA02462-987A-468B-AA46-B40926EA7F9B}" srcOrd="0" destOrd="0" presId="urn:microsoft.com/office/officeart/2008/layout/HorizontalMultiLevelHierarchy"/>
    <dgm:cxn modelId="{1B497681-2977-4BDE-AD9B-EAAE07F8F130}" type="presParOf" srcId="{25853821-0391-4875-A4EA-57CD680E59E2}" destId="{5EEBEEB1-1725-4872-9BFE-77F269FE17D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76BAE3-0C46-4621-8067-554D059DA38E}" type="doc">
      <dgm:prSet loTypeId="urn:microsoft.com/office/officeart/2005/8/layout/hChevron3" loCatId="process" qsTypeId="urn:microsoft.com/office/officeart/2005/8/quickstyle/simple1" qsCatId="simple" csTypeId="urn:microsoft.com/office/officeart/2005/8/colors/accent1_2" csCatId="accent1" phldr="1"/>
      <dgm:spPr/>
    </dgm:pt>
    <dgm:pt modelId="{3132EC74-7EAA-4276-8999-33146247BD08}">
      <dgm:prSet phldrT="[Texte]" custT="1"/>
      <dgm:spPr>
        <a:solidFill>
          <a:srgbClr val="58585A">
            <a:alpha val="20000"/>
          </a:srgbClr>
        </a:solidFill>
      </dgm:spPr>
      <dgm:t>
        <a:bodyPr/>
        <a:lstStyle/>
        <a:p>
          <a:r>
            <a:rPr lang="fr-FR" sz="1600" dirty="0">
              <a:latin typeface="Arial Narrow" panose="020B0606020202030204" pitchFamily="34" charset="0"/>
            </a:rPr>
            <a:t>Conception de la recherche</a:t>
          </a:r>
        </a:p>
      </dgm:t>
    </dgm:pt>
    <dgm:pt modelId="{AC0151C7-2843-43B5-89D0-E3781AE55462}" type="parTrans" cxnId="{ED4CDFB5-F849-40E9-AA8B-342FB4018D3C}">
      <dgm:prSet/>
      <dgm:spPr/>
      <dgm:t>
        <a:bodyPr/>
        <a:lstStyle/>
        <a:p>
          <a:endParaRPr lang="fr-FR">
            <a:latin typeface="Arial Narrow" panose="020B0606020202030204" pitchFamily="34" charset="0"/>
          </a:endParaRPr>
        </a:p>
      </dgm:t>
    </dgm:pt>
    <dgm:pt modelId="{8E8D96CB-4D4B-4633-B1DC-7C68801AB890}" type="sibTrans" cxnId="{ED4CDFB5-F849-40E9-AA8B-342FB4018D3C}">
      <dgm:prSet/>
      <dgm:spPr/>
      <dgm:t>
        <a:bodyPr/>
        <a:lstStyle/>
        <a:p>
          <a:endParaRPr lang="fr-FR">
            <a:latin typeface="Arial Narrow" panose="020B0606020202030204" pitchFamily="34" charset="0"/>
          </a:endParaRPr>
        </a:p>
      </dgm:t>
    </dgm:pt>
    <dgm:pt modelId="{06EBF6C7-4AED-4FEE-BAC5-B24ED1311413}">
      <dgm:prSet phldrT="[Texte]" custT="1"/>
      <dgm:spPr>
        <a:solidFill>
          <a:srgbClr val="58585A">
            <a:alpha val="40000"/>
          </a:srgbClr>
        </a:solidFill>
      </dgm:spPr>
      <dgm:t>
        <a:bodyPr/>
        <a:lstStyle/>
        <a:p>
          <a:r>
            <a:rPr lang="fr-FR" sz="1600" dirty="0">
              <a:latin typeface="Arial Narrow" panose="020B0606020202030204" pitchFamily="34" charset="0"/>
            </a:rPr>
            <a:t>Collecte des données</a:t>
          </a:r>
        </a:p>
      </dgm:t>
    </dgm:pt>
    <dgm:pt modelId="{12268503-C4B1-4E3E-AB77-BDDD0715C4FF}" type="parTrans" cxnId="{1F8171EF-ACF1-448B-94E4-82483F0A2908}">
      <dgm:prSet/>
      <dgm:spPr/>
      <dgm:t>
        <a:bodyPr/>
        <a:lstStyle/>
        <a:p>
          <a:endParaRPr lang="fr-FR">
            <a:latin typeface="Arial Narrow" panose="020B0606020202030204" pitchFamily="34" charset="0"/>
          </a:endParaRPr>
        </a:p>
      </dgm:t>
    </dgm:pt>
    <dgm:pt modelId="{10974D3E-1AFD-47DF-9637-B1F36B6300FC}" type="sibTrans" cxnId="{1F8171EF-ACF1-448B-94E4-82483F0A2908}">
      <dgm:prSet/>
      <dgm:spPr/>
      <dgm:t>
        <a:bodyPr/>
        <a:lstStyle/>
        <a:p>
          <a:endParaRPr lang="fr-FR">
            <a:latin typeface="Arial Narrow" panose="020B0606020202030204" pitchFamily="34" charset="0"/>
          </a:endParaRPr>
        </a:p>
      </dgm:t>
    </dgm:pt>
    <dgm:pt modelId="{1A13A83C-E72D-485B-9B85-A6A2A2B1AD6A}">
      <dgm:prSet phldrT="[Texte]" custT="1"/>
      <dgm:spPr>
        <a:solidFill>
          <a:srgbClr val="58585A"/>
        </a:solidFill>
      </dgm:spPr>
      <dgm:t>
        <a:bodyPr/>
        <a:lstStyle/>
        <a:p>
          <a:r>
            <a:rPr lang="fr-FR" sz="1600" dirty="0">
              <a:latin typeface="Arial Narrow" panose="020B0606020202030204" pitchFamily="34" charset="0"/>
            </a:rPr>
            <a:t>Publication des produits</a:t>
          </a:r>
        </a:p>
      </dgm:t>
    </dgm:pt>
    <dgm:pt modelId="{211AF9DD-0E50-406C-B048-A7D9A6B77957}" type="parTrans" cxnId="{570719D2-FF0B-40A4-B2C2-73332B814FB9}">
      <dgm:prSet/>
      <dgm:spPr/>
      <dgm:t>
        <a:bodyPr/>
        <a:lstStyle/>
        <a:p>
          <a:endParaRPr lang="fr-FR">
            <a:latin typeface="Arial Narrow" panose="020B0606020202030204" pitchFamily="34" charset="0"/>
          </a:endParaRPr>
        </a:p>
      </dgm:t>
    </dgm:pt>
    <dgm:pt modelId="{EAFFCCCC-2623-4404-A0BD-C7180D10C526}" type="sibTrans" cxnId="{570719D2-FF0B-40A4-B2C2-73332B814FB9}">
      <dgm:prSet/>
      <dgm:spPr/>
      <dgm:t>
        <a:bodyPr/>
        <a:lstStyle/>
        <a:p>
          <a:endParaRPr lang="fr-FR">
            <a:latin typeface="Arial Narrow" panose="020B0606020202030204" pitchFamily="34" charset="0"/>
          </a:endParaRPr>
        </a:p>
      </dgm:t>
    </dgm:pt>
    <dgm:pt modelId="{A0E45CF1-026F-451A-969D-715214EF21C2}">
      <dgm:prSet custT="1"/>
      <dgm:spPr>
        <a:solidFill>
          <a:srgbClr val="58585A">
            <a:alpha val="60000"/>
          </a:srgbClr>
        </a:solidFill>
      </dgm:spPr>
      <dgm:t>
        <a:bodyPr/>
        <a:lstStyle/>
        <a:p>
          <a:r>
            <a:rPr lang="fr-FR" sz="1600" dirty="0">
              <a:latin typeface="Arial Narrow" panose="020B0606020202030204" pitchFamily="34" charset="0"/>
            </a:rPr>
            <a:t>Analyse</a:t>
          </a:r>
        </a:p>
      </dgm:t>
    </dgm:pt>
    <dgm:pt modelId="{BA6F2C4C-B96A-41B3-80D2-D22F8CBA8AE7}" type="parTrans" cxnId="{83BB2BEC-C1CA-4584-BD4B-4DB42AF40401}">
      <dgm:prSet/>
      <dgm:spPr/>
      <dgm:t>
        <a:bodyPr/>
        <a:lstStyle/>
        <a:p>
          <a:endParaRPr lang="fr-FR">
            <a:latin typeface="Arial Narrow" panose="020B0606020202030204" pitchFamily="34" charset="0"/>
          </a:endParaRPr>
        </a:p>
      </dgm:t>
    </dgm:pt>
    <dgm:pt modelId="{AA1BBD37-0E9A-49B5-8890-DCD686F965D0}" type="sibTrans" cxnId="{83BB2BEC-C1CA-4584-BD4B-4DB42AF40401}">
      <dgm:prSet/>
      <dgm:spPr/>
      <dgm:t>
        <a:bodyPr/>
        <a:lstStyle/>
        <a:p>
          <a:endParaRPr lang="fr-FR">
            <a:latin typeface="Arial Narrow" panose="020B0606020202030204" pitchFamily="34" charset="0"/>
          </a:endParaRPr>
        </a:p>
      </dgm:t>
    </dgm:pt>
    <dgm:pt modelId="{6B2FC117-6159-4A89-B598-0210C884F9A8}">
      <dgm:prSet custT="1"/>
      <dgm:spPr>
        <a:solidFill>
          <a:srgbClr val="58585A">
            <a:alpha val="80000"/>
          </a:srgbClr>
        </a:solidFill>
      </dgm:spPr>
      <dgm:t>
        <a:bodyPr/>
        <a:lstStyle/>
        <a:p>
          <a:r>
            <a:rPr lang="fr-FR" sz="1600" dirty="0">
              <a:latin typeface="Arial Narrow" panose="020B0606020202030204" pitchFamily="34" charset="0"/>
            </a:rPr>
            <a:t>Résultats préliminaires</a:t>
          </a:r>
        </a:p>
      </dgm:t>
    </dgm:pt>
    <dgm:pt modelId="{5FE824D4-811C-46D4-81FD-6CDD1B69573D}" type="parTrans" cxnId="{9E84D5D1-8AC6-4287-9CBF-3A6172E38350}">
      <dgm:prSet/>
      <dgm:spPr/>
      <dgm:t>
        <a:bodyPr/>
        <a:lstStyle/>
        <a:p>
          <a:endParaRPr lang="fr-FR">
            <a:latin typeface="Arial Narrow" panose="020B0606020202030204" pitchFamily="34" charset="0"/>
          </a:endParaRPr>
        </a:p>
      </dgm:t>
    </dgm:pt>
    <dgm:pt modelId="{CD7405AE-178D-462E-AD5A-4C9C96562D1C}" type="sibTrans" cxnId="{9E84D5D1-8AC6-4287-9CBF-3A6172E38350}">
      <dgm:prSet/>
      <dgm:spPr/>
      <dgm:t>
        <a:bodyPr/>
        <a:lstStyle/>
        <a:p>
          <a:endParaRPr lang="fr-FR">
            <a:latin typeface="Arial Narrow" panose="020B0606020202030204" pitchFamily="34" charset="0"/>
          </a:endParaRPr>
        </a:p>
      </dgm:t>
    </dgm:pt>
    <dgm:pt modelId="{8B0D8B95-2C3D-4DA1-98B4-1333ABD8E3AD}" type="pres">
      <dgm:prSet presAssocID="{8E76BAE3-0C46-4621-8067-554D059DA38E}" presName="Name0" presStyleCnt="0">
        <dgm:presLayoutVars>
          <dgm:dir/>
          <dgm:resizeHandles val="exact"/>
        </dgm:presLayoutVars>
      </dgm:prSet>
      <dgm:spPr/>
    </dgm:pt>
    <dgm:pt modelId="{3B437D94-5BC0-4808-A872-7A8D97483E49}" type="pres">
      <dgm:prSet presAssocID="{3132EC74-7EAA-4276-8999-33146247BD08}" presName="parTxOnly" presStyleLbl="node1" presStyleIdx="0" presStyleCnt="5" custScaleX="64326">
        <dgm:presLayoutVars>
          <dgm:bulletEnabled val="1"/>
        </dgm:presLayoutVars>
      </dgm:prSet>
      <dgm:spPr/>
      <dgm:t>
        <a:bodyPr/>
        <a:lstStyle/>
        <a:p>
          <a:endParaRPr lang="en-US"/>
        </a:p>
      </dgm:t>
    </dgm:pt>
    <dgm:pt modelId="{BCAF69C7-9183-4E61-B404-EFF62D84789E}" type="pres">
      <dgm:prSet presAssocID="{8E8D96CB-4D4B-4633-B1DC-7C68801AB890}" presName="parSpace" presStyleCnt="0"/>
      <dgm:spPr/>
    </dgm:pt>
    <dgm:pt modelId="{77935D75-8668-4B05-A779-0BEABFCDD074}" type="pres">
      <dgm:prSet presAssocID="{06EBF6C7-4AED-4FEE-BAC5-B24ED1311413}" presName="parTxOnly" presStyleLbl="node1" presStyleIdx="1" presStyleCnt="5" custScaleX="85424">
        <dgm:presLayoutVars>
          <dgm:bulletEnabled val="1"/>
        </dgm:presLayoutVars>
      </dgm:prSet>
      <dgm:spPr/>
      <dgm:t>
        <a:bodyPr/>
        <a:lstStyle/>
        <a:p>
          <a:endParaRPr lang="en-US"/>
        </a:p>
      </dgm:t>
    </dgm:pt>
    <dgm:pt modelId="{FB6222BF-632F-4777-8277-5FA054A85FCC}" type="pres">
      <dgm:prSet presAssocID="{10974D3E-1AFD-47DF-9637-B1F36B6300FC}" presName="parSpace" presStyleCnt="0"/>
      <dgm:spPr/>
    </dgm:pt>
    <dgm:pt modelId="{6C0D828D-1A6F-4FCC-83FE-FAE0FA41D8FF}" type="pres">
      <dgm:prSet presAssocID="{A0E45CF1-026F-451A-969D-715214EF21C2}" presName="parTxOnly" presStyleLbl="node1" presStyleIdx="2" presStyleCnt="5" custScaleX="74028">
        <dgm:presLayoutVars>
          <dgm:bulletEnabled val="1"/>
        </dgm:presLayoutVars>
      </dgm:prSet>
      <dgm:spPr/>
      <dgm:t>
        <a:bodyPr/>
        <a:lstStyle/>
        <a:p>
          <a:endParaRPr lang="en-US"/>
        </a:p>
      </dgm:t>
    </dgm:pt>
    <dgm:pt modelId="{0DB502D7-CA5E-4901-AC3C-AA86DEF172B5}" type="pres">
      <dgm:prSet presAssocID="{AA1BBD37-0E9A-49B5-8890-DCD686F965D0}" presName="parSpace" presStyleCnt="0"/>
      <dgm:spPr/>
    </dgm:pt>
    <dgm:pt modelId="{10D73D93-D64A-4DDF-8B7C-6FECEA0D69A2}" type="pres">
      <dgm:prSet presAssocID="{6B2FC117-6159-4A89-B598-0210C884F9A8}" presName="parTxOnly" presStyleLbl="node1" presStyleIdx="3" presStyleCnt="5" custScaleX="91379">
        <dgm:presLayoutVars>
          <dgm:bulletEnabled val="1"/>
        </dgm:presLayoutVars>
      </dgm:prSet>
      <dgm:spPr/>
      <dgm:t>
        <a:bodyPr/>
        <a:lstStyle/>
        <a:p>
          <a:endParaRPr lang="en-US"/>
        </a:p>
      </dgm:t>
    </dgm:pt>
    <dgm:pt modelId="{E6860BE6-BF91-46A4-8CEA-784A7F3308DD}" type="pres">
      <dgm:prSet presAssocID="{CD7405AE-178D-462E-AD5A-4C9C96562D1C}" presName="parSpace" presStyleCnt="0"/>
      <dgm:spPr/>
    </dgm:pt>
    <dgm:pt modelId="{C9ED0D26-28A4-4CF3-A7F6-5118D38637D9}" type="pres">
      <dgm:prSet presAssocID="{1A13A83C-E72D-485B-9B85-A6A2A2B1AD6A}" presName="parTxOnly" presStyleLbl="node1" presStyleIdx="4" presStyleCnt="5" custScaleX="83533">
        <dgm:presLayoutVars>
          <dgm:bulletEnabled val="1"/>
        </dgm:presLayoutVars>
      </dgm:prSet>
      <dgm:spPr/>
      <dgm:t>
        <a:bodyPr/>
        <a:lstStyle/>
        <a:p>
          <a:endParaRPr lang="en-US"/>
        </a:p>
      </dgm:t>
    </dgm:pt>
  </dgm:ptLst>
  <dgm:cxnLst>
    <dgm:cxn modelId="{AA980016-B9B8-49C9-8955-8D99473FD72E}" type="presOf" srcId="{8E76BAE3-0C46-4621-8067-554D059DA38E}" destId="{8B0D8B95-2C3D-4DA1-98B4-1333ABD8E3AD}" srcOrd="0" destOrd="0" presId="urn:microsoft.com/office/officeart/2005/8/layout/hChevron3"/>
    <dgm:cxn modelId="{570719D2-FF0B-40A4-B2C2-73332B814FB9}" srcId="{8E76BAE3-0C46-4621-8067-554D059DA38E}" destId="{1A13A83C-E72D-485B-9B85-A6A2A2B1AD6A}" srcOrd="4" destOrd="0" parTransId="{211AF9DD-0E50-406C-B048-A7D9A6B77957}" sibTransId="{EAFFCCCC-2623-4404-A0BD-C7180D10C526}"/>
    <dgm:cxn modelId="{5F5FE09A-80E6-4A23-818A-2FD1ABC213D0}" type="presOf" srcId="{06EBF6C7-4AED-4FEE-BAC5-B24ED1311413}" destId="{77935D75-8668-4B05-A779-0BEABFCDD074}" srcOrd="0" destOrd="0" presId="urn:microsoft.com/office/officeart/2005/8/layout/hChevron3"/>
    <dgm:cxn modelId="{97080D37-CF40-4F6B-8259-173BE9D5AE2D}" type="presOf" srcId="{A0E45CF1-026F-451A-969D-715214EF21C2}" destId="{6C0D828D-1A6F-4FCC-83FE-FAE0FA41D8FF}" srcOrd="0" destOrd="0" presId="urn:microsoft.com/office/officeart/2005/8/layout/hChevron3"/>
    <dgm:cxn modelId="{83BB2BEC-C1CA-4584-BD4B-4DB42AF40401}" srcId="{8E76BAE3-0C46-4621-8067-554D059DA38E}" destId="{A0E45CF1-026F-451A-969D-715214EF21C2}" srcOrd="2" destOrd="0" parTransId="{BA6F2C4C-B96A-41B3-80D2-D22F8CBA8AE7}" sibTransId="{AA1BBD37-0E9A-49B5-8890-DCD686F965D0}"/>
    <dgm:cxn modelId="{1F8171EF-ACF1-448B-94E4-82483F0A2908}" srcId="{8E76BAE3-0C46-4621-8067-554D059DA38E}" destId="{06EBF6C7-4AED-4FEE-BAC5-B24ED1311413}" srcOrd="1" destOrd="0" parTransId="{12268503-C4B1-4E3E-AB77-BDDD0715C4FF}" sibTransId="{10974D3E-1AFD-47DF-9637-B1F36B6300FC}"/>
    <dgm:cxn modelId="{D65B31B7-F43F-4D03-8B5D-AD6856A7829B}" type="presOf" srcId="{6B2FC117-6159-4A89-B598-0210C884F9A8}" destId="{10D73D93-D64A-4DDF-8B7C-6FECEA0D69A2}" srcOrd="0" destOrd="0" presId="urn:microsoft.com/office/officeart/2005/8/layout/hChevron3"/>
    <dgm:cxn modelId="{07B7D6AA-D1FB-47AF-8B1B-5387F5E07CDB}" type="presOf" srcId="{3132EC74-7EAA-4276-8999-33146247BD08}" destId="{3B437D94-5BC0-4808-A872-7A8D97483E49}" srcOrd="0" destOrd="0" presId="urn:microsoft.com/office/officeart/2005/8/layout/hChevron3"/>
    <dgm:cxn modelId="{3F2E9A3D-063B-411E-BFFD-5031696F7375}" type="presOf" srcId="{1A13A83C-E72D-485B-9B85-A6A2A2B1AD6A}" destId="{C9ED0D26-28A4-4CF3-A7F6-5118D38637D9}" srcOrd="0" destOrd="0" presId="urn:microsoft.com/office/officeart/2005/8/layout/hChevron3"/>
    <dgm:cxn modelId="{ED4CDFB5-F849-40E9-AA8B-342FB4018D3C}" srcId="{8E76BAE3-0C46-4621-8067-554D059DA38E}" destId="{3132EC74-7EAA-4276-8999-33146247BD08}" srcOrd="0" destOrd="0" parTransId="{AC0151C7-2843-43B5-89D0-E3781AE55462}" sibTransId="{8E8D96CB-4D4B-4633-B1DC-7C68801AB890}"/>
    <dgm:cxn modelId="{9E84D5D1-8AC6-4287-9CBF-3A6172E38350}" srcId="{8E76BAE3-0C46-4621-8067-554D059DA38E}" destId="{6B2FC117-6159-4A89-B598-0210C884F9A8}" srcOrd="3" destOrd="0" parTransId="{5FE824D4-811C-46D4-81FD-6CDD1B69573D}" sibTransId="{CD7405AE-178D-462E-AD5A-4C9C96562D1C}"/>
    <dgm:cxn modelId="{DE267B9F-8BE3-41E3-90B4-8D53E8BA6435}" type="presParOf" srcId="{8B0D8B95-2C3D-4DA1-98B4-1333ABD8E3AD}" destId="{3B437D94-5BC0-4808-A872-7A8D97483E49}" srcOrd="0" destOrd="0" presId="urn:microsoft.com/office/officeart/2005/8/layout/hChevron3"/>
    <dgm:cxn modelId="{134DBDDC-4498-46E4-99E1-79AE000EB417}" type="presParOf" srcId="{8B0D8B95-2C3D-4DA1-98B4-1333ABD8E3AD}" destId="{BCAF69C7-9183-4E61-B404-EFF62D84789E}" srcOrd="1" destOrd="0" presId="urn:microsoft.com/office/officeart/2005/8/layout/hChevron3"/>
    <dgm:cxn modelId="{10AA0E65-65F9-48ED-AEB8-35144C492E5B}" type="presParOf" srcId="{8B0D8B95-2C3D-4DA1-98B4-1333ABD8E3AD}" destId="{77935D75-8668-4B05-A779-0BEABFCDD074}" srcOrd="2" destOrd="0" presId="urn:microsoft.com/office/officeart/2005/8/layout/hChevron3"/>
    <dgm:cxn modelId="{F4873A9B-E08C-4834-B344-D06FD0BB9E5D}" type="presParOf" srcId="{8B0D8B95-2C3D-4DA1-98B4-1333ABD8E3AD}" destId="{FB6222BF-632F-4777-8277-5FA054A85FCC}" srcOrd="3" destOrd="0" presId="urn:microsoft.com/office/officeart/2005/8/layout/hChevron3"/>
    <dgm:cxn modelId="{47213840-C5D8-4DD5-8C4B-994E9F7022D6}" type="presParOf" srcId="{8B0D8B95-2C3D-4DA1-98B4-1333ABD8E3AD}" destId="{6C0D828D-1A6F-4FCC-83FE-FAE0FA41D8FF}" srcOrd="4" destOrd="0" presId="urn:microsoft.com/office/officeart/2005/8/layout/hChevron3"/>
    <dgm:cxn modelId="{F2A04527-6498-441F-91BF-F49B88AC732B}" type="presParOf" srcId="{8B0D8B95-2C3D-4DA1-98B4-1333ABD8E3AD}" destId="{0DB502D7-CA5E-4901-AC3C-AA86DEF172B5}" srcOrd="5" destOrd="0" presId="urn:microsoft.com/office/officeart/2005/8/layout/hChevron3"/>
    <dgm:cxn modelId="{AFD7DEB3-409C-4E8D-9F2D-005FE185FAC5}" type="presParOf" srcId="{8B0D8B95-2C3D-4DA1-98B4-1333ABD8E3AD}" destId="{10D73D93-D64A-4DDF-8B7C-6FECEA0D69A2}" srcOrd="6" destOrd="0" presId="urn:microsoft.com/office/officeart/2005/8/layout/hChevron3"/>
    <dgm:cxn modelId="{843E00C4-DA7A-4F4D-848F-B9E5CFE9CC29}" type="presParOf" srcId="{8B0D8B95-2C3D-4DA1-98B4-1333ABD8E3AD}" destId="{E6860BE6-BF91-46A4-8CEA-784A7F3308DD}" srcOrd="7" destOrd="0" presId="urn:microsoft.com/office/officeart/2005/8/layout/hChevron3"/>
    <dgm:cxn modelId="{24D8B5E4-442A-4171-9198-322EDF94B2A5}" type="presParOf" srcId="{8B0D8B95-2C3D-4DA1-98B4-1333ABD8E3AD}" destId="{C9ED0D26-28A4-4CF3-A7F6-5118D38637D9}"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1563881"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836821" y="1531932"/>
        <a:ext cx="1101174" cy="952560"/>
      </dsp:txXfrm>
    </dsp:sp>
    <dsp:sp modelId="{868AB947-ADE5-46AC-9026-8304CA11CDEB}">
      <dsp:nvSpPr>
        <dsp:cNvPr id="0" name=""/>
        <dsp:cNvSpPr/>
      </dsp:nvSpPr>
      <dsp:spPr>
        <a:xfrm>
          <a:off x="2595253"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1715598"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193511"/>
        <a:ext cx="902385" cy="780669"/>
      </dsp:txXfrm>
    </dsp:sp>
    <dsp:sp modelId="{B2A6F704-34B4-4E29-99E6-61B5FB753B5F}">
      <dsp:nvSpPr>
        <dsp:cNvPr id="0" name=""/>
        <dsp:cNvSpPr/>
      </dsp:nvSpPr>
      <dsp:spPr>
        <a:xfrm>
          <a:off x="3320509"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2953475"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911719"/>
        <a:ext cx="902385" cy="780669"/>
      </dsp:txXfrm>
    </dsp:sp>
    <dsp:sp modelId="{7CC1EDCE-2FE7-4E45-9414-DC40B3D97FA7}">
      <dsp:nvSpPr>
        <dsp:cNvPr id="0" name=""/>
        <dsp:cNvSpPr/>
      </dsp:nvSpPr>
      <dsp:spPr>
        <a:xfrm>
          <a:off x="2816700"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2953475"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177157" y="2323634"/>
        <a:ext cx="902385" cy="780669"/>
      </dsp:txXfrm>
    </dsp:sp>
    <dsp:sp modelId="{CA03A5CC-D4CC-4B60-A4F9-B0D5A47FC231}">
      <dsp:nvSpPr>
        <dsp:cNvPr id="0" name=""/>
        <dsp:cNvSpPr/>
      </dsp:nvSpPr>
      <dsp:spPr>
        <a:xfrm>
          <a:off x="1566946"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1715598"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939280" y="3042647"/>
        <a:ext cx="902385" cy="780669"/>
      </dsp:txXfrm>
    </dsp:sp>
    <dsp:sp modelId="{5EB18341-C21D-4938-A464-D3060C0A5EB8}">
      <dsp:nvSpPr>
        <dsp:cNvPr id="0" name=""/>
        <dsp:cNvSpPr/>
      </dsp:nvSpPr>
      <dsp:spPr>
        <a:xfrm>
          <a:off x="829813"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471974"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2324438"/>
        <a:ext cx="902385" cy="780669"/>
      </dsp:txXfrm>
    </dsp:sp>
    <dsp:sp modelId="{B26889CB-5ABD-47CC-95BF-2DC4E5124E04}">
      <dsp:nvSpPr>
        <dsp:cNvPr id="0" name=""/>
        <dsp:cNvSpPr/>
      </dsp:nvSpPr>
      <dsp:spPr>
        <a:xfrm>
          <a:off x="471974"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695656" y="910113"/>
        <a:ext cx="902385" cy="780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DE890-001F-47C5-B7C2-B5FD25C1212E}">
      <dsp:nvSpPr>
        <dsp:cNvPr id="0" name=""/>
        <dsp:cNvSpPr/>
      </dsp:nvSpPr>
      <dsp:spPr>
        <a:xfrm>
          <a:off x="4615154" y="3036688"/>
          <a:ext cx="1277290" cy="649037"/>
        </a:xfrm>
        <a:custGeom>
          <a:avLst/>
          <a:gdLst/>
          <a:ahLst/>
          <a:cxnLst/>
          <a:rect l="0" t="0" r="0" b="0"/>
          <a:pathLst>
            <a:path>
              <a:moveTo>
                <a:pt x="0" y="0"/>
              </a:moveTo>
              <a:lnTo>
                <a:pt x="638645" y="0"/>
              </a:lnTo>
              <a:lnTo>
                <a:pt x="638645" y="649037"/>
              </a:lnTo>
              <a:lnTo>
                <a:pt x="1277290" y="649037"/>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17981" y="3325389"/>
        <a:ext cx="71636" cy="71636"/>
      </dsp:txXfrm>
    </dsp:sp>
    <dsp:sp modelId="{9C359D7E-2577-4853-AE44-CD3B2FEE8B01}">
      <dsp:nvSpPr>
        <dsp:cNvPr id="0" name=""/>
        <dsp:cNvSpPr/>
      </dsp:nvSpPr>
      <dsp:spPr>
        <a:xfrm>
          <a:off x="4615154" y="2978512"/>
          <a:ext cx="1277290" cy="91440"/>
        </a:xfrm>
        <a:custGeom>
          <a:avLst/>
          <a:gdLst/>
          <a:ahLst/>
          <a:cxnLst/>
          <a:rect l="0" t="0" r="0" b="0"/>
          <a:pathLst>
            <a:path>
              <a:moveTo>
                <a:pt x="0" y="58176"/>
              </a:moveTo>
              <a:lnTo>
                <a:pt x="638645" y="58176"/>
              </a:lnTo>
              <a:lnTo>
                <a:pt x="638645" y="45720"/>
              </a:lnTo>
              <a:lnTo>
                <a:pt x="1277290" y="4572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5221866" y="2992298"/>
        <a:ext cx="63867" cy="63867"/>
      </dsp:txXfrm>
    </dsp:sp>
    <dsp:sp modelId="{A9C6AFAF-EED8-49AE-914F-34DEA5E35E2D}">
      <dsp:nvSpPr>
        <dsp:cNvPr id="0" name=""/>
        <dsp:cNvSpPr/>
      </dsp:nvSpPr>
      <dsp:spPr>
        <a:xfrm>
          <a:off x="4615154" y="2346607"/>
          <a:ext cx="1277290" cy="690080"/>
        </a:xfrm>
        <a:custGeom>
          <a:avLst/>
          <a:gdLst/>
          <a:ahLst/>
          <a:cxnLst/>
          <a:rect l="0" t="0" r="0" b="0"/>
          <a:pathLst>
            <a:path>
              <a:moveTo>
                <a:pt x="0" y="690080"/>
              </a:moveTo>
              <a:lnTo>
                <a:pt x="638645" y="690080"/>
              </a:lnTo>
              <a:lnTo>
                <a:pt x="638645" y="0"/>
              </a:lnTo>
              <a:lnTo>
                <a:pt x="1277290" y="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5217505" y="2655353"/>
        <a:ext cx="72589" cy="72589"/>
      </dsp:txXfrm>
    </dsp:sp>
    <dsp:sp modelId="{1AD101D4-6768-498D-9A2A-77B71488351C}">
      <dsp:nvSpPr>
        <dsp:cNvPr id="0" name=""/>
        <dsp:cNvSpPr/>
      </dsp:nvSpPr>
      <dsp:spPr>
        <a:xfrm>
          <a:off x="1906463" y="2036437"/>
          <a:ext cx="746718" cy="1000250"/>
        </a:xfrm>
        <a:custGeom>
          <a:avLst/>
          <a:gdLst/>
          <a:ahLst/>
          <a:cxnLst/>
          <a:rect l="0" t="0" r="0" b="0"/>
          <a:pathLst>
            <a:path>
              <a:moveTo>
                <a:pt x="0" y="0"/>
              </a:moveTo>
              <a:lnTo>
                <a:pt x="373359" y="0"/>
              </a:lnTo>
              <a:lnTo>
                <a:pt x="373359" y="1000250"/>
              </a:lnTo>
              <a:lnTo>
                <a:pt x="746718" y="100025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2248617" y="2505357"/>
        <a:ext cx="62411" cy="62411"/>
      </dsp:txXfrm>
    </dsp:sp>
    <dsp:sp modelId="{FE7B95F5-73A9-4F20-AA6E-A4323F5D4B5E}">
      <dsp:nvSpPr>
        <dsp:cNvPr id="0" name=""/>
        <dsp:cNvSpPr/>
      </dsp:nvSpPr>
      <dsp:spPr>
        <a:xfrm>
          <a:off x="4615154" y="1003814"/>
          <a:ext cx="1277290" cy="665168"/>
        </a:xfrm>
        <a:custGeom>
          <a:avLst/>
          <a:gdLst/>
          <a:ahLst/>
          <a:cxnLst/>
          <a:rect l="0" t="0" r="0" b="0"/>
          <a:pathLst>
            <a:path>
              <a:moveTo>
                <a:pt x="0" y="0"/>
              </a:moveTo>
              <a:lnTo>
                <a:pt x="638645" y="0"/>
              </a:lnTo>
              <a:lnTo>
                <a:pt x="638645" y="665168"/>
              </a:lnTo>
              <a:lnTo>
                <a:pt x="1277290" y="665168"/>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5217797" y="1300396"/>
        <a:ext cx="72005" cy="72005"/>
      </dsp:txXfrm>
    </dsp:sp>
    <dsp:sp modelId="{AD237FF3-6CC9-4DA8-895E-7F5D05F210A2}">
      <dsp:nvSpPr>
        <dsp:cNvPr id="0" name=""/>
        <dsp:cNvSpPr/>
      </dsp:nvSpPr>
      <dsp:spPr>
        <a:xfrm>
          <a:off x="4615154" y="945638"/>
          <a:ext cx="1277290" cy="91440"/>
        </a:xfrm>
        <a:custGeom>
          <a:avLst/>
          <a:gdLst/>
          <a:ahLst/>
          <a:cxnLst/>
          <a:rect l="0" t="0" r="0" b="0"/>
          <a:pathLst>
            <a:path>
              <a:moveTo>
                <a:pt x="0" y="58176"/>
              </a:moveTo>
              <a:lnTo>
                <a:pt x="638645" y="58176"/>
              </a:lnTo>
              <a:lnTo>
                <a:pt x="638645" y="45720"/>
              </a:lnTo>
              <a:lnTo>
                <a:pt x="1277290" y="4572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5221866" y="959424"/>
        <a:ext cx="63867" cy="63867"/>
      </dsp:txXfrm>
    </dsp:sp>
    <dsp:sp modelId="{59E8357C-6D94-4E2A-BF5D-14DC53D50A57}">
      <dsp:nvSpPr>
        <dsp:cNvPr id="0" name=""/>
        <dsp:cNvSpPr/>
      </dsp:nvSpPr>
      <dsp:spPr>
        <a:xfrm>
          <a:off x="4615154" y="313734"/>
          <a:ext cx="1277290" cy="690080"/>
        </a:xfrm>
        <a:custGeom>
          <a:avLst/>
          <a:gdLst/>
          <a:ahLst/>
          <a:cxnLst/>
          <a:rect l="0" t="0" r="0" b="0"/>
          <a:pathLst>
            <a:path>
              <a:moveTo>
                <a:pt x="0" y="690080"/>
              </a:moveTo>
              <a:lnTo>
                <a:pt x="638645" y="690080"/>
              </a:lnTo>
              <a:lnTo>
                <a:pt x="638645" y="0"/>
              </a:lnTo>
              <a:lnTo>
                <a:pt x="1277290" y="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5217505" y="622479"/>
        <a:ext cx="72589" cy="72589"/>
      </dsp:txXfrm>
    </dsp:sp>
    <dsp:sp modelId="{FA613608-EF56-44B1-8DC4-D062338F2018}">
      <dsp:nvSpPr>
        <dsp:cNvPr id="0" name=""/>
        <dsp:cNvSpPr/>
      </dsp:nvSpPr>
      <dsp:spPr>
        <a:xfrm>
          <a:off x="1906463" y="1003814"/>
          <a:ext cx="746718" cy="1032622"/>
        </a:xfrm>
        <a:custGeom>
          <a:avLst/>
          <a:gdLst/>
          <a:ahLst/>
          <a:cxnLst/>
          <a:rect l="0" t="0" r="0" b="0"/>
          <a:pathLst>
            <a:path>
              <a:moveTo>
                <a:pt x="0" y="1032622"/>
              </a:moveTo>
              <a:lnTo>
                <a:pt x="373359" y="1032622"/>
              </a:lnTo>
              <a:lnTo>
                <a:pt x="373359" y="0"/>
              </a:lnTo>
              <a:lnTo>
                <a:pt x="746718" y="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fr-FR" sz="1800" kern="1200">
            <a:latin typeface="Arial Narrow" panose="020B0606020202030204" pitchFamily="34" charset="0"/>
          </a:endParaRPr>
        </a:p>
      </dsp:txBody>
      <dsp:txXfrm>
        <a:off x="2247964" y="1488268"/>
        <a:ext cx="63716" cy="63716"/>
      </dsp:txXfrm>
    </dsp:sp>
    <dsp:sp modelId="{D7FBABD1-6981-4F29-AAC9-3174A6DF1E01}">
      <dsp:nvSpPr>
        <dsp:cNvPr id="0" name=""/>
        <dsp:cNvSpPr/>
      </dsp:nvSpPr>
      <dsp:spPr>
        <a:xfrm rot="16200000">
          <a:off x="-66970" y="1083205"/>
          <a:ext cx="2040405" cy="1906463"/>
        </a:xfrm>
        <a:prstGeom prst="rect">
          <a:avLst/>
        </a:prstGeom>
        <a:solidFill>
          <a:srgbClr val="D2C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noProof="0" dirty="0" smtClean="0">
              <a:latin typeface="Arial Narrow" panose="020B0606020202030204" pitchFamily="34" charset="0"/>
            </a:rPr>
            <a:t>Typologie des habitats dans les centres urbains du Burkina Faso</a:t>
          </a:r>
          <a:endParaRPr lang="en-US" sz="1800" kern="1200" noProof="0" dirty="0">
            <a:latin typeface="Arial Narrow" panose="020B0606020202030204" pitchFamily="34" charset="0"/>
          </a:endParaRPr>
        </a:p>
      </dsp:txBody>
      <dsp:txXfrm>
        <a:off x="-66970" y="1083205"/>
        <a:ext cx="2040405" cy="1906463"/>
      </dsp:txXfrm>
    </dsp:sp>
    <dsp:sp modelId="{DCC72A4B-8D7A-4230-A215-489A26830980}">
      <dsp:nvSpPr>
        <dsp:cNvPr id="0" name=""/>
        <dsp:cNvSpPr/>
      </dsp:nvSpPr>
      <dsp:spPr>
        <a:xfrm>
          <a:off x="2653182" y="254807"/>
          <a:ext cx="1961972" cy="1498015"/>
        </a:xfrm>
        <a:prstGeom prst="rect">
          <a:avLst/>
        </a:prstGeom>
        <a:solidFill>
          <a:srgbClr val="9797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noProof="0" dirty="0" smtClean="0">
              <a:latin typeface="Arial Narrow" panose="020B0606020202030204" pitchFamily="34" charset="0"/>
            </a:rPr>
            <a:t>Installations dans un site ou semblables à un site : sites d’accueil temporaires</a:t>
          </a:r>
          <a:endParaRPr lang="en-US" sz="1800" kern="1200" noProof="0" dirty="0">
            <a:latin typeface="Arial Narrow" panose="020B0606020202030204" pitchFamily="34" charset="0"/>
          </a:endParaRPr>
        </a:p>
      </dsp:txBody>
      <dsp:txXfrm>
        <a:off x="2653182" y="254807"/>
        <a:ext cx="1961972" cy="1498015"/>
      </dsp:txXfrm>
    </dsp:sp>
    <dsp:sp modelId="{D0E1E879-E8D5-4416-80A6-143DA1E6DF60}">
      <dsp:nvSpPr>
        <dsp:cNvPr id="0" name=""/>
        <dsp:cNvSpPr/>
      </dsp:nvSpPr>
      <dsp:spPr>
        <a:xfrm>
          <a:off x="5892444" y="23381"/>
          <a:ext cx="2885687" cy="580705"/>
        </a:xfrm>
        <a:prstGeom prst="rect">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noProof="0" dirty="0" smtClean="0">
              <a:latin typeface="Arial Narrow" panose="020B0606020202030204" pitchFamily="34" charset="0"/>
            </a:rPr>
            <a:t>Sites informels auto-installés en périphérie (périurbain)</a:t>
          </a:r>
          <a:endParaRPr lang="en-US" sz="1800" kern="1200" noProof="0" dirty="0">
            <a:latin typeface="Arial Narrow" panose="020B0606020202030204" pitchFamily="34" charset="0"/>
          </a:endParaRPr>
        </a:p>
      </dsp:txBody>
      <dsp:txXfrm>
        <a:off x="5892444" y="23381"/>
        <a:ext cx="2885687" cy="580705"/>
      </dsp:txXfrm>
    </dsp:sp>
    <dsp:sp modelId="{6F2D3DD3-689C-48A2-8B03-621AF42AB26C}">
      <dsp:nvSpPr>
        <dsp:cNvPr id="0" name=""/>
        <dsp:cNvSpPr/>
      </dsp:nvSpPr>
      <dsp:spPr>
        <a:xfrm>
          <a:off x="5892444" y="701006"/>
          <a:ext cx="2885687" cy="580705"/>
        </a:xfrm>
        <a:prstGeom prst="rect">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latin typeface="Arial Narrow" panose="020B0606020202030204" pitchFamily="34" charset="0"/>
            </a:rPr>
            <a:t>Sites </a:t>
          </a:r>
          <a:r>
            <a:rPr lang="en-US" sz="1800" kern="1200" noProof="0" dirty="0" err="1" smtClean="0">
              <a:latin typeface="Arial Narrow" panose="020B0606020202030204" pitchFamily="34" charset="0"/>
            </a:rPr>
            <a:t>officiels</a:t>
          </a:r>
          <a:endParaRPr lang="en-US" sz="1800" kern="1200" noProof="0" dirty="0">
            <a:latin typeface="Arial Narrow" panose="020B0606020202030204" pitchFamily="34" charset="0"/>
          </a:endParaRPr>
        </a:p>
      </dsp:txBody>
      <dsp:txXfrm>
        <a:off x="5892444" y="701006"/>
        <a:ext cx="2885687" cy="580705"/>
      </dsp:txXfrm>
    </dsp:sp>
    <dsp:sp modelId="{40E4649F-530E-489C-84D1-E0CCC551A159}">
      <dsp:nvSpPr>
        <dsp:cNvPr id="0" name=""/>
        <dsp:cNvSpPr/>
      </dsp:nvSpPr>
      <dsp:spPr>
        <a:xfrm>
          <a:off x="5892444" y="1378630"/>
          <a:ext cx="2885687" cy="580705"/>
        </a:xfrm>
        <a:prstGeom prst="rect">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err="1" smtClean="0">
              <a:latin typeface="Arial Narrow" panose="020B0606020202030204" pitchFamily="34" charset="0"/>
            </a:rPr>
            <a:t>Centres</a:t>
          </a:r>
          <a:r>
            <a:rPr lang="en-US" sz="1800" kern="1200" noProof="0" dirty="0" smtClean="0">
              <a:latin typeface="Arial Narrow" panose="020B0606020202030204" pitchFamily="34" charset="0"/>
            </a:rPr>
            <a:t> </a:t>
          </a:r>
          <a:r>
            <a:rPr lang="en-US" sz="1800" kern="1200" noProof="0" dirty="0" err="1" smtClean="0">
              <a:latin typeface="Arial Narrow" panose="020B0606020202030204" pitchFamily="34" charset="0"/>
            </a:rPr>
            <a:t>collectifs</a:t>
          </a:r>
          <a:r>
            <a:rPr lang="en-US" sz="1800" kern="1200" noProof="0" dirty="0" smtClean="0">
              <a:latin typeface="Arial Narrow" panose="020B0606020202030204" pitchFamily="34" charset="0"/>
            </a:rPr>
            <a:t> (</a:t>
          </a:r>
          <a:r>
            <a:rPr lang="en-US" sz="1800" kern="1200" noProof="0" dirty="0" err="1" smtClean="0">
              <a:latin typeface="Arial Narrow" panose="020B0606020202030204" pitchFamily="34" charset="0"/>
            </a:rPr>
            <a:t>très</a:t>
          </a:r>
          <a:r>
            <a:rPr lang="en-US" sz="1800" kern="1200" noProof="0" dirty="0" smtClean="0">
              <a:latin typeface="Arial Narrow" panose="020B0606020202030204" pitchFamily="34" charset="0"/>
            </a:rPr>
            <a:t> </a:t>
          </a:r>
          <a:r>
            <a:rPr lang="en-US" sz="1800" kern="1200" noProof="0" dirty="0" err="1" smtClean="0">
              <a:latin typeface="Arial Narrow" panose="020B0606020202030204" pitchFamily="34" charset="0"/>
            </a:rPr>
            <a:t>peu</a:t>
          </a:r>
          <a:r>
            <a:rPr lang="en-US" sz="1800" kern="1200" noProof="0" dirty="0" smtClean="0">
              <a:latin typeface="Arial Narrow" panose="020B0606020202030204" pitchFamily="34" charset="0"/>
            </a:rPr>
            <a:t>)</a:t>
          </a:r>
          <a:endParaRPr lang="en-US" sz="1800" kern="1200" noProof="0" dirty="0">
            <a:latin typeface="Arial Narrow" panose="020B0606020202030204" pitchFamily="34" charset="0"/>
          </a:endParaRPr>
        </a:p>
      </dsp:txBody>
      <dsp:txXfrm>
        <a:off x="5892444" y="1378630"/>
        <a:ext cx="2885687" cy="580705"/>
      </dsp:txXfrm>
    </dsp:sp>
    <dsp:sp modelId="{DF13FAEA-E506-46A5-9FA2-7E91C750947F}">
      <dsp:nvSpPr>
        <dsp:cNvPr id="0" name=""/>
        <dsp:cNvSpPr/>
      </dsp:nvSpPr>
      <dsp:spPr>
        <a:xfrm>
          <a:off x="2653182" y="2168685"/>
          <a:ext cx="1961972" cy="1736006"/>
        </a:xfrm>
        <a:prstGeom prst="rect">
          <a:avLst/>
        </a:prstGeom>
        <a:solidFill>
          <a:srgbClr val="EF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smtClean="0">
              <a:latin typeface="Arial Narrow" panose="020B0606020202030204" pitchFamily="34" charset="0"/>
            </a:rPr>
            <a:t>Hors site / </a:t>
          </a:r>
          <a:r>
            <a:rPr lang="en-US" sz="1800" kern="1200" noProof="0" dirty="0" err="1" smtClean="0">
              <a:latin typeface="Arial Narrow" panose="020B0606020202030204" pitchFamily="34" charset="0"/>
            </a:rPr>
            <a:t>Dispersé</a:t>
          </a:r>
          <a:endParaRPr lang="en-US" sz="1800" kern="1200" noProof="0" dirty="0">
            <a:latin typeface="Arial Narrow" panose="020B0606020202030204" pitchFamily="34" charset="0"/>
          </a:endParaRPr>
        </a:p>
      </dsp:txBody>
      <dsp:txXfrm>
        <a:off x="2653182" y="2168685"/>
        <a:ext cx="1961972" cy="1736006"/>
      </dsp:txXfrm>
    </dsp:sp>
    <dsp:sp modelId="{CA819E7A-113C-431D-BE9B-4D3F2E582098}">
      <dsp:nvSpPr>
        <dsp:cNvPr id="0" name=""/>
        <dsp:cNvSpPr/>
      </dsp:nvSpPr>
      <dsp:spPr>
        <a:xfrm>
          <a:off x="5892444" y="2056255"/>
          <a:ext cx="2885687" cy="580705"/>
        </a:xfrm>
        <a:prstGeom prst="rect">
          <a:avLst/>
        </a:prstGeom>
        <a:solidFill>
          <a:srgbClr val="F58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noProof="0" dirty="0" smtClean="0">
              <a:latin typeface="Arial Narrow" panose="020B0606020202030204" pitchFamily="34" charset="0"/>
            </a:rPr>
            <a:t>Familles d'accueil / hébergées par des proches</a:t>
          </a:r>
          <a:endParaRPr lang="en-US" sz="1800" kern="1200" noProof="0" dirty="0">
            <a:latin typeface="Arial Narrow" panose="020B0606020202030204" pitchFamily="34" charset="0"/>
          </a:endParaRPr>
        </a:p>
      </dsp:txBody>
      <dsp:txXfrm>
        <a:off x="5892444" y="2056255"/>
        <a:ext cx="2885687" cy="580705"/>
      </dsp:txXfrm>
    </dsp:sp>
    <dsp:sp modelId="{56A09C64-6281-496A-94E1-57EEBB4B9C63}">
      <dsp:nvSpPr>
        <dsp:cNvPr id="0" name=""/>
        <dsp:cNvSpPr/>
      </dsp:nvSpPr>
      <dsp:spPr>
        <a:xfrm>
          <a:off x="5892444" y="2733879"/>
          <a:ext cx="2885687" cy="580705"/>
        </a:xfrm>
        <a:prstGeom prst="rect">
          <a:avLst/>
        </a:prstGeom>
        <a:solidFill>
          <a:srgbClr val="F58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noProof="0" dirty="0" err="1" smtClean="0">
              <a:latin typeface="Arial Narrow" panose="020B0606020202030204" pitchFamily="34" charset="0"/>
            </a:rPr>
            <a:t>Logement</a:t>
          </a:r>
          <a:r>
            <a:rPr lang="en-US" sz="1800" kern="1200" noProof="0" dirty="0" smtClean="0">
              <a:latin typeface="Arial Narrow" panose="020B0606020202030204" pitchFamily="34" charset="0"/>
            </a:rPr>
            <a:t> </a:t>
          </a:r>
          <a:r>
            <a:rPr lang="en-US" sz="1800" kern="1200" noProof="0" dirty="0" err="1" smtClean="0">
              <a:latin typeface="Arial Narrow" panose="020B0606020202030204" pitchFamily="34" charset="0"/>
            </a:rPr>
            <a:t>loué</a:t>
          </a:r>
          <a:endParaRPr lang="en-US" sz="1800" kern="1200" noProof="0" dirty="0">
            <a:latin typeface="Arial Narrow" panose="020B0606020202030204" pitchFamily="34" charset="0"/>
          </a:endParaRPr>
        </a:p>
      </dsp:txBody>
      <dsp:txXfrm>
        <a:off x="5892444" y="2733879"/>
        <a:ext cx="2885687" cy="580705"/>
      </dsp:txXfrm>
    </dsp:sp>
    <dsp:sp modelId="{4FD2116A-BD27-48B5-B7B1-8145E770E0BC}">
      <dsp:nvSpPr>
        <dsp:cNvPr id="0" name=""/>
        <dsp:cNvSpPr/>
      </dsp:nvSpPr>
      <dsp:spPr>
        <a:xfrm>
          <a:off x="5892444" y="3395373"/>
          <a:ext cx="2885687" cy="580705"/>
        </a:xfrm>
        <a:prstGeom prst="rect">
          <a:avLst/>
        </a:prstGeom>
        <a:solidFill>
          <a:srgbClr val="F58A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r-FR" sz="1800" kern="1200" noProof="0" dirty="0" smtClean="0">
              <a:latin typeface="Arial Narrow" panose="020B0606020202030204" pitchFamily="34" charset="0"/>
            </a:rPr>
            <a:t>Construction de maisons en périphérie</a:t>
          </a:r>
          <a:endParaRPr lang="en-US" sz="1800" kern="1200" noProof="0" dirty="0">
            <a:latin typeface="Arial Narrow" panose="020B0606020202030204" pitchFamily="34" charset="0"/>
          </a:endParaRPr>
        </a:p>
      </dsp:txBody>
      <dsp:txXfrm>
        <a:off x="5892444" y="3395373"/>
        <a:ext cx="2885687" cy="5807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ED2C3-1A92-4063-942A-076206B7A3DB}">
      <dsp:nvSpPr>
        <dsp:cNvPr id="0" name=""/>
        <dsp:cNvSpPr/>
      </dsp:nvSpPr>
      <dsp:spPr>
        <a:xfrm>
          <a:off x="1572772" y="2023401"/>
          <a:ext cx="505548" cy="676118"/>
        </a:xfrm>
        <a:custGeom>
          <a:avLst/>
          <a:gdLst/>
          <a:ahLst/>
          <a:cxnLst/>
          <a:rect l="0" t="0" r="0" b="0"/>
          <a:pathLst>
            <a:path>
              <a:moveTo>
                <a:pt x="0" y="0"/>
              </a:moveTo>
              <a:lnTo>
                <a:pt x="252774" y="0"/>
              </a:lnTo>
              <a:lnTo>
                <a:pt x="252774" y="676118"/>
              </a:lnTo>
              <a:lnTo>
                <a:pt x="505548" y="676118"/>
              </a:lnTo>
            </a:path>
          </a:pathLst>
        </a:custGeom>
        <a:noFill/>
        <a:ln w="12700" cap="flat" cmpd="sng" algn="ctr">
          <a:solidFill>
            <a:srgbClr val="97979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804440" y="2340354"/>
        <a:ext cx="42211" cy="42211"/>
      </dsp:txXfrm>
    </dsp:sp>
    <dsp:sp modelId="{2FECE11E-9654-414E-8919-1881E877CE58}">
      <dsp:nvSpPr>
        <dsp:cNvPr id="0" name=""/>
        <dsp:cNvSpPr/>
      </dsp:nvSpPr>
      <dsp:spPr>
        <a:xfrm>
          <a:off x="1572772" y="1977681"/>
          <a:ext cx="505548" cy="91440"/>
        </a:xfrm>
        <a:custGeom>
          <a:avLst/>
          <a:gdLst/>
          <a:ahLst/>
          <a:cxnLst/>
          <a:rect l="0" t="0" r="0" b="0"/>
          <a:pathLst>
            <a:path>
              <a:moveTo>
                <a:pt x="0" y="45720"/>
              </a:moveTo>
              <a:lnTo>
                <a:pt x="252774" y="45720"/>
              </a:lnTo>
              <a:lnTo>
                <a:pt x="252774" y="46292"/>
              </a:lnTo>
              <a:lnTo>
                <a:pt x="505548" y="4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812907" y="2010762"/>
        <a:ext cx="25277" cy="25277"/>
      </dsp:txXfrm>
    </dsp:sp>
    <dsp:sp modelId="{4ED0C644-30B5-4B90-8707-9868E8F0FE8B}">
      <dsp:nvSpPr>
        <dsp:cNvPr id="0" name=""/>
        <dsp:cNvSpPr/>
      </dsp:nvSpPr>
      <dsp:spPr>
        <a:xfrm>
          <a:off x="1572772" y="1356453"/>
          <a:ext cx="505548" cy="666947"/>
        </a:xfrm>
        <a:custGeom>
          <a:avLst/>
          <a:gdLst/>
          <a:ahLst/>
          <a:cxnLst/>
          <a:rect l="0" t="0" r="0" b="0"/>
          <a:pathLst>
            <a:path>
              <a:moveTo>
                <a:pt x="0" y="666947"/>
              </a:moveTo>
              <a:lnTo>
                <a:pt x="252774" y="666947"/>
              </a:lnTo>
              <a:lnTo>
                <a:pt x="252774" y="0"/>
              </a:lnTo>
              <a:lnTo>
                <a:pt x="505548" y="0"/>
              </a:lnTo>
            </a:path>
          </a:pathLst>
        </a:custGeom>
        <a:noFill/>
        <a:ln w="12700" cap="flat" cmpd="sng" algn="ctr">
          <a:solidFill>
            <a:srgbClr val="979797"/>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1804623" y="1669004"/>
        <a:ext cx="41844" cy="41844"/>
      </dsp:txXfrm>
    </dsp:sp>
    <dsp:sp modelId="{32D76D7E-EC8B-4D91-8142-8004D3DBEE9D}">
      <dsp:nvSpPr>
        <dsp:cNvPr id="0" name=""/>
        <dsp:cNvSpPr/>
      </dsp:nvSpPr>
      <dsp:spPr>
        <a:xfrm rot="16200000">
          <a:off x="183838" y="1353364"/>
          <a:ext cx="1437794" cy="1340072"/>
        </a:xfrm>
        <a:prstGeom prst="rect">
          <a:avLst/>
        </a:prstGeom>
        <a:solidFill>
          <a:srgbClr val="97979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14605" tIns="14605" rIns="14605" bIns="14605" numCol="1" spcCol="1270" anchor="ctr" anchorCtr="0">
          <a:noAutofit/>
        </a:bodyPr>
        <a:lstStyle/>
        <a:p>
          <a:pPr lvl="0" algn="ctr" defTabSz="1022350">
            <a:lnSpc>
              <a:spcPct val="90000"/>
            </a:lnSpc>
            <a:spcBef>
              <a:spcPct val="0"/>
            </a:spcBef>
            <a:spcAft>
              <a:spcPct val="35000"/>
            </a:spcAft>
          </a:pPr>
          <a:r>
            <a:rPr lang="fr-FR" sz="2300" b="1" kern="1200" dirty="0" smtClean="0">
              <a:latin typeface="Arial Narrow" panose="020B0606020202030204" pitchFamily="34" charset="0"/>
            </a:rPr>
            <a:t>Méthodes de collecte de données</a:t>
          </a:r>
          <a:endParaRPr lang="fr-FR" sz="2300" b="1" kern="1200" dirty="0">
            <a:latin typeface="Arial Narrow" panose="020B0606020202030204" pitchFamily="34" charset="0"/>
          </a:endParaRPr>
        </a:p>
      </dsp:txBody>
      <dsp:txXfrm>
        <a:off x="183838" y="1353364"/>
        <a:ext cx="1437794" cy="1340072"/>
      </dsp:txXfrm>
    </dsp:sp>
    <dsp:sp modelId="{F95F1C4A-F037-4715-893B-355D3D02FB03}">
      <dsp:nvSpPr>
        <dsp:cNvPr id="0" name=""/>
        <dsp:cNvSpPr/>
      </dsp:nvSpPr>
      <dsp:spPr>
        <a:xfrm>
          <a:off x="2078320" y="1118734"/>
          <a:ext cx="6758217" cy="475438"/>
        </a:xfrm>
        <a:prstGeom prst="rect">
          <a:avLst/>
        </a:prstGeom>
        <a:solidFill>
          <a:srgbClr val="979797">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smtClean="0">
              <a:latin typeface="Arial Narrow" panose="020B0606020202030204" pitchFamily="34" charset="0"/>
            </a:rPr>
            <a:t>Cartographie des infrastructures socio-communautaires de base et analyse d’images satellitaire </a:t>
          </a:r>
          <a:r>
            <a:rPr lang="fr-FR" sz="1600" kern="1200" dirty="0">
              <a:latin typeface="Arial Narrow" panose="020B0606020202030204" pitchFamily="34" charset="0"/>
            </a:rPr>
            <a:t>pour donner un aperçu global de la situation au niveau des </a:t>
          </a:r>
          <a:r>
            <a:rPr lang="fr-FR" sz="1600" kern="1200" dirty="0" smtClean="0">
              <a:latin typeface="Arial Narrow" panose="020B0606020202030204" pitchFamily="34" charset="0"/>
            </a:rPr>
            <a:t>ZAD et SAT</a:t>
          </a:r>
          <a:endParaRPr lang="fr-FR" sz="1600" kern="1200" dirty="0">
            <a:latin typeface="Arial Narrow" panose="020B0606020202030204" pitchFamily="34" charset="0"/>
          </a:endParaRPr>
        </a:p>
      </dsp:txBody>
      <dsp:txXfrm>
        <a:off x="2078320" y="1118734"/>
        <a:ext cx="6758217" cy="475438"/>
      </dsp:txXfrm>
    </dsp:sp>
    <dsp:sp modelId="{D27E333E-B408-470A-89F1-11F5C52004E3}">
      <dsp:nvSpPr>
        <dsp:cNvPr id="0" name=""/>
        <dsp:cNvSpPr/>
      </dsp:nvSpPr>
      <dsp:spPr>
        <a:xfrm>
          <a:off x="2078320" y="1786836"/>
          <a:ext cx="6758217" cy="474275"/>
        </a:xfrm>
        <a:prstGeom prst="rect">
          <a:avLst/>
        </a:prstGeom>
        <a:solidFill>
          <a:srgbClr val="979797">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Enquêtes ménages au niveau de chaque </a:t>
          </a:r>
          <a:r>
            <a:rPr lang="fr-FR" sz="1600" kern="1200" dirty="0" smtClean="0">
              <a:latin typeface="Arial Narrow" panose="020B0606020202030204" pitchFamily="34" charset="0"/>
            </a:rPr>
            <a:t>ZAD </a:t>
          </a:r>
          <a:r>
            <a:rPr lang="fr-FR" sz="1600" kern="1200" dirty="0">
              <a:latin typeface="Arial Narrow" panose="020B0606020202030204" pitchFamily="34" charset="0"/>
            </a:rPr>
            <a:t>auprès des populations non déplacées et déplacées internes</a:t>
          </a:r>
        </a:p>
      </dsp:txBody>
      <dsp:txXfrm>
        <a:off x="2078320" y="1786836"/>
        <a:ext cx="6758217" cy="474275"/>
      </dsp:txXfrm>
    </dsp:sp>
    <dsp:sp modelId="{FAA02462-987A-468B-AA46-B40926EA7F9B}">
      <dsp:nvSpPr>
        <dsp:cNvPr id="0" name=""/>
        <dsp:cNvSpPr/>
      </dsp:nvSpPr>
      <dsp:spPr>
        <a:xfrm>
          <a:off x="2078320" y="2462382"/>
          <a:ext cx="6758217" cy="474275"/>
        </a:xfrm>
        <a:prstGeom prst="rect">
          <a:avLst/>
        </a:prstGeom>
        <a:solidFill>
          <a:srgbClr val="979797">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Entretiens auprès d’IC des institutions locales et des OSC pour comprendre le mécanisme de réponse à la crise au niveau de la ville</a:t>
          </a:r>
        </a:p>
      </dsp:txBody>
      <dsp:txXfrm>
        <a:off x="2078320" y="2462382"/>
        <a:ext cx="6758217" cy="4742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37D94-5BC0-4808-A872-7A8D97483E49}">
      <dsp:nvSpPr>
        <dsp:cNvPr id="0" name=""/>
        <dsp:cNvSpPr/>
      </dsp:nvSpPr>
      <dsp:spPr>
        <a:xfrm>
          <a:off x="3877" y="142961"/>
          <a:ext cx="1593329" cy="990784"/>
        </a:xfrm>
        <a:prstGeom prst="homePlate">
          <a:avLst/>
        </a:prstGeom>
        <a:solidFill>
          <a:srgbClr val="58585A">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Conception de la recherche</a:t>
          </a:r>
        </a:p>
      </dsp:txBody>
      <dsp:txXfrm>
        <a:off x="3877" y="142961"/>
        <a:ext cx="1345633" cy="990784"/>
      </dsp:txXfrm>
    </dsp:sp>
    <dsp:sp modelId="{77935D75-8668-4B05-A779-0BEABFCDD074}">
      <dsp:nvSpPr>
        <dsp:cNvPr id="0" name=""/>
        <dsp:cNvSpPr/>
      </dsp:nvSpPr>
      <dsp:spPr>
        <a:xfrm>
          <a:off x="1101815" y="142961"/>
          <a:ext cx="2115918" cy="990784"/>
        </a:xfrm>
        <a:prstGeom prst="chevron">
          <a:avLst/>
        </a:prstGeom>
        <a:solidFill>
          <a:srgbClr val="58585A">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Collecte des données</a:t>
          </a:r>
        </a:p>
      </dsp:txBody>
      <dsp:txXfrm>
        <a:off x="1597207" y="142961"/>
        <a:ext cx="1125134" cy="990784"/>
      </dsp:txXfrm>
    </dsp:sp>
    <dsp:sp modelId="{6C0D828D-1A6F-4FCC-83FE-FAE0FA41D8FF}">
      <dsp:nvSpPr>
        <dsp:cNvPr id="0" name=""/>
        <dsp:cNvSpPr/>
      </dsp:nvSpPr>
      <dsp:spPr>
        <a:xfrm>
          <a:off x="2722341" y="142961"/>
          <a:ext cx="1833644" cy="990784"/>
        </a:xfrm>
        <a:prstGeom prst="chevron">
          <a:avLst/>
        </a:prstGeom>
        <a:solidFill>
          <a:srgbClr val="58585A">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Analyse</a:t>
          </a:r>
        </a:p>
      </dsp:txBody>
      <dsp:txXfrm>
        <a:off x="3217733" y="142961"/>
        <a:ext cx="842860" cy="990784"/>
      </dsp:txXfrm>
    </dsp:sp>
    <dsp:sp modelId="{10D73D93-D64A-4DDF-8B7C-6FECEA0D69A2}">
      <dsp:nvSpPr>
        <dsp:cNvPr id="0" name=""/>
        <dsp:cNvSpPr/>
      </dsp:nvSpPr>
      <dsp:spPr>
        <a:xfrm>
          <a:off x="4060593" y="142961"/>
          <a:ext cx="2263421" cy="990784"/>
        </a:xfrm>
        <a:prstGeom prst="chevron">
          <a:avLst/>
        </a:prstGeom>
        <a:solidFill>
          <a:srgbClr val="58585A">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Résultats préliminaires</a:t>
          </a:r>
        </a:p>
      </dsp:txBody>
      <dsp:txXfrm>
        <a:off x="4555985" y="142961"/>
        <a:ext cx="1272637" cy="990784"/>
      </dsp:txXfrm>
    </dsp:sp>
    <dsp:sp modelId="{C9ED0D26-28A4-4CF3-A7F6-5118D38637D9}">
      <dsp:nvSpPr>
        <dsp:cNvPr id="0" name=""/>
        <dsp:cNvSpPr/>
      </dsp:nvSpPr>
      <dsp:spPr>
        <a:xfrm>
          <a:off x="5828623" y="142961"/>
          <a:ext cx="2069079" cy="990784"/>
        </a:xfrm>
        <a:prstGeom prst="chevron">
          <a:avLst/>
        </a:prstGeom>
        <a:solidFill>
          <a:srgbClr val="5858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fr-FR" sz="1600" kern="1200" dirty="0">
              <a:latin typeface="Arial Narrow" panose="020B0606020202030204" pitchFamily="34" charset="0"/>
            </a:rPr>
            <a:t>Publication des produits</a:t>
          </a:r>
        </a:p>
      </dsp:txBody>
      <dsp:txXfrm>
        <a:off x="6324015" y="142961"/>
        <a:ext cx="1078295" cy="99078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E6237-71FD-4495-BCD2-43B502747A21}" type="datetimeFigureOut">
              <a:rPr lang="fr-FR" smtClean="0"/>
              <a:t>23/03/2022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BCD17-006A-4A9D-B3A2-0B5F3DDB2246}" type="slidenum">
              <a:rPr lang="fr-FR" smtClean="0"/>
              <a:t>‹#›</a:t>
            </a:fld>
            <a:endParaRPr lang="fr-FR"/>
          </a:p>
        </p:txBody>
      </p:sp>
    </p:spTree>
    <p:extLst>
      <p:ext uri="{BB962C8B-B14F-4D97-AF65-F5344CB8AC3E}">
        <p14:creationId xmlns:p14="http://schemas.microsoft.com/office/powerpoint/2010/main" val="124832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052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48% des ménages des PDI contre 7% des ménages non déplacés ont répondu avoir au moins une personne qui dort à l’extérieur ou à l’air libre par manque d’espace.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837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l’ensemble, les deux types de populations disent avoir rencontrer des difficultés quand à l’accès à des AME au cours des trois mois précédant la collecte des données.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907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238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l’ensemble de ces ménages le principal point d’eau utilisé est le Poste d’eau autonome d’eau/ robinet publique. La bonne fontaine est aussi un robinet publique mais diffèrent du PEA dans le type de construction et de la source d’alimentation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960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deux types de ménages la couverture des besoins en eau dans les ménages reste non satisfaite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22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72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166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267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87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097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Central Sahel : Crisis in Mali since 2012, that spread to Niger and Burkina Faso. The area of tension is now called 3 borders area </a:t>
            </a:r>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Burkina Faso: Recent crisis with a quick deterioration of the situation since 2019</a:t>
            </a:r>
          </a:p>
          <a:p>
            <a:pPr lvl="0"/>
            <a:endParaRPr lang="fr-F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Volatility of security context with a persistent deterioration since January 2021 (intensification of ultimatum and attacks targeting civilians, not only military forces: </a:t>
            </a:r>
            <a:r>
              <a:rPr lang="en-US" sz="1200" kern="1200" dirty="0" err="1" smtClean="0">
                <a:solidFill>
                  <a:schemeClr val="tx1"/>
                </a:solidFill>
                <a:effectLst/>
                <a:latin typeface="+mn-lt"/>
                <a:ea typeface="+mn-ea"/>
                <a:cs typeface="+mn-cs"/>
              </a:rPr>
              <a:t>Solhan</a:t>
            </a:r>
            <a:r>
              <a:rPr lang="en-US" sz="1200" kern="1200" dirty="0" smtClean="0">
                <a:solidFill>
                  <a:schemeClr val="tx1"/>
                </a:solidFill>
                <a:effectLst/>
                <a:latin typeface="+mn-lt"/>
                <a:ea typeface="+mn-ea"/>
                <a:cs typeface="+mn-cs"/>
              </a:rPr>
              <a:t> more than 110 civilian killed on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June) + Intensification in the East Region + displacement of insecurity from </a:t>
            </a:r>
            <a:r>
              <a:rPr lang="en-US" sz="1200" kern="1200" dirty="0" err="1" smtClean="0">
                <a:solidFill>
                  <a:schemeClr val="tx1"/>
                </a:solidFill>
                <a:effectLst/>
                <a:latin typeface="+mn-lt"/>
                <a:ea typeface="+mn-ea"/>
                <a:cs typeface="+mn-cs"/>
              </a:rPr>
              <a:t>Soum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malian</a:t>
            </a:r>
            <a:r>
              <a:rPr lang="en-US" sz="1200" kern="1200" dirty="0" smtClean="0">
                <a:solidFill>
                  <a:schemeClr val="tx1"/>
                </a:solidFill>
                <a:effectLst/>
                <a:latin typeface="+mn-lt"/>
                <a:ea typeface="+mn-ea"/>
                <a:cs typeface="+mn-cs"/>
              </a:rPr>
              <a:t> border) towards East (</a:t>
            </a:r>
            <a:r>
              <a:rPr lang="en-US" sz="1200" kern="1200" dirty="0" err="1" smtClean="0">
                <a:solidFill>
                  <a:schemeClr val="tx1"/>
                </a:solidFill>
                <a:effectLst/>
                <a:latin typeface="+mn-lt"/>
                <a:ea typeface="+mn-ea"/>
                <a:cs typeface="+mn-cs"/>
              </a:rPr>
              <a:t>nigerien</a:t>
            </a:r>
            <a:r>
              <a:rPr lang="en-US" sz="1200" kern="1200" dirty="0" smtClean="0">
                <a:solidFill>
                  <a:schemeClr val="tx1"/>
                </a:solidFill>
                <a:effectLst/>
                <a:latin typeface="+mn-lt"/>
                <a:ea typeface="+mn-ea"/>
                <a:cs typeface="+mn-cs"/>
              </a:rPr>
              <a:t> border) = continuum of displacement </a:t>
            </a:r>
            <a:endParaRPr lang="fr-FR"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&gt;&gt; Most of those already displaced not going back (for now)</a:t>
            </a:r>
            <a:endParaRPr lang="fr-FR"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&gt;&gt; new population being displaced as insecurity slides East</a:t>
            </a:r>
            <a:endParaRPr lang="fr-FR" sz="1200" kern="1200" dirty="0" smtClean="0">
              <a:solidFill>
                <a:schemeClr val="tx1"/>
              </a:solidFill>
              <a:effectLst/>
              <a:latin typeface="+mn-lt"/>
              <a:ea typeface="+mn-ea"/>
              <a:cs typeface="+mn-cs"/>
            </a:endParaRPr>
          </a:p>
          <a:p>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Displacement</a:t>
            </a:r>
            <a:r>
              <a:rPr lang="fr-FR" sz="1200" kern="1200" dirty="0" smtClean="0">
                <a:solidFill>
                  <a:schemeClr val="tx1"/>
                </a:solidFill>
                <a:effectLst/>
                <a:latin typeface="+mn-lt"/>
                <a:ea typeface="+mn-ea"/>
                <a:cs typeface="+mn-cs"/>
              </a:rPr>
              <a:t> = </a:t>
            </a:r>
            <a:r>
              <a:rPr lang="fr-FR" sz="1200" kern="1200" dirty="0" err="1" smtClean="0">
                <a:solidFill>
                  <a:schemeClr val="tx1"/>
                </a:solidFill>
                <a:effectLst/>
                <a:latin typeface="+mn-lt"/>
                <a:ea typeface="+mn-ea"/>
                <a:cs typeface="+mn-cs"/>
              </a:rPr>
              <a:t>mostly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IDPs</a:t>
            </a:r>
            <a:r>
              <a:rPr lang="fr-FR" sz="1200" kern="1200" dirty="0" smtClean="0">
                <a:solidFill>
                  <a:schemeClr val="tx1"/>
                </a:solidFill>
                <a:effectLst/>
                <a:latin typeface="+mn-lt"/>
                <a:ea typeface="+mn-ea"/>
                <a:cs typeface="+mn-cs"/>
              </a:rPr>
              <a:t> : +1.2</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million </a:t>
            </a:r>
            <a:r>
              <a:rPr lang="fr-FR" sz="1200" kern="1200" dirty="0" err="1" smtClean="0">
                <a:solidFill>
                  <a:schemeClr val="tx1"/>
                </a:solidFill>
                <a:effectLst/>
                <a:latin typeface="+mn-lt"/>
                <a:ea typeface="+mn-ea"/>
                <a:cs typeface="+mn-cs"/>
              </a:rPr>
              <a:t>IDPs</a:t>
            </a:r>
            <a:r>
              <a:rPr lang="fr-FR" sz="1200" kern="1200" dirty="0" smtClean="0">
                <a:solidFill>
                  <a:schemeClr val="tx1"/>
                </a:solidFill>
                <a:effectLst/>
                <a:latin typeface="+mn-lt"/>
                <a:ea typeface="+mn-ea"/>
                <a:cs typeface="+mn-cs"/>
              </a:rPr>
              <a:t> (mettre à jour les dernières données CONASUR si</a:t>
            </a:r>
            <a:r>
              <a:rPr lang="fr-FR" sz="1200" kern="1200" baseline="0" dirty="0" smtClean="0">
                <a:solidFill>
                  <a:schemeClr val="tx1"/>
                </a:solidFill>
                <a:effectLst/>
                <a:latin typeface="+mn-lt"/>
                <a:ea typeface="+mn-ea"/>
                <a:cs typeface="+mn-cs"/>
              </a:rPr>
              <a:t> publiées d’ici lundi</a:t>
            </a:r>
            <a:r>
              <a:rPr lang="fr-FR" sz="1200" kern="1200" dirty="0" smtClean="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10"/>
          </p:nvPr>
        </p:nvSpPr>
        <p:spPr/>
        <p:txBody>
          <a:bodyPr/>
          <a:lstStyle/>
          <a:p>
            <a:fld id="{99A2731A-3957-5844-A222-D7A25A8A1EE2}" type="slidenum">
              <a:rPr lang="en-US" smtClean="0"/>
              <a:t>3</a:t>
            </a:fld>
            <a:endParaRPr lang="en-US"/>
          </a:p>
        </p:txBody>
      </p:sp>
    </p:spTree>
    <p:extLst>
      <p:ext uri="{BB962C8B-B14F-4D97-AF65-F5344CB8AC3E}">
        <p14:creationId xmlns:p14="http://schemas.microsoft.com/office/powerpoint/2010/main" val="4138683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693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970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641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services de santé restent largement accessibles à la quasi-totalité des ménages pour plus de 98% des ménages . Cependant pour 10% des ménages répondants, le temps d’attente pour obtenir une consultation est très long devant les services de santé.</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22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L’accès des membres de ménage PDI (51% des ménages PDI ) à des services éducatifs à une distance de marche est pl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15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L’accès des membres de ménage PDI (51% des ménages PDI ) à des services éducatifs à une distance de marche est plus préoccupante que pour des ménages non déplacés (18% des ménages non déplacés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73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notons ici, que trois barrières dont en premier l’arrêt de travail par les enseignants qui entravent gravement l’accès des membres du ménage en âge d’aller à l’école à une distance de marche pour les ménages des deux statuts dans les SAT de Kongoussi .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214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Globalement on note une détérioration importante des conditions d’accessibilité des membres des ménages à des services éducatifs à une distance de marche au cours des trois mois précédant collecte de données.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869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vu de ce graphique nous pouvons dire que des ménages PDI et des ménages non déplacés utilisent principalement deux sources d’informations lorsque ces informations concernent les infrastructures sociocommunautaires sur les SAT de la ville. Les autorités locales et les leaders communautaires sont donc les deux principales sources d’information pour plus 80% de l’ensemble des ménages sans distinction de statut.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826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ici entre 20% et 1/3 des ménages qui ont rapporté utiliser comme principal canal d’information la radio, le face à face, les crieurs publiques/ hauts parleurs.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6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A2731A-3957-5844-A222-D7A25A8A1EE2}" type="slidenum">
              <a:rPr lang="en-US" smtClean="0"/>
              <a:t>4</a:t>
            </a:fld>
            <a:endParaRPr lang="en-US"/>
          </a:p>
        </p:txBody>
      </p:sp>
    </p:spTree>
    <p:extLst>
      <p:ext uri="{BB962C8B-B14F-4D97-AF65-F5344CB8AC3E}">
        <p14:creationId xmlns:p14="http://schemas.microsoft.com/office/powerpoint/2010/main" val="2814515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ménages PDI et des non déplacés, il ressort principalement une difficulté majeure quand à l’accès à l’information qui est le manque de partage de l’information reçue.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76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ménages PDI et non déplacés près de 50% ont rapporté n’avoir aucune influence sur les décisions prises sur les SAT concernant les infrastructures sociocommunautaires </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710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intéressant ici de noter que plus de 65% des ménages des deux statuts se sentent suffisamment informés sur les décisions prise par les acteurs locaux au niveau des SAT.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79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Préciser qu'il s'agissait d'une réponse à choix </a:t>
            </a:r>
            <a:r>
              <a:rPr lang="fr-FR" dirty="0" err="1"/>
              <a:t>mutliple</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877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la gestion des plaintes, nous voyons que les leaders communautaires sont priorisés par les deux communautés à plus de 32% avant toute autre option.</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012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façon générale 82% des ménages PDI comme des non déplacés se sentent en sécurité dans leurs différents ménages.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572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très bonne relations existent entre les communautés dans les SAT de Kongoussi. Cependant nous ne devrons pas perdre de vu l’existence de tensions autour de l’accès à certains services sociocommunautaires de base comme le soulignent 4% des ménages non déplacés à cet effet.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849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données montrent ici que 37 % des ménages PDI ont rapporté n’avoir reçu aucune assistance au cours des trois mois précédant la collecte des données alors que 25% des ménages non déplacés ont rapporté avoir reçu dans la même période une assistance.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990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 cours des trois mois précédant la collecte des données, les ménages PDI dans les SAT ont rapporté une l’assistance en EHA faible. Seulement 3% des ménages PDI dans les SAT disent l’avoir reçu une assistance en EHA à cette période.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980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ici 24% des ménages PDI sur les SAT couverts qui ont rapporté être insatisfaits de l’assistance reçue contre 13% au niveau des ménages non déplacés qui l’ont reçue l’assistance.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79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9A2731A-3957-5844-A222-D7A25A8A1EE2}" type="slidenum">
              <a:rPr lang="en-US" smtClean="0"/>
              <a:t>5</a:t>
            </a:fld>
            <a:endParaRPr lang="en-US"/>
          </a:p>
        </p:txBody>
      </p:sp>
    </p:spTree>
    <p:extLst>
      <p:ext uri="{BB962C8B-B14F-4D97-AF65-F5344CB8AC3E}">
        <p14:creationId xmlns:p14="http://schemas.microsoft.com/office/powerpoint/2010/main" val="2730694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313BCD17-006A-4A9D-B3A2-0B5F3DDB2246}" type="slidenum">
              <a:rPr lang="fr-FR" smtClean="0"/>
              <a:t>62</a:t>
            </a:fld>
            <a:endParaRPr lang="fr-FR"/>
          </a:p>
        </p:txBody>
      </p:sp>
    </p:spTree>
    <p:extLst>
      <p:ext uri="{BB962C8B-B14F-4D97-AF65-F5344CB8AC3E}">
        <p14:creationId xmlns:p14="http://schemas.microsoft.com/office/powerpoint/2010/main" val="758516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46CEC5-F4B4-46B2-AA4A-A9AF67C3AFF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1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83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1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2142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866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L’espace suffit globalement aux populations hôtes à environ 83% des ménages alors qu’il manque aux ménages PDI dans les ZAD à plus de 60%.</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3BCD17-006A-4A9D-B3A2-0B5F3DDB224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89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1593256" y="2"/>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7" y="412380"/>
            <a:ext cx="4714315"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5"/>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Big Left banner+Text &amp; Text +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91" y="-15484"/>
            <a:ext cx="2941487" cy="2501153"/>
          </a:xfrm>
          <a:prstGeom prst="rect">
            <a:avLst/>
          </a:prstGeom>
        </p:spPr>
        <p:txBody>
          <a:bodyPr anchor="b"/>
          <a:lstStyle>
            <a:lvl1pPr algn="l">
              <a:lnSpc>
                <a:spcPts val="4500"/>
              </a:lnSpc>
              <a:defRPr sz="44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91" y="2593543"/>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91" y="3119474"/>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9" y="9431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5" y="850904"/>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9" y="223819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5" y="2145923"/>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9" y="356835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5" y="3476083"/>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9" y="49055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5" y="4813304"/>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9" y="1836014"/>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6" y="316114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6" y="452018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6" y="550510"/>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262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92"/>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22"/>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1" y="3052117"/>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1"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5" y="2299642"/>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2"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5" y="2299642"/>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5" y="2299642"/>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1"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5" y="2299642"/>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2"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1"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587143"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4750054"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2668597"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4874491" y="1856512"/>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7"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8" y="1856513"/>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5" y="1856513"/>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11"/>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4"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3" name="Rectangle 22"/>
          <p:cNvSpPr/>
          <p:nvPr userDrawn="1"/>
        </p:nvSpPr>
        <p:spPr>
          <a:xfrm>
            <a:off x="664144"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3" name="Rectangle 32"/>
          <p:cNvSpPr/>
          <p:nvPr userDrawn="1"/>
        </p:nvSpPr>
        <p:spPr>
          <a:xfrm>
            <a:off x="4692307"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4" name="Rectangle 33"/>
          <p:cNvSpPr/>
          <p:nvPr userDrawn="1"/>
        </p:nvSpPr>
        <p:spPr>
          <a:xfrm>
            <a:off x="4692307"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angle 34"/>
          <p:cNvSpPr/>
          <p:nvPr userDrawn="1"/>
        </p:nvSpPr>
        <p:spPr>
          <a:xfrm>
            <a:off x="6706387"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6" name="Rectangle 35"/>
          <p:cNvSpPr/>
          <p:nvPr userDrawn="1"/>
        </p:nvSpPr>
        <p:spPr>
          <a:xfrm>
            <a:off x="6706387"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752124"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1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401"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2"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30"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38" name="Rectangle 37"/>
          <p:cNvSpPr/>
          <p:nvPr/>
        </p:nvSpPr>
        <p:spPr>
          <a:xfrm>
            <a:off x="556330"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40" name="Rectangle 39"/>
          <p:cNvSpPr/>
          <p:nvPr/>
        </p:nvSpPr>
        <p:spPr>
          <a:xfrm>
            <a:off x="4810279"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1" name="Rectangle 40"/>
          <p:cNvSpPr/>
          <p:nvPr/>
        </p:nvSpPr>
        <p:spPr>
          <a:xfrm>
            <a:off x="481027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1">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9" y="2676003"/>
            <a:ext cx="3286677" cy="2984568"/>
          </a:xfrm>
          <a:prstGeom prst="rect">
            <a:avLst/>
          </a:prstGeom>
        </p:spPr>
        <p:txBody>
          <a:bodyPr anchor="t"/>
          <a:lstStyle>
            <a:lvl1pPr marL="0" indent="0" algn="l">
              <a:lnSpc>
                <a:spcPts val="1100"/>
              </a:lnSpc>
              <a:buNone/>
              <a:defRPr sz="951">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9"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151553760"/>
              </p:ext>
            </p:extLst>
          </p:nvPr>
        </p:nvGraphicFramePr>
        <p:xfrm>
          <a:off x="275772"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7"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7"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9" y="2492947"/>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6" y="2168605"/>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5"/>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9" y="2492947"/>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6" y="2168605"/>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5"/>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02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1 Top Big Banner &amp;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63"/>
            <a:ext cx="8087840"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3" y="858297"/>
            <a:ext cx="8087840" cy="692598"/>
          </a:xfrm>
          <a:prstGeom prst="rect">
            <a:avLst/>
          </a:prstGeom>
        </p:spPr>
        <p:txBody>
          <a:bodyPr/>
          <a:lstStyle>
            <a:lvl1pPr marL="0" indent="0">
              <a:lnSpc>
                <a:spcPts val="1300"/>
              </a:lnSpc>
              <a:buNone/>
              <a:defRPr sz="1100" baseline="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5" name="Picture Placeholder 4"/>
          <p:cNvSpPr>
            <a:spLocks noGrp="1"/>
          </p:cNvSpPr>
          <p:nvPr>
            <p:ph type="pic" sz="quarter" idx="14" hasCustomPrompt="1"/>
          </p:nvPr>
        </p:nvSpPr>
        <p:spPr>
          <a:xfrm>
            <a:off x="80963" y="1774826"/>
            <a:ext cx="8974137" cy="4410075"/>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786326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1 Top Big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63"/>
            <a:ext cx="8087840" cy="472507"/>
          </a:xfrm>
          <a:prstGeom prst="rect">
            <a:avLst/>
          </a:prstGeom>
        </p:spPr>
        <p:txBody>
          <a:bodyPr anchor="b"/>
          <a:lstStyle>
            <a:lvl1pPr algn="l">
              <a:lnSpc>
                <a:spcPts val="4500"/>
              </a:lnSpc>
              <a:defRPr sz="2900" b="1" i="0">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3" y="858297"/>
            <a:ext cx="8087840" cy="692598"/>
          </a:xfrm>
          <a:prstGeom prst="rect">
            <a:avLst/>
          </a:prstGeom>
        </p:spPr>
        <p:txBody>
          <a:bodyPr/>
          <a:lstStyle>
            <a:lvl1pPr marL="0" indent="0">
              <a:lnSpc>
                <a:spcPts val="1300"/>
              </a:lnSpc>
              <a:buNone/>
              <a:defRPr sz="110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31" name="Subtitle 2"/>
          <p:cNvSpPr>
            <a:spLocks noGrp="1"/>
          </p:cNvSpPr>
          <p:nvPr>
            <p:ph type="subTitle" idx="1" hasCustomPrompt="1"/>
          </p:nvPr>
        </p:nvSpPr>
        <p:spPr>
          <a:xfrm>
            <a:off x="514351" y="3240374"/>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YOU PASTE YOUR HEADER</a:t>
            </a:r>
            <a:endParaRPr lang="es-ES" dirty="0"/>
          </a:p>
        </p:txBody>
      </p:sp>
      <p:sp>
        <p:nvSpPr>
          <p:cNvPr id="32" name="Text Placeholder 8"/>
          <p:cNvSpPr>
            <a:spLocks noGrp="1"/>
          </p:cNvSpPr>
          <p:nvPr>
            <p:ph type="body" sz="quarter" idx="14" hasCustomPrompt="1"/>
          </p:nvPr>
        </p:nvSpPr>
        <p:spPr>
          <a:xfrm>
            <a:off x="514351" y="3734551"/>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3" name="Picture Placeholder 4"/>
          <p:cNvSpPr>
            <a:spLocks noGrp="1"/>
          </p:cNvSpPr>
          <p:nvPr>
            <p:ph type="pic" sz="quarter" idx="15"/>
          </p:nvPr>
        </p:nvSpPr>
        <p:spPr>
          <a:xfrm>
            <a:off x="995365" y="2487899"/>
            <a:ext cx="663575" cy="663575"/>
          </a:xfrm>
          <a:prstGeom prst="rect">
            <a:avLst/>
          </a:prstGeom>
        </p:spPr>
        <p:txBody>
          <a:bodyPr/>
          <a:lstStyle>
            <a:lvl1pPr>
              <a:defRPr sz="1000"/>
            </a:lvl1pPr>
          </a:lstStyle>
          <a:p>
            <a:endParaRPr lang="es-ES" dirty="0"/>
          </a:p>
        </p:txBody>
      </p:sp>
      <p:sp>
        <p:nvSpPr>
          <p:cNvPr id="34" name="Text Placeholder 8"/>
          <p:cNvSpPr>
            <a:spLocks noGrp="1"/>
          </p:cNvSpPr>
          <p:nvPr>
            <p:ph type="body" sz="quarter" idx="16" hasCustomPrompt="1"/>
          </p:nvPr>
        </p:nvSpPr>
        <p:spPr>
          <a:xfrm>
            <a:off x="2635252"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5" name="Picture Placeholder 4"/>
          <p:cNvSpPr>
            <a:spLocks noGrp="1"/>
          </p:cNvSpPr>
          <p:nvPr>
            <p:ph type="pic" sz="quarter" idx="17"/>
          </p:nvPr>
        </p:nvSpPr>
        <p:spPr>
          <a:xfrm>
            <a:off x="3116265" y="2487899"/>
            <a:ext cx="663575" cy="663575"/>
          </a:xfrm>
          <a:prstGeom prst="rect">
            <a:avLst/>
          </a:prstGeom>
        </p:spPr>
        <p:txBody>
          <a:bodyPr/>
          <a:lstStyle>
            <a:lvl1pPr>
              <a:defRPr sz="1000"/>
            </a:lvl1pPr>
          </a:lstStyle>
          <a:p>
            <a:endParaRPr lang="es-ES" dirty="0"/>
          </a:p>
        </p:txBody>
      </p:sp>
      <p:sp>
        <p:nvSpPr>
          <p:cNvPr id="36" name="Text Placeholder 8"/>
          <p:cNvSpPr>
            <a:spLocks noGrp="1"/>
          </p:cNvSpPr>
          <p:nvPr>
            <p:ph type="body" sz="quarter" idx="18" hasCustomPrompt="1"/>
          </p:nvPr>
        </p:nvSpPr>
        <p:spPr>
          <a:xfrm>
            <a:off x="47561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7" name="Picture Placeholder 4"/>
          <p:cNvSpPr>
            <a:spLocks noGrp="1"/>
          </p:cNvSpPr>
          <p:nvPr>
            <p:ph type="pic" sz="quarter" idx="19"/>
          </p:nvPr>
        </p:nvSpPr>
        <p:spPr>
          <a:xfrm>
            <a:off x="5237165" y="2487899"/>
            <a:ext cx="663575" cy="663575"/>
          </a:xfrm>
          <a:prstGeom prst="rect">
            <a:avLst/>
          </a:prstGeom>
        </p:spPr>
        <p:txBody>
          <a:bodyPr/>
          <a:lstStyle>
            <a:lvl1pPr>
              <a:defRPr sz="1000"/>
            </a:lvl1pPr>
          </a:lstStyle>
          <a:p>
            <a:endParaRPr lang="es-ES" dirty="0"/>
          </a:p>
        </p:txBody>
      </p:sp>
      <p:sp>
        <p:nvSpPr>
          <p:cNvPr id="38" name="Text Placeholder 8"/>
          <p:cNvSpPr>
            <a:spLocks noGrp="1"/>
          </p:cNvSpPr>
          <p:nvPr>
            <p:ph type="body" sz="quarter" idx="20" hasCustomPrompt="1"/>
          </p:nvPr>
        </p:nvSpPr>
        <p:spPr>
          <a:xfrm>
            <a:off x="6877051"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9" name="Picture Placeholder 4"/>
          <p:cNvSpPr>
            <a:spLocks noGrp="1"/>
          </p:cNvSpPr>
          <p:nvPr>
            <p:ph type="pic" sz="quarter" idx="21"/>
          </p:nvPr>
        </p:nvSpPr>
        <p:spPr>
          <a:xfrm>
            <a:off x="7358065" y="2487899"/>
            <a:ext cx="663575" cy="663575"/>
          </a:xfrm>
          <a:prstGeom prst="rect">
            <a:avLst/>
          </a:prstGeom>
        </p:spPr>
        <p:txBody>
          <a:bodyPr/>
          <a:lstStyle>
            <a:lvl1pPr>
              <a:defRPr sz="1000"/>
            </a:lvl1pPr>
          </a:lstStyle>
          <a:p>
            <a:endParaRPr lang="es-ES" dirty="0"/>
          </a:p>
        </p:txBody>
      </p:sp>
      <p:sp>
        <p:nvSpPr>
          <p:cNvPr id="40" name="Text Placeholder 16"/>
          <p:cNvSpPr>
            <a:spLocks noGrp="1"/>
          </p:cNvSpPr>
          <p:nvPr>
            <p:ph type="body" sz="quarter" idx="22" hasCustomPrompt="1"/>
          </p:nvPr>
        </p:nvSpPr>
        <p:spPr>
          <a:xfrm>
            <a:off x="2635252" y="3317977"/>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1" name="Text Placeholder 16"/>
          <p:cNvSpPr>
            <a:spLocks noGrp="1"/>
          </p:cNvSpPr>
          <p:nvPr>
            <p:ph type="body" sz="quarter" idx="23" hasCustomPrompt="1"/>
          </p:nvPr>
        </p:nvSpPr>
        <p:spPr>
          <a:xfrm>
            <a:off x="4756150" y="331797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2" name="Text Placeholder 16"/>
          <p:cNvSpPr>
            <a:spLocks noGrp="1"/>
          </p:cNvSpPr>
          <p:nvPr>
            <p:ph type="body" sz="quarter" idx="24" hasCustomPrompt="1"/>
          </p:nvPr>
        </p:nvSpPr>
        <p:spPr>
          <a:xfrm>
            <a:off x="6877051" y="332643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59510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2 Cover">
    <p:spTree>
      <p:nvGrpSpPr>
        <p:cNvPr id="1" name=""/>
        <p:cNvGrpSpPr/>
        <p:nvPr/>
      </p:nvGrpSpPr>
      <p:grpSpPr>
        <a:xfrm>
          <a:off x="0" y="0"/>
          <a:ext cx="0" cy="0"/>
          <a:chOff x="0" y="0"/>
          <a:chExt cx="0" cy="0"/>
        </a:xfrm>
      </p:grpSpPr>
      <p:cxnSp>
        <p:nvCxnSpPr>
          <p:cNvPr id="13" name="Straight Connector 12"/>
          <p:cNvCxnSpPr/>
          <p:nvPr userDrawn="1"/>
        </p:nvCxnSpPr>
        <p:spPr>
          <a:xfrm>
            <a:off x="1593256" y="2"/>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7" y="412380"/>
            <a:ext cx="4714315" cy="2501153"/>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5"/>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274851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2 Section Intr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9" y="2492947"/>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6" y="2168605"/>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5"/>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3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2 Goodbye slide">
    <p:spTree>
      <p:nvGrpSpPr>
        <p:cNvPr id="1" name=""/>
        <p:cNvGrpSpPr/>
        <p:nvPr/>
      </p:nvGrpSpPr>
      <p:grpSpPr>
        <a:xfrm>
          <a:off x="0" y="0"/>
          <a:ext cx="0" cy="0"/>
          <a:chOff x="0" y="0"/>
          <a:chExt cx="0" cy="0"/>
        </a:xfrm>
      </p:grpSpPr>
      <p:sp>
        <p:nvSpPr>
          <p:cNvPr id="6" name="Title 1"/>
          <p:cNvSpPr txBox="1">
            <a:spLocks/>
          </p:cNvSpPr>
          <p:nvPr userDrawn="1"/>
        </p:nvSpPr>
        <p:spPr>
          <a:xfrm>
            <a:off x="5472701"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rgbClr val="58585A"/>
                </a:solidFill>
                <a:latin typeface="Arial Narrow" panose="020B0606020202030204" pitchFamily="34" charset="0"/>
              </a:rPr>
              <a:t>THANK YOU FOR YOUR ATTENTION</a:t>
            </a:r>
            <a:endParaRPr lang="es-ES" sz="3400" b="1" dirty="0">
              <a:solidFill>
                <a:srgbClr val="58585A"/>
              </a:solidFill>
              <a:latin typeface="Arial Narrow" panose="020B0606020202030204" pitchFamily="34" charset="0"/>
            </a:endParaRPr>
          </a:p>
        </p:txBody>
      </p:sp>
      <p:sp>
        <p:nvSpPr>
          <p:cNvPr id="7" name="Text Placeholder 8"/>
          <p:cNvSpPr>
            <a:spLocks noGrp="1"/>
          </p:cNvSpPr>
          <p:nvPr>
            <p:ph type="body" sz="quarter" idx="13" hasCustomPrompt="1"/>
          </p:nvPr>
        </p:nvSpPr>
        <p:spPr>
          <a:xfrm>
            <a:off x="5535936" y="3525066"/>
            <a:ext cx="3069499" cy="213900"/>
          </a:xfrm>
          <a:prstGeom prst="rect">
            <a:avLst/>
          </a:prstGeom>
        </p:spPr>
        <p:txBody>
          <a:bodyPr/>
          <a:lstStyle>
            <a:lvl1pPr marL="0" indent="0">
              <a:lnSpc>
                <a:spcPct val="100000"/>
              </a:lnSpc>
              <a:buNone/>
              <a:defRPr sz="951"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8" name="Text Placeholder 8"/>
          <p:cNvSpPr>
            <a:spLocks noGrp="1"/>
          </p:cNvSpPr>
          <p:nvPr>
            <p:ph type="body" sz="quarter" idx="14" hasCustomPrompt="1"/>
          </p:nvPr>
        </p:nvSpPr>
        <p:spPr>
          <a:xfrm>
            <a:off x="5727081" y="3767409"/>
            <a:ext cx="3069499" cy="366764"/>
          </a:xfrm>
          <a:prstGeom prst="rect">
            <a:avLst/>
          </a:prstGeom>
        </p:spPr>
        <p:txBody>
          <a:bodyPr/>
          <a:lstStyle>
            <a:lvl1pPr marL="0" indent="0">
              <a:lnSpc>
                <a:spcPct val="100000"/>
              </a:lnSpc>
              <a:spcBef>
                <a:spcPts val="0"/>
              </a:spcBef>
              <a:buNone/>
              <a:defRPr sz="951"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0" name="Text Placeholder 8"/>
          <p:cNvSpPr>
            <a:spLocks noGrp="1"/>
          </p:cNvSpPr>
          <p:nvPr>
            <p:ph type="body" sz="quarter" idx="15" hasCustomPrompt="1"/>
          </p:nvPr>
        </p:nvSpPr>
        <p:spPr>
          <a:xfrm>
            <a:off x="5727081" y="4134173"/>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pPr lvl="0"/>
            <a:r>
              <a:rPr lang="en-US" dirty="0"/>
              <a:t>name.lastname@impact-initiatives.org</a:t>
            </a:r>
            <a:endParaRPr lang="es-ES" dirty="0"/>
          </a:p>
        </p:txBody>
      </p:sp>
      <p:sp>
        <p:nvSpPr>
          <p:cNvPr id="11" name="Text Placeholder 8"/>
          <p:cNvSpPr>
            <a:spLocks noGrp="1"/>
          </p:cNvSpPr>
          <p:nvPr>
            <p:ph type="body" sz="quarter" idx="16" hasCustomPrompt="1"/>
          </p:nvPr>
        </p:nvSpPr>
        <p:spPr>
          <a:xfrm>
            <a:off x="5727080" y="4348073"/>
            <a:ext cx="3069499" cy="213900"/>
          </a:xfrm>
          <a:prstGeom prst="rect">
            <a:avLst/>
          </a:prstGeom>
        </p:spPr>
        <p:txBody>
          <a:bodyPr/>
          <a:lstStyle>
            <a:lvl1pPr marL="0" indent="0">
              <a:lnSpc>
                <a:spcPct val="100000"/>
              </a:lnSpc>
              <a:buNone/>
              <a:defRPr sz="951"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2" name="Text Placeholder 8"/>
          <p:cNvSpPr>
            <a:spLocks noGrp="1"/>
          </p:cNvSpPr>
          <p:nvPr>
            <p:ph type="body" sz="quarter" idx="17" hasCustomPrompt="1"/>
          </p:nvPr>
        </p:nvSpPr>
        <p:spPr>
          <a:xfrm>
            <a:off x="5727079" y="4561973"/>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pPr lvl="0"/>
            <a:r>
              <a:rPr lang="en-US" dirty="0"/>
              <a:t>www.impact-initiatives.org</a:t>
            </a:r>
            <a:endParaRPr lang="es-ES" dirty="0"/>
          </a:p>
        </p:txBody>
      </p:sp>
      <p:sp>
        <p:nvSpPr>
          <p:cNvPr id="14" name="Text Placeholder 8"/>
          <p:cNvSpPr>
            <a:spLocks noGrp="1"/>
          </p:cNvSpPr>
          <p:nvPr>
            <p:ph type="body" sz="quarter" idx="18" hasCustomPrompt="1"/>
          </p:nvPr>
        </p:nvSpPr>
        <p:spPr>
          <a:xfrm>
            <a:off x="5727078" y="4790051"/>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pPr lvl="0"/>
            <a:r>
              <a:rPr lang="en-US" dirty="0"/>
              <a:t>IMPACT Initiatives</a:t>
            </a:r>
            <a:endParaRPr lang="es-ES" dirty="0"/>
          </a:p>
        </p:txBody>
      </p:sp>
      <p:sp>
        <p:nvSpPr>
          <p:cNvPr id="15" name="Text Placeholder 8"/>
          <p:cNvSpPr>
            <a:spLocks noGrp="1"/>
          </p:cNvSpPr>
          <p:nvPr>
            <p:ph type="body" sz="quarter" idx="19" hasCustomPrompt="1"/>
          </p:nvPr>
        </p:nvSpPr>
        <p:spPr>
          <a:xfrm>
            <a:off x="5727077" y="5018129"/>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pPr lvl="0"/>
            <a:r>
              <a:rPr lang="en-US" dirty="0"/>
              <a:t>@</a:t>
            </a:r>
            <a:r>
              <a:rPr lang="en-US" dirty="0" err="1"/>
              <a:t>IMPACT_init</a:t>
            </a:r>
            <a:endParaRPr lang="es-E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10" y="3817685"/>
            <a:ext cx="139097" cy="139097"/>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5"/>
            <a:ext cx="142572" cy="98019"/>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4" y="4393778"/>
            <a:ext cx="130921" cy="130921"/>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7" y="4605381"/>
            <a:ext cx="147872" cy="147872"/>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81" y="4833939"/>
            <a:ext cx="138520" cy="13852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4" y="5085917"/>
            <a:ext cx="168361" cy="117852"/>
          </a:xfrm>
          <a:prstGeom prst="rect">
            <a:avLst/>
          </a:prstGeom>
        </p:spPr>
      </p:pic>
      <p:cxnSp>
        <p:nvCxnSpPr>
          <p:cNvPr id="22" name="Straight Connector 21"/>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34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p2 Goodbye slide">
    <p:spTree>
      <p:nvGrpSpPr>
        <p:cNvPr id="1" name=""/>
        <p:cNvGrpSpPr/>
        <p:nvPr/>
      </p:nvGrpSpPr>
      <p:grpSpPr>
        <a:xfrm>
          <a:off x="0" y="0"/>
          <a:ext cx="0" cy="0"/>
          <a:chOff x="0" y="0"/>
          <a:chExt cx="0" cy="0"/>
        </a:xfrm>
      </p:grpSpPr>
      <p:sp>
        <p:nvSpPr>
          <p:cNvPr id="23" name="Title 1"/>
          <p:cNvSpPr txBox="1">
            <a:spLocks/>
          </p:cNvSpPr>
          <p:nvPr userDrawn="1"/>
        </p:nvSpPr>
        <p:spPr>
          <a:xfrm>
            <a:off x="5015501" y="2512336"/>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cxnSp>
        <p:nvCxnSpPr>
          <p:cNvPr id="24" name="Straight Connector 23"/>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971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6"/>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62"/>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61412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9" y="462069"/>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9" y="9431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5" y="850904"/>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9" y="223819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5" y="2145923"/>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9" y="356835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5" y="3476083"/>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9" y="49055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5" y="4813304"/>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9" y="1836014"/>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6" y="316114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6" y="452018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2021409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2 Left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7"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049474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5472701"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rgbClr val="EE5859"/>
                </a:solidFill>
                <a:latin typeface="Arial Narrow" panose="020B0606020202030204" pitchFamily="34" charset="0"/>
              </a:rPr>
              <a:t>THANK YOU FOR YOUR ATTENTION</a:t>
            </a:r>
            <a:endParaRPr lang="es-ES" sz="3400" b="1" dirty="0">
              <a:solidFill>
                <a:srgbClr val="EE5859"/>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5535936" y="3525066"/>
            <a:ext cx="3069499" cy="213900"/>
          </a:xfrm>
          <a:prstGeom prst="rect">
            <a:avLst/>
          </a:prstGeom>
        </p:spPr>
        <p:txBody>
          <a:bodyPr/>
          <a:lstStyle>
            <a:lvl1pPr marL="0" indent="0">
              <a:lnSpc>
                <a:spcPct val="100000"/>
              </a:lnSpc>
              <a:buNone/>
              <a:defRPr sz="951"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5727081" y="3767409"/>
            <a:ext cx="3069499" cy="366764"/>
          </a:xfrm>
          <a:prstGeom prst="rect">
            <a:avLst/>
          </a:prstGeom>
        </p:spPr>
        <p:txBody>
          <a:bodyPr/>
          <a:lstStyle>
            <a:lvl1pPr marL="0" indent="0">
              <a:lnSpc>
                <a:spcPct val="100000"/>
              </a:lnSpc>
              <a:spcBef>
                <a:spcPts val="0"/>
              </a:spcBef>
              <a:buNone/>
              <a:defRPr sz="951"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5727081" y="4134173"/>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5727080" y="4348073"/>
            <a:ext cx="3069499" cy="213900"/>
          </a:xfrm>
          <a:prstGeom prst="rect">
            <a:avLst/>
          </a:prstGeom>
        </p:spPr>
        <p:txBody>
          <a:bodyPr/>
          <a:lstStyle>
            <a:lvl1pPr marL="0" indent="0">
              <a:lnSpc>
                <a:spcPct val="100000"/>
              </a:lnSpc>
              <a:buNone/>
              <a:defRPr sz="951"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5727079" y="4561973"/>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5727078" y="4790051"/>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5727077" y="5018129"/>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10" y="3817685"/>
            <a:ext cx="139097"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5"/>
            <a:ext cx="142572"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4" y="4393778"/>
            <a:ext cx="13092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7" y="4605381"/>
            <a:ext cx="147872"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81" y="4833939"/>
            <a:ext cx="138520"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4" y="5085917"/>
            <a:ext cx="168361" cy="117852"/>
          </a:xfrm>
          <a:prstGeom prst="rect">
            <a:avLst/>
          </a:prstGeom>
        </p:spPr>
      </p:pic>
      <p:cxnSp>
        <p:nvCxnSpPr>
          <p:cNvPr id="37" name="Straight Connector 36"/>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92"/>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22"/>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587254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2 Top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206288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2 Top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1" y="3052117"/>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1"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5" y="2299642"/>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2"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5" y="2299642"/>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5" y="2299642"/>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1"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5" y="2299642"/>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2"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1"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043689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2 Top Banner 4 Boxes + Texts">
    <p:spTree>
      <p:nvGrpSpPr>
        <p:cNvPr id="1" name=""/>
        <p:cNvGrpSpPr/>
        <p:nvPr/>
      </p:nvGrpSpPr>
      <p:grpSpPr>
        <a:xfrm>
          <a:off x="0" y="0"/>
          <a:ext cx="0" cy="0"/>
          <a:chOff x="0" y="0"/>
          <a:chExt cx="0" cy="0"/>
        </a:xfrm>
      </p:grpSpPr>
      <p:sp>
        <p:nvSpPr>
          <p:cNvPr id="27" name="Rectangle 26"/>
          <p:cNvSpPr/>
          <p:nvPr userDrawn="1"/>
        </p:nvSpPr>
        <p:spPr>
          <a:xfrm>
            <a:off x="587143"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4750054"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2668597"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4874491" y="1856512"/>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7"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8" y="1856513"/>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5" y="1856513"/>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11"/>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205552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2 Top Banner + 4 Text Boxes">
    <p:spTree>
      <p:nvGrpSpPr>
        <p:cNvPr id="1" name=""/>
        <p:cNvGrpSpPr/>
        <p:nvPr/>
      </p:nvGrpSpPr>
      <p:grpSpPr>
        <a:xfrm>
          <a:off x="0" y="0"/>
          <a:ext cx="0" cy="0"/>
          <a:chOff x="0" y="0"/>
          <a:chExt cx="0" cy="0"/>
        </a:xfrm>
      </p:grpSpPr>
      <p:sp>
        <p:nvSpPr>
          <p:cNvPr id="22" name="Rectangle 21"/>
          <p:cNvSpPr/>
          <p:nvPr userDrawn="1"/>
        </p:nvSpPr>
        <p:spPr>
          <a:xfrm>
            <a:off x="664144"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3" name="Rectangle 22"/>
          <p:cNvSpPr/>
          <p:nvPr userDrawn="1"/>
        </p:nvSpPr>
        <p:spPr>
          <a:xfrm>
            <a:off x="664144"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3" name="Rectangle 32"/>
          <p:cNvSpPr/>
          <p:nvPr userDrawn="1"/>
        </p:nvSpPr>
        <p:spPr>
          <a:xfrm>
            <a:off x="4692307"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4" name="Rectangle 33"/>
          <p:cNvSpPr/>
          <p:nvPr userDrawn="1"/>
        </p:nvSpPr>
        <p:spPr>
          <a:xfrm>
            <a:off x="4692307"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angle 34"/>
          <p:cNvSpPr/>
          <p:nvPr userDrawn="1"/>
        </p:nvSpPr>
        <p:spPr>
          <a:xfrm>
            <a:off x="6706387"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6" name="Rectangle 35"/>
          <p:cNvSpPr/>
          <p:nvPr userDrawn="1"/>
        </p:nvSpPr>
        <p:spPr>
          <a:xfrm>
            <a:off x="6706387"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752124"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1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401"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2"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05041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2 Top Banner +2 Text Boxes">
    <p:spTree>
      <p:nvGrpSpPr>
        <p:cNvPr id="1" name=""/>
        <p:cNvGrpSpPr/>
        <p:nvPr/>
      </p:nvGrpSpPr>
      <p:grpSpPr>
        <a:xfrm>
          <a:off x="0" y="0"/>
          <a:ext cx="0" cy="0"/>
          <a:chOff x="0" y="0"/>
          <a:chExt cx="0" cy="0"/>
        </a:xfrm>
      </p:grpSpPr>
      <p:sp>
        <p:nvSpPr>
          <p:cNvPr id="37" name="Rectangle 36"/>
          <p:cNvSpPr/>
          <p:nvPr/>
        </p:nvSpPr>
        <p:spPr>
          <a:xfrm>
            <a:off x="556330"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38" name="Rectangle 37"/>
          <p:cNvSpPr/>
          <p:nvPr/>
        </p:nvSpPr>
        <p:spPr>
          <a:xfrm>
            <a:off x="556330"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40" name="Rectangle 39"/>
          <p:cNvSpPr/>
          <p:nvPr/>
        </p:nvSpPr>
        <p:spPr>
          <a:xfrm>
            <a:off x="4810279"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1" name="Rectangle 40"/>
          <p:cNvSpPr/>
          <p:nvPr/>
        </p:nvSpPr>
        <p:spPr>
          <a:xfrm>
            <a:off x="481027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1">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9" y="2676003"/>
            <a:ext cx="3286677" cy="2984568"/>
          </a:xfrm>
          <a:prstGeom prst="rect">
            <a:avLst/>
          </a:prstGeom>
        </p:spPr>
        <p:txBody>
          <a:bodyPr anchor="t"/>
          <a:lstStyle>
            <a:lvl1pPr marL="0" indent="0" algn="l">
              <a:lnSpc>
                <a:spcPts val="1100"/>
              </a:lnSpc>
              <a:buNone/>
              <a:defRPr sz="951">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9"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908278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2 Top Banner, Chart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3155327852"/>
              </p:ext>
            </p:extLst>
          </p:nvPr>
        </p:nvGraphicFramePr>
        <p:xfrm>
          <a:off x="275772"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7415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2 Top Banner, Chartop2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7"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1506543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2 Top Banner, Smartgraphic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7"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3693407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91" y="-15484"/>
            <a:ext cx="2941487" cy="2501153"/>
          </a:xfrm>
          <a:prstGeom prst="rect">
            <a:avLst/>
          </a:prstGeom>
        </p:spPr>
        <p:txBody>
          <a:bodyPr anchor="b"/>
          <a:lstStyle>
            <a:lvl1pPr algn="l">
              <a:lnSpc>
                <a:spcPts val="4500"/>
              </a:lnSpc>
              <a:defRPr sz="44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91" y="2593543"/>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91" y="3119474"/>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5"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2191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5015501" y="2512336"/>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EE5859"/>
                </a:solidFill>
                <a:latin typeface="Arial Narrow" panose="020B0606020202030204" pitchFamily="34" charset="0"/>
              </a:rPr>
              <a:t>THANK YOU FOR </a:t>
            </a:r>
            <a:r>
              <a:rPr lang="en-US" sz="4400" b="1">
                <a:solidFill>
                  <a:srgbClr val="EE5859"/>
                </a:solidFill>
                <a:latin typeface="Arial Narrow" panose="020B0606020202030204" pitchFamily="34" charset="0"/>
              </a:rPr>
              <a:t>YOUR ATTENTION</a:t>
            </a:r>
            <a:endParaRPr lang="es-ES" sz="4400" b="1" dirty="0">
              <a:solidFill>
                <a:srgbClr val="EE5859"/>
              </a:solidFill>
              <a:latin typeface="Arial Narrow" panose="020B0606020202030204" pitchFamily="34" charset="0"/>
            </a:endParaRPr>
          </a:p>
        </p:txBody>
      </p:sp>
      <p:cxnSp>
        <p:nvCxnSpPr>
          <p:cNvPr id="18" name="Straight Connector 17"/>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39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91" y="-15484"/>
            <a:ext cx="2941487" cy="2501153"/>
          </a:xfrm>
          <a:prstGeom prst="rect">
            <a:avLst/>
          </a:prstGeom>
        </p:spPr>
        <p:txBody>
          <a:bodyPr anchor="b"/>
          <a:lstStyle>
            <a:lvl1pPr algn="l">
              <a:lnSpc>
                <a:spcPts val="4500"/>
              </a:lnSpc>
              <a:defRPr sz="44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91" y="2593543"/>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91" y="3119474"/>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9" y="9431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5" y="850904"/>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9" y="223819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5" y="2145923"/>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9" y="356835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5" y="3476083"/>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9" y="49055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5" y="4813304"/>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9" y="1836014"/>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6" y="316114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6" y="452018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5" y="5414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992501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 3 Cover OpA">
    <p:spTree>
      <p:nvGrpSpPr>
        <p:cNvPr id="1" name=""/>
        <p:cNvGrpSpPr/>
        <p:nvPr/>
      </p:nvGrpSpPr>
      <p:grpSpPr>
        <a:xfrm>
          <a:off x="0" y="0"/>
          <a:ext cx="0" cy="0"/>
          <a:chOff x="0" y="0"/>
          <a:chExt cx="0" cy="0"/>
        </a:xfrm>
      </p:grpSpPr>
      <p:sp>
        <p:nvSpPr>
          <p:cNvPr id="6" name="Rectangle 5"/>
          <p:cNvSpPr/>
          <p:nvPr userDrawn="1"/>
        </p:nvSpPr>
        <p:spPr>
          <a:xfrm>
            <a:off x="1138537" y="4"/>
            <a:ext cx="5288096" cy="461606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1743637" y="53794"/>
            <a:ext cx="4164107"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5"/>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1593256" y="2"/>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070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3 Cover OpB">
    <p:spTree>
      <p:nvGrpSpPr>
        <p:cNvPr id="1" name=""/>
        <p:cNvGrpSpPr/>
        <p:nvPr/>
      </p:nvGrpSpPr>
      <p:grpSpPr>
        <a:xfrm>
          <a:off x="0" y="0"/>
          <a:ext cx="0" cy="0"/>
          <a:chOff x="0" y="0"/>
          <a:chExt cx="0" cy="0"/>
        </a:xfrm>
      </p:grpSpPr>
      <p:sp>
        <p:nvSpPr>
          <p:cNvPr id="8" name="Rectangle 7"/>
          <p:cNvSpPr/>
          <p:nvPr userDrawn="1"/>
        </p:nvSpPr>
        <p:spPr>
          <a:xfrm>
            <a:off x="843571" y="4"/>
            <a:ext cx="5288096" cy="4616067"/>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D2CBB8"/>
              </a:solidFill>
            </a:endParaRPr>
          </a:p>
        </p:txBody>
      </p:sp>
      <p:cxnSp>
        <p:nvCxnSpPr>
          <p:cNvPr id="10" name="Straight Connector 9"/>
          <p:cNvCxnSpPr/>
          <p:nvPr userDrawn="1"/>
        </p:nvCxnSpPr>
        <p:spPr>
          <a:xfrm>
            <a:off x="1585526" y="2"/>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743637" y="53794"/>
            <a:ext cx="4164107" cy="2913529"/>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5"/>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82302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3 Section OpA">
    <p:spTree>
      <p:nvGrpSpPr>
        <p:cNvPr id="1" name=""/>
        <p:cNvGrpSpPr/>
        <p:nvPr/>
      </p:nvGrpSpPr>
      <p:grpSpPr>
        <a:xfrm>
          <a:off x="0" y="0"/>
          <a:ext cx="0" cy="0"/>
          <a:chOff x="0" y="0"/>
          <a:chExt cx="0" cy="0"/>
        </a:xfrm>
      </p:grpSpPr>
      <p:sp>
        <p:nvSpPr>
          <p:cNvPr id="8" name="Rectangle 7"/>
          <p:cNvSpPr/>
          <p:nvPr userDrawn="1"/>
        </p:nvSpPr>
        <p:spPr>
          <a:xfrm>
            <a:off x="0" y="1722926"/>
            <a:ext cx="9144000" cy="2762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 name="Title 1"/>
          <p:cNvSpPr>
            <a:spLocks noGrp="1"/>
          </p:cNvSpPr>
          <p:nvPr>
            <p:ph type="ctrTitle" hasCustomPrompt="1"/>
          </p:nvPr>
        </p:nvSpPr>
        <p:spPr>
          <a:xfrm>
            <a:off x="2143679" y="2492947"/>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5"/>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6" y="2168605"/>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3916661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3 Section OpC">
    <p:spTree>
      <p:nvGrpSpPr>
        <p:cNvPr id="1" name=""/>
        <p:cNvGrpSpPr/>
        <p:nvPr/>
      </p:nvGrpSpPr>
      <p:grpSpPr>
        <a:xfrm>
          <a:off x="0" y="0"/>
          <a:ext cx="0" cy="0"/>
          <a:chOff x="0" y="0"/>
          <a:chExt cx="0" cy="0"/>
        </a:xfrm>
      </p:grpSpPr>
      <p:sp>
        <p:nvSpPr>
          <p:cNvPr id="8" name="Rectangle 7"/>
          <p:cNvSpPr/>
          <p:nvPr userDrawn="1"/>
        </p:nvSpPr>
        <p:spPr>
          <a:xfrm>
            <a:off x="0" y="1722926"/>
            <a:ext cx="9144000" cy="2762451"/>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10" name="Title 1"/>
          <p:cNvSpPr>
            <a:spLocks noGrp="1"/>
          </p:cNvSpPr>
          <p:nvPr>
            <p:ph type="ctrTitle" hasCustomPrompt="1"/>
          </p:nvPr>
        </p:nvSpPr>
        <p:spPr>
          <a:xfrm>
            <a:off x="2143679" y="2492947"/>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5"/>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6" y="2168605"/>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4184351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 3 Goodbye slide">
    <p:spTree>
      <p:nvGrpSpPr>
        <p:cNvPr id="1" name=""/>
        <p:cNvGrpSpPr/>
        <p:nvPr/>
      </p:nvGrpSpPr>
      <p:grpSpPr>
        <a:xfrm>
          <a:off x="0" y="0"/>
          <a:ext cx="0" cy="0"/>
          <a:chOff x="0" y="0"/>
          <a:chExt cx="0" cy="0"/>
        </a:xfrm>
      </p:grpSpPr>
      <p:sp>
        <p:nvSpPr>
          <p:cNvPr id="24" name="Rectangle 23"/>
          <p:cNvSpPr/>
          <p:nvPr userDrawn="1"/>
        </p:nvSpPr>
        <p:spPr>
          <a:xfrm>
            <a:off x="5167911" y="2270286"/>
            <a:ext cx="3976091" cy="327386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Title 1"/>
          <p:cNvSpPr txBox="1">
            <a:spLocks/>
          </p:cNvSpPr>
          <p:nvPr userDrawn="1"/>
        </p:nvSpPr>
        <p:spPr>
          <a:xfrm>
            <a:off x="5472701"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chemeClr val="bg1"/>
                </a:solidFill>
                <a:latin typeface="Arial Narrow" panose="020B0606020202030204" pitchFamily="34" charset="0"/>
              </a:rPr>
              <a:t>THANK YOU FOR YOUR ATTENTION</a:t>
            </a:r>
            <a:endParaRPr lang="es-ES" sz="3400" b="1" dirty="0">
              <a:solidFill>
                <a:schemeClr val="bg1"/>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6" y="3525066"/>
            <a:ext cx="3069499" cy="213900"/>
          </a:xfrm>
          <a:prstGeom prst="rect">
            <a:avLst/>
          </a:prstGeom>
        </p:spPr>
        <p:txBody>
          <a:bodyPr/>
          <a:lstStyle>
            <a:lvl1pPr marL="0" indent="0">
              <a:lnSpc>
                <a:spcPct val="100000"/>
              </a:lnSpc>
              <a:buNone/>
              <a:defRPr sz="951"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81" y="3767409"/>
            <a:ext cx="3069499" cy="366764"/>
          </a:xfrm>
          <a:prstGeom prst="rect">
            <a:avLst/>
          </a:prstGeom>
        </p:spPr>
        <p:txBody>
          <a:bodyPr/>
          <a:lstStyle>
            <a:lvl1pPr marL="0" indent="0">
              <a:lnSpc>
                <a:spcPct val="100000"/>
              </a:lnSpc>
              <a:spcBef>
                <a:spcPts val="0"/>
              </a:spcBef>
              <a:buNone/>
              <a:defRPr sz="951"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81" y="4134173"/>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80" y="4348073"/>
            <a:ext cx="3069499" cy="213900"/>
          </a:xfrm>
          <a:prstGeom prst="rect">
            <a:avLst/>
          </a:prstGeom>
        </p:spPr>
        <p:txBody>
          <a:bodyPr/>
          <a:lstStyle>
            <a:lvl1pPr marL="0" indent="0">
              <a:lnSpc>
                <a:spcPct val="100000"/>
              </a:lnSpc>
              <a:buNone/>
              <a:defRPr sz="951"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9" y="4561973"/>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s-ES"/>
              <a:t>www.reach-initiative.org</a:t>
            </a:r>
            <a:endParaRPr lang="es-ES" dirty="0"/>
          </a:p>
        </p:txBody>
      </p:sp>
      <p:sp>
        <p:nvSpPr>
          <p:cNvPr id="15" name="Text Placeholder 8"/>
          <p:cNvSpPr>
            <a:spLocks noGrp="1"/>
          </p:cNvSpPr>
          <p:nvPr>
            <p:ph type="body" sz="quarter" idx="18" hasCustomPrompt="1"/>
          </p:nvPr>
        </p:nvSpPr>
        <p:spPr>
          <a:xfrm>
            <a:off x="5727078" y="4790051"/>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7" y="5018129"/>
            <a:ext cx="3069499" cy="213900"/>
          </a:xfrm>
          <a:prstGeom prst="rect">
            <a:avLst/>
          </a:prstGeom>
        </p:spPr>
        <p:txBody>
          <a:bodyPr/>
          <a:lstStyle>
            <a:lvl1pPr marL="0" indent="0">
              <a:lnSpc>
                <a:spcPct val="100000"/>
              </a:lnSpc>
              <a:buNone/>
              <a:defRPr sz="951">
                <a:solidFill>
                  <a:schemeClr val="bg1"/>
                </a:solidFill>
                <a:latin typeface="Arial Narrow" panose="020B0606020202030204" pitchFamily="34" charset="0"/>
              </a:defRPr>
            </a:lvl1pPr>
          </a:lstStyle>
          <a:p>
            <a:pPr lvl="0"/>
            <a:r>
              <a:rPr lang="en-US"/>
              <a:t>@REACH_info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10" y="3817685"/>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5"/>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4" y="4393778"/>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7"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81"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4"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46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p 3 Goodbye slide">
    <p:spTree>
      <p:nvGrpSpPr>
        <p:cNvPr id="1" name=""/>
        <p:cNvGrpSpPr/>
        <p:nvPr/>
      </p:nvGrpSpPr>
      <p:grpSpPr>
        <a:xfrm>
          <a:off x="0" y="0"/>
          <a:ext cx="0" cy="0"/>
          <a:chOff x="0" y="0"/>
          <a:chExt cx="0" cy="0"/>
        </a:xfrm>
      </p:grpSpPr>
      <p:sp>
        <p:nvSpPr>
          <p:cNvPr id="24" name="Rectangle 23"/>
          <p:cNvSpPr/>
          <p:nvPr userDrawn="1"/>
        </p:nvSpPr>
        <p:spPr>
          <a:xfrm>
            <a:off x="5167911"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8" name="Title 1"/>
          <p:cNvSpPr txBox="1">
            <a:spLocks/>
          </p:cNvSpPr>
          <p:nvPr userDrawn="1"/>
        </p:nvSpPr>
        <p:spPr>
          <a:xfrm>
            <a:off x="5472701"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rgbClr val="58585A"/>
                </a:solidFill>
                <a:latin typeface="Arial Narrow" panose="020B0606020202030204" pitchFamily="34" charset="0"/>
              </a:rPr>
              <a:t>THANK YOU FOR YOUR ATTENTION</a:t>
            </a:r>
            <a:endParaRPr lang="es-ES" sz="3400" b="1" dirty="0">
              <a:solidFill>
                <a:srgbClr val="58585A"/>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6" y="3525066"/>
            <a:ext cx="3069499" cy="213900"/>
          </a:xfrm>
          <a:prstGeom prst="rect">
            <a:avLst/>
          </a:prstGeom>
        </p:spPr>
        <p:txBody>
          <a:bodyPr/>
          <a:lstStyle>
            <a:lvl1pPr marL="0" indent="0">
              <a:lnSpc>
                <a:spcPct val="100000"/>
              </a:lnSpc>
              <a:buNone/>
              <a:defRPr sz="951"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81" y="3767409"/>
            <a:ext cx="3069499" cy="366764"/>
          </a:xfrm>
          <a:prstGeom prst="rect">
            <a:avLst/>
          </a:prstGeom>
        </p:spPr>
        <p:txBody>
          <a:bodyPr/>
          <a:lstStyle>
            <a:lvl1pPr marL="0" indent="0">
              <a:lnSpc>
                <a:spcPct val="100000"/>
              </a:lnSpc>
              <a:spcBef>
                <a:spcPts val="0"/>
              </a:spcBef>
              <a:buNone/>
              <a:defRPr sz="951"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81" y="4134173"/>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80" y="4348073"/>
            <a:ext cx="3069499" cy="213900"/>
          </a:xfrm>
          <a:prstGeom prst="rect">
            <a:avLst/>
          </a:prstGeom>
        </p:spPr>
        <p:txBody>
          <a:bodyPr/>
          <a:lstStyle>
            <a:lvl1pPr marL="0" indent="0">
              <a:lnSpc>
                <a:spcPct val="100000"/>
              </a:lnSpc>
              <a:buNone/>
              <a:defRPr sz="951"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9" y="4561973"/>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r>
              <a:rPr lang="es-ES"/>
              <a:t>www.reach-initiative.org</a:t>
            </a:r>
          </a:p>
        </p:txBody>
      </p:sp>
      <p:sp>
        <p:nvSpPr>
          <p:cNvPr id="15" name="Text Placeholder 8"/>
          <p:cNvSpPr>
            <a:spLocks noGrp="1"/>
          </p:cNvSpPr>
          <p:nvPr>
            <p:ph type="body" sz="quarter" idx="18" hasCustomPrompt="1"/>
          </p:nvPr>
        </p:nvSpPr>
        <p:spPr>
          <a:xfrm>
            <a:off x="5727078" y="4790051"/>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7" y="5018129"/>
            <a:ext cx="3069499" cy="213900"/>
          </a:xfrm>
          <a:prstGeom prst="rect">
            <a:avLst/>
          </a:prstGeom>
        </p:spPr>
        <p:txBody>
          <a:bodyPr/>
          <a:lstStyle>
            <a:lvl1pPr marL="0" indent="0">
              <a:lnSpc>
                <a:spcPct val="100000"/>
              </a:lnSpc>
              <a:buNone/>
              <a:defRPr sz="951">
                <a:solidFill>
                  <a:srgbClr val="58585A"/>
                </a:solidFill>
                <a:latin typeface="Arial Narrow" panose="020B0606020202030204" pitchFamily="34" charset="0"/>
              </a:defRPr>
            </a:lvl1pPr>
          </a:lstStyle>
          <a:p>
            <a:pPr lvl="0"/>
            <a:r>
              <a:rPr lang="en-US"/>
              <a:t>@IREACH_info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10" y="3817685"/>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5"/>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4" y="4393778"/>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7"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81"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4"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302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p 3 Goodbye slide">
    <p:spTree>
      <p:nvGrpSpPr>
        <p:cNvPr id="1" name=""/>
        <p:cNvGrpSpPr/>
        <p:nvPr/>
      </p:nvGrpSpPr>
      <p:grpSpPr>
        <a:xfrm>
          <a:off x="0" y="0"/>
          <a:ext cx="0" cy="0"/>
          <a:chOff x="0" y="0"/>
          <a:chExt cx="0" cy="0"/>
        </a:xfrm>
      </p:grpSpPr>
      <p:sp>
        <p:nvSpPr>
          <p:cNvPr id="25" name="Rectangle 24"/>
          <p:cNvSpPr/>
          <p:nvPr userDrawn="1"/>
        </p:nvSpPr>
        <p:spPr>
          <a:xfrm>
            <a:off x="5167911" y="2270286"/>
            <a:ext cx="3976091" cy="3273866"/>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6" y="2270294"/>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39573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Op 3 Goodbye slide">
    <p:spTree>
      <p:nvGrpSpPr>
        <p:cNvPr id="1" name=""/>
        <p:cNvGrpSpPr/>
        <p:nvPr/>
      </p:nvGrpSpPr>
      <p:grpSpPr>
        <a:xfrm>
          <a:off x="0" y="0"/>
          <a:ext cx="0" cy="0"/>
          <a:chOff x="0" y="0"/>
          <a:chExt cx="0" cy="0"/>
        </a:xfrm>
      </p:grpSpPr>
      <p:sp>
        <p:nvSpPr>
          <p:cNvPr id="25" name="Rectangle 24"/>
          <p:cNvSpPr/>
          <p:nvPr userDrawn="1"/>
        </p:nvSpPr>
        <p:spPr>
          <a:xfrm>
            <a:off x="5167911"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6" y="2270294"/>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797375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92"/>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22"/>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414205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6"/>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62"/>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944858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1" y="3052117"/>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1"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5" y="2299642"/>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2"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5" y="2299642"/>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5" y="2299642"/>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1"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5" y="2299642"/>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2"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1"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4120181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587143"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4750054"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2668597"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4874491" y="1856512"/>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7"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8" y="1856513"/>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5" y="1856513"/>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11"/>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22425669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4"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3" name="Rectangle 22"/>
          <p:cNvSpPr/>
          <p:nvPr userDrawn="1"/>
        </p:nvSpPr>
        <p:spPr>
          <a:xfrm>
            <a:off x="664144"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3" name="Rectangle 32"/>
          <p:cNvSpPr/>
          <p:nvPr userDrawn="1"/>
        </p:nvSpPr>
        <p:spPr>
          <a:xfrm>
            <a:off x="4692307"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4" name="Rectangle 33"/>
          <p:cNvSpPr/>
          <p:nvPr userDrawn="1"/>
        </p:nvSpPr>
        <p:spPr>
          <a:xfrm>
            <a:off x="4692307"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angle 34"/>
          <p:cNvSpPr/>
          <p:nvPr userDrawn="1"/>
        </p:nvSpPr>
        <p:spPr>
          <a:xfrm>
            <a:off x="6706387"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6" name="Rectangle 35"/>
          <p:cNvSpPr/>
          <p:nvPr userDrawn="1"/>
        </p:nvSpPr>
        <p:spPr>
          <a:xfrm>
            <a:off x="6706387"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752124"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1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401"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2"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8742846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30"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38" name="Rectangle 37"/>
          <p:cNvSpPr/>
          <p:nvPr/>
        </p:nvSpPr>
        <p:spPr>
          <a:xfrm>
            <a:off x="556330"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40" name="Rectangle 39"/>
          <p:cNvSpPr/>
          <p:nvPr/>
        </p:nvSpPr>
        <p:spPr>
          <a:xfrm>
            <a:off x="4810279"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41" name="Rectangle 40"/>
          <p:cNvSpPr/>
          <p:nvPr/>
        </p:nvSpPr>
        <p:spPr>
          <a:xfrm>
            <a:off x="481027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1">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9" y="2676003"/>
            <a:ext cx="3286677" cy="2984568"/>
          </a:xfrm>
          <a:prstGeom prst="rect">
            <a:avLst/>
          </a:prstGeom>
        </p:spPr>
        <p:txBody>
          <a:bodyPr anchor="t"/>
          <a:lstStyle>
            <a:lvl1pPr marL="0" indent="0" algn="l">
              <a:lnSpc>
                <a:spcPts val="1100"/>
              </a:lnSpc>
              <a:buNone/>
              <a:defRPr sz="951">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9"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8331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nvPr>
        </p:nvGraphicFramePr>
        <p:xfrm>
          <a:off x="275772"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1585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7"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410576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9" y="1794971"/>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9" y="2466113"/>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9"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7"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716914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92"/>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22"/>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793503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9" y="2492947"/>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6" y="2168605"/>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5"/>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101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9" y="462069"/>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9" y="9431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5" y="850904"/>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9" y="223819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5" y="2145923"/>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9" y="356835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5" y="3476083"/>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9" y="49055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5" y="4813304"/>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9" y="1836014"/>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6" y="316114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6" y="452018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9" y="462069"/>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9" y="9431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5" y="850904"/>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9" y="223819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5" y="2145923"/>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9" y="3568354"/>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5" y="3476083"/>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9" y="4905575"/>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5" y="4813304"/>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9" y="1836014"/>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6" y="316114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6" y="4520189"/>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4249109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6"/>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62"/>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879660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p2 Top Banner 4 Boxes + Texts">
    <p:spTree>
      <p:nvGrpSpPr>
        <p:cNvPr id="1" name=""/>
        <p:cNvGrpSpPr/>
        <p:nvPr/>
      </p:nvGrpSpPr>
      <p:grpSpPr>
        <a:xfrm>
          <a:off x="0" y="0"/>
          <a:ext cx="0" cy="0"/>
          <a:chOff x="0" y="0"/>
          <a:chExt cx="0" cy="0"/>
        </a:xfrm>
      </p:grpSpPr>
      <p:sp>
        <p:nvSpPr>
          <p:cNvPr id="27" name="Rectangle 26"/>
          <p:cNvSpPr/>
          <p:nvPr userDrawn="1"/>
        </p:nvSpPr>
        <p:spPr>
          <a:xfrm>
            <a:off x="587141" y="1857675"/>
            <a:ext cx="1799924" cy="256192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561925"/>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56152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561925"/>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21142543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9" y="1845254"/>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7"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1 Top Banner &amp; Text OpA">
  <p:cSld name="Op1 Top Banner &amp; Text OpA">
    <p:spTree>
      <p:nvGrpSpPr>
        <p:cNvPr id="1" name="Shape 48"/>
        <p:cNvGrpSpPr/>
        <p:nvPr/>
      </p:nvGrpSpPr>
      <p:grpSpPr>
        <a:xfrm>
          <a:off x="0" y="0"/>
          <a:ext cx="0" cy="0"/>
          <a:chOff x="0" y="0"/>
          <a:chExt cx="0" cy="0"/>
        </a:xfrm>
      </p:grpSpPr>
      <p:sp>
        <p:nvSpPr>
          <p:cNvPr id="49" name="Google Shape;49;p27"/>
          <p:cNvSpPr txBox="1">
            <a:spLocks noGrp="1"/>
          </p:cNvSpPr>
          <p:nvPr>
            <p:ph type="ctrTitle"/>
          </p:nvPr>
        </p:nvSpPr>
        <p:spPr>
          <a:xfrm>
            <a:off x="386176" y="266337"/>
            <a:ext cx="8087840" cy="724646"/>
          </a:xfrm>
          <a:prstGeom prst="rect">
            <a:avLst/>
          </a:prstGeom>
          <a:noFill/>
          <a:ln>
            <a:noFill/>
          </a:ln>
        </p:spPr>
        <p:txBody>
          <a:bodyPr spcFirstLastPara="1" wrap="square" lIns="91425" tIns="45700" rIns="91425" bIns="45700" anchor="ctr" anchorCtr="0">
            <a:noAutofit/>
          </a:bodyPr>
          <a:lstStyle>
            <a:lvl1pPr marR="0" lvl="0" algn="l" rtl="0">
              <a:lnSpc>
                <a:spcPct val="155172"/>
              </a:lnSpc>
              <a:spcBef>
                <a:spcPts val="0"/>
              </a:spcBef>
              <a:spcAft>
                <a:spcPts val="0"/>
              </a:spcAft>
              <a:buClr>
                <a:schemeClr val="lt1"/>
              </a:buClr>
              <a:buSzPts val="2900"/>
              <a:buFont typeface="Arial Narrow"/>
              <a:buNone/>
              <a:defRPr sz="29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27"/>
          <p:cNvSpPr txBox="1">
            <a:spLocks noGrp="1"/>
          </p:cNvSpPr>
          <p:nvPr>
            <p:ph type="subTitle" idx="1"/>
          </p:nvPr>
        </p:nvSpPr>
        <p:spPr>
          <a:xfrm>
            <a:off x="386176" y="1443992"/>
            <a:ext cx="8087840" cy="52593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1000"/>
              </a:spcBef>
              <a:spcAft>
                <a:spcPts val="0"/>
              </a:spcAft>
              <a:buClr>
                <a:srgbClr val="EE5859"/>
              </a:buClr>
              <a:buSzPts val="1700"/>
              <a:buFont typeface="Arial"/>
              <a:buNone/>
              <a:defRPr sz="1700" b="1" i="0" u="none" strike="noStrike" cap="none">
                <a:solidFill>
                  <a:srgbClr val="EE5859"/>
                </a:solidFill>
                <a:latin typeface="Arial Narrow"/>
                <a:ea typeface="Arial Narrow"/>
                <a:cs typeface="Arial Narrow"/>
                <a:sym typeface="Arial Narrow"/>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1" name="Google Shape;51;p27"/>
          <p:cNvSpPr txBox="1">
            <a:spLocks noGrp="1"/>
          </p:cNvSpPr>
          <p:nvPr>
            <p:ph type="body" idx="2"/>
          </p:nvPr>
        </p:nvSpPr>
        <p:spPr>
          <a:xfrm>
            <a:off x="386176" y="1969922"/>
            <a:ext cx="8087840" cy="4063235"/>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15384"/>
              </a:lnSpc>
              <a:spcBef>
                <a:spcPts val="1000"/>
              </a:spcBef>
              <a:spcAft>
                <a:spcPts val="0"/>
              </a:spcAft>
              <a:buClr>
                <a:srgbClr val="58585A"/>
              </a:buClr>
              <a:buSzPts val="1300"/>
              <a:buFont typeface="Arial"/>
              <a:buNone/>
              <a:defRPr sz="1300" b="0" i="0" u="none" strike="noStrike" cap="none">
                <a:solidFill>
                  <a:srgbClr val="58585A"/>
                </a:solidFill>
                <a:latin typeface="Arial Narrow"/>
                <a:ea typeface="Arial Narrow"/>
                <a:cs typeface="Arial Narrow"/>
                <a:sym typeface="Arial Narrow"/>
              </a:defRPr>
            </a:lvl1pPr>
            <a:lvl2pPr marL="914377" marR="0" lvl="1" indent="-38099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6195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Big Left banner+Text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91" y="-15484"/>
            <a:ext cx="2941487"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91" y="2593543"/>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91" y="3119474"/>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5"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96646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2.png"/><Relationship Id="rId5" Type="http://schemas.openxmlformats.org/officeDocument/2006/relationships/slideLayout" Target="../slideLayouts/slideLayout45.xml"/><Relationship Id="rId10" Type="http://schemas.openxmlformats.org/officeDocument/2006/relationships/image" Target="../media/image20.jpg"/><Relationship Id="rId4" Type="http://schemas.openxmlformats.org/officeDocument/2006/relationships/slideLayout" Target="../slideLayouts/slideLayout4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14.jpg"/><Relationship Id="rId2" Type="http://schemas.openxmlformats.org/officeDocument/2006/relationships/slideLayout" Target="../slideLayouts/slideLayout50.xml"/><Relationship Id="rId16" Type="http://schemas.openxmlformats.org/officeDocument/2006/relationships/image" Target="../media/image13.jp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11.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1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4.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3.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4.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microsoft.com/office/2007/relationships/hdphoto" Target="../media/hdphoto1.wdp"/><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7.jpg"/><Relationship Id="rId5" Type="http://schemas.openxmlformats.org/officeDocument/2006/relationships/image" Target="../media/image9.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8.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3.jpg"/><Relationship Id="rId5" Type="http://schemas.openxmlformats.org/officeDocument/2006/relationships/slideLayout" Target="../slideLayouts/slideLayout34.xml"/><Relationship Id="rId10" Type="http://schemas.openxmlformats.org/officeDocument/2006/relationships/theme" Target="../theme/theme8.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770"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39"/>
            <a:ext cx="9144000" cy="6856929"/>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4191857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2" r:id="rId3"/>
    <p:sldLayoutId id="2147483722" r:id="rId4"/>
    <p:sldLayoutId id="2147483751" r:id="rId5"/>
    <p:sldLayoutId id="2147483773" r:id="rId6"/>
    <p:sldLayoutId id="2147483772" r:id="rId7"/>
    <p:sldLayoutId id="2147483774"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03235408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 id="2147483776"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091960100"/>
      </p:ext>
    </p:extLst>
  </p:cSld>
  <p:clrMap bg1="lt1" tx1="dk1" bg2="lt2" tx2="dk2" accent1="accent1" accent2="accent2" accent3="accent3" accent4="accent4" accent5="accent5" accent6="accent6" hlink="hlink" folHlink="folHlink"/>
  <p:sldLayoutIdLst>
    <p:sldLayoutId id="2147483702" r:id="rId1"/>
    <p:sldLayoutId id="2147483706"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09" r:id="rId7"/>
    <p:sldLayoutId id="2147483714" r:id="rId8"/>
    <p:sldLayoutId id="2147483715" r:id="rId9"/>
    <p:sldLayoutId id="2147483777" r:id="rId1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114333084"/>
      </p:ext>
    </p:extLst>
  </p:cSld>
  <p:clrMap bg1="lt1" tx1="dk1" bg2="lt2" tx2="dk2" accent1="accent1" accent2="accent2" accent3="accent3" accent4="accent4" accent5="accent5" accent6="accent6" hlink="hlink" folHlink="folHlink"/>
  <p:sldLayoutIdLst>
    <p:sldLayoutId id="2147483704" r:id="rId1"/>
    <p:sldLayoutId id="2147483708"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rgbClr val="D2CBB8">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57866033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71"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88029913"/>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8"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72689124"/>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7" r:id="rId3"/>
    <p:sldLayoutId id="2147483759" r:id="rId4"/>
    <p:sldLayoutId id="2147483761" r:id="rId5"/>
    <p:sldLayoutId id="2147483763" r:id="rId6"/>
    <p:sldLayoutId id="2147483765" r:id="rId7"/>
    <p:sldLayoutId id="2147483767" r:id="rId8"/>
    <p:sldLayoutId id="2147483769"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2116712"/>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1.png"/><Relationship Id="rId2" Type="http://schemas.openxmlformats.org/officeDocument/2006/relationships/diagramData" Target="../diagrams/data6.xml"/><Relationship Id="rId1" Type="http://schemas.openxmlformats.org/officeDocument/2006/relationships/slideLayout" Target="../slideLayouts/slideLayout4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4.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21.png"/><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8.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9.xml"/><Relationship Id="rId4" Type="http://schemas.openxmlformats.org/officeDocument/2006/relationships/chart" Target="../charts/chart1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9.xml"/><Relationship Id="rId4" Type="http://schemas.openxmlformats.org/officeDocument/2006/relationships/chart" Target="../charts/char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49.xml"/><Relationship Id="rId5" Type="http://schemas.openxmlformats.org/officeDocument/2006/relationships/image" Target="../media/image21.png"/><Relationship Id="rId4" Type="http://schemas.openxmlformats.org/officeDocument/2006/relationships/chart" Target="../charts/char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21.png"/><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5.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9.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0.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1.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3.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4.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5.xml"/><Relationship Id="rId1" Type="http://schemas.openxmlformats.org/officeDocument/2006/relationships/slideLayout" Target="../slideLayouts/slideLayout49.xml"/><Relationship Id="rId5" Type="http://schemas.openxmlformats.org/officeDocument/2006/relationships/image" Target="../media/image21.png"/><Relationship Id="rId4" Type="http://schemas.openxmlformats.org/officeDocument/2006/relationships/chart" Target="../charts/chart35.xml"/></Relationships>
</file>

<file path=ppt/slides/_rels/slide57.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36.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37.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38.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hyperlink" Target="mailto:margot.fortin@reach-initiative.org" TargetMode="External"/><Relationship Id="rId13" Type="http://schemas.openxmlformats.org/officeDocument/2006/relationships/image" Target="../media/image42.png"/><Relationship Id="rId3" Type="http://schemas.openxmlformats.org/officeDocument/2006/relationships/hyperlink" Target="https://www.reachresourcecentre.info/country/burkina-faso/cycle/32578/?toip-group=data&amp;toip=dataset-database#cycle-32578" TargetMode="External"/><Relationship Id="rId7" Type="http://schemas.openxmlformats.org/officeDocument/2006/relationships/hyperlink" Target="https://www.impact-repository.org/document/reach/d207fe1e/REACH_BFA_ABA_Dori_Report_decembre-2021.pdf" TargetMode="External"/><Relationship Id="rId12"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s://www.impact-repository.org/document/reach/a63c398e/REACH_BFA_ABA_Rapport-final_Kongoussi_Janvier-2021.pdf" TargetMode="External"/><Relationship Id="rId11" Type="http://schemas.openxmlformats.org/officeDocument/2006/relationships/image" Target="../media/image40.png"/><Relationship Id="rId5" Type="http://schemas.openxmlformats.org/officeDocument/2006/relationships/hyperlink" Target="https://www.impact-repository.org/document/reach/d0bc458c/REACH_BFA_Rapport-final_ABA-Barsalogho_Decembre-2020.pdf" TargetMode="External"/><Relationship Id="rId10" Type="http://schemas.openxmlformats.org/officeDocument/2006/relationships/image" Target="../media/image21.png"/><Relationship Id="rId4" Type="http://schemas.openxmlformats.org/officeDocument/2006/relationships/hyperlink" Target="https://www.impact-repository.org/document/reach/7296edf5/REACH_BFA_Rapport-final_ABA-Kaya_decembre-2020.pdf" TargetMode="External"/><Relationship Id="rId9" Type="http://schemas.openxmlformats.org/officeDocument/2006/relationships/hyperlink" Target="mailto:cecile.avena@reach-initiative.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1.png"/><Relationship Id="rId2" Type="http://schemas.openxmlformats.org/officeDocument/2006/relationships/diagramData" Target="../diagrams/data5.xml"/><Relationship Id="rId1" Type="http://schemas.openxmlformats.org/officeDocument/2006/relationships/slideLayout" Target="../slideLayouts/slideLayout4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3638" y="869587"/>
            <a:ext cx="5700153" cy="2501153"/>
          </a:xfrm>
        </p:spPr>
        <p:txBody>
          <a:bodyPr/>
          <a:lstStyle/>
          <a:p>
            <a:r>
              <a:rPr lang="fr-FR" sz="4000" dirty="0"/>
              <a:t>Évaluation</a:t>
            </a:r>
            <a:r>
              <a:rPr lang="es-ES" sz="4000" dirty="0"/>
              <a:t> </a:t>
            </a:r>
            <a:r>
              <a:rPr lang="fr-FR" sz="4000" dirty="0"/>
              <a:t>territoriale</a:t>
            </a:r>
            <a:r>
              <a:rPr lang="es-ES" sz="4000" dirty="0"/>
              <a:t> dans les </a:t>
            </a:r>
            <a:r>
              <a:rPr lang="es-ES" sz="4000" dirty="0" smtClean="0"/>
              <a:t>ZAD et SAT </a:t>
            </a:r>
            <a:r>
              <a:rPr lang="es-ES" sz="4000" dirty="0"/>
              <a:t>de Dori</a:t>
            </a:r>
          </a:p>
        </p:txBody>
      </p:sp>
      <p:sp>
        <p:nvSpPr>
          <p:cNvPr id="4" name="Text Placeholder 3"/>
          <p:cNvSpPr>
            <a:spLocks noGrp="1"/>
          </p:cNvSpPr>
          <p:nvPr>
            <p:ph type="body" sz="quarter" idx="14"/>
          </p:nvPr>
        </p:nvSpPr>
        <p:spPr>
          <a:xfrm>
            <a:off x="1743638" y="3370740"/>
            <a:ext cx="2713039" cy="654051"/>
          </a:xfrm>
        </p:spPr>
        <p:txBody>
          <a:bodyPr/>
          <a:lstStyle/>
          <a:p>
            <a:r>
              <a:rPr lang="es-ES" dirty="0" smtClean="0"/>
              <a:t>Dori, </a:t>
            </a:r>
            <a:r>
              <a:rPr lang="es-ES" dirty="0" err="1" smtClean="0"/>
              <a:t>Région</a:t>
            </a:r>
            <a:r>
              <a:rPr lang="es-ES" dirty="0" smtClean="0"/>
              <a:t> du </a:t>
            </a:r>
            <a:r>
              <a:rPr lang="es-ES" dirty="0" err="1" smtClean="0"/>
              <a:t>Sahel</a:t>
            </a:r>
            <a:endParaRPr lang="es-ES" dirty="0"/>
          </a:p>
          <a:p>
            <a:r>
              <a:rPr lang="fr-FR" dirty="0" smtClean="0"/>
              <a:t>mars </a:t>
            </a:r>
            <a:r>
              <a:rPr lang="es-ES" dirty="0" smtClean="0"/>
              <a:t>2022</a:t>
            </a:r>
            <a:endParaRPr lang="es-ES" dirty="0"/>
          </a:p>
        </p:txBody>
      </p:sp>
      <p:pic>
        <p:nvPicPr>
          <p:cNvPr id="5"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78977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2D24B57B-0991-4196-B139-05940D1B517C}"/>
              </a:ext>
            </a:extLst>
          </p:cNvPr>
          <p:cNvSpPr>
            <a:spLocks noGrp="1"/>
          </p:cNvSpPr>
          <p:nvPr>
            <p:ph type="ctrTitle"/>
          </p:nvPr>
        </p:nvSpPr>
        <p:spPr>
          <a:xfrm>
            <a:off x="291909" y="1845254"/>
            <a:ext cx="3229057" cy="2501153"/>
          </a:xfrm>
        </p:spPr>
        <p:txBody>
          <a:bodyPr/>
          <a:lstStyle/>
          <a:p>
            <a:r>
              <a:rPr lang="fr-FR" dirty="0"/>
              <a:t>Méthodologie</a:t>
            </a:r>
          </a:p>
        </p:txBody>
      </p:sp>
      <p:sp>
        <p:nvSpPr>
          <p:cNvPr id="16" name="Sous-titre 15">
            <a:extLst>
              <a:ext uri="{FF2B5EF4-FFF2-40B4-BE49-F238E27FC236}">
                <a16:creationId xmlns:a16="http://schemas.microsoft.com/office/drawing/2014/main" id="{B81E0774-1CE8-4310-9E0B-B8A6E3FB1173}"/>
              </a:ext>
            </a:extLst>
          </p:cNvPr>
          <p:cNvSpPr>
            <a:spLocks noGrp="1"/>
          </p:cNvSpPr>
          <p:nvPr>
            <p:ph type="subTitle" idx="1"/>
          </p:nvPr>
        </p:nvSpPr>
        <p:spPr>
          <a:xfrm>
            <a:off x="3496441" y="114605"/>
            <a:ext cx="4164106" cy="525931"/>
          </a:xfrm>
        </p:spPr>
        <p:txBody>
          <a:bodyPr/>
          <a:lstStyle/>
          <a:p>
            <a:r>
              <a:rPr lang="fr-FR" sz="1800" dirty="0"/>
              <a:t>ANALYSE SATELLITE</a:t>
            </a:r>
          </a:p>
        </p:txBody>
      </p:sp>
      <p:sp>
        <p:nvSpPr>
          <p:cNvPr id="18" name="Rounded Rectangle 5">
            <a:extLst>
              <a:ext uri="{FF2B5EF4-FFF2-40B4-BE49-F238E27FC236}">
                <a16:creationId xmlns:a16="http://schemas.microsoft.com/office/drawing/2014/main" id="{F03A953B-5AC8-49B8-B703-9A86C7F4E563}"/>
              </a:ext>
            </a:extLst>
          </p:cNvPr>
          <p:cNvSpPr/>
          <p:nvPr/>
        </p:nvSpPr>
        <p:spPr>
          <a:xfrm>
            <a:off x="3604438" y="1340417"/>
            <a:ext cx="5348176" cy="784685"/>
          </a:xfrm>
          <a:prstGeom prst="rect">
            <a:avLst/>
          </a:prstGeom>
          <a:solidFill>
            <a:srgbClr val="58585A"/>
          </a:solidFill>
          <a:ln w="19050">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Analyse d’images satellites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sur deux périodes </a:t>
            </a:r>
            <a:r>
              <a:rPr kumimoji="0" lang="en-GB"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 </a:t>
            </a:r>
            <a:r>
              <a:rPr kumimoji="0" lang="en-GB" sz="1400" b="0" i="0" u="none" strike="noStrike" kern="1200" cap="none" spc="0" normalizeH="0" baseline="0" noProof="0" dirty="0" err="1" smtClean="0">
                <a:ln>
                  <a:noFill/>
                </a:ln>
                <a:solidFill>
                  <a:prstClr val="white"/>
                </a:solidFill>
                <a:effectLst/>
                <a:uLnTx/>
                <a:uFillTx/>
                <a:latin typeface="Arial Narrow" panose="020B0606020202030204" pitchFamily="34" charset="0"/>
                <a:ea typeface="+mn-ea"/>
                <a:cs typeface="+mn-cs"/>
              </a:rPr>
              <a:t>octobre</a:t>
            </a:r>
            <a:r>
              <a:rPr kumimoji="0" lang="en-GB"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 2019 et </a:t>
            </a:r>
            <a:r>
              <a:rPr kumimoji="0" lang="en-GB" sz="1400" b="0" i="0" u="none" strike="noStrike" kern="1200" cap="none" spc="0" normalizeH="0" baseline="0" noProof="0" dirty="0" err="1" smtClean="0">
                <a:ln>
                  <a:noFill/>
                </a:ln>
                <a:solidFill>
                  <a:prstClr val="white"/>
                </a:solidFill>
                <a:effectLst/>
                <a:uLnTx/>
                <a:uFillTx/>
                <a:latin typeface="Arial Narrow" panose="020B0606020202030204" pitchFamily="34" charset="0"/>
                <a:ea typeface="+mn-ea"/>
                <a:cs typeface="+mn-cs"/>
              </a:rPr>
              <a:t>deuxième</a:t>
            </a:r>
            <a:r>
              <a:rPr kumimoji="0" lang="en-GB"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 </a:t>
            </a:r>
            <a:r>
              <a:rPr kumimoji="0" lang="en-GB" sz="14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semestre</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GB"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2020</a:t>
            </a:r>
            <a:endPar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9" name="Rounded Rectangle 21">
            <a:extLst>
              <a:ext uri="{FF2B5EF4-FFF2-40B4-BE49-F238E27FC236}">
                <a16:creationId xmlns:a16="http://schemas.microsoft.com/office/drawing/2014/main" id="{12A9A386-87AA-4894-8960-5E813E2691F4}"/>
              </a:ext>
            </a:extLst>
          </p:cNvPr>
          <p:cNvSpPr/>
          <p:nvPr/>
        </p:nvSpPr>
        <p:spPr>
          <a:xfrm>
            <a:off x="4200527" y="2427976"/>
            <a:ext cx="4095749" cy="892926"/>
          </a:xfrm>
          <a:prstGeom prst="rect">
            <a:avLst/>
          </a:prstGeom>
          <a:solidFill>
            <a:srgbClr val="979797"/>
          </a:solidFill>
          <a:ln>
            <a:solidFill>
              <a:srgbClr val="D1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Images transmises par UNOSAT, dates déterminées en fonction des images disponibles et de la qualité des clichés</a:t>
            </a: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20" name="Straight Arrow Connector 22">
            <a:extLst>
              <a:ext uri="{FF2B5EF4-FFF2-40B4-BE49-F238E27FC236}">
                <a16:creationId xmlns:a16="http://schemas.microsoft.com/office/drawing/2014/main" id="{C6814F48-772B-4235-B8A4-9B9D34CAC1F6}"/>
              </a:ext>
            </a:extLst>
          </p:cNvPr>
          <p:cNvCxnSpPr>
            <a:cxnSpLocks/>
          </p:cNvCxnSpPr>
          <p:nvPr/>
        </p:nvCxnSpPr>
        <p:spPr>
          <a:xfrm>
            <a:off x="6240533" y="2109731"/>
            <a:ext cx="7869" cy="318245"/>
          </a:xfrm>
          <a:prstGeom prst="straightConnector1">
            <a:avLst/>
          </a:prstGeom>
          <a:ln>
            <a:solidFill>
              <a:srgbClr val="979797"/>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0AA7B85-BF7D-4952-96D3-AF22E26063FC}"/>
              </a:ext>
            </a:extLst>
          </p:cNvPr>
          <p:cNvSpPr/>
          <p:nvPr/>
        </p:nvSpPr>
        <p:spPr>
          <a:xfrm>
            <a:off x="3800460" y="3944073"/>
            <a:ext cx="5051631" cy="23968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Analyse réalisée</a:t>
            </a:r>
          </a:p>
        </p:txBody>
      </p:sp>
      <p:sp>
        <p:nvSpPr>
          <p:cNvPr id="26" name="Rounded Rectangle 10">
            <a:extLst>
              <a:ext uri="{FF2B5EF4-FFF2-40B4-BE49-F238E27FC236}">
                <a16:creationId xmlns:a16="http://schemas.microsoft.com/office/drawing/2014/main" id="{C8ED5D3A-C718-4C5B-99BB-0B529C47EDFD}"/>
              </a:ext>
            </a:extLst>
          </p:cNvPr>
          <p:cNvSpPr/>
          <p:nvPr/>
        </p:nvSpPr>
        <p:spPr>
          <a:xfrm>
            <a:off x="4456524" y="4419735"/>
            <a:ext cx="1700571" cy="64273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Identification des zones d’étalement urbain</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7" name="Rounded Rectangle 12">
            <a:extLst>
              <a:ext uri="{FF2B5EF4-FFF2-40B4-BE49-F238E27FC236}">
                <a16:creationId xmlns:a16="http://schemas.microsoft.com/office/drawing/2014/main" id="{D531EA8D-78F3-41BE-A325-E95F775A7A62}"/>
              </a:ext>
            </a:extLst>
          </p:cNvPr>
          <p:cNvSpPr/>
          <p:nvPr/>
        </p:nvSpPr>
        <p:spPr>
          <a:xfrm>
            <a:off x="6655586" y="4400940"/>
            <a:ext cx="1700570" cy="68032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Identification des zones de densification urbaine</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8" name="Rounded Rectangle 10">
            <a:extLst>
              <a:ext uri="{FF2B5EF4-FFF2-40B4-BE49-F238E27FC236}">
                <a16:creationId xmlns:a16="http://schemas.microsoft.com/office/drawing/2014/main" id="{C800F85A-D018-410F-9B08-2AE9AC1560BF}"/>
              </a:ext>
            </a:extLst>
          </p:cNvPr>
          <p:cNvSpPr/>
          <p:nvPr/>
        </p:nvSpPr>
        <p:spPr>
          <a:xfrm>
            <a:off x="5025592" y="5298450"/>
            <a:ext cx="2838707" cy="68032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CH" sz="11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Analyse des types de bâtis apparus entre les différentes périodes, selon 3 typologies </a:t>
            </a:r>
            <a:r>
              <a:rPr lang="fr-CH" sz="1100" b="1" dirty="0">
                <a:solidFill>
                  <a:srgbClr val="EE5859"/>
                </a:solidFill>
                <a:latin typeface="Arial Narrow" panose="020B0606020202030204" pitchFamily="34" charset="0"/>
              </a:rPr>
              <a:t>: </a:t>
            </a:r>
            <a:r>
              <a:rPr lang="fr-CH" sz="1100" b="1" i="1" dirty="0" err="1">
                <a:solidFill>
                  <a:srgbClr val="EE5859"/>
                </a:solidFill>
                <a:latin typeface="Arial Narrow" panose="020B0606020202030204" pitchFamily="34" charset="0"/>
              </a:rPr>
              <a:t>Refugee</a:t>
            </a:r>
            <a:r>
              <a:rPr lang="fr-CH" sz="1100" b="1" i="1" dirty="0">
                <a:solidFill>
                  <a:srgbClr val="EE5859"/>
                </a:solidFill>
                <a:latin typeface="Arial Narrow" panose="020B0606020202030204" pitchFamily="34" charset="0"/>
              </a:rPr>
              <a:t> </a:t>
            </a:r>
            <a:r>
              <a:rPr lang="fr-CH" sz="1100" b="1" i="1" dirty="0" err="1">
                <a:solidFill>
                  <a:srgbClr val="EE5859"/>
                </a:solidFill>
                <a:latin typeface="Arial Narrow" panose="020B0606020202030204" pitchFamily="34" charset="0"/>
              </a:rPr>
              <a:t>Housing</a:t>
            </a:r>
            <a:r>
              <a:rPr lang="fr-CH" sz="1100" b="1" i="1" dirty="0">
                <a:solidFill>
                  <a:srgbClr val="EE5859"/>
                </a:solidFill>
                <a:latin typeface="Arial Narrow" panose="020B0606020202030204" pitchFamily="34" charset="0"/>
              </a:rPr>
              <a:t> </a:t>
            </a:r>
            <a:r>
              <a:rPr lang="fr-CH" sz="1100" b="1" i="1" dirty="0" smtClean="0">
                <a:solidFill>
                  <a:srgbClr val="EE5859"/>
                </a:solidFill>
                <a:latin typeface="Arial Narrow" panose="020B0606020202030204" pitchFamily="34" charset="0"/>
              </a:rPr>
              <a:t>Unit </a:t>
            </a:r>
            <a:r>
              <a:rPr lang="fr-CH" sz="1100" b="1" dirty="0" smtClean="0">
                <a:solidFill>
                  <a:srgbClr val="EE5859"/>
                </a:solidFill>
                <a:latin typeface="Arial Narrow" panose="020B0606020202030204" pitchFamily="34" charset="0"/>
              </a:rPr>
              <a:t>(RHU)</a:t>
            </a:r>
            <a:r>
              <a:rPr kumimoji="0" lang="fr-CH" sz="11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 abris d’urgence, maison en dur</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pic>
        <p:nvPicPr>
          <p:cNvPr id="11"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762746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909" y="1845254"/>
            <a:ext cx="3205839" cy="2501153"/>
          </a:xfrm>
        </p:spPr>
        <p:txBody>
          <a:bodyPr/>
          <a:lstStyle/>
          <a:p>
            <a:r>
              <a:rPr lang="fr-CH" dirty="0"/>
              <a:t>Méthodologie</a:t>
            </a:r>
            <a:endParaRPr lang="en-GB" dirty="0"/>
          </a:p>
        </p:txBody>
      </p:sp>
      <p:sp>
        <p:nvSpPr>
          <p:cNvPr id="16" name="Subtitle 15"/>
          <p:cNvSpPr>
            <a:spLocks noGrp="1"/>
          </p:cNvSpPr>
          <p:nvPr>
            <p:ph type="subTitle" idx="1"/>
          </p:nvPr>
        </p:nvSpPr>
        <p:spPr>
          <a:xfrm>
            <a:off x="3497748" y="124210"/>
            <a:ext cx="4164107" cy="525931"/>
          </a:xfrm>
        </p:spPr>
        <p:txBody>
          <a:bodyPr/>
          <a:lstStyle/>
          <a:p>
            <a:r>
              <a:rPr lang="fr-CH" sz="1800" dirty="0"/>
              <a:t>VOLET QUANTITATI</a:t>
            </a:r>
            <a:r>
              <a:rPr lang="en-GB" sz="1800" dirty="0"/>
              <a:t>F</a:t>
            </a:r>
            <a:endParaRPr lang="fr-CH" sz="1800" dirty="0"/>
          </a:p>
        </p:txBody>
      </p:sp>
      <p:sp>
        <p:nvSpPr>
          <p:cNvPr id="5" name="Rounded Rectangle 4"/>
          <p:cNvSpPr/>
          <p:nvPr/>
        </p:nvSpPr>
        <p:spPr>
          <a:xfrm>
            <a:off x="3605550" y="784496"/>
            <a:ext cx="5272587" cy="1304329"/>
          </a:xfrm>
          <a:prstGeom prst="rect">
            <a:avLst/>
          </a:prstGeom>
          <a:solidFill>
            <a:srgbClr val="58585A"/>
          </a:solidFill>
          <a:ln w="19050">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Questionnaire ménage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sur les conditions de vie sur les </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Zones d’accueil de déplacés (ZAD)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et sur l’utilisation des infrastructures sociocommunautaires présentes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Représentativité au niveau de la ville pour les populations vivant sur les </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ZAD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niveau de confiance de 95% / marge d’erreur de 10%</a:t>
            </a:r>
          </a:p>
        </p:txBody>
      </p:sp>
      <p:sp>
        <p:nvSpPr>
          <p:cNvPr id="22" name="Rounded Rectangle 21"/>
          <p:cNvSpPr/>
          <p:nvPr/>
        </p:nvSpPr>
        <p:spPr>
          <a:xfrm>
            <a:off x="4769785" y="2391550"/>
            <a:ext cx="2941487" cy="638522"/>
          </a:xfrm>
          <a:prstGeom prst="rect">
            <a:avLst/>
          </a:prstGeom>
          <a:solidFill>
            <a:srgbClr val="979797"/>
          </a:solidFill>
          <a:ln>
            <a:solidFill>
              <a:srgbClr val="D1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Echantillonnage stratifié aléatoire réalisé par statut (non </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déplacés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et PDI)</a:t>
            </a: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23" name="Straight Arrow Connector 22"/>
          <p:cNvCxnSpPr>
            <a:cxnSpLocks/>
            <a:stCxn id="5" idx="2"/>
            <a:endCxn id="22" idx="0"/>
          </p:cNvCxnSpPr>
          <p:nvPr/>
        </p:nvCxnSpPr>
        <p:spPr>
          <a:xfrm flipH="1">
            <a:off x="6240529" y="2088825"/>
            <a:ext cx="1315" cy="302725"/>
          </a:xfrm>
          <a:prstGeom prst="straightConnector1">
            <a:avLst/>
          </a:prstGeom>
          <a:ln>
            <a:solidFill>
              <a:srgbClr val="979797"/>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AFC397E-04B2-4081-9B2C-C7C29F592F82}"/>
              </a:ext>
            </a:extLst>
          </p:cNvPr>
          <p:cNvSpPr/>
          <p:nvPr/>
        </p:nvSpPr>
        <p:spPr>
          <a:xfrm>
            <a:off x="3631596" y="3793382"/>
            <a:ext cx="5246541" cy="212561"/>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Thèmes abordés</a:t>
            </a:r>
          </a:p>
        </p:txBody>
      </p:sp>
      <p:sp>
        <p:nvSpPr>
          <p:cNvPr id="30" name="Rounded Rectangle 10">
            <a:extLst>
              <a:ext uri="{FF2B5EF4-FFF2-40B4-BE49-F238E27FC236}">
                <a16:creationId xmlns:a16="http://schemas.microsoft.com/office/drawing/2014/main" id="{E8A57C24-8D7C-408F-91F5-A1098D070BAF}"/>
              </a:ext>
            </a:extLst>
          </p:cNvPr>
          <p:cNvSpPr/>
          <p:nvPr/>
        </p:nvSpPr>
        <p:spPr>
          <a:xfrm>
            <a:off x="3605550" y="4197907"/>
            <a:ext cx="5272588" cy="1647081"/>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Démographie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Déplacement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Moyens de subsistance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Sécurité alimentaire et marchés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Abris et </a:t>
            </a:r>
            <a:r>
              <a:rPr kumimoji="0" lang="fr-CH" sz="14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Articles Ménagers Essentiels (AME)</a:t>
            </a:r>
            <a:endPar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Eau, hygiène et assainissement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Santé</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Violences basées sur le </a:t>
            </a:r>
            <a:r>
              <a:rPr kumimoji="0" lang="fr-CH" sz="14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genre (VBG)</a:t>
            </a:r>
            <a:endPar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Cohésion sociale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Gouvernance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H"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Assistance humanitaire</a:t>
            </a:r>
            <a:endParaRPr kumimoji="0" lang="en-GB" sz="14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pic>
        <p:nvPicPr>
          <p:cNvPr id="9"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7" name="Rectangle 6"/>
          <p:cNvSpPr/>
          <p:nvPr/>
        </p:nvSpPr>
        <p:spPr>
          <a:xfrm>
            <a:off x="4769785" y="3131544"/>
            <a:ext cx="2941487" cy="523220"/>
          </a:xfrm>
          <a:prstGeom prst="rect">
            <a:avLst/>
          </a:prstGeom>
          <a:ln>
            <a:solidFill>
              <a:schemeClr val="bg1">
                <a:lumMod val="75000"/>
              </a:schemeClr>
            </a:solidFill>
          </a:ln>
        </p:spPr>
        <p:txBody>
          <a:bodyPr wrap="square">
            <a:spAutoFit/>
          </a:bodyPr>
          <a:lstStyle/>
          <a:p>
            <a:pPr algn="ctr"/>
            <a:r>
              <a:rPr lang="fr-FR" sz="1400" b="1" dirty="0">
                <a:solidFill>
                  <a:schemeClr val="tx1">
                    <a:lumMod val="65000"/>
                    <a:lumOff val="35000"/>
                  </a:schemeClr>
                </a:solidFill>
                <a:latin typeface="Arial Narrow" panose="020B0606020202030204" pitchFamily="34" charset="0"/>
              </a:rPr>
              <a:t>203 </a:t>
            </a:r>
            <a:r>
              <a:rPr lang="fr-FR" sz="1400" b="1" dirty="0" smtClean="0">
                <a:solidFill>
                  <a:schemeClr val="tx1">
                    <a:lumMod val="65000"/>
                    <a:lumOff val="35000"/>
                  </a:schemeClr>
                </a:solidFill>
                <a:latin typeface="Arial Narrow" panose="020B0606020202030204" pitchFamily="34" charset="0"/>
              </a:rPr>
              <a:t>ménages (101 </a:t>
            </a:r>
            <a:r>
              <a:rPr lang="fr-FR" sz="1400" b="1" dirty="0">
                <a:solidFill>
                  <a:schemeClr val="tx1">
                    <a:lumMod val="65000"/>
                    <a:lumOff val="35000"/>
                  </a:schemeClr>
                </a:solidFill>
                <a:latin typeface="Arial Narrow" panose="020B0606020202030204" pitchFamily="34" charset="0"/>
              </a:rPr>
              <a:t>ménages PDI et 102 ménages non </a:t>
            </a:r>
            <a:r>
              <a:rPr lang="fr-FR" sz="1400" b="1" dirty="0" smtClean="0">
                <a:solidFill>
                  <a:schemeClr val="tx1">
                    <a:lumMod val="65000"/>
                    <a:lumOff val="35000"/>
                  </a:schemeClr>
                </a:solidFill>
                <a:latin typeface="Arial Narrow" panose="020B0606020202030204" pitchFamily="34" charset="0"/>
              </a:rPr>
              <a:t>déplacés) interrogés. </a:t>
            </a:r>
            <a:endParaRPr lang="fr-FR" sz="1400" b="1"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881621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7D5324-81E4-4E25-B46F-766BE5B78E69}"/>
              </a:ext>
            </a:extLst>
          </p:cNvPr>
          <p:cNvSpPr>
            <a:spLocks noGrp="1"/>
          </p:cNvSpPr>
          <p:nvPr>
            <p:ph type="ctrTitle"/>
          </p:nvPr>
        </p:nvSpPr>
        <p:spPr>
          <a:xfrm>
            <a:off x="291909" y="1845254"/>
            <a:ext cx="3268216" cy="2501153"/>
          </a:xfrm>
        </p:spPr>
        <p:txBody>
          <a:bodyPr/>
          <a:lstStyle/>
          <a:p>
            <a:r>
              <a:rPr lang="fr-FR" dirty="0"/>
              <a:t>Méthodologie</a:t>
            </a:r>
          </a:p>
        </p:txBody>
      </p:sp>
      <p:sp>
        <p:nvSpPr>
          <p:cNvPr id="15" name="Rounded Rectangle 5">
            <a:extLst>
              <a:ext uri="{FF2B5EF4-FFF2-40B4-BE49-F238E27FC236}">
                <a16:creationId xmlns:a16="http://schemas.microsoft.com/office/drawing/2014/main" id="{43FB59E0-4674-4DC8-9DB4-8D4F09B7E6CB}"/>
              </a:ext>
            </a:extLst>
          </p:cNvPr>
          <p:cNvSpPr/>
          <p:nvPr/>
        </p:nvSpPr>
        <p:spPr>
          <a:xfrm>
            <a:off x="3827417" y="797125"/>
            <a:ext cx="4846320" cy="1048129"/>
          </a:xfrm>
          <a:prstGeom prst="rect">
            <a:avLst/>
          </a:prstGeom>
          <a:solidFill>
            <a:srgbClr val="58585A"/>
          </a:solidFill>
          <a:ln w="19050">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 Cartographie des infrastructures sociocommunautaires de base</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utilisées par les habitants des </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ZAD et SAT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et </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entretien structuré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avec un IC au niveau de chaque infrastructure</a:t>
            </a: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6" name="Rounded Rectangle 6">
            <a:extLst>
              <a:ext uri="{FF2B5EF4-FFF2-40B4-BE49-F238E27FC236}">
                <a16:creationId xmlns:a16="http://schemas.microsoft.com/office/drawing/2014/main" id="{351128FA-B480-4E7A-8F31-3D59C8F431DE}"/>
              </a:ext>
            </a:extLst>
          </p:cNvPr>
          <p:cNvSpPr/>
          <p:nvPr/>
        </p:nvSpPr>
        <p:spPr>
          <a:xfrm>
            <a:off x="4737538" y="2029473"/>
            <a:ext cx="3008731" cy="747368"/>
          </a:xfrm>
          <a:prstGeom prst="rect">
            <a:avLst/>
          </a:prstGeom>
          <a:solidFill>
            <a:srgbClr val="979797"/>
          </a:solidFill>
          <a:ln>
            <a:solidFill>
              <a:srgbClr val="D1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2.1 : Parcours du site et identification des infrastructures sociocommunautaires de base</a:t>
            </a: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7" name="Rounded Rectangle 7">
            <a:extLst>
              <a:ext uri="{FF2B5EF4-FFF2-40B4-BE49-F238E27FC236}">
                <a16:creationId xmlns:a16="http://schemas.microsoft.com/office/drawing/2014/main" id="{9E95C39C-C9FE-4951-8ACF-588EA59B4A46}"/>
              </a:ext>
            </a:extLst>
          </p:cNvPr>
          <p:cNvSpPr/>
          <p:nvPr/>
        </p:nvSpPr>
        <p:spPr>
          <a:xfrm>
            <a:off x="3885710" y="2990220"/>
            <a:ext cx="4709636" cy="663095"/>
          </a:xfrm>
          <a:prstGeom prst="rect">
            <a:avLst/>
          </a:prstGeom>
          <a:solidFill>
            <a:srgbClr val="979797"/>
          </a:solidFill>
          <a:ln>
            <a:solidFill>
              <a:srgbClr val="D1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2.2 : Questionnaire IC au niveau des différents types </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d’infrastructures</a:t>
            </a:r>
            <a:endPar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9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Prise du point GPS de l’infrastructure</a:t>
            </a:r>
          </a:p>
        </p:txBody>
      </p:sp>
      <p:cxnSp>
        <p:nvCxnSpPr>
          <p:cNvPr id="18" name="Straight Arrow Connector 8">
            <a:extLst>
              <a:ext uri="{FF2B5EF4-FFF2-40B4-BE49-F238E27FC236}">
                <a16:creationId xmlns:a16="http://schemas.microsoft.com/office/drawing/2014/main" id="{530CD958-75E1-4511-B00E-0ADAA054F65A}"/>
              </a:ext>
            </a:extLst>
          </p:cNvPr>
          <p:cNvCxnSpPr>
            <a:cxnSpLocks/>
            <a:endCxn id="16" idx="0"/>
          </p:cNvCxnSpPr>
          <p:nvPr/>
        </p:nvCxnSpPr>
        <p:spPr>
          <a:xfrm>
            <a:off x="6240528" y="1845254"/>
            <a:ext cx="1376" cy="184219"/>
          </a:xfrm>
          <a:prstGeom prst="straightConnector1">
            <a:avLst/>
          </a:prstGeom>
          <a:ln>
            <a:solidFill>
              <a:srgbClr val="97979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9">
            <a:extLst>
              <a:ext uri="{FF2B5EF4-FFF2-40B4-BE49-F238E27FC236}">
                <a16:creationId xmlns:a16="http://schemas.microsoft.com/office/drawing/2014/main" id="{B8FA01FE-5613-490D-B614-B7366A8F1BDD}"/>
              </a:ext>
            </a:extLst>
          </p:cNvPr>
          <p:cNvCxnSpPr>
            <a:cxnSpLocks/>
            <a:stCxn id="16" idx="2"/>
            <a:endCxn id="17" idx="0"/>
          </p:cNvCxnSpPr>
          <p:nvPr/>
        </p:nvCxnSpPr>
        <p:spPr>
          <a:xfrm flipH="1">
            <a:off x="6240528" y="2776841"/>
            <a:ext cx="1376" cy="213379"/>
          </a:xfrm>
          <a:prstGeom prst="straightConnector1">
            <a:avLst/>
          </a:prstGeom>
          <a:ln>
            <a:solidFill>
              <a:srgbClr val="979797"/>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0">
            <a:extLst>
              <a:ext uri="{FF2B5EF4-FFF2-40B4-BE49-F238E27FC236}">
                <a16:creationId xmlns:a16="http://schemas.microsoft.com/office/drawing/2014/main" id="{B2F61866-C912-469D-B34B-0F8AAAF7D136}"/>
              </a:ext>
            </a:extLst>
          </p:cNvPr>
          <p:cNvSpPr/>
          <p:nvPr/>
        </p:nvSpPr>
        <p:spPr>
          <a:xfrm>
            <a:off x="4915598" y="5292610"/>
            <a:ext cx="664203" cy="38978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Latrines</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1" name="Rounded Rectangle 11">
            <a:extLst>
              <a:ext uri="{FF2B5EF4-FFF2-40B4-BE49-F238E27FC236}">
                <a16:creationId xmlns:a16="http://schemas.microsoft.com/office/drawing/2014/main" id="{A81719F7-C4FC-4E2C-9DBD-DCC1726FE81F}"/>
              </a:ext>
            </a:extLst>
          </p:cNvPr>
          <p:cNvSpPr/>
          <p:nvPr/>
        </p:nvSpPr>
        <p:spPr>
          <a:xfrm>
            <a:off x="4030952" y="5292610"/>
            <a:ext cx="664204" cy="38978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Point d’eau</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2" name="Rounded Rectangle 12">
            <a:extLst>
              <a:ext uri="{FF2B5EF4-FFF2-40B4-BE49-F238E27FC236}">
                <a16:creationId xmlns:a16="http://schemas.microsoft.com/office/drawing/2014/main" id="{0EAB81F5-FA2D-4B6A-BAEB-F250616B7302}"/>
              </a:ext>
            </a:extLst>
          </p:cNvPr>
          <p:cNvSpPr/>
          <p:nvPr/>
        </p:nvSpPr>
        <p:spPr>
          <a:xfrm>
            <a:off x="5800243" y="5291912"/>
            <a:ext cx="1029085" cy="390487"/>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Etablissement de santé</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3" name="Rounded Rectangle 13">
            <a:extLst>
              <a:ext uri="{FF2B5EF4-FFF2-40B4-BE49-F238E27FC236}">
                <a16:creationId xmlns:a16="http://schemas.microsoft.com/office/drawing/2014/main" id="{647D51AF-49E8-4DD4-A3A6-8646D1F0D5EF}"/>
              </a:ext>
            </a:extLst>
          </p:cNvPr>
          <p:cNvSpPr/>
          <p:nvPr/>
        </p:nvSpPr>
        <p:spPr>
          <a:xfrm>
            <a:off x="7046713" y="5291912"/>
            <a:ext cx="586783" cy="390487"/>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Marché</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4" name="Rounded Rectangle 14">
            <a:extLst>
              <a:ext uri="{FF2B5EF4-FFF2-40B4-BE49-F238E27FC236}">
                <a16:creationId xmlns:a16="http://schemas.microsoft.com/office/drawing/2014/main" id="{E7C890D5-E1D7-44B8-B0AD-8D071A26F2E3}"/>
              </a:ext>
            </a:extLst>
          </p:cNvPr>
          <p:cNvSpPr/>
          <p:nvPr/>
        </p:nvSpPr>
        <p:spPr>
          <a:xfrm>
            <a:off x="7850881" y="5291912"/>
            <a:ext cx="526395" cy="390487"/>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Ecole</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5" name="Subtitle 15">
            <a:extLst>
              <a:ext uri="{FF2B5EF4-FFF2-40B4-BE49-F238E27FC236}">
                <a16:creationId xmlns:a16="http://schemas.microsoft.com/office/drawing/2014/main" id="{DF5D3031-B112-4028-B79F-555CDF221EFE}"/>
              </a:ext>
            </a:extLst>
          </p:cNvPr>
          <p:cNvSpPr>
            <a:spLocks noGrp="1"/>
          </p:cNvSpPr>
          <p:nvPr>
            <p:ph type="subTitle" idx="1"/>
          </p:nvPr>
        </p:nvSpPr>
        <p:spPr>
          <a:xfrm>
            <a:off x="3488783" y="124210"/>
            <a:ext cx="4164107" cy="525931"/>
          </a:xfrm>
        </p:spPr>
        <p:txBody>
          <a:bodyPr/>
          <a:lstStyle/>
          <a:p>
            <a:r>
              <a:rPr lang="fr-CH" sz="1800" dirty="0"/>
              <a:t>VOLET QUANTITATI</a:t>
            </a:r>
            <a:r>
              <a:rPr lang="en-GB" sz="1800" dirty="0"/>
              <a:t>F</a:t>
            </a:r>
            <a:endParaRPr lang="fr-CH" sz="1800" dirty="0"/>
          </a:p>
        </p:txBody>
      </p:sp>
      <p:sp>
        <p:nvSpPr>
          <p:cNvPr id="28" name="Rectangle 27">
            <a:extLst>
              <a:ext uri="{FF2B5EF4-FFF2-40B4-BE49-F238E27FC236}">
                <a16:creationId xmlns:a16="http://schemas.microsoft.com/office/drawing/2014/main" id="{7B407CFD-47F4-4FE0-A4B1-9CA469080F8B}"/>
              </a:ext>
            </a:extLst>
          </p:cNvPr>
          <p:cNvSpPr/>
          <p:nvPr/>
        </p:nvSpPr>
        <p:spPr>
          <a:xfrm>
            <a:off x="3827416" y="4848428"/>
            <a:ext cx="5049405" cy="22047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Infrastructures et services couverts</a:t>
            </a:r>
          </a:p>
        </p:txBody>
      </p:sp>
      <p:pic>
        <p:nvPicPr>
          <p:cNvPr id="26"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27" name="Rectangle 26"/>
          <p:cNvSpPr/>
          <p:nvPr/>
        </p:nvSpPr>
        <p:spPr>
          <a:xfrm>
            <a:off x="3885710" y="3763374"/>
            <a:ext cx="4709636" cy="954107"/>
          </a:xfrm>
          <a:prstGeom prst="rect">
            <a:avLst/>
          </a:prstGeom>
          <a:ln>
            <a:solidFill>
              <a:schemeClr val="bg1">
                <a:lumMod val="75000"/>
              </a:schemeClr>
            </a:solidFill>
          </a:ln>
        </p:spPr>
        <p:txBody>
          <a:bodyPr wrap="square">
            <a:spAutoFit/>
          </a:bodyPr>
          <a:lstStyle/>
          <a:p>
            <a:pPr algn="ctr"/>
            <a:r>
              <a:rPr lang="fr-FR" sz="1400" b="1" dirty="0">
                <a:solidFill>
                  <a:schemeClr val="tx1">
                    <a:lumMod val="65000"/>
                    <a:lumOff val="35000"/>
                  </a:schemeClr>
                </a:solidFill>
                <a:latin typeface="Arial Narrow" panose="020B0606020202030204" pitchFamily="34" charset="0"/>
              </a:rPr>
              <a:t>296 </a:t>
            </a:r>
            <a:r>
              <a:rPr lang="fr-FR" sz="1400" b="1" dirty="0" smtClean="0">
                <a:solidFill>
                  <a:schemeClr val="tx1">
                    <a:lumMod val="65000"/>
                    <a:lumOff val="35000"/>
                  </a:schemeClr>
                </a:solidFill>
                <a:latin typeface="Arial Narrow" panose="020B0606020202030204" pitchFamily="34" charset="0"/>
              </a:rPr>
              <a:t>IC interrogé. </a:t>
            </a:r>
          </a:p>
          <a:p>
            <a:pPr algn="ctr"/>
            <a:r>
              <a:rPr lang="fr-FR" sz="1400" b="1" dirty="0" smtClean="0">
                <a:solidFill>
                  <a:schemeClr val="tx1">
                    <a:lumMod val="65000"/>
                    <a:lumOff val="35000"/>
                  </a:schemeClr>
                </a:solidFill>
                <a:latin typeface="Arial Narrow" panose="020B0606020202030204" pitchFamily="34" charset="0"/>
              </a:rPr>
              <a:t>Ces IC </a:t>
            </a:r>
            <a:r>
              <a:rPr lang="fr-FR" sz="1400" b="1" dirty="0">
                <a:solidFill>
                  <a:schemeClr val="tx1">
                    <a:lumMod val="65000"/>
                    <a:lumOff val="35000"/>
                  </a:schemeClr>
                </a:solidFill>
                <a:latin typeface="Arial Narrow" panose="020B0606020202030204" pitchFamily="34" charset="0"/>
              </a:rPr>
              <a:t>ont été enquêtés au </a:t>
            </a:r>
            <a:r>
              <a:rPr lang="fr-FR" sz="1400" b="1" dirty="0" smtClean="0">
                <a:solidFill>
                  <a:schemeClr val="tx1">
                    <a:lumMod val="65000"/>
                    <a:lumOff val="35000"/>
                  </a:schemeClr>
                </a:solidFill>
                <a:latin typeface="Arial Narrow" panose="020B0606020202030204" pitchFamily="34" charset="0"/>
              </a:rPr>
              <a:t>niveau de </a:t>
            </a:r>
            <a:r>
              <a:rPr lang="fr-FR" sz="1400" b="1" dirty="0">
                <a:solidFill>
                  <a:schemeClr val="tx1">
                    <a:lumMod val="65000"/>
                    <a:lumOff val="35000"/>
                  </a:schemeClr>
                </a:solidFill>
                <a:latin typeface="Arial Narrow" panose="020B0606020202030204" pitchFamily="34" charset="0"/>
              </a:rPr>
              <a:t>42 points d'eau, 216 latrines, 6 marchés, </a:t>
            </a:r>
            <a:r>
              <a:rPr lang="fr-FR" sz="1400" b="1" dirty="0" smtClean="0">
                <a:solidFill>
                  <a:schemeClr val="tx1">
                    <a:lumMod val="65000"/>
                    <a:lumOff val="35000"/>
                  </a:schemeClr>
                </a:solidFill>
                <a:latin typeface="Arial Narrow" panose="020B0606020202030204" pitchFamily="34" charset="0"/>
              </a:rPr>
              <a:t>4 centres </a:t>
            </a:r>
            <a:r>
              <a:rPr lang="fr-FR" sz="1400" b="1" dirty="0">
                <a:solidFill>
                  <a:schemeClr val="tx1">
                    <a:lumMod val="65000"/>
                    <a:lumOff val="35000"/>
                  </a:schemeClr>
                </a:solidFill>
                <a:latin typeface="Arial Narrow" panose="020B0606020202030204" pitchFamily="34" charset="0"/>
              </a:rPr>
              <a:t>de santé et 26 établissements scolaires.</a:t>
            </a:r>
          </a:p>
        </p:txBody>
      </p:sp>
    </p:spTree>
    <p:extLst>
      <p:ext uri="{BB962C8B-B14F-4D97-AF65-F5344CB8AC3E}">
        <p14:creationId xmlns:p14="http://schemas.microsoft.com/office/powerpoint/2010/main" val="2127591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909" y="1845254"/>
            <a:ext cx="3206300" cy="2501153"/>
          </a:xfrm>
        </p:spPr>
        <p:txBody>
          <a:bodyPr/>
          <a:lstStyle/>
          <a:p>
            <a:r>
              <a:rPr lang="fr-CH" dirty="0"/>
              <a:t>Méthodologie</a:t>
            </a:r>
            <a:endParaRPr lang="en-GB" dirty="0"/>
          </a:p>
        </p:txBody>
      </p:sp>
      <p:sp>
        <p:nvSpPr>
          <p:cNvPr id="4" name="Sous-titre 3">
            <a:extLst>
              <a:ext uri="{FF2B5EF4-FFF2-40B4-BE49-F238E27FC236}">
                <a16:creationId xmlns:a16="http://schemas.microsoft.com/office/drawing/2014/main" id="{5A007E80-9A46-4F0D-A011-FCD7DC697A12}"/>
              </a:ext>
            </a:extLst>
          </p:cNvPr>
          <p:cNvSpPr>
            <a:spLocks noGrp="1"/>
          </p:cNvSpPr>
          <p:nvPr>
            <p:ph type="subTitle" idx="1"/>
          </p:nvPr>
        </p:nvSpPr>
        <p:spPr>
          <a:xfrm>
            <a:off x="3471326" y="127006"/>
            <a:ext cx="4164107" cy="525931"/>
          </a:xfrm>
        </p:spPr>
        <p:txBody>
          <a:bodyPr/>
          <a:lstStyle/>
          <a:p>
            <a:r>
              <a:rPr lang="en-US" sz="1800" dirty="0"/>
              <a:t>VOLET QUALITATIF</a:t>
            </a:r>
            <a:endParaRPr lang="fr-FR" sz="1800" dirty="0"/>
          </a:p>
        </p:txBody>
      </p:sp>
      <p:sp>
        <p:nvSpPr>
          <p:cNvPr id="17" name="Rounded Rectangle 4">
            <a:extLst>
              <a:ext uri="{FF2B5EF4-FFF2-40B4-BE49-F238E27FC236}">
                <a16:creationId xmlns:a16="http://schemas.microsoft.com/office/drawing/2014/main" id="{15045E65-A69C-4916-BC7E-BB4AC8D4C64E}"/>
              </a:ext>
            </a:extLst>
          </p:cNvPr>
          <p:cNvSpPr/>
          <p:nvPr/>
        </p:nvSpPr>
        <p:spPr>
          <a:xfrm>
            <a:off x="3800460" y="949516"/>
            <a:ext cx="5051631" cy="882527"/>
          </a:xfrm>
          <a:prstGeom prst="rect">
            <a:avLst/>
          </a:prstGeom>
          <a:solidFill>
            <a:srgbClr val="58585A"/>
          </a:solidFill>
          <a:ln w="19050">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r>
              <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Un groupe de discussion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au niveau de chaque ZAD/SAT couvert par l’évaluation</a:t>
            </a:r>
          </a:p>
        </p:txBody>
      </p:sp>
      <p:sp>
        <p:nvSpPr>
          <p:cNvPr id="24" name="Rounded Rectangle 21">
            <a:extLst>
              <a:ext uri="{FF2B5EF4-FFF2-40B4-BE49-F238E27FC236}">
                <a16:creationId xmlns:a16="http://schemas.microsoft.com/office/drawing/2014/main" id="{A6A23F88-63BE-4A44-833F-D9B4C6E06F3B}"/>
              </a:ext>
            </a:extLst>
          </p:cNvPr>
          <p:cNvSpPr/>
          <p:nvPr/>
        </p:nvSpPr>
        <p:spPr>
          <a:xfrm>
            <a:off x="4672286" y="1988807"/>
            <a:ext cx="3307976" cy="642739"/>
          </a:xfrm>
          <a:prstGeom prst="rect">
            <a:avLst/>
          </a:prstGeom>
          <a:solidFill>
            <a:srgbClr val="979797"/>
          </a:solidFill>
          <a:ln>
            <a:solidFill>
              <a:srgbClr val="D1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Groupes de discussion mixtes auprès des PDI vivant sur les </a:t>
            </a:r>
            <a:r>
              <a:rPr lang="fr-CH" sz="1400" dirty="0" smtClean="0">
                <a:solidFill>
                  <a:prstClr val="white"/>
                </a:solidFill>
                <a:latin typeface="Arial Narrow" panose="020B0606020202030204" pitchFamily="34" charset="0"/>
              </a:rPr>
              <a:t>ZAD</a:t>
            </a: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cxnSp>
        <p:nvCxnSpPr>
          <p:cNvPr id="25" name="Straight Arrow Connector 22">
            <a:extLst>
              <a:ext uri="{FF2B5EF4-FFF2-40B4-BE49-F238E27FC236}">
                <a16:creationId xmlns:a16="http://schemas.microsoft.com/office/drawing/2014/main" id="{0E39DC01-8FFA-46E4-BE91-0B048A565C96}"/>
              </a:ext>
            </a:extLst>
          </p:cNvPr>
          <p:cNvCxnSpPr>
            <a:cxnSpLocks/>
            <a:stCxn id="17" idx="2"/>
            <a:endCxn id="24" idx="0"/>
          </p:cNvCxnSpPr>
          <p:nvPr/>
        </p:nvCxnSpPr>
        <p:spPr>
          <a:xfrm flipH="1">
            <a:off x="6326274" y="1832043"/>
            <a:ext cx="2" cy="156764"/>
          </a:xfrm>
          <a:prstGeom prst="straightConnector1">
            <a:avLst/>
          </a:prstGeom>
          <a:ln>
            <a:solidFill>
              <a:srgbClr val="979797"/>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90998E19-A390-4769-990B-66988B457CDB}"/>
              </a:ext>
            </a:extLst>
          </p:cNvPr>
          <p:cNvSpPr/>
          <p:nvPr/>
        </p:nvSpPr>
        <p:spPr>
          <a:xfrm>
            <a:off x="4105835" y="4224816"/>
            <a:ext cx="1907237" cy="64273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Cohésion sociale et coexistence pacifique </a:t>
            </a:r>
            <a:r>
              <a:rPr kumimoji="0" lang="fr-CH" sz="11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entre les</a:t>
            </a:r>
            <a:r>
              <a:rPr kumimoji="0" lang="fr-CH" sz="1100" b="1" i="0" u="none" strike="noStrike" kern="1200" cap="none" spc="0" normalizeH="0" noProof="0" dirty="0" smtClean="0">
                <a:ln>
                  <a:noFill/>
                </a:ln>
                <a:solidFill>
                  <a:srgbClr val="EE5859"/>
                </a:solidFill>
                <a:effectLst/>
                <a:uLnTx/>
                <a:uFillTx/>
                <a:latin typeface="Arial Narrow" panose="020B0606020202030204" pitchFamily="34" charset="0"/>
                <a:ea typeface="+mn-ea"/>
                <a:cs typeface="+mn-cs"/>
              </a:rPr>
              <a:t> communautés </a:t>
            </a:r>
            <a:r>
              <a:rPr kumimoji="0" lang="fr-CH" sz="11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sur </a:t>
            </a: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les </a:t>
            </a:r>
            <a:r>
              <a:rPr kumimoji="0" lang="fr-CH" sz="11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ZAD</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13" name="Rounded Rectangle 12">
            <a:extLst>
              <a:ext uri="{FF2B5EF4-FFF2-40B4-BE49-F238E27FC236}">
                <a16:creationId xmlns:a16="http://schemas.microsoft.com/office/drawing/2014/main" id="{59614CEB-69CE-47C5-9443-F912356EC108}"/>
              </a:ext>
            </a:extLst>
          </p:cNvPr>
          <p:cNvSpPr/>
          <p:nvPr/>
        </p:nvSpPr>
        <p:spPr>
          <a:xfrm>
            <a:off x="6650812" y="4224816"/>
            <a:ext cx="1530754" cy="64273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Mécanismes de règlement des conflits</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16" name="Rounded Rectangle 10">
            <a:extLst>
              <a:ext uri="{FF2B5EF4-FFF2-40B4-BE49-F238E27FC236}">
                <a16:creationId xmlns:a16="http://schemas.microsoft.com/office/drawing/2014/main" id="{3F3BBDC3-5FF4-45DF-9A59-A8C8E837DD18}"/>
              </a:ext>
            </a:extLst>
          </p:cNvPr>
          <p:cNvSpPr/>
          <p:nvPr/>
        </p:nvSpPr>
        <p:spPr>
          <a:xfrm>
            <a:off x="5226744" y="5156806"/>
            <a:ext cx="2199061" cy="825983"/>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Cohésion sociale et coexistence pacifique au niveau des infrastructures sociocommunautaires de base</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19" name="Rectangle 18">
            <a:extLst>
              <a:ext uri="{FF2B5EF4-FFF2-40B4-BE49-F238E27FC236}">
                <a16:creationId xmlns:a16="http://schemas.microsoft.com/office/drawing/2014/main" id="{F6612CB0-F128-46E4-9239-1942EF7DD78D}"/>
              </a:ext>
            </a:extLst>
          </p:cNvPr>
          <p:cNvSpPr/>
          <p:nvPr/>
        </p:nvSpPr>
        <p:spPr>
          <a:xfrm>
            <a:off x="3826506" y="3695879"/>
            <a:ext cx="5051631" cy="23968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Thèmes abordés</a:t>
            </a:r>
          </a:p>
        </p:txBody>
      </p:sp>
      <p:pic>
        <p:nvPicPr>
          <p:cNvPr id="12"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5" name="Rectangle 4"/>
          <p:cNvSpPr/>
          <p:nvPr/>
        </p:nvSpPr>
        <p:spPr>
          <a:xfrm>
            <a:off x="4672286" y="2772077"/>
            <a:ext cx="3307976" cy="738664"/>
          </a:xfrm>
          <a:prstGeom prst="rect">
            <a:avLst/>
          </a:prstGeom>
          <a:ln>
            <a:solidFill>
              <a:schemeClr val="bg1">
                <a:lumMod val="75000"/>
              </a:schemeClr>
            </a:solidFill>
          </a:ln>
        </p:spPr>
        <p:txBody>
          <a:bodyPr wrap="square">
            <a:spAutoFit/>
          </a:bodyPr>
          <a:lstStyle/>
          <a:p>
            <a:pPr algn="ctr"/>
            <a:r>
              <a:rPr lang="fr-FR" sz="1400" b="1" dirty="0" smtClean="0">
                <a:solidFill>
                  <a:schemeClr val="tx1">
                    <a:lumMod val="65000"/>
                    <a:lumOff val="35000"/>
                  </a:schemeClr>
                </a:solidFill>
                <a:latin typeface="Arial Narrow" panose="020B0606020202030204" pitchFamily="34" charset="0"/>
              </a:rPr>
              <a:t>6 FGD organisés. Les </a:t>
            </a:r>
            <a:r>
              <a:rPr lang="fr-FR" sz="1400" b="1" dirty="0">
                <a:solidFill>
                  <a:schemeClr val="tx1">
                    <a:lumMod val="65000"/>
                    <a:lumOff val="35000"/>
                  </a:schemeClr>
                </a:solidFill>
                <a:latin typeface="Arial Narrow" panose="020B0606020202030204" pitchFamily="34" charset="0"/>
              </a:rPr>
              <a:t>groupes de discussion ont </a:t>
            </a:r>
            <a:r>
              <a:rPr lang="fr-FR" sz="1400" b="1" dirty="0" smtClean="0">
                <a:solidFill>
                  <a:schemeClr val="tx1">
                    <a:lumMod val="65000"/>
                    <a:lumOff val="35000"/>
                  </a:schemeClr>
                </a:solidFill>
                <a:latin typeface="Arial Narrow" panose="020B0606020202030204" pitchFamily="34" charset="0"/>
              </a:rPr>
              <a:t>rassemblé 39 </a:t>
            </a:r>
            <a:r>
              <a:rPr lang="fr-FR" sz="1400" b="1" dirty="0">
                <a:solidFill>
                  <a:schemeClr val="tx1">
                    <a:lumMod val="65000"/>
                    <a:lumOff val="35000"/>
                  </a:schemeClr>
                </a:solidFill>
                <a:latin typeface="Arial Narrow" panose="020B0606020202030204" pitchFamily="34" charset="0"/>
              </a:rPr>
              <a:t>participants (22 hommes et 17 femmes).</a:t>
            </a:r>
          </a:p>
        </p:txBody>
      </p:sp>
    </p:spTree>
    <p:extLst>
      <p:ext uri="{BB962C8B-B14F-4D97-AF65-F5344CB8AC3E}">
        <p14:creationId xmlns:p14="http://schemas.microsoft.com/office/powerpoint/2010/main" val="2679175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AD262B-F81A-45F9-8C5D-6FDB336C8898}"/>
              </a:ext>
            </a:extLst>
          </p:cNvPr>
          <p:cNvSpPr>
            <a:spLocks noGrp="1"/>
          </p:cNvSpPr>
          <p:nvPr>
            <p:ph type="ctrTitle"/>
          </p:nvPr>
        </p:nvSpPr>
        <p:spPr>
          <a:xfrm>
            <a:off x="291909" y="1845254"/>
            <a:ext cx="3313641" cy="2501153"/>
          </a:xfrm>
        </p:spPr>
        <p:txBody>
          <a:bodyPr/>
          <a:lstStyle/>
          <a:p>
            <a:r>
              <a:rPr lang="fr-FR" dirty="0"/>
              <a:t>Méthodologie</a:t>
            </a:r>
          </a:p>
        </p:txBody>
      </p:sp>
      <p:sp>
        <p:nvSpPr>
          <p:cNvPr id="15" name="Sous-titre 3">
            <a:extLst>
              <a:ext uri="{FF2B5EF4-FFF2-40B4-BE49-F238E27FC236}">
                <a16:creationId xmlns:a16="http://schemas.microsoft.com/office/drawing/2014/main" id="{307F1221-2872-43A9-8EA9-C351E675C1CA}"/>
              </a:ext>
            </a:extLst>
          </p:cNvPr>
          <p:cNvSpPr>
            <a:spLocks noGrp="1"/>
          </p:cNvSpPr>
          <p:nvPr>
            <p:ph type="subTitle" idx="1"/>
          </p:nvPr>
        </p:nvSpPr>
        <p:spPr>
          <a:xfrm>
            <a:off x="3479715" y="126786"/>
            <a:ext cx="4164107" cy="525931"/>
          </a:xfrm>
        </p:spPr>
        <p:txBody>
          <a:bodyPr/>
          <a:lstStyle/>
          <a:p>
            <a:r>
              <a:rPr lang="en-US" sz="1800" dirty="0"/>
              <a:t>VOLET QUALITATIF</a:t>
            </a:r>
            <a:endParaRPr lang="fr-FR" sz="1800" dirty="0"/>
          </a:p>
        </p:txBody>
      </p:sp>
      <p:sp>
        <p:nvSpPr>
          <p:cNvPr id="17" name="Rounded Rectangle 5">
            <a:extLst>
              <a:ext uri="{FF2B5EF4-FFF2-40B4-BE49-F238E27FC236}">
                <a16:creationId xmlns:a16="http://schemas.microsoft.com/office/drawing/2014/main" id="{119B5A13-41F1-4EDB-84A1-0B2976D640C5}"/>
              </a:ext>
            </a:extLst>
          </p:cNvPr>
          <p:cNvSpPr/>
          <p:nvPr/>
        </p:nvSpPr>
        <p:spPr>
          <a:xfrm>
            <a:off x="3800460" y="869898"/>
            <a:ext cx="5051632" cy="784685"/>
          </a:xfrm>
          <a:prstGeom prst="rect">
            <a:avLst/>
          </a:prstGeom>
          <a:solidFill>
            <a:srgbClr val="58585A"/>
          </a:solidFill>
          <a:ln w="19050">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 Entretiens semi-structurés </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portant sur la gestion de la crise de déplacement au niveau de la ville étudiée, et des défis de coordination pour les acteurs locaux</a:t>
            </a: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20" name="Rounded Rectangle 21">
            <a:extLst>
              <a:ext uri="{FF2B5EF4-FFF2-40B4-BE49-F238E27FC236}">
                <a16:creationId xmlns:a16="http://schemas.microsoft.com/office/drawing/2014/main" id="{2EB19FD1-3B99-4FFD-844F-E687EDF0F1D4}"/>
              </a:ext>
            </a:extLst>
          </p:cNvPr>
          <p:cNvSpPr/>
          <p:nvPr/>
        </p:nvSpPr>
        <p:spPr>
          <a:xfrm>
            <a:off x="3800460" y="2069050"/>
            <a:ext cx="5051632" cy="892926"/>
          </a:xfrm>
          <a:prstGeom prst="rect">
            <a:avLst/>
          </a:prstGeom>
          <a:solidFill>
            <a:srgbClr val="979797"/>
          </a:solidFill>
          <a:ln>
            <a:solidFill>
              <a:srgbClr val="D1D3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Deux entretiens realis</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é</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 aup</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rè</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 d’IC travaillant pour les autorit</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é</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 locales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Deux entretiens realis</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é</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 aupr</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è</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 d’IC travaillant dans la </a:t>
            </a:r>
            <a:r>
              <a:rPr kumimoji="0" lang="en-GB" sz="1400" b="0" i="0" u="none" strike="noStrike" kern="1200" cap="none" spc="0" normalizeH="0" baseline="0" noProof="0" dirty="0" err="1" smtClean="0">
                <a:ln>
                  <a:noFill/>
                </a:ln>
                <a:solidFill>
                  <a:prstClr val="white"/>
                </a:solidFill>
                <a:effectLst/>
                <a:uLnTx/>
                <a:uFillTx/>
                <a:latin typeface="Arial Narrow" panose="020B0606020202030204" pitchFamily="34" charset="0"/>
                <a:ea typeface="+mn-ea"/>
                <a:cs typeface="+mn-cs"/>
              </a:rPr>
              <a:t>soci</a:t>
            </a:r>
            <a:r>
              <a:rPr kumimoji="0" lang="fr-CH" sz="1400" b="0"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é</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a:t>
            </a:r>
            <a:r>
              <a:rPr kumimoji="0" lang="fr-CH"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é</a:t>
            </a: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civile</a:t>
            </a:r>
          </a:p>
        </p:txBody>
      </p:sp>
      <p:cxnSp>
        <p:nvCxnSpPr>
          <p:cNvPr id="21" name="Straight Arrow Connector 22">
            <a:extLst>
              <a:ext uri="{FF2B5EF4-FFF2-40B4-BE49-F238E27FC236}">
                <a16:creationId xmlns:a16="http://schemas.microsoft.com/office/drawing/2014/main" id="{A75E61AE-D9C0-4C83-AEB3-D02E316C819C}"/>
              </a:ext>
            </a:extLst>
          </p:cNvPr>
          <p:cNvCxnSpPr>
            <a:cxnSpLocks/>
            <a:stCxn id="17" idx="2"/>
            <a:endCxn id="20" idx="0"/>
          </p:cNvCxnSpPr>
          <p:nvPr/>
        </p:nvCxnSpPr>
        <p:spPr>
          <a:xfrm>
            <a:off x="6326276" y="1654583"/>
            <a:ext cx="0" cy="414467"/>
          </a:xfrm>
          <a:prstGeom prst="straightConnector1">
            <a:avLst/>
          </a:prstGeom>
          <a:ln>
            <a:solidFill>
              <a:srgbClr val="979797"/>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B431D84-17FD-4701-ACE4-5CDFED480C12}"/>
              </a:ext>
            </a:extLst>
          </p:cNvPr>
          <p:cNvSpPr/>
          <p:nvPr/>
        </p:nvSpPr>
        <p:spPr>
          <a:xfrm>
            <a:off x="3800460" y="3944073"/>
            <a:ext cx="5051631" cy="23968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Thèmes abordés</a:t>
            </a:r>
          </a:p>
        </p:txBody>
      </p:sp>
      <p:sp>
        <p:nvSpPr>
          <p:cNvPr id="23" name="Rounded Rectangle 10">
            <a:extLst>
              <a:ext uri="{FF2B5EF4-FFF2-40B4-BE49-F238E27FC236}">
                <a16:creationId xmlns:a16="http://schemas.microsoft.com/office/drawing/2014/main" id="{BB48A2D6-E5B3-4963-9953-F3B32F37E22C}"/>
              </a:ext>
            </a:extLst>
          </p:cNvPr>
          <p:cNvSpPr/>
          <p:nvPr/>
        </p:nvSpPr>
        <p:spPr>
          <a:xfrm>
            <a:off x="4456524" y="4419735"/>
            <a:ext cx="1700571" cy="64273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Gestion de la crise de déplacement au niveau de la ville</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4" name="Rounded Rectangle 12">
            <a:extLst>
              <a:ext uri="{FF2B5EF4-FFF2-40B4-BE49-F238E27FC236}">
                <a16:creationId xmlns:a16="http://schemas.microsoft.com/office/drawing/2014/main" id="{1279122E-7672-452C-81FD-AF72748ECC85}"/>
              </a:ext>
            </a:extLst>
          </p:cNvPr>
          <p:cNvSpPr/>
          <p:nvPr/>
        </p:nvSpPr>
        <p:spPr>
          <a:xfrm>
            <a:off x="6655586" y="4400940"/>
            <a:ext cx="1700570" cy="68032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Défis de coordination et moyens disponibles pour les acteurs locaux</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5" name="Rounded Rectangle 10">
            <a:extLst>
              <a:ext uri="{FF2B5EF4-FFF2-40B4-BE49-F238E27FC236}">
                <a16:creationId xmlns:a16="http://schemas.microsoft.com/office/drawing/2014/main" id="{B132012F-E346-4F2E-82A6-288637DC6E19}"/>
              </a:ext>
            </a:extLst>
          </p:cNvPr>
          <p:cNvSpPr/>
          <p:nvPr/>
        </p:nvSpPr>
        <p:spPr>
          <a:xfrm>
            <a:off x="5306810" y="5298451"/>
            <a:ext cx="2199061" cy="680329"/>
          </a:xfrm>
          <a:prstGeom prst="rect">
            <a:avLst/>
          </a:prstGeom>
          <a:noFill/>
          <a:ln w="19050">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Partenariats et plan d’action existants au niveau de la ville</a:t>
            </a:r>
            <a:endParaRPr kumimoji="0" lang="en-GB" sz="11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pic>
        <p:nvPicPr>
          <p:cNvPr id="11"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12" name="Rectangle 11"/>
          <p:cNvSpPr/>
          <p:nvPr/>
        </p:nvSpPr>
        <p:spPr>
          <a:xfrm>
            <a:off x="3800459" y="3059527"/>
            <a:ext cx="5051631" cy="523220"/>
          </a:xfrm>
          <a:prstGeom prst="rect">
            <a:avLst/>
          </a:prstGeom>
          <a:ln>
            <a:solidFill>
              <a:schemeClr val="bg1">
                <a:lumMod val="75000"/>
              </a:schemeClr>
            </a:solidFill>
          </a:ln>
        </p:spPr>
        <p:txBody>
          <a:bodyPr wrap="square">
            <a:spAutoFit/>
          </a:bodyPr>
          <a:lstStyle/>
          <a:p>
            <a:pPr algn="ctr"/>
            <a:r>
              <a:rPr lang="fr-FR" sz="1400" b="1" dirty="0" smtClean="0">
                <a:solidFill>
                  <a:schemeClr val="tx1">
                    <a:lumMod val="65000"/>
                    <a:lumOff val="35000"/>
                  </a:schemeClr>
                </a:solidFill>
                <a:latin typeface="Arial Narrow" panose="020B0606020202030204" pitchFamily="34" charset="0"/>
              </a:rPr>
              <a:t>4 entretiens auprès </a:t>
            </a:r>
            <a:r>
              <a:rPr lang="fr-FR" sz="1400" b="1" dirty="0">
                <a:solidFill>
                  <a:schemeClr val="tx1">
                    <a:lumMod val="65000"/>
                    <a:lumOff val="35000"/>
                  </a:schemeClr>
                </a:solidFill>
                <a:latin typeface="Arial Narrow" panose="020B0606020202030204" pitchFamily="34" charset="0"/>
              </a:rPr>
              <a:t>de membre des autorités </a:t>
            </a:r>
            <a:r>
              <a:rPr lang="fr-FR" sz="1400" b="1" dirty="0" smtClean="0">
                <a:solidFill>
                  <a:schemeClr val="tx1">
                    <a:lumMod val="65000"/>
                    <a:lumOff val="35000"/>
                  </a:schemeClr>
                </a:solidFill>
                <a:latin typeface="Arial Narrow" panose="020B0606020202030204" pitchFamily="34" charset="0"/>
              </a:rPr>
              <a:t>locales et des représentants </a:t>
            </a:r>
            <a:r>
              <a:rPr lang="fr-FR" sz="1400" b="1" dirty="0">
                <a:solidFill>
                  <a:schemeClr val="tx1">
                    <a:lumMod val="65000"/>
                    <a:lumOff val="35000"/>
                  </a:schemeClr>
                </a:solidFill>
                <a:latin typeface="Arial Narrow" panose="020B0606020202030204" pitchFamily="34" charset="0"/>
              </a:rPr>
              <a:t>de la société </a:t>
            </a:r>
            <a:r>
              <a:rPr lang="fr-FR" sz="1400" b="1" dirty="0" smtClean="0">
                <a:solidFill>
                  <a:schemeClr val="tx1">
                    <a:lumMod val="65000"/>
                    <a:lumOff val="35000"/>
                  </a:schemeClr>
                </a:solidFill>
                <a:latin typeface="Arial Narrow" panose="020B0606020202030204" pitchFamily="34" charset="0"/>
              </a:rPr>
              <a:t>civile ont été réalisés</a:t>
            </a:r>
            <a:endParaRPr lang="fr-FR" sz="1400" b="1"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1915515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234892" y="1306141"/>
            <a:ext cx="8629975"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Enquêtes réalisées dans les régions Centre-Nord et du Sahel, respectivement au niveau des villes de Kaya, Barsalogho, Kongoussi et de Dori.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Couverture des SAT et ZAD identifiés comme prioritaires par l’action sociale, le HCR et ACTED</a:t>
            </a:r>
          </a:p>
        </p:txBody>
      </p:sp>
      <p:sp>
        <p:nvSpPr>
          <p:cNvPr id="2" name="Titre 1"/>
          <p:cNvSpPr>
            <a:spLocks noGrp="1"/>
          </p:cNvSpPr>
          <p:nvPr>
            <p:ph type="ctrTitle"/>
          </p:nvPr>
        </p:nvSpPr>
        <p:spPr/>
        <p:txBody>
          <a:bodyPr/>
          <a:lstStyle/>
          <a:p>
            <a:r>
              <a:rPr lang="fr-FR" dirty="0"/>
              <a:t>Couverture géographique</a:t>
            </a:r>
          </a:p>
        </p:txBody>
      </p:sp>
      <p:sp>
        <p:nvSpPr>
          <p:cNvPr id="17" name="Rectangle 16"/>
          <p:cNvSpPr/>
          <p:nvPr/>
        </p:nvSpPr>
        <p:spPr>
          <a:xfrm>
            <a:off x="326855" y="2408759"/>
            <a:ext cx="8538012" cy="278683"/>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Couverture géographie au niveau des centres urbains </a:t>
            </a:r>
          </a:p>
        </p:txBody>
      </p:sp>
      <p:graphicFrame>
        <p:nvGraphicFramePr>
          <p:cNvPr id="4" name="Tableau 4">
            <a:extLst>
              <a:ext uri="{FF2B5EF4-FFF2-40B4-BE49-F238E27FC236}">
                <a16:creationId xmlns:a16="http://schemas.microsoft.com/office/drawing/2014/main" id="{B42BB0EF-FC0D-40D1-9C80-79DF5F6802EA}"/>
              </a:ext>
            </a:extLst>
          </p:cNvPr>
          <p:cNvGraphicFramePr>
            <a:graphicFrameLocks noGrp="1"/>
          </p:cNvGraphicFramePr>
          <p:nvPr>
            <p:extLst/>
          </p:nvPr>
        </p:nvGraphicFramePr>
        <p:xfrm>
          <a:off x="326855" y="3068856"/>
          <a:ext cx="1488232" cy="2286007"/>
        </p:xfrm>
        <a:graphic>
          <a:graphicData uri="http://schemas.openxmlformats.org/drawingml/2006/table">
            <a:tbl>
              <a:tblPr firstRow="1" firstCol="1">
                <a:tableStyleId>{E8034E78-7F5D-4C2E-B375-FC64B27BC917}</a:tableStyleId>
              </a:tblPr>
              <a:tblGrid>
                <a:gridCol w="541009">
                  <a:extLst>
                    <a:ext uri="{9D8B030D-6E8A-4147-A177-3AD203B41FA5}">
                      <a16:colId xmlns:a16="http://schemas.microsoft.com/office/drawing/2014/main" val="3243484894"/>
                    </a:ext>
                  </a:extLst>
                </a:gridCol>
                <a:gridCol w="947223">
                  <a:extLst>
                    <a:ext uri="{9D8B030D-6E8A-4147-A177-3AD203B41FA5}">
                      <a16:colId xmlns:a16="http://schemas.microsoft.com/office/drawing/2014/main" val="743712541"/>
                    </a:ext>
                  </a:extLst>
                </a:gridCol>
              </a:tblGrid>
              <a:tr h="311907">
                <a:tc>
                  <a:txBody>
                    <a:bodyPr/>
                    <a:lstStyle/>
                    <a:p>
                      <a:r>
                        <a:rPr lang="en-US" sz="1500" dirty="0"/>
                        <a:t>Ville</a:t>
                      </a:r>
                      <a:endParaRPr lang="fr-FR" sz="1500" dirty="0">
                        <a:latin typeface="Arial Narrow" panose="020B0606020202030204" pitchFamily="34" charset="0"/>
                      </a:endParaRPr>
                    </a:p>
                  </a:txBody>
                  <a:tcPr>
                    <a:solidFill>
                      <a:srgbClr val="58585A"/>
                    </a:solidFill>
                  </a:tcPr>
                </a:tc>
                <a:tc>
                  <a:txBody>
                    <a:bodyPr/>
                    <a:lstStyle/>
                    <a:p>
                      <a:r>
                        <a:rPr lang="en-US" sz="1500" dirty="0"/>
                        <a:t>SAT</a:t>
                      </a:r>
                      <a:endParaRPr lang="fr-FR" sz="1500" dirty="0">
                        <a:latin typeface="Arial Narrow" panose="020B0606020202030204" pitchFamily="34" charset="0"/>
                      </a:endParaRPr>
                    </a:p>
                  </a:txBody>
                  <a:tcPr>
                    <a:solidFill>
                      <a:srgbClr val="58585A"/>
                    </a:solidFill>
                  </a:tcPr>
                </a:tc>
                <a:extLst>
                  <a:ext uri="{0D108BD9-81ED-4DB2-BD59-A6C34878D82A}">
                    <a16:rowId xmlns:a16="http://schemas.microsoft.com/office/drawing/2014/main" val="246338691"/>
                  </a:ext>
                </a:extLst>
              </a:tr>
              <a:tr h="406372">
                <a:tc>
                  <a:txBody>
                    <a:bodyPr/>
                    <a:lstStyle/>
                    <a:p>
                      <a:r>
                        <a:rPr lang="en-US" sz="1200" dirty="0">
                          <a:latin typeface="Arial Narrow" panose="020B0606020202030204" pitchFamily="34" charset="0"/>
                        </a:rPr>
                        <a:t>Kaya</a:t>
                      </a:r>
                      <a:endParaRPr lang="fr-FR"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Narrow" panose="020B0606020202030204" pitchFamily="34" charset="0"/>
                        </a:rPr>
                        <a:t>Kouim-Kouli</a:t>
                      </a:r>
                      <a:endParaRPr lang="fr-FR" sz="1200" dirty="0">
                        <a:solidFill>
                          <a:schemeClr val="tx1"/>
                        </a:solidFill>
                        <a:latin typeface="Arial Narrow" panose="020B0606020202030204" pitchFamily="34" charset="0"/>
                      </a:endParaRPr>
                    </a:p>
                  </a:txBody>
                  <a:tcPr/>
                </a:tc>
                <a:extLst>
                  <a:ext uri="{0D108BD9-81ED-4DB2-BD59-A6C34878D82A}">
                    <a16:rowId xmlns:a16="http://schemas.microsoft.com/office/drawing/2014/main" val="1787249453"/>
                  </a:ext>
                </a:extLst>
              </a:tr>
              <a:tr h="305040">
                <a:tc>
                  <a:txBody>
                    <a:bodyPr/>
                    <a:lstStyle/>
                    <a:p>
                      <a:r>
                        <a:rPr lang="en-US" sz="1200" dirty="0">
                          <a:latin typeface="Arial Narrow" panose="020B0606020202030204" pitchFamily="34" charset="0"/>
                        </a:rPr>
                        <a:t>Kaya</a:t>
                      </a:r>
                      <a:endParaRPr lang="fr-FR" sz="1200" dirty="0">
                        <a:latin typeface="Arial Narrow" panose="020B0606020202030204" pitchFamily="34" charset="0"/>
                      </a:endParaRPr>
                    </a:p>
                  </a:txBody>
                  <a:tcPr/>
                </a:tc>
                <a:tc>
                  <a:txBody>
                    <a:bodyPr/>
                    <a:lstStyle/>
                    <a:p>
                      <a:r>
                        <a:rPr lang="en-US" sz="1200" dirty="0">
                          <a:solidFill>
                            <a:schemeClr val="tx1"/>
                          </a:solidFill>
                          <a:latin typeface="Arial Narrow" panose="020B0606020202030204" pitchFamily="34" charset="0"/>
                        </a:rPr>
                        <a:t>Zargongo</a:t>
                      </a:r>
                      <a:endParaRPr lang="fr-FR" sz="1200" dirty="0">
                        <a:solidFill>
                          <a:schemeClr val="tx1"/>
                        </a:solidFill>
                        <a:latin typeface="Arial Narrow" panose="020B0606020202030204" pitchFamily="34" charset="0"/>
                      </a:endParaRPr>
                    </a:p>
                  </a:txBody>
                  <a:tcPr/>
                </a:tc>
                <a:extLst>
                  <a:ext uri="{0D108BD9-81ED-4DB2-BD59-A6C34878D82A}">
                    <a16:rowId xmlns:a16="http://schemas.microsoft.com/office/drawing/2014/main" val="1281158301"/>
                  </a:ext>
                </a:extLst>
              </a:tr>
              <a:tr h="346509">
                <a:tc>
                  <a:txBody>
                    <a:bodyPr/>
                    <a:lstStyle/>
                    <a:p>
                      <a:r>
                        <a:rPr lang="en-US" sz="1200" dirty="0">
                          <a:latin typeface="Arial Narrow" panose="020B0606020202030204" pitchFamily="34" charset="0"/>
                        </a:rPr>
                        <a:t>Kaya</a:t>
                      </a:r>
                      <a:endParaRPr lang="fr-FR" sz="1200" dirty="0">
                        <a:latin typeface="Arial Narrow" panose="020B0606020202030204" pitchFamily="34" charset="0"/>
                      </a:endParaRPr>
                    </a:p>
                  </a:txBody>
                  <a:tcPr/>
                </a:tc>
                <a:tc>
                  <a:txBody>
                    <a:bodyPr/>
                    <a:lstStyle/>
                    <a:p>
                      <a:r>
                        <a:rPr lang="en-US" sz="1200" dirty="0">
                          <a:solidFill>
                            <a:schemeClr val="tx1"/>
                          </a:solidFill>
                          <a:latin typeface="Arial Narrow" panose="020B0606020202030204" pitchFamily="34" charset="0"/>
                        </a:rPr>
                        <a:t>Bollé</a:t>
                      </a:r>
                      <a:endParaRPr lang="fr-FR" sz="1200" dirty="0">
                        <a:solidFill>
                          <a:schemeClr val="tx1"/>
                        </a:solidFill>
                        <a:latin typeface="Arial Narrow" panose="020B0606020202030204" pitchFamily="34" charset="0"/>
                      </a:endParaRPr>
                    </a:p>
                  </a:txBody>
                  <a:tcPr/>
                </a:tc>
                <a:extLst>
                  <a:ext uri="{0D108BD9-81ED-4DB2-BD59-A6C34878D82A}">
                    <a16:rowId xmlns:a16="http://schemas.microsoft.com/office/drawing/2014/main" val="3351094320"/>
                  </a:ext>
                </a:extLst>
              </a:tr>
              <a:tr h="327259">
                <a:tc>
                  <a:txBody>
                    <a:bodyPr/>
                    <a:lstStyle/>
                    <a:p>
                      <a:r>
                        <a:rPr lang="en-US" sz="1200" dirty="0">
                          <a:latin typeface="Arial Narrow" panose="020B0606020202030204" pitchFamily="34" charset="0"/>
                        </a:rPr>
                        <a:t>Kaya</a:t>
                      </a:r>
                      <a:endParaRPr lang="fr-FR" sz="1200" dirty="0">
                        <a:latin typeface="Arial Narrow" panose="020B0606020202030204" pitchFamily="34" charset="0"/>
                      </a:endParaRPr>
                    </a:p>
                  </a:txBody>
                  <a:tcPr/>
                </a:tc>
                <a:tc>
                  <a:txBody>
                    <a:bodyPr/>
                    <a:lstStyle/>
                    <a:p>
                      <a:r>
                        <a:rPr lang="en-US" sz="1200" dirty="0">
                          <a:solidFill>
                            <a:schemeClr val="tx1"/>
                          </a:solidFill>
                          <a:latin typeface="Arial Narrow" panose="020B0606020202030204" pitchFamily="34" charset="0"/>
                        </a:rPr>
                        <a:t>Watinooma</a:t>
                      </a:r>
                      <a:endParaRPr lang="fr-FR" sz="1200" dirty="0">
                        <a:solidFill>
                          <a:schemeClr val="tx1"/>
                        </a:solidFill>
                        <a:latin typeface="Arial Narrow" panose="020B0606020202030204" pitchFamily="34" charset="0"/>
                      </a:endParaRPr>
                    </a:p>
                  </a:txBody>
                  <a:tcPr/>
                </a:tc>
                <a:extLst>
                  <a:ext uri="{0D108BD9-81ED-4DB2-BD59-A6C34878D82A}">
                    <a16:rowId xmlns:a16="http://schemas.microsoft.com/office/drawing/2014/main" val="2231162654"/>
                  </a:ext>
                </a:extLst>
              </a:tr>
              <a:tr h="580787">
                <a:tc>
                  <a:txBody>
                    <a:bodyPr/>
                    <a:lstStyle/>
                    <a:p>
                      <a:r>
                        <a:rPr lang="en-US" sz="1200" dirty="0">
                          <a:latin typeface="Arial Narrow" panose="020B0606020202030204" pitchFamily="34" charset="0"/>
                        </a:rPr>
                        <a:t>Kaya</a:t>
                      </a:r>
                      <a:endParaRPr lang="fr-FR" sz="1200" dirty="0">
                        <a:latin typeface="Arial Narrow" panose="020B0606020202030204" pitchFamily="34" charset="0"/>
                      </a:endParaRPr>
                    </a:p>
                  </a:txBody>
                  <a:tcPr/>
                </a:tc>
                <a:tc>
                  <a:txBody>
                    <a:bodyPr/>
                    <a:lstStyle/>
                    <a:p>
                      <a:r>
                        <a:rPr lang="en-US" sz="1200" dirty="0" err="1">
                          <a:solidFill>
                            <a:schemeClr val="tx1"/>
                          </a:solidFill>
                          <a:latin typeface="Arial Narrow" panose="020B0606020202030204" pitchFamily="34" charset="0"/>
                        </a:rPr>
                        <a:t>Boulgou</a:t>
                      </a:r>
                      <a:r>
                        <a:rPr lang="en-US" sz="1200" dirty="0">
                          <a:solidFill>
                            <a:schemeClr val="tx1"/>
                          </a:solidFill>
                          <a:latin typeface="Arial Narrow" panose="020B0606020202030204" pitchFamily="34" charset="0"/>
                        </a:rPr>
                        <a:t> Yarga</a:t>
                      </a:r>
                      <a:endParaRPr lang="fr-FR" sz="1200" dirty="0">
                        <a:solidFill>
                          <a:schemeClr val="tx1"/>
                        </a:solidFill>
                        <a:latin typeface="Arial Narrow" panose="020B0606020202030204" pitchFamily="34" charset="0"/>
                      </a:endParaRPr>
                    </a:p>
                  </a:txBody>
                  <a:tcPr/>
                </a:tc>
                <a:extLst>
                  <a:ext uri="{0D108BD9-81ED-4DB2-BD59-A6C34878D82A}">
                    <a16:rowId xmlns:a16="http://schemas.microsoft.com/office/drawing/2014/main" val="2511440242"/>
                  </a:ext>
                </a:extLst>
              </a:tr>
            </a:tbl>
          </a:graphicData>
        </a:graphic>
      </p:graphicFrame>
      <p:graphicFrame>
        <p:nvGraphicFramePr>
          <p:cNvPr id="8" name="Tableau 4">
            <a:extLst>
              <a:ext uri="{FF2B5EF4-FFF2-40B4-BE49-F238E27FC236}">
                <a16:creationId xmlns:a16="http://schemas.microsoft.com/office/drawing/2014/main" id="{E4A3A2A5-D712-496D-A7F8-621BD4B453D7}"/>
              </a:ext>
            </a:extLst>
          </p:cNvPr>
          <p:cNvGraphicFramePr>
            <a:graphicFrameLocks noGrp="1"/>
          </p:cNvGraphicFramePr>
          <p:nvPr>
            <p:extLst>
              <p:ext uri="{D42A27DB-BD31-4B8C-83A1-F6EECF244321}">
                <p14:modId xmlns:p14="http://schemas.microsoft.com/office/powerpoint/2010/main" val="960406740"/>
              </p:ext>
            </p:extLst>
          </p:nvPr>
        </p:nvGraphicFramePr>
        <p:xfrm>
          <a:off x="7125603" y="3059231"/>
          <a:ext cx="1739264" cy="2309586"/>
        </p:xfrm>
        <a:graphic>
          <a:graphicData uri="http://schemas.openxmlformats.org/drawingml/2006/table">
            <a:tbl>
              <a:tblPr firstRow="1" firstCol="1">
                <a:tableStyleId>{E8034E78-7F5D-4C2E-B375-FC64B27BC917}</a:tableStyleId>
              </a:tblPr>
              <a:tblGrid>
                <a:gridCol w="577702">
                  <a:extLst>
                    <a:ext uri="{9D8B030D-6E8A-4147-A177-3AD203B41FA5}">
                      <a16:colId xmlns:a16="http://schemas.microsoft.com/office/drawing/2014/main" val="3243484894"/>
                    </a:ext>
                  </a:extLst>
                </a:gridCol>
                <a:gridCol w="1161562">
                  <a:extLst>
                    <a:ext uri="{9D8B030D-6E8A-4147-A177-3AD203B41FA5}">
                      <a16:colId xmlns:a16="http://schemas.microsoft.com/office/drawing/2014/main" val="743712541"/>
                    </a:ext>
                  </a:extLst>
                </a:gridCol>
              </a:tblGrid>
              <a:tr h="194509">
                <a:tc>
                  <a:txBody>
                    <a:bodyPr/>
                    <a:lstStyle/>
                    <a:p>
                      <a:r>
                        <a:rPr lang="en-US" sz="1500" dirty="0"/>
                        <a:t>Ville</a:t>
                      </a:r>
                      <a:endParaRPr lang="fr-FR" sz="1500" dirty="0">
                        <a:latin typeface="Arial Narrow" panose="020B0606020202030204" pitchFamily="34" charset="0"/>
                      </a:endParaRPr>
                    </a:p>
                  </a:txBody>
                  <a:tcPr>
                    <a:solidFill>
                      <a:srgbClr val="58585A"/>
                    </a:solidFill>
                  </a:tcPr>
                </a:tc>
                <a:tc>
                  <a:txBody>
                    <a:bodyPr/>
                    <a:lstStyle/>
                    <a:p>
                      <a:r>
                        <a:rPr lang="en-US" sz="1500" dirty="0" smtClean="0"/>
                        <a:t>ZAD et </a:t>
                      </a:r>
                      <a:r>
                        <a:rPr lang="en-US" sz="1500" i="0" dirty="0" smtClean="0"/>
                        <a:t>SAT</a:t>
                      </a:r>
                      <a:endParaRPr lang="fr-FR" sz="1500" i="0" dirty="0">
                        <a:latin typeface="Arial Narrow" panose="020B0606020202030204" pitchFamily="34" charset="0"/>
                      </a:endParaRPr>
                    </a:p>
                  </a:txBody>
                  <a:tcPr>
                    <a:solidFill>
                      <a:srgbClr val="58585A"/>
                    </a:solidFill>
                  </a:tcPr>
                </a:tc>
                <a:extLst>
                  <a:ext uri="{0D108BD9-81ED-4DB2-BD59-A6C34878D82A}">
                    <a16:rowId xmlns:a16="http://schemas.microsoft.com/office/drawing/2014/main" val="246338691"/>
                  </a:ext>
                </a:extLst>
              </a:tr>
              <a:tr h="343626">
                <a:tc>
                  <a:txBody>
                    <a:bodyPr/>
                    <a:lstStyle/>
                    <a:p>
                      <a:r>
                        <a:rPr lang="en-US" sz="1200" dirty="0">
                          <a:latin typeface="Arial Narrow" panose="020B0606020202030204" pitchFamily="34" charset="0"/>
                        </a:rPr>
                        <a:t>Dori</a:t>
                      </a:r>
                      <a:endParaRPr lang="fr-FR"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rPr>
                        <a:t>Petit Paris</a:t>
                      </a:r>
                      <a:endParaRPr lang="fr-FR" sz="1200" b="1" dirty="0">
                        <a:solidFill>
                          <a:schemeClr val="tx1"/>
                        </a:solidFill>
                        <a:latin typeface="Arial Narrow" panose="020B0606020202030204" pitchFamily="34" charset="0"/>
                      </a:endParaRPr>
                    </a:p>
                  </a:txBody>
                  <a:tcPr/>
                </a:tc>
                <a:extLst>
                  <a:ext uri="{0D108BD9-81ED-4DB2-BD59-A6C34878D82A}">
                    <a16:rowId xmlns:a16="http://schemas.microsoft.com/office/drawing/2014/main" val="1787249453"/>
                  </a:ext>
                </a:extLst>
              </a:tr>
              <a:tr h="327259">
                <a:tc>
                  <a:txBody>
                    <a:bodyPr/>
                    <a:lstStyle/>
                    <a:p>
                      <a:r>
                        <a:rPr lang="en-US" sz="1200" dirty="0">
                          <a:latin typeface="Arial Narrow" panose="020B0606020202030204" pitchFamily="34" charset="0"/>
                        </a:rPr>
                        <a:t>Dori</a:t>
                      </a:r>
                      <a:endParaRPr lang="fr-FR" sz="1200" dirty="0">
                        <a:latin typeface="Arial Narrow" panose="020B0606020202030204" pitchFamily="34" charset="0"/>
                      </a:endParaRPr>
                    </a:p>
                  </a:txBody>
                  <a:tcPr/>
                </a:tc>
                <a:tc>
                  <a:txBody>
                    <a:bodyPr/>
                    <a:lstStyle/>
                    <a:p>
                      <a:r>
                        <a:rPr lang="en-US" sz="1200" b="1" dirty="0" err="1">
                          <a:solidFill>
                            <a:schemeClr val="tx1"/>
                          </a:solidFill>
                          <a:latin typeface="Arial Narrow" panose="020B0606020202030204" pitchFamily="34" charset="0"/>
                        </a:rPr>
                        <a:t>Gnarala</a:t>
                      </a:r>
                      <a:endParaRPr lang="en-US" sz="1200" b="1" dirty="0">
                        <a:solidFill>
                          <a:schemeClr val="tx1"/>
                        </a:solidFill>
                        <a:latin typeface="Arial Narrow" panose="020B0606020202030204" pitchFamily="34" charset="0"/>
                      </a:endParaRPr>
                    </a:p>
                    <a:p>
                      <a:r>
                        <a:rPr lang="en-US" sz="1200" i="1" dirty="0" err="1">
                          <a:solidFill>
                            <a:schemeClr val="tx1"/>
                          </a:solidFill>
                          <a:latin typeface="Arial Narrow" panose="020B0606020202030204" pitchFamily="34" charset="0"/>
                        </a:rPr>
                        <a:t>Stade</a:t>
                      </a:r>
                      <a:r>
                        <a:rPr lang="en-US" sz="1200" i="1" dirty="0">
                          <a:solidFill>
                            <a:schemeClr val="tx1"/>
                          </a:solidFill>
                          <a:latin typeface="Arial Narrow" panose="020B0606020202030204" pitchFamily="34" charset="0"/>
                        </a:rPr>
                        <a:t> </a:t>
                      </a:r>
                      <a:r>
                        <a:rPr lang="en-US" sz="1200" i="1" dirty="0" err="1">
                          <a:solidFill>
                            <a:schemeClr val="tx1"/>
                          </a:solidFill>
                          <a:latin typeface="Arial Narrow" panose="020B0606020202030204" pitchFamily="34" charset="0"/>
                        </a:rPr>
                        <a:t>Arba</a:t>
                      </a:r>
                      <a:r>
                        <a:rPr lang="en-US" sz="1200" i="1" dirty="0">
                          <a:solidFill>
                            <a:schemeClr val="tx1"/>
                          </a:solidFill>
                          <a:latin typeface="Arial Narrow" panose="020B0606020202030204" pitchFamily="34" charset="0"/>
                        </a:rPr>
                        <a:t> Diallo</a:t>
                      </a:r>
                      <a:endParaRPr lang="fr-FR" sz="1200" i="1" dirty="0">
                        <a:solidFill>
                          <a:schemeClr val="tx1"/>
                        </a:solidFill>
                        <a:latin typeface="Arial Narrow" panose="020B0606020202030204" pitchFamily="34" charset="0"/>
                      </a:endParaRPr>
                    </a:p>
                  </a:txBody>
                  <a:tcPr/>
                </a:tc>
                <a:extLst>
                  <a:ext uri="{0D108BD9-81ED-4DB2-BD59-A6C34878D82A}">
                    <a16:rowId xmlns:a16="http://schemas.microsoft.com/office/drawing/2014/main" val="1281158301"/>
                  </a:ext>
                </a:extLst>
              </a:tr>
              <a:tr h="308008">
                <a:tc>
                  <a:txBody>
                    <a:bodyPr/>
                    <a:lstStyle/>
                    <a:p>
                      <a:r>
                        <a:rPr lang="en-US" sz="1200" dirty="0">
                          <a:latin typeface="Arial Narrow" panose="020B0606020202030204" pitchFamily="34" charset="0"/>
                        </a:rPr>
                        <a:t>Dori</a:t>
                      </a:r>
                      <a:endParaRPr lang="fr-FR" sz="1200" dirty="0">
                        <a:latin typeface="Arial Narrow" panose="020B0606020202030204" pitchFamily="34" charset="0"/>
                      </a:endParaRPr>
                    </a:p>
                  </a:txBody>
                  <a:tcPr/>
                </a:tc>
                <a:tc>
                  <a:txBody>
                    <a:bodyPr/>
                    <a:lstStyle/>
                    <a:p>
                      <a:r>
                        <a:rPr lang="en-US" sz="1200" b="1" dirty="0" err="1">
                          <a:solidFill>
                            <a:schemeClr val="tx1"/>
                          </a:solidFill>
                          <a:latin typeface="Arial Narrow" panose="020B0606020202030204" pitchFamily="34" charset="0"/>
                        </a:rPr>
                        <a:t>Wendou</a:t>
                      </a:r>
                      <a:endParaRPr lang="en-US" sz="1200" b="1" dirty="0">
                        <a:solidFill>
                          <a:schemeClr val="tx1"/>
                        </a:solidFill>
                        <a:latin typeface="Arial Narrow" panose="020B0606020202030204" pitchFamily="34" charset="0"/>
                      </a:endParaRPr>
                    </a:p>
                    <a:p>
                      <a:r>
                        <a:rPr lang="en-US" sz="1200" i="1" dirty="0">
                          <a:solidFill>
                            <a:schemeClr val="tx1"/>
                          </a:solidFill>
                          <a:latin typeface="Arial Narrow" panose="020B0606020202030204" pitchFamily="34" charset="0"/>
                        </a:rPr>
                        <a:t>Site 1</a:t>
                      </a:r>
                    </a:p>
                    <a:p>
                      <a:r>
                        <a:rPr lang="en-US" sz="1200" i="1" dirty="0">
                          <a:solidFill>
                            <a:schemeClr val="tx1"/>
                          </a:solidFill>
                          <a:latin typeface="Arial Narrow" panose="020B0606020202030204" pitchFamily="34" charset="0"/>
                        </a:rPr>
                        <a:t>Site 2</a:t>
                      </a:r>
                    </a:p>
                    <a:p>
                      <a:r>
                        <a:rPr lang="en-US" sz="1200" i="1" dirty="0">
                          <a:solidFill>
                            <a:schemeClr val="tx1"/>
                          </a:solidFill>
                          <a:latin typeface="Arial Narrow" panose="020B0606020202030204" pitchFamily="34" charset="0"/>
                        </a:rPr>
                        <a:t>Site 3</a:t>
                      </a:r>
                    </a:p>
                    <a:p>
                      <a:r>
                        <a:rPr lang="en-US" sz="1200" i="1" kern="1200" dirty="0" err="1">
                          <a:solidFill>
                            <a:schemeClr val="tx1"/>
                          </a:solidFill>
                          <a:latin typeface="Arial Narrow" panose="020B0606020202030204" pitchFamily="34" charset="0"/>
                          <a:ea typeface="+mn-ea"/>
                          <a:cs typeface="+mn-cs"/>
                        </a:rPr>
                        <a:t>Wendou</a:t>
                      </a:r>
                      <a:r>
                        <a:rPr lang="en-US" sz="1200" i="1" kern="1200" dirty="0">
                          <a:solidFill>
                            <a:schemeClr val="tx1"/>
                          </a:solidFill>
                          <a:latin typeface="Arial Narrow" panose="020B0606020202030204" pitchFamily="34" charset="0"/>
                          <a:ea typeface="+mn-ea"/>
                          <a:cs typeface="+mn-cs"/>
                        </a:rPr>
                        <a:t> 1</a:t>
                      </a:r>
                    </a:p>
                    <a:p>
                      <a:r>
                        <a:rPr lang="en-US" sz="1200" i="1" kern="1200" dirty="0" err="1">
                          <a:solidFill>
                            <a:schemeClr val="tx1"/>
                          </a:solidFill>
                          <a:latin typeface="Arial Narrow" panose="020B0606020202030204" pitchFamily="34" charset="0"/>
                          <a:ea typeface="+mn-ea"/>
                          <a:cs typeface="+mn-cs"/>
                        </a:rPr>
                        <a:t>Wendou</a:t>
                      </a:r>
                      <a:r>
                        <a:rPr lang="en-US" sz="1200" i="1" kern="1200" dirty="0">
                          <a:solidFill>
                            <a:schemeClr val="tx1"/>
                          </a:solidFill>
                          <a:latin typeface="Arial Narrow" panose="020B0606020202030204" pitchFamily="34" charset="0"/>
                          <a:ea typeface="+mn-ea"/>
                          <a:cs typeface="+mn-cs"/>
                        </a:rPr>
                        <a:t> 2</a:t>
                      </a:r>
                      <a:endParaRPr lang="fr-FR" sz="1200" i="1" kern="1200" dirty="0">
                        <a:solidFill>
                          <a:schemeClr val="tx1"/>
                        </a:solidFill>
                        <a:latin typeface="Arial Narrow" panose="020B0606020202030204" pitchFamily="34" charset="0"/>
                        <a:ea typeface="+mn-ea"/>
                        <a:cs typeface="+mn-cs"/>
                      </a:endParaRPr>
                    </a:p>
                  </a:txBody>
                  <a:tcPr/>
                </a:tc>
                <a:extLst>
                  <a:ext uri="{0D108BD9-81ED-4DB2-BD59-A6C34878D82A}">
                    <a16:rowId xmlns:a16="http://schemas.microsoft.com/office/drawing/2014/main" val="3351094320"/>
                  </a:ext>
                </a:extLst>
              </a:tr>
            </a:tbl>
          </a:graphicData>
        </a:graphic>
      </p:graphicFrame>
      <p:graphicFrame>
        <p:nvGraphicFramePr>
          <p:cNvPr id="9" name="Tableau 4">
            <a:extLst>
              <a:ext uri="{FF2B5EF4-FFF2-40B4-BE49-F238E27FC236}">
                <a16:creationId xmlns:a16="http://schemas.microsoft.com/office/drawing/2014/main" id="{582328B3-3D68-49B5-94B0-BE87F863DC58}"/>
              </a:ext>
            </a:extLst>
          </p:cNvPr>
          <p:cNvGraphicFramePr>
            <a:graphicFrameLocks noGrp="1"/>
          </p:cNvGraphicFramePr>
          <p:nvPr>
            <p:extLst/>
          </p:nvPr>
        </p:nvGraphicFramePr>
        <p:xfrm>
          <a:off x="2064253" y="3074571"/>
          <a:ext cx="1990842" cy="2526758"/>
        </p:xfrm>
        <a:graphic>
          <a:graphicData uri="http://schemas.openxmlformats.org/drawingml/2006/table">
            <a:tbl>
              <a:tblPr firstRow="1" firstCol="1">
                <a:tableStyleId>{E8034E78-7F5D-4C2E-B375-FC64B27BC917}</a:tableStyleId>
              </a:tblPr>
              <a:tblGrid>
                <a:gridCol w="954546">
                  <a:extLst>
                    <a:ext uri="{9D8B030D-6E8A-4147-A177-3AD203B41FA5}">
                      <a16:colId xmlns:a16="http://schemas.microsoft.com/office/drawing/2014/main" val="3243484894"/>
                    </a:ext>
                  </a:extLst>
                </a:gridCol>
                <a:gridCol w="1036296">
                  <a:extLst>
                    <a:ext uri="{9D8B030D-6E8A-4147-A177-3AD203B41FA5}">
                      <a16:colId xmlns:a16="http://schemas.microsoft.com/office/drawing/2014/main" val="743712541"/>
                    </a:ext>
                  </a:extLst>
                </a:gridCol>
              </a:tblGrid>
              <a:tr h="305225">
                <a:tc>
                  <a:txBody>
                    <a:bodyPr/>
                    <a:lstStyle/>
                    <a:p>
                      <a:r>
                        <a:rPr lang="en-US" sz="1500" dirty="0"/>
                        <a:t>Ville</a:t>
                      </a:r>
                      <a:endParaRPr lang="fr-FR" sz="1500" dirty="0">
                        <a:latin typeface="Arial Narrow" panose="020B0606020202030204" pitchFamily="34" charset="0"/>
                      </a:endParaRPr>
                    </a:p>
                  </a:txBody>
                  <a:tcPr>
                    <a:solidFill>
                      <a:srgbClr val="58585A"/>
                    </a:solidFill>
                  </a:tcPr>
                </a:tc>
                <a:tc>
                  <a:txBody>
                    <a:bodyPr/>
                    <a:lstStyle/>
                    <a:p>
                      <a:r>
                        <a:rPr lang="en-US" sz="1500" dirty="0"/>
                        <a:t>SAT</a:t>
                      </a:r>
                      <a:endParaRPr lang="fr-FR" sz="1500" dirty="0">
                        <a:latin typeface="Arial Narrow" panose="020B0606020202030204" pitchFamily="34" charset="0"/>
                      </a:endParaRPr>
                    </a:p>
                  </a:txBody>
                  <a:tcPr>
                    <a:solidFill>
                      <a:srgbClr val="58585A"/>
                    </a:solidFill>
                  </a:tcPr>
                </a:tc>
                <a:extLst>
                  <a:ext uri="{0D108BD9-81ED-4DB2-BD59-A6C34878D82A}">
                    <a16:rowId xmlns:a16="http://schemas.microsoft.com/office/drawing/2014/main" val="246338691"/>
                  </a:ext>
                </a:extLst>
              </a:tr>
              <a:tr h="0">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ysClr val="windowText" lastClr="000000"/>
                          </a:solidFill>
                          <a:latin typeface="Arial Narrow" panose="020B0606020202030204" pitchFamily="34" charset="0"/>
                        </a:rPr>
                        <a:t>Site 1</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787249453"/>
                  </a:ext>
                </a:extLst>
              </a:tr>
              <a:tr h="255650">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r>
                        <a:rPr lang="en-US" sz="1200" dirty="0">
                          <a:solidFill>
                            <a:sysClr val="windowText" lastClr="000000"/>
                          </a:solidFill>
                          <a:latin typeface="Arial Narrow" panose="020B0606020202030204" pitchFamily="34" charset="0"/>
                        </a:rPr>
                        <a:t>Site 2</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281158301"/>
                  </a:ext>
                </a:extLst>
              </a:tr>
              <a:tr h="250837">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r>
                        <a:rPr lang="en-US" sz="1200" dirty="0">
                          <a:solidFill>
                            <a:sysClr val="windowText" lastClr="000000"/>
                          </a:solidFill>
                          <a:latin typeface="Arial Narrow" panose="020B0606020202030204" pitchFamily="34" charset="0"/>
                        </a:rPr>
                        <a:t>Site 3</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3351094320"/>
                  </a:ext>
                </a:extLst>
              </a:tr>
              <a:tr h="169023">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r>
                        <a:rPr lang="en-US" sz="1200" dirty="0">
                          <a:solidFill>
                            <a:sysClr val="windowText" lastClr="000000"/>
                          </a:solidFill>
                          <a:latin typeface="Arial Narrow" panose="020B0606020202030204" pitchFamily="34" charset="0"/>
                        </a:rPr>
                        <a:t>Site 4</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2231162654"/>
                  </a:ext>
                </a:extLst>
              </a:tr>
              <a:tr h="135334">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r>
                        <a:rPr lang="en-US" sz="1200" dirty="0">
                          <a:solidFill>
                            <a:sysClr val="windowText" lastClr="000000"/>
                          </a:solidFill>
                          <a:latin typeface="Arial Narrow" panose="020B0606020202030204" pitchFamily="34" charset="0"/>
                        </a:rPr>
                        <a:t>Site 5</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2511440242"/>
                  </a:ext>
                </a:extLst>
              </a:tr>
              <a:tr h="272714">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r>
                        <a:rPr lang="en-US" sz="1200" dirty="0">
                          <a:solidFill>
                            <a:sysClr val="windowText" lastClr="000000"/>
                          </a:solidFill>
                          <a:latin typeface="Arial Narrow" panose="020B0606020202030204" pitchFamily="34" charset="0"/>
                        </a:rPr>
                        <a:t>Site 6</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883173912"/>
                  </a:ext>
                </a:extLst>
              </a:tr>
              <a:tr h="286478">
                <a:tc>
                  <a:txBody>
                    <a:bodyPr/>
                    <a:lstStyle/>
                    <a:p>
                      <a:r>
                        <a:rPr lang="en-US" sz="1200" dirty="0" err="1">
                          <a:latin typeface="Arial Narrow" panose="020B0606020202030204" pitchFamily="34" charset="0"/>
                        </a:rPr>
                        <a:t>Barsalogho</a:t>
                      </a:r>
                      <a:endParaRPr lang="fr-FR" sz="1200" dirty="0">
                        <a:latin typeface="Arial Narrow" panose="020B0606020202030204" pitchFamily="34" charset="0"/>
                      </a:endParaRPr>
                    </a:p>
                  </a:txBody>
                  <a:tcPr/>
                </a:tc>
                <a:tc>
                  <a:txBody>
                    <a:bodyPr/>
                    <a:lstStyle/>
                    <a:p>
                      <a:r>
                        <a:rPr lang="en-US" sz="1200" dirty="0">
                          <a:solidFill>
                            <a:sysClr val="windowText" lastClr="000000"/>
                          </a:solidFill>
                          <a:latin typeface="Arial Narrow" panose="020B0606020202030204" pitchFamily="34" charset="0"/>
                        </a:rPr>
                        <a:t>Site 7</a:t>
                      </a:r>
                      <a:endParaRPr lang="fr-FR" sz="1200"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2424743123"/>
                  </a:ext>
                </a:extLst>
              </a:tr>
              <a:tr h="0">
                <a:tc>
                  <a:txBody>
                    <a:bodyPr/>
                    <a:lstStyle/>
                    <a:p>
                      <a:r>
                        <a:rPr lang="en-US" sz="1200" dirty="0" err="1">
                          <a:latin typeface="Arial Narrow" panose="020B0606020202030204" pitchFamily="34" charset="0"/>
                        </a:rPr>
                        <a:t>Foube</a:t>
                      </a:r>
                      <a:endParaRPr lang="fr-FR" sz="1200" dirty="0">
                        <a:latin typeface="Arial Narrow" panose="020B0606020202030204" pitchFamily="34" charset="0"/>
                      </a:endParaRPr>
                    </a:p>
                  </a:txBody>
                  <a:tcPr/>
                </a:tc>
                <a:tc>
                  <a:txBody>
                    <a:bodyPr/>
                    <a:lstStyle/>
                    <a:p>
                      <a:r>
                        <a:rPr lang="en-US" sz="1200" kern="1200" dirty="0">
                          <a:solidFill>
                            <a:sysClr val="windowText" lastClr="000000"/>
                          </a:solidFill>
                          <a:latin typeface="Arial Narrow" panose="020B0606020202030204" pitchFamily="34" charset="0"/>
                          <a:ea typeface="+mn-ea"/>
                          <a:cs typeface="+mn-cs"/>
                        </a:rPr>
                        <a:t>Site </a:t>
                      </a:r>
                      <a:r>
                        <a:rPr lang="en-US" sz="1200" kern="1200" dirty="0" err="1">
                          <a:solidFill>
                            <a:sysClr val="windowText" lastClr="000000"/>
                          </a:solidFill>
                          <a:latin typeface="Arial Narrow" panose="020B0606020202030204" pitchFamily="34" charset="0"/>
                          <a:ea typeface="+mn-ea"/>
                          <a:cs typeface="+mn-cs"/>
                        </a:rPr>
                        <a:t>Peulh</a:t>
                      </a:r>
                      <a:endParaRPr lang="fr-FR" sz="1200" kern="1200" dirty="0">
                        <a:solidFill>
                          <a:sysClr val="windowText" lastClr="000000"/>
                        </a:solidFill>
                        <a:latin typeface="Arial Narrow" panose="020B0606020202030204" pitchFamily="34" charset="0"/>
                        <a:ea typeface="+mn-ea"/>
                        <a:cs typeface="+mn-cs"/>
                      </a:endParaRPr>
                    </a:p>
                  </a:txBody>
                  <a:tcPr/>
                </a:tc>
                <a:extLst>
                  <a:ext uri="{0D108BD9-81ED-4DB2-BD59-A6C34878D82A}">
                    <a16:rowId xmlns:a16="http://schemas.microsoft.com/office/drawing/2014/main" val="2278631604"/>
                  </a:ext>
                </a:extLst>
              </a:tr>
            </a:tbl>
          </a:graphicData>
        </a:graphic>
      </p:graphicFrame>
      <p:graphicFrame>
        <p:nvGraphicFramePr>
          <p:cNvPr id="10" name="Tableau 5">
            <a:extLst>
              <a:ext uri="{FF2B5EF4-FFF2-40B4-BE49-F238E27FC236}">
                <a16:creationId xmlns:a16="http://schemas.microsoft.com/office/drawing/2014/main" id="{400F4EB1-F3AF-4484-AC10-DFCD96666108}"/>
              </a:ext>
            </a:extLst>
          </p:cNvPr>
          <p:cNvGraphicFramePr>
            <a:graphicFrameLocks noGrp="1"/>
          </p:cNvGraphicFramePr>
          <p:nvPr>
            <p:extLst>
              <p:ext uri="{D42A27DB-BD31-4B8C-83A1-F6EECF244321}">
                <p14:modId xmlns:p14="http://schemas.microsoft.com/office/powerpoint/2010/main" val="4200882424"/>
              </p:ext>
            </p:extLst>
          </p:nvPr>
        </p:nvGraphicFramePr>
        <p:xfrm>
          <a:off x="4279094" y="3049606"/>
          <a:ext cx="2378258" cy="3197862"/>
        </p:xfrm>
        <a:graphic>
          <a:graphicData uri="http://schemas.openxmlformats.org/drawingml/2006/table">
            <a:tbl>
              <a:tblPr firstRow="1" firstCol="1">
                <a:tableStyleId>{E8034E78-7F5D-4C2E-B375-FC64B27BC917}</a:tableStyleId>
              </a:tblPr>
              <a:tblGrid>
                <a:gridCol w="1092477">
                  <a:extLst>
                    <a:ext uri="{9D8B030D-6E8A-4147-A177-3AD203B41FA5}">
                      <a16:colId xmlns:a16="http://schemas.microsoft.com/office/drawing/2014/main" val="3243484894"/>
                    </a:ext>
                  </a:extLst>
                </a:gridCol>
                <a:gridCol w="1285781">
                  <a:extLst>
                    <a:ext uri="{9D8B030D-6E8A-4147-A177-3AD203B41FA5}">
                      <a16:colId xmlns:a16="http://schemas.microsoft.com/office/drawing/2014/main" val="743712541"/>
                    </a:ext>
                  </a:extLst>
                </a:gridCol>
              </a:tblGrid>
              <a:tr h="150794">
                <a:tc>
                  <a:txBody>
                    <a:bodyPr/>
                    <a:lstStyle/>
                    <a:p>
                      <a:r>
                        <a:rPr lang="en-US" sz="1500" dirty="0"/>
                        <a:t>Ville</a:t>
                      </a:r>
                      <a:endParaRPr lang="fr-FR" sz="1500" dirty="0">
                        <a:latin typeface="Arial Narrow" panose="020B0606020202030204" pitchFamily="34" charset="0"/>
                      </a:endParaRPr>
                    </a:p>
                  </a:txBody>
                  <a:tcPr>
                    <a:solidFill>
                      <a:srgbClr val="58585A"/>
                    </a:solidFill>
                  </a:tcPr>
                </a:tc>
                <a:tc>
                  <a:txBody>
                    <a:bodyPr/>
                    <a:lstStyle/>
                    <a:p>
                      <a:r>
                        <a:rPr lang="en-US" sz="1500" dirty="0"/>
                        <a:t>SAT</a:t>
                      </a:r>
                      <a:endParaRPr lang="fr-FR" sz="1500" dirty="0">
                        <a:latin typeface="Arial Narrow" panose="020B0606020202030204" pitchFamily="34" charset="0"/>
                      </a:endParaRPr>
                    </a:p>
                  </a:txBody>
                  <a:tcPr>
                    <a:solidFill>
                      <a:srgbClr val="58585A"/>
                    </a:solidFill>
                  </a:tcPr>
                </a:tc>
                <a:extLst>
                  <a:ext uri="{0D108BD9-81ED-4DB2-BD59-A6C34878D82A}">
                    <a16:rowId xmlns:a16="http://schemas.microsoft.com/office/drawing/2014/main" val="246338691"/>
                  </a:ext>
                </a:extLst>
              </a:tr>
              <a:tr h="261568">
                <a:tc>
                  <a:txBody>
                    <a:bodyPr/>
                    <a:lstStyle/>
                    <a:p>
                      <a:r>
                        <a:rPr lang="en-US" sz="1200" dirty="0" err="1"/>
                        <a:t>Kongoussi</a:t>
                      </a:r>
                      <a:endParaRPr lang="fr-FR" sz="1200" dirty="0">
                        <a:latin typeface="Arial Narrow" panose="020B0606020202030204" pitchFamily="34" charset="0"/>
                      </a:endParaRPr>
                    </a:p>
                  </a:txBody>
                  <a:tcPr/>
                </a:tc>
                <a:tc>
                  <a:txBody>
                    <a:bodyPr/>
                    <a:lstStyle/>
                    <a:p>
                      <a:pPr algn="l" fontAlgn="b"/>
                      <a:r>
                        <a:rPr lang="fr-FR" sz="1100" b="0" i="0" u="none" strike="noStrike" dirty="0">
                          <a:solidFill>
                            <a:srgbClr val="000000"/>
                          </a:solidFill>
                          <a:effectLst/>
                          <a:latin typeface="Arial Narrow" panose="020B0606020202030204" pitchFamily="34" charset="0"/>
                        </a:rPr>
                        <a:t>Site du marche</a:t>
                      </a:r>
                    </a:p>
                  </a:txBody>
                  <a:tcPr marL="6351" marR="6351" marT="6351" marB="0" anchor="b"/>
                </a:tc>
                <a:extLst>
                  <a:ext uri="{0D108BD9-81ED-4DB2-BD59-A6C34878D82A}">
                    <a16:rowId xmlns:a16="http://schemas.microsoft.com/office/drawing/2014/main" val="1787249453"/>
                  </a:ext>
                </a:extLst>
              </a:tr>
              <a:tr h="198192">
                <a:tc>
                  <a:txBody>
                    <a:bodyPr/>
                    <a:lstStyle/>
                    <a:p>
                      <a:r>
                        <a:rPr lang="en-US" sz="1200" dirty="0" err="1">
                          <a:latin typeface="Arial Narrow" panose="020B0606020202030204" pitchFamily="34" charset="0"/>
                        </a:rPr>
                        <a:t>Kongoussi</a:t>
                      </a:r>
                      <a:endParaRPr lang="fr-FR" sz="1200" dirty="0">
                        <a:latin typeface="Arial Narrow" panose="020B0606020202030204" pitchFamily="34" charset="0"/>
                      </a:endParaRPr>
                    </a:p>
                  </a:txBody>
                  <a:tcPr/>
                </a:tc>
                <a:tc>
                  <a:txBody>
                    <a:bodyPr/>
                    <a:lstStyle/>
                    <a:p>
                      <a:pPr algn="l" fontAlgn="b"/>
                      <a:r>
                        <a:rPr lang="fr-FR" sz="1100" b="0" i="0" u="none" strike="noStrike" dirty="0" err="1">
                          <a:solidFill>
                            <a:srgbClr val="000000"/>
                          </a:solidFill>
                          <a:effectLst/>
                          <a:latin typeface="Arial Narrow" panose="020B0606020202030204" pitchFamily="34" charset="0"/>
                        </a:rPr>
                        <a:t>Loulouka</a:t>
                      </a:r>
                      <a:r>
                        <a:rPr lang="fr-FR" sz="1100" b="0" i="0" u="none" strike="noStrike" dirty="0">
                          <a:solidFill>
                            <a:srgbClr val="000000"/>
                          </a:solidFill>
                          <a:effectLst/>
                          <a:latin typeface="Arial Narrow" panose="020B0606020202030204" pitchFamily="34" charset="0"/>
                        </a:rPr>
                        <a:t> 1</a:t>
                      </a:r>
                    </a:p>
                  </a:txBody>
                  <a:tcPr marL="6351" marR="6351" marT="6351" marB="0" anchor="b"/>
                </a:tc>
                <a:extLst>
                  <a:ext uri="{0D108BD9-81ED-4DB2-BD59-A6C34878D82A}">
                    <a16:rowId xmlns:a16="http://schemas.microsoft.com/office/drawing/2014/main" val="1941088167"/>
                  </a:ext>
                </a:extLst>
              </a:tr>
              <a:tr h="200708">
                <a:tc>
                  <a:txBody>
                    <a:bodyPr/>
                    <a:lstStyle/>
                    <a:p>
                      <a:r>
                        <a:rPr lang="en-US" sz="1200" dirty="0" err="1">
                          <a:latin typeface="Arial Narrow" panose="020B0606020202030204" pitchFamily="34" charset="0"/>
                        </a:rPr>
                        <a:t>Kongoussi</a:t>
                      </a:r>
                      <a:endParaRPr lang="fr-FR" sz="1200" dirty="0">
                        <a:latin typeface="Arial Narrow" panose="020B0606020202030204" pitchFamily="34" charset="0"/>
                      </a:endParaRPr>
                    </a:p>
                  </a:txBody>
                  <a:tcPr/>
                </a:tc>
                <a:tc>
                  <a:txBody>
                    <a:bodyPr/>
                    <a:lstStyle/>
                    <a:p>
                      <a:pPr algn="l" fontAlgn="b"/>
                      <a:r>
                        <a:rPr lang="fr-FR" sz="1100" b="0" i="0" u="none" strike="noStrike" dirty="0">
                          <a:solidFill>
                            <a:srgbClr val="000000"/>
                          </a:solidFill>
                          <a:effectLst/>
                          <a:latin typeface="Arial Narrow" panose="020B0606020202030204" pitchFamily="34" charset="0"/>
                        </a:rPr>
                        <a:t>Site Maison d'</a:t>
                      </a:r>
                      <a:r>
                        <a:rPr lang="fr-FR" sz="1100" b="0" i="0" u="none" strike="noStrike" dirty="0" err="1">
                          <a:solidFill>
                            <a:srgbClr val="000000"/>
                          </a:solidFill>
                          <a:effectLst/>
                          <a:latin typeface="Arial Narrow" panose="020B0606020202030204" pitchFamily="34" charset="0"/>
                        </a:rPr>
                        <a:t>arret</a:t>
                      </a:r>
                      <a:endParaRPr lang="fr-FR" sz="1100" b="0" i="0" u="none" strike="noStrike" dirty="0">
                        <a:solidFill>
                          <a:srgbClr val="000000"/>
                        </a:solidFill>
                        <a:effectLst/>
                        <a:latin typeface="Arial Narrow" panose="020B0606020202030204" pitchFamily="34" charset="0"/>
                      </a:endParaRPr>
                    </a:p>
                  </a:txBody>
                  <a:tcPr marL="6351" marR="6351" marT="6351" marB="0" anchor="b"/>
                </a:tc>
                <a:extLst>
                  <a:ext uri="{0D108BD9-81ED-4DB2-BD59-A6C34878D82A}">
                    <a16:rowId xmlns:a16="http://schemas.microsoft.com/office/drawing/2014/main" val="2925738918"/>
                  </a:ext>
                </a:extLst>
              </a:tr>
              <a:tr h="261568">
                <a:tc>
                  <a:txBody>
                    <a:bodyPr/>
                    <a:lstStyle/>
                    <a:p>
                      <a:r>
                        <a:rPr lang="en-US" sz="1200" dirty="0" err="1">
                          <a:latin typeface="Arial Narrow" panose="020B0606020202030204" pitchFamily="34" charset="0"/>
                        </a:rPr>
                        <a:t>Kongoussi</a:t>
                      </a:r>
                      <a:endParaRPr lang="fr-FR" sz="1200" dirty="0">
                        <a:latin typeface="Arial Narrow" panose="020B0606020202030204" pitchFamily="34" charset="0"/>
                      </a:endParaRPr>
                    </a:p>
                  </a:txBody>
                  <a:tcPr/>
                </a:tc>
                <a:tc>
                  <a:txBody>
                    <a:bodyPr/>
                    <a:lstStyle/>
                    <a:p>
                      <a:pPr algn="l" fontAlgn="b"/>
                      <a:r>
                        <a:rPr lang="fr-FR" sz="1100" b="0" i="0" u="none" strike="noStrike" dirty="0">
                          <a:solidFill>
                            <a:srgbClr val="000000"/>
                          </a:solidFill>
                          <a:effectLst/>
                          <a:latin typeface="Arial Narrow" panose="020B0606020202030204" pitchFamily="34" charset="0"/>
                        </a:rPr>
                        <a:t>Site </a:t>
                      </a:r>
                      <a:r>
                        <a:rPr lang="fr-FR" sz="1100" b="0" i="0" u="none" strike="noStrike" dirty="0" err="1">
                          <a:solidFill>
                            <a:srgbClr val="000000"/>
                          </a:solidFill>
                          <a:effectLst/>
                          <a:latin typeface="Arial Narrow" panose="020B0606020202030204" pitchFamily="34" charset="0"/>
                        </a:rPr>
                        <a:t>Lassalian</a:t>
                      </a:r>
                      <a:endParaRPr lang="fr-FR" sz="1100" b="0" i="0" u="none" strike="noStrike" dirty="0">
                        <a:solidFill>
                          <a:srgbClr val="000000"/>
                        </a:solidFill>
                        <a:effectLst/>
                        <a:latin typeface="Arial Narrow" panose="020B0606020202030204" pitchFamily="34" charset="0"/>
                      </a:endParaRPr>
                    </a:p>
                  </a:txBody>
                  <a:tcPr marL="6351" marR="6351" marT="6351" marB="0" anchor="b"/>
                </a:tc>
                <a:extLst>
                  <a:ext uri="{0D108BD9-81ED-4DB2-BD59-A6C34878D82A}">
                    <a16:rowId xmlns:a16="http://schemas.microsoft.com/office/drawing/2014/main" val="1281158301"/>
                  </a:ext>
                </a:extLst>
              </a:tr>
              <a:tr h="249455">
                <a:tc>
                  <a:txBody>
                    <a:bodyPr/>
                    <a:lstStyle/>
                    <a:p>
                      <a:r>
                        <a:rPr lang="en-US" sz="1200" dirty="0" err="1">
                          <a:latin typeface="Arial Narrow" panose="020B0606020202030204" pitchFamily="34" charset="0"/>
                        </a:rPr>
                        <a:t>Kongoussi</a:t>
                      </a:r>
                      <a:endParaRPr lang="fr-FR" sz="1200" dirty="0">
                        <a:latin typeface="Arial Narrow" panose="020B0606020202030204" pitchFamily="34" charset="0"/>
                      </a:endParaRPr>
                    </a:p>
                  </a:txBody>
                  <a:tcPr/>
                </a:tc>
                <a:tc>
                  <a:txBody>
                    <a:bodyPr/>
                    <a:lstStyle/>
                    <a:p>
                      <a:pPr algn="l" fontAlgn="b"/>
                      <a:r>
                        <a:rPr lang="fr-FR" sz="1100" b="0" i="0" u="none" strike="noStrike" dirty="0" err="1">
                          <a:solidFill>
                            <a:srgbClr val="000000"/>
                          </a:solidFill>
                          <a:effectLst/>
                          <a:latin typeface="Arial Narrow" panose="020B0606020202030204" pitchFamily="34" charset="0"/>
                        </a:rPr>
                        <a:t>Louloka</a:t>
                      </a:r>
                      <a:r>
                        <a:rPr lang="fr-FR" sz="1100" b="0" i="0" u="none" strike="noStrike" dirty="0">
                          <a:solidFill>
                            <a:srgbClr val="000000"/>
                          </a:solidFill>
                          <a:effectLst/>
                          <a:latin typeface="Arial Narrow" panose="020B0606020202030204" pitchFamily="34" charset="0"/>
                        </a:rPr>
                        <a:t> 5 - </a:t>
                      </a:r>
                      <a:r>
                        <a:rPr lang="fr-FR" sz="1100" b="0" i="0" u="none" strike="noStrike" dirty="0" err="1">
                          <a:solidFill>
                            <a:srgbClr val="000000"/>
                          </a:solidFill>
                          <a:effectLst/>
                          <a:latin typeface="Arial Narrow" panose="020B0606020202030204" pitchFamily="34" charset="0"/>
                        </a:rPr>
                        <a:t>Wend</a:t>
                      </a:r>
                      <a:r>
                        <a:rPr lang="fr-FR" sz="1100" b="0" i="0" u="none" strike="noStrike" dirty="0">
                          <a:solidFill>
                            <a:srgbClr val="000000"/>
                          </a:solidFill>
                          <a:effectLst/>
                          <a:latin typeface="Arial Narrow" panose="020B0606020202030204" pitchFamily="34" charset="0"/>
                        </a:rPr>
                        <a:t> </a:t>
                      </a:r>
                      <a:r>
                        <a:rPr lang="fr-FR" sz="1100" b="0" i="0" u="none" strike="noStrike" dirty="0" err="1">
                          <a:solidFill>
                            <a:srgbClr val="000000"/>
                          </a:solidFill>
                          <a:effectLst/>
                          <a:latin typeface="Arial Narrow" panose="020B0606020202030204" pitchFamily="34" charset="0"/>
                        </a:rPr>
                        <a:t>Kuni</a:t>
                      </a:r>
                      <a:endParaRPr lang="fr-FR" sz="1100" b="0" i="0" u="none" strike="noStrike" dirty="0">
                        <a:solidFill>
                          <a:srgbClr val="000000"/>
                        </a:solidFill>
                        <a:effectLst/>
                        <a:latin typeface="Arial Narrow" panose="020B0606020202030204" pitchFamily="34" charset="0"/>
                      </a:endParaRPr>
                    </a:p>
                  </a:txBody>
                  <a:tcPr marL="6351" marR="6351" marT="6351" marB="0" anchor="b"/>
                </a:tc>
                <a:extLst>
                  <a:ext uri="{0D108BD9-81ED-4DB2-BD59-A6C34878D82A}">
                    <a16:rowId xmlns:a16="http://schemas.microsoft.com/office/drawing/2014/main" val="3351094320"/>
                  </a:ext>
                </a:extLst>
              </a:tr>
              <a:tr h="254267">
                <a:tc>
                  <a:txBody>
                    <a:bodyPr/>
                    <a:lstStyle/>
                    <a:p>
                      <a:r>
                        <a:rPr lang="en-US" sz="1200" dirty="0" err="1">
                          <a:latin typeface="Arial Narrow" panose="020B0606020202030204" pitchFamily="34" charset="0"/>
                        </a:rPr>
                        <a:t>Kongoussi</a:t>
                      </a:r>
                      <a:endParaRPr lang="fr-FR" sz="1200" dirty="0">
                        <a:latin typeface="Arial Narrow" panose="020B0606020202030204" pitchFamily="34" charset="0"/>
                      </a:endParaRPr>
                    </a:p>
                  </a:txBody>
                  <a:tcPr/>
                </a:tc>
                <a:tc>
                  <a:txBody>
                    <a:bodyPr/>
                    <a:lstStyle/>
                    <a:p>
                      <a:pPr algn="l" fontAlgn="b"/>
                      <a:r>
                        <a:rPr lang="fr-FR" sz="1100" b="0" i="0" u="none" strike="noStrike" dirty="0">
                          <a:solidFill>
                            <a:srgbClr val="000000"/>
                          </a:solidFill>
                          <a:effectLst/>
                          <a:latin typeface="Arial Narrow" panose="020B0606020202030204" pitchFamily="34" charset="0"/>
                        </a:rPr>
                        <a:t>Site a cote de la colline (route de </a:t>
                      </a:r>
                      <a:r>
                        <a:rPr lang="fr-FR" sz="1100" b="0" i="0" u="none" strike="noStrike" dirty="0" err="1">
                          <a:solidFill>
                            <a:srgbClr val="000000"/>
                          </a:solidFill>
                          <a:effectLst/>
                          <a:latin typeface="Arial Narrow" panose="020B0606020202030204" pitchFamily="34" charset="0"/>
                        </a:rPr>
                        <a:t>Nienega</a:t>
                      </a:r>
                      <a:r>
                        <a:rPr lang="fr-FR" sz="1100" b="0" i="0" u="none" strike="noStrike" dirty="0">
                          <a:solidFill>
                            <a:srgbClr val="000000"/>
                          </a:solidFill>
                          <a:effectLst/>
                          <a:latin typeface="Arial Narrow" panose="020B0606020202030204" pitchFamily="34" charset="0"/>
                        </a:rPr>
                        <a:t>) </a:t>
                      </a:r>
                    </a:p>
                  </a:txBody>
                  <a:tcPr marL="6351" marR="6351" marT="6351" marB="0" anchor="b"/>
                </a:tc>
                <a:extLst>
                  <a:ext uri="{0D108BD9-81ED-4DB2-BD59-A6C34878D82A}">
                    <a16:rowId xmlns:a16="http://schemas.microsoft.com/office/drawing/2014/main" val="2231162654"/>
                  </a:ext>
                </a:extLst>
              </a:tr>
              <a:tr h="26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Kongoussi</a:t>
                      </a:r>
                      <a:endParaRPr kumimoji="0" lang="fr-FR"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txBody>
                  <a:tcPr/>
                </a:tc>
                <a:tc>
                  <a:txBody>
                    <a:bodyPr/>
                    <a:lstStyle/>
                    <a:p>
                      <a:pPr algn="l" fontAlgn="b"/>
                      <a:r>
                        <a:rPr lang="fr-FR" sz="1100" b="0" i="0" u="none" strike="noStrike" dirty="0" err="1">
                          <a:solidFill>
                            <a:srgbClr val="000000"/>
                          </a:solidFill>
                          <a:effectLst/>
                          <a:latin typeface="Arial Narrow" panose="020B0606020202030204" pitchFamily="34" charset="0"/>
                        </a:rPr>
                        <a:t>Boulinga</a:t>
                      </a:r>
                      <a:endParaRPr lang="fr-FR" sz="1100" b="0" i="0" u="none" strike="noStrike" dirty="0">
                        <a:solidFill>
                          <a:srgbClr val="000000"/>
                        </a:solidFill>
                        <a:effectLst/>
                        <a:latin typeface="Arial Narrow" panose="020B0606020202030204" pitchFamily="34" charset="0"/>
                      </a:endParaRPr>
                    </a:p>
                  </a:txBody>
                  <a:tcPr marL="6351" marR="6351" marT="6351" marB="0" anchor="b"/>
                </a:tc>
                <a:extLst>
                  <a:ext uri="{0D108BD9-81ED-4DB2-BD59-A6C34878D82A}">
                    <a16:rowId xmlns:a16="http://schemas.microsoft.com/office/drawing/2014/main" val="2511440242"/>
                  </a:ext>
                </a:extLst>
              </a:tr>
              <a:tr h="325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Kongoussi</a:t>
                      </a:r>
                      <a:endParaRPr kumimoji="0" lang="fr-FR"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txBody>
                  <a:tcPr/>
                </a:tc>
                <a:tc>
                  <a:txBody>
                    <a:bodyPr/>
                    <a:lstStyle/>
                    <a:p>
                      <a:pPr algn="l" fontAlgn="b"/>
                      <a:r>
                        <a:rPr lang="fr-FR" sz="1100" b="0" i="0" u="none" strike="noStrike" dirty="0">
                          <a:solidFill>
                            <a:srgbClr val="000000"/>
                          </a:solidFill>
                          <a:effectLst/>
                          <a:latin typeface="Arial Narrow" panose="020B0606020202030204" pitchFamily="34" charset="0"/>
                        </a:rPr>
                        <a:t>Site de la route de </a:t>
                      </a:r>
                      <a:r>
                        <a:rPr lang="fr-FR" sz="1100" b="0" i="0" u="none" strike="noStrike" dirty="0" err="1">
                          <a:solidFill>
                            <a:srgbClr val="000000"/>
                          </a:solidFill>
                          <a:effectLst/>
                          <a:latin typeface="Arial Narrow" panose="020B0606020202030204" pitchFamily="34" charset="0"/>
                        </a:rPr>
                        <a:t>Tikare</a:t>
                      </a:r>
                      <a:endParaRPr lang="fr-FR" sz="1100" b="0" i="0" u="none" strike="noStrike" dirty="0">
                        <a:solidFill>
                          <a:srgbClr val="000000"/>
                        </a:solidFill>
                        <a:effectLst/>
                        <a:latin typeface="Arial Narrow" panose="020B0606020202030204" pitchFamily="34" charset="0"/>
                      </a:endParaRPr>
                    </a:p>
                  </a:txBody>
                  <a:tcPr marL="6351" marR="6351" marT="6351" marB="0" anchor="b"/>
                </a:tc>
                <a:extLst>
                  <a:ext uri="{0D108BD9-81ED-4DB2-BD59-A6C34878D82A}">
                    <a16:rowId xmlns:a16="http://schemas.microsoft.com/office/drawing/2014/main" val="1883173912"/>
                  </a:ext>
                </a:extLst>
              </a:tr>
              <a:tr h="2110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Kongoussi</a:t>
                      </a:r>
                      <a:endParaRPr kumimoji="0" lang="fr-FR"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txBody>
                  <a:tcPr/>
                </a:tc>
                <a:tc>
                  <a:txBody>
                    <a:bodyPr/>
                    <a:lstStyle/>
                    <a:p>
                      <a:pPr algn="l" fontAlgn="b"/>
                      <a:r>
                        <a:rPr lang="fr-FR" sz="1100" b="0" i="0" u="none" strike="noStrike" dirty="0">
                          <a:solidFill>
                            <a:srgbClr val="000000"/>
                          </a:solidFill>
                          <a:effectLst/>
                          <a:latin typeface="Arial Narrow" panose="020B0606020202030204" pitchFamily="34" charset="0"/>
                        </a:rPr>
                        <a:t>Ressortissants de Sam</a:t>
                      </a:r>
                    </a:p>
                  </a:txBody>
                  <a:tcPr marL="6351" marR="6351" marT="6351" marB="0" anchor="b"/>
                </a:tc>
                <a:extLst>
                  <a:ext uri="{0D108BD9-81ED-4DB2-BD59-A6C34878D82A}">
                    <a16:rowId xmlns:a16="http://schemas.microsoft.com/office/drawing/2014/main" val="2424743123"/>
                  </a:ext>
                </a:extLst>
              </a:tr>
              <a:tr h="261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Kongoussi</a:t>
                      </a:r>
                      <a:endParaRPr kumimoji="0" lang="fr-FR" sz="1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txBody>
                  <a:tcPr/>
                </a:tc>
                <a:tc>
                  <a:txBody>
                    <a:bodyPr/>
                    <a:lstStyle/>
                    <a:p>
                      <a:pPr algn="l" fontAlgn="b"/>
                      <a:r>
                        <a:rPr lang="fr-FR" sz="1100" b="0" i="0" u="none" strike="noStrike" dirty="0" err="1">
                          <a:solidFill>
                            <a:srgbClr val="000000"/>
                          </a:solidFill>
                          <a:effectLst/>
                          <a:latin typeface="Arial Narrow" panose="020B0606020202030204" pitchFamily="34" charset="0"/>
                        </a:rPr>
                        <a:t>Lioudougou</a:t>
                      </a:r>
                      <a:r>
                        <a:rPr lang="fr-FR" sz="1100" b="0" i="0" u="none" strike="noStrike" dirty="0">
                          <a:solidFill>
                            <a:srgbClr val="000000"/>
                          </a:solidFill>
                          <a:effectLst/>
                          <a:latin typeface="Arial Narrow" panose="020B0606020202030204" pitchFamily="34" charset="0"/>
                        </a:rPr>
                        <a:t> 2</a:t>
                      </a:r>
                    </a:p>
                  </a:txBody>
                  <a:tcPr marL="6351" marR="6351" marT="6351" marB="0" anchor="b"/>
                </a:tc>
                <a:extLst>
                  <a:ext uri="{0D108BD9-81ED-4DB2-BD59-A6C34878D82A}">
                    <a16:rowId xmlns:a16="http://schemas.microsoft.com/office/drawing/2014/main" val="2278631604"/>
                  </a:ext>
                </a:extLst>
              </a:tr>
            </a:tbl>
          </a:graphicData>
        </a:graphic>
      </p:graphicFrame>
      <p:sp>
        <p:nvSpPr>
          <p:cNvPr id="12" name="Rectangle 11"/>
          <p:cNvSpPr/>
          <p:nvPr/>
        </p:nvSpPr>
        <p:spPr>
          <a:xfrm>
            <a:off x="326855" y="2733995"/>
            <a:ext cx="6330497" cy="278683"/>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2020</a:t>
            </a:r>
          </a:p>
        </p:txBody>
      </p:sp>
      <p:sp>
        <p:nvSpPr>
          <p:cNvPr id="13" name="Rectangle 12"/>
          <p:cNvSpPr/>
          <p:nvPr/>
        </p:nvSpPr>
        <p:spPr>
          <a:xfrm>
            <a:off x="7125603" y="2733995"/>
            <a:ext cx="1739264" cy="278683"/>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2021</a:t>
            </a:r>
          </a:p>
        </p:txBody>
      </p:sp>
      <p:pic>
        <p:nvPicPr>
          <p:cNvPr id="11"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170919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err="1"/>
              <a:t>Calendrier</a:t>
            </a:r>
            <a:endParaRPr lang="es-ES" dirty="0"/>
          </a:p>
        </p:txBody>
      </p:sp>
      <p:graphicFrame>
        <p:nvGraphicFramePr>
          <p:cNvPr id="12" name="Diagramme 11">
            <a:extLst>
              <a:ext uri="{FF2B5EF4-FFF2-40B4-BE49-F238E27FC236}">
                <a16:creationId xmlns:a16="http://schemas.microsoft.com/office/drawing/2014/main" id="{2EEF1443-DFDF-49E8-B498-684F3E1E880D}"/>
              </a:ext>
            </a:extLst>
          </p:cNvPr>
          <p:cNvGraphicFramePr/>
          <p:nvPr>
            <p:extLst>
              <p:ext uri="{D42A27DB-BD31-4B8C-83A1-F6EECF244321}">
                <p14:modId xmlns:p14="http://schemas.microsoft.com/office/powerpoint/2010/main" val="637431624"/>
              </p:ext>
            </p:extLst>
          </p:nvPr>
        </p:nvGraphicFramePr>
        <p:xfrm>
          <a:off x="621210" y="2790646"/>
          <a:ext cx="7901580" cy="1276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a:extLst>
              <a:ext uri="{FF2B5EF4-FFF2-40B4-BE49-F238E27FC236}">
                <a16:creationId xmlns:a16="http://schemas.microsoft.com/office/drawing/2014/main" id="{ECA90791-9AEA-4FAD-B0BF-CA1F2B243748}"/>
              </a:ext>
            </a:extLst>
          </p:cNvPr>
          <p:cNvSpPr/>
          <p:nvPr/>
        </p:nvSpPr>
        <p:spPr>
          <a:xfrm>
            <a:off x="501137" y="2228211"/>
            <a:ext cx="1825063" cy="314980"/>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Avril </a:t>
            </a:r>
            <a:r>
              <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2021</a:t>
            </a:r>
          </a:p>
        </p:txBody>
      </p:sp>
      <p:sp>
        <p:nvSpPr>
          <p:cNvPr id="16" name="Rectangle 15">
            <a:extLst>
              <a:ext uri="{FF2B5EF4-FFF2-40B4-BE49-F238E27FC236}">
                <a16:creationId xmlns:a16="http://schemas.microsoft.com/office/drawing/2014/main" id="{EC34F5B0-4D54-4A99-842C-E631A32CDEB8}"/>
              </a:ext>
            </a:extLst>
          </p:cNvPr>
          <p:cNvSpPr/>
          <p:nvPr/>
        </p:nvSpPr>
        <p:spPr>
          <a:xfrm>
            <a:off x="2622334" y="2228211"/>
            <a:ext cx="2684756" cy="314980"/>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Octobre – Novembre 2021</a:t>
            </a:r>
          </a:p>
        </p:txBody>
      </p:sp>
      <p:sp>
        <p:nvSpPr>
          <p:cNvPr id="19" name="Rectangle 18">
            <a:extLst>
              <a:ext uri="{FF2B5EF4-FFF2-40B4-BE49-F238E27FC236}">
                <a16:creationId xmlns:a16="http://schemas.microsoft.com/office/drawing/2014/main" id="{3088816D-2F63-42E8-8931-349FFE006A93}"/>
              </a:ext>
            </a:extLst>
          </p:cNvPr>
          <p:cNvSpPr/>
          <p:nvPr/>
        </p:nvSpPr>
        <p:spPr>
          <a:xfrm>
            <a:off x="5603230" y="2228211"/>
            <a:ext cx="2870786" cy="314980"/>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Décembre 2021 – Janvier 2022</a:t>
            </a:r>
          </a:p>
        </p:txBody>
      </p:sp>
      <p:sp>
        <p:nvSpPr>
          <p:cNvPr id="5" name="Rectangle 4">
            <a:extLst>
              <a:ext uri="{FF2B5EF4-FFF2-40B4-BE49-F238E27FC236}">
                <a16:creationId xmlns:a16="http://schemas.microsoft.com/office/drawing/2014/main" id="{C2793BF5-2076-4812-98A7-752F77EFCD3B}"/>
              </a:ext>
            </a:extLst>
          </p:cNvPr>
          <p:cNvSpPr/>
          <p:nvPr/>
        </p:nvSpPr>
        <p:spPr>
          <a:xfrm>
            <a:off x="1794434" y="5619562"/>
            <a:ext cx="869059" cy="2668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92497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F54542-025D-4710-B26D-7E11A717A778}"/>
              </a:ext>
            </a:extLst>
          </p:cNvPr>
          <p:cNvSpPr>
            <a:spLocks noGrp="1"/>
          </p:cNvSpPr>
          <p:nvPr>
            <p:ph type="ctrTitle"/>
          </p:nvPr>
        </p:nvSpPr>
        <p:spPr/>
        <p:txBody>
          <a:bodyPr/>
          <a:lstStyle/>
          <a:p>
            <a:r>
              <a:rPr lang="en-US" dirty="0"/>
              <a:t>02</a:t>
            </a:r>
            <a:endParaRPr lang="fr-FR" dirty="0"/>
          </a:p>
        </p:txBody>
      </p:sp>
      <p:sp>
        <p:nvSpPr>
          <p:cNvPr id="4" name="Sous-titre 3">
            <a:extLst>
              <a:ext uri="{FF2B5EF4-FFF2-40B4-BE49-F238E27FC236}">
                <a16:creationId xmlns:a16="http://schemas.microsoft.com/office/drawing/2014/main" id="{6BCF9F26-4B9E-48F3-8960-66223C3B220B}"/>
              </a:ext>
            </a:extLst>
          </p:cNvPr>
          <p:cNvSpPr>
            <a:spLocks noGrp="1"/>
          </p:cNvSpPr>
          <p:nvPr>
            <p:ph type="subTitle" idx="1"/>
          </p:nvPr>
        </p:nvSpPr>
        <p:spPr>
          <a:xfrm>
            <a:off x="4439826" y="2168605"/>
            <a:ext cx="3738403" cy="1743959"/>
          </a:xfrm>
        </p:spPr>
        <p:txBody>
          <a:bodyPr/>
          <a:lstStyle/>
          <a:p>
            <a:r>
              <a:rPr lang="fr-FR" dirty="0"/>
              <a:t>Présentation des résultats</a:t>
            </a:r>
          </a:p>
        </p:txBody>
      </p:sp>
      <p:pic>
        <p:nvPicPr>
          <p:cNvPr id="5"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92113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B722-4D24-49A5-B29A-EAF51B2A0238}"/>
              </a:ext>
            </a:extLst>
          </p:cNvPr>
          <p:cNvSpPr>
            <a:spLocks noGrp="1"/>
          </p:cNvSpPr>
          <p:nvPr>
            <p:ph type="ctrTitle"/>
          </p:nvPr>
        </p:nvSpPr>
        <p:spPr/>
        <p:txBody>
          <a:bodyPr/>
          <a:lstStyle/>
          <a:p>
            <a:r>
              <a:rPr lang="fr-CA" sz="3600" dirty="0"/>
              <a:t>Cartographie des infrastructures : Aperçu (Dori)</a:t>
            </a:r>
            <a:endParaRPr lang="en-GB" sz="3600" dirty="0"/>
          </a:p>
        </p:txBody>
      </p:sp>
      <p:pic>
        <p:nvPicPr>
          <p:cNvPr id="6" name="Picture 5"/>
          <p:cNvPicPr>
            <a:picLocks noChangeAspect="1"/>
          </p:cNvPicPr>
          <p:nvPr/>
        </p:nvPicPr>
        <p:blipFill rotWithShape="1">
          <a:blip r:embed="rId2"/>
          <a:srcRect l="223" r="448" b="846"/>
          <a:stretch/>
        </p:blipFill>
        <p:spPr>
          <a:xfrm>
            <a:off x="904544" y="1289280"/>
            <a:ext cx="7040251" cy="4962877"/>
          </a:xfrm>
          <a:prstGeom prst="rect">
            <a:avLst/>
          </a:prstGeom>
        </p:spPr>
      </p:pic>
      <p:pic>
        <p:nvPicPr>
          <p:cNvPr id="4"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237951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D84FFD-F8F9-4937-9A92-6F8EC058D76E}"/>
              </a:ext>
            </a:extLst>
          </p:cNvPr>
          <p:cNvSpPr>
            <a:spLocks noGrp="1"/>
          </p:cNvSpPr>
          <p:nvPr>
            <p:ph type="ctrTitle"/>
          </p:nvPr>
        </p:nvSpPr>
        <p:spPr/>
        <p:txBody>
          <a:bodyPr/>
          <a:lstStyle/>
          <a:p>
            <a:r>
              <a:rPr lang="fr-FR" sz="3600" dirty="0"/>
              <a:t>Etalement urbain de la ville de </a:t>
            </a:r>
            <a:r>
              <a:rPr lang="fr-CA" sz="3600" dirty="0"/>
              <a:t>Dori</a:t>
            </a:r>
            <a:endParaRPr lang="fr-FR" sz="3600" dirty="0"/>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334" b="241"/>
          <a:stretch/>
        </p:blipFill>
        <p:spPr>
          <a:xfrm>
            <a:off x="939797" y="1270943"/>
            <a:ext cx="6980598" cy="4942372"/>
          </a:xfrm>
          <a:prstGeom prst="rect">
            <a:avLst/>
          </a:prstGeom>
        </p:spPr>
      </p:pic>
      <p:pic>
        <p:nvPicPr>
          <p:cNvPr id="4"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15854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4B4C-819A-4BDF-A5FE-5C0FC6B3633E}"/>
              </a:ext>
            </a:extLst>
          </p:cNvPr>
          <p:cNvSpPr>
            <a:spLocks noGrp="1"/>
          </p:cNvSpPr>
          <p:nvPr>
            <p:ph type="ctrTitle"/>
          </p:nvPr>
        </p:nvSpPr>
        <p:spPr/>
        <p:txBody>
          <a:bodyPr/>
          <a:lstStyle/>
          <a:p>
            <a:r>
              <a:rPr lang="fr-CA" sz="3200" dirty="0">
                <a:solidFill>
                  <a:schemeClr val="bg1"/>
                </a:solidFill>
              </a:rPr>
              <a:t>REACH</a:t>
            </a:r>
            <a:endParaRPr lang="en-GB" sz="3200" dirty="0">
              <a:solidFill>
                <a:schemeClr val="bg1"/>
              </a:solidFill>
            </a:endParaRPr>
          </a:p>
        </p:txBody>
      </p:sp>
      <p:grpSp>
        <p:nvGrpSpPr>
          <p:cNvPr id="10" name="Group 9">
            <a:extLst>
              <a:ext uri="{FF2B5EF4-FFF2-40B4-BE49-F238E27FC236}">
                <a16:creationId xmlns:a16="http://schemas.microsoft.com/office/drawing/2014/main" id="{47126A85-EB59-4A3A-A6EB-A84773E12675}"/>
              </a:ext>
            </a:extLst>
          </p:cNvPr>
          <p:cNvGrpSpPr/>
          <p:nvPr/>
        </p:nvGrpSpPr>
        <p:grpSpPr>
          <a:xfrm>
            <a:off x="222627" y="1425338"/>
            <a:ext cx="8406549" cy="1053806"/>
            <a:chOff x="377787" y="2107125"/>
            <a:chExt cx="8406549" cy="1053805"/>
          </a:xfrm>
        </p:grpSpPr>
        <p:sp>
          <p:nvSpPr>
            <p:cNvPr id="11" name="Text Placeholder 3">
              <a:extLst>
                <a:ext uri="{FF2B5EF4-FFF2-40B4-BE49-F238E27FC236}">
                  <a16:creationId xmlns:a16="http://schemas.microsoft.com/office/drawing/2014/main" id="{71B67395-6CBE-4EC0-8B34-FB576B353A25}"/>
                </a:ext>
              </a:extLst>
            </p:cNvPr>
            <p:cNvSpPr txBox="1">
              <a:spLocks/>
            </p:cNvSpPr>
            <p:nvPr/>
          </p:nvSpPr>
          <p:spPr>
            <a:xfrm>
              <a:off x="377787" y="2107125"/>
              <a:ext cx="1753520" cy="408985"/>
            </a:xfrm>
            <a:prstGeom prst="rect">
              <a:avLst/>
            </a:prstGeom>
            <a:solidFill>
              <a:srgbClr val="EE5859"/>
            </a:solidFill>
          </p:spPr>
          <p:txBody>
            <a:bodyPr anchor="ctr" anchorCtr="0"/>
            <a:lstStyle>
              <a:lvl1pPr marL="0" indent="0" algn="l" defTabSz="914400" rtl="0" eaLnBrk="1" latinLnBrk="0" hangingPunct="1">
                <a:lnSpc>
                  <a:spcPts val="1500"/>
                </a:lnSpc>
                <a:spcBef>
                  <a:spcPts val="1000"/>
                </a:spcBef>
                <a:buFont typeface="Arial" panose="020B0604020202020204" pitchFamily="34" charset="0"/>
                <a:buNone/>
                <a:defRPr sz="1300" kern="1200" baseline="0">
                  <a:solidFill>
                    <a:srgbClr val="58585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00"/>
                </a:lnSpc>
                <a:spcBef>
                  <a:spcPts val="1000"/>
                </a:spcBef>
                <a:spcAft>
                  <a:spcPts val="0"/>
                </a:spcAft>
                <a:buClrTx/>
                <a:buSzTx/>
                <a:buFont typeface="Arial" panose="020B0604020202020204" pitchFamily="34" charset="0"/>
                <a:buNone/>
                <a:tabLst/>
                <a:defRPr/>
              </a:pPr>
              <a:r>
                <a:rPr kumimoji="0" lang="fr-CH"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Mission</a:t>
              </a:r>
            </a:p>
          </p:txBody>
        </p:sp>
        <p:sp>
          <p:nvSpPr>
            <p:cNvPr id="12" name="TextBox 11">
              <a:extLst>
                <a:ext uri="{FF2B5EF4-FFF2-40B4-BE49-F238E27FC236}">
                  <a16:creationId xmlns:a16="http://schemas.microsoft.com/office/drawing/2014/main" id="{0F8710AA-B5CA-4257-A63D-C23089B9C17A}"/>
                </a:ext>
              </a:extLst>
            </p:cNvPr>
            <p:cNvSpPr txBox="1"/>
            <p:nvPr/>
          </p:nvSpPr>
          <p:spPr>
            <a:xfrm>
              <a:off x="395320" y="2514600"/>
              <a:ext cx="8389016" cy="646330"/>
            </a:xfrm>
            <a:prstGeom prst="rect">
              <a:avLst/>
            </a:prstGeom>
            <a:noFill/>
            <a:ln w="31750">
              <a:solidFill>
                <a:srgbClr val="EE585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Contribuer à la prise de décisions des acteurs humanitaires en leur fournissant des informations sur les besoins des populations affectées</a:t>
              </a:r>
            </a:p>
          </p:txBody>
        </p:sp>
      </p:grpSp>
      <p:sp>
        <p:nvSpPr>
          <p:cNvPr id="13" name="Rectangle 12">
            <a:extLst>
              <a:ext uri="{FF2B5EF4-FFF2-40B4-BE49-F238E27FC236}">
                <a16:creationId xmlns:a16="http://schemas.microsoft.com/office/drawing/2014/main" id="{8B57FE36-D7AD-4683-B0CA-87E8CFA8132B}"/>
              </a:ext>
            </a:extLst>
          </p:cNvPr>
          <p:cNvSpPr/>
          <p:nvPr/>
        </p:nvSpPr>
        <p:spPr>
          <a:xfrm>
            <a:off x="1728216" y="2874089"/>
            <a:ext cx="45720" cy="1517904"/>
          </a:xfrm>
          <a:prstGeom prst="rect">
            <a:avLst/>
          </a:prstGeom>
          <a:solidFill>
            <a:srgbClr val="EE5859"/>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4" name="TextBox 13">
            <a:extLst>
              <a:ext uri="{FF2B5EF4-FFF2-40B4-BE49-F238E27FC236}">
                <a16:creationId xmlns:a16="http://schemas.microsoft.com/office/drawing/2014/main" id="{F4D81C10-2DFD-45A1-9FF3-FFE753D3810A}"/>
              </a:ext>
            </a:extLst>
          </p:cNvPr>
          <p:cNvSpPr txBox="1"/>
          <p:nvPr/>
        </p:nvSpPr>
        <p:spPr>
          <a:xfrm>
            <a:off x="374229" y="3255830"/>
            <a:ext cx="128930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5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Collecte de données &amp; analyse</a:t>
            </a:r>
            <a:endParaRPr kumimoji="0" lang="en-GB" sz="15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pic>
        <p:nvPicPr>
          <p:cNvPr id="15" name="Picture 14">
            <a:extLst>
              <a:ext uri="{FF2B5EF4-FFF2-40B4-BE49-F238E27FC236}">
                <a16:creationId xmlns:a16="http://schemas.microsoft.com/office/drawing/2014/main" id="{80CB687D-3B4F-41A8-A51B-74DA112DA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099" y="3234567"/>
            <a:ext cx="816863" cy="784831"/>
          </a:xfrm>
          <a:prstGeom prst="rect">
            <a:avLst/>
          </a:prstGeom>
        </p:spPr>
      </p:pic>
      <p:pic>
        <p:nvPicPr>
          <p:cNvPr id="16" name="Picture 15">
            <a:extLst>
              <a:ext uri="{FF2B5EF4-FFF2-40B4-BE49-F238E27FC236}">
                <a16:creationId xmlns:a16="http://schemas.microsoft.com/office/drawing/2014/main" id="{4C4EB109-166C-42B7-BCCA-87903F6DA203}"/>
              </a:ext>
            </a:extLst>
          </p:cNvPr>
          <p:cNvPicPr>
            <a:picLocks noChangeAspect="1"/>
          </p:cNvPicPr>
          <p:nvPr/>
        </p:nvPicPr>
        <p:blipFill rotWithShape="1">
          <a:blip r:embed="rId4">
            <a:extLst>
              <a:ext uri="{28A0092B-C50C-407E-A947-70E740481C1C}">
                <a14:useLocalDpi xmlns:a14="http://schemas.microsoft.com/office/drawing/2010/main" val="0"/>
              </a:ext>
            </a:extLst>
          </a:blip>
          <a:srcRect t="4222" r="1733" b="4523"/>
          <a:stretch/>
        </p:blipFill>
        <p:spPr>
          <a:xfrm>
            <a:off x="2393899" y="3234567"/>
            <a:ext cx="785239" cy="784831"/>
          </a:xfrm>
          <a:prstGeom prst="rect">
            <a:avLst/>
          </a:prstGeom>
        </p:spPr>
      </p:pic>
      <p:pic>
        <p:nvPicPr>
          <p:cNvPr id="17" name="Picture 16">
            <a:extLst>
              <a:ext uri="{FF2B5EF4-FFF2-40B4-BE49-F238E27FC236}">
                <a16:creationId xmlns:a16="http://schemas.microsoft.com/office/drawing/2014/main" id="{3A3BA842-B725-4B49-A80C-68A5E9F4C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88" y="3234567"/>
            <a:ext cx="827027" cy="784831"/>
          </a:xfrm>
          <a:prstGeom prst="rect">
            <a:avLst/>
          </a:prstGeom>
        </p:spPr>
      </p:pic>
      <p:sp>
        <p:nvSpPr>
          <p:cNvPr id="18" name="TextBox 17">
            <a:extLst>
              <a:ext uri="{FF2B5EF4-FFF2-40B4-BE49-F238E27FC236}">
                <a16:creationId xmlns:a16="http://schemas.microsoft.com/office/drawing/2014/main" id="{D068A5BD-6DC6-4753-8724-2EE4E52CA9DD}"/>
              </a:ext>
            </a:extLst>
          </p:cNvPr>
          <p:cNvSpPr txBox="1"/>
          <p:nvPr/>
        </p:nvSpPr>
        <p:spPr>
          <a:xfrm>
            <a:off x="3184469" y="3380762"/>
            <a:ext cx="11680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Analyses inter-agences</a:t>
            </a:r>
            <a:endParaRPr kumimoji="0" lang="en-GB"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19" name="TextBox 18">
            <a:extLst>
              <a:ext uri="{FF2B5EF4-FFF2-40B4-BE49-F238E27FC236}">
                <a16:creationId xmlns:a16="http://schemas.microsoft.com/office/drawing/2014/main" id="{246AB346-7164-481C-BC21-33A1D74A4138}"/>
              </a:ext>
            </a:extLst>
          </p:cNvPr>
          <p:cNvSpPr txBox="1"/>
          <p:nvPr/>
        </p:nvSpPr>
        <p:spPr>
          <a:xfrm>
            <a:off x="5246959" y="3480786"/>
            <a:ext cx="116807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Télédétection</a:t>
            </a:r>
            <a:endParaRPr kumimoji="0" lang="en-GB"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0" name="TextBox 19">
            <a:extLst>
              <a:ext uri="{FF2B5EF4-FFF2-40B4-BE49-F238E27FC236}">
                <a16:creationId xmlns:a16="http://schemas.microsoft.com/office/drawing/2014/main" id="{48A1B25F-C35E-42B6-80DE-1C4E77871152}"/>
              </a:ext>
            </a:extLst>
          </p:cNvPr>
          <p:cNvSpPr txBox="1"/>
          <p:nvPr/>
        </p:nvSpPr>
        <p:spPr>
          <a:xfrm>
            <a:off x="7385552" y="3176133"/>
            <a:ext cx="138717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Revue données secondaires / Gestion de l’information</a:t>
            </a:r>
            <a:endParaRPr kumimoji="0" lang="en-GB"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1" name="TextBox 20">
            <a:extLst>
              <a:ext uri="{FF2B5EF4-FFF2-40B4-BE49-F238E27FC236}">
                <a16:creationId xmlns:a16="http://schemas.microsoft.com/office/drawing/2014/main" id="{496D7EE7-D1F9-48EE-98DC-63D4194A9AAA}"/>
              </a:ext>
            </a:extLst>
          </p:cNvPr>
          <p:cNvSpPr txBox="1"/>
          <p:nvPr/>
        </p:nvSpPr>
        <p:spPr>
          <a:xfrm>
            <a:off x="374232" y="4925429"/>
            <a:ext cx="136770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5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Analyse et dissémination des données</a:t>
            </a:r>
            <a:endParaRPr kumimoji="0" lang="en-GB" sz="15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2" name="TextBox 21">
            <a:extLst>
              <a:ext uri="{FF2B5EF4-FFF2-40B4-BE49-F238E27FC236}">
                <a16:creationId xmlns:a16="http://schemas.microsoft.com/office/drawing/2014/main" id="{89AF6E36-8DDB-4E3A-B7D7-9F56A8012D99}"/>
              </a:ext>
            </a:extLst>
          </p:cNvPr>
          <p:cNvSpPr txBox="1"/>
          <p:nvPr/>
        </p:nvSpPr>
        <p:spPr>
          <a:xfrm>
            <a:off x="3189511" y="5179685"/>
            <a:ext cx="116807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Rapports</a:t>
            </a:r>
            <a:endParaRPr kumimoji="0" lang="en-GB"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3" name="TextBox 22">
            <a:extLst>
              <a:ext uri="{FF2B5EF4-FFF2-40B4-BE49-F238E27FC236}">
                <a16:creationId xmlns:a16="http://schemas.microsoft.com/office/drawing/2014/main" id="{E407AEE4-0BA4-4C0F-A417-78AA629C81EE}"/>
              </a:ext>
            </a:extLst>
          </p:cNvPr>
          <p:cNvSpPr txBox="1"/>
          <p:nvPr/>
        </p:nvSpPr>
        <p:spPr>
          <a:xfrm>
            <a:off x="5271691" y="5171648"/>
            <a:ext cx="116807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Cartes</a:t>
            </a:r>
            <a:endParaRPr kumimoji="0" lang="en-GB"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24" name="TextBox 23">
            <a:extLst>
              <a:ext uri="{FF2B5EF4-FFF2-40B4-BE49-F238E27FC236}">
                <a16:creationId xmlns:a16="http://schemas.microsoft.com/office/drawing/2014/main" id="{6D47DFF5-5C34-4716-A46B-E8455C8BFE1E}"/>
              </a:ext>
            </a:extLst>
          </p:cNvPr>
          <p:cNvSpPr txBox="1"/>
          <p:nvPr/>
        </p:nvSpPr>
        <p:spPr>
          <a:xfrm>
            <a:off x="7397168" y="4971598"/>
            <a:ext cx="13871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Cartes et tableau de bord en ligne</a:t>
            </a:r>
            <a:endParaRPr kumimoji="0" lang="en-GB" sz="13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pic>
        <p:nvPicPr>
          <p:cNvPr id="25" name="Picture 24">
            <a:extLst>
              <a:ext uri="{FF2B5EF4-FFF2-40B4-BE49-F238E27FC236}">
                <a16:creationId xmlns:a16="http://schemas.microsoft.com/office/drawing/2014/main" id="{6A077BA2-C4B1-470F-9B1A-0116B3DEA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0216" y="4925430"/>
            <a:ext cx="792600" cy="784831"/>
          </a:xfrm>
          <a:prstGeom prst="rect">
            <a:avLst/>
          </a:prstGeom>
        </p:spPr>
      </p:pic>
      <p:pic>
        <p:nvPicPr>
          <p:cNvPr id="26" name="Picture 25">
            <a:extLst>
              <a:ext uri="{FF2B5EF4-FFF2-40B4-BE49-F238E27FC236}">
                <a16:creationId xmlns:a16="http://schemas.microsoft.com/office/drawing/2014/main" id="{ABF99E78-1B5E-43A4-9D27-C39606EBE136}"/>
              </a:ext>
            </a:extLst>
          </p:cNvPr>
          <p:cNvPicPr>
            <a:picLocks noChangeAspect="1"/>
          </p:cNvPicPr>
          <p:nvPr/>
        </p:nvPicPr>
        <p:blipFill rotWithShape="1">
          <a:blip r:embed="rId7">
            <a:extLst>
              <a:ext uri="{28A0092B-C50C-407E-A947-70E740481C1C}">
                <a14:useLocalDpi xmlns:a14="http://schemas.microsoft.com/office/drawing/2010/main" val="0"/>
              </a:ext>
            </a:extLst>
          </a:blip>
          <a:srcRect l="2039" t="2720" r="3206" b="3778"/>
          <a:stretch/>
        </p:blipFill>
        <p:spPr>
          <a:xfrm>
            <a:off x="6492587" y="4925430"/>
            <a:ext cx="802988" cy="784831"/>
          </a:xfrm>
          <a:prstGeom prst="rect">
            <a:avLst/>
          </a:prstGeom>
        </p:spPr>
      </p:pic>
      <p:pic>
        <p:nvPicPr>
          <p:cNvPr id="27" name="Picture 26">
            <a:extLst>
              <a:ext uri="{FF2B5EF4-FFF2-40B4-BE49-F238E27FC236}">
                <a16:creationId xmlns:a16="http://schemas.microsoft.com/office/drawing/2014/main" id="{DD4E67C3-C2AF-4725-9202-80E2EBCBC0A8}"/>
              </a:ext>
            </a:extLst>
          </p:cNvPr>
          <p:cNvPicPr>
            <a:picLocks noChangeAspect="1"/>
          </p:cNvPicPr>
          <p:nvPr/>
        </p:nvPicPr>
        <p:blipFill rotWithShape="1">
          <a:blip r:embed="rId8">
            <a:extLst>
              <a:ext uri="{28A0092B-C50C-407E-A947-70E740481C1C}">
                <a14:useLocalDpi xmlns:a14="http://schemas.microsoft.com/office/drawing/2010/main" val="0"/>
              </a:ext>
            </a:extLst>
          </a:blip>
          <a:srcRect l="3508" t="2206" r="1597" b="2302"/>
          <a:stretch/>
        </p:blipFill>
        <p:spPr>
          <a:xfrm>
            <a:off x="4430097" y="4925430"/>
            <a:ext cx="803323" cy="784831"/>
          </a:xfrm>
          <a:prstGeom prst="rect">
            <a:avLst/>
          </a:prstGeom>
        </p:spPr>
      </p:pic>
      <p:pic>
        <p:nvPicPr>
          <p:cNvPr id="28"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29" name="Rectangle 28">
            <a:extLst>
              <a:ext uri="{FF2B5EF4-FFF2-40B4-BE49-F238E27FC236}">
                <a16:creationId xmlns:a16="http://schemas.microsoft.com/office/drawing/2014/main" id="{8B57FE36-D7AD-4683-B0CA-87E8CFA8132B}"/>
              </a:ext>
            </a:extLst>
          </p:cNvPr>
          <p:cNvSpPr/>
          <p:nvPr/>
        </p:nvSpPr>
        <p:spPr>
          <a:xfrm>
            <a:off x="1725438" y="4566927"/>
            <a:ext cx="45720" cy="1517904"/>
          </a:xfrm>
          <a:prstGeom prst="rect">
            <a:avLst/>
          </a:prstGeom>
          <a:solidFill>
            <a:srgbClr val="EE5859"/>
          </a:solidFill>
          <a:ln>
            <a:solidFill>
              <a:srgbClr val="EE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09537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176" y="266337"/>
            <a:ext cx="8522932" cy="724646"/>
          </a:xfrm>
        </p:spPr>
        <p:txBody>
          <a:bodyPr/>
          <a:lstStyle/>
          <a:p>
            <a:pPr>
              <a:lnSpc>
                <a:spcPct val="100000"/>
              </a:lnSpc>
            </a:pPr>
            <a:r>
              <a:rPr lang="fr-FR" dirty="0">
                <a:solidFill>
                  <a:prstClr val="white"/>
                </a:solidFill>
              </a:rPr>
              <a:t>Présentation des résultats du projet ABA </a:t>
            </a:r>
            <a:r>
              <a:rPr lang="fr-CA" smtClean="0">
                <a:solidFill>
                  <a:prstClr val="white"/>
                </a:solidFill>
              </a:rPr>
              <a:t>Dori </a:t>
            </a:r>
            <a:r>
              <a:rPr lang="fr-FR" smtClean="0">
                <a:solidFill>
                  <a:prstClr val="white"/>
                </a:solidFill>
              </a:rPr>
              <a:t>: section déplacements</a:t>
            </a:r>
            <a:endParaRPr lang="fr-FR"/>
          </a:p>
        </p:txBody>
      </p:sp>
      <p:pic>
        <p:nvPicPr>
          <p:cNvPr id="4" name="Picture 3"/>
          <p:cNvPicPr>
            <a:picLocks noChangeAspect="1"/>
          </p:cNvPicPr>
          <p:nvPr/>
        </p:nvPicPr>
        <p:blipFill>
          <a:blip r:embed="rId2"/>
          <a:stretch>
            <a:fillRect/>
          </a:stretch>
        </p:blipFill>
        <p:spPr>
          <a:xfrm>
            <a:off x="1258349" y="1709477"/>
            <a:ext cx="6784816" cy="4513011"/>
          </a:xfrm>
          <a:prstGeom prst="rect">
            <a:avLst/>
          </a:prstGeom>
          <a:ln>
            <a:solidFill>
              <a:srgbClr val="58585A"/>
            </a:solidFill>
          </a:ln>
        </p:spPr>
      </p:pic>
      <p:sp>
        <p:nvSpPr>
          <p:cNvPr id="7" name="Subtitle 4"/>
          <p:cNvSpPr txBox="1">
            <a:spLocks/>
          </p:cNvSpPr>
          <p:nvPr/>
        </p:nvSpPr>
        <p:spPr>
          <a:xfrm>
            <a:off x="386176" y="1324332"/>
            <a:ext cx="8087840" cy="52593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Principales régions et communes d’origine des ménages PDI </a:t>
            </a:r>
          </a:p>
        </p:txBody>
      </p:sp>
      <p:pic>
        <p:nvPicPr>
          <p:cNvPr id="5"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717877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420042" y="278525"/>
            <a:ext cx="8087840" cy="724646"/>
          </a:xfrm>
          <a:prstGeom prst="rect">
            <a:avLst/>
          </a:prstGeom>
        </p:spPr>
        <p:txBody>
          <a:bodyPr anchor="ctr"/>
          <a:lstStyle>
            <a:lvl1pPr algn="l" defTabSz="914377" rtl="0" eaLnBrk="1" latinLnBrk="0" hangingPunct="1">
              <a:lnSpc>
                <a:spcPts val="4500"/>
              </a:lnSpc>
              <a:spcBef>
                <a:spcPct val="0"/>
              </a:spcBef>
              <a:buNone/>
              <a:defRPr sz="2900" b="1" kern="1200">
                <a:solidFill>
                  <a:schemeClr val="bg1"/>
                </a:solidFill>
                <a:latin typeface="Arial Narrow" panose="020B0606020202030204" pitchFamily="34" charset="0"/>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fr-FR" sz="2900" b="1" i="0" u="none" strike="noStrike" kern="1200" cap="none" spc="0" normalizeH="0" baseline="0" noProof="0" dirty="0" smtClean="0">
                <a:ln>
                  <a:noFill/>
                </a:ln>
                <a:solidFill>
                  <a:prstClr val="white"/>
                </a:solidFill>
                <a:effectLst/>
                <a:uLnTx/>
                <a:uFillTx/>
                <a:latin typeface="Arial Narrow" panose="020B0606020202030204" pitchFamily="34" charset="0"/>
                <a:ea typeface="+mj-ea"/>
                <a:cs typeface="+mj-cs"/>
              </a:rPr>
              <a:t>Présentation des résultats </a:t>
            </a:r>
            <a:r>
              <a:rPr kumimoji="0" lang="fr-FR" sz="29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du projet ABA </a:t>
            </a:r>
            <a:r>
              <a:rPr kumimoji="0" lang="fr-CA" sz="29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Dori </a:t>
            </a:r>
            <a:r>
              <a:rPr kumimoji="0" lang="fr-FR" sz="29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 section déplacements</a:t>
            </a:r>
          </a:p>
        </p:txBody>
      </p:sp>
      <p:sp>
        <p:nvSpPr>
          <p:cNvPr id="22" name="Subtitle 4"/>
          <p:cNvSpPr txBox="1">
            <a:spLocks/>
          </p:cNvSpPr>
          <p:nvPr/>
        </p:nvSpPr>
        <p:spPr>
          <a:xfrm>
            <a:off x="194786" y="1307753"/>
            <a:ext cx="4035349" cy="768769"/>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700" b="1" kern="1200">
                <a:solidFill>
                  <a:srgbClr val="581522"/>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Principales raisons de déplacement rapportées par les ménages PDI* </a:t>
            </a:r>
            <a:endParaRPr kumimoji="0" lang="fr-FR" sz="16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graphicFrame>
        <p:nvGraphicFramePr>
          <p:cNvPr id="23" name="Chart 22"/>
          <p:cNvGraphicFramePr/>
          <p:nvPr>
            <p:extLst>
              <p:ext uri="{D42A27DB-BD31-4B8C-83A1-F6EECF244321}">
                <p14:modId xmlns:p14="http://schemas.microsoft.com/office/powerpoint/2010/main" val="2766919897"/>
              </p:ext>
            </p:extLst>
          </p:nvPr>
        </p:nvGraphicFramePr>
        <p:xfrm>
          <a:off x="161986" y="2629668"/>
          <a:ext cx="4163846" cy="3136084"/>
        </p:xfrm>
        <a:graphic>
          <a:graphicData uri="http://schemas.openxmlformats.org/drawingml/2006/chart">
            <c:chart xmlns:c="http://schemas.openxmlformats.org/drawingml/2006/chart" xmlns:r="http://schemas.openxmlformats.org/officeDocument/2006/relationships" r:id="rId2"/>
          </a:graphicData>
        </a:graphic>
      </p:graphicFrame>
      <p:cxnSp>
        <p:nvCxnSpPr>
          <p:cNvPr id="24" name="Connecteur droit 9">
            <a:extLst>
              <a:ext uri="{FF2B5EF4-FFF2-40B4-BE49-F238E27FC236}">
                <a16:creationId xmlns:a16="http://schemas.microsoft.com/office/drawing/2014/main" id="{BA673B1B-7E4B-47D8-8281-A4F50C2EB5C5}"/>
              </a:ext>
            </a:extLst>
          </p:cNvPr>
          <p:cNvCxnSpPr>
            <a:cxnSpLocks/>
          </p:cNvCxnSpPr>
          <p:nvPr/>
        </p:nvCxnSpPr>
        <p:spPr>
          <a:xfrm>
            <a:off x="4657756" y="1549983"/>
            <a:ext cx="9458" cy="4256457"/>
          </a:xfrm>
          <a:prstGeom prst="line">
            <a:avLst/>
          </a:prstGeom>
          <a:ln>
            <a:solidFill>
              <a:srgbClr val="58585A"/>
            </a:solidFill>
            <a:prstDash val="dash"/>
          </a:ln>
        </p:spPr>
        <p:style>
          <a:lnRef idx="1">
            <a:schemeClr val="accent1"/>
          </a:lnRef>
          <a:fillRef idx="0">
            <a:schemeClr val="accent1"/>
          </a:fillRef>
          <a:effectRef idx="0">
            <a:schemeClr val="accent1"/>
          </a:effectRef>
          <a:fontRef idx="minor">
            <a:schemeClr val="tx1"/>
          </a:fontRef>
        </p:style>
      </p:cxnSp>
      <p:sp>
        <p:nvSpPr>
          <p:cNvPr id="25" name="ZoneTexte 13"/>
          <p:cNvSpPr txBox="1"/>
          <p:nvPr/>
        </p:nvSpPr>
        <p:spPr>
          <a:xfrm>
            <a:off x="5113752" y="1498733"/>
            <a:ext cx="350187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Période </a:t>
            </a:r>
            <a:r>
              <a:rPr kumimoji="0" lang="fr-FR" sz="16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d’arrivée dans la localité d’accueil rapporté par les </a:t>
            </a:r>
            <a:r>
              <a:rPr kumimoji="0" lang="fr-FR" sz="16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ménages PDI</a:t>
            </a:r>
            <a:endParaRPr kumimoji="0" lang="fr-FR" sz="16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graphicFrame>
        <p:nvGraphicFramePr>
          <p:cNvPr id="26" name="Chart 25"/>
          <p:cNvGraphicFramePr/>
          <p:nvPr>
            <p:extLst>
              <p:ext uri="{D42A27DB-BD31-4B8C-83A1-F6EECF244321}">
                <p14:modId xmlns:p14="http://schemas.microsoft.com/office/powerpoint/2010/main" val="2132708730"/>
              </p:ext>
            </p:extLst>
          </p:nvPr>
        </p:nvGraphicFramePr>
        <p:xfrm>
          <a:off x="5094835" y="2927674"/>
          <a:ext cx="3804469" cy="2838078"/>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194786" y="2116935"/>
            <a:ext cx="5208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Question à choix multiple, les ménages pouvaient en sélectionner plusieurs</a:t>
            </a:r>
            <a:endParaRPr kumimoji="0" lang="fr-FR" sz="1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9"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497291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C60AC-D65C-4E3B-99ED-260E8FCD11D5}"/>
              </a:ext>
            </a:extLst>
          </p:cNvPr>
          <p:cNvSpPr>
            <a:spLocks noGrp="1"/>
          </p:cNvSpPr>
          <p:nvPr>
            <p:ph type="ctrTitle"/>
          </p:nvPr>
        </p:nvSpPr>
        <p:spPr>
          <a:xfrm>
            <a:off x="377787" y="156859"/>
            <a:ext cx="8572416" cy="990983"/>
          </a:xfrm>
        </p:spPr>
        <p:txBody>
          <a:bodyPr/>
          <a:lstStyle/>
          <a:p>
            <a:pPr>
              <a:lnSpc>
                <a:spcPct val="100000"/>
              </a:lnSpc>
            </a:pPr>
            <a:r>
              <a:rPr kumimoji="0" lang="fr-FR" sz="29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Présentation des résultats du projet ABA </a:t>
            </a:r>
            <a:r>
              <a:rPr kumimoji="0" lang="fr-CA" sz="2900" b="1" i="0" u="none" strike="noStrike" kern="1200" cap="none" spc="0" normalizeH="0" baseline="0" noProof="0" smtClean="0">
                <a:ln>
                  <a:noFill/>
                </a:ln>
                <a:solidFill>
                  <a:prstClr val="white"/>
                </a:solidFill>
                <a:effectLst/>
                <a:uLnTx/>
                <a:uFillTx/>
                <a:latin typeface="Arial Narrow" panose="020B0606020202030204" pitchFamily="34" charset="0"/>
                <a:ea typeface="+mj-ea"/>
                <a:cs typeface="+mj-cs"/>
              </a:rPr>
              <a:t>Dori </a:t>
            </a:r>
            <a:r>
              <a:rPr kumimoji="0" lang="fr-FR" sz="2900" b="1" i="0" u="none" strike="noStrike" kern="1200" cap="none" spc="0" normalizeH="0" baseline="0" noProof="0" smtClean="0">
                <a:ln>
                  <a:noFill/>
                </a:ln>
                <a:solidFill>
                  <a:prstClr val="white"/>
                </a:solidFill>
                <a:effectLst/>
                <a:uLnTx/>
                <a:uFillTx/>
                <a:latin typeface="Arial Narrow" panose="020B0606020202030204" pitchFamily="34" charset="0"/>
                <a:ea typeface="+mj-ea"/>
                <a:cs typeface="+mj-cs"/>
              </a:rPr>
              <a:t>: section </a:t>
            </a:r>
            <a:r>
              <a:rPr kumimoji="0" lang="fr-FR" sz="2900" b="1" i="0" u="none" strike="noStrike" kern="1200" cap="none" spc="0" normalizeH="0" baseline="0" noProof="0" dirty="0">
                <a:ln>
                  <a:noFill/>
                </a:ln>
                <a:solidFill>
                  <a:prstClr val="white"/>
                </a:solidFill>
                <a:effectLst/>
                <a:uLnTx/>
                <a:uFillTx/>
                <a:latin typeface="Arial Narrow" panose="020B0606020202030204" pitchFamily="34" charset="0"/>
                <a:ea typeface="+mj-ea"/>
                <a:cs typeface="+mj-cs"/>
              </a:rPr>
              <a:t>démographie</a:t>
            </a:r>
            <a:endParaRPr lang="fr-FR" dirty="0"/>
          </a:p>
        </p:txBody>
      </p:sp>
      <p:sp>
        <p:nvSpPr>
          <p:cNvPr id="3" name="Sous-titre 2">
            <a:extLst>
              <a:ext uri="{FF2B5EF4-FFF2-40B4-BE49-F238E27FC236}">
                <a16:creationId xmlns:a16="http://schemas.microsoft.com/office/drawing/2014/main" id="{CB5F5B8D-9DE9-42AD-AE3D-5A68DABDD059}"/>
              </a:ext>
            </a:extLst>
          </p:cNvPr>
          <p:cNvSpPr>
            <a:spLocks noGrp="1"/>
          </p:cNvSpPr>
          <p:nvPr>
            <p:ph type="subTitle" idx="1"/>
          </p:nvPr>
        </p:nvSpPr>
        <p:spPr>
          <a:xfrm>
            <a:off x="3826089" y="1420489"/>
            <a:ext cx="5124114" cy="848248"/>
          </a:xfrm>
        </p:spPr>
        <p:txBody>
          <a:bodyPr/>
          <a:lstStyle/>
          <a:p>
            <a:pPr algn="just"/>
            <a:r>
              <a:rPr lang="fr-FR" dirty="0"/>
              <a:t>Proportion de ménage comptant au moins un membre vulnérable (femme enceinte, enfant seul ou non accompagné, personne vivant avec un handicap)</a:t>
            </a:r>
          </a:p>
        </p:txBody>
      </p:sp>
      <p:graphicFrame>
        <p:nvGraphicFramePr>
          <p:cNvPr id="7" name="Graphique 6">
            <a:extLst>
              <a:ext uri="{FF2B5EF4-FFF2-40B4-BE49-F238E27FC236}">
                <a16:creationId xmlns:a16="http://schemas.microsoft.com/office/drawing/2014/main" id="{223ACCA4-46D4-4C53-A169-2EA044FE8F36}"/>
              </a:ext>
            </a:extLst>
          </p:cNvPr>
          <p:cNvGraphicFramePr>
            <a:graphicFrameLocks/>
          </p:cNvGraphicFramePr>
          <p:nvPr>
            <p:extLst>
              <p:ext uri="{D42A27DB-BD31-4B8C-83A1-F6EECF244321}">
                <p14:modId xmlns:p14="http://schemas.microsoft.com/office/powerpoint/2010/main" val="2351223144"/>
              </p:ext>
            </p:extLst>
          </p:nvPr>
        </p:nvGraphicFramePr>
        <p:xfrm>
          <a:off x="3808602" y="2378723"/>
          <a:ext cx="5141601" cy="274320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47DC8EA-3375-442C-A02F-9C26E10BB458}"/>
              </a:ext>
            </a:extLst>
          </p:cNvPr>
          <p:cNvSpPr/>
          <p:nvPr/>
        </p:nvSpPr>
        <p:spPr>
          <a:xfrm>
            <a:off x="193798" y="5219771"/>
            <a:ext cx="8756406" cy="995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Une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proportion importante des ménages </a:t>
            </a: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PDI (plus </a:t>
            </a:r>
            <a:r>
              <a:rPr lang="fr-FR" dirty="0" smtClean="0">
                <a:solidFill>
                  <a:prstClr val="black"/>
                </a:solidFill>
                <a:latin typeface="Arial Narrow" panose="020B0606020202030204" pitchFamily="34" charset="0"/>
              </a:rPr>
              <a:t>de </a:t>
            </a: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la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moitié) comptent au moins un </a:t>
            </a: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membre vulnérable parmi les membres du ménages.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graphicFrame>
        <p:nvGraphicFramePr>
          <p:cNvPr id="5" name="Table 4"/>
          <p:cNvGraphicFramePr>
            <a:graphicFrameLocks noGrp="1"/>
          </p:cNvGraphicFramePr>
          <p:nvPr/>
        </p:nvGraphicFramePr>
        <p:xfrm>
          <a:off x="136633" y="2547941"/>
          <a:ext cx="3405308" cy="1271732"/>
        </p:xfrm>
        <a:graphic>
          <a:graphicData uri="http://schemas.openxmlformats.org/drawingml/2006/table">
            <a:tbl>
              <a:tblPr firstRow="1" bandRow="1">
                <a:tableStyleId>{F5AB1C69-6EDB-4FF4-983F-18BD219EF322}</a:tableStyleId>
              </a:tblPr>
              <a:tblGrid>
                <a:gridCol w="1636486">
                  <a:extLst>
                    <a:ext uri="{9D8B030D-6E8A-4147-A177-3AD203B41FA5}">
                      <a16:colId xmlns:a16="http://schemas.microsoft.com/office/drawing/2014/main" val="2777525167"/>
                    </a:ext>
                  </a:extLst>
                </a:gridCol>
                <a:gridCol w="851530">
                  <a:extLst>
                    <a:ext uri="{9D8B030D-6E8A-4147-A177-3AD203B41FA5}">
                      <a16:colId xmlns:a16="http://schemas.microsoft.com/office/drawing/2014/main" val="2025181053"/>
                    </a:ext>
                  </a:extLst>
                </a:gridCol>
                <a:gridCol w="917292">
                  <a:extLst>
                    <a:ext uri="{9D8B030D-6E8A-4147-A177-3AD203B41FA5}">
                      <a16:colId xmlns:a16="http://schemas.microsoft.com/office/drawing/2014/main" val="2699323562"/>
                    </a:ext>
                  </a:extLst>
                </a:gridCol>
              </a:tblGrid>
              <a:tr h="540212">
                <a:tc>
                  <a:txBody>
                    <a:bodyPr/>
                    <a:lstStyle/>
                    <a:p>
                      <a:endParaRPr lang="fr-FR" sz="1050" dirty="0">
                        <a:latin typeface="Arial Narrow" panose="020B0606020202030204" pitchFamily="34" charset="0"/>
                      </a:endParaRPr>
                    </a:p>
                  </a:txBody>
                  <a:tcPr/>
                </a:tc>
                <a:tc>
                  <a:txBody>
                    <a:bodyPr/>
                    <a:lstStyle/>
                    <a:p>
                      <a:r>
                        <a:rPr lang="fr-FR" sz="1400" kern="1200" dirty="0" smtClean="0">
                          <a:solidFill>
                            <a:schemeClr val="dk1"/>
                          </a:solidFill>
                          <a:latin typeface="Arial Narrow" panose="020B0606020202030204" pitchFamily="34" charset="0"/>
                          <a:ea typeface="+mn-ea"/>
                          <a:cs typeface="+mn-cs"/>
                        </a:rPr>
                        <a:t>Déplacés internes</a:t>
                      </a:r>
                      <a:endParaRPr lang="fr-FR" sz="1400" kern="1200" dirty="0">
                        <a:solidFill>
                          <a:schemeClr val="dk1"/>
                        </a:solidFill>
                        <a:latin typeface="Arial Narrow" panose="020B0606020202030204" pitchFamily="34" charset="0"/>
                        <a:ea typeface="+mn-ea"/>
                        <a:cs typeface="+mn-cs"/>
                      </a:endParaRPr>
                    </a:p>
                  </a:txBody>
                  <a:tcPr/>
                </a:tc>
                <a:tc>
                  <a:txBody>
                    <a:bodyPr/>
                    <a:lstStyle/>
                    <a:p>
                      <a:r>
                        <a:rPr lang="fr-FR" sz="1400" kern="1200" dirty="0" smtClean="0">
                          <a:solidFill>
                            <a:schemeClr val="dk1"/>
                          </a:solidFill>
                          <a:latin typeface="Arial Narrow" panose="020B0606020202030204" pitchFamily="34" charset="0"/>
                          <a:ea typeface="+mn-ea"/>
                          <a:cs typeface="+mn-cs"/>
                        </a:rPr>
                        <a:t>Non déplacés</a:t>
                      </a:r>
                      <a:endParaRPr lang="fr-FR" sz="1400" kern="1200" dirty="0">
                        <a:solidFill>
                          <a:schemeClr val="dk1"/>
                        </a:solidFill>
                        <a:latin typeface="Arial Narrow" panose="020B0606020202030204" pitchFamily="34" charset="0"/>
                        <a:ea typeface="+mn-ea"/>
                        <a:cs typeface="+mn-cs"/>
                      </a:endParaRPr>
                    </a:p>
                  </a:txBody>
                  <a:tcPr/>
                </a:tc>
                <a:extLst>
                  <a:ext uri="{0D108BD9-81ED-4DB2-BD59-A6C34878D82A}">
                    <a16:rowId xmlns:a16="http://schemas.microsoft.com/office/drawing/2014/main" val="2819077052"/>
                  </a:ext>
                </a:extLst>
              </a:tr>
              <a:tr h="540212">
                <a:tc>
                  <a:txBody>
                    <a:bodyPr/>
                    <a:lstStyle/>
                    <a:p>
                      <a:r>
                        <a:rPr lang="fr-FR" sz="1400" dirty="0" smtClean="0">
                          <a:latin typeface="Arial Narrow" panose="020B0606020202030204" pitchFamily="34" charset="0"/>
                        </a:rPr>
                        <a:t>Nombre moyen</a:t>
                      </a:r>
                      <a:r>
                        <a:rPr lang="fr-FR" sz="1400" baseline="0" dirty="0" smtClean="0">
                          <a:latin typeface="Arial Narrow" panose="020B0606020202030204" pitchFamily="34" charset="0"/>
                        </a:rPr>
                        <a:t> de membre dans le ménage</a:t>
                      </a:r>
                      <a:endParaRPr lang="fr-FR" sz="1400" dirty="0">
                        <a:latin typeface="Arial Narrow" panose="020B0606020202030204" pitchFamily="34" charset="0"/>
                      </a:endParaRPr>
                    </a:p>
                  </a:txBody>
                  <a:tcPr/>
                </a:tc>
                <a:tc>
                  <a:txBody>
                    <a:bodyPr/>
                    <a:lstStyle/>
                    <a:p>
                      <a:r>
                        <a:rPr lang="fr-FR" sz="1400" dirty="0" smtClean="0">
                          <a:latin typeface="Arial Narrow" panose="020B0606020202030204" pitchFamily="34" charset="0"/>
                        </a:rPr>
                        <a:t>10</a:t>
                      </a:r>
                      <a:endParaRPr lang="fr-FR" sz="1400" dirty="0">
                        <a:latin typeface="Arial Narrow" panose="020B0606020202030204" pitchFamily="34" charset="0"/>
                      </a:endParaRPr>
                    </a:p>
                  </a:txBody>
                  <a:tcPr/>
                </a:tc>
                <a:tc>
                  <a:txBody>
                    <a:bodyPr/>
                    <a:lstStyle/>
                    <a:p>
                      <a:r>
                        <a:rPr lang="fr-FR" sz="1400" dirty="0" smtClean="0">
                          <a:latin typeface="Arial Narrow" panose="020B0606020202030204" pitchFamily="34" charset="0"/>
                        </a:rPr>
                        <a:t>7</a:t>
                      </a:r>
                      <a:endParaRPr lang="fr-FR" sz="1400" dirty="0">
                        <a:latin typeface="Arial Narrow" panose="020B0606020202030204" pitchFamily="34" charset="0"/>
                      </a:endParaRPr>
                    </a:p>
                  </a:txBody>
                  <a:tcPr/>
                </a:tc>
                <a:extLst>
                  <a:ext uri="{0D108BD9-81ED-4DB2-BD59-A6C34878D82A}">
                    <a16:rowId xmlns:a16="http://schemas.microsoft.com/office/drawing/2014/main" val="4165321906"/>
                  </a:ext>
                </a:extLst>
              </a:tr>
            </a:tbl>
          </a:graphicData>
        </a:graphic>
      </p:graphicFrame>
      <p:sp>
        <p:nvSpPr>
          <p:cNvPr id="8" name="Rectangle 7"/>
          <p:cNvSpPr/>
          <p:nvPr/>
        </p:nvSpPr>
        <p:spPr>
          <a:xfrm>
            <a:off x="136633" y="1478801"/>
            <a:ext cx="3956849"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Nombre moyen de membres dans les </a:t>
            </a: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ménages</a:t>
            </a: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 par statut</a:t>
            </a:r>
            <a:endPar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cxnSp>
        <p:nvCxnSpPr>
          <p:cNvPr id="9" name="Straight Connector 8"/>
          <p:cNvCxnSpPr/>
          <p:nvPr/>
        </p:nvCxnSpPr>
        <p:spPr>
          <a:xfrm>
            <a:off x="3675013" y="1552524"/>
            <a:ext cx="24532" cy="35694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42987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fr-FR" dirty="0"/>
              <a:t>Présentation des résultats du projet ABA </a:t>
            </a:r>
            <a:r>
              <a:rPr lang="fr-CA" dirty="0"/>
              <a:t>Dori </a:t>
            </a:r>
            <a:r>
              <a:rPr lang="fr-FR" dirty="0"/>
              <a:t>: section abris</a:t>
            </a:r>
          </a:p>
        </p:txBody>
      </p:sp>
      <p:sp>
        <p:nvSpPr>
          <p:cNvPr id="4" name="Sous-titre 2">
            <a:extLst>
              <a:ext uri="{FF2B5EF4-FFF2-40B4-BE49-F238E27FC236}">
                <a16:creationId xmlns:a16="http://schemas.microsoft.com/office/drawing/2014/main" id="{9384036A-0A8B-4C98-A566-44062F69EF80}"/>
              </a:ext>
            </a:extLst>
          </p:cNvPr>
          <p:cNvSpPr txBox="1">
            <a:spLocks/>
          </p:cNvSpPr>
          <p:nvPr/>
        </p:nvSpPr>
        <p:spPr>
          <a:xfrm>
            <a:off x="673098" y="1369508"/>
            <a:ext cx="5402483" cy="42199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Types d’abris occupés par les ménages, par statut</a:t>
            </a:r>
          </a:p>
        </p:txBody>
      </p:sp>
      <p:graphicFrame>
        <p:nvGraphicFramePr>
          <p:cNvPr id="5" name="Graphique 6">
            <a:extLst>
              <a:ext uri="{FF2B5EF4-FFF2-40B4-BE49-F238E27FC236}">
                <a16:creationId xmlns:a16="http://schemas.microsoft.com/office/drawing/2014/main" id="{DDC134B6-5E3F-4275-BCD0-FD738F06DB0D}"/>
              </a:ext>
            </a:extLst>
          </p:cNvPr>
          <p:cNvGraphicFramePr/>
          <p:nvPr>
            <p:extLst>
              <p:ext uri="{D42A27DB-BD31-4B8C-83A1-F6EECF244321}">
                <p14:modId xmlns:p14="http://schemas.microsoft.com/office/powerpoint/2010/main" val="2580893230"/>
              </p:ext>
            </p:extLst>
          </p:nvPr>
        </p:nvGraphicFramePr>
        <p:xfrm>
          <a:off x="-53340" y="1998012"/>
          <a:ext cx="6184527" cy="3170202"/>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93A28534-807B-461A-A124-B2895F386E09}"/>
              </a:ext>
            </a:extLst>
          </p:cNvPr>
          <p:cNvSpPr txBox="1"/>
          <p:nvPr/>
        </p:nvSpPr>
        <p:spPr>
          <a:xfrm>
            <a:off x="111213" y="5321675"/>
            <a:ext cx="596436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En matière d’abris, la situation des ménages PDI semble plus préoccupante que celle des non déplacés avec une prévalence importante des abris d’urgence.</a:t>
            </a:r>
          </a:p>
        </p:txBody>
      </p:sp>
      <p:sp>
        <p:nvSpPr>
          <p:cNvPr id="7" name="Rectangle 6">
            <a:extLst>
              <a:ext uri="{FF2B5EF4-FFF2-40B4-BE49-F238E27FC236}">
                <a16:creationId xmlns:a16="http://schemas.microsoft.com/office/drawing/2014/main" id="{3A0E02B6-2712-46E1-AFE7-2F3E4107CD3D}"/>
              </a:ext>
            </a:extLst>
          </p:cNvPr>
          <p:cNvSpPr/>
          <p:nvPr/>
        </p:nvSpPr>
        <p:spPr>
          <a:xfrm>
            <a:off x="6239107" y="1459730"/>
            <a:ext cx="2726196"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sp>
        <p:nvSpPr>
          <p:cNvPr id="8" name="ZoneTexte 8">
            <a:extLst>
              <a:ext uri="{FF2B5EF4-FFF2-40B4-BE49-F238E27FC236}">
                <a16:creationId xmlns:a16="http://schemas.microsoft.com/office/drawing/2014/main" id="{714A9FFE-5206-42FE-B946-F72C3932B61A}"/>
              </a:ext>
            </a:extLst>
          </p:cNvPr>
          <p:cNvSpPr txBox="1"/>
          <p:nvPr/>
        </p:nvSpPr>
        <p:spPr>
          <a:xfrm>
            <a:off x="6239107" y="1998012"/>
            <a:ext cx="2726196" cy="2893100"/>
          </a:xfrm>
          <a:prstGeom prst="rect">
            <a:avLst/>
          </a:prstGeom>
          <a:noFill/>
        </p:spPr>
        <p:txBody>
          <a:bodyPr wrap="square" rtlCol="0">
            <a:spAutoFit/>
          </a:bodyPr>
          <a:lstStyle/>
          <a:p>
            <a:pPr marL="285750" indent="-285750" algn="just">
              <a:buFont typeface="Arial" panose="020B0604020202020204" pitchFamily="34" charset="0"/>
              <a:buChar char="•"/>
            </a:pPr>
            <a:r>
              <a:rPr lang="fr-FR" sz="1400" dirty="0">
                <a:latin typeface="Arial Narrow" panose="020B0606020202030204" pitchFamily="34" charset="0"/>
              </a:rPr>
              <a:t>L</a:t>
            </a:r>
            <a:r>
              <a:rPr lang="fr-FR" sz="1400" dirty="0" smtClean="0">
                <a:latin typeface="Arial Narrow" panose="020B0606020202030204" pitchFamily="34" charset="0"/>
              </a:rPr>
              <a:t>a </a:t>
            </a:r>
            <a:r>
              <a:rPr lang="fr-FR" sz="1400" dirty="0">
                <a:latin typeface="Arial Narrow" panose="020B0606020202030204" pitchFamily="34" charset="0"/>
              </a:rPr>
              <a:t>majorité des participants aux groupes de discussion évoquent des conditions de vie difficiles en raison du nombre élevé de personnes dans un même abri : manque d'intimité, manque de places (certains membres dorment à l'extérieur). </a:t>
            </a:r>
            <a:endParaRPr lang="fr-FR" sz="1400" dirty="0" smtClean="0">
              <a:latin typeface="Arial Narrow" panose="020B0606020202030204" pitchFamily="34" charset="0"/>
            </a:endParaRPr>
          </a:p>
          <a:p>
            <a:pPr marL="285750" indent="-285750" algn="just">
              <a:buFont typeface="Arial" panose="020B0604020202020204" pitchFamily="34" charset="0"/>
              <a:buChar char="•"/>
            </a:pPr>
            <a:r>
              <a:rPr lang="fr-FR" sz="1400" dirty="0" smtClean="0">
                <a:latin typeface="Arial Narrow" panose="020B0606020202030204" pitchFamily="34" charset="0"/>
              </a:rPr>
              <a:t>Les </a:t>
            </a:r>
            <a:r>
              <a:rPr lang="fr-FR" sz="1400" dirty="0">
                <a:latin typeface="Arial Narrow" panose="020B0606020202030204" pitchFamily="34" charset="0"/>
              </a:rPr>
              <a:t>conditions de vie sont difficiles aussi en raison du manque de moyen pour construire un logement ou pour réparer les abris en cas de dégât.</a:t>
            </a:r>
            <a:endParaRPr kumimoji="0" lang="fr-FR" sz="1100" b="0" i="0" u="none" strike="noStrike" kern="1200" cap="none" spc="0" normalizeH="0" baseline="0" noProof="0" dirty="0">
              <a:ln>
                <a:noFill/>
              </a:ln>
              <a:solidFill>
                <a:srgbClr val="EE5859"/>
              </a:solidFill>
              <a:effectLst/>
              <a:uLnTx/>
              <a:uFillTx/>
              <a:latin typeface="Arial Narrow" panose="020B0606020202030204" pitchFamily="34" charset="0"/>
            </a:endParaRPr>
          </a:p>
        </p:txBody>
      </p:sp>
      <p:cxnSp>
        <p:nvCxnSpPr>
          <p:cNvPr id="9" name="Connecteur droit 4">
            <a:extLst>
              <a:ext uri="{FF2B5EF4-FFF2-40B4-BE49-F238E27FC236}">
                <a16:creationId xmlns:a16="http://schemas.microsoft.com/office/drawing/2014/main" id="{8CF1B252-FB5E-45B0-88E3-36660BD037D1}"/>
              </a:ext>
            </a:extLst>
          </p:cNvPr>
          <p:cNvCxnSpPr>
            <a:cxnSpLocks/>
          </p:cNvCxnSpPr>
          <p:nvPr/>
        </p:nvCxnSpPr>
        <p:spPr>
          <a:xfrm>
            <a:off x="6157344" y="1334936"/>
            <a:ext cx="0" cy="4708680"/>
          </a:xfrm>
          <a:prstGeom prst="line">
            <a:avLst/>
          </a:prstGeom>
          <a:ln>
            <a:solidFill>
              <a:srgbClr val="58585A"/>
            </a:solidFill>
            <a:prstDash val="dash"/>
          </a:ln>
        </p:spPr>
        <p:style>
          <a:lnRef idx="1">
            <a:schemeClr val="accent1"/>
          </a:lnRef>
          <a:fillRef idx="0">
            <a:schemeClr val="accent1"/>
          </a:fillRef>
          <a:effectRef idx="0">
            <a:schemeClr val="accent1"/>
          </a:effectRef>
          <a:fontRef idx="minor">
            <a:schemeClr val="tx1"/>
          </a:fontRef>
        </p:style>
      </p:cxnSp>
      <p:pic>
        <p:nvPicPr>
          <p:cNvPr id="10"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234307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BE0BDA-FE92-4C9C-9B75-EB7628411836}"/>
              </a:ext>
            </a:extLst>
          </p:cNvPr>
          <p:cNvSpPr>
            <a:spLocks noGrp="1"/>
          </p:cNvSpPr>
          <p:nvPr>
            <p:ph type="ctrTitle"/>
          </p:nvPr>
        </p:nvSpPr>
        <p:spPr>
          <a:xfrm>
            <a:off x="386176" y="111388"/>
            <a:ext cx="8539710" cy="1034545"/>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abris</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4" name="Subtitle 3"/>
          <p:cNvSpPr>
            <a:spLocks noGrp="1"/>
          </p:cNvSpPr>
          <p:nvPr>
            <p:ph type="subTitle" idx="1"/>
          </p:nvPr>
        </p:nvSpPr>
        <p:spPr>
          <a:xfrm>
            <a:off x="386176" y="1251538"/>
            <a:ext cx="4907277" cy="525931"/>
          </a:xfrm>
        </p:spPr>
        <p:txBody>
          <a:bodyPr/>
          <a:lstStyle/>
          <a:p>
            <a:r>
              <a:rPr lang="fr-FR" dirty="0" smtClean="0"/>
              <a:t>Types d’occupation des abris par ménages, par statut</a:t>
            </a:r>
            <a:endParaRPr lang="fr-FR" dirty="0"/>
          </a:p>
        </p:txBody>
      </p:sp>
      <p:graphicFrame>
        <p:nvGraphicFramePr>
          <p:cNvPr id="8" name="Graphique 6">
            <a:extLst>
              <a:ext uri="{FF2B5EF4-FFF2-40B4-BE49-F238E27FC236}">
                <a16:creationId xmlns:a16="http://schemas.microsoft.com/office/drawing/2014/main" id="{EA3F5E0D-2218-44D4-96D9-6AD6DF5FD77E}"/>
              </a:ext>
            </a:extLst>
          </p:cNvPr>
          <p:cNvGraphicFramePr/>
          <p:nvPr>
            <p:extLst>
              <p:ext uri="{D42A27DB-BD31-4B8C-83A1-F6EECF244321}">
                <p14:modId xmlns:p14="http://schemas.microsoft.com/office/powerpoint/2010/main" val="1009970282"/>
              </p:ext>
            </p:extLst>
          </p:nvPr>
        </p:nvGraphicFramePr>
        <p:xfrm>
          <a:off x="0" y="2150772"/>
          <a:ext cx="5637402" cy="2885252"/>
        </p:xfrm>
        <a:graphic>
          <a:graphicData uri="http://schemas.openxmlformats.org/drawingml/2006/chart">
            <c:chart xmlns:c="http://schemas.openxmlformats.org/drawingml/2006/chart" xmlns:r="http://schemas.openxmlformats.org/officeDocument/2006/relationships" r:id="rId4"/>
          </a:graphicData>
        </a:graphic>
      </p:graphicFrame>
      <p:sp>
        <p:nvSpPr>
          <p:cNvPr id="10" name="ZoneTexte 5">
            <a:extLst>
              <a:ext uri="{FF2B5EF4-FFF2-40B4-BE49-F238E27FC236}">
                <a16:creationId xmlns:a16="http://schemas.microsoft.com/office/drawing/2014/main" id="{96008CC8-F4A5-4F71-B4A8-44769B0265C8}"/>
              </a:ext>
            </a:extLst>
          </p:cNvPr>
          <p:cNvSpPr txBox="1"/>
          <p:nvPr/>
        </p:nvSpPr>
        <p:spPr>
          <a:xfrm>
            <a:off x="136633" y="5205882"/>
            <a:ext cx="5358156" cy="738664"/>
          </a:xfrm>
          <a:prstGeom prst="rect">
            <a:avLst/>
          </a:prstGeom>
          <a:noFill/>
        </p:spPr>
        <p:txBody>
          <a:bodyPr wrap="square">
            <a:spAutoFit/>
          </a:bodyPr>
          <a:lstStyle/>
          <a:p>
            <a:pPr lvl="0" algn="ju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Un</a:t>
            </a:r>
            <a:r>
              <a:rPr kumimoji="0" lang="fr-FR" sz="14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tiers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des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ménages PDI ont rapporté être des occupants d’abris distribués par les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humanitaires. </a:t>
            </a:r>
            <a:r>
              <a:rPr lang="fr-FR" sz="1400" dirty="0">
                <a:solidFill>
                  <a:prstClr val="black"/>
                </a:solidFill>
                <a:latin typeface="Arial Narrow" panose="020B0606020202030204" pitchFamily="34" charset="0"/>
              </a:rPr>
              <a:t>La plupart des ménages PDI dans les ZAD </a:t>
            </a:r>
            <a:r>
              <a:rPr lang="fr-FR" sz="1400" dirty="0" smtClean="0">
                <a:solidFill>
                  <a:prstClr val="black"/>
                </a:solidFill>
                <a:latin typeface="Arial Narrow" panose="020B0606020202030204" pitchFamily="34" charset="0"/>
              </a:rPr>
              <a:t>de </a:t>
            </a:r>
            <a:r>
              <a:rPr lang="fr-FR" sz="1400" dirty="0">
                <a:solidFill>
                  <a:prstClr val="black"/>
                </a:solidFill>
                <a:latin typeface="Arial Narrow" panose="020B0606020202030204" pitchFamily="34" charset="0"/>
              </a:rPr>
              <a:t>Dori ne semblent donc vivre dans des familles d’accueil.</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1" name="ZoneTexte 3">
            <a:extLst>
              <a:ext uri="{FF2B5EF4-FFF2-40B4-BE49-F238E27FC236}">
                <a16:creationId xmlns:a16="http://schemas.microsoft.com/office/drawing/2014/main" id="{D70D610F-E806-44D6-98C3-0D67EF1AA810}"/>
              </a:ext>
            </a:extLst>
          </p:cNvPr>
          <p:cNvSpPr txBox="1"/>
          <p:nvPr/>
        </p:nvSpPr>
        <p:spPr>
          <a:xfrm>
            <a:off x="5902294" y="2150772"/>
            <a:ext cx="3023592" cy="2743380"/>
          </a:xfrm>
          <a:prstGeom prst="rect">
            <a:avLst/>
          </a:prstGeom>
          <a:noFill/>
        </p:spPr>
        <p:txBody>
          <a:bodyPr wrap="square" rtlCol="0">
            <a:spAutoFit/>
          </a:bodyPr>
          <a:lstStyle/>
          <a:p>
            <a:pPr marL="285750" indent="-285750" algn="just">
              <a:buFont typeface="Arial" panose="020B0604020202020204" pitchFamily="34" charset="0"/>
              <a:buChar char="•"/>
            </a:pPr>
            <a:r>
              <a:rPr lang="fr-FR" sz="1600" dirty="0" smtClean="0">
                <a:latin typeface="Arial Narrow" panose="020B0606020202030204" pitchFamily="34" charset="0"/>
                <a:ea typeface="Calibri" panose="020F0502020204030204" pitchFamily="34" charset="0"/>
                <a:cs typeface="Arial" panose="020B0604020202020204" pitchFamily="34" charset="0"/>
              </a:rPr>
              <a:t>La </a:t>
            </a:r>
            <a:r>
              <a:rPr lang="fr-FR" sz="1600" dirty="0">
                <a:latin typeface="Arial Narrow" panose="020B0606020202030204" pitchFamily="34" charset="0"/>
                <a:ea typeface="Calibri" panose="020F0502020204030204" pitchFamily="34" charset="0"/>
                <a:cs typeface="Arial" panose="020B0604020202020204" pitchFamily="34" charset="0"/>
              </a:rPr>
              <a:t>majorité des participants aux groupes de discussion ont rapporté avoir bénéficié d'une assistance </a:t>
            </a:r>
            <a:r>
              <a:rPr lang="fr-FR" sz="1600" dirty="0" smtClean="0">
                <a:latin typeface="Arial Narrow" panose="020B0606020202030204" pitchFamily="34" charset="0"/>
                <a:ea typeface="Calibri" panose="020F0502020204030204" pitchFamily="34" charset="0"/>
                <a:cs typeface="Arial" panose="020B0604020202020204" pitchFamily="34" charset="0"/>
              </a:rPr>
              <a:t>logement.</a:t>
            </a:r>
          </a:p>
          <a:p>
            <a:pPr marL="285750" indent="-285750" algn="just">
              <a:buFont typeface="Arial" panose="020B0604020202020204" pitchFamily="34" charset="0"/>
              <a:buChar char="•"/>
            </a:pPr>
            <a:endParaRPr lang="fr-FR" sz="1600" dirty="0">
              <a:latin typeface="Arial Narrow" panose="020B060602020203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r-FR" sz="1600" b="0" i="0" u="none" strike="noStrike" kern="1200" cap="none" spc="0" normalizeH="0" baseline="0" noProof="0" dirty="0" smtClean="0">
                <a:ln>
                  <a:noFill/>
                </a:ln>
                <a:effectLst/>
                <a:uLnTx/>
                <a:uFillTx/>
                <a:latin typeface="Arial Narrow" panose="020B0606020202030204" pitchFamily="34" charset="0"/>
                <a:ea typeface="Calibri" panose="020F0502020204030204" pitchFamily="34" charset="0"/>
                <a:cs typeface="Arial" panose="020B0604020202020204" pitchFamily="34" charset="0"/>
              </a:rPr>
              <a:t>Dans </a:t>
            </a:r>
            <a:r>
              <a:rPr kumimoji="0" lang="fr-FR" sz="1600" b="0" i="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Arial" panose="020B0604020202020204" pitchFamily="34" charset="0"/>
              </a:rPr>
              <a:t>la majorité des groupes de discussion, les participants ont rapporté ne pas disposer de titres de </a:t>
            </a:r>
            <a:r>
              <a:rPr kumimoji="0" lang="fr-FR" sz="1600" b="0" i="0" u="none" strike="noStrike" kern="1200" cap="none" spc="0" normalizeH="0" baseline="0" noProof="0" dirty="0" smtClean="0">
                <a:ln>
                  <a:noFill/>
                </a:ln>
                <a:effectLst/>
                <a:uLnTx/>
                <a:uFillTx/>
                <a:latin typeface="Arial Narrow" panose="020B0606020202030204" pitchFamily="34" charset="0"/>
                <a:ea typeface="Calibri" panose="020F0502020204030204" pitchFamily="34" charset="0"/>
                <a:cs typeface="Arial" panose="020B0604020202020204" pitchFamily="34" charset="0"/>
              </a:rPr>
              <a:t>propriété des tentes attribuées.</a:t>
            </a:r>
            <a:endParaRPr kumimoji="0" lang="fr-FR" sz="1600" b="0" i="0" u="none" strike="noStrike" kern="1200" cap="none" spc="0" normalizeH="0" baseline="0" noProof="0" dirty="0">
              <a:ln>
                <a:noFill/>
              </a:ln>
              <a:effectLst/>
              <a:uLnTx/>
              <a:uFillTx/>
              <a:latin typeface="Arial Narrow" panose="020B0606020202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600" b="0" i="0" u="none" strike="noStrike" kern="1200" cap="none" spc="0" normalizeH="0" baseline="0" noProof="0" dirty="0">
              <a:ln>
                <a:noFill/>
              </a:ln>
              <a:solidFill>
                <a:srgbClr val="EE5859"/>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49B73F5-AE14-4E9C-AB43-5F274BD15930}"/>
              </a:ext>
            </a:extLst>
          </p:cNvPr>
          <p:cNvSpPr/>
          <p:nvPr/>
        </p:nvSpPr>
        <p:spPr>
          <a:xfrm>
            <a:off x="5902294" y="1637764"/>
            <a:ext cx="3023592"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cxnSp>
        <p:nvCxnSpPr>
          <p:cNvPr id="13" name="Connecteur droit 8">
            <a:extLst>
              <a:ext uri="{FF2B5EF4-FFF2-40B4-BE49-F238E27FC236}">
                <a16:creationId xmlns:a16="http://schemas.microsoft.com/office/drawing/2014/main" id="{DB9DA899-B93B-4298-ADBE-39C7B69FEEB6}"/>
              </a:ext>
            </a:extLst>
          </p:cNvPr>
          <p:cNvCxnSpPr>
            <a:cxnSpLocks/>
          </p:cNvCxnSpPr>
          <p:nvPr/>
        </p:nvCxnSpPr>
        <p:spPr>
          <a:xfrm>
            <a:off x="5698541" y="1325317"/>
            <a:ext cx="0" cy="483736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27853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FB181D-9A3C-4874-98BF-E3AE57370744}"/>
              </a:ext>
            </a:extLst>
          </p:cNvPr>
          <p:cNvSpPr>
            <a:spLocks noGrp="1"/>
          </p:cNvSpPr>
          <p:nvPr>
            <p:ph type="ctrTitle"/>
          </p:nvPr>
        </p:nvSpPr>
        <p:spPr>
          <a:xfrm>
            <a:off x="387544" y="139675"/>
            <a:ext cx="8542503" cy="970959"/>
          </a:xfrm>
        </p:spPr>
        <p:txBody>
          <a:bodyPr/>
          <a:lstStyle/>
          <a:p>
            <a:pPr>
              <a:lnSpc>
                <a:spcPct val="100000"/>
              </a:lnSpc>
            </a:pPr>
            <a:r>
              <a:rPr lang="fr-FR" dirty="0"/>
              <a:t>Présentation des résultats du projet ABA </a:t>
            </a:r>
            <a:r>
              <a:rPr lang="fr-FR" dirty="0" smtClean="0"/>
              <a:t>Dori : section </a:t>
            </a:r>
            <a:r>
              <a:rPr lang="fr-FR" dirty="0"/>
              <a:t>abris</a:t>
            </a:r>
          </a:p>
        </p:txBody>
      </p:sp>
      <p:sp>
        <p:nvSpPr>
          <p:cNvPr id="3" name="Sous-titre 2">
            <a:extLst>
              <a:ext uri="{FF2B5EF4-FFF2-40B4-BE49-F238E27FC236}">
                <a16:creationId xmlns:a16="http://schemas.microsoft.com/office/drawing/2014/main" id="{D38E8C38-834A-4D4A-B2F8-F1C2EA891FD5}"/>
              </a:ext>
            </a:extLst>
          </p:cNvPr>
          <p:cNvSpPr>
            <a:spLocks noGrp="1"/>
          </p:cNvSpPr>
          <p:nvPr>
            <p:ph type="subTitle" idx="1"/>
          </p:nvPr>
        </p:nvSpPr>
        <p:spPr>
          <a:xfrm>
            <a:off x="136633" y="1409409"/>
            <a:ext cx="4640882" cy="743661"/>
          </a:xfrm>
        </p:spPr>
        <p:txBody>
          <a:bodyPr/>
          <a:lstStyle/>
          <a:p>
            <a:pPr algn="just"/>
            <a:r>
              <a:rPr lang="fr-FR" dirty="0" smtClean="0"/>
              <a:t>Ménages </a:t>
            </a:r>
            <a:r>
              <a:rPr lang="fr-FR" dirty="0"/>
              <a:t>rapportant que certains membres sont contraints de dormir à l’air libre par manque d’espace, par statut</a:t>
            </a:r>
          </a:p>
        </p:txBody>
      </p:sp>
      <p:sp>
        <p:nvSpPr>
          <p:cNvPr id="6" name="ZoneTexte 5">
            <a:extLst>
              <a:ext uri="{FF2B5EF4-FFF2-40B4-BE49-F238E27FC236}">
                <a16:creationId xmlns:a16="http://schemas.microsoft.com/office/drawing/2014/main" id="{6AD8A968-6FBE-4832-AD7E-53C5D288A5C8}"/>
              </a:ext>
            </a:extLst>
          </p:cNvPr>
          <p:cNvSpPr txBox="1"/>
          <p:nvPr/>
        </p:nvSpPr>
        <p:spPr>
          <a:xfrm>
            <a:off x="56939" y="5125177"/>
            <a:ext cx="898037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48% des ménages PDI contre 7% des ménages non déplacés ont répondu avoir au moins une personne qui dort à l’extérieur ou à l’air libre par manque d’espace.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Par ailleurs, 63% des ménages PDI sont insatisfaits de leurs conditions de logement. Bien que la situation des PDI soit préoccupante, on observe également des difficultés chez 23% des ménages non déplacés.</a:t>
            </a:r>
          </a:p>
        </p:txBody>
      </p:sp>
      <p:sp>
        <p:nvSpPr>
          <p:cNvPr id="8" name="Sous-titre 2">
            <a:extLst>
              <a:ext uri="{FF2B5EF4-FFF2-40B4-BE49-F238E27FC236}">
                <a16:creationId xmlns:a16="http://schemas.microsoft.com/office/drawing/2014/main" id="{4FEB0EDA-BF4E-43CF-8C01-4A05C006FE48}"/>
              </a:ext>
            </a:extLst>
          </p:cNvPr>
          <p:cNvSpPr txBox="1">
            <a:spLocks/>
          </p:cNvSpPr>
          <p:nvPr/>
        </p:nvSpPr>
        <p:spPr>
          <a:xfrm>
            <a:off x="4915013" y="1450833"/>
            <a:ext cx="4065368" cy="695125"/>
          </a:xfrm>
          <a:prstGeom prst="rect">
            <a:avLst/>
          </a:prstGeom>
        </p:spPr>
        <p:txBody>
          <a:bodyPr anchor="b"/>
          <a:lstStyle>
            <a:lvl1pPr marL="0" indent="0" algn="l" defTabSz="914377" rtl="0" eaLnBrk="1" latinLnBrk="0" hangingPunct="1">
              <a:lnSpc>
                <a:spcPct val="90000"/>
              </a:lnSpc>
              <a:spcBef>
                <a:spcPts val="1000"/>
              </a:spcBef>
              <a:buFont typeface="Arial" panose="020B0604020202020204" pitchFamily="34" charset="0"/>
              <a:buNone/>
              <a:defRPr sz="1700" b="1" kern="1200">
                <a:solidFill>
                  <a:srgbClr val="EE5859"/>
                </a:solidFill>
                <a:latin typeface="Arial Narrow" panose="020B0606020202030204" pitchFamily="34" charset="0"/>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Satisfaction rapportée par les ménages vis-à-vis des conditions de logements dans les abris, par statut</a:t>
            </a:r>
          </a:p>
        </p:txBody>
      </p:sp>
      <p:cxnSp>
        <p:nvCxnSpPr>
          <p:cNvPr id="11" name="Connecteur droit 10">
            <a:extLst>
              <a:ext uri="{FF2B5EF4-FFF2-40B4-BE49-F238E27FC236}">
                <a16:creationId xmlns:a16="http://schemas.microsoft.com/office/drawing/2014/main" id="{CD0D4DF3-E7E3-4F08-8018-BDBD0C9CDFB1}"/>
              </a:ext>
            </a:extLst>
          </p:cNvPr>
          <p:cNvCxnSpPr>
            <a:cxnSpLocks/>
          </p:cNvCxnSpPr>
          <p:nvPr/>
        </p:nvCxnSpPr>
        <p:spPr>
          <a:xfrm>
            <a:off x="4837798" y="1368845"/>
            <a:ext cx="0" cy="339566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0" name="Graphique 9">
            <a:extLst>
              <a:ext uri="{FF2B5EF4-FFF2-40B4-BE49-F238E27FC236}">
                <a16:creationId xmlns:a16="http://schemas.microsoft.com/office/drawing/2014/main" id="{DA72D90E-0EC1-4D3B-9C18-BC71E3A8C598}"/>
              </a:ext>
            </a:extLst>
          </p:cNvPr>
          <p:cNvGraphicFramePr>
            <a:graphicFrameLocks/>
          </p:cNvGraphicFramePr>
          <p:nvPr>
            <p:extLst>
              <p:ext uri="{D42A27DB-BD31-4B8C-83A1-F6EECF244321}">
                <p14:modId xmlns:p14="http://schemas.microsoft.com/office/powerpoint/2010/main" val="2156974769"/>
              </p:ext>
            </p:extLst>
          </p:nvPr>
        </p:nvGraphicFramePr>
        <p:xfrm>
          <a:off x="166775" y="2357396"/>
          <a:ext cx="4640882" cy="2952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B80CC684-8643-4A91-A1F9-2CA8C6100D0A}"/>
              </a:ext>
            </a:extLst>
          </p:cNvPr>
          <p:cNvGraphicFramePr>
            <a:graphicFrameLocks/>
          </p:cNvGraphicFramePr>
          <p:nvPr>
            <p:extLst>
              <p:ext uri="{D42A27DB-BD31-4B8C-83A1-F6EECF244321}">
                <p14:modId xmlns:p14="http://schemas.microsoft.com/office/powerpoint/2010/main" val="294045865"/>
              </p:ext>
            </p:extLst>
          </p:nvPr>
        </p:nvGraphicFramePr>
        <p:xfrm>
          <a:off x="4867940" y="2352412"/>
          <a:ext cx="4306202" cy="2777750"/>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034648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202E6B2-E60F-4DD5-8C50-649A8D03B029}"/>
              </a:ext>
            </a:extLst>
          </p:cNvPr>
          <p:cNvSpPr>
            <a:spLocks noGrp="1"/>
          </p:cNvSpPr>
          <p:nvPr>
            <p:ph type="ctrTitle"/>
          </p:nvPr>
        </p:nvSpPr>
        <p:spPr>
          <a:xfrm>
            <a:off x="386176" y="266337"/>
            <a:ext cx="8506154" cy="724646"/>
          </a:xfrm>
        </p:spPr>
        <p:txBody>
          <a:bodyPr/>
          <a:lstStyle/>
          <a:p>
            <a:pPr>
              <a:lnSpc>
                <a:spcPct val="100000"/>
              </a:lnSpc>
            </a:pPr>
            <a:r>
              <a:rPr lang="fr-FR" dirty="0"/>
              <a:t>Présentation des résultats du projet ABA </a:t>
            </a:r>
            <a:r>
              <a:rPr lang="fr-CA" dirty="0" smtClean="0"/>
              <a:t>Dori </a:t>
            </a:r>
            <a:r>
              <a:rPr lang="fr-FR" dirty="0" smtClean="0"/>
              <a:t>: </a:t>
            </a:r>
            <a:r>
              <a:rPr lang="fr-FR" dirty="0"/>
              <a:t>section abris</a:t>
            </a:r>
          </a:p>
        </p:txBody>
      </p:sp>
      <p:sp>
        <p:nvSpPr>
          <p:cNvPr id="5" name="Sous-titre 2">
            <a:extLst>
              <a:ext uri="{FF2B5EF4-FFF2-40B4-BE49-F238E27FC236}">
                <a16:creationId xmlns:a16="http://schemas.microsoft.com/office/drawing/2014/main" id="{9328EC68-D464-417B-81D5-0DEC8324DD71}"/>
              </a:ext>
            </a:extLst>
          </p:cNvPr>
          <p:cNvSpPr txBox="1">
            <a:spLocks/>
          </p:cNvSpPr>
          <p:nvPr/>
        </p:nvSpPr>
        <p:spPr>
          <a:xfrm>
            <a:off x="386175" y="1445538"/>
            <a:ext cx="8259435" cy="55762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Principaux problèmes structurels de l’abris, rapportées </a:t>
            </a: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par les </a:t>
            </a: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ménages, </a:t>
            </a: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par </a:t>
            </a: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statut*</a:t>
            </a:r>
            <a:endPar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sp>
        <p:nvSpPr>
          <p:cNvPr id="7" name="ZoneTexte 5">
            <a:extLst>
              <a:ext uri="{FF2B5EF4-FFF2-40B4-BE49-F238E27FC236}">
                <a16:creationId xmlns:a16="http://schemas.microsoft.com/office/drawing/2014/main" id="{B4E26382-9158-41D3-A4F5-EF4C679A8D0B}"/>
              </a:ext>
            </a:extLst>
          </p:cNvPr>
          <p:cNvSpPr txBox="1"/>
          <p:nvPr/>
        </p:nvSpPr>
        <p:spPr>
          <a:xfrm>
            <a:off x="208641" y="5413363"/>
            <a:ext cx="861450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Les principaux problèmes structurels auxquels font faces les ménages et concernant leurs abris sont liés aux fuites lors des pluies (fortes ou légères), aux problèmes de ventilation, d’isolation et d’usures des bâches de l’abris.</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aphicFrame>
        <p:nvGraphicFramePr>
          <p:cNvPr id="8" name="Graphique 3">
            <a:extLst>
              <a:ext uri="{FF2B5EF4-FFF2-40B4-BE49-F238E27FC236}">
                <a16:creationId xmlns:a16="http://schemas.microsoft.com/office/drawing/2014/main" id="{AAB16B12-0E49-4AC9-A679-4930D6DE474C}"/>
              </a:ext>
            </a:extLst>
          </p:cNvPr>
          <p:cNvGraphicFramePr>
            <a:graphicFrameLocks/>
          </p:cNvGraphicFramePr>
          <p:nvPr>
            <p:extLst>
              <p:ext uri="{D42A27DB-BD31-4B8C-83A1-F6EECF244321}">
                <p14:modId xmlns:p14="http://schemas.microsoft.com/office/powerpoint/2010/main" val="3904182616"/>
              </p:ext>
            </p:extLst>
          </p:nvPr>
        </p:nvGraphicFramePr>
        <p:xfrm>
          <a:off x="136633" y="2003160"/>
          <a:ext cx="8686509" cy="3286174"/>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9" name="TextBox 8"/>
          <p:cNvSpPr txBox="1"/>
          <p:nvPr/>
        </p:nvSpPr>
        <p:spPr>
          <a:xfrm>
            <a:off x="386175" y="1796588"/>
            <a:ext cx="5208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Question à choix multiple, les ménages pouvaient en sélectionner plusieurs</a:t>
            </a:r>
            <a:endParaRPr kumimoji="0" lang="fr-FR" sz="10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27693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ADD9DB-F48B-4297-B952-AD59C309866C}"/>
              </a:ext>
            </a:extLst>
          </p:cNvPr>
          <p:cNvSpPr>
            <a:spLocks noGrp="1"/>
          </p:cNvSpPr>
          <p:nvPr>
            <p:ph type="ctrTitle"/>
          </p:nvPr>
        </p:nvSpPr>
        <p:spPr>
          <a:xfrm>
            <a:off x="386175" y="207614"/>
            <a:ext cx="8514543" cy="832349"/>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AME</a:t>
            </a:r>
          </a:p>
        </p:txBody>
      </p:sp>
      <p:sp>
        <p:nvSpPr>
          <p:cNvPr id="3" name="Sous-titre 2">
            <a:extLst>
              <a:ext uri="{FF2B5EF4-FFF2-40B4-BE49-F238E27FC236}">
                <a16:creationId xmlns:a16="http://schemas.microsoft.com/office/drawing/2014/main" id="{29F3EC57-8770-43B4-BEDE-E0B0C0D152EE}"/>
              </a:ext>
            </a:extLst>
          </p:cNvPr>
          <p:cNvSpPr>
            <a:spLocks noGrp="1"/>
          </p:cNvSpPr>
          <p:nvPr>
            <p:ph type="subTitle" idx="1"/>
          </p:nvPr>
        </p:nvSpPr>
        <p:spPr>
          <a:xfrm>
            <a:off x="136632" y="1467100"/>
            <a:ext cx="5278049" cy="713138"/>
          </a:xfrm>
        </p:spPr>
        <p:txBody>
          <a:bodyPr/>
          <a:lstStyle/>
          <a:p>
            <a:pPr algn="just"/>
            <a:r>
              <a:rPr lang="fr-FR" dirty="0"/>
              <a:t>Proportion de ménages rapportant </a:t>
            </a:r>
            <a:r>
              <a:rPr lang="fr-FR" dirty="0" smtClean="0"/>
              <a:t>avoir eu des </a:t>
            </a:r>
            <a:r>
              <a:rPr lang="fr-FR" dirty="0"/>
              <a:t>difficultés d’accès à des AME au cours des trois mois précédant la collecte de données, par statut</a:t>
            </a:r>
          </a:p>
        </p:txBody>
      </p:sp>
      <p:sp>
        <p:nvSpPr>
          <p:cNvPr id="6" name="ZoneTexte 5">
            <a:extLst>
              <a:ext uri="{FF2B5EF4-FFF2-40B4-BE49-F238E27FC236}">
                <a16:creationId xmlns:a16="http://schemas.microsoft.com/office/drawing/2014/main" id="{92B52300-1B93-4DAD-9D8D-D59D42147563}"/>
              </a:ext>
            </a:extLst>
          </p:cNvPr>
          <p:cNvSpPr txBox="1"/>
          <p:nvPr/>
        </p:nvSpPr>
        <p:spPr>
          <a:xfrm>
            <a:off x="136632" y="4816907"/>
            <a:ext cx="5709709" cy="1323439"/>
          </a:xfrm>
          <a:prstGeom prst="rect">
            <a:avLst/>
          </a:prstGeom>
          <a:noFill/>
        </p:spPr>
        <p:txBody>
          <a:bodyPr wrap="square">
            <a:spAutoFit/>
          </a:bodyPr>
          <a:lstStyle/>
          <a:p>
            <a:pPr lvl="0" algn="just">
              <a:defRPr/>
            </a:pPr>
            <a:r>
              <a:rPr lang="fr-FR" sz="1600" dirty="0">
                <a:solidFill>
                  <a:prstClr val="black"/>
                </a:solidFill>
                <a:latin typeface="Arial Narrow" panose="020B0606020202030204" pitchFamily="34" charset="0"/>
              </a:rPr>
              <a:t>La principale raison donnée </a:t>
            </a:r>
            <a:r>
              <a:rPr lang="fr-FR" sz="1600" dirty="0" smtClean="0">
                <a:solidFill>
                  <a:prstClr val="black"/>
                </a:solidFill>
                <a:latin typeface="Arial Narrow" panose="020B0606020202030204" pitchFamily="34" charset="0"/>
              </a:rPr>
              <a:t>pour expliquer </a:t>
            </a:r>
            <a:r>
              <a:rPr lang="fr-FR" sz="1600" dirty="0">
                <a:solidFill>
                  <a:prstClr val="black"/>
                </a:solidFill>
                <a:latin typeface="Arial Narrow" panose="020B0606020202030204" pitchFamily="34" charset="0"/>
              </a:rPr>
              <a:t>cette difficulté par les ménages PDI </a:t>
            </a:r>
            <a:r>
              <a:rPr lang="fr-FR" sz="1600" dirty="0" smtClean="0">
                <a:solidFill>
                  <a:prstClr val="black"/>
                </a:solidFill>
                <a:latin typeface="Arial Narrow" panose="020B0606020202030204" pitchFamily="34" charset="0"/>
              </a:rPr>
              <a:t>et non </a:t>
            </a:r>
            <a:r>
              <a:rPr lang="fr-FR" sz="1600" dirty="0">
                <a:solidFill>
                  <a:prstClr val="black"/>
                </a:solidFill>
                <a:latin typeface="Arial Narrow" panose="020B0606020202030204" pitchFamily="34" charset="0"/>
              </a:rPr>
              <a:t>déplacés concernés concernait un niveau </a:t>
            </a:r>
            <a:r>
              <a:rPr lang="fr-FR" sz="1600" dirty="0" smtClean="0">
                <a:solidFill>
                  <a:prstClr val="black"/>
                </a:solidFill>
                <a:latin typeface="Arial Narrow" panose="020B0606020202030204" pitchFamily="34" charset="0"/>
              </a:rPr>
              <a:t>de subsistance </a:t>
            </a:r>
            <a:r>
              <a:rPr lang="fr-FR" sz="1600" dirty="0">
                <a:solidFill>
                  <a:prstClr val="black"/>
                </a:solidFill>
                <a:latin typeface="Arial Narrow" panose="020B0606020202030204" pitchFamily="34" charset="0"/>
              </a:rPr>
              <a:t>préoccupant. </a:t>
            </a:r>
            <a:r>
              <a:rPr lang="fr-FR" sz="1600" dirty="0" smtClean="0">
                <a:solidFill>
                  <a:prstClr val="black"/>
                </a:solidFill>
                <a:latin typeface="Arial Narrow" panose="020B0606020202030204" pitchFamily="34" charset="0"/>
              </a:rPr>
              <a:t>A savoir : </a:t>
            </a:r>
            <a:r>
              <a:rPr lang="fr-FR" sz="1600" b="1" dirty="0" smtClean="0">
                <a:solidFill>
                  <a:prstClr val="black"/>
                </a:solidFill>
                <a:latin typeface="Arial Narrow" panose="020B0606020202030204" pitchFamily="34" charset="0"/>
              </a:rPr>
              <a:t>le manque de </a:t>
            </a:r>
            <a:r>
              <a:rPr lang="fr-FR" sz="1600" b="1" dirty="0">
                <a:solidFill>
                  <a:prstClr val="black"/>
                </a:solidFill>
                <a:latin typeface="Arial Narrow" panose="020B0606020202030204" pitchFamily="34" charset="0"/>
              </a:rPr>
              <a:t>moyens financiers</a:t>
            </a:r>
            <a:r>
              <a:rPr lang="fr-FR" sz="1600" dirty="0">
                <a:solidFill>
                  <a:prstClr val="black"/>
                </a:solidFill>
                <a:latin typeface="Arial Narrow" panose="020B0606020202030204" pitchFamily="34" charset="0"/>
              </a:rPr>
              <a:t> (PDI : 73%, non </a:t>
            </a:r>
            <a:r>
              <a:rPr lang="fr-FR" sz="1600" dirty="0" smtClean="0">
                <a:solidFill>
                  <a:prstClr val="black"/>
                </a:solidFill>
                <a:latin typeface="Arial Narrow" panose="020B0606020202030204" pitchFamily="34" charset="0"/>
              </a:rPr>
              <a:t>déplacés : </a:t>
            </a:r>
            <a:r>
              <a:rPr lang="fr-FR" sz="1600" dirty="0">
                <a:solidFill>
                  <a:prstClr val="black"/>
                </a:solidFill>
                <a:latin typeface="Arial Narrow" panose="020B0606020202030204" pitchFamily="34" charset="0"/>
              </a:rPr>
              <a:t>77%) </a:t>
            </a:r>
            <a:r>
              <a:rPr lang="fr-FR" sz="1600" b="1" dirty="0">
                <a:solidFill>
                  <a:prstClr val="black"/>
                </a:solidFill>
                <a:latin typeface="Arial Narrow" panose="020B0606020202030204" pitchFamily="34" charset="0"/>
              </a:rPr>
              <a:t>et le niveau des prix des AME trop </a:t>
            </a:r>
            <a:r>
              <a:rPr lang="fr-FR" sz="1600" b="1" dirty="0" smtClean="0">
                <a:solidFill>
                  <a:prstClr val="black"/>
                </a:solidFill>
                <a:latin typeface="Arial Narrow" panose="020B0606020202030204" pitchFamily="34" charset="0"/>
              </a:rPr>
              <a:t>élevé</a:t>
            </a:r>
            <a:r>
              <a:rPr lang="fr-FR" sz="1600" dirty="0" smtClean="0">
                <a:solidFill>
                  <a:prstClr val="black"/>
                </a:solidFill>
                <a:latin typeface="Arial Narrow" panose="020B0606020202030204" pitchFamily="34" charset="0"/>
              </a:rPr>
              <a:t> (PDI </a:t>
            </a:r>
            <a:r>
              <a:rPr lang="fr-FR" sz="1600" dirty="0">
                <a:solidFill>
                  <a:prstClr val="black"/>
                </a:solidFill>
                <a:latin typeface="Arial Narrow" panose="020B0606020202030204" pitchFamily="34" charset="0"/>
              </a:rPr>
              <a:t>: 27%, non déplacés : 23%).</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aphicFrame>
        <p:nvGraphicFramePr>
          <p:cNvPr id="10" name="Graphique 9">
            <a:extLst>
              <a:ext uri="{FF2B5EF4-FFF2-40B4-BE49-F238E27FC236}">
                <a16:creationId xmlns:a16="http://schemas.microsoft.com/office/drawing/2014/main" id="{6866BE17-283D-46D2-95DC-3C2EDD1C4D2F}"/>
              </a:ext>
            </a:extLst>
          </p:cNvPr>
          <p:cNvGraphicFramePr>
            <a:graphicFrameLocks/>
          </p:cNvGraphicFramePr>
          <p:nvPr>
            <p:extLst>
              <p:ext uri="{D42A27DB-BD31-4B8C-83A1-F6EECF244321}">
                <p14:modId xmlns:p14="http://schemas.microsoft.com/office/powerpoint/2010/main" val="2064473569"/>
              </p:ext>
            </p:extLst>
          </p:nvPr>
        </p:nvGraphicFramePr>
        <p:xfrm>
          <a:off x="270133" y="2407457"/>
          <a:ext cx="5011045" cy="2885813"/>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21506"/>
            <a:ext cx="1535822" cy="476365"/>
          </a:xfrm>
          <a:prstGeom prst="rect">
            <a:avLst/>
          </a:prstGeom>
        </p:spPr>
      </p:pic>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21506"/>
            <a:ext cx="1535822" cy="476365"/>
          </a:xfrm>
          <a:prstGeom prst="rect">
            <a:avLst/>
          </a:prstGeom>
        </p:spPr>
      </p:pic>
      <p:pic>
        <p:nvPicPr>
          <p:cNvPr id="9"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29895"/>
            <a:ext cx="1535822" cy="476365"/>
          </a:xfrm>
          <a:prstGeom prst="rect">
            <a:avLst/>
          </a:prstGeom>
        </p:spPr>
      </p:pic>
      <p:sp>
        <p:nvSpPr>
          <p:cNvPr id="11" name="Rectangle 10">
            <a:extLst>
              <a:ext uri="{FF2B5EF4-FFF2-40B4-BE49-F238E27FC236}">
                <a16:creationId xmlns:a16="http://schemas.microsoft.com/office/drawing/2014/main" id="{79C02B71-A857-46ED-9143-5995BB517DA6}"/>
              </a:ext>
            </a:extLst>
          </p:cNvPr>
          <p:cNvSpPr/>
          <p:nvPr/>
        </p:nvSpPr>
        <p:spPr>
          <a:xfrm>
            <a:off x="6024282" y="1531791"/>
            <a:ext cx="2876436"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a:t>
            </a:r>
            <a:r>
              <a:rPr kumimoji="0" lang="fr-FR" sz="1800" b="1"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mn-cs"/>
              </a:rPr>
              <a:t>IC</a:t>
            </a:r>
            <a:endPar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ZoneTexte 3">
            <a:extLst>
              <a:ext uri="{FF2B5EF4-FFF2-40B4-BE49-F238E27FC236}">
                <a16:creationId xmlns:a16="http://schemas.microsoft.com/office/drawing/2014/main" id="{C90E66EB-08AF-4735-974E-B5CD4CB083B9}"/>
              </a:ext>
            </a:extLst>
          </p:cNvPr>
          <p:cNvSpPr txBox="1"/>
          <p:nvPr/>
        </p:nvSpPr>
        <p:spPr>
          <a:xfrm>
            <a:off x="5935311" y="2105178"/>
            <a:ext cx="2965408" cy="2462213"/>
          </a:xfrm>
          <a:prstGeom prst="rect">
            <a:avLst/>
          </a:prstGeom>
          <a:noFill/>
        </p:spPr>
        <p:txBody>
          <a:bodyPr wrap="square" rtlCol="0">
            <a:spAutoFit/>
          </a:bodyPr>
          <a:lstStyle/>
          <a:p>
            <a:pPr marL="285750" indent="-285750" algn="just">
              <a:buFont typeface="Arial" panose="020B0604020202020204" pitchFamily="34" charset="0"/>
              <a:buChar char="•"/>
            </a:pPr>
            <a:r>
              <a:rPr lang="fr-FR" sz="1400" dirty="0" smtClean="0">
                <a:latin typeface="Arial Narrow" panose="020B0606020202030204" pitchFamily="34" charset="0"/>
              </a:rPr>
              <a:t>Plusieurs </a:t>
            </a:r>
            <a:r>
              <a:rPr lang="fr-FR" sz="1400" dirty="0">
                <a:latin typeface="Arial Narrow" panose="020B0606020202030204" pitchFamily="34" charset="0"/>
              </a:rPr>
              <a:t>AME n'étaient disponibles que sur un nombre restreint de </a:t>
            </a:r>
            <a:r>
              <a:rPr lang="fr-FR" sz="1400" dirty="0" smtClean="0">
                <a:latin typeface="Arial Narrow" panose="020B0606020202030204" pitchFamily="34" charset="0"/>
              </a:rPr>
              <a:t>marchés. </a:t>
            </a:r>
          </a:p>
          <a:p>
            <a:pPr marL="285750" indent="-285750" algn="just">
              <a:buFont typeface="Arial" panose="020B0604020202020204" pitchFamily="34" charset="0"/>
              <a:buChar char="•"/>
            </a:pPr>
            <a:endParaRPr lang="fr-FR" sz="1400" dirty="0">
              <a:latin typeface="Arial Narrow" panose="020B0606020202030204" pitchFamily="34" charset="0"/>
            </a:endParaRPr>
          </a:p>
          <a:p>
            <a:pPr marL="285750" indent="-285750" algn="just">
              <a:buFont typeface="Arial" panose="020B0604020202020204" pitchFamily="34" charset="0"/>
              <a:buChar char="•"/>
            </a:pPr>
            <a:r>
              <a:rPr lang="fr-FR" sz="1400" dirty="0" smtClean="0">
                <a:latin typeface="Arial Narrow" panose="020B0606020202030204" pitchFamily="34" charset="0"/>
              </a:rPr>
              <a:t>Les </a:t>
            </a:r>
            <a:r>
              <a:rPr lang="fr-FR" sz="1400" dirty="0">
                <a:latin typeface="Arial Narrow" panose="020B0606020202030204" pitchFamily="34" charset="0"/>
              </a:rPr>
              <a:t>marchés des ZAD de Wendou et de Gnarala comptaient un nombre particulièrement important d’articles AME indisponibles. C'était le cas notamment des couvertures, nattes de couchages, ustensiles de cuisines et vaisselles.</a:t>
            </a:r>
            <a:endParaRPr kumimoji="0" lang="fr-FR" sz="1200" b="0" i="0" u="none" strike="noStrike" kern="1200" cap="none" spc="0" normalizeH="0" baseline="0" noProof="0" dirty="0">
              <a:ln>
                <a:noFill/>
              </a:ln>
              <a:solidFill>
                <a:srgbClr val="EE5859"/>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cxnSp>
        <p:nvCxnSpPr>
          <p:cNvPr id="13" name="Connecteur droit 8">
            <a:extLst>
              <a:ext uri="{FF2B5EF4-FFF2-40B4-BE49-F238E27FC236}">
                <a16:creationId xmlns:a16="http://schemas.microsoft.com/office/drawing/2014/main" id="{783D13D8-1998-43CD-A112-DA88840D4DCC}"/>
              </a:ext>
            </a:extLst>
          </p:cNvPr>
          <p:cNvCxnSpPr>
            <a:cxnSpLocks/>
          </p:cNvCxnSpPr>
          <p:nvPr/>
        </p:nvCxnSpPr>
        <p:spPr>
          <a:xfrm>
            <a:off x="5935311" y="1379223"/>
            <a:ext cx="0" cy="49422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04410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3715C-97BE-4586-B6E3-4C54FFCEA241}"/>
              </a:ext>
            </a:extLst>
          </p:cNvPr>
          <p:cNvSpPr>
            <a:spLocks noGrp="1"/>
          </p:cNvSpPr>
          <p:nvPr>
            <p:ph type="ctrTitle"/>
          </p:nvPr>
        </p:nvSpPr>
        <p:spPr>
          <a:xfrm>
            <a:off x="386176" y="130743"/>
            <a:ext cx="8472598" cy="990983"/>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AME</a:t>
            </a:r>
          </a:p>
        </p:txBody>
      </p:sp>
      <p:sp>
        <p:nvSpPr>
          <p:cNvPr id="3" name="Sous-titre 2">
            <a:extLst>
              <a:ext uri="{FF2B5EF4-FFF2-40B4-BE49-F238E27FC236}">
                <a16:creationId xmlns:a16="http://schemas.microsoft.com/office/drawing/2014/main" id="{C01419D9-D5B7-4F40-A8F8-8328B0C93804}"/>
              </a:ext>
            </a:extLst>
          </p:cNvPr>
          <p:cNvSpPr>
            <a:spLocks noGrp="1"/>
          </p:cNvSpPr>
          <p:nvPr>
            <p:ph type="subTitle" idx="1"/>
          </p:nvPr>
        </p:nvSpPr>
        <p:spPr>
          <a:xfrm>
            <a:off x="106680" y="1495425"/>
            <a:ext cx="8515453" cy="528977"/>
          </a:xfrm>
        </p:spPr>
        <p:txBody>
          <a:bodyPr/>
          <a:lstStyle/>
          <a:p>
            <a:pPr algn="just"/>
            <a:r>
              <a:rPr lang="fr-FR" dirty="0"/>
              <a:t>Principaux AME rapportés comme difficiles à se procurer par les ménages, par statut</a:t>
            </a:r>
          </a:p>
        </p:txBody>
      </p:sp>
      <p:sp>
        <p:nvSpPr>
          <p:cNvPr id="4" name="Rectangle 3">
            <a:extLst>
              <a:ext uri="{FF2B5EF4-FFF2-40B4-BE49-F238E27FC236}">
                <a16:creationId xmlns:a16="http://schemas.microsoft.com/office/drawing/2014/main" id="{135D586A-1C77-4322-8071-F775368C9865}"/>
              </a:ext>
            </a:extLst>
          </p:cNvPr>
          <p:cNvSpPr/>
          <p:nvPr/>
        </p:nvSpPr>
        <p:spPr>
          <a:xfrm>
            <a:off x="78509" y="4685196"/>
            <a:ext cx="8915399" cy="1123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ménages PDI comme non déplacés ont identifiés certains AME comme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notamment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difficiles à se procurer, en particulier : les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couvertures</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marmites/casseroles</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nattes de couchage</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les </a:t>
            </a:r>
            <a:r>
              <a:rPr kumimoji="0" lang="fr-FR"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moustiquaires</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savon</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est également rapporté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par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une majorité des ménages PDI </a:t>
            </a:r>
            <a:r>
              <a:rPr lang="fr-FR" sz="1600" dirty="0">
                <a:solidFill>
                  <a:prstClr val="black"/>
                </a:solidFill>
                <a:latin typeface="Arial Narrow" panose="020B0606020202030204" pitchFamily="34" charset="0"/>
              </a:rPr>
              <a:t>comme étant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difficile d’accès.</a:t>
            </a:r>
          </a:p>
        </p:txBody>
      </p:sp>
      <p:graphicFrame>
        <p:nvGraphicFramePr>
          <p:cNvPr id="11" name="Table 10"/>
          <p:cNvGraphicFramePr>
            <a:graphicFrameLocks noGrp="1"/>
          </p:cNvGraphicFramePr>
          <p:nvPr>
            <p:extLst/>
          </p:nvPr>
        </p:nvGraphicFramePr>
        <p:xfrm>
          <a:off x="106680" y="2108292"/>
          <a:ext cx="8887228" cy="2047151"/>
        </p:xfrm>
        <a:graphic>
          <a:graphicData uri="http://schemas.openxmlformats.org/drawingml/2006/table">
            <a:tbl>
              <a:tblPr>
                <a:tableStyleId>{5C22544A-7EE6-4342-B048-85BDC9FD1C3A}</a:tableStyleId>
              </a:tblPr>
              <a:tblGrid>
                <a:gridCol w="637083">
                  <a:extLst>
                    <a:ext uri="{9D8B030D-6E8A-4147-A177-3AD203B41FA5}">
                      <a16:colId xmlns:a16="http://schemas.microsoft.com/office/drawing/2014/main" val="4265144825"/>
                    </a:ext>
                  </a:extLst>
                </a:gridCol>
                <a:gridCol w="697441">
                  <a:extLst>
                    <a:ext uri="{9D8B030D-6E8A-4147-A177-3AD203B41FA5}">
                      <a16:colId xmlns:a16="http://schemas.microsoft.com/office/drawing/2014/main" val="1294261728"/>
                    </a:ext>
                  </a:extLst>
                </a:gridCol>
                <a:gridCol w="786783">
                  <a:extLst>
                    <a:ext uri="{9D8B030D-6E8A-4147-A177-3AD203B41FA5}">
                      <a16:colId xmlns:a16="http://schemas.microsoft.com/office/drawing/2014/main" val="2359832157"/>
                    </a:ext>
                  </a:extLst>
                </a:gridCol>
                <a:gridCol w="724993">
                  <a:extLst>
                    <a:ext uri="{9D8B030D-6E8A-4147-A177-3AD203B41FA5}">
                      <a16:colId xmlns:a16="http://schemas.microsoft.com/office/drawing/2014/main" val="3413685442"/>
                    </a:ext>
                  </a:extLst>
                </a:gridCol>
                <a:gridCol w="733233">
                  <a:extLst>
                    <a:ext uri="{9D8B030D-6E8A-4147-A177-3AD203B41FA5}">
                      <a16:colId xmlns:a16="http://schemas.microsoft.com/office/drawing/2014/main" val="985540583"/>
                    </a:ext>
                  </a:extLst>
                </a:gridCol>
                <a:gridCol w="851065">
                  <a:extLst>
                    <a:ext uri="{9D8B030D-6E8A-4147-A177-3AD203B41FA5}">
                      <a16:colId xmlns:a16="http://schemas.microsoft.com/office/drawing/2014/main" val="2634725303"/>
                    </a:ext>
                  </a:extLst>
                </a:gridCol>
                <a:gridCol w="689547">
                  <a:extLst>
                    <a:ext uri="{9D8B030D-6E8A-4147-A177-3AD203B41FA5}">
                      <a16:colId xmlns:a16="http://schemas.microsoft.com/office/drawing/2014/main" val="719854018"/>
                    </a:ext>
                  </a:extLst>
                </a:gridCol>
                <a:gridCol w="749708">
                  <a:extLst>
                    <a:ext uri="{9D8B030D-6E8A-4147-A177-3AD203B41FA5}">
                      <a16:colId xmlns:a16="http://schemas.microsoft.com/office/drawing/2014/main" val="719410172"/>
                    </a:ext>
                  </a:extLst>
                </a:gridCol>
                <a:gridCol w="713666">
                  <a:extLst>
                    <a:ext uri="{9D8B030D-6E8A-4147-A177-3AD203B41FA5}">
                      <a16:colId xmlns:a16="http://schemas.microsoft.com/office/drawing/2014/main" val="3119919427"/>
                    </a:ext>
                  </a:extLst>
                </a:gridCol>
                <a:gridCol w="786783">
                  <a:extLst>
                    <a:ext uri="{9D8B030D-6E8A-4147-A177-3AD203B41FA5}">
                      <a16:colId xmlns:a16="http://schemas.microsoft.com/office/drawing/2014/main" val="1623888535"/>
                    </a:ext>
                  </a:extLst>
                </a:gridCol>
                <a:gridCol w="741471">
                  <a:extLst>
                    <a:ext uri="{9D8B030D-6E8A-4147-A177-3AD203B41FA5}">
                      <a16:colId xmlns:a16="http://schemas.microsoft.com/office/drawing/2014/main" val="3512566482"/>
                    </a:ext>
                  </a:extLst>
                </a:gridCol>
                <a:gridCol w="775455">
                  <a:extLst>
                    <a:ext uri="{9D8B030D-6E8A-4147-A177-3AD203B41FA5}">
                      <a16:colId xmlns:a16="http://schemas.microsoft.com/office/drawing/2014/main" val="1550598403"/>
                    </a:ext>
                  </a:extLst>
                </a:gridCol>
              </a:tblGrid>
              <a:tr h="583771">
                <a:tc>
                  <a:txBody>
                    <a:bodyPr/>
                    <a:lstStyle/>
                    <a:p>
                      <a:pPr algn="ctr" fontAlgn="b"/>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Couverture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Marmite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Natte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Bidon</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Moustiquaire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Torche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Pagne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Seau</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Bassine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Savon</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tc>
                  <a:txBody>
                    <a:bodyPr/>
                    <a:lstStyle/>
                    <a:p>
                      <a:pPr algn="ctr" fontAlgn="b"/>
                      <a:r>
                        <a:rPr lang="fr-FR" sz="1200" u="none" strike="noStrike" dirty="0">
                          <a:solidFill>
                            <a:schemeClr val="bg1"/>
                          </a:solidFill>
                          <a:effectLst/>
                          <a:latin typeface="Arial Narrow" panose="020B0606020202030204" pitchFamily="34" charset="0"/>
                        </a:rPr>
                        <a:t>Vaisselle</a:t>
                      </a:r>
                      <a:endParaRPr lang="fr-FR" sz="1200" b="1" i="0" u="none" strike="noStrike" dirty="0">
                        <a:solidFill>
                          <a:schemeClr val="bg1"/>
                        </a:solidFill>
                        <a:effectLst/>
                        <a:latin typeface="Arial Narrow" panose="020B0606020202030204" pitchFamily="34" charset="0"/>
                      </a:endParaRPr>
                    </a:p>
                  </a:txBody>
                  <a:tcPr marL="2111" marR="2111" marT="2111" marB="0" anchor="ctr">
                    <a:solidFill>
                      <a:srgbClr val="58585A"/>
                    </a:solidFill>
                  </a:tcPr>
                </a:tc>
                <a:extLst>
                  <a:ext uri="{0D108BD9-81ED-4DB2-BD59-A6C34878D82A}">
                    <a16:rowId xmlns:a16="http://schemas.microsoft.com/office/drawing/2014/main" val="1190892951"/>
                  </a:ext>
                </a:extLst>
              </a:tr>
              <a:tr h="233697">
                <a:tc gridSpan="12">
                  <a:txBody>
                    <a:bodyPr/>
                    <a:lstStyle/>
                    <a:p>
                      <a:pPr algn="l" fontAlgn="b"/>
                      <a:r>
                        <a:rPr lang="fr-FR" sz="1200" b="1" i="0" u="none" strike="noStrike" dirty="0">
                          <a:solidFill>
                            <a:srgbClr val="000000"/>
                          </a:solidFill>
                          <a:effectLst/>
                          <a:latin typeface="Arial Narrow" panose="020B0606020202030204" pitchFamily="34" charset="0"/>
                        </a:rPr>
                        <a:t> </a:t>
                      </a:r>
                      <a:r>
                        <a:rPr lang="fr-FR" sz="1200" b="0" i="0" u="none" strike="noStrike" dirty="0">
                          <a:solidFill>
                            <a:srgbClr val="000000"/>
                          </a:solidFill>
                          <a:effectLst/>
                          <a:latin typeface="Arial Narrow" panose="020B0606020202030204" pitchFamily="34" charset="0"/>
                        </a:rPr>
                        <a:t>Ménage</a:t>
                      </a:r>
                      <a:r>
                        <a:rPr lang="fr-FR" sz="1200" b="0" i="0" u="none" strike="noStrike" baseline="0" dirty="0">
                          <a:solidFill>
                            <a:srgbClr val="000000"/>
                          </a:solidFill>
                          <a:effectLst/>
                          <a:latin typeface="Arial Narrow" panose="020B0606020202030204" pitchFamily="34" charset="0"/>
                        </a:rPr>
                        <a:t>s PDI</a:t>
                      </a:r>
                      <a:endParaRPr lang="fr-FR" sz="1200" b="0" i="0" u="none" strike="noStrike" dirty="0">
                        <a:solidFill>
                          <a:srgbClr val="000000"/>
                        </a:solidFill>
                        <a:effectLst/>
                        <a:latin typeface="Arial Narrow" panose="020B0606020202030204" pitchFamily="34" charset="0"/>
                      </a:endParaRPr>
                    </a:p>
                  </a:txBody>
                  <a:tcPr marL="2111" marR="2111" marT="2111" marB="0" anchor="ctr">
                    <a:solidFill>
                      <a:schemeClr val="bg1"/>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extLst>
                  <a:ext uri="{0D108BD9-81ED-4DB2-BD59-A6C34878D82A}">
                    <a16:rowId xmlns:a16="http://schemas.microsoft.com/office/drawing/2014/main" val="1536883515"/>
                  </a:ext>
                </a:extLst>
              </a:tr>
              <a:tr h="494259">
                <a:tc>
                  <a:txBody>
                    <a:bodyPr/>
                    <a:lstStyle/>
                    <a:p>
                      <a:pPr algn="ctr" fontAlgn="b"/>
                      <a:r>
                        <a:rPr lang="fr-FR" sz="1200" u="none" strike="noStrike" dirty="0">
                          <a:effectLst/>
                          <a:latin typeface="Arial Narrow" panose="020B0606020202030204" pitchFamily="34" charset="0"/>
                        </a:rPr>
                        <a:t>Dori</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D1D3D4"/>
                    </a:solidFill>
                  </a:tcPr>
                </a:tc>
                <a:tc>
                  <a:txBody>
                    <a:bodyPr/>
                    <a:lstStyle/>
                    <a:p>
                      <a:pPr algn="ctr" fontAlgn="b"/>
                      <a:r>
                        <a:rPr lang="fr-FR" sz="1200" u="none" strike="noStrike" dirty="0">
                          <a:effectLst/>
                          <a:latin typeface="Arial Narrow" panose="020B0606020202030204" pitchFamily="34" charset="0"/>
                        </a:rPr>
                        <a:t>59%</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73%</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64%</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36%</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tc>
                  <a:txBody>
                    <a:bodyPr/>
                    <a:lstStyle/>
                    <a:p>
                      <a:pPr algn="ctr" fontAlgn="b"/>
                      <a:r>
                        <a:rPr lang="fr-FR" sz="1200" u="none" strike="noStrike" dirty="0">
                          <a:effectLst/>
                          <a:latin typeface="Arial Narrow" panose="020B0606020202030204" pitchFamily="34" charset="0"/>
                        </a:rPr>
                        <a:t>50%</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44%</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tc>
                  <a:txBody>
                    <a:bodyPr/>
                    <a:lstStyle/>
                    <a:p>
                      <a:pPr algn="ctr" fontAlgn="b"/>
                      <a:r>
                        <a:rPr lang="fr-FR" sz="1200" u="none" strike="noStrike" dirty="0">
                          <a:effectLst/>
                          <a:latin typeface="Arial Narrow" panose="020B0606020202030204" pitchFamily="34" charset="0"/>
                        </a:rPr>
                        <a:t>26%</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F8BCBD"/>
                    </a:solidFill>
                  </a:tcPr>
                </a:tc>
                <a:tc>
                  <a:txBody>
                    <a:bodyPr/>
                    <a:lstStyle/>
                    <a:p>
                      <a:pPr algn="ctr" fontAlgn="b"/>
                      <a:r>
                        <a:rPr lang="fr-FR" sz="1200" u="none" strike="noStrike" dirty="0">
                          <a:effectLst/>
                          <a:latin typeface="Arial Narrow" panose="020B0606020202030204" pitchFamily="34" charset="0"/>
                        </a:rPr>
                        <a:t>35%</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F59B9B"/>
                    </a:solidFill>
                  </a:tcPr>
                </a:tc>
                <a:tc>
                  <a:txBody>
                    <a:bodyPr/>
                    <a:lstStyle/>
                    <a:p>
                      <a:pPr algn="ctr" fontAlgn="b"/>
                      <a:r>
                        <a:rPr lang="fr-FR" sz="1200" u="none" strike="noStrike" dirty="0">
                          <a:effectLst/>
                          <a:latin typeface="Arial Narrow" panose="020B0606020202030204" pitchFamily="34" charset="0"/>
                        </a:rPr>
                        <a:t>29%</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F8BCBD"/>
                    </a:solidFill>
                  </a:tcPr>
                </a:tc>
                <a:tc>
                  <a:txBody>
                    <a:bodyPr/>
                    <a:lstStyle/>
                    <a:p>
                      <a:pPr algn="ctr" fontAlgn="b"/>
                      <a:r>
                        <a:rPr lang="fr-FR" sz="1200" u="none" strike="noStrike" dirty="0">
                          <a:effectLst/>
                          <a:latin typeface="Arial Narrow" panose="020B0606020202030204" pitchFamily="34" charset="0"/>
                        </a:rPr>
                        <a:t>55%</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40%</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60000"/>
                      </a:srgbClr>
                    </a:solidFill>
                  </a:tcPr>
                </a:tc>
                <a:extLst>
                  <a:ext uri="{0D108BD9-81ED-4DB2-BD59-A6C34878D82A}">
                    <a16:rowId xmlns:a16="http://schemas.microsoft.com/office/drawing/2014/main" val="2920401005"/>
                  </a:ext>
                </a:extLst>
              </a:tr>
              <a:tr h="238068">
                <a:tc gridSpan="12">
                  <a:txBody>
                    <a:bodyPr/>
                    <a:lstStyle/>
                    <a:p>
                      <a:pPr algn="l" fontAlgn="b"/>
                      <a:r>
                        <a:rPr lang="fr-FR" sz="1200" b="0" i="0" u="none" strike="noStrike" dirty="0">
                          <a:solidFill>
                            <a:srgbClr val="000000"/>
                          </a:solidFill>
                          <a:effectLst/>
                          <a:latin typeface="Arial Narrow" panose="020B0606020202030204" pitchFamily="34" charset="0"/>
                        </a:rPr>
                        <a:t> Ménages non déplacés</a:t>
                      </a:r>
                    </a:p>
                  </a:txBody>
                  <a:tcPr marL="2111" marR="2111" marT="2111" marB="0" anchor="ctr">
                    <a:solidFill>
                      <a:schemeClr val="bg1"/>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hMerge="1">
                  <a:txBody>
                    <a:bodyPr/>
                    <a:lstStyle/>
                    <a:p>
                      <a:pPr algn="ctr" fontAlgn="b"/>
                      <a:endParaRPr lang="fr-FR" sz="14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extLst>
                  <a:ext uri="{0D108BD9-81ED-4DB2-BD59-A6C34878D82A}">
                    <a16:rowId xmlns:a16="http://schemas.microsoft.com/office/drawing/2014/main" val="1310455570"/>
                  </a:ext>
                </a:extLst>
              </a:tr>
              <a:tr h="497356">
                <a:tc>
                  <a:txBody>
                    <a:bodyPr/>
                    <a:lstStyle/>
                    <a:p>
                      <a:pPr algn="ctr" fontAlgn="b"/>
                      <a:r>
                        <a:rPr lang="fr-FR" sz="1200" b="0" i="0" u="none" strike="noStrike" dirty="0">
                          <a:solidFill>
                            <a:srgbClr val="000000"/>
                          </a:solidFill>
                          <a:effectLst/>
                          <a:latin typeface="Arial Narrow" panose="020B0606020202030204" pitchFamily="34" charset="0"/>
                        </a:rPr>
                        <a:t>Dori</a:t>
                      </a:r>
                    </a:p>
                  </a:txBody>
                  <a:tcPr marL="2111" marR="2111" marT="2111" marB="0" anchor="ctr">
                    <a:solidFill>
                      <a:srgbClr val="D1D3D4"/>
                    </a:solidFill>
                  </a:tcPr>
                </a:tc>
                <a:tc>
                  <a:txBody>
                    <a:bodyPr/>
                    <a:lstStyle/>
                    <a:p>
                      <a:pPr algn="ctr" fontAlgn="b"/>
                      <a:r>
                        <a:rPr lang="fr-FR" sz="1200" u="none" strike="noStrike" dirty="0">
                          <a:effectLst/>
                          <a:latin typeface="Arial Narrow" panose="020B0606020202030204" pitchFamily="34" charset="0"/>
                        </a:rPr>
                        <a:t>34%</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F59B9B"/>
                    </a:solidFill>
                  </a:tcPr>
                </a:tc>
                <a:tc>
                  <a:txBody>
                    <a:bodyPr/>
                    <a:lstStyle/>
                    <a:p>
                      <a:pPr algn="ctr" fontAlgn="b"/>
                      <a:r>
                        <a:rPr lang="fr-FR" sz="1200" u="none" strike="noStrike" dirty="0">
                          <a:effectLst/>
                          <a:latin typeface="Arial Narrow" panose="020B0606020202030204" pitchFamily="34" charset="0"/>
                        </a:rPr>
                        <a:t>54%</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29%</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a:txBody>
                    <a:bodyPr/>
                    <a:lstStyle/>
                    <a:p>
                      <a:pPr algn="ctr" fontAlgn="b"/>
                      <a:r>
                        <a:rPr lang="fr-FR" sz="1200" u="none" strike="noStrike" dirty="0">
                          <a:effectLst/>
                          <a:latin typeface="Arial Narrow" panose="020B0606020202030204" pitchFamily="34" charset="0"/>
                        </a:rPr>
                        <a:t>14%</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FCE6E6"/>
                    </a:solidFill>
                  </a:tcPr>
                </a:tc>
                <a:tc>
                  <a:txBody>
                    <a:bodyPr/>
                    <a:lstStyle/>
                    <a:p>
                      <a:pPr algn="ctr" fontAlgn="b"/>
                      <a:r>
                        <a:rPr lang="fr-FR" sz="1200" u="none" strike="noStrike" dirty="0">
                          <a:effectLst/>
                          <a:latin typeface="Arial Narrow" panose="020B0606020202030204" pitchFamily="34" charset="0"/>
                        </a:rPr>
                        <a:t>37%</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50196"/>
                      </a:srgbClr>
                    </a:solidFill>
                  </a:tcPr>
                </a:tc>
                <a:tc>
                  <a:txBody>
                    <a:bodyPr/>
                    <a:lstStyle/>
                    <a:p>
                      <a:pPr algn="ctr" fontAlgn="b"/>
                      <a:r>
                        <a:rPr lang="fr-FR" sz="1200" u="none" strike="noStrike" dirty="0">
                          <a:effectLst/>
                          <a:latin typeface="Arial Narrow" panose="020B0606020202030204" pitchFamily="34" charset="0"/>
                        </a:rPr>
                        <a:t>29%</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a:txBody>
                    <a:bodyPr/>
                    <a:lstStyle/>
                    <a:p>
                      <a:pPr algn="ctr" fontAlgn="b"/>
                      <a:r>
                        <a:rPr lang="fr-FR" sz="1200" u="none" strike="noStrike" dirty="0">
                          <a:effectLst/>
                          <a:latin typeface="Arial Narrow" panose="020B0606020202030204" pitchFamily="34" charset="0"/>
                        </a:rPr>
                        <a:t>17%</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14902"/>
                      </a:srgbClr>
                    </a:solidFill>
                  </a:tcPr>
                </a:tc>
                <a:tc>
                  <a:txBody>
                    <a:bodyPr/>
                    <a:lstStyle/>
                    <a:p>
                      <a:pPr algn="ctr" fontAlgn="b"/>
                      <a:r>
                        <a:rPr lang="fr-FR" sz="1200" u="none" strike="noStrike" dirty="0">
                          <a:effectLst/>
                          <a:latin typeface="Arial Narrow" panose="020B0606020202030204" pitchFamily="34" charset="0"/>
                        </a:rPr>
                        <a:t>17%</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14902"/>
                      </a:srgbClr>
                    </a:solidFill>
                  </a:tcPr>
                </a:tc>
                <a:tc>
                  <a:txBody>
                    <a:bodyPr/>
                    <a:lstStyle/>
                    <a:p>
                      <a:pPr algn="ctr" fontAlgn="b"/>
                      <a:r>
                        <a:rPr lang="fr-FR" sz="1200" u="none" strike="noStrike" dirty="0">
                          <a:effectLst/>
                          <a:latin typeface="Arial Narrow" panose="020B0606020202030204" pitchFamily="34" charset="0"/>
                        </a:rPr>
                        <a:t>43%</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solidFill>
                  </a:tcPr>
                </a:tc>
                <a:tc>
                  <a:txBody>
                    <a:bodyPr/>
                    <a:lstStyle/>
                    <a:p>
                      <a:pPr algn="ctr" fontAlgn="b"/>
                      <a:r>
                        <a:rPr lang="fr-FR" sz="1200" u="none" strike="noStrike" dirty="0">
                          <a:effectLst/>
                          <a:latin typeface="Arial Narrow" panose="020B0606020202030204" pitchFamily="34" charset="0"/>
                        </a:rPr>
                        <a:t>34%</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tc>
                  <a:txBody>
                    <a:bodyPr/>
                    <a:lstStyle/>
                    <a:p>
                      <a:pPr algn="ctr" fontAlgn="b"/>
                      <a:r>
                        <a:rPr lang="fr-FR" sz="1200" u="none" strike="noStrike" dirty="0">
                          <a:effectLst/>
                          <a:latin typeface="Arial Narrow" panose="020B0606020202030204" pitchFamily="34" charset="0"/>
                        </a:rPr>
                        <a:t>26%</a:t>
                      </a:r>
                      <a:endParaRPr lang="fr-FR" sz="1200" b="1" i="0" u="none" strike="noStrike" dirty="0">
                        <a:solidFill>
                          <a:srgbClr val="000000"/>
                        </a:solidFill>
                        <a:effectLst/>
                        <a:latin typeface="Arial Narrow" panose="020B0606020202030204" pitchFamily="34" charset="0"/>
                      </a:endParaRPr>
                    </a:p>
                  </a:txBody>
                  <a:tcPr marL="2111" marR="2111" marT="2111" marB="0" anchor="ctr">
                    <a:solidFill>
                      <a:srgbClr val="EE5859">
                        <a:alpha val="40000"/>
                      </a:srgbClr>
                    </a:solidFill>
                  </a:tcPr>
                </a:tc>
                <a:extLst>
                  <a:ext uri="{0D108BD9-81ED-4DB2-BD59-A6C34878D82A}">
                    <a16:rowId xmlns:a16="http://schemas.microsoft.com/office/drawing/2014/main" val="427735462"/>
                  </a:ext>
                </a:extLst>
              </a:tr>
            </a:tbl>
          </a:graphicData>
        </a:graphic>
      </p:graphicFrame>
      <p:pic>
        <p:nvPicPr>
          <p:cNvPr id="6"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38284"/>
            <a:ext cx="1535822" cy="476365"/>
          </a:xfrm>
          <a:prstGeom prst="rect">
            <a:avLst/>
          </a:prstGeom>
        </p:spPr>
      </p:pic>
    </p:spTree>
    <p:extLst>
      <p:ext uri="{BB962C8B-B14F-4D97-AF65-F5344CB8AC3E}">
        <p14:creationId xmlns:p14="http://schemas.microsoft.com/office/powerpoint/2010/main" val="3139927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672E5-4415-416C-880D-D03E566FA02D}"/>
              </a:ext>
            </a:extLst>
          </p:cNvPr>
          <p:cNvSpPr>
            <a:spLocks noGrp="1"/>
          </p:cNvSpPr>
          <p:nvPr>
            <p:ph type="ctrTitle"/>
          </p:nvPr>
        </p:nvSpPr>
        <p:spPr>
          <a:xfrm>
            <a:off x="386176" y="143324"/>
            <a:ext cx="8522932" cy="990983"/>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EHA</a:t>
            </a:r>
          </a:p>
        </p:txBody>
      </p:sp>
      <p:sp>
        <p:nvSpPr>
          <p:cNvPr id="3" name="Sous-titre 2">
            <a:extLst>
              <a:ext uri="{FF2B5EF4-FFF2-40B4-BE49-F238E27FC236}">
                <a16:creationId xmlns:a16="http://schemas.microsoft.com/office/drawing/2014/main" id="{1581DB1A-43DB-4B29-BD21-40AD6393BF14}"/>
              </a:ext>
            </a:extLst>
          </p:cNvPr>
          <p:cNvSpPr>
            <a:spLocks noGrp="1"/>
          </p:cNvSpPr>
          <p:nvPr>
            <p:ph type="subTitle" idx="1"/>
          </p:nvPr>
        </p:nvSpPr>
        <p:spPr>
          <a:xfrm>
            <a:off x="386176" y="1280161"/>
            <a:ext cx="8087840" cy="510540"/>
          </a:xfrm>
        </p:spPr>
        <p:txBody>
          <a:bodyPr/>
          <a:lstStyle/>
          <a:p>
            <a:pPr algn="just"/>
            <a:r>
              <a:rPr lang="fr-FR" dirty="0"/>
              <a:t>Principal types de point d’eau utilisés par les ménages, par statut</a:t>
            </a:r>
          </a:p>
        </p:txBody>
      </p:sp>
      <p:sp>
        <p:nvSpPr>
          <p:cNvPr id="6" name="ZoneTexte 5">
            <a:extLst>
              <a:ext uri="{FF2B5EF4-FFF2-40B4-BE49-F238E27FC236}">
                <a16:creationId xmlns:a16="http://schemas.microsoft.com/office/drawing/2014/main" id="{A4F1A279-0F78-40F9-9C73-0BA1872BCA8A}"/>
              </a:ext>
            </a:extLst>
          </p:cNvPr>
          <p:cNvSpPr txBox="1"/>
          <p:nvPr/>
        </p:nvSpPr>
        <p:spPr>
          <a:xfrm>
            <a:off x="251671" y="4887905"/>
            <a:ext cx="8657438"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46% des ménages PDI et 42% des ménages non déplacés ont indiqué utilisé comme principal point d’eau le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poste d’eau</a:t>
            </a:r>
            <a:r>
              <a:rPr kumimoji="0" lang="fr-FR" sz="16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autonome</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/robinet public. </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Une minorité de ménage PDI (4%) rapporte avoir accès à de l'eau au niveau de l’abri ou dans la concession, tandis que 33% des ménages non déplacés y ont accès.</a:t>
            </a:r>
          </a:p>
        </p:txBody>
      </p:sp>
      <p:graphicFrame>
        <p:nvGraphicFramePr>
          <p:cNvPr id="9" name="Graphique 8">
            <a:extLst>
              <a:ext uri="{FF2B5EF4-FFF2-40B4-BE49-F238E27FC236}">
                <a16:creationId xmlns:a16="http://schemas.microsoft.com/office/drawing/2014/main" id="{10382C8A-12A3-4E60-8643-B9B0FAC0221D}"/>
              </a:ext>
            </a:extLst>
          </p:cNvPr>
          <p:cNvGraphicFramePr>
            <a:graphicFrameLocks/>
          </p:cNvGraphicFramePr>
          <p:nvPr>
            <p:extLst>
              <p:ext uri="{D42A27DB-BD31-4B8C-83A1-F6EECF244321}">
                <p14:modId xmlns:p14="http://schemas.microsoft.com/office/powerpoint/2010/main" val="3446994851"/>
              </p:ext>
            </p:extLst>
          </p:nvPr>
        </p:nvGraphicFramePr>
        <p:xfrm>
          <a:off x="386176" y="1790700"/>
          <a:ext cx="8371647" cy="3097205"/>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9025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6176" y="213583"/>
            <a:ext cx="8087840" cy="724646"/>
          </a:xfrm>
        </p:spPr>
        <p:txBody>
          <a:bodyPr/>
          <a:lstStyle/>
          <a:p>
            <a:r>
              <a:rPr lang="fr-FR" dirty="0" smtClean="0"/>
              <a:t>Situation de déplacement au Burkina Faso</a:t>
            </a:r>
            <a:endParaRPr lang="fr-FR" dirty="0"/>
          </a:p>
        </p:txBody>
      </p:sp>
      <p:sp>
        <p:nvSpPr>
          <p:cNvPr id="4" name="ZoneTexte 3"/>
          <p:cNvSpPr txBox="1"/>
          <p:nvPr/>
        </p:nvSpPr>
        <p:spPr>
          <a:xfrm>
            <a:off x="3295518" y="4671652"/>
            <a:ext cx="3184338" cy="1200329"/>
          </a:xfrm>
          <a:prstGeom prst="rect">
            <a:avLst/>
          </a:prstGeom>
          <a:noFill/>
        </p:spPr>
        <p:txBody>
          <a:bodyPr wrap="square" rtlCol="0">
            <a:spAutoFit/>
          </a:bodyPr>
          <a:lstStyle/>
          <a:p>
            <a:r>
              <a:rPr lang="en-US" b="1" dirty="0" smtClean="0">
                <a:solidFill>
                  <a:srgbClr val="EE5859"/>
                </a:solidFill>
                <a:latin typeface="Arial Narrow" panose="020B0606020202030204" pitchFamily="34" charset="0"/>
                <a:sym typeface="Wingdings" panose="05000000000000000000" pitchFamily="2" charset="2"/>
              </a:rPr>
              <a:t>2019</a:t>
            </a:r>
            <a:r>
              <a:rPr lang="en-US" dirty="0" smtClean="0">
                <a:latin typeface="Arial Narrow" panose="020B0606020202030204" pitchFamily="34" charset="0"/>
                <a:sym typeface="Wingdings" panose="05000000000000000000" pitchFamily="2" charset="2"/>
              </a:rPr>
              <a:t> : </a:t>
            </a:r>
            <a:r>
              <a:rPr lang="fr-FR" dirty="0">
                <a:latin typeface="Arial Narrow" panose="020B0606020202030204" pitchFamily="34" charset="0"/>
                <a:sym typeface="Wingdings" panose="05000000000000000000" pitchFamily="2" charset="2"/>
              </a:rPr>
              <a:t>Début des déplacements massifs de population au Burkina Faso résultant de la volatilité du contexte sécuritaire.</a:t>
            </a:r>
            <a:endParaRPr lang="en-US" dirty="0">
              <a:sym typeface="Wingdings" panose="05000000000000000000" pitchFamily="2" charset="2"/>
            </a:endParaRPr>
          </a:p>
        </p:txBody>
      </p:sp>
      <p:cxnSp>
        <p:nvCxnSpPr>
          <p:cNvPr id="10" name="Connecteur droit avec flèche 9"/>
          <p:cNvCxnSpPr/>
          <p:nvPr/>
        </p:nvCxnSpPr>
        <p:spPr>
          <a:xfrm flipV="1">
            <a:off x="386176" y="3831777"/>
            <a:ext cx="8235310" cy="21770"/>
          </a:xfrm>
          <a:prstGeom prst="straightConnector1">
            <a:avLst/>
          </a:prstGeom>
          <a:ln w="28575">
            <a:solidFill>
              <a:srgbClr val="EE585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V="1">
            <a:off x="1654629" y="2960918"/>
            <a:ext cx="0" cy="892629"/>
          </a:xfrm>
          <a:prstGeom prst="line">
            <a:avLst/>
          </a:prstGeom>
          <a:ln>
            <a:solidFill>
              <a:srgbClr val="EE5859"/>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650288" y="2327930"/>
            <a:ext cx="2008681" cy="369332"/>
          </a:xfrm>
          <a:prstGeom prst="rect">
            <a:avLst/>
          </a:prstGeom>
          <a:noFill/>
        </p:spPr>
        <p:txBody>
          <a:bodyPr wrap="square" rtlCol="0">
            <a:spAutoFit/>
          </a:bodyPr>
          <a:lstStyle/>
          <a:p>
            <a:pPr algn="ctr"/>
            <a:r>
              <a:rPr lang="en-US" b="1" dirty="0" smtClean="0">
                <a:solidFill>
                  <a:srgbClr val="EE5859"/>
                </a:solidFill>
                <a:latin typeface="Arial Narrow" panose="020B0606020202030204" pitchFamily="34" charset="0"/>
              </a:rPr>
              <a:t>2012</a:t>
            </a:r>
            <a:r>
              <a:rPr lang="en-US" dirty="0" smtClean="0">
                <a:latin typeface="Arial Narrow" panose="020B0606020202030204" pitchFamily="34" charset="0"/>
              </a:rPr>
              <a:t> : </a:t>
            </a:r>
            <a:r>
              <a:rPr lang="en-US" dirty="0" err="1" smtClean="0">
                <a:latin typeface="Arial Narrow" panose="020B0606020202030204" pitchFamily="34" charset="0"/>
              </a:rPr>
              <a:t>Crise</a:t>
            </a:r>
            <a:r>
              <a:rPr lang="en-US" dirty="0" smtClean="0">
                <a:latin typeface="Arial Narrow" panose="020B0606020202030204" pitchFamily="34" charset="0"/>
              </a:rPr>
              <a:t> au Mali</a:t>
            </a:r>
            <a:endParaRPr lang="en-US" dirty="0">
              <a:sym typeface="Wingdings" panose="05000000000000000000" pitchFamily="2" charset="2"/>
            </a:endParaRPr>
          </a:p>
        </p:txBody>
      </p:sp>
      <p:cxnSp>
        <p:nvCxnSpPr>
          <p:cNvPr id="18" name="Connecteur droit 17"/>
          <p:cNvCxnSpPr>
            <a:stCxn id="4" idx="0"/>
          </p:cNvCxnSpPr>
          <p:nvPr/>
        </p:nvCxnSpPr>
        <p:spPr>
          <a:xfrm flipV="1">
            <a:off x="4887687" y="3831778"/>
            <a:ext cx="0" cy="839874"/>
          </a:xfrm>
          <a:prstGeom prst="line">
            <a:avLst/>
          </a:prstGeom>
          <a:ln>
            <a:solidFill>
              <a:srgbClr val="EE5859"/>
            </a:solidFill>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430096" y="1259346"/>
            <a:ext cx="4713904" cy="1477328"/>
          </a:xfrm>
          <a:prstGeom prst="rect">
            <a:avLst/>
          </a:prstGeom>
          <a:noFill/>
        </p:spPr>
        <p:txBody>
          <a:bodyPr wrap="square" rtlCol="0">
            <a:spAutoFit/>
          </a:bodyPr>
          <a:lstStyle/>
          <a:p>
            <a:r>
              <a:rPr lang="en-US" b="1" dirty="0" smtClean="0">
                <a:solidFill>
                  <a:srgbClr val="EE5859"/>
                </a:solidFill>
                <a:latin typeface="Arial Narrow" panose="020B0606020202030204" pitchFamily="34" charset="0"/>
                <a:sym typeface="Wingdings" panose="05000000000000000000" pitchFamily="2" charset="2"/>
              </a:rPr>
              <a:t>2021</a:t>
            </a:r>
            <a:r>
              <a:rPr lang="en-US" dirty="0" smtClean="0">
                <a:latin typeface="Arial Narrow" panose="020B0606020202030204" pitchFamily="34" charset="0"/>
                <a:sym typeface="Wingdings" panose="05000000000000000000" pitchFamily="2" charset="2"/>
              </a:rPr>
              <a:t> : </a:t>
            </a:r>
            <a:r>
              <a:rPr lang="fr-FR" dirty="0">
                <a:latin typeface="Arial Narrow" panose="020B0606020202030204" pitchFamily="34" charset="0"/>
                <a:sym typeface="Wingdings" panose="05000000000000000000" pitchFamily="2" charset="2"/>
              </a:rPr>
              <a:t>Intensification des ultimatums et des attaques contre les civils </a:t>
            </a:r>
            <a:r>
              <a:rPr lang="fr-FR" dirty="0" smtClean="0">
                <a:latin typeface="Arial Narrow" panose="020B0606020202030204" pitchFamily="34" charset="0"/>
                <a:sym typeface="Wingdings" panose="05000000000000000000" pitchFamily="2" charset="2"/>
              </a:rPr>
              <a:t>(ex</a:t>
            </a:r>
            <a:r>
              <a:rPr lang="fr-FR" dirty="0">
                <a:latin typeface="Arial Narrow" panose="020B0606020202030204" pitchFamily="34" charset="0"/>
                <a:sym typeface="Wingdings" panose="05000000000000000000" pitchFamily="2" charset="2"/>
              </a:rPr>
              <a:t>. </a:t>
            </a:r>
            <a:r>
              <a:rPr lang="fr-FR" dirty="0" err="1">
                <a:latin typeface="Arial Narrow" panose="020B0606020202030204" pitchFamily="34" charset="0"/>
                <a:sym typeface="Wingdings" panose="05000000000000000000" pitchFamily="2" charset="2"/>
              </a:rPr>
              <a:t>Solhan</a:t>
            </a:r>
            <a:r>
              <a:rPr lang="fr-FR" dirty="0">
                <a:latin typeface="Arial Narrow" panose="020B0606020202030204" pitchFamily="34" charset="0"/>
                <a:sym typeface="Wingdings" panose="05000000000000000000" pitchFamily="2" charset="2"/>
              </a:rPr>
              <a:t>) et extension continue de la crise à de nouvelles </a:t>
            </a:r>
            <a:r>
              <a:rPr lang="fr-FR" dirty="0" smtClean="0">
                <a:latin typeface="Arial Narrow" panose="020B0606020202030204" pitchFamily="34" charset="0"/>
                <a:sym typeface="Wingdings" panose="05000000000000000000" pitchFamily="2" charset="2"/>
              </a:rPr>
              <a:t>zones. </a:t>
            </a:r>
          </a:p>
          <a:p>
            <a:pPr marL="285750" indent="-285750">
              <a:buFont typeface="Arial" panose="020B0604020202020204" pitchFamily="34" charset="0"/>
              <a:buChar char="•"/>
            </a:pPr>
            <a:r>
              <a:rPr lang="fr-FR" dirty="0" smtClean="0">
                <a:latin typeface="Arial Narrow" panose="020B0606020202030204" pitchFamily="34" charset="0"/>
                <a:sym typeface="Wingdings" panose="05000000000000000000" pitchFamily="2" charset="2"/>
              </a:rPr>
              <a:t>Augmentation </a:t>
            </a:r>
            <a:r>
              <a:rPr lang="fr-FR" dirty="0">
                <a:latin typeface="Arial Narrow" panose="020B0606020202030204" pitchFamily="34" charset="0"/>
                <a:sym typeface="Wingdings" panose="05000000000000000000" pitchFamily="2" charset="2"/>
              </a:rPr>
              <a:t>des déplacements</a:t>
            </a:r>
          </a:p>
          <a:p>
            <a:pPr marL="285750" indent="-285750">
              <a:buFont typeface="Arial" panose="020B0604020202020204" pitchFamily="34" charset="0"/>
              <a:buChar char="•"/>
            </a:pPr>
            <a:r>
              <a:rPr lang="fr-FR" dirty="0">
                <a:latin typeface="Arial Narrow" panose="020B0606020202030204" pitchFamily="34" charset="0"/>
                <a:sym typeface="Wingdings" panose="05000000000000000000" pitchFamily="2" charset="2"/>
              </a:rPr>
              <a:t>Peu de retours définitifs à ce jour</a:t>
            </a:r>
            <a:endParaRPr lang="en-US" dirty="0" smtClean="0">
              <a:latin typeface="Arial Narrow" panose="020B0606020202030204" pitchFamily="34" charset="0"/>
              <a:sym typeface="Wingdings" panose="05000000000000000000" pitchFamily="2" charset="2"/>
            </a:endParaRPr>
          </a:p>
        </p:txBody>
      </p:sp>
      <p:cxnSp>
        <p:nvCxnSpPr>
          <p:cNvPr id="20" name="Connecteur droit 19"/>
          <p:cNvCxnSpPr/>
          <p:nvPr/>
        </p:nvCxnSpPr>
        <p:spPr>
          <a:xfrm flipV="1">
            <a:off x="6749144" y="2939148"/>
            <a:ext cx="0" cy="892629"/>
          </a:xfrm>
          <a:prstGeom prst="line">
            <a:avLst/>
          </a:prstGeom>
          <a:ln>
            <a:solidFill>
              <a:srgbClr val="EE5859"/>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6479856" y="4671652"/>
            <a:ext cx="2587944" cy="1200329"/>
          </a:xfrm>
          <a:prstGeom prst="rect">
            <a:avLst/>
          </a:prstGeom>
          <a:noFill/>
        </p:spPr>
        <p:txBody>
          <a:bodyPr wrap="square" rtlCol="0">
            <a:spAutoFit/>
          </a:bodyPr>
          <a:lstStyle/>
          <a:p>
            <a:r>
              <a:rPr lang="en-US" b="1" dirty="0" err="1" smtClean="0">
                <a:solidFill>
                  <a:srgbClr val="EE5859"/>
                </a:solidFill>
                <a:latin typeface="Arial Narrow" panose="020B0606020202030204" pitchFamily="34" charset="0"/>
              </a:rPr>
              <a:t>Janvier</a:t>
            </a:r>
            <a:r>
              <a:rPr lang="en-US" b="1" dirty="0" smtClean="0">
                <a:solidFill>
                  <a:srgbClr val="EE5859"/>
                </a:solidFill>
                <a:latin typeface="Arial Narrow" panose="020B0606020202030204" pitchFamily="34" charset="0"/>
              </a:rPr>
              <a:t> 2022 : </a:t>
            </a:r>
            <a:r>
              <a:rPr lang="fr-FR" dirty="0">
                <a:latin typeface="Arial Narrow" panose="020B0606020202030204" pitchFamily="34" charset="0"/>
              </a:rPr>
              <a:t>Plus de </a:t>
            </a:r>
            <a:r>
              <a:rPr lang="fr-FR" dirty="0" smtClean="0">
                <a:latin typeface="Arial Narrow" panose="020B0606020202030204" pitchFamily="34" charset="0"/>
              </a:rPr>
              <a:t>1,7 </a:t>
            </a:r>
            <a:r>
              <a:rPr lang="fr-FR" dirty="0">
                <a:latin typeface="Arial Narrow" panose="020B0606020202030204" pitchFamily="34" charset="0"/>
              </a:rPr>
              <a:t>million de déplacés internes au Burkina Faso (Source : CONASUR)</a:t>
            </a:r>
            <a:endParaRPr lang="en-US" dirty="0">
              <a:latin typeface="Arial Narrow" panose="020B0606020202030204" pitchFamily="34" charset="0"/>
            </a:endParaRPr>
          </a:p>
        </p:txBody>
      </p:sp>
      <p:cxnSp>
        <p:nvCxnSpPr>
          <p:cNvPr id="22" name="Connecteur droit 21"/>
          <p:cNvCxnSpPr/>
          <p:nvPr/>
        </p:nvCxnSpPr>
        <p:spPr>
          <a:xfrm flipH="1" flipV="1">
            <a:off x="7478487" y="3853548"/>
            <a:ext cx="2968" cy="818104"/>
          </a:xfrm>
          <a:prstGeom prst="line">
            <a:avLst/>
          </a:prstGeom>
          <a:ln>
            <a:solidFill>
              <a:srgbClr val="EE5859"/>
            </a:solidFill>
          </a:ln>
        </p:spPr>
        <p:style>
          <a:lnRef idx="1">
            <a:schemeClr val="accent1"/>
          </a:lnRef>
          <a:fillRef idx="0">
            <a:schemeClr val="accent1"/>
          </a:fillRef>
          <a:effectRef idx="0">
            <a:schemeClr val="accent1"/>
          </a:effectRef>
          <a:fontRef idx="minor">
            <a:schemeClr val="tx1"/>
          </a:fontRef>
        </p:style>
      </p:cxnSp>
      <p:pic>
        <p:nvPicPr>
          <p:cNvPr id="12"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52006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511C6D-BF7B-4359-B6B3-3A2A21741F79}"/>
              </a:ext>
            </a:extLst>
          </p:cNvPr>
          <p:cNvSpPr>
            <a:spLocks noGrp="1"/>
          </p:cNvSpPr>
          <p:nvPr>
            <p:ph type="ctrTitle"/>
          </p:nvPr>
        </p:nvSpPr>
        <p:spPr>
          <a:xfrm>
            <a:off x="271944" y="1293958"/>
            <a:ext cx="3212904" cy="3702106"/>
          </a:xfrm>
        </p:spPr>
        <p:txBody>
          <a:bodyPr/>
          <a:lstStyle/>
          <a:p>
            <a:pPr marL="0" indent="0">
              <a:buNone/>
            </a:pPr>
            <a:r>
              <a:rPr lang="fr-FR" sz="3600" b="1" dirty="0">
                <a:latin typeface="Arial Narrow" panose="020B0606020202030204" pitchFamily="34" charset="0"/>
              </a:rPr>
              <a:t>Cartographie des points d’eau identifiés au niveau des </a:t>
            </a:r>
            <a:r>
              <a:rPr lang="fr-FR" sz="3600" dirty="0"/>
              <a:t>ZAD</a:t>
            </a:r>
            <a:r>
              <a:rPr lang="fr-FR" sz="3600" b="1" dirty="0">
                <a:latin typeface="Arial Narrow" panose="020B0606020202030204" pitchFamily="34" charset="0"/>
              </a:rPr>
              <a:t> couvertes par l’évaluation </a:t>
            </a:r>
          </a:p>
        </p:txBody>
      </p:sp>
      <p:pic>
        <p:nvPicPr>
          <p:cNvPr id="3" name="Picture 2"/>
          <p:cNvPicPr>
            <a:picLocks noChangeAspect="1"/>
          </p:cNvPicPr>
          <p:nvPr/>
        </p:nvPicPr>
        <p:blipFill>
          <a:blip r:embed="rId2"/>
          <a:stretch>
            <a:fillRect/>
          </a:stretch>
        </p:blipFill>
        <p:spPr>
          <a:xfrm>
            <a:off x="3484848" y="1293958"/>
            <a:ext cx="5650526" cy="3971747"/>
          </a:xfrm>
          <a:prstGeom prst="rect">
            <a:avLst/>
          </a:prstGeom>
        </p:spPr>
      </p:pic>
      <p:pic>
        <p:nvPicPr>
          <p:cNvPr id="4"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215164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3DB0DA-5211-4C21-A134-3C27F4DE20D4}"/>
              </a:ext>
            </a:extLst>
          </p:cNvPr>
          <p:cNvSpPr>
            <a:spLocks noGrp="1"/>
          </p:cNvSpPr>
          <p:nvPr>
            <p:ph type="ctrTitle"/>
          </p:nvPr>
        </p:nvSpPr>
        <p:spPr>
          <a:xfrm>
            <a:off x="386176" y="241169"/>
            <a:ext cx="8522932" cy="769983"/>
          </a:xfrm>
        </p:spPr>
        <p:txBody>
          <a:bodyPr/>
          <a:lstStyle/>
          <a:p>
            <a:pPr>
              <a:lnSpc>
                <a:spcPct val="100000"/>
              </a:lnSpc>
            </a:pPr>
            <a:r>
              <a:rPr lang="fr-FR" dirty="0"/>
              <a:t>Présentation des résultats du projet ABA </a:t>
            </a:r>
            <a:r>
              <a:rPr lang="fr-CA" dirty="0" smtClean="0"/>
              <a:t>Dori </a:t>
            </a:r>
            <a:r>
              <a:rPr lang="fr-FR" dirty="0" smtClean="0"/>
              <a:t>: </a:t>
            </a:r>
            <a:r>
              <a:rPr lang="fr-FR" dirty="0"/>
              <a:t>section EHA</a:t>
            </a:r>
          </a:p>
        </p:txBody>
      </p:sp>
      <p:sp>
        <p:nvSpPr>
          <p:cNvPr id="3" name="Sous-titre 2">
            <a:extLst>
              <a:ext uri="{FF2B5EF4-FFF2-40B4-BE49-F238E27FC236}">
                <a16:creationId xmlns:a16="http://schemas.microsoft.com/office/drawing/2014/main" id="{B3E7F713-F364-4FD6-8859-54E1FA8E5B24}"/>
              </a:ext>
            </a:extLst>
          </p:cNvPr>
          <p:cNvSpPr>
            <a:spLocks noGrp="1"/>
          </p:cNvSpPr>
          <p:nvPr>
            <p:ph type="subTitle" idx="1"/>
          </p:nvPr>
        </p:nvSpPr>
        <p:spPr>
          <a:xfrm>
            <a:off x="386176" y="1272471"/>
            <a:ext cx="8087840" cy="532548"/>
          </a:xfrm>
        </p:spPr>
        <p:txBody>
          <a:bodyPr/>
          <a:lstStyle/>
          <a:p>
            <a:pPr algn="just"/>
            <a:r>
              <a:rPr lang="fr-FR" dirty="0"/>
              <a:t>Couverture des besoins en eau rapportée par les ménages, par statut</a:t>
            </a:r>
          </a:p>
        </p:txBody>
      </p:sp>
      <p:sp>
        <p:nvSpPr>
          <p:cNvPr id="6" name="ZoneTexte 5">
            <a:extLst>
              <a:ext uri="{FF2B5EF4-FFF2-40B4-BE49-F238E27FC236}">
                <a16:creationId xmlns:a16="http://schemas.microsoft.com/office/drawing/2014/main" id="{703C7DFC-D3C0-4504-85B9-F69DE4B36CEC}"/>
              </a:ext>
            </a:extLst>
          </p:cNvPr>
          <p:cNvSpPr txBox="1"/>
          <p:nvPr/>
        </p:nvSpPr>
        <p:spPr>
          <a:xfrm>
            <a:off x="386176" y="4973205"/>
            <a:ext cx="8361584"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34% des ménages PDI et 16% des ménages non déplacés ont indiqué une couverture en eau insuffisante pour couvrir leurs besoins. Moins de la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moitié,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soit 24% des ménages PDI et 41 % de ménages non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déplacés,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sont en mesure de couvrir leurs besoins en eau, ce qui est moins encourageant au regard du besoin en eau. </a:t>
            </a:r>
          </a:p>
        </p:txBody>
      </p:sp>
      <p:pic>
        <p:nvPicPr>
          <p:cNvPr id="8"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graphicFrame>
        <p:nvGraphicFramePr>
          <p:cNvPr id="9" name="Graphique 6">
            <a:extLst>
              <a:ext uri="{FF2B5EF4-FFF2-40B4-BE49-F238E27FC236}">
                <a16:creationId xmlns:a16="http://schemas.microsoft.com/office/drawing/2014/main" id="{6B480561-D6F7-4705-9C4E-D3AB98E5AB55}"/>
              </a:ext>
            </a:extLst>
          </p:cNvPr>
          <p:cNvGraphicFramePr/>
          <p:nvPr>
            <p:extLst/>
          </p:nvPr>
        </p:nvGraphicFramePr>
        <p:xfrm>
          <a:off x="386176" y="1888909"/>
          <a:ext cx="8087840" cy="29672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1299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9BF25-B6E3-40F4-AC93-F12D1370815B}"/>
              </a:ext>
            </a:extLst>
          </p:cNvPr>
          <p:cNvSpPr>
            <a:spLocks noGrp="1"/>
          </p:cNvSpPr>
          <p:nvPr>
            <p:ph type="ctrTitle"/>
          </p:nvPr>
        </p:nvSpPr>
        <p:spPr>
          <a:xfrm>
            <a:off x="386176" y="108866"/>
            <a:ext cx="8087840" cy="1037230"/>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EHA</a:t>
            </a:r>
          </a:p>
        </p:txBody>
      </p:sp>
      <p:sp>
        <p:nvSpPr>
          <p:cNvPr id="3" name="Sous-titre 2">
            <a:extLst>
              <a:ext uri="{FF2B5EF4-FFF2-40B4-BE49-F238E27FC236}">
                <a16:creationId xmlns:a16="http://schemas.microsoft.com/office/drawing/2014/main" id="{15991D22-D2E0-4789-8783-9DA39C2CE890}"/>
              </a:ext>
            </a:extLst>
          </p:cNvPr>
          <p:cNvSpPr>
            <a:spLocks noGrp="1"/>
          </p:cNvSpPr>
          <p:nvPr>
            <p:ph type="subTitle" idx="1"/>
          </p:nvPr>
        </p:nvSpPr>
        <p:spPr>
          <a:xfrm>
            <a:off x="386176" y="1325460"/>
            <a:ext cx="8087840" cy="438446"/>
          </a:xfrm>
        </p:spPr>
        <p:txBody>
          <a:bodyPr/>
          <a:lstStyle/>
          <a:p>
            <a:pPr algn="just"/>
            <a:r>
              <a:rPr lang="fr-FR" dirty="0"/>
              <a:t>Principales barrières d’accès à l’eau rapportées par les ménages, par statut</a:t>
            </a:r>
          </a:p>
        </p:txBody>
      </p:sp>
      <p:sp>
        <p:nvSpPr>
          <p:cNvPr id="6" name="ZoneTexte 5">
            <a:extLst>
              <a:ext uri="{FF2B5EF4-FFF2-40B4-BE49-F238E27FC236}">
                <a16:creationId xmlns:a16="http://schemas.microsoft.com/office/drawing/2014/main" id="{23F850B4-B0EE-490D-81B6-B24130534C0C}"/>
              </a:ext>
            </a:extLst>
          </p:cNvPr>
          <p:cNvSpPr txBox="1"/>
          <p:nvPr/>
        </p:nvSpPr>
        <p:spPr>
          <a:xfrm>
            <a:off x="386175" y="4632701"/>
            <a:ext cx="826287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Parmi les principales barrières d’accès à l’eau rapportées, les ménages PDI et les ménages non déplacés ont indiqué que les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coupures d’eau fréquentes</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le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temps d’attente élevé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ainsi que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débit d’eau insuffisant</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étaient les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trois principales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barrières rencontrées. </a:t>
            </a:r>
            <a:r>
              <a:rPr kumimoji="0" lang="fr-FR" sz="16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éloignement du point d’eau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est également une barrière particulièrement rapporté par les ménages PDI.</a:t>
            </a:r>
          </a:p>
        </p:txBody>
      </p:sp>
      <p:graphicFrame>
        <p:nvGraphicFramePr>
          <p:cNvPr id="8" name="Graphique 7">
            <a:extLst>
              <a:ext uri="{FF2B5EF4-FFF2-40B4-BE49-F238E27FC236}">
                <a16:creationId xmlns:a16="http://schemas.microsoft.com/office/drawing/2014/main" id="{39A88CD4-1A1F-465A-86F7-7CE353081F0C}"/>
              </a:ext>
            </a:extLst>
          </p:cNvPr>
          <p:cNvGraphicFramePr>
            <a:graphicFrameLocks/>
          </p:cNvGraphicFramePr>
          <p:nvPr>
            <p:extLst/>
          </p:nvPr>
        </p:nvGraphicFramePr>
        <p:xfrm>
          <a:off x="734396" y="1844047"/>
          <a:ext cx="7391400" cy="3172176"/>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09418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511C6D-BF7B-4359-B6B3-3A2A21741F79}"/>
              </a:ext>
            </a:extLst>
          </p:cNvPr>
          <p:cNvSpPr>
            <a:spLocks noGrp="1"/>
          </p:cNvSpPr>
          <p:nvPr>
            <p:ph type="ctrTitle"/>
          </p:nvPr>
        </p:nvSpPr>
        <p:spPr>
          <a:xfrm>
            <a:off x="291909" y="1845254"/>
            <a:ext cx="3123320" cy="3260146"/>
          </a:xfrm>
        </p:spPr>
        <p:txBody>
          <a:bodyPr/>
          <a:lstStyle/>
          <a:p>
            <a:pPr>
              <a:lnSpc>
                <a:spcPct val="100000"/>
              </a:lnSpc>
            </a:pPr>
            <a:r>
              <a:rPr lang="fr-FR" sz="4000" dirty="0"/>
              <a:t>Cartographie des latrines sur les ZAD de Dori</a:t>
            </a:r>
          </a:p>
        </p:txBody>
      </p:sp>
      <p:pic>
        <p:nvPicPr>
          <p:cNvPr id="3" name="Picture 2"/>
          <p:cNvPicPr>
            <a:picLocks noChangeAspect="1"/>
          </p:cNvPicPr>
          <p:nvPr/>
        </p:nvPicPr>
        <p:blipFill>
          <a:blip r:embed="rId2"/>
          <a:stretch>
            <a:fillRect/>
          </a:stretch>
        </p:blipFill>
        <p:spPr>
          <a:xfrm>
            <a:off x="3496458" y="1061050"/>
            <a:ext cx="5647542" cy="3984101"/>
          </a:xfrm>
          <a:prstGeom prst="rect">
            <a:avLst/>
          </a:prstGeom>
        </p:spPr>
      </p:pic>
      <p:pic>
        <p:nvPicPr>
          <p:cNvPr id="4"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66322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41CA22-A0B4-4846-A065-C67B71E2A779}"/>
              </a:ext>
            </a:extLst>
          </p:cNvPr>
          <p:cNvSpPr>
            <a:spLocks noGrp="1"/>
          </p:cNvSpPr>
          <p:nvPr>
            <p:ph type="ctrTitle"/>
          </p:nvPr>
        </p:nvSpPr>
        <p:spPr>
          <a:xfrm>
            <a:off x="386175" y="182446"/>
            <a:ext cx="8493591" cy="880075"/>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EHA</a:t>
            </a:r>
          </a:p>
        </p:txBody>
      </p:sp>
      <p:sp>
        <p:nvSpPr>
          <p:cNvPr id="3" name="Sous-titre 2">
            <a:extLst>
              <a:ext uri="{FF2B5EF4-FFF2-40B4-BE49-F238E27FC236}">
                <a16:creationId xmlns:a16="http://schemas.microsoft.com/office/drawing/2014/main" id="{535D2112-A78D-4575-8B09-96B498C3EC65}"/>
              </a:ext>
            </a:extLst>
          </p:cNvPr>
          <p:cNvSpPr>
            <a:spLocks noGrp="1"/>
          </p:cNvSpPr>
          <p:nvPr>
            <p:ph type="subTitle" idx="1"/>
          </p:nvPr>
        </p:nvSpPr>
        <p:spPr>
          <a:xfrm>
            <a:off x="506160" y="1372004"/>
            <a:ext cx="4909154" cy="583925"/>
          </a:xfrm>
        </p:spPr>
        <p:txBody>
          <a:bodyPr/>
          <a:lstStyle/>
          <a:p>
            <a:pPr algn="just"/>
            <a:r>
              <a:rPr lang="fr-FR" dirty="0"/>
              <a:t>Proportion des ménages par rapport à l’accès du ménage à des latrines à distance de marche, par statut</a:t>
            </a:r>
          </a:p>
        </p:txBody>
      </p:sp>
      <p:sp>
        <p:nvSpPr>
          <p:cNvPr id="6" name="ZoneTexte 5">
            <a:extLst>
              <a:ext uri="{FF2B5EF4-FFF2-40B4-BE49-F238E27FC236}">
                <a16:creationId xmlns:a16="http://schemas.microsoft.com/office/drawing/2014/main" id="{C93582DB-189A-4553-9A9C-FDC9B1791FCD}"/>
              </a:ext>
            </a:extLst>
          </p:cNvPr>
          <p:cNvSpPr txBox="1"/>
          <p:nvPr/>
        </p:nvSpPr>
        <p:spPr>
          <a:xfrm>
            <a:off x="348171" y="5277537"/>
            <a:ext cx="4778582"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L’accès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à des latrines est globalement bien assuré dans les ZAD de Dori  aussi bien pour les ménages PDI (78%) que pour les non déplacés (95%).</a:t>
            </a:r>
          </a:p>
        </p:txBody>
      </p:sp>
      <p:sp>
        <p:nvSpPr>
          <p:cNvPr id="8" name="ZoneTexte 7">
            <a:extLst>
              <a:ext uri="{FF2B5EF4-FFF2-40B4-BE49-F238E27FC236}">
                <a16:creationId xmlns:a16="http://schemas.microsoft.com/office/drawing/2014/main" id="{BC109165-4DC1-4890-B918-31D3D8FE969A}"/>
              </a:ext>
            </a:extLst>
          </p:cNvPr>
          <p:cNvSpPr txBox="1"/>
          <p:nvPr/>
        </p:nvSpPr>
        <p:spPr>
          <a:xfrm>
            <a:off x="5674745" y="1854392"/>
            <a:ext cx="3175891" cy="4088299"/>
          </a:xfrm>
          <a:prstGeom prst="rect">
            <a:avLst/>
          </a:prstGeom>
          <a:noFill/>
        </p:spPr>
        <p:txBody>
          <a:bodyPr wrap="square">
            <a:spAutoFit/>
          </a:bodyPr>
          <a:lstStyle/>
          <a:p>
            <a:pPr algn="just">
              <a:lnSpc>
                <a:spcPct val="107000"/>
              </a:lnSpc>
              <a:spcAft>
                <a:spcPts val="800"/>
              </a:spcAf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Les participants aux groupes de discussion ont rapporté </a:t>
            </a:r>
            <a:r>
              <a:rPr kumimoji="0" lang="fr-FR" sz="1400" b="0" i="0" u="none" strike="noStrike" kern="1200" cap="none" spc="0" normalizeH="0" baseline="0" noProof="0" dirty="0" err="1"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qu</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e les latrines étaient majoritairement réalisées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par des structures humanitaires, telles que l'ONG Oxfam, et par des institutions locales telles que la Mairie de Dori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D</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e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nombreux problèmes au niveau des latrines disponibles dans les ZAD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ont été rapportés par les participants :</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Certaines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latrines sont remplies, endommagées ou détruites ;</a:t>
            </a: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Problèmes d'hygiène : des odeurs, l'entretien des toilettes est difficile, les dalles sont trop petites ;</a:t>
            </a:r>
          </a:p>
          <a:p>
            <a:pPr marL="342900" marR="0" lvl="0" indent="-342900" algn="just"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Structure : absence de toit des latrines, le vent emporte les tentes des latines.</a:t>
            </a:r>
          </a:p>
        </p:txBody>
      </p:sp>
      <p:sp>
        <p:nvSpPr>
          <p:cNvPr id="9" name="Rectangle 8">
            <a:extLst>
              <a:ext uri="{FF2B5EF4-FFF2-40B4-BE49-F238E27FC236}">
                <a16:creationId xmlns:a16="http://schemas.microsoft.com/office/drawing/2014/main" id="{8E57456D-9A59-449F-AAA7-220FA447E55E}"/>
              </a:ext>
            </a:extLst>
          </p:cNvPr>
          <p:cNvSpPr/>
          <p:nvPr/>
        </p:nvSpPr>
        <p:spPr>
          <a:xfrm>
            <a:off x="5703876" y="1464817"/>
            <a:ext cx="3175891"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cxnSp>
        <p:nvCxnSpPr>
          <p:cNvPr id="10" name="Connecteur droit 9">
            <a:extLst>
              <a:ext uri="{FF2B5EF4-FFF2-40B4-BE49-F238E27FC236}">
                <a16:creationId xmlns:a16="http://schemas.microsoft.com/office/drawing/2014/main" id="{346136B5-8AA3-4667-BBEB-D1D949B516DF}"/>
              </a:ext>
            </a:extLst>
          </p:cNvPr>
          <p:cNvCxnSpPr>
            <a:cxnSpLocks/>
          </p:cNvCxnSpPr>
          <p:nvPr/>
        </p:nvCxnSpPr>
        <p:spPr>
          <a:xfrm>
            <a:off x="5415314" y="1283828"/>
            <a:ext cx="0" cy="49422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1" name="Graphique 10">
            <a:extLst>
              <a:ext uri="{FF2B5EF4-FFF2-40B4-BE49-F238E27FC236}">
                <a16:creationId xmlns:a16="http://schemas.microsoft.com/office/drawing/2014/main" id="{4019EEFC-5873-4B9F-ABBA-2A3766B39719}"/>
              </a:ext>
            </a:extLst>
          </p:cNvPr>
          <p:cNvGraphicFramePr>
            <a:graphicFrameLocks/>
          </p:cNvGraphicFramePr>
          <p:nvPr>
            <p:extLst/>
          </p:nvPr>
        </p:nvGraphicFramePr>
        <p:xfrm>
          <a:off x="207866" y="2043404"/>
          <a:ext cx="5077733" cy="3146658"/>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731233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E5441B-E1E2-4232-A219-C46D741B1653}"/>
              </a:ext>
            </a:extLst>
          </p:cNvPr>
          <p:cNvSpPr>
            <a:spLocks noGrp="1"/>
          </p:cNvSpPr>
          <p:nvPr>
            <p:ph type="ctrTitle"/>
          </p:nvPr>
        </p:nvSpPr>
        <p:spPr>
          <a:xfrm>
            <a:off x="386176" y="122008"/>
            <a:ext cx="8087840" cy="990983"/>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EHA</a:t>
            </a:r>
          </a:p>
        </p:txBody>
      </p:sp>
      <p:sp>
        <p:nvSpPr>
          <p:cNvPr id="3" name="Sous-titre 2">
            <a:extLst>
              <a:ext uri="{FF2B5EF4-FFF2-40B4-BE49-F238E27FC236}">
                <a16:creationId xmlns:a16="http://schemas.microsoft.com/office/drawing/2014/main" id="{468213F0-8F4D-44C6-9DDC-8E4F9D06C354}"/>
              </a:ext>
            </a:extLst>
          </p:cNvPr>
          <p:cNvSpPr>
            <a:spLocks noGrp="1"/>
          </p:cNvSpPr>
          <p:nvPr>
            <p:ph type="subTitle" idx="1"/>
          </p:nvPr>
        </p:nvSpPr>
        <p:spPr>
          <a:xfrm>
            <a:off x="243281" y="1355677"/>
            <a:ext cx="5104001" cy="620801"/>
          </a:xfrm>
        </p:spPr>
        <p:txBody>
          <a:bodyPr/>
          <a:lstStyle/>
          <a:p>
            <a:pPr algn="just"/>
            <a:r>
              <a:rPr lang="fr-FR" dirty="0" smtClean="0"/>
              <a:t>Principales types de latrines utilisées, rapportés par les ménages, par statut</a:t>
            </a:r>
            <a:endParaRPr lang="fr-FR" dirty="0"/>
          </a:p>
        </p:txBody>
      </p:sp>
      <p:sp>
        <p:nvSpPr>
          <p:cNvPr id="6" name="ZoneTexte 5">
            <a:extLst>
              <a:ext uri="{FF2B5EF4-FFF2-40B4-BE49-F238E27FC236}">
                <a16:creationId xmlns:a16="http://schemas.microsoft.com/office/drawing/2014/main" id="{551E3DA1-E560-42C7-9956-F1848FFB88B1}"/>
              </a:ext>
            </a:extLst>
          </p:cNvPr>
          <p:cNvSpPr txBox="1"/>
          <p:nvPr/>
        </p:nvSpPr>
        <p:spPr>
          <a:xfrm>
            <a:off x="136633" y="4945969"/>
            <a:ext cx="5210650"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Parmi les ménages n’ayant pas directement accès à des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latrines(PDI : 22%; non</a:t>
            </a:r>
            <a:r>
              <a:rPr kumimoji="0" lang="fr-FR" sz="14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déplacés : 5%)</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55% des ménages PDI et 40% de ménage non déplacés ont rapporté pratiquer la défécation à l’air libre sans zone précise.</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Sur l’ensemble de ces ménages n'ayant pas directement accès à des latrines, environ 60% ont aussi indiqué utiliser les latrines des voisins.</a:t>
            </a:r>
          </a:p>
        </p:txBody>
      </p:sp>
      <p:sp>
        <p:nvSpPr>
          <p:cNvPr id="8" name="Rectangle 7">
            <a:extLst>
              <a:ext uri="{FF2B5EF4-FFF2-40B4-BE49-F238E27FC236}">
                <a16:creationId xmlns:a16="http://schemas.microsoft.com/office/drawing/2014/main" id="{8F863393-AFD4-4178-960F-B52983BD1D05}"/>
              </a:ext>
            </a:extLst>
          </p:cNvPr>
          <p:cNvSpPr/>
          <p:nvPr/>
        </p:nvSpPr>
        <p:spPr>
          <a:xfrm>
            <a:off x="5754149" y="1627924"/>
            <a:ext cx="3201566"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sp>
        <p:nvSpPr>
          <p:cNvPr id="9" name="ZoneTexte 8">
            <a:extLst>
              <a:ext uri="{FF2B5EF4-FFF2-40B4-BE49-F238E27FC236}">
                <a16:creationId xmlns:a16="http://schemas.microsoft.com/office/drawing/2014/main" id="{848F49F3-CA29-408E-AE8D-54D113A0F577}"/>
              </a:ext>
            </a:extLst>
          </p:cNvPr>
          <p:cNvSpPr txBox="1"/>
          <p:nvPr/>
        </p:nvSpPr>
        <p:spPr>
          <a:xfrm>
            <a:off x="4114800" y="2927445"/>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EBB4402-9DB7-4C5D-8A1E-0744A30F8F3D}"/>
              </a:ext>
            </a:extLst>
          </p:cNvPr>
          <p:cNvSpPr txBox="1"/>
          <p:nvPr/>
        </p:nvSpPr>
        <p:spPr>
          <a:xfrm>
            <a:off x="5754150" y="2091260"/>
            <a:ext cx="3201566" cy="3166251"/>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Les groupes de discussions  dans les différentes ZAD ont rapporté une égalité dans l'accès aux latrines pour toutes les communautés. </a:t>
            </a:r>
            <a:endPar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Cependant</a:t>
            </a:r>
            <a:r>
              <a:rPr kumimoji="0" lang="fr-FR" sz="1400" b="0" i="0" u="none" strike="noStrike" kern="1200" cap="none" spc="0" normalizeH="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 : l</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es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PDI ont plus difficultés pour accéder aux latrines,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car certains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n’ont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pas de latrines et utilisent celles des voisins.</a:t>
            </a:r>
          </a:p>
          <a:p>
            <a:pPr marL="742950" lvl="1" indent="-285750" algn="just">
              <a:lnSpc>
                <a:spcPct val="107000"/>
              </a:lnSpc>
              <a:spcAft>
                <a:spcPts val="800"/>
              </a:spcAft>
              <a:buFont typeface="Arial" panose="020B0604020202020204" pitchFamily="34" charset="0"/>
              <a:buChar char="•"/>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participants ont indiqué une insuffisance du nombre de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latrines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pour les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PDI.</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cxnSp>
        <p:nvCxnSpPr>
          <p:cNvPr id="10" name="Connecteur droit 9">
            <a:extLst>
              <a:ext uri="{FF2B5EF4-FFF2-40B4-BE49-F238E27FC236}">
                <a16:creationId xmlns:a16="http://schemas.microsoft.com/office/drawing/2014/main" id="{57D98BD9-4957-4C0D-85BD-7B8DE99426F3}"/>
              </a:ext>
            </a:extLst>
          </p:cNvPr>
          <p:cNvCxnSpPr>
            <a:cxnSpLocks/>
          </p:cNvCxnSpPr>
          <p:nvPr/>
        </p:nvCxnSpPr>
        <p:spPr>
          <a:xfrm>
            <a:off x="5550716" y="1322121"/>
            <a:ext cx="0" cy="49422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1" name="Graphique 10">
            <a:extLst>
              <a:ext uri="{FF2B5EF4-FFF2-40B4-BE49-F238E27FC236}">
                <a16:creationId xmlns:a16="http://schemas.microsoft.com/office/drawing/2014/main" id="{DBCBB98E-B6A5-4D3C-B2F2-86ED3098381F}"/>
              </a:ext>
            </a:extLst>
          </p:cNvPr>
          <p:cNvGraphicFramePr>
            <a:graphicFrameLocks/>
          </p:cNvGraphicFramePr>
          <p:nvPr>
            <p:extLst>
              <p:ext uri="{D42A27DB-BD31-4B8C-83A1-F6EECF244321}">
                <p14:modId xmlns:p14="http://schemas.microsoft.com/office/powerpoint/2010/main" val="3718136143"/>
              </p:ext>
            </p:extLst>
          </p:nvPr>
        </p:nvGraphicFramePr>
        <p:xfrm>
          <a:off x="137161" y="2024147"/>
          <a:ext cx="5210121" cy="2874153"/>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121323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E5441B-E1E2-4232-A219-C46D741B1653}"/>
              </a:ext>
            </a:extLst>
          </p:cNvPr>
          <p:cNvSpPr>
            <a:spLocks noGrp="1"/>
          </p:cNvSpPr>
          <p:nvPr>
            <p:ph type="ctrTitle"/>
          </p:nvPr>
        </p:nvSpPr>
        <p:spPr>
          <a:xfrm>
            <a:off x="386176" y="138786"/>
            <a:ext cx="8087840" cy="990983"/>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AGR</a:t>
            </a:r>
          </a:p>
        </p:txBody>
      </p:sp>
      <p:sp>
        <p:nvSpPr>
          <p:cNvPr id="3" name="Sous-titre 2">
            <a:extLst>
              <a:ext uri="{FF2B5EF4-FFF2-40B4-BE49-F238E27FC236}">
                <a16:creationId xmlns:a16="http://schemas.microsoft.com/office/drawing/2014/main" id="{468213F0-8F4D-44C6-9DDC-8E4F9D06C354}"/>
              </a:ext>
            </a:extLst>
          </p:cNvPr>
          <p:cNvSpPr>
            <a:spLocks noGrp="1"/>
          </p:cNvSpPr>
          <p:nvPr>
            <p:ph type="subTitle" idx="1"/>
          </p:nvPr>
        </p:nvSpPr>
        <p:spPr>
          <a:xfrm>
            <a:off x="269189" y="1363284"/>
            <a:ext cx="5067569" cy="694115"/>
          </a:xfrm>
        </p:spPr>
        <p:txBody>
          <a:bodyPr/>
          <a:lstStyle/>
          <a:p>
            <a:pPr algn="just"/>
            <a:endParaRPr lang="fr-FR" dirty="0"/>
          </a:p>
          <a:p>
            <a:pPr algn="just"/>
            <a:r>
              <a:rPr lang="fr-FR" dirty="0"/>
              <a:t>Proportion de ménage ayant accès à des </a:t>
            </a:r>
            <a:r>
              <a:rPr lang="fr-FR" dirty="0" smtClean="0"/>
              <a:t>activités </a:t>
            </a:r>
            <a:r>
              <a:rPr lang="fr-FR" dirty="0"/>
              <a:t>génératrices de revenus (AGR), par statut </a:t>
            </a:r>
          </a:p>
        </p:txBody>
      </p:sp>
      <p:sp>
        <p:nvSpPr>
          <p:cNvPr id="6" name="ZoneTexte 5">
            <a:extLst>
              <a:ext uri="{FF2B5EF4-FFF2-40B4-BE49-F238E27FC236}">
                <a16:creationId xmlns:a16="http://schemas.microsoft.com/office/drawing/2014/main" id="{551E3DA1-E560-42C7-9956-F1848FFB88B1}"/>
              </a:ext>
            </a:extLst>
          </p:cNvPr>
          <p:cNvSpPr txBox="1"/>
          <p:nvPr/>
        </p:nvSpPr>
        <p:spPr>
          <a:xfrm>
            <a:off x="230163" y="5409035"/>
            <a:ext cx="5067572"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45% des ménages PDI n’ont pas accès à des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AGR, contre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86% de ménages non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déplacés.</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 name="Rectangle 7">
            <a:extLst>
              <a:ext uri="{FF2B5EF4-FFF2-40B4-BE49-F238E27FC236}">
                <a16:creationId xmlns:a16="http://schemas.microsoft.com/office/drawing/2014/main" id="{8F863393-AFD4-4178-960F-B52983BD1D05}"/>
              </a:ext>
            </a:extLst>
          </p:cNvPr>
          <p:cNvSpPr/>
          <p:nvPr/>
        </p:nvSpPr>
        <p:spPr>
          <a:xfrm>
            <a:off x="5754149" y="1627924"/>
            <a:ext cx="3201566"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sp>
        <p:nvSpPr>
          <p:cNvPr id="9" name="ZoneTexte 8">
            <a:extLst>
              <a:ext uri="{FF2B5EF4-FFF2-40B4-BE49-F238E27FC236}">
                <a16:creationId xmlns:a16="http://schemas.microsoft.com/office/drawing/2014/main" id="{848F49F3-CA29-408E-AE8D-54D113A0F577}"/>
              </a:ext>
            </a:extLst>
          </p:cNvPr>
          <p:cNvSpPr txBox="1"/>
          <p:nvPr/>
        </p:nvSpPr>
        <p:spPr>
          <a:xfrm>
            <a:off x="4114800" y="2927445"/>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2EBB4402-9DB7-4C5D-8A1E-0744A30F8F3D}"/>
              </a:ext>
            </a:extLst>
          </p:cNvPr>
          <p:cNvSpPr txBox="1"/>
          <p:nvPr/>
        </p:nvSpPr>
        <p:spPr>
          <a:xfrm>
            <a:off x="5754150" y="2091260"/>
            <a:ext cx="3201566" cy="3627275"/>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Les participants</a:t>
            </a:r>
            <a:r>
              <a:rPr kumimoji="0" lang="fr-FR" sz="14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aux groupes de discussions rapportent majoritairement p</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ratiquer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AGR pour subvenir à leurs besoins (maçonnerie, creusage de trous);</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Certains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pratiquent également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de la mendicité pour se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nourrir,</a:t>
            </a:r>
          </a:p>
          <a:p>
            <a:pPr marL="285750" lvl="0" indent="-285750" algn="just">
              <a:lnSpc>
                <a:spcPct val="107000"/>
              </a:lnSpc>
              <a:spcAft>
                <a:spcPts val="800"/>
              </a:spcAft>
              <a:buFont typeface="Arial" panose="020B0604020202020204" pitchFamily="34" charset="0"/>
              <a:buChar char="•"/>
              <a:defRPr/>
            </a:pP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Des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participants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aux groupes de discussion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ont rapporté que les hommes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ne pouvaient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pas se rendre hors des limites de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la ville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pour exercer des AGR en raison de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risques de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protection. « Nous ne pouvons pas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cultiver parce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qu’il n’y pas de place pour le faire et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nous ne </a:t>
            </a: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pouvons pas aller loin </a:t>
            </a:r>
            <a:r>
              <a:rPr lang="fr-FR" sz="1400" dirty="0" smtClean="0">
                <a:solidFill>
                  <a:prstClr val="black"/>
                </a:solidFill>
                <a:latin typeface="Arial Narrow" panose="020B0606020202030204" pitchFamily="34" charset="0"/>
                <a:ea typeface="Calibri" panose="020F0502020204030204" pitchFamily="34" charset="0"/>
                <a:cs typeface="Arial" panose="020B0604020202020204" pitchFamily="34" charset="0"/>
              </a:rPr>
              <a:t>».</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cxnSp>
        <p:nvCxnSpPr>
          <p:cNvPr id="10" name="Connecteur droit 9">
            <a:extLst>
              <a:ext uri="{FF2B5EF4-FFF2-40B4-BE49-F238E27FC236}">
                <a16:creationId xmlns:a16="http://schemas.microsoft.com/office/drawing/2014/main" id="{57D98BD9-4957-4C0D-85BD-7B8DE99426F3}"/>
              </a:ext>
            </a:extLst>
          </p:cNvPr>
          <p:cNvCxnSpPr>
            <a:cxnSpLocks/>
          </p:cNvCxnSpPr>
          <p:nvPr/>
        </p:nvCxnSpPr>
        <p:spPr>
          <a:xfrm>
            <a:off x="5603950" y="1363284"/>
            <a:ext cx="0" cy="494228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3" name="Graphique 12">
            <a:extLst>
              <a:ext uri="{FF2B5EF4-FFF2-40B4-BE49-F238E27FC236}">
                <a16:creationId xmlns:a16="http://schemas.microsoft.com/office/drawing/2014/main" id="{9B187E94-7B5E-498F-ABD5-E57313BAEE8C}"/>
              </a:ext>
            </a:extLst>
          </p:cNvPr>
          <p:cNvGraphicFramePr>
            <a:graphicFrameLocks/>
          </p:cNvGraphicFramePr>
          <p:nvPr>
            <p:extLst/>
          </p:nvPr>
        </p:nvGraphicFramePr>
        <p:xfrm>
          <a:off x="386175" y="2057399"/>
          <a:ext cx="5067575" cy="3351636"/>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285769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00830129"/>
              </p:ext>
            </p:extLst>
          </p:nvPr>
        </p:nvGraphicFramePr>
        <p:xfrm>
          <a:off x="-1500203" y="1877773"/>
          <a:ext cx="10763075" cy="42532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a:extLst>
              <a:ext uri="{FF2B5EF4-FFF2-40B4-BE49-F238E27FC236}">
                <a16:creationId xmlns:a16="http://schemas.microsoft.com/office/drawing/2014/main" id="{DDE5441B-E1E2-4232-A219-C46D741B1653}"/>
              </a:ext>
            </a:extLst>
          </p:cNvPr>
          <p:cNvSpPr>
            <a:spLocks noGrp="1"/>
          </p:cNvSpPr>
          <p:nvPr>
            <p:ph type="ctrTitle"/>
          </p:nvPr>
        </p:nvSpPr>
        <p:spPr>
          <a:xfrm>
            <a:off x="386175" y="96841"/>
            <a:ext cx="8484555" cy="990983"/>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AGR</a:t>
            </a:r>
          </a:p>
        </p:txBody>
      </p:sp>
      <p:sp>
        <p:nvSpPr>
          <p:cNvPr id="3" name="Sous-titre 2">
            <a:extLst>
              <a:ext uri="{FF2B5EF4-FFF2-40B4-BE49-F238E27FC236}">
                <a16:creationId xmlns:a16="http://schemas.microsoft.com/office/drawing/2014/main" id="{468213F0-8F4D-44C6-9DDC-8E4F9D06C354}"/>
              </a:ext>
            </a:extLst>
          </p:cNvPr>
          <p:cNvSpPr>
            <a:spLocks noGrp="1"/>
          </p:cNvSpPr>
          <p:nvPr>
            <p:ph type="subTitle" idx="1"/>
          </p:nvPr>
        </p:nvSpPr>
        <p:spPr>
          <a:xfrm>
            <a:off x="136633" y="1488212"/>
            <a:ext cx="8452769" cy="462323"/>
          </a:xfrm>
        </p:spPr>
        <p:txBody>
          <a:bodyPr/>
          <a:lstStyle/>
          <a:p>
            <a:pPr algn="just"/>
            <a:r>
              <a:rPr lang="fr-FR" dirty="0" smtClean="0"/>
              <a:t>Proportion </a:t>
            </a:r>
            <a:r>
              <a:rPr lang="fr-FR" dirty="0"/>
              <a:t>de ménage </a:t>
            </a:r>
            <a:r>
              <a:rPr lang="fr-FR" dirty="0" smtClean="0"/>
              <a:t>par </a:t>
            </a:r>
            <a:r>
              <a:rPr lang="fr-FR" dirty="0"/>
              <a:t>type </a:t>
            </a:r>
            <a:r>
              <a:rPr lang="fr-FR" dirty="0" smtClean="0"/>
              <a:t>d’activités </a:t>
            </a:r>
            <a:r>
              <a:rPr lang="fr-FR" dirty="0"/>
              <a:t>génératrices de revenus (AGR</a:t>
            </a:r>
            <a:r>
              <a:rPr lang="fr-FR" dirty="0" smtClean="0"/>
              <a:t>) pratiqués*, par statut par </a:t>
            </a:r>
            <a:r>
              <a:rPr lang="fr-FR" dirty="0"/>
              <a:t>type d'AGR</a:t>
            </a:r>
          </a:p>
        </p:txBody>
      </p:sp>
      <p:sp>
        <p:nvSpPr>
          <p:cNvPr id="15" name="Rectangle 14">
            <a:extLst>
              <a:ext uri="{FF2B5EF4-FFF2-40B4-BE49-F238E27FC236}">
                <a16:creationId xmlns:a16="http://schemas.microsoft.com/office/drawing/2014/main" id="{700CFC39-BA14-4169-B702-076BF319C76E}"/>
              </a:ext>
            </a:extLst>
          </p:cNvPr>
          <p:cNvSpPr/>
          <p:nvPr/>
        </p:nvSpPr>
        <p:spPr>
          <a:xfrm>
            <a:off x="416864" y="4905508"/>
            <a:ext cx="8727136" cy="8598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Le </a:t>
            </a:r>
            <a:r>
              <a:rPr kumimoji="0" lang="fr-FR"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commerce</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le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travail de main d’</a:t>
            </a:r>
            <a:r>
              <a:rPr kumimoji="0" lang="fr-FR" sz="16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oeuvre</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sont les AGR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pratiquées par respectivement 44% et 38% des ménages PDI. Les ménages non déplacés pratiquent également le petit commerce pour 44% d’</a:t>
            </a:r>
            <a:r>
              <a:rPr kumimoji="0" lang="fr-FR"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entre-eux</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ZoneTexte 8">
            <a:extLst>
              <a:ext uri="{FF2B5EF4-FFF2-40B4-BE49-F238E27FC236}">
                <a16:creationId xmlns:a16="http://schemas.microsoft.com/office/drawing/2014/main" id="{848F49F3-CA29-408E-AE8D-54D113A0F577}"/>
              </a:ext>
            </a:extLst>
          </p:cNvPr>
          <p:cNvSpPr txBox="1"/>
          <p:nvPr/>
        </p:nvSpPr>
        <p:spPr>
          <a:xfrm>
            <a:off x="4114800" y="2927445"/>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8" name="ZoneTexte 5">
            <a:extLst>
              <a:ext uri="{FF2B5EF4-FFF2-40B4-BE49-F238E27FC236}">
                <a16:creationId xmlns:a16="http://schemas.microsoft.com/office/drawing/2014/main" id="{551E3DA1-E560-42C7-9956-F1848FFB88B1}"/>
              </a:ext>
            </a:extLst>
          </p:cNvPr>
          <p:cNvSpPr txBox="1"/>
          <p:nvPr/>
        </p:nvSpPr>
        <p:spPr>
          <a:xfrm>
            <a:off x="1562" y="5951676"/>
            <a:ext cx="8008581"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noProof="0" dirty="0" smtClean="0">
                <a:solidFill>
                  <a:prstClr val="black"/>
                </a:solidFill>
                <a:latin typeface="Arial Narrow" panose="020B0606020202030204" pitchFamily="34" charset="0"/>
              </a:rPr>
              <a:t>*Parmi les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86% de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non déplacés</a:t>
            </a:r>
            <a:r>
              <a:rPr kumimoji="0" lang="fr-FR" sz="14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et les </a:t>
            </a:r>
            <a:r>
              <a:rPr lang="fr-FR" sz="1400" dirty="0" smtClean="0">
                <a:solidFill>
                  <a:prstClr val="black"/>
                </a:solidFill>
                <a:latin typeface="Arial Narrow" panose="020B0606020202030204" pitchFamily="34" charset="0"/>
              </a:rPr>
              <a:t>54</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PDI pratiquants une AGR.</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100993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E5441B-E1E2-4232-A219-C46D741B1653}"/>
              </a:ext>
            </a:extLst>
          </p:cNvPr>
          <p:cNvSpPr>
            <a:spLocks noGrp="1"/>
          </p:cNvSpPr>
          <p:nvPr>
            <p:ph type="ctrTitle"/>
          </p:nvPr>
        </p:nvSpPr>
        <p:spPr>
          <a:xfrm>
            <a:off x="386176" y="130397"/>
            <a:ext cx="8087840" cy="990983"/>
          </a:xfrm>
        </p:spPr>
        <p:txBody>
          <a:bodyPr/>
          <a:lstStyle/>
          <a:p>
            <a:pPr>
              <a:lnSpc>
                <a:spcPct val="100000"/>
              </a:lnSpc>
            </a:pPr>
            <a:r>
              <a:rPr lang="fr-FR" dirty="0"/>
              <a:t>Présentation des résultats du projet ABA </a:t>
            </a:r>
            <a:r>
              <a:rPr lang="fr-CA" dirty="0" smtClean="0"/>
              <a:t>Dori</a:t>
            </a:r>
            <a:r>
              <a:rPr lang="fr-FR" dirty="0"/>
              <a:t> </a:t>
            </a:r>
            <a:r>
              <a:rPr lang="fr-FR" dirty="0" smtClean="0"/>
              <a:t>: </a:t>
            </a:r>
            <a:r>
              <a:rPr lang="fr-FR" dirty="0"/>
              <a:t>section AGR</a:t>
            </a:r>
          </a:p>
        </p:txBody>
      </p:sp>
      <p:sp>
        <p:nvSpPr>
          <p:cNvPr id="3" name="Sous-titre 2">
            <a:extLst>
              <a:ext uri="{FF2B5EF4-FFF2-40B4-BE49-F238E27FC236}">
                <a16:creationId xmlns:a16="http://schemas.microsoft.com/office/drawing/2014/main" id="{468213F0-8F4D-44C6-9DDC-8E4F9D06C354}"/>
              </a:ext>
            </a:extLst>
          </p:cNvPr>
          <p:cNvSpPr>
            <a:spLocks noGrp="1"/>
          </p:cNvSpPr>
          <p:nvPr>
            <p:ph type="subTitle" idx="1"/>
          </p:nvPr>
        </p:nvSpPr>
        <p:spPr>
          <a:xfrm>
            <a:off x="308168" y="1330073"/>
            <a:ext cx="8087840" cy="914399"/>
          </a:xfrm>
        </p:spPr>
        <p:txBody>
          <a:bodyPr/>
          <a:lstStyle/>
          <a:p>
            <a:pPr algn="just"/>
            <a:endParaRPr lang="fr-FR" dirty="0"/>
          </a:p>
          <a:p>
            <a:pPr algn="just"/>
            <a:r>
              <a:rPr lang="fr-FR" dirty="0"/>
              <a:t>Proportion de ménages rapportant des difficultés d'accès à des activités génératrices de revenus (AGR), par type de difficulté et statut</a:t>
            </a:r>
          </a:p>
          <a:p>
            <a:pPr algn="just"/>
            <a:endParaRPr lang="fr-FR" dirty="0"/>
          </a:p>
        </p:txBody>
      </p:sp>
      <p:sp>
        <p:nvSpPr>
          <p:cNvPr id="6" name="ZoneTexte 5">
            <a:extLst>
              <a:ext uri="{FF2B5EF4-FFF2-40B4-BE49-F238E27FC236}">
                <a16:creationId xmlns:a16="http://schemas.microsoft.com/office/drawing/2014/main" id="{551E3DA1-E560-42C7-9956-F1848FFB88B1}"/>
              </a:ext>
            </a:extLst>
          </p:cNvPr>
          <p:cNvSpPr txBox="1"/>
          <p:nvPr/>
        </p:nvSpPr>
        <p:spPr>
          <a:xfrm>
            <a:off x="386176" y="5527928"/>
            <a:ext cx="7891041"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75% des ménages PDI ont rapporté le </a:t>
            </a:r>
            <a:r>
              <a:rPr kumimoji="0" lang="fr-FR"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manque d’opportunité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comme la principale difficulté des ménages à pratiquer des AGR; suivi du </a:t>
            </a:r>
            <a:r>
              <a:rPr kumimoji="0" lang="fr-FR"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manque de qualification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(47%).</a:t>
            </a:r>
          </a:p>
        </p:txBody>
      </p:sp>
      <p:sp>
        <p:nvSpPr>
          <p:cNvPr id="9" name="ZoneTexte 8">
            <a:extLst>
              <a:ext uri="{FF2B5EF4-FFF2-40B4-BE49-F238E27FC236}">
                <a16:creationId xmlns:a16="http://schemas.microsoft.com/office/drawing/2014/main" id="{848F49F3-CA29-408E-AE8D-54D113A0F577}"/>
              </a:ext>
            </a:extLst>
          </p:cNvPr>
          <p:cNvSpPr txBox="1"/>
          <p:nvPr/>
        </p:nvSpPr>
        <p:spPr>
          <a:xfrm>
            <a:off x="4114800" y="2927445"/>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graphicFrame>
        <p:nvGraphicFramePr>
          <p:cNvPr id="8" name="Graphique 10">
            <a:extLst>
              <a:ext uri="{FF2B5EF4-FFF2-40B4-BE49-F238E27FC236}">
                <a16:creationId xmlns:a16="http://schemas.microsoft.com/office/drawing/2014/main" id="{DBCBB98E-B6A5-4D3C-B2F2-86ED3098381F}"/>
              </a:ext>
            </a:extLst>
          </p:cNvPr>
          <p:cNvGraphicFramePr>
            <a:graphicFrameLocks/>
          </p:cNvGraphicFramePr>
          <p:nvPr>
            <p:extLst>
              <p:ext uri="{D42A27DB-BD31-4B8C-83A1-F6EECF244321}">
                <p14:modId xmlns:p14="http://schemas.microsoft.com/office/powerpoint/2010/main" val="1402197358"/>
              </p:ext>
            </p:extLst>
          </p:nvPr>
        </p:nvGraphicFramePr>
        <p:xfrm>
          <a:off x="567355" y="2449123"/>
          <a:ext cx="7709862" cy="28741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910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511C6D-BF7B-4359-B6B3-3A2A21741F79}"/>
              </a:ext>
            </a:extLst>
          </p:cNvPr>
          <p:cNvSpPr>
            <a:spLocks noGrp="1"/>
          </p:cNvSpPr>
          <p:nvPr>
            <p:ph type="ctrTitle"/>
          </p:nvPr>
        </p:nvSpPr>
        <p:spPr>
          <a:xfrm>
            <a:off x="323420" y="239441"/>
            <a:ext cx="8820578" cy="770115"/>
          </a:xfrm>
        </p:spPr>
        <p:txBody>
          <a:bodyPr/>
          <a:lstStyle/>
          <a:p>
            <a:pPr marL="0" indent="0">
              <a:lnSpc>
                <a:spcPct val="100000"/>
              </a:lnSpc>
              <a:buNone/>
            </a:pPr>
            <a:r>
              <a:rPr lang="fr-FR" sz="2800" b="1" dirty="0"/>
              <a:t>Cartographie des marchés identifiés au niveau des </a:t>
            </a:r>
            <a:r>
              <a:rPr lang="fr-FR" sz="2800" dirty="0"/>
              <a:t>ZAD</a:t>
            </a:r>
            <a:r>
              <a:rPr lang="fr-FR" sz="2800" b="1" dirty="0"/>
              <a:t> couverts par l’évaluation ou utilisés par les habitants des </a:t>
            </a:r>
            <a:r>
              <a:rPr lang="fr-FR" sz="2800" dirty="0" smtClean="0"/>
              <a:t>ZAD</a:t>
            </a:r>
            <a:endParaRPr lang="fr-FR" sz="2800" b="1" dirty="0"/>
          </a:p>
        </p:txBody>
      </p:sp>
      <p:pic>
        <p:nvPicPr>
          <p:cNvPr id="3" name="Picture 2"/>
          <p:cNvPicPr>
            <a:picLocks noChangeAspect="1"/>
          </p:cNvPicPr>
          <p:nvPr/>
        </p:nvPicPr>
        <p:blipFill>
          <a:blip r:embed="rId2"/>
          <a:stretch>
            <a:fillRect/>
          </a:stretch>
        </p:blipFill>
        <p:spPr>
          <a:xfrm>
            <a:off x="904544" y="1297838"/>
            <a:ext cx="7074880" cy="4996705"/>
          </a:xfrm>
          <a:prstGeom prst="rect">
            <a:avLst/>
          </a:prstGeom>
        </p:spPr>
      </p:pic>
      <p:pic>
        <p:nvPicPr>
          <p:cNvPr id="4"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11811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B722-4D24-49A5-B29A-EAF51B2A0238}"/>
              </a:ext>
            </a:extLst>
          </p:cNvPr>
          <p:cNvSpPr>
            <a:spLocks noGrp="1"/>
          </p:cNvSpPr>
          <p:nvPr>
            <p:ph type="ctrTitle"/>
          </p:nvPr>
        </p:nvSpPr>
        <p:spPr>
          <a:xfrm>
            <a:off x="468086" y="238541"/>
            <a:ext cx="7872166" cy="807040"/>
          </a:xfrm>
        </p:spPr>
        <p:txBody>
          <a:bodyPr/>
          <a:lstStyle/>
          <a:p>
            <a:r>
              <a:rPr lang="en-US" dirty="0" err="1" smtClean="0"/>
              <a:t>Typologie</a:t>
            </a:r>
            <a:r>
              <a:rPr lang="en-US" dirty="0" smtClean="0"/>
              <a:t> des sites et zones </a:t>
            </a:r>
            <a:r>
              <a:rPr lang="en-US" dirty="0" err="1" smtClean="0"/>
              <a:t>d’accueil</a:t>
            </a:r>
            <a:endParaRPr lang="en-US" dirty="0"/>
          </a:p>
        </p:txBody>
      </p:sp>
      <p:sp>
        <p:nvSpPr>
          <p:cNvPr id="4" name="ZoneTexte 3"/>
          <p:cNvSpPr txBox="1"/>
          <p:nvPr/>
        </p:nvSpPr>
        <p:spPr>
          <a:xfrm>
            <a:off x="-79513" y="1352668"/>
            <a:ext cx="9033013" cy="369332"/>
          </a:xfrm>
          <a:prstGeom prst="rect">
            <a:avLst/>
          </a:prstGeom>
          <a:noFill/>
        </p:spPr>
        <p:txBody>
          <a:bodyPr wrap="square" rtlCol="0">
            <a:spAutoFit/>
          </a:bodyPr>
          <a:lstStyle/>
          <a:p>
            <a:pPr lvl="1"/>
            <a:r>
              <a:rPr lang="fr-FR" b="1" dirty="0" smtClean="0">
                <a:solidFill>
                  <a:srgbClr val="EE5859"/>
                </a:solidFill>
                <a:latin typeface="Arial Narrow" panose="020B0606020202030204" pitchFamily="34" charset="0"/>
                <a:sym typeface="Wingdings" panose="05000000000000000000" pitchFamily="2" charset="2"/>
              </a:rPr>
              <a:t>Une </a:t>
            </a:r>
            <a:r>
              <a:rPr lang="fr-FR" b="1" dirty="0">
                <a:solidFill>
                  <a:srgbClr val="EE5859"/>
                </a:solidFill>
                <a:latin typeface="Arial Narrow" panose="020B0606020202030204" pitchFamily="34" charset="0"/>
                <a:sym typeface="Wingdings" panose="05000000000000000000" pitchFamily="2" charset="2"/>
              </a:rPr>
              <a:t>majorité </a:t>
            </a:r>
            <a:r>
              <a:rPr lang="fr-FR" b="1" dirty="0" smtClean="0">
                <a:solidFill>
                  <a:srgbClr val="EE5859"/>
                </a:solidFill>
                <a:latin typeface="Arial Narrow" panose="020B0606020202030204" pitchFamily="34" charset="0"/>
                <a:sym typeface="Wingdings" panose="05000000000000000000" pitchFamily="2" charset="2"/>
              </a:rPr>
              <a:t>de </a:t>
            </a:r>
            <a:r>
              <a:rPr lang="fr-FR" b="1" dirty="0">
                <a:solidFill>
                  <a:srgbClr val="EE5859"/>
                </a:solidFill>
                <a:latin typeface="Arial Narrow" panose="020B0606020202030204" pitchFamily="34" charset="0"/>
                <a:sym typeface="Wingdings" panose="05000000000000000000" pitchFamily="2" charset="2"/>
              </a:rPr>
              <a:t>PDI s'installent dans les centres urbains </a:t>
            </a:r>
            <a:endParaRPr lang="en-US" dirty="0" smtClean="0">
              <a:latin typeface="Arial Narrow" panose="020B0606020202030204" pitchFamily="34" charset="0"/>
              <a:sym typeface="Wingdings" panose="05000000000000000000" pitchFamily="2" charset="2"/>
            </a:endParaRPr>
          </a:p>
        </p:txBody>
      </p:sp>
      <p:graphicFrame>
        <p:nvGraphicFramePr>
          <p:cNvPr id="7" name="Diagramme 6"/>
          <p:cNvGraphicFramePr/>
          <p:nvPr>
            <p:extLst>
              <p:ext uri="{D42A27DB-BD31-4B8C-83A1-F6EECF244321}">
                <p14:modId xmlns:p14="http://schemas.microsoft.com/office/powerpoint/2010/main" val="4005901121"/>
              </p:ext>
            </p:extLst>
          </p:nvPr>
        </p:nvGraphicFramePr>
        <p:xfrm>
          <a:off x="230640" y="2065491"/>
          <a:ext cx="8913360" cy="39760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551770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BFF65B-0F4B-4BBE-8059-3EA654B1DBD9}"/>
              </a:ext>
            </a:extLst>
          </p:cNvPr>
          <p:cNvSpPr>
            <a:spLocks noGrp="1"/>
          </p:cNvSpPr>
          <p:nvPr>
            <p:ph type="ctrTitle"/>
          </p:nvPr>
        </p:nvSpPr>
        <p:spPr>
          <a:xfrm>
            <a:off x="386176" y="30439"/>
            <a:ext cx="8087840" cy="1170564"/>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sécurité alimentaire et moyens de subsistance</a:t>
            </a:r>
          </a:p>
        </p:txBody>
      </p:sp>
      <p:sp>
        <p:nvSpPr>
          <p:cNvPr id="3" name="Sous-titre 2">
            <a:extLst>
              <a:ext uri="{FF2B5EF4-FFF2-40B4-BE49-F238E27FC236}">
                <a16:creationId xmlns:a16="http://schemas.microsoft.com/office/drawing/2014/main" id="{FA50A60A-6DCC-464A-B2C4-6B093B56D53A}"/>
              </a:ext>
            </a:extLst>
          </p:cNvPr>
          <p:cNvSpPr>
            <a:spLocks noGrp="1"/>
          </p:cNvSpPr>
          <p:nvPr>
            <p:ph type="subTitle" idx="1"/>
          </p:nvPr>
        </p:nvSpPr>
        <p:spPr>
          <a:xfrm>
            <a:off x="258766" y="1289923"/>
            <a:ext cx="4002944" cy="622510"/>
          </a:xfrm>
        </p:spPr>
        <p:txBody>
          <a:bodyPr/>
          <a:lstStyle/>
          <a:p>
            <a:pPr algn="just"/>
            <a:r>
              <a:rPr lang="fr-FR" dirty="0"/>
              <a:t>Proportion de ménage ayant accès à suffisamment de nourriture , par statut</a:t>
            </a:r>
          </a:p>
        </p:txBody>
      </p:sp>
      <p:sp>
        <p:nvSpPr>
          <p:cNvPr id="6" name="ZoneTexte 5">
            <a:extLst>
              <a:ext uri="{FF2B5EF4-FFF2-40B4-BE49-F238E27FC236}">
                <a16:creationId xmlns:a16="http://schemas.microsoft.com/office/drawing/2014/main" id="{145D4B23-235C-4B88-B13E-EAB3AF614A12}"/>
              </a:ext>
            </a:extLst>
          </p:cNvPr>
          <p:cNvSpPr txBox="1"/>
          <p:nvPr/>
        </p:nvSpPr>
        <p:spPr>
          <a:xfrm>
            <a:off x="258766" y="5288280"/>
            <a:ext cx="4313233" cy="738664"/>
          </a:xfrm>
          <a:prstGeom prst="rect">
            <a:avLst/>
          </a:prstGeom>
          <a:noFill/>
        </p:spPr>
        <p:txBody>
          <a:bodyPr wrap="square">
            <a:spAutoFit/>
          </a:bodyPr>
          <a:lstStyle/>
          <a:p>
            <a:pPr lvl="0" algn="just">
              <a:defRPr/>
            </a:pPr>
            <a:r>
              <a:rPr kumimoji="0" lang="fr-FR" sz="14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Une majorité des ménages </a:t>
            </a:r>
            <a:r>
              <a:rPr kumimoji="0" lang="fr-FR"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PDI </a:t>
            </a:r>
            <a:r>
              <a:rPr lang="fr-FR" sz="1400" b="1" dirty="0" smtClean="0">
                <a:solidFill>
                  <a:prstClr val="black"/>
                </a:solidFill>
                <a:latin typeface="Arial Narrow" panose="020B0606020202030204" pitchFamily="34" charset="0"/>
              </a:rPr>
              <a:t>(74%)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ont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rapporté ne pas avoir un accès suffisant à la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nourriture,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contre </a:t>
            </a:r>
            <a:r>
              <a:rPr lang="fr-FR" sz="1400" dirty="0" smtClean="0">
                <a:solidFill>
                  <a:prstClr val="black"/>
                </a:solidFill>
                <a:latin typeface="Arial Narrow" panose="020B0606020202030204" pitchFamily="34" charset="0"/>
              </a:rPr>
              <a:t>20</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ménages non déplacés.</a:t>
            </a:r>
          </a:p>
        </p:txBody>
      </p:sp>
      <p:sp>
        <p:nvSpPr>
          <p:cNvPr id="8" name="Sous-titre 2">
            <a:extLst>
              <a:ext uri="{FF2B5EF4-FFF2-40B4-BE49-F238E27FC236}">
                <a16:creationId xmlns:a16="http://schemas.microsoft.com/office/drawing/2014/main" id="{3477BA52-7024-44C8-BEB2-DB56E5EA5029}"/>
              </a:ext>
            </a:extLst>
          </p:cNvPr>
          <p:cNvSpPr txBox="1">
            <a:spLocks/>
          </p:cNvSpPr>
          <p:nvPr/>
        </p:nvSpPr>
        <p:spPr>
          <a:xfrm>
            <a:off x="4606156" y="1544110"/>
            <a:ext cx="4430094" cy="622510"/>
          </a:xfrm>
          <a:prstGeom prst="rect">
            <a:avLst/>
          </a:prstGeom>
        </p:spPr>
        <p:txBody>
          <a:bodyPr anchor="b"/>
          <a:lstStyle>
            <a:lvl1pPr marL="0" indent="0" algn="l" defTabSz="914377" rtl="0" eaLnBrk="1" latinLnBrk="0" hangingPunct="1">
              <a:lnSpc>
                <a:spcPct val="90000"/>
              </a:lnSpc>
              <a:spcBef>
                <a:spcPts val="1000"/>
              </a:spcBef>
              <a:buFont typeface="Arial" panose="020B0604020202020204" pitchFamily="34" charset="0"/>
              <a:buNone/>
              <a:defRPr sz="1700" b="1" kern="1200">
                <a:solidFill>
                  <a:srgbClr val="EE5859"/>
                </a:solidFill>
                <a:latin typeface="Arial Narrow" panose="020B0606020202030204" pitchFamily="34" charset="0"/>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Evolution de l’accès à l'alimentation des ménages au cours des trois mois précédent la collecte des données par statut</a:t>
            </a:r>
          </a:p>
        </p:txBody>
      </p:sp>
      <p:sp>
        <p:nvSpPr>
          <p:cNvPr id="10" name="ZoneTexte 9">
            <a:extLst>
              <a:ext uri="{FF2B5EF4-FFF2-40B4-BE49-F238E27FC236}">
                <a16:creationId xmlns:a16="http://schemas.microsoft.com/office/drawing/2014/main" id="{9252DF02-AAC1-42A6-9138-5BD12B0280C1}"/>
              </a:ext>
            </a:extLst>
          </p:cNvPr>
          <p:cNvSpPr txBox="1"/>
          <p:nvPr/>
        </p:nvSpPr>
        <p:spPr>
          <a:xfrm>
            <a:off x="4693389" y="5288280"/>
            <a:ext cx="4255628"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La</a:t>
            </a:r>
            <a:r>
              <a:rPr kumimoji="0" lang="fr-FR" sz="14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moitié des</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PDI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ont indiqué une détérioration des conditions d’accès à la nourriture au cours des trois mois précédant la collecte des données. </a:t>
            </a:r>
          </a:p>
        </p:txBody>
      </p:sp>
      <p:cxnSp>
        <p:nvCxnSpPr>
          <p:cNvPr id="5" name="Connecteur droit 4">
            <a:extLst>
              <a:ext uri="{FF2B5EF4-FFF2-40B4-BE49-F238E27FC236}">
                <a16:creationId xmlns:a16="http://schemas.microsoft.com/office/drawing/2014/main" id="{777C8FC2-8FEB-4ABE-A286-429BAD888A4E}"/>
              </a:ext>
            </a:extLst>
          </p:cNvPr>
          <p:cNvCxnSpPr>
            <a:cxnSpLocks/>
          </p:cNvCxnSpPr>
          <p:nvPr/>
        </p:nvCxnSpPr>
        <p:spPr>
          <a:xfrm>
            <a:off x="4572000" y="1331867"/>
            <a:ext cx="0" cy="481979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1" name="Graphique 10">
            <a:extLst>
              <a:ext uri="{FF2B5EF4-FFF2-40B4-BE49-F238E27FC236}">
                <a16:creationId xmlns:a16="http://schemas.microsoft.com/office/drawing/2014/main" id="{DB59D549-DE2E-4540-BCCC-484AF5C3088C}"/>
              </a:ext>
            </a:extLst>
          </p:cNvPr>
          <p:cNvGraphicFramePr>
            <a:graphicFrameLocks/>
          </p:cNvGraphicFramePr>
          <p:nvPr>
            <p:extLst/>
          </p:nvPr>
        </p:nvGraphicFramePr>
        <p:xfrm>
          <a:off x="167640" y="1998840"/>
          <a:ext cx="4404359" cy="3158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04227AF9-7C9E-41B7-87D3-AF4027A0AFD3}"/>
              </a:ext>
            </a:extLst>
          </p:cNvPr>
          <p:cNvGraphicFramePr>
            <a:graphicFrameLocks/>
          </p:cNvGraphicFramePr>
          <p:nvPr>
            <p:extLst/>
          </p:nvPr>
        </p:nvGraphicFramePr>
        <p:xfrm>
          <a:off x="4606154" y="2035617"/>
          <a:ext cx="4395939" cy="3121799"/>
        </p:xfrm>
        <a:graphic>
          <a:graphicData uri="http://schemas.openxmlformats.org/drawingml/2006/chart">
            <c:chart xmlns:c="http://schemas.openxmlformats.org/drawingml/2006/chart" xmlns:r="http://schemas.openxmlformats.org/officeDocument/2006/relationships" r:id="rId4"/>
          </a:graphicData>
        </a:graphic>
      </p:graphicFrame>
      <p:pic>
        <p:nvPicPr>
          <p:cNvPr id="13"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136528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68E27E-DA52-4F8D-B2B5-D4F10904AD53}"/>
              </a:ext>
            </a:extLst>
          </p:cNvPr>
          <p:cNvSpPr>
            <a:spLocks noGrp="1"/>
          </p:cNvSpPr>
          <p:nvPr>
            <p:ph type="ctrTitle"/>
          </p:nvPr>
        </p:nvSpPr>
        <p:spPr>
          <a:xfrm>
            <a:off x="386174" y="140938"/>
            <a:ext cx="8573267" cy="954107"/>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sécurité alimentaire et moyens de subsistance </a:t>
            </a:r>
          </a:p>
        </p:txBody>
      </p:sp>
      <p:sp>
        <p:nvSpPr>
          <p:cNvPr id="3" name="Sous-titre 2">
            <a:extLst>
              <a:ext uri="{FF2B5EF4-FFF2-40B4-BE49-F238E27FC236}">
                <a16:creationId xmlns:a16="http://schemas.microsoft.com/office/drawing/2014/main" id="{662B6FA7-4E22-4843-92EB-098FD7252F2A}"/>
              </a:ext>
            </a:extLst>
          </p:cNvPr>
          <p:cNvSpPr>
            <a:spLocks noGrp="1"/>
          </p:cNvSpPr>
          <p:nvPr>
            <p:ph type="subTitle" idx="1"/>
          </p:nvPr>
        </p:nvSpPr>
        <p:spPr>
          <a:xfrm>
            <a:off x="136633" y="1460688"/>
            <a:ext cx="5181539" cy="440661"/>
          </a:xfrm>
        </p:spPr>
        <p:txBody>
          <a:bodyPr/>
          <a:lstStyle/>
          <a:p>
            <a:pPr algn="just"/>
            <a:r>
              <a:rPr lang="fr-FR" dirty="0"/>
              <a:t>Principales sources alimentaires des ménages, par statut</a:t>
            </a:r>
          </a:p>
        </p:txBody>
      </p:sp>
      <p:sp>
        <p:nvSpPr>
          <p:cNvPr id="6" name="ZoneTexte 5">
            <a:extLst>
              <a:ext uri="{FF2B5EF4-FFF2-40B4-BE49-F238E27FC236}">
                <a16:creationId xmlns:a16="http://schemas.microsoft.com/office/drawing/2014/main" id="{2D3AB0E6-9203-440D-B703-D1D565BCC395}"/>
              </a:ext>
            </a:extLst>
          </p:cNvPr>
          <p:cNvSpPr txBox="1"/>
          <p:nvPr/>
        </p:nvSpPr>
        <p:spPr>
          <a:xfrm>
            <a:off x="136633" y="4816437"/>
            <a:ext cx="5652569"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ménages PDI (67%) et non déplacés (79%) ont rapporté dépendre majoritairement  des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achats de  biens avec de l’argent sur les machés.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Une partie des ménages PDI a rapporté bénéficier respectivement de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l’aide alimentaire humanitaire/gouvernementale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(19%) et de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dons alimentaire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(9%). </a:t>
            </a:r>
          </a:p>
        </p:txBody>
      </p:sp>
      <p:graphicFrame>
        <p:nvGraphicFramePr>
          <p:cNvPr id="7" name="Graphique 6">
            <a:extLst>
              <a:ext uri="{FF2B5EF4-FFF2-40B4-BE49-F238E27FC236}">
                <a16:creationId xmlns:a16="http://schemas.microsoft.com/office/drawing/2014/main" id="{2EA2B4CC-3B63-4604-A163-DA8D96E904D5}"/>
              </a:ext>
            </a:extLst>
          </p:cNvPr>
          <p:cNvGraphicFramePr>
            <a:graphicFrameLocks/>
          </p:cNvGraphicFramePr>
          <p:nvPr>
            <p:extLst>
              <p:ext uri="{D42A27DB-BD31-4B8C-83A1-F6EECF244321}">
                <p14:modId xmlns:p14="http://schemas.microsoft.com/office/powerpoint/2010/main" val="3336993890"/>
              </p:ext>
            </p:extLst>
          </p:nvPr>
        </p:nvGraphicFramePr>
        <p:xfrm>
          <a:off x="1" y="1762698"/>
          <a:ext cx="5689332" cy="3556062"/>
        </p:xfrm>
        <a:graphic>
          <a:graphicData uri="http://schemas.openxmlformats.org/drawingml/2006/chart">
            <c:chart xmlns:c="http://schemas.openxmlformats.org/drawingml/2006/chart" xmlns:r="http://schemas.openxmlformats.org/officeDocument/2006/relationships" r:id="rId3"/>
          </a:graphicData>
        </a:graphic>
      </p:graphicFrame>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9" name="Rectangle 8">
            <a:extLst>
              <a:ext uri="{FF2B5EF4-FFF2-40B4-BE49-F238E27FC236}">
                <a16:creationId xmlns:a16="http://schemas.microsoft.com/office/drawing/2014/main" id="{2573E43B-2A8B-4533-BBF8-839723379695}"/>
              </a:ext>
            </a:extLst>
          </p:cNvPr>
          <p:cNvSpPr/>
          <p:nvPr/>
        </p:nvSpPr>
        <p:spPr>
          <a:xfrm>
            <a:off x="5889072" y="1460688"/>
            <a:ext cx="3070370"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sp>
        <p:nvSpPr>
          <p:cNvPr id="10" name="ZoneTexte 8">
            <a:extLst>
              <a:ext uri="{FF2B5EF4-FFF2-40B4-BE49-F238E27FC236}">
                <a16:creationId xmlns:a16="http://schemas.microsoft.com/office/drawing/2014/main" id="{4D166DBB-3FB2-4E07-984E-879E6FD2BA50}"/>
              </a:ext>
            </a:extLst>
          </p:cNvPr>
          <p:cNvSpPr txBox="1"/>
          <p:nvPr/>
        </p:nvSpPr>
        <p:spPr>
          <a:xfrm>
            <a:off x="5823242" y="1921388"/>
            <a:ext cx="3213182" cy="3262432"/>
          </a:xfrm>
          <a:prstGeom prst="rect">
            <a:avLst/>
          </a:prstGeom>
          <a:noFill/>
        </p:spPr>
        <p:txBody>
          <a:bodyPr wrap="square">
            <a:spAutoFit/>
          </a:bodyPr>
          <a:lstStyle/>
          <a:p>
            <a:pPr algn="just"/>
            <a:r>
              <a:rPr lang="fr-FR" sz="1600" dirty="0" smtClean="0">
                <a:latin typeface="Arial Narrow" panose="020B0606020202030204" pitchFamily="34" charset="0"/>
              </a:rPr>
              <a:t>Les </a:t>
            </a:r>
            <a:r>
              <a:rPr lang="fr-FR" sz="1600" dirty="0">
                <a:latin typeface="Arial Narrow" panose="020B0606020202030204" pitchFamily="34" charset="0"/>
              </a:rPr>
              <a:t>participants aux groupes de discussion ont </a:t>
            </a:r>
            <a:r>
              <a:rPr lang="fr-FR" sz="1600" dirty="0" smtClean="0">
                <a:latin typeface="Arial Narrow" panose="020B0606020202030204" pitchFamily="34" charset="0"/>
              </a:rPr>
              <a:t>rapporté : </a:t>
            </a:r>
          </a:p>
          <a:p>
            <a:pPr marL="285750" indent="-285750" algn="just">
              <a:buFont typeface="Arial" panose="020B0604020202020204" pitchFamily="34" charset="0"/>
              <a:buChar char="•"/>
            </a:pPr>
            <a:r>
              <a:rPr lang="fr-FR" sz="1600" dirty="0" smtClean="0">
                <a:latin typeface="Arial Narrow" panose="020B0606020202030204" pitchFamily="34" charset="0"/>
              </a:rPr>
              <a:t>Dépendre </a:t>
            </a:r>
            <a:r>
              <a:rPr lang="fr-FR" sz="1600" dirty="0">
                <a:latin typeface="Arial Narrow" panose="020B0606020202030204" pitchFamily="34" charset="0"/>
              </a:rPr>
              <a:t>de l’aide alimentaire pour couvrir leurs besoins. </a:t>
            </a:r>
            <a:endParaRPr lang="fr-FR" sz="1600" dirty="0" smtClean="0">
              <a:latin typeface="Arial Narrow" panose="020B0606020202030204" pitchFamily="34" charset="0"/>
            </a:endParaRPr>
          </a:p>
          <a:p>
            <a:pPr marL="285750" indent="-285750" algn="just">
              <a:buFont typeface="Arial" panose="020B0604020202020204" pitchFamily="34" charset="0"/>
              <a:buChar char="•"/>
            </a:pPr>
            <a:r>
              <a:rPr lang="fr-FR" sz="1600" dirty="0" smtClean="0">
                <a:latin typeface="Arial Narrow" panose="020B0606020202030204" pitchFamily="34" charset="0"/>
              </a:rPr>
              <a:t>L’assistance </a:t>
            </a:r>
            <a:r>
              <a:rPr lang="fr-FR" sz="1600" dirty="0">
                <a:latin typeface="Arial Narrow" panose="020B0606020202030204" pitchFamily="34" charset="0"/>
              </a:rPr>
              <a:t>alimentaire </a:t>
            </a:r>
            <a:r>
              <a:rPr lang="fr-FR" sz="1600" dirty="0" smtClean="0">
                <a:latin typeface="Arial Narrow" panose="020B0606020202030204" pitchFamily="34" charset="0"/>
              </a:rPr>
              <a:t>a </a:t>
            </a:r>
            <a:r>
              <a:rPr lang="fr-FR" sz="1600" dirty="0">
                <a:latin typeface="Arial Narrow" panose="020B0606020202030204" pitchFamily="34" charset="0"/>
              </a:rPr>
              <a:t>été réduite au cours des derniers mois, notamment en termes de fréquence de distribution que de </a:t>
            </a:r>
            <a:r>
              <a:rPr lang="fr-FR" sz="1600" dirty="0" smtClean="0">
                <a:latin typeface="Arial Narrow" panose="020B0606020202030204" pitchFamily="34" charset="0"/>
              </a:rPr>
              <a:t>quantités distribuées</a:t>
            </a:r>
            <a:r>
              <a:rPr lang="fr-FR" sz="1600" dirty="0">
                <a:latin typeface="Arial Narrow" panose="020B0606020202030204" pitchFamily="34" charset="0"/>
              </a:rPr>
              <a:t>. </a:t>
            </a:r>
            <a:endParaRPr lang="fr-FR" sz="1600" dirty="0" smtClean="0">
              <a:latin typeface="Arial Narrow" panose="020B0606020202030204" pitchFamily="34" charset="0"/>
            </a:endParaRPr>
          </a:p>
          <a:p>
            <a:pPr marL="285750" indent="-285750" algn="just">
              <a:buFont typeface="Arial" panose="020B0604020202020204" pitchFamily="34" charset="0"/>
              <a:buChar char="•"/>
            </a:pPr>
            <a:r>
              <a:rPr lang="fr-FR" sz="1600" dirty="0" smtClean="0">
                <a:latin typeface="Arial Narrow" panose="020B0606020202030204" pitchFamily="34" charset="0"/>
              </a:rPr>
              <a:t>Pour certains, aucune </a:t>
            </a:r>
            <a:r>
              <a:rPr lang="fr-FR" sz="1600" dirty="0">
                <a:latin typeface="Arial Narrow" panose="020B0606020202030204" pitchFamily="34" charset="0"/>
              </a:rPr>
              <a:t>assistance alimentaire </a:t>
            </a:r>
            <a:r>
              <a:rPr lang="fr-FR" sz="1600" dirty="0" smtClean="0">
                <a:latin typeface="Arial Narrow" panose="020B0606020202030204" pitchFamily="34" charset="0"/>
              </a:rPr>
              <a:t>n’a </a:t>
            </a:r>
            <a:r>
              <a:rPr lang="fr-FR" sz="1600" dirty="0">
                <a:latin typeface="Arial Narrow" panose="020B0606020202030204" pitchFamily="34" charset="0"/>
              </a:rPr>
              <a:t>été obtenue depuis 7 à 9 mois.</a:t>
            </a:r>
            <a:endParaRPr kumimoji="0" lang="fr-FR" sz="1400" b="0" i="0" u="none" strike="noStrike" kern="1200" cap="none" spc="0" normalizeH="0" baseline="0" noProof="0" dirty="0">
              <a:ln>
                <a:noFill/>
              </a:ln>
              <a:solidFill>
                <a:srgbClr val="EE5859"/>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285750" indent="-285750" algn="just">
              <a:buFont typeface="Arial" panose="020B0604020202020204" pitchFamily="34" charset="0"/>
              <a:buChar char="•"/>
            </a:pPr>
            <a:endParaRPr lang="fr-FR" sz="1600" dirty="0">
              <a:latin typeface="Arial Narrow" panose="020B0606020202030204" pitchFamily="34" charset="0"/>
            </a:endParaRPr>
          </a:p>
        </p:txBody>
      </p:sp>
      <p:cxnSp>
        <p:nvCxnSpPr>
          <p:cNvPr id="11" name="Connecteur droit 9">
            <a:extLst>
              <a:ext uri="{FF2B5EF4-FFF2-40B4-BE49-F238E27FC236}">
                <a16:creationId xmlns:a16="http://schemas.microsoft.com/office/drawing/2014/main" id="{A3513898-3A5A-45E9-B925-1883899BFB82}"/>
              </a:ext>
            </a:extLst>
          </p:cNvPr>
          <p:cNvCxnSpPr>
            <a:cxnSpLocks/>
          </p:cNvCxnSpPr>
          <p:nvPr/>
        </p:nvCxnSpPr>
        <p:spPr>
          <a:xfrm>
            <a:off x="5789202" y="1460688"/>
            <a:ext cx="0" cy="4545718"/>
          </a:xfrm>
          <a:prstGeom prst="line">
            <a:avLst/>
          </a:prstGeom>
          <a:ln w="9525">
            <a:solidFill>
              <a:srgbClr val="58585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457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1A99E95E-BB7D-4579-8F35-4B688F6F3694}"/>
              </a:ext>
            </a:extLst>
          </p:cNvPr>
          <p:cNvSpPr>
            <a:spLocks noGrp="1"/>
          </p:cNvSpPr>
          <p:nvPr>
            <p:ph type="ctrTitle"/>
          </p:nvPr>
        </p:nvSpPr>
        <p:spPr/>
        <p:txBody>
          <a:bodyPr/>
          <a:lstStyle/>
          <a:p>
            <a:r>
              <a:rPr lang="fr-FR" sz="2800" b="1" dirty="0">
                <a:latin typeface="Arial Narrow" panose="020B0606020202030204" pitchFamily="34" charset="0"/>
              </a:rPr>
              <a:t>Cartographie des centres de santés identifiés au niveau des </a:t>
            </a:r>
            <a:r>
              <a:rPr lang="fr-FR" sz="2800"/>
              <a:t>ZAD</a:t>
            </a:r>
            <a:r>
              <a:rPr lang="fr-FR" sz="2800" b="1">
                <a:latin typeface="Arial Narrow" panose="020B0606020202030204" pitchFamily="34" charset="0"/>
              </a:rPr>
              <a:t> couvertes </a:t>
            </a:r>
            <a:r>
              <a:rPr lang="fr-FR" sz="2800" b="1" dirty="0">
                <a:latin typeface="Arial Narrow" panose="020B0606020202030204" pitchFamily="34" charset="0"/>
              </a:rPr>
              <a:t>par l’évaluation ou utilisés par les habitants des </a:t>
            </a:r>
            <a:r>
              <a:rPr lang="fr-FR" sz="2800" dirty="0"/>
              <a:t>ZAD</a:t>
            </a:r>
          </a:p>
        </p:txBody>
      </p:sp>
      <p:sp>
        <p:nvSpPr>
          <p:cNvPr id="3" name="Subtitle 2"/>
          <p:cNvSpPr>
            <a:spLocks noGrp="1"/>
          </p:cNvSpPr>
          <p:nvPr>
            <p:ph type="subTitle" idx="1"/>
          </p:nvPr>
        </p:nvSpPr>
        <p:spPr/>
        <p:txBody>
          <a:bodyPr/>
          <a:lstStyle/>
          <a:p>
            <a:endParaRPr lang="fr-FR"/>
          </a:p>
        </p:txBody>
      </p:sp>
      <p:sp>
        <p:nvSpPr>
          <p:cNvPr id="4" name="Text Placeholder 3"/>
          <p:cNvSpPr>
            <a:spLocks noGrp="1"/>
          </p:cNvSpPr>
          <p:nvPr>
            <p:ph type="body" sz="quarter" idx="13"/>
          </p:nvPr>
        </p:nvSpPr>
        <p:spPr/>
        <p:txBody>
          <a:bodyPr/>
          <a:lstStyle/>
          <a:p>
            <a:endParaRPr lang="fr-FR" dirty="0"/>
          </a:p>
        </p:txBody>
      </p:sp>
      <p:pic>
        <p:nvPicPr>
          <p:cNvPr id="5" name="Picture 4"/>
          <p:cNvPicPr>
            <a:picLocks noChangeAspect="1"/>
          </p:cNvPicPr>
          <p:nvPr/>
        </p:nvPicPr>
        <p:blipFill>
          <a:blip r:embed="rId2"/>
          <a:stretch>
            <a:fillRect/>
          </a:stretch>
        </p:blipFill>
        <p:spPr>
          <a:xfrm>
            <a:off x="3516863" y="1253951"/>
            <a:ext cx="5557358" cy="3940349"/>
          </a:xfrm>
          <a:prstGeom prst="rect">
            <a:avLst/>
          </a:prstGeom>
        </p:spPr>
      </p:pic>
      <p:pic>
        <p:nvPicPr>
          <p:cNvPr id="6"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9411382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16F2B2-0583-48EC-B357-1A393850F874}"/>
              </a:ext>
            </a:extLst>
          </p:cNvPr>
          <p:cNvSpPr>
            <a:spLocks noGrp="1"/>
          </p:cNvSpPr>
          <p:nvPr>
            <p:ph type="ctrTitle"/>
          </p:nvPr>
        </p:nvSpPr>
        <p:spPr>
          <a:xfrm>
            <a:off x="386176" y="16778"/>
            <a:ext cx="8087840" cy="1234829"/>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santé</a:t>
            </a:r>
          </a:p>
        </p:txBody>
      </p:sp>
      <p:sp>
        <p:nvSpPr>
          <p:cNvPr id="3" name="Sous-titre 2">
            <a:extLst>
              <a:ext uri="{FF2B5EF4-FFF2-40B4-BE49-F238E27FC236}">
                <a16:creationId xmlns:a16="http://schemas.microsoft.com/office/drawing/2014/main" id="{A22A70AC-073D-4AFE-9D70-8A8800C37597}"/>
              </a:ext>
            </a:extLst>
          </p:cNvPr>
          <p:cNvSpPr>
            <a:spLocks noGrp="1"/>
          </p:cNvSpPr>
          <p:nvPr>
            <p:ph type="subTitle" idx="1"/>
          </p:nvPr>
        </p:nvSpPr>
        <p:spPr>
          <a:xfrm>
            <a:off x="136634" y="1330904"/>
            <a:ext cx="3390470" cy="608699"/>
          </a:xfrm>
        </p:spPr>
        <p:txBody>
          <a:bodyPr/>
          <a:lstStyle/>
          <a:p>
            <a:pPr algn="just"/>
            <a:r>
              <a:rPr lang="fr-FR" dirty="0"/>
              <a:t>Proportion de ménages rapportant un accès aux soins adéquats, par statut</a:t>
            </a:r>
          </a:p>
        </p:txBody>
      </p:sp>
      <p:sp>
        <p:nvSpPr>
          <p:cNvPr id="5" name="Sous-titre 2">
            <a:extLst>
              <a:ext uri="{FF2B5EF4-FFF2-40B4-BE49-F238E27FC236}">
                <a16:creationId xmlns:a16="http://schemas.microsoft.com/office/drawing/2014/main" id="{F2C592CB-5A37-493A-9DF5-70D71FBC73E9}"/>
              </a:ext>
            </a:extLst>
          </p:cNvPr>
          <p:cNvSpPr txBox="1">
            <a:spLocks/>
          </p:cNvSpPr>
          <p:nvPr/>
        </p:nvSpPr>
        <p:spPr>
          <a:xfrm>
            <a:off x="4087258" y="1330904"/>
            <a:ext cx="4830296" cy="576210"/>
          </a:xfrm>
          <a:prstGeom prst="rect">
            <a:avLst/>
          </a:prstGeom>
        </p:spPr>
        <p:txBody>
          <a:bodyPr anchor="b"/>
          <a:lstStyle>
            <a:lvl1pPr marL="0" indent="0" algn="l" defTabSz="914377" rtl="0" eaLnBrk="1" latinLnBrk="0" hangingPunct="1">
              <a:lnSpc>
                <a:spcPct val="90000"/>
              </a:lnSpc>
              <a:spcBef>
                <a:spcPts val="1000"/>
              </a:spcBef>
              <a:buFont typeface="Arial" panose="020B0604020202020204" pitchFamily="34" charset="0"/>
              <a:buNone/>
              <a:defRPr sz="1700" b="1" kern="1200">
                <a:solidFill>
                  <a:srgbClr val="EE5859"/>
                </a:solidFill>
                <a:latin typeface="Arial Narrow" panose="020B0606020202030204" pitchFamily="34" charset="0"/>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Principales </a:t>
            </a: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difficultés </a:t>
            </a:r>
            <a:r>
              <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identifiées par les ménages pour accéder aux soins, par statut</a:t>
            </a:r>
          </a:p>
        </p:txBody>
      </p:sp>
      <p:cxnSp>
        <p:nvCxnSpPr>
          <p:cNvPr id="8" name="Connecteur droit 7">
            <a:extLst>
              <a:ext uri="{FF2B5EF4-FFF2-40B4-BE49-F238E27FC236}">
                <a16:creationId xmlns:a16="http://schemas.microsoft.com/office/drawing/2014/main" id="{FF8BCA85-3E5B-44F6-92CE-635B95D2231C}"/>
              </a:ext>
            </a:extLst>
          </p:cNvPr>
          <p:cNvCxnSpPr>
            <a:cxnSpLocks/>
          </p:cNvCxnSpPr>
          <p:nvPr/>
        </p:nvCxnSpPr>
        <p:spPr>
          <a:xfrm flipH="1">
            <a:off x="3657301" y="1405237"/>
            <a:ext cx="7743" cy="3565023"/>
          </a:xfrm>
          <a:prstGeom prst="line">
            <a:avLst/>
          </a:prstGeom>
          <a:ln w="9525">
            <a:solidFill>
              <a:srgbClr val="58585A"/>
            </a:solidFill>
            <a:prstDash val="dash"/>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0B06454-8117-4E13-8784-27F07C7342A9}"/>
              </a:ext>
            </a:extLst>
          </p:cNvPr>
          <p:cNvSpPr txBox="1"/>
          <p:nvPr/>
        </p:nvSpPr>
        <p:spPr>
          <a:xfrm>
            <a:off x="170590" y="5141262"/>
            <a:ext cx="86944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services de santé restent largement accessibles à la quasi-totalité des ménages.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Cependant les ménages PDI ont rapporté comme barrières principales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frais de consultation très élevés (30%)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le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temps d’attente pour obtenir une consultation (20%)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au sein des services de santé. Pour les ménages non déplacés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l’insuffisance des équipements de soins médicaux (38%)</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est une barrière d’accès.</a:t>
            </a:r>
          </a:p>
        </p:txBody>
      </p:sp>
      <p:graphicFrame>
        <p:nvGraphicFramePr>
          <p:cNvPr id="9" name="Graphique 8">
            <a:extLst>
              <a:ext uri="{FF2B5EF4-FFF2-40B4-BE49-F238E27FC236}">
                <a16:creationId xmlns:a16="http://schemas.microsoft.com/office/drawing/2014/main" id="{189D3A9E-5090-4B3C-AEE0-FCE467C46268}"/>
              </a:ext>
            </a:extLst>
          </p:cNvPr>
          <p:cNvGraphicFramePr>
            <a:graphicFrameLocks/>
          </p:cNvGraphicFramePr>
          <p:nvPr>
            <p:extLst>
              <p:ext uri="{D42A27DB-BD31-4B8C-83A1-F6EECF244321}">
                <p14:modId xmlns:p14="http://schemas.microsoft.com/office/powerpoint/2010/main" val="4137561159"/>
              </p:ext>
            </p:extLst>
          </p:nvPr>
        </p:nvGraphicFramePr>
        <p:xfrm>
          <a:off x="71092" y="1949603"/>
          <a:ext cx="3456011" cy="30106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699F0EA7-B875-4D5F-A61D-CC885B9A1BF7}"/>
              </a:ext>
            </a:extLst>
          </p:cNvPr>
          <p:cNvGraphicFramePr>
            <a:graphicFrameLocks/>
          </p:cNvGraphicFramePr>
          <p:nvPr>
            <p:extLst>
              <p:ext uri="{D42A27DB-BD31-4B8C-83A1-F6EECF244321}">
                <p14:modId xmlns:p14="http://schemas.microsoft.com/office/powerpoint/2010/main" val="1853497955"/>
              </p:ext>
            </p:extLst>
          </p:nvPr>
        </p:nvGraphicFramePr>
        <p:xfrm>
          <a:off x="3795242" y="2664694"/>
          <a:ext cx="5293875" cy="3082519"/>
        </p:xfrm>
        <a:graphic>
          <a:graphicData uri="http://schemas.openxmlformats.org/drawingml/2006/chart">
            <c:chart xmlns:c="http://schemas.openxmlformats.org/drawingml/2006/chart" xmlns:r="http://schemas.openxmlformats.org/officeDocument/2006/relationships" r:id="rId4"/>
          </a:graphicData>
        </a:graphic>
      </p:graphicFrame>
      <p:pic>
        <p:nvPicPr>
          <p:cNvPr id="12"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562920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1DCA6-91D0-47CC-9755-6A98D536EA45}"/>
              </a:ext>
            </a:extLst>
          </p:cNvPr>
          <p:cNvSpPr>
            <a:spLocks noGrp="1"/>
          </p:cNvSpPr>
          <p:nvPr>
            <p:ph type="ctrTitle"/>
          </p:nvPr>
        </p:nvSpPr>
        <p:spPr>
          <a:xfrm>
            <a:off x="386176" y="71254"/>
            <a:ext cx="8087840" cy="1109666"/>
          </a:xfrm>
        </p:spPr>
        <p:txBody>
          <a:bodyPr/>
          <a:lstStyle/>
          <a:p>
            <a:pPr>
              <a:lnSpc>
                <a:spcPct val="100000"/>
              </a:lnSpc>
            </a:pPr>
            <a:r>
              <a:rPr lang="fr-FR" dirty="0"/>
              <a:t>Présentation des résultats du projet ABA </a:t>
            </a:r>
            <a:r>
              <a:rPr lang="fr-CA" dirty="0" smtClean="0"/>
              <a:t>Dori </a:t>
            </a:r>
            <a:r>
              <a:rPr lang="fr-FR" dirty="0" smtClean="0"/>
              <a:t>: </a:t>
            </a:r>
            <a:r>
              <a:rPr lang="fr-FR" dirty="0"/>
              <a:t>section santé</a:t>
            </a:r>
          </a:p>
        </p:txBody>
      </p:sp>
      <p:sp>
        <p:nvSpPr>
          <p:cNvPr id="3" name="Sous-titre 2">
            <a:extLst>
              <a:ext uri="{FF2B5EF4-FFF2-40B4-BE49-F238E27FC236}">
                <a16:creationId xmlns:a16="http://schemas.microsoft.com/office/drawing/2014/main" id="{085CA139-67EF-4B20-95D3-F94EE110F5F1}"/>
              </a:ext>
            </a:extLst>
          </p:cNvPr>
          <p:cNvSpPr>
            <a:spLocks noGrp="1"/>
          </p:cNvSpPr>
          <p:nvPr>
            <p:ph type="subTitle" idx="1"/>
          </p:nvPr>
        </p:nvSpPr>
        <p:spPr>
          <a:xfrm>
            <a:off x="386176" y="1067970"/>
            <a:ext cx="8087840" cy="852617"/>
          </a:xfrm>
        </p:spPr>
        <p:txBody>
          <a:bodyPr/>
          <a:lstStyle/>
          <a:p>
            <a:pPr algn="just"/>
            <a:r>
              <a:rPr lang="fr-FR" dirty="0"/>
              <a:t>Principaux problèmes de santé rapportés par les ménages au cours des trois mois précédant la collecte des données par statut</a:t>
            </a:r>
          </a:p>
        </p:txBody>
      </p:sp>
      <p:sp>
        <p:nvSpPr>
          <p:cNvPr id="6" name="ZoneTexte 5">
            <a:extLst>
              <a:ext uri="{FF2B5EF4-FFF2-40B4-BE49-F238E27FC236}">
                <a16:creationId xmlns:a16="http://schemas.microsoft.com/office/drawing/2014/main" id="{29650D33-0E56-4C3E-9D2C-8E2F7AC17F77}"/>
              </a:ext>
            </a:extLst>
          </p:cNvPr>
          <p:cNvSpPr txBox="1"/>
          <p:nvPr/>
        </p:nvSpPr>
        <p:spPr>
          <a:xfrm>
            <a:off x="136633" y="5152798"/>
            <a:ext cx="874341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88% des ménages PDI et  87% de ménages non déplacés ont rapporté des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cas de paludisme/fièvre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parmi leurs membres au cours des trois mois précédant la collecte des données. Les ménages PDI (26%) et non déplacés (29%) ont aussi indiqué des cas de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toux/rhume. 13% des ménages ont rapporté des cas de choléra/diarrhée.</a:t>
            </a:r>
          </a:p>
        </p:txBody>
      </p:sp>
      <p:graphicFrame>
        <p:nvGraphicFramePr>
          <p:cNvPr id="8" name="Graphique 7">
            <a:extLst>
              <a:ext uri="{FF2B5EF4-FFF2-40B4-BE49-F238E27FC236}">
                <a16:creationId xmlns:a16="http://schemas.microsoft.com/office/drawing/2014/main" id="{A8A2F883-7566-48C4-A804-9392306E2443}"/>
              </a:ext>
            </a:extLst>
          </p:cNvPr>
          <p:cNvGraphicFramePr>
            <a:graphicFrameLocks/>
          </p:cNvGraphicFramePr>
          <p:nvPr>
            <p:extLst>
              <p:ext uri="{D42A27DB-BD31-4B8C-83A1-F6EECF244321}">
                <p14:modId xmlns:p14="http://schemas.microsoft.com/office/powerpoint/2010/main" val="3496063859"/>
              </p:ext>
            </p:extLst>
          </p:nvPr>
        </p:nvGraphicFramePr>
        <p:xfrm>
          <a:off x="419395" y="2105144"/>
          <a:ext cx="8177893" cy="3047654"/>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293180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1A99E95E-BB7D-4579-8F35-4B688F6F3694}"/>
              </a:ext>
            </a:extLst>
          </p:cNvPr>
          <p:cNvSpPr>
            <a:spLocks noGrp="1"/>
          </p:cNvSpPr>
          <p:nvPr>
            <p:ph type="ctrTitle"/>
          </p:nvPr>
        </p:nvSpPr>
        <p:spPr>
          <a:xfrm>
            <a:off x="386176" y="156581"/>
            <a:ext cx="8472074" cy="943338"/>
          </a:xfrm>
        </p:spPr>
        <p:txBody>
          <a:bodyPr/>
          <a:lstStyle/>
          <a:p>
            <a:pPr>
              <a:lnSpc>
                <a:spcPct val="100000"/>
              </a:lnSpc>
            </a:pPr>
            <a:r>
              <a:rPr lang="fr-FR" sz="2800" b="1" dirty="0">
                <a:latin typeface="Arial Narrow" panose="020B0606020202030204" pitchFamily="34" charset="0"/>
              </a:rPr>
              <a:t>Cartographie des établissements scolaires couverts par l’évaluation ou utilisés par les habitants des </a:t>
            </a:r>
            <a:r>
              <a:rPr lang="fr-FR" sz="2800" dirty="0"/>
              <a:t>ZAD</a:t>
            </a:r>
          </a:p>
        </p:txBody>
      </p:sp>
      <p:pic>
        <p:nvPicPr>
          <p:cNvPr id="2" name="Picture 1"/>
          <p:cNvPicPr>
            <a:picLocks noChangeAspect="1"/>
          </p:cNvPicPr>
          <p:nvPr/>
        </p:nvPicPr>
        <p:blipFill rotWithShape="1">
          <a:blip r:embed="rId2"/>
          <a:srcRect t="2256"/>
          <a:stretch/>
        </p:blipFill>
        <p:spPr>
          <a:xfrm>
            <a:off x="828674" y="1276350"/>
            <a:ext cx="7213535" cy="4979034"/>
          </a:xfrm>
          <a:prstGeom prst="rect">
            <a:avLst/>
          </a:prstGeom>
        </p:spPr>
      </p:pic>
      <p:pic>
        <p:nvPicPr>
          <p:cNvPr id="4"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615201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71DCA6-91D0-47CC-9755-6A98D536EA45}"/>
              </a:ext>
            </a:extLst>
          </p:cNvPr>
          <p:cNvSpPr>
            <a:spLocks noGrp="1"/>
          </p:cNvSpPr>
          <p:nvPr>
            <p:ph type="ctrTitle"/>
          </p:nvPr>
        </p:nvSpPr>
        <p:spPr>
          <a:xfrm>
            <a:off x="386175" y="71254"/>
            <a:ext cx="8514543" cy="1109666"/>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éducation</a:t>
            </a:r>
          </a:p>
        </p:txBody>
      </p:sp>
      <p:sp>
        <p:nvSpPr>
          <p:cNvPr id="3" name="Sous-titre 2">
            <a:extLst>
              <a:ext uri="{FF2B5EF4-FFF2-40B4-BE49-F238E27FC236}">
                <a16:creationId xmlns:a16="http://schemas.microsoft.com/office/drawing/2014/main" id="{085CA139-67EF-4B20-95D3-F94EE110F5F1}"/>
              </a:ext>
            </a:extLst>
          </p:cNvPr>
          <p:cNvSpPr>
            <a:spLocks noGrp="1"/>
          </p:cNvSpPr>
          <p:nvPr>
            <p:ph type="subTitle" idx="1"/>
          </p:nvPr>
        </p:nvSpPr>
        <p:spPr>
          <a:xfrm>
            <a:off x="386176" y="1248032"/>
            <a:ext cx="8087840" cy="660281"/>
          </a:xfrm>
        </p:spPr>
        <p:txBody>
          <a:bodyPr/>
          <a:lstStyle/>
          <a:p>
            <a:pPr algn="just"/>
            <a:r>
              <a:rPr lang="fr-FR" dirty="0"/>
              <a:t>Proportion </a:t>
            </a:r>
            <a:r>
              <a:rPr lang="fr-FR" dirty="0" smtClean="0"/>
              <a:t>des </a:t>
            </a:r>
            <a:r>
              <a:rPr lang="fr-FR" dirty="0"/>
              <a:t>ménages </a:t>
            </a:r>
            <a:r>
              <a:rPr lang="fr-FR" dirty="0" smtClean="0"/>
              <a:t>ayant </a:t>
            </a:r>
            <a:r>
              <a:rPr lang="fr-FR" dirty="0"/>
              <a:t>accès à un établissement </a:t>
            </a:r>
            <a:r>
              <a:rPr lang="fr-FR" dirty="0" smtClean="0"/>
              <a:t>éducatif </a:t>
            </a:r>
            <a:r>
              <a:rPr lang="fr-FR" dirty="0"/>
              <a:t>adéquat à distance de marche, par </a:t>
            </a:r>
            <a:r>
              <a:rPr lang="fr-FR" dirty="0" smtClean="0"/>
              <a:t>statut, parmi </a:t>
            </a:r>
            <a:r>
              <a:rPr lang="fr-FR" dirty="0"/>
              <a:t>les ménages comptant au moins un membre en âge d'aller à l'école </a:t>
            </a:r>
          </a:p>
        </p:txBody>
      </p:sp>
      <p:sp>
        <p:nvSpPr>
          <p:cNvPr id="6" name="ZoneTexte 5">
            <a:extLst>
              <a:ext uri="{FF2B5EF4-FFF2-40B4-BE49-F238E27FC236}">
                <a16:creationId xmlns:a16="http://schemas.microsoft.com/office/drawing/2014/main" id="{29650D33-0E56-4C3E-9D2C-8E2F7AC17F77}"/>
              </a:ext>
            </a:extLst>
          </p:cNvPr>
          <p:cNvSpPr txBox="1"/>
          <p:nvPr/>
        </p:nvSpPr>
        <p:spPr>
          <a:xfrm>
            <a:off x="205120" y="4936186"/>
            <a:ext cx="8623881"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 majorité des 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ont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rapporté que leurs membres en âge d’aller à l’école ont accès à des services éducatifs adéquats à distance de marche. Cependant l’accès à des centres éducatifs adéquats pour des membres en âge d’aller à l’école est préoccupante pour 25% des ménages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PDI et 11% des ménages non déplacés.   </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aphicFrame>
        <p:nvGraphicFramePr>
          <p:cNvPr id="8" name="Graphique 7">
            <a:extLst>
              <a:ext uri="{FF2B5EF4-FFF2-40B4-BE49-F238E27FC236}">
                <a16:creationId xmlns:a16="http://schemas.microsoft.com/office/drawing/2014/main" id="{5EEF2B3C-A5C7-46CD-848A-C3DB2B11D60C}"/>
              </a:ext>
            </a:extLst>
          </p:cNvPr>
          <p:cNvGraphicFramePr>
            <a:graphicFrameLocks/>
          </p:cNvGraphicFramePr>
          <p:nvPr>
            <p:extLst>
              <p:ext uri="{D42A27DB-BD31-4B8C-83A1-F6EECF244321}">
                <p14:modId xmlns:p14="http://schemas.microsoft.com/office/powerpoint/2010/main" val="3304989175"/>
              </p:ext>
            </p:extLst>
          </p:nvPr>
        </p:nvGraphicFramePr>
        <p:xfrm>
          <a:off x="369588" y="1797406"/>
          <a:ext cx="8121015" cy="3114260"/>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
        <p:nvSpPr>
          <p:cNvPr id="4" name="Rectangle 3"/>
          <p:cNvSpPr/>
          <p:nvPr/>
        </p:nvSpPr>
        <p:spPr>
          <a:xfrm>
            <a:off x="0" y="5934896"/>
            <a:ext cx="5562741" cy="253916"/>
          </a:xfrm>
          <a:prstGeom prst="rect">
            <a:avLst/>
          </a:prstGeom>
        </p:spPr>
        <p:txBody>
          <a:bodyPr wrap="none">
            <a:spAutoFit/>
          </a:bodyPr>
          <a:lstStyle/>
          <a:p>
            <a:r>
              <a:rPr lang="fr-FR" sz="1050" dirty="0" smtClean="0">
                <a:latin typeface="Arial Narrow" panose="020B0606020202030204" pitchFamily="34" charset="0"/>
              </a:rPr>
              <a:t>*Parmi les ménages comptant au moins un membre </a:t>
            </a:r>
            <a:r>
              <a:rPr lang="fr-FR" sz="1050" dirty="0">
                <a:latin typeface="Arial Narrow" panose="020B0606020202030204" pitchFamily="34" charset="0"/>
              </a:rPr>
              <a:t>en âge d'aller à </a:t>
            </a:r>
            <a:r>
              <a:rPr lang="fr-FR" sz="1050" dirty="0" smtClean="0">
                <a:latin typeface="Arial Narrow" panose="020B0606020202030204" pitchFamily="34" charset="0"/>
              </a:rPr>
              <a:t>l'école (PDI : 100%, non déplacés : 97%)</a:t>
            </a:r>
            <a:endParaRPr lang="fr-FR" sz="1050" dirty="0">
              <a:latin typeface="Arial Narrow" panose="020B0606020202030204" pitchFamily="34" charset="0"/>
            </a:endParaRPr>
          </a:p>
        </p:txBody>
      </p:sp>
    </p:spTree>
    <p:extLst>
      <p:ext uri="{BB962C8B-B14F-4D97-AF65-F5344CB8AC3E}">
        <p14:creationId xmlns:p14="http://schemas.microsoft.com/office/powerpoint/2010/main" val="33580027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90F33-FA12-4942-92E7-69B1177295C0}"/>
              </a:ext>
            </a:extLst>
          </p:cNvPr>
          <p:cNvSpPr>
            <a:spLocks noGrp="1"/>
          </p:cNvSpPr>
          <p:nvPr>
            <p:ph type="ctrTitle"/>
          </p:nvPr>
        </p:nvSpPr>
        <p:spPr>
          <a:xfrm>
            <a:off x="386176" y="-17930"/>
            <a:ext cx="8087840" cy="1302657"/>
          </a:xfrm>
        </p:spPr>
        <p:txBody>
          <a:bodyPr/>
          <a:lstStyle/>
          <a:p>
            <a:pPr algn="just">
              <a:lnSpc>
                <a:spcPct val="100000"/>
              </a:lnSpc>
            </a:pPr>
            <a:r>
              <a:rPr lang="fr-FR" dirty="0"/>
              <a:t>Présentation des résultats du projet ABA</a:t>
            </a:r>
            <a:r>
              <a:rPr lang="fr-CA" dirty="0"/>
              <a:t> </a:t>
            </a:r>
            <a:r>
              <a:rPr lang="fr-CA" dirty="0" smtClean="0"/>
              <a:t>Dori :</a:t>
            </a:r>
            <a:r>
              <a:rPr lang="fr-FR" dirty="0" smtClean="0"/>
              <a:t> </a:t>
            </a:r>
            <a:r>
              <a:rPr lang="fr-FR" dirty="0"/>
              <a:t>section éducation</a:t>
            </a:r>
          </a:p>
        </p:txBody>
      </p:sp>
      <p:sp>
        <p:nvSpPr>
          <p:cNvPr id="3" name="Sous-titre 2">
            <a:extLst>
              <a:ext uri="{FF2B5EF4-FFF2-40B4-BE49-F238E27FC236}">
                <a16:creationId xmlns:a16="http://schemas.microsoft.com/office/drawing/2014/main" id="{F2EC2129-34B6-41C4-9D32-6BC156EAC5D2}"/>
              </a:ext>
            </a:extLst>
          </p:cNvPr>
          <p:cNvSpPr>
            <a:spLocks noGrp="1"/>
          </p:cNvSpPr>
          <p:nvPr>
            <p:ph type="subTitle" idx="1"/>
          </p:nvPr>
        </p:nvSpPr>
        <p:spPr>
          <a:xfrm>
            <a:off x="162059" y="1425806"/>
            <a:ext cx="4929894" cy="484254"/>
          </a:xfrm>
        </p:spPr>
        <p:txBody>
          <a:bodyPr/>
          <a:lstStyle/>
          <a:p>
            <a:pPr algn="just"/>
            <a:r>
              <a:rPr lang="fr-FR" dirty="0"/>
              <a:t>Principales barrières d’accès à un établissement éducatif à distance de marche, par statut</a:t>
            </a:r>
          </a:p>
        </p:txBody>
      </p:sp>
      <p:graphicFrame>
        <p:nvGraphicFramePr>
          <p:cNvPr id="8" name="Graphique 2">
            <a:extLst>
              <a:ext uri="{FF2B5EF4-FFF2-40B4-BE49-F238E27FC236}">
                <a16:creationId xmlns:a16="http://schemas.microsoft.com/office/drawing/2014/main" id="{1C6A4DFA-1F42-4B11-93F6-8881212C748A}"/>
              </a:ext>
            </a:extLst>
          </p:cNvPr>
          <p:cNvGraphicFramePr>
            <a:graphicFrameLocks/>
          </p:cNvGraphicFramePr>
          <p:nvPr>
            <p:extLst>
              <p:ext uri="{D42A27DB-BD31-4B8C-83A1-F6EECF244321}">
                <p14:modId xmlns:p14="http://schemas.microsoft.com/office/powerpoint/2010/main" val="2278671397"/>
              </p:ext>
            </p:extLst>
          </p:nvPr>
        </p:nvGraphicFramePr>
        <p:xfrm>
          <a:off x="-685433" y="2033209"/>
          <a:ext cx="6132532" cy="41791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BC9C3406-58B4-4A90-B5F6-FDF760A0A388}"/>
              </a:ext>
            </a:extLst>
          </p:cNvPr>
          <p:cNvSpPr/>
          <p:nvPr/>
        </p:nvSpPr>
        <p:spPr>
          <a:xfrm>
            <a:off x="5561310" y="1380947"/>
            <a:ext cx="3428454" cy="320040"/>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sp>
        <p:nvSpPr>
          <p:cNvPr id="10" name="ZoneTexte 9">
            <a:extLst>
              <a:ext uri="{FF2B5EF4-FFF2-40B4-BE49-F238E27FC236}">
                <a16:creationId xmlns:a16="http://schemas.microsoft.com/office/drawing/2014/main" id="{2EBA678E-72BC-4F78-9BBF-9D778AACB660}"/>
              </a:ext>
            </a:extLst>
          </p:cNvPr>
          <p:cNvSpPr txBox="1"/>
          <p:nvPr/>
        </p:nvSpPr>
        <p:spPr>
          <a:xfrm>
            <a:off x="5570527" y="1884711"/>
            <a:ext cx="3428455" cy="23493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Les participants aux groupes de discussion ont cité comme principales difficultés d’accès à l’éducation :</a:t>
            </a: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L’absence d’école sur les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sites ;</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le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manque de place dans les salles de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classe ; </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l'éloignement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des écoles surtout pour les élèves les plus jeunes </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d'âges ;</a:t>
            </a:r>
            <a:endPar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fr-FR" sz="1400" dirty="0">
                <a:solidFill>
                  <a:prstClr val="black"/>
                </a:solidFill>
                <a:latin typeface="Arial Narrow" panose="020B0606020202030204" pitchFamily="34" charset="0"/>
                <a:ea typeface="Calibri" panose="020F0502020204030204" pitchFamily="34" charset="0"/>
                <a:cs typeface="Arial" panose="020B0604020202020204" pitchFamily="34" charset="0"/>
              </a:rPr>
              <a:t>l</a:t>
            </a:r>
            <a:r>
              <a:rPr kumimoji="0" lang="fr-FR" sz="1400" b="0" i="0" u="none" strike="noStrike" kern="1200" cap="none" spc="0" normalizeH="0" baseline="0" noProof="0" dirty="0" smtClean="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e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manque de moyens financiers pour scolariser les enfants</a:t>
            </a:r>
          </a:p>
        </p:txBody>
      </p:sp>
      <p:cxnSp>
        <p:nvCxnSpPr>
          <p:cNvPr id="11" name="Connecteur droit 8">
            <a:extLst>
              <a:ext uri="{FF2B5EF4-FFF2-40B4-BE49-F238E27FC236}">
                <a16:creationId xmlns:a16="http://schemas.microsoft.com/office/drawing/2014/main" id="{7D6AFC0E-FE86-43C8-B1D5-0D530C83B6FB}"/>
              </a:ext>
            </a:extLst>
          </p:cNvPr>
          <p:cNvCxnSpPr>
            <a:cxnSpLocks/>
          </p:cNvCxnSpPr>
          <p:nvPr/>
        </p:nvCxnSpPr>
        <p:spPr>
          <a:xfrm>
            <a:off x="5447099" y="1380947"/>
            <a:ext cx="0" cy="467837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96232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D98BC6-AB3C-4A25-BDD2-FB488E6510CB}"/>
              </a:ext>
            </a:extLst>
          </p:cNvPr>
          <p:cNvSpPr>
            <a:spLocks noGrp="1"/>
          </p:cNvSpPr>
          <p:nvPr>
            <p:ph type="ctrTitle"/>
          </p:nvPr>
        </p:nvSpPr>
        <p:spPr>
          <a:xfrm>
            <a:off x="386175" y="124961"/>
            <a:ext cx="8087840" cy="1010523"/>
          </a:xfrm>
        </p:spPr>
        <p:txBody>
          <a:bodyPr/>
          <a:lstStyle/>
          <a:p>
            <a:pPr>
              <a:lnSpc>
                <a:spcPct val="100000"/>
              </a:lnSpc>
            </a:pPr>
            <a:r>
              <a:rPr lang="fr-FR" dirty="0"/>
              <a:t>Présentation des résultats du projet ABA </a:t>
            </a:r>
            <a:r>
              <a:rPr lang="fr-CA" dirty="0" smtClean="0"/>
              <a:t>Dori </a:t>
            </a:r>
            <a:r>
              <a:rPr lang="fr-FR" dirty="0" smtClean="0"/>
              <a:t>: section </a:t>
            </a:r>
            <a:r>
              <a:rPr lang="fr-FR" dirty="0"/>
              <a:t>éducation</a:t>
            </a:r>
          </a:p>
        </p:txBody>
      </p:sp>
      <p:sp>
        <p:nvSpPr>
          <p:cNvPr id="3" name="Sous-titre 2">
            <a:extLst>
              <a:ext uri="{FF2B5EF4-FFF2-40B4-BE49-F238E27FC236}">
                <a16:creationId xmlns:a16="http://schemas.microsoft.com/office/drawing/2014/main" id="{413B951F-645C-4C1F-B7CC-B1B6C593D388}"/>
              </a:ext>
            </a:extLst>
          </p:cNvPr>
          <p:cNvSpPr>
            <a:spLocks noGrp="1"/>
          </p:cNvSpPr>
          <p:nvPr>
            <p:ph type="subTitle" idx="1"/>
          </p:nvPr>
        </p:nvSpPr>
        <p:spPr>
          <a:xfrm>
            <a:off x="231009" y="1380947"/>
            <a:ext cx="8437862" cy="755861"/>
          </a:xfrm>
        </p:spPr>
        <p:txBody>
          <a:bodyPr/>
          <a:lstStyle/>
          <a:p>
            <a:pPr algn="just"/>
            <a:r>
              <a:rPr lang="fr-FR" dirty="0"/>
              <a:t>Evolution rapportée de l’accès à un établissement éducatif à distance de marche au cours des trois mois précédant la collecte de données, par statut</a:t>
            </a:r>
          </a:p>
        </p:txBody>
      </p:sp>
      <p:sp>
        <p:nvSpPr>
          <p:cNvPr id="6" name="ZoneTexte 5">
            <a:extLst>
              <a:ext uri="{FF2B5EF4-FFF2-40B4-BE49-F238E27FC236}">
                <a16:creationId xmlns:a16="http://schemas.microsoft.com/office/drawing/2014/main" id="{8B961A51-1384-4434-AC02-71D18EE06590}"/>
              </a:ext>
            </a:extLst>
          </p:cNvPr>
          <p:cNvSpPr txBox="1"/>
          <p:nvPr/>
        </p:nvSpPr>
        <p:spPr>
          <a:xfrm>
            <a:off x="231009" y="5303455"/>
            <a:ext cx="8617155"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27% des ménages PDI et 5% des non déplacés ont rapporté que les conditions d’accès des membres de leur ménage en âge d'aller à l'école à un établissement éducatif à distance de marche </a:t>
            </a:r>
            <a:r>
              <a:rPr kumimoji="0" lang="fr-FR"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se sont détériorées </a:t>
            </a:r>
            <a:r>
              <a:rPr kumimoji="0" lang="fr-FR"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au cours des trois mois précédant la collecte de données.</a:t>
            </a:r>
          </a:p>
        </p:txBody>
      </p:sp>
      <p:graphicFrame>
        <p:nvGraphicFramePr>
          <p:cNvPr id="14" name="Graphique 13">
            <a:extLst>
              <a:ext uri="{FF2B5EF4-FFF2-40B4-BE49-F238E27FC236}">
                <a16:creationId xmlns:a16="http://schemas.microsoft.com/office/drawing/2014/main" id="{BBE179DE-76DC-4A64-A699-016031EED3C8}"/>
              </a:ext>
            </a:extLst>
          </p:cNvPr>
          <p:cNvGraphicFramePr>
            <a:graphicFrameLocks/>
          </p:cNvGraphicFramePr>
          <p:nvPr>
            <p:extLst>
              <p:ext uri="{D42A27DB-BD31-4B8C-83A1-F6EECF244321}">
                <p14:modId xmlns:p14="http://schemas.microsoft.com/office/powerpoint/2010/main" val="3550369691"/>
              </p:ext>
            </p:extLst>
          </p:nvPr>
        </p:nvGraphicFramePr>
        <p:xfrm>
          <a:off x="1357118" y="2364761"/>
          <a:ext cx="6364935" cy="280319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360992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16BE7-E8BE-48F4-9D3E-77B9DB61FC15}"/>
              </a:ext>
            </a:extLst>
          </p:cNvPr>
          <p:cNvSpPr>
            <a:spLocks noGrp="1"/>
          </p:cNvSpPr>
          <p:nvPr>
            <p:ph type="ctrTitle"/>
          </p:nvPr>
        </p:nvSpPr>
        <p:spPr>
          <a:xfrm>
            <a:off x="386175" y="163926"/>
            <a:ext cx="8087840" cy="881225"/>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a:t>
            </a:r>
            <a:r>
              <a:rPr lang="fr-FR" dirty="0" smtClean="0"/>
              <a:t>et redevabilité</a:t>
            </a:r>
            <a:endParaRPr lang="fr-FR" dirty="0"/>
          </a:p>
        </p:txBody>
      </p:sp>
      <p:sp>
        <p:nvSpPr>
          <p:cNvPr id="3" name="Sous-titre 2">
            <a:extLst>
              <a:ext uri="{FF2B5EF4-FFF2-40B4-BE49-F238E27FC236}">
                <a16:creationId xmlns:a16="http://schemas.microsoft.com/office/drawing/2014/main" id="{063231FF-1E99-4558-AB4D-0DA20C1DE5CF}"/>
              </a:ext>
            </a:extLst>
          </p:cNvPr>
          <p:cNvSpPr>
            <a:spLocks noGrp="1"/>
          </p:cNvSpPr>
          <p:nvPr>
            <p:ph type="subTitle" idx="1"/>
          </p:nvPr>
        </p:nvSpPr>
        <p:spPr>
          <a:xfrm>
            <a:off x="386174" y="1348362"/>
            <a:ext cx="8343939" cy="551006"/>
          </a:xfrm>
        </p:spPr>
        <p:txBody>
          <a:bodyPr/>
          <a:lstStyle/>
          <a:p>
            <a:pPr algn="just"/>
            <a:r>
              <a:rPr lang="fr-FR" dirty="0"/>
              <a:t>Principales sources d'information rapportées par les ménages concernant les infrastructures sociocommunautaires sur les </a:t>
            </a:r>
            <a:r>
              <a:rPr lang="fr-FR" dirty="0" smtClean="0"/>
              <a:t>ZAD, </a:t>
            </a:r>
            <a:r>
              <a:rPr lang="fr-FR" dirty="0"/>
              <a:t>par statut</a:t>
            </a:r>
          </a:p>
        </p:txBody>
      </p:sp>
      <p:graphicFrame>
        <p:nvGraphicFramePr>
          <p:cNvPr id="7" name="Graphique 6">
            <a:extLst>
              <a:ext uri="{FF2B5EF4-FFF2-40B4-BE49-F238E27FC236}">
                <a16:creationId xmlns:a16="http://schemas.microsoft.com/office/drawing/2014/main" id="{081DBA12-DAE0-4FC7-8CCE-72204EB417B3}"/>
              </a:ext>
            </a:extLst>
          </p:cNvPr>
          <p:cNvGraphicFramePr/>
          <p:nvPr>
            <p:extLst>
              <p:ext uri="{D42A27DB-BD31-4B8C-83A1-F6EECF244321}">
                <p14:modId xmlns:p14="http://schemas.microsoft.com/office/powerpoint/2010/main" val="1610694703"/>
              </p:ext>
            </p:extLst>
          </p:nvPr>
        </p:nvGraphicFramePr>
        <p:xfrm>
          <a:off x="386175" y="2133030"/>
          <a:ext cx="8087839" cy="258900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73EDD6D5-661E-4E1C-932B-A860EAD409F7}"/>
              </a:ext>
            </a:extLst>
          </p:cNvPr>
          <p:cNvSpPr txBox="1"/>
          <p:nvPr/>
        </p:nvSpPr>
        <p:spPr>
          <a:xfrm>
            <a:off x="386175" y="4955697"/>
            <a:ext cx="8087839"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ménages PDI et les ménages non déplacés ont rapporté utiliser principalement trois sources pour s’informer sur les infrastructures sociocommunautaires sur les SAT de la ville : les leaders communautaires, les autorités locales et les amis et la famille.</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91971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wn Arrow Callout 13"/>
          <p:cNvSpPr/>
          <p:nvPr/>
        </p:nvSpPr>
        <p:spPr>
          <a:xfrm>
            <a:off x="2682021" y="3920350"/>
            <a:ext cx="1764742" cy="754497"/>
          </a:xfrm>
          <a:prstGeom prst="downArrowCallout">
            <a:avLst/>
          </a:prstGeom>
          <a:solidFill>
            <a:srgbClr val="58585A"/>
          </a:solid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Callout 15"/>
          <p:cNvSpPr/>
          <p:nvPr/>
        </p:nvSpPr>
        <p:spPr>
          <a:xfrm>
            <a:off x="6877690" y="3946697"/>
            <a:ext cx="1764742" cy="754497"/>
          </a:xfrm>
          <a:prstGeom prst="downArrowCallout">
            <a:avLst/>
          </a:prstGeom>
          <a:solidFill>
            <a:srgbClr val="D1D3D4"/>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own Arrow Callout 14"/>
          <p:cNvSpPr/>
          <p:nvPr/>
        </p:nvSpPr>
        <p:spPr>
          <a:xfrm>
            <a:off x="4756717" y="3928581"/>
            <a:ext cx="1764742" cy="754497"/>
          </a:xfrm>
          <a:prstGeom prst="downArrowCallout">
            <a:avLst/>
          </a:prstGeom>
          <a:solidFill>
            <a:srgbClr val="D2CBB8"/>
          </a:solidFill>
          <a:ln>
            <a:solidFill>
              <a:srgbClr val="D2C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space réservé du texte 7"/>
          <p:cNvSpPr>
            <a:spLocks noGrp="1"/>
          </p:cNvSpPr>
          <p:nvPr>
            <p:ph type="body" sz="quarter" idx="25"/>
          </p:nvPr>
        </p:nvSpPr>
        <p:spPr>
          <a:xfrm>
            <a:off x="4756717" y="1856507"/>
            <a:ext cx="1850571" cy="2078923"/>
          </a:xfrm>
        </p:spPr>
        <p:txBody>
          <a:bodyPr/>
          <a:lstStyle/>
          <a:p>
            <a:pPr algn="ctr"/>
            <a:r>
              <a:rPr lang="fr-FR" sz="2000" dirty="0"/>
              <a:t>Évaluation des besoins des communautés et des dynamiques de cohésion sociale </a:t>
            </a:r>
          </a:p>
        </p:txBody>
      </p:sp>
      <p:sp>
        <p:nvSpPr>
          <p:cNvPr id="2" name="Titre 1"/>
          <p:cNvSpPr>
            <a:spLocks noGrp="1"/>
          </p:cNvSpPr>
          <p:nvPr>
            <p:ph type="ctrTitle"/>
          </p:nvPr>
        </p:nvSpPr>
        <p:spPr>
          <a:ln>
            <a:noFill/>
          </a:ln>
        </p:spPr>
        <p:txBody>
          <a:bodyPr/>
          <a:lstStyle/>
          <a:p>
            <a:pPr>
              <a:lnSpc>
                <a:spcPct val="100000"/>
              </a:lnSpc>
            </a:pPr>
            <a:r>
              <a:rPr lang="fr-FR" dirty="0" smtClean="0">
                <a:solidFill>
                  <a:schemeClr val="bg1"/>
                </a:solidFill>
              </a:rPr>
              <a:t>Evaluation territoriale : informer les acteurs locaux et les acteurs humanitaires</a:t>
            </a:r>
            <a:endParaRPr lang="fr-FR" dirty="0">
              <a:solidFill>
                <a:schemeClr val="bg1"/>
              </a:solidFill>
            </a:endParaRPr>
          </a:p>
        </p:txBody>
      </p:sp>
      <p:sp>
        <p:nvSpPr>
          <p:cNvPr id="7" name="Espace réservé du texte 6"/>
          <p:cNvSpPr>
            <a:spLocks noGrp="1"/>
          </p:cNvSpPr>
          <p:nvPr>
            <p:ph type="body" sz="quarter" idx="24"/>
          </p:nvPr>
        </p:nvSpPr>
        <p:spPr>
          <a:xfrm>
            <a:off x="2677934" y="1856507"/>
            <a:ext cx="1771289" cy="2388699"/>
          </a:xfrm>
        </p:spPr>
        <p:txBody>
          <a:bodyPr/>
          <a:lstStyle/>
          <a:p>
            <a:pPr algn="ctr"/>
            <a:r>
              <a:rPr lang="fr-FR" sz="2000" dirty="0"/>
              <a:t>Identifier les systèmes de gouvernance locale et les acteurs de mise en œuvre existants</a:t>
            </a:r>
          </a:p>
        </p:txBody>
      </p:sp>
      <p:sp>
        <p:nvSpPr>
          <p:cNvPr id="9" name="Espace réservé du texte 8"/>
          <p:cNvSpPr>
            <a:spLocks noGrp="1"/>
          </p:cNvSpPr>
          <p:nvPr>
            <p:ph type="body" sz="quarter" idx="26"/>
          </p:nvPr>
        </p:nvSpPr>
        <p:spPr>
          <a:xfrm>
            <a:off x="6885584" y="1856507"/>
            <a:ext cx="1796885" cy="2086843"/>
          </a:xfrm>
        </p:spPr>
        <p:txBody>
          <a:bodyPr/>
          <a:lstStyle/>
          <a:p>
            <a:pPr algn="ctr"/>
            <a:r>
              <a:rPr lang="fr-FR" sz="2000" dirty="0"/>
              <a:t>Cartographie de l'infrastructure des services de base</a:t>
            </a:r>
          </a:p>
        </p:txBody>
      </p:sp>
      <p:sp>
        <p:nvSpPr>
          <p:cNvPr id="4" name="Down Arrow Callout 3"/>
          <p:cNvSpPr/>
          <p:nvPr/>
        </p:nvSpPr>
        <p:spPr>
          <a:xfrm>
            <a:off x="601812" y="3924413"/>
            <a:ext cx="1764742" cy="754497"/>
          </a:xfrm>
          <a:prstGeom prst="downArrowCallout">
            <a:avLst/>
          </a:prstGeom>
          <a:solidFill>
            <a:srgbClr val="EE5859"/>
          </a:solidFill>
          <a:ln>
            <a:solidFill>
              <a:srgbClr val="EF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573001" y="4740033"/>
            <a:ext cx="1720622" cy="841618"/>
          </a:xfrm>
          <a:prstGeom prst="roundRect">
            <a:avLst/>
          </a:prstGeom>
          <a:solidFill>
            <a:srgbClr val="EE5859"/>
          </a:solidFill>
          <a:ln>
            <a:solidFill>
              <a:srgbClr val="EF5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Arial Narrow" panose="020B0606020202030204" pitchFamily="34" charset="0"/>
              </a:rPr>
              <a:t>Soutenir les acteurs locaux et </a:t>
            </a:r>
            <a:r>
              <a:rPr lang="fr-FR" sz="1400" dirty="0" smtClean="0">
                <a:latin typeface="Arial Narrow" panose="020B0606020202030204" pitchFamily="34" charset="0"/>
              </a:rPr>
              <a:t>G-SAT* </a:t>
            </a:r>
            <a:r>
              <a:rPr lang="fr-FR" sz="1400" dirty="0">
                <a:latin typeface="Arial Narrow" panose="020B0606020202030204" pitchFamily="34" charset="0"/>
              </a:rPr>
              <a:t>sur la localisation des </a:t>
            </a:r>
            <a:r>
              <a:rPr lang="fr-FR" sz="1400" dirty="0" smtClean="0">
                <a:latin typeface="Arial Narrow" panose="020B0606020202030204" pitchFamily="34" charset="0"/>
              </a:rPr>
              <a:t>PDI.</a:t>
            </a:r>
            <a:endParaRPr lang="en-US" sz="1400" dirty="0">
              <a:latin typeface="Arial Narrow" panose="020B0606020202030204" pitchFamily="34" charset="0"/>
            </a:endParaRPr>
          </a:p>
        </p:txBody>
      </p:sp>
      <p:sp>
        <p:nvSpPr>
          <p:cNvPr id="11" name="Rounded Rectangle 10"/>
          <p:cNvSpPr/>
          <p:nvPr/>
        </p:nvSpPr>
        <p:spPr>
          <a:xfrm>
            <a:off x="2664859" y="4771523"/>
            <a:ext cx="1720622" cy="815766"/>
          </a:xfrm>
          <a:prstGeom prst="roundRect">
            <a:avLst/>
          </a:prstGeom>
          <a:solidFill>
            <a:srgbClr val="58585A"/>
          </a:solidFill>
          <a:ln>
            <a:solidFill>
              <a:srgbClr val="585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Arial Narrow" panose="020B0606020202030204" pitchFamily="34" charset="0"/>
              </a:rPr>
              <a:t>Comprendre les </a:t>
            </a:r>
            <a:r>
              <a:rPr lang="fr-FR" sz="1400" dirty="0" smtClean="0">
                <a:latin typeface="Arial Narrow" panose="020B0606020202030204" pitchFamily="34" charset="0"/>
              </a:rPr>
              <a:t>défis </a:t>
            </a:r>
            <a:r>
              <a:rPr lang="fr-FR" sz="1400" dirty="0">
                <a:latin typeface="Arial Narrow" panose="020B0606020202030204" pitchFamily="34" charset="0"/>
              </a:rPr>
              <a:t>et </a:t>
            </a:r>
            <a:r>
              <a:rPr lang="fr-FR" sz="1400" dirty="0" smtClean="0">
                <a:latin typeface="Arial Narrow" panose="020B0606020202030204" pitchFamily="34" charset="0"/>
              </a:rPr>
              <a:t>collaborations possibles</a:t>
            </a:r>
            <a:endParaRPr lang="en-US" sz="1400" dirty="0">
              <a:latin typeface="Arial Narrow" panose="020B0606020202030204" pitchFamily="34" charset="0"/>
            </a:endParaRPr>
          </a:p>
        </p:txBody>
      </p:sp>
      <p:sp>
        <p:nvSpPr>
          <p:cNvPr id="12" name="Rounded Rectangle 11"/>
          <p:cNvSpPr/>
          <p:nvPr/>
        </p:nvSpPr>
        <p:spPr>
          <a:xfrm>
            <a:off x="4756717" y="4740033"/>
            <a:ext cx="1720622" cy="839336"/>
          </a:xfrm>
          <a:prstGeom prst="roundRect">
            <a:avLst/>
          </a:prstGeom>
          <a:solidFill>
            <a:srgbClr val="D2CBB8"/>
          </a:solidFill>
          <a:ln>
            <a:solidFill>
              <a:srgbClr val="D2C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Arial Narrow" panose="020B0606020202030204" pitchFamily="34" charset="0"/>
              </a:rPr>
              <a:t>Informer </a:t>
            </a:r>
            <a:r>
              <a:rPr lang="fr-FR" sz="1400" dirty="0" smtClean="0">
                <a:latin typeface="Arial Narrow" panose="020B0606020202030204" pitchFamily="34" charset="0"/>
              </a:rPr>
              <a:t>les acteurs humanitaires sur les besoins </a:t>
            </a:r>
            <a:r>
              <a:rPr lang="fr-FR" sz="1400" dirty="0" smtClean="0">
                <a:latin typeface="Arial Narrow" panose="020B0606020202030204" pitchFamily="34" charset="0"/>
              </a:rPr>
              <a:t>prioritaires</a:t>
            </a:r>
            <a:endParaRPr lang="en-US" sz="1400" dirty="0">
              <a:latin typeface="Arial Narrow" panose="020B0606020202030204" pitchFamily="34" charset="0"/>
            </a:endParaRPr>
          </a:p>
        </p:txBody>
      </p:sp>
      <p:sp>
        <p:nvSpPr>
          <p:cNvPr id="13" name="Rounded Rectangle 12"/>
          <p:cNvSpPr/>
          <p:nvPr/>
        </p:nvSpPr>
        <p:spPr>
          <a:xfrm>
            <a:off x="6914190" y="4771273"/>
            <a:ext cx="1720622" cy="808096"/>
          </a:xfrm>
          <a:prstGeom prst="roundRect">
            <a:avLst/>
          </a:prstGeom>
          <a:solidFill>
            <a:srgbClr val="CACACA"/>
          </a:solidFill>
          <a:ln>
            <a:solidFill>
              <a:srgbClr val="CAC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Arial Narrow" panose="020B0606020202030204" pitchFamily="34" charset="0"/>
              </a:rPr>
              <a:t>Comprendre les besoins en matière de fournitures </a:t>
            </a:r>
            <a:r>
              <a:rPr lang="fr-FR" sz="1400" dirty="0" smtClean="0">
                <a:latin typeface="Arial Narrow" panose="020B0606020202030204" pitchFamily="34" charset="0"/>
              </a:rPr>
              <a:t>de services</a:t>
            </a:r>
            <a:endParaRPr lang="en-US" sz="1400" dirty="0">
              <a:latin typeface="Arial Narrow" panose="020B0606020202030204" pitchFamily="34" charset="0"/>
            </a:endParaRPr>
          </a:p>
        </p:txBody>
      </p:sp>
      <p:sp>
        <p:nvSpPr>
          <p:cNvPr id="6" name="Espace réservé du texte 5"/>
          <p:cNvSpPr>
            <a:spLocks noGrp="1"/>
          </p:cNvSpPr>
          <p:nvPr>
            <p:ph type="body" sz="quarter" idx="21"/>
          </p:nvPr>
        </p:nvSpPr>
        <p:spPr>
          <a:xfrm>
            <a:off x="586573" y="1856510"/>
            <a:ext cx="1764742" cy="2388696"/>
          </a:xfrm>
        </p:spPr>
        <p:txBody>
          <a:bodyPr/>
          <a:lstStyle/>
          <a:p>
            <a:pPr algn="ctr"/>
            <a:r>
              <a:rPr lang="fr-FR" sz="2000" dirty="0"/>
              <a:t>Identifier les zones d'installation des personnes déplacées dans les </a:t>
            </a:r>
            <a:r>
              <a:rPr lang="fr-FR" sz="2000" dirty="0" smtClean="0"/>
              <a:t>centres urbains</a:t>
            </a:r>
            <a:endParaRPr lang="fr-FR" sz="2000" dirty="0"/>
          </a:p>
        </p:txBody>
      </p:sp>
      <p:sp>
        <p:nvSpPr>
          <p:cNvPr id="3" name="Rectangle 2"/>
          <p:cNvSpPr/>
          <p:nvPr/>
        </p:nvSpPr>
        <p:spPr>
          <a:xfrm>
            <a:off x="0" y="5937978"/>
            <a:ext cx="3419782" cy="276999"/>
          </a:xfrm>
          <a:prstGeom prst="rect">
            <a:avLst/>
          </a:prstGeom>
        </p:spPr>
        <p:txBody>
          <a:bodyPr wrap="none">
            <a:spAutoFit/>
          </a:bodyPr>
          <a:lstStyle/>
          <a:p>
            <a:r>
              <a:rPr lang="fr-FR" sz="1200" dirty="0" smtClean="0">
                <a:latin typeface="Arial Narrow" panose="020B0606020202030204" pitchFamily="34" charset="0"/>
              </a:rPr>
              <a:t>*Cluster Gestion des Sites d’Accueil Temporaires (G-SAT)</a:t>
            </a:r>
            <a:endParaRPr lang="fr-FR" sz="1200" dirty="0"/>
          </a:p>
        </p:txBody>
      </p:sp>
      <p:pic>
        <p:nvPicPr>
          <p:cNvPr id="1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687387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9FCFA-85BC-493A-A76B-0B394BDCCFE6}"/>
              </a:ext>
            </a:extLst>
          </p:cNvPr>
          <p:cNvSpPr>
            <a:spLocks noGrp="1"/>
          </p:cNvSpPr>
          <p:nvPr>
            <p:ph type="ctrTitle"/>
          </p:nvPr>
        </p:nvSpPr>
        <p:spPr>
          <a:xfrm>
            <a:off x="386176" y="8965"/>
            <a:ext cx="8087840" cy="1243527"/>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et redevabilité</a:t>
            </a:r>
          </a:p>
        </p:txBody>
      </p:sp>
      <p:sp>
        <p:nvSpPr>
          <p:cNvPr id="3" name="Sous-titre 2">
            <a:extLst>
              <a:ext uri="{FF2B5EF4-FFF2-40B4-BE49-F238E27FC236}">
                <a16:creationId xmlns:a16="http://schemas.microsoft.com/office/drawing/2014/main" id="{4BCCA6B9-6FA4-4CAE-B016-CAD54E66E23C}"/>
              </a:ext>
            </a:extLst>
          </p:cNvPr>
          <p:cNvSpPr>
            <a:spLocks noGrp="1"/>
          </p:cNvSpPr>
          <p:nvPr>
            <p:ph type="subTitle" idx="1"/>
          </p:nvPr>
        </p:nvSpPr>
        <p:spPr>
          <a:xfrm>
            <a:off x="386176" y="1367095"/>
            <a:ext cx="8087840" cy="582981"/>
          </a:xfrm>
        </p:spPr>
        <p:txBody>
          <a:bodyPr/>
          <a:lstStyle/>
          <a:p>
            <a:pPr algn="just"/>
            <a:r>
              <a:rPr lang="fr-FR" dirty="0"/>
              <a:t>Principaux canaux d'information rapportés par les ménages concernant les infrastructures sociocommunautaires sur les </a:t>
            </a:r>
            <a:r>
              <a:rPr lang="fr-FR" dirty="0" smtClean="0"/>
              <a:t>ZAD, </a:t>
            </a:r>
            <a:r>
              <a:rPr lang="fr-FR" dirty="0"/>
              <a:t>par statut</a:t>
            </a:r>
          </a:p>
        </p:txBody>
      </p:sp>
      <p:graphicFrame>
        <p:nvGraphicFramePr>
          <p:cNvPr id="7" name="Graphique 6">
            <a:extLst>
              <a:ext uri="{FF2B5EF4-FFF2-40B4-BE49-F238E27FC236}">
                <a16:creationId xmlns:a16="http://schemas.microsoft.com/office/drawing/2014/main" id="{B5B2C950-B9C3-401E-BEDD-A9889CCA688E}"/>
              </a:ext>
            </a:extLst>
          </p:cNvPr>
          <p:cNvGraphicFramePr/>
          <p:nvPr>
            <p:extLst>
              <p:ext uri="{D42A27DB-BD31-4B8C-83A1-F6EECF244321}">
                <p14:modId xmlns:p14="http://schemas.microsoft.com/office/powerpoint/2010/main" val="2516037348"/>
              </p:ext>
            </p:extLst>
          </p:nvPr>
        </p:nvGraphicFramePr>
        <p:xfrm>
          <a:off x="522100" y="2215309"/>
          <a:ext cx="7951916" cy="269357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6A2C13A5-FA55-4593-9D3C-98CFD2D0FE7D}"/>
              </a:ext>
            </a:extLst>
          </p:cNvPr>
          <p:cNvSpPr txBox="1"/>
          <p:nvPr/>
        </p:nvSpPr>
        <p:spPr>
          <a:xfrm>
            <a:off x="279784" y="5012752"/>
            <a:ext cx="8300624" cy="1077218"/>
          </a:xfrm>
          <a:prstGeom prst="rect">
            <a:avLst/>
          </a:prstGeom>
          <a:noFill/>
        </p:spPr>
        <p:txBody>
          <a:bodyPr wrap="square">
            <a:spAutoFit/>
          </a:bodyPr>
          <a:lstStyle/>
          <a:p>
            <a:pPr lvl="0" algn="ju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ménages PDI et non déplacés ont rapporté que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la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radio</a:t>
            </a:r>
            <a:r>
              <a:rPr lang="fr-FR" sz="1600" dirty="0">
                <a:solidFill>
                  <a:prstClr val="black"/>
                </a:solidFill>
                <a:latin typeface="Arial Narrow" panose="020B0606020202030204" pitchFamily="34" charset="0"/>
              </a:rPr>
              <a:t>, le face à face,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appels téléphoniques et les crieurs publics/hauts parleurs étaient les principaux canaux d’information des ménages concernant les infrastructures sociocommunautaires dans les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ZAD de Dori. Les ménages</a:t>
            </a:r>
            <a:r>
              <a:rPr kumimoji="0" lang="fr-FR" sz="16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non déplacés ont également recours à la télévision.</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9229980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3">
            <a:extLst>
              <a:ext uri="{FF2B5EF4-FFF2-40B4-BE49-F238E27FC236}">
                <a16:creationId xmlns:a16="http://schemas.microsoft.com/office/drawing/2014/main" id="{2583BE75-05CB-4A86-8B26-0DB54D5B1C67}"/>
              </a:ext>
            </a:extLst>
          </p:cNvPr>
          <p:cNvGraphicFramePr>
            <a:graphicFrameLocks/>
          </p:cNvGraphicFramePr>
          <p:nvPr>
            <p:extLst>
              <p:ext uri="{D42A27DB-BD31-4B8C-83A1-F6EECF244321}">
                <p14:modId xmlns:p14="http://schemas.microsoft.com/office/powerpoint/2010/main" val="1102333523"/>
              </p:ext>
            </p:extLst>
          </p:nvPr>
        </p:nvGraphicFramePr>
        <p:xfrm>
          <a:off x="386174" y="1911364"/>
          <a:ext cx="8315063" cy="382083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a:extLst>
              <a:ext uri="{FF2B5EF4-FFF2-40B4-BE49-F238E27FC236}">
                <a16:creationId xmlns:a16="http://schemas.microsoft.com/office/drawing/2014/main" id="{8989803C-F707-439C-AD05-CEBC75004ED5}"/>
              </a:ext>
            </a:extLst>
          </p:cNvPr>
          <p:cNvSpPr>
            <a:spLocks noGrp="1"/>
          </p:cNvSpPr>
          <p:nvPr>
            <p:ph type="ctrTitle"/>
          </p:nvPr>
        </p:nvSpPr>
        <p:spPr>
          <a:xfrm>
            <a:off x="386176" y="16778"/>
            <a:ext cx="8087840" cy="1212723"/>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et redevabilité</a:t>
            </a:r>
          </a:p>
        </p:txBody>
      </p:sp>
      <p:sp>
        <p:nvSpPr>
          <p:cNvPr id="3" name="Sous-titre 2">
            <a:extLst>
              <a:ext uri="{FF2B5EF4-FFF2-40B4-BE49-F238E27FC236}">
                <a16:creationId xmlns:a16="http://schemas.microsoft.com/office/drawing/2014/main" id="{D032E7FD-7FA6-476B-9A3C-EE1439CB2CC7}"/>
              </a:ext>
            </a:extLst>
          </p:cNvPr>
          <p:cNvSpPr>
            <a:spLocks noGrp="1"/>
          </p:cNvSpPr>
          <p:nvPr>
            <p:ph type="subTitle" idx="1"/>
          </p:nvPr>
        </p:nvSpPr>
        <p:spPr>
          <a:xfrm>
            <a:off x="386174" y="1378119"/>
            <a:ext cx="8315064" cy="533245"/>
          </a:xfrm>
        </p:spPr>
        <p:txBody>
          <a:bodyPr/>
          <a:lstStyle/>
          <a:p>
            <a:pPr algn="just"/>
            <a:r>
              <a:rPr lang="fr-FR" dirty="0"/>
              <a:t>Principales difficultés d’accès à l’information rencontrées par les ménages dans les </a:t>
            </a:r>
            <a:r>
              <a:rPr lang="fr-FR" dirty="0" smtClean="0"/>
              <a:t>ZAD, </a:t>
            </a:r>
            <a:r>
              <a:rPr lang="fr-FR" dirty="0"/>
              <a:t>par statut</a:t>
            </a:r>
          </a:p>
        </p:txBody>
      </p:sp>
      <p:sp>
        <p:nvSpPr>
          <p:cNvPr id="6" name="ZoneTexte 5">
            <a:extLst>
              <a:ext uri="{FF2B5EF4-FFF2-40B4-BE49-F238E27FC236}">
                <a16:creationId xmlns:a16="http://schemas.microsoft.com/office/drawing/2014/main" id="{32FC2460-47BD-408C-B392-8F1AF2723EC9}"/>
              </a:ext>
            </a:extLst>
          </p:cNvPr>
          <p:cNvSpPr txBox="1"/>
          <p:nvPr/>
        </p:nvSpPr>
        <p:spPr>
          <a:xfrm>
            <a:off x="386174" y="5209552"/>
            <a:ext cx="8087839"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ménages PDI et non déplacés ont indiqué comme principale difficulté d’accès à l’information, le fait que certaines personnes reçoivent l'information et ne la partagent pas.</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8942234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3810C4-E309-46BB-B485-3221378DFA1D}"/>
              </a:ext>
            </a:extLst>
          </p:cNvPr>
          <p:cNvSpPr>
            <a:spLocks noGrp="1"/>
          </p:cNvSpPr>
          <p:nvPr>
            <p:ph type="ctrTitle"/>
          </p:nvPr>
        </p:nvSpPr>
        <p:spPr>
          <a:xfrm>
            <a:off x="386176" y="144684"/>
            <a:ext cx="8087840" cy="991168"/>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et redevabilité </a:t>
            </a:r>
          </a:p>
        </p:txBody>
      </p:sp>
      <p:sp>
        <p:nvSpPr>
          <p:cNvPr id="3" name="Sous-titre 2">
            <a:extLst>
              <a:ext uri="{FF2B5EF4-FFF2-40B4-BE49-F238E27FC236}">
                <a16:creationId xmlns:a16="http://schemas.microsoft.com/office/drawing/2014/main" id="{8EF35BFB-1EC1-45F0-9E0C-F7BB93421B45}"/>
              </a:ext>
            </a:extLst>
          </p:cNvPr>
          <p:cNvSpPr>
            <a:spLocks noGrp="1"/>
          </p:cNvSpPr>
          <p:nvPr>
            <p:ph type="subTitle" idx="1"/>
          </p:nvPr>
        </p:nvSpPr>
        <p:spPr>
          <a:xfrm>
            <a:off x="386176" y="1342476"/>
            <a:ext cx="8087840" cy="528046"/>
          </a:xfrm>
        </p:spPr>
        <p:txBody>
          <a:bodyPr/>
          <a:lstStyle/>
          <a:p>
            <a:pPr algn="just"/>
            <a:r>
              <a:rPr lang="fr-FR" dirty="0"/>
              <a:t>Sentiment rapporté par les ménages </a:t>
            </a:r>
            <a:r>
              <a:rPr lang="fr-FR" dirty="0" smtClean="0"/>
              <a:t>quant à leur capacité </a:t>
            </a:r>
            <a:r>
              <a:rPr lang="fr-FR" dirty="0"/>
              <a:t>d'influencer les décisions prises sur les </a:t>
            </a:r>
            <a:r>
              <a:rPr lang="fr-FR" dirty="0" smtClean="0"/>
              <a:t>ZAD </a:t>
            </a:r>
            <a:r>
              <a:rPr lang="fr-FR" dirty="0"/>
              <a:t>concernant les infrastructures sociocommunautaires, par statut</a:t>
            </a:r>
          </a:p>
        </p:txBody>
      </p:sp>
      <p:graphicFrame>
        <p:nvGraphicFramePr>
          <p:cNvPr id="7" name="Graphique 6">
            <a:extLst>
              <a:ext uri="{FF2B5EF4-FFF2-40B4-BE49-F238E27FC236}">
                <a16:creationId xmlns:a16="http://schemas.microsoft.com/office/drawing/2014/main" id="{8DE83B1A-443D-4F36-BED1-8ED60CCC291B}"/>
              </a:ext>
            </a:extLst>
          </p:cNvPr>
          <p:cNvGraphicFramePr/>
          <p:nvPr>
            <p:extLst>
              <p:ext uri="{D42A27DB-BD31-4B8C-83A1-F6EECF244321}">
                <p14:modId xmlns:p14="http://schemas.microsoft.com/office/powerpoint/2010/main" val="2620051040"/>
              </p:ext>
            </p:extLst>
          </p:nvPr>
        </p:nvGraphicFramePr>
        <p:xfrm>
          <a:off x="386176" y="2113007"/>
          <a:ext cx="8497848" cy="2747752"/>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8E5E8827-26F4-45FD-840E-61BE853890EB}"/>
              </a:ext>
            </a:extLst>
          </p:cNvPr>
          <p:cNvSpPr txBox="1"/>
          <p:nvPr/>
        </p:nvSpPr>
        <p:spPr>
          <a:xfrm>
            <a:off x="386176" y="5103244"/>
            <a:ext cx="80878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ménages PDI et non déplacés ont rapporté respectivement à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82%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55% n’avoir aucune influence sur les décisions prises sur les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ZAD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concernant les infrastructures sociocommunautaires. </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950373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BED4BF-368D-463D-96AB-5CB14A4543FD}"/>
              </a:ext>
            </a:extLst>
          </p:cNvPr>
          <p:cNvSpPr>
            <a:spLocks noGrp="1"/>
          </p:cNvSpPr>
          <p:nvPr>
            <p:ph type="ctrTitle"/>
          </p:nvPr>
        </p:nvSpPr>
        <p:spPr>
          <a:xfrm>
            <a:off x="386176" y="61855"/>
            <a:ext cx="8087840" cy="1155469"/>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et redevabilité</a:t>
            </a:r>
          </a:p>
        </p:txBody>
      </p:sp>
      <p:sp>
        <p:nvSpPr>
          <p:cNvPr id="3" name="Sous-titre 2">
            <a:extLst>
              <a:ext uri="{FF2B5EF4-FFF2-40B4-BE49-F238E27FC236}">
                <a16:creationId xmlns:a16="http://schemas.microsoft.com/office/drawing/2014/main" id="{4F12FB99-3ABE-47A4-85C7-1E027AEF8E2E}"/>
              </a:ext>
            </a:extLst>
          </p:cNvPr>
          <p:cNvSpPr>
            <a:spLocks noGrp="1"/>
          </p:cNvSpPr>
          <p:nvPr>
            <p:ph type="subTitle" idx="1"/>
          </p:nvPr>
        </p:nvSpPr>
        <p:spPr>
          <a:xfrm>
            <a:off x="386176" y="1262149"/>
            <a:ext cx="8087840" cy="584732"/>
          </a:xfrm>
        </p:spPr>
        <p:txBody>
          <a:bodyPr/>
          <a:lstStyle/>
          <a:p>
            <a:pPr algn="just"/>
            <a:r>
              <a:rPr lang="fr-FR" dirty="0"/>
              <a:t>Sentiment rapporté par les ménages de disposer de suffisamment d'information sur les décisions prises par les acteurs locaux au niveau des </a:t>
            </a:r>
            <a:r>
              <a:rPr lang="fr-FR" dirty="0" smtClean="0"/>
              <a:t>ZAD, </a:t>
            </a:r>
            <a:r>
              <a:rPr lang="fr-FR" dirty="0"/>
              <a:t>par statut</a:t>
            </a:r>
          </a:p>
        </p:txBody>
      </p:sp>
      <p:graphicFrame>
        <p:nvGraphicFramePr>
          <p:cNvPr id="7" name="Graphique 6">
            <a:extLst>
              <a:ext uri="{FF2B5EF4-FFF2-40B4-BE49-F238E27FC236}">
                <a16:creationId xmlns:a16="http://schemas.microsoft.com/office/drawing/2014/main" id="{28767BB0-436B-4581-B37E-EDB70F12E403}"/>
              </a:ext>
            </a:extLst>
          </p:cNvPr>
          <p:cNvGraphicFramePr/>
          <p:nvPr>
            <p:extLst>
              <p:ext uri="{D42A27DB-BD31-4B8C-83A1-F6EECF244321}">
                <p14:modId xmlns:p14="http://schemas.microsoft.com/office/powerpoint/2010/main" val="1233297069"/>
              </p:ext>
            </p:extLst>
          </p:nvPr>
        </p:nvGraphicFramePr>
        <p:xfrm>
          <a:off x="386176" y="2200188"/>
          <a:ext cx="8087840" cy="2798531"/>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F26503F3-024C-428B-9B7B-B992A1B43DAC}"/>
              </a:ext>
            </a:extLst>
          </p:cNvPr>
          <p:cNvSpPr txBox="1"/>
          <p:nvPr/>
        </p:nvSpPr>
        <p:spPr>
          <a:xfrm>
            <a:off x="386176" y="5352026"/>
            <a:ext cx="80878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600" dirty="0" smtClean="0">
                <a:solidFill>
                  <a:prstClr val="black"/>
                </a:solidFill>
                <a:latin typeface="Arial Narrow" panose="020B0606020202030204" pitchFamily="34" charset="0"/>
              </a:rPr>
              <a:t>42</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ménages PDI et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45%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ménages non déplacés ont indiqué se sentir rarement ou jamais informés des décisions prises par les acteurs locaux au niveau des SAT.</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267557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4CADCD-3BC1-466E-AAB7-5B71D700F01F}"/>
              </a:ext>
            </a:extLst>
          </p:cNvPr>
          <p:cNvSpPr>
            <a:spLocks noGrp="1"/>
          </p:cNvSpPr>
          <p:nvPr>
            <p:ph type="ctrTitle"/>
          </p:nvPr>
        </p:nvSpPr>
        <p:spPr>
          <a:xfrm>
            <a:off x="386176" y="22195"/>
            <a:ext cx="8087840" cy="1209205"/>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et redevabilité</a:t>
            </a:r>
          </a:p>
        </p:txBody>
      </p:sp>
      <p:sp>
        <p:nvSpPr>
          <p:cNvPr id="3" name="Sous-titre 2">
            <a:extLst>
              <a:ext uri="{FF2B5EF4-FFF2-40B4-BE49-F238E27FC236}">
                <a16:creationId xmlns:a16="http://schemas.microsoft.com/office/drawing/2014/main" id="{85FC1026-8924-4F99-8F2F-CE2242797968}"/>
              </a:ext>
            </a:extLst>
          </p:cNvPr>
          <p:cNvSpPr>
            <a:spLocks noGrp="1"/>
          </p:cNvSpPr>
          <p:nvPr>
            <p:ph type="subTitle" idx="1"/>
          </p:nvPr>
        </p:nvSpPr>
        <p:spPr>
          <a:xfrm>
            <a:off x="386176" y="1330015"/>
            <a:ext cx="8087840" cy="569508"/>
          </a:xfrm>
        </p:spPr>
        <p:txBody>
          <a:bodyPr/>
          <a:lstStyle/>
          <a:p>
            <a:pPr algn="just"/>
            <a:r>
              <a:rPr lang="fr-FR" dirty="0"/>
              <a:t>Principaux acteurs rapportés par les ménages comme impliqués dans la prise de décision au niveau des </a:t>
            </a:r>
            <a:r>
              <a:rPr lang="fr-FR" dirty="0" smtClean="0"/>
              <a:t>ZAD, </a:t>
            </a:r>
            <a:r>
              <a:rPr lang="fr-FR" dirty="0"/>
              <a:t>par statut</a:t>
            </a:r>
          </a:p>
        </p:txBody>
      </p:sp>
      <p:graphicFrame>
        <p:nvGraphicFramePr>
          <p:cNvPr id="7" name="Graphique 6">
            <a:extLst>
              <a:ext uri="{FF2B5EF4-FFF2-40B4-BE49-F238E27FC236}">
                <a16:creationId xmlns:a16="http://schemas.microsoft.com/office/drawing/2014/main" id="{F5CEAE7F-4D18-4F46-9CA0-2CAD0DE93F04}"/>
              </a:ext>
            </a:extLst>
          </p:cNvPr>
          <p:cNvGraphicFramePr/>
          <p:nvPr>
            <p:extLst>
              <p:ext uri="{D42A27DB-BD31-4B8C-83A1-F6EECF244321}">
                <p14:modId xmlns:p14="http://schemas.microsoft.com/office/powerpoint/2010/main" val="3120556401"/>
              </p:ext>
            </p:extLst>
          </p:nvPr>
        </p:nvGraphicFramePr>
        <p:xfrm>
          <a:off x="386176" y="2093371"/>
          <a:ext cx="8087840" cy="2865107"/>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6B9084C4-A6EE-44A3-800B-18F1C6FCA16F}"/>
              </a:ext>
            </a:extLst>
          </p:cNvPr>
          <p:cNvSpPr txBox="1"/>
          <p:nvPr/>
        </p:nvSpPr>
        <p:spPr>
          <a:xfrm>
            <a:off x="395785" y="5286024"/>
            <a:ext cx="8078231"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Parmi un grand nombre d’acteurs, les ménages des deux communautés ont identifié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quatre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principaux acteurs dans la prise de décision au niveau des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ZAD :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conseillers municipaux, les leaders communautaires, les acteurs humanitaires et les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gestionnaires de services.</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0194201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32057BB0-5308-45A0-84DB-D37580ABD5DE}"/>
              </a:ext>
            </a:extLst>
          </p:cNvPr>
          <p:cNvGraphicFramePr>
            <a:graphicFrameLocks/>
          </p:cNvGraphicFramePr>
          <p:nvPr>
            <p:extLst>
              <p:ext uri="{D42A27DB-BD31-4B8C-83A1-F6EECF244321}">
                <p14:modId xmlns:p14="http://schemas.microsoft.com/office/powerpoint/2010/main" val="368271540"/>
              </p:ext>
            </p:extLst>
          </p:nvPr>
        </p:nvGraphicFramePr>
        <p:xfrm>
          <a:off x="339949" y="2097248"/>
          <a:ext cx="8180294" cy="42003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a:extLst>
              <a:ext uri="{FF2B5EF4-FFF2-40B4-BE49-F238E27FC236}">
                <a16:creationId xmlns:a16="http://schemas.microsoft.com/office/drawing/2014/main" id="{3813860E-7485-4A33-8E56-6A8877BA467C}"/>
              </a:ext>
            </a:extLst>
          </p:cNvPr>
          <p:cNvSpPr>
            <a:spLocks noGrp="1"/>
          </p:cNvSpPr>
          <p:nvPr>
            <p:ph type="ctrTitle"/>
          </p:nvPr>
        </p:nvSpPr>
        <p:spPr>
          <a:xfrm>
            <a:off x="386176" y="247849"/>
            <a:ext cx="8087840" cy="724646"/>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information et redevabilité</a:t>
            </a:r>
          </a:p>
        </p:txBody>
      </p:sp>
      <p:sp>
        <p:nvSpPr>
          <p:cNvPr id="3" name="Sous-titre 2">
            <a:extLst>
              <a:ext uri="{FF2B5EF4-FFF2-40B4-BE49-F238E27FC236}">
                <a16:creationId xmlns:a16="http://schemas.microsoft.com/office/drawing/2014/main" id="{D4351025-604E-42FB-8231-1FB7624613A3}"/>
              </a:ext>
            </a:extLst>
          </p:cNvPr>
          <p:cNvSpPr>
            <a:spLocks noGrp="1"/>
          </p:cNvSpPr>
          <p:nvPr>
            <p:ph type="subTitle" idx="1"/>
          </p:nvPr>
        </p:nvSpPr>
        <p:spPr>
          <a:xfrm>
            <a:off x="386176" y="1344132"/>
            <a:ext cx="8087840" cy="753116"/>
          </a:xfrm>
        </p:spPr>
        <p:txBody>
          <a:bodyPr/>
          <a:lstStyle/>
          <a:p>
            <a:pPr algn="just"/>
            <a:r>
              <a:rPr lang="fr-FR" dirty="0"/>
              <a:t>Principaux acteurs rapportés par les ménages comme interlocuteurs en cas de plainte concernant les services et infrastructures sociocommauntaires de base sur </a:t>
            </a:r>
            <a:r>
              <a:rPr lang="fr-FR" dirty="0" smtClean="0"/>
              <a:t>les ZAD, </a:t>
            </a:r>
            <a:r>
              <a:rPr lang="fr-FR" dirty="0"/>
              <a:t>par statut</a:t>
            </a:r>
          </a:p>
        </p:txBody>
      </p:sp>
      <p:sp>
        <p:nvSpPr>
          <p:cNvPr id="6" name="ZoneTexte 5">
            <a:extLst>
              <a:ext uri="{FF2B5EF4-FFF2-40B4-BE49-F238E27FC236}">
                <a16:creationId xmlns:a16="http://schemas.microsoft.com/office/drawing/2014/main" id="{0462F0FD-FFCF-4653-B092-5C4BC85D8797}"/>
              </a:ext>
            </a:extLst>
          </p:cNvPr>
          <p:cNvSpPr txBox="1"/>
          <p:nvPr/>
        </p:nvSpPr>
        <p:spPr>
          <a:xfrm>
            <a:off x="583685" y="5221706"/>
            <a:ext cx="7976629"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Pour la gestion des plaintes, les ménages PDI auraient tendance à se tourner vers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les leaders communautaires, la municipalité et l’Action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Sociale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alors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que les ménages non déplacés se pencheraient plutôt vers la municipalité, les leaders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communautaires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la police/gendarmerie.</a:t>
            </a: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026652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C610B-45CA-4359-8F5F-ABBDD9AC5786}"/>
              </a:ext>
            </a:extLst>
          </p:cNvPr>
          <p:cNvSpPr>
            <a:spLocks noGrp="1"/>
          </p:cNvSpPr>
          <p:nvPr>
            <p:ph type="ctrTitle"/>
          </p:nvPr>
        </p:nvSpPr>
        <p:spPr>
          <a:xfrm>
            <a:off x="386176" y="94582"/>
            <a:ext cx="8087840" cy="1068156"/>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protection</a:t>
            </a:r>
          </a:p>
        </p:txBody>
      </p:sp>
      <p:sp>
        <p:nvSpPr>
          <p:cNvPr id="3" name="Sous-titre 2">
            <a:extLst>
              <a:ext uri="{FF2B5EF4-FFF2-40B4-BE49-F238E27FC236}">
                <a16:creationId xmlns:a16="http://schemas.microsoft.com/office/drawing/2014/main" id="{47720D42-A48B-4277-B461-6E2C5FEB72EF}"/>
              </a:ext>
            </a:extLst>
          </p:cNvPr>
          <p:cNvSpPr>
            <a:spLocks noGrp="1"/>
          </p:cNvSpPr>
          <p:nvPr>
            <p:ph type="subTitle" idx="1"/>
          </p:nvPr>
        </p:nvSpPr>
        <p:spPr>
          <a:xfrm>
            <a:off x="88135" y="1450466"/>
            <a:ext cx="4379437" cy="717686"/>
          </a:xfrm>
        </p:spPr>
        <p:txBody>
          <a:bodyPr/>
          <a:lstStyle/>
          <a:p>
            <a:endParaRPr lang="fr-FR" b="0" dirty="0"/>
          </a:p>
          <a:p>
            <a:r>
              <a:rPr lang="fr-FR" dirty="0" smtClean="0"/>
              <a:t>Principales inquiétudes liées à la protection </a:t>
            </a:r>
            <a:r>
              <a:rPr lang="fr-FR" dirty="0"/>
              <a:t>des membres féminins rapportés par les ménages interrogés, par statut et âge </a:t>
            </a:r>
          </a:p>
        </p:txBody>
      </p:sp>
      <p:cxnSp>
        <p:nvCxnSpPr>
          <p:cNvPr id="8" name="Connecteur droit 7">
            <a:extLst>
              <a:ext uri="{FF2B5EF4-FFF2-40B4-BE49-F238E27FC236}">
                <a16:creationId xmlns:a16="http://schemas.microsoft.com/office/drawing/2014/main" id="{C3F78AF4-8F7D-4073-870F-CAD1CC1B3032}"/>
              </a:ext>
            </a:extLst>
          </p:cNvPr>
          <p:cNvCxnSpPr>
            <a:cxnSpLocks/>
          </p:cNvCxnSpPr>
          <p:nvPr/>
        </p:nvCxnSpPr>
        <p:spPr>
          <a:xfrm flipH="1">
            <a:off x="4572000" y="1809309"/>
            <a:ext cx="4629" cy="42769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11" name="Graphique 2">
            <a:extLst>
              <a:ext uri="{FF2B5EF4-FFF2-40B4-BE49-F238E27FC236}">
                <a16:creationId xmlns:a16="http://schemas.microsoft.com/office/drawing/2014/main" id="{1DB3919E-37FC-438B-8C41-A039B3349149}"/>
              </a:ext>
            </a:extLst>
          </p:cNvPr>
          <p:cNvGraphicFramePr>
            <a:graphicFrameLocks/>
          </p:cNvGraphicFramePr>
          <p:nvPr>
            <p:extLst>
              <p:ext uri="{D42A27DB-BD31-4B8C-83A1-F6EECF244321}">
                <p14:modId xmlns:p14="http://schemas.microsoft.com/office/powerpoint/2010/main" val="168651899"/>
              </p:ext>
            </p:extLst>
          </p:nvPr>
        </p:nvGraphicFramePr>
        <p:xfrm>
          <a:off x="50659" y="2230894"/>
          <a:ext cx="4379437" cy="38553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3">
            <a:extLst>
              <a:ext uri="{FF2B5EF4-FFF2-40B4-BE49-F238E27FC236}">
                <a16:creationId xmlns:a16="http://schemas.microsoft.com/office/drawing/2014/main" id="{6C6ACBA7-07ED-4C16-B5A7-558635E789A8}"/>
              </a:ext>
            </a:extLst>
          </p:cNvPr>
          <p:cNvGraphicFramePr>
            <a:graphicFrameLocks/>
          </p:cNvGraphicFramePr>
          <p:nvPr>
            <p:extLst>
              <p:ext uri="{D42A27DB-BD31-4B8C-83A1-F6EECF244321}">
                <p14:modId xmlns:p14="http://schemas.microsoft.com/office/powerpoint/2010/main" val="2091475739"/>
              </p:ext>
            </p:extLst>
          </p:nvPr>
        </p:nvGraphicFramePr>
        <p:xfrm>
          <a:off x="4681057" y="2168152"/>
          <a:ext cx="4223424" cy="3716899"/>
        </p:xfrm>
        <a:graphic>
          <a:graphicData uri="http://schemas.openxmlformats.org/drawingml/2006/chart">
            <c:chart xmlns:c="http://schemas.openxmlformats.org/drawingml/2006/chart" xmlns:r="http://schemas.openxmlformats.org/officeDocument/2006/relationships" r:id="rId4"/>
          </a:graphicData>
        </a:graphic>
      </p:graphicFrame>
      <p:sp>
        <p:nvSpPr>
          <p:cNvPr id="13" name="Sous-titre 2">
            <a:extLst>
              <a:ext uri="{FF2B5EF4-FFF2-40B4-BE49-F238E27FC236}">
                <a16:creationId xmlns:a16="http://schemas.microsoft.com/office/drawing/2014/main" id="{47720D42-A48B-4277-B461-6E2C5FEB72EF}"/>
              </a:ext>
            </a:extLst>
          </p:cNvPr>
          <p:cNvSpPr txBox="1">
            <a:spLocks/>
          </p:cNvSpPr>
          <p:nvPr/>
        </p:nvSpPr>
        <p:spPr>
          <a:xfrm>
            <a:off x="4681057" y="1450466"/>
            <a:ext cx="4379437" cy="717686"/>
          </a:xfrm>
          <a:prstGeom prst="rect">
            <a:avLst/>
          </a:prstGeom>
        </p:spPr>
        <p:txBody>
          <a:bodyPr anchor="b"/>
          <a:lstStyle>
            <a:lvl1pPr marL="0" indent="0" algn="l" defTabSz="914377" rtl="0" eaLnBrk="1" latinLnBrk="0" hangingPunct="1">
              <a:lnSpc>
                <a:spcPct val="90000"/>
              </a:lnSpc>
              <a:spcBef>
                <a:spcPts val="1000"/>
              </a:spcBef>
              <a:buFont typeface="Arial" panose="020B0604020202020204" pitchFamily="34" charset="0"/>
              <a:buNone/>
              <a:defRPr sz="1700" b="1" kern="1200">
                <a:solidFill>
                  <a:srgbClr val="EE5859"/>
                </a:solidFill>
                <a:latin typeface="Arial Narrow" panose="020B0606020202030204" pitchFamily="34" charset="0"/>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700" b="0"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smtClean="0">
                <a:ln>
                  <a:noFill/>
                </a:ln>
                <a:solidFill>
                  <a:srgbClr val="EE5859"/>
                </a:solidFill>
                <a:effectLst/>
                <a:uLnTx/>
                <a:uFillTx/>
                <a:latin typeface="Arial Narrow" panose="020B0606020202030204" pitchFamily="34" charset="0"/>
                <a:ea typeface="+mn-ea"/>
                <a:cs typeface="+mn-cs"/>
              </a:rPr>
              <a:t>Principales inquiétudes liées à la protection des membres masculins rapportés par les ménages interrogés, par statut et âge </a:t>
            </a:r>
            <a:endParaRPr kumimoji="0" lang="fr-FR" sz="17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endParaRPr>
          </a:p>
        </p:txBody>
      </p:sp>
      <p:pic>
        <p:nvPicPr>
          <p:cNvPr id="9"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7219140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CD4DC3-928A-4208-BF95-64A26B62919D}"/>
              </a:ext>
            </a:extLst>
          </p:cNvPr>
          <p:cNvSpPr>
            <a:spLocks noGrp="1"/>
          </p:cNvSpPr>
          <p:nvPr>
            <p:ph type="ctrTitle"/>
          </p:nvPr>
        </p:nvSpPr>
        <p:spPr>
          <a:xfrm>
            <a:off x="386175" y="175371"/>
            <a:ext cx="8087840" cy="956981"/>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protection</a:t>
            </a:r>
          </a:p>
        </p:txBody>
      </p:sp>
      <p:sp>
        <p:nvSpPr>
          <p:cNvPr id="3" name="Sous-titre 2">
            <a:extLst>
              <a:ext uri="{FF2B5EF4-FFF2-40B4-BE49-F238E27FC236}">
                <a16:creationId xmlns:a16="http://schemas.microsoft.com/office/drawing/2014/main" id="{6206A860-FA8D-4AED-BEE8-4B4CA20ED66A}"/>
              </a:ext>
            </a:extLst>
          </p:cNvPr>
          <p:cNvSpPr>
            <a:spLocks noGrp="1"/>
          </p:cNvSpPr>
          <p:nvPr>
            <p:ph type="subTitle" idx="1"/>
          </p:nvPr>
        </p:nvSpPr>
        <p:spPr>
          <a:xfrm>
            <a:off x="220338" y="1438893"/>
            <a:ext cx="5292956" cy="554374"/>
          </a:xfrm>
        </p:spPr>
        <p:txBody>
          <a:bodyPr/>
          <a:lstStyle/>
          <a:p>
            <a:pPr algn="just"/>
            <a:r>
              <a:rPr lang="fr-FR" dirty="0"/>
              <a:t>Nature des relations entre les communautés rapportées par les ménages sur les </a:t>
            </a:r>
            <a:r>
              <a:rPr lang="fr-FR" dirty="0" smtClean="0"/>
              <a:t>ZAD, </a:t>
            </a:r>
            <a:r>
              <a:rPr lang="fr-FR" dirty="0"/>
              <a:t>par statut</a:t>
            </a:r>
          </a:p>
        </p:txBody>
      </p:sp>
      <p:graphicFrame>
        <p:nvGraphicFramePr>
          <p:cNvPr id="7" name="Graphique 6">
            <a:extLst>
              <a:ext uri="{FF2B5EF4-FFF2-40B4-BE49-F238E27FC236}">
                <a16:creationId xmlns:a16="http://schemas.microsoft.com/office/drawing/2014/main" id="{511F98CB-A208-448B-A08F-B3DF49CF72B2}"/>
              </a:ext>
            </a:extLst>
          </p:cNvPr>
          <p:cNvGraphicFramePr/>
          <p:nvPr>
            <p:extLst>
              <p:ext uri="{D42A27DB-BD31-4B8C-83A1-F6EECF244321}">
                <p14:modId xmlns:p14="http://schemas.microsoft.com/office/powerpoint/2010/main" val="1008195952"/>
              </p:ext>
            </p:extLst>
          </p:nvPr>
        </p:nvGraphicFramePr>
        <p:xfrm>
          <a:off x="1" y="2073781"/>
          <a:ext cx="5618922" cy="290396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8088CC2D-71D9-47EE-B4BF-03C7393B9912}"/>
              </a:ext>
            </a:extLst>
          </p:cNvPr>
          <p:cNvSpPr txBox="1"/>
          <p:nvPr/>
        </p:nvSpPr>
        <p:spPr>
          <a:xfrm>
            <a:off x="220338" y="5098561"/>
            <a:ext cx="5398584"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bonnes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relations existent entre les communautés dans les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ZAD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 </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Dori.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Cependant il a été rapporté l’existence de tensions autour de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l’accès à certains services sociocommunautaires de </a:t>
            </a:r>
            <a:r>
              <a:rPr kumimoji="0" lang="fr-FR"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base.</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 name="Rectangle 7">
            <a:extLst>
              <a:ext uri="{FF2B5EF4-FFF2-40B4-BE49-F238E27FC236}">
                <a16:creationId xmlns:a16="http://schemas.microsoft.com/office/drawing/2014/main" id="{C33DA2E0-834A-4C2C-A383-A40043A735D4}"/>
              </a:ext>
            </a:extLst>
          </p:cNvPr>
          <p:cNvSpPr/>
          <p:nvPr/>
        </p:nvSpPr>
        <p:spPr>
          <a:xfrm>
            <a:off x="5886227" y="1437178"/>
            <a:ext cx="3138904" cy="33177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Résultats qualitatifs</a:t>
            </a:r>
          </a:p>
        </p:txBody>
      </p:sp>
      <p:sp>
        <p:nvSpPr>
          <p:cNvPr id="9" name="ZoneTexte 8">
            <a:extLst>
              <a:ext uri="{FF2B5EF4-FFF2-40B4-BE49-F238E27FC236}">
                <a16:creationId xmlns:a16="http://schemas.microsoft.com/office/drawing/2014/main" id="{5A38A9DA-969D-4E88-823A-AB06B0CB9F8E}"/>
              </a:ext>
            </a:extLst>
          </p:cNvPr>
          <p:cNvSpPr txBox="1"/>
          <p:nvPr/>
        </p:nvSpPr>
        <p:spPr>
          <a:xfrm>
            <a:off x="5886227" y="1993267"/>
            <a:ext cx="3138904" cy="3323987"/>
          </a:xfrm>
          <a:prstGeom prst="rect">
            <a:avLst/>
          </a:prstGeom>
          <a:noFill/>
        </p:spPr>
        <p:txBody>
          <a:bodyPr wrap="square">
            <a:spAutoFit/>
          </a:bodyPr>
          <a:lstStyle/>
          <a:p>
            <a:pPr marL="285750" indent="-285750" algn="just">
              <a:buFont typeface="Arial" panose="020B0604020202020204" pitchFamily="34" charset="0"/>
              <a:buChar char="•"/>
            </a:pPr>
            <a:r>
              <a:rPr lang="fr-FR" sz="1400" dirty="0" smtClean="0">
                <a:latin typeface="Arial Narrow" panose="020B0606020202030204" pitchFamily="34" charset="0"/>
              </a:rPr>
              <a:t>Les </a:t>
            </a:r>
            <a:r>
              <a:rPr lang="fr-FR" sz="1400" dirty="0">
                <a:latin typeface="Arial Narrow" panose="020B0606020202030204" pitchFamily="34" charset="0"/>
              </a:rPr>
              <a:t>participants ont indiqué des tensions importantes entre les femmes des </a:t>
            </a:r>
            <a:r>
              <a:rPr lang="fr-FR" sz="1400" dirty="0" smtClean="0">
                <a:latin typeface="Arial Narrow" panose="020B0606020202030204" pitchFamily="34" charset="0"/>
              </a:rPr>
              <a:t>communautés non </a:t>
            </a:r>
            <a:r>
              <a:rPr lang="fr-FR" sz="1400" dirty="0">
                <a:latin typeface="Arial Narrow" panose="020B0606020202030204" pitchFamily="34" charset="0"/>
              </a:rPr>
              <a:t>déplacées et PDI au niveau des points </a:t>
            </a:r>
            <a:r>
              <a:rPr lang="fr-FR" sz="1400" dirty="0" smtClean="0">
                <a:latin typeface="Arial Narrow" panose="020B0606020202030204" pitchFamily="34" charset="0"/>
              </a:rPr>
              <a:t>d'eau (des cas de discrimination </a:t>
            </a:r>
            <a:r>
              <a:rPr lang="fr-FR" sz="1400" dirty="0">
                <a:latin typeface="Arial Narrow" panose="020B0606020202030204" pitchFamily="34" charset="0"/>
              </a:rPr>
              <a:t>par la communauté non </a:t>
            </a:r>
            <a:r>
              <a:rPr lang="fr-FR" sz="1400" dirty="0" smtClean="0">
                <a:latin typeface="Arial Narrow" panose="020B0606020202030204" pitchFamily="34" charset="0"/>
              </a:rPr>
              <a:t>déplacée). </a:t>
            </a:r>
          </a:p>
          <a:p>
            <a:pPr marL="285750" indent="-285750" algn="just">
              <a:buFont typeface="Arial" panose="020B0604020202020204" pitchFamily="34" charset="0"/>
              <a:buChar char="•"/>
            </a:pPr>
            <a:endParaRPr lang="fr-FR" sz="1400" dirty="0">
              <a:latin typeface="Arial Narrow" panose="020B0606020202030204" pitchFamily="34" charset="0"/>
            </a:endParaRPr>
          </a:p>
          <a:p>
            <a:pPr marL="285750" indent="-285750" algn="just">
              <a:buFont typeface="Arial" panose="020B0604020202020204" pitchFamily="34" charset="0"/>
              <a:buChar char="•"/>
            </a:pPr>
            <a:r>
              <a:rPr lang="fr-FR" sz="1400" dirty="0">
                <a:latin typeface="Arial Narrow" panose="020B0606020202030204" pitchFamily="34" charset="0"/>
              </a:rPr>
              <a:t>Des tensions existent également entre les PDI, </a:t>
            </a:r>
            <a:r>
              <a:rPr lang="fr-FR" sz="1400" dirty="0" smtClean="0">
                <a:latin typeface="Arial Narrow" panose="020B0606020202030204" pitchFamily="34" charset="0"/>
              </a:rPr>
              <a:t>liées </a:t>
            </a:r>
            <a:r>
              <a:rPr lang="fr-FR" sz="1400" dirty="0">
                <a:latin typeface="Arial Narrow" panose="020B0606020202030204" pitchFamily="34" charset="0"/>
              </a:rPr>
              <a:t>à l’accès aux terres cultivables et aux logements (des cas d'évictions de ménages PDI sont signalés par les hommes lors qu'un ménage n'a pas payé son loyer). Des tensions sont également rapportées pendant les distributions de vivres.</a:t>
            </a:r>
            <a:endParaRPr kumimoji="0" lang="fr-FR" sz="1100" b="0" i="0" u="none" strike="noStrike" kern="1200" cap="none" spc="0" normalizeH="0" baseline="0" noProof="0" dirty="0">
              <a:ln>
                <a:noFill/>
              </a:ln>
              <a:solidFill>
                <a:srgbClr val="EE5859"/>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cxnSp>
        <p:nvCxnSpPr>
          <p:cNvPr id="5" name="Connecteur droit 4">
            <a:extLst>
              <a:ext uri="{FF2B5EF4-FFF2-40B4-BE49-F238E27FC236}">
                <a16:creationId xmlns:a16="http://schemas.microsoft.com/office/drawing/2014/main" id="{4CDD244E-BEE5-47C6-B9E1-B59BF68CCFCC}"/>
              </a:ext>
            </a:extLst>
          </p:cNvPr>
          <p:cNvCxnSpPr>
            <a:cxnSpLocks/>
          </p:cNvCxnSpPr>
          <p:nvPr/>
        </p:nvCxnSpPr>
        <p:spPr>
          <a:xfrm>
            <a:off x="5699760" y="1325880"/>
            <a:ext cx="0" cy="484989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527432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EBE9D-BEBE-4C74-BE48-6F1C961BA55D}"/>
              </a:ext>
            </a:extLst>
          </p:cNvPr>
          <p:cNvSpPr>
            <a:spLocks noGrp="1"/>
          </p:cNvSpPr>
          <p:nvPr>
            <p:ph type="ctrTitle"/>
          </p:nvPr>
        </p:nvSpPr>
        <p:spPr>
          <a:xfrm>
            <a:off x="386176" y="149345"/>
            <a:ext cx="8087840" cy="968103"/>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assistance </a:t>
            </a:r>
          </a:p>
        </p:txBody>
      </p:sp>
      <p:sp>
        <p:nvSpPr>
          <p:cNvPr id="3" name="Sous-titre 2">
            <a:extLst>
              <a:ext uri="{FF2B5EF4-FFF2-40B4-BE49-F238E27FC236}">
                <a16:creationId xmlns:a16="http://schemas.microsoft.com/office/drawing/2014/main" id="{989CE644-025D-49F9-A8AE-58A294055912}"/>
              </a:ext>
            </a:extLst>
          </p:cNvPr>
          <p:cNvSpPr>
            <a:spLocks noGrp="1"/>
          </p:cNvSpPr>
          <p:nvPr>
            <p:ph type="subTitle" idx="1"/>
          </p:nvPr>
        </p:nvSpPr>
        <p:spPr>
          <a:xfrm>
            <a:off x="386175" y="1466910"/>
            <a:ext cx="8087840" cy="508531"/>
          </a:xfrm>
        </p:spPr>
        <p:txBody>
          <a:bodyPr/>
          <a:lstStyle/>
          <a:p>
            <a:pPr algn="just"/>
            <a:r>
              <a:rPr lang="fr-FR" dirty="0"/>
              <a:t>Proportion de ménages rapportant avoir reçu de l’assistance au cours des trois mois précédant la collecte de données, par statut</a:t>
            </a:r>
          </a:p>
        </p:txBody>
      </p:sp>
      <p:graphicFrame>
        <p:nvGraphicFramePr>
          <p:cNvPr id="7" name="Graphique 6">
            <a:extLst>
              <a:ext uri="{FF2B5EF4-FFF2-40B4-BE49-F238E27FC236}">
                <a16:creationId xmlns:a16="http://schemas.microsoft.com/office/drawing/2014/main" id="{3FA50A85-6DAD-4CCF-8FED-37CB90477D1D}"/>
              </a:ext>
            </a:extLst>
          </p:cNvPr>
          <p:cNvGraphicFramePr/>
          <p:nvPr>
            <p:extLst>
              <p:ext uri="{D42A27DB-BD31-4B8C-83A1-F6EECF244321}">
                <p14:modId xmlns:p14="http://schemas.microsoft.com/office/powerpoint/2010/main" val="1376805706"/>
              </p:ext>
            </p:extLst>
          </p:nvPr>
        </p:nvGraphicFramePr>
        <p:xfrm>
          <a:off x="686147" y="2296430"/>
          <a:ext cx="7487896" cy="2844269"/>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228D25E8-31C8-49D4-9128-BC296D50D332}"/>
              </a:ext>
            </a:extLst>
          </p:cNvPr>
          <p:cNvSpPr txBox="1"/>
          <p:nvPr/>
        </p:nvSpPr>
        <p:spPr>
          <a:xfrm>
            <a:off x="386175" y="5211776"/>
            <a:ext cx="808784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28%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ménages PDI ont rapporté avoir reçu une assistance au cours des trois mois précédant la collecte des données contre seulement </a:t>
            </a: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21%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ménages non déplacés.</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6654022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36ECD-8F03-4109-B33C-1C51095FB4F5}"/>
              </a:ext>
            </a:extLst>
          </p:cNvPr>
          <p:cNvSpPr>
            <a:spLocks noGrp="1"/>
          </p:cNvSpPr>
          <p:nvPr>
            <p:ph type="ctrTitle"/>
          </p:nvPr>
        </p:nvSpPr>
        <p:spPr>
          <a:xfrm>
            <a:off x="386175" y="137296"/>
            <a:ext cx="8087840" cy="983343"/>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assistance </a:t>
            </a:r>
          </a:p>
        </p:txBody>
      </p:sp>
      <p:sp>
        <p:nvSpPr>
          <p:cNvPr id="3" name="Sous-titre 2">
            <a:extLst>
              <a:ext uri="{FF2B5EF4-FFF2-40B4-BE49-F238E27FC236}">
                <a16:creationId xmlns:a16="http://schemas.microsoft.com/office/drawing/2014/main" id="{59E72145-63CF-42DD-9D76-7B97D0D36FA5}"/>
              </a:ext>
            </a:extLst>
          </p:cNvPr>
          <p:cNvSpPr>
            <a:spLocks noGrp="1"/>
          </p:cNvSpPr>
          <p:nvPr>
            <p:ph type="subTitle" idx="1"/>
          </p:nvPr>
        </p:nvSpPr>
        <p:spPr>
          <a:xfrm>
            <a:off x="386175" y="1277600"/>
            <a:ext cx="8087840" cy="820747"/>
          </a:xfrm>
        </p:spPr>
        <p:txBody>
          <a:bodyPr/>
          <a:lstStyle/>
          <a:p>
            <a:pPr algn="just"/>
            <a:r>
              <a:rPr lang="fr-FR" dirty="0"/>
              <a:t>Types d’assistances rapportés comme reçus lors des trois mois précédant la collecte des données, par statut</a:t>
            </a:r>
          </a:p>
        </p:txBody>
      </p:sp>
      <p:graphicFrame>
        <p:nvGraphicFramePr>
          <p:cNvPr id="7" name="Graphique 6">
            <a:extLst>
              <a:ext uri="{FF2B5EF4-FFF2-40B4-BE49-F238E27FC236}">
                <a16:creationId xmlns:a16="http://schemas.microsoft.com/office/drawing/2014/main" id="{AA20433E-31E4-4E9F-A7FB-92FBD0FF828C}"/>
              </a:ext>
            </a:extLst>
          </p:cNvPr>
          <p:cNvGraphicFramePr/>
          <p:nvPr>
            <p:extLst/>
          </p:nvPr>
        </p:nvGraphicFramePr>
        <p:xfrm>
          <a:off x="386175" y="2218065"/>
          <a:ext cx="8087840" cy="2613015"/>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5CCABF93-34E2-4760-A739-A4B09837DF5C}"/>
              </a:ext>
            </a:extLst>
          </p:cNvPr>
          <p:cNvSpPr txBox="1"/>
          <p:nvPr/>
        </p:nvSpPr>
        <p:spPr>
          <a:xfrm>
            <a:off x="386175" y="5070515"/>
            <a:ext cx="808784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Au cours des trois mois précédant la collecte des données, une faible proportion (9%) de ménages PDI ont rapporté une assistance en </a:t>
            </a:r>
            <a:r>
              <a:rPr kumimoji="0" lang="fr-FR" sz="1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santé</a:t>
            </a:r>
            <a:r>
              <a:rPr kumimoji="0" lang="fr-FR"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en </a:t>
            </a:r>
            <a:r>
              <a:rPr kumimoji="0" lang="fr-FR"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éducation</a:t>
            </a:r>
            <a:r>
              <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473049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01</a:t>
            </a:r>
          </a:p>
        </p:txBody>
      </p:sp>
      <p:sp>
        <p:nvSpPr>
          <p:cNvPr id="3" name="Subtitle 2"/>
          <p:cNvSpPr>
            <a:spLocks noGrp="1"/>
          </p:cNvSpPr>
          <p:nvPr>
            <p:ph type="subTitle" idx="1"/>
          </p:nvPr>
        </p:nvSpPr>
        <p:spPr>
          <a:xfrm>
            <a:off x="4439826" y="2168604"/>
            <a:ext cx="3780251" cy="1743959"/>
          </a:xfrm>
        </p:spPr>
        <p:txBody>
          <a:bodyPr/>
          <a:lstStyle/>
          <a:p>
            <a:r>
              <a:rPr lang="fr-FR" dirty="0"/>
              <a:t>Présentation</a:t>
            </a:r>
            <a:r>
              <a:rPr lang="en-US" dirty="0"/>
              <a:t> des évaluations territoriales</a:t>
            </a:r>
            <a:endParaRPr lang="es-ES" dirty="0"/>
          </a:p>
        </p:txBody>
      </p:sp>
      <p:pic>
        <p:nvPicPr>
          <p:cNvPr id="4"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221117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A86EEE-EF30-40F9-9494-13A9A6352222}"/>
              </a:ext>
            </a:extLst>
          </p:cNvPr>
          <p:cNvSpPr>
            <a:spLocks noGrp="1"/>
          </p:cNvSpPr>
          <p:nvPr>
            <p:ph type="ctrTitle"/>
          </p:nvPr>
        </p:nvSpPr>
        <p:spPr>
          <a:xfrm>
            <a:off x="386176" y="131765"/>
            <a:ext cx="8087840" cy="995811"/>
          </a:xfrm>
        </p:spPr>
        <p:txBody>
          <a:bodyPr/>
          <a:lstStyle/>
          <a:p>
            <a:pPr algn="just">
              <a:lnSpc>
                <a:spcPct val="100000"/>
              </a:lnSpc>
            </a:pPr>
            <a:r>
              <a:rPr lang="fr-FR" dirty="0"/>
              <a:t>Présentation des résultats du projet ABA </a:t>
            </a:r>
            <a:r>
              <a:rPr lang="fr-CA" dirty="0" smtClean="0"/>
              <a:t>Dori </a:t>
            </a:r>
            <a:r>
              <a:rPr lang="fr-FR" dirty="0" smtClean="0"/>
              <a:t>: </a:t>
            </a:r>
            <a:r>
              <a:rPr lang="fr-FR" dirty="0"/>
              <a:t>section assistance </a:t>
            </a:r>
          </a:p>
        </p:txBody>
      </p:sp>
      <p:sp>
        <p:nvSpPr>
          <p:cNvPr id="3" name="Sous-titre 2">
            <a:extLst>
              <a:ext uri="{FF2B5EF4-FFF2-40B4-BE49-F238E27FC236}">
                <a16:creationId xmlns:a16="http://schemas.microsoft.com/office/drawing/2014/main" id="{B74EC5DB-3704-45C6-B440-8E93383F4B6A}"/>
              </a:ext>
            </a:extLst>
          </p:cNvPr>
          <p:cNvSpPr>
            <a:spLocks noGrp="1"/>
          </p:cNvSpPr>
          <p:nvPr>
            <p:ph type="subTitle" idx="1"/>
          </p:nvPr>
        </p:nvSpPr>
        <p:spPr>
          <a:xfrm>
            <a:off x="386176" y="1324277"/>
            <a:ext cx="8087840" cy="599972"/>
          </a:xfrm>
        </p:spPr>
        <p:txBody>
          <a:bodyPr/>
          <a:lstStyle/>
          <a:p>
            <a:pPr algn="just"/>
            <a:r>
              <a:rPr lang="fr-FR" dirty="0"/>
              <a:t>Proportion </a:t>
            </a:r>
            <a:r>
              <a:rPr lang="fr-FR" dirty="0" smtClean="0"/>
              <a:t>des ménages assistés, par rapport à leur satisfaction </a:t>
            </a:r>
            <a:r>
              <a:rPr lang="fr-FR" dirty="0"/>
              <a:t>vis-à-vis de l'assistance reçue </a:t>
            </a:r>
            <a:r>
              <a:rPr lang="fr-FR" dirty="0" smtClean="0"/>
              <a:t>par </a:t>
            </a:r>
            <a:r>
              <a:rPr lang="fr-FR" dirty="0"/>
              <a:t>statut</a:t>
            </a:r>
          </a:p>
        </p:txBody>
      </p:sp>
      <p:graphicFrame>
        <p:nvGraphicFramePr>
          <p:cNvPr id="7" name="Graphique 6">
            <a:extLst>
              <a:ext uri="{FF2B5EF4-FFF2-40B4-BE49-F238E27FC236}">
                <a16:creationId xmlns:a16="http://schemas.microsoft.com/office/drawing/2014/main" id="{4851A093-7FCE-4DD8-95D0-4147CAD68055}"/>
              </a:ext>
            </a:extLst>
          </p:cNvPr>
          <p:cNvGraphicFramePr/>
          <p:nvPr>
            <p:extLst>
              <p:ext uri="{D42A27DB-BD31-4B8C-83A1-F6EECF244321}">
                <p14:modId xmlns:p14="http://schemas.microsoft.com/office/powerpoint/2010/main" val="988728201"/>
              </p:ext>
            </p:extLst>
          </p:nvPr>
        </p:nvGraphicFramePr>
        <p:xfrm>
          <a:off x="386176" y="2077359"/>
          <a:ext cx="8087840" cy="2603823"/>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105E6BE8-D2F5-472D-80A5-234A5699F539}"/>
              </a:ext>
            </a:extLst>
          </p:cNvPr>
          <p:cNvSpPr txBox="1"/>
          <p:nvPr/>
        </p:nvSpPr>
        <p:spPr>
          <a:xfrm>
            <a:off x="386176" y="4958540"/>
            <a:ext cx="844935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11%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des ménages PDI ont rapporté être insatisfaits de l’assistance reçue</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Les raisons principales de cette insatisfaction rapportées sont le fait que l'assistance disponible est en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quantité insuffisante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 le fait que </a:t>
            </a:r>
            <a:r>
              <a:rPr kumimoji="0" lang="fr-FR"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l'assistance </a:t>
            </a:r>
            <a:r>
              <a:rPr kumimoji="0" lang="fr-FR"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n’est pas appropriée au besoin</a:t>
            </a:r>
            <a:r>
              <a:rPr kumimoji="0" lang="fr-FR"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8"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745397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smtClean="0"/>
              <a:t>Grandes tendances</a:t>
            </a:r>
            <a:endParaRPr lang="fr-FR" dirty="0"/>
          </a:p>
        </p:txBody>
      </p:sp>
      <p:sp>
        <p:nvSpPr>
          <p:cNvPr id="17" name="Text Placeholder 16"/>
          <p:cNvSpPr>
            <a:spLocks noGrp="1"/>
          </p:cNvSpPr>
          <p:nvPr>
            <p:ph type="body" sz="quarter" idx="13"/>
          </p:nvPr>
        </p:nvSpPr>
        <p:spPr>
          <a:xfrm>
            <a:off x="3729317" y="591697"/>
            <a:ext cx="5154706" cy="5008265"/>
          </a:xfrm>
        </p:spPr>
        <p:txBody>
          <a:bodyPr/>
          <a:lstStyle/>
          <a:p>
            <a:pPr marL="285750" indent="-285750" algn="just">
              <a:buFont typeface="Arial" panose="020B0604020202020204" pitchFamily="34" charset="0"/>
              <a:buChar char="•"/>
            </a:pPr>
            <a:r>
              <a:rPr lang="fr-FR" sz="1400" dirty="0"/>
              <a:t>Le maillage d'infrastructures au niveau des </a:t>
            </a:r>
            <a:r>
              <a:rPr lang="fr-FR" sz="1400" dirty="0" smtClean="0"/>
              <a:t>SAT/ZAD est </a:t>
            </a:r>
            <a:r>
              <a:rPr lang="fr-FR" sz="1400" dirty="0"/>
              <a:t>globalement satisfaisant, bien que </a:t>
            </a:r>
            <a:r>
              <a:rPr lang="fr-FR" sz="1400" dirty="0" smtClean="0"/>
              <a:t>l'arrivée de </a:t>
            </a:r>
            <a:r>
              <a:rPr lang="fr-FR" sz="1400" dirty="0"/>
              <a:t>PDI au cours des 2 dernières années </a:t>
            </a:r>
            <a:r>
              <a:rPr lang="fr-FR" sz="1400" dirty="0" smtClean="0"/>
              <a:t>ait contribué </a:t>
            </a:r>
            <a:r>
              <a:rPr lang="fr-FR" sz="1400" dirty="0"/>
              <a:t>à accroître la pression sur les </a:t>
            </a:r>
            <a:r>
              <a:rPr lang="fr-FR" sz="1400" dirty="0" smtClean="0"/>
              <a:t>services (dégradation de l’état des infrastructure d’EHA</a:t>
            </a:r>
            <a:r>
              <a:rPr lang="fr-FR" sz="1400" dirty="0"/>
              <a:t> </a:t>
            </a:r>
            <a:r>
              <a:rPr lang="fr-FR" sz="1400" dirty="0" smtClean="0"/>
              <a:t>et dysfonctionnement).</a:t>
            </a:r>
          </a:p>
          <a:p>
            <a:pPr marL="285750" indent="-285750" algn="just">
              <a:buFont typeface="Arial" panose="020B0604020202020204" pitchFamily="34" charset="0"/>
              <a:buChar char="•"/>
            </a:pPr>
            <a:r>
              <a:rPr lang="fr-FR" sz="1400" dirty="0" smtClean="0"/>
              <a:t>Des tensions au </a:t>
            </a:r>
            <a:r>
              <a:rPr lang="fr-FR" sz="1400" dirty="0"/>
              <a:t>niveau des </a:t>
            </a:r>
            <a:r>
              <a:rPr lang="fr-FR" sz="1400" dirty="0" smtClean="0"/>
              <a:t>SAT/ZAD </a:t>
            </a:r>
            <a:r>
              <a:rPr lang="fr-FR" sz="1400" dirty="0"/>
              <a:t>et semblent </a:t>
            </a:r>
            <a:r>
              <a:rPr lang="fr-FR" sz="1400" dirty="0" smtClean="0"/>
              <a:t>se produire </a:t>
            </a:r>
            <a:r>
              <a:rPr lang="fr-FR" sz="1400" dirty="0"/>
              <a:t>autour des points d'eau et </a:t>
            </a:r>
            <a:r>
              <a:rPr lang="fr-FR" sz="1400" dirty="0" smtClean="0"/>
              <a:t>lors des </a:t>
            </a:r>
            <a:r>
              <a:rPr lang="fr-FR" sz="1400" dirty="0"/>
              <a:t>distributions alimentaires en </a:t>
            </a:r>
            <a:r>
              <a:rPr lang="fr-FR" sz="1400" dirty="0" smtClean="0"/>
              <a:t>particulier. </a:t>
            </a:r>
          </a:p>
          <a:p>
            <a:pPr marL="285750" indent="-285750" algn="just">
              <a:buFont typeface="Arial" panose="020B0604020202020204" pitchFamily="34" charset="0"/>
              <a:buChar char="•"/>
            </a:pPr>
            <a:r>
              <a:rPr lang="fr-FR" sz="1400" dirty="0" smtClean="0"/>
              <a:t>Une </a:t>
            </a:r>
            <a:r>
              <a:rPr lang="fr-FR" sz="1400" dirty="0"/>
              <a:t>grande majorité </a:t>
            </a:r>
            <a:r>
              <a:rPr lang="fr-FR" sz="1400" dirty="0" smtClean="0"/>
              <a:t>des ménages </a:t>
            </a:r>
            <a:r>
              <a:rPr lang="fr-FR" sz="1400" dirty="0"/>
              <a:t>PDI enquêtés n’avaient pas </a:t>
            </a:r>
            <a:r>
              <a:rPr lang="fr-FR" sz="1400" dirty="0" smtClean="0"/>
              <a:t>accès à </a:t>
            </a:r>
            <a:r>
              <a:rPr lang="fr-FR" sz="1400" dirty="0"/>
              <a:t>suffisamment de nourriture pour </a:t>
            </a:r>
            <a:r>
              <a:rPr lang="fr-FR" sz="1400" dirty="0" smtClean="0"/>
              <a:t>couvrir l’ensemble </a:t>
            </a:r>
            <a:r>
              <a:rPr lang="fr-FR" sz="1400" dirty="0"/>
              <a:t>des besoins de leur </a:t>
            </a:r>
            <a:r>
              <a:rPr lang="fr-FR" sz="1400" dirty="0" smtClean="0"/>
              <a:t>ménage.</a:t>
            </a:r>
          </a:p>
          <a:p>
            <a:pPr marL="285750" indent="-285750" algn="just">
              <a:buFont typeface="Arial" panose="020B0604020202020204" pitchFamily="34" charset="0"/>
              <a:buChar char="•"/>
            </a:pPr>
            <a:r>
              <a:rPr lang="fr-FR" sz="1400" dirty="0" smtClean="0"/>
              <a:t>La </a:t>
            </a:r>
            <a:r>
              <a:rPr lang="fr-FR" sz="1400" dirty="0"/>
              <a:t>moitié des </a:t>
            </a:r>
            <a:r>
              <a:rPr lang="fr-FR" sz="1400" dirty="0" smtClean="0"/>
              <a:t>ménages n’avait </a:t>
            </a:r>
            <a:r>
              <a:rPr lang="fr-FR" sz="1400" dirty="0"/>
              <a:t>pas accès à des activités </a:t>
            </a:r>
            <a:r>
              <a:rPr lang="fr-FR" sz="1400" dirty="0" smtClean="0"/>
              <a:t>génératrices de </a:t>
            </a:r>
            <a:r>
              <a:rPr lang="fr-FR" sz="1400" dirty="0"/>
              <a:t>revenus (AGR) et ont </a:t>
            </a:r>
            <a:r>
              <a:rPr lang="fr-FR" sz="1400" dirty="0" smtClean="0"/>
              <a:t>rapporté </a:t>
            </a:r>
            <a:r>
              <a:rPr lang="fr-FR" sz="1400" dirty="0"/>
              <a:t>ne </a:t>
            </a:r>
            <a:r>
              <a:rPr lang="fr-FR" sz="1400" dirty="0" smtClean="0"/>
              <a:t>pas avoir </a:t>
            </a:r>
            <a:r>
              <a:rPr lang="fr-FR" sz="1400" dirty="0"/>
              <a:t>assez </a:t>
            </a:r>
            <a:r>
              <a:rPr lang="fr-FR" sz="1400" dirty="0" smtClean="0"/>
              <a:t>de moyens </a:t>
            </a:r>
            <a:r>
              <a:rPr lang="fr-FR" sz="1400" dirty="0"/>
              <a:t>financiers pour </a:t>
            </a:r>
            <a:r>
              <a:rPr lang="fr-FR" sz="1400" dirty="0" smtClean="0"/>
              <a:t>nourrir </a:t>
            </a:r>
            <a:r>
              <a:rPr lang="fr-FR" sz="1400" dirty="0"/>
              <a:t>l’ensemble du ménage.</a:t>
            </a:r>
          </a:p>
          <a:p>
            <a:pPr marL="285750" indent="-285750" algn="just">
              <a:buFont typeface="Arial" panose="020B0604020202020204" pitchFamily="34" charset="0"/>
              <a:buChar char="•"/>
            </a:pPr>
            <a:r>
              <a:rPr lang="fr-FR" sz="1400" dirty="0"/>
              <a:t>Une part importante des ménages PDI ont accès à des abris via des dons d’abris d’urgence (et RHU) ou logent dans des abris de fortune. </a:t>
            </a:r>
          </a:p>
          <a:p>
            <a:pPr marL="285750" indent="-285750" algn="just">
              <a:buFont typeface="Arial" panose="020B0604020202020204" pitchFamily="34" charset="0"/>
              <a:buChar char="•"/>
            </a:pPr>
            <a:r>
              <a:rPr lang="fr-FR" sz="1400" dirty="0"/>
              <a:t>Un nombre important de ménages dormait à l’extérieur par contrainte </a:t>
            </a:r>
            <a:r>
              <a:rPr lang="fr-FR" sz="1400" dirty="0" smtClean="0"/>
              <a:t>d’espace. </a:t>
            </a:r>
            <a:r>
              <a:rPr lang="fr-FR" sz="1400" dirty="0"/>
              <a:t>Ce manque d’espace et d’intimité expose ces ménages à des risques de protection (surtout pour les femmes et les filles</a:t>
            </a:r>
            <a:r>
              <a:rPr lang="fr-FR" sz="1400" dirty="0" smtClean="0"/>
              <a:t>).</a:t>
            </a:r>
            <a:endParaRPr lang="fr-FR" sz="1400" dirty="0"/>
          </a:p>
          <a:p>
            <a:pPr marL="285750" indent="-285750" algn="just">
              <a:buFont typeface="Arial" panose="020B0604020202020204" pitchFamily="34" charset="0"/>
              <a:buChar char="•"/>
            </a:pPr>
            <a:r>
              <a:rPr lang="fr-FR" sz="1400" dirty="0" smtClean="0"/>
              <a:t>D’importantes barrières </a:t>
            </a:r>
            <a:r>
              <a:rPr lang="fr-FR" sz="1400" dirty="0"/>
              <a:t>d'accès à </a:t>
            </a:r>
            <a:r>
              <a:rPr lang="fr-FR" sz="1400" dirty="0" smtClean="0"/>
              <a:t>l'éducation ont été signalées, notamment </a:t>
            </a:r>
            <a:r>
              <a:rPr lang="fr-FR" sz="1400" dirty="0"/>
              <a:t>liées aux frais de scolarité et </a:t>
            </a:r>
            <a:r>
              <a:rPr lang="fr-FR" sz="1400" dirty="0" smtClean="0"/>
              <a:t>aux difficultés </a:t>
            </a:r>
            <a:r>
              <a:rPr lang="fr-FR" sz="1400" dirty="0"/>
              <a:t>d’inscription sans pièce d’identité. </a:t>
            </a:r>
            <a:endParaRPr lang="fr-FR" sz="1400" dirty="0" smtClean="0"/>
          </a:p>
        </p:txBody>
      </p:sp>
      <p:pic>
        <p:nvPicPr>
          <p:cNvPr id="4"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21162895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522CCE0-6464-4CDC-8351-28B88AB78DCD}"/>
              </a:ext>
            </a:extLst>
          </p:cNvPr>
          <p:cNvSpPr>
            <a:spLocks noGrp="1"/>
          </p:cNvSpPr>
          <p:nvPr>
            <p:ph type="ctrTitle"/>
          </p:nvPr>
        </p:nvSpPr>
        <p:spPr/>
        <p:txBody>
          <a:bodyPr/>
          <a:lstStyle/>
          <a:p>
            <a:r>
              <a:rPr lang="fr-FR" dirty="0"/>
              <a:t>Liens utiles</a:t>
            </a:r>
          </a:p>
        </p:txBody>
      </p:sp>
      <p:sp>
        <p:nvSpPr>
          <p:cNvPr id="5" name="Sous-titre 4">
            <a:extLst>
              <a:ext uri="{FF2B5EF4-FFF2-40B4-BE49-F238E27FC236}">
                <a16:creationId xmlns:a16="http://schemas.microsoft.com/office/drawing/2014/main" id="{1481EC82-096E-443D-9773-ECBAF3AB480F}"/>
              </a:ext>
            </a:extLst>
          </p:cNvPr>
          <p:cNvSpPr>
            <a:spLocks noGrp="1"/>
          </p:cNvSpPr>
          <p:nvPr>
            <p:ph type="subTitle" idx="1"/>
          </p:nvPr>
        </p:nvSpPr>
        <p:spPr>
          <a:xfrm>
            <a:off x="5049300" y="-74827"/>
            <a:ext cx="3802790" cy="525931"/>
          </a:xfrm>
        </p:spPr>
        <p:txBody>
          <a:bodyPr/>
          <a:lstStyle/>
          <a:p>
            <a:r>
              <a:rPr lang="fr-FR" dirty="0"/>
              <a:t>Bases de données qualitatives et quantitatives</a:t>
            </a:r>
          </a:p>
        </p:txBody>
      </p:sp>
      <p:sp>
        <p:nvSpPr>
          <p:cNvPr id="14" name="Espace réservé du texte 13">
            <a:extLst>
              <a:ext uri="{FF2B5EF4-FFF2-40B4-BE49-F238E27FC236}">
                <a16:creationId xmlns:a16="http://schemas.microsoft.com/office/drawing/2014/main" id="{0005A377-40ED-488B-8596-57A3A2CD09F6}"/>
              </a:ext>
            </a:extLst>
          </p:cNvPr>
          <p:cNvSpPr>
            <a:spLocks noGrp="1"/>
          </p:cNvSpPr>
          <p:nvPr>
            <p:ph type="body" sz="quarter" idx="21"/>
          </p:nvPr>
        </p:nvSpPr>
        <p:spPr>
          <a:xfrm>
            <a:off x="5049300" y="1127092"/>
            <a:ext cx="3273328" cy="437765"/>
          </a:xfrm>
        </p:spPr>
        <p:txBody>
          <a:bodyPr/>
          <a:lstStyle/>
          <a:p>
            <a:r>
              <a:rPr lang="fr-FR" dirty="0"/>
              <a:t>Rapports finaux</a:t>
            </a:r>
          </a:p>
        </p:txBody>
      </p:sp>
      <p:sp>
        <p:nvSpPr>
          <p:cNvPr id="15" name="Espace réservé du texte 14">
            <a:extLst>
              <a:ext uri="{FF2B5EF4-FFF2-40B4-BE49-F238E27FC236}">
                <a16:creationId xmlns:a16="http://schemas.microsoft.com/office/drawing/2014/main" id="{17DD769D-5017-48D0-A804-F55C5A9630E2}"/>
              </a:ext>
            </a:extLst>
          </p:cNvPr>
          <p:cNvSpPr>
            <a:spLocks noGrp="1"/>
          </p:cNvSpPr>
          <p:nvPr>
            <p:ph type="body" sz="quarter" idx="22"/>
          </p:nvPr>
        </p:nvSpPr>
        <p:spPr>
          <a:xfrm>
            <a:off x="5096353" y="4039858"/>
            <a:ext cx="2998787" cy="437765"/>
          </a:xfrm>
        </p:spPr>
        <p:txBody>
          <a:bodyPr/>
          <a:lstStyle/>
          <a:p>
            <a:r>
              <a:rPr lang="en-US" dirty="0"/>
              <a:t>Contact</a:t>
            </a:r>
            <a:endParaRPr lang="fr-FR" dirty="0"/>
          </a:p>
        </p:txBody>
      </p:sp>
      <p:sp>
        <p:nvSpPr>
          <p:cNvPr id="3" name="Espace réservé du texte 2">
            <a:extLst>
              <a:ext uri="{FF2B5EF4-FFF2-40B4-BE49-F238E27FC236}">
                <a16:creationId xmlns:a16="http://schemas.microsoft.com/office/drawing/2014/main" id="{943056CB-F775-4124-A310-35FCEF229B3D}"/>
              </a:ext>
            </a:extLst>
          </p:cNvPr>
          <p:cNvSpPr>
            <a:spLocks noGrp="1"/>
          </p:cNvSpPr>
          <p:nvPr>
            <p:ph type="body" sz="quarter" idx="13"/>
          </p:nvPr>
        </p:nvSpPr>
        <p:spPr>
          <a:xfrm>
            <a:off x="5428189" y="406279"/>
            <a:ext cx="2998694" cy="778053"/>
          </a:xfrm>
        </p:spPr>
        <p:txBody>
          <a:bodyPr/>
          <a:lstStyle/>
          <a:p>
            <a:r>
              <a:rPr lang="fr-FR" dirty="0"/>
              <a:t>Kaya, Barsalogho, Kongoussi et Dori: </a:t>
            </a:r>
            <a:r>
              <a:rPr lang="fr-FR" dirty="0">
                <a:hlinkClick r:id="rId3"/>
              </a:rPr>
              <a:t>https://www.reachresourcecentre.info/country/burkina-faso/cycle/32578/?toip-group=data&amp;toip=dataset-database#cycle-32578</a:t>
            </a:r>
            <a:endParaRPr lang="fr-FR" dirty="0"/>
          </a:p>
          <a:p>
            <a:endParaRPr lang="fr-FR" dirty="0"/>
          </a:p>
        </p:txBody>
      </p:sp>
      <p:sp>
        <p:nvSpPr>
          <p:cNvPr id="9" name="Espace réservé du texte 8">
            <a:extLst>
              <a:ext uri="{FF2B5EF4-FFF2-40B4-BE49-F238E27FC236}">
                <a16:creationId xmlns:a16="http://schemas.microsoft.com/office/drawing/2014/main" id="{F71DC916-3167-4A51-8D14-8B1EFF73EAC0}"/>
              </a:ext>
            </a:extLst>
          </p:cNvPr>
          <p:cNvSpPr>
            <a:spLocks noGrp="1"/>
          </p:cNvSpPr>
          <p:nvPr>
            <p:ph type="body" sz="quarter" idx="15"/>
          </p:nvPr>
        </p:nvSpPr>
        <p:spPr>
          <a:xfrm>
            <a:off x="5428189" y="1567074"/>
            <a:ext cx="2998694" cy="2610643"/>
          </a:xfrm>
        </p:spPr>
        <p:txBody>
          <a:bodyPr/>
          <a:lstStyle/>
          <a:p>
            <a:r>
              <a:rPr lang="fr-FR" dirty="0"/>
              <a:t>Kaya : </a:t>
            </a:r>
            <a:r>
              <a:rPr lang="fr-FR" dirty="0">
                <a:hlinkClick r:id="rId4"/>
              </a:rPr>
              <a:t>https://www.impact-repository.org/document/reach/7296edf5/REACH_BFA_Rapport-final_ABA-Kaya_decembre-2020.pdf</a:t>
            </a:r>
            <a:endParaRPr lang="fr-FR" dirty="0"/>
          </a:p>
          <a:p>
            <a:r>
              <a:rPr lang="fr-FR" dirty="0"/>
              <a:t>Barsalogho : </a:t>
            </a:r>
            <a:r>
              <a:rPr lang="fr-FR" dirty="0">
                <a:hlinkClick r:id="rId5"/>
              </a:rPr>
              <a:t>https://www.impact-repository.org/document/reach/d0bc458c/REACH_BFA_Rapport-final_ABA-Barsalogho_Decembre-2020.pdf</a:t>
            </a:r>
            <a:endParaRPr lang="fr-FR" dirty="0"/>
          </a:p>
          <a:p>
            <a:r>
              <a:rPr lang="fr-FR" dirty="0"/>
              <a:t>Kongoussi : </a:t>
            </a:r>
            <a:r>
              <a:rPr lang="fr-FR" dirty="0">
                <a:hlinkClick r:id="rId6"/>
              </a:rPr>
              <a:t>https://www.impact-repository.org/document/reach/a63c398e/REACH_BFA_ABA_Rapport-final_Kongoussi_Janvier-2021.pdf</a:t>
            </a:r>
            <a:endParaRPr lang="fr-FR" dirty="0"/>
          </a:p>
          <a:p>
            <a:r>
              <a:rPr lang="fr-FR" dirty="0"/>
              <a:t>Dori : </a:t>
            </a:r>
            <a:r>
              <a:rPr lang="fr-FR" dirty="0">
                <a:hlinkClick r:id="rId7"/>
              </a:rPr>
              <a:t>https://www.impact-repository.org/document/reach/d207fe1e/REACH_BFA_ABA_Dori_Report_decembre-2021.pdf</a:t>
            </a:r>
            <a:endParaRPr lang="fr-FR" dirty="0"/>
          </a:p>
          <a:p>
            <a:endParaRPr lang="fr-FR" dirty="0"/>
          </a:p>
        </p:txBody>
      </p:sp>
      <p:sp>
        <p:nvSpPr>
          <p:cNvPr id="12" name="Espace réservé du texte 11">
            <a:extLst>
              <a:ext uri="{FF2B5EF4-FFF2-40B4-BE49-F238E27FC236}">
                <a16:creationId xmlns:a16="http://schemas.microsoft.com/office/drawing/2014/main" id="{3C8567E1-655C-4E96-A573-1CE0C501C97F}"/>
              </a:ext>
            </a:extLst>
          </p:cNvPr>
          <p:cNvSpPr>
            <a:spLocks noGrp="1"/>
          </p:cNvSpPr>
          <p:nvPr>
            <p:ph type="body" sz="quarter" idx="17"/>
          </p:nvPr>
        </p:nvSpPr>
        <p:spPr>
          <a:xfrm>
            <a:off x="5428188" y="4496725"/>
            <a:ext cx="3204083" cy="1575101"/>
          </a:xfrm>
        </p:spPr>
        <p:txBody>
          <a:bodyPr/>
          <a:lstStyle/>
          <a:p>
            <a:r>
              <a:rPr lang="fr-FR" dirty="0"/>
              <a:t>Pour toutes demandes concernant les activités de REACH au Burkina Faso : Anna Vinet, coordinatrice pays : </a:t>
            </a:r>
            <a:r>
              <a:rPr lang="fr-FR" dirty="0">
                <a:hlinkClick r:id="rId8"/>
              </a:rPr>
              <a:t>anna.vinet@reach-initiative.org</a:t>
            </a:r>
            <a:r>
              <a:rPr lang="fr-FR" dirty="0"/>
              <a:t/>
            </a:r>
            <a:br>
              <a:rPr lang="fr-FR" dirty="0"/>
            </a:br>
            <a:r>
              <a:rPr lang="fr-FR" dirty="0"/>
              <a:t>+226 65 67 36 00 </a:t>
            </a:r>
          </a:p>
          <a:p>
            <a:r>
              <a:rPr lang="fr-FR" dirty="0"/>
              <a:t>Pour toutes demandes relatives aux évaluations territoriales : Orlane Jadeau, chargée d’évaluation : </a:t>
            </a:r>
            <a:r>
              <a:rPr lang="fr-FR" dirty="0">
                <a:hlinkClick r:id="rId9"/>
              </a:rPr>
              <a:t>orlane.jadeau@reach-initiative.org</a:t>
            </a:r>
            <a:r>
              <a:rPr lang="fr-FR" dirty="0"/>
              <a:t/>
            </a:r>
            <a:br>
              <a:rPr lang="fr-FR" dirty="0"/>
            </a:br>
            <a:r>
              <a:rPr lang="fr-FR" dirty="0"/>
              <a:t>+226 07 00 70 06</a:t>
            </a:r>
          </a:p>
        </p:txBody>
      </p:sp>
      <p:pic>
        <p:nvPicPr>
          <p:cNvPr id="13"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pic>
        <p:nvPicPr>
          <p:cNvPr id="16" name="Espace réservé pour une image  17">
            <a:extLst>
              <a:ext uri="{FF2B5EF4-FFF2-40B4-BE49-F238E27FC236}">
                <a16:creationId xmlns:a16="http://schemas.microsoft.com/office/drawing/2014/main" id="{E871885B-FD47-4E17-8CAB-13747D07B1D9}"/>
              </a:ext>
            </a:extLst>
          </p:cNvPr>
          <p:cNvPicPr>
            <a:picLocks noGrp="1" noChangeAspect="1"/>
          </p:cNvPicPr>
          <p:nvPr>
            <p:ph type="pic" sz="quarter" idx="14"/>
          </p:nvPr>
        </p:nvPicPr>
        <p:blipFill>
          <a:blip r:embed="rId11" cstate="print">
            <a:extLst>
              <a:ext uri="{28A0092B-C50C-407E-A947-70E740481C1C}">
                <a14:useLocalDpi xmlns:a14="http://schemas.microsoft.com/office/drawing/2010/main" val="0"/>
              </a:ext>
            </a:extLst>
          </a:blip>
          <a:srcRect/>
          <a:stretch>
            <a:fillRect/>
          </a:stretch>
        </p:blipFill>
        <p:spPr>
          <a:xfrm>
            <a:off x="4292305" y="119316"/>
            <a:ext cx="663575" cy="663575"/>
          </a:xfrm>
        </p:spPr>
      </p:pic>
      <p:pic>
        <p:nvPicPr>
          <p:cNvPr id="17" name="Espace réservé pour une image  19">
            <a:extLst>
              <a:ext uri="{FF2B5EF4-FFF2-40B4-BE49-F238E27FC236}">
                <a16:creationId xmlns:a16="http://schemas.microsoft.com/office/drawing/2014/main" id="{75FBCF37-0EC5-40AC-9FF7-832638274E30}"/>
              </a:ext>
            </a:extLst>
          </p:cNvPr>
          <p:cNvPicPr>
            <a:picLocks noGrp="1" noChangeAspect="1"/>
          </p:cNvPicPr>
          <p:nvPr>
            <p:ph type="pic" sz="quarter" idx="16"/>
          </p:nvPr>
        </p:nvPicPr>
        <p:blipFill>
          <a:blip r:embed="rId12" cstate="print">
            <a:extLst>
              <a:ext uri="{28A0092B-C50C-407E-A947-70E740481C1C}">
                <a14:useLocalDpi xmlns:a14="http://schemas.microsoft.com/office/drawing/2010/main" val="0"/>
              </a:ext>
            </a:extLst>
          </a:blip>
          <a:srcRect/>
          <a:stretch>
            <a:fillRect/>
          </a:stretch>
        </p:blipFill>
        <p:spPr>
          <a:xfrm>
            <a:off x="4362885" y="1234178"/>
            <a:ext cx="663575" cy="663575"/>
          </a:xfrm>
        </p:spPr>
      </p:pic>
      <p:pic>
        <p:nvPicPr>
          <p:cNvPr id="19" name="Espace réservé pour une image  21">
            <a:extLst>
              <a:ext uri="{FF2B5EF4-FFF2-40B4-BE49-F238E27FC236}">
                <a16:creationId xmlns:a16="http://schemas.microsoft.com/office/drawing/2014/main" id="{D19A4AA2-C416-4453-A354-649942C0AFC4}"/>
              </a:ext>
            </a:extLst>
          </p:cNvPr>
          <p:cNvPicPr>
            <a:picLocks noGrp="1" noChangeAspect="1"/>
          </p:cNvPicPr>
          <p:nvPr>
            <p:ph type="pic" sz="quarter" idx="18"/>
          </p:nvPr>
        </p:nvPicPr>
        <p:blipFill>
          <a:blip r:embed="rId13" cstate="print">
            <a:extLst>
              <a:ext uri="{28A0092B-C50C-407E-A947-70E740481C1C}">
                <a14:useLocalDpi xmlns:a14="http://schemas.microsoft.com/office/drawing/2010/main" val="0"/>
              </a:ext>
            </a:extLst>
          </a:blip>
          <a:srcRect/>
          <a:stretch>
            <a:fillRect/>
          </a:stretch>
        </p:blipFill>
        <p:spPr>
          <a:xfrm>
            <a:off x="4366733" y="4197381"/>
            <a:ext cx="663575" cy="663575"/>
          </a:xfrm>
        </p:spPr>
      </p:pic>
    </p:spTree>
    <p:extLst>
      <p:ext uri="{BB962C8B-B14F-4D97-AF65-F5344CB8AC3E}">
        <p14:creationId xmlns:p14="http://schemas.microsoft.com/office/powerpoint/2010/main" val="40110287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1059" y="2492946"/>
            <a:ext cx="2091871" cy="1208401"/>
          </a:xfrm>
        </p:spPr>
        <p:txBody>
          <a:bodyPr/>
          <a:lstStyle/>
          <a:p>
            <a:r>
              <a:rPr lang="es-ES" dirty="0"/>
              <a:t>Fin</a:t>
            </a:r>
          </a:p>
        </p:txBody>
      </p:sp>
      <p:sp>
        <p:nvSpPr>
          <p:cNvPr id="3" name="Subtitle 2"/>
          <p:cNvSpPr>
            <a:spLocks noGrp="1"/>
          </p:cNvSpPr>
          <p:nvPr>
            <p:ph type="subTitle" idx="1"/>
          </p:nvPr>
        </p:nvSpPr>
        <p:spPr>
          <a:xfrm>
            <a:off x="4359146" y="2139690"/>
            <a:ext cx="3771847" cy="1743959"/>
          </a:xfrm>
        </p:spPr>
        <p:txBody>
          <a:bodyPr/>
          <a:lstStyle/>
          <a:p>
            <a:r>
              <a:rPr lang="es-ES" err="1"/>
              <a:t>Merci</a:t>
            </a:r>
            <a:r>
              <a:rPr lang="es-ES"/>
              <a:t> </a:t>
            </a:r>
            <a:endParaRPr lang="es-ES" dirty="0"/>
          </a:p>
        </p:txBody>
      </p:sp>
      <p:pic>
        <p:nvPicPr>
          <p:cNvPr id="4"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4042391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911" y="1845254"/>
            <a:ext cx="3115527" cy="2501153"/>
          </a:xfrm>
        </p:spPr>
        <p:txBody>
          <a:bodyPr/>
          <a:lstStyle/>
          <a:p>
            <a:r>
              <a:rPr lang="en-US" sz="4000" dirty="0" err="1"/>
              <a:t>Objectifs</a:t>
            </a:r>
            <a:r>
              <a:rPr lang="en-US" sz="4000" dirty="0"/>
              <a:t> de </a:t>
            </a:r>
            <a:r>
              <a:rPr lang="en-US" sz="4000" dirty="0" err="1"/>
              <a:t>l’évaluation</a:t>
            </a:r>
            <a:r>
              <a:rPr lang="en-US" sz="4000" dirty="0"/>
              <a:t> </a:t>
            </a:r>
            <a:r>
              <a:rPr lang="en-US" sz="4000" dirty="0" err="1"/>
              <a:t>territoriale</a:t>
            </a:r>
            <a:endParaRPr lang="es-ES" sz="4000" dirty="0"/>
          </a:p>
        </p:txBody>
      </p:sp>
      <p:sp>
        <p:nvSpPr>
          <p:cNvPr id="3" name="Subtitle 2"/>
          <p:cNvSpPr>
            <a:spLocks noGrp="1"/>
          </p:cNvSpPr>
          <p:nvPr>
            <p:ph type="subTitle" idx="1"/>
          </p:nvPr>
        </p:nvSpPr>
        <p:spPr>
          <a:xfrm>
            <a:off x="4149420" y="710145"/>
            <a:ext cx="4164107" cy="525931"/>
          </a:xfrm>
        </p:spPr>
        <p:txBody>
          <a:bodyPr/>
          <a:lstStyle/>
          <a:p>
            <a:r>
              <a:rPr lang="es-ES" sz="1800" dirty="0" err="1"/>
              <a:t>Objectif</a:t>
            </a:r>
            <a:r>
              <a:rPr lang="es-ES" sz="1800" dirty="0"/>
              <a:t> principal</a:t>
            </a:r>
          </a:p>
        </p:txBody>
      </p:sp>
      <p:sp>
        <p:nvSpPr>
          <p:cNvPr id="4" name="Text Placeholder 3"/>
          <p:cNvSpPr>
            <a:spLocks noGrp="1"/>
          </p:cNvSpPr>
          <p:nvPr>
            <p:ph type="body" sz="quarter" idx="13"/>
          </p:nvPr>
        </p:nvSpPr>
        <p:spPr>
          <a:xfrm>
            <a:off x="4149420" y="1286414"/>
            <a:ext cx="4370711" cy="1761586"/>
          </a:xfrm>
        </p:spPr>
        <p:txBody>
          <a:bodyPr/>
          <a:lstStyle/>
          <a:p>
            <a:pPr algn="just">
              <a:lnSpc>
                <a:spcPct val="100000"/>
              </a:lnSpc>
            </a:pPr>
            <a:r>
              <a:rPr lang="fr-FR" sz="1800" dirty="0">
                <a:solidFill>
                  <a:srgbClr val="000000"/>
                </a:solidFill>
              </a:rPr>
              <a:t>Soutenir la planification humanitaire ainsi que la fourniture de services et d’infrastructures sociocommunautaires de base dans les zones d’accueil de déplacés (ZAD) et les sites d’accueil temporaires (SAT) de déplacés urbains et périurbains en :</a:t>
            </a:r>
          </a:p>
          <a:p>
            <a:pPr marL="285750" indent="-285750" algn="just">
              <a:lnSpc>
                <a:spcPct val="100000"/>
              </a:lnSpc>
              <a:buFont typeface="Arial" panose="020B0604020202020204" pitchFamily="34" charset="0"/>
              <a:buChar char="•"/>
            </a:pPr>
            <a:r>
              <a:rPr lang="fr-FR" sz="1800" dirty="0">
                <a:solidFill>
                  <a:srgbClr val="000000"/>
                </a:solidFill>
              </a:rPr>
              <a:t>Identifiant les besoins les plus aigus parmi les populations déplacées internes et non </a:t>
            </a:r>
            <a:r>
              <a:rPr lang="fr-FR" sz="1800" dirty="0" smtClean="0">
                <a:solidFill>
                  <a:srgbClr val="000000"/>
                </a:solidFill>
              </a:rPr>
              <a:t>déplacées ; </a:t>
            </a:r>
            <a:endParaRPr lang="fr-FR" sz="1800" dirty="0">
              <a:solidFill>
                <a:srgbClr val="000000"/>
              </a:solidFill>
            </a:endParaRPr>
          </a:p>
          <a:p>
            <a:pPr marL="285750" indent="-285750" algn="just">
              <a:lnSpc>
                <a:spcPct val="100000"/>
              </a:lnSpc>
              <a:buFont typeface="Arial" panose="020B0604020202020204" pitchFamily="34" charset="0"/>
              <a:buChar char="•"/>
            </a:pPr>
            <a:r>
              <a:rPr lang="fr-FR" sz="1800" dirty="0">
                <a:solidFill>
                  <a:srgbClr val="000000"/>
                </a:solidFill>
              </a:rPr>
              <a:t>Renseignant les dynamiques de coexistence à l’œuvre dans les </a:t>
            </a:r>
            <a:r>
              <a:rPr lang="fr-FR" sz="1800" dirty="0" smtClean="0">
                <a:solidFill>
                  <a:srgbClr val="000000"/>
                </a:solidFill>
              </a:rPr>
              <a:t>SAT</a:t>
            </a:r>
            <a:r>
              <a:rPr lang="fr-FR" sz="1800" dirty="0">
                <a:solidFill>
                  <a:srgbClr val="000000"/>
                </a:solidFill>
              </a:rPr>
              <a:t> </a:t>
            </a:r>
            <a:r>
              <a:rPr lang="fr-FR" sz="1800" dirty="0" smtClean="0">
                <a:solidFill>
                  <a:srgbClr val="000000"/>
                </a:solidFill>
              </a:rPr>
              <a:t>,</a:t>
            </a:r>
            <a:endParaRPr lang="fr-FR" sz="1800" dirty="0">
              <a:solidFill>
                <a:srgbClr val="000000"/>
              </a:solidFill>
            </a:endParaRPr>
          </a:p>
          <a:p>
            <a:pPr marL="285750" indent="-285750" algn="just">
              <a:lnSpc>
                <a:spcPct val="100000"/>
              </a:lnSpc>
              <a:buFont typeface="Arial" panose="020B0604020202020204" pitchFamily="34" charset="0"/>
              <a:buChar char="•"/>
            </a:pPr>
            <a:r>
              <a:rPr lang="fr-FR" sz="1800" dirty="0" smtClean="0">
                <a:solidFill>
                  <a:srgbClr val="000000"/>
                </a:solidFill>
              </a:rPr>
              <a:t>Identifiant </a:t>
            </a:r>
            <a:r>
              <a:rPr lang="fr-FR" sz="1800" dirty="0">
                <a:solidFill>
                  <a:srgbClr val="000000"/>
                </a:solidFill>
              </a:rPr>
              <a:t>les contraintes de mise en œuvre pour les autorités locales et les acteurs locaux de l’aide </a:t>
            </a:r>
            <a:r>
              <a:rPr lang="fr-FR" sz="1800" dirty="0" smtClean="0">
                <a:solidFill>
                  <a:srgbClr val="000000"/>
                </a:solidFill>
              </a:rPr>
              <a:t>(organisations de la société civiles, OSC).</a:t>
            </a:r>
            <a:endParaRPr lang="fr-FR" sz="1800" dirty="0">
              <a:solidFill>
                <a:srgbClr val="000000"/>
              </a:solidFill>
            </a:endParaRPr>
          </a:p>
        </p:txBody>
      </p:sp>
      <p:pic>
        <p:nvPicPr>
          <p:cNvPr id="5"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1273179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1908" y="1845254"/>
            <a:ext cx="2998695" cy="2501153"/>
          </a:xfrm>
        </p:spPr>
        <p:txBody>
          <a:bodyPr/>
          <a:lstStyle/>
          <a:p>
            <a:r>
              <a:rPr lang="fr-FR" dirty="0"/>
              <a:t>Informations récoltées </a:t>
            </a:r>
          </a:p>
        </p:txBody>
      </p:sp>
      <p:sp>
        <p:nvSpPr>
          <p:cNvPr id="3" name="Sous-titre 2">
            <a:extLst>
              <a:ext uri="{FF2B5EF4-FFF2-40B4-BE49-F238E27FC236}">
                <a16:creationId xmlns:a16="http://schemas.microsoft.com/office/drawing/2014/main" id="{E4784EEE-58F1-472F-B0A1-369B15FF491E}"/>
              </a:ext>
            </a:extLst>
          </p:cNvPr>
          <p:cNvSpPr>
            <a:spLocks noGrp="1"/>
          </p:cNvSpPr>
          <p:nvPr>
            <p:ph type="subTitle" idx="1"/>
          </p:nvPr>
        </p:nvSpPr>
        <p:spPr>
          <a:xfrm>
            <a:off x="5019886" y="569061"/>
            <a:ext cx="3559327" cy="525931"/>
          </a:xfrm>
        </p:spPr>
        <p:txBody>
          <a:bodyPr/>
          <a:lstStyle/>
          <a:p>
            <a:r>
              <a:rPr lang="en-US" sz="1400" dirty="0" err="1">
                <a:solidFill>
                  <a:srgbClr val="58585A"/>
                </a:solidFill>
              </a:rPr>
              <a:t>Cartographie</a:t>
            </a:r>
            <a:r>
              <a:rPr lang="en-US" sz="1400" dirty="0">
                <a:solidFill>
                  <a:srgbClr val="58585A"/>
                </a:solidFill>
              </a:rPr>
              <a:t> des infrastructures et services </a:t>
            </a:r>
            <a:r>
              <a:rPr lang="en-US" sz="1400" dirty="0" err="1">
                <a:solidFill>
                  <a:srgbClr val="58585A"/>
                </a:solidFill>
              </a:rPr>
              <a:t>sociocommunautaires</a:t>
            </a:r>
            <a:r>
              <a:rPr lang="en-US" sz="1400" dirty="0">
                <a:solidFill>
                  <a:srgbClr val="58585A"/>
                </a:solidFill>
              </a:rPr>
              <a:t> de base ; t</a:t>
            </a:r>
            <a:r>
              <a:rPr lang="fr-CH" sz="1400" dirty="0">
                <a:solidFill>
                  <a:srgbClr val="58585A"/>
                </a:solidFill>
              </a:rPr>
              <a:t>é</a:t>
            </a:r>
            <a:r>
              <a:rPr lang="en-US" sz="1400" dirty="0">
                <a:solidFill>
                  <a:srgbClr val="58585A"/>
                </a:solidFill>
              </a:rPr>
              <a:t>l</a:t>
            </a:r>
            <a:r>
              <a:rPr lang="fr-CH" sz="1400" dirty="0">
                <a:solidFill>
                  <a:srgbClr val="58585A"/>
                </a:solidFill>
              </a:rPr>
              <a:t>é</a:t>
            </a:r>
            <a:r>
              <a:rPr lang="en-US" sz="1400" dirty="0">
                <a:solidFill>
                  <a:srgbClr val="58585A"/>
                </a:solidFill>
              </a:rPr>
              <a:t>d</a:t>
            </a:r>
            <a:r>
              <a:rPr lang="fr-CH" sz="1400" dirty="0">
                <a:solidFill>
                  <a:srgbClr val="58585A"/>
                </a:solidFill>
              </a:rPr>
              <a:t>é</a:t>
            </a:r>
            <a:r>
              <a:rPr lang="en-US" sz="1400" dirty="0" err="1">
                <a:solidFill>
                  <a:srgbClr val="58585A"/>
                </a:solidFill>
              </a:rPr>
              <a:t>tection</a:t>
            </a:r>
            <a:endParaRPr lang="fr-FR" sz="1400" dirty="0">
              <a:solidFill>
                <a:srgbClr val="58585A"/>
              </a:solidFill>
            </a:endParaRPr>
          </a:p>
        </p:txBody>
      </p:sp>
      <p:pic>
        <p:nvPicPr>
          <p:cNvPr id="20" name="Espace réservé pour une image  19">
            <a:extLst>
              <a:ext uri="{FF2B5EF4-FFF2-40B4-BE49-F238E27FC236}">
                <a16:creationId xmlns:a16="http://schemas.microsoft.com/office/drawing/2014/main" id="{5AEBB7BB-2540-4224-9CAB-7F66F761EE8A}"/>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a:xfrm>
            <a:off x="4137237" y="1674339"/>
            <a:ext cx="663575" cy="663575"/>
          </a:xfrm>
        </p:spPr>
      </p:pic>
      <p:pic>
        <p:nvPicPr>
          <p:cNvPr id="22" name="Espace réservé pour une image  21">
            <a:extLst>
              <a:ext uri="{FF2B5EF4-FFF2-40B4-BE49-F238E27FC236}">
                <a16:creationId xmlns:a16="http://schemas.microsoft.com/office/drawing/2014/main" id="{8812B641-A9D5-4363-81E1-8239546E7CB7}"/>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4137237" y="2819749"/>
            <a:ext cx="663575" cy="663575"/>
          </a:xfrm>
        </p:spPr>
      </p:pic>
      <p:pic>
        <p:nvPicPr>
          <p:cNvPr id="24" name="Espace réservé pour une image  23">
            <a:extLst>
              <a:ext uri="{FF2B5EF4-FFF2-40B4-BE49-F238E27FC236}">
                <a16:creationId xmlns:a16="http://schemas.microsoft.com/office/drawing/2014/main" id="{387C5D1E-DAAB-409E-9053-527C394E3739}"/>
              </a:ext>
            </a:extLst>
          </p:cNvPr>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a:stretch>
            <a:fillRect/>
          </a:stretch>
        </p:blipFill>
        <p:spPr>
          <a:xfrm>
            <a:off x="4137237" y="3965159"/>
            <a:ext cx="663575" cy="663575"/>
          </a:xfrm>
        </p:spPr>
      </p:pic>
      <p:pic>
        <p:nvPicPr>
          <p:cNvPr id="26" name="Espace réservé pour une image  25">
            <a:extLst>
              <a:ext uri="{FF2B5EF4-FFF2-40B4-BE49-F238E27FC236}">
                <a16:creationId xmlns:a16="http://schemas.microsoft.com/office/drawing/2014/main" id="{AB1E0653-D96E-415B-8527-456D41C87F29}"/>
              </a:ext>
            </a:extLst>
          </p:cNvPr>
          <p:cNvPicPr>
            <a:picLocks noGrp="1" noChangeAspect="1"/>
          </p:cNvPicPr>
          <p:nvPr>
            <p:ph type="pic" sz="quarter" idx="20"/>
          </p:nvPr>
        </p:nvPicPr>
        <p:blipFill>
          <a:blip r:embed="rId6" cstate="print">
            <a:extLst>
              <a:ext uri="{28A0092B-C50C-407E-A947-70E740481C1C}">
                <a14:useLocalDpi xmlns:a14="http://schemas.microsoft.com/office/drawing/2010/main" val="0"/>
              </a:ext>
            </a:extLst>
          </a:blip>
          <a:srcRect/>
          <a:stretch>
            <a:fillRect/>
          </a:stretch>
        </p:blipFill>
        <p:spPr>
          <a:xfrm>
            <a:off x="4137237" y="5110570"/>
            <a:ext cx="663575" cy="663575"/>
          </a:xfrm>
        </p:spPr>
      </p:pic>
      <p:sp>
        <p:nvSpPr>
          <p:cNvPr id="16" name="Espace réservé du texte 15">
            <a:extLst>
              <a:ext uri="{FF2B5EF4-FFF2-40B4-BE49-F238E27FC236}">
                <a16:creationId xmlns:a16="http://schemas.microsoft.com/office/drawing/2014/main" id="{339BE20A-23F3-4CC7-BE2D-47E5D04F5205}"/>
              </a:ext>
            </a:extLst>
          </p:cNvPr>
          <p:cNvSpPr>
            <a:spLocks noGrp="1"/>
          </p:cNvSpPr>
          <p:nvPr>
            <p:ph type="body" sz="quarter" idx="21"/>
          </p:nvPr>
        </p:nvSpPr>
        <p:spPr>
          <a:xfrm>
            <a:off x="5019979" y="2887727"/>
            <a:ext cx="3559437" cy="437765"/>
          </a:xfrm>
        </p:spPr>
        <p:txBody>
          <a:bodyPr/>
          <a:lstStyle/>
          <a:p>
            <a:r>
              <a:rPr lang="en-US" sz="1400" dirty="0" err="1">
                <a:solidFill>
                  <a:srgbClr val="58585A"/>
                </a:solidFill>
              </a:rPr>
              <a:t>Besoins</a:t>
            </a:r>
            <a:r>
              <a:rPr lang="en-US" sz="1400" dirty="0">
                <a:solidFill>
                  <a:srgbClr val="58585A"/>
                </a:solidFill>
              </a:rPr>
              <a:t> </a:t>
            </a:r>
            <a:r>
              <a:rPr lang="en-US" sz="1400" dirty="0" err="1">
                <a:solidFill>
                  <a:srgbClr val="58585A"/>
                </a:solidFill>
              </a:rPr>
              <a:t>multisectoriels</a:t>
            </a:r>
            <a:endParaRPr lang="fr-FR" sz="1400" dirty="0">
              <a:solidFill>
                <a:srgbClr val="58585A"/>
              </a:solidFill>
            </a:endParaRPr>
          </a:p>
        </p:txBody>
      </p:sp>
      <p:sp>
        <p:nvSpPr>
          <p:cNvPr id="17" name="Espace réservé du texte 16">
            <a:extLst>
              <a:ext uri="{FF2B5EF4-FFF2-40B4-BE49-F238E27FC236}">
                <a16:creationId xmlns:a16="http://schemas.microsoft.com/office/drawing/2014/main" id="{A4950BBF-E8EB-4B2E-AABB-B92816C2E74A}"/>
              </a:ext>
            </a:extLst>
          </p:cNvPr>
          <p:cNvSpPr>
            <a:spLocks noGrp="1"/>
          </p:cNvSpPr>
          <p:nvPr>
            <p:ph type="body" sz="quarter" idx="22"/>
          </p:nvPr>
        </p:nvSpPr>
        <p:spPr>
          <a:xfrm>
            <a:off x="5019886" y="4043084"/>
            <a:ext cx="3559437" cy="437765"/>
          </a:xfrm>
        </p:spPr>
        <p:txBody>
          <a:bodyPr/>
          <a:lstStyle/>
          <a:p>
            <a:r>
              <a:rPr lang="en-US" sz="1400" dirty="0">
                <a:solidFill>
                  <a:srgbClr val="58585A"/>
                </a:solidFill>
              </a:rPr>
              <a:t>Protection et </a:t>
            </a:r>
            <a:r>
              <a:rPr lang="en-US" sz="1400" dirty="0" err="1">
                <a:solidFill>
                  <a:srgbClr val="58585A"/>
                </a:solidFill>
              </a:rPr>
              <a:t>coh</a:t>
            </a:r>
            <a:r>
              <a:rPr lang="fr-CH" sz="1400" dirty="0">
                <a:solidFill>
                  <a:srgbClr val="58585A"/>
                </a:solidFill>
              </a:rPr>
              <a:t>é</a:t>
            </a:r>
            <a:r>
              <a:rPr lang="en-US" sz="1400" dirty="0" err="1">
                <a:solidFill>
                  <a:srgbClr val="58585A"/>
                </a:solidFill>
              </a:rPr>
              <a:t>sion</a:t>
            </a:r>
            <a:r>
              <a:rPr lang="en-US" sz="1400" dirty="0">
                <a:solidFill>
                  <a:srgbClr val="58585A"/>
                </a:solidFill>
              </a:rPr>
              <a:t> </a:t>
            </a:r>
            <a:r>
              <a:rPr lang="en-US" sz="1400" dirty="0" err="1">
                <a:solidFill>
                  <a:srgbClr val="58585A"/>
                </a:solidFill>
              </a:rPr>
              <a:t>sociale</a:t>
            </a:r>
            <a:endParaRPr lang="fr-FR" sz="1400" dirty="0">
              <a:solidFill>
                <a:srgbClr val="58585A"/>
              </a:solidFill>
            </a:endParaRPr>
          </a:p>
        </p:txBody>
      </p:sp>
      <p:sp>
        <p:nvSpPr>
          <p:cNvPr id="18" name="Espace réservé du texte 17">
            <a:extLst>
              <a:ext uri="{FF2B5EF4-FFF2-40B4-BE49-F238E27FC236}">
                <a16:creationId xmlns:a16="http://schemas.microsoft.com/office/drawing/2014/main" id="{7FA7054F-B34F-4AEA-A65B-D80C4FADB60E}"/>
              </a:ext>
            </a:extLst>
          </p:cNvPr>
          <p:cNvSpPr>
            <a:spLocks noGrp="1"/>
          </p:cNvSpPr>
          <p:nvPr>
            <p:ph type="body" sz="quarter" idx="23"/>
          </p:nvPr>
        </p:nvSpPr>
        <p:spPr>
          <a:xfrm>
            <a:off x="5019886" y="5148362"/>
            <a:ext cx="3559437" cy="437765"/>
          </a:xfrm>
        </p:spPr>
        <p:txBody>
          <a:bodyPr/>
          <a:lstStyle/>
          <a:p>
            <a:r>
              <a:rPr lang="en-US" sz="1400" dirty="0" err="1">
                <a:solidFill>
                  <a:srgbClr val="58585A"/>
                </a:solidFill>
              </a:rPr>
              <a:t>Gouvernance</a:t>
            </a:r>
            <a:r>
              <a:rPr lang="en-US" sz="1400" dirty="0">
                <a:solidFill>
                  <a:srgbClr val="58585A"/>
                </a:solidFill>
              </a:rPr>
              <a:t> et assistance </a:t>
            </a:r>
            <a:r>
              <a:rPr lang="en-US" sz="1400" dirty="0" err="1">
                <a:solidFill>
                  <a:srgbClr val="58585A"/>
                </a:solidFill>
              </a:rPr>
              <a:t>humanitaire</a:t>
            </a:r>
            <a:endParaRPr lang="fr-FR" sz="1400" dirty="0">
              <a:solidFill>
                <a:srgbClr val="58585A"/>
              </a:solidFill>
            </a:endParaRPr>
          </a:p>
        </p:txBody>
      </p:sp>
      <p:sp>
        <p:nvSpPr>
          <p:cNvPr id="27" name="Sous-titre 2">
            <a:extLst>
              <a:ext uri="{FF2B5EF4-FFF2-40B4-BE49-F238E27FC236}">
                <a16:creationId xmlns:a16="http://schemas.microsoft.com/office/drawing/2014/main" id="{AE8DD0C5-31F8-4FB6-84AE-342AFD6269B2}"/>
              </a:ext>
            </a:extLst>
          </p:cNvPr>
          <p:cNvSpPr txBox="1">
            <a:spLocks/>
          </p:cNvSpPr>
          <p:nvPr/>
        </p:nvSpPr>
        <p:spPr>
          <a:xfrm>
            <a:off x="5019887" y="1674339"/>
            <a:ext cx="3559327" cy="525931"/>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300" b="1" kern="1200">
                <a:solidFill>
                  <a:srgbClr val="EE5859"/>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D</a:t>
            </a:r>
            <a:r>
              <a:rPr kumimoji="0" lang="fr-CH" sz="1400" b="1"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é</a:t>
            </a:r>
            <a:r>
              <a:rPr kumimoji="0" lang="en-US" sz="1400" b="1" i="0" u="none" strike="noStrike" kern="1200" cap="none" spc="0" normalizeH="0" baseline="0" noProof="0" dirty="0" err="1">
                <a:ln>
                  <a:noFill/>
                </a:ln>
                <a:solidFill>
                  <a:srgbClr val="58585A"/>
                </a:solidFill>
                <a:effectLst/>
                <a:uLnTx/>
                <a:uFillTx/>
                <a:latin typeface="Arial Narrow" panose="020B0606020202030204" pitchFamily="34" charset="0"/>
                <a:ea typeface="+mn-ea"/>
                <a:cs typeface="+mn-cs"/>
              </a:rPr>
              <a:t>mographie</a:t>
            </a:r>
            <a:r>
              <a:rPr kumimoji="0" lang="en-US" sz="1400" b="1"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 et </a:t>
            </a:r>
            <a:r>
              <a:rPr kumimoji="0" lang="en-US" sz="1400" b="1" i="0" u="none" strike="noStrike" kern="1200" cap="none" spc="0" normalizeH="0" baseline="0" noProof="0" dirty="0" err="1">
                <a:ln>
                  <a:noFill/>
                </a:ln>
                <a:solidFill>
                  <a:srgbClr val="58585A"/>
                </a:solidFill>
                <a:effectLst/>
                <a:uLnTx/>
                <a:uFillTx/>
                <a:latin typeface="Arial Narrow" panose="020B0606020202030204" pitchFamily="34" charset="0"/>
                <a:ea typeface="+mn-ea"/>
                <a:cs typeface="+mn-cs"/>
              </a:rPr>
              <a:t>dynamiques</a:t>
            </a:r>
            <a:r>
              <a:rPr kumimoji="0" lang="en-US" sz="1400" b="1"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 de </a:t>
            </a:r>
            <a:r>
              <a:rPr kumimoji="0" lang="en-US" sz="1400" b="1" i="0" u="none" strike="noStrike" kern="1200" cap="none" spc="0" normalizeH="0" baseline="0" noProof="0" dirty="0" err="1">
                <a:ln>
                  <a:noFill/>
                </a:ln>
                <a:solidFill>
                  <a:srgbClr val="58585A"/>
                </a:solidFill>
                <a:effectLst/>
                <a:uLnTx/>
                <a:uFillTx/>
                <a:latin typeface="Arial Narrow" panose="020B0606020202030204" pitchFamily="34" charset="0"/>
                <a:ea typeface="+mn-ea"/>
                <a:cs typeface="+mn-cs"/>
              </a:rPr>
              <a:t>déplacement</a:t>
            </a:r>
            <a:endParaRPr kumimoji="0" lang="en-US" sz="1400" b="1" i="0" u="none" strike="noStrike" kern="1200" cap="none" spc="0" normalizeH="0" baseline="0" noProof="0" dirty="0">
              <a:ln>
                <a:noFill/>
              </a:ln>
              <a:solidFill>
                <a:srgbClr val="58585A"/>
              </a:solidFill>
              <a:effectLst/>
              <a:uLnTx/>
              <a:uFillTx/>
              <a:latin typeface="Arial Narrow" panose="020B0606020202030204" pitchFamily="34" charset="0"/>
              <a:ea typeface="+mn-ea"/>
              <a:cs typeface="+mn-cs"/>
            </a:endParaRPr>
          </a:p>
        </p:txBody>
      </p:sp>
      <p:pic>
        <p:nvPicPr>
          <p:cNvPr id="32" name="Image 31">
            <a:extLst>
              <a:ext uri="{FF2B5EF4-FFF2-40B4-BE49-F238E27FC236}">
                <a16:creationId xmlns:a16="http://schemas.microsoft.com/office/drawing/2014/main" id="{E48257D0-D8C0-4AAE-93D9-2860BA6CD5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137328" y="528928"/>
            <a:ext cx="663576" cy="663576"/>
          </a:xfrm>
          <a:prstGeom prst="rect">
            <a:avLst/>
          </a:prstGeom>
        </p:spPr>
      </p:pic>
      <p:pic>
        <p:nvPicPr>
          <p:cNvPr id="13"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789857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err="1"/>
              <a:t>Méthodologie</a:t>
            </a:r>
            <a:r>
              <a:rPr lang="es-ES" dirty="0"/>
              <a:t> de </a:t>
            </a:r>
            <a:r>
              <a:rPr lang="es-ES" dirty="0" err="1"/>
              <a:t>l’évaluation</a:t>
            </a:r>
            <a:r>
              <a:rPr lang="es-ES" dirty="0"/>
              <a:t> </a:t>
            </a:r>
          </a:p>
        </p:txBody>
      </p:sp>
      <p:sp>
        <p:nvSpPr>
          <p:cNvPr id="3" name="Flèche droite 2"/>
          <p:cNvSpPr/>
          <p:nvPr/>
        </p:nvSpPr>
        <p:spPr>
          <a:xfrm>
            <a:off x="323235" y="4075978"/>
            <a:ext cx="564662" cy="344557"/>
          </a:xfrm>
          <a:prstGeom prst="rightArrow">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ZoneTexte 3"/>
          <p:cNvSpPr txBox="1"/>
          <p:nvPr/>
        </p:nvSpPr>
        <p:spPr>
          <a:xfrm>
            <a:off x="887897" y="3955868"/>
            <a:ext cx="80043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Bases de données </a:t>
            </a:r>
            <a:r>
              <a:rPr kumimoji="0" lang="fr-FR" sz="1600" b="0" i="1"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 </a:t>
            </a:r>
            <a:r>
              <a:rPr kumimoji="0" lang="fr-FR" sz="1600" b="0" i="1"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une base de donnée informateurs clés / infrastructures et une base de données ménages</a:t>
            </a:r>
          </a:p>
        </p:txBody>
      </p:sp>
      <p:graphicFrame>
        <p:nvGraphicFramePr>
          <p:cNvPr id="7" name="Diagramme 6"/>
          <p:cNvGraphicFramePr/>
          <p:nvPr>
            <p:extLst>
              <p:ext uri="{D42A27DB-BD31-4B8C-83A1-F6EECF244321}">
                <p14:modId xmlns:p14="http://schemas.microsoft.com/office/powerpoint/2010/main" val="358832391"/>
              </p:ext>
            </p:extLst>
          </p:nvPr>
        </p:nvGraphicFramePr>
        <p:xfrm>
          <a:off x="74762" y="281603"/>
          <a:ext cx="906923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7F0A3E0F-D055-4FC5-9CF3-29CE3EFF48B2}"/>
              </a:ext>
            </a:extLst>
          </p:cNvPr>
          <p:cNvSpPr/>
          <p:nvPr/>
        </p:nvSpPr>
        <p:spPr>
          <a:xfrm>
            <a:off x="323235" y="3434367"/>
            <a:ext cx="8554903" cy="292083"/>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Produits finaux</a:t>
            </a:r>
          </a:p>
        </p:txBody>
      </p:sp>
      <p:sp>
        <p:nvSpPr>
          <p:cNvPr id="10" name="Flèche droite 2">
            <a:extLst>
              <a:ext uri="{FF2B5EF4-FFF2-40B4-BE49-F238E27FC236}">
                <a16:creationId xmlns:a16="http://schemas.microsoft.com/office/drawing/2014/main" id="{7CE3E8CD-B11A-493A-90A1-108C329852BC}"/>
              </a:ext>
            </a:extLst>
          </p:cNvPr>
          <p:cNvSpPr/>
          <p:nvPr/>
        </p:nvSpPr>
        <p:spPr>
          <a:xfrm>
            <a:off x="323235" y="4809811"/>
            <a:ext cx="564662" cy="344557"/>
          </a:xfrm>
          <a:prstGeom prst="rightArrow">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EB54322A-DA84-4E93-A03B-ACAE4EB3E5A3}"/>
              </a:ext>
            </a:extLst>
          </p:cNvPr>
          <p:cNvSpPr txBox="1"/>
          <p:nvPr/>
        </p:nvSpPr>
        <p:spPr>
          <a:xfrm>
            <a:off x="887897" y="4682617"/>
            <a:ext cx="800431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Rapports </a:t>
            </a:r>
            <a:r>
              <a:rPr kumimoji="0" lang="fr-FR" sz="1600" b="0" i="1"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 </a:t>
            </a:r>
            <a:r>
              <a:rPr kumimoji="0" lang="fr-FR" sz="1600" b="0" i="1"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un rapport par ville intégrant les résultats d’analyses qualitatives et quantitatives, incluant les cartographies citées ci-dessous</a:t>
            </a:r>
          </a:p>
        </p:txBody>
      </p:sp>
      <p:sp>
        <p:nvSpPr>
          <p:cNvPr id="12" name="Flèche droite 2">
            <a:extLst>
              <a:ext uri="{FF2B5EF4-FFF2-40B4-BE49-F238E27FC236}">
                <a16:creationId xmlns:a16="http://schemas.microsoft.com/office/drawing/2014/main" id="{EA335D62-5658-4E5B-88C6-ECDF646EB74B}"/>
              </a:ext>
            </a:extLst>
          </p:cNvPr>
          <p:cNvSpPr/>
          <p:nvPr/>
        </p:nvSpPr>
        <p:spPr>
          <a:xfrm>
            <a:off x="323235" y="5521780"/>
            <a:ext cx="564662" cy="344557"/>
          </a:xfrm>
          <a:prstGeom prst="rightArrow">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FB28ABEF-1519-4125-BB16-2453CF3AFDD5}"/>
              </a:ext>
            </a:extLst>
          </p:cNvPr>
          <p:cNvSpPr txBox="1"/>
          <p:nvPr/>
        </p:nvSpPr>
        <p:spPr>
          <a:xfrm>
            <a:off x="887897" y="5394586"/>
            <a:ext cx="78320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Cartes </a:t>
            </a:r>
            <a:r>
              <a:rPr kumimoji="0" lang="fr-FR" sz="1600" b="0" i="1"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 </a:t>
            </a:r>
            <a:r>
              <a:rPr kumimoji="0" lang="fr-FR" sz="1600" b="0" i="1" u="none" strike="noStrike" kern="1200" cap="none" spc="0" normalizeH="0" baseline="0" noProof="0" dirty="0">
                <a:ln>
                  <a:noFill/>
                </a:ln>
                <a:solidFill>
                  <a:srgbClr val="58585A"/>
                </a:solidFill>
                <a:effectLst/>
                <a:uLnTx/>
                <a:uFillTx/>
                <a:latin typeface="Arial Narrow" panose="020B0606020202030204" pitchFamily="34" charset="0"/>
                <a:ea typeface="+mn-ea"/>
                <a:cs typeface="+mn-cs"/>
              </a:rPr>
              <a:t>Localisation des ZAD/SAT dans les villes et communes d’intérêt; cartographies des infrastructures sociocommunautaires de base ; analyse satellite des évolutions urbaines depuis le début de la crise</a:t>
            </a:r>
          </a:p>
        </p:txBody>
      </p:sp>
      <p:pic>
        <p:nvPicPr>
          <p:cNvPr id="14"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633" y="6313117"/>
            <a:ext cx="1535822" cy="476365"/>
          </a:xfrm>
          <a:prstGeom prst="rect">
            <a:avLst/>
          </a:prstGeom>
        </p:spPr>
      </p:pic>
    </p:spTree>
    <p:extLst>
      <p:ext uri="{BB962C8B-B14F-4D97-AF65-F5344CB8AC3E}">
        <p14:creationId xmlns:p14="http://schemas.microsoft.com/office/powerpoint/2010/main" val="3877796257"/>
      </p:ext>
    </p:extLst>
  </p:cSld>
  <p:clrMapOvr>
    <a:masterClrMapping/>
  </p:clrMapOvr>
</p:sld>
</file>

<file path=ppt/theme/theme1.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10.xml><?xml version="1.0" encoding="utf-8"?>
<a:theme xmlns:a="http://schemas.openxmlformats.org/drawingml/2006/main" name="Op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0ED20B0-A57B-47A6-92B6-BF532C01082F}"/>
    </a:ext>
  </a:extLst>
</a:theme>
</file>

<file path=ppt/theme/theme11.xml><?xml version="1.0" encoding="utf-8"?>
<a:theme xmlns:a="http://schemas.openxmlformats.org/drawingml/2006/main" name="1_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Op1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E2DB4B3-0A91-46AC-B2E1-1E41E4DC0BFF}"/>
    </a:ext>
  </a:extLst>
</a:theme>
</file>

<file path=ppt/theme/theme4.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5.xml><?xml version="1.0" encoding="utf-8"?>
<a:theme xmlns:a="http://schemas.openxmlformats.org/drawingml/2006/main" name="Op1 Top big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A16BE75-FF82-49EE-9E11-72ADE461BB0E}"/>
    </a:ext>
  </a:extLst>
</a:theme>
</file>

<file path=ppt/theme/theme6.xml><?xml version="1.0" encoding="utf-8"?>
<a:theme xmlns:a="http://schemas.openxmlformats.org/drawingml/2006/main" name="Op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1F33962-6289-48AF-91AE-BCC022D1B5E5}"/>
    </a:ext>
  </a:extLst>
</a:theme>
</file>

<file path=ppt/theme/theme7.xml><?xml version="1.0" encoding="utf-8"?>
<a:theme xmlns:a="http://schemas.openxmlformats.org/drawingml/2006/main" name="Op2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4858D50-D725-4E48-972A-A58B142B7469}"/>
    </a:ext>
  </a:extLst>
</a:theme>
</file>

<file path=ppt/theme/theme8.xml><?xml version="1.0" encoding="utf-8"?>
<a:theme xmlns:a="http://schemas.openxmlformats.org/drawingml/2006/main" name="Op2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544AC4C3-99A9-4423-A11E-24865A665579}"/>
    </a:ext>
  </a:extLst>
</a:theme>
</file>

<file path=ppt/theme/theme9.xml><?xml version="1.0" encoding="utf-8"?>
<a:theme xmlns:a="http://schemas.openxmlformats.org/drawingml/2006/main" name="Op2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C6BFDDA-B6C8-441F-A441-4E6BD2FD0A9B}"/>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docProps/app.xml><?xml version="1.0" encoding="utf-8"?>
<Properties xmlns="http://schemas.openxmlformats.org/officeDocument/2006/extended-properties" xmlns:vt="http://schemas.openxmlformats.org/officeDocument/2006/docPropsVTypes">
  <Template>REACH_Powerpoint_Template_MasterSlides</Template>
  <TotalTime>36049</TotalTime>
  <Words>5863</Words>
  <Application>Microsoft Office PowerPoint</Application>
  <PresentationFormat>On-screen Show (4:3)</PresentationFormat>
  <Paragraphs>535</Paragraphs>
  <Slides>63</Slides>
  <Notes>41</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63</vt:i4>
      </vt:variant>
    </vt:vector>
  </HeadingPairs>
  <TitlesOfParts>
    <vt:vector size="79" baseType="lpstr">
      <vt:lpstr>Arial</vt:lpstr>
      <vt:lpstr>Arial Narrow</vt:lpstr>
      <vt:lpstr>Calibri</vt:lpstr>
      <vt:lpstr>Symbol</vt:lpstr>
      <vt:lpstr>Wingdings</vt:lpstr>
      <vt:lpstr>Op1</vt:lpstr>
      <vt:lpstr>Op1 Left banner</vt:lpstr>
      <vt:lpstr>Op1 Big Left banner layout</vt:lpstr>
      <vt:lpstr>Op1 Top banner</vt:lpstr>
      <vt:lpstr>Op1 Top big banner</vt:lpstr>
      <vt:lpstr>Op2</vt:lpstr>
      <vt:lpstr>Op2 Left banner</vt:lpstr>
      <vt:lpstr>Op2 Top banner</vt:lpstr>
      <vt:lpstr>Op2 Big Left banner layout</vt:lpstr>
      <vt:lpstr>Op3</vt:lpstr>
      <vt:lpstr>1_Op1 Top banner</vt:lpstr>
      <vt:lpstr>Évaluation territoriale dans les ZAD et SAT de Dori</vt:lpstr>
      <vt:lpstr>REACH</vt:lpstr>
      <vt:lpstr>Situation de déplacement au Burkina Faso</vt:lpstr>
      <vt:lpstr>Typologie des sites et zones d’accueil</vt:lpstr>
      <vt:lpstr>Evaluation territoriale : informer les acteurs locaux et les acteurs humanitaires</vt:lpstr>
      <vt:lpstr>01</vt:lpstr>
      <vt:lpstr>Objectifs de l’évaluation territoriale</vt:lpstr>
      <vt:lpstr>Informations récoltées </vt:lpstr>
      <vt:lpstr>Méthodologie de l’évaluation </vt:lpstr>
      <vt:lpstr>Méthodologie</vt:lpstr>
      <vt:lpstr>Méthodologie</vt:lpstr>
      <vt:lpstr>Méthodologie</vt:lpstr>
      <vt:lpstr>Méthodologie</vt:lpstr>
      <vt:lpstr>Méthodologie</vt:lpstr>
      <vt:lpstr>Couverture géographique</vt:lpstr>
      <vt:lpstr>Calendrier</vt:lpstr>
      <vt:lpstr>02</vt:lpstr>
      <vt:lpstr>Cartographie des infrastructures : Aperçu (Dori)</vt:lpstr>
      <vt:lpstr>Etalement urbain de la ville de Dori</vt:lpstr>
      <vt:lpstr>Présentation des résultats du projet ABA Dori : section déplacements</vt:lpstr>
      <vt:lpstr>PowerPoint Presentation</vt:lpstr>
      <vt:lpstr>Présentation des résultats du projet ABA Dori : section démographie</vt:lpstr>
      <vt:lpstr>Présentation des résultats du projet ABA Dori : section abris</vt:lpstr>
      <vt:lpstr>Présentation des résultats du projet ABA Dori : section abris</vt:lpstr>
      <vt:lpstr>Présentation des résultats du projet ABA Dori : section abris</vt:lpstr>
      <vt:lpstr>Présentation des résultats du projet ABA Dori : section abris</vt:lpstr>
      <vt:lpstr>Présentation des résultats du projet ABA Dori : section AME</vt:lpstr>
      <vt:lpstr>Présentation des résultats du projet ABA Dori : section AME</vt:lpstr>
      <vt:lpstr>Présentation des résultats du projet ABA Dori : section EHA</vt:lpstr>
      <vt:lpstr>Cartographie des points d’eau identifiés au niveau des ZAD couvertes par l’évaluation </vt:lpstr>
      <vt:lpstr>Présentation des résultats du projet ABA Dori : section EHA</vt:lpstr>
      <vt:lpstr>Présentation des résultats du projet ABA Dori : section EHA</vt:lpstr>
      <vt:lpstr>Cartographie des latrines sur les ZAD de Dori</vt:lpstr>
      <vt:lpstr>Présentation des résultats du projet ABA Dori : section EHA</vt:lpstr>
      <vt:lpstr>Présentation des résultats du projet ABA Dori : section EHA</vt:lpstr>
      <vt:lpstr>Présentation des résultats du projet ABA Dori : section AGR</vt:lpstr>
      <vt:lpstr>Présentation des résultats du projet ABA Dori : section AGR</vt:lpstr>
      <vt:lpstr>Présentation des résultats du projet ABA Dori : section AGR</vt:lpstr>
      <vt:lpstr>Cartographie des marchés identifiés au niveau des ZAD couverts par l’évaluation ou utilisés par les habitants des ZAD</vt:lpstr>
      <vt:lpstr>Présentation des résultats du projet ABA Dori : section sécurité alimentaire et moyens de subsistance</vt:lpstr>
      <vt:lpstr>Présentation des résultats du projet ABA Dori : section sécurité alimentaire et moyens de subsistance </vt:lpstr>
      <vt:lpstr>Cartographie des centres de santés identifiés au niveau des ZAD couvertes par l’évaluation ou utilisés par les habitants des ZAD</vt:lpstr>
      <vt:lpstr>Présentation des résultats du projet ABA Dori : section santé</vt:lpstr>
      <vt:lpstr>Présentation des résultats du projet ABA Dori : section santé</vt:lpstr>
      <vt:lpstr>Cartographie des établissements scolaires couverts par l’évaluation ou utilisés par les habitants des ZAD</vt:lpstr>
      <vt:lpstr>Présentation des résultats du projet ABA Dori : section éducation</vt:lpstr>
      <vt:lpstr>Présentation des résultats du projet ABA Dori : section éducation</vt:lpstr>
      <vt:lpstr>Présentation des résultats du projet ABA Dori : section éducation</vt:lpstr>
      <vt:lpstr>Présentation des résultats du projet ABA Dori : section information et redevabilité</vt:lpstr>
      <vt:lpstr>Présentation des résultats du projet ABA Dori : section information et redevabilité</vt:lpstr>
      <vt:lpstr>Présentation des résultats du projet ABA Dori : section information et redevabilité</vt:lpstr>
      <vt:lpstr>Présentation des résultats du projet ABA Dori : section information et redevabilité </vt:lpstr>
      <vt:lpstr>Présentation des résultats du projet ABA Dori : section information et redevabilité</vt:lpstr>
      <vt:lpstr>Présentation des résultats du projet ABA Dori : section information et redevabilité</vt:lpstr>
      <vt:lpstr>Présentation des résultats du projet ABA Dori : section information et redevabilité</vt:lpstr>
      <vt:lpstr>Présentation des résultats du projet ABA Dori : section protection</vt:lpstr>
      <vt:lpstr>Présentation des résultats du projet ABA Dori : section protection</vt:lpstr>
      <vt:lpstr>Présentation des résultats du projet ABA Dori : section assistance </vt:lpstr>
      <vt:lpstr>Présentation des résultats du projet ABA Dori : section assistance </vt:lpstr>
      <vt:lpstr>Présentation des résultats du projet ABA Dori : section assistance </vt:lpstr>
      <vt:lpstr>Grandes tendances</vt:lpstr>
      <vt:lpstr>Liens utiles</vt:lpstr>
      <vt:lpstr>Fin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Orlane Jadeau</cp:lastModifiedBy>
  <cp:revision>467</cp:revision>
  <dcterms:created xsi:type="dcterms:W3CDTF">2018-03-16T14:29:28Z</dcterms:created>
  <dcterms:modified xsi:type="dcterms:W3CDTF">2022-03-23T08:40:59Z</dcterms:modified>
</cp:coreProperties>
</file>