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48"/>
  </p:notesMasterIdLst>
  <p:sldIdLst>
    <p:sldId id="279" r:id="rId5"/>
    <p:sldId id="281" r:id="rId6"/>
    <p:sldId id="339" r:id="rId7"/>
    <p:sldId id="365" r:id="rId8"/>
    <p:sldId id="370" r:id="rId9"/>
    <p:sldId id="347" r:id="rId10"/>
    <p:sldId id="341" r:id="rId11"/>
    <p:sldId id="338" r:id="rId12"/>
    <p:sldId id="352" r:id="rId13"/>
    <p:sldId id="363" r:id="rId14"/>
    <p:sldId id="364" r:id="rId15"/>
    <p:sldId id="356" r:id="rId16"/>
    <p:sldId id="371" r:id="rId17"/>
    <p:sldId id="384" r:id="rId18"/>
    <p:sldId id="380" r:id="rId19"/>
    <p:sldId id="379" r:id="rId20"/>
    <p:sldId id="399" r:id="rId21"/>
    <p:sldId id="390" r:id="rId22"/>
    <p:sldId id="398" r:id="rId23"/>
    <p:sldId id="392" r:id="rId24"/>
    <p:sldId id="403" r:id="rId25"/>
    <p:sldId id="387" r:id="rId26"/>
    <p:sldId id="393" r:id="rId27"/>
    <p:sldId id="389" r:id="rId28"/>
    <p:sldId id="397" r:id="rId29"/>
    <p:sldId id="391" r:id="rId30"/>
    <p:sldId id="402" r:id="rId31"/>
    <p:sldId id="388" r:id="rId32"/>
    <p:sldId id="396" r:id="rId33"/>
    <p:sldId id="378" r:id="rId34"/>
    <p:sldId id="394" r:id="rId35"/>
    <p:sldId id="385" r:id="rId36"/>
    <p:sldId id="386" r:id="rId37"/>
    <p:sldId id="360" r:id="rId38"/>
    <p:sldId id="372" r:id="rId39"/>
    <p:sldId id="373" r:id="rId40"/>
    <p:sldId id="400" r:id="rId41"/>
    <p:sldId id="362" r:id="rId42"/>
    <p:sldId id="404" r:id="rId43"/>
    <p:sldId id="357" r:id="rId44"/>
    <p:sldId id="355" r:id="rId45"/>
    <p:sldId id="366" r:id="rId46"/>
    <p:sldId id="27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7F40D-B5DB-F607-AFBA-FB51D678CDEB}" name="Alexis REYNAUD" initials="AR" userId="S::alexis.reynaud@impact-initiatives.org::752bce72-68f3-433a-9eb6-66c20b46c01b" providerId="AD"/>
  <p188:author id="{65932435-80AE-7DE6-C063-160C5F5771EC}" name="Joanna JAWORSKA" initials="JJ" userId="S::joanna.jaworska@impact-initiatives.org::718fafad-b76d-4ca8-9eb3-cfaf3056c8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C180C-C2AB-9E43-79FC-108AB5290BD2}" v="282" dt="2024-06-26T10:35:46.138"/>
    <p1510:client id="{55E761B6-36DF-FDA8-663D-F69E66DC7008}" v="92" dt="2024-06-26T09:10:43.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anna.jaworska\Documents\Data%20ppt%20C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Segoe UI Semilight" panose="020B0402040204020203" pitchFamily="34" charset="0"/>
                <a:ea typeface="+mn-ea"/>
                <a:cs typeface="Segoe UI Semilight" panose="020B0402040204020203" pitchFamily="34" charset="0"/>
              </a:defRPr>
            </a:pPr>
            <a:r>
              <a:rPr lang="pl-PL">
                <a:solidFill>
                  <a:schemeClr val="tx1">
                    <a:lumMod val="85000"/>
                    <a:lumOff val="15000"/>
                  </a:schemeClr>
                </a:solidFill>
                <a:latin typeface="Roboto Condensed" panose="02000000000000000000" pitchFamily="2" charset="0"/>
                <a:ea typeface="Roboto Condensed" panose="02000000000000000000" pitchFamily="2" charset="0"/>
              </a:rPr>
              <a:t>Respondent households by oblast and area</a:t>
            </a:r>
            <a:endParaRPr lang="en-GB">
              <a:solidFill>
                <a:schemeClr val="tx1">
                  <a:lumMod val="85000"/>
                  <a:lumOff val="15000"/>
                </a:schemeClr>
              </a:solidFill>
              <a:latin typeface="Roboto Condensed" panose="02000000000000000000" pitchFamily="2" charset="0"/>
              <a:ea typeface="Roboto Condensed" panose="020000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Segoe UI Semilight" panose="020B0402040204020203" pitchFamily="34" charset="0"/>
              <a:ea typeface="+mn-ea"/>
              <a:cs typeface="Segoe UI Semilight" panose="020B0402040204020203" pitchFamily="34" charset="0"/>
            </a:defRPr>
          </a:pPr>
          <a:endParaRPr lang="en-US"/>
        </a:p>
      </c:txPr>
    </c:title>
    <c:autoTitleDeleted val="0"/>
    <c:plotArea>
      <c:layout/>
      <c:barChart>
        <c:barDir val="bar"/>
        <c:grouping val="stacked"/>
        <c:varyColors val="0"/>
        <c:ser>
          <c:idx val="0"/>
          <c:order val="0"/>
          <c:tx>
            <c:strRef>
              <c:f>Respondents!$B$1</c:f>
              <c:strCache>
                <c:ptCount val="1"/>
                <c:pt idx="0">
                  <c:v>Rural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Respondents!$A$2:$A$8</c:f>
              <c:strCache>
                <c:ptCount val="7"/>
                <c:pt idx="0">
                  <c:v>Zaporizka</c:v>
                </c:pt>
                <c:pt idx="1">
                  <c:v>Sumska</c:v>
                </c:pt>
                <c:pt idx="2">
                  <c:v>Mykolaivska</c:v>
                </c:pt>
                <c:pt idx="3">
                  <c:v>Khersonska</c:v>
                </c:pt>
                <c:pt idx="4">
                  <c:v>Kharkivska</c:v>
                </c:pt>
                <c:pt idx="5">
                  <c:v>Donetska</c:v>
                </c:pt>
                <c:pt idx="6">
                  <c:v>Dnipropetrovska</c:v>
                </c:pt>
              </c:strCache>
            </c:strRef>
          </c:cat>
          <c:val>
            <c:numRef>
              <c:f>Respondents!$B$2:$B$8</c:f>
              <c:numCache>
                <c:formatCode>General</c:formatCode>
                <c:ptCount val="7"/>
                <c:pt idx="0">
                  <c:v>64</c:v>
                </c:pt>
                <c:pt idx="1">
                  <c:v>146</c:v>
                </c:pt>
                <c:pt idx="2">
                  <c:v>222</c:v>
                </c:pt>
                <c:pt idx="3">
                  <c:v>135</c:v>
                </c:pt>
                <c:pt idx="4">
                  <c:v>124</c:v>
                </c:pt>
                <c:pt idx="5">
                  <c:v>117</c:v>
                </c:pt>
                <c:pt idx="6">
                  <c:v>102</c:v>
                </c:pt>
              </c:numCache>
            </c:numRef>
          </c:val>
          <c:extLst>
            <c:ext xmlns:c16="http://schemas.microsoft.com/office/drawing/2014/chart" uri="{C3380CC4-5D6E-409C-BE32-E72D297353CC}">
              <c16:uniqueId val="{00000000-200E-47EB-B9BC-C0CDD546CCF7}"/>
            </c:ext>
          </c:extLst>
        </c:ser>
        <c:ser>
          <c:idx val="1"/>
          <c:order val="1"/>
          <c:tx>
            <c:strRef>
              <c:f>Respondents!$C$1</c:f>
              <c:strCache>
                <c:ptCount val="1"/>
                <c:pt idx="0">
                  <c:v>Urban</c:v>
                </c:pt>
              </c:strCache>
            </c:strRef>
          </c:tx>
          <c:spPr>
            <a:solidFill>
              <a:srgbClr val="95A0A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Respondents!$A$2:$A$8</c:f>
              <c:strCache>
                <c:ptCount val="7"/>
                <c:pt idx="0">
                  <c:v>Zaporizka</c:v>
                </c:pt>
                <c:pt idx="1">
                  <c:v>Sumska</c:v>
                </c:pt>
                <c:pt idx="2">
                  <c:v>Mykolaivska</c:v>
                </c:pt>
                <c:pt idx="3">
                  <c:v>Khersonska</c:v>
                </c:pt>
                <c:pt idx="4">
                  <c:v>Kharkivska</c:v>
                </c:pt>
                <c:pt idx="5">
                  <c:v>Donetska</c:v>
                </c:pt>
                <c:pt idx="6">
                  <c:v>Dnipropetrovska</c:v>
                </c:pt>
              </c:strCache>
            </c:strRef>
          </c:cat>
          <c:val>
            <c:numRef>
              <c:f>Respondents!$C$2:$C$8</c:f>
              <c:numCache>
                <c:formatCode>General</c:formatCode>
                <c:ptCount val="7"/>
                <c:pt idx="0">
                  <c:v>356</c:v>
                </c:pt>
                <c:pt idx="1">
                  <c:v>272</c:v>
                </c:pt>
                <c:pt idx="2">
                  <c:v>223</c:v>
                </c:pt>
                <c:pt idx="3">
                  <c:v>292</c:v>
                </c:pt>
                <c:pt idx="4">
                  <c:v>294</c:v>
                </c:pt>
                <c:pt idx="5">
                  <c:v>264</c:v>
                </c:pt>
                <c:pt idx="6">
                  <c:v>306</c:v>
                </c:pt>
              </c:numCache>
            </c:numRef>
          </c:val>
          <c:extLst>
            <c:ext xmlns:c16="http://schemas.microsoft.com/office/drawing/2014/chart" uri="{C3380CC4-5D6E-409C-BE32-E72D297353CC}">
              <c16:uniqueId val="{00000001-200E-47EB-B9BC-C0CDD546CCF7}"/>
            </c:ext>
          </c:extLst>
        </c:ser>
        <c:dLbls>
          <c:dLblPos val="ctr"/>
          <c:showLegendKey val="0"/>
          <c:showVal val="1"/>
          <c:showCatName val="0"/>
          <c:showSerName val="0"/>
          <c:showPercent val="0"/>
          <c:showBubbleSize val="0"/>
        </c:dLbls>
        <c:gapWidth val="70"/>
        <c:overlap val="100"/>
        <c:axId val="237979152"/>
        <c:axId val="237980592"/>
      </c:barChart>
      <c:catAx>
        <c:axId val="23797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237980592"/>
        <c:crosses val="autoZero"/>
        <c:auto val="1"/>
        <c:lblAlgn val="ctr"/>
        <c:lblOffset val="100"/>
        <c:noMultiLvlLbl val="0"/>
      </c:catAx>
      <c:valAx>
        <c:axId val="237980592"/>
        <c:scaling>
          <c:orientation val="minMax"/>
          <c:max val="45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23797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Segoe UI Semilight" panose="020B0402040204020203" pitchFamily="34" charset="0"/>
          <a:cs typeface="Segoe UI Semilight" panose="020B04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B2953-D7C9-473B-918F-7DE52CE76BA3}" type="datetimeFigureOut">
              <a:rPr lang="LID4096" smtClean="0"/>
              <a:t>06/26/2024</a:t>
            </a:fld>
            <a:endParaRPr lang="LID4096"/>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F98D4-4E5F-49F6-B81E-814E5DD7B42E}" type="slidenum">
              <a:rPr lang="LID4096" smtClean="0"/>
              <a:t>‹#›</a:t>
            </a:fld>
            <a:endParaRPr lang="LID4096"/>
          </a:p>
        </p:txBody>
      </p:sp>
    </p:spTree>
    <p:extLst>
      <p:ext uri="{BB962C8B-B14F-4D97-AF65-F5344CB8AC3E}">
        <p14:creationId xmlns:p14="http://schemas.microsoft.com/office/powerpoint/2010/main" val="372111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objectives of this assessment are to:</a:t>
            </a:r>
          </a:p>
          <a:p>
            <a:pPr marL="628650" lvl="1" indent="-171450">
              <a:buFont typeface="Arial" panose="020B0604020202020204" pitchFamily="34" charset="0"/>
              <a:buChar char="•"/>
            </a:pPr>
            <a:r>
              <a:rPr lang="en-US"/>
              <a:t>Conduct a nationwide, comprehensive analysis of child protection risks and concerns in Ukraine </a:t>
            </a:r>
          </a:p>
          <a:p>
            <a:pPr marL="628650" lvl="1" indent="-171450">
              <a:buFont typeface="Arial" panose="020B0604020202020204" pitchFamily="34" charset="0"/>
              <a:buChar char="•"/>
            </a:pPr>
            <a:r>
              <a:rPr lang="en-US"/>
              <a:t>Update statistical and qualitative data to support the HNO and HRP process </a:t>
            </a:r>
          </a:p>
          <a:p>
            <a:pPr marL="628650" lvl="1" indent="-171450">
              <a:buFont typeface="Arial" panose="020B0604020202020204" pitchFamily="34" charset="0"/>
              <a:buChar char="•"/>
            </a:pPr>
            <a:r>
              <a:rPr lang="en-US"/>
              <a:t>And identify differences in needs and services across demographics and geographic areas </a:t>
            </a:r>
            <a:endParaRPr lang="LID4096"/>
          </a:p>
        </p:txBody>
      </p:sp>
      <p:sp>
        <p:nvSpPr>
          <p:cNvPr id="4" name="Slide Number Placeholder 3"/>
          <p:cNvSpPr>
            <a:spLocks noGrp="1"/>
          </p:cNvSpPr>
          <p:nvPr>
            <p:ph type="sldNum" sz="quarter" idx="5"/>
          </p:nvPr>
        </p:nvSpPr>
        <p:spPr/>
        <p:txBody>
          <a:bodyPr/>
          <a:lstStyle/>
          <a:p>
            <a:fld id="{47CE75C7-79E6-411F-B4D5-862F6D9621DF}" type="slidenum">
              <a:rPr lang="en-CH" smtClean="0"/>
              <a:t>6</a:t>
            </a:fld>
            <a:endParaRPr lang="en-CH"/>
          </a:p>
        </p:txBody>
      </p:sp>
    </p:spTree>
    <p:extLst>
      <p:ext uri="{BB962C8B-B14F-4D97-AF65-F5344CB8AC3E}">
        <p14:creationId xmlns:p14="http://schemas.microsoft.com/office/powerpoint/2010/main" val="184769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3BBF98D4-4E5F-49F6-B81E-814E5DD7B42E}" type="slidenum">
              <a:rPr lang="LID4096" smtClean="0"/>
              <a:t>7</a:t>
            </a:fld>
            <a:endParaRPr lang="LID4096"/>
          </a:p>
        </p:txBody>
      </p:sp>
    </p:spTree>
    <p:extLst>
      <p:ext uri="{BB962C8B-B14F-4D97-AF65-F5344CB8AC3E}">
        <p14:creationId xmlns:p14="http://schemas.microsoft.com/office/powerpoint/2010/main" val="352870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3BBF98D4-4E5F-49F6-B81E-814E5DD7B42E}" type="slidenum">
              <a:rPr lang="LID4096" smtClean="0"/>
              <a:t>12</a:t>
            </a:fld>
            <a:endParaRPr lang="LID4096"/>
          </a:p>
        </p:txBody>
      </p:sp>
    </p:spTree>
    <p:extLst>
      <p:ext uri="{BB962C8B-B14F-4D97-AF65-F5344CB8AC3E}">
        <p14:creationId xmlns:p14="http://schemas.microsoft.com/office/powerpoint/2010/main" val="2582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3BBF98D4-4E5F-49F6-B81E-814E5DD7B42E}" type="slidenum">
              <a:rPr lang="LID4096" smtClean="0"/>
              <a:t>40</a:t>
            </a:fld>
            <a:endParaRPr lang="LID4096"/>
          </a:p>
        </p:txBody>
      </p:sp>
    </p:spTree>
    <p:extLst>
      <p:ext uri="{BB962C8B-B14F-4D97-AF65-F5344CB8AC3E}">
        <p14:creationId xmlns:p14="http://schemas.microsoft.com/office/powerpoint/2010/main" val="44538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18" Type="http://schemas.openxmlformats.org/officeDocument/2006/relationships/image" Target="../media/image2.png"/><Relationship Id="rId3" Type="http://schemas.openxmlformats.org/officeDocument/2006/relationships/hyperlink" Target="https://www.facebook.com/IMPACT.init/" TargetMode="External"/><Relationship Id="rId7" Type="http://schemas.openxmlformats.org/officeDocument/2006/relationships/hyperlink" Target="https://twitter.com/impact_init" TargetMode="External"/><Relationship Id="rId12" Type="http://schemas.openxmlformats.org/officeDocument/2006/relationships/image" Target="../media/image9.png"/><Relationship Id="rId17" Type="http://schemas.microsoft.com/office/2007/relationships/hdphoto" Target="../media/hdphoto4.wdp"/><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hyperlink" Target="https://ch.linkedin.com/company/impact-initiatives" TargetMode="External"/><Relationship Id="rId1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004FDC-C834-E9E7-A707-1EBF2EA5C359}"/>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a:stretch/>
        </p:blipFill>
        <p:spPr>
          <a:xfrm>
            <a:off x="507" y="0"/>
            <a:ext cx="9142984" cy="6858000"/>
          </a:xfrm>
          <a:prstGeom prst="rect">
            <a:avLst/>
          </a:prstGeom>
        </p:spPr>
      </p:pic>
      <p:sp>
        <p:nvSpPr>
          <p:cNvPr id="9" name="Rectangle 8">
            <a:extLst>
              <a:ext uri="{FF2B5EF4-FFF2-40B4-BE49-F238E27FC236}">
                <a16:creationId xmlns:a16="http://schemas.microsoft.com/office/drawing/2014/main" id="{A02282A4-A9F2-124F-D3C0-B2D086D693E9}"/>
              </a:ext>
            </a:extLst>
          </p:cNvPr>
          <p:cNvSpPr/>
          <p:nvPr userDrawn="1"/>
        </p:nvSpPr>
        <p:spPr>
          <a:xfrm>
            <a:off x="0" y="5962388"/>
            <a:ext cx="159707" cy="895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0" name="Rectangle 9">
            <a:extLst>
              <a:ext uri="{FF2B5EF4-FFF2-40B4-BE49-F238E27FC236}">
                <a16:creationId xmlns:a16="http://schemas.microsoft.com/office/drawing/2014/main" id="{3ECB7063-295E-7EEF-60E4-7AE1751F34CB}"/>
              </a:ext>
            </a:extLst>
          </p:cNvPr>
          <p:cNvSpPr/>
          <p:nvPr userDrawn="1"/>
        </p:nvSpPr>
        <p:spPr>
          <a:xfrm>
            <a:off x="0" y="0"/>
            <a:ext cx="159707" cy="5962388"/>
          </a:xfrm>
          <a:prstGeom prst="rect">
            <a:avLst/>
          </a:prstGeom>
          <a:solidFill>
            <a:srgbClr val="3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0">
            <a:extLst>
              <a:ext uri="{FF2B5EF4-FFF2-40B4-BE49-F238E27FC236}">
                <a16:creationId xmlns:a16="http://schemas.microsoft.com/office/drawing/2014/main" id="{B6CB86C3-1FFA-BF27-6D94-6B0447690403}"/>
              </a:ext>
            </a:extLst>
          </p:cNvPr>
          <p:cNvSpPr>
            <a:spLocks noGrp="1"/>
          </p:cNvSpPr>
          <p:nvPr>
            <p:ph type="title" hasCustomPrompt="1"/>
          </p:nvPr>
        </p:nvSpPr>
        <p:spPr>
          <a:xfrm>
            <a:off x="683232" y="1268362"/>
            <a:ext cx="5650893" cy="3185652"/>
          </a:xfrm>
        </p:spPr>
        <p:txBody>
          <a:bodyPr anchor="b">
            <a:normAutofit/>
          </a:bodyPr>
          <a:lstStyle>
            <a:lvl1pPr>
              <a:defRPr sz="4400">
                <a:solidFill>
                  <a:srgbClr val="315975"/>
                </a:solidFill>
              </a:defRPr>
            </a:lvl1pPr>
          </a:lstStyle>
          <a:p>
            <a:r>
              <a:rPr lang="en-GB"/>
              <a:t>[Place Your Presentation Title Here]</a:t>
            </a:r>
            <a:endParaRPr lang="en-CH"/>
          </a:p>
        </p:txBody>
      </p:sp>
      <p:sp>
        <p:nvSpPr>
          <p:cNvPr id="3" name="Text Placeholder 6">
            <a:extLst>
              <a:ext uri="{FF2B5EF4-FFF2-40B4-BE49-F238E27FC236}">
                <a16:creationId xmlns:a16="http://schemas.microsoft.com/office/drawing/2014/main" id="{18DC0CF0-576B-EC30-403A-268F912FF802}"/>
              </a:ext>
            </a:extLst>
          </p:cNvPr>
          <p:cNvSpPr>
            <a:spLocks noGrp="1"/>
          </p:cNvSpPr>
          <p:nvPr>
            <p:ph type="body" sz="quarter" idx="10" hasCustomPrompt="1"/>
          </p:nvPr>
        </p:nvSpPr>
        <p:spPr>
          <a:xfrm>
            <a:off x="683232" y="4699611"/>
            <a:ext cx="5650893" cy="498475"/>
          </a:xfrm>
        </p:spPr>
        <p:txBody>
          <a:bodyPr>
            <a:normAutofit/>
          </a:bodyPr>
          <a:lstStyle>
            <a:lvl1pPr marL="0" indent="0">
              <a:buNone/>
              <a:defRPr sz="1800" b="1">
                <a:solidFill>
                  <a:schemeClr val="bg2"/>
                </a:solidFill>
                <a:latin typeface="+mj-lt"/>
              </a:defRPr>
            </a:lvl1pPr>
          </a:lstStyle>
          <a:p>
            <a:pPr lvl="0"/>
            <a:r>
              <a:rPr lang="en-US"/>
              <a:t>[Place Your Subtitle Here]</a:t>
            </a:r>
            <a:endParaRPr lang="en-GB"/>
          </a:p>
        </p:txBody>
      </p:sp>
      <p:pic>
        <p:nvPicPr>
          <p:cNvPr id="4" name="Picture 3" descr="Logo&#10;&#10;Description automatically generated">
            <a:extLst>
              <a:ext uri="{FF2B5EF4-FFF2-40B4-BE49-F238E27FC236}">
                <a16:creationId xmlns:a16="http://schemas.microsoft.com/office/drawing/2014/main" id="{8F86B0EB-467A-0525-00CE-38BBA80419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232" y="6055630"/>
            <a:ext cx="1691357" cy="554306"/>
          </a:xfrm>
          <a:prstGeom prst="rect">
            <a:avLst/>
          </a:prstGeom>
        </p:spPr>
      </p:pic>
    </p:spTree>
    <p:extLst>
      <p:ext uri="{BB962C8B-B14F-4D97-AF65-F5344CB8AC3E}">
        <p14:creationId xmlns:p14="http://schemas.microsoft.com/office/powerpoint/2010/main" val="375230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lt">
    <p:spTree>
      <p:nvGrpSpPr>
        <p:cNvPr id="1" name=""/>
        <p:cNvGrpSpPr/>
        <p:nvPr/>
      </p:nvGrpSpPr>
      <p:grpSpPr>
        <a:xfrm>
          <a:off x="0" y="0"/>
          <a:ext cx="0" cy="0"/>
          <a:chOff x="0" y="0"/>
          <a:chExt cx="0" cy="0"/>
        </a:xfrm>
      </p:grpSpPr>
      <p:pic>
        <p:nvPicPr>
          <p:cNvPr id="13" name="Picture 12" descr="A picture containing outdoor object&#10;&#10;Description automatically generated">
            <a:extLst>
              <a:ext uri="{FF2B5EF4-FFF2-40B4-BE49-F238E27FC236}">
                <a16:creationId xmlns:a16="http://schemas.microsoft.com/office/drawing/2014/main" id="{72754B84-5D6D-1C0B-7C90-C4F4577E97B3}"/>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2660" r="44524" b="10933"/>
          <a:stretch/>
        </p:blipFill>
        <p:spPr>
          <a:xfrm>
            <a:off x="4789075" y="101639"/>
            <a:ext cx="4354925" cy="6756361"/>
          </a:xfrm>
          <a:prstGeom prst="rect">
            <a:avLst/>
          </a:prstGeom>
        </p:spPr>
      </p:pic>
      <p:sp>
        <p:nvSpPr>
          <p:cNvPr id="9" name="Rectangle 8">
            <a:extLst>
              <a:ext uri="{FF2B5EF4-FFF2-40B4-BE49-F238E27FC236}">
                <a16:creationId xmlns:a16="http://schemas.microsoft.com/office/drawing/2014/main" id="{5E3DEF56-6A04-D0C9-17BA-12AA82B42F60}"/>
              </a:ext>
            </a:extLst>
          </p:cNvPr>
          <p:cNvSpPr/>
          <p:nvPr userDrawn="1"/>
        </p:nvSpPr>
        <p:spPr>
          <a:xfrm>
            <a:off x="0" y="5962388"/>
            <a:ext cx="159707" cy="895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0" name="Rectangle 9">
            <a:extLst>
              <a:ext uri="{FF2B5EF4-FFF2-40B4-BE49-F238E27FC236}">
                <a16:creationId xmlns:a16="http://schemas.microsoft.com/office/drawing/2014/main" id="{F925C625-BAAF-503C-7777-5F07E2D91557}"/>
              </a:ext>
            </a:extLst>
          </p:cNvPr>
          <p:cNvSpPr/>
          <p:nvPr userDrawn="1"/>
        </p:nvSpPr>
        <p:spPr>
          <a:xfrm>
            <a:off x="0" y="0"/>
            <a:ext cx="159707" cy="5962388"/>
          </a:xfrm>
          <a:prstGeom prst="rect">
            <a:avLst/>
          </a:prstGeom>
          <a:solidFill>
            <a:srgbClr val="3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0">
            <a:extLst>
              <a:ext uri="{FF2B5EF4-FFF2-40B4-BE49-F238E27FC236}">
                <a16:creationId xmlns:a16="http://schemas.microsoft.com/office/drawing/2014/main" id="{A5B02BF7-152D-2070-7F50-A46F957275B2}"/>
              </a:ext>
            </a:extLst>
          </p:cNvPr>
          <p:cNvSpPr>
            <a:spLocks noGrp="1"/>
          </p:cNvSpPr>
          <p:nvPr>
            <p:ph type="title" hasCustomPrompt="1"/>
          </p:nvPr>
        </p:nvSpPr>
        <p:spPr>
          <a:xfrm>
            <a:off x="683232" y="1268362"/>
            <a:ext cx="5650893" cy="3185652"/>
          </a:xfrm>
        </p:spPr>
        <p:txBody>
          <a:bodyPr anchor="b">
            <a:normAutofit/>
          </a:bodyPr>
          <a:lstStyle>
            <a:lvl1pPr>
              <a:defRPr sz="4400">
                <a:solidFill>
                  <a:srgbClr val="315975"/>
                </a:solidFill>
              </a:defRPr>
            </a:lvl1pPr>
          </a:lstStyle>
          <a:p>
            <a:r>
              <a:rPr lang="en-GB"/>
              <a:t>[Place Your Presentation Title Here]</a:t>
            </a:r>
            <a:endParaRPr lang="en-CH"/>
          </a:p>
        </p:txBody>
      </p:sp>
      <p:sp>
        <p:nvSpPr>
          <p:cNvPr id="4" name="Text Placeholder 6">
            <a:extLst>
              <a:ext uri="{FF2B5EF4-FFF2-40B4-BE49-F238E27FC236}">
                <a16:creationId xmlns:a16="http://schemas.microsoft.com/office/drawing/2014/main" id="{B3E2F86B-07CC-4D55-FDD0-CB0A36BE00F7}"/>
              </a:ext>
            </a:extLst>
          </p:cNvPr>
          <p:cNvSpPr>
            <a:spLocks noGrp="1"/>
          </p:cNvSpPr>
          <p:nvPr>
            <p:ph type="body" sz="quarter" idx="10" hasCustomPrompt="1"/>
          </p:nvPr>
        </p:nvSpPr>
        <p:spPr>
          <a:xfrm>
            <a:off x="683232" y="4699611"/>
            <a:ext cx="5650893" cy="498475"/>
          </a:xfrm>
        </p:spPr>
        <p:txBody>
          <a:bodyPr>
            <a:normAutofit/>
          </a:bodyPr>
          <a:lstStyle>
            <a:lvl1pPr marL="0" indent="0">
              <a:buNone/>
              <a:defRPr sz="1800" b="1">
                <a:solidFill>
                  <a:schemeClr val="bg2"/>
                </a:solidFill>
                <a:latin typeface="+mj-lt"/>
              </a:defRPr>
            </a:lvl1pPr>
          </a:lstStyle>
          <a:p>
            <a:pPr lvl="0"/>
            <a:r>
              <a:rPr lang="en-US"/>
              <a:t>[Place Your Subtitle Here]</a:t>
            </a:r>
            <a:endParaRPr lang="en-GB"/>
          </a:p>
        </p:txBody>
      </p:sp>
      <p:pic>
        <p:nvPicPr>
          <p:cNvPr id="5" name="Picture 4" descr="Logo&#10;&#10;Description automatically generated">
            <a:extLst>
              <a:ext uri="{FF2B5EF4-FFF2-40B4-BE49-F238E27FC236}">
                <a16:creationId xmlns:a16="http://schemas.microsoft.com/office/drawing/2014/main" id="{DAC6ADE4-5207-1B53-F046-FECAC5BEF1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232" y="6055630"/>
            <a:ext cx="1691357" cy="554306"/>
          </a:xfrm>
          <a:prstGeom prst="rect">
            <a:avLst/>
          </a:prstGeom>
        </p:spPr>
      </p:pic>
    </p:spTree>
    <p:extLst>
      <p:ext uri="{BB962C8B-B14F-4D97-AF65-F5344CB8AC3E}">
        <p14:creationId xmlns:p14="http://schemas.microsoft.com/office/powerpoint/2010/main" val="28241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alt">
    <p:spTree>
      <p:nvGrpSpPr>
        <p:cNvPr id="1" name=""/>
        <p:cNvGrpSpPr/>
        <p:nvPr/>
      </p:nvGrpSpPr>
      <p:grpSpPr>
        <a:xfrm>
          <a:off x="0" y="0"/>
          <a:ext cx="0" cy="0"/>
          <a:chOff x="0" y="0"/>
          <a:chExt cx="0" cy="0"/>
        </a:xfrm>
      </p:grpSpPr>
      <p:pic>
        <p:nvPicPr>
          <p:cNvPr id="11" name="Picture 10" descr="A picture containing outdoor object&#10;&#10;Description automatically generated">
            <a:extLst>
              <a:ext uri="{FF2B5EF4-FFF2-40B4-BE49-F238E27FC236}">
                <a16:creationId xmlns:a16="http://schemas.microsoft.com/office/drawing/2014/main" id="{B9675736-8776-9EBE-E4B9-037FDAFF123D}"/>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2660" t="1" r="46541" b="29449"/>
          <a:stretch/>
        </p:blipFill>
        <p:spPr>
          <a:xfrm flipV="1">
            <a:off x="5056882" y="-2"/>
            <a:ext cx="4087118" cy="5351797"/>
          </a:xfrm>
          <a:prstGeom prst="rect">
            <a:avLst/>
          </a:prstGeom>
        </p:spPr>
      </p:pic>
      <p:pic>
        <p:nvPicPr>
          <p:cNvPr id="12" name="Picture 11" descr="A picture containing outdoor object&#10;&#10;Description automatically generated">
            <a:extLst>
              <a:ext uri="{FF2B5EF4-FFF2-40B4-BE49-F238E27FC236}">
                <a16:creationId xmlns:a16="http://schemas.microsoft.com/office/drawing/2014/main" id="{A56C913D-C6A7-DCF1-60A4-9A2E0640CCE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2660" t="1" r="47241" b="23903"/>
          <a:stretch/>
        </p:blipFill>
        <p:spPr>
          <a:xfrm flipH="1">
            <a:off x="-2" y="1085587"/>
            <a:ext cx="3994111" cy="5772413"/>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159707" cy="895612"/>
          </a:xfrm>
          <a:prstGeom prst="rect">
            <a:avLst/>
          </a:prstGeom>
          <a:solidFill>
            <a:srgbClr val="3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159707" cy="5962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4">
            <a:extLst>
              <a:ext uri="{FF2B5EF4-FFF2-40B4-BE49-F238E27FC236}">
                <a16:creationId xmlns:a16="http://schemas.microsoft.com/office/drawing/2014/main" id="{F9010C62-2176-273E-5F5B-D693C175C709}"/>
              </a:ext>
            </a:extLst>
          </p:cNvPr>
          <p:cNvSpPr>
            <a:spLocks noGrp="1"/>
          </p:cNvSpPr>
          <p:nvPr>
            <p:ph type="title" hasCustomPrompt="1"/>
          </p:nvPr>
        </p:nvSpPr>
        <p:spPr>
          <a:xfrm>
            <a:off x="1050733" y="3028650"/>
            <a:ext cx="2695358" cy="1325563"/>
          </a:xfrm>
        </p:spPr>
        <p:txBody>
          <a:bodyPr>
            <a:normAutofit/>
          </a:bodyPr>
          <a:lstStyle>
            <a:lvl1pPr algn="ctr">
              <a:defRPr sz="4950"/>
            </a:lvl1pPr>
          </a:lstStyle>
          <a:p>
            <a:r>
              <a:rPr lang="en-US"/>
              <a:t>Contents</a:t>
            </a:r>
            <a:endParaRPr lang="en-CH"/>
          </a:p>
        </p:txBody>
      </p:sp>
      <p:sp>
        <p:nvSpPr>
          <p:cNvPr id="3" name="Text Placeholder 16">
            <a:extLst>
              <a:ext uri="{FF2B5EF4-FFF2-40B4-BE49-F238E27FC236}">
                <a16:creationId xmlns:a16="http://schemas.microsoft.com/office/drawing/2014/main" id="{F15C3CB2-584B-56E2-BA4B-97BEDB68CFBD}"/>
              </a:ext>
            </a:extLst>
          </p:cNvPr>
          <p:cNvSpPr>
            <a:spLocks noGrp="1"/>
          </p:cNvSpPr>
          <p:nvPr>
            <p:ph type="body" sz="quarter" idx="10" hasCustomPrompt="1"/>
          </p:nvPr>
        </p:nvSpPr>
        <p:spPr>
          <a:xfrm>
            <a:off x="5490813" y="2269220"/>
            <a:ext cx="2938814"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p:txBody>
      </p:sp>
      <p:sp>
        <p:nvSpPr>
          <p:cNvPr id="4" name="Text Placeholder 2">
            <a:extLst>
              <a:ext uri="{FF2B5EF4-FFF2-40B4-BE49-F238E27FC236}">
                <a16:creationId xmlns:a16="http://schemas.microsoft.com/office/drawing/2014/main" id="{F2270BC3-0AF4-C800-5484-135B2A6EA27A}"/>
              </a:ext>
            </a:extLst>
          </p:cNvPr>
          <p:cNvSpPr>
            <a:spLocks noGrp="1"/>
          </p:cNvSpPr>
          <p:nvPr>
            <p:ph type="body" sz="quarter" idx="11" hasCustomPrompt="1"/>
          </p:nvPr>
        </p:nvSpPr>
        <p:spPr>
          <a:xfrm>
            <a:off x="4656704" y="2269220"/>
            <a:ext cx="684639" cy="524635"/>
          </a:xfrm>
        </p:spPr>
        <p:txBody>
          <a:bodyPr anchor="ctr">
            <a:normAutofit/>
          </a:bodyPr>
          <a:lstStyle>
            <a:lvl1pPr marL="0" indent="0">
              <a:buNone/>
              <a:defRPr sz="3600" b="1">
                <a:solidFill>
                  <a:schemeClr val="tx2"/>
                </a:solidFill>
                <a:latin typeface="+mj-lt"/>
                <a:ea typeface="Roboto Black" panose="02000000000000000000" pitchFamily="2" charset="0"/>
                <a:cs typeface="Segoe UI Light" panose="020B0502040204020203" pitchFamily="34" charset="0"/>
              </a:defRPr>
            </a:lvl1pPr>
          </a:lstStyle>
          <a:p>
            <a:pPr lvl="0"/>
            <a:r>
              <a:rPr lang="en-US"/>
              <a:t>01</a:t>
            </a:r>
            <a:endParaRPr lang="en-CH"/>
          </a:p>
        </p:txBody>
      </p:sp>
      <p:sp>
        <p:nvSpPr>
          <p:cNvPr id="5" name="Text Placeholder 2">
            <a:extLst>
              <a:ext uri="{FF2B5EF4-FFF2-40B4-BE49-F238E27FC236}">
                <a16:creationId xmlns:a16="http://schemas.microsoft.com/office/drawing/2014/main" id="{40958930-A9AB-FC67-4E46-A83073F0B279}"/>
              </a:ext>
            </a:extLst>
          </p:cNvPr>
          <p:cNvSpPr>
            <a:spLocks noGrp="1"/>
          </p:cNvSpPr>
          <p:nvPr>
            <p:ph type="body" sz="quarter" idx="12" hasCustomPrompt="1"/>
          </p:nvPr>
        </p:nvSpPr>
        <p:spPr>
          <a:xfrm>
            <a:off x="4656704" y="3056130"/>
            <a:ext cx="684639" cy="524635"/>
          </a:xfrm>
        </p:spPr>
        <p:txBody>
          <a:bodyPr anchor="ctr">
            <a:normAutofit/>
          </a:bodyPr>
          <a:lstStyle>
            <a:lvl1pPr marL="0" indent="0">
              <a:buNone/>
              <a:defRPr sz="3600" b="1">
                <a:solidFill>
                  <a:schemeClr val="tx2"/>
                </a:solidFill>
                <a:latin typeface="+mj-lt"/>
                <a:ea typeface="Roboto Black" panose="02000000000000000000" pitchFamily="2" charset="0"/>
                <a:cs typeface="Segoe UI Light" panose="020B0502040204020203" pitchFamily="34" charset="0"/>
              </a:defRPr>
            </a:lvl1pPr>
          </a:lstStyle>
          <a:p>
            <a:pPr lvl="0"/>
            <a:r>
              <a:rPr lang="en-US"/>
              <a:t>02</a:t>
            </a:r>
            <a:endParaRPr lang="en-CH"/>
          </a:p>
        </p:txBody>
      </p:sp>
      <p:sp>
        <p:nvSpPr>
          <p:cNvPr id="6" name="Text Placeholder 2">
            <a:extLst>
              <a:ext uri="{FF2B5EF4-FFF2-40B4-BE49-F238E27FC236}">
                <a16:creationId xmlns:a16="http://schemas.microsoft.com/office/drawing/2014/main" id="{593E5638-2871-D8F8-844E-E25FE8450D75}"/>
              </a:ext>
            </a:extLst>
          </p:cNvPr>
          <p:cNvSpPr>
            <a:spLocks noGrp="1"/>
          </p:cNvSpPr>
          <p:nvPr>
            <p:ph type="body" sz="quarter" idx="13" hasCustomPrompt="1"/>
          </p:nvPr>
        </p:nvSpPr>
        <p:spPr>
          <a:xfrm>
            <a:off x="4656704" y="3858802"/>
            <a:ext cx="684639" cy="524635"/>
          </a:xfrm>
        </p:spPr>
        <p:txBody>
          <a:bodyPr anchor="ctr">
            <a:normAutofit/>
          </a:bodyPr>
          <a:lstStyle>
            <a:lvl1pPr marL="0" indent="0">
              <a:buNone/>
              <a:defRPr sz="3600" b="1">
                <a:solidFill>
                  <a:schemeClr val="tx2"/>
                </a:solidFill>
                <a:latin typeface="+mj-lt"/>
                <a:ea typeface="Roboto Black" panose="02000000000000000000" pitchFamily="2" charset="0"/>
                <a:cs typeface="Segoe UI Light" panose="020B0502040204020203" pitchFamily="34" charset="0"/>
              </a:defRPr>
            </a:lvl1pPr>
          </a:lstStyle>
          <a:p>
            <a:pPr lvl="0"/>
            <a:r>
              <a:rPr lang="en-US"/>
              <a:t>03</a:t>
            </a:r>
            <a:endParaRPr lang="en-CH"/>
          </a:p>
        </p:txBody>
      </p:sp>
      <p:sp>
        <p:nvSpPr>
          <p:cNvPr id="7" name="Text Placeholder 2">
            <a:extLst>
              <a:ext uri="{FF2B5EF4-FFF2-40B4-BE49-F238E27FC236}">
                <a16:creationId xmlns:a16="http://schemas.microsoft.com/office/drawing/2014/main" id="{28CACD4E-63F1-5DEE-C618-D8E157C4DAB0}"/>
              </a:ext>
            </a:extLst>
          </p:cNvPr>
          <p:cNvSpPr>
            <a:spLocks noGrp="1"/>
          </p:cNvSpPr>
          <p:nvPr>
            <p:ph type="body" sz="quarter" idx="14" hasCustomPrompt="1"/>
          </p:nvPr>
        </p:nvSpPr>
        <p:spPr>
          <a:xfrm>
            <a:off x="4656704" y="4654033"/>
            <a:ext cx="684639" cy="524635"/>
          </a:xfrm>
        </p:spPr>
        <p:txBody>
          <a:bodyPr anchor="ctr">
            <a:normAutofit/>
          </a:bodyPr>
          <a:lstStyle>
            <a:lvl1pPr marL="0" indent="0">
              <a:buNone/>
              <a:defRPr sz="3600" b="1">
                <a:solidFill>
                  <a:schemeClr val="tx2"/>
                </a:solidFill>
                <a:latin typeface="+mj-lt"/>
                <a:ea typeface="Roboto Black" panose="02000000000000000000" pitchFamily="2" charset="0"/>
                <a:cs typeface="Segoe UI Light" panose="020B0502040204020203" pitchFamily="34" charset="0"/>
              </a:defRPr>
            </a:lvl1pPr>
          </a:lstStyle>
          <a:p>
            <a:pPr lvl="0"/>
            <a:r>
              <a:rPr lang="en-US"/>
              <a:t>04</a:t>
            </a:r>
            <a:endParaRPr lang="en-CH"/>
          </a:p>
        </p:txBody>
      </p:sp>
      <p:sp>
        <p:nvSpPr>
          <p:cNvPr id="8" name="Text Placeholder 16">
            <a:extLst>
              <a:ext uri="{FF2B5EF4-FFF2-40B4-BE49-F238E27FC236}">
                <a16:creationId xmlns:a16="http://schemas.microsoft.com/office/drawing/2014/main" id="{3B31F1CA-7DCA-C8A0-CFBF-149B44CD44F4}"/>
              </a:ext>
            </a:extLst>
          </p:cNvPr>
          <p:cNvSpPr>
            <a:spLocks noGrp="1"/>
          </p:cNvSpPr>
          <p:nvPr>
            <p:ph type="body" sz="quarter" idx="15" hasCustomPrompt="1"/>
          </p:nvPr>
        </p:nvSpPr>
        <p:spPr>
          <a:xfrm>
            <a:off x="5490812" y="3051295"/>
            <a:ext cx="2938814"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2]</a:t>
            </a:r>
          </a:p>
        </p:txBody>
      </p:sp>
      <p:sp>
        <p:nvSpPr>
          <p:cNvPr id="9" name="Text Placeholder 16">
            <a:extLst>
              <a:ext uri="{FF2B5EF4-FFF2-40B4-BE49-F238E27FC236}">
                <a16:creationId xmlns:a16="http://schemas.microsoft.com/office/drawing/2014/main" id="{9E751F6C-0E72-C084-68B4-048B3FAC720A}"/>
              </a:ext>
            </a:extLst>
          </p:cNvPr>
          <p:cNvSpPr>
            <a:spLocks noGrp="1"/>
          </p:cNvSpPr>
          <p:nvPr>
            <p:ph type="body" sz="quarter" idx="16" hasCustomPrompt="1"/>
          </p:nvPr>
        </p:nvSpPr>
        <p:spPr>
          <a:xfrm>
            <a:off x="5490812" y="3858802"/>
            <a:ext cx="2938814"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3]</a:t>
            </a:r>
          </a:p>
        </p:txBody>
      </p:sp>
      <p:sp>
        <p:nvSpPr>
          <p:cNvPr id="10" name="Text Placeholder 16">
            <a:extLst>
              <a:ext uri="{FF2B5EF4-FFF2-40B4-BE49-F238E27FC236}">
                <a16:creationId xmlns:a16="http://schemas.microsoft.com/office/drawing/2014/main" id="{E61DAD96-EBEF-1D60-F015-27414F3C30E3}"/>
              </a:ext>
            </a:extLst>
          </p:cNvPr>
          <p:cNvSpPr>
            <a:spLocks noGrp="1"/>
          </p:cNvSpPr>
          <p:nvPr>
            <p:ph type="body" sz="quarter" idx="17" hasCustomPrompt="1"/>
          </p:nvPr>
        </p:nvSpPr>
        <p:spPr>
          <a:xfrm>
            <a:off x="5490811" y="4654032"/>
            <a:ext cx="2938814"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4]</a:t>
            </a:r>
          </a:p>
        </p:txBody>
      </p:sp>
    </p:spTree>
    <p:extLst>
      <p:ext uri="{BB962C8B-B14F-4D97-AF65-F5344CB8AC3E}">
        <p14:creationId xmlns:p14="http://schemas.microsoft.com/office/powerpoint/2010/main" val="2577770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alt">
    <p:spTree>
      <p:nvGrpSpPr>
        <p:cNvPr id="1" name=""/>
        <p:cNvGrpSpPr/>
        <p:nvPr/>
      </p:nvGrpSpPr>
      <p:grpSpPr>
        <a:xfrm>
          <a:off x="0" y="0"/>
          <a:ext cx="0" cy="0"/>
          <a:chOff x="0" y="0"/>
          <a:chExt cx="0" cy="0"/>
        </a:xfrm>
      </p:grpSpPr>
      <p:pic>
        <p:nvPicPr>
          <p:cNvPr id="6" name="Picture 5" descr="A picture containing outdoor object&#10;&#10;Description automatically generated">
            <a:extLst>
              <a:ext uri="{FF2B5EF4-FFF2-40B4-BE49-F238E27FC236}">
                <a16:creationId xmlns:a16="http://schemas.microsoft.com/office/drawing/2014/main" id="{8680D7E8-4263-BC26-7182-987C9BB5604F}"/>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2660" r="44553" b="10933"/>
          <a:stretch/>
        </p:blipFill>
        <p:spPr>
          <a:xfrm>
            <a:off x="4793114" y="101639"/>
            <a:ext cx="4350886" cy="6756361"/>
          </a:xfrm>
          <a:prstGeom prst="rect">
            <a:avLst/>
          </a:prstGeom>
        </p:spPr>
      </p:pic>
      <p:pic>
        <p:nvPicPr>
          <p:cNvPr id="7" name="Picture 6" descr="A picture containing outdoor object&#10;&#10;Description automatically generated">
            <a:extLst>
              <a:ext uri="{FF2B5EF4-FFF2-40B4-BE49-F238E27FC236}">
                <a16:creationId xmlns:a16="http://schemas.microsoft.com/office/drawing/2014/main" id="{53F9E5ED-54C8-0775-1D68-B157D066D6F2}"/>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2660" r="41317" b="11645"/>
          <a:stretch/>
        </p:blipFill>
        <p:spPr>
          <a:xfrm flipH="1" flipV="1">
            <a:off x="0" y="-1"/>
            <a:ext cx="4780386" cy="670232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136602"/>
            <a:ext cx="9144000" cy="7077164"/>
          </a:xfrm>
          <a:prstGeom prst="rect">
            <a:avLst/>
          </a:prstGeom>
          <a:solidFill>
            <a:srgbClr val="31597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3" name="Title 1">
            <a:extLst>
              <a:ext uri="{FF2B5EF4-FFF2-40B4-BE49-F238E27FC236}">
                <a16:creationId xmlns:a16="http://schemas.microsoft.com/office/drawing/2014/main" id="{F160082F-8847-DAF9-5523-690EFC22089E}"/>
              </a:ext>
            </a:extLst>
          </p:cNvPr>
          <p:cNvSpPr>
            <a:spLocks noGrp="1"/>
          </p:cNvSpPr>
          <p:nvPr>
            <p:ph type="title" hasCustomPrompt="1"/>
          </p:nvPr>
        </p:nvSpPr>
        <p:spPr>
          <a:xfrm>
            <a:off x="144340" y="3143669"/>
            <a:ext cx="8855319" cy="1325563"/>
          </a:xfrm>
        </p:spPr>
        <p:txBody>
          <a:bodyPr>
            <a:normAutofit/>
          </a:bodyPr>
          <a:lstStyle>
            <a:lvl1pPr algn="ctr">
              <a:defRPr sz="4400">
                <a:solidFill>
                  <a:schemeClr val="tx1"/>
                </a:solidFill>
              </a:defRPr>
            </a:lvl1pPr>
          </a:lstStyle>
          <a:p>
            <a:r>
              <a:rPr lang="en-GB"/>
              <a:t>[Place the title of the section here]</a:t>
            </a:r>
            <a:endParaRPr lang="en-CH"/>
          </a:p>
        </p:txBody>
      </p:sp>
      <p:sp>
        <p:nvSpPr>
          <p:cNvPr id="4" name="Text Placeholder 2">
            <a:extLst>
              <a:ext uri="{FF2B5EF4-FFF2-40B4-BE49-F238E27FC236}">
                <a16:creationId xmlns:a16="http://schemas.microsoft.com/office/drawing/2014/main" id="{6A3257E9-AB43-1451-71E3-66E54F7CC433}"/>
              </a:ext>
            </a:extLst>
          </p:cNvPr>
          <p:cNvSpPr>
            <a:spLocks noGrp="1"/>
          </p:cNvSpPr>
          <p:nvPr>
            <p:ph type="body" sz="quarter" idx="11" hasCustomPrompt="1"/>
          </p:nvPr>
        </p:nvSpPr>
        <p:spPr>
          <a:xfrm>
            <a:off x="4084529" y="2494527"/>
            <a:ext cx="974943" cy="557702"/>
          </a:xfrm>
        </p:spPr>
        <p:txBody>
          <a:bodyPr>
            <a:noAutofit/>
          </a:bodyPr>
          <a:lstStyle>
            <a:lvl1pPr marL="0" indent="0" algn="ctr">
              <a:buNone/>
              <a:defRPr sz="4000" b="1">
                <a:solidFill>
                  <a:schemeClr val="tx2"/>
                </a:solidFill>
                <a:latin typeface="+mj-lt"/>
                <a:ea typeface="Roboto Black" panose="02000000000000000000" pitchFamily="2" charset="0"/>
                <a:cs typeface="Segoe UI Light" panose="020B0502040204020203" pitchFamily="34" charset="0"/>
              </a:defRPr>
            </a:lvl1pPr>
          </a:lstStyle>
          <a:p>
            <a:pPr lvl="0"/>
            <a:r>
              <a:rPr lang="en-US"/>
              <a:t>01</a:t>
            </a:r>
            <a:endParaRPr lang="en-CH"/>
          </a:p>
        </p:txBody>
      </p:sp>
    </p:spTree>
    <p:extLst>
      <p:ext uri="{BB962C8B-B14F-4D97-AF65-F5344CB8AC3E}">
        <p14:creationId xmlns:p14="http://schemas.microsoft.com/office/powerpoint/2010/main" val="68696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alt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DD2E7D-3C98-B627-DADA-2F9D396CB6FF}"/>
              </a:ext>
            </a:extLst>
          </p:cNvPr>
          <p:cNvSpPr/>
          <p:nvPr userDrawn="1"/>
        </p:nvSpPr>
        <p:spPr>
          <a:xfrm>
            <a:off x="-15813" y="333509"/>
            <a:ext cx="2582033" cy="1750930"/>
          </a:xfrm>
          <a:prstGeom prst="rect">
            <a:avLst/>
          </a:prstGeom>
          <a:solidFill>
            <a:srgbClr val="315975"/>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sz="135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2735828" y="609600"/>
            <a:ext cx="6164825" cy="6017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23" name="Rectangle 22">
            <a:extLst>
              <a:ext uri="{FF2B5EF4-FFF2-40B4-BE49-F238E27FC236}">
                <a16:creationId xmlns:a16="http://schemas.microsoft.com/office/drawing/2014/main" id="{94F096BA-D7F9-7EEA-979B-2963BCD82CAA}"/>
              </a:ext>
            </a:extLst>
          </p:cNvPr>
          <p:cNvSpPr/>
          <p:nvPr userDrawn="1"/>
        </p:nvSpPr>
        <p:spPr>
          <a:xfrm flipV="1">
            <a:off x="7581380" y="159211"/>
            <a:ext cx="1446757" cy="98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3" name="Title 1">
            <a:extLst>
              <a:ext uri="{FF2B5EF4-FFF2-40B4-BE49-F238E27FC236}">
                <a16:creationId xmlns:a16="http://schemas.microsoft.com/office/drawing/2014/main" id="{A21EF5F5-E154-DD48-D493-76804A9D382B}"/>
              </a:ext>
            </a:extLst>
          </p:cNvPr>
          <p:cNvSpPr>
            <a:spLocks noGrp="1"/>
          </p:cNvSpPr>
          <p:nvPr>
            <p:ph type="title" hasCustomPrompt="1"/>
          </p:nvPr>
        </p:nvSpPr>
        <p:spPr>
          <a:xfrm>
            <a:off x="471949" y="407645"/>
            <a:ext cx="2023601" cy="1582994"/>
          </a:xfrm>
        </p:spPr>
        <p:txBody>
          <a:bodyPr>
            <a:noAutofit/>
          </a:bodyPr>
          <a:lstStyle>
            <a:lvl1pPr>
              <a:defRPr sz="3600">
                <a:solidFill>
                  <a:schemeClr val="bg1"/>
                </a:solidFill>
              </a:defRPr>
            </a:lvl1pPr>
          </a:lstStyle>
          <a:p>
            <a:r>
              <a:rPr lang="en-GB"/>
              <a:t>[Place Title here]</a:t>
            </a:r>
            <a:endParaRPr lang="en-CH"/>
          </a:p>
        </p:txBody>
      </p:sp>
    </p:spTree>
    <p:extLst>
      <p:ext uri="{BB962C8B-B14F-4D97-AF65-F5344CB8AC3E}">
        <p14:creationId xmlns:p14="http://schemas.microsoft.com/office/powerpoint/2010/main" val="127285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al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353963" y="489528"/>
            <a:ext cx="5825165" cy="615675"/>
          </a:xfrm>
        </p:spPr>
        <p:txBody>
          <a:bodyPr>
            <a:noAutofit/>
          </a:bodyPr>
          <a:lstStyle>
            <a:lvl1pPr>
              <a:defRPr sz="3600">
                <a:solidFill>
                  <a:schemeClr val="tx1"/>
                </a:solidFill>
              </a:defRPr>
            </a:lvl1pPr>
          </a:lstStyle>
          <a:p>
            <a:r>
              <a:rPr lang="en-GB"/>
              <a:t>[Place Title here]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53962" y="1594729"/>
            <a:ext cx="8443676" cy="4809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Rectangle 5">
            <a:extLst>
              <a:ext uri="{FF2B5EF4-FFF2-40B4-BE49-F238E27FC236}">
                <a16:creationId xmlns:a16="http://schemas.microsoft.com/office/drawing/2014/main" id="{9A8F63B5-C736-68DF-C08B-E81FD3FF7E26}"/>
              </a:ext>
            </a:extLst>
          </p:cNvPr>
          <p:cNvSpPr/>
          <p:nvPr userDrawn="1"/>
        </p:nvSpPr>
        <p:spPr>
          <a:xfrm flipV="1">
            <a:off x="7581380" y="159211"/>
            <a:ext cx="1446757" cy="98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7" name="Rectangle 6">
            <a:extLst>
              <a:ext uri="{FF2B5EF4-FFF2-40B4-BE49-F238E27FC236}">
                <a16:creationId xmlns:a16="http://schemas.microsoft.com/office/drawing/2014/main" id="{BCC50C77-4D39-4300-8013-E2EF88828764}"/>
              </a:ext>
            </a:extLst>
          </p:cNvPr>
          <p:cNvSpPr/>
          <p:nvPr userDrawn="1"/>
        </p:nvSpPr>
        <p:spPr>
          <a:xfrm>
            <a:off x="272442" y="0"/>
            <a:ext cx="84551" cy="1049784"/>
          </a:xfrm>
          <a:prstGeom prst="rect">
            <a:avLst/>
          </a:prstGeom>
          <a:solidFill>
            <a:srgbClr val="3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extLst>
      <p:ext uri="{BB962C8B-B14F-4D97-AF65-F5344CB8AC3E}">
        <p14:creationId xmlns:p14="http://schemas.microsoft.com/office/powerpoint/2010/main" val="325321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alt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40E6C-4CE5-D1E9-B5F6-321C4511C02C}"/>
              </a:ext>
            </a:extLst>
          </p:cNvPr>
          <p:cNvSpPr/>
          <p:nvPr userDrawn="1"/>
        </p:nvSpPr>
        <p:spPr>
          <a:xfrm>
            <a:off x="243968" y="1220676"/>
            <a:ext cx="3033997" cy="4416648"/>
          </a:xfrm>
          <a:prstGeom prst="rect">
            <a:avLst/>
          </a:prstGeom>
          <a:solidFill>
            <a:srgbClr val="31597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rgbClr val="EE5859"/>
              </a:solidFill>
            </a:endParaRPr>
          </a:p>
        </p:txBody>
      </p:sp>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398208" y="2332608"/>
            <a:ext cx="2750908" cy="2192791"/>
          </a:xfrm>
        </p:spPr>
        <p:txBody>
          <a:bodyPr>
            <a:noAutofit/>
          </a:bodyPr>
          <a:lstStyle>
            <a:lvl1pPr>
              <a:defRPr sz="3600">
                <a:solidFill>
                  <a:schemeClr val="tx1"/>
                </a:solidFill>
              </a:defRPr>
            </a:lvl1pPr>
          </a:lstStyle>
          <a:p>
            <a:r>
              <a:rPr lang="en-GB"/>
              <a:t>[Place Title here]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620731" y="530944"/>
            <a:ext cx="5315077" cy="5968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8" name="Rectangle 7">
            <a:extLst>
              <a:ext uri="{FF2B5EF4-FFF2-40B4-BE49-F238E27FC236}">
                <a16:creationId xmlns:a16="http://schemas.microsoft.com/office/drawing/2014/main" id="{7C2C3106-26B1-50E5-0B19-4D041ECDBC2E}"/>
              </a:ext>
            </a:extLst>
          </p:cNvPr>
          <p:cNvSpPr/>
          <p:nvPr userDrawn="1"/>
        </p:nvSpPr>
        <p:spPr>
          <a:xfrm>
            <a:off x="216075" y="1220676"/>
            <a:ext cx="55786" cy="4416648"/>
          </a:xfrm>
          <a:prstGeom prst="rect">
            <a:avLst/>
          </a:prstGeom>
          <a:solidFill>
            <a:srgbClr val="3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9" name="Rectangle 8">
            <a:extLst>
              <a:ext uri="{FF2B5EF4-FFF2-40B4-BE49-F238E27FC236}">
                <a16:creationId xmlns:a16="http://schemas.microsoft.com/office/drawing/2014/main" id="{10205391-FA02-34D2-2CA9-6E75B6EC988D}"/>
              </a:ext>
            </a:extLst>
          </p:cNvPr>
          <p:cNvSpPr/>
          <p:nvPr userDrawn="1"/>
        </p:nvSpPr>
        <p:spPr>
          <a:xfrm flipV="1">
            <a:off x="7581380" y="159211"/>
            <a:ext cx="1446757" cy="98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extLst>
      <p:ext uri="{BB962C8B-B14F-4D97-AF65-F5344CB8AC3E}">
        <p14:creationId xmlns:p14="http://schemas.microsoft.com/office/powerpoint/2010/main" val="17668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alt">
    <p:spTree>
      <p:nvGrpSpPr>
        <p:cNvPr id="1" name=""/>
        <p:cNvGrpSpPr/>
        <p:nvPr/>
      </p:nvGrpSpPr>
      <p:grpSpPr>
        <a:xfrm>
          <a:off x="0" y="0"/>
          <a:ext cx="0" cy="0"/>
          <a:chOff x="0" y="0"/>
          <a:chExt cx="0" cy="0"/>
        </a:xfrm>
      </p:grpSpPr>
      <p:pic>
        <p:nvPicPr>
          <p:cNvPr id="13" name="Picture 12" descr="A picture containing outdoor object&#10;&#10;Description automatically generated">
            <a:extLst>
              <a:ext uri="{FF2B5EF4-FFF2-40B4-BE49-F238E27FC236}">
                <a16:creationId xmlns:a16="http://schemas.microsoft.com/office/drawing/2014/main" id="{9751B15E-8314-260D-A8D9-7BB91E727FAA}"/>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2660" r="44553" b="10933"/>
          <a:stretch/>
        </p:blipFill>
        <p:spPr>
          <a:xfrm>
            <a:off x="4793114" y="101639"/>
            <a:ext cx="4350886" cy="6756361"/>
          </a:xfrm>
          <a:prstGeom prst="rect">
            <a:avLst/>
          </a:prstGeom>
        </p:spPr>
      </p:pic>
      <p:pic>
        <p:nvPicPr>
          <p:cNvPr id="14" name="Picture 13" descr="A picture containing outdoor object&#10;&#10;Description automatically generated">
            <a:extLst>
              <a:ext uri="{FF2B5EF4-FFF2-40B4-BE49-F238E27FC236}">
                <a16:creationId xmlns:a16="http://schemas.microsoft.com/office/drawing/2014/main" id="{FEC0FA21-B2E6-5973-4D42-68AD797EBECC}"/>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2660" r="41317" b="11645"/>
          <a:stretch/>
        </p:blipFill>
        <p:spPr>
          <a:xfrm flipH="1" flipV="1">
            <a:off x="0" y="-2"/>
            <a:ext cx="4780386" cy="6702321"/>
          </a:xfrm>
          <a:prstGeom prst="rect">
            <a:avLst/>
          </a:prstGeom>
        </p:spPr>
      </p:pic>
      <p:pic>
        <p:nvPicPr>
          <p:cNvPr id="16" name="Image 12">
            <a:hlinkClick r:id="rId3"/>
            <a:extLst>
              <a:ext uri="{FF2B5EF4-FFF2-40B4-BE49-F238E27FC236}">
                <a16:creationId xmlns:a16="http://schemas.microsoft.com/office/drawing/2014/main" id="{863869A7-8574-B426-61DE-118F68F79C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9518" y="4814794"/>
            <a:ext cx="293687" cy="293687"/>
          </a:xfrm>
          <a:prstGeom prst="rect">
            <a:avLst/>
          </a:prstGeom>
          <a:noFill/>
          <a:ln>
            <a:noFill/>
          </a:ln>
        </p:spPr>
      </p:pic>
      <p:pic>
        <p:nvPicPr>
          <p:cNvPr id="17" name="Image 13">
            <a:hlinkClick r:id="rId5"/>
            <a:extLst>
              <a:ext uri="{FF2B5EF4-FFF2-40B4-BE49-F238E27FC236}">
                <a16:creationId xmlns:a16="http://schemas.microsoft.com/office/drawing/2014/main" id="{0936D47E-E5C2-798C-2552-233E41A3D1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446843"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4" descr="Une image contenant oiseau&#10;&#10;Description générée automatiquement">
            <a:hlinkClick r:id="rId7"/>
            <a:extLst>
              <a:ext uri="{FF2B5EF4-FFF2-40B4-BE49-F238E27FC236}">
                <a16:creationId xmlns:a16="http://schemas.microsoft.com/office/drawing/2014/main" id="{2EECF660-2C9C-DBE5-546B-D6D12E7E913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30354"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27" descr="Une image contenant oiseau&#10;&#10;Description générée automatiquement">
            <a:extLst>
              <a:ext uri="{FF2B5EF4-FFF2-40B4-BE49-F238E27FC236}">
                <a16:creationId xmlns:a16="http://schemas.microsoft.com/office/drawing/2014/main" id="{1AE7D60C-31C2-A563-5B79-7AEC712CEC8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02203"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7FA2AFF-62EF-8470-D2E7-12E88F142F9C}"/>
              </a:ext>
            </a:extLst>
          </p:cNvPr>
          <p:cNvSpPr>
            <a:spLocks noGrp="1"/>
          </p:cNvSpPr>
          <p:nvPr>
            <p:ph type="title" hasCustomPrompt="1"/>
          </p:nvPr>
        </p:nvSpPr>
        <p:spPr>
          <a:xfrm>
            <a:off x="651796" y="1905693"/>
            <a:ext cx="7840407" cy="1325563"/>
          </a:xfrm>
        </p:spPr>
        <p:txBody>
          <a:bodyPr>
            <a:normAutofit/>
          </a:bodyPr>
          <a:lstStyle>
            <a:lvl1pPr algn="ctr">
              <a:defRPr sz="4400">
                <a:solidFill>
                  <a:srgbClr val="58585A"/>
                </a:solidFill>
              </a:defRPr>
            </a:lvl1pPr>
          </a:lstStyle>
          <a:p>
            <a:r>
              <a:rPr lang="en-GB"/>
              <a:t>[Place the title of the section here]</a:t>
            </a:r>
            <a:endParaRPr lang="en-CH"/>
          </a:p>
        </p:txBody>
      </p:sp>
      <p:pic>
        <p:nvPicPr>
          <p:cNvPr id="3" name="Image 12">
            <a:hlinkClick r:id="rId3"/>
            <a:extLst>
              <a:ext uri="{FF2B5EF4-FFF2-40B4-BE49-F238E27FC236}">
                <a16:creationId xmlns:a16="http://schemas.microsoft.com/office/drawing/2014/main" id="{50B2DE14-05E1-BCF5-C743-A5EA734CE3CE}"/>
              </a:ext>
            </a:extLst>
          </p:cNvPr>
          <p:cNvPicPr>
            <a:picLocks noChangeAspect="1"/>
          </p:cNvPicPr>
          <p:nvPr userDrawn="1"/>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47142" y="4814794"/>
            <a:ext cx="293687" cy="293687"/>
          </a:xfrm>
          <a:prstGeom prst="rect">
            <a:avLst/>
          </a:prstGeom>
          <a:noFill/>
          <a:ln>
            <a:noFill/>
          </a:ln>
        </p:spPr>
      </p:pic>
      <p:pic>
        <p:nvPicPr>
          <p:cNvPr id="4" name="Image 13">
            <a:hlinkClick r:id="rId5"/>
            <a:extLst>
              <a:ext uri="{FF2B5EF4-FFF2-40B4-BE49-F238E27FC236}">
                <a16:creationId xmlns:a16="http://schemas.microsoft.com/office/drawing/2014/main" id="{443F444F-C6EE-5388-F7BF-9E0E5C956005}"/>
              </a:ext>
            </a:extLst>
          </p:cNvPr>
          <p:cNvPicPr>
            <a:picLocks noChangeAspect="1"/>
          </p:cNvPicPr>
          <p:nvPr userDrawn="1"/>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494467"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4" descr="Une image contenant oiseau&#10;&#10;Description générée automatiquement">
            <a:hlinkClick r:id="rId7"/>
            <a:extLst>
              <a:ext uri="{FF2B5EF4-FFF2-40B4-BE49-F238E27FC236}">
                <a16:creationId xmlns:a16="http://schemas.microsoft.com/office/drawing/2014/main" id="{E39E145F-C787-FED4-807F-D963860709ED}"/>
              </a:ext>
            </a:extLst>
          </p:cNvPr>
          <p:cNvPicPr>
            <a:picLocks noChangeAspect="1"/>
          </p:cNvPicPr>
          <p:nvPr userDrawn="1"/>
        </p:nvPicPr>
        <p:blipFill>
          <a:blip r:embed="rId14">
            <a:duotone>
              <a:prstClr val="black"/>
              <a:srgbClr val="58585A">
                <a:tint val="45000"/>
                <a:satMod val="400000"/>
              </a:srgb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77978"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7" descr="Une image contenant oiseau&#10;&#10;Description générée automatiquement">
            <a:extLst>
              <a:ext uri="{FF2B5EF4-FFF2-40B4-BE49-F238E27FC236}">
                <a16:creationId xmlns:a16="http://schemas.microsoft.com/office/drawing/2014/main" id="{548D598C-0AB9-DB6C-115D-912D9A8C71B4}"/>
              </a:ext>
            </a:extLst>
          </p:cNvPr>
          <p:cNvPicPr>
            <a:picLocks noChangeAspect="1"/>
          </p:cNvPicPr>
          <p:nvPr userDrawn="1"/>
        </p:nvPicPr>
        <p:blipFill>
          <a:blip r:embed="rId16">
            <a:duotone>
              <a:prstClr val="black"/>
              <a:srgbClr val="58585A">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02203"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794931DE-C95A-D5E2-4B4D-47B0FD69610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34272" y="5781423"/>
            <a:ext cx="1691357" cy="554306"/>
          </a:xfrm>
          <a:prstGeom prst="rect">
            <a:avLst/>
          </a:prstGeom>
        </p:spPr>
      </p:pic>
    </p:spTree>
    <p:extLst>
      <p:ext uri="{BB962C8B-B14F-4D97-AF65-F5344CB8AC3E}">
        <p14:creationId xmlns:p14="http://schemas.microsoft.com/office/powerpoint/2010/main" val="176329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353962" y="489526"/>
            <a:ext cx="5825165" cy="615675"/>
          </a:xfrm>
        </p:spPr>
        <p:txBody>
          <a:bodyPr>
            <a:noAutofit/>
          </a:bodyPr>
          <a:lstStyle>
            <a:lvl1pPr>
              <a:defRPr sz="3000">
                <a:solidFill>
                  <a:srgbClr val="58585A"/>
                </a:solidFill>
              </a:defRPr>
            </a:lvl1pPr>
          </a:lstStyle>
          <a:p>
            <a:r>
              <a:rPr lang="en-GB"/>
              <a:t>[Place Title here]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53962" y="1594727"/>
            <a:ext cx="8443676" cy="4809619"/>
          </a:xfrm>
        </p:spPr>
        <p:txBody>
          <a:bodyPr>
            <a:normAutofit/>
          </a:bodyPr>
          <a:lstStyle>
            <a:lvl1pPr>
              <a:defRPr sz="1050">
                <a:latin typeface="Segoe UI Light" panose="020B0502040204020203" pitchFamily="34" charset="0"/>
                <a:cs typeface="Segoe UI Light" panose="020B0502040204020203" pitchFamily="34" charset="0"/>
              </a:defRPr>
            </a:lvl1pPr>
            <a:lvl2pPr>
              <a:defRPr sz="900">
                <a:latin typeface="Segoe UI Light" panose="020B0502040204020203" pitchFamily="34" charset="0"/>
                <a:cs typeface="Segoe UI Light" panose="020B0502040204020203" pitchFamily="34" charset="0"/>
              </a:defRPr>
            </a:lvl2pPr>
            <a:lvl3pPr>
              <a:defRPr sz="825">
                <a:latin typeface="Segoe UI Light" panose="020B0502040204020203" pitchFamily="34" charset="0"/>
                <a:cs typeface="Segoe UI Light" panose="020B0502040204020203" pitchFamily="34" charset="0"/>
              </a:defRPr>
            </a:lvl3pPr>
            <a:lvl4pPr>
              <a:defRPr sz="788">
                <a:latin typeface="Segoe UI Light" panose="020B0502040204020203" pitchFamily="34" charset="0"/>
                <a:cs typeface="Segoe UI Light" panose="020B0502040204020203" pitchFamily="34" charset="0"/>
              </a:defRPr>
            </a:lvl4pPr>
            <a:lvl5pPr>
              <a:defRPr sz="788">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Rectangle 5">
            <a:extLst>
              <a:ext uri="{FF2B5EF4-FFF2-40B4-BE49-F238E27FC236}">
                <a16:creationId xmlns:a16="http://schemas.microsoft.com/office/drawing/2014/main" id="{9A8F63B5-C736-68DF-C08B-E81FD3FF7E26}"/>
              </a:ext>
            </a:extLst>
          </p:cNvPr>
          <p:cNvSpPr/>
          <p:nvPr/>
        </p:nvSpPr>
        <p:spPr>
          <a:xfrm flipV="1">
            <a:off x="7581379" y="159209"/>
            <a:ext cx="1446757"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7" name="Rectangle 6">
            <a:extLst>
              <a:ext uri="{FF2B5EF4-FFF2-40B4-BE49-F238E27FC236}">
                <a16:creationId xmlns:a16="http://schemas.microsoft.com/office/drawing/2014/main" id="{BCC50C77-4D39-4300-8013-E2EF88828764}"/>
              </a:ext>
            </a:extLst>
          </p:cNvPr>
          <p:cNvSpPr/>
          <p:nvPr/>
        </p:nvSpPr>
        <p:spPr>
          <a:xfrm>
            <a:off x="272441" y="0"/>
            <a:ext cx="84551"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extLst>
      <p:ext uri="{BB962C8B-B14F-4D97-AF65-F5344CB8AC3E}">
        <p14:creationId xmlns:p14="http://schemas.microsoft.com/office/powerpoint/2010/main" val="2889831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901E-C904-4F85-B94B-C8F631EE4FAE}" type="datetimeFigureOut">
              <a:rPr lang="en-CH" smtClean="0"/>
              <a:t>26/06/2024</a:t>
            </a:fld>
            <a:endParaRPr lang="en-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D203-3F6D-4A25-BEC6-FA26FC4FF084}" type="slidenum">
              <a:rPr lang="en-CH" smtClean="0"/>
              <a:t>‹#›</a:t>
            </a:fld>
            <a:endParaRPr lang="en-CH"/>
          </a:p>
        </p:txBody>
      </p:sp>
    </p:spTree>
    <p:extLst>
      <p:ext uri="{BB962C8B-B14F-4D97-AF65-F5344CB8AC3E}">
        <p14:creationId xmlns:p14="http://schemas.microsoft.com/office/powerpoint/2010/main" val="4030482230"/>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83" r:id="rId3"/>
    <p:sldLayoutId id="2147483684" r:id="rId4"/>
    <p:sldLayoutId id="2147483677" r:id="rId5"/>
    <p:sldLayoutId id="2147483678" r:id="rId6"/>
    <p:sldLayoutId id="2147483685" r:id="rId7"/>
    <p:sldLayoutId id="2147483661" r:id="rId8"/>
    <p:sldLayoutId id="2147483686"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8.png"/><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23.svg"/><Relationship Id="rId4" Type="http://schemas.openxmlformats.org/officeDocument/2006/relationships/image" Target="../media/image29.sv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8.svg"/><Relationship Id="rId7" Type="http://schemas.openxmlformats.org/officeDocument/2006/relationships/image" Target="../media/image25.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9.svg"/><Relationship Id="rId7" Type="http://schemas.openxmlformats.org/officeDocument/2006/relationships/image" Target="../media/image40.svg"/><Relationship Id="rId12" Type="http://schemas.openxmlformats.org/officeDocument/2006/relationships/image" Target="../media/image50.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0"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40.svg"/></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3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www.ohchr.org/en/documents/country-reports/report-human-rights-situation-ukraine-1-august-2022-31-january-2023" TargetMode="External"/><Relationship Id="rId13" Type="http://schemas.openxmlformats.org/officeDocument/2006/relationships/hyperlink" Target="https://www.wvi.org/publications/research/ukraine/child-protection-multisectoral-needs-assessment-ukraine-2023" TargetMode="External"/><Relationship Id="rId18" Type="http://schemas.openxmlformats.org/officeDocument/2006/relationships/image" Target="../media/image73.png"/><Relationship Id="rId3" Type="http://schemas.openxmlformats.org/officeDocument/2006/relationships/hyperlink" Target="https://ukraine.un.org/en/248799-ukraine-civilian-casualties-8-october-2023" TargetMode="External"/><Relationship Id="rId7" Type="http://schemas.openxmlformats.org/officeDocument/2006/relationships/hyperlink" Target="https://ratinggroup.ua/en/research/ukraine/problems_of_ukrainian_children_in_conditions_of_war_january_27-february_1_2023.html" TargetMode="External"/><Relationship Id="rId12" Type="http://schemas.openxmlformats.org/officeDocument/2006/relationships/hyperlink" Target="https://www.hrw.org/report/2023/03/13/we-must-provide-family-not-rebuild-orphanages/consequences-russias-invasion" TargetMode="External"/><Relationship Id="rId17" Type="http://schemas.openxmlformats.org/officeDocument/2006/relationships/hyperlink" Target="https://ukraine.un.org/sites/default/files/2023-06/OHCHR%20Ukraine%20Detention%20report%20-%20June%202023%20-%20ENG.pdf" TargetMode="External"/><Relationship Id="rId2" Type="http://schemas.openxmlformats.org/officeDocument/2006/relationships/hyperlink" Target="https://reliefweb.int/report/ukraine/ukraine-humanitarian-needs-and-response-plan-2024-december-2023-enuk" TargetMode="External"/><Relationship Id="rId16" Type="http://schemas.openxmlformats.org/officeDocument/2006/relationships/hyperlink" Target="https://www.ohchr.org/sites/default/files/documents/hrbodies/hrcouncil/coiukraine/23-10-04-OHCHR-36th-periodic-report-ukraine-en.pdf" TargetMode="External"/><Relationship Id="rId1" Type="http://schemas.openxmlformats.org/officeDocument/2006/relationships/slideLayout" Target="../slideLayouts/slideLayout6.xml"/><Relationship Id="rId6" Type="http://schemas.openxmlformats.org/officeDocument/2006/relationships/hyperlink" Target="https://www.wvi.org/sites/default/files/2022-07/No%20Peace%20of%20Mind.pdf" TargetMode="External"/><Relationship Id="rId11" Type="http://schemas.openxmlformats.org/officeDocument/2006/relationships/hyperlink" Target="https://www.unfpa.org/data/UA" TargetMode="External"/><Relationship Id="rId5" Type="http://schemas.openxmlformats.org/officeDocument/2006/relationships/hyperlink" Target="https://reliefweb.int/report/afghanistan/children-and-armed-conflict-report-secretary-general-a77895-s2023363-enarruzh" TargetMode="External"/><Relationship Id="rId15" Type="http://schemas.openxmlformats.org/officeDocument/2006/relationships/hyperlink" Target="https://saveschools.in.ua/" TargetMode="External"/><Relationship Id="rId10" Type="http://schemas.openxmlformats.org/officeDocument/2006/relationships/hyperlink" Target="https://data.unicef.org/country/ukr/" TargetMode="External"/><Relationship Id="rId19" Type="http://schemas.openxmlformats.org/officeDocument/2006/relationships/hyperlink" Target="https://repository.impact-initiatives.org/document/reach/ead5fc5e/SDR_UNICEF_Dec4.pdf" TargetMode="External"/><Relationship Id="rId4" Type="http://schemas.openxmlformats.org/officeDocument/2006/relationships/hyperlink" Target="https://reliefweb.int/report/ukraine/ukraine-humanitarian-needs-overview-2023-december-2022-enuk" TargetMode="External"/><Relationship Id="rId9" Type="http://schemas.openxmlformats.org/officeDocument/2006/relationships/hyperlink" Target="https://reach-info.org/ukr/msna/2023/" TargetMode="External"/><Relationship Id="rId14" Type="http://schemas.openxmlformats.org/officeDocument/2006/relationships/hyperlink" Target="https://www.dol.gov/sites/dolgov/files/ILAB/child_labor_reports/tda2020/ukraine.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ACA3-327C-4077-1385-1543320087CA}"/>
              </a:ext>
            </a:extLst>
          </p:cNvPr>
          <p:cNvSpPr>
            <a:spLocks noGrp="1"/>
          </p:cNvSpPr>
          <p:nvPr>
            <p:ph type="title"/>
          </p:nvPr>
        </p:nvSpPr>
        <p:spPr>
          <a:xfrm>
            <a:off x="683232" y="1335597"/>
            <a:ext cx="6786080" cy="3185652"/>
          </a:xfrm>
        </p:spPr>
        <p:txBody>
          <a:bodyPr/>
          <a:lstStyle/>
          <a:p>
            <a:r>
              <a:rPr lang="en-GB"/>
              <a:t>Child Protection Assessment </a:t>
            </a:r>
            <a:r>
              <a:rPr lang="en-GB" sz="3600"/>
              <a:t> </a:t>
            </a:r>
            <a:br>
              <a:rPr lang="en-GB" sz="3600"/>
            </a:br>
            <a:r>
              <a:rPr lang="en-GB" sz="2800">
                <a:ea typeface="Roboto Condensed"/>
                <a:cs typeface="Roboto Condensed"/>
              </a:rPr>
              <a:t>Key findings</a:t>
            </a:r>
          </a:p>
        </p:txBody>
      </p:sp>
      <p:sp>
        <p:nvSpPr>
          <p:cNvPr id="3" name="Text Placeholder 2">
            <a:extLst>
              <a:ext uri="{FF2B5EF4-FFF2-40B4-BE49-F238E27FC236}">
                <a16:creationId xmlns:a16="http://schemas.microsoft.com/office/drawing/2014/main" id="{6D033396-369E-AAE6-8693-F88801B9B122}"/>
              </a:ext>
            </a:extLst>
          </p:cNvPr>
          <p:cNvSpPr>
            <a:spLocks noGrp="1"/>
          </p:cNvSpPr>
          <p:nvPr>
            <p:ph type="body" sz="quarter" idx="10"/>
          </p:nvPr>
        </p:nvSpPr>
        <p:spPr>
          <a:xfrm>
            <a:off x="683232" y="4699611"/>
            <a:ext cx="5650893" cy="1257436"/>
          </a:xfrm>
        </p:spPr>
        <p:txBody>
          <a:bodyPr vert="horz" lIns="91440" tIns="45720" rIns="91440" bIns="45720" rtlCol="0" anchor="t">
            <a:normAutofit/>
          </a:bodyPr>
          <a:lstStyle/>
          <a:p>
            <a:r>
              <a:rPr lang="en-GB"/>
              <a:t>Resilience &amp; Early Recovery Unit</a:t>
            </a:r>
          </a:p>
          <a:p>
            <a:r>
              <a:rPr lang="en-GB"/>
              <a:t>June 2024</a:t>
            </a:r>
            <a:endParaRPr lang="en-GB">
              <a:ea typeface="Roboto Condensed"/>
              <a:cs typeface="Roboto Condensed"/>
            </a:endParaRPr>
          </a:p>
        </p:txBody>
      </p:sp>
      <p:pic>
        <p:nvPicPr>
          <p:cNvPr id="5" name="Picture 4">
            <a:extLst>
              <a:ext uri="{FF2B5EF4-FFF2-40B4-BE49-F238E27FC236}">
                <a16:creationId xmlns:a16="http://schemas.microsoft.com/office/drawing/2014/main" id="{CD51187C-72E1-07FF-AE73-3CCB8C0AEE10}"/>
              </a:ext>
            </a:extLst>
          </p:cNvPr>
          <p:cNvPicPr>
            <a:picLocks noChangeAspect="1"/>
          </p:cNvPicPr>
          <p:nvPr/>
        </p:nvPicPr>
        <p:blipFill>
          <a:blip r:embed="rId2"/>
          <a:stretch>
            <a:fillRect/>
          </a:stretch>
        </p:blipFill>
        <p:spPr>
          <a:xfrm>
            <a:off x="2635900" y="5954673"/>
            <a:ext cx="1072080" cy="704966"/>
          </a:xfrm>
          <a:prstGeom prst="rect">
            <a:avLst/>
          </a:prstGeom>
        </p:spPr>
      </p:pic>
    </p:spTree>
    <p:extLst>
      <p:ext uri="{BB962C8B-B14F-4D97-AF65-F5344CB8AC3E}">
        <p14:creationId xmlns:p14="http://schemas.microsoft.com/office/powerpoint/2010/main" val="350460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B283C-78B3-5B0F-D16F-C8D53B9DAB62}"/>
              </a:ext>
            </a:extLst>
          </p:cNvPr>
          <p:cNvSpPr>
            <a:spLocks noGrp="1"/>
          </p:cNvSpPr>
          <p:nvPr>
            <p:ph type="title"/>
          </p:nvPr>
        </p:nvSpPr>
        <p:spPr>
          <a:xfrm>
            <a:off x="373928" y="489528"/>
            <a:ext cx="7242684" cy="615675"/>
          </a:xfrm>
        </p:spPr>
        <p:txBody>
          <a:bodyPr anchor="ctr">
            <a:normAutofit/>
          </a:bodyPr>
          <a:lstStyle/>
          <a:p>
            <a:r>
              <a:rPr lang="en-US"/>
              <a:t>Sampling: Quantitative survey</a:t>
            </a:r>
            <a:endParaRPr lang="en-US">
              <a:ea typeface="Roboto Condensed"/>
              <a:cs typeface="Roboto Condensed"/>
            </a:endParaRPr>
          </a:p>
        </p:txBody>
      </p:sp>
      <p:sp>
        <p:nvSpPr>
          <p:cNvPr id="6" name="TextBox 5">
            <a:extLst>
              <a:ext uri="{FF2B5EF4-FFF2-40B4-BE49-F238E27FC236}">
                <a16:creationId xmlns:a16="http://schemas.microsoft.com/office/drawing/2014/main" id="{14DBB2AC-32EA-604B-3CF2-FD9AE096653E}"/>
              </a:ext>
            </a:extLst>
          </p:cNvPr>
          <p:cNvSpPr txBox="1"/>
          <p:nvPr/>
        </p:nvSpPr>
        <p:spPr>
          <a:xfrm>
            <a:off x="437257" y="4352117"/>
            <a:ext cx="37095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a:cs typeface="Segoe UI Light"/>
              </a:rPr>
              <a:t>Results of the household survey represent perceptions of adult members of the households w</a:t>
            </a:r>
            <a:r>
              <a:rPr lang="pl-PL" sz="1600" b="1">
                <a:cs typeface="Segoe UI Light"/>
              </a:rPr>
              <a:t>ith</a:t>
            </a:r>
            <a:r>
              <a:rPr lang="en-US" sz="1600" b="1">
                <a:cs typeface="Segoe UI Light"/>
              </a:rPr>
              <a:t> children</a:t>
            </a:r>
            <a:r>
              <a:rPr lang="en-US" sz="1600">
                <a:cs typeface="Segoe UI Light"/>
              </a:rPr>
              <a:t>: 85% of respondents were parents of children in their household, 14% were grandparents and 1% other relatives.</a:t>
            </a:r>
            <a:endParaRPr lang="en-US"/>
          </a:p>
        </p:txBody>
      </p:sp>
      <p:pic>
        <p:nvPicPr>
          <p:cNvPr id="2" name="Picture 1">
            <a:extLst>
              <a:ext uri="{FF2B5EF4-FFF2-40B4-BE49-F238E27FC236}">
                <a16:creationId xmlns:a16="http://schemas.microsoft.com/office/drawing/2014/main" id="{AB7EC05D-2D59-8548-0B9D-9DC846BBF809}"/>
              </a:ext>
            </a:extLst>
          </p:cNvPr>
          <p:cNvPicPr>
            <a:picLocks noChangeAspect="1"/>
          </p:cNvPicPr>
          <p:nvPr/>
        </p:nvPicPr>
        <p:blipFill>
          <a:blip r:embed="rId2"/>
          <a:srcRect l="4154" r="4154"/>
          <a:stretch/>
        </p:blipFill>
        <p:spPr>
          <a:xfrm>
            <a:off x="567500" y="1786801"/>
            <a:ext cx="3441550" cy="2317002"/>
          </a:xfrm>
          <a:prstGeom prst="rect">
            <a:avLst/>
          </a:prstGeom>
        </p:spPr>
      </p:pic>
      <p:sp>
        <p:nvSpPr>
          <p:cNvPr id="7" name="TextBox 6">
            <a:extLst>
              <a:ext uri="{FF2B5EF4-FFF2-40B4-BE49-F238E27FC236}">
                <a16:creationId xmlns:a16="http://schemas.microsoft.com/office/drawing/2014/main" id="{4F666629-C851-198C-5ED8-F97887FAFF0D}"/>
              </a:ext>
            </a:extLst>
          </p:cNvPr>
          <p:cNvSpPr txBox="1"/>
          <p:nvPr/>
        </p:nvSpPr>
        <p:spPr>
          <a:xfrm>
            <a:off x="4516760" y="4924592"/>
            <a:ext cx="422179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Light"/>
              </a:rPr>
              <a:t>Overall, 20% of interviewed households were located in rural areas and 80% in urban.</a:t>
            </a:r>
          </a:p>
          <a:p>
            <a:endParaRPr lang="en-US" sz="1600">
              <a:cs typeface="Segoe UI Light"/>
            </a:endParaRPr>
          </a:p>
          <a:p>
            <a:r>
              <a:rPr lang="en-US">
                <a:cs typeface="Segoe UI Light"/>
              </a:rPr>
              <a:t>32% of the households were internally displaced.</a:t>
            </a:r>
            <a:endParaRPr lang="en-US" sz="1600">
              <a:cs typeface="Segoe UI Light"/>
            </a:endParaRPr>
          </a:p>
        </p:txBody>
      </p:sp>
      <p:sp>
        <p:nvSpPr>
          <p:cNvPr id="10" name="Rectangle 9">
            <a:extLst>
              <a:ext uri="{FF2B5EF4-FFF2-40B4-BE49-F238E27FC236}">
                <a16:creationId xmlns:a16="http://schemas.microsoft.com/office/drawing/2014/main" id="{30D1E5E1-BA70-C8D1-1B05-E79C2A92D791}"/>
              </a:ext>
            </a:extLst>
          </p:cNvPr>
          <p:cNvSpPr/>
          <p:nvPr/>
        </p:nvSpPr>
        <p:spPr>
          <a:xfrm>
            <a:off x="243375" y="1538487"/>
            <a:ext cx="4111323" cy="4954448"/>
          </a:xfrm>
          <a:prstGeom prst="rect">
            <a:avLst/>
          </a:prstGeom>
          <a:noFill/>
          <a:ln>
            <a:solidFill>
              <a:srgbClr val="3159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A17D2D-6627-7036-6569-CD46A8131D52}"/>
              </a:ext>
            </a:extLst>
          </p:cNvPr>
          <p:cNvSpPr/>
          <p:nvPr/>
        </p:nvSpPr>
        <p:spPr>
          <a:xfrm>
            <a:off x="4354698" y="1538487"/>
            <a:ext cx="4545924" cy="4954448"/>
          </a:xfrm>
          <a:prstGeom prst="rect">
            <a:avLst/>
          </a:prstGeom>
          <a:noFill/>
          <a:ln>
            <a:solidFill>
              <a:srgbClr val="3159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4CE0B0D1-8652-69BA-34A0-1D31AD0211F6}"/>
              </a:ext>
            </a:extLst>
          </p:cNvPr>
          <p:cNvGraphicFramePr>
            <a:graphicFrameLocks/>
          </p:cNvGraphicFramePr>
          <p:nvPr>
            <p:extLst>
              <p:ext uri="{D42A27DB-BD31-4B8C-83A1-F6EECF244321}">
                <p14:modId xmlns:p14="http://schemas.microsoft.com/office/powerpoint/2010/main" val="2397218675"/>
              </p:ext>
            </p:extLst>
          </p:nvPr>
        </p:nvGraphicFramePr>
        <p:xfrm>
          <a:off x="4391742" y="1786801"/>
          <a:ext cx="4471835" cy="273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612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B283C-78B3-5B0F-D16F-C8D53B9DAB62}"/>
              </a:ext>
            </a:extLst>
          </p:cNvPr>
          <p:cNvSpPr>
            <a:spLocks noGrp="1"/>
          </p:cNvSpPr>
          <p:nvPr>
            <p:ph type="title"/>
          </p:nvPr>
        </p:nvSpPr>
        <p:spPr/>
        <p:txBody>
          <a:bodyPr anchor="ctr">
            <a:normAutofit/>
          </a:bodyPr>
          <a:lstStyle/>
          <a:p>
            <a:r>
              <a:rPr lang="en-US"/>
              <a:t>Challenges &amp; Limitations</a:t>
            </a:r>
            <a:endParaRPr lang="LID4096"/>
          </a:p>
        </p:txBody>
      </p:sp>
      <p:sp>
        <p:nvSpPr>
          <p:cNvPr id="2" name="Content Placeholder 1">
            <a:extLst>
              <a:ext uri="{FF2B5EF4-FFF2-40B4-BE49-F238E27FC236}">
                <a16:creationId xmlns:a16="http://schemas.microsoft.com/office/drawing/2014/main" id="{FBCBB84C-CD77-57E1-AD92-0E31F8E41310}"/>
              </a:ext>
            </a:extLst>
          </p:cNvPr>
          <p:cNvSpPr>
            <a:spLocks noGrp="1"/>
          </p:cNvSpPr>
          <p:nvPr>
            <p:ph sz="quarter" idx="10"/>
          </p:nvPr>
        </p:nvSpPr>
        <p:spPr>
          <a:xfrm>
            <a:off x="3620731" y="530944"/>
            <a:ext cx="5021294" cy="5968181"/>
          </a:xfrm>
        </p:spPr>
        <p:txBody>
          <a:bodyPr vert="horz" lIns="91440" tIns="45720" rIns="91440" bIns="45720" rtlCol="0" anchor="ctr">
            <a:normAutofit/>
          </a:bodyPr>
          <a:lstStyle/>
          <a:p>
            <a:pPr algn="just"/>
            <a:r>
              <a:rPr lang="en-GB" dirty="0">
                <a:ea typeface="+mn-lt"/>
                <a:cs typeface="+mn-lt"/>
              </a:rPr>
              <a:t>Chosen methodology allowed to gather overall perceptions of the most significant risks to children, rather than statistical data on the prevalence of existing child protection risks. Collecting such statistics at the household level would be highly challenging, due to sensitive nature of the topics discussed.</a:t>
            </a:r>
            <a:endParaRPr lang="en-GB" dirty="0">
              <a:cs typeface="Segoe UI Light"/>
            </a:endParaRPr>
          </a:p>
          <a:p>
            <a:pPr algn="just"/>
            <a:r>
              <a:rPr lang="en-GB" dirty="0">
                <a:ea typeface="+mn-lt"/>
                <a:cs typeface="+mn-lt"/>
              </a:rPr>
              <a:t>To avoid putting children under distress, children in the FGDs were not interviewed about experienced or perceived risks. Instead, the FGDs covered children’s activities and safety networks, bringing insight on their potential risk and protection factors. </a:t>
            </a:r>
          </a:p>
          <a:p>
            <a:pPr algn="just"/>
            <a:r>
              <a:rPr lang="en-GB" dirty="0">
                <a:cs typeface="Segoe UI Light"/>
              </a:rPr>
              <a:t>Sensitive nature </a:t>
            </a:r>
            <a:r>
              <a:rPr lang="en-GB" dirty="0">
                <a:ea typeface="+mn-lt"/>
                <a:cs typeface="+mn-lt"/>
              </a:rPr>
              <a:t>of the topics discussed poses the risk of respondent bias, as participants may be inclined to present themselves or their community in a more favourable light (this concerns in particular the topics of reporting risks and practices/attitudes).</a:t>
            </a:r>
          </a:p>
          <a:p>
            <a:pPr algn="just"/>
            <a:r>
              <a:rPr lang="en-GB" dirty="0">
                <a:cs typeface="Segoe UI Light"/>
              </a:rPr>
              <a:t>Due to security considerations some settlements previously identified for data collection had to be replaced, which introduces a minor effect on the randomness of the sample.</a:t>
            </a:r>
          </a:p>
          <a:p>
            <a:pPr algn="just"/>
            <a:r>
              <a:rPr lang="en-GB" dirty="0">
                <a:cs typeface="Segoe UI Light"/>
              </a:rPr>
              <a:t>Any comparisons of answers' prevalence between strata are indicative only.</a:t>
            </a:r>
          </a:p>
        </p:txBody>
      </p:sp>
    </p:spTree>
    <p:extLst>
      <p:ext uri="{BB962C8B-B14F-4D97-AF65-F5344CB8AC3E}">
        <p14:creationId xmlns:p14="http://schemas.microsoft.com/office/powerpoint/2010/main" val="393373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5C22-F309-0D01-2FD2-D5B64675E299}"/>
              </a:ext>
            </a:extLst>
          </p:cNvPr>
          <p:cNvSpPr>
            <a:spLocks noGrp="1"/>
          </p:cNvSpPr>
          <p:nvPr>
            <p:ph type="title"/>
          </p:nvPr>
        </p:nvSpPr>
        <p:spPr/>
        <p:txBody>
          <a:bodyPr/>
          <a:lstStyle/>
          <a:p>
            <a:r>
              <a:rPr lang="en-US"/>
              <a:t>Key findings</a:t>
            </a:r>
            <a:endParaRPr lang="LID4096"/>
          </a:p>
        </p:txBody>
      </p:sp>
      <p:sp>
        <p:nvSpPr>
          <p:cNvPr id="3" name="Text Placeholder 2">
            <a:extLst>
              <a:ext uri="{FF2B5EF4-FFF2-40B4-BE49-F238E27FC236}">
                <a16:creationId xmlns:a16="http://schemas.microsoft.com/office/drawing/2014/main" id="{AE60EC0E-629F-1468-551C-FC0041A0AEF6}"/>
              </a:ext>
            </a:extLst>
          </p:cNvPr>
          <p:cNvSpPr>
            <a:spLocks noGrp="1"/>
          </p:cNvSpPr>
          <p:nvPr>
            <p:ph type="body" sz="quarter" idx="11"/>
          </p:nvPr>
        </p:nvSpPr>
        <p:spPr/>
        <p:txBody>
          <a:bodyPr vert="horz" lIns="91440" tIns="45720" rIns="91440" bIns="45720" rtlCol="0" anchor="t">
            <a:noAutofit/>
          </a:bodyPr>
          <a:lstStyle/>
          <a:p>
            <a:r>
              <a:rPr lang="en-US">
                <a:ea typeface="Roboto Black"/>
                <a:cs typeface="Segoe UI Light"/>
              </a:rPr>
              <a:t>03</a:t>
            </a:r>
            <a:endParaRPr lang="LID4096"/>
          </a:p>
        </p:txBody>
      </p:sp>
    </p:spTree>
    <p:extLst>
      <p:ext uri="{BB962C8B-B14F-4D97-AF65-F5344CB8AC3E}">
        <p14:creationId xmlns:p14="http://schemas.microsoft.com/office/powerpoint/2010/main" val="389438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53963" y="489528"/>
            <a:ext cx="7789889" cy="615675"/>
          </a:xfrm>
        </p:spPr>
        <p:txBody>
          <a:bodyPr/>
          <a:lstStyle/>
          <a:p>
            <a:r>
              <a:rPr lang="en-US">
                <a:ea typeface="Roboto Condensed"/>
                <a:cs typeface="Roboto Condensed"/>
              </a:rPr>
              <a:t>Perception of the main risks to children's safety</a:t>
            </a:r>
            <a:endParaRPr lang="en-US"/>
          </a:p>
        </p:txBody>
      </p:sp>
      <p:sp>
        <p:nvSpPr>
          <p:cNvPr id="3" name="Content Placeholder 2">
            <a:extLst>
              <a:ext uri="{FF2B5EF4-FFF2-40B4-BE49-F238E27FC236}">
                <a16:creationId xmlns:a16="http://schemas.microsoft.com/office/drawing/2014/main" id="{1ACFF5B8-C321-E98C-6775-524BFAA2FA40}"/>
              </a:ext>
            </a:extLst>
          </p:cNvPr>
          <p:cNvSpPr>
            <a:spLocks noGrp="1"/>
          </p:cNvSpPr>
          <p:nvPr>
            <p:ph sz="quarter" idx="10"/>
          </p:nvPr>
        </p:nvSpPr>
        <p:spPr>
          <a:xfrm>
            <a:off x="4791849" y="1437981"/>
            <a:ext cx="4080828" cy="5085844"/>
          </a:xfrm>
        </p:spPr>
        <p:txBody>
          <a:bodyPr vert="horz" lIns="91440" tIns="45720" rIns="91440" bIns="45720" rtlCol="0" anchor="ctr">
            <a:noAutofit/>
          </a:bodyPr>
          <a:lstStyle/>
          <a:p>
            <a:pPr marL="0" indent="0" algn="just">
              <a:buNone/>
            </a:pPr>
            <a:r>
              <a:rPr lang="en-US">
                <a:cs typeface="Segoe UI Light"/>
              </a:rPr>
              <a:t>Overall, 86% of respondents expressed safety concerns for children, most commonly attacks on infrastructure, i.e., bombing/shelling. Concerns for safety were greater in urban (88%), than rural areas (79%). Most respondents noted that risks significantly increased since the beginning of full-scale invasion.</a:t>
            </a:r>
            <a:endParaRPr lang="en-US"/>
          </a:p>
          <a:p>
            <a:pPr marL="0" indent="0" algn="just">
              <a:buNone/>
            </a:pPr>
            <a:r>
              <a:rPr lang="en-US">
                <a:cs typeface="Segoe UI Light"/>
              </a:rPr>
              <a:t>The lowest share of perceived risks manifested in </a:t>
            </a:r>
            <a:r>
              <a:rPr lang="en-US" err="1">
                <a:cs typeface="Segoe UI Light"/>
              </a:rPr>
              <a:t>Donetska</a:t>
            </a:r>
            <a:r>
              <a:rPr lang="en-US">
                <a:cs typeface="Segoe UI Light"/>
              </a:rPr>
              <a:t> oblast (</a:t>
            </a:r>
            <a:r>
              <a:rPr lang="pl-PL">
                <a:cs typeface="Segoe UI Light"/>
              </a:rPr>
              <a:t>4</a:t>
            </a:r>
            <a:r>
              <a:rPr lang="en-US">
                <a:cs typeface="Segoe UI Light"/>
              </a:rPr>
              <a:t>0%), although it must be noted that respondents in </a:t>
            </a:r>
            <a:r>
              <a:rPr lang="en-US" err="1">
                <a:cs typeface="Segoe UI Light"/>
              </a:rPr>
              <a:t>Donetska</a:t>
            </a:r>
            <a:r>
              <a:rPr lang="en-US">
                <a:cs typeface="Segoe UI Light"/>
              </a:rPr>
              <a:t> largely did not want to discuss such issues out of concerns for their own safety.</a:t>
            </a:r>
          </a:p>
          <a:p>
            <a:pPr marL="0" indent="0" algn="just">
              <a:buNone/>
            </a:pPr>
            <a:r>
              <a:rPr lang="en-US">
                <a:cs typeface="Segoe UI Light"/>
              </a:rPr>
              <a:t>Overall, many indicated that their children felt unsafe everywhere (45%) or outdoors (18%), while about 28% did not indicate any places where children felt particularly unsafe.</a:t>
            </a:r>
          </a:p>
          <a:p>
            <a:pPr marL="0" indent="0" algn="just">
              <a:buNone/>
            </a:pPr>
            <a:r>
              <a:rPr lang="en-US">
                <a:cs typeface="Segoe UI Light"/>
              </a:rPr>
              <a:t>Surveyed IDPs noted similar risks and their scale as non-IDPs but were more likely to report that children felt unsafe everywhere (51% against 42% among non-IDPs).</a:t>
            </a:r>
            <a:endParaRPr lang="en-US"/>
          </a:p>
        </p:txBody>
      </p:sp>
      <p:pic>
        <p:nvPicPr>
          <p:cNvPr id="4" name="Picture 3">
            <a:extLst>
              <a:ext uri="{FF2B5EF4-FFF2-40B4-BE49-F238E27FC236}">
                <a16:creationId xmlns:a16="http://schemas.microsoft.com/office/drawing/2014/main" id="{407C06D6-44BB-B1BE-0B4F-3B4113021201}"/>
              </a:ext>
            </a:extLst>
          </p:cNvPr>
          <p:cNvPicPr>
            <a:picLocks noChangeAspect="1"/>
          </p:cNvPicPr>
          <p:nvPr/>
        </p:nvPicPr>
        <p:blipFill>
          <a:blip r:embed="rId2"/>
          <a:srcRect/>
          <a:stretch/>
        </p:blipFill>
        <p:spPr>
          <a:xfrm>
            <a:off x="380543" y="1793705"/>
            <a:ext cx="4302085" cy="4302085"/>
          </a:xfrm>
          <a:prstGeom prst="rect">
            <a:avLst/>
          </a:prstGeom>
        </p:spPr>
      </p:pic>
    </p:spTree>
    <p:extLst>
      <p:ext uri="{BB962C8B-B14F-4D97-AF65-F5344CB8AC3E}">
        <p14:creationId xmlns:p14="http://schemas.microsoft.com/office/powerpoint/2010/main" val="322606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F7A4-5D61-C041-D389-AEA1CD33B7CE}"/>
              </a:ext>
            </a:extLst>
          </p:cNvPr>
          <p:cNvSpPr>
            <a:spLocks noGrp="1"/>
          </p:cNvSpPr>
          <p:nvPr>
            <p:ph type="title"/>
          </p:nvPr>
        </p:nvSpPr>
        <p:spPr/>
        <p:txBody>
          <a:bodyPr/>
          <a:lstStyle/>
          <a:p>
            <a:r>
              <a:rPr lang="en-US">
                <a:ea typeface="Roboto Condensed"/>
                <a:cs typeface="Roboto Condensed"/>
              </a:rPr>
              <a:t>Bombing/shelling</a:t>
            </a:r>
            <a:endParaRPr lang="en-US"/>
          </a:p>
        </p:txBody>
      </p:sp>
      <p:sp>
        <p:nvSpPr>
          <p:cNvPr id="3" name="Content Placeholder 2">
            <a:extLst>
              <a:ext uri="{FF2B5EF4-FFF2-40B4-BE49-F238E27FC236}">
                <a16:creationId xmlns:a16="http://schemas.microsoft.com/office/drawing/2014/main" id="{3C981BDB-5773-3CD7-71DF-DF57066C8EB5}"/>
              </a:ext>
            </a:extLst>
          </p:cNvPr>
          <p:cNvSpPr>
            <a:spLocks noGrp="1"/>
          </p:cNvSpPr>
          <p:nvPr>
            <p:ph sz="quarter" idx="10"/>
          </p:nvPr>
        </p:nvSpPr>
        <p:spPr>
          <a:xfrm>
            <a:off x="4171817" y="1665430"/>
            <a:ext cx="4625821" cy="4738918"/>
          </a:xfrm>
        </p:spPr>
        <p:txBody>
          <a:bodyPr vert="horz" lIns="91440" tIns="45720" rIns="91440" bIns="45720" rtlCol="0" anchor="ctr">
            <a:normAutofit fontScale="85000" lnSpcReduction="20000"/>
          </a:bodyPr>
          <a:lstStyle/>
          <a:p>
            <a:pPr marL="285750" indent="-285750" algn="just"/>
            <a:r>
              <a:rPr lang="en-US" sz="1800">
                <a:cs typeface="Segoe UI Light"/>
              </a:rPr>
              <a:t>Attacks on infrastructure, including bombing and shelling, were the most frequently mentioned risks across urban (76%) and rural (61%) locations. </a:t>
            </a:r>
            <a:endParaRPr lang="en-US">
              <a:cs typeface="Segoe UI Light"/>
            </a:endParaRPr>
          </a:p>
          <a:p>
            <a:pPr marL="285750" indent="-285750" algn="just"/>
            <a:r>
              <a:rPr lang="en-US" sz="1800">
                <a:latin typeface="Segoe UI Light"/>
                <a:cs typeface="Segoe UI Light"/>
              </a:rPr>
              <a:t>The general threat of military hostilities was often mentioned by key informants in </a:t>
            </a:r>
            <a:r>
              <a:rPr lang="en-US" sz="1800" err="1">
                <a:latin typeface="Segoe UI Light"/>
                <a:cs typeface="Segoe UI Light"/>
              </a:rPr>
              <a:t>Donetska</a:t>
            </a:r>
            <a:r>
              <a:rPr lang="en-US" sz="1800">
                <a:latin typeface="Segoe UI Light"/>
                <a:cs typeface="Segoe UI Light"/>
              </a:rPr>
              <a:t>, Khersonska, </a:t>
            </a:r>
            <a:r>
              <a:rPr lang="en-US" sz="1800" err="1">
                <a:latin typeface="Segoe UI Light"/>
                <a:cs typeface="Segoe UI Light"/>
              </a:rPr>
              <a:t>Sumska</a:t>
            </a:r>
            <a:r>
              <a:rPr lang="en-US" sz="1800">
                <a:latin typeface="Segoe UI Light"/>
                <a:cs typeface="Segoe UI Light"/>
              </a:rPr>
              <a:t>, and </a:t>
            </a:r>
            <a:r>
              <a:rPr lang="en-US" sz="1800" err="1">
                <a:latin typeface="Segoe UI Light"/>
                <a:cs typeface="Segoe UI Light"/>
              </a:rPr>
              <a:t>Zaporizka</a:t>
            </a:r>
            <a:r>
              <a:rPr lang="en-US" sz="1800">
                <a:latin typeface="Segoe UI Light"/>
                <a:cs typeface="Segoe UI Light"/>
              </a:rPr>
              <a:t>.</a:t>
            </a:r>
            <a:endParaRPr lang="en-US">
              <a:cs typeface="Segoe UI Light"/>
            </a:endParaRPr>
          </a:p>
          <a:p>
            <a:pPr marL="285750" indent="-285750" algn="just"/>
            <a:r>
              <a:rPr lang="en-US" sz="1800">
                <a:latin typeface="Segoe UI Light"/>
                <a:cs typeface="Segoe UI Light"/>
              </a:rPr>
              <a:t>Specific attacks on infrastructure, including educational and healthcare institutions, and resulting limited access to facilities, were also frequently mentioned, particularly in Khersonska and </a:t>
            </a:r>
            <a:r>
              <a:rPr lang="en-US" sz="1800" err="1">
                <a:latin typeface="Segoe UI Light"/>
                <a:cs typeface="Segoe UI Light"/>
              </a:rPr>
              <a:t>Kharkivska</a:t>
            </a:r>
            <a:r>
              <a:rPr lang="en-US" sz="1800">
                <a:latin typeface="Segoe UI Light"/>
                <a:cs typeface="Segoe UI Light"/>
              </a:rPr>
              <a:t> oblasts.</a:t>
            </a:r>
            <a:endParaRPr lang="en-US">
              <a:cs typeface="Segoe UI Light"/>
            </a:endParaRPr>
          </a:p>
          <a:p>
            <a:pPr marL="285750" indent="-285750" algn="just"/>
            <a:r>
              <a:rPr lang="en-US" sz="1800">
                <a:latin typeface="Segoe UI Light"/>
                <a:cs typeface="Segoe UI Light"/>
              </a:rPr>
              <a:t>Many key informants noted cases of children injured due to bombing, shelling, and incidents involving explosive objects, most often in Mykolaiv and Zaporizhzhia oblasts.</a:t>
            </a:r>
          </a:p>
          <a:p>
            <a:pPr marL="285750" indent="-285750" algn="just"/>
            <a:r>
              <a:rPr lang="en-US" sz="1800">
                <a:latin typeface="Segoe UI Light"/>
                <a:cs typeface="Segoe UI Light"/>
              </a:rPr>
              <a:t>The attacks and air raid alerts were reportedly causing stress, anxiety, and long-term deterioration of children's psychological state.</a:t>
            </a:r>
          </a:p>
          <a:p>
            <a:pPr marL="285750" indent="-285750" algn="just"/>
            <a:r>
              <a:rPr lang="en-US" sz="1800">
                <a:latin typeface="Segoe UI Light"/>
                <a:cs typeface="Segoe UI Light"/>
              </a:rPr>
              <a:t>Some informants in </a:t>
            </a:r>
            <a:r>
              <a:rPr lang="en-US" sz="1800" err="1">
                <a:latin typeface="Segoe UI Light"/>
                <a:cs typeface="Segoe UI Light"/>
              </a:rPr>
              <a:t>Donestka</a:t>
            </a:r>
            <a:r>
              <a:rPr lang="en-US" sz="1800">
                <a:latin typeface="Segoe UI Light"/>
                <a:cs typeface="Segoe UI Light"/>
              </a:rPr>
              <a:t>, </a:t>
            </a:r>
            <a:r>
              <a:rPr lang="en-US" sz="1800" err="1">
                <a:latin typeface="Segoe UI Light"/>
                <a:cs typeface="Segoe UI Light"/>
              </a:rPr>
              <a:t>Kharkivska</a:t>
            </a:r>
            <a:r>
              <a:rPr lang="en-US" sz="1800">
                <a:latin typeface="Segoe UI Light"/>
                <a:cs typeface="Segoe UI Light"/>
              </a:rPr>
              <a:t>, </a:t>
            </a:r>
            <a:r>
              <a:rPr lang="en-US" sz="1800" err="1">
                <a:latin typeface="Segoe UI Light"/>
                <a:cs typeface="Segoe UI Light"/>
              </a:rPr>
              <a:t>Mykolaivska</a:t>
            </a:r>
            <a:r>
              <a:rPr lang="en-US" sz="1800">
                <a:latin typeface="Segoe UI Light"/>
                <a:cs typeface="Segoe UI Light"/>
              </a:rPr>
              <a:t>, </a:t>
            </a:r>
            <a:r>
              <a:rPr lang="en-US" sz="1800" err="1">
                <a:latin typeface="Segoe UI Light"/>
                <a:cs typeface="Segoe UI Light"/>
              </a:rPr>
              <a:t>Sumska</a:t>
            </a:r>
            <a:r>
              <a:rPr lang="en-US" sz="1800">
                <a:latin typeface="Segoe UI Light"/>
                <a:cs typeface="Segoe UI Light"/>
              </a:rPr>
              <a:t> and </a:t>
            </a:r>
            <a:r>
              <a:rPr lang="en-US" sz="1800" err="1">
                <a:latin typeface="Segoe UI Light"/>
                <a:cs typeface="Segoe UI Light"/>
              </a:rPr>
              <a:t>Zaporizka</a:t>
            </a:r>
            <a:r>
              <a:rPr lang="en-US" sz="1800">
                <a:latin typeface="Segoe UI Light"/>
                <a:cs typeface="Segoe UI Light"/>
              </a:rPr>
              <a:t> noted lack of bomb shelters in premises, mostly at educational institutions, which implied online education.</a:t>
            </a:r>
            <a:endParaRPr lang="en-US">
              <a:cs typeface="Segoe UI Light"/>
            </a:endParaRPr>
          </a:p>
        </p:txBody>
      </p:sp>
      <p:pic>
        <p:nvPicPr>
          <p:cNvPr id="4" name="Picture 3">
            <a:extLst>
              <a:ext uri="{FF2B5EF4-FFF2-40B4-BE49-F238E27FC236}">
                <a16:creationId xmlns:a16="http://schemas.microsoft.com/office/drawing/2014/main" id="{CFC8C4EF-FD9E-9F26-A2E5-46DBFC52D609}"/>
              </a:ext>
            </a:extLst>
          </p:cNvPr>
          <p:cNvPicPr>
            <a:picLocks noChangeAspect="1"/>
          </p:cNvPicPr>
          <p:nvPr/>
        </p:nvPicPr>
        <p:blipFill>
          <a:blip r:embed="rId2"/>
          <a:stretch>
            <a:fillRect/>
          </a:stretch>
        </p:blipFill>
        <p:spPr>
          <a:xfrm>
            <a:off x="362351" y="1843630"/>
            <a:ext cx="3847298" cy="3862718"/>
          </a:xfrm>
          <a:prstGeom prst="rect">
            <a:avLst/>
          </a:prstGeom>
        </p:spPr>
      </p:pic>
    </p:spTree>
    <p:extLst>
      <p:ext uri="{BB962C8B-B14F-4D97-AF65-F5344CB8AC3E}">
        <p14:creationId xmlns:p14="http://schemas.microsoft.com/office/powerpoint/2010/main" val="123032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87062" y="489528"/>
            <a:ext cx="7756790" cy="615675"/>
          </a:xfrm>
        </p:spPr>
        <p:txBody>
          <a:bodyPr/>
          <a:lstStyle/>
          <a:p>
            <a:r>
              <a:rPr lang="en-US">
                <a:ea typeface="Roboto Condensed"/>
                <a:cs typeface="Roboto Condensed"/>
              </a:rPr>
              <a:t>Explosive hazards</a:t>
            </a:r>
            <a:endParaRPr lang="en-US"/>
          </a:p>
        </p:txBody>
      </p:sp>
      <p:sp>
        <p:nvSpPr>
          <p:cNvPr id="5" name="Content Placeholder 2">
            <a:extLst>
              <a:ext uri="{FF2B5EF4-FFF2-40B4-BE49-F238E27FC236}">
                <a16:creationId xmlns:a16="http://schemas.microsoft.com/office/drawing/2014/main" id="{F888B6D7-9808-ED1C-29D2-6129F113BBED}"/>
              </a:ext>
            </a:extLst>
          </p:cNvPr>
          <p:cNvSpPr txBox="1">
            <a:spLocks/>
          </p:cNvSpPr>
          <p:nvPr/>
        </p:nvSpPr>
        <p:spPr>
          <a:xfrm>
            <a:off x="352148" y="4867201"/>
            <a:ext cx="8432390" cy="16986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cs typeface="Segoe UI Light"/>
              </a:rPr>
              <a:t>15% of respondents (15% urban and 12% rural inhabitants) declared that explosive hazards (e.g., landmines, grenades, unexploded ordinances, bombs) were present in their location. Nonetheless, many respondents did not know whether explosive hazards were present in their location (23%).</a:t>
            </a:r>
          </a:p>
          <a:p>
            <a:pPr algn="just"/>
            <a:r>
              <a:rPr lang="en-US">
                <a:cs typeface="Segoe UI Light"/>
              </a:rPr>
              <a:t>Over half of the households (58%) reported that their children knew how to identify explosive ordonnance and knew what to do if they encountered it (59%), with a higher level of awareness manifested in rural areas (</a:t>
            </a:r>
            <a:r>
              <a:rPr lang="pl-PL" err="1">
                <a:cs typeface="Segoe UI Light"/>
              </a:rPr>
              <a:t>about</a:t>
            </a:r>
            <a:r>
              <a:rPr lang="pl-PL">
                <a:cs typeface="Segoe UI Light"/>
              </a:rPr>
              <a:t> </a:t>
            </a:r>
            <a:r>
              <a:rPr lang="en-US">
                <a:cs typeface="Segoe UI Light"/>
              </a:rPr>
              <a:t>10 p.p. difference in each case). Awareness campaigns were conducted by education providers and the state.</a:t>
            </a:r>
          </a:p>
        </p:txBody>
      </p:sp>
      <p:pic>
        <p:nvPicPr>
          <p:cNvPr id="4" name="Picture 3">
            <a:extLst>
              <a:ext uri="{FF2B5EF4-FFF2-40B4-BE49-F238E27FC236}">
                <a16:creationId xmlns:a16="http://schemas.microsoft.com/office/drawing/2014/main" id="{FDEA6316-F6C7-7CC9-E254-F013C5A0A528}"/>
              </a:ext>
            </a:extLst>
          </p:cNvPr>
          <p:cNvPicPr>
            <a:picLocks noChangeAspect="1"/>
          </p:cNvPicPr>
          <p:nvPr/>
        </p:nvPicPr>
        <p:blipFill rotWithShape="1">
          <a:blip r:embed="rId2"/>
          <a:srcRect t="10046" b="5497"/>
          <a:stretch/>
        </p:blipFill>
        <p:spPr>
          <a:xfrm>
            <a:off x="3302147" y="1481513"/>
            <a:ext cx="5840365" cy="3038536"/>
          </a:xfrm>
          <a:prstGeom prst="rect">
            <a:avLst/>
          </a:prstGeom>
          <a:ln>
            <a:noFill/>
          </a:ln>
        </p:spPr>
      </p:pic>
      <p:pic>
        <p:nvPicPr>
          <p:cNvPr id="3" name="Picture 2">
            <a:extLst>
              <a:ext uri="{FF2B5EF4-FFF2-40B4-BE49-F238E27FC236}">
                <a16:creationId xmlns:a16="http://schemas.microsoft.com/office/drawing/2014/main" id="{8FD64093-3FD0-8C64-A6F7-06AB59B5F81F}"/>
              </a:ext>
            </a:extLst>
          </p:cNvPr>
          <p:cNvPicPr>
            <a:picLocks noChangeAspect="1"/>
          </p:cNvPicPr>
          <p:nvPr/>
        </p:nvPicPr>
        <p:blipFill>
          <a:blip r:embed="rId3"/>
          <a:stretch>
            <a:fillRect/>
          </a:stretch>
        </p:blipFill>
        <p:spPr>
          <a:xfrm>
            <a:off x="697722" y="1575462"/>
            <a:ext cx="2610572" cy="3049312"/>
          </a:xfrm>
          <a:prstGeom prst="rect">
            <a:avLst/>
          </a:prstGeom>
        </p:spPr>
      </p:pic>
      <p:cxnSp>
        <p:nvCxnSpPr>
          <p:cNvPr id="6" name="Straight Arrow Connector 5">
            <a:extLst>
              <a:ext uri="{FF2B5EF4-FFF2-40B4-BE49-F238E27FC236}">
                <a16:creationId xmlns:a16="http://schemas.microsoft.com/office/drawing/2014/main" id="{164982DF-0150-2427-3846-D67D6172C2CF}"/>
              </a:ext>
            </a:extLst>
          </p:cNvPr>
          <p:cNvCxnSpPr/>
          <p:nvPr/>
        </p:nvCxnSpPr>
        <p:spPr>
          <a:xfrm>
            <a:off x="3354130" y="1477415"/>
            <a:ext cx="9982" cy="314449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424132" y="489528"/>
            <a:ext cx="7719720" cy="615675"/>
          </a:xfrm>
        </p:spPr>
        <p:txBody>
          <a:bodyPr/>
          <a:lstStyle/>
          <a:p>
            <a:r>
              <a:rPr lang="en-US">
                <a:ea typeface="Roboto Condensed"/>
                <a:cs typeface="Roboto Condensed"/>
              </a:rPr>
              <a:t>Family separation</a:t>
            </a:r>
            <a:endParaRPr lang="en-US"/>
          </a:p>
        </p:txBody>
      </p:sp>
      <p:sp>
        <p:nvSpPr>
          <p:cNvPr id="5" name="Content Placeholder 2">
            <a:extLst>
              <a:ext uri="{FF2B5EF4-FFF2-40B4-BE49-F238E27FC236}">
                <a16:creationId xmlns:a16="http://schemas.microsoft.com/office/drawing/2014/main" id="{F888B6D7-9808-ED1C-29D2-6129F113BBED}"/>
              </a:ext>
            </a:extLst>
          </p:cNvPr>
          <p:cNvSpPr txBox="1">
            <a:spLocks/>
          </p:cNvSpPr>
          <p:nvPr/>
        </p:nvSpPr>
        <p:spPr>
          <a:xfrm>
            <a:off x="4242619" y="1428899"/>
            <a:ext cx="4313319" cy="5136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a:latin typeface="Segoe UI Light"/>
                <a:cs typeface="Segoe UI Light"/>
              </a:rPr>
              <a:t>Family separation was commonly indicated risk for children’s safety (36%) and indicated as a factor that can increase vulnerability to other risks (30%).</a:t>
            </a:r>
          </a:p>
          <a:p>
            <a:pPr algn="just"/>
            <a:r>
              <a:rPr lang="en-US" sz="1500">
                <a:ea typeface="+mn-lt"/>
                <a:cs typeface="+mn-lt"/>
              </a:rPr>
              <a:t>Informants emphasized that good parent-child relationship, attention, and care contribute to children's safety.</a:t>
            </a:r>
            <a:endParaRPr lang="en-US" sz="1500">
              <a:cs typeface="Segoe UI Light"/>
            </a:endParaRPr>
          </a:p>
          <a:p>
            <a:pPr algn="just"/>
            <a:r>
              <a:rPr lang="en-US" sz="1500">
                <a:cs typeface="Segoe UI Light"/>
              </a:rPr>
              <a:t>3% declared that parents of the children in their household did not reside with them. This was the most frequent in </a:t>
            </a:r>
            <a:r>
              <a:rPr lang="en-US" sz="1500" err="1">
                <a:cs typeface="Segoe UI Light"/>
              </a:rPr>
              <a:t>Dnipropetrovska</a:t>
            </a:r>
            <a:r>
              <a:rPr lang="en-US" sz="1500">
                <a:cs typeface="Segoe UI Light"/>
              </a:rPr>
              <a:t> oblast (5%)</a:t>
            </a:r>
            <a:r>
              <a:rPr lang="pl-PL" sz="1500">
                <a:cs typeface="Segoe UI Light"/>
              </a:rPr>
              <a:t> and </a:t>
            </a:r>
            <a:r>
              <a:rPr lang="pl-PL" sz="1500" err="1">
                <a:cs typeface="Segoe UI Light"/>
              </a:rPr>
              <a:t>did</a:t>
            </a:r>
            <a:r>
              <a:rPr lang="pl-PL" sz="1500">
                <a:cs typeface="Segoe UI Light"/>
              </a:rPr>
              <a:t> not </a:t>
            </a:r>
            <a:r>
              <a:rPr lang="pl-PL" sz="1500" err="1">
                <a:cs typeface="Segoe UI Light"/>
              </a:rPr>
              <a:t>occur</a:t>
            </a:r>
            <a:r>
              <a:rPr lang="pl-PL" sz="1500">
                <a:cs typeface="Segoe UI Light"/>
              </a:rPr>
              <a:t> in </a:t>
            </a:r>
            <a:r>
              <a:rPr lang="pl-PL" sz="1500" err="1">
                <a:cs typeface="Segoe UI Light"/>
              </a:rPr>
              <a:t>Donetska</a:t>
            </a:r>
            <a:r>
              <a:rPr lang="pl-PL" sz="1500">
                <a:cs typeface="Segoe UI Light"/>
              </a:rPr>
              <a:t>. 32% </a:t>
            </a:r>
            <a:r>
              <a:rPr lang="pl-PL" sz="1500" err="1">
                <a:cs typeface="Segoe UI Light"/>
              </a:rPr>
              <a:t>stated</a:t>
            </a:r>
            <a:r>
              <a:rPr lang="pl-PL" sz="1500">
                <a:cs typeface="Segoe UI Light"/>
              </a:rPr>
              <a:t> </a:t>
            </a:r>
            <a:r>
              <a:rPr lang="pl-PL" sz="1500" err="1">
                <a:cs typeface="Segoe UI Light"/>
              </a:rPr>
              <a:t>that</a:t>
            </a:r>
            <a:r>
              <a:rPr lang="pl-PL" sz="1500">
                <a:cs typeface="Segoe UI Light"/>
              </a:rPr>
              <a:t> </a:t>
            </a:r>
            <a:r>
              <a:rPr lang="pl-PL" sz="1500" err="1">
                <a:cs typeface="Segoe UI Light"/>
              </a:rPr>
              <a:t>only</a:t>
            </a:r>
            <a:r>
              <a:rPr lang="pl-PL" sz="1500">
                <a:cs typeface="Segoe UI Light"/>
              </a:rPr>
              <a:t> one </a:t>
            </a:r>
            <a:r>
              <a:rPr lang="pl-PL" sz="1500" err="1">
                <a:cs typeface="Segoe UI Light"/>
              </a:rPr>
              <a:t>parent</a:t>
            </a:r>
            <a:r>
              <a:rPr lang="pl-PL" sz="1500">
                <a:cs typeface="Segoe UI Light"/>
              </a:rPr>
              <a:t> was </a:t>
            </a:r>
            <a:r>
              <a:rPr lang="pl-PL" sz="1500" err="1">
                <a:cs typeface="Segoe UI Light"/>
              </a:rPr>
              <a:t>residing</a:t>
            </a:r>
            <a:r>
              <a:rPr lang="pl-PL" sz="1500">
                <a:cs typeface="Segoe UI Light"/>
              </a:rPr>
              <a:t> with </a:t>
            </a:r>
            <a:r>
              <a:rPr lang="pl-PL" sz="1500" err="1">
                <a:cs typeface="Segoe UI Light"/>
              </a:rPr>
              <a:t>children</a:t>
            </a:r>
            <a:r>
              <a:rPr lang="pl-PL" sz="1500">
                <a:cs typeface="Segoe UI Light"/>
              </a:rPr>
              <a:t>.</a:t>
            </a:r>
            <a:endParaRPr lang="en-US">
              <a:cs typeface="Segoe UI Light"/>
            </a:endParaRPr>
          </a:p>
          <a:p>
            <a:pPr algn="just"/>
            <a:r>
              <a:rPr lang="en-US" sz="1500">
                <a:cs typeface="Segoe UI Light"/>
              </a:rPr>
              <a:t>2% of adults in the households had children who resided outside of the household, as they mostly left to study, or live in a safer location.</a:t>
            </a:r>
            <a:r>
              <a:rPr lang="pl-PL" sz="1500">
                <a:cs typeface="Segoe UI Light"/>
              </a:rPr>
              <a:t> </a:t>
            </a:r>
            <a:r>
              <a:rPr lang="pl-PL" sz="1500" err="1">
                <a:cs typeface="Segoe UI Light"/>
              </a:rPr>
              <a:t>Cases</a:t>
            </a:r>
            <a:r>
              <a:rPr lang="pl-PL" sz="1500">
                <a:cs typeface="Segoe UI Light"/>
              </a:rPr>
              <a:t> of </a:t>
            </a:r>
            <a:r>
              <a:rPr lang="pl-PL" sz="1500" err="1">
                <a:cs typeface="Segoe UI Light"/>
              </a:rPr>
              <a:t>children</a:t>
            </a:r>
            <a:r>
              <a:rPr lang="pl-PL" sz="1500">
                <a:cs typeface="Segoe UI Light"/>
              </a:rPr>
              <a:t> </a:t>
            </a:r>
            <a:r>
              <a:rPr lang="pl-PL" sz="1500" err="1">
                <a:cs typeface="Segoe UI Light"/>
              </a:rPr>
              <a:t>residing</a:t>
            </a:r>
            <a:r>
              <a:rPr lang="pl-PL" sz="1500">
                <a:cs typeface="Segoe UI Light"/>
              </a:rPr>
              <a:t> </a:t>
            </a:r>
            <a:r>
              <a:rPr lang="pl-PL" sz="1500" err="1">
                <a:cs typeface="Segoe UI Light"/>
              </a:rPr>
              <a:t>outside</a:t>
            </a:r>
            <a:r>
              <a:rPr lang="pl-PL" sz="1500">
                <a:cs typeface="Segoe UI Light"/>
              </a:rPr>
              <a:t> of the </a:t>
            </a:r>
            <a:r>
              <a:rPr lang="pl-PL" sz="1500" err="1">
                <a:cs typeface="Segoe UI Light"/>
              </a:rPr>
              <a:t>household</a:t>
            </a:r>
            <a:r>
              <a:rPr lang="pl-PL" sz="1500">
                <a:cs typeface="Segoe UI Light"/>
              </a:rPr>
              <a:t> </a:t>
            </a:r>
            <a:r>
              <a:rPr lang="pl-PL" sz="1500" err="1">
                <a:cs typeface="Segoe UI Light"/>
              </a:rPr>
              <a:t>were</a:t>
            </a:r>
            <a:r>
              <a:rPr lang="pl-PL" sz="1500">
                <a:cs typeface="Segoe UI Light"/>
              </a:rPr>
              <a:t> most </a:t>
            </a:r>
            <a:r>
              <a:rPr lang="pl-PL" sz="1500" err="1">
                <a:cs typeface="Segoe UI Light"/>
              </a:rPr>
              <a:t>common</a:t>
            </a:r>
            <a:r>
              <a:rPr lang="pl-PL" sz="1500">
                <a:cs typeface="Segoe UI Light"/>
              </a:rPr>
              <a:t> in </a:t>
            </a:r>
            <a:r>
              <a:rPr lang="pl-PL" sz="1500" err="1">
                <a:cs typeface="Segoe UI Light"/>
              </a:rPr>
              <a:t>Sumska</a:t>
            </a:r>
            <a:r>
              <a:rPr lang="pl-PL" sz="1500">
                <a:cs typeface="Segoe UI Light"/>
              </a:rPr>
              <a:t> </a:t>
            </a:r>
            <a:r>
              <a:rPr lang="pl-PL" sz="1500" err="1">
                <a:cs typeface="Segoe UI Light"/>
              </a:rPr>
              <a:t>oblast</a:t>
            </a:r>
            <a:r>
              <a:rPr lang="pl-PL" sz="1500">
                <a:cs typeface="Segoe UI Light"/>
              </a:rPr>
              <a:t> (4%) and </a:t>
            </a:r>
            <a:r>
              <a:rPr lang="pl-PL" sz="1500" err="1">
                <a:cs typeface="Segoe UI Light"/>
              </a:rPr>
              <a:t>did</a:t>
            </a:r>
            <a:r>
              <a:rPr lang="pl-PL" sz="1500">
                <a:cs typeface="Segoe UI Light"/>
              </a:rPr>
              <a:t> not </a:t>
            </a:r>
            <a:r>
              <a:rPr lang="pl-PL" sz="1500" err="1">
                <a:cs typeface="Segoe UI Light"/>
              </a:rPr>
              <a:t>occur</a:t>
            </a:r>
            <a:r>
              <a:rPr lang="pl-PL" sz="1500">
                <a:cs typeface="Segoe UI Light"/>
              </a:rPr>
              <a:t> in </a:t>
            </a:r>
            <a:r>
              <a:rPr lang="pl-PL" sz="1500" err="1">
                <a:cs typeface="Segoe UI Light"/>
              </a:rPr>
              <a:t>Dnipropetrovska</a:t>
            </a:r>
            <a:r>
              <a:rPr lang="pl-PL" sz="1500">
                <a:cs typeface="Segoe UI Light"/>
              </a:rPr>
              <a:t>.</a:t>
            </a:r>
            <a:endParaRPr lang="en-US" sz="1500">
              <a:cs typeface="Segoe UI Light"/>
            </a:endParaRPr>
          </a:p>
        </p:txBody>
      </p:sp>
      <p:pic>
        <p:nvPicPr>
          <p:cNvPr id="3" name="Picture 2" descr="A graph of percentages of children&#10;&#10;Description automatically generated">
            <a:extLst>
              <a:ext uri="{FF2B5EF4-FFF2-40B4-BE49-F238E27FC236}">
                <a16:creationId xmlns:a16="http://schemas.microsoft.com/office/drawing/2014/main" id="{F629FEB5-445F-0C4D-1F26-420FCDD61104}"/>
              </a:ext>
            </a:extLst>
          </p:cNvPr>
          <p:cNvPicPr>
            <a:picLocks noChangeAspect="1"/>
          </p:cNvPicPr>
          <p:nvPr/>
        </p:nvPicPr>
        <p:blipFill>
          <a:blip r:embed="rId2"/>
          <a:stretch>
            <a:fillRect/>
          </a:stretch>
        </p:blipFill>
        <p:spPr>
          <a:xfrm>
            <a:off x="423787" y="1842940"/>
            <a:ext cx="3441622" cy="4114800"/>
          </a:xfrm>
          <a:prstGeom prst="rect">
            <a:avLst/>
          </a:prstGeom>
        </p:spPr>
      </p:pic>
    </p:spTree>
    <p:extLst>
      <p:ext uri="{BB962C8B-B14F-4D97-AF65-F5344CB8AC3E}">
        <p14:creationId xmlns:p14="http://schemas.microsoft.com/office/powerpoint/2010/main" val="73874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Family separation</a:t>
            </a:r>
            <a:endParaRPr lang="en-US"/>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1407915" y="1918006"/>
            <a:ext cx="3126689" cy="2513513"/>
          </a:xfrm>
        </p:spPr>
        <p:txBody>
          <a:bodyPr vert="horz" lIns="91440" tIns="45720" rIns="91440" bIns="45720" rtlCol="0" anchor="ctr">
            <a:normAutofit/>
          </a:bodyPr>
          <a:lstStyle/>
          <a:p>
            <a:pPr marL="0" indent="0">
              <a:buNone/>
            </a:pPr>
            <a:r>
              <a:rPr lang="en-US" sz="1600" b="1">
                <a:cs typeface="Segoe UI Light"/>
              </a:rPr>
              <a:t>Potential risk factors:</a:t>
            </a:r>
          </a:p>
          <a:p>
            <a:pPr marL="0" indent="0">
              <a:buNone/>
            </a:pPr>
            <a:endParaRPr lang="en-US" sz="1600">
              <a:cs typeface="Segoe UI Light"/>
            </a:endParaRPr>
          </a:p>
          <a:p>
            <a:pPr marL="0" indent="0">
              <a:buNone/>
            </a:pPr>
            <a:r>
              <a:rPr lang="en-US" sz="1600">
                <a:cs typeface="Segoe UI Light"/>
              </a:rPr>
              <a:t>Military activity in the location and parents joining the army</a:t>
            </a:r>
          </a:p>
          <a:p>
            <a:pPr marL="0" indent="0">
              <a:buNone/>
            </a:pPr>
            <a:endParaRPr lang="en-US" sz="1600">
              <a:cs typeface="Segoe UI Light"/>
            </a:endParaRPr>
          </a:p>
          <a:p>
            <a:pPr marL="0" indent="0">
              <a:buNone/>
            </a:pPr>
            <a:r>
              <a:rPr lang="en-US" sz="1600">
                <a:cs typeface="Segoe UI Light"/>
              </a:rPr>
              <a:t>Displacement</a:t>
            </a:r>
          </a:p>
        </p:txBody>
      </p:sp>
      <p:pic>
        <p:nvPicPr>
          <p:cNvPr id="10" name="Graphic 9" descr="Collision outline">
            <a:extLst>
              <a:ext uri="{FF2B5EF4-FFF2-40B4-BE49-F238E27FC236}">
                <a16:creationId xmlns:a16="http://schemas.microsoft.com/office/drawing/2014/main" id="{CD0F253C-A572-88B5-45EF-7E7122105A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60" y="2828417"/>
            <a:ext cx="731202" cy="723237"/>
          </a:xfrm>
          <a:prstGeom prst="rect">
            <a:avLst/>
          </a:prstGeom>
        </p:spPr>
      </p:pic>
      <p:sp>
        <p:nvSpPr>
          <p:cNvPr id="5" name="TextBox 4">
            <a:extLst>
              <a:ext uri="{FF2B5EF4-FFF2-40B4-BE49-F238E27FC236}">
                <a16:creationId xmlns:a16="http://schemas.microsoft.com/office/drawing/2014/main" id="{544B293E-FFB4-D86F-C833-069F5B95D81F}"/>
              </a:ext>
            </a:extLst>
          </p:cNvPr>
          <p:cNvSpPr txBox="1"/>
          <p:nvPr/>
        </p:nvSpPr>
        <p:spPr>
          <a:xfrm>
            <a:off x="618099" y="4872575"/>
            <a:ext cx="8130780" cy="1430179"/>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ea typeface="+mn-lt"/>
                <a:cs typeface="+mn-lt"/>
              </a:rPr>
              <a:t>“It seems to me that we can separately talk about the greater vulnerability of children from those families who left the occupied territory because they are not at home. And secondly, these are children whose parents are now at the front. (…) That is, families are separated, I mean, not legally, but cannot live together. I think that this affects primarily psychologically, also financially.” </a:t>
            </a:r>
            <a:endParaRPr lang="en-US" i="1"/>
          </a:p>
          <a:p>
            <a:pPr algn="just"/>
            <a:endParaRPr lang="en-GB"/>
          </a:p>
          <a:p>
            <a:pPr algn="just"/>
            <a:r>
              <a:rPr lang="en-GB" sz="1200" i="1">
                <a:ea typeface="+mn-lt"/>
                <a:cs typeface="+mn-lt"/>
              </a:rPr>
              <a:t>NGO healthcare provider, </a:t>
            </a:r>
            <a:r>
              <a:rPr lang="en-GB" sz="1200" i="1" err="1">
                <a:ea typeface="+mn-lt"/>
                <a:cs typeface="+mn-lt"/>
              </a:rPr>
              <a:t>Zaporizka</a:t>
            </a:r>
            <a:endParaRPr lang="en-GB" sz="1200" i="1" err="1">
              <a:cs typeface="Segoe UI Light"/>
            </a:endParaRPr>
          </a:p>
        </p:txBody>
      </p:sp>
      <p:pic>
        <p:nvPicPr>
          <p:cNvPr id="8" name="Graphic 7" descr="Run outline">
            <a:extLst>
              <a:ext uri="{FF2B5EF4-FFF2-40B4-BE49-F238E27FC236}">
                <a16:creationId xmlns:a16="http://schemas.microsoft.com/office/drawing/2014/main" id="{A9DE4C94-0DA2-4CF8-2B7E-1A5B4D60C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293" y="3716001"/>
            <a:ext cx="632066" cy="613851"/>
          </a:xfrm>
          <a:prstGeom prst="rect">
            <a:avLst/>
          </a:prstGeom>
        </p:spPr>
      </p:pic>
      <p:pic>
        <p:nvPicPr>
          <p:cNvPr id="4" name="Picture 3">
            <a:extLst>
              <a:ext uri="{FF2B5EF4-FFF2-40B4-BE49-F238E27FC236}">
                <a16:creationId xmlns:a16="http://schemas.microsoft.com/office/drawing/2014/main" id="{3AD26511-CBE1-6206-D897-5647E7EA425E}"/>
              </a:ext>
            </a:extLst>
          </p:cNvPr>
          <p:cNvPicPr>
            <a:picLocks noChangeAspect="1"/>
          </p:cNvPicPr>
          <p:nvPr/>
        </p:nvPicPr>
        <p:blipFill>
          <a:blip r:embed="rId6"/>
          <a:stretch>
            <a:fillRect/>
          </a:stretch>
        </p:blipFill>
        <p:spPr>
          <a:xfrm>
            <a:off x="4277591" y="2008141"/>
            <a:ext cx="4572000" cy="2114355"/>
          </a:xfrm>
          <a:prstGeom prst="rect">
            <a:avLst/>
          </a:prstGeom>
        </p:spPr>
      </p:pic>
      <p:sp>
        <p:nvSpPr>
          <p:cNvPr id="7" name="TextBox 6">
            <a:extLst>
              <a:ext uri="{FF2B5EF4-FFF2-40B4-BE49-F238E27FC236}">
                <a16:creationId xmlns:a16="http://schemas.microsoft.com/office/drawing/2014/main" id="{7F8DB631-5FE5-8197-81FE-9E19EC5E15DE}"/>
              </a:ext>
            </a:extLst>
          </p:cNvPr>
          <p:cNvSpPr txBox="1"/>
          <p:nvPr/>
        </p:nvSpPr>
        <p:spPr>
          <a:xfrm>
            <a:off x="4417636" y="4198594"/>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n=911</a:t>
            </a:r>
            <a:endParaRPr lang="en-US" sz="1100">
              <a:solidFill>
                <a:srgbClr val="333333"/>
              </a:solidFill>
              <a:ea typeface="+mn-lt"/>
              <a:cs typeface="+mn-lt"/>
            </a:endParaRPr>
          </a:p>
        </p:txBody>
      </p:sp>
    </p:spTree>
    <p:extLst>
      <p:ext uri="{BB962C8B-B14F-4D97-AF65-F5344CB8AC3E}">
        <p14:creationId xmlns:p14="http://schemas.microsoft.com/office/powerpoint/2010/main" val="136524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Substance abuse</a:t>
            </a:r>
          </a:p>
        </p:txBody>
      </p:sp>
      <p:pic>
        <p:nvPicPr>
          <p:cNvPr id="4" name="Content Placeholder 3">
            <a:extLst>
              <a:ext uri="{FF2B5EF4-FFF2-40B4-BE49-F238E27FC236}">
                <a16:creationId xmlns:a16="http://schemas.microsoft.com/office/drawing/2014/main" id="{BAB01E58-57C7-06DE-2665-C28E6EB76A0D}"/>
              </a:ext>
            </a:extLst>
          </p:cNvPr>
          <p:cNvPicPr>
            <a:picLocks noGrp="1" noChangeAspect="1"/>
          </p:cNvPicPr>
          <p:nvPr>
            <p:ph sz="quarter" idx="10"/>
          </p:nvPr>
        </p:nvPicPr>
        <p:blipFill>
          <a:blip r:embed="rId2"/>
          <a:stretch>
            <a:fillRect/>
          </a:stretch>
        </p:blipFill>
        <p:spPr>
          <a:xfrm>
            <a:off x="356968" y="1871438"/>
            <a:ext cx="3135086" cy="4114800"/>
          </a:xfrm>
        </p:spPr>
      </p:pic>
      <p:sp>
        <p:nvSpPr>
          <p:cNvPr id="6" name="Content Placeholder 2">
            <a:extLst>
              <a:ext uri="{FF2B5EF4-FFF2-40B4-BE49-F238E27FC236}">
                <a16:creationId xmlns:a16="http://schemas.microsoft.com/office/drawing/2014/main" id="{3627A6CA-714E-D349-B817-E6EF45ABA3EA}"/>
              </a:ext>
            </a:extLst>
          </p:cNvPr>
          <p:cNvSpPr txBox="1">
            <a:spLocks/>
          </p:cNvSpPr>
          <p:nvPr/>
        </p:nvSpPr>
        <p:spPr>
          <a:xfrm>
            <a:off x="4242619" y="1428899"/>
            <a:ext cx="4313319" cy="5136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a:ea typeface="+mn-lt"/>
                <a:cs typeface="+mn-lt"/>
              </a:rPr>
              <a:t>16% recognized substance abuse as a risk for </a:t>
            </a:r>
            <a:r>
              <a:rPr lang="pl-PL" sz="1500">
                <a:ea typeface="+mn-lt"/>
                <a:cs typeface="+mn-lt"/>
              </a:rPr>
              <a:t>children</a:t>
            </a:r>
            <a:r>
              <a:rPr lang="en-US" sz="1500">
                <a:ea typeface="+mn-lt"/>
                <a:cs typeface="+mn-lt"/>
              </a:rPr>
              <a:t>, slightly more often in urban areas (17% compared to 15% in rural areas).</a:t>
            </a:r>
          </a:p>
          <a:p>
            <a:pPr algn="just"/>
            <a:r>
              <a:rPr lang="en-US" sz="1500">
                <a:latin typeface="Segoe UI Light"/>
                <a:cs typeface="Segoe UI Light"/>
              </a:rPr>
              <a:t>Informants frequently mentioned substance abuse among children as their coping mechanism or a broader risk.</a:t>
            </a:r>
          </a:p>
          <a:p>
            <a:pPr algn="just"/>
            <a:r>
              <a:rPr lang="en-US" sz="1500">
                <a:cs typeface="Segoe UI Light"/>
              </a:rPr>
              <a:t>Substance abuse by family members was recognized as a risk factor to children.</a:t>
            </a:r>
          </a:p>
          <a:p>
            <a:pPr algn="just"/>
            <a:r>
              <a:rPr lang="en-US" sz="1500">
                <a:cs typeface="Segoe UI Light"/>
              </a:rPr>
              <a:t>Some children aged 15-17y.o. confirmed substance abuse by children and other members of the family. </a:t>
            </a:r>
            <a:r>
              <a:rPr lang="en-US" sz="1500">
                <a:latin typeface="Segoe UI Light"/>
                <a:cs typeface="Segoe UI Light"/>
              </a:rPr>
              <a:t>Children asserted, that alcohol and cigarettes were sometimes sold to children at local shops, while drugs were sold online.</a:t>
            </a:r>
          </a:p>
        </p:txBody>
      </p:sp>
    </p:spTree>
    <p:extLst>
      <p:ext uri="{BB962C8B-B14F-4D97-AF65-F5344CB8AC3E}">
        <p14:creationId xmlns:p14="http://schemas.microsoft.com/office/powerpoint/2010/main" val="254841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Substance abuse</a:t>
            </a:r>
            <a:endParaRPr lang="en-US"/>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1387472" y="1374715"/>
            <a:ext cx="3126689" cy="4695603"/>
          </a:xfrm>
        </p:spPr>
        <p:txBody>
          <a:bodyPr vert="horz" lIns="91440" tIns="45720" rIns="91440" bIns="45720" rtlCol="0" anchor="ctr">
            <a:normAutofit/>
          </a:bodyPr>
          <a:lstStyle/>
          <a:p>
            <a:pPr marL="0" indent="0">
              <a:buNone/>
            </a:pPr>
            <a:r>
              <a:rPr lang="en-US" sz="1600" b="1">
                <a:cs typeface="Segoe UI Light"/>
              </a:rPr>
              <a:t>Potential risk factors:</a:t>
            </a:r>
          </a:p>
          <a:p>
            <a:pPr marL="0" indent="0">
              <a:buNone/>
            </a:pPr>
            <a:endParaRPr lang="en-US" sz="1600">
              <a:cs typeface="Segoe UI Light"/>
            </a:endParaRPr>
          </a:p>
          <a:p>
            <a:pPr marL="0" indent="0">
              <a:buNone/>
            </a:pPr>
            <a:r>
              <a:rPr lang="en-US" sz="1600">
                <a:cs typeface="Segoe UI Light"/>
              </a:rPr>
              <a:t>Military activity in the location</a:t>
            </a:r>
          </a:p>
          <a:p>
            <a:pPr marL="0" indent="0">
              <a:buNone/>
            </a:pPr>
            <a:endParaRPr lang="en-US" sz="1600">
              <a:cs typeface="Segoe UI Light"/>
            </a:endParaRPr>
          </a:p>
          <a:p>
            <a:pPr marL="0" indent="0">
              <a:buNone/>
            </a:pPr>
            <a:r>
              <a:rPr lang="en-US" sz="1600">
                <a:cs typeface="Segoe UI Light"/>
              </a:rPr>
              <a:t>Mental health issues and psychosocial distress</a:t>
            </a:r>
          </a:p>
          <a:p>
            <a:pPr marL="0" indent="0">
              <a:buNone/>
            </a:pPr>
            <a:endParaRPr lang="en-US" sz="1600">
              <a:cs typeface="Segoe UI Light"/>
            </a:endParaRPr>
          </a:p>
          <a:p>
            <a:pPr marL="0" indent="0">
              <a:buNone/>
            </a:pPr>
            <a:r>
              <a:rPr lang="en-US" sz="1600">
                <a:cs typeface="Segoe UI Light"/>
              </a:rPr>
              <a:t>Lack of leisure opportunities</a:t>
            </a:r>
          </a:p>
        </p:txBody>
      </p:sp>
      <p:pic>
        <p:nvPicPr>
          <p:cNvPr id="6" name="Graphic 5" descr="Brain in head outline">
            <a:extLst>
              <a:ext uri="{FF2B5EF4-FFF2-40B4-BE49-F238E27FC236}">
                <a16:creationId xmlns:a16="http://schemas.microsoft.com/office/drawing/2014/main" id="{ABA2F00D-F6E1-D4D9-5BE0-C4A84B7647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117" y="3720365"/>
            <a:ext cx="619690" cy="635620"/>
          </a:xfrm>
          <a:prstGeom prst="rect">
            <a:avLst/>
          </a:prstGeom>
        </p:spPr>
      </p:pic>
      <p:pic>
        <p:nvPicPr>
          <p:cNvPr id="10" name="Graphic 9" descr="Collision outline">
            <a:extLst>
              <a:ext uri="{FF2B5EF4-FFF2-40B4-BE49-F238E27FC236}">
                <a16:creationId xmlns:a16="http://schemas.microsoft.com/office/drawing/2014/main" id="{CD0F253C-A572-88B5-45EF-7E7122105A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535" y="2852162"/>
            <a:ext cx="731202" cy="723237"/>
          </a:xfrm>
          <a:prstGeom prst="rect">
            <a:avLst/>
          </a:prstGeom>
        </p:spPr>
      </p:pic>
      <p:sp>
        <p:nvSpPr>
          <p:cNvPr id="5" name="TextBox 4">
            <a:extLst>
              <a:ext uri="{FF2B5EF4-FFF2-40B4-BE49-F238E27FC236}">
                <a16:creationId xmlns:a16="http://schemas.microsoft.com/office/drawing/2014/main" id="{544B293E-FFB4-D86F-C833-069F5B95D81F}"/>
              </a:ext>
            </a:extLst>
          </p:cNvPr>
          <p:cNvSpPr txBox="1"/>
          <p:nvPr/>
        </p:nvSpPr>
        <p:spPr>
          <a:xfrm>
            <a:off x="4570483" y="4725817"/>
            <a:ext cx="4320780" cy="153233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latin typeface="Segoe UI Light"/>
                <a:ea typeface="+mn-lt"/>
                <a:cs typeface="Segoe UI Light"/>
              </a:rPr>
              <a:t>“Here, at the level of mental health, everything is very difficult. Even though alcohol is banned, it's still sold under the counter. And teenagers mostly relax in this way. On the other hand, a lot of things are closed, and there is no access to normal recreation.”</a:t>
            </a:r>
            <a:endParaRPr lang="en-GB" sz="1200" i="1">
              <a:latin typeface="Segoe UI Light"/>
              <a:cs typeface="Segoe UI Light"/>
            </a:endParaRPr>
          </a:p>
          <a:p>
            <a:pPr algn="just"/>
            <a:endParaRPr lang="en-GB" sz="1200" i="1">
              <a:latin typeface="Segoe UI Light"/>
              <a:ea typeface="+mn-lt"/>
              <a:cs typeface="Segoe UI Light"/>
            </a:endParaRPr>
          </a:p>
          <a:p>
            <a:pPr algn="just"/>
            <a:r>
              <a:rPr lang="en-GB" sz="1200" i="1">
                <a:latin typeface="Segoe UI Light"/>
                <a:ea typeface="+mn-lt"/>
                <a:cs typeface="Segoe UI Light"/>
              </a:rPr>
              <a:t>Public healthcare provider, </a:t>
            </a:r>
            <a:r>
              <a:rPr lang="en-GB" sz="1200" i="1" err="1">
                <a:latin typeface="Segoe UI Light"/>
                <a:ea typeface="+mn-lt"/>
                <a:cs typeface="Segoe UI Light"/>
              </a:rPr>
              <a:t>Donetska</a:t>
            </a:r>
          </a:p>
        </p:txBody>
      </p:sp>
      <p:pic>
        <p:nvPicPr>
          <p:cNvPr id="4" name="Graphic 3" descr="Basketball outline">
            <a:extLst>
              <a:ext uri="{FF2B5EF4-FFF2-40B4-BE49-F238E27FC236}">
                <a16:creationId xmlns:a16="http://schemas.microsoft.com/office/drawing/2014/main" id="{80A37995-E975-2767-37DC-9C6B8C56B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280" y="4548020"/>
            <a:ext cx="641173" cy="632066"/>
          </a:xfrm>
          <a:prstGeom prst="rect">
            <a:avLst/>
          </a:prstGeom>
        </p:spPr>
      </p:pic>
      <p:pic>
        <p:nvPicPr>
          <p:cNvPr id="7" name="Picture 6">
            <a:extLst>
              <a:ext uri="{FF2B5EF4-FFF2-40B4-BE49-F238E27FC236}">
                <a16:creationId xmlns:a16="http://schemas.microsoft.com/office/drawing/2014/main" id="{E8AC93C0-7834-D0AE-91FA-2E5A3B17F9E9}"/>
              </a:ext>
            </a:extLst>
          </p:cNvPr>
          <p:cNvPicPr>
            <a:picLocks noChangeAspect="1"/>
          </p:cNvPicPr>
          <p:nvPr/>
        </p:nvPicPr>
        <p:blipFill>
          <a:blip r:embed="rId8"/>
          <a:stretch>
            <a:fillRect/>
          </a:stretch>
        </p:blipFill>
        <p:spPr>
          <a:xfrm>
            <a:off x="4689834" y="1689529"/>
            <a:ext cx="3794289" cy="2795501"/>
          </a:xfrm>
          <a:prstGeom prst="rect">
            <a:avLst/>
          </a:prstGeom>
        </p:spPr>
      </p:pic>
      <p:sp>
        <p:nvSpPr>
          <p:cNvPr id="9" name="TextBox 8">
            <a:extLst>
              <a:ext uri="{FF2B5EF4-FFF2-40B4-BE49-F238E27FC236}">
                <a16:creationId xmlns:a16="http://schemas.microsoft.com/office/drawing/2014/main" id="{6FB0FB7D-CE3A-987C-93E7-B4FADA7F9D4D}"/>
              </a:ext>
            </a:extLst>
          </p:cNvPr>
          <p:cNvSpPr txBox="1"/>
          <p:nvPr/>
        </p:nvSpPr>
        <p:spPr>
          <a:xfrm>
            <a:off x="4688478" y="4376507"/>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n=411</a:t>
            </a:r>
            <a:endParaRPr lang="en-US" sz="1100">
              <a:solidFill>
                <a:srgbClr val="333333"/>
              </a:solidFill>
              <a:ea typeface="+mn-lt"/>
              <a:cs typeface="+mn-lt"/>
            </a:endParaRPr>
          </a:p>
        </p:txBody>
      </p:sp>
    </p:spTree>
    <p:extLst>
      <p:ext uri="{BB962C8B-B14F-4D97-AF65-F5344CB8AC3E}">
        <p14:creationId xmlns:p14="http://schemas.microsoft.com/office/powerpoint/2010/main" val="87114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A9F9-4053-33B6-524D-457657A1D0C7}"/>
              </a:ext>
            </a:extLst>
          </p:cNvPr>
          <p:cNvSpPr>
            <a:spLocks noGrp="1"/>
          </p:cNvSpPr>
          <p:nvPr>
            <p:ph type="title"/>
          </p:nvPr>
        </p:nvSpPr>
        <p:spPr/>
        <p:txBody>
          <a:bodyPr/>
          <a:lstStyle/>
          <a:p>
            <a:r>
              <a:rPr lang="en-GB"/>
              <a:t>Contents</a:t>
            </a:r>
          </a:p>
        </p:txBody>
      </p:sp>
      <p:sp>
        <p:nvSpPr>
          <p:cNvPr id="5" name="Text Placeholder 4">
            <a:extLst>
              <a:ext uri="{FF2B5EF4-FFF2-40B4-BE49-F238E27FC236}">
                <a16:creationId xmlns:a16="http://schemas.microsoft.com/office/drawing/2014/main" id="{0348ED55-6C17-676B-D49D-323F6CE316DA}"/>
              </a:ext>
            </a:extLst>
          </p:cNvPr>
          <p:cNvSpPr>
            <a:spLocks noGrp="1"/>
          </p:cNvSpPr>
          <p:nvPr>
            <p:ph type="body" sz="quarter" idx="12"/>
          </p:nvPr>
        </p:nvSpPr>
        <p:spPr>
          <a:xfrm>
            <a:off x="4328078" y="2528934"/>
            <a:ext cx="684639" cy="524635"/>
          </a:xfrm>
        </p:spPr>
        <p:txBody>
          <a:bodyPr>
            <a:normAutofit fontScale="92500" lnSpcReduction="10000"/>
          </a:bodyPr>
          <a:lstStyle/>
          <a:p>
            <a:r>
              <a:rPr lang="en-GB">
                <a:ea typeface="Roboto Black"/>
                <a:cs typeface="Segoe UI Light"/>
              </a:rPr>
              <a:t>01</a:t>
            </a:r>
            <a:endParaRPr lang="en-GB"/>
          </a:p>
        </p:txBody>
      </p:sp>
      <p:sp>
        <p:nvSpPr>
          <p:cNvPr id="6" name="Text Placeholder 5">
            <a:extLst>
              <a:ext uri="{FF2B5EF4-FFF2-40B4-BE49-F238E27FC236}">
                <a16:creationId xmlns:a16="http://schemas.microsoft.com/office/drawing/2014/main" id="{2357F5A9-FE93-2CE4-4C30-40F8B968D9A1}"/>
              </a:ext>
            </a:extLst>
          </p:cNvPr>
          <p:cNvSpPr>
            <a:spLocks noGrp="1"/>
          </p:cNvSpPr>
          <p:nvPr>
            <p:ph type="body" sz="quarter" idx="13"/>
          </p:nvPr>
        </p:nvSpPr>
        <p:spPr>
          <a:xfrm>
            <a:off x="4328078" y="3331606"/>
            <a:ext cx="684639" cy="524635"/>
          </a:xfrm>
        </p:spPr>
        <p:txBody>
          <a:bodyPr>
            <a:normAutofit fontScale="92500" lnSpcReduction="10000"/>
          </a:bodyPr>
          <a:lstStyle/>
          <a:p>
            <a:r>
              <a:rPr lang="en-GB">
                <a:ea typeface="Roboto Black"/>
                <a:cs typeface="Segoe UI Light"/>
              </a:rPr>
              <a:t>02</a:t>
            </a:r>
            <a:endParaRPr lang="en-GB"/>
          </a:p>
        </p:txBody>
      </p:sp>
      <p:sp>
        <p:nvSpPr>
          <p:cNvPr id="8" name="Text Placeholder 7">
            <a:extLst>
              <a:ext uri="{FF2B5EF4-FFF2-40B4-BE49-F238E27FC236}">
                <a16:creationId xmlns:a16="http://schemas.microsoft.com/office/drawing/2014/main" id="{1D2E32B2-0B59-171D-C02A-A934BDDC6AD3}"/>
              </a:ext>
            </a:extLst>
          </p:cNvPr>
          <p:cNvSpPr>
            <a:spLocks noGrp="1"/>
          </p:cNvSpPr>
          <p:nvPr>
            <p:ph type="body" sz="quarter" idx="15"/>
          </p:nvPr>
        </p:nvSpPr>
        <p:spPr>
          <a:xfrm>
            <a:off x="5162186" y="2506515"/>
            <a:ext cx="3422390" cy="533427"/>
          </a:xfrm>
        </p:spPr>
        <p:txBody>
          <a:bodyPr vert="horz" lIns="91440" tIns="45720" rIns="91440" bIns="45720" rtlCol="0" anchor="ctr">
            <a:normAutofit/>
          </a:bodyPr>
          <a:lstStyle/>
          <a:p>
            <a:r>
              <a:rPr lang="en-GB">
                <a:latin typeface="+mj-lt"/>
                <a:ea typeface="Roboto Condensed"/>
                <a:cs typeface="Segoe UI Light"/>
              </a:rPr>
              <a:t>Objectives and research questions</a:t>
            </a:r>
            <a:endParaRPr lang="en-GB">
              <a:latin typeface="+mj-lt"/>
              <a:ea typeface="Roboto Condensed"/>
            </a:endParaRPr>
          </a:p>
        </p:txBody>
      </p:sp>
      <p:sp>
        <p:nvSpPr>
          <p:cNvPr id="9" name="Text Placeholder 8">
            <a:extLst>
              <a:ext uri="{FF2B5EF4-FFF2-40B4-BE49-F238E27FC236}">
                <a16:creationId xmlns:a16="http://schemas.microsoft.com/office/drawing/2014/main" id="{42E57256-7115-F650-6817-53F4B0E2E55A}"/>
              </a:ext>
            </a:extLst>
          </p:cNvPr>
          <p:cNvSpPr>
            <a:spLocks noGrp="1"/>
          </p:cNvSpPr>
          <p:nvPr>
            <p:ph type="body" sz="quarter" idx="16"/>
          </p:nvPr>
        </p:nvSpPr>
        <p:spPr>
          <a:xfrm>
            <a:off x="5162186" y="3261268"/>
            <a:ext cx="2938814" cy="524635"/>
          </a:xfrm>
        </p:spPr>
        <p:txBody>
          <a:bodyPr vert="horz" lIns="91440" tIns="45720" rIns="91440" bIns="45720" rtlCol="0" anchor="ctr">
            <a:normAutofit/>
          </a:bodyPr>
          <a:lstStyle/>
          <a:p>
            <a:r>
              <a:rPr lang="en-GB">
                <a:latin typeface="+mj-lt"/>
                <a:cs typeface="Segoe UI Light"/>
              </a:rPr>
              <a:t>Methodology</a:t>
            </a:r>
            <a:endParaRPr lang="en-GB">
              <a:latin typeface="+mj-lt"/>
            </a:endParaRPr>
          </a:p>
        </p:txBody>
      </p:sp>
      <p:sp>
        <p:nvSpPr>
          <p:cNvPr id="10" name="Text Placeholder 5">
            <a:extLst>
              <a:ext uri="{FF2B5EF4-FFF2-40B4-BE49-F238E27FC236}">
                <a16:creationId xmlns:a16="http://schemas.microsoft.com/office/drawing/2014/main" id="{522FF5F1-A5F4-7A76-5EA0-5B3D63CB52EB}"/>
              </a:ext>
            </a:extLst>
          </p:cNvPr>
          <p:cNvSpPr txBox="1">
            <a:spLocks/>
          </p:cNvSpPr>
          <p:nvPr/>
        </p:nvSpPr>
        <p:spPr>
          <a:xfrm>
            <a:off x="4362643" y="4120315"/>
            <a:ext cx="684639" cy="524635"/>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j-lt"/>
                <a:ea typeface="Roboto Black" panose="02000000000000000000" pitchFamily="2" charset="0"/>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Roboto Black"/>
                <a:cs typeface="Segoe UI Light"/>
              </a:rPr>
              <a:t>03</a:t>
            </a:r>
            <a:endParaRPr lang="en-GB"/>
          </a:p>
        </p:txBody>
      </p:sp>
      <p:sp>
        <p:nvSpPr>
          <p:cNvPr id="12" name="Text Placeholder 8">
            <a:extLst>
              <a:ext uri="{FF2B5EF4-FFF2-40B4-BE49-F238E27FC236}">
                <a16:creationId xmlns:a16="http://schemas.microsoft.com/office/drawing/2014/main" id="{637645AC-3118-ADD8-F314-B59C2D2648F5}"/>
              </a:ext>
            </a:extLst>
          </p:cNvPr>
          <p:cNvSpPr txBox="1">
            <a:spLocks/>
          </p:cNvSpPr>
          <p:nvPr/>
        </p:nvSpPr>
        <p:spPr>
          <a:xfrm>
            <a:off x="5187959" y="4111523"/>
            <a:ext cx="2938814" cy="52463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j-lt"/>
                <a:cs typeface="Segoe UI Light"/>
              </a:rPr>
              <a:t>Key findings</a:t>
            </a:r>
            <a:endParaRPr lang="en-GB">
              <a:latin typeface="+mj-lt"/>
            </a:endParaRPr>
          </a:p>
        </p:txBody>
      </p:sp>
      <p:sp>
        <p:nvSpPr>
          <p:cNvPr id="13" name="Text Placeholder 5">
            <a:extLst>
              <a:ext uri="{FF2B5EF4-FFF2-40B4-BE49-F238E27FC236}">
                <a16:creationId xmlns:a16="http://schemas.microsoft.com/office/drawing/2014/main" id="{71BFBE3B-2EC4-6A31-E209-82A6BD3AF1E1}"/>
              </a:ext>
            </a:extLst>
          </p:cNvPr>
          <p:cNvSpPr txBox="1">
            <a:spLocks/>
          </p:cNvSpPr>
          <p:nvPr/>
        </p:nvSpPr>
        <p:spPr>
          <a:xfrm>
            <a:off x="4359651" y="4920687"/>
            <a:ext cx="684639" cy="524635"/>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j-lt"/>
                <a:ea typeface="Roboto Black" panose="02000000000000000000" pitchFamily="2" charset="0"/>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Roboto Black"/>
                <a:cs typeface="Segoe UI Light"/>
              </a:rPr>
              <a:t>04</a:t>
            </a:r>
            <a:endParaRPr lang="en-GB"/>
          </a:p>
        </p:txBody>
      </p:sp>
      <p:sp>
        <p:nvSpPr>
          <p:cNvPr id="11" name="Text Placeholder 8">
            <a:extLst>
              <a:ext uri="{FF2B5EF4-FFF2-40B4-BE49-F238E27FC236}">
                <a16:creationId xmlns:a16="http://schemas.microsoft.com/office/drawing/2014/main" id="{2BEAD2D2-FB1E-FA3D-DB43-7D9423888EC3}"/>
              </a:ext>
            </a:extLst>
          </p:cNvPr>
          <p:cNvSpPr txBox="1">
            <a:spLocks/>
          </p:cNvSpPr>
          <p:nvPr/>
        </p:nvSpPr>
        <p:spPr>
          <a:xfrm>
            <a:off x="5182519" y="4917437"/>
            <a:ext cx="2938814" cy="52463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j-lt"/>
                <a:cs typeface="Segoe UI Light"/>
              </a:rPr>
              <a:t>Feedback and questions</a:t>
            </a:r>
            <a:endParaRPr lang="en-GB">
              <a:latin typeface="+mj-lt"/>
            </a:endParaRPr>
          </a:p>
        </p:txBody>
      </p:sp>
    </p:spTree>
    <p:extLst>
      <p:ext uri="{BB962C8B-B14F-4D97-AF65-F5344CB8AC3E}">
        <p14:creationId xmlns:p14="http://schemas.microsoft.com/office/powerpoint/2010/main" val="23278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Physical violence</a:t>
            </a:r>
          </a:p>
        </p:txBody>
      </p:sp>
      <p:pic>
        <p:nvPicPr>
          <p:cNvPr id="17" name="Content Placeholder 16" descr="A graph of children&amp;#39;s health&#10;&#10;Description automatically generated">
            <a:extLst>
              <a:ext uri="{FF2B5EF4-FFF2-40B4-BE49-F238E27FC236}">
                <a16:creationId xmlns:a16="http://schemas.microsoft.com/office/drawing/2014/main" id="{F3E93EAE-3147-25A3-A36E-F726F154FBC9}"/>
              </a:ext>
            </a:extLst>
          </p:cNvPr>
          <p:cNvPicPr>
            <a:picLocks noGrp="1" noChangeAspect="1"/>
          </p:cNvPicPr>
          <p:nvPr>
            <p:ph sz="quarter" idx="10"/>
          </p:nvPr>
        </p:nvPicPr>
        <p:blipFill>
          <a:blip r:embed="rId2"/>
          <a:stretch>
            <a:fillRect/>
          </a:stretch>
        </p:blipFill>
        <p:spPr>
          <a:xfrm>
            <a:off x="350794" y="1965950"/>
            <a:ext cx="3473199" cy="4114800"/>
          </a:xfrm>
        </p:spPr>
      </p:pic>
      <p:sp>
        <p:nvSpPr>
          <p:cNvPr id="4" name="Content Placeholder 2">
            <a:extLst>
              <a:ext uri="{FF2B5EF4-FFF2-40B4-BE49-F238E27FC236}">
                <a16:creationId xmlns:a16="http://schemas.microsoft.com/office/drawing/2014/main" id="{665F949A-2D6E-35BB-A00E-EBFA997B7CA6}"/>
              </a:ext>
            </a:extLst>
          </p:cNvPr>
          <p:cNvSpPr txBox="1">
            <a:spLocks/>
          </p:cNvSpPr>
          <p:nvPr/>
        </p:nvSpPr>
        <p:spPr>
          <a:xfrm>
            <a:off x="4372391" y="1428899"/>
            <a:ext cx="4143617" cy="5136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ea typeface="+mn-lt"/>
                <a:cs typeface="+mn-lt"/>
              </a:rPr>
              <a:t>The risk of physical violence toward children, including beating, maiming and killing (but excluding domestic violence) was indicated by 11% of respondents. It was more often mentioned by those in urban (12%) than rural (6%) areas.</a:t>
            </a:r>
          </a:p>
          <a:p>
            <a:pPr algn="just"/>
            <a:r>
              <a:rPr lang="en-US">
                <a:ea typeface="+mn-lt"/>
                <a:cs typeface="+mn-lt"/>
              </a:rPr>
              <a:t>Some children highlighted the dangers posed by strangers on the streets, including verbal aggression directed at them or others, and encounters with individuals under the influence of substances.</a:t>
            </a:r>
          </a:p>
          <a:p>
            <a:pPr algn="just"/>
            <a:r>
              <a:rPr lang="en-US">
                <a:ea typeface="+mn-lt"/>
                <a:cs typeface="+mn-lt"/>
              </a:rPr>
              <a:t>Additionally, bullying and violence among children were noted, although anti-bullying campaigns were reportedly conducted at many schools.</a:t>
            </a:r>
            <a:endParaRPr lang="en-US">
              <a:cs typeface="Segoe UI Light"/>
            </a:endParaRPr>
          </a:p>
        </p:txBody>
      </p:sp>
    </p:spTree>
    <p:extLst>
      <p:ext uri="{BB962C8B-B14F-4D97-AF65-F5344CB8AC3E}">
        <p14:creationId xmlns:p14="http://schemas.microsoft.com/office/powerpoint/2010/main" val="316019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Physical violence</a:t>
            </a:r>
            <a:endParaRPr lang="en-US"/>
          </a:p>
        </p:txBody>
      </p:sp>
      <p:sp>
        <p:nvSpPr>
          <p:cNvPr id="5" name="TextBox 4">
            <a:extLst>
              <a:ext uri="{FF2B5EF4-FFF2-40B4-BE49-F238E27FC236}">
                <a16:creationId xmlns:a16="http://schemas.microsoft.com/office/drawing/2014/main" id="{544B293E-FFB4-D86F-C833-069F5B95D81F}"/>
              </a:ext>
            </a:extLst>
          </p:cNvPr>
          <p:cNvSpPr txBox="1"/>
          <p:nvPr/>
        </p:nvSpPr>
        <p:spPr>
          <a:xfrm>
            <a:off x="858395" y="5000429"/>
            <a:ext cx="7826388" cy="153233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latin typeface="Segoe UI Light"/>
                <a:ea typeface="+mn-lt"/>
                <a:cs typeface="Segoe UI Light"/>
              </a:rPr>
              <a:t>“Violence as such has increased, that is, war and military conflict, this is already about death, this is already about violence, physical, sexual, and psychological (…). That is, before the war, these risks were smaller. Now it is violence, aggression, fear of death, the person feels unprotected, others use this power over people who are weaker, stronger, that is, this moment will worsen. There are also cases when, for example, weapons appear in everyday life among ordinary citizens. And there was no such access to weapons before.</a:t>
            </a:r>
            <a:endParaRPr lang="en-GB"/>
          </a:p>
          <a:p>
            <a:pPr algn="just"/>
            <a:endParaRPr lang="en-GB" sz="1200" i="1">
              <a:cs typeface="Segoe UI Light"/>
            </a:endParaRPr>
          </a:p>
          <a:p>
            <a:pPr algn="just"/>
            <a:r>
              <a:rPr lang="en-GB" sz="1200" i="1">
                <a:latin typeface="Segoe UI Light"/>
                <a:ea typeface="+mn-lt"/>
                <a:cs typeface="Segoe UI Light"/>
              </a:rPr>
              <a:t>NGO legal/social aid provider, </a:t>
            </a:r>
            <a:r>
              <a:rPr lang="en-GB" sz="1200" i="1" err="1">
                <a:latin typeface="Segoe UI Light"/>
                <a:ea typeface="+mn-lt"/>
                <a:cs typeface="Segoe UI Light"/>
              </a:rPr>
              <a:t>Zaporizka</a:t>
            </a:r>
            <a:endParaRPr lang="en-GB" sz="1200" i="1" err="1">
              <a:latin typeface="Segoe UI Light"/>
              <a:cs typeface="Segoe UI Light"/>
            </a:endParaRPr>
          </a:p>
        </p:txBody>
      </p:sp>
      <p:pic>
        <p:nvPicPr>
          <p:cNvPr id="9" name="Content Placeholder 8">
            <a:extLst>
              <a:ext uri="{FF2B5EF4-FFF2-40B4-BE49-F238E27FC236}">
                <a16:creationId xmlns:a16="http://schemas.microsoft.com/office/drawing/2014/main" id="{1AEA515F-1EF6-B9DC-A86D-5F4E7BB0F929}"/>
              </a:ext>
            </a:extLst>
          </p:cNvPr>
          <p:cNvPicPr>
            <a:picLocks noGrp="1" noChangeAspect="1"/>
          </p:cNvPicPr>
          <p:nvPr>
            <p:ph sz="quarter" idx="10"/>
          </p:nvPr>
        </p:nvPicPr>
        <p:blipFill>
          <a:blip r:embed="rId2"/>
          <a:stretch>
            <a:fillRect/>
          </a:stretch>
        </p:blipFill>
        <p:spPr>
          <a:xfrm>
            <a:off x="4792948" y="1809741"/>
            <a:ext cx="3965864" cy="2786633"/>
          </a:xfrm>
        </p:spPr>
      </p:pic>
      <p:sp>
        <p:nvSpPr>
          <p:cNvPr id="4" name="Content Placeholder 2">
            <a:extLst>
              <a:ext uri="{FF2B5EF4-FFF2-40B4-BE49-F238E27FC236}">
                <a16:creationId xmlns:a16="http://schemas.microsoft.com/office/drawing/2014/main" id="{1F466928-C21B-B78C-0F62-B5AD4F5D5BB7}"/>
              </a:ext>
            </a:extLst>
          </p:cNvPr>
          <p:cNvSpPr txBox="1">
            <a:spLocks/>
          </p:cNvSpPr>
          <p:nvPr/>
        </p:nvSpPr>
        <p:spPr>
          <a:xfrm>
            <a:off x="1667688" y="502490"/>
            <a:ext cx="3126689" cy="46956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cs typeface="Segoe UI Light"/>
              </a:rPr>
              <a:t>Reported risk factors:</a:t>
            </a:r>
          </a:p>
          <a:p>
            <a:pPr marL="0" indent="0">
              <a:buFont typeface="Arial" panose="020B0604020202020204" pitchFamily="34" charset="0"/>
              <a:buNone/>
            </a:pPr>
            <a:endParaRPr lang="en-US" sz="1600">
              <a:cs typeface="Segoe UI Light"/>
            </a:endParaRPr>
          </a:p>
          <a:p>
            <a:pPr marL="0" indent="0">
              <a:buNone/>
            </a:pPr>
            <a:r>
              <a:rPr lang="en-US" sz="1600">
                <a:cs typeface="Segoe UI Light"/>
              </a:rPr>
              <a:t>Military activity in the location and proliferation of weapons</a:t>
            </a:r>
          </a:p>
          <a:p>
            <a:pPr marL="0" indent="0">
              <a:buFont typeface="Arial" panose="020B0604020202020204" pitchFamily="34" charset="0"/>
              <a:buNone/>
            </a:pPr>
            <a:endParaRPr lang="en-US" sz="1600">
              <a:cs typeface="Segoe UI Light"/>
            </a:endParaRPr>
          </a:p>
          <a:p>
            <a:pPr marL="0" indent="0">
              <a:buFont typeface="Arial" panose="020B0604020202020204" pitchFamily="34" charset="0"/>
              <a:buNone/>
            </a:pPr>
            <a:r>
              <a:rPr lang="en-US" sz="1600">
                <a:cs typeface="Segoe UI Light"/>
              </a:rPr>
              <a:t>Displacement</a:t>
            </a:r>
          </a:p>
        </p:txBody>
      </p:sp>
      <p:pic>
        <p:nvPicPr>
          <p:cNvPr id="7" name="Graphic 6" descr="Collision outline">
            <a:extLst>
              <a:ext uri="{FF2B5EF4-FFF2-40B4-BE49-F238E27FC236}">
                <a16:creationId xmlns:a16="http://schemas.microsoft.com/office/drawing/2014/main" id="{39F2521D-399C-8F95-43A2-609C9CB727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410" y="2486628"/>
            <a:ext cx="731202" cy="723237"/>
          </a:xfrm>
          <a:prstGeom prst="rect">
            <a:avLst/>
          </a:prstGeom>
        </p:spPr>
      </p:pic>
      <p:pic>
        <p:nvPicPr>
          <p:cNvPr id="10" name="Graphic 9" descr="Run outline">
            <a:extLst>
              <a:ext uri="{FF2B5EF4-FFF2-40B4-BE49-F238E27FC236}">
                <a16:creationId xmlns:a16="http://schemas.microsoft.com/office/drawing/2014/main" id="{6CE29B53-DB00-5ADC-F688-21CA74CF63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338" y="3443485"/>
            <a:ext cx="632066" cy="613851"/>
          </a:xfrm>
          <a:prstGeom prst="rect">
            <a:avLst/>
          </a:prstGeom>
        </p:spPr>
      </p:pic>
      <p:sp>
        <p:nvSpPr>
          <p:cNvPr id="14" name="TextBox 13">
            <a:extLst>
              <a:ext uri="{FF2B5EF4-FFF2-40B4-BE49-F238E27FC236}">
                <a16:creationId xmlns:a16="http://schemas.microsoft.com/office/drawing/2014/main" id="{68FBAD2B-2A0A-F6BD-50E3-43481A30CD96}"/>
              </a:ext>
            </a:extLst>
          </p:cNvPr>
          <p:cNvSpPr txBox="1"/>
          <p:nvPr/>
        </p:nvSpPr>
        <p:spPr>
          <a:xfrm>
            <a:off x="4789977" y="4267867"/>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n=293</a:t>
            </a:r>
            <a:endParaRPr lang="en-US" sz="1100">
              <a:solidFill>
                <a:srgbClr val="333333"/>
              </a:solidFill>
              <a:ea typeface="+mn-lt"/>
              <a:cs typeface="+mn-lt"/>
            </a:endParaRPr>
          </a:p>
        </p:txBody>
      </p:sp>
    </p:spTree>
    <p:extLst>
      <p:ext uri="{BB962C8B-B14F-4D97-AF65-F5344CB8AC3E}">
        <p14:creationId xmlns:p14="http://schemas.microsoft.com/office/powerpoint/2010/main" val="262129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Human trafficking, transfer and detention</a:t>
            </a:r>
            <a:endParaRPr lang="en-US"/>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4372137" y="1665430"/>
            <a:ext cx="4425501" cy="4738918"/>
          </a:xfrm>
        </p:spPr>
        <p:txBody>
          <a:bodyPr vert="horz" lIns="91440" tIns="45720" rIns="91440" bIns="45720" rtlCol="0" anchor="ctr">
            <a:normAutofit/>
          </a:bodyPr>
          <a:lstStyle/>
          <a:p>
            <a:pPr algn="just"/>
            <a:r>
              <a:rPr lang="en-US">
                <a:latin typeface="Segoe UI Light"/>
                <a:cs typeface="Segoe UI Light"/>
              </a:rPr>
              <a:t>Overall, only 2% of the household survey respondents perceived human trafficking as a risk to children, with marginal differences between rural (3%) and urban areas (2%). Similarly, most informants across all oblasts had not heard of human trafficking in their locations.</a:t>
            </a:r>
            <a:endParaRPr lang="en-US"/>
          </a:p>
          <a:p>
            <a:pPr algn="just"/>
            <a:r>
              <a:rPr lang="en-US">
                <a:latin typeface="Segoe UI Light"/>
                <a:cs typeface="Segoe UI Light"/>
              </a:rPr>
              <a:t>Detention by armed groups was perceived as a risk to children by slightly more respondents (5%), more often in rural (9%) than urban (4%) areas.</a:t>
            </a:r>
          </a:p>
          <a:p>
            <a:pPr algn="just"/>
            <a:r>
              <a:rPr lang="en-US">
                <a:latin typeface="Segoe UI Light"/>
                <a:cs typeface="Segoe UI Light"/>
              </a:rPr>
              <a:t>A few informants in </a:t>
            </a:r>
            <a:r>
              <a:rPr lang="en-US" err="1">
                <a:latin typeface="Segoe UI Light"/>
                <a:cs typeface="Segoe UI Light"/>
              </a:rPr>
              <a:t>Kharkivska</a:t>
            </a:r>
            <a:r>
              <a:rPr lang="en-US">
                <a:latin typeface="Segoe UI Light"/>
                <a:cs typeface="Segoe UI Light"/>
              </a:rPr>
              <a:t>, Khersonska and </a:t>
            </a:r>
            <a:r>
              <a:rPr lang="en-US" err="1">
                <a:latin typeface="Segoe UI Light"/>
                <a:cs typeface="Segoe UI Light"/>
              </a:rPr>
              <a:t>Zaporizka</a:t>
            </a:r>
            <a:r>
              <a:rPr lang="en-US">
                <a:latin typeface="Segoe UI Light"/>
                <a:cs typeface="Segoe UI Light"/>
              </a:rPr>
              <a:t> noted cases of harassment, detention, torture and forced transfer of Ukrainian children to occupied territories or other undisclosed locations by Russian military personnel.</a:t>
            </a:r>
          </a:p>
        </p:txBody>
      </p:sp>
      <p:pic>
        <p:nvPicPr>
          <p:cNvPr id="4" name="Picture 3" descr="A graph of numbers and percentages&#10;&#10;Description automatically generated">
            <a:extLst>
              <a:ext uri="{FF2B5EF4-FFF2-40B4-BE49-F238E27FC236}">
                <a16:creationId xmlns:a16="http://schemas.microsoft.com/office/drawing/2014/main" id="{F98321EF-4249-8E55-9F56-E9CD6BD11124}"/>
              </a:ext>
            </a:extLst>
          </p:cNvPr>
          <p:cNvPicPr>
            <a:picLocks noChangeAspect="1"/>
          </p:cNvPicPr>
          <p:nvPr/>
        </p:nvPicPr>
        <p:blipFill>
          <a:blip r:embed="rId2"/>
          <a:stretch>
            <a:fillRect/>
          </a:stretch>
        </p:blipFill>
        <p:spPr>
          <a:xfrm>
            <a:off x="240402" y="1972559"/>
            <a:ext cx="4091197" cy="4114800"/>
          </a:xfrm>
          <a:prstGeom prst="rect">
            <a:avLst/>
          </a:prstGeom>
        </p:spPr>
      </p:pic>
    </p:spTree>
    <p:extLst>
      <p:ext uri="{BB962C8B-B14F-4D97-AF65-F5344CB8AC3E}">
        <p14:creationId xmlns:p14="http://schemas.microsoft.com/office/powerpoint/2010/main" val="318982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Human trafficking, transfer and detention</a:t>
            </a:r>
            <a:endParaRPr lang="en-US"/>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1399256" y="1692870"/>
            <a:ext cx="3126689" cy="4695603"/>
          </a:xfrm>
        </p:spPr>
        <p:txBody>
          <a:bodyPr vert="horz" lIns="91440" tIns="45720" rIns="91440" bIns="45720" rtlCol="0" anchor="ctr">
            <a:normAutofit lnSpcReduction="10000"/>
          </a:bodyPr>
          <a:lstStyle/>
          <a:p>
            <a:pPr marL="0" indent="0">
              <a:buNone/>
            </a:pPr>
            <a:r>
              <a:rPr lang="en-US" sz="1600" b="1">
                <a:cs typeface="Segoe UI Light"/>
              </a:rPr>
              <a:t>Reported risk factors:</a:t>
            </a:r>
          </a:p>
          <a:p>
            <a:pPr marL="0" indent="0">
              <a:buNone/>
            </a:pPr>
            <a:endParaRPr lang="en-US" sz="1600">
              <a:cs typeface="Segoe UI Light"/>
            </a:endParaRPr>
          </a:p>
          <a:p>
            <a:pPr marL="0" indent="0">
              <a:buNone/>
            </a:pPr>
            <a:r>
              <a:rPr lang="en-US" sz="1600">
                <a:cs typeface="Segoe UI Light"/>
              </a:rPr>
              <a:t>Military activity in the location</a:t>
            </a:r>
          </a:p>
          <a:p>
            <a:pPr marL="0" indent="0">
              <a:buNone/>
            </a:pPr>
            <a:endParaRPr lang="en-US" sz="1600">
              <a:cs typeface="Segoe UI Light"/>
            </a:endParaRPr>
          </a:p>
          <a:p>
            <a:pPr marL="0" indent="0">
              <a:buNone/>
            </a:pPr>
            <a:r>
              <a:rPr lang="en-US" sz="1600">
                <a:cs typeface="Segoe UI Light"/>
              </a:rPr>
              <a:t>Unstable psychosocial conditions of people in the location</a:t>
            </a:r>
          </a:p>
          <a:p>
            <a:pPr marL="0" indent="0">
              <a:buNone/>
            </a:pPr>
            <a:endParaRPr lang="en-US" sz="1600">
              <a:cs typeface="Segoe UI Light"/>
            </a:endParaRPr>
          </a:p>
          <a:p>
            <a:pPr marL="0" indent="0">
              <a:buNone/>
            </a:pPr>
            <a:r>
              <a:rPr lang="en-US" sz="1600">
                <a:cs typeface="Segoe UI Light"/>
              </a:rPr>
              <a:t>Worsening financial situation of the households</a:t>
            </a:r>
          </a:p>
          <a:p>
            <a:pPr marL="0" indent="0">
              <a:buNone/>
            </a:pPr>
            <a:endParaRPr lang="en-US" sz="1600">
              <a:cs typeface="Segoe UI Light"/>
            </a:endParaRPr>
          </a:p>
          <a:p>
            <a:pPr marL="0" indent="0">
              <a:buNone/>
            </a:pPr>
            <a:r>
              <a:rPr lang="en-US" sz="1600">
                <a:cs typeface="Segoe UI Light"/>
              </a:rPr>
              <a:t>Limited supervision of children (incl. due to online schooling)</a:t>
            </a:r>
          </a:p>
          <a:p>
            <a:pPr marL="0" indent="0">
              <a:buNone/>
            </a:pPr>
            <a:endParaRPr lang="en-US" sz="1600">
              <a:cs typeface="Segoe UI Light"/>
            </a:endParaRPr>
          </a:p>
          <a:p>
            <a:pPr marL="0" indent="0">
              <a:buNone/>
            </a:pPr>
            <a:r>
              <a:rPr lang="en-US" sz="1600">
                <a:cs typeface="Segoe UI Light"/>
              </a:rPr>
              <a:t>Insufficient access to social services</a:t>
            </a:r>
          </a:p>
        </p:txBody>
      </p:sp>
      <p:pic>
        <p:nvPicPr>
          <p:cNvPr id="4" name="Picture 3" descr="A graph of a person trafficking&#10;&#10;Description automatically generated">
            <a:extLst>
              <a:ext uri="{FF2B5EF4-FFF2-40B4-BE49-F238E27FC236}">
                <a16:creationId xmlns:a16="http://schemas.microsoft.com/office/drawing/2014/main" id="{00B76554-E37C-B203-E0CD-74C57EF857EC}"/>
              </a:ext>
            </a:extLst>
          </p:cNvPr>
          <p:cNvPicPr>
            <a:picLocks noChangeAspect="1"/>
          </p:cNvPicPr>
          <p:nvPr/>
        </p:nvPicPr>
        <p:blipFill>
          <a:blip r:embed="rId2"/>
          <a:stretch>
            <a:fillRect/>
          </a:stretch>
        </p:blipFill>
        <p:spPr>
          <a:xfrm>
            <a:off x="4768653" y="1916553"/>
            <a:ext cx="3989877" cy="2600821"/>
          </a:xfrm>
          <a:prstGeom prst="rect">
            <a:avLst/>
          </a:prstGeom>
        </p:spPr>
      </p:pic>
      <p:pic>
        <p:nvPicPr>
          <p:cNvPr id="6" name="Graphic 5" descr="Brain in head outline">
            <a:extLst>
              <a:ext uri="{FF2B5EF4-FFF2-40B4-BE49-F238E27FC236}">
                <a16:creationId xmlns:a16="http://schemas.microsoft.com/office/drawing/2014/main" id="{ABA2F00D-F6E1-D4D9-5BE0-C4A84B764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362" y="3091333"/>
            <a:ext cx="619690" cy="635620"/>
          </a:xfrm>
          <a:prstGeom prst="rect">
            <a:avLst/>
          </a:prstGeom>
        </p:spPr>
      </p:pic>
      <p:pic>
        <p:nvPicPr>
          <p:cNvPr id="7" name="Graphic 6" descr="Coins outline">
            <a:extLst>
              <a:ext uri="{FF2B5EF4-FFF2-40B4-BE49-F238E27FC236}">
                <a16:creationId xmlns:a16="http://schemas.microsoft.com/office/drawing/2014/main" id="{D210470F-3C93-15B3-B9D1-783874005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362" y="3903778"/>
            <a:ext cx="619690" cy="627655"/>
          </a:xfrm>
          <a:prstGeom prst="rect">
            <a:avLst/>
          </a:prstGeom>
        </p:spPr>
      </p:pic>
      <p:pic>
        <p:nvPicPr>
          <p:cNvPr id="9" name="Graphic 8" descr="Eye outline">
            <a:extLst>
              <a:ext uri="{FF2B5EF4-FFF2-40B4-BE49-F238E27FC236}">
                <a16:creationId xmlns:a16="http://schemas.microsoft.com/office/drawing/2014/main" id="{CBA8E1DA-E0E3-863F-B647-B0A9342C0B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467" y="4724189"/>
            <a:ext cx="635619" cy="627655"/>
          </a:xfrm>
          <a:prstGeom prst="rect">
            <a:avLst/>
          </a:prstGeom>
        </p:spPr>
      </p:pic>
      <p:pic>
        <p:nvPicPr>
          <p:cNvPr id="10" name="Graphic 9" descr="Collision outline">
            <a:extLst>
              <a:ext uri="{FF2B5EF4-FFF2-40B4-BE49-F238E27FC236}">
                <a16:creationId xmlns:a16="http://schemas.microsoft.com/office/drawing/2014/main" id="{CD0F253C-A572-88B5-45EF-7E7122105A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674" y="2223130"/>
            <a:ext cx="731202" cy="723237"/>
          </a:xfrm>
          <a:prstGeom prst="rect">
            <a:avLst/>
          </a:prstGeom>
        </p:spPr>
      </p:pic>
      <p:pic>
        <p:nvPicPr>
          <p:cNvPr id="11" name="Graphic 10" descr="Care outline">
            <a:extLst>
              <a:ext uri="{FF2B5EF4-FFF2-40B4-BE49-F238E27FC236}">
                <a16:creationId xmlns:a16="http://schemas.microsoft.com/office/drawing/2014/main" id="{C3C4CAF1-FE01-A837-A399-CECEB56F72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1466" y="5592392"/>
            <a:ext cx="635620" cy="635620"/>
          </a:xfrm>
          <a:prstGeom prst="rect">
            <a:avLst/>
          </a:prstGeom>
        </p:spPr>
      </p:pic>
      <p:sp>
        <p:nvSpPr>
          <p:cNvPr id="5" name="TextBox 4">
            <a:extLst>
              <a:ext uri="{FF2B5EF4-FFF2-40B4-BE49-F238E27FC236}">
                <a16:creationId xmlns:a16="http://schemas.microsoft.com/office/drawing/2014/main" id="{544B293E-FFB4-D86F-C833-069F5B95D81F}"/>
              </a:ext>
            </a:extLst>
          </p:cNvPr>
          <p:cNvSpPr txBox="1"/>
          <p:nvPr/>
        </p:nvSpPr>
        <p:spPr>
          <a:xfrm>
            <a:off x="4953000" y="4826000"/>
            <a:ext cx="3619499" cy="153233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latin typeface="Segoe UI Light"/>
                <a:cs typeface="Segoe UI"/>
              </a:rPr>
              <a:t>“Last year, we had several cases, social service workers worked out these cases when children were taken to Crimea without consent for rehabilitation, and then not returned, and even one of these cases was proven and established as human trafficking.”</a:t>
            </a:r>
            <a:endParaRPr lang="en-US" sz="1200">
              <a:latin typeface="Segoe UI Light"/>
              <a:cs typeface="Segoe UI"/>
            </a:endParaRPr>
          </a:p>
          <a:p>
            <a:pPr algn="just"/>
            <a:endParaRPr lang="en-GB" sz="1200" i="1">
              <a:latin typeface="Segoe UI Light"/>
              <a:cs typeface="Segoe UI"/>
            </a:endParaRPr>
          </a:p>
          <a:p>
            <a:pPr algn="just"/>
            <a:r>
              <a:rPr lang="en-GB" sz="1200" i="1">
                <a:latin typeface="Segoe UI Light"/>
                <a:cs typeface="Segoe UI"/>
              </a:rPr>
              <a:t>Public legal/social aid provider, Khersonska</a:t>
            </a:r>
            <a:endParaRPr lang="en-US" sz="1200" i="1">
              <a:latin typeface="Segoe UI Light"/>
              <a:cs typeface="Segoe UI"/>
            </a:endParaRPr>
          </a:p>
        </p:txBody>
      </p:sp>
      <p:sp>
        <p:nvSpPr>
          <p:cNvPr id="12" name="TextBox 11">
            <a:extLst>
              <a:ext uri="{FF2B5EF4-FFF2-40B4-BE49-F238E27FC236}">
                <a16:creationId xmlns:a16="http://schemas.microsoft.com/office/drawing/2014/main" id="{122D1C0A-3DBE-FCA6-00CB-E58B7C770085}"/>
              </a:ext>
            </a:extLst>
          </p:cNvPr>
          <p:cNvSpPr txBox="1"/>
          <p:nvPr/>
        </p:nvSpPr>
        <p:spPr>
          <a:xfrm>
            <a:off x="4954500" y="4493003"/>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err="1">
                <a:cs typeface="Segoe UI Light"/>
              </a:rPr>
              <a:t>Detention</a:t>
            </a:r>
            <a:r>
              <a:rPr lang="pl-PL" sz="900">
                <a:cs typeface="Segoe UI Light"/>
              </a:rPr>
              <a:t>, n=176; Human </a:t>
            </a:r>
            <a:r>
              <a:rPr lang="pl-PL" sz="900" err="1">
                <a:cs typeface="Segoe UI Light"/>
              </a:rPr>
              <a:t>trafficking</a:t>
            </a:r>
            <a:r>
              <a:rPr lang="pl-PL" sz="900">
                <a:cs typeface="Segoe UI Light"/>
              </a:rPr>
              <a:t>, n=61</a:t>
            </a:r>
            <a:endParaRPr lang="en-US" sz="1100">
              <a:solidFill>
                <a:srgbClr val="333333"/>
              </a:solidFill>
              <a:ea typeface="+mn-lt"/>
              <a:cs typeface="+mn-lt"/>
            </a:endParaRPr>
          </a:p>
        </p:txBody>
      </p:sp>
    </p:spTree>
    <p:extLst>
      <p:ext uri="{BB962C8B-B14F-4D97-AF65-F5344CB8AC3E}">
        <p14:creationId xmlns:p14="http://schemas.microsoft.com/office/powerpoint/2010/main" val="428837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Child </a:t>
            </a:r>
            <a:r>
              <a:rPr lang="en-US" err="1">
                <a:ea typeface="Roboto Condensed"/>
                <a:cs typeface="Roboto Condensed"/>
              </a:rPr>
              <a:t>labour</a:t>
            </a:r>
            <a:endParaRPr lang="en-US" err="1"/>
          </a:p>
        </p:txBody>
      </p:sp>
      <p:pic>
        <p:nvPicPr>
          <p:cNvPr id="4" name="Content Placeholder 3" descr="A screen shot of a graph&#10;&#10;Description automatically generated">
            <a:extLst>
              <a:ext uri="{FF2B5EF4-FFF2-40B4-BE49-F238E27FC236}">
                <a16:creationId xmlns:a16="http://schemas.microsoft.com/office/drawing/2014/main" id="{97CE977F-26D1-BD65-1758-CF782F6FEA5A}"/>
              </a:ext>
            </a:extLst>
          </p:cNvPr>
          <p:cNvPicPr>
            <a:picLocks noGrp="1" noChangeAspect="1"/>
          </p:cNvPicPr>
          <p:nvPr>
            <p:ph sz="quarter" idx="10"/>
          </p:nvPr>
        </p:nvPicPr>
        <p:blipFill>
          <a:blip r:embed="rId2"/>
          <a:stretch>
            <a:fillRect/>
          </a:stretch>
        </p:blipFill>
        <p:spPr>
          <a:xfrm>
            <a:off x="349970" y="1718252"/>
            <a:ext cx="3149082" cy="4114800"/>
          </a:xfrm>
        </p:spPr>
      </p:pic>
      <p:sp>
        <p:nvSpPr>
          <p:cNvPr id="6" name="TextBox 5">
            <a:extLst>
              <a:ext uri="{FF2B5EF4-FFF2-40B4-BE49-F238E27FC236}">
                <a16:creationId xmlns:a16="http://schemas.microsoft.com/office/drawing/2014/main" id="{BA23EDFF-D00D-9938-AB69-37D74F73879D}"/>
              </a:ext>
            </a:extLst>
          </p:cNvPr>
          <p:cNvSpPr txBox="1"/>
          <p:nvPr/>
        </p:nvSpPr>
        <p:spPr>
          <a:xfrm>
            <a:off x="4093745" y="1390731"/>
            <a:ext cx="4390890" cy="502701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just">
              <a:spcAft>
                <a:spcPts val="800"/>
              </a:spcAft>
              <a:buFont typeface="Arial"/>
              <a:buChar char="•"/>
            </a:pPr>
            <a:r>
              <a:rPr lang="en-US" sz="1400" dirty="0">
                <a:latin typeface="Segoe UI Light"/>
                <a:cs typeface="Segoe UI Light"/>
              </a:rPr>
              <a:t>Only 3% of household survey respondents considered child </a:t>
            </a:r>
            <a:r>
              <a:rPr lang="en-US" sz="1400" dirty="0" err="1">
                <a:latin typeface="Segoe UI Light"/>
                <a:cs typeface="Segoe UI Light"/>
              </a:rPr>
              <a:t>labour</a:t>
            </a:r>
            <a:r>
              <a:rPr lang="en-US" sz="1400" dirty="0">
                <a:latin typeface="Segoe UI Light"/>
                <a:cs typeface="Segoe UI Light"/>
              </a:rPr>
              <a:t> as a risk, slightly more often in urban (4%) than rural (2%) areas.</a:t>
            </a:r>
          </a:p>
          <a:p>
            <a:pPr marL="285750" indent="-285750" algn="just">
              <a:spcAft>
                <a:spcPts val="800"/>
              </a:spcAft>
              <a:buFont typeface="Arial"/>
              <a:buChar char="•"/>
            </a:pPr>
            <a:r>
              <a:rPr lang="en-US" sz="1400" dirty="0">
                <a:latin typeface="Segoe UI Light"/>
                <a:cs typeface="Segoe UI Light"/>
              </a:rPr>
              <a:t>Among respondents who could not fully meet their financial needs, one of the most common coping </a:t>
            </a:r>
            <a:r>
              <a:rPr lang="en-US" sz="1400">
                <a:latin typeface="Segoe UI Light"/>
                <a:cs typeface="Segoe UI Light"/>
              </a:rPr>
              <a:t>strategies was having children aged 16-17 y.o. </a:t>
            </a:r>
            <a:r>
              <a:rPr lang="en-US" sz="1400" dirty="0">
                <a:latin typeface="Segoe UI Light"/>
                <a:cs typeface="Segoe UI Light"/>
              </a:rPr>
              <a:t>participate in income-generating activities (22%, n=419), while 2% sent children aged less than 16y.o. to work (n=2754).</a:t>
            </a:r>
          </a:p>
          <a:p>
            <a:pPr marL="285750" indent="-285750" algn="just">
              <a:spcAft>
                <a:spcPts val="800"/>
              </a:spcAft>
              <a:buFont typeface="Arial"/>
              <a:buChar char="•"/>
            </a:pPr>
            <a:r>
              <a:rPr lang="en-US" sz="1400" dirty="0">
                <a:latin typeface="Segoe UI Light"/>
                <a:cs typeface="Segoe UI Light"/>
              </a:rPr>
              <a:t>Overall, 14% agreed that a child should take up employment if needed to support family's finances, with the attitude being slightly more common across rural areas (15% against 13% in urban areas). Children aged 15-17 </a:t>
            </a:r>
            <a:r>
              <a:rPr lang="en-US" sz="1400" dirty="0" err="1">
                <a:latin typeface="Segoe UI Light"/>
                <a:cs typeface="Segoe UI Light"/>
              </a:rPr>
              <a:t>y.o.</a:t>
            </a:r>
            <a:r>
              <a:rPr lang="en-US" sz="1400" dirty="0">
                <a:latin typeface="Segoe UI Light"/>
                <a:cs typeface="Segoe UI Light"/>
              </a:rPr>
              <a:t> frequently stated that they would seek employment if their family struggled financially.</a:t>
            </a:r>
          </a:p>
          <a:p>
            <a:pPr marL="285750" indent="-285750" algn="just">
              <a:spcAft>
                <a:spcPts val="800"/>
              </a:spcAft>
              <a:buFont typeface="Arial"/>
              <a:buChar char="•"/>
            </a:pPr>
            <a:r>
              <a:rPr lang="en-US" sz="1400" dirty="0">
                <a:latin typeface="Segoe UI Light"/>
                <a:cs typeface="Segoe UI Light"/>
              </a:rPr>
              <a:t>Several </a:t>
            </a:r>
            <a:r>
              <a:rPr lang="pl-PL" sz="1400" dirty="0" err="1">
                <a:latin typeface="Segoe UI Light"/>
                <a:cs typeface="Segoe UI Light"/>
              </a:rPr>
              <a:t>older</a:t>
            </a:r>
            <a:r>
              <a:rPr lang="pl-PL" sz="1400" dirty="0">
                <a:latin typeface="Segoe UI Light"/>
                <a:cs typeface="Segoe UI Light"/>
              </a:rPr>
              <a:t> </a:t>
            </a:r>
            <a:r>
              <a:rPr lang="pl-PL" sz="1400" dirty="0" err="1">
                <a:latin typeface="Segoe UI Light"/>
                <a:cs typeface="Segoe UI Light"/>
              </a:rPr>
              <a:t>children</a:t>
            </a:r>
            <a:r>
              <a:rPr lang="pl-PL" sz="1400" dirty="0">
                <a:latin typeface="Segoe UI Light"/>
                <a:cs typeface="Segoe UI Light"/>
              </a:rPr>
              <a:t> and </a:t>
            </a:r>
            <a:r>
              <a:rPr lang="pl-PL" sz="1400" dirty="0" err="1">
                <a:latin typeface="Segoe UI Light"/>
                <a:cs typeface="Segoe UI Light"/>
              </a:rPr>
              <a:t>key</a:t>
            </a:r>
            <a:r>
              <a:rPr lang="pl-PL" sz="1400" dirty="0">
                <a:latin typeface="Segoe UI Light"/>
                <a:cs typeface="Segoe UI Light"/>
              </a:rPr>
              <a:t> </a:t>
            </a:r>
            <a:r>
              <a:rPr lang="en-US" sz="1400" dirty="0">
                <a:latin typeface="Segoe UI Light"/>
                <a:cs typeface="Segoe UI Light"/>
              </a:rPr>
              <a:t>informants </a:t>
            </a:r>
            <a:r>
              <a:rPr lang="pl-PL" sz="1400" dirty="0" err="1">
                <a:latin typeface="Segoe UI Light"/>
                <a:cs typeface="Segoe UI Light"/>
              </a:rPr>
              <a:t>mentioned</a:t>
            </a:r>
            <a:r>
              <a:rPr lang="pl-PL" sz="1400" dirty="0">
                <a:latin typeface="Segoe UI Light"/>
                <a:cs typeface="Segoe UI Light"/>
              </a:rPr>
              <a:t> </a:t>
            </a:r>
            <a:r>
              <a:rPr lang="pl-PL" sz="1400" dirty="0" err="1">
                <a:latin typeface="Segoe UI Light"/>
                <a:cs typeface="Segoe UI Light"/>
              </a:rPr>
              <a:t>children</a:t>
            </a:r>
            <a:r>
              <a:rPr lang="pl-PL" sz="1400" dirty="0">
                <a:latin typeface="Segoe UI Light"/>
                <a:cs typeface="Segoe UI Light"/>
              </a:rPr>
              <a:t> performing not </a:t>
            </a:r>
            <a:r>
              <a:rPr lang="pl-PL" sz="1400" dirty="0" err="1">
                <a:latin typeface="Segoe UI Light"/>
                <a:cs typeface="Segoe UI Light"/>
              </a:rPr>
              <a:t>severe</a:t>
            </a:r>
            <a:r>
              <a:rPr lang="pl-PL" sz="1400" dirty="0">
                <a:latin typeface="Segoe UI Light"/>
                <a:cs typeface="Segoe UI Light"/>
              </a:rPr>
              <a:t> </a:t>
            </a:r>
            <a:r>
              <a:rPr lang="pl-PL" sz="1400" dirty="0" err="1">
                <a:latin typeface="Segoe UI Light"/>
                <a:cs typeface="Segoe UI Light"/>
              </a:rPr>
              <a:t>income-generating</a:t>
            </a:r>
            <a:r>
              <a:rPr lang="pl-PL" sz="1400" dirty="0">
                <a:latin typeface="Segoe UI Light"/>
                <a:cs typeface="Segoe UI Light"/>
              </a:rPr>
              <a:t> </a:t>
            </a:r>
            <a:r>
              <a:rPr lang="pl-PL" sz="1400" dirty="0" err="1">
                <a:latin typeface="Segoe UI Light"/>
                <a:cs typeface="Segoe UI Light"/>
              </a:rPr>
              <a:t>activities</a:t>
            </a:r>
            <a:r>
              <a:rPr lang="pl-PL" sz="1400" dirty="0">
                <a:latin typeface="Segoe UI Light"/>
                <a:cs typeface="Segoe UI Light"/>
              </a:rPr>
              <a:t> </a:t>
            </a:r>
            <a:r>
              <a:rPr lang="en-US" sz="1400" dirty="0">
                <a:latin typeface="Segoe UI Light"/>
                <a:cs typeface="Segoe UI Light"/>
              </a:rPr>
              <a:t>to cover their own expenses.</a:t>
            </a:r>
          </a:p>
          <a:p>
            <a:pPr marL="285750" indent="-285750" algn="just">
              <a:spcAft>
                <a:spcPts val="800"/>
              </a:spcAft>
              <a:buFont typeface="Arial"/>
              <a:buChar char="•"/>
            </a:pPr>
            <a:r>
              <a:rPr lang="en-US" sz="1400" dirty="0">
                <a:latin typeface="Segoe UI Light"/>
                <a:cs typeface="Segoe UI Light"/>
              </a:rPr>
              <a:t>Some reported exploitation of children, begging or hard physical </a:t>
            </a:r>
            <a:r>
              <a:rPr lang="en-US" sz="1400" dirty="0" err="1">
                <a:latin typeface="Segoe UI Light"/>
                <a:cs typeface="Segoe UI Light"/>
              </a:rPr>
              <a:t>labour</a:t>
            </a:r>
            <a:r>
              <a:rPr lang="en-US" sz="1400" dirty="0">
                <a:latin typeface="Segoe UI Light"/>
                <a:cs typeface="Segoe UI Light"/>
              </a:rPr>
              <a:t>.</a:t>
            </a:r>
          </a:p>
        </p:txBody>
      </p:sp>
    </p:spTree>
    <p:extLst>
      <p:ext uri="{BB962C8B-B14F-4D97-AF65-F5344CB8AC3E}">
        <p14:creationId xmlns:p14="http://schemas.microsoft.com/office/powerpoint/2010/main" val="6770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Child </a:t>
            </a:r>
            <a:r>
              <a:rPr lang="en-US" err="1">
                <a:ea typeface="Roboto Condensed"/>
                <a:cs typeface="Roboto Condensed"/>
              </a:rPr>
              <a:t>labour</a:t>
            </a:r>
            <a:endParaRPr lang="en-US" err="1"/>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1355961" y="1545665"/>
            <a:ext cx="3126689" cy="4695603"/>
          </a:xfrm>
        </p:spPr>
        <p:txBody>
          <a:bodyPr vert="horz" lIns="91440" tIns="45720" rIns="91440" bIns="45720" rtlCol="0" anchor="ctr">
            <a:normAutofit/>
          </a:bodyPr>
          <a:lstStyle/>
          <a:p>
            <a:pPr marL="0" indent="0">
              <a:buNone/>
            </a:pPr>
            <a:r>
              <a:rPr lang="en-US" sz="1600" b="1">
                <a:cs typeface="Segoe UI Light"/>
              </a:rPr>
              <a:t>Reported risk factors:</a:t>
            </a:r>
          </a:p>
          <a:p>
            <a:pPr marL="0" indent="0">
              <a:buNone/>
            </a:pPr>
            <a:endParaRPr lang="en-US" sz="1600">
              <a:cs typeface="Segoe UI Light"/>
            </a:endParaRPr>
          </a:p>
          <a:p>
            <a:pPr marL="0" indent="0">
              <a:buNone/>
            </a:pPr>
            <a:r>
              <a:rPr lang="en-US" sz="1600">
                <a:cs typeface="Segoe UI Light"/>
              </a:rPr>
              <a:t>Military activity in the location</a:t>
            </a:r>
          </a:p>
          <a:p>
            <a:pPr marL="0" indent="0">
              <a:buNone/>
            </a:pPr>
            <a:endParaRPr lang="en-US" sz="1600">
              <a:cs typeface="Segoe UI Light"/>
            </a:endParaRPr>
          </a:p>
          <a:p>
            <a:pPr marL="0" indent="0">
              <a:buNone/>
            </a:pPr>
            <a:r>
              <a:rPr lang="en-US" sz="1600">
                <a:cs typeface="Segoe UI Light"/>
              </a:rPr>
              <a:t>Worsening financial situation of the households</a:t>
            </a:r>
          </a:p>
          <a:p>
            <a:pPr marL="0" indent="0">
              <a:buNone/>
            </a:pPr>
            <a:endParaRPr lang="en-US" sz="1600">
              <a:cs typeface="Segoe UI Light"/>
            </a:endParaRPr>
          </a:p>
          <a:p>
            <a:pPr marL="0" indent="0">
              <a:buNone/>
            </a:pPr>
            <a:r>
              <a:rPr lang="en-US" sz="1600">
                <a:cs typeface="Segoe UI Light"/>
              </a:rPr>
              <a:t>Displacement and family separation</a:t>
            </a:r>
          </a:p>
          <a:p>
            <a:pPr marL="0" indent="0">
              <a:buNone/>
            </a:pPr>
            <a:endParaRPr lang="en-US" sz="1600">
              <a:cs typeface="Segoe UI Light"/>
            </a:endParaRPr>
          </a:p>
        </p:txBody>
      </p:sp>
      <p:pic>
        <p:nvPicPr>
          <p:cNvPr id="7" name="Graphic 6" descr="Coins outline">
            <a:extLst>
              <a:ext uri="{FF2B5EF4-FFF2-40B4-BE49-F238E27FC236}">
                <a16:creationId xmlns:a16="http://schemas.microsoft.com/office/drawing/2014/main" id="{D210470F-3C93-15B3-B9D1-7838740058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0282" y="3720143"/>
            <a:ext cx="619690" cy="627655"/>
          </a:xfrm>
          <a:prstGeom prst="rect">
            <a:avLst/>
          </a:prstGeom>
        </p:spPr>
      </p:pic>
      <p:pic>
        <p:nvPicPr>
          <p:cNvPr id="10" name="Graphic 9" descr="Collision outline">
            <a:extLst>
              <a:ext uri="{FF2B5EF4-FFF2-40B4-BE49-F238E27FC236}">
                <a16:creationId xmlns:a16="http://schemas.microsoft.com/office/drawing/2014/main" id="{CD0F253C-A572-88B5-45EF-7E7122105A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056" y="2831853"/>
            <a:ext cx="731202" cy="723237"/>
          </a:xfrm>
          <a:prstGeom prst="rect">
            <a:avLst/>
          </a:prstGeom>
        </p:spPr>
      </p:pic>
      <p:sp>
        <p:nvSpPr>
          <p:cNvPr id="5" name="TextBox 4">
            <a:extLst>
              <a:ext uri="{FF2B5EF4-FFF2-40B4-BE49-F238E27FC236}">
                <a16:creationId xmlns:a16="http://schemas.microsoft.com/office/drawing/2014/main" id="{544B293E-FFB4-D86F-C833-069F5B95D81F}"/>
              </a:ext>
            </a:extLst>
          </p:cNvPr>
          <p:cNvSpPr txBox="1"/>
          <p:nvPr/>
        </p:nvSpPr>
        <p:spPr>
          <a:xfrm>
            <a:off x="4570483" y="4725817"/>
            <a:ext cx="4320780" cy="1430179"/>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ea typeface="+mn-lt"/>
                <a:cs typeface="+mn-lt"/>
              </a:rPr>
              <a:t>“When the war started, many minor children went to work. I don't know how it was with or without registration, but the children went to earn money. These are mostly normal children from well-to-do families. Just to help parents.” </a:t>
            </a:r>
            <a:endParaRPr lang="en-US"/>
          </a:p>
          <a:p>
            <a:pPr algn="just"/>
            <a:endParaRPr lang="en-GB"/>
          </a:p>
          <a:p>
            <a:pPr algn="just"/>
            <a:r>
              <a:rPr lang="en-GB" sz="1200" i="1">
                <a:ea typeface="+mn-lt"/>
                <a:cs typeface="+mn-lt"/>
              </a:rPr>
              <a:t>Public education provider, Donetska</a:t>
            </a:r>
            <a:endParaRPr lang="en-US" i="1"/>
          </a:p>
        </p:txBody>
      </p:sp>
      <p:pic>
        <p:nvPicPr>
          <p:cNvPr id="4" name="Graphic 3" descr="Run outline">
            <a:extLst>
              <a:ext uri="{FF2B5EF4-FFF2-40B4-BE49-F238E27FC236}">
                <a16:creationId xmlns:a16="http://schemas.microsoft.com/office/drawing/2014/main" id="{87BEB489-A620-E71E-57EA-889A45304F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090" y="4582356"/>
            <a:ext cx="632066" cy="613851"/>
          </a:xfrm>
          <a:prstGeom prst="rect">
            <a:avLst/>
          </a:prstGeom>
        </p:spPr>
      </p:pic>
      <p:pic>
        <p:nvPicPr>
          <p:cNvPr id="6" name="Picture 5">
            <a:extLst>
              <a:ext uri="{FF2B5EF4-FFF2-40B4-BE49-F238E27FC236}">
                <a16:creationId xmlns:a16="http://schemas.microsoft.com/office/drawing/2014/main" id="{90153EB4-B5F3-CDE1-E787-DFBDE3250042}"/>
              </a:ext>
            </a:extLst>
          </p:cNvPr>
          <p:cNvPicPr>
            <a:picLocks noChangeAspect="1"/>
          </p:cNvPicPr>
          <p:nvPr/>
        </p:nvPicPr>
        <p:blipFill>
          <a:blip r:embed="rId8"/>
          <a:stretch>
            <a:fillRect/>
          </a:stretch>
        </p:blipFill>
        <p:spPr>
          <a:xfrm>
            <a:off x="4684568" y="1567431"/>
            <a:ext cx="4087091" cy="2926504"/>
          </a:xfrm>
          <a:prstGeom prst="rect">
            <a:avLst/>
          </a:prstGeom>
        </p:spPr>
      </p:pic>
      <p:sp>
        <p:nvSpPr>
          <p:cNvPr id="9" name="TextBox 8">
            <a:extLst>
              <a:ext uri="{FF2B5EF4-FFF2-40B4-BE49-F238E27FC236}">
                <a16:creationId xmlns:a16="http://schemas.microsoft.com/office/drawing/2014/main" id="{6DA63D16-904B-FCDC-BB55-D0F3B13712DD}"/>
              </a:ext>
            </a:extLst>
          </p:cNvPr>
          <p:cNvSpPr txBox="1"/>
          <p:nvPr/>
        </p:nvSpPr>
        <p:spPr>
          <a:xfrm>
            <a:off x="4686068" y="4380435"/>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n=69</a:t>
            </a:r>
            <a:endParaRPr lang="en-US" sz="1100">
              <a:solidFill>
                <a:srgbClr val="333333"/>
              </a:solidFill>
              <a:ea typeface="+mn-lt"/>
              <a:cs typeface="+mn-lt"/>
            </a:endParaRPr>
          </a:p>
        </p:txBody>
      </p:sp>
    </p:spTree>
    <p:extLst>
      <p:ext uri="{BB962C8B-B14F-4D97-AF65-F5344CB8AC3E}">
        <p14:creationId xmlns:p14="http://schemas.microsoft.com/office/powerpoint/2010/main" val="181076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838340"/>
          </a:xfrm>
        </p:spPr>
        <p:txBody>
          <a:bodyPr/>
          <a:lstStyle/>
          <a:p>
            <a:r>
              <a:rPr lang="en-US">
                <a:ea typeface="Roboto Condensed"/>
                <a:cs typeface="Roboto Condensed"/>
              </a:rPr>
              <a:t>G</a:t>
            </a:r>
            <a:r>
              <a:rPr lang="pl-PL">
                <a:ea typeface="Roboto Condensed"/>
                <a:cs typeface="Roboto Condensed"/>
              </a:rPr>
              <a:t>ender-</a:t>
            </a:r>
            <a:r>
              <a:rPr lang="en-US">
                <a:ea typeface="Roboto Condensed"/>
                <a:cs typeface="Roboto Condensed"/>
              </a:rPr>
              <a:t>B</a:t>
            </a:r>
            <a:r>
              <a:rPr lang="pl-PL">
                <a:ea typeface="Roboto Condensed"/>
                <a:cs typeface="Roboto Condensed"/>
              </a:rPr>
              <a:t>ased </a:t>
            </a:r>
            <a:r>
              <a:rPr lang="en-US">
                <a:ea typeface="Roboto Condensed"/>
                <a:cs typeface="Roboto Condensed"/>
              </a:rPr>
              <a:t>V</a:t>
            </a:r>
            <a:r>
              <a:rPr lang="pl-PL">
                <a:ea typeface="Roboto Condensed"/>
                <a:cs typeface="Roboto Condensed"/>
              </a:rPr>
              <a:t>iolence (GBV)</a:t>
            </a:r>
            <a:r>
              <a:rPr lang="en-US">
                <a:ea typeface="Roboto Condensed"/>
                <a:cs typeface="Roboto Condensed"/>
              </a:rPr>
              <a:t>, child marriage and early childbearing</a:t>
            </a:r>
          </a:p>
        </p:txBody>
      </p:sp>
      <p:pic>
        <p:nvPicPr>
          <p:cNvPr id="4" name="Content Placeholder 3" descr="A graph of children&amp;#39;s marriage&#10;&#10;Description automatically generated">
            <a:extLst>
              <a:ext uri="{FF2B5EF4-FFF2-40B4-BE49-F238E27FC236}">
                <a16:creationId xmlns:a16="http://schemas.microsoft.com/office/drawing/2014/main" id="{67D6605C-21A6-A690-F88D-3B7563F36112}"/>
              </a:ext>
            </a:extLst>
          </p:cNvPr>
          <p:cNvPicPr>
            <a:picLocks noGrp="1" noChangeAspect="1"/>
          </p:cNvPicPr>
          <p:nvPr>
            <p:ph sz="quarter" idx="10"/>
          </p:nvPr>
        </p:nvPicPr>
        <p:blipFill>
          <a:blip r:embed="rId2"/>
          <a:stretch>
            <a:fillRect/>
          </a:stretch>
        </p:blipFill>
        <p:spPr>
          <a:xfrm>
            <a:off x="210339" y="1942139"/>
            <a:ext cx="4138957" cy="4114800"/>
          </a:xfrm>
        </p:spPr>
      </p:pic>
      <p:sp>
        <p:nvSpPr>
          <p:cNvPr id="6" name="Content Placeholder 2">
            <a:extLst>
              <a:ext uri="{FF2B5EF4-FFF2-40B4-BE49-F238E27FC236}">
                <a16:creationId xmlns:a16="http://schemas.microsoft.com/office/drawing/2014/main" id="{D2A643AB-A367-7924-55A2-4307CD3BB07D}"/>
              </a:ext>
            </a:extLst>
          </p:cNvPr>
          <p:cNvSpPr txBox="1">
            <a:spLocks/>
          </p:cNvSpPr>
          <p:nvPr/>
        </p:nvSpPr>
        <p:spPr>
          <a:xfrm>
            <a:off x="4372391" y="1428899"/>
            <a:ext cx="4143617" cy="5136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a:latin typeface="Segoe UI Light"/>
                <a:cs typeface="Segoe UI Light"/>
              </a:rPr>
              <a:t>GBV </a:t>
            </a:r>
            <a:r>
              <a:rPr lang="en-US">
                <a:latin typeface="Segoe UI Light"/>
                <a:cs typeface="Segoe UI Light"/>
              </a:rPr>
              <a:t>(including sexual violence) and child marriage or early childbearing were only indicated as significant risks </a:t>
            </a:r>
            <a:r>
              <a:rPr lang="en-US">
                <a:latin typeface="Segoe UI Light"/>
                <a:ea typeface="+mn-lt"/>
                <a:cs typeface="Segoe UI Light"/>
              </a:rPr>
              <a:t>to children by </a:t>
            </a:r>
            <a:r>
              <a:rPr lang="en-US">
                <a:latin typeface="Segoe UI Light"/>
                <a:cs typeface="Segoe UI Light"/>
              </a:rPr>
              <a:t>3% respectively. Differences between rural and urban areas were marginal.</a:t>
            </a:r>
          </a:p>
          <a:p>
            <a:pPr algn="just"/>
            <a:r>
              <a:rPr lang="en-US">
                <a:ea typeface="+mn-lt"/>
                <a:cs typeface="+mn-lt"/>
              </a:rPr>
              <a:t>Few informants noted isolated cases of GBV, while child marriage was mentioned by one in Kherson.</a:t>
            </a:r>
          </a:p>
          <a:p>
            <a:pPr algn="just"/>
            <a:r>
              <a:rPr lang="en-US">
                <a:ea typeface="+mn-lt"/>
                <a:cs typeface="+mn-lt"/>
              </a:rPr>
              <a:t>Most informants reported that the attitude towards boys and girls was similar and that there was no gender discrimination. However, they occasionally revealed unintentional gender biases in their descriptions of attitudes toward boys and girls.</a:t>
            </a:r>
            <a:endParaRPr lang="pl-PL">
              <a:ea typeface="+mn-lt"/>
              <a:cs typeface="+mn-lt"/>
            </a:endParaRPr>
          </a:p>
          <a:p>
            <a:pPr algn="just"/>
            <a:r>
              <a:rPr lang="en-US">
                <a:ea typeface="+mn-lt"/>
                <a:cs typeface="+mn-lt"/>
              </a:rPr>
              <a:t>Some reported gender discrimination and  violence against girls.</a:t>
            </a:r>
            <a:endParaRPr lang="en-US">
              <a:latin typeface="Segoe UI Light"/>
              <a:cs typeface="Segoe UI Light"/>
            </a:endParaRPr>
          </a:p>
        </p:txBody>
      </p:sp>
    </p:spTree>
    <p:extLst>
      <p:ext uri="{BB962C8B-B14F-4D97-AF65-F5344CB8AC3E}">
        <p14:creationId xmlns:p14="http://schemas.microsoft.com/office/powerpoint/2010/main" val="53420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GBV, child marriage and early childbearing</a:t>
            </a:r>
            <a:endParaRPr lang="en-US"/>
          </a:p>
        </p:txBody>
      </p:sp>
      <p:sp>
        <p:nvSpPr>
          <p:cNvPr id="5" name="TextBox 4">
            <a:extLst>
              <a:ext uri="{FF2B5EF4-FFF2-40B4-BE49-F238E27FC236}">
                <a16:creationId xmlns:a16="http://schemas.microsoft.com/office/drawing/2014/main" id="{544B293E-FFB4-D86F-C833-069F5B95D81F}"/>
              </a:ext>
            </a:extLst>
          </p:cNvPr>
          <p:cNvSpPr txBox="1"/>
          <p:nvPr/>
        </p:nvSpPr>
        <p:spPr>
          <a:xfrm>
            <a:off x="4679213" y="5279552"/>
            <a:ext cx="4121621" cy="122586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latin typeface="Segoe UI Light"/>
                <a:ea typeface="+mn-lt"/>
                <a:cs typeface="Segoe UI Light"/>
              </a:rPr>
              <a:t>“Yes, we have heard about cases of gender discrimination that occurred in our locality. These incidents are often associated with attempts at violence."</a:t>
            </a:r>
            <a:endParaRPr lang="en-US" i="1"/>
          </a:p>
          <a:p>
            <a:pPr algn="just"/>
            <a:endParaRPr lang="en-GB"/>
          </a:p>
          <a:p>
            <a:pPr algn="just"/>
            <a:r>
              <a:rPr lang="en-GB" sz="1200" i="1">
                <a:latin typeface="Segoe UI Light"/>
                <a:ea typeface="+mn-lt"/>
                <a:cs typeface="Segoe UI Light"/>
              </a:rPr>
              <a:t>NGO healthcare provider, </a:t>
            </a:r>
            <a:r>
              <a:rPr lang="en-GB" sz="1200" i="1" err="1">
                <a:latin typeface="Segoe UI Light"/>
                <a:ea typeface="+mn-lt"/>
                <a:cs typeface="Segoe UI Light"/>
              </a:rPr>
              <a:t>Dnipropetrovska</a:t>
            </a:r>
            <a:endParaRPr lang="en-GB" sz="1200" i="1" err="1">
              <a:latin typeface="Segoe UI Light"/>
              <a:cs typeface="Segoe UI Light"/>
            </a:endParaRPr>
          </a:p>
        </p:txBody>
      </p:sp>
      <p:pic>
        <p:nvPicPr>
          <p:cNvPr id="9" name="Content Placeholder 8">
            <a:extLst>
              <a:ext uri="{FF2B5EF4-FFF2-40B4-BE49-F238E27FC236}">
                <a16:creationId xmlns:a16="http://schemas.microsoft.com/office/drawing/2014/main" id="{1AEA515F-1EF6-B9DC-A86D-5F4E7BB0F929}"/>
              </a:ext>
            </a:extLst>
          </p:cNvPr>
          <p:cNvPicPr>
            <a:picLocks noGrp="1" noChangeAspect="1"/>
          </p:cNvPicPr>
          <p:nvPr>
            <p:ph sz="quarter" idx="10"/>
          </p:nvPr>
        </p:nvPicPr>
        <p:blipFill>
          <a:blip r:embed="rId2"/>
          <a:stretch>
            <a:fillRect/>
          </a:stretch>
        </p:blipFill>
        <p:spPr>
          <a:xfrm>
            <a:off x="4675380" y="1845950"/>
            <a:ext cx="3965864" cy="2930382"/>
          </a:xfrm>
        </p:spPr>
      </p:pic>
      <p:sp>
        <p:nvSpPr>
          <p:cNvPr id="11" name="TextBox 10">
            <a:extLst>
              <a:ext uri="{FF2B5EF4-FFF2-40B4-BE49-F238E27FC236}">
                <a16:creationId xmlns:a16="http://schemas.microsoft.com/office/drawing/2014/main" id="{292FDC9B-29D1-834C-5E4F-1E007B1F3B80}"/>
              </a:ext>
            </a:extLst>
          </p:cNvPr>
          <p:cNvSpPr txBox="1"/>
          <p:nvPr/>
        </p:nvSpPr>
        <p:spPr>
          <a:xfrm>
            <a:off x="349666" y="4560847"/>
            <a:ext cx="3965758" cy="194095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i="1">
                <a:latin typeface="Segoe UI Light"/>
                <a:ea typeface="+mn-lt"/>
                <a:cs typeface="Segoe UI"/>
              </a:rPr>
              <a:t>“My brother is younger, but he's allowed more than me. They don't control my brother when he comes home, but they call me every half hour."</a:t>
            </a:r>
            <a:endParaRPr lang="en-US" sz="1200">
              <a:latin typeface="Segoe UI Light"/>
              <a:cs typeface="Segoe UI"/>
            </a:endParaRPr>
          </a:p>
          <a:p>
            <a:pPr algn="just"/>
            <a:r>
              <a:rPr lang="en-US" sz="1200" i="1">
                <a:latin typeface="Segoe UI Light"/>
                <a:cs typeface="Segoe UI"/>
              </a:rPr>
              <a:t>Girl aged 15-17y.o., </a:t>
            </a:r>
            <a:r>
              <a:rPr lang="en-US" sz="1200" i="1" err="1">
                <a:latin typeface="Segoe UI Light"/>
                <a:cs typeface="Segoe UI"/>
              </a:rPr>
              <a:t>Sumska</a:t>
            </a:r>
            <a:endParaRPr lang="en-GB" sz="1200" i="1">
              <a:latin typeface="Segoe UI Light"/>
              <a:cs typeface="Segoe UI"/>
            </a:endParaRPr>
          </a:p>
          <a:p>
            <a:pPr algn="just"/>
            <a:endParaRPr lang="en-GB" sz="1200">
              <a:latin typeface="Segoe UI Light"/>
              <a:cs typeface="Segoe UI"/>
            </a:endParaRPr>
          </a:p>
          <a:p>
            <a:pPr algn="just"/>
            <a:r>
              <a:rPr lang="en-US" sz="1200" i="1">
                <a:latin typeface="Segoe UI Light"/>
                <a:ea typeface="+mn-lt"/>
                <a:cs typeface="Segoe UI"/>
              </a:rPr>
              <a:t>“I think some parents have the idea that boys aren't as sensitive. Boys are afraid to show their emotions to their parents, and girls have more restrictions.”</a:t>
            </a:r>
            <a:endParaRPr lang="en-GB" sz="1200">
              <a:latin typeface="Segoe UI Light"/>
              <a:ea typeface="+mn-lt"/>
              <a:cs typeface="Segoe UI"/>
            </a:endParaRPr>
          </a:p>
          <a:p>
            <a:pPr algn="just"/>
            <a:r>
              <a:rPr lang="en-US" sz="1200" i="1">
                <a:latin typeface="Segoe UI Light"/>
                <a:ea typeface="+mn-lt"/>
                <a:cs typeface="Segoe UI"/>
              </a:rPr>
              <a:t>Girl aged 12-14y.o., </a:t>
            </a:r>
            <a:r>
              <a:rPr lang="en-US" sz="1200" i="1" err="1">
                <a:latin typeface="Segoe UI Light"/>
                <a:ea typeface="+mn-lt"/>
                <a:cs typeface="Segoe UI"/>
              </a:rPr>
              <a:t>Dnipropetrovska</a:t>
            </a:r>
            <a:endParaRPr lang="en-US" sz="1100">
              <a:latin typeface="Segoe UI Light"/>
              <a:ea typeface="+mn-lt"/>
              <a:cs typeface="Segoe UI"/>
            </a:endParaRPr>
          </a:p>
        </p:txBody>
      </p:sp>
      <p:sp>
        <p:nvSpPr>
          <p:cNvPr id="12" name="TextBox 11">
            <a:extLst>
              <a:ext uri="{FF2B5EF4-FFF2-40B4-BE49-F238E27FC236}">
                <a16:creationId xmlns:a16="http://schemas.microsoft.com/office/drawing/2014/main" id="{5E350C8F-9EE4-7459-13CD-64D743DAC19F}"/>
              </a:ext>
            </a:extLst>
          </p:cNvPr>
          <p:cNvSpPr txBox="1"/>
          <p:nvPr/>
        </p:nvSpPr>
        <p:spPr>
          <a:xfrm>
            <a:off x="554182" y="1844385"/>
            <a:ext cx="3463636" cy="2353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ct val="90000"/>
              </a:lnSpc>
              <a:spcBef>
                <a:spcPts val="1000"/>
              </a:spcBef>
              <a:buFont typeface="Arial"/>
              <a:buChar char="•"/>
            </a:pPr>
            <a:r>
              <a:rPr lang="en-US" sz="1400">
                <a:cs typeface="Segoe UI Light"/>
              </a:rPr>
              <a:t>Some informants noted imposition of gender stereotypes, and disproportionate distribution of household chores, although some emphasized a shift in perceptions of gender roles.</a:t>
            </a:r>
          </a:p>
          <a:p>
            <a:pPr marL="285750" indent="-285750" algn="just">
              <a:lnSpc>
                <a:spcPct val="90000"/>
              </a:lnSpc>
              <a:spcBef>
                <a:spcPts val="1000"/>
              </a:spcBef>
              <a:buFont typeface="Arial"/>
              <a:buChar char="•"/>
            </a:pPr>
            <a:r>
              <a:rPr lang="en-US" sz="1400">
                <a:cs typeface="Segoe UI Light"/>
              </a:rPr>
              <a:t>Children's perceptions of gender discrepancies in decision-making varied. Some stated that there were no differences in how boys and girls were treated, while others noted disparities.</a:t>
            </a:r>
          </a:p>
        </p:txBody>
      </p:sp>
      <p:sp>
        <p:nvSpPr>
          <p:cNvPr id="14" name="TextBox 13">
            <a:extLst>
              <a:ext uri="{FF2B5EF4-FFF2-40B4-BE49-F238E27FC236}">
                <a16:creationId xmlns:a16="http://schemas.microsoft.com/office/drawing/2014/main" id="{DCE5B411-E1E9-C401-7D29-C2CE6E061F33}"/>
              </a:ext>
            </a:extLst>
          </p:cNvPr>
          <p:cNvSpPr txBox="1"/>
          <p:nvPr/>
        </p:nvSpPr>
        <p:spPr>
          <a:xfrm>
            <a:off x="4824613" y="4778754"/>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GBV, n=791; Child </a:t>
            </a:r>
            <a:r>
              <a:rPr lang="pl-PL" sz="900" err="1">
                <a:cs typeface="Segoe UI Light"/>
              </a:rPr>
              <a:t>marriage</a:t>
            </a:r>
            <a:r>
              <a:rPr lang="pl-PL" sz="900">
                <a:cs typeface="Segoe UI Light"/>
              </a:rPr>
              <a:t>, n=81</a:t>
            </a:r>
            <a:endParaRPr lang="en-US" sz="1100">
              <a:solidFill>
                <a:srgbClr val="333333"/>
              </a:solidFill>
              <a:ea typeface="+mn-lt"/>
              <a:cs typeface="+mn-lt"/>
            </a:endParaRPr>
          </a:p>
        </p:txBody>
      </p:sp>
    </p:spTree>
    <p:extLst>
      <p:ext uri="{BB962C8B-B14F-4D97-AF65-F5344CB8AC3E}">
        <p14:creationId xmlns:p14="http://schemas.microsoft.com/office/powerpoint/2010/main" val="9821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Domestic violence and neglect</a:t>
            </a:r>
            <a:endParaRPr lang="en-US"/>
          </a:p>
        </p:txBody>
      </p:sp>
      <p:pic>
        <p:nvPicPr>
          <p:cNvPr id="4" name="Content Placeholder 3" descr="A screenshot of a graph&#10;&#10;Description automatically generated">
            <a:extLst>
              <a:ext uri="{FF2B5EF4-FFF2-40B4-BE49-F238E27FC236}">
                <a16:creationId xmlns:a16="http://schemas.microsoft.com/office/drawing/2014/main" id="{E52D0F4D-1750-1D5A-5C18-CF48BAF5F534}"/>
              </a:ext>
            </a:extLst>
          </p:cNvPr>
          <p:cNvPicPr>
            <a:picLocks noGrp="1" noChangeAspect="1"/>
          </p:cNvPicPr>
          <p:nvPr>
            <p:ph sz="quarter" idx="10"/>
          </p:nvPr>
        </p:nvPicPr>
        <p:blipFill>
          <a:blip r:embed="rId2"/>
          <a:stretch>
            <a:fillRect/>
          </a:stretch>
        </p:blipFill>
        <p:spPr>
          <a:xfrm>
            <a:off x="627252" y="1709681"/>
            <a:ext cx="3457406" cy="4114800"/>
          </a:xfrm>
        </p:spPr>
      </p:pic>
      <p:sp>
        <p:nvSpPr>
          <p:cNvPr id="3" name="TextBox 2">
            <a:extLst>
              <a:ext uri="{FF2B5EF4-FFF2-40B4-BE49-F238E27FC236}">
                <a16:creationId xmlns:a16="http://schemas.microsoft.com/office/drawing/2014/main" id="{59AE4B9F-0EC2-0A4A-A29B-F04E2A4CFA7D}"/>
              </a:ext>
            </a:extLst>
          </p:cNvPr>
          <p:cNvSpPr txBox="1"/>
          <p:nvPr/>
        </p:nvSpPr>
        <p:spPr>
          <a:xfrm>
            <a:off x="4093745" y="1713893"/>
            <a:ext cx="4390890" cy="43806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just">
              <a:spcAft>
                <a:spcPts val="800"/>
              </a:spcAft>
              <a:buFont typeface="Arial"/>
              <a:buChar char="•"/>
            </a:pPr>
            <a:r>
              <a:rPr lang="en-US" sz="1400">
                <a:ea typeface="+mn-lt"/>
                <a:cs typeface="+mn-lt"/>
              </a:rPr>
              <a:t>Only 2% considered domestic violence as a significant risk to children in their location, slightly more often across urban locations (3%, compared to 1% in rural areas).</a:t>
            </a:r>
            <a:endParaRPr lang="en-US">
              <a:cs typeface="Segoe UI Light"/>
            </a:endParaRPr>
          </a:p>
          <a:p>
            <a:pPr marL="285750" indent="-285750" algn="just">
              <a:spcAft>
                <a:spcPts val="800"/>
              </a:spcAft>
              <a:buFont typeface="Arial"/>
              <a:buChar char="•"/>
            </a:pPr>
            <a:r>
              <a:rPr lang="en-US" sz="1400">
                <a:latin typeface="Segoe UI Light"/>
                <a:ea typeface="+mn-lt"/>
                <a:cs typeface="Segoe UI Light"/>
              </a:rPr>
              <a:t>Informants frequently mentioned presence of domestic violence cases, including psychological abuse and witnessing violence. Cases were reported in urban and rural areas, most often in </a:t>
            </a:r>
            <a:r>
              <a:rPr lang="en-US" sz="1400" err="1">
                <a:latin typeface="Segoe UI Light"/>
                <a:ea typeface="+mn-lt"/>
                <a:cs typeface="Segoe UI Light"/>
              </a:rPr>
              <a:t>Dnipropetrovska</a:t>
            </a:r>
            <a:r>
              <a:rPr lang="en-US" sz="1400">
                <a:latin typeface="Segoe UI Light"/>
                <a:ea typeface="+mn-lt"/>
                <a:cs typeface="Segoe UI Light"/>
              </a:rPr>
              <a:t> and </a:t>
            </a:r>
            <a:r>
              <a:rPr lang="en-US" sz="1400" err="1">
                <a:latin typeface="Segoe UI Light"/>
                <a:ea typeface="+mn-lt"/>
                <a:cs typeface="Segoe UI Light"/>
              </a:rPr>
              <a:t>Kharkivska</a:t>
            </a:r>
            <a:r>
              <a:rPr lang="en-US" sz="1400">
                <a:latin typeface="Segoe UI Light"/>
                <a:ea typeface="+mn-lt"/>
                <a:cs typeface="Segoe UI Light"/>
              </a:rPr>
              <a:t>.</a:t>
            </a:r>
          </a:p>
          <a:p>
            <a:pPr marL="285750" indent="-285750" algn="just">
              <a:spcAft>
                <a:spcPts val="800"/>
              </a:spcAft>
              <a:buFont typeface="Arial"/>
              <a:buChar char="•"/>
            </a:pPr>
            <a:r>
              <a:rPr lang="en-US" sz="1400">
                <a:cs typeface="Segoe UI Light"/>
              </a:rPr>
              <a:t>Informants emphasized the difficulty of investigating domestic violence cases due to lack of cooperation of some suspects and witnesses.</a:t>
            </a:r>
          </a:p>
          <a:p>
            <a:pPr marL="285750" indent="-285750" algn="just">
              <a:spcAft>
                <a:spcPts val="800"/>
              </a:spcAft>
              <a:buFont typeface="Arial"/>
              <a:buChar char="•"/>
            </a:pPr>
            <a:r>
              <a:rPr lang="en-US" sz="1400">
                <a:latin typeface="Segoe UI Light"/>
                <a:cs typeface="Segoe UI Light"/>
              </a:rPr>
              <a:t>6% of the household survey respondents rather agreed that physical punishment can be used by the family members to educate or bring up a child.</a:t>
            </a:r>
          </a:p>
          <a:p>
            <a:pPr marL="285750" indent="-285750" algn="just">
              <a:spcAft>
                <a:spcPts val="800"/>
              </a:spcAft>
              <a:buFont typeface="Arial"/>
              <a:buChar char="•"/>
            </a:pPr>
            <a:r>
              <a:rPr lang="en-US" sz="1400">
                <a:latin typeface="Segoe UI Light"/>
                <a:cs typeface="Segoe UI Light"/>
              </a:rPr>
              <a:t>Tolerance for physical punishment within the family was higher than use of such methods by another person of authority (e.g., a teacher), tolerated by 1%.</a:t>
            </a:r>
          </a:p>
        </p:txBody>
      </p:sp>
    </p:spTree>
    <p:extLst>
      <p:ext uri="{BB962C8B-B14F-4D97-AF65-F5344CB8AC3E}">
        <p14:creationId xmlns:p14="http://schemas.microsoft.com/office/powerpoint/2010/main" val="333854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01B7-3E1A-6950-6B95-7298A52F4AC7}"/>
              </a:ext>
            </a:extLst>
          </p:cNvPr>
          <p:cNvSpPr>
            <a:spLocks noGrp="1"/>
          </p:cNvSpPr>
          <p:nvPr>
            <p:ph type="title"/>
          </p:nvPr>
        </p:nvSpPr>
        <p:spPr>
          <a:xfrm>
            <a:off x="353963" y="489528"/>
            <a:ext cx="8135878" cy="615675"/>
          </a:xfrm>
        </p:spPr>
        <p:txBody>
          <a:bodyPr/>
          <a:lstStyle/>
          <a:p>
            <a:r>
              <a:rPr lang="en-US">
                <a:ea typeface="Roboto Condensed"/>
                <a:cs typeface="Roboto Condensed"/>
              </a:rPr>
              <a:t>Domestic violence and neglect</a:t>
            </a:r>
            <a:endParaRPr lang="en-US"/>
          </a:p>
        </p:txBody>
      </p:sp>
      <p:sp>
        <p:nvSpPr>
          <p:cNvPr id="3" name="Content Placeholder 2">
            <a:extLst>
              <a:ext uri="{FF2B5EF4-FFF2-40B4-BE49-F238E27FC236}">
                <a16:creationId xmlns:a16="http://schemas.microsoft.com/office/drawing/2014/main" id="{DB9F253C-F78E-623B-8397-D29A807208A6}"/>
              </a:ext>
            </a:extLst>
          </p:cNvPr>
          <p:cNvSpPr>
            <a:spLocks noGrp="1"/>
          </p:cNvSpPr>
          <p:nvPr>
            <p:ph sz="quarter" idx="10"/>
          </p:nvPr>
        </p:nvSpPr>
        <p:spPr>
          <a:xfrm>
            <a:off x="1399256" y="1692870"/>
            <a:ext cx="3126689" cy="4695603"/>
          </a:xfrm>
        </p:spPr>
        <p:txBody>
          <a:bodyPr vert="horz" lIns="91440" tIns="45720" rIns="91440" bIns="45720" rtlCol="0" anchor="ctr">
            <a:normAutofit lnSpcReduction="10000"/>
          </a:bodyPr>
          <a:lstStyle/>
          <a:p>
            <a:pPr marL="0" indent="0">
              <a:buNone/>
            </a:pPr>
            <a:r>
              <a:rPr lang="en-US" sz="1600" b="1">
                <a:cs typeface="Segoe UI Light"/>
              </a:rPr>
              <a:t>Reported risk factors:</a:t>
            </a:r>
          </a:p>
          <a:p>
            <a:pPr marL="0" indent="0">
              <a:buNone/>
            </a:pPr>
            <a:endParaRPr lang="en-US" sz="1600">
              <a:cs typeface="Segoe UI Light"/>
            </a:endParaRPr>
          </a:p>
          <a:p>
            <a:pPr marL="0" indent="0">
              <a:buNone/>
            </a:pPr>
            <a:r>
              <a:rPr lang="en-US" sz="1600">
                <a:cs typeface="Segoe UI Light"/>
              </a:rPr>
              <a:t>Military activity in the location</a:t>
            </a:r>
          </a:p>
          <a:p>
            <a:pPr marL="0" indent="0">
              <a:buNone/>
            </a:pPr>
            <a:endParaRPr lang="en-US" sz="1600">
              <a:cs typeface="Segoe UI Light"/>
            </a:endParaRPr>
          </a:p>
          <a:p>
            <a:pPr marL="0" indent="0">
              <a:buNone/>
            </a:pPr>
            <a:r>
              <a:rPr lang="en-US" sz="1600">
                <a:cs typeface="Segoe UI Light"/>
              </a:rPr>
              <a:t>Worsening financial situation of the households</a:t>
            </a:r>
          </a:p>
          <a:p>
            <a:pPr marL="0" indent="0">
              <a:buNone/>
            </a:pPr>
            <a:endParaRPr lang="en-US" sz="1600">
              <a:cs typeface="Segoe UI Light"/>
            </a:endParaRPr>
          </a:p>
          <a:p>
            <a:pPr marL="0" indent="0">
              <a:buNone/>
            </a:pPr>
            <a:r>
              <a:rPr lang="en-US" sz="1600">
                <a:cs typeface="Segoe UI Light"/>
              </a:rPr>
              <a:t>Mental health issues and psychosocial distress among adult household members</a:t>
            </a:r>
            <a:endParaRPr lang="en-US"/>
          </a:p>
          <a:p>
            <a:pPr marL="0" indent="0">
              <a:buNone/>
            </a:pPr>
            <a:endParaRPr lang="en-US" sz="1600">
              <a:cs typeface="Segoe UI Light"/>
            </a:endParaRPr>
          </a:p>
          <a:p>
            <a:pPr marL="0" indent="0">
              <a:buNone/>
            </a:pPr>
            <a:r>
              <a:rPr lang="en-US" sz="1600">
                <a:cs typeface="Segoe UI Light"/>
              </a:rPr>
              <a:t>Substance abuse among household members</a:t>
            </a:r>
          </a:p>
          <a:p>
            <a:pPr marL="0" indent="0">
              <a:buNone/>
            </a:pPr>
            <a:endParaRPr lang="en-US" sz="1600">
              <a:cs typeface="Segoe UI Light"/>
            </a:endParaRPr>
          </a:p>
          <a:p>
            <a:pPr marL="0" indent="0">
              <a:buNone/>
            </a:pPr>
            <a:r>
              <a:rPr lang="en-US" sz="1600">
                <a:cs typeface="Segoe UI Light"/>
              </a:rPr>
              <a:t>Limited supervision of children (incl. due to online schooling)</a:t>
            </a:r>
          </a:p>
        </p:txBody>
      </p:sp>
      <p:pic>
        <p:nvPicPr>
          <p:cNvPr id="6" name="Graphic 5" descr="Brain in head outline">
            <a:extLst>
              <a:ext uri="{FF2B5EF4-FFF2-40B4-BE49-F238E27FC236}">
                <a16:creationId xmlns:a16="http://schemas.microsoft.com/office/drawing/2014/main" id="{ABA2F00D-F6E1-D4D9-5BE0-C4A84B7647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685" y="3829046"/>
            <a:ext cx="619690" cy="635620"/>
          </a:xfrm>
          <a:prstGeom prst="rect">
            <a:avLst/>
          </a:prstGeom>
        </p:spPr>
      </p:pic>
      <p:pic>
        <p:nvPicPr>
          <p:cNvPr id="7" name="Graphic 6" descr="Coins outline">
            <a:extLst>
              <a:ext uri="{FF2B5EF4-FFF2-40B4-BE49-F238E27FC236}">
                <a16:creationId xmlns:a16="http://schemas.microsoft.com/office/drawing/2014/main" id="{D210470F-3C93-15B3-B9D1-783874005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792" y="2847300"/>
            <a:ext cx="619690" cy="627655"/>
          </a:xfrm>
          <a:prstGeom prst="rect">
            <a:avLst/>
          </a:prstGeom>
        </p:spPr>
      </p:pic>
      <p:pic>
        <p:nvPicPr>
          <p:cNvPr id="9" name="Graphic 8" descr="Eye outline">
            <a:extLst>
              <a:ext uri="{FF2B5EF4-FFF2-40B4-BE49-F238E27FC236}">
                <a16:creationId xmlns:a16="http://schemas.microsoft.com/office/drawing/2014/main" id="{CBA8E1DA-E0E3-863F-B647-B0A9342C0B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12" y="5698699"/>
            <a:ext cx="635619" cy="627655"/>
          </a:xfrm>
          <a:prstGeom prst="rect">
            <a:avLst/>
          </a:prstGeom>
        </p:spPr>
      </p:pic>
      <p:pic>
        <p:nvPicPr>
          <p:cNvPr id="10" name="Graphic 9" descr="Collision outline">
            <a:extLst>
              <a:ext uri="{FF2B5EF4-FFF2-40B4-BE49-F238E27FC236}">
                <a16:creationId xmlns:a16="http://schemas.microsoft.com/office/drawing/2014/main" id="{CD0F253C-A572-88B5-45EF-7E7122105A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674" y="2113839"/>
            <a:ext cx="731202" cy="723237"/>
          </a:xfrm>
          <a:prstGeom prst="rect">
            <a:avLst/>
          </a:prstGeom>
        </p:spPr>
      </p:pic>
      <p:sp>
        <p:nvSpPr>
          <p:cNvPr id="5" name="TextBox 4">
            <a:extLst>
              <a:ext uri="{FF2B5EF4-FFF2-40B4-BE49-F238E27FC236}">
                <a16:creationId xmlns:a16="http://schemas.microsoft.com/office/drawing/2014/main" id="{544B293E-FFB4-D86F-C833-069F5B95D81F}"/>
              </a:ext>
            </a:extLst>
          </p:cNvPr>
          <p:cNvSpPr txBox="1"/>
          <p:nvPr/>
        </p:nvSpPr>
        <p:spPr>
          <a:xfrm>
            <a:off x="4570483" y="4725817"/>
            <a:ext cx="4320780" cy="183880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i="1">
                <a:ea typeface="+mn-lt"/>
                <a:cs typeface="+mn-lt"/>
              </a:rPr>
              <a:t>“Since the start of the full-scale invasion, cases of domestic violence have increased and are deeper and longer lasting. That is, if a child suffered from domestic violence before the full-scale invasion, now people's condition has deteriorated more and has become more unstable, due to stress, stress, and poor economic situation.“ </a:t>
            </a:r>
            <a:endParaRPr lang="en-US" i="1"/>
          </a:p>
          <a:p>
            <a:pPr algn="just"/>
            <a:endParaRPr lang="en-GB"/>
          </a:p>
          <a:p>
            <a:pPr algn="just"/>
            <a:r>
              <a:rPr lang="en-GB" sz="1200" i="1">
                <a:ea typeface="+mn-lt"/>
                <a:cs typeface="+mn-lt"/>
              </a:rPr>
              <a:t>NGO healthcare provider, </a:t>
            </a:r>
            <a:r>
              <a:rPr lang="en-GB" sz="1200" i="1" err="1">
                <a:ea typeface="+mn-lt"/>
                <a:cs typeface="+mn-lt"/>
              </a:rPr>
              <a:t>Dnipropetrovska</a:t>
            </a:r>
            <a:endParaRPr lang="en-US">
              <a:cs typeface="Segoe UI Light"/>
            </a:endParaRPr>
          </a:p>
        </p:txBody>
      </p:sp>
      <p:pic>
        <p:nvPicPr>
          <p:cNvPr id="8" name="Graphic 7" descr="Bottle outline">
            <a:extLst>
              <a:ext uri="{FF2B5EF4-FFF2-40B4-BE49-F238E27FC236}">
                <a16:creationId xmlns:a16="http://schemas.microsoft.com/office/drawing/2014/main" id="{409973B3-0382-E392-A927-E13F29C1D9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6601" y="4729561"/>
            <a:ext cx="732250" cy="714035"/>
          </a:xfrm>
          <a:prstGeom prst="rect">
            <a:avLst/>
          </a:prstGeom>
        </p:spPr>
      </p:pic>
      <p:pic>
        <p:nvPicPr>
          <p:cNvPr id="4" name="Picture 3">
            <a:extLst>
              <a:ext uri="{FF2B5EF4-FFF2-40B4-BE49-F238E27FC236}">
                <a16:creationId xmlns:a16="http://schemas.microsoft.com/office/drawing/2014/main" id="{A745C1FF-6B61-8725-07E5-50C312305FA8}"/>
              </a:ext>
            </a:extLst>
          </p:cNvPr>
          <p:cNvPicPr>
            <a:picLocks noChangeAspect="1"/>
          </p:cNvPicPr>
          <p:nvPr/>
        </p:nvPicPr>
        <p:blipFill>
          <a:blip r:embed="rId12"/>
          <a:stretch>
            <a:fillRect/>
          </a:stretch>
        </p:blipFill>
        <p:spPr>
          <a:xfrm>
            <a:off x="4901044" y="1716346"/>
            <a:ext cx="3654138" cy="2741243"/>
          </a:xfrm>
          <a:prstGeom prst="rect">
            <a:avLst/>
          </a:prstGeom>
        </p:spPr>
      </p:pic>
      <p:sp>
        <p:nvSpPr>
          <p:cNvPr id="12" name="TextBox 11">
            <a:extLst>
              <a:ext uri="{FF2B5EF4-FFF2-40B4-BE49-F238E27FC236}">
                <a16:creationId xmlns:a16="http://schemas.microsoft.com/office/drawing/2014/main" id="{B5DB9A7C-CF57-6711-C429-CB4B2E1EC2AC}"/>
              </a:ext>
            </a:extLst>
          </p:cNvPr>
          <p:cNvSpPr txBox="1"/>
          <p:nvPr/>
        </p:nvSpPr>
        <p:spPr>
          <a:xfrm>
            <a:off x="4902545" y="4458367"/>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n=61</a:t>
            </a:r>
            <a:endParaRPr lang="en-US" sz="1100">
              <a:solidFill>
                <a:srgbClr val="333333"/>
              </a:solidFill>
              <a:ea typeface="+mn-lt"/>
              <a:cs typeface="+mn-lt"/>
            </a:endParaRPr>
          </a:p>
        </p:txBody>
      </p:sp>
    </p:spTree>
    <p:extLst>
      <p:ext uri="{BB962C8B-B14F-4D97-AF65-F5344CB8AC3E}">
        <p14:creationId xmlns:p14="http://schemas.microsoft.com/office/powerpoint/2010/main" val="136401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5C22-F309-0D01-2FD2-D5B64675E299}"/>
              </a:ext>
            </a:extLst>
          </p:cNvPr>
          <p:cNvSpPr>
            <a:spLocks noGrp="1"/>
          </p:cNvSpPr>
          <p:nvPr>
            <p:ph type="title"/>
          </p:nvPr>
        </p:nvSpPr>
        <p:spPr/>
        <p:txBody>
          <a:bodyPr/>
          <a:lstStyle/>
          <a:p>
            <a:r>
              <a:rPr lang="en-US"/>
              <a:t>Objectives and research questions</a:t>
            </a:r>
            <a:br>
              <a:rPr lang="en-US"/>
            </a:br>
            <a:endParaRPr lang="LID4096"/>
          </a:p>
        </p:txBody>
      </p:sp>
      <p:sp>
        <p:nvSpPr>
          <p:cNvPr id="3" name="Text Placeholder 2">
            <a:extLst>
              <a:ext uri="{FF2B5EF4-FFF2-40B4-BE49-F238E27FC236}">
                <a16:creationId xmlns:a16="http://schemas.microsoft.com/office/drawing/2014/main" id="{AE60EC0E-629F-1468-551C-FC0041A0AEF6}"/>
              </a:ext>
            </a:extLst>
          </p:cNvPr>
          <p:cNvSpPr>
            <a:spLocks noGrp="1"/>
          </p:cNvSpPr>
          <p:nvPr>
            <p:ph type="body" sz="quarter" idx="11"/>
          </p:nvPr>
        </p:nvSpPr>
        <p:spPr/>
        <p:txBody>
          <a:bodyPr vert="horz" lIns="91440" tIns="45720" rIns="91440" bIns="45720" rtlCol="0" anchor="t">
            <a:noAutofit/>
          </a:bodyPr>
          <a:lstStyle/>
          <a:p>
            <a:r>
              <a:rPr lang="en-US">
                <a:ea typeface="Roboto Black"/>
                <a:cs typeface="Segoe UI Light"/>
              </a:rPr>
              <a:t>01</a:t>
            </a:r>
            <a:endParaRPr lang="LID4096"/>
          </a:p>
        </p:txBody>
      </p:sp>
    </p:spTree>
    <p:extLst>
      <p:ext uri="{BB962C8B-B14F-4D97-AF65-F5344CB8AC3E}">
        <p14:creationId xmlns:p14="http://schemas.microsoft.com/office/powerpoint/2010/main" val="3900871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49991" y="489528"/>
            <a:ext cx="7793861" cy="615675"/>
          </a:xfrm>
        </p:spPr>
        <p:txBody>
          <a:bodyPr/>
          <a:lstStyle/>
          <a:p>
            <a:r>
              <a:rPr lang="en-US">
                <a:ea typeface="Roboto Condensed"/>
                <a:cs typeface="Roboto Condensed"/>
              </a:rPr>
              <a:t>Mental health issues and psychosocial distress</a:t>
            </a:r>
            <a:endParaRPr lang="en-US"/>
          </a:p>
        </p:txBody>
      </p:sp>
      <p:pic>
        <p:nvPicPr>
          <p:cNvPr id="7" name="Picture 6" descr="A graph of mental health issues&#10;&#10;Description automatically generated">
            <a:extLst>
              <a:ext uri="{FF2B5EF4-FFF2-40B4-BE49-F238E27FC236}">
                <a16:creationId xmlns:a16="http://schemas.microsoft.com/office/drawing/2014/main" id="{69BB01B0-9F7C-AA4F-22AD-9D28B92A8656}"/>
              </a:ext>
            </a:extLst>
          </p:cNvPr>
          <p:cNvPicPr>
            <a:picLocks noChangeAspect="1"/>
          </p:cNvPicPr>
          <p:nvPr/>
        </p:nvPicPr>
        <p:blipFill>
          <a:blip r:embed="rId2"/>
          <a:stretch>
            <a:fillRect/>
          </a:stretch>
        </p:blipFill>
        <p:spPr>
          <a:xfrm>
            <a:off x="94141" y="1936800"/>
            <a:ext cx="4389120" cy="4114800"/>
          </a:xfrm>
          <a:prstGeom prst="rect">
            <a:avLst/>
          </a:prstGeom>
        </p:spPr>
      </p:pic>
      <p:sp>
        <p:nvSpPr>
          <p:cNvPr id="4" name="Content Placeholder 2">
            <a:extLst>
              <a:ext uri="{FF2B5EF4-FFF2-40B4-BE49-F238E27FC236}">
                <a16:creationId xmlns:a16="http://schemas.microsoft.com/office/drawing/2014/main" id="{D99EC537-CFB2-71D3-8787-B7F4EF0C32A4}"/>
              </a:ext>
            </a:extLst>
          </p:cNvPr>
          <p:cNvSpPr txBox="1">
            <a:spLocks/>
          </p:cNvSpPr>
          <p:nvPr/>
        </p:nvSpPr>
        <p:spPr>
          <a:xfrm>
            <a:off x="4537360" y="1428899"/>
            <a:ext cx="3978648" cy="5136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ea typeface="+mn-lt"/>
                <a:cs typeface="+mn-lt"/>
              </a:rPr>
              <a:t>25% identified mental health issues and psychosocial distress as a risk to children. </a:t>
            </a:r>
            <a:r>
              <a:rPr lang="en-US" dirty="0">
                <a:latin typeface="Segoe UI Light"/>
                <a:ea typeface="+mn-lt"/>
                <a:cs typeface="Segoe UI Light"/>
              </a:rPr>
              <a:t>68% noted children worrying about the future, 28% believed that children were at risk of limited socialization, and 26% indicated children missing and worrying about displaced family/friends.</a:t>
            </a:r>
          </a:p>
          <a:p>
            <a:pPr algn="just"/>
            <a:r>
              <a:rPr lang="en-US" dirty="0">
                <a:latin typeface="Segoe UI Light"/>
                <a:cs typeface="Segoe UI Light"/>
              </a:rPr>
              <a:t>Overall, 84% identified any of the above issues related to mental or psychosocial wellbeing as risks to children in their location.</a:t>
            </a:r>
          </a:p>
          <a:p>
            <a:pPr algn="just"/>
            <a:r>
              <a:rPr lang="en-US" dirty="0">
                <a:latin typeface="Segoe UI Light"/>
                <a:ea typeface="+mn-lt"/>
                <a:cs typeface="Segoe UI Light"/>
              </a:rPr>
              <a:t>Informants often noted distress among children, frequently in relation to the bombing and other attacks, social isolation and psychosocial issues of adult household members.</a:t>
            </a:r>
          </a:p>
          <a:p>
            <a:pPr algn="just"/>
            <a:r>
              <a:rPr lang="en-US" dirty="0">
                <a:ea typeface="+mn-lt"/>
                <a:cs typeface="+mn-lt"/>
              </a:rPr>
              <a:t>Several informants noted children’s psychological issues (mental disorders and general deterioration of psychological state), loss of family members, and other traumatic experiences as factors increasing their vulnerability to other risks.</a:t>
            </a:r>
            <a:endParaRPr lang="en-US" dirty="0">
              <a:latin typeface="Segoe UI Light"/>
              <a:cs typeface="Segoe UI Light"/>
            </a:endParaRPr>
          </a:p>
        </p:txBody>
      </p:sp>
    </p:spTree>
    <p:extLst>
      <p:ext uri="{BB962C8B-B14F-4D97-AF65-F5344CB8AC3E}">
        <p14:creationId xmlns:p14="http://schemas.microsoft.com/office/powerpoint/2010/main" val="1254762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49991" y="489528"/>
            <a:ext cx="7793861" cy="615675"/>
          </a:xfrm>
        </p:spPr>
        <p:txBody>
          <a:bodyPr/>
          <a:lstStyle/>
          <a:p>
            <a:r>
              <a:rPr lang="en-US">
                <a:ea typeface="Roboto Condensed"/>
                <a:cs typeface="Roboto Condensed"/>
              </a:rPr>
              <a:t>Mental health issues and psychosocial distress</a:t>
            </a:r>
            <a:endParaRPr lang="en-US"/>
          </a:p>
        </p:txBody>
      </p:sp>
      <p:sp>
        <p:nvSpPr>
          <p:cNvPr id="5" name="Content Placeholder 2">
            <a:extLst>
              <a:ext uri="{FF2B5EF4-FFF2-40B4-BE49-F238E27FC236}">
                <a16:creationId xmlns:a16="http://schemas.microsoft.com/office/drawing/2014/main" id="{F888B6D7-9808-ED1C-29D2-6129F113BBED}"/>
              </a:ext>
            </a:extLst>
          </p:cNvPr>
          <p:cNvSpPr txBox="1">
            <a:spLocks/>
          </p:cNvSpPr>
          <p:nvPr/>
        </p:nvSpPr>
        <p:spPr>
          <a:xfrm>
            <a:off x="5855044" y="1711678"/>
            <a:ext cx="2788092" cy="24267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cs typeface="Segoe UI Light"/>
              </a:rPr>
              <a:t>32% of respondents noted that children in their household (aged min</a:t>
            </a:r>
            <a:r>
              <a:rPr lang="pl-PL">
                <a:cs typeface="Segoe UI Light"/>
              </a:rPr>
              <a:t>.</a:t>
            </a:r>
            <a:r>
              <a:rPr lang="en-US">
                <a:cs typeface="Segoe UI Light"/>
              </a:rPr>
              <a:t> 5 y.o.) exhibited signs of psychosocial distress. The highest rate of psychosocial distress was observed among children in </a:t>
            </a:r>
            <a:r>
              <a:rPr lang="en-US" err="1">
                <a:cs typeface="Segoe UI Light"/>
              </a:rPr>
              <a:t>Mykolaivska</a:t>
            </a:r>
            <a:r>
              <a:rPr lang="en-US">
                <a:cs typeface="Segoe UI Light"/>
              </a:rPr>
              <a:t> (45%) and Khersonska (42%).</a:t>
            </a:r>
            <a:endParaRPr lang="en-US"/>
          </a:p>
          <a:p>
            <a:pPr marL="0" indent="0" algn="just">
              <a:buNone/>
            </a:pPr>
            <a:r>
              <a:rPr lang="en-US">
                <a:cs typeface="Segoe UI Light"/>
              </a:rPr>
              <a:t>Overall, the declared rate was slightly higher in urban (33%) than rural (27%) areas.</a:t>
            </a:r>
            <a:endParaRPr lang="en-US"/>
          </a:p>
        </p:txBody>
      </p:sp>
      <p:sp>
        <p:nvSpPr>
          <p:cNvPr id="3" name="TextBox 2">
            <a:extLst>
              <a:ext uri="{FF2B5EF4-FFF2-40B4-BE49-F238E27FC236}">
                <a16:creationId xmlns:a16="http://schemas.microsoft.com/office/drawing/2014/main" id="{B5151619-6771-FB74-2B6F-A4882D4A5EA1}"/>
              </a:ext>
            </a:extLst>
          </p:cNvPr>
          <p:cNvSpPr txBox="1"/>
          <p:nvPr/>
        </p:nvSpPr>
        <p:spPr>
          <a:xfrm>
            <a:off x="352148" y="5437023"/>
            <a:ext cx="518972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*n=2384</a:t>
            </a:r>
            <a:endParaRPr lang="en-US" sz="1100">
              <a:solidFill>
                <a:srgbClr val="333333"/>
              </a:solidFill>
              <a:ea typeface="+mn-lt"/>
              <a:cs typeface="+mn-lt"/>
            </a:endParaRPr>
          </a:p>
        </p:txBody>
      </p:sp>
      <p:pic>
        <p:nvPicPr>
          <p:cNvPr id="6" name="Picture 5">
            <a:extLst>
              <a:ext uri="{FF2B5EF4-FFF2-40B4-BE49-F238E27FC236}">
                <a16:creationId xmlns:a16="http://schemas.microsoft.com/office/drawing/2014/main" id="{DD9B5811-F1BA-8AE3-569F-95DDD690B9FD}"/>
              </a:ext>
            </a:extLst>
          </p:cNvPr>
          <p:cNvPicPr>
            <a:picLocks noChangeAspect="1"/>
          </p:cNvPicPr>
          <p:nvPr/>
        </p:nvPicPr>
        <p:blipFill>
          <a:blip r:embed="rId2"/>
          <a:stretch>
            <a:fillRect/>
          </a:stretch>
        </p:blipFill>
        <p:spPr>
          <a:xfrm>
            <a:off x="164968" y="2206345"/>
            <a:ext cx="5550031" cy="3223017"/>
          </a:xfrm>
          <a:prstGeom prst="rect">
            <a:avLst/>
          </a:prstGeom>
        </p:spPr>
      </p:pic>
      <p:pic>
        <p:nvPicPr>
          <p:cNvPr id="4" name="Picture 3" descr="A graph showing the difference between mental health and mental disorder&#10;&#10;Description automatically generated">
            <a:extLst>
              <a:ext uri="{FF2B5EF4-FFF2-40B4-BE49-F238E27FC236}">
                <a16:creationId xmlns:a16="http://schemas.microsoft.com/office/drawing/2014/main" id="{1D3D029B-013A-83D6-C237-D45E8C0F2B0B}"/>
              </a:ext>
            </a:extLst>
          </p:cNvPr>
          <p:cNvPicPr>
            <a:picLocks noChangeAspect="1"/>
          </p:cNvPicPr>
          <p:nvPr/>
        </p:nvPicPr>
        <p:blipFill>
          <a:blip r:embed="rId3"/>
          <a:stretch>
            <a:fillRect/>
          </a:stretch>
        </p:blipFill>
        <p:spPr>
          <a:xfrm>
            <a:off x="5538248" y="4332295"/>
            <a:ext cx="3405434" cy="1964132"/>
          </a:xfrm>
          <a:prstGeom prst="rect">
            <a:avLst/>
          </a:prstGeom>
        </p:spPr>
      </p:pic>
      <p:sp>
        <p:nvSpPr>
          <p:cNvPr id="7" name="TextBox 6">
            <a:extLst>
              <a:ext uri="{FF2B5EF4-FFF2-40B4-BE49-F238E27FC236}">
                <a16:creationId xmlns:a16="http://schemas.microsoft.com/office/drawing/2014/main" id="{36B2DC06-CAD1-CBEE-874A-2E2B285B774A}"/>
              </a:ext>
            </a:extLst>
          </p:cNvPr>
          <p:cNvSpPr txBox="1"/>
          <p:nvPr/>
        </p:nvSpPr>
        <p:spPr>
          <a:xfrm>
            <a:off x="5855045" y="6285435"/>
            <a:ext cx="2868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900">
                <a:cs typeface="Segoe UI Light"/>
              </a:rPr>
              <a:t>n=753</a:t>
            </a:r>
            <a:endParaRPr lang="en-US" sz="1100">
              <a:solidFill>
                <a:srgbClr val="333333"/>
              </a:solidFill>
              <a:ea typeface="+mn-lt"/>
              <a:cs typeface="+mn-lt"/>
            </a:endParaRPr>
          </a:p>
        </p:txBody>
      </p:sp>
    </p:spTree>
    <p:extLst>
      <p:ext uri="{BB962C8B-B14F-4D97-AF65-F5344CB8AC3E}">
        <p14:creationId xmlns:p14="http://schemas.microsoft.com/office/powerpoint/2010/main" val="150344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4E2F-5434-7AFD-59F6-2C1C1D27B7A2}"/>
              </a:ext>
            </a:extLst>
          </p:cNvPr>
          <p:cNvSpPr>
            <a:spLocks noGrp="1"/>
          </p:cNvSpPr>
          <p:nvPr>
            <p:ph type="title"/>
          </p:nvPr>
        </p:nvSpPr>
        <p:spPr>
          <a:xfrm>
            <a:off x="353963" y="489528"/>
            <a:ext cx="6697144" cy="615675"/>
          </a:xfrm>
        </p:spPr>
        <p:txBody>
          <a:bodyPr/>
          <a:lstStyle/>
          <a:p>
            <a:r>
              <a:rPr lang="en-US">
                <a:ea typeface="Roboto Condensed"/>
                <a:cs typeface="Roboto Condensed"/>
              </a:rPr>
              <a:t>Access to child protection services</a:t>
            </a:r>
            <a:endParaRPr lang="en-US"/>
          </a:p>
        </p:txBody>
      </p:sp>
      <p:sp>
        <p:nvSpPr>
          <p:cNvPr id="3" name="Content Placeholder 2">
            <a:extLst>
              <a:ext uri="{FF2B5EF4-FFF2-40B4-BE49-F238E27FC236}">
                <a16:creationId xmlns:a16="http://schemas.microsoft.com/office/drawing/2014/main" id="{99A67C3A-616B-D04B-CDF1-31CC8BA635B2}"/>
              </a:ext>
            </a:extLst>
          </p:cNvPr>
          <p:cNvSpPr>
            <a:spLocks noGrp="1"/>
          </p:cNvSpPr>
          <p:nvPr>
            <p:ph sz="quarter" idx="10"/>
          </p:nvPr>
        </p:nvSpPr>
        <p:spPr>
          <a:xfrm>
            <a:off x="507147" y="1559378"/>
            <a:ext cx="3471037" cy="4738918"/>
          </a:xfrm>
        </p:spPr>
        <p:txBody>
          <a:bodyPr vert="horz" lIns="91440" tIns="45720" rIns="91440" bIns="45720" rtlCol="0" anchor="ctr">
            <a:noAutofit/>
          </a:bodyPr>
          <a:lstStyle/>
          <a:p>
            <a:pPr marL="0" indent="0" algn="just">
              <a:buNone/>
            </a:pPr>
            <a:r>
              <a:rPr lang="en-US" sz="1500">
                <a:solidFill>
                  <a:srgbClr val="444444"/>
                </a:solidFill>
                <a:ea typeface="+mn-lt"/>
                <a:cs typeface="+mn-lt"/>
              </a:rPr>
              <a:t>Among available child protection (CP) services, informants most frequently mentioned the Service for Children (</a:t>
            </a:r>
            <a:r>
              <a:rPr lang="en-US" sz="1500" err="1">
                <a:solidFill>
                  <a:srgbClr val="444444"/>
                </a:solidFill>
                <a:ea typeface="+mn-lt"/>
                <a:cs typeface="+mn-lt"/>
              </a:rPr>
              <a:t>Cлужбa</a:t>
            </a:r>
            <a:r>
              <a:rPr lang="en-US" sz="1500">
                <a:solidFill>
                  <a:srgbClr val="444444"/>
                </a:solidFill>
                <a:ea typeface="+mn-lt"/>
                <a:cs typeface="+mn-lt"/>
              </a:rPr>
              <a:t> у </a:t>
            </a:r>
            <a:r>
              <a:rPr lang="en-US" sz="1500" err="1">
                <a:solidFill>
                  <a:srgbClr val="444444"/>
                </a:solidFill>
                <a:ea typeface="+mn-lt"/>
                <a:cs typeface="+mn-lt"/>
              </a:rPr>
              <a:t>справах</a:t>
            </a:r>
            <a:r>
              <a:rPr lang="en-US" sz="1500">
                <a:solidFill>
                  <a:srgbClr val="444444"/>
                </a:solidFill>
                <a:ea typeface="+mn-lt"/>
                <a:cs typeface="+mn-lt"/>
              </a:rPr>
              <a:t> </a:t>
            </a:r>
            <a:r>
              <a:rPr lang="en-US" sz="1500" err="1">
                <a:solidFill>
                  <a:srgbClr val="444444"/>
                </a:solidFill>
                <a:ea typeface="+mn-lt"/>
                <a:cs typeface="+mn-lt"/>
              </a:rPr>
              <a:t>дітей</a:t>
            </a:r>
            <a:r>
              <a:rPr lang="en-US" sz="1500">
                <a:solidFill>
                  <a:srgbClr val="444444"/>
                </a:solidFill>
                <a:ea typeface="+mn-lt"/>
                <a:cs typeface="+mn-lt"/>
              </a:rPr>
              <a:t>), social services, </a:t>
            </a:r>
            <a:r>
              <a:rPr lang="pl-PL" sz="1500">
                <a:solidFill>
                  <a:srgbClr val="444444"/>
                </a:solidFill>
                <a:ea typeface="+mn-lt"/>
                <a:cs typeface="+mn-lt"/>
              </a:rPr>
              <a:t>m</a:t>
            </a:r>
            <a:r>
              <a:rPr lang="en-US" sz="1500" err="1">
                <a:solidFill>
                  <a:srgbClr val="444444"/>
                </a:solidFill>
                <a:ea typeface="+mn-lt"/>
                <a:cs typeface="+mn-lt"/>
              </a:rPr>
              <a:t>ental</a:t>
            </a:r>
            <a:r>
              <a:rPr lang="en-US" sz="1500">
                <a:solidFill>
                  <a:srgbClr val="444444"/>
                </a:solidFill>
                <a:ea typeface="+mn-lt"/>
                <a:cs typeface="+mn-lt"/>
              </a:rPr>
              <a:t> health and psychosocial support</a:t>
            </a:r>
            <a:r>
              <a:rPr lang="pl-PL" sz="1500">
                <a:solidFill>
                  <a:srgbClr val="444444"/>
                </a:solidFill>
                <a:ea typeface="+mn-lt"/>
                <a:cs typeface="+mn-lt"/>
              </a:rPr>
              <a:t> (</a:t>
            </a:r>
            <a:r>
              <a:rPr lang="en-US" sz="1500">
                <a:solidFill>
                  <a:srgbClr val="444444"/>
                </a:solidFill>
                <a:ea typeface="+mn-lt"/>
                <a:cs typeface="+mn-lt"/>
              </a:rPr>
              <a:t>MHPSS), legal aid and law enforcement.</a:t>
            </a:r>
            <a:endParaRPr lang="en-US" sz="1500">
              <a:solidFill>
                <a:srgbClr val="000000"/>
              </a:solidFill>
              <a:ea typeface="+mn-lt"/>
              <a:cs typeface="+mn-lt"/>
            </a:endParaRPr>
          </a:p>
          <a:p>
            <a:pPr marL="0" indent="0" algn="just">
              <a:buNone/>
            </a:pPr>
            <a:r>
              <a:rPr lang="en-US" sz="1500">
                <a:solidFill>
                  <a:srgbClr val="444444"/>
                </a:solidFill>
                <a:ea typeface="+mn-lt"/>
                <a:cs typeface="+mn-lt"/>
              </a:rPr>
              <a:t>Informants often assessed availability and quality of CP services as satisfactory. Many indicated higher availability and a wider range of services in urban areas.</a:t>
            </a:r>
          </a:p>
          <a:p>
            <a:pPr marL="0" indent="0" algn="just">
              <a:buNone/>
            </a:pPr>
            <a:r>
              <a:rPr lang="en-US" sz="1500">
                <a:solidFill>
                  <a:srgbClr val="444444"/>
                </a:solidFill>
                <a:cs typeface="Segoe UI Light"/>
              </a:rPr>
              <a:t>Nearly all respondents who sought access to social services, MHPSS, legal assistance or police succeeded. Most were satisfied with service provision, although they noted some barriers.</a:t>
            </a:r>
          </a:p>
          <a:p>
            <a:pPr marL="0" indent="0" algn="just">
              <a:buNone/>
            </a:pPr>
            <a:r>
              <a:rPr lang="en-US" sz="1500">
                <a:solidFill>
                  <a:srgbClr val="444444"/>
                </a:solidFill>
                <a:cs typeface="Segoe UI Light"/>
              </a:rPr>
              <a:t>Accessed social services and MHPSS were most often provided by public institutions and international </a:t>
            </a:r>
            <a:r>
              <a:rPr lang="en-US" sz="1500" err="1">
                <a:solidFill>
                  <a:srgbClr val="444444"/>
                </a:solidFill>
                <a:cs typeface="Segoe UI Light"/>
              </a:rPr>
              <a:t>organisations</a:t>
            </a:r>
            <a:r>
              <a:rPr lang="en-US" sz="1500">
                <a:solidFill>
                  <a:srgbClr val="444444"/>
                </a:solidFill>
                <a:cs typeface="Segoe UI Light"/>
              </a:rPr>
              <a:t>, while legal assistance – by private entities. </a:t>
            </a:r>
            <a:endParaRPr lang="en-US"/>
          </a:p>
        </p:txBody>
      </p:sp>
      <p:sp>
        <p:nvSpPr>
          <p:cNvPr id="4" name="TextBox 3">
            <a:extLst>
              <a:ext uri="{FF2B5EF4-FFF2-40B4-BE49-F238E27FC236}">
                <a16:creationId xmlns:a16="http://schemas.microsoft.com/office/drawing/2014/main" id="{5A31929B-F77B-70FD-2684-FE09945F4E22}"/>
              </a:ext>
            </a:extLst>
          </p:cNvPr>
          <p:cNvSpPr txBox="1"/>
          <p:nvPr/>
        </p:nvSpPr>
        <p:spPr>
          <a:xfrm>
            <a:off x="4319509" y="1297735"/>
            <a:ext cx="4342296" cy="5264529"/>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Segoe UI Light"/>
              </a:rPr>
              <a:t>Barriers and gaps</a:t>
            </a:r>
            <a:endParaRPr lang="en-US"/>
          </a:p>
          <a:p>
            <a:pPr marL="285750" indent="-285750">
              <a:lnSpc>
                <a:spcPct val="90000"/>
              </a:lnSpc>
              <a:spcBef>
                <a:spcPts val="1000"/>
              </a:spcBef>
              <a:buFont typeface="Arial"/>
              <a:buChar char="•"/>
            </a:pPr>
            <a:r>
              <a:rPr lang="en-US" sz="1400">
                <a:solidFill>
                  <a:srgbClr val="444444"/>
                </a:solidFill>
                <a:cs typeface="Segoe UI Light"/>
              </a:rPr>
              <a:t>Shortage of staff, including qualified specialists</a:t>
            </a:r>
          </a:p>
          <a:p>
            <a:pPr marL="285750" indent="-285750">
              <a:lnSpc>
                <a:spcPct val="90000"/>
              </a:lnSpc>
              <a:spcBef>
                <a:spcPts val="1000"/>
              </a:spcBef>
              <a:buFont typeface="Arial"/>
              <a:buChar char="•"/>
            </a:pPr>
            <a:r>
              <a:rPr lang="en-US" sz="1400">
                <a:solidFill>
                  <a:srgbClr val="444444"/>
                </a:solidFill>
                <a:cs typeface="Segoe UI Light"/>
              </a:rPr>
              <a:t>Shortage of MHPSS services</a:t>
            </a:r>
            <a:endParaRPr lang="en-US" sz="1400">
              <a:cs typeface="Segoe UI Light"/>
            </a:endParaRPr>
          </a:p>
          <a:p>
            <a:pPr marL="285750" indent="-285750">
              <a:lnSpc>
                <a:spcPct val="90000"/>
              </a:lnSpc>
              <a:spcBef>
                <a:spcPts val="1000"/>
              </a:spcBef>
              <a:buFont typeface="Arial"/>
              <a:buChar char="•"/>
            </a:pPr>
            <a:r>
              <a:rPr lang="en-US" sz="1400">
                <a:solidFill>
                  <a:srgbClr val="444444"/>
                </a:solidFill>
                <a:cs typeface="Segoe UI Light"/>
              </a:rPr>
              <a:t>Shortage of foster/guardian families or other premises for children without parental care or removed from families</a:t>
            </a:r>
          </a:p>
          <a:p>
            <a:pPr marL="285750" indent="-285750">
              <a:lnSpc>
                <a:spcPct val="90000"/>
              </a:lnSpc>
              <a:spcBef>
                <a:spcPts val="1000"/>
              </a:spcBef>
              <a:buFont typeface="Arial"/>
              <a:buChar char="•"/>
            </a:pPr>
            <a:r>
              <a:rPr lang="en-US" sz="1400">
                <a:solidFill>
                  <a:srgbClr val="444444"/>
                </a:solidFill>
                <a:cs typeface="Segoe UI Light"/>
              </a:rPr>
              <a:t>Physical barriers, incl. long distance to the facility</a:t>
            </a:r>
          </a:p>
          <a:p>
            <a:pPr marL="285750" indent="-285750">
              <a:lnSpc>
                <a:spcPct val="90000"/>
              </a:lnSpc>
              <a:spcBef>
                <a:spcPts val="1000"/>
              </a:spcBef>
              <a:buFont typeface="Arial"/>
              <a:buChar char="•"/>
            </a:pPr>
            <a:r>
              <a:rPr lang="en-US" sz="1400">
                <a:solidFill>
                  <a:srgbClr val="444444"/>
                </a:solidFill>
                <a:cs typeface="Segoe UI Light"/>
              </a:rPr>
              <a:t>Safety concerns at the facilities or when travelling there</a:t>
            </a:r>
          </a:p>
          <a:p>
            <a:pPr marL="285750" indent="-285750">
              <a:lnSpc>
                <a:spcPct val="90000"/>
              </a:lnSpc>
              <a:spcBef>
                <a:spcPts val="1000"/>
              </a:spcBef>
              <a:buFont typeface="Arial"/>
              <a:buChar char="•"/>
            </a:pPr>
            <a:r>
              <a:rPr lang="en-US" sz="1400">
                <a:solidFill>
                  <a:srgbClr val="444444"/>
                </a:solidFill>
                <a:cs typeface="Segoe UI Light"/>
              </a:rPr>
              <a:t>Lack of information or awareness of CP services</a:t>
            </a:r>
          </a:p>
          <a:p>
            <a:pPr marL="285750" indent="-285750">
              <a:lnSpc>
                <a:spcPct val="90000"/>
              </a:lnSpc>
              <a:spcBef>
                <a:spcPts val="1000"/>
              </a:spcBef>
              <a:buFont typeface="Arial"/>
              <a:buChar char="•"/>
            </a:pPr>
            <a:r>
              <a:rPr lang="en-US" sz="1400">
                <a:solidFill>
                  <a:srgbClr val="444444"/>
                </a:solidFill>
                <a:cs typeface="Segoe UI Light"/>
              </a:rPr>
              <a:t>Prolonged waiting time or long response time of CP actors</a:t>
            </a:r>
          </a:p>
          <a:p>
            <a:pPr marL="285750" indent="-285750">
              <a:lnSpc>
                <a:spcPct val="90000"/>
              </a:lnSpc>
              <a:spcBef>
                <a:spcPts val="1000"/>
              </a:spcBef>
              <a:buFont typeface="Arial"/>
              <a:buChar char="•"/>
            </a:pPr>
            <a:r>
              <a:rPr lang="en-US" sz="1400">
                <a:solidFill>
                  <a:srgbClr val="444444"/>
                </a:solidFill>
                <a:cs typeface="Segoe UI Light"/>
              </a:rPr>
              <a:t>Cultural barriers, fear judgement, shame</a:t>
            </a:r>
          </a:p>
          <a:p>
            <a:pPr marL="285750" indent="-285750">
              <a:lnSpc>
                <a:spcPct val="90000"/>
              </a:lnSpc>
              <a:spcBef>
                <a:spcPts val="1000"/>
              </a:spcBef>
              <a:buFont typeface="Arial"/>
              <a:buChar char="•"/>
            </a:pPr>
            <a:r>
              <a:rPr lang="en-US" sz="1400">
                <a:solidFill>
                  <a:srgbClr val="444444"/>
                </a:solidFill>
                <a:cs typeface="Segoe UI Light"/>
              </a:rPr>
              <a:t>High costs of services or limited range of services available for free</a:t>
            </a:r>
          </a:p>
          <a:p>
            <a:pPr marL="285750" indent="-285750">
              <a:lnSpc>
                <a:spcPct val="90000"/>
              </a:lnSpc>
              <a:spcBef>
                <a:spcPts val="1000"/>
              </a:spcBef>
              <a:buFont typeface="Arial"/>
              <a:buChar char="•"/>
            </a:pPr>
            <a:r>
              <a:rPr lang="en-US" sz="1400">
                <a:solidFill>
                  <a:srgbClr val="444444"/>
                </a:solidFill>
                <a:cs typeface="Segoe UI Light"/>
              </a:rPr>
              <a:t>Bureaucracy</a:t>
            </a:r>
          </a:p>
        </p:txBody>
      </p:sp>
    </p:spTree>
    <p:extLst>
      <p:ext uri="{BB962C8B-B14F-4D97-AF65-F5344CB8AC3E}">
        <p14:creationId xmlns:p14="http://schemas.microsoft.com/office/powerpoint/2010/main" val="381383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4E2F-5434-7AFD-59F6-2C1C1D27B7A2}"/>
              </a:ext>
            </a:extLst>
          </p:cNvPr>
          <p:cNvSpPr>
            <a:spLocks noGrp="1"/>
          </p:cNvSpPr>
          <p:nvPr>
            <p:ph type="title"/>
          </p:nvPr>
        </p:nvSpPr>
        <p:spPr/>
        <p:txBody>
          <a:bodyPr/>
          <a:lstStyle/>
          <a:p>
            <a:r>
              <a:rPr lang="en-US">
                <a:ea typeface="Roboto Condensed"/>
                <a:cs typeface="Roboto Condensed"/>
              </a:rPr>
              <a:t>CP response and coordination</a:t>
            </a:r>
            <a:endParaRPr lang="en-US"/>
          </a:p>
        </p:txBody>
      </p:sp>
      <p:sp>
        <p:nvSpPr>
          <p:cNvPr id="3" name="Content Placeholder 2">
            <a:extLst>
              <a:ext uri="{FF2B5EF4-FFF2-40B4-BE49-F238E27FC236}">
                <a16:creationId xmlns:a16="http://schemas.microsoft.com/office/drawing/2014/main" id="{99A67C3A-616B-D04B-CDF1-31CC8BA635B2}"/>
              </a:ext>
            </a:extLst>
          </p:cNvPr>
          <p:cNvSpPr>
            <a:spLocks noGrp="1"/>
          </p:cNvSpPr>
          <p:nvPr>
            <p:ph sz="quarter" idx="10"/>
          </p:nvPr>
        </p:nvSpPr>
        <p:spPr>
          <a:xfrm>
            <a:off x="1732633" y="1700780"/>
            <a:ext cx="7065005" cy="4703568"/>
          </a:xfrm>
        </p:spPr>
        <p:txBody>
          <a:bodyPr vert="horz" lIns="91440" tIns="45720" rIns="91440" bIns="45720" rtlCol="0" anchor="t">
            <a:normAutofit/>
          </a:bodyPr>
          <a:lstStyle/>
          <a:p>
            <a:pPr marL="0" indent="0" algn="just">
              <a:buNone/>
            </a:pPr>
            <a:r>
              <a:rPr lang="en-US" sz="1600">
                <a:cs typeface="Segoe UI Light"/>
              </a:rPr>
              <a:t>Most informants reported that local CP response was in line with the national policy, although a few mentioned limited ability to fulfill national plans.</a:t>
            </a:r>
          </a:p>
          <a:p>
            <a:pPr marL="0" indent="0" algn="just">
              <a:buNone/>
            </a:pPr>
            <a:endParaRPr lang="en-US" sz="1600">
              <a:ea typeface="+mn-lt"/>
              <a:cs typeface="+mn-lt"/>
            </a:endParaRPr>
          </a:p>
          <a:p>
            <a:pPr marL="0" indent="0" algn="just">
              <a:buNone/>
            </a:pPr>
            <a:r>
              <a:rPr lang="en-US" sz="1600">
                <a:ea typeface="+mn-lt"/>
                <a:cs typeface="+mn-lt"/>
              </a:rPr>
              <a:t>Many emphasized that CP services were collaborating with each other, as well as with service providers (including healthcare and education providers). Additionally, cooperation between governmental and non-governmental actors was noted.</a:t>
            </a:r>
          </a:p>
          <a:p>
            <a:pPr marL="0" indent="0" algn="just">
              <a:buNone/>
            </a:pPr>
            <a:endParaRPr lang="en-US" sz="1600">
              <a:ea typeface="+mn-lt"/>
              <a:cs typeface="+mn-lt"/>
            </a:endParaRPr>
          </a:p>
          <a:p>
            <a:pPr marL="0" indent="0" algn="just">
              <a:buNone/>
            </a:pPr>
            <a:r>
              <a:rPr lang="en-US" sz="1600">
                <a:ea typeface="+mn-lt"/>
                <a:cs typeface="+mn-lt"/>
              </a:rPr>
              <a:t>Informants, including representatives of healthcare and education institutions, declared that they would report child abuse or other risks to relevant CP services or to the police.</a:t>
            </a:r>
            <a:endParaRPr lang="en-US" sz="1600"/>
          </a:p>
          <a:p>
            <a:pPr marL="0" indent="0" algn="just">
              <a:buNone/>
            </a:pPr>
            <a:endParaRPr lang="en-US" sz="1600">
              <a:ea typeface="+mn-lt"/>
              <a:cs typeface="+mn-lt"/>
            </a:endParaRPr>
          </a:p>
          <a:p>
            <a:pPr marL="0" indent="0" algn="just">
              <a:buNone/>
            </a:pPr>
            <a:r>
              <a:rPr lang="en-US" sz="1600">
                <a:ea typeface="+mn-lt"/>
                <a:cs typeface="+mn-lt"/>
              </a:rPr>
              <a:t>Many, particularly education providers, reported conducting preventive checks and monitoring potential CP risks. They communicated with parents and children, highlighting their crucial role in ensuring children's safety from the outset. </a:t>
            </a:r>
            <a:r>
              <a:rPr lang="en-US" sz="1600">
                <a:cs typeface="Segoe UI Light"/>
              </a:rPr>
              <a:t>Some noted that this role was hindered by transition to online schooling.</a:t>
            </a:r>
          </a:p>
        </p:txBody>
      </p:sp>
      <p:pic>
        <p:nvPicPr>
          <p:cNvPr id="4" name="Graphic 3" descr="Bullseye outline">
            <a:extLst>
              <a:ext uri="{FF2B5EF4-FFF2-40B4-BE49-F238E27FC236}">
                <a16:creationId xmlns:a16="http://schemas.microsoft.com/office/drawing/2014/main" id="{86582752-2A40-2EE8-8E90-5B46250E69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 y="1557779"/>
            <a:ext cx="914400" cy="914400"/>
          </a:xfrm>
          <a:prstGeom prst="rect">
            <a:avLst/>
          </a:prstGeom>
        </p:spPr>
      </p:pic>
      <p:pic>
        <p:nvPicPr>
          <p:cNvPr id="5" name="Graphic 4" descr="Handshake outline">
            <a:extLst>
              <a:ext uri="{FF2B5EF4-FFF2-40B4-BE49-F238E27FC236}">
                <a16:creationId xmlns:a16="http://schemas.microsoft.com/office/drawing/2014/main" id="{1E9738E2-F524-ABE3-D71C-2FBBD8D01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800" y="2618014"/>
            <a:ext cx="914400" cy="914400"/>
          </a:xfrm>
          <a:prstGeom prst="rect">
            <a:avLst/>
          </a:prstGeom>
        </p:spPr>
      </p:pic>
      <p:pic>
        <p:nvPicPr>
          <p:cNvPr id="6" name="Graphic 5" descr="Siren outline">
            <a:extLst>
              <a:ext uri="{FF2B5EF4-FFF2-40B4-BE49-F238E27FC236}">
                <a16:creationId xmlns:a16="http://schemas.microsoft.com/office/drawing/2014/main" id="{9846407A-2348-64C2-B7C3-B34AC302C5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3815443"/>
            <a:ext cx="914400" cy="914400"/>
          </a:xfrm>
          <a:prstGeom prst="rect">
            <a:avLst/>
          </a:prstGeom>
        </p:spPr>
      </p:pic>
      <p:pic>
        <p:nvPicPr>
          <p:cNvPr id="7" name="Graphic 6" descr="Eye outline">
            <a:extLst>
              <a:ext uri="{FF2B5EF4-FFF2-40B4-BE49-F238E27FC236}">
                <a16:creationId xmlns:a16="http://schemas.microsoft.com/office/drawing/2014/main" id="{0FA60FEB-18B6-D938-4AE9-02F3A6F9BC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800" y="5040086"/>
            <a:ext cx="914400" cy="914400"/>
          </a:xfrm>
          <a:prstGeom prst="rect">
            <a:avLst/>
          </a:prstGeom>
        </p:spPr>
      </p:pic>
    </p:spTree>
    <p:extLst>
      <p:ext uri="{BB962C8B-B14F-4D97-AF65-F5344CB8AC3E}">
        <p14:creationId xmlns:p14="http://schemas.microsoft.com/office/powerpoint/2010/main" val="3609614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53963" y="489528"/>
            <a:ext cx="7863515" cy="615675"/>
          </a:xfrm>
        </p:spPr>
        <p:txBody>
          <a:bodyPr/>
          <a:lstStyle/>
          <a:p>
            <a:r>
              <a:rPr lang="en-US">
                <a:ea typeface="Roboto Condensed"/>
                <a:cs typeface="Roboto Condensed"/>
              </a:rPr>
              <a:t>Communities' reaction to child abuse</a:t>
            </a:r>
            <a:endParaRPr lang="en-US"/>
          </a:p>
        </p:txBody>
      </p:sp>
      <p:sp>
        <p:nvSpPr>
          <p:cNvPr id="3" name="Content Placeholder 2">
            <a:extLst>
              <a:ext uri="{FF2B5EF4-FFF2-40B4-BE49-F238E27FC236}">
                <a16:creationId xmlns:a16="http://schemas.microsoft.com/office/drawing/2014/main" id="{1ACFF5B8-C321-E98C-6775-524BFAA2FA40}"/>
              </a:ext>
            </a:extLst>
          </p:cNvPr>
          <p:cNvSpPr>
            <a:spLocks noGrp="1"/>
          </p:cNvSpPr>
          <p:nvPr>
            <p:ph sz="quarter" idx="10"/>
          </p:nvPr>
        </p:nvSpPr>
        <p:spPr>
          <a:xfrm>
            <a:off x="5061466" y="1251829"/>
            <a:ext cx="3736172" cy="4781044"/>
          </a:xfrm>
        </p:spPr>
        <p:txBody>
          <a:bodyPr vert="horz" lIns="91440" tIns="45720" rIns="91440" bIns="45720" rtlCol="0" anchor="ctr">
            <a:noAutofit/>
          </a:bodyPr>
          <a:lstStyle/>
          <a:p>
            <a:pPr marL="0" indent="0" algn="just">
              <a:buNone/>
            </a:pPr>
            <a:r>
              <a:rPr lang="en-US" sz="1500">
                <a:cs typeface="Segoe UI Light"/>
              </a:rPr>
              <a:t>The majority of respondents across all oblasts indicated that they would report domestic (78%) and other (83%) child abuse. There were no differences in reporting across urban and rural areas.</a:t>
            </a:r>
          </a:p>
          <a:p>
            <a:pPr marL="0" indent="0" algn="just">
              <a:buNone/>
            </a:pPr>
            <a:r>
              <a:rPr lang="en-US" sz="1500">
                <a:cs typeface="Segoe UI Light"/>
              </a:rPr>
              <a:t>The highest share of respondents who would not react to a CP incident was in </a:t>
            </a:r>
            <a:r>
              <a:rPr lang="en-US" sz="1500" err="1">
                <a:cs typeface="Segoe UI Light"/>
              </a:rPr>
              <a:t>Dnipropetrovska</a:t>
            </a:r>
            <a:r>
              <a:rPr lang="en-US" sz="1500">
                <a:cs typeface="Segoe UI Light"/>
              </a:rPr>
              <a:t> and </a:t>
            </a:r>
            <a:r>
              <a:rPr lang="en-US" sz="1500" err="1">
                <a:cs typeface="Segoe UI Light"/>
              </a:rPr>
              <a:t>Kharkivska</a:t>
            </a:r>
            <a:r>
              <a:rPr lang="en-US" sz="1500">
                <a:cs typeface="Segoe UI Light"/>
              </a:rPr>
              <a:t>.</a:t>
            </a:r>
          </a:p>
          <a:p>
            <a:pPr marL="0" indent="0" algn="just">
              <a:buNone/>
            </a:pPr>
            <a:r>
              <a:rPr lang="en-US" sz="1500">
                <a:cs typeface="Segoe UI Light"/>
              </a:rPr>
              <a:t>Most informants believed that members of their community would report child abuse and rather trusted that reporting would improve child's situation.</a:t>
            </a:r>
          </a:p>
          <a:p>
            <a:pPr marL="0" indent="0" algn="just">
              <a:buNone/>
            </a:pPr>
            <a:r>
              <a:rPr lang="en-US" sz="1500">
                <a:cs typeface="Segoe UI Light"/>
              </a:rPr>
              <a:t>Some noted that </a:t>
            </a:r>
            <a:r>
              <a:rPr lang="en-US" sz="1500">
                <a:solidFill>
                  <a:srgbClr val="000000"/>
                </a:solidFill>
                <a:ea typeface="+mn-lt"/>
                <a:cs typeface="+mn-lt"/>
              </a:rPr>
              <a:t>community members would not report CP incidents due to lack of trust, concern of worsening the child's situation, or taking measures themselves.</a:t>
            </a:r>
            <a:endParaRPr lang="en-US" sz="1500">
              <a:solidFill>
                <a:srgbClr val="000000"/>
              </a:solidFill>
              <a:cs typeface="Segoe UI Light"/>
            </a:endParaRPr>
          </a:p>
        </p:txBody>
      </p:sp>
      <p:pic>
        <p:nvPicPr>
          <p:cNvPr id="5" name="Picture 4">
            <a:extLst>
              <a:ext uri="{FF2B5EF4-FFF2-40B4-BE49-F238E27FC236}">
                <a16:creationId xmlns:a16="http://schemas.microsoft.com/office/drawing/2014/main" id="{E0D5C93B-1190-CF77-E583-ED04F0BCA9C5}"/>
              </a:ext>
            </a:extLst>
          </p:cNvPr>
          <p:cNvPicPr>
            <a:picLocks noChangeAspect="1"/>
          </p:cNvPicPr>
          <p:nvPr/>
        </p:nvPicPr>
        <p:blipFill>
          <a:blip r:embed="rId2"/>
          <a:srcRect/>
          <a:stretch/>
        </p:blipFill>
        <p:spPr>
          <a:xfrm>
            <a:off x="396551" y="1900238"/>
            <a:ext cx="4645673" cy="3486149"/>
          </a:xfrm>
          <a:prstGeom prst="rect">
            <a:avLst/>
          </a:prstGeom>
        </p:spPr>
      </p:pic>
    </p:spTree>
    <p:extLst>
      <p:ext uri="{BB962C8B-B14F-4D97-AF65-F5344CB8AC3E}">
        <p14:creationId xmlns:p14="http://schemas.microsoft.com/office/powerpoint/2010/main" val="1502981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53963" y="489528"/>
            <a:ext cx="6949629" cy="615675"/>
          </a:xfrm>
        </p:spPr>
        <p:txBody>
          <a:bodyPr/>
          <a:lstStyle/>
          <a:p>
            <a:r>
              <a:rPr lang="en-US">
                <a:ea typeface="Roboto Condensed"/>
                <a:cs typeface="Roboto Condensed"/>
              </a:rPr>
              <a:t>Reporting child abuse by </a:t>
            </a:r>
            <a:r>
              <a:rPr lang="en-US" err="1">
                <a:ea typeface="Roboto Condensed"/>
                <a:cs typeface="Roboto Condensed"/>
              </a:rPr>
              <a:t>communites</a:t>
            </a:r>
            <a:endParaRPr lang="en-US" err="1"/>
          </a:p>
        </p:txBody>
      </p:sp>
      <p:sp>
        <p:nvSpPr>
          <p:cNvPr id="3" name="Content Placeholder 2">
            <a:extLst>
              <a:ext uri="{FF2B5EF4-FFF2-40B4-BE49-F238E27FC236}">
                <a16:creationId xmlns:a16="http://schemas.microsoft.com/office/drawing/2014/main" id="{1ACFF5B8-C321-E98C-6775-524BFAA2FA40}"/>
              </a:ext>
            </a:extLst>
          </p:cNvPr>
          <p:cNvSpPr>
            <a:spLocks noGrp="1"/>
          </p:cNvSpPr>
          <p:nvPr>
            <p:ph sz="quarter" idx="10"/>
          </p:nvPr>
        </p:nvSpPr>
        <p:spPr>
          <a:xfrm>
            <a:off x="355521" y="1473692"/>
            <a:ext cx="4012594" cy="4333369"/>
          </a:xfrm>
        </p:spPr>
        <p:txBody>
          <a:bodyPr vert="horz" lIns="91440" tIns="45720" rIns="91440" bIns="45720" rtlCol="0" anchor="ctr">
            <a:normAutofit/>
          </a:bodyPr>
          <a:lstStyle/>
          <a:p>
            <a:pPr marL="0" indent="0" algn="just">
              <a:buNone/>
            </a:pPr>
            <a:r>
              <a:rPr lang="en-US" sz="1500">
                <a:cs typeface="Segoe UI Light"/>
              </a:rPr>
              <a:t>Declared reporting risks to the police and child protection services was more common across urban areas, while reporting to service providers or community leaders was more frequent across rural areas.</a:t>
            </a:r>
          </a:p>
          <a:p>
            <a:pPr marL="0" indent="0" algn="just">
              <a:buNone/>
            </a:pPr>
            <a:r>
              <a:rPr lang="en-US" sz="1500">
                <a:cs typeface="Segoe UI Light"/>
              </a:rPr>
              <a:t>About a quarter of respondents fully trusted that reporting child abuse to the actor they mentioned would improve child's situation, while about a tenth were skeptical (rather didn't trust or didn't trust at all).</a:t>
            </a:r>
          </a:p>
          <a:p>
            <a:pPr marL="0" indent="0" algn="just">
              <a:buNone/>
            </a:pPr>
            <a:r>
              <a:rPr lang="pl-PL" sz="1500">
                <a:cs typeface="Segoe UI Light"/>
              </a:rPr>
              <a:t>The </a:t>
            </a:r>
            <a:r>
              <a:rPr lang="pl-PL" sz="1500" err="1">
                <a:cs typeface="Segoe UI Light"/>
              </a:rPr>
              <a:t>highest</a:t>
            </a:r>
            <a:r>
              <a:rPr lang="pl-PL" sz="1500">
                <a:cs typeface="Segoe UI Light"/>
              </a:rPr>
              <a:t> </a:t>
            </a:r>
            <a:r>
              <a:rPr lang="pl-PL" sz="1500" err="1">
                <a:cs typeface="Segoe UI Light"/>
              </a:rPr>
              <a:t>share</a:t>
            </a:r>
            <a:r>
              <a:rPr lang="pl-PL" sz="1500">
                <a:cs typeface="Segoe UI Light"/>
              </a:rPr>
              <a:t> of</a:t>
            </a:r>
            <a:r>
              <a:rPr lang="en-US" sz="1500">
                <a:cs typeface="Segoe UI Light"/>
              </a:rPr>
              <a:t> respondents believed that children themselves could report cases to the police (50%), member of their family (44%) or school (35%).</a:t>
            </a:r>
          </a:p>
        </p:txBody>
      </p:sp>
      <p:pic>
        <p:nvPicPr>
          <p:cNvPr id="5" name="Picture 4">
            <a:extLst>
              <a:ext uri="{FF2B5EF4-FFF2-40B4-BE49-F238E27FC236}">
                <a16:creationId xmlns:a16="http://schemas.microsoft.com/office/drawing/2014/main" id="{150CF646-ACA4-D58B-DF44-AEE847F0A5E9}"/>
              </a:ext>
            </a:extLst>
          </p:cNvPr>
          <p:cNvPicPr>
            <a:picLocks noChangeAspect="1"/>
          </p:cNvPicPr>
          <p:nvPr/>
        </p:nvPicPr>
        <p:blipFill>
          <a:blip r:embed="rId2"/>
          <a:srcRect/>
          <a:stretch/>
        </p:blipFill>
        <p:spPr>
          <a:xfrm>
            <a:off x="4406452" y="1647248"/>
            <a:ext cx="4398269" cy="3973080"/>
          </a:xfrm>
          <a:prstGeom prst="rect">
            <a:avLst/>
          </a:prstGeom>
        </p:spPr>
      </p:pic>
      <p:sp>
        <p:nvSpPr>
          <p:cNvPr id="4" name="TextBox 3">
            <a:extLst>
              <a:ext uri="{FF2B5EF4-FFF2-40B4-BE49-F238E27FC236}">
                <a16:creationId xmlns:a16="http://schemas.microsoft.com/office/drawing/2014/main" id="{BE5DC0C2-F7EC-E7E5-E38E-0BEB630D8F7E}"/>
              </a:ext>
            </a:extLst>
          </p:cNvPr>
          <p:cNvSpPr txBox="1"/>
          <p:nvPr/>
        </p:nvSpPr>
        <p:spPr>
          <a:xfrm>
            <a:off x="4571999" y="5810250"/>
            <a:ext cx="374332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Segoe UI Light"/>
              </a:rPr>
              <a:t>*Out of those who declared that they would report child abuse (n=2513).</a:t>
            </a:r>
            <a:endParaRPr lang="en-US" sz="900"/>
          </a:p>
        </p:txBody>
      </p:sp>
    </p:spTree>
    <p:extLst>
      <p:ext uri="{BB962C8B-B14F-4D97-AF65-F5344CB8AC3E}">
        <p14:creationId xmlns:p14="http://schemas.microsoft.com/office/powerpoint/2010/main" val="2946480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62704" y="489528"/>
            <a:ext cx="8742776" cy="615675"/>
          </a:xfrm>
        </p:spPr>
        <p:txBody>
          <a:bodyPr/>
          <a:lstStyle/>
          <a:p>
            <a:r>
              <a:rPr lang="en-US">
                <a:ea typeface="Roboto Condensed"/>
                <a:cs typeface="Roboto Condensed"/>
              </a:rPr>
              <a:t>Child reporting and safety networks</a:t>
            </a:r>
            <a:endParaRPr lang="en-US" err="1"/>
          </a:p>
        </p:txBody>
      </p:sp>
      <p:pic>
        <p:nvPicPr>
          <p:cNvPr id="10" name="Picture 9" descr="A graph of a number of individuals&#10;&#10;Description automatically generated">
            <a:extLst>
              <a:ext uri="{FF2B5EF4-FFF2-40B4-BE49-F238E27FC236}">
                <a16:creationId xmlns:a16="http://schemas.microsoft.com/office/drawing/2014/main" id="{8FAF5B44-BDBD-CBE4-4D40-EBBD934474E7}"/>
              </a:ext>
            </a:extLst>
          </p:cNvPr>
          <p:cNvPicPr>
            <a:picLocks noChangeAspect="1"/>
          </p:cNvPicPr>
          <p:nvPr/>
        </p:nvPicPr>
        <p:blipFill>
          <a:blip r:embed="rId2"/>
          <a:stretch>
            <a:fillRect/>
          </a:stretch>
        </p:blipFill>
        <p:spPr>
          <a:xfrm>
            <a:off x="530163" y="1371599"/>
            <a:ext cx="3759125" cy="5128181"/>
          </a:xfrm>
          <a:prstGeom prst="rect">
            <a:avLst/>
          </a:prstGeom>
        </p:spPr>
      </p:pic>
      <p:sp>
        <p:nvSpPr>
          <p:cNvPr id="4" name="TextBox 3">
            <a:extLst>
              <a:ext uri="{FF2B5EF4-FFF2-40B4-BE49-F238E27FC236}">
                <a16:creationId xmlns:a16="http://schemas.microsoft.com/office/drawing/2014/main" id="{54110BF9-F400-8C95-3333-12D6649969C2}"/>
              </a:ext>
            </a:extLst>
          </p:cNvPr>
          <p:cNvSpPr txBox="1"/>
          <p:nvPr/>
        </p:nvSpPr>
        <p:spPr>
          <a:xfrm>
            <a:off x="4471572" y="1449193"/>
            <a:ext cx="4132171" cy="5042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800"/>
              </a:spcAft>
            </a:pPr>
            <a:r>
              <a:rPr lang="en-US" sz="1400">
                <a:ea typeface="+mn-lt"/>
                <a:cs typeface="+mn-lt"/>
              </a:rPr>
              <a:t>Children mostly reported that they had someone they could trust with their issues and problems, indicating an overall good level of safety networks. </a:t>
            </a:r>
            <a:endParaRPr lang="en-US">
              <a:cs typeface="Segoe UI Light"/>
            </a:endParaRPr>
          </a:p>
          <a:p>
            <a:pPr algn="just">
              <a:spcAft>
                <a:spcPts val="800"/>
              </a:spcAft>
            </a:pPr>
            <a:r>
              <a:rPr lang="en-US" sz="1400">
                <a:ea typeface="+mn-lt"/>
                <a:cs typeface="+mn-lt"/>
              </a:rPr>
              <a:t>Entrusted persons were most frequently parents, friends and siblings.</a:t>
            </a:r>
            <a:endParaRPr lang="en-US" sz="1400">
              <a:cs typeface="Segoe UI Light"/>
            </a:endParaRPr>
          </a:p>
          <a:p>
            <a:pPr algn="just">
              <a:spcAft>
                <a:spcPts val="800"/>
              </a:spcAft>
            </a:pPr>
            <a:r>
              <a:rPr lang="en-US" sz="1400">
                <a:ea typeface="+mn-lt"/>
                <a:cs typeface="+mn-lt"/>
              </a:rPr>
              <a:t>Among younger groups*, children mostly reported having someone who made them feel safe. Some, particularly younger boys, indicated that they did not have such a person. </a:t>
            </a:r>
          </a:p>
          <a:p>
            <a:pPr algn="just">
              <a:spcAft>
                <a:spcPts val="800"/>
              </a:spcAft>
            </a:pPr>
            <a:r>
              <a:rPr lang="en-US" sz="1400">
                <a:ea typeface="+mn-lt"/>
                <a:cs typeface="+mn-lt"/>
              </a:rPr>
              <a:t>Most commonly those who made children feel safe included parents, friends, and siblings, with some children pointing to authority figures such as teachers and police officers. </a:t>
            </a:r>
            <a:endParaRPr lang="en-US">
              <a:cs typeface="Segoe UI Light"/>
            </a:endParaRPr>
          </a:p>
          <a:p>
            <a:pPr algn="just">
              <a:spcAft>
                <a:spcPts val="800"/>
              </a:spcAft>
            </a:pPr>
            <a:r>
              <a:rPr lang="en-US" sz="1400">
                <a:ea typeface="+mn-lt"/>
                <a:cs typeface="+mn-lt"/>
              </a:rPr>
              <a:t>Children mostly emphasized the importance of emotional support over technical solutions, emphasizing importance of emotional support, communication, and advice.</a:t>
            </a:r>
          </a:p>
          <a:p>
            <a:pPr algn="just">
              <a:spcAft>
                <a:spcPts val="800"/>
              </a:spcAft>
            </a:pPr>
            <a:r>
              <a:rPr lang="en-US" sz="1400">
                <a:ea typeface="+mn-lt"/>
                <a:cs typeface="+mn-lt"/>
              </a:rPr>
              <a:t>Children often noted that they would try to solve their problems on their own, before seeking help from adults.</a:t>
            </a:r>
            <a:endParaRPr lang="en-US" sz="1400">
              <a:cs typeface="Segoe UI Light"/>
            </a:endParaRPr>
          </a:p>
        </p:txBody>
      </p:sp>
      <p:sp>
        <p:nvSpPr>
          <p:cNvPr id="5" name="TextBox 4">
            <a:extLst>
              <a:ext uri="{FF2B5EF4-FFF2-40B4-BE49-F238E27FC236}">
                <a16:creationId xmlns:a16="http://schemas.microsoft.com/office/drawing/2014/main" id="{0EA53FD2-5C1F-AFDF-690D-AD1FA28EF0FA}"/>
              </a:ext>
            </a:extLst>
          </p:cNvPr>
          <p:cNvSpPr txBox="1"/>
          <p:nvPr/>
        </p:nvSpPr>
        <p:spPr>
          <a:xfrm>
            <a:off x="4574410" y="6374965"/>
            <a:ext cx="40178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Segoe UI Light"/>
              </a:rPr>
              <a:t>*The oldest groups were not explicitly asked this question.</a:t>
            </a:r>
          </a:p>
        </p:txBody>
      </p:sp>
    </p:spTree>
    <p:extLst>
      <p:ext uri="{BB962C8B-B14F-4D97-AF65-F5344CB8AC3E}">
        <p14:creationId xmlns:p14="http://schemas.microsoft.com/office/powerpoint/2010/main" val="2126071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62704" y="489528"/>
            <a:ext cx="8742776" cy="615675"/>
          </a:xfrm>
        </p:spPr>
        <p:txBody>
          <a:bodyPr/>
          <a:lstStyle/>
          <a:p>
            <a:r>
              <a:rPr lang="en-US">
                <a:ea typeface="Roboto Condensed"/>
                <a:cs typeface="Roboto Condensed"/>
              </a:rPr>
              <a:t>Child emancipation</a:t>
            </a:r>
            <a:endParaRPr lang="en-US" err="1"/>
          </a:p>
        </p:txBody>
      </p:sp>
      <p:sp>
        <p:nvSpPr>
          <p:cNvPr id="4" name="TextBox 3">
            <a:extLst>
              <a:ext uri="{FF2B5EF4-FFF2-40B4-BE49-F238E27FC236}">
                <a16:creationId xmlns:a16="http://schemas.microsoft.com/office/drawing/2014/main" id="{6BA63851-785F-972A-BB98-0EEC89791072}"/>
              </a:ext>
            </a:extLst>
          </p:cNvPr>
          <p:cNvSpPr txBox="1"/>
          <p:nvPr/>
        </p:nvSpPr>
        <p:spPr>
          <a:xfrm>
            <a:off x="2005973" y="3158889"/>
            <a:ext cx="6081471" cy="267765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US" sz="1400" b="1">
                <a:solidFill>
                  <a:srgbClr val="315975"/>
                </a:solidFill>
                <a:cs typeface="Arial"/>
              </a:rPr>
              <a:t>82%</a:t>
            </a:r>
            <a:r>
              <a:rPr lang="en-US" sz="1400">
                <a:cs typeface="Arial"/>
              </a:rPr>
              <a:t> agreed* that</a:t>
            </a:r>
            <a:r>
              <a:rPr lang="en-US" sz="1400">
                <a:ea typeface="+mn-lt"/>
                <a:cs typeface="Arial"/>
              </a:rPr>
              <a:t> a</a:t>
            </a:r>
            <a:r>
              <a:rPr lang="en-US" sz="1400">
                <a:ea typeface="+mn-lt"/>
                <a:cs typeface="+mn-lt"/>
              </a:rPr>
              <a:t> child should be able to make decisions about how they wish to spend their free time.</a:t>
            </a:r>
            <a:endParaRPr lang="pl-PL" sz="1400">
              <a:ea typeface="+mn-lt"/>
              <a:cs typeface="+mn-lt"/>
            </a:endParaRPr>
          </a:p>
          <a:p>
            <a:pPr algn="just"/>
            <a:endParaRPr lang="en-US" sz="1400">
              <a:cs typeface="Segoe UI Light"/>
            </a:endParaRPr>
          </a:p>
          <a:p>
            <a:pPr algn="just"/>
            <a:r>
              <a:rPr lang="en-US" sz="1400" b="1">
                <a:solidFill>
                  <a:srgbClr val="315975"/>
                </a:solidFill>
                <a:cs typeface="Arial"/>
              </a:rPr>
              <a:t>62%</a:t>
            </a:r>
            <a:r>
              <a:rPr lang="en-US" sz="1400">
                <a:cs typeface="Arial"/>
              </a:rPr>
              <a:t> declared* that i</a:t>
            </a:r>
            <a:r>
              <a:rPr lang="en-US" sz="1400">
                <a:ea typeface="+mn-lt"/>
                <a:cs typeface="+mn-lt"/>
              </a:rPr>
              <a:t>f a child cannot live with their primary caregivers, the child should be allowed to decide where (with whom) they want to live</a:t>
            </a:r>
            <a:r>
              <a:rPr lang="pl-PL" sz="1400">
                <a:ea typeface="+mn-lt"/>
                <a:cs typeface="+mn-lt"/>
              </a:rPr>
              <a:t>, </a:t>
            </a:r>
            <a:r>
              <a:rPr lang="pl-PL" sz="1400" err="1">
                <a:ea typeface="+mn-lt"/>
                <a:cs typeface="+mn-lt"/>
              </a:rPr>
              <a:t>an</a:t>
            </a:r>
            <a:r>
              <a:rPr lang="pl-PL" sz="1400">
                <a:ea typeface="+mn-lt"/>
                <a:cs typeface="+mn-lt"/>
              </a:rPr>
              <a:t> </a:t>
            </a:r>
            <a:r>
              <a:rPr lang="pl-PL" sz="1400" err="1">
                <a:ea typeface="+mn-lt"/>
                <a:cs typeface="+mn-lt"/>
              </a:rPr>
              <a:t>attitude</a:t>
            </a:r>
            <a:r>
              <a:rPr lang="pl-PL" sz="1400">
                <a:ea typeface="+mn-lt"/>
                <a:cs typeface="+mn-lt"/>
              </a:rPr>
              <a:t> </a:t>
            </a:r>
            <a:r>
              <a:rPr lang="pl-PL" sz="1400" err="1">
                <a:ea typeface="+mn-lt"/>
                <a:cs typeface="+mn-lt"/>
              </a:rPr>
              <a:t>more</a:t>
            </a:r>
            <a:r>
              <a:rPr lang="pl-PL" sz="1400">
                <a:ea typeface="+mn-lt"/>
                <a:cs typeface="+mn-lt"/>
              </a:rPr>
              <a:t> </a:t>
            </a:r>
            <a:r>
              <a:rPr lang="pl-PL" sz="1400" err="1">
                <a:ea typeface="+mn-lt"/>
                <a:cs typeface="+mn-lt"/>
              </a:rPr>
              <a:t>common</a:t>
            </a:r>
            <a:r>
              <a:rPr lang="pl-PL" sz="1400">
                <a:ea typeface="+mn-lt"/>
                <a:cs typeface="+mn-lt"/>
              </a:rPr>
              <a:t> </a:t>
            </a:r>
            <a:r>
              <a:rPr lang="pl-PL" sz="1400" err="1">
                <a:ea typeface="+mn-lt"/>
                <a:cs typeface="+mn-lt"/>
              </a:rPr>
              <a:t>across</a:t>
            </a:r>
            <a:r>
              <a:rPr lang="pl-PL" sz="1400">
                <a:ea typeface="+mn-lt"/>
                <a:cs typeface="+mn-lt"/>
              </a:rPr>
              <a:t> </a:t>
            </a:r>
            <a:r>
              <a:rPr lang="pl-PL" sz="1400" err="1">
                <a:ea typeface="+mn-lt"/>
                <a:cs typeface="+mn-lt"/>
              </a:rPr>
              <a:t>rural</a:t>
            </a:r>
            <a:r>
              <a:rPr lang="pl-PL" sz="1400">
                <a:ea typeface="+mn-lt"/>
                <a:cs typeface="+mn-lt"/>
              </a:rPr>
              <a:t> </a:t>
            </a:r>
            <a:r>
              <a:rPr lang="pl-PL" sz="1400" err="1">
                <a:ea typeface="+mn-lt"/>
                <a:cs typeface="+mn-lt"/>
              </a:rPr>
              <a:t>areas</a:t>
            </a:r>
            <a:r>
              <a:rPr lang="pl-PL" sz="1400">
                <a:ea typeface="+mn-lt"/>
                <a:cs typeface="+mn-lt"/>
              </a:rPr>
              <a:t> (66%).</a:t>
            </a:r>
            <a:endParaRPr lang="en-US" sz="1400">
              <a:cs typeface="Arial"/>
            </a:endParaRPr>
          </a:p>
          <a:p>
            <a:pPr algn="just"/>
            <a:endParaRPr lang="en-US" sz="1400">
              <a:cs typeface="Segoe UI Light"/>
            </a:endParaRPr>
          </a:p>
          <a:p>
            <a:pPr algn="just"/>
            <a:r>
              <a:rPr lang="en-US" sz="1400" b="1">
                <a:solidFill>
                  <a:srgbClr val="315975"/>
                </a:solidFill>
                <a:cs typeface="Arial"/>
              </a:rPr>
              <a:t>51%</a:t>
            </a:r>
            <a:r>
              <a:rPr lang="en-US" sz="1400">
                <a:cs typeface="Arial"/>
              </a:rPr>
              <a:t> reported* that </a:t>
            </a:r>
            <a:r>
              <a:rPr lang="en-US" sz="1400">
                <a:ea typeface="+mn-lt"/>
                <a:cs typeface="Arial"/>
              </a:rPr>
              <a:t>a</a:t>
            </a:r>
            <a:r>
              <a:rPr lang="en-US" sz="1400">
                <a:ea typeface="+mn-lt"/>
                <a:cs typeface="+mn-lt"/>
              </a:rPr>
              <a:t> child should be able to make decisions concerning their education.</a:t>
            </a:r>
          </a:p>
          <a:p>
            <a:pPr algn="just"/>
            <a:endParaRPr lang="en-US" sz="1400" b="1">
              <a:solidFill>
                <a:srgbClr val="315975"/>
              </a:solidFill>
              <a:cs typeface="Segoe UI Light"/>
            </a:endParaRPr>
          </a:p>
          <a:p>
            <a:pPr algn="just"/>
            <a:r>
              <a:rPr lang="en-US" sz="1400" b="1">
                <a:solidFill>
                  <a:srgbClr val="315975"/>
                </a:solidFill>
                <a:cs typeface="Segoe UI Light"/>
              </a:rPr>
              <a:t>51%</a:t>
            </a:r>
            <a:r>
              <a:rPr lang="en-US" sz="1400">
                <a:cs typeface="Segoe UI Light"/>
              </a:rPr>
              <a:t> agreed* that a</a:t>
            </a:r>
            <a:r>
              <a:rPr lang="en-US" sz="1400">
                <a:ea typeface="+mn-lt"/>
                <a:cs typeface="+mn-lt"/>
              </a:rPr>
              <a:t> child should be able to make decisions about their physical and mental healthcare.</a:t>
            </a:r>
            <a:r>
              <a:rPr lang="pl-PL" sz="1400">
                <a:ea typeface="+mn-lt"/>
                <a:cs typeface="+mn-lt"/>
              </a:rPr>
              <a:t> </a:t>
            </a:r>
            <a:r>
              <a:rPr lang="pl-PL" sz="1400" err="1">
                <a:ea typeface="+mn-lt"/>
                <a:cs typeface="+mn-lt"/>
              </a:rPr>
              <a:t>This</a:t>
            </a:r>
            <a:r>
              <a:rPr lang="pl-PL" sz="1400">
                <a:ea typeface="+mn-lt"/>
                <a:cs typeface="+mn-lt"/>
              </a:rPr>
              <a:t> </a:t>
            </a:r>
            <a:r>
              <a:rPr lang="pl-PL" sz="1400" err="1">
                <a:ea typeface="+mn-lt"/>
                <a:cs typeface="+mn-lt"/>
              </a:rPr>
              <a:t>attitude</a:t>
            </a:r>
            <a:r>
              <a:rPr lang="pl-PL" sz="1400">
                <a:ea typeface="+mn-lt"/>
                <a:cs typeface="+mn-lt"/>
              </a:rPr>
              <a:t> was </a:t>
            </a:r>
            <a:r>
              <a:rPr lang="pl-PL" sz="1400" err="1">
                <a:ea typeface="+mn-lt"/>
                <a:cs typeface="+mn-lt"/>
              </a:rPr>
              <a:t>more</a:t>
            </a:r>
            <a:r>
              <a:rPr lang="pl-PL" sz="1400">
                <a:ea typeface="+mn-lt"/>
                <a:cs typeface="+mn-lt"/>
              </a:rPr>
              <a:t> </a:t>
            </a:r>
            <a:r>
              <a:rPr lang="pl-PL" sz="1400" err="1">
                <a:ea typeface="+mn-lt"/>
                <a:cs typeface="+mn-lt"/>
              </a:rPr>
              <a:t>common</a:t>
            </a:r>
            <a:r>
              <a:rPr lang="pl-PL" sz="1400">
                <a:ea typeface="+mn-lt"/>
                <a:cs typeface="+mn-lt"/>
              </a:rPr>
              <a:t> in </a:t>
            </a:r>
            <a:r>
              <a:rPr lang="pl-PL" sz="1400" err="1">
                <a:ea typeface="+mn-lt"/>
                <a:cs typeface="+mn-lt"/>
              </a:rPr>
              <a:t>rural</a:t>
            </a:r>
            <a:r>
              <a:rPr lang="pl-PL" sz="1400">
                <a:ea typeface="+mn-lt"/>
                <a:cs typeface="+mn-lt"/>
              </a:rPr>
              <a:t> </a:t>
            </a:r>
            <a:r>
              <a:rPr lang="pl-PL" sz="1400" err="1">
                <a:ea typeface="+mn-lt"/>
                <a:cs typeface="+mn-lt"/>
              </a:rPr>
              <a:t>areas</a:t>
            </a:r>
            <a:r>
              <a:rPr lang="pl-PL" sz="1400">
                <a:ea typeface="+mn-lt"/>
                <a:cs typeface="+mn-lt"/>
              </a:rPr>
              <a:t> (55%).</a:t>
            </a:r>
            <a:endParaRPr lang="en-US" sz="1400">
              <a:cs typeface="Segoe UI Light"/>
            </a:endParaRPr>
          </a:p>
        </p:txBody>
      </p:sp>
      <p:pic>
        <p:nvPicPr>
          <p:cNvPr id="5" name="Graphic 4" descr="Little Girl With Balloon outline">
            <a:extLst>
              <a:ext uri="{FF2B5EF4-FFF2-40B4-BE49-F238E27FC236}">
                <a16:creationId xmlns:a16="http://schemas.microsoft.com/office/drawing/2014/main" id="{4ED33F56-70F1-E5E3-3A2E-957E5908D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56" y="2953439"/>
            <a:ext cx="611569" cy="611570"/>
          </a:xfrm>
          <a:prstGeom prst="rect">
            <a:avLst/>
          </a:prstGeom>
        </p:spPr>
      </p:pic>
      <p:pic>
        <p:nvPicPr>
          <p:cNvPr id="6" name="Graphic 5" descr="Suburban scene outline">
            <a:extLst>
              <a:ext uri="{FF2B5EF4-FFF2-40B4-BE49-F238E27FC236}">
                <a16:creationId xmlns:a16="http://schemas.microsoft.com/office/drawing/2014/main" id="{F84F6C3E-F80E-F2C8-7155-CEC5EEC1EC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54" y="3781036"/>
            <a:ext cx="611571" cy="611570"/>
          </a:xfrm>
          <a:prstGeom prst="rect">
            <a:avLst/>
          </a:prstGeom>
        </p:spPr>
      </p:pic>
      <p:pic>
        <p:nvPicPr>
          <p:cNvPr id="7" name="Graphic 6" descr="Books outline">
            <a:extLst>
              <a:ext uri="{FF2B5EF4-FFF2-40B4-BE49-F238E27FC236}">
                <a16:creationId xmlns:a16="http://schemas.microsoft.com/office/drawing/2014/main" id="{E047AC2C-225D-2E54-89EE-CC1CD18373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9541" y="4608633"/>
            <a:ext cx="531710" cy="611570"/>
          </a:xfrm>
          <a:prstGeom prst="rect">
            <a:avLst/>
          </a:prstGeom>
        </p:spPr>
      </p:pic>
      <p:pic>
        <p:nvPicPr>
          <p:cNvPr id="8" name="Graphic 7" descr="Heart with pulse outline">
            <a:extLst>
              <a:ext uri="{FF2B5EF4-FFF2-40B4-BE49-F238E27FC236}">
                <a16:creationId xmlns:a16="http://schemas.microsoft.com/office/drawing/2014/main" id="{70EB1670-8842-F015-955D-FC2563E5C4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813" y="5348071"/>
            <a:ext cx="681448" cy="611570"/>
          </a:xfrm>
          <a:prstGeom prst="rect">
            <a:avLst/>
          </a:prstGeom>
        </p:spPr>
      </p:pic>
      <p:sp>
        <p:nvSpPr>
          <p:cNvPr id="9" name="TextBox 8">
            <a:extLst>
              <a:ext uri="{FF2B5EF4-FFF2-40B4-BE49-F238E27FC236}">
                <a16:creationId xmlns:a16="http://schemas.microsoft.com/office/drawing/2014/main" id="{BC3C0261-7E68-91A7-B485-691857487A19}"/>
              </a:ext>
            </a:extLst>
          </p:cNvPr>
          <p:cNvSpPr txBox="1"/>
          <p:nvPr/>
        </p:nvSpPr>
        <p:spPr>
          <a:xfrm>
            <a:off x="747513" y="6310403"/>
            <a:ext cx="806618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Segoe UI Light"/>
              </a:rPr>
              <a:t>*Includes those who chose answers "Rather agree" and "Strongly agree".</a:t>
            </a:r>
            <a:endParaRPr lang="en-US"/>
          </a:p>
        </p:txBody>
      </p:sp>
      <p:sp>
        <p:nvSpPr>
          <p:cNvPr id="3" name="TextBox 2">
            <a:extLst>
              <a:ext uri="{FF2B5EF4-FFF2-40B4-BE49-F238E27FC236}">
                <a16:creationId xmlns:a16="http://schemas.microsoft.com/office/drawing/2014/main" id="{A21EFC63-BFF6-21F6-C879-4DC2E9B1ED83}"/>
              </a:ext>
            </a:extLst>
          </p:cNvPr>
          <p:cNvSpPr txBox="1"/>
          <p:nvPr/>
        </p:nvSpPr>
        <p:spPr>
          <a:xfrm>
            <a:off x="596810" y="1462477"/>
            <a:ext cx="822822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cs typeface="Segoe UI Light"/>
              </a:rPr>
              <a:t>Children most often reported that their caregivers took their opinions into account and discussed matters of daily life, family and community with them. Some mentioned that parents did not always consider their opinions. Most children stated that they could make at least some decisions concerning their own lives - this sentiment was slightly less common among the oldest girls.</a:t>
            </a:r>
          </a:p>
          <a:p>
            <a:pPr algn="just"/>
            <a:endParaRPr lang="en-US" sz="1400">
              <a:cs typeface="Segoe UI Light"/>
            </a:endParaRPr>
          </a:p>
          <a:p>
            <a:pPr algn="just"/>
            <a:r>
              <a:rPr lang="en-US" sz="1400">
                <a:cs typeface="Segoe UI Light"/>
              </a:rPr>
              <a:t>Most respondents agreed that a child should be allowed to make their own decisions:</a:t>
            </a:r>
            <a:endParaRPr lang="en-US" sz="1400"/>
          </a:p>
        </p:txBody>
      </p:sp>
    </p:spTree>
    <p:extLst>
      <p:ext uri="{BB962C8B-B14F-4D97-AF65-F5344CB8AC3E}">
        <p14:creationId xmlns:p14="http://schemas.microsoft.com/office/powerpoint/2010/main" val="529844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a:xfrm>
            <a:off x="353963" y="489528"/>
            <a:ext cx="6685401" cy="615675"/>
          </a:xfrm>
        </p:spPr>
        <p:txBody>
          <a:bodyPr/>
          <a:lstStyle/>
          <a:p>
            <a:r>
              <a:rPr lang="en-US">
                <a:ea typeface="Roboto Condensed"/>
                <a:cs typeface="Roboto Condensed"/>
              </a:rPr>
              <a:t>Information access and awareness</a:t>
            </a:r>
            <a:endParaRPr lang="en-US"/>
          </a:p>
        </p:txBody>
      </p:sp>
      <p:sp>
        <p:nvSpPr>
          <p:cNvPr id="3" name="Content Placeholder 2">
            <a:extLst>
              <a:ext uri="{FF2B5EF4-FFF2-40B4-BE49-F238E27FC236}">
                <a16:creationId xmlns:a16="http://schemas.microsoft.com/office/drawing/2014/main" id="{1ACFF5B8-C321-E98C-6775-524BFAA2FA40}"/>
              </a:ext>
            </a:extLst>
          </p:cNvPr>
          <p:cNvSpPr>
            <a:spLocks noGrp="1"/>
          </p:cNvSpPr>
          <p:nvPr>
            <p:ph sz="quarter" idx="10"/>
          </p:nvPr>
        </p:nvSpPr>
        <p:spPr>
          <a:xfrm>
            <a:off x="4765995" y="1311933"/>
            <a:ext cx="3825213" cy="5162044"/>
          </a:xfrm>
        </p:spPr>
        <p:txBody>
          <a:bodyPr vert="horz" lIns="91440" tIns="45720" rIns="91440" bIns="45720" rtlCol="0" anchor="ctr">
            <a:normAutofit/>
          </a:bodyPr>
          <a:lstStyle/>
          <a:p>
            <a:pPr marL="0" indent="0" algn="just">
              <a:buNone/>
            </a:pPr>
            <a:r>
              <a:rPr lang="en-US">
                <a:cs typeface="Segoe UI Light"/>
              </a:rPr>
              <a:t>34% households indicated that they would like to receive more information concerning child protection. The need for additional information</a:t>
            </a:r>
            <a:r>
              <a:rPr lang="pl-PL">
                <a:cs typeface="Segoe UI Light"/>
              </a:rPr>
              <a:t> </a:t>
            </a:r>
            <a:r>
              <a:rPr lang="en-US">
                <a:cs typeface="Segoe UI Light"/>
              </a:rPr>
              <a:t>was</a:t>
            </a:r>
            <a:r>
              <a:rPr lang="pl-PL">
                <a:cs typeface="Segoe UI Light"/>
              </a:rPr>
              <a:t> </a:t>
            </a:r>
            <a:r>
              <a:rPr lang="en-US">
                <a:cs typeface="Segoe UI Light"/>
              </a:rPr>
              <a:t>particularly</a:t>
            </a:r>
            <a:r>
              <a:rPr lang="pl-PL">
                <a:cs typeface="Segoe UI Light"/>
              </a:rPr>
              <a:t> </a:t>
            </a:r>
            <a:r>
              <a:rPr lang="en-US">
                <a:cs typeface="Segoe UI Light"/>
              </a:rPr>
              <a:t>common in Khersonska (50%),</a:t>
            </a:r>
            <a:r>
              <a:rPr lang="pl-PL">
                <a:cs typeface="Segoe UI Light"/>
              </a:rPr>
              <a:t> </a:t>
            </a:r>
            <a:r>
              <a:rPr lang="en-US" err="1">
                <a:cs typeface="Segoe UI Light"/>
              </a:rPr>
              <a:t>Kharkivska</a:t>
            </a:r>
            <a:r>
              <a:rPr lang="en-US">
                <a:cs typeface="Segoe UI Light"/>
              </a:rPr>
              <a:t> (43%) and </a:t>
            </a:r>
            <a:r>
              <a:rPr lang="en-US" err="1">
                <a:cs typeface="Segoe UI Light"/>
              </a:rPr>
              <a:t>Zaporizka</a:t>
            </a:r>
            <a:r>
              <a:rPr lang="en-US">
                <a:cs typeface="Segoe UI Light"/>
              </a:rPr>
              <a:t> (42%) oblasts.</a:t>
            </a:r>
          </a:p>
          <a:p>
            <a:pPr marL="0" indent="0" algn="just">
              <a:buNone/>
            </a:pPr>
            <a:r>
              <a:rPr lang="en-US">
                <a:cs typeface="Segoe UI Light"/>
              </a:rPr>
              <a:t>The majority of those who wished to receive additional information </a:t>
            </a:r>
            <a:r>
              <a:rPr lang="pl-PL">
                <a:cs typeface="Segoe UI Light"/>
              </a:rPr>
              <a:t>(n=950) </a:t>
            </a:r>
            <a:r>
              <a:rPr lang="en-US">
                <a:cs typeface="Segoe UI Light"/>
              </a:rPr>
              <a:t>would like to obtain it via social media (66%), followed by leaflets or booklets (30%), websites (29%), hotlines or phone calls (28%)</a:t>
            </a:r>
            <a:r>
              <a:rPr lang="pl-PL">
                <a:cs typeface="Segoe UI Light"/>
              </a:rPr>
              <a:t>.</a:t>
            </a:r>
          </a:p>
          <a:p>
            <a:pPr marL="0" indent="0" algn="just">
              <a:buNone/>
            </a:pPr>
            <a:r>
              <a:rPr lang="pl-PL" err="1">
                <a:solidFill>
                  <a:srgbClr val="000000"/>
                </a:solidFill>
                <a:ea typeface="+mn-lt"/>
                <a:cs typeface="+mn-lt"/>
              </a:rPr>
              <a:t>Satisfactory</a:t>
            </a:r>
            <a:r>
              <a:rPr lang="pl-PL">
                <a:solidFill>
                  <a:srgbClr val="000000"/>
                </a:solidFill>
                <a:ea typeface="+mn-lt"/>
                <a:cs typeface="+mn-lt"/>
              </a:rPr>
              <a:t> </a:t>
            </a:r>
            <a:r>
              <a:rPr lang="pl-PL" err="1">
                <a:solidFill>
                  <a:srgbClr val="000000"/>
                </a:solidFill>
                <a:ea typeface="+mn-lt"/>
                <a:cs typeface="+mn-lt"/>
              </a:rPr>
              <a:t>community</a:t>
            </a:r>
            <a:r>
              <a:rPr lang="pl-PL">
                <a:solidFill>
                  <a:srgbClr val="000000"/>
                </a:solidFill>
                <a:ea typeface="+mn-lt"/>
                <a:cs typeface="+mn-lt"/>
              </a:rPr>
              <a:t> </a:t>
            </a:r>
            <a:r>
              <a:rPr lang="pl-PL" err="1">
                <a:solidFill>
                  <a:srgbClr val="000000"/>
                </a:solidFill>
                <a:ea typeface="+mn-lt"/>
                <a:cs typeface="+mn-lt"/>
              </a:rPr>
              <a:t>awareness</a:t>
            </a:r>
            <a:r>
              <a:rPr lang="pl-PL">
                <a:solidFill>
                  <a:srgbClr val="000000"/>
                </a:solidFill>
                <a:ea typeface="+mn-lt"/>
                <a:cs typeface="+mn-lt"/>
              </a:rPr>
              <a:t> of </a:t>
            </a:r>
            <a:r>
              <a:rPr lang="pl-PL" err="1">
                <a:solidFill>
                  <a:srgbClr val="000000"/>
                </a:solidFill>
                <a:ea typeface="+mn-lt"/>
                <a:cs typeface="+mn-lt"/>
              </a:rPr>
              <a:t>child</a:t>
            </a:r>
            <a:r>
              <a:rPr lang="pl-PL">
                <a:solidFill>
                  <a:srgbClr val="000000"/>
                </a:solidFill>
                <a:ea typeface="+mn-lt"/>
                <a:cs typeface="+mn-lt"/>
              </a:rPr>
              <a:t> </a:t>
            </a:r>
            <a:r>
              <a:rPr lang="pl-PL" err="1">
                <a:solidFill>
                  <a:srgbClr val="000000"/>
                </a:solidFill>
                <a:ea typeface="+mn-lt"/>
                <a:cs typeface="+mn-lt"/>
              </a:rPr>
              <a:t>protection</a:t>
            </a:r>
            <a:r>
              <a:rPr lang="pl-PL">
                <a:solidFill>
                  <a:srgbClr val="000000"/>
                </a:solidFill>
                <a:ea typeface="+mn-lt"/>
                <a:cs typeface="+mn-lt"/>
              </a:rPr>
              <a:t> </a:t>
            </a:r>
            <a:r>
              <a:rPr lang="pl-PL" err="1">
                <a:solidFill>
                  <a:srgbClr val="000000"/>
                </a:solidFill>
                <a:ea typeface="+mn-lt"/>
                <a:cs typeface="+mn-lt"/>
              </a:rPr>
              <a:t>risks</a:t>
            </a:r>
            <a:r>
              <a:rPr lang="pl-PL">
                <a:solidFill>
                  <a:srgbClr val="000000"/>
                </a:solidFill>
                <a:ea typeface="+mn-lt"/>
                <a:cs typeface="+mn-lt"/>
              </a:rPr>
              <a:t> and </a:t>
            </a:r>
            <a:r>
              <a:rPr lang="pl-PL" err="1">
                <a:solidFill>
                  <a:srgbClr val="000000"/>
                </a:solidFill>
                <a:ea typeface="+mn-lt"/>
                <a:cs typeface="+mn-lt"/>
              </a:rPr>
              <a:t>rights</a:t>
            </a:r>
            <a:r>
              <a:rPr lang="pl-PL">
                <a:solidFill>
                  <a:srgbClr val="000000"/>
                </a:solidFill>
                <a:ea typeface="+mn-lt"/>
                <a:cs typeface="+mn-lt"/>
              </a:rPr>
              <a:t> was </a:t>
            </a:r>
            <a:r>
              <a:rPr lang="pl-PL" err="1">
                <a:solidFill>
                  <a:srgbClr val="000000"/>
                </a:solidFill>
                <a:ea typeface="+mn-lt"/>
                <a:cs typeface="+mn-lt"/>
              </a:rPr>
              <a:t>often</a:t>
            </a:r>
            <a:r>
              <a:rPr lang="pl-PL">
                <a:solidFill>
                  <a:srgbClr val="000000"/>
                </a:solidFill>
                <a:ea typeface="+mn-lt"/>
                <a:cs typeface="+mn-lt"/>
              </a:rPr>
              <a:t> </a:t>
            </a:r>
            <a:r>
              <a:rPr lang="pl-PL" err="1">
                <a:solidFill>
                  <a:srgbClr val="000000"/>
                </a:solidFill>
                <a:ea typeface="+mn-lt"/>
                <a:cs typeface="+mn-lt"/>
              </a:rPr>
              <a:t>reported</a:t>
            </a:r>
            <a:r>
              <a:rPr lang="pl-PL">
                <a:solidFill>
                  <a:srgbClr val="000000"/>
                </a:solidFill>
                <a:ea typeface="+mn-lt"/>
                <a:cs typeface="+mn-lt"/>
              </a:rPr>
              <a:t> by </a:t>
            </a:r>
            <a:r>
              <a:rPr lang="pl-PL" err="1">
                <a:solidFill>
                  <a:srgbClr val="000000"/>
                </a:solidFill>
                <a:ea typeface="+mn-lt"/>
                <a:cs typeface="+mn-lt"/>
              </a:rPr>
              <a:t>informants</a:t>
            </a:r>
            <a:r>
              <a:rPr lang="pl-PL">
                <a:solidFill>
                  <a:srgbClr val="000000"/>
                </a:solidFill>
                <a:ea typeface="+mn-lt"/>
                <a:cs typeface="+mn-lt"/>
              </a:rPr>
              <a:t>, </a:t>
            </a:r>
            <a:r>
              <a:rPr lang="pl-PL" err="1">
                <a:solidFill>
                  <a:srgbClr val="000000"/>
                </a:solidFill>
                <a:ea typeface="+mn-lt"/>
                <a:cs typeface="+mn-lt"/>
              </a:rPr>
              <a:t>although</a:t>
            </a:r>
            <a:r>
              <a:rPr lang="pl-PL">
                <a:solidFill>
                  <a:srgbClr val="000000"/>
                </a:solidFill>
                <a:ea typeface="+mn-lt"/>
                <a:cs typeface="+mn-lt"/>
              </a:rPr>
              <a:t> </a:t>
            </a:r>
            <a:r>
              <a:rPr lang="pl-PL" err="1">
                <a:solidFill>
                  <a:srgbClr val="000000"/>
                </a:solidFill>
                <a:ea typeface="+mn-lt"/>
                <a:cs typeface="+mn-lt"/>
              </a:rPr>
              <a:t>several</a:t>
            </a:r>
            <a:r>
              <a:rPr lang="pl-PL">
                <a:solidFill>
                  <a:srgbClr val="000000"/>
                </a:solidFill>
                <a:ea typeface="+mn-lt"/>
                <a:cs typeface="+mn-lt"/>
              </a:rPr>
              <a:t> </a:t>
            </a:r>
            <a:r>
              <a:rPr lang="pl-PL" err="1">
                <a:solidFill>
                  <a:srgbClr val="000000"/>
                </a:solidFill>
                <a:ea typeface="+mn-lt"/>
                <a:cs typeface="+mn-lt"/>
              </a:rPr>
              <a:t>stated</a:t>
            </a:r>
            <a:r>
              <a:rPr lang="pl-PL">
                <a:solidFill>
                  <a:srgbClr val="000000"/>
                </a:solidFill>
                <a:ea typeface="+mn-lt"/>
                <a:cs typeface="+mn-lt"/>
              </a:rPr>
              <a:t> </a:t>
            </a:r>
            <a:r>
              <a:rPr lang="pl-PL" err="1">
                <a:solidFill>
                  <a:srgbClr val="000000"/>
                </a:solidFill>
                <a:ea typeface="+mn-lt"/>
                <a:cs typeface="+mn-lt"/>
              </a:rPr>
              <a:t>that</a:t>
            </a:r>
            <a:r>
              <a:rPr lang="pl-PL">
                <a:solidFill>
                  <a:srgbClr val="000000"/>
                </a:solidFill>
                <a:ea typeface="+mn-lt"/>
                <a:cs typeface="+mn-lt"/>
              </a:rPr>
              <a:t> </a:t>
            </a:r>
            <a:r>
              <a:rPr lang="pl-PL" err="1">
                <a:solidFill>
                  <a:srgbClr val="000000"/>
                </a:solidFill>
                <a:ea typeface="+mn-lt"/>
                <a:cs typeface="+mn-lt"/>
              </a:rPr>
              <a:t>community</a:t>
            </a:r>
            <a:r>
              <a:rPr lang="pl-PL">
                <a:solidFill>
                  <a:srgbClr val="000000"/>
                </a:solidFill>
                <a:ea typeface="+mn-lt"/>
                <a:cs typeface="+mn-lt"/>
              </a:rPr>
              <a:t> </a:t>
            </a:r>
            <a:r>
              <a:rPr lang="pl-PL" err="1">
                <a:solidFill>
                  <a:srgbClr val="000000"/>
                </a:solidFill>
                <a:ea typeface="+mn-lt"/>
                <a:cs typeface="+mn-lt"/>
              </a:rPr>
              <a:t>awareness</a:t>
            </a:r>
            <a:r>
              <a:rPr lang="pl-PL">
                <a:solidFill>
                  <a:srgbClr val="000000"/>
                </a:solidFill>
                <a:ea typeface="+mn-lt"/>
                <a:cs typeface="+mn-lt"/>
              </a:rPr>
              <a:t> was </a:t>
            </a:r>
            <a:r>
              <a:rPr lang="pl-PL" err="1">
                <a:solidFill>
                  <a:srgbClr val="000000"/>
                </a:solidFill>
                <a:ea typeface="+mn-lt"/>
                <a:cs typeface="+mn-lt"/>
              </a:rPr>
              <a:t>insufficient</a:t>
            </a:r>
            <a:r>
              <a:rPr lang="pl-PL">
                <a:solidFill>
                  <a:srgbClr val="000000"/>
                </a:solidFill>
                <a:ea typeface="+mn-lt"/>
                <a:cs typeface="+mn-lt"/>
              </a:rPr>
              <a:t> and </a:t>
            </a:r>
            <a:r>
              <a:rPr lang="pl-PL" err="1">
                <a:solidFill>
                  <a:srgbClr val="000000"/>
                </a:solidFill>
                <a:ea typeface="+mn-lt"/>
                <a:cs typeface="+mn-lt"/>
              </a:rPr>
              <a:t>additional</a:t>
            </a:r>
            <a:r>
              <a:rPr lang="pl-PL">
                <a:solidFill>
                  <a:srgbClr val="000000"/>
                </a:solidFill>
                <a:ea typeface="+mn-lt"/>
                <a:cs typeface="+mn-lt"/>
              </a:rPr>
              <a:t> </a:t>
            </a:r>
            <a:r>
              <a:rPr lang="pl-PL" err="1">
                <a:solidFill>
                  <a:srgbClr val="000000"/>
                </a:solidFill>
                <a:ea typeface="+mn-lt"/>
                <a:cs typeface="+mn-lt"/>
              </a:rPr>
              <a:t>campaigns</a:t>
            </a:r>
            <a:r>
              <a:rPr lang="pl-PL">
                <a:solidFill>
                  <a:srgbClr val="000000"/>
                </a:solidFill>
                <a:ea typeface="+mn-lt"/>
                <a:cs typeface="+mn-lt"/>
              </a:rPr>
              <a:t> on </a:t>
            </a:r>
            <a:r>
              <a:rPr lang="pl-PL" err="1">
                <a:solidFill>
                  <a:srgbClr val="000000"/>
                </a:solidFill>
                <a:ea typeface="+mn-lt"/>
                <a:cs typeface="+mn-lt"/>
              </a:rPr>
              <a:t>child</a:t>
            </a:r>
            <a:r>
              <a:rPr lang="pl-PL">
                <a:solidFill>
                  <a:srgbClr val="000000"/>
                </a:solidFill>
                <a:ea typeface="+mn-lt"/>
                <a:cs typeface="+mn-lt"/>
              </a:rPr>
              <a:t> </a:t>
            </a:r>
            <a:r>
              <a:rPr lang="pl-PL" err="1">
                <a:solidFill>
                  <a:srgbClr val="000000"/>
                </a:solidFill>
                <a:ea typeface="+mn-lt"/>
                <a:cs typeface="+mn-lt"/>
              </a:rPr>
              <a:t>protection</a:t>
            </a:r>
            <a:r>
              <a:rPr lang="pl-PL">
                <a:solidFill>
                  <a:srgbClr val="000000"/>
                </a:solidFill>
                <a:ea typeface="+mn-lt"/>
                <a:cs typeface="+mn-lt"/>
              </a:rPr>
              <a:t> </a:t>
            </a:r>
            <a:r>
              <a:rPr lang="pl-PL" err="1">
                <a:solidFill>
                  <a:srgbClr val="000000"/>
                </a:solidFill>
                <a:ea typeface="+mn-lt"/>
                <a:cs typeface="+mn-lt"/>
              </a:rPr>
              <a:t>were</a:t>
            </a:r>
            <a:r>
              <a:rPr lang="pl-PL">
                <a:solidFill>
                  <a:srgbClr val="000000"/>
                </a:solidFill>
                <a:ea typeface="+mn-lt"/>
                <a:cs typeface="+mn-lt"/>
              </a:rPr>
              <a:t> </a:t>
            </a:r>
            <a:r>
              <a:rPr lang="pl-PL" err="1">
                <a:solidFill>
                  <a:srgbClr val="000000"/>
                </a:solidFill>
                <a:ea typeface="+mn-lt"/>
                <a:cs typeface="+mn-lt"/>
              </a:rPr>
              <a:t>needed</a:t>
            </a:r>
            <a:r>
              <a:rPr lang="pl-PL">
                <a:solidFill>
                  <a:srgbClr val="000000"/>
                </a:solidFill>
                <a:ea typeface="+mn-lt"/>
                <a:cs typeface="+mn-lt"/>
              </a:rPr>
              <a:t>. Most </a:t>
            </a:r>
            <a:r>
              <a:rPr lang="pl-PL" err="1">
                <a:solidFill>
                  <a:srgbClr val="000000"/>
                </a:solidFill>
                <a:ea typeface="+mn-lt"/>
                <a:cs typeface="+mn-lt"/>
              </a:rPr>
              <a:t>indicated</a:t>
            </a:r>
            <a:r>
              <a:rPr lang="pl-PL">
                <a:solidFill>
                  <a:srgbClr val="000000"/>
                </a:solidFill>
                <a:ea typeface="+mn-lt"/>
                <a:cs typeface="+mn-lt"/>
              </a:rPr>
              <a:t> </a:t>
            </a:r>
            <a:r>
              <a:rPr lang="pl-PL" err="1">
                <a:solidFill>
                  <a:srgbClr val="000000"/>
                </a:solidFill>
                <a:ea typeface="+mn-lt"/>
                <a:cs typeface="+mn-lt"/>
              </a:rPr>
              <a:t>satisfactory</a:t>
            </a:r>
            <a:r>
              <a:rPr lang="pl-PL">
                <a:solidFill>
                  <a:srgbClr val="000000"/>
                </a:solidFill>
                <a:ea typeface="+mn-lt"/>
                <a:cs typeface="+mn-lt"/>
              </a:rPr>
              <a:t> </a:t>
            </a:r>
            <a:r>
              <a:rPr lang="pl-PL" err="1">
                <a:solidFill>
                  <a:srgbClr val="000000"/>
                </a:solidFill>
                <a:ea typeface="+mn-lt"/>
                <a:cs typeface="+mn-lt"/>
              </a:rPr>
              <a:t>child</a:t>
            </a:r>
            <a:r>
              <a:rPr lang="pl-PL">
                <a:solidFill>
                  <a:srgbClr val="000000"/>
                </a:solidFill>
                <a:ea typeface="+mn-lt"/>
                <a:cs typeface="+mn-lt"/>
              </a:rPr>
              <a:t> </a:t>
            </a:r>
            <a:r>
              <a:rPr lang="pl-PL" err="1">
                <a:solidFill>
                  <a:srgbClr val="000000"/>
                </a:solidFill>
                <a:ea typeface="+mn-lt"/>
                <a:cs typeface="+mn-lt"/>
              </a:rPr>
              <a:t>awareness</a:t>
            </a:r>
            <a:r>
              <a:rPr lang="pl-PL">
                <a:solidFill>
                  <a:srgbClr val="000000"/>
                </a:solidFill>
                <a:ea typeface="+mn-lt"/>
                <a:cs typeface="+mn-lt"/>
              </a:rPr>
              <a:t> of </a:t>
            </a:r>
            <a:r>
              <a:rPr lang="pl-PL" err="1">
                <a:solidFill>
                  <a:srgbClr val="000000"/>
                </a:solidFill>
                <a:ea typeface="+mn-lt"/>
                <a:cs typeface="+mn-lt"/>
              </a:rPr>
              <a:t>rights</a:t>
            </a:r>
            <a:r>
              <a:rPr lang="pl-PL">
                <a:solidFill>
                  <a:srgbClr val="000000"/>
                </a:solidFill>
                <a:ea typeface="+mn-lt"/>
                <a:cs typeface="+mn-lt"/>
              </a:rPr>
              <a:t>.</a:t>
            </a:r>
          </a:p>
          <a:p>
            <a:pPr marL="0" indent="0" algn="just">
              <a:buNone/>
            </a:pPr>
            <a:r>
              <a:rPr lang="pl-PL">
                <a:cs typeface="Segoe UI Light"/>
              </a:rPr>
              <a:t>Informants reported numerous CP awareness campaigns, mostly conducted by public institutions, including schools, and NGOs.</a:t>
            </a:r>
          </a:p>
        </p:txBody>
      </p:sp>
      <p:pic>
        <p:nvPicPr>
          <p:cNvPr id="5" name="Picture 4">
            <a:extLst>
              <a:ext uri="{FF2B5EF4-FFF2-40B4-BE49-F238E27FC236}">
                <a16:creationId xmlns:a16="http://schemas.microsoft.com/office/drawing/2014/main" id="{430DB1B4-1C52-07B3-BAA5-31B9565EBAA5}"/>
              </a:ext>
            </a:extLst>
          </p:cNvPr>
          <p:cNvPicPr>
            <a:picLocks noChangeAspect="1"/>
          </p:cNvPicPr>
          <p:nvPr/>
        </p:nvPicPr>
        <p:blipFill>
          <a:blip r:embed="rId2"/>
          <a:srcRect/>
          <a:stretch/>
        </p:blipFill>
        <p:spPr>
          <a:xfrm>
            <a:off x="274444" y="2513369"/>
            <a:ext cx="4232663" cy="2707560"/>
          </a:xfrm>
          <a:prstGeom prst="rect">
            <a:avLst/>
          </a:prstGeom>
        </p:spPr>
      </p:pic>
    </p:spTree>
    <p:extLst>
      <p:ext uri="{BB962C8B-B14F-4D97-AF65-F5344CB8AC3E}">
        <p14:creationId xmlns:p14="http://schemas.microsoft.com/office/powerpoint/2010/main" val="97869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C22-1323-EA55-7637-5C3578A0256F}"/>
              </a:ext>
            </a:extLst>
          </p:cNvPr>
          <p:cNvSpPr>
            <a:spLocks noGrp="1"/>
          </p:cNvSpPr>
          <p:nvPr>
            <p:ph type="title"/>
          </p:nvPr>
        </p:nvSpPr>
        <p:spPr/>
        <p:txBody>
          <a:bodyPr/>
          <a:lstStyle/>
          <a:p>
            <a:r>
              <a:rPr lang="en-US">
                <a:ea typeface="Roboto Condensed"/>
                <a:cs typeface="Roboto Condensed"/>
              </a:rPr>
              <a:t>Conclusion</a:t>
            </a:r>
            <a:endParaRPr lang="en-US"/>
          </a:p>
        </p:txBody>
      </p:sp>
      <p:sp>
        <p:nvSpPr>
          <p:cNvPr id="3" name="Content Placeholder 2">
            <a:extLst>
              <a:ext uri="{FF2B5EF4-FFF2-40B4-BE49-F238E27FC236}">
                <a16:creationId xmlns:a16="http://schemas.microsoft.com/office/drawing/2014/main" id="{1ACFF5B8-C321-E98C-6775-524BFAA2FA40}"/>
              </a:ext>
            </a:extLst>
          </p:cNvPr>
          <p:cNvSpPr>
            <a:spLocks noGrp="1"/>
          </p:cNvSpPr>
          <p:nvPr>
            <p:ph sz="quarter" idx="10"/>
          </p:nvPr>
        </p:nvSpPr>
        <p:spPr>
          <a:xfrm>
            <a:off x="342178" y="1300142"/>
            <a:ext cx="8443676" cy="5304526"/>
          </a:xfrm>
        </p:spPr>
        <p:txBody>
          <a:bodyPr vert="horz" lIns="91440" tIns="45720" rIns="91440" bIns="45720" rtlCol="0" anchor="t">
            <a:noAutofit/>
          </a:bodyPr>
          <a:lstStyle/>
          <a:p>
            <a:pPr algn="just"/>
            <a:r>
              <a:rPr lang="en-US">
                <a:latin typeface="Segoe UI Light"/>
                <a:cs typeface="Segoe UI"/>
              </a:rPr>
              <a:t>Most (84%) households noted </a:t>
            </a:r>
            <a:r>
              <a:rPr lang="en-US" b="1">
                <a:latin typeface="Segoe UI Light"/>
                <a:cs typeface="Segoe UI"/>
              </a:rPr>
              <a:t>at least one safety concern for children</a:t>
            </a:r>
            <a:r>
              <a:rPr lang="en-US">
                <a:latin typeface="Segoe UI Light"/>
                <a:cs typeface="Segoe UI"/>
              </a:rPr>
              <a:t> in their location, including risks</a:t>
            </a:r>
            <a:r>
              <a:rPr lang="en-US" b="1">
                <a:latin typeface="Segoe UI Light"/>
                <a:cs typeface="Segoe UI"/>
              </a:rPr>
              <a:t> directly and indirectly related to war, </a:t>
            </a:r>
            <a:r>
              <a:rPr lang="en-US">
                <a:latin typeface="Segoe UI Light"/>
                <a:cs typeface="Segoe UI"/>
              </a:rPr>
              <a:t>e.g., </a:t>
            </a:r>
            <a:r>
              <a:rPr lang="en-US" b="1">
                <a:latin typeface="Segoe UI Light"/>
                <a:cs typeface="Segoe UI"/>
              </a:rPr>
              <a:t>bombing and shelling</a:t>
            </a:r>
            <a:r>
              <a:rPr lang="en-US">
                <a:latin typeface="Segoe UI Light"/>
                <a:cs typeface="Segoe UI"/>
              </a:rPr>
              <a:t> (73%), </a:t>
            </a:r>
            <a:r>
              <a:rPr lang="en-US" b="1">
                <a:latin typeface="Segoe UI Light"/>
                <a:cs typeface="Segoe UI"/>
              </a:rPr>
              <a:t>family separation</a:t>
            </a:r>
            <a:r>
              <a:rPr lang="en-US">
                <a:latin typeface="Segoe UI Light"/>
                <a:cs typeface="Segoe UI"/>
              </a:rPr>
              <a:t> (36%), and </a:t>
            </a:r>
            <a:r>
              <a:rPr lang="en-US" b="1">
                <a:latin typeface="Segoe UI Light"/>
                <a:cs typeface="Segoe UI"/>
              </a:rPr>
              <a:t>substance abuse by children</a:t>
            </a:r>
            <a:r>
              <a:rPr lang="en-US">
                <a:latin typeface="Segoe UI Light"/>
                <a:cs typeface="Segoe UI"/>
              </a:rPr>
              <a:t> (16%). 25% identified </a:t>
            </a:r>
            <a:r>
              <a:rPr lang="en-US" b="1">
                <a:latin typeface="Segoe UI Light"/>
                <a:cs typeface="Segoe UI"/>
              </a:rPr>
              <a:t>mental health issues </a:t>
            </a:r>
            <a:r>
              <a:rPr lang="en-US">
                <a:latin typeface="Segoe UI Light"/>
                <a:cs typeface="Segoe UI"/>
              </a:rPr>
              <a:t>as a risk to children. 15% reported presence of </a:t>
            </a:r>
            <a:r>
              <a:rPr lang="en-US" b="1">
                <a:latin typeface="Segoe UI Light"/>
                <a:cs typeface="Segoe UI"/>
              </a:rPr>
              <a:t>explosive hazards</a:t>
            </a:r>
            <a:r>
              <a:rPr lang="en-US">
                <a:latin typeface="Segoe UI Light"/>
                <a:cs typeface="Segoe UI"/>
              </a:rPr>
              <a:t> in their location, while over half declared that children did not know how to identify or act if found an explosive hazard</a:t>
            </a:r>
            <a:r>
              <a:rPr lang="en-US" b="1">
                <a:latin typeface="Segoe UI Light"/>
                <a:cs typeface="Segoe UI"/>
              </a:rPr>
              <a:t>. </a:t>
            </a:r>
            <a:endParaRPr lang="en-US">
              <a:latin typeface="Segoe UI Light"/>
              <a:cs typeface="Segoe UI Light"/>
            </a:endParaRPr>
          </a:p>
          <a:p>
            <a:pPr algn="just"/>
            <a:r>
              <a:rPr lang="en-US">
                <a:latin typeface="Segoe UI Light"/>
                <a:cs typeface="Segoe UI"/>
              </a:rPr>
              <a:t>Most stated that </a:t>
            </a:r>
            <a:r>
              <a:rPr lang="en-US" b="1">
                <a:latin typeface="Segoe UI Light"/>
                <a:cs typeface="Segoe UI"/>
              </a:rPr>
              <a:t>risks significantly increased</a:t>
            </a:r>
            <a:r>
              <a:rPr lang="en-US">
                <a:latin typeface="Segoe UI Light"/>
                <a:cs typeface="Segoe UI"/>
              </a:rPr>
              <a:t> since the beginning of full-scale invasion. Concerns for safety were slightly higher among urban than rural areas. </a:t>
            </a:r>
            <a:endParaRPr lang="en-US">
              <a:latin typeface="Segoe UI Light"/>
              <a:cs typeface="Segoe UI Light"/>
            </a:endParaRPr>
          </a:p>
          <a:p>
            <a:pPr algn="just"/>
            <a:r>
              <a:rPr lang="en-US">
                <a:latin typeface="Segoe UI Light"/>
                <a:cs typeface="Segoe UI"/>
              </a:rPr>
              <a:t>Many </a:t>
            </a:r>
            <a:r>
              <a:rPr lang="en-US" b="1">
                <a:latin typeface="Segoe UI Light"/>
                <a:cs typeface="Segoe UI"/>
              </a:rPr>
              <a:t>risks and risk factors are intertwined</a:t>
            </a:r>
            <a:r>
              <a:rPr lang="en-US">
                <a:latin typeface="Segoe UI Light"/>
                <a:cs typeface="Segoe UI"/>
              </a:rPr>
              <a:t>. Frequently mentioned risk factors included </a:t>
            </a:r>
            <a:r>
              <a:rPr lang="en-US" b="1">
                <a:latin typeface="Segoe UI Light"/>
                <a:cs typeface="Segoe UI"/>
              </a:rPr>
              <a:t>armed conflict, household’s financial difficulty, family separation </a:t>
            </a:r>
            <a:r>
              <a:rPr lang="en-US">
                <a:latin typeface="Segoe UI Light"/>
                <a:cs typeface="Segoe UI"/>
              </a:rPr>
              <a:t>and </a:t>
            </a:r>
            <a:r>
              <a:rPr lang="en-US" b="1">
                <a:latin typeface="Segoe UI Light"/>
                <a:cs typeface="Segoe UI"/>
              </a:rPr>
              <a:t>displacement, children's and parents’ mental health problems</a:t>
            </a:r>
            <a:r>
              <a:rPr lang="en-US">
                <a:latin typeface="Segoe UI Light"/>
                <a:cs typeface="Segoe UI"/>
              </a:rPr>
              <a:t>, or </a:t>
            </a:r>
            <a:r>
              <a:rPr lang="en-US" b="1">
                <a:latin typeface="Segoe UI Light"/>
                <a:cs typeface="Segoe UI"/>
              </a:rPr>
              <a:t>limited supervision of children </a:t>
            </a:r>
            <a:r>
              <a:rPr lang="en-US">
                <a:latin typeface="Segoe UI Light"/>
                <a:cs typeface="Segoe UI"/>
              </a:rPr>
              <a:t>due to online schooling.</a:t>
            </a:r>
          </a:p>
          <a:p>
            <a:pPr marL="285750" indent="-285750" algn="just"/>
            <a:r>
              <a:rPr lang="en-US">
                <a:latin typeface="Segoe UI Light"/>
                <a:cs typeface="Segoe UI Light"/>
              </a:rPr>
              <a:t>Overall, </a:t>
            </a:r>
            <a:r>
              <a:rPr lang="en-US" b="1">
                <a:latin typeface="Segoe UI Light"/>
                <a:cs typeface="Segoe UI Light"/>
              </a:rPr>
              <a:t>availability and quality of CP services was reportedly satisfactory</a:t>
            </a:r>
            <a:r>
              <a:rPr lang="en-US">
                <a:latin typeface="Segoe UI Light"/>
                <a:cs typeface="Segoe UI Light"/>
              </a:rPr>
              <a:t>, although some </a:t>
            </a:r>
            <a:r>
              <a:rPr lang="en-US" b="1">
                <a:latin typeface="Segoe UI Light"/>
                <a:cs typeface="Segoe UI Light"/>
              </a:rPr>
              <a:t>gaps and barriers remained</a:t>
            </a:r>
            <a:r>
              <a:rPr lang="en-US">
                <a:latin typeface="Segoe UI Light"/>
                <a:cs typeface="Segoe UI Light"/>
              </a:rPr>
              <a:t> (incl. shortage of staff, physical, operational and financial barriers). </a:t>
            </a:r>
            <a:r>
              <a:rPr lang="en-US" b="1">
                <a:latin typeface="Segoe UI Light"/>
                <a:cs typeface="Segoe UI Light"/>
              </a:rPr>
              <a:t>CP services cooperated with each other, as well as healthcare and education providers</a:t>
            </a:r>
            <a:r>
              <a:rPr lang="en-US">
                <a:latin typeface="Segoe UI Light"/>
                <a:cs typeface="Segoe UI Light"/>
              </a:rPr>
              <a:t>, who were involved in CP response at various stages (incl. prevention, monitoring, reporting and providing support to victims).</a:t>
            </a:r>
            <a:endParaRPr lang="en-GB"/>
          </a:p>
          <a:p>
            <a:pPr algn="just"/>
            <a:r>
              <a:rPr lang="en-US">
                <a:latin typeface="Segoe UI Light"/>
                <a:cs typeface="Segoe UI Light"/>
              </a:rPr>
              <a:t>Most households stated that they </a:t>
            </a:r>
            <a:r>
              <a:rPr lang="en-US" b="1">
                <a:latin typeface="Segoe UI Light"/>
                <a:cs typeface="Segoe UI Light"/>
              </a:rPr>
              <a:t>would</a:t>
            </a:r>
            <a:r>
              <a:rPr lang="en-US">
                <a:latin typeface="Segoe UI Light"/>
                <a:cs typeface="Segoe UI Light"/>
              </a:rPr>
              <a:t> </a:t>
            </a:r>
            <a:r>
              <a:rPr lang="en-US" b="1">
                <a:latin typeface="Segoe UI Light"/>
                <a:cs typeface="Segoe UI Light"/>
              </a:rPr>
              <a:t>report</a:t>
            </a:r>
            <a:r>
              <a:rPr lang="en-US">
                <a:latin typeface="Segoe UI Light"/>
                <a:cs typeface="Segoe UI Light"/>
              </a:rPr>
              <a:t> domestic (78%) or other child abuse (83%), predominantly to the </a:t>
            </a:r>
            <a:r>
              <a:rPr lang="en-US" b="1">
                <a:latin typeface="Segoe UI Light"/>
                <a:cs typeface="Segoe UI Light"/>
              </a:rPr>
              <a:t>police, CP services or child's family</a:t>
            </a:r>
            <a:r>
              <a:rPr lang="en-US">
                <a:latin typeface="Segoe UI Light"/>
                <a:cs typeface="Segoe UI Light"/>
              </a:rPr>
              <a:t>. </a:t>
            </a:r>
            <a:r>
              <a:rPr lang="en-GB">
                <a:latin typeface="Segoe UI Light"/>
                <a:cs typeface="Segoe UI Light"/>
              </a:rPr>
              <a:t>Reasons for not reporting included limited trust in CP services, reluctance to get involved in others' issues, or concern about removal of the child from the family.</a:t>
            </a:r>
          </a:p>
          <a:p>
            <a:pPr algn="just"/>
            <a:r>
              <a:rPr lang="en-GB">
                <a:latin typeface="Segoe UI Light"/>
                <a:cs typeface="Segoe UI Light"/>
              </a:rPr>
              <a:t>Households demonstrated a </a:t>
            </a:r>
            <a:r>
              <a:rPr lang="en-GB" b="1">
                <a:latin typeface="Segoe UI Light"/>
                <a:cs typeface="Segoe UI Light"/>
              </a:rPr>
              <a:t>relatively high recognition of child autonomy </a:t>
            </a:r>
            <a:r>
              <a:rPr lang="en-GB">
                <a:latin typeface="Segoe UI Light"/>
                <a:cs typeface="Segoe UI Light"/>
              </a:rPr>
              <a:t>and a </a:t>
            </a:r>
            <a:r>
              <a:rPr lang="en-GB" b="1">
                <a:latin typeface="Segoe UI Light"/>
                <a:cs typeface="Segoe UI Light"/>
              </a:rPr>
              <a:t>low tolerance for behaviours that could endanger </a:t>
            </a:r>
            <a:r>
              <a:rPr lang="en-GB">
                <a:latin typeface="Segoe UI Light"/>
                <a:cs typeface="Segoe UI Light"/>
              </a:rPr>
              <a:t>children.</a:t>
            </a:r>
            <a:endParaRPr lang="en-GB">
              <a:latin typeface="Segoe UI Light"/>
              <a:cs typeface="Segoe UI"/>
            </a:endParaRPr>
          </a:p>
          <a:p>
            <a:pPr algn="just"/>
            <a:r>
              <a:rPr lang="en-GB" b="1">
                <a:latin typeface="Segoe UI Light"/>
                <a:cs typeface="Segoe UI"/>
              </a:rPr>
              <a:t>Satisfactory community awareness of child protection risks and rights was often reported by informants</a:t>
            </a:r>
            <a:r>
              <a:rPr lang="en-GB">
                <a:latin typeface="Segoe UI Light"/>
                <a:cs typeface="Segoe UI"/>
              </a:rPr>
              <a:t>, highlighting numerous child protection awareness campaigns. However, </a:t>
            </a:r>
            <a:r>
              <a:rPr lang="en-GB" b="1">
                <a:latin typeface="Segoe UI Light"/>
                <a:cs typeface="Segoe UI"/>
              </a:rPr>
              <a:t>about a third of the households (34%) needed additional information</a:t>
            </a:r>
            <a:r>
              <a:rPr lang="en-GB">
                <a:latin typeface="Segoe UI Light"/>
                <a:cs typeface="Segoe UI"/>
              </a:rPr>
              <a:t>, including present risks, available CP services and ways to access them.</a:t>
            </a:r>
            <a:endParaRPr lang="en-GB">
              <a:cs typeface="Segoe UI"/>
            </a:endParaRPr>
          </a:p>
        </p:txBody>
      </p:sp>
    </p:spTree>
    <p:extLst>
      <p:ext uri="{BB962C8B-B14F-4D97-AF65-F5344CB8AC3E}">
        <p14:creationId xmlns:p14="http://schemas.microsoft.com/office/powerpoint/2010/main" val="189006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F2C9A-9EAE-13A4-F8FA-81DE8CDA4242}"/>
              </a:ext>
            </a:extLst>
          </p:cNvPr>
          <p:cNvSpPr>
            <a:spLocks noGrp="1"/>
          </p:cNvSpPr>
          <p:nvPr>
            <p:ph sz="quarter" idx="10"/>
          </p:nvPr>
        </p:nvSpPr>
        <p:spPr>
          <a:xfrm>
            <a:off x="474540" y="2467699"/>
            <a:ext cx="5100169" cy="4159243"/>
          </a:xfrm>
        </p:spPr>
        <p:txBody>
          <a:bodyPr vert="horz" lIns="91440" tIns="45720" rIns="91440" bIns="45720" rtlCol="0" anchor="t">
            <a:normAutofit/>
          </a:bodyPr>
          <a:lstStyle/>
          <a:p>
            <a:pPr marL="0" indent="0" algn="just">
              <a:buNone/>
            </a:pPr>
            <a:r>
              <a:rPr lang="en-US" sz="1600"/>
              <a:t>According to the 2024 Humanitarian Needs and Response Plan (HNRP), there are 1</a:t>
            </a:r>
            <a:r>
              <a:rPr lang="pl-PL" sz="1600"/>
              <a:t>4</a:t>
            </a:r>
            <a:r>
              <a:rPr lang="en-US" sz="1600"/>
              <a:t>.6 million people in need of assistance in Ukraine, of whom </a:t>
            </a:r>
            <a:r>
              <a:rPr lang="pl-PL" sz="1600"/>
              <a:t>2</a:t>
            </a:r>
            <a:r>
              <a:rPr lang="en-US" sz="1600"/>
              <a:t>.</a:t>
            </a:r>
            <a:r>
              <a:rPr lang="pl-PL" sz="1600"/>
              <a:t>9</a:t>
            </a:r>
            <a:r>
              <a:rPr lang="en-US" sz="1600"/>
              <a:t> million (2</a:t>
            </a:r>
            <a:r>
              <a:rPr lang="pl-PL" sz="1600"/>
              <a:t>0</a:t>
            </a:r>
            <a:r>
              <a:rPr lang="en-US" sz="1600"/>
              <a:t>%) are children.[1] </a:t>
            </a:r>
          </a:p>
          <a:p>
            <a:pPr marL="0" indent="0" algn="just">
              <a:buNone/>
            </a:pPr>
            <a:r>
              <a:rPr lang="en-US" sz="1600"/>
              <a:t>Children in Ukraine are exposed to a range of protection risks, several of which have been exacerbated by the 2022 escalation of the war in Ukraine. </a:t>
            </a:r>
          </a:p>
          <a:p>
            <a:pPr marL="0" indent="0" algn="just">
              <a:buNone/>
            </a:pPr>
            <a:r>
              <a:rPr lang="en-US" sz="1600"/>
              <a:t>Between 24 February 2022 and 8 October 2023, OHCHR recorded 27,768 civilian casualties as a result of the large-scale armed invasion by the Russian Federation, including 1,756 children (560 killed and 1,196 injured).[2]</a:t>
            </a:r>
          </a:p>
          <a:p>
            <a:pPr marL="0" indent="0" algn="just">
              <a:buNone/>
            </a:pPr>
            <a:r>
              <a:rPr lang="en-US" sz="1600"/>
              <a:t>Protection risks are higher for children in frontline areas and along the Russian border, including Kharkivska, </a:t>
            </a:r>
            <a:r>
              <a:rPr lang="en-US" sz="1600" err="1"/>
              <a:t>Luhanska</a:t>
            </a:r>
            <a:r>
              <a:rPr lang="en-US" sz="1600"/>
              <a:t>, Donetska, </a:t>
            </a:r>
            <a:r>
              <a:rPr lang="en-US" sz="1600" err="1"/>
              <a:t>Zaporizka</a:t>
            </a:r>
            <a:r>
              <a:rPr lang="en-US" sz="1600"/>
              <a:t>, Khersonska, Sumska, and </a:t>
            </a:r>
            <a:r>
              <a:rPr lang="en-US" sz="1600" err="1"/>
              <a:t>Mykolaivska</a:t>
            </a:r>
            <a:r>
              <a:rPr lang="en-US" sz="1600"/>
              <a:t>.[3]</a:t>
            </a:r>
            <a:endParaRPr lang="en-US" sz="1600">
              <a:cs typeface="Segoe UI Light"/>
            </a:endParaRPr>
          </a:p>
        </p:txBody>
      </p:sp>
      <p:sp>
        <p:nvSpPr>
          <p:cNvPr id="3" name="Title 2">
            <a:extLst>
              <a:ext uri="{FF2B5EF4-FFF2-40B4-BE49-F238E27FC236}">
                <a16:creationId xmlns:a16="http://schemas.microsoft.com/office/drawing/2014/main" id="{87D5F418-C318-4CDD-E155-17A636E9437D}"/>
              </a:ext>
            </a:extLst>
          </p:cNvPr>
          <p:cNvSpPr>
            <a:spLocks noGrp="1"/>
          </p:cNvSpPr>
          <p:nvPr>
            <p:ph type="title"/>
          </p:nvPr>
        </p:nvSpPr>
        <p:spPr>
          <a:xfrm>
            <a:off x="471949" y="407645"/>
            <a:ext cx="2023601" cy="1582994"/>
          </a:xfrm>
        </p:spPr>
        <p:txBody>
          <a:bodyPr anchor="ctr">
            <a:normAutofit/>
          </a:bodyPr>
          <a:lstStyle/>
          <a:p>
            <a:r>
              <a:rPr lang="en-US"/>
              <a:t>Context</a:t>
            </a:r>
          </a:p>
        </p:txBody>
      </p:sp>
      <p:pic>
        <p:nvPicPr>
          <p:cNvPr id="4" name="Picture 3" descr="Two boys looking at a piece of paper with smiley faces&#10;&#10;Description automatically generated">
            <a:extLst>
              <a:ext uri="{FF2B5EF4-FFF2-40B4-BE49-F238E27FC236}">
                <a16:creationId xmlns:a16="http://schemas.microsoft.com/office/drawing/2014/main" id="{4606A967-AE10-7155-A274-E5A63A0D6B9C}"/>
              </a:ext>
            </a:extLst>
          </p:cNvPr>
          <p:cNvPicPr>
            <a:picLocks noChangeAspect="1"/>
          </p:cNvPicPr>
          <p:nvPr/>
        </p:nvPicPr>
        <p:blipFill rotWithShape="1">
          <a:blip r:embed="rId2"/>
          <a:srcRect l="5960" r="27848" b="-2"/>
          <a:stretch/>
        </p:blipFill>
        <p:spPr>
          <a:xfrm>
            <a:off x="5913490" y="609600"/>
            <a:ext cx="2987162" cy="6017342"/>
          </a:xfrm>
          <a:prstGeom prst="rect">
            <a:avLst/>
          </a:prstGeom>
          <a:noFill/>
        </p:spPr>
      </p:pic>
    </p:spTree>
    <p:extLst>
      <p:ext uri="{BB962C8B-B14F-4D97-AF65-F5344CB8AC3E}">
        <p14:creationId xmlns:p14="http://schemas.microsoft.com/office/powerpoint/2010/main" val="3563918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5C22-F309-0D01-2FD2-D5B64675E299}"/>
              </a:ext>
            </a:extLst>
          </p:cNvPr>
          <p:cNvSpPr>
            <a:spLocks noGrp="1"/>
          </p:cNvSpPr>
          <p:nvPr>
            <p:ph type="title"/>
          </p:nvPr>
        </p:nvSpPr>
        <p:spPr/>
        <p:txBody>
          <a:bodyPr/>
          <a:lstStyle/>
          <a:p>
            <a:r>
              <a:rPr lang="en-US"/>
              <a:t>Feedback &amp; Questions</a:t>
            </a:r>
            <a:endParaRPr lang="LID4096"/>
          </a:p>
        </p:txBody>
      </p:sp>
      <p:sp>
        <p:nvSpPr>
          <p:cNvPr id="3" name="Text Placeholder 2">
            <a:extLst>
              <a:ext uri="{FF2B5EF4-FFF2-40B4-BE49-F238E27FC236}">
                <a16:creationId xmlns:a16="http://schemas.microsoft.com/office/drawing/2014/main" id="{AE60EC0E-629F-1468-551C-FC0041A0AEF6}"/>
              </a:ext>
            </a:extLst>
          </p:cNvPr>
          <p:cNvSpPr>
            <a:spLocks noGrp="1"/>
          </p:cNvSpPr>
          <p:nvPr>
            <p:ph type="body" sz="quarter" idx="11"/>
          </p:nvPr>
        </p:nvSpPr>
        <p:spPr/>
        <p:txBody>
          <a:bodyPr vert="horz" lIns="91440" tIns="45720" rIns="91440" bIns="45720" rtlCol="0" anchor="t">
            <a:noAutofit/>
          </a:bodyPr>
          <a:lstStyle/>
          <a:p>
            <a:r>
              <a:rPr lang="en-US">
                <a:ea typeface="Roboto Black"/>
                <a:cs typeface="Segoe UI Light"/>
              </a:rPr>
              <a:t>04</a:t>
            </a:r>
            <a:endParaRPr lang="LID4096"/>
          </a:p>
        </p:txBody>
      </p:sp>
    </p:spTree>
    <p:extLst>
      <p:ext uri="{BB962C8B-B14F-4D97-AF65-F5344CB8AC3E}">
        <p14:creationId xmlns:p14="http://schemas.microsoft.com/office/powerpoint/2010/main" val="425600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F753-5948-8E97-D92A-0F96B612B2FA}"/>
              </a:ext>
            </a:extLst>
          </p:cNvPr>
          <p:cNvSpPr>
            <a:spLocks noGrp="1"/>
          </p:cNvSpPr>
          <p:nvPr>
            <p:ph type="title"/>
          </p:nvPr>
        </p:nvSpPr>
        <p:spPr>
          <a:xfrm>
            <a:off x="398208" y="2332608"/>
            <a:ext cx="2750908" cy="2192791"/>
          </a:xfrm>
        </p:spPr>
        <p:txBody>
          <a:bodyPr anchor="ctr">
            <a:normAutofit/>
          </a:bodyPr>
          <a:lstStyle/>
          <a:p>
            <a:r>
              <a:rPr lang="en-US"/>
              <a:t>Feedback &amp; Questions</a:t>
            </a:r>
          </a:p>
        </p:txBody>
      </p:sp>
      <p:sp>
        <p:nvSpPr>
          <p:cNvPr id="3" name="Content Placeholder 2">
            <a:extLst>
              <a:ext uri="{FF2B5EF4-FFF2-40B4-BE49-F238E27FC236}">
                <a16:creationId xmlns:a16="http://schemas.microsoft.com/office/drawing/2014/main" id="{ED7205C1-4C60-3C0B-09A6-860DFAB2028D}"/>
              </a:ext>
            </a:extLst>
          </p:cNvPr>
          <p:cNvSpPr>
            <a:spLocks noGrp="1"/>
          </p:cNvSpPr>
          <p:nvPr>
            <p:ph sz="quarter" idx="10"/>
          </p:nvPr>
        </p:nvSpPr>
        <p:spPr>
          <a:xfrm>
            <a:off x="3432111" y="1226170"/>
            <a:ext cx="2750908" cy="4448110"/>
          </a:xfrm>
        </p:spPr>
        <p:txBody>
          <a:bodyPr vert="horz" lIns="91440" tIns="45720" rIns="91440" bIns="45720" rtlCol="0" anchor="ctr">
            <a:normAutofit/>
          </a:bodyPr>
          <a:lstStyle/>
          <a:p>
            <a:r>
              <a:rPr lang="en-US" sz="1800"/>
              <a:t>Questions?</a:t>
            </a:r>
          </a:p>
          <a:p>
            <a:r>
              <a:rPr lang="en-US" sz="1800"/>
              <a:t>Final report will be disseminated in July.</a:t>
            </a:r>
            <a:endParaRPr lang="pl-PL" sz="1800">
              <a:cs typeface="Segoe UI Light"/>
            </a:endParaRPr>
          </a:p>
        </p:txBody>
      </p:sp>
      <p:pic>
        <p:nvPicPr>
          <p:cNvPr id="4" name="Picture 3" descr="A group of drawings on a table&#10;&#10;Description automatically generated">
            <a:extLst>
              <a:ext uri="{FF2B5EF4-FFF2-40B4-BE49-F238E27FC236}">
                <a16:creationId xmlns:a16="http://schemas.microsoft.com/office/drawing/2014/main" id="{C2F8355B-8A24-FA9D-CB38-3F93ADFE3300}"/>
              </a:ext>
            </a:extLst>
          </p:cNvPr>
          <p:cNvPicPr>
            <a:picLocks noChangeAspect="1"/>
          </p:cNvPicPr>
          <p:nvPr/>
        </p:nvPicPr>
        <p:blipFill rotWithShape="1">
          <a:blip r:embed="rId2"/>
          <a:srcRect l="18155" r="24600" b="-3"/>
          <a:stretch/>
        </p:blipFill>
        <p:spPr>
          <a:xfrm>
            <a:off x="6373519" y="530944"/>
            <a:ext cx="2562288" cy="5968181"/>
          </a:xfrm>
          <a:prstGeom prst="rect">
            <a:avLst/>
          </a:prstGeom>
          <a:noFill/>
        </p:spPr>
      </p:pic>
    </p:spTree>
    <p:extLst>
      <p:ext uri="{BB962C8B-B14F-4D97-AF65-F5344CB8AC3E}">
        <p14:creationId xmlns:p14="http://schemas.microsoft.com/office/powerpoint/2010/main" val="2487666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F753-5948-8E97-D92A-0F96B612B2FA}"/>
              </a:ext>
            </a:extLst>
          </p:cNvPr>
          <p:cNvSpPr>
            <a:spLocks noGrp="1"/>
          </p:cNvSpPr>
          <p:nvPr>
            <p:ph type="title"/>
          </p:nvPr>
        </p:nvSpPr>
        <p:spPr/>
        <p:txBody>
          <a:bodyPr/>
          <a:lstStyle/>
          <a:p>
            <a:r>
              <a:rPr lang="en-US">
                <a:ea typeface="Roboto Condensed"/>
                <a:cs typeface="Roboto Condensed"/>
              </a:rPr>
              <a:t>Bibliography</a:t>
            </a:r>
            <a:endParaRPr lang="en-US"/>
          </a:p>
        </p:txBody>
      </p:sp>
      <p:sp>
        <p:nvSpPr>
          <p:cNvPr id="3" name="Content Placeholder 2">
            <a:extLst>
              <a:ext uri="{FF2B5EF4-FFF2-40B4-BE49-F238E27FC236}">
                <a16:creationId xmlns:a16="http://schemas.microsoft.com/office/drawing/2014/main" id="{ED7205C1-4C60-3C0B-09A6-860DFAB2028D}"/>
              </a:ext>
            </a:extLst>
          </p:cNvPr>
          <p:cNvSpPr>
            <a:spLocks noGrp="1"/>
          </p:cNvSpPr>
          <p:nvPr>
            <p:ph sz="quarter" idx="10"/>
          </p:nvPr>
        </p:nvSpPr>
        <p:spPr>
          <a:xfrm>
            <a:off x="353961" y="1180730"/>
            <a:ext cx="5487545" cy="5677270"/>
          </a:xfrm>
        </p:spPr>
        <p:txBody>
          <a:bodyPr vert="horz" lIns="91440" tIns="45720" rIns="91440" bIns="45720" rtlCol="0" anchor="ctr">
            <a:normAutofit fontScale="92500" lnSpcReduction="20000"/>
          </a:bodyPr>
          <a:lstStyle/>
          <a:p>
            <a:pPr marL="0" indent="0">
              <a:buNone/>
            </a:pPr>
            <a:r>
              <a:rPr lang="en-US" sz="800">
                <a:cs typeface="Segoe UI Light"/>
              </a:rPr>
              <a:t>[1]  OCHA, “Humanitarian Needs and Response Plan, Ukraine”, December 2023,</a:t>
            </a:r>
            <a:r>
              <a:rPr lang="pl-PL" sz="800">
                <a:cs typeface="Segoe UI Light"/>
              </a:rPr>
              <a:t> </a:t>
            </a:r>
            <a:r>
              <a:rPr lang="pl-PL" sz="800">
                <a:cs typeface="Segoe UI Light"/>
                <a:hlinkClick r:id="rId2"/>
              </a:rPr>
              <a:t>https://reliefweb.int/report/ukraine/ukraine-humanitarian-needs-and-response-plan-2024-december-2023-enuk</a:t>
            </a:r>
            <a:r>
              <a:rPr lang="pl-PL" sz="800">
                <a:cs typeface="Segoe UI Light"/>
              </a:rPr>
              <a:t> </a:t>
            </a:r>
            <a:r>
              <a:rPr lang="en-US" sz="800">
                <a:cs typeface="Segoe UI Light"/>
              </a:rPr>
              <a:t> </a:t>
            </a:r>
            <a:endParaRPr lang="pl-PL" sz="800">
              <a:cs typeface="Segoe UI Light"/>
            </a:endParaRPr>
          </a:p>
          <a:p>
            <a:pPr marL="0" indent="0">
              <a:buNone/>
            </a:pPr>
            <a:r>
              <a:rPr lang="en-US" sz="800">
                <a:cs typeface="Segoe UI Light"/>
              </a:rPr>
              <a:t>[2] OHCR, “Ukraine: Civilian casualties”, October 2023, </a:t>
            </a:r>
            <a:r>
              <a:rPr lang="en-US" sz="800">
                <a:cs typeface="Segoe UI Light"/>
                <a:hlinkClick r:id="rId3"/>
              </a:rPr>
              <a:t>https://ukraine.un.org/en/248799-ukraine-civilian-casualties-8-october-2023</a:t>
            </a:r>
            <a:r>
              <a:rPr lang="en-US" sz="800">
                <a:cs typeface="Segoe UI Light"/>
              </a:rPr>
              <a:t> </a:t>
            </a:r>
          </a:p>
          <a:p>
            <a:pPr marL="0" indent="0">
              <a:buNone/>
            </a:pPr>
            <a:r>
              <a:rPr lang="en-US" sz="800">
                <a:cs typeface="Segoe UI Light"/>
              </a:rPr>
              <a:t>[3] OCHA, “Humanitarian Needs Overview Ukraine 2023,” December 2022, </a:t>
            </a:r>
            <a:r>
              <a:rPr lang="en-US" sz="800">
                <a:cs typeface="Segoe UI Light"/>
                <a:hlinkClick r:id="rId4"/>
              </a:rPr>
              <a:t>https://reliefweb.int/report/ukraine/ukraine-humanitarian-needs-overview-2023-december-2022-enuk</a:t>
            </a:r>
            <a:r>
              <a:rPr lang="en-US" sz="800">
                <a:cs typeface="Segoe UI Light"/>
              </a:rPr>
              <a:t> </a:t>
            </a:r>
          </a:p>
          <a:p>
            <a:pPr marL="0" indent="0">
              <a:buNone/>
            </a:pPr>
            <a:r>
              <a:rPr lang="en-US" sz="800">
                <a:cs typeface="Segoe UI Light"/>
              </a:rPr>
              <a:t>[4] </a:t>
            </a:r>
            <a:r>
              <a:rPr lang="en-US" sz="800">
                <a:ea typeface="+mn-lt"/>
                <a:cs typeface="+mn-lt"/>
              </a:rPr>
              <a:t>United Nations Secretary-General, “Children and Armed Conflict: Report of the Secretary-General (A/77/895-S/2023/363)” (United Nations, June 2023), </a:t>
            </a:r>
            <a:r>
              <a:rPr lang="en-US" sz="800">
                <a:ea typeface="+mn-lt"/>
                <a:cs typeface="+mn-lt"/>
                <a:hlinkClick r:id="rId5"/>
              </a:rPr>
              <a:t>https://reliefweb.int/report/afghanistan/children-and-armed-conflict-report-secretary-general-a77895-s2023363-enarruzh</a:t>
            </a:r>
            <a:r>
              <a:rPr lang="en-US" sz="800">
                <a:ea typeface="+mn-lt"/>
                <a:cs typeface="+mn-lt"/>
              </a:rPr>
              <a:t>. </a:t>
            </a:r>
          </a:p>
          <a:p>
            <a:pPr marL="0" indent="0">
              <a:buNone/>
            </a:pPr>
            <a:r>
              <a:rPr lang="en-US" sz="800">
                <a:cs typeface="Segoe UI Light"/>
              </a:rPr>
              <a:t>[5]</a:t>
            </a:r>
            <a:r>
              <a:rPr lang="en-US" sz="800">
                <a:ea typeface="+mn-lt"/>
                <a:cs typeface="+mn-lt"/>
              </a:rPr>
              <a:t> “War in Ukraine Pushes Generation of Children to the Brink, Warns UNICEF,” accessed November 9, 2023, https://www.unicef.org/press-releases/ war-</a:t>
            </a:r>
            <a:r>
              <a:rPr lang="en-US" sz="800" err="1">
                <a:ea typeface="+mn-lt"/>
                <a:cs typeface="+mn-lt"/>
              </a:rPr>
              <a:t>ukraine</a:t>
            </a:r>
            <a:r>
              <a:rPr lang="en-US" sz="800">
                <a:ea typeface="+mn-lt"/>
                <a:cs typeface="+mn-lt"/>
              </a:rPr>
              <a:t>-pushes-generation-children-brink-warns-</a:t>
            </a:r>
            <a:r>
              <a:rPr lang="en-US" sz="800" err="1">
                <a:ea typeface="+mn-lt"/>
                <a:cs typeface="+mn-lt"/>
              </a:rPr>
              <a:t>unicef</a:t>
            </a:r>
            <a:r>
              <a:rPr lang="en-US" sz="800">
                <a:ea typeface="+mn-lt"/>
                <a:cs typeface="+mn-lt"/>
              </a:rPr>
              <a:t>; Nadine Haddad, </a:t>
            </a:r>
            <a:r>
              <a:rPr lang="en-US" sz="800" err="1">
                <a:ea typeface="+mn-lt"/>
                <a:cs typeface="+mn-lt"/>
              </a:rPr>
              <a:t>Phiona</a:t>
            </a:r>
            <a:r>
              <a:rPr lang="en-US" sz="800">
                <a:ea typeface="+mn-lt"/>
                <a:cs typeface="+mn-lt"/>
              </a:rPr>
              <a:t> </a:t>
            </a:r>
            <a:r>
              <a:rPr lang="en-US" sz="800" err="1">
                <a:ea typeface="+mn-lt"/>
                <a:cs typeface="+mn-lt"/>
              </a:rPr>
              <a:t>Koyiet</a:t>
            </a:r>
            <a:r>
              <a:rPr lang="en-US" sz="800">
                <a:ea typeface="+mn-lt"/>
                <a:cs typeface="+mn-lt"/>
              </a:rPr>
              <a:t>, and Kate Shaw, “No Peace of Mind: The Looming Mental Health Crisis for the Children of Ukraine” (World Vision, 2022), </a:t>
            </a:r>
            <a:r>
              <a:rPr lang="en-US" sz="800">
                <a:ea typeface="+mn-lt"/>
                <a:cs typeface="+mn-lt"/>
                <a:hlinkClick r:id="rId6"/>
              </a:rPr>
              <a:t>https://www.wvi.org/sites/default/files/2022-07/No%20Peace%20of%20Mind.pdf</a:t>
            </a:r>
            <a:r>
              <a:rPr lang="en-US" sz="800">
                <a:ea typeface="+mn-lt"/>
                <a:cs typeface="+mn-lt"/>
              </a:rPr>
              <a:t>. </a:t>
            </a:r>
          </a:p>
          <a:p>
            <a:pPr marL="0" indent="0">
              <a:buNone/>
            </a:pPr>
            <a:r>
              <a:rPr lang="en-US" sz="800">
                <a:cs typeface="Segoe UI Light"/>
              </a:rPr>
              <a:t>[6] </a:t>
            </a:r>
            <a:r>
              <a:rPr lang="en-US" sz="800">
                <a:ea typeface="+mn-lt"/>
                <a:cs typeface="+mn-lt"/>
              </a:rPr>
              <a:t>Ratings Group &amp; Ukraine Children’s Action Project, “Problems of Ukrainian Children in Conditions Of War (January 27 - February 1, 2023)”, </a:t>
            </a:r>
            <a:r>
              <a:rPr lang="en-US" sz="800">
                <a:ea typeface="+mn-lt"/>
                <a:cs typeface="+mn-lt"/>
                <a:hlinkClick r:id="rId7"/>
              </a:rPr>
              <a:t>https://ratinggroup.ua/en/research/ukraine/problems_of_ukrainian_children_in_conditions_of_war_january_27-february_1_2023.html</a:t>
            </a:r>
            <a:r>
              <a:rPr lang="en-US" sz="800">
                <a:cs typeface="Segoe UI Light"/>
              </a:rPr>
              <a:t> </a:t>
            </a:r>
          </a:p>
          <a:p>
            <a:pPr marL="0" indent="0">
              <a:buNone/>
            </a:pPr>
            <a:r>
              <a:rPr lang="en-US" sz="800">
                <a:cs typeface="Segoe UI Light"/>
              </a:rPr>
              <a:t>[7] </a:t>
            </a:r>
            <a:r>
              <a:rPr lang="en-US" sz="800">
                <a:ea typeface="+mn-lt"/>
                <a:cs typeface="+mn-lt"/>
              </a:rPr>
              <a:t>OCHA, “Humanitarian Needs Overview Ukraine 2023.”</a:t>
            </a:r>
            <a:endParaRPr lang="en-US" sz="800">
              <a:cs typeface="Segoe UI Light"/>
            </a:endParaRPr>
          </a:p>
          <a:p>
            <a:pPr marL="0" indent="0">
              <a:buNone/>
            </a:pPr>
            <a:r>
              <a:rPr lang="en-US" sz="800">
                <a:cs typeface="Segoe UI Light"/>
              </a:rPr>
              <a:t>[8] </a:t>
            </a:r>
            <a:r>
              <a:rPr lang="en-US" sz="800">
                <a:ea typeface="+mn-lt"/>
                <a:cs typeface="+mn-lt"/>
              </a:rPr>
              <a:t>OHCHR, “Report on the Human Rights Situation in Ukraine 1 August 2022 - 31 January 2023,” March 2023, </a:t>
            </a:r>
            <a:r>
              <a:rPr lang="en-US" sz="800" u="sng">
                <a:ea typeface="+mn-lt"/>
                <a:cs typeface="+mn-lt"/>
                <a:hlinkClick r:id="rId8"/>
              </a:rPr>
              <a:t>https://www.ohchr.org/en/documents/country-reports/report-human-rights-situation-ukraine-1-august-2022-31-january-2023</a:t>
            </a:r>
            <a:r>
              <a:rPr lang="pl-PL" sz="800" u="sng">
                <a:ea typeface="+mn-lt"/>
                <a:cs typeface="+mn-lt"/>
              </a:rPr>
              <a:t> </a:t>
            </a:r>
          </a:p>
          <a:p>
            <a:pPr marL="0" indent="0">
              <a:buNone/>
            </a:pPr>
            <a:r>
              <a:rPr lang="en-US" sz="800">
                <a:cs typeface="Segoe UI Light"/>
              </a:rPr>
              <a:t>[9] </a:t>
            </a:r>
            <a:r>
              <a:rPr lang="en-US" sz="800">
                <a:ea typeface="+mn-lt"/>
                <a:cs typeface="+mn-lt"/>
              </a:rPr>
              <a:t>REACH, “Multi-Sector Needs Assessment 2023: Child Protection Findings.”, October 2023, </a:t>
            </a:r>
            <a:r>
              <a:rPr lang="en-US" sz="800">
                <a:ea typeface="+mn-lt"/>
                <a:cs typeface="+mn-lt"/>
                <a:hlinkClick r:id="rId9"/>
              </a:rPr>
              <a:t>https://reach-info.org/ukr/msna/2023/</a:t>
            </a:r>
            <a:r>
              <a:rPr lang="en-US" sz="800">
                <a:ea typeface="+mn-lt"/>
                <a:cs typeface="+mn-lt"/>
              </a:rPr>
              <a:t> </a:t>
            </a:r>
            <a:endParaRPr lang="en-US" sz="800">
              <a:cs typeface="Segoe UI Light"/>
            </a:endParaRPr>
          </a:p>
          <a:p>
            <a:pPr marL="0" indent="0">
              <a:buNone/>
            </a:pPr>
            <a:r>
              <a:rPr lang="en-US" sz="800">
                <a:cs typeface="Segoe UI Light"/>
              </a:rPr>
              <a:t>[10] </a:t>
            </a:r>
            <a:r>
              <a:rPr lang="en-US" sz="800">
                <a:ea typeface="+mn-lt"/>
                <a:cs typeface="+mn-lt"/>
              </a:rPr>
              <a:t>UNICEF, “UNICEF Data Country Profiles: Ukraine,” UNICEF DATA, accessed November 24, 2023, </a:t>
            </a:r>
            <a:r>
              <a:rPr lang="en-US" sz="800">
                <a:ea typeface="+mn-lt"/>
                <a:cs typeface="+mn-lt"/>
                <a:hlinkClick r:id="rId10"/>
              </a:rPr>
              <a:t>https://data.unicef.org/country/ukr/</a:t>
            </a:r>
            <a:r>
              <a:rPr lang="en-US" sz="800">
                <a:ea typeface="+mn-lt"/>
                <a:cs typeface="+mn-lt"/>
              </a:rPr>
              <a:t>.</a:t>
            </a:r>
            <a:endParaRPr lang="pl-PL" sz="800">
              <a:ea typeface="+mn-lt"/>
              <a:cs typeface="+mn-lt"/>
            </a:endParaRPr>
          </a:p>
          <a:p>
            <a:pPr marL="0" indent="0">
              <a:buNone/>
            </a:pPr>
            <a:r>
              <a:rPr lang="pl-PL" sz="800">
                <a:ea typeface="+mn-lt"/>
                <a:cs typeface="+mn-lt"/>
              </a:rPr>
              <a:t>[11] </a:t>
            </a:r>
            <a:r>
              <a:rPr lang="en-US" sz="800">
                <a:ea typeface="+mn-lt"/>
                <a:cs typeface="+mn-lt"/>
              </a:rPr>
              <a:t>UNFPA Ukraine, “UNFPA Ukraine Data Overview,” accessed November 24, 2023, </a:t>
            </a:r>
            <a:r>
              <a:rPr lang="en-US" sz="800">
                <a:ea typeface="+mn-lt"/>
                <a:cs typeface="+mn-lt"/>
                <a:hlinkClick r:id="rId11"/>
              </a:rPr>
              <a:t>https://www.unfpa.org/data/UA</a:t>
            </a:r>
            <a:r>
              <a:rPr lang="pl-PL" sz="800">
                <a:ea typeface="+mn-lt"/>
                <a:cs typeface="+mn-lt"/>
              </a:rPr>
              <a:t> </a:t>
            </a:r>
            <a:endParaRPr lang="en-US" sz="800">
              <a:ea typeface="+mn-lt"/>
              <a:cs typeface="+mn-lt"/>
            </a:endParaRPr>
          </a:p>
          <a:p>
            <a:pPr marL="0" indent="0">
              <a:buNone/>
            </a:pPr>
            <a:r>
              <a:rPr lang="en-US" sz="800">
                <a:cs typeface="Segoe UI Light"/>
              </a:rPr>
              <a:t>[1</a:t>
            </a:r>
            <a:r>
              <a:rPr lang="pl-PL" sz="800">
                <a:cs typeface="Segoe UI Light"/>
              </a:rPr>
              <a:t>2</a:t>
            </a:r>
            <a:r>
              <a:rPr lang="en-US" sz="800">
                <a:cs typeface="Segoe UI Light"/>
              </a:rPr>
              <a:t>] </a:t>
            </a:r>
            <a:r>
              <a:rPr lang="en-US" sz="800">
                <a:ea typeface="+mn-lt"/>
                <a:cs typeface="+mn-lt"/>
              </a:rPr>
              <a:t>Human Rights Watch, “‘We Must Provide a Family, Not Rebuild Orphanages’: The Consequences of Russia’s Invasion of Ukraine for Children in Ukrainian Residential </a:t>
            </a:r>
            <a:r>
              <a:rPr lang="en-US" sz="800" err="1">
                <a:ea typeface="+mn-lt"/>
                <a:cs typeface="+mn-lt"/>
              </a:rPr>
              <a:t>Instutuions</a:t>
            </a:r>
            <a:r>
              <a:rPr lang="en-US" sz="800">
                <a:ea typeface="+mn-lt"/>
                <a:cs typeface="+mn-lt"/>
              </a:rPr>
              <a:t>.” </a:t>
            </a:r>
            <a:r>
              <a:rPr lang="en-US" sz="800">
                <a:ea typeface="+mn-lt"/>
                <a:cs typeface="+mn-lt"/>
                <a:hlinkClick r:id="rId12"/>
              </a:rPr>
              <a:t>https://www.hrw.org/report/2023/03/13/we-must-provide-family-not-rebuild-orphanages/consequences-russias-invasion</a:t>
            </a:r>
            <a:r>
              <a:rPr lang="pl-PL" sz="800">
                <a:ea typeface="+mn-lt"/>
                <a:cs typeface="+mn-lt"/>
              </a:rPr>
              <a:t> </a:t>
            </a:r>
            <a:endParaRPr lang="en-US" sz="800">
              <a:ea typeface="+mn-lt"/>
              <a:cs typeface="+mn-lt"/>
            </a:endParaRPr>
          </a:p>
          <a:p>
            <a:pPr marL="0" indent="0">
              <a:buNone/>
            </a:pPr>
            <a:r>
              <a:rPr lang="en-US" sz="800">
                <a:cs typeface="Segoe UI Light"/>
              </a:rPr>
              <a:t>[1</a:t>
            </a:r>
            <a:r>
              <a:rPr lang="pl-PL" sz="800">
                <a:cs typeface="Segoe UI Light"/>
              </a:rPr>
              <a:t>3</a:t>
            </a:r>
            <a:r>
              <a:rPr lang="en-US" sz="800">
                <a:cs typeface="Segoe UI Light"/>
              </a:rPr>
              <a:t>] </a:t>
            </a:r>
            <a:r>
              <a:rPr lang="en-US" sz="800">
                <a:ea typeface="+mn-lt"/>
                <a:cs typeface="+mn-lt"/>
              </a:rPr>
              <a:t>World Vision, “Child Protection Multisectoral Needs Assessment - Ukraine 2023,” 2023, </a:t>
            </a:r>
            <a:r>
              <a:rPr lang="en-US" sz="800">
                <a:ea typeface="+mn-lt"/>
                <a:cs typeface="+mn-lt"/>
                <a:hlinkClick r:id="rId13"/>
              </a:rPr>
              <a:t>https://www.wvi.org/publications/research/ukraine/child-protection-multisectoral-needs-assessment-ukraine-2023</a:t>
            </a:r>
            <a:r>
              <a:rPr lang="pl-PL" sz="800">
                <a:ea typeface="+mn-lt"/>
                <a:cs typeface="+mn-lt"/>
              </a:rPr>
              <a:t> </a:t>
            </a:r>
          </a:p>
          <a:p>
            <a:pPr marL="0" indent="0">
              <a:buNone/>
            </a:pPr>
            <a:r>
              <a:rPr lang="en-US" sz="800">
                <a:cs typeface="Segoe UI Light"/>
              </a:rPr>
              <a:t>[1</a:t>
            </a:r>
            <a:r>
              <a:rPr lang="pl-PL" sz="800">
                <a:cs typeface="Segoe UI Light"/>
              </a:rPr>
              <a:t>4</a:t>
            </a:r>
            <a:r>
              <a:rPr lang="en-US" sz="800">
                <a:cs typeface="Segoe UI Light"/>
              </a:rPr>
              <a:t>] U.S. BILA, "</a:t>
            </a:r>
            <a:r>
              <a:rPr lang="en-US" sz="800">
                <a:ea typeface="+mn-lt"/>
                <a:cs typeface="+mn-lt"/>
              </a:rPr>
              <a:t>Findings on the Worst Forms of Child Labor – Ukraine", 2020, </a:t>
            </a:r>
            <a:r>
              <a:rPr lang="en-US" sz="800">
                <a:ea typeface="+mn-lt"/>
                <a:cs typeface="+mn-lt"/>
                <a:hlinkClick r:id="rId14"/>
              </a:rPr>
              <a:t>https://www.dol.gov/sites/dolgov/files/ILAB/child_labor_reports/tda2020/ukraine.pdf</a:t>
            </a:r>
            <a:r>
              <a:rPr lang="en-US" sz="800">
                <a:ea typeface="+mn-lt"/>
                <a:cs typeface="+mn-lt"/>
              </a:rPr>
              <a:t> </a:t>
            </a:r>
          </a:p>
          <a:p>
            <a:pPr marL="0" indent="0">
              <a:buNone/>
            </a:pPr>
            <a:r>
              <a:rPr lang="en-US" sz="800">
                <a:cs typeface="Segoe UI Light"/>
              </a:rPr>
              <a:t>[1</a:t>
            </a:r>
            <a:r>
              <a:rPr lang="pl-PL" sz="800">
                <a:cs typeface="Segoe UI Light"/>
              </a:rPr>
              <a:t>5</a:t>
            </a:r>
            <a:r>
              <a:rPr lang="en-US" sz="800">
                <a:cs typeface="Segoe UI Light"/>
              </a:rPr>
              <a:t>] </a:t>
            </a:r>
            <a:r>
              <a:rPr lang="en-US" sz="800">
                <a:ea typeface="+mn-lt"/>
                <a:cs typeface="+mn-lt"/>
              </a:rPr>
              <a:t>Ministry of Education of Ukraine, “Education Under Threat,” </a:t>
            </a:r>
            <a:r>
              <a:rPr lang="en-US" sz="800" err="1">
                <a:ea typeface="+mn-lt"/>
                <a:cs typeface="+mn-lt"/>
              </a:rPr>
              <a:t>Освіта</a:t>
            </a:r>
            <a:r>
              <a:rPr lang="en-US" sz="800">
                <a:ea typeface="+mn-lt"/>
                <a:cs typeface="+mn-lt"/>
              </a:rPr>
              <a:t> </a:t>
            </a:r>
            <a:r>
              <a:rPr lang="en-US" sz="800" err="1">
                <a:ea typeface="+mn-lt"/>
                <a:cs typeface="+mn-lt"/>
              </a:rPr>
              <a:t>під</a:t>
            </a:r>
            <a:r>
              <a:rPr lang="en-US" sz="800">
                <a:ea typeface="+mn-lt"/>
                <a:cs typeface="+mn-lt"/>
              </a:rPr>
              <a:t> </a:t>
            </a:r>
            <a:r>
              <a:rPr lang="en-US" sz="800" err="1">
                <a:ea typeface="+mn-lt"/>
                <a:cs typeface="+mn-lt"/>
              </a:rPr>
              <a:t>загрозою</a:t>
            </a:r>
            <a:r>
              <a:rPr lang="en-US" sz="800">
                <a:ea typeface="+mn-lt"/>
                <a:cs typeface="+mn-lt"/>
              </a:rPr>
              <a:t>, accessed November 10, 2023, </a:t>
            </a:r>
            <a:r>
              <a:rPr lang="en-US" sz="800">
                <a:ea typeface="+mn-lt"/>
                <a:cs typeface="+mn-lt"/>
                <a:hlinkClick r:id="rId15"/>
              </a:rPr>
              <a:t>https://saveschools.in.ua/</a:t>
            </a:r>
            <a:r>
              <a:rPr lang="en-US" sz="800">
                <a:ea typeface="+mn-lt"/>
                <a:cs typeface="+mn-lt"/>
              </a:rPr>
              <a:t> </a:t>
            </a:r>
          </a:p>
          <a:p>
            <a:pPr marL="0" indent="0">
              <a:buNone/>
            </a:pPr>
            <a:r>
              <a:rPr lang="en-US" sz="800">
                <a:cs typeface="Segoe UI Light"/>
              </a:rPr>
              <a:t>[1</a:t>
            </a:r>
            <a:r>
              <a:rPr lang="pl-PL" sz="800">
                <a:cs typeface="Segoe UI Light"/>
              </a:rPr>
              <a:t>6</a:t>
            </a:r>
            <a:r>
              <a:rPr lang="en-US" sz="800">
                <a:cs typeface="Segoe UI Light"/>
              </a:rPr>
              <a:t>] </a:t>
            </a:r>
            <a:r>
              <a:rPr lang="en-US" sz="800">
                <a:ea typeface="+mn-lt"/>
                <a:cs typeface="+mn-lt"/>
              </a:rPr>
              <a:t>ACAPS, “Ukraine Quarterly Humanitarian Access Update,” November 8, 2023,</a:t>
            </a:r>
            <a:r>
              <a:rPr lang="en-US" sz="800" u="sng">
                <a:ea typeface="+mn-lt"/>
                <a:cs typeface="+mn-lt"/>
              </a:rPr>
              <a:t> https://www.acaps.org/fileadmin/Data_Product/Main_ media/20231101_ACAPS_Thematic_Report_Ukraine_Humanitarian_access_Q3.pdf.</a:t>
            </a:r>
          </a:p>
          <a:p>
            <a:pPr marL="0" indent="0">
              <a:buNone/>
            </a:pPr>
            <a:r>
              <a:rPr lang="en-US" sz="800">
                <a:cs typeface="Segoe UI Light"/>
              </a:rPr>
              <a:t>[1</a:t>
            </a:r>
            <a:r>
              <a:rPr lang="pl-PL" sz="800">
                <a:cs typeface="Segoe UI Light"/>
              </a:rPr>
              <a:t>7</a:t>
            </a:r>
            <a:r>
              <a:rPr lang="en-US" sz="800">
                <a:cs typeface="Segoe UI Light"/>
              </a:rPr>
              <a:t>] United Nations Secretary-General, “Children and Armed Conflict: Report of the Secretary-General (A/77/895-S/2023/363)”.</a:t>
            </a:r>
            <a:r>
              <a:rPr lang="pl-PL" sz="800">
                <a:cs typeface="Segoe UI Light"/>
              </a:rPr>
              <a:t> </a:t>
            </a:r>
            <a:r>
              <a:rPr lang="pl-PL" sz="800">
                <a:cs typeface="Segoe UI Light"/>
                <a:hlinkClick r:id="rId5"/>
              </a:rPr>
              <a:t>https://reliefweb.int/report/afghanistan/children-and-armed-conflict-report-secretary-general-a77895-s2023363-enarruzh</a:t>
            </a:r>
            <a:r>
              <a:rPr lang="pl-PL" sz="800">
                <a:cs typeface="Segoe UI Light"/>
              </a:rPr>
              <a:t> </a:t>
            </a:r>
            <a:endParaRPr lang="en-US" sz="800">
              <a:cs typeface="Segoe UI Light"/>
            </a:endParaRPr>
          </a:p>
          <a:p>
            <a:pPr marL="0" indent="0">
              <a:buNone/>
            </a:pPr>
            <a:r>
              <a:rPr lang="en-US" sz="800">
                <a:cs typeface="Segoe UI Light"/>
              </a:rPr>
              <a:t>[1</a:t>
            </a:r>
            <a:r>
              <a:rPr lang="pl-PL" sz="800">
                <a:cs typeface="Segoe UI Light"/>
              </a:rPr>
              <a:t>8</a:t>
            </a:r>
            <a:r>
              <a:rPr lang="en-US" sz="800">
                <a:cs typeface="Segoe UI Light"/>
              </a:rPr>
              <a:t>] </a:t>
            </a:r>
            <a:r>
              <a:rPr lang="en-US" sz="800">
                <a:ea typeface="+mn-lt"/>
                <a:cs typeface="+mn-lt"/>
              </a:rPr>
              <a:t>IOM, “Trafficking in Persons: IOM Ukraine Caseload (January - September 2023),” 2023, </a:t>
            </a:r>
            <a:r>
              <a:rPr lang="en-US" sz="800" u="sng">
                <a:ea typeface="+mn-lt"/>
                <a:cs typeface="+mn-lt"/>
              </a:rPr>
              <a:t>https://ukraine.iom.int/sites/g/files/tmzbdl1861/files/ documents/2023-11/trafficking_in_persons_january-september_2023-eng.pdf. </a:t>
            </a:r>
          </a:p>
          <a:p>
            <a:pPr marL="0" indent="0">
              <a:buNone/>
            </a:pPr>
            <a:r>
              <a:rPr lang="en-US" sz="800">
                <a:cs typeface="Segoe UI Light"/>
              </a:rPr>
              <a:t>[1</a:t>
            </a:r>
            <a:r>
              <a:rPr lang="pl-PL" sz="800">
                <a:cs typeface="Segoe UI Light"/>
              </a:rPr>
              <a:t>9</a:t>
            </a:r>
            <a:r>
              <a:rPr lang="en-US" sz="800">
                <a:cs typeface="Segoe UI Light"/>
              </a:rPr>
              <a:t>] </a:t>
            </a:r>
            <a:r>
              <a:rPr lang="en-US" sz="800">
                <a:ea typeface="+mn-lt"/>
                <a:cs typeface="+mn-lt"/>
              </a:rPr>
              <a:t>OHCHR, “Report on the Human Rights Situation in Ukraine 1 February - 31 July 2023.”</a:t>
            </a:r>
            <a:r>
              <a:rPr lang="pl-PL" sz="800">
                <a:ea typeface="+mn-lt"/>
                <a:cs typeface="+mn-lt"/>
              </a:rPr>
              <a:t> </a:t>
            </a:r>
            <a:r>
              <a:rPr lang="pl-PL" sz="800">
                <a:ea typeface="+mn-lt"/>
                <a:cs typeface="+mn-lt"/>
                <a:hlinkClick r:id="rId16"/>
              </a:rPr>
              <a:t>https://www.ohchr.org/sites/default/files/documents/hrbodies/hrcouncil/coiukraine/23-10-04-OHCHR-36th-periodic-report-ukraine-en.pdf</a:t>
            </a:r>
            <a:r>
              <a:rPr lang="pl-PL" sz="800">
                <a:ea typeface="+mn-lt"/>
                <a:cs typeface="+mn-lt"/>
              </a:rPr>
              <a:t> </a:t>
            </a:r>
            <a:endParaRPr lang="en-US" sz="800">
              <a:ea typeface="+mn-lt"/>
              <a:cs typeface="+mn-lt"/>
            </a:endParaRPr>
          </a:p>
          <a:p>
            <a:pPr marL="0" indent="0">
              <a:buNone/>
            </a:pPr>
            <a:r>
              <a:rPr lang="en-US" sz="800">
                <a:ea typeface="+mn-lt"/>
                <a:cs typeface="+mn-lt"/>
              </a:rPr>
              <a:t>[</a:t>
            </a:r>
            <a:r>
              <a:rPr lang="pl-PL" sz="800">
                <a:ea typeface="+mn-lt"/>
                <a:cs typeface="+mn-lt"/>
              </a:rPr>
              <a:t>20</a:t>
            </a:r>
            <a:r>
              <a:rPr lang="en-US" sz="800">
                <a:ea typeface="+mn-lt"/>
                <a:cs typeface="+mn-lt"/>
              </a:rPr>
              <a:t>] OHCHR, “Detention of Civilians in the Context of the Armed Attack by the Russian Federation Against Ukraine 24 February 2022 - 23 May 2023,” June 2023, </a:t>
            </a:r>
            <a:r>
              <a:rPr lang="en-US" sz="800">
                <a:ea typeface="+mn-lt"/>
                <a:cs typeface="+mn-lt"/>
                <a:hlinkClick r:id="rId17"/>
              </a:rPr>
              <a:t>https://ukraine.un.org/sites/default/files/2023-06/OHCHR%20Ukraine%20Detention%20report%20-%20June%202023%20-%20ENG.pdf</a:t>
            </a:r>
            <a:r>
              <a:rPr lang="en-US" sz="800">
                <a:ea typeface="+mn-lt"/>
                <a:cs typeface="+mn-lt"/>
              </a:rPr>
              <a:t> </a:t>
            </a:r>
          </a:p>
        </p:txBody>
      </p:sp>
      <p:pic>
        <p:nvPicPr>
          <p:cNvPr id="4" name="Picture 3" descr="A document with text on it&#10;&#10;Description automatically generated">
            <a:extLst>
              <a:ext uri="{FF2B5EF4-FFF2-40B4-BE49-F238E27FC236}">
                <a16:creationId xmlns:a16="http://schemas.microsoft.com/office/drawing/2014/main" id="{C354AA6A-DB88-37D0-2FC6-8A1BC2BC3470}"/>
              </a:ext>
            </a:extLst>
          </p:cNvPr>
          <p:cNvPicPr>
            <a:picLocks noChangeAspect="1"/>
          </p:cNvPicPr>
          <p:nvPr/>
        </p:nvPicPr>
        <p:blipFill rotWithShape="1">
          <a:blip r:embed="rId18"/>
          <a:srcRect r="1224" b="573"/>
          <a:stretch/>
        </p:blipFill>
        <p:spPr>
          <a:xfrm>
            <a:off x="5998076" y="1419225"/>
            <a:ext cx="2840882" cy="4091263"/>
          </a:xfrm>
          <a:prstGeom prst="rect">
            <a:avLst/>
          </a:prstGeom>
          <a:ln>
            <a:solidFill>
              <a:schemeClr val="bg2"/>
            </a:solidFill>
          </a:ln>
        </p:spPr>
      </p:pic>
      <p:sp>
        <p:nvSpPr>
          <p:cNvPr id="5" name="TextBox 4">
            <a:extLst>
              <a:ext uri="{FF2B5EF4-FFF2-40B4-BE49-F238E27FC236}">
                <a16:creationId xmlns:a16="http://schemas.microsoft.com/office/drawing/2014/main" id="{E727CF6E-D79F-E2EA-3E01-23D13FF4D21E}"/>
              </a:ext>
            </a:extLst>
          </p:cNvPr>
          <p:cNvSpPr txBox="1"/>
          <p:nvPr/>
        </p:nvSpPr>
        <p:spPr>
          <a:xfrm>
            <a:off x="6002862" y="5611883"/>
            <a:ext cx="28350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Link</a:t>
            </a:r>
            <a:r>
              <a:rPr lang="pl-PL" sz="1200" b="1">
                <a:ea typeface="+mn-lt"/>
                <a:cs typeface="+mn-lt"/>
              </a:rPr>
              <a:t> to the Secondary Data Review</a:t>
            </a:r>
            <a:r>
              <a:rPr lang="en-US" sz="1200" b="1">
                <a:ea typeface="+mn-lt"/>
                <a:cs typeface="+mn-lt"/>
              </a:rPr>
              <a:t>:</a:t>
            </a:r>
          </a:p>
          <a:p>
            <a:r>
              <a:rPr lang="en-US" sz="1200">
                <a:ea typeface="+mn-lt"/>
                <a:cs typeface="+mn-lt"/>
                <a:hlinkClick r:id="rId19"/>
              </a:rPr>
              <a:t>https://repository.impact-initiatives.org/document/reach/ead5fc5e/SDR_UNICEF_Dec4.pdf</a:t>
            </a:r>
            <a:endParaRPr lang="en-US" sz="1200">
              <a:cs typeface="Segoe UI Light"/>
            </a:endParaRPr>
          </a:p>
        </p:txBody>
      </p:sp>
    </p:spTree>
    <p:extLst>
      <p:ext uri="{BB962C8B-B14F-4D97-AF65-F5344CB8AC3E}">
        <p14:creationId xmlns:p14="http://schemas.microsoft.com/office/powerpoint/2010/main" val="243096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a:extLst>
              <a:ext uri="{FF2B5EF4-FFF2-40B4-BE49-F238E27FC236}">
                <a16:creationId xmlns:a16="http://schemas.microsoft.com/office/drawing/2014/main" id="{6CD6396F-4DAD-F76F-5ACC-13D74CE99520}"/>
              </a:ext>
            </a:extLst>
          </p:cNvPr>
          <p:cNvSpPr txBox="1">
            <a:spLocks/>
          </p:cNvSpPr>
          <p:nvPr/>
        </p:nvSpPr>
        <p:spPr>
          <a:xfrm>
            <a:off x="3068350" y="2991943"/>
            <a:ext cx="4292414" cy="1520766"/>
          </a:xfrm>
          <a:prstGeom prst="rect">
            <a:avLst/>
          </a:prstGeom>
        </p:spPr>
        <p:txBody>
          <a:bodyPr vert="horz" lIns="68580" tIns="34290" rIns="68580" bIns="3429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400">
                <a:latin typeface="Segoe UI Light"/>
                <a:ea typeface="Roboto Light"/>
                <a:cs typeface="Segoe UI Light"/>
              </a:rPr>
              <a:t>Mariia Dubyk, Assessment</a:t>
            </a:r>
            <a:r>
              <a:rPr lang="pl-PL" sz="1400">
                <a:latin typeface="Segoe UI Light"/>
                <a:ea typeface="Roboto Light"/>
                <a:cs typeface="Segoe UI Light"/>
              </a:rPr>
              <a:t> </a:t>
            </a:r>
            <a:r>
              <a:rPr lang="en-GB" sz="1400">
                <a:latin typeface="Segoe UI Light"/>
                <a:ea typeface="Roboto Light"/>
                <a:cs typeface="Segoe UI Light"/>
              </a:rPr>
              <a:t>Officer</a:t>
            </a:r>
            <a:r>
              <a:rPr lang="pl-PL" sz="1400">
                <a:latin typeface="Segoe UI Light"/>
                <a:ea typeface="Roboto Light"/>
                <a:cs typeface="Segoe UI Light"/>
              </a:rPr>
              <a:t>  </a:t>
            </a:r>
            <a:r>
              <a:rPr lang="en-GB" sz="1400" b="1">
                <a:latin typeface="Segoe UI Light"/>
                <a:ea typeface="Roboto Light"/>
                <a:cs typeface="Segoe UI Light"/>
              </a:rPr>
              <a:t>mariia.dubyk@reach-initiative.org</a:t>
            </a:r>
            <a:endParaRPr lang="en-US" b="1"/>
          </a:p>
          <a:p>
            <a:pPr algn="l">
              <a:lnSpc>
                <a:spcPct val="100000"/>
              </a:lnSpc>
            </a:pPr>
            <a:r>
              <a:rPr lang="en-GB" sz="1400">
                <a:latin typeface="Segoe UI Light"/>
                <a:ea typeface="Roboto Light"/>
                <a:cs typeface="Leelawadee"/>
              </a:rPr>
              <a:t>Joanna </a:t>
            </a:r>
            <a:r>
              <a:rPr lang="en-GB" sz="1400" err="1">
                <a:latin typeface="Segoe UI Light"/>
                <a:ea typeface="Roboto Light"/>
                <a:cs typeface="Leelawadee"/>
              </a:rPr>
              <a:t>Jaworska</a:t>
            </a:r>
            <a:r>
              <a:rPr lang="en-GB" sz="1400">
                <a:latin typeface="Segoe UI Light"/>
                <a:ea typeface="Roboto Light"/>
                <a:cs typeface="Leelawadee"/>
              </a:rPr>
              <a:t>, Senior Assessment Officer </a:t>
            </a:r>
            <a:r>
              <a:rPr lang="en-GB" sz="1400" b="1">
                <a:latin typeface="Segoe UI Light"/>
                <a:ea typeface="Roboto Light"/>
                <a:cs typeface="Leelawadee"/>
              </a:rPr>
              <a:t>joanna.jaworska@impact-initiatives.org</a:t>
            </a:r>
            <a:endParaRPr lang="en-US" b="1"/>
          </a:p>
          <a:p>
            <a:pPr algn="l">
              <a:lnSpc>
                <a:spcPct val="100000"/>
              </a:lnSpc>
            </a:pPr>
            <a:r>
              <a:rPr lang="en-GB" sz="1400">
                <a:latin typeface="Segoe UI Light"/>
                <a:ea typeface="Roboto Light"/>
                <a:cs typeface="Leelawadee"/>
              </a:rPr>
              <a:t>Brett </a:t>
            </a:r>
            <a:r>
              <a:rPr lang="en-GB" sz="1400" err="1">
                <a:latin typeface="Segoe UI Light"/>
                <a:ea typeface="Roboto Light"/>
                <a:cs typeface="Leelawadee"/>
              </a:rPr>
              <a:t>Schmicking</a:t>
            </a:r>
            <a:r>
              <a:rPr lang="en-GB" sz="1400">
                <a:latin typeface="Segoe UI Light"/>
                <a:ea typeface="Roboto Light"/>
                <a:cs typeface="Leelawadee"/>
              </a:rPr>
              <a:t>, Research Manager</a:t>
            </a:r>
            <a:r>
              <a:rPr lang="en-GB" sz="1400" b="1">
                <a:latin typeface="Segoe UI Light"/>
                <a:ea typeface="Roboto Light"/>
                <a:cs typeface="Leelawadee"/>
              </a:rPr>
              <a:t> brett.schmicking@impact-initiatives.org</a:t>
            </a:r>
          </a:p>
        </p:txBody>
      </p:sp>
      <p:sp>
        <p:nvSpPr>
          <p:cNvPr id="5" name="Title 4">
            <a:extLst>
              <a:ext uri="{FF2B5EF4-FFF2-40B4-BE49-F238E27FC236}">
                <a16:creationId xmlns:a16="http://schemas.microsoft.com/office/drawing/2014/main" id="{9CF51A45-8156-7D5F-25F6-659A6C7863C1}"/>
              </a:ext>
            </a:extLst>
          </p:cNvPr>
          <p:cNvSpPr txBox="1">
            <a:spLocks/>
          </p:cNvSpPr>
          <p:nvPr/>
        </p:nvSpPr>
        <p:spPr>
          <a:xfrm>
            <a:off x="1118341" y="1714079"/>
            <a:ext cx="6907321" cy="86431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600" kern="1200" baseline="0">
                <a:solidFill>
                  <a:schemeClr val="tx1"/>
                </a:solidFill>
                <a:latin typeface="Franklin Gothic Demi" panose="020B0703020102020204" pitchFamily="34" charset="0"/>
                <a:ea typeface="+mj-ea"/>
                <a:cs typeface="+mj-cs"/>
              </a:defRPr>
            </a:lvl1pPr>
          </a:lstStyle>
          <a:p>
            <a:r>
              <a:rPr lang="en-GB" sz="450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Thank you for your attention</a:t>
            </a:r>
            <a:endParaRPr lang="en-CH" sz="450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80739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F2C9A-9EAE-13A4-F8FA-81DE8CDA4242}"/>
              </a:ext>
            </a:extLst>
          </p:cNvPr>
          <p:cNvSpPr>
            <a:spLocks noGrp="1"/>
          </p:cNvSpPr>
          <p:nvPr>
            <p:ph sz="quarter" idx="10"/>
          </p:nvPr>
        </p:nvSpPr>
        <p:spPr>
          <a:xfrm>
            <a:off x="469793" y="2801331"/>
            <a:ext cx="4833931" cy="3825611"/>
          </a:xfrm>
        </p:spPr>
        <p:txBody>
          <a:bodyPr vert="horz" lIns="91440" tIns="45720" rIns="91440" bIns="45720" rtlCol="0" anchor="t">
            <a:normAutofit/>
          </a:bodyPr>
          <a:lstStyle/>
          <a:p>
            <a:pPr marL="0" indent="0" algn="just">
              <a:lnSpc>
                <a:spcPct val="100000"/>
              </a:lnSpc>
              <a:buNone/>
            </a:pPr>
            <a:r>
              <a:rPr lang="en-US" sz="2000"/>
              <a:t>To inform evidence-based </a:t>
            </a:r>
            <a:r>
              <a:rPr lang="en-US" sz="2000" b="1"/>
              <a:t>strategic planning</a:t>
            </a:r>
            <a:r>
              <a:rPr lang="en-US" sz="2000"/>
              <a:t> among child protection actors through the provision of up-to-date, relevant, and comparable information on the </a:t>
            </a:r>
            <a:r>
              <a:rPr lang="en-US" sz="2000" b="1"/>
              <a:t>child protection risks, vulnerabilities, needs and access to protection services</a:t>
            </a:r>
            <a:r>
              <a:rPr lang="en-US" sz="2000"/>
              <a:t> of children, adolescents and their parents in </a:t>
            </a:r>
            <a:r>
              <a:rPr lang="pl-PL" sz="2000"/>
              <a:t>South-Eastern </a:t>
            </a:r>
            <a:r>
              <a:rPr lang="en-US" sz="2000"/>
              <a:t>Ukraine.</a:t>
            </a:r>
            <a:endParaRPr lang="en-US">
              <a:cs typeface="Segoe UI Light"/>
            </a:endParaRPr>
          </a:p>
        </p:txBody>
      </p:sp>
      <p:sp>
        <p:nvSpPr>
          <p:cNvPr id="3" name="Title 2">
            <a:extLst>
              <a:ext uri="{FF2B5EF4-FFF2-40B4-BE49-F238E27FC236}">
                <a16:creationId xmlns:a16="http://schemas.microsoft.com/office/drawing/2014/main" id="{87D5F418-C318-4CDD-E155-17A636E9437D}"/>
              </a:ext>
            </a:extLst>
          </p:cNvPr>
          <p:cNvSpPr>
            <a:spLocks noGrp="1"/>
          </p:cNvSpPr>
          <p:nvPr>
            <p:ph type="title"/>
          </p:nvPr>
        </p:nvSpPr>
        <p:spPr>
          <a:xfrm>
            <a:off x="471949" y="407645"/>
            <a:ext cx="2023601" cy="1582994"/>
          </a:xfrm>
        </p:spPr>
        <p:txBody>
          <a:bodyPr anchor="ctr">
            <a:normAutofit/>
          </a:bodyPr>
          <a:lstStyle/>
          <a:p>
            <a:r>
              <a:rPr lang="en-US"/>
              <a:t>General objective</a:t>
            </a:r>
            <a:endParaRPr lang="en-US">
              <a:ea typeface="Roboto Condensed"/>
              <a:cs typeface="Roboto Condensed"/>
            </a:endParaRPr>
          </a:p>
        </p:txBody>
      </p:sp>
      <p:pic>
        <p:nvPicPr>
          <p:cNvPr id="4" name="Picture 3" descr="A group of people sitting on the floor in a room&#10;&#10;Description automatically generated">
            <a:extLst>
              <a:ext uri="{FF2B5EF4-FFF2-40B4-BE49-F238E27FC236}">
                <a16:creationId xmlns:a16="http://schemas.microsoft.com/office/drawing/2014/main" id="{4606A967-AE10-7155-A274-E5A63A0D6B9C}"/>
              </a:ext>
            </a:extLst>
          </p:cNvPr>
          <p:cNvPicPr>
            <a:picLocks noChangeAspect="1"/>
          </p:cNvPicPr>
          <p:nvPr/>
        </p:nvPicPr>
        <p:blipFill rotWithShape="1">
          <a:blip r:embed="rId2"/>
          <a:srcRect l="221" r="33554" b="-166"/>
          <a:stretch/>
        </p:blipFill>
        <p:spPr>
          <a:xfrm>
            <a:off x="5823648" y="499792"/>
            <a:ext cx="2988755" cy="6027342"/>
          </a:xfrm>
          <a:prstGeom prst="rect">
            <a:avLst/>
          </a:prstGeom>
          <a:noFill/>
        </p:spPr>
      </p:pic>
    </p:spTree>
    <p:extLst>
      <p:ext uri="{BB962C8B-B14F-4D97-AF65-F5344CB8AC3E}">
        <p14:creationId xmlns:p14="http://schemas.microsoft.com/office/powerpoint/2010/main" val="207831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5C0EB-7DEB-B77E-76C3-41C6F957396C}"/>
              </a:ext>
            </a:extLst>
          </p:cNvPr>
          <p:cNvSpPr>
            <a:spLocks noGrp="1"/>
          </p:cNvSpPr>
          <p:nvPr>
            <p:ph type="title"/>
          </p:nvPr>
        </p:nvSpPr>
        <p:spPr/>
        <p:txBody>
          <a:bodyPr/>
          <a:lstStyle/>
          <a:p>
            <a:r>
              <a:rPr lang="en-GB">
                <a:ea typeface="Roboto Condensed"/>
                <a:cs typeface="Roboto Condensed"/>
              </a:rPr>
              <a:t>Research questions</a:t>
            </a:r>
          </a:p>
        </p:txBody>
      </p:sp>
      <p:sp>
        <p:nvSpPr>
          <p:cNvPr id="2" name="Content Placeholder 1">
            <a:extLst>
              <a:ext uri="{FF2B5EF4-FFF2-40B4-BE49-F238E27FC236}">
                <a16:creationId xmlns:a16="http://schemas.microsoft.com/office/drawing/2014/main" id="{62CFF939-B635-C007-1993-97B76A2F50ED}"/>
              </a:ext>
            </a:extLst>
          </p:cNvPr>
          <p:cNvSpPr>
            <a:spLocks noGrp="1"/>
          </p:cNvSpPr>
          <p:nvPr>
            <p:ph sz="quarter" idx="10"/>
          </p:nvPr>
        </p:nvSpPr>
        <p:spPr/>
        <p:txBody>
          <a:bodyPr vert="horz" lIns="91440" tIns="45720" rIns="91440" bIns="45720" rtlCol="0" anchor="ctr">
            <a:noAutofit/>
          </a:bodyPr>
          <a:lstStyle/>
          <a:p>
            <a:pPr defTabSz="685800">
              <a:buAutoNum type="arabicPeriod"/>
              <a:defRPr/>
            </a:pPr>
            <a:r>
              <a:rPr lang="en-US" b="1">
                <a:solidFill>
                  <a:srgbClr val="000000"/>
                </a:solidFill>
                <a:latin typeface="Segoe UI Light"/>
                <a:cs typeface="Segoe UI Light"/>
              </a:rPr>
              <a:t>Which child protection risks and concerns do communities consider to be the most significant, and what are the drivers of these risks?</a:t>
            </a:r>
            <a:endParaRPr lang="en-US" b="1">
              <a:latin typeface="Segoe UI Light"/>
              <a:cs typeface="Segoe UI Light"/>
            </a:endParaRPr>
          </a:p>
          <a:p>
            <a:pPr lvl="1" defTabSz="685800">
              <a:buAutoNum type="alphaLcPeriod"/>
              <a:defRPr/>
            </a:pPr>
            <a:r>
              <a:rPr lang="en-US" sz="1400">
                <a:solidFill>
                  <a:srgbClr val="000000"/>
                </a:solidFill>
                <a:latin typeface="Segoe UI Light"/>
                <a:cs typeface="Segoe UI Light"/>
              </a:rPr>
              <a:t>What are the main risk factors and most vulnerable groups?</a:t>
            </a:r>
          </a:p>
          <a:p>
            <a:pPr lvl="1" defTabSz="685800">
              <a:buAutoNum type="alphaLcPeriod"/>
              <a:defRPr/>
            </a:pPr>
            <a:r>
              <a:rPr lang="en-US" sz="1400">
                <a:solidFill>
                  <a:srgbClr val="000000"/>
                </a:solidFill>
                <a:latin typeface="Segoe UI Light"/>
                <a:cs typeface="Segoe UI Light"/>
              </a:rPr>
              <a:t>What are the main protective factors?</a:t>
            </a:r>
          </a:p>
          <a:p>
            <a:pPr defTabSz="685800">
              <a:buAutoNum type="arabicPeriod"/>
              <a:defRPr/>
            </a:pPr>
            <a:r>
              <a:rPr lang="en-US" b="1">
                <a:solidFill>
                  <a:srgbClr val="000000"/>
                </a:solidFill>
                <a:latin typeface="Segoe UI Light"/>
                <a:cs typeface="Segoe UI Light"/>
              </a:rPr>
              <a:t>To what relevant protection services do children and families have access, what are the barriers to access, and which service gaps exist?</a:t>
            </a:r>
          </a:p>
          <a:p>
            <a:pPr lvl="1" defTabSz="685800">
              <a:buAutoNum type="alphaLcPeriod"/>
              <a:defRPr/>
            </a:pPr>
            <a:r>
              <a:rPr lang="en-GB" sz="1400">
                <a:solidFill>
                  <a:srgbClr val="000000"/>
                </a:solidFill>
                <a:latin typeface="Segoe UI Light"/>
                <a:cs typeface="Segoe UI Light"/>
              </a:rPr>
              <a:t>To what extent are children and families likely to seek support/trust these protection services?</a:t>
            </a:r>
          </a:p>
          <a:p>
            <a:pPr lvl="1" defTabSz="685800">
              <a:buAutoNum type="alphaLcPeriod"/>
              <a:defRPr/>
            </a:pPr>
            <a:r>
              <a:rPr lang="en-GB" sz="1400">
                <a:solidFill>
                  <a:srgbClr val="000000"/>
                </a:solidFill>
                <a:latin typeface="Segoe UI Light"/>
                <a:ea typeface="+mn-lt"/>
                <a:cs typeface="+mn-lt"/>
              </a:rPr>
              <a:t>To what extent do the child protection services coordinate with each other at local and/or national level? </a:t>
            </a:r>
          </a:p>
          <a:p>
            <a:pPr defTabSz="685800">
              <a:buAutoNum type="arabicPeriod"/>
              <a:defRPr/>
            </a:pPr>
            <a:r>
              <a:rPr lang="en-US" b="1">
                <a:solidFill>
                  <a:srgbClr val="000000"/>
                </a:solidFill>
                <a:latin typeface="Segoe UI Light"/>
                <a:cs typeface="Segoe UI Light"/>
              </a:rPr>
              <a:t>To what extent do communities tolerate, condemn, and cope with violence and abuse against children?</a:t>
            </a:r>
          </a:p>
          <a:p>
            <a:pPr defTabSz="685800">
              <a:buAutoNum type="arabicPeriod"/>
              <a:defRPr/>
            </a:pPr>
            <a:r>
              <a:rPr lang="en-US" b="1">
                <a:solidFill>
                  <a:srgbClr val="000000"/>
                </a:solidFill>
                <a:latin typeface="Segoe UI Light"/>
                <a:cs typeface="Segoe UI Light"/>
              </a:rPr>
              <a:t>To what extent do communities know about and use reporting mechanisms or existing resources for child protection issues? </a:t>
            </a:r>
          </a:p>
          <a:p>
            <a:pPr defTabSz="685800">
              <a:buAutoNum type="arabicPeriod"/>
              <a:defRPr/>
            </a:pPr>
            <a:r>
              <a:rPr lang="en-US" b="1">
                <a:solidFill>
                  <a:srgbClr val="000000"/>
                </a:solidFill>
                <a:latin typeface="Segoe UI Light"/>
                <a:cs typeface="Segoe UI Light"/>
              </a:rPr>
              <a:t>Where relevant, how do these issues differ across children’s demographic groups? </a:t>
            </a:r>
          </a:p>
          <a:p>
            <a:pPr lvl="1" defTabSz="685800">
              <a:buAutoNum type="alphaLcPeriod"/>
              <a:defRPr/>
            </a:pPr>
            <a:r>
              <a:rPr lang="en-GB" sz="1400">
                <a:solidFill>
                  <a:srgbClr val="000000"/>
                </a:solidFill>
                <a:latin typeface="Segoe UI Light"/>
                <a:cs typeface="Segoe UI Light"/>
              </a:rPr>
              <a:t>How do these issues differ across age and gender groups?</a:t>
            </a:r>
            <a:endParaRPr lang="en-US" sz="1400">
              <a:solidFill>
                <a:srgbClr val="000000"/>
              </a:solidFill>
              <a:latin typeface="Segoe UI Light"/>
              <a:cs typeface="Segoe UI Light"/>
            </a:endParaRPr>
          </a:p>
          <a:p>
            <a:pPr lvl="1" defTabSz="685800">
              <a:buAutoNum type="alphaLcPeriod"/>
              <a:defRPr/>
            </a:pPr>
            <a:r>
              <a:rPr lang="en-GB" sz="1400">
                <a:solidFill>
                  <a:srgbClr val="000000"/>
                </a:solidFill>
                <a:latin typeface="Segoe UI Light"/>
                <a:cs typeface="Segoe UI Light"/>
              </a:rPr>
              <a:t>How do these issues differ across particularly vulnerable groups of children?</a:t>
            </a:r>
            <a:endParaRPr lang="en-US" sz="1400">
              <a:solidFill>
                <a:srgbClr val="000000"/>
              </a:solidFill>
              <a:latin typeface="Segoe UI Light"/>
              <a:cs typeface="Segoe UI Light"/>
            </a:endParaRPr>
          </a:p>
          <a:p>
            <a:pPr defTabSz="685800">
              <a:buAutoNum type="arabicPeriod"/>
              <a:defRPr/>
            </a:pPr>
            <a:r>
              <a:rPr lang="en-US" b="1">
                <a:solidFill>
                  <a:srgbClr val="000000"/>
                </a:solidFill>
                <a:latin typeface="Segoe UI Light"/>
                <a:cs typeface="Segoe UI Light"/>
              </a:rPr>
              <a:t>How does the need for and access to services vary across different geographic areas?</a:t>
            </a:r>
          </a:p>
          <a:p>
            <a:pPr lvl="1" defTabSz="685800">
              <a:buAutoNum type="alphaLcPeriod"/>
              <a:defRPr/>
            </a:pPr>
            <a:r>
              <a:rPr lang="en-GB" sz="1400">
                <a:solidFill>
                  <a:srgbClr val="000000"/>
                </a:solidFill>
                <a:latin typeface="Segoe UI Light"/>
                <a:cs typeface="Segoe UI Light"/>
              </a:rPr>
              <a:t>Across different oblasts?</a:t>
            </a:r>
            <a:endParaRPr lang="en-US" sz="1400">
              <a:solidFill>
                <a:srgbClr val="000000"/>
              </a:solidFill>
              <a:latin typeface="Segoe UI Light"/>
              <a:cs typeface="Segoe UI Light"/>
            </a:endParaRPr>
          </a:p>
          <a:p>
            <a:pPr lvl="1" defTabSz="685800">
              <a:buAutoNum type="alphaLcPeriod"/>
              <a:defRPr/>
            </a:pPr>
            <a:r>
              <a:rPr lang="en-GB" sz="1400">
                <a:solidFill>
                  <a:srgbClr val="000000"/>
                </a:solidFill>
                <a:latin typeface="Segoe UI Light"/>
                <a:cs typeface="Segoe UI Light"/>
              </a:rPr>
              <a:t>Across rural vs. Urban areas?</a:t>
            </a:r>
            <a:endParaRPr lang="en-US" sz="1400">
              <a:solidFill>
                <a:srgbClr val="000000"/>
              </a:solidFill>
              <a:latin typeface="Segoe UI Light"/>
              <a:cs typeface="Segoe UI Light"/>
            </a:endParaRPr>
          </a:p>
        </p:txBody>
      </p:sp>
    </p:spTree>
    <p:extLst>
      <p:ext uri="{BB962C8B-B14F-4D97-AF65-F5344CB8AC3E}">
        <p14:creationId xmlns:p14="http://schemas.microsoft.com/office/powerpoint/2010/main" val="335101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5C22-F309-0D01-2FD2-D5B64675E299}"/>
              </a:ext>
            </a:extLst>
          </p:cNvPr>
          <p:cNvSpPr>
            <a:spLocks noGrp="1"/>
          </p:cNvSpPr>
          <p:nvPr>
            <p:ph type="title"/>
          </p:nvPr>
        </p:nvSpPr>
        <p:spPr/>
        <p:txBody>
          <a:bodyPr/>
          <a:lstStyle/>
          <a:p>
            <a:r>
              <a:rPr lang="en-US"/>
              <a:t>Methodology</a:t>
            </a:r>
            <a:endParaRPr lang="LID4096"/>
          </a:p>
        </p:txBody>
      </p:sp>
      <p:sp>
        <p:nvSpPr>
          <p:cNvPr id="3" name="Text Placeholder 2">
            <a:extLst>
              <a:ext uri="{FF2B5EF4-FFF2-40B4-BE49-F238E27FC236}">
                <a16:creationId xmlns:a16="http://schemas.microsoft.com/office/drawing/2014/main" id="{AE60EC0E-629F-1468-551C-FC0041A0AEF6}"/>
              </a:ext>
            </a:extLst>
          </p:cNvPr>
          <p:cNvSpPr>
            <a:spLocks noGrp="1"/>
          </p:cNvSpPr>
          <p:nvPr>
            <p:ph type="body" sz="quarter" idx="11"/>
          </p:nvPr>
        </p:nvSpPr>
        <p:spPr/>
        <p:txBody>
          <a:bodyPr vert="horz" lIns="91440" tIns="45720" rIns="91440" bIns="45720" rtlCol="0" anchor="t">
            <a:noAutofit/>
          </a:bodyPr>
          <a:lstStyle/>
          <a:p>
            <a:r>
              <a:rPr lang="en-US">
                <a:ea typeface="Roboto Black"/>
                <a:cs typeface="Segoe UI Light"/>
              </a:rPr>
              <a:t>02</a:t>
            </a:r>
            <a:endParaRPr lang="LID4096"/>
          </a:p>
        </p:txBody>
      </p:sp>
    </p:spTree>
    <p:extLst>
      <p:ext uri="{BB962C8B-B14F-4D97-AF65-F5344CB8AC3E}">
        <p14:creationId xmlns:p14="http://schemas.microsoft.com/office/powerpoint/2010/main" val="325315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B283C-78B3-5B0F-D16F-C8D53B9DAB62}"/>
              </a:ext>
            </a:extLst>
          </p:cNvPr>
          <p:cNvSpPr>
            <a:spLocks noGrp="1"/>
          </p:cNvSpPr>
          <p:nvPr>
            <p:ph type="title"/>
          </p:nvPr>
        </p:nvSpPr>
        <p:spPr>
          <a:xfrm>
            <a:off x="353963" y="489528"/>
            <a:ext cx="5825165" cy="615675"/>
          </a:xfrm>
        </p:spPr>
        <p:txBody>
          <a:bodyPr anchor="ctr">
            <a:normAutofit/>
          </a:bodyPr>
          <a:lstStyle/>
          <a:p>
            <a:r>
              <a:rPr lang="en-US" sz="2300"/>
              <a:t>Scope of the assessment</a:t>
            </a:r>
            <a:r>
              <a:rPr lang="pl-PL" sz="2300"/>
              <a:t>: South-Eastern Ukraine</a:t>
            </a:r>
            <a:endParaRPr lang="LID4096" sz="2300"/>
          </a:p>
        </p:txBody>
      </p:sp>
      <p:pic>
        <p:nvPicPr>
          <p:cNvPr id="4" name="Picture 3" descr="A map of europe with different countries/regions&#10;&#10;Description automatically generated">
            <a:extLst>
              <a:ext uri="{FF2B5EF4-FFF2-40B4-BE49-F238E27FC236}">
                <a16:creationId xmlns:a16="http://schemas.microsoft.com/office/drawing/2014/main" id="{3D80E150-FC94-6C44-0798-B4C151489448}"/>
              </a:ext>
            </a:extLst>
          </p:cNvPr>
          <p:cNvPicPr>
            <a:picLocks noChangeAspect="1"/>
          </p:cNvPicPr>
          <p:nvPr/>
        </p:nvPicPr>
        <p:blipFill>
          <a:blip r:embed="rId2"/>
          <a:stretch>
            <a:fillRect/>
          </a:stretch>
        </p:blipFill>
        <p:spPr>
          <a:xfrm>
            <a:off x="420897" y="1857647"/>
            <a:ext cx="5235603" cy="3407358"/>
          </a:xfrm>
          <a:prstGeom prst="rect">
            <a:avLst/>
          </a:prstGeom>
        </p:spPr>
      </p:pic>
      <p:sp>
        <p:nvSpPr>
          <p:cNvPr id="5" name="Content Placeholder 1">
            <a:extLst>
              <a:ext uri="{FF2B5EF4-FFF2-40B4-BE49-F238E27FC236}">
                <a16:creationId xmlns:a16="http://schemas.microsoft.com/office/drawing/2014/main" id="{4EF7EE2A-C868-ACB3-CBDF-FB7B8B708AA9}"/>
              </a:ext>
            </a:extLst>
          </p:cNvPr>
          <p:cNvSpPr>
            <a:spLocks/>
          </p:cNvSpPr>
          <p:nvPr/>
        </p:nvSpPr>
        <p:spPr>
          <a:xfrm>
            <a:off x="5894754" y="1857647"/>
            <a:ext cx="2665854" cy="3608414"/>
          </a:xfrm>
          <a:prstGeom prst="rect">
            <a:avLst/>
          </a:prstGeom>
        </p:spPr>
        <p:txBody>
          <a:bodyPr vert="horz" lIns="91440" tIns="45720" rIns="91440" bIns="45720" rtlCol="0" anchor="ctr">
            <a:noAutofit/>
          </a:bodyPr>
          <a:lstStyle/>
          <a:p>
            <a:pPr defTabSz="393192">
              <a:spcAft>
                <a:spcPts val="600"/>
              </a:spcAft>
            </a:pPr>
            <a:r>
              <a:rPr lang="en-US" sz="1600" b="1">
                <a:cs typeface="Segoe UI Light"/>
              </a:rPr>
              <a:t>Population of Interest: </a:t>
            </a:r>
            <a:endParaRPr lang="en-US" sz="1600">
              <a:cs typeface="Segoe UI Light"/>
            </a:endParaRPr>
          </a:p>
          <a:p>
            <a:pPr defTabSz="393192">
              <a:spcAft>
                <a:spcPts val="600"/>
              </a:spcAft>
            </a:pPr>
            <a:r>
              <a:rPr lang="en-US" sz="1600">
                <a:cs typeface="Segoe UI Light"/>
              </a:rPr>
              <a:t>Ukrainian children living in de-occupied oblasts</a:t>
            </a:r>
            <a:r>
              <a:rPr lang="pl-PL" sz="1600">
                <a:cs typeface="Segoe UI Light"/>
              </a:rPr>
              <a:t> and oblasts in proximity to the frontline</a:t>
            </a:r>
            <a:r>
              <a:rPr lang="en-US" sz="1600">
                <a:cs typeface="Segoe UI Light"/>
              </a:rPr>
              <a:t>, incl. IDPs,</a:t>
            </a:r>
            <a:r>
              <a:rPr lang="pl-PL" sz="1600">
                <a:cs typeface="Segoe UI Light"/>
              </a:rPr>
              <a:t> and</a:t>
            </a:r>
            <a:r>
              <a:rPr lang="en-US" sz="1600">
                <a:cs typeface="Segoe UI Light"/>
              </a:rPr>
              <a:t> children living in rural/urban areas</a:t>
            </a:r>
          </a:p>
          <a:p>
            <a:pPr defTabSz="393192">
              <a:spcAft>
                <a:spcPts val="600"/>
              </a:spcAft>
            </a:pPr>
            <a:endParaRPr lang="en-US" sz="1600">
              <a:cs typeface="Segoe UI Light"/>
            </a:endParaRPr>
          </a:p>
          <a:p>
            <a:pPr defTabSz="393192">
              <a:spcAft>
                <a:spcPts val="600"/>
              </a:spcAft>
            </a:pPr>
            <a:r>
              <a:rPr lang="en-US" sz="1600" b="1">
                <a:cs typeface="Segoe UI Light"/>
              </a:rPr>
              <a:t>Geographical scope: </a:t>
            </a:r>
            <a:endParaRPr lang="en-US" sz="1600">
              <a:solidFill>
                <a:srgbClr val="808080"/>
              </a:solidFill>
              <a:cs typeface="Segoe UI Light"/>
            </a:endParaRPr>
          </a:p>
          <a:p>
            <a:pPr defTabSz="393192">
              <a:spcAft>
                <a:spcPts val="600"/>
              </a:spcAft>
            </a:pPr>
            <a:r>
              <a:rPr lang="en-US" sz="1600">
                <a:cs typeface="Segoe UI Light"/>
              </a:rPr>
              <a:t>Oblasts: Dnipropetrovska,  Donetska, Kharkivska, </a:t>
            </a:r>
            <a:r>
              <a:rPr lang="pl-PL" sz="1600">
                <a:cs typeface="Segoe UI Light"/>
              </a:rPr>
              <a:t>          </a:t>
            </a:r>
            <a:r>
              <a:rPr lang="en-US" sz="1600">
                <a:cs typeface="Segoe UI Light"/>
              </a:rPr>
              <a:t>Khersonska, </a:t>
            </a:r>
            <a:r>
              <a:rPr lang="en-US" sz="1600" err="1">
                <a:cs typeface="Segoe UI Light"/>
              </a:rPr>
              <a:t>Mykolaivska</a:t>
            </a:r>
            <a:r>
              <a:rPr lang="en-US" sz="1600">
                <a:cs typeface="Segoe UI Light"/>
              </a:rPr>
              <a:t>, Sumska, </a:t>
            </a:r>
            <a:r>
              <a:rPr lang="en-US" sz="1600" err="1">
                <a:cs typeface="Segoe UI Light"/>
              </a:rPr>
              <a:t>Zaporizka</a:t>
            </a:r>
            <a:endParaRPr lang="en-US" sz="1600">
              <a:solidFill>
                <a:srgbClr val="808080"/>
              </a:solidFill>
              <a:cs typeface="Segoe UI Light"/>
            </a:endParaRPr>
          </a:p>
          <a:p>
            <a:pPr defTabSz="393192">
              <a:spcAft>
                <a:spcPts val="600"/>
              </a:spcAft>
            </a:pPr>
            <a:endParaRPr lang="en-US" sz="1500">
              <a:cs typeface="Segoe UI Light"/>
            </a:endParaRPr>
          </a:p>
        </p:txBody>
      </p:sp>
    </p:spTree>
    <p:extLst>
      <p:ext uri="{BB962C8B-B14F-4D97-AF65-F5344CB8AC3E}">
        <p14:creationId xmlns:p14="http://schemas.microsoft.com/office/powerpoint/2010/main" val="186059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B283C-78B3-5B0F-D16F-C8D53B9DAB62}"/>
              </a:ext>
            </a:extLst>
          </p:cNvPr>
          <p:cNvSpPr>
            <a:spLocks noGrp="1"/>
          </p:cNvSpPr>
          <p:nvPr>
            <p:ph type="title"/>
          </p:nvPr>
        </p:nvSpPr>
        <p:spPr/>
        <p:txBody>
          <a:bodyPr anchor="ctr">
            <a:normAutofit/>
          </a:bodyPr>
          <a:lstStyle/>
          <a:p>
            <a:r>
              <a:rPr lang="en-US"/>
              <a:t>Methods applied</a:t>
            </a:r>
            <a:endParaRPr lang="LID4096"/>
          </a:p>
        </p:txBody>
      </p:sp>
      <p:graphicFrame>
        <p:nvGraphicFramePr>
          <p:cNvPr id="4" name="Table 3">
            <a:extLst>
              <a:ext uri="{FF2B5EF4-FFF2-40B4-BE49-F238E27FC236}">
                <a16:creationId xmlns:a16="http://schemas.microsoft.com/office/drawing/2014/main" id="{D3DD46A8-3367-A868-FD29-BE54EBA6D6A8}"/>
              </a:ext>
            </a:extLst>
          </p:cNvPr>
          <p:cNvGraphicFramePr>
            <a:graphicFrameLocks noGrp="1"/>
          </p:cNvGraphicFramePr>
          <p:nvPr>
            <p:extLst>
              <p:ext uri="{D42A27DB-BD31-4B8C-83A1-F6EECF244321}">
                <p14:modId xmlns:p14="http://schemas.microsoft.com/office/powerpoint/2010/main" val="1330254063"/>
              </p:ext>
            </p:extLst>
          </p:nvPr>
        </p:nvGraphicFramePr>
        <p:xfrm>
          <a:off x="489045" y="1314154"/>
          <a:ext cx="8165843" cy="4723151"/>
        </p:xfrm>
        <a:graphic>
          <a:graphicData uri="http://schemas.openxmlformats.org/drawingml/2006/table">
            <a:tbl>
              <a:tblPr firstRow="1" bandRow="1">
                <a:tableStyleId>{69012ECD-51FC-41F1-AA8D-1B2483CD663E}</a:tableStyleId>
              </a:tblPr>
              <a:tblGrid>
                <a:gridCol w="1088096">
                  <a:extLst>
                    <a:ext uri="{9D8B030D-6E8A-4147-A177-3AD203B41FA5}">
                      <a16:colId xmlns:a16="http://schemas.microsoft.com/office/drawing/2014/main" val="3812923321"/>
                    </a:ext>
                  </a:extLst>
                </a:gridCol>
                <a:gridCol w="2805091">
                  <a:extLst>
                    <a:ext uri="{9D8B030D-6E8A-4147-A177-3AD203B41FA5}">
                      <a16:colId xmlns:a16="http://schemas.microsoft.com/office/drawing/2014/main" val="1318606585"/>
                    </a:ext>
                  </a:extLst>
                </a:gridCol>
                <a:gridCol w="2315945">
                  <a:extLst>
                    <a:ext uri="{9D8B030D-6E8A-4147-A177-3AD203B41FA5}">
                      <a16:colId xmlns:a16="http://schemas.microsoft.com/office/drawing/2014/main" val="501284580"/>
                    </a:ext>
                  </a:extLst>
                </a:gridCol>
                <a:gridCol w="1956711">
                  <a:extLst>
                    <a:ext uri="{9D8B030D-6E8A-4147-A177-3AD203B41FA5}">
                      <a16:colId xmlns:a16="http://schemas.microsoft.com/office/drawing/2014/main" val="4284741401"/>
                    </a:ext>
                  </a:extLst>
                </a:gridCol>
              </a:tblGrid>
              <a:tr h="713328">
                <a:tc>
                  <a:txBody>
                    <a:bodyPr/>
                    <a:lstStyle/>
                    <a:p>
                      <a:pPr lvl="0" algn="ctr">
                        <a:buNone/>
                      </a:pPr>
                      <a:endParaRPr lang="en-US" sz="1400">
                        <a:effectLst/>
                      </a:endParaRPr>
                    </a:p>
                  </a:txBody>
                  <a:tcPr marL="67106" marR="67106" marT="46015" marB="4601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400" dirty="0">
                          <a:effectLst/>
                        </a:rPr>
                        <a:t>Household survey</a:t>
                      </a:r>
                      <a:endParaRPr lang="en-US" sz="1400" dirty="0"/>
                    </a:p>
                  </a:txBody>
                  <a:tcPr marL="67106" marR="67106" marT="46015" marB="4601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400" dirty="0">
                          <a:effectLst/>
                        </a:rPr>
                        <a:t>Key Informant Interviews</a:t>
                      </a:r>
                      <a:endParaRPr lang="en-US" sz="1400" dirty="0"/>
                    </a:p>
                  </a:txBody>
                  <a:tcPr marL="67106" marR="67106" marT="46015" marB="4601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400" dirty="0">
                          <a:effectLst/>
                        </a:rPr>
                        <a:t>Focus Group Discussions</a:t>
                      </a:r>
                      <a:endParaRPr lang="en-US" sz="1400" dirty="0"/>
                    </a:p>
                  </a:txBody>
                  <a:tcPr marL="67105" marR="67105" marT="46014" marB="46014"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14793951"/>
                  </a:ext>
                </a:extLst>
              </a:tr>
              <a:tr h="668829">
                <a:tc>
                  <a:txBody>
                    <a:bodyPr/>
                    <a:lstStyle/>
                    <a:p>
                      <a:pPr lvl="0" algn="ctr" rtl="0">
                        <a:buNone/>
                      </a:pPr>
                      <a:r>
                        <a:rPr lang="en-US" sz="1400" b="1" cap="none" spc="0" dirty="0">
                          <a:solidFill>
                            <a:srgbClr val="000000"/>
                          </a:solidFill>
                          <a:effectLst/>
                        </a:rPr>
                        <a:t>Type</a:t>
                      </a:r>
                    </a:p>
                  </a:txBody>
                  <a:tcPr marL="51810" marR="53969" marT="14803" marB="111023"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rtl="0">
                        <a:buNone/>
                      </a:pPr>
                      <a:r>
                        <a:rPr lang="en-US" sz="1200" cap="none" spc="0" dirty="0">
                          <a:solidFill>
                            <a:srgbClr val="000000"/>
                          </a:solidFill>
                          <a:effectLst/>
                        </a:rPr>
                        <a:t>Quantitative</a:t>
                      </a:r>
                    </a:p>
                  </a:txBody>
                  <a:tcPr marL="51810" marR="53969" marT="14803" marB="111023"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indent="0" algn="ctr">
                        <a:buNone/>
                      </a:pPr>
                      <a:r>
                        <a:rPr lang="en-US" sz="1200" cap="none" spc="0" dirty="0">
                          <a:solidFill>
                            <a:srgbClr val="000000"/>
                          </a:solidFill>
                          <a:effectLst/>
                        </a:rPr>
                        <a:t>Qualitative</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1200" cap="none" spc="0">
                        <a:solidFill>
                          <a:srgbClr val="000000"/>
                        </a:solidFill>
                        <a:effectLst/>
                      </a:endParaRPr>
                    </a:p>
                    <a:p>
                      <a:pPr lvl="0" algn="ctr">
                        <a:buNone/>
                      </a:pPr>
                      <a:r>
                        <a:rPr lang="en-US" sz="1200" cap="none" spc="0" dirty="0">
                          <a:solidFill>
                            <a:srgbClr val="000000"/>
                          </a:solidFill>
                          <a:effectLst/>
                        </a:rPr>
                        <a:t>Qualitative</a:t>
                      </a:r>
                      <a:endParaRPr lang="en-US" sz="1200" dirty="0"/>
                    </a:p>
                    <a:p>
                      <a:pPr marL="342900" lvl="0" indent="-342900" algn="ctr" rtl="0">
                        <a:buFont typeface="Arial" panose="020B0604020202020204" pitchFamily="34" charset="0"/>
                        <a:buChar char="•"/>
                      </a:pPr>
                      <a:endParaRPr lang="en-US" sz="1200" cap="none" spc="0">
                        <a:solidFill>
                          <a:srgbClr val="000000"/>
                        </a:solidFill>
                      </a:endParaRPr>
                    </a:p>
                  </a:txBody>
                  <a:tcPr marL="51810"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35467591"/>
                  </a:ext>
                </a:extLst>
              </a:tr>
              <a:tr h="1078113">
                <a:tc>
                  <a:txBody>
                    <a:bodyPr/>
                    <a:lstStyle/>
                    <a:p>
                      <a:pPr lvl="0" algn="ctr">
                        <a:buNone/>
                      </a:pPr>
                      <a:r>
                        <a:rPr lang="en-US" sz="1400" b="1" cap="none" spc="0" dirty="0">
                          <a:solidFill>
                            <a:srgbClr val="000000"/>
                          </a:solidFill>
                          <a:effectLst/>
                        </a:rPr>
                        <a:t>Respondents</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cap="none" spc="0" dirty="0">
                          <a:solidFill>
                            <a:srgbClr val="000000"/>
                          </a:solidFill>
                          <a:effectLst/>
                        </a:rPr>
                        <a:t>Adult members of households with children</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indent="0" algn="ctr">
                        <a:buNone/>
                      </a:pPr>
                      <a:r>
                        <a:rPr lang="en-US" sz="1200" cap="none" spc="0" dirty="0">
                          <a:solidFill>
                            <a:srgbClr val="000000"/>
                          </a:solidFill>
                          <a:effectLst/>
                        </a:rPr>
                        <a:t>Representatives of </a:t>
                      </a:r>
                      <a:r>
                        <a:rPr lang="pl-PL" sz="1200" cap="none" spc="0" dirty="0">
                          <a:solidFill>
                            <a:srgbClr val="000000"/>
                          </a:solidFill>
                          <a:effectLst/>
                        </a:rPr>
                        <a:t>public/NGO/</a:t>
                      </a:r>
                      <a:r>
                        <a:rPr lang="pl-PL" sz="1200" cap="none" spc="0" dirty="0" err="1">
                          <a:solidFill>
                            <a:srgbClr val="000000"/>
                          </a:solidFill>
                          <a:effectLst/>
                        </a:rPr>
                        <a:t>private</a:t>
                      </a:r>
                      <a:r>
                        <a:rPr lang="pl-PL" sz="1200" cap="none" spc="0" dirty="0">
                          <a:solidFill>
                            <a:srgbClr val="000000"/>
                          </a:solidFill>
                          <a:effectLst/>
                        </a:rPr>
                        <a:t> </a:t>
                      </a:r>
                      <a:r>
                        <a:rPr lang="en-US" sz="1200" cap="none" spc="0" dirty="0">
                          <a:solidFill>
                            <a:srgbClr val="000000"/>
                          </a:solidFill>
                          <a:effectLst/>
                        </a:rPr>
                        <a:t>service providers: </a:t>
                      </a:r>
                      <a:endParaRPr lang="pl-PL" sz="1200" cap="none" spc="0">
                        <a:solidFill>
                          <a:srgbClr val="000000"/>
                        </a:solidFill>
                        <a:effectLst/>
                      </a:endParaRPr>
                    </a:p>
                    <a:p>
                      <a:pPr marL="0" lvl="0" indent="0" algn="ctr">
                        <a:buNone/>
                      </a:pPr>
                      <a:r>
                        <a:rPr lang="en-US" sz="1200" cap="none" spc="0" dirty="0">
                          <a:solidFill>
                            <a:srgbClr val="000000"/>
                          </a:solidFill>
                          <a:effectLst/>
                        </a:rPr>
                        <a:t>Healthcare, Education, Social and legal services</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lvl="0" indent="0" algn="ctr">
                        <a:buNone/>
                      </a:pPr>
                      <a:r>
                        <a:rPr lang="en-US" sz="1200" cap="none" spc="0" dirty="0">
                          <a:solidFill>
                            <a:srgbClr val="000000"/>
                          </a:solidFill>
                          <a:effectLst/>
                        </a:rPr>
                        <a:t>Children aged 8-17 </a:t>
                      </a:r>
                      <a:r>
                        <a:rPr lang="en-US" sz="1200" cap="none" spc="0" dirty="0" err="1">
                          <a:solidFill>
                            <a:srgbClr val="000000"/>
                          </a:solidFill>
                          <a:effectLst/>
                        </a:rPr>
                        <a:t>y.o.</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47372"/>
                  </a:ext>
                </a:extLst>
              </a:tr>
              <a:tr h="390865">
                <a:tc>
                  <a:txBody>
                    <a:bodyPr/>
                    <a:lstStyle/>
                    <a:p>
                      <a:pPr lvl="0" algn="ctr">
                        <a:buNone/>
                      </a:pPr>
                      <a:r>
                        <a:rPr lang="en-US" sz="1400" b="1" cap="none" spc="0" dirty="0">
                          <a:solidFill>
                            <a:srgbClr val="000000"/>
                          </a:solidFill>
                          <a:effectLst/>
                        </a:rPr>
                        <a:t>Quantity</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cap="none" spc="0" dirty="0">
                          <a:solidFill>
                            <a:srgbClr val="000000"/>
                          </a:solidFill>
                          <a:effectLst/>
                        </a:rPr>
                        <a:t>291</a:t>
                      </a:r>
                      <a:r>
                        <a:rPr lang="pl-PL" sz="1200" cap="none" spc="0" dirty="0">
                          <a:solidFill>
                            <a:srgbClr val="000000"/>
                          </a:solidFill>
                          <a:effectLst/>
                        </a:rPr>
                        <a:t>7</a:t>
                      </a:r>
                      <a:r>
                        <a:rPr lang="en-US" sz="1200" cap="none" spc="0" dirty="0">
                          <a:solidFill>
                            <a:srgbClr val="000000"/>
                          </a:solidFill>
                          <a:effectLst/>
                        </a:rPr>
                        <a:t> </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indent="0" algn="ctr">
                        <a:buNone/>
                      </a:pPr>
                      <a:r>
                        <a:rPr lang="en-US" sz="1200" cap="none" spc="0" dirty="0">
                          <a:solidFill>
                            <a:srgbClr val="000000"/>
                          </a:solidFill>
                          <a:effectLst/>
                        </a:rPr>
                        <a:t>105</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lvl="0" indent="0" algn="ctr">
                        <a:buNone/>
                      </a:pPr>
                      <a:r>
                        <a:rPr lang="en-US" sz="1200" cap="none" spc="0" dirty="0">
                          <a:solidFill>
                            <a:srgbClr val="000000"/>
                          </a:solidFill>
                          <a:effectLst/>
                        </a:rPr>
                        <a:t>24</a:t>
                      </a:r>
                    </a:p>
                  </a:txBody>
                  <a:tcPr marL="51809" marR="53969" marT="14803" marB="111023"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412535"/>
                  </a:ext>
                </a:extLst>
              </a:tr>
              <a:tr h="918532">
                <a:tc>
                  <a:txBody>
                    <a:bodyPr/>
                    <a:lstStyle/>
                    <a:p>
                      <a:pPr lvl="0" algn="ctr">
                        <a:buNone/>
                      </a:pPr>
                      <a:r>
                        <a:rPr lang="en-US" sz="1400" b="1" cap="none" spc="0" dirty="0" err="1">
                          <a:solidFill>
                            <a:srgbClr val="000000"/>
                          </a:solidFill>
                          <a:effectLst/>
                        </a:rPr>
                        <a:t>Representa</a:t>
                      </a:r>
                      <a:r>
                        <a:rPr lang="pl-PL" sz="1400" b="1" cap="none" spc="0" dirty="0">
                          <a:solidFill>
                            <a:srgbClr val="000000"/>
                          </a:solidFill>
                          <a:effectLst/>
                        </a:rPr>
                        <a:t> </a:t>
                      </a:r>
                      <a:r>
                        <a:rPr lang="en-US" sz="1400" b="1" cap="none" spc="0" dirty="0" err="1">
                          <a:solidFill>
                            <a:srgbClr val="000000"/>
                          </a:solidFill>
                          <a:effectLst/>
                        </a:rPr>
                        <a:t>tiveness</a:t>
                      </a:r>
                      <a:endParaRPr lang="en-US" sz="1400" b="1" cap="none" spc="0" dirty="0">
                        <a:solidFill>
                          <a:srgbClr val="000000"/>
                        </a:solidFill>
                        <a:effectLst/>
                      </a:endParaRP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cap="none" spc="0" baseline="0" noProof="0" dirty="0">
                          <a:solidFill>
                            <a:srgbClr val="000000"/>
                          </a:solidFill>
                          <a:effectLst/>
                          <a:latin typeface="Segoe UI Light"/>
                        </a:rPr>
                        <a:t>95% confidence level, 5% margin of error at oblast level</a:t>
                      </a:r>
                      <a:r>
                        <a:rPr lang="en-US" sz="1200" cap="none" spc="0" dirty="0">
                          <a:solidFill>
                            <a:srgbClr val="000000"/>
                          </a:solidFill>
                          <a:effectLst/>
                        </a:rPr>
                        <a:t> (indicative for </a:t>
                      </a:r>
                      <a:r>
                        <a:rPr lang="en-US" sz="1200" cap="none" spc="0" dirty="0" err="1">
                          <a:solidFill>
                            <a:srgbClr val="000000"/>
                          </a:solidFill>
                          <a:effectLst/>
                        </a:rPr>
                        <a:t>Donetska</a:t>
                      </a:r>
                      <a:r>
                        <a:rPr lang="en-US" sz="1200" cap="none" spc="0" dirty="0">
                          <a:solidFill>
                            <a:srgbClr val="000000"/>
                          </a:solidFill>
                          <a:effectLst/>
                        </a:rPr>
                        <a:t>); Probability cluster sampling</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indent="0" algn="ctr">
                        <a:buNone/>
                      </a:pPr>
                      <a:r>
                        <a:rPr lang="en-US" sz="1200" cap="none" spc="0" dirty="0">
                          <a:solidFill>
                            <a:srgbClr val="000000"/>
                          </a:solidFill>
                          <a:effectLst/>
                        </a:rPr>
                        <a:t>Indicative</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ctr">
                        <a:buNone/>
                      </a:pPr>
                      <a:r>
                        <a:rPr lang="en-US" sz="1200" cap="none" spc="0" dirty="0">
                          <a:solidFill>
                            <a:srgbClr val="000000"/>
                          </a:solidFill>
                          <a:effectLst/>
                        </a:rPr>
                        <a:t>Indicative</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28302903"/>
                  </a:ext>
                </a:extLst>
              </a:tr>
              <a:tr h="947847">
                <a:tc>
                  <a:txBody>
                    <a:bodyPr/>
                    <a:lstStyle/>
                    <a:p>
                      <a:pPr lvl="0" algn="ctr">
                        <a:buNone/>
                      </a:pPr>
                      <a:r>
                        <a:rPr lang="en-US" sz="1400" b="1" cap="none" spc="0" dirty="0">
                          <a:solidFill>
                            <a:srgbClr val="000000"/>
                          </a:solidFill>
                          <a:effectLst/>
                        </a:rPr>
                        <a:t>Geo. scope</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cap="none" spc="0" noProof="0" dirty="0" err="1">
                          <a:solidFill>
                            <a:srgbClr val="000000"/>
                          </a:solidFill>
                          <a:effectLst/>
                          <a:latin typeface="Segoe UI Light"/>
                        </a:rPr>
                        <a:t>Dnipropetrovska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Donetska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Kharkivska</a:t>
                      </a:r>
                      <a:r>
                        <a:rPr lang="en-US" sz="1200" b="0" i="0" u="none" strike="noStrike" cap="none" spc="0" noProof="0" dirty="0">
                          <a:solidFill>
                            <a:srgbClr val="000000"/>
                          </a:solidFill>
                          <a:effectLst/>
                          <a:latin typeface="Segoe UI Light"/>
                        </a:rPr>
                        <a:t>, </a:t>
                      </a:r>
                      <a:r>
                        <a:rPr lang="pl-PL" sz="1200" b="0" i="0" u="none" strike="noStrike" cap="none" spc="0" noProof="0" dirty="0">
                          <a:solidFill>
                            <a:srgbClr val="000000"/>
                          </a:solidFill>
                          <a:effectLst/>
                          <a:latin typeface="Segoe UI Light"/>
                        </a:rPr>
                        <a:t>   </a:t>
                      </a:r>
                      <a:r>
                        <a:rPr lang="en-US" sz="1200" b="0" i="0" u="none" strike="noStrike" cap="none" spc="0" noProof="0" dirty="0">
                          <a:solidFill>
                            <a:srgbClr val="000000"/>
                          </a:solidFill>
                          <a:effectLst/>
                          <a:latin typeface="Segoe UI Light"/>
                        </a:rPr>
                        <a:t>Khersonska, </a:t>
                      </a:r>
                      <a:r>
                        <a:rPr lang="en-US" sz="1200" b="0" i="0" u="none" strike="noStrike" cap="none" spc="0" noProof="0" dirty="0" err="1">
                          <a:solidFill>
                            <a:srgbClr val="000000"/>
                          </a:solidFill>
                          <a:effectLst/>
                          <a:latin typeface="Segoe UI Light"/>
                        </a:rPr>
                        <a:t>Mykolaivska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Sumska</a:t>
                      </a:r>
                      <a:r>
                        <a:rPr lang="en-US" sz="1200" b="0" i="0" u="none" strike="noStrike" cap="none" spc="0" noProof="0" dirty="0">
                          <a:solidFill>
                            <a:srgbClr val="000000"/>
                          </a:solidFill>
                          <a:effectLst/>
                          <a:latin typeface="Segoe UI Light"/>
                        </a:rPr>
                        <a:t>, </a:t>
                      </a:r>
                      <a:r>
                        <a:rPr lang="pl-PL"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Zaporizka</a:t>
                      </a:r>
                      <a:endParaRPr lang="en-US" sz="1200" dirty="0"/>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indent="0" algn="ctr">
                        <a:buNone/>
                      </a:pPr>
                      <a:r>
                        <a:rPr lang="en-US" sz="1200" b="0" i="0" u="none" strike="noStrike" cap="none" spc="0" noProof="0" dirty="0" err="1">
                          <a:solidFill>
                            <a:srgbClr val="000000"/>
                          </a:solidFill>
                          <a:effectLst/>
                          <a:latin typeface="Segoe UI Light"/>
                        </a:rPr>
                        <a:t>Dnipropetrovska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Donetska</a:t>
                      </a:r>
                      <a:r>
                        <a:rPr lang="en-US" sz="1200" b="0" i="0" u="none" strike="noStrike" cap="none" spc="0" noProof="0" dirty="0">
                          <a:solidFill>
                            <a:srgbClr val="000000"/>
                          </a:solidFill>
                          <a:effectLst/>
                          <a:latin typeface="Segoe UI Light"/>
                        </a:rPr>
                        <a:t>,   </a:t>
                      </a:r>
                      <a:r>
                        <a:rPr lang="pl-PL"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Kharkivska</a:t>
                      </a:r>
                      <a:r>
                        <a:rPr lang="en-US" sz="1200" b="0" i="0" u="none" strike="noStrike" cap="none" spc="0" noProof="0" dirty="0">
                          <a:solidFill>
                            <a:srgbClr val="000000"/>
                          </a:solidFill>
                          <a:effectLst/>
                          <a:latin typeface="Segoe UI Light"/>
                        </a:rPr>
                        <a:t>, Khersonska,   </a:t>
                      </a:r>
                      <a:r>
                        <a:rPr lang="pl-PL"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Mykolaivska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Sumska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Zaporizka</a:t>
                      </a:r>
                      <a:endParaRPr lang="en-US" sz="1200" dirty="0"/>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0000"/>
                        </a:lnSpc>
                        <a:spcBef>
                          <a:spcPts val="0"/>
                        </a:spcBef>
                        <a:spcAft>
                          <a:spcPts val="0"/>
                        </a:spcAft>
                        <a:buNone/>
                      </a:pPr>
                      <a:r>
                        <a:rPr lang="en-US" sz="1200" b="0" i="0" u="none" strike="noStrike" cap="none" spc="0" noProof="0" dirty="0" err="1">
                          <a:solidFill>
                            <a:srgbClr val="000000"/>
                          </a:solidFill>
                          <a:effectLst/>
                          <a:latin typeface="Segoe UI Light"/>
                        </a:rPr>
                        <a:t>Dnipropetrovska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Kharkivska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Mykolaivska</a:t>
                      </a:r>
                      <a:r>
                        <a:rPr lang="en-US" sz="1200" b="0" i="0" u="none" strike="noStrike" cap="none" spc="0" noProof="0" dirty="0">
                          <a:solidFill>
                            <a:srgbClr val="000000"/>
                          </a:solidFill>
                          <a:effectLst/>
                          <a:latin typeface="Segoe UI Light"/>
                        </a:rPr>
                        <a:t>, </a:t>
                      </a:r>
                      <a:r>
                        <a:rPr lang="en-US" sz="1200" b="0" i="0" u="none" strike="noStrike" cap="none" spc="0" noProof="0" dirty="0" err="1">
                          <a:solidFill>
                            <a:srgbClr val="000000"/>
                          </a:solidFill>
                          <a:effectLst/>
                          <a:latin typeface="Segoe UI Light"/>
                        </a:rPr>
                        <a:t>Sumska</a:t>
                      </a:r>
                    </a:p>
                  </a:txBody>
                  <a:tcPr marL="51809" marR="53969" marT="14803" marB="111023"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01166138"/>
                  </a:ext>
                </a:extLst>
              </a:tr>
            </a:tbl>
          </a:graphicData>
        </a:graphic>
      </p:graphicFrame>
      <p:sp>
        <p:nvSpPr>
          <p:cNvPr id="2" name="TextBox 1">
            <a:extLst>
              <a:ext uri="{FF2B5EF4-FFF2-40B4-BE49-F238E27FC236}">
                <a16:creationId xmlns:a16="http://schemas.microsoft.com/office/drawing/2014/main" id="{3AC39F1F-4836-33B4-80A5-6D982664B160}"/>
              </a:ext>
            </a:extLst>
          </p:cNvPr>
          <p:cNvSpPr txBox="1"/>
          <p:nvPr/>
        </p:nvSpPr>
        <p:spPr>
          <a:xfrm>
            <a:off x="489144" y="6259048"/>
            <a:ext cx="47217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Segoe UI Light"/>
              </a:rPr>
              <a:t>Data was collected between April-May 2024.</a:t>
            </a:r>
            <a:endParaRPr lang="en-US" sz="1400" b="1" dirty="0"/>
          </a:p>
        </p:txBody>
      </p:sp>
    </p:spTree>
    <p:extLst>
      <p:ext uri="{BB962C8B-B14F-4D97-AF65-F5344CB8AC3E}">
        <p14:creationId xmlns:p14="http://schemas.microsoft.com/office/powerpoint/2010/main" val="2728489673"/>
      </p:ext>
    </p:extLst>
  </p:cSld>
  <p:clrMapOvr>
    <a:masterClrMapping/>
  </p:clrMapOvr>
</p:sld>
</file>

<file path=ppt/theme/theme1.xml><?xml version="1.0" encoding="utf-8"?>
<a:theme xmlns:a="http://schemas.openxmlformats.org/drawingml/2006/main" name="Office Theme">
  <a:themeElements>
    <a:clrScheme name="IMPACT_Color_Palette_2022">
      <a:dk1>
        <a:sysClr val="windowText" lastClr="000000"/>
      </a:dk1>
      <a:lt1>
        <a:sysClr val="window" lastClr="FFFFFF"/>
      </a:lt1>
      <a:dk2>
        <a:srgbClr val="315975"/>
      </a:dk2>
      <a:lt2>
        <a:srgbClr val="58585A"/>
      </a:lt2>
      <a:accent1>
        <a:srgbClr val="315975"/>
      </a:accent1>
      <a:accent2>
        <a:srgbClr val="58585A"/>
      </a:accent2>
      <a:accent3>
        <a:srgbClr val="EE5859"/>
      </a:accent3>
      <a:accent4>
        <a:srgbClr val="D2CBB8"/>
      </a:accent4>
      <a:accent5>
        <a:srgbClr val="A5A5A5"/>
      </a:accent5>
      <a:accent6>
        <a:srgbClr val="C7C8CA"/>
      </a:accent6>
      <a:hlink>
        <a:srgbClr val="581522"/>
      </a:hlink>
      <a:folHlink>
        <a:srgbClr val="015232"/>
      </a:folHlink>
    </a:clrScheme>
    <a:fontScheme name="IMPACT">
      <a:majorFont>
        <a:latin typeface="Roboto Condensed"/>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_Presentation_Square_Template_2022" id="{5BBE03BD-C7DB-4C9D-9A7F-A3E67B49732C}" vid="{0A144E2E-53FB-4D8D-9AFF-0529EED6EC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A2E158ED92647AF4EE09E30C26EE1" ma:contentTypeVersion="15" ma:contentTypeDescription="Crée un document." ma:contentTypeScope="" ma:versionID="8613280934e54dd97320f0fb3b0482c0">
  <xsd:schema xmlns:xsd="http://www.w3.org/2001/XMLSchema" xmlns:xs="http://www.w3.org/2001/XMLSchema" xmlns:p="http://schemas.microsoft.com/office/2006/metadata/properties" xmlns:ns2="c228d1bd-650e-48eb-9f39-f684bd7bd257" xmlns:ns3="fa0b5fe5-391f-41b6-811a-90e0518c7af2" targetNamespace="http://schemas.microsoft.com/office/2006/metadata/properties" ma:root="true" ma:fieldsID="b173159dc18dd73eb575c3732c5504c5" ns2:_="" ns3:_="">
    <xsd:import namespace="c228d1bd-650e-48eb-9f39-f684bd7bd257"/>
    <xsd:import namespace="fa0b5fe5-391f-41b6-811a-90e0518c7a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8d1bd-650e-48eb-9f39-f684bd7bd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0b5fe5-391f-41b6-811a-90e0518c7a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467c31-3563-4463-b194-9d16e3020301}" ma:internalName="TaxCatchAll" ma:showField="CatchAllData" ma:web="fa0b5fe5-391f-41b6-811a-90e0518c7af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0b5fe5-391f-41b6-811a-90e0518c7af2" xsi:nil="true"/>
    <lcf76f155ced4ddcb4097134ff3c332f xmlns="c228d1bd-650e-48eb-9f39-f684bd7bd257">
      <Terms xmlns="http://schemas.microsoft.com/office/infopath/2007/PartnerControls"/>
    </lcf76f155ced4ddcb4097134ff3c332f>
    <SharedWithUsers xmlns="fa0b5fe5-391f-41b6-811a-90e0518c7af2">
      <UserInfo>
        <DisplayName>Brett SCHMICKING</DisplayName>
        <AccountId>846</AccountId>
        <AccountType/>
      </UserInfo>
      <UserInfo>
        <DisplayName>Alexis REYNAUD</DisplayName>
        <AccountId>202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30378C-35CF-4367-B768-0D4E498C40AF}">
  <ds:schemaRefs>
    <ds:schemaRef ds:uri="c228d1bd-650e-48eb-9f39-f684bd7bd257"/>
    <ds:schemaRef ds:uri="fa0b5fe5-391f-41b6-811a-90e0518c7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D303E8-E551-4FB0-9A62-444F2660AAAB}">
  <ds:schemaRefs>
    <ds:schemaRef ds:uri="c228d1bd-650e-48eb-9f39-f684bd7bd257"/>
    <ds:schemaRef ds:uri="fa0b5fe5-391f-41b6-811a-90e0518c7a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6A5D3C-8AA6-4183-8E42-B706BFC46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IMPACT_Presentation_Standard_Template_2022</Template>
  <TotalTime>0</TotalTime>
  <Words>5696</Words>
  <Application>Microsoft Office PowerPoint</Application>
  <PresentationFormat>On-screen Show (4:3)</PresentationFormat>
  <Paragraphs>340</Paragraphs>
  <Slides>43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Roboto Black</vt:lpstr>
      <vt:lpstr>Roboto Condensed</vt:lpstr>
      <vt:lpstr>Roboto Light</vt:lpstr>
      <vt:lpstr>Segoe UI</vt:lpstr>
      <vt:lpstr>Segoe UI Light</vt:lpstr>
      <vt:lpstr>Office Theme</vt:lpstr>
      <vt:lpstr>Child Protection Assessment   Key findings</vt:lpstr>
      <vt:lpstr>Contents</vt:lpstr>
      <vt:lpstr>Objectives and research questions </vt:lpstr>
      <vt:lpstr>Context</vt:lpstr>
      <vt:lpstr>General objective</vt:lpstr>
      <vt:lpstr>Research questions</vt:lpstr>
      <vt:lpstr>Methodology</vt:lpstr>
      <vt:lpstr>Scope of the assessment: South-Eastern Ukraine</vt:lpstr>
      <vt:lpstr>Methods applied</vt:lpstr>
      <vt:lpstr>Sampling: Quantitative survey</vt:lpstr>
      <vt:lpstr>Challenges &amp; Limitations</vt:lpstr>
      <vt:lpstr>Key findings</vt:lpstr>
      <vt:lpstr>Perception of the main risks to children's safety</vt:lpstr>
      <vt:lpstr>Bombing/shelling</vt:lpstr>
      <vt:lpstr>Explosive hazards</vt:lpstr>
      <vt:lpstr>Family separation</vt:lpstr>
      <vt:lpstr>Family separation</vt:lpstr>
      <vt:lpstr>Substance abuse</vt:lpstr>
      <vt:lpstr>Substance abuse</vt:lpstr>
      <vt:lpstr>Physical violence</vt:lpstr>
      <vt:lpstr>Physical violence</vt:lpstr>
      <vt:lpstr>Human trafficking, transfer and detention</vt:lpstr>
      <vt:lpstr>Human trafficking, transfer and detention</vt:lpstr>
      <vt:lpstr>Child labour</vt:lpstr>
      <vt:lpstr>Child labour</vt:lpstr>
      <vt:lpstr>Gender-Based Violence (GBV), child marriage and early childbearing</vt:lpstr>
      <vt:lpstr>GBV, child marriage and early childbearing</vt:lpstr>
      <vt:lpstr>Domestic violence and neglect</vt:lpstr>
      <vt:lpstr>Domestic violence and neglect</vt:lpstr>
      <vt:lpstr>Mental health issues and psychosocial distress</vt:lpstr>
      <vt:lpstr>Mental health issues and psychosocial distress</vt:lpstr>
      <vt:lpstr>Access to child protection services</vt:lpstr>
      <vt:lpstr>CP response and coordination</vt:lpstr>
      <vt:lpstr>Communities' reaction to child abuse</vt:lpstr>
      <vt:lpstr>Reporting child abuse by communites</vt:lpstr>
      <vt:lpstr>Child reporting and safety networks</vt:lpstr>
      <vt:lpstr>Child emancipation</vt:lpstr>
      <vt:lpstr>Information access and awareness</vt:lpstr>
      <vt:lpstr>Conclusion</vt:lpstr>
      <vt:lpstr>Feedback &amp; Questions</vt:lpstr>
      <vt:lpstr>Feedback &amp; Questions</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Daron MACKIE</dc:creator>
  <cp:lastModifiedBy>Joanna JAWORSKA</cp:lastModifiedBy>
  <cp:revision>51</cp:revision>
  <dcterms:created xsi:type="dcterms:W3CDTF">2023-03-30T12:21:40Z</dcterms:created>
  <dcterms:modified xsi:type="dcterms:W3CDTF">2024-06-26T10:36:44Z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0x010100193A2E158ED92647AF4EE09E30C26EE1</vt:lpwstr>
  </property>
  <property fmtid="{D5CDD505-2E9C-101B-9397-08002B2CF9AE}" pid="3" name="Order">
    <vt:r8>336400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