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handoutMasterIdLst>
    <p:handoutMasterId r:id="rId40"/>
  </p:handoutMasterIdLst>
  <p:sldIdLst>
    <p:sldId id="266" r:id="rId3"/>
    <p:sldId id="274" r:id="rId4"/>
    <p:sldId id="264" r:id="rId5"/>
    <p:sldId id="275" r:id="rId6"/>
    <p:sldId id="267" r:id="rId7"/>
    <p:sldId id="299" r:id="rId8"/>
    <p:sldId id="311" r:id="rId9"/>
    <p:sldId id="269" r:id="rId10"/>
    <p:sldId id="298" r:id="rId11"/>
    <p:sldId id="309" r:id="rId12"/>
    <p:sldId id="270" r:id="rId13"/>
    <p:sldId id="300" r:id="rId14"/>
    <p:sldId id="273" r:id="rId15"/>
    <p:sldId id="271" r:id="rId16"/>
    <p:sldId id="276" r:id="rId17"/>
    <p:sldId id="278" r:id="rId18"/>
    <p:sldId id="303" r:id="rId19"/>
    <p:sldId id="281" r:id="rId20"/>
    <p:sldId id="310" r:id="rId21"/>
    <p:sldId id="282" r:id="rId22"/>
    <p:sldId id="284" r:id="rId23"/>
    <p:sldId id="285" r:id="rId24"/>
    <p:sldId id="286" r:id="rId25"/>
    <p:sldId id="301" r:id="rId26"/>
    <p:sldId id="288" r:id="rId27"/>
    <p:sldId id="289" r:id="rId28"/>
    <p:sldId id="308" r:id="rId29"/>
    <p:sldId id="295" r:id="rId30"/>
    <p:sldId id="290" r:id="rId31"/>
    <p:sldId id="306" r:id="rId32"/>
    <p:sldId id="302" r:id="rId33"/>
    <p:sldId id="304" r:id="rId34"/>
    <p:sldId id="305" r:id="rId35"/>
    <p:sldId id="307" r:id="rId36"/>
    <p:sldId id="313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" initials="F" lastIdx="1" clrIdx="0">
    <p:extLst>
      <p:ext uri="{19B8F6BF-5375-455C-9EA6-DF929625EA0E}">
        <p15:presenceInfo xmlns:p15="http://schemas.microsoft.com/office/powerpoint/2012/main" userId="Fran" providerId="None"/>
      </p:ext>
    </p:extLst>
  </p:cmAuthor>
  <p:cmAuthor id="2" name="Sam Brett" initials="Z.K" lastIdx="9" clrIdx="1">
    <p:extLst>
      <p:ext uri="{19B8F6BF-5375-455C-9EA6-DF929625EA0E}">
        <p15:presenceInfo xmlns:p15="http://schemas.microsoft.com/office/powerpoint/2012/main" userId="Sam Br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5F5F5F"/>
    <a:srgbClr val="FFFFFF"/>
    <a:srgbClr val="C0C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2" autoAdjust="0"/>
    <p:restoredTop sz="77724" autoAdjust="0"/>
  </p:normalViewPr>
  <p:slideViewPr>
    <p:cSldViewPr snapToGrid="0">
      <p:cViewPr varScale="1">
        <p:scale>
          <a:sx n="69" d="100"/>
          <a:sy n="69" d="100"/>
        </p:scale>
        <p:origin x="130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User\Desktop\Teo\ECHO\Data\HH%20Survey\Graphs%20for%20presentation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5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User\Desktop\Teo\ECHO\Data\HH%20Survey\Graphs%20for%20presentation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o\ECHO\Data\HH%20Survey\Graphs%20for%20present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8235780295527E-2"/>
          <c:y val="5.8054347227575583E-2"/>
          <c:w val="0.96797671033478894"/>
          <c:h val="0.786725742484082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All!$C$7</c:f>
              <c:strCache>
                <c:ptCount val="1"/>
                <c:pt idx="0">
                  <c:v>DRC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All!$B$8:$B$19</c:f>
              <c:strCache>
                <c:ptCount val="12"/>
                <c:pt idx="0">
                  <c:v>Amman</c:v>
                </c:pt>
                <c:pt idx="1">
                  <c:v>Mafraq</c:v>
                </c:pt>
                <c:pt idx="2">
                  <c:v>Irbid</c:v>
                </c:pt>
                <c:pt idx="3">
                  <c:v>Zarqa</c:v>
                </c:pt>
                <c:pt idx="4">
                  <c:v>Ma'an</c:v>
                </c:pt>
                <c:pt idx="5">
                  <c:v>Madaba</c:v>
                </c:pt>
                <c:pt idx="6">
                  <c:v>Karak</c:v>
                </c:pt>
                <c:pt idx="7">
                  <c:v>Balqa</c:v>
                </c:pt>
                <c:pt idx="8">
                  <c:v>Jerash</c:v>
                </c:pt>
                <c:pt idx="9">
                  <c:v>Aqaba</c:v>
                </c:pt>
                <c:pt idx="10">
                  <c:v>Ajloun</c:v>
                </c:pt>
                <c:pt idx="11">
                  <c:v>Tafileh</c:v>
                </c:pt>
              </c:strCache>
            </c:strRef>
          </c:cat>
          <c:val>
            <c:numRef>
              <c:f>All!$C$8:$C$19</c:f>
              <c:numCache>
                <c:formatCode>###0</c:formatCode>
                <c:ptCount val="12"/>
                <c:pt idx="0">
                  <c:v>193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52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26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85-4310-A2BD-F581079ADE4F}"/>
            </c:ext>
          </c:extLst>
        </c:ser>
        <c:ser>
          <c:idx val="1"/>
          <c:order val="1"/>
          <c:tx>
            <c:strRef>
              <c:f>All!$D$7</c:f>
              <c:strCache>
                <c:ptCount val="1"/>
                <c:pt idx="0">
                  <c:v>ICMC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All!$B$8:$B$19</c:f>
              <c:strCache>
                <c:ptCount val="12"/>
                <c:pt idx="0">
                  <c:v>Amman</c:v>
                </c:pt>
                <c:pt idx="1">
                  <c:v>Mafraq</c:v>
                </c:pt>
                <c:pt idx="2">
                  <c:v>Irbid</c:v>
                </c:pt>
                <c:pt idx="3">
                  <c:v>Zarqa</c:v>
                </c:pt>
                <c:pt idx="4">
                  <c:v>Ma'an</c:v>
                </c:pt>
                <c:pt idx="5">
                  <c:v>Madaba</c:v>
                </c:pt>
                <c:pt idx="6">
                  <c:v>Karak</c:v>
                </c:pt>
                <c:pt idx="7">
                  <c:v>Balqa</c:v>
                </c:pt>
                <c:pt idx="8">
                  <c:v>Jerash</c:v>
                </c:pt>
                <c:pt idx="9">
                  <c:v>Aqaba</c:v>
                </c:pt>
                <c:pt idx="10">
                  <c:v>Ajloun</c:v>
                </c:pt>
                <c:pt idx="11">
                  <c:v>Tafileh</c:v>
                </c:pt>
              </c:strCache>
            </c:strRef>
          </c:cat>
          <c:val>
            <c:numRef>
              <c:f>All!$D$8:$D$19</c:f>
              <c:numCache>
                <c:formatCode>###0</c:formatCode>
                <c:ptCount val="12"/>
                <c:pt idx="0">
                  <c:v>7</c:v>
                </c:pt>
                <c:pt idx="1">
                  <c:v>143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15</c:v>
                </c:pt>
                <c:pt idx="9">
                  <c:v>0</c:v>
                </c:pt>
                <c:pt idx="10">
                  <c:v>18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685-4310-A2BD-F581079ADE4F}"/>
            </c:ext>
          </c:extLst>
        </c:ser>
        <c:ser>
          <c:idx val="2"/>
          <c:order val="2"/>
          <c:tx>
            <c:strRef>
              <c:f>All!$E$7</c:f>
              <c:strCache>
                <c:ptCount val="1"/>
                <c:pt idx="0">
                  <c:v>INTERSOS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All!$B$8:$B$19</c:f>
              <c:strCache>
                <c:ptCount val="12"/>
                <c:pt idx="0">
                  <c:v>Amman</c:v>
                </c:pt>
                <c:pt idx="1">
                  <c:v>Mafraq</c:v>
                </c:pt>
                <c:pt idx="2">
                  <c:v>Irbid</c:v>
                </c:pt>
                <c:pt idx="3">
                  <c:v>Zarqa</c:v>
                </c:pt>
                <c:pt idx="4">
                  <c:v>Ma'an</c:v>
                </c:pt>
                <c:pt idx="5">
                  <c:v>Madaba</c:v>
                </c:pt>
                <c:pt idx="6">
                  <c:v>Karak</c:v>
                </c:pt>
                <c:pt idx="7">
                  <c:v>Balqa</c:v>
                </c:pt>
                <c:pt idx="8">
                  <c:v>Jerash</c:v>
                </c:pt>
                <c:pt idx="9">
                  <c:v>Aqaba</c:v>
                </c:pt>
                <c:pt idx="10">
                  <c:v>Ajloun</c:v>
                </c:pt>
                <c:pt idx="11">
                  <c:v>Tafileh</c:v>
                </c:pt>
              </c:strCache>
            </c:strRef>
          </c:cat>
          <c:val>
            <c:numRef>
              <c:f>All!$E$8:$E$19</c:f>
              <c:numCache>
                <c:formatCode>###0</c:formatCode>
                <c:ptCount val="12"/>
                <c:pt idx="0">
                  <c:v>77</c:v>
                </c:pt>
                <c:pt idx="1">
                  <c:v>0</c:v>
                </c:pt>
                <c:pt idx="2">
                  <c:v>56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31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6685-4310-A2BD-F581079ADE4F}"/>
            </c:ext>
          </c:extLst>
        </c:ser>
        <c:ser>
          <c:idx val="3"/>
          <c:order val="3"/>
          <c:tx>
            <c:strRef>
              <c:f>All!$F$7</c:f>
              <c:strCache>
                <c:ptCount val="1"/>
                <c:pt idx="0">
                  <c:v>Mercy Corps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All!$B$8:$B$19</c:f>
              <c:strCache>
                <c:ptCount val="12"/>
                <c:pt idx="0">
                  <c:v>Amman</c:v>
                </c:pt>
                <c:pt idx="1">
                  <c:v>Mafraq</c:v>
                </c:pt>
                <c:pt idx="2">
                  <c:v>Irbid</c:v>
                </c:pt>
                <c:pt idx="3">
                  <c:v>Zarqa</c:v>
                </c:pt>
                <c:pt idx="4">
                  <c:v>Ma'an</c:v>
                </c:pt>
                <c:pt idx="5">
                  <c:v>Madaba</c:v>
                </c:pt>
                <c:pt idx="6">
                  <c:v>Karak</c:v>
                </c:pt>
                <c:pt idx="7">
                  <c:v>Balqa</c:v>
                </c:pt>
                <c:pt idx="8">
                  <c:v>Jerash</c:v>
                </c:pt>
                <c:pt idx="9">
                  <c:v>Aqaba</c:v>
                </c:pt>
                <c:pt idx="10">
                  <c:v>Ajloun</c:v>
                </c:pt>
                <c:pt idx="11">
                  <c:v>Tafileh</c:v>
                </c:pt>
              </c:strCache>
            </c:strRef>
          </c:cat>
          <c:val>
            <c:numRef>
              <c:f>All!$F$8:$F$19</c:f>
              <c:numCache>
                <c:formatCode>###0</c:formatCode>
                <c:ptCount val="12"/>
                <c:pt idx="0">
                  <c:v>0</c:v>
                </c:pt>
                <c:pt idx="1">
                  <c:v>136</c:v>
                </c:pt>
                <c:pt idx="2">
                  <c:v>160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6685-4310-A2BD-F581079ADE4F}"/>
            </c:ext>
          </c:extLst>
        </c:ser>
        <c:ser>
          <c:idx val="4"/>
          <c:order val="4"/>
          <c:tx>
            <c:strRef>
              <c:f>All!$G$7</c:f>
              <c:strCache>
                <c:ptCount val="1"/>
                <c:pt idx="0">
                  <c:v>PUI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All!$B$8:$B$19</c:f>
              <c:strCache>
                <c:ptCount val="12"/>
                <c:pt idx="0">
                  <c:v>Amman</c:v>
                </c:pt>
                <c:pt idx="1">
                  <c:v>Mafraq</c:v>
                </c:pt>
                <c:pt idx="2">
                  <c:v>Irbid</c:v>
                </c:pt>
                <c:pt idx="3">
                  <c:v>Zarqa</c:v>
                </c:pt>
                <c:pt idx="4">
                  <c:v>Ma'an</c:v>
                </c:pt>
                <c:pt idx="5">
                  <c:v>Madaba</c:v>
                </c:pt>
                <c:pt idx="6">
                  <c:v>Karak</c:v>
                </c:pt>
                <c:pt idx="7">
                  <c:v>Balqa</c:v>
                </c:pt>
                <c:pt idx="8">
                  <c:v>Jerash</c:v>
                </c:pt>
                <c:pt idx="9">
                  <c:v>Aqaba</c:v>
                </c:pt>
                <c:pt idx="10">
                  <c:v>Ajloun</c:v>
                </c:pt>
                <c:pt idx="11">
                  <c:v>Tafileh</c:v>
                </c:pt>
              </c:strCache>
            </c:strRef>
          </c:cat>
          <c:val>
            <c:numRef>
              <c:f>All!$G$8:$G$19</c:f>
              <c:numCache>
                <c:formatCode>###0</c:formatCode>
                <c:ptCount val="12"/>
                <c:pt idx="0">
                  <c:v>46</c:v>
                </c:pt>
                <c:pt idx="1">
                  <c:v>3</c:v>
                </c:pt>
                <c:pt idx="2">
                  <c:v>1</c:v>
                </c:pt>
                <c:pt idx="3">
                  <c:v>36</c:v>
                </c:pt>
                <c:pt idx="4">
                  <c:v>1</c:v>
                </c:pt>
                <c:pt idx="5">
                  <c:v>41</c:v>
                </c:pt>
                <c:pt idx="6">
                  <c:v>0</c:v>
                </c:pt>
                <c:pt idx="7">
                  <c:v>31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9909136"/>
        <c:axId val="299900432"/>
      </c:barChart>
      <c:catAx>
        <c:axId val="29990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99900432"/>
        <c:crosses val="autoZero"/>
        <c:auto val="1"/>
        <c:lblAlgn val="ctr"/>
        <c:lblOffset val="100"/>
        <c:noMultiLvlLbl val="0"/>
      </c:catAx>
      <c:valAx>
        <c:axId val="299900432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9990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49495708526994E-2"/>
          <c:y val="7.3466469391346156E-2"/>
          <c:w val="0.86841235991597132"/>
          <c:h val="0.453891241535984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Sheet1!$A$134</c:f>
              <c:strCache>
                <c:ptCount val="1"/>
                <c:pt idx="0">
                  <c:v>No breadwinner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Sheet1!$B$133:$C$133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Sheet1!$B$134:$C$134</c:f>
              <c:numCache>
                <c:formatCode>0%</c:formatCode>
                <c:ptCount val="2"/>
                <c:pt idx="0">
                  <c:v>0.26646706586826302</c:v>
                </c:pt>
                <c:pt idx="1">
                  <c:v>0.25974025974025999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AF-47EC-A4F9-6A5C8B9DBA59}"/>
            </c:ext>
          </c:extLst>
        </c:ser>
        <c:ser>
          <c:idx val="1"/>
          <c:order val="1"/>
          <c:tx>
            <c:strRef>
              <c:f>Sheet1!$A$135</c:f>
              <c:strCache>
                <c:ptCount val="1"/>
                <c:pt idx="0">
                  <c:v>Not at all employed with dignity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Sheet1!$B$133:$C$133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Sheet1!$B$135:$C$135</c:f>
              <c:numCache>
                <c:formatCode>0%</c:formatCode>
                <c:ptCount val="2"/>
                <c:pt idx="0">
                  <c:v>0.26347305389221598</c:v>
                </c:pt>
                <c:pt idx="1">
                  <c:v>0.27772227772227798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AF-47EC-A4F9-6A5C8B9DBA59}"/>
            </c:ext>
          </c:extLst>
        </c:ser>
        <c:ser>
          <c:idx val="2"/>
          <c:order val="2"/>
          <c:tx>
            <c:strRef>
              <c:f>Sheet1!$A$136</c:f>
              <c:strCache>
                <c:ptCount val="1"/>
                <c:pt idx="0">
                  <c:v>Somewhat not employed with dignity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Sheet1!$B$133:$C$133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Sheet1!$B$136:$C$136</c:f>
              <c:numCache>
                <c:formatCode>0%</c:formatCode>
                <c:ptCount val="2"/>
                <c:pt idx="0">
                  <c:v>0.21257485029940101</c:v>
                </c:pt>
                <c:pt idx="1">
                  <c:v>0.215784215784216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AF-47EC-A4F9-6A5C8B9DBA59}"/>
            </c:ext>
          </c:extLst>
        </c:ser>
        <c:ser>
          <c:idx val="3"/>
          <c:order val="3"/>
          <c:tx>
            <c:strRef>
              <c:f>Sheet1!$A$137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Sheet1!$B$133:$C$133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Sheet1!$B$137:$C$137</c:f>
              <c:numCache>
                <c:formatCode>0%</c:formatCode>
                <c:ptCount val="2"/>
                <c:pt idx="0">
                  <c:v>0.15868263473053901</c:v>
                </c:pt>
                <c:pt idx="1">
                  <c:v>0.15384615384615399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AF-47EC-A4F9-6A5C8B9DBA59}"/>
            </c:ext>
          </c:extLst>
        </c:ser>
        <c:ser>
          <c:idx val="4"/>
          <c:order val="4"/>
          <c:tx>
            <c:strRef>
              <c:f>Sheet1!$A$138</c:f>
              <c:strCache>
                <c:ptCount val="1"/>
                <c:pt idx="0">
                  <c:v>Somewhat employed with dignity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Sheet1!$B$133:$C$133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Sheet1!$B$138:$C$138</c:f>
              <c:numCache>
                <c:formatCode>0%</c:formatCode>
                <c:ptCount val="2"/>
                <c:pt idx="0">
                  <c:v>4.1916167664670698E-2</c:v>
                </c:pt>
                <c:pt idx="1">
                  <c:v>5.7942057942057902E-2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AF-47EC-A4F9-6A5C8B9DBA59}"/>
            </c:ext>
          </c:extLst>
        </c:ser>
        <c:ser>
          <c:idx val="5"/>
          <c:order val="5"/>
          <c:tx>
            <c:strRef>
              <c:f>Sheet1!$A$139</c:f>
              <c:strCache>
                <c:ptCount val="1"/>
                <c:pt idx="0">
                  <c:v>Completely employed with dignity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Sheet1!$B$133:$C$133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Sheet1!$B$139:$C$139</c:f>
              <c:numCache>
                <c:formatCode>0%</c:formatCode>
                <c:ptCount val="2"/>
                <c:pt idx="0">
                  <c:v>5.6886227544910198E-2</c:v>
                </c:pt>
                <c:pt idx="1">
                  <c:v>3.4965034965035002E-2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AF-47EC-A4F9-6A5C8B9DBA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100"/>
        <c:axId val="299897168"/>
        <c:axId val="299908048"/>
      </c:barChart>
      <c:catAx>
        <c:axId val="299897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08048"/>
        <c:crosses val="autoZero"/>
        <c:auto val="1"/>
        <c:lblAlgn val="ctr"/>
        <c:lblOffset val="100"/>
        <c:noMultiLvlLbl val="0"/>
      </c:catAx>
      <c:valAx>
        <c:axId val="2999080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989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993266418261269E-2"/>
          <c:y val="0.56296560479053859"/>
          <c:w val="0.94460388436441733"/>
          <c:h val="0.43703439520946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8970877869851"/>
          <c:y val="5.6179775280898875E-2"/>
          <c:w val="0.89015182227556944"/>
          <c:h val="0.623440245790805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Sheet1!$A$151</c:f>
              <c:strCache>
                <c:ptCount val="1"/>
                <c:pt idx="0">
                  <c:v>Rented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Sheet1!$B$150:$D$150</c:f>
              <c:strCache>
                <c:ptCount val="3"/>
                <c:pt idx="0">
                  <c:v>Central</c:v>
                </c:pt>
                <c:pt idx="1">
                  <c:v>North</c:v>
                </c:pt>
                <c:pt idx="2">
                  <c:v>South</c:v>
                </c:pt>
              </c:strCache>
            </c:strRef>
          </c:cat>
          <c:val>
            <c:numRef>
              <c:f>Sheet1!$B$151:$D$151</c:f>
              <c:numCache>
                <c:formatCode>###0%</c:formatCode>
                <c:ptCount val="3"/>
                <c:pt idx="0">
                  <c:v>0.93464052287581689</c:v>
                </c:pt>
                <c:pt idx="1">
                  <c:v>0.95729537366548045</c:v>
                </c:pt>
                <c:pt idx="2">
                  <c:v>0.60493827160493829</c:v>
                </c:pt>
              </c:numCache>
            </c:numRef>
          </c:val>
        </c:ser>
        <c:ser>
          <c:idx val="1"/>
          <c:order val="1"/>
          <c:tx>
            <c:strRef>
              <c:f>Sheet1!$A$152</c:f>
              <c:strCache>
                <c:ptCount val="1"/>
                <c:pt idx="0">
                  <c:v>Shelter provided in return for work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Sheet1!$B$150:$D$150</c:f>
              <c:strCache>
                <c:ptCount val="3"/>
                <c:pt idx="0">
                  <c:v>Central</c:v>
                </c:pt>
                <c:pt idx="1">
                  <c:v>North</c:v>
                </c:pt>
                <c:pt idx="2">
                  <c:v>South</c:v>
                </c:pt>
              </c:strCache>
            </c:strRef>
          </c:cat>
          <c:val>
            <c:numRef>
              <c:f>Sheet1!$B$152:$D$152</c:f>
              <c:numCache>
                <c:formatCode>###0%</c:formatCode>
                <c:ptCount val="3"/>
                <c:pt idx="0">
                  <c:v>1.6339869281045753E-2</c:v>
                </c:pt>
                <c:pt idx="1">
                  <c:v>3.5587188612099642E-3</c:v>
                </c:pt>
                <c:pt idx="2">
                  <c:v>9.8765432098765427E-2</c:v>
                </c:pt>
              </c:numCache>
            </c:numRef>
          </c:val>
        </c:ser>
        <c:ser>
          <c:idx val="2"/>
          <c:order val="2"/>
          <c:tx>
            <c:strRef>
              <c:f>Sheet1!$A$153</c:f>
              <c:strCache>
                <c:ptCount val="1"/>
                <c:pt idx="0">
                  <c:v>Squatter illegal occupation of another property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Sheet1!$B$150:$D$150</c:f>
              <c:strCache>
                <c:ptCount val="3"/>
                <c:pt idx="0">
                  <c:v>Central</c:v>
                </c:pt>
                <c:pt idx="1">
                  <c:v>North</c:v>
                </c:pt>
                <c:pt idx="2">
                  <c:v>South</c:v>
                </c:pt>
              </c:strCache>
            </c:strRef>
          </c:cat>
          <c:val>
            <c:numRef>
              <c:f>Sheet1!$B$153:$D$153</c:f>
              <c:numCache>
                <c:formatCode>###0%</c:formatCode>
                <c:ptCount val="3"/>
                <c:pt idx="0">
                  <c:v>6.5359477124183009E-3</c:v>
                </c:pt>
                <c:pt idx="1">
                  <c:v>3.2028469750889681E-2</c:v>
                </c:pt>
                <c:pt idx="2">
                  <c:v>0.2098765432098765</c:v>
                </c:pt>
              </c:numCache>
            </c:numRef>
          </c:val>
        </c:ser>
        <c:ser>
          <c:idx val="3"/>
          <c:order val="3"/>
          <c:tx>
            <c:strRef>
              <c:f>Sheet1!$A$154</c:f>
              <c:strCache>
                <c:ptCount val="1"/>
                <c:pt idx="0">
                  <c:v>Shelter provided through humanitarian assistance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Sheet1!$B$150:$D$150</c:f>
              <c:strCache>
                <c:ptCount val="3"/>
                <c:pt idx="0">
                  <c:v>Central</c:v>
                </c:pt>
                <c:pt idx="1">
                  <c:v>North</c:v>
                </c:pt>
                <c:pt idx="2">
                  <c:v>South</c:v>
                </c:pt>
              </c:strCache>
            </c:strRef>
          </c:cat>
          <c:val>
            <c:numRef>
              <c:f>Sheet1!$B$154:$D$154</c:f>
              <c:numCache>
                <c:formatCode>###0%</c:formatCode>
                <c:ptCount val="3"/>
                <c:pt idx="0">
                  <c:v>2.6143790849673203E-2</c:v>
                </c:pt>
                <c:pt idx="1">
                  <c:v>7.1174377224199285E-3</c:v>
                </c:pt>
                <c:pt idx="2">
                  <c:v>6.1728395061728392E-2</c:v>
                </c:pt>
              </c:numCache>
            </c:numRef>
          </c:val>
        </c:ser>
        <c:ser>
          <c:idx val="4"/>
          <c:order val="4"/>
          <c:tx>
            <c:strRef>
              <c:f>Sheet1!$A$155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Sheet1!$B$150:$D$150</c:f>
              <c:strCache>
                <c:ptCount val="3"/>
                <c:pt idx="0">
                  <c:v>Central</c:v>
                </c:pt>
                <c:pt idx="1">
                  <c:v>North</c:v>
                </c:pt>
                <c:pt idx="2">
                  <c:v>South</c:v>
                </c:pt>
              </c:strCache>
            </c:strRef>
          </c:cat>
          <c:val>
            <c:numRef>
              <c:f>Sheet1!$B$155:$D$155</c:f>
              <c:numCache>
                <c:formatCode>###0%</c:formatCode>
                <c:ptCount val="3"/>
                <c:pt idx="0">
                  <c:v>1.6339869281045753E-2</c:v>
                </c:pt>
                <c:pt idx="1">
                  <c:v>0</c:v>
                </c:pt>
                <c:pt idx="2">
                  <c:v>2.4691358024691357E-2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299908592"/>
        <c:axId val="299909680"/>
      </c:barChart>
      <c:catAx>
        <c:axId val="29990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99909680"/>
        <c:crosses val="autoZero"/>
        <c:auto val="1"/>
        <c:lblAlgn val="ctr"/>
        <c:lblOffset val="100"/>
        <c:noMultiLvlLbl val="0"/>
      </c:catAx>
      <c:valAx>
        <c:axId val="299909680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2999085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1301147058181099"/>
          <c:y val="0.77474869609560015"/>
          <c:w val="0.74976833662897824"/>
          <c:h val="0.19564319705318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Sheet1!$A$165</c:f>
              <c:strCache>
                <c:ptCount val="1"/>
                <c:pt idx="0">
                  <c:v>Not at all secure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Sheet1!$B$164:$C$164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Sheet1!$B$165:$C$165</c:f>
              <c:numCache>
                <c:formatCode>0%</c:formatCode>
                <c:ptCount val="2"/>
                <c:pt idx="0">
                  <c:v>9.580838323353294E-2</c:v>
                </c:pt>
                <c:pt idx="1">
                  <c:v>6.2937062937062943E-2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1F-4736-9B49-32EA30343AB1}"/>
            </c:ext>
          </c:extLst>
        </c:ser>
        <c:ser>
          <c:idx val="1"/>
          <c:order val="1"/>
          <c:tx>
            <c:strRef>
              <c:f>Sheet1!$A$166</c:f>
              <c:strCache>
                <c:ptCount val="1"/>
                <c:pt idx="0">
                  <c:v>Somewhat insecure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Sheet1!$B$164:$C$164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Sheet1!$B$166:$C$166</c:f>
              <c:numCache>
                <c:formatCode>0%</c:formatCode>
                <c:ptCount val="2"/>
                <c:pt idx="0">
                  <c:v>0.1437125748502994</c:v>
                </c:pt>
                <c:pt idx="1">
                  <c:v>0.12687312687312688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1F-4736-9B49-32EA30343AB1}"/>
            </c:ext>
          </c:extLst>
        </c:ser>
        <c:ser>
          <c:idx val="2"/>
          <c:order val="2"/>
          <c:tx>
            <c:strRef>
              <c:f>Sheet1!$A$167</c:f>
              <c:strCache>
                <c:ptCount val="1"/>
                <c:pt idx="0">
                  <c:v>Neither secure nor insecure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Sheet1!$B$164:$C$164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Sheet1!$B$167:$C$167</c:f>
              <c:numCache>
                <c:formatCode>0%</c:formatCode>
                <c:ptCount val="2"/>
                <c:pt idx="0">
                  <c:v>0.29041916167664672</c:v>
                </c:pt>
                <c:pt idx="1">
                  <c:v>0.17382617382617382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1F-4736-9B49-32EA30343AB1}"/>
            </c:ext>
          </c:extLst>
        </c:ser>
        <c:ser>
          <c:idx val="3"/>
          <c:order val="3"/>
          <c:tx>
            <c:strRef>
              <c:f>Sheet1!$A$168</c:f>
              <c:strCache>
                <c:ptCount val="1"/>
                <c:pt idx="0">
                  <c:v>Somewhat secure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Sheet1!$B$164:$C$164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Sheet1!$B$168:$C$168</c:f>
              <c:numCache>
                <c:formatCode>0%</c:formatCode>
                <c:ptCount val="2"/>
                <c:pt idx="0">
                  <c:v>0.22155688622754488</c:v>
                </c:pt>
                <c:pt idx="1">
                  <c:v>0.2777222777222777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1F-4736-9B49-32EA30343AB1}"/>
            </c:ext>
          </c:extLst>
        </c:ser>
        <c:ser>
          <c:idx val="4"/>
          <c:order val="4"/>
          <c:tx>
            <c:strRef>
              <c:f>Sheet1!$A$169</c:f>
              <c:strCache>
                <c:ptCount val="1"/>
                <c:pt idx="0">
                  <c:v>Completely secure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Sheet1!$B$164:$C$164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Sheet1!$B$169:$C$169</c:f>
              <c:numCache>
                <c:formatCode>0%</c:formatCode>
                <c:ptCount val="2"/>
                <c:pt idx="0">
                  <c:v>0.24850299401197604</c:v>
                </c:pt>
                <c:pt idx="1">
                  <c:v>0.35864135864135865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1F-4736-9B49-32EA30343A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299896624"/>
        <c:axId val="298724144"/>
      </c:barChart>
      <c:catAx>
        <c:axId val="29989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724144"/>
        <c:crosses val="autoZero"/>
        <c:auto val="1"/>
        <c:lblAlgn val="ctr"/>
        <c:lblOffset val="100"/>
        <c:noMultiLvlLbl val="0"/>
      </c:catAx>
      <c:valAx>
        <c:axId val="298724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9989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Sheet1!$A$180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Sheet1!$B$179:$C$179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Sheet1!$B$180:$C$180</c:f>
              <c:numCache>
                <c:formatCode>0%</c:formatCode>
                <c:ptCount val="2"/>
                <c:pt idx="0">
                  <c:v>0.65634365634365599</c:v>
                </c:pt>
                <c:pt idx="1">
                  <c:v>0.85263157894736841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1F-4736-9B49-32EA30343AB1}"/>
            </c:ext>
          </c:extLst>
        </c:ser>
        <c:ser>
          <c:idx val="1"/>
          <c:order val="1"/>
          <c:tx>
            <c:strRef>
              <c:f>Sheet1!$A$181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Sheet1!$B$179:$C$179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Sheet1!$B$181:$C$181</c:f>
              <c:numCache>
                <c:formatCode>0%</c:formatCode>
                <c:ptCount val="2"/>
                <c:pt idx="0">
                  <c:v>0.34365634365634401</c:v>
                </c:pt>
                <c:pt idx="1">
                  <c:v>0.14736842105263157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1F-4736-9B49-32EA30343A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298728496"/>
        <c:axId val="297954896"/>
      </c:barChart>
      <c:catAx>
        <c:axId val="29872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954896"/>
        <c:crosses val="autoZero"/>
        <c:auto val="1"/>
        <c:lblAlgn val="ctr"/>
        <c:lblOffset val="100"/>
        <c:noMultiLvlLbl val="0"/>
      </c:catAx>
      <c:valAx>
        <c:axId val="2979548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9872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 i="1" dirty="0"/>
              <a:t>Reasons to change </a:t>
            </a:r>
            <a:r>
              <a:rPr lang="en-US" b="1" i="1" dirty="0" smtClean="0"/>
              <a:t>accommodation</a:t>
            </a:r>
            <a:endParaRPr lang="en-US" b="1" i="1" dirty="0"/>
          </a:p>
        </c:rich>
      </c:tx>
      <c:layout>
        <c:manualLayout>
          <c:xMode val="edge"/>
          <c:yMode val="edge"/>
          <c:x val="0.12844744320725379"/>
          <c:y val="3.1679056512886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Sheet1!$B$191</c:f>
              <c:strCache>
                <c:ptCount val="1"/>
                <c:pt idx="0">
                  <c:v>Endline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Sheet1!$A$192:$A$199</c:f>
              <c:strCache>
                <c:ptCount val="8"/>
                <c:pt idx="0">
                  <c:v>Moved to be with closer to relatives fr</c:v>
                </c:pt>
                <c:pt idx="1">
                  <c:v>Other</c:v>
                </c:pt>
                <c:pt idx="2">
                  <c:v>Insecurity in current location</c:v>
                </c:pt>
                <c:pt idx="3">
                  <c:v>Tensions with host community</c:v>
                </c:pt>
                <c:pt idx="4">
                  <c:v>Unable to meet basic needs moved to be</c:v>
                </c:pt>
                <c:pt idx="5">
                  <c:v>Difficulty in finding a job moved to be</c:v>
                </c:pt>
                <c:pt idx="6">
                  <c:v>Evicted</c:v>
                </c:pt>
                <c:pt idx="7">
                  <c:v>Rent was too high</c:v>
                </c:pt>
              </c:strCache>
            </c:strRef>
          </c:cat>
          <c:val>
            <c:numRef>
              <c:f>Sheet1!$B$192:$B$199</c:f>
              <c:numCache>
                <c:formatCode>0%</c:formatCode>
                <c:ptCount val="8"/>
                <c:pt idx="0">
                  <c:v>2.0408163265306124E-2</c:v>
                </c:pt>
                <c:pt idx="1">
                  <c:v>4.0816326530612249E-2</c:v>
                </c:pt>
                <c:pt idx="2">
                  <c:v>6.1224489795918366E-2</c:v>
                </c:pt>
                <c:pt idx="3">
                  <c:v>0.10204081632653061</c:v>
                </c:pt>
                <c:pt idx="4">
                  <c:v>0.11224489795918367</c:v>
                </c:pt>
                <c:pt idx="5">
                  <c:v>0.12244897959183673</c:v>
                </c:pt>
                <c:pt idx="6">
                  <c:v>0.39795918367346933</c:v>
                </c:pt>
                <c:pt idx="7">
                  <c:v>0.48979591836734693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7556528"/>
        <c:axId val="839623120"/>
      </c:barChart>
      <c:catAx>
        <c:axId val="20755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39623120"/>
        <c:crosses val="autoZero"/>
        <c:auto val="1"/>
        <c:lblAlgn val="ctr"/>
        <c:lblOffset val="100"/>
        <c:noMultiLvlLbl val="0"/>
      </c:catAx>
      <c:valAx>
        <c:axId val="8396231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755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Sheet1!$B$208</c:f>
              <c:strCache>
                <c:ptCount val="1"/>
                <c:pt idx="0">
                  <c:v>Endline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Sheet1!$A$209:$A$215</c:f>
              <c:strCache>
                <c:ptCount val="7"/>
                <c:pt idx="0">
                  <c:v>Neighbours</c:v>
                </c:pt>
                <c:pt idx="1">
                  <c:v>Police &amp; authorities</c:v>
                </c:pt>
                <c:pt idx="2">
                  <c:v>Employer</c:v>
                </c:pt>
                <c:pt idx="3">
                  <c:v>School staff</c:v>
                </c:pt>
                <c:pt idx="4">
                  <c:v>Healthcare staff</c:v>
                </c:pt>
                <c:pt idx="5">
                  <c:v>Landlord</c:v>
                </c:pt>
                <c:pt idx="6">
                  <c:v>Retailers</c:v>
                </c:pt>
              </c:strCache>
            </c:strRef>
          </c:cat>
          <c:val>
            <c:numRef>
              <c:f>Sheet1!$B$209:$B$215</c:f>
              <c:numCache>
                <c:formatCode>###0%</c:formatCode>
                <c:ptCount val="7"/>
                <c:pt idx="0">
                  <c:v>6.4371257485029934E-2</c:v>
                </c:pt>
                <c:pt idx="1">
                  <c:v>7.4850299401197605E-3</c:v>
                </c:pt>
                <c:pt idx="2">
                  <c:v>3.8922155688622756E-2</c:v>
                </c:pt>
                <c:pt idx="3">
                  <c:v>4.1916167664670656E-2</c:v>
                </c:pt>
                <c:pt idx="4">
                  <c:v>3.7425149700598799E-2</c:v>
                </c:pt>
                <c:pt idx="5">
                  <c:v>4.1916167664670656E-2</c:v>
                </c:pt>
                <c:pt idx="6">
                  <c:v>2.3952095808383235E-2</c:v>
                </c:pt>
              </c:numCache>
            </c:numRef>
          </c:val>
        </c:ser>
        <c:ser>
          <c:idx val="1"/>
          <c:order val="1"/>
          <c:tx>
            <c:strRef>
              <c:f>Sheet1!$C$208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Sheet1!$A$209:$A$215</c:f>
              <c:strCache>
                <c:ptCount val="7"/>
                <c:pt idx="0">
                  <c:v>Neighbours</c:v>
                </c:pt>
                <c:pt idx="1">
                  <c:v>Police &amp; authorities</c:v>
                </c:pt>
                <c:pt idx="2">
                  <c:v>Employer</c:v>
                </c:pt>
                <c:pt idx="3">
                  <c:v>School staff</c:v>
                </c:pt>
                <c:pt idx="4">
                  <c:v>Healthcare staff</c:v>
                </c:pt>
                <c:pt idx="5">
                  <c:v>Landlord</c:v>
                </c:pt>
                <c:pt idx="6">
                  <c:v>Retailers</c:v>
                </c:pt>
              </c:strCache>
            </c:strRef>
          </c:cat>
          <c:val>
            <c:numRef>
              <c:f>Sheet1!$C$209:$C$215</c:f>
              <c:numCache>
                <c:formatCode>0%</c:formatCode>
                <c:ptCount val="7"/>
                <c:pt idx="0">
                  <c:v>8.4093211752786223E-2</c:v>
                </c:pt>
                <c:pt idx="1">
                  <c:v>2.1276595744680851E-2</c:v>
                </c:pt>
                <c:pt idx="2">
                  <c:v>0.12836970474967907</c:v>
                </c:pt>
                <c:pt idx="3">
                  <c:v>0.10053859964093358</c:v>
                </c:pt>
                <c:pt idx="4">
                  <c:v>8.0906148867313912E-2</c:v>
                </c:pt>
                <c:pt idx="5">
                  <c:v>8.9670828603859248E-2</c:v>
                </c:pt>
                <c:pt idx="6">
                  <c:v>3.2388663967611336E-2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839623664"/>
        <c:axId val="839622576"/>
      </c:barChart>
      <c:catAx>
        <c:axId val="83962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39622576"/>
        <c:crosses val="autoZero"/>
        <c:auto val="1"/>
        <c:lblAlgn val="ctr"/>
        <c:lblOffset val="100"/>
        <c:noMultiLvlLbl val="0"/>
      </c:catAx>
      <c:valAx>
        <c:axId val="839622576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839623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Sheet1!$A$226</c:f>
              <c:strCache>
                <c:ptCount val="1"/>
                <c:pt idx="0">
                  <c:v>HH not adopting coping strategies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Sheet1!$B$225:$C$225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Sheet1!$B$226:$C$226</c:f>
              <c:numCache>
                <c:formatCode>0%</c:formatCode>
                <c:ptCount val="2"/>
                <c:pt idx="0">
                  <c:v>4.9950049950049952E-2</c:v>
                </c:pt>
                <c:pt idx="1">
                  <c:v>9.580838323353294E-2</c:v>
                </c:pt>
              </c:numCache>
            </c:numRef>
          </c:val>
        </c:ser>
        <c:ser>
          <c:idx val="1"/>
          <c:order val="1"/>
          <c:tx>
            <c:strRef>
              <c:f>Sheet1!$A$227</c:f>
              <c:strCache>
                <c:ptCount val="1"/>
                <c:pt idx="0">
                  <c:v>Stress Coping Strategies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Sheet1!$B$225:$C$225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Sheet1!$B$227:$C$227</c:f>
              <c:numCache>
                <c:formatCode>0%</c:formatCode>
                <c:ptCount val="2"/>
                <c:pt idx="0">
                  <c:v>4.195804195804196E-2</c:v>
                </c:pt>
                <c:pt idx="1">
                  <c:v>1.4970059880239521E-2</c:v>
                </c:pt>
              </c:numCache>
            </c:numRef>
          </c:val>
        </c:ser>
        <c:ser>
          <c:idx val="2"/>
          <c:order val="2"/>
          <c:tx>
            <c:strRef>
              <c:f>Sheet1!$A$228</c:f>
              <c:strCache>
                <c:ptCount val="1"/>
                <c:pt idx="0">
                  <c:v>Crisis Coping Strategies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Sheet1!$B$225:$C$225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Sheet1!$B$228:$C$228</c:f>
              <c:numCache>
                <c:formatCode>0%</c:formatCode>
                <c:ptCount val="2"/>
                <c:pt idx="0">
                  <c:v>0.4825174825174825</c:v>
                </c:pt>
                <c:pt idx="1">
                  <c:v>0.65568862275449102</c:v>
                </c:pt>
              </c:numCache>
            </c:numRef>
          </c:val>
        </c:ser>
        <c:ser>
          <c:idx val="3"/>
          <c:order val="3"/>
          <c:tx>
            <c:strRef>
              <c:f>Sheet1!$A$229</c:f>
              <c:strCache>
                <c:ptCount val="1"/>
                <c:pt idx="0">
                  <c:v>Emergency Coping Strategies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Sheet1!$B$225:$C$225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Sheet1!$B$229:$C$229</c:f>
              <c:numCache>
                <c:formatCode>0%</c:formatCode>
                <c:ptCount val="2"/>
                <c:pt idx="0">
                  <c:v>0.4255744255744256</c:v>
                </c:pt>
                <c:pt idx="1">
                  <c:v>0.23353293413173654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9624752"/>
        <c:axId val="839614416"/>
      </c:barChart>
      <c:catAx>
        <c:axId val="83962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39614416"/>
        <c:crosses val="autoZero"/>
        <c:auto val="1"/>
        <c:lblAlgn val="ctr"/>
        <c:lblOffset val="100"/>
        <c:noMultiLvlLbl val="0"/>
      </c:catAx>
      <c:valAx>
        <c:axId val="8396144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962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38407494145202E-2"/>
          <c:y val="5.7529610829103212E-2"/>
          <c:w val="0.91412958626073382"/>
          <c:h val="0.640613400482300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All!$A$319</c:f>
              <c:strCache>
                <c:ptCount val="1"/>
                <c:pt idx="0">
                  <c:v>HH not adopting coping strategies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All!$B$318:$D$318</c:f>
              <c:strCache>
                <c:ptCount val="3"/>
                <c:pt idx="0">
                  <c:v>Regular Cash Assistance</c:v>
                </c:pt>
                <c:pt idx="1">
                  <c:v>Cash for documentation</c:v>
                </c:pt>
                <c:pt idx="2">
                  <c:v>Information provision</c:v>
                </c:pt>
              </c:strCache>
            </c:strRef>
          </c:cat>
          <c:val>
            <c:numRef>
              <c:f>All!$B$319:$D$319</c:f>
              <c:numCache>
                <c:formatCode>###0%</c:formatCode>
                <c:ptCount val="3"/>
                <c:pt idx="0">
                  <c:v>0.15</c:v>
                </c:pt>
                <c:pt idx="1">
                  <c:v>9.0909090909090912E-2</c:v>
                </c:pt>
                <c:pt idx="2">
                  <c:v>8.3783783783783788E-2</c:v>
                </c:pt>
              </c:numCache>
            </c:numRef>
          </c:val>
        </c:ser>
        <c:ser>
          <c:idx val="1"/>
          <c:order val="1"/>
          <c:tx>
            <c:strRef>
              <c:f>All!$A$320</c:f>
              <c:strCache>
                <c:ptCount val="1"/>
                <c:pt idx="0">
                  <c:v>Stress Coping Strategies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All!$B$318:$D$318</c:f>
              <c:strCache>
                <c:ptCount val="3"/>
                <c:pt idx="0">
                  <c:v>Regular Cash Assistance</c:v>
                </c:pt>
                <c:pt idx="1">
                  <c:v>Cash for documentation</c:v>
                </c:pt>
                <c:pt idx="2">
                  <c:v>Information provision</c:v>
                </c:pt>
              </c:strCache>
            </c:strRef>
          </c:cat>
          <c:val>
            <c:numRef>
              <c:f>All!$B$320:$D$320</c:f>
              <c:numCache>
                <c:formatCode>###0%</c:formatCode>
                <c:ptCount val="3"/>
                <c:pt idx="0">
                  <c:v>0.01</c:v>
                </c:pt>
                <c:pt idx="1">
                  <c:v>5.0505050505050509E-3</c:v>
                </c:pt>
                <c:pt idx="2">
                  <c:v>2.1621621621621623E-2</c:v>
                </c:pt>
              </c:numCache>
            </c:numRef>
          </c:val>
        </c:ser>
        <c:ser>
          <c:idx val="2"/>
          <c:order val="2"/>
          <c:tx>
            <c:strRef>
              <c:f>All!$A$321</c:f>
              <c:strCache>
                <c:ptCount val="1"/>
                <c:pt idx="0">
                  <c:v>Crisis Coping Strategies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All!$B$318:$D$318</c:f>
              <c:strCache>
                <c:ptCount val="3"/>
                <c:pt idx="0">
                  <c:v>Regular Cash Assistance</c:v>
                </c:pt>
                <c:pt idx="1">
                  <c:v>Cash for documentation</c:v>
                </c:pt>
                <c:pt idx="2">
                  <c:v>Information provision</c:v>
                </c:pt>
              </c:strCache>
            </c:strRef>
          </c:cat>
          <c:val>
            <c:numRef>
              <c:f>All!$B$321:$D$321</c:f>
              <c:numCache>
                <c:formatCode>###0%</c:formatCode>
                <c:ptCount val="3"/>
                <c:pt idx="0">
                  <c:v>0.65</c:v>
                </c:pt>
                <c:pt idx="1">
                  <c:v>0.67171717171717171</c:v>
                </c:pt>
                <c:pt idx="2">
                  <c:v>0.64864864864864868</c:v>
                </c:pt>
              </c:numCache>
            </c:numRef>
          </c:val>
        </c:ser>
        <c:ser>
          <c:idx val="3"/>
          <c:order val="3"/>
          <c:tx>
            <c:strRef>
              <c:f>All!$A$322</c:f>
              <c:strCache>
                <c:ptCount val="1"/>
                <c:pt idx="0">
                  <c:v>Emergency Coping Strategies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All!$B$318:$D$318</c:f>
              <c:strCache>
                <c:ptCount val="3"/>
                <c:pt idx="0">
                  <c:v>Regular Cash Assistance</c:v>
                </c:pt>
                <c:pt idx="1">
                  <c:v>Cash for documentation</c:v>
                </c:pt>
                <c:pt idx="2">
                  <c:v>Information provision</c:v>
                </c:pt>
              </c:strCache>
            </c:strRef>
          </c:cat>
          <c:val>
            <c:numRef>
              <c:f>All!$B$322:$D$322</c:f>
              <c:numCache>
                <c:formatCode>###0%</c:formatCode>
                <c:ptCount val="3"/>
                <c:pt idx="0">
                  <c:v>0.19</c:v>
                </c:pt>
                <c:pt idx="1">
                  <c:v>0.23232323232323232</c:v>
                </c:pt>
                <c:pt idx="2">
                  <c:v>0.24594594594594596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9615504"/>
        <c:axId val="839613872"/>
      </c:barChart>
      <c:catAx>
        <c:axId val="83961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613872"/>
        <c:crosses val="autoZero"/>
        <c:auto val="1"/>
        <c:lblAlgn val="ctr"/>
        <c:lblOffset val="100"/>
        <c:noMultiLvlLbl val="0"/>
      </c:catAx>
      <c:valAx>
        <c:axId val="839613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961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Sheet1!$C$261</c:f>
              <c:strCache>
                <c:ptCount val="1"/>
                <c:pt idx="0">
                  <c:v>Endline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Sheet1!$A$262:$B$273</c:f>
              <c:multiLvlStrCache>
                <c:ptCount val="12"/>
                <c:lvl>
                  <c:pt idx="0">
                    <c:v>Accepted high risk  jobs (male)</c:v>
                  </c:pt>
                  <c:pt idx="1">
                    <c:v>Accepted high risk jobs (female)</c:v>
                  </c:pt>
                  <c:pt idx="2">
                    <c:v>Sent adult household members to beg</c:v>
                  </c:pt>
                  <c:pt idx="3">
                    <c:v>Sent child household members to beg</c:v>
                  </c:pt>
                  <c:pt idx="4">
                    <c:v>Children under the age of 18 entered into marriage</c:v>
                  </c:pt>
                  <c:pt idx="5">
                    <c:v>Reduced essential non-food expenditures</c:v>
                  </c:pt>
                  <c:pt idx="6">
                    <c:v>Sold productive assets</c:v>
                  </c:pt>
                  <c:pt idx="7">
                    <c:v>Bought food on credit</c:v>
                  </c:pt>
                  <c:pt idx="8">
                    <c:v>Children out of school to work</c:v>
                  </c:pt>
                  <c:pt idx="9">
                    <c:v>Spent savings </c:v>
                  </c:pt>
                  <c:pt idx="10">
                    <c:v>Changed accommodation location or type </c:v>
                  </c:pt>
                  <c:pt idx="11">
                    <c:v>Sold household goods</c:v>
                  </c:pt>
                </c:lvl>
                <c:lvl>
                  <c:pt idx="0">
                    <c:v>Emergency</c:v>
                  </c:pt>
                  <c:pt idx="5">
                    <c:v>Crisis</c:v>
                  </c:pt>
                  <c:pt idx="9">
                    <c:v>Stress</c:v>
                  </c:pt>
                </c:lvl>
              </c:multiLvlStrCache>
            </c:multiLvlStrRef>
          </c:cat>
          <c:val>
            <c:numRef>
              <c:f>Sheet1!$C$262:$C$273</c:f>
              <c:numCache>
                <c:formatCode>0%</c:formatCode>
                <c:ptCount val="12"/>
                <c:pt idx="0">
                  <c:v>0.15269461077844312</c:v>
                </c:pt>
                <c:pt idx="1">
                  <c:v>2.3952095808383235E-2</c:v>
                </c:pt>
                <c:pt idx="2">
                  <c:v>5.9880239520958087E-3</c:v>
                </c:pt>
                <c:pt idx="3">
                  <c:v>1.0479041916167664E-2</c:v>
                </c:pt>
                <c:pt idx="4">
                  <c:v>2.2455089820359281E-2</c:v>
                </c:pt>
                <c:pt idx="5">
                  <c:v>0.64221556886227538</c:v>
                </c:pt>
                <c:pt idx="6">
                  <c:v>6.2874251497005984E-2</c:v>
                </c:pt>
                <c:pt idx="7">
                  <c:v>0.7619760479041916</c:v>
                </c:pt>
                <c:pt idx="8">
                  <c:v>6.5868263473053884E-2</c:v>
                </c:pt>
                <c:pt idx="9">
                  <c:v>0.28293413173652693</c:v>
                </c:pt>
                <c:pt idx="10">
                  <c:v>0.14970059880239517</c:v>
                </c:pt>
                <c:pt idx="11">
                  <c:v>0.36377245508982037</c:v>
                </c:pt>
              </c:numCache>
            </c:numRef>
          </c:val>
        </c:ser>
        <c:ser>
          <c:idx val="1"/>
          <c:order val="1"/>
          <c:tx>
            <c:strRef>
              <c:f>Sheet1!$D$261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Sheet1!$A$262:$B$273</c:f>
              <c:multiLvlStrCache>
                <c:ptCount val="12"/>
                <c:lvl>
                  <c:pt idx="0">
                    <c:v>Accepted high risk  jobs (male)</c:v>
                  </c:pt>
                  <c:pt idx="1">
                    <c:v>Accepted high risk jobs (female)</c:v>
                  </c:pt>
                  <c:pt idx="2">
                    <c:v>Sent adult household members to beg</c:v>
                  </c:pt>
                  <c:pt idx="3">
                    <c:v>Sent child household members to beg</c:v>
                  </c:pt>
                  <c:pt idx="4">
                    <c:v>Children under the age of 18 entered into marriage</c:v>
                  </c:pt>
                  <c:pt idx="5">
                    <c:v>Reduced essential non-food expenditures</c:v>
                  </c:pt>
                  <c:pt idx="6">
                    <c:v>Sold productive assets</c:v>
                  </c:pt>
                  <c:pt idx="7">
                    <c:v>Bought food on credit</c:v>
                  </c:pt>
                  <c:pt idx="8">
                    <c:v>Children out of school to work</c:v>
                  </c:pt>
                  <c:pt idx="9">
                    <c:v>Spent savings </c:v>
                  </c:pt>
                  <c:pt idx="10">
                    <c:v>Changed accommodation location or type </c:v>
                  </c:pt>
                  <c:pt idx="11">
                    <c:v>Sold household goods</c:v>
                  </c:pt>
                </c:lvl>
                <c:lvl>
                  <c:pt idx="0">
                    <c:v>Emergency</c:v>
                  </c:pt>
                  <c:pt idx="5">
                    <c:v>Crisis</c:v>
                  </c:pt>
                  <c:pt idx="9">
                    <c:v>Stress</c:v>
                  </c:pt>
                </c:lvl>
              </c:multiLvlStrCache>
            </c:multiLvlStrRef>
          </c:cat>
          <c:val>
            <c:numRef>
              <c:f>Sheet1!$D$262:$D$273</c:f>
              <c:numCache>
                <c:formatCode>0%</c:formatCode>
                <c:ptCount val="12"/>
                <c:pt idx="0">
                  <c:v>0.27500000000000002</c:v>
                </c:pt>
                <c:pt idx="1">
                  <c:v>6.4000000000000001E-2</c:v>
                </c:pt>
                <c:pt idx="2">
                  <c:v>2.8000000000000001E-2</c:v>
                </c:pt>
                <c:pt idx="3">
                  <c:v>2.3E-2</c:v>
                </c:pt>
                <c:pt idx="4">
                  <c:v>3.1E-2</c:v>
                </c:pt>
                <c:pt idx="5">
                  <c:v>0.6</c:v>
                </c:pt>
                <c:pt idx="6">
                  <c:v>4.5999999999999999E-2</c:v>
                </c:pt>
                <c:pt idx="7">
                  <c:v>0.71</c:v>
                </c:pt>
                <c:pt idx="8">
                  <c:v>9.7000000000000003E-2</c:v>
                </c:pt>
                <c:pt idx="9">
                  <c:v>0.28800000000000003</c:v>
                </c:pt>
                <c:pt idx="10">
                  <c:v>0.29399999999999998</c:v>
                </c:pt>
                <c:pt idx="11">
                  <c:v>0.43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9"/>
        <c:axId val="839624208"/>
        <c:axId val="839614960"/>
      </c:barChart>
      <c:catAx>
        <c:axId val="83962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39614960"/>
        <c:crosses val="autoZero"/>
        <c:auto val="1"/>
        <c:lblAlgn val="ctr"/>
        <c:lblOffset val="100"/>
        <c:noMultiLvlLbl val="0"/>
      </c:catAx>
      <c:valAx>
        <c:axId val="839614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396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Sheet1!$A$292:$A$298</c:f>
              <c:strCache>
                <c:ptCount val="7"/>
                <c:pt idx="0">
                  <c:v>Expenditure on household goods</c:v>
                </c:pt>
                <c:pt idx="1">
                  <c:v>Expenditure on transport</c:v>
                </c:pt>
                <c:pt idx="2">
                  <c:v>Expenditure on education</c:v>
                </c:pt>
                <c:pt idx="3">
                  <c:v>Expenditure on utilities</c:v>
                </c:pt>
                <c:pt idx="4">
                  <c:v>Expenditure on health</c:v>
                </c:pt>
                <c:pt idx="5">
                  <c:v>Expenditure on rent</c:v>
                </c:pt>
                <c:pt idx="6">
                  <c:v>Expenditure on food</c:v>
                </c:pt>
              </c:strCache>
            </c:strRef>
          </c:cat>
          <c:val>
            <c:numRef>
              <c:f>Sheet1!$B$292:$B$298</c:f>
              <c:numCache>
                <c:formatCode>###0%</c:formatCode>
                <c:ptCount val="7"/>
                <c:pt idx="0">
                  <c:v>0.17543859649122806</c:v>
                </c:pt>
                <c:pt idx="1">
                  <c:v>0.22417153996101363</c:v>
                </c:pt>
                <c:pt idx="2">
                  <c:v>0.25925925925925924</c:v>
                </c:pt>
                <c:pt idx="3">
                  <c:v>0.46978557504873292</c:v>
                </c:pt>
                <c:pt idx="4">
                  <c:v>0.68810916179337223</c:v>
                </c:pt>
                <c:pt idx="5">
                  <c:v>0.78947368421052633</c:v>
                </c:pt>
                <c:pt idx="6">
                  <c:v>0.78557504873294348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9620944"/>
        <c:axId val="839622032"/>
      </c:barChart>
      <c:catAx>
        <c:axId val="839620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39622032"/>
        <c:crosses val="autoZero"/>
        <c:auto val="1"/>
        <c:lblAlgn val="ctr"/>
        <c:lblOffset val="100"/>
        <c:noMultiLvlLbl val="0"/>
      </c:catAx>
      <c:valAx>
        <c:axId val="839622032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839620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u="none"/>
              <a:t>Endline sample by assistance type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All!$A$436</c:f>
              <c:strCache>
                <c:ptCount val="1"/>
                <c:pt idx="0">
                  <c:v>Information provision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All!$B$436</c:f>
              <c:numCache>
                <c:formatCode>###0</c:formatCode>
                <c:ptCount val="1"/>
                <c:pt idx="0">
                  <c:v>370</c:v>
                </c:pt>
              </c:numCache>
            </c:numRef>
          </c:val>
        </c:ser>
        <c:ser>
          <c:idx val="1"/>
          <c:order val="1"/>
          <c:tx>
            <c:strRef>
              <c:f>All!$A$437</c:f>
              <c:strCache>
                <c:ptCount val="1"/>
                <c:pt idx="0">
                  <c:v>Cash for documentation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All!$B$437</c:f>
              <c:numCache>
                <c:formatCode>###0</c:formatCode>
                <c:ptCount val="1"/>
                <c:pt idx="0">
                  <c:v>198</c:v>
                </c:pt>
              </c:numCache>
            </c:numRef>
          </c:val>
        </c:ser>
        <c:ser>
          <c:idx val="2"/>
          <c:order val="2"/>
          <c:tx>
            <c:strRef>
              <c:f>All!$A$438</c:f>
              <c:strCache>
                <c:ptCount val="1"/>
                <c:pt idx="0">
                  <c:v>Regular Cash Assistance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All!$B$438</c:f>
              <c:numCache>
                <c:formatCode>###0</c:formatCode>
                <c:ptCount val="1"/>
                <c:pt idx="0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1269360"/>
        <c:axId val="851270992"/>
      </c:barChart>
      <c:catAx>
        <c:axId val="851269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1270992"/>
        <c:crosses val="autoZero"/>
        <c:auto val="1"/>
        <c:lblAlgn val="ctr"/>
        <c:lblOffset val="100"/>
        <c:noMultiLvlLbl val="0"/>
      </c:catAx>
      <c:valAx>
        <c:axId val="851270992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8512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47153661893354"/>
          <c:y val="3.3177972391272077E-2"/>
          <c:w val="0.57037576359662467"/>
          <c:h val="0.966822027608727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Cash for documentation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Sheet2!$A$3:$A$13</c:f>
              <c:strCache>
                <c:ptCount val="11"/>
                <c:pt idx="0">
                  <c:v>Other</c:v>
                </c:pt>
                <c:pt idx="1">
                  <c:v>Gas</c:v>
                </c:pt>
                <c:pt idx="2">
                  <c:v>Education</c:v>
                </c:pt>
                <c:pt idx="3">
                  <c:v>Credit cash</c:v>
                </c:pt>
                <c:pt idx="4">
                  <c:v>Transport</c:v>
                </c:pt>
                <c:pt idx="5">
                  <c:v>Utilities water electricity se</c:v>
                </c:pt>
                <c:pt idx="6">
                  <c:v>Food</c:v>
                </c:pt>
                <c:pt idx="7">
                  <c:v>Associated costs to obtaining documentation</c:v>
                </c:pt>
                <c:pt idx="8">
                  <c:v>Medicines health</c:v>
                </c:pt>
                <c:pt idx="9">
                  <c:v>Documentation fees</c:v>
                </c:pt>
                <c:pt idx="10">
                  <c:v>Accommodation paying rent</c:v>
                </c:pt>
              </c:strCache>
            </c:strRef>
          </c:cat>
          <c:val>
            <c:numRef>
              <c:f>Sheet2!$B$3:$B$13</c:f>
              <c:numCache>
                <c:formatCode>###0%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2.6548672566371681E-2</c:v>
                </c:pt>
                <c:pt idx="3">
                  <c:v>3.5398230088495575E-2</c:v>
                </c:pt>
                <c:pt idx="4">
                  <c:v>8.8495575221238937E-3</c:v>
                </c:pt>
                <c:pt idx="5">
                  <c:v>0.13274336283185842</c:v>
                </c:pt>
                <c:pt idx="6">
                  <c:v>0.23893805309734514</c:v>
                </c:pt>
                <c:pt idx="7">
                  <c:v>0.15044247787610621</c:v>
                </c:pt>
                <c:pt idx="8">
                  <c:v>0.23893805309734514</c:v>
                </c:pt>
                <c:pt idx="9">
                  <c:v>0.38053097345132741</c:v>
                </c:pt>
                <c:pt idx="10">
                  <c:v>0.60176991150442483</c:v>
                </c:pt>
              </c:numCache>
            </c:numRef>
          </c:val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Regular Cash Assistance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Sheet2!$A$3:$A$13</c:f>
              <c:strCache>
                <c:ptCount val="11"/>
                <c:pt idx="0">
                  <c:v>Other</c:v>
                </c:pt>
                <c:pt idx="1">
                  <c:v>Gas</c:v>
                </c:pt>
                <c:pt idx="2">
                  <c:v>Education</c:v>
                </c:pt>
                <c:pt idx="3">
                  <c:v>Credit cash</c:v>
                </c:pt>
                <c:pt idx="4">
                  <c:v>Transport</c:v>
                </c:pt>
                <c:pt idx="5">
                  <c:v>Utilities water electricity se</c:v>
                </c:pt>
                <c:pt idx="6">
                  <c:v>Food</c:v>
                </c:pt>
                <c:pt idx="7">
                  <c:v>Associated costs to obtaining documentation</c:v>
                </c:pt>
                <c:pt idx="8">
                  <c:v>Medicines health</c:v>
                </c:pt>
                <c:pt idx="9">
                  <c:v>Documentation fees</c:v>
                </c:pt>
                <c:pt idx="10">
                  <c:v>Accommodation paying rent</c:v>
                </c:pt>
              </c:strCache>
            </c:strRef>
          </c:cat>
          <c:val>
            <c:numRef>
              <c:f>Sheet2!$C$3:$C$13</c:f>
              <c:numCache>
                <c:formatCode>###0%</c:formatCode>
                <c:ptCount val="11"/>
                <c:pt idx="0">
                  <c:v>2.1276595744680851E-2</c:v>
                </c:pt>
                <c:pt idx="1">
                  <c:v>2.1276595744680851E-2</c:v>
                </c:pt>
                <c:pt idx="2">
                  <c:v>4.2553191489361701E-2</c:v>
                </c:pt>
                <c:pt idx="3">
                  <c:v>4.6808510638297871E-2</c:v>
                </c:pt>
                <c:pt idx="4">
                  <c:v>5.1063829787234033E-2</c:v>
                </c:pt>
                <c:pt idx="5">
                  <c:v>0.1148936170212766</c:v>
                </c:pt>
                <c:pt idx="6">
                  <c:v>0.32765957446808508</c:v>
                </c:pt>
                <c:pt idx="7">
                  <c:v>0.15319148936170213</c:v>
                </c:pt>
                <c:pt idx="8">
                  <c:v>0.32340425531914896</c:v>
                </c:pt>
                <c:pt idx="9">
                  <c:v>0.4553191489361702</c:v>
                </c:pt>
                <c:pt idx="10">
                  <c:v>0.81702127659574453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9616048"/>
        <c:axId val="839612784"/>
      </c:barChart>
      <c:catAx>
        <c:axId val="83961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39612784"/>
        <c:crosses val="autoZero"/>
        <c:auto val="1"/>
        <c:lblAlgn val="ctr"/>
        <c:lblOffset val="100"/>
        <c:noMultiLvlLbl val="0"/>
      </c:catAx>
      <c:valAx>
        <c:axId val="839612784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83961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166110376287862"/>
          <c:y val="0.55919485926328172"/>
          <c:w val="0.19544876478069106"/>
          <c:h val="0.26609249705855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Sheet2!$A$19</c:f>
              <c:strCache>
                <c:ptCount val="1"/>
                <c:pt idx="0">
                  <c:v>All of my urgent needs were covered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Sheet2!$B$18:$C$18</c:f>
              <c:strCache>
                <c:ptCount val="2"/>
                <c:pt idx="0">
                  <c:v>Cash for documentation</c:v>
                </c:pt>
                <c:pt idx="1">
                  <c:v>Regular Cash Assistance</c:v>
                </c:pt>
              </c:strCache>
            </c:strRef>
          </c:cat>
          <c:val>
            <c:numRef>
              <c:f>Sheet2!$B$19:$C$19</c:f>
              <c:numCache>
                <c:formatCode>###0%</c:formatCode>
                <c:ptCount val="2"/>
                <c:pt idx="0">
                  <c:v>0</c:v>
                </c:pt>
                <c:pt idx="1">
                  <c:v>4.2553191489361703E-3</c:v>
                </c:pt>
              </c:numCache>
            </c:numRef>
          </c:val>
        </c:ser>
        <c:ser>
          <c:idx val="1"/>
          <c:order val="1"/>
          <c:tx>
            <c:strRef>
              <c:f>Sheet2!$A$20</c:f>
              <c:strCache>
                <c:ptCount val="1"/>
                <c:pt idx="0">
                  <c:v>Most more than 50 of my urgent needs were covered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Sheet2!$B$18:$C$18</c:f>
              <c:strCache>
                <c:ptCount val="2"/>
                <c:pt idx="0">
                  <c:v>Cash for documentation</c:v>
                </c:pt>
                <c:pt idx="1">
                  <c:v>Regular Cash Assistance</c:v>
                </c:pt>
              </c:strCache>
            </c:strRef>
          </c:cat>
          <c:val>
            <c:numRef>
              <c:f>Sheet2!$B$20:$C$20</c:f>
              <c:numCache>
                <c:formatCode>###0%</c:formatCode>
                <c:ptCount val="2"/>
                <c:pt idx="0">
                  <c:v>4.4247787610619468E-2</c:v>
                </c:pt>
                <c:pt idx="1">
                  <c:v>0.22553191489361701</c:v>
                </c:pt>
              </c:numCache>
            </c:numRef>
          </c:val>
        </c:ser>
        <c:ser>
          <c:idx val="2"/>
          <c:order val="2"/>
          <c:tx>
            <c:strRef>
              <c:f>Sheet2!$A$21</c:f>
              <c:strCache>
                <c:ptCount val="1"/>
                <c:pt idx="0">
                  <c:v>Some less than 50 of my urgent needs were covered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Sheet2!$B$18:$C$18</c:f>
              <c:strCache>
                <c:ptCount val="2"/>
                <c:pt idx="0">
                  <c:v>Cash for documentation</c:v>
                </c:pt>
                <c:pt idx="1">
                  <c:v>Regular Cash Assistance</c:v>
                </c:pt>
              </c:strCache>
            </c:strRef>
          </c:cat>
          <c:val>
            <c:numRef>
              <c:f>Sheet2!$B$21:$C$21</c:f>
              <c:numCache>
                <c:formatCode>###0%</c:formatCode>
                <c:ptCount val="2"/>
                <c:pt idx="0">
                  <c:v>0.52212389380530977</c:v>
                </c:pt>
                <c:pt idx="1">
                  <c:v>0.61702127659574468</c:v>
                </c:pt>
              </c:numCache>
            </c:numRef>
          </c:val>
        </c:ser>
        <c:ser>
          <c:idx val="3"/>
          <c:order val="3"/>
          <c:tx>
            <c:strRef>
              <c:f>Sheet2!$A$22</c:f>
              <c:strCache>
                <c:ptCount val="1"/>
                <c:pt idx="0">
                  <c:v>None of my urgent needs were covered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Sheet2!$B$18:$C$18</c:f>
              <c:strCache>
                <c:ptCount val="2"/>
                <c:pt idx="0">
                  <c:v>Cash for documentation</c:v>
                </c:pt>
                <c:pt idx="1">
                  <c:v>Regular Cash Assistance</c:v>
                </c:pt>
              </c:strCache>
            </c:strRef>
          </c:cat>
          <c:val>
            <c:numRef>
              <c:f>Sheet2!$B$22:$C$22</c:f>
              <c:numCache>
                <c:formatCode>###0%</c:formatCode>
                <c:ptCount val="2"/>
                <c:pt idx="0">
                  <c:v>0.43362831858407075</c:v>
                </c:pt>
                <c:pt idx="1">
                  <c:v>0.15319148936170213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839612240"/>
        <c:axId val="839625296"/>
      </c:barChart>
      <c:catAx>
        <c:axId val="83961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625296"/>
        <c:crosses val="autoZero"/>
        <c:auto val="1"/>
        <c:lblAlgn val="ctr"/>
        <c:lblOffset val="100"/>
        <c:noMultiLvlLbl val="0"/>
      </c:catAx>
      <c:valAx>
        <c:axId val="839625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961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Sheet2!$B$39:$B$41</c:f>
              <c:strCache>
                <c:ptCount val="3"/>
                <c:pt idx="0">
                  <c:v>ATM cards</c:v>
                </c:pt>
                <c:pt idx="1">
                  <c:v>Cash in hand</c:v>
                </c:pt>
                <c:pt idx="2">
                  <c:v>Wire transfer such as Hawala, Alawneh, WesternUnion etc</c:v>
                </c:pt>
              </c:strCache>
            </c:strRef>
          </c:cat>
          <c:val>
            <c:numRef>
              <c:f>Sheet2!$D$39:$D$41</c:f>
              <c:numCache>
                <c:formatCode>0%</c:formatCode>
                <c:ptCount val="3"/>
                <c:pt idx="0">
                  <c:v>0.87</c:v>
                </c:pt>
                <c:pt idx="1">
                  <c:v>4.5999999999999999E-2</c:v>
                </c:pt>
                <c:pt idx="2">
                  <c:v>8.5999999999999993E-2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Sheet1!$B$304</c:f>
              <c:strCache>
                <c:ptCount val="1"/>
                <c:pt idx="0">
                  <c:v>Not satisfied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Sheet1!$C$303:$E$303</c:f>
              <c:strCache>
                <c:ptCount val="3"/>
                <c:pt idx="0">
                  <c:v>Regular Cash Assistance</c:v>
                </c:pt>
                <c:pt idx="1">
                  <c:v>Cash for documentation</c:v>
                </c:pt>
                <c:pt idx="2">
                  <c:v>Information provision</c:v>
                </c:pt>
              </c:strCache>
            </c:strRef>
          </c:cat>
          <c:val>
            <c:numRef>
              <c:f>Sheet1!$C$304:$E$304</c:f>
              <c:numCache>
                <c:formatCode>###0%</c:formatCode>
                <c:ptCount val="3"/>
                <c:pt idx="0">
                  <c:v>0.01</c:v>
                </c:pt>
                <c:pt idx="1">
                  <c:v>3.0303030303030304E-2</c:v>
                </c:pt>
                <c:pt idx="2">
                  <c:v>0.25945945945945947</c:v>
                </c:pt>
              </c:numCache>
            </c:numRef>
          </c:val>
        </c:ser>
        <c:ser>
          <c:idx val="1"/>
          <c:order val="1"/>
          <c:tx>
            <c:strRef>
              <c:f>Sheet1!$B$305</c:f>
              <c:strCache>
                <c:ptCount val="1"/>
                <c:pt idx="0">
                  <c:v>Somewhat not satisfed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Sheet1!$C$303:$E$303</c:f>
              <c:strCache>
                <c:ptCount val="3"/>
                <c:pt idx="0">
                  <c:v>Regular Cash Assistance</c:v>
                </c:pt>
                <c:pt idx="1">
                  <c:v>Cash for documentation</c:v>
                </c:pt>
                <c:pt idx="2">
                  <c:v>Information provision</c:v>
                </c:pt>
              </c:strCache>
            </c:strRef>
          </c:cat>
          <c:val>
            <c:numRef>
              <c:f>Sheet1!$C$305:$E$305</c:f>
              <c:numCache>
                <c:formatCode>###0%</c:formatCode>
                <c:ptCount val="3"/>
                <c:pt idx="0">
                  <c:v>0.02</c:v>
                </c:pt>
                <c:pt idx="1">
                  <c:v>7.575757575757576E-2</c:v>
                </c:pt>
                <c:pt idx="2">
                  <c:v>0.13783783783783785</c:v>
                </c:pt>
              </c:numCache>
            </c:numRef>
          </c:val>
        </c:ser>
        <c:ser>
          <c:idx val="2"/>
          <c:order val="2"/>
          <c:tx>
            <c:strRef>
              <c:f>Sheet1!$B$306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Sheet1!$C$303:$E$303</c:f>
              <c:strCache>
                <c:ptCount val="3"/>
                <c:pt idx="0">
                  <c:v>Regular Cash Assistance</c:v>
                </c:pt>
                <c:pt idx="1">
                  <c:v>Cash for documentation</c:v>
                </c:pt>
                <c:pt idx="2">
                  <c:v>Information provision</c:v>
                </c:pt>
              </c:strCache>
            </c:strRef>
          </c:cat>
          <c:val>
            <c:numRef>
              <c:f>Sheet1!$C$306:$E$306</c:f>
              <c:numCache>
                <c:formatCode>###0%</c:formatCode>
                <c:ptCount val="3"/>
                <c:pt idx="0">
                  <c:v>0.25</c:v>
                </c:pt>
                <c:pt idx="1">
                  <c:v>0.25252525252525254</c:v>
                </c:pt>
                <c:pt idx="2">
                  <c:v>0.26216216216216215</c:v>
                </c:pt>
              </c:numCache>
            </c:numRef>
          </c:val>
        </c:ser>
        <c:ser>
          <c:idx val="3"/>
          <c:order val="3"/>
          <c:tx>
            <c:strRef>
              <c:f>Sheet1!$B$307</c:f>
              <c:strCache>
                <c:ptCount val="1"/>
                <c:pt idx="0">
                  <c:v>Somewhat 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Sheet1!$C$303:$E$303</c:f>
              <c:strCache>
                <c:ptCount val="3"/>
                <c:pt idx="0">
                  <c:v>Regular Cash Assistance</c:v>
                </c:pt>
                <c:pt idx="1">
                  <c:v>Cash for documentation</c:v>
                </c:pt>
                <c:pt idx="2">
                  <c:v>Information provision</c:v>
                </c:pt>
              </c:strCache>
            </c:strRef>
          </c:cat>
          <c:val>
            <c:numRef>
              <c:f>Sheet1!$C$307:$E$307</c:f>
              <c:numCache>
                <c:formatCode>###0%</c:formatCode>
                <c:ptCount val="3"/>
                <c:pt idx="0">
                  <c:v>0.28999999999999998</c:v>
                </c:pt>
                <c:pt idx="1">
                  <c:v>0.39393939393939392</c:v>
                </c:pt>
                <c:pt idx="2">
                  <c:v>0.22162162162162166</c:v>
                </c:pt>
              </c:numCache>
            </c:numRef>
          </c:val>
        </c:ser>
        <c:ser>
          <c:idx val="4"/>
          <c:order val="4"/>
          <c:tx>
            <c:strRef>
              <c:f>Sheet1!$B$308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Sheet1!$C$303:$E$303</c:f>
              <c:strCache>
                <c:ptCount val="3"/>
                <c:pt idx="0">
                  <c:v>Regular Cash Assistance</c:v>
                </c:pt>
                <c:pt idx="1">
                  <c:v>Cash for documentation</c:v>
                </c:pt>
                <c:pt idx="2">
                  <c:v>Information provision</c:v>
                </c:pt>
              </c:strCache>
            </c:strRef>
          </c:cat>
          <c:val>
            <c:numRef>
              <c:f>Sheet1!$C$308:$E$308</c:f>
              <c:numCache>
                <c:formatCode>###0%</c:formatCode>
                <c:ptCount val="3"/>
                <c:pt idx="0">
                  <c:v>0.43</c:v>
                </c:pt>
                <c:pt idx="1">
                  <c:v>0.24747474747474749</c:v>
                </c:pt>
                <c:pt idx="2">
                  <c:v>0.11891891891891893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9625840"/>
        <c:axId val="839613328"/>
      </c:barChart>
      <c:catAx>
        <c:axId val="83962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613328"/>
        <c:crosses val="autoZero"/>
        <c:auto val="1"/>
        <c:lblAlgn val="ctr"/>
        <c:lblOffset val="100"/>
        <c:noMultiLvlLbl val="0"/>
      </c:catAx>
      <c:valAx>
        <c:axId val="839613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96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All!$R$98:$R$108</c:f>
              <c:strCache>
                <c:ptCount val="11"/>
                <c:pt idx="0">
                  <c:v>UNHCR ASC</c:v>
                </c:pt>
                <c:pt idx="1">
                  <c:v>MOI card</c:v>
                </c:pt>
                <c:pt idx="2">
                  <c:v>Birth certificate</c:v>
                </c:pt>
                <c:pt idx="3">
                  <c:v>Stamped lease agreement</c:v>
                </c:pt>
                <c:pt idx="4">
                  <c:v>Marriage certificate</c:v>
                </c:pt>
                <c:pt idx="5">
                  <c:v>Medical certificate</c:v>
                </c:pt>
                <c:pt idx="6">
                  <c:v>Birth verification</c:v>
                </c:pt>
                <c:pt idx="7">
                  <c:v>Medical clearance certificate</c:v>
                </c:pt>
                <c:pt idx="8">
                  <c:v>Marriage ratification</c:v>
                </c:pt>
                <c:pt idx="9">
                  <c:v>Death certificate</c:v>
                </c:pt>
                <c:pt idx="10">
                  <c:v>None</c:v>
                </c:pt>
              </c:strCache>
            </c:strRef>
          </c:cat>
          <c:val>
            <c:numRef>
              <c:f>All!$S$98:$S$108</c:f>
              <c:numCache>
                <c:formatCode>###0%</c:formatCode>
                <c:ptCount val="11"/>
                <c:pt idx="0">
                  <c:v>0.45359281437125742</c:v>
                </c:pt>
                <c:pt idx="1">
                  <c:v>0.42215568862275449</c:v>
                </c:pt>
                <c:pt idx="2">
                  <c:v>0.1347305389221557</c:v>
                </c:pt>
                <c:pt idx="3">
                  <c:v>1.7964071856287425E-2</c:v>
                </c:pt>
                <c:pt idx="4">
                  <c:v>1.0479041916167664E-2</c:v>
                </c:pt>
                <c:pt idx="5">
                  <c:v>8.9820359281437123E-3</c:v>
                </c:pt>
                <c:pt idx="6">
                  <c:v>8.9820359281437123E-3</c:v>
                </c:pt>
                <c:pt idx="7">
                  <c:v>4.4910179640718561E-3</c:v>
                </c:pt>
                <c:pt idx="8">
                  <c:v>2.9940119760479044E-3</c:v>
                </c:pt>
                <c:pt idx="9">
                  <c:v>1.4970059880239522E-3</c:v>
                </c:pt>
                <c:pt idx="10">
                  <c:v>0.29940119760479039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299910768"/>
        <c:axId val="299900976"/>
      </c:barChart>
      <c:catAx>
        <c:axId val="29991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99900976"/>
        <c:crosses val="autoZero"/>
        <c:auto val="1"/>
        <c:lblAlgn val="ctr"/>
        <c:lblOffset val="100"/>
        <c:noMultiLvlLbl val="0"/>
      </c:catAx>
      <c:valAx>
        <c:axId val="29990097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9991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Sheet1!$B$99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Sheet1!$A$100:$A$108</c:f>
              <c:strCache>
                <c:ptCount val="9"/>
                <c:pt idx="0">
                  <c:v>None</c:v>
                </c:pt>
                <c:pt idx="1">
                  <c:v>MOI card</c:v>
                </c:pt>
                <c:pt idx="2">
                  <c:v>Birth certificate</c:v>
                </c:pt>
                <c:pt idx="3">
                  <c:v>UNHCR ASC</c:v>
                </c:pt>
                <c:pt idx="4">
                  <c:v>Marriage certificate</c:v>
                </c:pt>
                <c:pt idx="5">
                  <c:v>Stamped lease agreement</c:v>
                </c:pt>
                <c:pt idx="6">
                  <c:v>Medical certificate</c:v>
                </c:pt>
                <c:pt idx="7">
                  <c:v>Death certificate</c:v>
                </c:pt>
                <c:pt idx="8">
                  <c:v>Divorce certificate</c:v>
                </c:pt>
              </c:strCache>
            </c:strRef>
          </c:cat>
          <c:val>
            <c:numRef>
              <c:f>Sheet1!$B$100:$B$108</c:f>
              <c:numCache>
                <c:formatCode>0%</c:formatCode>
                <c:ptCount val="9"/>
                <c:pt idx="0">
                  <c:v>0</c:v>
                </c:pt>
                <c:pt idx="1">
                  <c:v>0.79620379620379622</c:v>
                </c:pt>
                <c:pt idx="2">
                  <c:v>0.1108891108891109</c:v>
                </c:pt>
                <c:pt idx="3">
                  <c:v>0.22877122877122877</c:v>
                </c:pt>
                <c:pt idx="4">
                  <c:v>0.11188811188811189</c:v>
                </c:pt>
                <c:pt idx="5">
                  <c:v>0.25774225774225773</c:v>
                </c:pt>
                <c:pt idx="6">
                  <c:v>3.896103896103896E-2</c:v>
                </c:pt>
                <c:pt idx="7">
                  <c:v>1.5984015984015984E-2</c:v>
                </c:pt>
                <c:pt idx="8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Sheet1!$C$99</c:f>
              <c:strCache>
                <c:ptCount val="1"/>
                <c:pt idx="0">
                  <c:v>Endline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Sheet1!$A$100:$A$108</c:f>
              <c:strCache>
                <c:ptCount val="9"/>
                <c:pt idx="0">
                  <c:v>None</c:v>
                </c:pt>
                <c:pt idx="1">
                  <c:v>MOI card</c:v>
                </c:pt>
                <c:pt idx="2">
                  <c:v>Birth certificate</c:v>
                </c:pt>
                <c:pt idx="3">
                  <c:v>UNHCR ASC</c:v>
                </c:pt>
                <c:pt idx="4">
                  <c:v>Marriage certificate</c:v>
                </c:pt>
                <c:pt idx="5">
                  <c:v>Stamped lease agreement</c:v>
                </c:pt>
                <c:pt idx="6">
                  <c:v>Medical certificate</c:v>
                </c:pt>
                <c:pt idx="7">
                  <c:v>Death certificate</c:v>
                </c:pt>
                <c:pt idx="8">
                  <c:v>Divorce certificate</c:v>
                </c:pt>
              </c:strCache>
            </c:strRef>
          </c:cat>
          <c:val>
            <c:numRef>
              <c:f>Sheet1!$C$100:$C$108</c:f>
              <c:numCache>
                <c:formatCode>0%</c:formatCode>
                <c:ptCount val="9"/>
                <c:pt idx="0">
                  <c:v>0.55089820359281438</c:v>
                </c:pt>
                <c:pt idx="1">
                  <c:v>0.38622754491017963</c:v>
                </c:pt>
                <c:pt idx="2">
                  <c:v>7.3353293413173648E-2</c:v>
                </c:pt>
                <c:pt idx="3">
                  <c:v>7.1856287425149698E-2</c:v>
                </c:pt>
                <c:pt idx="4">
                  <c:v>3.7425149700598799E-2</c:v>
                </c:pt>
                <c:pt idx="5">
                  <c:v>1.0479041916167664E-2</c:v>
                </c:pt>
                <c:pt idx="6">
                  <c:v>8.9820359281437123E-3</c:v>
                </c:pt>
                <c:pt idx="7">
                  <c:v>4.4910179640718561E-3</c:v>
                </c:pt>
                <c:pt idx="8">
                  <c:v>4.4910179640718561E-3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9905872"/>
        <c:axId val="299903152"/>
      </c:barChart>
      <c:catAx>
        <c:axId val="29990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03152"/>
        <c:crosses val="autoZero"/>
        <c:auto val="1"/>
        <c:lblAlgn val="ctr"/>
        <c:lblOffset val="100"/>
        <c:noMultiLvlLbl val="0"/>
      </c:catAx>
      <c:valAx>
        <c:axId val="299903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990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All!$B$60</c:f>
              <c:strCache>
                <c:ptCount val="1"/>
                <c:pt idx="0">
                  <c:v>Endline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All!$A$61:$A$70</c:f>
              <c:strCache>
                <c:ptCount val="10"/>
                <c:pt idx="0">
                  <c:v>Other</c:v>
                </c:pt>
                <c:pt idx="1">
                  <c:v>Unable to feel secure in neighbourhood</c:v>
                </c:pt>
                <c:pt idx="2">
                  <c:v>Unable to travel freely outside neighbourhood without fear</c:v>
                </c:pt>
                <c:pt idx="3">
                  <c:v>Unable to register a marriage</c:v>
                </c:pt>
                <c:pt idx="4">
                  <c:v>Unable to access legal work</c:v>
                </c:pt>
                <c:pt idx="5">
                  <c:v>None</c:v>
                </c:pt>
                <c:pt idx="6">
                  <c:v>Unable to access education services</c:v>
                </c:pt>
                <c:pt idx="7">
                  <c:v>Unable to register a child</c:v>
                </c:pt>
                <c:pt idx="8">
                  <c:v>Unable to access humanitarian assistance</c:v>
                </c:pt>
                <c:pt idx="9">
                  <c:v>Unable to access health services</c:v>
                </c:pt>
              </c:strCache>
            </c:strRef>
          </c:cat>
          <c:val>
            <c:numRef>
              <c:f>All!$B$61:$B$70</c:f>
              <c:numCache>
                <c:formatCode>###0%</c:formatCode>
                <c:ptCount val="10"/>
                <c:pt idx="0">
                  <c:v>2.6666666666666668E-2</c:v>
                </c:pt>
                <c:pt idx="1">
                  <c:v>6.6666666666666666E-2</c:v>
                </c:pt>
                <c:pt idx="2">
                  <c:v>8.3333333333333315E-2</c:v>
                </c:pt>
                <c:pt idx="3">
                  <c:v>0.13333333333333333</c:v>
                </c:pt>
                <c:pt idx="4">
                  <c:v>0.13333333333333333</c:v>
                </c:pt>
                <c:pt idx="5">
                  <c:v>0.19333333333333333</c:v>
                </c:pt>
                <c:pt idx="6">
                  <c:v>0.20333333333333331</c:v>
                </c:pt>
                <c:pt idx="7">
                  <c:v>0.21</c:v>
                </c:pt>
                <c:pt idx="8">
                  <c:v>0.26666666666666666</c:v>
                </c:pt>
                <c:pt idx="9">
                  <c:v>0.50666666666666671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9903696"/>
        <c:axId val="299910224"/>
      </c:barChart>
      <c:catAx>
        <c:axId val="29990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99910224"/>
        <c:crosses val="autoZero"/>
        <c:auto val="1"/>
        <c:lblAlgn val="ctr"/>
        <c:lblOffset val="100"/>
        <c:noMultiLvlLbl val="0"/>
      </c:catAx>
      <c:valAx>
        <c:axId val="299910224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29990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All!$F$78</c:f>
              <c:strCache>
                <c:ptCount val="1"/>
                <c:pt idx="0">
                  <c:v>Endline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All!$E$79:$E$85</c:f>
              <c:strCache>
                <c:ptCount val="7"/>
                <c:pt idx="0">
                  <c:v>Confiscated documents</c:v>
                </c:pt>
                <c:pt idx="1">
                  <c:v>Other</c:v>
                </c:pt>
                <c:pt idx="2">
                  <c:v>Fear of approaching the relevant authority</c:v>
                </c:pt>
                <c:pt idx="3">
                  <c:v>Unable to reach the relevant authority</c:v>
                </c:pt>
                <c:pt idx="4">
                  <c:v>Process is unclear lack of information</c:v>
                </c:pt>
                <c:pt idx="5">
                  <c:v>Absence of required supporting documentation</c:v>
                </c:pt>
                <c:pt idx="6">
                  <c:v>Too expensive</c:v>
                </c:pt>
              </c:strCache>
            </c:strRef>
          </c:cat>
          <c:val>
            <c:numRef>
              <c:f>All!$F$79:$F$85</c:f>
              <c:numCache>
                <c:formatCode>###0%</c:formatCode>
                <c:ptCount val="7"/>
                <c:pt idx="0">
                  <c:v>1.6949152542372881E-2</c:v>
                </c:pt>
                <c:pt idx="1">
                  <c:v>6.7796610169491525E-2</c:v>
                </c:pt>
                <c:pt idx="2">
                  <c:v>5.0847457627118647E-2</c:v>
                </c:pt>
                <c:pt idx="3">
                  <c:v>0.13559322033898305</c:v>
                </c:pt>
                <c:pt idx="4">
                  <c:v>0.28813559322033899</c:v>
                </c:pt>
                <c:pt idx="5">
                  <c:v>0.11864406779661017</c:v>
                </c:pt>
                <c:pt idx="6">
                  <c:v>0.74576271186440679</c:v>
                </c:pt>
              </c:numCache>
            </c:numRef>
          </c:val>
        </c:ser>
        <c:ser>
          <c:idx val="1"/>
          <c:order val="1"/>
          <c:tx>
            <c:strRef>
              <c:f>All!$G$78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All!$E$79:$E$85</c:f>
              <c:strCache>
                <c:ptCount val="7"/>
                <c:pt idx="0">
                  <c:v>Confiscated documents</c:v>
                </c:pt>
                <c:pt idx="1">
                  <c:v>Other</c:v>
                </c:pt>
                <c:pt idx="2">
                  <c:v>Fear of approaching the relevant authority</c:v>
                </c:pt>
                <c:pt idx="3">
                  <c:v>Unable to reach the relevant authority</c:v>
                </c:pt>
                <c:pt idx="4">
                  <c:v>Process is unclear lack of information</c:v>
                </c:pt>
                <c:pt idx="5">
                  <c:v>Absence of required supporting documentation</c:v>
                </c:pt>
                <c:pt idx="6">
                  <c:v>Too expensive</c:v>
                </c:pt>
              </c:strCache>
            </c:strRef>
          </c:cat>
          <c:val>
            <c:numRef>
              <c:f>All!$G$79:$G$85</c:f>
              <c:numCache>
                <c:formatCode>0%</c:formatCode>
                <c:ptCount val="7"/>
                <c:pt idx="0">
                  <c:v>2.3058252427184466E-2</c:v>
                </c:pt>
                <c:pt idx="1">
                  <c:v>3.1553398058252427E-2</c:v>
                </c:pt>
                <c:pt idx="2">
                  <c:v>7.1601941747572811E-2</c:v>
                </c:pt>
                <c:pt idx="3">
                  <c:v>0.13470873786407767</c:v>
                </c:pt>
                <c:pt idx="4">
                  <c:v>0.13470873786407767</c:v>
                </c:pt>
                <c:pt idx="5">
                  <c:v>0.345873786407767</c:v>
                </c:pt>
                <c:pt idx="6">
                  <c:v>0.58495145631067957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9904240"/>
        <c:axId val="299911312"/>
      </c:barChart>
      <c:catAx>
        <c:axId val="29990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99911312"/>
        <c:crosses val="autoZero"/>
        <c:auto val="1"/>
        <c:lblAlgn val="r"/>
        <c:lblOffset val="100"/>
        <c:noMultiLvlLbl val="0"/>
      </c:catAx>
      <c:valAx>
        <c:axId val="299911312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29990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All!$B$430</c:f>
              <c:strCache>
                <c:ptCount val="1"/>
                <c:pt idx="0">
                  <c:v>Improved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All!$C$428:$H$429</c:f>
              <c:strCache>
                <c:ptCount val="6"/>
                <c:pt idx="0">
                  <c:v>Cash for documentation</c:v>
                </c:pt>
                <c:pt idx="1">
                  <c:v>Information provision</c:v>
                </c:pt>
                <c:pt idx="2">
                  <c:v>Regular Cash Assistance</c:v>
                </c:pt>
                <c:pt idx="4">
                  <c:v>Did not obtain document</c:v>
                </c:pt>
                <c:pt idx="5">
                  <c:v>Obtained document</c:v>
                </c:pt>
              </c:strCache>
            </c:strRef>
          </c:cat>
          <c:val>
            <c:numRef>
              <c:f>All!$C$430:$H$430</c:f>
              <c:numCache>
                <c:formatCode>###0%</c:formatCode>
                <c:ptCount val="6"/>
                <c:pt idx="0">
                  <c:v>0.5505050505050505</c:v>
                </c:pt>
                <c:pt idx="1">
                  <c:v>0.56486486486486487</c:v>
                </c:pt>
                <c:pt idx="2">
                  <c:v>0.69</c:v>
                </c:pt>
                <c:pt idx="4">
                  <c:v>0.55000000000000004</c:v>
                </c:pt>
                <c:pt idx="5">
                  <c:v>0.59188034188034189</c:v>
                </c:pt>
              </c:numCache>
            </c:numRef>
          </c:val>
        </c:ser>
        <c:ser>
          <c:idx val="1"/>
          <c:order val="1"/>
          <c:tx>
            <c:strRef>
              <c:f>All!$B$431</c:f>
              <c:strCache>
                <c:ptCount val="1"/>
                <c:pt idx="0">
                  <c:v>Worsenned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All!$C$428:$H$429</c:f>
              <c:strCache>
                <c:ptCount val="6"/>
                <c:pt idx="0">
                  <c:v>Cash for documentation</c:v>
                </c:pt>
                <c:pt idx="1">
                  <c:v>Information provision</c:v>
                </c:pt>
                <c:pt idx="2">
                  <c:v>Regular Cash Assistance</c:v>
                </c:pt>
                <c:pt idx="4">
                  <c:v>Did not obtain document</c:v>
                </c:pt>
                <c:pt idx="5">
                  <c:v>Obtained document</c:v>
                </c:pt>
              </c:strCache>
            </c:strRef>
          </c:cat>
          <c:val>
            <c:numRef>
              <c:f>All!$C$431:$H$431</c:f>
              <c:numCache>
                <c:formatCode>###0%</c:formatCode>
                <c:ptCount val="6"/>
                <c:pt idx="0">
                  <c:v>0.4494949494949495</c:v>
                </c:pt>
                <c:pt idx="1">
                  <c:v>0.43513513513513513</c:v>
                </c:pt>
                <c:pt idx="2">
                  <c:v>0.31</c:v>
                </c:pt>
                <c:pt idx="4">
                  <c:v>0.45</c:v>
                </c:pt>
                <c:pt idx="5">
                  <c:v>0.40811965811965811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9904784"/>
        <c:axId val="299896080"/>
      </c:barChart>
      <c:catAx>
        <c:axId val="29990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99896080"/>
        <c:crosses val="autoZero"/>
        <c:auto val="1"/>
        <c:lblAlgn val="ctr"/>
        <c:lblOffset val="100"/>
        <c:noMultiLvlLbl val="0"/>
      </c:catAx>
      <c:valAx>
        <c:axId val="2998960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990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All!$A$380</c:f>
              <c:strCache>
                <c:ptCount val="1"/>
                <c:pt idx="0">
                  <c:v>Not at all safe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All!$B$379:$E$379</c:f>
              <c:strCache>
                <c:ptCount val="4"/>
                <c:pt idx="0">
                  <c:v>Adult Male</c:v>
                </c:pt>
                <c:pt idx="1">
                  <c:v>Adult female</c:v>
                </c:pt>
                <c:pt idx="2">
                  <c:v>Child male</c:v>
                </c:pt>
                <c:pt idx="3">
                  <c:v>Child female</c:v>
                </c:pt>
              </c:strCache>
            </c:strRef>
          </c:cat>
          <c:val>
            <c:numRef>
              <c:f>All!$B$380:$E$380</c:f>
              <c:numCache>
                <c:formatCode>0%</c:formatCode>
                <c:ptCount val="4"/>
                <c:pt idx="0">
                  <c:v>1.9461077844311378E-2</c:v>
                </c:pt>
                <c:pt idx="1">
                  <c:v>2.2455089820359281E-2</c:v>
                </c:pt>
                <c:pt idx="2">
                  <c:v>3.1437125748502992E-2</c:v>
                </c:pt>
                <c:pt idx="3">
                  <c:v>3.2934131736526949E-2</c:v>
                </c:pt>
              </c:numCache>
            </c:numRef>
          </c:val>
        </c:ser>
        <c:ser>
          <c:idx val="1"/>
          <c:order val="1"/>
          <c:tx>
            <c:strRef>
              <c:f>All!$A$381</c:f>
              <c:strCache>
                <c:ptCount val="1"/>
                <c:pt idx="0">
                  <c:v>Somewhat unsafe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All!$B$379:$E$379</c:f>
              <c:strCache>
                <c:ptCount val="4"/>
                <c:pt idx="0">
                  <c:v>Adult Male</c:v>
                </c:pt>
                <c:pt idx="1">
                  <c:v>Adult female</c:v>
                </c:pt>
                <c:pt idx="2">
                  <c:v>Child male</c:v>
                </c:pt>
                <c:pt idx="3">
                  <c:v>Child female</c:v>
                </c:pt>
              </c:strCache>
            </c:strRef>
          </c:cat>
          <c:val>
            <c:numRef>
              <c:f>All!$B$381:$E$381</c:f>
              <c:numCache>
                <c:formatCode>0%</c:formatCode>
                <c:ptCount val="4"/>
                <c:pt idx="0">
                  <c:v>2.5449101796407185E-2</c:v>
                </c:pt>
                <c:pt idx="1">
                  <c:v>2.9940119760479042E-2</c:v>
                </c:pt>
                <c:pt idx="2">
                  <c:v>4.940119760479042E-2</c:v>
                </c:pt>
                <c:pt idx="3">
                  <c:v>5.6886227544910177E-2</c:v>
                </c:pt>
              </c:numCache>
            </c:numRef>
          </c:val>
        </c:ser>
        <c:ser>
          <c:idx val="2"/>
          <c:order val="2"/>
          <c:tx>
            <c:strRef>
              <c:f>All!$A$382</c:f>
              <c:strCache>
                <c:ptCount val="1"/>
                <c:pt idx="0">
                  <c:v>Neither safe nor unsafe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All!$B$379:$E$379</c:f>
              <c:strCache>
                <c:ptCount val="4"/>
                <c:pt idx="0">
                  <c:v>Adult Male</c:v>
                </c:pt>
                <c:pt idx="1">
                  <c:v>Adult female</c:v>
                </c:pt>
                <c:pt idx="2">
                  <c:v>Child male</c:v>
                </c:pt>
                <c:pt idx="3">
                  <c:v>Child female</c:v>
                </c:pt>
              </c:strCache>
            </c:strRef>
          </c:cat>
          <c:val>
            <c:numRef>
              <c:f>All!$B$382:$E$382</c:f>
              <c:numCache>
                <c:formatCode>0%</c:formatCode>
                <c:ptCount val="4"/>
                <c:pt idx="0">
                  <c:v>8.532934131736529E-2</c:v>
                </c:pt>
                <c:pt idx="1">
                  <c:v>0.1092814371257485</c:v>
                </c:pt>
                <c:pt idx="2">
                  <c:v>0.1092814371257485</c:v>
                </c:pt>
                <c:pt idx="3">
                  <c:v>0.10179640718562874</c:v>
                </c:pt>
              </c:numCache>
            </c:numRef>
          </c:val>
        </c:ser>
        <c:ser>
          <c:idx val="3"/>
          <c:order val="3"/>
          <c:tx>
            <c:strRef>
              <c:f>All!$A$383</c:f>
              <c:strCache>
                <c:ptCount val="1"/>
                <c:pt idx="0">
                  <c:v>Somewhat safe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All!$B$379:$E$379</c:f>
              <c:strCache>
                <c:ptCount val="4"/>
                <c:pt idx="0">
                  <c:v>Adult Male</c:v>
                </c:pt>
                <c:pt idx="1">
                  <c:v>Adult female</c:v>
                </c:pt>
                <c:pt idx="2">
                  <c:v>Child male</c:v>
                </c:pt>
                <c:pt idx="3">
                  <c:v>Child female</c:v>
                </c:pt>
              </c:strCache>
            </c:strRef>
          </c:cat>
          <c:val>
            <c:numRef>
              <c:f>All!$B$383:$E$383</c:f>
              <c:numCache>
                <c:formatCode>0%</c:formatCode>
                <c:ptCount val="4"/>
                <c:pt idx="0">
                  <c:v>0.22754491017964071</c:v>
                </c:pt>
                <c:pt idx="1">
                  <c:v>0.22604790419161677</c:v>
                </c:pt>
                <c:pt idx="2">
                  <c:v>0.20958083832335325</c:v>
                </c:pt>
                <c:pt idx="3">
                  <c:v>0.23053892215568866</c:v>
                </c:pt>
              </c:numCache>
            </c:numRef>
          </c:val>
        </c:ser>
        <c:ser>
          <c:idx val="4"/>
          <c:order val="4"/>
          <c:tx>
            <c:strRef>
              <c:f>All!$A$384</c:f>
              <c:strCache>
                <c:ptCount val="1"/>
                <c:pt idx="0">
                  <c:v>Completely safe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All!$B$379:$E$379</c:f>
              <c:strCache>
                <c:ptCount val="4"/>
                <c:pt idx="0">
                  <c:v>Adult Male</c:v>
                </c:pt>
                <c:pt idx="1">
                  <c:v>Adult female</c:v>
                </c:pt>
                <c:pt idx="2">
                  <c:v>Child male</c:v>
                </c:pt>
                <c:pt idx="3">
                  <c:v>Child female</c:v>
                </c:pt>
              </c:strCache>
            </c:strRef>
          </c:cat>
          <c:val>
            <c:numRef>
              <c:f>All!$B$384:$E$384</c:f>
              <c:numCache>
                <c:formatCode>0%</c:formatCode>
                <c:ptCount val="4"/>
                <c:pt idx="0">
                  <c:v>0.64221556886227549</c:v>
                </c:pt>
                <c:pt idx="1">
                  <c:v>0.61227544910179643</c:v>
                </c:pt>
                <c:pt idx="2">
                  <c:v>0.60029940119760483</c:v>
                </c:pt>
                <c:pt idx="3">
                  <c:v>0.57784431137724546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299905328"/>
        <c:axId val="299906416"/>
      </c:barChart>
      <c:catAx>
        <c:axId val="29990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99906416"/>
        <c:crosses val="autoZero"/>
        <c:auto val="1"/>
        <c:lblAlgn val="ctr"/>
        <c:lblOffset val="100"/>
        <c:noMultiLvlLbl val="0"/>
      </c:catAx>
      <c:valAx>
        <c:axId val="2999064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9990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All!$A$402</c:f>
              <c:strCache>
                <c:ptCount val="1"/>
                <c:pt idx="0">
                  <c:v>Do not feel welcome in the community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All!$B$401:$C$401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All!$B$402:$C$402</c:f>
              <c:numCache>
                <c:formatCode>0%</c:formatCode>
                <c:ptCount val="2"/>
                <c:pt idx="0">
                  <c:v>0.21567688378033206</c:v>
                </c:pt>
                <c:pt idx="1">
                  <c:v>2.2266204849084613E-2</c:v>
                </c:pt>
              </c:numCache>
            </c:numRef>
          </c:val>
        </c:ser>
        <c:ser>
          <c:idx val="1"/>
          <c:order val="1"/>
          <c:tx>
            <c:strRef>
              <c:f>All!$A$403</c:f>
              <c:strCache>
                <c:ptCount val="1"/>
                <c:pt idx="0">
                  <c:v>Fear of physical verbal harassment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All!$B$401:$C$401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All!$B$403:$C$403</c:f>
              <c:numCache>
                <c:formatCode>0%</c:formatCode>
                <c:ptCount val="2"/>
                <c:pt idx="0">
                  <c:v>0.11765644955300128</c:v>
                </c:pt>
                <c:pt idx="1">
                  <c:v>3.5522843476826653E-2</c:v>
                </c:pt>
              </c:numCache>
            </c:numRef>
          </c:val>
        </c:ser>
        <c:ser>
          <c:idx val="2"/>
          <c:order val="2"/>
          <c:tx>
            <c:strRef>
              <c:f>All!$A$404</c:f>
              <c:strCache>
                <c:ptCount val="1"/>
                <c:pt idx="0">
                  <c:v>Fearful of crime bad neighbourhood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All!$B$401:$C$401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All!$B$404:$C$404</c:f>
              <c:numCache>
                <c:formatCode>0%</c:formatCode>
                <c:ptCount val="2"/>
                <c:pt idx="0">
                  <c:v>0.12915070242656448</c:v>
                </c:pt>
                <c:pt idx="1">
                  <c:v>0.21295150915388422</c:v>
                </c:pt>
              </c:numCache>
            </c:numRef>
          </c:val>
        </c:ser>
        <c:ser>
          <c:idx val="3"/>
          <c:order val="3"/>
          <c:tx>
            <c:strRef>
              <c:f>All!$A$405</c:f>
              <c:strCache>
                <c:ptCount val="1"/>
                <c:pt idx="0">
                  <c:v>Lack of legal documentation fearful of being caught by authorities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All!$B$401:$C$401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All!$B$405:$C$405</c:f>
              <c:numCache>
                <c:formatCode>0%</c:formatCode>
                <c:ptCount val="2"/>
                <c:pt idx="0">
                  <c:v>0.23419540229885058</c:v>
                </c:pt>
                <c:pt idx="1">
                  <c:v>0.7057149925779318</c:v>
                </c:pt>
              </c:numCache>
            </c:numRef>
          </c:val>
        </c:ser>
        <c:ser>
          <c:idx val="4"/>
          <c:order val="4"/>
          <c:tx>
            <c:strRef>
              <c:f>All!$A$406</c:f>
              <c:strCache>
                <c:ptCount val="1"/>
                <c:pt idx="0">
                  <c:v>Not able to answer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All!$B$401:$C$401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All!$B$406:$C$406</c:f>
              <c:numCache>
                <c:formatCode>0%</c:formatCode>
                <c:ptCount val="2"/>
                <c:pt idx="0">
                  <c:v>0.27219029374201786</c:v>
                </c:pt>
                <c:pt idx="1">
                  <c:v>3.5460992907801418E-3</c:v>
                </c:pt>
              </c:numCache>
            </c:numRef>
          </c:val>
        </c:ser>
        <c:ser>
          <c:idx val="5"/>
          <c:order val="5"/>
          <c:tx>
            <c:strRef>
              <c:f>All!$A$407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All!$B$401:$C$401</c:f>
              <c:strCache>
                <c:ptCount val="2"/>
                <c:pt idx="0">
                  <c:v>Endline</c:v>
                </c:pt>
                <c:pt idx="1">
                  <c:v>Baseline</c:v>
                </c:pt>
              </c:strCache>
            </c:strRef>
          </c:cat>
          <c:val>
            <c:numRef>
              <c:f>All!$B$407:$C$407</c:f>
              <c:numCache>
                <c:formatCode>0%</c:formatCode>
                <c:ptCount val="2"/>
                <c:pt idx="0">
                  <c:v>3.1130268199233715E-2</c:v>
                </c:pt>
                <c:pt idx="1">
                  <c:v>1.999835065149266E-2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9897712"/>
        <c:axId val="299907504"/>
      </c:barChart>
      <c:catAx>
        <c:axId val="299897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99907504"/>
        <c:crosses val="autoZero"/>
        <c:auto val="1"/>
        <c:lblAlgn val="ctr"/>
        <c:lblOffset val="100"/>
        <c:noMultiLvlLbl val="0"/>
      </c:catAx>
      <c:valAx>
        <c:axId val="299907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989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204888717135496"/>
          <c:y val="0.13731790661745896"/>
          <c:w val="0.2764255134512818"/>
          <c:h val="0.85846677359990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8424-81C5-4413-95D1-DC5470F6FD53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C7C27-7D21-4FA7-BB34-F743CF358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6A8B-B6A0-4CA3-A183-7B12C4E1934E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15A80-3DB8-4FE1-AD9F-5457E0BE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0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93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i="0" u="sng" baseline="0" dirty="0" smtClean="0"/>
              <a:t>Amongst those that are missing docs</a:t>
            </a:r>
          </a:p>
          <a:p>
            <a:pPr marL="0" indent="0">
              <a:buFontTx/>
              <a:buNone/>
            </a:pPr>
            <a:endParaRPr lang="en-GB" b="1" i="0" u="sng" baseline="0" dirty="0" smtClean="0"/>
          </a:p>
          <a:p>
            <a:pPr marL="171450" indent="-171450">
              <a:buFontTx/>
              <a:buChar char="-"/>
            </a:pPr>
            <a:r>
              <a:rPr lang="en-GB" b="1" i="0" u="sng" baseline="0" dirty="0" smtClean="0"/>
              <a:t>Access to health service remains largest challenge</a:t>
            </a:r>
          </a:p>
          <a:p>
            <a:pPr marL="171450" indent="-171450">
              <a:buFontTx/>
              <a:buChar char="-"/>
            </a:pPr>
            <a:r>
              <a:rPr lang="en-GB" b="1" i="0" u="sng" baseline="0" dirty="0" smtClean="0"/>
              <a:t>Ability to travel outside neighbourhood has improved – overall improved security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i="0" u="sng" baseline="0" dirty="0" err="1" smtClean="0"/>
              <a:t>Unability</a:t>
            </a:r>
            <a:r>
              <a:rPr lang="en-GB" b="1" i="0" u="sng" baseline="0" dirty="0" smtClean="0"/>
              <a:t> to register child and marriage have increased: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birth certificate for their children form the Syrian embassy, necessary if they wish to return to Syria. The cost of this is very high however (175USD plus). </a:t>
            </a:r>
          </a:p>
          <a:p>
            <a:pPr marL="171450" indent="-171450">
              <a:buFontTx/>
              <a:buChar char="-"/>
            </a:pPr>
            <a:endParaRPr lang="en-GB" b="1" i="0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63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FGDs:</a:t>
            </a:r>
            <a:r>
              <a:rPr lang="en-GB" baseline="0" dirty="0" smtClean="0"/>
              <a:t> costs particularly linked to transport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51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41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41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84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5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94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linked to increase in rental prices?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0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 Baseline, only 25%</a:t>
            </a:r>
            <a:r>
              <a:rPr lang="en-GB" baseline="0" dirty="0" smtClean="0"/>
              <a:t> of HHs selected rent was too high, but was not select multiple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08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Particularly </a:t>
            </a:r>
            <a:r>
              <a:rPr lang="en-GB" dirty="0" smtClean="0"/>
              <a:t>decreased disrespect</a:t>
            </a:r>
            <a:r>
              <a:rPr lang="en-GB" baseline="0" dirty="0" smtClean="0"/>
              <a:t> from Employer, School, Healthcare (public </a:t>
            </a:r>
            <a:r>
              <a:rPr lang="en-GB" baseline="0" dirty="0" err="1" smtClean="0"/>
              <a:t>officiales</a:t>
            </a:r>
            <a:r>
              <a:rPr lang="en-GB" baseline="0" dirty="0" smtClean="0"/>
              <a:t>), linked to documentation?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0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149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057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60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Associated</a:t>
            </a:r>
            <a:r>
              <a:rPr lang="en-GB" baseline="0" dirty="0" smtClean="0"/>
              <a:t> costs of obtaining documentation: transport, blood tests (but these are relatively small, most of the RCA used for basic households needs)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0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 increased safety and convenience (accessible 24/7). more discrete – if you go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everyone in the community knows you are getting cash assistance and might try to influence how you spend it/judge you. Queues greater at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8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Q3_17_Why_not_satisfied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Did_not_obtain_documentation_I_needed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39.8%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Cash_assistance_was_not_enough_to_cover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29.8%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Cash_assistance_stopped_too_early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15.8%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Information_provided_was_not_clear_not_e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29.8%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Difficulties_challenges_in_accessing_cas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6.4%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Not_treated_well_by_staff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5.8%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18.7%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7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46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03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3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4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71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dirty="0" smtClean="0">
                <a:solidFill>
                  <a:prstClr val="black"/>
                </a:solidFill>
                <a:latin typeface="Arial Narrow"/>
              </a:rPr>
              <a:t>58% of all obtained documents</a:t>
            </a:r>
            <a:r>
              <a:rPr lang="en-GB" sz="1200" baseline="0" dirty="0" smtClean="0">
                <a:solidFill>
                  <a:prstClr val="black"/>
                </a:solidFill>
                <a:latin typeface="Arial Narrow"/>
              </a:rPr>
              <a:t> were for children under 18.</a:t>
            </a:r>
            <a:endParaRPr lang="en-GB" sz="1200" dirty="0" smtClean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51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At baseline 80% of</a:t>
            </a:r>
            <a:r>
              <a:rPr lang="en-GB" sz="2400" baseline="0" dirty="0" smtClean="0">
                <a:solidFill>
                  <a:prstClr val="black"/>
                </a:solidFill>
                <a:latin typeface="Arial Narrow"/>
              </a:rPr>
              <a:t> households missing </a:t>
            </a:r>
            <a:r>
              <a:rPr lang="en-GB" sz="2400" baseline="0" dirty="0" err="1" smtClean="0">
                <a:solidFill>
                  <a:prstClr val="black"/>
                </a:solidFill>
                <a:latin typeface="Arial Narrow"/>
              </a:rPr>
              <a:t>MoI</a:t>
            </a:r>
            <a:r>
              <a:rPr lang="en-GB" sz="2400" baseline="0" dirty="0" smtClean="0">
                <a:solidFill>
                  <a:prstClr val="black"/>
                </a:solidFill>
                <a:latin typeface="Arial Narrow"/>
              </a:rPr>
              <a:t>, 26% missing UNHCR ASC.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At</a:t>
            </a:r>
            <a:r>
              <a:rPr lang="en-GB" sz="2400" baseline="0" dirty="0" smtClean="0">
                <a:solidFill>
                  <a:prstClr val="black"/>
                </a:solidFill>
                <a:latin typeface="Arial Narrow"/>
              </a:rPr>
              <a:t> baseline,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Children represented 53% of the total documentation missing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More than two thirds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(67%) of RCA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 beneficiaries have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no remaining documentation needs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,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49% of </a:t>
            </a:r>
            <a:r>
              <a:rPr lang="en-GB" sz="2400" b="1" dirty="0" err="1" smtClean="0">
                <a:solidFill>
                  <a:prstClr val="black"/>
                </a:solidFill>
                <a:latin typeface="Arial Narrow"/>
              </a:rPr>
              <a:t>CfD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and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55% of Info provision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 smtClean="0">
              <a:solidFill>
                <a:prstClr val="black"/>
              </a:solidFill>
              <a:latin typeface="Arial Narrow"/>
            </a:endParaRPr>
          </a:p>
          <a:p>
            <a:pPr marL="171450" indent="-171450">
              <a:buFontTx/>
              <a:buChar char="-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87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A80-3DB8-4FE1-AD9F-5457E0BEDB5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4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58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www.impact-initiatives.org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28" y="6265896"/>
            <a:ext cx="2057143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8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www.impact-initiatives.org</a:t>
            </a:r>
          </a:p>
        </p:txBody>
      </p:sp>
    </p:spTree>
    <p:extLst>
      <p:ext uri="{BB962C8B-B14F-4D97-AF65-F5344CB8AC3E}">
        <p14:creationId xmlns:p14="http://schemas.microsoft.com/office/powerpoint/2010/main" val="371938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7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95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0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2E102A-9A55-4E5F-8C3F-24B9D2C3B6E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35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4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069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19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66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6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4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0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5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9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0613-EE5F-419B-8180-420EBFAE6DB5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E194-64F9-49C1-A4F8-0134EC947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F7F7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4131-C1D1-4F04-9F5F-4EB7C37ED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www.impact-initiatives.org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28" y="6265896"/>
            <a:ext cx="2057143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9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80" y="2"/>
            <a:ext cx="9472610" cy="6315071"/>
          </a:xfrm>
          <a:prstGeom prst="rect">
            <a:avLst/>
          </a:prstGeom>
        </p:spPr>
      </p:pic>
      <p:sp>
        <p:nvSpPr>
          <p:cNvPr id="9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447865" y="841102"/>
            <a:ext cx="8267319" cy="1439254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1" algn="ctr" defTabSz="685800">
              <a:spcAft>
                <a:spcPts val="600"/>
              </a:spcAft>
              <a:defRPr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ECHO Protection Consortium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lvl="1" algn="ctr" defTabSz="685800">
              <a:spcAft>
                <a:spcPts val="600"/>
              </a:spcAft>
              <a:defRPr/>
            </a:pPr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Endline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Assessment – Preliminary findings </a:t>
            </a:r>
          </a:p>
          <a:p>
            <a:pPr lvl="1" algn="ctr" defTabSz="685800">
              <a:spcAft>
                <a:spcPts val="600"/>
              </a:spcAft>
              <a:defRPr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December 2018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1" descr="cid:3468425621_510166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r="-11644" b="27820"/>
          <a:stretch>
            <a:fillRect/>
          </a:stretch>
        </p:blipFill>
        <p:spPr bwMode="auto">
          <a:xfrm>
            <a:off x="313752" y="5748623"/>
            <a:ext cx="1020746" cy="43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2" b="14926"/>
          <a:stretch>
            <a:fillRect/>
          </a:stretch>
        </p:blipFill>
        <p:spPr bwMode="auto">
          <a:xfrm>
            <a:off x="1314660" y="5755284"/>
            <a:ext cx="518447" cy="4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 b="26315"/>
          <a:stretch>
            <a:fillRect/>
          </a:stretch>
        </p:blipFill>
        <p:spPr bwMode="auto">
          <a:xfrm>
            <a:off x="1923462" y="5755283"/>
            <a:ext cx="1096715" cy="4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magine 3" descr="C:\Documents and Settings\Administrator\Impostazioni locali\Temporary Internet Files\Content.Outlook\M102ZM76\OFFICIAL LOGO INTERSOS STANDARD 20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32" y="5752249"/>
            <a:ext cx="1240712" cy="44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1599" y="5752249"/>
            <a:ext cx="782476" cy="4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77245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Documents obtained </a:t>
            </a:r>
            <a:endParaRPr lang="en-US" altLang="fr-FR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900306"/>
              </p:ext>
            </p:extLst>
          </p:nvPr>
        </p:nvGraphicFramePr>
        <p:xfrm>
          <a:off x="288454" y="1626554"/>
          <a:ext cx="8586142" cy="463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2295" y="1057866"/>
            <a:ext cx="833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 Narrow" panose="020B0606020202030204" pitchFamily="34" charset="0"/>
              </a:rPr>
              <a:t>Households that have obtained documents, by type</a:t>
            </a:r>
          </a:p>
        </p:txBody>
      </p:sp>
    </p:spTree>
    <p:extLst>
      <p:ext uri="{BB962C8B-B14F-4D97-AF65-F5344CB8AC3E}">
        <p14:creationId xmlns:p14="http://schemas.microsoft.com/office/powerpoint/2010/main" val="1917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7245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Remaining documentation needs</a:t>
            </a:r>
          </a:p>
        </p:txBody>
      </p:sp>
      <p:sp>
        <p:nvSpPr>
          <p:cNvPr id="8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112" y="1016000"/>
            <a:ext cx="81462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In total,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817 </a:t>
            </a:r>
            <a:r>
              <a:rPr lang="en-GB" sz="2400" b="1" dirty="0">
                <a:solidFill>
                  <a:prstClr val="black"/>
                </a:solidFill>
                <a:latin typeface="Arial Narrow"/>
              </a:rPr>
              <a:t>individual missing documents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among the surveyed households- on average,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1.3 documents per household, 3.9 at baseline</a:t>
            </a:r>
            <a:endParaRPr lang="en-GB" sz="2400" b="1" dirty="0">
              <a:solidFill>
                <a:prstClr val="black"/>
              </a:solidFill>
              <a:latin typeface="Arial Narrow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Most commonly missing documents by household – </a:t>
            </a:r>
            <a:r>
              <a:rPr lang="en-GB" sz="2400" b="1" dirty="0">
                <a:solidFill>
                  <a:prstClr val="black"/>
                </a:solidFill>
                <a:latin typeface="Arial Narrow"/>
              </a:rPr>
              <a:t>MOI card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(39% of households)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,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Birth Certificate (7%), UNHCR </a:t>
            </a:r>
            <a:r>
              <a:rPr lang="en-GB" sz="2400" b="1" dirty="0">
                <a:solidFill>
                  <a:prstClr val="black"/>
                </a:solidFill>
                <a:latin typeface="Arial Narrow"/>
              </a:rPr>
              <a:t>ASC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(7%) and Marriage certificate (4%)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45% of households are still missing at least one document </a:t>
            </a: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80% of missing </a:t>
            </a:r>
            <a:r>
              <a:rPr lang="en-GB" sz="2400" dirty="0" err="1" smtClean="0">
                <a:solidFill>
                  <a:prstClr val="black"/>
                </a:solidFill>
                <a:latin typeface="Arial Narrow"/>
              </a:rPr>
              <a:t>MoI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 cards are for children under 18. 70% of overall missing documents are for </a:t>
            </a:r>
            <a:r>
              <a:rPr lang="en-GB" sz="2400" dirty="0" err="1" smtClean="0">
                <a:solidFill>
                  <a:prstClr val="black"/>
                </a:solidFill>
                <a:latin typeface="Arial Narrow"/>
              </a:rPr>
              <a:t>childen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61% of households in Central Jordan have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no remaining documentation needs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,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52% in Northern Jordan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and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44% in Southern Jordan</a:t>
            </a:r>
            <a:endParaRPr lang="en-GB" sz="2400" b="1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367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621816"/>
              </p:ext>
            </p:extLst>
          </p:nvPr>
        </p:nvGraphicFramePr>
        <p:xfrm>
          <a:off x="142410" y="544035"/>
          <a:ext cx="8644751" cy="579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7245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Remaining documentation needs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Perceptions of documentation</a:t>
            </a:r>
          </a:p>
        </p:txBody>
      </p:sp>
      <p:sp>
        <p:nvSpPr>
          <p:cNvPr id="8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772" y="1255334"/>
            <a:ext cx="81462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Main household </a:t>
            </a:r>
            <a:r>
              <a:rPr lang="en-GB" sz="2400" b="1" dirty="0">
                <a:solidFill>
                  <a:prstClr val="black"/>
                </a:solidFill>
                <a:latin typeface="Arial Narrow"/>
              </a:rPr>
              <a:t>needs: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Most frequently reported </a:t>
            </a:r>
            <a:r>
              <a:rPr lang="en-GB" sz="2400" b="1" dirty="0">
                <a:solidFill>
                  <a:prstClr val="black"/>
                </a:solidFill>
                <a:latin typeface="Arial Narrow"/>
              </a:rPr>
              <a:t>household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needs were: 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P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aying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rent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(91%, 83% at baseline), 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F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ood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(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49%, 44% at baseline), 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M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edicine/health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needs (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45%, 43% at baseline) 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Access to credit/cash (42%, 38% at baseline)</a:t>
            </a:r>
          </a:p>
          <a:p>
            <a:pPr lvl="3">
              <a:spcAft>
                <a:spcPts val="600"/>
              </a:spcAft>
            </a:pP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Documentation (12%, 40% at baseline)</a:t>
            </a:r>
            <a:endParaRPr lang="en-GB" sz="2400" b="1" dirty="0">
              <a:solidFill>
                <a:prstClr val="black"/>
              </a:solidFill>
              <a:latin typeface="Arial Narrow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2400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408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Main </a:t>
            </a:r>
            <a:r>
              <a:rPr lang="en-US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challenges of missing </a:t>
            </a: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documentation</a:t>
            </a:r>
            <a:endParaRPr lang="en-US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300" y="941132"/>
            <a:ext cx="833845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 Narrow" panose="020B0606020202030204" pitchFamily="34" charset="0"/>
              </a:rPr>
              <a:t>Overall, challenges related to missing documentation have decreased.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 Narrow" panose="020B0606020202030204" pitchFamily="34" charset="0"/>
              </a:rPr>
              <a:t>Access to health services is the biggest challenge, particularly for those missing an </a:t>
            </a:r>
            <a:r>
              <a:rPr lang="en-GB" sz="2400" dirty="0" err="1" smtClean="0">
                <a:latin typeface="Arial Narrow" panose="020B0606020202030204" pitchFamily="34" charset="0"/>
              </a:rPr>
              <a:t>MoI</a:t>
            </a:r>
            <a:r>
              <a:rPr lang="en-GB" sz="2400" dirty="0" smtClean="0">
                <a:latin typeface="Arial Narrow" panose="020B0606020202030204" pitchFamily="34" charset="0"/>
              </a:rPr>
              <a:t> card (56%, vs. 19% of HHs that have </a:t>
            </a:r>
            <a:r>
              <a:rPr lang="en-GB" sz="2400" dirty="0" err="1" smtClean="0">
                <a:latin typeface="Arial Narrow" panose="020B0606020202030204" pitchFamily="34" charset="0"/>
              </a:rPr>
              <a:t>MoI</a:t>
            </a:r>
            <a:r>
              <a:rPr lang="en-GB" sz="2400" dirty="0" smtClean="0">
                <a:latin typeface="Arial Narrow" panose="020B0606020202030204" pitchFamily="34" charset="0"/>
              </a:rPr>
              <a:t> card</a:t>
            </a:r>
            <a:r>
              <a:rPr lang="en-GB" sz="2400" dirty="0">
                <a:latin typeface="Arial Narrow" panose="020B0606020202030204" pitchFamily="34" charset="0"/>
              </a:rPr>
              <a:t>)</a:t>
            </a:r>
            <a:endParaRPr lang="en-GB" sz="2400" dirty="0" smtClean="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400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78383"/>
              </p:ext>
            </p:extLst>
          </p:nvPr>
        </p:nvGraphicFramePr>
        <p:xfrm>
          <a:off x="0" y="2217305"/>
          <a:ext cx="8689757" cy="404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91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Barriers </a:t>
            </a:r>
            <a:r>
              <a:rPr lang="en-US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accessing </a:t>
            </a: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documentation</a:t>
            </a:r>
            <a:endParaRPr lang="en-US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041" y="952554"/>
            <a:ext cx="814628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 Narrow"/>
              </a:rPr>
              <a:t>Common </a:t>
            </a:r>
            <a:r>
              <a:rPr lang="en-GB" dirty="0">
                <a:solidFill>
                  <a:prstClr val="black"/>
                </a:solidFill>
                <a:latin typeface="Arial Narrow"/>
              </a:rPr>
              <a:t>perception that barriers exist that prevent access to documentation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 Narrow"/>
              </a:rPr>
              <a:t>Of HHs missing still missing documentation, </a:t>
            </a:r>
            <a:r>
              <a:rPr lang="en-GB" dirty="0">
                <a:solidFill>
                  <a:prstClr val="black"/>
                </a:solidFill>
                <a:latin typeface="Arial Narrow"/>
              </a:rPr>
              <a:t>only 28% actually in the application process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 Narrow"/>
              </a:rPr>
              <a:t>Of those not in application process, 88% because </a:t>
            </a:r>
            <a:r>
              <a:rPr lang="en-GB" dirty="0">
                <a:solidFill>
                  <a:prstClr val="black"/>
                </a:solidFill>
                <a:latin typeface="Arial Narrow"/>
              </a:rPr>
              <a:t>they face barriers to apply</a:t>
            </a:r>
          </a:p>
          <a:p>
            <a:pPr marL="0" lvl="1">
              <a:spcAft>
                <a:spcPts val="600"/>
              </a:spcAft>
            </a:pP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Barriers to obtaining documentation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lvl="1">
              <a:spcAft>
                <a:spcPts val="600"/>
              </a:spcAft>
            </a:pPr>
            <a:endParaRPr lang="en-GB" sz="2400" b="1" dirty="0">
              <a:solidFill>
                <a:prstClr val="black"/>
              </a:solidFill>
              <a:latin typeface="Arial Narrow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2400" dirty="0">
              <a:solidFill>
                <a:prstClr val="black"/>
              </a:solidFill>
              <a:latin typeface="Arial Narrow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732296"/>
              </p:ext>
            </p:extLst>
          </p:nvPr>
        </p:nvGraphicFramePr>
        <p:xfrm>
          <a:off x="611458" y="2672624"/>
          <a:ext cx="7896922" cy="359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05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Feeling of Safety and Dignity (FSD) </a:t>
            </a: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Index</a:t>
            </a:r>
            <a:endParaRPr lang="en-US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55" y="965274"/>
            <a:ext cx="81462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prstClr val="black"/>
                </a:solidFill>
                <a:latin typeface="Arial Narrow"/>
              </a:rPr>
              <a:t>Composite indicator: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prstClr val="black"/>
                </a:solidFill>
                <a:latin typeface="Arial Narrow"/>
              </a:rPr>
              <a:t>1. Freedom of movement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prstClr val="black"/>
                </a:solidFill>
                <a:latin typeface="Arial Narrow"/>
              </a:rPr>
              <a:t>2. Access to basic services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prstClr val="black"/>
                </a:solidFill>
                <a:latin typeface="Arial Narrow"/>
              </a:rPr>
              <a:t>3. Stability of household accommodation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prstClr val="black"/>
                </a:solidFill>
                <a:latin typeface="Arial Narrow"/>
              </a:rPr>
              <a:t>4. Dignity and </a:t>
            </a: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respect</a:t>
            </a: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prstClr val="black"/>
                </a:solidFill>
                <a:latin typeface="Arial Narrow"/>
              </a:rPr>
              <a:t>Average mean index score was </a:t>
            </a:r>
            <a:r>
              <a:rPr lang="en-GB" sz="2200" b="1" dirty="0" smtClean="0">
                <a:solidFill>
                  <a:prstClr val="black"/>
                </a:solidFill>
                <a:latin typeface="Arial Narrow"/>
              </a:rPr>
              <a:t>78.1, up from 71.9 at baseline</a:t>
            </a:r>
            <a:endParaRPr lang="en-GB" sz="2200" b="1" dirty="0">
              <a:solidFill>
                <a:prstClr val="black"/>
              </a:solidFill>
              <a:latin typeface="Arial Narrow"/>
            </a:endParaRPr>
          </a:p>
          <a:p>
            <a:pPr lvl="1">
              <a:spcAft>
                <a:spcPts val="600"/>
              </a:spcAf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Average FSD Index by </a:t>
            </a: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region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29499"/>
              </p:ext>
            </p:extLst>
          </p:nvPr>
        </p:nvGraphicFramePr>
        <p:xfrm>
          <a:off x="954247" y="4129823"/>
          <a:ext cx="711923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809"/>
                <a:gridCol w="1779809"/>
                <a:gridCol w="1779809"/>
                <a:gridCol w="1779809"/>
              </a:tblGrid>
              <a:tr h="31391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Region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Baseline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 Narrow" panose="020B0606020202030204" pitchFamily="34" charset="0"/>
                        </a:rPr>
                        <a:t>Endline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Trend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391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North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71.9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77.5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  <a:sym typeface="Wingdings 3" panose="05040102010807070707" pitchFamily="18" charset="2"/>
                        </a:rPr>
                        <a:t>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1391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Central 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78.6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78.5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=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1391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South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50.6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74.8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 Narrow" panose="020B0606020202030204" pitchFamily="34" charset="0"/>
                          <a:sym typeface="Wingdings 3" panose="05040102010807070707" pitchFamily="18" charset="2"/>
                        </a:rPr>
                        <a:t>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3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Feeling of Safety and Dignity (FSD) </a:t>
            </a: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Index</a:t>
            </a:r>
            <a:endParaRPr lang="en-US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9034" y="817273"/>
            <a:ext cx="902024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58% of beneficiary households showed improved </a:t>
            </a:r>
            <a:r>
              <a:rPr lang="en-GB" sz="2200" dirty="0" err="1" smtClean="0">
                <a:solidFill>
                  <a:prstClr val="black"/>
                </a:solidFill>
                <a:latin typeface="Arial Narrow"/>
              </a:rPr>
              <a:t>FoSD</a:t>
            </a: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 index at </a:t>
            </a:r>
            <a:r>
              <a:rPr lang="en-GB" sz="2200" dirty="0" err="1" smtClean="0">
                <a:solidFill>
                  <a:prstClr val="black"/>
                </a:solidFill>
                <a:latin typeface="Arial Narrow"/>
              </a:rPr>
              <a:t>endline</a:t>
            </a: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 compared to baseline.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69% of RCA beneficiary HHs, 59% of HHs that obtained at least one document.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619423"/>
              </p:ext>
            </p:extLst>
          </p:nvPr>
        </p:nvGraphicFramePr>
        <p:xfrm>
          <a:off x="369309" y="2002211"/>
          <a:ext cx="8083556" cy="431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9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77606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 </a:t>
            </a:r>
            <a:r>
              <a:rPr lang="en-US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Freedom of </a:t>
            </a: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movement</a:t>
            </a:r>
            <a:endParaRPr lang="en-US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268" y="855223"/>
            <a:ext cx="86533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prstClr val="black"/>
                </a:solidFill>
                <a:latin typeface="Arial Narrow"/>
              </a:rPr>
              <a:t>Overall, </a:t>
            </a:r>
            <a:r>
              <a:rPr lang="en-GB" sz="2000" b="1" dirty="0">
                <a:solidFill>
                  <a:prstClr val="black"/>
                </a:solidFill>
                <a:latin typeface="Arial Narrow"/>
              </a:rPr>
              <a:t>respondents are not restricting their movement patterns </a:t>
            </a:r>
            <a:r>
              <a:rPr lang="en-GB" sz="2000" dirty="0">
                <a:solidFill>
                  <a:prstClr val="black"/>
                </a:solidFill>
                <a:latin typeface="Arial Narrow"/>
              </a:rPr>
              <a:t>due 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to </a:t>
            </a:r>
            <a:r>
              <a:rPr lang="en-GB" sz="2000" dirty="0">
                <a:solidFill>
                  <a:prstClr val="black"/>
                </a:solidFill>
                <a:latin typeface="Arial Narrow"/>
              </a:rPr>
              <a:t>safety concerns 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(94% at </a:t>
            </a:r>
            <a:r>
              <a:rPr lang="en-GB" sz="2000" dirty="0" err="1" smtClean="0">
                <a:solidFill>
                  <a:prstClr val="black"/>
                </a:solidFill>
                <a:latin typeface="Arial Narrow"/>
              </a:rPr>
              <a:t>endline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, vs. 82% at baseline).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Similar 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feeling of safety to move </a:t>
            </a: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around (in) neighbourhood 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as at baseline.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Improved 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feeling of safety in traveling </a:t>
            </a: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outside their neighbourhood 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(83% confident at </a:t>
            </a:r>
            <a:r>
              <a:rPr lang="en-GB" sz="2000" dirty="0" err="1" smtClean="0">
                <a:solidFill>
                  <a:prstClr val="black"/>
                </a:solidFill>
                <a:latin typeface="Arial Narrow"/>
              </a:rPr>
              <a:t>endline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, 68% at </a:t>
            </a:r>
            <a:r>
              <a:rPr lang="en-GB" sz="2000" dirty="0" err="1" smtClean="0">
                <a:solidFill>
                  <a:prstClr val="black"/>
                </a:solidFill>
                <a:latin typeface="Arial Narrow"/>
              </a:rPr>
              <a:t>endline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830837"/>
              </p:ext>
            </p:extLst>
          </p:nvPr>
        </p:nvGraphicFramePr>
        <p:xfrm>
          <a:off x="543529" y="2866835"/>
          <a:ext cx="8075992" cy="34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74743" y="2792488"/>
            <a:ext cx="6724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Degree of safety to move around the neighbourhood during the day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977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77606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 </a:t>
            </a:r>
            <a:r>
              <a:rPr lang="en-US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Freedom of </a:t>
            </a: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movement</a:t>
            </a:r>
            <a:endParaRPr lang="en-US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655801"/>
              </p:ext>
            </p:extLst>
          </p:nvPr>
        </p:nvGraphicFramePr>
        <p:xfrm>
          <a:off x="305053" y="1951082"/>
          <a:ext cx="8324597" cy="419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9570" y="1081732"/>
            <a:ext cx="815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Amongst those not feeling safe to move in neighbourhood, strong decrease in fear due to lack of documentation (23%, 71% at baseline)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10397" y="2016127"/>
            <a:ext cx="6724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Reasons for feeling unsafe amongst adults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123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Contents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" y="1016000"/>
            <a:ext cx="77012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Aft>
                <a:spcPts val="600"/>
              </a:spcAft>
              <a:buFont typeface="+mj-lt"/>
              <a:buAutoNum type="arabicPeriod"/>
            </a:pPr>
            <a:r>
              <a:rPr lang="en-GB" sz="2800" dirty="0"/>
              <a:t>Assessment  Background: Objectives and Context</a:t>
            </a:r>
          </a:p>
          <a:p>
            <a:pPr marL="400050" indent="-400050">
              <a:spcAft>
                <a:spcPts val="600"/>
              </a:spcAft>
              <a:buFont typeface="+mj-lt"/>
              <a:buAutoNum type="arabicPeriod"/>
            </a:pPr>
            <a:r>
              <a:rPr lang="en-GB" sz="2800" dirty="0"/>
              <a:t>Methodology</a:t>
            </a:r>
          </a:p>
          <a:p>
            <a:pPr marL="400050" indent="-400050">
              <a:spcAft>
                <a:spcPts val="600"/>
              </a:spcAft>
              <a:buFont typeface="+mj-lt"/>
              <a:buAutoNum type="arabicPeriod"/>
            </a:pPr>
            <a:r>
              <a:rPr lang="en-GB" sz="2800" dirty="0"/>
              <a:t>Preliminary key findings</a:t>
            </a:r>
          </a:p>
          <a:p>
            <a:pPr marL="857250" lvl="1" indent="-4000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D</a:t>
            </a:r>
            <a:r>
              <a:rPr lang="en-GB" sz="2800" dirty="0" smtClean="0"/>
              <a:t>ocumentation</a:t>
            </a:r>
            <a:endParaRPr lang="en-GB" sz="2800" dirty="0"/>
          </a:p>
          <a:p>
            <a:pPr marL="857250" lvl="1" indent="-4000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Feeling of safety and dignity</a:t>
            </a:r>
          </a:p>
          <a:p>
            <a:pPr marL="857250" lvl="1" indent="-4000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 smtClean="0"/>
              <a:t>CSI and </a:t>
            </a:r>
            <a:r>
              <a:rPr lang="en-GB" sz="2800" dirty="0" smtClean="0"/>
              <a:t>debt</a:t>
            </a:r>
          </a:p>
          <a:p>
            <a:pPr marL="857250" lvl="1" indent="-4000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 smtClean="0"/>
              <a:t>Cash beneficiaries</a:t>
            </a:r>
          </a:p>
          <a:p>
            <a:pPr marL="857250" lvl="1" indent="-4000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 smtClean="0"/>
              <a:t>Satisfaction with project</a:t>
            </a:r>
            <a:endParaRPr lang="en-GB" sz="2800" dirty="0" smtClean="0"/>
          </a:p>
          <a:p>
            <a:pPr marL="400050" indent="-400050"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/>
              <a:t>Summary of preliminary findings</a:t>
            </a:r>
          </a:p>
          <a:p>
            <a:pPr marL="400050" indent="-400050"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/>
              <a:t>Questions</a:t>
            </a:r>
            <a:endParaRPr lang="en-GB" dirty="0"/>
          </a:p>
          <a:p>
            <a:pPr marL="400050" indent="-4000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7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2a. Access to basic services</a:t>
            </a: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226" y="997931"/>
            <a:ext cx="81462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In general, households are not able to access all the basic services which they require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–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70% </a:t>
            </a:r>
            <a:r>
              <a:rPr lang="en-GB" sz="2400" b="1" dirty="0">
                <a:solidFill>
                  <a:prstClr val="black"/>
                </a:solidFill>
                <a:latin typeface="Arial Narrow"/>
              </a:rPr>
              <a:t>in the past month unable to access at least one basic service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(up from 62% at baseline).</a:t>
            </a: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prstClr val="black"/>
                </a:solidFill>
                <a:latin typeface="Arial Narrow"/>
              </a:rPr>
              <a:t>Medical care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 the basic service most commonly not able to be accessed (65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%, same in baseline)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Main barriers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to basic services: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Associated costs are too expensive (97%, up from 79%) – Health policy change?</a:t>
            </a: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Ineligible; missing documentation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(7%, down from 35%) – Improved documentation</a:t>
            </a:r>
            <a:endParaRPr lang="en-GB" sz="2400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864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2b. Access to basic services – employment </a:t>
            </a:r>
          </a:p>
        </p:txBody>
      </p:sp>
      <p:sp>
        <p:nvSpPr>
          <p:cNvPr id="4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226" y="997931"/>
            <a:ext cx="814628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prstClr val="black"/>
                </a:solidFill>
                <a:latin typeface="Arial Narrow"/>
              </a:rPr>
              <a:t>Generally low perceptions of dignified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employment, not much change since baseline</a:t>
            </a:r>
            <a:endParaRPr lang="en-GB" sz="2400" b="1" dirty="0">
              <a:solidFill>
                <a:prstClr val="black"/>
              </a:solidFill>
              <a:latin typeface="Arial Narrow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For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26%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of households the main breadwinner is ‘not at all gainfully and fairly employed’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27%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reported there was no breadwinner at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all</a:t>
            </a: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114300" lvl="1">
              <a:spcAft>
                <a:spcPts val="600"/>
              </a:spcAf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Degree to which the main breadwinner is perceived to be employed with dignity: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284396"/>
              </p:ext>
            </p:extLst>
          </p:nvPr>
        </p:nvGraphicFramePr>
        <p:xfrm>
          <a:off x="275136" y="3482019"/>
          <a:ext cx="8612777" cy="242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70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3a. Stability of household accommodation</a:t>
            </a: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203162"/>
              </p:ext>
            </p:extLst>
          </p:nvPr>
        </p:nvGraphicFramePr>
        <p:xfrm>
          <a:off x="209340" y="1140647"/>
          <a:ext cx="8744369" cy="4922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849405"/>
            <a:ext cx="867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Shelter type, by region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479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3b. Stability of household accommodation</a:t>
            </a: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225" y="864198"/>
            <a:ext cx="8672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prstClr val="black"/>
                </a:solidFill>
                <a:latin typeface="Arial Narrow"/>
              </a:rPr>
              <a:t>Perceptions of accommodation security:</a:t>
            </a:r>
          </a:p>
          <a:p>
            <a:pPr lvl="1">
              <a:spcAft>
                <a:spcPts val="600"/>
              </a:spcAft>
            </a:pP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Extent 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to which accommodation is secure for as long as wanted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175724"/>
              </p:ext>
            </p:extLst>
          </p:nvPr>
        </p:nvGraphicFramePr>
        <p:xfrm>
          <a:off x="398936" y="1825422"/>
          <a:ext cx="7788565" cy="358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24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867177"/>
              </p:ext>
            </p:extLst>
          </p:nvPr>
        </p:nvGraphicFramePr>
        <p:xfrm>
          <a:off x="1107688" y="1048105"/>
          <a:ext cx="5743696" cy="156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3b. Stability of household accommodation</a:t>
            </a:r>
          </a:p>
        </p:txBody>
      </p:sp>
      <p:sp>
        <p:nvSpPr>
          <p:cNvPr id="4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225" y="864198"/>
            <a:ext cx="867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Households that have been forced to move accommodation in the last 6 months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500209"/>
              </p:ext>
            </p:extLst>
          </p:nvPr>
        </p:nvGraphicFramePr>
        <p:xfrm>
          <a:off x="421068" y="2660958"/>
          <a:ext cx="8320913" cy="360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80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4. Dignity and respect </a:t>
            </a: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4490" y="743711"/>
            <a:ext cx="90098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Overall, perceived disrespect from all groups has decreased. The </a:t>
            </a: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most </a:t>
            </a:r>
            <a:r>
              <a:rPr lang="en-GB" sz="2000" b="1" dirty="0">
                <a:solidFill>
                  <a:prstClr val="black"/>
                </a:solidFill>
                <a:latin typeface="Arial Narrow"/>
              </a:rPr>
              <a:t>frequently to treat beneficiaries with disrespect </a:t>
            </a: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are </a:t>
            </a:r>
            <a:r>
              <a:rPr lang="en-GB" sz="2000" b="1" dirty="0" err="1" smtClean="0">
                <a:solidFill>
                  <a:prstClr val="black"/>
                </a:solidFill>
                <a:latin typeface="Arial Narrow"/>
              </a:rPr>
              <a:t>naieghbours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 (</a:t>
            </a:r>
            <a:r>
              <a:rPr lang="en-GB" sz="2000" dirty="0">
                <a:solidFill>
                  <a:prstClr val="black"/>
                </a:solidFill>
                <a:latin typeface="Arial Narrow"/>
              </a:rPr>
              <a:t>6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%), </a:t>
            </a:r>
          </a:p>
          <a:p>
            <a:pPr lvl="1">
              <a:spcAft>
                <a:spcPts val="600"/>
              </a:spcAft>
            </a:pPr>
            <a:endParaRPr lang="en-GB" sz="2000" b="1" i="1" dirty="0">
              <a:solidFill>
                <a:prstClr val="black"/>
              </a:solidFill>
              <a:latin typeface="Arial Narrow"/>
            </a:endParaRPr>
          </a:p>
          <a:p>
            <a:pPr lvl="1">
              <a:spcAft>
                <a:spcPts val="600"/>
              </a:spcAft>
            </a:pP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Beneficiaries perceived to be treated with disrespect from community groups 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on basis of </a:t>
            </a: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refugee status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38516"/>
              </p:ext>
            </p:extLst>
          </p:nvPr>
        </p:nvGraphicFramePr>
        <p:xfrm>
          <a:off x="858644" y="2012794"/>
          <a:ext cx="7337502" cy="412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73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Livelihood Coping </a:t>
            </a:r>
            <a:r>
              <a:rPr lang="en-GB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Strategy </a:t>
            </a:r>
            <a:r>
              <a:rPr lang="en-GB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Use </a:t>
            </a:r>
            <a:endParaRPr lang="en-GB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12" y="367841"/>
            <a:ext cx="854180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000" b="1" dirty="0" smtClean="0">
              <a:solidFill>
                <a:prstClr val="black"/>
              </a:solidFill>
              <a:latin typeface="Arial Narrow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Average CSI Index decreased from 8.2 at baseline to 5.4 at </a:t>
            </a:r>
            <a:r>
              <a:rPr lang="en-GB" sz="2000" b="1" dirty="0" err="1" smtClean="0">
                <a:solidFill>
                  <a:prstClr val="black"/>
                </a:solidFill>
                <a:latin typeface="Arial Narrow"/>
              </a:rPr>
              <a:t>endline</a:t>
            </a:r>
            <a:r>
              <a:rPr lang="en-GB" sz="2000" b="1" dirty="0">
                <a:solidFill>
                  <a:prstClr val="black"/>
                </a:solidFill>
                <a:latin typeface="Arial Narrow"/>
              </a:rPr>
              <a:t> </a:t>
            </a:r>
            <a:endParaRPr lang="en-GB" sz="2000" b="1" dirty="0" smtClean="0">
              <a:solidFill>
                <a:prstClr val="black"/>
              </a:solidFill>
              <a:latin typeface="Arial Narrow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Slightly </a:t>
            </a:r>
            <a:r>
              <a:rPr lang="en-GB" sz="2000" b="1" dirty="0">
                <a:solidFill>
                  <a:prstClr val="black"/>
                </a:solidFill>
                <a:latin typeface="Arial Narrow"/>
              </a:rPr>
              <a:t>less households have resorted to livelihood coping strategies </a:t>
            </a:r>
            <a:r>
              <a:rPr lang="en-GB" sz="2000" dirty="0">
                <a:solidFill>
                  <a:prstClr val="black"/>
                </a:solidFill>
                <a:latin typeface="Arial Narrow"/>
              </a:rPr>
              <a:t>in the past 30 days to meet their basic household needs than at baseline (90% vs 95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%)</a:t>
            </a:r>
            <a:endParaRPr lang="en-GB" sz="2000" dirty="0" smtClean="0">
              <a:solidFill>
                <a:prstClr val="black"/>
              </a:solidFill>
              <a:latin typeface="Arial Narrow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Less households are using Emergency coping strategies 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(43% at Baseline, 23% at </a:t>
            </a:r>
            <a:r>
              <a:rPr lang="en-GB" sz="2000" dirty="0" err="1" smtClean="0">
                <a:solidFill>
                  <a:prstClr val="black"/>
                </a:solidFill>
                <a:latin typeface="Arial Narrow"/>
              </a:rPr>
              <a:t>Endline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GB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			            Livelihood coping strategy use</a:t>
            </a:r>
            <a:endParaRPr lang="en-GB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prstClr val="black"/>
              </a:solidFill>
              <a:latin typeface="Arial Narrow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583490"/>
              </p:ext>
            </p:extLst>
          </p:nvPr>
        </p:nvGraphicFramePr>
        <p:xfrm>
          <a:off x="790806" y="2615221"/>
          <a:ext cx="7405340" cy="375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80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49011"/>
              </p:ext>
            </p:extLst>
          </p:nvPr>
        </p:nvGraphicFramePr>
        <p:xfrm>
          <a:off x="114576" y="1931147"/>
          <a:ext cx="8627979" cy="438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Livelihood Coping </a:t>
            </a:r>
            <a:r>
              <a:rPr lang="en-GB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Strategy </a:t>
            </a:r>
            <a:r>
              <a:rPr lang="en-GB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Use </a:t>
            </a:r>
            <a:endParaRPr lang="en-GB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76" y="454902"/>
            <a:ext cx="854180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000" b="1" dirty="0" smtClean="0">
              <a:solidFill>
                <a:prstClr val="black"/>
              </a:solidFill>
              <a:latin typeface="Arial Narrow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RCA beneficiaries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 are using </a:t>
            </a: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less Livelihood Coping Strategies</a:t>
            </a:r>
            <a:r>
              <a:rPr lang="en-GB" sz="2000" dirty="0" smtClean="0">
                <a:solidFill>
                  <a:prstClr val="black"/>
                </a:solidFill>
                <a:latin typeface="Arial Narrow"/>
              </a:rPr>
              <a:t> than CFD and Info provision beneficiaries. </a:t>
            </a:r>
            <a:endParaRPr lang="en-GB" sz="2000" dirty="0" smtClean="0">
              <a:solidFill>
                <a:prstClr val="black"/>
              </a:solidFill>
              <a:latin typeface="Arial Narrow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Average CSI scores: 5 </a:t>
            </a:r>
            <a:r>
              <a:rPr lang="en-GB" sz="2000" b="1" dirty="0">
                <a:solidFill>
                  <a:prstClr val="black"/>
                </a:solidFill>
                <a:latin typeface="Arial Narrow"/>
              </a:rPr>
              <a:t>for RCA beneficiaries, 5.4 </a:t>
            </a:r>
            <a:r>
              <a:rPr lang="en-GB" sz="2000" b="1" dirty="0" err="1">
                <a:solidFill>
                  <a:prstClr val="black"/>
                </a:solidFill>
                <a:latin typeface="Arial Narrow"/>
              </a:rPr>
              <a:t>CfD</a:t>
            </a:r>
            <a:r>
              <a:rPr lang="en-GB" sz="2000" b="1" dirty="0">
                <a:solidFill>
                  <a:prstClr val="black"/>
                </a:solidFill>
                <a:latin typeface="Arial Narrow"/>
              </a:rPr>
              <a:t> and 5.5 Info provision</a:t>
            </a:r>
            <a:r>
              <a:rPr lang="en-GB" sz="2000" b="1" dirty="0" smtClean="0">
                <a:solidFill>
                  <a:prstClr val="black"/>
                </a:solidFill>
                <a:latin typeface="Arial Narrow"/>
              </a:rPr>
              <a:t>.</a:t>
            </a:r>
            <a:endParaRPr lang="en-GB" sz="2000" dirty="0" smtClean="0">
              <a:solidFill>
                <a:prstClr val="black"/>
              </a:solidFill>
              <a:latin typeface="Arial Narrow"/>
            </a:endParaRPr>
          </a:p>
          <a:p>
            <a:pPr lvl="1">
              <a:spcAft>
                <a:spcPts val="600"/>
              </a:spcAft>
            </a:pPr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			            Livelihood coping strategy use</a:t>
            </a:r>
          </a:p>
          <a:p>
            <a:pPr lvl="1">
              <a:spcAft>
                <a:spcPts val="600"/>
              </a:spcAft>
            </a:pPr>
            <a:endParaRPr lang="en-GB" sz="2000" dirty="0" smtClean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053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Use of coping strategies </a:t>
            </a: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43711"/>
            <a:ext cx="9009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Arial Narrow"/>
              </a:rPr>
              <a:t>Overall, the most </a:t>
            </a:r>
            <a:r>
              <a:rPr lang="en-GB" dirty="0" smtClean="0">
                <a:solidFill>
                  <a:prstClr val="black"/>
                </a:solidFill>
                <a:latin typeface="Arial Narrow"/>
              </a:rPr>
              <a:t>(9/12) coping strategies are used by less households in 2018. All the emergency coping strategies used less.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 Narrow"/>
              </a:rPr>
              <a:t>The most commonly </a:t>
            </a:r>
            <a:r>
              <a:rPr lang="en-GB" dirty="0">
                <a:solidFill>
                  <a:prstClr val="black"/>
                </a:solidFill>
                <a:latin typeface="Arial Narrow"/>
              </a:rPr>
              <a:t>used </a:t>
            </a:r>
            <a:r>
              <a:rPr lang="en-GB" dirty="0" smtClean="0">
                <a:solidFill>
                  <a:prstClr val="black"/>
                </a:solidFill>
                <a:latin typeface="Arial Narrow"/>
              </a:rPr>
              <a:t>coping </a:t>
            </a:r>
            <a:r>
              <a:rPr lang="en-GB" dirty="0">
                <a:solidFill>
                  <a:prstClr val="black"/>
                </a:solidFill>
                <a:latin typeface="Arial Narrow"/>
              </a:rPr>
              <a:t>strategies are </a:t>
            </a:r>
            <a:r>
              <a:rPr lang="en-GB" b="1" dirty="0">
                <a:solidFill>
                  <a:prstClr val="black"/>
                </a:solidFill>
                <a:latin typeface="Arial Narrow"/>
              </a:rPr>
              <a:t>buying food on credit (</a:t>
            </a:r>
            <a:r>
              <a:rPr lang="en-GB" b="1" dirty="0" smtClean="0">
                <a:solidFill>
                  <a:prstClr val="black"/>
                </a:solidFill>
                <a:latin typeface="Arial Narrow"/>
              </a:rPr>
              <a:t>76%) </a:t>
            </a:r>
            <a:r>
              <a:rPr lang="en-GB" dirty="0">
                <a:solidFill>
                  <a:prstClr val="black"/>
                </a:solidFill>
                <a:latin typeface="Arial Narrow"/>
              </a:rPr>
              <a:t>and reducin</a:t>
            </a:r>
            <a:r>
              <a:rPr lang="en-GB" b="1" dirty="0">
                <a:solidFill>
                  <a:prstClr val="black"/>
                </a:solidFill>
                <a:latin typeface="Arial Narrow"/>
              </a:rPr>
              <a:t>g non-food essential expenditure (</a:t>
            </a:r>
            <a:r>
              <a:rPr lang="en-GB" b="1" dirty="0" smtClean="0">
                <a:solidFill>
                  <a:prstClr val="black"/>
                </a:solidFill>
                <a:latin typeface="Arial Narrow"/>
              </a:rPr>
              <a:t>64%)</a:t>
            </a:r>
            <a:endParaRPr lang="en-GB" b="1" dirty="0">
              <a:solidFill>
                <a:prstClr val="black"/>
              </a:solidFill>
              <a:latin typeface="Arial Narrow"/>
            </a:endParaRPr>
          </a:p>
          <a:p>
            <a:pPr marL="114300" lvl="1">
              <a:spcAft>
                <a:spcPts val="300"/>
              </a:spcAft>
            </a:pP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Coping strategy use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189287"/>
              </p:ext>
            </p:extLst>
          </p:nvPr>
        </p:nvGraphicFramePr>
        <p:xfrm>
          <a:off x="601979" y="2401681"/>
          <a:ext cx="8073669" cy="385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25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Coping strategies - Debt</a:t>
            </a:r>
            <a:endParaRPr lang="en-GB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982" y="1334157"/>
            <a:ext cx="8146288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b="1" dirty="0" smtClean="0">
                <a:solidFill>
                  <a:prstClr val="black"/>
                </a:solidFill>
                <a:latin typeface="Arial Narrow"/>
              </a:rPr>
              <a:t>Almost all households are in debt (97%, 94% at baseline)</a:t>
            </a:r>
            <a:endParaRPr lang="en-GB" sz="2200" b="1" dirty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Average </a:t>
            </a:r>
            <a:r>
              <a:rPr lang="en-GB" sz="2200" dirty="0">
                <a:solidFill>
                  <a:prstClr val="black"/>
                </a:solidFill>
                <a:latin typeface="Arial Narrow"/>
              </a:rPr>
              <a:t>of </a:t>
            </a: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858 JOD of debt per </a:t>
            </a:r>
            <a:r>
              <a:rPr lang="en-GB" sz="2200" dirty="0">
                <a:solidFill>
                  <a:prstClr val="black"/>
                </a:solidFill>
                <a:latin typeface="Arial Narrow"/>
              </a:rPr>
              <a:t>household </a:t>
            </a: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(756 at baseline)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Similar % of households are indebted by assistance type, however, RCA beneficiaries have smaller debts</a:t>
            </a:r>
          </a:p>
          <a:p>
            <a:pPr lvl="1">
              <a:spcAft>
                <a:spcPts val="300"/>
              </a:spcAft>
            </a:pPr>
            <a:endParaRPr lang="en-GB" sz="2200" dirty="0" smtClean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 smtClean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lvl="1">
              <a:spcAft>
                <a:spcPts val="300"/>
              </a:spcAft>
            </a:pPr>
            <a:endParaRPr lang="en-GB" sz="2200" dirty="0" smtClean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85% of households in debt report that their debt is not manageable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 smtClean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35361"/>
              </p:ext>
            </p:extLst>
          </p:nvPr>
        </p:nvGraphicFramePr>
        <p:xfrm>
          <a:off x="718456" y="3374570"/>
          <a:ext cx="742598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329"/>
                <a:gridCol w="2475329"/>
                <a:gridCol w="2475329"/>
              </a:tblGrid>
              <a:tr h="345273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Cash for documentation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Information provision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Regular Cash Assistance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4527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886 JD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878 JD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729 JD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Objectives</a:t>
            </a:r>
          </a:p>
        </p:txBody>
      </p:sp>
      <p:sp>
        <p:nvSpPr>
          <p:cNvPr id="8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" y="1016000"/>
            <a:ext cx="770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>
              <a:solidFill>
                <a:prstClr val="black"/>
              </a:solidFill>
              <a:latin typeface="Arial Narrow"/>
            </a:endParaRPr>
          </a:p>
          <a:p>
            <a:pPr marL="400050" indent="-400050">
              <a:buFont typeface="+mj-lt"/>
              <a:buAutoNum type="arabicPeriod"/>
            </a:pPr>
            <a:endParaRPr lang="en-GB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016000"/>
            <a:ext cx="814628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 smtClean="0">
                <a:solidFill>
                  <a:prstClr val="black"/>
                </a:solidFill>
                <a:latin typeface="Arial Narrow"/>
              </a:rPr>
              <a:t>Endline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assessment follows the baseline conducted in November 2017 in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order to assess the effectiveness of the intervention </a:t>
            </a:r>
            <a:endParaRPr lang="en-GB" sz="2400" dirty="0" smtClean="0">
              <a:solidFill>
                <a:prstClr val="black"/>
              </a:solidFill>
              <a:latin typeface="Arial Narrow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Inform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evidence-based programming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decisions</a:t>
            </a: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Measure two key indicators: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 Narrow"/>
              </a:rPr>
              <a:t>SO.2 - % of Syrian refugees who have obtained civil or legal documentation reporting an improved feeling of safety and dignity by the end of the intervention compared to </a:t>
            </a:r>
            <a:r>
              <a:rPr lang="en-US" sz="2400" dirty="0" smtClean="0">
                <a:solidFill>
                  <a:prstClr val="black"/>
                </a:solidFill>
                <a:latin typeface="Arial Narrow"/>
              </a:rPr>
              <a:t>baseline </a:t>
            </a:r>
            <a:r>
              <a:rPr lang="en-US" sz="2400" i="1" dirty="0" smtClean="0">
                <a:solidFill>
                  <a:prstClr val="black"/>
                </a:solidFill>
                <a:latin typeface="Arial Narrow"/>
              </a:rPr>
              <a:t>(target: 60%)</a:t>
            </a:r>
            <a:endParaRPr lang="en-GB" sz="2400" i="1" dirty="0">
              <a:solidFill>
                <a:prstClr val="black"/>
              </a:solidFill>
              <a:latin typeface="Arial Narrow"/>
            </a:endParaRP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 Narrow"/>
              </a:rPr>
              <a:t>4.2 - The average Coping Strategies Index (CSI) score for the target population improves following the 6 months RCA</a:t>
            </a: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2400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478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385826"/>
              </p:ext>
            </p:extLst>
          </p:nvPr>
        </p:nvGraphicFramePr>
        <p:xfrm>
          <a:off x="1081668" y="2571931"/>
          <a:ext cx="6322741" cy="363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Coping strategies - Debt</a:t>
            </a:r>
            <a:endParaRPr lang="en-GB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1625" y="2233377"/>
            <a:ext cx="253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>
              <a:spcAft>
                <a:spcPts val="300"/>
              </a:spcAft>
            </a:pP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Reasons for increased debt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653"/>
            <a:ext cx="8146288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300"/>
              </a:spcAft>
            </a:pPr>
            <a:endParaRPr lang="en-GB" sz="2200" dirty="0" smtClean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77% of households in debt says debt has increased in the last year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Reasons for increased debts are mostly expenditure on food, rent, and health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 smtClean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278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8532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Use of Cash assistance – Cash sample</a:t>
            </a:r>
            <a:endParaRPr lang="en-GB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85296" y="935151"/>
            <a:ext cx="9295184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 Narrow"/>
              </a:rPr>
              <a:t>87% of respondents reported that the purpose of the cash transfers were explained to them.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Arial Narrow"/>
              </a:rPr>
              <a:t>Three quarters of households (75%) spent the cash assistance received on rent payments</a:t>
            </a:r>
          </a:p>
          <a:p>
            <a:pPr lvl="1">
              <a:spcAft>
                <a:spcPts val="300"/>
              </a:spcAft>
            </a:pPr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	</a:t>
            </a:r>
            <a:r>
              <a:rPr lang="en-GB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		</a:t>
            </a:r>
            <a:endParaRPr lang="en-GB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  <a:p>
            <a:pPr lvl="1">
              <a:spcAft>
                <a:spcPts val="300"/>
              </a:spcAft>
            </a:pPr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	</a:t>
            </a:r>
            <a:r>
              <a:rPr lang="en-GB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			Expenditure of cash assistance</a:t>
            </a:r>
          </a:p>
          <a:p>
            <a:pPr lvl="1">
              <a:spcAft>
                <a:spcPts val="300"/>
              </a:spcAft>
            </a:pPr>
            <a:r>
              <a:rPr lang="en-GB" sz="2200" b="1" dirty="0" smtClean="0">
                <a:solidFill>
                  <a:prstClr val="black"/>
                </a:solidFill>
                <a:latin typeface="Arial Narrow"/>
              </a:rPr>
              <a:t> 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 smtClean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387004"/>
              </p:ext>
            </p:extLst>
          </p:nvPr>
        </p:nvGraphicFramePr>
        <p:xfrm>
          <a:off x="205358" y="2049261"/>
          <a:ext cx="8648709" cy="421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07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623972"/>
              </p:ext>
            </p:extLst>
          </p:nvPr>
        </p:nvGraphicFramePr>
        <p:xfrm>
          <a:off x="3256156" y="975398"/>
          <a:ext cx="5887844" cy="511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68532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Use of Cash assistance – Cash sample</a:t>
            </a:r>
            <a:endParaRPr lang="en-GB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1485" y="1194947"/>
            <a:ext cx="3767211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72% of cash beneficiaries reported the cash assistance was enough to cover documentation needs.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Almost one quarter (23%) of RCA beneficiaries reported the cash assistance covered more than half of their urgent needs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 smtClean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5104" y="766320"/>
            <a:ext cx="30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Cash assistance covering urgent needs</a:t>
            </a:r>
          </a:p>
        </p:txBody>
      </p:sp>
    </p:spTree>
    <p:extLst>
      <p:ext uri="{BB962C8B-B14F-4D97-AF65-F5344CB8AC3E}">
        <p14:creationId xmlns:p14="http://schemas.microsoft.com/office/powerpoint/2010/main" val="19649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8532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Cash modalities – Cash sample</a:t>
            </a:r>
            <a:endParaRPr lang="en-GB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091996"/>
              </p:ext>
            </p:extLst>
          </p:nvPr>
        </p:nvGraphicFramePr>
        <p:xfrm>
          <a:off x="1817647" y="2350814"/>
          <a:ext cx="5330283" cy="3841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80592" y="2165698"/>
            <a:ext cx="30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Preferred cash transfer modalities</a:t>
            </a:r>
            <a:endParaRPr lang="en-GB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1422" y="1036081"/>
            <a:ext cx="9231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97% of cash beneficiaries were satisfied with the cash modality they had used.</a:t>
            </a: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87% reported ATM card to be their preferred modality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 smtClean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277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57742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Satisfaction with project</a:t>
            </a:r>
            <a:endParaRPr lang="en-GB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21422" y="1036081"/>
            <a:ext cx="92313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54% of beneficiaries reported that information received was useful to obtain documentation, 25% neutral and 16% not useful</a:t>
            </a: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prstClr val="black"/>
                </a:solidFill>
                <a:latin typeface="Arial Narrow"/>
              </a:rPr>
              <a:t>Overall, around half (49%) of beneficiaries are satisfied with the overall assistance received, 26% neutral and 25% not satisfied.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 smtClean="0">
              <a:solidFill>
                <a:prstClr val="black"/>
              </a:solidFill>
              <a:latin typeface="Arial Narrow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104737"/>
              </p:ext>
            </p:extLst>
          </p:nvPr>
        </p:nvGraphicFramePr>
        <p:xfrm>
          <a:off x="201373" y="2570355"/>
          <a:ext cx="8385719" cy="368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15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57742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Preliminary conclusions</a:t>
            </a:r>
            <a:endParaRPr lang="en-GB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685" y="991476"/>
            <a:ext cx="85736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Overall, the project has significantly contributed to households obtaining their </a:t>
            </a:r>
            <a:r>
              <a:rPr lang="en-GB" b="1" dirty="0">
                <a:latin typeface="Arial Narrow" panose="020B0606020202030204" pitchFamily="34" charset="0"/>
              </a:rPr>
              <a:t>missing documentation</a:t>
            </a:r>
            <a:r>
              <a:rPr lang="en-GB" dirty="0">
                <a:latin typeface="Arial Narrow" panose="020B0606020202030204" pitchFamily="34" charset="0"/>
              </a:rPr>
              <a:t> – on average 3 documents per household. </a:t>
            </a:r>
            <a:r>
              <a:rPr lang="en-GB" b="1" dirty="0">
                <a:latin typeface="Arial Narrow" panose="020B0606020202030204" pitchFamily="34" charset="0"/>
              </a:rPr>
              <a:t>More than two thirds (67%) of RCA beneficiaries have no remaining documentation needs.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UNHCR ASC the most common document received (amnesty).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Documentation needs remain: nearly half (45%) of households still missing at least one document, and facing related protection challenges.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Children obtained the majority of documents, but are also still missing the highest amount.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Overall, a </a:t>
            </a:r>
            <a:r>
              <a:rPr lang="en-GB" b="1" dirty="0">
                <a:latin typeface="Arial Narrow" panose="020B0606020202030204" pitchFamily="34" charset="0"/>
              </a:rPr>
              <a:t>feeling of safety and dignity improved</a:t>
            </a:r>
            <a:r>
              <a:rPr lang="en-GB" dirty="0">
                <a:latin typeface="Arial Narrow" panose="020B0606020202030204" pitchFamily="34" charset="0"/>
              </a:rPr>
              <a:t>, particularly in the South. 69% of those receiving RCA improved </a:t>
            </a:r>
            <a:r>
              <a:rPr lang="en-GB" dirty="0" err="1">
                <a:latin typeface="Arial Narrow" panose="020B0606020202030204" pitchFamily="34" charset="0"/>
              </a:rPr>
              <a:t>FoSD</a:t>
            </a:r>
            <a:r>
              <a:rPr lang="en-GB" dirty="0">
                <a:latin typeface="Arial Narrow" panose="020B0606020202030204" pitchFamily="34" charset="0"/>
              </a:rPr>
              <a:t> and 59% of those who obtained a document.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Beneficiaries’ </a:t>
            </a:r>
            <a:r>
              <a:rPr lang="en-GB" dirty="0" smtClean="0">
                <a:latin typeface="Arial Narrow" panose="020B0606020202030204" pitchFamily="34" charset="0"/>
              </a:rPr>
              <a:t>freedom of movement</a:t>
            </a:r>
            <a:r>
              <a:rPr lang="en-GB" dirty="0">
                <a:latin typeface="Arial Narrow" panose="020B0606020202030204" pitchFamily="34" charset="0"/>
              </a:rPr>
              <a:t>, and sense of </a:t>
            </a:r>
            <a:r>
              <a:rPr lang="en-GB" dirty="0" smtClean="0">
                <a:latin typeface="Arial Narrow" panose="020B0606020202030204" pitchFamily="34" charset="0"/>
              </a:rPr>
              <a:t>being treated with respect improved</a:t>
            </a:r>
            <a:r>
              <a:rPr lang="en-GB" dirty="0">
                <a:latin typeface="Arial Narrow" panose="020B0606020202030204" pitchFamily="34" charset="0"/>
              </a:rPr>
              <a:t>.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However access to basic services </a:t>
            </a:r>
            <a:r>
              <a:rPr lang="en-GB" dirty="0" smtClean="0">
                <a:latin typeface="Arial Narrow" panose="020B0606020202030204" pitchFamily="34" charset="0"/>
              </a:rPr>
              <a:t>did not improve </a:t>
            </a:r>
            <a:r>
              <a:rPr lang="en-GB" dirty="0">
                <a:latin typeface="Arial Narrow" panose="020B0606020202030204" pitchFamily="34" charset="0"/>
              </a:rPr>
              <a:t>– impact of the health policy change – and stability of accommodation also </a:t>
            </a:r>
            <a:r>
              <a:rPr lang="en-GB" dirty="0" smtClean="0">
                <a:latin typeface="Arial Narrow" panose="020B0606020202030204" pitchFamily="34" charset="0"/>
              </a:rPr>
              <a:t>worsened.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 Narrow" panose="020B0606020202030204" pitchFamily="34" charset="0"/>
              </a:rPr>
              <a:t>Households </a:t>
            </a:r>
            <a:r>
              <a:rPr lang="en-GB" b="1" dirty="0">
                <a:latin typeface="Arial Narrow" panose="020B0606020202030204" pitchFamily="34" charset="0"/>
              </a:rPr>
              <a:t>using less coping strategies</a:t>
            </a:r>
            <a:r>
              <a:rPr lang="en-GB" dirty="0">
                <a:latin typeface="Arial Narrow" panose="020B0606020202030204" pitchFamily="34" charset="0"/>
              </a:rPr>
              <a:t>, including less severe coping strategies – particularly RCA beneficiary households. Buying food on credit and reducing non-food essential expenditure increased. Overall debt has increased.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 Narrow" panose="020B0606020202030204" pitchFamily="34" charset="0"/>
              </a:rPr>
              <a:t>While </a:t>
            </a:r>
            <a:r>
              <a:rPr lang="en-GB" dirty="0">
                <a:latin typeface="Arial Narrow" panose="020B0606020202030204" pitchFamily="34" charset="0"/>
              </a:rPr>
              <a:t>documentation has had benefits in terms of access to services and freedom of movement, the rising cost of living has limited the overall impact of the documentation achieved. </a:t>
            </a:r>
            <a:endParaRPr lang="en-GB" sz="2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966" y="0"/>
            <a:ext cx="10513305" cy="6315073"/>
          </a:xfrm>
          <a:prstGeom prst="rect">
            <a:avLst/>
          </a:prstGeom>
        </p:spPr>
      </p:pic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39440"/>
            <a:ext cx="7248939" cy="127840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7547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Context – Theory of Change</a:t>
            </a: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2306494" y="1263715"/>
            <a:ext cx="1718413" cy="16512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rgbClr val="5F5F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Individuals are </a:t>
            </a: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better informed</a:t>
            </a: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about their legal and civil documentation needs and the </a:t>
            </a: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processes to obtain </a:t>
            </a: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them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263072" y="2986617"/>
            <a:ext cx="1761835" cy="13987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rgbClr val="5F5F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Individuals receive cash to </a:t>
            </a: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meet the associated cost </a:t>
            </a: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of acquiring documentation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288070" y="4481134"/>
            <a:ext cx="1736838" cy="140012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rgbClr val="5F5F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monthly income </a:t>
            </a: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of families with critical documentation issues is increased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498334" y="2155600"/>
            <a:ext cx="1627370" cy="13784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rgbClr val="5F5F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Refugees are </a:t>
            </a: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able to obtain</a:t>
            </a: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their civil and legal documentation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98332" y="3713824"/>
            <a:ext cx="1616222" cy="167244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rgbClr val="5F5F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Refugee families are better able </a:t>
            </a: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meet their basic and protection-related needs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693408" y="2434782"/>
            <a:ext cx="1770918" cy="217985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rgbClr val="5F5F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protection of displacement-affected populations living in host communities in Jordan is improved</a:t>
            </a:r>
          </a:p>
        </p:txBody>
      </p:sp>
      <p:sp>
        <p:nvSpPr>
          <p:cNvPr id="46" name="Up Arrow Callout 45"/>
          <p:cNvSpPr/>
          <p:nvPr/>
        </p:nvSpPr>
        <p:spPr>
          <a:xfrm rot="5400000">
            <a:off x="856785" y="1209489"/>
            <a:ext cx="777121" cy="1867237"/>
          </a:xfrm>
          <a:prstGeom prst="upArrowCallout">
            <a:avLst/>
          </a:prstGeom>
          <a:solidFill>
            <a:srgbClr val="F69E61"/>
          </a:solidFill>
          <a:ln w="6350">
            <a:solidFill>
              <a:srgbClr val="F69E6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Information Provision</a:t>
            </a:r>
          </a:p>
        </p:txBody>
      </p:sp>
      <p:sp>
        <p:nvSpPr>
          <p:cNvPr id="47" name="Up Arrow Callout 46"/>
          <p:cNvSpPr/>
          <p:nvPr/>
        </p:nvSpPr>
        <p:spPr>
          <a:xfrm rot="5400000">
            <a:off x="772285" y="2769111"/>
            <a:ext cx="959906" cy="1853449"/>
          </a:xfrm>
          <a:prstGeom prst="upArrowCallout">
            <a:avLst/>
          </a:prstGeom>
          <a:solidFill>
            <a:srgbClr val="F69E61"/>
          </a:solidFill>
          <a:ln w="6350">
            <a:solidFill>
              <a:srgbClr val="F69E6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Cash for Documentation</a:t>
            </a:r>
          </a:p>
        </p:txBody>
      </p:sp>
      <p:sp>
        <p:nvSpPr>
          <p:cNvPr id="48" name="Up Arrow Callout 47"/>
          <p:cNvSpPr/>
          <p:nvPr/>
        </p:nvSpPr>
        <p:spPr>
          <a:xfrm rot="5400000">
            <a:off x="841568" y="4196446"/>
            <a:ext cx="833133" cy="1841647"/>
          </a:xfrm>
          <a:prstGeom prst="upArrowCallout">
            <a:avLst/>
          </a:prstGeom>
          <a:solidFill>
            <a:srgbClr val="F69E61"/>
          </a:solidFill>
          <a:ln w="6350">
            <a:solidFill>
              <a:srgbClr val="F69E6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Regular Cash Assistance</a:t>
            </a:r>
          </a:p>
        </p:txBody>
      </p:sp>
      <p:sp>
        <p:nvSpPr>
          <p:cNvPr id="49" name="Rectangle 48"/>
          <p:cNvSpPr/>
          <p:nvPr/>
        </p:nvSpPr>
        <p:spPr>
          <a:xfrm rot="5400000">
            <a:off x="3040950" y="646084"/>
            <a:ext cx="206075" cy="88582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400" b="1" dirty="0">
                <a:solidFill>
                  <a:srgbClr val="5F5F5F"/>
                </a:solidFill>
                <a:latin typeface="Arial Narrow" panose="020B0606020202030204" pitchFamily="34" charset="0"/>
              </a:rPr>
              <a:t>Outputs</a:t>
            </a:r>
          </a:p>
        </p:txBody>
      </p:sp>
      <p:sp>
        <p:nvSpPr>
          <p:cNvPr id="50" name="Rectangle 49"/>
          <p:cNvSpPr/>
          <p:nvPr/>
        </p:nvSpPr>
        <p:spPr>
          <a:xfrm rot="5400000">
            <a:off x="7493102" y="526649"/>
            <a:ext cx="203912" cy="113814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400" b="1" dirty="0">
                <a:solidFill>
                  <a:srgbClr val="5F5F5F"/>
                </a:solidFill>
                <a:latin typeface="Arial Narrow" panose="020B0606020202030204" pitchFamily="34" charset="0"/>
              </a:rPr>
              <a:t>Impact</a:t>
            </a:r>
          </a:p>
        </p:txBody>
      </p:sp>
      <p:sp>
        <p:nvSpPr>
          <p:cNvPr id="51" name="Rectangle 50"/>
          <p:cNvSpPr/>
          <p:nvPr/>
        </p:nvSpPr>
        <p:spPr>
          <a:xfrm rot="5400000">
            <a:off x="5211213" y="448025"/>
            <a:ext cx="190458" cy="12819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400" b="1" dirty="0">
                <a:solidFill>
                  <a:srgbClr val="5F5F5F"/>
                </a:solidFill>
                <a:latin typeface="Arial Narrow" panose="020B0606020202030204" pitchFamily="34" charset="0"/>
              </a:rPr>
              <a:t>Outcome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4118221" y="2271623"/>
            <a:ext cx="362851" cy="181741"/>
          </a:xfrm>
          <a:prstGeom prst="rightArrow">
            <a:avLst/>
          </a:prstGeom>
          <a:solidFill>
            <a:srgbClr val="F69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4118221" y="4755118"/>
            <a:ext cx="362851" cy="181741"/>
          </a:xfrm>
          <a:prstGeom prst="rightArrow">
            <a:avLst/>
          </a:prstGeom>
          <a:solidFill>
            <a:srgbClr val="F69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4109016" y="3178918"/>
            <a:ext cx="362851" cy="181741"/>
          </a:xfrm>
          <a:prstGeom prst="rightArrow">
            <a:avLst/>
          </a:prstGeom>
          <a:solidFill>
            <a:srgbClr val="F69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6236280" y="3967110"/>
            <a:ext cx="362851" cy="181741"/>
          </a:xfrm>
          <a:prstGeom prst="rightArrow">
            <a:avLst/>
          </a:prstGeom>
          <a:solidFill>
            <a:srgbClr val="F69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6236280" y="2997177"/>
            <a:ext cx="362851" cy="181741"/>
          </a:xfrm>
          <a:prstGeom prst="rightArrow">
            <a:avLst/>
          </a:prstGeom>
          <a:solidFill>
            <a:srgbClr val="F69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Methodology </a:t>
            </a:r>
          </a:p>
        </p:txBody>
      </p:sp>
      <p:sp>
        <p:nvSpPr>
          <p:cNvPr id="8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11576" y="904487"/>
            <a:ext cx="9221464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Quantitative household-level (‘family’)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survey – Longitudinal methodology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Baseline: 1,001 surveys with HHs missing at least one piece of documentation. Shadowing of partners as initial CAT survey was conducted with potential beneficiaries,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between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12</a:t>
            </a:r>
            <a:r>
              <a:rPr lang="en-GB" sz="2400" baseline="30000" dirty="0" smtClean="0">
                <a:solidFill>
                  <a:prstClr val="black"/>
                </a:solidFill>
                <a:latin typeface="Arial Narrow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November –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21</a:t>
            </a:r>
            <a:r>
              <a:rPr lang="en-GB" sz="2400" baseline="30000" dirty="0" smtClean="0">
                <a:solidFill>
                  <a:prstClr val="black"/>
                </a:solidFill>
                <a:latin typeface="Arial Narrow"/>
              </a:rPr>
              <a:t>st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 December. 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 smtClean="0">
                <a:solidFill>
                  <a:prstClr val="black"/>
                </a:solidFill>
                <a:latin typeface="Arial Narrow"/>
              </a:rPr>
              <a:t>Endline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: 773 of the 1,001 baseline households surveyed, 668 of which declared receiving assistance.</a:t>
            </a:r>
          </a:p>
          <a:p>
            <a:pPr marL="2114550" lvl="4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+ Extra sample of 348 cash beneficiaries added for research questions on cash transfer use and modalities.</a:t>
            </a: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Qualitative FGDs </a:t>
            </a: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28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in total 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Focus on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documentation obtained in the last 12 months, experience with RSP, Health Policy change, and cash modalities. </a:t>
            </a: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2400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010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Household surveys completed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45" y="911126"/>
            <a:ext cx="4007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Number of surveys per </a:t>
            </a: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rPr>
              <a:t>governorate, per partner</a:t>
            </a:r>
            <a:endParaRPr lang="en-GB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44063"/>
              </p:ext>
            </p:extLst>
          </p:nvPr>
        </p:nvGraphicFramePr>
        <p:xfrm>
          <a:off x="3624143" y="1261721"/>
          <a:ext cx="5151860" cy="340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80"/>
                <a:gridCol w="735980"/>
                <a:gridCol w="735980"/>
                <a:gridCol w="735980"/>
                <a:gridCol w="735980"/>
                <a:gridCol w="735980"/>
                <a:gridCol w="735980"/>
              </a:tblGrid>
              <a:tr h="4238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DRC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ICMC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INTERSOS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Mercy Corps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PUI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Amman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  <a:latin typeface="+mn-lt"/>
                        </a:rPr>
                        <a:t>Mafraq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  <a:latin typeface="+mn-lt"/>
                        </a:rPr>
                        <a:t>Irbid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err="1">
                          <a:effectLst/>
                          <a:latin typeface="+mn-lt"/>
                        </a:rPr>
                        <a:t>Zarqa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err="1">
                          <a:effectLst/>
                          <a:latin typeface="+mn-lt"/>
                        </a:rPr>
                        <a:t>Ma'an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  <a:latin typeface="+mn-lt"/>
                        </a:rPr>
                        <a:t>Madaba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  <a:latin typeface="+mn-lt"/>
                        </a:rPr>
                        <a:t>Karak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  <a:latin typeface="+mn-lt"/>
                        </a:rPr>
                        <a:t>Balqa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  <a:latin typeface="+mn-lt"/>
                        </a:rPr>
                        <a:t>Jerash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  <a:latin typeface="+mn-lt"/>
                        </a:rPr>
                        <a:t>Aqaba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  <a:latin typeface="+mn-lt"/>
                        </a:rPr>
                        <a:t>Ajloun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 err="1">
                          <a:effectLst/>
                          <a:latin typeface="+mn-lt"/>
                        </a:rPr>
                        <a:t>Tafileh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</a:tr>
              <a:tr h="2293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1121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209736"/>
              </p:ext>
            </p:extLst>
          </p:nvPr>
        </p:nvGraphicFramePr>
        <p:xfrm>
          <a:off x="349185" y="1261721"/>
          <a:ext cx="8605243" cy="540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27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66094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Assistance received by </a:t>
            </a:r>
            <a:r>
              <a:rPr lang="en-US" altLang="fr-FR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ndline</a:t>
            </a:r>
            <a:r>
              <a:rPr lang="en-US" altLang="fr-FR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sample</a:t>
            </a:r>
            <a:endParaRPr lang="en-US" altLang="fr-FR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571203"/>
              </p:ext>
            </p:extLst>
          </p:nvPr>
        </p:nvGraphicFramePr>
        <p:xfrm>
          <a:off x="200721" y="1165301"/>
          <a:ext cx="8508381" cy="493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68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921" y="0"/>
            <a:ext cx="10713071" cy="6315073"/>
          </a:xfrm>
          <a:prstGeom prst="rect">
            <a:avLst/>
          </a:prstGeom>
        </p:spPr>
      </p:pic>
      <p:sp>
        <p:nvSpPr>
          <p:cNvPr id="8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339440"/>
            <a:ext cx="7248939" cy="144878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Key Preliminary Findings </a:t>
            </a:r>
          </a:p>
        </p:txBody>
      </p:sp>
    </p:spTree>
    <p:extLst>
      <p:ext uri="{BB962C8B-B14F-4D97-AF65-F5344CB8AC3E}">
        <p14:creationId xmlns:p14="http://schemas.microsoft.com/office/powerpoint/2010/main" val="33870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7245"/>
            <a:ext cx="6693408" cy="577617"/>
          </a:xfrm>
          <a:prstGeom prst="rect">
            <a:avLst/>
          </a:prstGeom>
          <a:solidFill>
            <a:srgbClr val="5F5F5F"/>
          </a:solidFill>
          <a:ln>
            <a:solidFill>
              <a:srgbClr val="5F5F5F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Documents obtained </a:t>
            </a:r>
            <a:endParaRPr lang="en-US" altLang="fr-FR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0" y="6315075"/>
            <a:ext cx="9163050" cy="542925"/>
          </a:xfrm>
          <a:custGeom>
            <a:avLst/>
            <a:gdLst/>
            <a:ahLst/>
            <a:cxnLst/>
            <a:rect l="l" t="t" r="r" b="b"/>
            <a:pathLst>
              <a:path w="3960495" h="152400">
                <a:moveTo>
                  <a:pt x="0" y="152400"/>
                </a:moveTo>
                <a:lnTo>
                  <a:pt x="3959999" y="152400"/>
                </a:lnTo>
                <a:lnTo>
                  <a:pt x="39599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defTabSz="685800"/>
            <a:r>
              <a:rPr lang="en-US" sz="1997" b="1" kern="0" dirty="0">
                <a:solidFill>
                  <a:prstClr val="black"/>
                </a:solidFill>
              </a:rPr>
              <a:t>        </a:t>
            </a:r>
          </a:p>
          <a:p>
            <a:pPr defTabSz="685800"/>
            <a:r>
              <a:rPr lang="en-US" sz="1997" b="1" kern="0" dirty="0">
                <a:solidFill>
                  <a:prstClr val="black"/>
                </a:solidFill>
                <a:latin typeface="Trade Gothic LT Std Bold" panose="00000800000000000000" pitchFamily="50" charset="0"/>
              </a:rPr>
              <a:t>     </a:t>
            </a:r>
            <a:endParaRPr sz="1997" b="1" kern="0" dirty="0">
              <a:solidFill>
                <a:prstClr val="black"/>
              </a:solidFill>
              <a:latin typeface="Trade Gothic LT Std Bold" panose="000008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70262"/>
            <a:ext cx="2228088" cy="43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112" y="1016000"/>
            <a:ext cx="814628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rial Narrow"/>
              </a:rPr>
              <a:t>In total,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2,032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 individual documents were obtained by the 668 households in the past 12 months, an average of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3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 individual documents per household.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70%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 of households obtained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at least one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document.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Most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commonly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obtained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documents by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households 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–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UNHCR ASC (45% of households), MOI </a:t>
            </a:r>
            <a:r>
              <a:rPr lang="en-GB" sz="2400" b="1" dirty="0">
                <a:solidFill>
                  <a:prstClr val="black"/>
                </a:solidFill>
                <a:latin typeface="Arial Narrow"/>
              </a:rPr>
              <a:t>card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(42%)</a:t>
            </a:r>
            <a:r>
              <a:rPr lang="en-GB" sz="24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and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Birth certificate (14%)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Almost two thirds (63%) of obtained </a:t>
            </a:r>
            <a:r>
              <a:rPr lang="en-GB" sz="2400" dirty="0" err="1" smtClean="0">
                <a:solidFill>
                  <a:prstClr val="black"/>
                </a:solidFill>
                <a:latin typeface="Arial Narrow"/>
              </a:rPr>
              <a:t>MoI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 cards were for children under 18. Half of UNHCR ASCs (50%) for children.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RCA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beneficiary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households obtained an average of 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4.9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individual documents, while </a:t>
            </a:r>
            <a:r>
              <a:rPr lang="en-GB" sz="2400" b="1" dirty="0" err="1" smtClean="0">
                <a:solidFill>
                  <a:prstClr val="black"/>
                </a:solidFill>
                <a:latin typeface="Arial Narrow"/>
              </a:rPr>
              <a:t>CfD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 and Information provision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beneficiaries obtained</a:t>
            </a:r>
            <a:r>
              <a:rPr lang="en-GB" sz="2400" b="1" dirty="0" smtClean="0">
                <a:solidFill>
                  <a:prstClr val="black"/>
                </a:solidFill>
                <a:latin typeface="Arial Narrow"/>
              </a:rPr>
              <a:t> 2.7 </a:t>
            </a:r>
            <a:r>
              <a:rPr lang="en-GB" sz="2400" dirty="0" smtClean="0">
                <a:solidFill>
                  <a:prstClr val="black"/>
                </a:solidFill>
                <a:latin typeface="Arial Narrow"/>
              </a:rPr>
              <a:t>documents.</a:t>
            </a:r>
            <a:endParaRPr lang="en-GB" sz="2400" dirty="0">
              <a:solidFill>
                <a:prstClr val="black"/>
              </a:solidFill>
              <a:latin typeface="Arial Narrow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2400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073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PACT theme">
  <a:themeElements>
    <a:clrScheme name="IMPACT colour scheme">
      <a:dk1>
        <a:sysClr val="windowText" lastClr="000000"/>
      </a:dk1>
      <a:lt1>
        <a:srgbClr val="7F7F7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PACT">
      <a:majorFont>
        <a:latin typeface="Trade Gothic LT Std Bol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MPACT colour schem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5F5F5F"/>
    </a:accent1>
    <a:accent2>
      <a:srgbClr val="FFF67A"/>
    </a:accent2>
    <a:accent3>
      <a:srgbClr val="F69E61"/>
    </a:accent3>
    <a:accent4>
      <a:srgbClr val="A5C9A1"/>
    </a:accent4>
    <a:accent5>
      <a:srgbClr val="56B3CD"/>
    </a:accent5>
    <a:accent6>
      <a:srgbClr val="0067A9"/>
    </a:accent6>
    <a:hlink>
      <a:srgbClr val="95A0A9"/>
    </a:hlink>
    <a:folHlink>
      <a:srgbClr val="EE5859"/>
    </a:folHlink>
  </a:clrScheme>
  <a:fontScheme name="IMPACT">
    <a:majorFont>
      <a:latin typeface="Trade Gothic LT Std Bold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IMPACT colour schem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5F5F5F"/>
    </a:accent1>
    <a:accent2>
      <a:srgbClr val="FFF67A"/>
    </a:accent2>
    <a:accent3>
      <a:srgbClr val="F69E61"/>
    </a:accent3>
    <a:accent4>
      <a:srgbClr val="A5C9A1"/>
    </a:accent4>
    <a:accent5>
      <a:srgbClr val="56B3CD"/>
    </a:accent5>
    <a:accent6>
      <a:srgbClr val="0067A9"/>
    </a:accent6>
    <a:hlink>
      <a:srgbClr val="95A0A9"/>
    </a:hlink>
    <a:folHlink>
      <a:srgbClr val="EE5859"/>
    </a:folHlink>
  </a:clrScheme>
  <a:fontScheme name="IMPACT">
    <a:majorFont>
      <a:latin typeface="Trade Gothic LT Std Bold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IMPACT colour schem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5F5F5F"/>
    </a:accent1>
    <a:accent2>
      <a:srgbClr val="FFF67A"/>
    </a:accent2>
    <a:accent3>
      <a:srgbClr val="F69E61"/>
    </a:accent3>
    <a:accent4>
      <a:srgbClr val="A5C9A1"/>
    </a:accent4>
    <a:accent5>
      <a:srgbClr val="56B3CD"/>
    </a:accent5>
    <a:accent6>
      <a:srgbClr val="0067A9"/>
    </a:accent6>
    <a:hlink>
      <a:srgbClr val="95A0A9"/>
    </a:hlink>
    <a:folHlink>
      <a:srgbClr val="EE5859"/>
    </a:folHlink>
  </a:clrScheme>
  <a:fontScheme name="IMPACT">
    <a:majorFont>
      <a:latin typeface="Trade Gothic LT Std Bold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7124</TotalTime>
  <Words>2357</Words>
  <Application>Microsoft Office PowerPoint</Application>
  <PresentationFormat>On-screen Show (4:3)</PresentationFormat>
  <Paragraphs>429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Arial Narrow</vt:lpstr>
      <vt:lpstr>Calibri</vt:lpstr>
      <vt:lpstr>Calibri Light</vt:lpstr>
      <vt:lpstr>Trade Gothic LT Std Bold</vt:lpstr>
      <vt:lpstr>Wingdings</vt:lpstr>
      <vt:lpstr>Wingdings 3</vt:lpstr>
      <vt:lpstr>Office Theme</vt:lpstr>
      <vt:lpstr>IMPACT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</dc:creator>
  <cp:lastModifiedBy>Teo Ficcarelli</cp:lastModifiedBy>
  <cp:revision>413</cp:revision>
  <dcterms:created xsi:type="dcterms:W3CDTF">2017-04-05T08:50:06Z</dcterms:created>
  <dcterms:modified xsi:type="dcterms:W3CDTF">2018-12-09T13:27:58Z</dcterms:modified>
</cp:coreProperties>
</file>